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4"/>
  </p:notesMasterIdLst>
  <p:handoutMasterIdLst>
    <p:handoutMasterId r:id="rId25"/>
  </p:handoutMasterIdLst>
  <p:sldIdLst>
    <p:sldId id="657" r:id="rId5"/>
    <p:sldId id="658" r:id="rId6"/>
    <p:sldId id="622" r:id="rId7"/>
    <p:sldId id="634" r:id="rId8"/>
    <p:sldId id="630" r:id="rId9"/>
    <p:sldId id="645" r:id="rId10"/>
    <p:sldId id="647" r:id="rId11"/>
    <p:sldId id="377" r:id="rId12"/>
    <p:sldId id="656" r:id="rId13"/>
    <p:sldId id="651" r:id="rId14"/>
    <p:sldId id="648" r:id="rId15"/>
    <p:sldId id="644" r:id="rId16"/>
    <p:sldId id="646" r:id="rId17"/>
    <p:sldId id="380" r:id="rId18"/>
    <p:sldId id="624" r:id="rId19"/>
    <p:sldId id="652" r:id="rId20"/>
    <p:sldId id="653" r:id="rId21"/>
    <p:sldId id="649" r:id="rId22"/>
    <p:sldId id="383" r:id="rId23"/>
  </p:sldIdLst>
  <p:sldSz cx="12192000" cy="6858000"/>
  <p:notesSz cx="6797675" cy="9926638"/>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ssages for all staff" id="{1165592B-D1AE-EE48-AEB4-F19515D86DC8}">
          <p14:sldIdLst>
            <p14:sldId id="657"/>
            <p14:sldId id="658"/>
          </p14:sldIdLst>
        </p14:section>
        <p14:section name="For leaders and their teachers" id="{B61F5CE0-3ED7-43F0-BD90-4F2F48B4DE0C}">
          <p14:sldIdLst>
            <p14:sldId id="622"/>
            <p14:sldId id="634"/>
            <p14:sldId id="630"/>
            <p14:sldId id="645"/>
            <p14:sldId id="647"/>
            <p14:sldId id="377"/>
          </p14:sldIdLst>
        </p14:section>
        <p14:section name="For principals and school leadership teams" id="{4DAE5CD7-02E0-4A81-A58E-8CB3D4697044}">
          <p14:sldIdLst>
            <p14:sldId id="656"/>
            <p14:sldId id="651"/>
            <p14:sldId id="648"/>
            <p14:sldId id="644"/>
            <p14:sldId id="646"/>
            <p14:sldId id="380"/>
          </p14:sldIdLst>
        </p14:section>
        <p14:section name="For SAMs and non teaching staff" id="{B8D1C113-24DF-4E64-AAED-34F7B1A13171}">
          <p14:sldIdLst>
            <p14:sldId id="624"/>
            <p14:sldId id="652"/>
            <p14:sldId id="653"/>
            <p14:sldId id="649"/>
            <p14:sldId id="383"/>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228C42-929F-B492-7F1B-0E0FE1FDA578}" name="Steve Wilkins" initials="SW" userId="Steve Wilkins" providerId="None"/>
  <p188:author id="{399487F0-C6EC-DC9D-4BBB-820D20BB744F}" name="Steve Wilkins" initials="SW" userId="S::steve.wilkins1@det.nsw.edu.au::48585761-8116-4949-8aca-6a079c113d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acey Quince" initials="SQ [2]" lastIdx="4" clrIdx="6">
    <p:extLst>
      <p:ext uri="{19B8F6BF-5375-455C-9EA6-DF929625EA0E}">
        <p15:presenceInfo xmlns:p15="http://schemas.microsoft.com/office/powerpoint/2012/main" userId="S::stacey.quince@det.nsw.edu.au::c8d279ee-5dcf-4665-8d5c-fa9739529560" providerId="AD"/>
      </p:ext>
    </p:extLst>
  </p:cmAuthor>
  <p:cmAuthor id="1" name="Microsoft Office User" initials="Office" lastIdx="1" clrIdx="0"/>
  <p:cmAuthor id="2" name="Steve Wilkins" initials="SW" lastIdx="4" clrIdx="1">
    <p:extLst>
      <p:ext uri="{19B8F6BF-5375-455C-9EA6-DF929625EA0E}">
        <p15:presenceInfo xmlns:p15="http://schemas.microsoft.com/office/powerpoint/2012/main" userId="S::Steve.WILKINS1@det.nsw.edu.au::48585761-8116-4949-8aca-6a079c113d92" providerId="AD"/>
      </p:ext>
    </p:extLst>
  </p:cmAuthor>
  <p:cmAuthor id="3" name="Steve Wilkins" initials="SW [2]" lastIdx="19" clrIdx="2">
    <p:extLst>
      <p:ext uri="{19B8F6BF-5375-455C-9EA6-DF929625EA0E}">
        <p15:presenceInfo xmlns:p15="http://schemas.microsoft.com/office/powerpoint/2012/main" userId="Steve Wilkins" providerId="None"/>
      </p:ext>
    </p:extLst>
  </p:cmAuthor>
  <p:cmAuthor id="4" name="Sue French" initials="SF" lastIdx="37" clrIdx="3">
    <p:extLst>
      <p:ext uri="{19B8F6BF-5375-455C-9EA6-DF929625EA0E}">
        <p15:presenceInfo xmlns:p15="http://schemas.microsoft.com/office/powerpoint/2012/main" userId="S::susan.french@det.nsw.edu.au::20a63ba9-c1da-465f-bd9b-f050a73f7262" providerId="AD"/>
      </p:ext>
    </p:extLst>
  </p:cmAuthor>
  <p:cmAuthor id="5" name="Samantha Jackson" initials="SJ" lastIdx="1" clrIdx="4">
    <p:extLst>
      <p:ext uri="{19B8F6BF-5375-455C-9EA6-DF929625EA0E}">
        <p15:presenceInfo xmlns:p15="http://schemas.microsoft.com/office/powerpoint/2012/main" userId="S::samantha.jackson26@det.nsw.edu.au::434f4c0c-f6a1-4ac1-9d5c-deb5afd53a17" providerId="AD"/>
      </p:ext>
    </p:extLst>
  </p:cmAuthor>
  <p:cmAuthor id="6" name="Stacey Quince" initials="SQ" lastIdx="10" clrIdx="5">
    <p:extLst>
      <p:ext uri="{19B8F6BF-5375-455C-9EA6-DF929625EA0E}">
        <p15:presenceInfo xmlns:p15="http://schemas.microsoft.com/office/powerpoint/2012/main" userId="S-1-5-21-2977299124-1876462163-2290217735-161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BA6"/>
    <a:srgbClr val="CE0038"/>
    <a:srgbClr val="041D42"/>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8BEFE-4CD1-487D-B6C9-72B09A5E0337}" v="18" dt="2021-01-24T23:52:02.32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62632" autoAdjust="0"/>
  </p:normalViewPr>
  <p:slideViewPr>
    <p:cSldViewPr snapToGrid="0">
      <p:cViewPr varScale="1">
        <p:scale>
          <a:sx n="41" d="100"/>
          <a:sy n="41" d="100"/>
        </p:scale>
        <p:origin x="1752" y="54"/>
      </p:cViewPr>
      <p:guideLst>
        <p:guide orient="horz" pos="1842"/>
        <p:guide orient="horz" pos="3294"/>
        <p:guide orient="horz" pos="2228"/>
        <p:guide orient="horz" pos="2614"/>
        <p:guide pos="3812"/>
        <p:guide orient="horz" pos="1570"/>
        <p:guide orient="horz" pos="1616"/>
        <p:guide pos="1300"/>
        <p:guide pos="3407"/>
        <p:guide pos="236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592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Wilkins" userId="48585761-8116-4949-8aca-6a079c113d92" providerId="ADAL" clId="{380F3C6F-01D9-4FC8-9B41-01FA7F255F73}"/>
    <pc:docChg chg="undo custSel delSld modSld modSection">
      <pc:chgData name="Steve Wilkins" userId="48585761-8116-4949-8aca-6a079c113d92" providerId="ADAL" clId="{380F3C6F-01D9-4FC8-9B41-01FA7F255F73}" dt="2021-01-17T23:38:58.339" v="305" actId="20577"/>
      <pc:docMkLst>
        <pc:docMk/>
      </pc:docMkLst>
      <pc:sldChg chg="modSp mod modNotesTx">
        <pc:chgData name="Steve Wilkins" userId="48585761-8116-4949-8aca-6a079c113d92" providerId="ADAL" clId="{380F3C6F-01D9-4FC8-9B41-01FA7F255F73}" dt="2021-01-17T23:38:58.339" v="305" actId="20577"/>
        <pc:sldMkLst>
          <pc:docMk/>
          <pc:sldMk cId="2992687722" sldId="369"/>
        </pc:sldMkLst>
        <pc:spChg chg="mod">
          <ac:chgData name="Steve Wilkins" userId="48585761-8116-4949-8aca-6a079c113d92" providerId="ADAL" clId="{380F3C6F-01D9-4FC8-9B41-01FA7F255F73}" dt="2021-01-17T23:30:52.017" v="7" actId="15"/>
          <ac:spMkLst>
            <pc:docMk/>
            <pc:sldMk cId="2992687722" sldId="369"/>
            <ac:spMk id="5" creationId="{AE7AA217-0A15-46A2-B4D1-76C2F7258CBA}"/>
          </ac:spMkLst>
        </pc:spChg>
      </pc:sldChg>
      <pc:sldChg chg="del">
        <pc:chgData name="Steve Wilkins" userId="48585761-8116-4949-8aca-6a079c113d92" providerId="ADAL" clId="{380F3C6F-01D9-4FC8-9B41-01FA7F255F73}" dt="2021-01-17T23:32:38.646" v="9" actId="47"/>
        <pc:sldMkLst>
          <pc:docMk/>
          <pc:sldMk cId="1721106783" sldId="379"/>
        </pc:sldMkLst>
      </pc:sldChg>
      <pc:sldChg chg="modNotesTx">
        <pc:chgData name="Steve Wilkins" userId="48585761-8116-4949-8aca-6a079c113d92" providerId="ADAL" clId="{380F3C6F-01D9-4FC8-9B41-01FA7F255F73}" dt="2021-01-17T23:33:43.320" v="11" actId="6549"/>
        <pc:sldMkLst>
          <pc:docMk/>
          <pc:sldMk cId="3054692764" sldId="380"/>
        </pc:sldMkLst>
      </pc:sldChg>
      <pc:sldChg chg="modNotesTx">
        <pc:chgData name="Steve Wilkins" userId="48585761-8116-4949-8aca-6a079c113d92" providerId="ADAL" clId="{380F3C6F-01D9-4FC8-9B41-01FA7F255F73}" dt="2021-01-17T23:37:27.223" v="121" actId="6549"/>
        <pc:sldMkLst>
          <pc:docMk/>
          <pc:sldMk cId="1806478011" sldId="622"/>
        </pc:sldMkLst>
      </pc:sldChg>
      <pc:sldChg chg="del">
        <pc:chgData name="Steve Wilkins" userId="48585761-8116-4949-8aca-6a079c113d92" providerId="ADAL" clId="{380F3C6F-01D9-4FC8-9B41-01FA7F255F73}" dt="2021-01-17T23:32:29.829" v="8" actId="47"/>
        <pc:sldMkLst>
          <pc:docMk/>
          <pc:sldMk cId="4005615660" sldId="623"/>
        </pc:sldMkLst>
      </pc:sldChg>
      <pc:sldChg chg="modNotesTx">
        <pc:chgData name="Steve Wilkins" userId="48585761-8116-4949-8aca-6a079c113d92" providerId="ADAL" clId="{380F3C6F-01D9-4FC8-9B41-01FA7F255F73}" dt="2021-01-17T23:35:53.792" v="65" actId="20577"/>
        <pc:sldMkLst>
          <pc:docMk/>
          <pc:sldMk cId="2576408744" sldId="624"/>
        </pc:sldMkLst>
      </pc:sldChg>
      <pc:sldChg chg="del">
        <pc:chgData name="Steve Wilkins" userId="48585761-8116-4949-8aca-6a079c113d92" providerId="ADAL" clId="{380F3C6F-01D9-4FC8-9B41-01FA7F255F73}" dt="2021-01-17T23:33:49.843" v="12" actId="47"/>
        <pc:sldMkLst>
          <pc:docMk/>
          <pc:sldMk cId="499151517" sldId="655"/>
        </pc:sldMkLst>
      </pc:sldChg>
      <pc:sldChg chg="modNotesTx">
        <pc:chgData name="Steve Wilkins" userId="48585761-8116-4949-8aca-6a079c113d92" providerId="ADAL" clId="{380F3C6F-01D9-4FC8-9B41-01FA7F255F73}" dt="2021-01-17T23:34:07.493" v="14" actId="20577"/>
        <pc:sldMkLst>
          <pc:docMk/>
          <pc:sldMk cId="529166165" sldId="656"/>
        </pc:sldMkLst>
      </pc:sldChg>
    </pc:docChg>
  </pc:docChgLst>
  <pc:docChgLst>
    <pc:chgData name="Steve Wilkins" userId="48585761-8116-4949-8aca-6a079c113d92" providerId="ADAL" clId="{E4909B37-C6E8-47AC-80F5-709AB6B846D4}"/>
    <pc:docChg chg="custSel modSld">
      <pc:chgData name="Steve Wilkins" userId="48585761-8116-4949-8aca-6a079c113d92" providerId="ADAL" clId="{E4909B37-C6E8-47AC-80F5-709AB6B846D4}" dt="2021-01-14T03:39:10.360" v="4" actId="729"/>
      <pc:docMkLst>
        <pc:docMk/>
      </pc:docMkLst>
      <pc:sldChg chg="delCm">
        <pc:chgData name="Steve Wilkins" userId="48585761-8116-4949-8aca-6a079c113d92" providerId="ADAL" clId="{E4909B37-C6E8-47AC-80F5-709AB6B846D4}" dt="2021-01-14T03:38:05.880" v="0" actId="1592"/>
        <pc:sldMkLst>
          <pc:docMk/>
          <pc:sldMk cId="4226685033" sldId="377"/>
        </pc:sldMkLst>
      </pc:sldChg>
      <pc:sldChg chg="modSp mod delCm">
        <pc:chgData name="Steve Wilkins" userId="48585761-8116-4949-8aca-6a079c113d92" providerId="ADAL" clId="{E4909B37-C6E8-47AC-80F5-709AB6B846D4}" dt="2021-01-14T03:39:05.640" v="3" actId="1592"/>
        <pc:sldMkLst>
          <pc:docMk/>
          <pc:sldMk cId="3054692764" sldId="380"/>
        </pc:sldMkLst>
        <pc:spChg chg="mod">
          <ac:chgData name="Steve Wilkins" userId="48585761-8116-4949-8aca-6a079c113d92" providerId="ADAL" clId="{E4909B37-C6E8-47AC-80F5-709AB6B846D4}" dt="2021-01-14T03:38:43.715" v="2" actId="313"/>
          <ac:spMkLst>
            <pc:docMk/>
            <pc:sldMk cId="3054692764" sldId="380"/>
            <ac:spMk id="3" creationId="{00000000-0000-0000-0000-000000000000}"/>
          </ac:spMkLst>
        </pc:spChg>
      </pc:sldChg>
      <pc:sldChg chg="mod modShow">
        <pc:chgData name="Steve Wilkins" userId="48585761-8116-4949-8aca-6a079c113d92" providerId="ADAL" clId="{E4909B37-C6E8-47AC-80F5-709AB6B846D4}" dt="2021-01-14T03:39:10.360" v="4" actId="729"/>
        <pc:sldMkLst>
          <pc:docMk/>
          <pc:sldMk cId="499151517" sldId="655"/>
        </pc:sldMkLst>
      </pc:sldChg>
    </pc:docChg>
  </pc:docChgLst>
  <pc:docChgLst>
    <pc:chgData name="Stacey Quince" userId="S::stacey.quince@det.nsw.edu.au::c8d279ee-5dcf-4665-8d5c-fa9739529560" providerId="AD" clId="Web-{CF18E34C-23E7-83CA-3D74-E669BB86D45D}"/>
    <pc:docChg chg="modSld">
      <pc:chgData name="Stacey Quince" userId="S::stacey.quince@det.nsw.edu.au::c8d279ee-5dcf-4665-8d5c-fa9739529560" providerId="AD" clId="Web-{CF18E34C-23E7-83CA-3D74-E669BB86D45D}" dt="2021-01-17T23:00:01.001" v="31" actId="20577"/>
      <pc:docMkLst>
        <pc:docMk/>
      </pc:docMkLst>
      <pc:sldChg chg="modSp">
        <pc:chgData name="Stacey Quince" userId="S::stacey.quince@det.nsw.edu.au::c8d279ee-5dcf-4665-8d5c-fa9739529560" providerId="AD" clId="Web-{CF18E34C-23E7-83CA-3D74-E669BB86D45D}" dt="2021-01-17T22:54:14.196" v="6" actId="20577"/>
        <pc:sldMkLst>
          <pc:docMk/>
          <pc:sldMk cId="624461931" sldId="371"/>
        </pc:sldMkLst>
        <pc:spChg chg="mod">
          <ac:chgData name="Stacey Quince" userId="S::stacey.quince@det.nsw.edu.au::c8d279ee-5dcf-4665-8d5c-fa9739529560" providerId="AD" clId="Web-{CF18E34C-23E7-83CA-3D74-E669BB86D45D}" dt="2021-01-17T22:54:14.196" v="6" actId="20577"/>
          <ac:spMkLst>
            <pc:docMk/>
            <pc:sldMk cId="624461931" sldId="371"/>
            <ac:spMk id="3" creationId="{00000000-0000-0000-0000-000000000000}"/>
          </ac:spMkLst>
        </pc:spChg>
      </pc:sldChg>
      <pc:sldChg chg="modSp">
        <pc:chgData name="Stacey Quince" userId="S::stacey.quince@det.nsw.edu.au::c8d279ee-5dcf-4665-8d5c-fa9739529560" providerId="AD" clId="Web-{CF18E34C-23E7-83CA-3D74-E669BB86D45D}" dt="2021-01-17T22:55:55.074" v="8" actId="20577"/>
        <pc:sldMkLst>
          <pc:docMk/>
          <pc:sldMk cId="4226685033" sldId="377"/>
        </pc:sldMkLst>
        <pc:spChg chg="mod">
          <ac:chgData name="Stacey Quince" userId="S::stacey.quince@det.nsw.edu.au::c8d279ee-5dcf-4665-8d5c-fa9739529560" providerId="AD" clId="Web-{CF18E34C-23E7-83CA-3D74-E669BB86D45D}" dt="2021-01-17T22:55:55.074" v="8" actId="20577"/>
          <ac:spMkLst>
            <pc:docMk/>
            <pc:sldMk cId="4226685033" sldId="377"/>
            <ac:spMk id="3" creationId="{00000000-0000-0000-0000-000000000000}"/>
          </ac:spMkLst>
        </pc:spChg>
      </pc:sldChg>
      <pc:sldChg chg="addSp modSp">
        <pc:chgData name="Stacey Quince" userId="S::stacey.quince@det.nsw.edu.au::c8d279ee-5dcf-4665-8d5c-fa9739529560" providerId="AD" clId="Web-{CF18E34C-23E7-83CA-3D74-E669BB86D45D}" dt="2021-01-17T22:57:50.092" v="16" actId="1076"/>
        <pc:sldMkLst>
          <pc:docMk/>
          <pc:sldMk cId="1721106783" sldId="379"/>
        </pc:sldMkLst>
        <pc:spChg chg="add mod">
          <ac:chgData name="Stacey Quince" userId="S::stacey.quince@det.nsw.edu.au::c8d279ee-5dcf-4665-8d5c-fa9739529560" providerId="AD" clId="Web-{CF18E34C-23E7-83CA-3D74-E669BB86D45D}" dt="2021-01-17T22:57:50.092" v="16" actId="1076"/>
          <ac:spMkLst>
            <pc:docMk/>
            <pc:sldMk cId="1721106783" sldId="379"/>
            <ac:spMk id="7" creationId="{950A995B-41B0-4E16-A5A4-B3A455127D94}"/>
          </ac:spMkLst>
        </pc:spChg>
      </pc:sldChg>
      <pc:sldChg chg="modSp">
        <pc:chgData name="Stacey Quince" userId="S::stacey.quince@det.nsw.edu.au::c8d279ee-5dcf-4665-8d5c-fa9739529560" providerId="AD" clId="Web-{CF18E34C-23E7-83CA-3D74-E669BB86D45D}" dt="2021-01-17T22:58:49.671" v="26" actId="20577"/>
        <pc:sldMkLst>
          <pc:docMk/>
          <pc:sldMk cId="3054692764" sldId="380"/>
        </pc:sldMkLst>
        <pc:spChg chg="mod">
          <ac:chgData name="Stacey Quince" userId="S::stacey.quince@det.nsw.edu.au::c8d279ee-5dcf-4665-8d5c-fa9739529560" providerId="AD" clId="Web-{CF18E34C-23E7-83CA-3D74-E669BB86D45D}" dt="2021-01-17T22:58:49.671" v="26" actId="20577"/>
          <ac:spMkLst>
            <pc:docMk/>
            <pc:sldMk cId="3054692764" sldId="380"/>
            <ac:spMk id="3" creationId="{00000000-0000-0000-0000-000000000000}"/>
          </ac:spMkLst>
        </pc:spChg>
      </pc:sldChg>
      <pc:sldChg chg="modSp">
        <pc:chgData name="Stacey Quince" userId="S::stacey.quince@det.nsw.edu.au::c8d279ee-5dcf-4665-8d5c-fa9739529560" providerId="AD" clId="Web-{CF18E34C-23E7-83CA-3D74-E669BB86D45D}" dt="2021-01-17T23:00:01.001" v="31" actId="20577"/>
        <pc:sldMkLst>
          <pc:docMk/>
          <pc:sldMk cId="3935768309" sldId="383"/>
        </pc:sldMkLst>
        <pc:spChg chg="mod">
          <ac:chgData name="Stacey Quince" userId="S::stacey.quince@det.nsw.edu.au::c8d279ee-5dcf-4665-8d5c-fa9739529560" providerId="AD" clId="Web-{CF18E34C-23E7-83CA-3D74-E669BB86D45D}" dt="2021-01-17T23:00:01.001" v="31" actId="20577"/>
          <ac:spMkLst>
            <pc:docMk/>
            <pc:sldMk cId="3935768309" sldId="383"/>
            <ac:spMk id="3" creationId="{00000000-0000-0000-0000-000000000000}"/>
          </ac:spMkLst>
        </pc:spChg>
      </pc:sldChg>
      <pc:sldChg chg="addSp modSp">
        <pc:chgData name="Stacey Quince" userId="S::stacey.quince@det.nsw.edu.au::c8d279ee-5dcf-4665-8d5c-fa9739529560" providerId="AD" clId="Web-{CF18E34C-23E7-83CA-3D74-E669BB86D45D}" dt="2021-01-17T22:56:47.137" v="14" actId="1076"/>
        <pc:sldMkLst>
          <pc:docMk/>
          <pc:sldMk cId="4005615660" sldId="623"/>
        </pc:sldMkLst>
        <pc:spChg chg="add mod">
          <ac:chgData name="Stacey Quince" userId="S::stacey.quince@det.nsw.edu.au::c8d279ee-5dcf-4665-8d5c-fa9739529560" providerId="AD" clId="Web-{CF18E34C-23E7-83CA-3D74-E669BB86D45D}" dt="2021-01-17T22:56:47.137" v="14" actId="1076"/>
          <ac:spMkLst>
            <pc:docMk/>
            <pc:sldMk cId="4005615660" sldId="623"/>
            <ac:spMk id="2" creationId="{D6E18DAA-F910-4F8D-BEDB-309C75683834}"/>
          </ac:spMkLst>
        </pc:spChg>
      </pc:sldChg>
      <pc:sldChg chg="addSp">
        <pc:chgData name="Stacey Quince" userId="S::stacey.quince@det.nsw.edu.au::c8d279ee-5dcf-4665-8d5c-fa9739529560" providerId="AD" clId="Web-{CF18E34C-23E7-83CA-3D74-E669BB86D45D}" dt="2021-01-17T22:59:01.578" v="27"/>
        <pc:sldMkLst>
          <pc:docMk/>
          <pc:sldMk cId="499151517" sldId="655"/>
        </pc:sldMkLst>
        <pc:spChg chg="add">
          <ac:chgData name="Stacey Quince" userId="S::stacey.quince@det.nsw.edu.au::c8d279ee-5dcf-4665-8d5c-fa9739529560" providerId="AD" clId="Web-{CF18E34C-23E7-83CA-3D74-E669BB86D45D}" dt="2021-01-17T22:59:01.578" v="27"/>
          <ac:spMkLst>
            <pc:docMk/>
            <pc:sldMk cId="499151517" sldId="655"/>
            <ac:spMk id="8" creationId="{DDE58D82-87F0-4D97-8D0B-B797AABCAD7C}"/>
          </ac:spMkLst>
        </pc:spChg>
      </pc:sldChg>
      <pc:sldChg chg="modNotes">
        <pc:chgData name="Stacey Quince" userId="S::stacey.quince@det.nsw.edu.au::c8d279ee-5dcf-4665-8d5c-fa9739529560" providerId="AD" clId="Web-{CF18E34C-23E7-83CA-3D74-E669BB86D45D}" dt="2021-01-17T22:56:10.558" v="9"/>
        <pc:sldMkLst>
          <pc:docMk/>
          <pc:sldMk cId="529166165" sldId="656"/>
        </pc:sldMkLst>
      </pc:sldChg>
    </pc:docChg>
  </pc:docChgLst>
  <pc:docChgLst>
    <pc:chgData name="Steve Wilkins" userId="48585761-8116-4949-8aca-6a079c113d92" providerId="ADAL" clId="{A228BEFE-4CD1-487D-B6C9-72B09A5E0337}"/>
    <pc:docChg chg="undo custSel addSld delSld modSld modSection">
      <pc:chgData name="Steve Wilkins" userId="48585761-8116-4949-8aca-6a079c113d92" providerId="ADAL" clId="{A228BEFE-4CD1-487D-B6C9-72B09A5E0337}" dt="2021-01-24T23:52:42.185" v="487" actId="20577"/>
      <pc:docMkLst>
        <pc:docMk/>
      </pc:docMkLst>
      <pc:sldChg chg="del">
        <pc:chgData name="Steve Wilkins" userId="48585761-8116-4949-8aca-6a079c113d92" providerId="ADAL" clId="{A228BEFE-4CD1-487D-B6C9-72B09A5E0337}" dt="2021-01-24T23:52:05.261" v="467" actId="47"/>
        <pc:sldMkLst>
          <pc:docMk/>
          <pc:sldMk cId="3565145851" sldId="360"/>
        </pc:sldMkLst>
      </pc:sldChg>
      <pc:sldChg chg="del">
        <pc:chgData name="Steve Wilkins" userId="48585761-8116-4949-8aca-6a079c113d92" providerId="ADAL" clId="{A228BEFE-4CD1-487D-B6C9-72B09A5E0337}" dt="2021-01-24T23:52:07.391" v="468" actId="47"/>
        <pc:sldMkLst>
          <pc:docMk/>
          <pc:sldMk cId="2992687722" sldId="369"/>
        </pc:sldMkLst>
      </pc:sldChg>
      <pc:sldChg chg="del">
        <pc:chgData name="Steve Wilkins" userId="48585761-8116-4949-8aca-6a079c113d92" providerId="ADAL" clId="{A228BEFE-4CD1-487D-B6C9-72B09A5E0337}" dt="2021-01-24T23:52:12.916" v="469" actId="47"/>
        <pc:sldMkLst>
          <pc:docMk/>
          <pc:sldMk cId="624461931" sldId="371"/>
        </pc:sldMkLst>
      </pc:sldChg>
      <pc:sldChg chg="addSp delSp modSp mod modNotesTx">
        <pc:chgData name="Steve Wilkins" userId="48585761-8116-4949-8aca-6a079c113d92" providerId="ADAL" clId="{A228BEFE-4CD1-487D-B6C9-72B09A5E0337}" dt="2021-01-21T22:03:35.785" v="459" actId="403"/>
        <pc:sldMkLst>
          <pc:docMk/>
          <pc:sldMk cId="4226685033" sldId="377"/>
        </pc:sldMkLst>
        <pc:spChg chg="mod">
          <ac:chgData name="Steve Wilkins" userId="48585761-8116-4949-8aca-6a079c113d92" providerId="ADAL" clId="{A228BEFE-4CD1-487D-B6C9-72B09A5E0337}" dt="2021-01-21T22:03:35.785" v="459" actId="403"/>
          <ac:spMkLst>
            <pc:docMk/>
            <pc:sldMk cId="4226685033" sldId="377"/>
            <ac:spMk id="3" creationId="{00000000-0000-0000-0000-000000000000}"/>
          </ac:spMkLst>
        </pc:spChg>
        <pc:spChg chg="add del mod">
          <ac:chgData name="Steve Wilkins" userId="48585761-8116-4949-8aca-6a079c113d92" providerId="ADAL" clId="{A228BEFE-4CD1-487D-B6C9-72B09A5E0337}" dt="2021-01-21T22:03:10.616" v="452" actId="478"/>
          <ac:spMkLst>
            <pc:docMk/>
            <pc:sldMk cId="4226685033" sldId="377"/>
            <ac:spMk id="10" creationId="{74B53C7D-AC85-4D88-A623-DBAF204240B6}"/>
          </ac:spMkLst>
        </pc:spChg>
        <pc:picChg chg="add del mod">
          <ac:chgData name="Steve Wilkins" userId="48585761-8116-4949-8aca-6a079c113d92" providerId="ADAL" clId="{A228BEFE-4CD1-487D-B6C9-72B09A5E0337}" dt="2021-01-21T00:32:36.957" v="56" actId="478"/>
          <ac:picMkLst>
            <pc:docMk/>
            <pc:sldMk cId="4226685033" sldId="377"/>
            <ac:picMk id="8" creationId="{0C4EE287-5A75-471A-8B08-62D70C165DA3}"/>
          </ac:picMkLst>
        </pc:picChg>
        <pc:picChg chg="add del mod">
          <ac:chgData name="Steve Wilkins" userId="48585761-8116-4949-8aca-6a079c113d92" providerId="ADAL" clId="{A228BEFE-4CD1-487D-B6C9-72B09A5E0337}" dt="2021-01-21T22:03:10.616" v="452" actId="478"/>
          <ac:picMkLst>
            <pc:docMk/>
            <pc:sldMk cId="4226685033" sldId="377"/>
            <ac:picMk id="1026" creationId="{E27C4342-A1C8-4931-B882-83B342A47638}"/>
          </ac:picMkLst>
        </pc:picChg>
      </pc:sldChg>
      <pc:sldChg chg="addSp delSp modSp mod modNotesTx">
        <pc:chgData name="Steve Wilkins" userId="48585761-8116-4949-8aca-6a079c113d92" providerId="ADAL" clId="{A228BEFE-4CD1-487D-B6C9-72B09A5E0337}" dt="2021-01-21T22:03:49.889" v="462" actId="27636"/>
        <pc:sldMkLst>
          <pc:docMk/>
          <pc:sldMk cId="3054692764" sldId="380"/>
        </pc:sldMkLst>
        <pc:spChg chg="mod">
          <ac:chgData name="Steve Wilkins" userId="48585761-8116-4949-8aca-6a079c113d92" providerId="ADAL" clId="{A228BEFE-4CD1-487D-B6C9-72B09A5E0337}" dt="2021-01-21T22:03:49.889" v="462" actId="27636"/>
          <ac:spMkLst>
            <pc:docMk/>
            <pc:sldMk cId="3054692764" sldId="380"/>
            <ac:spMk id="3" creationId="{00000000-0000-0000-0000-000000000000}"/>
          </ac:spMkLst>
        </pc:spChg>
        <pc:spChg chg="add del mod">
          <ac:chgData name="Steve Wilkins" userId="48585761-8116-4949-8aca-6a079c113d92" providerId="ADAL" clId="{A228BEFE-4CD1-487D-B6C9-72B09A5E0337}" dt="2021-01-21T01:17:09.224" v="80" actId="478"/>
          <ac:spMkLst>
            <pc:docMk/>
            <pc:sldMk cId="3054692764" sldId="380"/>
            <ac:spMk id="7" creationId="{9E7B1FDB-2BCE-4C43-A3B7-189B44FFD2BB}"/>
          </ac:spMkLst>
        </pc:spChg>
        <pc:spChg chg="add del">
          <ac:chgData name="Steve Wilkins" userId="48585761-8116-4949-8aca-6a079c113d92" providerId="ADAL" clId="{A228BEFE-4CD1-487D-B6C9-72B09A5E0337}" dt="2021-01-21T03:48:24.111" v="117" actId="22"/>
          <ac:spMkLst>
            <pc:docMk/>
            <pc:sldMk cId="3054692764" sldId="380"/>
            <ac:spMk id="9" creationId="{A3683121-66CA-4A38-9380-71B9770AC882}"/>
          </ac:spMkLst>
        </pc:spChg>
        <pc:spChg chg="add del mod">
          <ac:chgData name="Steve Wilkins" userId="48585761-8116-4949-8aca-6a079c113d92" providerId="ADAL" clId="{A228BEFE-4CD1-487D-B6C9-72B09A5E0337}" dt="2021-01-21T22:03:45.011" v="460" actId="478"/>
          <ac:spMkLst>
            <pc:docMk/>
            <pc:sldMk cId="3054692764" sldId="380"/>
            <ac:spMk id="13" creationId="{38D77C05-DF42-4F8A-A30A-2F3D8CC4A89F}"/>
          </ac:spMkLst>
        </pc:spChg>
        <pc:picChg chg="add del mod">
          <ac:chgData name="Steve Wilkins" userId="48585761-8116-4949-8aca-6a079c113d92" providerId="ADAL" clId="{A228BEFE-4CD1-487D-B6C9-72B09A5E0337}" dt="2021-01-21T22:03:45.011" v="460" actId="478"/>
          <ac:picMkLst>
            <pc:docMk/>
            <pc:sldMk cId="3054692764" sldId="380"/>
            <ac:picMk id="11" creationId="{CD0FE06C-1D2D-45FA-97C2-958DB85134E3}"/>
          </ac:picMkLst>
        </pc:picChg>
      </pc:sldChg>
      <pc:sldChg chg="addSp delSp modSp mod modNotesTx">
        <pc:chgData name="Steve Wilkins" userId="48585761-8116-4949-8aca-6a079c113d92" providerId="ADAL" clId="{A228BEFE-4CD1-487D-B6C9-72B09A5E0337}" dt="2021-01-21T22:04:18.375" v="465" actId="27636"/>
        <pc:sldMkLst>
          <pc:docMk/>
          <pc:sldMk cId="3935768309" sldId="383"/>
        </pc:sldMkLst>
        <pc:spChg chg="mod">
          <ac:chgData name="Steve Wilkins" userId="48585761-8116-4949-8aca-6a079c113d92" providerId="ADAL" clId="{A228BEFE-4CD1-487D-B6C9-72B09A5E0337}" dt="2021-01-21T22:04:18.375" v="465" actId="27636"/>
          <ac:spMkLst>
            <pc:docMk/>
            <pc:sldMk cId="3935768309" sldId="383"/>
            <ac:spMk id="3" creationId="{00000000-0000-0000-0000-000000000000}"/>
          </ac:spMkLst>
        </pc:spChg>
        <pc:spChg chg="add del mod">
          <ac:chgData name="Steve Wilkins" userId="48585761-8116-4949-8aca-6a079c113d92" providerId="ADAL" clId="{A228BEFE-4CD1-487D-B6C9-72B09A5E0337}" dt="2021-01-21T22:04:14.207" v="463" actId="478"/>
          <ac:spMkLst>
            <pc:docMk/>
            <pc:sldMk cId="3935768309" sldId="383"/>
            <ac:spMk id="8" creationId="{DDECEC2E-2423-476E-8FE7-B4943706F60A}"/>
          </ac:spMkLst>
        </pc:spChg>
        <pc:picChg chg="add del mod">
          <ac:chgData name="Steve Wilkins" userId="48585761-8116-4949-8aca-6a079c113d92" providerId="ADAL" clId="{A228BEFE-4CD1-487D-B6C9-72B09A5E0337}" dt="2021-01-21T22:04:14.207" v="463" actId="478"/>
          <ac:picMkLst>
            <pc:docMk/>
            <pc:sldMk cId="3935768309" sldId="383"/>
            <ac:picMk id="7" creationId="{93A76232-FC47-4DB4-A18C-FFD1029C0330}"/>
          </ac:picMkLst>
        </pc:picChg>
      </pc:sldChg>
      <pc:sldChg chg="modNotesTx">
        <pc:chgData name="Steve Wilkins" userId="48585761-8116-4949-8aca-6a079c113d92" providerId="ADAL" clId="{A228BEFE-4CD1-487D-B6C9-72B09A5E0337}" dt="2021-01-24T23:52:17.631" v="474" actId="20577"/>
        <pc:sldMkLst>
          <pc:docMk/>
          <pc:sldMk cId="1806478011" sldId="622"/>
        </pc:sldMkLst>
      </pc:sldChg>
      <pc:sldChg chg="modNotesTx">
        <pc:chgData name="Steve Wilkins" userId="48585761-8116-4949-8aca-6a079c113d92" providerId="ADAL" clId="{A228BEFE-4CD1-487D-B6C9-72B09A5E0337}" dt="2021-01-24T23:52:42.185" v="487" actId="20577"/>
        <pc:sldMkLst>
          <pc:docMk/>
          <pc:sldMk cId="2576408744" sldId="624"/>
        </pc:sldMkLst>
      </pc:sldChg>
      <pc:sldChg chg="modNotesTx">
        <pc:chgData name="Steve Wilkins" userId="48585761-8116-4949-8aca-6a079c113d92" providerId="ADAL" clId="{A228BEFE-4CD1-487D-B6C9-72B09A5E0337}" dt="2021-01-24T23:52:29.091" v="480" actId="20577"/>
        <pc:sldMkLst>
          <pc:docMk/>
          <pc:sldMk cId="529166165" sldId="656"/>
        </pc:sldMkLst>
      </pc:sldChg>
      <pc:sldChg chg="add">
        <pc:chgData name="Steve Wilkins" userId="48585761-8116-4949-8aca-6a079c113d92" providerId="ADAL" clId="{A228BEFE-4CD1-487D-B6C9-72B09A5E0337}" dt="2021-01-24T23:52:02.325" v="466"/>
        <pc:sldMkLst>
          <pc:docMk/>
          <pc:sldMk cId="774919166" sldId="657"/>
        </pc:sldMkLst>
      </pc:sldChg>
      <pc:sldChg chg="add">
        <pc:chgData name="Steve Wilkins" userId="48585761-8116-4949-8aca-6a079c113d92" providerId="ADAL" clId="{A228BEFE-4CD1-487D-B6C9-72B09A5E0337}" dt="2021-01-24T23:52:02.325" v="466"/>
        <pc:sldMkLst>
          <pc:docMk/>
          <pc:sldMk cId="2478160883" sldId="65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444778728"/>
        <c:axId val="444779120"/>
      </c:barChart>
      <c:catAx>
        <c:axId val="444778728"/>
        <c:scaling>
          <c:orientation val="minMax"/>
        </c:scaling>
        <c:delete val="1"/>
        <c:axPos val="b"/>
        <c:numFmt formatCode="General" sourceLinked="1"/>
        <c:majorTickMark val="none"/>
        <c:minorTickMark val="none"/>
        <c:tickLblPos val="nextTo"/>
        <c:crossAx val="444779120"/>
        <c:crosses val="autoZero"/>
        <c:auto val="1"/>
        <c:lblAlgn val="ctr"/>
        <c:lblOffset val="100"/>
        <c:noMultiLvlLbl val="0"/>
      </c:catAx>
      <c:valAx>
        <c:axId val="44477912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44778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3507-4096-88DB-1BE9AAD60A27}"/>
              </c:ext>
            </c:extLst>
          </c:dPt>
          <c:dPt>
            <c:idx val="1"/>
            <c:bubble3D val="0"/>
            <c:spPr>
              <a:solidFill>
                <a:schemeClr val="accent2"/>
              </a:solidFill>
              <a:ln w="19050">
                <a:noFill/>
              </a:ln>
              <a:effectLst/>
            </c:spPr>
            <c:extLst>
              <c:ext xmlns:c16="http://schemas.microsoft.com/office/drawing/2014/chart" uri="{C3380CC4-5D6E-409C-BE32-E72D297353CC}">
                <c16:uniqueId val="{00000003-3507-4096-88DB-1BE9AAD60A27}"/>
              </c:ext>
            </c:extLst>
          </c:dPt>
          <c:dPt>
            <c:idx val="2"/>
            <c:bubble3D val="0"/>
            <c:spPr>
              <a:solidFill>
                <a:schemeClr val="accent3"/>
              </a:solidFill>
              <a:ln w="19050">
                <a:noFill/>
              </a:ln>
              <a:effectLst/>
            </c:spPr>
            <c:extLst>
              <c:ext xmlns:c16="http://schemas.microsoft.com/office/drawing/2014/chart" uri="{C3380CC4-5D6E-409C-BE32-E72D297353CC}">
                <c16:uniqueId val="{00000005-3507-4096-88DB-1BE9AAD60A27}"/>
              </c:ext>
            </c:extLst>
          </c:dPt>
          <c:dPt>
            <c:idx val="3"/>
            <c:bubble3D val="0"/>
            <c:spPr>
              <a:solidFill>
                <a:schemeClr val="accent6"/>
              </a:solid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836" y="0"/>
            <a:ext cx="2945659" cy="498631"/>
          </a:xfrm>
          <a:prstGeom prst="rect">
            <a:avLst/>
          </a:prstGeom>
        </p:spPr>
        <p:txBody>
          <a:bodyPr vert="horz" lIns="91440" tIns="45720" rIns="91440" bIns="45720" rtlCol="0"/>
          <a:lstStyle>
            <a:lvl1pPr algn="r">
              <a:defRPr sz="1200"/>
            </a:lvl1pPr>
          </a:lstStyle>
          <a:p>
            <a:fld id="{2B186FB7-8198-2C41-9C7F-A67099EBC713}" type="datetimeFigureOut">
              <a:rPr lang="en-US" smtClean="0"/>
              <a:t>1/25/2021</a:t>
            </a:fld>
            <a:endParaRPr lang="en-US"/>
          </a:p>
        </p:txBody>
      </p:sp>
      <p:sp>
        <p:nvSpPr>
          <p:cNvPr id="4" name="Footer Placeholder 3"/>
          <p:cNvSpPr>
            <a:spLocks noGrp="1"/>
          </p:cNvSpPr>
          <p:nvPr>
            <p:ph type="ftr" sz="quarter" idx="2"/>
          </p:nvPr>
        </p:nvSpPr>
        <p:spPr>
          <a:xfrm>
            <a:off x="0" y="9428011"/>
            <a:ext cx="2945659" cy="49862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836" y="9428011"/>
            <a:ext cx="2945659" cy="498629"/>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5832F91E-6BD3-4F0D-9CA3-7829EAE64D63}" type="datetimeFigureOut">
              <a:rPr lang="en-AU" smtClean="0"/>
              <a:t>25/01/2021</a:t>
            </a:fld>
            <a:endParaRPr lang="en-AU"/>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licies.education.nsw.gov.au/policy-library/policies/pd-2004-001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bit.ly/sdd2021-pl-polic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olicies.education.nsw.gov.au/policy-library/policies/pd-2004-001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olicies.education.nsw.gov.au/policy-library/policies/pd-2004-0017?refid=285776"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bit.ly/sdd2021-pl-polic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olicies.education.nsw.gov.au/policy-library/policies/pd-2004-001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it.ly/sdd2021-pl-polic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US" b="1" dirty="0">
                <a:cs typeface="Calibri"/>
              </a:rPr>
              <a:t>Slides 1 – 2</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US" b="1" dirty="0">
                <a:cs typeface="Calibri"/>
              </a:rPr>
              <a:t>Audience: All staff</a:t>
            </a:r>
          </a:p>
          <a:p>
            <a:pPr marL="0" marR="0" lvl="0" indent="0" algn="l" defTabSz="914347" rtl="0" eaLnBrk="1" fontAlgn="auto" latinLnBrk="0" hangingPunct="1">
              <a:lnSpc>
                <a:spcPct val="100000"/>
              </a:lnSpc>
              <a:spcBef>
                <a:spcPts val="0"/>
              </a:spcBef>
              <a:spcAft>
                <a:spcPts val="0"/>
              </a:spcAft>
              <a:buClrTx/>
              <a:buSzTx/>
              <a:buFontTx/>
              <a:buNone/>
              <a:tabLst/>
              <a:defRPr/>
            </a:pPr>
            <a:r>
              <a:rPr lang="en-US" b="1" dirty="0">
                <a:cs typeface="Calibri"/>
              </a:rPr>
              <a:t>Purpose: </a:t>
            </a:r>
            <a:r>
              <a:rPr lang="en-US" b="0" dirty="0">
                <a:cs typeface="Calibri"/>
              </a:rPr>
              <a:t>To provide a brief introduction to the new </a:t>
            </a:r>
            <a:r>
              <a:rPr lang="en-US" b="0" i="1" dirty="0">
                <a:cs typeface="Calibri"/>
              </a:rPr>
              <a:t>Professional Learning Policy for Teachers and School Staff</a:t>
            </a:r>
            <a:endParaRPr lang="en-US" b="1" i="1" dirty="0">
              <a:cs typeface="Calibri"/>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US" b="1" dirty="0">
              <a:cs typeface="Calibri"/>
            </a:endParaRPr>
          </a:p>
          <a:p>
            <a:r>
              <a:rPr lang="en-AU" dirty="0">
                <a:cs typeface="Calibri"/>
              </a:rPr>
              <a:t>This PowerPoint presentation has been prepared to introduce schools to the Professional Learning Policy for Teachers and School Staff that is mandatory from 2021.</a:t>
            </a:r>
          </a:p>
          <a:p>
            <a:endParaRPr lang="en-AU" dirty="0">
              <a:cs typeface="Calibri"/>
            </a:endParaRPr>
          </a:p>
          <a:p>
            <a:r>
              <a:rPr lang="en-AU" dirty="0">
                <a:cs typeface="Calibri"/>
              </a:rPr>
              <a:t>The presentation commences with a section for all staff and includes a question and answer session featuring the Secretary, Mark Scott and principal of Homebush West Public School Estelle Southall, and a short video describing the reasons that a new policy has been developed (Case for Change).</a:t>
            </a:r>
            <a:endParaRPr lang="en-AU" dirty="0"/>
          </a:p>
          <a:p>
            <a:endParaRPr lang="en-AU" dirty="0">
              <a:cs typeface="Calibri"/>
            </a:endParaRPr>
          </a:p>
          <a:p>
            <a:r>
              <a:rPr lang="en-AU" dirty="0">
                <a:cs typeface="Calibri"/>
              </a:rPr>
              <a:t>This resource may be used as part of school development day activities or in other professional learning activities. The resource can be used flexibly, as needed, in each school context.</a:t>
            </a:r>
          </a:p>
          <a:p>
            <a:endParaRPr lang="en-AU" dirty="0">
              <a:cs typeface="Calibri"/>
            </a:endParaRPr>
          </a:p>
          <a:p>
            <a:r>
              <a:rPr lang="en-AU" dirty="0">
                <a:cs typeface="Calibri"/>
              </a:rPr>
              <a:t>The intention is that the slides relating to the whole school could be used on one of the School Development Days, and then each of the more specialised parts either on the School Development Day or at another appropriate time.</a:t>
            </a:r>
          </a:p>
          <a:p>
            <a:endParaRPr lang="en-AU"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3265282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Audience: Principals and school leadership teams</a:t>
            </a:r>
          </a:p>
          <a:p>
            <a:endParaRPr lang="en-AU" b="1" dirty="0"/>
          </a:p>
          <a:p>
            <a:r>
              <a:rPr lang="en-AU" b="1" dirty="0"/>
              <a:t>Narration</a:t>
            </a:r>
          </a:p>
          <a:p>
            <a:pPr marL="171450" indent="-171450">
              <a:buFont typeface="Arial" panose="020B0604020202020204" pitchFamily="34" charset="0"/>
              <a:buChar char="•"/>
            </a:pPr>
            <a:r>
              <a:rPr lang="en-AU" dirty="0"/>
              <a:t>The Professional Learning Policy for Teachers and School Staff is available on the department’s Policy Library website (</a:t>
            </a:r>
            <a:r>
              <a:rPr lang="en-AU" dirty="0">
                <a:hlinkClick r:id="rId3"/>
              </a:rPr>
              <a:t>https://policies.education.nsw.gov.au/policy-library/policies/pd-2004-0017</a:t>
            </a:r>
            <a:r>
              <a:rPr lang="en-AU" dirty="0"/>
              <a:t>)</a:t>
            </a:r>
            <a:endParaRPr lang="en-AU" dirty="0">
              <a:cs typeface="Calibri" panose="020F0502020204030204"/>
            </a:endParaRPr>
          </a:p>
          <a:p>
            <a:pPr marL="171450" indent="-171450">
              <a:buFont typeface="Arial" panose="020B0604020202020204" pitchFamily="34" charset="0"/>
              <a:buChar char="•"/>
            </a:pPr>
            <a:r>
              <a:rPr lang="en-AU" dirty="0"/>
              <a:t>The policy applies to all school staff, both teaching and non-teaching.</a:t>
            </a:r>
            <a:endParaRPr lang="en-AU" dirty="0">
              <a:cs typeface="Calibri"/>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One of the key features of the policy is the introduction of a model for High Impact Professional Learning. This model is informed by global research. It describes elements that, when in place in a school environment, will enhance the effectiveness of professional learning which is focused on classroom practice. </a:t>
            </a:r>
          </a:p>
          <a:p>
            <a:pPr marL="628015"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t>
            </a:r>
            <a:r>
              <a:rPr lang="en-AU" i="1" dirty="0"/>
              <a:t>One of the important features of the high impact professional learning model is that there is an expectation that collaborative environments will be developed in schools to support the use of data and evidence based practices. The thoughtful use of qualitative and quantitative data will allow schools to understand how teacher professional learning, well implemented in classrooms, impacts on student growth and achievement. As a result, schools will be able to track their progress, and refocus as trends or other demands emerge.}</a:t>
            </a:r>
            <a:endParaRPr lang="en-AU" i="1" dirty="0">
              <a:cs typeface="Calibri" panose="020F0502020204030204"/>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cs typeface="Calibri"/>
              </a:rPr>
              <a:t>A second feature of the policy is that it also recognises the wide range of roles in schools with functions outside of the classroom and that professional learning is important to build an individual’s capability to meet the needs of these roles. </a:t>
            </a:r>
          </a:p>
          <a:p>
            <a:pPr marL="628015" lvl="1" indent="-171450">
              <a:buFont typeface="Arial" panose="020B0604020202020204" pitchFamily="34" charset="0"/>
              <a:buChar char="•"/>
              <a:defRPr/>
            </a:pPr>
            <a:r>
              <a:rPr lang="en-AU" i="1" dirty="0">
                <a:cs typeface="Calibri"/>
              </a:rPr>
              <a:t>[For example, i</a:t>
            </a:r>
            <a:r>
              <a:rPr lang="en-AU" i="1" baseline="0" dirty="0"/>
              <a:t>t may include professional learning about changes in technology or systems (</a:t>
            </a:r>
            <a:r>
              <a:rPr lang="en-AU" i="1" baseline="0" dirty="0" err="1"/>
              <a:t>eg</a:t>
            </a:r>
            <a:r>
              <a:rPr lang="en-AU" i="1" baseline="0" dirty="0"/>
              <a:t> new timetabling), money or canteen management. It might include participation in conferences </a:t>
            </a:r>
            <a:r>
              <a:rPr lang="en-AU" i="1" dirty="0"/>
              <a:t>or </a:t>
            </a:r>
            <a:r>
              <a:rPr lang="en-AU" i="1" baseline="0" dirty="0"/>
              <a:t>meetings relating to your role. This applies to both teaching and non teaching staff.]</a:t>
            </a:r>
            <a:r>
              <a:rPr lang="en-AU" dirty="0"/>
              <a:t> </a:t>
            </a:r>
            <a:endParaRPr lang="en-AU" dirty="0">
              <a:cs typeface="Calibri"/>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cs typeface="Calibri"/>
              </a:rPr>
              <a:t>And finally, the policy recognises that mandatory training is an important element - applicable to all staff. </a:t>
            </a:r>
          </a:p>
          <a:p>
            <a:endParaRPr lang="en-AU"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207871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b="1" dirty="0">
                <a:effectLst/>
                <a:latin typeface="Calibri"/>
                <a:ea typeface="Calibri" panose="020F0502020204030204" pitchFamily="34" charset="0"/>
                <a:cs typeface="Calibri"/>
              </a:rPr>
              <a:t>Audience: </a:t>
            </a:r>
            <a:r>
              <a:rPr lang="en-AU" b="1" dirty="0"/>
              <a:t>Principals and school leadership teams</a:t>
            </a:r>
            <a:endParaRPr lang="en-AU" sz="1800" b="1" dirty="0">
              <a:effectLst/>
              <a:latin typeface="Calibri"/>
              <a:ea typeface="Calibri" panose="020F0502020204030204" pitchFamily="34" charset="0"/>
              <a:cs typeface="Calibri"/>
            </a:endParaRPr>
          </a:p>
          <a:p>
            <a:pPr>
              <a:lnSpc>
                <a:spcPct val="107000"/>
              </a:lnSpc>
              <a:spcAft>
                <a:spcPts val="800"/>
              </a:spcAft>
            </a:pPr>
            <a:endParaRPr lang="en-AU" sz="1800" b="1" dirty="0">
              <a:effectLst/>
              <a:latin typeface="Calibri"/>
              <a:ea typeface="Calibri" panose="020F0502020204030204" pitchFamily="34" charset="0"/>
              <a:cs typeface="Calibri"/>
            </a:endParaRPr>
          </a:p>
          <a:p>
            <a:pPr>
              <a:lnSpc>
                <a:spcPct val="107000"/>
              </a:lnSpc>
              <a:spcAft>
                <a:spcPts val="800"/>
              </a:spcAft>
            </a:pPr>
            <a:r>
              <a:rPr lang="en-AU" sz="1800" b="1" dirty="0">
                <a:effectLst/>
                <a:latin typeface="Calibri"/>
                <a:ea typeface="Calibri" panose="020F0502020204030204" pitchFamily="34" charset="0"/>
                <a:cs typeface="Calibri"/>
              </a:rPr>
              <a:t>Purpose: Explain the key features of the policy</a:t>
            </a:r>
            <a:r>
              <a:rPr lang="en-AU" sz="1800" b="1" dirty="0">
                <a:solidFill>
                  <a:srgbClr val="000000"/>
                </a:solidFill>
                <a:effectLst/>
                <a:latin typeface="Calibri"/>
                <a:ea typeface="Calibri" panose="020F0502020204030204" pitchFamily="34" charset="0"/>
                <a:cs typeface="Calibri"/>
              </a:rPr>
              <a:t>.</a:t>
            </a:r>
            <a:r>
              <a:rPr lang="en-AU" sz="1800" b="1" dirty="0">
                <a:solidFill>
                  <a:srgbClr val="000000"/>
                </a:solidFill>
                <a:latin typeface="Calibri"/>
                <a:ea typeface="Calibri" panose="020F0502020204030204" pitchFamily="34" charset="0"/>
                <a:cs typeface="Calibri"/>
              </a:rPr>
              <a:t> </a:t>
            </a:r>
            <a:endParaRPr lang="en-AU" sz="1800" b="1" dirty="0">
              <a:solidFill>
                <a:srgbClr val="000000"/>
              </a:solidFill>
              <a:effectLst/>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en-AU" dirty="0"/>
              <a:t>The policy was developed following a review of research around best practice in teacher professional learning. Investigation of these practices in schools across NSW uncovered </a:t>
            </a:r>
            <a:r>
              <a:rPr lang="en-AU" dirty="0">
                <a:effectLst/>
              </a:rPr>
              <a:t>a </a:t>
            </a:r>
            <a:r>
              <a:rPr lang="en-AU" dirty="0"/>
              <a:t>wealth of high impact professional learning approaches already occurring in many schools. But this investigation also highlighted areas where greater consistency could be built.</a:t>
            </a:r>
            <a:endParaRPr lang="en-AU" dirty="0">
              <a:cs typeface="Calibri"/>
            </a:endParaRPr>
          </a:p>
          <a:p>
            <a:pPr marL="342900" indent="-342900">
              <a:lnSpc>
                <a:spcPct val="107000"/>
              </a:lnSpc>
              <a:spcAft>
                <a:spcPts val="800"/>
              </a:spcAft>
              <a:buFont typeface="Arial" panose="020B0604020202020204" pitchFamily="34" charset="0"/>
              <a:buChar char="•"/>
              <a:tabLst>
                <a:tab pos="457200" algn="l"/>
              </a:tabLst>
            </a:pPr>
            <a:endParaRPr lang="en-AU" sz="18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r>
              <a:rPr lang="en-AU" sz="1800" dirty="0">
                <a:solidFill>
                  <a:srgbClr val="000000"/>
                </a:solidFill>
                <a:latin typeface="Calibri"/>
                <a:ea typeface="Calibri" panose="020F0502020204030204" pitchFamily="34" charset="0"/>
                <a:cs typeface="Calibri"/>
              </a:rPr>
              <a:t>The 5 high impact professional learning </a:t>
            </a:r>
            <a:r>
              <a:rPr lang="en-AU" sz="1800" dirty="0">
                <a:solidFill>
                  <a:srgbClr val="000000"/>
                </a:solidFill>
                <a:effectLst/>
                <a:latin typeface="Calibri"/>
                <a:ea typeface="Calibri" panose="020F0502020204030204" pitchFamily="34" charset="0"/>
                <a:cs typeface="Calibri"/>
              </a:rPr>
              <a:t>elements described in the policy will help create professional learning environments which </a:t>
            </a:r>
            <a:r>
              <a:rPr lang="en-AU" sz="1800" dirty="0">
                <a:solidFill>
                  <a:srgbClr val="000000"/>
                </a:solidFill>
                <a:latin typeface="Calibri"/>
                <a:ea typeface="Calibri" panose="020F0502020204030204" pitchFamily="34" charset="0"/>
                <a:cs typeface="Calibri"/>
              </a:rPr>
              <a:t>strengthen</a:t>
            </a:r>
            <a:r>
              <a:rPr lang="en-AU" sz="1800" dirty="0">
                <a:solidFill>
                  <a:srgbClr val="000000"/>
                </a:solidFill>
                <a:effectLst/>
                <a:latin typeface="Calibri"/>
                <a:ea typeface="Calibri" panose="020F0502020204030204" pitchFamily="34" charset="0"/>
                <a:cs typeface="Calibri"/>
              </a:rPr>
              <a:t> teaching quality in order to </a:t>
            </a:r>
            <a:r>
              <a:rPr lang="en-AU" sz="1800" dirty="0">
                <a:solidFill>
                  <a:srgbClr val="000000"/>
                </a:solidFill>
                <a:latin typeface="Calibri"/>
                <a:ea typeface="Calibri" panose="020F0502020204030204" pitchFamily="34" charset="0"/>
                <a:cs typeface="Calibri"/>
              </a:rPr>
              <a:t>improve</a:t>
            </a:r>
            <a:r>
              <a:rPr lang="en-AU" sz="1800" dirty="0">
                <a:solidFill>
                  <a:srgbClr val="000000"/>
                </a:solidFill>
                <a:effectLst/>
                <a:latin typeface="Calibri"/>
                <a:ea typeface="Calibri" panose="020F0502020204030204" pitchFamily="34" charset="0"/>
                <a:cs typeface="Calibri"/>
              </a:rPr>
              <a:t> student progress and achievement</a:t>
            </a:r>
            <a:endParaRPr lang="en-AU" sz="18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endParaRPr lang="en-AU" sz="1800" dirty="0">
              <a:solidFill>
                <a:srgbClr val="000000"/>
              </a:solidFill>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r>
              <a:rPr lang="en-AU" sz="1800" dirty="0">
                <a:solidFill>
                  <a:srgbClr val="000000"/>
                </a:solidFill>
                <a:latin typeface="Calibri"/>
                <a:ea typeface="Calibri" panose="020F0502020204030204" pitchFamily="34" charset="0"/>
                <a:cs typeface="Calibri"/>
              </a:rPr>
              <a:t>For our non-teaching staff,</a:t>
            </a:r>
            <a:r>
              <a:rPr lang="en-AU" sz="1800" dirty="0">
                <a:solidFill>
                  <a:srgbClr val="000000"/>
                </a:solidFill>
                <a:effectLst/>
                <a:latin typeface="Calibri"/>
                <a:ea typeface="Calibri" panose="020F0502020204030204" pitchFamily="34" charset="0"/>
                <a:cs typeface="Calibri"/>
              </a:rPr>
              <a:t> t</a:t>
            </a:r>
            <a:r>
              <a:rPr lang="en-AU" sz="1800" dirty="0">
                <a:solidFill>
                  <a:srgbClr val="000000"/>
                </a:solidFill>
                <a:latin typeface="Calibri"/>
                <a:ea typeface="Calibri" panose="020F0502020204030204" pitchFamily="34" charset="0"/>
                <a:cs typeface="Calibri"/>
              </a:rPr>
              <a:t>he </a:t>
            </a:r>
            <a:r>
              <a:rPr lang="en-AU" sz="1800" dirty="0">
                <a:solidFill>
                  <a:srgbClr val="000000"/>
                </a:solidFill>
                <a:effectLst/>
                <a:latin typeface="Calibri"/>
                <a:ea typeface="Calibri" panose="020F0502020204030204" pitchFamily="34" charset="0"/>
                <a:cs typeface="Calibri"/>
              </a:rPr>
              <a:t>4 principles for professional learning support the building of individual staff capability with roles outside of the classroom.</a:t>
            </a:r>
          </a:p>
          <a:p>
            <a:pPr marL="342900" indent="-342900">
              <a:lnSpc>
                <a:spcPct val="107000"/>
              </a:lnSpc>
              <a:spcAft>
                <a:spcPts val="800"/>
              </a:spcAft>
              <a:buFont typeface="Arial" panose="020B0604020202020204" pitchFamily="34" charset="0"/>
              <a:buChar char="•"/>
              <a:tabLst>
                <a:tab pos="457200" algn="l"/>
              </a:tabLst>
            </a:pPr>
            <a:endParaRPr lang="en-AU" sz="1800" dirty="0">
              <a:solidFill>
                <a:srgbClr val="000000"/>
              </a:solidFill>
              <a:effectLst/>
              <a:latin typeface="Calibri"/>
              <a:ea typeface="Calibri" panose="020F0502020204030204" pitchFamily="34" charset="0"/>
              <a:cs typeface="Calibri"/>
            </a:endParaRPr>
          </a:p>
          <a:p>
            <a:pPr marL="342900" marR="0" lvl="0" indent="-342900" algn="l" defTabSz="91434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AU" sz="1800" i="1" dirty="0">
                <a:solidFill>
                  <a:srgbClr val="000000"/>
                </a:solidFill>
                <a:latin typeface="Calibri"/>
                <a:ea typeface="Calibri" panose="020F0502020204030204" pitchFamily="34" charset="0"/>
                <a:cs typeface="Calibri"/>
              </a:rPr>
              <a:t>[Much effort has been made to ensure the policy supports existing policies and procedures such as</a:t>
            </a:r>
            <a:r>
              <a:rPr lang="en-AU" sz="1800" i="1" dirty="0">
                <a:solidFill>
                  <a:srgbClr val="000000"/>
                </a:solidFill>
                <a:effectLst/>
                <a:latin typeface="Calibri"/>
                <a:ea typeface="Calibri" panose="020F0502020204030204" pitchFamily="34" charset="0"/>
                <a:cs typeface="Calibri"/>
              </a:rPr>
              <a:t> Performance and Development and School Excellence and that it is useful in providing </a:t>
            </a:r>
            <a:r>
              <a:rPr lang="en-AU" sz="1800" i="1" dirty="0">
                <a:solidFill>
                  <a:srgbClr val="000000"/>
                </a:solidFill>
                <a:latin typeface="Calibri"/>
                <a:ea typeface="Calibri" panose="020F0502020204030204" pitchFamily="34" charset="0"/>
                <a:cs typeface="Calibri"/>
              </a:rPr>
              <a:t>a framework in every school that supports and advises all staff about what effective professional learning practice looks like.]</a:t>
            </a:r>
          </a:p>
          <a:p>
            <a:pPr marL="342900" marR="0" lvl="0" indent="-342900" algn="l" defTabSz="91434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lang="en-AU" sz="1800" dirty="0">
              <a:solidFill>
                <a:srgbClr val="000000"/>
              </a:solidFill>
              <a:effectLst/>
              <a:latin typeface="Calibri"/>
              <a:ea typeface="Calibri" panose="020F0502020204030204" pitchFamily="34" charset="0"/>
              <a:cs typeface="Calibri"/>
            </a:endParaRPr>
          </a:p>
          <a:p>
            <a:pPr marL="342900" marR="0" lvl="0" indent="-342900" algn="l" defTabSz="91434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AU" sz="1800" dirty="0">
                <a:solidFill>
                  <a:srgbClr val="000000"/>
                </a:solidFill>
                <a:effectLst/>
                <a:latin typeface="Calibri"/>
                <a:ea typeface="Calibri" panose="020F0502020204030204" pitchFamily="34" charset="0"/>
                <a:cs typeface="Calibri"/>
              </a:rPr>
              <a:t>The policy can inform conversations about professional learning within the performance and development processes and help in planning for professional learning as part of School Excellence in Action.</a:t>
            </a:r>
            <a:endParaRPr lang="en-AU" sz="1800" dirty="0">
              <a:effectLst/>
              <a:latin typeface="Calibri"/>
              <a:ea typeface="Calibri" panose="020F0502020204030204" pitchFamily="34" charset="0"/>
              <a:cs typeface="Calibri"/>
            </a:endParaRPr>
          </a:p>
          <a:p>
            <a:pPr marL="342900" marR="0" lvl="0" indent="-342900" algn="l" defTabSz="91434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lang="en-AU" sz="18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endParaRPr lang="en-AU" sz="1800" dirty="0">
              <a:effectLst/>
              <a:latin typeface="Calibri"/>
              <a:ea typeface="Calibri" panose="020F0502020204030204" pitchFamily="34" charset="0"/>
              <a:cs typeface="Calibri"/>
            </a:endParaRPr>
          </a:p>
          <a:p>
            <a:pPr lvl="0">
              <a:lnSpc>
                <a:spcPct val="107000"/>
              </a:lnSpc>
              <a:spcAft>
                <a:spcPts val="800"/>
              </a:spcAft>
              <a:tabLst>
                <a:tab pos="457200" algn="l"/>
              </a:tabLst>
            </a:pPr>
            <a:r>
              <a:rPr lang="en-AU" sz="1800" dirty="0">
                <a:effectLst/>
                <a:latin typeface="Calibri"/>
                <a:ea typeface="Calibri" panose="020F0502020204030204" pitchFamily="34" charset="0"/>
                <a:cs typeface="Calibri"/>
              </a:rPr>
              <a:t>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39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Audience: </a:t>
            </a:r>
            <a:r>
              <a:rPr lang="en-US" b="1" dirty="0"/>
              <a:t>Principals and school leadership teams</a:t>
            </a:r>
            <a:endParaRPr lang="en-US" b="1" i="0" dirty="0"/>
          </a:p>
          <a:p>
            <a:endParaRPr lang="en-US" b="1" i="0" dirty="0"/>
          </a:p>
          <a:p>
            <a:r>
              <a:rPr lang="en-US" b="1" i="0" dirty="0"/>
              <a:t>Purpose: to increase understanding of the HIPL model</a:t>
            </a:r>
          </a:p>
          <a:p>
            <a:r>
              <a:rPr lang="en-US" i="1" dirty="0"/>
              <a:t>[The High Impact Professional Learning model describes 5 elements that need to be in place in schools to ensure that professional learning can have the highest impact on strengthening teaching quality in order to improve student progress and achievement.]</a:t>
            </a:r>
            <a:r>
              <a:rPr lang="en-US" dirty="0"/>
              <a:t> </a:t>
            </a:r>
            <a:endParaRPr lang="en-US" dirty="0">
              <a:cs typeface="Calibri"/>
            </a:endParaRPr>
          </a:p>
          <a:p>
            <a:endParaRPr lang="en-US" dirty="0">
              <a:cs typeface="Calibri"/>
            </a:endParaRPr>
          </a:p>
          <a:p>
            <a:r>
              <a:rPr lang="en-US" dirty="0"/>
              <a:t>Let’s take some time now, to unpack the 5 HIPL elements, and start to think about what a HIPL-enabled school looks like. </a:t>
            </a:r>
            <a:endParaRPr lang="en-US" dirty="0">
              <a:cs typeface="Calibri"/>
            </a:endParaRPr>
          </a:p>
          <a:p>
            <a:endParaRPr lang="en-US" dirty="0">
              <a:cs typeface="Calibri"/>
            </a:endParaRPr>
          </a:p>
          <a:p>
            <a:pPr marL="0" indent="0">
              <a:buNone/>
            </a:pPr>
            <a:r>
              <a:rPr lang="en-US" b="1" dirty="0"/>
              <a:t>1. Professional learning is driven by identified student needs</a:t>
            </a:r>
            <a:r>
              <a:rPr lang="en-US" dirty="0"/>
              <a:t> – This is a critical element that asks teachers to consider the needs their students when making decisions about the professional learning they choose. It will be important to think about what student data you will use for this, and how you will use it. What does this tell you about where your students are at? Do you have the skills you need to best support them, and if not, what professional learning should you do to meet this gap? </a:t>
            </a:r>
          </a:p>
          <a:p>
            <a:pPr marL="228600" indent="-228600">
              <a:buAutoNum type="arabicPeriod"/>
            </a:pPr>
            <a:endParaRPr lang="en-US" dirty="0"/>
          </a:p>
          <a:p>
            <a:pPr marL="456565" lvl="1"/>
            <a:r>
              <a:rPr lang="en-US" i="1" dirty="0"/>
              <a:t>[It ensures that individual and school-level professional learning programs are designed to meet student needs, and that these needs should be identified through analysis of current system, school and classroom data about student progress and achievement.]</a:t>
            </a:r>
            <a:endParaRPr lang="en-US" i="1" dirty="0">
              <a:cs typeface="Calibri" panose="020F0502020204030204"/>
            </a:endParaRPr>
          </a:p>
          <a:p>
            <a:endParaRPr lang="en-US" dirty="0">
              <a:cs typeface="+mn-lt"/>
            </a:endParaRPr>
          </a:p>
          <a:p>
            <a:pPr marL="456565" lvl="1"/>
            <a:r>
              <a:rPr lang="en-US" i="1" dirty="0"/>
              <a:t>[Emerging professional learning needs for teachers may be identified through new educational research, the demands resulting from changes to curriculum and new syllabuses, new policies, Premier’s priorities and in response to trends in high level state wide data. The department responds with initiatives that require teachers to acquire additional skills and knowledge through professional learning.]</a:t>
            </a:r>
            <a:endParaRPr lang="en-US" i="1" dirty="0">
              <a:cs typeface="Calibri" panose="020F0502020204030204"/>
            </a:endParaRPr>
          </a:p>
          <a:p>
            <a:pPr lvl="1"/>
            <a:endParaRPr lang="en-US" i="1" dirty="0">
              <a:cs typeface="Calibri" panose="020F0502020204030204"/>
            </a:endParaRPr>
          </a:p>
          <a:p>
            <a:pPr marL="456565" lvl="1"/>
            <a:r>
              <a:rPr lang="en-US" dirty="0"/>
              <a:t>[</a:t>
            </a:r>
            <a:r>
              <a:rPr lang="en-US" i="1" dirty="0"/>
              <a:t>Student needs may also include emerging curriculum demands, learning disability or difficulties, high potential or gifted, literacy, numeracy or local contexts such as those related to identity, wellbeing and community.] </a:t>
            </a:r>
            <a:endParaRPr lang="en-US" dirty="0">
              <a:cs typeface="Calibri"/>
            </a:endParaRPr>
          </a:p>
          <a:p>
            <a:endParaRPr lang="en-US" i="1" dirty="0"/>
          </a:p>
          <a:p>
            <a:pPr marL="0" indent="0">
              <a:buFont typeface="+mj-lt"/>
              <a:buNone/>
            </a:pPr>
            <a:r>
              <a:rPr lang="en-US" dirty="0"/>
              <a:t>2. </a:t>
            </a:r>
            <a:r>
              <a:rPr lang="en-US" b="1" dirty="0"/>
              <a:t>School leadership teams enable professional learning</a:t>
            </a:r>
            <a:r>
              <a:rPr lang="en-US" dirty="0"/>
              <a:t> – School leaders create the culture and structures that drive inclusive professional learning environments in schools. A shared vision enables learning and growth in every teacher in which new learning is applied to teaching practice. They look for and resource creative solutions to embed professional learning into school routines.</a:t>
            </a:r>
          </a:p>
          <a:p>
            <a:endParaRPr lang="en-US" dirty="0">
              <a:cs typeface="Calibri"/>
            </a:endParaRPr>
          </a:p>
          <a:p>
            <a:r>
              <a:rPr lang="en-US" dirty="0"/>
              <a:t>3. </a:t>
            </a:r>
            <a:r>
              <a:rPr lang="en-US" b="1" dirty="0"/>
              <a:t>Collaborative and applied professional learning strengthens teaching practice</a:t>
            </a:r>
            <a:r>
              <a:rPr lang="en-US" dirty="0"/>
              <a:t> – In a HIPL-enabled school we see teachers working and learning together, in collaborative groups, critically challenged, influenced and inspired by expert input that introduces new concepts which shape and strengthen teaching practice.</a:t>
            </a:r>
            <a:endParaRPr lang="en-US" dirty="0">
              <a:cs typeface="Calibri"/>
            </a:endParaRPr>
          </a:p>
          <a:p>
            <a:endParaRPr lang="en-US" dirty="0"/>
          </a:p>
          <a:p>
            <a:r>
              <a:rPr lang="en-US" dirty="0"/>
              <a:t>4. </a:t>
            </a:r>
            <a:r>
              <a:rPr lang="en-US" b="1" dirty="0"/>
              <a:t>Professional learning is continuous and coherent</a:t>
            </a:r>
            <a:r>
              <a:rPr lang="en-US" dirty="0"/>
              <a:t> – Effective professional learning that is aligned to school and individual performance and development goals strengthens our schools and individual teachers. It also promotes professional learning in the everyday life of a teacher as professional learning is clearly connected to strategic improvement plans, performance and development plans and teaching standards. </a:t>
            </a:r>
            <a:endParaRPr lang="en-US" dirty="0">
              <a:cs typeface="Calibri"/>
            </a:endParaRPr>
          </a:p>
          <a:p>
            <a:endParaRPr lang="en-US" dirty="0"/>
          </a:p>
          <a:p>
            <a:r>
              <a:rPr lang="en-US" dirty="0"/>
              <a:t>5. </a:t>
            </a:r>
            <a:r>
              <a:rPr lang="en-US" b="1" dirty="0"/>
              <a:t>Teachers and school leaders are responsible for the impact of professional learning on student progress and achievement</a:t>
            </a:r>
            <a:r>
              <a:rPr lang="en-US" dirty="0"/>
              <a:t> – When you engage in professional learning and apply it in the classroom, you will want to know that your new knowledge and skills has made an impact on your students. Evaluation of student progress following professional learning will enable you to further reflect on and refine your practice.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1156997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1200"/>
              </a:spcBef>
              <a:spcAft>
                <a:spcPts val="1200"/>
              </a:spcAft>
            </a:pPr>
            <a:r>
              <a:rPr lang="en-US" b="1"/>
              <a:t>Audience: Principals and school leadership teams</a:t>
            </a:r>
          </a:p>
          <a:p>
            <a:pPr marL="0" lvl="1">
              <a:spcBef>
                <a:spcPts val="1200"/>
              </a:spcBef>
              <a:spcAft>
                <a:spcPts val="1200"/>
              </a:spcAft>
            </a:pPr>
            <a:endParaRPr lang="en-US" b="1"/>
          </a:p>
          <a:p>
            <a:pPr marL="0" lvl="1">
              <a:spcBef>
                <a:spcPts val="1200"/>
              </a:spcBef>
              <a:spcAft>
                <a:spcPts val="1200"/>
              </a:spcAft>
            </a:pPr>
            <a:r>
              <a:rPr lang="en-US" b="1"/>
              <a:t>Purpose: </a:t>
            </a:r>
            <a:r>
              <a:rPr lang="en-US" b="0"/>
              <a:t>Understanding the capability building aspect of the policy</a:t>
            </a:r>
          </a:p>
          <a:p>
            <a:pPr marL="0" lvl="1">
              <a:spcBef>
                <a:spcPts val="1200"/>
              </a:spcBef>
              <a:spcAft>
                <a:spcPts val="1200"/>
              </a:spcAft>
            </a:pPr>
            <a:endParaRPr lang="en-US"/>
          </a:p>
          <a:p>
            <a:pPr marL="0" lvl="1">
              <a:spcBef>
                <a:spcPts val="1200"/>
              </a:spcBef>
              <a:spcAft>
                <a:spcPts val="1200"/>
              </a:spcAft>
            </a:pPr>
            <a:r>
              <a:rPr lang="en-US"/>
              <a:t>The professional learning of ALL staff in a school is important to ensure our workforce performs efficiently and effectively when serving our school communities and our students. </a:t>
            </a:r>
          </a:p>
          <a:p>
            <a:pPr marL="0" lvl="1">
              <a:spcBef>
                <a:spcPts val="1200"/>
              </a:spcBef>
              <a:spcAft>
                <a:spcPts val="1200"/>
              </a:spcAft>
            </a:pPr>
            <a:endParaRPr lang="en-US"/>
          </a:p>
          <a:p>
            <a:pPr marL="0" lvl="1">
              <a:spcBef>
                <a:spcPts val="1200"/>
              </a:spcBef>
              <a:spcAft>
                <a:spcPts val="1200"/>
              </a:spcAft>
            </a:pPr>
            <a:r>
              <a:rPr lang="en-US"/>
              <a:t>Professional learning for roles and functions outside of the classroom, including our SASS and other non-teaching staff is underpinned by four principles for building an individual’s capability. These principles may also apply for SOME professional learning for teachers and school leaders .</a:t>
            </a:r>
            <a:endParaRPr lang="en-US">
              <a:solidFill>
                <a:srgbClr val="000000"/>
              </a:solidFill>
              <a:cs typeface="Calibri"/>
            </a:endParaRPr>
          </a:p>
          <a:p>
            <a:pPr marL="0" lvl="1">
              <a:spcBef>
                <a:spcPts val="1200"/>
              </a:spcBef>
              <a:spcAft>
                <a:spcPts val="1200"/>
              </a:spcAft>
            </a:pPr>
            <a:endParaRPr lang="en-US" sz="1400">
              <a:solidFill>
                <a:srgbClr val="000000"/>
              </a:solidFill>
              <a:ea typeface="Calibri" panose="020F0502020204030204" pitchFamily="34" charset="0"/>
              <a:cs typeface="Calibri"/>
            </a:endParaRPr>
          </a:p>
          <a:p>
            <a:pPr marL="0" lvl="1">
              <a:spcBef>
                <a:spcPts val="1200"/>
              </a:spcBef>
              <a:spcAft>
                <a:spcPts val="1200"/>
              </a:spcAft>
            </a:pPr>
            <a:r>
              <a:rPr lang="en-US" sz="1400" b="1">
                <a:solidFill>
                  <a:srgbClr val="000000"/>
                </a:solidFill>
                <a:effectLst/>
                <a:ea typeface="Calibri" panose="020F0502020204030204" pitchFamily="34" charset="0"/>
                <a:cs typeface="Calibri"/>
              </a:rPr>
              <a:t>Principle 1: Professional learning is driven by the needs of the role</a:t>
            </a:r>
            <a:r>
              <a:rPr lang="en-US" sz="1400" b="1">
                <a:solidFill>
                  <a:srgbClr val="000000"/>
                </a:solidFill>
                <a:ea typeface="Calibri" panose="020F0502020204030204" pitchFamily="34" charset="0"/>
                <a:cs typeface="Calibri"/>
              </a:rPr>
              <a:t> </a:t>
            </a:r>
            <a:r>
              <a:rPr lang="en-US" sz="1400" dirty="0">
                <a:solidFill>
                  <a:srgbClr val="000000"/>
                </a:solidFill>
                <a:ea typeface="Calibri" panose="020F0502020204030204" pitchFamily="34" charset="0"/>
                <a:cs typeface="Calibri"/>
              </a:rPr>
              <a:t> </a:t>
            </a:r>
            <a:endParaRPr lang="en-US" sz="1400">
              <a:solidFill>
                <a:srgbClr val="000000"/>
              </a:solidFill>
              <a:ea typeface="Calibri" panose="020F0502020204030204" pitchFamily="34" charset="0"/>
              <a:cs typeface="Calibri"/>
            </a:endParaRPr>
          </a:p>
          <a:p>
            <a:pPr marL="913765" lvl="2">
              <a:spcAft>
                <a:spcPts val="600"/>
              </a:spcAft>
            </a:pPr>
            <a:r>
              <a:rPr lang="en-US" sz="1400">
                <a:solidFill>
                  <a:srgbClr val="000000"/>
                </a:solidFill>
                <a:effectLst/>
                <a:ea typeface="Calibri" panose="020F0502020204030204" pitchFamily="34" charset="0"/>
                <a:cs typeface="Calibri"/>
              </a:rPr>
              <a:t>Professional learning enables the development of capabilities and skills for individuals in a range of roles within a school. It should be directly relevant to the daily work requirements of staff. It could include </a:t>
            </a:r>
            <a:r>
              <a:rPr lang="en-US" sz="1400">
                <a:solidFill>
                  <a:srgbClr val="000000"/>
                </a:solidFill>
                <a:ea typeface="Calibri" panose="020F0502020204030204" pitchFamily="34" charset="0"/>
                <a:cs typeface="Calibri"/>
              </a:rPr>
              <a:t>mandatory training, and training that is relevant for the role such as in new technologies or compliance requirements.</a:t>
            </a:r>
            <a:endParaRPr lang="en-US">
              <a:cs typeface="Calibri" panose="020F0502020204030204"/>
            </a:endParaRPr>
          </a:p>
          <a:p>
            <a:pPr marL="913765" lvl="2">
              <a:spcAft>
                <a:spcPts val="600"/>
              </a:spcAft>
            </a:pPr>
            <a:endParaRPr lang="en-US" sz="1400">
              <a:solidFill>
                <a:srgbClr val="000000"/>
              </a:solidFill>
              <a:ea typeface="Calibri" panose="020F0502020204030204" pitchFamily="34" charset="0"/>
              <a:cs typeface="Calibri"/>
            </a:endParaRPr>
          </a:p>
          <a:p>
            <a:pPr marL="0" lvl="1" indent="0">
              <a:spcAft>
                <a:spcPts val="600"/>
              </a:spcAft>
              <a:buFont typeface="+mj-lt"/>
              <a:buNone/>
            </a:pPr>
            <a:r>
              <a:rPr lang="en-US" sz="1400" b="1">
                <a:solidFill>
                  <a:srgbClr val="000000"/>
                </a:solidFill>
                <a:effectLst/>
                <a:ea typeface="Calibri" panose="020F0502020204030204" pitchFamily="34" charset="0"/>
                <a:cs typeface="Calibri"/>
              </a:rPr>
              <a:t>Principle 2: Leadership teams enable professional learning</a:t>
            </a:r>
            <a:r>
              <a:rPr lang="en-US" sz="1400" b="1">
                <a:solidFill>
                  <a:srgbClr val="000000"/>
                </a:solidFill>
                <a:ea typeface="Calibri" panose="020F0502020204030204" pitchFamily="34" charset="0"/>
                <a:cs typeface="Calibri"/>
              </a:rPr>
              <a:t> </a:t>
            </a:r>
            <a:endParaRPr lang="en-US" sz="1400">
              <a:solidFill>
                <a:srgbClr val="000000"/>
              </a:solidFill>
              <a:ea typeface="Calibri" panose="020F0502020204030204" pitchFamily="34" charset="0"/>
              <a:cs typeface="Calibri"/>
            </a:endParaRPr>
          </a:p>
          <a:p>
            <a:pPr marL="914400" lvl="3">
              <a:spcAft>
                <a:spcPts val="600"/>
              </a:spcAft>
            </a:pPr>
            <a:r>
              <a:rPr lang="en-US" sz="1400">
                <a:solidFill>
                  <a:srgbClr val="000000"/>
                </a:solidFill>
                <a:effectLst/>
                <a:ea typeface="Calibri" panose="020F0502020204030204" pitchFamily="34" charset="0"/>
                <a:cs typeface="Calibri"/>
              </a:rPr>
              <a:t>Principals and leaders </a:t>
            </a:r>
            <a:r>
              <a:rPr lang="en-US" sz="1400">
                <a:solidFill>
                  <a:srgbClr val="000000"/>
                </a:solidFill>
                <a:ea typeface="Calibri" panose="020F0502020204030204" pitchFamily="34" charset="0"/>
                <a:cs typeface="Calibri"/>
              </a:rPr>
              <a:t>share a</a:t>
            </a:r>
            <a:r>
              <a:rPr lang="en-US" sz="1400">
                <a:solidFill>
                  <a:srgbClr val="000000"/>
                </a:solidFill>
                <a:effectLst/>
                <a:ea typeface="Calibri" panose="020F0502020204030204" pitchFamily="34" charset="0"/>
                <a:cs typeface="Calibri"/>
              </a:rPr>
              <a:t> vision for all staff to develop and enhance </a:t>
            </a:r>
            <a:r>
              <a:rPr lang="en-US" sz="1400">
                <a:solidFill>
                  <a:srgbClr val="000000"/>
                </a:solidFill>
                <a:ea typeface="Calibri" panose="020F0502020204030204" pitchFamily="34" charset="0"/>
                <a:cs typeface="Calibri"/>
              </a:rPr>
              <a:t>their existing</a:t>
            </a:r>
            <a:r>
              <a:rPr lang="en-US" sz="1400">
                <a:solidFill>
                  <a:srgbClr val="000000"/>
                </a:solidFill>
                <a:effectLst/>
                <a:ea typeface="Calibri" panose="020F0502020204030204" pitchFamily="34" charset="0"/>
                <a:cs typeface="Calibri"/>
              </a:rPr>
              <a:t> capabilities. In collaboration with their staff they </a:t>
            </a:r>
            <a:r>
              <a:rPr lang="en-US" sz="1400">
                <a:solidFill>
                  <a:srgbClr val="000000"/>
                </a:solidFill>
                <a:ea typeface="Calibri" panose="020F0502020204030204" pitchFamily="34" charset="0"/>
                <a:cs typeface="Calibri"/>
              </a:rPr>
              <a:t>create opportunities to develop staff skills and knowledge within the work that they do.</a:t>
            </a:r>
            <a:endParaRPr lang="en-US">
              <a:cs typeface="Calibri"/>
            </a:endParaRPr>
          </a:p>
          <a:p>
            <a:pPr marL="913765" lvl="2">
              <a:spcAft>
                <a:spcPts val="600"/>
              </a:spcAft>
            </a:pPr>
            <a:endParaRPr lang="en-US" sz="1400">
              <a:solidFill>
                <a:srgbClr val="000000"/>
              </a:solidFill>
              <a:ea typeface="Calibri" panose="020F0502020204030204" pitchFamily="34" charset="0"/>
              <a:cs typeface="Calibri"/>
            </a:endParaRPr>
          </a:p>
          <a:p>
            <a:pPr marL="0" lvl="1" indent="0">
              <a:spcAft>
                <a:spcPts val="600"/>
              </a:spcAft>
              <a:buFont typeface="+mj-lt"/>
              <a:buNone/>
            </a:pPr>
            <a:r>
              <a:rPr lang="en-US" sz="1400" b="1">
                <a:solidFill>
                  <a:srgbClr val="000000"/>
                </a:solidFill>
                <a:effectLst/>
                <a:ea typeface="Calibri" panose="020F0502020204030204" pitchFamily="34" charset="0"/>
                <a:cs typeface="Calibri"/>
              </a:rPr>
              <a:t>Principle 3: Staff are supported to apply professional learning in practice</a:t>
            </a:r>
            <a:r>
              <a:rPr lang="en-US" sz="1400" b="1">
                <a:solidFill>
                  <a:srgbClr val="000000"/>
                </a:solidFill>
                <a:ea typeface="Calibri" panose="020F0502020204030204" pitchFamily="34" charset="0"/>
                <a:cs typeface="Calibri"/>
              </a:rPr>
              <a:t> </a:t>
            </a:r>
            <a:endParaRPr lang="en-US" sz="1400">
              <a:solidFill>
                <a:srgbClr val="000000"/>
              </a:solidFill>
              <a:ea typeface="Calibri" panose="020F0502020204030204" pitchFamily="34" charset="0"/>
              <a:cs typeface="Calibri"/>
            </a:endParaRPr>
          </a:p>
          <a:p>
            <a:pPr marL="913765" lvl="2">
              <a:spcAft>
                <a:spcPts val="600"/>
              </a:spcAft>
            </a:pPr>
            <a:r>
              <a:rPr lang="en-US" sz="1400">
                <a:solidFill>
                  <a:srgbClr val="000000"/>
                </a:solidFill>
                <a:ea typeface="Calibri" panose="020F0502020204030204" pitchFamily="34" charset="0"/>
                <a:cs typeface="Calibri"/>
              </a:rPr>
              <a:t>New knowledge and skills gained from professional learning should be applied to work tasks whenever the opportunity arises. This will help address </a:t>
            </a:r>
            <a:r>
              <a:rPr lang="en-US" sz="1400">
                <a:solidFill>
                  <a:srgbClr val="000000"/>
                </a:solidFill>
                <a:effectLst/>
                <a:ea typeface="Calibri" panose="020F0502020204030204" pitchFamily="34" charset="0"/>
                <a:cs typeface="Calibri"/>
              </a:rPr>
              <a:t>challenges </a:t>
            </a:r>
            <a:r>
              <a:rPr lang="en-US" sz="1400">
                <a:solidFill>
                  <a:srgbClr val="000000"/>
                </a:solidFill>
                <a:ea typeface="Calibri" panose="020F0502020204030204" pitchFamily="34" charset="0"/>
                <a:cs typeface="Calibri"/>
              </a:rPr>
              <a:t>and meet new demands faced</a:t>
            </a:r>
            <a:r>
              <a:rPr lang="en-US" sz="1400">
                <a:solidFill>
                  <a:srgbClr val="000000"/>
                </a:solidFill>
                <a:effectLst/>
                <a:ea typeface="Calibri" panose="020F0502020204030204" pitchFamily="34" charset="0"/>
                <a:cs typeface="Calibri"/>
              </a:rPr>
              <a:t> in the everyday functions of the role.</a:t>
            </a:r>
            <a:endParaRPr lang="en-US">
              <a:cs typeface="Calibri"/>
            </a:endParaRPr>
          </a:p>
          <a:p>
            <a:pPr marL="913765" lvl="2">
              <a:spcAft>
                <a:spcPts val="600"/>
              </a:spcAft>
            </a:pPr>
            <a:endParaRPr lang="en-US" sz="1400">
              <a:solidFill>
                <a:srgbClr val="000000"/>
              </a:solidFill>
              <a:ea typeface="Calibri" panose="020F0502020204030204" pitchFamily="34" charset="0"/>
              <a:cs typeface="Calibri"/>
            </a:endParaRPr>
          </a:p>
          <a:p>
            <a:pPr marL="0" lvl="1" indent="0">
              <a:spcAft>
                <a:spcPts val="600"/>
              </a:spcAft>
              <a:buFont typeface="+mj-lt"/>
              <a:buNone/>
            </a:pPr>
            <a:r>
              <a:rPr lang="en-US" sz="1400" b="1">
                <a:solidFill>
                  <a:srgbClr val="000000"/>
                </a:solidFill>
                <a:effectLst/>
                <a:ea typeface="Calibri" panose="020F0502020204030204" pitchFamily="34" charset="0"/>
                <a:cs typeface="Calibri"/>
              </a:rPr>
              <a:t>Principle 4: The outcomes of professional learning are evaluated</a:t>
            </a:r>
            <a:r>
              <a:rPr lang="en-US" sz="1400" b="1">
                <a:solidFill>
                  <a:srgbClr val="000000"/>
                </a:solidFill>
                <a:ea typeface="Calibri" panose="020F0502020204030204" pitchFamily="34" charset="0"/>
                <a:cs typeface="Calibri"/>
              </a:rPr>
              <a:t> </a:t>
            </a:r>
            <a:endParaRPr lang="en-US" sz="1400">
              <a:solidFill>
                <a:srgbClr val="000000"/>
              </a:solidFill>
              <a:ea typeface="Calibri" panose="020F0502020204030204" pitchFamily="34" charset="0"/>
              <a:cs typeface="Calibri"/>
            </a:endParaRPr>
          </a:p>
          <a:p>
            <a:pPr marL="913765" lvl="2">
              <a:spcAft>
                <a:spcPts val="600"/>
              </a:spcAft>
            </a:pPr>
            <a:r>
              <a:rPr lang="en-US" sz="1400">
                <a:solidFill>
                  <a:srgbClr val="000000"/>
                </a:solidFill>
                <a:ea typeface="Calibri" panose="020F0502020204030204" pitchFamily="34" charset="0"/>
                <a:cs typeface="Calibri"/>
              </a:rPr>
              <a:t>It is important that staff</a:t>
            </a:r>
            <a:r>
              <a:rPr lang="en-US" sz="1400">
                <a:solidFill>
                  <a:srgbClr val="000000"/>
                </a:solidFill>
                <a:effectLst/>
                <a:ea typeface="Calibri" panose="020F0502020204030204" pitchFamily="34" charset="0"/>
                <a:cs typeface="Calibri"/>
              </a:rPr>
              <a:t> evaluate how professional learning has contributed to their individual growth and the impact on their work, including their overall capability to contribute to their team or school.</a:t>
            </a:r>
            <a:r>
              <a:rPr lang="en-US" sz="1400">
                <a:solidFill>
                  <a:srgbClr val="000000"/>
                </a:solidFill>
                <a:ea typeface="Calibri" panose="020F0502020204030204" pitchFamily="34" charset="0"/>
                <a:cs typeface="Calibri"/>
              </a:rPr>
              <a:t> The data collected</a:t>
            </a:r>
            <a:r>
              <a:rPr lang="en-US" sz="1400" baseline="0">
                <a:solidFill>
                  <a:srgbClr val="000000"/>
                </a:solidFill>
                <a:effectLst/>
                <a:ea typeface="Calibri" panose="020F0502020204030204" pitchFamily="34" charset="0"/>
                <a:cs typeface="Calibri"/>
              </a:rPr>
              <a:t> through evaluation</a:t>
            </a:r>
            <a:r>
              <a:rPr lang="en-US" sz="1400">
                <a:solidFill>
                  <a:srgbClr val="000000"/>
                </a:solidFill>
                <a:ea typeface="Calibri" panose="020F0502020204030204" pitchFamily="34" charset="0"/>
                <a:cs typeface="Calibri"/>
              </a:rPr>
              <a:t> allows</a:t>
            </a:r>
            <a:r>
              <a:rPr lang="en-US" sz="1400" baseline="0">
                <a:solidFill>
                  <a:srgbClr val="000000"/>
                </a:solidFill>
                <a:effectLst/>
                <a:ea typeface="Calibri" panose="020F0502020204030204" pitchFamily="34" charset="0"/>
                <a:cs typeface="Calibri"/>
              </a:rPr>
              <a:t> leadership teams to assess the value and effectiveness of the professional learning </a:t>
            </a:r>
            <a:r>
              <a:rPr lang="en-US" sz="1400">
                <a:solidFill>
                  <a:srgbClr val="000000"/>
                </a:solidFill>
                <a:ea typeface="Calibri" panose="020F0502020204030204" pitchFamily="34" charset="0"/>
                <a:cs typeface="Calibri"/>
              </a:rPr>
              <a:t>and inform future planning.</a:t>
            </a:r>
            <a:endParaRPr lang="en-US">
              <a:solidFill>
                <a:srgbClr val="000000"/>
              </a:solidFill>
              <a:effectLst/>
              <a:ea typeface="Calibri" panose="020F0502020204030204" pitchFamily="34" charset="0"/>
              <a:cs typeface="Calibri"/>
            </a:endParaRPr>
          </a:p>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52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Audience: Principals and school leadership teams</a:t>
            </a:r>
          </a:p>
          <a:p>
            <a:endParaRPr lang="en-AU" b="1" dirty="0"/>
          </a:p>
          <a:p>
            <a:r>
              <a:rPr lang="en-AU" b="1" dirty="0"/>
              <a:t>Purpose of activity</a:t>
            </a:r>
            <a:endParaRPr lang="en-US" dirty="0"/>
          </a:p>
          <a:p>
            <a:pPr>
              <a:lnSpc>
                <a:spcPct val="107000"/>
              </a:lnSpc>
              <a:spcAft>
                <a:spcPts val="800"/>
              </a:spcAft>
            </a:pPr>
            <a:r>
              <a:rPr lang="en-AU" dirty="0"/>
              <a:t>Think about this activity as just the beginning, an orientation discussion – the timing should suit your context and your needs. The purpose is to begin the thinking – not find all of the answers.</a:t>
            </a:r>
            <a:endParaRPr lang="en-AU" dirty="0">
              <a:cs typeface="Calibri"/>
            </a:endParaRPr>
          </a:p>
          <a:p>
            <a:pPr>
              <a:lnSpc>
                <a:spcPct val="107000"/>
              </a:lnSpc>
              <a:spcAft>
                <a:spcPts val="800"/>
              </a:spcAft>
            </a:pPr>
            <a:endParaRPr lang="en-AU" dirty="0"/>
          </a:p>
          <a:p>
            <a:pPr>
              <a:lnSpc>
                <a:spcPct val="107000"/>
              </a:lnSpc>
              <a:spcAft>
                <a:spcPts val="800"/>
              </a:spcAft>
            </a:pPr>
            <a:r>
              <a:rPr lang="en-AU" dirty="0"/>
              <a:t>The purpose of this activity is:</a:t>
            </a:r>
            <a:endParaRPr lang="en-AU" dirty="0">
              <a:cs typeface="Calibri"/>
            </a:endParaRPr>
          </a:p>
          <a:p>
            <a:pPr marL="171450" indent="-171450">
              <a:lnSpc>
                <a:spcPct val="107000"/>
              </a:lnSpc>
              <a:spcAft>
                <a:spcPts val="800"/>
              </a:spcAft>
              <a:buFont typeface="Arial,Sans-Serif"/>
              <a:buChar char="•"/>
            </a:pPr>
            <a:r>
              <a:rPr lang="en-AU" dirty="0"/>
              <a:t>to orient the team to the website and its features</a:t>
            </a:r>
            <a:endParaRPr lang="en-US" dirty="0"/>
          </a:p>
          <a:p>
            <a:pPr marL="171450" indent="-171450">
              <a:lnSpc>
                <a:spcPct val="107000"/>
              </a:lnSpc>
              <a:spcAft>
                <a:spcPts val="800"/>
              </a:spcAft>
              <a:buFont typeface="Arial,Sans-Serif"/>
              <a:buChar char="•"/>
            </a:pPr>
            <a:r>
              <a:rPr lang="en-AU" dirty="0"/>
              <a:t>to learn about the school self-assessment process</a:t>
            </a:r>
            <a:endParaRPr lang="en-US" dirty="0"/>
          </a:p>
          <a:p>
            <a:pPr marL="171450" indent="-171450">
              <a:lnSpc>
                <a:spcPct val="107000"/>
              </a:lnSpc>
              <a:spcAft>
                <a:spcPts val="800"/>
              </a:spcAft>
              <a:buFont typeface="Arial"/>
              <a:buChar char="•"/>
            </a:pPr>
            <a:r>
              <a:rPr lang="en-AU" dirty="0"/>
              <a:t>to begin to consider how the school might use the self assessment tool as part of an inquiry process to improve teaching practice and student growth and achievement.</a:t>
            </a:r>
            <a:endParaRPr lang="en-AU" dirty="0">
              <a:cs typeface="Calibri"/>
            </a:endParaRPr>
          </a:p>
          <a:p>
            <a:pPr marL="171450" indent="-171450">
              <a:lnSpc>
                <a:spcPct val="107000"/>
              </a:lnSpc>
              <a:spcAft>
                <a:spcPts val="800"/>
              </a:spcAft>
              <a:buFont typeface="Arial,Sans-Serif"/>
              <a:buChar char="•"/>
            </a:pPr>
            <a:endParaRPr lang="en-AU" dirty="0">
              <a:cs typeface="Calibri"/>
            </a:endParaRPr>
          </a:p>
          <a:p>
            <a:pPr>
              <a:lnSpc>
                <a:spcPct val="107000"/>
              </a:lnSpc>
              <a:spcAft>
                <a:spcPts val="800"/>
              </a:spcAft>
            </a:pPr>
            <a:r>
              <a:rPr lang="en-AU" b="1" dirty="0"/>
              <a:t>Suggested facilitation instructions</a:t>
            </a:r>
            <a:endParaRPr lang="en-US" dirty="0"/>
          </a:p>
          <a:p>
            <a:pPr marL="0" marR="0" lvl="0" indent="0" algn="l" defTabSz="914347" rtl="0" eaLnBrk="1" fontAlgn="auto" latinLnBrk="0" hangingPunct="1">
              <a:lnSpc>
                <a:spcPct val="107000"/>
              </a:lnSpc>
              <a:spcBef>
                <a:spcPts val="0"/>
              </a:spcBef>
              <a:spcAft>
                <a:spcPts val="800"/>
              </a:spcAft>
              <a:buClrTx/>
              <a:buSzTx/>
              <a:buFontTx/>
              <a:buNone/>
              <a:tabLst/>
              <a:defRPr/>
            </a:pPr>
            <a:r>
              <a:rPr lang="en-AU" b="0" dirty="0"/>
              <a:t>Link to HIPL </a:t>
            </a:r>
            <a:r>
              <a:rPr lang="en-AU" b="0" dirty="0" err="1"/>
              <a:t>HIPL</a:t>
            </a:r>
            <a:r>
              <a:rPr lang="en-AU" b="0" dirty="0"/>
              <a:t> School self-assessment tool: https://education.nsw.gov.au/teaching-and-learning/professional-learning/high-impact-professional-learning/self-assessment-tool </a:t>
            </a:r>
            <a:r>
              <a:rPr lang="en-AU" dirty="0">
                <a:cs typeface="Calibri"/>
              </a:rPr>
              <a:t>(QR code is on screen)</a:t>
            </a:r>
          </a:p>
          <a:p>
            <a:pPr>
              <a:lnSpc>
                <a:spcPct val="107000"/>
              </a:lnSpc>
              <a:spcAft>
                <a:spcPts val="800"/>
              </a:spcAft>
            </a:pPr>
            <a:endParaRPr lang="en-AU" b="0" dirty="0">
              <a:cs typeface="Calibri" panose="020F0502020204030204"/>
            </a:endParaRPr>
          </a:p>
          <a:p>
            <a:pPr marL="171450" indent="-171450">
              <a:lnSpc>
                <a:spcPct val="107000"/>
              </a:lnSpc>
              <a:spcAft>
                <a:spcPts val="800"/>
              </a:spcAft>
              <a:buFont typeface="Arial,Sans-Serif"/>
              <a:buChar char="•"/>
            </a:pPr>
            <a:r>
              <a:rPr lang="en-AU" dirty="0"/>
              <a:t>Provide team with link to HIPL support website</a:t>
            </a:r>
            <a:endParaRPr lang="en-AU" dirty="0">
              <a:cs typeface="Calibri"/>
            </a:endParaRPr>
          </a:p>
          <a:p>
            <a:pPr marL="171450" indent="-171450">
              <a:lnSpc>
                <a:spcPct val="107000"/>
              </a:lnSpc>
              <a:spcAft>
                <a:spcPts val="800"/>
              </a:spcAft>
              <a:buFont typeface="Arial,Sans-Serif"/>
              <a:buChar char="•"/>
            </a:pPr>
            <a:r>
              <a:rPr lang="en-AU" dirty="0"/>
              <a:t>Ask the team to find the HIPL School Self-Assessment tool</a:t>
            </a:r>
            <a:endParaRPr lang="en-AU" dirty="0">
              <a:cs typeface="Calibri"/>
            </a:endParaRPr>
          </a:p>
          <a:p>
            <a:pPr marL="171450" indent="-171450">
              <a:lnSpc>
                <a:spcPct val="107000"/>
              </a:lnSpc>
              <a:spcAft>
                <a:spcPts val="800"/>
              </a:spcAft>
              <a:buFont typeface="Arial,Sans-Serif"/>
              <a:buChar char="•"/>
            </a:pPr>
            <a:r>
              <a:rPr lang="en-AU" dirty="0"/>
              <a:t>Provide time for team to read the instructions page, noting the three suggested steps</a:t>
            </a:r>
            <a:endParaRPr lang="en-AU" dirty="0">
              <a:cs typeface="Calibri"/>
            </a:endParaRPr>
          </a:p>
          <a:p>
            <a:pPr marL="171450" indent="-171450">
              <a:lnSpc>
                <a:spcPct val="107000"/>
              </a:lnSpc>
              <a:spcAft>
                <a:spcPts val="800"/>
              </a:spcAft>
              <a:buFont typeface="Arial,Sans-Serif"/>
              <a:buChar char="•"/>
            </a:pPr>
            <a:r>
              <a:rPr lang="en-AU" dirty="0"/>
              <a:t>Access and explore the self-assessment tool</a:t>
            </a:r>
            <a:endParaRPr lang="en-AU" dirty="0">
              <a:cs typeface="Calibri"/>
            </a:endParaRPr>
          </a:p>
          <a:p>
            <a:pPr marL="171450" indent="-171450">
              <a:lnSpc>
                <a:spcPct val="107000"/>
              </a:lnSpc>
              <a:spcAft>
                <a:spcPts val="800"/>
              </a:spcAft>
              <a:buFont typeface="Arial,Sans-Serif"/>
              <a:buChar char="•"/>
            </a:pPr>
            <a:r>
              <a:rPr lang="en-AU" dirty="0"/>
              <a:t>Ask the leadership team to consider the questions:</a:t>
            </a:r>
            <a:endParaRPr lang="en-US" dirty="0"/>
          </a:p>
          <a:p>
            <a:pPr marL="628015" lvl="1" indent="-171450">
              <a:lnSpc>
                <a:spcPct val="150000"/>
              </a:lnSpc>
              <a:spcAft>
                <a:spcPts val="600"/>
              </a:spcAft>
              <a:buFont typeface="Arial"/>
              <a:buChar char="•"/>
            </a:pPr>
            <a:r>
              <a:rPr lang="en-AU" i="1" dirty="0"/>
              <a:t>How useful will the HIPL School self-assessment tool be within your context?</a:t>
            </a:r>
            <a:endParaRPr lang="en-AU" i="1" dirty="0">
              <a:cs typeface="Calibri"/>
            </a:endParaRPr>
          </a:p>
          <a:p>
            <a:pPr marL="628015" lvl="1" indent="-171450">
              <a:lnSpc>
                <a:spcPct val="150000"/>
              </a:lnSpc>
              <a:spcAft>
                <a:spcPts val="600"/>
              </a:spcAft>
              <a:buFont typeface="Arial"/>
              <a:buChar char="•"/>
            </a:pPr>
            <a:r>
              <a:rPr lang="en-AU" i="1" dirty="0"/>
              <a:t>What opportunities and challenges does this present to the schools professional learning approaches?</a:t>
            </a:r>
            <a:endParaRPr lang="en-AU" i="1" dirty="0">
              <a:cs typeface="Calibri"/>
            </a:endParaRPr>
          </a:p>
          <a:p>
            <a:pPr marL="628015" lvl="1" indent="-171450">
              <a:lnSpc>
                <a:spcPct val="150000"/>
              </a:lnSpc>
              <a:spcAft>
                <a:spcPts val="600"/>
              </a:spcAft>
              <a:buFont typeface="Arial"/>
              <a:buChar char="•"/>
            </a:pPr>
            <a:r>
              <a:rPr lang="en-AU" i="1" dirty="0"/>
              <a:t>What are your early thoughts about how we use data to inform professional learning planning, and how might we improve this? </a:t>
            </a:r>
            <a:endParaRPr lang="en-AU" i="1" dirty="0">
              <a:cs typeface="Calibri"/>
            </a:endParaRPr>
          </a:p>
          <a:p>
            <a:pPr marL="456565">
              <a:lnSpc>
                <a:spcPct val="150000"/>
              </a:lnSpc>
              <a:spcAft>
                <a:spcPts val="600"/>
              </a:spcAft>
            </a:pPr>
            <a:endParaRPr lang="en-AU" i="1" dirty="0">
              <a:cs typeface="Calibri"/>
            </a:endParaRPr>
          </a:p>
          <a:p>
            <a:pPr marL="171450" indent="-171450">
              <a:lnSpc>
                <a:spcPct val="107000"/>
              </a:lnSpc>
              <a:spcAft>
                <a:spcPts val="800"/>
              </a:spcAft>
              <a:buFont typeface="Arial,Sans-Serif"/>
              <a:buChar char="•"/>
            </a:pPr>
            <a:r>
              <a:rPr lang="en-AU" dirty="0"/>
              <a:t>Record the responses identified for each question and use to further discussion</a:t>
            </a:r>
          </a:p>
          <a:p>
            <a:pPr marL="171450" indent="-171450">
              <a:lnSpc>
                <a:spcPct val="107000"/>
              </a:lnSpc>
              <a:spcAft>
                <a:spcPts val="800"/>
              </a:spcAft>
              <a:buFont typeface="Arial,Sans-Serif"/>
              <a:buChar char="•"/>
            </a:pPr>
            <a:endParaRPr lang="en-AU" dirty="0"/>
          </a:p>
          <a:p>
            <a:pPr marL="171450" marR="0" lvl="0" indent="-171450" algn="l" defTabSz="914347" rtl="0" eaLnBrk="1" fontAlgn="auto" latinLnBrk="0" hangingPunct="1">
              <a:lnSpc>
                <a:spcPct val="107000"/>
              </a:lnSpc>
              <a:spcBef>
                <a:spcPts val="0"/>
              </a:spcBef>
              <a:spcAft>
                <a:spcPts val="800"/>
              </a:spcAft>
              <a:buClrTx/>
              <a:buSzTx/>
              <a:buFont typeface="Arial,Sans-Serif"/>
              <a:buChar char="•"/>
              <a:tabLst/>
              <a:defRPr/>
            </a:pPr>
            <a:r>
              <a:rPr lang="en-AU" dirty="0">
                <a:cs typeface="Calibri"/>
              </a:rPr>
              <a:t>Ask staff to c</a:t>
            </a:r>
            <a:r>
              <a:rPr lang="en-US" dirty="0" err="1"/>
              <a:t>omplete</a:t>
            </a:r>
            <a:r>
              <a:rPr lang="en-US" dirty="0"/>
              <a:t> the short evaluation at: </a:t>
            </a:r>
            <a:r>
              <a:rPr lang="en-US" sz="1600" b="0" dirty="0">
                <a:hlinkClick r:id="rId3"/>
              </a:rPr>
              <a:t>http://bit.ly/sdd2021-pl-policy</a:t>
            </a:r>
            <a:r>
              <a:rPr lang="en-US" sz="1600" b="0" dirty="0"/>
              <a:t> </a:t>
            </a:r>
            <a:r>
              <a:rPr lang="en-US" b="0" dirty="0"/>
              <a:t> </a:t>
            </a:r>
            <a:endParaRPr lang="en-US" dirty="0"/>
          </a:p>
          <a:p>
            <a:pPr>
              <a:lnSpc>
                <a:spcPct val="107000"/>
              </a:lnSpc>
              <a:spcAft>
                <a:spcPts val="800"/>
              </a:spcAft>
            </a:pPr>
            <a:endParaRPr lang="en-AU" dirty="0"/>
          </a:p>
          <a:p>
            <a:pPr>
              <a:lnSpc>
                <a:spcPct val="107000"/>
              </a:lnSpc>
              <a:spcAft>
                <a:spcPts val="800"/>
              </a:spcAft>
            </a:pPr>
            <a:r>
              <a:rPr lang="en-AU" b="1" dirty="0"/>
              <a:t>Next steps</a:t>
            </a:r>
            <a:endParaRPr lang="en-US" dirty="0"/>
          </a:p>
          <a:p>
            <a:r>
              <a:rPr lang="en-AU" dirty="0"/>
              <a:t>Responses from these activities could be collected and retained as part of the information gathered to support the subsequent development of the schools professional learning</a:t>
            </a:r>
            <a:endParaRPr lang="en-AU" dirty="0">
              <a:cs typeface="Calibri"/>
            </a:endParaRPr>
          </a:p>
          <a:p>
            <a:pPr>
              <a:lnSpc>
                <a:spcPct val="107000"/>
              </a:lnSpc>
              <a:spcAft>
                <a:spcPts val="800"/>
              </a:spcAft>
            </a:pPr>
            <a:endParaRPr lang="en-AU" dirty="0"/>
          </a:p>
          <a:p>
            <a:pPr>
              <a:lnSpc>
                <a:spcPct val="107000"/>
              </a:lnSpc>
              <a:spcAft>
                <a:spcPts val="800"/>
              </a:spcAft>
            </a:pPr>
            <a:endParaRPr lang="en-AU" dirty="0">
              <a:cs typeface="Calibri"/>
            </a:endParaRPr>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157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Slides 15 - 19</a:t>
            </a:r>
          </a:p>
          <a:p>
            <a:endParaRPr lang="en-US" b="1" dirty="0">
              <a:cs typeface="Calibri"/>
            </a:endParaRPr>
          </a:p>
          <a:p>
            <a:r>
              <a:rPr lang="en-US" b="1" dirty="0">
                <a:cs typeface="Calibri"/>
              </a:rPr>
              <a:t>Audience: </a:t>
            </a:r>
            <a:r>
              <a:rPr lang="en-US" dirty="0">
                <a:cs typeface="Calibri"/>
              </a:rPr>
              <a:t>SAMs and non-teaching staff.</a:t>
            </a:r>
          </a:p>
          <a:p>
            <a:r>
              <a:rPr lang="en-US" b="1" dirty="0">
                <a:cs typeface="Calibri"/>
              </a:rPr>
              <a:t>Purpose: </a:t>
            </a:r>
            <a:r>
              <a:rPr lang="en-US" b="0" dirty="0">
                <a:cs typeface="Calibri"/>
              </a:rPr>
              <a:t>This section </a:t>
            </a:r>
            <a:r>
              <a:rPr lang="en-US" dirty="0">
                <a:cs typeface="Calibri"/>
              </a:rPr>
              <a:t>explores approaches to professional learning outlined in the policy to support capability development – this may include mandatory training, and professional learning that supports both teaching and non-teaching staff in performing the responsibilities of their roles outside of the classroom. </a:t>
            </a:r>
          </a:p>
        </p:txBody>
      </p:sp>
      <p:sp>
        <p:nvSpPr>
          <p:cNvPr id="4" name="Slide Number Placeholder 3"/>
          <p:cNvSpPr>
            <a:spLocks noGrp="1"/>
          </p:cNvSpPr>
          <p:nvPr>
            <p:ph type="sldNum" sz="quarter" idx="5"/>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69826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Audience: SAMs and non teaching staff</a:t>
            </a:r>
          </a:p>
          <a:p>
            <a:endParaRPr lang="en-AU" b="1"/>
          </a:p>
          <a:p>
            <a:r>
              <a:rPr lang="en-AU" b="1"/>
              <a:t>Narration</a:t>
            </a:r>
          </a:p>
          <a:p>
            <a:pPr marL="171450" indent="-171450">
              <a:buFont typeface="Arial" panose="020B0604020202020204" pitchFamily="34" charset="0"/>
              <a:buChar char="•"/>
            </a:pPr>
            <a:r>
              <a:rPr lang="en-AU"/>
              <a:t>The Professional Learning Policy for Teachers and School Staff is available on the department’s Policy Library at (</a:t>
            </a:r>
            <a:r>
              <a:rPr lang="en-AU">
                <a:hlinkClick r:id="rId3"/>
              </a:rPr>
              <a:t>https://policies.education.nsw.gov.au/policy-library/policies/pd-2004-0017</a:t>
            </a:r>
            <a:r>
              <a:rPr lang="en-AU"/>
              <a:t>)</a:t>
            </a:r>
            <a:endParaRPr lang="en-AU">
              <a:cs typeface="Calibri" panose="020F0502020204030204"/>
            </a:endParaRPr>
          </a:p>
          <a:p>
            <a:pPr marL="171450" indent="-171450">
              <a:buFont typeface="Arial" panose="020B0604020202020204" pitchFamily="34" charset="0"/>
              <a:buChar char="•"/>
            </a:pPr>
            <a:r>
              <a:rPr lang="en-AU"/>
              <a:t>The policy applies to all school staff, both teaching and non-teaching.</a:t>
            </a:r>
            <a:endParaRPr lang="en-AU">
              <a:cs typeface="Calibri"/>
            </a:endParaRPr>
          </a:p>
          <a:p>
            <a:pPr marL="171450" indent="-171450">
              <a:buFont typeface="Arial" panose="020B0604020202020204" pitchFamily="34" charset="0"/>
              <a:buChar char="•"/>
              <a:defRPr/>
            </a:pPr>
            <a:r>
              <a:rPr lang="en-AU"/>
              <a:t>One of the key features of the policy is the introduction of a model for High Impact Professional Learning. This model focuses on action within the classroom environment and relates to the work of teachers however, this approach would also be relevant to School Learning Support Officers and other paraprofessional staff who work in classrooms. This model is informed by global research. It describes elements that, when in place in a school environment, enhance the effectiveness of professional learning focused on classroom practice. </a:t>
            </a:r>
            <a:endParaRPr lang="en-AU">
              <a:cs typeface="Calibri"/>
            </a:endParaRPr>
          </a:p>
          <a:p>
            <a:pPr marL="628015"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t>
            </a:r>
            <a:r>
              <a:rPr lang="en-AU" i="1"/>
              <a:t>One of the important features of the high impact professional learning model is that there is an expectation that collaborative environments will be developed in schools to support the use of data and evidence based practices. The thoughtful use of qualitative and quantitative data will allow schools to understand how teacher professional learning, well implemented in classrooms, impacts on student growth and achievement. As a result, schools will be able to track their progress, and refocus as trends or other demands emerge.}</a:t>
            </a:r>
            <a:endParaRPr lang="en-AU" i="1">
              <a:cs typeface="Calibri" panose="020F0502020204030204"/>
            </a:endParaRPr>
          </a:p>
          <a:p>
            <a:pPr marL="171450" indent="-171450">
              <a:buFont typeface="Arial" panose="020B0604020202020204" pitchFamily="34" charset="0"/>
              <a:buChar char="•"/>
              <a:defRPr/>
            </a:pPr>
            <a:r>
              <a:rPr lang="en-AU">
                <a:cs typeface="Calibri"/>
              </a:rPr>
              <a:t>A second feature of the policy is that it recognises the wide range of roles in schools with functions outside of the classroom and that professional learning is important to build an individual’s capability to meet the needs of these roles. This is important for non teaching staff in developing skills that continue to develop them in their role. It is also relevant for teaching staff in terms of fulfilling and developing their roles.</a:t>
            </a:r>
          </a:p>
          <a:p>
            <a:pPr marL="628015" lvl="1" indent="-171450">
              <a:buFont typeface="Arial" panose="020B0604020202020204" pitchFamily="34" charset="0"/>
              <a:buChar char="•"/>
              <a:defRPr/>
            </a:pPr>
            <a:r>
              <a:rPr lang="en-AU" i="1">
                <a:cs typeface="Calibri"/>
              </a:rPr>
              <a:t>[For example, i</a:t>
            </a:r>
            <a:r>
              <a:rPr lang="en-AU" i="1" baseline="0"/>
              <a:t>t may include professional learning about changes in technology or systems (</a:t>
            </a:r>
            <a:r>
              <a:rPr lang="en-AU" i="1" baseline="0" err="1"/>
              <a:t>eg</a:t>
            </a:r>
            <a:r>
              <a:rPr lang="en-AU" i="1" baseline="0"/>
              <a:t> new timetabling), money or canteen management. It might include participation in conferences </a:t>
            </a:r>
            <a:r>
              <a:rPr lang="en-AU" i="1"/>
              <a:t>or </a:t>
            </a:r>
            <a:r>
              <a:rPr lang="en-AU" i="1" baseline="0"/>
              <a:t>meetings relating to your role. This applies to both teaching and non teaching staff.]</a:t>
            </a:r>
            <a:r>
              <a:rPr lang="en-AU" dirty="0"/>
              <a:t> </a:t>
            </a:r>
            <a:endParaRPr lang="en-AU">
              <a:cs typeface="Calibri"/>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cs typeface="Calibri"/>
              </a:rPr>
              <a:t>And finally, the policy recognises that mandatory training is an important element - applicable to all staff. </a:t>
            </a:r>
          </a:p>
          <a:p>
            <a:endParaRPr lang="en-AU"/>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183137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b="1" dirty="0">
                <a:effectLst/>
                <a:latin typeface="Calibri"/>
                <a:ea typeface="Calibri" panose="020F0502020204030204" pitchFamily="34" charset="0"/>
                <a:cs typeface="Calibri"/>
              </a:rPr>
              <a:t>Audience:</a:t>
            </a:r>
            <a:r>
              <a:rPr lang="en-AU" sz="1800" b="1" dirty="0">
                <a:latin typeface="Calibri"/>
                <a:ea typeface="Calibri" panose="020F0502020204030204" pitchFamily="34" charset="0"/>
                <a:cs typeface="Calibri"/>
              </a:rPr>
              <a:t> </a:t>
            </a:r>
            <a:r>
              <a:rPr lang="en-AU" b="1" dirty="0">
                <a:latin typeface="Calibri"/>
                <a:ea typeface="Calibri" panose="020F0502020204030204" pitchFamily="34" charset="0"/>
                <a:cs typeface="Calibri"/>
              </a:rPr>
              <a:t>SAMs</a:t>
            </a:r>
            <a:r>
              <a:rPr lang="en-AU" b="1" dirty="0"/>
              <a:t> and non teaching staff</a:t>
            </a:r>
            <a:endParaRPr lang="en-AU" b="1" dirty="0">
              <a:effectLst/>
            </a:endParaRPr>
          </a:p>
          <a:p>
            <a:pPr>
              <a:lnSpc>
                <a:spcPct val="107000"/>
              </a:lnSpc>
              <a:spcAft>
                <a:spcPts val="800"/>
              </a:spcAft>
            </a:pPr>
            <a:endParaRPr lang="en-AU" sz="1800" b="1" dirty="0">
              <a:effectLst/>
              <a:latin typeface="Calibri"/>
              <a:ea typeface="Calibri" panose="020F0502020204030204" pitchFamily="34" charset="0"/>
              <a:cs typeface="Calibri"/>
            </a:endParaRPr>
          </a:p>
          <a:p>
            <a:pPr>
              <a:lnSpc>
                <a:spcPct val="107000"/>
              </a:lnSpc>
              <a:spcAft>
                <a:spcPts val="800"/>
              </a:spcAft>
            </a:pPr>
            <a:r>
              <a:rPr lang="en-AU" sz="1800" b="1" dirty="0">
                <a:effectLst/>
                <a:latin typeface="Calibri"/>
                <a:ea typeface="Calibri" panose="020F0502020204030204" pitchFamily="34" charset="0"/>
                <a:cs typeface="Calibri"/>
              </a:rPr>
              <a:t>Purpose: Explain the key features of the policy</a:t>
            </a:r>
            <a:r>
              <a:rPr lang="en-AU" sz="1800" b="1" dirty="0">
                <a:solidFill>
                  <a:srgbClr val="000000"/>
                </a:solidFill>
                <a:effectLst/>
                <a:latin typeface="Calibri"/>
                <a:ea typeface="Calibri" panose="020F0502020204030204" pitchFamily="34" charset="0"/>
                <a:cs typeface="Calibri"/>
              </a:rPr>
              <a:t>.</a:t>
            </a:r>
            <a:r>
              <a:rPr lang="en-AU" sz="1800" b="1" dirty="0">
                <a:solidFill>
                  <a:srgbClr val="000000"/>
                </a:solidFill>
                <a:latin typeface="Calibri"/>
                <a:ea typeface="Calibri" panose="020F0502020204030204" pitchFamily="34" charset="0"/>
                <a:cs typeface="Calibri"/>
              </a:rPr>
              <a:t> </a:t>
            </a:r>
            <a:endParaRPr lang="en-AU" sz="1800" b="1" dirty="0">
              <a:solidFill>
                <a:srgbClr val="000000"/>
              </a:solidFill>
              <a:effectLst/>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en-AU" dirty="0"/>
              <a:t>The policy was developed following a review of research around best practice in teacher professional learning. Investigation of these practices in schools across NSW uncovered </a:t>
            </a:r>
            <a:r>
              <a:rPr lang="en-AU" dirty="0">
                <a:effectLst/>
              </a:rPr>
              <a:t>a </a:t>
            </a:r>
            <a:r>
              <a:rPr lang="en-AU" dirty="0"/>
              <a:t>wealth of high impact professional learning approaches already occurring in many schools. But this investigation also highlighted areas where greater consistency could be built.</a:t>
            </a:r>
            <a:endParaRPr lang="en-AU" dirty="0">
              <a:cs typeface="Calibri"/>
            </a:endParaRPr>
          </a:p>
          <a:p>
            <a:pPr marL="342900" indent="-342900">
              <a:lnSpc>
                <a:spcPct val="107000"/>
              </a:lnSpc>
              <a:spcAft>
                <a:spcPts val="800"/>
              </a:spcAft>
              <a:buFont typeface="Arial" panose="020B0604020202020204" pitchFamily="34" charset="0"/>
              <a:buChar char="•"/>
              <a:tabLst>
                <a:tab pos="457200" algn="l"/>
              </a:tabLst>
            </a:pPr>
            <a:endParaRPr lang="en-AU" sz="12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r>
              <a:rPr lang="en-AU" sz="1200" dirty="0">
                <a:solidFill>
                  <a:srgbClr val="000000"/>
                </a:solidFill>
                <a:latin typeface="Calibri"/>
                <a:ea typeface="Calibri" panose="020F0502020204030204" pitchFamily="34" charset="0"/>
                <a:cs typeface="Calibri"/>
              </a:rPr>
              <a:t>The 5 high impact professional learning </a:t>
            </a:r>
            <a:r>
              <a:rPr lang="en-AU" sz="1200" dirty="0">
                <a:solidFill>
                  <a:srgbClr val="000000"/>
                </a:solidFill>
                <a:effectLst/>
                <a:latin typeface="Calibri"/>
                <a:ea typeface="Calibri" panose="020F0502020204030204" pitchFamily="34" charset="0"/>
                <a:cs typeface="Calibri"/>
              </a:rPr>
              <a:t>elements described in the policy will help create professional learning environments which </a:t>
            </a:r>
            <a:r>
              <a:rPr lang="en-AU" sz="1200" dirty="0">
                <a:solidFill>
                  <a:srgbClr val="000000"/>
                </a:solidFill>
                <a:latin typeface="Calibri"/>
                <a:ea typeface="Calibri" panose="020F0502020204030204" pitchFamily="34" charset="0"/>
                <a:cs typeface="Calibri"/>
              </a:rPr>
              <a:t>strengthen</a:t>
            </a:r>
            <a:r>
              <a:rPr lang="en-AU" sz="1200" dirty="0">
                <a:solidFill>
                  <a:srgbClr val="000000"/>
                </a:solidFill>
                <a:effectLst/>
                <a:latin typeface="Calibri"/>
                <a:ea typeface="Calibri" panose="020F0502020204030204" pitchFamily="34" charset="0"/>
                <a:cs typeface="Calibri"/>
              </a:rPr>
              <a:t> teaching quality in order to </a:t>
            </a:r>
            <a:r>
              <a:rPr lang="en-AU" sz="1200" dirty="0">
                <a:solidFill>
                  <a:srgbClr val="000000"/>
                </a:solidFill>
                <a:latin typeface="Calibri"/>
                <a:ea typeface="Calibri" panose="020F0502020204030204" pitchFamily="34" charset="0"/>
                <a:cs typeface="Calibri"/>
              </a:rPr>
              <a:t>improve</a:t>
            </a:r>
            <a:r>
              <a:rPr lang="en-AU" sz="1200" dirty="0">
                <a:solidFill>
                  <a:srgbClr val="000000"/>
                </a:solidFill>
                <a:effectLst/>
                <a:latin typeface="Calibri"/>
                <a:ea typeface="Calibri" panose="020F0502020204030204" pitchFamily="34" charset="0"/>
                <a:cs typeface="Calibri"/>
              </a:rPr>
              <a:t> student progress and achievement</a:t>
            </a:r>
            <a:endParaRPr lang="en-AU" sz="12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endParaRPr lang="en-AU" sz="1200" dirty="0">
              <a:solidFill>
                <a:srgbClr val="000000"/>
              </a:solidFill>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r>
              <a:rPr lang="en-AU" sz="1200" dirty="0">
                <a:solidFill>
                  <a:srgbClr val="000000"/>
                </a:solidFill>
                <a:latin typeface="Calibri"/>
                <a:ea typeface="Calibri" panose="020F0502020204030204" pitchFamily="34" charset="0"/>
                <a:cs typeface="Calibri"/>
              </a:rPr>
              <a:t>For our non-teaching staff,</a:t>
            </a:r>
            <a:r>
              <a:rPr lang="en-AU" sz="1200" dirty="0">
                <a:solidFill>
                  <a:srgbClr val="000000"/>
                </a:solidFill>
                <a:effectLst/>
                <a:latin typeface="Calibri"/>
                <a:ea typeface="Calibri" panose="020F0502020204030204" pitchFamily="34" charset="0"/>
                <a:cs typeface="Calibri"/>
              </a:rPr>
              <a:t> t</a:t>
            </a:r>
            <a:r>
              <a:rPr lang="en-AU" sz="1200" dirty="0">
                <a:solidFill>
                  <a:srgbClr val="000000"/>
                </a:solidFill>
                <a:latin typeface="Calibri"/>
                <a:ea typeface="Calibri" panose="020F0502020204030204" pitchFamily="34" charset="0"/>
                <a:cs typeface="Calibri"/>
              </a:rPr>
              <a:t>he </a:t>
            </a:r>
            <a:r>
              <a:rPr lang="en-AU" sz="1200" dirty="0">
                <a:solidFill>
                  <a:srgbClr val="000000"/>
                </a:solidFill>
                <a:effectLst/>
                <a:latin typeface="Calibri"/>
                <a:ea typeface="Calibri" panose="020F0502020204030204" pitchFamily="34" charset="0"/>
                <a:cs typeface="Calibri"/>
              </a:rPr>
              <a:t>4 principles for professional learning support the building of individual staff capability with roles outside of the classroom.</a:t>
            </a:r>
          </a:p>
          <a:p>
            <a:pPr marL="342900" indent="-342900">
              <a:lnSpc>
                <a:spcPct val="107000"/>
              </a:lnSpc>
              <a:spcAft>
                <a:spcPts val="800"/>
              </a:spcAft>
              <a:buFont typeface="Arial" panose="020B0604020202020204" pitchFamily="34" charset="0"/>
              <a:buChar char="•"/>
              <a:tabLst>
                <a:tab pos="457200" algn="l"/>
              </a:tabLst>
            </a:pPr>
            <a:endParaRPr lang="en-AU" sz="1200" dirty="0">
              <a:solidFill>
                <a:srgbClr val="000000"/>
              </a:solidFill>
              <a:effectLst/>
              <a:latin typeface="Calibri"/>
              <a:ea typeface="Calibri" panose="020F0502020204030204" pitchFamily="34" charset="0"/>
              <a:cs typeface="Calibri"/>
            </a:endParaRPr>
          </a:p>
          <a:p>
            <a:pPr marL="342900" marR="0" lvl="0" indent="-342900" algn="l" defTabSz="91434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AU" sz="1200" i="1" dirty="0">
                <a:solidFill>
                  <a:srgbClr val="000000"/>
                </a:solidFill>
                <a:latin typeface="Calibri"/>
                <a:ea typeface="Calibri" panose="020F0502020204030204" pitchFamily="34" charset="0"/>
                <a:cs typeface="Calibri"/>
              </a:rPr>
              <a:t>[Much effort has been made to ensure the policy supports existing policies and procedures such as</a:t>
            </a:r>
            <a:r>
              <a:rPr lang="en-AU" sz="1200" i="1" dirty="0">
                <a:solidFill>
                  <a:srgbClr val="000000"/>
                </a:solidFill>
                <a:effectLst/>
                <a:latin typeface="Calibri"/>
                <a:ea typeface="Calibri" panose="020F0502020204030204" pitchFamily="34" charset="0"/>
                <a:cs typeface="Calibri"/>
              </a:rPr>
              <a:t> Performance and Development and School Excellence and that it is useful in providing </a:t>
            </a:r>
            <a:r>
              <a:rPr lang="en-AU" sz="1200" i="1" dirty="0">
                <a:solidFill>
                  <a:srgbClr val="000000"/>
                </a:solidFill>
                <a:latin typeface="Calibri"/>
                <a:ea typeface="Calibri" panose="020F0502020204030204" pitchFamily="34" charset="0"/>
                <a:cs typeface="Calibri"/>
              </a:rPr>
              <a:t>a framework in every school that supports and advises all staff about what effective professional learning practice looks like.]</a:t>
            </a:r>
          </a:p>
          <a:p>
            <a:pPr marL="342900" marR="0" lvl="0" indent="-342900" algn="l" defTabSz="91434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lang="en-AU" sz="1200" dirty="0">
              <a:solidFill>
                <a:srgbClr val="000000"/>
              </a:solidFill>
              <a:effectLst/>
              <a:latin typeface="Calibri"/>
              <a:ea typeface="Calibri" panose="020F0502020204030204" pitchFamily="34" charset="0"/>
              <a:cs typeface="Calibri"/>
            </a:endParaRPr>
          </a:p>
          <a:p>
            <a:pPr marL="342900" marR="0" lvl="0" indent="-342900" algn="l" defTabSz="91434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AU" sz="1200" dirty="0">
                <a:solidFill>
                  <a:srgbClr val="000000"/>
                </a:solidFill>
                <a:effectLst/>
                <a:latin typeface="Calibri"/>
                <a:ea typeface="Calibri" panose="020F0502020204030204" pitchFamily="34" charset="0"/>
                <a:cs typeface="Calibri"/>
              </a:rPr>
              <a:t>The policy can inform conversations about professional learning within the performance and development processes and help in planning for professional learning as part of School Excellence in Action.</a:t>
            </a:r>
            <a:endParaRPr lang="en-AU" sz="12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endParaRPr lang="en-AU" sz="1800" dirty="0">
              <a:effectLst/>
              <a:latin typeface="Calibri"/>
              <a:ea typeface="Calibri" panose="020F0502020204030204" pitchFamily="34" charset="0"/>
              <a:cs typeface="Calibri"/>
            </a:endParaRPr>
          </a:p>
          <a:p>
            <a:pPr lvl="0">
              <a:lnSpc>
                <a:spcPct val="107000"/>
              </a:lnSpc>
              <a:spcAft>
                <a:spcPts val="800"/>
              </a:spcAft>
              <a:tabLst>
                <a:tab pos="457200" algn="l"/>
              </a:tabLst>
            </a:pPr>
            <a:r>
              <a:rPr lang="en-AU" sz="1800" dirty="0">
                <a:effectLst/>
                <a:latin typeface="Calibri"/>
                <a:ea typeface="Calibri" panose="020F0502020204030204" pitchFamily="34" charset="0"/>
                <a:cs typeface="Calibri"/>
              </a:rPr>
              <a:t>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252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1200"/>
              </a:spcBef>
              <a:spcAft>
                <a:spcPts val="1200"/>
              </a:spcAft>
            </a:pPr>
            <a:r>
              <a:rPr lang="en-US" b="1"/>
              <a:t>Audience: SAMs and non teaching staff</a:t>
            </a:r>
          </a:p>
          <a:p>
            <a:pPr marL="0" lvl="1">
              <a:spcBef>
                <a:spcPts val="1200"/>
              </a:spcBef>
              <a:spcAft>
                <a:spcPts val="1200"/>
              </a:spcAft>
            </a:pPr>
            <a:endParaRPr lang="en-US" b="1"/>
          </a:p>
          <a:p>
            <a:pPr marL="0" lvl="1">
              <a:spcBef>
                <a:spcPts val="1200"/>
              </a:spcBef>
              <a:spcAft>
                <a:spcPts val="1200"/>
              </a:spcAft>
            </a:pPr>
            <a:r>
              <a:rPr lang="en-US" b="1"/>
              <a:t>Purpose: </a:t>
            </a:r>
            <a:r>
              <a:rPr lang="en-US" b="0"/>
              <a:t>Understanding the capability building aspect of the policy</a:t>
            </a:r>
          </a:p>
          <a:p>
            <a:pPr marL="0" lvl="1">
              <a:spcBef>
                <a:spcPts val="1200"/>
              </a:spcBef>
              <a:spcAft>
                <a:spcPts val="1200"/>
              </a:spcAft>
            </a:pPr>
            <a:endParaRPr lang="en-US"/>
          </a:p>
          <a:p>
            <a:pPr marL="0" lvl="1">
              <a:spcBef>
                <a:spcPts val="1200"/>
              </a:spcBef>
              <a:spcAft>
                <a:spcPts val="1200"/>
              </a:spcAft>
            </a:pPr>
            <a:r>
              <a:rPr lang="en-US"/>
              <a:t>The professional learning of ALL staff in a school is important to ensure our workforce performs efficiently and effectively when serving our school communities and our students. </a:t>
            </a:r>
          </a:p>
          <a:p>
            <a:pPr marL="0" lvl="1">
              <a:spcBef>
                <a:spcPts val="1200"/>
              </a:spcBef>
              <a:spcAft>
                <a:spcPts val="1200"/>
              </a:spcAft>
            </a:pPr>
            <a:endParaRPr lang="en-US"/>
          </a:p>
          <a:p>
            <a:pPr marL="0" lvl="1">
              <a:spcBef>
                <a:spcPts val="1200"/>
              </a:spcBef>
              <a:spcAft>
                <a:spcPts val="1200"/>
              </a:spcAft>
            </a:pPr>
            <a:r>
              <a:rPr lang="en-US"/>
              <a:t>Professional learning for roles and functions outside of the classroom, including our SASS and other non-teaching staff is underpinned by four principles for building an individual’s capability. These principles may also apply for SOME professional learning for teachers and school leaders.</a:t>
            </a:r>
            <a:endParaRPr lang="en-US">
              <a:solidFill>
                <a:srgbClr val="000000"/>
              </a:solidFill>
              <a:cs typeface="Calibri"/>
            </a:endParaRPr>
          </a:p>
          <a:p>
            <a:pPr marL="0" lvl="1">
              <a:spcBef>
                <a:spcPts val="1200"/>
              </a:spcBef>
              <a:spcAft>
                <a:spcPts val="1200"/>
              </a:spcAft>
            </a:pPr>
            <a:endParaRPr lang="en-US" sz="1400">
              <a:solidFill>
                <a:srgbClr val="000000"/>
              </a:solidFill>
              <a:ea typeface="Calibri" panose="020F0502020204030204" pitchFamily="34" charset="0"/>
              <a:cs typeface="Calibri"/>
            </a:endParaRPr>
          </a:p>
          <a:p>
            <a:pPr marL="0" lvl="1">
              <a:spcBef>
                <a:spcPts val="1200"/>
              </a:spcBef>
              <a:spcAft>
                <a:spcPts val="1200"/>
              </a:spcAft>
            </a:pPr>
            <a:r>
              <a:rPr lang="en-US" sz="1400" b="1">
                <a:solidFill>
                  <a:srgbClr val="000000"/>
                </a:solidFill>
                <a:effectLst/>
                <a:ea typeface="Calibri" panose="020F0502020204030204" pitchFamily="34" charset="0"/>
                <a:cs typeface="Calibri"/>
              </a:rPr>
              <a:t>Principle 1: Professional learning is driven by the needs of the role</a:t>
            </a:r>
            <a:r>
              <a:rPr lang="en-US" sz="1400" b="1">
                <a:solidFill>
                  <a:srgbClr val="000000"/>
                </a:solidFill>
                <a:ea typeface="Calibri" panose="020F0502020204030204" pitchFamily="34" charset="0"/>
                <a:cs typeface="Calibri"/>
              </a:rPr>
              <a:t> </a:t>
            </a:r>
            <a:r>
              <a:rPr lang="en-US" sz="1400" dirty="0">
                <a:solidFill>
                  <a:srgbClr val="000000"/>
                </a:solidFill>
                <a:ea typeface="Calibri" panose="020F0502020204030204" pitchFamily="34" charset="0"/>
                <a:cs typeface="Calibri"/>
              </a:rPr>
              <a:t> </a:t>
            </a:r>
            <a:endParaRPr lang="en-US" sz="1400">
              <a:solidFill>
                <a:srgbClr val="000000"/>
              </a:solidFill>
              <a:ea typeface="Calibri" panose="020F0502020204030204" pitchFamily="34" charset="0"/>
              <a:cs typeface="Calibri"/>
            </a:endParaRPr>
          </a:p>
          <a:p>
            <a:pPr marL="913765" lvl="2">
              <a:spcAft>
                <a:spcPts val="600"/>
              </a:spcAft>
            </a:pPr>
            <a:r>
              <a:rPr lang="en-US" sz="1400">
                <a:solidFill>
                  <a:srgbClr val="000000"/>
                </a:solidFill>
                <a:effectLst/>
                <a:ea typeface="Calibri" panose="020F0502020204030204" pitchFamily="34" charset="0"/>
                <a:cs typeface="Calibri"/>
              </a:rPr>
              <a:t>Professional learning enables the development of capabilities and skills for individuals in a range of roles within a school. It should be directly relevant to the daily work requirements of staff. It could include </a:t>
            </a:r>
            <a:r>
              <a:rPr lang="en-US" sz="1400">
                <a:solidFill>
                  <a:srgbClr val="000000"/>
                </a:solidFill>
                <a:ea typeface="Calibri" panose="020F0502020204030204" pitchFamily="34" charset="0"/>
                <a:cs typeface="Calibri"/>
              </a:rPr>
              <a:t>mandatory training, and training that is relevant for the role such as in new technologies or compliance requirements.</a:t>
            </a:r>
            <a:endParaRPr lang="en-US">
              <a:cs typeface="Calibri" panose="020F0502020204030204"/>
            </a:endParaRPr>
          </a:p>
          <a:p>
            <a:pPr marL="913765" lvl="2">
              <a:spcAft>
                <a:spcPts val="600"/>
              </a:spcAft>
            </a:pPr>
            <a:endParaRPr lang="en-US" sz="1400">
              <a:solidFill>
                <a:srgbClr val="000000"/>
              </a:solidFill>
              <a:ea typeface="Calibri" panose="020F0502020204030204" pitchFamily="34" charset="0"/>
              <a:cs typeface="Calibri"/>
            </a:endParaRPr>
          </a:p>
          <a:p>
            <a:pPr marL="0" lvl="1" indent="0">
              <a:spcAft>
                <a:spcPts val="600"/>
              </a:spcAft>
              <a:buFont typeface="+mj-lt"/>
              <a:buNone/>
            </a:pPr>
            <a:r>
              <a:rPr lang="en-US" sz="1400" b="1">
                <a:solidFill>
                  <a:srgbClr val="000000"/>
                </a:solidFill>
                <a:effectLst/>
                <a:ea typeface="Calibri" panose="020F0502020204030204" pitchFamily="34" charset="0"/>
                <a:cs typeface="Calibri"/>
              </a:rPr>
              <a:t>Principle 2: Leadership teams enable professional learning</a:t>
            </a:r>
            <a:r>
              <a:rPr lang="en-US" sz="1400" b="1">
                <a:solidFill>
                  <a:srgbClr val="000000"/>
                </a:solidFill>
                <a:ea typeface="Calibri" panose="020F0502020204030204" pitchFamily="34" charset="0"/>
                <a:cs typeface="Calibri"/>
              </a:rPr>
              <a:t> </a:t>
            </a:r>
            <a:endParaRPr lang="en-US" sz="1400">
              <a:solidFill>
                <a:srgbClr val="000000"/>
              </a:solidFill>
              <a:ea typeface="Calibri" panose="020F0502020204030204" pitchFamily="34" charset="0"/>
              <a:cs typeface="Calibri"/>
            </a:endParaRPr>
          </a:p>
          <a:p>
            <a:pPr marL="914400" lvl="3">
              <a:spcAft>
                <a:spcPts val="600"/>
              </a:spcAft>
            </a:pPr>
            <a:r>
              <a:rPr lang="en-US" sz="1400">
                <a:solidFill>
                  <a:srgbClr val="000000"/>
                </a:solidFill>
                <a:effectLst/>
                <a:ea typeface="Calibri" panose="020F0502020204030204" pitchFamily="34" charset="0"/>
                <a:cs typeface="Calibri"/>
              </a:rPr>
              <a:t>Principals and leaders </a:t>
            </a:r>
            <a:r>
              <a:rPr lang="en-US" sz="1400">
                <a:solidFill>
                  <a:srgbClr val="000000"/>
                </a:solidFill>
                <a:ea typeface="Calibri" panose="020F0502020204030204" pitchFamily="34" charset="0"/>
                <a:cs typeface="Calibri"/>
              </a:rPr>
              <a:t>share a</a:t>
            </a:r>
            <a:r>
              <a:rPr lang="en-US" sz="1400">
                <a:solidFill>
                  <a:srgbClr val="000000"/>
                </a:solidFill>
                <a:effectLst/>
                <a:ea typeface="Calibri" panose="020F0502020204030204" pitchFamily="34" charset="0"/>
                <a:cs typeface="Calibri"/>
              </a:rPr>
              <a:t> vision for all staff to develop and enhance </a:t>
            </a:r>
            <a:r>
              <a:rPr lang="en-US" sz="1400">
                <a:solidFill>
                  <a:srgbClr val="000000"/>
                </a:solidFill>
                <a:ea typeface="Calibri" panose="020F0502020204030204" pitchFamily="34" charset="0"/>
                <a:cs typeface="Calibri"/>
              </a:rPr>
              <a:t>their existing</a:t>
            </a:r>
            <a:r>
              <a:rPr lang="en-US" sz="1400">
                <a:solidFill>
                  <a:srgbClr val="000000"/>
                </a:solidFill>
                <a:effectLst/>
                <a:ea typeface="Calibri" panose="020F0502020204030204" pitchFamily="34" charset="0"/>
                <a:cs typeface="Calibri"/>
              </a:rPr>
              <a:t> capabilities. In collaboration with their staff they </a:t>
            </a:r>
            <a:r>
              <a:rPr lang="en-US" sz="1400">
                <a:solidFill>
                  <a:srgbClr val="000000"/>
                </a:solidFill>
                <a:ea typeface="Calibri" panose="020F0502020204030204" pitchFamily="34" charset="0"/>
                <a:cs typeface="Calibri"/>
              </a:rPr>
              <a:t>create opportunities to develop staff skills and knowledge within the work that they do.</a:t>
            </a:r>
            <a:endParaRPr lang="en-US">
              <a:cs typeface="Calibri"/>
            </a:endParaRPr>
          </a:p>
          <a:p>
            <a:pPr marL="913765" lvl="2">
              <a:spcAft>
                <a:spcPts val="600"/>
              </a:spcAft>
            </a:pPr>
            <a:endParaRPr lang="en-US" sz="1400">
              <a:solidFill>
                <a:srgbClr val="000000"/>
              </a:solidFill>
              <a:ea typeface="Calibri" panose="020F0502020204030204" pitchFamily="34" charset="0"/>
              <a:cs typeface="Calibri"/>
            </a:endParaRPr>
          </a:p>
          <a:p>
            <a:pPr marL="0" lvl="1" indent="0">
              <a:spcAft>
                <a:spcPts val="600"/>
              </a:spcAft>
              <a:buFont typeface="+mj-lt"/>
              <a:buNone/>
            </a:pPr>
            <a:r>
              <a:rPr lang="en-US" sz="1400" b="1">
                <a:solidFill>
                  <a:srgbClr val="000000"/>
                </a:solidFill>
                <a:effectLst/>
                <a:ea typeface="Calibri" panose="020F0502020204030204" pitchFamily="34" charset="0"/>
                <a:cs typeface="Calibri"/>
              </a:rPr>
              <a:t>Principle 3: Staff are supported to apply professional learning in practice</a:t>
            </a:r>
            <a:r>
              <a:rPr lang="en-US" sz="1400" b="1">
                <a:solidFill>
                  <a:srgbClr val="000000"/>
                </a:solidFill>
                <a:ea typeface="Calibri" panose="020F0502020204030204" pitchFamily="34" charset="0"/>
                <a:cs typeface="Calibri"/>
              </a:rPr>
              <a:t> </a:t>
            </a:r>
            <a:endParaRPr lang="en-US" sz="1400">
              <a:solidFill>
                <a:srgbClr val="000000"/>
              </a:solidFill>
              <a:ea typeface="Calibri" panose="020F0502020204030204" pitchFamily="34" charset="0"/>
              <a:cs typeface="Calibri"/>
            </a:endParaRPr>
          </a:p>
          <a:p>
            <a:pPr marL="913765" lvl="2">
              <a:spcAft>
                <a:spcPts val="600"/>
              </a:spcAft>
            </a:pPr>
            <a:r>
              <a:rPr lang="en-US" sz="1400">
                <a:solidFill>
                  <a:srgbClr val="000000"/>
                </a:solidFill>
                <a:ea typeface="Calibri" panose="020F0502020204030204" pitchFamily="34" charset="0"/>
                <a:cs typeface="Calibri"/>
              </a:rPr>
              <a:t>New knowledge and skills gained from professional learning should be applied to work tasks whenever the opportunity arises. This will help address </a:t>
            </a:r>
            <a:r>
              <a:rPr lang="en-US" sz="1400">
                <a:solidFill>
                  <a:srgbClr val="000000"/>
                </a:solidFill>
                <a:effectLst/>
                <a:ea typeface="Calibri" panose="020F0502020204030204" pitchFamily="34" charset="0"/>
                <a:cs typeface="Calibri"/>
              </a:rPr>
              <a:t>challenges </a:t>
            </a:r>
            <a:r>
              <a:rPr lang="en-US" sz="1400">
                <a:solidFill>
                  <a:srgbClr val="000000"/>
                </a:solidFill>
                <a:ea typeface="Calibri" panose="020F0502020204030204" pitchFamily="34" charset="0"/>
                <a:cs typeface="Calibri"/>
              </a:rPr>
              <a:t>and meet new demands faced</a:t>
            </a:r>
            <a:r>
              <a:rPr lang="en-US" sz="1400">
                <a:solidFill>
                  <a:srgbClr val="000000"/>
                </a:solidFill>
                <a:effectLst/>
                <a:ea typeface="Calibri" panose="020F0502020204030204" pitchFamily="34" charset="0"/>
                <a:cs typeface="Calibri"/>
              </a:rPr>
              <a:t> in the everyday functions of the role.</a:t>
            </a:r>
            <a:endParaRPr lang="en-US">
              <a:cs typeface="Calibri"/>
            </a:endParaRPr>
          </a:p>
          <a:p>
            <a:pPr marL="913765" lvl="2">
              <a:spcAft>
                <a:spcPts val="600"/>
              </a:spcAft>
            </a:pPr>
            <a:endParaRPr lang="en-US" sz="1400">
              <a:solidFill>
                <a:srgbClr val="000000"/>
              </a:solidFill>
              <a:ea typeface="Calibri" panose="020F0502020204030204" pitchFamily="34" charset="0"/>
              <a:cs typeface="Calibri"/>
            </a:endParaRPr>
          </a:p>
          <a:p>
            <a:pPr marL="0" lvl="1" indent="0">
              <a:spcAft>
                <a:spcPts val="600"/>
              </a:spcAft>
              <a:buFont typeface="+mj-lt"/>
              <a:buNone/>
            </a:pPr>
            <a:r>
              <a:rPr lang="en-US" sz="1400" b="1">
                <a:solidFill>
                  <a:srgbClr val="000000"/>
                </a:solidFill>
                <a:effectLst/>
                <a:ea typeface="Calibri" panose="020F0502020204030204" pitchFamily="34" charset="0"/>
                <a:cs typeface="Calibri"/>
              </a:rPr>
              <a:t>Principle 4: The outcomes of professional learning are evaluated</a:t>
            </a:r>
            <a:r>
              <a:rPr lang="en-US" sz="1400" b="1">
                <a:solidFill>
                  <a:srgbClr val="000000"/>
                </a:solidFill>
                <a:ea typeface="Calibri" panose="020F0502020204030204" pitchFamily="34" charset="0"/>
                <a:cs typeface="Calibri"/>
              </a:rPr>
              <a:t> </a:t>
            </a:r>
            <a:endParaRPr lang="en-US" sz="1400">
              <a:solidFill>
                <a:srgbClr val="000000"/>
              </a:solidFill>
              <a:ea typeface="Calibri" panose="020F0502020204030204" pitchFamily="34" charset="0"/>
              <a:cs typeface="Calibri"/>
            </a:endParaRPr>
          </a:p>
          <a:p>
            <a:pPr marL="913765" lvl="2">
              <a:spcAft>
                <a:spcPts val="600"/>
              </a:spcAft>
            </a:pPr>
            <a:r>
              <a:rPr lang="en-US" sz="1400">
                <a:solidFill>
                  <a:srgbClr val="000000"/>
                </a:solidFill>
                <a:ea typeface="Calibri" panose="020F0502020204030204" pitchFamily="34" charset="0"/>
                <a:cs typeface="Calibri"/>
              </a:rPr>
              <a:t>It is important that staff</a:t>
            </a:r>
            <a:r>
              <a:rPr lang="en-US" sz="1400">
                <a:solidFill>
                  <a:srgbClr val="000000"/>
                </a:solidFill>
                <a:effectLst/>
                <a:ea typeface="Calibri" panose="020F0502020204030204" pitchFamily="34" charset="0"/>
                <a:cs typeface="Calibri"/>
              </a:rPr>
              <a:t> evaluate how professional learning has contributed to their individual growth and the impact on their work, including their overall capability to contribute to their team or school.</a:t>
            </a:r>
            <a:r>
              <a:rPr lang="en-US" sz="1400">
                <a:solidFill>
                  <a:srgbClr val="000000"/>
                </a:solidFill>
                <a:ea typeface="Calibri" panose="020F0502020204030204" pitchFamily="34" charset="0"/>
                <a:cs typeface="Calibri"/>
              </a:rPr>
              <a:t> The data collected</a:t>
            </a:r>
            <a:r>
              <a:rPr lang="en-US" sz="1400" baseline="0">
                <a:solidFill>
                  <a:srgbClr val="000000"/>
                </a:solidFill>
                <a:effectLst/>
                <a:ea typeface="Calibri" panose="020F0502020204030204" pitchFamily="34" charset="0"/>
                <a:cs typeface="Calibri"/>
              </a:rPr>
              <a:t> through evaluation</a:t>
            </a:r>
            <a:r>
              <a:rPr lang="en-US" sz="1400">
                <a:solidFill>
                  <a:srgbClr val="000000"/>
                </a:solidFill>
                <a:ea typeface="Calibri" panose="020F0502020204030204" pitchFamily="34" charset="0"/>
                <a:cs typeface="Calibri"/>
              </a:rPr>
              <a:t> allows</a:t>
            </a:r>
            <a:r>
              <a:rPr lang="en-US" sz="1400" baseline="0">
                <a:solidFill>
                  <a:srgbClr val="000000"/>
                </a:solidFill>
                <a:effectLst/>
                <a:ea typeface="Calibri" panose="020F0502020204030204" pitchFamily="34" charset="0"/>
                <a:cs typeface="Calibri"/>
              </a:rPr>
              <a:t> leadership teams to assess the value and effectiveness of the professional learning </a:t>
            </a:r>
            <a:r>
              <a:rPr lang="en-US" sz="1400">
                <a:solidFill>
                  <a:srgbClr val="000000"/>
                </a:solidFill>
                <a:ea typeface="Calibri" panose="020F0502020204030204" pitchFamily="34" charset="0"/>
                <a:cs typeface="Calibri"/>
              </a:rPr>
              <a:t>and inform future planning.</a:t>
            </a:r>
            <a:endParaRPr lang="en-US">
              <a:solidFill>
                <a:srgbClr val="000000"/>
              </a:solidFill>
              <a:effectLst/>
              <a:ea typeface="Calibri" panose="020F0502020204030204" pitchFamily="34" charset="0"/>
              <a:cs typeface="Calibri"/>
            </a:endParaRPr>
          </a:p>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81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b="1" dirty="0"/>
              <a:t>Audience: SAMs, Non-teaching staff</a:t>
            </a:r>
          </a:p>
          <a:p>
            <a:pPr>
              <a:lnSpc>
                <a:spcPct val="107000"/>
              </a:lnSpc>
              <a:spcAft>
                <a:spcPts val="800"/>
              </a:spcAft>
            </a:pPr>
            <a:r>
              <a:rPr lang="en-AU" dirty="0"/>
              <a:t> </a:t>
            </a:r>
            <a:endParaRPr lang="en-AU" dirty="0">
              <a:cs typeface="Calibri"/>
            </a:endParaRPr>
          </a:p>
          <a:p>
            <a:pPr>
              <a:lnSpc>
                <a:spcPct val="107000"/>
              </a:lnSpc>
              <a:spcAft>
                <a:spcPts val="800"/>
              </a:spcAft>
            </a:pPr>
            <a:r>
              <a:rPr lang="en-AU" b="1" dirty="0"/>
              <a:t>Purpose of activity</a:t>
            </a:r>
            <a:endParaRPr lang="en-US" dirty="0"/>
          </a:p>
          <a:p>
            <a:pPr>
              <a:lnSpc>
                <a:spcPct val="107000"/>
              </a:lnSpc>
              <a:spcAft>
                <a:spcPts val="800"/>
              </a:spcAft>
            </a:pPr>
            <a:r>
              <a:rPr lang="en-AU" dirty="0"/>
              <a:t>In this activity, non-teaching staff are asked </a:t>
            </a:r>
          </a:p>
          <a:p>
            <a:pPr marL="171450" indent="-171450">
              <a:lnSpc>
                <a:spcPct val="107000"/>
              </a:lnSpc>
              <a:spcAft>
                <a:spcPts val="800"/>
              </a:spcAft>
              <a:buFont typeface="Arial" panose="020B0604020202020204" pitchFamily="34" charset="0"/>
              <a:buChar char="•"/>
            </a:pPr>
            <a:r>
              <a:rPr lang="en-AU" dirty="0"/>
              <a:t>to consider their learning needs to enhance their work in their role.</a:t>
            </a:r>
          </a:p>
          <a:p>
            <a:pPr marL="171450" indent="-171450">
              <a:lnSpc>
                <a:spcPct val="107000"/>
              </a:lnSpc>
              <a:spcAft>
                <a:spcPts val="800"/>
              </a:spcAft>
              <a:buFont typeface="Arial,Sans-Serif"/>
              <a:buChar char="•"/>
            </a:pPr>
            <a:r>
              <a:rPr lang="en-AU" dirty="0"/>
              <a:t>to orient non-teaching staff to the policy and its features</a:t>
            </a:r>
            <a:endParaRPr lang="en-US" dirty="0"/>
          </a:p>
          <a:p>
            <a:pPr marL="171450" indent="-171450">
              <a:lnSpc>
                <a:spcPct val="107000"/>
              </a:lnSpc>
              <a:spcAft>
                <a:spcPts val="800"/>
              </a:spcAft>
              <a:buFont typeface="Arial,Sans-Serif"/>
              <a:buChar char="•"/>
            </a:pPr>
            <a:r>
              <a:rPr lang="en-AU" dirty="0"/>
              <a:t>to begin to consider what changes will be needed to enable and enhance their professional learning</a:t>
            </a:r>
            <a:endParaRPr lang="en-US" dirty="0"/>
          </a:p>
          <a:p>
            <a:pPr marL="171450" indent="-171450">
              <a:lnSpc>
                <a:spcPct val="107000"/>
              </a:lnSpc>
              <a:spcAft>
                <a:spcPts val="800"/>
              </a:spcAft>
              <a:buFont typeface="Arial,Sans-Serif"/>
              <a:buChar char="•"/>
            </a:pPr>
            <a:endParaRPr lang="en-AU" dirty="0"/>
          </a:p>
          <a:p>
            <a:pPr>
              <a:lnSpc>
                <a:spcPct val="107000"/>
              </a:lnSpc>
              <a:spcAft>
                <a:spcPts val="800"/>
              </a:spcAft>
            </a:pPr>
            <a:r>
              <a:rPr lang="en-AU" b="1" dirty="0"/>
              <a:t>Preparation notes </a:t>
            </a:r>
          </a:p>
          <a:p>
            <a:pPr marL="171450" indent="-171450">
              <a:lnSpc>
                <a:spcPct val="107000"/>
              </a:lnSpc>
              <a:spcAft>
                <a:spcPts val="800"/>
              </a:spcAft>
              <a:buFont typeface="Arial" panose="020B0604020202020204" pitchFamily="34" charset="0"/>
              <a:buChar char="•"/>
            </a:pPr>
            <a:r>
              <a:rPr lang="en-AU" b="0" dirty="0"/>
              <a:t>Link to the policy: </a:t>
            </a:r>
            <a:r>
              <a:rPr lang="en-AU" dirty="0"/>
              <a:t> </a:t>
            </a:r>
            <a:r>
              <a:rPr lang="en-AU" dirty="0">
                <a:hlinkClick r:id="rId3"/>
              </a:rPr>
              <a:t>https://policies.education.nsw.gov.au/policy-library/policies/pd-2004-0017?refid=285776</a:t>
            </a:r>
            <a:r>
              <a:rPr lang="en-AU" dirty="0"/>
              <a:t> (QR Code is </a:t>
            </a:r>
            <a:r>
              <a:rPr lang="en-AU"/>
              <a:t>on screen) </a:t>
            </a:r>
            <a:endParaRPr lang="en-AU" dirty="0">
              <a:cs typeface="Calibri"/>
            </a:endParaRPr>
          </a:p>
          <a:p>
            <a:pPr marL="171450" indent="-171450">
              <a:lnSpc>
                <a:spcPct val="107000"/>
              </a:lnSpc>
              <a:spcAft>
                <a:spcPts val="800"/>
              </a:spcAft>
              <a:buFont typeface="Arial" panose="020B0604020202020204" pitchFamily="34" charset="0"/>
              <a:buChar char="•"/>
            </a:pPr>
            <a:r>
              <a:rPr lang="en-AU" b="0" dirty="0">
                <a:cs typeface="Calibri"/>
              </a:rPr>
              <a:t>Note: This session may be led by the Principal, a member of the school leadership team or the School Administration Manager</a:t>
            </a:r>
          </a:p>
          <a:p>
            <a:pPr marL="171450" marR="0" lvl="0" indent="-171450" algn="l" defTabSz="914347"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b="0" dirty="0">
                <a:cs typeface="Calibri"/>
              </a:rPr>
              <a:t>In planning for this activity, consider if staff will w</a:t>
            </a:r>
            <a:r>
              <a:rPr lang="en-AU" dirty="0"/>
              <a:t>ork individually or in small groups. Depending on the needs of the group, it may be appropriate to divide the team into role specific groups,). For example, staff performing SAO roles, staff in SLSO roles might be grouped, or it might suit the needs of the staff to all work together.</a:t>
            </a:r>
          </a:p>
          <a:p>
            <a:pPr>
              <a:lnSpc>
                <a:spcPct val="107000"/>
              </a:lnSpc>
              <a:spcAft>
                <a:spcPts val="800"/>
              </a:spcAft>
            </a:pPr>
            <a:endParaRPr lang="en-AU" b="0" dirty="0">
              <a:cs typeface="Calibri"/>
            </a:endParaRPr>
          </a:p>
          <a:p>
            <a:pPr>
              <a:lnSpc>
                <a:spcPct val="107000"/>
              </a:lnSpc>
              <a:spcAft>
                <a:spcPts val="800"/>
              </a:spcAft>
            </a:pPr>
            <a:r>
              <a:rPr lang="en-AU" b="1" dirty="0"/>
              <a:t>Suggested facilitation instructions</a:t>
            </a:r>
            <a:endParaRPr lang="en-US" dirty="0"/>
          </a:p>
          <a:p>
            <a:pPr marL="171450" marR="0" lvl="0" indent="-171450" algn="l" defTabSz="914347" rtl="0" eaLnBrk="1" fontAlgn="auto" latinLnBrk="0" hangingPunct="1">
              <a:lnSpc>
                <a:spcPct val="107000"/>
              </a:lnSpc>
              <a:spcBef>
                <a:spcPts val="0"/>
              </a:spcBef>
              <a:spcAft>
                <a:spcPts val="800"/>
              </a:spcAft>
              <a:buClrTx/>
              <a:buSzTx/>
              <a:buFont typeface="Arial,Sans-Serif"/>
              <a:buChar char="•"/>
              <a:tabLst/>
              <a:defRPr/>
            </a:pPr>
            <a:r>
              <a:rPr lang="en-AU" dirty="0"/>
              <a:t>Considering the professional learning accessed previously, ask staff to create a list of enabling and inhibiting conditions at the school: positives and negatives. </a:t>
            </a:r>
          </a:p>
          <a:p>
            <a:pPr marL="171450" indent="-171450">
              <a:lnSpc>
                <a:spcPct val="107000"/>
              </a:lnSpc>
              <a:spcAft>
                <a:spcPts val="800"/>
              </a:spcAft>
              <a:buFont typeface="Arial,Sans-Serif"/>
              <a:buChar char="•"/>
            </a:pPr>
            <a:r>
              <a:rPr lang="en-AU" dirty="0"/>
              <a:t>Provide team with link to Professional Learning Policy for Teachers and School Staff</a:t>
            </a:r>
          </a:p>
          <a:p>
            <a:pPr marL="171450" indent="-171450">
              <a:lnSpc>
                <a:spcPct val="107000"/>
              </a:lnSpc>
              <a:spcAft>
                <a:spcPts val="800"/>
              </a:spcAft>
              <a:buFont typeface="Arial,Sans-Serif"/>
              <a:buChar char="•"/>
            </a:pPr>
            <a:r>
              <a:rPr lang="en-AU" dirty="0"/>
              <a:t>Provide time for team to scan the policy, but at least read through and reflect on the principles outlined at 1.8</a:t>
            </a:r>
          </a:p>
          <a:p>
            <a:pPr marL="171450" indent="-171450">
              <a:lnSpc>
                <a:spcPct val="107000"/>
              </a:lnSpc>
              <a:spcAft>
                <a:spcPts val="800"/>
              </a:spcAft>
              <a:buFont typeface="Arial,Sans-Serif"/>
              <a:buChar char="•"/>
            </a:pPr>
            <a:endParaRPr lang="en-AU" dirty="0"/>
          </a:p>
          <a:p>
            <a:pPr marL="171450" indent="-171450">
              <a:lnSpc>
                <a:spcPct val="107000"/>
              </a:lnSpc>
              <a:spcAft>
                <a:spcPts val="800"/>
              </a:spcAft>
              <a:buFont typeface="Arial,Sans-Serif"/>
              <a:buChar char="•"/>
              <a:defRPr/>
            </a:pPr>
            <a:r>
              <a:rPr lang="en-AU" i="1" dirty="0"/>
              <a:t>Looking at the lists created at the beginning of the activity, what are some possible changes that would allow this part of the policy to be implemented.</a:t>
            </a:r>
            <a:endParaRPr lang="en-US" i="1" dirty="0">
              <a:cs typeface="Calibri"/>
            </a:endParaRPr>
          </a:p>
          <a:p>
            <a:pPr marL="171450" indent="-171450">
              <a:lnSpc>
                <a:spcPct val="107000"/>
              </a:lnSpc>
              <a:spcAft>
                <a:spcPts val="800"/>
              </a:spcAft>
              <a:buFont typeface="Arial,Sans-Serif"/>
              <a:buChar char="•"/>
              <a:defRPr/>
            </a:pPr>
            <a:r>
              <a:rPr lang="en-AU" i="1" dirty="0"/>
              <a:t>What do you need to learn to enhance your work? </a:t>
            </a:r>
            <a:endParaRPr lang="en-AU" i="1" dirty="0">
              <a:cs typeface="Calibri"/>
            </a:endParaRPr>
          </a:p>
          <a:p>
            <a:pPr marL="171450" indent="-171450">
              <a:lnSpc>
                <a:spcPct val="107000"/>
              </a:lnSpc>
              <a:spcAft>
                <a:spcPts val="800"/>
              </a:spcAft>
              <a:buFont typeface="Arial,Sans-Serif"/>
              <a:buChar char="•"/>
              <a:defRPr/>
            </a:pPr>
            <a:r>
              <a:rPr lang="en-AU" i="1" dirty="0"/>
              <a:t>What do you think you will need to learn in the next say two years? Make a list as a group and see if there are common themes. Keep this information.</a:t>
            </a:r>
            <a:endParaRPr lang="en-AU" i="1" dirty="0">
              <a:cs typeface="Calibri"/>
            </a:endParaRPr>
          </a:p>
          <a:p>
            <a:pPr marL="171450" indent="-171450">
              <a:lnSpc>
                <a:spcPct val="107000"/>
              </a:lnSpc>
              <a:spcAft>
                <a:spcPts val="800"/>
              </a:spcAft>
              <a:buFont typeface="Arial,Sans-Serif"/>
              <a:buChar char="•"/>
              <a:defRPr/>
            </a:pPr>
            <a:r>
              <a:rPr lang="en-AU" i="1" dirty="0"/>
              <a:t>How do you think will you evaluate the outcome of professional learning you undertake? </a:t>
            </a:r>
            <a:endParaRPr lang="en-AU" i="1" dirty="0">
              <a:cs typeface="Calibri"/>
            </a:endParaRPr>
          </a:p>
          <a:p>
            <a:pPr marL="0" indent="0">
              <a:lnSpc>
                <a:spcPct val="107000"/>
              </a:lnSpc>
              <a:spcAft>
                <a:spcPts val="800"/>
              </a:spcAft>
              <a:buFont typeface="Arial,Sans-Serif"/>
              <a:buNone/>
            </a:pPr>
            <a:endParaRPr lang="en-AU" dirty="0"/>
          </a:p>
          <a:p>
            <a:pPr marL="171450" indent="-171450">
              <a:lnSpc>
                <a:spcPct val="107000"/>
              </a:lnSpc>
              <a:spcAft>
                <a:spcPts val="800"/>
              </a:spcAft>
              <a:buFont typeface="Arial,Sans-Serif"/>
              <a:buChar char="•"/>
            </a:pPr>
            <a:r>
              <a:rPr lang="en-AU" dirty="0"/>
              <a:t>Record the responses identified for each question and provide to the school leadership team for consideration</a:t>
            </a:r>
          </a:p>
          <a:p>
            <a:pPr marL="171450" indent="-171450">
              <a:lnSpc>
                <a:spcPct val="107000"/>
              </a:lnSpc>
              <a:spcAft>
                <a:spcPts val="800"/>
              </a:spcAft>
              <a:buFont typeface="Arial,Sans-Serif"/>
              <a:buChar char="•"/>
            </a:pPr>
            <a:endParaRPr lang="en-AU" dirty="0">
              <a:cs typeface="Calibri"/>
            </a:endParaRPr>
          </a:p>
          <a:p>
            <a:pPr marL="171450" marR="0" lvl="0" indent="-171450" algn="l" defTabSz="914347" rtl="0" eaLnBrk="1" fontAlgn="auto" latinLnBrk="0" hangingPunct="1">
              <a:lnSpc>
                <a:spcPct val="107000"/>
              </a:lnSpc>
              <a:spcBef>
                <a:spcPts val="0"/>
              </a:spcBef>
              <a:spcAft>
                <a:spcPts val="800"/>
              </a:spcAft>
              <a:buClrTx/>
              <a:buSzTx/>
              <a:buFont typeface="Arial,Sans-Serif"/>
              <a:buChar char="•"/>
              <a:tabLst/>
              <a:defRPr/>
            </a:pPr>
            <a:r>
              <a:rPr lang="en-AU" dirty="0">
                <a:cs typeface="Calibri"/>
              </a:rPr>
              <a:t>Ask staff to c</a:t>
            </a:r>
            <a:r>
              <a:rPr lang="en-US" dirty="0" err="1"/>
              <a:t>omplete</a:t>
            </a:r>
            <a:r>
              <a:rPr lang="en-US" dirty="0"/>
              <a:t> the short evaluation at: </a:t>
            </a:r>
            <a:r>
              <a:rPr lang="en-US" sz="1600" b="0" dirty="0">
                <a:hlinkClick r:id="rId4"/>
              </a:rPr>
              <a:t>http://bit.ly/sdd2021-pl-policy</a:t>
            </a:r>
            <a:r>
              <a:rPr lang="en-US" sz="1600" b="0" dirty="0"/>
              <a:t> </a:t>
            </a:r>
            <a:r>
              <a:rPr lang="en-US" b="0" dirty="0"/>
              <a:t> </a:t>
            </a:r>
          </a:p>
          <a:p>
            <a:pPr marL="171450" indent="-171450">
              <a:lnSpc>
                <a:spcPct val="107000"/>
              </a:lnSpc>
              <a:spcAft>
                <a:spcPts val="800"/>
              </a:spcAft>
              <a:buFont typeface="Arial,Sans-Serif"/>
              <a:buChar char="•"/>
            </a:pPr>
            <a:endParaRPr lang="en-US" dirty="0">
              <a:cs typeface="Calibri"/>
            </a:endParaRPr>
          </a:p>
          <a:p>
            <a:pPr>
              <a:lnSpc>
                <a:spcPct val="107000"/>
              </a:lnSpc>
              <a:spcAft>
                <a:spcPts val="800"/>
              </a:spcAft>
            </a:pPr>
            <a:endParaRPr lang="en-AU" dirty="0"/>
          </a:p>
          <a:p>
            <a:pPr>
              <a:lnSpc>
                <a:spcPct val="107000"/>
              </a:lnSpc>
              <a:spcAft>
                <a:spcPts val="800"/>
              </a:spcAft>
            </a:pPr>
            <a:r>
              <a:rPr lang="en-AU" b="1" dirty="0"/>
              <a:t>Next steps</a:t>
            </a:r>
            <a:endParaRPr lang="en-US" dirty="0"/>
          </a:p>
          <a:p>
            <a:r>
              <a:rPr lang="en-AU" dirty="0"/>
              <a:t>Responses from these activities could be collected and retained as part of the information gathered to support the subsequent development of the schools professional learning</a:t>
            </a:r>
            <a:endParaRPr lang="en-AU" dirty="0">
              <a:cs typeface="Calibri"/>
            </a:endParaRPr>
          </a:p>
          <a:p>
            <a:pPr>
              <a:lnSpc>
                <a:spcPct val="107000"/>
              </a:lnSpc>
              <a:spcAft>
                <a:spcPts val="800"/>
              </a:spcAft>
            </a:pPr>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63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b="1" dirty="0">
                <a:latin typeface="Calibri"/>
                <a:ea typeface="Calibri" panose="020F0502020204030204" pitchFamily="34" charset="0"/>
                <a:cs typeface="Calibri"/>
              </a:rPr>
              <a:t>Audience: ALL STAFF</a:t>
            </a:r>
          </a:p>
          <a:p>
            <a:pPr>
              <a:lnSpc>
                <a:spcPct val="107000"/>
              </a:lnSpc>
              <a:spcAft>
                <a:spcPts val="800"/>
              </a:spcAft>
            </a:pPr>
            <a:r>
              <a:rPr lang="en-AU" b="1" dirty="0">
                <a:latin typeface="Calibri"/>
                <a:ea typeface="Calibri" panose="020F0502020204030204" pitchFamily="34" charset="0"/>
                <a:cs typeface="Calibri"/>
              </a:rPr>
              <a:t>Purpose of activity</a:t>
            </a:r>
          </a:p>
          <a:p>
            <a:pPr>
              <a:lnSpc>
                <a:spcPct val="107000"/>
              </a:lnSpc>
              <a:spcAft>
                <a:spcPts val="800"/>
              </a:spcAft>
            </a:pPr>
            <a:r>
              <a:rPr lang="en-AU" dirty="0">
                <a:latin typeface="Calibri"/>
                <a:ea typeface="Calibri" panose="020F0502020204030204" pitchFamily="34" charset="0"/>
                <a:cs typeface="Calibri"/>
              </a:rPr>
              <a:t>The purpose of this activity is to identify the messages staff took from the video presentation (Case for change video and Mark Scott Q&amp;A session) and consider how this might impact the school's approach to professional learning or influence their own professional learning practice.</a:t>
            </a:r>
          </a:p>
          <a:p>
            <a:pPr>
              <a:lnSpc>
                <a:spcPct val="107000"/>
              </a:lnSpc>
              <a:spcAft>
                <a:spcPts val="800"/>
              </a:spcAft>
            </a:pPr>
            <a:endParaRPr lang="en-AU" dirty="0">
              <a:latin typeface="Calibri"/>
              <a:cs typeface="Calibri"/>
            </a:endParaRPr>
          </a:p>
          <a:p>
            <a:pPr marL="0" marR="0" lvl="0" indent="0" algn="l" defTabSz="914347" rtl="0" eaLnBrk="1" fontAlgn="auto" latinLnBrk="0" hangingPunct="1">
              <a:lnSpc>
                <a:spcPct val="107000"/>
              </a:lnSpc>
              <a:spcBef>
                <a:spcPts val="0"/>
              </a:spcBef>
              <a:spcAft>
                <a:spcPts val="80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This is likely to be the first introduction to the policy and designed for teachers and school staff to know that there is a new professional learning policy that relates to each of them. It is designed to help teachers and school staff to begin to consider how the policy will support them in their development over time, and how this will impact on student learning and the efficiency and effectiveness of the school. </a:t>
            </a:r>
            <a:endParaRPr lang="en-US" dirty="0"/>
          </a:p>
          <a:p>
            <a:pPr>
              <a:lnSpc>
                <a:spcPct val="107000"/>
              </a:lnSpc>
              <a:spcAft>
                <a:spcPts val="800"/>
              </a:spcAft>
            </a:pPr>
            <a:endParaRPr lang="en-AU" dirty="0">
              <a:latin typeface="Calibri"/>
              <a:ea typeface="Calibri" panose="020F0502020204030204" pitchFamily="34" charset="0"/>
              <a:cs typeface="Calibri"/>
            </a:endParaRPr>
          </a:p>
          <a:p>
            <a:pPr>
              <a:lnSpc>
                <a:spcPct val="107000"/>
              </a:lnSpc>
              <a:spcAft>
                <a:spcPts val="800"/>
              </a:spcAft>
            </a:pPr>
            <a:r>
              <a:rPr lang="en-AU" b="1" dirty="0">
                <a:latin typeface="Calibri"/>
                <a:ea typeface="Calibri" panose="020F0502020204030204" pitchFamily="34" charset="0"/>
                <a:cs typeface="Calibri"/>
              </a:rPr>
              <a:t>Suggested facilitation instructions </a:t>
            </a:r>
          </a:p>
          <a:p>
            <a:pPr marL="171450" indent="-171450">
              <a:lnSpc>
                <a:spcPct val="107000"/>
              </a:lnSpc>
              <a:spcAft>
                <a:spcPts val="800"/>
              </a:spcAft>
              <a:buFont typeface="Arial" panose="020B0604020202020204" pitchFamily="34" charset="0"/>
              <a:buChar char="•"/>
            </a:pPr>
            <a:r>
              <a:rPr lang="en-AU" sz="1200" dirty="0">
                <a:effectLst/>
                <a:latin typeface="Calibri"/>
                <a:ea typeface="Calibri" panose="020F0502020204030204" pitchFamily="34" charset="0"/>
                <a:cs typeface="Calibri"/>
              </a:rPr>
              <a:t>View the Secretary’s Q&amp;A Video on the PL Activities page at: https://education.nsw.gov.au/teaching-and-learning/professional-learning/pl-resources/school-development-days/the-revised-professional-learning-policy-for-teachers-and-school</a:t>
            </a:r>
          </a:p>
          <a:p>
            <a:pPr marL="171450" indent="-171450">
              <a:lnSpc>
                <a:spcPct val="107000"/>
              </a:lnSpc>
              <a:spcAft>
                <a:spcPts val="800"/>
              </a:spcAft>
              <a:buFont typeface="Arial" panose="020B0604020202020204" pitchFamily="34" charset="0"/>
              <a:buChar char="•"/>
            </a:pPr>
            <a:endParaRPr lang="en-AU" sz="1200" dirty="0">
              <a:effectLst/>
              <a:latin typeface="Calibri"/>
              <a:ea typeface="Calibri" panose="020F0502020204030204" pitchFamily="34" charset="0"/>
              <a:cs typeface="Calibri"/>
            </a:endParaRPr>
          </a:p>
          <a:p>
            <a:pPr marL="171450" indent="-171450">
              <a:lnSpc>
                <a:spcPct val="107000"/>
              </a:lnSpc>
              <a:spcAft>
                <a:spcPts val="800"/>
              </a:spcAft>
              <a:buFont typeface="Arial" panose="020B0604020202020204" pitchFamily="34" charset="0"/>
              <a:buChar char="•"/>
            </a:pPr>
            <a:r>
              <a:rPr lang="en-AU" sz="1200" dirty="0">
                <a:effectLst/>
                <a:latin typeface="Calibri"/>
                <a:ea typeface="Calibri" panose="020F0502020204030204" pitchFamily="34" charset="0"/>
                <a:cs typeface="Calibri"/>
              </a:rPr>
              <a:t>Ask staff (including non-teaching</a:t>
            </a:r>
            <a:r>
              <a:rPr lang="en-AU" sz="1200" baseline="0" dirty="0">
                <a:effectLst/>
                <a:latin typeface="Calibri"/>
                <a:ea typeface="Calibri" panose="020F0502020204030204" pitchFamily="34" charset="0"/>
                <a:cs typeface="Calibri"/>
              </a:rPr>
              <a:t> staff) to divide into</a:t>
            </a:r>
            <a:r>
              <a:rPr lang="en-AU" sz="1200" dirty="0">
                <a:effectLst/>
                <a:latin typeface="Calibri"/>
                <a:ea typeface="Calibri" panose="020F0502020204030204" pitchFamily="34" charset="0"/>
                <a:cs typeface="Calibri"/>
              </a:rPr>
              <a:t> small groups to consider the question: </a:t>
            </a:r>
            <a:r>
              <a:rPr lang="en-AU" sz="1200" i="1" dirty="0">
                <a:effectLst/>
                <a:latin typeface="Calibri"/>
                <a:ea typeface="Calibri" panose="020F0502020204030204" pitchFamily="34" charset="0"/>
                <a:cs typeface="Calibri"/>
              </a:rPr>
              <a:t>What are three key messages that your group took from the video presentation?</a:t>
            </a:r>
          </a:p>
          <a:p>
            <a:pPr marL="628015" lvl="1" indent="-171450">
              <a:lnSpc>
                <a:spcPct val="107000"/>
              </a:lnSpc>
              <a:spcAft>
                <a:spcPts val="800"/>
              </a:spcAft>
              <a:buFont typeface="Arial" panose="020B0604020202020204" pitchFamily="34" charset="0"/>
              <a:buChar char="•"/>
            </a:pPr>
            <a:r>
              <a:rPr lang="en-AU" sz="1200" i="0" dirty="0">
                <a:effectLst/>
                <a:latin typeface="Calibri"/>
                <a:ea typeface="Calibri" panose="020F0502020204030204" pitchFamily="34" charset="0"/>
                <a:cs typeface="Calibri"/>
              </a:rPr>
              <a:t>Groups s</a:t>
            </a:r>
            <a:r>
              <a:rPr lang="en-AU" sz="1200" dirty="0">
                <a:effectLst/>
                <a:latin typeface="Calibri"/>
                <a:ea typeface="Calibri" panose="020F0502020204030204" pitchFamily="34" charset="0"/>
                <a:cs typeface="Calibri"/>
              </a:rPr>
              <a:t>hare back to the main group. </a:t>
            </a:r>
            <a:endParaRPr lang="en-AU" sz="1200" dirty="0">
              <a:effectLst/>
              <a:latin typeface="Calibri" panose="020F0502020204030204" pitchFamily="34" charset="0"/>
              <a:ea typeface="Calibri" panose="020F0502020204030204" pitchFamily="34" charset="0"/>
              <a:cs typeface="Calibri"/>
            </a:endParaRPr>
          </a:p>
          <a:p>
            <a:pPr marL="628015" lvl="1" indent="-171450">
              <a:lnSpc>
                <a:spcPct val="107000"/>
              </a:lnSpc>
              <a:spcAft>
                <a:spcPts val="800"/>
              </a:spcAft>
              <a:buFont typeface="Arial" panose="020B0604020202020204" pitchFamily="34" charset="0"/>
              <a:buChar char="•"/>
            </a:pPr>
            <a:r>
              <a:rPr lang="en-AU" sz="1200" dirty="0">
                <a:effectLst/>
                <a:latin typeface="Calibri"/>
                <a:ea typeface="Calibri" panose="020F0502020204030204" pitchFamily="34" charset="0"/>
                <a:cs typeface="Calibri"/>
              </a:rPr>
              <a:t>Construct a list of the key messages identified by the audience</a:t>
            </a:r>
            <a:r>
              <a:rPr lang="en-AU" dirty="0">
                <a:latin typeface="Calibri"/>
                <a:ea typeface="Calibri" panose="020F0502020204030204" pitchFamily="34" charset="0"/>
                <a:cs typeface="Calibri"/>
              </a:rPr>
              <a:t> (for example, on post-it notes, butcher’s paper, whiteboard, as suits your context and needs) </a:t>
            </a:r>
          </a:p>
          <a:p>
            <a:pPr marL="171450" lvl="0" indent="-171450">
              <a:lnSpc>
                <a:spcPct val="107000"/>
              </a:lnSpc>
              <a:spcAft>
                <a:spcPts val="800"/>
              </a:spcAft>
              <a:buFont typeface="Arial" panose="020B0604020202020204" pitchFamily="34" charset="0"/>
              <a:buChar char="•"/>
            </a:pPr>
            <a:r>
              <a:rPr lang="en-AU" dirty="0">
                <a:latin typeface="Calibri"/>
                <a:ea typeface="Calibri" panose="020F0502020204030204" pitchFamily="34" charset="0"/>
                <a:cs typeface="Calibri"/>
              </a:rPr>
              <a:t>Divide the main group into pairs or suitably small groups (schools will choose) to discuss: </a:t>
            </a:r>
            <a:r>
              <a:rPr lang="en-AU" sz="1200" i="1" dirty="0">
                <a:effectLst/>
                <a:latin typeface="Calibri"/>
                <a:ea typeface="Calibri" panose="020F0502020204030204" pitchFamily="34" charset="0"/>
                <a:cs typeface="Calibri"/>
              </a:rPr>
              <a:t>Which of these messages most interest you? Why?</a:t>
            </a:r>
            <a:r>
              <a:rPr lang="en-AU" dirty="0">
                <a:latin typeface="Calibri"/>
                <a:ea typeface="Calibri" panose="020F0502020204030204" pitchFamily="34" charset="0"/>
                <a:cs typeface="Calibri"/>
              </a:rPr>
              <a:t> </a:t>
            </a:r>
          </a:p>
          <a:p>
            <a:pPr marL="628015" lvl="1" indent="-171450">
              <a:lnSpc>
                <a:spcPct val="107000"/>
              </a:lnSpc>
              <a:spcAft>
                <a:spcPts val="800"/>
              </a:spcAft>
              <a:buFont typeface="Arial" panose="020B0604020202020204" pitchFamily="34" charset="0"/>
              <a:buChar char="•"/>
            </a:pPr>
            <a:r>
              <a:rPr lang="en-AU" dirty="0">
                <a:latin typeface="Calibri"/>
                <a:ea typeface="Calibri" panose="020F0502020204030204" pitchFamily="34" charset="0"/>
                <a:cs typeface="Calibri"/>
              </a:rPr>
              <a:t>Collect the responses, categorise and display for the whole group.</a:t>
            </a:r>
            <a:endParaRPr lang="en-AU" dirty="0">
              <a:latin typeface="Calibri" panose="020F0502020204030204" pitchFamily="34" charset="0"/>
              <a:ea typeface="Calibri" panose="020F0502020204030204" pitchFamily="34" charset="0"/>
              <a:cs typeface="Calibri"/>
            </a:endParaRPr>
          </a:p>
          <a:p>
            <a:pPr marL="171450" lvl="0" indent="-171450">
              <a:lnSpc>
                <a:spcPct val="107000"/>
              </a:lnSpc>
              <a:spcAft>
                <a:spcPts val="800"/>
              </a:spcAft>
              <a:buFont typeface="Arial" panose="020B0604020202020204" pitchFamily="34" charset="0"/>
              <a:buChar char="•"/>
            </a:pPr>
            <a:r>
              <a:rPr lang="en-AU" sz="1200" dirty="0">
                <a:effectLst/>
                <a:latin typeface="Calibri"/>
                <a:ea typeface="Calibri" panose="020F0502020204030204" pitchFamily="34" charset="0"/>
                <a:cs typeface="Calibri"/>
              </a:rPr>
              <a:t>Again, in small groups </a:t>
            </a:r>
            <a:r>
              <a:rPr lang="en-AU" dirty="0">
                <a:latin typeface="Calibri"/>
                <a:ea typeface="Calibri" panose="020F0502020204030204" pitchFamily="34" charset="0"/>
                <a:cs typeface="Calibri"/>
              </a:rPr>
              <a:t>consider just </a:t>
            </a:r>
            <a:r>
              <a:rPr lang="en-AU" sz="1200" dirty="0">
                <a:effectLst/>
                <a:latin typeface="Calibri"/>
                <a:ea typeface="Calibri" panose="020F0502020204030204" pitchFamily="34" charset="0"/>
                <a:cs typeface="Calibri"/>
              </a:rPr>
              <a:t>one or two messages:</a:t>
            </a:r>
            <a:r>
              <a:rPr lang="en-AU" dirty="0">
                <a:latin typeface="Calibri"/>
                <a:ea typeface="Calibri" panose="020F0502020204030204" pitchFamily="34" charset="0"/>
                <a:cs typeface="Calibri"/>
              </a:rPr>
              <a:t> </a:t>
            </a:r>
            <a:r>
              <a:rPr lang="en-AU" sz="1200" i="1" dirty="0">
                <a:effectLst/>
                <a:latin typeface="Calibri"/>
                <a:ea typeface="Calibri" panose="020F0502020204030204" pitchFamily="34" charset="0"/>
                <a:cs typeface="Calibri"/>
              </a:rPr>
              <a:t>What implications are there</a:t>
            </a:r>
            <a:r>
              <a:rPr lang="en-AU" i="1" dirty="0">
                <a:latin typeface="Calibri"/>
                <a:ea typeface="Calibri" panose="020F0502020204030204" pitchFamily="34" charset="0"/>
                <a:cs typeface="Calibri"/>
              </a:rPr>
              <a:t> for: </a:t>
            </a:r>
            <a:endParaRPr lang="en-AU" sz="1200" i="1" dirty="0">
              <a:effectLst/>
              <a:latin typeface="Calibri" panose="020F0502020204030204" pitchFamily="34" charset="0"/>
              <a:ea typeface="Calibri" panose="020F0502020204030204" pitchFamily="34" charset="0"/>
              <a:cs typeface="Calibri"/>
            </a:endParaRPr>
          </a:p>
          <a:p>
            <a:pPr marL="1085215" lvl="2" indent="-171450">
              <a:lnSpc>
                <a:spcPct val="107000"/>
              </a:lnSpc>
              <a:spcAft>
                <a:spcPts val="800"/>
              </a:spcAft>
              <a:buFont typeface="Arial" panose="020B0604020202020204" pitchFamily="34" charset="0"/>
              <a:buChar char="•"/>
            </a:pPr>
            <a:r>
              <a:rPr lang="en-AU" sz="1200" dirty="0">
                <a:effectLst/>
                <a:latin typeface="Calibri"/>
                <a:ea typeface="Calibri" panose="020F0502020204030204" pitchFamily="34" charset="0"/>
                <a:cs typeface="Calibri"/>
              </a:rPr>
              <a:t>your school and its approach to professional learning?</a:t>
            </a:r>
            <a:endParaRPr lang="en-AU" sz="1200" dirty="0">
              <a:effectLst/>
              <a:latin typeface="Calibri" panose="020F0502020204030204" pitchFamily="34" charset="0"/>
              <a:ea typeface="Calibri" panose="020F0502020204030204" pitchFamily="34" charset="0"/>
              <a:cs typeface="Calibri"/>
            </a:endParaRPr>
          </a:p>
          <a:p>
            <a:pPr marL="1085215" lvl="2" indent="-171450">
              <a:lnSpc>
                <a:spcPct val="107000"/>
              </a:lnSpc>
              <a:spcAft>
                <a:spcPts val="800"/>
              </a:spcAft>
              <a:buFont typeface="Arial" panose="020B0604020202020204" pitchFamily="34" charset="0"/>
              <a:buChar char="•"/>
            </a:pPr>
            <a:r>
              <a:rPr lang="en-AU" sz="1200" dirty="0">
                <a:effectLst/>
                <a:latin typeface="Calibri"/>
                <a:ea typeface="Calibri" panose="020F0502020204030204" pitchFamily="34" charset="0"/>
                <a:cs typeface="Calibri"/>
              </a:rPr>
              <a:t>your own professional learning?</a:t>
            </a:r>
            <a:endParaRPr lang="en-AU" sz="1200" dirty="0">
              <a:effectLst/>
              <a:latin typeface="Calibri" panose="020F0502020204030204" pitchFamily="34" charset="0"/>
              <a:ea typeface="Calibri" panose="020F0502020204030204" pitchFamily="34" charset="0"/>
              <a:cs typeface="Calibri"/>
            </a:endParaRPr>
          </a:p>
          <a:p>
            <a:pPr marL="0" lvl="0" indent="0">
              <a:lnSpc>
                <a:spcPct val="107000"/>
              </a:lnSpc>
              <a:spcAft>
                <a:spcPts val="800"/>
              </a:spcAft>
              <a:buFont typeface="Arial" panose="020B0604020202020204" pitchFamily="34" charset="0"/>
              <a:buNone/>
            </a:pPr>
            <a:endParaRPr lang="en-AU" dirty="0">
              <a:effectLst/>
              <a:latin typeface="Calibri"/>
              <a:cs typeface="Calibri"/>
            </a:endParaRPr>
          </a:p>
          <a:p>
            <a:pPr marL="0" lvl="0" indent="0">
              <a:lnSpc>
                <a:spcPct val="107000"/>
              </a:lnSpc>
              <a:spcAft>
                <a:spcPts val="800"/>
              </a:spcAft>
              <a:buFont typeface="Arial" panose="020B0604020202020204" pitchFamily="34" charset="0"/>
              <a:buNone/>
            </a:pPr>
            <a:r>
              <a:rPr lang="en-AU" b="1" dirty="0">
                <a:effectLst/>
                <a:latin typeface="Calibri"/>
                <a:cs typeface="Calibri"/>
              </a:rPr>
              <a:t>Next steps</a:t>
            </a:r>
          </a:p>
          <a:p>
            <a:pPr>
              <a:lnSpc>
                <a:spcPct val="107000"/>
              </a:lnSpc>
              <a:spcAft>
                <a:spcPts val="800"/>
              </a:spcAft>
            </a:pPr>
            <a:r>
              <a:rPr lang="en-AU" dirty="0">
                <a:effectLst/>
                <a:latin typeface="Calibri"/>
                <a:cs typeface="Calibri"/>
              </a:rPr>
              <a:t>Responses from these activities could be collected and retained to </a:t>
            </a:r>
            <a:r>
              <a:rPr lang="en-AU" dirty="0"/>
              <a:t>begin to inform subsequent </a:t>
            </a:r>
            <a:r>
              <a:rPr lang="en-AU" baseline="0" dirty="0"/>
              <a:t>development of the schools professional learning</a:t>
            </a:r>
            <a:endParaRPr lang="en-AU" dirty="0">
              <a:cs typeface="Calibri"/>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283544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Slides</a:t>
            </a:r>
            <a:r>
              <a:rPr lang="en-US" b="1" dirty="0"/>
              <a:t> 3 - 8</a:t>
            </a:r>
            <a:endParaRPr lang="en-US" b="1" dirty="0">
              <a:cs typeface="Calibri"/>
            </a:endParaRPr>
          </a:p>
          <a:p>
            <a:endParaRPr lang="en-US" dirty="0">
              <a:cs typeface="Calibri"/>
            </a:endParaRPr>
          </a:p>
          <a:p>
            <a:r>
              <a:rPr lang="en-US" b="1" dirty="0">
                <a:cs typeface="Calibri"/>
              </a:rPr>
              <a:t>Audience: </a:t>
            </a:r>
            <a:r>
              <a:rPr lang="en-US" dirty="0">
                <a:cs typeface="Calibri"/>
              </a:rPr>
              <a:t>This section is designed for leaders and their teaching teams: this could include stage or faculty teams or other groupings as decided by the school. It could include School Learning Support Officers or other paraprofessionals working in collaboration with teachers.</a:t>
            </a:r>
          </a:p>
          <a:p>
            <a:endParaRPr lang="en-US" dirty="0">
              <a:cs typeface="Calibri"/>
            </a:endParaRPr>
          </a:p>
          <a:p>
            <a:r>
              <a:rPr lang="en-US" b="1" dirty="0">
                <a:cs typeface="Calibri"/>
              </a:rPr>
              <a:t>Purpose: </a:t>
            </a:r>
            <a:r>
              <a:rPr lang="en-US" sz="1800" u="none" dirty="0">
                <a:effectLst/>
                <a:latin typeface="Calibri" panose="020F0502020204030204" pitchFamily="34" charset="0"/>
                <a:ea typeface="Calibri" panose="020F0502020204030204" pitchFamily="34" charset="0"/>
                <a:cs typeface="Times New Roman" panose="02020603050405020304" pitchFamily="18" charset="0"/>
              </a:rPr>
              <a:t>Teams explore the </a:t>
            </a:r>
            <a:r>
              <a:rPr lang="en-US" sz="1800" i="1" dirty="0">
                <a:cs typeface="Calibri"/>
              </a:rPr>
              <a:t>Professional Learning Policy for Teachers and School Staff </a:t>
            </a:r>
            <a:r>
              <a:rPr lang="en-US" sz="1800" dirty="0">
                <a:cs typeface="Calibri"/>
              </a:rPr>
              <a:t>and the </a:t>
            </a:r>
            <a:r>
              <a:rPr lang="en-US" sz="1800" i="1" u="none" dirty="0">
                <a:effectLst/>
                <a:latin typeface="Calibri" panose="020F0502020204030204" pitchFamily="34" charset="0"/>
                <a:ea typeface="Calibri" panose="020F0502020204030204" pitchFamily="34" charset="0"/>
                <a:cs typeface="Times New Roman" panose="02020603050405020304" pitchFamily="18" charset="0"/>
              </a:rPr>
              <a:t>High </a:t>
            </a:r>
            <a:r>
              <a:rPr lang="en-US" sz="1800" i="1"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Impact Professional Learning</a:t>
            </a:r>
            <a:r>
              <a:rPr lang="en-US" sz="1800" i="1" u="none"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support </a:t>
            </a:r>
            <a:r>
              <a:rPr lang="en-US" sz="1800" i="1" u="none" dirty="0">
                <a:effectLst/>
                <a:latin typeface="Calibri" panose="020F0502020204030204" pitchFamily="34" charset="0"/>
                <a:ea typeface="Calibri" panose="020F0502020204030204" pitchFamily="34" charset="0"/>
                <a:cs typeface="Times New Roman" panose="02020603050405020304" pitchFamily="18" charset="0"/>
              </a:rPr>
              <a:t>web</a:t>
            </a:r>
            <a:r>
              <a:rPr lang="en-US" sz="1800" i="1"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site. </a:t>
            </a:r>
            <a:r>
              <a:rPr lang="en-US" sz="1800" i="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They will</a:t>
            </a:r>
            <a:r>
              <a:rPr lang="en-US" sz="1800" u="none" dirty="0">
                <a:effectLst/>
                <a:latin typeface="Calibri" panose="020F0502020204030204" pitchFamily="34" charset="0"/>
                <a:ea typeface="Calibri" panose="020F0502020204030204" pitchFamily="34" charset="0"/>
                <a:cs typeface="Times New Roman" panose="02020603050405020304" pitchFamily="18" charset="0"/>
              </a:rPr>
              <a:t> consider how the implementation of the policy impacts/influences professional learning </a:t>
            </a:r>
            <a:r>
              <a:rPr lang="en-US"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practice </a:t>
            </a:r>
            <a:r>
              <a:rPr lang="en-US" sz="1800" u="none" dirty="0">
                <a:effectLst/>
                <a:latin typeface="Calibri" panose="020F0502020204030204" pitchFamily="34" charset="0"/>
                <a:ea typeface="Calibri" panose="020F0502020204030204" pitchFamily="34" charset="0"/>
                <a:cs typeface="Times New Roman" panose="02020603050405020304" pitchFamily="18" charset="0"/>
              </a:rPr>
              <a:t>in the school.</a:t>
            </a:r>
            <a:endParaRPr lang="en-AU" sz="18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a:p>
            <a:r>
              <a:rPr lang="en-US" dirty="0">
                <a:cs typeface="Calibri"/>
              </a:rPr>
              <a:t>Teams may wish to revisit the video stimulus offered when the policy was introduced.</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263391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Audience: School Leaders and teaching teams</a:t>
            </a:r>
          </a:p>
          <a:p>
            <a:endParaRPr lang="en-AU" b="1"/>
          </a:p>
          <a:p>
            <a:r>
              <a:rPr lang="en-AU" b="1"/>
              <a:t>Narration</a:t>
            </a:r>
          </a:p>
          <a:p>
            <a:pPr marL="171450" indent="-171450">
              <a:buFont typeface="Arial" panose="020B0604020202020204" pitchFamily="34" charset="0"/>
              <a:buChar char="•"/>
            </a:pPr>
            <a:r>
              <a:rPr lang="en-AU"/>
              <a:t>The Professional Learning Policy for Teachers and School Staff is available on the department’s Policy Library website (</a:t>
            </a:r>
            <a:r>
              <a:rPr lang="en-AU">
                <a:hlinkClick r:id="rId3"/>
              </a:rPr>
              <a:t>https://policies.education.nsw.gov.au/policy-library/policies/pd-2004-0017</a:t>
            </a:r>
            <a:r>
              <a:rPr lang="en-AU"/>
              <a:t>)</a:t>
            </a:r>
            <a:endParaRPr lang="en-AU">
              <a:cs typeface="Calibri" panose="020F0502020204030204"/>
            </a:endParaRPr>
          </a:p>
          <a:p>
            <a:pPr marL="171450" indent="-171450">
              <a:buFont typeface="Arial" panose="020B0604020202020204" pitchFamily="34" charset="0"/>
              <a:buChar char="•"/>
            </a:pPr>
            <a:r>
              <a:rPr lang="en-AU"/>
              <a:t>The policy applies to all school staff, both teaching and non-teaching.</a:t>
            </a:r>
            <a:endParaRPr lang="en-AU">
              <a:cs typeface="Calibri"/>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One of the key features of the policy is the introduction of a model for High Impact Professional Learning. This model is informed by global research. It describes elements that, when in place in a school environment, will enhance the effectiveness of professional learning which is focused on classroom practice. </a:t>
            </a:r>
          </a:p>
          <a:p>
            <a:pPr marL="628015"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t>
            </a:r>
            <a:r>
              <a:rPr lang="en-AU" i="1"/>
              <a:t>One of the important features of the high impact professional learning model is that there is an expectation that collaborative environments will be developed in schools to support the use of data and evidence based practices. The thoughtful use of qualitative and quantitative data will allow schools to understand how teacher professional learning, well implemented in classrooms, impacts on student growth and achievement. As a result, schools will be able to track their progress, and refocus as trends or other demands emerge.}</a:t>
            </a:r>
            <a:endParaRPr lang="en-AU" i="1">
              <a:cs typeface="Calibri" panose="020F0502020204030204"/>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cs typeface="Calibri"/>
              </a:rPr>
              <a:t>A second feature of the policy is that it also recognises the wide range of roles in schools with functions outside of the classroom and that professional learning is important to build an individual’s capability to meet the needs of these roles. </a:t>
            </a:r>
          </a:p>
          <a:p>
            <a:pPr marL="628015" lvl="1" indent="-171450">
              <a:buFont typeface="Arial" panose="020B0604020202020204" pitchFamily="34" charset="0"/>
              <a:buChar char="•"/>
              <a:defRPr/>
            </a:pPr>
            <a:r>
              <a:rPr lang="en-AU" i="1">
                <a:cs typeface="Calibri"/>
              </a:rPr>
              <a:t>[For example, i</a:t>
            </a:r>
            <a:r>
              <a:rPr lang="en-AU" i="1" baseline="0"/>
              <a:t>t may include professional learning about changes in technology or systems (</a:t>
            </a:r>
            <a:r>
              <a:rPr lang="en-AU" i="1" baseline="0" err="1"/>
              <a:t>eg</a:t>
            </a:r>
            <a:r>
              <a:rPr lang="en-AU" i="1" baseline="0"/>
              <a:t> new timetabling), money or canteen management. It might include participation in conferences </a:t>
            </a:r>
            <a:r>
              <a:rPr lang="en-AU" i="1"/>
              <a:t>or </a:t>
            </a:r>
            <a:r>
              <a:rPr lang="en-AU" i="1" baseline="0"/>
              <a:t>meetings relating to your role. This applies to both teaching and non teaching staff.]</a:t>
            </a:r>
            <a:r>
              <a:rPr lang="en-AU" dirty="0"/>
              <a:t> </a:t>
            </a:r>
            <a:endParaRPr lang="en-AU">
              <a:cs typeface="Calibri"/>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cs typeface="Calibri"/>
              </a:rPr>
              <a:t>And finally, the policy recognises that mandatory training is an important element - applicable to all staff. </a:t>
            </a:r>
          </a:p>
          <a:p>
            <a:endParaRPr lang="en-AU"/>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266935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b="1" dirty="0">
                <a:effectLst/>
                <a:latin typeface="Calibri"/>
                <a:ea typeface="Calibri" panose="020F0502020204030204" pitchFamily="34" charset="0"/>
                <a:cs typeface="Calibri"/>
              </a:rPr>
              <a:t>Audience: </a:t>
            </a:r>
            <a:r>
              <a:rPr lang="en-AU" b="1" dirty="0"/>
              <a:t> School Leaders and teaching teams</a:t>
            </a:r>
            <a:endParaRPr lang="en-AU" b="1" dirty="0">
              <a:effectLst/>
            </a:endParaRPr>
          </a:p>
          <a:p>
            <a:pPr>
              <a:lnSpc>
                <a:spcPct val="107000"/>
              </a:lnSpc>
              <a:spcAft>
                <a:spcPts val="800"/>
              </a:spcAft>
            </a:pPr>
            <a:endParaRPr lang="en-AU" sz="1800" b="1" dirty="0">
              <a:effectLst/>
              <a:latin typeface="Calibri"/>
              <a:ea typeface="Calibri" panose="020F0502020204030204" pitchFamily="34" charset="0"/>
              <a:cs typeface="Calibri"/>
            </a:endParaRPr>
          </a:p>
          <a:p>
            <a:pPr>
              <a:lnSpc>
                <a:spcPct val="107000"/>
              </a:lnSpc>
              <a:spcAft>
                <a:spcPts val="800"/>
              </a:spcAft>
            </a:pPr>
            <a:r>
              <a:rPr lang="en-AU" sz="1800" b="1" dirty="0">
                <a:effectLst/>
                <a:latin typeface="Calibri"/>
                <a:ea typeface="Calibri" panose="020F0502020204030204" pitchFamily="34" charset="0"/>
                <a:cs typeface="Calibri"/>
              </a:rPr>
              <a:t>Purpose: Explain the key features of the policy</a:t>
            </a:r>
            <a:r>
              <a:rPr lang="en-AU" sz="1800" b="1" dirty="0">
                <a:solidFill>
                  <a:srgbClr val="000000"/>
                </a:solidFill>
                <a:effectLst/>
                <a:latin typeface="Calibri"/>
                <a:ea typeface="Calibri" panose="020F0502020204030204" pitchFamily="34" charset="0"/>
                <a:cs typeface="Calibri"/>
              </a:rPr>
              <a:t>.</a:t>
            </a:r>
            <a:r>
              <a:rPr lang="en-AU" sz="1800" b="1" dirty="0">
                <a:solidFill>
                  <a:srgbClr val="000000"/>
                </a:solidFill>
                <a:latin typeface="Calibri"/>
                <a:ea typeface="Calibri" panose="020F0502020204030204" pitchFamily="34" charset="0"/>
                <a:cs typeface="Calibri"/>
              </a:rPr>
              <a:t> </a:t>
            </a:r>
            <a:endParaRPr lang="en-AU" sz="1800" b="1" dirty="0">
              <a:solidFill>
                <a:srgbClr val="000000"/>
              </a:solidFill>
              <a:effectLst/>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en-AU" dirty="0"/>
              <a:t>The policy was developed following a review of research around best practice in teacher professional learning. Investigation of these practices in schools across NSW uncovered </a:t>
            </a:r>
            <a:r>
              <a:rPr lang="en-AU" dirty="0">
                <a:effectLst/>
              </a:rPr>
              <a:t>a </a:t>
            </a:r>
            <a:r>
              <a:rPr lang="en-AU" dirty="0"/>
              <a:t>wealth of high impact professional learning approaches already occurring in many schools. But this investigation also highlighted areas where greater consistency could be built.</a:t>
            </a:r>
            <a:endParaRPr lang="en-AU" dirty="0">
              <a:cs typeface="Calibri"/>
            </a:endParaRPr>
          </a:p>
          <a:p>
            <a:pPr marL="342900" indent="-342900">
              <a:lnSpc>
                <a:spcPct val="107000"/>
              </a:lnSpc>
              <a:spcAft>
                <a:spcPts val="800"/>
              </a:spcAft>
              <a:buFont typeface="Arial" panose="020B0604020202020204" pitchFamily="34" charset="0"/>
              <a:buChar char="•"/>
              <a:tabLst>
                <a:tab pos="457200" algn="l"/>
              </a:tabLst>
            </a:pPr>
            <a:endParaRPr lang="en-AU" sz="18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r>
              <a:rPr lang="en-AU" sz="1800" dirty="0">
                <a:solidFill>
                  <a:srgbClr val="000000"/>
                </a:solidFill>
                <a:latin typeface="Calibri"/>
                <a:ea typeface="Calibri" panose="020F0502020204030204" pitchFamily="34" charset="0"/>
                <a:cs typeface="Calibri"/>
              </a:rPr>
              <a:t>The 5 high impact professional learning </a:t>
            </a:r>
            <a:r>
              <a:rPr lang="en-AU" sz="1800" dirty="0">
                <a:solidFill>
                  <a:srgbClr val="000000"/>
                </a:solidFill>
                <a:effectLst/>
                <a:latin typeface="Calibri"/>
                <a:ea typeface="Calibri" panose="020F0502020204030204" pitchFamily="34" charset="0"/>
                <a:cs typeface="Calibri"/>
              </a:rPr>
              <a:t>elements described in the policy will help create professional learning environments which </a:t>
            </a:r>
            <a:r>
              <a:rPr lang="en-AU" sz="1800" dirty="0">
                <a:solidFill>
                  <a:srgbClr val="000000"/>
                </a:solidFill>
                <a:latin typeface="Calibri"/>
                <a:ea typeface="Calibri" panose="020F0502020204030204" pitchFamily="34" charset="0"/>
                <a:cs typeface="Calibri"/>
              </a:rPr>
              <a:t>strengthen</a:t>
            </a:r>
            <a:r>
              <a:rPr lang="en-AU" sz="1800" dirty="0">
                <a:solidFill>
                  <a:srgbClr val="000000"/>
                </a:solidFill>
                <a:effectLst/>
                <a:latin typeface="Calibri"/>
                <a:ea typeface="Calibri" panose="020F0502020204030204" pitchFamily="34" charset="0"/>
                <a:cs typeface="Calibri"/>
              </a:rPr>
              <a:t> teaching quality in order to </a:t>
            </a:r>
            <a:r>
              <a:rPr lang="en-AU" sz="1800" dirty="0">
                <a:solidFill>
                  <a:srgbClr val="000000"/>
                </a:solidFill>
                <a:latin typeface="Calibri"/>
                <a:ea typeface="Calibri" panose="020F0502020204030204" pitchFamily="34" charset="0"/>
                <a:cs typeface="Calibri"/>
              </a:rPr>
              <a:t>improve</a:t>
            </a:r>
            <a:r>
              <a:rPr lang="en-AU" sz="1800" dirty="0">
                <a:solidFill>
                  <a:srgbClr val="000000"/>
                </a:solidFill>
                <a:effectLst/>
                <a:latin typeface="Calibri"/>
                <a:ea typeface="Calibri" panose="020F0502020204030204" pitchFamily="34" charset="0"/>
                <a:cs typeface="Calibri"/>
              </a:rPr>
              <a:t> student progress and achievement</a:t>
            </a:r>
            <a:endParaRPr lang="en-AU" sz="18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endParaRPr lang="en-AU" sz="1800" dirty="0">
              <a:solidFill>
                <a:srgbClr val="000000"/>
              </a:solidFill>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r>
              <a:rPr lang="en-AU" sz="1800" dirty="0">
                <a:solidFill>
                  <a:srgbClr val="000000"/>
                </a:solidFill>
                <a:latin typeface="Calibri"/>
                <a:ea typeface="Calibri" panose="020F0502020204030204" pitchFamily="34" charset="0"/>
                <a:cs typeface="Calibri"/>
              </a:rPr>
              <a:t>For our non-teaching staff,</a:t>
            </a:r>
            <a:r>
              <a:rPr lang="en-AU" sz="1800" dirty="0">
                <a:solidFill>
                  <a:srgbClr val="000000"/>
                </a:solidFill>
                <a:effectLst/>
                <a:latin typeface="Calibri"/>
                <a:ea typeface="Calibri" panose="020F0502020204030204" pitchFamily="34" charset="0"/>
                <a:cs typeface="Calibri"/>
              </a:rPr>
              <a:t> t</a:t>
            </a:r>
            <a:r>
              <a:rPr lang="en-AU" sz="1800" dirty="0">
                <a:solidFill>
                  <a:srgbClr val="000000"/>
                </a:solidFill>
                <a:latin typeface="Calibri"/>
                <a:ea typeface="Calibri" panose="020F0502020204030204" pitchFamily="34" charset="0"/>
                <a:cs typeface="Calibri"/>
              </a:rPr>
              <a:t>he </a:t>
            </a:r>
            <a:r>
              <a:rPr lang="en-AU" sz="1800" dirty="0">
                <a:solidFill>
                  <a:srgbClr val="000000"/>
                </a:solidFill>
                <a:effectLst/>
                <a:latin typeface="Calibri"/>
                <a:ea typeface="Calibri" panose="020F0502020204030204" pitchFamily="34" charset="0"/>
                <a:cs typeface="Calibri"/>
              </a:rPr>
              <a:t>4 principles for professional learning support the building of individual staff capability with roles outside of the classroom.</a:t>
            </a:r>
          </a:p>
          <a:p>
            <a:pPr marL="342900" indent="-342900">
              <a:lnSpc>
                <a:spcPct val="107000"/>
              </a:lnSpc>
              <a:spcAft>
                <a:spcPts val="800"/>
              </a:spcAft>
              <a:buFont typeface="Arial" panose="020B0604020202020204" pitchFamily="34" charset="0"/>
              <a:buChar char="•"/>
              <a:tabLst>
                <a:tab pos="457200" algn="l"/>
              </a:tabLst>
            </a:pPr>
            <a:endParaRPr lang="en-AU" sz="1800" dirty="0">
              <a:solidFill>
                <a:srgbClr val="000000"/>
              </a:solidFill>
              <a:effectLst/>
              <a:latin typeface="Calibri"/>
              <a:ea typeface="Calibri" panose="020F0502020204030204" pitchFamily="34" charset="0"/>
              <a:cs typeface="Calibri"/>
            </a:endParaRPr>
          </a:p>
          <a:p>
            <a:pPr marL="342900" marR="0" lvl="0" indent="-342900" algn="l" defTabSz="91434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AU" sz="1800" i="1" dirty="0">
                <a:solidFill>
                  <a:srgbClr val="000000"/>
                </a:solidFill>
                <a:latin typeface="Calibri"/>
                <a:ea typeface="Calibri" panose="020F0502020204030204" pitchFamily="34" charset="0"/>
                <a:cs typeface="Calibri"/>
              </a:rPr>
              <a:t>[Much effort has been made to ensure the policy supports existing policies and procedures such as</a:t>
            </a:r>
            <a:r>
              <a:rPr lang="en-AU" sz="1800" i="1" dirty="0">
                <a:solidFill>
                  <a:srgbClr val="000000"/>
                </a:solidFill>
                <a:effectLst/>
                <a:latin typeface="Calibri"/>
                <a:ea typeface="Calibri" panose="020F0502020204030204" pitchFamily="34" charset="0"/>
                <a:cs typeface="Calibri"/>
              </a:rPr>
              <a:t> Performance and Development and School Excellence and that it is useful in providing </a:t>
            </a:r>
            <a:r>
              <a:rPr lang="en-AU" sz="1800" i="1" dirty="0">
                <a:solidFill>
                  <a:srgbClr val="000000"/>
                </a:solidFill>
                <a:latin typeface="Calibri"/>
                <a:ea typeface="Calibri" panose="020F0502020204030204" pitchFamily="34" charset="0"/>
                <a:cs typeface="Calibri"/>
              </a:rPr>
              <a:t>a framework in every school that supports and advises all staff about what effective professional learning practice looks like.]</a:t>
            </a:r>
          </a:p>
          <a:p>
            <a:pPr marL="342900" marR="0" lvl="0" indent="-342900" algn="l" defTabSz="91434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lang="en-AU" sz="1800" dirty="0">
              <a:solidFill>
                <a:srgbClr val="000000"/>
              </a:solidFill>
              <a:effectLst/>
              <a:latin typeface="Calibri"/>
              <a:ea typeface="Calibri" panose="020F0502020204030204" pitchFamily="34" charset="0"/>
              <a:cs typeface="Calibri"/>
            </a:endParaRPr>
          </a:p>
          <a:p>
            <a:pPr marL="342900" marR="0" lvl="0" indent="-342900" algn="l" defTabSz="91434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AU" sz="1800" dirty="0">
                <a:solidFill>
                  <a:srgbClr val="000000"/>
                </a:solidFill>
                <a:effectLst/>
                <a:latin typeface="Calibri"/>
                <a:ea typeface="Calibri" panose="020F0502020204030204" pitchFamily="34" charset="0"/>
                <a:cs typeface="Calibri"/>
              </a:rPr>
              <a:t>The policy can inform conversations about professional learning within the performance and development processes and help in planning for professional learning as part of School Excellence in Action.</a:t>
            </a:r>
            <a:endParaRPr lang="en-AU" sz="1800" dirty="0">
              <a:effectLst/>
              <a:latin typeface="Calibri"/>
              <a:ea typeface="Calibri" panose="020F0502020204030204" pitchFamily="34" charset="0"/>
              <a:cs typeface="Calibri"/>
            </a:endParaRPr>
          </a:p>
          <a:p>
            <a:pPr marR="0" lvl="0" algn="l" defTabSz="914347" rtl="0" eaLnBrk="1" fontAlgn="auto" latinLnBrk="0" hangingPunct="1">
              <a:lnSpc>
                <a:spcPct val="107000"/>
              </a:lnSpc>
              <a:spcBef>
                <a:spcPts val="0"/>
              </a:spcBef>
              <a:spcAft>
                <a:spcPts val="800"/>
              </a:spcAft>
              <a:buClrTx/>
              <a:buSzTx/>
              <a:tabLst>
                <a:tab pos="457200" algn="l"/>
              </a:tabLst>
              <a:defRPr/>
            </a:pPr>
            <a:endParaRPr lang="en-AU" sz="1800" dirty="0">
              <a:effectLst/>
              <a:latin typeface="Calibri" panose="020F0502020204030204" pitchFamily="34" charset="0"/>
              <a:ea typeface="Calibri" panose="020F0502020204030204" pitchFamily="34" charset="0"/>
              <a:cs typeface="Calibri"/>
            </a:endParaRPr>
          </a:p>
          <a:p>
            <a:pPr lvl="0">
              <a:lnSpc>
                <a:spcPct val="107000"/>
              </a:lnSpc>
              <a:spcAft>
                <a:spcPts val="800"/>
              </a:spcAft>
              <a:tabLst>
                <a:tab pos="457200" algn="l"/>
              </a:tabLst>
            </a:pPr>
            <a:r>
              <a:rPr lang="en-AU" sz="1800" dirty="0">
                <a:effectLst/>
                <a:latin typeface="Calibri"/>
                <a:ea typeface="Calibri" panose="020F0502020204030204" pitchFamily="34" charset="0"/>
                <a:cs typeface="Calibri"/>
              </a:rPr>
              <a:t>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89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Audience: </a:t>
            </a:r>
            <a:r>
              <a:rPr lang="en-US" b="1" dirty="0"/>
              <a:t> School Leaders and teaching teams</a:t>
            </a:r>
            <a:endParaRPr lang="en-US" b="1" i="0" dirty="0"/>
          </a:p>
          <a:p>
            <a:endParaRPr lang="en-US" b="1" i="0" dirty="0"/>
          </a:p>
          <a:p>
            <a:r>
              <a:rPr lang="en-US" b="1" i="0" dirty="0"/>
              <a:t>Purpose: to increase understanding of the HIPL model</a:t>
            </a:r>
          </a:p>
          <a:p>
            <a:r>
              <a:rPr lang="en-US" i="1" dirty="0"/>
              <a:t>[The High Impact Professional Learning model describes 5 elements that need to be in place in schools to ensure that professional learning can have the highest impact on strengthening teaching quality in order to improve student progress and achievement.]</a:t>
            </a:r>
            <a:r>
              <a:rPr lang="en-US" dirty="0"/>
              <a:t> </a:t>
            </a:r>
            <a:endParaRPr lang="en-US" dirty="0">
              <a:cs typeface="Calibri"/>
            </a:endParaRPr>
          </a:p>
          <a:p>
            <a:endParaRPr lang="en-US" dirty="0">
              <a:cs typeface="Calibri"/>
            </a:endParaRPr>
          </a:p>
          <a:p>
            <a:r>
              <a:rPr lang="en-US" dirty="0"/>
              <a:t>Let’s take some time now, to unpack the 5 HIPL elements, and start to think about what a HIPL-enabled school looks like. </a:t>
            </a:r>
            <a:endParaRPr lang="en-US" dirty="0">
              <a:cs typeface="Calibri"/>
            </a:endParaRPr>
          </a:p>
          <a:p>
            <a:endParaRPr lang="en-US" dirty="0">
              <a:cs typeface="Calibri"/>
            </a:endParaRPr>
          </a:p>
          <a:p>
            <a:pPr marL="0" indent="0">
              <a:buNone/>
            </a:pPr>
            <a:r>
              <a:rPr lang="en-US" b="1" dirty="0"/>
              <a:t>1. Professional learning is driven by identified student needs</a:t>
            </a:r>
            <a:r>
              <a:rPr lang="en-US" dirty="0"/>
              <a:t> – This is a critical element that asks teachers to consider the needs their students when making decisions about the professional learning they choose. It will be important to think about what student data you will use for this, and how you will use it. What does this tell you about where your students are at? Do you have the skills you need to best support them, and if not, what professional learning should you do to meet this gap? </a:t>
            </a:r>
          </a:p>
          <a:p>
            <a:pPr marL="228600" indent="-228600">
              <a:buAutoNum type="arabicPeriod"/>
            </a:pPr>
            <a:endParaRPr lang="en-US" dirty="0"/>
          </a:p>
          <a:p>
            <a:pPr marL="456565" lvl="1"/>
            <a:r>
              <a:rPr lang="en-US" i="1" dirty="0"/>
              <a:t>[It ensures that individual and school-level professional learning programs are designed to meet student needs, and that these needs should be identified through analysis of current system, school and classroom data about student progress and achievement.]</a:t>
            </a:r>
            <a:endParaRPr lang="en-US" i="1" dirty="0">
              <a:cs typeface="Calibri" panose="020F0502020204030204"/>
            </a:endParaRPr>
          </a:p>
          <a:p>
            <a:endParaRPr lang="en-US" dirty="0">
              <a:cs typeface="+mn-lt"/>
            </a:endParaRPr>
          </a:p>
          <a:p>
            <a:pPr marL="456565" lvl="1"/>
            <a:r>
              <a:rPr lang="en-US" i="1" dirty="0"/>
              <a:t>[Emerging professional learning needs for teachers may be identified through new educational research, the demands resulting from changes to curriculum and new syllabuses, new policies, Premier’s priorities and in response to trends in high level state wide data. The department responds with initiatives that require teachers to acquire additional skills and knowledge through professional learning.]</a:t>
            </a:r>
            <a:endParaRPr lang="en-US" i="1" dirty="0">
              <a:cs typeface="Calibri" panose="020F0502020204030204"/>
            </a:endParaRPr>
          </a:p>
          <a:p>
            <a:pPr lvl="1"/>
            <a:endParaRPr lang="en-US" i="1" dirty="0">
              <a:cs typeface="Calibri" panose="020F0502020204030204"/>
            </a:endParaRPr>
          </a:p>
          <a:p>
            <a:pPr marL="456565" lvl="1"/>
            <a:r>
              <a:rPr lang="en-US" dirty="0"/>
              <a:t>[</a:t>
            </a:r>
            <a:r>
              <a:rPr lang="en-US" i="1" dirty="0"/>
              <a:t>Student needs may also include emerging curriculum demands, learning disability or difficulties, high potential or gifted, literacy, numeracy or local contexts such as those related to identity, wellbeing and community.] </a:t>
            </a:r>
            <a:endParaRPr lang="en-US" dirty="0">
              <a:cs typeface="Calibri"/>
            </a:endParaRPr>
          </a:p>
          <a:p>
            <a:endParaRPr lang="en-US" i="1" dirty="0"/>
          </a:p>
          <a:p>
            <a:pPr marL="0" indent="0">
              <a:buFont typeface="+mj-lt"/>
              <a:buNone/>
            </a:pPr>
            <a:r>
              <a:rPr lang="en-US" dirty="0"/>
              <a:t>2. </a:t>
            </a:r>
            <a:r>
              <a:rPr lang="en-US" b="1" dirty="0"/>
              <a:t>School leadership teams enable professional learning</a:t>
            </a:r>
            <a:r>
              <a:rPr lang="en-US" dirty="0"/>
              <a:t> – School leaders create the culture and structures that drive inclusive professional learning environments in schools. A shared vision enables learning and growth in every teacher in which new learning is applied to teaching practice. They look for and resource creative solutions to embed professional learning into school routines.</a:t>
            </a:r>
          </a:p>
          <a:p>
            <a:endParaRPr lang="en-US" dirty="0">
              <a:cs typeface="Calibri"/>
            </a:endParaRPr>
          </a:p>
          <a:p>
            <a:r>
              <a:rPr lang="en-US" dirty="0"/>
              <a:t>3. </a:t>
            </a:r>
            <a:r>
              <a:rPr lang="en-US" b="1" dirty="0"/>
              <a:t>Collaborative and applied professional learning strengthens teaching practice</a:t>
            </a:r>
            <a:r>
              <a:rPr lang="en-US" dirty="0"/>
              <a:t> – In a HIPL-enabled school we see teachers working and learning together, in collaborative groups, critically challenged, influenced and inspired by expert input that introduces new concepts which shape and strengthen teaching practice.</a:t>
            </a:r>
            <a:endParaRPr lang="en-US" dirty="0">
              <a:cs typeface="Calibri"/>
            </a:endParaRPr>
          </a:p>
          <a:p>
            <a:endParaRPr lang="en-US" dirty="0"/>
          </a:p>
          <a:p>
            <a:r>
              <a:rPr lang="en-US" dirty="0"/>
              <a:t>4. </a:t>
            </a:r>
            <a:r>
              <a:rPr lang="en-US" b="1" dirty="0"/>
              <a:t>Professional learning is continuous and coherent</a:t>
            </a:r>
            <a:r>
              <a:rPr lang="en-US" dirty="0"/>
              <a:t> – Effective professional learning that is aligned to school and individual performance and development goals strengthens our schools and individual teachers. It also promotes professional learning in the everyday life of a teacher as professional learning is clearly connected to strategic improvement plans, performance and development plans and teaching standards. </a:t>
            </a:r>
            <a:endParaRPr lang="en-US" dirty="0">
              <a:cs typeface="Calibri"/>
            </a:endParaRPr>
          </a:p>
          <a:p>
            <a:endParaRPr lang="en-US" dirty="0"/>
          </a:p>
          <a:p>
            <a:r>
              <a:rPr lang="en-US" dirty="0"/>
              <a:t>5. </a:t>
            </a:r>
            <a:r>
              <a:rPr lang="en-US" b="1" dirty="0"/>
              <a:t>Teachers and school leaders are responsible for the impact of professional learning on student progress and achievement</a:t>
            </a:r>
            <a:r>
              <a:rPr lang="en-US" dirty="0"/>
              <a:t> – When you engage in professional learning and apply it in the classroom, you will want to know that your new knowledge and skills has made an impact on your students. Evaluation of student progress following professional learning will enable you to further reflect on and refine your practice.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306431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1200"/>
              </a:spcBef>
              <a:spcAft>
                <a:spcPts val="1200"/>
              </a:spcAft>
            </a:pPr>
            <a:r>
              <a:rPr lang="en-US" b="1" dirty="0"/>
              <a:t>Audience:  School Leaders and teaching teams</a:t>
            </a:r>
          </a:p>
          <a:p>
            <a:pPr marL="0" lvl="1">
              <a:spcBef>
                <a:spcPts val="1200"/>
              </a:spcBef>
              <a:spcAft>
                <a:spcPts val="1200"/>
              </a:spcAft>
            </a:pPr>
            <a:endParaRPr lang="en-US" b="1" dirty="0"/>
          </a:p>
          <a:p>
            <a:pPr marL="0" lvl="1">
              <a:spcBef>
                <a:spcPts val="1200"/>
              </a:spcBef>
              <a:spcAft>
                <a:spcPts val="1200"/>
              </a:spcAft>
            </a:pPr>
            <a:r>
              <a:rPr lang="en-US" b="1" dirty="0"/>
              <a:t>Purpose: </a:t>
            </a:r>
            <a:r>
              <a:rPr lang="en-US" b="0" dirty="0"/>
              <a:t>Understanding the capability building aspect of the policy</a:t>
            </a:r>
          </a:p>
          <a:p>
            <a:pPr marL="0" lvl="1">
              <a:spcBef>
                <a:spcPts val="1200"/>
              </a:spcBef>
              <a:spcAft>
                <a:spcPts val="1200"/>
              </a:spcAft>
            </a:pPr>
            <a:endParaRPr lang="en-US" dirty="0"/>
          </a:p>
          <a:p>
            <a:pPr marL="0" lvl="1">
              <a:spcBef>
                <a:spcPts val="1200"/>
              </a:spcBef>
              <a:spcAft>
                <a:spcPts val="1200"/>
              </a:spcAft>
            </a:pPr>
            <a:r>
              <a:rPr lang="en-US" dirty="0"/>
              <a:t>The professional learning of ALL staff in a school is important to ensure our workforce performs efficiently and effectively when serving our school communities and our students. </a:t>
            </a:r>
          </a:p>
          <a:p>
            <a:pPr marL="0" lvl="1">
              <a:spcBef>
                <a:spcPts val="1200"/>
              </a:spcBef>
              <a:spcAft>
                <a:spcPts val="1200"/>
              </a:spcAft>
            </a:pPr>
            <a:endParaRPr lang="en-US" dirty="0"/>
          </a:p>
          <a:p>
            <a:pPr marL="0" lvl="1">
              <a:spcBef>
                <a:spcPts val="1200"/>
              </a:spcBef>
              <a:spcAft>
                <a:spcPts val="1200"/>
              </a:spcAft>
            </a:pPr>
            <a:r>
              <a:rPr lang="en-US" dirty="0"/>
              <a:t>Professional learning for roles and functions outside of the classroom, including our SASS and other non-teaching staff is underpinned by four principles for building an individual’s capability. These principles may also apply for SOME professional learning for teachers and school leaders .</a:t>
            </a:r>
            <a:endParaRPr lang="en-US" dirty="0">
              <a:solidFill>
                <a:srgbClr val="000000"/>
              </a:solidFill>
              <a:cs typeface="Calibri"/>
            </a:endParaRPr>
          </a:p>
          <a:p>
            <a:pPr marL="0" lvl="1">
              <a:spcBef>
                <a:spcPts val="1200"/>
              </a:spcBef>
              <a:spcAft>
                <a:spcPts val="1200"/>
              </a:spcAft>
            </a:pPr>
            <a:endParaRPr lang="en-US" sz="1400" dirty="0">
              <a:solidFill>
                <a:srgbClr val="000000"/>
              </a:solidFill>
              <a:ea typeface="Calibri" panose="020F0502020204030204" pitchFamily="34" charset="0"/>
              <a:cs typeface="Calibri"/>
            </a:endParaRPr>
          </a:p>
          <a:p>
            <a:pPr marL="0" lvl="1">
              <a:spcBef>
                <a:spcPts val="1200"/>
              </a:spcBef>
              <a:spcAft>
                <a:spcPts val="1200"/>
              </a:spcAft>
            </a:pPr>
            <a:r>
              <a:rPr lang="en-US" sz="1400" b="1" dirty="0">
                <a:solidFill>
                  <a:srgbClr val="000000"/>
                </a:solidFill>
                <a:effectLst/>
                <a:ea typeface="Calibri" panose="020F0502020204030204" pitchFamily="34" charset="0"/>
                <a:cs typeface="Calibri"/>
              </a:rPr>
              <a:t>Principle 1: Professional learning is driven by the needs of the role</a:t>
            </a:r>
            <a:r>
              <a:rPr lang="en-US" sz="1400" b="1" dirty="0">
                <a:solidFill>
                  <a:srgbClr val="000000"/>
                </a:solidFill>
                <a:ea typeface="Calibri" panose="020F0502020204030204" pitchFamily="34" charset="0"/>
                <a:cs typeface="Calibri"/>
              </a:rPr>
              <a:t> </a:t>
            </a:r>
            <a:r>
              <a:rPr lang="en-US" sz="1400" dirty="0">
                <a:solidFill>
                  <a:srgbClr val="000000"/>
                </a:solidFill>
                <a:ea typeface="Calibri" panose="020F0502020204030204" pitchFamily="34" charset="0"/>
                <a:cs typeface="Calibri"/>
              </a:rPr>
              <a:t> </a:t>
            </a:r>
          </a:p>
          <a:p>
            <a:pPr marL="913765" lvl="2">
              <a:spcAft>
                <a:spcPts val="600"/>
              </a:spcAft>
            </a:pPr>
            <a:r>
              <a:rPr lang="en-US" sz="1400" dirty="0">
                <a:solidFill>
                  <a:srgbClr val="000000"/>
                </a:solidFill>
                <a:effectLst/>
                <a:ea typeface="Calibri" panose="020F0502020204030204" pitchFamily="34" charset="0"/>
                <a:cs typeface="Calibri"/>
              </a:rPr>
              <a:t>Professional learning enables the development of capabilities and skills for individuals in a range of roles within a school. It should be directly relevant to the daily work requirements of staff. It could include </a:t>
            </a:r>
            <a:r>
              <a:rPr lang="en-US" sz="1400" dirty="0">
                <a:solidFill>
                  <a:srgbClr val="000000"/>
                </a:solidFill>
                <a:ea typeface="Calibri" panose="020F0502020204030204" pitchFamily="34" charset="0"/>
                <a:cs typeface="Calibri"/>
              </a:rPr>
              <a:t>mandatory training, and training that is relevant for the role such as in new technologies or compliance requirements.</a:t>
            </a:r>
            <a:endParaRPr lang="en-US" dirty="0">
              <a:cs typeface="Calibri" panose="020F0502020204030204"/>
            </a:endParaRPr>
          </a:p>
          <a:p>
            <a:pPr marL="913765" lvl="2">
              <a:spcAft>
                <a:spcPts val="600"/>
              </a:spcAft>
            </a:pPr>
            <a:endParaRPr lang="en-US" sz="1400" dirty="0">
              <a:solidFill>
                <a:srgbClr val="000000"/>
              </a:solidFill>
              <a:ea typeface="Calibri" panose="020F0502020204030204" pitchFamily="34" charset="0"/>
              <a:cs typeface="Calibri"/>
            </a:endParaRPr>
          </a:p>
          <a:p>
            <a:pPr marL="0" lvl="1" indent="0">
              <a:spcAft>
                <a:spcPts val="600"/>
              </a:spcAft>
              <a:buFont typeface="+mj-lt"/>
              <a:buNone/>
            </a:pPr>
            <a:r>
              <a:rPr lang="en-US" sz="1400" b="1" dirty="0">
                <a:solidFill>
                  <a:srgbClr val="000000"/>
                </a:solidFill>
                <a:effectLst/>
                <a:ea typeface="Calibri" panose="020F0502020204030204" pitchFamily="34" charset="0"/>
                <a:cs typeface="Calibri"/>
              </a:rPr>
              <a:t>Principle 2: Leadership teams enable professional learning</a:t>
            </a:r>
            <a:r>
              <a:rPr lang="en-US" sz="1400" b="1" dirty="0">
                <a:solidFill>
                  <a:srgbClr val="000000"/>
                </a:solidFill>
                <a:ea typeface="Calibri" panose="020F0502020204030204" pitchFamily="34" charset="0"/>
                <a:cs typeface="Calibri"/>
              </a:rPr>
              <a:t> </a:t>
            </a:r>
            <a:endParaRPr lang="en-US" sz="1400" dirty="0">
              <a:solidFill>
                <a:srgbClr val="000000"/>
              </a:solidFill>
              <a:ea typeface="Calibri" panose="020F0502020204030204" pitchFamily="34" charset="0"/>
              <a:cs typeface="Calibri"/>
            </a:endParaRPr>
          </a:p>
          <a:p>
            <a:pPr marL="914400" lvl="3">
              <a:spcAft>
                <a:spcPts val="600"/>
              </a:spcAft>
            </a:pPr>
            <a:r>
              <a:rPr lang="en-US" sz="1400" dirty="0">
                <a:solidFill>
                  <a:srgbClr val="000000"/>
                </a:solidFill>
                <a:effectLst/>
                <a:ea typeface="Calibri" panose="020F0502020204030204" pitchFamily="34" charset="0"/>
                <a:cs typeface="Calibri"/>
              </a:rPr>
              <a:t>Principals and leaders </a:t>
            </a:r>
            <a:r>
              <a:rPr lang="en-US" sz="1400" dirty="0">
                <a:solidFill>
                  <a:srgbClr val="000000"/>
                </a:solidFill>
                <a:ea typeface="Calibri" panose="020F0502020204030204" pitchFamily="34" charset="0"/>
                <a:cs typeface="Calibri"/>
              </a:rPr>
              <a:t>share a</a:t>
            </a:r>
            <a:r>
              <a:rPr lang="en-US" sz="1400" dirty="0">
                <a:solidFill>
                  <a:srgbClr val="000000"/>
                </a:solidFill>
                <a:effectLst/>
                <a:ea typeface="Calibri" panose="020F0502020204030204" pitchFamily="34" charset="0"/>
                <a:cs typeface="Calibri"/>
              </a:rPr>
              <a:t> vision for all staff to develop and enhance </a:t>
            </a:r>
            <a:r>
              <a:rPr lang="en-US" sz="1400" dirty="0">
                <a:solidFill>
                  <a:srgbClr val="000000"/>
                </a:solidFill>
                <a:ea typeface="Calibri" panose="020F0502020204030204" pitchFamily="34" charset="0"/>
                <a:cs typeface="Calibri"/>
              </a:rPr>
              <a:t>their existing</a:t>
            </a:r>
            <a:r>
              <a:rPr lang="en-US" sz="1400" dirty="0">
                <a:solidFill>
                  <a:srgbClr val="000000"/>
                </a:solidFill>
                <a:effectLst/>
                <a:ea typeface="Calibri" panose="020F0502020204030204" pitchFamily="34" charset="0"/>
                <a:cs typeface="Calibri"/>
              </a:rPr>
              <a:t> capabilities. In collaboration with their staff they </a:t>
            </a:r>
            <a:r>
              <a:rPr lang="en-US" sz="1400" dirty="0">
                <a:solidFill>
                  <a:srgbClr val="000000"/>
                </a:solidFill>
                <a:ea typeface="Calibri" panose="020F0502020204030204" pitchFamily="34" charset="0"/>
                <a:cs typeface="Calibri"/>
              </a:rPr>
              <a:t>create opportunities to develop staff skills and knowledge within the work that they do.</a:t>
            </a:r>
            <a:endParaRPr lang="en-US" dirty="0">
              <a:cs typeface="Calibri"/>
            </a:endParaRPr>
          </a:p>
          <a:p>
            <a:pPr marL="913765" lvl="2">
              <a:spcAft>
                <a:spcPts val="600"/>
              </a:spcAft>
            </a:pPr>
            <a:endParaRPr lang="en-US" sz="1400" dirty="0">
              <a:solidFill>
                <a:srgbClr val="000000"/>
              </a:solidFill>
              <a:ea typeface="Calibri" panose="020F0502020204030204" pitchFamily="34" charset="0"/>
              <a:cs typeface="Calibri"/>
            </a:endParaRPr>
          </a:p>
          <a:p>
            <a:pPr marL="0" lvl="1" indent="0">
              <a:spcAft>
                <a:spcPts val="600"/>
              </a:spcAft>
              <a:buFont typeface="+mj-lt"/>
              <a:buNone/>
            </a:pPr>
            <a:r>
              <a:rPr lang="en-US" sz="1400" b="1" dirty="0">
                <a:solidFill>
                  <a:srgbClr val="000000"/>
                </a:solidFill>
                <a:effectLst/>
                <a:ea typeface="Calibri" panose="020F0502020204030204" pitchFamily="34" charset="0"/>
                <a:cs typeface="Calibri"/>
              </a:rPr>
              <a:t>Principle 3: Staff are supported to apply professional learning in practice</a:t>
            </a:r>
            <a:r>
              <a:rPr lang="en-US" sz="1400" b="1" dirty="0">
                <a:solidFill>
                  <a:srgbClr val="000000"/>
                </a:solidFill>
                <a:ea typeface="Calibri" panose="020F0502020204030204" pitchFamily="34" charset="0"/>
                <a:cs typeface="Calibri"/>
              </a:rPr>
              <a:t> </a:t>
            </a:r>
            <a:endParaRPr lang="en-US" sz="1400" dirty="0">
              <a:solidFill>
                <a:srgbClr val="000000"/>
              </a:solidFill>
              <a:ea typeface="Calibri" panose="020F0502020204030204" pitchFamily="34" charset="0"/>
              <a:cs typeface="Calibri"/>
            </a:endParaRPr>
          </a:p>
          <a:p>
            <a:pPr marL="913765" lvl="2">
              <a:spcAft>
                <a:spcPts val="600"/>
              </a:spcAft>
            </a:pPr>
            <a:r>
              <a:rPr lang="en-US" sz="1400" dirty="0">
                <a:solidFill>
                  <a:srgbClr val="000000"/>
                </a:solidFill>
                <a:ea typeface="Calibri" panose="020F0502020204030204" pitchFamily="34" charset="0"/>
                <a:cs typeface="Calibri"/>
              </a:rPr>
              <a:t>New knowledge and skills gained from professional learning should be applied to work tasks whenever the opportunity arises. This will help address </a:t>
            </a:r>
            <a:r>
              <a:rPr lang="en-US" sz="1400" dirty="0">
                <a:solidFill>
                  <a:srgbClr val="000000"/>
                </a:solidFill>
                <a:effectLst/>
                <a:ea typeface="Calibri" panose="020F0502020204030204" pitchFamily="34" charset="0"/>
                <a:cs typeface="Calibri"/>
              </a:rPr>
              <a:t>challenges </a:t>
            </a:r>
            <a:r>
              <a:rPr lang="en-US" sz="1400" dirty="0">
                <a:solidFill>
                  <a:srgbClr val="000000"/>
                </a:solidFill>
                <a:ea typeface="Calibri" panose="020F0502020204030204" pitchFamily="34" charset="0"/>
                <a:cs typeface="Calibri"/>
              </a:rPr>
              <a:t>and meet new demands faced</a:t>
            </a:r>
            <a:r>
              <a:rPr lang="en-US" sz="1400" dirty="0">
                <a:solidFill>
                  <a:srgbClr val="000000"/>
                </a:solidFill>
                <a:effectLst/>
                <a:ea typeface="Calibri" panose="020F0502020204030204" pitchFamily="34" charset="0"/>
                <a:cs typeface="Calibri"/>
              </a:rPr>
              <a:t> in the everyday functions of the role.</a:t>
            </a:r>
            <a:endParaRPr lang="en-US" dirty="0">
              <a:cs typeface="Calibri"/>
            </a:endParaRPr>
          </a:p>
          <a:p>
            <a:pPr marL="913765" lvl="2">
              <a:spcAft>
                <a:spcPts val="600"/>
              </a:spcAft>
            </a:pPr>
            <a:endParaRPr lang="en-US" sz="1400" dirty="0">
              <a:solidFill>
                <a:srgbClr val="000000"/>
              </a:solidFill>
              <a:ea typeface="Calibri" panose="020F0502020204030204" pitchFamily="34" charset="0"/>
              <a:cs typeface="Calibri"/>
            </a:endParaRPr>
          </a:p>
          <a:p>
            <a:pPr marL="0" lvl="1" indent="0">
              <a:spcAft>
                <a:spcPts val="600"/>
              </a:spcAft>
              <a:buFont typeface="+mj-lt"/>
              <a:buNone/>
            </a:pPr>
            <a:r>
              <a:rPr lang="en-US" sz="1400" b="1" dirty="0">
                <a:solidFill>
                  <a:srgbClr val="000000"/>
                </a:solidFill>
                <a:effectLst/>
                <a:ea typeface="Calibri" panose="020F0502020204030204" pitchFamily="34" charset="0"/>
                <a:cs typeface="Calibri"/>
              </a:rPr>
              <a:t>Principle 4: The outcomes of professional learning are evaluated</a:t>
            </a:r>
            <a:r>
              <a:rPr lang="en-US" sz="1400" b="1" dirty="0">
                <a:solidFill>
                  <a:srgbClr val="000000"/>
                </a:solidFill>
                <a:ea typeface="Calibri" panose="020F0502020204030204" pitchFamily="34" charset="0"/>
                <a:cs typeface="Calibri"/>
              </a:rPr>
              <a:t> </a:t>
            </a:r>
            <a:endParaRPr lang="en-US" sz="1400" dirty="0">
              <a:solidFill>
                <a:srgbClr val="000000"/>
              </a:solidFill>
              <a:ea typeface="Calibri" panose="020F0502020204030204" pitchFamily="34" charset="0"/>
              <a:cs typeface="Calibri"/>
            </a:endParaRPr>
          </a:p>
          <a:p>
            <a:pPr marL="913765" lvl="2">
              <a:spcAft>
                <a:spcPts val="600"/>
              </a:spcAft>
            </a:pPr>
            <a:r>
              <a:rPr lang="en-US" sz="1400" dirty="0">
                <a:solidFill>
                  <a:srgbClr val="000000"/>
                </a:solidFill>
                <a:ea typeface="Calibri" panose="020F0502020204030204" pitchFamily="34" charset="0"/>
                <a:cs typeface="Calibri"/>
              </a:rPr>
              <a:t>It is important that staff</a:t>
            </a:r>
            <a:r>
              <a:rPr lang="en-US" sz="1400" dirty="0">
                <a:solidFill>
                  <a:srgbClr val="000000"/>
                </a:solidFill>
                <a:effectLst/>
                <a:ea typeface="Calibri" panose="020F0502020204030204" pitchFamily="34" charset="0"/>
                <a:cs typeface="Calibri"/>
              </a:rPr>
              <a:t> evaluate how professional learning has contributed to their individual growth and the impact on their work, including their overall capability to contribute to their team or school.</a:t>
            </a:r>
            <a:r>
              <a:rPr lang="en-US" sz="1400" dirty="0">
                <a:solidFill>
                  <a:srgbClr val="000000"/>
                </a:solidFill>
                <a:ea typeface="Calibri" panose="020F0502020204030204" pitchFamily="34" charset="0"/>
                <a:cs typeface="Calibri"/>
              </a:rPr>
              <a:t> The data collected</a:t>
            </a:r>
            <a:r>
              <a:rPr lang="en-US" sz="1400" baseline="0" dirty="0">
                <a:solidFill>
                  <a:srgbClr val="000000"/>
                </a:solidFill>
                <a:effectLst/>
                <a:ea typeface="Calibri" panose="020F0502020204030204" pitchFamily="34" charset="0"/>
                <a:cs typeface="Calibri"/>
              </a:rPr>
              <a:t> through evaluation</a:t>
            </a:r>
            <a:r>
              <a:rPr lang="en-US" sz="1400" dirty="0">
                <a:solidFill>
                  <a:srgbClr val="000000"/>
                </a:solidFill>
                <a:ea typeface="Calibri" panose="020F0502020204030204" pitchFamily="34" charset="0"/>
                <a:cs typeface="Calibri"/>
              </a:rPr>
              <a:t> allows</a:t>
            </a:r>
            <a:r>
              <a:rPr lang="en-US" sz="1400" baseline="0" dirty="0">
                <a:solidFill>
                  <a:srgbClr val="000000"/>
                </a:solidFill>
                <a:effectLst/>
                <a:ea typeface="Calibri" panose="020F0502020204030204" pitchFamily="34" charset="0"/>
                <a:cs typeface="Calibri"/>
              </a:rPr>
              <a:t> leadership teams to assess the value and effectiveness of the professional learning </a:t>
            </a:r>
            <a:r>
              <a:rPr lang="en-US" sz="1400" dirty="0">
                <a:solidFill>
                  <a:srgbClr val="000000"/>
                </a:solidFill>
                <a:ea typeface="Calibri" panose="020F0502020204030204" pitchFamily="34" charset="0"/>
                <a:cs typeface="Calibri"/>
              </a:rPr>
              <a:t>and inform future planning.</a:t>
            </a:r>
            <a:endParaRPr lang="en-US" dirty="0">
              <a:solidFill>
                <a:srgbClr val="000000"/>
              </a:solidFill>
              <a:effectLst/>
              <a:ea typeface="Calibri" panose="020F0502020204030204" pitchFamily="34" charset="0"/>
              <a:cs typeface="Calibri"/>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1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b="1" dirty="0">
                <a:cs typeface="Calibri"/>
              </a:rPr>
              <a:t>Audience: </a:t>
            </a:r>
            <a:r>
              <a:rPr lang="en-AU" b="1" dirty="0"/>
              <a:t> School Leaders and teaching teams</a:t>
            </a:r>
          </a:p>
          <a:p>
            <a:pPr>
              <a:lnSpc>
                <a:spcPct val="107000"/>
              </a:lnSpc>
              <a:spcAft>
                <a:spcPts val="800"/>
              </a:spcAft>
            </a:pPr>
            <a:endParaRPr lang="en-AU" b="1" dirty="0">
              <a:cs typeface="Calibri"/>
            </a:endParaRPr>
          </a:p>
          <a:p>
            <a:pPr>
              <a:lnSpc>
                <a:spcPct val="107000"/>
              </a:lnSpc>
              <a:spcAft>
                <a:spcPts val="800"/>
              </a:spcAft>
            </a:pPr>
            <a:r>
              <a:rPr lang="en-AU" b="1" dirty="0">
                <a:cs typeface="Calibri"/>
              </a:rPr>
              <a:t>Purpose of activity</a:t>
            </a:r>
            <a:endParaRPr lang="en-US" dirty="0"/>
          </a:p>
          <a:p>
            <a:pPr>
              <a:lnSpc>
                <a:spcPct val="107000"/>
              </a:lnSpc>
              <a:spcAft>
                <a:spcPts val="800"/>
              </a:spcAft>
            </a:pPr>
            <a:r>
              <a:rPr lang="en-AU" dirty="0">
                <a:cs typeface="Calibri"/>
              </a:rPr>
              <a:t>The purpose of this activity is:</a:t>
            </a:r>
            <a:endParaRPr lang="en-AU" dirty="0"/>
          </a:p>
          <a:p>
            <a:pPr marL="171450" indent="-171450">
              <a:lnSpc>
                <a:spcPct val="107000"/>
              </a:lnSpc>
              <a:spcAft>
                <a:spcPts val="800"/>
              </a:spcAft>
              <a:buFont typeface="Arial"/>
              <a:buChar char="•"/>
            </a:pPr>
            <a:r>
              <a:rPr lang="en-AU" dirty="0">
                <a:cs typeface="Calibri"/>
              </a:rPr>
              <a:t>to introduce the website and the resources currently available</a:t>
            </a:r>
          </a:p>
          <a:p>
            <a:pPr marL="171450" indent="-171450">
              <a:lnSpc>
                <a:spcPct val="107000"/>
              </a:lnSpc>
              <a:spcAft>
                <a:spcPts val="800"/>
              </a:spcAft>
              <a:buFont typeface="Arial"/>
              <a:buChar char="•"/>
            </a:pPr>
            <a:r>
              <a:rPr lang="en-AU" dirty="0">
                <a:cs typeface="Calibri"/>
              </a:rPr>
              <a:t>to generate/ capture the early thinking about the policy in your context</a:t>
            </a:r>
          </a:p>
          <a:p>
            <a:pPr marL="171450" indent="-171450">
              <a:lnSpc>
                <a:spcPct val="107000"/>
              </a:lnSpc>
              <a:spcAft>
                <a:spcPts val="800"/>
              </a:spcAft>
              <a:buFont typeface="Arial"/>
              <a:buChar char="•"/>
            </a:pPr>
            <a:r>
              <a:rPr lang="en-AU" dirty="0">
                <a:cs typeface="Calibri"/>
              </a:rPr>
              <a:t>to begin to consider how the Professional Learning Policy for Teachers and School Staff will influence the development of individual PDPs</a:t>
            </a:r>
          </a:p>
          <a:p>
            <a:pPr marL="171450" indent="-171450">
              <a:lnSpc>
                <a:spcPct val="107000"/>
              </a:lnSpc>
              <a:spcAft>
                <a:spcPts val="800"/>
              </a:spcAft>
              <a:buFont typeface="Arial"/>
              <a:buChar char="•"/>
            </a:pPr>
            <a:endParaRPr lang="en-AU" dirty="0"/>
          </a:p>
          <a:p>
            <a:pPr>
              <a:lnSpc>
                <a:spcPct val="107000"/>
              </a:lnSpc>
              <a:spcAft>
                <a:spcPts val="800"/>
              </a:spcAft>
            </a:pPr>
            <a:r>
              <a:rPr lang="en-AU" b="1" dirty="0"/>
              <a:t>Suggested facilitation instructions</a:t>
            </a:r>
            <a:endParaRPr lang="en-US" dirty="0">
              <a:cs typeface="Calibri" panose="020F0502020204030204"/>
            </a:endParaRPr>
          </a:p>
          <a:p>
            <a:pPr>
              <a:lnSpc>
                <a:spcPct val="107000"/>
              </a:lnSpc>
              <a:spcAft>
                <a:spcPts val="800"/>
              </a:spcAft>
            </a:pPr>
            <a:r>
              <a:rPr lang="en-AU" b="1" dirty="0">
                <a:cs typeface="Calibri"/>
              </a:rPr>
              <a:t>Link </a:t>
            </a:r>
            <a:r>
              <a:rPr lang="en-AU" dirty="0">
                <a:solidFill>
                  <a:srgbClr val="0563C1"/>
                </a:solidFill>
              </a:rPr>
              <a:t>High Impact Professional </a:t>
            </a:r>
            <a:r>
              <a:rPr lang="en-AU" dirty="0">
                <a:solidFill>
                  <a:schemeClr val="bg1"/>
                </a:solidFill>
              </a:rPr>
              <a:t>Learning website: </a:t>
            </a:r>
            <a:r>
              <a:rPr lang="en-AU" u="sng" dirty="0">
                <a:solidFill>
                  <a:schemeClr val="bg1"/>
                </a:solidFill>
              </a:rPr>
              <a:t>https://education.nsw.gov.au/teaching-and-learning/professional-learning/high-impact-professional-learning</a:t>
            </a:r>
            <a:endParaRPr lang="en-AU" u="sng" dirty="0">
              <a:solidFill>
                <a:schemeClr val="bg1"/>
              </a:solidFill>
              <a:cs typeface="Calibri"/>
            </a:endParaRPr>
          </a:p>
          <a:p>
            <a:pPr marL="0" indent="0">
              <a:lnSpc>
                <a:spcPct val="107000"/>
              </a:lnSpc>
              <a:spcAft>
                <a:spcPts val="800"/>
              </a:spcAft>
              <a:buFont typeface="Arial"/>
              <a:buNone/>
            </a:pPr>
            <a:r>
              <a:rPr lang="en-AU" dirty="0">
                <a:cs typeface="Calibri"/>
              </a:rPr>
              <a:t>(QR code is on screen)</a:t>
            </a:r>
          </a:p>
          <a:p>
            <a:pPr marL="0" indent="0">
              <a:lnSpc>
                <a:spcPct val="107000"/>
              </a:lnSpc>
              <a:spcAft>
                <a:spcPts val="800"/>
              </a:spcAft>
              <a:buFont typeface="Arial"/>
              <a:buNone/>
            </a:pPr>
            <a:endParaRPr lang="en-AU" dirty="0">
              <a:cs typeface="Calibri"/>
            </a:endParaRPr>
          </a:p>
          <a:p>
            <a:pPr marL="171450" indent="-171450">
              <a:lnSpc>
                <a:spcPct val="107000"/>
              </a:lnSpc>
              <a:spcAft>
                <a:spcPts val="800"/>
              </a:spcAft>
              <a:buFont typeface="Arial,Sans-Serif"/>
              <a:buChar char="•"/>
            </a:pPr>
            <a:r>
              <a:rPr lang="en-AU" dirty="0"/>
              <a:t>Provide team with link to High Impact Professional Learning support website and allow staff time to familiarise themselves with the available resources</a:t>
            </a:r>
          </a:p>
          <a:p>
            <a:pPr marL="171450" indent="-171450">
              <a:lnSpc>
                <a:spcPct val="107000"/>
              </a:lnSpc>
              <a:spcAft>
                <a:spcPts val="800"/>
              </a:spcAft>
              <a:buFont typeface="Arial,Sans-Serif"/>
              <a:buChar char="•"/>
            </a:pPr>
            <a:endParaRPr lang="en-AU" dirty="0"/>
          </a:p>
          <a:p>
            <a:pPr marL="171450" indent="-171450">
              <a:lnSpc>
                <a:spcPct val="107000"/>
              </a:lnSpc>
              <a:spcAft>
                <a:spcPts val="800"/>
              </a:spcAft>
              <a:buFont typeface="Arial,Sans-Serif"/>
              <a:buChar char="•"/>
            </a:pPr>
            <a:r>
              <a:rPr lang="en-AU" dirty="0"/>
              <a:t>Ask the team to consider the questions:</a:t>
            </a:r>
            <a:endParaRPr lang="en-US" dirty="0"/>
          </a:p>
          <a:p>
            <a:pPr marL="456565" lvl="1" indent="-171450">
              <a:lnSpc>
                <a:spcPct val="150000"/>
              </a:lnSpc>
              <a:spcAft>
                <a:spcPts val="600"/>
              </a:spcAft>
              <a:buFont typeface="Arial"/>
              <a:buChar char="•"/>
            </a:pPr>
            <a:r>
              <a:rPr lang="en-AU" i="1" dirty="0"/>
              <a:t>What practices are currently in place in your school that supports one or more high impact professional learning elements? </a:t>
            </a:r>
            <a:endParaRPr lang="en-US" i="1" dirty="0"/>
          </a:p>
          <a:p>
            <a:pPr marL="456565" lvl="1" indent="-171450">
              <a:lnSpc>
                <a:spcPct val="150000"/>
              </a:lnSpc>
              <a:spcAft>
                <a:spcPts val="600"/>
              </a:spcAft>
              <a:buFont typeface="Arial"/>
              <a:buChar char="•"/>
            </a:pPr>
            <a:r>
              <a:rPr lang="en-AU" i="1" dirty="0"/>
              <a:t>Are there any HIPL elements that you think might need strengthening? </a:t>
            </a:r>
            <a:endParaRPr lang="en-US" i="1" dirty="0"/>
          </a:p>
          <a:p>
            <a:pPr marL="456565" lvl="1" indent="-171450">
              <a:lnSpc>
                <a:spcPct val="150000"/>
              </a:lnSpc>
              <a:spcAft>
                <a:spcPts val="600"/>
              </a:spcAft>
              <a:buFont typeface="Arial"/>
              <a:buChar char="•"/>
            </a:pPr>
            <a:r>
              <a:rPr lang="en-AU" i="1" dirty="0"/>
              <a:t>What is the first step you might take, as a staff, to enact the policy?</a:t>
            </a:r>
            <a:endParaRPr lang="en-US" i="1" dirty="0">
              <a:cs typeface="Calibri"/>
            </a:endParaRPr>
          </a:p>
          <a:p>
            <a:pPr marL="171450" indent="-171450">
              <a:lnSpc>
                <a:spcPct val="107000"/>
              </a:lnSpc>
              <a:spcAft>
                <a:spcPts val="800"/>
              </a:spcAft>
              <a:buFont typeface="Arial,Sans-Serif"/>
              <a:buChar char="•"/>
            </a:pPr>
            <a:endParaRPr lang="en-AU" dirty="0"/>
          </a:p>
          <a:p>
            <a:pPr marL="171450" indent="-171450">
              <a:lnSpc>
                <a:spcPct val="107000"/>
              </a:lnSpc>
              <a:spcAft>
                <a:spcPts val="800"/>
              </a:spcAft>
              <a:buFont typeface="Arial,Sans-Serif"/>
              <a:buChar char="•"/>
            </a:pPr>
            <a:r>
              <a:rPr lang="en-AU" dirty="0"/>
              <a:t>Record the responses identified for each question and use for further discussion within the team and to provide feedback for the school leadership team </a:t>
            </a:r>
          </a:p>
          <a:p>
            <a:pPr marL="171450" indent="-171450">
              <a:lnSpc>
                <a:spcPct val="107000"/>
              </a:lnSpc>
              <a:spcAft>
                <a:spcPts val="800"/>
              </a:spcAft>
              <a:buFont typeface="Arial,Sans-Serif"/>
              <a:buChar char="•"/>
            </a:pPr>
            <a:endParaRPr lang="en-AU" dirty="0">
              <a:cs typeface="Calibri" panose="020F0502020204030204"/>
            </a:endParaRPr>
          </a:p>
          <a:p>
            <a:pPr marL="171450" marR="0" lvl="0" indent="-171450" algn="l" defTabSz="914347" rtl="0" eaLnBrk="1" fontAlgn="auto" latinLnBrk="0" hangingPunct="1">
              <a:lnSpc>
                <a:spcPct val="107000"/>
              </a:lnSpc>
              <a:spcBef>
                <a:spcPts val="0"/>
              </a:spcBef>
              <a:spcAft>
                <a:spcPts val="800"/>
              </a:spcAft>
              <a:buClrTx/>
              <a:buSzTx/>
              <a:buFont typeface="Arial,Sans-Serif"/>
              <a:buChar char="•"/>
              <a:tabLst/>
              <a:defRPr/>
            </a:pPr>
            <a:r>
              <a:rPr lang="en-AU" dirty="0">
                <a:cs typeface="Calibri" panose="020F0502020204030204"/>
              </a:rPr>
              <a:t>Ask staff to c</a:t>
            </a:r>
            <a:r>
              <a:rPr lang="en-US" dirty="0" err="1"/>
              <a:t>omplete</a:t>
            </a:r>
            <a:r>
              <a:rPr lang="en-US" dirty="0"/>
              <a:t> the short evaluation at: </a:t>
            </a:r>
            <a:r>
              <a:rPr lang="en-US" sz="1600" b="0" dirty="0">
                <a:hlinkClick r:id="rId3"/>
              </a:rPr>
              <a:t>http://bit.ly/sdd2021-pl-policy</a:t>
            </a:r>
            <a:r>
              <a:rPr lang="en-US" sz="1600" b="0" dirty="0"/>
              <a:t> </a:t>
            </a:r>
            <a:r>
              <a:rPr lang="en-US" b="0" dirty="0"/>
              <a:t> </a:t>
            </a:r>
          </a:p>
          <a:p>
            <a:pPr marL="171450" indent="-171450">
              <a:lnSpc>
                <a:spcPct val="107000"/>
              </a:lnSpc>
              <a:spcAft>
                <a:spcPts val="800"/>
              </a:spcAft>
              <a:buFont typeface="Arial,Sans-Serif"/>
              <a:buChar char="•"/>
            </a:pPr>
            <a:endParaRPr lang="en-US" dirty="0">
              <a:cs typeface="Calibri" panose="020F0502020204030204"/>
            </a:endParaRPr>
          </a:p>
          <a:p>
            <a:pPr>
              <a:lnSpc>
                <a:spcPct val="107000"/>
              </a:lnSpc>
              <a:spcAft>
                <a:spcPts val="800"/>
              </a:spcAft>
            </a:pPr>
            <a:endParaRPr lang="en-AU" dirty="0">
              <a:cs typeface="Calibri"/>
            </a:endParaRPr>
          </a:p>
          <a:p>
            <a:pPr>
              <a:lnSpc>
                <a:spcPct val="107000"/>
              </a:lnSpc>
              <a:spcAft>
                <a:spcPts val="800"/>
              </a:spcAft>
            </a:pPr>
            <a:r>
              <a:rPr lang="en-AU" b="1" dirty="0">
                <a:cs typeface="Calibri"/>
              </a:rPr>
              <a:t>Next steps</a:t>
            </a:r>
          </a:p>
          <a:p>
            <a:r>
              <a:rPr lang="en-AU" dirty="0"/>
              <a:t>Responses from these activities could be collected and retained to begin to inform the subsequent development of the schools professional learning</a:t>
            </a:r>
            <a:endParaRPr lang="en-AU" dirty="0">
              <a:cs typeface="Calibri"/>
            </a:endParaRPr>
          </a:p>
          <a:p>
            <a:pPr>
              <a:lnSpc>
                <a:spcPct val="107000"/>
              </a:lnSpc>
              <a:spcAft>
                <a:spcPts val="800"/>
              </a:spcAft>
            </a:pPr>
            <a:endParaRPr lang="en-AU" b="1" dirty="0">
              <a:cs typeface="Calibri"/>
            </a:endParaRPr>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00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Slides 9 - 14</a:t>
            </a:r>
          </a:p>
          <a:p>
            <a:endParaRPr lang="en-US" dirty="0">
              <a:cs typeface="Calibri"/>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b="1" dirty="0">
                <a:cs typeface="Calibri"/>
              </a:rPr>
              <a:t>Audience: </a:t>
            </a:r>
            <a:r>
              <a:rPr lang="en-AU" b="0" dirty="0"/>
              <a:t>School Leadership teams</a:t>
            </a:r>
          </a:p>
          <a:p>
            <a:r>
              <a:rPr lang="en-US" b="1" dirty="0">
                <a:cs typeface="Calibri"/>
              </a:rPr>
              <a:t>Purpose:</a:t>
            </a:r>
            <a:r>
              <a:rPr lang="en-US" dirty="0">
                <a:cs typeface="Calibri"/>
              </a:rPr>
              <a:t> This section is for the use of principals and leadership teams and encourages them to consider how the policy will influence professional learning practice in their school. It introduces the HIPL School-self assessment tool as an optional support to assist in building consistency in professional learning practice in schools. </a:t>
            </a:r>
          </a:p>
          <a:p>
            <a:endParaRPr lang="en-US" dirty="0">
              <a:cs typeface="Calibri"/>
            </a:endParaRPr>
          </a:p>
          <a:p>
            <a:r>
              <a:rPr lang="en-US" dirty="0">
                <a:cs typeface="Calibri"/>
              </a:rPr>
              <a:t>The introductory videos may be revisited. </a:t>
            </a:r>
          </a:p>
          <a:p>
            <a:r>
              <a:rPr lang="en-US" dirty="0">
                <a:cs typeface="Calibri"/>
              </a:rPr>
              <a:t>The main stimulus for this section is the HIPL School self-assessment tool</a:t>
            </a:r>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741779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4" name="Text Placeholder 3"/>
          <p:cNvSpPr>
            <a:spLocks noGrp="1"/>
          </p:cNvSpPr>
          <p:nvPr>
            <p:ph type="body" sz="quarter" idx="19"/>
          </p:nvPr>
        </p:nvSpPr>
        <p:spPr>
          <a:xfrm>
            <a:off x="337062" y="1989138"/>
            <a:ext cx="11531881" cy="40905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26860" y="1266324"/>
            <a:ext cx="8754995" cy="57333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27109" y="759531"/>
            <a:ext cx="8958934"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3627" y="6076592"/>
            <a:ext cx="540000" cy="589738"/>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1989138"/>
            <a:ext cx="11485563" cy="4090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1" y="1300834"/>
            <a:ext cx="1148480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334952" y="779117"/>
            <a:ext cx="11478677"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2" name="TextBox 1">
            <a:extLst>
              <a:ext uri="{FF2B5EF4-FFF2-40B4-BE49-F238E27FC236}">
                <a16:creationId xmlns:a16="http://schemas.microsoft.com/office/drawing/2014/main" id="{E7071F07-F06E-2849-8B89-3514EDBF9E12}"/>
              </a:ext>
            </a:extLst>
          </p:cNvPr>
          <p:cNvSpPr txBox="1"/>
          <p:nvPr userDrawn="1"/>
        </p:nvSpPr>
        <p:spPr>
          <a:xfrm>
            <a:off x="11472672" y="6303264"/>
            <a:ext cx="0" cy="0"/>
          </a:xfrm>
          <a:prstGeom prst="rect">
            <a:avLst/>
          </a:prstGeom>
          <a:noFill/>
        </p:spPr>
        <p:txBody>
          <a:bodyPr wrap="none" lIns="0" tIns="0" rIns="0" bIns="0" rtlCol="0">
            <a:noAutofit/>
          </a:bodyPr>
          <a:lstStyle/>
          <a:p>
            <a:pPr algn="l"/>
            <a:endParaRPr lang="en-US" sz="1400" err="1"/>
          </a:p>
        </p:txBody>
      </p:sp>
      <p:sp>
        <p:nvSpPr>
          <p:cNvPr id="4" name="TextBox 3">
            <a:extLst>
              <a:ext uri="{FF2B5EF4-FFF2-40B4-BE49-F238E27FC236}">
                <a16:creationId xmlns:a16="http://schemas.microsoft.com/office/drawing/2014/main" id="{2DCE057A-CC61-F24B-BE7D-4167C765EE07}"/>
              </a:ext>
            </a:extLst>
          </p:cNvPr>
          <p:cNvSpPr txBox="1"/>
          <p:nvPr userDrawn="1"/>
        </p:nvSpPr>
        <p:spPr>
          <a:xfrm>
            <a:off x="1255776" y="426720"/>
            <a:ext cx="0" cy="0"/>
          </a:xfrm>
          <a:prstGeom prst="rect">
            <a:avLst/>
          </a:prstGeom>
          <a:noFill/>
        </p:spPr>
        <p:txBody>
          <a:bodyPr wrap="none" lIns="0" tIns="0" rIns="0" bIns="0" rtlCol="0">
            <a:noAutofit/>
          </a:bodyPr>
          <a:lstStyle/>
          <a:p>
            <a:pPr algn="l"/>
            <a:endParaRPr lang="en-US" sz="1400" err="1"/>
          </a:p>
        </p:txBody>
      </p:sp>
      <p:sp>
        <p:nvSpPr>
          <p:cNvPr id="5" name="TextBox 4">
            <a:extLst>
              <a:ext uri="{FF2B5EF4-FFF2-40B4-BE49-F238E27FC236}">
                <a16:creationId xmlns:a16="http://schemas.microsoft.com/office/drawing/2014/main" id="{B75554E1-F1CE-644B-8B7C-7617C8C65A82}"/>
              </a:ext>
            </a:extLst>
          </p:cNvPr>
          <p:cNvSpPr txBox="1"/>
          <p:nvPr userDrawn="1"/>
        </p:nvSpPr>
        <p:spPr>
          <a:xfrm>
            <a:off x="329184" y="43891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Text Placeholder 3"/>
          <p:cNvSpPr>
            <a:spLocks noGrp="1"/>
          </p:cNvSpPr>
          <p:nvPr>
            <p:ph type="body" sz="quarter" idx="16"/>
          </p:nvPr>
        </p:nvSpPr>
        <p:spPr>
          <a:xfrm>
            <a:off x="337062" y="1989138"/>
            <a:ext cx="11482699" cy="4110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0" name="Title Placeholder 1"/>
          <p:cNvSpPr>
            <a:spLocks noGrp="1"/>
          </p:cNvSpPr>
          <p:nvPr>
            <p:ph type="title"/>
          </p:nvPr>
        </p:nvSpPr>
        <p:spPr>
          <a:xfrm>
            <a:off x="337366" y="779117"/>
            <a:ext cx="11476263" cy="498470"/>
          </a:xfrm>
          <a:prstGeom prst="rect">
            <a:avLst/>
          </a:prstGeom>
        </p:spPr>
        <p:txBody>
          <a:bodyPr vert="horz" wrap="square" lIns="0" tIns="0" rIns="0" bIns="0" rtlCol="0" anchor="ctr">
            <a:noAutofit/>
          </a:bodyPr>
          <a:lstStyle/>
          <a:p>
            <a:r>
              <a:rPr lang="en-US"/>
              <a:t>Click to edit Master title style</a:t>
            </a:r>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300834"/>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6096000" y="1989138"/>
            <a:ext cx="5707063"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1989138"/>
            <a:ext cx="5559425"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Placeholder 1"/>
          <p:cNvSpPr>
            <a:spLocks noGrp="1"/>
          </p:cNvSpPr>
          <p:nvPr>
            <p:ph type="title"/>
          </p:nvPr>
        </p:nvSpPr>
        <p:spPr>
          <a:xfrm>
            <a:off x="355491" y="779117"/>
            <a:ext cx="11458138" cy="498470"/>
          </a:xfrm>
          <a:prstGeom prst="rect">
            <a:avLst/>
          </a:prstGeom>
        </p:spPr>
        <p:txBody>
          <a:bodyPr vert="horz" wrap="square" lIns="0" tIns="0" rIns="0" bIns="0" rtlCol="0" anchor="ctr">
            <a:noAutofit/>
          </a:bodyPr>
          <a:lstStyle/>
          <a:p>
            <a:r>
              <a:rPr lang="en-US"/>
              <a:t>Click to edit Master title style</a:t>
            </a:r>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55511" y="1300834"/>
            <a:ext cx="1146425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430668191"/>
              </p:ext>
            </p:extLst>
          </p:nvPr>
        </p:nvGraphicFramePr>
        <p:xfrm>
          <a:off x="5182466" y="1997878"/>
          <a:ext cx="6735498" cy="40758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334962" y="1989138"/>
            <a:ext cx="4573467"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Placeholder 1"/>
          <p:cNvSpPr>
            <a:spLocks noGrp="1"/>
          </p:cNvSpPr>
          <p:nvPr>
            <p:ph type="title"/>
          </p:nvPr>
        </p:nvSpPr>
        <p:spPr>
          <a:xfrm>
            <a:off x="316229" y="779117"/>
            <a:ext cx="11497400" cy="498470"/>
          </a:xfrm>
          <a:prstGeom prst="rect">
            <a:avLst/>
          </a:prstGeom>
        </p:spPr>
        <p:txBody>
          <a:bodyPr vert="horz" wrap="square" lIns="0" tIns="0" rIns="0" bIns="0" rtlCol="0" anchor="ctr">
            <a:noAutofit/>
          </a:bodyPr>
          <a:lstStyle/>
          <a:p>
            <a:r>
              <a:rPr lang="en-US"/>
              <a:t>Click to edit Master title style</a:t>
            </a:r>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9" y="1300834"/>
            <a:ext cx="11503533"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1998723499"/>
              </p:ext>
            </p:extLst>
          </p:nvPr>
        </p:nvGraphicFramePr>
        <p:xfrm>
          <a:off x="6201810" y="1989138"/>
          <a:ext cx="5569982" cy="409055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334962" y="1989138"/>
            <a:ext cx="5550933" cy="4090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800"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1989138"/>
            <a:ext cx="5868987" cy="4123485"/>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334962" y="1989138"/>
            <a:ext cx="5392737" cy="4123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369867"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1989138"/>
            <a:ext cx="5964237" cy="4157227"/>
          </a:xfrm>
        </p:spPr>
        <p:txBody>
          <a:bodyPr>
            <a:normAutofit/>
          </a:bodyPr>
          <a:lstStyle>
            <a:lvl1pPr marL="0" indent="0">
              <a:buNone/>
              <a:defRPr sz="1800"/>
            </a:lvl1pPr>
          </a:lstStyle>
          <a:p>
            <a:r>
              <a:rPr lang="en-US"/>
              <a:t>Click icon to add table</a:t>
            </a:r>
            <a:endParaRPr lang="en-AU"/>
          </a:p>
        </p:txBody>
      </p:sp>
      <p:sp>
        <p:nvSpPr>
          <p:cNvPr id="4" name="Text Placeholder 3"/>
          <p:cNvSpPr>
            <a:spLocks noGrp="1"/>
          </p:cNvSpPr>
          <p:nvPr>
            <p:ph type="body" sz="quarter" idx="17"/>
          </p:nvPr>
        </p:nvSpPr>
        <p:spPr>
          <a:xfrm>
            <a:off x="334963" y="1989138"/>
            <a:ext cx="5211822" cy="4090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334963" y="1989138"/>
            <a:ext cx="5211822"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1861904"/>
            <a:ext cx="2628000" cy="1859195"/>
          </a:xfrm>
          <a:noFill/>
        </p:spPr>
        <p:txBody>
          <a:bodyPr anchor="ctr" anchorCtr="1"/>
          <a:lstStyle>
            <a:lvl1pPr>
              <a:defRPr>
                <a:solidFill>
                  <a:schemeClr val="tx1">
                    <a:alpha val="50000"/>
                  </a:schemeClr>
                </a:solidFill>
              </a:defRPr>
            </a:lvl1pPr>
          </a:lstStyle>
          <a:p>
            <a:r>
              <a:rPr lang="en-US"/>
              <a:t>Click icon to add picture</a:t>
            </a:r>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7"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p>
        </p:txBody>
      </p:sp>
      <p:sp>
        <p:nvSpPr>
          <p:cNvPr id="18"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20" name="Text Placeholder 19"/>
          <p:cNvSpPr>
            <a:spLocks noGrp="1"/>
          </p:cNvSpPr>
          <p:nvPr>
            <p:ph type="body" sz="quarter" idx="37"/>
          </p:nvPr>
        </p:nvSpPr>
        <p:spPr>
          <a:xfrm>
            <a:off x="315913" y="3913188"/>
            <a:ext cx="2627312"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21"/>
          <p:cNvSpPr>
            <a:spLocks noGrp="1"/>
          </p:cNvSpPr>
          <p:nvPr>
            <p:ph type="body" sz="quarter" idx="38"/>
          </p:nvPr>
        </p:nvSpPr>
        <p:spPr>
          <a:xfrm>
            <a:off x="3243263" y="3913188"/>
            <a:ext cx="2740025"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1262" y="5844922"/>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228758" y="3160988"/>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228760" y="1935814"/>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sp>
        <p:nvSpPr>
          <p:cNvPr id="4" name="Oval 3" descr="Students at a computer" title="Students"/>
          <p:cNvSpPr/>
          <p:nvPr userDrawn="1"/>
        </p:nvSpPr>
        <p:spPr>
          <a:xfrm>
            <a:off x="409292" y="594400"/>
            <a:ext cx="5588592" cy="558859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1262" y="5844922"/>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228758" y="3160988"/>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228760" y="1935814"/>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sp>
        <p:nvSpPr>
          <p:cNvPr id="10" name="Picture Placeholder 4">
            <a:extLst>
              <a:ext uri="{FF2B5EF4-FFF2-40B4-BE49-F238E27FC236}">
                <a16:creationId xmlns:a16="http://schemas.microsoft.com/office/drawing/2014/main" id="{0A1D65FC-D219-204C-AE0A-9EE673E2E2AE}"/>
              </a:ext>
            </a:extLst>
          </p:cNvPr>
          <p:cNvSpPr>
            <a:spLocks noGrp="1"/>
          </p:cNvSpPr>
          <p:nvPr>
            <p:ph type="pic" sz="quarter" idx="16" hasCustomPrompt="1"/>
          </p:nvPr>
        </p:nvSpPr>
        <p:spPr>
          <a:xfrm>
            <a:off x="409292" y="594400"/>
            <a:ext cx="5587200" cy="5587200"/>
          </a:xfrm>
          <a:prstGeom prst="ellipse">
            <a:avLst/>
          </a:prstGeom>
          <a:noFill/>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541990905"/>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04985"/>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
        <p:nvSpPr>
          <p:cNvPr id="9" name="Oval 8" descr="Student writing at his desk"/>
          <p:cNvSpPr/>
          <p:nvPr userDrawn="1"/>
        </p:nvSpPr>
        <p:spPr>
          <a:xfrm>
            <a:off x="5769864" y="219974"/>
            <a:ext cx="6391656" cy="639165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242336"/>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242336"/>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sp>
        <p:nvSpPr>
          <p:cNvPr id="10" name="Picture Placeholder 4">
            <a:extLst>
              <a:ext uri="{FF2B5EF4-FFF2-40B4-BE49-F238E27FC236}">
                <a16:creationId xmlns:a16="http://schemas.microsoft.com/office/drawing/2014/main" id="{CB23E5B4-1C83-A145-8704-1AE518058744}"/>
              </a:ext>
            </a:extLst>
          </p:cNvPr>
          <p:cNvSpPr>
            <a:spLocks noGrp="1"/>
          </p:cNvSpPr>
          <p:nvPr>
            <p:ph type="pic" sz="quarter" idx="16" hasCustomPrompt="1"/>
          </p:nvPr>
        </p:nvSpPr>
        <p:spPr>
          <a:xfrm>
            <a:off x="5767920" y="180779"/>
            <a:ext cx="6393600" cy="6393600"/>
          </a:xfrm>
          <a:prstGeom prst="ellipse">
            <a:avLst/>
          </a:prstGeom>
          <a:noFill/>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1906504355"/>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6323" y="5894897"/>
            <a:ext cx="720000" cy="786318"/>
          </a:xfrm>
          <a:prstGeom prst="rect">
            <a:avLst/>
          </a:prstGeom>
        </p:spPr>
      </p:pic>
      <p:sp>
        <p:nvSpPr>
          <p:cNvPr id="9" name="Oval 8" descr="Student writing at his desk"/>
          <p:cNvSpPr/>
          <p:nvPr userDrawn="1"/>
        </p:nvSpPr>
        <p:spPr>
          <a:xfrm>
            <a:off x="6793918" y="1384915"/>
            <a:ext cx="4963075" cy="4964400"/>
          </a:xfrm>
          <a:prstGeom prst="ellipse">
            <a:avLst/>
          </a:prstGeom>
          <a:blipFill dpi="0" rotWithShape="1">
            <a:blip r:embed="rId4" cstate="screen">
              <a:extLst>
                <a:ext uri="{28A0092B-C50C-407E-A947-70E740481C1C}">
                  <a14:useLocalDpi xmlns:a14="http://schemas.microsoft.com/office/drawing/2010/main"/>
                </a:ext>
              </a:extLst>
            </a:blip>
            <a:srcRect/>
            <a:stretch>
              <a:fillRect t="1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60328" y="4048755"/>
            <a:ext cx="4636034" cy="1579688"/>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60328" y="2823581"/>
            <a:ext cx="4636033" cy="1107996"/>
          </a:xfrm>
        </p:spPr>
        <p:txBody>
          <a:bodyPr anchor="b">
            <a:noAutofit/>
          </a:bodyPr>
          <a:lstStyle>
            <a:lvl1pPr>
              <a:lnSpc>
                <a:spcPct val="90000"/>
              </a:lnSpc>
              <a:defRPr sz="4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6323" y="5894897"/>
            <a:ext cx="720000" cy="7863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60328" y="4048755"/>
            <a:ext cx="4636034" cy="1579688"/>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60328" y="2823581"/>
            <a:ext cx="4636033" cy="1107996"/>
          </a:xfrm>
        </p:spPr>
        <p:txBody>
          <a:bodyPr anchor="b">
            <a:noAutofit/>
          </a:bodyPr>
          <a:lstStyle>
            <a:lvl1pPr>
              <a:lnSpc>
                <a:spcPct val="90000"/>
              </a:lnSpc>
              <a:defRPr sz="4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
        <p:nvSpPr>
          <p:cNvPr id="11" name="Picture Placeholder 4">
            <a:extLst>
              <a:ext uri="{FF2B5EF4-FFF2-40B4-BE49-F238E27FC236}">
                <a16:creationId xmlns:a16="http://schemas.microsoft.com/office/drawing/2014/main" id="{E2F1A7F7-B7FF-3A4A-8369-3192421B34A4}"/>
              </a:ext>
            </a:extLst>
          </p:cNvPr>
          <p:cNvSpPr>
            <a:spLocks noGrp="1"/>
          </p:cNvSpPr>
          <p:nvPr>
            <p:ph type="pic" sz="quarter" idx="16" hasCustomPrompt="1"/>
          </p:nvPr>
        </p:nvSpPr>
        <p:spPr>
          <a:xfrm>
            <a:off x="6792593" y="1384915"/>
            <a:ext cx="4964400" cy="4964400"/>
          </a:xfrm>
          <a:prstGeom prst="ellipse">
            <a:avLst/>
          </a:prstGeom>
          <a:noFill/>
        </p:spPr>
        <p:txBody>
          <a:bodyPr anchor="ctr"/>
          <a:lstStyle>
            <a:lvl1pPr algn="ctr">
              <a:defRPr>
                <a:solidFill>
                  <a:schemeClr val="tx1"/>
                </a:solidFill>
              </a:defRPr>
            </a:lvl1pPr>
          </a:lstStyle>
          <a:p>
            <a:r>
              <a:rPr lang="en-US"/>
              <a:t>Insert Image here</a:t>
            </a:r>
          </a:p>
        </p:txBody>
      </p:sp>
    </p:spTree>
    <p:extLst>
      <p:ext uri="{BB962C8B-B14F-4D97-AF65-F5344CB8AC3E}">
        <p14:creationId xmlns:p14="http://schemas.microsoft.com/office/powerpoint/2010/main" val="1922684643"/>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62039" y="5894897"/>
            <a:ext cx="720000" cy="7863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766983"/>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a:p>
        </p:txBody>
      </p:sp>
      <p:pic>
        <p:nvPicPr>
          <p:cNvPr id="8" name="Picture 7" descr="NSW Government Logo.&#10;"/>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bit.ly/sdd2021-pl-policy"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bit.ly/sdd2021-pl-policy"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l-resources/school-development-days/the-revised-professional-learning-policy-for-teachers-and-school"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nsw.gov.au/teaching-and-learning/professional-learning/high-impact-professional-learning"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bit.ly/sdd2021-pl-polic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71474" y="3533614"/>
            <a:ext cx="5724525" cy="1446759"/>
          </a:xfrm>
        </p:spPr>
        <p:txBody>
          <a:bodyPr vert="horz" wrap="square" lIns="0" tIns="45720" rIns="91440" bIns="45720" rtlCol="0" anchor="t">
            <a:noAutofit/>
          </a:bodyPr>
          <a:lstStyle/>
          <a:p>
            <a:pPr>
              <a:lnSpc>
                <a:spcPct val="100000"/>
              </a:lnSpc>
            </a:pPr>
            <a:endParaRPr lang="en-AU" b="1">
              <a:latin typeface="Montserrat SemiBold"/>
            </a:endParaRPr>
          </a:p>
          <a:p>
            <a:pPr>
              <a:lnSpc>
                <a:spcPct val="100000"/>
              </a:lnSpc>
            </a:pPr>
            <a:r>
              <a:rPr lang="en-AU" b="1">
                <a:latin typeface="Montserrat SemiBold"/>
              </a:rPr>
              <a:t>School Development Day 2021</a:t>
            </a:r>
            <a:endParaRPr lang="en-AU">
              <a:latin typeface="Montserrat SemiBold"/>
            </a:endParaRPr>
          </a:p>
        </p:txBody>
      </p:sp>
      <p:sp>
        <p:nvSpPr>
          <p:cNvPr id="2" name="Title 1"/>
          <p:cNvSpPr>
            <a:spLocks noGrp="1"/>
          </p:cNvSpPr>
          <p:nvPr>
            <p:ph type="title"/>
          </p:nvPr>
        </p:nvSpPr>
        <p:spPr>
          <a:xfrm>
            <a:off x="371475" y="2823581"/>
            <a:ext cx="6149398" cy="605419"/>
          </a:xfrm>
        </p:spPr>
        <p:txBody>
          <a:bodyPr/>
          <a:lstStyle/>
          <a:p>
            <a:r>
              <a:rPr lang="en-AU" dirty="0"/>
              <a:t>Professional Learning Policy for Teachers and School Staff</a:t>
            </a:r>
          </a:p>
        </p:txBody>
      </p:sp>
    </p:spTree>
    <p:extLst>
      <p:ext uri="{BB962C8B-B14F-4D97-AF65-F5344CB8AC3E}">
        <p14:creationId xmlns:p14="http://schemas.microsoft.com/office/powerpoint/2010/main" val="77491916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1989138"/>
            <a:ext cx="6226476" cy="4090552"/>
          </a:xfrm>
        </p:spPr>
        <p:txBody>
          <a:bodyPr vert="horz" lIns="91440" tIns="45720" rIns="91440" bIns="45720" rtlCol="0" anchor="t">
            <a:normAutofit/>
          </a:bodyPr>
          <a:lstStyle/>
          <a:p>
            <a:r>
              <a:rPr lang="en-AU">
                <a:latin typeface="Montserrat Medium"/>
              </a:rPr>
              <a:t>The policy applies to all school staff, teaching and non-teaching.</a:t>
            </a:r>
          </a:p>
          <a:p>
            <a:r>
              <a:rPr lang="en-AU">
                <a:latin typeface="Montserrat Medium"/>
              </a:rPr>
              <a:t>The policy recognises three distinct functions:</a:t>
            </a:r>
          </a:p>
          <a:p>
            <a:pPr lvl="1"/>
            <a:r>
              <a:rPr lang="en-AU">
                <a:latin typeface="Montserrat Medium"/>
              </a:rPr>
              <a:t>High Impact Professional Learning focused on classroom practice and student learning</a:t>
            </a:r>
          </a:p>
          <a:p>
            <a:pPr lvl="1"/>
            <a:r>
              <a:rPr lang="en-AU">
                <a:latin typeface="Montserrat Medium"/>
              </a:rPr>
              <a:t>Professional learning focused on building an individual's capacity to perform in a specific role</a:t>
            </a:r>
            <a:endParaRPr lang="en-AU"/>
          </a:p>
          <a:p>
            <a:pPr lvl="1"/>
            <a:r>
              <a:rPr lang="en-AU">
                <a:latin typeface="Montserrat Medium"/>
              </a:rPr>
              <a:t>Mandatory training</a:t>
            </a:r>
          </a:p>
        </p:txBody>
      </p:sp>
      <p:sp>
        <p:nvSpPr>
          <p:cNvPr id="4" name="Title 3"/>
          <p:cNvSpPr>
            <a:spLocks noGrp="1"/>
          </p:cNvSpPr>
          <p:nvPr>
            <p:ph type="title"/>
          </p:nvPr>
        </p:nvSpPr>
        <p:spPr>
          <a:xfrm>
            <a:off x="334953" y="779117"/>
            <a:ext cx="5052594" cy="498470"/>
          </a:xfrm>
        </p:spPr>
        <p:txBody>
          <a:bodyPr/>
          <a:lstStyle/>
          <a:p>
            <a:r>
              <a:rPr lang="en-AU"/>
              <a:t>Professional Learning Policy for Teachers and School Staff</a:t>
            </a:r>
          </a:p>
        </p:txBody>
      </p:sp>
      <p:sp>
        <p:nvSpPr>
          <p:cNvPr id="5" name="Footer Placeholder 4"/>
          <p:cNvSpPr>
            <a:spLocks noGrp="1"/>
          </p:cNvSpPr>
          <p:nvPr>
            <p:ph type="ftr" sz="quarter" idx="3"/>
          </p:nvPr>
        </p:nvSpPr>
        <p:spPr/>
        <p:txBody>
          <a:bodyPr/>
          <a:lstStyle/>
          <a:p>
            <a:fld id="{5116C895-348D-4FA1-AC3F-6A98EE2CBA64}" type="slidenum">
              <a:rPr lang="en-US" smtClean="0"/>
              <a:pPr/>
              <a:t>10</a:t>
            </a:fld>
            <a:endParaRPr lang="en-US"/>
          </a:p>
        </p:txBody>
      </p:sp>
      <p:pic>
        <p:nvPicPr>
          <p:cNvPr id="7" name="Picture 6">
            <a:extLst>
              <a:ext uri="{FF2B5EF4-FFF2-40B4-BE49-F238E27FC236}">
                <a16:creationId xmlns:a16="http://schemas.microsoft.com/office/drawing/2014/main" id="{886F0AA0-BD9B-4658-9018-B1DF8594A642}"/>
              </a:ext>
            </a:extLst>
          </p:cNvPr>
          <p:cNvPicPr>
            <a:picLocks noChangeAspect="1"/>
          </p:cNvPicPr>
          <p:nvPr/>
        </p:nvPicPr>
        <p:blipFill>
          <a:blip r:embed="rId3"/>
          <a:stretch>
            <a:fillRect/>
          </a:stretch>
        </p:blipFill>
        <p:spPr>
          <a:xfrm>
            <a:off x="7245049" y="561460"/>
            <a:ext cx="3781425" cy="5314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8">
            <a:extLst>
              <a:ext uri="{FF2B5EF4-FFF2-40B4-BE49-F238E27FC236}">
                <a16:creationId xmlns:a16="http://schemas.microsoft.com/office/drawing/2014/main" id="{6D57A139-2F14-4423-9A09-D7CE840CD9E1}"/>
              </a:ext>
            </a:extLst>
          </p:cNvPr>
          <p:cNvSpPr>
            <a:spLocks noGrp="1"/>
          </p:cNvSpPr>
          <p:nvPr>
            <p:ph type="body" sz="quarter" idx="15"/>
          </p:nvPr>
        </p:nvSpPr>
        <p:spPr>
          <a:xfrm>
            <a:off x="334953" y="1409461"/>
            <a:ext cx="6485969" cy="537824"/>
          </a:xfrm>
        </p:spPr>
        <p:txBody>
          <a:bodyPr/>
          <a:lstStyle/>
          <a:p>
            <a:r>
              <a:rPr lang="en-US"/>
              <a:t>Informed by evidence, designed to support schools</a:t>
            </a:r>
            <a:endParaRPr lang="en-AU"/>
          </a:p>
        </p:txBody>
      </p:sp>
    </p:spTree>
    <p:extLst>
      <p:ext uri="{BB962C8B-B14F-4D97-AF65-F5344CB8AC3E}">
        <p14:creationId xmlns:p14="http://schemas.microsoft.com/office/powerpoint/2010/main" val="2439613169"/>
      </p:ext>
    </p:extLst>
  </p:cSld>
  <p:clrMapOvr>
    <a:masterClrMapping/>
  </p:clrMapOvr>
  <p:transition advTm="110457">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8D94C9-5194-4CD2-B127-1AEEF5951841}"/>
              </a:ext>
            </a:extLst>
          </p:cNvPr>
          <p:cNvSpPr>
            <a:spLocks noGrp="1"/>
          </p:cNvSpPr>
          <p:nvPr>
            <p:ph type="body" sz="quarter" idx="17"/>
          </p:nvPr>
        </p:nvSpPr>
        <p:spPr>
          <a:xfrm>
            <a:off x="378371" y="1757389"/>
            <a:ext cx="5250105" cy="4619373"/>
          </a:xfrm>
        </p:spPr>
        <p:txBody>
          <a:bodyPr vert="horz" lIns="68580" tIns="34290" rIns="68580" bIns="34290" rtlCol="0" anchor="t">
            <a:normAutofit/>
          </a:bodyPr>
          <a:lstStyle/>
          <a:p>
            <a:r>
              <a:rPr lang="en-AU">
                <a:latin typeface="Montserrat Medium"/>
              </a:rPr>
              <a:t>Policy development: PL review, global literature review, policy co-design process and extensive stakeholder engagement</a:t>
            </a:r>
          </a:p>
          <a:p>
            <a:r>
              <a:rPr lang="en-AU">
                <a:latin typeface="Montserrat Medium"/>
              </a:rPr>
              <a:t>5 HIPL elements strengthen teaching quality and improve student progress and achievement</a:t>
            </a:r>
          </a:p>
          <a:p>
            <a:r>
              <a:rPr lang="en-AU">
                <a:latin typeface="Montserrat Medium"/>
              </a:rPr>
              <a:t>4 principles for professional learning build individual staff capability</a:t>
            </a:r>
          </a:p>
          <a:p>
            <a:r>
              <a:rPr lang="en-AU">
                <a:latin typeface="Montserrat Medium"/>
              </a:rPr>
              <a:t>Connects Professional Learning, Performance and Development and School Excellence</a:t>
            </a:r>
          </a:p>
          <a:p>
            <a:r>
              <a:rPr lang="en-AU">
                <a:latin typeface="Montserrat Medium"/>
              </a:rPr>
              <a:t>Includes mandatory training</a:t>
            </a:r>
          </a:p>
        </p:txBody>
      </p:sp>
      <p:sp>
        <p:nvSpPr>
          <p:cNvPr id="4" name="Title 3">
            <a:extLst>
              <a:ext uri="{FF2B5EF4-FFF2-40B4-BE49-F238E27FC236}">
                <a16:creationId xmlns:a16="http://schemas.microsoft.com/office/drawing/2014/main" id="{C65C9676-5898-4DF5-84C9-29B737BDC834}"/>
              </a:ext>
            </a:extLst>
          </p:cNvPr>
          <p:cNvSpPr>
            <a:spLocks noGrp="1"/>
          </p:cNvSpPr>
          <p:nvPr>
            <p:ph type="title"/>
          </p:nvPr>
        </p:nvSpPr>
        <p:spPr/>
        <p:txBody>
          <a:bodyPr/>
          <a:lstStyle/>
          <a:p>
            <a:r>
              <a:rPr lang="en-AU">
                <a:latin typeface="Montserrat SemiBold"/>
              </a:rPr>
              <a:t>Professional Learning Policy for Teachers and School Staff</a:t>
            </a:r>
          </a:p>
        </p:txBody>
      </p:sp>
      <p:sp>
        <p:nvSpPr>
          <p:cNvPr id="5" name="Text Placeholder 4">
            <a:extLst>
              <a:ext uri="{FF2B5EF4-FFF2-40B4-BE49-F238E27FC236}">
                <a16:creationId xmlns:a16="http://schemas.microsoft.com/office/drawing/2014/main" id="{C7199286-48F8-4FD2-B5BB-53196FB76DF4}"/>
              </a:ext>
            </a:extLst>
          </p:cNvPr>
          <p:cNvSpPr>
            <a:spLocks noGrp="1"/>
          </p:cNvSpPr>
          <p:nvPr>
            <p:ph type="body" sz="quarter" idx="15"/>
          </p:nvPr>
        </p:nvSpPr>
        <p:spPr>
          <a:xfrm>
            <a:off x="378371" y="1168275"/>
            <a:ext cx="8607647" cy="403368"/>
          </a:xfrm>
        </p:spPr>
        <p:txBody>
          <a:bodyPr/>
          <a:lstStyle/>
          <a:p>
            <a:r>
              <a:rPr lang="en-AU"/>
              <a:t>What you need to know about the policy</a:t>
            </a:r>
          </a:p>
        </p:txBody>
      </p:sp>
      <p:sp>
        <p:nvSpPr>
          <p:cNvPr id="6" name="Footer Placeholder 5">
            <a:extLst>
              <a:ext uri="{FF2B5EF4-FFF2-40B4-BE49-F238E27FC236}">
                <a16:creationId xmlns:a16="http://schemas.microsoft.com/office/drawing/2014/main" id="{01554140-A56D-48C9-80B8-131BA02D0CE8}"/>
              </a:ext>
            </a:extLst>
          </p:cNvPr>
          <p:cNvSpPr>
            <a:spLocks noGrp="1"/>
          </p:cNvSpPr>
          <p:nvPr>
            <p:ph type="ftr" sz="quarter" idx="3"/>
          </p:nvPr>
        </p:nvSpPr>
        <p:spPr/>
        <p:txBody>
          <a:bodyPr/>
          <a:lstStyle/>
          <a:p>
            <a:pPr>
              <a:defRPr/>
            </a:pPr>
            <a:fld id="{5116C895-348D-4FA1-AC3F-6A98EE2CBA64}" type="slidenum">
              <a:rPr lang="en-US" sz="800">
                <a:solidFill>
                  <a:srgbClr val="041E42"/>
                </a:solidFill>
                <a:latin typeface="Montserrat Medium"/>
              </a:rPr>
              <a:pPr>
                <a:defRPr/>
              </a:pPr>
              <a:t>11</a:t>
            </a:fld>
            <a:endParaRPr lang="en-US" sz="800">
              <a:solidFill>
                <a:srgbClr val="041E42"/>
              </a:solidFill>
              <a:latin typeface="Montserrat Medium"/>
            </a:endParaRPr>
          </a:p>
        </p:txBody>
      </p:sp>
      <p:pic>
        <p:nvPicPr>
          <p:cNvPr id="8" name="Picture 7" descr="Chart&#10;&#10;Description automatically generated">
            <a:extLst>
              <a:ext uri="{FF2B5EF4-FFF2-40B4-BE49-F238E27FC236}">
                <a16:creationId xmlns:a16="http://schemas.microsoft.com/office/drawing/2014/main" id="{1B04A4AF-9532-4480-A553-D508F33EE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790" y="2423702"/>
            <a:ext cx="2882866" cy="2882866"/>
          </a:xfrm>
          <a:prstGeom prst="rect">
            <a:avLst/>
          </a:prstGeom>
        </p:spPr>
      </p:pic>
      <p:pic>
        <p:nvPicPr>
          <p:cNvPr id="10" name="Picture 9">
            <a:extLst>
              <a:ext uri="{FF2B5EF4-FFF2-40B4-BE49-F238E27FC236}">
                <a16:creationId xmlns:a16="http://schemas.microsoft.com/office/drawing/2014/main" id="{8B1AE6BA-C457-43EE-9153-A39AA4940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423702"/>
            <a:ext cx="2882866" cy="2882866"/>
          </a:xfrm>
          <a:prstGeom prst="rect">
            <a:avLst/>
          </a:prstGeom>
        </p:spPr>
      </p:pic>
    </p:spTree>
    <p:extLst>
      <p:ext uri="{BB962C8B-B14F-4D97-AF65-F5344CB8AC3E}">
        <p14:creationId xmlns:p14="http://schemas.microsoft.com/office/powerpoint/2010/main" val="1937400202"/>
      </p:ext>
    </p:extLst>
  </p:cSld>
  <p:clrMapOvr>
    <a:masterClrMapping/>
  </p:clrMapOvr>
  <p:transition advTm="70217">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A0DDF83E-FC2F-4B88-8060-91B5ADBF2F00}"/>
              </a:ext>
            </a:extLst>
          </p:cNvPr>
          <p:cNvPicPr>
            <a:picLocks noGrp="1" noChangeAspect="1"/>
          </p:cNvPicPr>
          <p:nvPr>
            <p:ph type="pic" sz="quarter" idx="17"/>
          </p:nvPr>
        </p:nvPicPr>
        <p:blipFill rotWithShape="1">
          <a:blip r:embed="rId3"/>
          <a:stretch/>
        </p:blipFill>
        <p:spPr>
          <a:xfrm>
            <a:off x="6824289" y="1266451"/>
            <a:ext cx="4857750" cy="4857750"/>
          </a:xfrm>
          <a:prstGeom prst="rect">
            <a:avLst/>
          </a:prstGeom>
        </p:spPr>
      </p:pic>
      <p:sp>
        <p:nvSpPr>
          <p:cNvPr id="3" name="Text Placeholder 2">
            <a:extLst>
              <a:ext uri="{FF2B5EF4-FFF2-40B4-BE49-F238E27FC236}">
                <a16:creationId xmlns:a16="http://schemas.microsoft.com/office/drawing/2014/main" id="{CFB992C6-2AE8-4373-859B-216F64ED8AEB}"/>
              </a:ext>
            </a:extLst>
          </p:cNvPr>
          <p:cNvSpPr>
            <a:spLocks noGrp="1"/>
          </p:cNvSpPr>
          <p:nvPr>
            <p:ph type="body" sz="quarter" idx="16"/>
          </p:nvPr>
        </p:nvSpPr>
        <p:spPr>
          <a:xfrm>
            <a:off x="334962" y="1989138"/>
            <a:ext cx="6085716" cy="4123485"/>
          </a:xfrm>
        </p:spPr>
        <p:txBody>
          <a:bodyPr vert="horz" lIns="91440" tIns="45720" rIns="91440" bIns="45720" rtlCol="0" anchor="t">
            <a:normAutofit fontScale="92500" lnSpcReduction="10000"/>
          </a:bodyPr>
          <a:lstStyle/>
          <a:p>
            <a:pPr marL="342900" indent="-342900">
              <a:buAutoNum type="arabicPeriod"/>
            </a:pPr>
            <a:r>
              <a:rPr lang="en-US" sz="2000">
                <a:latin typeface="Montserrat Medium"/>
              </a:rPr>
              <a:t>Professional learning is driven by identified student needs</a:t>
            </a:r>
            <a:endParaRPr lang="en-US" sz="2000"/>
          </a:p>
          <a:p>
            <a:pPr marL="342900" indent="-342900">
              <a:buAutoNum type="arabicPeriod"/>
            </a:pPr>
            <a:r>
              <a:rPr lang="en-US" sz="2000">
                <a:latin typeface="Montserrat Medium"/>
              </a:rPr>
              <a:t>School leadership teams enable professional learning </a:t>
            </a:r>
            <a:endParaRPr lang="en-US" sz="2000"/>
          </a:p>
          <a:p>
            <a:pPr marL="342900" indent="-342900">
              <a:buAutoNum type="arabicPeriod"/>
            </a:pPr>
            <a:r>
              <a:rPr lang="en-US" sz="2000">
                <a:latin typeface="Montserrat Medium"/>
              </a:rPr>
              <a:t>Collaborative and applied professional learning strengthens teaching practice </a:t>
            </a:r>
            <a:endParaRPr lang="en-US" sz="2000"/>
          </a:p>
          <a:p>
            <a:pPr marL="342900" indent="-342900">
              <a:buAutoNum type="arabicPeriod"/>
            </a:pPr>
            <a:r>
              <a:rPr lang="en-US" sz="2000">
                <a:latin typeface="Montserrat Medium"/>
              </a:rPr>
              <a:t>Professional learning is continuous and coherent </a:t>
            </a:r>
            <a:endParaRPr lang="en-US" sz="2000"/>
          </a:p>
          <a:p>
            <a:pPr marL="342900" indent="-342900">
              <a:buAutoNum type="arabicPeriod"/>
            </a:pPr>
            <a:r>
              <a:rPr lang="en-US" sz="2000">
                <a:latin typeface="Montserrat Medium"/>
              </a:rPr>
              <a:t>Teachers and school leaders are responsible for the impact of professional learning on student progress and achievement </a:t>
            </a:r>
          </a:p>
          <a:p>
            <a:endParaRPr lang="en-US" sz="2000"/>
          </a:p>
        </p:txBody>
      </p:sp>
      <p:sp>
        <p:nvSpPr>
          <p:cNvPr id="4" name="Title 3">
            <a:extLst>
              <a:ext uri="{FF2B5EF4-FFF2-40B4-BE49-F238E27FC236}">
                <a16:creationId xmlns:a16="http://schemas.microsoft.com/office/drawing/2014/main" id="{C3A48E84-BA74-4184-B4E9-05B7AEEC4175}"/>
              </a:ext>
            </a:extLst>
          </p:cNvPr>
          <p:cNvSpPr>
            <a:spLocks noGrp="1"/>
          </p:cNvSpPr>
          <p:nvPr>
            <p:ph type="title"/>
          </p:nvPr>
        </p:nvSpPr>
        <p:spPr/>
        <p:txBody>
          <a:bodyPr/>
          <a:lstStyle/>
          <a:p>
            <a:r>
              <a:rPr lang="en-US">
                <a:latin typeface="Montserrat SemiBold"/>
              </a:rPr>
              <a:t>The High Impact Professional Learning model</a:t>
            </a:r>
          </a:p>
        </p:txBody>
      </p:sp>
      <p:sp>
        <p:nvSpPr>
          <p:cNvPr id="5" name="Text Placeholder 4">
            <a:extLst>
              <a:ext uri="{FF2B5EF4-FFF2-40B4-BE49-F238E27FC236}">
                <a16:creationId xmlns:a16="http://schemas.microsoft.com/office/drawing/2014/main" id="{4049EB32-28F2-4C55-9CEA-0CD966152143}"/>
              </a:ext>
            </a:extLst>
          </p:cNvPr>
          <p:cNvSpPr>
            <a:spLocks noGrp="1"/>
          </p:cNvSpPr>
          <p:nvPr>
            <p:ph type="body" sz="quarter" idx="15"/>
          </p:nvPr>
        </p:nvSpPr>
        <p:spPr>
          <a:xfrm>
            <a:off x="334963" y="1195324"/>
            <a:ext cx="11484799" cy="537824"/>
          </a:xfrm>
        </p:spPr>
        <p:txBody>
          <a:bodyPr vert="horz" wrap="square" lIns="0" tIns="45720" rIns="91440" bIns="45720" rtlCol="0" anchor="t">
            <a:noAutofit/>
          </a:bodyPr>
          <a:lstStyle/>
          <a:p>
            <a:r>
              <a:rPr lang="en-US">
                <a:latin typeface="Montserrat SemiBold"/>
              </a:rPr>
              <a:t>Five elements focused to improve student progress and achievement </a:t>
            </a:r>
          </a:p>
          <a:p>
            <a:endParaRPr lang="en-US"/>
          </a:p>
        </p:txBody>
      </p:sp>
      <p:sp>
        <p:nvSpPr>
          <p:cNvPr id="6" name="Footer Placeholder 5">
            <a:extLst>
              <a:ext uri="{FF2B5EF4-FFF2-40B4-BE49-F238E27FC236}">
                <a16:creationId xmlns:a16="http://schemas.microsoft.com/office/drawing/2014/main" id="{701A350A-A113-4494-B4F2-D829BFB653AB}"/>
              </a:ext>
            </a:extLst>
          </p:cNvPr>
          <p:cNvSpPr>
            <a:spLocks noGrp="1"/>
          </p:cNvSpPr>
          <p:nvPr>
            <p:ph type="ftr" sz="quarter" idx="3"/>
          </p:nvPr>
        </p:nvSpPr>
        <p:spPr/>
        <p:txBody>
          <a:bodyPr/>
          <a:lstStyle/>
          <a:p>
            <a:fld id="{5116C895-348D-4FA1-AC3F-6A98EE2CBA64}" type="slidenum">
              <a:rPr lang="en-US" smtClean="0"/>
              <a:pPr/>
              <a:t>12</a:t>
            </a:fld>
            <a:endParaRPr lang="en-US"/>
          </a:p>
        </p:txBody>
      </p:sp>
    </p:spTree>
    <p:extLst>
      <p:ext uri="{BB962C8B-B14F-4D97-AF65-F5344CB8AC3E}">
        <p14:creationId xmlns:p14="http://schemas.microsoft.com/office/powerpoint/2010/main" val="4106811616"/>
      </p:ext>
    </p:extLst>
  </p:cSld>
  <p:clrMapOvr>
    <a:masterClrMapping/>
  </p:clrMapOvr>
  <p:transition advTm="12692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5C9676-5898-4DF5-84C9-29B737BDC834}"/>
              </a:ext>
            </a:extLst>
          </p:cNvPr>
          <p:cNvSpPr>
            <a:spLocks noGrp="1"/>
          </p:cNvSpPr>
          <p:nvPr>
            <p:ph type="title"/>
          </p:nvPr>
        </p:nvSpPr>
        <p:spPr/>
        <p:txBody>
          <a:bodyPr/>
          <a:lstStyle/>
          <a:p>
            <a:r>
              <a:rPr lang="en-AU"/>
              <a:t>Professional learning that builds staff capability</a:t>
            </a:r>
          </a:p>
        </p:txBody>
      </p:sp>
      <p:sp>
        <p:nvSpPr>
          <p:cNvPr id="5" name="Text Placeholder 4">
            <a:extLst>
              <a:ext uri="{FF2B5EF4-FFF2-40B4-BE49-F238E27FC236}">
                <a16:creationId xmlns:a16="http://schemas.microsoft.com/office/drawing/2014/main" id="{C7199286-48F8-4FD2-B5BB-53196FB76DF4}"/>
              </a:ext>
            </a:extLst>
          </p:cNvPr>
          <p:cNvSpPr>
            <a:spLocks noGrp="1"/>
          </p:cNvSpPr>
          <p:nvPr>
            <p:ph type="body" sz="quarter" idx="15"/>
          </p:nvPr>
        </p:nvSpPr>
        <p:spPr>
          <a:xfrm>
            <a:off x="378371" y="1168275"/>
            <a:ext cx="10996765" cy="403368"/>
          </a:xfrm>
        </p:spPr>
        <p:txBody>
          <a:bodyPr/>
          <a:lstStyle/>
          <a:p>
            <a:r>
              <a:rPr lang="en-AU"/>
              <a:t>Underpinned by four principles</a:t>
            </a:r>
          </a:p>
        </p:txBody>
      </p:sp>
      <p:sp>
        <p:nvSpPr>
          <p:cNvPr id="6" name="Footer Placeholder 5">
            <a:extLst>
              <a:ext uri="{FF2B5EF4-FFF2-40B4-BE49-F238E27FC236}">
                <a16:creationId xmlns:a16="http://schemas.microsoft.com/office/drawing/2014/main" id="{01554140-A56D-48C9-80B8-131BA02D0CE8}"/>
              </a:ext>
            </a:extLst>
          </p:cNvPr>
          <p:cNvSpPr>
            <a:spLocks noGrp="1"/>
          </p:cNvSpPr>
          <p:nvPr>
            <p:ph type="ftr" sz="quarter" idx="3"/>
          </p:nvPr>
        </p:nvSpPr>
        <p:spPr/>
        <p:txBody>
          <a:bodyPr/>
          <a:lstStyle/>
          <a:p>
            <a:pPr>
              <a:defRPr/>
            </a:pPr>
            <a:fld id="{5116C895-348D-4FA1-AC3F-6A98EE2CBA64}" type="slidenum">
              <a:rPr lang="en-US" sz="800">
                <a:solidFill>
                  <a:srgbClr val="041E42"/>
                </a:solidFill>
                <a:latin typeface="Montserrat Medium"/>
              </a:rPr>
              <a:pPr>
                <a:defRPr/>
              </a:pPr>
              <a:t>13</a:t>
            </a:fld>
            <a:endParaRPr lang="en-US" sz="800">
              <a:solidFill>
                <a:srgbClr val="041E42"/>
              </a:solidFill>
              <a:latin typeface="Montserrat Medium"/>
            </a:endParaRPr>
          </a:p>
        </p:txBody>
      </p:sp>
      <p:sp>
        <p:nvSpPr>
          <p:cNvPr id="15" name="TextBox 14">
            <a:extLst>
              <a:ext uri="{FF2B5EF4-FFF2-40B4-BE49-F238E27FC236}">
                <a16:creationId xmlns:a16="http://schemas.microsoft.com/office/drawing/2014/main" id="{B4605CB0-F722-49AD-BD36-92A4FFAB0D7B}"/>
              </a:ext>
            </a:extLst>
          </p:cNvPr>
          <p:cNvSpPr txBox="1"/>
          <p:nvPr/>
        </p:nvSpPr>
        <p:spPr>
          <a:xfrm>
            <a:off x="326860" y="2065705"/>
            <a:ext cx="5995370" cy="3970318"/>
          </a:xfrm>
          <a:prstGeom prst="rect">
            <a:avLst/>
          </a:prstGeom>
          <a:noFill/>
        </p:spPr>
        <p:txBody>
          <a:bodyPr wrap="square">
            <a:spAutoFit/>
          </a:bodyPr>
          <a:lstStyle/>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Professional learning is driven by the needs of the role </a:t>
            </a:r>
          </a:p>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Leadership teams enable professional learning </a:t>
            </a:r>
          </a:p>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Staff are supported to apply professional learning in practice </a:t>
            </a:r>
          </a:p>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The outcomes of professional learning are evaluated</a:t>
            </a:r>
          </a:p>
        </p:txBody>
      </p:sp>
      <p:pic>
        <p:nvPicPr>
          <p:cNvPr id="2" name="Picture 1" descr="Chart&#10;&#10;Description automatically generated">
            <a:extLst>
              <a:ext uri="{FF2B5EF4-FFF2-40B4-BE49-F238E27FC236}">
                <a16:creationId xmlns:a16="http://schemas.microsoft.com/office/drawing/2014/main" id="{15655266-9D57-45B3-A0E1-C00C8F19A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983" y="1411050"/>
            <a:ext cx="4856400" cy="4856400"/>
          </a:xfrm>
          <a:prstGeom prst="rect">
            <a:avLst/>
          </a:prstGeom>
        </p:spPr>
      </p:pic>
    </p:spTree>
    <p:extLst>
      <p:ext uri="{BB962C8B-B14F-4D97-AF65-F5344CB8AC3E}">
        <p14:creationId xmlns:p14="http://schemas.microsoft.com/office/powerpoint/2010/main" val="3029574706"/>
      </p:ext>
    </p:extLst>
  </p:cSld>
  <p:clrMapOvr>
    <a:masterClrMapping/>
  </p:clrMapOvr>
  <p:transition advTm="129061">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marL="0" marR="0" lvl="0" indent="0" algn="l" defTabSz="457173" rtl="0" eaLnBrk="1" fontAlgn="auto" latinLnBrk="0" hangingPunct="1">
              <a:lnSpc>
                <a:spcPct val="100000"/>
              </a:lnSpc>
              <a:spcBef>
                <a:spcPts val="0"/>
              </a:spcBef>
              <a:spcAft>
                <a:spcPts val="0"/>
              </a:spcAft>
              <a:buClrTx/>
              <a:buSzTx/>
              <a:buFontTx/>
              <a:buNone/>
              <a:tabLst/>
              <a:defRPr/>
            </a:pPr>
            <a:fld id="{5116C895-348D-4FA1-AC3F-6A98EE2CBA64}" type="slidenum">
              <a:rPr kumimoji="0" lang="en-US" sz="1000" b="0" i="0" u="none" strike="noStrike" kern="1200" cap="none" spc="0" normalizeH="0" baseline="0" noProof="0" smtClean="0">
                <a:ln>
                  <a:noFill/>
                </a:ln>
                <a:solidFill>
                  <a:srgbClr val="041E42"/>
                </a:solidFill>
                <a:effectLst/>
                <a:uLnTx/>
                <a:uFillTx/>
                <a:latin typeface="Montserrat Medium"/>
                <a:ea typeface="+mn-ea"/>
                <a:cs typeface="+mn-cs"/>
              </a:rPr>
              <a:pPr marL="0" marR="0" lvl="0" indent="0" algn="l" defTabSz="457173"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41E42"/>
              </a:solidFill>
              <a:effectLst/>
              <a:uLnTx/>
              <a:uFillTx/>
              <a:latin typeface="Montserrat Medium"/>
              <a:ea typeface="+mn-ea"/>
              <a:cs typeface="+mn-cs"/>
            </a:endParaRPr>
          </a:p>
        </p:txBody>
      </p:sp>
      <p:sp>
        <p:nvSpPr>
          <p:cNvPr id="3" name="Text Placeholder 2"/>
          <p:cNvSpPr>
            <a:spLocks noGrp="1"/>
          </p:cNvSpPr>
          <p:nvPr>
            <p:ph type="body" sz="quarter" idx="19"/>
          </p:nvPr>
        </p:nvSpPr>
        <p:spPr>
          <a:xfrm>
            <a:off x="337062" y="1839659"/>
            <a:ext cx="11528078" cy="4792916"/>
          </a:xfrm>
          <a:solidFill>
            <a:schemeClr val="bg1"/>
          </a:solidFill>
          <a:ln>
            <a:solidFill>
              <a:schemeClr val="accent1"/>
            </a:solidFill>
          </a:ln>
        </p:spPr>
        <p:txBody>
          <a:bodyPr vert="horz" lIns="91440" tIns="45720" rIns="91440" bIns="45720" numCol="2" rtlCol="0" anchor="t">
            <a:normAutofit fontScale="85000" lnSpcReduction="20000"/>
          </a:bodyPr>
          <a:lstStyle/>
          <a:p>
            <a:r>
              <a:rPr lang="en-AU" sz="2300" dirty="0">
                <a:latin typeface="Montserrat Medium"/>
              </a:rPr>
              <a:t>Access the HIPL School self-assessment tool on the HIPL support website</a:t>
            </a:r>
          </a:p>
          <a:p>
            <a:pPr lvl="1"/>
            <a:r>
              <a:rPr lang="en-AU" sz="2000" dirty="0">
                <a:latin typeface="Montserrat Medium"/>
              </a:rPr>
              <a:t>Read the instructions page, noting the three suggested steps </a:t>
            </a:r>
          </a:p>
          <a:p>
            <a:pPr lvl="1"/>
            <a:r>
              <a:rPr lang="en-AU" sz="2000" dirty="0">
                <a:latin typeface="Montserrat Medium"/>
              </a:rPr>
              <a:t>Access and explore the tool</a:t>
            </a:r>
            <a:endParaRPr lang="en-AU" sz="2000" dirty="0"/>
          </a:p>
          <a:p>
            <a:r>
              <a:rPr lang="en-AU" sz="2300" dirty="0">
                <a:latin typeface="Montserrat Medium"/>
              </a:rPr>
              <a:t>Refer to </a:t>
            </a:r>
            <a:r>
              <a:rPr lang="en-AU" sz="2300" i="1" dirty="0">
                <a:latin typeface="Montserrat Medium"/>
              </a:rPr>
              <a:t>STEP 1: Reflect on each theme across the five HIPL elements</a:t>
            </a:r>
          </a:p>
          <a:p>
            <a:pPr lvl="1"/>
            <a:r>
              <a:rPr lang="en-AU" sz="2000" dirty="0">
                <a:latin typeface="Montserrat Medium"/>
              </a:rPr>
              <a:t>Scan the individual descriptors  </a:t>
            </a:r>
          </a:p>
          <a:p>
            <a:pPr lvl="1"/>
            <a:r>
              <a:rPr lang="en-AU" sz="2000" dirty="0"/>
              <a:t>As a group, decide on one theme to explore</a:t>
            </a:r>
          </a:p>
          <a:p>
            <a:pPr lvl="1"/>
            <a:r>
              <a:rPr lang="en-AU" sz="2000" dirty="0">
                <a:latin typeface="Montserrat Medium"/>
              </a:rPr>
              <a:t>Consider existing practices related to professional learning within your school </a:t>
            </a:r>
          </a:p>
          <a:p>
            <a:pPr lvl="1"/>
            <a:endParaRPr lang="en-AU" sz="2000" dirty="0"/>
          </a:p>
          <a:p>
            <a:pPr lvl="1"/>
            <a:endParaRPr lang="en-AU" sz="2000" dirty="0"/>
          </a:p>
          <a:p>
            <a:r>
              <a:rPr lang="en-AU" sz="2300" dirty="0">
                <a:latin typeface="Montserrat Medium"/>
              </a:rPr>
              <a:t>As the school leadership team, discuss: </a:t>
            </a:r>
          </a:p>
          <a:p>
            <a:pPr lvl="1"/>
            <a:r>
              <a:rPr lang="en-AU" sz="2000" dirty="0">
                <a:latin typeface="Montserrat Medium"/>
              </a:rPr>
              <a:t>How useful will the HIPL School self-assessment tool be within your context?</a:t>
            </a:r>
            <a:endParaRPr lang="en-AU" sz="2000" dirty="0"/>
          </a:p>
          <a:p>
            <a:pPr lvl="1"/>
            <a:r>
              <a:rPr lang="en-AU" sz="2000" dirty="0">
                <a:latin typeface="Montserrat Medium"/>
              </a:rPr>
              <a:t>What opportunities and challenges does this present to the school’s professional learning approaches?</a:t>
            </a:r>
            <a:endParaRPr lang="en-AU" sz="2000" dirty="0"/>
          </a:p>
          <a:p>
            <a:pPr lvl="1"/>
            <a:r>
              <a:rPr lang="en-AU" sz="2000" dirty="0">
                <a:latin typeface="Montserrat Medium"/>
              </a:rPr>
              <a:t>What are your early thoughts about how you use data and evidence to inform professional learning planning, and how might you improve this? </a:t>
            </a:r>
            <a:endParaRPr lang="en-AU" sz="2000" dirty="0"/>
          </a:p>
          <a:p>
            <a:r>
              <a:rPr lang="en-US" sz="2300" dirty="0">
                <a:latin typeface="Montserrat Medium"/>
              </a:rPr>
              <a:t>Complete the short evaluation at: </a:t>
            </a:r>
            <a:br>
              <a:rPr lang="en-US" sz="2300" dirty="0"/>
            </a:br>
            <a:r>
              <a:rPr lang="en-US" sz="3100" b="1" dirty="0">
                <a:hlinkClick r:id="rId3"/>
              </a:rPr>
              <a:t>http://bit.ly/sdd2021-pl-policy</a:t>
            </a:r>
            <a:r>
              <a:rPr lang="en-US" sz="3100" b="1" dirty="0"/>
              <a:t> </a:t>
            </a:r>
            <a:r>
              <a:rPr lang="en-US" sz="2100" dirty="0"/>
              <a:t> </a:t>
            </a:r>
            <a:endParaRPr lang="en-US" sz="2300" dirty="0"/>
          </a:p>
        </p:txBody>
      </p:sp>
      <p:sp>
        <p:nvSpPr>
          <p:cNvPr id="4" name="Text Placeholder 3"/>
          <p:cNvSpPr>
            <a:spLocks noGrp="1"/>
          </p:cNvSpPr>
          <p:nvPr>
            <p:ph type="body" sz="quarter" idx="15"/>
          </p:nvPr>
        </p:nvSpPr>
        <p:spPr>
          <a:xfrm>
            <a:off x="326860" y="1266324"/>
            <a:ext cx="11542083" cy="573335"/>
          </a:xfrm>
        </p:spPr>
        <p:txBody>
          <a:bodyPr/>
          <a:lstStyle/>
          <a:p>
            <a:r>
              <a:rPr lang="en-AU" dirty="0"/>
              <a:t>The task: to explore the HIPL School Self-Assessment tool</a:t>
            </a:r>
          </a:p>
        </p:txBody>
      </p:sp>
      <p:sp>
        <p:nvSpPr>
          <p:cNvPr id="5" name="Title 4"/>
          <p:cNvSpPr>
            <a:spLocks noGrp="1"/>
          </p:cNvSpPr>
          <p:nvPr>
            <p:ph type="title"/>
          </p:nvPr>
        </p:nvSpPr>
        <p:spPr/>
        <p:txBody>
          <a:bodyPr/>
          <a:lstStyle/>
          <a:p>
            <a:r>
              <a:rPr lang="en-AU" dirty="0"/>
              <a:t>Focus Activity</a:t>
            </a:r>
          </a:p>
        </p:txBody>
      </p:sp>
      <p:sp>
        <p:nvSpPr>
          <p:cNvPr id="6" name="TextBox 5">
            <a:extLst>
              <a:ext uri="{FF2B5EF4-FFF2-40B4-BE49-F238E27FC236}">
                <a16:creationId xmlns:a16="http://schemas.microsoft.com/office/drawing/2014/main" id="{A407EFD5-85B0-46E7-8FE5-8A701F1EEDB4}"/>
              </a:ext>
            </a:extLst>
          </p:cNvPr>
          <p:cNvSpPr txBox="1"/>
          <p:nvPr/>
        </p:nvSpPr>
        <p:spPr>
          <a:xfrm>
            <a:off x="10644188" y="157163"/>
            <a:ext cx="1385888" cy="371475"/>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AU" sz="1400" dirty="0"/>
              <a:t>20 MINUTES</a:t>
            </a:r>
          </a:p>
        </p:txBody>
      </p:sp>
    </p:spTree>
    <p:extLst>
      <p:ext uri="{BB962C8B-B14F-4D97-AF65-F5344CB8AC3E}">
        <p14:creationId xmlns:p14="http://schemas.microsoft.com/office/powerpoint/2010/main" val="30546927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D8CA7CE-237A-4F0D-8F3C-581DC4C498F6}"/>
              </a:ext>
            </a:extLst>
          </p:cNvPr>
          <p:cNvSpPr txBox="1">
            <a:spLocks/>
          </p:cNvSpPr>
          <p:nvPr/>
        </p:nvSpPr>
        <p:spPr>
          <a:xfrm>
            <a:off x="371475" y="4048755"/>
            <a:ext cx="5724525" cy="2025775"/>
          </a:xfrm>
          <a:prstGeom prst="rect">
            <a:avLst/>
          </a:prstGeom>
        </p:spPr>
        <p:txBody>
          <a:bodyPr vert="horz" wrap="square" lIns="0" tIns="45720" rIns="91440" bIns="45720" rtlCol="0" anchor="t">
            <a:noAutofit/>
          </a:bodyPr>
          <a:lstStyle>
            <a:lvl1pPr marL="0" indent="0" algn="l" defTabSz="685798" rtl="0" eaLnBrk="1" latinLnBrk="0" hangingPunct="1">
              <a:lnSpc>
                <a:spcPct val="150000"/>
              </a:lnSpc>
              <a:spcBef>
                <a:spcPts val="0"/>
              </a:spcBef>
              <a:spcAft>
                <a:spcPts val="600"/>
              </a:spcAft>
              <a:buFont typeface="Arial" panose="020B0604020202020204" pitchFamily="34" charset="0"/>
              <a:buNone/>
              <a:defRPr sz="2000" b="0" i="0" kern="1200">
                <a:solidFill>
                  <a:schemeClr val="accent5"/>
                </a:solidFill>
                <a:latin typeface="Montserrat SemiBold" pitchFamily="2" charset="77"/>
                <a:ea typeface="+mn-ea"/>
                <a:cs typeface="+mn-cs"/>
              </a:defRPr>
            </a:lvl1pPr>
            <a:lvl2pPr marL="0" indent="0" algn="l" defTabSz="685798" rtl="0" eaLnBrk="1" latinLnBrk="0" hangingPunct="1">
              <a:lnSpc>
                <a:spcPct val="150000"/>
              </a:lnSpc>
              <a:spcBef>
                <a:spcPts val="0"/>
              </a:spcBef>
              <a:spcAft>
                <a:spcPts val="600"/>
              </a:spcAft>
              <a:buClrTx/>
              <a:buFont typeface="Montserrat Medium" panose="00000600000000000000" pitchFamily="2" charset="0"/>
              <a:buNone/>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2400">
                <a:latin typeface="Montserrat SemiBold"/>
              </a:rPr>
              <a:t>Building the capabilities of </a:t>
            </a:r>
            <a:br>
              <a:rPr lang="en-US" sz="2400">
                <a:latin typeface="Montserrat SemiBold"/>
              </a:rPr>
            </a:br>
            <a:r>
              <a:rPr lang="en-US" sz="2400">
                <a:latin typeface="Montserrat SemiBold"/>
              </a:rPr>
              <a:t>SAMs and non-teaching staff</a:t>
            </a:r>
            <a:endParaRPr lang="en-US" sz="2400"/>
          </a:p>
        </p:txBody>
      </p:sp>
      <p:sp>
        <p:nvSpPr>
          <p:cNvPr id="5" name="Title 2">
            <a:extLst>
              <a:ext uri="{FF2B5EF4-FFF2-40B4-BE49-F238E27FC236}">
                <a16:creationId xmlns:a16="http://schemas.microsoft.com/office/drawing/2014/main" id="{832475C1-5830-4AE7-A00F-306C2630033A}"/>
              </a:ext>
            </a:extLst>
          </p:cNvPr>
          <p:cNvSpPr txBox="1">
            <a:spLocks/>
          </p:cNvSpPr>
          <p:nvPr/>
        </p:nvSpPr>
        <p:spPr>
          <a:xfrm>
            <a:off x="371474" y="2823581"/>
            <a:ext cx="6943725" cy="1107996"/>
          </a:xfrm>
          <a:prstGeom prst="rect">
            <a:avLst/>
          </a:prstGeom>
        </p:spPr>
        <p:txBody>
          <a:bodyPr vert="horz" wrap="square" lIns="0" tIns="0" rIns="0" bIns="0" rtlCol="0" anchor="b">
            <a:noAutofit/>
          </a:bodyPr>
          <a:lstStyle>
            <a:lvl1pPr algn="l" defTabSz="685798" rtl="0" eaLnBrk="1" latinLnBrk="0" hangingPunct="1">
              <a:lnSpc>
                <a:spcPct val="90000"/>
              </a:lnSpc>
              <a:spcBef>
                <a:spcPct val="0"/>
              </a:spcBef>
              <a:buNone/>
              <a:defRPr sz="4000" b="0" i="0" kern="1200">
                <a:solidFill>
                  <a:schemeClr val="tx2"/>
                </a:solidFill>
                <a:latin typeface="Montserrat SemiBold" panose="00000700000000000000" pitchFamily="2" charset="0"/>
                <a:ea typeface="+mj-ea"/>
                <a:cs typeface="+mj-cs"/>
              </a:defRPr>
            </a:lvl1pPr>
          </a:lstStyle>
          <a:p>
            <a:r>
              <a:rPr lang="en-AU"/>
              <a:t>Professional Learning Policy for Teachers and School Staff</a:t>
            </a:r>
            <a:endParaRPr lang="en-US"/>
          </a:p>
        </p:txBody>
      </p:sp>
    </p:spTree>
    <p:extLst>
      <p:ext uri="{BB962C8B-B14F-4D97-AF65-F5344CB8AC3E}">
        <p14:creationId xmlns:p14="http://schemas.microsoft.com/office/powerpoint/2010/main" val="25764087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1989138"/>
            <a:ext cx="6226476" cy="4090552"/>
          </a:xfrm>
        </p:spPr>
        <p:txBody>
          <a:bodyPr vert="horz" lIns="91440" tIns="45720" rIns="91440" bIns="45720" rtlCol="0" anchor="t">
            <a:normAutofit/>
          </a:bodyPr>
          <a:lstStyle/>
          <a:p>
            <a:r>
              <a:rPr lang="en-AU">
                <a:latin typeface="Montserrat Medium"/>
              </a:rPr>
              <a:t>The policy applies to all school staff, teaching and non-teaching.</a:t>
            </a:r>
          </a:p>
          <a:p>
            <a:r>
              <a:rPr lang="en-AU">
                <a:latin typeface="Montserrat Medium"/>
              </a:rPr>
              <a:t>The policy recognises three distinct functions:</a:t>
            </a:r>
          </a:p>
          <a:p>
            <a:pPr lvl="1"/>
            <a:r>
              <a:rPr lang="en-AU">
                <a:latin typeface="Montserrat Medium"/>
              </a:rPr>
              <a:t>High Impact Professional Learning focused on classroom practice and student learning</a:t>
            </a:r>
          </a:p>
          <a:p>
            <a:pPr lvl="1"/>
            <a:r>
              <a:rPr lang="en-AU">
                <a:latin typeface="Montserrat Medium"/>
              </a:rPr>
              <a:t>Professional learning focused on building an individual's capacity to perform in a specific role</a:t>
            </a:r>
            <a:endParaRPr lang="en-AU"/>
          </a:p>
          <a:p>
            <a:pPr lvl="1"/>
            <a:r>
              <a:rPr lang="en-AU">
                <a:latin typeface="Montserrat Medium"/>
              </a:rPr>
              <a:t>Mandatory training</a:t>
            </a:r>
          </a:p>
        </p:txBody>
      </p:sp>
      <p:sp>
        <p:nvSpPr>
          <p:cNvPr id="4" name="Title 3"/>
          <p:cNvSpPr>
            <a:spLocks noGrp="1"/>
          </p:cNvSpPr>
          <p:nvPr>
            <p:ph type="title"/>
          </p:nvPr>
        </p:nvSpPr>
        <p:spPr>
          <a:xfrm>
            <a:off x="334953" y="779117"/>
            <a:ext cx="5052594" cy="498470"/>
          </a:xfrm>
        </p:spPr>
        <p:txBody>
          <a:bodyPr/>
          <a:lstStyle/>
          <a:p>
            <a:r>
              <a:rPr lang="en-AU"/>
              <a:t>Professional Learning Policy for Teachers and School Staff</a:t>
            </a:r>
          </a:p>
        </p:txBody>
      </p:sp>
      <p:sp>
        <p:nvSpPr>
          <p:cNvPr id="5" name="Footer Placeholder 4"/>
          <p:cNvSpPr>
            <a:spLocks noGrp="1"/>
          </p:cNvSpPr>
          <p:nvPr>
            <p:ph type="ftr" sz="quarter" idx="3"/>
          </p:nvPr>
        </p:nvSpPr>
        <p:spPr/>
        <p:txBody>
          <a:bodyPr/>
          <a:lstStyle/>
          <a:p>
            <a:fld id="{5116C895-348D-4FA1-AC3F-6A98EE2CBA64}" type="slidenum">
              <a:rPr lang="en-US" smtClean="0"/>
              <a:pPr/>
              <a:t>16</a:t>
            </a:fld>
            <a:endParaRPr lang="en-US"/>
          </a:p>
        </p:txBody>
      </p:sp>
      <p:pic>
        <p:nvPicPr>
          <p:cNvPr id="7" name="Picture 6">
            <a:extLst>
              <a:ext uri="{FF2B5EF4-FFF2-40B4-BE49-F238E27FC236}">
                <a16:creationId xmlns:a16="http://schemas.microsoft.com/office/drawing/2014/main" id="{886F0AA0-BD9B-4658-9018-B1DF8594A642}"/>
              </a:ext>
            </a:extLst>
          </p:cNvPr>
          <p:cNvPicPr>
            <a:picLocks noChangeAspect="1"/>
          </p:cNvPicPr>
          <p:nvPr/>
        </p:nvPicPr>
        <p:blipFill>
          <a:blip r:embed="rId3"/>
          <a:stretch>
            <a:fillRect/>
          </a:stretch>
        </p:blipFill>
        <p:spPr>
          <a:xfrm>
            <a:off x="7245049" y="561460"/>
            <a:ext cx="3781425" cy="5314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8">
            <a:extLst>
              <a:ext uri="{FF2B5EF4-FFF2-40B4-BE49-F238E27FC236}">
                <a16:creationId xmlns:a16="http://schemas.microsoft.com/office/drawing/2014/main" id="{6D57A139-2F14-4423-9A09-D7CE840CD9E1}"/>
              </a:ext>
            </a:extLst>
          </p:cNvPr>
          <p:cNvSpPr>
            <a:spLocks noGrp="1"/>
          </p:cNvSpPr>
          <p:nvPr>
            <p:ph type="body" sz="quarter" idx="15"/>
          </p:nvPr>
        </p:nvSpPr>
        <p:spPr>
          <a:xfrm>
            <a:off x="334953" y="1409461"/>
            <a:ext cx="6485969" cy="537824"/>
          </a:xfrm>
        </p:spPr>
        <p:txBody>
          <a:bodyPr/>
          <a:lstStyle/>
          <a:p>
            <a:r>
              <a:rPr lang="en-US"/>
              <a:t>Informed by evidence, designed to support schools</a:t>
            </a:r>
            <a:endParaRPr lang="en-AU"/>
          </a:p>
        </p:txBody>
      </p:sp>
    </p:spTree>
    <p:extLst>
      <p:ext uri="{BB962C8B-B14F-4D97-AF65-F5344CB8AC3E}">
        <p14:creationId xmlns:p14="http://schemas.microsoft.com/office/powerpoint/2010/main" val="2979927746"/>
      </p:ext>
    </p:extLst>
  </p:cSld>
  <p:clrMapOvr>
    <a:masterClrMapping/>
  </p:clrMapOvr>
  <p:transition advTm="110457">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8D94C9-5194-4CD2-B127-1AEEF5951841}"/>
              </a:ext>
            </a:extLst>
          </p:cNvPr>
          <p:cNvSpPr>
            <a:spLocks noGrp="1"/>
          </p:cNvSpPr>
          <p:nvPr>
            <p:ph type="body" sz="quarter" idx="17"/>
          </p:nvPr>
        </p:nvSpPr>
        <p:spPr>
          <a:xfrm>
            <a:off x="378371" y="1757389"/>
            <a:ext cx="5250105" cy="4619373"/>
          </a:xfrm>
        </p:spPr>
        <p:txBody>
          <a:bodyPr vert="horz" lIns="68580" tIns="34290" rIns="68580" bIns="34290" rtlCol="0" anchor="t">
            <a:normAutofit/>
          </a:bodyPr>
          <a:lstStyle/>
          <a:p>
            <a:r>
              <a:rPr lang="en-AU">
                <a:latin typeface="Montserrat Medium"/>
              </a:rPr>
              <a:t>Policy development: PL review, global literature review, policy co-design process and extensive stakeholder engagement</a:t>
            </a:r>
          </a:p>
          <a:p>
            <a:r>
              <a:rPr lang="en-AU">
                <a:latin typeface="Montserrat Medium"/>
              </a:rPr>
              <a:t>5 HIPL elements strengthen teaching quality and improve student progress and achievement</a:t>
            </a:r>
          </a:p>
          <a:p>
            <a:r>
              <a:rPr lang="en-AU">
                <a:latin typeface="Montserrat Medium"/>
              </a:rPr>
              <a:t>4 principles for professional learning build individual staff capability</a:t>
            </a:r>
          </a:p>
          <a:p>
            <a:r>
              <a:rPr lang="en-AU">
                <a:latin typeface="Montserrat Medium"/>
              </a:rPr>
              <a:t>Connects Professional Learning, Performance and Development and School Excellence</a:t>
            </a:r>
          </a:p>
          <a:p>
            <a:r>
              <a:rPr lang="en-AU">
                <a:latin typeface="Montserrat Medium"/>
              </a:rPr>
              <a:t>Includes mandatory training</a:t>
            </a:r>
          </a:p>
        </p:txBody>
      </p:sp>
      <p:sp>
        <p:nvSpPr>
          <p:cNvPr id="4" name="Title 3">
            <a:extLst>
              <a:ext uri="{FF2B5EF4-FFF2-40B4-BE49-F238E27FC236}">
                <a16:creationId xmlns:a16="http://schemas.microsoft.com/office/drawing/2014/main" id="{C65C9676-5898-4DF5-84C9-29B737BDC834}"/>
              </a:ext>
            </a:extLst>
          </p:cNvPr>
          <p:cNvSpPr>
            <a:spLocks noGrp="1"/>
          </p:cNvSpPr>
          <p:nvPr>
            <p:ph type="title"/>
          </p:nvPr>
        </p:nvSpPr>
        <p:spPr/>
        <p:txBody>
          <a:bodyPr/>
          <a:lstStyle/>
          <a:p>
            <a:r>
              <a:rPr lang="en-AU">
                <a:latin typeface="Montserrat SemiBold"/>
              </a:rPr>
              <a:t>Professional Learning Policy for Teachers and School Staff</a:t>
            </a:r>
          </a:p>
        </p:txBody>
      </p:sp>
      <p:sp>
        <p:nvSpPr>
          <p:cNvPr id="5" name="Text Placeholder 4">
            <a:extLst>
              <a:ext uri="{FF2B5EF4-FFF2-40B4-BE49-F238E27FC236}">
                <a16:creationId xmlns:a16="http://schemas.microsoft.com/office/drawing/2014/main" id="{C7199286-48F8-4FD2-B5BB-53196FB76DF4}"/>
              </a:ext>
            </a:extLst>
          </p:cNvPr>
          <p:cNvSpPr>
            <a:spLocks noGrp="1"/>
          </p:cNvSpPr>
          <p:nvPr>
            <p:ph type="body" sz="quarter" idx="15"/>
          </p:nvPr>
        </p:nvSpPr>
        <p:spPr>
          <a:xfrm>
            <a:off x="378371" y="1168275"/>
            <a:ext cx="8607647" cy="403368"/>
          </a:xfrm>
        </p:spPr>
        <p:txBody>
          <a:bodyPr/>
          <a:lstStyle/>
          <a:p>
            <a:r>
              <a:rPr lang="en-AU"/>
              <a:t>What you need to know about the policy</a:t>
            </a:r>
          </a:p>
        </p:txBody>
      </p:sp>
      <p:sp>
        <p:nvSpPr>
          <p:cNvPr id="6" name="Footer Placeholder 5">
            <a:extLst>
              <a:ext uri="{FF2B5EF4-FFF2-40B4-BE49-F238E27FC236}">
                <a16:creationId xmlns:a16="http://schemas.microsoft.com/office/drawing/2014/main" id="{01554140-A56D-48C9-80B8-131BA02D0CE8}"/>
              </a:ext>
            </a:extLst>
          </p:cNvPr>
          <p:cNvSpPr>
            <a:spLocks noGrp="1"/>
          </p:cNvSpPr>
          <p:nvPr>
            <p:ph type="ftr" sz="quarter" idx="3"/>
          </p:nvPr>
        </p:nvSpPr>
        <p:spPr/>
        <p:txBody>
          <a:bodyPr/>
          <a:lstStyle/>
          <a:p>
            <a:pPr>
              <a:defRPr/>
            </a:pPr>
            <a:fld id="{5116C895-348D-4FA1-AC3F-6A98EE2CBA64}" type="slidenum">
              <a:rPr lang="en-US" sz="800">
                <a:solidFill>
                  <a:srgbClr val="041E42"/>
                </a:solidFill>
                <a:latin typeface="Montserrat Medium"/>
              </a:rPr>
              <a:pPr>
                <a:defRPr/>
              </a:pPr>
              <a:t>17</a:t>
            </a:fld>
            <a:endParaRPr lang="en-US" sz="800">
              <a:solidFill>
                <a:srgbClr val="041E42"/>
              </a:solidFill>
              <a:latin typeface="Montserrat Medium"/>
            </a:endParaRPr>
          </a:p>
        </p:txBody>
      </p:sp>
      <p:pic>
        <p:nvPicPr>
          <p:cNvPr id="8" name="Picture 7" descr="Chart&#10;&#10;Description automatically generated">
            <a:extLst>
              <a:ext uri="{FF2B5EF4-FFF2-40B4-BE49-F238E27FC236}">
                <a16:creationId xmlns:a16="http://schemas.microsoft.com/office/drawing/2014/main" id="{1B04A4AF-9532-4480-A553-D508F33EE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790" y="2423702"/>
            <a:ext cx="2882866" cy="2882866"/>
          </a:xfrm>
          <a:prstGeom prst="rect">
            <a:avLst/>
          </a:prstGeom>
        </p:spPr>
      </p:pic>
      <p:pic>
        <p:nvPicPr>
          <p:cNvPr id="10" name="Picture 9">
            <a:extLst>
              <a:ext uri="{FF2B5EF4-FFF2-40B4-BE49-F238E27FC236}">
                <a16:creationId xmlns:a16="http://schemas.microsoft.com/office/drawing/2014/main" id="{8B1AE6BA-C457-43EE-9153-A39AA4940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423702"/>
            <a:ext cx="2882866" cy="2882866"/>
          </a:xfrm>
          <a:prstGeom prst="rect">
            <a:avLst/>
          </a:prstGeom>
        </p:spPr>
      </p:pic>
    </p:spTree>
    <p:extLst>
      <p:ext uri="{BB962C8B-B14F-4D97-AF65-F5344CB8AC3E}">
        <p14:creationId xmlns:p14="http://schemas.microsoft.com/office/powerpoint/2010/main" val="3961364268"/>
      </p:ext>
    </p:extLst>
  </p:cSld>
  <p:clrMapOvr>
    <a:masterClrMapping/>
  </p:clrMapOvr>
  <p:transition advTm="70217">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5C9676-5898-4DF5-84C9-29B737BDC834}"/>
              </a:ext>
            </a:extLst>
          </p:cNvPr>
          <p:cNvSpPr>
            <a:spLocks noGrp="1"/>
          </p:cNvSpPr>
          <p:nvPr>
            <p:ph type="title"/>
          </p:nvPr>
        </p:nvSpPr>
        <p:spPr/>
        <p:txBody>
          <a:bodyPr/>
          <a:lstStyle/>
          <a:p>
            <a:r>
              <a:rPr lang="en-AU"/>
              <a:t>Professional learning that builds staff capability</a:t>
            </a:r>
          </a:p>
        </p:txBody>
      </p:sp>
      <p:sp>
        <p:nvSpPr>
          <p:cNvPr id="5" name="Text Placeholder 4">
            <a:extLst>
              <a:ext uri="{FF2B5EF4-FFF2-40B4-BE49-F238E27FC236}">
                <a16:creationId xmlns:a16="http://schemas.microsoft.com/office/drawing/2014/main" id="{C7199286-48F8-4FD2-B5BB-53196FB76DF4}"/>
              </a:ext>
            </a:extLst>
          </p:cNvPr>
          <p:cNvSpPr>
            <a:spLocks noGrp="1"/>
          </p:cNvSpPr>
          <p:nvPr>
            <p:ph type="body" sz="quarter" idx="15"/>
          </p:nvPr>
        </p:nvSpPr>
        <p:spPr>
          <a:xfrm>
            <a:off x="378371" y="1168275"/>
            <a:ext cx="10996765" cy="403368"/>
          </a:xfrm>
        </p:spPr>
        <p:txBody>
          <a:bodyPr/>
          <a:lstStyle/>
          <a:p>
            <a:r>
              <a:rPr lang="en-AU"/>
              <a:t>Underpinned by four principles</a:t>
            </a:r>
          </a:p>
        </p:txBody>
      </p:sp>
      <p:sp>
        <p:nvSpPr>
          <p:cNvPr id="6" name="Footer Placeholder 5">
            <a:extLst>
              <a:ext uri="{FF2B5EF4-FFF2-40B4-BE49-F238E27FC236}">
                <a16:creationId xmlns:a16="http://schemas.microsoft.com/office/drawing/2014/main" id="{01554140-A56D-48C9-80B8-131BA02D0CE8}"/>
              </a:ext>
            </a:extLst>
          </p:cNvPr>
          <p:cNvSpPr>
            <a:spLocks noGrp="1"/>
          </p:cNvSpPr>
          <p:nvPr>
            <p:ph type="ftr" sz="quarter" idx="3"/>
          </p:nvPr>
        </p:nvSpPr>
        <p:spPr/>
        <p:txBody>
          <a:bodyPr/>
          <a:lstStyle/>
          <a:p>
            <a:pPr>
              <a:defRPr/>
            </a:pPr>
            <a:fld id="{5116C895-348D-4FA1-AC3F-6A98EE2CBA64}" type="slidenum">
              <a:rPr lang="en-US" sz="800">
                <a:solidFill>
                  <a:srgbClr val="041E42"/>
                </a:solidFill>
                <a:latin typeface="Montserrat Medium"/>
              </a:rPr>
              <a:pPr>
                <a:defRPr/>
              </a:pPr>
              <a:t>18</a:t>
            </a:fld>
            <a:endParaRPr lang="en-US" sz="800">
              <a:solidFill>
                <a:srgbClr val="041E42"/>
              </a:solidFill>
              <a:latin typeface="Montserrat Medium"/>
            </a:endParaRPr>
          </a:p>
        </p:txBody>
      </p:sp>
      <p:sp>
        <p:nvSpPr>
          <p:cNvPr id="15" name="TextBox 14">
            <a:extLst>
              <a:ext uri="{FF2B5EF4-FFF2-40B4-BE49-F238E27FC236}">
                <a16:creationId xmlns:a16="http://schemas.microsoft.com/office/drawing/2014/main" id="{B4605CB0-F722-49AD-BD36-92A4FFAB0D7B}"/>
              </a:ext>
            </a:extLst>
          </p:cNvPr>
          <p:cNvSpPr txBox="1"/>
          <p:nvPr/>
        </p:nvSpPr>
        <p:spPr>
          <a:xfrm>
            <a:off x="326860" y="2065705"/>
            <a:ext cx="5995370" cy="3970318"/>
          </a:xfrm>
          <a:prstGeom prst="rect">
            <a:avLst/>
          </a:prstGeom>
          <a:noFill/>
        </p:spPr>
        <p:txBody>
          <a:bodyPr wrap="square">
            <a:spAutoFit/>
          </a:bodyPr>
          <a:lstStyle/>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Professional learning is driven by the needs of the role </a:t>
            </a:r>
          </a:p>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Leadership teams enable professional learning </a:t>
            </a:r>
          </a:p>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Staff are supported to apply professional learning in practice </a:t>
            </a:r>
          </a:p>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The outcomes of professional learning are evaluated</a:t>
            </a:r>
          </a:p>
        </p:txBody>
      </p:sp>
      <p:pic>
        <p:nvPicPr>
          <p:cNvPr id="2" name="Picture 1" descr="Chart&#10;&#10;Description automatically generated">
            <a:extLst>
              <a:ext uri="{FF2B5EF4-FFF2-40B4-BE49-F238E27FC236}">
                <a16:creationId xmlns:a16="http://schemas.microsoft.com/office/drawing/2014/main" id="{15655266-9D57-45B3-A0E1-C00C8F19A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983" y="1411050"/>
            <a:ext cx="4856400" cy="4856400"/>
          </a:xfrm>
          <a:prstGeom prst="rect">
            <a:avLst/>
          </a:prstGeom>
        </p:spPr>
      </p:pic>
    </p:spTree>
    <p:extLst>
      <p:ext uri="{BB962C8B-B14F-4D97-AF65-F5344CB8AC3E}">
        <p14:creationId xmlns:p14="http://schemas.microsoft.com/office/powerpoint/2010/main" val="590855840"/>
      </p:ext>
    </p:extLst>
  </p:cSld>
  <p:clrMapOvr>
    <a:masterClrMapping/>
  </p:clrMapOvr>
  <p:transition advTm="129061">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marL="0" marR="0" lvl="0" indent="0" algn="l" defTabSz="457173" rtl="0" eaLnBrk="1" fontAlgn="auto" latinLnBrk="0" hangingPunct="1">
              <a:lnSpc>
                <a:spcPct val="100000"/>
              </a:lnSpc>
              <a:spcBef>
                <a:spcPts val="0"/>
              </a:spcBef>
              <a:spcAft>
                <a:spcPts val="0"/>
              </a:spcAft>
              <a:buClrTx/>
              <a:buSzTx/>
              <a:buFontTx/>
              <a:buNone/>
              <a:tabLst/>
              <a:defRPr/>
            </a:pPr>
            <a:fld id="{5116C895-348D-4FA1-AC3F-6A98EE2CBA64}" type="slidenum">
              <a:rPr kumimoji="0" lang="en-US" sz="1000" b="0" i="0" u="none" strike="noStrike" kern="1200" cap="none" spc="0" normalizeH="0" baseline="0" noProof="0" smtClean="0">
                <a:ln>
                  <a:noFill/>
                </a:ln>
                <a:solidFill>
                  <a:srgbClr val="041E42"/>
                </a:solidFill>
                <a:effectLst/>
                <a:uLnTx/>
                <a:uFillTx/>
                <a:latin typeface="Montserrat Medium"/>
                <a:ea typeface="+mn-ea"/>
                <a:cs typeface="+mn-cs"/>
              </a:rPr>
              <a:pPr marL="0" marR="0" lvl="0" indent="0" algn="l" defTabSz="457173"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41E42"/>
              </a:solidFill>
              <a:effectLst/>
              <a:uLnTx/>
              <a:uFillTx/>
              <a:latin typeface="Montserrat Medium"/>
              <a:ea typeface="+mn-ea"/>
              <a:cs typeface="+mn-cs"/>
            </a:endParaRPr>
          </a:p>
        </p:txBody>
      </p:sp>
      <p:sp>
        <p:nvSpPr>
          <p:cNvPr id="3" name="Text Placeholder 2"/>
          <p:cNvSpPr>
            <a:spLocks noGrp="1"/>
          </p:cNvSpPr>
          <p:nvPr>
            <p:ph type="body" sz="quarter" idx="19"/>
          </p:nvPr>
        </p:nvSpPr>
        <p:spPr>
          <a:xfrm>
            <a:off x="337063" y="1969477"/>
            <a:ext cx="10607602" cy="4663098"/>
          </a:xfrm>
          <a:solidFill>
            <a:schemeClr val="bg1"/>
          </a:solidFill>
          <a:ln>
            <a:solidFill>
              <a:schemeClr val="accent1"/>
            </a:solidFill>
          </a:ln>
        </p:spPr>
        <p:txBody>
          <a:bodyPr vert="horz" lIns="91440" tIns="45720" rIns="91440" bIns="45720" rtlCol="0" anchor="t">
            <a:normAutofit/>
          </a:bodyPr>
          <a:lstStyle/>
          <a:p>
            <a:pPr marL="0" indent="0">
              <a:buNone/>
            </a:pPr>
            <a:r>
              <a:rPr lang="en-AU" dirty="0">
                <a:latin typeface="Montserrat Medium"/>
              </a:rPr>
              <a:t>Discuss existing practices related to professional learning within your school for non-teaching staff.</a:t>
            </a:r>
          </a:p>
          <a:p>
            <a:r>
              <a:rPr lang="en-AU" dirty="0">
                <a:latin typeface="Montserrat Medium"/>
              </a:rPr>
              <a:t>Access and read through the policy, particularly the principles described at 1.8</a:t>
            </a:r>
          </a:p>
          <a:p>
            <a:r>
              <a:rPr lang="en-AU" dirty="0">
                <a:latin typeface="Montserrat Medium"/>
              </a:rPr>
              <a:t>Consider the following questions and discuss with your team:</a:t>
            </a:r>
          </a:p>
          <a:p>
            <a:pPr lvl="1"/>
            <a:r>
              <a:rPr lang="en-AU" dirty="0">
                <a:latin typeface="Montserrat Medium"/>
              </a:rPr>
              <a:t>What opportunities are currently available for your learning?</a:t>
            </a:r>
          </a:p>
          <a:p>
            <a:pPr lvl="1"/>
            <a:r>
              <a:rPr lang="en-AU" dirty="0">
                <a:latin typeface="Montserrat Medium"/>
              </a:rPr>
              <a:t>What professional learning do you think will help you in your role? </a:t>
            </a:r>
          </a:p>
          <a:p>
            <a:pPr lvl="1"/>
            <a:r>
              <a:rPr lang="en-AU" dirty="0">
                <a:latin typeface="Montserrat Medium"/>
              </a:rPr>
              <a:t>What would enable you to engage more effectively with professional learning inside the school or externally?</a:t>
            </a:r>
            <a:endParaRPr lang="en-AU" dirty="0"/>
          </a:p>
          <a:p>
            <a:pPr lvl="1"/>
            <a:r>
              <a:rPr lang="en-AU" dirty="0">
                <a:latin typeface="Montserrat Medium"/>
              </a:rPr>
              <a:t>How do you think you could evaluate the outcome of the professional learning you undertake? </a:t>
            </a:r>
          </a:p>
          <a:p>
            <a:r>
              <a:rPr lang="en-US" dirty="0"/>
              <a:t>Complete the short evaluation at: </a:t>
            </a:r>
            <a:br>
              <a:rPr lang="en-US" dirty="0"/>
            </a:br>
            <a:r>
              <a:rPr lang="en-US" sz="2200" b="1" dirty="0">
                <a:hlinkClick r:id="rId3"/>
              </a:rPr>
              <a:t>http://bit.ly/sdd2021-pl-policy</a:t>
            </a:r>
            <a:r>
              <a:rPr lang="en-US" sz="2200" b="1" dirty="0"/>
              <a:t> </a:t>
            </a:r>
            <a:r>
              <a:rPr lang="en-US" dirty="0"/>
              <a:t> </a:t>
            </a:r>
          </a:p>
          <a:p>
            <a:pPr marL="0" indent="0">
              <a:buNone/>
            </a:pPr>
            <a:endParaRPr lang="en-AU" dirty="0"/>
          </a:p>
          <a:p>
            <a:endParaRPr lang="en-AU" dirty="0"/>
          </a:p>
        </p:txBody>
      </p:sp>
      <p:sp>
        <p:nvSpPr>
          <p:cNvPr id="4" name="Text Placeholder 3"/>
          <p:cNvSpPr>
            <a:spLocks noGrp="1"/>
          </p:cNvSpPr>
          <p:nvPr>
            <p:ph type="body" sz="quarter" idx="15"/>
          </p:nvPr>
        </p:nvSpPr>
        <p:spPr>
          <a:xfrm>
            <a:off x="326860" y="1266324"/>
            <a:ext cx="11542083" cy="894985"/>
          </a:xfrm>
        </p:spPr>
        <p:txBody>
          <a:bodyPr/>
          <a:lstStyle/>
          <a:p>
            <a:r>
              <a:rPr lang="en-AU"/>
              <a:t>The task: to consider professional learning to build capability for non-teaching staff</a:t>
            </a:r>
          </a:p>
        </p:txBody>
      </p:sp>
      <p:sp>
        <p:nvSpPr>
          <p:cNvPr id="5" name="Title 4"/>
          <p:cNvSpPr>
            <a:spLocks noGrp="1"/>
          </p:cNvSpPr>
          <p:nvPr>
            <p:ph type="title"/>
          </p:nvPr>
        </p:nvSpPr>
        <p:spPr/>
        <p:txBody>
          <a:bodyPr/>
          <a:lstStyle/>
          <a:p>
            <a:r>
              <a:rPr lang="en-AU"/>
              <a:t>Focus Activity</a:t>
            </a:r>
          </a:p>
        </p:txBody>
      </p:sp>
      <p:sp>
        <p:nvSpPr>
          <p:cNvPr id="6" name="TextBox 5">
            <a:extLst>
              <a:ext uri="{FF2B5EF4-FFF2-40B4-BE49-F238E27FC236}">
                <a16:creationId xmlns:a16="http://schemas.microsoft.com/office/drawing/2014/main" id="{94E48C28-9EAD-474C-910A-E5A39451C7EA}"/>
              </a:ext>
            </a:extLst>
          </p:cNvPr>
          <p:cNvSpPr txBox="1"/>
          <p:nvPr/>
        </p:nvSpPr>
        <p:spPr>
          <a:xfrm>
            <a:off x="10644188" y="157163"/>
            <a:ext cx="1385888" cy="371475"/>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AU" sz="1400" dirty="0"/>
              <a:t>20 MINUTES</a:t>
            </a:r>
          </a:p>
        </p:txBody>
      </p:sp>
    </p:spTree>
    <p:extLst>
      <p:ext uri="{BB962C8B-B14F-4D97-AF65-F5344CB8AC3E}">
        <p14:creationId xmlns:p14="http://schemas.microsoft.com/office/powerpoint/2010/main" val="39357683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5116C895-348D-4FA1-AC3F-6A98EE2CBA64}" type="slidenum">
              <a:rPr lang="en-US" smtClean="0"/>
              <a:pPr/>
              <a:t>2</a:t>
            </a:fld>
            <a:endParaRPr lang="en-US"/>
          </a:p>
        </p:txBody>
      </p:sp>
      <p:sp>
        <p:nvSpPr>
          <p:cNvPr id="3" name="Text Placeholder 2"/>
          <p:cNvSpPr>
            <a:spLocks noGrp="1"/>
          </p:cNvSpPr>
          <p:nvPr>
            <p:ph type="body" sz="quarter" idx="19"/>
          </p:nvPr>
        </p:nvSpPr>
        <p:spPr>
          <a:xfrm>
            <a:off x="337062" y="1989138"/>
            <a:ext cx="8438638" cy="4090552"/>
          </a:xfrm>
        </p:spPr>
        <p:txBody>
          <a:bodyPr vert="horz" lIns="91440" tIns="45720" rIns="91440" bIns="45720" rtlCol="0" anchor="t">
            <a:normAutofit/>
          </a:bodyPr>
          <a:lstStyle/>
          <a:p>
            <a:r>
              <a:rPr lang="en-AU" dirty="0">
                <a:latin typeface="Montserrat Medium"/>
              </a:rPr>
              <a:t>View the Secretary’s Q&amp;A video on the </a:t>
            </a:r>
            <a:r>
              <a:rPr lang="en-AU" dirty="0">
                <a:latin typeface="Montserrat Medium"/>
                <a:hlinkClick r:id="rId3"/>
              </a:rPr>
              <a:t>PL Activity page</a:t>
            </a:r>
            <a:endParaRPr lang="en-AU" dirty="0">
              <a:latin typeface="Montserrat Medium"/>
            </a:endParaRPr>
          </a:p>
          <a:p>
            <a:r>
              <a:rPr lang="en-AU" dirty="0">
                <a:latin typeface="Montserrat Medium"/>
              </a:rPr>
              <a:t>What are three key messages that your group took from the video presentations?</a:t>
            </a:r>
          </a:p>
          <a:p>
            <a:r>
              <a:rPr lang="en-AU" dirty="0">
                <a:latin typeface="Montserrat Medium"/>
              </a:rPr>
              <a:t>Considering the responses gathered from the whole group: </a:t>
            </a:r>
          </a:p>
          <a:p>
            <a:pPr lvl="1"/>
            <a:r>
              <a:rPr lang="en-AU" dirty="0">
                <a:latin typeface="Montserrat Medium"/>
              </a:rPr>
              <a:t>Which of these messages most interest you? </a:t>
            </a:r>
          </a:p>
          <a:p>
            <a:pPr lvl="1"/>
            <a:r>
              <a:rPr lang="en-AU" dirty="0">
                <a:latin typeface="Montserrat Medium"/>
              </a:rPr>
              <a:t>Why?</a:t>
            </a:r>
          </a:p>
          <a:p>
            <a:r>
              <a:rPr lang="en-AU" dirty="0">
                <a:latin typeface="Montserrat Medium"/>
              </a:rPr>
              <a:t>What implications can you identify for:</a:t>
            </a:r>
          </a:p>
          <a:p>
            <a:pPr lvl="1"/>
            <a:r>
              <a:rPr lang="en-AU" dirty="0">
                <a:latin typeface="Montserrat Medium"/>
              </a:rPr>
              <a:t>Your school's approach to professional learning?</a:t>
            </a:r>
          </a:p>
          <a:p>
            <a:pPr lvl="1"/>
            <a:r>
              <a:rPr lang="en-AU" dirty="0">
                <a:latin typeface="Montserrat Medium"/>
              </a:rPr>
              <a:t>Your own professional learning?</a:t>
            </a:r>
          </a:p>
          <a:p>
            <a:endParaRPr lang="en-AU" dirty="0"/>
          </a:p>
          <a:p>
            <a:endParaRPr lang="en-AU" dirty="0"/>
          </a:p>
          <a:p>
            <a:endParaRPr lang="en-AU" dirty="0"/>
          </a:p>
        </p:txBody>
      </p:sp>
      <p:sp>
        <p:nvSpPr>
          <p:cNvPr id="4" name="Text Placeholder 3"/>
          <p:cNvSpPr>
            <a:spLocks noGrp="1"/>
          </p:cNvSpPr>
          <p:nvPr>
            <p:ph type="body" sz="quarter" idx="15"/>
          </p:nvPr>
        </p:nvSpPr>
        <p:spPr>
          <a:xfrm>
            <a:off x="326860" y="1266324"/>
            <a:ext cx="11542083" cy="573335"/>
          </a:xfrm>
        </p:spPr>
        <p:txBody>
          <a:bodyPr/>
          <a:lstStyle/>
          <a:p>
            <a:r>
              <a:rPr lang="en-AU" dirty="0"/>
              <a:t>The task: to respond to the Secretary’s Q&amp;A session on Professional Learning </a:t>
            </a:r>
          </a:p>
        </p:txBody>
      </p:sp>
      <p:sp>
        <p:nvSpPr>
          <p:cNvPr id="5" name="Title 4"/>
          <p:cNvSpPr>
            <a:spLocks noGrp="1"/>
          </p:cNvSpPr>
          <p:nvPr>
            <p:ph type="title"/>
          </p:nvPr>
        </p:nvSpPr>
        <p:spPr/>
        <p:txBody>
          <a:bodyPr/>
          <a:lstStyle/>
          <a:p>
            <a:r>
              <a:rPr lang="en-AU"/>
              <a:t>Focus Activity: Mark Scott Q&amp;A Presentation </a:t>
            </a:r>
          </a:p>
        </p:txBody>
      </p:sp>
      <p:sp>
        <p:nvSpPr>
          <p:cNvPr id="6" name="TextBox 5">
            <a:extLst>
              <a:ext uri="{FF2B5EF4-FFF2-40B4-BE49-F238E27FC236}">
                <a16:creationId xmlns:a16="http://schemas.microsoft.com/office/drawing/2014/main" id="{7700D070-5633-4CE1-8081-FAAF90EFAC85}"/>
              </a:ext>
            </a:extLst>
          </p:cNvPr>
          <p:cNvSpPr txBox="1"/>
          <p:nvPr/>
        </p:nvSpPr>
        <p:spPr>
          <a:xfrm>
            <a:off x="10644188" y="157163"/>
            <a:ext cx="1385888" cy="371475"/>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AU" sz="1400" dirty="0"/>
              <a:t>20 MINUTES</a:t>
            </a:r>
          </a:p>
        </p:txBody>
      </p:sp>
    </p:spTree>
    <p:extLst>
      <p:ext uri="{BB962C8B-B14F-4D97-AF65-F5344CB8AC3E}">
        <p14:creationId xmlns:p14="http://schemas.microsoft.com/office/powerpoint/2010/main" val="24781608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F4555D-F52B-46CE-B9FF-8788962E0F66}"/>
              </a:ext>
            </a:extLst>
          </p:cNvPr>
          <p:cNvSpPr>
            <a:spLocks noGrp="1"/>
          </p:cNvSpPr>
          <p:nvPr>
            <p:ph type="body" sz="quarter" idx="15"/>
          </p:nvPr>
        </p:nvSpPr>
        <p:spPr>
          <a:xfrm>
            <a:off x="371475" y="4048755"/>
            <a:ext cx="8754940" cy="2025775"/>
          </a:xfrm>
        </p:spPr>
        <p:txBody>
          <a:bodyPr vert="horz" wrap="square" lIns="0" tIns="45720" rIns="91440" bIns="45720" rtlCol="0" anchor="t">
            <a:noAutofit/>
          </a:bodyPr>
          <a:lstStyle/>
          <a:p>
            <a:r>
              <a:rPr lang="en-US" sz="2400">
                <a:latin typeface="Montserrat SemiBold"/>
              </a:rPr>
              <a:t>Orientation for school leaders and their teaching teams</a:t>
            </a:r>
            <a:endParaRPr lang="en-US" sz="2400"/>
          </a:p>
        </p:txBody>
      </p:sp>
      <p:sp>
        <p:nvSpPr>
          <p:cNvPr id="3" name="Title 2">
            <a:extLst>
              <a:ext uri="{FF2B5EF4-FFF2-40B4-BE49-F238E27FC236}">
                <a16:creationId xmlns:a16="http://schemas.microsoft.com/office/drawing/2014/main" id="{AC64CEDE-D5AD-400E-BC09-7959DD3A1DB6}"/>
              </a:ext>
            </a:extLst>
          </p:cNvPr>
          <p:cNvSpPr>
            <a:spLocks noGrp="1"/>
          </p:cNvSpPr>
          <p:nvPr>
            <p:ph type="title"/>
          </p:nvPr>
        </p:nvSpPr>
        <p:spPr>
          <a:xfrm>
            <a:off x="371474" y="2823581"/>
            <a:ext cx="6943725" cy="1107996"/>
          </a:xfrm>
        </p:spPr>
        <p:txBody>
          <a:bodyPr/>
          <a:lstStyle/>
          <a:p>
            <a:r>
              <a:rPr lang="en-AU"/>
              <a:t>Professional Learning Policy for Teachers and School Staff</a:t>
            </a:r>
            <a:endParaRPr lang="en-US"/>
          </a:p>
        </p:txBody>
      </p:sp>
    </p:spTree>
    <p:extLst>
      <p:ext uri="{BB962C8B-B14F-4D97-AF65-F5344CB8AC3E}">
        <p14:creationId xmlns:p14="http://schemas.microsoft.com/office/powerpoint/2010/main" val="18064780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1989138"/>
            <a:ext cx="6226476" cy="4090552"/>
          </a:xfrm>
        </p:spPr>
        <p:txBody>
          <a:bodyPr vert="horz" lIns="91440" tIns="45720" rIns="91440" bIns="45720" rtlCol="0" anchor="t">
            <a:normAutofit/>
          </a:bodyPr>
          <a:lstStyle/>
          <a:p>
            <a:r>
              <a:rPr lang="en-AU">
                <a:latin typeface="Montserrat Medium"/>
              </a:rPr>
              <a:t>The policy applies to all school staff, teaching and non-teaching.</a:t>
            </a:r>
          </a:p>
          <a:p>
            <a:r>
              <a:rPr lang="en-AU">
                <a:latin typeface="Montserrat Medium"/>
              </a:rPr>
              <a:t>The policy recognises three distinct functions:</a:t>
            </a:r>
          </a:p>
          <a:p>
            <a:pPr lvl="1"/>
            <a:r>
              <a:rPr lang="en-AU">
                <a:latin typeface="Montserrat Medium"/>
              </a:rPr>
              <a:t>High Impact Professional Learning focused on classroom practice and student learning</a:t>
            </a:r>
          </a:p>
          <a:p>
            <a:pPr lvl="1"/>
            <a:r>
              <a:rPr lang="en-AU">
                <a:latin typeface="Montserrat Medium"/>
              </a:rPr>
              <a:t>Professional learning focused on building an individual's capacity to perform in a specific role</a:t>
            </a:r>
            <a:endParaRPr lang="en-AU"/>
          </a:p>
          <a:p>
            <a:pPr lvl="1"/>
            <a:r>
              <a:rPr lang="en-AU">
                <a:latin typeface="Montserrat Medium"/>
              </a:rPr>
              <a:t>Mandatory training</a:t>
            </a:r>
          </a:p>
        </p:txBody>
      </p:sp>
      <p:sp>
        <p:nvSpPr>
          <p:cNvPr id="4" name="Title 3"/>
          <p:cNvSpPr>
            <a:spLocks noGrp="1"/>
          </p:cNvSpPr>
          <p:nvPr>
            <p:ph type="title"/>
          </p:nvPr>
        </p:nvSpPr>
        <p:spPr>
          <a:xfrm>
            <a:off x="334953" y="779117"/>
            <a:ext cx="5052594" cy="498470"/>
          </a:xfrm>
        </p:spPr>
        <p:txBody>
          <a:bodyPr/>
          <a:lstStyle/>
          <a:p>
            <a:r>
              <a:rPr lang="en-AU"/>
              <a:t>Professional Learning Policy for Teachers and School Staff</a:t>
            </a:r>
          </a:p>
        </p:txBody>
      </p:sp>
      <p:sp>
        <p:nvSpPr>
          <p:cNvPr id="5" name="Footer Placeholder 4"/>
          <p:cNvSpPr>
            <a:spLocks noGrp="1"/>
          </p:cNvSpPr>
          <p:nvPr>
            <p:ph type="ftr" sz="quarter" idx="3"/>
          </p:nvPr>
        </p:nvSpPr>
        <p:spPr/>
        <p:txBody>
          <a:bodyPr/>
          <a:lstStyle/>
          <a:p>
            <a:fld id="{5116C895-348D-4FA1-AC3F-6A98EE2CBA64}" type="slidenum">
              <a:rPr lang="en-US" smtClean="0"/>
              <a:pPr/>
              <a:t>4</a:t>
            </a:fld>
            <a:endParaRPr lang="en-US"/>
          </a:p>
        </p:txBody>
      </p:sp>
      <p:pic>
        <p:nvPicPr>
          <p:cNvPr id="7" name="Picture 6">
            <a:extLst>
              <a:ext uri="{FF2B5EF4-FFF2-40B4-BE49-F238E27FC236}">
                <a16:creationId xmlns:a16="http://schemas.microsoft.com/office/drawing/2014/main" id="{886F0AA0-BD9B-4658-9018-B1DF8594A642}"/>
              </a:ext>
            </a:extLst>
          </p:cNvPr>
          <p:cNvPicPr>
            <a:picLocks noChangeAspect="1"/>
          </p:cNvPicPr>
          <p:nvPr/>
        </p:nvPicPr>
        <p:blipFill>
          <a:blip r:embed="rId3"/>
          <a:stretch>
            <a:fillRect/>
          </a:stretch>
        </p:blipFill>
        <p:spPr>
          <a:xfrm>
            <a:off x="7245049" y="561460"/>
            <a:ext cx="3781425" cy="5314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8">
            <a:extLst>
              <a:ext uri="{FF2B5EF4-FFF2-40B4-BE49-F238E27FC236}">
                <a16:creationId xmlns:a16="http://schemas.microsoft.com/office/drawing/2014/main" id="{6D57A139-2F14-4423-9A09-D7CE840CD9E1}"/>
              </a:ext>
            </a:extLst>
          </p:cNvPr>
          <p:cNvSpPr>
            <a:spLocks noGrp="1"/>
          </p:cNvSpPr>
          <p:nvPr>
            <p:ph type="body" sz="quarter" idx="15"/>
          </p:nvPr>
        </p:nvSpPr>
        <p:spPr>
          <a:xfrm>
            <a:off x="334953" y="1409461"/>
            <a:ext cx="6485969" cy="537824"/>
          </a:xfrm>
        </p:spPr>
        <p:txBody>
          <a:bodyPr/>
          <a:lstStyle/>
          <a:p>
            <a:r>
              <a:rPr lang="en-US"/>
              <a:t>Informed by evidence, designed to support schools</a:t>
            </a:r>
            <a:endParaRPr lang="en-AU"/>
          </a:p>
        </p:txBody>
      </p:sp>
    </p:spTree>
    <p:extLst>
      <p:ext uri="{BB962C8B-B14F-4D97-AF65-F5344CB8AC3E}">
        <p14:creationId xmlns:p14="http://schemas.microsoft.com/office/powerpoint/2010/main" val="2999676117"/>
      </p:ext>
    </p:extLst>
  </p:cSld>
  <p:clrMapOvr>
    <a:masterClrMapping/>
  </p:clrMapOvr>
  <p:transition advTm="110457">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8D94C9-5194-4CD2-B127-1AEEF5951841}"/>
              </a:ext>
            </a:extLst>
          </p:cNvPr>
          <p:cNvSpPr>
            <a:spLocks noGrp="1"/>
          </p:cNvSpPr>
          <p:nvPr>
            <p:ph type="body" sz="quarter" idx="17"/>
          </p:nvPr>
        </p:nvSpPr>
        <p:spPr>
          <a:xfrm>
            <a:off x="378371" y="1757389"/>
            <a:ext cx="5250105" cy="4619373"/>
          </a:xfrm>
        </p:spPr>
        <p:txBody>
          <a:bodyPr vert="horz" lIns="68580" tIns="34290" rIns="68580" bIns="34290" rtlCol="0" anchor="t">
            <a:normAutofit/>
          </a:bodyPr>
          <a:lstStyle/>
          <a:p>
            <a:r>
              <a:rPr lang="en-AU">
                <a:latin typeface="Montserrat Medium"/>
              </a:rPr>
              <a:t>Policy development: PL review, global literature review, policy co-design process and extensive stakeholder engagement</a:t>
            </a:r>
          </a:p>
          <a:p>
            <a:r>
              <a:rPr lang="en-AU">
                <a:latin typeface="Montserrat Medium"/>
              </a:rPr>
              <a:t>5 HIPL elements strengthen teaching quality and improve student progress and achievement</a:t>
            </a:r>
          </a:p>
          <a:p>
            <a:r>
              <a:rPr lang="en-AU">
                <a:latin typeface="Montserrat Medium"/>
              </a:rPr>
              <a:t>4 principles for professional learning build individual staff capability</a:t>
            </a:r>
          </a:p>
          <a:p>
            <a:r>
              <a:rPr lang="en-AU">
                <a:latin typeface="Montserrat Medium"/>
              </a:rPr>
              <a:t>Connects Professional Learning, Performance and Development and School Excellence</a:t>
            </a:r>
          </a:p>
          <a:p>
            <a:r>
              <a:rPr lang="en-AU">
                <a:latin typeface="Montserrat Medium"/>
              </a:rPr>
              <a:t>Includes mandatory training</a:t>
            </a:r>
          </a:p>
        </p:txBody>
      </p:sp>
      <p:sp>
        <p:nvSpPr>
          <p:cNvPr id="4" name="Title 3">
            <a:extLst>
              <a:ext uri="{FF2B5EF4-FFF2-40B4-BE49-F238E27FC236}">
                <a16:creationId xmlns:a16="http://schemas.microsoft.com/office/drawing/2014/main" id="{C65C9676-5898-4DF5-84C9-29B737BDC834}"/>
              </a:ext>
            </a:extLst>
          </p:cNvPr>
          <p:cNvSpPr>
            <a:spLocks noGrp="1"/>
          </p:cNvSpPr>
          <p:nvPr>
            <p:ph type="title"/>
          </p:nvPr>
        </p:nvSpPr>
        <p:spPr/>
        <p:txBody>
          <a:bodyPr/>
          <a:lstStyle/>
          <a:p>
            <a:r>
              <a:rPr lang="en-AU">
                <a:latin typeface="Montserrat SemiBold"/>
              </a:rPr>
              <a:t>Professional Learning Policy for Teachers and School Staff</a:t>
            </a:r>
          </a:p>
        </p:txBody>
      </p:sp>
      <p:sp>
        <p:nvSpPr>
          <p:cNvPr id="5" name="Text Placeholder 4">
            <a:extLst>
              <a:ext uri="{FF2B5EF4-FFF2-40B4-BE49-F238E27FC236}">
                <a16:creationId xmlns:a16="http://schemas.microsoft.com/office/drawing/2014/main" id="{C7199286-48F8-4FD2-B5BB-53196FB76DF4}"/>
              </a:ext>
            </a:extLst>
          </p:cNvPr>
          <p:cNvSpPr>
            <a:spLocks noGrp="1"/>
          </p:cNvSpPr>
          <p:nvPr>
            <p:ph type="body" sz="quarter" idx="15"/>
          </p:nvPr>
        </p:nvSpPr>
        <p:spPr>
          <a:xfrm>
            <a:off x="378371" y="1168275"/>
            <a:ext cx="8607647" cy="403368"/>
          </a:xfrm>
        </p:spPr>
        <p:txBody>
          <a:bodyPr/>
          <a:lstStyle/>
          <a:p>
            <a:r>
              <a:rPr lang="en-AU"/>
              <a:t>What you need to know about the policy</a:t>
            </a:r>
          </a:p>
        </p:txBody>
      </p:sp>
      <p:sp>
        <p:nvSpPr>
          <p:cNvPr id="6" name="Footer Placeholder 5">
            <a:extLst>
              <a:ext uri="{FF2B5EF4-FFF2-40B4-BE49-F238E27FC236}">
                <a16:creationId xmlns:a16="http://schemas.microsoft.com/office/drawing/2014/main" id="{01554140-A56D-48C9-80B8-131BA02D0CE8}"/>
              </a:ext>
            </a:extLst>
          </p:cNvPr>
          <p:cNvSpPr>
            <a:spLocks noGrp="1"/>
          </p:cNvSpPr>
          <p:nvPr>
            <p:ph type="ftr" sz="quarter" idx="3"/>
          </p:nvPr>
        </p:nvSpPr>
        <p:spPr/>
        <p:txBody>
          <a:bodyPr/>
          <a:lstStyle/>
          <a:p>
            <a:pPr>
              <a:defRPr/>
            </a:pPr>
            <a:fld id="{5116C895-348D-4FA1-AC3F-6A98EE2CBA64}" type="slidenum">
              <a:rPr lang="en-US" sz="800">
                <a:solidFill>
                  <a:srgbClr val="041E42"/>
                </a:solidFill>
                <a:latin typeface="Montserrat Medium"/>
              </a:rPr>
              <a:pPr>
                <a:defRPr/>
              </a:pPr>
              <a:t>5</a:t>
            </a:fld>
            <a:endParaRPr lang="en-US" sz="800">
              <a:solidFill>
                <a:srgbClr val="041E42"/>
              </a:solidFill>
              <a:latin typeface="Montserrat Medium"/>
            </a:endParaRPr>
          </a:p>
        </p:txBody>
      </p:sp>
      <p:pic>
        <p:nvPicPr>
          <p:cNvPr id="8" name="Picture 7" descr="Chart&#10;&#10;Description automatically generated">
            <a:extLst>
              <a:ext uri="{FF2B5EF4-FFF2-40B4-BE49-F238E27FC236}">
                <a16:creationId xmlns:a16="http://schemas.microsoft.com/office/drawing/2014/main" id="{1B04A4AF-9532-4480-A553-D508F33EE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790" y="2423702"/>
            <a:ext cx="2882866" cy="2882866"/>
          </a:xfrm>
          <a:prstGeom prst="rect">
            <a:avLst/>
          </a:prstGeom>
        </p:spPr>
      </p:pic>
      <p:pic>
        <p:nvPicPr>
          <p:cNvPr id="10" name="Picture 9">
            <a:extLst>
              <a:ext uri="{FF2B5EF4-FFF2-40B4-BE49-F238E27FC236}">
                <a16:creationId xmlns:a16="http://schemas.microsoft.com/office/drawing/2014/main" id="{8B1AE6BA-C457-43EE-9153-A39AA4940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423702"/>
            <a:ext cx="2882866" cy="2882866"/>
          </a:xfrm>
          <a:prstGeom prst="rect">
            <a:avLst/>
          </a:prstGeom>
        </p:spPr>
      </p:pic>
    </p:spTree>
    <p:extLst>
      <p:ext uri="{BB962C8B-B14F-4D97-AF65-F5344CB8AC3E}">
        <p14:creationId xmlns:p14="http://schemas.microsoft.com/office/powerpoint/2010/main" val="3906671490"/>
      </p:ext>
    </p:extLst>
  </p:cSld>
  <p:clrMapOvr>
    <a:masterClrMapping/>
  </p:clrMapOvr>
  <p:transition advTm="70217">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A0DDF83E-FC2F-4B88-8060-91B5ADBF2F00}"/>
              </a:ext>
            </a:extLst>
          </p:cNvPr>
          <p:cNvPicPr>
            <a:picLocks noGrp="1" noChangeAspect="1"/>
          </p:cNvPicPr>
          <p:nvPr>
            <p:ph type="pic" sz="quarter" idx="17"/>
          </p:nvPr>
        </p:nvPicPr>
        <p:blipFill rotWithShape="1">
          <a:blip r:embed="rId3"/>
          <a:stretch/>
        </p:blipFill>
        <p:spPr>
          <a:xfrm>
            <a:off x="6824289" y="1266451"/>
            <a:ext cx="4857750" cy="4857750"/>
          </a:xfrm>
          <a:prstGeom prst="rect">
            <a:avLst/>
          </a:prstGeom>
        </p:spPr>
      </p:pic>
      <p:sp>
        <p:nvSpPr>
          <p:cNvPr id="3" name="Text Placeholder 2">
            <a:extLst>
              <a:ext uri="{FF2B5EF4-FFF2-40B4-BE49-F238E27FC236}">
                <a16:creationId xmlns:a16="http://schemas.microsoft.com/office/drawing/2014/main" id="{CFB992C6-2AE8-4373-859B-216F64ED8AEB}"/>
              </a:ext>
            </a:extLst>
          </p:cNvPr>
          <p:cNvSpPr>
            <a:spLocks noGrp="1"/>
          </p:cNvSpPr>
          <p:nvPr>
            <p:ph type="body" sz="quarter" idx="16"/>
          </p:nvPr>
        </p:nvSpPr>
        <p:spPr>
          <a:xfrm>
            <a:off x="334962" y="1989138"/>
            <a:ext cx="6085716" cy="4123485"/>
          </a:xfrm>
        </p:spPr>
        <p:txBody>
          <a:bodyPr vert="horz" lIns="91440" tIns="45720" rIns="91440" bIns="45720" rtlCol="0" anchor="t">
            <a:normAutofit fontScale="92500" lnSpcReduction="10000"/>
          </a:bodyPr>
          <a:lstStyle/>
          <a:p>
            <a:pPr marL="342900" indent="-342900">
              <a:buAutoNum type="arabicPeriod"/>
            </a:pPr>
            <a:r>
              <a:rPr lang="en-US" sz="2000">
                <a:latin typeface="Montserrat Medium"/>
              </a:rPr>
              <a:t>Professional learning is driven by identified student needs</a:t>
            </a:r>
            <a:endParaRPr lang="en-US" sz="2000"/>
          </a:p>
          <a:p>
            <a:pPr marL="342900" indent="-342900">
              <a:buAutoNum type="arabicPeriod"/>
            </a:pPr>
            <a:r>
              <a:rPr lang="en-US" sz="2000">
                <a:latin typeface="Montserrat Medium"/>
              </a:rPr>
              <a:t>School leadership teams enable professional learning </a:t>
            </a:r>
            <a:endParaRPr lang="en-US" sz="2000"/>
          </a:p>
          <a:p>
            <a:pPr marL="342900" indent="-342900">
              <a:buAutoNum type="arabicPeriod"/>
            </a:pPr>
            <a:r>
              <a:rPr lang="en-US" sz="2000">
                <a:latin typeface="Montserrat Medium"/>
              </a:rPr>
              <a:t>Collaborative and applied professional learning strengthens teaching practice </a:t>
            </a:r>
            <a:endParaRPr lang="en-US" sz="2000"/>
          </a:p>
          <a:p>
            <a:pPr marL="342900" indent="-342900">
              <a:buAutoNum type="arabicPeriod"/>
            </a:pPr>
            <a:r>
              <a:rPr lang="en-US" sz="2000">
                <a:latin typeface="Montserrat Medium"/>
              </a:rPr>
              <a:t>Professional learning is continuous and coherent </a:t>
            </a:r>
            <a:endParaRPr lang="en-US" sz="2000"/>
          </a:p>
          <a:p>
            <a:pPr marL="342900" indent="-342900">
              <a:buAutoNum type="arabicPeriod"/>
            </a:pPr>
            <a:r>
              <a:rPr lang="en-US" sz="2000">
                <a:latin typeface="Montserrat Medium"/>
              </a:rPr>
              <a:t>Teachers and school leaders are responsible for the impact of professional learning on student progress and achievement </a:t>
            </a:r>
          </a:p>
          <a:p>
            <a:endParaRPr lang="en-US" sz="2000"/>
          </a:p>
        </p:txBody>
      </p:sp>
      <p:sp>
        <p:nvSpPr>
          <p:cNvPr id="4" name="Title 3">
            <a:extLst>
              <a:ext uri="{FF2B5EF4-FFF2-40B4-BE49-F238E27FC236}">
                <a16:creationId xmlns:a16="http://schemas.microsoft.com/office/drawing/2014/main" id="{C3A48E84-BA74-4184-B4E9-05B7AEEC4175}"/>
              </a:ext>
            </a:extLst>
          </p:cNvPr>
          <p:cNvSpPr>
            <a:spLocks noGrp="1"/>
          </p:cNvSpPr>
          <p:nvPr>
            <p:ph type="title"/>
          </p:nvPr>
        </p:nvSpPr>
        <p:spPr/>
        <p:txBody>
          <a:bodyPr/>
          <a:lstStyle/>
          <a:p>
            <a:r>
              <a:rPr lang="en-US">
                <a:latin typeface="Montserrat SemiBold"/>
              </a:rPr>
              <a:t>The High Impact Professional Learning model</a:t>
            </a:r>
          </a:p>
        </p:txBody>
      </p:sp>
      <p:sp>
        <p:nvSpPr>
          <p:cNvPr id="5" name="Text Placeholder 4">
            <a:extLst>
              <a:ext uri="{FF2B5EF4-FFF2-40B4-BE49-F238E27FC236}">
                <a16:creationId xmlns:a16="http://schemas.microsoft.com/office/drawing/2014/main" id="{4049EB32-28F2-4C55-9CEA-0CD966152143}"/>
              </a:ext>
            </a:extLst>
          </p:cNvPr>
          <p:cNvSpPr>
            <a:spLocks noGrp="1"/>
          </p:cNvSpPr>
          <p:nvPr>
            <p:ph type="body" sz="quarter" idx="15"/>
          </p:nvPr>
        </p:nvSpPr>
        <p:spPr>
          <a:xfrm>
            <a:off x="334963" y="1195324"/>
            <a:ext cx="11484799" cy="537824"/>
          </a:xfrm>
        </p:spPr>
        <p:txBody>
          <a:bodyPr vert="horz" wrap="square" lIns="0" tIns="45720" rIns="91440" bIns="45720" rtlCol="0" anchor="t">
            <a:noAutofit/>
          </a:bodyPr>
          <a:lstStyle/>
          <a:p>
            <a:r>
              <a:rPr lang="en-US">
                <a:latin typeface="Montserrat SemiBold"/>
              </a:rPr>
              <a:t>Five elements focused to improve student progress and achievement </a:t>
            </a:r>
          </a:p>
          <a:p>
            <a:endParaRPr lang="en-US"/>
          </a:p>
        </p:txBody>
      </p:sp>
      <p:sp>
        <p:nvSpPr>
          <p:cNvPr id="6" name="Footer Placeholder 5">
            <a:extLst>
              <a:ext uri="{FF2B5EF4-FFF2-40B4-BE49-F238E27FC236}">
                <a16:creationId xmlns:a16="http://schemas.microsoft.com/office/drawing/2014/main" id="{701A350A-A113-4494-B4F2-D829BFB653AB}"/>
              </a:ext>
            </a:extLst>
          </p:cNvPr>
          <p:cNvSpPr>
            <a:spLocks noGrp="1"/>
          </p:cNvSpPr>
          <p:nvPr>
            <p:ph type="ftr" sz="quarter" idx="3"/>
          </p:nvPr>
        </p:nvSpPr>
        <p:spPr/>
        <p:txBody>
          <a:bodyPr/>
          <a:lstStyle/>
          <a:p>
            <a:fld id="{5116C895-348D-4FA1-AC3F-6A98EE2CBA64}" type="slidenum">
              <a:rPr lang="en-US" smtClean="0"/>
              <a:pPr/>
              <a:t>6</a:t>
            </a:fld>
            <a:endParaRPr lang="en-US"/>
          </a:p>
        </p:txBody>
      </p:sp>
    </p:spTree>
    <p:extLst>
      <p:ext uri="{BB962C8B-B14F-4D97-AF65-F5344CB8AC3E}">
        <p14:creationId xmlns:p14="http://schemas.microsoft.com/office/powerpoint/2010/main" val="1489219176"/>
      </p:ext>
    </p:extLst>
  </p:cSld>
  <p:clrMapOvr>
    <a:masterClrMapping/>
  </p:clrMapOvr>
  <p:transition advTm="12692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5C9676-5898-4DF5-84C9-29B737BDC834}"/>
              </a:ext>
            </a:extLst>
          </p:cNvPr>
          <p:cNvSpPr>
            <a:spLocks noGrp="1"/>
          </p:cNvSpPr>
          <p:nvPr>
            <p:ph type="title"/>
          </p:nvPr>
        </p:nvSpPr>
        <p:spPr/>
        <p:txBody>
          <a:bodyPr/>
          <a:lstStyle/>
          <a:p>
            <a:r>
              <a:rPr lang="en-AU"/>
              <a:t>Professional learning that builds staff capability</a:t>
            </a:r>
          </a:p>
        </p:txBody>
      </p:sp>
      <p:sp>
        <p:nvSpPr>
          <p:cNvPr id="5" name="Text Placeholder 4">
            <a:extLst>
              <a:ext uri="{FF2B5EF4-FFF2-40B4-BE49-F238E27FC236}">
                <a16:creationId xmlns:a16="http://schemas.microsoft.com/office/drawing/2014/main" id="{C7199286-48F8-4FD2-B5BB-53196FB76DF4}"/>
              </a:ext>
            </a:extLst>
          </p:cNvPr>
          <p:cNvSpPr>
            <a:spLocks noGrp="1"/>
          </p:cNvSpPr>
          <p:nvPr>
            <p:ph type="body" sz="quarter" idx="15"/>
          </p:nvPr>
        </p:nvSpPr>
        <p:spPr>
          <a:xfrm>
            <a:off x="378371" y="1168275"/>
            <a:ext cx="10996765" cy="403368"/>
          </a:xfrm>
        </p:spPr>
        <p:txBody>
          <a:bodyPr/>
          <a:lstStyle/>
          <a:p>
            <a:r>
              <a:rPr lang="en-AU"/>
              <a:t>Underpinned by four principles</a:t>
            </a:r>
          </a:p>
        </p:txBody>
      </p:sp>
      <p:sp>
        <p:nvSpPr>
          <p:cNvPr id="6" name="Footer Placeholder 5">
            <a:extLst>
              <a:ext uri="{FF2B5EF4-FFF2-40B4-BE49-F238E27FC236}">
                <a16:creationId xmlns:a16="http://schemas.microsoft.com/office/drawing/2014/main" id="{01554140-A56D-48C9-80B8-131BA02D0CE8}"/>
              </a:ext>
            </a:extLst>
          </p:cNvPr>
          <p:cNvSpPr>
            <a:spLocks noGrp="1"/>
          </p:cNvSpPr>
          <p:nvPr>
            <p:ph type="ftr" sz="quarter" idx="3"/>
          </p:nvPr>
        </p:nvSpPr>
        <p:spPr/>
        <p:txBody>
          <a:bodyPr/>
          <a:lstStyle/>
          <a:p>
            <a:pPr>
              <a:defRPr/>
            </a:pPr>
            <a:fld id="{5116C895-348D-4FA1-AC3F-6A98EE2CBA64}" type="slidenum">
              <a:rPr lang="en-US" sz="800">
                <a:solidFill>
                  <a:srgbClr val="041E42"/>
                </a:solidFill>
                <a:latin typeface="Montserrat Medium"/>
              </a:rPr>
              <a:pPr>
                <a:defRPr/>
              </a:pPr>
              <a:t>7</a:t>
            </a:fld>
            <a:endParaRPr lang="en-US" sz="800">
              <a:solidFill>
                <a:srgbClr val="041E42"/>
              </a:solidFill>
              <a:latin typeface="Montserrat Medium"/>
            </a:endParaRPr>
          </a:p>
        </p:txBody>
      </p:sp>
      <p:sp>
        <p:nvSpPr>
          <p:cNvPr id="15" name="TextBox 14">
            <a:extLst>
              <a:ext uri="{FF2B5EF4-FFF2-40B4-BE49-F238E27FC236}">
                <a16:creationId xmlns:a16="http://schemas.microsoft.com/office/drawing/2014/main" id="{B4605CB0-F722-49AD-BD36-92A4FFAB0D7B}"/>
              </a:ext>
            </a:extLst>
          </p:cNvPr>
          <p:cNvSpPr txBox="1"/>
          <p:nvPr/>
        </p:nvSpPr>
        <p:spPr>
          <a:xfrm>
            <a:off x="326860" y="2065705"/>
            <a:ext cx="5995370" cy="3970318"/>
          </a:xfrm>
          <a:prstGeom prst="rect">
            <a:avLst/>
          </a:prstGeom>
          <a:noFill/>
        </p:spPr>
        <p:txBody>
          <a:bodyPr wrap="square">
            <a:spAutoFit/>
          </a:bodyPr>
          <a:lstStyle/>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Professional learning is driven by the needs of the role </a:t>
            </a:r>
          </a:p>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Leadership teams enable professional learning </a:t>
            </a:r>
          </a:p>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Staff are supported to apply professional learning in practice </a:t>
            </a:r>
          </a:p>
          <a:p>
            <a:pPr marL="342900" lvl="1" indent="-342900">
              <a:spcBef>
                <a:spcPts val="1200"/>
              </a:spcBef>
              <a:spcAft>
                <a:spcPts val="1200"/>
              </a:spcAft>
              <a:buFont typeface="+mj-lt"/>
              <a:buAutoNum type="arabicPeriod"/>
            </a:pPr>
            <a:r>
              <a:rPr lang="en-US" sz="2400">
                <a:solidFill>
                  <a:srgbClr val="000000"/>
                </a:solidFill>
                <a:effectLst/>
                <a:ea typeface="Calibri" panose="020F0502020204030204" pitchFamily="34" charset="0"/>
                <a:cs typeface="Arial" panose="020B0604020202020204" pitchFamily="34" charset="0"/>
              </a:rPr>
              <a:t>The outcomes of professional learning are evaluated</a:t>
            </a:r>
          </a:p>
        </p:txBody>
      </p:sp>
      <p:pic>
        <p:nvPicPr>
          <p:cNvPr id="2" name="Picture 1" descr="Chart&#10;&#10;Description automatically generated">
            <a:extLst>
              <a:ext uri="{FF2B5EF4-FFF2-40B4-BE49-F238E27FC236}">
                <a16:creationId xmlns:a16="http://schemas.microsoft.com/office/drawing/2014/main" id="{15655266-9D57-45B3-A0E1-C00C8F19A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983" y="1411050"/>
            <a:ext cx="4856400" cy="4856400"/>
          </a:xfrm>
          <a:prstGeom prst="rect">
            <a:avLst/>
          </a:prstGeom>
        </p:spPr>
      </p:pic>
    </p:spTree>
    <p:extLst>
      <p:ext uri="{BB962C8B-B14F-4D97-AF65-F5344CB8AC3E}">
        <p14:creationId xmlns:p14="http://schemas.microsoft.com/office/powerpoint/2010/main" val="2560414140"/>
      </p:ext>
    </p:extLst>
  </p:cSld>
  <p:clrMapOvr>
    <a:masterClrMapping/>
  </p:clrMapOvr>
  <p:transition advTm="129061">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marL="0" marR="0" lvl="0" indent="0" algn="l" defTabSz="457173" rtl="0" eaLnBrk="1" fontAlgn="auto" latinLnBrk="0" hangingPunct="1">
              <a:lnSpc>
                <a:spcPct val="100000"/>
              </a:lnSpc>
              <a:spcBef>
                <a:spcPts val="0"/>
              </a:spcBef>
              <a:spcAft>
                <a:spcPts val="0"/>
              </a:spcAft>
              <a:buClrTx/>
              <a:buSzTx/>
              <a:buFontTx/>
              <a:buNone/>
              <a:tabLst/>
              <a:defRPr/>
            </a:pPr>
            <a:fld id="{5116C895-348D-4FA1-AC3F-6A98EE2CBA64}" type="slidenum">
              <a:rPr kumimoji="0" lang="en-US" sz="1000" b="0" i="0" u="none" strike="noStrike" kern="1200" cap="none" spc="0" normalizeH="0" baseline="0" noProof="0" smtClean="0">
                <a:ln>
                  <a:noFill/>
                </a:ln>
                <a:solidFill>
                  <a:srgbClr val="041E42"/>
                </a:solidFill>
                <a:effectLst/>
                <a:uLnTx/>
                <a:uFillTx/>
                <a:latin typeface="Montserrat Medium"/>
                <a:ea typeface="+mn-ea"/>
                <a:cs typeface="+mn-cs"/>
              </a:rPr>
              <a:pPr marL="0" marR="0" lvl="0" indent="0" algn="l" defTabSz="457173"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41E42"/>
              </a:solidFill>
              <a:effectLst/>
              <a:uLnTx/>
              <a:uFillTx/>
              <a:latin typeface="Montserrat Medium"/>
              <a:ea typeface="+mn-ea"/>
              <a:cs typeface="+mn-cs"/>
            </a:endParaRPr>
          </a:p>
        </p:txBody>
      </p:sp>
      <p:sp>
        <p:nvSpPr>
          <p:cNvPr id="3" name="Text Placeholder 2"/>
          <p:cNvSpPr>
            <a:spLocks noGrp="1"/>
          </p:cNvSpPr>
          <p:nvPr>
            <p:ph type="body" sz="quarter" idx="19"/>
          </p:nvPr>
        </p:nvSpPr>
        <p:spPr>
          <a:xfrm>
            <a:off x="337061" y="2357438"/>
            <a:ext cx="10552611" cy="4275136"/>
          </a:xfrm>
          <a:solidFill>
            <a:schemeClr val="bg1"/>
          </a:solidFill>
          <a:ln>
            <a:solidFill>
              <a:schemeClr val="accent1"/>
            </a:solidFill>
          </a:ln>
        </p:spPr>
        <p:txBody>
          <a:bodyPr vert="horz" lIns="91440" tIns="45720" rIns="91440" bIns="45720" rtlCol="0" anchor="t">
            <a:normAutofit/>
          </a:bodyPr>
          <a:lstStyle/>
          <a:p>
            <a:r>
              <a:rPr lang="en-AU" sz="2000" dirty="0">
                <a:latin typeface="Montserrat Medium"/>
              </a:rPr>
              <a:t>Access the support website pages at </a:t>
            </a:r>
            <a:r>
              <a:rPr lang="en-AU" sz="2000" dirty="0">
                <a:latin typeface="Montserrat Medium"/>
                <a:hlinkClick r:id="rId3"/>
              </a:rPr>
              <a:t>High Impact Professional Learning</a:t>
            </a:r>
            <a:r>
              <a:rPr lang="en-AU" sz="2000" dirty="0">
                <a:latin typeface="Montserrat Medium"/>
              </a:rPr>
              <a:t> </a:t>
            </a:r>
            <a:endParaRPr lang="en-US" sz="2000" dirty="0"/>
          </a:p>
          <a:p>
            <a:r>
              <a:rPr lang="en-AU" sz="2000" dirty="0">
                <a:latin typeface="Montserrat Medium"/>
              </a:rPr>
              <a:t>Consider the following questions</a:t>
            </a:r>
          </a:p>
          <a:p>
            <a:pPr lvl="1"/>
            <a:r>
              <a:rPr lang="en-AU" sz="1800" dirty="0">
                <a:latin typeface="Montserrat Medium"/>
              </a:rPr>
              <a:t>What practices are currently in place in your school that support one or more high impact professional learning elements? </a:t>
            </a:r>
            <a:endParaRPr lang="en-US" sz="1800" dirty="0"/>
          </a:p>
          <a:p>
            <a:pPr lvl="1"/>
            <a:r>
              <a:rPr lang="en-AU" sz="1800" dirty="0">
                <a:latin typeface="Montserrat Medium"/>
              </a:rPr>
              <a:t>Are there any HIPL elements that you think might need strengthening? </a:t>
            </a:r>
            <a:endParaRPr lang="en-US" sz="1800" dirty="0"/>
          </a:p>
          <a:p>
            <a:pPr lvl="1"/>
            <a:r>
              <a:rPr lang="en-AU" sz="1800" dirty="0">
                <a:latin typeface="Montserrat Medium"/>
              </a:rPr>
              <a:t>What is the first step you might take, as a staff, to enact the policy?</a:t>
            </a:r>
          </a:p>
          <a:p>
            <a:r>
              <a:rPr lang="en-AU" sz="2000" dirty="0">
                <a:latin typeface="Montserrat Medium"/>
              </a:rPr>
              <a:t>Complete the short evaluation at: </a:t>
            </a:r>
            <a:br>
              <a:rPr lang="en-AU" sz="2000" dirty="0">
                <a:latin typeface="Montserrat Medium"/>
              </a:rPr>
            </a:br>
            <a:r>
              <a:rPr lang="en-AU" sz="2000" b="1" dirty="0">
                <a:latin typeface="Montserrat Medium"/>
                <a:hlinkClick r:id="rId4"/>
              </a:rPr>
              <a:t>http://bit.ly/sdd2021-pl-policy</a:t>
            </a:r>
            <a:r>
              <a:rPr lang="en-AU" dirty="0">
                <a:latin typeface="Montserrat Medium"/>
              </a:rPr>
              <a:t> </a:t>
            </a:r>
            <a:endParaRPr lang="en-AU" sz="2000" dirty="0"/>
          </a:p>
        </p:txBody>
      </p:sp>
      <p:sp>
        <p:nvSpPr>
          <p:cNvPr id="4" name="Text Placeholder 3"/>
          <p:cNvSpPr>
            <a:spLocks noGrp="1"/>
          </p:cNvSpPr>
          <p:nvPr>
            <p:ph type="body" sz="quarter" idx="15"/>
          </p:nvPr>
        </p:nvSpPr>
        <p:spPr>
          <a:xfrm>
            <a:off x="326860" y="1266324"/>
            <a:ext cx="11542083" cy="573335"/>
          </a:xfrm>
        </p:spPr>
        <p:txBody>
          <a:bodyPr/>
          <a:lstStyle/>
          <a:p>
            <a:r>
              <a:rPr lang="en-AU"/>
              <a:t>The task: to explore the support website and consider your own PL requirements</a:t>
            </a:r>
          </a:p>
        </p:txBody>
      </p:sp>
      <p:sp>
        <p:nvSpPr>
          <p:cNvPr id="5" name="Title 4"/>
          <p:cNvSpPr>
            <a:spLocks noGrp="1"/>
          </p:cNvSpPr>
          <p:nvPr>
            <p:ph type="title"/>
          </p:nvPr>
        </p:nvSpPr>
        <p:spPr/>
        <p:txBody>
          <a:bodyPr/>
          <a:lstStyle/>
          <a:p>
            <a:r>
              <a:rPr lang="en-AU"/>
              <a:t>Focus Activity: PL policy, resources and implications</a:t>
            </a:r>
          </a:p>
        </p:txBody>
      </p:sp>
      <p:sp>
        <p:nvSpPr>
          <p:cNvPr id="6" name="TextBox 5">
            <a:extLst>
              <a:ext uri="{FF2B5EF4-FFF2-40B4-BE49-F238E27FC236}">
                <a16:creationId xmlns:a16="http://schemas.microsoft.com/office/drawing/2014/main" id="{22FF2C11-5007-42F2-9799-854596C0B1CB}"/>
              </a:ext>
            </a:extLst>
          </p:cNvPr>
          <p:cNvSpPr txBox="1"/>
          <p:nvPr/>
        </p:nvSpPr>
        <p:spPr>
          <a:xfrm>
            <a:off x="10644188" y="157163"/>
            <a:ext cx="1385888" cy="371475"/>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AU" sz="1400" dirty="0"/>
              <a:t>20 MINUTES</a:t>
            </a:r>
          </a:p>
        </p:txBody>
      </p:sp>
    </p:spTree>
    <p:extLst>
      <p:ext uri="{BB962C8B-B14F-4D97-AF65-F5344CB8AC3E}">
        <p14:creationId xmlns:p14="http://schemas.microsoft.com/office/powerpoint/2010/main" val="42266850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DD4425A2-6C66-456D-BD02-7471AF8D3D4A}"/>
              </a:ext>
            </a:extLst>
          </p:cNvPr>
          <p:cNvSpPr txBox="1">
            <a:spLocks/>
          </p:cNvSpPr>
          <p:nvPr/>
        </p:nvSpPr>
        <p:spPr>
          <a:xfrm>
            <a:off x="371475" y="4048755"/>
            <a:ext cx="5724525" cy="2025775"/>
          </a:xfrm>
          <a:prstGeom prst="rect">
            <a:avLst/>
          </a:prstGeom>
        </p:spPr>
        <p:txBody>
          <a:bodyPr vert="horz" wrap="square" lIns="0" tIns="45720" rIns="91440" bIns="45720" rtlCol="0" anchor="t">
            <a:noAutofit/>
          </a:bodyPr>
          <a:lstStyle>
            <a:lvl1pPr marL="0" indent="0" algn="l" defTabSz="685798" rtl="0" eaLnBrk="1" latinLnBrk="0" hangingPunct="1">
              <a:lnSpc>
                <a:spcPct val="150000"/>
              </a:lnSpc>
              <a:spcBef>
                <a:spcPts val="0"/>
              </a:spcBef>
              <a:spcAft>
                <a:spcPts val="600"/>
              </a:spcAft>
              <a:buFont typeface="Arial" panose="020B0604020202020204" pitchFamily="34" charset="0"/>
              <a:buNone/>
              <a:defRPr sz="2000" b="0" i="0" kern="1200">
                <a:solidFill>
                  <a:schemeClr val="accent5"/>
                </a:solidFill>
                <a:latin typeface="Montserrat SemiBold" pitchFamily="2" charset="77"/>
                <a:ea typeface="+mn-ea"/>
                <a:cs typeface="+mn-cs"/>
              </a:defRPr>
            </a:lvl1pPr>
            <a:lvl2pPr marL="0" indent="0" algn="l" defTabSz="685798" rtl="0" eaLnBrk="1" latinLnBrk="0" hangingPunct="1">
              <a:lnSpc>
                <a:spcPct val="150000"/>
              </a:lnSpc>
              <a:spcBef>
                <a:spcPts val="0"/>
              </a:spcBef>
              <a:spcAft>
                <a:spcPts val="600"/>
              </a:spcAft>
              <a:buClrTx/>
              <a:buFont typeface="Montserrat Medium" panose="00000600000000000000" pitchFamily="2" charset="0"/>
              <a:buNone/>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2400" dirty="0">
                <a:latin typeface="Montserrat SemiBold"/>
              </a:rPr>
              <a:t>Introducing the </a:t>
            </a:r>
            <a:r>
              <a:rPr lang="en-US" sz="2400" i="1" dirty="0">
                <a:latin typeface="Montserrat SemiBold"/>
              </a:rPr>
              <a:t>High Impact Professional Learning School self-assessment tool </a:t>
            </a:r>
            <a:r>
              <a:rPr lang="en-US" sz="2400" dirty="0">
                <a:latin typeface="Montserrat SemiBold"/>
              </a:rPr>
              <a:t>to</a:t>
            </a:r>
            <a:r>
              <a:rPr lang="en-US" sz="2400" i="1" dirty="0">
                <a:latin typeface="Montserrat SemiBold"/>
              </a:rPr>
              <a:t> </a:t>
            </a:r>
            <a:r>
              <a:rPr lang="en-US" sz="2400" dirty="0">
                <a:latin typeface="Montserrat SemiBold"/>
              </a:rPr>
              <a:t>principals and school leadership teams</a:t>
            </a:r>
            <a:endParaRPr lang="en-US" sz="2400" dirty="0"/>
          </a:p>
        </p:txBody>
      </p:sp>
      <p:sp>
        <p:nvSpPr>
          <p:cNvPr id="7" name="Title 2">
            <a:extLst>
              <a:ext uri="{FF2B5EF4-FFF2-40B4-BE49-F238E27FC236}">
                <a16:creationId xmlns:a16="http://schemas.microsoft.com/office/drawing/2014/main" id="{A664D882-565E-4429-847F-F70913375C76}"/>
              </a:ext>
            </a:extLst>
          </p:cNvPr>
          <p:cNvSpPr txBox="1">
            <a:spLocks/>
          </p:cNvSpPr>
          <p:nvPr/>
        </p:nvSpPr>
        <p:spPr>
          <a:xfrm>
            <a:off x="371474" y="2823581"/>
            <a:ext cx="6943725" cy="1107996"/>
          </a:xfrm>
          <a:prstGeom prst="rect">
            <a:avLst/>
          </a:prstGeom>
        </p:spPr>
        <p:txBody>
          <a:bodyPr vert="horz" wrap="square" lIns="0" tIns="0" rIns="0" bIns="0" rtlCol="0" anchor="b">
            <a:noAutofit/>
          </a:bodyPr>
          <a:lstStyle>
            <a:lvl1pPr algn="l" defTabSz="685798" rtl="0" eaLnBrk="1" latinLnBrk="0" hangingPunct="1">
              <a:lnSpc>
                <a:spcPct val="90000"/>
              </a:lnSpc>
              <a:spcBef>
                <a:spcPct val="0"/>
              </a:spcBef>
              <a:buNone/>
              <a:defRPr sz="4000" b="0" i="0" kern="1200">
                <a:solidFill>
                  <a:schemeClr val="tx2"/>
                </a:solidFill>
                <a:latin typeface="Montserrat SemiBold" panose="00000700000000000000" pitchFamily="2" charset="0"/>
                <a:ea typeface="+mj-ea"/>
                <a:cs typeface="+mj-cs"/>
              </a:defRPr>
            </a:lvl1pPr>
          </a:lstStyle>
          <a:p>
            <a:r>
              <a:rPr lang="en-AU"/>
              <a:t>Professional Learning Policy for Teachers and School Staff</a:t>
            </a:r>
            <a:endParaRPr lang="en-US"/>
          </a:p>
        </p:txBody>
      </p:sp>
    </p:spTree>
    <p:extLst>
      <p:ext uri="{BB962C8B-B14F-4D97-AF65-F5344CB8AC3E}">
        <p14:creationId xmlns:p14="http://schemas.microsoft.com/office/powerpoint/2010/main" val="529166165"/>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AC_DoE_Powerpoint_widescreen_V2" id="{C27E63FB-993E-0241-AEA9-D7BD9BC144A2}" vid="{D7BB0C32-F030-3B49-8F9E-9FD214FA96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E81FEDC31C1B46800DBF364E006B7B" ma:contentTypeVersion="12" ma:contentTypeDescription="Create a new document." ma:contentTypeScope="" ma:versionID="28f5191208de8f387b8ea56c66ca7064">
  <xsd:schema xmlns:xsd="http://www.w3.org/2001/XMLSchema" xmlns:xs="http://www.w3.org/2001/XMLSchema" xmlns:p="http://schemas.microsoft.com/office/2006/metadata/properties" xmlns:ns2="1347719f-c7e9-4ee4-89f9-4b7eb2945376" xmlns:ns3="235f696f-9e52-4efb-a6c7-2fe4b5401c31" targetNamespace="http://schemas.microsoft.com/office/2006/metadata/properties" ma:root="true" ma:fieldsID="e0a5b92c962b7583a6cdb2c3f9c19892" ns2:_="" ns3:_="">
    <xsd:import namespace="1347719f-c7e9-4ee4-89f9-4b7eb2945376"/>
    <xsd:import namespace="235f696f-9e52-4efb-a6c7-2fe4b5401c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7719f-c7e9-4ee4-89f9-4b7eb29453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5f696f-9e52-4efb-a6c7-2fe4b5401c3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B5490E-94DA-44AD-ABCB-EF37E9B669EC}">
  <ds:schemaRefs>
    <ds:schemaRef ds:uri="http://schemas.microsoft.com/sharepoint/v3/contenttype/forms"/>
  </ds:schemaRefs>
</ds:datastoreItem>
</file>

<file path=customXml/itemProps2.xml><?xml version="1.0" encoding="utf-8"?>
<ds:datastoreItem xmlns:ds="http://schemas.openxmlformats.org/officeDocument/2006/customXml" ds:itemID="{0CF0414D-77E1-495B-A25A-C34264762542}">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1347719f-c7e9-4ee4-89f9-4b7eb2945376"/>
    <ds:schemaRef ds:uri="http://www.w3.org/XML/1998/namespace"/>
    <ds:schemaRef ds:uri="http://purl.org/dc/dcmitype/"/>
    <ds:schemaRef ds:uri="235f696f-9e52-4efb-a6c7-2fe4b5401c3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9F6BD9C-3745-4347-8D77-0B89C92CF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7719f-c7e9-4ee4-89f9-4b7eb2945376"/>
    <ds:schemaRef ds:uri="235f696f-9e52-4efb-a6c7-2fe4b5401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AC_DoE_Powerpoint_widescreen_V2</Template>
  <TotalTime>331</TotalTime>
  <Words>6565</Words>
  <Application>Microsoft Office PowerPoint</Application>
  <PresentationFormat>Widescreen</PresentationFormat>
  <Paragraphs>479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Arial,Sans-Serif</vt:lpstr>
      <vt:lpstr>Calibri</vt:lpstr>
      <vt:lpstr>Courier New</vt:lpstr>
      <vt:lpstr>Montserrat Medium</vt:lpstr>
      <vt:lpstr>Montserrat SemiBold</vt:lpstr>
      <vt:lpstr>Office Theme</vt:lpstr>
      <vt:lpstr>Professional Learning Policy for Teachers and School Staff</vt:lpstr>
      <vt:lpstr>Focus Activity: Mark Scott Q&amp;A Presentation </vt:lpstr>
      <vt:lpstr>Professional Learning Policy for Teachers and School Staff</vt:lpstr>
      <vt:lpstr>Professional Learning Policy for Teachers and School Staff</vt:lpstr>
      <vt:lpstr>Professional Learning Policy for Teachers and School Staff</vt:lpstr>
      <vt:lpstr>The High Impact Professional Learning model</vt:lpstr>
      <vt:lpstr>Professional learning that builds staff capability</vt:lpstr>
      <vt:lpstr>Focus Activity: PL policy, resources and implications</vt:lpstr>
      <vt:lpstr>PowerPoint Presentation</vt:lpstr>
      <vt:lpstr>Professional Learning Policy for Teachers and School Staff</vt:lpstr>
      <vt:lpstr>Professional Learning Policy for Teachers and School Staff</vt:lpstr>
      <vt:lpstr>The High Impact Professional Learning model</vt:lpstr>
      <vt:lpstr>Professional learning that builds staff capability</vt:lpstr>
      <vt:lpstr>Focus Activity</vt:lpstr>
      <vt:lpstr>PowerPoint Presentation</vt:lpstr>
      <vt:lpstr>Professional Learning Policy for Teachers and School Staff</vt:lpstr>
      <vt:lpstr>Professional Learning Policy for Teachers and School Staff</vt:lpstr>
      <vt:lpstr>Professional learning that builds staff capability</vt:lpstr>
      <vt:lpstr>Focus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HIPL State Reference Group</dc:title>
  <dc:creator>Steve Wilkins</dc:creator>
  <cp:lastModifiedBy>Steve Wilkins</cp:lastModifiedBy>
  <cp:revision>48</cp:revision>
  <cp:lastPrinted>2020-06-23T04:27:40Z</cp:lastPrinted>
  <dcterms:created xsi:type="dcterms:W3CDTF">2020-05-31T23:18:52Z</dcterms:created>
  <dcterms:modified xsi:type="dcterms:W3CDTF">2021-01-24T23:52:48Z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0x01010025E81FEDC31C1B46800DBF364E006B7B</vt:lpwstr>
  </property>
</Properties>
</file>