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49"/>
  </p:notesMasterIdLst>
  <p:handoutMasterIdLst>
    <p:handoutMasterId r:id="rId50"/>
  </p:handoutMasterIdLst>
  <p:sldIdLst>
    <p:sldId id="337" r:id="rId5"/>
    <p:sldId id="338" r:id="rId6"/>
    <p:sldId id="267" r:id="rId7"/>
    <p:sldId id="262" r:id="rId8"/>
    <p:sldId id="320" r:id="rId9"/>
    <p:sldId id="339" r:id="rId10"/>
    <p:sldId id="327" r:id="rId11"/>
    <p:sldId id="340" r:id="rId12"/>
    <p:sldId id="329" r:id="rId13"/>
    <p:sldId id="341" r:id="rId14"/>
    <p:sldId id="322" r:id="rId15"/>
    <p:sldId id="321" r:id="rId16"/>
    <p:sldId id="326" r:id="rId17"/>
    <p:sldId id="330" r:id="rId18"/>
    <p:sldId id="344" r:id="rId19"/>
    <p:sldId id="302" r:id="rId20"/>
    <p:sldId id="309" r:id="rId21"/>
    <p:sldId id="323" r:id="rId22"/>
    <p:sldId id="303" r:id="rId23"/>
    <p:sldId id="306" r:id="rId24"/>
    <p:sldId id="324" r:id="rId25"/>
    <p:sldId id="328" r:id="rId26"/>
    <p:sldId id="346" r:id="rId27"/>
    <p:sldId id="316" r:id="rId28"/>
    <p:sldId id="318" r:id="rId29"/>
    <p:sldId id="347" r:id="rId30"/>
    <p:sldId id="313" r:id="rId31"/>
    <p:sldId id="325" r:id="rId32"/>
    <p:sldId id="299" r:id="rId33"/>
    <p:sldId id="308" r:id="rId34"/>
    <p:sldId id="279" r:id="rId35"/>
    <p:sldId id="304" r:id="rId36"/>
    <p:sldId id="293" r:id="rId37"/>
    <p:sldId id="331" r:id="rId38"/>
    <p:sldId id="332" r:id="rId39"/>
    <p:sldId id="333" r:id="rId40"/>
    <p:sldId id="334" r:id="rId41"/>
    <p:sldId id="335" r:id="rId42"/>
    <p:sldId id="297" r:id="rId43"/>
    <p:sldId id="336" r:id="rId44"/>
    <p:sldId id="277" r:id="rId45"/>
    <p:sldId id="310" r:id="rId46"/>
    <p:sldId id="311" r:id="rId47"/>
    <p:sldId id="348" r:id="rId48"/>
  </p:sldIdLst>
  <p:sldSz cx="9144000" cy="6858000" type="screen4x3"/>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337"/>
            <p14:sldId id="338"/>
            <p14:sldId id="267"/>
            <p14:sldId id="262"/>
            <p14:sldId id="320"/>
            <p14:sldId id="339"/>
            <p14:sldId id="327"/>
            <p14:sldId id="340"/>
            <p14:sldId id="329"/>
            <p14:sldId id="341"/>
            <p14:sldId id="322"/>
            <p14:sldId id="321"/>
            <p14:sldId id="326"/>
            <p14:sldId id="330"/>
            <p14:sldId id="344"/>
            <p14:sldId id="302"/>
            <p14:sldId id="309"/>
            <p14:sldId id="323"/>
            <p14:sldId id="303"/>
            <p14:sldId id="306"/>
            <p14:sldId id="324"/>
            <p14:sldId id="328"/>
            <p14:sldId id="346"/>
            <p14:sldId id="316"/>
            <p14:sldId id="318"/>
            <p14:sldId id="347"/>
            <p14:sldId id="313"/>
            <p14:sldId id="325"/>
            <p14:sldId id="299"/>
            <p14:sldId id="308"/>
            <p14:sldId id="279"/>
            <p14:sldId id="304"/>
            <p14:sldId id="293"/>
            <p14:sldId id="331"/>
            <p14:sldId id="332"/>
            <p14:sldId id="333"/>
            <p14:sldId id="334"/>
            <p14:sldId id="335"/>
            <p14:sldId id="297"/>
            <p14:sldId id="336"/>
            <p14:sldId id="277"/>
            <p14:sldId id="310"/>
            <p14:sldId id="311"/>
            <p14:sldId id="348"/>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Chris Bormann" initials="CB" lastIdx="1" clrIdx="1">
    <p:extLst>
      <p:ext uri="{19B8F6BF-5375-455C-9EA6-DF929625EA0E}">
        <p15:presenceInfo xmlns:p15="http://schemas.microsoft.com/office/powerpoint/2012/main" userId="S::CHRISTOPHER.BORMANN@det.nsw.edu.au::a6d691a2-a69a-4ad6-9ddc-69ff3f1e93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2C245-150E-4294-8749-ACBE3D4BBCD3}" v="130" dt="2020-08-12T03:13:11.838"/>
    <p1510:client id="{F553DE8D-1174-4B9B-A4BE-DAFA12363071}" v="69" dt="2020-08-12T03:03:19.97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08" y="64"/>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ormann" userId="a6d691a2-a69a-4ad6-9ddc-69ff3f1e933f" providerId="ADAL" clId="{4BD2C245-150E-4294-8749-ACBE3D4BBCD3}"/>
    <pc:docChg chg="undo custSel modSld">
      <pc:chgData name="Chris Bormann" userId="a6d691a2-a69a-4ad6-9ddc-69ff3f1e933f" providerId="ADAL" clId="{4BD2C245-150E-4294-8749-ACBE3D4BBCD3}" dt="2020-08-12T03:13:11.838" v="129" actId="15"/>
      <pc:docMkLst>
        <pc:docMk/>
      </pc:docMkLst>
      <pc:sldChg chg="modSp">
        <pc:chgData name="Chris Bormann" userId="a6d691a2-a69a-4ad6-9ddc-69ff3f1e933f" providerId="ADAL" clId="{4BD2C245-150E-4294-8749-ACBE3D4BBCD3}" dt="2020-08-12T03:13:11.838" v="129" actId="15"/>
        <pc:sldMkLst>
          <pc:docMk/>
          <pc:sldMk cId="773806530" sldId="308"/>
        </pc:sldMkLst>
        <pc:spChg chg="mod">
          <ac:chgData name="Chris Bormann" userId="a6d691a2-a69a-4ad6-9ddc-69ff3f1e933f" providerId="ADAL" clId="{4BD2C245-150E-4294-8749-ACBE3D4BBCD3}" dt="2020-08-12T03:13:11.838" v="129" actId="15"/>
          <ac:spMkLst>
            <pc:docMk/>
            <pc:sldMk cId="773806530" sldId="308"/>
            <ac:spMk id="2" creationId="{00000000-0000-0000-0000-000000000000}"/>
          </ac:spMkLst>
        </pc:spChg>
      </pc:sldChg>
      <pc:sldChg chg="modSp">
        <pc:chgData name="Chris Bormann" userId="a6d691a2-a69a-4ad6-9ddc-69ff3f1e933f" providerId="ADAL" clId="{4BD2C245-150E-4294-8749-ACBE3D4BBCD3}" dt="2020-08-12T03:06:46.803" v="116" actId="20577"/>
        <pc:sldMkLst>
          <pc:docMk/>
          <pc:sldMk cId="747869086" sldId="309"/>
        </pc:sldMkLst>
        <pc:spChg chg="mod">
          <ac:chgData name="Chris Bormann" userId="a6d691a2-a69a-4ad6-9ddc-69ff3f1e933f" providerId="ADAL" clId="{4BD2C245-150E-4294-8749-ACBE3D4BBCD3}" dt="2020-08-12T03:06:46.803" v="116" actId="20577"/>
          <ac:spMkLst>
            <pc:docMk/>
            <pc:sldMk cId="747869086" sldId="309"/>
            <ac:spMk id="7" creationId="{F2050E82-A6FE-4E81-9C26-DB0697B0225C}"/>
          </ac:spMkLst>
        </pc:spChg>
      </pc:sldChg>
      <pc:sldChg chg="modSp">
        <pc:chgData name="Chris Bormann" userId="a6d691a2-a69a-4ad6-9ddc-69ff3f1e933f" providerId="ADAL" clId="{4BD2C245-150E-4294-8749-ACBE3D4BBCD3}" dt="2020-08-12T03:12:37.150" v="126" actId="27636"/>
        <pc:sldMkLst>
          <pc:docMk/>
          <pc:sldMk cId="438529616" sldId="313"/>
        </pc:sldMkLst>
        <pc:spChg chg="mod">
          <ac:chgData name="Chris Bormann" userId="a6d691a2-a69a-4ad6-9ddc-69ff3f1e933f" providerId="ADAL" clId="{4BD2C245-150E-4294-8749-ACBE3D4BBCD3}" dt="2020-08-12T03:12:37.150" v="126" actId="27636"/>
          <ac:spMkLst>
            <pc:docMk/>
            <pc:sldMk cId="438529616" sldId="313"/>
            <ac:spMk id="11" creationId="{DA943F3E-7A1C-4F6B-AB15-18AF9F808738}"/>
          </ac:spMkLst>
        </pc:spChg>
      </pc:sldChg>
      <pc:sldChg chg="modSp">
        <pc:chgData name="Chris Bormann" userId="a6d691a2-a69a-4ad6-9ddc-69ff3f1e933f" providerId="ADAL" clId="{4BD2C245-150E-4294-8749-ACBE3D4BBCD3}" dt="2020-08-12T03:08:07.612" v="118" actId="113"/>
        <pc:sldMkLst>
          <pc:docMk/>
          <pc:sldMk cId="40034013" sldId="324"/>
        </pc:sldMkLst>
        <pc:spChg chg="mod">
          <ac:chgData name="Chris Bormann" userId="a6d691a2-a69a-4ad6-9ddc-69ff3f1e933f" providerId="ADAL" clId="{4BD2C245-150E-4294-8749-ACBE3D4BBCD3}" dt="2020-08-12T03:08:07.612" v="118" actId="113"/>
          <ac:spMkLst>
            <pc:docMk/>
            <pc:sldMk cId="40034013" sldId="324"/>
            <ac:spMk id="3" creationId="{81E4A656-9ED9-4D38-A0AD-35DB9297CA55}"/>
          </ac:spMkLst>
        </pc:spChg>
      </pc:sldChg>
      <pc:sldChg chg="modSp">
        <pc:chgData name="Chris Bormann" userId="a6d691a2-a69a-4ad6-9ddc-69ff3f1e933f" providerId="ADAL" clId="{4BD2C245-150E-4294-8749-ACBE3D4BBCD3}" dt="2020-08-12T03:08:23.129" v="119" actId="113"/>
        <pc:sldMkLst>
          <pc:docMk/>
          <pc:sldMk cId="507252954" sldId="328"/>
        </pc:sldMkLst>
        <pc:spChg chg="mod">
          <ac:chgData name="Chris Bormann" userId="a6d691a2-a69a-4ad6-9ddc-69ff3f1e933f" providerId="ADAL" clId="{4BD2C245-150E-4294-8749-ACBE3D4BBCD3}" dt="2020-08-12T03:08:23.129" v="119" actId="113"/>
          <ac:spMkLst>
            <pc:docMk/>
            <pc:sldMk cId="507252954" sldId="328"/>
            <ac:spMk id="2" creationId="{744C2F4F-652F-4C1F-9D0D-6186C624ED6D}"/>
          </ac:spMkLst>
        </pc:spChg>
      </pc:sldChg>
      <pc:sldChg chg="modSp">
        <pc:chgData name="Chris Bormann" userId="a6d691a2-a69a-4ad6-9ddc-69ff3f1e933f" providerId="ADAL" clId="{4BD2C245-150E-4294-8749-ACBE3D4BBCD3}" dt="2020-08-12T03:09:18.832" v="123" actId="6549"/>
        <pc:sldMkLst>
          <pc:docMk/>
          <pc:sldMk cId="1546633125" sldId="346"/>
        </pc:sldMkLst>
        <pc:spChg chg="mod">
          <ac:chgData name="Chris Bormann" userId="a6d691a2-a69a-4ad6-9ddc-69ff3f1e933f" providerId="ADAL" clId="{4BD2C245-150E-4294-8749-ACBE3D4BBCD3}" dt="2020-08-12T03:09:18.832" v="123" actId="6549"/>
          <ac:spMkLst>
            <pc:docMk/>
            <pc:sldMk cId="1546633125" sldId="346"/>
            <ac:spMk id="2" creationId="{00000000-0000-0000-0000-000000000000}"/>
          </ac:spMkLst>
        </pc:spChg>
      </pc:sldChg>
      <pc:sldChg chg="modSp">
        <pc:chgData name="Chris Bormann" userId="a6d691a2-a69a-4ad6-9ddc-69ff3f1e933f" providerId="ADAL" clId="{4BD2C245-150E-4294-8749-ACBE3D4BBCD3}" dt="2020-08-12T03:12:14.876" v="124" actId="20577"/>
        <pc:sldMkLst>
          <pc:docMk/>
          <pc:sldMk cId="1415698105" sldId="347"/>
        </pc:sldMkLst>
        <pc:spChg chg="mod">
          <ac:chgData name="Chris Bormann" userId="a6d691a2-a69a-4ad6-9ddc-69ff3f1e933f" providerId="ADAL" clId="{4BD2C245-150E-4294-8749-ACBE3D4BBCD3}" dt="2020-08-12T03:12:14.876" v="124" actId="20577"/>
          <ac:spMkLst>
            <pc:docMk/>
            <pc:sldMk cId="1415698105" sldId="347"/>
            <ac:spMk id="2" creationId="{00000000-0000-0000-0000-000000000000}"/>
          </ac:spMkLst>
        </pc:spChg>
      </pc:sldChg>
    </pc:docChg>
  </pc:docChgLst>
  <pc:docChgLst>
    <pc:chgData name="Chris Bormann" userId="a6d691a2-a69a-4ad6-9ddc-69ff3f1e933f" providerId="ADAL" clId="{16219BB2-7A2C-4407-98BE-AC0258F53107}"/>
    <pc:docChg chg="modSld">
      <pc:chgData name="Chris Bormann" userId="a6d691a2-a69a-4ad6-9ddc-69ff3f1e933f" providerId="ADAL" clId="{16219BB2-7A2C-4407-98BE-AC0258F53107}" dt="2020-08-04T09:53:05.139" v="34" actId="14734"/>
      <pc:docMkLst>
        <pc:docMk/>
      </pc:docMkLst>
      <pc:sldChg chg="modSp">
        <pc:chgData name="Chris Bormann" userId="a6d691a2-a69a-4ad6-9ddc-69ff3f1e933f" providerId="ADAL" clId="{16219BB2-7A2C-4407-98BE-AC0258F53107}" dt="2020-08-04T09:53:05.139" v="34" actId="14734"/>
        <pc:sldMkLst>
          <pc:docMk/>
          <pc:sldMk cId="462578024" sldId="344"/>
        </pc:sldMkLst>
        <pc:graphicFrameChg chg="mod modGraphic">
          <ac:chgData name="Chris Bormann" userId="a6d691a2-a69a-4ad6-9ddc-69ff3f1e933f" providerId="ADAL" clId="{16219BB2-7A2C-4407-98BE-AC0258F53107}" dt="2020-08-04T09:53:05.139" v="34" actId="14734"/>
          <ac:graphicFrameMkLst>
            <pc:docMk/>
            <pc:sldMk cId="462578024" sldId="344"/>
            <ac:graphicFrameMk id="4" creationId="{90CF4852-3F49-4F1C-8343-6543A2BD8DFF}"/>
          </ac:graphicFrameMkLst>
        </pc:graphicFrameChg>
      </pc:sldChg>
    </pc:docChg>
  </pc:docChgLst>
  <pc:docChgLst>
    <pc:chgData name="Chris Bormann" userId="S::christopher.bormann@det.nsw.edu.au::a6d691a2-a69a-4ad6-9ddc-69ff3f1e933f" providerId="AD" clId="Web-{47A1B1B3-4275-41ED-B40A-E995CBA68F0E}"/>
    <pc:docChg chg="modSld">
      <pc:chgData name="Chris Bormann" userId="S::christopher.bormann@det.nsw.edu.au::a6d691a2-a69a-4ad6-9ddc-69ff3f1e933f" providerId="AD" clId="Web-{47A1B1B3-4275-41ED-B40A-E995CBA68F0E}" dt="2020-08-04T09:55:26.792" v="0" actId="14100"/>
      <pc:docMkLst>
        <pc:docMk/>
      </pc:docMkLst>
      <pc:sldChg chg="modSp">
        <pc:chgData name="Chris Bormann" userId="S::christopher.bormann@det.nsw.edu.au::a6d691a2-a69a-4ad6-9ddc-69ff3f1e933f" providerId="AD" clId="Web-{47A1B1B3-4275-41ED-B40A-E995CBA68F0E}" dt="2020-08-04T09:55:26.792" v="0" actId="14100"/>
        <pc:sldMkLst>
          <pc:docMk/>
          <pc:sldMk cId="3754616949" sldId="335"/>
        </pc:sldMkLst>
        <pc:picChg chg="mod">
          <ac:chgData name="Chris Bormann" userId="S::christopher.bormann@det.nsw.edu.au::a6d691a2-a69a-4ad6-9ddc-69ff3f1e933f" providerId="AD" clId="Web-{47A1B1B3-4275-41ED-B40A-E995CBA68F0E}" dt="2020-08-04T09:55:26.792" v="0" actId="14100"/>
          <ac:picMkLst>
            <pc:docMk/>
            <pc:sldMk cId="3754616949" sldId="335"/>
            <ac:picMk id="2" creationId="{FF4BC101-71F9-4015-957F-BE32BB80955F}"/>
          </ac:picMkLst>
        </pc:picChg>
      </pc:sldChg>
    </pc:docChg>
  </pc:docChgLst>
  <pc:docChgLst>
    <pc:chgData name="Chris Bormann" userId="S::christopher.bormann@det.nsw.edu.au::a6d691a2-a69a-4ad6-9ddc-69ff3f1e933f" providerId="AD" clId="Web-{F553DE8D-1174-4B9B-A4BE-DAFA12363071}"/>
    <pc:docChg chg="modSld">
      <pc:chgData name="Chris Bormann" userId="S::christopher.bormann@det.nsw.edu.au::a6d691a2-a69a-4ad6-9ddc-69ff3f1e933f" providerId="AD" clId="Web-{F553DE8D-1174-4B9B-A4BE-DAFA12363071}" dt="2020-08-12T03:03:19.971" v="67" actId="20577"/>
      <pc:docMkLst>
        <pc:docMk/>
      </pc:docMkLst>
      <pc:sldChg chg="modSp">
        <pc:chgData name="Chris Bormann" userId="S::christopher.bormann@det.nsw.edu.au::a6d691a2-a69a-4ad6-9ddc-69ff3f1e933f" providerId="AD" clId="Web-{F553DE8D-1174-4B9B-A4BE-DAFA12363071}" dt="2020-08-12T03:00:03.063" v="17" actId="20577"/>
        <pc:sldMkLst>
          <pc:docMk/>
          <pc:sldMk cId="4270114886" sldId="320"/>
        </pc:sldMkLst>
        <pc:spChg chg="mod">
          <ac:chgData name="Chris Bormann" userId="S::christopher.bormann@det.nsw.edu.au::a6d691a2-a69a-4ad6-9ddc-69ff3f1e933f" providerId="AD" clId="Web-{F553DE8D-1174-4B9B-A4BE-DAFA12363071}" dt="2020-08-12T03:00:03.063" v="17" actId="20577"/>
          <ac:spMkLst>
            <pc:docMk/>
            <pc:sldMk cId="4270114886" sldId="320"/>
            <ac:spMk id="2" creationId="{E903BFC8-CF72-4178-A89C-D3B7851D008C}"/>
          </ac:spMkLst>
        </pc:spChg>
      </pc:sldChg>
      <pc:sldChg chg="modSp">
        <pc:chgData name="Chris Bormann" userId="S::christopher.bormann@det.nsw.edu.au::a6d691a2-a69a-4ad6-9ddc-69ff3f1e933f" providerId="AD" clId="Web-{F553DE8D-1174-4B9B-A4BE-DAFA12363071}" dt="2020-08-12T03:00:26.392" v="22" actId="20577"/>
        <pc:sldMkLst>
          <pc:docMk/>
          <pc:sldMk cId="1580692719" sldId="327"/>
        </pc:sldMkLst>
        <pc:spChg chg="mod">
          <ac:chgData name="Chris Bormann" userId="S::christopher.bormann@det.nsw.edu.au::a6d691a2-a69a-4ad6-9ddc-69ff3f1e933f" providerId="AD" clId="Web-{F553DE8D-1174-4B9B-A4BE-DAFA12363071}" dt="2020-08-12T03:00:26.392" v="22" actId="20577"/>
          <ac:spMkLst>
            <pc:docMk/>
            <pc:sldMk cId="1580692719" sldId="327"/>
            <ac:spMk id="8" creationId="{00000000-0000-0000-0000-000000000000}"/>
          </ac:spMkLst>
        </pc:spChg>
      </pc:sldChg>
      <pc:sldChg chg="modSp">
        <pc:chgData name="Chris Bormann" userId="S::christopher.bormann@det.nsw.edu.au::a6d691a2-a69a-4ad6-9ddc-69ff3f1e933f" providerId="AD" clId="Web-{F553DE8D-1174-4B9B-A4BE-DAFA12363071}" dt="2020-08-12T03:02:09.611" v="52" actId="20577"/>
        <pc:sldMkLst>
          <pc:docMk/>
          <pc:sldMk cId="1123512399" sldId="330"/>
        </pc:sldMkLst>
        <pc:spChg chg="mod">
          <ac:chgData name="Chris Bormann" userId="S::christopher.bormann@det.nsw.edu.au::a6d691a2-a69a-4ad6-9ddc-69ff3f1e933f" providerId="AD" clId="Web-{F553DE8D-1174-4B9B-A4BE-DAFA12363071}" dt="2020-08-12T03:02:09.611" v="52" actId="20577"/>
          <ac:spMkLst>
            <pc:docMk/>
            <pc:sldMk cId="1123512399" sldId="330"/>
            <ac:spMk id="9" creationId="{E1526EF2-316D-403E-A2CC-31DB81F0DE7C}"/>
          </ac:spMkLst>
        </pc:spChg>
      </pc:sldChg>
      <pc:sldChg chg="modSp">
        <pc:chgData name="Chris Bormann" userId="S::christopher.bormann@det.nsw.edu.au::a6d691a2-a69a-4ad6-9ddc-69ff3f1e933f" providerId="AD" clId="Web-{F553DE8D-1174-4B9B-A4BE-DAFA12363071}" dt="2020-08-12T03:01:19.782" v="48" actId="20577"/>
        <pc:sldMkLst>
          <pc:docMk/>
          <pc:sldMk cId="3318938915" sldId="340"/>
        </pc:sldMkLst>
        <pc:spChg chg="mod">
          <ac:chgData name="Chris Bormann" userId="S::christopher.bormann@det.nsw.edu.au::a6d691a2-a69a-4ad6-9ddc-69ff3f1e933f" providerId="AD" clId="Web-{F553DE8D-1174-4B9B-A4BE-DAFA12363071}" dt="2020-08-12T03:01:19.782" v="48" actId="20577"/>
          <ac:spMkLst>
            <pc:docMk/>
            <pc:sldMk cId="3318938915" sldId="340"/>
            <ac:spMk id="2" creationId="{00000000-0000-0000-0000-000000000000}"/>
          </ac:spMkLst>
        </pc:spChg>
      </pc:sldChg>
      <pc:sldChg chg="modSp">
        <pc:chgData name="Chris Bormann" userId="S::christopher.bormann@det.nsw.edu.au::a6d691a2-a69a-4ad6-9ddc-69ff3f1e933f" providerId="AD" clId="Web-{F553DE8D-1174-4B9B-A4BE-DAFA12363071}" dt="2020-08-12T03:03:19.971" v="66" actId="20577"/>
        <pc:sldMkLst>
          <pc:docMk/>
          <pc:sldMk cId="462578024" sldId="344"/>
        </pc:sldMkLst>
        <pc:spChg chg="mod">
          <ac:chgData name="Chris Bormann" userId="S::christopher.bormann@det.nsw.edu.au::a6d691a2-a69a-4ad6-9ddc-69ff3f1e933f" providerId="AD" clId="Web-{F553DE8D-1174-4B9B-A4BE-DAFA12363071}" dt="2020-08-12T03:03:19.971" v="66" actId="20577"/>
          <ac:spMkLst>
            <pc:docMk/>
            <pc:sldMk cId="462578024" sldId="344"/>
            <ac:spMk id="8" creationId="{96720A5E-9E3D-4389-92FC-2283CC8ABAB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8/14/2020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14/08/2020</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XYcw8nV_GT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732269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Based on the two videos and reading</a:t>
            </a:r>
            <a:r>
              <a:rPr lang="en-AU" baseline="0"/>
              <a:t> of basic text books – complete the table about the 6 quarks</a:t>
            </a:r>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31</a:t>
            </a:fld>
            <a:endParaRPr lang="en-AU"/>
          </a:p>
        </p:txBody>
      </p:sp>
    </p:spTree>
    <p:extLst>
      <p:ext uri="{BB962C8B-B14F-4D97-AF65-F5344CB8AC3E}">
        <p14:creationId xmlns:p14="http://schemas.microsoft.com/office/powerpoint/2010/main" val="3640055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32</a:t>
            </a:fld>
            <a:endParaRPr lang="en-AU"/>
          </a:p>
        </p:txBody>
      </p:sp>
    </p:spTree>
    <p:extLst>
      <p:ext uri="{BB962C8B-B14F-4D97-AF65-F5344CB8AC3E}">
        <p14:creationId xmlns:p14="http://schemas.microsoft.com/office/powerpoint/2010/main" val="179278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2019 HSC – question 12 </a:t>
            </a:r>
          </a:p>
          <a:p>
            <a:r>
              <a:rPr lang="en-AU"/>
              <a:t>udd</a:t>
            </a:r>
            <a:r>
              <a:rPr lang="en-AU" baseline="0"/>
              <a:t> charge is +2/3 + -1/3 + -1/3 = 0 </a:t>
            </a:r>
          </a:p>
          <a:p>
            <a:endParaRPr lang="en-AU" baseline="0"/>
          </a:p>
          <a:p>
            <a:pPr marL="0" marR="0" lvl="0" indent="0" algn="l" defTabSz="914347" rtl="0" eaLnBrk="1" fontAlgn="auto" latinLnBrk="0" hangingPunct="1">
              <a:lnSpc>
                <a:spcPct val="100000"/>
              </a:lnSpc>
              <a:spcBef>
                <a:spcPts val="0"/>
              </a:spcBef>
              <a:spcAft>
                <a:spcPts val="0"/>
              </a:spcAft>
              <a:buClrTx/>
              <a:buSzTx/>
              <a:buFontTx/>
              <a:buNone/>
              <a:tabLst/>
              <a:defRPr/>
            </a:pPr>
            <a:r>
              <a:rPr lang="en-AU" baseline="0"/>
              <a:t>uud charge is +2/3 + +2/3 + -1/3 = +1 </a:t>
            </a:r>
          </a:p>
          <a:p>
            <a:endParaRPr lang="en-AU" baseline="0"/>
          </a:p>
          <a:p>
            <a:r>
              <a:rPr lang="en-AU" baseline="0"/>
              <a:t>To be transformed to a +1 charge an electron (-1) must also be produced so that the overall charge is balanced.</a:t>
            </a:r>
          </a:p>
          <a:p>
            <a:endParaRPr lang="en-AU" baseline="0"/>
          </a:p>
          <a:p>
            <a:endParaRPr lang="en-AU" baseline="0"/>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33</a:t>
            </a:fld>
            <a:endParaRPr lang="en-AU"/>
          </a:p>
        </p:txBody>
      </p:sp>
    </p:spTree>
    <p:extLst>
      <p:ext uri="{BB962C8B-B14F-4D97-AF65-F5344CB8AC3E}">
        <p14:creationId xmlns:p14="http://schemas.microsoft.com/office/powerpoint/2010/main" val="210263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a:p>
          <a:p>
            <a:endParaRPr lang="en-AU" baseline="0"/>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34</a:t>
            </a:fld>
            <a:endParaRPr lang="en-AU"/>
          </a:p>
        </p:txBody>
      </p:sp>
    </p:spTree>
    <p:extLst>
      <p:ext uri="{BB962C8B-B14F-4D97-AF65-F5344CB8AC3E}">
        <p14:creationId xmlns:p14="http://schemas.microsoft.com/office/powerpoint/2010/main" val="36167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a:p>
          <a:p>
            <a:endParaRPr lang="en-AU" baseline="0"/>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35</a:t>
            </a:fld>
            <a:endParaRPr lang="en-AU"/>
          </a:p>
        </p:txBody>
      </p:sp>
    </p:spTree>
    <p:extLst>
      <p:ext uri="{BB962C8B-B14F-4D97-AF65-F5344CB8AC3E}">
        <p14:creationId xmlns:p14="http://schemas.microsoft.com/office/powerpoint/2010/main" val="377027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a:p>
          <a:p>
            <a:endParaRPr lang="en-AU" baseline="0"/>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36</a:t>
            </a:fld>
            <a:endParaRPr lang="en-AU"/>
          </a:p>
        </p:txBody>
      </p:sp>
    </p:spTree>
    <p:extLst>
      <p:ext uri="{BB962C8B-B14F-4D97-AF65-F5344CB8AC3E}">
        <p14:creationId xmlns:p14="http://schemas.microsoft.com/office/powerpoint/2010/main" val="77687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a:p>
          <a:p>
            <a:endParaRPr lang="en-AU" baseline="0"/>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37</a:t>
            </a:fld>
            <a:endParaRPr lang="en-AU"/>
          </a:p>
        </p:txBody>
      </p:sp>
    </p:spTree>
    <p:extLst>
      <p:ext uri="{BB962C8B-B14F-4D97-AF65-F5344CB8AC3E}">
        <p14:creationId xmlns:p14="http://schemas.microsoft.com/office/powerpoint/2010/main" val="3331138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a:p>
          <a:p>
            <a:endParaRPr lang="en-AU" baseline="0"/>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38</a:t>
            </a:fld>
            <a:endParaRPr lang="en-AU"/>
          </a:p>
        </p:txBody>
      </p:sp>
    </p:spTree>
    <p:extLst>
      <p:ext uri="{BB962C8B-B14F-4D97-AF65-F5344CB8AC3E}">
        <p14:creationId xmlns:p14="http://schemas.microsoft.com/office/powerpoint/2010/main" val="2238456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43</a:t>
            </a:fld>
            <a:endParaRPr lang="en-AU"/>
          </a:p>
        </p:txBody>
      </p:sp>
    </p:spTree>
    <p:extLst>
      <p:ext uri="{BB962C8B-B14F-4D97-AF65-F5344CB8AC3E}">
        <p14:creationId xmlns:p14="http://schemas.microsoft.com/office/powerpoint/2010/main" val="191767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02929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08028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426104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252033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20</a:t>
            </a:fld>
            <a:endParaRPr lang="en-AU"/>
          </a:p>
        </p:txBody>
      </p:sp>
    </p:spTree>
    <p:extLst>
      <p:ext uri="{BB962C8B-B14F-4D97-AF65-F5344CB8AC3E}">
        <p14:creationId xmlns:p14="http://schemas.microsoft.com/office/powerpoint/2010/main" val="206630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220903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25</a:t>
            </a:fld>
            <a:endParaRPr lang="en-AU"/>
          </a:p>
        </p:txBody>
      </p:sp>
    </p:spTree>
    <p:extLst>
      <p:ext uri="{BB962C8B-B14F-4D97-AF65-F5344CB8AC3E}">
        <p14:creationId xmlns:p14="http://schemas.microsoft.com/office/powerpoint/2010/main" val="295523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video was developed</a:t>
            </a:r>
            <a:r>
              <a:rPr lang="en-AU" baseline="0"/>
              <a:t> just before the discovery of the Higgs Boson</a:t>
            </a:r>
          </a:p>
          <a:p>
            <a:r>
              <a:rPr lang="en-AU">
                <a:hlinkClick r:id="rId3"/>
              </a:rPr>
              <a:t>https://www.youtube.com/watch?v=XYcw8nV_GTs</a:t>
            </a:r>
            <a:endParaRPr lang="en-AU" baseline="0"/>
          </a:p>
          <a:p>
            <a:endParaRPr lang="en-AU" baseline="0"/>
          </a:p>
          <a:p>
            <a:r>
              <a:rPr lang="en-AU"/>
              <a:t>Introduction</a:t>
            </a:r>
            <a:r>
              <a:rPr lang="en-AU" baseline="0"/>
              <a:t> to the Standard model of matter and quarks – watch up to 3.55 minutes and ask students to make notes from the video to answer the questions that are on this slide.</a:t>
            </a:r>
          </a:p>
          <a:p>
            <a:r>
              <a:rPr lang="en-AU" baseline="0"/>
              <a:t>Have all the students feedback to ensure everyone has answers to the questions.</a:t>
            </a:r>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29</a:t>
            </a:fld>
            <a:endParaRPr lang="en-AU"/>
          </a:p>
        </p:txBody>
      </p:sp>
    </p:spTree>
    <p:extLst>
      <p:ext uri="{BB962C8B-B14F-4D97-AF65-F5344CB8AC3E}">
        <p14:creationId xmlns:p14="http://schemas.microsoft.com/office/powerpoint/2010/main" val="4171896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5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2354592303"/>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1346579141"/>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Lst>
  <p:transition>
    <p:fade/>
  </p:transition>
  <p:hf sldNum="0" hdr="0" dt="0"/>
  <p:txStyles>
    <p:titleStyle>
      <a:lvl1pPr algn="l" defTabSz="514337" rtl="0" eaLnBrk="1" latinLnBrk="0" hangingPunct="1">
        <a:lnSpc>
          <a:spcPct val="90000"/>
        </a:lnSpc>
        <a:spcBef>
          <a:spcPct val="0"/>
        </a:spcBef>
        <a:buNone/>
        <a:defRPr sz="2400" b="0" i="0" kern="1200">
          <a:solidFill>
            <a:schemeClr val="tx2"/>
          </a:solidFill>
          <a:latin typeface="Montserrat SemiBold" panose="00000700000000000000" pitchFamily="2" charset="0"/>
          <a:ea typeface="+mj-ea"/>
          <a:cs typeface="+mj-cs"/>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Montserrat Medium" pitchFamily="2" charset="77"/>
          <a:ea typeface="+mn-ea"/>
          <a:cs typeface="+mn-cs"/>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mn-lt"/>
          <a:ea typeface="+mn-ea"/>
          <a:cs typeface="+mn-cs"/>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particleadventure.org/interact.html" TargetMode="External"/><Relationship Id="rId2" Type="http://schemas.openxmlformats.org/officeDocument/2006/relationships/hyperlink" Target="https://www.youtube.com/watch?v=so2nCu2Jkbc" TargetMode="External"/><Relationship Id="rId1" Type="http://schemas.openxmlformats.org/officeDocument/2006/relationships/slideLayout" Target="../slideLayouts/slideLayout11.xml"/><Relationship Id="rId5" Type="http://schemas.openxmlformats.org/officeDocument/2006/relationships/hyperlink" Target="https://youtu.be/IElHgJG5Fe4" TargetMode="External"/><Relationship Id="rId4" Type="http://schemas.openxmlformats.org/officeDocument/2006/relationships/hyperlink" Target="https://www.youtube.com/watch?v=tTDHS64wJk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creativecommons.org/licenses/by-sa/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bc.net.au/news/2019-06-17/inside-super-kamiokande-360-tour/11209104?nw=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youtube.com/watch?v=XYcw8nV_G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open.edu/openlearn/science-maths-technology/particle-physics/content-section--glossary#idm45997006238736" TargetMode="External"/><Relationship Id="rId2" Type="http://schemas.openxmlformats.org/officeDocument/2006/relationships/hyperlink" Target="https://www.open.edu/openlearn/science-maths-technology/particle-physics/content-section--glossary#idm45997006236848" TargetMode="External"/><Relationship Id="rId1" Type="http://schemas.openxmlformats.org/officeDocument/2006/relationships/slideLayout" Target="../slideLayouts/slideLayout11.xml"/><Relationship Id="rId5" Type="http://schemas.openxmlformats.org/officeDocument/2006/relationships/hyperlink" Target="https://aapt.scitation.org/doi/10.1119/1.5131116" TargetMode="External"/><Relationship Id="rId4" Type="http://schemas.openxmlformats.org/officeDocument/2006/relationships/hyperlink" Target="https://www.open.edu/openlearn/science-maths-technology/particle-physics/content-section--glossary#idm4599700622214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physics-2019-hsc-exam-pack" TargetMode="External"/><Relationship Id="rId2" Type="http://schemas.openxmlformats.org/officeDocument/2006/relationships/hyperlink" Target="https://educationstandards.nsw.edu.au/wps/portal/nesa/11-12/stage-6-learning-areas/stage-6-science/physics-2017"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esources.perimeterinstitute.ca/products/taming-the-particle-zoo?variant=36262299334"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quarknet.org/data-portfolio/activity/shuffling-particle-deck" TargetMode="External"/><Relationship Id="rId2" Type="http://schemas.openxmlformats.org/officeDocument/2006/relationships/hyperlink" Target="https://scoollab.web.cern.ch/sites/scoollab.web.cern.ch/files/documents/particle_cards_instructions_english.pdf" TargetMode="External"/><Relationship Id="rId1" Type="http://schemas.openxmlformats.org/officeDocument/2006/relationships/slideLayout" Target="../slideLayouts/slideLayout11.xml"/><Relationship Id="rId4" Type="http://schemas.openxmlformats.org/officeDocument/2006/relationships/hyperlink" Target="https://www.youtube.com/watch?v=MRwRNMgOGL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nimatedscience.co.uk/wp-content/uploads/2011/04/AS-Physics-Unit-1_2.pdf" TargetMode="External"/><Relationship Id="rId2" Type="http://schemas.openxmlformats.org/officeDocument/2006/relationships/hyperlink" Target="https://files.eric.ed.gov/fulltext/EJ1138177.pdf"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3748" y="3478696"/>
            <a:ext cx="3477026" cy="1242336"/>
          </a:xfrm>
        </p:spPr>
        <p:txBody>
          <a:bodyPr/>
          <a:lstStyle/>
          <a:p>
            <a:r>
              <a:rPr lang="en-AU" sz="2800">
                <a:latin typeface="Arial" panose="020B0604020202020204" pitchFamily="34" charset="0"/>
                <a:cs typeface="Arial" panose="020B0604020202020204" pitchFamily="34" charset="0"/>
              </a:rPr>
              <a:t>Physics</a:t>
            </a:r>
          </a:p>
        </p:txBody>
      </p:sp>
      <p:sp>
        <p:nvSpPr>
          <p:cNvPr id="3" name="Title 2"/>
          <p:cNvSpPr>
            <a:spLocks noGrp="1"/>
          </p:cNvSpPr>
          <p:nvPr>
            <p:ph type="title"/>
          </p:nvPr>
        </p:nvSpPr>
        <p:spPr>
          <a:xfrm>
            <a:off x="273750" y="2823581"/>
            <a:ext cx="3477025" cy="655115"/>
          </a:xfrm>
        </p:spPr>
        <p:txBody>
          <a:bodyPr/>
          <a:lstStyle/>
          <a:p>
            <a:r>
              <a:rPr lang="en-AU" sz="3600">
                <a:latin typeface="Arial" panose="020B0604020202020204" pitchFamily="34" charset="0"/>
                <a:cs typeface="Arial" panose="020B0604020202020204" pitchFamily="34" charset="0"/>
              </a:rPr>
              <a:t>Science</a:t>
            </a:r>
          </a:p>
        </p:txBody>
      </p:sp>
      <p:pic>
        <p:nvPicPr>
          <p:cNvPr id="7" name="Google Shape;144;p27"/>
          <p:cNvPicPr preferRelativeResize="0">
            <a:picLocks noGrp="1"/>
          </p:cNvPicPr>
          <p:nvPr>
            <p:ph type="pic" sz="quarter" idx="16"/>
          </p:nvPr>
        </p:nvPicPr>
        <p:blipFill rotWithShape="1">
          <a:blip r:embed="rId3">
            <a:alphaModFix/>
          </a:blip>
          <a:srcRect l="16685" r="10481"/>
          <a:stretch/>
        </p:blipFill>
        <p:spPr>
          <a:xfrm>
            <a:off x="3870044" y="965206"/>
            <a:ext cx="5273956" cy="4824745"/>
          </a:xfrm>
          <a:prstGeom prst="rect">
            <a:avLst/>
          </a:prstGeom>
          <a:noFill/>
          <a:ln>
            <a:noFill/>
          </a:ln>
        </p:spPr>
      </p:pic>
      <p:sp>
        <p:nvSpPr>
          <p:cNvPr id="8" name="TextBox 7"/>
          <p:cNvSpPr txBox="1"/>
          <p:nvPr/>
        </p:nvSpPr>
        <p:spPr>
          <a:xfrm>
            <a:off x="273748" y="1393392"/>
            <a:ext cx="1157487" cy="914400"/>
          </a:xfrm>
          <a:prstGeom prst="rect">
            <a:avLst/>
          </a:prstGeom>
          <a:noFill/>
        </p:spPr>
        <p:txBody>
          <a:bodyPr wrap="none" lIns="0" tIns="0" rIns="0" bIns="0" rtlCol="0">
            <a:noAutofit/>
          </a:bodyPr>
          <a:lstStyle/>
          <a:p>
            <a:pPr algn="l"/>
            <a:r>
              <a:rPr lang="en-AU">
                <a:solidFill>
                  <a:schemeClr val="bg1"/>
                </a:solidFill>
                <a:latin typeface="Arial" panose="020B0604020202020204" pitchFamily="34" charset="0"/>
                <a:cs typeface="Arial" panose="020B0604020202020204" pitchFamily="34" charset="0"/>
              </a:rPr>
              <a:t>HSC hub</a:t>
            </a:r>
          </a:p>
        </p:txBody>
      </p:sp>
    </p:spTree>
    <p:extLst>
      <p:ext uri="{BB962C8B-B14F-4D97-AF65-F5344CB8AC3E}">
        <p14:creationId xmlns:p14="http://schemas.microsoft.com/office/powerpoint/2010/main" val="174809782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914401"/>
            <a:ext cx="8628224" cy="5166804"/>
          </a:xfrm>
        </p:spPr>
        <p:txBody>
          <a:bodyPr>
            <a:normAutofit/>
          </a:bodyPr>
          <a:lstStyle/>
          <a:p>
            <a:pPr lvl="0"/>
            <a:r>
              <a:rPr lang="en-AU">
                <a:solidFill>
                  <a:srgbClr val="041E42"/>
                </a:solidFill>
                <a:latin typeface="Arial" panose="020B0604020202020204" pitchFamily="34" charset="0"/>
                <a:cs typeface="Arial" panose="020B0604020202020204" pitchFamily="34" charset="0"/>
                <a:hlinkClick r:id="rId2"/>
              </a:rPr>
              <a:t>The Higgs discovery explained – CERN (7min)</a:t>
            </a:r>
            <a:r>
              <a:rPr lang="en-AU">
                <a:solidFill>
                  <a:srgbClr val="041E42"/>
                </a:solidFill>
                <a:latin typeface="Arial" panose="020B0604020202020204" pitchFamily="34" charset="0"/>
                <a:cs typeface="Arial" panose="020B0604020202020204" pitchFamily="34" charset="0"/>
              </a:rPr>
              <a:t/>
            </a:r>
            <a:br>
              <a:rPr lang="en-AU">
                <a:solidFill>
                  <a:srgbClr val="041E42"/>
                </a:solidFill>
                <a:latin typeface="Arial" panose="020B0604020202020204" pitchFamily="34" charset="0"/>
                <a:cs typeface="Arial" panose="020B0604020202020204" pitchFamily="34" charset="0"/>
              </a:rPr>
            </a:br>
            <a:r>
              <a:rPr lang="en-AU">
                <a:solidFill>
                  <a:srgbClr val="041E42"/>
                </a:solidFill>
                <a:latin typeface="Arial" panose="020B0604020202020204" pitchFamily="34" charset="0"/>
                <a:cs typeface="Arial" panose="020B0604020202020204" pitchFamily="34" charset="0"/>
              </a:rPr>
              <a:t>This is part 1 of 3 short videos produced by physicists at CERN to explain how it is that they knew they had found the Higgs boson in 2012.</a:t>
            </a:r>
          </a:p>
          <a:p>
            <a:pPr lvl="0"/>
            <a:r>
              <a:rPr lang="en-AU">
                <a:solidFill>
                  <a:srgbClr val="041E42"/>
                </a:solidFill>
                <a:latin typeface="Arial" panose="020B0604020202020204" pitchFamily="34" charset="0"/>
                <a:cs typeface="Arial" panose="020B0604020202020204" pitchFamily="34" charset="0"/>
                <a:hlinkClick r:id="rId3"/>
              </a:rPr>
              <a:t>The particle adventure</a:t>
            </a:r>
            <a:r>
              <a:rPr lang="en-AU">
                <a:solidFill>
                  <a:srgbClr val="041E42"/>
                </a:solidFill>
                <a:latin typeface="Arial" panose="020B0604020202020204" pitchFamily="34" charset="0"/>
                <a:cs typeface="Arial" panose="020B0604020202020204" pitchFamily="34" charset="0"/>
              </a:rPr>
              <a:t/>
            </a:r>
            <a:br>
              <a:rPr lang="en-AU">
                <a:solidFill>
                  <a:srgbClr val="041E42"/>
                </a:solidFill>
                <a:latin typeface="Arial" panose="020B0604020202020204" pitchFamily="34" charset="0"/>
                <a:cs typeface="Arial" panose="020B0604020202020204" pitchFamily="34" charset="0"/>
              </a:rPr>
            </a:br>
            <a:r>
              <a:rPr lang="en-AU">
                <a:solidFill>
                  <a:srgbClr val="041E42"/>
                </a:solidFill>
                <a:latin typeface="Arial" panose="020B0604020202020204" pitchFamily="34" charset="0"/>
                <a:cs typeface="Arial" panose="020B0604020202020204" pitchFamily="34" charset="0"/>
              </a:rPr>
              <a:t>A self guided tour of the Standard Model, particle reactions and the role of particle accelerators and detectors. </a:t>
            </a:r>
          </a:p>
          <a:p>
            <a:pPr lvl="0"/>
            <a:endParaRPr lang="en-AU">
              <a:solidFill>
                <a:srgbClr val="041E42"/>
              </a:solidFill>
              <a:latin typeface="Arial" panose="020B0604020202020204" pitchFamily="34" charset="0"/>
              <a:cs typeface="Arial" panose="020B0604020202020204" pitchFamily="34" charset="0"/>
            </a:endParaRPr>
          </a:p>
          <a:p>
            <a:pPr lvl="0"/>
            <a:r>
              <a:rPr lang="en-AU">
                <a:solidFill>
                  <a:srgbClr val="041E42"/>
                </a:solidFill>
                <a:latin typeface="Arial" panose="020B0604020202020204" pitchFamily="34" charset="0"/>
                <a:cs typeface="Arial" panose="020B0604020202020204" pitchFamily="34" charset="0"/>
                <a:hlinkClick r:id="rId4"/>
              </a:rPr>
              <a:t>What’s the smallest thing in the universe? – Jonathan Butterworth (5min)</a:t>
            </a:r>
            <a:r>
              <a:rPr lang="en-AU">
                <a:solidFill>
                  <a:srgbClr val="041E42"/>
                </a:solidFill>
                <a:latin typeface="Arial" panose="020B0604020202020204" pitchFamily="34" charset="0"/>
                <a:cs typeface="Arial" panose="020B0604020202020204" pitchFamily="34" charset="0"/>
              </a:rPr>
              <a:t/>
            </a:r>
            <a:br>
              <a:rPr lang="en-AU">
                <a:solidFill>
                  <a:srgbClr val="041E42"/>
                </a:solidFill>
                <a:latin typeface="Arial" panose="020B0604020202020204" pitchFamily="34" charset="0"/>
                <a:cs typeface="Arial" panose="020B0604020202020204" pitchFamily="34" charset="0"/>
              </a:rPr>
            </a:br>
            <a:r>
              <a:rPr lang="en-AU">
                <a:solidFill>
                  <a:srgbClr val="041E42"/>
                </a:solidFill>
                <a:latin typeface="Arial" panose="020B0604020202020204" pitchFamily="34" charset="0"/>
                <a:cs typeface="Arial" panose="020B0604020202020204" pitchFamily="34" charset="0"/>
              </a:rPr>
              <a:t>A short summary of the Standard Model.</a:t>
            </a:r>
          </a:p>
          <a:p>
            <a:pPr lvl="0"/>
            <a:r>
              <a:rPr lang="en-AU">
                <a:solidFill>
                  <a:srgbClr val="041E42"/>
                </a:solidFill>
                <a:latin typeface="Arial" panose="020B0604020202020204" pitchFamily="34" charset="0"/>
                <a:cs typeface="Arial" panose="020B0604020202020204" pitchFamily="34" charset="0"/>
                <a:hlinkClick r:id="rId5"/>
              </a:rPr>
              <a:t>The basics of the Higgs boson - Dave Barney and Steve Goldfarb (6min)</a:t>
            </a:r>
            <a:r>
              <a:rPr lang="en-AU">
                <a:solidFill>
                  <a:srgbClr val="041E42"/>
                </a:solidFill>
                <a:latin typeface="Arial" panose="020B0604020202020204" pitchFamily="34" charset="0"/>
                <a:cs typeface="Arial" panose="020B0604020202020204" pitchFamily="34" charset="0"/>
              </a:rPr>
              <a:t/>
            </a:r>
            <a:br>
              <a:rPr lang="en-AU">
                <a:solidFill>
                  <a:srgbClr val="041E42"/>
                </a:solidFill>
                <a:latin typeface="Arial" panose="020B0604020202020204" pitchFamily="34" charset="0"/>
                <a:cs typeface="Arial" panose="020B0604020202020204" pitchFamily="34" charset="0"/>
              </a:rPr>
            </a:br>
            <a:r>
              <a:rPr lang="en-AU">
                <a:solidFill>
                  <a:srgbClr val="041E42"/>
                </a:solidFill>
                <a:latin typeface="Arial" panose="020B0604020202020204" pitchFamily="34" charset="0"/>
                <a:cs typeface="Arial" panose="020B0604020202020204" pitchFamily="34" charset="0"/>
              </a:rPr>
              <a:t>A brief outline of the Higgs boson and its role in the Standard Model.</a:t>
            </a:r>
          </a:p>
        </p:txBody>
      </p:sp>
      <p:sp>
        <p:nvSpPr>
          <p:cNvPr id="5" name="Footer Placeholder 4"/>
          <p:cNvSpPr>
            <a:spLocks noGrp="1"/>
          </p:cNvSpPr>
          <p:nvPr>
            <p:ph type="ftr" sz="quarter" idx="3"/>
          </p:nvPr>
        </p:nvSpPr>
        <p:spPr/>
        <p:txBody>
          <a:bodyPr/>
          <a:lstStyle/>
          <a:p>
            <a:fld id="{5116C895-348D-4FA1-AC3F-6A98EE2CBA64}" type="slidenum">
              <a:rPr lang="en-US" smtClean="0"/>
              <a:pPr/>
              <a:t>10</a:t>
            </a:fld>
            <a:endParaRPr lang="en-US"/>
          </a:p>
        </p:txBody>
      </p:sp>
    </p:spTree>
    <p:extLst>
      <p:ext uri="{BB962C8B-B14F-4D97-AF65-F5344CB8AC3E}">
        <p14:creationId xmlns:p14="http://schemas.microsoft.com/office/powerpoint/2010/main" val="39322930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02E34-488D-4EE5-886E-3661290BB634}"/>
              </a:ext>
            </a:extLst>
          </p:cNvPr>
          <p:cNvSpPr>
            <a:spLocks noGrp="1"/>
          </p:cNvSpPr>
          <p:nvPr>
            <p:ph type="body" sz="quarter" idx="15"/>
          </p:nvPr>
        </p:nvSpPr>
        <p:spPr>
          <a:xfrm>
            <a:off x="273748" y="4048755"/>
            <a:ext cx="3477026" cy="1242336"/>
          </a:xfrm>
        </p:spPr>
        <p:txBody>
          <a:bodyPr wrap="square">
            <a:normAutofit/>
          </a:bodyPr>
          <a:lstStyle/>
          <a:p>
            <a:r>
              <a:rPr lang="en-AU" sz="2400">
                <a:latin typeface="Arial" panose="020B0604020202020204" pitchFamily="34" charset="0"/>
                <a:cs typeface="Arial" panose="020B0604020202020204" pitchFamily="34" charset="0"/>
              </a:rPr>
              <a:t>The players</a:t>
            </a:r>
          </a:p>
        </p:txBody>
      </p:sp>
      <p:sp>
        <p:nvSpPr>
          <p:cNvPr id="3" name="Title 2">
            <a:extLst>
              <a:ext uri="{FF2B5EF4-FFF2-40B4-BE49-F238E27FC236}">
                <a16:creationId xmlns:a16="http://schemas.microsoft.com/office/drawing/2014/main" id="{92B0F770-92EC-44FC-9B59-77C71FAA7C56}"/>
              </a:ext>
            </a:extLst>
          </p:cNvPr>
          <p:cNvSpPr>
            <a:spLocks noGrp="1"/>
          </p:cNvSpPr>
          <p:nvPr>
            <p:ph type="title"/>
          </p:nvPr>
        </p:nvSpPr>
        <p:spPr>
          <a:xfrm>
            <a:off x="273750" y="2405270"/>
            <a:ext cx="3477025" cy="1526307"/>
          </a:xfrm>
        </p:spPr>
        <p:txBody>
          <a:bodyPr wrap="square" anchor="b">
            <a:noAutofit/>
          </a:bodyPr>
          <a:lstStyle/>
          <a:p>
            <a:r>
              <a:rPr lang="en-US" sz="2800">
                <a:latin typeface="Arial" panose="020B0604020202020204" pitchFamily="34" charset="0"/>
                <a:cs typeface="Arial" panose="020B0604020202020204" pitchFamily="34" charset="0"/>
              </a:rPr>
              <a:t>Fundamental particles: Fermions</a:t>
            </a:r>
            <a:endParaRPr lang="en-AU" sz="2800">
              <a:latin typeface="Arial" panose="020B0604020202020204" pitchFamily="34" charset="0"/>
              <a:cs typeface="Arial" panose="020B0604020202020204" pitchFamily="34" charset="0"/>
            </a:endParaRPr>
          </a:p>
        </p:txBody>
      </p:sp>
      <p:pic>
        <p:nvPicPr>
          <p:cNvPr id="14" name="Picture Placeholder 13" descr="Table of fermions including some but not all of the quarks and leptons along with their respective mass, charge and spin values.&#10;https://commons.wikimedia.org/wiki/File:Standard_Model_of_Elementary_Particles.svg&#10;This work has been released into the public domain by its author, Cush. This applies worldwide.&#10;In some countries this may not be legally possible; if so:&#10;Cush grants anyone the right to use this work for any purpose, without any conditions, unless such conditions are required by law.">
            <a:extLst>
              <a:ext uri="{FF2B5EF4-FFF2-40B4-BE49-F238E27FC236}">
                <a16:creationId xmlns:a16="http://schemas.microsoft.com/office/drawing/2014/main" id="{6A7D1FFE-E141-43CD-BE2C-F6146F0DECFB}"/>
              </a:ext>
            </a:extLst>
          </p:cNvPr>
          <p:cNvPicPr>
            <a:picLocks noGrp="1" noChangeAspect="1"/>
          </p:cNvPicPr>
          <p:nvPr>
            <p:ph type="pic" sz="quarter" idx="16"/>
          </p:nvPr>
        </p:nvPicPr>
        <p:blipFill rotWithShape="1">
          <a:blip r:embed="rId2" cstate="hqprint">
            <a:extLst>
              <a:ext uri="{28A0092B-C50C-407E-A947-70E740481C1C}">
                <a14:useLocalDpi xmlns:a14="http://schemas.microsoft.com/office/drawing/2010/main" val="0"/>
              </a:ext>
            </a:extLst>
          </a:blip>
          <a:srcRect t="10865" r="3" b="7137"/>
          <a:stretch/>
        </p:blipFill>
        <p:spPr>
          <a:xfrm>
            <a:off x="4156694" y="1067433"/>
            <a:ext cx="4824745" cy="4824745"/>
          </a:xfrm>
          <a:noFill/>
          <a:ln>
            <a:solidFill>
              <a:srgbClr val="1D428A"/>
            </a:solidFill>
          </a:ln>
        </p:spPr>
      </p:pic>
    </p:spTree>
    <p:extLst>
      <p:ext uri="{BB962C8B-B14F-4D97-AF65-F5344CB8AC3E}">
        <p14:creationId xmlns:p14="http://schemas.microsoft.com/office/powerpoint/2010/main" val="33658870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0FCDCB-8792-46E5-B482-AFACECC42CF3}"/>
              </a:ext>
            </a:extLst>
          </p:cNvPr>
          <p:cNvSpPr>
            <a:spLocks noGrp="1"/>
          </p:cNvSpPr>
          <p:nvPr>
            <p:ph type="body" sz="quarter" idx="16"/>
          </p:nvPr>
        </p:nvSpPr>
        <p:spPr/>
        <p:txBody>
          <a:bodyPr/>
          <a:lstStyle/>
          <a:p>
            <a:pPr>
              <a:lnSpc>
                <a:spcPct val="100000"/>
              </a:lnSpc>
            </a:pPr>
            <a:r>
              <a:rPr lang="en-AU">
                <a:solidFill>
                  <a:schemeClr val="tx1"/>
                </a:solidFill>
                <a:latin typeface="Arial" panose="020B0604020202020204" pitchFamily="34" charset="0"/>
                <a:cs typeface="Arial" panose="020B0604020202020204" pitchFamily="34" charset="0"/>
              </a:rPr>
              <a:t>fundamental particles (also called elementary particles) are the smallest building blocks of the Universe. </a:t>
            </a:r>
          </a:p>
          <a:p>
            <a:pPr>
              <a:lnSpc>
                <a:spcPct val="100000"/>
              </a:lnSpc>
            </a:pPr>
            <a:endParaRPr lang="en-AU">
              <a:solidFill>
                <a:schemeClr val="tx1"/>
              </a:solidFill>
              <a:latin typeface="Arial" panose="020B0604020202020204" pitchFamily="34" charset="0"/>
              <a:cs typeface="Arial" panose="020B0604020202020204" pitchFamily="34" charset="0"/>
            </a:endParaRPr>
          </a:p>
          <a:p>
            <a:pPr>
              <a:lnSpc>
                <a:spcPct val="100000"/>
              </a:lnSpc>
            </a:pPr>
            <a:r>
              <a:rPr lang="en-AU">
                <a:solidFill>
                  <a:schemeClr val="tx1"/>
                </a:solidFill>
                <a:latin typeface="Arial" panose="020B0604020202020204" pitchFamily="34" charset="0"/>
                <a:cs typeface="Arial" panose="020B0604020202020204" pitchFamily="34" charset="0"/>
              </a:rPr>
              <a:t>the key characteristic of fundamental particles is that they have no internal structure. </a:t>
            </a:r>
          </a:p>
          <a:p>
            <a:pPr>
              <a:lnSpc>
                <a:spcPct val="100000"/>
              </a:lnSpc>
            </a:pPr>
            <a:endParaRPr lang="en-AU">
              <a:solidFill>
                <a:schemeClr val="tx1"/>
              </a:solidFill>
              <a:latin typeface="Arial" panose="020B0604020202020204" pitchFamily="34" charset="0"/>
              <a:cs typeface="Arial" panose="020B0604020202020204" pitchFamily="34" charset="0"/>
            </a:endParaRPr>
          </a:p>
          <a:p>
            <a:pPr>
              <a:lnSpc>
                <a:spcPct val="100000"/>
              </a:lnSpc>
            </a:pPr>
            <a:r>
              <a:rPr lang="en-AU">
                <a:solidFill>
                  <a:schemeClr val="tx1"/>
                </a:solidFill>
                <a:latin typeface="Arial" panose="020B0604020202020204" pitchFamily="34" charset="0"/>
                <a:cs typeface="Arial" panose="020B0604020202020204" pitchFamily="34" charset="0"/>
              </a:rPr>
              <a:t>in other words, they are not made up of anything else. </a:t>
            </a:r>
          </a:p>
          <a:p>
            <a:pPr>
              <a:lnSpc>
                <a:spcPct val="100000"/>
              </a:lnSpc>
            </a:pPr>
            <a:endParaRPr lang="en-AU">
              <a:solidFill>
                <a:schemeClr val="tx1"/>
              </a:solidFill>
              <a:latin typeface="Arial" panose="020B0604020202020204" pitchFamily="34" charset="0"/>
              <a:cs typeface="Arial" panose="020B0604020202020204" pitchFamily="34" charset="0"/>
            </a:endParaRPr>
          </a:p>
          <a:p>
            <a:pPr>
              <a:lnSpc>
                <a:spcPct val="100000"/>
              </a:lnSpc>
            </a:pPr>
            <a:r>
              <a:rPr lang="en-AU" b="1">
                <a:solidFill>
                  <a:schemeClr val="tx1"/>
                </a:solidFill>
                <a:latin typeface="Arial" panose="020B0604020202020204" pitchFamily="34" charset="0"/>
                <a:cs typeface="Arial" panose="020B0604020202020204" pitchFamily="34" charset="0"/>
              </a:rPr>
              <a:t>fundamental particles are point-like objects which have properties such as mass, charge and spin</a:t>
            </a:r>
            <a:r>
              <a:rPr lang="en-AU">
                <a:solidFill>
                  <a:schemeClr val="tx1"/>
                </a:solidFill>
                <a:latin typeface="Arial" panose="020B0604020202020204" pitchFamily="34" charset="0"/>
                <a:cs typeface="Arial" panose="020B0604020202020204" pitchFamily="34" charset="0"/>
              </a:rPr>
              <a:t>.</a:t>
            </a:r>
          </a:p>
        </p:txBody>
      </p:sp>
      <p:sp>
        <p:nvSpPr>
          <p:cNvPr id="3" name="Text Placeholder 2">
            <a:extLst>
              <a:ext uri="{FF2B5EF4-FFF2-40B4-BE49-F238E27FC236}">
                <a16:creationId xmlns:a16="http://schemas.microsoft.com/office/drawing/2014/main" id="{704DFDC4-AEFC-4C7A-93F9-E07AA3D373D6}"/>
              </a:ext>
            </a:extLst>
          </p:cNvPr>
          <p:cNvSpPr>
            <a:spLocks noGrp="1"/>
          </p:cNvSpPr>
          <p:nvPr>
            <p:ph type="body" sz="quarter" idx="15"/>
          </p:nvPr>
        </p:nvSpPr>
        <p:spPr/>
        <p:txBody>
          <a:bodyPr/>
          <a:lstStyle/>
          <a:p>
            <a:r>
              <a:rPr lang="en-AU" sz="2000">
                <a:latin typeface="Arial" panose="020B0604020202020204" pitchFamily="34" charset="0"/>
                <a:cs typeface="Arial" panose="020B0604020202020204" pitchFamily="34" charset="0"/>
              </a:rPr>
              <a:t>What is a fundamental particle?</a:t>
            </a:r>
          </a:p>
        </p:txBody>
      </p:sp>
      <p:sp>
        <p:nvSpPr>
          <p:cNvPr id="4" name="Title 3">
            <a:extLst>
              <a:ext uri="{FF2B5EF4-FFF2-40B4-BE49-F238E27FC236}">
                <a16:creationId xmlns:a16="http://schemas.microsoft.com/office/drawing/2014/main" id="{A5234F9B-372A-4B8B-8739-4DAAC1ED09A9}"/>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Fundamental particles</a:t>
            </a:r>
          </a:p>
        </p:txBody>
      </p:sp>
      <p:sp>
        <p:nvSpPr>
          <p:cNvPr id="5" name="Footer Placeholder 4">
            <a:extLst>
              <a:ext uri="{FF2B5EF4-FFF2-40B4-BE49-F238E27FC236}">
                <a16:creationId xmlns:a16="http://schemas.microsoft.com/office/drawing/2014/main" id="{00869FB1-F10C-4762-95B8-EFD347570BD6}"/>
              </a:ext>
            </a:extLst>
          </p:cNvPr>
          <p:cNvSpPr>
            <a:spLocks noGrp="1"/>
          </p:cNvSpPr>
          <p:nvPr>
            <p:ph type="ftr" sz="quarter" idx="3"/>
          </p:nvPr>
        </p:nvSpPr>
        <p:spPr/>
        <p:txBody>
          <a:bodyPr/>
          <a:lstStyle/>
          <a:p>
            <a:fld id="{5116C895-348D-4FA1-AC3F-6A98EE2CBA64}" type="slidenum">
              <a:rPr lang="en-US" smtClean="0"/>
              <a:pPr/>
              <a:t>12</a:t>
            </a:fld>
            <a:endParaRPr lang="en-US"/>
          </a:p>
        </p:txBody>
      </p:sp>
    </p:spTree>
    <p:extLst>
      <p:ext uri="{BB962C8B-B14F-4D97-AF65-F5344CB8AC3E}">
        <p14:creationId xmlns:p14="http://schemas.microsoft.com/office/powerpoint/2010/main" val="13468960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E5EC10-CFDE-4BCC-87B8-427656C5E286}"/>
              </a:ext>
            </a:extLst>
          </p:cNvPr>
          <p:cNvSpPr>
            <a:spLocks noGrp="1"/>
          </p:cNvSpPr>
          <p:nvPr>
            <p:ph type="body" sz="quarter" idx="16"/>
          </p:nvPr>
        </p:nvSpPr>
        <p:spPr/>
        <p:txBody>
          <a:bodyPr>
            <a:normAutofit/>
          </a:bodyPr>
          <a:lstStyle/>
          <a:p>
            <a:r>
              <a:rPr lang="en-AU">
                <a:latin typeface="Arial" panose="020B0604020202020204" pitchFamily="34" charset="0"/>
                <a:cs typeface="Arial" panose="020B0604020202020204" pitchFamily="34" charset="0"/>
              </a:rPr>
              <a:t>almost all the matter in the Universe is made up from only three particles</a:t>
            </a:r>
          </a:p>
          <a:p>
            <a:pPr marL="457200" lvl="1" indent="0">
              <a:buFont typeface="Arial" panose="020B0604020202020204" pitchFamily="34" charset="0"/>
              <a:buChar char="•"/>
            </a:pPr>
            <a:r>
              <a:rPr lang="en-AU" sz="1800">
                <a:latin typeface="Arial" panose="020B0604020202020204" pitchFamily="34" charset="0"/>
                <a:cs typeface="Arial" panose="020B0604020202020204" pitchFamily="34" charset="0"/>
              </a:rPr>
              <a:t>  up quarks</a:t>
            </a:r>
          </a:p>
          <a:p>
            <a:pPr marL="457200" lvl="1" indent="0">
              <a:buFont typeface="Arial" panose="020B0604020202020204" pitchFamily="34" charset="0"/>
              <a:buChar char="•"/>
            </a:pPr>
            <a:r>
              <a:rPr lang="en-AU" sz="1800">
                <a:latin typeface="Arial" panose="020B0604020202020204" pitchFamily="34" charset="0"/>
                <a:cs typeface="Arial" panose="020B0604020202020204" pitchFamily="34" charset="0"/>
              </a:rPr>
              <a:t>  down quarks, and</a:t>
            </a:r>
          </a:p>
          <a:p>
            <a:pPr marL="457200" lvl="1" indent="0">
              <a:buFont typeface="Arial" panose="020B0604020202020204" pitchFamily="34" charset="0"/>
              <a:buChar char="•"/>
            </a:pPr>
            <a:r>
              <a:rPr lang="en-AU" sz="1800">
                <a:latin typeface="Arial" panose="020B0604020202020204" pitchFamily="34" charset="0"/>
                <a:cs typeface="Arial" panose="020B0604020202020204" pitchFamily="34" charset="0"/>
              </a:rPr>
              <a:t>  electrons</a:t>
            </a:r>
          </a:p>
          <a:p>
            <a:r>
              <a:rPr lang="en-AU">
                <a:latin typeface="Arial" panose="020B0604020202020204" pitchFamily="34" charset="0"/>
                <a:cs typeface="Arial" panose="020B0604020202020204" pitchFamily="34" charset="0"/>
              </a:rPr>
              <a:t>of these particles, only electrons can exist own their own. They are the lightest member of a family of particles called leptons</a:t>
            </a:r>
          </a:p>
          <a:p>
            <a:r>
              <a:rPr lang="en-AU">
                <a:latin typeface="Arial" panose="020B0604020202020204" pitchFamily="34" charset="0"/>
                <a:cs typeface="Arial" panose="020B0604020202020204" pitchFamily="34" charset="0"/>
              </a:rPr>
              <a:t>protons and neutrons are not fundamental particles as they composed of up and down quarks.</a:t>
            </a:r>
            <a:endParaRPr lang="en-AU"/>
          </a:p>
        </p:txBody>
      </p:sp>
      <p:sp>
        <p:nvSpPr>
          <p:cNvPr id="3" name="Text Placeholder 2">
            <a:extLst>
              <a:ext uri="{FF2B5EF4-FFF2-40B4-BE49-F238E27FC236}">
                <a16:creationId xmlns:a16="http://schemas.microsoft.com/office/drawing/2014/main" id="{DE587E5F-A735-464D-B9CE-F8239F62D042}"/>
              </a:ext>
            </a:extLst>
          </p:cNvPr>
          <p:cNvSpPr>
            <a:spLocks noGrp="1"/>
          </p:cNvSpPr>
          <p:nvPr>
            <p:ph type="body" sz="quarter" idx="15"/>
          </p:nvPr>
        </p:nvSpPr>
        <p:spPr>
          <a:xfrm>
            <a:off x="294661" y="1245630"/>
            <a:ext cx="8627651" cy="422124"/>
          </a:xfrm>
        </p:spPr>
        <p:txBody>
          <a:bodyPr/>
          <a:lstStyle/>
          <a:p>
            <a:r>
              <a:rPr lang="en-AU" sz="2000">
                <a:latin typeface="Arial" panose="020B0604020202020204" pitchFamily="34" charset="0"/>
                <a:cs typeface="Arial" panose="020B0604020202020204" pitchFamily="34" charset="0"/>
              </a:rPr>
              <a:t>The fermions are the particles that make up all the matter in the universe</a:t>
            </a:r>
          </a:p>
          <a:p>
            <a:endParaRPr lang="en-AU"/>
          </a:p>
        </p:txBody>
      </p:sp>
      <p:sp>
        <p:nvSpPr>
          <p:cNvPr id="4" name="Title 3">
            <a:extLst>
              <a:ext uri="{FF2B5EF4-FFF2-40B4-BE49-F238E27FC236}">
                <a16:creationId xmlns:a16="http://schemas.microsoft.com/office/drawing/2014/main" id="{CB6F7B5B-A640-4984-98C1-D033B1728FF5}"/>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Fermions</a:t>
            </a:r>
          </a:p>
        </p:txBody>
      </p:sp>
      <p:sp>
        <p:nvSpPr>
          <p:cNvPr id="5" name="Footer Placeholder 4">
            <a:extLst>
              <a:ext uri="{FF2B5EF4-FFF2-40B4-BE49-F238E27FC236}">
                <a16:creationId xmlns:a16="http://schemas.microsoft.com/office/drawing/2014/main" id="{30AF42D2-6918-4C66-A695-D73B13D0ADBB}"/>
              </a:ext>
            </a:extLst>
          </p:cNvPr>
          <p:cNvSpPr>
            <a:spLocks noGrp="1"/>
          </p:cNvSpPr>
          <p:nvPr>
            <p:ph type="ftr" sz="quarter" idx="3"/>
          </p:nvPr>
        </p:nvSpPr>
        <p:spPr/>
        <p:txBody>
          <a:bodyPr/>
          <a:lstStyle/>
          <a:p>
            <a:fld id="{5116C895-348D-4FA1-AC3F-6A98EE2CBA64}" type="slidenum">
              <a:rPr lang="en-US" smtClean="0"/>
              <a:pPr/>
              <a:t>13</a:t>
            </a:fld>
            <a:endParaRPr lang="en-US"/>
          </a:p>
        </p:txBody>
      </p:sp>
    </p:spTree>
    <p:extLst>
      <p:ext uri="{BB962C8B-B14F-4D97-AF65-F5344CB8AC3E}">
        <p14:creationId xmlns:p14="http://schemas.microsoft.com/office/powerpoint/2010/main" val="18293831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1526EF2-316D-403E-A2CC-31DB81F0DE7C}"/>
              </a:ext>
            </a:extLst>
          </p:cNvPr>
          <p:cNvSpPr>
            <a:spLocks noGrp="1"/>
          </p:cNvSpPr>
          <p:nvPr>
            <p:ph type="body" sz="quarter" idx="17"/>
          </p:nvPr>
        </p:nvSpPr>
        <p:spPr>
          <a:xfrm>
            <a:off x="292100" y="1388075"/>
            <a:ext cx="4879340" cy="4870051"/>
          </a:xfrm>
        </p:spPr>
        <p:txBody>
          <a:bodyPr vert="horz" lIns="91440" tIns="45720" rIns="91440" bIns="45720" rtlCol="0" anchor="t">
            <a:noAutofit/>
          </a:bodyPr>
          <a:lstStyle/>
          <a:p>
            <a:pPr marL="132715" indent="-132715"/>
            <a:r>
              <a:rPr lang="en-AU">
                <a:latin typeface="Arial"/>
                <a:cs typeface="Arial"/>
              </a:rPr>
              <a:t>only the first generation quarks (up and down quarks) are stable which is why they make up almost all matter. </a:t>
            </a:r>
            <a:endParaRPr lang="en-US"/>
          </a:p>
          <a:p>
            <a:pPr marL="132715" indent="-132715"/>
            <a:r>
              <a:rPr lang="en-AU">
                <a:latin typeface="Arial"/>
                <a:cs typeface="Arial"/>
              </a:rPr>
              <a:t>quarks have fractional charges,</a:t>
            </a:r>
          </a:p>
          <a:p>
            <a:pPr marL="266065" lvl="1" indent="-132715"/>
            <a:r>
              <a:rPr lang="en-AU" sz="1800">
                <a:latin typeface="Arial"/>
                <a:cs typeface="Arial"/>
              </a:rPr>
              <a:t>up quarks = +2/3</a:t>
            </a:r>
          </a:p>
          <a:p>
            <a:pPr marL="266065" lvl="1" indent="-132715"/>
            <a:r>
              <a:rPr lang="en-AU" sz="1800">
                <a:latin typeface="Arial"/>
                <a:cs typeface="Arial"/>
              </a:rPr>
              <a:t>down quarks = -1/3</a:t>
            </a:r>
          </a:p>
          <a:p>
            <a:pPr marL="132715" indent="-132715"/>
            <a:r>
              <a:rPr lang="en-AU">
                <a:latin typeface="Arial"/>
                <a:cs typeface="Arial"/>
              </a:rPr>
              <a:t>antiquarks have the same mass but opposite charge, e.g. the charge on an anti-up = -2/3.</a:t>
            </a:r>
          </a:p>
          <a:p>
            <a:pPr marL="132715" indent="-132715"/>
            <a:r>
              <a:rPr lang="en-AU">
                <a:solidFill>
                  <a:srgbClr val="041E42"/>
                </a:solidFill>
                <a:latin typeface="Arial"/>
                <a:cs typeface="Arial"/>
              </a:rPr>
              <a:t>the second and third generation quarks are each more massive and less stable than the previous generation</a:t>
            </a:r>
          </a:p>
        </p:txBody>
      </p:sp>
      <p:sp>
        <p:nvSpPr>
          <p:cNvPr id="4" name="Title 3">
            <a:extLst>
              <a:ext uri="{FF2B5EF4-FFF2-40B4-BE49-F238E27FC236}">
                <a16:creationId xmlns:a16="http://schemas.microsoft.com/office/drawing/2014/main" id="{F1AD7104-8E09-43D7-9719-0657BB3D4529}"/>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Quarks</a:t>
            </a:r>
          </a:p>
        </p:txBody>
      </p:sp>
      <p:sp>
        <p:nvSpPr>
          <p:cNvPr id="5" name="Footer Placeholder 4">
            <a:extLst>
              <a:ext uri="{FF2B5EF4-FFF2-40B4-BE49-F238E27FC236}">
                <a16:creationId xmlns:a16="http://schemas.microsoft.com/office/drawing/2014/main" id="{F7400E81-1DDE-4077-9B06-79CCE62DF38F}"/>
              </a:ext>
            </a:extLst>
          </p:cNvPr>
          <p:cNvSpPr>
            <a:spLocks noGrp="1"/>
          </p:cNvSpPr>
          <p:nvPr>
            <p:ph type="ftr" sz="quarter" idx="3"/>
          </p:nvPr>
        </p:nvSpPr>
        <p:spPr/>
        <p:txBody>
          <a:bodyPr/>
          <a:lstStyle/>
          <a:p>
            <a:fld id="{5116C895-348D-4FA1-AC3F-6A98EE2CBA64}" type="slidenum">
              <a:rPr lang="en-US" smtClean="0"/>
              <a:pPr/>
              <a:t>14</a:t>
            </a:fld>
            <a:endParaRPr lang="en-US"/>
          </a:p>
        </p:txBody>
      </p:sp>
      <p:pic>
        <p:nvPicPr>
          <p:cNvPr id="13" name="Picture 12" descr="Table showing all six quarks along with their respective mass, charge and spin values.&#10;They are arranged in a matrix by generation.&#10;the quarks are up, down, charm, strange, top and bottom&#10;https://commons.wikimedia.org/wiki/File:Standard_Model_of_Elementary_Particles.svg&#10;This work has been released into the public domain by its author, Cush. This applies worldwide.&#10;In some countries this may not be legally possible; if so:&#10;Cush grants anyone the right to use this work for any purpose, without any conditions, unless such conditions are required by law.">
            <a:extLst>
              <a:ext uri="{FF2B5EF4-FFF2-40B4-BE49-F238E27FC236}">
                <a16:creationId xmlns:a16="http://schemas.microsoft.com/office/drawing/2014/main" id="{3862D944-6B4D-4A38-BBDE-90F0D8BDA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651" y="1336439"/>
            <a:ext cx="3701500" cy="2824287"/>
          </a:xfrm>
          <a:prstGeom prst="rect">
            <a:avLst/>
          </a:prstGeom>
        </p:spPr>
      </p:pic>
    </p:spTree>
    <p:extLst>
      <p:ext uri="{BB962C8B-B14F-4D97-AF65-F5344CB8AC3E}">
        <p14:creationId xmlns:p14="http://schemas.microsoft.com/office/powerpoint/2010/main" val="11235123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720A5E-9E3D-4389-92FC-2283CC8ABABF}"/>
              </a:ext>
            </a:extLst>
          </p:cNvPr>
          <p:cNvSpPr>
            <a:spLocks noGrp="1"/>
          </p:cNvSpPr>
          <p:nvPr>
            <p:ph type="body" sz="quarter" idx="18"/>
          </p:nvPr>
        </p:nvSpPr>
        <p:spPr>
          <a:xfrm>
            <a:off x="292099" y="3124200"/>
            <a:ext cx="4538981" cy="3133926"/>
          </a:xfrm>
        </p:spPr>
        <p:txBody>
          <a:bodyPr vert="horz" lIns="91440" tIns="45720" rIns="91440" bIns="45720" rtlCol="0" anchor="t">
            <a:normAutofit fontScale="85000" lnSpcReduction="20000"/>
          </a:bodyPr>
          <a:lstStyle/>
          <a:p>
            <a:pPr marL="132715" lvl="0" indent="-132715"/>
            <a:r>
              <a:rPr lang="en-AU" sz="2100">
                <a:solidFill>
                  <a:srgbClr val="041E42"/>
                </a:solidFill>
                <a:latin typeface="Arial"/>
                <a:cs typeface="Arial"/>
              </a:rPr>
              <a:t>the charge of a hadron is equal to the sum of the charges of its composite quarks</a:t>
            </a:r>
            <a:endParaRPr lang="en-US">
              <a:latin typeface="Arial"/>
              <a:cs typeface="Arial"/>
            </a:endParaRPr>
          </a:p>
          <a:p>
            <a:pPr marL="132715" indent="-132715"/>
            <a:r>
              <a:rPr lang="en-AU" sz="2100">
                <a:solidFill>
                  <a:srgbClr val="041E42"/>
                </a:solidFill>
                <a:latin typeface="Arial"/>
                <a:cs typeface="Arial"/>
              </a:rPr>
              <a:t>some hadrons are listed in the table, </a:t>
            </a:r>
            <a:r>
              <a:rPr lang="en-AU" sz="2100" b="1">
                <a:solidFill>
                  <a:srgbClr val="041E42"/>
                </a:solidFill>
                <a:latin typeface="Arial"/>
                <a:cs typeface="Arial"/>
              </a:rPr>
              <a:t>make a table showing all the values for net charge that are possible, along with their quark composition. </a:t>
            </a:r>
            <a:br>
              <a:rPr lang="en-AU" sz="2100" b="1">
                <a:solidFill>
                  <a:srgbClr val="041E42"/>
                </a:solidFill>
                <a:latin typeface="Arial"/>
                <a:cs typeface="Arial"/>
              </a:rPr>
            </a:br>
            <a:r>
              <a:rPr lang="en-AU" sz="2100" b="1">
                <a:solidFill>
                  <a:srgbClr val="041E42"/>
                </a:solidFill>
                <a:latin typeface="Arial"/>
                <a:cs typeface="Arial"/>
              </a:rPr>
              <a:t>Can you identify your particles?</a:t>
            </a:r>
          </a:p>
          <a:p>
            <a:pPr marL="132715" indent="-132715"/>
            <a:endParaRPr lang="en-AU"/>
          </a:p>
        </p:txBody>
      </p:sp>
      <p:sp>
        <p:nvSpPr>
          <p:cNvPr id="7" name="Text Placeholder 6">
            <a:extLst>
              <a:ext uri="{FF2B5EF4-FFF2-40B4-BE49-F238E27FC236}">
                <a16:creationId xmlns:a16="http://schemas.microsoft.com/office/drawing/2014/main" id="{1E04C3AA-F881-49F5-9424-E86A13A32819}"/>
              </a:ext>
            </a:extLst>
          </p:cNvPr>
          <p:cNvSpPr>
            <a:spLocks noGrp="1"/>
          </p:cNvSpPr>
          <p:nvPr>
            <p:ph type="body" sz="quarter" idx="17"/>
          </p:nvPr>
        </p:nvSpPr>
        <p:spPr>
          <a:xfrm>
            <a:off x="292099" y="1701451"/>
            <a:ext cx="8630213" cy="1422749"/>
          </a:xfrm>
        </p:spPr>
        <p:txBody>
          <a:bodyPr>
            <a:normAutofit/>
          </a:bodyPr>
          <a:lstStyle/>
          <a:p>
            <a:pPr lvl="0"/>
            <a:r>
              <a:rPr lang="en-AU">
                <a:solidFill>
                  <a:srgbClr val="041E42"/>
                </a:solidFill>
                <a:latin typeface="Arial" panose="020B0604020202020204" pitchFamily="34" charset="0"/>
                <a:cs typeface="Arial" panose="020B0604020202020204" pitchFamily="34" charset="0"/>
              </a:rPr>
              <a:t>there are two classes of hadrons, </a:t>
            </a:r>
            <a:r>
              <a:rPr lang="en-AU" b="1">
                <a:solidFill>
                  <a:srgbClr val="041E42"/>
                </a:solidFill>
                <a:latin typeface="Arial" panose="020B0604020202020204" pitchFamily="34" charset="0"/>
                <a:cs typeface="Arial" panose="020B0604020202020204" pitchFamily="34" charset="0"/>
              </a:rPr>
              <a:t>baryons</a:t>
            </a:r>
            <a:r>
              <a:rPr lang="en-AU">
                <a:solidFill>
                  <a:srgbClr val="041E42"/>
                </a:solidFill>
                <a:latin typeface="Arial" panose="020B0604020202020204" pitchFamily="34" charset="0"/>
                <a:cs typeface="Arial" panose="020B0604020202020204" pitchFamily="34" charset="0"/>
              </a:rPr>
              <a:t> and </a:t>
            </a:r>
            <a:r>
              <a:rPr lang="en-AU" b="1">
                <a:solidFill>
                  <a:srgbClr val="041E42"/>
                </a:solidFill>
                <a:latin typeface="Arial" panose="020B0604020202020204" pitchFamily="34" charset="0"/>
                <a:cs typeface="Arial" panose="020B0604020202020204" pitchFamily="34" charset="0"/>
              </a:rPr>
              <a:t>mesons</a:t>
            </a:r>
            <a:r>
              <a:rPr lang="en-AU">
                <a:solidFill>
                  <a:srgbClr val="041E42"/>
                </a:solidFill>
                <a:latin typeface="Arial" panose="020B0604020202020204" pitchFamily="34" charset="0"/>
                <a:cs typeface="Arial" panose="020B0604020202020204" pitchFamily="34" charset="0"/>
              </a:rPr>
              <a:t>. Baryons such as protons and neutrons are composed of 3 quarks and mesons are composed of a quark and an antiquark.</a:t>
            </a:r>
          </a:p>
        </p:txBody>
      </p:sp>
      <p:sp>
        <p:nvSpPr>
          <p:cNvPr id="2" name="Text Placeholder 1"/>
          <p:cNvSpPr>
            <a:spLocks noGrp="1"/>
          </p:cNvSpPr>
          <p:nvPr>
            <p:ph type="body" sz="quarter" idx="15"/>
          </p:nvPr>
        </p:nvSpPr>
        <p:spPr/>
        <p:txBody>
          <a:bodyPr>
            <a:normAutofit fontScale="85000" lnSpcReduction="10000"/>
          </a:bodyPr>
          <a:lstStyle/>
          <a:p>
            <a:r>
              <a:rPr lang="en-AU"/>
              <a:t>Quarks must bind together to form particle systems called </a:t>
            </a:r>
            <a:r>
              <a:rPr lang="en-AU" b="1"/>
              <a:t>hadrons</a:t>
            </a:r>
            <a:r>
              <a:rPr lang="en-AU"/>
              <a:t>. </a:t>
            </a:r>
          </a:p>
        </p:txBody>
      </p:sp>
      <p:sp>
        <p:nvSpPr>
          <p:cNvPr id="3" name="Title 2">
            <a:extLst>
              <a:ext uri="{FF2B5EF4-FFF2-40B4-BE49-F238E27FC236}">
                <a16:creationId xmlns:a16="http://schemas.microsoft.com/office/drawing/2014/main" id="{4B9D14A0-00E4-402C-A3AB-4CC542607DD9}"/>
              </a:ext>
            </a:extLst>
          </p:cNvPr>
          <p:cNvSpPr>
            <a:spLocks noGrp="1"/>
          </p:cNvSpPr>
          <p:nvPr>
            <p:ph type="title"/>
          </p:nvPr>
        </p:nvSpPr>
        <p:spPr/>
        <p:txBody>
          <a:bodyPr/>
          <a:lstStyle/>
          <a:p>
            <a:r>
              <a:rPr lang="en-AU"/>
              <a:t>Quark combinations</a:t>
            </a:r>
          </a:p>
        </p:txBody>
      </p:sp>
      <p:sp>
        <p:nvSpPr>
          <p:cNvPr id="5" name="Footer Placeholder 4"/>
          <p:cNvSpPr>
            <a:spLocks noGrp="1"/>
          </p:cNvSpPr>
          <p:nvPr>
            <p:ph type="ftr" sz="quarter" idx="3"/>
          </p:nvPr>
        </p:nvSpPr>
        <p:spPr/>
        <p:txBody>
          <a:bodyPr/>
          <a:lstStyle/>
          <a:p>
            <a:fld id="{5116C895-348D-4FA1-AC3F-6A98EE2CBA64}" type="slidenum">
              <a:rPr lang="en-US" smtClean="0"/>
              <a:pPr/>
              <a:t>15</a:t>
            </a:fld>
            <a:endParaRPr lang="en-US"/>
          </a:p>
        </p:txBody>
      </p:sp>
      <mc:AlternateContent xmlns:mc="http://schemas.openxmlformats.org/markup-compatibility/2006" xmlns:a14="http://schemas.microsoft.com/office/drawing/2010/main">
        <mc:Choice Requires="a14">
          <p:graphicFrame>
            <p:nvGraphicFramePr>
              <p:cNvPr id="4" name="Table 6" descr="Table showing how to calculate the net charge of a hadron. &#10;sample calculations are included for a proton, neturon, kaon and an antiproton">
                <a:extLst>
                  <a:ext uri="{FF2B5EF4-FFF2-40B4-BE49-F238E27FC236}">
                    <a16:creationId xmlns:a16="http://schemas.microsoft.com/office/drawing/2014/main" id="{90CF4852-3F49-4F1C-8343-6543A2BD8DFF}"/>
                  </a:ext>
                </a:extLst>
              </p:cNvPr>
              <p:cNvGraphicFramePr>
                <a:graphicFrameLocks noGrp="1"/>
              </p:cNvGraphicFramePr>
              <p:nvPr>
                <p:extLst>
                  <p:ext uri="{D42A27DB-BD31-4B8C-83A1-F6EECF244321}">
                    <p14:modId xmlns:p14="http://schemas.microsoft.com/office/powerpoint/2010/main" val="64444822"/>
                  </p:ext>
                </p:extLst>
              </p:nvPr>
            </p:nvGraphicFramePr>
            <p:xfrm>
              <a:off x="4831081" y="3699497"/>
              <a:ext cx="4093343" cy="2096580"/>
            </p:xfrm>
            <a:graphic>
              <a:graphicData uri="http://schemas.openxmlformats.org/drawingml/2006/table">
                <a:tbl>
                  <a:tblPr firstRow="1" bandRow="1">
                    <a:tableStyleId>{3B4B98B0-60AC-42C2-AFA5-B58CD77FA1E5}</a:tableStyleId>
                  </a:tblPr>
                  <a:tblGrid>
                    <a:gridCol w="790585">
                      <a:extLst>
                        <a:ext uri="{9D8B030D-6E8A-4147-A177-3AD203B41FA5}">
                          <a16:colId xmlns:a16="http://schemas.microsoft.com/office/drawing/2014/main" val="602186560"/>
                        </a:ext>
                      </a:extLst>
                    </a:gridCol>
                    <a:gridCol w="308407">
                      <a:extLst>
                        <a:ext uri="{9D8B030D-6E8A-4147-A177-3AD203B41FA5}">
                          <a16:colId xmlns:a16="http://schemas.microsoft.com/office/drawing/2014/main" val="1342911014"/>
                        </a:ext>
                      </a:extLst>
                    </a:gridCol>
                    <a:gridCol w="849473">
                      <a:extLst>
                        <a:ext uri="{9D8B030D-6E8A-4147-A177-3AD203B41FA5}">
                          <a16:colId xmlns:a16="http://schemas.microsoft.com/office/drawing/2014/main" val="20799667"/>
                        </a:ext>
                      </a:extLst>
                    </a:gridCol>
                    <a:gridCol w="2144878">
                      <a:extLst>
                        <a:ext uri="{9D8B030D-6E8A-4147-A177-3AD203B41FA5}">
                          <a16:colId xmlns:a16="http://schemas.microsoft.com/office/drawing/2014/main" val="784844075"/>
                        </a:ext>
                      </a:extLst>
                    </a:gridCol>
                  </a:tblGrid>
                  <a:tr h="370840">
                    <a:tc>
                      <a:txBody>
                        <a:bodyPr/>
                        <a:lstStyle/>
                        <a:p>
                          <a:r>
                            <a:rPr lang="en-AU"/>
                            <a:t>Hadron</a:t>
                          </a:r>
                        </a:p>
                      </a:txBody>
                      <a:tcPr/>
                    </a:tc>
                    <a:tc>
                      <a:txBody>
                        <a:bodyPr/>
                        <a:lstStyle/>
                        <a:p>
                          <a:endParaRPr lang="en-AU"/>
                        </a:p>
                      </a:txBody>
                      <a:tcPr/>
                    </a:tc>
                    <a:tc>
                      <a:txBody>
                        <a:bodyPr/>
                        <a:lstStyle/>
                        <a:p>
                          <a:r>
                            <a:rPr lang="en-AU"/>
                            <a:t>Quark composition</a:t>
                          </a:r>
                        </a:p>
                      </a:txBody>
                      <a:tcPr/>
                    </a:tc>
                    <a:tc>
                      <a:txBody>
                        <a:bodyPr/>
                        <a:lstStyle/>
                        <a:p>
                          <a:r>
                            <a:rPr lang="en-AU"/>
                            <a:t>Charge</a:t>
                          </a:r>
                        </a:p>
                      </a:txBody>
                      <a:tcPr/>
                    </a:tc>
                    <a:extLst>
                      <a:ext uri="{0D108BD9-81ED-4DB2-BD59-A6C34878D82A}">
                        <a16:rowId xmlns:a16="http://schemas.microsoft.com/office/drawing/2014/main" val="1317501110"/>
                      </a:ext>
                    </a:extLst>
                  </a:tr>
                  <a:tr h="370840">
                    <a:tc>
                      <a:txBody>
                        <a:bodyPr/>
                        <a:lstStyle/>
                        <a:p>
                          <a:r>
                            <a:rPr lang="en-AU"/>
                            <a:t>Proton</a:t>
                          </a:r>
                        </a:p>
                      </a:txBody>
                      <a:tcPr/>
                    </a:tc>
                    <a:tc>
                      <a:txBody>
                        <a:bodyPr/>
                        <a:lstStyle/>
                        <a:p>
                          <a:r>
                            <a:rPr lang="en-AU"/>
                            <a:t>p</a:t>
                          </a:r>
                        </a:p>
                      </a:txBody>
                      <a:tcPr/>
                    </a:tc>
                    <a:tc>
                      <a:txBody>
                        <a:bodyPr/>
                        <a:lstStyle/>
                        <a:p>
                          <a:pPr algn="ctr"/>
                          <a:r>
                            <a:rPr lang="en-AU"/>
                            <a:t>uud</a:t>
                          </a:r>
                        </a:p>
                      </a:txBody>
                      <a:tcPr/>
                    </a:tc>
                    <a:tc>
                      <a:txBody>
                        <a:bodyPr/>
                        <a:lstStyle/>
                        <a:p>
                          <a:pP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e>
                                </m:d>
                                <m:r>
                                  <a:rPr lang="en-AU" b="0" i="1" smtClean="0">
                                    <a:latin typeface="Cambria Math" panose="02040503050406030204" pitchFamily="18" charset="0"/>
                                  </a:rPr>
                                  <m:t>+</m:t>
                                </m:r>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e>
                                </m:d>
                                <m:r>
                                  <a:rPr lang="en-AU" b="0" i="1" smtClean="0">
                                    <a:latin typeface="Cambria Math" panose="02040503050406030204" pitchFamily="18" charset="0"/>
                                  </a:rPr>
                                  <m:t>+</m:t>
                                </m:r>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e>
                                </m:d>
                                <m:r>
                                  <a:rPr lang="en-AU" b="0" i="1" smtClean="0">
                                    <a:latin typeface="Cambria Math" panose="02040503050406030204" pitchFamily="18" charset="0"/>
                                  </a:rPr>
                                  <m:t>=+1</m:t>
                                </m:r>
                              </m:oMath>
                            </m:oMathPara>
                          </a14:m>
                          <a:endParaRPr lang="en-AU"/>
                        </a:p>
                      </a:txBody>
                      <a:tcPr/>
                    </a:tc>
                    <a:extLst>
                      <a:ext uri="{0D108BD9-81ED-4DB2-BD59-A6C34878D82A}">
                        <a16:rowId xmlns:a16="http://schemas.microsoft.com/office/drawing/2014/main" val="2597784889"/>
                      </a:ext>
                    </a:extLst>
                  </a:tr>
                  <a:tr h="370840">
                    <a:tc>
                      <a:txBody>
                        <a:bodyPr/>
                        <a:lstStyle/>
                        <a:p>
                          <a:r>
                            <a:rPr lang="en-AU"/>
                            <a:t>Neutron</a:t>
                          </a:r>
                        </a:p>
                      </a:txBody>
                      <a:tcPr/>
                    </a:tc>
                    <a:tc>
                      <a:txBody>
                        <a:bodyPr/>
                        <a:lstStyle/>
                        <a:p>
                          <a:r>
                            <a:rPr lang="en-AU"/>
                            <a:t>n</a:t>
                          </a:r>
                        </a:p>
                      </a:txBody>
                      <a:tcPr/>
                    </a:tc>
                    <a:tc>
                      <a:txBody>
                        <a:bodyPr/>
                        <a:lstStyle/>
                        <a:p>
                          <a:pPr algn="ctr"/>
                          <a:r>
                            <a:rPr lang="en-AU"/>
                            <a:t>udd</a:t>
                          </a:r>
                        </a:p>
                      </a:txBody>
                      <a:tcPr/>
                    </a:tc>
                    <a:tc>
                      <a:txBody>
                        <a:bodyPr/>
                        <a:lstStyle/>
                        <a:p>
                          <a:pP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e>
                                </m:d>
                                <m:r>
                                  <a:rPr lang="en-AU" b="0" i="1" smtClean="0">
                                    <a:latin typeface="Cambria Math" panose="02040503050406030204" pitchFamily="18" charset="0"/>
                                  </a:rPr>
                                  <m:t>+</m:t>
                                </m:r>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e>
                                </m:d>
                                <m:r>
                                  <a:rPr lang="en-AU" b="0" i="1" smtClean="0">
                                    <a:latin typeface="Cambria Math" panose="02040503050406030204" pitchFamily="18" charset="0"/>
                                  </a:rPr>
                                  <m:t>+</m:t>
                                </m:r>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e>
                                </m:d>
                                <m:r>
                                  <a:rPr lang="en-AU" b="0" i="1" smtClean="0">
                                    <a:latin typeface="Cambria Math" panose="02040503050406030204" pitchFamily="18" charset="0"/>
                                  </a:rPr>
                                  <m:t>=0</m:t>
                                </m:r>
                              </m:oMath>
                            </m:oMathPara>
                          </a14:m>
                          <a:endParaRPr lang="en-AU"/>
                        </a:p>
                      </a:txBody>
                      <a:tcPr/>
                    </a:tc>
                    <a:extLst>
                      <a:ext uri="{0D108BD9-81ED-4DB2-BD59-A6C34878D82A}">
                        <a16:rowId xmlns:a16="http://schemas.microsoft.com/office/drawing/2014/main" val="1685376090"/>
                      </a:ext>
                    </a:extLst>
                  </a:tr>
                  <a:tr h="370840">
                    <a:tc>
                      <a:txBody>
                        <a:bodyPr/>
                        <a:lstStyle/>
                        <a:p>
                          <a:r>
                            <a:rPr lang="en-AU">
                              <a:latin typeface="Arial" panose="020B0604020202020204" pitchFamily="34" charset="0"/>
                              <a:cs typeface="Arial" panose="020B0604020202020204" pitchFamily="34" charset="0"/>
                            </a:rPr>
                            <a:t>K-meson (Kaon)</a:t>
                          </a:r>
                          <a:endParaRPr lang="en-AU"/>
                        </a:p>
                      </a:txBody>
                      <a:tcPr/>
                    </a:tc>
                    <a:tc>
                      <a:txBody>
                        <a:body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𝐾</m:t>
                                    </m:r>
                                  </m:e>
                                  <m:sup>
                                    <m:r>
                                      <a:rPr lang="en-AU" b="0" i="1" smtClean="0">
                                        <a:latin typeface="Cambria Math" panose="02040503050406030204" pitchFamily="18" charset="0"/>
                                      </a:rPr>
                                      <m:t>0</m:t>
                                    </m:r>
                                  </m:sup>
                                </m:sSup>
                              </m:oMath>
                            </m:oMathPara>
                          </a14:m>
                          <a:endParaRPr lang="en-AU"/>
                        </a:p>
                      </a:txBody>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𝑑</m:t>
                                </m:r>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𝑠</m:t>
                                    </m:r>
                                  </m:e>
                                </m:acc>
                              </m:oMath>
                            </m:oMathPara>
                          </a14:m>
                          <a:endParaRPr lang="en-AU"/>
                        </a:p>
                      </a:txBody>
                      <a:tcPr/>
                    </a:tc>
                    <a:tc>
                      <a:txBody>
                        <a:bodyPr/>
                        <a:lstStyle/>
                        <a:p>
                          <a:pP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e>
                                </m:d>
                                <m:r>
                                  <a:rPr lang="en-AU" b="0" i="1" smtClean="0">
                                    <a:latin typeface="Cambria Math" panose="02040503050406030204" pitchFamily="18" charset="0"/>
                                  </a:rPr>
                                  <m:t>+</m:t>
                                </m:r>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e>
                                </m:d>
                                <m:r>
                                  <a:rPr lang="en-AU" b="0" i="1" smtClean="0">
                                    <a:latin typeface="Cambria Math" panose="02040503050406030204" pitchFamily="18" charset="0"/>
                                  </a:rPr>
                                  <m:t>=0</m:t>
                                </m:r>
                              </m:oMath>
                            </m:oMathPara>
                          </a14:m>
                          <a:endParaRPr lang="en-AU"/>
                        </a:p>
                      </a:txBody>
                      <a:tcPr/>
                    </a:tc>
                    <a:extLst>
                      <a:ext uri="{0D108BD9-81ED-4DB2-BD59-A6C34878D82A}">
                        <a16:rowId xmlns:a16="http://schemas.microsoft.com/office/drawing/2014/main" val="1065507573"/>
                      </a:ext>
                    </a:extLst>
                  </a:tr>
                  <a:tr h="370840">
                    <a:tc>
                      <a:txBody>
                        <a:bodyPr/>
                        <a:lstStyle/>
                        <a:p>
                          <a:r>
                            <a:rPr lang="en-AU"/>
                            <a:t>Antiproton</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AU" i="1" smtClean="0">
                                        <a:latin typeface="Cambria Math" panose="02040503050406030204" pitchFamily="18" charset="0"/>
                                      </a:rPr>
                                    </m:ctrlPr>
                                  </m:accPr>
                                  <m:e>
                                    <m:r>
                                      <a:rPr lang="en-AU" b="0" i="1" smtClean="0">
                                        <a:latin typeface="Cambria Math" panose="02040503050406030204" pitchFamily="18" charset="0"/>
                                      </a:rPr>
                                      <m:t>𝑝</m:t>
                                    </m:r>
                                  </m:e>
                                </m:acc>
                              </m:oMath>
                            </m:oMathPara>
                          </a14:m>
                          <a:endParaRPr lang="en-AU"/>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AU" i="1" smtClean="0">
                                        <a:latin typeface="Cambria Math" panose="02040503050406030204" pitchFamily="18" charset="0"/>
                                      </a:rPr>
                                    </m:ctrlPr>
                                  </m:accPr>
                                  <m:e>
                                    <m:r>
                                      <a:rPr lang="en-AU" b="0" i="1" smtClean="0">
                                        <a:latin typeface="Cambria Math" panose="02040503050406030204" pitchFamily="18" charset="0"/>
                                      </a:rPr>
                                      <m:t>𝑢</m:t>
                                    </m:r>
                                  </m:e>
                                </m:acc>
                                <m:acc>
                                  <m:accPr>
                                    <m:chr m:val="̅"/>
                                    <m:ctrlPr>
                                      <a:rPr lang="en-AU" i="1" smtClean="0">
                                        <a:latin typeface="Cambria Math" panose="02040503050406030204" pitchFamily="18" charset="0"/>
                                      </a:rPr>
                                    </m:ctrlPr>
                                  </m:accPr>
                                  <m:e>
                                    <m:r>
                                      <a:rPr lang="en-AU" b="0" i="1" smtClean="0">
                                        <a:latin typeface="Cambria Math" panose="02040503050406030204" pitchFamily="18" charset="0"/>
                                      </a:rPr>
                                      <m:t>𝑢</m:t>
                                    </m:r>
                                  </m:e>
                                </m:acc>
                                <m:acc>
                                  <m:accPr>
                                    <m:chr m:val="̅"/>
                                    <m:ctrlPr>
                                      <a:rPr lang="en-AU" i="1" smtClean="0">
                                        <a:latin typeface="Cambria Math" panose="02040503050406030204" pitchFamily="18" charset="0"/>
                                      </a:rPr>
                                    </m:ctrlPr>
                                  </m:accPr>
                                  <m:e>
                                    <m:r>
                                      <a:rPr lang="en-AU" b="0" i="1" smtClean="0">
                                        <a:latin typeface="Cambria Math" panose="02040503050406030204" pitchFamily="18" charset="0"/>
                                      </a:rPr>
                                      <m:t>𝑑</m:t>
                                    </m:r>
                                  </m:e>
                                </m:acc>
                              </m:oMath>
                            </m:oMathPara>
                          </a14:m>
                          <a:endParaRPr lang="en-AU"/>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e>
                                </m:d>
                                <m:r>
                                  <a:rPr lang="en-AU" b="0" i="1" smtClean="0">
                                    <a:latin typeface="Cambria Math" panose="02040503050406030204" pitchFamily="18" charset="0"/>
                                  </a:rPr>
                                  <m:t>+</m:t>
                                </m:r>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e>
                                </m:d>
                                <m:r>
                                  <a:rPr lang="en-AU" b="0" i="1" smtClean="0">
                                    <a:latin typeface="Cambria Math" panose="02040503050406030204" pitchFamily="18" charset="0"/>
                                  </a:rPr>
                                  <m:t>+</m:t>
                                </m:r>
                                <m:d>
                                  <m:dPr>
                                    <m:ctrlPr>
                                      <a:rPr lang="en-AU" b="0" i="1" smtClean="0">
                                        <a:latin typeface="Cambria Math" panose="02040503050406030204" pitchFamily="18" charset="0"/>
                                      </a:rPr>
                                    </m:ctrlPr>
                                  </m:dPr>
                                  <m:e>
                                    <m:f>
                                      <m:fPr>
                                        <m:type m:val="skw"/>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e>
                                </m:d>
                                <m:r>
                                  <a:rPr lang="en-AU" b="0" i="1" smtClean="0">
                                    <a:latin typeface="Cambria Math" panose="02040503050406030204" pitchFamily="18" charset="0"/>
                                  </a:rPr>
                                  <m:t>=−1</m:t>
                                </m:r>
                              </m:oMath>
                            </m:oMathPara>
                          </a14:m>
                          <a:endParaRPr lang="en-AU" dirty="0"/>
                        </a:p>
                      </a:txBody>
                      <a:tcPr/>
                    </a:tc>
                    <a:extLst>
                      <a:ext uri="{0D108BD9-81ED-4DB2-BD59-A6C34878D82A}">
                        <a16:rowId xmlns:a16="http://schemas.microsoft.com/office/drawing/2014/main" val="2145617410"/>
                      </a:ext>
                    </a:extLst>
                  </a:tr>
                </a:tbl>
              </a:graphicData>
            </a:graphic>
          </p:graphicFrame>
        </mc:Choice>
        <mc:Fallback xmlns="">
          <p:graphicFrame>
            <p:nvGraphicFramePr>
              <p:cNvPr id="4" name="Table 6" descr="Table showing how to calculate the net charge of a hadron. &#10;sample calculations are included for a proton, neturon, kaon and an antiproton">
                <a:extLst>
                  <a:ext uri="{FF2B5EF4-FFF2-40B4-BE49-F238E27FC236}">
                    <a16:creationId xmlns:a16="http://schemas.microsoft.com/office/drawing/2014/main" id="{90CF4852-3F49-4F1C-8343-6543A2BD8DFF}"/>
                  </a:ext>
                </a:extLst>
              </p:cNvPr>
              <p:cNvGraphicFramePr>
                <a:graphicFrameLocks noGrp="1"/>
              </p:cNvGraphicFramePr>
              <p:nvPr>
                <p:extLst>
                  <p:ext uri="{D42A27DB-BD31-4B8C-83A1-F6EECF244321}">
                    <p14:modId xmlns:p14="http://schemas.microsoft.com/office/powerpoint/2010/main" val="64444822"/>
                  </p:ext>
                </p:extLst>
              </p:nvPr>
            </p:nvGraphicFramePr>
            <p:xfrm>
              <a:off x="4831081" y="3699497"/>
              <a:ext cx="4093343" cy="1912874"/>
            </p:xfrm>
            <a:graphic>
              <a:graphicData uri="http://schemas.openxmlformats.org/drawingml/2006/table">
                <a:tbl>
                  <a:tblPr firstRow="1" bandRow="1">
                    <a:tableStyleId>{3B4B98B0-60AC-42C2-AFA5-B58CD77FA1E5}</a:tableStyleId>
                  </a:tblPr>
                  <a:tblGrid>
                    <a:gridCol w="790585">
                      <a:extLst>
                        <a:ext uri="{9D8B030D-6E8A-4147-A177-3AD203B41FA5}">
                          <a16:colId xmlns:a16="http://schemas.microsoft.com/office/drawing/2014/main" val="602186560"/>
                        </a:ext>
                      </a:extLst>
                    </a:gridCol>
                    <a:gridCol w="308407">
                      <a:extLst>
                        <a:ext uri="{9D8B030D-6E8A-4147-A177-3AD203B41FA5}">
                          <a16:colId xmlns:a16="http://schemas.microsoft.com/office/drawing/2014/main" val="1342911014"/>
                        </a:ext>
                      </a:extLst>
                    </a:gridCol>
                    <a:gridCol w="849473">
                      <a:extLst>
                        <a:ext uri="{9D8B030D-6E8A-4147-A177-3AD203B41FA5}">
                          <a16:colId xmlns:a16="http://schemas.microsoft.com/office/drawing/2014/main" val="20799667"/>
                        </a:ext>
                      </a:extLst>
                    </a:gridCol>
                    <a:gridCol w="2144878">
                      <a:extLst>
                        <a:ext uri="{9D8B030D-6E8A-4147-A177-3AD203B41FA5}">
                          <a16:colId xmlns:a16="http://schemas.microsoft.com/office/drawing/2014/main" val="784844075"/>
                        </a:ext>
                      </a:extLst>
                    </a:gridCol>
                  </a:tblGrid>
                  <a:tr h="400177">
                    <a:tc>
                      <a:txBody>
                        <a:bodyPr/>
                        <a:lstStyle/>
                        <a:p>
                          <a:r>
                            <a:rPr lang="en-AU"/>
                            <a:t>Hadron</a:t>
                          </a:r>
                        </a:p>
                      </a:txBody>
                      <a:tcPr/>
                    </a:tc>
                    <a:tc>
                      <a:txBody>
                        <a:bodyPr/>
                        <a:lstStyle/>
                        <a:p>
                          <a:endParaRPr lang="en-AU"/>
                        </a:p>
                      </a:txBody>
                      <a:tcPr/>
                    </a:tc>
                    <a:tc>
                      <a:txBody>
                        <a:bodyPr/>
                        <a:lstStyle/>
                        <a:p>
                          <a:r>
                            <a:rPr lang="en-AU"/>
                            <a:t>Quark composition</a:t>
                          </a:r>
                        </a:p>
                      </a:txBody>
                      <a:tcPr/>
                    </a:tc>
                    <a:tc>
                      <a:txBody>
                        <a:bodyPr/>
                        <a:lstStyle/>
                        <a:p>
                          <a:r>
                            <a:rPr lang="en-AU"/>
                            <a:t>Charge</a:t>
                          </a:r>
                        </a:p>
                      </a:txBody>
                      <a:tcPr/>
                    </a:tc>
                    <a:extLst>
                      <a:ext uri="{0D108BD9-81ED-4DB2-BD59-A6C34878D82A}">
                        <a16:rowId xmlns:a16="http://schemas.microsoft.com/office/drawing/2014/main" val="1317501110"/>
                      </a:ext>
                    </a:extLst>
                  </a:tr>
                  <a:tr h="370840">
                    <a:tc>
                      <a:txBody>
                        <a:bodyPr/>
                        <a:lstStyle/>
                        <a:p>
                          <a:r>
                            <a:rPr lang="en-AU"/>
                            <a:t>Proton</a:t>
                          </a:r>
                        </a:p>
                      </a:txBody>
                      <a:tcPr/>
                    </a:tc>
                    <a:tc>
                      <a:txBody>
                        <a:bodyPr/>
                        <a:lstStyle/>
                        <a:p>
                          <a:r>
                            <a:rPr lang="en-AU"/>
                            <a:t>p</a:t>
                          </a:r>
                        </a:p>
                      </a:txBody>
                      <a:tcPr/>
                    </a:tc>
                    <a:tc>
                      <a:txBody>
                        <a:bodyPr/>
                        <a:lstStyle/>
                        <a:p>
                          <a:pPr algn="ctr"/>
                          <a:r>
                            <a:rPr lang="en-AU"/>
                            <a:t>uud</a:t>
                          </a:r>
                        </a:p>
                      </a:txBody>
                      <a:tcPr/>
                    </a:tc>
                    <a:tc>
                      <a:txBody>
                        <a:bodyPr/>
                        <a:lstStyle/>
                        <a:p>
                          <a:endParaRPr lang="en-US"/>
                        </a:p>
                      </a:txBody>
                      <a:tcPr>
                        <a:blipFill>
                          <a:blip r:embed="rId3"/>
                          <a:stretch>
                            <a:fillRect l="-90909" t="-109836" r="-568" b="-409836"/>
                          </a:stretch>
                        </a:blipFill>
                      </a:tcPr>
                    </a:tc>
                    <a:extLst>
                      <a:ext uri="{0D108BD9-81ED-4DB2-BD59-A6C34878D82A}">
                        <a16:rowId xmlns:a16="http://schemas.microsoft.com/office/drawing/2014/main" val="2597784889"/>
                      </a:ext>
                    </a:extLst>
                  </a:tr>
                  <a:tr h="370840">
                    <a:tc>
                      <a:txBody>
                        <a:bodyPr/>
                        <a:lstStyle/>
                        <a:p>
                          <a:r>
                            <a:rPr lang="en-AU"/>
                            <a:t>Neutron</a:t>
                          </a:r>
                        </a:p>
                      </a:txBody>
                      <a:tcPr/>
                    </a:tc>
                    <a:tc>
                      <a:txBody>
                        <a:bodyPr/>
                        <a:lstStyle/>
                        <a:p>
                          <a:r>
                            <a:rPr lang="en-AU"/>
                            <a:t>n</a:t>
                          </a:r>
                        </a:p>
                      </a:txBody>
                      <a:tcPr/>
                    </a:tc>
                    <a:tc>
                      <a:txBody>
                        <a:bodyPr/>
                        <a:lstStyle/>
                        <a:p>
                          <a:pPr algn="ctr"/>
                          <a:r>
                            <a:rPr lang="en-AU"/>
                            <a:t>udd</a:t>
                          </a:r>
                        </a:p>
                      </a:txBody>
                      <a:tcPr/>
                    </a:tc>
                    <a:tc>
                      <a:txBody>
                        <a:bodyPr/>
                        <a:lstStyle/>
                        <a:p>
                          <a:endParaRPr lang="en-US"/>
                        </a:p>
                      </a:txBody>
                      <a:tcPr>
                        <a:blipFill>
                          <a:blip r:embed="rId3"/>
                          <a:stretch>
                            <a:fillRect l="-90909" t="-209836" r="-568" b="-309836"/>
                          </a:stretch>
                        </a:blipFill>
                      </a:tcPr>
                    </a:tc>
                    <a:extLst>
                      <a:ext uri="{0D108BD9-81ED-4DB2-BD59-A6C34878D82A}">
                        <a16:rowId xmlns:a16="http://schemas.microsoft.com/office/drawing/2014/main" val="1685376090"/>
                      </a:ext>
                    </a:extLst>
                  </a:tr>
                  <a:tr h="400177">
                    <a:tc>
                      <a:txBody>
                        <a:bodyPr/>
                        <a:lstStyle/>
                        <a:p>
                          <a:r>
                            <a:rPr lang="en-AU">
                              <a:latin typeface="Arial" panose="020B0604020202020204" pitchFamily="34" charset="0"/>
                              <a:cs typeface="Arial" panose="020B0604020202020204" pitchFamily="34" charset="0"/>
                            </a:rPr>
                            <a:t>K-meson (Kaon)</a:t>
                          </a:r>
                          <a:endParaRPr lang="en-AU"/>
                        </a:p>
                      </a:txBody>
                      <a:tcPr/>
                    </a:tc>
                    <a:tc>
                      <a:txBody>
                        <a:bodyPr/>
                        <a:lstStyle/>
                        <a:p>
                          <a:endParaRPr lang="en-US"/>
                        </a:p>
                      </a:txBody>
                      <a:tcPr>
                        <a:blipFill>
                          <a:blip r:embed="rId3"/>
                          <a:stretch>
                            <a:fillRect l="-260000" t="-286364" r="-988000" b="-186364"/>
                          </a:stretch>
                        </a:blipFill>
                      </a:tcPr>
                    </a:tc>
                    <a:tc>
                      <a:txBody>
                        <a:bodyPr/>
                        <a:lstStyle/>
                        <a:p>
                          <a:endParaRPr lang="en-US"/>
                        </a:p>
                      </a:txBody>
                      <a:tcPr>
                        <a:blipFill>
                          <a:blip r:embed="rId3"/>
                          <a:stretch>
                            <a:fillRect l="-128571" t="-286364" r="-252857" b="-186364"/>
                          </a:stretch>
                        </a:blipFill>
                      </a:tcPr>
                    </a:tc>
                    <a:tc>
                      <a:txBody>
                        <a:bodyPr/>
                        <a:lstStyle/>
                        <a:p>
                          <a:endParaRPr lang="en-US"/>
                        </a:p>
                      </a:txBody>
                      <a:tcPr>
                        <a:blipFill>
                          <a:blip r:embed="rId3"/>
                          <a:stretch>
                            <a:fillRect l="-90909" t="-286364" r="-568" b="-186364"/>
                          </a:stretch>
                        </a:blipFill>
                      </a:tcPr>
                    </a:tc>
                    <a:extLst>
                      <a:ext uri="{0D108BD9-81ED-4DB2-BD59-A6C34878D82A}">
                        <a16:rowId xmlns:a16="http://schemas.microsoft.com/office/drawing/2014/main" val="1065507573"/>
                      </a:ext>
                    </a:extLst>
                  </a:tr>
                  <a:tr h="370840">
                    <a:tc>
                      <a:txBody>
                        <a:bodyPr/>
                        <a:lstStyle/>
                        <a:p>
                          <a:r>
                            <a:rPr lang="en-AU"/>
                            <a:t>Antiproton</a:t>
                          </a:r>
                        </a:p>
                      </a:txBody>
                      <a:tcPr/>
                    </a:tc>
                    <a:tc>
                      <a:txBody>
                        <a:bodyPr/>
                        <a:lstStyle/>
                        <a:p>
                          <a:endParaRPr lang="en-US"/>
                        </a:p>
                      </a:txBody>
                      <a:tcPr>
                        <a:blipFill>
                          <a:blip r:embed="rId3"/>
                          <a:stretch>
                            <a:fillRect l="-260000" t="-418033" r="-988000" b="-101639"/>
                          </a:stretch>
                        </a:blipFill>
                      </a:tcPr>
                    </a:tc>
                    <a:tc>
                      <a:txBody>
                        <a:bodyPr/>
                        <a:lstStyle/>
                        <a:p>
                          <a:endParaRPr lang="en-US"/>
                        </a:p>
                      </a:txBody>
                      <a:tcPr>
                        <a:blipFill>
                          <a:blip r:embed="rId3"/>
                          <a:stretch>
                            <a:fillRect l="-128571" t="-418033" r="-252857" b="-101639"/>
                          </a:stretch>
                        </a:blipFill>
                      </a:tcPr>
                    </a:tc>
                    <a:tc>
                      <a:txBody>
                        <a:bodyPr/>
                        <a:lstStyle/>
                        <a:p>
                          <a:endParaRPr lang="en-US"/>
                        </a:p>
                      </a:txBody>
                      <a:tcPr>
                        <a:blipFill>
                          <a:blip r:embed="rId3"/>
                          <a:stretch>
                            <a:fillRect l="-90909" t="-418033" r="-568" b="-101639"/>
                          </a:stretch>
                        </a:blipFill>
                      </a:tcPr>
                    </a:tc>
                    <a:extLst>
                      <a:ext uri="{0D108BD9-81ED-4DB2-BD59-A6C34878D82A}">
                        <a16:rowId xmlns:a16="http://schemas.microsoft.com/office/drawing/2014/main" val="2145617410"/>
                      </a:ext>
                    </a:extLst>
                  </a:tr>
                </a:tbl>
              </a:graphicData>
            </a:graphic>
          </p:graphicFrame>
        </mc:Fallback>
      </mc:AlternateContent>
      <p:sp>
        <p:nvSpPr>
          <p:cNvPr id="6" name="Text Placeholder 9">
            <a:extLst>
              <a:ext uri="{FF2B5EF4-FFF2-40B4-BE49-F238E27FC236}">
                <a16:creationId xmlns:a16="http://schemas.microsoft.com/office/drawing/2014/main" id="{67D24B38-B619-4768-8BC3-18145E61C4D6}"/>
              </a:ext>
            </a:extLst>
          </p:cNvPr>
          <p:cNvSpPr txBox="1">
            <a:spLocks/>
          </p:cNvSpPr>
          <p:nvPr/>
        </p:nvSpPr>
        <p:spPr>
          <a:xfrm>
            <a:off x="4952525" y="3266217"/>
            <a:ext cx="3969787" cy="419659"/>
          </a:xfrm>
          <a:prstGeom prst="rect">
            <a:avLst/>
          </a:prstGeom>
        </p:spPr>
        <p:txBody>
          <a:bodyPr>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Montserrat Medium" pitchFamily="2" charset="77"/>
                <a:ea typeface="+mn-ea"/>
                <a:cs typeface="+mn-cs"/>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mn-lt"/>
                <a:ea typeface="+mn-ea"/>
                <a:cs typeface="+mn-cs"/>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AU" sz="1400"/>
              <a:t>Calculating the net charge of a hadron</a:t>
            </a:r>
          </a:p>
        </p:txBody>
      </p:sp>
    </p:spTree>
    <p:extLst>
      <p:ext uri="{BB962C8B-B14F-4D97-AF65-F5344CB8AC3E}">
        <p14:creationId xmlns:p14="http://schemas.microsoft.com/office/powerpoint/2010/main" val="4625780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D1F2C5-2F6F-4863-8567-04460EDCC7BF}"/>
              </a:ext>
            </a:extLst>
          </p:cNvPr>
          <p:cNvSpPr>
            <a:spLocks noGrp="1"/>
          </p:cNvSpPr>
          <p:nvPr>
            <p:ph type="body" sz="quarter" idx="16"/>
          </p:nvPr>
        </p:nvSpPr>
        <p:spPr>
          <a:xfrm>
            <a:off x="298090" y="1402080"/>
            <a:ext cx="5162909" cy="4509771"/>
          </a:xfrm>
        </p:spPr>
        <p:txBody>
          <a:bodyPr>
            <a:noAutofit/>
          </a:bodyPr>
          <a:lstStyle/>
          <a:p>
            <a:r>
              <a:rPr lang="en-AU">
                <a:latin typeface="Arial" panose="020B0604020202020204" pitchFamily="34" charset="0"/>
                <a:cs typeface="Arial" panose="020B0604020202020204" pitchFamily="34" charset="0"/>
              </a:rPr>
              <a:t>these six fundamental particles are collectively referred to as leptons. (from the Greek </a:t>
            </a:r>
            <a:r>
              <a:rPr lang="en-AU" i="1" err="1">
                <a:latin typeface="Arial" panose="020B0604020202020204" pitchFamily="34" charset="0"/>
                <a:cs typeface="Arial" panose="020B0604020202020204" pitchFamily="34" charset="0"/>
              </a:rPr>
              <a:t>leptos</a:t>
            </a:r>
            <a:r>
              <a:rPr lang="en-AU">
                <a:latin typeface="Arial" panose="020B0604020202020204" pitchFamily="34" charset="0"/>
                <a:cs typeface="Arial" panose="020B0604020202020204" pitchFamily="34" charset="0"/>
              </a:rPr>
              <a:t>, meaning ‘thin’ or ‘lightweight’.) </a:t>
            </a:r>
          </a:p>
          <a:p>
            <a:r>
              <a:rPr lang="en-AU">
                <a:latin typeface="Arial" panose="020B0604020202020204" pitchFamily="34" charset="0"/>
                <a:cs typeface="Arial" panose="020B0604020202020204" pitchFamily="34" charset="0"/>
              </a:rPr>
              <a:t>the stable (first generation) leptons are the </a:t>
            </a:r>
            <a:r>
              <a:rPr lang="en-AU" b="1">
                <a:latin typeface="Arial" panose="020B0604020202020204" pitchFamily="34" charset="0"/>
                <a:cs typeface="Arial" panose="020B0604020202020204" pitchFamily="34" charset="0"/>
              </a:rPr>
              <a:t>electron</a:t>
            </a:r>
            <a:r>
              <a:rPr lang="en-AU">
                <a:latin typeface="Arial" panose="020B0604020202020204" pitchFamily="34" charset="0"/>
                <a:cs typeface="Arial" panose="020B0604020202020204" pitchFamily="34" charset="0"/>
              </a:rPr>
              <a:t> (e</a:t>
            </a:r>
            <a:r>
              <a:rPr lang="en-AU" b="1" baseline="30000">
                <a:latin typeface="Arial" panose="020B0604020202020204" pitchFamily="34" charset="0"/>
                <a:cs typeface="Arial" panose="020B0604020202020204" pitchFamily="34" charset="0"/>
              </a:rPr>
              <a:t>-</a:t>
            </a:r>
            <a:r>
              <a:rPr lang="en-AU">
                <a:latin typeface="Arial" panose="020B0604020202020204" pitchFamily="34" charset="0"/>
                <a:cs typeface="Arial" panose="020B0604020202020204" pitchFamily="34" charset="0"/>
              </a:rPr>
              <a:t>) and  the </a:t>
            </a:r>
            <a:r>
              <a:rPr lang="en-AU" b="1">
                <a:latin typeface="Arial" panose="020B0604020202020204" pitchFamily="34" charset="0"/>
                <a:cs typeface="Arial" panose="020B0604020202020204" pitchFamily="34" charset="0"/>
              </a:rPr>
              <a:t>electron neutrino </a:t>
            </a:r>
            <a:r>
              <a:rPr lang="en-AU">
                <a:latin typeface="Arial" panose="020B0604020202020204" pitchFamily="34" charset="0"/>
                <a:cs typeface="Arial" panose="020B0604020202020204" pitchFamily="34" charset="0"/>
              </a:rPr>
              <a:t>(</a:t>
            </a:r>
            <a:r>
              <a:rPr lang="en-AU" i="1" err="1">
                <a:latin typeface="Arial" panose="020B0604020202020204" pitchFamily="34" charset="0"/>
                <a:cs typeface="Arial" panose="020B0604020202020204" pitchFamily="34" charset="0"/>
              </a:rPr>
              <a:t>v</a:t>
            </a:r>
            <a:r>
              <a:rPr lang="en-AU" baseline="-25000" err="1">
                <a:latin typeface="Arial" panose="020B0604020202020204" pitchFamily="34" charset="0"/>
                <a:cs typeface="Arial" panose="020B0604020202020204" pitchFamily="34" charset="0"/>
              </a:rPr>
              <a:t>e</a:t>
            </a:r>
            <a:r>
              <a:rPr lang="en-AU">
                <a:latin typeface="Arial" panose="020B0604020202020204" pitchFamily="34" charset="0"/>
                <a:cs typeface="Arial" panose="020B0604020202020204" pitchFamily="34" charset="0"/>
              </a:rPr>
              <a:t>)</a:t>
            </a:r>
          </a:p>
          <a:p>
            <a:r>
              <a:rPr lang="en-AU">
                <a:latin typeface="Arial" panose="020B0604020202020204" pitchFamily="34" charset="0"/>
                <a:cs typeface="Arial" panose="020B0604020202020204" pitchFamily="34" charset="0"/>
              </a:rPr>
              <a:t>the electron:</a:t>
            </a:r>
          </a:p>
          <a:p>
            <a:pPr lvl="1"/>
            <a:r>
              <a:rPr lang="en-AU" sz="1800">
                <a:latin typeface="Arial" panose="020B0604020202020204" pitchFamily="34" charset="0"/>
                <a:cs typeface="Arial" panose="020B0604020202020204" pitchFamily="34" charset="0"/>
              </a:rPr>
              <a:t>was the first fundamental particle discovered</a:t>
            </a:r>
          </a:p>
          <a:p>
            <a:pPr lvl="1"/>
            <a:r>
              <a:rPr lang="en-AU" sz="1800">
                <a:latin typeface="Arial" panose="020B0604020202020204" pitchFamily="34" charset="0"/>
                <a:cs typeface="Arial" panose="020B0604020202020204" pitchFamily="34" charset="0"/>
              </a:rPr>
              <a:t>has electric charge and can therefore interact via the electromagnetic interaction</a:t>
            </a:r>
          </a:p>
          <a:p>
            <a:r>
              <a:rPr lang="en-AU">
                <a:latin typeface="Arial" panose="020B0604020202020204" pitchFamily="34" charset="0"/>
                <a:cs typeface="Arial" panose="020B0604020202020204" pitchFamily="34" charset="0"/>
              </a:rPr>
              <a:t>the electron and other leptons do not have colour charge and so cannot interact strongly.</a:t>
            </a:r>
          </a:p>
        </p:txBody>
      </p:sp>
      <p:sp>
        <p:nvSpPr>
          <p:cNvPr id="4" name="Title 3"/>
          <p:cNvSpPr>
            <a:spLocks noGrp="1"/>
          </p:cNvSpPr>
          <p:nvPr>
            <p:ph type="title"/>
          </p:nvPr>
        </p:nvSpPr>
        <p:spPr/>
        <p:txBody>
          <a:bodyPr/>
          <a:lstStyle/>
          <a:p>
            <a:r>
              <a:rPr lang="en-AU"/>
              <a:t/>
            </a:r>
            <a:br>
              <a:rPr lang="en-AU"/>
            </a:br>
            <a:r>
              <a:rPr lang="en-AU">
                <a:latin typeface="Arial" panose="020B0604020202020204" pitchFamily="34" charset="0"/>
                <a:cs typeface="Arial" panose="020B0604020202020204" pitchFamily="34" charset="0"/>
              </a:rPr>
              <a:t>Leptons</a:t>
            </a:r>
          </a:p>
        </p:txBody>
      </p:sp>
      <p:sp>
        <p:nvSpPr>
          <p:cNvPr id="5" name="Footer Placeholder 4"/>
          <p:cNvSpPr>
            <a:spLocks noGrp="1"/>
          </p:cNvSpPr>
          <p:nvPr>
            <p:ph type="ftr" sz="quarter" idx="3"/>
          </p:nvPr>
        </p:nvSpPr>
        <p:spPr/>
        <p:txBody>
          <a:bodyPr/>
          <a:lstStyle/>
          <a:p>
            <a:fld id="{5116C895-348D-4FA1-AC3F-6A98EE2CBA64}" type="slidenum">
              <a:rPr lang="en-US" smtClean="0"/>
              <a:pPr/>
              <a:t>16</a:t>
            </a:fld>
            <a:endParaRPr lang="en-US"/>
          </a:p>
        </p:txBody>
      </p:sp>
      <p:pic>
        <p:nvPicPr>
          <p:cNvPr id="7" name="Picture Placeholder 8" descr="Table showing all six leptons along with their respective mass, charge and spin values.&#10;They are arranged in a matrix by generation.&#10;the leptons include the electron, muon, tau, along with their corresponding neutrinos&#10;https://commons.wikimedia.org/wiki/File:Standard_Model_of_Elementary_Particles.svg&#10;This work has been released into the public domain by its author, Cush. This applies worldwide.&#10;In some countries this may not be legally possible; if so:&#10;Cush grants anyone the right to use this work for any purpose, without any conditions, unless such conditions are required by law.">
            <a:extLst>
              <a:ext uri="{FF2B5EF4-FFF2-40B4-BE49-F238E27FC236}">
                <a16:creationId xmlns:a16="http://schemas.microsoft.com/office/drawing/2014/main" id="{29182FCB-310C-4AEE-8718-7C1018C3DA37}"/>
              </a:ext>
            </a:extLst>
          </p:cNvPr>
          <p:cNvPicPr>
            <a:picLocks noGrp="1" noChangeAspect="1"/>
          </p:cNvPicPr>
          <p:nvPr>
            <p:ph type="pic" sz="quarter" idx="17"/>
          </p:nvPr>
        </p:nvPicPr>
        <p:blipFill rotWithShape="1">
          <a:blip r:embed="rId3" cstate="hqprint">
            <a:extLst>
              <a:ext uri="{28A0092B-C50C-407E-A947-70E740481C1C}">
                <a14:useLocalDpi xmlns:a14="http://schemas.microsoft.com/office/drawing/2010/main" val="0"/>
              </a:ext>
            </a:extLst>
          </a:blip>
          <a:srcRect l="-255" t="194" r="-329" b="-55430"/>
          <a:stretch/>
        </p:blipFill>
        <p:spPr>
          <a:xfrm>
            <a:off x="5460999" y="1844675"/>
            <a:ext cx="3465513" cy="4067175"/>
          </a:xfrm>
        </p:spPr>
      </p:pic>
    </p:spTree>
    <p:extLst>
      <p:ext uri="{BB962C8B-B14F-4D97-AF65-F5344CB8AC3E}">
        <p14:creationId xmlns:p14="http://schemas.microsoft.com/office/powerpoint/2010/main" val="37359673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F2050E82-A6FE-4E81-9C26-DB0697B0225C}"/>
                  </a:ext>
                </a:extLst>
              </p:cNvPr>
              <p:cNvSpPr>
                <a:spLocks noGrp="1"/>
              </p:cNvSpPr>
              <p:nvPr>
                <p:ph type="body" sz="quarter" idx="16"/>
              </p:nvPr>
            </p:nvSpPr>
            <p:spPr>
              <a:xfrm>
                <a:off x="294660" y="1245629"/>
                <a:ext cx="8628224" cy="4835575"/>
              </a:xfrm>
            </p:spPr>
            <p:txBody>
              <a:bodyPr>
                <a:noAutofit/>
              </a:bodyPr>
              <a:lstStyle/>
              <a:p>
                <a:r>
                  <a:rPr lang="en-AU">
                    <a:latin typeface="Arial" panose="020B0604020202020204" pitchFamily="34" charset="0"/>
                    <a:cs typeface="Arial" panose="020B0604020202020204" pitchFamily="34" charset="0"/>
                  </a:rPr>
                  <a:t>the six different types are often referred to as different flavours of lepton, and the three pairs of particles are referred to as three generations of leptons.</a:t>
                </a:r>
              </a:p>
              <a:p>
                <a:r>
                  <a:rPr lang="en-AU">
                    <a:latin typeface="Arial" panose="020B0604020202020204" pitchFamily="34" charset="0"/>
                    <a:cs typeface="Arial" panose="020B0604020202020204" pitchFamily="34" charset="0"/>
                  </a:rPr>
                  <a:t>like the quarks, each generation of particles is more massive and less stable than the previous. E.g. muons and taus rapidly decay into electrons and neutrinos (via the weak interaction)</a:t>
                </a:r>
              </a:p>
              <a:p>
                <a:pPr lvl="0"/>
                <a:r>
                  <a:rPr lang="en-AU">
                    <a:solidFill>
                      <a:srgbClr val="041E42"/>
                    </a:solidFill>
                    <a:latin typeface="Arial" panose="020B0604020202020204" pitchFamily="34" charset="0"/>
                    <a:cs typeface="Arial" panose="020B0604020202020204" pitchFamily="34" charset="0"/>
                  </a:rPr>
                  <a:t>when electrons, muons or taus are created or destroyed in an interaction, neutrinos and/or antineutrinos must be produced to satisfy conservation laws. E.g. a muon decaying to an electron must also produce a muon neutrino and an electron antineutrino,</a:t>
                </a:r>
                <a: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a:t/>
                </a:r>
                <a:b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a:br>
                <a14:m>
                  <m:oMath xmlns:m="http://schemas.openxmlformats.org/officeDocument/2006/math">
                    <m:sSup>
                      <m:sSupPr>
                        <m:ctrlP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ctrlPr>
                      </m:sSupPr>
                      <m:e>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𝜇</m:t>
                        </m:r>
                      </m:e>
                      <m:sup>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m:t>
                        </m:r>
                      </m:sup>
                    </m:sSup>
                    <m:sSub>
                      <m:sSubPr>
                        <m:ctrlP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ctrlPr>
                      </m:sSubPr>
                      <m:e>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m:t>
                        </m:r>
                        <m:sSup>
                          <m:sSupPr>
                            <m:ctrlP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ctrlPr>
                          </m:sSupPr>
                          <m:e>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𝑒</m:t>
                            </m:r>
                          </m:e>
                          <m:sup>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m:t>
                            </m:r>
                          </m:sup>
                        </m:sSup>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m:t>
                        </m:r>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𝜈</m:t>
                        </m:r>
                      </m:e>
                      <m:sub>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𝜇</m:t>
                        </m:r>
                      </m:sub>
                    </m:sSub>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m:t>
                    </m:r>
                    <m:sSub>
                      <m:sSubPr>
                        <m:ctrlP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ctrlPr>
                      </m:sSubPr>
                      <m:e>
                        <m:acc>
                          <m:accPr>
                            <m:chr m:val="̅"/>
                            <m:ctrlP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ctrlPr>
                          </m:accPr>
                          <m:e>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𝜈</m:t>
                            </m:r>
                          </m:e>
                        </m:acc>
                      </m:e>
                      <m:sub>
                        <m:r>
                          <a:rPr lang="en-AU" i="1">
                            <a:solidFill>
                              <a:srgbClr val="041E42"/>
                            </a:solidFill>
                            <a:latin typeface="Cambria Math" panose="02040503050406030204" pitchFamily="18" charset="0"/>
                            <a:ea typeface="Cambria Math" panose="02040503050406030204" pitchFamily="18" charset="0"/>
                            <a:cs typeface="Arial" panose="020B0604020202020204" pitchFamily="34" charset="0"/>
                          </a:rPr>
                          <m:t>𝑒</m:t>
                        </m:r>
                      </m:sub>
                    </m:sSub>
                  </m:oMath>
                </a14:m>
                <a:endParaRPr lang="en-AU">
                  <a:solidFill>
                    <a:srgbClr val="041E42"/>
                  </a:solidFill>
                  <a:latin typeface="Arial" panose="020B0604020202020204" pitchFamily="34" charset="0"/>
                  <a:cs typeface="Arial" panose="020B0604020202020204" pitchFamily="34" charset="0"/>
                </a:endParaRPr>
              </a:p>
            </p:txBody>
          </p:sp>
        </mc:Choice>
        <mc:Fallback xmlns="">
          <p:sp>
            <p:nvSpPr>
              <p:cNvPr id="7" name="Text Placeholder 6">
                <a:extLst>
                  <a:ext uri="{FF2B5EF4-FFF2-40B4-BE49-F238E27FC236}">
                    <a16:creationId xmlns:a16="http://schemas.microsoft.com/office/drawing/2014/main" id="{F2050E82-A6FE-4E81-9C26-DB0697B0225C}"/>
                  </a:ext>
                </a:extLst>
              </p:cNvPr>
              <p:cNvSpPr>
                <a:spLocks noGrp="1" noRot="1" noChangeAspect="1" noMove="1" noResize="1" noEditPoints="1" noAdjustHandles="1" noChangeArrowheads="1" noChangeShapeType="1" noTextEdit="1"/>
              </p:cNvSpPr>
              <p:nvPr>
                <p:ph type="body" sz="quarter" idx="16"/>
              </p:nvPr>
            </p:nvSpPr>
            <p:spPr>
              <a:xfrm>
                <a:off x="294660" y="1245629"/>
                <a:ext cx="8628224" cy="4835575"/>
              </a:xfrm>
              <a:blipFill>
                <a:blip r:embed="rId2"/>
                <a:stretch>
                  <a:fillRect l="-424" r="-1130"/>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Leptons (continued)</a:t>
            </a:r>
          </a:p>
        </p:txBody>
      </p:sp>
      <p:sp>
        <p:nvSpPr>
          <p:cNvPr id="5" name="Footer Placeholder 4"/>
          <p:cNvSpPr>
            <a:spLocks noGrp="1"/>
          </p:cNvSpPr>
          <p:nvPr>
            <p:ph type="ftr" sz="quarter" idx="3"/>
          </p:nvPr>
        </p:nvSpPr>
        <p:spPr/>
        <p:txBody>
          <a:bodyPr/>
          <a:lstStyle/>
          <a:p>
            <a:fld id="{5116C895-348D-4FA1-AC3F-6A98EE2CBA64}" type="slidenum">
              <a:rPr lang="en-US" smtClean="0"/>
              <a:pPr/>
              <a:t>17</a:t>
            </a:fld>
            <a:endParaRPr lang="en-US"/>
          </a:p>
        </p:txBody>
      </p:sp>
    </p:spTree>
    <p:extLst>
      <p:ext uri="{BB962C8B-B14F-4D97-AF65-F5344CB8AC3E}">
        <p14:creationId xmlns:p14="http://schemas.microsoft.com/office/powerpoint/2010/main" val="7478690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5197E-097A-4772-923A-12E3B89C6F45}"/>
              </a:ext>
            </a:extLst>
          </p:cNvPr>
          <p:cNvSpPr>
            <a:spLocks noGrp="1"/>
          </p:cNvSpPr>
          <p:nvPr>
            <p:ph type="body" sz="quarter" idx="15"/>
          </p:nvPr>
        </p:nvSpPr>
        <p:spPr>
          <a:xfrm>
            <a:off x="273748" y="3240157"/>
            <a:ext cx="3477026" cy="1828800"/>
          </a:xfrm>
        </p:spPr>
        <p:txBody>
          <a:bodyPr/>
          <a:lstStyle/>
          <a:p>
            <a:r>
              <a:rPr lang="en-AU" sz="2400">
                <a:latin typeface="Arial" panose="020B0604020202020204" pitchFamily="34" charset="0"/>
                <a:cs typeface="Arial" panose="020B0604020202020204" pitchFamily="34" charset="0"/>
              </a:rPr>
              <a:t>How do the matter particles interact?</a:t>
            </a:r>
          </a:p>
          <a:p>
            <a:r>
              <a:rPr lang="en-AU" sz="2400">
                <a:latin typeface="Arial" panose="020B0604020202020204" pitchFamily="34" charset="0"/>
                <a:cs typeface="Arial" panose="020B0604020202020204" pitchFamily="34" charset="0"/>
              </a:rPr>
              <a:t>What are the rules?</a:t>
            </a:r>
          </a:p>
        </p:txBody>
      </p:sp>
      <p:sp>
        <p:nvSpPr>
          <p:cNvPr id="3" name="Title 2">
            <a:extLst>
              <a:ext uri="{FF2B5EF4-FFF2-40B4-BE49-F238E27FC236}">
                <a16:creationId xmlns:a16="http://schemas.microsoft.com/office/drawing/2014/main" id="{14C9FF4D-29A0-411B-8705-72327051FE02}"/>
              </a:ext>
            </a:extLst>
          </p:cNvPr>
          <p:cNvSpPr>
            <a:spLocks noGrp="1"/>
          </p:cNvSpPr>
          <p:nvPr>
            <p:ph type="title"/>
          </p:nvPr>
        </p:nvSpPr>
        <p:spPr>
          <a:xfrm>
            <a:off x="273750" y="1769165"/>
            <a:ext cx="3477025" cy="1252331"/>
          </a:xfrm>
        </p:spPr>
        <p:txBody>
          <a:bodyPr/>
          <a:lstStyle/>
          <a:p>
            <a:r>
              <a:rPr lang="en-AU">
                <a:latin typeface="Arial" panose="020B0604020202020204" pitchFamily="34" charset="0"/>
                <a:cs typeface="Arial" panose="020B0604020202020204" pitchFamily="34" charset="0"/>
              </a:rPr>
              <a:t>Fundamental forces and their bosons</a:t>
            </a:r>
          </a:p>
        </p:txBody>
      </p:sp>
      <p:pic>
        <p:nvPicPr>
          <p:cNvPr id="6" name="Picture Placeholder 5" descr="the force carrying bosons and the Higgs boson.&#10;https://commons.wikimedia.org/wiki/File:Standard_Model_of_Elementary_Particles.svg&#10;This work has been released into the public domain by its author, Cush. This applies worldwide.&#10;In some countries this may not be legally possible; if so:&#10;Cush grants anyone the right to use this work for any purpose, without any conditions, unless such conditions are required by law.">
            <a:extLst>
              <a:ext uri="{FF2B5EF4-FFF2-40B4-BE49-F238E27FC236}">
                <a16:creationId xmlns:a16="http://schemas.microsoft.com/office/drawing/2014/main" id="{F437A394-9FC8-4F8F-A63F-A861676B26B2}"/>
              </a:ext>
            </a:extLst>
          </p:cNvPr>
          <p:cNvPicPr>
            <a:picLocks noGrp="1" noChangeAspect="1"/>
          </p:cNvPicPr>
          <p:nvPr>
            <p:ph type="pic" sz="quarter" idx="16"/>
          </p:nvPr>
        </p:nvPicPr>
        <p:blipFill rotWithShape="1">
          <a:blip r:embed="rId2" cstate="hqprint">
            <a:extLst>
              <a:ext uri="{28A0092B-C50C-407E-A947-70E740481C1C}">
                <a14:useLocalDpi xmlns:a14="http://schemas.microsoft.com/office/drawing/2010/main" val="0"/>
              </a:ext>
            </a:extLst>
          </a:blip>
          <a:srcRect l="-47565" t="3938" r="-38029" b="1956"/>
          <a:stretch/>
        </p:blipFill>
        <p:spPr>
          <a:xfrm>
            <a:off x="4156694" y="1067433"/>
            <a:ext cx="4824745" cy="4824745"/>
          </a:xfrm>
          <a:ln>
            <a:solidFill>
              <a:schemeClr val="bg1"/>
            </a:solidFill>
          </a:ln>
        </p:spPr>
      </p:pic>
    </p:spTree>
    <p:extLst>
      <p:ext uri="{BB962C8B-B14F-4D97-AF65-F5344CB8AC3E}">
        <p14:creationId xmlns:p14="http://schemas.microsoft.com/office/powerpoint/2010/main" val="13518131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CDFF9A-C374-4373-BFFA-B078CCD39473}"/>
              </a:ext>
            </a:extLst>
          </p:cNvPr>
          <p:cNvSpPr>
            <a:spLocks noGrp="1"/>
          </p:cNvSpPr>
          <p:nvPr>
            <p:ph type="body" sz="quarter" idx="16"/>
          </p:nvPr>
        </p:nvSpPr>
        <p:spPr>
          <a:xfrm>
            <a:off x="292100" y="1570383"/>
            <a:ext cx="8572723" cy="4519699"/>
          </a:xfrm>
        </p:spPr>
        <p:txBody>
          <a:bodyPr>
            <a:normAutofit/>
          </a:bodyPr>
          <a:lstStyle/>
          <a:p>
            <a:r>
              <a:rPr lang="en-AU">
                <a:latin typeface="Arial" panose="020B0604020202020204" pitchFamily="34" charset="0"/>
                <a:cs typeface="Arial" panose="020B0604020202020204" pitchFamily="34" charset="0"/>
              </a:rPr>
              <a:t>these forces are named as such because they cannot be explained due to the action of another force. For example, friction is not a fundamental force as it can be explained as occurring as a result of the interaction of the electromagnetic forces in one atom with those in another</a:t>
            </a:r>
          </a:p>
          <a:p>
            <a:r>
              <a:rPr lang="en-AU">
                <a:latin typeface="Arial" panose="020B0604020202020204" pitchFamily="34" charset="0"/>
                <a:cs typeface="Arial" panose="020B0604020202020204" pitchFamily="34" charset="0"/>
              </a:rPr>
              <a:t>the next slide shows a summary of their key properties and they are listed in order of strength with the strongest at the top. </a:t>
            </a:r>
          </a:p>
          <a:p>
            <a:r>
              <a:rPr lang="en-AU">
                <a:latin typeface="Arial" panose="020B0604020202020204" pitchFamily="34" charset="0"/>
                <a:cs typeface="Arial" panose="020B0604020202020204" pitchFamily="34" charset="0"/>
              </a:rPr>
              <a:t>gravity really is quite weak, which is just as well, it would be difficult to lift your foot up if it wasn’t</a:t>
            </a:r>
          </a:p>
        </p:txBody>
      </p:sp>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Fundamental forces</a:t>
            </a:r>
          </a:p>
        </p:txBody>
      </p:sp>
      <p:sp>
        <p:nvSpPr>
          <p:cNvPr id="5" name="Footer Placeholder 4"/>
          <p:cNvSpPr>
            <a:spLocks noGrp="1"/>
          </p:cNvSpPr>
          <p:nvPr>
            <p:ph type="ftr" sz="quarter" idx="3"/>
          </p:nvPr>
        </p:nvSpPr>
        <p:spPr/>
        <p:txBody>
          <a:bodyPr/>
          <a:lstStyle/>
          <a:p>
            <a:fld id="{5116C895-348D-4FA1-AC3F-6A98EE2CBA64}" type="slidenum">
              <a:rPr lang="en-US" smtClean="0"/>
              <a:pPr/>
              <a:t>19</a:t>
            </a:fld>
            <a:endParaRPr lang="en-US"/>
          </a:p>
        </p:txBody>
      </p:sp>
    </p:spTree>
    <p:extLst>
      <p:ext uri="{BB962C8B-B14F-4D97-AF65-F5344CB8AC3E}">
        <p14:creationId xmlns:p14="http://schemas.microsoft.com/office/powerpoint/2010/main" val="21415964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3806" y="2862470"/>
            <a:ext cx="7767012" cy="2464904"/>
          </a:xfrm>
        </p:spPr>
        <p:txBody>
          <a:bodyPr/>
          <a:lstStyle/>
          <a:p>
            <a:pPr lvl="0" defTabSz="914400">
              <a:lnSpc>
                <a:spcPct val="90000"/>
              </a:lnSpc>
              <a:spcAft>
                <a:spcPts val="0"/>
              </a:spcAft>
              <a:buClr>
                <a:srgbClr val="FFFFFF"/>
              </a:buClr>
              <a:buSzPts val="2100"/>
            </a:pPr>
            <a:r>
              <a:rPr lang="en-AU" sz="2400" kern="0">
                <a:solidFill>
                  <a:srgbClr val="FFFFFF"/>
                </a:solidFill>
                <a:latin typeface="Arial"/>
                <a:cs typeface="Arial"/>
                <a:sym typeface="Arial"/>
              </a:rPr>
              <a:t>We would like to pay our respect and acknowledge the traditional custodians of the land on which this film was made, and also pay respect to Elders both past and present.</a:t>
            </a:r>
            <a:endParaRPr lang="en-AU" sz="2400" b="1" kern="0">
              <a:solidFill>
                <a:srgbClr val="FFFFFF"/>
              </a:solidFill>
              <a:latin typeface="Arial"/>
              <a:cs typeface="Arial"/>
              <a:sym typeface="Arial"/>
            </a:endParaRPr>
          </a:p>
          <a:p>
            <a:endParaRPr lang="en-AU"/>
          </a:p>
        </p:txBody>
      </p:sp>
      <p:sp>
        <p:nvSpPr>
          <p:cNvPr id="3" name="Title 2"/>
          <p:cNvSpPr>
            <a:spLocks noGrp="1"/>
          </p:cNvSpPr>
          <p:nvPr>
            <p:ph type="title"/>
          </p:nvPr>
        </p:nvSpPr>
        <p:spPr>
          <a:xfrm>
            <a:off x="263808" y="1252330"/>
            <a:ext cx="7170662" cy="934279"/>
          </a:xfrm>
        </p:spPr>
        <p:txBody>
          <a:bodyPr/>
          <a:lstStyle/>
          <a:p>
            <a:r>
              <a:rPr lang="en" sz="3200">
                <a:latin typeface="Arial" panose="020B0604020202020204" pitchFamily="34" charset="0"/>
                <a:cs typeface="Arial" panose="020B0604020202020204" pitchFamily="34" charset="0"/>
              </a:rPr>
              <a:t>Acknowledgement of Country</a:t>
            </a:r>
            <a:endParaRPr lang="en-AU"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0180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80085" y="484613"/>
            <a:ext cx="8627651" cy="419659"/>
          </a:xfrm>
        </p:spPr>
        <p:txBody>
          <a:bodyPr/>
          <a:lstStyle/>
          <a:p>
            <a:r>
              <a:rPr lang="en-AU" sz="2000">
                <a:latin typeface="Arial" panose="020B0604020202020204" pitchFamily="34" charset="0"/>
                <a:cs typeface="Arial" panose="020B0604020202020204" pitchFamily="34" charset="0"/>
              </a:rPr>
              <a:t>Key properties of forces</a:t>
            </a:r>
          </a:p>
        </p:txBody>
      </p:sp>
      <p:sp>
        <p:nvSpPr>
          <p:cNvPr id="5" name="Footer Placeholder 4"/>
          <p:cNvSpPr>
            <a:spLocks noGrp="1"/>
          </p:cNvSpPr>
          <p:nvPr>
            <p:ph type="ftr" sz="quarter" idx="3"/>
          </p:nvPr>
        </p:nvSpPr>
        <p:spPr/>
        <p:txBody>
          <a:bodyPr/>
          <a:lstStyle/>
          <a:p>
            <a:fld id="{5116C895-348D-4FA1-AC3F-6A98EE2CBA64}" type="slidenum">
              <a:rPr lang="en-US" smtClean="0"/>
              <a:pPr/>
              <a:t>20</a:t>
            </a:fld>
            <a:endParaRPr lang="en-US"/>
          </a:p>
        </p:txBody>
      </p:sp>
      <mc:AlternateContent xmlns:mc="http://schemas.openxmlformats.org/markup-compatibility/2006" xmlns:a14="http://schemas.microsoft.com/office/drawing/2010/main">
        <mc:Choice Requires="a14">
          <p:graphicFrame>
            <p:nvGraphicFramePr>
              <p:cNvPr id="8" name="Table 7" descr="Table comparing the properties of the fundamental forces"/>
              <p:cNvGraphicFramePr>
                <a:graphicFrameLocks noGrp="1"/>
              </p:cNvGraphicFramePr>
              <p:nvPr>
                <p:extLst>
                  <p:ext uri="{D42A27DB-BD31-4B8C-83A1-F6EECF244321}">
                    <p14:modId xmlns:p14="http://schemas.microsoft.com/office/powerpoint/2010/main" val="3376173842"/>
                  </p:ext>
                </p:extLst>
              </p:nvPr>
            </p:nvGraphicFramePr>
            <p:xfrm>
              <a:off x="180085" y="1075320"/>
              <a:ext cx="8583560" cy="5098199"/>
            </p:xfrm>
            <a:graphic>
              <a:graphicData uri="http://schemas.openxmlformats.org/drawingml/2006/table">
                <a:tbl>
                  <a:tblPr firstRow="1" bandRow="1">
                    <a:tableStyleId>{3B4B98B0-60AC-42C2-AFA5-B58CD77FA1E5}</a:tableStyleId>
                  </a:tblPr>
                  <a:tblGrid>
                    <a:gridCol w="1064515">
                      <a:extLst>
                        <a:ext uri="{9D8B030D-6E8A-4147-A177-3AD203B41FA5}">
                          <a16:colId xmlns:a16="http://schemas.microsoft.com/office/drawing/2014/main" val="3660467708"/>
                        </a:ext>
                      </a:extLst>
                    </a:gridCol>
                    <a:gridCol w="1203960">
                      <a:extLst>
                        <a:ext uri="{9D8B030D-6E8A-4147-A177-3AD203B41FA5}">
                          <a16:colId xmlns:a16="http://schemas.microsoft.com/office/drawing/2014/main" val="3300995089"/>
                        </a:ext>
                      </a:extLst>
                    </a:gridCol>
                    <a:gridCol w="944880">
                      <a:extLst>
                        <a:ext uri="{9D8B030D-6E8A-4147-A177-3AD203B41FA5}">
                          <a16:colId xmlns:a16="http://schemas.microsoft.com/office/drawing/2014/main" val="449875652"/>
                        </a:ext>
                      </a:extLst>
                    </a:gridCol>
                    <a:gridCol w="4556760">
                      <a:extLst>
                        <a:ext uri="{9D8B030D-6E8A-4147-A177-3AD203B41FA5}">
                          <a16:colId xmlns:a16="http://schemas.microsoft.com/office/drawing/2014/main" val="772283182"/>
                        </a:ext>
                      </a:extLst>
                    </a:gridCol>
                    <a:gridCol w="813445">
                      <a:extLst>
                        <a:ext uri="{9D8B030D-6E8A-4147-A177-3AD203B41FA5}">
                          <a16:colId xmlns:a16="http://schemas.microsoft.com/office/drawing/2014/main" val="791606856"/>
                        </a:ext>
                      </a:extLst>
                    </a:gridCol>
                  </a:tblGrid>
                  <a:tr h="901807">
                    <a:tc>
                      <a:txBody>
                        <a:bodyPr/>
                        <a:lstStyle/>
                        <a:p>
                          <a:r>
                            <a:rPr lang="en-AU" sz="1400"/>
                            <a:t>Force</a:t>
                          </a:r>
                        </a:p>
                      </a:txBody>
                      <a:tcPr/>
                    </a:tc>
                    <a:tc>
                      <a:txBody>
                        <a:bodyPr/>
                        <a:lstStyle/>
                        <a:p>
                          <a:r>
                            <a:rPr lang="en-AU" sz="1400"/>
                            <a:t>Experienced by</a:t>
                          </a:r>
                        </a:p>
                      </a:txBody>
                      <a:tcPr/>
                    </a:tc>
                    <a:tc>
                      <a:txBody>
                        <a:bodyPr/>
                        <a:lstStyle/>
                        <a:p>
                          <a:r>
                            <a:rPr lang="en-AU" sz="1400"/>
                            <a:t>Effective range (m)</a:t>
                          </a:r>
                        </a:p>
                      </a:txBody>
                      <a:tcPr/>
                    </a:tc>
                    <a:tc>
                      <a:txBody>
                        <a:bodyPr/>
                        <a:lstStyle/>
                        <a:p>
                          <a:r>
                            <a:rPr lang="en-AU" sz="1400"/>
                            <a:t>Description</a:t>
                          </a:r>
                        </a:p>
                      </a:txBody>
                      <a:tcPr/>
                    </a:tc>
                    <a:tc>
                      <a:txBody>
                        <a:bodyPr/>
                        <a:lstStyle/>
                        <a:p>
                          <a:r>
                            <a:rPr lang="en-AU" sz="1400"/>
                            <a:t>Relative strength</a:t>
                          </a:r>
                        </a:p>
                      </a:txBody>
                      <a:tcPr/>
                    </a:tc>
                    <a:extLst>
                      <a:ext uri="{0D108BD9-81ED-4DB2-BD59-A6C34878D82A}">
                        <a16:rowId xmlns:a16="http://schemas.microsoft.com/office/drawing/2014/main" val="1000333572"/>
                      </a:ext>
                    </a:extLst>
                  </a:tr>
                  <a:tr h="1279483">
                    <a:tc>
                      <a:txBody>
                        <a:bodyPr/>
                        <a:lstStyle/>
                        <a:p>
                          <a:r>
                            <a:rPr lang="en-AU" sz="1400">
                              <a:latin typeface="Arial" panose="020B0604020202020204" pitchFamily="34" charset="0"/>
                              <a:cs typeface="Arial" panose="020B0604020202020204" pitchFamily="34" charset="0"/>
                            </a:rPr>
                            <a:t>Strong</a:t>
                          </a:r>
                        </a:p>
                      </a:txBody>
                      <a:tcPr/>
                    </a:tc>
                    <a:tc>
                      <a:txBody>
                        <a:bodyPr/>
                        <a:lstStyle/>
                        <a:p>
                          <a:r>
                            <a:rPr lang="en-AU" sz="1400">
                              <a:latin typeface="Arial" panose="020B0604020202020204" pitchFamily="34" charset="0"/>
                              <a:cs typeface="Arial" panose="020B0604020202020204" pitchFamily="34" charset="0"/>
                            </a:rPr>
                            <a:t>Quarks</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sz="1400" i="1" dirty="0" smtClean="0">
                                        <a:latin typeface="Cambria Math" panose="02040503050406030204" pitchFamily="18" charset="0"/>
                                        <a:cs typeface="Arial" panose="020B0604020202020204" pitchFamily="34" charset="0"/>
                                      </a:rPr>
                                    </m:ctrlPr>
                                  </m:sSupPr>
                                  <m:e>
                                    <m:r>
                                      <a:rPr lang="en-AU" sz="1400" b="0" i="1" dirty="0" smtClean="0">
                                        <a:latin typeface="Cambria Math" panose="02040503050406030204" pitchFamily="18" charset="0"/>
                                        <a:cs typeface="Arial" panose="020B0604020202020204" pitchFamily="34" charset="0"/>
                                      </a:rPr>
                                      <m:t>10</m:t>
                                    </m:r>
                                  </m:e>
                                  <m:sup>
                                    <m:r>
                                      <a:rPr lang="en-AU" sz="1400" b="0" i="1" dirty="0" smtClean="0">
                                        <a:latin typeface="Cambria Math" panose="02040503050406030204" pitchFamily="18" charset="0"/>
                                        <a:cs typeface="Arial" panose="020B0604020202020204" pitchFamily="34" charset="0"/>
                                      </a:rPr>
                                      <m:t>−15</m:t>
                                    </m:r>
                                  </m:sup>
                                </m:sSup>
                              </m:oMath>
                            </m:oMathPara>
                          </a14:m>
                          <a:endParaRPr lang="en-AU" sz="1400" baseline="30000">
                            <a:latin typeface="Arial" panose="020B0604020202020204" pitchFamily="34" charset="0"/>
                            <a:cs typeface="Arial" panose="020B0604020202020204" pitchFamily="34" charset="0"/>
                          </a:endParaRPr>
                        </a:p>
                      </a:txBody>
                      <a:tcPr/>
                    </a:tc>
                    <a:tc>
                      <a:txBody>
                        <a:bodyPr/>
                        <a:lstStyle/>
                        <a:p>
                          <a:r>
                            <a:rPr lang="en-AU" sz="1400" b="1" i="0" kern="1200">
                              <a:solidFill>
                                <a:schemeClr val="tx1"/>
                              </a:solidFill>
                              <a:effectLst/>
                              <a:latin typeface="Arial" panose="020B0604020202020204" pitchFamily="34" charset="0"/>
                              <a:ea typeface="+mn-ea"/>
                              <a:cs typeface="Arial" panose="020B0604020202020204" pitchFamily="34" charset="0"/>
                            </a:rPr>
                            <a:t>Gluons</a:t>
                          </a:r>
                          <a:r>
                            <a:rPr lang="en-AU" sz="1400" b="0" i="0" kern="1200">
                              <a:solidFill>
                                <a:schemeClr val="tx1"/>
                              </a:solidFill>
                              <a:effectLst/>
                              <a:latin typeface="Arial" panose="020B0604020202020204" pitchFamily="34" charset="0"/>
                              <a:ea typeface="+mn-ea"/>
                              <a:cs typeface="Arial" panose="020B0604020202020204" pitchFamily="34" charset="0"/>
                            </a:rPr>
                            <a:t> are responsible for the strong nuclear force which holds together neutrons and protons in nuclei, and also holds together the quarks in hadrons. Quarks stick together to form protons and neutrons through the continuous exchange of gluons.</a:t>
                          </a:r>
                          <a:endParaRPr lang="en-AU" sz="1400">
                            <a:latin typeface="Arial" panose="020B0604020202020204" pitchFamily="34" charset="0"/>
                            <a:cs typeface="Arial" panose="020B0604020202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AU" sz="1400" i="1" dirty="0" smtClean="0">
                                    <a:latin typeface="Cambria Math" panose="02040503050406030204" pitchFamily="18" charset="0"/>
                                    <a:cs typeface="Arial" panose="020B0604020202020204" pitchFamily="34" charset="0"/>
                                  </a:rPr>
                                  <m:t>100</m:t>
                                </m:r>
                              </m:oMath>
                            </m:oMathPara>
                          </a14:m>
                          <a:endParaRPr lang="en-AU"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0940396"/>
                      </a:ext>
                    </a:extLst>
                  </a:tr>
                  <a:tr h="1242538">
                    <a:tc>
                      <a:txBody>
                        <a:bodyPr/>
                        <a:lstStyle/>
                        <a:p>
                          <a:r>
                            <a:rPr lang="en-AU" sz="1400">
                              <a:latin typeface="Arial" panose="020B0604020202020204" pitchFamily="34" charset="0"/>
                              <a:cs typeface="Arial" panose="020B0604020202020204" pitchFamily="34" charset="0"/>
                            </a:rPr>
                            <a:t>Electro</a:t>
                          </a:r>
                        </a:p>
                        <a:p>
                          <a:r>
                            <a:rPr lang="en-AU" sz="1400">
                              <a:latin typeface="Arial" panose="020B0604020202020204" pitchFamily="34" charset="0"/>
                              <a:cs typeface="Arial" panose="020B0604020202020204" pitchFamily="34" charset="0"/>
                            </a:rPr>
                            <a:t>magnetic</a:t>
                          </a:r>
                        </a:p>
                      </a:txBody>
                      <a:tcPr/>
                    </a:tc>
                    <a:tc>
                      <a:txBody>
                        <a:bodyPr/>
                        <a:lstStyle/>
                        <a:p>
                          <a:r>
                            <a:rPr lang="en-AU" sz="1400">
                              <a:latin typeface="Arial" panose="020B0604020202020204" pitchFamily="34" charset="0"/>
                              <a:cs typeface="Arial" panose="020B0604020202020204" pitchFamily="34" charset="0"/>
                            </a:rPr>
                            <a:t>Charged particles</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400" b="0" i="1" kern="1200" dirty="0" smtClean="0">
                                    <a:solidFill>
                                      <a:schemeClr val="tx1"/>
                                    </a:solidFill>
                                    <a:effectLst/>
                                    <a:latin typeface="Cambria Math" panose="02040503050406030204" pitchFamily="18" charset="0"/>
                                    <a:ea typeface="+mn-ea"/>
                                    <a:cs typeface="Arial" panose="020B0604020202020204" pitchFamily="34" charset="0"/>
                                  </a:rPr>
                                  <m:t>∞ </m:t>
                                </m:r>
                              </m:oMath>
                            </m:oMathPara>
                          </a14:m>
                          <a:endParaRPr lang="en-AU" sz="1400">
                            <a:latin typeface="Arial" panose="020B0604020202020204" pitchFamily="34" charset="0"/>
                            <a:cs typeface="Arial" panose="020B0604020202020204" pitchFamily="34" charset="0"/>
                          </a:endParaRPr>
                        </a:p>
                      </a:txBody>
                      <a:tcPr/>
                    </a:tc>
                    <a:tc>
                      <a:txBody>
                        <a:bodyPr/>
                        <a:lstStyle/>
                        <a:p>
                          <a:r>
                            <a:rPr lang="en-AU" sz="1400" b="1" i="0" kern="1200">
                              <a:solidFill>
                                <a:schemeClr val="tx1"/>
                              </a:solidFill>
                              <a:effectLst/>
                              <a:latin typeface="Arial" panose="020B0604020202020204" pitchFamily="34" charset="0"/>
                              <a:ea typeface="+mn-ea"/>
                              <a:cs typeface="Arial" panose="020B0604020202020204" pitchFamily="34" charset="0"/>
                            </a:rPr>
                            <a:t>Photons</a:t>
                          </a:r>
                          <a:r>
                            <a:rPr lang="en-AU" sz="1400" b="0" i="0" kern="1200">
                              <a:solidFill>
                                <a:schemeClr val="tx1"/>
                              </a:solidFill>
                              <a:effectLst/>
                              <a:latin typeface="Arial" panose="020B0604020202020204" pitchFamily="34" charset="0"/>
                              <a:ea typeface="+mn-ea"/>
                              <a:cs typeface="Arial" panose="020B0604020202020204" pitchFamily="34" charset="0"/>
                            </a:rPr>
                            <a:t> are responsible for the electromagnetic force which binds together charged particles, atoms and molecules. All electromagnetic fields (electric and magnetic fields) and the forces they exert are the result of the exchange of photons.</a:t>
                          </a:r>
                          <a:endParaRPr lang="en-AU" sz="1400">
                            <a:latin typeface="Arial" panose="020B0604020202020204" pitchFamily="34" charset="0"/>
                            <a:cs typeface="Arial" panose="020B0604020202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AU" sz="1400" i="1" dirty="0" smtClean="0">
                                    <a:latin typeface="Cambria Math" panose="02040503050406030204" pitchFamily="18" charset="0"/>
                                    <a:cs typeface="Arial" panose="020B0604020202020204" pitchFamily="34" charset="0"/>
                                  </a:rPr>
                                  <m:t>1</m:t>
                                </m:r>
                              </m:oMath>
                            </m:oMathPara>
                          </a14:m>
                          <a:endParaRPr lang="en-AU"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6604097"/>
                      </a:ext>
                    </a:extLst>
                  </a:tr>
                  <a:tr h="1083772">
                    <a:tc>
                      <a:txBody>
                        <a:bodyPr/>
                        <a:lstStyle/>
                        <a:p>
                          <a:r>
                            <a:rPr lang="en-AU" sz="1400">
                              <a:latin typeface="Arial" panose="020B0604020202020204" pitchFamily="34" charset="0"/>
                              <a:cs typeface="Arial" panose="020B0604020202020204" pitchFamily="34" charset="0"/>
                            </a:rPr>
                            <a:t>Weak</a:t>
                          </a:r>
                        </a:p>
                      </a:txBody>
                      <a:tcPr/>
                    </a:tc>
                    <a:tc>
                      <a:txBody>
                        <a:bodyPr/>
                        <a:lstStyle/>
                        <a:p>
                          <a:r>
                            <a:rPr lang="en-AU" sz="1400">
                              <a:latin typeface="Arial" panose="020B0604020202020204" pitchFamily="34" charset="0"/>
                              <a:cs typeface="Arial" panose="020B0604020202020204" pitchFamily="34" charset="0"/>
                            </a:rPr>
                            <a:t>Any particle</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sz="1400" i="1" dirty="0" smtClean="0">
                                        <a:latin typeface="Cambria Math" panose="02040503050406030204" pitchFamily="18" charset="0"/>
                                        <a:cs typeface="Arial" panose="020B0604020202020204" pitchFamily="34" charset="0"/>
                                      </a:rPr>
                                    </m:ctrlPr>
                                  </m:sSupPr>
                                  <m:e>
                                    <m:r>
                                      <a:rPr lang="en-AU" sz="1400" b="0" i="1" dirty="0" smtClean="0">
                                        <a:latin typeface="Cambria Math" panose="02040503050406030204" pitchFamily="18" charset="0"/>
                                        <a:cs typeface="Arial" panose="020B0604020202020204" pitchFamily="34" charset="0"/>
                                      </a:rPr>
                                      <m:t>10</m:t>
                                    </m:r>
                                  </m:e>
                                  <m:sup>
                                    <m:r>
                                      <a:rPr lang="en-AU" sz="1400" b="0" i="1" dirty="0" smtClean="0">
                                        <a:latin typeface="Cambria Math" panose="02040503050406030204" pitchFamily="18" charset="0"/>
                                        <a:cs typeface="Arial" panose="020B0604020202020204" pitchFamily="34" charset="0"/>
                                      </a:rPr>
                                      <m:t>−17</m:t>
                                    </m:r>
                                  </m:sup>
                                </m:sSup>
                              </m:oMath>
                            </m:oMathPara>
                          </a14:m>
                          <a:endParaRPr lang="en-AU" sz="1400" baseline="30000">
                            <a:latin typeface="Arial" panose="020B0604020202020204" pitchFamily="34" charset="0"/>
                            <a:cs typeface="Arial" panose="020B0604020202020204" pitchFamily="34" charset="0"/>
                          </a:endParaRPr>
                        </a:p>
                        <a:p>
                          <a:endParaRPr lang="en-AU" sz="1400" baseline="30000">
                            <a:latin typeface="Arial" panose="020B0604020202020204" pitchFamily="34" charset="0"/>
                            <a:cs typeface="Arial" panose="020B0604020202020204" pitchFamily="34" charset="0"/>
                          </a:endParaRPr>
                        </a:p>
                      </a:txBody>
                      <a:tcPr/>
                    </a:tc>
                    <a:tc>
                      <a:txBody>
                        <a:bodyPr/>
                        <a:lstStyle/>
                        <a:p>
                          <a:r>
                            <a:rPr lang="en-AU" sz="1400" b="0" i="0" kern="1200">
                              <a:solidFill>
                                <a:schemeClr val="tx1"/>
                              </a:solidFill>
                              <a:effectLst/>
                              <a:latin typeface="Arial" panose="020B0604020202020204" pitchFamily="34" charset="0"/>
                              <a:ea typeface="+mn-ea"/>
                              <a:cs typeface="Arial" panose="020B0604020202020204" pitchFamily="34" charset="0"/>
                            </a:rPr>
                            <a:t>This force is responsible for radioactivity and nuclear decay. That is, this force drives unstable isotopes to emit radiation (alpha or beta particles, or gamma rays). </a:t>
                          </a:r>
                          <a:r>
                            <a:rPr lang="en-AU" sz="1400" b="1" i="0" kern="1200">
                              <a:solidFill>
                                <a:schemeClr val="tx1"/>
                              </a:solidFill>
                              <a:effectLst/>
                              <a:latin typeface="Arial" panose="020B0604020202020204" pitchFamily="34" charset="0"/>
                              <a:ea typeface="+mn-ea"/>
                              <a:cs typeface="Arial" panose="020B0604020202020204" pitchFamily="34" charset="0"/>
                            </a:rPr>
                            <a:t>W and Z bosons </a:t>
                          </a:r>
                          <a:r>
                            <a:rPr lang="en-AU" sz="1400" b="0" i="0" kern="1200">
                              <a:solidFill>
                                <a:schemeClr val="tx1"/>
                              </a:solidFill>
                              <a:effectLst/>
                              <a:latin typeface="Arial" panose="020B0604020202020204" pitchFamily="34" charset="0"/>
                              <a:ea typeface="+mn-ea"/>
                              <a:cs typeface="Arial" panose="020B0604020202020204" pitchFamily="34" charset="0"/>
                            </a:rPr>
                            <a:t>carry the weak force.</a:t>
                          </a:r>
                          <a:endParaRPr lang="en-AU" sz="140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sz="1400" i="1" dirty="0" smtClean="0">
                                        <a:latin typeface="Cambria Math" panose="02040503050406030204" pitchFamily="18" charset="0"/>
                                        <a:cs typeface="Arial" panose="020B0604020202020204" pitchFamily="34" charset="0"/>
                                      </a:rPr>
                                    </m:ctrlPr>
                                  </m:sSupPr>
                                  <m:e>
                                    <m:r>
                                      <a:rPr lang="en-AU" sz="1400" b="0" i="1" dirty="0" smtClean="0">
                                        <a:latin typeface="Cambria Math" panose="02040503050406030204" pitchFamily="18" charset="0"/>
                                        <a:cs typeface="Arial" panose="020B0604020202020204" pitchFamily="34" charset="0"/>
                                      </a:rPr>
                                      <m:t>10</m:t>
                                    </m:r>
                                  </m:e>
                                  <m:sup>
                                    <m:r>
                                      <a:rPr lang="en-AU" sz="1400" b="0" i="1" dirty="0" smtClean="0">
                                        <a:latin typeface="Cambria Math" panose="02040503050406030204" pitchFamily="18" charset="0"/>
                                        <a:cs typeface="Arial" panose="020B0604020202020204" pitchFamily="34" charset="0"/>
                                      </a:rPr>
                                      <m:t>−5</m:t>
                                    </m:r>
                                  </m:sup>
                                </m:sSup>
                              </m:oMath>
                            </m:oMathPara>
                          </a14:m>
                          <a:endParaRPr lang="en-AU"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4829734"/>
                      </a:ext>
                    </a:extLst>
                  </a:tr>
                  <a:tr h="547526">
                    <a:tc>
                      <a:txBody>
                        <a:bodyPr/>
                        <a:lstStyle/>
                        <a:p>
                          <a:r>
                            <a:rPr lang="en-AU" sz="1400">
                              <a:latin typeface="Arial" panose="020B0604020202020204" pitchFamily="34" charset="0"/>
                              <a:cs typeface="Arial" panose="020B0604020202020204" pitchFamily="34" charset="0"/>
                            </a:rPr>
                            <a:t>Gravitation</a:t>
                          </a:r>
                        </a:p>
                      </a:txBody>
                      <a:tcPr/>
                    </a:tc>
                    <a:tc>
                      <a:txBody>
                        <a:bodyPr/>
                        <a:lstStyle/>
                        <a:p>
                          <a:r>
                            <a:rPr lang="en-AU" sz="1400">
                              <a:latin typeface="Arial" panose="020B0604020202020204" pitchFamily="34" charset="0"/>
                              <a:cs typeface="Arial" panose="020B0604020202020204" pitchFamily="34" charset="0"/>
                            </a:rPr>
                            <a:t>Any particle with mass</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400" b="0" i="1" kern="1200" dirty="0" smtClean="0">
                                    <a:solidFill>
                                      <a:schemeClr val="tx1"/>
                                    </a:solidFill>
                                    <a:effectLst/>
                                    <a:latin typeface="Cambria Math" panose="02040503050406030204" pitchFamily="18" charset="0"/>
                                    <a:ea typeface="+mn-ea"/>
                                    <a:cs typeface="Arial" panose="020B0604020202020204" pitchFamily="34" charset="0"/>
                                  </a:rPr>
                                  <m:t>∞ </m:t>
                                </m:r>
                              </m:oMath>
                            </m:oMathPara>
                          </a14:m>
                          <a:endParaRPr lang="en-AU" sz="1400">
                            <a:latin typeface="Arial" panose="020B0604020202020204" pitchFamily="34" charset="0"/>
                            <a:cs typeface="Arial" panose="020B0604020202020204" pitchFamily="34" charset="0"/>
                          </a:endParaRPr>
                        </a:p>
                      </a:txBody>
                      <a:tcPr/>
                    </a:tc>
                    <a:tc>
                      <a:txBody>
                        <a:bodyPr/>
                        <a:lstStyle/>
                        <a:p>
                          <a:r>
                            <a:rPr lang="en-AU" sz="1400" b="0" i="0" kern="1200">
                              <a:solidFill>
                                <a:schemeClr val="tx1"/>
                              </a:solidFill>
                              <a:effectLst/>
                              <a:latin typeface="Arial" panose="020B0604020202020204" pitchFamily="34" charset="0"/>
                              <a:ea typeface="+mn-ea"/>
                              <a:cs typeface="Arial" panose="020B0604020202020204" pitchFamily="34" charset="0"/>
                            </a:rPr>
                            <a:t>Gravity which acts over very long distances and causes all masses to attract each other.</a:t>
                          </a:r>
                          <a:endParaRPr lang="en-AU" sz="140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sz="1400" i="1" dirty="0" smtClean="0">
                                        <a:latin typeface="Cambria Math" panose="02040503050406030204" pitchFamily="18" charset="0"/>
                                        <a:cs typeface="Arial" panose="020B0604020202020204" pitchFamily="34" charset="0"/>
                                      </a:rPr>
                                    </m:ctrlPr>
                                  </m:sSupPr>
                                  <m:e>
                                    <m:r>
                                      <a:rPr lang="en-AU" sz="1400" b="0" i="1" dirty="0" smtClean="0">
                                        <a:latin typeface="Cambria Math" panose="02040503050406030204" pitchFamily="18" charset="0"/>
                                        <a:cs typeface="Arial" panose="020B0604020202020204" pitchFamily="34" charset="0"/>
                                      </a:rPr>
                                      <m:t>10</m:t>
                                    </m:r>
                                  </m:e>
                                  <m:sup>
                                    <m:r>
                                      <a:rPr lang="en-AU" sz="1400" b="0" i="1" dirty="0" smtClean="0">
                                        <a:latin typeface="Cambria Math" panose="02040503050406030204" pitchFamily="18" charset="0"/>
                                        <a:cs typeface="Arial" panose="020B0604020202020204" pitchFamily="34" charset="0"/>
                                      </a:rPr>
                                      <m:t>−38</m:t>
                                    </m:r>
                                  </m:sup>
                                </m:sSup>
                              </m:oMath>
                            </m:oMathPara>
                          </a14:m>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4852883"/>
                      </a:ext>
                    </a:extLst>
                  </a:tr>
                </a:tbl>
              </a:graphicData>
            </a:graphic>
          </p:graphicFrame>
        </mc:Choice>
        <mc:Fallback xmlns="">
          <p:graphicFrame>
            <p:nvGraphicFramePr>
              <p:cNvPr id="8" name="Table 7" descr="Table comparing the properties of the fundamental forces"/>
              <p:cNvGraphicFramePr>
                <a:graphicFrameLocks noGrp="1"/>
              </p:cNvGraphicFramePr>
              <p:nvPr>
                <p:extLst>
                  <p:ext uri="{D42A27DB-BD31-4B8C-83A1-F6EECF244321}">
                    <p14:modId xmlns:p14="http://schemas.microsoft.com/office/powerpoint/2010/main" val="3376173842"/>
                  </p:ext>
                </p:extLst>
              </p:nvPr>
            </p:nvGraphicFramePr>
            <p:xfrm>
              <a:off x="180085" y="1075320"/>
              <a:ext cx="8583560" cy="5055126"/>
            </p:xfrm>
            <a:graphic>
              <a:graphicData uri="http://schemas.openxmlformats.org/drawingml/2006/table">
                <a:tbl>
                  <a:tblPr firstRow="1" bandRow="1">
                    <a:tableStyleId>{3B4B98B0-60AC-42C2-AFA5-B58CD77FA1E5}</a:tableStyleId>
                  </a:tblPr>
                  <a:tblGrid>
                    <a:gridCol w="1064515">
                      <a:extLst>
                        <a:ext uri="{9D8B030D-6E8A-4147-A177-3AD203B41FA5}">
                          <a16:colId xmlns:a16="http://schemas.microsoft.com/office/drawing/2014/main" val="3660467708"/>
                        </a:ext>
                      </a:extLst>
                    </a:gridCol>
                    <a:gridCol w="1203960">
                      <a:extLst>
                        <a:ext uri="{9D8B030D-6E8A-4147-A177-3AD203B41FA5}">
                          <a16:colId xmlns:a16="http://schemas.microsoft.com/office/drawing/2014/main" val="3300995089"/>
                        </a:ext>
                      </a:extLst>
                    </a:gridCol>
                    <a:gridCol w="944880">
                      <a:extLst>
                        <a:ext uri="{9D8B030D-6E8A-4147-A177-3AD203B41FA5}">
                          <a16:colId xmlns:a16="http://schemas.microsoft.com/office/drawing/2014/main" val="449875652"/>
                        </a:ext>
                      </a:extLst>
                    </a:gridCol>
                    <a:gridCol w="4556760">
                      <a:extLst>
                        <a:ext uri="{9D8B030D-6E8A-4147-A177-3AD203B41FA5}">
                          <a16:colId xmlns:a16="http://schemas.microsoft.com/office/drawing/2014/main" val="772283182"/>
                        </a:ext>
                      </a:extLst>
                    </a:gridCol>
                    <a:gridCol w="813445">
                      <a:extLst>
                        <a:ext uri="{9D8B030D-6E8A-4147-A177-3AD203B41FA5}">
                          <a16:colId xmlns:a16="http://schemas.microsoft.com/office/drawing/2014/main" val="791606856"/>
                        </a:ext>
                      </a:extLst>
                    </a:gridCol>
                  </a:tblGrid>
                  <a:tr h="901807">
                    <a:tc>
                      <a:txBody>
                        <a:bodyPr/>
                        <a:lstStyle/>
                        <a:p>
                          <a:r>
                            <a:rPr lang="en-AU" sz="1400"/>
                            <a:t>Force</a:t>
                          </a:r>
                        </a:p>
                      </a:txBody>
                      <a:tcPr/>
                    </a:tc>
                    <a:tc>
                      <a:txBody>
                        <a:bodyPr/>
                        <a:lstStyle/>
                        <a:p>
                          <a:r>
                            <a:rPr lang="en-AU" sz="1400"/>
                            <a:t>Experienced by</a:t>
                          </a:r>
                        </a:p>
                      </a:txBody>
                      <a:tcPr/>
                    </a:tc>
                    <a:tc>
                      <a:txBody>
                        <a:bodyPr/>
                        <a:lstStyle/>
                        <a:p>
                          <a:r>
                            <a:rPr lang="en-AU" sz="1400"/>
                            <a:t>Effective range (m)</a:t>
                          </a:r>
                        </a:p>
                      </a:txBody>
                      <a:tcPr/>
                    </a:tc>
                    <a:tc>
                      <a:txBody>
                        <a:bodyPr/>
                        <a:lstStyle/>
                        <a:p>
                          <a:r>
                            <a:rPr lang="en-AU" sz="1400"/>
                            <a:t>Description</a:t>
                          </a:r>
                        </a:p>
                      </a:txBody>
                      <a:tcPr/>
                    </a:tc>
                    <a:tc>
                      <a:txBody>
                        <a:bodyPr/>
                        <a:lstStyle/>
                        <a:p>
                          <a:r>
                            <a:rPr lang="en-AU" sz="1400"/>
                            <a:t>Relative strength</a:t>
                          </a:r>
                        </a:p>
                      </a:txBody>
                      <a:tcPr/>
                    </a:tc>
                    <a:extLst>
                      <a:ext uri="{0D108BD9-81ED-4DB2-BD59-A6C34878D82A}">
                        <a16:rowId xmlns:a16="http://schemas.microsoft.com/office/drawing/2014/main" val="1000333572"/>
                      </a:ext>
                    </a:extLst>
                  </a:tr>
                  <a:tr h="1279483">
                    <a:tc>
                      <a:txBody>
                        <a:bodyPr/>
                        <a:lstStyle/>
                        <a:p>
                          <a:r>
                            <a:rPr lang="en-AU" sz="1400">
                              <a:latin typeface="Arial" panose="020B0604020202020204" pitchFamily="34" charset="0"/>
                              <a:cs typeface="Arial" panose="020B0604020202020204" pitchFamily="34" charset="0"/>
                            </a:rPr>
                            <a:t>Strong</a:t>
                          </a:r>
                        </a:p>
                      </a:txBody>
                      <a:tcPr/>
                    </a:tc>
                    <a:tc>
                      <a:txBody>
                        <a:bodyPr/>
                        <a:lstStyle/>
                        <a:p>
                          <a:r>
                            <a:rPr lang="en-AU" sz="1400">
                              <a:latin typeface="Arial" panose="020B0604020202020204" pitchFamily="34" charset="0"/>
                              <a:cs typeface="Arial" panose="020B0604020202020204" pitchFamily="34" charset="0"/>
                            </a:rPr>
                            <a:t>Quarks</a:t>
                          </a:r>
                        </a:p>
                      </a:txBody>
                      <a:tcPr/>
                    </a:tc>
                    <a:tc>
                      <a:txBody>
                        <a:bodyPr/>
                        <a:lstStyle/>
                        <a:p>
                          <a:endParaRPr lang="en-US"/>
                        </a:p>
                      </a:txBody>
                      <a:tcPr>
                        <a:blipFill>
                          <a:blip r:embed="rId3"/>
                          <a:stretch>
                            <a:fillRect l="-240000" t="-70952" r="-569677" b="-227143"/>
                          </a:stretch>
                        </a:blipFill>
                      </a:tcPr>
                    </a:tc>
                    <a:tc>
                      <a:txBody>
                        <a:bodyPr/>
                        <a:lstStyle/>
                        <a:p>
                          <a:r>
                            <a:rPr lang="en-AU" sz="1400" b="1" i="0" kern="1200">
                              <a:solidFill>
                                <a:schemeClr val="tx1"/>
                              </a:solidFill>
                              <a:effectLst/>
                              <a:latin typeface="Arial" panose="020B0604020202020204" pitchFamily="34" charset="0"/>
                              <a:ea typeface="+mn-ea"/>
                              <a:cs typeface="Arial" panose="020B0604020202020204" pitchFamily="34" charset="0"/>
                            </a:rPr>
                            <a:t>Gluons</a:t>
                          </a:r>
                          <a:r>
                            <a:rPr lang="en-AU" sz="1400" b="0" i="0" kern="1200">
                              <a:solidFill>
                                <a:schemeClr val="tx1"/>
                              </a:solidFill>
                              <a:effectLst/>
                              <a:latin typeface="Arial" panose="020B0604020202020204" pitchFamily="34" charset="0"/>
                              <a:ea typeface="+mn-ea"/>
                              <a:cs typeface="Arial" panose="020B0604020202020204" pitchFamily="34" charset="0"/>
                            </a:rPr>
                            <a:t> are responsible for the strong nuclear force which holds together neutrons and protons in nuclei, and also holds together the quarks in hadrons. Quarks stick together to form protons and neutrons through the continuous exchange of gluons.</a:t>
                          </a:r>
                          <a:endParaRPr lang="en-AU" sz="1400">
                            <a:latin typeface="Arial" panose="020B0604020202020204" pitchFamily="34" charset="0"/>
                            <a:cs typeface="Arial" panose="020B0604020202020204" pitchFamily="34" charset="0"/>
                          </a:endParaRPr>
                        </a:p>
                      </a:txBody>
                      <a:tcPr/>
                    </a:tc>
                    <a:tc>
                      <a:txBody>
                        <a:bodyPr/>
                        <a:lstStyle/>
                        <a:p>
                          <a:endParaRPr lang="en-US"/>
                        </a:p>
                      </a:txBody>
                      <a:tcPr>
                        <a:blipFill>
                          <a:blip r:embed="rId3"/>
                          <a:stretch>
                            <a:fillRect l="-951493" t="-70952" r="-746" b="-227143"/>
                          </a:stretch>
                        </a:blipFill>
                      </a:tcPr>
                    </a:tc>
                    <a:extLst>
                      <a:ext uri="{0D108BD9-81ED-4DB2-BD59-A6C34878D82A}">
                        <a16:rowId xmlns:a16="http://schemas.microsoft.com/office/drawing/2014/main" val="3890940396"/>
                      </a:ext>
                    </a:extLst>
                  </a:tr>
                  <a:tr h="1242538">
                    <a:tc>
                      <a:txBody>
                        <a:bodyPr/>
                        <a:lstStyle/>
                        <a:p>
                          <a:r>
                            <a:rPr lang="en-AU" sz="1400">
                              <a:latin typeface="Arial" panose="020B0604020202020204" pitchFamily="34" charset="0"/>
                              <a:cs typeface="Arial" panose="020B0604020202020204" pitchFamily="34" charset="0"/>
                            </a:rPr>
                            <a:t>Electro</a:t>
                          </a:r>
                        </a:p>
                        <a:p>
                          <a:r>
                            <a:rPr lang="en-AU" sz="1400">
                              <a:latin typeface="Arial" panose="020B0604020202020204" pitchFamily="34" charset="0"/>
                              <a:cs typeface="Arial" panose="020B0604020202020204" pitchFamily="34" charset="0"/>
                            </a:rPr>
                            <a:t>magnetic</a:t>
                          </a:r>
                        </a:p>
                      </a:txBody>
                      <a:tcPr/>
                    </a:tc>
                    <a:tc>
                      <a:txBody>
                        <a:bodyPr/>
                        <a:lstStyle/>
                        <a:p>
                          <a:r>
                            <a:rPr lang="en-AU" sz="1400">
                              <a:latin typeface="Arial" panose="020B0604020202020204" pitchFamily="34" charset="0"/>
                              <a:cs typeface="Arial" panose="020B0604020202020204" pitchFamily="34" charset="0"/>
                            </a:rPr>
                            <a:t>Charged particles</a:t>
                          </a:r>
                        </a:p>
                      </a:txBody>
                      <a:tcPr/>
                    </a:tc>
                    <a:tc>
                      <a:txBody>
                        <a:bodyPr/>
                        <a:lstStyle/>
                        <a:p>
                          <a:endParaRPr lang="en-US"/>
                        </a:p>
                      </a:txBody>
                      <a:tcPr>
                        <a:blipFill>
                          <a:blip r:embed="rId3"/>
                          <a:stretch>
                            <a:fillRect l="-240000" t="-175980" r="-569677" b="-133824"/>
                          </a:stretch>
                        </a:blipFill>
                      </a:tcPr>
                    </a:tc>
                    <a:tc>
                      <a:txBody>
                        <a:bodyPr/>
                        <a:lstStyle/>
                        <a:p>
                          <a:r>
                            <a:rPr lang="en-AU" sz="1400" b="1" i="0" kern="1200">
                              <a:solidFill>
                                <a:schemeClr val="tx1"/>
                              </a:solidFill>
                              <a:effectLst/>
                              <a:latin typeface="Arial" panose="020B0604020202020204" pitchFamily="34" charset="0"/>
                              <a:ea typeface="+mn-ea"/>
                              <a:cs typeface="Arial" panose="020B0604020202020204" pitchFamily="34" charset="0"/>
                            </a:rPr>
                            <a:t>Photons</a:t>
                          </a:r>
                          <a:r>
                            <a:rPr lang="en-AU" sz="1400" b="0" i="0" kern="1200">
                              <a:solidFill>
                                <a:schemeClr val="tx1"/>
                              </a:solidFill>
                              <a:effectLst/>
                              <a:latin typeface="Arial" panose="020B0604020202020204" pitchFamily="34" charset="0"/>
                              <a:ea typeface="+mn-ea"/>
                              <a:cs typeface="Arial" panose="020B0604020202020204" pitchFamily="34" charset="0"/>
                            </a:rPr>
                            <a:t> are responsible for the electromagnetic force which binds together charged particles, atoms and molecules. All electromagnetic fields (electric and magnetic fields) and the forces they exert are the result of the exchange of photons.</a:t>
                          </a:r>
                          <a:endParaRPr lang="en-AU" sz="1400">
                            <a:latin typeface="Arial" panose="020B0604020202020204" pitchFamily="34" charset="0"/>
                            <a:cs typeface="Arial" panose="020B0604020202020204" pitchFamily="34" charset="0"/>
                          </a:endParaRPr>
                        </a:p>
                      </a:txBody>
                      <a:tcPr/>
                    </a:tc>
                    <a:tc>
                      <a:txBody>
                        <a:bodyPr/>
                        <a:lstStyle/>
                        <a:p>
                          <a:endParaRPr lang="en-US"/>
                        </a:p>
                      </a:txBody>
                      <a:tcPr>
                        <a:blipFill>
                          <a:blip r:embed="rId3"/>
                          <a:stretch>
                            <a:fillRect l="-951493" t="-175980" r="-746" b="-133824"/>
                          </a:stretch>
                        </a:blipFill>
                      </a:tcPr>
                    </a:tc>
                    <a:extLst>
                      <a:ext uri="{0D108BD9-81ED-4DB2-BD59-A6C34878D82A}">
                        <a16:rowId xmlns:a16="http://schemas.microsoft.com/office/drawing/2014/main" val="1336604097"/>
                      </a:ext>
                    </a:extLst>
                  </a:tr>
                  <a:tr h="1083772">
                    <a:tc>
                      <a:txBody>
                        <a:bodyPr/>
                        <a:lstStyle/>
                        <a:p>
                          <a:r>
                            <a:rPr lang="en-AU" sz="1400">
                              <a:latin typeface="Arial" panose="020B0604020202020204" pitchFamily="34" charset="0"/>
                              <a:cs typeface="Arial" panose="020B0604020202020204" pitchFamily="34" charset="0"/>
                            </a:rPr>
                            <a:t>Weak</a:t>
                          </a:r>
                        </a:p>
                      </a:txBody>
                      <a:tcPr/>
                    </a:tc>
                    <a:tc>
                      <a:txBody>
                        <a:bodyPr/>
                        <a:lstStyle/>
                        <a:p>
                          <a:r>
                            <a:rPr lang="en-AU" sz="1400">
                              <a:latin typeface="Arial" panose="020B0604020202020204" pitchFamily="34" charset="0"/>
                              <a:cs typeface="Arial" panose="020B0604020202020204" pitchFamily="34" charset="0"/>
                            </a:rPr>
                            <a:t>Any particle</a:t>
                          </a:r>
                        </a:p>
                      </a:txBody>
                      <a:tcPr/>
                    </a:tc>
                    <a:tc>
                      <a:txBody>
                        <a:bodyPr/>
                        <a:lstStyle/>
                        <a:p>
                          <a:endParaRPr lang="en-US"/>
                        </a:p>
                      </a:txBody>
                      <a:tcPr>
                        <a:blipFill>
                          <a:blip r:embed="rId3"/>
                          <a:stretch>
                            <a:fillRect l="-240000" t="-316292" r="-569677" b="-53371"/>
                          </a:stretch>
                        </a:blipFill>
                      </a:tcPr>
                    </a:tc>
                    <a:tc>
                      <a:txBody>
                        <a:bodyPr/>
                        <a:lstStyle/>
                        <a:p>
                          <a:r>
                            <a:rPr lang="en-AU" sz="1400" b="0" i="0" kern="1200">
                              <a:solidFill>
                                <a:schemeClr val="tx1"/>
                              </a:solidFill>
                              <a:effectLst/>
                              <a:latin typeface="Arial" panose="020B0604020202020204" pitchFamily="34" charset="0"/>
                              <a:ea typeface="+mn-ea"/>
                              <a:cs typeface="Arial" panose="020B0604020202020204" pitchFamily="34" charset="0"/>
                            </a:rPr>
                            <a:t>This force is responsible for radioactivity and nuclear decay. That is, this force drives unstable isotopes to emit radiation (alpha or beta particles, or gamma rays). </a:t>
                          </a:r>
                          <a:r>
                            <a:rPr lang="en-AU" sz="1400" b="1" i="0" kern="1200">
                              <a:solidFill>
                                <a:schemeClr val="tx1"/>
                              </a:solidFill>
                              <a:effectLst/>
                              <a:latin typeface="Arial" panose="020B0604020202020204" pitchFamily="34" charset="0"/>
                              <a:ea typeface="+mn-ea"/>
                              <a:cs typeface="Arial" panose="020B0604020202020204" pitchFamily="34" charset="0"/>
                            </a:rPr>
                            <a:t>W and Z bosons </a:t>
                          </a:r>
                          <a:r>
                            <a:rPr lang="en-AU" sz="1400" b="0" i="0" kern="1200">
                              <a:solidFill>
                                <a:schemeClr val="tx1"/>
                              </a:solidFill>
                              <a:effectLst/>
                              <a:latin typeface="Arial" panose="020B0604020202020204" pitchFamily="34" charset="0"/>
                              <a:ea typeface="+mn-ea"/>
                              <a:cs typeface="Arial" panose="020B0604020202020204" pitchFamily="34" charset="0"/>
                            </a:rPr>
                            <a:t>carry the weak force.</a:t>
                          </a:r>
                          <a:endParaRPr lang="en-AU" sz="1400">
                            <a:latin typeface="Arial" panose="020B0604020202020204" pitchFamily="34" charset="0"/>
                            <a:cs typeface="Arial" panose="020B0604020202020204" pitchFamily="34" charset="0"/>
                          </a:endParaRPr>
                        </a:p>
                      </a:txBody>
                      <a:tcPr/>
                    </a:tc>
                    <a:tc>
                      <a:txBody>
                        <a:bodyPr/>
                        <a:lstStyle/>
                        <a:p>
                          <a:endParaRPr lang="en-US"/>
                        </a:p>
                      </a:txBody>
                      <a:tcPr>
                        <a:blipFill>
                          <a:blip r:embed="rId3"/>
                          <a:stretch>
                            <a:fillRect l="-951493" t="-316292" r="-746" b="-53371"/>
                          </a:stretch>
                        </a:blipFill>
                      </a:tcPr>
                    </a:tc>
                    <a:extLst>
                      <a:ext uri="{0D108BD9-81ED-4DB2-BD59-A6C34878D82A}">
                        <a16:rowId xmlns:a16="http://schemas.microsoft.com/office/drawing/2014/main" val="3254829734"/>
                      </a:ext>
                    </a:extLst>
                  </a:tr>
                  <a:tr h="547526">
                    <a:tc>
                      <a:txBody>
                        <a:bodyPr/>
                        <a:lstStyle/>
                        <a:p>
                          <a:r>
                            <a:rPr lang="en-AU" sz="1400">
                              <a:latin typeface="Arial" panose="020B0604020202020204" pitchFamily="34" charset="0"/>
                              <a:cs typeface="Arial" panose="020B0604020202020204" pitchFamily="34" charset="0"/>
                            </a:rPr>
                            <a:t>Gravitation</a:t>
                          </a:r>
                        </a:p>
                      </a:txBody>
                      <a:tcPr/>
                    </a:tc>
                    <a:tc>
                      <a:txBody>
                        <a:bodyPr/>
                        <a:lstStyle/>
                        <a:p>
                          <a:r>
                            <a:rPr lang="en-AU" sz="1400">
                              <a:latin typeface="Arial" panose="020B0604020202020204" pitchFamily="34" charset="0"/>
                              <a:cs typeface="Arial" panose="020B0604020202020204" pitchFamily="34" charset="0"/>
                            </a:rPr>
                            <a:t>Any particle with mass</a:t>
                          </a:r>
                        </a:p>
                      </a:txBody>
                      <a:tcPr/>
                    </a:tc>
                    <a:tc>
                      <a:txBody>
                        <a:bodyPr/>
                        <a:lstStyle/>
                        <a:p>
                          <a:endParaRPr lang="en-US"/>
                        </a:p>
                      </a:txBody>
                      <a:tcPr>
                        <a:blipFill>
                          <a:blip r:embed="rId3"/>
                          <a:stretch>
                            <a:fillRect l="-240000" t="-823333" r="-569677" b="-5556"/>
                          </a:stretch>
                        </a:blipFill>
                      </a:tcPr>
                    </a:tc>
                    <a:tc>
                      <a:txBody>
                        <a:bodyPr/>
                        <a:lstStyle/>
                        <a:p>
                          <a:r>
                            <a:rPr lang="en-AU" sz="1400" b="0" i="0" kern="1200">
                              <a:solidFill>
                                <a:schemeClr val="tx1"/>
                              </a:solidFill>
                              <a:effectLst/>
                              <a:latin typeface="Arial" panose="020B0604020202020204" pitchFamily="34" charset="0"/>
                              <a:ea typeface="+mn-ea"/>
                              <a:cs typeface="Arial" panose="020B0604020202020204" pitchFamily="34" charset="0"/>
                            </a:rPr>
                            <a:t>Gravity which acts over very long distances and causes all masses to attract each other.</a:t>
                          </a:r>
                          <a:endParaRPr lang="en-AU" sz="1400">
                            <a:latin typeface="Arial" panose="020B0604020202020204" pitchFamily="34" charset="0"/>
                            <a:cs typeface="Arial" panose="020B0604020202020204" pitchFamily="34" charset="0"/>
                          </a:endParaRPr>
                        </a:p>
                      </a:txBody>
                      <a:tcPr/>
                    </a:tc>
                    <a:tc>
                      <a:txBody>
                        <a:bodyPr/>
                        <a:lstStyle/>
                        <a:p>
                          <a:endParaRPr lang="en-US"/>
                        </a:p>
                      </a:txBody>
                      <a:tcPr>
                        <a:blipFill>
                          <a:blip r:embed="rId3"/>
                          <a:stretch>
                            <a:fillRect l="-951493" t="-823333" r="-746" b="-5556"/>
                          </a:stretch>
                        </a:blipFill>
                      </a:tcPr>
                    </a:tc>
                    <a:extLst>
                      <a:ext uri="{0D108BD9-81ED-4DB2-BD59-A6C34878D82A}">
                        <a16:rowId xmlns:a16="http://schemas.microsoft.com/office/drawing/2014/main" val="4014852883"/>
                      </a:ext>
                    </a:extLst>
                  </a:tr>
                </a:tbl>
              </a:graphicData>
            </a:graphic>
          </p:graphicFrame>
        </mc:Fallback>
      </mc:AlternateContent>
    </p:spTree>
    <p:extLst>
      <p:ext uri="{BB962C8B-B14F-4D97-AF65-F5344CB8AC3E}">
        <p14:creationId xmlns:p14="http://schemas.microsoft.com/office/powerpoint/2010/main" val="200895025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E4A656-9ED9-4D38-A0AD-35DB9297CA55}"/>
              </a:ext>
            </a:extLst>
          </p:cNvPr>
          <p:cNvSpPr>
            <a:spLocks noGrp="1"/>
          </p:cNvSpPr>
          <p:nvPr>
            <p:ph type="body" sz="quarter" idx="16"/>
          </p:nvPr>
        </p:nvSpPr>
        <p:spPr>
          <a:xfrm>
            <a:off x="294660" y="1571897"/>
            <a:ext cx="8628224" cy="5051354"/>
          </a:xfrm>
        </p:spPr>
        <p:txBody>
          <a:bodyPr>
            <a:noAutofit/>
          </a:bodyPr>
          <a:lstStyle/>
          <a:p>
            <a:r>
              <a:rPr lang="en-AU">
                <a:latin typeface="Arial" panose="020B0604020202020204" pitchFamily="34" charset="0"/>
                <a:cs typeface="Arial" panose="020B0604020202020204" pitchFamily="34" charset="0"/>
              </a:rPr>
              <a:t>the rules describing how quarks can combine are described in the theory of </a:t>
            </a:r>
            <a:r>
              <a:rPr lang="en-AU" b="1">
                <a:latin typeface="Arial" panose="020B0604020202020204" pitchFamily="34" charset="0"/>
                <a:cs typeface="Arial" panose="020B0604020202020204" pitchFamily="34" charset="0"/>
              </a:rPr>
              <a:t>quantum chromodynamics </a:t>
            </a:r>
            <a:r>
              <a:rPr lang="en-AU">
                <a:latin typeface="Arial" panose="020B0604020202020204" pitchFamily="34" charset="0"/>
                <a:cs typeface="Arial" panose="020B0604020202020204" pitchFamily="34" charset="0"/>
              </a:rPr>
              <a:t>(QCD),  chromo meaning colour in ancient Greek</a:t>
            </a:r>
          </a:p>
          <a:p>
            <a:r>
              <a:rPr lang="en-AU">
                <a:latin typeface="Arial" panose="020B0604020202020204" pitchFamily="34" charset="0"/>
                <a:cs typeface="Arial" panose="020B0604020202020204" pitchFamily="34" charset="0"/>
              </a:rPr>
              <a:t>QCD is one of the two theories describing the fundamental forces in the Standard Model</a:t>
            </a:r>
          </a:p>
          <a:p>
            <a:r>
              <a:rPr lang="en-AU">
                <a:latin typeface="Arial" panose="020B0604020202020204" pitchFamily="34" charset="0"/>
                <a:cs typeface="Arial" panose="020B0604020202020204" pitchFamily="34" charset="0"/>
              </a:rPr>
              <a:t>in addition to electrical charge, each quark has a strong charge</a:t>
            </a:r>
          </a:p>
          <a:p>
            <a:r>
              <a:rPr lang="en-AU">
                <a:latin typeface="Arial" panose="020B0604020202020204" pitchFamily="34" charset="0"/>
                <a:cs typeface="Arial" panose="020B0604020202020204" pitchFamily="34" charset="0"/>
              </a:rPr>
              <a:t>unlike electrical charge which is either positive or negative, the strong charge has three different types</a:t>
            </a:r>
          </a:p>
          <a:p>
            <a:r>
              <a:rPr lang="en-AU">
                <a:latin typeface="Arial" panose="020B0604020202020204" pitchFamily="34" charset="0"/>
                <a:cs typeface="Arial" panose="020B0604020202020204" pitchFamily="34" charset="0"/>
              </a:rPr>
              <a:t>by convention we use colour to describe the strong charge with a quark having either red, green or blue charge and so it is generally referred to as colour charge. They are not actually different colours but the colour provides a useful metaphor for understanding quark behaviour</a:t>
            </a:r>
          </a:p>
        </p:txBody>
      </p:sp>
      <p:sp>
        <p:nvSpPr>
          <p:cNvPr id="4" name="Text Placeholder 3">
            <a:extLst>
              <a:ext uri="{FF2B5EF4-FFF2-40B4-BE49-F238E27FC236}">
                <a16:creationId xmlns:a16="http://schemas.microsoft.com/office/drawing/2014/main" id="{73244BA2-9E19-4BF4-9D19-B61DB792F47E}"/>
              </a:ext>
            </a:extLst>
          </p:cNvPr>
          <p:cNvSpPr>
            <a:spLocks noGrp="1"/>
          </p:cNvSpPr>
          <p:nvPr>
            <p:ph type="body" sz="quarter" idx="15"/>
          </p:nvPr>
        </p:nvSpPr>
        <p:spPr>
          <a:xfrm>
            <a:off x="294661" y="1073427"/>
            <a:ext cx="8627651" cy="477078"/>
          </a:xfrm>
        </p:spPr>
        <p:txBody>
          <a:bodyPr/>
          <a:lstStyle/>
          <a:p>
            <a:r>
              <a:rPr lang="en-AU" sz="2000">
                <a:latin typeface="Arial" panose="020B0604020202020204" pitchFamily="34" charset="0"/>
                <a:cs typeface="Arial" panose="020B0604020202020204" pitchFamily="34" charset="0"/>
              </a:rPr>
              <a:t>A new type of charge - colour charge</a:t>
            </a:r>
          </a:p>
        </p:txBody>
      </p:sp>
      <p:sp>
        <p:nvSpPr>
          <p:cNvPr id="5" name="Title 4">
            <a:extLst>
              <a:ext uri="{FF2B5EF4-FFF2-40B4-BE49-F238E27FC236}">
                <a16:creationId xmlns:a16="http://schemas.microsoft.com/office/drawing/2014/main" id="{8133594B-94A6-42D4-BD9D-77A3FF1DB83E}"/>
              </a:ext>
            </a:extLst>
          </p:cNvPr>
          <p:cNvSpPr>
            <a:spLocks noGrp="1"/>
          </p:cNvSpPr>
          <p:nvPr>
            <p:ph type="title"/>
          </p:nvPr>
        </p:nvSpPr>
        <p:spPr>
          <a:xfrm>
            <a:off x="292100" y="636104"/>
            <a:ext cx="8623051" cy="437323"/>
          </a:xfrm>
        </p:spPr>
        <p:txBody>
          <a:bodyPr/>
          <a:lstStyle/>
          <a:p>
            <a:r>
              <a:rPr lang="en-AU">
                <a:latin typeface="Arial" panose="020B0604020202020204" pitchFamily="34" charset="0"/>
                <a:cs typeface="Arial" panose="020B0604020202020204" pitchFamily="34" charset="0"/>
              </a:rPr>
              <a:t>Quarks and their combinations</a:t>
            </a:r>
          </a:p>
        </p:txBody>
      </p:sp>
      <p:sp>
        <p:nvSpPr>
          <p:cNvPr id="6" name="Footer Placeholder 5">
            <a:extLst>
              <a:ext uri="{FF2B5EF4-FFF2-40B4-BE49-F238E27FC236}">
                <a16:creationId xmlns:a16="http://schemas.microsoft.com/office/drawing/2014/main" id="{CE777151-E69D-401A-A7B7-85FC0B188E10}"/>
              </a:ext>
            </a:extLst>
          </p:cNvPr>
          <p:cNvSpPr>
            <a:spLocks noGrp="1"/>
          </p:cNvSpPr>
          <p:nvPr>
            <p:ph type="ftr" sz="quarter" idx="3"/>
          </p:nvPr>
        </p:nvSpPr>
        <p:spPr/>
        <p:txBody>
          <a:bodyPr/>
          <a:lstStyle/>
          <a:p>
            <a:fld id="{5116C895-348D-4FA1-AC3F-6A98EE2CBA64}" type="slidenum">
              <a:rPr lang="en-US" smtClean="0"/>
              <a:pPr/>
              <a:t>21</a:t>
            </a:fld>
            <a:endParaRPr lang="en-US"/>
          </a:p>
        </p:txBody>
      </p:sp>
    </p:spTree>
    <p:extLst>
      <p:ext uri="{BB962C8B-B14F-4D97-AF65-F5344CB8AC3E}">
        <p14:creationId xmlns:p14="http://schemas.microsoft.com/office/powerpoint/2010/main" val="400340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4C2F4F-652F-4C1F-9D0D-6186C624ED6D}"/>
              </a:ext>
            </a:extLst>
          </p:cNvPr>
          <p:cNvSpPr>
            <a:spLocks noGrp="1"/>
          </p:cNvSpPr>
          <p:nvPr>
            <p:ph type="body" sz="quarter" idx="16"/>
          </p:nvPr>
        </p:nvSpPr>
        <p:spPr>
          <a:xfrm>
            <a:off x="292100" y="1844675"/>
            <a:ext cx="8572723" cy="4148871"/>
          </a:xfrm>
        </p:spPr>
        <p:txBody>
          <a:bodyPr>
            <a:normAutofit/>
          </a:bodyPr>
          <a:lstStyle/>
          <a:p>
            <a:r>
              <a:rPr lang="en-AU">
                <a:latin typeface="Arial" panose="020B0604020202020204" pitchFamily="34" charset="0"/>
                <a:cs typeface="Arial" panose="020B0604020202020204" pitchFamily="34" charset="0"/>
              </a:rPr>
              <a:t>each quark has a </a:t>
            </a:r>
            <a:r>
              <a:rPr lang="en-AU" b="1">
                <a:latin typeface="Arial" panose="020B0604020202020204" pitchFamily="34" charset="0"/>
                <a:cs typeface="Arial" panose="020B0604020202020204" pitchFamily="34" charset="0"/>
              </a:rPr>
              <a:t>colour charge</a:t>
            </a:r>
            <a:r>
              <a:rPr lang="en-AU">
                <a:latin typeface="Arial" panose="020B0604020202020204" pitchFamily="34" charset="0"/>
                <a:cs typeface="Arial" panose="020B0604020202020204" pitchFamily="34" charset="0"/>
              </a:rPr>
              <a:t>, either red, green or blue</a:t>
            </a:r>
          </a:p>
          <a:p>
            <a:r>
              <a:rPr lang="en-AU">
                <a:latin typeface="Arial" panose="020B0604020202020204" pitchFamily="34" charset="0"/>
                <a:cs typeface="Arial" panose="020B0604020202020204" pitchFamily="34" charset="0"/>
              </a:rPr>
              <a:t>antiquarks have colour charges of anti-red, anti-green or anti-blue</a:t>
            </a:r>
          </a:p>
          <a:p>
            <a:r>
              <a:rPr lang="en-AU">
                <a:latin typeface="Arial" panose="020B0604020202020204" pitchFamily="34" charset="0"/>
                <a:cs typeface="Arial" panose="020B0604020202020204" pitchFamily="34" charset="0"/>
              </a:rPr>
              <a:t>quarks can combine in any combination that produces a ‘</a:t>
            </a:r>
            <a:r>
              <a:rPr lang="en-AU" b="1">
                <a:latin typeface="Arial" panose="020B0604020202020204" pitchFamily="34" charset="0"/>
                <a:cs typeface="Arial" panose="020B0604020202020204" pitchFamily="34" charset="0"/>
              </a:rPr>
              <a:t>colour-neutral</a:t>
            </a:r>
            <a:r>
              <a:rPr lang="en-AU">
                <a:latin typeface="Arial" panose="020B0604020202020204" pitchFamily="34" charset="0"/>
                <a:cs typeface="Arial" panose="020B0604020202020204" pitchFamily="34" charset="0"/>
              </a:rPr>
              <a:t>’ system </a:t>
            </a:r>
          </a:p>
          <a:p>
            <a:r>
              <a:rPr lang="en-AU">
                <a:latin typeface="Arial" panose="020B0604020202020204" pitchFamily="34" charset="0"/>
                <a:cs typeface="Arial" panose="020B0604020202020204" pitchFamily="34" charset="0"/>
              </a:rPr>
              <a:t>like on a colour wheel, colour-neutral systems can be produced by the following combinations </a:t>
            </a:r>
          </a:p>
          <a:p>
            <a:pPr lvl="1"/>
            <a:r>
              <a:rPr lang="en-AU" sz="1800">
                <a:latin typeface="Arial" panose="020B0604020202020204" pitchFamily="34" charset="0"/>
                <a:cs typeface="Arial" panose="020B0604020202020204" pitchFamily="34" charset="0"/>
              </a:rPr>
              <a:t>(red + green + blue)</a:t>
            </a:r>
          </a:p>
          <a:p>
            <a:pPr lvl="1"/>
            <a:r>
              <a:rPr lang="en-AU" sz="1800">
                <a:latin typeface="Arial" panose="020B0604020202020204" pitchFamily="34" charset="0"/>
                <a:cs typeface="Arial" panose="020B0604020202020204" pitchFamily="34" charset="0"/>
              </a:rPr>
              <a:t>(red + anti-red, or blue/anti-blue, etc)</a:t>
            </a:r>
          </a:p>
          <a:p>
            <a:pPr lvl="1"/>
            <a:r>
              <a:rPr lang="en-AU" sz="1800">
                <a:latin typeface="Arial" panose="020B0604020202020204" pitchFamily="34" charset="0"/>
                <a:cs typeface="Arial" panose="020B0604020202020204" pitchFamily="34" charset="0"/>
              </a:rPr>
              <a:t>(anti-red + anti-green + anti-blue)</a:t>
            </a:r>
          </a:p>
          <a:p>
            <a:endParaRPr lang="en-AU">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98C5F9C-E531-4F64-883E-E3EEB3472F4B}"/>
              </a:ext>
            </a:extLst>
          </p:cNvPr>
          <p:cNvSpPr>
            <a:spLocks noGrp="1"/>
          </p:cNvSpPr>
          <p:nvPr>
            <p:ph type="body" sz="quarter" idx="15"/>
          </p:nvPr>
        </p:nvSpPr>
        <p:spPr/>
        <p:txBody>
          <a:bodyPr/>
          <a:lstStyle/>
          <a:p>
            <a:r>
              <a:rPr lang="en-AU" sz="2000">
                <a:latin typeface="Arial" panose="020B0604020202020204" pitchFamily="34" charset="0"/>
                <a:cs typeface="Arial" panose="020B0604020202020204" pitchFamily="34" charset="0"/>
              </a:rPr>
              <a:t>Understanding QCD and the strong force/interaction</a:t>
            </a:r>
          </a:p>
        </p:txBody>
      </p:sp>
      <p:sp>
        <p:nvSpPr>
          <p:cNvPr id="4" name="Title 3">
            <a:extLst>
              <a:ext uri="{FF2B5EF4-FFF2-40B4-BE49-F238E27FC236}">
                <a16:creationId xmlns:a16="http://schemas.microsoft.com/office/drawing/2014/main" id="{AC7FB345-0D91-486C-B5A0-23FCC63A06E6}"/>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The strong force</a:t>
            </a:r>
          </a:p>
        </p:txBody>
      </p:sp>
      <p:sp>
        <p:nvSpPr>
          <p:cNvPr id="5" name="Footer Placeholder 4">
            <a:extLst>
              <a:ext uri="{FF2B5EF4-FFF2-40B4-BE49-F238E27FC236}">
                <a16:creationId xmlns:a16="http://schemas.microsoft.com/office/drawing/2014/main" id="{1689ED4B-A6DD-4711-85AA-2D8593173D72}"/>
              </a:ext>
            </a:extLst>
          </p:cNvPr>
          <p:cNvSpPr>
            <a:spLocks noGrp="1"/>
          </p:cNvSpPr>
          <p:nvPr>
            <p:ph type="ftr" sz="quarter" idx="3"/>
          </p:nvPr>
        </p:nvSpPr>
        <p:spPr/>
        <p:txBody>
          <a:bodyPr/>
          <a:lstStyle/>
          <a:p>
            <a:fld id="{5116C895-348D-4FA1-AC3F-6A98EE2CBA64}" type="slidenum">
              <a:rPr lang="en-US" smtClean="0"/>
              <a:pPr/>
              <a:t>22</a:t>
            </a:fld>
            <a:endParaRPr lang="en-US"/>
          </a:p>
        </p:txBody>
      </p:sp>
    </p:spTree>
    <p:extLst>
      <p:ext uri="{BB962C8B-B14F-4D97-AF65-F5344CB8AC3E}">
        <p14:creationId xmlns:p14="http://schemas.microsoft.com/office/powerpoint/2010/main" val="50725295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2100" y="795129"/>
            <a:ext cx="8572723" cy="5294953"/>
          </a:xfrm>
        </p:spPr>
        <p:txBody>
          <a:bodyPr>
            <a:normAutofit lnSpcReduction="10000"/>
          </a:bodyPr>
          <a:lstStyle/>
          <a:p>
            <a:pPr marL="0" lvl="0" indent="0">
              <a:buNone/>
            </a:pPr>
            <a:r>
              <a:rPr lang="en-AU" sz="2000">
                <a:solidFill>
                  <a:srgbClr val="041E42"/>
                </a:solidFill>
                <a:latin typeface="Arial" panose="020B0604020202020204" pitchFamily="34" charset="0"/>
                <a:cs typeface="Arial" panose="020B0604020202020204" pitchFamily="34" charset="0"/>
              </a:rPr>
              <a:t>The colour metaphor applied to the strong interaction/force</a:t>
            </a:r>
          </a:p>
          <a:p>
            <a:pPr lvl="0"/>
            <a:r>
              <a:rPr lang="en-AU">
                <a:solidFill>
                  <a:srgbClr val="041E42"/>
                </a:solidFill>
                <a:latin typeface="Arial" panose="020B0604020202020204" pitchFamily="34" charset="0"/>
                <a:cs typeface="Arial" panose="020B0604020202020204" pitchFamily="34" charset="0"/>
              </a:rPr>
              <a:t>particles with colour charge can interact via the colour force </a:t>
            </a:r>
          </a:p>
          <a:p>
            <a:pPr lvl="0"/>
            <a:r>
              <a:rPr lang="en-AU">
                <a:solidFill>
                  <a:srgbClr val="041E42"/>
                </a:solidFill>
                <a:latin typeface="Arial" panose="020B0604020202020204" pitchFamily="34" charset="0"/>
                <a:cs typeface="Arial" panose="020B0604020202020204" pitchFamily="34" charset="0"/>
              </a:rPr>
              <a:t>individual quarks within a proton are coloured and so experience extremely strong forces which bind them together.</a:t>
            </a:r>
          </a:p>
          <a:p>
            <a:pPr lvl="0"/>
            <a:r>
              <a:rPr lang="en-AU">
                <a:solidFill>
                  <a:srgbClr val="041E42"/>
                </a:solidFill>
                <a:latin typeface="Arial" panose="020B0604020202020204" pitchFamily="34" charset="0"/>
                <a:cs typeface="Arial" panose="020B0604020202020204" pitchFamily="34" charset="0"/>
              </a:rPr>
              <a:t>protons themselves are colour neutral, so two protons do not experience a significant colour force between them unless they are extremely close together. When close, it is the distribution of colour charge within them allows them to interact strongly.</a:t>
            </a:r>
          </a:p>
          <a:p>
            <a:pPr lvl="0"/>
            <a:r>
              <a:rPr lang="en-AU">
                <a:solidFill>
                  <a:srgbClr val="041E42"/>
                </a:solidFill>
                <a:latin typeface="Arial" panose="020B0604020202020204" pitchFamily="34" charset="0"/>
                <a:cs typeface="Arial" panose="020B0604020202020204" pitchFamily="34" charset="0"/>
              </a:rPr>
              <a:t>this colour force is now called the strong force or the strong interaction. We say that all particles with colour charge (quarks and the baryons they make up) are </a:t>
            </a:r>
            <a:r>
              <a:rPr lang="en-AU" b="1">
                <a:solidFill>
                  <a:srgbClr val="041E42"/>
                </a:solidFill>
                <a:latin typeface="Arial" panose="020B0604020202020204" pitchFamily="34" charset="0"/>
                <a:cs typeface="Arial" panose="020B0604020202020204" pitchFamily="34" charset="0"/>
              </a:rPr>
              <a:t>strongly interacting</a:t>
            </a:r>
            <a:r>
              <a:rPr lang="en-AU">
                <a:solidFill>
                  <a:srgbClr val="041E42"/>
                </a:solidFill>
                <a:latin typeface="Arial" panose="020B0604020202020204" pitchFamily="34" charset="0"/>
                <a:cs typeface="Arial" panose="020B0604020202020204" pitchFamily="34" charset="0"/>
              </a:rPr>
              <a:t>, which is to say that they can experience the strong force. </a:t>
            </a:r>
          </a:p>
          <a:p>
            <a:pPr lvl="0"/>
            <a:r>
              <a:rPr lang="en-AU">
                <a:solidFill>
                  <a:srgbClr val="041E42"/>
                </a:solidFill>
                <a:latin typeface="Arial" panose="020B0604020202020204" pitchFamily="34" charset="0"/>
                <a:cs typeface="Arial" panose="020B0604020202020204" pitchFamily="34" charset="0"/>
              </a:rPr>
              <a:t>in the Standard Model, the </a:t>
            </a:r>
            <a:r>
              <a:rPr lang="en-AU" b="1">
                <a:solidFill>
                  <a:srgbClr val="041E42"/>
                </a:solidFill>
                <a:latin typeface="Arial" panose="020B0604020202020204" pitchFamily="34" charset="0"/>
                <a:cs typeface="Arial" panose="020B0604020202020204" pitchFamily="34" charset="0"/>
              </a:rPr>
              <a:t>gluon</a:t>
            </a:r>
            <a:r>
              <a:rPr lang="en-AU">
                <a:solidFill>
                  <a:srgbClr val="041E42"/>
                </a:solidFill>
                <a:latin typeface="Arial" panose="020B0604020202020204" pitchFamily="34" charset="0"/>
                <a:cs typeface="Arial" panose="020B0604020202020204" pitchFamily="34" charset="0"/>
              </a:rPr>
              <a:t> is the force carrier (boson) of the strong force.</a:t>
            </a:r>
          </a:p>
          <a:p>
            <a:endParaRPr lang="en-AU"/>
          </a:p>
        </p:txBody>
      </p:sp>
      <p:sp>
        <p:nvSpPr>
          <p:cNvPr id="5" name="Footer Placeholder 4"/>
          <p:cNvSpPr>
            <a:spLocks noGrp="1"/>
          </p:cNvSpPr>
          <p:nvPr>
            <p:ph type="ftr" sz="quarter" idx="3"/>
          </p:nvPr>
        </p:nvSpPr>
        <p:spPr/>
        <p:txBody>
          <a:bodyPr/>
          <a:lstStyle/>
          <a:p>
            <a:fld id="{5116C895-348D-4FA1-AC3F-6A98EE2CBA64}" type="slidenum">
              <a:rPr lang="en-US" smtClean="0"/>
              <a:pPr/>
              <a:t>23</a:t>
            </a:fld>
            <a:endParaRPr lang="en-US"/>
          </a:p>
        </p:txBody>
      </p:sp>
    </p:spTree>
    <p:extLst>
      <p:ext uri="{BB962C8B-B14F-4D97-AF65-F5344CB8AC3E}">
        <p14:creationId xmlns:p14="http://schemas.microsoft.com/office/powerpoint/2010/main" val="15466331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1314AA-514D-45DC-B91A-ED6AE753E9CD}"/>
              </a:ext>
            </a:extLst>
          </p:cNvPr>
          <p:cNvSpPr>
            <a:spLocks noGrp="1"/>
          </p:cNvSpPr>
          <p:nvPr>
            <p:ph type="body" sz="quarter" idx="16"/>
          </p:nvPr>
        </p:nvSpPr>
        <p:spPr>
          <a:xfrm>
            <a:off x="292101" y="1245629"/>
            <a:ext cx="4400549" cy="4844453"/>
          </a:xfrm>
        </p:spPr>
        <p:txBody>
          <a:bodyPr/>
          <a:lstStyle/>
          <a:p>
            <a:r>
              <a:rPr lang="en-AU">
                <a:solidFill>
                  <a:schemeClr val="tx1"/>
                </a:solidFill>
                <a:latin typeface="Arial" panose="020B0604020202020204" pitchFamily="34" charset="0"/>
                <a:cs typeface="Arial" panose="020B0604020202020204" pitchFamily="34" charset="0"/>
              </a:rPr>
              <a:t>all particles that are electrically charged can interact via the electromagnetic interaction. i.e. they feel the electromagnetic force.</a:t>
            </a:r>
          </a:p>
          <a:p>
            <a:r>
              <a:rPr lang="en-AU">
                <a:solidFill>
                  <a:schemeClr val="tx1"/>
                </a:solidFill>
                <a:latin typeface="Arial" panose="020B0604020202020204" pitchFamily="34" charset="0"/>
                <a:cs typeface="Arial" panose="020B0604020202020204" pitchFamily="34" charset="0"/>
              </a:rPr>
              <a:t>the charge carrier (boson) for the electromagnetic force is the </a:t>
            </a:r>
            <a:r>
              <a:rPr lang="en-AU" b="1">
                <a:solidFill>
                  <a:schemeClr val="tx1"/>
                </a:solidFill>
                <a:latin typeface="Arial" panose="020B0604020202020204" pitchFamily="34" charset="0"/>
                <a:cs typeface="Arial" panose="020B0604020202020204" pitchFamily="34" charset="0"/>
              </a:rPr>
              <a:t>photon</a:t>
            </a:r>
            <a:r>
              <a:rPr lang="en-AU">
                <a:solidFill>
                  <a:schemeClr val="tx1"/>
                </a:solidFill>
                <a:latin typeface="Arial" panose="020B0604020202020204" pitchFamily="34" charset="0"/>
                <a:cs typeface="Arial" panose="020B0604020202020204" pitchFamily="34" charset="0"/>
              </a:rPr>
              <a:t>.</a:t>
            </a:r>
          </a:p>
          <a:p>
            <a:r>
              <a:rPr lang="en-AU">
                <a:solidFill>
                  <a:schemeClr val="tx1"/>
                </a:solidFill>
                <a:latin typeface="Arial" panose="020B0604020202020204" pitchFamily="34" charset="0"/>
                <a:cs typeface="Arial" panose="020B0604020202020204" pitchFamily="34" charset="0"/>
              </a:rPr>
              <a:t>two electrons are scattered off one another by exchanging a photon as shown in this Feynman diagram.</a:t>
            </a:r>
          </a:p>
          <a:p>
            <a:endParaRPr lang="en-AU"/>
          </a:p>
          <a:p>
            <a:endParaRPr lang="en-AU"/>
          </a:p>
        </p:txBody>
      </p:sp>
      <p:sp>
        <p:nvSpPr>
          <p:cNvPr id="4" name="Title 3"/>
          <p:cNvSpPr>
            <a:spLocks noGrp="1"/>
          </p:cNvSpPr>
          <p:nvPr>
            <p:ph type="title"/>
          </p:nvPr>
        </p:nvSpPr>
        <p:spPr>
          <a:xfrm>
            <a:off x="292101" y="747159"/>
            <a:ext cx="8623050" cy="498470"/>
          </a:xfrm>
        </p:spPr>
        <p:txBody>
          <a:bodyPr/>
          <a:lstStyle/>
          <a:p>
            <a:r>
              <a:rPr lang="en-AU">
                <a:latin typeface="Arial" panose="020B0604020202020204" pitchFamily="34" charset="0"/>
                <a:cs typeface="Arial" panose="020B0604020202020204" pitchFamily="34" charset="0"/>
              </a:rPr>
              <a:t>Electromagnetic force</a:t>
            </a:r>
          </a:p>
        </p:txBody>
      </p:sp>
      <p:sp>
        <p:nvSpPr>
          <p:cNvPr id="5" name="Footer Placeholder 4"/>
          <p:cNvSpPr>
            <a:spLocks noGrp="1"/>
          </p:cNvSpPr>
          <p:nvPr>
            <p:ph type="ftr" sz="quarter" idx="3"/>
          </p:nvPr>
        </p:nvSpPr>
        <p:spPr/>
        <p:txBody>
          <a:bodyPr/>
          <a:lstStyle/>
          <a:p>
            <a:fld id="{5116C895-348D-4FA1-AC3F-6A98EE2CBA64}" type="slidenum">
              <a:rPr lang="en-US" smtClean="0"/>
              <a:pPr/>
              <a:t>24</a:t>
            </a:fld>
            <a:endParaRPr lang="en-US"/>
          </a:p>
        </p:txBody>
      </p:sp>
      <p:pic>
        <p:nvPicPr>
          <p:cNvPr id="1026" name="Picture 2" descr="MollerScattering-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405" y="1245629"/>
            <a:ext cx="4196991" cy="37174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91145" y="5461551"/>
            <a:ext cx="1000595" cy="246221"/>
          </a:xfrm>
          <a:prstGeom prst="rect">
            <a:avLst/>
          </a:prstGeom>
        </p:spPr>
        <p:txBody>
          <a:bodyPr wrap="none">
            <a:spAutoFit/>
          </a:bodyPr>
          <a:lstStyle/>
          <a:p>
            <a:r>
              <a:rPr lang="en-AU" sz="1000">
                <a:solidFill>
                  <a:srgbClr val="0B0080"/>
                </a:solidFill>
                <a:latin typeface="Arial" panose="020B0604020202020204" pitchFamily="34" charset="0"/>
                <a:hlinkClick r:id="rId4"/>
              </a:rPr>
              <a:t>CC BY-SA 3.0</a:t>
            </a:r>
            <a:endParaRPr lang="en-AU" sz="1000"/>
          </a:p>
        </p:txBody>
      </p:sp>
    </p:spTree>
    <p:extLst>
      <p:ext uri="{BB962C8B-B14F-4D97-AF65-F5344CB8AC3E}">
        <p14:creationId xmlns:p14="http://schemas.microsoft.com/office/powerpoint/2010/main" val="24026256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Autofit/>
          </a:bodyPr>
          <a:lstStyle/>
          <a:p>
            <a:r>
              <a:rPr lang="en-AU">
                <a:latin typeface="Arial" panose="020B0604020202020204" pitchFamily="34" charset="0"/>
                <a:cs typeface="Arial" panose="020B0604020202020204" pitchFamily="34" charset="0"/>
              </a:rPr>
              <a:t>during beta decay, a neutron radioactively decays into a proton and an electron</a:t>
            </a:r>
          </a:p>
          <a:p>
            <a:r>
              <a:rPr lang="en-AU">
                <a:latin typeface="Arial" panose="020B0604020202020204" pitchFamily="34" charset="0"/>
                <a:cs typeface="Arial" panose="020B0604020202020204" pitchFamily="34" charset="0"/>
              </a:rPr>
              <a:t>a neutrino is produced in a fusion reaction in some distant star</a:t>
            </a:r>
          </a:p>
          <a:p>
            <a:r>
              <a:rPr lang="en-AU">
                <a:latin typeface="Arial" panose="020B0604020202020204" pitchFamily="34" charset="0"/>
                <a:cs typeface="Arial" panose="020B0604020202020204" pitchFamily="34" charset="0"/>
              </a:rPr>
              <a:t>when the neutrino reaches Earth, it interacts with a water molecules in </a:t>
            </a:r>
            <a:r>
              <a:rPr lang="en-AU">
                <a:latin typeface="Arial" panose="020B0604020202020204" pitchFamily="34" charset="0"/>
                <a:cs typeface="Arial" panose="020B0604020202020204" pitchFamily="34" charset="0"/>
                <a:hlinkClick r:id="rId3"/>
              </a:rPr>
              <a:t>Japan’s Super Kamiokande neutrino observatory</a:t>
            </a:r>
            <a:r>
              <a:rPr lang="en-AU">
                <a:latin typeface="Arial" panose="020B0604020202020204" pitchFamily="34" charset="0"/>
                <a:cs typeface="Arial" panose="020B0604020202020204" pitchFamily="34" charset="0"/>
              </a:rPr>
              <a:t> and produces a flash of light to be detected in one of the 11000 hand made photomultiplier tubes. </a:t>
            </a:r>
          </a:p>
          <a:p>
            <a:r>
              <a:rPr lang="en-AU">
                <a:latin typeface="Arial" panose="020B0604020202020204" pitchFamily="34" charset="0"/>
                <a:cs typeface="Arial" panose="020B0604020202020204" pitchFamily="34" charset="0"/>
              </a:rPr>
              <a:t>these three very different interactions are the result of the </a:t>
            </a:r>
            <a:r>
              <a:rPr lang="en-AU" b="1">
                <a:latin typeface="Arial" panose="020B0604020202020204" pitchFamily="34" charset="0"/>
                <a:cs typeface="Arial" panose="020B0604020202020204" pitchFamily="34" charset="0"/>
              </a:rPr>
              <a:t>weak force</a:t>
            </a:r>
            <a:r>
              <a:rPr lang="en-AU">
                <a:latin typeface="Arial" panose="020B0604020202020204" pitchFamily="34" charset="0"/>
                <a:cs typeface="Arial" panose="020B0604020202020204" pitchFamily="34" charset="0"/>
              </a:rPr>
              <a:t>.</a:t>
            </a:r>
          </a:p>
          <a:p>
            <a:r>
              <a:rPr lang="en-AU">
                <a:latin typeface="Arial" panose="020B0604020202020204" pitchFamily="34" charset="0"/>
                <a:cs typeface="Arial" panose="020B0604020202020204" pitchFamily="34" charset="0"/>
              </a:rPr>
              <a:t>all fermions (quarks and leptons) can interact via the weak force (they are weakly interacting). </a:t>
            </a:r>
          </a:p>
        </p:txBody>
      </p:sp>
      <p:sp>
        <p:nvSpPr>
          <p:cNvPr id="3" name="Text Placeholder 2"/>
          <p:cNvSpPr>
            <a:spLocks noGrp="1"/>
          </p:cNvSpPr>
          <p:nvPr>
            <p:ph type="body" sz="quarter" idx="15"/>
          </p:nvPr>
        </p:nvSpPr>
        <p:spPr/>
        <p:txBody>
          <a:bodyPr/>
          <a:lstStyle/>
          <a:p>
            <a:r>
              <a:rPr lang="en-AU" sz="2000">
                <a:latin typeface="Arial" panose="020B0604020202020204" pitchFamily="34" charset="0"/>
                <a:cs typeface="Arial" panose="020B0604020202020204" pitchFamily="34" charset="0"/>
              </a:rPr>
              <a:t>A very strange force indeed</a:t>
            </a:r>
          </a:p>
        </p:txBody>
      </p:sp>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Weak force</a:t>
            </a:r>
          </a:p>
        </p:txBody>
      </p:sp>
      <p:sp>
        <p:nvSpPr>
          <p:cNvPr id="5" name="Footer Placeholder 4"/>
          <p:cNvSpPr>
            <a:spLocks noGrp="1"/>
          </p:cNvSpPr>
          <p:nvPr>
            <p:ph type="ftr" sz="quarter" idx="3"/>
          </p:nvPr>
        </p:nvSpPr>
        <p:spPr/>
        <p:txBody>
          <a:bodyPr/>
          <a:lstStyle/>
          <a:p>
            <a:fld id="{5116C895-348D-4FA1-AC3F-6A98EE2CBA64}" type="slidenum">
              <a:rPr lang="en-US" smtClean="0"/>
              <a:pPr/>
              <a:t>25</a:t>
            </a:fld>
            <a:endParaRPr lang="en-US"/>
          </a:p>
        </p:txBody>
      </p:sp>
    </p:spTree>
    <p:extLst>
      <p:ext uri="{BB962C8B-B14F-4D97-AF65-F5344CB8AC3E}">
        <p14:creationId xmlns:p14="http://schemas.microsoft.com/office/powerpoint/2010/main" val="278027364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616226"/>
            <a:ext cx="8628224" cy="5641900"/>
          </a:xfrm>
        </p:spPr>
        <p:txBody>
          <a:bodyPr>
            <a:noAutofit/>
          </a:bodyPr>
          <a:lstStyle/>
          <a:p>
            <a:pPr lvl="0"/>
            <a:r>
              <a:rPr lang="en-AU">
                <a:solidFill>
                  <a:srgbClr val="041E42"/>
                </a:solidFill>
                <a:latin typeface="Arial" panose="020B0604020202020204" pitchFamily="34" charset="0"/>
                <a:cs typeface="Arial" panose="020B0604020202020204" pitchFamily="34" charset="0"/>
              </a:rPr>
              <a:t>the weak force can exert a push or a pull on a particle but it is generally a </a:t>
            </a:r>
            <a:r>
              <a:rPr lang="en-AU" b="1">
                <a:solidFill>
                  <a:srgbClr val="041E42"/>
                </a:solidFill>
                <a:latin typeface="Arial" panose="020B0604020202020204" pitchFamily="34" charset="0"/>
                <a:cs typeface="Arial" panose="020B0604020202020204" pitchFamily="34" charset="0"/>
              </a:rPr>
              <a:t>transformative force</a:t>
            </a:r>
            <a:r>
              <a:rPr lang="en-AU">
                <a:solidFill>
                  <a:srgbClr val="041E42"/>
                </a:solidFill>
                <a:latin typeface="Arial" panose="020B0604020202020204" pitchFamily="34" charset="0"/>
                <a:cs typeface="Arial" panose="020B0604020202020204" pitchFamily="34" charset="0"/>
              </a:rPr>
              <a:t>. It is responsible for changing the ‘flavour’ of a quark or lepton e.g. transforming a muon into an electron or an up quark into a charm quark.</a:t>
            </a:r>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weak interactions are improbable and short ranged, with two particles having to get extremely close together in order to interact. </a:t>
            </a:r>
          </a:p>
          <a:p>
            <a:r>
              <a:rPr lang="en-AU">
                <a:latin typeface="Arial" panose="020B0604020202020204" pitchFamily="34" charset="0"/>
                <a:cs typeface="Arial" panose="020B0604020202020204" pitchFamily="34" charset="0"/>
              </a:rPr>
              <a:t>whilst the quarks, baryons and other leptons can interact strongly, neutrinos can only interact via the weak force or gravity which explains why they are so elusive to detect. </a:t>
            </a:r>
          </a:p>
          <a:p>
            <a:r>
              <a:rPr lang="en-AU">
                <a:latin typeface="Arial" panose="020B0604020202020204" pitchFamily="34" charset="0"/>
                <a:cs typeface="Arial" panose="020B0604020202020204" pitchFamily="34" charset="0"/>
              </a:rPr>
              <a:t>the weak interaction involves the exchange of </a:t>
            </a:r>
            <a:r>
              <a:rPr lang="en-AU" b="1">
                <a:latin typeface="Arial" panose="020B0604020202020204" pitchFamily="34" charset="0"/>
                <a:cs typeface="Arial" panose="020B0604020202020204" pitchFamily="34" charset="0"/>
              </a:rPr>
              <a:t>W and Z bosons</a:t>
            </a:r>
            <a:r>
              <a:rPr lang="en-AU">
                <a:latin typeface="Arial" panose="020B0604020202020204" pitchFamily="34" charset="0"/>
                <a:cs typeface="Arial" panose="020B0604020202020204" pitchFamily="34" charset="0"/>
              </a:rPr>
              <a:t>. Unlike the other force carrying bosons, these bosons have mass.</a:t>
            </a:r>
          </a:p>
          <a:p>
            <a:r>
              <a:rPr lang="en-AU">
                <a:latin typeface="Arial" panose="020B0604020202020204" pitchFamily="34" charset="0"/>
                <a:cs typeface="Arial" panose="020B0604020202020204" pitchFamily="34" charset="0"/>
              </a:rPr>
              <a:t>the electroweak theory explains both the electromagnetic and weak forces and forms part of the Standard Model.</a:t>
            </a:r>
          </a:p>
          <a:p>
            <a:endParaRPr lang="en-AU"/>
          </a:p>
        </p:txBody>
      </p:sp>
      <p:sp>
        <p:nvSpPr>
          <p:cNvPr id="5" name="Footer Placeholder 4"/>
          <p:cNvSpPr>
            <a:spLocks noGrp="1"/>
          </p:cNvSpPr>
          <p:nvPr>
            <p:ph type="ftr" sz="quarter" idx="3"/>
          </p:nvPr>
        </p:nvSpPr>
        <p:spPr/>
        <p:txBody>
          <a:bodyPr/>
          <a:lstStyle/>
          <a:p>
            <a:fld id="{5116C895-348D-4FA1-AC3F-6A98EE2CBA64}" type="slidenum">
              <a:rPr lang="en-US" smtClean="0"/>
              <a:pPr/>
              <a:t>26</a:t>
            </a:fld>
            <a:endParaRPr lang="en-US"/>
          </a:p>
        </p:txBody>
      </p:sp>
    </p:spTree>
    <p:extLst>
      <p:ext uri="{BB962C8B-B14F-4D97-AF65-F5344CB8AC3E}">
        <p14:creationId xmlns:p14="http://schemas.microsoft.com/office/powerpoint/2010/main" val="14156981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A943F3E-7A1C-4F6B-AB15-18AF9F808738}"/>
              </a:ext>
            </a:extLst>
          </p:cNvPr>
          <p:cNvSpPr>
            <a:spLocks noGrp="1"/>
          </p:cNvSpPr>
          <p:nvPr>
            <p:ph type="body" sz="quarter" idx="16"/>
          </p:nvPr>
        </p:nvSpPr>
        <p:spPr/>
        <p:txBody>
          <a:bodyPr>
            <a:normAutofit fontScale="92500"/>
          </a:bodyPr>
          <a:lstStyle/>
          <a:p>
            <a:r>
              <a:rPr lang="en-AU" sz="1900"/>
              <a:t>the particles are shown on the right</a:t>
            </a:r>
          </a:p>
          <a:p>
            <a:r>
              <a:rPr lang="en-AU" sz="1900"/>
              <a:t>the rules for how they interact are described by two theories</a:t>
            </a:r>
          </a:p>
          <a:p>
            <a:pPr lvl="1"/>
            <a:r>
              <a:rPr lang="en-AU" sz="1900"/>
              <a:t>the electroweak theory which describes the electromagnetic and weak forces</a:t>
            </a:r>
          </a:p>
          <a:p>
            <a:pPr lvl="1"/>
            <a:r>
              <a:rPr lang="en-AU" sz="1900"/>
              <a:t>QCD which describes the strong force</a:t>
            </a:r>
          </a:p>
        </p:txBody>
      </p:sp>
      <p:sp>
        <p:nvSpPr>
          <p:cNvPr id="10" name="Text Placeholder 9">
            <a:extLst>
              <a:ext uri="{FF2B5EF4-FFF2-40B4-BE49-F238E27FC236}">
                <a16:creationId xmlns:a16="http://schemas.microsoft.com/office/drawing/2014/main" id="{67DE0C22-A40A-4780-8C8A-B56AAB15D580}"/>
              </a:ext>
            </a:extLst>
          </p:cNvPr>
          <p:cNvSpPr>
            <a:spLocks noGrp="1"/>
          </p:cNvSpPr>
          <p:nvPr>
            <p:ph type="body" sz="quarter" idx="15"/>
          </p:nvPr>
        </p:nvSpPr>
        <p:spPr/>
        <p:txBody>
          <a:bodyPr/>
          <a:lstStyle/>
          <a:p>
            <a:r>
              <a:rPr lang="en-AU"/>
              <a:t>The Standard Model describes the fundamental particles and how they interact.</a:t>
            </a:r>
          </a:p>
        </p:txBody>
      </p:sp>
      <p:sp>
        <p:nvSpPr>
          <p:cNvPr id="4" name="Title 3"/>
          <p:cNvSpPr>
            <a:spLocks noGrp="1"/>
          </p:cNvSpPr>
          <p:nvPr>
            <p:ph type="title"/>
          </p:nvPr>
        </p:nvSpPr>
        <p:spPr/>
        <p:txBody>
          <a:bodyPr/>
          <a:lstStyle/>
          <a:p>
            <a:r>
              <a:rPr lang="en-AU"/>
              <a:t>Summary: The Standard Model</a:t>
            </a:r>
          </a:p>
        </p:txBody>
      </p:sp>
      <p:sp>
        <p:nvSpPr>
          <p:cNvPr id="5" name="Footer Placeholder 4"/>
          <p:cNvSpPr>
            <a:spLocks noGrp="1"/>
          </p:cNvSpPr>
          <p:nvPr>
            <p:ph type="ftr" sz="quarter" idx="3"/>
          </p:nvPr>
        </p:nvSpPr>
        <p:spPr/>
        <p:txBody>
          <a:bodyPr/>
          <a:lstStyle/>
          <a:p>
            <a:fld id="{5116C895-348D-4FA1-AC3F-6A98EE2CBA64}" type="slidenum">
              <a:rPr lang="en-US" smtClean="0"/>
              <a:pPr/>
              <a:t>27</a:t>
            </a:fld>
            <a:endParaRPr lang="en-US"/>
          </a:p>
        </p:txBody>
      </p:sp>
      <p:pic>
        <p:nvPicPr>
          <p:cNvPr id="13" name="Picture Placeholder 12" descr="Table showing the fundamental particles in the Standard Model&#10;https://commons.wikimedia.org/wiki/File:Standard_Model_of_Elementary_Particles.svg&#10;This work has been released into the public domain by its author, Cush. This applies worldwide.&#10;In some countries this may not be legally possible; if so:&#10;Cush grants anyone the right to use this work for any purpose, without any conditions, unless such conditions are required by law.">
            <a:extLst>
              <a:ext uri="{FF2B5EF4-FFF2-40B4-BE49-F238E27FC236}">
                <a16:creationId xmlns:a16="http://schemas.microsoft.com/office/drawing/2014/main" id="{58B9DC21-8A12-450A-BA10-A73BBD55A442}"/>
              </a:ext>
            </a:extLst>
          </p:cNvPr>
          <p:cNvPicPr>
            <a:picLocks noGrp="1" noChangeAspect="1"/>
          </p:cNvPicPr>
          <p:nvPr>
            <p:ph type="pic" sz="quarter" idx="17"/>
          </p:nvPr>
        </p:nvPicPr>
        <p:blipFill>
          <a:blip r:embed="rId2" cstate="hqprint">
            <a:extLst>
              <a:ext uri="{28A0092B-C50C-407E-A947-70E740481C1C}">
                <a14:useLocalDpi xmlns:a14="http://schemas.microsoft.com/office/drawing/2010/main" val="0"/>
              </a:ext>
            </a:extLst>
          </a:blip>
          <a:srcRect t="1189" b="1189"/>
          <a:stretch>
            <a:fillRect/>
          </a:stretch>
        </p:blipFill>
        <p:spPr>
          <a:xfrm>
            <a:off x="4705167" y="1718290"/>
            <a:ext cx="4354513" cy="4067175"/>
          </a:xfrm>
          <a:prstGeom prst="rect">
            <a:avLst/>
          </a:prstGeom>
        </p:spPr>
      </p:pic>
    </p:spTree>
    <p:extLst>
      <p:ext uri="{BB962C8B-B14F-4D97-AF65-F5344CB8AC3E}">
        <p14:creationId xmlns:p14="http://schemas.microsoft.com/office/powerpoint/2010/main" val="4385296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B9E46-00DE-4F6E-9B22-960FB6D493CA}"/>
              </a:ext>
            </a:extLst>
          </p:cNvPr>
          <p:cNvSpPr>
            <a:spLocks noGrp="1"/>
          </p:cNvSpPr>
          <p:nvPr>
            <p:ph type="body" sz="quarter" idx="15"/>
          </p:nvPr>
        </p:nvSpPr>
        <p:spPr>
          <a:xfrm>
            <a:off x="263806" y="3438940"/>
            <a:ext cx="4308194" cy="1514806"/>
          </a:xfrm>
        </p:spPr>
        <p:txBody>
          <a:bodyPr/>
          <a:lstStyle/>
          <a:p>
            <a:r>
              <a:rPr lang="en-AU" sz="2400">
                <a:latin typeface="Arial" panose="020B0604020202020204" pitchFamily="34" charset="0"/>
                <a:cs typeface="Arial" panose="020B0604020202020204" pitchFamily="34" charset="0"/>
              </a:rPr>
              <a:t>Investigating the evidence for the Standard Model</a:t>
            </a:r>
          </a:p>
        </p:txBody>
      </p:sp>
      <p:sp>
        <p:nvSpPr>
          <p:cNvPr id="3" name="Title 2">
            <a:extLst>
              <a:ext uri="{FF2B5EF4-FFF2-40B4-BE49-F238E27FC236}">
                <a16:creationId xmlns:a16="http://schemas.microsoft.com/office/drawing/2014/main" id="{F3C5907C-85BF-4D45-9B60-078520FBEBD4}"/>
              </a:ext>
            </a:extLst>
          </p:cNvPr>
          <p:cNvSpPr>
            <a:spLocks noGrp="1"/>
          </p:cNvSpPr>
          <p:nvPr>
            <p:ph type="title"/>
          </p:nvPr>
        </p:nvSpPr>
        <p:spPr>
          <a:xfrm>
            <a:off x="209143" y="2604052"/>
            <a:ext cx="3477025" cy="616226"/>
          </a:xfrm>
        </p:spPr>
        <p:txBody>
          <a:bodyPr/>
          <a:lstStyle/>
          <a:p>
            <a:r>
              <a:rPr lang="en-AU">
                <a:latin typeface="Arial" panose="020B0604020202020204" pitchFamily="34" charset="0"/>
                <a:cs typeface="Arial" panose="020B0604020202020204" pitchFamily="34" charset="0"/>
              </a:rPr>
              <a:t>How do we know?</a:t>
            </a:r>
          </a:p>
        </p:txBody>
      </p:sp>
    </p:spTree>
    <p:extLst>
      <p:ext uri="{BB962C8B-B14F-4D97-AF65-F5344CB8AC3E}">
        <p14:creationId xmlns:p14="http://schemas.microsoft.com/office/powerpoint/2010/main" val="92743939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rot="821824">
            <a:off x="469178" y="2297641"/>
            <a:ext cx="4378437" cy="1579688"/>
          </a:xfrm>
          <a:solidFill>
            <a:schemeClr val="accent4">
              <a:lumMod val="90000"/>
            </a:schemeClr>
          </a:solidFill>
        </p:spPr>
        <p:txBody>
          <a:bodyPr/>
          <a:lstStyle/>
          <a:p>
            <a:r>
              <a:rPr lang="en-AU" sz="2800">
                <a:latin typeface="Arial" panose="020B0604020202020204" pitchFamily="34" charset="0"/>
                <a:cs typeface="Arial" panose="020B0604020202020204" pitchFamily="34" charset="0"/>
              </a:rPr>
              <a:t>When were particle accelerators first used?</a:t>
            </a:r>
          </a:p>
        </p:txBody>
      </p:sp>
      <p:sp>
        <p:nvSpPr>
          <p:cNvPr id="3" name="Title 2"/>
          <p:cNvSpPr>
            <a:spLocks noGrp="1"/>
          </p:cNvSpPr>
          <p:nvPr>
            <p:ph type="title"/>
          </p:nvPr>
        </p:nvSpPr>
        <p:spPr>
          <a:xfrm rot="20952482">
            <a:off x="234866" y="4269392"/>
            <a:ext cx="3477025" cy="904007"/>
          </a:xfrm>
          <a:solidFill>
            <a:schemeClr val="accent5">
              <a:lumMod val="40000"/>
              <a:lumOff val="60000"/>
            </a:schemeClr>
          </a:solidFill>
        </p:spPr>
        <p:txBody>
          <a:bodyPr/>
          <a:lstStyle/>
          <a:p>
            <a:r>
              <a:rPr lang="en-AU" sz="2800">
                <a:latin typeface="Arial" panose="020B0604020202020204" pitchFamily="34" charset="0"/>
                <a:cs typeface="Arial" panose="020B0604020202020204" pitchFamily="34" charset="0"/>
              </a:rPr>
              <a:t>How many types of quarks are there?</a:t>
            </a:r>
          </a:p>
        </p:txBody>
      </p:sp>
      <p:sp>
        <p:nvSpPr>
          <p:cNvPr id="5" name="Rectangle 4"/>
          <p:cNvSpPr/>
          <p:nvPr/>
        </p:nvSpPr>
        <p:spPr>
          <a:xfrm>
            <a:off x="581512" y="601392"/>
            <a:ext cx="4663013" cy="923330"/>
          </a:xfrm>
          <a:prstGeom prst="rect">
            <a:avLst/>
          </a:prstGeom>
        </p:spPr>
        <p:txBody>
          <a:bodyPr wrap="square">
            <a:spAutoFit/>
          </a:bodyPr>
          <a:lstStyle/>
          <a:p>
            <a:r>
              <a:rPr lang="en-AU">
                <a:latin typeface="Arial" panose="020B0604020202020204" pitchFamily="34" charset="0"/>
                <a:cs typeface="Arial" panose="020B0604020202020204" pitchFamily="34" charset="0"/>
                <a:hlinkClick r:id="rId4"/>
              </a:rPr>
              <a:t>Standard Model - Fermilab</a:t>
            </a:r>
            <a:r>
              <a:rPr lang="en-AU">
                <a:latin typeface="Arial" panose="020B0604020202020204" pitchFamily="34" charset="0"/>
                <a:cs typeface="Arial" panose="020B0604020202020204" pitchFamily="34" charset="0"/>
              </a:rPr>
              <a:t/>
            </a:r>
            <a:br>
              <a:rPr lang="en-AU">
                <a:latin typeface="Arial" panose="020B0604020202020204" pitchFamily="34" charset="0"/>
                <a:cs typeface="Arial" panose="020B0604020202020204" pitchFamily="34" charset="0"/>
              </a:rPr>
            </a:br>
            <a:r>
              <a:rPr lang="en-AU">
                <a:latin typeface="Arial" panose="020B0604020202020204" pitchFamily="34" charset="0"/>
                <a:cs typeface="Arial" panose="020B0604020202020204" pitchFamily="34" charset="0"/>
              </a:rPr>
              <a:t>Watch up to 3.55 minutes for the introduction to quarks.</a:t>
            </a:r>
          </a:p>
        </p:txBody>
      </p:sp>
      <p:sp>
        <p:nvSpPr>
          <p:cNvPr id="6" name="TextBox 5"/>
          <p:cNvSpPr txBox="1"/>
          <p:nvPr/>
        </p:nvSpPr>
        <p:spPr>
          <a:xfrm rot="1354952">
            <a:off x="5836829" y="552626"/>
            <a:ext cx="2918415" cy="1752143"/>
          </a:xfrm>
          <a:prstGeom prst="rect">
            <a:avLst/>
          </a:prstGeom>
          <a:solidFill>
            <a:srgbClr val="92D050"/>
          </a:solidFill>
        </p:spPr>
        <p:txBody>
          <a:bodyPr wrap="square" lIns="0" tIns="0" rIns="0" bIns="0" rtlCol="0">
            <a:noAutofit/>
          </a:bodyPr>
          <a:lstStyle/>
          <a:p>
            <a:pPr algn="l"/>
            <a:r>
              <a:rPr lang="en-AU" sz="2800">
                <a:latin typeface="Arial" panose="020B0604020202020204" pitchFamily="34" charset="0"/>
                <a:cs typeface="Arial" panose="020B0604020202020204" pitchFamily="34" charset="0"/>
              </a:rPr>
              <a:t>Leptons – what are three examples of leptons?</a:t>
            </a:r>
          </a:p>
        </p:txBody>
      </p:sp>
      <p:sp>
        <p:nvSpPr>
          <p:cNvPr id="7" name="TextBox 6"/>
          <p:cNvSpPr txBox="1"/>
          <p:nvPr/>
        </p:nvSpPr>
        <p:spPr>
          <a:xfrm>
            <a:off x="4972383" y="2566784"/>
            <a:ext cx="3367401" cy="1691914"/>
          </a:xfrm>
          <a:prstGeom prst="rect">
            <a:avLst/>
          </a:prstGeom>
          <a:solidFill>
            <a:srgbClr val="FFC000"/>
          </a:solidFill>
        </p:spPr>
        <p:txBody>
          <a:bodyPr wrap="square" lIns="0" tIns="0" rIns="0" bIns="0" rtlCol="0">
            <a:noAutofit/>
          </a:bodyPr>
          <a:lstStyle/>
          <a:p>
            <a:pPr algn="l"/>
            <a:r>
              <a:rPr lang="en-AU" sz="2800">
                <a:latin typeface="Arial" panose="020B0604020202020204" pitchFamily="34" charset="0"/>
                <a:cs typeface="Arial" panose="020B0604020202020204" pitchFamily="34" charset="0"/>
              </a:rPr>
              <a:t>Which types of quarks are found in protons and neutrons?</a:t>
            </a:r>
          </a:p>
        </p:txBody>
      </p:sp>
      <p:sp>
        <p:nvSpPr>
          <p:cNvPr id="8" name="TextBox 7"/>
          <p:cNvSpPr txBox="1"/>
          <p:nvPr/>
        </p:nvSpPr>
        <p:spPr>
          <a:xfrm rot="21227207">
            <a:off x="4982461" y="4553032"/>
            <a:ext cx="3389303" cy="1234603"/>
          </a:xfrm>
          <a:prstGeom prst="rect">
            <a:avLst/>
          </a:prstGeom>
          <a:solidFill>
            <a:srgbClr val="0070C0"/>
          </a:solidFill>
        </p:spPr>
        <p:txBody>
          <a:bodyPr wrap="square" lIns="0" tIns="0" rIns="0" bIns="0" rtlCol="0">
            <a:noAutofit/>
          </a:bodyPr>
          <a:lstStyle/>
          <a:p>
            <a:pPr algn="l"/>
            <a:r>
              <a:rPr lang="en-AU" sz="2800">
                <a:latin typeface="Arial" panose="020B0604020202020204" pitchFamily="34" charset="0"/>
                <a:cs typeface="Arial" panose="020B0604020202020204" pitchFamily="34" charset="0"/>
              </a:rPr>
              <a:t>How do we know these particles exist?</a:t>
            </a:r>
          </a:p>
        </p:txBody>
      </p:sp>
    </p:spTree>
    <p:extLst>
      <p:ext uri="{BB962C8B-B14F-4D97-AF65-F5344CB8AC3E}">
        <p14:creationId xmlns:p14="http://schemas.microsoft.com/office/powerpoint/2010/main" val="10387514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63806" y="3260036"/>
            <a:ext cx="7391028" cy="1693710"/>
          </a:xfrm>
        </p:spPr>
        <p:txBody>
          <a:bodyPr/>
          <a:lstStyle/>
          <a:p>
            <a:r>
              <a:rPr lang="en-AU" sz="2400" b="1">
                <a:latin typeface="Arial" panose="020B0604020202020204" pitchFamily="34" charset="0"/>
                <a:cs typeface="Arial" panose="020B0604020202020204" pitchFamily="34" charset="0"/>
              </a:rPr>
              <a:t>Inquiry question - </a:t>
            </a:r>
            <a:r>
              <a:rPr lang="en-AU" sz="2400">
                <a:latin typeface="Arial" panose="020B0604020202020204" pitchFamily="34" charset="0"/>
                <a:cs typeface="Arial" panose="020B0604020202020204" pitchFamily="34" charset="0"/>
              </a:rPr>
              <a:t>How is it known that human understanding of matter is still incomplete? </a:t>
            </a:r>
          </a:p>
          <a:p>
            <a:endParaRPr lang="en-AU"/>
          </a:p>
        </p:txBody>
      </p:sp>
      <p:sp>
        <p:nvSpPr>
          <p:cNvPr id="4" name="Title 3"/>
          <p:cNvSpPr>
            <a:spLocks noGrp="1"/>
          </p:cNvSpPr>
          <p:nvPr>
            <p:ph type="title"/>
          </p:nvPr>
        </p:nvSpPr>
        <p:spPr>
          <a:xfrm>
            <a:off x="263808" y="2305878"/>
            <a:ext cx="5069570" cy="815009"/>
          </a:xfrm>
        </p:spPr>
        <p:txBody>
          <a:bodyPr/>
          <a:lstStyle/>
          <a:p>
            <a:r>
              <a:rPr lang="en-AU">
                <a:latin typeface="Arial" panose="020B0604020202020204" pitchFamily="34" charset="0"/>
                <a:cs typeface="Arial" panose="020B0604020202020204" pitchFamily="34" charset="0"/>
              </a:rPr>
              <a:t>Deep inside the atom</a:t>
            </a:r>
          </a:p>
        </p:txBody>
      </p:sp>
      <p:sp>
        <p:nvSpPr>
          <p:cNvPr id="2" name="TextBox 1"/>
          <p:cNvSpPr txBox="1"/>
          <p:nvPr/>
        </p:nvSpPr>
        <p:spPr>
          <a:xfrm>
            <a:off x="5130140" y="5890160"/>
            <a:ext cx="3467595" cy="646331"/>
          </a:xfrm>
          <a:prstGeom prst="rect">
            <a:avLst/>
          </a:prstGeom>
          <a:noFill/>
        </p:spPr>
        <p:txBody>
          <a:bodyPr wrap="square" lIns="0" tIns="0" rIns="0" bIns="0" rtlCol="0">
            <a:spAutoFit/>
          </a:bodyPr>
          <a:lstStyle/>
          <a:p>
            <a:pPr algn="l"/>
            <a:r>
              <a:rPr lang="en-AU" sz="1400">
                <a:solidFill>
                  <a:srgbClr val="FFFF00"/>
                </a:solidFill>
              </a:rPr>
              <a:t>All images in this resource are in the public domain, unless otherwise indicated.</a:t>
            </a:r>
          </a:p>
        </p:txBody>
      </p:sp>
    </p:spTree>
    <p:extLst>
      <p:ext uri="{BB962C8B-B14F-4D97-AF65-F5344CB8AC3E}">
        <p14:creationId xmlns:p14="http://schemas.microsoft.com/office/powerpoint/2010/main" val="151664377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245629"/>
            <a:ext cx="8628224" cy="4835575"/>
          </a:xfrm>
        </p:spPr>
        <p:txBody>
          <a:bodyPr>
            <a:normAutofit lnSpcReduction="10000"/>
          </a:bodyPr>
          <a:lstStyle/>
          <a:p>
            <a:r>
              <a:rPr lang="en-AU">
                <a:latin typeface="Arial" panose="020B0604020202020204" pitchFamily="34" charset="0"/>
                <a:cs typeface="Arial" panose="020B0604020202020204" pitchFamily="34" charset="0"/>
              </a:rPr>
              <a:t>quarks and antiquarks only occur bound together inside hadrons; they have never been observed in isolation. While it may seem like the process of ‘building’ a hadron would be something very complicated (and yes, the underlying physics is indeed complex), there are in fact 3 simple ‘recipes’ to remember.</a:t>
            </a:r>
          </a:p>
          <a:p>
            <a:r>
              <a:rPr lang="en-AU">
                <a:latin typeface="Arial" panose="020B0604020202020204" pitchFamily="34" charset="0"/>
                <a:cs typeface="Arial" panose="020B0604020202020204" pitchFamily="34" charset="0"/>
              </a:rPr>
              <a:t>a hadron can consist of either - </a:t>
            </a:r>
          </a:p>
          <a:p>
            <a:r>
              <a:rPr lang="en-AU">
                <a:latin typeface="Arial" panose="020B0604020202020204" pitchFamily="34" charset="0"/>
                <a:cs typeface="Arial" panose="020B0604020202020204" pitchFamily="34" charset="0"/>
              </a:rPr>
              <a:t>three quarks (in which case it is called a </a:t>
            </a:r>
            <a:r>
              <a:rPr lang="en-AU" b="1">
                <a:latin typeface="Arial" panose="020B0604020202020204" pitchFamily="34" charset="0"/>
                <a:cs typeface="Arial" panose="020B0604020202020204" pitchFamily="34" charset="0"/>
                <a:hlinkClick r:id="rId2" tooltip="A subatomic particle composed of three quarks. The matter counterpart of an antibaryon. A type of ha..."/>
              </a:rPr>
              <a:t>baryon</a:t>
            </a:r>
            <a:r>
              <a:rPr lang="en-AU">
                <a:latin typeface="Arial" panose="020B0604020202020204" pitchFamily="34" charset="0"/>
                <a:cs typeface="Arial" panose="020B0604020202020204" pitchFamily="34" charset="0"/>
              </a:rPr>
              <a:t>).</a:t>
            </a:r>
          </a:p>
          <a:p>
            <a:r>
              <a:rPr lang="en-AU">
                <a:latin typeface="Arial" panose="020B0604020202020204" pitchFamily="34" charset="0"/>
                <a:cs typeface="Arial" panose="020B0604020202020204" pitchFamily="34" charset="0"/>
              </a:rPr>
              <a:t>three antiquarks (in which case it is called an </a:t>
            </a:r>
            <a:r>
              <a:rPr lang="en-AU" b="1">
                <a:latin typeface="Arial" panose="020B0604020202020204" pitchFamily="34" charset="0"/>
                <a:cs typeface="Arial" panose="020B0604020202020204" pitchFamily="34" charset="0"/>
                <a:hlinkClick r:id="rId3" tooltip="A subatomic particle composed of three antiquarks. The antimatter counterpart of a baryon. A type of..."/>
              </a:rPr>
              <a:t>antibaryon</a:t>
            </a:r>
            <a:r>
              <a:rPr lang="en-AU">
                <a:latin typeface="Arial" panose="020B0604020202020204" pitchFamily="34" charset="0"/>
                <a:cs typeface="Arial" panose="020B0604020202020204" pitchFamily="34" charset="0"/>
              </a:rPr>
              <a:t>).</a:t>
            </a:r>
          </a:p>
          <a:p>
            <a:r>
              <a:rPr lang="en-AU">
                <a:latin typeface="Arial" panose="020B0604020202020204" pitchFamily="34" charset="0"/>
                <a:cs typeface="Arial" panose="020B0604020202020204" pitchFamily="34" charset="0"/>
              </a:rPr>
              <a:t>one quark and one antiquark (in which case it is called a </a:t>
            </a:r>
            <a:r>
              <a:rPr lang="en-AU" b="1">
                <a:latin typeface="Arial" panose="020B0604020202020204" pitchFamily="34" charset="0"/>
                <a:cs typeface="Arial" panose="020B0604020202020204" pitchFamily="34" charset="0"/>
                <a:hlinkClick r:id="rId4" tooltip="A subatomic particle composed of a quark and an antiquark. A type of hadron. Examples of mesons incl..."/>
              </a:rPr>
              <a:t>meson</a:t>
            </a:r>
            <a:r>
              <a:rPr lang="en-AU">
                <a:latin typeface="Arial" panose="020B0604020202020204" pitchFamily="34" charset="0"/>
                <a:cs typeface="Arial" panose="020B0604020202020204" pitchFamily="34" charset="0"/>
              </a:rPr>
              <a:t>).</a:t>
            </a:r>
          </a:p>
          <a:p>
            <a:endParaRPr lang="en-AU">
              <a:latin typeface="Arial" panose="020B0604020202020204" pitchFamily="34" charset="0"/>
              <a:cs typeface="Arial" panose="020B0604020202020204" pitchFamily="34" charset="0"/>
            </a:endParaRPr>
          </a:p>
          <a:p>
            <a:pPr marL="0" indent="0">
              <a:buNone/>
            </a:pPr>
            <a:r>
              <a:rPr lang="en-AU">
                <a:latin typeface="Arial" panose="020B0604020202020204" pitchFamily="34" charset="0"/>
                <a:cs typeface="Arial" panose="020B0604020202020204" pitchFamily="34" charset="0"/>
              </a:rPr>
              <a:t>Investigate further with: </a:t>
            </a:r>
            <a:r>
              <a:rPr lang="en-AU" b="1">
                <a:latin typeface="Arial" panose="020B0604020202020204" pitchFamily="34" charset="0"/>
                <a:cs typeface="Arial" panose="020B0604020202020204" pitchFamily="34" charset="0"/>
                <a:hlinkClick r:id="rId5"/>
              </a:rPr>
              <a:t>3D Printable Quark Puzzle: A Model to Build Your Own Particle Systems</a:t>
            </a:r>
            <a:endParaRPr lang="en-AU">
              <a:latin typeface="Arial" panose="020B0604020202020204" pitchFamily="34" charset="0"/>
              <a:cs typeface="Arial" panose="020B0604020202020204" pitchFamily="34" charset="0"/>
            </a:endParaRPr>
          </a:p>
          <a:p>
            <a:endParaRPr lang="en-AU"/>
          </a:p>
        </p:txBody>
      </p:sp>
      <p:sp>
        <p:nvSpPr>
          <p:cNvPr id="4" name="Title 3"/>
          <p:cNvSpPr>
            <a:spLocks noGrp="1"/>
          </p:cNvSpPr>
          <p:nvPr>
            <p:ph type="title"/>
          </p:nvPr>
        </p:nvSpPr>
        <p:spPr/>
        <p:txBody>
          <a:bodyPr/>
          <a:lstStyle/>
          <a:p>
            <a:r>
              <a:rPr lang="en-AU" b="1">
                <a:latin typeface="Arial" panose="020B0604020202020204" pitchFamily="34" charset="0"/>
                <a:cs typeface="Arial" panose="020B0604020202020204" pitchFamily="34" charset="0"/>
              </a:rPr>
              <a:t>Building a hadron</a:t>
            </a:r>
          </a:p>
        </p:txBody>
      </p:sp>
      <p:sp>
        <p:nvSpPr>
          <p:cNvPr id="5" name="Footer Placeholder 4"/>
          <p:cNvSpPr>
            <a:spLocks noGrp="1"/>
          </p:cNvSpPr>
          <p:nvPr>
            <p:ph type="ftr" sz="quarter" idx="3"/>
          </p:nvPr>
        </p:nvSpPr>
        <p:spPr/>
        <p:txBody>
          <a:bodyPr/>
          <a:lstStyle/>
          <a:p>
            <a:fld id="{5116C895-348D-4FA1-AC3F-6A98EE2CBA64}" type="slidenum">
              <a:rPr lang="en-US" smtClean="0"/>
              <a:pPr/>
              <a:t>30</a:t>
            </a:fld>
            <a:endParaRPr lang="en-US"/>
          </a:p>
        </p:txBody>
      </p:sp>
    </p:spTree>
    <p:extLst>
      <p:ext uri="{BB962C8B-B14F-4D97-AF65-F5344CB8AC3E}">
        <p14:creationId xmlns:p14="http://schemas.microsoft.com/office/powerpoint/2010/main" val="77380653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37173" y="6188904"/>
            <a:ext cx="277179" cy="365125"/>
          </a:xfrm>
          <a:prstGeom prst="rect">
            <a:avLst/>
          </a:prstGeom>
        </p:spPr>
        <p:txBody>
          <a:bodyPr/>
          <a:lstStyle/>
          <a:p>
            <a:fld id="{54B9D45D-5402-4300-B1EC-41833DB2EBEC}" type="slidenum">
              <a:rPr lang="en-US" smtClean="0"/>
              <a:pPr/>
              <a:t>31</a:t>
            </a:fld>
            <a:endParaRPr lang="en-US"/>
          </a:p>
        </p:txBody>
      </p:sp>
      <p:sp>
        <p:nvSpPr>
          <p:cNvPr id="6" name="Title 5"/>
          <p:cNvSpPr>
            <a:spLocks noGrp="1"/>
          </p:cNvSpPr>
          <p:nvPr>
            <p:ph type="title"/>
          </p:nvPr>
        </p:nvSpPr>
        <p:spPr/>
        <p:txBody>
          <a:bodyPr/>
          <a:lstStyle/>
          <a:p>
            <a:r>
              <a:rPr lang="en-AU">
                <a:latin typeface="Arial" panose="020B0604020202020204" pitchFamily="34" charset="0"/>
                <a:cs typeface="Arial" panose="020B0604020202020204" pitchFamily="34" charset="0"/>
              </a:rPr>
              <a:t>Quark summary</a:t>
            </a:r>
          </a:p>
        </p:txBody>
      </p:sp>
      <p:graphicFrame>
        <p:nvGraphicFramePr>
          <p:cNvPr id="2" name="Table 1" descr="blank table of the quarks and their corresponding charges. "/>
          <p:cNvGraphicFramePr>
            <a:graphicFrameLocks noGrp="1"/>
          </p:cNvGraphicFramePr>
          <p:nvPr>
            <p:extLst>
              <p:ext uri="{D42A27DB-BD31-4B8C-83A1-F6EECF244321}">
                <p14:modId xmlns:p14="http://schemas.microsoft.com/office/powerpoint/2010/main" val="1877491295"/>
              </p:ext>
            </p:extLst>
          </p:nvPr>
        </p:nvGraphicFramePr>
        <p:xfrm>
          <a:off x="2902483" y="1290977"/>
          <a:ext cx="3300201" cy="4596578"/>
        </p:xfrm>
        <a:graphic>
          <a:graphicData uri="http://schemas.openxmlformats.org/drawingml/2006/table">
            <a:tbl>
              <a:tblPr firstRow="1" bandRow="1">
                <a:tableStyleId>{3B4B98B0-60AC-42C2-AFA5-B58CD77FA1E5}</a:tableStyleId>
              </a:tblPr>
              <a:tblGrid>
                <a:gridCol w="1325803">
                  <a:extLst>
                    <a:ext uri="{9D8B030D-6E8A-4147-A177-3AD203B41FA5}">
                      <a16:colId xmlns:a16="http://schemas.microsoft.com/office/drawing/2014/main" val="2359060906"/>
                    </a:ext>
                  </a:extLst>
                </a:gridCol>
                <a:gridCol w="1974398">
                  <a:extLst>
                    <a:ext uri="{9D8B030D-6E8A-4147-A177-3AD203B41FA5}">
                      <a16:colId xmlns:a16="http://schemas.microsoft.com/office/drawing/2014/main" val="783072634"/>
                    </a:ext>
                  </a:extLst>
                </a:gridCol>
              </a:tblGrid>
              <a:tr h="656654">
                <a:tc>
                  <a:txBody>
                    <a:bodyPr/>
                    <a:lstStyle/>
                    <a:p>
                      <a:r>
                        <a:rPr lang="en-AU" sz="2400">
                          <a:latin typeface="Arial" panose="020B0604020202020204" pitchFamily="34" charset="0"/>
                          <a:cs typeface="Arial" panose="020B0604020202020204" pitchFamily="34" charset="0"/>
                        </a:rPr>
                        <a:t>Quark</a:t>
                      </a:r>
                    </a:p>
                  </a:txBody>
                  <a:tcPr/>
                </a:tc>
                <a:tc>
                  <a:txBody>
                    <a:bodyPr/>
                    <a:lstStyle/>
                    <a:p>
                      <a:r>
                        <a:rPr lang="en-AU" sz="2400">
                          <a:latin typeface="Arial" panose="020B0604020202020204" pitchFamily="34" charset="0"/>
                          <a:cs typeface="Arial" panose="020B0604020202020204" pitchFamily="34" charset="0"/>
                        </a:rPr>
                        <a:t>charge</a:t>
                      </a:r>
                    </a:p>
                  </a:txBody>
                  <a:tcPr/>
                </a:tc>
                <a:extLst>
                  <a:ext uri="{0D108BD9-81ED-4DB2-BD59-A6C34878D82A}">
                    <a16:rowId xmlns:a16="http://schemas.microsoft.com/office/drawing/2014/main" val="1498006864"/>
                  </a:ext>
                </a:extLst>
              </a:tr>
              <a:tr h="656654">
                <a:tc>
                  <a:txBody>
                    <a:bodyPr/>
                    <a:lstStyle/>
                    <a:p>
                      <a:endParaRPr lang="en-AU"/>
                    </a:p>
                  </a:txBody>
                  <a:tcPr/>
                </a:tc>
                <a:tc>
                  <a:txBody>
                    <a:bodyPr/>
                    <a:lstStyle/>
                    <a:p>
                      <a:endParaRPr lang="en-AU"/>
                    </a:p>
                  </a:txBody>
                  <a:tcPr/>
                </a:tc>
                <a:extLst>
                  <a:ext uri="{0D108BD9-81ED-4DB2-BD59-A6C34878D82A}">
                    <a16:rowId xmlns:a16="http://schemas.microsoft.com/office/drawing/2014/main" val="30498652"/>
                  </a:ext>
                </a:extLst>
              </a:tr>
              <a:tr h="656654">
                <a:tc>
                  <a:txBody>
                    <a:bodyPr/>
                    <a:lstStyle/>
                    <a:p>
                      <a:endParaRPr lang="en-AU"/>
                    </a:p>
                  </a:txBody>
                  <a:tcPr/>
                </a:tc>
                <a:tc>
                  <a:txBody>
                    <a:bodyPr/>
                    <a:lstStyle/>
                    <a:p>
                      <a:endParaRPr lang="en-AU"/>
                    </a:p>
                  </a:txBody>
                  <a:tcPr/>
                </a:tc>
                <a:extLst>
                  <a:ext uri="{0D108BD9-81ED-4DB2-BD59-A6C34878D82A}">
                    <a16:rowId xmlns:a16="http://schemas.microsoft.com/office/drawing/2014/main" val="1165502420"/>
                  </a:ext>
                </a:extLst>
              </a:tr>
              <a:tr h="656654">
                <a:tc>
                  <a:txBody>
                    <a:bodyPr/>
                    <a:lstStyle/>
                    <a:p>
                      <a:endParaRPr lang="en-AU"/>
                    </a:p>
                  </a:txBody>
                  <a:tcPr/>
                </a:tc>
                <a:tc>
                  <a:txBody>
                    <a:bodyPr/>
                    <a:lstStyle/>
                    <a:p>
                      <a:endParaRPr lang="en-AU"/>
                    </a:p>
                  </a:txBody>
                  <a:tcPr/>
                </a:tc>
                <a:extLst>
                  <a:ext uri="{0D108BD9-81ED-4DB2-BD59-A6C34878D82A}">
                    <a16:rowId xmlns:a16="http://schemas.microsoft.com/office/drawing/2014/main" val="3504817093"/>
                  </a:ext>
                </a:extLst>
              </a:tr>
              <a:tr h="656654">
                <a:tc>
                  <a:txBody>
                    <a:bodyPr/>
                    <a:lstStyle/>
                    <a:p>
                      <a:endParaRPr lang="en-AU"/>
                    </a:p>
                  </a:txBody>
                  <a:tcPr/>
                </a:tc>
                <a:tc>
                  <a:txBody>
                    <a:bodyPr/>
                    <a:lstStyle/>
                    <a:p>
                      <a:endParaRPr lang="en-AU"/>
                    </a:p>
                  </a:txBody>
                  <a:tcPr/>
                </a:tc>
                <a:extLst>
                  <a:ext uri="{0D108BD9-81ED-4DB2-BD59-A6C34878D82A}">
                    <a16:rowId xmlns:a16="http://schemas.microsoft.com/office/drawing/2014/main" val="1708167040"/>
                  </a:ext>
                </a:extLst>
              </a:tr>
              <a:tr h="656654">
                <a:tc>
                  <a:txBody>
                    <a:bodyPr/>
                    <a:lstStyle/>
                    <a:p>
                      <a:endParaRPr lang="en-AU"/>
                    </a:p>
                  </a:txBody>
                  <a:tcPr/>
                </a:tc>
                <a:tc>
                  <a:txBody>
                    <a:bodyPr/>
                    <a:lstStyle/>
                    <a:p>
                      <a:endParaRPr lang="en-AU"/>
                    </a:p>
                  </a:txBody>
                  <a:tcPr/>
                </a:tc>
                <a:extLst>
                  <a:ext uri="{0D108BD9-81ED-4DB2-BD59-A6C34878D82A}">
                    <a16:rowId xmlns:a16="http://schemas.microsoft.com/office/drawing/2014/main" val="7189176"/>
                  </a:ext>
                </a:extLst>
              </a:tr>
              <a:tr h="656654">
                <a:tc>
                  <a:txBody>
                    <a:bodyPr/>
                    <a:lstStyle/>
                    <a:p>
                      <a:endParaRPr lang="en-AU"/>
                    </a:p>
                  </a:txBody>
                  <a:tcPr/>
                </a:tc>
                <a:tc>
                  <a:txBody>
                    <a:bodyPr/>
                    <a:lstStyle/>
                    <a:p>
                      <a:endParaRPr lang="en-AU" dirty="0"/>
                    </a:p>
                  </a:txBody>
                  <a:tcPr/>
                </a:tc>
                <a:extLst>
                  <a:ext uri="{0D108BD9-81ED-4DB2-BD59-A6C34878D82A}">
                    <a16:rowId xmlns:a16="http://schemas.microsoft.com/office/drawing/2014/main" val="2143330706"/>
                  </a:ext>
                </a:extLst>
              </a:tr>
            </a:tbl>
          </a:graphicData>
        </a:graphic>
      </p:graphicFrame>
    </p:spTree>
    <p:extLst>
      <p:ext uri="{BB962C8B-B14F-4D97-AF65-F5344CB8AC3E}">
        <p14:creationId xmlns:p14="http://schemas.microsoft.com/office/powerpoint/2010/main" val="98212159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94659" y="649795"/>
            <a:ext cx="8627651" cy="419659"/>
          </a:xfrm>
        </p:spPr>
        <p:txBody>
          <a:bodyPr/>
          <a:lstStyle/>
          <a:p>
            <a:r>
              <a:rPr lang="en-AU" sz="2000">
                <a:latin typeface="Arial" panose="020B0604020202020204" pitchFamily="34" charset="0"/>
                <a:cs typeface="Arial" panose="020B0604020202020204" pitchFamily="34" charset="0"/>
              </a:rPr>
              <a:t>Summary – possible answers</a:t>
            </a:r>
          </a:p>
        </p:txBody>
      </p:sp>
      <p:sp>
        <p:nvSpPr>
          <p:cNvPr id="5" name="Footer Placeholder 4"/>
          <p:cNvSpPr>
            <a:spLocks noGrp="1"/>
          </p:cNvSpPr>
          <p:nvPr>
            <p:ph type="ftr" sz="quarter" idx="3"/>
          </p:nvPr>
        </p:nvSpPr>
        <p:spPr/>
        <p:txBody>
          <a:bodyPr/>
          <a:lstStyle/>
          <a:p>
            <a:fld id="{5116C895-348D-4FA1-AC3F-6A98EE2CBA64}" type="slidenum">
              <a:rPr lang="en-US" smtClean="0"/>
              <a:pPr/>
              <a:t>32</a:t>
            </a:fld>
            <a:endParaRPr lang="en-US"/>
          </a:p>
        </p:txBody>
      </p:sp>
      <p:graphicFrame>
        <p:nvGraphicFramePr>
          <p:cNvPr id="6" name="Table 5" descr="completed table of the quarks and their corresponding charges. "/>
          <p:cNvGraphicFramePr>
            <a:graphicFrameLocks noGrp="1"/>
          </p:cNvGraphicFramePr>
          <p:nvPr>
            <p:extLst>
              <p:ext uri="{D42A27DB-BD31-4B8C-83A1-F6EECF244321}">
                <p14:modId xmlns:p14="http://schemas.microsoft.com/office/powerpoint/2010/main" val="392396537"/>
              </p:ext>
            </p:extLst>
          </p:nvPr>
        </p:nvGraphicFramePr>
        <p:xfrm>
          <a:off x="3609528" y="1314404"/>
          <a:ext cx="3401962" cy="4899006"/>
        </p:xfrm>
        <a:graphic>
          <a:graphicData uri="http://schemas.openxmlformats.org/drawingml/2006/table">
            <a:tbl>
              <a:tblPr firstRow="1" bandRow="1">
                <a:tableStyleId>{3B4B98B0-60AC-42C2-AFA5-B58CD77FA1E5}</a:tableStyleId>
              </a:tblPr>
              <a:tblGrid>
                <a:gridCol w="1366684">
                  <a:extLst>
                    <a:ext uri="{9D8B030D-6E8A-4147-A177-3AD203B41FA5}">
                      <a16:colId xmlns:a16="http://schemas.microsoft.com/office/drawing/2014/main" val="2359060906"/>
                    </a:ext>
                  </a:extLst>
                </a:gridCol>
                <a:gridCol w="2035278">
                  <a:extLst>
                    <a:ext uri="{9D8B030D-6E8A-4147-A177-3AD203B41FA5}">
                      <a16:colId xmlns:a16="http://schemas.microsoft.com/office/drawing/2014/main" val="783072634"/>
                    </a:ext>
                  </a:extLst>
                </a:gridCol>
              </a:tblGrid>
              <a:tr h="698282">
                <a:tc>
                  <a:txBody>
                    <a:bodyPr/>
                    <a:lstStyle/>
                    <a:p>
                      <a:r>
                        <a:rPr lang="en-AU" sz="2400">
                          <a:latin typeface="Arial" panose="020B0604020202020204" pitchFamily="34" charset="0"/>
                          <a:cs typeface="Arial" panose="020B0604020202020204" pitchFamily="34" charset="0"/>
                        </a:rPr>
                        <a:t>Quark</a:t>
                      </a:r>
                    </a:p>
                  </a:txBody>
                  <a:tcPr/>
                </a:tc>
                <a:tc>
                  <a:txBody>
                    <a:bodyPr/>
                    <a:lstStyle/>
                    <a:p>
                      <a:pPr algn="ctr"/>
                      <a:r>
                        <a:rPr lang="en-AU" sz="2000">
                          <a:latin typeface="Arial" panose="020B0604020202020204" pitchFamily="34" charset="0"/>
                          <a:cs typeface="Arial" panose="020B0604020202020204" pitchFamily="34" charset="0"/>
                        </a:rPr>
                        <a:t>Electric charge (e)</a:t>
                      </a:r>
                    </a:p>
                  </a:txBody>
                  <a:tcPr/>
                </a:tc>
                <a:extLst>
                  <a:ext uri="{0D108BD9-81ED-4DB2-BD59-A6C34878D82A}">
                    <a16:rowId xmlns:a16="http://schemas.microsoft.com/office/drawing/2014/main" val="1498006864"/>
                  </a:ext>
                </a:extLst>
              </a:tr>
              <a:tr h="698282">
                <a:tc>
                  <a:txBody>
                    <a:bodyPr/>
                    <a:lstStyle/>
                    <a:p>
                      <a:r>
                        <a:rPr lang="en-AU" sz="2200">
                          <a:latin typeface="Arial" panose="020B0604020202020204" pitchFamily="34" charset="0"/>
                          <a:cs typeface="Arial" panose="020B0604020202020204" pitchFamily="34" charset="0"/>
                        </a:rPr>
                        <a:t>up</a:t>
                      </a:r>
                    </a:p>
                  </a:txBody>
                  <a:tcPr/>
                </a:tc>
                <a:tc>
                  <a:txBody>
                    <a:bodyPr/>
                    <a:lstStyle/>
                    <a:p>
                      <a:pPr algn="ctr"/>
                      <a:r>
                        <a:rPr lang="en-AU" sz="2000">
                          <a:latin typeface="Arial" panose="020B0604020202020204" pitchFamily="34" charset="0"/>
                          <a:cs typeface="Arial" panose="020B0604020202020204" pitchFamily="34" charset="0"/>
                        </a:rPr>
                        <a:t>+2/3 </a:t>
                      </a:r>
                    </a:p>
                  </a:txBody>
                  <a:tcPr/>
                </a:tc>
                <a:extLst>
                  <a:ext uri="{0D108BD9-81ED-4DB2-BD59-A6C34878D82A}">
                    <a16:rowId xmlns:a16="http://schemas.microsoft.com/office/drawing/2014/main" val="30498652"/>
                  </a:ext>
                </a:extLst>
              </a:tr>
              <a:tr h="698282">
                <a:tc>
                  <a:txBody>
                    <a:bodyPr/>
                    <a:lstStyle/>
                    <a:p>
                      <a:r>
                        <a:rPr lang="en-AU" sz="2200">
                          <a:latin typeface="Arial" panose="020B0604020202020204" pitchFamily="34" charset="0"/>
                          <a:cs typeface="Arial" panose="020B0604020202020204" pitchFamily="34" charset="0"/>
                        </a:rPr>
                        <a:t>down</a:t>
                      </a:r>
                    </a:p>
                  </a:txBody>
                  <a:tcPr/>
                </a:tc>
                <a:tc>
                  <a:txBody>
                    <a:bodyPr/>
                    <a:lstStyle/>
                    <a:p>
                      <a:pPr algn="ctr"/>
                      <a:r>
                        <a:rPr lang="en-AU" sz="200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1165502420"/>
                  </a:ext>
                </a:extLst>
              </a:tr>
              <a:tr h="698282">
                <a:tc>
                  <a:txBody>
                    <a:bodyPr/>
                    <a:lstStyle/>
                    <a:p>
                      <a:r>
                        <a:rPr lang="en-AU" sz="2200">
                          <a:latin typeface="Arial" panose="020B0604020202020204" pitchFamily="34" charset="0"/>
                          <a:cs typeface="Arial" panose="020B0604020202020204" pitchFamily="34" charset="0"/>
                        </a:rPr>
                        <a:t>strange</a:t>
                      </a:r>
                    </a:p>
                  </a:txBody>
                  <a:tcPr/>
                </a:tc>
                <a:tc>
                  <a:txBody>
                    <a:bodyPr/>
                    <a:lstStyle/>
                    <a:p>
                      <a:pPr algn="ctr"/>
                      <a:r>
                        <a:rPr lang="en-AU" sz="200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3504817093"/>
                  </a:ext>
                </a:extLst>
              </a:tr>
              <a:tr h="698282">
                <a:tc>
                  <a:txBody>
                    <a:bodyPr/>
                    <a:lstStyle/>
                    <a:p>
                      <a:r>
                        <a:rPr lang="en-AU" sz="2200">
                          <a:latin typeface="Arial" panose="020B0604020202020204" pitchFamily="34" charset="0"/>
                          <a:cs typeface="Arial" panose="020B0604020202020204" pitchFamily="34" charset="0"/>
                        </a:rPr>
                        <a:t>charm</a:t>
                      </a:r>
                    </a:p>
                  </a:txBody>
                  <a:tcPr/>
                </a:tc>
                <a:tc>
                  <a:txBody>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lang="en-AU" sz="2000">
                          <a:latin typeface="Arial" panose="020B0604020202020204" pitchFamily="34" charset="0"/>
                          <a:cs typeface="Arial" panose="020B0604020202020204" pitchFamily="34" charset="0"/>
                        </a:rPr>
                        <a:t>+2/3</a:t>
                      </a:r>
                    </a:p>
                    <a:p>
                      <a:pPr algn="ctr"/>
                      <a:endParaRPr lang="en-AU"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8167040"/>
                  </a:ext>
                </a:extLst>
              </a:tr>
              <a:tr h="698282">
                <a:tc>
                  <a:txBody>
                    <a:bodyPr/>
                    <a:lstStyle/>
                    <a:p>
                      <a:r>
                        <a:rPr lang="en-AU" sz="2200">
                          <a:latin typeface="Arial" panose="020B0604020202020204" pitchFamily="34" charset="0"/>
                          <a:cs typeface="Arial" panose="020B0604020202020204" pitchFamily="34" charset="0"/>
                        </a:rPr>
                        <a:t>top</a:t>
                      </a:r>
                    </a:p>
                  </a:txBody>
                  <a:tcPr/>
                </a:tc>
                <a:tc>
                  <a:txBody>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lang="en-AU" sz="2000">
                          <a:latin typeface="Arial" panose="020B0604020202020204" pitchFamily="34" charset="0"/>
                          <a:cs typeface="Arial" panose="020B0604020202020204" pitchFamily="34" charset="0"/>
                        </a:rPr>
                        <a:t>+2/3</a:t>
                      </a:r>
                    </a:p>
                    <a:p>
                      <a:pPr algn="ctr"/>
                      <a:endParaRPr lang="en-AU"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89176"/>
                  </a:ext>
                </a:extLst>
              </a:tr>
              <a:tr h="698282">
                <a:tc>
                  <a:txBody>
                    <a:bodyPr/>
                    <a:lstStyle/>
                    <a:p>
                      <a:r>
                        <a:rPr lang="en-AU" sz="2200">
                          <a:latin typeface="Arial" panose="020B0604020202020204" pitchFamily="34" charset="0"/>
                          <a:cs typeface="Arial" panose="020B0604020202020204" pitchFamily="34" charset="0"/>
                        </a:rPr>
                        <a:t>bottom</a:t>
                      </a:r>
                    </a:p>
                  </a:txBody>
                  <a:tcPr/>
                </a:tc>
                <a:tc>
                  <a:txBody>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lang="en-AU" sz="2000" dirty="0">
                          <a:latin typeface="Arial" panose="020B0604020202020204" pitchFamily="34" charset="0"/>
                          <a:cs typeface="Arial" panose="020B0604020202020204" pitchFamily="34" charset="0"/>
                        </a:rPr>
                        <a:t>-1/3</a:t>
                      </a:r>
                    </a:p>
                    <a:p>
                      <a:pPr algn="ctr"/>
                      <a:endParaRPr lang="en-A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7233533"/>
                  </a:ext>
                </a:extLst>
              </a:tr>
            </a:tbl>
          </a:graphicData>
        </a:graphic>
      </p:graphicFrame>
    </p:spTree>
    <p:extLst>
      <p:ext uri="{BB962C8B-B14F-4D97-AF65-F5344CB8AC3E}">
        <p14:creationId xmlns:p14="http://schemas.microsoft.com/office/powerpoint/2010/main" val="385769981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807AD-9C2F-7946-B298-69D96903A733}"/>
              </a:ext>
            </a:extLst>
          </p:cNvPr>
          <p:cNvSpPr>
            <a:spLocks noGrp="1"/>
          </p:cNvSpPr>
          <p:nvPr>
            <p:ph type="title"/>
          </p:nvPr>
        </p:nvSpPr>
        <p:spPr>
          <a:xfrm>
            <a:off x="278503" y="599422"/>
            <a:ext cx="3664985" cy="1107996"/>
          </a:xfrm>
        </p:spPr>
        <p:txBody>
          <a:bodyPr/>
          <a:lstStyle/>
          <a:p>
            <a:r>
              <a:rPr lang="en-US">
                <a:latin typeface="Arial" panose="020B0604020202020204" pitchFamily="34" charset="0"/>
                <a:cs typeface="Arial" panose="020B0604020202020204" pitchFamily="34" charset="0"/>
              </a:rPr>
              <a:t>Check understanding</a:t>
            </a:r>
          </a:p>
        </p:txBody>
      </p:sp>
      <p:sp>
        <p:nvSpPr>
          <p:cNvPr id="10" name="TextBox 9"/>
          <p:cNvSpPr txBox="1"/>
          <p:nvPr/>
        </p:nvSpPr>
        <p:spPr>
          <a:xfrm>
            <a:off x="309777" y="2366244"/>
            <a:ext cx="2134843" cy="2306528"/>
          </a:xfrm>
          <a:prstGeom prst="rect">
            <a:avLst/>
          </a:prstGeom>
          <a:noFill/>
        </p:spPr>
        <p:txBody>
          <a:bodyPr wrap="square" lIns="0" tIns="0" rIns="0" bIns="0" rtlCol="0">
            <a:noAutofit/>
          </a:bodyPr>
          <a:lstStyle/>
          <a:p>
            <a:pPr algn="l"/>
            <a:r>
              <a:rPr lang="en-AU" sz="2400">
                <a:solidFill>
                  <a:schemeClr val="bg1"/>
                </a:solidFill>
              </a:rPr>
              <a:t>Review this past HSC </a:t>
            </a:r>
            <a:r>
              <a:rPr lang="en-AU" sz="2400">
                <a:solidFill>
                  <a:schemeClr val="bg1"/>
                </a:solidFill>
                <a:latin typeface="Arial" panose="020B0604020202020204" pitchFamily="34" charset="0"/>
                <a:cs typeface="Arial" panose="020B0604020202020204" pitchFamily="34" charset="0"/>
              </a:rPr>
              <a:t>Question</a:t>
            </a:r>
            <a:r>
              <a:rPr lang="en-AU" sz="2400">
                <a:solidFill>
                  <a:schemeClr val="bg1"/>
                </a:solidFill>
              </a:rPr>
              <a:t> and determine the answer</a:t>
            </a:r>
          </a:p>
          <a:p>
            <a:pPr algn="l"/>
            <a:r>
              <a:rPr lang="en-AU" sz="2400">
                <a:solidFill>
                  <a:schemeClr val="bg1"/>
                </a:solidFill>
              </a:rPr>
              <a:t>(2019)</a:t>
            </a:r>
          </a:p>
        </p:txBody>
      </p:sp>
      <p:pic>
        <p:nvPicPr>
          <p:cNvPr id="11" name="Picture 10" descr="question 12 from the 2019 Physics HSC exam."/>
          <p:cNvPicPr>
            <a:picLocks noChangeAspect="1"/>
          </p:cNvPicPr>
          <p:nvPr/>
        </p:nvPicPr>
        <p:blipFill rotWithShape="1">
          <a:blip r:embed="rId3"/>
          <a:srcRect l="9549" r="4478"/>
          <a:stretch/>
        </p:blipFill>
        <p:spPr>
          <a:xfrm>
            <a:off x="3206888" y="1817502"/>
            <a:ext cx="5636860" cy="3991753"/>
          </a:xfrm>
          <a:prstGeom prst="rect">
            <a:avLst/>
          </a:prstGeom>
        </p:spPr>
      </p:pic>
    </p:spTree>
    <p:extLst>
      <p:ext uri="{BB962C8B-B14F-4D97-AF65-F5344CB8AC3E}">
        <p14:creationId xmlns:p14="http://schemas.microsoft.com/office/powerpoint/2010/main" val="374134944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807AD-9C2F-7946-B298-69D96903A733}"/>
              </a:ext>
            </a:extLst>
          </p:cNvPr>
          <p:cNvSpPr>
            <a:spLocks noGrp="1"/>
          </p:cNvSpPr>
          <p:nvPr>
            <p:ph type="title"/>
          </p:nvPr>
        </p:nvSpPr>
        <p:spPr>
          <a:xfrm>
            <a:off x="278503" y="599422"/>
            <a:ext cx="3664985" cy="1107996"/>
          </a:xfrm>
        </p:spPr>
        <p:txBody>
          <a:bodyPr/>
          <a:lstStyle/>
          <a:p>
            <a:r>
              <a:rPr lang="en-US">
                <a:latin typeface="Arial" panose="020B0604020202020204" pitchFamily="34" charset="0"/>
                <a:cs typeface="Arial" panose="020B0604020202020204" pitchFamily="34" charset="0"/>
              </a:rPr>
              <a:t>Check understanding</a:t>
            </a:r>
          </a:p>
        </p:txBody>
      </p:sp>
      <p:sp>
        <p:nvSpPr>
          <p:cNvPr id="10" name="TextBox 9"/>
          <p:cNvSpPr txBox="1"/>
          <p:nvPr/>
        </p:nvSpPr>
        <p:spPr>
          <a:xfrm>
            <a:off x="309777" y="2366244"/>
            <a:ext cx="2134843" cy="2306528"/>
          </a:xfrm>
          <a:prstGeom prst="rect">
            <a:avLst/>
          </a:prstGeom>
          <a:noFill/>
        </p:spPr>
        <p:txBody>
          <a:bodyPr wrap="square" lIns="0" tIns="0" rIns="0" bIns="0" rtlCol="0">
            <a:noAutofit/>
          </a:bodyPr>
          <a:lstStyle/>
          <a:p>
            <a:pPr algn="l"/>
            <a:r>
              <a:rPr lang="en-AU" sz="2400">
                <a:solidFill>
                  <a:schemeClr val="bg1"/>
                </a:solidFill>
              </a:rPr>
              <a:t>Review this past HSC Question and write a response.</a:t>
            </a:r>
          </a:p>
          <a:p>
            <a:pPr algn="l"/>
            <a:r>
              <a:rPr lang="en-AU" sz="2400">
                <a:solidFill>
                  <a:schemeClr val="bg1"/>
                </a:solidFill>
              </a:rPr>
              <a:t>(2012)</a:t>
            </a:r>
          </a:p>
        </p:txBody>
      </p:sp>
      <p:pic>
        <p:nvPicPr>
          <p:cNvPr id="4" name="Picture 3" descr="Question 34 (d) from the 2012 Physics HSC exam">
            <a:extLst>
              <a:ext uri="{FF2B5EF4-FFF2-40B4-BE49-F238E27FC236}">
                <a16:creationId xmlns:a16="http://schemas.microsoft.com/office/drawing/2014/main" id="{3732A759-D0B6-45CA-A189-1DD50777F47F}"/>
              </a:ext>
            </a:extLst>
          </p:cNvPr>
          <p:cNvPicPr>
            <a:picLocks noChangeAspect="1"/>
          </p:cNvPicPr>
          <p:nvPr/>
        </p:nvPicPr>
        <p:blipFill>
          <a:blip r:embed="rId3"/>
          <a:stretch>
            <a:fillRect/>
          </a:stretch>
        </p:blipFill>
        <p:spPr>
          <a:xfrm>
            <a:off x="2584174" y="2047026"/>
            <a:ext cx="6023113" cy="1610573"/>
          </a:xfrm>
          <a:prstGeom prst="rect">
            <a:avLst/>
          </a:prstGeom>
        </p:spPr>
      </p:pic>
    </p:spTree>
    <p:extLst>
      <p:ext uri="{BB962C8B-B14F-4D97-AF65-F5344CB8AC3E}">
        <p14:creationId xmlns:p14="http://schemas.microsoft.com/office/powerpoint/2010/main" val="265677925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807AD-9C2F-7946-B298-69D96903A733}"/>
              </a:ext>
            </a:extLst>
          </p:cNvPr>
          <p:cNvSpPr>
            <a:spLocks noGrp="1"/>
          </p:cNvSpPr>
          <p:nvPr>
            <p:ph type="title"/>
          </p:nvPr>
        </p:nvSpPr>
        <p:spPr>
          <a:xfrm>
            <a:off x="278503" y="599422"/>
            <a:ext cx="3664985" cy="1107996"/>
          </a:xfrm>
        </p:spPr>
        <p:txBody>
          <a:bodyPr/>
          <a:lstStyle/>
          <a:p>
            <a:r>
              <a:rPr lang="en-US">
                <a:latin typeface="Arial" panose="020B0604020202020204" pitchFamily="34" charset="0"/>
                <a:cs typeface="Arial" panose="020B0604020202020204" pitchFamily="34" charset="0"/>
              </a:rPr>
              <a:t>Check understanding</a:t>
            </a:r>
          </a:p>
        </p:txBody>
      </p:sp>
      <p:sp>
        <p:nvSpPr>
          <p:cNvPr id="10" name="TextBox 9"/>
          <p:cNvSpPr txBox="1"/>
          <p:nvPr/>
        </p:nvSpPr>
        <p:spPr>
          <a:xfrm>
            <a:off x="662909" y="1864988"/>
            <a:ext cx="2134843" cy="2306528"/>
          </a:xfrm>
          <a:prstGeom prst="rect">
            <a:avLst/>
          </a:prstGeom>
          <a:noFill/>
        </p:spPr>
        <p:txBody>
          <a:bodyPr wrap="square" lIns="0" tIns="0" rIns="0" bIns="0" rtlCol="0">
            <a:noAutofit/>
          </a:bodyPr>
          <a:lstStyle/>
          <a:p>
            <a:pPr algn="l"/>
            <a:r>
              <a:rPr lang="en-AU" sz="2400">
                <a:solidFill>
                  <a:schemeClr val="bg1"/>
                </a:solidFill>
                <a:latin typeface="Arial" panose="020B0604020202020204" pitchFamily="34" charset="0"/>
                <a:cs typeface="Arial" panose="020B0604020202020204" pitchFamily="34" charset="0"/>
              </a:rPr>
              <a:t>Marking guidelines and sample answers</a:t>
            </a:r>
          </a:p>
          <a:p>
            <a:pPr algn="l"/>
            <a:r>
              <a:rPr lang="en-AU" sz="2400">
                <a:solidFill>
                  <a:schemeClr val="bg1"/>
                </a:solidFill>
                <a:latin typeface="Arial" panose="020B0604020202020204" pitchFamily="34" charset="0"/>
                <a:cs typeface="Arial" panose="020B0604020202020204" pitchFamily="34" charset="0"/>
              </a:rPr>
              <a:t>(2012)</a:t>
            </a:r>
          </a:p>
        </p:txBody>
      </p:sp>
      <p:pic>
        <p:nvPicPr>
          <p:cNvPr id="2" name="Picture 1" descr="marking guidelines for question 34 (d) (i)from the 2012 Physics HSC exam">
            <a:extLst>
              <a:ext uri="{FF2B5EF4-FFF2-40B4-BE49-F238E27FC236}">
                <a16:creationId xmlns:a16="http://schemas.microsoft.com/office/drawing/2014/main" id="{1B70A0BA-56D1-48AB-8137-A9EF18525828}"/>
              </a:ext>
            </a:extLst>
          </p:cNvPr>
          <p:cNvPicPr>
            <a:picLocks noChangeAspect="1"/>
          </p:cNvPicPr>
          <p:nvPr/>
        </p:nvPicPr>
        <p:blipFill>
          <a:blip r:embed="rId3"/>
          <a:stretch>
            <a:fillRect/>
          </a:stretch>
        </p:blipFill>
        <p:spPr>
          <a:xfrm>
            <a:off x="3014080" y="1707418"/>
            <a:ext cx="5496287" cy="2306528"/>
          </a:xfrm>
          <a:prstGeom prst="rect">
            <a:avLst/>
          </a:prstGeom>
        </p:spPr>
      </p:pic>
      <p:sp>
        <p:nvSpPr>
          <p:cNvPr id="6" name="Rectangle 5">
            <a:extLst>
              <a:ext uri="{FF2B5EF4-FFF2-40B4-BE49-F238E27FC236}">
                <a16:creationId xmlns:a16="http://schemas.microsoft.com/office/drawing/2014/main" id="{C3DE0103-E966-46C3-885B-23A3B7A9EE3B}"/>
              </a:ext>
            </a:extLst>
          </p:cNvPr>
          <p:cNvSpPr/>
          <p:nvPr/>
        </p:nvSpPr>
        <p:spPr>
          <a:xfrm>
            <a:off x="682580" y="4329086"/>
            <a:ext cx="6413959" cy="2308324"/>
          </a:xfrm>
          <a:prstGeom prst="rect">
            <a:avLst/>
          </a:prstGeom>
          <a:solidFill>
            <a:schemeClr val="bg1"/>
          </a:solidFill>
        </p:spPr>
        <p:txBody>
          <a:bodyPr wrap="square">
            <a:spAutoFit/>
          </a:bodyPr>
          <a:lstStyle/>
          <a:p>
            <a:r>
              <a:rPr lang="en-AU" sz="1600" b="1" i="1">
                <a:latin typeface="Arial" panose="020B0604020202020204" pitchFamily="34" charset="0"/>
                <a:cs typeface="Arial" panose="020B0604020202020204" pitchFamily="34" charset="0"/>
              </a:rPr>
              <a:t>Sample answer:</a:t>
            </a:r>
          </a:p>
          <a:p>
            <a:r>
              <a:rPr lang="en-AU" sz="1600">
                <a:latin typeface="Arial" panose="020B0604020202020204" pitchFamily="34" charset="0"/>
                <a:cs typeface="Arial" panose="020B0604020202020204" pitchFamily="34" charset="0"/>
              </a:rPr>
              <a:t>The proton contains three quarks, two up and one down. The neutron also contains three quarks, two down and one up. The mass of the up and down quarks is very similar, which means that the total masses of the proton and neutron are very similar. The electronic charges of the up and down quark are +2/3 e and –1/3 e respectively. The combination of up and down quarks in the proton leads to a +1 charge, whereas in the neutron this leads to 0 net charge.</a:t>
            </a:r>
          </a:p>
        </p:txBody>
      </p:sp>
    </p:spTree>
    <p:extLst>
      <p:ext uri="{BB962C8B-B14F-4D97-AF65-F5344CB8AC3E}">
        <p14:creationId xmlns:p14="http://schemas.microsoft.com/office/powerpoint/2010/main" val="324702613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807AD-9C2F-7946-B298-69D96903A733}"/>
              </a:ext>
            </a:extLst>
          </p:cNvPr>
          <p:cNvSpPr>
            <a:spLocks noGrp="1"/>
          </p:cNvSpPr>
          <p:nvPr>
            <p:ph type="title"/>
          </p:nvPr>
        </p:nvSpPr>
        <p:spPr>
          <a:xfrm>
            <a:off x="278503" y="599422"/>
            <a:ext cx="3664985" cy="1107996"/>
          </a:xfrm>
        </p:spPr>
        <p:txBody>
          <a:bodyPr/>
          <a:lstStyle/>
          <a:p>
            <a:r>
              <a:rPr lang="en-US">
                <a:latin typeface="Arial" panose="020B0604020202020204" pitchFamily="34" charset="0"/>
                <a:cs typeface="Arial" panose="020B0604020202020204" pitchFamily="34" charset="0"/>
              </a:rPr>
              <a:t>Check understanding</a:t>
            </a:r>
          </a:p>
        </p:txBody>
      </p:sp>
      <p:sp>
        <p:nvSpPr>
          <p:cNvPr id="10" name="TextBox 9"/>
          <p:cNvSpPr txBox="1"/>
          <p:nvPr/>
        </p:nvSpPr>
        <p:spPr>
          <a:xfrm>
            <a:off x="488681" y="1893718"/>
            <a:ext cx="2134843" cy="2306528"/>
          </a:xfrm>
          <a:prstGeom prst="rect">
            <a:avLst/>
          </a:prstGeom>
          <a:noFill/>
        </p:spPr>
        <p:txBody>
          <a:bodyPr wrap="square" lIns="0" tIns="0" rIns="0" bIns="0" rtlCol="0">
            <a:noAutofit/>
          </a:bodyPr>
          <a:lstStyle/>
          <a:p>
            <a:pPr algn="l"/>
            <a:r>
              <a:rPr lang="en-AU" sz="2400">
                <a:solidFill>
                  <a:schemeClr val="bg1"/>
                </a:solidFill>
              </a:rPr>
              <a:t>Marking guidelines and </a:t>
            </a:r>
            <a:r>
              <a:rPr lang="en-AU" sz="2400">
                <a:solidFill>
                  <a:schemeClr val="bg1"/>
                </a:solidFill>
                <a:latin typeface="Arial" panose="020B0604020202020204" pitchFamily="34" charset="0"/>
                <a:cs typeface="Arial" panose="020B0604020202020204" pitchFamily="34" charset="0"/>
              </a:rPr>
              <a:t>sample</a:t>
            </a:r>
            <a:r>
              <a:rPr lang="en-AU" sz="2400">
                <a:solidFill>
                  <a:schemeClr val="bg1"/>
                </a:solidFill>
              </a:rPr>
              <a:t> answers</a:t>
            </a:r>
          </a:p>
          <a:p>
            <a:pPr algn="l"/>
            <a:r>
              <a:rPr lang="en-AU" sz="2400">
                <a:solidFill>
                  <a:schemeClr val="bg1"/>
                </a:solidFill>
              </a:rPr>
              <a:t>(2012)</a:t>
            </a:r>
          </a:p>
        </p:txBody>
      </p:sp>
      <p:pic>
        <p:nvPicPr>
          <p:cNvPr id="5" name="Picture 4" descr="Marking guidelines for question 34 (d) ii from the 2012 Physics HSC exam">
            <a:extLst>
              <a:ext uri="{FF2B5EF4-FFF2-40B4-BE49-F238E27FC236}">
                <a16:creationId xmlns:a16="http://schemas.microsoft.com/office/drawing/2014/main" id="{79AEF6C8-26DA-4A5B-AA36-D12947CF2246}"/>
              </a:ext>
            </a:extLst>
          </p:cNvPr>
          <p:cNvPicPr>
            <a:picLocks noChangeAspect="1"/>
          </p:cNvPicPr>
          <p:nvPr/>
        </p:nvPicPr>
        <p:blipFill>
          <a:blip r:embed="rId3"/>
          <a:stretch>
            <a:fillRect/>
          </a:stretch>
        </p:blipFill>
        <p:spPr>
          <a:xfrm>
            <a:off x="2842454" y="1893719"/>
            <a:ext cx="5725076" cy="1834002"/>
          </a:xfrm>
          <a:prstGeom prst="rect">
            <a:avLst/>
          </a:prstGeom>
        </p:spPr>
      </p:pic>
      <p:sp>
        <p:nvSpPr>
          <p:cNvPr id="4" name="Rectangle 3">
            <a:extLst>
              <a:ext uri="{FF2B5EF4-FFF2-40B4-BE49-F238E27FC236}">
                <a16:creationId xmlns:a16="http://schemas.microsoft.com/office/drawing/2014/main" id="{C15CF3D3-A516-4F07-8B5D-C51B10FF5587}"/>
              </a:ext>
            </a:extLst>
          </p:cNvPr>
          <p:cNvSpPr/>
          <p:nvPr/>
        </p:nvSpPr>
        <p:spPr>
          <a:xfrm>
            <a:off x="929941" y="4386546"/>
            <a:ext cx="6425016" cy="1754326"/>
          </a:xfrm>
          <a:prstGeom prst="rect">
            <a:avLst/>
          </a:prstGeom>
          <a:solidFill>
            <a:schemeClr val="bg1"/>
          </a:solidFill>
        </p:spPr>
        <p:txBody>
          <a:bodyPr wrap="square">
            <a:spAutoFit/>
          </a:bodyPr>
          <a:lstStyle/>
          <a:p>
            <a:r>
              <a:rPr lang="en-AU" b="1" i="1">
                <a:latin typeface="Arial" panose="020B0604020202020204" pitchFamily="34" charset="0"/>
                <a:cs typeface="Arial" panose="020B0604020202020204" pitchFamily="34" charset="0"/>
              </a:rPr>
              <a:t>Sample answer:</a:t>
            </a:r>
          </a:p>
          <a:p>
            <a:r>
              <a:rPr lang="en-AU">
                <a:latin typeface="Arial" panose="020B0604020202020204" pitchFamily="34" charset="0"/>
                <a:cs typeface="Arial" panose="020B0604020202020204" pitchFamily="34" charset="0"/>
              </a:rPr>
              <a:t>Scientists use particle accelerators to accelerate electrons (charged particles) at very high energies before crashing them into a target. Using information about the spread and direction of the scattered particles they can deduce information about the matter.</a:t>
            </a:r>
          </a:p>
        </p:txBody>
      </p:sp>
    </p:spTree>
    <p:extLst>
      <p:ext uri="{BB962C8B-B14F-4D97-AF65-F5344CB8AC3E}">
        <p14:creationId xmlns:p14="http://schemas.microsoft.com/office/powerpoint/2010/main" val="7799468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807AD-9C2F-7946-B298-69D96903A733}"/>
              </a:ext>
            </a:extLst>
          </p:cNvPr>
          <p:cNvSpPr>
            <a:spLocks noGrp="1"/>
          </p:cNvSpPr>
          <p:nvPr>
            <p:ph type="title"/>
          </p:nvPr>
        </p:nvSpPr>
        <p:spPr>
          <a:xfrm>
            <a:off x="278503" y="599422"/>
            <a:ext cx="3664985" cy="1107996"/>
          </a:xfrm>
        </p:spPr>
        <p:txBody>
          <a:bodyPr/>
          <a:lstStyle/>
          <a:p>
            <a:r>
              <a:rPr lang="en-US">
                <a:latin typeface="Arial" panose="020B0604020202020204" pitchFamily="34" charset="0"/>
                <a:cs typeface="Arial" panose="020B0604020202020204" pitchFamily="34" charset="0"/>
              </a:rPr>
              <a:t>Check understanding</a:t>
            </a:r>
          </a:p>
        </p:txBody>
      </p:sp>
      <p:sp>
        <p:nvSpPr>
          <p:cNvPr id="10" name="TextBox 9"/>
          <p:cNvSpPr txBox="1"/>
          <p:nvPr/>
        </p:nvSpPr>
        <p:spPr>
          <a:xfrm>
            <a:off x="309777" y="2366244"/>
            <a:ext cx="2134843" cy="2306528"/>
          </a:xfrm>
          <a:prstGeom prst="rect">
            <a:avLst/>
          </a:prstGeom>
          <a:noFill/>
        </p:spPr>
        <p:txBody>
          <a:bodyPr wrap="square" lIns="0" tIns="0" rIns="0" bIns="0" rtlCol="0">
            <a:noAutofit/>
          </a:bodyPr>
          <a:lstStyle/>
          <a:p>
            <a:r>
              <a:rPr lang="en-AU" sz="2400">
                <a:solidFill>
                  <a:schemeClr val="bg1"/>
                </a:solidFill>
                <a:latin typeface="Arial" panose="020B0604020202020204" pitchFamily="34" charset="0"/>
                <a:cs typeface="Arial" panose="020B0604020202020204" pitchFamily="34" charset="0"/>
              </a:rPr>
              <a:t>Review this past HSC Question and write a response</a:t>
            </a:r>
          </a:p>
          <a:p>
            <a:pPr algn="l"/>
            <a:r>
              <a:rPr lang="en-AU" sz="2400">
                <a:solidFill>
                  <a:schemeClr val="bg1"/>
                </a:solidFill>
                <a:latin typeface="Arial" panose="020B0604020202020204" pitchFamily="34" charset="0"/>
                <a:cs typeface="Arial" panose="020B0604020202020204" pitchFamily="34" charset="0"/>
              </a:rPr>
              <a:t>(2011)</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4662235-983B-4E52-BC6E-4B5CBB3554AF}"/>
                  </a:ext>
                </a:extLst>
              </p:cNvPr>
              <p:cNvSpPr/>
              <p:nvPr/>
            </p:nvSpPr>
            <p:spPr>
              <a:xfrm>
                <a:off x="3193960" y="2505670"/>
                <a:ext cx="5428446" cy="927883"/>
              </a:xfrm>
              <a:prstGeom prst="rect">
                <a:avLst/>
              </a:prstGeom>
              <a:solidFill>
                <a:schemeClr val="bg1"/>
              </a:solidFill>
            </p:spPr>
            <p:txBody>
              <a:bodyPr wrap="square">
                <a:spAutoFit/>
              </a:bodyPr>
              <a:lstStyle/>
              <a:p>
                <a:r>
                  <a:rPr lang="en-AU">
                    <a:latin typeface="Arial" panose="020B0604020202020204" pitchFamily="34" charset="0"/>
                    <a:cs typeface="Arial" panose="020B0604020202020204" pitchFamily="34" charset="0"/>
                  </a:rPr>
                  <a:t>Identify the types and number of quarks and leptons in a tritium (</a:t>
                </a:r>
                <a14:m>
                  <m:oMath xmlns:m="http://schemas.openxmlformats.org/officeDocument/2006/math">
                    <m:sPre>
                      <m:sPrePr>
                        <m:ctrlPr>
                          <a:rPr lang="en-AU" i="1" smtClean="0">
                            <a:latin typeface="Cambria Math" panose="02040503050406030204" pitchFamily="18" charset="0"/>
                          </a:rPr>
                        </m:ctrlPr>
                      </m:sPrePr>
                      <m:sub>
                        <m:r>
                          <a:rPr lang="en-AU" b="0" i="1" smtClean="0">
                            <a:latin typeface="Cambria Math" panose="02040503050406030204" pitchFamily="18" charset="0"/>
                          </a:rPr>
                          <m:t>1</m:t>
                        </m:r>
                      </m:sub>
                      <m:sup>
                        <m:r>
                          <a:rPr lang="en-AU" b="0" i="1" smtClean="0">
                            <a:latin typeface="Cambria Math" panose="02040503050406030204" pitchFamily="18" charset="0"/>
                          </a:rPr>
                          <m:t>3</m:t>
                        </m:r>
                      </m:sup>
                      <m:e>
                        <m:r>
                          <a:rPr lang="en-AU" b="0" i="1" smtClean="0">
                            <a:latin typeface="Cambria Math" panose="02040503050406030204" pitchFamily="18" charset="0"/>
                          </a:rPr>
                          <m:t>𝐻</m:t>
                        </m:r>
                      </m:e>
                    </m:sPre>
                  </m:oMath>
                </a14:m>
                <a:r>
                  <a:rPr lang="en-AU">
                    <a:latin typeface="Arial" panose="020B0604020202020204" pitchFamily="34" charset="0"/>
                    <a:cs typeface="Arial" panose="020B0604020202020204" pitchFamily="34" charset="0"/>
                  </a:rPr>
                  <a:t>) atom. </a:t>
                </a:r>
                <a:r>
                  <a:rPr lang="en-AU">
                    <a:latin typeface="Times-Roman"/>
                  </a:rPr>
                  <a:t>								</a:t>
                </a:r>
                <a:r>
                  <a:rPr lang="en-AU" b="1">
                    <a:latin typeface="Times-Bold"/>
                  </a:rPr>
                  <a:t>2</a:t>
                </a:r>
                <a:endParaRPr lang="en-AU"/>
              </a:p>
            </p:txBody>
          </p:sp>
        </mc:Choice>
        <mc:Fallback xmlns="">
          <p:sp>
            <p:nvSpPr>
              <p:cNvPr id="6" name="Rectangle 5">
                <a:extLst>
                  <a:ext uri="{FF2B5EF4-FFF2-40B4-BE49-F238E27FC236}">
                    <a16:creationId xmlns:a16="http://schemas.microsoft.com/office/drawing/2014/main" id="{E4662235-983B-4E52-BC6E-4B5CBB3554AF}"/>
                  </a:ext>
                </a:extLst>
              </p:cNvPr>
              <p:cNvSpPr>
                <a:spLocks noRot="1" noChangeAspect="1" noMove="1" noResize="1" noEditPoints="1" noAdjustHandles="1" noChangeArrowheads="1" noChangeShapeType="1" noTextEdit="1"/>
              </p:cNvSpPr>
              <p:nvPr/>
            </p:nvSpPr>
            <p:spPr>
              <a:xfrm>
                <a:off x="3193960" y="2505670"/>
                <a:ext cx="5428446" cy="927883"/>
              </a:xfrm>
              <a:prstGeom prst="rect">
                <a:avLst/>
              </a:prstGeom>
              <a:blipFill>
                <a:blip r:embed="rId3"/>
                <a:stretch>
                  <a:fillRect l="-1011"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83004877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807AD-9C2F-7946-B298-69D96903A733}"/>
              </a:ext>
            </a:extLst>
          </p:cNvPr>
          <p:cNvSpPr>
            <a:spLocks noGrp="1"/>
          </p:cNvSpPr>
          <p:nvPr>
            <p:ph type="title"/>
          </p:nvPr>
        </p:nvSpPr>
        <p:spPr>
          <a:xfrm>
            <a:off x="278503" y="599422"/>
            <a:ext cx="3664985" cy="1107996"/>
          </a:xfrm>
        </p:spPr>
        <p:txBody>
          <a:bodyPr/>
          <a:lstStyle/>
          <a:p>
            <a:r>
              <a:rPr lang="en-US">
                <a:latin typeface="Arial" panose="020B0604020202020204" pitchFamily="34" charset="0"/>
                <a:cs typeface="Arial" panose="020B0604020202020204" pitchFamily="34" charset="0"/>
              </a:rPr>
              <a:t>Check understanding</a:t>
            </a:r>
          </a:p>
        </p:txBody>
      </p:sp>
      <p:sp>
        <p:nvSpPr>
          <p:cNvPr id="10" name="TextBox 9"/>
          <p:cNvSpPr txBox="1"/>
          <p:nvPr/>
        </p:nvSpPr>
        <p:spPr>
          <a:xfrm>
            <a:off x="455305" y="1880395"/>
            <a:ext cx="2134843" cy="2306528"/>
          </a:xfrm>
          <a:prstGeom prst="rect">
            <a:avLst/>
          </a:prstGeom>
          <a:noFill/>
        </p:spPr>
        <p:txBody>
          <a:bodyPr wrap="square" lIns="0" tIns="0" rIns="0" bIns="0" rtlCol="0">
            <a:noAutofit/>
          </a:bodyPr>
          <a:lstStyle/>
          <a:p>
            <a:pPr algn="l"/>
            <a:r>
              <a:rPr lang="en-AU" sz="2400">
                <a:solidFill>
                  <a:schemeClr val="bg1"/>
                </a:solidFill>
                <a:latin typeface="Arial" panose="020B0604020202020204" pitchFamily="34" charset="0"/>
                <a:cs typeface="Arial" panose="020B0604020202020204" pitchFamily="34" charset="0"/>
              </a:rPr>
              <a:t>Marking guidelines and sample answers</a:t>
            </a:r>
          </a:p>
          <a:p>
            <a:pPr algn="l"/>
            <a:r>
              <a:rPr lang="en-AU" sz="2400">
                <a:solidFill>
                  <a:schemeClr val="bg1"/>
                </a:solidFill>
                <a:latin typeface="Arial" panose="020B0604020202020204" pitchFamily="34" charset="0"/>
                <a:cs typeface="Arial" panose="020B0604020202020204" pitchFamily="34" charset="0"/>
              </a:rPr>
              <a:t>(2011)</a:t>
            </a:r>
          </a:p>
        </p:txBody>
      </p:sp>
      <p:sp>
        <p:nvSpPr>
          <p:cNvPr id="4" name="Rectangle 3">
            <a:extLst>
              <a:ext uri="{FF2B5EF4-FFF2-40B4-BE49-F238E27FC236}">
                <a16:creationId xmlns:a16="http://schemas.microsoft.com/office/drawing/2014/main" id="{C15CF3D3-A516-4F07-8B5D-C51B10FF5587}"/>
              </a:ext>
            </a:extLst>
          </p:cNvPr>
          <p:cNvSpPr/>
          <p:nvPr/>
        </p:nvSpPr>
        <p:spPr>
          <a:xfrm>
            <a:off x="562893" y="4186923"/>
            <a:ext cx="7557236" cy="1754326"/>
          </a:xfrm>
          <a:prstGeom prst="rect">
            <a:avLst/>
          </a:prstGeom>
          <a:solidFill>
            <a:schemeClr val="bg1"/>
          </a:solidFill>
        </p:spPr>
        <p:txBody>
          <a:bodyPr wrap="square">
            <a:spAutoFit/>
          </a:bodyPr>
          <a:lstStyle/>
          <a:p>
            <a:r>
              <a:rPr lang="en-AU" b="1" i="1">
                <a:latin typeface="Arial" panose="020B0604020202020204" pitchFamily="34" charset="0"/>
                <a:cs typeface="Arial" panose="020B0604020202020204" pitchFamily="34" charset="0"/>
              </a:rPr>
              <a:t>Sample answer:</a:t>
            </a:r>
          </a:p>
          <a:p>
            <a:pPr marL="285750" indent="-285750">
              <a:buFont typeface="Arial" panose="020B0604020202020204" pitchFamily="34" charset="0"/>
              <a:buChar char="•"/>
            </a:pPr>
            <a:r>
              <a:rPr lang="en-AU">
                <a:latin typeface="Arial" panose="020B0604020202020204" pitchFamily="34" charset="0"/>
                <a:cs typeface="Arial" panose="020B0604020202020204" pitchFamily="34" charset="0"/>
              </a:rPr>
              <a:t>Tritium contains 1 proton, 2 neutrons and 1 electron.</a:t>
            </a:r>
          </a:p>
          <a:p>
            <a:pPr marL="285750" indent="-285750">
              <a:buFont typeface="Arial" panose="020B0604020202020204" pitchFamily="34" charset="0"/>
              <a:buChar char="•"/>
            </a:pPr>
            <a:r>
              <a:rPr lang="en-AU">
                <a:latin typeface="Arial" panose="020B0604020202020204" pitchFamily="34" charset="0"/>
                <a:cs typeface="Arial" panose="020B0604020202020204" pitchFamily="34" charset="0"/>
              </a:rPr>
              <a:t>Protons contain 2 up and 1 down quark.</a:t>
            </a:r>
          </a:p>
          <a:p>
            <a:pPr marL="285750" indent="-285750">
              <a:buFont typeface="Arial" panose="020B0604020202020204" pitchFamily="34" charset="0"/>
              <a:buChar char="•"/>
            </a:pPr>
            <a:r>
              <a:rPr lang="en-AU">
                <a:latin typeface="Arial" panose="020B0604020202020204" pitchFamily="34" charset="0"/>
                <a:cs typeface="Arial" panose="020B0604020202020204" pitchFamily="34" charset="0"/>
              </a:rPr>
              <a:t>Neutrons contain 1 up and 2 down quarks.</a:t>
            </a:r>
          </a:p>
          <a:p>
            <a:pPr marL="285750" indent="-285750">
              <a:buFont typeface="Arial" panose="020B0604020202020204" pitchFamily="34" charset="0"/>
              <a:buChar char="•"/>
            </a:pPr>
            <a:r>
              <a:rPr lang="en-AU">
                <a:latin typeface="Arial" panose="020B0604020202020204" pitchFamily="34" charset="0"/>
                <a:cs typeface="Arial" panose="020B0604020202020204" pitchFamily="34" charset="0"/>
              </a:rPr>
              <a:t>∴ a tritium atom contains 4 up quarks and 5 down quarks and 1 lepton (the electron).</a:t>
            </a:r>
          </a:p>
        </p:txBody>
      </p:sp>
      <p:pic>
        <p:nvPicPr>
          <p:cNvPr id="2" name="Picture 1" descr="Marking guidelines for question 34 (e) from the 2011 Physics HSC exam">
            <a:extLst>
              <a:ext uri="{FF2B5EF4-FFF2-40B4-BE49-F238E27FC236}">
                <a16:creationId xmlns:a16="http://schemas.microsoft.com/office/drawing/2014/main" id="{FF4BC101-71F9-4015-957F-BE32BB80955F}"/>
              </a:ext>
            </a:extLst>
          </p:cNvPr>
          <p:cNvPicPr>
            <a:picLocks noChangeAspect="1"/>
          </p:cNvPicPr>
          <p:nvPr/>
        </p:nvPicPr>
        <p:blipFill>
          <a:blip r:embed="rId3"/>
          <a:stretch>
            <a:fillRect/>
          </a:stretch>
        </p:blipFill>
        <p:spPr>
          <a:xfrm>
            <a:off x="2590148" y="2087217"/>
            <a:ext cx="6165209" cy="1339290"/>
          </a:xfrm>
          <a:prstGeom prst="rect">
            <a:avLst/>
          </a:prstGeom>
        </p:spPr>
      </p:pic>
    </p:spTree>
    <p:extLst>
      <p:ext uri="{BB962C8B-B14F-4D97-AF65-F5344CB8AC3E}">
        <p14:creationId xmlns:p14="http://schemas.microsoft.com/office/powerpoint/2010/main" val="375461694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 32 from the 2019 Physics HSC exam"/>
          <p:cNvPicPr>
            <a:picLocks noChangeAspect="1"/>
          </p:cNvPicPr>
          <p:nvPr/>
        </p:nvPicPr>
        <p:blipFill>
          <a:blip r:embed="rId2"/>
          <a:stretch>
            <a:fillRect/>
          </a:stretch>
        </p:blipFill>
        <p:spPr>
          <a:xfrm>
            <a:off x="393999" y="1311679"/>
            <a:ext cx="5251426" cy="4453015"/>
          </a:xfrm>
          <a:prstGeom prst="rect">
            <a:avLst/>
          </a:prstGeom>
        </p:spPr>
      </p:pic>
      <p:sp>
        <p:nvSpPr>
          <p:cNvPr id="6" name="TextBox 5"/>
          <p:cNvSpPr txBox="1"/>
          <p:nvPr/>
        </p:nvSpPr>
        <p:spPr>
          <a:xfrm>
            <a:off x="5915608" y="216470"/>
            <a:ext cx="3038048" cy="1328679"/>
          </a:xfrm>
          <a:prstGeom prst="rect">
            <a:avLst/>
          </a:prstGeom>
          <a:noFill/>
        </p:spPr>
        <p:txBody>
          <a:bodyPr wrap="square" lIns="0" tIns="0" rIns="0" bIns="0" rtlCol="0">
            <a:noAutofit/>
          </a:bodyPr>
          <a:lstStyle/>
          <a:p>
            <a:r>
              <a:rPr lang="en-AU" b="1">
                <a:solidFill>
                  <a:schemeClr val="bg1"/>
                </a:solidFill>
                <a:latin typeface="Arial" panose="020B0604020202020204" pitchFamily="34" charset="0"/>
                <a:cs typeface="Arial" panose="020B0604020202020204" pitchFamily="34" charset="0"/>
              </a:rPr>
              <a:t>Describe</a:t>
            </a:r>
            <a:br>
              <a:rPr lang="en-AU" b="1">
                <a:solidFill>
                  <a:schemeClr val="bg1"/>
                </a:solidFill>
                <a:latin typeface="Arial" panose="020B0604020202020204" pitchFamily="34" charset="0"/>
                <a:cs typeface="Arial" panose="020B0604020202020204" pitchFamily="34" charset="0"/>
              </a:rPr>
            </a:br>
            <a:r>
              <a:rPr lang="en-AU">
                <a:solidFill>
                  <a:schemeClr val="bg1"/>
                </a:solidFill>
                <a:latin typeface="Arial" panose="020B0604020202020204" pitchFamily="34" charset="0"/>
                <a:cs typeface="Arial" panose="020B0604020202020204" pitchFamily="34" charset="0"/>
              </a:rPr>
              <a:t>Provide characteristics and features</a:t>
            </a:r>
            <a:endParaRPr lang="en-AU" sz="140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51F75D2-EB5F-4A07-AD5A-DCAA0605CAE6}"/>
              </a:ext>
            </a:extLst>
          </p:cNvPr>
          <p:cNvSpPr txBox="1"/>
          <p:nvPr/>
        </p:nvSpPr>
        <p:spPr>
          <a:xfrm>
            <a:off x="393999" y="854764"/>
            <a:ext cx="758939" cy="298175"/>
          </a:xfrm>
          <a:prstGeom prst="rect">
            <a:avLst/>
          </a:prstGeom>
          <a:solidFill>
            <a:schemeClr val="bg1"/>
          </a:solidFill>
        </p:spPr>
        <p:txBody>
          <a:bodyPr wrap="square" lIns="0" tIns="0" rIns="0" bIns="0" rtlCol="0">
            <a:noAutofit/>
          </a:bodyPr>
          <a:lstStyle/>
          <a:p>
            <a:pPr algn="l"/>
            <a:r>
              <a:rPr lang="en-AU">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19101573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D69920-3DA9-4999-9B3C-A13B8725E351}"/>
              </a:ext>
            </a:extLst>
          </p:cNvPr>
          <p:cNvSpPr>
            <a:spLocks noGrp="1"/>
          </p:cNvSpPr>
          <p:nvPr>
            <p:ph type="body" sz="quarter" idx="19"/>
          </p:nvPr>
        </p:nvSpPr>
        <p:spPr>
          <a:xfrm>
            <a:off x="292150" y="1797173"/>
            <a:ext cx="8659415" cy="4456734"/>
          </a:xfrm>
        </p:spPr>
        <p:txBody>
          <a:bodyPr>
            <a:normAutofit fontScale="92500" lnSpcReduction="10000"/>
          </a:bodyPr>
          <a:lstStyle/>
          <a:p>
            <a:r>
              <a:rPr lang="en-AU" sz="1900">
                <a:latin typeface="Arial" panose="020B0604020202020204" pitchFamily="34" charset="0"/>
                <a:cs typeface="Arial" panose="020B0604020202020204" pitchFamily="34" charset="0"/>
              </a:rPr>
              <a:t>analyse the evidence that suggests – </a:t>
            </a:r>
          </a:p>
          <a:p>
            <a:pPr marL="265113" indent="-6350"/>
            <a:r>
              <a:rPr lang="en-AU" sz="1900">
                <a:latin typeface="Arial" panose="020B0604020202020204" pitchFamily="34" charset="0"/>
                <a:cs typeface="Arial" panose="020B0604020202020204" pitchFamily="34" charset="0"/>
              </a:rPr>
              <a:t> that protons and neutrons are not fundamental particles </a:t>
            </a:r>
          </a:p>
          <a:p>
            <a:pPr marL="265113" lvl="1" indent="-6350">
              <a:buFont typeface="Arial" panose="020B0604020202020204" pitchFamily="34" charset="0"/>
              <a:buChar char="•"/>
            </a:pPr>
            <a:r>
              <a:rPr lang="en-AU" sz="1900">
                <a:latin typeface="Arial" panose="020B0604020202020204" pitchFamily="34" charset="0"/>
                <a:cs typeface="Arial" panose="020B0604020202020204" pitchFamily="34" charset="0"/>
              </a:rPr>
              <a:t>the existence of subatomic particles other than protons, neutrons and electrons </a:t>
            </a:r>
          </a:p>
          <a:p>
            <a:r>
              <a:rPr lang="en-AU" sz="1900">
                <a:latin typeface="Arial" panose="020B0604020202020204" pitchFamily="34" charset="0"/>
                <a:cs typeface="Arial" panose="020B0604020202020204" pitchFamily="34" charset="0"/>
              </a:rPr>
              <a:t>investigate the Standard Model of matter, including -</a:t>
            </a:r>
          </a:p>
          <a:p>
            <a:pPr marL="265113" lvl="1" indent="192088">
              <a:buFont typeface="Arial" panose="020B0604020202020204" pitchFamily="34" charset="0"/>
              <a:buChar char="•"/>
            </a:pPr>
            <a:r>
              <a:rPr lang="en-AU" sz="1900">
                <a:latin typeface="Arial" panose="020B0604020202020204" pitchFamily="34" charset="0"/>
                <a:cs typeface="Arial" panose="020B0604020202020204" pitchFamily="34" charset="0"/>
              </a:rPr>
              <a:t>quarks, and the quark composition hadrons</a:t>
            </a:r>
          </a:p>
          <a:p>
            <a:pPr marL="265113" lvl="1" indent="192088">
              <a:buFont typeface="Arial" panose="020B0604020202020204" pitchFamily="34" charset="0"/>
              <a:buChar char="•"/>
            </a:pPr>
            <a:r>
              <a:rPr lang="en-AU" sz="1900">
                <a:latin typeface="Arial" panose="020B0604020202020204" pitchFamily="34" charset="0"/>
                <a:cs typeface="Arial" panose="020B0604020202020204" pitchFamily="34" charset="0"/>
              </a:rPr>
              <a:t>leptons </a:t>
            </a:r>
          </a:p>
          <a:p>
            <a:pPr marL="265113" lvl="1" indent="192088">
              <a:buFont typeface="Arial" panose="020B0604020202020204" pitchFamily="34" charset="0"/>
              <a:buChar char="•"/>
            </a:pPr>
            <a:r>
              <a:rPr lang="en-AU" sz="1900">
                <a:latin typeface="Arial" panose="020B0604020202020204" pitchFamily="34" charset="0"/>
                <a:cs typeface="Arial" panose="020B0604020202020204" pitchFamily="34" charset="0"/>
              </a:rPr>
              <a:t>fundamental forces </a:t>
            </a:r>
          </a:p>
          <a:p>
            <a:r>
              <a:rPr lang="en-AU" sz="1900">
                <a:latin typeface="Arial" panose="020B0604020202020204" pitchFamily="34" charset="0"/>
                <a:cs typeface="Arial" panose="020B0604020202020204" pitchFamily="34" charset="0"/>
              </a:rPr>
              <a:t>investigate the operation and role of particle accelerators in obtaining evidence that tests and/or validates aspects of theories, including the Standard Model of matter </a:t>
            </a:r>
          </a:p>
          <a:p>
            <a:endParaRPr lang="en-AU"/>
          </a:p>
        </p:txBody>
      </p:sp>
      <p:sp>
        <p:nvSpPr>
          <p:cNvPr id="5" name="Text Placeholder 4"/>
          <p:cNvSpPr>
            <a:spLocks noGrp="1"/>
          </p:cNvSpPr>
          <p:nvPr>
            <p:ph type="body" sz="quarter" idx="15"/>
          </p:nvPr>
        </p:nvSpPr>
        <p:spPr/>
        <p:txBody>
          <a:bodyPr/>
          <a:lstStyle/>
          <a:p>
            <a:r>
              <a:rPr lang="en-AU" sz="2000">
                <a:latin typeface="Arial" panose="020B0604020202020204" pitchFamily="34" charset="0"/>
                <a:cs typeface="Arial" panose="020B0604020202020204" pitchFamily="34" charset="0"/>
              </a:rPr>
              <a:t>Students: </a:t>
            </a:r>
          </a:p>
        </p:txBody>
      </p:sp>
      <p:sp>
        <p:nvSpPr>
          <p:cNvPr id="3" name="Title 2"/>
          <p:cNvSpPr>
            <a:spLocks noGrp="1"/>
          </p:cNvSpPr>
          <p:nvPr>
            <p:ph type="title"/>
          </p:nvPr>
        </p:nvSpPr>
        <p:spPr/>
        <p:txBody>
          <a:bodyPr/>
          <a:lstStyle/>
          <a:p>
            <a:r>
              <a:rPr lang="en-AU">
                <a:latin typeface="Arial" panose="020B0604020202020204" pitchFamily="34" charset="0"/>
                <a:cs typeface="Arial" panose="020B0604020202020204" pitchFamily="34" charset="0"/>
              </a:rPr>
              <a:t>Syllabus outcomes</a:t>
            </a:r>
          </a:p>
        </p:txBody>
      </p:sp>
    </p:spTree>
    <p:extLst>
      <p:ext uri="{BB962C8B-B14F-4D97-AF65-F5344CB8AC3E}">
        <p14:creationId xmlns:p14="http://schemas.microsoft.com/office/powerpoint/2010/main" val="152273737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1F75D2-EB5F-4A07-AD5A-DCAA0605CAE6}"/>
              </a:ext>
            </a:extLst>
          </p:cNvPr>
          <p:cNvSpPr txBox="1"/>
          <p:nvPr/>
        </p:nvSpPr>
        <p:spPr>
          <a:xfrm>
            <a:off x="222464" y="815009"/>
            <a:ext cx="831084" cy="298173"/>
          </a:xfrm>
          <a:prstGeom prst="rect">
            <a:avLst/>
          </a:prstGeom>
          <a:solidFill>
            <a:schemeClr val="bg1"/>
          </a:solidFill>
        </p:spPr>
        <p:txBody>
          <a:bodyPr wrap="square" lIns="0" tIns="0" rIns="0" bIns="0" rtlCol="0">
            <a:noAutofit/>
          </a:bodyPr>
          <a:lstStyle/>
          <a:p>
            <a:pPr algn="l"/>
            <a:r>
              <a:rPr lang="en-AU">
                <a:latin typeface="Arial" panose="020B0604020202020204" pitchFamily="34" charset="0"/>
                <a:cs typeface="Arial" panose="020B0604020202020204" pitchFamily="34" charset="0"/>
              </a:rPr>
              <a:t>2019</a:t>
            </a:r>
          </a:p>
        </p:txBody>
      </p:sp>
      <p:pic>
        <p:nvPicPr>
          <p:cNvPr id="3" name="Picture 2" descr="Marking guidelines for question 32 from the 2019 Physics HSC exam">
            <a:extLst>
              <a:ext uri="{FF2B5EF4-FFF2-40B4-BE49-F238E27FC236}">
                <a16:creationId xmlns:a16="http://schemas.microsoft.com/office/drawing/2014/main" id="{DC086B24-3A32-4468-9F32-DEC356E80E44}"/>
              </a:ext>
            </a:extLst>
          </p:cNvPr>
          <p:cNvPicPr>
            <a:picLocks noChangeAspect="1"/>
          </p:cNvPicPr>
          <p:nvPr/>
        </p:nvPicPr>
        <p:blipFill>
          <a:blip r:embed="rId2"/>
          <a:stretch>
            <a:fillRect/>
          </a:stretch>
        </p:blipFill>
        <p:spPr>
          <a:xfrm>
            <a:off x="2431306" y="357809"/>
            <a:ext cx="6076590" cy="2763078"/>
          </a:xfrm>
          <a:prstGeom prst="rect">
            <a:avLst/>
          </a:prstGeom>
        </p:spPr>
      </p:pic>
      <p:sp>
        <p:nvSpPr>
          <p:cNvPr id="4" name="Rectangle 3">
            <a:extLst>
              <a:ext uri="{FF2B5EF4-FFF2-40B4-BE49-F238E27FC236}">
                <a16:creationId xmlns:a16="http://schemas.microsoft.com/office/drawing/2014/main" id="{6CF3177C-2FAD-46B6-AC41-FB764A29123D}"/>
              </a:ext>
            </a:extLst>
          </p:cNvPr>
          <p:cNvSpPr/>
          <p:nvPr/>
        </p:nvSpPr>
        <p:spPr>
          <a:xfrm>
            <a:off x="222464" y="3351630"/>
            <a:ext cx="7967379" cy="3046988"/>
          </a:xfrm>
          <a:prstGeom prst="rect">
            <a:avLst/>
          </a:prstGeom>
          <a:solidFill>
            <a:schemeClr val="bg1"/>
          </a:solidFill>
        </p:spPr>
        <p:txBody>
          <a:bodyPr wrap="square">
            <a:spAutoFit/>
          </a:bodyPr>
          <a:lstStyle/>
          <a:p>
            <a:r>
              <a:rPr lang="en-AU" sz="1600" b="1">
                <a:latin typeface="Arial" panose="020B0604020202020204" pitchFamily="34" charset="0"/>
                <a:cs typeface="Arial" panose="020B0604020202020204" pitchFamily="34" charset="0"/>
              </a:rPr>
              <a:t>Sample answer: </a:t>
            </a:r>
          </a:p>
          <a:p>
            <a:r>
              <a:rPr lang="en-AU" sz="1600">
                <a:latin typeface="Arial" panose="020B0604020202020204" pitchFamily="34" charset="0"/>
                <a:cs typeface="Arial" panose="020B0604020202020204" pitchFamily="34" charset="0"/>
              </a:rPr>
              <a:t>In an experiment, the velocity of charged oil droplets moving under the influence of gravitational and electric fields was measured. Discrete differences in velocity were observed, providing evidence to determine the charge on an electron. Other fundamental particles include quarks. In one experiment, an accelerated beam of electrons was fired at protons. Scattering patterns produced were interpreted to show that the protons they struck consisted of three smaller particles, later named quarks. </a:t>
            </a:r>
          </a:p>
          <a:p>
            <a:r>
              <a:rPr lang="en-AU" sz="1600" b="1">
                <a:latin typeface="Arial" panose="020B0604020202020204" pitchFamily="34" charset="0"/>
                <a:cs typeface="Arial" panose="020B0604020202020204" pitchFamily="34" charset="0"/>
              </a:rPr>
              <a:t>Answers could include: </a:t>
            </a:r>
          </a:p>
          <a:p>
            <a:r>
              <a:rPr lang="en-AU" sz="1600">
                <a:latin typeface="Arial" panose="020B0604020202020204" pitchFamily="34" charset="0"/>
                <a:cs typeface="Arial" panose="020B0604020202020204" pitchFamily="34" charset="0"/>
              </a:rPr>
              <a:t>Experimental evidence showing properties of cathode rays in glass tubes, electron properties such as charge : mass ratio or wave properties. Experiments which revealed information about second or third generation quarks (strange, charm, top, bottom). </a:t>
            </a:r>
          </a:p>
        </p:txBody>
      </p:sp>
    </p:spTree>
    <p:extLst>
      <p:ext uri="{BB962C8B-B14F-4D97-AF65-F5344CB8AC3E}">
        <p14:creationId xmlns:p14="http://schemas.microsoft.com/office/powerpoint/2010/main" val="331462114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37173" y="6188904"/>
            <a:ext cx="258129" cy="365125"/>
          </a:xfrm>
          <a:prstGeom prst="rect">
            <a:avLst/>
          </a:prstGeom>
        </p:spPr>
        <p:txBody>
          <a:bodyPr/>
          <a:lstStyle/>
          <a:p>
            <a:fld id="{54B9D45D-5402-4300-B1EC-41833DB2EBEC}" type="slidenum">
              <a:rPr lang="en-US" smtClean="0"/>
              <a:pPr/>
              <a:t>41</a:t>
            </a:fld>
            <a:endParaRPr lang="en-US"/>
          </a:p>
        </p:txBody>
      </p:sp>
      <p:sp>
        <p:nvSpPr>
          <p:cNvPr id="3" name="Title 2"/>
          <p:cNvSpPr>
            <a:spLocks noGrp="1"/>
          </p:cNvSpPr>
          <p:nvPr>
            <p:ph type="title"/>
          </p:nvPr>
        </p:nvSpPr>
        <p:spPr>
          <a:xfrm>
            <a:off x="274905" y="623272"/>
            <a:ext cx="8623051" cy="498470"/>
          </a:xfrm>
        </p:spPr>
        <p:txBody>
          <a:bodyPr/>
          <a:lstStyle/>
          <a:p>
            <a:r>
              <a:rPr lang="en-AU">
                <a:latin typeface="Arial" panose="020B0604020202020204" pitchFamily="34" charset="0"/>
                <a:cs typeface="Arial" panose="020B0604020202020204" pitchFamily="34" charset="0"/>
              </a:rPr>
              <a:t>Glossary</a:t>
            </a:r>
          </a:p>
        </p:txBody>
      </p:sp>
      <p:graphicFrame>
        <p:nvGraphicFramePr>
          <p:cNvPr id="2" name="Table 1" descr="Glossary table part 1"/>
          <p:cNvGraphicFramePr>
            <a:graphicFrameLocks noGrp="1"/>
          </p:cNvGraphicFramePr>
          <p:nvPr>
            <p:extLst>
              <p:ext uri="{D42A27DB-BD31-4B8C-83A1-F6EECF244321}">
                <p14:modId xmlns:p14="http://schemas.microsoft.com/office/powerpoint/2010/main" val="1470233829"/>
              </p:ext>
            </p:extLst>
          </p:nvPr>
        </p:nvGraphicFramePr>
        <p:xfrm>
          <a:off x="237173" y="1121742"/>
          <a:ext cx="8698516" cy="5040134"/>
        </p:xfrm>
        <a:graphic>
          <a:graphicData uri="http://schemas.openxmlformats.org/drawingml/2006/table">
            <a:tbl>
              <a:tblPr firstRow="1" bandRow="1">
                <a:tableStyleId>{3B4B98B0-60AC-42C2-AFA5-B58CD77FA1E5}</a:tableStyleId>
              </a:tblPr>
              <a:tblGrid>
                <a:gridCol w="1442310">
                  <a:extLst>
                    <a:ext uri="{9D8B030D-6E8A-4147-A177-3AD203B41FA5}">
                      <a16:colId xmlns:a16="http://schemas.microsoft.com/office/drawing/2014/main" val="2335980311"/>
                    </a:ext>
                  </a:extLst>
                </a:gridCol>
                <a:gridCol w="7256206">
                  <a:extLst>
                    <a:ext uri="{9D8B030D-6E8A-4147-A177-3AD203B41FA5}">
                      <a16:colId xmlns:a16="http://schemas.microsoft.com/office/drawing/2014/main" val="3923512208"/>
                    </a:ext>
                  </a:extLst>
                </a:gridCol>
              </a:tblGrid>
              <a:tr h="366836">
                <a:tc>
                  <a:txBody>
                    <a:bodyPr/>
                    <a:lstStyle/>
                    <a:p>
                      <a:r>
                        <a:rPr lang="en-AU" sz="1800">
                          <a:latin typeface="Arial" panose="020B0604020202020204" pitchFamily="34" charset="0"/>
                          <a:cs typeface="Arial" panose="020B0604020202020204" pitchFamily="34" charset="0"/>
                        </a:rPr>
                        <a:t>Terms</a:t>
                      </a:r>
                    </a:p>
                  </a:txBody>
                  <a:tcPr/>
                </a:tc>
                <a:tc>
                  <a:txBody>
                    <a:bodyPr/>
                    <a:lstStyle/>
                    <a:p>
                      <a:r>
                        <a:rPr lang="en-AU" sz="1800">
                          <a:latin typeface="Arial" panose="020B0604020202020204" pitchFamily="34" charset="0"/>
                          <a:cs typeface="Arial" panose="020B0604020202020204" pitchFamily="34" charset="0"/>
                        </a:rPr>
                        <a:t>Meaning</a:t>
                      </a:r>
                    </a:p>
                  </a:txBody>
                  <a:tcPr/>
                </a:tc>
                <a:extLst>
                  <a:ext uri="{0D108BD9-81ED-4DB2-BD59-A6C34878D82A}">
                    <a16:rowId xmlns:a16="http://schemas.microsoft.com/office/drawing/2014/main" val="1979410171"/>
                  </a:ext>
                </a:extLst>
              </a:tr>
              <a:tr h="949982">
                <a:tc>
                  <a:txBody>
                    <a:bodyPr/>
                    <a:lstStyle/>
                    <a:p>
                      <a:r>
                        <a:rPr lang="en-AU" sz="1800">
                          <a:latin typeface="Arial" panose="020B0604020202020204" pitchFamily="34" charset="0"/>
                          <a:cs typeface="Arial" panose="020B0604020202020204" pitchFamily="34" charset="0"/>
                        </a:rPr>
                        <a:t>antibaryon</a:t>
                      </a:r>
                    </a:p>
                  </a:txBody>
                  <a:tcPr/>
                </a:tc>
                <a:tc>
                  <a:txBody>
                    <a:bodyPr/>
                    <a:lstStyle/>
                    <a:p>
                      <a:r>
                        <a:rPr lang="en-AU" sz="1800">
                          <a:latin typeface="Arial" panose="020B0604020202020204" pitchFamily="34" charset="0"/>
                          <a:cs typeface="Arial" panose="020B0604020202020204" pitchFamily="34" charset="0"/>
                        </a:rPr>
                        <a:t>A subatomic particle composed of three antiquarks. The antimatter counterpart of a baryon. A type of hadron. Examples include the antiproton and antineutron.</a:t>
                      </a:r>
                    </a:p>
                  </a:txBody>
                  <a:tcPr/>
                </a:tc>
                <a:extLst>
                  <a:ext uri="{0D108BD9-81ED-4DB2-BD59-A6C34878D82A}">
                    <a16:rowId xmlns:a16="http://schemas.microsoft.com/office/drawing/2014/main" val="1989220820"/>
                  </a:ext>
                </a:extLst>
              </a:tr>
              <a:tr h="949982">
                <a:tc>
                  <a:txBody>
                    <a:bodyPr/>
                    <a:lstStyle/>
                    <a:p>
                      <a:r>
                        <a:rPr lang="en-AU" sz="1800">
                          <a:latin typeface="Arial" panose="020B0604020202020204" pitchFamily="34" charset="0"/>
                          <a:cs typeface="Arial" panose="020B0604020202020204" pitchFamily="34" charset="0"/>
                        </a:rPr>
                        <a:t>antimatter</a:t>
                      </a:r>
                    </a:p>
                  </a:txBody>
                  <a:tcPr/>
                </a:tc>
                <a:tc>
                  <a:txBody>
                    <a:bodyPr/>
                    <a:lstStyle/>
                    <a:p>
                      <a:r>
                        <a:rPr lang="en-AU" sz="1800">
                          <a:latin typeface="Arial" panose="020B0604020202020204" pitchFamily="34" charset="0"/>
                          <a:cs typeface="Arial" panose="020B0604020202020204" pitchFamily="34" charset="0"/>
                        </a:rPr>
                        <a:t>Every type of matter particle has a corresponding type of antimatter particle which has the same mass but opposite other properties, such as electric charge.</a:t>
                      </a:r>
                    </a:p>
                  </a:txBody>
                  <a:tcPr/>
                </a:tc>
                <a:extLst>
                  <a:ext uri="{0D108BD9-81ED-4DB2-BD59-A6C34878D82A}">
                    <a16:rowId xmlns:a16="http://schemas.microsoft.com/office/drawing/2014/main" val="78504349"/>
                  </a:ext>
                </a:extLst>
              </a:tr>
              <a:tr h="949982">
                <a:tc>
                  <a:txBody>
                    <a:bodyPr/>
                    <a:lstStyle/>
                    <a:p>
                      <a:r>
                        <a:rPr lang="en-AU" sz="1800">
                          <a:latin typeface="Arial" panose="020B0604020202020204" pitchFamily="34" charset="0"/>
                          <a:cs typeface="Arial" panose="020B0604020202020204" pitchFamily="34" charset="0"/>
                        </a:rPr>
                        <a:t>baryon</a:t>
                      </a:r>
                    </a:p>
                  </a:txBody>
                  <a:tcPr/>
                </a:tc>
                <a:tc>
                  <a:txBody>
                    <a:bodyPr/>
                    <a:lstStyle/>
                    <a:p>
                      <a:r>
                        <a:rPr lang="en-AU" sz="1800">
                          <a:latin typeface="Arial" panose="020B0604020202020204" pitchFamily="34" charset="0"/>
                          <a:cs typeface="Arial" panose="020B0604020202020204" pitchFamily="34" charset="0"/>
                        </a:rPr>
                        <a:t>A subatomic particle composed of three quarks. The matter counterpart of an antibaryon. A type of hadron. Examples include the proton and neutron.</a:t>
                      </a:r>
                    </a:p>
                  </a:txBody>
                  <a:tcPr/>
                </a:tc>
                <a:extLst>
                  <a:ext uri="{0D108BD9-81ED-4DB2-BD59-A6C34878D82A}">
                    <a16:rowId xmlns:a16="http://schemas.microsoft.com/office/drawing/2014/main" val="1492276350"/>
                  </a:ext>
                </a:extLst>
              </a:tr>
              <a:tr h="664987">
                <a:tc>
                  <a:txBody>
                    <a:bodyPr/>
                    <a:lstStyle/>
                    <a:p>
                      <a:r>
                        <a:rPr lang="en-AU" sz="1800">
                          <a:latin typeface="Arial" panose="020B0604020202020204" pitchFamily="34" charset="0"/>
                          <a:cs typeface="Arial" panose="020B0604020202020204" pitchFamily="34" charset="0"/>
                        </a:rPr>
                        <a:t>bottom </a:t>
                      </a:r>
                      <a:r>
                        <a:rPr lang="en-AU" sz="1800" b="0" i="0" kern="1200">
                          <a:solidFill>
                            <a:schemeClr val="tx1"/>
                          </a:solidFill>
                          <a:effectLst/>
                          <a:latin typeface="Arial" panose="020B0604020202020204" pitchFamily="34" charset="0"/>
                          <a:ea typeface="+mn-ea"/>
                          <a:cs typeface="Arial" panose="020B0604020202020204" pitchFamily="34" charset="0"/>
                        </a:rPr>
                        <a:t>(b) </a:t>
                      </a:r>
                      <a:endParaRPr lang="en-AU" sz="1800">
                        <a:latin typeface="Arial" panose="020B0604020202020204" pitchFamily="34" charset="0"/>
                        <a:cs typeface="Arial" panose="020B0604020202020204" pitchFamily="34" charset="0"/>
                      </a:endParaRPr>
                    </a:p>
                  </a:txBody>
                  <a:tcPr/>
                </a:tc>
                <a:tc>
                  <a:txBody>
                    <a:bodyPr/>
                    <a:lstStyle/>
                    <a:p>
                      <a:r>
                        <a:rPr lang="en-AU" sz="1800">
                          <a:latin typeface="Arial" panose="020B0604020202020204" pitchFamily="34" charset="0"/>
                          <a:cs typeface="Arial" panose="020B0604020202020204" pitchFamily="34" charset="0"/>
                        </a:rPr>
                        <a:t>A type of quark - a fundamental particle with electric charge –e/3. (The bottom quark is sometimes alternatively referred to as 'beauty'.)</a:t>
                      </a:r>
                    </a:p>
                  </a:txBody>
                  <a:tcPr/>
                </a:tc>
                <a:extLst>
                  <a:ext uri="{0D108BD9-81ED-4DB2-BD59-A6C34878D82A}">
                    <a16:rowId xmlns:a16="http://schemas.microsoft.com/office/drawing/2014/main" val="2248492403"/>
                  </a:ext>
                </a:extLst>
              </a:tr>
              <a:tr h="385270">
                <a:tc>
                  <a:txBody>
                    <a:bodyPr/>
                    <a:lstStyle/>
                    <a:p>
                      <a:r>
                        <a:rPr lang="en-AU" sz="1800">
                          <a:latin typeface="Arial" panose="020B0604020202020204" pitchFamily="34" charset="0"/>
                          <a:cs typeface="Arial" panose="020B0604020202020204" pitchFamily="34" charset="0"/>
                        </a:rPr>
                        <a:t>charm(c) </a:t>
                      </a:r>
                    </a:p>
                  </a:txBody>
                  <a:tcPr/>
                </a:tc>
                <a:tc>
                  <a:txBody>
                    <a:bodyPr/>
                    <a:lstStyle/>
                    <a:p>
                      <a:r>
                        <a:rPr lang="en-AU" sz="1800">
                          <a:latin typeface="Arial" panose="020B0604020202020204" pitchFamily="34" charset="0"/>
                          <a:cs typeface="Arial" panose="020B0604020202020204" pitchFamily="34" charset="0"/>
                        </a:rPr>
                        <a:t>A type of quark - a fundamental particle with electric charge +2e/3.</a:t>
                      </a:r>
                    </a:p>
                  </a:txBody>
                  <a:tcPr/>
                </a:tc>
                <a:extLst>
                  <a:ext uri="{0D108BD9-81ED-4DB2-BD59-A6C34878D82A}">
                    <a16:rowId xmlns:a16="http://schemas.microsoft.com/office/drawing/2014/main" val="1311096077"/>
                  </a:ext>
                </a:extLst>
              </a:tr>
              <a:tr h="773095">
                <a:tc>
                  <a:txBody>
                    <a:bodyPr/>
                    <a:lstStyle/>
                    <a:p>
                      <a:r>
                        <a:rPr lang="en-AU" sz="1800">
                          <a:latin typeface="Arial" panose="020B0604020202020204" pitchFamily="34" charset="0"/>
                          <a:cs typeface="Arial" panose="020B0604020202020204" pitchFamily="34" charset="0"/>
                        </a:rPr>
                        <a:t>down(d) </a:t>
                      </a:r>
                    </a:p>
                  </a:txBody>
                  <a:tcPr/>
                </a:tc>
                <a:tc>
                  <a:txBody>
                    <a:bodyPr/>
                    <a:lstStyle/>
                    <a:p>
                      <a:r>
                        <a:rPr lang="en-AU" sz="1800" dirty="0">
                          <a:latin typeface="Arial" panose="020B0604020202020204" pitchFamily="34" charset="0"/>
                          <a:cs typeface="Arial" panose="020B0604020202020204" pitchFamily="34" charset="0"/>
                        </a:rPr>
                        <a:t>A type of quark - a fundamental particle with electric charge –e/3. One of the constituent particles of both the proton and the neutron.</a:t>
                      </a:r>
                    </a:p>
                  </a:txBody>
                  <a:tcPr/>
                </a:tc>
                <a:extLst>
                  <a:ext uri="{0D108BD9-81ED-4DB2-BD59-A6C34878D82A}">
                    <a16:rowId xmlns:a16="http://schemas.microsoft.com/office/drawing/2014/main" val="3453169383"/>
                  </a:ext>
                </a:extLst>
              </a:tr>
            </a:tbl>
          </a:graphicData>
        </a:graphic>
      </p:graphicFrame>
    </p:spTree>
    <p:extLst>
      <p:ext uri="{BB962C8B-B14F-4D97-AF65-F5344CB8AC3E}">
        <p14:creationId xmlns:p14="http://schemas.microsoft.com/office/powerpoint/2010/main" val="237401327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39" y="528883"/>
            <a:ext cx="8623051" cy="498470"/>
          </a:xfrm>
        </p:spPr>
        <p:txBody>
          <a:bodyPr/>
          <a:lstStyle/>
          <a:p>
            <a:r>
              <a:rPr lang="en-AU">
                <a:latin typeface="Arial" panose="020B0604020202020204" pitchFamily="34" charset="0"/>
                <a:cs typeface="Arial" panose="020B0604020202020204" pitchFamily="34" charset="0"/>
              </a:rPr>
              <a:t>Glossary part 2</a:t>
            </a:r>
          </a:p>
        </p:txBody>
      </p:sp>
      <p:sp>
        <p:nvSpPr>
          <p:cNvPr id="5" name="Footer Placeholder 4"/>
          <p:cNvSpPr>
            <a:spLocks noGrp="1"/>
          </p:cNvSpPr>
          <p:nvPr>
            <p:ph type="ftr" sz="quarter" idx="3"/>
          </p:nvPr>
        </p:nvSpPr>
        <p:spPr/>
        <p:txBody>
          <a:bodyPr/>
          <a:lstStyle/>
          <a:p>
            <a:fld id="{5116C895-348D-4FA1-AC3F-6A98EE2CBA64}" type="slidenum">
              <a:rPr lang="en-US" smtClean="0"/>
              <a:pPr/>
              <a:t>42</a:t>
            </a:fld>
            <a:endParaRPr lang="en-US"/>
          </a:p>
        </p:txBody>
      </p:sp>
      <p:graphicFrame>
        <p:nvGraphicFramePr>
          <p:cNvPr id="6" name="Table 5" descr="Glossary table part 2"/>
          <p:cNvGraphicFramePr>
            <a:graphicFrameLocks noGrp="1"/>
          </p:cNvGraphicFramePr>
          <p:nvPr>
            <p:extLst>
              <p:ext uri="{D42A27DB-BD31-4B8C-83A1-F6EECF244321}">
                <p14:modId xmlns:p14="http://schemas.microsoft.com/office/powerpoint/2010/main" val="1807826947"/>
              </p:ext>
            </p:extLst>
          </p:nvPr>
        </p:nvGraphicFramePr>
        <p:xfrm>
          <a:off x="243839" y="950662"/>
          <a:ext cx="8634690" cy="5804611"/>
        </p:xfrm>
        <a:graphic>
          <a:graphicData uri="http://schemas.openxmlformats.org/drawingml/2006/table">
            <a:tbl>
              <a:tblPr firstRow="1" bandRow="1">
                <a:tableStyleId>{3B4B98B0-60AC-42C2-AFA5-B58CD77FA1E5}</a:tableStyleId>
              </a:tblPr>
              <a:tblGrid>
                <a:gridCol w="1525968">
                  <a:extLst>
                    <a:ext uri="{9D8B030D-6E8A-4147-A177-3AD203B41FA5}">
                      <a16:colId xmlns:a16="http://schemas.microsoft.com/office/drawing/2014/main" val="3915604572"/>
                    </a:ext>
                  </a:extLst>
                </a:gridCol>
                <a:gridCol w="7108722">
                  <a:extLst>
                    <a:ext uri="{9D8B030D-6E8A-4147-A177-3AD203B41FA5}">
                      <a16:colId xmlns:a16="http://schemas.microsoft.com/office/drawing/2014/main" val="917788351"/>
                    </a:ext>
                  </a:extLst>
                </a:gridCol>
              </a:tblGrid>
              <a:tr h="470774">
                <a:tc>
                  <a:txBody>
                    <a:bodyPr/>
                    <a:lstStyle/>
                    <a:p>
                      <a:r>
                        <a:rPr lang="en-AU" sz="1800">
                          <a:latin typeface="Arial" panose="020B0604020202020204" pitchFamily="34" charset="0"/>
                          <a:cs typeface="Arial" panose="020B0604020202020204" pitchFamily="34" charset="0"/>
                        </a:rPr>
                        <a:t>Terms</a:t>
                      </a:r>
                    </a:p>
                  </a:txBody>
                  <a:tcPr/>
                </a:tc>
                <a:tc>
                  <a:txBody>
                    <a:bodyPr/>
                    <a:lstStyle/>
                    <a:p>
                      <a:r>
                        <a:rPr lang="en-AU" sz="1600"/>
                        <a:t>Meaning</a:t>
                      </a:r>
                    </a:p>
                  </a:txBody>
                  <a:tcPr/>
                </a:tc>
                <a:extLst>
                  <a:ext uri="{0D108BD9-81ED-4DB2-BD59-A6C34878D82A}">
                    <a16:rowId xmlns:a16="http://schemas.microsoft.com/office/drawing/2014/main" val="1726180805"/>
                  </a:ext>
                </a:extLst>
              </a:tr>
              <a:tr h="1482082">
                <a:tc>
                  <a:txBody>
                    <a:bodyPr/>
                    <a:lstStyle/>
                    <a:p>
                      <a:r>
                        <a:rPr lang="en-AU" sz="1800">
                          <a:latin typeface="Arial" panose="020B0604020202020204" pitchFamily="34" charset="0"/>
                          <a:cs typeface="Arial" panose="020B0604020202020204" pitchFamily="34" charset="0"/>
                        </a:rPr>
                        <a:t>electron(e</a:t>
                      </a:r>
                      <a:r>
                        <a:rPr lang="en-AU" sz="1800" baseline="30000">
                          <a:effectLst/>
                          <a:latin typeface="Arial" panose="020B0604020202020204" pitchFamily="34" charset="0"/>
                          <a:cs typeface="Arial" panose="020B0604020202020204" pitchFamily="34" charset="0"/>
                        </a:rPr>
                        <a:t>-</a:t>
                      </a:r>
                      <a:r>
                        <a:rPr lang="en-AU" sz="1800">
                          <a:latin typeface="Arial" panose="020B0604020202020204" pitchFamily="34" charset="0"/>
                          <a:cs typeface="Arial" panose="020B0604020202020204" pitchFamily="34" charset="0"/>
                        </a:rPr>
                        <a:t>) </a:t>
                      </a:r>
                    </a:p>
                  </a:txBody>
                  <a:tcPr/>
                </a:tc>
                <a:tc>
                  <a:txBody>
                    <a:bodyPr/>
                    <a:lstStyle/>
                    <a:p>
                      <a:r>
                        <a:rPr lang="en-AU" sz="1600">
                          <a:latin typeface="Arial" panose="020B0604020202020204" pitchFamily="34" charset="0"/>
                          <a:cs typeface="Arial" panose="020B0604020202020204" pitchFamily="34" charset="0"/>
                        </a:rPr>
                        <a:t>One of the component particles from which an atom is made. Electrons have a negative electric charge, and they surround the atom's positively charged nucleus. Electrons carry the electric current in metals. An electron is a fundamental particle (a lepton) with electric charge –</a:t>
                      </a:r>
                      <a:r>
                        <a:rPr lang="en-AU" sz="1600" i="1">
                          <a:effectLst/>
                          <a:latin typeface="Arial" panose="020B0604020202020204" pitchFamily="34" charset="0"/>
                          <a:cs typeface="Arial" panose="020B0604020202020204" pitchFamily="34" charset="0"/>
                        </a:rPr>
                        <a:t>e</a:t>
                      </a:r>
                      <a:r>
                        <a:rPr lang="en-AU" sz="1600">
                          <a:latin typeface="Arial" panose="020B0604020202020204" pitchFamily="34" charset="0"/>
                          <a:cs typeface="Arial" panose="020B0604020202020204" pitchFamily="34" charset="0"/>
                        </a:rPr>
                        <a:t> and mass energy about 500 </a:t>
                      </a:r>
                      <a:r>
                        <a:rPr lang="en-AU" sz="1600" err="1">
                          <a:latin typeface="Arial" panose="020B0604020202020204" pitchFamily="34" charset="0"/>
                          <a:cs typeface="Arial" panose="020B0604020202020204" pitchFamily="34" charset="0"/>
                        </a:rPr>
                        <a:t>keV</a:t>
                      </a:r>
                      <a:r>
                        <a:rPr lang="en-AU" sz="1600">
                          <a:latin typeface="Arial" panose="020B0604020202020204" pitchFamily="34" charset="0"/>
                          <a:cs typeface="Arial" panose="020B0604020202020204" pitchFamily="34" charset="0"/>
                        </a:rPr>
                        <a:t>. Electrons are produced in beta-minus decay processes.</a:t>
                      </a:r>
                    </a:p>
                  </a:txBody>
                  <a:tcPr/>
                </a:tc>
                <a:extLst>
                  <a:ext uri="{0D108BD9-81ED-4DB2-BD59-A6C34878D82A}">
                    <a16:rowId xmlns:a16="http://schemas.microsoft.com/office/drawing/2014/main" val="102955122"/>
                  </a:ext>
                </a:extLst>
              </a:tr>
              <a:tr h="784631">
                <a:tc>
                  <a:txBody>
                    <a:bodyPr/>
                    <a:lstStyle/>
                    <a:p>
                      <a:r>
                        <a:rPr lang="en-AU" sz="1800">
                          <a:latin typeface="Arial" panose="020B0604020202020204" pitchFamily="34" charset="0"/>
                          <a:cs typeface="Arial" panose="020B0604020202020204" pitchFamily="34" charset="0"/>
                        </a:rPr>
                        <a:t>electron neutrino(</a:t>
                      </a:r>
                      <a:r>
                        <a:rPr lang="en-AU" sz="1800" baseline="-25000">
                          <a:effectLst/>
                          <a:latin typeface="Arial" panose="020B0604020202020204" pitchFamily="34" charset="0"/>
                          <a:cs typeface="Arial" panose="020B0604020202020204" pitchFamily="34" charset="0"/>
                        </a:rPr>
                        <a:t>e</a:t>
                      </a:r>
                      <a:r>
                        <a:rPr lang="en-AU" sz="1800">
                          <a:latin typeface="Arial" panose="020B0604020202020204" pitchFamily="34" charset="0"/>
                          <a:cs typeface="Arial" panose="020B0604020202020204" pitchFamily="34" charset="0"/>
                        </a:rPr>
                        <a:t>) </a:t>
                      </a:r>
                    </a:p>
                  </a:txBody>
                  <a:tcPr/>
                </a:tc>
                <a:tc>
                  <a:txBody>
                    <a:bodyPr/>
                    <a:lstStyle/>
                    <a:p>
                      <a:r>
                        <a:rPr lang="en-AU" sz="1600">
                          <a:latin typeface="Arial" panose="020B0604020202020204" pitchFamily="34" charset="0"/>
                          <a:cs typeface="Arial" panose="020B0604020202020204" pitchFamily="34" charset="0"/>
                        </a:rPr>
                        <a:t>A fundamental particle (a lepton) with zero electric charge. It is produced in beta-plus decay along with a positron. Its antiparticle is the electron antineutrino.</a:t>
                      </a:r>
                    </a:p>
                  </a:txBody>
                  <a:tcPr/>
                </a:tc>
                <a:extLst>
                  <a:ext uri="{0D108BD9-81ED-4DB2-BD59-A6C34878D82A}">
                    <a16:rowId xmlns:a16="http://schemas.microsoft.com/office/drawing/2014/main" val="3583596952"/>
                  </a:ext>
                </a:extLst>
              </a:tr>
              <a:tr h="784631">
                <a:tc>
                  <a:txBody>
                    <a:bodyPr/>
                    <a:lstStyle/>
                    <a:p>
                      <a:r>
                        <a:rPr lang="en-AU" sz="1800" err="1">
                          <a:latin typeface="Arial" panose="020B0604020202020204" pitchFamily="34" charset="0"/>
                          <a:cs typeface="Arial" panose="020B0604020202020204" pitchFamily="34" charset="0"/>
                        </a:rPr>
                        <a:t>Electronvolt</a:t>
                      </a:r>
                      <a:endParaRPr lang="en-AU" sz="1800">
                        <a:latin typeface="Arial" panose="020B0604020202020204" pitchFamily="34" charset="0"/>
                        <a:cs typeface="Arial" panose="020B0604020202020204" pitchFamily="34" charset="0"/>
                      </a:endParaRPr>
                    </a:p>
                    <a:p>
                      <a:r>
                        <a:rPr lang="en-AU" sz="1800">
                          <a:latin typeface="Arial" panose="020B0604020202020204" pitchFamily="34" charset="0"/>
                          <a:cs typeface="Arial" panose="020B0604020202020204" pitchFamily="34" charset="0"/>
                        </a:rPr>
                        <a:t>(eV) </a:t>
                      </a:r>
                    </a:p>
                  </a:txBody>
                  <a:tcPr/>
                </a:tc>
                <a:tc>
                  <a:txBody>
                    <a:bodyPr/>
                    <a:lstStyle/>
                    <a:p>
                      <a:r>
                        <a:rPr lang="en-AU" sz="1600">
                          <a:latin typeface="Arial" panose="020B0604020202020204" pitchFamily="34" charset="0"/>
                          <a:cs typeface="Arial" panose="020B0604020202020204" pitchFamily="34" charset="0"/>
                        </a:rPr>
                        <a:t>The unit of energy corresponding to the energy converted when an electron moves through a voltage difference of 1V. The </a:t>
                      </a:r>
                      <a:r>
                        <a:rPr lang="en-AU" sz="1600" err="1">
                          <a:latin typeface="Arial" panose="020B0604020202020204" pitchFamily="34" charset="0"/>
                          <a:cs typeface="Arial" panose="020B0604020202020204" pitchFamily="34" charset="0"/>
                        </a:rPr>
                        <a:t>electronvolt</a:t>
                      </a:r>
                      <a:r>
                        <a:rPr lang="en-AU" sz="1600">
                          <a:latin typeface="Arial" panose="020B0604020202020204" pitchFamily="34" charset="0"/>
                          <a:cs typeface="Arial" panose="020B0604020202020204" pitchFamily="34" charset="0"/>
                        </a:rPr>
                        <a:t> is abbreviated to eV and 1 eV = 1.602 × 10</a:t>
                      </a:r>
                      <a:r>
                        <a:rPr lang="en-AU" sz="1600" baseline="30000">
                          <a:effectLst/>
                          <a:latin typeface="Arial" panose="020B0604020202020204" pitchFamily="34" charset="0"/>
                          <a:cs typeface="Arial" panose="020B0604020202020204" pitchFamily="34" charset="0"/>
                        </a:rPr>
                        <a:t>-19</a:t>
                      </a:r>
                      <a:r>
                        <a:rPr lang="en-AU" sz="1600">
                          <a:latin typeface="Arial" panose="020B0604020202020204" pitchFamily="34" charset="0"/>
                          <a:cs typeface="Arial" panose="020B0604020202020204" pitchFamily="34" charset="0"/>
                        </a:rPr>
                        <a:t> J.</a:t>
                      </a:r>
                    </a:p>
                  </a:txBody>
                  <a:tcPr/>
                </a:tc>
                <a:extLst>
                  <a:ext uri="{0D108BD9-81ED-4DB2-BD59-A6C34878D82A}">
                    <a16:rowId xmlns:a16="http://schemas.microsoft.com/office/drawing/2014/main" val="3348327107"/>
                  </a:ext>
                </a:extLst>
              </a:tr>
              <a:tr h="1017115">
                <a:tc>
                  <a:txBody>
                    <a:bodyPr/>
                    <a:lstStyle/>
                    <a:p>
                      <a:r>
                        <a:rPr lang="en-AU" sz="1800">
                          <a:latin typeface="Arial" panose="020B0604020202020204" pitchFamily="34" charset="0"/>
                          <a:cs typeface="Arial" panose="020B0604020202020204" pitchFamily="34" charset="0"/>
                        </a:rPr>
                        <a:t>flavour</a:t>
                      </a:r>
                    </a:p>
                  </a:txBody>
                  <a:tcPr/>
                </a:tc>
                <a:tc>
                  <a:txBody>
                    <a:bodyPr/>
                    <a:lstStyle/>
                    <a:p>
                      <a:r>
                        <a:rPr lang="en-AU" sz="1600">
                          <a:latin typeface="Arial" panose="020B0604020202020204" pitchFamily="34" charset="0"/>
                          <a:cs typeface="Arial" panose="020B0604020202020204" pitchFamily="34" charset="0"/>
                        </a:rPr>
                        <a:t>Somewhat whimsical name used to describe the different types of lepton (i.e. electron, electron neutrino, muon, muon neutrino, </a:t>
                      </a:r>
                      <a:r>
                        <a:rPr lang="en-AU" sz="1600" err="1">
                          <a:latin typeface="Arial" panose="020B0604020202020204" pitchFamily="34" charset="0"/>
                          <a:cs typeface="Arial" panose="020B0604020202020204" pitchFamily="34" charset="0"/>
                        </a:rPr>
                        <a:t>tauon</a:t>
                      </a:r>
                      <a:r>
                        <a:rPr lang="en-AU" sz="1600">
                          <a:latin typeface="Arial" panose="020B0604020202020204" pitchFamily="34" charset="0"/>
                          <a:cs typeface="Arial" panose="020B0604020202020204" pitchFamily="34" charset="0"/>
                        </a:rPr>
                        <a:t>, </a:t>
                      </a:r>
                      <a:r>
                        <a:rPr lang="en-AU" sz="1600" err="1">
                          <a:latin typeface="Arial" panose="020B0604020202020204" pitchFamily="34" charset="0"/>
                          <a:cs typeface="Arial" panose="020B0604020202020204" pitchFamily="34" charset="0"/>
                        </a:rPr>
                        <a:t>tauon</a:t>
                      </a:r>
                      <a:r>
                        <a:rPr lang="en-AU" sz="1600">
                          <a:latin typeface="Arial" panose="020B0604020202020204" pitchFamily="34" charset="0"/>
                          <a:cs typeface="Arial" panose="020B0604020202020204" pitchFamily="34" charset="0"/>
                        </a:rPr>
                        <a:t> neutrino) and the different types of quark (up, down, strange, charm, top, bottom).</a:t>
                      </a:r>
                    </a:p>
                  </a:txBody>
                  <a:tcPr/>
                </a:tc>
                <a:extLst>
                  <a:ext uri="{0D108BD9-81ED-4DB2-BD59-A6C34878D82A}">
                    <a16:rowId xmlns:a16="http://schemas.microsoft.com/office/drawing/2014/main" val="2216304816"/>
                  </a:ext>
                </a:extLst>
              </a:tr>
              <a:tr h="1133357">
                <a:tc>
                  <a:txBody>
                    <a:bodyPr/>
                    <a:lstStyle/>
                    <a:p>
                      <a:r>
                        <a:rPr lang="en-AU" sz="1800">
                          <a:latin typeface="Arial" panose="020B0604020202020204" pitchFamily="34" charset="0"/>
                          <a:cs typeface="Arial" panose="020B0604020202020204" pitchFamily="34" charset="0"/>
                        </a:rPr>
                        <a:t>generations (of fundamental particles) </a:t>
                      </a:r>
                    </a:p>
                  </a:txBody>
                  <a:tcPr/>
                </a:tc>
                <a:tc>
                  <a:txBody>
                    <a:bodyPr/>
                    <a:lstStyle/>
                    <a:p>
                      <a:r>
                        <a:rPr lang="en-AU" sz="1600" dirty="0">
                          <a:latin typeface="Arial" panose="020B0604020202020204" pitchFamily="34" charset="0"/>
                          <a:cs typeface="Arial" panose="020B0604020202020204" pitchFamily="34" charset="0"/>
                        </a:rPr>
                        <a:t>The electron and electron neutrino are referred to as first-generation leptons, whereas the up and down quarks are referred to as first-generation quarks. </a:t>
                      </a:r>
                    </a:p>
                  </a:txBody>
                  <a:tcPr/>
                </a:tc>
                <a:extLst>
                  <a:ext uri="{0D108BD9-81ED-4DB2-BD59-A6C34878D82A}">
                    <a16:rowId xmlns:a16="http://schemas.microsoft.com/office/drawing/2014/main" val="2230928164"/>
                  </a:ext>
                </a:extLst>
              </a:tr>
            </a:tbl>
          </a:graphicData>
        </a:graphic>
      </p:graphicFrame>
    </p:spTree>
    <p:extLst>
      <p:ext uri="{BB962C8B-B14F-4D97-AF65-F5344CB8AC3E}">
        <p14:creationId xmlns:p14="http://schemas.microsoft.com/office/powerpoint/2010/main" val="350605582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atin typeface="Arial" panose="020B0604020202020204" pitchFamily="34" charset="0"/>
                <a:cs typeface="Arial" panose="020B0604020202020204" pitchFamily="34" charset="0"/>
              </a:rPr>
              <a:t>Glossary part 3</a:t>
            </a:r>
          </a:p>
        </p:txBody>
      </p:sp>
      <p:sp>
        <p:nvSpPr>
          <p:cNvPr id="5" name="Footer Placeholder 4"/>
          <p:cNvSpPr>
            <a:spLocks noGrp="1"/>
          </p:cNvSpPr>
          <p:nvPr>
            <p:ph type="ftr" sz="quarter" idx="3"/>
          </p:nvPr>
        </p:nvSpPr>
        <p:spPr/>
        <p:txBody>
          <a:bodyPr/>
          <a:lstStyle/>
          <a:p>
            <a:fld id="{5116C895-348D-4FA1-AC3F-6A98EE2CBA64}" type="slidenum">
              <a:rPr lang="en-US" smtClean="0"/>
              <a:pPr/>
              <a:t>43</a:t>
            </a:fld>
            <a:endParaRPr lang="en-US"/>
          </a:p>
        </p:txBody>
      </p:sp>
      <p:graphicFrame>
        <p:nvGraphicFramePr>
          <p:cNvPr id="6" name="Table 5" descr="Glossary table part 3"/>
          <p:cNvGraphicFramePr>
            <a:graphicFrameLocks noGrp="1"/>
          </p:cNvGraphicFramePr>
          <p:nvPr>
            <p:extLst>
              <p:ext uri="{D42A27DB-BD31-4B8C-83A1-F6EECF244321}">
                <p14:modId xmlns:p14="http://schemas.microsoft.com/office/powerpoint/2010/main" val="2343442796"/>
              </p:ext>
            </p:extLst>
          </p:nvPr>
        </p:nvGraphicFramePr>
        <p:xfrm>
          <a:off x="342164" y="1341417"/>
          <a:ext cx="8660252" cy="4759960"/>
        </p:xfrm>
        <a:graphic>
          <a:graphicData uri="http://schemas.openxmlformats.org/drawingml/2006/table">
            <a:tbl>
              <a:tblPr firstRow="1" bandRow="1">
                <a:tableStyleId>{3B4B98B0-60AC-42C2-AFA5-B58CD77FA1E5}</a:tableStyleId>
              </a:tblPr>
              <a:tblGrid>
                <a:gridCol w="1805202">
                  <a:extLst>
                    <a:ext uri="{9D8B030D-6E8A-4147-A177-3AD203B41FA5}">
                      <a16:colId xmlns:a16="http://schemas.microsoft.com/office/drawing/2014/main" val="62105128"/>
                    </a:ext>
                  </a:extLst>
                </a:gridCol>
                <a:gridCol w="6855050">
                  <a:extLst>
                    <a:ext uri="{9D8B030D-6E8A-4147-A177-3AD203B41FA5}">
                      <a16:colId xmlns:a16="http://schemas.microsoft.com/office/drawing/2014/main" val="1815135083"/>
                    </a:ext>
                  </a:extLst>
                </a:gridCol>
              </a:tblGrid>
              <a:tr h="370840">
                <a:tc>
                  <a:txBody>
                    <a:bodyPr/>
                    <a:lstStyle/>
                    <a:p>
                      <a:r>
                        <a:rPr lang="en-AU" sz="1800">
                          <a:latin typeface="Arial" panose="020B0604020202020204" pitchFamily="34" charset="0"/>
                          <a:cs typeface="Arial" panose="020B0604020202020204" pitchFamily="34" charset="0"/>
                        </a:rPr>
                        <a:t>Terms</a:t>
                      </a:r>
                    </a:p>
                  </a:txBody>
                  <a:tcPr/>
                </a:tc>
                <a:tc>
                  <a:txBody>
                    <a:bodyPr/>
                    <a:lstStyle/>
                    <a:p>
                      <a:r>
                        <a:rPr lang="en-AU" sz="1800">
                          <a:latin typeface="Arial" panose="020B0604020202020204" pitchFamily="34" charset="0"/>
                          <a:cs typeface="Arial" panose="020B0604020202020204" pitchFamily="34" charset="0"/>
                        </a:rPr>
                        <a:t>Meaning</a:t>
                      </a:r>
                    </a:p>
                  </a:txBody>
                  <a:tcPr/>
                </a:tc>
                <a:extLst>
                  <a:ext uri="{0D108BD9-81ED-4DB2-BD59-A6C34878D82A}">
                    <a16:rowId xmlns:a16="http://schemas.microsoft.com/office/drawing/2014/main" val="1951282470"/>
                  </a:ext>
                </a:extLst>
              </a:tr>
              <a:tr h="370840">
                <a:tc>
                  <a:txBody>
                    <a:bodyPr/>
                    <a:lstStyle/>
                    <a:p>
                      <a:r>
                        <a:rPr lang="en-AU" sz="1800">
                          <a:latin typeface="Arial" panose="020B0604020202020204" pitchFamily="34" charset="0"/>
                          <a:cs typeface="Arial" panose="020B0604020202020204" pitchFamily="34" charset="0"/>
                        </a:rPr>
                        <a:t>gluon</a:t>
                      </a:r>
                    </a:p>
                  </a:txBody>
                  <a:tcPr/>
                </a:tc>
                <a:tc>
                  <a:txBody>
                    <a:bodyPr/>
                    <a:lstStyle/>
                    <a:p>
                      <a:r>
                        <a:rPr lang="en-AU" sz="1800">
                          <a:latin typeface="Arial" panose="020B0604020202020204" pitchFamily="34" charset="0"/>
                          <a:cs typeface="Arial" panose="020B0604020202020204" pitchFamily="34" charset="0"/>
                        </a:rPr>
                        <a:t>The quantum of energy associated with the strong interaction. They have a very short range and are never observed in isolation</a:t>
                      </a:r>
                    </a:p>
                  </a:txBody>
                  <a:tcPr/>
                </a:tc>
                <a:extLst>
                  <a:ext uri="{0D108BD9-81ED-4DB2-BD59-A6C34878D82A}">
                    <a16:rowId xmlns:a16="http://schemas.microsoft.com/office/drawing/2014/main" val="3074876003"/>
                  </a:ext>
                </a:extLst>
              </a:tr>
              <a:tr h="370840">
                <a:tc>
                  <a:txBody>
                    <a:bodyPr/>
                    <a:lstStyle/>
                    <a:p>
                      <a:r>
                        <a:rPr lang="en-AU" sz="1800">
                          <a:latin typeface="Arial" panose="020B0604020202020204" pitchFamily="34" charset="0"/>
                          <a:cs typeface="Arial" panose="020B0604020202020204" pitchFamily="34" charset="0"/>
                        </a:rPr>
                        <a:t>hadron</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800">
                          <a:latin typeface="Arial" panose="020B0604020202020204" pitchFamily="34" charset="0"/>
                          <a:cs typeface="Arial" panose="020B0604020202020204" pitchFamily="34" charset="0"/>
                        </a:rPr>
                        <a:t>A composite particle composed of quarks and/or antiquarks. Baryons are hadrons consisting of three quarks. </a:t>
                      </a:r>
                    </a:p>
                  </a:txBody>
                  <a:tcPr/>
                </a:tc>
                <a:extLst>
                  <a:ext uri="{0D108BD9-81ED-4DB2-BD59-A6C34878D82A}">
                    <a16:rowId xmlns:a16="http://schemas.microsoft.com/office/drawing/2014/main" val="46577765"/>
                  </a:ext>
                </a:extLst>
              </a:tr>
              <a:tr h="370840">
                <a:tc>
                  <a:txBody>
                    <a:bodyPr/>
                    <a:lstStyle/>
                    <a:p>
                      <a:r>
                        <a:rPr lang="en-AU" sz="1800">
                          <a:latin typeface="Arial" panose="020B0604020202020204" pitchFamily="34" charset="0"/>
                          <a:cs typeface="Arial" panose="020B0604020202020204" pitchFamily="34" charset="0"/>
                        </a:rPr>
                        <a:t>meson</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800">
                          <a:latin typeface="Arial" panose="020B0604020202020204" pitchFamily="34" charset="0"/>
                          <a:cs typeface="Arial" panose="020B0604020202020204" pitchFamily="34" charset="0"/>
                        </a:rPr>
                        <a:t>A subatomic particle composed of a quark and an antiquark. A type of hadron. Examples of mesons include the pions.</a:t>
                      </a:r>
                    </a:p>
                    <a:p>
                      <a:pPr marL="0" marR="0" lvl="0" indent="0" algn="l" defTabSz="514337" rtl="0" eaLnBrk="1" fontAlgn="auto" latinLnBrk="0" hangingPunct="1">
                        <a:lnSpc>
                          <a:spcPct val="100000"/>
                        </a:lnSpc>
                        <a:spcBef>
                          <a:spcPts val="0"/>
                        </a:spcBef>
                        <a:spcAft>
                          <a:spcPts val="0"/>
                        </a:spcAft>
                        <a:buClrTx/>
                        <a:buSzTx/>
                        <a:buFontTx/>
                        <a:buNone/>
                        <a:tabLst/>
                        <a:defRPr/>
                      </a:pPr>
                      <a:endParaRPr lang="en-AU"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1356957"/>
                  </a:ext>
                </a:extLst>
              </a:tr>
              <a:tr h="370840">
                <a:tc>
                  <a:txBody>
                    <a:bodyPr/>
                    <a:lstStyle/>
                    <a:p>
                      <a:r>
                        <a:rPr lang="en-AU" sz="1800">
                          <a:latin typeface="Arial" panose="020B0604020202020204" pitchFamily="34" charset="0"/>
                          <a:cs typeface="Arial" panose="020B0604020202020204" pitchFamily="34" charset="0"/>
                        </a:rPr>
                        <a:t>muon (μ</a:t>
                      </a:r>
                      <a:r>
                        <a:rPr lang="en-AU" sz="1800" baseline="30000">
                          <a:effectLst/>
                          <a:latin typeface="Arial" panose="020B0604020202020204" pitchFamily="34" charset="0"/>
                          <a:cs typeface="Arial" panose="020B0604020202020204" pitchFamily="34" charset="0"/>
                        </a:rPr>
                        <a:t>-</a:t>
                      </a:r>
                      <a:r>
                        <a:rPr lang="en-AU" sz="1800">
                          <a:latin typeface="Arial" panose="020B0604020202020204" pitchFamily="34" charset="0"/>
                          <a:cs typeface="Arial" panose="020B0604020202020204" pitchFamily="34" charset="0"/>
                        </a:rPr>
                        <a:t>) </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800">
                          <a:latin typeface="Arial" panose="020B0604020202020204" pitchFamily="34" charset="0"/>
                          <a:cs typeface="Arial" panose="020B0604020202020204" pitchFamily="34" charset="0"/>
                        </a:rPr>
                        <a:t>A fundamental particle (a lepton) with electric charge –</a:t>
                      </a:r>
                      <a:r>
                        <a:rPr lang="en-AU" sz="1800" i="1">
                          <a:effectLst/>
                          <a:latin typeface="Arial" panose="020B0604020202020204" pitchFamily="34" charset="0"/>
                          <a:cs typeface="Arial" panose="020B0604020202020204" pitchFamily="34" charset="0"/>
                        </a:rPr>
                        <a:t>e</a:t>
                      </a:r>
                      <a:r>
                        <a:rPr lang="en-AU" sz="1800">
                          <a:latin typeface="Arial" panose="020B0604020202020204" pitchFamily="34" charset="0"/>
                          <a:cs typeface="Arial" panose="020B0604020202020204" pitchFamily="34" charset="0"/>
                        </a:rPr>
                        <a:t> which is similar to an electron but with a mass about 200 times heavier. Its antiparticle is called the </a:t>
                      </a:r>
                      <a:r>
                        <a:rPr lang="en-AU" sz="1800" err="1">
                          <a:latin typeface="Arial" panose="020B0604020202020204" pitchFamily="34" charset="0"/>
                          <a:cs typeface="Arial" panose="020B0604020202020204" pitchFamily="34" charset="0"/>
                        </a:rPr>
                        <a:t>antimuon</a:t>
                      </a:r>
                      <a:r>
                        <a:rPr lang="en-AU" sz="1800">
                          <a:latin typeface="Arial" panose="020B0604020202020204" pitchFamily="34" charset="0"/>
                          <a:cs typeface="Arial" panose="020B0604020202020204" pitchFamily="34" charset="0"/>
                        </a:rPr>
                        <a:t> (µ</a:t>
                      </a:r>
                      <a:r>
                        <a:rPr lang="en-AU" sz="1800" baseline="30000">
                          <a:effectLst/>
                          <a:latin typeface="Arial" panose="020B0604020202020204" pitchFamily="34" charset="0"/>
                          <a:cs typeface="Arial" panose="020B0604020202020204" pitchFamily="34" charset="0"/>
                        </a:rPr>
                        <a:t>+</a:t>
                      </a:r>
                      <a:r>
                        <a:rPr lang="en-AU" sz="18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190248066"/>
                  </a:ext>
                </a:extLst>
              </a:tr>
              <a:tr h="370840">
                <a:tc>
                  <a:txBody>
                    <a:bodyPr/>
                    <a:lstStyle/>
                    <a:p>
                      <a:r>
                        <a:rPr lang="en-AU" sz="1800">
                          <a:latin typeface="Arial" panose="020B0604020202020204" pitchFamily="34" charset="0"/>
                          <a:cs typeface="Arial" panose="020B0604020202020204" pitchFamily="34" charset="0"/>
                        </a:rPr>
                        <a:t>muon neutrino</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800">
                          <a:latin typeface="Arial" panose="020B0604020202020204" pitchFamily="34" charset="0"/>
                          <a:cs typeface="Arial" panose="020B0604020202020204" pitchFamily="34" charset="0"/>
                        </a:rPr>
                        <a:t>A fundamental particle (a lepton) with zero electric charge. Its corresponding antimatter particle is called the muon antineutrino.</a:t>
                      </a:r>
                    </a:p>
                  </a:txBody>
                  <a:tcPr/>
                </a:tc>
                <a:extLst>
                  <a:ext uri="{0D108BD9-81ED-4DB2-BD59-A6C34878D82A}">
                    <a16:rowId xmlns:a16="http://schemas.microsoft.com/office/drawing/2014/main" val="2455132229"/>
                  </a:ext>
                </a:extLst>
              </a:tr>
              <a:tr h="370840">
                <a:tc>
                  <a:txBody>
                    <a:bodyPr/>
                    <a:lstStyle/>
                    <a:p>
                      <a:r>
                        <a:rPr lang="en-AU" sz="1800">
                          <a:latin typeface="Arial" panose="020B0604020202020204" pitchFamily="34" charset="0"/>
                          <a:cs typeface="Arial" panose="020B0604020202020204" pitchFamily="34" charset="0"/>
                        </a:rPr>
                        <a:t>particle system</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800" dirty="0">
                          <a:latin typeface="Arial" panose="020B0604020202020204" pitchFamily="34" charset="0"/>
                          <a:cs typeface="Arial" panose="020B0604020202020204" pitchFamily="34" charset="0"/>
                        </a:rPr>
                        <a:t>A composite particle made up of multiple quarks. Protons, neutrons and </a:t>
                      </a:r>
                      <a:r>
                        <a:rPr lang="el-GR" sz="1800" dirty="0">
                          <a:latin typeface="Arial" panose="020B0604020202020204" pitchFamily="34" charset="0"/>
                          <a:cs typeface="Arial" panose="020B0604020202020204" pitchFamily="34" charset="0"/>
                        </a:rPr>
                        <a:t>π</a:t>
                      </a:r>
                      <a:r>
                        <a:rPr lang="en-AU" sz="1800" dirty="0">
                          <a:latin typeface="Arial" panose="020B0604020202020204" pitchFamily="34" charset="0"/>
                          <a:cs typeface="Arial" panose="020B0604020202020204" pitchFamily="34" charset="0"/>
                        </a:rPr>
                        <a:t>-mesons are examples of particle systems. </a:t>
                      </a:r>
                    </a:p>
                  </a:txBody>
                  <a:tcPr/>
                </a:tc>
                <a:extLst>
                  <a:ext uri="{0D108BD9-81ED-4DB2-BD59-A6C34878D82A}">
                    <a16:rowId xmlns:a16="http://schemas.microsoft.com/office/drawing/2014/main" val="1511688161"/>
                  </a:ext>
                </a:extLst>
              </a:tr>
            </a:tbl>
          </a:graphicData>
        </a:graphic>
      </p:graphicFrame>
    </p:spTree>
    <p:extLst>
      <p:ext uri="{BB962C8B-B14F-4D97-AF65-F5344CB8AC3E}">
        <p14:creationId xmlns:p14="http://schemas.microsoft.com/office/powerpoint/2010/main" val="273244949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3806" y="2345635"/>
            <a:ext cx="8562142" cy="3816625"/>
          </a:xfrm>
        </p:spPr>
        <p:txBody>
          <a:bodyPr/>
          <a:lstStyle/>
          <a:p>
            <a:pPr lvl="0" defTabSz="457173">
              <a:lnSpc>
                <a:spcPct val="100000"/>
              </a:lnSpc>
              <a:spcAft>
                <a:spcPts val="0"/>
              </a:spcAft>
            </a:pPr>
            <a:endParaRPr lang="en-AU">
              <a:solidFill>
                <a:srgbClr val="FFFFFF"/>
              </a:solidFill>
              <a:latin typeface="Arial" panose="020B0604020202020204" pitchFamily="34" charset="0"/>
              <a:cs typeface="Arial" panose="020B0604020202020204" pitchFamily="34" charset="0"/>
            </a:endParaRPr>
          </a:p>
          <a:p>
            <a:pPr lvl="0" defTabSz="457173">
              <a:lnSpc>
                <a:spcPct val="100000"/>
              </a:lnSpc>
              <a:spcAft>
                <a:spcPts val="0"/>
              </a:spcAft>
            </a:pPr>
            <a:r>
              <a:rPr lang="en-US">
                <a:solidFill>
                  <a:srgbClr val="FFFFFF"/>
                </a:solidFill>
                <a:latin typeface="Arial" panose="020B0604020202020204" pitchFamily="34" charset="0"/>
                <a:cs typeface="Arial" panose="020B0604020202020204" pitchFamily="34" charset="0"/>
                <a:hlinkClick r:id="rId2"/>
              </a:rPr>
              <a:t>NSW Physics Syllabus </a:t>
            </a:r>
            <a:r>
              <a:rPr lang="en-US">
                <a:solidFill>
                  <a:srgbClr val="FFFFFF"/>
                </a:solidFill>
                <a:latin typeface="Arial" panose="020B0604020202020204" pitchFamily="34" charset="0"/>
                <a:cs typeface="Arial" panose="020B0604020202020204" pitchFamily="34" charset="0"/>
              </a:rPr>
              <a:t>© NSW Education Standards Authority (NESA) for and on behalf of the Crown in right of the State of New South Wales 2017. </a:t>
            </a:r>
          </a:p>
          <a:p>
            <a:pPr lvl="0" defTabSz="457173">
              <a:lnSpc>
                <a:spcPct val="100000"/>
              </a:lnSpc>
              <a:spcAft>
                <a:spcPts val="0"/>
              </a:spcAft>
            </a:pPr>
            <a:endParaRPr lang="en-AU">
              <a:solidFill>
                <a:srgbClr val="FFFFFF"/>
              </a:solidFill>
              <a:latin typeface="Arial" panose="020B0604020202020204" pitchFamily="34" charset="0"/>
              <a:cs typeface="Arial" panose="020B0604020202020204" pitchFamily="34" charset="0"/>
            </a:endParaRPr>
          </a:p>
          <a:p>
            <a:pPr lvl="0" defTabSz="457173">
              <a:lnSpc>
                <a:spcPct val="100000"/>
              </a:lnSpc>
              <a:spcAft>
                <a:spcPts val="0"/>
              </a:spcAft>
            </a:pPr>
            <a:r>
              <a:rPr lang="en-AU">
                <a:solidFill>
                  <a:srgbClr val="FFFFFF"/>
                </a:solidFill>
                <a:latin typeface="Arial" panose="020B0604020202020204" pitchFamily="34" charset="0"/>
                <a:cs typeface="Arial" panose="020B0604020202020204" pitchFamily="34" charset="0"/>
              </a:rPr>
              <a:t>All examination questions have been sourced from NSW </a:t>
            </a:r>
            <a:r>
              <a:rPr lang="en-AU">
                <a:solidFill>
                  <a:srgbClr val="FFFFFF"/>
                </a:solidFill>
                <a:latin typeface="Arial" panose="020B0604020202020204" pitchFamily="34" charset="0"/>
                <a:cs typeface="Arial" panose="020B0604020202020204" pitchFamily="34" charset="0"/>
                <a:hlinkClick r:id="rId3"/>
              </a:rPr>
              <a:t>Physics 2019 HSC Exam pack </a:t>
            </a:r>
            <a:r>
              <a:rPr lang="en-AU">
                <a:solidFill>
                  <a:srgbClr val="FFFFFF"/>
                </a:solidFill>
                <a:latin typeface="Arial" panose="020B0604020202020204" pitchFamily="34" charset="0"/>
                <a:cs typeface="Arial" panose="020B0604020202020204" pitchFamily="34" charset="0"/>
              </a:rPr>
              <a:t>© NSW Education Standards Authority (NESA) for and on behalf of the Crown in right of the State of New South Wales 2019. See the NESA website for additional copyright information. The year of issue is included in each question for your reference.</a:t>
            </a:r>
          </a:p>
          <a:p>
            <a:pPr lvl="0" defTabSz="457173">
              <a:lnSpc>
                <a:spcPct val="100000"/>
              </a:lnSpc>
              <a:spcAft>
                <a:spcPts val="0"/>
              </a:spcAft>
            </a:pPr>
            <a:endParaRPr lang="en-AU">
              <a:solidFill>
                <a:srgbClr val="FFFFFF"/>
              </a:solidFill>
              <a:latin typeface="Arial" panose="020B0604020202020204" pitchFamily="34" charset="0"/>
              <a:cs typeface="Arial" panose="020B0604020202020204" pitchFamily="34" charset="0"/>
            </a:endParaRPr>
          </a:p>
          <a:p>
            <a:pPr lvl="0" defTabSz="457173" fontAlgn="base">
              <a:lnSpc>
                <a:spcPct val="100000"/>
              </a:lnSpc>
              <a:spcAft>
                <a:spcPts val="0"/>
              </a:spcAft>
            </a:pPr>
            <a:r>
              <a:rPr lang="en-AU">
                <a:solidFill>
                  <a:srgbClr val="FFFFFF"/>
                </a:solidFill>
                <a:latin typeface="Arial" panose="020B0604020202020204" pitchFamily="34" charset="0"/>
                <a:cs typeface="Arial" panose="020B0604020202020204" pitchFamily="34" charset="0"/>
              </a:rPr>
              <a:t> </a:t>
            </a:r>
          </a:p>
          <a:p>
            <a:pPr lvl="0" defTabSz="457173">
              <a:lnSpc>
                <a:spcPct val="100000"/>
              </a:lnSpc>
              <a:spcAft>
                <a:spcPts val="0"/>
              </a:spcAft>
            </a:pPr>
            <a:endParaRPr lang="en-AU">
              <a:solidFill>
                <a:srgbClr val="FFFFFF"/>
              </a:solidFill>
              <a:latin typeface="Arial" panose="020B0604020202020204" pitchFamily="34" charset="0"/>
              <a:cs typeface="Arial" panose="020B0604020202020204" pitchFamily="34" charset="0"/>
            </a:endParaRPr>
          </a:p>
          <a:p>
            <a:endParaRPr lang="en-AU"/>
          </a:p>
        </p:txBody>
      </p:sp>
      <p:sp>
        <p:nvSpPr>
          <p:cNvPr id="3" name="Title 2"/>
          <p:cNvSpPr>
            <a:spLocks noGrp="1"/>
          </p:cNvSpPr>
          <p:nvPr>
            <p:ph type="title"/>
          </p:nvPr>
        </p:nvSpPr>
        <p:spPr>
          <a:xfrm>
            <a:off x="263808" y="974035"/>
            <a:ext cx="6256262" cy="1013791"/>
          </a:xfrm>
        </p:spPr>
        <p:txBody>
          <a:bodyPr/>
          <a:lstStyle/>
          <a:p>
            <a:r>
              <a:rPr lang="en-US" sz="4000" b="1">
                <a:solidFill>
                  <a:srgbClr val="FFFFFF"/>
                </a:solidFill>
                <a:latin typeface="Arial" panose="020B0604020202020204" pitchFamily="34" charset="0"/>
                <a:cs typeface="Arial" panose="020B0604020202020204" pitchFamily="34" charset="0"/>
              </a:rPr>
              <a:t>Acknowledgements</a:t>
            </a:r>
            <a:endParaRPr lang="en-AU"/>
          </a:p>
        </p:txBody>
      </p:sp>
    </p:spTree>
    <p:extLst>
      <p:ext uri="{BB962C8B-B14F-4D97-AF65-F5344CB8AC3E}">
        <p14:creationId xmlns:p14="http://schemas.microsoft.com/office/powerpoint/2010/main" val="22179847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3BFC8-CF72-4178-A89C-D3B7851D008C}"/>
              </a:ext>
            </a:extLst>
          </p:cNvPr>
          <p:cNvSpPr>
            <a:spLocks noGrp="1"/>
          </p:cNvSpPr>
          <p:nvPr>
            <p:ph type="body" sz="quarter" idx="16"/>
          </p:nvPr>
        </p:nvSpPr>
        <p:spPr/>
        <p:txBody>
          <a:bodyPr vert="horz" lIns="91440" tIns="45720" rIns="91440" bIns="45720" rtlCol="0" anchor="t">
            <a:noAutofit/>
          </a:bodyPr>
          <a:lstStyle/>
          <a:p>
            <a:pPr marL="132715" indent="-132715"/>
            <a:r>
              <a:rPr lang="en-AU">
                <a:latin typeface="Arial" panose="020B0604020202020204" pitchFamily="34" charset="0"/>
                <a:cs typeface="Arial" panose="020B0604020202020204" pitchFamily="34" charset="0"/>
              </a:rPr>
              <a:t>particle physics is a branch of physics that explores and explains our world in terms of a small set of particles, the ‘players’ and a set of ‘rules’ for how they interact with one another. </a:t>
            </a:r>
            <a:endParaRPr lang="en-US"/>
          </a:p>
          <a:p>
            <a:pPr marL="132715" indent="-132715"/>
            <a:r>
              <a:rPr lang="en-AU">
                <a:latin typeface="Arial"/>
                <a:cs typeface="Arial"/>
              </a:rPr>
              <a:t>the Standard Model is not actually a model. It is an incredibly successful </a:t>
            </a:r>
            <a:r>
              <a:rPr lang="en-AU" b="1">
                <a:latin typeface="Arial"/>
                <a:cs typeface="Arial"/>
              </a:rPr>
              <a:t>theory</a:t>
            </a:r>
            <a:r>
              <a:rPr lang="en-AU">
                <a:latin typeface="Arial"/>
                <a:cs typeface="Arial"/>
              </a:rPr>
              <a:t> that provides our best description of the subatomic particles and the fundamental forces that drive their interactions.</a:t>
            </a:r>
          </a:p>
          <a:p>
            <a:pPr marL="132715" indent="-132715"/>
            <a:r>
              <a:rPr lang="en-AU">
                <a:latin typeface="Arial" panose="020B0604020202020204" pitchFamily="34" charset="0"/>
                <a:cs typeface="Arial" panose="020B0604020202020204" pitchFamily="34" charset="0"/>
              </a:rPr>
              <a:t>it was developed in the early 1970’s, and in the decades following the Standard Model has been repeatedly tested using increasingly precise experiments and yet there are no significant discrepancies between the predictions of the theory and the experimental observations. </a:t>
            </a:r>
          </a:p>
        </p:txBody>
      </p:sp>
      <p:sp>
        <p:nvSpPr>
          <p:cNvPr id="3" name="Text Placeholder 2">
            <a:extLst>
              <a:ext uri="{FF2B5EF4-FFF2-40B4-BE49-F238E27FC236}">
                <a16:creationId xmlns:a16="http://schemas.microsoft.com/office/drawing/2014/main" id="{ADE378FD-A0EC-46D2-B883-34304A904063}"/>
              </a:ext>
            </a:extLst>
          </p:cNvPr>
          <p:cNvSpPr>
            <a:spLocks noGrp="1"/>
          </p:cNvSpPr>
          <p:nvPr>
            <p:ph type="body" sz="quarter" idx="15"/>
          </p:nvPr>
        </p:nvSpPr>
        <p:spPr/>
        <p:txBody>
          <a:bodyPr/>
          <a:lstStyle/>
          <a:p>
            <a:r>
              <a:rPr lang="en-AU">
                <a:latin typeface="Arial" panose="020B0604020202020204" pitchFamily="34" charset="0"/>
                <a:cs typeface="Arial" panose="020B0604020202020204" pitchFamily="34" charset="0"/>
              </a:rPr>
              <a:t>Introduction</a:t>
            </a:r>
          </a:p>
        </p:txBody>
      </p:sp>
      <p:sp>
        <p:nvSpPr>
          <p:cNvPr id="4" name="Title 3">
            <a:extLst>
              <a:ext uri="{FF2B5EF4-FFF2-40B4-BE49-F238E27FC236}">
                <a16:creationId xmlns:a16="http://schemas.microsoft.com/office/drawing/2014/main" id="{9B038226-D356-4C48-9294-3A124CB87787}"/>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Particle physics and the Standard Model</a:t>
            </a:r>
          </a:p>
        </p:txBody>
      </p:sp>
      <p:sp>
        <p:nvSpPr>
          <p:cNvPr id="5" name="Footer Placeholder 4">
            <a:extLst>
              <a:ext uri="{FF2B5EF4-FFF2-40B4-BE49-F238E27FC236}">
                <a16:creationId xmlns:a16="http://schemas.microsoft.com/office/drawing/2014/main" id="{956FB2E4-80EF-41D1-9E47-11820D79BED3}"/>
              </a:ext>
            </a:extLst>
          </p:cNvPr>
          <p:cNvSpPr>
            <a:spLocks noGrp="1"/>
          </p:cNvSpPr>
          <p:nvPr>
            <p:ph type="ftr" sz="quarter" idx="3"/>
          </p:nvPr>
        </p:nvSpPr>
        <p:spPr/>
        <p:txBody>
          <a:bodyPr/>
          <a:lstStyle/>
          <a:p>
            <a:fld id="{5116C895-348D-4FA1-AC3F-6A98EE2CBA64}" type="slidenum">
              <a:rPr lang="en-US" smtClean="0"/>
              <a:pPr/>
              <a:t>5</a:t>
            </a:fld>
            <a:endParaRPr lang="en-US"/>
          </a:p>
        </p:txBody>
      </p:sp>
    </p:spTree>
    <p:extLst>
      <p:ext uri="{BB962C8B-B14F-4D97-AF65-F5344CB8AC3E}">
        <p14:creationId xmlns:p14="http://schemas.microsoft.com/office/powerpoint/2010/main" val="42701148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2100" y="934279"/>
            <a:ext cx="8572723" cy="5155804"/>
          </a:xfrm>
        </p:spPr>
        <p:txBody>
          <a:bodyPr/>
          <a:lstStyle/>
          <a:p>
            <a:r>
              <a:rPr lang="en-AU">
                <a:latin typeface="Arial" panose="020B0604020202020204" pitchFamily="34" charset="0"/>
                <a:cs typeface="Arial" panose="020B0604020202020204" pitchFamily="34" charset="0"/>
              </a:rPr>
              <a:t>it has some limitations and there is far more to explore in the world of particle physics. For example, it does not predict the masses of the fermions (quarks and leptons). These, along with some other values, must be measured experimentally and input into the theory in order to make predictions. </a:t>
            </a:r>
          </a:p>
          <a:p>
            <a:r>
              <a:rPr lang="en-AU">
                <a:latin typeface="Arial" panose="020B0604020202020204" pitchFamily="34" charset="0"/>
                <a:cs typeface="Arial" panose="020B0604020202020204" pitchFamily="34" charset="0"/>
              </a:rPr>
              <a:t>despite this, the theory is arguably the most successful scientific theory ever proposed. </a:t>
            </a:r>
          </a:p>
          <a:p>
            <a:endParaRPr lang="en-AU"/>
          </a:p>
          <a:p>
            <a:endParaRPr lang="en-AU"/>
          </a:p>
        </p:txBody>
      </p:sp>
      <p:sp>
        <p:nvSpPr>
          <p:cNvPr id="5" name="Footer Placeholder 4"/>
          <p:cNvSpPr>
            <a:spLocks noGrp="1"/>
          </p:cNvSpPr>
          <p:nvPr>
            <p:ph type="ftr" sz="quarter" idx="3"/>
          </p:nvPr>
        </p:nvSpPr>
        <p:spPr/>
        <p:txBody>
          <a:bodyPr/>
          <a:lstStyle/>
          <a:p>
            <a:fld id="{5116C895-348D-4FA1-AC3F-6A98EE2CBA64}" type="slidenum">
              <a:rPr lang="en-US" smtClean="0"/>
              <a:pPr/>
              <a:t>6</a:t>
            </a:fld>
            <a:endParaRPr lang="en-US"/>
          </a:p>
        </p:txBody>
      </p:sp>
    </p:spTree>
    <p:extLst>
      <p:ext uri="{BB962C8B-B14F-4D97-AF65-F5344CB8AC3E}">
        <p14:creationId xmlns:p14="http://schemas.microsoft.com/office/powerpoint/2010/main" val="35578138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286927" y="1875397"/>
            <a:ext cx="4783837" cy="4236529"/>
          </a:xfrm>
        </p:spPr>
        <p:txBody>
          <a:bodyPr vert="horz" lIns="91440" tIns="45720" rIns="91440" bIns="45720" rtlCol="0" anchor="t">
            <a:normAutofit lnSpcReduction="10000"/>
          </a:bodyPr>
          <a:lstStyle/>
          <a:p>
            <a:pPr marL="0" indent="0">
              <a:buNone/>
            </a:pPr>
            <a:r>
              <a:rPr lang="en-AU">
                <a:latin typeface="Arial" panose="020B0604020202020204" pitchFamily="34" charset="0"/>
                <a:cs typeface="Arial" panose="020B0604020202020204" pitchFamily="34" charset="0"/>
              </a:rPr>
              <a:t>The following activities could be used to introduce students to the Standard Model. </a:t>
            </a:r>
          </a:p>
          <a:p>
            <a:pPr marL="0" indent="0">
              <a:buNone/>
            </a:pPr>
            <a:r>
              <a:rPr lang="en-AU">
                <a:latin typeface="Arial"/>
                <a:cs typeface="Arial"/>
                <a:hlinkClick r:id="rId2"/>
              </a:rPr>
              <a:t>Taming the particle zoo – Perimeter Institute</a:t>
            </a:r>
            <a:r>
              <a:rPr lang="en-AU">
                <a:latin typeface="Arial"/>
                <a:cs typeface="Arial"/>
              </a:rPr>
              <a:t> - guides students through the mounting evidence for and development of the Standard Model. Beginning with the rapid discovery of a 'zoo' of new particles in particle accelerators. Students follow an inquiry process, predicting new particles and maybe winning a Nobel prize.</a:t>
            </a:r>
          </a:p>
          <a:p>
            <a:pPr marL="132715" indent="-132715"/>
            <a:endParaRPr lang="en-AU"/>
          </a:p>
        </p:txBody>
      </p:sp>
      <p:sp>
        <p:nvSpPr>
          <p:cNvPr id="4" name="Text Placeholder 3">
            <a:extLst>
              <a:ext uri="{FF2B5EF4-FFF2-40B4-BE49-F238E27FC236}">
                <a16:creationId xmlns:a16="http://schemas.microsoft.com/office/drawing/2014/main" id="{7BA8CA9B-610B-4964-BCD4-BDFEF570CA58}"/>
              </a:ext>
            </a:extLst>
          </p:cNvPr>
          <p:cNvSpPr>
            <a:spLocks noGrp="1"/>
          </p:cNvSpPr>
          <p:nvPr>
            <p:ph type="body" sz="quarter" idx="15"/>
          </p:nvPr>
        </p:nvSpPr>
        <p:spPr/>
        <p:txBody>
          <a:bodyPr/>
          <a:lstStyle/>
          <a:p>
            <a:r>
              <a:rPr lang="en-AU" sz="2000">
                <a:latin typeface="Arial" panose="020B0604020202020204" pitchFamily="34" charset="0"/>
                <a:cs typeface="Arial" panose="020B0604020202020204" pitchFamily="34" charset="0"/>
              </a:rPr>
              <a:t>Activities for use in the classroom</a:t>
            </a:r>
          </a:p>
        </p:txBody>
      </p:sp>
      <p:sp>
        <p:nvSpPr>
          <p:cNvPr id="5" name="Title 4">
            <a:extLst>
              <a:ext uri="{FF2B5EF4-FFF2-40B4-BE49-F238E27FC236}">
                <a16:creationId xmlns:a16="http://schemas.microsoft.com/office/drawing/2014/main" id="{A9752A2B-1A31-4402-87C4-A04570F055DC}"/>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Introducing the Standard Model</a:t>
            </a:r>
          </a:p>
        </p:txBody>
      </p:sp>
      <p:sp>
        <p:nvSpPr>
          <p:cNvPr id="6" name="Footer Placeholder 5">
            <a:extLst>
              <a:ext uri="{FF2B5EF4-FFF2-40B4-BE49-F238E27FC236}">
                <a16:creationId xmlns:a16="http://schemas.microsoft.com/office/drawing/2014/main" id="{71ABADAD-2B36-4961-8154-50560EC2D344}"/>
              </a:ext>
            </a:extLst>
          </p:cNvPr>
          <p:cNvSpPr>
            <a:spLocks noGrp="1"/>
          </p:cNvSpPr>
          <p:nvPr>
            <p:ph type="ftr" sz="quarter" idx="3"/>
          </p:nvPr>
        </p:nvSpPr>
        <p:spPr/>
        <p:txBody>
          <a:bodyPr/>
          <a:lstStyle/>
          <a:p>
            <a:fld id="{5116C895-348D-4FA1-AC3F-6A98EE2CBA64}" type="slidenum">
              <a:rPr lang="en-US" smtClean="0"/>
              <a:pPr/>
              <a:t>7</a:t>
            </a:fld>
            <a:endParaRPr lang="en-US"/>
          </a:p>
        </p:txBody>
      </p:sp>
      <p:pic>
        <p:nvPicPr>
          <p:cNvPr id="9" name="Chart Placeholder 8" descr="A sample of the particle cards used in the Taming the particle zoo activity from the Perimeter Institute.">
            <a:extLst>
              <a:ext uri="{FF2B5EF4-FFF2-40B4-BE49-F238E27FC236}">
                <a16:creationId xmlns:a16="http://schemas.microsoft.com/office/drawing/2014/main" id="{5ABA8A00-399A-4EC2-BB87-78E87FC9D25D}"/>
              </a:ext>
            </a:extLst>
          </p:cNvPr>
          <p:cNvPicPr>
            <a:picLocks noGrp="1" noChangeAspect="1"/>
          </p:cNvPicPr>
          <p:nvPr>
            <p:ph type="chart" sz="quarter" idx="4294967295"/>
          </p:nvPr>
        </p:nvPicPr>
        <p:blipFill>
          <a:blip r:embed="rId3"/>
          <a:stretch>
            <a:fillRect/>
          </a:stretch>
        </p:blipFill>
        <p:spPr>
          <a:xfrm>
            <a:off x="5511842" y="1336985"/>
            <a:ext cx="3311525" cy="4130675"/>
          </a:xfrm>
          <a:prstGeom prst="rect">
            <a:avLst/>
          </a:prstGeom>
        </p:spPr>
      </p:pic>
      <p:sp>
        <p:nvSpPr>
          <p:cNvPr id="10" name="TextBox 9">
            <a:extLst>
              <a:ext uri="{FF2B5EF4-FFF2-40B4-BE49-F238E27FC236}">
                <a16:creationId xmlns:a16="http://schemas.microsoft.com/office/drawing/2014/main" id="{8825F8CE-945E-41D5-B26F-E8ECC54C84A1}"/>
              </a:ext>
            </a:extLst>
          </p:cNvPr>
          <p:cNvSpPr txBox="1"/>
          <p:nvPr/>
        </p:nvSpPr>
        <p:spPr>
          <a:xfrm>
            <a:off x="6004560" y="5612371"/>
            <a:ext cx="2494833" cy="238760"/>
          </a:xfrm>
          <a:prstGeom prst="rect">
            <a:avLst/>
          </a:prstGeom>
          <a:noFill/>
        </p:spPr>
        <p:txBody>
          <a:bodyPr wrap="square" lIns="0" tIns="0" rIns="0" bIns="0" rtlCol="0">
            <a:noAutofit/>
          </a:bodyPr>
          <a:lstStyle/>
          <a:p>
            <a:pPr algn="l"/>
            <a:r>
              <a:rPr lang="en-AU" sz="1400"/>
              <a:t>Image credit: </a:t>
            </a:r>
            <a:r>
              <a:rPr lang="en-AU" sz="1400">
                <a:hlinkClick r:id="rId2"/>
              </a:rPr>
              <a:t>Perimeter Institute</a:t>
            </a:r>
            <a:endParaRPr lang="en-AU" sz="1400"/>
          </a:p>
        </p:txBody>
      </p:sp>
    </p:spTree>
    <p:extLst>
      <p:ext uri="{BB962C8B-B14F-4D97-AF65-F5344CB8AC3E}">
        <p14:creationId xmlns:p14="http://schemas.microsoft.com/office/powerpoint/2010/main" val="15806927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914401"/>
            <a:ext cx="8628224" cy="5166804"/>
          </a:xfrm>
        </p:spPr>
        <p:txBody>
          <a:bodyPr vert="horz" lIns="91440" tIns="45720" rIns="91440" bIns="45720" rtlCol="0" anchor="t">
            <a:normAutofit lnSpcReduction="10000"/>
          </a:bodyPr>
          <a:lstStyle/>
          <a:p>
            <a:pPr marL="0" indent="0">
              <a:buNone/>
            </a:pPr>
            <a:r>
              <a:rPr lang="en-AU" sz="1900">
                <a:latin typeface="Arial"/>
                <a:cs typeface="Arial"/>
              </a:rPr>
              <a:t>The two activities listed below can be used to explore the many properties and groupings of particles in the Standard Model. These activities instead begin with the fundamental particles and then guide students in seeking patterns and organisation</a:t>
            </a:r>
            <a:r>
              <a:rPr lang="en-AU" sz="1900">
                <a:latin typeface="Montserrat Medium"/>
              </a:rPr>
              <a:t>.</a:t>
            </a:r>
          </a:p>
          <a:p>
            <a:pPr marL="132715" indent="-132715"/>
            <a:r>
              <a:rPr lang="en-AU" sz="1900">
                <a:latin typeface="Arial"/>
                <a:cs typeface="Arial"/>
                <a:hlinkClick r:id="rId2"/>
              </a:rPr>
              <a:t>Elementary particle cards – S’Cool LAB</a:t>
            </a:r>
            <a:endParaRPr lang="en-AU" sz="1900">
              <a:latin typeface="Arial"/>
              <a:cs typeface="Arial"/>
            </a:endParaRPr>
          </a:p>
          <a:p>
            <a:pPr marL="132715" indent="-132715"/>
            <a:r>
              <a:rPr lang="en-AU" sz="1900">
                <a:latin typeface="Arial"/>
                <a:cs typeface="Arial"/>
                <a:hlinkClick r:id="rId3"/>
              </a:rPr>
              <a:t>Shuffling the particle deck – QuarkNET</a:t>
            </a:r>
            <a:endParaRPr lang="en-AU" sz="1900">
              <a:latin typeface="Arial"/>
              <a:cs typeface="Arial"/>
            </a:endParaRPr>
          </a:p>
          <a:p>
            <a:pPr marL="132715" indent="-132715"/>
            <a:endParaRPr lang="en-AU" sz="1900">
              <a:latin typeface="Arial" panose="020B0604020202020204" pitchFamily="34" charset="0"/>
              <a:cs typeface="Arial" panose="020B0604020202020204" pitchFamily="34" charset="0"/>
              <a:hlinkClick r:id="rId4"/>
            </a:endParaRPr>
          </a:p>
          <a:p>
            <a:pPr marL="132715" indent="-132715"/>
            <a:r>
              <a:rPr lang="en-AU" sz="1900">
                <a:latin typeface="Arial" panose="020B0604020202020204" pitchFamily="34" charset="0"/>
                <a:cs typeface="Arial" panose="020B0604020202020204" pitchFamily="34" charset="0"/>
                <a:hlinkClick r:id="rId4"/>
              </a:rPr>
              <a:t>The Standard Model - with Harry Cliff (12min) </a:t>
            </a:r>
            <a:r>
              <a:rPr lang="en-AU" sz="1900">
                <a:latin typeface="Arial" panose="020B0604020202020204" pitchFamily="34" charset="0"/>
                <a:cs typeface="Arial" panose="020B0604020202020204" pitchFamily="34" charset="0"/>
              </a:rPr>
              <a:t>relates development of the Standard Model to the Periodic table. This engaging lecture highlights the observations, evidence and discovery that led to the development and acceptance of the Standard Model. </a:t>
            </a:r>
          </a:p>
          <a:p>
            <a:pPr marL="132715" indent="-132715"/>
            <a:endParaRPr lang="en-AU"/>
          </a:p>
        </p:txBody>
      </p:sp>
      <p:sp>
        <p:nvSpPr>
          <p:cNvPr id="5" name="Footer Placeholder 4"/>
          <p:cNvSpPr>
            <a:spLocks noGrp="1"/>
          </p:cNvSpPr>
          <p:nvPr>
            <p:ph type="ftr" sz="quarter" idx="3"/>
          </p:nvPr>
        </p:nvSpPr>
        <p:spPr/>
        <p:txBody>
          <a:bodyPr/>
          <a:lstStyle/>
          <a:p>
            <a:fld id="{5116C895-348D-4FA1-AC3F-6A98EE2CBA64}" type="slidenum">
              <a:rPr lang="en-US" smtClean="0"/>
              <a:pPr/>
              <a:t>8</a:t>
            </a:fld>
            <a:endParaRPr lang="en-US"/>
          </a:p>
        </p:txBody>
      </p:sp>
    </p:spTree>
    <p:extLst>
      <p:ext uri="{BB962C8B-B14F-4D97-AF65-F5344CB8AC3E}">
        <p14:creationId xmlns:p14="http://schemas.microsoft.com/office/powerpoint/2010/main" val="33189389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BD3A57-3A3A-4B6C-BEA9-30A50C2C8AC1}"/>
              </a:ext>
            </a:extLst>
          </p:cNvPr>
          <p:cNvSpPr>
            <a:spLocks noGrp="1"/>
          </p:cNvSpPr>
          <p:nvPr>
            <p:ph type="body" sz="quarter" idx="16"/>
          </p:nvPr>
        </p:nvSpPr>
        <p:spPr/>
        <p:txBody>
          <a:bodyPr>
            <a:normAutofit lnSpcReduction="10000"/>
          </a:bodyPr>
          <a:lstStyle/>
          <a:p>
            <a:r>
              <a:rPr lang="en-AU">
                <a:latin typeface="Arial" panose="020B0604020202020204" pitchFamily="34" charset="0"/>
                <a:cs typeface="Arial" panose="020B0604020202020204" pitchFamily="34" charset="0"/>
                <a:hlinkClick r:id="rId2"/>
              </a:rPr>
              <a:t>Why not start with quarks? Teachers investigate a learning unit on the subatomic structure of matter with 12-year-olds</a:t>
            </a:r>
            <a:r>
              <a:rPr lang="en-AU">
                <a:latin typeface="Arial" panose="020B0604020202020204" pitchFamily="34" charset="0"/>
                <a:cs typeface="Arial" panose="020B0604020202020204" pitchFamily="34" charset="0"/>
              </a:rPr>
              <a:t> explores the effectiveness of a learning unit aimed at introducing students in early stages to an atomic model with quarks and electrons as the fundamental building blocks. </a:t>
            </a:r>
          </a:p>
          <a:p>
            <a:endParaRPr lang="en-AU">
              <a:latin typeface="Arial" panose="020B0604020202020204" pitchFamily="34" charset="0"/>
              <a:cs typeface="Arial" panose="020B0604020202020204" pitchFamily="34" charset="0"/>
              <a:hlinkClick r:id="rId3"/>
            </a:endParaRPr>
          </a:p>
          <a:p>
            <a:r>
              <a:rPr lang="en-AU">
                <a:latin typeface="Arial" panose="020B0604020202020204" pitchFamily="34" charset="0"/>
                <a:cs typeface="Arial" panose="020B0604020202020204" pitchFamily="34" charset="0"/>
                <a:hlinkClick r:id="rId3"/>
              </a:rPr>
              <a:t>Animated science – AS Physics unit 1 resources</a:t>
            </a:r>
            <a:r>
              <a:rPr lang="en-AU">
                <a:latin typeface="Arial" panose="020B0604020202020204" pitchFamily="34" charset="0"/>
                <a:cs typeface="Arial" panose="020B0604020202020204" pitchFamily="34" charset="0"/>
              </a:rPr>
              <a:t/>
            </a:r>
            <a:br>
              <a:rPr lang="en-AU">
                <a:latin typeface="Arial" panose="020B0604020202020204" pitchFamily="34" charset="0"/>
                <a:cs typeface="Arial" panose="020B0604020202020204" pitchFamily="34" charset="0"/>
              </a:rPr>
            </a:br>
            <a:r>
              <a:rPr lang="en-AU">
                <a:latin typeface="Arial" panose="020B0604020202020204" pitchFamily="34" charset="0"/>
                <a:cs typeface="Arial" panose="020B0604020202020204" pitchFamily="34" charset="0"/>
              </a:rPr>
              <a:t>A very detailed presentation outlining the Standard Model and its development. It also contains sample questions and responses. Note: this presentation at times goes beyond the level of detail required to successfully respond to the inquiry question included in the NSW Stage 6 Physics course. </a:t>
            </a:r>
          </a:p>
          <a:p>
            <a:endParaRPr lang="en-AU" sz="12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B002060-134D-4764-95FC-AEF0DB19CDE6}"/>
              </a:ext>
            </a:extLst>
          </p:cNvPr>
          <p:cNvSpPr>
            <a:spLocks noGrp="1"/>
          </p:cNvSpPr>
          <p:nvPr>
            <p:ph type="body" sz="quarter" idx="15"/>
          </p:nvPr>
        </p:nvSpPr>
        <p:spPr/>
        <p:txBody>
          <a:bodyPr/>
          <a:lstStyle/>
          <a:p>
            <a:r>
              <a:rPr lang="en-AU" sz="2000">
                <a:latin typeface="Arial" panose="020B0604020202020204" pitchFamily="34" charset="0"/>
                <a:cs typeface="Arial" panose="020B0604020202020204" pitchFamily="34" charset="0"/>
              </a:rPr>
              <a:t>Background</a:t>
            </a:r>
            <a:r>
              <a:rPr lang="en-AU"/>
              <a:t> information</a:t>
            </a:r>
          </a:p>
        </p:txBody>
      </p:sp>
      <p:sp>
        <p:nvSpPr>
          <p:cNvPr id="4" name="Title 3">
            <a:extLst>
              <a:ext uri="{FF2B5EF4-FFF2-40B4-BE49-F238E27FC236}">
                <a16:creationId xmlns:a16="http://schemas.microsoft.com/office/drawing/2014/main" id="{9C90362A-4891-4DAB-8633-BB8F8B41323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Introducing the Standard Model</a:t>
            </a:r>
          </a:p>
        </p:txBody>
      </p:sp>
      <p:sp>
        <p:nvSpPr>
          <p:cNvPr id="5" name="Footer Placeholder 4">
            <a:extLst>
              <a:ext uri="{FF2B5EF4-FFF2-40B4-BE49-F238E27FC236}">
                <a16:creationId xmlns:a16="http://schemas.microsoft.com/office/drawing/2014/main" id="{17013FFB-E592-4D49-A251-DF56F41FA187}"/>
              </a:ext>
            </a:extLst>
          </p:cNvPr>
          <p:cNvSpPr>
            <a:spLocks noGrp="1"/>
          </p:cNvSpPr>
          <p:nvPr>
            <p:ph type="ftr" sz="quarter" idx="3"/>
          </p:nvPr>
        </p:nvSpPr>
        <p:spPr/>
        <p:txBody>
          <a:bodyPr/>
          <a:lstStyle/>
          <a:p>
            <a:fld id="{5116C895-348D-4FA1-AC3F-6A98EE2CBA64}" type="slidenum">
              <a:rPr lang="en-US" smtClean="0"/>
              <a:pPr/>
              <a:t>9</a:t>
            </a:fld>
            <a:endParaRPr lang="en-US"/>
          </a:p>
        </p:txBody>
      </p:sp>
    </p:spTree>
    <p:extLst>
      <p:ext uri="{BB962C8B-B14F-4D97-AF65-F5344CB8AC3E}">
        <p14:creationId xmlns:p14="http://schemas.microsoft.com/office/powerpoint/2010/main" val="3457301087"/>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standard_V2" id="{162636CB-DEDF-1B48-B577-F03BA5CCDE48}" vid="{B0582155-A0F6-D44F-8DCE-C5F290BF8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DB57D06BEA83488E102467783CB60D" ma:contentTypeVersion="13" ma:contentTypeDescription="Create a new document." ma:contentTypeScope="" ma:versionID="84eca34ef204cb9cf9287e2e048d1066">
  <xsd:schema xmlns:xsd="http://www.w3.org/2001/XMLSchema" xmlns:xs="http://www.w3.org/2001/XMLSchema" xmlns:p="http://schemas.microsoft.com/office/2006/metadata/properties" xmlns:ns3="02777ac0-bca4-49b9-b304-d2b7eff515d1" xmlns:ns4="33c16299-9e76-4446-b84b-eefe81b91f72" targetNamespace="http://schemas.microsoft.com/office/2006/metadata/properties" ma:root="true" ma:fieldsID="f8d85e542eeb9bafddc4e5c50f779c86" ns3:_="" ns4:_="">
    <xsd:import namespace="02777ac0-bca4-49b9-b304-d2b7eff515d1"/>
    <xsd:import namespace="33c16299-9e76-4446-b84b-eefe81b91f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77ac0-bca4-49b9-b304-d2b7eff51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16299-9e76-4446-b84b-eefe81b91f7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1DD39C-5142-4DDA-836B-BF9D4591C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77ac0-bca4-49b9-b304-d2b7eff515d1"/>
    <ds:schemaRef ds:uri="33c16299-9e76-4446-b84b-eefe81b91f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A84FE2-5DBD-4B04-A127-4E81075F951C}">
  <ds:schemaRefs>
    <ds:schemaRef ds:uri="http://schemas.microsoft.com/sharepoint/v3/contenttype/forms"/>
  </ds:schemaRefs>
</ds:datastoreItem>
</file>

<file path=customXml/itemProps3.xml><?xml version="1.0" encoding="utf-8"?>
<ds:datastoreItem xmlns:ds="http://schemas.openxmlformats.org/officeDocument/2006/customXml" ds:itemID="{8C75B89D-7D53-44FC-A20D-F040BFCB53FB}">
  <ds:schemaRefs>
    <ds:schemaRef ds:uri="http://schemas.microsoft.com/office/2006/documentManagement/types"/>
    <ds:schemaRef ds:uri="http://schemas.openxmlformats.org/package/2006/metadata/core-properties"/>
    <ds:schemaRef ds:uri="02777ac0-bca4-49b9-b304-d2b7eff515d1"/>
    <ds:schemaRef ds:uri="http://purl.org/dc/elements/1.1/"/>
    <ds:schemaRef ds:uri="http://schemas.microsoft.com/office/infopath/2007/PartnerControls"/>
    <ds:schemaRef ds:uri="http://schemas.microsoft.com/office/2006/metadata/properties"/>
    <ds:schemaRef ds:uri="http://purl.org/dc/terms/"/>
    <ds:schemaRef ds:uri="33c16299-9e76-4446-b84b-eefe81b91f7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3979</Words>
  <Application>Microsoft Office PowerPoint</Application>
  <PresentationFormat>On-screen Show (4:3)</PresentationFormat>
  <Paragraphs>369</Paragraphs>
  <Slides>44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Cambria Math</vt:lpstr>
      <vt:lpstr>Courier New</vt:lpstr>
      <vt:lpstr>Montserrat Medium</vt:lpstr>
      <vt:lpstr>Montserrat SemiBold</vt:lpstr>
      <vt:lpstr>Times-Bold</vt:lpstr>
      <vt:lpstr>Times-Roman</vt:lpstr>
      <vt:lpstr>Office Theme</vt:lpstr>
      <vt:lpstr>Science</vt:lpstr>
      <vt:lpstr>Acknowledgement of Country</vt:lpstr>
      <vt:lpstr>Deep inside the atom</vt:lpstr>
      <vt:lpstr>Syllabus outcomes</vt:lpstr>
      <vt:lpstr>Particle physics and the Standard Model</vt:lpstr>
      <vt:lpstr>PowerPoint Presentation</vt:lpstr>
      <vt:lpstr>Introducing the Standard Model</vt:lpstr>
      <vt:lpstr>PowerPoint Presentation</vt:lpstr>
      <vt:lpstr>Introducing the Standard Model</vt:lpstr>
      <vt:lpstr>PowerPoint Presentation</vt:lpstr>
      <vt:lpstr>Fundamental particles: Fermions</vt:lpstr>
      <vt:lpstr>Fundamental particles</vt:lpstr>
      <vt:lpstr>Fermions</vt:lpstr>
      <vt:lpstr>Quarks</vt:lpstr>
      <vt:lpstr>Quark combinations</vt:lpstr>
      <vt:lpstr> Leptons</vt:lpstr>
      <vt:lpstr>Leptons (continued)</vt:lpstr>
      <vt:lpstr>Fundamental forces and their bosons</vt:lpstr>
      <vt:lpstr>Fundamental forces</vt:lpstr>
      <vt:lpstr>PowerPoint Presentation</vt:lpstr>
      <vt:lpstr>Quarks and their combinations</vt:lpstr>
      <vt:lpstr>The strong force</vt:lpstr>
      <vt:lpstr>PowerPoint Presentation</vt:lpstr>
      <vt:lpstr>Electromagnetic force</vt:lpstr>
      <vt:lpstr>Weak force</vt:lpstr>
      <vt:lpstr>PowerPoint Presentation</vt:lpstr>
      <vt:lpstr>Summary: The Standard Model</vt:lpstr>
      <vt:lpstr>How do we know?</vt:lpstr>
      <vt:lpstr>How many types of quarks are there?</vt:lpstr>
      <vt:lpstr>Building a hadron</vt:lpstr>
      <vt:lpstr>Quark summary</vt:lpstr>
      <vt:lpstr>PowerPoint Presentation</vt:lpstr>
      <vt:lpstr>Check understanding</vt:lpstr>
      <vt:lpstr>Check understanding</vt:lpstr>
      <vt:lpstr>Check understanding</vt:lpstr>
      <vt:lpstr>Check understanding</vt:lpstr>
      <vt:lpstr>Check understanding</vt:lpstr>
      <vt:lpstr>Check understanding</vt:lpstr>
      <vt:lpstr>PowerPoint Presentation</vt:lpstr>
      <vt:lpstr>PowerPoint Presentation</vt:lpstr>
      <vt:lpstr>Glossary</vt:lpstr>
      <vt:lpstr>Glossary part 2</vt:lpstr>
      <vt:lpstr>Glossary part 3</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model of matter powerpoint</dc:title>
  <dc:creator>NSW DEPARTMENT OF EDUCATION</dc:creator>
  <cp:keywords>Stage 6</cp:keywords>
  <cp:lastModifiedBy>Vas Ratusau</cp:lastModifiedBy>
  <cp:revision>2</cp:revision>
  <dcterms:created xsi:type="dcterms:W3CDTF">2020-08-13T22:37:20Z</dcterms:created>
  <dcterms:modified xsi:type="dcterms:W3CDTF">2020-08-13T22:38:00Z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0x010100CEDB57D06BEA83488E102467783CB60D</vt:lpwstr>
  </property>
</Properties>
</file>