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8" r:id="rId4"/>
  </p:sldMasterIdLst>
  <p:notesMasterIdLst>
    <p:notesMasterId r:id="rId59"/>
  </p:notesMasterIdLst>
  <p:handoutMasterIdLst>
    <p:handoutMasterId r:id="rId60"/>
  </p:handoutMasterIdLst>
  <p:sldIdLst>
    <p:sldId id="267" r:id="rId5"/>
    <p:sldId id="298" r:id="rId6"/>
    <p:sldId id="294" r:id="rId7"/>
    <p:sldId id="299" r:id="rId8"/>
    <p:sldId id="311" r:id="rId9"/>
    <p:sldId id="472" r:id="rId10"/>
    <p:sldId id="473" r:id="rId11"/>
    <p:sldId id="474" r:id="rId12"/>
    <p:sldId id="458" r:id="rId13"/>
    <p:sldId id="475" r:id="rId14"/>
    <p:sldId id="477" r:id="rId15"/>
    <p:sldId id="478" r:id="rId16"/>
    <p:sldId id="479" r:id="rId17"/>
    <p:sldId id="476" r:id="rId18"/>
    <p:sldId id="480" r:id="rId19"/>
    <p:sldId id="481" r:id="rId20"/>
    <p:sldId id="482" r:id="rId21"/>
    <p:sldId id="483" r:id="rId22"/>
    <p:sldId id="484" r:id="rId23"/>
    <p:sldId id="485" r:id="rId24"/>
    <p:sldId id="488" r:id="rId25"/>
    <p:sldId id="486" r:id="rId26"/>
    <p:sldId id="487" r:id="rId27"/>
    <p:sldId id="489" r:id="rId28"/>
    <p:sldId id="491" r:id="rId29"/>
    <p:sldId id="490" r:id="rId30"/>
    <p:sldId id="492" r:id="rId31"/>
    <p:sldId id="493" r:id="rId32"/>
    <p:sldId id="494" r:id="rId33"/>
    <p:sldId id="495" r:id="rId34"/>
    <p:sldId id="497" r:id="rId35"/>
    <p:sldId id="498" r:id="rId36"/>
    <p:sldId id="499" r:id="rId37"/>
    <p:sldId id="500" r:id="rId38"/>
    <p:sldId id="501" r:id="rId39"/>
    <p:sldId id="502" r:id="rId40"/>
    <p:sldId id="503" r:id="rId41"/>
    <p:sldId id="504" r:id="rId42"/>
    <p:sldId id="505" r:id="rId43"/>
    <p:sldId id="397" r:id="rId44"/>
    <p:sldId id="469" r:id="rId45"/>
    <p:sldId id="506" r:id="rId46"/>
    <p:sldId id="507" r:id="rId47"/>
    <p:sldId id="508" r:id="rId48"/>
    <p:sldId id="509" r:id="rId49"/>
    <p:sldId id="510" r:id="rId50"/>
    <p:sldId id="511" r:id="rId51"/>
    <p:sldId id="513" r:id="rId52"/>
    <p:sldId id="514" r:id="rId53"/>
    <p:sldId id="515" r:id="rId54"/>
    <p:sldId id="516" r:id="rId55"/>
    <p:sldId id="517" r:id="rId56"/>
    <p:sldId id="296" r:id="rId57"/>
    <p:sldId id="297" r:id="rId58"/>
  </p:sldIdLst>
  <p:sldSz cx="9144000" cy="6858000" type="screen4x3"/>
  <p:notesSz cx="9144000" cy="6858000"/>
  <p:defaultTextStyle>
    <a:defPPr>
      <a:defRPr lang="en-US"/>
    </a:defPPr>
    <a:lvl1pPr marL="0" algn="l" defTabSz="457173" rtl="0" eaLnBrk="1" latinLnBrk="0" hangingPunct="1">
      <a:defRPr sz="1800" kern="1200">
        <a:solidFill>
          <a:schemeClr val="tx1"/>
        </a:solidFill>
        <a:latin typeface="+mn-lt"/>
        <a:ea typeface="+mn-ea"/>
        <a:cs typeface="+mn-cs"/>
      </a:defRPr>
    </a:lvl1pPr>
    <a:lvl2pPr marL="457173" algn="l" defTabSz="457173" rtl="0" eaLnBrk="1" latinLnBrk="0" hangingPunct="1">
      <a:defRPr sz="1800" kern="1200">
        <a:solidFill>
          <a:schemeClr val="tx1"/>
        </a:solidFill>
        <a:latin typeface="+mn-lt"/>
        <a:ea typeface="+mn-ea"/>
        <a:cs typeface="+mn-cs"/>
      </a:defRPr>
    </a:lvl2pPr>
    <a:lvl3pPr marL="914347" algn="l" defTabSz="457173" rtl="0" eaLnBrk="1" latinLnBrk="0" hangingPunct="1">
      <a:defRPr sz="1800" kern="1200">
        <a:solidFill>
          <a:schemeClr val="tx1"/>
        </a:solidFill>
        <a:latin typeface="+mn-lt"/>
        <a:ea typeface="+mn-ea"/>
        <a:cs typeface="+mn-cs"/>
      </a:defRPr>
    </a:lvl3pPr>
    <a:lvl4pPr marL="1371520" algn="l" defTabSz="457173" rtl="0" eaLnBrk="1" latinLnBrk="0" hangingPunct="1">
      <a:defRPr sz="1800" kern="1200">
        <a:solidFill>
          <a:schemeClr val="tx1"/>
        </a:solidFill>
        <a:latin typeface="+mn-lt"/>
        <a:ea typeface="+mn-ea"/>
        <a:cs typeface="+mn-cs"/>
      </a:defRPr>
    </a:lvl4pPr>
    <a:lvl5pPr marL="1828694" algn="l" defTabSz="457173" rtl="0" eaLnBrk="1" latinLnBrk="0" hangingPunct="1">
      <a:defRPr sz="1800" kern="1200">
        <a:solidFill>
          <a:schemeClr val="tx1"/>
        </a:solidFill>
        <a:latin typeface="+mn-lt"/>
        <a:ea typeface="+mn-ea"/>
        <a:cs typeface="+mn-cs"/>
      </a:defRPr>
    </a:lvl5pPr>
    <a:lvl6pPr marL="2285866" algn="l" defTabSz="457173" rtl="0" eaLnBrk="1" latinLnBrk="0" hangingPunct="1">
      <a:defRPr sz="1800" kern="1200">
        <a:solidFill>
          <a:schemeClr val="tx1"/>
        </a:solidFill>
        <a:latin typeface="+mn-lt"/>
        <a:ea typeface="+mn-ea"/>
        <a:cs typeface="+mn-cs"/>
      </a:defRPr>
    </a:lvl6pPr>
    <a:lvl7pPr marL="2743041" algn="l" defTabSz="457173" rtl="0" eaLnBrk="1" latinLnBrk="0" hangingPunct="1">
      <a:defRPr sz="1800" kern="1200">
        <a:solidFill>
          <a:schemeClr val="tx1"/>
        </a:solidFill>
        <a:latin typeface="+mn-lt"/>
        <a:ea typeface="+mn-ea"/>
        <a:cs typeface="+mn-cs"/>
      </a:defRPr>
    </a:lvl7pPr>
    <a:lvl8pPr marL="3200214" algn="l" defTabSz="457173" rtl="0" eaLnBrk="1" latinLnBrk="0" hangingPunct="1">
      <a:defRPr sz="1800" kern="1200">
        <a:solidFill>
          <a:schemeClr val="tx1"/>
        </a:solidFill>
        <a:latin typeface="+mn-lt"/>
        <a:ea typeface="+mn-ea"/>
        <a:cs typeface="+mn-cs"/>
      </a:defRPr>
    </a:lvl8pPr>
    <a:lvl9pPr marL="3657388" algn="l" defTabSz="457173"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aster Slides" id="{1165592B-D1AE-EE48-AEB4-F19515D86DC8}">
          <p14:sldIdLst>
            <p14:sldId id="267"/>
            <p14:sldId id="298"/>
            <p14:sldId id="294"/>
            <p14:sldId id="299"/>
            <p14:sldId id="311"/>
            <p14:sldId id="472"/>
            <p14:sldId id="473"/>
            <p14:sldId id="474"/>
            <p14:sldId id="458"/>
            <p14:sldId id="475"/>
            <p14:sldId id="477"/>
            <p14:sldId id="478"/>
            <p14:sldId id="479"/>
            <p14:sldId id="476"/>
            <p14:sldId id="480"/>
            <p14:sldId id="481"/>
            <p14:sldId id="482"/>
            <p14:sldId id="483"/>
            <p14:sldId id="484"/>
            <p14:sldId id="485"/>
            <p14:sldId id="488"/>
            <p14:sldId id="486"/>
            <p14:sldId id="487"/>
            <p14:sldId id="489"/>
            <p14:sldId id="491"/>
            <p14:sldId id="490"/>
            <p14:sldId id="492"/>
            <p14:sldId id="493"/>
            <p14:sldId id="494"/>
            <p14:sldId id="495"/>
            <p14:sldId id="497"/>
            <p14:sldId id="498"/>
            <p14:sldId id="499"/>
            <p14:sldId id="500"/>
            <p14:sldId id="501"/>
            <p14:sldId id="502"/>
            <p14:sldId id="503"/>
            <p14:sldId id="504"/>
            <p14:sldId id="505"/>
            <p14:sldId id="397"/>
            <p14:sldId id="469"/>
            <p14:sldId id="506"/>
            <p14:sldId id="507"/>
            <p14:sldId id="508"/>
            <p14:sldId id="509"/>
            <p14:sldId id="510"/>
            <p14:sldId id="511"/>
            <p14:sldId id="513"/>
            <p14:sldId id="514"/>
            <p14:sldId id="515"/>
            <p14:sldId id="516"/>
            <p14:sldId id="517"/>
            <p14:sldId id="296"/>
            <p14:sldId id="297"/>
          </p14:sldIdLst>
        </p14:section>
      </p14:sectionLst>
    </p:ext>
    <p:ext uri="{EFAFB233-063F-42B5-8137-9DF3F51BA10A}">
      <p15:sldGuideLst xmlns:p15="http://schemas.microsoft.com/office/powerpoint/2012/main">
        <p15:guide id="1" orient="horz" pos="1842" userDrawn="1">
          <p15:clr>
            <a:srgbClr val="A4A3A4"/>
          </p15:clr>
        </p15:guide>
        <p15:guide id="2" orient="horz" pos="3280" userDrawn="1">
          <p15:clr>
            <a:srgbClr val="A4A3A4"/>
          </p15:clr>
        </p15:guide>
        <p15:guide id="3" orient="horz" pos="2228" userDrawn="1">
          <p15:clr>
            <a:srgbClr val="A4A3A4"/>
          </p15:clr>
        </p15:guide>
        <p15:guide id="4" orient="horz" pos="2614" userDrawn="1">
          <p15:clr>
            <a:srgbClr val="A4A3A4"/>
          </p15:clr>
        </p15:guide>
        <p15:guide id="5" pos="2859" userDrawn="1">
          <p15:clr>
            <a:srgbClr val="A4A3A4"/>
          </p15:clr>
        </p15:guide>
        <p15:guide id="6" orient="horz" pos="1570" userDrawn="1">
          <p15:clr>
            <a:srgbClr val="A4A3A4"/>
          </p15:clr>
        </p15:guide>
        <p15:guide id="7" orient="horz" pos="1616" userDrawn="1">
          <p15:clr>
            <a:srgbClr val="A4A3A4"/>
          </p15:clr>
        </p15:guide>
        <p15:guide id="8" pos="975" userDrawn="1">
          <p15:clr>
            <a:srgbClr val="A4A3A4"/>
          </p15:clr>
        </p15:guide>
        <p15:guide id="9" pos="2555" userDrawn="1">
          <p15:clr>
            <a:srgbClr val="A4A3A4"/>
          </p15:clr>
        </p15:guide>
        <p15:guide id="10" pos="1769"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1E41"/>
    <a:srgbClr val="235BA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114" autoAdjust="0"/>
    <p:restoredTop sz="66502" autoAdjust="0"/>
  </p:normalViewPr>
  <p:slideViewPr>
    <p:cSldViewPr snapToGrid="0" showGuides="1">
      <p:cViewPr varScale="1">
        <p:scale>
          <a:sx n="84" d="100"/>
          <a:sy n="84" d="100"/>
        </p:scale>
        <p:origin x="2224" y="56"/>
      </p:cViewPr>
      <p:guideLst>
        <p:guide orient="horz" pos="1842"/>
        <p:guide orient="horz" pos="3280"/>
        <p:guide orient="horz" pos="2228"/>
        <p:guide orient="horz" pos="2614"/>
        <p:guide pos="2859"/>
        <p:guide orient="horz" pos="1570"/>
        <p:guide orient="horz" pos="1616"/>
        <p:guide pos="975"/>
        <p:guide pos="2555"/>
        <p:guide pos="1769"/>
      </p:guideLst>
    </p:cSldViewPr>
  </p:slideViewPr>
  <p:notesTextViewPr>
    <p:cViewPr>
      <p:scale>
        <a:sx n="1" d="1"/>
        <a:sy n="1" d="1"/>
      </p:scale>
      <p:origin x="0" y="0"/>
    </p:cViewPr>
  </p:notesTextViewPr>
  <p:sorterViewPr>
    <p:cViewPr>
      <p:scale>
        <a:sx n="100" d="100"/>
        <a:sy n="100" d="100"/>
      </p:scale>
      <p:origin x="0" y="-7932"/>
    </p:cViewPr>
  </p:sorterViewPr>
  <p:notesViewPr>
    <p:cSldViewPr snapToGrid="0">
      <p:cViewPr varScale="1">
        <p:scale>
          <a:sx n="106" d="100"/>
          <a:sy n="106" d="100"/>
        </p:scale>
        <p:origin x="2598"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handoutMaster" Target="handoutMasters/handoutMaster1.xml"/><Relationship Id="rId65"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2"/>
                </a:solidFill>
                <a:latin typeface="Arial" panose="020B0604020202020204" pitchFamily="34" charset="0"/>
                <a:ea typeface="+mn-ea"/>
                <a:cs typeface="Arial" panose="020B0604020202020204" pitchFamily="34" charset="0"/>
              </a:defRPr>
            </a:pPr>
            <a:r>
              <a:rPr lang="en-AU" b="1" i="0" dirty="0">
                <a:latin typeface="Arial" panose="020B0604020202020204" pitchFamily="34" charset="0"/>
                <a:cs typeface="Arial" panose="020B0604020202020204" pitchFamily="34" charset="0"/>
              </a:rPr>
              <a:t>Chart Title</a:t>
            </a:r>
          </a:p>
        </c:rich>
      </c:tx>
      <c:layout>
        <c:manualLayout>
          <c:xMode val="edge"/>
          <c:yMode val="edge"/>
          <c:x val="5.0067121985634906E-2"/>
          <c:y val="1.3324634909076276E-2"/>
        </c:manualLayout>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2"/>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
          <c:y val="0.15850469155990188"/>
          <c:w val="0.99770930078221387"/>
          <c:h val="0.84045729227549248"/>
        </c:manualLayout>
      </c:layout>
      <c:barChart>
        <c:barDir val="col"/>
        <c:grouping val="percentStacked"/>
        <c:varyColors val="0"/>
        <c:ser>
          <c:idx val="0"/>
          <c:order val="0"/>
          <c:tx>
            <c:strRef>
              <c:f>Sheet1!$B$1</c:f>
              <c:strCache>
                <c:ptCount val="1"/>
                <c:pt idx="0">
                  <c:v>Series 1</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1"/>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Category 1</c:v>
                </c:pt>
                <c:pt idx="1">
                  <c:v>Category 2</c:v>
                </c:pt>
                <c:pt idx="2">
                  <c:v>Category 3</c:v>
                </c:pt>
              </c:strCache>
            </c:strRef>
          </c:cat>
          <c:val>
            <c:numRef>
              <c:f>Sheet1!$B$2:$B$4</c:f>
              <c:numCache>
                <c:formatCode>General</c:formatCode>
                <c:ptCount val="3"/>
                <c:pt idx="0">
                  <c:v>4.3</c:v>
                </c:pt>
                <c:pt idx="1">
                  <c:v>2.5</c:v>
                </c:pt>
                <c:pt idx="2">
                  <c:v>3.5</c:v>
                </c:pt>
              </c:numCache>
            </c:numRef>
          </c:val>
          <c:extLst>
            <c:ext xmlns:c16="http://schemas.microsoft.com/office/drawing/2014/chart" uri="{C3380CC4-5D6E-409C-BE32-E72D297353CC}">
              <c16:uniqueId val="{00000000-6E13-44E1-9680-BF397F888C05}"/>
            </c:ext>
          </c:extLst>
        </c:ser>
        <c:ser>
          <c:idx val="1"/>
          <c:order val="1"/>
          <c:tx>
            <c:strRef>
              <c:f>Sheet1!$C$1</c:f>
              <c:strCache>
                <c:ptCount val="1"/>
                <c:pt idx="0">
                  <c:v>Series 2</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1"/>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Category 1</c:v>
                </c:pt>
                <c:pt idx="1">
                  <c:v>Category 2</c:v>
                </c:pt>
                <c:pt idx="2">
                  <c:v>Category 3</c:v>
                </c:pt>
              </c:strCache>
            </c:strRef>
          </c:cat>
          <c:val>
            <c:numRef>
              <c:f>Sheet1!$C$2:$C$4</c:f>
              <c:numCache>
                <c:formatCode>General</c:formatCode>
                <c:ptCount val="3"/>
                <c:pt idx="0">
                  <c:v>2.4</c:v>
                </c:pt>
                <c:pt idx="1">
                  <c:v>4.4000000000000004</c:v>
                </c:pt>
                <c:pt idx="2">
                  <c:v>1.8</c:v>
                </c:pt>
              </c:numCache>
            </c:numRef>
          </c:val>
          <c:extLst>
            <c:ext xmlns:c16="http://schemas.microsoft.com/office/drawing/2014/chart" uri="{C3380CC4-5D6E-409C-BE32-E72D297353CC}">
              <c16:uniqueId val="{00000001-6E13-44E1-9680-BF397F888C05}"/>
            </c:ext>
          </c:extLst>
        </c:ser>
        <c:ser>
          <c:idx val="2"/>
          <c:order val="2"/>
          <c:tx>
            <c:strRef>
              <c:f>Sheet1!$D$1</c:f>
              <c:strCache>
                <c:ptCount val="1"/>
                <c:pt idx="0">
                  <c:v>Series 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ctr"/>
            <c:showLegendKey val="0"/>
            <c:showVal val="1"/>
            <c:showCatName val="1"/>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Category 1</c:v>
                </c:pt>
                <c:pt idx="1">
                  <c:v>Category 2</c:v>
                </c:pt>
                <c:pt idx="2">
                  <c:v>Category 3</c:v>
                </c:pt>
              </c:strCache>
            </c:strRef>
          </c:cat>
          <c:val>
            <c:numRef>
              <c:f>Sheet1!$D$2:$D$4</c:f>
              <c:numCache>
                <c:formatCode>General</c:formatCode>
                <c:ptCount val="3"/>
                <c:pt idx="0">
                  <c:v>2</c:v>
                </c:pt>
                <c:pt idx="1">
                  <c:v>2</c:v>
                </c:pt>
                <c:pt idx="2">
                  <c:v>3</c:v>
                </c:pt>
              </c:numCache>
            </c:numRef>
          </c:val>
          <c:extLst>
            <c:ext xmlns:c16="http://schemas.microsoft.com/office/drawing/2014/chart" uri="{C3380CC4-5D6E-409C-BE32-E72D297353CC}">
              <c16:uniqueId val="{00000002-6E13-44E1-9680-BF397F888C05}"/>
            </c:ext>
          </c:extLst>
        </c:ser>
        <c:dLbls>
          <c:showLegendKey val="0"/>
          <c:showVal val="0"/>
          <c:showCatName val="0"/>
          <c:showSerName val="0"/>
          <c:showPercent val="0"/>
          <c:showBubbleSize val="0"/>
        </c:dLbls>
        <c:gapWidth val="45"/>
        <c:overlap val="100"/>
        <c:axId val="240315640"/>
        <c:axId val="240315248"/>
      </c:barChart>
      <c:catAx>
        <c:axId val="240315640"/>
        <c:scaling>
          <c:orientation val="minMax"/>
        </c:scaling>
        <c:delete val="1"/>
        <c:axPos val="b"/>
        <c:numFmt formatCode="General" sourceLinked="1"/>
        <c:majorTickMark val="none"/>
        <c:minorTickMark val="none"/>
        <c:tickLblPos val="nextTo"/>
        <c:crossAx val="240315248"/>
        <c:crosses val="autoZero"/>
        <c:auto val="1"/>
        <c:lblAlgn val="ctr"/>
        <c:lblOffset val="100"/>
        <c:noMultiLvlLbl val="0"/>
      </c:catAx>
      <c:valAx>
        <c:axId val="240315248"/>
        <c:scaling>
          <c:orientation val="minMax"/>
        </c:scaling>
        <c:delete val="1"/>
        <c:axPos val="l"/>
        <c:majorGridlines>
          <c:spPr>
            <a:ln w="9525" cap="flat" cmpd="sng" algn="ctr">
              <a:noFill/>
              <a:round/>
            </a:ln>
            <a:effectLst/>
          </c:spPr>
        </c:majorGridlines>
        <c:numFmt formatCode="0%" sourceLinked="1"/>
        <c:majorTickMark val="none"/>
        <c:minorTickMark val="none"/>
        <c:tickLblPos val="nextTo"/>
        <c:crossAx val="240315640"/>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latin typeface="+mn-lt"/>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t" anchorCtr="0"/>
          <a:lstStyle/>
          <a:p>
            <a:pPr marL="0" marR="0" indent="0" algn="ctr" defTabSz="914400" rtl="0" eaLnBrk="1" fontAlgn="auto" latinLnBrk="0" hangingPunct="1">
              <a:lnSpc>
                <a:spcPct val="100000"/>
              </a:lnSpc>
              <a:spcBef>
                <a:spcPts val="0"/>
              </a:spcBef>
              <a:spcAft>
                <a:spcPts val="0"/>
              </a:spcAft>
              <a:buClrTx/>
              <a:buSzTx/>
              <a:buFontTx/>
              <a:buNone/>
              <a:tabLst/>
              <a:defRPr sz="1600" b="1" i="0" u="none" strike="noStrike" kern="1200" spc="0" baseline="0">
                <a:solidFill>
                  <a:srgbClr val="000000"/>
                </a:solidFill>
                <a:latin typeface="+mn-lt"/>
                <a:ea typeface="+mn-ea"/>
                <a:cs typeface="+mn-cs"/>
              </a:defRPr>
            </a:pPr>
            <a:r>
              <a:rPr lang="en-US" sz="1600" b="1" i="0" kern="1200" spc="0" baseline="0" dirty="0">
                <a:solidFill>
                  <a:srgbClr val="19233E"/>
                </a:solidFill>
                <a:effectLst/>
                <a:latin typeface="Arial" panose="020B0604020202020204" pitchFamily="34" charset="0"/>
                <a:cs typeface="Arial" panose="020B0604020202020204" pitchFamily="34" charset="0"/>
              </a:rPr>
              <a:t>Chart Title</a:t>
            </a:r>
            <a:endParaRPr lang="en-AU" sz="1600" b="1" i="0" dirty="0">
              <a:effectLst/>
              <a:latin typeface="Arial" panose="020B0604020202020204" pitchFamily="34" charset="0"/>
              <a:cs typeface="Arial" panose="020B0604020202020204" pitchFamily="34" charset="0"/>
            </a:endParaRPr>
          </a:p>
        </c:rich>
      </c:tx>
      <c:layout>
        <c:manualLayout>
          <c:xMode val="edge"/>
          <c:yMode val="edge"/>
          <c:x val="1.8802394693555564E-2"/>
          <c:y val="1.6662275328469617E-2"/>
        </c:manualLayout>
      </c:layout>
      <c:overlay val="0"/>
      <c:spPr>
        <a:noFill/>
        <a:ln>
          <a:noFill/>
        </a:ln>
        <a:effectLst/>
      </c:spPr>
      <c:txPr>
        <a:bodyPr rot="0" spcFirstLastPara="1" vertOverflow="ellipsis" vert="horz" wrap="square" anchor="t" anchorCtr="0"/>
        <a:lstStyle/>
        <a:p>
          <a:pPr marL="0" marR="0" indent="0" algn="ctr" defTabSz="914400" rtl="0" eaLnBrk="1" fontAlgn="auto" latinLnBrk="0" hangingPunct="1">
            <a:lnSpc>
              <a:spcPct val="100000"/>
            </a:lnSpc>
            <a:spcBef>
              <a:spcPts val="0"/>
            </a:spcBef>
            <a:spcAft>
              <a:spcPts val="0"/>
            </a:spcAft>
            <a:buClrTx/>
            <a:buSzTx/>
            <a:buFontTx/>
            <a:buNone/>
            <a:tabLst/>
            <a:defRPr sz="1600" b="1" i="0" u="none" strike="noStrike" kern="1200" spc="0" baseline="0">
              <a:solidFill>
                <a:srgbClr val="000000"/>
              </a:solidFill>
              <a:latin typeface="+mn-lt"/>
              <a:ea typeface="+mn-ea"/>
              <a:cs typeface="+mn-cs"/>
            </a:defRPr>
          </a:pPr>
          <a:endParaRPr lang="en-US"/>
        </a:p>
      </c:txPr>
    </c:title>
    <c:autoTitleDeleted val="0"/>
    <c:plotArea>
      <c:layout>
        <c:manualLayout>
          <c:layoutTarget val="inner"/>
          <c:xMode val="edge"/>
          <c:yMode val="edge"/>
          <c:x val="0.22139730433599247"/>
          <c:y val="0.18716181113673139"/>
          <c:w val="0.57738947809885199"/>
          <c:h val="0.7978959783777454"/>
        </c:manualLayout>
      </c:layout>
      <c:pieChart>
        <c:varyColors val="1"/>
        <c:ser>
          <c:idx val="0"/>
          <c:order val="0"/>
          <c:tx>
            <c:strRef>
              <c:f>Sheet1!$B$1</c:f>
              <c:strCache>
                <c:ptCount val="1"/>
                <c:pt idx="0">
                  <c:v>Sales</c:v>
                </c:pt>
              </c:strCache>
            </c:strRef>
          </c:tx>
          <c:spPr>
            <a:ln>
              <a:noFill/>
            </a:ln>
          </c:spPr>
          <c:dPt>
            <c:idx val="0"/>
            <c:bubble3D val="0"/>
            <c:spPr>
              <a:pattFill prst="pct90">
                <a:fgClr>
                  <a:schemeClr val="accent5"/>
                </a:fgClr>
                <a:bgClr>
                  <a:schemeClr val="bg1"/>
                </a:bgClr>
              </a:pattFill>
              <a:ln w="19050">
                <a:noFill/>
              </a:ln>
              <a:effectLst/>
            </c:spPr>
            <c:extLst>
              <c:ext xmlns:c16="http://schemas.microsoft.com/office/drawing/2014/chart" uri="{C3380CC4-5D6E-409C-BE32-E72D297353CC}">
                <c16:uniqueId val="{00000001-3507-4096-88DB-1BE9AAD60A27}"/>
              </c:ext>
            </c:extLst>
          </c:dPt>
          <c:dPt>
            <c:idx val="1"/>
            <c:bubble3D val="0"/>
            <c:spPr>
              <a:pattFill prst="pct90">
                <a:fgClr>
                  <a:schemeClr val="accent2"/>
                </a:fgClr>
                <a:bgClr>
                  <a:schemeClr val="bg1"/>
                </a:bgClr>
              </a:pattFill>
              <a:ln w="19050">
                <a:noFill/>
              </a:ln>
              <a:effectLst/>
            </c:spPr>
            <c:extLst>
              <c:ext xmlns:c16="http://schemas.microsoft.com/office/drawing/2014/chart" uri="{C3380CC4-5D6E-409C-BE32-E72D297353CC}">
                <c16:uniqueId val="{00000003-3507-4096-88DB-1BE9AAD60A27}"/>
              </c:ext>
            </c:extLst>
          </c:dPt>
          <c:dPt>
            <c:idx val="2"/>
            <c:bubble3D val="0"/>
            <c:spPr>
              <a:pattFill prst="pct90">
                <a:fgClr>
                  <a:schemeClr val="accent3"/>
                </a:fgClr>
                <a:bgClr>
                  <a:schemeClr val="bg1"/>
                </a:bgClr>
              </a:pattFill>
              <a:ln w="19050">
                <a:noFill/>
              </a:ln>
              <a:effectLst/>
            </c:spPr>
            <c:extLst>
              <c:ext xmlns:c16="http://schemas.microsoft.com/office/drawing/2014/chart" uri="{C3380CC4-5D6E-409C-BE32-E72D297353CC}">
                <c16:uniqueId val="{00000005-3507-4096-88DB-1BE9AAD60A27}"/>
              </c:ext>
            </c:extLst>
          </c:dPt>
          <c:dPt>
            <c:idx val="3"/>
            <c:bubble3D val="0"/>
            <c:spPr>
              <a:pattFill prst="pct90">
                <a:fgClr>
                  <a:schemeClr val="accent6"/>
                </a:fgClr>
                <a:bgClr>
                  <a:schemeClr val="bg1"/>
                </a:bgClr>
              </a:pattFill>
              <a:ln w="19050">
                <a:noFill/>
              </a:ln>
              <a:effectLst/>
            </c:spPr>
            <c:extLst>
              <c:ext xmlns:c16="http://schemas.microsoft.com/office/drawing/2014/chart" uri="{C3380CC4-5D6E-409C-BE32-E72D297353CC}">
                <c16:uniqueId val="{00000007-3507-4096-88DB-1BE9AAD60A27}"/>
              </c:ext>
            </c:extLst>
          </c:dPt>
          <c:dLbls>
            <c:dLbl>
              <c:idx val="2"/>
              <c:tx>
                <c:rich>
                  <a:bodyPr/>
                  <a:lstStyle/>
                  <a:p>
                    <a:fld id="{BC5D0DBC-5192-4D8E-9C93-110176CD87CC}" type="SERIESNAME">
                      <a:rPr lang="en-US">
                        <a:solidFill>
                          <a:schemeClr val="tx2"/>
                        </a:solidFill>
                      </a:rPr>
                      <a:pPr/>
                      <a:t>[SERIES NAME]</a:t>
                    </a:fld>
                    <a:r>
                      <a:rPr lang="en-US" baseline="0" dirty="0"/>
                      <a:t>, </a:t>
                    </a:r>
                    <a:fld id="{4B725BE5-439E-48A7-81A4-165608449EA8}" type="VALUE">
                      <a:rPr lang="en-US" baseline="0"/>
                      <a:pPr/>
                      <a:t>[VALUE]</a:t>
                    </a:fld>
                    <a:endParaRPr lang="en-US" baseline="0" dirty="0"/>
                  </a:p>
                </c:rich>
              </c:tx>
              <c:dLblPos val="outEnd"/>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5-3507-4096-88DB-1BE9AAD60A27}"/>
                </c:ext>
              </c:extLst>
            </c:dLbl>
            <c:spPr>
              <a:pattFill prst="pct5">
                <a:fgClr>
                  <a:schemeClr val="accent1"/>
                </a:fgClr>
                <a:bgClr>
                  <a:schemeClr val="bg1"/>
                </a:bgClr>
              </a:patt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1"/>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3507-4096-88DB-1BE9AAD60A27}"/>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9C32B05-62EA-407A-B21C-2310C7945705}" type="doc">
      <dgm:prSet loTypeId="urn:microsoft.com/office/officeart/2005/8/layout/venn1" loCatId="relationship" qsTypeId="urn:microsoft.com/office/officeart/2005/8/quickstyle/simple5" qsCatId="simple" csTypeId="urn:microsoft.com/office/officeart/2005/8/colors/colorful1" csCatId="colorful" phldr="1"/>
      <dgm:spPr/>
      <dgm:t>
        <a:bodyPr/>
        <a:lstStyle/>
        <a:p>
          <a:endParaRPr lang="en-US"/>
        </a:p>
      </dgm:t>
    </dgm:pt>
    <dgm:pt modelId="{8EA7219F-BDB2-48EB-9EEB-3133522D132E}">
      <dgm:prSet phldrT="[Text]" custT="1"/>
      <dgm:spPr/>
      <dgm:t>
        <a:bodyPr/>
        <a:lstStyle/>
        <a:p>
          <a:pPr algn="ctr"/>
          <a:r>
            <a:rPr lang="en-US" sz="2400" b="1" dirty="0">
              <a:solidFill>
                <a:schemeClr val="bg1"/>
              </a:solidFill>
              <a:latin typeface="Arial" panose="020B0604020202020204" pitchFamily="34" charset="0"/>
              <a:cs typeface="Arial" panose="020B0604020202020204" pitchFamily="34" charset="0"/>
            </a:rPr>
            <a:t>Ethics</a:t>
          </a:r>
          <a:endParaRPr lang="en-US" sz="2000" b="1" dirty="0">
            <a:solidFill>
              <a:schemeClr val="bg1"/>
            </a:solidFill>
            <a:latin typeface="Arial" panose="020B0604020202020204" pitchFamily="34" charset="0"/>
            <a:cs typeface="Arial" panose="020B0604020202020204" pitchFamily="34" charset="0"/>
          </a:endParaRPr>
        </a:p>
      </dgm:t>
    </dgm:pt>
    <dgm:pt modelId="{3EE8403A-CB7C-4815-85BD-AEBCAEB71B37}" type="parTrans" cxnId="{58AD7EEF-D408-406B-87EE-4691D4C30668}">
      <dgm:prSet/>
      <dgm:spPr/>
      <dgm:t>
        <a:bodyPr/>
        <a:lstStyle/>
        <a:p>
          <a:endParaRPr lang="en-US" sz="2000">
            <a:latin typeface="Arial" panose="020B0604020202020204" pitchFamily="34" charset="0"/>
            <a:cs typeface="Arial" panose="020B0604020202020204" pitchFamily="34" charset="0"/>
          </a:endParaRPr>
        </a:p>
      </dgm:t>
    </dgm:pt>
    <dgm:pt modelId="{C94B7947-85DC-4B21-BB99-DF8438356F98}" type="sibTrans" cxnId="{58AD7EEF-D408-406B-87EE-4691D4C30668}">
      <dgm:prSet/>
      <dgm:spPr/>
      <dgm:t>
        <a:bodyPr/>
        <a:lstStyle/>
        <a:p>
          <a:endParaRPr lang="en-US" sz="2000">
            <a:latin typeface="Arial" panose="020B0604020202020204" pitchFamily="34" charset="0"/>
            <a:cs typeface="Arial" panose="020B0604020202020204" pitchFamily="34" charset="0"/>
          </a:endParaRPr>
        </a:p>
      </dgm:t>
    </dgm:pt>
    <dgm:pt modelId="{54A10F5D-C417-4F97-8612-CE684295DDDD}">
      <dgm:prSet phldrT="[Text]" custT="1"/>
      <dgm:spPr/>
      <dgm:t>
        <a:bodyPr/>
        <a:lstStyle/>
        <a:p>
          <a:pPr algn="ctr"/>
          <a:r>
            <a:rPr lang="en-US" sz="2400" b="1" dirty="0">
              <a:solidFill>
                <a:schemeClr val="bg1"/>
              </a:solidFill>
              <a:latin typeface="Arial" panose="020B0604020202020204" pitchFamily="34" charset="0"/>
              <a:cs typeface="Arial" panose="020B0604020202020204" pitchFamily="34" charset="0"/>
            </a:rPr>
            <a:t>Morality</a:t>
          </a:r>
          <a:endParaRPr lang="en-US" sz="1800" b="1" dirty="0">
            <a:solidFill>
              <a:schemeClr val="bg1"/>
            </a:solidFill>
            <a:latin typeface="Arial" panose="020B0604020202020204" pitchFamily="34" charset="0"/>
            <a:cs typeface="Arial" panose="020B0604020202020204" pitchFamily="34" charset="0"/>
          </a:endParaRPr>
        </a:p>
      </dgm:t>
    </dgm:pt>
    <dgm:pt modelId="{8ABDAA28-1E03-411B-BC21-8D931DE3C43E}" type="parTrans" cxnId="{517AFA30-BB19-43D1-84E3-E6B4C9B9E30A}">
      <dgm:prSet/>
      <dgm:spPr/>
      <dgm:t>
        <a:bodyPr/>
        <a:lstStyle/>
        <a:p>
          <a:endParaRPr lang="en-US" sz="2000">
            <a:latin typeface="Arial" panose="020B0604020202020204" pitchFamily="34" charset="0"/>
            <a:cs typeface="Arial" panose="020B0604020202020204" pitchFamily="34" charset="0"/>
          </a:endParaRPr>
        </a:p>
      </dgm:t>
    </dgm:pt>
    <dgm:pt modelId="{60811977-1F2E-41FC-8E06-EBD37DD18733}" type="sibTrans" cxnId="{517AFA30-BB19-43D1-84E3-E6B4C9B9E30A}">
      <dgm:prSet/>
      <dgm:spPr/>
      <dgm:t>
        <a:bodyPr/>
        <a:lstStyle/>
        <a:p>
          <a:endParaRPr lang="en-US" sz="2000">
            <a:latin typeface="Arial" panose="020B0604020202020204" pitchFamily="34" charset="0"/>
            <a:cs typeface="Arial" panose="020B0604020202020204" pitchFamily="34" charset="0"/>
          </a:endParaRPr>
        </a:p>
      </dgm:t>
    </dgm:pt>
    <dgm:pt modelId="{4135D9B4-8C50-4336-A0A9-970F017B6C82}">
      <dgm:prSet phldrT="[Text]" custT="1"/>
      <dgm:spPr/>
      <dgm:t>
        <a:bodyPr/>
        <a:lstStyle/>
        <a:p>
          <a:pPr algn="l"/>
          <a:r>
            <a:rPr lang="en-US" sz="1600" dirty="0">
              <a:latin typeface="Arial" panose="020B0604020202020204" pitchFamily="34" charset="0"/>
              <a:cs typeface="Arial" panose="020B0604020202020204" pitchFamily="34" charset="0"/>
            </a:rPr>
            <a:t>Good/bad standards set by communities or societies</a:t>
          </a:r>
        </a:p>
      </dgm:t>
    </dgm:pt>
    <dgm:pt modelId="{9F3E71CD-234B-40D7-B78A-136662A775A2}" type="parTrans" cxnId="{1DB88E22-F528-4BA2-92FB-7F86DFFFB165}">
      <dgm:prSet/>
      <dgm:spPr/>
      <dgm:t>
        <a:bodyPr/>
        <a:lstStyle/>
        <a:p>
          <a:endParaRPr lang="en-US" sz="2000">
            <a:latin typeface="Arial" panose="020B0604020202020204" pitchFamily="34" charset="0"/>
            <a:cs typeface="Arial" panose="020B0604020202020204" pitchFamily="34" charset="0"/>
          </a:endParaRPr>
        </a:p>
      </dgm:t>
    </dgm:pt>
    <dgm:pt modelId="{A93C8654-6FAC-4B52-81D6-29F0D355027D}" type="sibTrans" cxnId="{1DB88E22-F528-4BA2-92FB-7F86DFFFB165}">
      <dgm:prSet/>
      <dgm:spPr/>
      <dgm:t>
        <a:bodyPr/>
        <a:lstStyle/>
        <a:p>
          <a:endParaRPr lang="en-US" sz="2000">
            <a:latin typeface="Arial" panose="020B0604020202020204" pitchFamily="34" charset="0"/>
            <a:cs typeface="Arial" panose="020B0604020202020204" pitchFamily="34" charset="0"/>
          </a:endParaRPr>
        </a:p>
      </dgm:t>
    </dgm:pt>
    <dgm:pt modelId="{02475483-3284-40F5-B15A-8FBC9624C0C3}">
      <dgm:prSet phldrT="[Text]" custT="1"/>
      <dgm:spPr/>
      <dgm:t>
        <a:bodyPr/>
        <a:lstStyle/>
        <a:p>
          <a:pPr algn="l"/>
          <a:r>
            <a:rPr lang="en-US" sz="1600" dirty="0">
              <a:latin typeface="Arial" panose="020B0604020202020204" pitchFamily="34" charset="0"/>
              <a:cs typeface="Arial" panose="020B0604020202020204" pitchFamily="34" charset="0"/>
            </a:rPr>
            <a:t>Personal norms, influenced by groups and societies</a:t>
          </a:r>
        </a:p>
      </dgm:t>
    </dgm:pt>
    <dgm:pt modelId="{82C2C170-C7F7-4D5F-BD30-01ECE9333E8B}" type="parTrans" cxnId="{DE1E6DA9-05DF-4F78-B1C8-903B48D7721F}">
      <dgm:prSet/>
      <dgm:spPr/>
      <dgm:t>
        <a:bodyPr/>
        <a:lstStyle/>
        <a:p>
          <a:endParaRPr lang="en-US" sz="2000">
            <a:latin typeface="Arial" panose="020B0604020202020204" pitchFamily="34" charset="0"/>
            <a:cs typeface="Arial" panose="020B0604020202020204" pitchFamily="34" charset="0"/>
          </a:endParaRPr>
        </a:p>
      </dgm:t>
    </dgm:pt>
    <dgm:pt modelId="{7949ADFB-89B2-4E48-99F6-70328FC86EFD}" type="sibTrans" cxnId="{DE1E6DA9-05DF-4F78-B1C8-903B48D7721F}">
      <dgm:prSet/>
      <dgm:spPr/>
      <dgm:t>
        <a:bodyPr/>
        <a:lstStyle/>
        <a:p>
          <a:endParaRPr lang="en-US" sz="2000">
            <a:latin typeface="Arial" panose="020B0604020202020204" pitchFamily="34" charset="0"/>
            <a:cs typeface="Arial" panose="020B0604020202020204" pitchFamily="34" charset="0"/>
          </a:endParaRPr>
        </a:p>
      </dgm:t>
    </dgm:pt>
    <dgm:pt modelId="{6AE49727-F1EE-4322-A9E8-6D8BD588DA28}">
      <dgm:prSet phldrT="[Text]" custT="1"/>
      <dgm:spPr/>
      <dgm:t>
        <a:bodyPr/>
        <a:lstStyle/>
        <a:p>
          <a:pPr algn="ctr"/>
          <a:r>
            <a:rPr lang="en-US" sz="2400" b="1" dirty="0">
              <a:solidFill>
                <a:schemeClr val="bg1"/>
              </a:solidFill>
              <a:latin typeface="Arial" panose="020B0604020202020204" pitchFamily="34" charset="0"/>
              <a:cs typeface="Arial" panose="020B0604020202020204" pitchFamily="34" charset="0"/>
            </a:rPr>
            <a:t>Law</a:t>
          </a:r>
          <a:endParaRPr lang="en-US" sz="1800" b="1" dirty="0">
            <a:solidFill>
              <a:schemeClr val="bg1"/>
            </a:solidFill>
            <a:latin typeface="Arial" panose="020B0604020202020204" pitchFamily="34" charset="0"/>
            <a:cs typeface="Arial" panose="020B0604020202020204" pitchFamily="34" charset="0"/>
          </a:endParaRPr>
        </a:p>
      </dgm:t>
    </dgm:pt>
    <dgm:pt modelId="{A368C715-F314-40A5-8FB2-0D8C4609A5B2}" type="parTrans" cxnId="{C23F4798-1782-47D2-864C-5258EB8E5224}">
      <dgm:prSet/>
      <dgm:spPr/>
      <dgm:t>
        <a:bodyPr/>
        <a:lstStyle/>
        <a:p>
          <a:endParaRPr lang="en-US" sz="2000">
            <a:latin typeface="Arial" panose="020B0604020202020204" pitchFamily="34" charset="0"/>
            <a:cs typeface="Arial" panose="020B0604020202020204" pitchFamily="34" charset="0"/>
          </a:endParaRPr>
        </a:p>
      </dgm:t>
    </dgm:pt>
    <dgm:pt modelId="{8D800EE2-5FA9-4090-865F-475ED124815A}" type="sibTrans" cxnId="{C23F4798-1782-47D2-864C-5258EB8E5224}">
      <dgm:prSet/>
      <dgm:spPr/>
      <dgm:t>
        <a:bodyPr/>
        <a:lstStyle/>
        <a:p>
          <a:endParaRPr lang="en-US" sz="2000">
            <a:latin typeface="Arial" panose="020B0604020202020204" pitchFamily="34" charset="0"/>
            <a:cs typeface="Arial" panose="020B0604020202020204" pitchFamily="34" charset="0"/>
          </a:endParaRPr>
        </a:p>
      </dgm:t>
    </dgm:pt>
    <dgm:pt modelId="{BE5820D3-2BE7-4BFE-8CF0-2CAEDA87DF47}">
      <dgm:prSet phldrT="[Text]" custT="1"/>
      <dgm:spPr/>
      <dgm:t>
        <a:bodyPr/>
        <a:lstStyle/>
        <a:p>
          <a:pPr algn="l"/>
          <a:r>
            <a:rPr lang="en-US" sz="1600" dirty="0">
              <a:latin typeface="Arial" panose="020B0604020202020204" pitchFamily="34" charset="0"/>
              <a:cs typeface="Arial" panose="020B0604020202020204" pitchFamily="34" charset="0"/>
            </a:rPr>
            <a:t>Enforceable standards of behaviour for communities</a:t>
          </a:r>
        </a:p>
      </dgm:t>
    </dgm:pt>
    <dgm:pt modelId="{A9227B1F-B69A-4584-883C-85452389F72F}" type="parTrans" cxnId="{BAD75DA3-BDB2-4326-8285-46B24A408DE9}">
      <dgm:prSet/>
      <dgm:spPr/>
      <dgm:t>
        <a:bodyPr/>
        <a:lstStyle/>
        <a:p>
          <a:endParaRPr lang="en-US" sz="2000">
            <a:latin typeface="Arial" panose="020B0604020202020204" pitchFamily="34" charset="0"/>
            <a:cs typeface="Arial" panose="020B0604020202020204" pitchFamily="34" charset="0"/>
          </a:endParaRPr>
        </a:p>
      </dgm:t>
    </dgm:pt>
    <dgm:pt modelId="{7C78DB15-0EF7-422B-83E3-B18BFC923D0F}" type="sibTrans" cxnId="{BAD75DA3-BDB2-4326-8285-46B24A408DE9}">
      <dgm:prSet/>
      <dgm:spPr/>
      <dgm:t>
        <a:bodyPr/>
        <a:lstStyle/>
        <a:p>
          <a:endParaRPr lang="en-US" sz="2000">
            <a:latin typeface="Arial" panose="020B0604020202020204" pitchFamily="34" charset="0"/>
            <a:cs typeface="Arial" panose="020B0604020202020204" pitchFamily="34" charset="0"/>
          </a:endParaRPr>
        </a:p>
      </dgm:t>
    </dgm:pt>
    <dgm:pt modelId="{C62F76A6-6D22-4022-9832-39F652C316A8}" type="pres">
      <dgm:prSet presAssocID="{B9C32B05-62EA-407A-B21C-2310C7945705}" presName="compositeShape" presStyleCnt="0">
        <dgm:presLayoutVars>
          <dgm:chMax val="7"/>
          <dgm:dir/>
          <dgm:resizeHandles val="exact"/>
        </dgm:presLayoutVars>
      </dgm:prSet>
      <dgm:spPr/>
      <dgm:t>
        <a:bodyPr/>
        <a:lstStyle/>
        <a:p>
          <a:endParaRPr lang="en-US"/>
        </a:p>
      </dgm:t>
    </dgm:pt>
    <dgm:pt modelId="{D7B8423C-74B2-4B76-BF19-F4E9A5598F7B}" type="pres">
      <dgm:prSet presAssocID="{8EA7219F-BDB2-48EB-9EEB-3133522D132E}" presName="circ1" presStyleLbl="vennNode1" presStyleIdx="0" presStyleCnt="3"/>
      <dgm:spPr/>
      <dgm:t>
        <a:bodyPr/>
        <a:lstStyle/>
        <a:p>
          <a:endParaRPr lang="en-US"/>
        </a:p>
      </dgm:t>
    </dgm:pt>
    <dgm:pt modelId="{C23E0F3B-B5EF-46F8-B401-B329F72EB159}" type="pres">
      <dgm:prSet presAssocID="{8EA7219F-BDB2-48EB-9EEB-3133522D132E}" presName="circ1Tx" presStyleLbl="revTx" presStyleIdx="0" presStyleCnt="0">
        <dgm:presLayoutVars>
          <dgm:chMax val="0"/>
          <dgm:chPref val="0"/>
          <dgm:bulletEnabled val="1"/>
        </dgm:presLayoutVars>
      </dgm:prSet>
      <dgm:spPr/>
      <dgm:t>
        <a:bodyPr/>
        <a:lstStyle/>
        <a:p>
          <a:endParaRPr lang="en-US"/>
        </a:p>
      </dgm:t>
    </dgm:pt>
    <dgm:pt modelId="{CC737733-0807-4458-818D-1EAA08FB93FB}" type="pres">
      <dgm:prSet presAssocID="{54A10F5D-C417-4F97-8612-CE684295DDDD}" presName="circ2" presStyleLbl="vennNode1" presStyleIdx="1" presStyleCnt="3"/>
      <dgm:spPr/>
      <dgm:t>
        <a:bodyPr/>
        <a:lstStyle/>
        <a:p>
          <a:endParaRPr lang="en-US"/>
        </a:p>
      </dgm:t>
    </dgm:pt>
    <dgm:pt modelId="{B43FAB34-A0A8-4386-987B-96EBE644135A}" type="pres">
      <dgm:prSet presAssocID="{54A10F5D-C417-4F97-8612-CE684295DDDD}" presName="circ2Tx" presStyleLbl="revTx" presStyleIdx="0" presStyleCnt="0">
        <dgm:presLayoutVars>
          <dgm:chMax val="0"/>
          <dgm:chPref val="0"/>
          <dgm:bulletEnabled val="1"/>
        </dgm:presLayoutVars>
      </dgm:prSet>
      <dgm:spPr/>
      <dgm:t>
        <a:bodyPr/>
        <a:lstStyle/>
        <a:p>
          <a:endParaRPr lang="en-US"/>
        </a:p>
      </dgm:t>
    </dgm:pt>
    <dgm:pt modelId="{8DD16B93-2500-424B-B86B-429FED88618F}" type="pres">
      <dgm:prSet presAssocID="{6AE49727-F1EE-4322-A9E8-6D8BD588DA28}" presName="circ3" presStyleLbl="vennNode1" presStyleIdx="2" presStyleCnt="3"/>
      <dgm:spPr/>
      <dgm:t>
        <a:bodyPr/>
        <a:lstStyle/>
        <a:p>
          <a:endParaRPr lang="en-US"/>
        </a:p>
      </dgm:t>
    </dgm:pt>
    <dgm:pt modelId="{CA4A0D37-B380-4470-9C52-F9C7FC1F6322}" type="pres">
      <dgm:prSet presAssocID="{6AE49727-F1EE-4322-A9E8-6D8BD588DA28}" presName="circ3Tx" presStyleLbl="revTx" presStyleIdx="0" presStyleCnt="0">
        <dgm:presLayoutVars>
          <dgm:chMax val="0"/>
          <dgm:chPref val="0"/>
          <dgm:bulletEnabled val="1"/>
        </dgm:presLayoutVars>
      </dgm:prSet>
      <dgm:spPr/>
      <dgm:t>
        <a:bodyPr/>
        <a:lstStyle/>
        <a:p>
          <a:endParaRPr lang="en-US"/>
        </a:p>
      </dgm:t>
    </dgm:pt>
  </dgm:ptLst>
  <dgm:cxnLst>
    <dgm:cxn modelId="{C23F4798-1782-47D2-864C-5258EB8E5224}" srcId="{B9C32B05-62EA-407A-B21C-2310C7945705}" destId="{6AE49727-F1EE-4322-A9E8-6D8BD588DA28}" srcOrd="2" destOrd="0" parTransId="{A368C715-F314-40A5-8FB2-0D8C4609A5B2}" sibTransId="{8D800EE2-5FA9-4090-865F-475ED124815A}"/>
    <dgm:cxn modelId="{D7A396DC-4823-4E15-A77F-8985A6B685C5}" type="presOf" srcId="{8EA7219F-BDB2-48EB-9EEB-3133522D132E}" destId="{D7B8423C-74B2-4B76-BF19-F4E9A5598F7B}" srcOrd="1" destOrd="0" presId="urn:microsoft.com/office/officeart/2005/8/layout/venn1"/>
    <dgm:cxn modelId="{DE1E6DA9-05DF-4F78-B1C8-903B48D7721F}" srcId="{54A10F5D-C417-4F97-8612-CE684295DDDD}" destId="{02475483-3284-40F5-B15A-8FBC9624C0C3}" srcOrd="0" destOrd="0" parTransId="{82C2C170-C7F7-4D5F-BD30-01ECE9333E8B}" sibTransId="{7949ADFB-89B2-4E48-99F6-70328FC86EFD}"/>
    <dgm:cxn modelId="{A3530C97-B6F0-42C7-ACB2-B7D9187386D8}" type="presOf" srcId="{8EA7219F-BDB2-48EB-9EEB-3133522D132E}" destId="{C23E0F3B-B5EF-46F8-B401-B329F72EB159}" srcOrd="0" destOrd="0" presId="urn:microsoft.com/office/officeart/2005/8/layout/venn1"/>
    <dgm:cxn modelId="{AB4E455D-3F3A-4070-9382-D14F6A2B440C}" type="presOf" srcId="{02475483-3284-40F5-B15A-8FBC9624C0C3}" destId="{CC737733-0807-4458-818D-1EAA08FB93FB}" srcOrd="1" destOrd="1" presId="urn:microsoft.com/office/officeart/2005/8/layout/venn1"/>
    <dgm:cxn modelId="{58AD7EEF-D408-406B-87EE-4691D4C30668}" srcId="{B9C32B05-62EA-407A-B21C-2310C7945705}" destId="{8EA7219F-BDB2-48EB-9EEB-3133522D132E}" srcOrd="0" destOrd="0" parTransId="{3EE8403A-CB7C-4815-85BD-AEBCAEB71B37}" sibTransId="{C94B7947-85DC-4B21-BB99-DF8438356F98}"/>
    <dgm:cxn modelId="{868B2F46-EA7D-499C-9D8F-E9B879105D5C}" type="presOf" srcId="{02475483-3284-40F5-B15A-8FBC9624C0C3}" destId="{B43FAB34-A0A8-4386-987B-96EBE644135A}" srcOrd="0" destOrd="1" presId="urn:microsoft.com/office/officeart/2005/8/layout/venn1"/>
    <dgm:cxn modelId="{6EA16F5C-E119-4652-919C-D07499678FA7}" type="presOf" srcId="{6AE49727-F1EE-4322-A9E8-6D8BD588DA28}" destId="{8DD16B93-2500-424B-B86B-429FED88618F}" srcOrd="1" destOrd="0" presId="urn:microsoft.com/office/officeart/2005/8/layout/venn1"/>
    <dgm:cxn modelId="{D10710EC-D2A3-41BB-9590-95062BE9C70E}" type="presOf" srcId="{BE5820D3-2BE7-4BFE-8CF0-2CAEDA87DF47}" destId="{CA4A0D37-B380-4470-9C52-F9C7FC1F6322}" srcOrd="0" destOrd="1" presId="urn:microsoft.com/office/officeart/2005/8/layout/venn1"/>
    <dgm:cxn modelId="{796BEB2B-A5BB-4593-9CDA-129054865DE6}" type="presOf" srcId="{4135D9B4-8C50-4336-A0A9-970F017B6C82}" destId="{C23E0F3B-B5EF-46F8-B401-B329F72EB159}" srcOrd="0" destOrd="1" presId="urn:microsoft.com/office/officeart/2005/8/layout/venn1"/>
    <dgm:cxn modelId="{84CF4C15-7739-4517-BAC9-F21CC10C6118}" type="presOf" srcId="{B9C32B05-62EA-407A-B21C-2310C7945705}" destId="{C62F76A6-6D22-4022-9832-39F652C316A8}" srcOrd="0" destOrd="0" presId="urn:microsoft.com/office/officeart/2005/8/layout/venn1"/>
    <dgm:cxn modelId="{E1DB8C1D-2678-4539-A931-A6DB322CC716}" type="presOf" srcId="{BE5820D3-2BE7-4BFE-8CF0-2CAEDA87DF47}" destId="{8DD16B93-2500-424B-B86B-429FED88618F}" srcOrd="1" destOrd="1" presId="urn:microsoft.com/office/officeart/2005/8/layout/venn1"/>
    <dgm:cxn modelId="{34EB3FEB-685C-4DFE-B2B9-56DBEAD9835F}" type="presOf" srcId="{6AE49727-F1EE-4322-A9E8-6D8BD588DA28}" destId="{CA4A0D37-B380-4470-9C52-F9C7FC1F6322}" srcOrd="0" destOrd="0" presId="urn:microsoft.com/office/officeart/2005/8/layout/venn1"/>
    <dgm:cxn modelId="{11470D7D-305F-4A02-8485-BA3E9AC8F1B2}" type="presOf" srcId="{54A10F5D-C417-4F97-8612-CE684295DDDD}" destId="{CC737733-0807-4458-818D-1EAA08FB93FB}" srcOrd="1" destOrd="0" presId="urn:microsoft.com/office/officeart/2005/8/layout/venn1"/>
    <dgm:cxn modelId="{517AFA30-BB19-43D1-84E3-E6B4C9B9E30A}" srcId="{B9C32B05-62EA-407A-B21C-2310C7945705}" destId="{54A10F5D-C417-4F97-8612-CE684295DDDD}" srcOrd="1" destOrd="0" parTransId="{8ABDAA28-1E03-411B-BC21-8D931DE3C43E}" sibTransId="{60811977-1F2E-41FC-8E06-EBD37DD18733}"/>
    <dgm:cxn modelId="{C9CEA51E-2736-4B8F-A35F-93A3F6361C51}" type="presOf" srcId="{54A10F5D-C417-4F97-8612-CE684295DDDD}" destId="{B43FAB34-A0A8-4386-987B-96EBE644135A}" srcOrd="0" destOrd="0" presId="urn:microsoft.com/office/officeart/2005/8/layout/venn1"/>
    <dgm:cxn modelId="{BAD75DA3-BDB2-4326-8285-46B24A408DE9}" srcId="{6AE49727-F1EE-4322-A9E8-6D8BD588DA28}" destId="{BE5820D3-2BE7-4BFE-8CF0-2CAEDA87DF47}" srcOrd="0" destOrd="0" parTransId="{A9227B1F-B69A-4584-883C-85452389F72F}" sibTransId="{7C78DB15-0EF7-422B-83E3-B18BFC923D0F}"/>
    <dgm:cxn modelId="{E1CE62B2-3AC8-477B-B98C-25BE1C61181D}" type="presOf" srcId="{4135D9B4-8C50-4336-A0A9-970F017B6C82}" destId="{D7B8423C-74B2-4B76-BF19-F4E9A5598F7B}" srcOrd="1" destOrd="1" presId="urn:microsoft.com/office/officeart/2005/8/layout/venn1"/>
    <dgm:cxn modelId="{1DB88E22-F528-4BA2-92FB-7F86DFFFB165}" srcId="{8EA7219F-BDB2-48EB-9EEB-3133522D132E}" destId="{4135D9B4-8C50-4336-A0A9-970F017B6C82}" srcOrd="0" destOrd="0" parTransId="{9F3E71CD-234B-40D7-B78A-136662A775A2}" sibTransId="{A93C8654-6FAC-4B52-81D6-29F0D355027D}"/>
    <dgm:cxn modelId="{0B5E306B-D7DB-41DD-9C2C-DFC76275D3BB}" type="presParOf" srcId="{C62F76A6-6D22-4022-9832-39F652C316A8}" destId="{D7B8423C-74B2-4B76-BF19-F4E9A5598F7B}" srcOrd="0" destOrd="0" presId="urn:microsoft.com/office/officeart/2005/8/layout/venn1"/>
    <dgm:cxn modelId="{7395B8BB-DAE2-4C64-B615-B92D5F908679}" type="presParOf" srcId="{C62F76A6-6D22-4022-9832-39F652C316A8}" destId="{C23E0F3B-B5EF-46F8-B401-B329F72EB159}" srcOrd="1" destOrd="0" presId="urn:microsoft.com/office/officeart/2005/8/layout/venn1"/>
    <dgm:cxn modelId="{92F70F58-DF52-421A-B16F-0E9367874D9F}" type="presParOf" srcId="{C62F76A6-6D22-4022-9832-39F652C316A8}" destId="{CC737733-0807-4458-818D-1EAA08FB93FB}" srcOrd="2" destOrd="0" presId="urn:microsoft.com/office/officeart/2005/8/layout/venn1"/>
    <dgm:cxn modelId="{3870EFDE-544A-475B-BB69-14852983AEC7}" type="presParOf" srcId="{C62F76A6-6D22-4022-9832-39F652C316A8}" destId="{B43FAB34-A0A8-4386-987B-96EBE644135A}" srcOrd="3" destOrd="0" presId="urn:microsoft.com/office/officeart/2005/8/layout/venn1"/>
    <dgm:cxn modelId="{5055AD68-C5F2-4538-8DB7-6B1CF2ED1A34}" type="presParOf" srcId="{C62F76A6-6D22-4022-9832-39F652C316A8}" destId="{8DD16B93-2500-424B-B86B-429FED88618F}" srcOrd="4" destOrd="0" presId="urn:microsoft.com/office/officeart/2005/8/layout/venn1"/>
    <dgm:cxn modelId="{A032BED9-CF0D-4530-B1BB-E81312B8571A}" type="presParOf" srcId="{C62F76A6-6D22-4022-9832-39F652C316A8}" destId="{CA4A0D37-B380-4470-9C52-F9C7FC1F6322}" srcOrd="5" destOrd="0" presId="urn:microsoft.com/office/officeart/2005/8/layout/venn1"/>
  </dgm:cxnLst>
  <dgm:bg>
    <a:noFill/>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384B2C8A-902E-4072-8518-E0105823BD6A}"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8615AA8C-7EDF-4F91-A49D-48341BF30006}">
      <dgm:prSet phldrT="[Text]" custT="1"/>
      <dgm:spPr/>
      <dgm:t>
        <a:bodyPr/>
        <a:lstStyle/>
        <a:p>
          <a:r>
            <a:rPr lang="en-US" sz="1600" dirty="0" smtClean="0">
              <a:latin typeface="Arial" panose="020B0604020202020204" pitchFamily="34" charset="0"/>
              <a:cs typeface="Arial" panose="020B0604020202020204" pitchFamily="34" charset="0"/>
            </a:rPr>
            <a:t>Types of research involving animals</a:t>
          </a:r>
          <a:endParaRPr lang="en-US" sz="1600" dirty="0">
            <a:latin typeface="Arial" panose="020B0604020202020204" pitchFamily="34" charset="0"/>
            <a:cs typeface="Arial" panose="020B0604020202020204" pitchFamily="34" charset="0"/>
          </a:endParaRPr>
        </a:p>
      </dgm:t>
    </dgm:pt>
    <dgm:pt modelId="{6BF30C54-7EB7-46B7-AD85-7B64B0D334C2}" type="parTrans" cxnId="{5AA49F4E-CB7D-4A2D-B1CD-8BDA82C7EA04}">
      <dgm:prSet/>
      <dgm:spPr/>
      <dgm:t>
        <a:bodyPr/>
        <a:lstStyle/>
        <a:p>
          <a:endParaRPr lang="en-US" sz="1600">
            <a:latin typeface="Arial" panose="020B0604020202020204" pitchFamily="34" charset="0"/>
            <a:cs typeface="Arial" panose="020B0604020202020204" pitchFamily="34" charset="0"/>
          </a:endParaRPr>
        </a:p>
      </dgm:t>
    </dgm:pt>
    <dgm:pt modelId="{C100F20E-C235-4F21-8396-CE39FC5556FC}" type="sibTrans" cxnId="{5AA49F4E-CB7D-4A2D-B1CD-8BDA82C7EA04}">
      <dgm:prSet/>
      <dgm:spPr/>
      <dgm:t>
        <a:bodyPr/>
        <a:lstStyle/>
        <a:p>
          <a:endParaRPr lang="en-US" sz="1600">
            <a:latin typeface="Arial" panose="020B0604020202020204" pitchFamily="34" charset="0"/>
            <a:cs typeface="Arial" panose="020B0604020202020204" pitchFamily="34" charset="0"/>
          </a:endParaRPr>
        </a:p>
      </dgm:t>
    </dgm:pt>
    <dgm:pt modelId="{3DA4BF5B-FA16-413A-A825-9235775430E6}">
      <dgm:prSet phldrT="[Text]" custT="1"/>
      <dgm:spPr/>
      <dgm:t>
        <a:bodyPr/>
        <a:lstStyle/>
        <a:p>
          <a:r>
            <a:rPr lang="en-AU" sz="1600" dirty="0" smtClean="0">
              <a:latin typeface="Arial" panose="020B0604020202020204" pitchFamily="34" charset="0"/>
              <a:cs typeface="Arial" panose="020B0604020202020204" pitchFamily="34" charset="0"/>
            </a:rPr>
            <a:t>Research that advances scientific knowledge (for example - understanding genetic, physiological and biochemical mechanisms).</a:t>
          </a:r>
        </a:p>
      </dgm:t>
    </dgm:pt>
    <dgm:pt modelId="{AA290804-F6C0-4E86-B0F5-C48538AA6E3B}" type="parTrans" cxnId="{617FC4D8-87BA-4C1F-AC2B-E997A0BB2063}">
      <dgm:prSet/>
      <dgm:spPr/>
      <dgm:t>
        <a:bodyPr/>
        <a:lstStyle/>
        <a:p>
          <a:endParaRPr lang="en-US" sz="1600">
            <a:latin typeface="Arial" panose="020B0604020202020204" pitchFamily="34" charset="0"/>
            <a:cs typeface="Arial" panose="020B0604020202020204" pitchFamily="34" charset="0"/>
          </a:endParaRPr>
        </a:p>
      </dgm:t>
    </dgm:pt>
    <dgm:pt modelId="{F68B8888-23C7-40BB-B78F-BF992D7468E5}" type="sibTrans" cxnId="{617FC4D8-87BA-4C1F-AC2B-E997A0BB2063}">
      <dgm:prSet/>
      <dgm:spPr/>
      <dgm:t>
        <a:bodyPr/>
        <a:lstStyle/>
        <a:p>
          <a:endParaRPr lang="en-US" sz="1600">
            <a:latin typeface="Arial" panose="020B0604020202020204" pitchFamily="34" charset="0"/>
            <a:cs typeface="Arial" panose="020B0604020202020204" pitchFamily="34" charset="0"/>
          </a:endParaRPr>
        </a:p>
      </dgm:t>
    </dgm:pt>
    <dgm:pt modelId="{C0B28D51-BA95-40A8-A7CA-BC0C763E4881}">
      <dgm:prSet phldrT="[Text]" custT="1"/>
      <dgm:spPr/>
      <dgm:t>
        <a:bodyPr/>
        <a:lstStyle/>
        <a:p>
          <a:r>
            <a:rPr lang="en-AU" sz="1600" dirty="0" smtClean="0">
              <a:latin typeface="Arial" panose="020B0604020202020204" pitchFamily="34" charset="0"/>
              <a:cs typeface="Arial" panose="020B0604020202020204" pitchFamily="34" charset="0"/>
            </a:rPr>
            <a:t>Research that uses animals in toxicity testing.</a:t>
          </a:r>
          <a:endParaRPr lang="en-US" sz="1600" dirty="0">
            <a:latin typeface="Arial" panose="020B0604020202020204" pitchFamily="34" charset="0"/>
            <a:cs typeface="Arial" panose="020B0604020202020204" pitchFamily="34" charset="0"/>
          </a:endParaRPr>
        </a:p>
      </dgm:t>
    </dgm:pt>
    <dgm:pt modelId="{0529F544-92C9-4F2F-A48D-A3CA0BB61CE7}" type="parTrans" cxnId="{41214FDE-428E-41BF-A357-6BB8A676F17D}">
      <dgm:prSet/>
      <dgm:spPr/>
      <dgm:t>
        <a:bodyPr/>
        <a:lstStyle/>
        <a:p>
          <a:endParaRPr lang="en-US" sz="1600">
            <a:latin typeface="Arial" panose="020B0604020202020204" pitchFamily="34" charset="0"/>
            <a:cs typeface="Arial" panose="020B0604020202020204" pitchFamily="34" charset="0"/>
          </a:endParaRPr>
        </a:p>
      </dgm:t>
    </dgm:pt>
    <dgm:pt modelId="{80C1C58A-7ADD-4E60-BEDC-CBBE999D7B27}" type="sibTrans" cxnId="{41214FDE-428E-41BF-A357-6BB8A676F17D}">
      <dgm:prSet/>
      <dgm:spPr/>
      <dgm:t>
        <a:bodyPr/>
        <a:lstStyle/>
        <a:p>
          <a:endParaRPr lang="en-US" sz="1600">
            <a:latin typeface="Arial" panose="020B0604020202020204" pitchFamily="34" charset="0"/>
            <a:cs typeface="Arial" panose="020B0604020202020204" pitchFamily="34" charset="0"/>
          </a:endParaRPr>
        </a:p>
      </dgm:t>
    </dgm:pt>
    <dgm:pt modelId="{82966DAA-9EF7-4997-AAE5-CBB21A3F2C70}">
      <dgm:prSet phldrT="[Text]" custT="1"/>
      <dgm:spPr/>
      <dgm:t>
        <a:bodyPr/>
        <a:lstStyle/>
        <a:p>
          <a:r>
            <a:rPr lang="en-AU" sz="1600" smtClean="0">
              <a:latin typeface="Arial" panose="020B0604020202020204" pitchFamily="34" charset="0"/>
              <a:cs typeface="Arial" panose="020B0604020202020204" pitchFamily="34" charset="0"/>
            </a:rPr>
            <a:t>Research that uses animals as models to study the mechanisms of human disease and to develop interventions.</a:t>
          </a:r>
          <a:endParaRPr lang="en-AU" sz="1600" dirty="0" smtClean="0">
            <a:latin typeface="Arial" panose="020B0604020202020204" pitchFamily="34" charset="0"/>
            <a:cs typeface="Arial" panose="020B0604020202020204" pitchFamily="34" charset="0"/>
          </a:endParaRPr>
        </a:p>
      </dgm:t>
    </dgm:pt>
    <dgm:pt modelId="{C139C950-826B-4291-9A53-9BF4F3358974}" type="parTrans" cxnId="{C75B8467-050B-4D1B-B5F5-97F51898FAA1}">
      <dgm:prSet/>
      <dgm:spPr/>
      <dgm:t>
        <a:bodyPr/>
        <a:lstStyle/>
        <a:p>
          <a:endParaRPr lang="en-US" sz="1600">
            <a:latin typeface="Arial" panose="020B0604020202020204" pitchFamily="34" charset="0"/>
            <a:cs typeface="Arial" panose="020B0604020202020204" pitchFamily="34" charset="0"/>
          </a:endParaRPr>
        </a:p>
      </dgm:t>
    </dgm:pt>
    <dgm:pt modelId="{CA8E7D23-6752-4638-BB93-B827163D2D91}" type="sibTrans" cxnId="{C75B8467-050B-4D1B-B5F5-97F51898FAA1}">
      <dgm:prSet/>
      <dgm:spPr/>
      <dgm:t>
        <a:bodyPr/>
        <a:lstStyle/>
        <a:p>
          <a:endParaRPr lang="en-US" sz="1600">
            <a:latin typeface="Arial" panose="020B0604020202020204" pitchFamily="34" charset="0"/>
            <a:cs typeface="Arial" panose="020B0604020202020204" pitchFamily="34" charset="0"/>
          </a:endParaRPr>
        </a:p>
      </dgm:t>
    </dgm:pt>
    <dgm:pt modelId="{756C6382-A51A-4F43-B250-3267652A258C}" type="pres">
      <dgm:prSet presAssocID="{384B2C8A-902E-4072-8518-E0105823BD6A}" presName="hierChild1" presStyleCnt="0">
        <dgm:presLayoutVars>
          <dgm:orgChart val="1"/>
          <dgm:chPref val="1"/>
          <dgm:dir/>
          <dgm:animOne val="branch"/>
          <dgm:animLvl val="lvl"/>
          <dgm:resizeHandles/>
        </dgm:presLayoutVars>
      </dgm:prSet>
      <dgm:spPr/>
      <dgm:t>
        <a:bodyPr/>
        <a:lstStyle/>
        <a:p>
          <a:endParaRPr lang="en-US"/>
        </a:p>
      </dgm:t>
    </dgm:pt>
    <dgm:pt modelId="{14C0E57C-A9B4-4C85-AC4F-11D2287F4AC1}" type="pres">
      <dgm:prSet presAssocID="{8615AA8C-7EDF-4F91-A49D-48341BF30006}" presName="hierRoot1" presStyleCnt="0">
        <dgm:presLayoutVars>
          <dgm:hierBranch val="init"/>
        </dgm:presLayoutVars>
      </dgm:prSet>
      <dgm:spPr/>
    </dgm:pt>
    <dgm:pt modelId="{E43F6DB2-EF90-4CBA-9D95-1F80C53D79CB}" type="pres">
      <dgm:prSet presAssocID="{8615AA8C-7EDF-4F91-A49D-48341BF30006}" presName="rootComposite1" presStyleCnt="0"/>
      <dgm:spPr/>
    </dgm:pt>
    <dgm:pt modelId="{924875C4-03DC-4942-A8C1-A7EF1B76268D}" type="pres">
      <dgm:prSet presAssocID="{8615AA8C-7EDF-4F91-A49D-48341BF30006}" presName="rootText1" presStyleLbl="node0" presStyleIdx="0" presStyleCnt="1">
        <dgm:presLayoutVars>
          <dgm:chPref val="3"/>
        </dgm:presLayoutVars>
      </dgm:prSet>
      <dgm:spPr/>
      <dgm:t>
        <a:bodyPr/>
        <a:lstStyle/>
        <a:p>
          <a:endParaRPr lang="en-US"/>
        </a:p>
      </dgm:t>
    </dgm:pt>
    <dgm:pt modelId="{90A9B022-E0C3-48EC-AA8C-0DC1777C18C8}" type="pres">
      <dgm:prSet presAssocID="{8615AA8C-7EDF-4F91-A49D-48341BF30006}" presName="rootConnector1" presStyleLbl="node1" presStyleIdx="0" presStyleCnt="0"/>
      <dgm:spPr/>
      <dgm:t>
        <a:bodyPr/>
        <a:lstStyle/>
        <a:p>
          <a:endParaRPr lang="en-US"/>
        </a:p>
      </dgm:t>
    </dgm:pt>
    <dgm:pt modelId="{25D1036D-0E16-437B-A5CB-EE894F424ED5}" type="pres">
      <dgm:prSet presAssocID="{8615AA8C-7EDF-4F91-A49D-48341BF30006}" presName="hierChild2" presStyleCnt="0"/>
      <dgm:spPr/>
    </dgm:pt>
    <dgm:pt modelId="{F0B93551-368A-490E-9C89-F701BB011CDD}" type="pres">
      <dgm:prSet presAssocID="{AA290804-F6C0-4E86-B0F5-C48538AA6E3B}" presName="Name37" presStyleLbl="parChTrans1D2" presStyleIdx="0" presStyleCnt="3"/>
      <dgm:spPr/>
      <dgm:t>
        <a:bodyPr/>
        <a:lstStyle/>
        <a:p>
          <a:endParaRPr lang="en-US"/>
        </a:p>
      </dgm:t>
    </dgm:pt>
    <dgm:pt modelId="{70BF697D-5BC3-4E61-8BD6-1C31761FCFCB}" type="pres">
      <dgm:prSet presAssocID="{3DA4BF5B-FA16-413A-A825-9235775430E6}" presName="hierRoot2" presStyleCnt="0">
        <dgm:presLayoutVars>
          <dgm:hierBranch val="init"/>
        </dgm:presLayoutVars>
      </dgm:prSet>
      <dgm:spPr/>
    </dgm:pt>
    <dgm:pt modelId="{FC4F6B72-3011-4F85-99AE-D9A7EFBC1DB6}" type="pres">
      <dgm:prSet presAssocID="{3DA4BF5B-FA16-413A-A825-9235775430E6}" presName="rootComposite" presStyleCnt="0"/>
      <dgm:spPr/>
    </dgm:pt>
    <dgm:pt modelId="{7760BF64-9970-4A17-BCF1-0B08B012BC7B}" type="pres">
      <dgm:prSet presAssocID="{3DA4BF5B-FA16-413A-A825-9235775430E6}" presName="rootText" presStyleLbl="node2" presStyleIdx="0" presStyleCnt="3">
        <dgm:presLayoutVars>
          <dgm:chPref val="3"/>
        </dgm:presLayoutVars>
      </dgm:prSet>
      <dgm:spPr/>
      <dgm:t>
        <a:bodyPr/>
        <a:lstStyle/>
        <a:p>
          <a:endParaRPr lang="en-US"/>
        </a:p>
      </dgm:t>
    </dgm:pt>
    <dgm:pt modelId="{A0E4DD26-EA59-47D4-B6C8-8E78CD0D23D0}" type="pres">
      <dgm:prSet presAssocID="{3DA4BF5B-FA16-413A-A825-9235775430E6}" presName="rootConnector" presStyleLbl="node2" presStyleIdx="0" presStyleCnt="3"/>
      <dgm:spPr/>
      <dgm:t>
        <a:bodyPr/>
        <a:lstStyle/>
        <a:p>
          <a:endParaRPr lang="en-US"/>
        </a:p>
      </dgm:t>
    </dgm:pt>
    <dgm:pt modelId="{22521C75-9DC5-49A8-8C2C-A237D0DAE38C}" type="pres">
      <dgm:prSet presAssocID="{3DA4BF5B-FA16-413A-A825-9235775430E6}" presName="hierChild4" presStyleCnt="0"/>
      <dgm:spPr/>
    </dgm:pt>
    <dgm:pt modelId="{0A9031BB-4CE3-41ED-8EBF-320696A1B75E}" type="pres">
      <dgm:prSet presAssocID="{3DA4BF5B-FA16-413A-A825-9235775430E6}" presName="hierChild5" presStyleCnt="0"/>
      <dgm:spPr/>
    </dgm:pt>
    <dgm:pt modelId="{6D7130BA-8FFC-4BC9-AE9D-34A4A253B0DC}" type="pres">
      <dgm:prSet presAssocID="{C139C950-826B-4291-9A53-9BF4F3358974}" presName="Name37" presStyleLbl="parChTrans1D2" presStyleIdx="1" presStyleCnt="3"/>
      <dgm:spPr/>
      <dgm:t>
        <a:bodyPr/>
        <a:lstStyle/>
        <a:p>
          <a:endParaRPr lang="en-US"/>
        </a:p>
      </dgm:t>
    </dgm:pt>
    <dgm:pt modelId="{7889A467-579A-4A87-8621-842787AD8EED}" type="pres">
      <dgm:prSet presAssocID="{82966DAA-9EF7-4997-AAE5-CBB21A3F2C70}" presName="hierRoot2" presStyleCnt="0">
        <dgm:presLayoutVars>
          <dgm:hierBranch val="init"/>
        </dgm:presLayoutVars>
      </dgm:prSet>
      <dgm:spPr/>
    </dgm:pt>
    <dgm:pt modelId="{28E3312D-9371-4794-BD91-A3F55CBAAB21}" type="pres">
      <dgm:prSet presAssocID="{82966DAA-9EF7-4997-AAE5-CBB21A3F2C70}" presName="rootComposite" presStyleCnt="0"/>
      <dgm:spPr/>
    </dgm:pt>
    <dgm:pt modelId="{4D8DCECE-D311-40EF-BE50-A3279211EF55}" type="pres">
      <dgm:prSet presAssocID="{82966DAA-9EF7-4997-AAE5-CBB21A3F2C70}" presName="rootText" presStyleLbl="node2" presStyleIdx="1" presStyleCnt="3">
        <dgm:presLayoutVars>
          <dgm:chPref val="3"/>
        </dgm:presLayoutVars>
      </dgm:prSet>
      <dgm:spPr/>
      <dgm:t>
        <a:bodyPr/>
        <a:lstStyle/>
        <a:p>
          <a:endParaRPr lang="en-US"/>
        </a:p>
      </dgm:t>
    </dgm:pt>
    <dgm:pt modelId="{BD3B1E93-558F-48D0-A562-63F0FB054E2E}" type="pres">
      <dgm:prSet presAssocID="{82966DAA-9EF7-4997-AAE5-CBB21A3F2C70}" presName="rootConnector" presStyleLbl="node2" presStyleIdx="1" presStyleCnt="3"/>
      <dgm:spPr/>
      <dgm:t>
        <a:bodyPr/>
        <a:lstStyle/>
        <a:p>
          <a:endParaRPr lang="en-US"/>
        </a:p>
      </dgm:t>
    </dgm:pt>
    <dgm:pt modelId="{65DCE934-8161-43E9-AD7F-7DB79EC68B65}" type="pres">
      <dgm:prSet presAssocID="{82966DAA-9EF7-4997-AAE5-CBB21A3F2C70}" presName="hierChild4" presStyleCnt="0"/>
      <dgm:spPr/>
    </dgm:pt>
    <dgm:pt modelId="{9F7921E7-4BF6-4A99-BCA9-BC8986DB3AD5}" type="pres">
      <dgm:prSet presAssocID="{82966DAA-9EF7-4997-AAE5-CBB21A3F2C70}" presName="hierChild5" presStyleCnt="0"/>
      <dgm:spPr/>
    </dgm:pt>
    <dgm:pt modelId="{BB4EAD3C-79BC-4E49-AEE1-46CB3004A931}" type="pres">
      <dgm:prSet presAssocID="{0529F544-92C9-4F2F-A48D-A3CA0BB61CE7}" presName="Name37" presStyleLbl="parChTrans1D2" presStyleIdx="2" presStyleCnt="3"/>
      <dgm:spPr/>
      <dgm:t>
        <a:bodyPr/>
        <a:lstStyle/>
        <a:p>
          <a:endParaRPr lang="en-US"/>
        </a:p>
      </dgm:t>
    </dgm:pt>
    <dgm:pt modelId="{776E332E-F0D6-4324-B1C4-EC9CA41699C4}" type="pres">
      <dgm:prSet presAssocID="{C0B28D51-BA95-40A8-A7CA-BC0C763E4881}" presName="hierRoot2" presStyleCnt="0">
        <dgm:presLayoutVars>
          <dgm:hierBranch val="init"/>
        </dgm:presLayoutVars>
      </dgm:prSet>
      <dgm:spPr/>
    </dgm:pt>
    <dgm:pt modelId="{0C150462-2D91-4060-8938-DBD6F8B18CF4}" type="pres">
      <dgm:prSet presAssocID="{C0B28D51-BA95-40A8-A7CA-BC0C763E4881}" presName="rootComposite" presStyleCnt="0"/>
      <dgm:spPr/>
    </dgm:pt>
    <dgm:pt modelId="{2246C896-0C08-4EAF-901F-F4B174324B29}" type="pres">
      <dgm:prSet presAssocID="{C0B28D51-BA95-40A8-A7CA-BC0C763E4881}" presName="rootText" presStyleLbl="node2" presStyleIdx="2" presStyleCnt="3">
        <dgm:presLayoutVars>
          <dgm:chPref val="3"/>
        </dgm:presLayoutVars>
      </dgm:prSet>
      <dgm:spPr/>
      <dgm:t>
        <a:bodyPr/>
        <a:lstStyle/>
        <a:p>
          <a:endParaRPr lang="en-US"/>
        </a:p>
      </dgm:t>
    </dgm:pt>
    <dgm:pt modelId="{91597496-52BB-4C6A-8315-296B8A564EFB}" type="pres">
      <dgm:prSet presAssocID="{C0B28D51-BA95-40A8-A7CA-BC0C763E4881}" presName="rootConnector" presStyleLbl="node2" presStyleIdx="2" presStyleCnt="3"/>
      <dgm:spPr/>
      <dgm:t>
        <a:bodyPr/>
        <a:lstStyle/>
        <a:p>
          <a:endParaRPr lang="en-US"/>
        </a:p>
      </dgm:t>
    </dgm:pt>
    <dgm:pt modelId="{8A4ED854-C4A1-4936-A52C-63FAF0693586}" type="pres">
      <dgm:prSet presAssocID="{C0B28D51-BA95-40A8-A7CA-BC0C763E4881}" presName="hierChild4" presStyleCnt="0"/>
      <dgm:spPr/>
    </dgm:pt>
    <dgm:pt modelId="{3B818E8C-D5B2-4B03-98D7-D37E37F45040}" type="pres">
      <dgm:prSet presAssocID="{C0B28D51-BA95-40A8-A7CA-BC0C763E4881}" presName="hierChild5" presStyleCnt="0"/>
      <dgm:spPr/>
    </dgm:pt>
    <dgm:pt modelId="{1E407191-9114-4B45-91EB-D1A099388CC8}" type="pres">
      <dgm:prSet presAssocID="{8615AA8C-7EDF-4F91-A49D-48341BF30006}" presName="hierChild3" presStyleCnt="0"/>
      <dgm:spPr/>
    </dgm:pt>
  </dgm:ptLst>
  <dgm:cxnLst>
    <dgm:cxn modelId="{23989FCB-B5A7-4F8F-804A-32C7CA29687A}" type="presOf" srcId="{3DA4BF5B-FA16-413A-A825-9235775430E6}" destId="{A0E4DD26-EA59-47D4-B6C8-8E78CD0D23D0}" srcOrd="1" destOrd="0" presId="urn:microsoft.com/office/officeart/2005/8/layout/orgChart1"/>
    <dgm:cxn modelId="{F45A9B56-5C60-4A0C-9065-52D7F6773682}" type="presOf" srcId="{8615AA8C-7EDF-4F91-A49D-48341BF30006}" destId="{924875C4-03DC-4942-A8C1-A7EF1B76268D}" srcOrd="0" destOrd="0" presId="urn:microsoft.com/office/officeart/2005/8/layout/orgChart1"/>
    <dgm:cxn modelId="{712D66A5-7393-4338-9665-A1B3F32D4A03}" type="presOf" srcId="{82966DAA-9EF7-4997-AAE5-CBB21A3F2C70}" destId="{4D8DCECE-D311-40EF-BE50-A3279211EF55}" srcOrd="0" destOrd="0" presId="urn:microsoft.com/office/officeart/2005/8/layout/orgChart1"/>
    <dgm:cxn modelId="{617FC4D8-87BA-4C1F-AC2B-E997A0BB2063}" srcId="{8615AA8C-7EDF-4F91-A49D-48341BF30006}" destId="{3DA4BF5B-FA16-413A-A825-9235775430E6}" srcOrd="0" destOrd="0" parTransId="{AA290804-F6C0-4E86-B0F5-C48538AA6E3B}" sibTransId="{F68B8888-23C7-40BB-B78F-BF992D7468E5}"/>
    <dgm:cxn modelId="{E637BB45-4844-46CD-B3AD-C8CF3BA9EE16}" type="presOf" srcId="{384B2C8A-902E-4072-8518-E0105823BD6A}" destId="{756C6382-A51A-4F43-B250-3267652A258C}" srcOrd="0" destOrd="0" presId="urn:microsoft.com/office/officeart/2005/8/layout/orgChart1"/>
    <dgm:cxn modelId="{41214FDE-428E-41BF-A357-6BB8A676F17D}" srcId="{8615AA8C-7EDF-4F91-A49D-48341BF30006}" destId="{C0B28D51-BA95-40A8-A7CA-BC0C763E4881}" srcOrd="2" destOrd="0" parTransId="{0529F544-92C9-4F2F-A48D-A3CA0BB61CE7}" sibTransId="{80C1C58A-7ADD-4E60-BEDC-CBBE999D7B27}"/>
    <dgm:cxn modelId="{66A08969-183D-47AE-8B7E-EE74FAF75561}" type="presOf" srcId="{C0B28D51-BA95-40A8-A7CA-BC0C763E4881}" destId="{2246C896-0C08-4EAF-901F-F4B174324B29}" srcOrd="0" destOrd="0" presId="urn:microsoft.com/office/officeart/2005/8/layout/orgChart1"/>
    <dgm:cxn modelId="{04392E8F-934B-4AF6-B090-3A7F3AF40B98}" type="presOf" srcId="{AA290804-F6C0-4E86-B0F5-C48538AA6E3B}" destId="{F0B93551-368A-490E-9C89-F701BB011CDD}" srcOrd="0" destOrd="0" presId="urn:microsoft.com/office/officeart/2005/8/layout/orgChart1"/>
    <dgm:cxn modelId="{231EFC4D-DCFF-46F4-B7A1-6279B1939462}" type="presOf" srcId="{0529F544-92C9-4F2F-A48D-A3CA0BB61CE7}" destId="{BB4EAD3C-79BC-4E49-AEE1-46CB3004A931}" srcOrd="0" destOrd="0" presId="urn:microsoft.com/office/officeart/2005/8/layout/orgChart1"/>
    <dgm:cxn modelId="{D4B0ABAA-7D60-4469-AC75-CA6DC87D51DA}" type="presOf" srcId="{C139C950-826B-4291-9A53-9BF4F3358974}" destId="{6D7130BA-8FFC-4BC9-AE9D-34A4A253B0DC}" srcOrd="0" destOrd="0" presId="urn:microsoft.com/office/officeart/2005/8/layout/orgChart1"/>
    <dgm:cxn modelId="{CB82E573-5DD4-4EF3-8E1B-0DDA28EB0CBD}" type="presOf" srcId="{8615AA8C-7EDF-4F91-A49D-48341BF30006}" destId="{90A9B022-E0C3-48EC-AA8C-0DC1777C18C8}" srcOrd="1" destOrd="0" presId="urn:microsoft.com/office/officeart/2005/8/layout/orgChart1"/>
    <dgm:cxn modelId="{3392C94E-4A5E-44E7-9E94-C8A08739E2CA}" type="presOf" srcId="{C0B28D51-BA95-40A8-A7CA-BC0C763E4881}" destId="{91597496-52BB-4C6A-8315-296B8A564EFB}" srcOrd="1" destOrd="0" presId="urn:microsoft.com/office/officeart/2005/8/layout/orgChart1"/>
    <dgm:cxn modelId="{E755E0C4-DA95-482F-B2D8-EAF7AF3F83E5}" type="presOf" srcId="{82966DAA-9EF7-4997-AAE5-CBB21A3F2C70}" destId="{BD3B1E93-558F-48D0-A562-63F0FB054E2E}" srcOrd="1" destOrd="0" presId="urn:microsoft.com/office/officeart/2005/8/layout/orgChart1"/>
    <dgm:cxn modelId="{7396C50D-82C4-4F73-BB8B-4D9D6C2D9589}" type="presOf" srcId="{3DA4BF5B-FA16-413A-A825-9235775430E6}" destId="{7760BF64-9970-4A17-BCF1-0B08B012BC7B}" srcOrd="0" destOrd="0" presId="urn:microsoft.com/office/officeart/2005/8/layout/orgChart1"/>
    <dgm:cxn modelId="{C75B8467-050B-4D1B-B5F5-97F51898FAA1}" srcId="{8615AA8C-7EDF-4F91-A49D-48341BF30006}" destId="{82966DAA-9EF7-4997-AAE5-CBB21A3F2C70}" srcOrd="1" destOrd="0" parTransId="{C139C950-826B-4291-9A53-9BF4F3358974}" sibTransId="{CA8E7D23-6752-4638-BB93-B827163D2D91}"/>
    <dgm:cxn modelId="{5AA49F4E-CB7D-4A2D-B1CD-8BDA82C7EA04}" srcId="{384B2C8A-902E-4072-8518-E0105823BD6A}" destId="{8615AA8C-7EDF-4F91-A49D-48341BF30006}" srcOrd="0" destOrd="0" parTransId="{6BF30C54-7EB7-46B7-AD85-7B64B0D334C2}" sibTransId="{C100F20E-C235-4F21-8396-CE39FC5556FC}"/>
    <dgm:cxn modelId="{C48547C8-E731-45B5-A588-697E86FF7664}" type="presParOf" srcId="{756C6382-A51A-4F43-B250-3267652A258C}" destId="{14C0E57C-A9B4-4C85-AC4F-11D2287F4AC1}" srcOrd="0" destOrd="0" presId="urn:microsoft.com/office/officeart/2005/8/layout/orgChart1"/>
    <dgm:cxn modelId="{6C7D2286-4D71-477F-A938-5D74418617E0}" type="presParOf" srcId="{14C0E57C-A9B4-4C85-AC4F-11D2287F4AC1}" destId="{E43F6DB2-EF90-4CBA-9D95-1F80C53D79CB}" srcOrd="0" destOrd="0" presId="urn:microsoft.com/office/officeart/2005/8/layout/orgChart1"/>
    <dgm:cxn modelId="{4B96FB82-58C5-430E-8BFA-524AA547257C}" type="presParOf" srcId="{E43F6DB2-EF90-4CBA-9D95-1F80C53D79CB}" destId="{924875C4-03DC-4942-A8C1-A7EF1B76268D}" srcOrd="0" destOrd="0" presId="urn:microsoft.com/office/officeart/2005/8/layout/orgChart1"/>
    <dgm:cxn modelId="{A983785C-AC15-4EBF-A3EB-86624346AA34}" type="presParOf" srcId="{E43F6DB2-EF90-4CBA-9D95-1F80C53D79CB}" destId="{90A9B022-E0C3-48EC-AA8C-0DC1777C18C8}" srcOrd="1" destOrd="0" presId="urn:microsoft.com/office/officeart/2005/8/layout/orgChart1"/>
    <dgm:cxn modelId="{88CCC448-E15B-47E7-B1C7-60344CF08C96}" type="presParOf" srcId="{14C0E57C-A9B4-4C85-AC4F-11D2287F4AC1}" destId="{25D1036D-0E16-437B-A5CB-EE894F424ED5}" srcOrd="1" destOrd="0" presId="urn:microsoft.com/office/officeart/2005/8/layout/orgChart1"/>
    <dgm:cxn modelId="{EEEB10F4-D45C-4E8E-AC3F-6DFD76046FE6}" type="presParOf" srcId="{25D1036D-0E16-437B-A5CB-EE894F424ED5}" destId="{F0B93551-368A-490E-9C89-F701BB011CDD}" srcOrd="0" destOrd="0" presId="urn:microsoft.com/office/officeart/2005/8/layout/orgChart1"/>
    <dgm:cxn modelId="{8CCAF271-EDEE-44F7-BD53-BCB5CA79EFFE}" type="presParOf" srcId="{25D1036D-0E16-437B-A5CB-EE894F424ED5}" destId="{70BF697D-5BC3-4E61-8BD6-1C31761FCFCB}" srcOrd="1" destOrd="0" presId="urn:microsoft.com/office/officeart/2005/8/layout/orgChart1"/>
    <dgm:cxn modelId="{FE053E97-980F-4164-BCC9-5CEE8414189B}" type="presParOf" srcId="{70BF697D-5BC3-4E61-8BD6-1C31761FCFCB}" destId="{FC4F6B72-3011-4F85-99AE-D9A7EFBC1DB6}" srcOrd="0" destOrd="0" presId="urn:microsoft.com/office/officeart/2005/8/layout/orgChart1"/>
    <dgm:cxn modelId="{D93679CE-1075-4E9A-A86B-8DB8C9B08A9A}" type="presParOf" srcId="{FC4F6B72-3011-4F85-99AE-D9A7EFBC1DB6}" destId="{7760BF64-9970-4A17-BCF1-0B08B012BC7B}" srcOrd="0" destOrd="0" presId="urn:microsoft.com/office/officeart/2005/8/layout/orgChart1"/>
    <dgm:cxn modelId="{D723309A-F968-4F64-A1C4-CCA8C4F0997B}" type="presParOf" srcId="{FC4F6B72-3011-4F85-99AE-D9A7EFBC1DB6}" destId="{A0E4DD26-EA59-47D4-B6C8-8E78CD0D23D0}" srcOrd="1" destOrd="0" presId="urn:microsoft.com/office/officeart/2005/8/layout/orgChart1"/>
    <dgm:cxn modelId="{5E1D49D6-1BCD-4FCF-A0B4-44791867F0F4}" type="presParOf" srcId="{70BF697D-5BC3-4E61-8BD6-1C31761FCFCB}" destId="{22521C75-9DC5-49A8-8C2C-A237D0DAE38C}" srcOrd="1" destOrd="0" presId="urn:microsoft.com/office/officeart/2005/8/layout/orgChart1"/>
    <dgm:cxn modelId="{A006E94F-0247-40D7-A73E-2291595A694C}" type="presParOf" srcId="{70BF697D-5BC3-4E61-8BD6-1C31761FCFCB}" destId="{0A9031BB-4CE3-41ED-8EBF-320696A1B75E}" srcOrd="2" destOrd="0" presId="urn:microsoft.com/office/officeart/2005/8/layout/orgChart1"/>
    <dgm:cxn modelId="{47AB3B18-B9AB-4797-BEC9-400F6521006D}" type="presParOf" srcId="{25D1036D-0E16-437B-A5CB-EE894F424ED5}" destId="{6D7130BA-8FFC-4BC9-AE9D-34A4A253B0DC}" srcOrd="2" destOrd="0" presId="urn:microsoft.com/office/officeart/2005/8/layout/orgChart1"/>
    <dgm:cxn modelId="{69EC7829-8BC6-4EAD-83A8-D9739FDF90BC}" type="presParOf" srcId="{25D1036D-0E16-437B-A5CB-EE894F424ED5}" destId="{7889A467-579A-4A87-8621-842787AD8EED}" srcOrd="3" destOrd="0" presId="urn:microsoft.com/office/officeart/2005/8/layout/orgChart1"/>
    <dgm:cxn modelId="{6ABF749F-40CF-4575-ACA5-6D5C5990A120}" type="presParOf" srcId="{7889A467-579A-4A87-8621-842787AD8EED}" destId="{28E3312D-9371-4794-BD91-A3F55CBAAB21}" srcOrd="0" destOrd="0" presId="urn:microsoft.com/office/officeart/2005/8/layout/orgChart1"/>
    <dgm:cxn modelId="{0A6233A0-3527-4658-BD54-2511D2375D31}" type="presParOf" srcId="{28E3312D-9371-4794-BD91-A3F55CBAAB21}" destId="{4D8DCECE-D311-40EF-BE50-A3279211EF55}" srcOrd="0" destOrd="0" presId="urn:microsoft.com/office/officeart/2005/8/layout/orgChart1"/>
    <dgm:cxn modelId="{6E5E9D7B-FEE6-4F41-B725-0748C9FED9E6}" type="presParOf" srcId="{28E3312D-9371-4794-BD91-A3F55CBAAB21}" destId="{BD3B1E93-558F-48D0-A562-63F0FB054E2E}" srcOrd="1" destOrd="0" presId="urn:microsoft.com/office/officeart/2005/8/layout/orgChart1"/>
    <dgm:cxn modelId="{39369D1E-8C2A-4B44-A371-F043036C07E7}" type="presParOf" srcId="{7889A467-579A-4A87-8621-842787AD8EED}" destId="{65DCE934-8161-43E9-AD7F-7DB79EC68B65}" srcOrd="1" destOrd="0" presId="urn:microsoft.com/office/officeart/2005/8/layout/orgChart1"/>
    <dgm:cxn modelId="{D137FE34-951D-466A-AF3C-DE3498F23425}" type="presParOf" srcId="{7889A467-579A-4A87-8621-842787AD8EED}" destId="{9F7921E7-4BF6-4A99-BCA9-BC8986DB3AD5}" srcOrd="2" destOrd="0" presId="urn:microsoft.com/office/officeart/2005/8/layout/orgChart1"/>
    <dgm:cxn modelId="{8DE37EE3-739B-493E-AE0D-ECBDA60FAE83}" type="presParOf" srcId="{25D1036D-0E16-437B-A5CB-EE894F424ED5}" destId="{BB4EAD3C-79BC-4E49-AEE1-46CB3004A931}" srcOrd="4" destOrd="0" presId="urn:microsoft.com/office/officeart/2005/8/layout/orgChart1"/>
    <dgm:cxn modelId="{BA9442F0-50A0-4F8B-B37D-12FE38EB0224}" type="presParOf" srcId="{25D1036D-0E16-437B-A5CB-EE894F424ED5}" destId="{776E332E-F0D6-4324-B1C4-EC9CA41699C4}" srcOrd="5" destOrd="0" presId="urn:microsoft.com/office/officeart/2005/8/layout/orgChart1"/>
    <dgm:cxn modelId="{47EB1E85-623D-4433-A99E-77AAB03477CD}" type="presParOf" srcId="{776E332E-F0D6-4324-B1C4-EC9CA41699C4}" destId="{0C150462-2D91-4060-8938-DBD6F8B18CF4}" srcOrd="0" destOrd="0" presId="urn:microsoft.com/office/officeart/2005/8/layout/orgChart1"/>
    <dgm:cxn modelId="{42D6D1EC-6B22-4A61-A1C4-E31889ADFEF5}" type="presParOf" srcId="{0C150462-2D91-4060-8938-DBD6F8B18CF4}" destId="{2246C896-0C08-4EAF-901F-F4B174324B29}" srcOrd="0" destOrd="0" presId="urn:microsoft.com/office/officeart/2005/8/layout/orgChart1"/>
    <dgm:cxn modelId="{C549CE46-9F09-45F5-B45A-7669F1D60B56}" type="presParOf" srcId="{0C150462-2D91-4060-8938-DBD6F8B18CF4}" destId="{91597496-52BB-4C6A-8315-296B8A564EFB}" srcOrd="1" destOrd="0" presId="urn:microsoft.com/office/officeart/2005/8/layout/orgChart1"/>
    <dgm:cxn modelId="{3C2438DD-2834-4EF3-B337-EC01F6ADDB47}" type="presParOf" srcId="{776E332E-F0D6-4324-B1C4-EC9CA41699C4}" destId="{8A4ED854-C4A1-4936-A52C-63FAF0693586}" srcOrd="1" destOrd="0" presId="urn:microsoft.com/office/officeart/2005/8/layout/orgChart1"/>
    <dgm:cxn modelId="{3FE573D1-DF11-4FF3-B1F9-AD5CDCD4EA2B}" type="presParOf" srcId="{776E332E-F0D6-4324-B1C4-EC9CA41699C4}" destId="{3B818E8C-D5B2-4B03-98D7-D37E37F45040}" srcOrd="2" destOrd="0" presId="urn:microsoft.com/office/officeart/2005/8/layout/orgChart1"/>
    <dgm:cxn modelId="{36A8C084-694C-4F08-A540-F600F0ECB269}" type="presParOf" srcId="{14C0E57C-A9B4-4C85-AC4F-11D2287F4AC1}" destId="{1E407191-9114-4B45-91EB-D1A099388CC8}"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9B878E3-8F79-4060-9565-FF645A3D228A}" type="doc">
      <dgm:prSet loTypeId="urn:microsoft.com/office/officeart/2005/8/layout/process1" loCatId="process" qsTypeId="urn:microsoft.com/office/officeart/2005/8/quickstyle/simple1" qsCatId="simple" csTypeId="urn:microsoft.com/office/officeart/2005/8/colors/colorful2" csCatId="colorful" phldr="1"/>
      <dgm:spPr/>
    </dgm:pt>
    <dgm:pt modelId="{C5D3F256-B82D-4870-8DFD-3F40A837D713}">
      <dgm:prSet phldrT="[Text]"/>
      <dgm:spPr/>
      <dgm:t>
        <a:bodyPr/>
        <a:lstStyle/>
        <a:p>
          <a:r>
            <a:rPr lang="en-US" dirty="0" smtClean="0">
              <a:latin typeface="Arial" panose="020B0604020202020204" pitchFamily="34" charset="0"/>
              <a:cs typeface="Arial" panose="020B0604020202020204" pitchFamily="34" charset="0"/>
            </a:rPr>
            <a:t>Non-animal research</a:t>
          </a:r>
          <a:endParaRPr lang="en-US" dirty="0">
            <a:latin typeface="Arial" panose="020B0604020202020204" pitchFamily="34" charset="0"/>
            <a:cs typeface="Arial" panose="020B0604020202020204" pitchFamily="34" charset="0"/>
          </a:endParaRPr>
        </a:p>
      </dgm:t>
    </dgm:pt>
    <dgm:pt modelId="{B7E84499-7541-4245-BA03-274B8FC71059}" type="parTrans" cxnId="{797D1016-7EB7-48BE-ACDE-598C342CB4B3}">
      <dgm:prSet/>
      <dgm:spPr/>
      <dgm:t>
        <a:bodyPr/>
        <a:lstStyle/>
        <a:p>
          <a:endParaRPr lang="en-US">
            <a:latin typeface="Arial" panose="020B0604020202020204" pitchFamily="34" charset="0"/>
            <a:cs typeface="Arial" panose="020B0604020202020204" pitchFamily="34" charset="0"/>
          </a:endParaRPr>
        </a:p>
      </dgm:t>
    </dgm:pt>
    <dgm:pt modelId="{76F07898-31A2-4262-AB86-2F8DB5D564EE}" type="sibTrans" cxnId="{797D1016-7EB7-48BE-ACDE-598C342CB4B3}">
      <dgm:prSet/>
      <dgm:spPr/>
      <dgm:t>
        <a:bodyPr/>
        <a:lstStyle/>
        <a:p>
          <a:endParaRPr lang="en-US">
            <a:latin typeface="Arial" panose="020B0604020202020204" pitchFamily="34" charset="0"/>
            <a:cs typeface="Arial" panose="020B0604020202020204" pitchFamily="34" charset="0"/>
          </a:endParaRPr>
        </a:p>
      </dgm:t>
    </dgm:pt>
    <dgm:pt modelId="{E01A580A-4E43-46AC-ABFF-6D46D11BABE8}">
      <dgm:prSet phldrT="[Text]"/>
      <dgm:spPr/>
      <dgm:t>
        <a:bodyPr/>
        <a:lstStyle/>
        <a:p>
          <a:r>
            <a:rPr lang="en-US" dirty="0" smtClean="0">
              <a:latin typeface="Arial" panose="020B0604020202020204" pitchFamily="34" charset="0"/>
              <a:cs typeface="Arial" panose="020B0604020202020204" pitchFamily="34" charset="0"/>
            </a:rPr>
            <a:t>Small animal research</a:t>
          </a:r>
          <a:endParaRPr lang="en-US" dirty="0">
            <a:latin typeface="Arial" panose="020B0604020202020204" pitchFamily="34" charset="0"/>
            <a:cs typeface="Arial" panose="020B0604020202020204" pitchFamily="34" charset="0"/>
          </a:endParaRPr>
        </a:p>
      </dgm:t>
    </dgm:pt>
    <dgm:pt modelId="{F2F50210-D117-4758-BA5B-1F6B4479F59C}" type="parTrans" cxnId="{0D59C0C0-A453-4D60-96F6-F9FEAF3D47CC}">
      <dgm:prSet/>
      <dgm:spPr/>
      <dgm:t>
        <a:bodyPr/>
        <a:lstStyle/>
        <a:p>
          <a:endParaRPr lang="en-US">
            <a:latin typeface="Arial" panose="020B0604020202020204" pitchFamily="34" charset="0"/>
            <a:cs typeface="Arial" panose="020B0604020202020204" pitchFamily="34" charset="0"/>
          </a:endParaRPr>
        </a:p>
      </dgm:t>
    </dgm:pt>
    <dgm:pt modelId="{E05E4620-D25D-40BE-830C-B8D1FD21581D}" type="sibTrans" cxnId="{0D59C0C0-A453-4D60-96F6-F9FEAF3D47CC}">
      <dgm:prSet/>
      <dgm:spPr/>
      <dgm:t>
        <a:bodyPr/>
        <a:lstStyle/>
        <a:p>
          <a:endParaRPr lang="en-US">
            <a:latin typeface="Arial" panose="020B0604020202020204" pitchFamily="34" charset="0"/>
            <a:cs typeface="Arial" panose="020B0604020202020204" pitchFamily="34" charset="0"/>
          </a:endParaRPr>
        </a:p>
      </dgm:t>
    </dgm:pt>
    <dgm:pt modelId="{D886784D-EBA2-4F62-8D53-05553B5E734D}">
      <dgm:prSet phldrT="[Text]"/>
      <dgm:spPr/>
      <dgm:t>
        <a:bodyPr/>
        <a:lstStyle/>
        <a:p>
          <a:r>
            <a:rPr lang="en-US" dirty="0" smtClean="0">
              <a:latin typeface="Arial" panose="020B0604020202020204" pitchFamily="34" charset="0"/>
              <a:cs typeface="Arial" panose="020B0604020202020204" pitchFamily="34" charset="0"/>
            </a:rPr>
            <a:t>Large animal research</a:t>
          </a:r>
          <a:endParaRPr lang="en-US" dirty="0">
            <a:latin typeface="Arial" panose="020B0604020202020204" pitchFamily="34" charset="0"/>
            <a:cs typeface="Arial" panose="020B0604020202020204" pitchFamily="34" charset="0"/>
          </a:endParaRPr>
        </a:p>
      </dgm:t>
    </dgm:pt>
    <dgm:pt modelId="{04E09CF8-71B7-4FA9-92B5-1EB50367EAED}" type="parTrans" cxnId="{6D5F33DE-2D6B-485F-8E2B-E8CA8FF9D344}">
      <dgm:prSet/>
      <dgm:spPr/>
      <dgm:t>
        <a:bodyPr/>
        <a:lstStyle/>
        <a:p>
          <a:endParaRPr lang="en-US">
            <a:latin typeface="Arial" panose="020B0604020202020204" pitchFamily="34" charset="0"/>
            <a:cs typeface="Arial" panose="020B0604020202020204" pitchFamily="34" charset="0"/>
          </a:endParaRPr>
        </a:p>
      </dgm:t>
    </dgm:pt>
    <dgm:pt modelId="{42DD79EC-E777-4D78-A320-7D9BD2EEF5F7}" type="sibTrans" cxnId="{6D5F33DE-2D6B-485F-8E2B-E8CA8FF9D344}">
      <dgm:prSet/>
      <dgm:spPr/>
      <dgm:t>
        <a:bodyPr/>
        <a:lstStyle/>
        <a:p>
          <a:endParaRPr lang="en-US">
            <a:latin typeface="Arial" panose="020B0604020202020204" pitchFamily="34" charset="0"/>
            <a:cs typeface="Arial" panose="020B0604020202020204" pitchFamily="34" charset="0"/>
          </a:endParaRPr>
        </a:p>
      </dgm:t>
    </dgm:pt>
    <dgm:pt modelId="{A844F996-F627-425D-A9D5-396212CDE044}">
      <dgm:prSet/>
      <dgm:spPr/>
      <dgm:t>
        <a:bodyPr/>
        <a:lstStyle/>
        <a:p>
          <a:r>
            <a:rPr lang="en-US" dirty="0" smtClean="0">
              <a:latin typeface="Arial" panose="020B0604020202020204" pitchFamily="34" charset="0"/>
              <a:cs typeface="Arial" panose="020B0604020202020204" pitchFamily="34" charset="0"/>
            </a:rPr>
            <a:t>Phase I – III clinical trials</a:t>
          </a:r>
          <a:endParaRPr lang="en-US" dirty="0">
            <a:latin typeface="Arial" panose="020B0604020202020204" pitchFamily="34" charset="0"/>
            <a:cs typeface="Arial" panose="020B0604020202020204" pitchFamily="34" charset="0"/>
          </a:endParaRPr>
        </a:p>
      </dgm:t>
    </dgm:pt>
    <dgm:pt modelId="{0DAC2843-E651-449C-AC83-EDEF77D6C6EC}" type="parTrans" cxnId="{636F7244-FDD8-4100-9E66-DE2F136531E3}">
      <dgm:prSet/>
      <dgm:spPr/>
      <dgm:t>
        <a:bodyPr/>
        <a:lstStyle/>
        <a:p>
          <a:endParaRPr lang="en-US">
            <a:latin typeface="Arial" panose="020B0604020202020204" pitchFamily="34" charset="0"/>
            <a:cs typeface="Arial" panose="020B0604020202020204" pitchFamily="34" charset="0"/>
          </a:endParaRPr>
        </a:p>
      </dgm:t>
    </dgm:pt>
    <dgm:pt modelId="{28F41826-D932-495D-8BE7-01E7703C2A88}" type="sibTrans" cxnId="{636F7244-FDD8-4100-9E66-DE2F136531E3}">
      <dgm:prSet/>
      <dgm:spPr/>
      <dgm:t>
        <a:bodyPr/>
        <a:lstStyle/>
        <a:p>
          <a:endParaRPr lang="en-US">
            <a:latin typeface="Arial" panose="020B0604020202020204" pitchFamily="34" charset="0"/>
            <a:cs typeface="Arial" panose="020B0604020202020204" pitchFamily="34" charset="0"/>
          </a:endParaRPr>
        </a:p>
      </dgm:t>
    </dgm:pt>
    <dgm:pt modelId="{BD1F3789-0730-4C2D-8C1A-0240B46A8E94}">
      <dgm:prSet/>
      <dgm:spPr/>
      <dgm:t>
        <a:bodyPr/>
        <a:lstStyle/>
        <a:p>
          <a:r>
            <a:rPr lang="en-US" dirty="0" smtClean="0">
              <a:latin typeface="Arial" panose="020B0604020202020204" pitchFamily="34" charset="0"/>
              <a:cs typeface="Arial" panose="020B0604020202020204" pitchFamily="34" charset="0"/>
            </a:rPr>
            <a:t>Phase IV clinical trial</a:t>
          </a:r>
          <a:endParaRPr lang="en-US" dirty="0">
            <a:latin typeface="Arial" panose="020B0604020202020204" pitchFamily="34" charset="0"/>
            <a:cs typeface="Arial" panose="020B0604020202020204" pitchFamily="34" charset="0"/>
          </a:endParaRPr>
        </a:p>
      </dgm:t>
    </dgm:pt>
    <dgm:pt modelId="{60CC9043-6926-4BCD-B3DD-55EC1C346BA0}" type="parTrans" cxnId="{56E090CD-B440-4301-95C3-27E9A46773CA}">
      <dgm:prSet/>
      <dgm:spPr/>
      <dgm:t>
        <a:bodyPr/>
        <a:lstStyle/>
        <a:p>
          <a:endParaRPr lang="en-US">
            <a:latin typeface="Arial" panose="020B0604020202020204" pitchFamily="34" charset="0"/>
            <a:cs typeface="Arial" panose="020B0604020202020204" pitchFamily="34" charset="0"/>
          </a:endParaRPr>
        </a:p>
      </dgm:t>
    </dgm:pt>
    <dgm:pt modelId="{97490CE4-23EC-4AF7-9466-9142F18EC454}" type="sibTrans" cxnId="{56E090CD-B440-4301-95C3-27E9A46773CA}">
      <dgm:prSet/>
      <dgm:spPr/>
      <dgm:t>
        <a:bodyPr/>
        <a:lstStyle/>
        <a:p>
          <a:endParaRPr lang="en-US">
            <a:latin typeface="Arial" panose="020B0604020202020204" pitchFamily="34" charset="0"/>
            <a:cs typeface="Arial" panose="020B0604020202020204" pitchFamily="34" charset="0"/>
          </a:endParaRPr>
        </a:p>
      </dgm:t>
    </dgm:pt>
    <dgm:pt modelId="{1EE6106D-78F3-4E42-B792-D63F5052B23C}" type="pres">
      <dgm:prSet presAssocID="{F9B878E3-8F79-4060-9565-FF645A3D228A}" presName="Name0" presStyleCnt="0">
        <dgm:presLayoutVars>
          <dgm:dir/>
          <dgm:resizeHandles val="exact"/>
        </dgm:presLayoutVars>
      </dgm:prSet>
      <dgm:spPr/>
    </dgm:pt>
    <dgm:pt modelId="{F2C33486-FE19-4348-BDBF-2A1D94AD19AE}" type="pres">
      <dgm:prSet presAssocID="{C5D3F256-B82D-4870-8DFD-3F40A837D713}" presName="node" presStyleLbl="node1" presStyleIdx="0" presStyleCnt="5">
        <dgm:presLayoutVars>
          <dgm:bulletEnabled val="1"/>
        </dgm:presLayoutVars>
      </dgm:prSet>
      <dgm:spPr/>
      <dgm:t>
        <a:bodyPr/>
        <a:lstStyle/>
        <a:p>
          <a:endParaRPr lang="en-US"/>
        </a:p>
      </dgm:t>
    </dgm:pt>
    <dgm:pt modelId="{9F9E1E3D-8A1D-437A-B0E7-A41CBA7D58BF}" type="pres">
      <dgm:prSet presAssocID="{76F07898-31A2-4262-AB86-2F8DB5D564EE}" presName="sibTrans" presStyleLbl="sibTrans2D1" presStyleIdx="0" presStyleCnt="4"/>
      <dgm:spPr/>
      <dgm:t>
        <a:bodyPr/>
        <a:lstStyle/>
        <a:p>
          <a:endParaRPr lang="en-US"/>
        </a:p>
      </dgm:t>
    </dgm:pt>
    <dgm:pt modelId="{535C3E5C-A0BB-4D15-9535-D42806707D90}" type="pres">
      <dgm:prSet presAssocID="{76F07898-31A2-4262-AB86-2F8DB5D564EE}" presName="connectorText" presStyleLbl="sibTrans2D1" presStyleIdx="0" presStyleCnt="4"/>
      <dgm:spPr/>
      <dgm:t>
        <a:bodyPr/>
        <a:lstStyle/>
        <a:p>
          <a:endParaRPr lang="en-US"/>
        </a:p>
      </dgm:t>
    </dgm:pt>
    <dgm:pt modelId="{27BC986D-3D08-48A2-8BCB-C4B3A27CFC90}" type="pres">
      <dgm:prSet presAssocID="{E01A580A-4E43-46AC-ABFF-6D46D11BABE8}" presName="node" presStyleLbl="node1" presStyleIdx="1" presStyleCnt="5">
        <dgm:presLayoutVars>
          <dgm:bulletEnabled val="1"/>
        </dgm:presLayoutVars>
      </dgm:prSet>
      <dgm:spPr/>
      <dgm:t>
        <a:bodyPr/>
        <a:lstStyle/>
        <a:p>
          <a:endParaRPr lang="en-US"/>
        </a:p>
      </dgm:t>
    </dgm:pt>
    <dgm:pt modelId="{07505642-D293-48E4-A470-EE36D1912BFC}" type="pres">
      <dgm:prSet presAssocID="{E05E4620-D25D-40BE-830C-B8D1FD21581D}" presName="sibTrans" presStyleLbl="sibTrans2D1" presStyleIdx="1" presStyleCnt="4"/>
      <dgm:spPr/>
      <dgm:t>
        <a:bodyPr/>
        <a:lstStyle/>
        <a:p>
          <a:endParaRPr lang="en-US"/>
        </a:p>
      </dgm:t>
    </dgm:pt>
    <dgm:pt modelId="{540D57C6-335F-46D8-995D-8D8901C6093B}" type="pres">
      <dgm:prSet presAssocID="{E05E4620-D25D-40BE-830C-B8D1FD21581D}" presName="connectorText" presStyleLbl="sibTrans2D1" presStyleIdx="1" presStyleCnt="4"/>
      <dgm:spPr/>
      <dgm:t>
        <a:bodyPr/>
        <a:lstStyle/>
        <a:p>
          <a:endParaRPr lang="en-US"/>
        </a:p>
      </dgm:t>
    </dgm:pt>
    <dgm:pt modelId="{4E841D47-9281-480B-AC24-579144DA9863}" type="pres">
      <dgm:prSet presAssocID="{D886784D-EBA2-4F62-8D53-05553B5E734D}" presName="node" presStyleLbl="node1" presStyleIdx="2" presStyleCnt="5">
        <dgm:presLayoutVars>
          <dgm:bulletEnabled val="1"/>
        </dgm:presLayoutVars>
      </dgm:prSet>
      <dgm:spPr/>
      <dgm:t>
        <a:bodyPr/>
        <a:lstStyle/>
        <a:p>
          <a:endParaRPr lang="en-US"/>
        </a:p>
      </dgm:t>
    </dgm:pt>
    <dgm:pt modelId="{CD007279-63E6-4872-BEFC-0C3105107FA1}" type="pres">
      <dgm:prSet presAssocID="{42DD79EC-E777-4D78-A320-7D9BD2EEF5F7}" presName="sibTrans" presStyleLbl="sibTrans2D1" presStyleIdx="2" presStyleCnt="4"/>
      <dgm:spPr/>
      <dgm:t>
        <a:bodyPr/>
        <a:lstStyle/>
        <a:p>
          <a:endParaRPr lang="en-US"/>
        </a:p>
      </dgm:t>
    </dgm:pt>
    <dgm:pt modelId="{8C982C6D-44C7-4724-84A2-0329FC13246A}" type="pres">
      <dgm:prSet presAssocID="{42DD79EC-E777-4D78-A320-7D9BD2EEF5F7}" presName="connectorText" presStyleLbl="sibTrans2D1" presStyleIdx="2" presStyleCnt="4"/>
      <dgm:spPr/>
      <dgm:t>
        <a:bodyPr/>
        <a:lstStyle/>
        <a:p>
          <a:endParaRPr lang="en-US"/>
        </a:p>
      </dgm:t>
    </dgm:pt>
    <dgm:pt modelId="{8AC3399C-7A86-417F-9264-85C0A71D0790}" type="pres">
      <dgm:prSet presAssocID="{A844F996-F627-425D-A9D5-396212CDE044}" presName="node" presStyleLbl="node1" presStyleIdx="3" presStyleCnt="5">
        <dgm:presLayoutVars>
          <dgm:bulletEnabled val="1"/>
        </dgm:presLayoutVars>
      </dgm:prSet>
      <dgm:spPr/>
      <dgm:t>
        <a:bodyPr/>
        <a:lstStyle/>
        <a:p>
          <a:endParaRPr lang="en-US"/>
        </a:p>
      </dgm:t>
    </dgm:pt>
    <dgm:pt modelId="{63BF7769-D068-40A9-8D04-041455892CD4}" type="pres">
      <dgm:prSet presAssocID="{28F41826-D932-495D-8BE7-01E7703C2A88}" presName="sibTrans" presStyleLbl="sibTrans2D1" presStyleIdx="3" presStyleCnt="4"/>
      <dgm:spPr/>
      <dgm:t>
        <a:bodyPr/>
        <a:lstStyle/>
        <a:p>
          <a:endParaRPr lang="en-US"/>
        </a:p>
      </dgm:t>
    </dgm:pt>
    <dgm:pt modelId="{493B91FC-924B-46B3-9E2F-1032BEAB55F0}" type="pres">
      <dgm:prSet presAssocID="{28F41826-D932-495D-8BE7-01E7703C2A88}" presName="connectorText" presStyleLbl="sibTrans2D1" presStyleIdx="3" presStyleCnt="4"/>
      <dgm:spPr/>
      <dgm:t>
        <a:bodyPr/>
        <a:lstStyle/>
        <a:p>
          <a:endParaRPr lang="en-US"/>
        </a:p>
      </dgm:t>
    </dgm:pt>
    <dgm:pt modelId="{71383D1E-4514-4BBA-9139-B63518DF3C21}" type="pres">
      <dgm:prSet presAssocID="{BD1F3789-0730-4C2D-8C1A-0240B46A8E94}" presName="node" presStyleLbl="node1" presStyleIdx="4" presStyleCnt="5">
        <dgm:presLayoutVars>
          <dgm:bulletEnabled val="1"/>
        </dgm:presLayoutVars>
      </dgm:prSet>
      <dgm:spPr/>
      <dgm:t>
        <a:bodyPr/>
        <a:lstStyle/>
        <a:p>
          <a:endParaRPr lang="en-US"/>
        </a:p>
      </dgm:t>
    </dgm:pt>
  </dgm:ptLst>
  <dgm:cxnLst>
    <dgm:cxn modelId="{79AD87F5-E0E4-4CF1-B3A0-5FC6553BF99E}" type="presOf" srcId="{BD1F3789-0730-4C2D-8C1A-0240B46A8E94}" destId="{71383D1E-4514-4BBA-9139-B63518DF3C21}" srcOrd="0" destOrd="0" presId="urn:microsoft.com/office/officeart/2005/8/layout/process1"/>
    <dgm:cxn modelId="{53A1D365-5FD1-430C-869A-79695529D575}" type="presOf" srcId="{42DD79EC-E777-4D78-A320-7D9BD2EEF5F7}" destId="{8C982C6D-44C7-4724-84A2-0329FC13246A}" srcOrd="1" destOrd="0" presId="urn:microsoft.com/office/officeart/2005/8/layout/process1"/>
    <dgm:cxn modelId="{88DC045C-2BAE-4F72-A222-3B078364C231}" type="presOf" srcId="{E05E4620-D25D-40BE-830C-B8D1FD21581D}" destId="{07505642-D293-48E4-A470-EE36D1912BFC}" srcOrd="0" destOrd="0" presId="urn:microsoft.com/office/officeart/2005/8/layout/process1"/>
    <dgm:cxn modelId="{F01F6C29-C403-4E34-9276-FA39A0308210}" type="presOf" srcId="{28F41826-D932-495D-8BE7-01E7703C2A88}" destId="{63BF7769-D068-40A9-8D04-041455892CD4}" srcOrd="0" destOrd="0" presId="urn:microsoft.com/office/officeart/2005/8/layout/process1"/>
    <dgm:cxn modelId="{5F5C8F29-A919-4083-B916-82526E1FC496}" type="presOf" srcId="{76F07898-31A2-4262-AB86-2F8DB5D564EE}" destId="{535C3E5C-A0BB-4D15-9535-D42806707D90}" srcOrd="1" destOrd="0" presId="urn:microsoft.com/office/officeart/2005/8/layout/process1"/>
    <dgm:cxn modelId="{636F7244-FDD8-4100-9E66-DE2F136531E3}" srcId="{F9B878E3-8F79-4060-9565-FF645A3D228A}" destId="{A844F996-F627-425D-A9D5-396212CDE044}" srcOrd="3" destOrd="0" parTransId="{0DAC2843-E651-449C-AC83-EDEF77D6C6EC}" sibTransId="{28F41826-D932-495D-8BE7-01E7703C2A88}"/>
    <dgm:cxn modelId="{C8EEC8F0-DB7A-45DE-BB6A-0DD01EBC68C9}" type="presOf" srcId="{76F07898-31A2-4262-AB86-2F8DB5D564EE}" destId="{9F9E1E3D-8A1D-437A-B0E7-A41CBA7D58BF}" srcOrd="0" destOrd="0" presId="urn:microsoft.com/office/officeart/2005/8/layout/process1"/>
    <dgm:cxn modelId="{6E966291-A4F1-4A6E-8842-C7AC0B9A39A9}" type="presOf" srcId="{E01A580A-4E43-46AC-ABFF-6D46D11BABE8}" destId="{27BC986D-3D08-48A2-8BCB-C4B3A27CFC90}" srcOrd="0" destOrd="0" presId="urn:microsoft.com/office/officeart/2005/8/layout/process1"/>
    <dgm:cxn modelId="{E76696F9-25F3-4FF3-9AC2-F79F95B99B1D}" type="presOf" srcId="{F9B878E3-8F79-4060-9565-FF645A3D228A}" destId="{1EE6106D-78F3-4E42-B792-D63F5052B23C}" srcOrd="0" destOrd="0" presId="urn:microsoft.com/office/officeart/2005/8/layout/process1"/>
    <dgm:cxn modelId="{6D5F33DE-2D6B-485F-8E2B-E8CA8FF9D344}" srcId="{F9B878E3-8F79-4060-9565-FF645A3D228A}" destId="{D886784D-EBA2-4F62-8D53-05553B5E734D}" srcOrd="2" destOrd="0" parTransId="{04E09CF8-71B7-4FA9-92B5-1EB50367EAED}" sibTransId="{42DD79EC-E777-4D78-A320-7D9BD2EEF5F7}"/>
    <dgm:cxn modelId="{0D59C0C0-A453-4D60-96F6-F9FEAF3D47CC}" srcId="{F9B878E3-8F79-4060-9565-FF645A3D228A}" destId="{E01A580A-4E43-46AC-ABFF-6D46D11BABE8}" srcOrd="1" destOrd="0" parTransId="{F2F50210-D117-4758-BA5B-1F6B4479F59C}" sibTransId="{E05E4620-D25D-40BE-830C-B8D1FD21581D}"/>
    <dgm:cxn modelId="{11273C28-4682-45D5-B986-0926A08FED96}" type="presOf" srcId="{D886784D-EBA2-4F62-8D53-05553B5E734D}" destId="{4E841D47-9281-480B-AC24-579144DA9863}" srcOrd="0" destOrd="0" presId="urn:microsoft.com/office/officeart/2005/8/layout/process1"/>
    <dgm:cxn modelId="{FC0207C8-DCBB-4A99-846D-B4565DE36952}" type="presOf" srcId="{A844F996-F627-425D-A9D5-396212CDE044}" destId="{8AC3399C-7A86-417F-9264-85C0A71D0790}" srcOrd="0" destOrd="0" presId="urn:microsoft.com/office/officeart/2005/8/layout/process1"/>
    <dgm:cxn modelId="{E7317212-441F-4ACF-B780-0D2000EEA633}" type="presOf" srcId="{42DD79EC-E777-4D78-A320-7D9BD2EEF5F7}" destId="{CD007279-63E6-4872-BEFC-0C3105107FA1}" srcOrd="0" destOrd="0" presId="urn:microsoft.com/office/officeart/2005/8/layout/process1"/>
    <dgm:cxn modelId="{797D1016-7EB7-48BE-ACDE-598C342CB4B3}" srcId="{F9B878E3-8F79-4060-9565-FF645A3D228A}" destId="{C5D3F256-B82D-4870-8DFD-3F40A837D713}" srcOrd="0" destOrd="0" parTransId="{B7E84499-7541-4245-BA03-274B8FC71059}" sibTransId="{76F07898-31A2-4262-AB86-2F8DB5D564EE}"/>
    <dgm:cxn modelId="{1AF7C4FC-EA67-4D42-B1E7-CE1D0238A2C9}" type="presOf" srcId="{E05E4620-D25D-40BE-830C-B8D1FD21581D}" destId="{540D57C6-335F-46D8-995D-8D8901C6093B}" srcOrd="1" destOrd="0" presId="urn:microsoft.com/office/officeart/2005/8/layout/process1"/>
    <dgm:cxn modelId="{56E090CD-B440-4301-95C3-27E9A46773CA}" srcId="{F9B878E3-8F79-4060-9565-FF645A3D228A}" destId="{BD1F3789-0730-4C2D-8C1A-0240B46A8E94}" srcOrd="4" destOrd="0" parTransId="{60CC9043-6926-4BCD-B3DD-55EC1C346BA0}" sibTransId="{97490CE4-23EC-4AF7-9466-9142F18EC454}"/>
    <dgm:cxn modelId="{3DF306AB-34FD-4497-B391-B43C3069582F}" type="presOf" srcId="{C5D3F256-B82D-4870-8DFD-3F40A837D713}" destId="{F2C33486-FE19-4348-BDBF-2A1D94AD19AE}" srcOrd="0" destOrd="0" presId="urn:microsoft.com/office/officeart/2005/8/layout/process1"/>
    <dgm:cxn modelId="{0CB45E4E-AF11-4E5E-B934-680BC4A5F6DB}" type="presOf" srcId="{28F41826-D932-495D-8BE7-01E7703C2A88}" destId="{493B91FC-924B-46B3-9E2F-1032BEAB55F0}" srcOrd="1" destOrd="0" presId="urn:microsoft.com/office/officeart/2005/8/layout/process1"/>
    <dgm:cxn modelId="{454B68A1-9EDF-468E-82A6-D45D1D1F5F81}" type="presParOf" srcId="{1EE6106D-78F3-4E42-B792-D63F5052B23C}" destId="{F2C33486-FE19-4348-BDBF-2A1D94AD19AE}" srcOrd="0" destOrd="0" presId="urn:microsoft.com/office/officeart/2005/8/layout/process1"/>
    <dgm:cxn modelId="{A09E76F6-5077-4D40-8C08-406ABCBA2B89}" type="presParOf" srcId="{1EE6106D-78F3-4E42-B792-D63F5052B23C}" destId="{9F9E1E3D-8A1D-437A-B0E7-A41CBA7D58BF}" srcOrd="1" destOrd="0" presId="urn:microsoft.com/office/officeart/2005/8/layout/process1"/>
    <dgm:cxn modelId="{C125C1FC-52D6-4F86-AAF3-111FA044C57A}" type="presParOf" srcId="{9F9E1E3D-8A1D-437A-B0E7-A41CBA7D58BF}" destId="{535C3E5C-A0BB-4D15-9535-D42806707D90}" srcOrd="0" destOrd="0" presId="urn:microsoft.com/office/officeart/2005/8/layout/process1"/>
    <dgm:cxn modelId="{E5BEA784-C69B-4838-811E-43F6E3B36BEA}" type="presParOf" srcId="{1EE6106D-78F3-4E42-B792-D63F5052B23C}" destId="{27BC986D-3D08-48A2-8BCB-C4B3A27CFC90}" srcOrd="2" destOrd="0" presId="urn:microsoft.com/office/officeart/2005/8/layout/process1"/>
    <dgm:cxn modelId="{8A9BDDBF-DBA3-4F68-A049-949BFA946228}" type="presParOf" srcId="{1EE6106D-78F3-4E42-B792-D63F5052B23C}" destId="{07505642-D293-48E4-A470-EE36D1912BFC}" srcOrd="3" destOrd="0" presId="urn:microsoft.com/office/officeart/2005/8/layout/process1"/>
    <dgm:cxn modelId="{C81EAEB3-6AE9-4F86-A5FA-716677F177AF}" type="presParOf" srcId="{07505642-D293-48E4-A470-EE36D1912BFC}" destId="{540D57C6-335F-46D8-995D-8D8901C6093B}" srcOrd="0" destOrd="0" presId="urn:microsoft.com/office/officeart/2005/8/layout/process1"/>
    <dgm:cxn modelId="{06784470-CA34-44A2-9F15-A98B59E9C0D9}" type="presParOf" srcId="{1EE6106D-78F3-4E42-B792-D63F5052B23C}" destId="{4E841D47-9281-480B-AC24-579144DA9863}" srcOrd="4" destOrd="0" presId="urn:microsoft.com/office/officeart/2005/8/layout/process1"/>
    <dgm:cxn modelId="{F4ED468F-5A09-4360-A880-4CC92340359A}" type="presParOf" srcId="{1EE6106D-78F3-4E42-B792-D63F5052B23C}" destId="{CD007279-63E6-4872-BEFC-0C3105107FA1}" srcOrd="5" destOrd="0" presId="urn:microsoft.com/office/officeart/2005/8/layout/process1"/>
    <dgm:cxn modelId="{9DDADF43-C545-484D-A2A4-E2F9489A4736}" type="presParOf" srcId="{CD007279-63E6-4872-BEFC-0C3105107FA1}" destId="{8C982C6D-44C7-4724-84A2-0329FC13246A}" srcOrd="0" destOrd="0" presId="urn:microsoft.com/office/officeart/2005/8/layout/process1"/>
    <dgm:cxn modelId="{AFC38C74-6037-4E2C-A6CF-3FB1A17EACBF}" type="presParOf" srcId="{1EE6106D-78F3-4E42-B792-D63F5052B23C}" destId="{8AC3399C-7A86-417F-9264-85C0A71D0790}" srcOrd="6" destOrd="0" presId="urn:microsoft.com/office/officeart/2005/8/layout/process1"/>
    <dgm:cxn modelId="{84D23532-BDEC-4C04-A354-1E607C26B667}" type="presParOf" srcId="{1EE6106D-78F3-4E42-B792-D63F5052B23C}" destId="{63BF7769-D068-40A9-8D04-041455892CD4}" srcOrd="7" destOrd="0" presId="urn:microsoft.com/office/officeart/2005/8/layout/process1"/>
    <dgm:cxn modelId="{4B6AA7A3-E832-4EC9-B128-ABF58DEF7FDD}" type="presParOf" srcId="{63BF7769-D068-40A9-8D04-041455892CD4}" destId="{493B91FC-924B-46B3-9E2F-1032BEAB55F0}" srcOrd="0" destOrd="0" presId="urn:microsoft.com/office/officeart/2005/8/layout/process1"/>
    <dgm:cxn modelId="{9CAD06C8-F406-4788-8B15-E396ED2331D3}" type="presParOf" srcId="{1EE6106D-78F3-4E42-B792-D63F5052B23C}" destId="{71383D1E-4514-4BBA-9139-B63518DF3C21}" srcOrd="8"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B8423C-74B2-4B76-BF19-F4E9A5598F7B}">
      <dsp:nvSpPr>
        <dsp:cNvPr id="0" name=""/>
        <dsp:cNvSpPr/>
      </dsp:nvSpPr>
      <dsp:spPr>
        <a:xfrm>
          <a:off x="1819978" y="59174"/>
          <a:ext cx="2840355" cy="2840355"/>
        </a:xfrm>
        <a:prstGeom prst="ellipse">
          <a:avLst/>
        </a:prstGeom>
        <a:gradFill rotWithShape="0">
          <a:gsLst>
            <a:gs pos="0">
              <a:schemeClr val="accent2">
                <a:alpha val="50000"/>
                <a:hueOff val="0"/>
                <a:satOff val="0"/>
                <a:lumOff val="0"/>
                <a:alphaOff val="0"/>
                <a:satMod val="103000"/>
                <a:lumMod val="102000"/>
                <a:tint val="94000"/>
              </a:schemeClr>
            </a:gs>
            <a:gs pos="50000">
              <a:schemeClr val="accent2">
                <a:alpha val="50000"/>
                <a:hueOff val="0"/>
                <a:satOff val="0"/>
                <a:lumOff val="0"/>
                <a:alphaOff val="0"/>
                <a:satMod val="110000"/>
                <a:lumMod val="100000"/>
                <a:shade val="100000"/>
              </a:schemeClr>
            </a:gs>
            <a:gs pos="100000">
              <a:schemeClr val="accent2">
                <a:alpha val="5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tx1"/>
        </a:fontRef>
      </dsp:style>
      <dsp:txBody>
        <a:bodyPr spcFirstLastPara="0" vert="horz" wrap="square" lIns="0" tIns="0" rIns="0" bIns="0" numCol="1" spcCol="1270" anchor="ctr" anchorCtr="1">
          <a:noAutofit/>
        </a:bodyPr>
        <a:lstStyle/>
        <a:p>
          <a:pPr lvl="0" algn="ctr" defTabSz="1066800">
            <a:lnSpc>
              <a:spcPct val="90000"/>
            </a:lnSpc>
            <a:spcBef>
              <a:spcPct val="0"/>
            </a:spcBef>
            <a:spcAft>
              <a:spcPct val="35000"/>
            </a:spcAft>
          </a:pPr>
          <a:r>
            <a:rPr lang="en-US" sz="2400" b="1" kern="1200" dirty="0">
              <a:solidFill>
                <a:schemeClr val="bg1"/>
              </a:solidFill>
              <a:latin typeface="Arial" panose="020B0604020202020204" pitchFamily="34" charset="0"/>
              <a:cs typeface="Arial" panose="020B0604020202020204" pitchFamily="34" charset="0"/>
            </a:rPr>
            <a:t>Ethics</a:t>
          </a:r>
          <a:endParaRPr lang="en-US" sz="2000" b="1" kern="1200" dirty="0">
            <a:solidFill>
              <a:schemeClr val="bg1"/>
            </a:solidFill>
            <a:latin typeface="Arial" panose="020B0604020202020204" pitchFamily="34" charset="0"/>
            <a:cs typeface="Arial" panose="020B0604020202020204" pitchFamily="34" charset="0"/>
          </a:endParaRPr>
        </a:p>
        <a:p>
          <a:pPr marL="171450" lvl="1" indent="-171450" algn="l" defTabSz="711200">
            <a:lnSpc>
              <a:spcPct val="90000"/>
            </a:lnSpc>
            <a:spcBef>
              <a:spcPct val="0"/>
            </a:spcBef>
            <a:spcAft>
              <a:spcPct val="15000"/>
            </a:spcAft>
            <a:buChar char="••"/>
          </a:pPr>
          <a:r>
            <a:rPr lang="en-US" sz="1600" kern="1200" dirty="0">
              <a:latin typeface="Arial" panose="020B0604020202020204" pitchFamily="34" charset="0"/>
              <a:cs typeface="Arial" panose="020B0604020202020204" pitchFamily="34" charset="0"/>
            </a:rPr>
            <a:t>Good/bad standards set by communities or societies</a:t>
          </a:r>
        </a:p>
      </dsp:txBody>
      <dsp:txXfrm>
        <a:off x="2198692" y="556236"/>
        <a:ext cx="2082927" cy="1278159"/>
      </dsp:txXfrm>
    </dsp:sp>
    <dsp:sp modelId="{CC737733-0807-4458-818D-1EAA08FB93FB}">
      <dsp:nvSpPr>
        <dsp:cNvPr id="0" name=""/>
        <dsp:cNvSpPr/>
      </dsp:nvSpPr>
      <dsp:spPr>
        <a:xfrm>
          <a:off x="2844873" y="1834395"/>
          <a:ext cx="2840355" cy="2840355"/>
        </a:xfrm>
        <a:prstGeom prst="ellipse">
          <a:avLst/>
        </a:prstGeom>
        <a:gradFill rotWithShape="0">
          <a:gsLst>
            <a:gs pos="0">
              <a:schemeClr val="accent3">
                <a:alpha val="50000"/>
                <a:hueOff val="0"/>
                <a:satOff val="0"/>
                <a:lumOff val="0"/>
                <a:alphaOff val="0"/>
                <a:satMod val="103000"/>
                <a:lumMod val="102000"/>
                <a:tint val="94000"/>
              </a:schemeClr>
            </a:gs>
            <a:gs pos="50000">
              <a:schemeClr val="accent3">
                <a:alpha val="50000"/>
                <a:hueOff val="0"/>
                <a:satOff val="0"/>
                <a:lumOff val="0"/>
                <a:alphaOff val="0"/>
                <a:satMod val="110000"/>
                <a:lumMod val="100000"/>
                <a:shade val="100000"/>
              </a:schemeClr>
            </a:gs>
            <a:gs pos="100000">
              <a:schemeClr val="accent3">
                <a:alpha val="5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tx1"/>
        </a:fontRef>
      </dsp:style>
      <dsp:txBody>
        <a:bodyPr spcFirstLastPara="0" vert="horz" wrap="square" lIns="0" tIns="0" rIns="0" bIns="0" numCol="1" spcCol="1270" anchor="ctr" anchorCtr="1">
          <a:noAutofit/>
        </a:bodyPr>
        <a:lstStyle/>
        <a:p>
          <a:pPr lvl="0" algn="ctr" defTabSz="1066800">
            <a:lnSpc>
              <a:spcPct val="90000"/>
            </a:lnSpc>
            <a:spcBef>
              <a:spcPct val="0"/>
            </a:spcBef>
            <a:spcAft>
              <a:spcPct val="35000"/>
            </a:spcAft>
          </a:pPr>
          <a:r>
            <a:rPr lang="en-US" sz="2400" b="1" kern="1200" dirty="0">
              <a:solidFill>
                <a:schemeClr val="bg1"/>
              </a:solidFill>
              <a:latin typeface="Arial" panose="020B0604020202020204" pitchFamily="34" charset="0"/>
              <a:cs typeface="Arial" panose="020B0604020202020204" pitchFamily="34" charset="0"/>
            </a:rPr>
            <a:t>Morality</a:t>
          </a:r>
          <a:endParaRPr lang="en-US" sz="1800" b="1" kern="1200" dirty="0">
            <a:solidFill>
              <a:schemeClr val="bg1"/>
            </a:solidFill>
            <a:latin typeface="Arial" panose="020B0604020202020204" pitchFamily="34" charset="0"/>
            <a:cs typeface="Arial" panose="020B0604020202020204" pitchFamily="34" charset="0"/>
          </a:endParaRPr>
        </a:p>
        <a:p>
          <a:pPr marL="171450" lvl="1" indent="-171450" algn="l" defTabSz="711200">
            <a:lnSpc>
              <a:spcPct val="90000"/>
            </a:lnSpc>
            <a:spcBef>
              <a:spcPct val="0"/>
            </a:spcBef>
            <a:spcAft>
              <a:spcPct val="15000"/>
            </a:spcAft>
            <a:buChar char="••"/>
          </a:pPr>
          <a:r>
            <a:rPr lang="en-US" sz="1600" kern="1200" dirty="0">
              <a:latin typeface="Arial" panose="020B0604020202020204" pitchFamily="34" charset="0"/>
              <a:cs typeface="Arial" panose="020B0604020202020204" pitchFamily="34" charset="0"/>
            </a:rPr>
            <a:t>Personal norms, influenced by groups and societies</a:t>
          </a:r>
        </a:p>
      </dsp:txBody>
      <dsp:txXfrm>
        <a:off x="3713549" y="2568154"/>
        <a:ext cx="1704213" cy="1562195"/>
      </dsp:txXfrm>
    </dsp:sp>
    <dsp:sp modelId="{8DD16B93-2500-424B-B86B-429FED88618F}">
      <dsp:nvSpPr>
        <dsp:cNvPr id="0" name=""/>
        <dsp:cNvSpPr/>
      </dsp:nvSpPr>
      <dsp:spPr>
        <a:xfrm>
          <a:off x="795084" y="1834395"/>
          <a:ext cx="2840355" cy="2840355"/>
        </a:xfrm>
        <a:prstGeom prst="ellipse">
          <a:avLst/>
        </a:prstGeom>
        <a:gradFill rotWithShape="0">
          <a:gsLst>
            <a:gs pos="0">
              <a:schemeClr val="accent4">
                <a:alpha val="50000"/>
                <a:hueOff val="0"/>
                <a:satOff val="0"/>
                <a:lumOff val="0"/>
                <a:alphaOff val="0"/>
                <a:satMod val="103000"/>
                <a:lumMod val="102000"/>
                <a:tint val="94000"/>
              </a:schemeClr>
            </a:gs>
            <a:gs pos="50000">
              <a:schemeClr val="accent4">
                <a:alpha val="50000"/>
                <a:hueOff val="0"/>
                <a:satOff val="0"/>
                <a:lumOff val="0"/>
                <a:alphaOff val="0"/>
                <a:satMod val="110000"/>
                <a:lumMod val="100000"/>
                <a:shade val="100000"/>
              </a:schemeClr>
            </a:gs>
            <a:gs pos="100000">
              <a:schemeClr val="accent4">
                <a:alpha val="5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tx1"/>
        </a:fontRef>
      </dsp:style>
      <dsp:txBody>
        <a:bodyPr spcFirstLastPara="0" vert="horz" wrap="square" lIns="0" tIns="0" rIns="0" bIns="0" numCol="1" spcCol="1270" anchor="ctr" anchorCtr="1">
          <a:noAutofit/>
        </a:bodyPr>
        <a:lstStyle/>
        <a:p>
          <a:pPr lvl="0" algn="ctr" defTabSz="1066800">
            <a:lnSpc>
              <a:spcPct val="90000"/>
            </a:lnSpc>
            <a:spcBef>
              <a:spcPct val="0"/>
            </a:spcBef>
            <a:spcAft>
              <a:spcPct val="35000"/>
            </a:spcAft>
          </a:pPr>
          <a:r>
            <a:rPr lang="en-US" sz="2400" b="1" kern="1200" dirty="0">
              <a:solidFill>
                <a:schemeClr val="bg1"/>
              </a:solidFill>
              <a:latin typeface="Arial" panose="020B0604020202020204" pitchFamily="34" charset="0"/>
              <a:cs typeface="Arial" panose="020B0604020202020204" pitchFamily="34" charset="0"/>
            </a:rPr>
            <a:t>Law</a:t>
          </a:r>
          <a:endParaRPr lang="en-US" sz="1800" b="1" kern="1200" dirty="0">
            <a:solidFill>
              <a:schemeClr val="bg1"/>
            </a:solidFill>
            <a:latin typeface="Arial" panose="020B0604020202020204" pitchFamily="34" charset="0"/>
            <a:cs typeface="Arial" panose="020B0604020202020204" pitchFamily="34" charset="0"/>
          </a:endParaRPr>
        </a:p>
        <a:p>
          <a:pPr marL="171450" lvl="1" indent="-171450" algn="l" defTabSz="711200">
            <a:lnSpc>
              <a:spcPct val="90000"/>
            </a:lnSpc>
            <a:spcBef>
              <a:spcPct val="0"/>
            </a:spcBef>
            <a:spcAft>
              <a:spcPct val="15000"/>
            </a:spcAft>
            <a:buChar char="••"/>
          </a:pPr>
          <a:r>
            <a:rPr lang="en-US" sz="1600" kern="1200" dirty="0">
              <a:latin typeface="Arial" panose="020B0604020202020204" pitchFamily="34" charset="0"/>
              <a:cs typeface="Arial" panose="020B0604020202020204" pitchFamily="34" charset="0"/>
            </a:rPr>
            <a:t>Enforceable standards of behaviour for communities</a:t>
          </a:r>
        </a:p>
      </dsp:txBody>
      <dsp:txXfrm>
        <a:off x="1062550" y="2568154"/>
        <a:ext cx="1704213" cy="156219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4EAD3C-79BC-4E49-AEE1-46CB3004A931}">
      <dsp:nvSpPr>
        <dsp:cNvPr id="0" name=""/>
        <dsp:cNvSpPr/>
      </dsp:nvSpPr>
      <dsp:spPr>
        <a:xfrm>
          <a:off x="4311525" y="1939142"/>
          <a:ext cx="3050435" cy="529414"/>
        </a:xfrm>
        <a:custGeom>
          <a:avLst/>
          <a:gdLst/>
          <a:ahLst/>
          <a:cxnLst/>
          <a:rect l="0" t="0" r="0" b="0"/>
          <a:pathLst>
            <a:path>
              <a:moveTo>
                <a:pt x="0" y="0"/>
              </a:moveTo>
              <a:lnTo>
                <a:pt x="0" y="264707"/>
              </a:lnTo>
              <a:lnTo>
                <a:pt x="3050435" y="264707"/>
              </a:lnTo>
              <a:lnTo>
                <a:pt x="3050435" y="52941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D7130BA-8FFC-4BC9-AE9D-34A4A253B0DC}">
      <dsp:nvSpPr>
        <dsp:cNvPr id="0" name=""/>
        <dsp:cNvSpPr/>
      </dsp:nvSpPr>
      <dsp:spPr>
        <a:xfrm>
          <a:off x="4265805" y="1939142"/>
          <a:ext cx="91440" cy="529414"/>
        </a:xfrm>
        <a:custGeom>
          <a:avLst/>
          <a:gdLst/>
          <a:ahLst/>
          <a:cxnLst/>
          <a:rect l="0" t="0" r="0" b="0"/>
          <a:pathLst>
            <a:path>
              <a:moveTo>
                <a:pt x="45720" y="0"/>
              </a:moveTo>
              <a:lnTo>
                <a:pt x="45720" y="52941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0B93551-368A-490E-9C89-F701BB011CDD}">
      <dsp:nvSpPr>
        <dsp:cNvPr id="0" name=""/>
        <dsp:cNvSpPr/>
      </dsp:nvSpPr>
      <dsp:spPr>
        <a:xfrm>
          <a:off x="1261089" y="1939142"/>
          <a:ext cx="3050435" cy="529414"/>
        </a:xfrm>
        <a:custGeom>
          <a:avLst/>
          <a:gdLst/>
          <a:ahLst/>
          <a:cxnLst/>
          <a:rect l="0" t="0" r="0" b="0"/>
          <a:pathLst>
            <a:path>
              <a:moveTo>
                <a:pt x="3050435" y="0"/>
              </a:moveTo>
              <a:lnTo>
                <a:pt x="3050435" y="264707"/>
              </a:lnTo>
              <a:lnTo>
                <a:pt x="0" y="264707"/>
              </a:lnTo>
              <a:lnTo>
                <a:pt x="0" y="52941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24875C4-03DC-4942-A8C1-A7EF1B76268D}">
      <dsp:nvSpPr>
        <dsp:cNvPr id="0" name=""/>
        <dsp:cNvSpPr/>
      </dsp:nvSpPr>
      <dsp:spPr>
        <a:xfrm>
          <a:off x="3051014" y="678632"/>
          <a:ext cx="2521021" cy="126051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latin typeface="Arial" panose="020B0604020202020204" pitchFamily="34" charset="0"/>
              <a:cs typeface="Arial" panose="020B0604020202020204" pitchFamily="34" charset="0"/>
            </a:rPr>
            <a:t>Types of research involving animals</a:t>
          </a:r>
          <a:endParaRPr lang="en-US" sz="1600" kern="1200" dirty="0">
            <a:latin typeface="Arial" panose="020B0604020202020204" pitchFamily="34" charset="0"/>
            <a:cs typeface="Arial" panose="020B0604020202020204" pitchFamily="34" charset="0"/>
          </a:endParaRPr>
        </a:p>
      </dsp:txBody>
      <dsp:txXfrm>
        <a:off x="3051014" y="678632"/>
        <a:ext cx="2521021" cy="1260510"/>
      </dsp:txXfrm>
    </dsp:sp>
    <dsp:sp modelId="{7760BF64-9970-4A17-BCF1-0B08B012BC7B}">
      <dsp:nvSpPr>
        <dsp:cNvPr id="0" name=""/>
        <dsp:cNvSpPr/>
      </dsp:nvSpPr>
      <dsp:spPr>
        <a:xfrm>
          <a:off x="578" y="2468557"/>
          <a:ext cx="2521021" cy="126051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AU" sz="1600" kern="1200" dirty="0" smtClean="0">
              <a:latin typeface="Arial" panose="020B0604020202020204" pitchFamily="34" charset="0"/>
              <a:cs typeface="Arial" panose="020B0604020202020204" pitchFamily="34" charset="0"/>
            </a:rPr>
            <a:t>Research that advances scientific knowledge (for example - understanding genetic, physiological and biochemical mechanisms).</a:t>
          </a:r>
        </a:p>
      </dsp:txBody>
      <dsp:txXfrm>
        <a:off x="578" y="2468557"/>
        <a:ext cx="2521021" cy="1260510"/>
      </dsp:txXfrm>
    </dsp:sp>
    <dsp:sp modelId="{4D8DCECE-D311-40EF-BE50-A3279211EF55}">
      <dsp:nvSpPr>
        <dsp:cNvPr id="0" name=""/>
        <dsp:cNvSpPr/>
      </dsp:nvSpPr>
      <dsp:spPr>
        <a:xfrm>
          <a:off x="3051014" y="2468557"/>
          <a:ext cx="2521021" cy="126051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AU" sz="1600" kern="1200" smtClean="0">
              <a:latin typeface="Arial" panose="020B0604020202020204" pitchFamily="34" charset="0"/>
              <a:cs typeface="Arial" panose="020B0604020202020204" pitchFamily="34" charset="0"/>
            </a:rPr>
            <a:t>Research that uses animals as models to study the mechanisms of human disease and to develop interventions.</a:t>
          </a:r>
          <a:endParaRPr lang="en-AU" sz="1600" kern="1200" dirty="0" smtClean="0">
            <a:latin typeface="Arial" panose="020B0604020202020204" pitchFamily="34" charset="0"/>
            <a:cs typeface="Arial" panose="020B0604020202020204" pitchFamily="34" charset="0"/>
          </a:endParaRPr>
        </a:p>
      </dsp:txBody>
      <dsp:txXfrm>
        <a:off x="3051014" y="2468557"/>
        <a:ext cx="2521021" cy="1260510"/>
      </dsp:txXfrm>
    </dsp:sp>
    <dsp:sp modelId="{2246C896-0C08-4EAF-901F-F4B174324B29}">
      <dsp:nvSpPr>
        <dsp:cNvPr id="0" name=""/>
        <dsp:cNvSpPr/>
      </dsp:nvSpPr>
      <dsp:spPr>
        <a:xfrm>
          <a:off x="6101450" y="2468557"/>
          <a:ext cx="2521021" cy="126051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AU" sz="1600" kern="1200" dirty="0" smtClean="0">
              <a:latin typeface="Arial" panose="020B0604020202020204" pitchFamily="34" charset="0"/>
              <a:cs typeface="Arial" panose="020B0604020202020204" pitchFamily="34" charset="0"/>
            </a:rPr>
            <a:t>Research that uses animals in toxicity testing.</a:t>
          </a:r>
          <a:endParaRPr lang="en-US" sz="1600" kern="1200" dirty="0">
            <a:latin typeface="Arial" panose="020B0604020202020204" pitchFamily="34" charset="0"/>
            <a:cs typeface="Arial" panose="020B0604020202020204" pitchFamily="34" charset="0"/>
          </a:endParaRPr>
        </a:p>
      </dsp:txBody>
      <dsp:txXfrm>
        <a:off x="6101450" y="2468557"/>
        <a:ext cx="2521021" cy="126051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C33486-FE19-4348-BDBF-2A1D94AD19AE}">
      <dsp:nvSpPr>
        <dsp:cNvPr id="0" name=""/>
        <dsp:cNvSpPr/>
      </dsp:nvSpPr>
      <dsp:spPr>
        <a:xfrm>
          <a:off x="4210" y="1607645"/>
          <a:ext cx="1305246" cy="929988"/>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latin typeface="Arial" panose="020B0604020202020204" pitchFamily="34" charset="0"/>
              <a:cs typeface="Arial" panose="020B0604020202020204" pitchFamily="34" charset="0"/>
            </a:rPr>
            <a:t>Non-animal research</a:t>
          </a:r>
          <a:endParaRPr lang="en-US" sz="1800" kern="1200" dirty="0">
            <a:latin typeface="Arial" panose="020B0604020202020204" pitchFamily="34" charset="0"/>
            <a:cs typeface="Arial" panose="020B0604020202020204" pitchFamily="34" charset="0"/>
          </a:endParaRPr>
        </a:p>
      </dsp:txBody>
      <dsp:txXfrm>
        <a:off x="31448" y="1634883"/>
        <a:ext cx="1250770" cy="875512"/>
      </dsp:txXfrm>
    </dsp:sp>
    <dsp:sp modelId="{9F9E1E3D-8A1D-437A-B0E7-A41CBA7D58BF}">
      <dsp:nvSpPr>
        <dsp:cNvPr id="0" name=""/>
        <dsp:cNvSpPr/>
      </dsp:nvSpPr>
      <dsp:spPr>
        <a:xfrm>
          <a:off x="1439981" y="1910789"/>
          <a:ext cx="276712" cy="323701"/>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latin typeface="Arial" panose="020B0604020202020204" pitchFamily="34" charset="0"/>
            <a:cs typeface="Arial" panose="020B0604020202020204" pitchFamily="34" charset="0"/>
          </a:endParaRPr>
        </a:p>
      </dsp:txBody>
      <dsp:txXfrm>
        <a:off x="1439981" y="1975529"/>
        <a:ext cx="193698" cy="194221"/>
      </dsp:txXfrm>
    </dsp:sp>
    <dsp:sp modelId="{27BC986D-3D08-48A2-8BCB-C4B3A27CFC90}">
      <dsp:nvSpPr>
        <dsp:cNvPr id="0" name=""/>
        <dsp:cNvSpPr/>
      </dsp:nvSpPr>
      <dsp:spPr>
        <a:xfrm>
          <a:off x="1831556" y="1607645"/>
          <a:ext cx="1305246" cy="929988"/>
        </a:xfrm>
        <a:prstGeom prst="roundRect">
          <a:avLst>
            <a:gd name="adj" fmla="val 10000"/>
          </a:avLst>
        </a:prstGeom>
        <a:solidFill>
          <a:schemeClr val="accent2">
            <a:hueOff val="-141405"/>
            <a:satOff val="5387"/>
            <a:lumOff val="602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latin typeface="Arial" panose="020B0604020202020204" pitchFamily="34" charset="0"/>
              <a:cs typeface="Arial" panose="020B0604020202020204" pitchFamily="34" charset="0"/>
            </a:rPr>
            <a:t>Small animal research</a:t>
          </a:r>
          <a:endParaRPr lang="en-US" sz="1800" kern="1200" dirty="0">
            <a:latin typeface="Arial" panose="020B0604020202020204" pitchFamily="34" charset="0"/>
            <a:cs typeface="Arial" panose="020B0604020202020204" pitchFamily="34" charset="0"/>
          </a:endParaRPr>
        </a:p>
      </dsp:txBody>
      <dsp:txXfrm>
        <a:off x="1858794" y="1634883"/>
        <a:ext cx="1250770" cy="875512"/>
      </dsp:txXfrm>
    </dsp:sp>
    <dsp:sp modelId="{07505642-D293-48E4-A470-EE36D1912BFC}">
      <dsp:nvSpPr>
        <dsp:cNvPr id="0" name=""/>
        <dsp:cNvSpPr/>
      </dsp:nvSpPr>
      <dsp:spPr>
        <a:xfrm>
          <a:off x="3267327" y="1910789"/>
          <a:ext cx="276712" cy="323701"/>
        </a:xfrm>
        <a:prstGeom prst="rightArrow">
          <a:avLst>
            <a:gd name="adj1" fmla="val 60000"/>
            <a:gd name="adj2" fmla="val 50000"/>
          </a:avLst>
        </a:prstGeom>
        <a:solidFill>
          <a:schemeClr val="accent2">
            <a:hueOff val="-188540"/>
            <a:satOff val="7183"/>
            <a:lumOff val="8039"/>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latin typeface="Arial" panose="020B0604020202020204" pitchFamily="34" charset="0"/>
            <a:cs typeface="Arial" panose="020B0604020202020204" pitchFamily="34" charset="0"/>
          </a:endParaRPr>
        </a:p>
      </dsp:txBody>
      <dsp:txXfrm>
        <a:off x="3267327" y="1975529"/>
        <a:ext cx="193698" cy="194221"/>
      </dsp:txXfrm>
    </dsp:sp>
    <dsp:sp modelId="{4E841D47-9281-480B-AC24-579144DA9863}">
      <dsp:nvSpPr>
        <dsp:cNvPr id="0" name=""/>
        <dsp:cNvSpPr/>
      </dsp:nvSpPr>
      <dsp:spPr>
        <a:xfrm>
          <a:off x="3658901" y="1607645"/>
          <a:ext cx="1305246" cy="929988"/>
        </a:xfrm>
        <a:prstGeom prst="roundRect">
          <a:avLst>
            <a:gd name="adj" fmla="val 10000"/>
          </a:avLst>
        </a:prstGeom>
        <a:solidFill>
          <a:schemeClr val="accent2">
            <a:hueOff val="-282810"/>
            <a:satOff val="10775"/>
            <a:lumOff val="1205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latin typeface="Arial" panose="020B0604020202020204" pitchFamily="34" charset="0"/>
              <a:cs typeface="Arial" panose="020B0604020202020204" pitchFamily="34" charset="0"/>
            </a:rPr>
            <a:t>Large animal research</a:t>
          </a:r>
          <a:endParaRPr lang="en-US" sz="1800" kern="1200" dirty="0">
            <a:latin typeface="Arial" panose="020B0604020202020204" pitchFamily="34" charset="0"/>
            <a:cs typeface="Arial" panose="020B0604020202020204" pitchFamily="34" charset="0"/>
          </a:endParaRPr>
        </a:p>
      </dsp:txBody>
      <dsp:txXfrm>
        <a:off x="3686139" y="1634883"/>
        <a:ext cx="1250770" cy="875512"/>
      </dsp:txXfrm>
    </dsp:sp>
    <dsp:sp modelId="{CD007279-63E6-4872-BEFC-0C3105107FA1}">
      <dsp:nvSpPr>
        <dsp:cNvPr id="0" name=""/>
        <dsp:cNvSpPr/>
      </dsp:nvSpPr>
      <dsp:spPr>
        <a:xfrm>
          <a:off x="5094673" y="1910789"/>
          <a:ext cx="276712" cy="323701"/>
        </a:xfrm>
        <a:prstGeom prst="rightArrow">
          <a:avLst>
            <a:gd name="adj1" fmla="val 60000"/>
            <a:gd name="adj2" fmla="val 50000"/>
          </a:avLst>
        </a:prstGeom>
        <a:solidFill>
          <a:schemeClr val="accent2">
            <a:hueOff val="-377080"/>
            <a:satOff val="14366"/>
            <a:lumOff val="1607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latin typeface="Arial" panose="020B0604020202020204" pitchFamily="34" charset="0"/>
            <a:cs typeface="Arial" panose="020B0604020202020204" pitchFamily="34" charset="0"/>
          </a:endParaRPr>
        </a:p>
      </dsp:txBody>
      <dsp:txXfrm>
        <a:off x="5094673" y="1975529"/>
        <a:ext cx="193698" cy="194221"/>
      </dsp:txXfrm>
    </dsp:sp>
    <dsp:sp modelId="{8AC3399C-7A86-417F-9264-85C0A71D0790}">
      <dsp:nvSpPr>
        <dsp:cNvPr id="0" name=""/>
        <dsp:cNvSpPr/>
      </dsp:nvSpPr>
      <dsp:spPr>
        <a:xfrm>
          <a:off x="5486247" y="1607645"/>
          <a:ext cx="1305246" cy="929988"/>
        </a:xfrm>
        <a:prstGeom prst="roundRect">
          <a:avLst>
            <a:gd name="adj" fmla="val 10000"/>
          </a:avLst>
        </a:prstGeom>
        <a:solidFill>
          <a:schemeClr val="accent2">
            <a:hueOff val="-424215"/>
            <a:satOff val="16162"/>
            <a:lumOff val="1808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latin typeface="Arial" panose="020B0604020202020204" pitchFamily="34" charset="0"/>
              <a:cs typeface="Arial" panose="020B0604020202020204" pitchFamily="34" charset="0"/>
            </a:rPr>
            <a:t>Phase I – III clinical trials</a:t>
          </a:r>
          <a:endParaRPr lang="en-US" sz="1800" kern="1200" dirty="0">
            <a:latin typeface="Arial" panose="020B0604020202020204" pitchFamily="34" charset="0"/>
            <a:cs typeface="Arial" panose="020B0604020202020204" pitchFamily="34" charset="0"/>
          </a:endParaRPr>
        </a:p>
      </dsp:txBody>
      <dsp:txXfrm>
        <a:off x="5513485" y="1634883"/>
        <a:ext cx="1250770" cy="875512"/>
      </dsp:txXfrm>
    </dsp:sp>
    <dsp:sp modelId="{63BF7769-D068-40A9-8D04-041455892CD4}">
      <dsp:nvSpPr>
        <dsp:cNvPr id="0" name=""/>
        <dsp:cNvSpPr/>
      </dsp:nvSpPr>
      <dsp:spPr>
        <a:xfrm>
          <a:off x="6922018" y="1910789"/>
          <a:ext cx="276712" cy="323701"/>
        </a:xfrm>
        <a:prstGeom prst="rightArrow">
          <a:avLst>
            <a:gd name="adj1" fmla="val 60000"/>
            <a:gd name="adj2" fmla="val 50000"/>
          </a:avLst>
        </a:prstGeom>
        <a:solidFill>
          <a:schemeClr val="accent2">
            <a:hueOff val="-565620"/>
            <a:satOff val="21549"/>
            <a:lumOff val="24117"/>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latin typeface="Arial" panose="020B0604020202020204" pitchFamily="34" charset="0"/>
            <a:cs typeface="Arial" panose="020B0604020202020204" pitchFamily="34" charset="0"/>
          </a:endParaRPr>
        </a:p>
      </dsp:txBody>
      <dsp:txXfrm>
        <a:off x="6922018" y="1975529"/>
        <a:ext cx="193698" cy="194221"/>
      </dsp:txXfrm>
    </dsp:sp>
    <dsp:sp modelId="{71383D1E-4514-4BBA-9139-B63518DF3C21}">
      <dsp:nvSpPr>
        <dsp:cNvPr id="0" name=""/>
        <dsp:cNvSpPr/>
      </dsp:nvSpPr>
      <dsp:spPr>
        <a:xfrm>
          <a:off x="7313592" y="1607645"/>
          <a:ext cx="1305246" cy="929988"/>
        </a:xfrm>
        <a:prstGeom prst="roundRect">
          <a:avLst>
            <a:gd name="adj" fmla="val 10000"/>
          </a:avLst>
        </a:prstGeom>
        <a:solidFill>
          <a:schemeClr val="accent2">
            <a:hueOff val="-565620"/>
            <a:satOff val="21549"/>
            <a:lumOff val="2411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latin typeface="Arial" panose="020B0604020202020204" pitchFamily="34" charset="0"/>
              <a:cs typeface="Arial" panose="020B0604020202020204" pitchFamily="34" charset="0"/>
            </a:rPr>
            <a:t>Phase IV clinical trial</a:t>
          </a:r>
          <a:endParaRPr lang="en-US" sz="1800" kern="1200" dirty="0">
            <a:latin typeface="Arial" panose="020B0604020202020204" pitchFamily="34" charset="0"/>
            <a:cs typeface="Arial" panose="020B0604020202020204" pitchFamily="34" charset="0"/>
          </a:endParaRPr>
        </a:p>
      </dsp:txBody>
      <dsp:txXfrm>
        <a:off x="7340830" y="1634883"/>
        <a:ext cx="1250770" cy="875512"/>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80013" y="0"/>
            <a:ext cx="3962400" cy="344488"/>
          </a:xfrm>
          <a:prstGeom prst="rect">
            <a:avLst/>
          </a:prstGeom>
        </p:spPr>
        <p:txBody>
          <a:bodyPr vert="horz" lIns="91440" tIns="45720" rIns="91440" bIns="45720" rtlCol="0"/>
          <a:lstStyle>
            <a:lvl1pPr algn="r">
              <a:defRPr sz="1200"/>
            </a:lvl1pPr>
          </a:lstStyle>
          <a:p>
            <a:fld id="{2B186FB7-8198-2C41-9C7F-A67099EBC713}" type="datetimeFigureOut">
              <a:rPr lang="en-US" smtClean="0"/>
              <a:t>7/31/2020</a:t>
            </a:fld>
            <a:endParaRPr lang="en-US"/>
          </a:p>
        </p:txBody>
      </p:sp>
      <p:sp>
        <p:nvSpPr>
          <p:cNvPr id="4" name="Footer Placeholder 3"/>
          <p:cNvSpPr>
            <a:spLocks noGrp="1"/>
          </p:cNvSpPr>
          <p:nvPr>
            <p:ph type="ftr" sz="quarter" idx="2"/>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80013" y="6513513"/>
            <a:ext cx="3962400" cy="344487"/>
          </a:xfrm>
          <a:prstGeom prst="rect">
            <a:avLst/>
          </a:prstGeom>
        </p:spPr>
        <p:txBody>
          <a:bodyPr vert="horz" lIns="91440" tIns="45720" rIns="91440" bIns="45720" rtlCol="0" anchor="b"/>
          <a:lstStyle>
            <a:lvl1pPr algn="r">
              <a:defRPr sz="1200"/>
            </a:lvl1pPr>
          </a:lstStyle>
          <a:p>
            <a:fld id="{C9959333-EC29-A740-B340-F32DF9D7D5B5}" type="slidenum">
              <a:rPr lang="en-US" smtClean="0"/>
              <a:t>‹#›</a:t>
            </a:fld>
            <a:endParaRPr lang="en-US"/>
          </a:p>
        </p:txBody>
      </p:sp>
    </p:spTree>
    <p:extLst>
      <p:ext uri="{BB962C8B-B14F-4D97-AF65-F5344CB8AC3E}">
        <p14:creationId xmlns:p14="http://schemas.microsoft.com/office/powerpoint/2010/main" val="8069571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atin typeface="Arial" panose="020B0604020202020204" pitchFamily="34" charset="0"/>
                <a:cs typeface="Arial" panose="020B0604020202020204" pitchFamily="34" charset="0"/>
              </a:defRPr>
            </a:lvl1pPr>
          </a:lstStyle>
          <a:p>
            <a:endParaRPr lang="en-AU" dirty="0"/>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atin typeface="Arial" panose="020B0604020202020204" pitchFamily="34" charset="0"/>
                <a:cs typeface="Arial" panose="020B0604020202020204" pitchFamily="34" charset="0"/>
              </a:defRPr>
            </a:lvl1pPr>
          </a:lstStyle>
          <a:p>
            <a:fld id="{5832F91E-6BD3-4F0D-9CA3-7829EAE64D63}" type="datetimeFigureOut">
              <a:rPr lang="en-AU" smtClean="0"/>
              <a:pPr/>
              <a:t>31/07/2020</a:t>
            </a:fld>
            <a:endParaRPr lang="en-AU" dirty="0"/>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atin typeface="Arial" panose="020B0604020202020204" pitchFamily="34" charset="0"/>
                <a:cs typeface="Arial" panose="020B0604020202020204" pitchFamily="34" charset="0"/>
              </a:defRPr>
            </a:lvl1pPr>
          </a:lstStyle>
          <a:p>
            <a:endParaRPr lang="en-AU" dirty="0"/>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atin typeface="Arial" panose="020B0604020202020204" pitchFamily="34" charset="0"/>
                <a:cs typeface="Arial" panose="020B0604020202020204" pitchFamily="34" charset="0"/>
              </a:defRPr>
            </a:lvl1pPr>
          </a:lstStyle>
          <a:p>
            <a:fld id="{D09C5488-DD16-4714-9519-7BE21BA11D4E}" type="slidenum">
              <a:rPr lang="en-AU" smtClean="0"/>
              <a:pPr/>
              <a:t>‹#›</a:t>
            </a:fld>
            <a:endParaRPr lang="en-AU" dirty="0"/>
          </a:p>
        </p:txBody>
      </p:sp>
    </p:spTree>
    <p:extLst>
      <p:ext uri="{BB962C8B-B14F-4D97-AF65-F5344CB8AC3E}">
        <p14:creationId xmlns:p14="http://schemas.microsoft.com/office/powerpoint/2010/main" val="2809874824"/>
      </p:ext>
    </p:extLst>
  </p:cSld>
  <p:clrMap bg1="lt1" tx1="dk1" bg2="lt2" tx2="dk2" accent1="accent1" accent2="accent2" accent3="accent3" accent4="accent4" accent5="accent5" accent6="accent6" hlink="hlink" folHlink="folHlink"/>
  <p:notesStyle>
    <a:lvl1pPr marL="0" algn="l" defTabSz="914347"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173" algn="l" defTabSz="914347" rtl="0" eaLnBrk="1" latinLnBrk="0" hangingPunct="1">
      <a:defRPr sz="1200" kern="1200">
        <a:solidFill>
          <a:schemeClr val="tx1"/>
        </a:solidFill>
        <a:latin typeface="+mn-lt"/>
        <a:ea typeface="+mn-ea"/>
        <a:cs typeface="+mn-cs"/>
      </a:defRPr>
    </a:lvl2pPr>
    <a:lvl3pPr marL="914347" algn="l" defTabSz="914347" rtl="0" eaLnBrk="1" latinLnBrk="0" hangingPunct="1">
      <a:defRPr sz="1200" kern="1200">
        <a:solidFill>
          <a:schemeClr val="tx1"/>
        </a:solidFill>
        <a:latin typeface="+mn-lt"/>
        <a:ea typeface="+mn-ea"/>
        <a:cs typeface="+mn-cs"/>
      </a:defRPr>
    </a:lvl3pPr>
    <a:lvl4pPr marL="1371520" algn="l" defTabSz="914347" rtl="0" eaLnBrk="1" latinLnBrk="0" hangingPunct="1">
      <a:defRPr sz="1200" kern="1200">
        <a:solidFill>
          <a:schemeClr val="tx1"/>
        </a:solidFill>
        <a:latin typeface="+mn-lt"/>
        <a:ea typeface="+mn-ea"/>
        <a:cs typeface="+mn-cs"/>
      </a:defRPr>
    </a:lvl4pPr>
    <a:lvl5pPr marL="1828694" algn="l" defTabSz="914347" rtl="0" eaLnBrk="1" latinLnBrk="0" hangingPunct="1">
      <a:defRPr sz="1200" kern="1200">
        <a:solidFill>
          <a:schemeClr val="tx1"/>
        </a:solidFill>
        <a:latin typeface="+mn-lt"/>
        <a:ea typeface="+mn-ea"/>
        <a:cs typeface="+mn-cs"/>
      </a:defRPr>
    </a:lvl5pPr>
    <a:lvl6pPr marL="2285866" algn="l" defTabSz="914347" rtl="0" eaLnBrk="1" latinLnBrk="0" hangingPunct="1">
      <a:defRPr sz="1200" kern="1200">
        <a:solidFill>
          <a:schemeClr val="tx1"/>
        </a:solidFill>
        <a:latin typeface="+mn-lt"/>
        <a:ea typeface="+mn-ea"/>
        <a:cs typeface="+mn-cs"/>
      </a:defRPr>
    </a:lvl6pPr>
    <a:lvl7pPr marL="2743041" algn="l" defTabSz="914347" rtl="0" eaLnBrk="1" latinLnBrk="0" hangingPunct="1">
      <a:defRPr sz="1200" kern="1200">
        <a:solidFill>
          <a:schemeClr val="tx1"/>
        </a:solidFill>
        <a:latin typeface="+mn-lt"/>
        <a:ea typeface="+mn-ea"/>
        <a:cs typeface="+mn-cs"/>
      </a:defRPr>
    </a:lvl7pPr>
    <a:lvl8pPr marL="3200214" algn="l" defTabSz="914347" rtl="0" eaLnBrk="1" latinLnBrk="0" hangingPunct="1">
      <a:defRPr sz="1200" kern="1200">
        <a:solidFill>
          <a:schemeClr val="tx1"/>
        </a:solidFill>
        <a:latin typeface="+mn-lt"/>
        <a:ea typeface="+mn-ea"/>
        <a:cs typeface="+mn-cs"/>
      </a:defRPr>
    </a:lvl8pPr>
    <a:lvl9pPr marL="3657388" algn="l" defTabSz="91434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47" rtl="0" eaLnBrk="1" fontAlgn="auto" latinLnBrk="0" hangingPunct="1">
              <a:lnSpc>
                <a:spcPct val="100000"/>
              </a:lnSpc>
              <a:spcBef>
                <a:spcPts val="0"/>
              </a:spcBef>
              <a:spcAft>
                <a:spcPts val="0"/>
              </a:spcAft>
              <a:buClrTx/>
              <a:buSzTx/>
              <a:buFontTx/>
              <a:buNone/>
              <a:tabLst/>
              <a:defRPr/>
            </a:pPr>
            <a:r>
              <a:rPr lang="en-AU" dirty="0"/>
              <a:t>Welcome to this session on the </a:t>
            </a:r>
            <a:r>
              <a:rPr lang="en-AU" dirty="0" smtClean="0"/>
              <a:t>influence of ethical thinking on scientific practice</a:t>
            </a:r>
            <a:r>
              <a:rPr lang="en-AU" baseline="0" dirty="0" smtClean="0"/>
              <a:t>. </a:t>
            </a:r>
            <a:r>
              <a:rPr lang="en-AU" baseline="0" dirty="0"/>
              <a:t>This resource is based on Module 1 of the Science Extension syllabus</a:t>
            </a:r>
            <a:endParaRPr lang="en-AU" dirty="0"/>
          </a:p>
        </p:txBody>
      </p:sp>
      <p:sp>
        <p:nvSpPr>
          <p:cNvPr id="4" name="Slide Number Placeholder 3"/>
          <p:cNvSpPr>
            <a:spLocks noGrp="1"/>
          </p:cNvSpPr>
          <p:nvPr>
            <p:ph type="sldNum" sz="quarter" idx="10"/>
          </p:nvPr>
        </p:nvSpPr>
        <p:spPr/>
        <p:txBody>
          <a:bodyPr/>
          <a:lstStyle/>
          <a:p>
            <a:fld id="{D09C5488-DD16-4714-9519-7BE21BA11D4E}" type="slidenum">
              <a:rPr lang="en-AU" smtClean="0"/>
              <a:t>1</a:t>
            </a:fld>
            <a:endParaRPr lang="en-AU" dirty="0"/>
          </a:p>
        </p:txBody>
      </p:sp>
    </p:spTree>
    <p:extLst>
      <p:ext uri="{BB962C8B-B14F-4D97-AF65-F5344CB8AC3E}">
        <p14:creationId xmlns:p14="http://schemas.microsoft.com/office/powerpoint/2010/main" val="7680993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panose="020B0604020202020204" pitchFamily="34" charset="0"/>
                <a:ea typeface="+mn-ea"/>
                <a:cs typeface="Arial" panose="020B0604020202020204" pitchFamily="34" charset="0"/>
              </a:rPr>
              <a:t>Now that you know the meanings of these terms, we will look at how they are used in scientific ethical frameworks.</a:t>
            </a:r>
            <a:endParaRPr lang="en-AU" sz="1200" kern="1200" dirty="0">
              <a:solidFill>
                <a:schemeClr val="tx1"/>
              </a:solidFill>
              <a:effectLst/>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0"/>
          </p:nvPr>
        </p:nvSpPr>
        <p:spPr/>
        <p:txBody>
          <a:bodyPr/>
          <a:lstStyle/>
          <a:p>
            <a:fld id="{D09C5488-DD16-4714-9519-7BE21BA11D4E}" type="slidenum">
              <a:rPr lang="en-AU" smtClean="0"/>
              <a:pPr/>
              <a:t>13</a:t>
            </a:fld>
            <a:endParaRPr lang="en-AU" dirty="0"/>
          </a:p>
        </p:txBody>
      </p:sp>
    </p:spTree>
    <p:extLst>
      <p:ext uri="{BB962C8B-B14F-4D97-AF65-F5344CB8AC3E}">
        <p14:creationId xmlns:p14="http://schemas.microsoft.com/office/powerpoint/2010/main" val="42445449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This slide expands on each framework. Read the definition of each ethical framework. If the meanings</a:t>
            </a:r>
            <a:r>
              <a:rPr lang="en-AU" baseline="0" dirty="0" smtClean="0"/>
              <a:t> are not clear, check with your teacher. In the remainder of this presentation, we shall explore the ethical frameworks that apply to different areas of scientific research.</a:t>
            </a:r>
            <a:endParaRPr lang="en-AU" dirty="0"/>
          </a:p>
        </p:txBody>
      </p:sp>
      <p:sp>
        <p:nvSpPr>
          <p:cNvPr id="4" name="Slide Number Placeholder 3"/>
          <p:cNvSpPr>
            <a:spLocks noGrp="1"/>
          </p:cNvSpPr>
          <p:nvPr>
            <p:ph type="sldNum" sz="quarter" idx="10"/>
          </p:nvPr>
        </p:nvSpPr>
        <p:spPr/>
        <p:txBody>
          <a:bodyPr/>
          <a:lstStyle/>
          <a:p>
            <a:fld id="{D09C5488-DD16-4714-9519-7BE21BA11D4E}" type="slidenum">
              <a:rPr lang="en-AU" smtClean="0"/>
              <a:pPr/>
              <a:t>14</a:t>
            </a:fld>
            <a:endParaRPr lang="en-AU" dirty="0"/>
          </a:p>
        </p:txBody>
      </p:sp>
    </p:spTree>
    <p:extLst>
      <p:ext uri="{BB962C8B-B14F-4D97-AF65-F5344CB8AC3E}">
        <p14:creationId xmlns:p14="http://schemas.microsoft.com/office/powerpoint/2010/main" val="3182203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In this section, we will look at the ethical principles which apply to human experimentation</a:t>
            </a:r>
            <a:endParaRPr lang="en-AU" dirty="0"/>
          </a:p>
        </p:txBody>
      </p:sp>
      <p:sp>
        <p:nvSpPr>
          <p:cNvPr id="4" name="Slide Number Placeholder 3"/>
          <p:cNvSpPr>
            <a:spLocks noGrp="1"/>
          </p:cNvSpPr>
          <p:nvPr>
            <p:ph type="sldNum" sz="quarter" idx="10"/>
          </p:nvPr>
        </p:nvSpPr>
        <p:spPr/>
        <p:txBody>
          <a:bodyPr/>
          <a:lstStyle/>
          <a:p>
            <a:fld id="{D09C5488-DD16-4714-9519-7BE21BA11D4E}" type="slidenum">
              <a:rPr lang="en-AU" smtClean="0"/>
              <a:pPr/>
              <a:t>15</a:t>
            </a:fld>
            <a:endParaRPr lang="en-AU" dirty="0"/>
          </a:p>
        </p:txBody>
      </p:sp>
    </p:spTree>
    <p:extLst>
      <p:ext uri="{BB962C8B-B14F-4D97-AF65-F5344CB8AC3E}">
        <p14:creationId xmlns:p14="http://schemas.microsoft.com/office/powerpoint/2010/main" val="32596620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Human experimentation</a:t>
            </a:r>
            <a:r>
              <a:rPr lang="en-AU" baseline="0" dirty="0" smtClean="0"/>
              <a:t> refers to scientific investigations of humans (it excludes studies in other areas, such as social science, education, etc.). Human experimentation may involve manipulation (e.g. clinical trials), or be purely observational. The history of human experimentation is a mixed one. Although our knowledge of human biology advanced in leaps and bounds through experimentation, many of those studies will not be conducted in the original manner today.</a:t>
            </a:r>
            <a:endParaRPr lang="en-AU" dirty="0"/>
          </a:p>
        </p:txBody>
      </p:sp>
      <p:sp>
        <p:nvSpPr>
          <p:cNvPr id="4" name="Slide Number Placeholder 3"/>
          <p:cNvSpPr>
            <a:spLocks noGrp="1"/>
          </p:cNvSpPr>
          <p:nvPr>
            <p:ph type="sldNum" sz="quarter" idx="10"/>
          </p:nvPr>
        </p:nvSpPr>
        <p:spPr/>
        <p:txBody>
          <a:bodyPr/>
          <a:lstStyle/>
          <a:p>
            <a:fld id="{D09C5488-DD16-4714-9519-7BE21BA11D4E}" type="slidenum">
              <a:rPr lang="en-AU" smtClean="0"/>
              <a:pPr/>
              <a:t>16</a:t>
            </a:fld>
            <a:endParaRPr lang="en-AU" dirty="0"/>
          </a:p>
        </p:txBody>
      </p:sp>
    </p:spTree>
    <p:extLst>
      <p:ext uri="{BB962C8B-B14F-4D97-AF65-F5344CB8AC3E}">
        <p14:creationId xmlns:p14="http://schemas.microsoft.com/office/powerpoint/2010/main" val="2023577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For example, vaccination is a powerful medical therapy that has improved the human condition worldwide. The English doctor, Edward Jenner, is credited with the first scientific demonstration of vaccination (strictly speaking, Jenner’s method is called variolation). However, by today’s standards, Jenner’s studies on variolation would be considered to be unethical.</a:t>
            </a:r>
            <a:r>
              <a:rPr lang="en-AU" dirty="0" smtClean="0">
                <a:effectLst/>
              </a:rPr>
              <a:t> </a:t>
            </a:r>
            <a:endParaRPr lang="en-AU" dirty="0"/>
          </a:p>
        </p:txBody>
      </p:sp>
      <p:sp>
        <p:nvSpPr>
          <p:cNvPr id="4" name="Slide Number Placeholder 3"/>
          <p:cNvSpPr>
            <a:spLocks noGrp="1"/>
          </p:cNvSpPr>
          <p:nvPr>
            <p:ph type="sldNum" sz="quarter" idx="10"/>
          </p:nvPr>
        </p:nvSpPr>
        <p:spPr/>
        <p:txBody>
          <a:bodyPr/>
          <a:lstStyle/>
          <a:p>
            <a:fld id="{D09C5488-DD16-4714-9519-7BE21BA11D4E}" type="slidenum">
              <a:rPr lang="en-AU" smtClean="0"/>
              <a:pPr/>
              <a:t>17</a:t>
            </a:fld>
            <a:endParaRPr lang="en-AU" dirty="0"/>
          </a:p>
        </p:txBody>
      </p:sp>
    </p:spTree>
    <p:extLst>
      <p:ext uri="{BB962C8B-B14F-4D97-AF65-F5344CB8AC3E}">
        <p14:creationId xmlns:p14="http://schemas.microsoft.com/office/powerpoint/2010/main" val="16060333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panose="020B0604020202020204" pitchFamily="34" charset="0"/>
                <a:ea typeface="+mn-ea"/>
                <a:cs typeface="Arial" panose="020B0604020202020204" pitchFamily="34" charset="0"/>
              </a:rPr>
              <a:t>When the details of the Tuskegee Study of Untreated Syphilis experiment was revealed to the public, it raised an uproar internationally. In this study, 399 syphilitic 201 non-syphilitic African-American men were part of a study to determine the physiological effects of syphilis infections on humans. After reading the synopsis of the research on the website indicated in the slide, you may notice the following:</a:t>
            </a:r>
            <a:endParaRPr lang="en-AU" sz="1200" kern="1200" dirty="0" smtClean="0">
              <a:solidFill>
                <a:schemeClr val="tx1"/>
              </a:solidFill>
              <a:effectLst/>
              <a:latin typeface="Arial" panose="020B0604020202020204" pitchFamily="34" charset="0"/>
              <a:ea typeface="+mn-ea"/>
              <a:cs typeface="Arial" panose="020B0604020202020204" pitchFamily="34" charset="0"/>
            </a:endParaRPr>
          </a:p>
          <a:p>
            <a:r>
              <a:rPr lang="en-US" sz="1200" kern="1200" dirty="0" smtClean="0">
                <a:solidFill>
                  <a:schemeClr val="tx1"/>
                </a:solidFill>
                <a:effectLst/>
                <a:latin typeface="Arial" panose="020B0604020202020204" pitchFamily="34" charset="0"/>
                <a:ea typeface="+mn-ea"/>
                <a:cs typeface="Arial" panose="020B0604020202020204" pitchFamily="34" charset="0"/>
              </a:rPr>
              <a:t> </a:t>
            </a:r>
            <a:endParaRPr lang="en-AU" sz="1200" kern="1200" dirty="0" smtClean="0">
              <a:solidFill>
                <a:schemeClr val="tx1"/>
              </a:solidFill>
              <a:effectLst/>
              <a:latin typeface="Arial" panose="020B0604020202020204" pitchFamily="34" charset="0"/>
              <a:ea typeface="+mn-ea"/>
              <a:cs typeface="Arial" panose="020B0604020202020204" pitchFamily="34" charset="0"/>
            </a:endParaRPr>
          </a:p>
          <a:p>
            <a:pPr lvl="0"/>
            <a:r>
              <a:rPr lang="en-US" sz="1200" kern="1200" dirty="0" smtClean="0">
                <a:solidFill>
                  <a:schemeClr val="tx1"/>
                </a:solidFill>
                <a:effectLst/>
                <a:latin typeface="Arial" panose="020B0604020202020204" pitchFamily="34" charset="0"/>
                <a:ea typeface="+mn-ea"/>
                <a:cs typeface="Arial" panose="020B0604020202020204" pitchFamily="34" charset="0"/>
              </a:rPr>
              <a:t>The participants were not told that they were involved in a human experiment.</a:t>
            </a:r>
            <a:endParaRPr lang="en-AU" sz="1200" kern="1200" dirty="0" smtClean="0">
              <a:solidFill>
                <a:schemeClr val="tx1"/>
              </a:solidFill>
              <a:effectLst/>
              <a:latin typeface="Arial" panose="020B0604020202020204" pitchFamily="34" charset="0"/>
              <a:ea typeface="+mn-ea"/>
              <a:cs typeface="Arial" panose="020B0604020202020204" pitchFamily="34" charset="0"/>
            </a:endParaRPr>
          </a:p>
          <a:p>
            <a:pPr lvl="0"/>
            <a:r>
              <a:rPr lang="en-US" sz="1200" kern="1200" dirty="0" smtClean="0">
                <a:solidFill>
                  <a:schemeClr val="tx1"/>
                </a:solidFill>
                <a:effectLst/>
                <a:latin typeface="Arial" panose="020B0604020202020204" pitchFamily="34" charset="0"/>
                <a:ea typeface="+mn-ea"/>
                <a:cs typeface="Arial" panose="020B0604020202020204" pitchFamily="34" charset="0"/>
              </a:rPr>
              <a:t>The participants were given inducements to take part in the experiment.</a:t>
            </a:r>
            <a:endParaRPr lang="en-AU" sz="1200" kern="1200" dirty="0" smtClean="0">
              <a:solidFill>
                <a:schemeClr val="tx1"/>
              </a:solidFill>
              <a:effectLst/>
              <a:latin typeface="Arial" panose="020B0604020202020204" pitchFamily="34" charset="0"/>
              <a:ea typeface="+mn-ea"/>
              <a:cs typeface="Arial" panose="020B0604020202020204" pitchFamily="34" charset="0"/>
            </a:endParaRPr>
          </a:p>
          <a:p>
            <a:pPr lvl="0"/>
            <a:r>
              <a:rPr lang="en-US" sz="1200" kern="1200" dirty="0" smtClean="0">
                <a:solidFill>
                  <a:schemeClr val="tx1"/>
                </a:solidFill>
                <a:effectLst/>
                <a:latin typeface="Arial" panose="020B0604020202020204" pitchFamily="34" charset="0"/>
                <a:ea typeface="+mn-ea"/>
                <a:cs typeface="Arial" panose="020B0604020202020204" pitchFamily="34" charset="0"/>
              </a:rPr>
              <a:t>The participants were denied treatment for syphilis infections, even though the treatment became available during the study.</a:t>
            </a:r>
            <a:endParaRPr lang="en-AU" sz="1200" kern="1200" dirty="0" smtClean="0">
              <a:solidFill>
                <a:schemeClr val="tx1"/>
              </a:solidFill>
              <a:effectLst/>
              <a:latin typeface="Arial" panose="020B0604020202020204" pitchFamily="34" charset="0"/>
              <a:ea typeface="+mn-ea"/>
              <a:cs typeface="Arial" panose="020B0604020202020204" pitchFamily="34" charset="0"/>
            </a:endParaRPr>
          </a:p>
          <a:p>
            <a:r>
              <a:rPr lang="en-US" sz="1200" kern="1200" dirty="0" smtClean="0">
                <a:solidFill>
                  <a:schemeClr val="tx1"/>
                </a:solidFill>
                <a:effectLst/>
                <a:latin typeface="Arial" panose="020B0604020202020204" pitchFamily="34" charset="0"/>
                <a:ea typeface="+mn-ea"/>
                <a:cs typeface="Arial" panose="020B0604020202020204" pitchFamily="34" charset="0"/>
              </a:rPr>
              <a:t> </a:t>
            </a:r>
            <a:endParaRPr lang="en-AU" sz="1200" kern="1200" dirty="0" smtClean="0">
              <a:solidFill>
                <a:schemeClr val="tx1"/>
              </a:solidFill>
              <a:effectLst/>
              <a:latin typeface="Arial" panose="020B0604020202020204" pitchFamily="34" charset="0"/>
              <a:ea typeface="+mn-ea"/>
              <a:cs typeface="Arial" panose="020B0604020202020204" pitchFamily="34" charset="0"/>
            </a:endParaRPr>
          </a:p>
          <a:p>
            <a:r>
              <a:rPr lang="en-US" sz="1200" kern="1200" dirty="0" smtClean="0">
                <a:solidFill>
                  <a:schemeClr val="tx1"/>
                </a:solidFill>
                <a:effectLst/>
                <a:latin typeface="Arial" panose="020B0604020202020204" pitchFamily="34" charset="0"/>
                <a:ea typeface="+mn-ea"/>
                <a:cs typeface="Arial" panose="020B0604020202020204" pitchFamily="34" charset="0"/>
              </a:rPr>
              <a:t>Based on this information, what ethical frameworks (slide 14) do you think have been violated?</a:t>
            </a:r>
            <a:endParaRPr lang="en-AU" sz="1200" kern="1200" dirty="0">
              <a:solidFill>
                <a:schemeClr val="tx1"/>
              </a:solidFill>
              <a:effectLst/>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0"/>
          </p:nvPr>
        </p:nvSpPr>
        <p:spPr/>
        <p:txBody>
          <a:bodyPr/>
          <a:lstStyle/>
          <a:p>
            <a:fld id="{D09C5488-DD16-4714-9519-7BE21BA11D4E}" type="slidenum">
              <a:rPr lang="en-AU" smtClean="0"/>
              <a:pPr/>
              <a:t>18</a:t>
            </a:fld>
            <a:endParaRPr lang="en-AU" dirty="0"/>
          </a:p>
        </p:txBody>
      </p:sp>
    </p:spTree>
    <p:extLst>
      <p:ext uri="{BB962C8B-B14F-4D97-AF65-F5344CB8AC3E}">
        <p14:creationId xmlns:p14="http://schemas.microsoft.com/office/powerpoint/2010/main" val="7181368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47" rtl="0" eaLnBrk="1" fontAlgn="auto" latinLnBrk="0" hangingPunct="1">
              <a:lnSpc>
                <a:spcPct val="100000"/>
              </a:lnSpc>
              <a:spcBef>
                <a:spcPts val="0"/>
              </a:spcBef>
              <a:spcAft>
                <a:spcPts val="0"/>
              </a:spcAft>
              <a:buClrTx/>
              <a:buSzTx/>
              <a:buFontTx/>
              <a:buNone/>
              <a:tabLst/>
              <a:defRPr/>
            </a:pPr>
            <a:r>
              <a:rPr lang="en-AU" dirty="0" smtClean="0"/>
              <a:t>All human experimentation in Australia is governed by the ethical frameworks developed by the National Health and Medical Research Council,</a:t>
            </a:r>
            <a:r>
              <a:rPr lang="en-AU" baseline="0" dirty="0" smtClean="0"/>
              <a:t> also referred to as the NHMRC. These ethical frameworks are based on the same principles of universal ethics described in slide 14. The four key frameworks are indicated in this slide. We will unpack these in the next slide.</a:t>
            </a:r>
            <a:endParaRPr lang="en-AU" dirty="0" smtClean="0"/>
          </a:p>
          <a:p>
            <a:endParaRPr lang="en-AU" dirty="0"/>
          </a:p>
        </p:txBody>
      </p:sp>
      <p:sp>
        <p:nvSpPr>
          <p:cNvPr id="4" name="Slide Number Placeholder 3"/>
          <p:cNvSpPr>
            <a:spLocks noGrp="1"/>
          </p:cNvSpPr>
          <p:nvPr>
            <p:ph type="sldNum" sz="quarter" idx="10"/>
          </p:nvPr>
        </p:nvSpPr>
        <p:spPr/>
        <p:txBody>
          <a:bodyPr/>
          <a:lstStyle/>
          <a:p>
            <a:fld id="{D09C5488-DD16-4714-9519-7BE21BA11D4E}" type="slidenum">
              <a:rPr lang="en-AU" smtClean="0"/>
              <a:pPr/>
              <a:t>19</a:t>
            </a:fld>
            <a:endParaRPr lang="en-AU" dirty="0"/>
          </a:p>
        </p:txBody>
      </p:sp>
    </p:spTree>
    <p:extLst>
      <p:ext uri="{BB962C8B-B14F-4D97-AF65-F5344CB8AC3E}">
        <p14:creationId xmlns:p14="http://schemas.microsoft.com/office/powerpoint/2010/main" val="12293133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47" rtl="0" eaLnBrk="1" fontAlgn="auto" latinLnBrk="0" hangingPunct="1">
              <a:lnSpc>
                <a:spcPct val="100000"/>
              </a:lnSpc>
              <a:spcBef>
                <a:spcPts val="0"/>
              </a:spcBef>
              <a:spcAft>
                <a:spcPts val="0"/>
              </a:spcAft>
              <a:buClrTx/>
              <a:buSzTx/>
              <a:buFontTx/>
              <a:buNone/>
              <a:tabLst/>
              <a:defRPr/>
            </a:pPr>
            <a:r>
              <a:rPr lang="en-AU" dirty="0" smtClean="0"/>
              <a:t>Study the descriptions of the ethical</a:t>
            </a:r>
            <a:r>
              <a:rPr lang="en-AU" baseline="0" dirty="0" smtClean="0"/>
              <a:t> principles governing human research in Australia. When you have done so, review the cases described in slides 17 and 18. Discuss the ethical concerns of those cases using the framework described in this slide.</a:t>
            </a:r>
            <a:endParaRPr lang="en-AU" dirty="0" smtClean="0"/>
          </a:p>
          <a:p>
            <a:endParaRPr lang="en-AU" dirty="0"/>
          </a:p>
        </p:txBody>
      </p:sp>
      <p:sp>
        <p:nvSpPr>
          <p:cNvPr id="4" name="Slide Number Placeholder 3"/>
          <p:cNvSpPr>
            <a:spLocks noGrp="1"/>
          </p:cNvSpPr>
          <p:nvPr>
            <p:ph type="sldNum" sz="quarter" idx="10"/>
          </p:nvPr>
        </p:nvSpPr>
        <p:spPr/>
        <p:txBody>
          <a:bodyPr/>
          <a:lstStyle/>
          <a:p>
            <a:fld id="{D09C5488-DD16-4714-9519-7BE21BA11D4E}" type="slidenum">
              <a:rPr lang="en-AU" smtClean="0"/>
              <a:pPr/>
              <a:t>20</a:t>
            </a:fld>
            <a:endParaRPr lang="en-AU" dirty="0"/>
          </a:p>
        </p:txBody>
      </p:sp>
    </p:spTree>
    <p:extLst>
      <p:ext uri="{BB962C8B-B14F-4D97-AF65-F5344CB8AC3E}">
        <p14:creationId xmlns:p14="http://schemas.microsoft.com/office/powerpoint/2010/main" val="17822531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HRECs are found at all institutions were human research is conducted. Before</a:t>
            </a:r>
            <a:r>
              <a:rPr lang="en-AU" baseline="0" dirty="0" smtClean="0"/>
              <a:t> any human research can be conducted, the researchers must apply for an ethics permit from their institutional HRECs. In their application, they must provide their reasons for conducting the research, as well as their research methodology. The HREC committee will evaluate the research proposal and seek clarification on issues, such as those listed on this slide.</a:t>
            </a:r>
          </a:p>
          <a:p>
            <a:endParaRPr lang="en-AU" baseline="0" dirty="0" smtClean="0"/>
          </a:p>
          <a:p>
            <a:r>
              <a:rPr lang="en-AU" baseline="0" dirty="0" smtClean="0"/>
              <a:t>After they are satisfied that the research meets all the ethical guidelines, they will issue a permit to the research group to carry out the research. There are severe consequences for conducting research without the ethics permits, or for breaching the ethics guidelines.</a:t>
            </a:r>
            <a:endParaRPr lang="en-AU" dirty="0"/>
          </a:p>
        </p:txBody>
      </p:sp>
      <p:sp>
        <p:nvSpPr>
          <p:cNvPr id="4" name="Slide Number Placeholder 3"/>
          <p:cNvSpPr>
            <a:spLocks noGrp="1"/>
          </p:cNvSpPr>
          <p:nvPr>
            <p:ph type="sldNum" sz="quarter" idx="10"/>
          </p:nvPr>
        </p:nvSpPr>
        <p:spPr/>
        <p:txBody>
          <a:bodyPr/>
          <a:lstStyle/>
          <a:p>
            <a:fld id="{D09C5488-DD16-4714-9519-7BE21BA11D4E}" type="slidenum">
              <a:rPr lang="en-AU" smtClean="0"/>
              <a:pPr/>
              <a:t>21</a:t>
            </a:fld>
            <a:endParaRPr lang="en-AU" dirty="0"/>
          </a:p>
        </p:txBody>
      </p:sp>
    </p:spTree>
    <p:extLst>
      <p:ext uri="{BB962C8B-B14F-4D97-AF65-F5344CB8AC3E}">
        <p14:creationId xmlns:p14="http://schemas.microsoft.com/office/powerpoint/2010/main" val="32710878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In this section, we will look at the ethical principles which apply to animal experimentation</a:t>
            </a:r>
            <a:endParaRPr lang="en-AU" dirty="0"/>
          </a:p>
        </p:txBody>
      </p:sp>
      <p:sp>
        <p:nvSpPr>
          <p:cNvPr id="4" name="Slide Number Placeholder 3"/>
          <p:cNvSpPr>
            <a:spLocks noGrp="1"/>
          </p:cNvSpPr>
          <p:nvPr>
            <p:ph type="sldNum" sz="quarter" idx="10"/>
          </p:nvPr>
        </p:nvSpPr>
        <p:spPr/>
        <p:txBody>
          <a:bodyPr/>
          <a:lstStyle/>
          <a:p>
            <a:fld id="{D09C5488-DD16-4714-9519-7BE21BA11D4E}" type="slidenum">
              <a:rPr lang="en-AU" smtClean="0"/>
              <a:pPr/>
              <a:t>22</a:t>
            </a:fld>
            <a:endParaRPr lang="en-AU" dirty="0"/>
          </a:p>
        </p:txBody>
      </p:sp>
    </p:spTree>
    <p:extLst>
      <p:ext uri="{BB962C8B-B14F-4D97-AF65-F5344CB8AC3E}">
        <p14:creationId xmlns:p14="http://schemas.microsoft.com/office/powerpoint/2010/main" val="1114640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This resource supports the inquiry question in Module 1 that explores influences on modern science. Specifically, this presentation examines how ethical influences have shaped scientific practice.</a:t>
            </a:r>
          </a:p>
        </p:txBody>
      </p:sp>
      <p:sp>
        <p:nvSpPr>
          <p:cNvPr id="4" name="Slide Number Placeholder 3"/>
          <p:cNvSpPr>
            <a:spLocks noGrp="1"/>
          </p:cNvSpPr>
          <p:nvPr>
            <p:ph type="sldNum" sz="quarter" idx="5"/>
          </p:nvPr>
        </p:nvSpPr>
        <p:spPr/>
        <p:txBody>
          <a:bodyPr/>
          <a:lstStyle/>
          <a:p>
            <a:fld id="{D09C5488-DD16-4714-9519-7BE21BA11D4E}" type="slidenum">
              <a:rPr lang="en-AU" smtClean="0"/>
              <a:pPr/>
              <a:t>4</a:t>
            </a:fld>
            <a:endParaRPr lang="en-AU" dirty="0"/>
          </a:p>
        </p:txBody>
      </p:sp>
    </p:spTree>
    <p:extLst>
      <p:ext uri="{BB962C8B-B14F-4D97-AF65-F5344CB8AC3E}">
        <p14:creationId xmlns:p14="http://schemas.microsoft.com/office/powerpoint/2010/main" val="3578764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panose="020B0604020202020204" pitchFamily="34" charset="0"/>
                <a:ea typeface="+mn-ea"/>
                <a:cs typeface="Arial" panose="020B0604020202020204" pitchFamily="34" charset="0"/>
              </a:rPr>
              <a:t>Several ethical frameworks also govern the use of animals in research. Animals are used in many areas of study. The reasons for using animals in experimentation are two-fold:</a:t>
            </a:r>
            <a:endParaRPr lang="en-AU" sz="1200" kern="1200" dirty="0" smtClean="0">
              <a:solidFill>
                <a:schemeClr val="tx1"/>
              </a:solidFill>
              <a:effectLst/>
              <a:latin typeface="Arial" panose="020B0604020202020204" pitchFamily="34" charset="0"/>
              <a:ea typeface="+mn-ea"/>
              <a:cs typeface="Arial" panose="020B0604020202020204" pitchFamily="34" charset="0"/>
            </a:endParaRPr>
          </a:p>
          <a:p>
            <a:r>
              <a:rPr lang="en-US" sz="1200" kern="1200" dirty="0" smtClean="0">
                <a:solidFill>
                  <a:schemeClr val="tx1"/>
                </a:solidFill>
                <a:effectLst/>
                <a:latin typeface="Arial" panose="020B0604020202020204" pitchFamily="34" charset="0"/>
                <a:ea typeface="+mn-ea"/>
                <a:cs typeface="Arial" panose="020B0604020202020204" pitchFamily="34" charset="0"/>
              </a:rPr>
              <a:t> </a:t>
            </a:r>
            <a:endParaRPr lang="en-AU" sz="1200" kern="1200" dirty="0" smtClean="0">
              <a:solidFill>
                <a:schemeClr val="tx1"/>
              </a:solidFill>
              <a:effectLst/>
              <a:latin typeface="Arial" panose="020B0604020202020204" pitchFamily="34" charset="0"/>
              <a:ea typeface="+mn-ea"/>
              <a:cs typeface="Arial" panose="020B0604020202020204" pitchFamily="34" charset="0"/>
            </a:endParaRPr>
          </a:p>
          <a:p>
            <a:pPr marL="228600" lvl="0" indent="-228600">
              <a:buFont typeface="+mj-lt"/>
              <a:buAutoNum type="arabicPeriod"/>
            </a:pPr>
            <a:r>
              <a:rPr lang="en-US" sz="1200" kern="1200" dirty="0" smtClean="0">
                <a:solidFill>
                  <a:schemeClr val="tx1"/>
                </a:solidFill>
                <a:effectLst/>
                <a:latin typeface="Arial" panose="020B0604020202020204" pitchFamily="34" charset="0"/>
                <a:ea typeface="+mn-ea"/>
                <a:cs typeface="Arial" panose="020B0604020202020204" pitchFamily="34" charset="0"/>
              </a:rPr>
              <a:t>To learn about the biology and behaviour of the animals themselves – this is important for veterinary science, agriculture, management of wildlife (e.g. zoos, aquaria, parks) and conservation.</a:t>
            </a:r>
            <a:endParaRPr lang="en-AU" sz="1200" kern="1200" dirty="0" smtClean="0">
              <a:solidFill>
                <a:schemeClr val="tx1"/>
              </a:solidFill>
              <a:effectLst/>
              <a:latin typeface="Arial" panose="020B0604020202020204" pitchFamily="34" charset="0"/>
              <a:ea typeface="+mn-ea"/>
              <a:cs typeface="Arial" panose="020B0604020202020204" pitchFamily="34" charset="0"/>
            </a:endParaRPr>
          </a:p>
          <a:p>
            <a:pPr marL="228600" lvl="0" indent="-228600">
              <a:buFont typeface="+mj-lt"/>
              <a:buAutoNum type="arabicPeriod"/>
            </a:pPr>
            <a:r>
              <a:rPr lang="en-US" sz="1200" kern="1200" dirty="0" smtClean="0">
                <a:solidFill>
                  <a:schemeClr val="tx1"/>
                </a:solidFill>
                <a:effectLst/>
                <a:latin typeface="Arial" panose="020B0604020202020204" pitchFamily="34" charset="0"/>
                <a:ea typeface="+mn-ea"/>
                <a:cs typeface="Arial" panose="020B0604020202020204" pitchFamily="34" charset="0"/>
              </a:rPr>
              <a:t>To use animals as models of human biology – since there are many biochemical, physiological and genetic similarities between many animals and humans, animal models can provide a wealth of information about how human biology works. This is described further in the next slide.</a:t>
            </a:r>
            <a:endParaRPr lang="en-AU" sz="1200" kern="1200" dirty="0" smtClean="0">
              <a:solidFill>
                <a:schemeClr val="tx1"/>
              </a:solidFill>
              <a:effectLst/>
              <a:latin typeface="Arial" panose="020B0604020202020204" pitchFamily="34" charset="0"/>
              <a:ea typeface="+mn-ea"/>
              <a:cs typeface="Arial" panose="020B0604020202020204" pitchFamily="34" charset="0"/>
            </a:endParaRPr>
          </a:p>
          <a:p>
            <a:pPr marL="228600" indent="-228600">
              <a:buAutoNum type="arabicPeriod"/>
            </a:pPr>
            <a:endParaRPr lang="en-AU" baseline="0" dirty="0" smtClean="0"/>
          </a:p>
        </p:txBody>
      </p:sp>
      <p:sp>
        <p:nvSpPr>
          <p:cNvPr id="4" name="Slide Number Placeholder 3"/>
          <p:cNvSpPr>
            <a:spLocks noGrp="1"/>
          </p:cNvSpPr>
          <p:nvPr>
            <p:ph type="sldNum" sz="quarter" idx="10"/>
          </p:nvPr>
        </p:nvSpPr>
        <p:spPr/>
        <p:txBody>
          <a:bodyPr/>
          <a:lstStyle/>
          <a:p>
            <a:fld id="{D09C5488-DD16-4714-9519-7BE21BA11D4E}" type="slidenum">
              <a:rPr lang="en-AU" smtClean="0"/>
              <a:pPr/>
              <a:t>23</a:t>
            </a:fld>
            <a:endParaRPr lang="en-AU" dirty="0"/>
          </a:p>
        </p:txBody>
      </p:sp>
    </p:spTree>
    <p:extLst>
      <p:ext uri="{BB962C8B-B14F-4D97-AF65-F5344CB8AC3E}">
        <p14:creationId xmlns:p14="http://schemas.microsoft.com/office/powerpoint/2010/main" val="37313786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This slide highlights the important reasons for using animals in biomedical research.</a:t>
            </a:r>
            <a:endParaRPr lang="en-AU" baseline="0" dirty="0" smtClean="0"/>
          </a:p>
        </p:txBody>
      </p:sp>
      <p:sp>
        <p:nvSpPr>
          <p:cNvPr id="4" name="Slide Number Placeholder 3"/>
          <p:cNvSpPr>
            <a:spLocks noGrp="1"/>
          </p:cNvSpPr>
          <p:nvPr>
            <p:ph type="sldNum" sz="quarter" idx="10"/>
          </p:nvPr>
        </p:nvSpPr>
        <p:spPr/>
        <p:txBody>
          <a:bodyPr/>
          <a:lstStyle/>
          <a:p>
            <a:fld id="{D09C5488-DD16-4714-9519-7BE21BA11D4E}" type="slidenum">
              <a:rPr lang="en-AU" smtClean="0"/>
              <a:pPr/>
              <a:t>24</a:t>
            </a:fld>
            <a:endParaRPr lang="en-AU" dirty="0"/>
          </a:p>
        </p:txBody>
      </p:sp>
    </p:spTree>
    <p:extLst>
      <p:ext uri="{BB962C8B-B14F-4D97-AF65-F5344CB8AC3E}">
        <p14:creationId xmlns:p14="http://schemas.microsoft.com/office/powerpoint/2010/main" val="25758815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This slide describes</a:t>
            </a:r>
            <a:r>
              <a:rPr lang="en-AU" baseline="0" dirty="0" smtClean="0"/>
              <a:t> the three areas of research in which animal experimentations occur.</a:t>
            </a:r>
          </a:p>
        </p:txBody>
      </p:sp>
      <p:sp>
        <p:nvSpPr>
          <p:cNvPr id="4" name="Slide Number Placeholder 3"/>
          <p:cNvSpPr>
            <a:spLocks noGrp="1"/>
          </p:cNvSpPr>
          <p:nvPr>
            <p:ph type="sldNum" sz="quarter" idx="10"/>
          </p:nvPr>
        </p:nvSpPr>
        <p:spPr/>
        <p:txBody>
          <a:bodyPr/>
          <a:lstStyle/>
          <a:p>
            <a:fld id="{D09C5488-DD16-4714-9519-7BE21BA11D4E}" type="slidenum">
              <a:rPr lang="en-AU" smtClean="0"/>
              <a:pPr/>
              <a:t>25</a:t>
            </a:fld>
            <a:endParaRPr lang="en-AU" dirty="0"/>
          </a:p>
        </p:txBody>
      </p:sp>
    </p:spTree>
    <p:extLst>
      <p:ext uri="{BB962C8B-B14F-4D97-AF65-F5344CB8AC3E}">
        <p14:creationId xmlns:p14="http://schemas.microsoft.com/office/powerpoint/2010/main" val="16275377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AU" baseline="0" dirty="0" smtClean="0"/>
              <a:t>There are both scientific and ethical imperatives for looking after animals in research. Animals that are not cared for usually experience stress, which tend to affect other physiological systems. This may lead to anomalous results, as well as results that are not reproducible.</a:t>
            </a:r>
          </a:p>
          <a:p>
            <a:pPr marL="0" indent="0">
              <a:buNone/>
            </a:pPr>
            <a:endParaRPr lang="en-AU" baseline="0" dirty="0" smtClean="0"/>
          </a:p>
          <a:p>
            <a:pPr marL="0" indent="0">
              <a:buNone/>
            </a:pPr>
            <a:r>
              <a:rPr lang="en-AU" baseline="0" dirty="0" smtClean="0"/>
              <a:t>The ethical frameworks for animal experimentation apply to vertebrate animals. These are animals with backbones (fish, amphibians, reptiles, birds and mammals). This is because vertebrates can experience pain, while current evidence suggests that invertebrates do not experience pain.</a:t>
            </a:r>
          </a:p>
        </p:txBody>
      </p:sp>
      <p:sp>
        <p:nvSpPr>
          <p:cNvPr id="4" name="Slide Number Placeholder 3"/>
          <p:cNvSpPr>
            <a:spLocks noGrp="1"/>
          </p:cNvSpPr>
          <p:nvPr>
            <p:ph type="sldNum" sz="quarter" idx="10"/>
          </p:nvPr>
        </p:nvSpPr>
        <p:spPr/>
        <p:txBody>
          <a:bodyPr/>
          <a:lstStyle/>
          <a:p>
            <a:fld id="{D09C5488-DD16-4714-9519-7BE21BA11D4E}" type="slidenum">
              <a:rPr lang="en-AU" smtClean="0"/>
              <a:pPr/>
              <a:t>26</a:t>
            </a:fld>
            <a:endParaRPr lang="en-AU" dirty="0"/>
          </a:p>
        </p:txBody>
      </p:sp>
    </p:spTree>
    <p:extLst>
      <p:ext uri="{BB962C8B-B14F-4D97-AF65-F5344CB8AC3E}">
        <p14:creationId xmlns:p14="http://schemas.microsoft.com/office/powerpoint/2010/main" val="21233599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AU" baseline="0" dirty="0" smtClean="0"/>
              <a:t>In Australia, individual states and territories are responsible for overseeing animal ethics. As for human experimentation, institutions must have Animal Ethics Committees to review all research involving vertebrate animals. Researchers must obtain ethics permits to conduct their research.</a:t>
            </a:r>
          </a:p>
          <a:p>
            <a:pPr marL="0" indent="0">
              <a:buNone/>
            </a:pPr>
            <a:endParaRPr lang="en-AU" baseline="0" dirty="0" smtClean="0"/>
          </a:p>
          <a:p>
            <a:pPr marL="0" indent="0">
              <a:buNone/>
            </a:pPr>
            <a:r>
              <a:rPr lang="en-AU" baseline="0" dirty="0" smtClean="0"/>
              <a:t>AECs focus on the care of animals in experiments, as well as the disposal of animals after the investigations are completed. There are strict guidelines on how animals should be housed, fed, cleaned and maintained during the investigations. If animals are to be </a:t>
            </a:r>
            <a:r>
              <a:rPr lang="en-AU" baseline="0" dirty="0" err="1" smtClean="0"/>
              <a:t>euthanased</a:t>
            </a:r>
            <a:r>
              <a:rPr lang="en-AU" baseline="0" dirty="0" smtClean="0"/>
              <a:t>, then the researchers must use approved methods to kill the animals. These methods have been approved by expert committees so as to reduce the stress and pain burden on animals</a:t>
            </a:r>
          </a:p>
        </p:txBody>
      </p:sp>
      <p:sp>
        <p:nvSpPr>
          <p:cNvPr id="4" name="Slide Number Placeholder 3"/>
          <p:cNvSpPr>
            <a:spLocks noGrp="1"/>
          </p:cNvSpPr>
          <p:nvPr>
            <p:ph type="sldNum" sz="quarter" idx="10"/>
          </p:nvPr>
        </p:nvSpPr>
        <p:spPr/>
        <p:txBody>
          <a:bodyPr/>
          <a:lstStyle/>
          <a:p>
            <a:fld id="{D09C5488-DD16-4714-9519-7BE21BA11D4E}" type="slidenum">
              <a:rPr lang="en-AU" smtClean="0"/>
              <a:pPr/>
              <a:t>27</a:t>
            </a:fld>
            <a:endParaRPr lang="en-AU" dirty="0"/>
          </a:p>
        </p:txBody>
      </p:sp>
    </p:spTree>
    <p:extLst>
      <p:ext uri="{BB962C8B-B14F-4D97-AF65-F5344CB8AC3E}">
        <p14:creationId xmlns:p14="http://schemas.microsoft.com/office/powerpoint/2010/main" val="11514748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AU" baseline="0" dirty="0" smtClean="0"/>
              <a:t>The 3R rule was devised to reduce reliance on the use of animals in experiments:</a:t>
            </a:r>
          </a:p>
          <a:p>
            <a:pPr marL="0" indent="0">
              <a:buNone/>
            </a:pPr>
            <a:endParaRPr lang="en-AU" baseline="0" dirty="0" smtClean="0"/>
          </a:p>
          <a:p>
            <a:pPr marL="171450" indent="-171450">
              <a:buFont typeface="Arial" panose="020B0604020202020204" pitchFamily="34" charset="0"/>
              <a:buChar char="•"/>
            </a:pPr>
            <a:r>
              <a:rPr lang="en-AU" baseline="0" dirty="0" smtClean="0"/>
              <a:t>Replacement of animals with other methods – where possible, viable alternatives to the use of animals should be explored.</a:t>
            </a:r>
          </a:p>
          <a:p>
            <a:pPr marL="171450" indent="-171450">
              <a:buFont typeface="Arial" panose="020B0604020202020204" pitchFamily="34" charset="0"/>
              <a:buChar char="•"/>
            </a:pPr>
            <a:r>
              <a:rPr lang="en-AU" baseline="0" dirty="0" smtClean="0"/>
              <a:t>Reduction in the number of animals used – researchers should use the minimum number of animals in their experiments. There are statistical models that they can use to determine the minimum number of animals that can be used in an experiment without affecting the reliability and validity of their findings.</a:t>
            </a:r>
          </a:p>
          <a:p>
            <a:pPr marL="171450" indent="-171450">
              <a:buFont typeface="Arial" panose="020B0604020202020204" pitchFamily="34" charset="0"/>
              <a:buChar char="•"/>
            </a:pPr>
            <a:r>
              <a:rPr lang="en-AU" baseline="0" dirty="0" smtClean="0"/>
              <a:t>Refinement of techniques used to minimise the adverse impact on animals – researchers should always use the latest findings regarding the manipulation of animals so as to minimise pain and stress on them.</a:t>
            </a:r>
          </a:p>
          <a:p>
            <a:pPr marL="0" indent="0">
              <a:buNone/>
            </a:pPr>
            <a:endParaRPr lang="en-AU" baseline="0" dirty="0" smtClean="0"/>
          </a:p>
        </p:txBody>
      </p:sp>
      <p:sp>
        <p:nvSpPr>
          <p:cNvPr id="4" name="Slide Number Placeholder 3"/>
          <p:cNvSpPr>
            <a:spLocks noGrp="1"/>
          </p:cNvSpPr>
          <p:nvPr>
            <p:ph type="sldNum" sz="quarter" idx="10"/>
          </p:nvPr>
        </p:nvSpPr>
        <p:spPr/>
        <p:txBody>
          <a:bodyPr/>
          <a:lstStyle/>
          <a:p>
            <a:fld id="{D09C5488-DD16-4714-9519-7BE21BA11D4E}" type="slidenum">
              <a:rPr lang="en-AU" smtClean="0"/>
              <a:pPr/>
              <a:t>28</a:t>
            </a:fld>
            <a:endParaRPr lang="en-AU" dirty="0"/>
          </a:p>
        </p:txBody>
      </p:sp>
    </p:spTree>
    <p:extLst>
      <p:ext uri="{BB962C8B-B14F-4D97-AF65-F5344CB8AC3E}">
        <p14:creationId xmlns:p14="http://schemas.microsoft.com/office/powerpoint/2010/main" val="16431002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This</a:t>
            </a:r>
            <a:r>
              <a:rPr lang="en-AU" baseline="0" dirty="0" smtClean="0"/>
              <a:t> slide shows a</a:t>
            </a:r>
            <a:r>
              <a:rPr lang="en-AU" dirty="0" smtClean="0"/>
              <a:t> pathway for the discovery of new medical treatments. </a:t>
            </a:r>
            <a:r>
              <a:rPr lang="en-AU" i="1" dirty="0" smtClean="0"/>
              <a:t>In vitro</a:t>
            </a:r>
            <a:r>
              <a:rPr lang="en-AU" dirty="0" smtClean="0"/>
              <a:t> and </a:t>
            </a:r>
            <a:r>
              <a:rPr lang="en-AU" i="1" dirty="0" smtClean="0"/>
              <a:t>in </a:t>
            </a:r>
            <a:r>
              <a:rPr lang="en-AU" i="1" dirty="0" err="1" smtClean="0"/>
              <a:t>silico</a:t>
            </a:r>
            <a:r>
              <a:rPr lang="en-AU" i="1" dirty="0" smtClean="0"/>
              <a:t> </a:t>
            </a:r>
            <a:r>
              <a:rPr lang="en-AU" dirty="0" smtClean="0"/>
              <a:t>refer to studies that are conducted with cell or tissue cultures, or to discoveries made with molecular arrays and computer simulations. Small animal research is usually the starting point for the development of a new therapeutic. Once it is proven, then the therapeutic</a:t>
            </a:r>
            <a:r>
              <a:rPr lang="en-AU" baseline="0" dirty="0" smtClean="0"/>
              <a:t> is tested on large animals. Large animal studies provide important information about physiological responses to the therapeutic. Only when its potential is realised in large animals will the product be used in human experiments (clinical trials). Both animal and human ethics apply at multiple stages in this discovery pipeline.</a:t>
            </a:r>
            <a:endParaRPr lang="en-AU" dirty="0"/>
          </a:p>
        </p:txBody>
      </p:sp>
      <p:sp>
        <p:nvSpPr>
          <p:cNvPr id="4" name="Slide Number Placeholder 3"/>
          <p:cNvSpPr>
            <a:spLocks noGrp="1"/>
          </p:cNvSpPr>
          <p:nvPr>
            <p:ph type="sldNum" sz="quarter" idx="10"/>
          </p:nvPr>
        </p:nvSpPr>
        <p:spPr/>
        <p:txBody>
          <a:bodyPr/>
          <a:lstStyle/>
          <a:p>
            <a:fld id="{D09C5488-DD16-4714-9519-7BE21BA11D4E}" type="slidenum">
              <a:rPr lang="en-AU" smtClean="0"/>
              <a:pPr/>
              <a:t>29</a:t>
            </a:fld>
            <a:endParaRPr lang="en-AU" dirty="0"/>
          </a:p>
        </p:txBody>
      </p:sp>
    </p:spTree>
    <p:extLst>
      <p:ext uri="{BB962C8B-B14F-4D97-AF65-F5344CB8AC3E}">
        <p14:creationId xmlns:p14="http://schemas.microsoft.com/office/powerpoint/2010/main" val="34790306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In this section, we will look at the ethical principles which apply to biobanks</a:t>
            </a:r>
            <a:endParaRPr lang="en-AU" dirty="0"/>
          </a:p>
        </p:txBody>
      </p:sp>
      <p:sp>
        <p:nvSpPr>
          <p:cNvPr id="4" name="Slide Number Placeholder 3"/>
          <p:cNvSpPr>
            <a:spLocks noGrp="1"/>
          </p:cNvSpPr>
          <p:nvPr>
            <p:ph type="sldNum" sz="quarter" idx="10"/>
          </p:nvPr>
        </p:nvSpPr>
        <p:spPr/>
        <p:txBody>
          <a:bodyPr/>
          <a:lstStyle/>
          <a:p>
            <a:fld id="{D09C5488-DD16-4714-9519-7BE21BA11D4E}" type="slidenum">
              <a:rPr lang="en-AU" smtClean="0"/>
              <a:pPr/>
              <a:t>30</a:t>
            </a:fld>
            <a:endParaRPr lang="en-AU" dirty="0"/>
          </a:p>
        </p:txBody>
      </p:sp>
    </p:spTree>
    <p:extLst>
      <p:ext uri="{BB962C8B-B14F-4D97-AF65-F5344CB8AC3E}">
        <p14:creationId xmlns:p14="http://schemas.microsoft.com/office/powerpoint/2010/main" val="1989447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Biomedical researchers often need access to biological samples for their experiments.</a:t>
            </a:r>
            <a:r>
              <a:rPr lang="en-AU" baseline="0" dirty="0" smtClean="0"/>
              <a:t> In some types of research, they may need access to samples from specific sectors of the population (e.g. for disease tissues). Biobanks are repositories of biological samples that researchers can use. To ensure that researchers have access to all relevant information about the samples in the biobanks, there is a detailed cataloguing process for all samples. Information about the type, origin, date of collection and other information are kept in a database. The tissue samples are stored in various ways, but usually in cold storage (-70</a:t>
            </a:r>
            <a:r>
              <a:rPr lang="en-AU" baseline="30000" dirty="0" smtClean="0"/>
              <a:t>o</a:t>
            </a:r>
            <a:r>
              <a:rPr lang="en-AU" baseline="0" dirty="0" smtClean="0"/>
              <a:t>C or liquid nitrogen). One example of the use of biobank materials is the research conducted by the </a:t>
            </a:r>
            <a:r>
              <a:rPr lang="en-AU" sz="1200" b="0" i="0" u="none" strike="noStrike" kern="1200" baseline="0" dirty="0" smtClean="0">
                <a:solidFill>
                  <a:schemeClr val="tx1"/>
                </a:solidFill>
                <a:latin typeface="Arial" panose="020B0604020202020204" pitchFamily="34" charset="0"/>
                <a:ea typeface="+mn-ea"/>
                <a:cs typeface="Arial" panose="020B0604020202020204" pitchFamily="34" charset="0"/>
              </a:rPr>
              <a:t>Kathleen </a:t>
            </a:r>
            <a:r>
              <a:rPr lang="en-AU" sz="1200" b="0" i="0" u="none" strike="noStrike" kern="1200" baseline="0" dirty="0" err="1" smtClean="0">
                <a:solidFill>
                  <a:schemeClr val="tx1"/>
                </a:solidFill>
                <a:latin typeface="Arial" panose="020B0604020202020204" pitchFamily="34" charset="0"/>
                <a:ea typeface="+mn-ea"/>
                <a:cs typeface="Arial" panose="020B0604020202020204" pitchFamily="34" charset="0"/>
              </a:rPr>
              <a:t>Cuningham</a:t>
            </a:r>
            <a:r>
              <a:rPr lang="en-AU" sz="1200" b="0" i="0" u="none" strike="noStrike" kern="1200" baseline="0" dirty="0" smtClean="0">
                <a:solidFill>
                  <a:schemeClr val="tx1"/>
                </a:solidFill>
                <a:latin typeface="Arial" panose="020B0604020202020204" pitchFamily="34" charset="0"/>
                <a:ea typeface="+mn-ea"/>
                <a:cs typeface="Arial" panose="020B0604020202020204" pitchFamily="34" charset="0"/>
              </a:rPr>
              <a:t> Foundation National Consortium for Research on Familial Breast Cancer (</a:t>
            </a:r>
            <a:r>
              <a:rPr lang="en-AU" sz="1200" b="0" i="0" u="none" strike="noStrike" kern="1200" baseline="0" dirty="0" err="1" smtClean="0">
                <a:solidFill>
                  <a:schemeClr val="tx1"/>
                </a:solidFill>
                <a:latin typeface="Arial" panose="020B0604020202020204" pitchFamily="34" charset="0"/>
                <a:ea typeface="+mn-ea"/>
                <a:cs typeface="Arial" panose="020B0604020202020204" pitchFamily="34" charset="0"/>
              </a:rPr>
              <a:t>KConFaB</a:t>
            </a:r>
            <a:r>
              <a:rPr lang="en-AU" sz="1200" b="0" i="0" u="none" strike="noStrike" kern="1200" baseline="0" dirty="0" smtClean="0">
                <a:solidFill>
                  <a:schemeClr val="tx1"/>
                </a:solidFill>
                <a:latin typeface="Arial" panose="020B0604020202020204" pitchFamily="34" charset="0"/>
                <a:ea typeface="+mn-ea"/>
                <a:cs typeface="Arial" panose="020B0604020202020204" pitchFamily="34" charset="0"/>
              </a:rPr>
              <a:t>). There, the researchers are looking to determine the:</a:t>
            </a:r>
          </a:p>
          <a:p>
            <a:r>
              <a:rPr lang="en-AU" sz="1200" b="0" i="0" u="none" strike="noStrike" kern="1200" baseline="0" dirty="0" smtClean="0">
                <a:solidFill>
                  <a:schemeClr val="tx1"/>
                </a:solidFill>
                <a:latin typeface="Arial" panose="020B0604020202020204" pitchFamily="34" charset="0"/>
                <a:ea typeface="+mn-ea"/>
                <a:cs typeface="Arial" panose="020B0604020202020204" pitchFamily="34" charset="0"/>
              </a:rPr>
              <a:t>· population rates of mutations in breast cancer genes;</a:t>
            </a:r>
          </a:p>
          <a:p>
            <a:r>
              <a:rPr lang="en-AU" sz="1200" b="0" i="0" u="none" strike="noStrike" kern="1200" baseline="0" dirty="0" smtClean="0">
                <a:solidFill>
                  <a:schemeClr val="tx1"/>
                </a:solidFill>
                <a:latin typeface="Arial" panose="020B0604020202020204" pitchFamily="34" charset="0"/>
                <a:ea typeface="+mn-ea"/>
                <a:cs typeface="Arial" panose="020B0604020202020204" pitchFamily="34" charset="0"/>
              </a:rPr>
              <a:t>· kinds of mutations that predispose to breast and ovarian cancer;</a:t>
            </a:r>
          </a:p>
          <a:p>
            <a:r>
              <a:rPr lang="en-AU" sz="1200" b="0" i="0" u="none" strike="noStrike" kern="1200" baseline="0" dirty="0" smtClean="0">
                <a:solidFill>
                  <a:schemeClr val="tx1"/>
                </a:solidFill>
                <a:latin typeface="Arial" panose="020B0604020202020204" pitchFamily="34" charset="0"/>
                <a:ea typeface="+mn-ea"/>
                <a:cs typeface="Arial" panose="020B0604020202020204" pitchFamily="34" charset="0"/>
              </a:rPr>
              <a:t>· risk of breast and other types of cancer;</a:t>
            </a:r>
          </a:p>
          <a:p>
            <a:r>
              <a:rPr lang="en-AU" sz="1200" b="0" i="0" u="none" strike="noStrike" kern="1200" baseline="0" dirty="0" smtClean="0">
                <a:solidFill>
                  <a:schemeClr val="tx1"/>
                </a:solidFill>
                <a:latin typeface="Arial" panose="020B0604020202020204" pitchFamily="34" charset="0"/>
                <a:ea typeface="+mn-ea"/>
                <a:cs typeface="Arial" panose="020B0604020202020204" pitchFamily="34" charset="0"/>
              </a:rPr>
              <a:t>· age at which cancers occur; and</a:t>
            </a:r>
          </a:p>
          <a:p>
            <a:r>
              <a:rPr lang="en-AU" sz="1200" b="0" i="0" u="none" strike="noStrike" kern="1200" baseline="0" dirty="0" smtClean="0">
                <a:solidFill>
                  <a:schemeClr val="tx1"/>
                </a:solidFill>
                <a:latin typeface="Arial" panose="020B0604020202020204" pitchFamily="34" charset="0"/>
                <a:ea typeface="+mn-ea"/>
                <a:cs typeface="Arial" panose="020B0604020202020204" pitchFamily="34" charset="0"/>
              </a:rPr>
              <a:t>· effect of lifestyle and environmental factors on the risk of developing cancer and age of onset.</a:t>
            </a:r>
          </a:p>
          <a:p>
            <a:r>
              <a:rPr lang="en-AU" sz="1200" b="0" i="0" u="none" strike="noStrike" kern="1200" baseline="0" dirty="0" smtClean="0">
                <a:solidFill>
                  <a:schemeClr val="tx1"/>
                </a:solidFill>
                <a:latin typeface="Arial" panose="020B0604020202020204" pitchFamily="34" charset="0"/>
                <a:ea typeface="+mn-ea"/>
                <a:cs typeface="Arial" panose="020B0604020202020204" pitchFamily="34" charset="0"/>
              </a:rPr>
              <a:t>More than 100 research projects worldwide rely on samples from this biobank.</a:t>
            </a:r>
          </a:p>
          <a:p>
            <a:endParaRPr lang="en-AU" sz="1200" b="0" i="0" u="none" strike="noStrike" kern="1200" baseline="0" dirty="0" smtClean="0">
              <a:solidFill>
                <a:schemeClr val="tx1"/>
              </a:solidFill>
              <a:latin typeface="Arial" panose="020B0604020202020204" pitchFamily="34" charset="0"/>
              <a:ea typeface="+mn-ea"/>
              <a:cs typeface="Arial" panose="020B0604020202020204" pitchFamily="34" charset="0"/>
            </a:endParaRPr>
          </a:p>
          <a:p>
            <a:endParaRPr lang="en-AU" dirty="0"/>
          </a:p>
        </p:txBody>
      </p:sp>
      <p:sp>
        <p:nvSpPr>
          <p:cNvPr id="4" name="Slide Number Placeholder 3"/>
          <p:cNvSpPr>
            <a:spLocks noGrp="1"/>
          </p:cNvSpPr>
          <p:nvPr>
            <p:ph type="sldNum" sz="quarter" idx="10"/>
          </p:nvPr>
        </p:nvSpPr>
        <p:spPr/>
        <p:txBody>
          <a:bodyPr/>
          <a:lstStyle/>
          <a:p>
            <a:fld id="{D09C5488-DD16-4714-9519-7BE21BA11D4E}" type="slidenum">
              <a:rPr lang="en-AU" smtClean="0"/>
              <a:pPr/>
              <a:t>31</a:t>
            </a:fld>
            <a:endParaRPr lang="en-AU" dirty="0"/>
          </a:p>
        </p:txBody>
      </p:sp>
    </p:spTree>
    <p:extLst>
      <p:ext uri="{BB962C8B-B14F-4D97-AF65-F5344CB8AC3E}">
        <p14:creationId xmlns:p14="http://schemas.microsoft.com/office/powerpoint/2010/main" val="7291639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panose="020B0604020202020204" pitchFamily="34" charset="0"/>
                <a:ea typeface="+mn-ea"/>
                <a:cs typeface="Arial" panose="020B0604020202020204" pitchFamily="34" charset="0"/>
              </a:rPr>
              <a:t>Many ethical issues surround the collection, maintenance and use of the materials in biobanks.</a:t>
            </a:r>
            <a:r>
              <a:rPr lang="en-AU" sz="1200" b="0" i="0" u="none" strike="noStrike" kern="1200" baseline="0" dirty="0" smtClean="0">
                <a:solidFill>
                  <a:schemeClr val="tx1"/>
                </a:solidFill>
                <a:latin typeface="Arial" panose="020B0604020202020204" pitchFamily="34" charset="0"/>
                <a:ea typeface="+mn-ea"/>
                <a:cs typeface="Arial" panose="020B0604020202020204" pitchFamily="34" charset="0"/>
              </a:rPr>
              <a:t> Some of those issues are listed on this slide.</a:t>
            </a:r>
          </a:p>
          <a:p>
            <a:endParaRPr lang="en-AU" sz="1200" b="0" i="0" u="none" strike="noStrike" kern="1200" baseline="0" dirty="0" smtClean="0">
              <a:solidFill>
                <a:schemeClr val="tx1"/>
              </a:solidFill>
              <a:latin typeface="Arial" panose="020B0604020202020204" pitchFamily="34" charset="0"/>
              <a:ea typeface="+mn-ea"/>
              <a:cs typeface="Arial" panose="020B0604020202020204" pitchFamily="34" charset="0"/>
            </a:endParaRPr>
          </a:p>
          <a:p>
            <a:pPr marL="171450" indent="-171450">
              <a:buFont typeface="Arial" panose="020B0604020202020204" pitchFamily="34" charset="0"/>
              <a:buChar char="•"/>
            </a:pPr>
            <a:r>
              <a:rPr lang="en-AU" sz="1200" b="0" i="0" u="none" strike="noStrike" kern="1200" baseline="0" dirty="0" smtClean="0">
                <a:solidFill>
                  <a:schemeClr val="tx1"/>
                </a:solidFill>
                <a:latin typeface="Arial" panose="020B0604020202020204" pitchFamily="34" charset="0"/>
                <a:ea typeface="+mn-ea"/>
                <a:cs typeface="Arial" panose="020B0604020202020204" pitchFamily="34" charset="0"/>
              </a:rPr>
              <a:t>Informed consent – all donors must be willing participants who have been informed about how their donated samples may be used. Proper communications should also be set up between the biobanks and the donors. Most importantly, no one must be compelled to donate samples. Vulnerable donors, including those who cannot make informed decisions, need to be respected and protected. Where relevant, cultural sensitivities must be taken into account.</a:t>
            </a:r>
          </a:p>
          <a:p>
            <a:pPr marL="171450" indent="-171450">
              <a:buFont typeface="Arial" panose="020B0604020202020204" pitchFamily="34" charset="0"/>
              <a:buChar char="•"/>
            </a:pPr>
            <a:r>
              <a:rPr lang="en-AU" sz="1200" b="0" i="0" u="none" strike="noStrike" kern="1200" baseline="0" dirty="0" smtClean="0">
                <a:solidFill>
                  <a:schemeClr val="tx1"/>
                </a:solidFill>
                <a:latin typeface="Arial" panose="020B0604020202020204" pitchFamily="34" charset="0"/>
                <a:ea typeface="+mn-ea"/>
                <a:cs typeface="Arial" panose="020B0604020202020204" pitchFamily="34" charset="0"/>
              </a:rPr>
              <a:t>The information contained in biobanks must be treated confidentially. The privacy of donors must be respected. Most biobanks have coded identification systems where confidential information is not released, except as required by the researchers.</a:t>
            </a:r>
          </a:p>
          <a:p>
            <a:pPr marL="171450" indent="-171450">
              <a:buFont typeface="Arial" panose="020B0604020202020204" pitchFamily="34" charset="0"/>
              <a:buChar char="•"/>
            </a:pPr>
            <a:r>
              <a:rPr lang="en-AU" sz="1200" b="0" i="0" u="none" strike="noStrike" kern="1200" baseline="0" dirty="0" smtClean="0">
                <a:solidFill>
                  <a:schemeClr val="tx1"/>
                </a:solidFill>
                <a:latin typeface="Arial" panose="020B0604020202020204" pitchFamily="34" charset="0"/>
                <a:ea typeface="+mn-ea"/>
                <a:cs typeface="Arial" panose="020B0604020202020204" pitchFamily="34" charset="0"/>
              </a:rPr>
              <a:t>Some research activities may result in commercially-valuable discoveries. Biobanks must ensure that the benefits of research and development are shared with all people involved, in accordance with the law.</a:t>
            </a:r>
          </a:p>
          <a:p>
            <a:endParaRPr lang="en-AU" dirty="0"/>
          </a:p>
        </p:txBody>
      </p:sp>
      <p:sp>
        <p:nvSpPr>
          <p:cNvPr id="4" name="Slide Number Placeholder 3"/>
          <p:cNvSpPr>
            <a:spLocks noGrp="1"/>
          </p:cNvSpPr>
          <p:nvPr>
            <p:ph type="sldNum" sz="quarter" idx="10"/>
          </p:nvPr>
        </p:nvSpPr>
        <p:spPr/>
        <p:txBody>
          <a:bodyPr/>
          <a:lstStyle/>
          <a:p>
            <a:fld id="{D09C5488-DD16-4714-9519-7BE21BA11D4E}" type="slidenum">
              <a:rPr lang="en-AU" smtClean="0"/>
              <a:pPr/>
              <a:t>32</a:t>
            </a:fld>
            <a:endParaRPr lang="en-AU" dirty="0"/>
          </a:p>
        </p:txBody>
      </p:sp>
    </p:spTree>
    <p:extLst>
      <p:ext uri="{BB962C8B-B14F-4D97-AF65-F5344CB8AC3E}">
        <p14:creationId xmlns:p14="http://schemas.microsoft.com/office/powerpoint/2010/main" val="41975764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panose="020B0604020202020204" pitchFamily="34" charset="0"/>
                <a:ea typeface="+mn-ea"/>
                <a:cs typeface="Arial" panose="020B0604020202020204" pitchFamily="34" charset="0"/>
              </a:rPr>
              <a:t>Consider the following scenario: imagine you are driving a car and are approaching a traffic intersection. The light has just turned red. What do you do? You will, I hope, come to a stop at the intersection. Now, think about your reasons for stopping at the intersection – did you do it because it is illegal to cross the intersection when the light is red? Or did you think about safety issues of not following the traffic signals? What if, after having stopped at the intersection, you notice that no other vehicles are approaching the intersection – will you be tempted to cross the intersection even though the lights are still red?</a:t>
            </a:r>
            <a:endParaRPr lang="en-AU" sz="1200" kern="1200" dirty="0" smtClean="0">
              <a:solidFill>
                <a:schemeClr val="tx1"/>
              </a:solidFill>
              <a:effectLst/>
              <a:latin typeface="Arial" panose="020B0604020202020204" pitchFamily="34" charset="0"/>
              <a:ea typeface="+mn-ea"/>
              <a:cs typeface="Arial" panose="020B0604020202020204" pitchFamily="34" charset="0"/>
            </a:endParaRPr>
          </a:p>
          <a:p>
            <a:r>
              <a:rPr lang="en-US" sz="1200" kern="1200" dirty="0" smtClean="0">
                <a:solidFill>
                  <a:schemeClr val="tx1"/>
                </a:solidFill>
                <a:effectLst/>
                <a:latin typeface="Arial" panose="020B0604020202020204" pitchFamily="34" charset="0"/>
                <a:ea typeface="+mn-ea"/>
                <a:cs typeface="Arial" panose="020B0604020202020204" pitchFamily="34" charset="0"/>
              </a:rPr>
              <a:t> </a:t>
            </a:r>
            <a:endParaRPr lang="en-AU" sz="1200" kern="1200" dirty="0" smtClean="0">
              <a:solidFill>
                <a:schemeClr val="tx1"/>
              </a:solidFill>
              <a:effectLst/>
              <a:latin typeface="Arial" panose="020B0604020202020204" pitchFamily="34" charset="0"/>
              <a:ea typeface="+mn-ea"/>
              <a:cs typeface="Arial" panose="020B0604020202020204" pitchFamily="34" charset="0"/>
            </a:endParaRPr>
          </a:p>
          <a:p>
            <a:r>
              <a:rPr lang="en-US" sz="1200" kern="1200" dirty="0" smtClean="0">
                <a:solidFill>
                  <a:schemeClr val="tx1"/>
                </a:solidFill>
                <a:effectLst/>
                <a:latin typeface="Arial" panose="020B0604020202020204" pitchFamily="34" charset="0"/>
                <a:ea typeface="+mn-ea"/>
                <a:cs typeface="Arial" panose="020B0604020202020204" pitchFamily="34" charset="0"/>
              </a:rPr>
              <a:t>Since we live in societies among many other people, our behaviours will affect the people around us. The decisions we make may also affect the other living things with whom we share the planet, as well as affect its environments. Therefore, in all societies, rules of behavior and norms are developed in the interest of the greater good. Essentially, there are three influences on human behaviour:</a:t>
            </a:r>
            <a:endParaRPr lang="en-AU" sz="1200" kern="1200" dirty="0" smtClean="0">
              <a:solidFill>
                <a:schemeClr val="tx1"/>
              </a:solidFill>
              <a:effectLst/>
              <a:latin typeface="Arial" panose="020B0604020202020204" pitchFamily="34" charset="0"/>
              <a:ea typeface="+mn-ea"/>
              <a:cs typeface="Arial" panose="020B0604020202020204" pitchFamily="34" charset="0"/>
            </a:endParaRPr>
          </a:p>
          <a:p>
            <a:r>
              <a:rPr lang="en-US" sz="1200" kern="1200" dirty="0" smtClean="0">
                <a:solidFill>
                  <a:schemeClr val="tx1"/>
                </a:solidFill>
                <a:effectLst/>
                <a:latin typeface="Arial" panose="020B0604020202020204" pitchFamily="34" charset="0"/>
                <a:ea typeface="+mn-ea"/>
                <a:cs typeface="Arial" panose="020B0604020202020204" pitchFamily="34" charset="0"/>
              </a:rPr>
              <a:t> </a:t>
            </a:r>
            <a:endParaRPr lang="en-AU" sz="1200" kern="1200" dirty="0" smtClean="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r>
              <a:rPr lang="en-US" sz="1200" kern="1200" dirty="0" smtClean="0">
                <a:solidFill>
                  <a:schemeClr val="tx1"/>
                </a:solidFill>
                <a:effectLst/>
                <a:latin typeface="Arial" panose="020B0604020202020204" pitchFamily="34" charset="0"/>
                <a:ea typeface="+mn-ea"/>
                <a:cs typeface="Arial" panose="020B0604020202020204" pitchFamily="34" charset="0"/>
              </a:rPr>
              <a:t>Morality refers to personal or community values, where behaviours may be considered to be good, bad, virtuous or evil.</a:t>
            </a:r>
            <a:endParaRPr lang="en-AU" sz="1200" kern="1200" dirty="0" smtClean="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r>
              <a:rPr lang="en-US" sz="1200" kern="1200" dirty="0" smtClean="0">
                <a:solidFill>
                  <a:schemeClr val="tx1"/>
                </a:solidFill>
                <a:effectLst/>
                <a:latin typeface="Arial" panose="020B0604020202020204" pitchFamily="34" charset="0"/>
                <a:ea typeface="+mn-ea"/>
                <a:cs typeface="Arial" panose="020B0604020202020204" pitchFamily="34" charset="0"/>
              </a:rPr>
              <a:t>Ethics refers to the principles that govern our behaviours and action. Put simply, ethics allows us to answer questions like “what should I do in a particular situation?”. Ethical principles are usually defined by defined entities, for example, professional bodies.</a:t>
            </a:r>
            <a:endParaRPr lang="en-AU" sz="1200" kern="1200" dirty="0" smtClean="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r>
              <a:rPr lang="en-US" sz="1200" kern="1200" dirty="0" smtClean="0">
                <a:solidFill>
                  <a:schemeClr val="tx1"/>
                </a:solidFill>
                <a:effectLst/>
                <a:latin typeface="Arial" panose="020B0604020202020204" pitchFamily="34" charset="0"/>
                <a:ea typeface="+mn-ea"/>
                <a:cs typeface="Arial" panose="020B0604020202020204" pitchFamily="34" charset="0"/>
              </a:rPr>
              <a:t>Laws: laws are enforceable standards of behaviour</a:t>
            </a:r>
            <a:endParaRPr lang="en-AU" sz="1200" kern="1200" dirty="0">
              <a:solidFill>
                <a:schemeClr val="tx1"/>
              </a:solidFill>
              <a:effectLst/>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5"/>
          </p:nvPr>
        </p:nvSpPr>
        <p:spPr/>
        <p:txBody>
          <a:bodyPr/>
          <a:lstStyle/>
          <a:p>
            <a:fld id="{D09C5488-DD16-4714-9519-7BE21BA11D4E}" type="slidenum">
              <a:rPr lang="en-AU" smtClean="0"/>
              <a:pPr/>
              <a:t>5</a:t>
            </a:fld>
            <a:endParaRPr lang="en-AU" dirty="0"/>
          </a:p>
        </p:txBody>
      </p:sp>
    </p:spTree>
    <p:extLst>
      <p:ext uri="{BB962C8B-B14F-4D97-AF65-F5344CB8AC3E}">
        <p14:creationId xmlns:p14="http://schemas.microsoft.com/office/powerpoint/2010/main" val="319474269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In this section, we will look at the ethical principles which apply to the use of research data</a:t>
            </a:r>
            <a:endParaRPr lang="en-AU" dirty="0"/>
          </a:p>
        </p:txBody>
      </p:sp>
      <p:sp>
        <p:nvSpPr>
          <p:cNvPr id="4" name="Slide Number Placeholder 3"/>
          <p:cNvSpPr>
            <a:spLocks noGrp="1"/>
          </p:cNvSpPr>
          <p:nvPr>
            <p:ph type="sldNum" sz="quarter" idx="10"/>
          </p:nvPr>
        </p:nvSpPr>
        <p:spPr/>
        <p:txBody>
          <a:bodyPr/>
          <a:lstStyle/>
          <a:p>
            <a:fld id="{D09C5488-DD16-4714-9519-7BE21BA11D4E}" type="slidenum">
              <a:rPr lang="en-AU" smtClean="0"/>
              <a:pPr/>
              <a:t>33</a:t>
            </a:fld>
            <a:endParaRPr lang="en-AU" dirty="0"/>
          </a:p>
        </p:txBody>
      </p:sp>
    </p:spTree>
    <p:extLst>
      <p:ext uri="{BB962C8B-B14F-4D97-AF65-F5344CB8AC3E}">
        <p14:creationId xmlns:p14="http://schemas.microsoft.com/office/powerpoint/2010/main" val="30323413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The communication of research findings is at the core of the scientific enterprise. Research data, once verified, are the raw materials of scientific knowledge construction. For</a:t>
            </a:r>
            <a:r>
              <a:rPr lang="en-AU" baseline="0" dirty="0" smtClean="0"/>
              <a:t> scientists, the generation and publication of scientific data are the hallmarks of professionalism. Peer-reviewed publications are the primary means of such communications, but scientists also use other forms of communications. Most research funding agencies, such as the Australian Research Council and the National Health and Medical Research Council require scientists to publish the data they generate through funded research programs. When applying for such funding, scientists have to indicate how they plan to publicise their findings. This creates transparency, and the community can see the benefits of supporting scientific research.</a:t>
            </a:r>
          </a:p>
          <a:p>
            <a:endParaRPr lang="en-AU" baseline="0" dirty="0" smtClean="0"/>
          </a:p>
          <a:p>
            <a:r>
              <a:rPr lang="en-AU" baseline="0" dirty="0" smtClean="0"/>
              <a:t>Sometimes, research may produce data that should not be openly shared. For example, research that has military or security implications, or data that may be used to achieve harmful ends (e.g. bioterrorism) should not be published. Furthermore, discoveries with commercial potential will not be published (at least, critical data may not be revealed).</a:t>
            </a:r>
            <a:endParaRPr lang="en-AU" dirty="0"/>
          </a:p>
        </p:txBody>
      </p:sp>
      <p:sp>
        <p:nvSpPr>
          <p:cNvPr id="4" name="Slide Number Placeholder 3"/>
          <p:cNvSpPr>
            <a:spLocks noGrp="1"/>
          </p:cNvSpPr>
          <p:nvPr>
            <p:ph type="sldNum" sz="quarter" idx="10"/>
          </p:nvPr>
        </p:nvSpPr>
        <p:spPr/>
        <p:txBody>
          <a:bodyPr/>
          <a:lstStyle/>
          <a:p>
            <a:fld id="{D09C5488-DD16-4714-9519-7BE21BA11D4E}" type="slidenum">
              <a:rPr lang="en-AU" smtClean="0"/>
              <a:pPr/>
              <a:t>34</a:t>
            </a:fld>
            <a:endParaRPr lang="en-AU" dirty="0"/>
          </a:p>
        </p:txBody>
      </p:sp>
    </p:spTree>
    <p:extLst>
      <p:ext uri="{BB962C8B-B14F-4D97-AF65-F5344CB8AC3E}">
        <p14:creationId xmlns:p14="http://schemas.microsoft.com/office/powerpoint/2010/main" val="138008037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There are many benefits to sharing data, as indicated on this slide. </a:t>
            </a:r>
            <a:endParaRPr lang="en-AU" dirty="0"/>
          </a:p>
        </p:txBody>
      </p:sp>
      <p:sp>
        <p:nvSpPr>
          <p:cNvPr id="4" name="Slide Number Placeholder 3"/>
          <p:cNvSpPr>
            <a:spLocks noGrp="1"/>
          </p:cNvSpPr>
          <p:nvPr>
            <p:ph type="sldNum" sz="quarter" idx="10"/>
          </p:nvPr>
        </p:nvSpPr>
        <p:spPr/>
        <p:txBody>
          <a:bodyPr/>
          <a:lstStyle/>
          <a:p>
            <a:fld id="{D09C5488-DD16-4714-9519-7BE21BA11D4E}" type="slidenum">
              <a:rPr lang="en-AU" smtClean="0"/>
              <a:pPr/>
              <a:t>35</a:t>
            </a:fld>
            <a:endParaRPr lang="en-AU" dirty="0"/>
          </a:p>
        </p:txBody>
      </p:sp>
    </p:spTree>
    <p:extLst>
      <p:ext uri="{BB962C8B-B14F-4D97-AF65-F5344CB8AC3E}">
        <p14:creationId xmlns:p14="http://schemas.microsoft.com/office/powerpoint/2010/main" val="333426528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This slide lists some of the ethical issues that surround the use and sharing of research data. This is a complicated area of research, but governing bodies have developed ethical frameworks for</a:t>
            </a:r>
            <a:r>
              <a:rPr lang="en-AU" baseline="0" dirty="0" smtClean="0"/>
              <a:t> some of the issues. These frameworks may be better understood if we consider a research scenario. Let us image a large research project which involves several laboratories around the world collaborating to achieving the research goals (the ATLAS project on the Large Hadron Collider has more than 5,000 researchers collaborating!). Each group has its own area of specialisation and will be responsible for a portion of the project. In such a scenario, who makes the decisions about running the project? How will disputes be resolved? Who will be the lead authors in any publications that may follow? The ethical frameworks provide guidance on these issues.</a:t>
            </a:r>
          </a:p>
          <a:p>
            <a:endParaRPr lang="en-AU" baseline="0" dirty="0" smtClean="0"/>
          </a:p>
          <a:p>
            <a:r>
              <a:rPr lang="en-AU" baseline="0" dirty="0" smtClean="0"/>
              <a:t>For example, only those scientists who have directly contributed to the design, conduct and analyses of the investigation can be authors in the publications. Before the commencement of the project, the researchers must agree on how data will be collected and shared. One commonly-used approach is a Materials Transfer Agreement (MTA), a document that outlines all the steps of collaboration, and signed by all parties.</a:t>
            </a:r>
            <a:endParaRPr lang="en-AU" dirty="0"/>
          </a:p>
        </p:txBody>
      </p:sp>
      <p:sp>
        <p:nvSpPr>
          <p:cNvPr id="4" name="Slide Number Placeholder 3"/>
          <p:cNvSpPr>
            <a:spLocks noGrp="1"/>
          </p:cNvSpPr>
          <p:nvPr>
            <p:ph type="sldNum" sz="quarter" idx="10"/>
          </p:nvPr>
        </p:nvSpPr>
        <p:spPr/>
        <p:txBody>
          <a:bodyPr/>
          <a:lstStyle/>
          <a:p>
            <a:fld id="{D09C5488-DD16-4714-9519-7BE21BA11D4E}" type="slidenum">
              <a:rPr lang="en-AU" smtClean="0"/>
              <a:pPr/>
              <a:t>36</a:t>
            </a:fld>
            <a:endParaRPr lang="en-AU" dirty="0"/>
          </a:p>
        </p:txBody>
      </p:sp>
    </p:spTree>
    <p:extLst>
      <p:ext uri="{BB962C8B-B14F-4D97-AF65-F5344CB8AC3E}">
        <p14:creationId xmlns:p14="http://schemas.microsoft.com/office/powerpoint/2010/main" val="423936738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D09C5488-DD16-4714-9519-7BE21BA11D4E}" type="slidenum">
              <a:rPr lang="en-AU" smtClean="0"/>
              <a:pPr/>
              <a:t>37</a:t>
            </a:fld>
            <a:endParaRPr lang="en-AU" dirty="0"/>
          </a:p>
        </p:txBody>
      </p:sp>
    </p:spTree>
    <p:extLst>
      <p:ext uri="{BB962C8B-B14F-4D97-AF65-F5344CB8AC3E}">
        <p14:creationId xmlns:p14="http://schemas.microsoft.com/office/powerpoint/2010/main" val="398124897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This slide provides a</a:t>
            </a:r>
            <a:r>
              <a:rPr lang="en-AU" baseline="0" dirty="0" smtClean="0"/>
              <a:t> summary of the ethical frameworks that scientists abide by. They have been developed by scientists. Breaches of the frameworks often result in those scientists being unable to engage in research. Honesty and integrity are two key words that enshrine scientific ethics.</a:t>
            </a:r>
            <a:endParaRPr lang="en-AU" dirty="0"/>
          </a:p>
        </p:txBody>
      </p:sp>
      <p:sp>
        <p:nvSpPr>
          <p:cNvPr id="4" name="Slide Number Placeholder 3"/>
          <p:cNvSpPr>
            <a:spLocks noGrp="1"/>
          </p:cNvSpPr>
          <p:nvPr>
            <p:ph type="sldNum" sz="quarter" idx="10"/>
          </p:nvPr>
        </p:nvSpPr>
        <p:spPr/>
        <p:txBody>
          <a:bodyPr/>
          <a:lstStyle/>
          <a:p>
            <a:fld id="{D09C5488-DD16-4714-9519-7BE21BA11D4E}" type="slidenum">
              <a:rPr lang="en-AU" smtClean="0"/>
              <a:pPr/>
              <a:t>38</a:t>
            </a:fld>
            <a:endParaRPr lang="en-AU" dirty="0"/>
          </a:p>
        </p:txBody>
      </p:sp>
    </p:spTree>
    <p:extLst>
      <p:ext uri="{BB962C8B-B14F-4D97-AF65-F5344CB8AC3E}">
        <p14:creationId xmlns:p14="http://schemas.microsoft.com/office/powerpoint/2010/main" val="221998968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In the next few slides, there are some examples of research scenarios where</a:t>
            </a:r>
            <a:r>
              <a:rPr lang="en-AU" baseline="0" dirty="0" smtClean="0"/>
              <a:t> the ethical principles are questioned. Read through each scenario and then indicate the ethical issues highlighted in them. Compare your answers with the sample answers to check your thinking. Remember, use the frameworks in slide 14, as well as the concepts described in human experimentation, animal experimentation, biobanks and the research data sections to guide </a:t>
            </a:r>
            <a:r>
              <a:rPr lang="en-AU" baseline="0" smtClean="0"/>
              <a:t>your decision-making </a:t>
            </a:r>
            <a:r>
              <a:rPr lang="en-AU" baseline="0" dirty="0" smtClean="0"/>
              <a:t>process.</a:t>
            </a:r>
            <a:endParaRPr lang="en-AU" dirty="0"/>
          </a:p>
        </p:txBody>
      </p:sp>
      <p:sp>
        <p:nvSpPr>
          <p:cNvPr id="4" name="Slide Number Placeholder 3"/>
          <p:cNvSpPr>
            <a:spLocks noGrp="1"/>
          </p:cNvSpPr>
          <p:nvPr>
            <p:ph type="sldNum" sz="quarter" idx="10"/>
          </p:nvPr>
        </p:nvSpPr>
        <p:spPr/>
        <p:txBody>
          <a:bodyPr/>
          <a:lstStyle/>
          <a:p>
            <a:fld id="{D09C5488-DD16-4714-9519-7BE21BA11D4E}" type="slidenum">
              <a:rPr lang="en-AU" smtClean="0"/>
              <a:pPr/>
              <a:t>39</a:t>
            </a:fld>
            <a:endParaRPr lang="en-AU" dirty="0"/>
          </a:p>
        </p:txBody>
      </p:sp>
    </p:spTree>
    <p:extLst>
      <p:ext uri="{BB962C8B-B14F-4D97-AF65-F5344CB8AC3E}">
        <p14:creationId xmlns:p14="http://schemas.microsoft.com/office/powerpoint/2010/main" val="263505770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D09C5488-DD16-4714-9519-7BE21BA11D4E}" type="slidenum">
              <a:rPr lang="en-AU" smtClean="0"/>
              <a:pPr/>
              <a:t>50</a:t>
            </a:fld>
            <a:endParaRPr lang="en-AU" dirty="0"/>
          </a:p>
        </p:txBody>
      </p:sp>
    </p:spTree>
    <p:extLst>
      <p:ext uri="{BB962C8B-B14F-4D97-AF65-F5344CB8AC3E}">
        <p14:creationId xmlns:p14="http://schemas.microsoft.com/office/powerpoint/2010/main" val="199297054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D09C5488-DD16-4714-9519-7BE21BA11D4E}" type="slidenum">
              <a:rPr lang="en-AU" smtClean="0"/>
              <a:pPr/>
              <a:t>51</a:t>
            </a:fld>
            <a:endParaRPr lang="en-AU" dirty="0"/>
          </a:p>
        </p:txBody>
      </p:sp>
    </p:spTree>
    <p:extLst>
      <p:ext uri="{BB962C8B-B14F-4D97-AF65-F5344CB8AC3E}">
        <p14:creationId xmlns:p14="http://schemas.microsoft.com/office/powerpoint/2010/main" val="152707225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D09C5488-DD16-4714-9519-7BE21BA11D4E}" type="slidenum">
              <a:rPr lang="en-AU" smtClean="0"/>
              <a:pPr/>
              <a:t>52</a:t>
            </a:fld>
            <a:endParaRPr lang="en-AU" dirty="0"/>
          </a:p>
        </p:txBody>
      </p:sp>
    </p:spTree>
    <p:extLst>
      <p:ext uri="{BB962C8B-B14F-4D97-AF65-F5344CB8AC3E}">
        <p14:creationId xmlns:p14="http://schemas.microsoft.com/office/powerpoint/2010/main" val="32081353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Scientific ethics is concerned with the</a:t>
            </a:r>
            <a:r>
              <a:rPr lang="en-AU" baseline="0" dirty="0" smtClean="0"/>
              <a:t> truth and integrity of scientific practice. The processes used to conduct investigations, analyse and communicate the findings should all be based on honesty. That honesty is one of the most powerful features of science.</a:t>
            </a:r>
            <a:endParaRPr lang="en-AU" dirty="0"/>
          </a:p>
        </p:txBody>
      </p:sp>
      <p:sp>
        <p:nvSpPr>
          <p:cNvPr id="4" name="Slide Number Placeholder 3"/>
          <p:cNvSpPr>
            <a:spLocks noGrp="1"/>
          </p:cNvSpPr>
          <p:nvPr>
            <p:ph type="sldNum" sz="quarter" idx="5"/>
          </p:nvPr>
        </p:nvSpPr>
        <p:spPr/>
        <p:txBody>
          <a:bodyPr/>
          <a:lstStyle/>
          <a:p>
            <a:fld id="{D09C5488-DD16-4714-9519-7BE21BA11D4E}" type="slidenum">
              <a:rPr lang="en-AU" smtClean="0"/>
              <a:pPr/>
              <a:t>6</a:t>
            </a:fld>
            <a:endParaRPr lang="en-AU" dirty="0"/>
          </a:p>
        </p:txBody>
      </p:sp>
    </p:spTree>
    <p:extLst>
      <p:ext uri="{BB962C8B-B14F-4D97-AF65-F5344CB8AC3E}">
        <p14:creationId xmlns:p14="http://schemas.microsoft.com/office/powerpoint/2010/main" val="9442824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Maurice Wilkins showed James Watson the X-ray crystallography image (photo 51). Although it was Rosalind Franklin (and not Maurice Wilkins) who obtained photo 51, she was not aware that Watson had seen it (Wilkins showed Watson the photo on a day when Franklin was not at work). There is little doubt that photo 51 allowed Watson and Crick to work out the structure of DNA. While Watson and Crick published their findings in a famous scientific paper, they did not acknowledge Rosalind’s work, Watson, Crick and Wilkins received the 1962 Nobel Prize in Physiology or Medicine.</a:t>
            </a:r>
            <a:endParaRPr lang="en-AU" dirty="0"/>
          </a:p>
        </p:txBody>
      </p:sp>
      <p:sp>
        <p:nvSpPr>
          <p:cNvPr id="4" name="Slide Number Placeholder 3"/>
          <p:cNvSpPr>
            <a:spLocks noGrp="1"/>
          </p:cNvSpPr>
          <p:nvPr>
            <p:ph type="sldNum" sz="quarter" idx="10"/>
          </p:nvPr>
        </p:nvSpPr>
        <p:spPr/>
        <p:txBody>
          <a:bodyPr/>
          <a:lstStyle/>
          <a:p>
            <a:fld id="{D09C5488-DD16-4714-9519-7BE21BA11D4E}" type="slidenum">
              <a:rPr lang="en-AU" smtClean="0"/>
              <a:pPr/>
              <a:t>7</a:t>
            </a:fld>
            <a:endParaRPr lang="en-AU" dirty="0"/>
          </a:p>
        </p:txBody>
      </p:sp>
    </p:spTree>
    <p:extLst>
      <p:ext uri="{BB962C8B-B14F-4D97-AF65-F5344CB8AC3E}">
        <p14:creationId xmlns:p14="http://schemas.microsoft.com/office/powerpoint/2010/main" val="29781843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Arial" panose="020B0604020202020204" pitchFamily="34" charset="0"/>
                <a:ea typeface="+mn-ea"/>
                <a:cs typeface="Arial" panose="020B0604020202020204" pitchFamily="34" charset="0"/>
              </a:rPr>
              <a:t>The case of cold fusion shows another aspect of questionable scientific ethics. Stanley Pons and Martin Fleischmann at the University of Utah concluded that they had found evidence of deuterium fusion occurring at room temperature (this was a ‘holy grail’ of energy research). Rather than publishing their findings in a peer-reviewed journal, they announced their findings at a press conference. However, other scientists could not replicate Pons and Fleischmann’s experiments. A few weeks later, the U.S. Department of Energy concluded that Pons and Fleischmann had not achieved cold fusion. Although their work was not considered to be scientific fraud, it was unethical as they did not follow the scientific process.</a:t>
            </a:r>
            <a:endParaRPr lang="en-AU" sz="1200" kern="1200" dirty="0">
              <a:solidFill>
                <a:schemeClr val="tx1"/>
              </a:solidFill>
              <a:effectLst/>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0"/>
          </p:nvPr>
        </p:nvSpPr>
        <p:spPr/>
        <p:txBody>
          <a:bodyPr/>
          <a:lstStyle/>
          <a:p>
            <a:fld id="{D09C5488-DD16-4714-9519-7BE21BA11D4E}" type="slidenum">
              <a:rPr lang="en-AU" smtClean="0"/>
              <a:pPr/>
              <a:t>8</a:t>
            </a:fld>
            <a:endParaRPr lang="en-AU" dirty="0"/>
          </a:p>
        </p:txBody>
      </p:sp>
    </p:spTree>
    <p:extLst>
      <p:ext uri="{BB962C8B-B14F-4D97-AF65-F5344CB8AC3E}">
        <p14:creationId xmlns:p14="http://schemas.microsoft.com/office/powerpoint/2010/main" val="11951124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How</a:t>
            </a:r>
            <a:r>
              <a:rPr lang="en-AU" baseline="0" dirty="0" smtClean="0"/>
              <a:t> do we make ethical decisions in science?</a:t>
            </a:r>
          </a:p>
          <a:p>
            <a:endParaRPr lang="en-AU" baseline="0" dirty="0" smtClean="0"/>
          </a:p>
          <a:p>
            <a:r>
              <a:rPr lang="en-AU" baseline="0" dirty="0" smtClean="0"/>
              <a:t>We need to use a set of guidelines to help us make such decisions. Such guidelines do exist and have been developed by scientists. They considered all aspects of the scientific process and developed guidelines to ensure professional honesty and integrity. Other members of the community also helped to shape scientific ethics. We will explore this further in the upcoming slides.</a:t>
            </a:r>
            <a:endParaRPr lang="en-AU" dirty="0"/>
          </a:p>
        </p:txBody>
      </p:sp>
      <p:sp>
        <p:nvSpPr>
          <p:cNvPr id="4" name="Slide Number Placeholder 3"/>
          <p:cNvSpPr>
            <a:spLocks noGrp="1"/>
          </p:cNvSpPr>
          <p:nvPr>
            <p:ph type="sldNum" sz="quarter" idx="10"/>
          </p:nvPr>
        </p:nvSpPr>
        <p:spPr/>
        <p:txBody>
          <a:bodyPr/>
          <a:lstStyle/>
          <a:p>
            <a:fld id="{D09C5488-DD16-4714-9519-7BE21BA11D4E}" type="slidenum">
              <a:rPr lang="en-AU" smtClean="0"/>
              <a:pPr/>
              <a:t>10</a:t>
            </a:fld>
            <a:endParaRPr lang="en-AU" dirty="0"/>
          </a:p>
        </p:txBody>
      </p:sp>
    </p:spTree>
    <p:extLst>
      <p:ext uri="{BB962C8B-B14F-4D97-AF65-F5344CB8AC3E}">
        <p14:creationId xmlns:p14="http://schemas.microsoft.com/office/powerpoint/2010/main" val="36323964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Scientific</a:t>
            </a:r>
            <a:r>
              <a:rPr lang="en-AU" baseline="0" dirty="0" smtClean="0"/>
              <a:t> ethics is based on a set of universally-accepted principles, which are referred to as ‘ethical frameworks’. Let us look at these further in the next slide.</a:t>
            </a:r>
            <a:endParaRPr lang="en-AU" dirty="0"/>
          </a:p>
        </p:txBody>
      </p:sp>
      <p:sp>
        <p:nvSpPr>
          <p:cNvPr id="4" name="Slide Number Placeholder 3"/>
          <p:cNvSpPr>
            <a:spLocks noGrp="1"/>
          </p:cNvSpPr>
          <p:nvPr>
            <p:ph type="sldNum" sz="quarter" idx="10"/>
          </p:nvPr>
        </p:nvSpPr>
        <p:spPr/>
        <p:txBody>
          <a:bodyPr/>
          <a:lstStyle/>
          <a:p>
            <a:fld id="{D09C5488-DD16-4714-9519-7BE21BA11D4E}" type="slidenum">
              <a:rPr lang="en-AU" smtClean="0"/>
              <a:pPr/>
              <a:t>11</a:t>
            </a:fld>
            <a:endParaRPr lang="en-AU" dirty="0"/>
          </a:p>
        </p:txBody>
      </p:sp>
    </p:spTree>
    <p:extLst>
      <p:ext uri="{BB962C8B-B14F-4D97-AF65-F5344CB8AC3E}">
        <p14:creationId xmlns:p14="http://schemas.microsoft.com/office/powerpoint/2010/main" val="21919328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panose="020B0604020202020204" pitchFamily="34" charset="0"/>
                <a:ea typeface="+mn-ea"/>
                <a:cs typeface="Arial" panose="020B0604020202020204" pitchFamily="34" charset="0"/>
              </a:rPr>
              <a:t>You must understand the meanings of these terms. Look up their definitions using a dictionary – do not guess their meanings.</a:t>
            </a:r>
            <a:endParaRPr lang="en-AU" sz="1200" kern="1200" dirty="0">
              <a:solidFill>
                <a:schemeClr val="tx1"/>
              </a:solidFill>
              <a:effectLst/>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0"/>
          </p:nvPr>
        </p:nvSpPr>
        <p:spPr/>
        <p:txBody>
          <a:bodyPr/>
          <a:lstStyle/>
          <a:p>
            <a:fld id="{D09C5488-DD16-4714-9519-7BE21BA11D4E}" type="slidenum">
              <a:rPr lang="en-AU" smtClean="0"/>
              <a:pPr/>
              <a:t>12</a:t>
            </a:fld>
            <a:endParaRPr lang="en-AU" dirty="0"/>
          </a:p>
        </p:txBody>
      </p:sp>
    </p:spTree>
    <p:extLst>
      <p:ext uri="{BB962C8B-B14F-4D97-AF65-F5344CB8AC3E}">
        <p14:creationId xmlns:p14="http://schemas.microsoft.com/office/powerpoint/2010/main" val="8349348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vider -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Text Placeholder 2078">
            <a:extLst>
              <a:ext uri="{FF2B5EF4-FFF2-40B4-BE49-F238E27FC236}">
                <a16:creationId xmlns:a16="http://schemas.microsoft.com/office/drawing/2014/main" id="{D3261B0B-59AF-AC42-8E88-1F4183CADE4A}"/>
              </a:ext>
            </a:extLst>
          </p:cNvPr>
          <p:cNvSpPr>
            <a:spLocks noGrp="1"/>
          </p:cNvSpPr>
          <p:nvPr>
            <p:ph type="body" sz="quarter" idx="15" hasCustomPrompt="1"/>
          </p:nvPr>
        </p:nvSpPr>
        <p:spPr>
          <a:xfrm>
            <a:off x="255460" y="4048755"/>
            <a:ext cx="3477026" cy="931618"/>
          </a:xfrm>
          <a:prstGeom prst="rect">
            <a:avLst/>
          </a:prstGeom>
        </p:spPr>
        <p:txBody>
          <a:bodyPr wrap="square" lIns="0">
            <a:noAutofit/>
          </a:bodyPr>
          <a:lstStyle>
            <a:lvl1pPr marL="0" indent="0">
              <a:buNone/>
              <a:defRPr sz="1800" b="0" i="0">
                <a:solidFill>
                  <a:schemeClr val="bg1"/>
                </a:solidFill>
                <a:latin typeface="Arial" panose="020B0604020202020204" pitchFamily="34" charset="0"/>
                <a:cs typeface="Arial" panose="020B0604020202020204" pitchFamily="34" charset="0"/>
              </a:defRPr>
            </a:lvl1pPr>
            <a:lvl2pPr marL="0" indent="0">
              <a:buNone/>
              <a:defRPr/>
            </a:lvl2pPr>
          </a:lstStyle>
          <a:p>
            <a:pPr lvl="0"/>
            <a:r>
              <a:rPr lang="en-US" dirty="0"/>
              <a:t>Subtitle goes here</a:t>
            </a:r>
          </a:p>
        </p:txBody>
      </p:sp>
      <p:sp>
        <p:nvSpPr>
          <p:cNvPr id="17" name="Title 8">
            <a:extLst>
              <a:ext uri="{FF2B5EF4-FFF2-40B4-BE49-F238E27FC236}">
                <a16:creationId xmlns:a16="http://schemas.microsoft.com/office/drawing/2014/main" id="{4C77762C-D1E8-41D0-BDF5-16B2E2FB0FDA}"/>
              </a:ext>
            </a:extLst>
          </p:cNvPr>
          <p:cNvSpPr>
            <a:spLocks noGrp="1"/>
          </p:cNvSpPr>
          <p:nvPr>
            <p:ph type="title" hasCustomPrompt="1"/>
          </p:nvPr>
        </p:nvSpPr>
        <p:spPr>
          <a:xfrm>
            <a:off x="255462" y="2823581"/>
            <a:ext cx="3477025" cy="1107996"/>
          </a:xfrm>
        </p:spPr>
        <p:txBody>
          <a:bodyPr anchor="b">
            <a:noAutofit/>
          </a:bodyPr>
          <a:lstStyle>
            <a:lvl1pPr>
              <a:lnSpc>
                <a:spcPct val="90000"/>
              </a:lnSpc>
              <a:defRPr sz="3000">
                <a:solidFill>
                  <a:schemeClr val="bg1"/>
                </a:solidFill>
              </a:defRPr>
            </a:lvl1pPr>
          </a:lstStyle>
          <a:p>
            <a:r>
              <a:rPr lang="en-US" dirty="0"/>
              <a:t>Divider title goes here</a:t>
            </a:r>
            <a:endParaRPr lang="en-AU" dirty="0"/>
          </a:p>
        </p:txBody>
      </p:sp>
      <p:cxnSp>
        <p:nvCxnSpPr>
          <p:cNvPr id="19" name="Straight Connector 18">
            <a:extLst>
              <a:ext uri="{FF2B5EF4-FFF2-40B4-BE49-F238E27FC236}">
                <a16:creationId xmlns:a16="http://schemas.microsoft.com/office/drawing/2014/main" id="{00741CFD-7DEE-490C-8563-C8C4EF3060AD}"/>
              </a:ext>
              <a:ext uri="{C183D7F6-B498-43B3-948B-1728B52AA6E4}">
                <adec:decorative xmlns:adec="http://schemas.microsoft.com/office/drawing/2017/decorative" xmlns="" val="1"/>
              </a:ext>
            </a:extLst>
          </p:cNvPr>
          <p:cNvCxnSpPr/>
          <p:nvPr userDrawn="1"/>
        </p:nvCxnSpPr>
        <p:spPr>
          <a:xfrm>
            <a:off x="252796" y="388436"/>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875D8F5-C831-4AC7-AE09-4DA65EE17051}"/>
              </a:ext>
            </a:extLst>
          </p:cNvPr>
          <p:cNvSpPr txBox="1"/>
          <p:nvPr userDrawn="1"/>
        </p:nvSpPr>
        <p:spPr>
          <a:xfrm>
            <a:off x="306969" y="365498"/>
            <a:ext cx="1673535" cy="138499"/>
          </a:xfrm>
          <a:prstGeom prst="rect">
            <a:avLst/>
          </a:prstGeom>
          <a:noFill/>
        </p:spPr>
        <p:txBody>
          <a:bodyPr wrap="none" lIns="0" tIns="0" rIns="0" bIns="0" rtlCol="0">
            <a:spAutoFit/>
          </a:bodyPr>
          <a:lstStyle/>
          <a:p>
            <a:r>
              <a:rPr lang="en-AU" sz="900" b="1" i="0" dirty="0">
                <a:solidFill>
                  <a:schemeClr val="bg1"/>
                </a:solidFill>
                <a:latin typeface="Arial" panose="020B0604020202020204" pitchFamily="34" charset="0"/>
                <a:cs typeface="Arial" panose="020B0604020202020204" pitchFamily="34" charset="0"/>
              </a:rPr>
              <a:t>NSW Department of Education</a:t>
            </a:r>
          </a:p>
        </p:txBody>
      </p:sp>
      <p:pic>
        <p:nvPicPr>
          <p:cNvPr id="10" name="Picture 9" descr="NSW Government Logo&#10;&#1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73748" y="5912575"/>
            <a:ext cx="665883" cy="720000"/>
          </a:xfrm>
          <a:prstGeom prst="rect">
            <a:avLst/>
          </a:prstGeom>
        </p:spPr>
      </p:pic>
    </p:spTree>
    <p:extLst>
      <p:ext uri="{BB962C8B-B14F-4D97-AF65-F5344CB8AC3E}">
        <p14:creationId xmlns:p14="http://schemas.microsoft.com/office/powerpoint/2010/main" val="2686101475"/>
      </p:ext>
    </p:extLst>
  </p:cSld>
  <p:clrMapOvr>
    <a:masterClrMapping/>
  </p:clrMapOvr>
  <p:transition>
    <p:fade/>
  </p:transition>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Agend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292150" y="6258126"/>
            <a:ext cx="305754" cy="365125"/>
          </a:xfrm>
          <a:prstGeom prst="rect">
            <a:avLst/>
          </a:prstGeom>
        </p:spPr>
        <p:txBody>
          <a:bodyPr vert="horz" lIns="0" tIns="0" rIns="0" bIns="0" rtlCol="0" anchor="b" anchorCtr="0"/>
          <a:lstStyle>
            <a:lvl1pPr algn="l">
              <a:defRPr sz="800" b="0" i="0">
                <a:solidFill>
                  <a:schemeClr val="tx2"/>
                </a:solidFill>
                <a:latin typeface="Arial" panose="020B0604020202020204" pitchFamily="34" charset="0"/>
                <a:cs typeface="Arial" panose="020B0604020202020204" pitchFamily="34" charset="0"/>
              </a:defRPr>
            </a:lvl1pPr>
          </a:lstStyle>
          <a:p>
            <a:r>
              <a:rPr lang="en-AU"/>
              <a:t>© NSW Department of Education | Document title</a:t>
            </a:r>
            <a:endParaRPr lang="en-US" dirty="0"/>
          </a:p>
        </p:txBody>
      </p:sp>
      <p:sp>
        <p:nvSpPr>
          <p:cNvPr id="4" name="Text Placeholder 3"/>
          <p:cNvSpPr>
            <a:spLocks noGrp="1"/>
          </p:cNvSpPr>
          <p:nvPr>
            <p:ph type="body" sz="quarter" idx="19"/>
          </p:nvPr>
        </p:nvSpPr>
        <p:spPr>
          <a:xfrm>
            <a:off x="297272" y="1844675"/>
            <a:ext cx="8659415" cy="4178703"/>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p:txBody>
      </p:sp>
      <p:sp>
        <p:nvSpPr>
          <p:cNvPr id="27" name="Text Placeholder 2078">
            <a:extLst>
              <a:ext uri="{FF2B5EF4-FFF2-40B4-BE49-F238E27FC236}">
                <a16:creationId xmlns:a16="http://schemas.microsoft.com/office/drawing/2014/main" id="{6CEE090E-CCFD-D641-BC04-E336F151C887}"/>
              </a:ext>
            </a:extLst>
          </p:cNvPr>
          <p:cNvSpPr>
            <a:spLocks noGrp="1"/>
          </p:cNvSpPr>
          <p:nvPr>
            <p:ph type="body" sz="quarter" idx="15" hasCustomPrompt="1"/>
          </p:nvPr>
        </p:nvSpPr>
        <p:spPr>
          <a:xfrm>
            <a:off x="292150" y="1210247"/>
            <a:ext cx="6574221" cy="467634"/>
          </a:xfrm>
          <a:prstGeom prst="rect">
            <a:avLst/>
          </a:prstGeom>
        </p:spPr>
        <p:txBody>
          <a:bodyPr wrap="square" lIns="0">
            <a:noAutofit/>
          </a:bodyPr>
          <a:lstStyle>
            <a:lvl1pPr marL="0" indent="0">
              <a:buNone/>
              <a:defRPr sz="1800" b="1" i="0">
                <a:solidFill>
                  <a:schemeClr val="accent5"/>
                </a:solidFill>
                <a:latin typeface="Arial" panose="020B0604020202020204" pitchFamily="34" charset="0"/>
                <a:cs typeface="Arial" panose="020B0604020202020204" pitchFamily="34" charset="0"/>
              </a:defRPr>
            </a:lvl1pPr>
            <a:lvl2pPr marL="0" indent="0">
              <a:buNone/>
              <a:defRPr/>
            </a:lvl2pPr>
          </a:lstStyle>
          <a:p>
            <a:pPr lvl="0"/>
            <a:r>
              <a:rPr lang="en-US" dirty="0"/>
              <a:t>Subtitle goes here</a:t>
            </a:r>
          </a:p>
        </p:txBody>
      </p:sp>
      <p:sp>
        <p:nvSpPr>
          <p:cNvPr id="15" name="Title 1">
            <a:extLst>
              <a:ext uri="{FF2B5EF4-FFF2-40B4-BE49-F238E27FC236}">
                <a16:creationId xmlns:a16="http://schemas.microsoft.com/office/drawing/2014/main" id="{230DD9A7-09FE-4E1B-A672-CED018A0372F}"/>
              </a:ext>
            </a:extLst>
          </p:cNvPr>
          <p:cNvSpPr>
            <a:spLocks noGrp="1"/>
          </p:cNvSpPr>
          <p:nvPr>
            <p:ph type="title" hasCustomPrompt="1"/>
          </p:nvPr>
        </p:nvSpPr>
        <p:spPr>
          <a:xfrm>
            <a:off x="292150" y="703448"/>
            <a:ext cx="6727361" cy="498470"/>
          </a:xfrm>
        </p:spPr>
        <p:txBody>
          <a:bodyPr>
            <a:noAutofit/>
          </a:bodyPr>
          <a:lstStyle>
            <a:lvl1pPr>
              <a:defRPr>
                <a:solidFill>
                  <a:schemeClr val="tx2"/>
                </a:solidFill>
              </a:defRPr>
            </a:lvl1pPr>
          </a:lstStyle>
          <a:p>
            <a:r>
              <a:rPr lang="en-US" dirty="0"/>
              <a:t>Agenda slide</a:t>
            </a:r>
            <a:endParaRPr lang="en-AU" dirty="0"/>
          </a:p>
        </p:txBody>
      </p:sp>
      <p:cxnSp>
        <p:nvCxnSpPr>
          <p:cNvPr id="21" name="Straight Connector 20">
            <a:extLst>
              <a:ext uri="{FF2B5EF4-FFF2-40B4-BE49-F238E27FC236}">
                <a16:creationId xmlns:a16="http://schemas.microsoft.com/office/drawing/2014/main" id="{BC913C52-0751-BC4D-A716-67C521725C4C}"/>
              </a:ext>
              <a:ext uri="{C183D7F6-B498-43B3-948B-1728B52AA6E4}">
                <adec:decorative xmlns:adec="http://schemas.microsoft.com/office/drawing/2017/decorative" xmlns="" val="1"/>
              </a:ext>
            </a:extLst>
          </p:cNvPr>
          <p:cNvCxnSpPr/>
          <p:nvPr userDrawn="1"/>
        </p:nvCxnSpPr>
        <p:spPr>
          <a:xfrm>
            <a:off x="252796" y="388436"/>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7385F729-539D-F848-B304-C18B0623A65C}"/>
              </a:ext>
            </a:extLst>
          </p:cNvPr>
          <p:cNvSpPr txBox="1"/>
          <p:nvPr userDrawn="1"/>
        </p:nvSpPr>
        <p:spPr>
          <a:xfrm>
            <a:off x="306969" y="365498"/>
            <a:ext cx="1673535" cy="138499"/>
          </a:xfrm>
          <a:prstGeom prst="rect">
            <a:avLst/>
          </a:prstGeom>
          <a:noFill/>
        </p:spPr>
        <p:txBody>
          <a:bodyPr wrap="none" lIns="0" tIns="0" rIns="0" bIns="0" rtlCol="0">
            <a:spAutoFit/>
          </a:bodyPr>
          <a:lstStyle/>
          <a:p>
            <a:r>
              <a:rPr lang="en-AU" sz="900" b="1" i="0" dirty="0">
                <a:solidFill>
                  <a:schemeClr val="tx2"/>
                </a:solidFill>
                <a:latin typeface="Arial" panose="020B0604020202020204" pitchFamily="34" charset="0"/>
                <a:cs typeface="Arial" panose="020B0604020202020204" pitchFamily="34" charset="0"/>
              </a:rPr>
              <a:t>NSW Department of Education</a:t>
            </a:r>
          </a:p>
        </p:txBody>
      </p:sp>
      <p:pic>
        <p:nvPicPr>
          <p:cNvPr id="11" name="Picture 10" descr="NSW Government Logo" title="NSW Government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85743" y="6121867"/>
            <a:ext cx="494457" cy="540000"/>
          </a:xfrm>
          <a:prstGeom prst="rect">
            <a:avLst/>
          </a:prstGeom>
        </p:spPr>
      </p:pic>
    </p:spTree>
    <p:extLst>
      <p:ext uri="{BB962C8B-B14F-4D97-AF65-F5344CB8AC3E}">
        <p14:creationId xmlns:p14="http://schemas.microsoft.com/office/powerpoint/2010/main" val="2766815072"/>
      </p:ext>
    </p:extLst>
  </p:cSld>
  <p:clrMapOvr>
    <a:masterClrMapping/>
  </p:clrMapOvr>
  <p:transition>
    <p:fade/>
  </p:transition>
  <p:extLst>
    <p:ext uri="{DCECCB84-F9BA-43D5-87BE-67443E8EF086}">
      <p15:sldGuideLst xmlns:p15="http://schemas.microsoft.com/office/powerpoint/2012/main">
        <p15:guide id="1" orient="horz" pos="3724"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 Column Content A">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6"/>
          </p:nvPr>
        </p:nvSpPr>
        <p:spPr>
          <a:xfrm>
            <a:off x="294660" y="1844675"/>
            <a:ext cx="8628224" cy="423652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35" name="Text Placeholder 2078">
            <a:extLst>
              <a:ext uri="{FF2B5EF4-FFF2-40B4-BE49-F238E27FC236}">
                <a16:creationId xmlns:a16="http://schemas.microsoft.com/office/drawing/2014/main" id="{DE976D40-EB64-8443-8524-2F97084E2CFB}"/>
              </a:ext>
            </a:extLst>
          </p:cNvPr>
          <p:cNvSpPr>
            <a:spLocks noGrp="1"/>
          </p:cNvSpPr>
          <p:nvPr>
            <p:ph type="body" sz="quarter" idx="15" hasCustomPrompt="1"/>
          </p:nvPr>
        </p:nvSpPr>
        <p:spPr>
          <a:xfrm>
            <a:off x="294661" y="1245629"/>
            <a:ext cx="8627651" cy="419659"/>
          </a:xfrm>
          <a:prstGeom prst="rect">
            <a:avLst/>
          </a:prstGeom>
        </p:spPr>
        <p:txBody>
          <a:bodyPr wrap="square" lIns="0">
            <a:noAutofit/>
          </a:bodyPr>
          <a:lstStyle>
            <a:lvl1pPr marL="0" indent="0">
              <a:buNone/>
              <a:defRPr sz="1400" b="0" i="0">
                <a:solidFill>
                  <a:srgbClr val="FF0000"/>
                </a:solidFill>
                <a:latin typeface="Arial" panose="020B0604020202020204" pitchFamily="34" charset="0"/>
                <a:cs typeface="Arial" panose="020B0604020202020204" pitchFamily="34" charset="0"/>
              </a:defRPr>
            </a:lvl1pPr>
            <a:lvl2pPr marL="0" indent="0">
              <a:buNone/>
              <a:defRPr/>
            </a:lvl2pPr>
          </a:lstStyle>
          <a:p>
            <a:pPr lvl="0"/>
            <a:r>
              <a:rPr lang="en-US" dirty="0"/>
              <a:t>Subtitle goes here</a:t>
            </a:r>
          </a:p>
        </p:txBody>
      </p:sp>
      <p:sp>
        <p:nvSpPr>
          <p:cNvPr id="9" name="Title Placeholder 1"/>
          <p:cNvSpPr>
            <a:spLocks noGrp="1"/>
          </p:cNvSpPr>
          <p:nvPr>
            <p:ph type="title"/>
          </p:nvPr>
        </p:nvSpPr>
        <p:spPr>
          <a:xfrm>
            <a:off x="292100" y="747159"/>
            <a:ext cx="8623051" cy="498470"/>
          </a:xfrm>
          <a:prstGeom prst="rect">
            <a:avLst/>
          </a:prstGeom>
        </p:spPr>
        <p:txBody>
          <a:bodyPr vert="horz" wrap="square" lIns="0" tIns="0" rIns="0" bIns="0" rtlCol="0" anchor="ctr">
            <a:noAutofit/>
          </a:bodyPr>
          <a:lstStyle>
            <a:lvl1pPr>
              <a:defRPr>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2167686015"/>
      </p:ext>
    </p:extLst>
  </p:cSld>
  <p:clrMapOvr>
    <a:masterClrMapping/>
  </p:clrMapOvr>
  <p:transition>
    <p:fade/>
  </p:transition>
  <p:extLst mod="1">
    <p:ext uri="{DCECCB84-F9BA-43D5-87BE-67443E8EF086}">
      <p15:sldGuideLst xmlns:p15="http://schemas.microsoft.com/office/powerpoint/2012/main">
        <p15:guide id="1" orient="horz" pos="3724"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 Column Content B">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6"/>
          </p:nvPr>
        </p:nvSpPr>
        <p:spPr>
          <a:xfrm>
            <a:off x="292100" y="1844675"/>
            <a:ext cx="8572723" cy="42454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0" name="Text Placeholder 2078">
            <a:extLst>
              <a:ext uri="{FF2B5EF4-FFF2-40B4-BE49-F238E27FC236}">
                <a16:creationId xmlns:a16="http://schemas.microsoft.com/office/drawing/2014/main" id="{DE976D40-EB64-8443-8524-2F97084E2CFB}"/>
              </a:ext>
            </a:extLst>
          </p:cNvPr>
          <p:cNvSpPr>
            <a:spLocks noGrp="1"/>
          </p:cNvSpPr>
          <p:nvPr>
            <p:ph type="body" sz="quarter" idx="15" hasCustomPrompt="1"/>
          </p:nvPr>
        </p:nvSpPr>
        <p:spPr>
          <a:xfrm>
            <a:off x="294661" y="1245629"/>
            <a:ext cx="8627651" cy="419659"/>
          </a:xfrm>
          <a:prstGeom prst="rect">
            <a:avLst/>
          </a:prstGeom>
        </p:spPr>
        <p:txBody>
          <a:bodyPr wrap="square" lIns="0">
            <a:noAutofit/>
          </a:bodyPr>
          <a:lstStyle>
            <a:lvl1pPr marL="0" indent="0">
              <a:buNone/>
              <a:defRPr sz="1400" b="0" i="0">
                <a:solidFill>
                  <a:schemeClr val="accent5"/>
                </a:solidFill>
                <a:latin typeface="Arial" panose="020B0604020202020204" pitchFamily="34" charset="0"/>
                <a:cs typeface="Arial" panose="020B0604020202020204" pitchFamily="34" charset="0"/>
              </a:defRPr>
            </a:lvl1pPr>
            <a:lvl2pPr marL="0" indent="0">
              <a:buNone/>
              <a:defRPr/>
            </a:lvl2pPr>
          </a:lstStyle>
          <a:p>
            <a:pPr lvl="0"/>
            <a:r>
              <a:rPr lang="en-US" dirty="0"/>
              <a:t>Subtitle goes here</a:t>
            </a:r>
          </a:p>
        </p:txBody>
      </p:sp>
      <p:sp>
        <p:nvSpPr>
          <p:cNvPr id="11" name="Title Placeholder 1"/>
          <p:cNvSpPr>
            <a:spLocks noGrp="1"/>
          </p:cNvSpPr>
          <p:nvPr>
            <p:ph type="title"/>
          </p:nvPr>
        </p:nvSpPr>
        <p:spPr>
          <a:xfrm>
            <a:off x="292100" y="747159"/>
            <a:ext cx="8623051" cy="498470"/>
          </a:xfrm>
          <a:prstGeom prst="rect">
            <a:avLst/>
          </a:prstGeom>
        </p:spPr>
        <p:txBody>
          <a:bodyPr vert="horz" wrap="square" lIns="0" tIns="0" rIns="0" bIns="0" rtlCol="0" anchor="ctr">
            <a:noAutofit/>
          </a:bodyPr>
          <a:lstStyle/>
          <a:p>
            <a:r>
              <a:rPr lang="en-US"/>
              <a:t>Click to edit Master title style</a:t>
            </a:r>
            <a:endParaRPr lang="en-US" dirty="0"/>
          </a:p>
        </p:txBody>
      </p:sp>
      <p:sp>
        <p:nvSpPr>
          <p:cNvPr id="7"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292150" y="6258126"/>
            <a:ext cx="305754" cy="365125"/>
          </a:xfrm>
          <a:prstGeom prst="rect">
            <a:avLst/>
          </a:prstGeom>
        </p:spPr>
        <p:txBody>
          <a:bodyPr vert="horz" lIns="0" tIns="0" rIns="0" bIns="0" rtlCol="0" anchor="b" anchorCtr="0"/>
          <a:lstStyle>
            <a:lvl1pPr algn="l">
              <a:defRPr sz="800" b="0" i="0">
                <a:solidFill>
                  <a:schemeClr val="tx2"/>
                </a:solidFill>
                <a:latin typeface="Arial" panose="020B0604020202020204" pitchFamily="34" charset="0"/>
                <a:cs typeface="Arial" panose="020B0604020202020204" pitchFamily="34" charset="0"/>
              </a:defRPr>
            </a:lvl1pPr>
          </a:lstStyle>
          <a:p>
            <a:r>
              <a:rPr lang="en-AU"/>
              <a:t>© NSW Department of Education | Document title</a:t>
            </a:r>
            <a:endParaRPr lang="en-US" dirty="0"/>
          </a:p>
        </p:txBody>
      </p:sp>
    </p:spTree>
    <p:extLst>
      <p:ext uri="{BB962C8B-B14F-4D97-AF65-F5344CB8AC3E}">
        <p14:creationId xmlns:p14="http://schemas.microsoft.com/office/powerpoint/2010/main" val="4102682973"/>
      </p:ext>
    </p:extLst>
  </p:cSld>
  <p:clrMapOvr>
    <a:masterClrMapping/>
  </p:clrMapOvr>
  <p:transition>
    <p:fade/>
  </p:transition>
  <p:extLst mod="1">
    <p:ext uri="{DCECCB84-F9BA-43D5-87BE-67443E8EF086}">
      <p15:sldGuideLst xmlns:p15="http://schemas.microsoft.com/office/powerpoint/2012/main">
        <p15:guide id="1" orient="horz" pos="3724"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lumn Slide A">
    <p:bg>
      <p:bgPr>
        <a:solidFill>
          <a:schemeClr val="bg1"/>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8"/>
          </p:nvPr>
        </p:nvSpPr>
        <p:spPr>
          <a:xfrm>
            <a:off x="4572000" y="1844676"/>
            <a:ext cx="4335465" cy="41477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Text Placeholder 3"/>
          <p:cNvSpPr>
            <a:spLocks noGrp="1"/>
          </p:cNvSpPr>
          <p:nvPr>
            <p:ph type="body" sz="quarter" idx="17"/>
          </p:nvPr>
        </p:nvSpPr>
        <p:spPr>
          <a:xfrm>
            <a:off x="292100" y="1844676"/>
            <a:ext cx="4183856" cy="414775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0" name="Text Placeholder 2078">
            <a:extLst>
              <a:ext uri="{FF2B5EF4-FFF2-40B4-BE49-F238E27FC236}">
                <a16:creationId xmlns:a16="http://schemas.microsoft.com/office/drawing/2014/main" id="{DE976D40-EB64-8443-8524-2F97084E2CFB}"/>
              </a:ext>
            </a:extLst>
          </p:cNvPr>
          <p:cNvSpPr>
            <a:spLocks noGrp="1"/>
          </p:cNvSpPr>
          <p:nvPr>
            <p:ph type="body" sz="quarter" idx="15" hasCustomPrompt="1"/>
          </p:nvPr>
        </p:nvSpPr>
        <p:spPr>
          <a:xfrm>
            <a:off x="294661" y="1245629"/>
            <a:ext cx="8627651" cy="419659"/>
          </a:xfrm>
          <a:prstGeom prst="rect">
            <a:avLst/>
          </a:prstGeom>
        </p:spPr>
        <p:txBody>
          <a:bodyPr wrap="square" lIns="0">
            <a:noAutofit/>
          </a:bodyPr>
          <a:lstStyle>
            <a:lvl1pPr marL="0" indent="0">
              <a:buNone/>
              <a:defRPr sz="1800" b="1" i="0">
                <a:solidFill>
                  <a:schemeClr val="accent5"/>
                </a:solidFill>
                <a:latin typeface="Arial" panose="020B0604020202020204" pitchFamily="34" charset="0"/>
                <a:cs typeface="Arial" panose="020B0604020202020204" pitchFamily="34" charset="0"/>
              </a:defRPr>
            </a:lvl1pPr>
            <a:lvl2pPr marL="0" indent="0">
              <a:buNone/>
              <a:defRPr/>
            </a:lvl2pPr>
          </a:lstStyle>
          <a:p>
            <a:pPr lvl="0"/>
            <a:r>
              <a:rPr lang="en-US" dirty="0"/>
              <a:t>Subtitle goes here</a:t>
            </a:r>
          </a:p>
        </p:txBody>
      </p:sp>
      <p:sp>
        <p:nvSpPr>
          <p:cNvPr id="11" name="Title Placeholder 1"/>
          <p:cNvSpPr>
            <a:spLocks noGrp="1"/>
          </p:cNvSpPr>
          <p:nvPr>
            <p:ph type="title"/>
          </p:nvPr>
        </p:nvSpPr>
        <p:spPr>
          <a:xfrm>
            <a:off x="292100" y="747159"/>
            <a:ext cx="8623051" cy="498470"/>
          </a:xfrm>
          <a:prstGeom prst="rect">
            <a:avLst/>
          </a:prstGeom>
        </p:spPr>
        <p:txBody>
          <a:bodyPr vert="horz" wrap="square" lIns="0" tIns="0" rIns="0" bIns="0" rtlCol="0" anchor="ctr">
            <a:noAutofit/>
          </a:bodyPr>
          <a:lstStyle/>
          <a:p>
            <a:r>
              <a:rPr lang="en-US"/>
              <a:t>Click to edit Master title style</a:t>
            </a:r>
            <a:endParaRPr lang="en-US" dirty="0"/>
          </a:p>
        </p:txBody>
      </p:sp>
      <p:sp>
        <p:nvSpPr>
          <p:cNvPr id="7"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292150" y="6258126"/>
            <a:ext cx="305754" cy="365125"/>
          </a:xfrm>
          <a:prstGeom prst="rect">
            <a:avLst/>
          </a:prstGeom>
        </p:spPr>
        <p:txBody>
          <a:bodyPr vert="horz" lIns="0" tIns="0" rIns="0" bIns="0" rtlCol="0" anchor="b" anchorCtr="0"/>
          <a:lstStyle>
            <a:lvl1pPr algn="l">
              <a:defRPr sz="800" b="0" i="0">
                <a:solidFill>
                  <a:schemeClr val="tx2"/>
                </a:solidFill>
                <a:latin typeface="Arial" panose="020B0604020202020204" pitchFamily="34" charset="0"/>
                <a:cs typeface="Arial" panose="020B0604020202020204" pitchFamily="34" charset="0"/>
              </a:defRPr>
            </a:lvl1pPr>
          </a:lstStyle>
          <a:p>
            <a:r>
              <a:rPr lang="en-AU"/>
              <a:t>© NSW Department of Education | Document title</a:t>
            </a:r>
            <a:endParaRPr lang="en-US" dirty="0"/>
          </a:p>
        </p:txBody>
      </p:sp>
    </p:spTree>
    <p:extLst>
      <p:ext uri="{BB962C8B-B14F-4D97-AF65-F5344CB8AC3E}">
        <p14:creationId xmlns:p14="http://schemas.microsoft.com/office/powerpoint/2010/main" val="3458103310"/>
      </p:ext>
    </p:extLst>
  </p:cSld>
  <p:clrMapOvr>
    <a:masterClrMapping/>
  </p:clrMapOvr>
  <p:transition>
    <p:fade/>
  </p:transition>
  <p:extLst>
    <p:ext uri="{DCECCB84-F9BA-43D5-87BE-67443E8EF086}">
      <p15:sldGuideLst xmlns:p15="http://schemas.microsoft.com/office/powerpoint/2012/main">
        <p15:guide id="1" orient="horz" pos="3724"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lumn example bar ch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12" name="Chart Placeholder 5" descr="Name of bar chart to be inserted" title="Chart">
            <a:extLst>
              <a:ext uri="{FF2B5EF4-FFF2-40B4-BE49-F238E27FC236}">
                <a16:creationId xmlns:a16="http://schemas.microsoft.com/office/drawing/2014/main" id="{78CDAE48-35F7-4A8F-908A-26AABCF38BAC}"/>
              </a:ext>
            </a:extLst>
          </p:cNvPr>
          <p:cNvGraphicFramePr>
            <a:graphicFrameLocks/>
          </p:cNvGraphicFramePr>
          <p:nvPr userDrawn="1">
            <p:extLst>
              <p:ext uri="{D42A27DB-BD31-4B8C-83A1-F6EECF244321}">
                <p14:modId xmlns:p14="http://schemas.microsoft.com/office/powerpoint/2010/main" val="3933837282"/>
              </p:ext>
            </p:extLst>
          </p:nvPr>
        </p:nvGraphicFramePr>
        <p:xfrm>
          <a:off x="4062200" y="1844675"/>
          <a:ext cx="5051624" cy="4138875"/>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Placeholder 3"/>
          <p:cNvSpPr>
            <a:spLocks noGrp="1"/>
          </p:cNvSpPr>
          <p:nvPr>
            <p:ph type="body" sz="quarter" idx="17"/>
          </p:nvPr>
        </p:nvSpPr>
        <p:spPr>
          <a:xfrm>
            <a:off x="292100" y="1844675"/>
            <a:ext cx="3864547" cy="41388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7" name="Text Placeholder 2078">
            <a:extLst>
              <a:ext uri="{FF2B5EF4-FFF2-40B4-BE49-F238E27FC236}">
                <a16:creationId xmlns:a16="http://schemas.microsoft.com/office/drawing/2014/main" id="{DE976D40-EB64-8443-8524-2F97084E2CFB}"/>
              </a:ext>
            </a:extLst>
          </p:cNvPr>
          <p:cNvSpPr>
            <a:spLocks noGrp="1"/>
          </p:cNvSpPr>
          <p:nvPr>
            <p:ph type="body" sz="quarter" idx="15" hasCustomPrompt="1"/>
          </p:nvPr>
        </p:nvSpPr>
        <p:spPr>
          <a:xfrm>
            <a:off x="294661" y="1245629"/>
            <a:ext cx="8627651" cy="430205"/>
          </a:xfrm>
          <a:prstGeom prst="rect">
            <a:avLst/>
          </a:prstGeom>
        </p:spPr>
        <p:txBody>
          <a:bodyPr wrap="square" lIns="0">
            <a:noAutofit/>
          </a:bodyPr>
          <a:lstStyle>
            <a:lvl1pPr marL="0" indent="0">
              <a:buNone/>
              <a:defRPr sz="1800" b="1" i="0">
                <a:solidFill>
                  <a:schemeClr val="accent5"/>
                </a:solidFill>
                <a:latin typeface="Arial" panose="020B0604020202020204" pitchFamily="34" charset="0"/>
                <a:cs typeface="Arial" panose="020B0604020202020204" pitchFamily="34" charset="0"/>
              </a:defRPr>
            </a:lvl1pPr>
            <a:lvl2pPr marL="0" indent="0">
              <a:buNone/>
              <a:defRPr/>
            </a:lvl2pPr>
          </a:lstStyle>
          <a:p>
            <a:pPr lvl="0"/>
            <a:r>
              <a:rPr lang="en-US" dirty="0"/>
              <a:t>Subtitle goes here</a:t>
            </a:r>
          </a:p>
        </p:txBody>
      </p:sp>
      <p:sp>
        <p:nvSpPr>
          <p:cNvPr id="18" name="Title Placeholder 1"/>
          <p:cNvSpPr>
            <a:spLocks noGrp="1"/>
          </p:cNvSpPr>
          <p:nvPr>
            <p:ph type="title"/>
          </p:nvPr>
        </p:nvSpPr>
        <p:spPr>
          <a:xfrm>
            <a:off x="292100" y="747159"/>
            <a:ext cx="8623051" cy="498470"/>
          </a:xfrm>
          <a:prstGeom prst="rect">
            <a:avLst/>
          </a:prstGeom>
        </p:spPr>
        <p:txBody>
          <a:bodyPr vert="horz" wrap="square" lIns="0" tIns="0" rIns="0" bIns="0" rtlCol="0" anchor="ctr">
            <a:noAutofit/>
          </a:bodyPr>
          <a:lstStyle/>
          <a:p>
            <a:r>
              <a:rPr lang="en-US"/>
              <a:t>Click to edit Master title style</a:t>
            </a:r>
            <a:endParaRPr lang="en-US" dirty="0"/>
          </a:p>
        </p:txBody>
      </p:sp>
      <p:sp>
        <p:nvSpPr>
          <p:cNvPr id="8"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292150" y="6258126"/>
            <a:ext cx="305754" cy="365125"/>
          </a:xfrm>
          <a:prstGeom prst="rect">
            <a:avLst/>
          </a:prstGeom>
        </p:spPr>
        <p:txBody>
          <a:bodyPr vert="horz" lIns="0" tIns="0" rIns="0" bIns="0" rtlCol="0" anchor="b" anchorCtr="0"/>
          <a:lstStyle>
            <a:lvl1pPr algn="l">
              <a:defRPr sz="800" b="0" i="0">
                <a:solidFill>
                  <a:schemeClr val="tx2"/>
                </a:solidFill>
                <a:latin typeface="Arial" panose="020B0604020202020204" pitchFamily="34" charset="0"/>
                <a:cs typeface="Arial" panose="020B0604020202020204" pitchFamily="34" charset="0"/>
              </a:defRPr>
            </a:lvl1pPr>
          </a:lstStyle>
          <a:p>
            <a:r>
              <a:rPr lang="en-AU"/>
              <a:t>© NSW Department of Education | Document title</a:t>
            </a:r>
            <a:endParaRPr lang="en-US" dirty="0"/>
          </a:p>
        </p:txBody>
      </p:sp>
    </p:spTree>
    <p:extLst>
      <p:ext uri="{BB962C8B-B14F-4D97-AF65-F5344CB8AC3E}">
        <p14:creationId xmlns:p14="http://schemas.microsoft.com/office/powerpoint/2010/main" val="3420507452"/>
      </p:ext>
    </p:extLst>
  </p:cSld>
  <p:clrMapOvr>
    <a:masterClrMapping/>
  </p:clrMapOvr>
  <p:transition>
    <p:fade/>
  </p:transition>
  <p:extLst>
    <p:ext uri="{DCECCB84-F9BA-43D5-87BE-67443E8EF086}">
      <p15:sldGuideLst xmlns:p15="http://schemas.microsoft.com/office/powerpoint/2012/main">
        <p15:guide id="1" orient="horz" pos="3724"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example pie ch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11" name="Chart Placeholder 6" descr="Name of pie chart to be inserted" title="Chart">
            <a:extLst>
              <a:ext uri="{FF2B5EF4-FFF2-40B4-BE49-F238E27FC236}">
                <a16:creationId xmlns:a16="http://schemas.microsoft.com/office/drawing/2014/main" id="{605EC759-23A5-412D-8489-3CD3D3F4FD71}"/>
              </a:ext>
            </a:extLst>
          </p:cNvPr>
          <p:cNvGraphicFramePr>
            <a:graphicFrameLocks/>
          </p:cNvGraphicFramePr>
          <p:nvPr userDrawn="1">
            <p:extLst>
              <p:ext uri="{D42A27DB-BD31-4B8C-83A1-F6EECF244321}">
                <p14:modId xmlns:p14="http://schemas.microsoft.com/office/powerpoint/2010/main" val="2837913673"/>
              </p:ext>
            </p:extLst>
          </p:nvPr>
        </p:nvGraphicFramePr>
        <p:xfrm>
          <a:off x="4706522" y="1844676"/>
          <a:ext cx="4177487" cy="409381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Placeholder 3"/>
          <p:cNvSpPr>
            <a:spLocks noGrp="1"/>
          </p:cNvSpPr>
          <p:nvPr>
            <p:ph type="body" sz="quarter" idx="17"/>
          </p:nvPr>
        </p:nvSpPr>
        <p:spPr>
          <a:xfrm>
            <a:off x="292100" y="1844675"/>
            <a:ext cx="4177487" cy="409380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cxnSp>
        <p:nvCxnSpPr>
          <p:cNvPr id="20" name="Straight Connector 19">
            <a:extLst>
              <a:ext uri="{FF2B5EF4-FFF2-40B4-BE49-F238E27FC236}">
                <a16:creationId xmlns:a16="http://schemas.microsoft.com/office/drawing/2014/main" id="{DEF174A2-A12A-574C-A29E-3FE1A83AA8A7}"/>
              </a:ext>
              <a:ext uri="{C183D7F6-B498-43B3-948B-1728B52AA6E4}">
                <adec:decorative xmlns:adec="http://schemas.microsoft.com/office/drawing/2017/decorative" xmlns="" val="1"/>
              </a:ext>
            </a:extLst>
          </p:cNvPr>
          <p:cNvCxnSpPr/>
          <p:nvPr userDrawn="1"/>
        </p:nvCxnSpPr>
        <p:spPr>
          <a:xfrm>
            <a:off x="252796" y="388436"/>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2" name="Picture 11" descr="NSW Government Logo" title="NSW Government Logo"/>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385743" y="6121867"/>
            <a:ext cx="494457" cy="540000"/>
          </a:xfrm>
          <a:prstGeom prst="rect">
            <a:avLst/>
          </a:prstGeom>
        </p:spPr>
      </p:pic>
      <p:sp>
        <p:nvSpPr>
          <p:cNvPr id="13" name="Text Placeholder 2078">
            <a:extLst>
              <a:ext uri="{FF2B5EF4-FFF2-40B4-BE49-F238E27FC236}">
                <a16:creationId xmlns:a16="http://schemas.microsoft.com/office/drawing/2014/main" id="{DE976D40-EB64-8443-8524-2F97084E2CFB}"/>
              </a:ext>
            </a:extLst>
          </p:cNvPr>
          <p:cNvSpPr>
            <a:spLocks noGrp="1"/>
          </p:cNvSpPr>
          <p:nvPr userDrawn="1">
            <p:ph type="body" sz="quarter" idx="15" hasCustomPrompt="1"/>
          </p:nvPr>
        </p:nvSpPr>
        <p:spPr>
          <a:xfrm>
            <a:off x="294661" y="1245629"/>
            <a:ext cx="8627651" cy="419659"/>
          </a:xfrm>
          <a:prstGeom prst="rect">
            <a:avLst/>
          </a:prstGeom>
        </p:spPr>
        <p:txBody>
          <a:bodyPr wrap="square" lIns="0">
            <a:noAutofit/>
          </a:bodyPr>
          <a:lstStyle>
            <a:lvl1pPr marL="0" indent="0">
              <a:buNone/>
              <a:defRPr sz="1800" b="1" i="0">
                <a:solidFill>
                  <a:schemeClr val="accent5"/>
                </a:solidFill>
                <a:latin typeface="Arial" panose="020B0604020202020204" pitchFamily="34" charset="0"/>
                <a:cs typeface="Arial" panose="020B0604020202020204" pitchFamily="34" charset="0"/>
              </a:defRPr>
            </a:lvl1pPr>
            <a:lvl2pPr marL="0" indent="0">
              <a:buNone/>
              <a:defRPr/>
            </a:lvl2pPr>
          </a:lstStyle>
          <a:p>
            <a:pPr lvl="0"/>
            <a:r>
              <a:rPr lang="en-US" dirty="0"/>
              <a:t>Subtitle goes here</a:t>
            </a:r>
          </a:p>
        </p:txBody>
      </p:sp>
      <p:sp>
        <p:nvSpPr>
          <p:cNvPr id="14" name="Title Placeholder 1"/>
          <p:cNvSpPr>
            <a:spLocks noGrp="1"/>
          </p:cNvSpPr>
          <p:nvPr userDrawn="1">
            <p:ph type="title"/>
          </p:nvPr>
        </p:nvSpPr>
        <p:spPr>
          <a:xfrm>
            <a:off x="292100" y="747159"/>
            <a:ext cx="8623051" cy="498470"/>
          </a:xfrm>
          <a:prstGeom prst="rect">
            <a:avLst/>
          </a:prstGeom>
        </p:spPr>
        <p:txBody>
          <a:bodyPr vert="horz" wrap="square" lIns="0" tIns="0" rIns="0" bIns="0" rtlCol="0" anchor="ctr">
            <a:noAutofit/>
          </a:bodyPr>
          <a:lstStyle/>
          <a:p>
            <a:r>
              <a:rPr lang="en-US"/>
              <a:t>Click to edit Master title style</a:t>
            </a:r>
            <a:endParaRPr lang="en-US" dirty="0"/>
          </a:p>
        </p:txBody>
      </p:sp>
      <p:sp>
        <p:nvSpPr>
          <p:cNvPr id="15" name="Footer Placeholder 3">
            <a:extLst>
              <a:ext uri="{FF2B5EF4-FFF2-40B4-BE49-F238E27FC236}">
                <a16:creationId xmlns:a16="http://schemas.microsoft.com/office/drawing/2014/main" id="{451CE90D-C2B7-A145-B742-F4069E2952AF}"/>
              </a:ext>
            </a:extLst>
          </p:cNvPr>
          <p:cNvSpPr>
            <a:spLocks noGrp="1"/>
          </p:cNvSpPr>
          <p:nvPr userDrawn="1">
            <p:ph type="ftr" sz="quarter" idx="3"/>
          </p:nvPr>
        </p:nvSpPr>
        <p:spPr>
          <a:xfrm>
            <a:off x="292150" y="6258126"/>
            <a:ext cx="305754" cy="365125"/>
          </a:xfrm>
          <a:prstGeom prst="rect">
            <a:avLst/>
          </a:prstGeom>
        </p:spPr>
        <p:txBody>
          <a:bodyPr vert="horz" lIns="0" tIns="0" rIns="0" bIns="0" rtlCol="0" anchor="b" anchorCtr="0"/>
          <a:lstStyle>
            <a:lvl1pPr algn="l">
              <a:defRPr sz="800" b="0" i="0">
                <a:solidFill>
                  <a:schemeClr val="tx2"/>
                </a:solidFill>
                <a:latin typeface="Arial" panose="020B0604020202020204" pitchFamily="34" charset="0"/>
                <a:cs typeface="Arial" panose="020B0604020202020204" pitchFamily="34" charset="0"/>
              </a:defRPr>
            </a:lvl1pPr>
          </a:lstStyle>
          <a:p>
            <a:r>
              <a:rPr lang="en-AU"/>
              <a:t>© NSW Department of Education | Document title</a:t>
            </a:r>
            <a:endParaRPr lang="en-US" dirty="0"/>
          </a:p>
        </p:txBody>
      </p:sp>
    </p:spTree>
    <p:extLst>
      <p:ext uri="{BB962C8B-B14F-4D97-AF65-F5344CB8AC3E}">
        <p14:creationId xmlns:p14="http://schemas.microsoft.com/office/powerpoint/2010/main" val="2382981154"/>
      </p:ext>
    </p:extLst>
  </p:cSld>
  <p:clrMapOvr>
    <a:masterClrMapping/>
  </p:clrMapOvr>
  <p:transition>
    <p:fade/>
  </p:transition>
  <p:extLst>
    <p:ext uri="{DCECCB84-F9BA-43D5-87BE-67443E8EF086}">
      <p15:sldGuideLst xmlns:p15="http://schemas.microsoft.com/office/powerpoint/2012/main">
        <p15:guide id="1" orient="horz" pos="3724"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 Column picture">
    <p:bg>
      <p:bgPr>
        <a:solidFill>
          <a:schemeClr val="bg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DF0DC3A9-4AE8-4D39-96BD-7D19AA2EEC40}"/>
              </a:ext>
            </a:extLst>
          </p:cNvPr>
          <p:cNvSpPr>
            <a:spLocks noGrp="1"/>
          </p:cNvSpPr>
          <p:nvPr>
            <p:ph type="pic" sz="quarter" idx="17"/>
          </p:nvPr>
        </p:nvSpPr>
        <p:spPr>
          <a:xfrm>
            <a:off x="4572000" y="1844675"/>
            <a:ext cx="4354316" cy="4067175"/>
          </a:xfrm>
        </p:spPr>
        <p:txBody>
          <a:bodyPr>
            <a:normAutofit/>
          </a:bodyPr>
          <a:lstStyle>
            <a:lvl1pPr marL="0" indent="0">
              <a:buNone/>
              <a:defRPr sz="1350"/>
            </a:lvl1pPr>
          </a:lstStyle>
          <a:p>
            <a:r>
              <a:rPr lang="en-US"/>
              <a:t>Click icon to add picture</a:t>
            </a:r>
            <a:endParaRPr lang="en-AU"/>
          </a:p>
        </p:txBody>
      </p:sp>
      <p:sp>
        <p:nvSpPr>
          <p:cNvPr id="3" name="Text Placeholder 2"/>
          <p:cNvSpPr>
            <a:spLocks noGrp="1"/>
          </p:cNvSpPr>
          <p:nvPr>
            <p:ph type="body" sz="quarter" idx="16"/>
          </p:nvPr>
        </p:nvSpPr>
        <p:spPr>
          <a:xfrm>
            <a:off x="298091" y="1844675"/>
            <a:ext cx="4140744" cy="40671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1" name="Text Placeholder 2078">
            <a:extLst>
              <a:ext uri="{FF2B5EF4-FFF2-40B4-BE49-F238E27FC236}">
                <a16:creationId xmlns:a16="http://schemas.microsoft.com/office/drawing/2014/main" id="{DE976D40-EB64-8443-8524-2F97084E2CFB}"/>
              </a:ext>
            </a:extLst>
          </p:cNvPr>
          <p:cNvSpPr>
            <a:spLocks noGrp="1"/>
          </p:cNvSpPr>
          <p:nvPr>
            <p:ph type="body" sz="quarter" idx="15" hasCustomPrompt="1"/>
          </p:nvPr>
        </p:nvSpPr>
        <p:spPr>
          <a:xfrm>
            <a:off x="294661" y="1245629"/>
            <a:ext cx="8627651" cy="419659"/>
          </a:xfrm>
          <a:prstGeom prst="rect">
            <a:avLst/>
          </a:prstGeom>
        </p:spPr>
        <p:txBody>
          <a:bodyPr wrap="square" lIns="0">
            <a:noAutofit/>
          </a:bodyPr>
          <a:lstStyle>
            <a:lvl1pPr marL="0" indent="0">
              <a:buNone/>
              <a:defRPr sz="1800" b="1" i="0">
                <a:solidFill>
                  <a:schemeClr val="accent5"/>
                </a:solidFill>
                <a:latin typeface="Arial" panose="020B0604020202020204" pitchFamily="34" charset="0"/>
                <a:cs typeface="Arial" panose="020B0604020202020204" pitchFamily="34" charset="0"/>
              </a:defRPr>
            </a:lvl1pPr>
            <a:lvl2pPr marL="0" indent="0">
              <a:buNone/>
              <a:defRPr/>
            </a:lvl2pPr>
          </a:lstStyle>
          <a:p>
            <a:pPr lvl="0"/>
            <a:r>
              <a:rPr lang="en-US" dirty="0"/>
              <a:t>Subtitle goes here</a:t>
            </a:r>
          </a:p>
        </p:txBody>
      </p:sp>
      <p:sp>
        <p:nvSpPr>
          <p:cNvPr id="12" name="Title Placeholder 1"/>
          <p:cNvSpPr>
            <a:spLocks noGrp="1"/>
          </p:cNvSpPr>
          <p:nvPr>
            <p:ph type="title"/>
          </p:nvPr>
        </p:nvSpPr>
        <p:spPr>
          <a:xfrm>
            <a:off x="292100" y="747159"/>
            <a:ext cx="8623051" cy="498470"/>
          </a:xfrm>
          <a:prstGeom prst="rect">
            <a:avLst/>
          </a:prstGeom>
        </p:spPr>
        <p:txBody>
          <a:bodyPr vert="horz" wrap="square" lIns="0" tIns="0" rIns="0" bIns="0" rtlCol="0" anchor="ctr">
            <a:noAutofit/>
          </a:bodyPr>
          <a:lstStyle/>
          <a:p>
            <a:r>
              <a:rPr lang="en-US"/>
              <a:t>Click to edit Master title style</a:t>
            </a:r>
            <a:endParaRPr lang="en-US" dirty="0"/>
          </a:p>
        </p:txBody>
      </p:sp>
      <p:sp>
        <p:nvSpPr>
          <p:cNvPr id="7"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292150" y="6258126"/>
            <a:ext cx="305754" cy="365125"/>
          </a:xfrm>
          <a:prstGeom prst="rect">
            <a:avLst/>
          </a:prstGeom>
        </p:spPr>
        <p:txBody>
          <a:bodyPr vert="horz" lIns="0" tIns="0" rIns="0" bIns="0" rtlCol="0" anchor="b" anchorCtr="0"/>
          <a:lstStyle>
            <a:lvl1pPr algn="l">
              <a:defRPr sz="800" b="0" i="0">
                <a:solidFill>
                  <a:schemeClr val="tx2"/>
                </a:solidFill>
                <a:latin typeface="Arial" panose="020B0604020202020204" pitchFamily="34" charset="0"/>
                <a:cs typeface="Arial" panose="020B0604020202020204" pitchFamily="34" charset="0"/>
              </a:defRPr>
            </a:lvl1pPr>
          </a:lstStyle>
          <a:p>
            <a:r>
              <a:rPr lang="en-AU"/>
              <a:t>© NSW Department of Education | Document title</a:t>
            </a:r>
            <a:endParaRPr lang="en-US" dirty="0"/>
          </a:p>
        </p:txBody>
      </p:sp>
    </p:spTree>
    <p:extLst>
      <p:ext uri="{BB962C8B-B14F-4D97-AF65-F5344CB8AC3E}">
        <p14:creationId xmlns:p14="http://schemas.microsoft.com/office/powerpoint/2010/main" val="2334971249"/>
      </p:ext>
    </p:extLst>
  </p:cSld>
  <p:clrMapOvr>
    <a:masterClrMapping/>
  </p:clrMapOvr>
  <p:transition>
    <p:fade/>
  </p:transition>
  <p:extLst>
    <p:ext uri="{DCECCB84-F9BA-43D5-87BE-67443E8EF086}">
      <p15:sldGuideLst xmlns:p15="http://schemas.microsoft.com/office/powerpoint/2012/main">
        <p15:guide id="1" orient="horz" pos="3724"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lumn Tab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able Placeholder 5">
            <a:extLst>
              <a:ext uri="{FF2B5EF4-FFF2-40B4-BE49-F238E27FC236}">
                <a16:creationId xmlns:a16="http://schemas.microsoft.com/office/drawing/2014/main" id="{ED2C0BA2-4F2F-4DB2-B9B9-254956473F7A}"/>
              </a:ext>
            </a:extLst>
          </p:cNvPr>
          <p:cNvSpPr>
            <a:spLocks noGrp="1"/>
          </p:cNvSpPr>
          <p:nvPr>
            <p:ph type="tbl" sz="quarter" idx="18"/>
          </p:nvPr>
        </p:nvSpPr>
        <p:spPr>
          <a:xfrm>
            <a:off x="4572000" y="1844675"/>
            <a:ext cx="4289512" cy="4067176"/>
          </a:xfrm>
        </p:spPr>
        <p:txBody>
          <a:bodyPr>
            <a:normAutofit/>
          </a:bodyPr>
          <a:lstStyle>
            <a:lvl1pPr marL="0" indent="0">
              <a:buNone/>
              <a:defRPr sz="1350"/>
            </a:lvl1pPr>
          </a:lstStyle>
          <a:p>
            <a:r>
              <a:rPr lang="en-US"/>
              <a:t>Click icon to add table</a:t>
            </a:r>
            <a:endParaRPr lang="en-AU" dirty="0"/>
          </a:p>
        </p:txBody>
      </p:sp>
      <p:sp>
        <p:nvSpPr>
          <p:cNvPr id="4" name="Text Placeholder 3"/>
          <p:cNvSpPr>
            <a:spLocks noGrp="1"/>
          </p:cNvSpPr>
          <p:nvPr>
            <p:ph type="body" sz="quarter" idx="17"/>
          </p:nvPr>
        </p:nvSpPr>
        <p:spPr>
          <a:xfrm>
            <a:off x="292100" y="1844675"/>
            <a:ext cx="4120102" cy="40671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3" name="Text Placeholder 2078">
            <a:extLst>
              <a:ext uri="{FF2B5EF4-FFF2-40B4-BE49-F238E27FC236}">
                <a16:creationId xmlns:a16="http://schemas.microsoft.com/office/drawing/2014/main" id="{DE976D40-EB64-8443-8524-2F97084E2CFB}"/>
              </a:ext>
            </a:extLst>
          </p:cNvPr>
          <p:cNvSpPr>
            <a:spLocks noGrp="1"/>
          </p:cNvSpPr>
          <p:nvPr>
            <p:ph type="body" sz="quarter" idx="15" hasCustomPrompt="1"/>
          </p:nvPr>
        </p:nvSpPr>
        <p:spPr>
          <a:xfrm>
            <a:off x="294661" y="1245629"/>
            <a:ext cx="8627651" cy="419659"/>
          </a:xfrm>
          <a:prstGeom prst="rect">
            <a:avLst/>
          </a:prstGeom>
        </p:spPr>
        <p:txBody>
          <a:bodyPr wrap="square" lIns="0">
            <a:noAutofit/>
          </a:bodyPr>
          <a:lstStyle>
            <a:lvl1pPr marL="0" indent="0">
              <a:buNone/>
              <a:defRPr sz="1800" b="1" i="0">
                <a:solidFill>
                  <a:schemeClr val="accent5"/>
                </a:solidFill>
                <a:latin typeface="Arial" panose="020B0604020202020204" pitchFamily="34" charset="0"/>
                <a:cs typeface="Arial" panose="020B0604020202020204" pitchFamily="34" charset="0"/>
              </a:defRPr>
            </a:lvl1pPr>
            <a:lvl2pPr marL="0" indent="0">
              <a:buNone/>
              <a:defRPr/>
            </a:lvl2pPr>
          </a:lstStyle>
          <a:p>
            <a:pPr lvl="0"/>
            <a:r>
              <a:rPr lang="en-US" dirty="0"/>
              <a:t>Subtitle goes here</a:t>
            </a:r>
          </a:p>
        </p:txBody>
      </p:sp>
      <p:sp>
        <p:nvSpPr>
          <p:cNvPr id="14" name="Title Placeholder 1"/>
          <p:cNvSpPr>
            <a:spLocks noGrp="1"/>
          </p:cNvSpPr>
          <p:nvPr>
            <p:ph type="title"/>
          </p:nvPr>
        </p:nvSpPr>
        <p:spPr>
          <a:xfrm>
            <a:off x="292100" y="747159"/>
            <a:ext cx="8623051" cy="498470"/>
          </a:xfrm>
          <a:prstGeom prst="rect">
            <a:avLst/>
          </a:prstGeom>
        </p:spPr>
        <p:txBody>
          <a:bodyPr vert="horz" wrap="square" lIns="0" tIns="0" rIns="0" bIns="0" rtlCol="0" anchor="ctr">
            <a:noAutofit/>
          </a:bodyPr>
          <a:lstStyle/>
          <a:p>
            <a:r>
              <a:rPr lang="en-US"/>
              <a:t>Click to edit Master title style</a:t>
            </a:r>
            <a:endParaRPr lang="en-US" dirty="0"/>
          </a:p>
        </p:txBody>
      </p:sp>
      <p:sp>
        <p:nvSpPr>
          <p:cNvPr id="8"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292150" y="6258126"/>
            <a:ext cx="305754" cy="365125"/>
          </a:xfrm>
          <a:prstGeom prst="rect">
            <a:avLst/>
          </a:prstGeom>
        </p:spPr>
        <p:txBody>
          <a:bodyPr vert="horz" lIns="0" tIns="0" rIns="0" bIns="0" rtlCol="0" anchor="b" anchorCtr="0"/>
          <a:lstStyle>
            <a:lvl1pPr algn="l">
              <a:defRPr sz="800" b="0" i="0">
                <a:solidFill>
                  <a:schemeClr val="tx2"/>
                </a:solidFill>
                <a:latin typeface="Arial" panose="020B0604020202020204" pitchFamily="34" charset="0"/>
                <a:cs typeface="Arial" panose="020B0604020202020204" pitchFamily="34" charset="0"/>
              </a:defRPr>
            </a:lvl1pPr>
          </a:lstStyle>
          <a:p>
            <a:r>
              <a:rPr lang="en-AU"/>
              <a:t>© NSW Department of Education | Document title</a:t>
            </a:r>
            <a:endParaRPr lang="en-US" dirty="0"/>
          </a:p>
        </p:txBody>
      </p:sp>
      <p:sp>
        <p:nvSpPr>
          <p:cNvPr id="3" name="TextBox 2">
            <a:extLst>
              <a:ext uri="{FF2B5EF4-FFF2-40B4-BE49-F238E27FC236}">
                <a16:creationId xmlns:a16="http://schemas.microsoft.com/office/drawing/2014/main" id="{B1B7782E-9F13-7747-9D25-96B05BFAA5DD}"/>
              </a:ext>
            </a:extLst>
          </p:cNvPr>
          <p:cNvSpPr txBox="1"/>
          <p:nvPr userDrawn="1"/>
        </p:nvSpPr>
        <p:spPr>
          <a:xfrm>
            <a:off x="249382" y="415636"/>
            <a:ext cx="0" cy="0"/>
          </a:xfrm>
          <a:prstGeom prst="rect">
            <a:avLst/>
          </a:prstGeom>
          <a:noFill/>
        </p:spPr>
        <p:txBody>
          <a:bodyPr wrap="none" lIns="0" tIns="0" rIns="0" bIns="0" rtlCol="0">
            <a:noAutofit/>
          </a:bodyPr>
          <a:lstStyle/>
          <a:p>
            <a:pPr algn="l"/>
            <a:endParaRPr lang="en-US" sz="1400" dirty="0" err="1"/>
          </a:p>
        </p:txBody>
      </p:sp>
    </p:spTree>
    <p:extLst>
      <p:ext uri="{BB962C8B-B14F-4D97-AF65-F5344CB8AC3E}">
        <p14:creationId xmlns:p14="http://schemas.microsoft.com/office/powerpoint/2010/main" val="4219724567"/>
      </p:ext>
    </p:extLst>
  </p:cSld>
  <p:clrMapOvr>
    <a:masterClrMapping/>
  </p:clrMapOvr>
  <p:transition>
    <p:fade/>
  </p:transition>
  <p:extLst>
    <p:ext uri="{DCECCB84-F9BA-43D5-87BE-67443E8EF086}">
      <p15:sldGuideLst xmlns:p15="http://schemas.microsoft.com/office/powerpoint/2012/main">
        <p15:guide id="1" orient="horz" pos="3724"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lumn Ch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Chart Placeholder 4">
            <a:extLst>
              <a:ext uri="{FF2B5EF4-FFF2-40B4-BE49-F238E27FC236}">
                <a16:creationId xmlns:a16="http://schemas.microsoft.com/office/drawing/2014/main" id="{62F238E7-DF0B-440A-80CD-92A5852D35B8}"/>
              </a:ext>
            </a:extLst>
          </p:cNvPr>
          <p:cNvSpPr>
            <a:spLocks noGrp="1"/>
          </p:cNvSpPr>
          <p:nvPr>
            <p:ph type="chart" sz="quarter" idx="18"/>
          </p:nvPr>
        </p:nvSpPr>
        <p:spPr>
          <a:xfrm>
            <a:off x="4572000" y="1844675"/>
            <a:ext cx="4279900" cy="4129998"/>
          </a:xfrm>
        </p:spPr>
        <p:txBody>
          <a:bodyPr>
            <a:normAutofit/>
          </a:bodyPr>
          <a:lstStyle>
            <a:lvl1pPr marL="0" indent="0">
              <a:buNone/>
              <a:defRPr sz="1350">
                <a:solidFill>
                  <a:schemeClr val="tx2"/>
                </a:solidFill>
              </a:defRPr>
            </a:lvl1pPr>
          </a:lstStyle>
          <a:p>
            <a:r>
              <a:rPr lang="en-US"/>
              <a:t>Click icon to add chart</a:t>
            </a:r>
            <a:endParaRPr lang="en-AU" dirty="0"/>
          </a:p>
        </p:txBody>
      </p:sp>
      <p:sp>
        <p:nvSpPr>
          <p:cNvPr id="4" name="Text Placeholder 3"/>
          <p:cNvSpPr>
            <a:spLocks noGrp="1"/>
          </p:cNvSpPr>
          <p:nvPr>
            <p:ph type="body" sz="quarter" idx="17"/>
          </p:nvPr>
        </p:nvSpPr>
        <p:spPr>
          <a:xfrm>
            <a:off x="292101" y="1844675"/>
            <a:ext cx="4111224" cy="41299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2" name="Text Placeholder 2078">
            <a:extLst>
              <a:ext uri="{FF2B5EF4-FFF2-40B4-BE49-F238E27FC236}">
                <a16:creationId xmlns:a16="http://schemas.microsoft.com/office/drawing/2014/main" id="{DE976D40-EB64-8443-8524-2F97084E2CFB}"/>
              </a:ext>
            </a:extLst>
          </p:cNvPr>
          <p:cNvSpPr>
            <a:spLocks noGrp="1"/>
          </p:cNvSpPr>
          <p:nvPr>
            <p:ph type="body" sz="quarter" idx="15" hasCustomPrompt="1"/>
          </p:nvPr>
        </p:nvSpPr>
        <p:spPr>
          <a:xfrm>
            <a:off x="294661" y="1245629"/>
            <a:ext cx="8627651" cy="419659"/>
          </a:xfrm>
          <a:prstGeom prst="rect">
            <a:avLst/>
          </a:prstGeom>
        </p:spPr>
        <p:txBody>
          <a:bodyPr wrap="square" lIns="0">
            <a:noAutofit/>
          </a:bodyPr>
          <a:lstStyle>
            <a:lvl1pPr marL="0" indent="0">
              <a:buNone/>
              <a:defRPr sz="1800" b="1" i="0">
                <a:solidFill>
                  <a:schemeClr val="accent5"/>
                </a:solidFill>
                <a:latin typeface="Arial" panose="020B0604020202020204" pitchFamily="34" charset="0"/>
                <a:cs typeface="Arial" panose="020B0604020202020204" pitchFamily="34" charset="0"/>
              </a:defRPr>
            </a:lvl1pPr>
            <a:lvl2pPr marL="0" indent="0">
              <a:buNone/>
              <a:defRPr/>
            </a:lvl2pPr>
          </a:lstStyle>
          <a:p>
            <a:pPr lvl="0"/>
            <a:r>
              <a:rPr lang="en-US" dirty="0"/>
              <a:t>Subtitle goes here</a:t>
            </a:r>
          </a:p>
        </p:txBody>
      </p:sp>
      <p:sp>
        <p:nvSpPr>
          <p:cNvPr id="13" name="Title Placeholder 1"/>
          <p:cNvSpPr>
            <a:spLocks noGrp="1"/>
          </p:cNvSpPr>
          <p:nvPr>
            <p:ph type="title"/>
          </p:nvPr>
        </p:nvSpPr>
        <p:spPr>
          <a:xfrm>
            <a:off x="292100" y="747159"/>
            <a:ext cx="8623051" cy="498470"/>
          </a:xfrm>
          <a:prstGeom prst="rect">
            <a:avLst/>
          </a:prstGeom>
        </p:spPr>
        <p:txBody>
          <a:bodyPr vert="horz" wrap="square" lIns="0" tIns="0" rIns="0" bIns="0" rtlCol="0" anchor="ctr">
            <a:noAutofit/>
          </a:bodyPr>
          <a:lstStyle/>
          <a:p>
            <a:r>
              <a:rPr lang="en-US"/>
              <a:t>Click to edit Master title style</a:t>
            </a:r>
            <a:endParaRPr lang="en-US" dirty="0"/>
          </a:p>
        </p:txBody>
      </p:sp>
      <p:sp>
        <p:nvSpPr>
          <p:cNvPr id="8"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292150" y="6258126"/>
            <a:ext cx="305754" cy="365125"/>
          </a:xfrm>
          <a:prstGeom prst="rect">
            <a:avLst/>
          </a:prstGeom>
        </p:spPr>
        <p:txBody>
          <a:bodyPr vert="horz" lIns="0" tIns="0" rIns="0" bIns="0" rtlCol="0" anchor="b" anchorCtr="0"/>
          <a:lstStyle>
            <a:lvl1pPr algn="l">
              <a:defRPr sz="800" b="0" i="0">
                <a:solidFill>
                  <a:schemeClr val="tx2"/>
                </a:solidFill>
                <a:latin typeface="Arial" panose="020B0604020202020204" pitchFamily="34" charset="0"/>
                <a:cs typeface="Arial" panose="020B0604020202020204" pitchFamily="34" charset="0"/>
              </a:defRPr>
            </a:lvl1pPr>
          </a:lstStyle>
          <a:p>
            <a:r>
              <a:rPr lang="en-AU"/>
              <a:t>© NSW Department of Education | Document title</a:t>
            </a:r>
            <a:endParaRPr lang="en-US" dirty="0"/>
          </a:p>
        </p:txBody>
      </p:sp>
      <p:sp>
        <p:nvSpPr>
          <p:cNvPr id="3" name="TextBox 2">
            <a:extLst>
              <a:ext uri="{FF2B5EF4-FFF2-40B4-BE49-F238E27FC236}">
                <a16:creationId xmlns:a16="http://schemas.microsoft.com/office/drawing/2014/main" id="{7197EDAD-CF55-D841-9671-910D0B8F9569}"/>
              </a:ext>
            </a:extLst>
          </p:cNvPr>
          <p:cNvSpPr txBox="1"/>
          <p:nvPr userDrawn="1"/>
        </p:nvSpPr>
        <p:spPr>
          <a:xfrm>
            <a:off x="654627" y="374073"/>
            <a:ext cx="0" cy="0"/>
          </a:xfrm>
          <a:prstGeom prst="rect">
            <a:avLst/>
          </a:prstGeom>
          <a:noFill/>
        </p:spPr>
        <p:txBody>
          <a:bodyPr wrap="none" lIns="0" tIns="0" rIns="0" bIns="0" rtlCol="0">
            <a:noAutofit/>
          </a:bodyPr>
          <a:lstStyle/>
          <a:p>
            <a:pPr algn="l"/>
            <a:endParaRPr lang="en-US" sz="1400" dirty="0" err="1"/>
          </a:p>
        </p:txBody>
      </p:sp>
    </p:spTree>
    <p:extLst>
      <p:ext uri="{BB962C8B-B14F-4D97-AF65-F5344CB8AC3E}">
        <p14:creationId xmlns:p14="http://schemas.microsoft.com/office/powerpoint/2010/main" val="1279288669"/>
      </p:ext>
    </p:extLst>
  </p:cSld>
  <p:clrMapOvr>
    <a:masterClrMapping/>
  </p:clrMapOvr>
  <p:transition>
    <p:fade/>
  </p:transition>
  <p:extLst>
    <p:ext uri="{DCECCB84-F9BA-43D5-87BE-67443E8EF086}">
      <p15:sldGuideLst xmlns:p15="http://schemas.microsoft.com/office/powerpoint/2012/main">
        <p15:guide id="1" orient="horz" pos="3724"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Multi image and text">
    <p:spTree>
      <p:nvGrpSpPr>
        <p:cNvPr id="1" name=""/>
        <p:cNvGrpSpPr/>
        <p:nvPr/>
      </p:nvGrpSpPr>
      <p:grpSpPr>
        <a:xfrm>
          <a:off x="0" y="0"/>
          <a:ext cx="0" cy="0"/>
          <a:chOff x="0" y="0"/>
          <a:chExt cx="0" cy="0"/>
        </a:xfrm>
      </p:grpSpPr>
      <p:sp>
        <p:nvSpPr>
          <p:cNvPr id="21" name="Picture Placeholder 20"/>
          <p:cNvSpPr>
            <a:spLocks noGrp="1"/>
          </p:cNvSpPr>
          <p:nvPr>
            <p:ph type="pic" sz="quarter" idx="17"/>
          </p:nvPr>
        </p:nvSpPr>
        <p:spPr>
          <a:xfrm>
            <a:off x="307975" y="1881188"/>
            <a:ext cx="1980000" cy="1704975"/>
          </a:xfrm>
        </p:spPr>
        <p:txBody>
          <a:bodyPr/>
          <a:lstStyle/>
          <a:p>
            <a:r>
              <a:rPr lang="en-US"/>
              <a:t>Click icon to add picture</a:t>
            </a:r>
            <a:endParaRPr lang="en-AU"/>
          </a:p>
        </p:txBody>
      </p:sp>
      <p:sp>
        <p:nvSpPr>
          <p:cNvPr id="22" name="Picture Placeholder 20"/>
          <p:cNvSpPr>
            <a:spLocks noGrp="1"/>
          </p:cNvSpPr>
          <p:nvPr>
            <p:ph type="pic" sz="quarter" idx="18"/>
          </p:nvPr>
        </p:nvSpPr>
        <p:spPr>
          <a:xfrm>
            <a:off x="2517034" y="1881188"/>
            <a:ext cx="1980000" cy="1704975"/>
          </a:xfrm>
        </p:spPr>
        <p:txBody>
          <a:bodyPr/>
          <a:lstStyle/>
          <a:p>
            <a:r>
              <a:rPr lang="en-US"/>
              <a:t>Click icon to add picture</a:t>
            </a:r>
            <a:endParaRPr lang="en-AU"/>
          </a:p>
        </p:txBody>
      </p:sp>
      <p:sp>
        <p:nvSpPr>
          <p:cNvPr id="23" name="Picture Placeholder 20"/>
          <p:cNvSpPr>
            <a:spLocks noGrp="1"/>
          </p:cNvSpPr>
          <p:nvPr>
            <p:ph type="pic" sz="quarter" idx="19"/>
          </p:nvPr>
        </p:nvSpPr>
        <p:spPr>
          <a:xfrm>
            <a:off x="4726093" y="1881188"/>
            <a:ext cx="1980000" cy="1704975"/>
          </a:xfrm>
        </p:spPr>
        <p:txBody>
          <a:bodyPr/>
          <a:lstStyle/>
          <a:p>
            <a:r>
              <a:rPr lang="en-US"/>
              <a:t>Click icon to add picture</a:t>
            </a:r>
            <a:endParaRPr lang="en-AU"/>
          </a:p>
        </p:txBody>
      </p:sp>
      <p:sp>
        <p:nvSpPr>
          <p:cNvPr id="24" name="Picture Placeholder 20"/>
          <p:cNvSpPr>
            <a:spLocks noGrp="1"/>
          </p:cNvSpPr>
          <p:nvPr>
            <p:ph type="pic" sz="quarter" idx="20"/>
          </p:nvPr>
        </p:nvSpPr>
        <p:spPr>
          <a:xfrm>
            <a:off x="6935151" y="1881188"/>
            <a:ext cx="1980000" cy="1704975"/>
          </a:xfrm>
        </p:spPr>
        <p:txBody>
          <a:bodyPr/>
          <a:lstStyle/>
          <a:p>
            <a:r>
              <a:rPr lang="en-US"/>
              <a:t>Click icon to add picture</a:t>
            </a:r>
            <a:endParaRPr lang="en-AU"/>
          </a:p>
        </p:txBody>
      </p:sp>
      <p:sp>
        <p:nvSpPr>
          <p:cNvPr id="26" name="Text Placeholder 25"/>
          <p:cNvSpPr>
            <a:spLocks noGrp="1"/>
          </p:cNvSpPr>
          <p:nvPr>
            <p:ph type="body" sz="quarter" idx="21"/>
          </p:nvPr>
        </p:nvSpPr>
        <p:spPr>
          <a:xfrm>
            <a:off x="307975" y="3729038"/>
            <a:ext cx="1979613" cy="22018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27" name="Text Placeholder 25"/>
          <p:cNvSpPr>
            <a:spLocks noGrp="1"/>
          </p:cNvSpPr>
          <p:nvPr>
            <p:ph type="body" sz="quarter" idx="22"/>
          </p:nvPr>
        </p:nvSpPr>
        <p:spPr>
          <a:xfrm>
            <a:off x="2517421" y="3778093"/>
            <a:ext cx="1979613" cy="22018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28" name="Text Placeholder 25"/>
          <p:cNvSpPr>
            <a:spLocks noGrp="1"/>
          </p:cNvSpPr>
          <p:nvPr>
            <p:ph type="body" sz="quarter" idx="23"/>
          </p:nvPr>
        </p:nvSpPr>
        <p:spPr>
          <a:xfrm>
            <a:off x="4732337" y="3778093"/>
            <a:ext cx="1979613" cy="22018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29" name="Text Placeholder 25"/>
          <p:cNvSpPr>
            <a:spLocks noGrp="1"/>
          </p:cNvSpPr>
          <p:nvPr>
            <p:ph type="body" sz="quarter" idx="24"/>
          </p:nvPr>
        </p:nvSpPr>
        <p:spPr>
          <a:xfrm>
            <a:off x="6947253" y="3778093"/>
            <a:ext cx="1979613" cy="22018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30" name="Text Placeholder 2078">
            <a:extLst>
              <a:ext uri="{FF2B5EF4-FFF2-40B4-BE49-F238E27FC236}">
                <a16:creationId xmlns:a16="http://schemas.microsoft.com/office/drawing/2014/main" id="{DE976D40-EB64-8443-8524-2F97084E2CFB}"/>
              </a:ext>
            </a:extLst>
          </p:cNvPr>
          <p:cNvSpPr>
            <a:spLocks noGrp="1"/>
          </p:cNvSpPr>
          <p:nvPr>
            <p:ph type="body" sz="quarter" idx="15" hasCustomPrompt="1"/>
          </p:nvPr>
        </p:nvSpPr>
        <p:spPr>
          <a:xfrm>
            <a:off x="294661" y="1245629"/>
            <a:ext cx="8627651" cy="443629"/>
          </a:xfrm>
          <a:prstGeom prst="rect">
            <a:avLst/>
          </a:prstGeom>
        </p:spPr>
        <p:txBody>
          <a:bodyPr wrap="square" lIns="0">
            <a:noAutofit/>
          </a:bodyPr>
          <a:lstStyle>
            <a:lvl1pPr marL="0" indent="0">
              <a:buNone/>
              <a:defRPr sz="1800" b="1" i="0">
                <a:solidFill>
                  <a:schemeClr val="accent5"/>
                </a:solidFill>
                <a:latin typeface="Arial" panose="020B0604020202020204" pitchFamily="34" charset="0"/>
                <a:cs typeface="Arial" panose="020B0604020202020204" pitchFamily="34" charset="0"/>
              </a:defRPr>
            </a:lvl1pPr>
            <a:lvl2pPr marL="0" indent="0">
              <a:buNone/>
              <a:defRPr/>
            </a:lvl2pPr>
          </a:lstStyle>
          <a:p>
            <a:pPr lvl="0"/>
            <a:r>
              <a:rPr lang="en-US" dirty="0"/>
              <a:t>Subtitle goes here</a:t>
            </a:r>
          </a:p>
        </p:txBody>
      </p:sp>
      <p:sp>
        <p:nvSpPr>
          <p:cNvPr id="31" name="Title Placeholder 1"/>
          <p:cNvSpPr>
            <a:spLocks noGrp="1"/>
          </p:cNvSpPr>
          <p:nvPr>
            <p:ph type="title"/>
          </p:nvPr>
        </p:nvSpPr>
        <p:spPr>
          <a:xfrm>
            <a:off x="292100" y="747159"/>
            <a:ext cx="8623051" cy="498470"/>
          </a:xfrm>
          <a:prstGeom prst="rect">
            <a:avLst/>
          </a:prstGeom>
        </p:spPr>
        <p:txBody>
          <a:bodyPr vert="horz" wrap="square" lIns="0" tIns="0" rIns="0" bIns="0" rtlCol="0" anchor="ctr">
            <a:noAutofit/>
          </a:bodyPr>
          <a:lstStyle/>
          <a:p>
            <a:r>
              <a:rPr lang="en-US"/>
              <a:t>Click to edit Master title style</a:t>
            </a:r>
            <a:endParaRPr lang="en-US" dirty="0"/>
          </a:p>
        </p:txBody>
      </p:sp>
      <p:sp>
        <p:nvSpPr>
          <p:cNvPr id="14"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292150" y="6258126"/>
            <a:ext cx="305754" cy="365125"/>
          </a:xfrm>
          <a:prstGeom prst="rect">
            <a:avLst/>
          </a:prstGeom>
        </p:spPr>
        <p:txBody>
          <a:bodyPr vert="horz" lIns="0" tIns="0" rIns="0" bIns="0" rtlCol="0" anchor="b" anchorCtr="0"/>
          <a:lstStyle>
            <a:lvl1pPr algn="l">
              <a:defRPr sz="800" b="0" i="0">
                <a:solidFill>
                  <a:schemeClr val="tx2"/>
                </a:solidFill>
                <a:latin typeface="Arial" panose="020B0604020202020204" pitchFamily="34" charset="0"/>
                <a:cs typeface="Arial" panose="020B0604020202020204" pitchFamily="34" charset="0"/>
              </a:defRPr>
            </a:lvl1pPr>
          </a:lstStyle>
          <a:p>
            <a:r>
              <a:rPr lang="en-AU"/>
              <a:t>© NSW Department of Education | Document title</a:t>
            </a:r>
            <a:endParaRPr lang="en-US" dirty="0"/>
          </a:p>
        </p:txBody>
      </p:sp>
      <p:sp>
        <p:nvSpPr>
          <p:cNvPr id="2" name="TextBox 1">
            <a:extLst>
              <a:ext uri="{FF2B5EF4-FFF2-40B4-BE49-F238E27FC236}">
                <a16:creationId xmlns:a16="http://schemas.microsoft.com/office/drawing/2014/main" id="{5C77D89F-AD80-E940-A173-D053B3E2C118}"/>
              </a:ext>
            </a:extLst>
          </p:cNvPr>
          <p:cNvSpPr txBox="1"/>
          <p:nvPr userDrawn="1"/>
        </p:nvSpPr>
        <p:spPr>
          <a:xfrm>
            <a:off x="810491" y="363682"/>
            <a:ext cx="0" cy="0"/>
          </a:xfrm>
          <a:prstGeom prst="rect">
            <a:avLst/>
          </a:prstGeom>
          <a:noFill/>
        </p:spPr>
        <p:txBody>
          <a:bodyPr wrap="none" lIns="0" tIns="0" rIns="0" bIns="0" rtlCol="0">
            <a:noAutofit/>
          </a:bodyPr>
          <a:lstStyle/>
          <a:p>
            <a:pPr algn="l"/>
            <a:endParaRPr lang="en-US" sz="1400" dirty="0" err="1"/>
          </a:p>
        </p:txBody>
      </p:sp>
    </p:spTree>
    <p:extLst>
      <p:ext uri="{BB962C8B-B14F-4D97-AF65-F5344CB8AC3E}">
        <p14:creationId xmlns:p14="http://schemas.microsoft.com/office/powerpoint/2010/main" val="919833673"/>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ivider -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Young student using an interactive device at her desk.&#10;">
            <a:extLst>
              <a:ext uri="{FF2B5EF4-FFF2-40B4-BE49-F238E27FC236}">
                <a16:creationId xmlns:a16="http://schemas.microsoft.com/office/drawing/2014/main" id="{803D38EF-B025-1D4B-89FA-98E21AEAAAF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1033881"/>
            <a:ext cx="5053364" cy="4982400"/>
          </a:xfrm>
          <a:prstGeom prst="rect">
            <a:avLst/>
          </a:prstGeom>
        </p:spPr>
      </p:pic>
      <p:sp>
        <p:nvSpPr>
          <p:cNvPr id="28" name="Text Placeholder 2078">
            <a:extLst>
              <a:ext uri="{FF2B5EF4-FFF2-40B4-BE49-F238E27FC236}">
                <a16:creationId xmlns:a16="http://schemas.microsoft.com/office/drawing/2014/main" id="{D3261B0B-59AF-AC42-8E88-1F4183CADE4A}"/>
              </a:ext>
            </a:extLst>
          </p:cNvPr>
          <p:cNvSpPr>
            <a:spLocks noGrp="1"/>
          </p:cNvSpPr>
          <p:nvPr>
            <p:ph type="body" sz="quarter" idx="15" hasCustomPrompt="1"/>
          </p:nvPr>
        </p:nvSpPr>
        <p:spPr>
          <a:xfrm>
            <a:off x="5096828" y="3059141"/>
            <a:ext cx="3664986" cy="931618"/>
          </a:xfrm>
          <a:prstGeom prst="rect">
            <a:avLst/>
          </a:prstGeom>
        </p:spPr>
        <p:txBody>
          <a:bodyPr wrap="square" lIns="0">
            <a:noAutofit/>
          </a:bodyPr>
          <a:lstStyle>
            <a:lvl1pPr marL="0" indent="0">
              <a:buNone/>
              <a:defRPr sz="1800" b="1" i="0">
                <a:solidFill>
                  <a:schemeClr val="bg1"/>
                </a:solidFill>
                <a:latin typeface="Arial" panose="020B0604020202020204" pitchFamily="34" charset="0"/>
                <a:cs typeface="Arial" panose="020B0604020202020204" pitchFamily="34" charset="0"/>
              </a:defRPr>
            </a:lvl1pPr>
            <a:lvl2pPr marL="0" indent="0">
              <a:buNone/>
              <a:defRPr/>
            </a:lvl2pPr>
          </a:lstStyle>
          <a:p>
            <a:pPr lvl="0"/>
            <a:r>
              <a:rPr lang="en-US" dirty="0"/>
              <a:t>Subtitle goes here</a:t>
            </a:r>
          </a:p>
        </p:txBody>
      </p:sp>
      <p:sp>
        <p:nvSpPr>
          <p:cNvPr id="17" name="Title 8">
            <a:extLst>
              <a:ext uri="{FF2B5EF4-FFF2-40B4-BE49-F238E27FC236}">
                <a16:creationId xmlns:a16="http://schemas.microsoft.com/office/drawing/2014/main" id="{4C77762C-D1E8-41D0-BDF5-16B2E2FB0FDA}"/>
              </a:ext>
            </a:extLst>
          </p:cNvPr>
          <p:cNvSpPr>
            <a:spLocks noGrp="1"/>
          </p:cNvSpPr>
          <p:nvPr>
            <p:ph type="title" hasCustomPrompt="1"/>
          </p:nvPr>
        </p:nvSpPr>
        <p:spPr>
          <a:xfrm>
            <a:off x="5096832" y="1833967"/>
            <a:ext cx="3664985" cy="1107996"/>
          </a:xfrm>
        </p:spPr>
        <p:txBody>
          <a:bodyPr anchor="b">
            <a:noAutofit/>
          </a:bodyPr>
          <a:lstStyle>
            <a:lvl1pPr>
              <a:lnSpc>
                <a:spcPct val="90000"/>
              </a:lnSpc>
              <a:defRPr sz="3000" b="1" i="0">
                <a:solidFill>
                  <a:schemeClr val="bg1"/>
                </a:solidFill>
                <a:latin typeface="Arial" panose="020B0604020202020204" pitchFamily="34" charset="0"/>
                <a:cs typeface="Arial" panose="020B0604020202020204" pitchFamily="34" charset="0"/>
              </a:defRPr>
            </a:lvl1pPr>
          </a:lstStyle>
          <a:p>
            <a:r>
              <a:rPr lang="en-US" dirty="0"/>
              <a:t>Divider title goes here</a:t>
            </a:r>
            <a:endParaRPr lang="en-AU" dirty="0"/>
          </a:p>
        </p:txBody>
      </p:sp>
      <p:cxnSp>
        <p:nvCxnSpPr>
          <p:cNvPr id="19" name="Straight Connector 18">
            <a:extLst>
              <a:ext uri="{FF2B5EF4-FFF2-40B4-BE49-F238E27FC236}">
                <a16:creationId xmlns:a16="http://schemas.microsoft.com/office/drawing/2014/main" id="{00741CFD-7DEE-490C-8563-C8C4EF3060AD}"/>
              </a:ext>
              <a:ext uri="{C183D7F6-B498-43B3-948B-1728B52AA6E4}">
                <adec:decorative xmlns:adec="http://schemas.microsoft.com/office/drawing/2017/decorative" xmlns="" val="1"/>
              </a:ext>
            </a:extLst>
          </p:cNvPr>
          <p:cNvCxnSpPr/>
          <p:nvPr userDrawn="1"/>
        </p:nvCxnSpPr>
        <p:spPr>
          <a:xfrm>
            <a:off x="252796" y="388436"/>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875D8F5-C831-4AC7-AE09-4DA65EE17051}"/>
              </a:ext>
            </a:extLst>
          </p:cNvPr>
          <p:cNvSpPr txBox="1"/>
          <p:nvPr userDrawn="1"/>
        </p:nvSpPr>
        <p:spPr>
          <a:xfrm>
            <a:off x="306969" y="365498"/>
            <a:ext cx="1673535" cy="138499"/>
          </a:xfrm>
          <a:prstGeom prst="rect">
            <a:avLst/>
          </a:prstGeom>
          <a:noFill/>
        </p:spPr>
        <p:txBody>
          <a:bodyPr wrap="none" lIns="0" tIns="0" rIns="0" bIns="0" rtlCol="0">
            <a:spAutoFit/>
          </a:bodyPr>
          <a:lstStyle/>
          <a:p>
            <a:r>
              <a:rPr lang="en-AU" sz="900" b="1" i="0" dirty="0">
                <a:solidFill>
                  <a:schemeClr val="bg1"/>
                </a:solidFill>
                <a:latin typeface="Arial" panose="020B0604020202020204" pitchFamily="34" charset="0"/>
                <a:cs typeface="Arial" panose="020B0604020202020204" pitchFamily="34" charset="0"/>
              </a:rPr>
              <a:t>NSW Department of Education</a:t>
            </a:r>
          </a:p>
        </p:txBody>
      </p:sp>
      <p:pic>
        <p:nvPicPr>
          <p:cNvPr id="10" name="Picture 9" descr="NSW Government Logo" title="NSW Government Logo"/>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186017" y="5912575"/>
            <a:ext cx="665883" cy="720000"/>
          </a:xfrm>
          <a:prstGeom prst="rect">
            <a:avLst/>
          </a:prstGeom>
        </p:spPr>
      </p:pic>
    </p:spTree>
    <p:extLst>
      <p:ext uri="{BB962C8B-B14F-4D97-AF65-F5344CB8AC3E}">
        <p14:creationId xmlns:p14="http://schemas.microsoft.com/office/powerpoint/2010/main" val="295140373"/>
      </p:ext>
    </p:extLst>
  </p:cSld>
  <p:clrMapOvr>
    <a:masterClrMapping/>
  </p:clrMapOvr>
  <p:transition>
    <p:fade/>
  </p:transition>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5536" y="356659"/>
            <a:ext cx="8280920" cy="946116"/>
          </a:xfrm>
        </p:spPr>
        <p:txBody>
          <a:bodyPr/>
          <a:lstStyle>
            <a:lvl1pPr>
              <a:defRPr>
                <a:solidFill>
                  <a:schemeClr val="tx1"/>
                </a:solidFill>
              </a:defRPr>
            </a:lvl1pPr>
          </a:lstStyle>
          <a:p>
            <a:r>
              <a:rPr lang="en-US" dirty="0"/>
              <a:t>Click to edit Master title style</a:t>
            </a:r>
            <a:endParaRPr lang="en-AU" dirty="0"/>
          </a:p>
        </p:txBody>
      </p:sp>
      <p:sp>
        <p:nvSpPr>
          <p:cNvPr id="3" name="Content Placeholder 2"/>
          <p:cNvSpPr>
            <a:spLocks noGrp="1"/>
          </p:cNvSpPr>
          <p:nvPr>
            <p:ph idx="1"/>
          </p:nvPr>
        </p:nvSpPr>
        <p:spPr>
          <a:xfrm>
            <a:off x="395536" y="1600201"/>
            <a:ext cx="8280920" cy="4709119"/>
          </a:xfrm>
        </p:spPr>
        <p:txBody>
          <a:bodyPr>
            <a:normAutofit/>
          </a:bodyPr>
          <a:lstStyle>
            <a:lvl1pPr>
              <a:defRPr sz="1100">
                <a:solidFill>
                  <a:schemeClr val="tx1"/>
                </a:solidFill>
              </a:defRPr>
            </a:lvl1pPr>
            <a:lvl2pPr>
              <a:defRPr sz="1000">
                <a:solidFill>
                  <a:schemeClr val="tx1"/>
                </a:solidFill>
              </a:defRPr>
            </a:lvl2pPr>
            <a:lvl3pPr>
              <a:defRPr sz="1000">
                <a:solidFill>
                  <a:schemeClr val="tx1"/>
                </a:solidFill>
              </a:defRPr>
            </a:lvl3pPr>
            <a:lvl4pPr>
              <a:defRPr sz="900">
                <a:solidFill>
                  <a:schemeClr val="tx1"/>
                </a:solidFill>
              </a:defRPr>
            </a:lvl4pPr>
            <a:lvl5pPr>
              <a:defRPr sz="9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Date Placeholder 3"/>
          <p:cNvSpPr>
            <a:spLocks noGrp="1"/>
          </p:cNvSpPr>
          <p:nvPr>
            <p:ph type="dt" sz="half" idx="10"/>
          </p:nvPr>
        </p:nvSpPr>
        <p:spPr/>
        <p:txBody>
          <a:bodyPr/>
          <a:lstStyle/>
          <a:p>
            <a:fld id="{AACA1574-CF14-4537-8D75-2E94083AF7FB}" type="datetime4">
              <a:rPr lang="en-AU" smtClean="0"/>
              <a:t>31 July 2020</a:t>
            </a:fld>
            <a:endParaRPr lang="en-AU" dirty="0"/>
          </a:p>
        </p:txBody>
      </p:sp>
      <p:sp>
        <p:nvSpPr>
          <p:cNvPr id="5" name="Footer Placeholder 4"/>
          <p:cNvSpPr>
            <a:spLocks noGrp="1"/>
          </p:cNvSpPr>
          <p:nvPr>
            <p:ph type="ftr" sz="quarter" idx="11"/>
          </p:nvPr>
        </p:nvSpPr>
        <p:spPr/>
        <p:txBody>
          <a:bodyPr/>
          <a:lstStyle/>
          <a:p>
            <a:r>
              <a:rPr lang="en-AU" dirty="0"/>
              <a:t>© NSW Department of Education | Document title</a:t>
            </a:r>
          </a:p>
        </p:txBody>
      </p:sp>
      <p:sp>
        <p:nvSpPr>
          <p:cNvPr id="6" name="Slide Number Placeholder 5"/>
          <p:cNvSpPr>
            <a:spLocks noGrp="1"/>
          </p:cNvSpPr>
          <p:nvPr>
            <p:ph type="sldNum" sz="quarter" idx="12"/>
          </p:nvPr>
        </p:nvSpPr>
        <p:spPr/>
        <p:txBody>
          <a:bodyPr/>
          <a:lstStyle/>
          <a:p>
            <a:r>
              <a:rPr lang="en-AU"/>
              <a:t>Page </a:t>
            </a:r>
            <a:fld id="{4A2A1DA9-8CAF-4BCA-B496-545B076AED2D}" type="slidenum">
              <a:rPr lang="en-AU" smtClean="0"/>
              <a:pPr/>
              <a:t>‹#›</a:t>
            </a:fld>
            <a:endParaRPr lang="en-AU" dirty="0"/>
          </a:p>
        </p:txBody>
      </p:sp>
    </p:spTree>
    <p:extLst>
      <p:ext uri="{BB962C8B-B14F-4D97-AF65-F5344CB8AC3E}">
        <p14:creationId xmlns:p14="http://schemas.microsoft.com/office/powerpoint/2010/main" val="6898841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Divider - 2 Placehol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Text Placeholder 2078">
            <a:extLst>
              <a:ext uri="{FF2B5EF4-FFF2-40B4-BE49-F238E27FC236}">
                <a16:creationId xmlns:a16="http://schemas.microsoft.com/office/drawing/2014/main" id="{D3261B0B-59AF-AC42-8E88-1F4183CADE4A}"/>
              </a:ext>
            </a:extLst>
          </p:cNvPr>
          <p:cNvSpPr>
            <a:spLocks noGrp="1"/>
          </p:cNvSpPr>
          <p:nvPr>
            <p:ph type="body" sz="quarter" idx="15" hasCustomPrompt="1"/>
          </p:nvPr>
        </p:nvSpPr>
        <p:spPr>
          <a:xfrm>
            <a:off x="5096828" y="3059141"/>
            <a:ext cx="3664986" cy="931618"/>
          </a:xfrm>
          <a:prstGeom prst="rect">
            <a:avLst/>
          </a:prstGeom>
        </p:spPr>
        <p:txBody>
          <a:bodyPr wrap="square" lIns="0">
            <a:noAutofit/>
          </a:bodyPr>
          <a:lstStyle>
            <a:lvl1pPr marL="0" indent="0">
              <a:buNone/>
              <a:defRPr sz="1800" b="1" i="0">
                <a:solidFill>
                  <a:schemeClr val="bg1"/>
                </a:solidFill>
                <a:latin typeface="Arial" panose="020B0604020202020204" pitchFamily="34" charset="0"/>
                <a:cs typeface="Arial" panose="020B0604020202020204" pitchFamily="34" charset="0"/>
              </a:defRPr>
            </a:lvl1pPr>
            <a:lvl2pPr marL="0" indent="0">
              <a:buNone/>
              <a:defRPr/>
            </a:lvl2pPr>
          </a:lstStyle>
          <a:p>
            <a:pPr lvl="0"/>
            <a:r>
              <a:rPr lang="en-US" dirty="0"/>
              <a:t>Subtitle goes here</a:t>
            </a:r>
          </a:p>
        </p:txBody>
      </p:sp>
      <p:sp>
        <p:nvSpPr>
          <p:cNvPr id="17" name="Title 8">
            <a:extLst>
              <a:ext uri="{FF2B5EF4-FFF2-40B4-BE49-F238E27FC236}">
                <a16:creationId xmlns:a16="http://schemas.microsoft.com/office/drawing/2014/main" id="{4C77762C-D1E8-41D0-BDF5-16B2E2FB0FDA}"/>
              </a:ext>
            </a:extLst>
          </p:cNvPr>
          <p:cNvSpPr>
            <a:spLocks noGrp="1"/>
          </p:cNvSpPr>
          <p:nvPr>
            <p:ph type="title" hasCustomPrompt="1"/>
          </p:nvPr>
        </p:nvSpPr>
        <p:spPr>
          <a:xfrm>
            <a:off x="5096832" y="1833967"/>
            <a:ext cx="3664985" cy="1107996"/>
          </a:xfrm>
        </p:spPr>
        <p:txBody>
          <a:bodyPr anchor="b">
            <a:noAutofit/>
          </a:bodyPr>
          <a:lstStyle>
            <a:lvl1pPr>
              <a:lnSpc>
                <a:spcPct val="90000"/>
              </a:lnSpc>
              <a:defRPr sz="3000">
                <a:solidFill>
                  <a:schemeClr val="bg1"/>
                </a:solidFill>
              </a:defRPr>
            </a:lvl1pPr>
          </a:lstStyle>
          <a:p>
            <a:r>
              <a:rPr lang="en-US" dirty="0"/>
              <a:t>Divider title goes here</a:t>
            </a:r>
            <a:endParaRPr lang="en-AU" dirty="0"/>
          </a:p>
        </p:txBody>
      </p:sp>
      <p:cxnSp>
        <p:nvCxnSpPr>
          <p:cNvPr id="19" name="Straight Connector 18">
            <a:extLst>
              <a:ext uri="{FF2B5EF4-FFF2-40B4-BE49-F238E27FC236}">
                <a16:creationId xmlns:a16="http://schemas.microsoft.com/office/drawing/2014/main" id="{00741CFD-7DEE-490C-8563-C8C4EF3060AD}"/>
              </a:ext>
              <a:ext uri="{C183D7F6-B498-43B3-948B-1728B52AA6E4}">
                <adec:decorative xmlns:adec="http://schemas.microsoft.com/office/drawing/2017/decorative" xmlns="" val="1"/>
              </a:ext>
            </a:extLst>
          </p:cNvPr>
          <p:cNvCxnSpPr/>
          <p:nvPr userDrawn="1"/>
        </p:nvCxnSpPr>
        <p:spPr>
          <a:xfrm>
            <a:off x="252796" y="388436"/>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875D8F5-C831-4AC7-AE09-4DA65EE17051}"/>
              </a:ext>
            </a:extLst>
          </p:cNvPr>
          <p:cNvSpPr txBox="1"/>
          <p:nvPr userDrawn="1"/>
        </p:nvSpPr>
        <p:spPr>
          <a:xfrm>
            <a:off x="306969" y="365498"/>
            <a:ext cx="1673535" cy="138499"/>
          </a:xfrm>
          <a:prstGeom prst="rect">
            <a:avLst/>
          </a:prstGeom>
          <a:noFill/>
        </p:spPr>
        <p:txBody>
          <a:bodyPr wrap="none" lIns="0" tIns="0" rIns="0" bIns="0" rtlCol="0">
            <a:spAutoFit/>
          </a:bodyPr>
          <a:lstStyle/>
          <a:p>
            <a:r>
              <a:rPr lang="en-AU" sz="900" b="1" i="0" dirty="0">
                <a:solidFill>
                  <a:schemeClr val="bg1"/>
                </a:solidFill>
                <a:latin typeface="Arial" panose="020B0604020202020204" pitchFamily="34" charset="0"/>
                <a:cs typeface="Arial" panose="020B0604020202020204" pitchFamily="34" charset="0"/>
              </a:rPr>
              <a:t>NSW Department of Education</a:t>
            </a:r>
          </a:p>
        </p:txBody>
      </p:sp>
      <p:pic>
        <p:nvPicPr>
          <p:cNvPr id="10" name="Picture 9" descr="NSW Government Logo" title="NSW Government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186017" y="5912575"/>
            <a:ext cx="665883" cy="720000"/>
          </a:xfrm>
          <a:prstGeom prst="rect">
            <a:avLst/>
          </a:prstGeom>
        </p:spPr>
      </p:pic>
      <p:sp>
        <p:nvSpPr>
          <p:cNvPr id="9" name="Picture Placeholder 3">
            <a:extLst>
              <a:ext uri="{FF2B5EF4-FFF2-40B4-BE49-F238E27FC236}">
                <a16:creationId xmlns:a16="http://schemas.microsoft.com/office/drawing/2014/main" id="{223F6E78-7528-7440-B004-6002B939DF24}"/>
              </a:ext>
            </a:extLst>
          </p:cNvPr>
          <p:cNvSpPr>
            <a:spLocks noGrp="1"/>
          </p:cNvSpPr>
          <p:nvPr>
            <p:ph type="pic" sz="quarter" idx="16" hasCustomPrompt="1"/>
          </p:nvPr>
        </p:nvSpPr>
        <p:spPr>
          <a:xfrm>
            <a:off x="72375" y="1123431"/>
            <a:ext cx="4753626" cy="4753626"/>
          </a:xfrm>
          <a:prstGeom prst="ellipse">
            <a:avLst/>
          </a:prstGeom>
        </p:spPr>
        <p:txBody>
          <a:bodyPr anchor="ctr"/>
          <a:lstStyle>
            <a:lvl1pPr algn="ctr">
              <a:defRPr>
                <a:solidFill>
                  <a:schemeClr val="bg1"/>
                </a:solidFill>
              </a:defRPr>
            </a:lvl1pPr>
          </a:lstStyle>
          <a:p>
            <a:r>
              <a:rPr lang="en-US" dirty="0"/>
              <a:t>Insert image here</a:t>
            </a:r>
          </a:p>
        </p:txBody>
      </p:sp>
    </p:spTree>
    <p:extLst>
      <p:ext uri="{BB962C8B-B14F-4D97-AF65-F5344CB8AC3E}">
        <p14:creationId xmlns:p14="http://schemas.microsoft.com/office/powerpoint/2010/main" val="3443894679"/>
      </p:ext>
    </p:extLst>
  </p:cSld>
  <p:clrMapOvr>
    <a:masterClrMapping/>
  </p:clrMapOvr>
  <p:transition>
    <p:fade/>
  </p:transition>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ivider -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Text Placeholder 2078">
            <a:extLst>
              <a:ext uri="{FF2B5EF4-FFF2-40B4-BE49-F238E27FC236}">
                <a16:creationId xmlns:a16="http://schemas.microsoft.com/office/drawing/2014/main" id="{D3261B0B-59AF-AC42-8E88-1F4183CADE4A}"/>
              </a:ext>
            </a:extLst>
          </p:cNvPr>
          <p:cNvSpPr>
            <a:spLocks noGrp="1"/>
          </p:cNvSpPr>
          <p:nvPr>
            <p:ph type="body" sz="quarter" idx="15" hasCustomPrompt="1"/>
          </p:nvPr>
        </p:nvSpPr>
        <p:spPr>
          <a:xfrm>
            <a:off x="263806" y="4048760"/>
            <a:ext cx="3477026" cy="904985"/>
          </a:xfrm>
          <a:prstGeom prst="rect">
            <a:avLst/>
          </a:prstGeom>
        </p:spPr>
        <p:txBody>
          <a:bodyPr wrap="square" lIns="0">
            <a:noAutofit/>
          </a:bodyPr>
          <a:lstStyle>
            <a:lvl1pPr marL="0" indent="0">
              <a:buNone/>
              <a:defRPr sz="1800" b="1" i="0">
                <a:solidFill>
                  <a:schemeClr val="bg1"/>
                </a:solidFill>
                <a:latin typeface="Arial" panose="020B0604020202020204" pitchFamily="34" charset="0"/>
                <a:cs typeface="Arial" panose="020B0604020202020204" pitchFamily="34" charset="0"/>
              </a:defRPr>
            </a:lvl1pPr>
            <a:lvl2pPr marL="0" indent="0">
              <a:buNone/>
              <a:defRPr/>
            </a:lvl2pPr>
          </a:lstStyle>
          <a:p>
            <a:pPr lvl="0"/>
            <a:r>
              <a:rPr lang="en-US" dirty="0"/>
              <a:t>Subtitle goes here</a:t>
            </a:r>
          </a:p>
        </p:txBody>
      </p:sp>
      <p:sp>
        <p:nvSpPr>
          <p:cNvPr id="17" name="Title 8">
            <a:extLst>
              <a:ext uri="{FF2B5EF4-FFF2-40B4-BE49-F238E27FC236}">
                <a16:creationId xmlns:a16="http://schemas.microsoft.com/office/drawing/2014/main" id="{4C77762C-D1E8-41D0-BDF5-16B2E2FB0FDA}"/>
              </a:ext>
            </a:extLst>
          </p:cNvPr>
          <p:cNvSpPr>
            <a:spLocks noGrp="1"/>
          </p:cNvSpPr>
          <p:nvPr>
            <p:ph type="title" hasCustomPrompt="1"/>
          </p:nvPr>
        </p:nvSpPr>
        <p:spPr>
          <a:xfrm>
            <a:off x="263808" y="2823581"/>
            <a:ext cx="3477025" cy="1107996"/>
          </a:xfrm>
        </p:spPr>
        <p:txBody>
          <a:bodyPr anchor="b">
            <a:noAutofit/>
          </a:bodyPr>
          <a:lstStyle>
            <a:lvl1pPr>
              <a:lnSpc>
                <a:spcPct val="90000"/>
              </a:lnSpc>
              <a:defRPr sz="3000">
                <a:solidFill>
                  <a:schemeClr val="bg1"/>
                </a:solidFill>
              </a:defRPr>
            </a:lvl1pPr>
          </a:lstStyle>
          <a:p>
            <a:r>
              <a:rPr lang="en-US" dirty="0"/>
              <a:t>Divider title goes here</a:t>
            </a:r>
            <a:endParaRPr lang="en-AU" dirty="0"/>
          </a:p>
        </p:txBody>
      </p:sp>
      <p:cxnSp>
        <p:nvCxnSpPr>
          <p:cNvPr id="19" name="Straight Connector 18">
            <a:extLst>
              <a:ext uri="{FF2B5EF4-FFF2-40B4-BE49-F238E27FC236}">
                <a16:creationId xmlns:a16="http://schemas.microsoft.com/office/drawing/2014/main" id="{00741CFD-7DEE-490C-8563-C8C4EF3060AD}"/>
              </a:ext>
              <a:ext uri="{C183D7F6-B498-43B3-948B-1728B52AA6E4}">
                <adec:decorative xmlns:adec="http://schemas.microsoft.com/office/drawing/2017/decorative" xmlns="" val="1"/>
              </a:ext>
            </a:extLst>
          </p:cNvPr>
          <p:cNvCxnSpPr/>
          <p:nvPr userDrawn="1"/>
        </p:nvCxnSpPr>
        <p:spPr>
          <a:xfrm>
            <a:off x="252796" y="388436"/>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875D8F5-C831-4AC7-AE09-4DA65EE17051}"/>
              </a:ext>
            </a:extLst>
          </p:cNvPr>
          <p:cNvSpPr txBox="1"/>
          <p:nvPr userDrawn="1"/>
        </p:nvSpPr>
        <p:spPr>
          <a:xfrm>
            <a:off x="306969" y="365498"/>
            <a:ext cx="1673535" cy="138499"/>
          </a:xfrm>
          <a:prstGeom prst="rect">
            <a:avLst/>
          </a:prstGeom>
          <a:noFill/>
        </p:spPr>
        <p:txBody>
          <a:bodyPr wrap="none" lIns="0" tIns="0" rIns="0" bIns="0" rtlCol="0">
            <a:spAutoFit/>
          </a:bodyPr>
          <a:lstStyle/>
          <a:p>
            <a:r>
              <a:rPr lang="en-AU" sz="900" b="1" i="0" dirty="0">
                <a:solidFill>
                  <a:schemeClr val="bg1"/>
                </a:solidFill>
                <a:latin typeface="Arial" panose="020B0604020202020204" pitchFamily="34" charset="0"/>
                <a:cs typeface="Arial" panose="020B0604020202020204" pitchFamily="34" charset="0"/>
              </a:rPr>
              <a:t>NSW Department of Education</a:t>
            </a:r>
          </a:p>
        </p:txBody>
      </p:sp>
      <p:pic>
        <p:nvPicPr>
          <p:cNvPr id="10" name="Picture 9" descr="NSW Government Logo" title="NSW Government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73748" y="5912575"/>
            <a:ext cx="665883" cy="720000"/>
          </a:xfrm>
          <a:prstGeom prst="rect">
            <a:avLst/>
          </a:prstGeom>
        </p:spPr>
      </p:pic>
    </p:spTree>
    <p:extLst>
      <p:ext uri="{BB962C8B-B14F-4D97-AF65-F5344CB8AC3E}">
        <p14:creationId xmlns:p14="http://schemas.microsoft.com/office/powerpoint/2010/main" val="2383229777"/>
      </p:ext>
    </p:extLst>
  </p:cSld>
  <p:clrMapOvr>
    <a:masterClrMapping/>
  </p:clrMapOvr>
  <p:transition>
    <p:fade/>
  </p:transition>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 -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Students laughing together&#10;">
            <a:extLst>
              <a:ext uri="{FF2B5EF4-FFF2-40B4-BE49-F238E27FC236}">
                <a16:creationId xmlns:a16="http://schemas.microsoft.com/office/drawing/2014/main" id="{003C764F-E1E8-4742-B073-1F328976771C}"/>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081424" y="1019624"/>
            <a:ext cx="5062575" cy="4991482"/>
          </a:xfrm>
          <a:prstGeom prst="rect">
            <a:avLst/>
          </a:prstGeom>
        </p:spPr>
      </p:pic>
      <p:sp>
        <p:nvSpPr>
          <p:cNvPr id="28" name="Text Placeholder 2078">
            <a:extLst>
              <a:ext uri="{FF2B5EF4-FFF2-40B4-BE49-F238E27FC236}">
                <a16:creationId xmlns:a16="http://schemas.microsoft.com/office/drawing/2014/main" id="{D3261B0B-59AF-AC42-8E88-1F4183CADE4A}"/>
              </a:ext>
            </a:extLst>
          </p:cNvPr>
          <p:cNvSpPr>
            <a:spLocks noGrp="1"/>
          </p:cNvSpPr>
          <p:nvPr>
            <p:ph type="body" sz="quarter" idx="15" hasCustomPrompt="1"/>
          </p:nvPr>
        </p:nvSpPr>
        <p:spPr>
          <a:xfrm>
            <a:off x="273748" y="4048755"/>
            <a:ext cx="3477026" cy="1242336"/>
          </a:xfrm>
          <a:prstGeom prst="rect">
            <a:avLst/>
          </a:prstGeom>
        </p:spPr>
        <p:txBody>
          <a:bodyPr wrap="square" lIns="0">
            <a:noAutofit/>
          </a:bodyPr>
          <a:lstStyle>
            <a:lvl1pPr marL="0" indent="0">
              <a:buNone/>
              <a:defRPr sz="1800" b="1" i="0">
                <a:solidFill>
                  <a:schemeClr val="bg1"/>
                </a:solidFill>
                <a:latin typeface="Arial" panose="020B0604020202020204" pitchFamily="34" charset="0"/>
                <a:cs typeface="Arial" panose="020B0604020202020204" pitchFamily="34" charset="0"/>
              </a:defRPr>
            </a:lvl1pPr>
            <a:lvl2pPr marL="0" indent="0">
              <a:buNone/>
              <a:defRPr/>
            </a:lvl2pPr>
          </a:lstStyle>
          <a:p>
            <a:pPr lvl="0"/>
            <a:r>
              <a:rPr lang="en-US" dirty="0"/>
              <a:t>Subtitle goes here</a:t>
            </a:r>
          </a:p>
        </p:txBody>
      </p:sp>
      <p:sp>
        <p:nvSpPr>
          <p:cNvPr id="17" name="Title 8">
            <a:extLst>
              <a:ext uri="{FF2B5EF4-FFF2-40B4-BE49-F238E27FC236}">
                <a16:creationId xmlns:a16="http://schemas.microsoft.com/office/drawing/2014/main" id="{4C77762C-D1E8-41D0-BDF5-16B2E2FB0FDA}"/>
              </a:ext>
            </a:extLst>
          </p:cNvPr>
          <p:cNvSpPr>
            <a:spLocks noGrp="1"/>
          </p:cNvSpPr>
          <p:nvPr>
            <p:ph type="title" hasCustomPrompt="1"/>
          </p:nvPr>
        </p:nvSpPr>
        <p:spPr>
          <a:xfrm>
            <a:off x="273750" y="2823581"/>
            <a:ext cx="3477025" cy="1107996"/>
          </a:xfrm>
        </p:spPr>
        <p:txBody>
          <a:bodyPr anchor="b">
            <a:noAutofit/>
          </a:bodyPr>
          <a:lstStyle>
            <a:lvl1pPr>
              <a:lnSpc>
                <a:spcPct val="90000"/>
              </a:lnSpc>
              <a:defRPr sz="3000">
                <a:solidFill>
                  <a:schemeClr val="bg1"/>
                </a:solidFill>
              </a:defRPr>
            </a:lvl1pPr>
          </a:lstStyle>
          <a:p>
            <a:r>
              <a:rPr lang="en-US" dirty="0"/>
              <a:t>Divider title goes here</a:t>
            </a:r>
            <a:endParaRPr lang="en-AU" dirty="0"/>
          </a:p>
        </p:txBody>
      </p:sp>
      <p:cxnSp>
        <p:nvCxnSpPr>
          <p:cNvPr id="19" name="Straight Connector 18">
            <a:extLst>
              <a:ext uri="{FF2B5EF4-FFF2-40B4-BE49-F238E27FC236}">
                <a16:creationId xmlns:a16="http://schemas.microsoft.com/office/drawing/2014/main" id="{00741CFD-7DEE-490C-8563-C8C4EF3060AD}"/>
              </a:ext>
              <a:ext uri="{C183D7F6-B498-43B3-948B-1728B52AA6E4}">
                <adec:decorative xmlns:adec="http://schemas.microsoft.com/office/drawing/2017/decorative" xmlns="" val="1"/>
              </a:ext>
            </a:extLst>
          </p:cNvPr>
          <p:cNvCxnSpPr/>
          <p:nvPr userDrawn="1"/>
        </p:nvCxnSpPr>
        <p:spPr>
          <a:xfrm>
            <a:off x="252796" y="388436"/>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875D8F5-C831-4AC7-AE09-4DA65EE17051}"/>
              </a:ext>
            </a:extLst>
          </p:cNvPr>
          <p:cNvSpPr txBox="1"/>
          <p:nvPr userDrawn="1"/>
        </p:nvSpPr>
        <p:spPr>
          <a:xfrm>
            <a:off x="306969" y="365498"/>
            <a:ext cx="1673535" cy="138499"/>
          </a:xfrm>
          <a:prstGeom prst="rect">
            <a:avLst/>
          </a:prstGeom>
          <a:noFill/>
        </p:spPr>
        <p:txBody>
          <a:bodyPr wrap="none" lIns="0" tIns="0" rIns="0" bIns="0" rtlCol="0">
            <a:spAutoFit/>
          </a:bodyPr>
          <a:lstStyle/>
          <a:p>
            <a:r>
              <a:rPr lang="en-AU" sz="900" b="1" i="0" dirty="0">
                <a:solidFill>
                  <a:schemeClr val="bg1"/>
                </a:solidFill>
                <a:latin typeface="Arial" panose="020B0604020202020204" pitchFamily="34" charset="0"/>
                <a:cs typeface="Arial" panose="020B0604020202020204" pitchFamily="34" charset="0"/>
              </a:rPr>
              <a:t>NSW Department of Education</a:t>
            </a:r>
          </a:p>
        </p:txBody>
      </p:sp>
      <p:pic>
        <p:nvPicPr>
          <p:cNvPr id="10" name="Picture 9" descr="NSW Government Logo" title="NSW Government Logo"/>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73748" y="5912575"/>
            <a:ext cx="665883" cy="720000"/>
          </a:xfrm>
          <a:prstGeom prst="rect">
            <a:avLst/>
          </a:prstGeom>
        </p:spPr>
      </p:pic>
      <p:sp>
        <p:nvSpPr>
          <p:cNvPr id="4" name="TextBox 3">
            <a:extLst>
              <a:ext uri="{FF2B5EF4-FFF2-40B4-BE49-F238E27FC236}">
                <a16:creationId xmlns:a16="http://schemas.microsoft.com/office/drawing/2014/main" id="{59B9EF07-244D-5B40-AF47-F375070E50B3}"/>
              </a:ext>
            </a:extLst>
          </p:cNvPr>
          <p:cNvSpPr txBox="1"/>
          <p:nvPr userDrawn="1"/>
        </p:nvSpPr>
        <p:spPr>
          <a:xfrm>
            <a:off x="2899719" y="897924"/>
            <a:ext cx="0" cy="0"/>
          </a:xfrm>
          <a:prstGeom prst="rect">
            <a:avLst/>
          </a:prstGeom>
          <a:noFill/>
        </p:spPr>
        <p:txBody>
          <a:bodyPr wrap="none" lIns="0" tIns="0" rIns="0" bIns="0" rtlCol="0">
            <a:noAutofit/>
          </a:bodyPr>
          <a:lstStyle/>
          <a:p>
            <a:pPr algn="l"/>
            <a:endParaRPr lang="en-US" sz="1400" dirty="0" err="1"/>
          </a:p>
        </p:txBody>
      </p:sp>
    </p:spTree>
    <p:extLst>
      <p:ext uri="{BB962C8B-B14F-4D97-AF65-F5344CB8AC3E}">
        <p14:creationId xmlns:p14="http://schemas.microsoft.com/office/powerpoint/2010/main" val="2520100275"/>
      </p:ext>
    </p:extLst>
  </p:cSld>
  <p:clrMapOvr>
    <a:masterClrMapping/>
  </p:clrMapOvr>
  <p:transition>
    <p:fade/>
  </p:transition>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Divider - 4 Placehol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Text Placeholder 2078">
            <a:extLst>
              <a:ext uri="{FF2B5EF4-FFF2-40B4-BE49-F238E27FC236}">
                <a16:creationId xmlns:a16="http://schemas.microsoft.com/office/drawing/2014/main" id="{D3261B0B-59AF-AC42-8E88-1F4183CADE4A}"/>
              </a:ext>
            </a:extLst>
          </p:cNvPr>
          <p:cNvSpPr>
            <a:spLocks noGrp="1"/>
          </p:cNvSpPr>
          <p:nvPr>
            <p:ph type="body" sz="quarter" idx="15" hasCustomPrompt="1"/>
          </p:nvPr>
        </p:nvSpPr>
        <p:spPr>
          <a:xfrm>
            <a:off x="273748" y="4048755"/>
            <a:ext cx="3477026" cy="1242336"/>
          </a:xfrm>
          <a:prstGeom prst="rect">
            <a:avLst/>
          </a:prstGeom>
        </p:spPr>
        <p:txBody>
          <a:bodyPr wrap="square" lIns="0">
            <a:noAutofit/>
          </a:bodyPr>
          <a:lstStyle>
            <a:lvl1pPr marL="0" indent="0">
              <a:buNone/>
              <a:defRPr sz="1800" b="1" i="0">
                <a:solidFill>
                  <a:schemeClr val="bg1"/>
                </a:solidFill>
                <a:latin typeface="Arial" panose="020B0604020202020204" pitchFamily="34" charset="0"/>
                <a:cs typeface="Arial" panose="020B0604020202020204" pitchFamily="34" charset="0"/>
              </a:defRPr>
            </a:lvl1pPr>
            <a:lvl2pPr marL="0" indent="0">
              <a:buNone/>
              <a:defRPr/>
            </a:lvl2pPr>
          </a:lstStyle>
          <a:p>
            <a:pPr lvl="0"/>
            <a:r>
              <a:rPr lang="en-US" dirty="0"/>
              <a:t>Subtitle goes here</a:t>
            </a:r>
          </a:p>
        </p:txBody>
      </p:sp>
      <p:sp>
        <p:nvSpPr>
          <p:cNvPr id="17" name="Title 8">
            <a:extLst>
              <a:ext uri="{FF2B5EF4-FFF2-40B4-BE49-F238E27FC236}">
                <a16:creationId xmlns:a16="http://schemas.microsoft.com/office/drawing/2014/main" id="{4C77762C-D1E8-41D0-BDF5-16B2E2FB0FDA}"/>
              </a:ext>
            </a:extLst>
          </p:cNvPr>
          <p:cNvSpPr>
            <a:spLocks noGrp="1"/>
          </p:cNvSpPr>
          <p:nvPr>
            <p:ph type="title" hasCustomPrompt="1"/>
          </p:nvPr>
        </p:nvSpPr>
        <p:spPr>
          <a:xfrm>
            <a:off x="273750" y="2823581"/>
            <a:ext cx="3477025" cy="1107996"/>
          </a:xfrm>
        </p:spPr>
        <p:txBody>
          <a:bodyPr anchor="b">
            <a:noAutofit/>
          </a:bodyPr>
          <a:lstStyle>
            <a:lvl1pPr>
              <a:lnSpc>
                <a:spcPct val="90000"/>
              </a:lnSpc>
              <a:defRPr sz="3000">
                <a:solidFill>
                  <a:schemeClr val="bg1"/>
                </a:solidFill>
              </a:defRPr>
            </a:lvl1pPr>
          </a:lstStyle>
          <a:p>
            <a:r>
              <a:rPr lang="en-US" dirty="0"/>
              <a:t>Divider title goes here</a:t>
            </a:r>
            <a:endParaRPr lang="en-AU" dirty="0"/>
          </a:p>
        </p:txBody>
      </p:sp>
      <p:cxnSp>
        <p:nvCxnSpPr>
          <p:cNvPr id="19" name="Straight Connector 18">
            <a:extLst>
              <a:ext uri="{FF2B5EF4-FFF2-40B4-BE49-F238E27FC236}">
                <a16:creationId xmlns:a16="http://schemas.microsoft.com/office/drawing/2014/main" id="{00741CFD-7DEE-490C-8563-C8C4EF3060AD}"/>
              </a:ext>
              <a:ext uri="{C183D7F6-B498-43B3-948B-1728B52AA6E4}">
                <adec:decorative xmlns:adec="http://schemas.microsoft.com/office/drawing/2017/decorative" xmlns="" val="1"/>
              </a:ext>
            </a:extLst>
          </p:cNvPr>
          <p:cNvCxnSpPr/>
          <p:nvPr userDrawn="1"/>
        </p:nvCxnSpPr>
        <p:spPr>
          <a:xfrm>
            <a:off x="252796" y="388436"/>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875D8F5-C831-4AC7-AE09-4DA65EE17051}"/>
              </a:ext>
            </a:extLst>
          </p:cNvPr>
          <p:cNvSpPr txBox="1"/>
          <p:nvPr userDrawn="1"/>
        </p:nvSpPr>
        <p:spPr>
          <a:xfrm>
            <a:off x="306969" y="365498"/>
            <a:ext cx="1673535" cy="138499"/>
          </a:xfrm>
          <a:prstGeom prst="rect">
            <a:avLst/>
          </a:prstGeom>
          <a:noFill/>
        </p:spPr>
        <p:txBody>
          <a:bodyPr wrap="none" lIns="0" tIns="0" rIns="0" bIns="0" rtlCol="0">
            <a:spAutoFit/>
          </a:bodyPr>
          <a:lstStyle/>
          <a:p>
            <a:r>
              <a:rPr lang="en-AU" sz="900" b="1" i="0" dirty="0">
                <a:solidFill>
                  <a:schemeClr val="bg1"/>
                </a:solidFill>
                <a:latin typeface="Arial" panose="020B0604020202020204" pitchFamily="34" charset="0"/>
                <a:cs typeface="Arial" panose="020B0604020202020204" pitchFamily="34" charset="0"/>
              </a:rPr>
              <a:t>NSW Department of Education</a:t>
            </a:r>
          </a:p>
        </p:txBody>
      </p:sp>
      <p:pic>
        <p:nvPicPr>
          <p:cNvPr id="10" name="Picture 9" descr="NSW Government Logo" title="NSW Government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73748" y="5912575"/>
            <a:ext cx="665883" cy="720000"/>
          </a:xfrm>
          <a:prstGeom prst="rect">
            <a:avLst/>
          </a:prstGeom>
        </p:spPr>
      </p:pic>
      <p:sp>
        <p:nvSpPr>
          <p:cNvPr id="4" name="TextBox 3">
            <a:extLst>
              <a:ext uri="{FF2B5EF4-FFF2-40B4-BE49-F238E27FC236}">
                <a16:creationId xmlns:a16="http://schemas.microsoft.com/office/drawing/2014/main" id="{59B9EF07-244D-5B40-AF47-F375070E50B3}"/>
              </a:ext>
            </a:extLst>
          </p:cNvPr>
          <p:cNvSpPr txBox="1"/>
          <p:nvPr userDrawn="1"/>
        </p:nvSpPr>
        <p:spPr>
          <a:xfrm>
            <a:off x="2899719" y="897924"/>
            <a:ext cx="0" cy="0"/>
          </a:xfrm>
          <a:prstGeom prst="rect">
            <a:avLst/>
          </a:prstGeom>
          <a:noFill/>
        </p:spPr>
        <p:txBody>
          <a:bodyPr wrap="none" lIns="0" tIns="0" rIns="0" bIns="0" rtlCol="0">
            <a:noAutofit/>
          </a:bodyPr>
          <a:lstStyle/>
          <a:p>
            <a:pPr algn="l"/>
            <a:endParaRPr lang="en-US" sz="1400" dirty="0" err="1"/>
          </a:p>
        </p:txBody>
      </p:sp>
      <p:sp>
        <p:nvSpPr>
          <p:cNvPr id="11" name="Picture Placeholder 3">
            <a:extLst>
              <a:ext uri="{FF2B5EF4-FFF2-40B4-BE49-F238E27FC236}">
                <a16:creationId xmlns:a16="http://schemas.microsoft.com/office/drawing/2014/main" id="{7C718A9F-64B4-4F43-B9C2-99B71EAF7BA2}"/>
              </a:ext>
            </a:extLst>
          </p:cNvPr>
          <p:cNvSpPr>
            <a:spLocks noGrp="1"/>
          </p:cNvSpPr>
          <p:nvPr>
            <p:ph type="pic" sz="quarter" idx="16" hasCustomPrompt="1"/>
          </p:nvPr>
        </p:nvSpPr>
        <p:spPr>
          <a:xfrm>
            <a:off x="4156694" y="1067433"/>
            <a:ext cx="4824745" cy="4824745"/>
          </a:xfrm>
          <a:prstGeom prst="ellipse">
            <a:avLst/>
          </a:prstGeom>
        </p:spPr>
        <p:txBody>
          <a:bodyPr anchor="ctr"/>
          <a:lstStyle>
            <a:lvl1pPr algn="ctr">
              <a:defRPr>
                <a:solidFill>
                  <a:schemeClr val="bg1"/>
                </a:solidFill>
              </a:defRPr>
            </a:lvl1pPr>
          </a:lstStyle>
          <a:p>
            <a:r>
              <a:rPr lang="en-US" dirty="0"/>
              <a:t>Insert image here</a:t>
            </a:r>
          </a:p>
        </p:txBody>
      </p:sp>
    </p:spTree>
    <p:extLst>
      <p:ext uri="{BB962C8B-B14F-4D97-AF65-F5344CB8AC3E}">
        <p14:creationId xmlns:p14="http://schemas.microsoft.com/office/powerpoint/2010/main" val="3192509560"/>
      </p:ext>
    </p:extLst>
  </p:cSld>
  <p:clrMapOvr>
    <a:masterClrMapping/>
  </p:clrMapOvr>
  <p:transition>
    <p:fade/>
  </p:transition>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ivider - 5">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A person looking towards the camera&#10;&#10;Description automatically generated">
            <a:extLst>
              <a:ext uri="{FF2B5EF4-FFF2-40B4-BE49-F238E27FC236}">
                <a16:creationId xmlns:a16="http://schemas.microsoft.com/office/drawing/2014/main" id="{D4008A49-619C-5548-84EE-F00AC7D6ECB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879064" y="1135738"/>
            <a:ext cx="5159316" cy="5086864"/>
          </a:xfrm>
          <a:prstGeom prst="rect">
            <a:avLst/>
          </a:prstGeom>
        </p:spPr>
      </p:pic>
      <p:sp>
        <p:nvSpPr>
          <p:cNvPr id="28" name="Text Placeholder 2078">
            <a:extLst>
              <a:ext uri="{FF2B5EF4-FFF2-40B4-BE49-F238E27FC236}">
                <a16:creationId xmlns:a16="http://schemas.microsoft.com/office/drawing/2014/main" id="{D3261B0B-59AF-AC42-8E88-1F4183CADE4A}"/>
              </a:ext>
            </a:extLst>
          </p:cNvPr>
          <p:cNvSpPr>
            <a:spLocks noGrp="1"/>
          </p:cNvSpPr>
          <p:nvPr>
            <p:ph type="body" sz="quarter" idx="15" hasCustomPrompt="1"/>
          </p:nvPr>
        </p:nvSpPr>
        <p:spPr>
          <a:xfrm>
            <a:off x="292100" y="4048755"/>
            <a:ext cx="3477026" cy="1579688"/>
          </a:xfrm>
          <a:prstGeom prst="rect">
            <a:avLst/>
          </a:prstGeom>
        </p:spPr>
        <p:txBody>
          <a:bodyPr wrap="square" lIns="0">
            <a:noAutofit/>
          </a:bodyPr>
          <a:lstStyle>
            <a:lvl1pPr marL="0" indent="0">
              <a:buNone/>
              <a:defRPr sz="1800" b="1" i="0">
                <a:solidFill>
                  <a:schemeClr val="accent5"/>
                </a:solidFill>
                <a:latin typeface="Arial" panose="020B0604020202020204" pitchFamily="34" charset="0"/>
                <a:cs typeface="Arial" panose="020B0604020202020204" pitchFamily="34" charset="0"/>
              </a:defRPr>
            </a:lvl1pPr>
            <a:lvl2pPr marL="0" indent="0">
              <a:buNone/>
              <a:defRPr/>
            </a:lvl2pPr>
          </a:lstStyle>
          <a:p>
            <a:pPr lvl="0"/>
            <a:r>
              <a:rPr lang="en-US" dirty="0"/>
              <a:t>Subtitle goes here</a:t>
            </a:r>
          </a:p>
        </p:txBody>
      </p:sp>
      <p:sp>
        <p:nvSpPr>
          <p:cNvPr id="17" name="Title 8">
            <a:extLst>
              <a:ext uri="{FF2B5EF4-FFF2-40B4-BE49-F238E27FC236}">
                <a16:creationId xmlns:a16="http://schemas.microsoft.com/office/drawing/2014/main" id="{4C77762C-D1E8-41D0-BDF5-16B2E2FB0FDA}"/>
              </a:ext>
            </a:extLst>
          </p:cNvPr>
          <p:cNvSpPr>
            <a:spLocks noGrp="1"/>
          </p:cNvSpPr>
          <p:nvPr>
            <p:ph type="title" hasCustomPrompt="1"/>
          </p:nvPr>
        </p:nvSpPr>
        <p:spPr>
          <a:xfrm>
            <a:off x="292102" y="2823581"/>
            <a:ext cx="3477025" cy="1107996"/>
          </a:xfrm>
        </p:spPr>
        <p:txBody>
          <a:bodyPr anchor="b">
            <a:noAutofit/>
          </a:bodyPr>
          <a:lstStyle>
            <a:lvl1pPr>
              <a:lnSpc>
                <a:spcPct val="90000"/>
              </a:lnSpc>
              <a:defRPr sz="3000">
                <a:solidFill>
                  <a:schemeClr val="tx2"/>
                </a:solidFill>
              </a:defRPr>
            </a:lvl1pPr>
          </a:lstStyle>
          <a:p>
            <a:r>
              <a:rPr lang="en-US" dirty="0"/>
              <a:t>Divider title goes here</a:t>
            </a:r>
            <a:endParaRPr lang="en-AU" dirty="0"/>
          </a:p>
        </p:txBody>
      </p:sp>
      <p:cxnSp>
        <p:nvCxnSpPr>
          <p:cNvPr id="19" name="Straight Connector 18">
            <a:extLst>
              <a:ext uri="{FF2B5EF4-FFF2-40B4-BE49-F238E27FC236}">
                <a16:creationId xmlns:a16="http://schemas.microsoft.com/office/drawing/2014/main" id="{00741CFD-7DEE-490C-8563-C8C4EF3060AD}"/>
              </a:ext>
              <a:ext uri="{C183D7F6-B498-43B3-948B-1728B52AA6E4}">
                <adec:decorative xmlns:adec="http://schemas.microsoft.com/office/drawing/2017/decorative" xmlns="" val="1"/>
              </a:ext>
            </a:extLst>
          </p:cNvPr>
          <p:cNvCxnSpPr/>
          <p:nvPr userDrawn="1"/>
        </p:nvCxnSpPr>
        <p:spPr>
          <a:xfrm>
            <a:off x="252796" y="388436"/>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875D8F5-C831-4AC7-AE09-4DA65EE17051}"/>
              </a:ext>
            </a:extLst>
          </p:cNvPr>
          <p:cNvSpPr txBox="1"/>
          <p:nvPr userDrawn="1"/>
        </p:nvSpPr>
        <p:spPr>
          <a:xfrm>
            <a:off x="306969" y="365498"/>
            <a:ext cx="1673535" cy="138499"/>
          </a:xfrm>
          <a:prstGeom prst="rect">
            <a:avLst/>
          </a:prstGeom>
          <a:noFill/>
        </p:spPr>
        <p:txBody>
          <a:bodyPr wrap="none" lIns="0" tIns="0" rIns="0" bIns="0" rtlCol="0">
            <a:spAutoFit/>
          </a:bodyPr>
          <a:lstStyle/>
          <a:p>
            <a:r>
              <a:rPr lang="en-AU" sz="900" b="1" i="0" dirty="0">
                <a:solidFill>
                  <a:schemeClr val="tx2"/>
                </a:solidFill>
                <a:latin typeface="Arial" panose="020B0604020202020204" pitchFamily="34" charset="0"/>
                <a:cs typeface="Arial" panose="020B0604020202020204" pitchFamily="34" charset="0"/>
              </a:rPr>
              <a:t>NSW Department of Education</a:t>
            </a:r>
          </a:p>
        </p:txBody>
      </p:sp>
      <p:pic>
        <p:nvPicPr>
          <p:cNvPr id="11" name="Picture 10" descr="NSW Government Logo" title="NSW Government Logo"/>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52796" y="5953395"/>
            <a:ext cx="659277" cy="720000"/>
          </a:xfrm>
          <a:prstGeom prst="rect">
            <a:avLst/>
          </a:prstGeom>
        </p:spPr>
      </p:pic>
    </p:spTree>
    <p:extLst>
      <p:ext uri="{BB962C8B-B14F-4D97-AF65-F5344CB8AC3E}">
        <p14:creationId xmlns:p14="http://schemas.microsoft.com/office/powerpoint/2010/main" val="3050031955"/>
      </p:ext>
    </p:extLst>
  </p:cSld>
  <p:clrMapOvr>
    <a:masterClrMapping/>
  </p:clrMapOvr>
  <p:transition>
    <p:fade/>
  </p:transition>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_Divider - 5 Placehol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Text Placeholder 2078">
            <a:extLst>
              <a:ext uri="{FF2B5EF4-FFF2-40B4-BE49-F238E27FC236}">
                <a16:creationId xmlns:a16="http://schemas.microsoft.com/office/drawing/2014/main" id="{D3261B0B-59AF-AC42-8E88-1F4183CADE4A}"/>
              </a:ext>
            </a:extLst>
          </p:cNvPr>
          <p:cNvSpPr>
            <a:spLocks noGrp="1"/>
          </p:cNvSpPr>
          <p:nvPr>
            <p:ph type="body" sz="quarter" idx="15" hasCustomPrompt="1"/>
          </p:nvPr>
        </p:nvSpPr>
        <p:spPr>
          <a:xfrm>
            <a:off x="292100" y="4048755"/>
            <a:ext cx="3477026" cy="1579688"/>
          </a:xfrm>
          <a:prstGeom prst="rect">
            <a:avLst/>
          </a:prstGeom>
        </p:spPr>
        <p:txBody>
          <a:bodyPr wrap="square" lIns="0">
            <a:noAutofit/>
          </a:bodyPr>
          <a:lstStyle>
            <a:lvl1pPr marL="0" indent="0">
              <a:buNone/>
              <a:defRPr sz="1800" b="1" i="0">
                <a:solidFill>
                  <a:schemeClr val="accent5"/>
                </a:solidFill>
                <a:latin typeface="Arial" panose="020B0604020202020204" pitchFamily="34" charset="0"/>
                <a:cs typeface="Arial" panose="020B0604020202020204" pitchFamily="34" charset="0"/>
              </a:defRPr>
            </a:lvl1pPr>
            <a:lvl2pPr marL="0" indent="0">
              <a:buNone/>
              <a:defRPr/>
            </a:lvl2pPr>
          </a:lstStyle>
          <a:p>
            <a:pPr lvl="0"/>
            <a:r>
              <a:rPr lang="en-US" dirty="0"/>
              <a:t>Subtitle goes here</a:t>
            </a:r>
          </a:p>
        </p:txBody>
      </p:sp>
      <p:sp>
        <p:nvSpPr>
          <p:cNvPr id="17" name="Title 8">
            <a:extLst>
              <a:ext uri="{FF2B5EF4-FFF2-40B4-BE49-F238E27FC236}">
                <a16:creationId xmlns:a16="http://schemas.microsoft.com/office/drawing/2014/main" id="{4C77762C-D1E8-41D0-BDF5-16B2E2FB0FDA}"/>
              </a:ext>
            </a:extLst>
          </p:cNvPr>
          <p:cNvSpPr>
            <a:spLocks noGrp="1"/>
          </p:cNvSpPr>
          <p:nvPr>
            <p:ph type="title" hasCustomPrompt="1"/>
          </p:nvPr>
        </p:nvSpPr>
        <p:spPr>
          <a:xfrm>
            <a:off x="292102" y="2823581"/>
            <a:ext cx="3477025" cy="1107996"/>
          </a:xfrm>
        </p:spPr>
        <p:txBody>
          <a:bodyPr anchor="b">
            <a:noAutofit/>
          </a:bodyPr>
          <a:lstStyle>
            <a:lvl1pPr>
              <a:lnSpc>
                <a:spcPct val="90000"/>
              </a:lnSpc>
              <a:defRPr sz="3000">
                <a:solidFill>
                  <a:schemeClr val="tx2"/>
                </a:solidFill>
              </a:defRPr>
            </a:lvl1pPr>
          </a:lstStyle>
          <a:p>
            <a:r>
              <a:rPr lang="en-US" dirty="0"/>
              <a:t>Divider title goes here</a:t>
            </a:r>
            <a:endParaRPr lang="en-AU" dirty="0"/>
          </a:p>
        </p:txBody>
      </p:sp>
      <p:cxnSp>
        <p:nvCxnSpPr>
          <p:cNvPr id="19" name="Straight Connector 18">
            <a:extLst>
              <a:ext uri="{FF2B5EF4-FFF2-40B4-BE49-F238E27FC236}">
                <a16:creationId xmlns:a16="http://schemas.microsoft.com/office/drawing/2014/main" id="{00741CFD-7DEE-490C-8563-C8C4EF3060AD}"/>
              </a:ext>
              <a:ext uri="{C183D7F6-B498-43B3-948B-1728B52AA6E4}">
                <adec:decorative xmlns:adec="http://schemas.microsoft.com/office/drawing/2017/decorative" xmlns="" val="1"/>
              </a:ext>
            </a:extLst>
          </p:cNvPr>
          <p:cNvCxnSpPr/>
          <p:nvPr userDrawn="1"/>
        </p:nvCxnSpPr>
        <p:spPr>
          <a:xfrm>
            <a:off x="252796" y="388436"/>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875D8F5-C831-4AC7-AE09-4DA65EE17051}"/>
              </a:ext>
            </a:extLst>
          </p:cNvPr>
          <p:cNvSpPr txBox="1"/>
          <p:nvPr userDrawn="1"/>
        </p:nvSpPr>
        <p:spPr>
          <a:xfrm>
            <a:off x="306969" y="365498"/>
            <a:ext cx="1673535" cy="138499"/>
          </a:xfrm>
          <a:prstGeom prst="rect">
            <a:avLst/>
          </a:prstGeom>
          <a:noFill/>
        </p:spPr>
        <p:txBody>
          <a:bodyPr wrap="none" lIns="0" tIns="0" rIns="0" bIns="0" rtlCol="0">
            <a:spAutoFit/>
          </a:bodyPr>
          <a:lstStyle/>
          <a:p>
            <a:r>
              <a:rPr lang="en-AU" sz="900" b="1" i="0" dirty="0">
                <a:solidFill>
                  <a:schemeClr val="tx2"/>
                </a:solidFill>
                <a:latin typeface="Arial" panose="020B0604020202020204" pitchFamily="34" charset="0"/>
                <a:cs typeface="Arial" panose="020B0604020202020204" pitchFamily="34" charset="0"/>
              </a:rPr>
              <a:t>NSW Department of Education</a:t>
            </a:r>
          </a:p>
        </p:txBody>
      </p:sp>
      <p:pic>
        <p:nvPicPr>
          <p:cNvPr id="11" name="Picture 10" descr="NSW Government Logo" title="NSW Government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2796" y="5953395"/>
            <a:ext cx="659277" cy="720000"/>
          </a:xfrm>
          <a:prstGeom prst="rect">
            <a:avLst/>
          </a:prstGeom>
        </p:spPr>
      </p:pic>
      <p:sp>
        <p:nvSpPr>
          <p:cNvPr id="9" name="Picture Placeholder 3">
            <a:extLst>
              <a:ext uri="{FF2B5EF4-FFF2-40B4-BE49-F238E27FC236}">
                <a16:creationId xmlns:a16="http://schemas.microsoft.com/office/drawing/2014/main" id="{66547C3F-71E4-6246-AA9C-625ABFECC0DB}"/>
              </a:ext>
            </a:extLst>
          </p:cNvPr>
          <p:cNvSpPr>
            <a:spLocks noGrp="1"/>
          </p:cNvSpPr>
          <p:nvPr>
            <p:ph type="pic" sz="quarter" idx="16" hasCustomPrompt="1"/>
          </p:nvPr>
        </p:nvSpPr>
        <p:spPr>
          <a:xfrm>
            <a:off x="4015741" y="1184356"/>
            <a:ext cx="4885962" cy="4885962"/>
          </a:xfrm>
          <a:prstGeom prst="ellipse">
            <a:avLst/>
          </a:prstGeom>
        </p:spPr>
        <p:txBody>
          <a:bodyPr anchor="ctr"/>
          <a:lstStyle>
            <a:lvl1pPr algn="ctr">
              <a:defRPr>
                <a:solidFill>
                  <a:srgbClr val="19233E"/>
                </a:solidFill>
              </a:defRPr>
            </a:lvl1pPr>
          </a:lstStyle>
          <a:p>
            <a:r>
              <a:rPr lang="en-US" dirty="0"/>
              <a:t>Insert image here</a:t>
            </a:r>
          </a:p>
        </p:txBody>
      </p:sp>
    </p:spTree>
    <p:extLst>
      <p:ext uri="{BB962C8B-B14F-4D97-AF65-F5344CB8AC3E}">
        <p14:creationId xmlns:p14="http://schemas.microsoft.com/office/powerpoint/2010/main" val="1381879561"/>
      </p:ext>
    </p:extLst>
  </p:cSld>
  <p:clrMapOvr>
    <a:masterClrMapping/>
  </p:clrMapOvr>
  <p:transition>
    <p:fade/>
  </p:transition>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ivider- 6">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Text Placeholder 2078">
            <a:extLst>
              <a:ext uri="{FF2B5EF4-FFF2-40B4-BE49-F238E27FC236}">
                <a16:creationId xmlns:a16="http://schemas.microsoft.com/office/drawing/2014/main" id="{D3261B0B-59AF-AC42-8E88-1F4183CADE4A}"/>
              </a:ext>
            </a:extLst>
          </p:cNvPr>
          <p:cNvSpPr>
            <a:spLocks noGrp="1"/>
          </p:cNvSpPr>
          <p:nvPr>
            <p:ph type="body" sz="quarter" idx="15" hasCustomPrompt="1"/>
          </p:nvPr>
        </p:nvSpPr>
        <p:spPr>
          <a:xfrm>
            <a:off x="292098" y="4048760"/>
            <a:ext cx="3477026" cy="1766983"/>
          </a:xfrm>
          <a:prstGeom prst="rect">
            <a:avLst/>
          </a:prstGeom>
        </p:spPr>
        <p:txBody>
          <a:bodyPr wrap="square" lIns="0">
            <a:noAutofit/>
          </a:bodyPr>
          <a:lstStyle>
            <a:lvl1pPr marL="0" indent="0">
              <a:buNone/>
              <a:defRPr sz="1800" b="1" i="0">
                <a:solidFill>
                  <a:schemeClr val="accent5"/>
                </a:solidFill>
                <a:latin typeface="Arial" panose="020B0604020202020204" pitchFamily="34" charset="0"/>
                <a:cs typeface="Arial" panose="020B0604020202020204" pitchFamily="34" charset="0"/>
              </a:defRPr>
            </a:lvl1pPr>
            <a:lvl2pPr marL="0" indent="0">
              <a:buNone/>
              <a:defRPr/>
            </a:lvl2pPr>
          </a:lstStyle>
          <a:p>
            <a:pPr lvl="0"/>
            <a:r>
              <a:rPr lang="en-US" dirty="0"/>
              <a:t>Subtitle goes here</a:t>
            </a:r>
          </a:p>
        </p:txBody>
      </p:sp>
      <p:sp>
        <p:nvSpPr>
          <p:cNvPr id="17" name="Title 8">
            <a:extLst>
              <a:ext uri="{FF2B5EF4-FFF2-40B4-BE49-F238E27FC236}">
                <a16:creationId xmlns:a16="http://schemas.microsoft.com/office/drawing/2014/main" id="{4C77762C-D1E8-41D0-BDF5-16B2E2FB0FDA}"/>
              </a:ext>
            </a:extLst>
          </p:cNvPr>
          <p:cNvSpPr>
            <a:spLocks noGrp="1"/>
          </p:cNvSpPr>
          <p:nvPr>
            <p:ph type="title" hasCustomPrompt="1"/>
          </p:nvPr>
        </p:nvSpPr>
        <p:spPr>
          <a:xfrm>
            <a:off x="292100" y="2823581"/>
            <a:ext cx="3477025" cy="1107996"/>
          </a:xfrm>
        </p:spPr>
        <p:txBody>
          <a:bodyPr anchor="b">
            <a:noAutofit/>
          </a:bodyPr>
          <a:lstStyle>
            <a:lvl1pPr>
              <a:lnSpc>
                <a:spcPct val="90000"/>
              </a:lnSpc>
              <a:defRPr sz="3000">
                <a:solidFill>
                  <a:schemeClr val="tx2"/>
                </a:solidFill>
              </a:defRPr>
            </a:lvl1pPr>
          </a:lstStyle>
          <a:p>
            <a:r>
              <a:rPr lang="en-US" dirty="0"/>
              <a:t>Divider title goes here</a:t>
            </a:r>
            <a:endParaRPr lang="en-AU" dirty="0"/>
          </a:p>
        </p:txBody>
      </p:sp>
      <p:cxnSp>
        <p:nvCxnSpPr>
          <p:cNvPr id="19" name="Straight Connector 18">
            <a:extLst>
              <a:ext uri="{FF2B5EF4-FFF2-40B4-BE49-F238E27FC236}">
                <a16:creationId xmlns:a16="http://schemas.microsoft.com/office/drawing/2014/main" id="{00741CFD-7DEE-490C-8563-C8C4EF3060AD}"/>
              </a:ext>
              <a:ext uri="{C183D7F6-B498-43B3-948B-1728B52AA6E4}">
                <adec:decorative xmlns:adec="http://schemas.microsoft.com/office/drawing/2017/decorative" xmlns="" val="1"/>
              </a:ext>
            </a:extLst>
          </p:cNvPr>
          <p:cNvCxnSpPr/>
          <p:nvPr userDrawn="1"/>
        </p:nvCxnSpPr>
        <p:spPr>
          <a:xfrm>
            <a:off x="252796" y="388436"/>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875D8F5-C831-4AC7-AE09-4DA65EE17051}"/>
              </a:ext>
            </a:extLst>
          </p:cNvPr>
          <p:cNvSpPr txBox="1"/>
          <p:nvPr userDrawn="1"/>
        </p:nvSpPr>
        <p:spPr>
          <a:xfrm>
            <a:off x="306969" y="365498"/>
            <a:ext cx="1673535" cy="138499"/>
          </a:xfrm>
          <a:prstGeom prst="rect">
            <a:avLst/>
          </a:prstGeom>
          <a:noFill/>
        </p:spPr>
        <p:txBody>
          <a:bodyPr wrap="none" lIns="0" tIns="0" rIns="0" bIns="0" rtlCol="0">
            <a:spAutoFit/>
          </a:bodyPr>
          <a:lstStyle/>
          <a:p>
            <a:r>
              <a:rPr lang="en-AU" sz="900" b="1" i="0" dirty="0">
                <a:solidFill>
                  <a:schemeClr val="tx2"/>
                </a:solidFill>
                <a:latin typeface="Arial" panose="020B0604020202020204" pitchFamily="34" charset="0"/>
                <a:cs typeface="Arial" panose="020B0604020202020204" pitchFamily="34" charset="0"/>
              </a:rPr>
              <a:t>NSW Department of Education</a:t>
            </a:r>
          </a:p>
        </p:txBody>
      </p:sp>
      <p:pic>
        <p:nvPicPr>
          <p:cNvPr id="11" name="Picture 10" descr="NSW Government Logo" title="NSW Government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260454" y="5961559"/>
            <a:ext cx="659277" cy="720000"/>
          </a:xfrm>
          <a:prstGeom prst="rect">
            <a:avLst/>
          </a:prstGeom>
        </p:spPr>
      </p:pic>
      <p:sp>
        <p:nvSpPr>
          <p:cNvPr id="3" name="TextBox 2">
            <a:extLst>
              <a:ext uri="{FF2B5EF4-FFF2-40B4-BE49-F238E27FC236}">
                <a16:creationId xmlns:a16="http://schemas.microsoft.com/office/drawing/2014/main" id="{FDBF3B5F-3C25-2D4B-8B90-C5502DE028CB}"/>
              </a:ext>
            </a:extLst>
          </p:cNvPr>
          <p:cNvSpPr txBox="1"/>
          <p:nvPr userDrawn="1"/>
        </p:nvSpPr>
        <p:spPr>
          <a:xfrm>
            <a:off x="8188036" y="1194955"/>
            <a:ext cx="0" cy="0"/>
          </a:xfrm>
          <a:prstGeom prst="rect">
            <a:avLst/>
          </a:prstGeom>
          <a:noFill/>
        </p:spPr>
        <p:txBody>
          <a:bodyPr wrap="none" lIns="0" tIns="0" rIns="0" bIns="0" rtlCol="0">
            <a:noAutofit/>
          </a:bodyPr>
          <a:lstStyle/>
          <a:p>
            <a:pPr algn="l"/>
            <a:endParaRPr lang="en-US" sz="1400" dirty="0" err="1"/>
          </a:p>
        </p:txBody>
      </p:sp>
    </p:spTree>
    <p:extLst>
      <p:ext uri="{BB962C8B-B14F-4D97-AF65-F5344CB8AC3E}">
        <p14:creationId xmlns:p14="http://schemas.microsoft.com/office/powerpoint/2010/main" val="1793807050"/>
      </p:ext>
    </p:extLst>
  </p:cSld>
  <p:clrMapOvr>
    <a:masterClrMapping/>
  </p:clrMapOvr>
  <p:transition>
    <p:fade/>
  </p:transition>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a:xfrm>
            <a:off x="292100" y="6391867"/>
            <a:ext cx="405000" cy="365125"/>
          </a:xfrm>
          <a:prstGeom prst="rect">
            <a:avLst/>
          </a:prstGeom>
        </p:spPr>
        <p:txBody>
          <a:bodyPr vert="horz" lIns="0" tIns="45720" rIns="91440" bIns="45720" rtlCol="0" anchor="ctr"/>
          <a:lstStyle>
            <a:lvl1pPr algn="l">
              <a:defRPr sz="800">
                <a:solidFill>
                  <a:schemeClr val="tx2"/>
                </a:solidFill>
                <a:latin typeface="Arial" panose="020B0604020202020204" pitchFamily="34" charset="0"/>
                <a:cs typeface="Arial" panose="020B0604020202020204" pitchFamily="34" charset="0"/>
              </a:defRPr>
            </a:lvl1pPr>
          </a:lstStyle>
          <a:p>
            <a:fld id="{70A22D65-9FDC-489F-B10E-6D0B5D9F1F89}" type="slidenum">
              <a:rPr lang="en-AU" smtClean="0"/>
              <a:pPr/>
              <a:t>‹#›</a:t>
            </a:fld>
            <a:endParaRPr lang="en-AU" dirty="0"/>
          </a:p>
        </p:txBody>
      </p:sp>
      <p:sp>
        <p:nvSpPr>
          <p:cNvPr id="4" name="Text Placeholder 3"/>
          <p:cNvSpPr>
            <a:spLocks noGrp="1"/>
          </p:cNvSpPr>
          <p:nvPr>
            <p:ph type="body" idx="1"/>
          </p:nvPr>
        </p:nvSpPr>
        <p:spPr>
          <a:xfrm>
            <a:off x="292100" y="1844675"/>
            <a:ext cx="8278179" cy="427719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4" name="Title Placeholder 1"/>
          <p:cNvSpPr>
            <a:spLocks noGrp="1"/>
          </p:cNvSpPr>
          <p:nvPr>
            <p:ph type="title"/>
          </p:nvPr>
        </p:nvSpPr>
        <p:spPr>
          <a:xfrm>
            <a:off x="292100" y="747159"/>
            <a:ext cx="8623051" cy="498470"/>
          </a:xfrm>
          <a:prstGeom prst="rect">
            <a:avLst/>
          </a:prstGeom>
        </p:spPr>
        <p:txBody>
          <a:bodyPr vert="horz" wrap="square" lIns="0" tIns="0" rIns="0" bIns="0" rtlCol="0" anchor="ctr">
            <a:noAutofit/>
          </a:bodyPr>
          <a:lstStyle/>
          <a:p>
            <a:r>
              <a:rPr lang="en-US"/>
              <a:t>Click to edit Master title style</a:t>
            </a:r>
            <a:endParaRPr lang="en-US" dirty="0"/>
          </a:p>
        </p:txBody>
      </p:sp>
      <p:pic>
        <p:nvPicPr>
          <p:cNvPr id="6" name="Picture 5" descr="NSW Government Logo" title="NSW Government Logo"/>
          <p:cNvPicPr>
            <a:picLocks noChangeAspect="1"/>
          </p:cNvPicPr>
          <p:nvPr userDrawn="1"/>
        </p:nvPicPr>
        <p:blipFill>
          <a:blip r:embed="rId22" cstate="screen">
            <a:extLst>
              <a:ext uri="{28A0092B-C50C-407E-A947-70E740481C1C}">
                <a14:useLocalDpi xmlns:a14="http://schemas.microsoft.com/office/drawing/2010/main"/>
              </a:ext>
            </a:extLst>
          </a:blip>
          <a:stretch>
            <a:fillRect/>
          </a:stretch>
        </p:blipFill>
        <p:spPr>
          <a:xfrm>
            <a:off x="8385743" y="6121867"/>
            <a:ext cx="494457" cy="540000"/>
          </a:xfrm>
          <a:prstGeom prst="rect">
            <a:avLst/>
          </a:prstGeom>
        </p:spPr>
      </p:pic>
      <p:cxnSp>
        <p:nvCxnSpPr>
          <p:cNvPr id="9" name="Straight Connector 8">
            <a:extLst>
              <a:ext uri="{FF2B5EF4-FFF2-40B4-BE49-F238E27FC236}">
                <a16:creationId xmlns:a16="http://schemas.microsoft.com/office/drawing/2014/main" id="{AEFECAC3-BF7B-B746-B2D0-F554BFDC2964}"/>
              </a:ext>
              <a:ext uri="{C183D7F6-B498-43B3-948B-1728B52AA6E4}">
                <adec:decorative xmlns:adec="http://schemas.microsoft.com/office/drawing/2017/decorative" xmlns="" val="1"/>
              </a:ext>
            </a:extLst>
          </p:cNvPr>
          <p:cNvCxnSpPr/>
          <p:nvPr userDrawn="1"/>
        </p:nvCxnSpPr>
        <p:spPr>
          <a:xfrm>
            <a:off x="252796" y="388436"/>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874AE827-7224-224D-825A-55775AA3B745}"/>
              </a:ext>
            </a:extLst>
          </p:cNvPr>
          <p:cNvSpPr txBox="1"/>
          <p:nvPr userDrawn="1"/>
        </p:nvSpPr>
        <p:spPr>
          <a:xfrm>
            <a:off x="306969" y="365498"/>
            <a:ext cx="1673535" cy="138499"/>
          </a:xfrm>
          <a:prstGeom prst="rect">
            <a:avLst/>
          </a:prstGeom>
          <a:noFill/>
        </p:spPr>
        <p:txBody>
          <a:bodyPr wrap="none" lIns="0" tIns="0" rIns="0" bIns="0" rtlCol="0">
            <a:spAutoFit/>
          </a:bodyPr>
          <a:lstStyle/>
          <a:p>
            <a:r>
              <a:rPr lang="en-AU" sz="900" b="1" i="0" dirty="0">
                <a:solidFill>
                  <a:schemeClr val="tx2"/>
                </a:solidFill>
                <a:latin typeface="Arial" panose="020B0604020202020204" pitchFamily="34" charset="0"/>
                <a:cs typeface="Arial" panose="020B0604020202020204" pitchFamily="34" charset="0"/>
              </a:rPr>
              <a:t>NSW Department of Education</a:t>
            </a:r>
          </a:p>
        </p:txBody>
      </p:sp>
    </p:spTree>
    <p:extLst>
      <p:ext uri="{BB962C8B-B14F-4D97-AF65-F5344CB8AC3E}">
        <p14:creationId xmlns:p14="http://schemas.microsoft.com/office/powerpoint/2010/main" val="2180352252"/>
      </p:ext>
    </p:extLst>
  </p:cSld>
  <p:clrMap bg1="lt1" tx1="dk1" bg2="lt2" tx2="dk2" accent1="accent1" accent2="accent2" accent3="accent3" accent4="accent4" accent5="accent5" accent6="accent6" hlink="hlink" folHlink="folHlink"/>
  <p:sldLayoutIdLst>
    <p:sldLayoutId id="2147483673" r:id="rId1"/>
    <p:sldLayoutId id="2147483690" r:id="rId2"/>
    <p:sldLayoutId id="2147483700" r:id="rId3"/>
    <p:sldLayoutId id="2147483688" r:id="rId4"/>
    <p:sldLayoutId id="2147483692" r:id="rId5"/>
    <p:sldLayoutId id="2147483701" r:id="rId6"/>
    <p:sldLayoutId id="2147483691" r:id="rId7"/>
    <p:sldLayoutId id="2147483702" r:id="rId8"/>
    <p:sldLayoutId id="2147483694" r:id="rId9"/>
    <p:sldLayoutId id="2147483675" r:id="rId10"/>
    <p:sldLayoutId id="2147483670" r:id="rId11"/>
    <p:sldLayoutId id="2147483689" r:id="rId12"/>
    <p:sldLayoutId id="2147483671" r:id="rId13"/>
    <p:sldLayoutId id="2147483696" r:id="rId14"/>
    <p:sldLayoutId id="2147483697" r:id="rId15"/>
    <p:sldLayoutId id="2147483695" r:id="rId16"/>
    <p:sldLayoutId id="2147483698" r:id="rId17"/>
    <p:sldLayoutId id="2147483687" r:id="rId18"/>
    <p:sldLayoutId id="2147483699" r:id="rId19"/>
    <p:sldLayoutId id="2147483705" r:id="rId20"/>
  </p:sldLayoutIdLst>
  <p:transition>
    <p:fade/>
  </p:transition>
  <p:hf sldNum="0" hdr="0" ftr="0" dt="0"/>
  <p:txStyles>
    <p:titleStyle>
      <a:lvl1pPr algn="l" defTabSz="514337" rtl="0" eaLnBrk="1" latinLnBrk="0" hangingPunct="1">
        <a:lnSpc>
          <a:spcPct val="90000"/>
        </a:lnSpc>
        <a:spcBef>
          <a:spcPct val="0"/>
        </a:spcBef>
        <a:buNone/>
        <a:defRPr sz="2400" b="1" i="0" kern="1200">
          <a:solidFill>
            <a:schemeClr val="tx2"/>
          </a:solidFill>
          <a:latin typeface="Arial" panose="020B0604020202020204" pitchFamily="34" charset="0"/>
          <a:ea typeface="+mj-ea"/>
          <a:cs typeface="Arial" panose="020B0604020202020204" pitchFamily="34" charset="0"/>
        </a:defRPr>
      </a:lvl1pPr>
    </p:titleStyle>
    <p:bodyStyle>
      <a:lvl1pPr marL="133347" indent="-133347" algn="l" defTabSz="514337" rtl="0" eaLnBrk="1" latinLnBrk="0" hangingPunct="1">
        <a:lnSpc>
          <a:spcPct val="150000"/>
        </a:lnSpc>
        <a:spcBef>
          <a:spcPts val="0"/>
        </a:spcBef>
        <a:spcAft>
          <a:spcPts val="450"/>
        </a:spcAft>
        <a:buFont typeface="Arial" panose="020B0604020202020204" pitchFamily="34" charset="0"/>
        <a:buChar char="•"/>
        <a:defRPr sz="1800" kern="1200">
          <a:solidFill>
            <a:schemeClr val="tx2"/>
          </a:solidFill>
          <a:latin typeface="Arial" panose="020B0604020202020204" pitchFamily="34" charset="0"/>
          <a:ea typeface="+mn-ea"/>
          <a:cs typeface="Arial" panose="020B0604020202020204" pitchFamily="34" charset="0"/>
        </a:defRPr>
      </a:lvl1pPr>
      <a:lvl2pPr marL="266693" indent="-133347" algn="l" defTabSz="514337" rtl="0" eaLnBrk="1" latinLnBrk="0" hangingPunct="1">
        <a:lnSpc>
          <a:spcPct val="150000"/>
        </a:lnSpc>
        <a:spcBef>
          <a:spcPts val="0"/>
        </a:spcBef>
        <a:spcAft>
          <a:spcPts val="450"/>
        </a:spcAft>
        <a:buClrTx/>
        <a:buFont typeface="Montserrat Medium" panose="00000600000000000000" pitchFamily="2" charset="0"/>
        <a:buChar char="−"/>
        <a:defRPr sz="1600" kern="1200">
          <a:solidFill>
            <a:schemeClr val="tx2"/>
          </a:solidFill>
          <a:latin typeface="Arial" panose="020B0604020202020204" pitchFamily="34" charset="0"/>
          <a:ea typeface="+mn-ea"/>
          <a:cs typeface="Arial" panose="020B0604020202020204" pitchFamily="34" charset="0"/>
        </a:defRPr>
      </a:lvl2pPr>
      <a:lvl3pPr marL="405994" indent="-133347" algn="l" defTabSz="514337" rtl="0" eaLnBrk="1" latinLnBrk="0" hangingPunct="1">
        <a:lnSpc>
          <a:spcPct val="150000"/>
        </a:lnSpc>
        <a:spcBef>
          <a:spcPts val="0"/>
        </a:spcBef>
        <a:spcAft>
          <a:spcPts val="450"/>
        </a:spcAft>
        <a:buClrTx/>
        <a:buFont typeface="Montserrat Medium" panose="00000600000000000000" pitchFamily="2" charset="0"/>
        <a:buChar char="»"/>
        <a:tabLst/>
        <a:defRPr sz="1600" kern="1200">
          <a:solidFill>
            <a:schemeClr val="tx2"/>
          </a:solidFill>
          <a:latin typeface="Arial" panose="020B0604020202020204" pitchFamily="34" charset="0"/>
          <a:ea typeface="+mn-ea"/>
          <a:cs typeface="Arial" panose="020B0604020202020204" pitchFamily="34" charset="0"/>
        </a:defRPr>
      </a:lvl3pPr>
      <a:lvl4pPr marL="539341" indent="-139301" algn="l" defTabSz="514337" rtl="0" eaLnBrk="1" latinLnBrk="0" hangingPunct="1">
        <a:lnSpc>
          <a:spcPct val="150000"/>
        </a:lnSpc>
        <a:spcBef>
          <a:spcPts val="0"/>
        </a:spcBef>
        <a:spcAft>
          <a:spcPts val="450"/>
        </a:spcAft>
        <a:buClrTx/>
        <a:buFont typeface="Courier New" panose="02070309020205020404" pitchFamily="49" charset="0"/>
        <a:buChar char="o"/>
        <a:defRPr sz="1400" b="0" i="0" kern="1200">
          <a:solidFill>
            <a:schemeClr val="tx2"/>
          </a:solidFill>
          <a:latin typeface="Arial" panose="020B0604020202020204" pitchFamily="34" charset="0"/>
          <a:ea typeface="+mn-ea"/>
          <a:cs typeface="Arial" panose="020B0604020202020204" pitchFamily="34" charset="0"/>
        </a:defRPr>
      </a:lvl4pPr>
      <a:lvl5pPr marL="672687" indent="-133347" algn="l" defTabSz="514337" rtl="0" eaLnBrk="1" latinLnBrk="0" hangingPunct="1">
        <a:lnSpc>
          <a:spcPct val="150000"/>
        </a:lnSpc>
        <a:spcBef>
          <a:spcPts val="0"/>
        </a:spcBef>
        <a:spcAft>
          <a:spcPts val="450"/>
        </a:spcAft>
        <a:buFont typeface="Arial" panose="020B0604020202020204" pitchFamily="34" charset="0"/>
        <a:buChar char="•"/>
        <a:defRPr sz="1200" b="0" i="0" kern="1200">
          <a:solidFill>
            <a:schemeClr val="tx2"/>
          </a:solidFill>
          <a:latin typeface="Arial" panose="020B0604020202020204" pitchFamily="34" charset="0"/>
          <a:ea typeface="+mn-ea"/>
          <a:cs typeface="Arial" panose="020B0604020202020204" pitchFamily="34" charset="0"/>
        </a:defRPr>
      </a:lvl5pPr>
      <a:lvl6pPr marL="1414422"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90"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758"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25"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37" rtl="0" eaLnBrk="1" latinLnBrk="0" hangingPunct="1">
        <a:defRPr sz="1013" kern="1200">
          <a:solidFill>
            <a:schemeClr val="tx1"/>
          </a:solidFill>
          <a:latin typeface="+mn-lt"/>
          <a:ea typeface="+mn-ea"/>
          <a:cs typeface="+mn-cs"/>
        </a:defRPr>
      </a:lvl1pPr>
      <a:lvl2pPr marL="257168" algn="l" defTabSz="514337" rtl="0" eaLnBrk="1" latinLnBrk="0" hangingPunct="1">
        <a:defRPr sz="1013" kern="1200">
          <a:solidFill>
            <a:schemeClr val="tx1"/>
          </a:solidFill>
          <a:latin typeface="+mn-lt"/>
          <a:ea typeface="+mn-ea"/>
          <a:cs typeface="+mn-cs"/>
        </a:defRPr>
      </a:lvl2pPr>
      <a:lvl3pPr marL="514337" algn="l" defTabSz="514337" rtl="0" eaLnBrk="1" latinLnBrk="0" hangingPunct="1">
        <a:defRPr sz="1013" kern="1200">
          <a:solidFill>
            <a:schemeClr val="tx1"/>
          </a:solidFill>
          <a:latin typeface="+mn-lt"/>
          <a:ea typeface="+mn-ea"/>
          <a:cs typeface="+mn-cs"/>
        </a:defRPr>
      </a:lvl3pPr>
      <a:lvl4pPr marL="771503" algn="l" defTabSz="514337" rtl="0" eaLnBrk="1" latinLnBrk="0" hangingPunct="1">
        <a:defRPr sz="1013" kern="1200">
          <a:solidFill>
            <a:schemeClr val="tx1"/>
          </a:solidFill>
          <a:latin typeface="+mn-lt"/>
          <a:ea typeface="+mn-ea"/>
          <a:cs typeface="+mn-cs"/>
        </a:defRPr>
      </a:lvl4pPr>
      <a:lvl5pPr marL="1028672" algn="l" defTabSz="514337" rtl="0" eaLnBrk="1" latinLnBrk="0" hangingPunct="1">
        <a:defRPr sz="1013" kern="1200">
          <a:solidFill>
            <a:schemeClr val="tx1"/>
          </a:solidFill>
          <a:latin typeface="+mn-lt"/>
          <a:ea typeface="+mn-ea"/>
          <a:cs typeface="+mn-cs"/>
        </a:defRPr>
      </a:lvl5pPr>
      <a:lvl6pPr marL="1285839" algn="l" defTabSz="514337" rtl="0" eaLnBrk="1" latinLnBrk="0" hangingPunct="1">
        <a:defRPr sz="1013" kern="1200">
          <a:solidFill>
            <a:schemeClr val="tx1"/>
          </a:solidFill>
          <a:latin typeface="+mn-lt"/>
          <a:ea typeface="+mn-ea"/>
          <a:cs typeface="+mn-cs"/>
        </a:defRPr>
      </a:lvl6pPr>
      <a:lvl7pPr marL="1543007" algn="l" defTabSz="514337" rtl="0" eaLnBrk="1" latinLnBrk="0" hangingPunct="1">
        <a:defRPr sz="1013" kern="1200">
          <a:solidFill>
            <a:schemeClr val="tx1"/>
          </a:solidFill>
          <a:latin typeface="+mn-lt"/>
          <a:ea typeface="+mn-ea"/>
          <a:cs typeface="+mn-cs"/>
        </a:defRPr>
      </a:lvl7pPr>
      <a:lvl8pPr marL="1800174" algn="l" defTabSz="514337" rtl="0" eaLnBrk="1" latinLnBrk="0" hangingPunct="1">
        <a:defRPr sz="1013" kern="1200">
          <a:solidFill>
            <a:schemeClr val="tx1"/>
          </a:solidFill>
          <a:latin typeface="+mn-lt"/>
          <a:ea typeface="+mn-ea"/>
          <a:cs typeface="+mn-cs"/>
        </a:defRPr>
      </a:lvl8pPr>
      <a:lvl9pPr marL="2057342" algn="l" defTabSz="514337" rtl="0" eaLnBrk="1" latinLnBrk="0" hangingPunct="1">
        <a:defRPr sz="1013"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9" pos="184" userDrawn="1">
          <p15:clr>
            <a:srgbClr val="F26B43"/>
          </p15:clr>
        </p15:guide>
        <p15:guide id="20" pos="2880" userDrawn="1">
          <p15:clr>
            <a:srgbClr val="F26B43"/>
          </p15:clr>
        </p15:guide>
        <p15:guide id="21" pos="5576" userDrawn="1">
          <p15:clr>
            <a:srgbClr val="F26B43"/>
          </p15:clr>
        </p15:guide>
        <p15:guide id="22" orient="horz" pos="249" userDrawn="1">
          <p15:clr>
            <a:srgbClr val="F26B43"/>
          </p15:clr>
        </p15:guide>
        <p15:guide id="23" orient="horz" pos="4178" userDrawn="1">
          <p15:clr>
            <a:srgbClr val="F26B43"/>
          </p15:clr>
        </p15:guide>
        <p15:guide id="34" orient="horz" pos="527" userDrawn="1">
          <p15:clr>
            <a:srgbClr val="FBAE40"/>
          </p15:clr>
        </p15:guide>
        <p15:guide id="35" orient="horz" pos="867" userDrawn="1">
          <p15:clr>
            <a:srgbClr val="FBAE40"/>
          </p15:clr>
        </p15:guide>
        <p15:guide id="36" orient="horz" pos="1049" userDrawn="1">
          <p15:clr>
            <a:srgbClr val="FBAE40"/>
          </p15:clr>
        </p15:guide>
        <p15:guide id="37" pos="633" userDrawn="1">
          <p15:clr>
            <a:srgbClr val="FDE53C"/>
          </p15:clr>
        </p15:guide>
        <p15:guide id="38" pos="1082" userDrawn="1">
          <p15:clr>
            <a:srgbClr val="FDE53C"/>
          </p15:clr>
        </p15:guide>
        <p15:guide id="39" pos="1532" userDrawn="1">
          <p15:clr>
            <a:srgbClr val="FDE53C"/>
          </p15:clr>
        </p15:guide>
        <p15:guide id="40" pos="1981" userDrawn="1">
          <p15:clr>
            <a:srgbClr val="FDE53C"/>
          </p15:clr>
        </p15:guide>
        <p15:guide id="41" pos="2431" userDrawn="1">
          <p15:clr>
            <a:srgbClr val="FDE53C"/>
          </p15:clr>
        </p15:guide>
        <p15:guide id="42" pos="3329" userDrawn="1">
          <p15:clr>
            <a:srgbClr val="FDE53C"/>
          </p15:clr>
        </p15:guide>
        <p15:guide id="43" pos="3779" userDrawn="1">
          <p15:clr>
            <a:srgbClr val="FDE53C"/>
          </p15:clr>
        </p15:guide>
        <p15:guide id="44" pos="4228" userDrawn="1">
          <p15:clr>
            <a:srgbClr val="FDE53C"/>
          </p15:clr>
        </p15:guide>
        <p15:guide id="45" pos="4677" userDrawn="1">
          <p15:clr>
            <a:srgbClr val="FDE53C"/>
          </p15:clr>
        </p15:guide>
        <p15:guide id="46" pos="5126" userDrawn="1">
          <p15:clr>
            <a:srgbClr val="FDE53C"/>
          </p15:clr>
        </p15:guide>
        <p15:guide id="47" orient="horz" pos="1162" userDrawn="1">
          <p15:clr>
            <a:srgbClr val="FBAE40"/>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11.xml"/><Relationship Id="rId4" Type="http://schemas.openxmlformats.org/officeDocument/2006/relationships/hyperlink" Target="https://www.google.com/url?sa=i&amp;url=https%3A%2F%2Fcommons.wikimedia.org%2Fwiki%2FFile%3AShots_for_all%2C_Vaccines_keep_Airmen_healthy_150323-F-IT851-010.jpg&amp;psig=AOvVaw2MvMBQrC0VaB-xVlW5L2OR&amp;ust=1594721958739000&amp;source=images&amp;cd=vfe&amp;ved=0CAIQjRxqFwoTCOC5nraAyuoCFQAAAAAdAAAAABAD" TargetMode="External"/></Relationships>
</file>

<file path=ppt/slides/_rels/slide17.xml.rels><?xml version="1.0" encoding="UTF-8" standalone="yes"?>
<Relationships xmlns="http://schemas.openxmlformats.org/package/2006/relationships"><Relationship Id="rId8" Type="http://schemas.openxmlformats.org/officeDocument/2006/relationships/hyperlink" Target="https://www.ncbi.nlm.nih.gov/pmc/articles/PMC1200696/" TargetMode="External"/><Relationship Id="rId3" Type="http://schemas.openxmlformats.org/officeDocument/2006/relationships/hyperlink" Target="https://www.google.com/url?sa=i&amp;url=https%3A%2F%2Fcommons.wikimedia.org%2Fwiki%2FFile%3AEdward_Jenner._Oil_painting._Wellcome_V0023503.jpg&amp;psig=AOvVaw2qBjkCWGbJu5GvSBCXBzku&amp;ust=1594776573414000&amp;source=images&amp;cd=vfe&amp;ved=0CAIQjRxqFwoTCLjj1O3Ly-oCFQAAAAAdAAAAABAD" TargetMode="External"/><Relationship Id="rId7"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11.xml"/><Relationship Id="rId6" Type="http://schemas.openxmlformats.org/officeDocument/2006/relationships/image" Target="../media/image19.jpeg"/><Relationship Id="rId5" Type="http://schemas.openxmlformats.org/officeDocument/2006/relationships/hyperlink" Target="https://creativecommons.org/licenses/by/4.0/deed.en" TargetMode="External"/><Relationship Id="rId4" Type="http://schemas.openxmlformats.org/officeDocument/2006/relationships/hyperlink" Target="https://en.wikipedia.org/wiki/en:Creative_Commons"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ww.tuskegee.edu/about-us/centers-of-excellence/bioethics-center/about-the-usphs-syphilis-study" TargetMode="External"/><Relationship Id="rId2" Type="http://schemas.openxmlformats.org/officeDocument/2006/relationships/notesSlide" Target="../notesSlides/notesSlide15.xml"/><Relationship Id="rId1" Type="http://schemas.openxmlformats.org/officeDocument/2006/relationships/slideLayout" Target="../slideLayouts/slideLayout11.xml"/><Relationship Id="rId5" Type="http://schemas.openxmlformats.org/officeDocument/2006/relationships/image" Target="../media/image21.jpeg"/><Relationship Id="rId4" Type="http://schemas.openxmlformats.org/officeDocument/2006/relationships/hyperlink" Target="https://www.google.com/url?sa=i&amp;url=https%3A%2F%2Fen.wikipedia.org%2Fwiki%2FTuskegee_syphilis_experiment&amp;psig=AOvVaw0mKTSYZ9j5jhWQDConyRfE&amp;ust=1594795505286000&amp;source=images&amp;cd=vfe&amp;ved=0CAIQjRxqFwoTCKiVgLGSzOoCFQAAAAAdAAAAABAD"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www.nhmrc.gov.au/about-us/publications/national-statement-ethical-conduct-human-research-2007-updated-2018" TargetMode="External"/><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hyperlink" Target="https://www.nhmrc.gov.au/about-us/publications/national-statement-ethical-conduct-human-research-2007-updated-2018#toc__95" TargetMode="External"/><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0.xml"/><Relationship Id="rId1" Type="http://schemas.openxmlformats.org/officeDocument/2006/relationships/slideLayout" Target="../slideLayouts/slideLayout11.xml"/><Relationship Id="rId4" Type="http://schemas.openxmlformats.org/officeDocument/2006/relationships/hyperlink" Target="https://www.google.com/url?sa=i&amp;url=https%3A%2F%2Fwww.flickr.com%2Fphotos%2Frosenfeldmedia%2F7095152285&amp;psig=AOvVaw3iHgvFe_SUtd8c-Q-P79Cq&amp;ust=1594864934963000&amp;source=images&amp;cd=vfe&amp;ved=0CAIQjRxqFwoTCPig1YiVzuoCFQAAAAAdAAAAABAI"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med.stanford.edu/animalresearch/why-animal-research.html" TargetMode="External"/><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2.xml"/><Relationship Id="rId1" Type="http://schemas.openxmlformats.org/officeDocument/2006/relationships/slideLayout" Target="../slideLayouts/slideLayout1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6.xml"/><Relationship Id="rId1" Type="http://schemas.openxmlformats.org/officeDocument/2006/relationships/slideLayout" Target="../slideLayouts/slideLayout1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hyperlink" Target="https://www.nhmrc.gov.au/sites/default/files/documents/attachments/Biobanks-information-paper-2010.pdf" TargetMode="External"/><Relationship Id="rId2" Type="http://schemas.openxmlformats.org/officeDocument/2006/relationships/notesSlide" Target="../notesSlides/notesSlide28.xml"/><Relationship Id="rId1" Type="http://schemas.openxmlformats.org/officeDocument/2006/relationships/slideLayout" Target="../slideLayouts/slideLayout11.xml"/><Relationship Id="rId6" Type="http://schemas.openxmlformats.org/officeDocument/2006/relationships/hyperlink" Target="https://creativecommons.org/licenses/by-sa/3.0" TargetMode="External"/><Relationship Id="rId5" Type="http://schemas.openxmlformats.org/officeDocument/2006/relationships/hyperlink" Target="https://www.google.com/url?sa=i&amp;url=https%3A%2F%2Fen.wikipedia.org%2Fwiki%2FOncofertility&amp;psig=AOvVaw0QoSDF36IrYZUNstV9bYAh&amp;ust=1594877976864000&amp;source=images&amp;cd=vfe&amp;ved=0CAIQjRxqFwoTCLjIn8_FzuoCFQAAAAAdAAAAABAJ" TargetMode="External"/><Relationship Id="rId4" Type="http://schemas.openxmlformats.org/officeDocument/2006/relationships/image" Target="../media/image23.jpe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1.xml"/><Relationship Id="rId1" Type="http://schemas.openxmlformats.org/officeDocument/2006/relationships/slideLayout" Target="../slideLayouts/slideLayout11.xml"/><Relationship Id="rId6" Type="http://schemas.openxmlformats.org/officeDocument/2006/relationships/hyperlink" Target="https://creativecommons.org/licenses/by-sa/4.0/deed.en" TargetMode="External"/><Relationship Id="rId5" Type="http://schemas.openxmlformats.org/officeDocument/2006/relationships/hyperlink" Target="https://en.wikipedia.org/wiki/en:Creative_Commons" TargetMode="External"/><Relationship Id="rId4" Type="http://schemas.openxmlformats.org/officeDocument/2006/relationships/hyperlink" Target="https://www.google.com/url?sa=i&amp;url=https%3A%2F%2Fcommons.wikimedia.org%2Fwiki%2FFile%3AResearch_Data_Management_-_Share_%2526_Publish.svg&amp;psig=AOvVaw0rUBxvwzgumL7F5XlUY1pO&amp;ust=1594901436444000&amp;source=images&amp;cd=vfe&amp;ved=0CAIQjRxqFwoTCIDlp4Gdz-oCFQAAAAAdAAAAABAD" TargetMode="Externa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hyperlink" Target="https://www.niehs.nih.gov/research/resources/bioethics/whatis/index.cfm" TargetMode="External"/><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2" Type="http://schemas.openxmlformats.org/officeDocument/2006/relationships/hyperlink" Target="https://www.niehs.nih.gov/research/resources/bioethics/whatis/index.cfm" TargetMode="External"/><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2" Type="http://schemas.openxmlformats.org/officeDocument/2006/relationships/hyperlink" Target="https://www.niehs.nih.gov/research/resources/bioethics/whatis/index.cfm" TargetMode="External"/><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11.xml"/><Relationship Id="rId4" Type="http://schemas.openxmlformats.org/officeDocument/2006/relationships/hyperlink" Target="https://undsci.berkeley.edu/images/us101/dna_folk.jpg"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undsci.berkeley.edu/article/cold_fusion_01" TargetMode="External"/><Relationship Id="rId7"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11.xml"/><Relationship Id="rId6" Type="http://schemas.openxmlformats.org/officeDocument/2006/relationships/hyperlink" Target="http://creativecommons.org/licenses/by-sa/3.0/" TargetMode="External"/><Relationship Id="rId5" Type="http://schemas.openxmlformats.org/officeDocument/2006/relationships/hyperlink" Target="https://en.wikipedia.org/wiki/Cold_fusion#/media/File:Cold_fusion_electrolysis.svg" TargetMode="External"/><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5"/>
          </p:nvPr>
        </p:nvSpPr>
        <p:spPr>
          <a:xfrm>
            <a:off x="263806" y="4048760"/>
            <a:ext cx="3850994" cy="1344875"/>
          </a:xfrm>
        </p:spPr>
        <p:txBody>
          <a:bodyPr/>
          <a:lstStyle/>
          <a:p>
            <a:r>
              <a:rPr lang="en-AU" dirty="0"/>
              <a:t>Science Extension – </a:t>
            </a:r>
            <a:r>
              <a:rPr lang="en-AU" dirty="0" smtClean="0"/>
              <a:t>Influence of ethical thinking on scientific practice</a:t>
            </a:r>
            <a:endParaRPr lang="en-AU" dirty="0"/>
          </a:p>
        </p:txBody>
      </p:sp>
      <p:sp>
        <p:nvSpPr>
          <p:cNvPr id="4" name="Title 3"/>
          <p:cNvSpPr>
            <a:spLocks noGrp="1"/>
          </p:cNvSpPr>
          <p:nvPr>
            <p:ph type="title"/>
          </p:nvPr>
        </p:nvSpPr>
        <p:spPr/>
        <p:txBody>
          <a:bodyPr/>
          <a:lstStyle/>
          <a:p>
            <a:r>
              <a:rPr lang="en-AU" dirty="0"/>
              <a:t>HSC hub</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67593" y="1113906"/>
            <a:ext cx="7678719" cy="5119147"/>
          </a:xfrm>
          <a:prstGeom prst="rect">
            <a:avLst/>
          </a:prstGeom>
        </p:spPr>
      </p:pic>
    </p:spTree>
    <p:extLst>
      <p:ext uri="{BB962C8B-B14F-4D97-AF65-F5344CB8AC3E}">
        <p14:creationId xmlns:p14="http://schemas.microsoft.com/office/powerpoint/2010/main" val="1516643777"/>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6"/>
          </p:nvPr>
        </p:nvSpPr>
        <p:spPr>
          <a:xfrm>
            <a:off x="294660" y="1844675"/>
            <a:ext cx="8216294" cy="4236529"/>
          </a:xfrm>
        </p:spPr>
        <p:txBody>
          <a:bodyPr>
            <a:normAutofit/>
          </a:bodyPr>
          <a:lstStyle/>
          <a:p>
            <a:r>
              <a:rPr lang="en-AU" sz="2400" dirty="0" smtClean="0"/>
              <a:t>Decision-making process for science</a:t>
            </a:r>
          </a:p>
          <a:p>
            <a:r>
              <a:rPr lang="en-AU" sz="2400" dirty="0" smtClean="0"/>
              <a:t>Developed by scientists, in consultation with the community</a:t>
            </a:r>
            <a:endParaRPr lang="en-AU" sz="2400" dirty="0"/>
          </a:p>
        </p:txBody>
      </p:sp>
      <p:sp>
        <p:nvSpPr>
          <p:cNvPr id="5" name="Text Placeholder 4"/>
          <p:cNvSpPr>
            <a:spLocks noGrp="1"/>
          </p:cNvSpPr>
          <p:nvPr>
            <p:ph type="body" sz="quarter" idx="15"/>
          </p:nvPr>
        </p:nvSpPr>
        <p:spPr/>
        <p:txBody>
          <a:bodyPr/>
          <a:lstStyle/>
          <a:p>
            <a:r>
              <a:rPr lang="en-AU" dirty="0" smtClean="0"/>
              <a:t>Introduction</a:t>
            </a:r>
            <a:endParaRPr lang="en-AU" dirty="0"/>
          </a:p>
        </p:txBody>
      </p:sp>
      <p:sp>
        <p:nvSpPr>
          <p:cNvPr id="4" name="Title 3"/>
          <p:cNvSpPr>
            <a:spLocks noGrp="1"/>
          </p:cNvSpPr>
          <p:nvPr>
            <p:ph type="title"/>
          </p:nvPr>
        </p:nvSpPr>
        <p:spPr/>
        <p:txBody>
          <a:bodyPr/>
          <a:lstStyle/>
          <a:p>
            <a:r>
              <a:rPr lang="en-AU" dirty="0" smtClean="0"/>
              <a:t>Scientific Ethics</a:t>
            </a:r>
            <a:endParaRPr lang="en-AU" dirty="0"/>
          </a:p>
        </p:txBody>
      </p:sp>
    </p:spTree>
    <p:extLst>
      <p:ext uri="{BB962C8B-B14F-4D97-AF65-F5344CB8AC3E}">
        <p14:creationId xmlns:p14="http://schemas.microsoft.com/office/powerpoint/2010/main" val="1343886175"/>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p:txBody>
          <a:bodyPr>
            <a:normAutofit/>
          </a:bodyPr>
          <a:lstStyle/>
          <a:p>
            <a:pPr marL="342900" indent="-342900">
              <a:buFont typeface="+mj-lt"/>
              <a:buAutoNum type="arabicPeriod"/>
            </a:pPr>
            <a:r>
              <a:rPr lang="en-AU" sz="2400" dirty="0" smtClean="0"/>
              <a:t>The </a:t>
            </a:r>
            <a:r>
              <a:rPr lang="en-AU" sz="2400" dirty="0"/>
              <a:t>principle of </a:t>
            </a:r>
            <a:r>
              <a:rPr lang="en-AU" sz="2400" b="1" dirty="0" smtClean="0"/>
              <a:t>autonomy</a:t>
            </a:r>
            <a:endParaRPr lang="en-AU" sz="2400" dirty="0"/>
          </a:p>
          <a:p>
            <a:pPr marL="342900" indent="-342900">
              <a:buFont typeface="+mj-lt"/>
              <a:buAutoNum type="arabicPeriod"/>
            </a:pPr>
            <a:r>
              <a:rPr lang="en-AU" sz="2400" dirty="0" smtClean="0"/>
              <a:t>The </a:t>
            </a:r>
            <a:r>
              <a:rPr lang="en-AU" sz="2400" dirty="0"/>
              <a:t>principle of </a:t>
            </a:r>
            <a:r>
              <a:rPr lang="en-AU" sz="2400" dirty="0" smtClean="0"/>
              <a:t>no </a:t>
            </a:r>
            <a:r>
              <a:rPr lang="en-AU" sz="2400" b="1" dirty="0" smtClean="0"/>
              <a:t>maleficence</a:t>
            </a:r>
            <a:endParaRPr lang="en-AU" sz="2400" dirty="0"/>
          </a:p>
          <a:p>
            <a:pPr marL="342900" indent="-342900">
              <a:buFont typeface="+mj-lt"/>
              <a:buAutoNum type="arabicPeriod"/>
            </a:pPr>
            <a:r>
              <a:rPr lang="en-AU" sz="2400" dirty="0" smtClean="0"/>
              <a:t>The </a:t>
            </a:r>
            <a:r>
              <a:rPr lang="en-AU" sz="2400" dirty="0"/>
              <a:t>principle of </a:t>
            </a:r>
            <a:r>
              <a:rPr lang="en-AU" sz="2400" b="1" dirty="0" smtClean="0"/>
              <a:t>beneficence</a:t>
            </a:r>
            <a:endParaRPr lang="en-AU" sz="2400" dirty="0"/>
          </a:p>
          <a:p>
            <a:pPr marL="342900" indent="-342900">
              <a:buFont typeface="+mj-lt"/>
              <a:buAutoNum type="arabicPeriod"/>
            </a:pPr>
            <a:r>
              <a:rPr lang="en-AU" sz="2400" dirty="0" smtClean="0"/>
              <a:t>The </a:t>
            </a:r>
            <a:r>
              <a:rPr lang="en-AU" sz="2400" dirty="0"/>
              <a:t>principle of </a:t>
            </a:r>
            <a:r>
              <a:rPr lang="en-AU" sz="2400" b="1" dirty="0" smtClean="0"/>
              <a:t>justice</a:t>
            </a:r>
            <a:endParaRPr lang="en-AU" sz="2400" dirty="0"/>
          </a:p>
          <a:p>
            <a:pPr marL="342900" indent="-342900">
              <a:buFont typeface="+mj-lt"/>
              <a:buAutoNum type="arabicPeriod"/>
            </a:pPr>
            <a:r>
              <a:rPr lang="en-AU" sz="2400" dirty="0" smtClean="0"/>
              <a:t>The </a:t>
            </a:r>
            <a:r>
              <a:rPr lang="en-AU" sz="2400" dirty="0"/>
              <a:t>principle of </a:t>
            </a:r>
            <a:r>
              <a:rPr lang="en-AU" sz="2400" b="1" dirty="0" smtClean="0"/>
              <a:t>confidentiality</a:t>
            </a:r>
            <a:endParaRPr lang="en-AU" sz="2400" dirty="0"/>
          </a:p>
          <a:p>
            <a:pPr marL="342900" indent="-342900">
              <a:buFont typeface="+mj-lt"/>
              <a:buAutoNum type="arabicPeriod"/>
            </a:pPr>
            <a:r>
              <a:rPr lang="en-AU" sz="2400" dirty="0" smtClean="0"/>
              <a:t>The </a:t>
            </a:r>
            <a:r>
              <a:rPr lang="en-AU" sz="2400" dirty="0"/>
              <a:t>principle of </a:t>
            </a:r>
            <a:r>
              <a:rPr lang="en-AU" sz="2400" b="1" dirty="0" smtClean="0"/>
              <a:t>non-deception</a:t>
            </a:r>
            <a:endParaRPr lang="en-AU" sz="2400" dirty="0"/>
          </a:p>
        </p:txBody>
      </p:sp>
      <p:sp>
        <p:nvSpPr>
          <p:cNvPr id="3" name="Text Placeholder 2"/>
          <p:cNvSpPr>
            <a:spLocks noGrp="1"/>
          </p:cNvSpPr>
          <p:nvPr>
            <p:ph type="body" sz="quarter" idx="15"/>
          </p:nvPr>
        </p:nvSpPr>
        <p:spPr/>
        <p:txBody>
          <a:bodyPr/>
          <a:lstStyle/>
          <a:p>
            <a:r>
              <a:rPr lang="en-AU" dirty="0"/>
              <a:t>Students analyse the influence of ethical frameworks on scientific research over time</a:t>
            </a:r>
          </a:p>
        </p:txBody>
      </p:sp>
      <p:sp>
        <p:nvSpPr>
          <p:cNvPr id="4" name="Title 3"/>
          <p:cNvSpPr>
            <a:spLocks noGrp="1"/>
          </p:cNvSpPr>
          <p:nvPr>
            <p:ph type="title"/>
          </p:nvPr>
        </p:nvSpPr>
        <p:spPr/>
        <p:txBody>
          <a:bodyPr/>
          <a:lstStyle/>
          <a:p>
            <a:r>
              <a:rPr lang="en-AU" dirty="0" smtClean="0"/>
              <a:t>Ethical frameworks</a:t>
            </a:r>
            <a:endParaRPr lang="en-AU" dirty="0"/>
          </a:p>
        </p:txBody>
      </p:sp>
    </p:spTree>
    <p:extLst>
      <p:ext uri="{BB962C8B-B14F-4D97-AF65-F5344CB8AC3E}">
        <p14:creationId xmlns:p14="http://schemas.microsoft.com/office/powerpoint/2010/main" val="691787694"/>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5"/>
          </p:nvPr>
        </p:nvSpPr>
        <p:spPr/>
        <p:txBody>
          <a:bodyPr/>
          <a:lstStyle/>
          <a:p>
            <a:r>
              <a:rPr lang="en-AU" dirty="0"/>
              <a:t>Students analyse the influence of ethical frameworks on scientific research over time</a:t>
            </a:r>
          </a:p>
        </p:txBody>
      </p:sp>
      <p:sp>
        <p:nvSpPr>
          <p:cNvPr id="4" name="Title 3"/>
          <p:cNvSpPr>
            <a:spLocks noGrp="1"/>
          </p:cNvSpPr>
          <p:nvPr>
            <p:ph type="title"/>
          </p:nvPr>
        </p:nvSpPr>
        <p:spPr/>
        <p:txBody>
          <a:bodyPr/>
          <a:lstStyle/>
          <a:p>
            <a:r>
              <a:rPr lang="en-AU" dirty="0" smtClean="0"/>
              <a:t>Ethical frameworks</a:t>
            </a:r>
            <a:endParaRPr lang="en-AU" dirty="0"/>
          </a:p>
        </p:txBody>
      </p:sp>
      <p:graphicFrame>
        <p:nvGraphicFramePr>
          <p:cNvPr id="5" name="Table 4"/>
          <p:cNvGraphicFramePr>
            <a:graphicFrameLocks noGrp="1"/>
          </p:cNvGraphicFramePr>
          <p:nvPr>
            <p:extLst>
              <p:ext uri="{D42A27DB-BD31-4B8C-83A1-F6EECF244321}">
                <p14:modId xmlns:p14="http://schemas.microsoft.com/office/powerpoint/2010/main" val="2569624174"/>
              </p:ext>
            </p:extLst>
          </p:nvPr>
        </p:nvGraphicFramePr>
        <p:xfrm>
          <a:off x="286927" y="2163758"/>
          <a:ext cx="8261484" cy="4416027"/>
        </p:xfrm>
        <a:graphic>
          <a:graphicData uri="http://schemas.openxmlformats.org/drawingml/2006/table">
            <a:tbl>
              <a:tblPr firstRow="1" bandRow="1">
                <a:tableStyleId>{3B4B98B0-60AC-42C2-AFA5-B58CD77FA1E5}</a:tableStyleId>
              </a:tblPr>
              <a:tblGrid>
                <a:gridCol w="2290908">
                  <a:extLst>
                    <a:ext uri="{9D8B030D-6E8A-4147-A177-3AD203B41FA5}">
                      <a16:colId xmlns:a16="http://schemas.microsoft.com/office/drawing/2014/main" val="2000752819"/>
                    </a:ext>
                  </a:extLst>
                </a:gridCol>
                <a:gridCol w="5970576">
                  <a:extLst>
                    <a:ext uri="{9D8B030D-6E8A-4147-A177-3AD203B41FA5}">
                      <a16:colId xmlns:a16="http://schemas.microsoft.com/office/drawing/2014/main" val="266251349"/>
                    </a:ext>
                  </a:extLst>
                </a:gridCol>
              </a:tblGrid>
              <a:tr h="630861">
                <a:tc>
                  <a:txBody>
                    <a:bodyPr/>
                    <a:lstStyle/>
                    <a:p>
                      <a:pPr algn="ctr"/>
                      <a:r>
                        <a:rPr lang="en-AU" sz="1600" b="1" dirty="0" smtClean="0">
                          <a:latin typeface="Arial" panose="020B0604020202020204" pitchFamily="34" charset="0"/>
                          <a:cs typeface="Arial" panose="020B0604020202020204" pitchFamily="34" charset="0"/>
                        </a:rPr>
                        <a:t>Term</a:t>
                      </a:r>
                      <a:endParaRPr lang="en-AU" sz="1600" b="1" dirty="0">
                        <a:latin typeface="Arial" panose="020B0604020202020204" pitchFamily="34" charset="0"/>
                        <a:cs typeface="Arial" panose="020B0604020202020204" pitchFamily="34" charset="0"/>
                      </a:endParaRPr>
                    </a:p>
                  </a:txBody>
                  <a:tcPr anchor="ctr"/>
                </a:tc>
                <a:tc>
                  <a:txBody>
                    <a:bodyPr/>
                    <a:lstStyle/>
                    <a:p>
                      <a:pPr algn="ctr"/>
                      <a:r>
                        <a:rPr lang="en-AU" sz="1600" b="1" dirty="0" smtClean="0">
                          <a:latin typeface="Arial" panose="020B0604020202020204" pitchFamily="34" charset="0"/>
                          <a:cs typeface="Arial" panose="020B0604020202020204" pitchFamily="34" charset="0"/>
                        </a:rPr>
                        <a:t>Meaning</a:t>
                      </a:r>
                      <a:endParaRPr lang="en-AU" sz="1600" b="1"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566695447"/>
                  </a:ext>
                </a:extLst>
              </a:tr>
              <a:tr h="630861">
                <a:tc>
                  <a:txBody>
                    <a:bodyPr/>
                    <a:lstStyle/>
                    <a:p>
                      <a:r>
                        <a:rPr lang="en-AU" sz="1600" b="0" dirty="0" smtClean="0">
                          <a:latin typeface="Arial" panose="020B0604020202020204" pitchFamily="34" charset="0"/>
                          <a:cs typeface="Arial" panose="020B0604020202020204" pitchFamily="34" charset="0"/>
                        </a:rPr>
                        <a:t>Autonomy</a:t>
                      </a:r>
                      <a:endParaRPr lang="en-AU" sz="1600" b="0" dirty="0">
                        <a:latin typeface="Arial" panose="020B0604020202020204" pitchFamily="34" charset="0"/>
                        <a:cs typeface="Arial" panose="020B0604020202020204" pitchFamily="34" charset="0"/>
                      </a:endParaRPr>
                    </a:p>
                  </a:txBody>
                  <a:tcPr anchor="ctr"/>
                </a:tc>
                <a:tc>
                  <a:txBody>
                    <a:bodyPr/>
                    <a:lstStyle/>
                    <a:p>
                      <a:endParaRPr lang="en-AU" sz="1600" b="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2185110078"/>
                  </a:ext>
                </a:extLst>
              </a:tr>
              <a:tr h="630861">
                <a:tc>
                  <a:txBody>
                    <a:bodyPr/>
                    <a:lstStyle/>
                    <a:p>
                      <a:r>
                        <a:rPr lang="en-AU" sz="1600" b="0" dirty="0" smtClean="0">
                          <a:latin typeface="Arial" panose="020B0604020202020204" pitchFamily="34" charset="0"/>
                          <a:cs typeface="Arial" panose="020B0604020202020204" pitchFamily="34" charset="0"/>
                        </a:rPr>
                        <a:t>Maleficence</a:t>
                      </a:r>
                      <a:endParaRPr lang="en-AU" sz="1600" b="0" dirty="0">
                        <a:latin typeface="Arial" panose="020B0604020202020204" pitchFamily="34" charset="0"/>
                        <a:cs typeface="Arial" panose="020B0604020202020204" pitchFamily="34" charset="0"/>
                      </a:endParaRPr>
                    </a:p>
                  </a:txBody>
                  <a:tcPr anchor="ctr"/>
                </a:tc>
                <a:tc>
                  <a:txBody>
                    <a:bodyPr/>
                    <a:lstStyle/>
                    <a:p>
                      <a:endParaRPr lang="en-AU" sz="1600" b="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089112620"/>
                  </a:ext>
                </a:extLst>
              </a:tr>
              <a:tr h="630861">
                <a:tc>
                  <a:txBody>
                    <a:bodyPr/>
                    <a:lstStyle/>
                    <a:p>
                      <a:r>
                        <a:rPr lang="en-AU" sz="1600" b="0" dirty="0" smtClean="0">
                          <a:latin typeface="Arial" panose="020B0604020202020204" pitchFamily="34" charset="0"/>
                          <a:cs typeface="Arial" panose="020B0604020202020204" pitchFamily="34" charset="0"/>
                        </a:rPr>
                        <a:t>Beneficence</a:t>
                      </a:r>
                      <a:endParaRPr lang="en-AU" sz="1600" b="0" dirty="0">
                        <a:latin typeface="Arial" panose="020B0604020202020204" pitchFamily="34" charset="0"/>
                        <a:cs typeface="Arial" panose="020B0604020202020204" pitchFamily="34" charset="0"/>
                      </a:endParaRPr>
                    </a:p>
                  </a:txBody>
                  <a:tcPr anchor="ctr"/>
                </a:tc>
                <a:tc>
                  <a:txBody>
                    <a:bodyPr/>
                    <a:lstStyle/>
                    <a:p>
                      <a:endParaRPr lang="en-AU" sz="1600" b="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392979221"/>
                  </a:ext>
                </a:extLst>
              </a:tr>
              <a:tr h="630861">
                <a:tc>
                  <a:txBody>
                    <a:bodyPr/>
                    <a:lstStyle/>
                    <a:p>
                      <a:r>
                        <a:rPr lang="en-AU" sz="1600" b="0" dirty="0" smtClean="0">
                          <a:latin typeface="Arial" panose="020B0604020202020204" pitchFamily="34" charset="0"/>
                          <a:cs typeface="Arial" panose="020B0604020202020204" pitchFamily="34" charset="0"/>
                        </a:rPr>
                        <a:t>Justice</a:t>
                      </a:r>
                      <a:endParaRPr lang="en-AU" sz="1600" b="0" dirty="0">
                        <a:latin typeface="Arial" panose="020B0604020202020204" pitchFamily="34" charset="0"/>
                        <a:cs typeface="Arial" panose="020B0604020202020204" pitchFamily="34" charset="0"/>
                      </a:endParaRPr>
                    </a:p>
                  </a:txBody>
                  <a:tcPr anchor="ctr"/>
                </a:tc>
                <a:tc>
                  <a:txBody>
                    <a:bodyPr/>
                    <a:lstStyle/>
                    <a:p>
                      <a:endParaRPr lang="en-AU" sz="1600" b="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645128301"/>
                  </a:ext>
                </a:extLst>
              </a:tr>
              <a:tr h="630861">
                <a:tc>
                  <a:txBody>
                    <a:bodyPr/>
                    <a:lstStyle/>
                    <a:p>
                      <a:r>
                        <a:rPr lang="en-AU" sz="1600" b="0" dirty="0" smtClean="0">
                          <a:latin typeface="Arial" panose="020B0604020202020204" pitchFamily="34" charset="0"/>
                          <a:cs typeface="Arial" panose="020B0604020202020204" pitchFamily="34" charset="0"/>
                        </a:rPr>
                        <a:t>Confidentiality</a:t>
                      </a:r>
                      <a:endParaRPr lang="en-AU" sz="1600" b="0" dirty="0">
                        <a:latin typeface="Arial" panose="020B0604020202020204" pitchFamily="34" charset="0"/>
                        <a:cs typeface="Arial" panose="020B0604020202020204" pitchFamily="34" charset="0"/>
                      </a:endParaRPr>
                    </a:p>
                  </a:txBody>
                  <a:tcPr anchor="ctr"/>
                </a:tc>
                <a:tc>
                  <a:txBody>
                    <a:bodyPr/>
                    <a:lstStyle/>
                    <a:p>
                      <a:endParaRPr lang="en-AU" sz="1600" b="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62784795"/>
                  </a:ext>
                </a:extLst>
              </a:tr>
              <a:tr h="630861">
                <a:tc>
                  <a:txBody>
                    <a:bodyPr/>
                    <a:lstStyle/>
                    <a:p>
                      <a:r>
                        <a:rPr lang="en-AU" sz="1600" b="0" dirty="0" smtClean="0">
                          <a:latin typeface="Arial" panose="020B0604020202020204" pitchFamily="34" charset="0"/>
                          <a:cs typeface="Arial" panose="020B0604020202020204" pitchFamily="34" charset="0"/>
                        </a:rPr>
                        <a:t>Deception</a:t>
                      </a:r>
                      <a:endParaRPr lang="en-AU" sz="1600" b="0" dirty="0">
                        <a:latin typeface="Arial" panose="020B0604020202020204" pitchFamily="34" charset="0"/>
                        <a:cs typeface="Arial" panose="020B0604020202020204" pitchFamily="34" charset="0"/>
                      </a:endParaRPr>
                    </a:p>
                  </a:txBody>
                  <a:tcPr anchor="ctr"/>
                </a:tc>
                <a:tc>
                  <a:txBody>
                    <a:bodyPr/>
                    <a:lstStyle/>
                    <a:p>
                      <a:endParaRPr lang="en-AU" sz="1600" b="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2560041599"/>
                  </a:ext>
                </a:extLst>
              </a:tr>
            </a:tbl>
          </a:graphicData>
        </a:graphic>
      </p:graphicFrame>
      <p:sp>
        <p:nvSpPr>
          <p:cNvPr id="6" name="Text Placeholder 5"/>
          <p:cNvSpPr>
            <a:spLocks noGrp="1"/>
          </p:cNvSpPr>
          <p:nvPr>
            <p:ph type="body" sz="quarter" idx="16"/>
          </p:nvPr>
        </p:nvSpPr>
        <p:spPr>
          <a:xfrm>
            <a:off x="286927" y="1631580"/>
            <a:ext cx="8628224" cy="440568"/>
          </a:xfrm>
        </p:spPr>
        <p:txBody>
          <a:bodyPr>
            <a:normAutofit fontScale="92500" lnSpcReduction="20000"/>
          </a:bodyPr>
          <a:lstStyle/>
          <a:p>
            <a:r>
              <a:rPr lang="en-AU" dirty="0" smtClean="0"/>
              <a:t>Use a dictionary to search for the meanings of the terms in this table</a:t>
            </a:r>
            <a:endParaRPr lang="en-AU" dirty="0"/>
          </a:p>
        </p:txBody>
      </p:sp>
    </p:spTree>
    <p:extLst>
      <p:ext uri="{BB962C8B-B14F-4D97-AF65-F5344CB8AC3E}">
        <p14:creationId xmlns:p14="http://schemas.microsoft.com/office/powerpoint/2010/main" val="2031534439"/>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5"/>
          </p:nvPr>
        </p:nvSpPr>
        <p:spPr/>
        <p:txBody>
          <a:bodyPr/>
          <a:lstStyle/>
          <a:p>
            <a:r>
              <a:rPr lang="en-AU" dirty="0"/>
              <a:t>Students analyse the influence of ethical frameworks on scientific research over time</a:t>
            </a:r>
          </a:p>
        </p:txBody>
      </p:sp>
      <p:sp>
        <p:nvSpPr>
          <p:cNvPr id="4" name="Title 3"/>
          <p:cNvSpPr>
            <a:spLocks noGrp="1"/>
          </p:cNvSpPr>
          <p:nvPr>
            <p:ph type="title"/>
          </p:nvPr>
        </p:nvSpPr>
        <p:spPr/>
        <p:txBody>
          <a:bodyPr/>
          <a:lstStyle/>
          <a:p>
            <a:r>
              <a:rPr lang="en-AU" dirty="0" smtClean="0"/>
              <a:t>Ethical frameworks</a:t>
            </a:r>
            <a:endParaRPr lang="en-AU" dirty="0"/>
          </a:p>
        </p:txBody>
      </p:sp>
      <p:graphicFrame>
        <p:nvGraphicFramePr>
          <p:cNvPr id="5" name="Table 4"/>
          <p:cNvGraphicFramePr>
            <a:graphicFrameLocks noGrp="1"/>
          </p:cNvGraphicFramePr>
          <p:nvPr>
            <p:extLst>
              <p:ext uri="{D42A27DB-BD31-4B8C-83A1-F6EECF244321}">
                <p14:modId xmlns:p14="http://schemas.microsoft.com/office/powerpoint/2010/main" val="1319191041"/>
              </p:ext>
            </p:extLst>
          </p:nvPr>
        </p:nvGraphicFramePr>
        <p:xfrm>
          <a:off x="286927" y="2163758"/>
          <a:ext cx="8261484" cy="4416027"/>
        </p:xfrm>
        <a:graphic>
          <a:graphicData uri="http://schemas.openxmlformats.org/drawingml/2006/table">
            <a:tbl>
              <a:tblPr firstRow="1" bandRow="1">
                <a:tableStyleId>{3B4B98B0-60AC-42C2-AFA5-B58CD77FA1E5}</a:tableStyleId>
              </a:tblPr>
              <a:tblGrid>
                <a:gridCol w="2290908">
                  <a:extLst>
                    <a:ext uri="{9D8B030D-6E8A-4147-A177-3AD203B41FA5}">
                      <a16:colId xmlns:a16="http://schemas.microsoft.com/office/drawing/2014/main" val="2000752819"/>
                    </a:ext>
                  </a:extLst>
                </a:gridCol>
                <a:gridCol w="5970576">
                  <a:extLst>
                    <a:ext uri="{9D8B030D-6E8A-4147-A177-3AD203B41FA5}">
                      <a16:colId xmlns:a16="http://schemas.microsoft.com/office/drawing/2014/main" val="266251349"/>
                    </a:ext>
                  </a:extLst>
                </a:gridCol>
              </a:tblGrid>
              <a:tr h="630861">
                <a:tc>
                  <a:txBody>
                    <a:bodyPr/>
                    <a:lstStyle/>
                    <a:p>
                      <a:pPr algn="ctr"/>
                      <a:r>
                        <a:rPr lang="en-AU" sz="1600" b="1" dirty="0" smtClean="0">
                          <a:latin typeface="Arial" panose="020B0604020202020204" pitchFamily="34" charset="0"/>
                          <a:cs typeface="Arial" panose="020B0604020202020204" pitchFamily="34" charset="0"/>
                        </a:rPr>
                        <a:t>Term</a:t>
                      </a:r>
                      <a:endParaRPr lang="en-AU" sz="1600" b="1" dirty="0">
                        <a:latin typeface="Arial" panose="020B0604020202020204" pitchFamily="34" charset="0"/>
                        <a:cs typeface="Arial" panose="020B0604020202020204" pitchFamily="34" charset="0"/>
                      </a:endParaRPr>
                    </a:p>
                  </a:txBody>
                  <a:tcPr anchor="ctr"/>
                </a:tc>
                <a:tc>
                  <a:txBody>
                    <a:bodyPr/>
                    <a:lstStyle/>
                    <a:p>
                      <a:pPr algn="ctr"/>
                      <a:r>
                        <a:rPr lang="en-AU" sz="1600" b="1" dirty="0" smtClean="0">
                          <a:latin typeface="Arial" panose="020B0604020202020204" pitchFamily="34" charset="0"/>
                          <a:cs typeface="Arial" panose="020B0604020202020204" pitchFamily="34" charset="0"/>
                        </a:rPr>
                        <a:t>Meaning</a:t>
                      </a:r>
                      <a:endParaRPr lang="en-AU" sz="1600" b="1"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566695447"/>
                  </a:ext>
                </a:extLst>
              </a:tr>
              <a:tr h="630861">
                <a:tc>
                  <a:txBody>
                    <a:bodyPr/>
                    <a:lstStyle/>
                    <a:p>
                      <a:r>
                        <a:rPr lang="en-AU" sz="1600" b="0" dirty="0" smtClean="0">
                          <a:latin typeface="Arial" panose="020B0604020202020204" pitchFamily="34" charset="0"/>
                          <a:cs typeface="Arial" panose="020B0604020202020204" pitchFamily="34" charset="0"/>
                        </a:rPr>
                        <a:t>Autonomy</a:t>
                      </a:r>
                      <a:endParaRPr lang="en-AU" sz="1600" b="0" dirty="0">
                        <a:latin typeface="Arial" panose="020B0604020202020204" pitchFamily="34" charset="0"/>
                        <a:cs typeface="Arial" panose="020B0604020202020204" pitchFamily="34" charset="0"/>
                      </a:endParaRPr>
                    </a:p>
                  </a:txBody>
                  <a:tcPr anchor="ctr"/>
                </a:tc>
                <a:tc>
                  <a:txBody>
                    <a:bodyPr/>
                    <a:lstStyle/>
                    <a:p>
                      <a:r>
                        <a:rPr lang="en-AU" sz="1600" b="0" dirty="0" smtClean="0">
                          <a:latin typeface="Arial" panose="020B0604020202020204" pitchFamily="34" charset="0"/>
                          <a:cs typeface="Arial" panose="020B0604020202020204" pitchFamily="34" charset="0"/>
                        </a:rPr>
                        <a:t>Freedom from external control or influence</a:t>
                      </a:r>
                      <a:endParaRPr lang="en-AU" sz="1600" b="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2185110078"/>
                  </a:ext>
                </a:extLst>
              </a:tr>
              <a:tr h="630861">
                <a:tc>
                  <a:txBody>
                    <a:bodyPr/>
                    <a:lstStyle/>
                    <a:p>
                      <a:r>
                        <a:rPr lang="en-AU" sz="1600" b="0" dirty="0" smtClean="0">
                          <a:latin typeface="Arial" panose="020B0604020202020204" pitchFamily="34" charset="0"/>
                          <a:cs typeface="Arial" panose="020B0604020202020204" pitchFamily="34" charset="0"/>
                        </a:rPr>
                        <a:t>Maleficence</a:t>
                      </a:r>
                      <a:endParaRPr lang="en-AU" sz="1600" b="0" dirty="0">
                        <a:latin typeface="Arial" panose="020B0604020202020204" pitchFamily="34" charset="0"/>
                        <a:cs typeface="Arial" panose="020B0604020202020204" pitchFamily="34" charset="0"/>
                      </a:endParaRPr>
                    </a:p>
                  </a:txBody>
                  <a:tcPr anchor="ctr"/>
                </a:tc>
                <a:tc>
                  <a:txBody>
                    <a:bodyPr/>
                    <a:lstStyle/>
                    <a:p>
                      <a:r>
                        <a:rPr lang="en-AU" sz="1600" b="0" dirty="0" smtClean="0">
                          <a:latin typeface="Arial" panose="020B0604020202020204" pitchFamily="34" charset="0"/>
                          <a:cs typeface="Arial" panose="020B0604020202020204" pitchFamily="34" charset="0"/>
                        </a:rPr>
                        <a:t>The act of committing harm or evil</a:t>
                      </a:r>
                      <a:endParaRPr lang="en-AU" sz="1600" b="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089112620"/>
                  </a:ext>
                </a:extLst>
              </a:tr>
              <a:tr h="630861">
                <a:tc>
                  <a:txBody>
                    <a:bodyPr/>
                    <a:lstStyle/>
                    <a:p>
                      <a:r>
                        <a:rPr lang="en-AU" sz="1600" b="0" dirty="0" smtClean="0">
                          <a:latin typeface="Arial" panose="020B0604020202020204" pitchFamily="34" charset="0"/>
                          <a:cs typeface="Arial" panose="020B0604020202020204" pitchFamily="34" charset="0"/>
                        </a:rPr>
                        <a:t>Beneficence</a:t>
                      </a:r>
                      <a:endParaRPr lang="en-AU" sz="1600" b="0" dirty="0">
                        <a:latin typeface="Arial" panose="020B0604020202020204" pitchFamily="34" charset="0"/>
                        <a:cs typeface="Arial" panose="020B0604020202020204" pitchFamily="34" charset="0"/>
                      </a:endParaRPr>
                    </a:p>
                  </a:txBody>
                  <a:tcPr anchor="ctr"/>
                </a:tc>
                <a:tc>
                  <a:txBody>
                    <a:bodyPr/>
                    <a:lstStyle/>
                    <a:p>
                      <a:r>
                        <a:rPr lang="en-AU" sz="1600" b="0" dirty="0" smtClean="0">
                          <a:latin typeface="Arial" panose="020B0604020202020204" pitchFamily="34" charset="0"/>
                          <a:cs typeface="Arial" panose="020B0604020202020204" pitchFamily="34" charset="0"/>
                        </a:rPr>
                        <a:t>An act of charity, mercy, and kindness with a strong connotation of doing good</a:t>
                      </a:r>
                      <a:endParaRPr lang="en-AU" sz="1600" b="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392979221"/>
                  </a:ext>
                </a:extLst>
              </a:tr>
              <a:tr h="630861">
                <a:tc>
                  <a:txBody>
                    <a:bodyPr/>
                    <a:lstStyle/>
                    <a:p>
                      <a:r>
                        <a:rPr lang="en-AU" sz="1600" b="0" dirty="0" smtClean="0">
                          <a:latin typeface="Arial" panose="020B0604020202020204" pitchFamily="34" charset="0"/>
                          <a:cs typeface="Arial" panose="020B0604020202020204" pitchFamily="34" charset="0"/>
                        </a:rPr>
                        <a:t>Justice</a:t>
                      </a:r>
                      <a:endParaRPr lang="en-AU" sz="1600" b="0" dirty="0">
                        <a:latin typeface="Arial" panose="020B0604020202020204" pitchFamily="34" charset="0"/>
                        <a:cs typeface="Arial" panose="020B0604020202020204" pitchFamily="34" charset="0"/>
                      </a:endParaRPr>
                    </a:p>
                  </a:txBody>
                  <a:tcPr anchor="ctr"/>
                </a:tc>
                <a:tc>
                  <a:txBody>
                    <a:bodyPr/>
                    <a:lstStyle/>
                    <a:p>
                      <a:r>
                        <a:rPr lang="en-AU" sz="1600" b="0" dirty="0" smtClean="0">
                          <a:latin typeface="Arial" panose="020B0604020202020204" pitchFamily="34" charset="0"/>
                          <a:cs typeface="Arial" panose="020B0604020202020204" pitchFamily="34" charset="0"/>
                        </a:rPr>
                        <a:t>The quality of being just, impartial, or fair</a:t>
                      </a:r>
                      <a:endParaRPr lang="en-AU" sz="1600" b="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645128301"/>
                  </a:ext>
                </a:extLst>
              </a:tr>
              <a:tr h="630861">
                <a:tc>
                  <a:txBody>
                    <a:bodyPr/>
                    <a:lstStyle/>
                    <a:p>
                      <a:r>
                        <a:rPr lang="en-AU" sz="1600" b="0" dirty="0" smtClean="0">
                          <a:latin typeface="Arial" panose="020B0604020202020204" pitchFamily="34" charset="0"/>
                          <a:cs typeface="Arial" panose="020B0604020202020204" pitchFamily="34" charset="0"/>
                        </a:rPr>
                        <a:t>Confidentiality</a:t>
                      </a:r>
                      <a:endParaRPr lang="en-AU" sz="1600" b="0" dirty="0">
                        <a:latin typeface="Arial" panose="020B0604020202020204" pitchFamily="34" charset="0"/>
                        <a:cs typeface="Arial" panose="020B0604020202020204" pitchFamily="34" charset="0"/>
                      </a:endParaRPr>
                    </a:p>
                  </a:txBody>
                  <a:tcPr anchor="ctr"/>
                </a:tc>
                <a:tc>
                  <a:txBody>
                    <a:bodyPr/>
                    <a:lstStyle/>
                    <a:p>
                      <a:r>
                        <a:rPr lang="en-AU" sz="1600" b="0" dirty="0" smtClean="0">
                          <a:latin typeface="Arial" panose="020B0604020202020204" pitchFamily="34" charset="0"/>
                          <a:cs typeface="Arial" panose="020B0604020202020204" pitchFamily="34" charset="0"/>
                        </a:rPr>
                        <a:t>Respect for privacy</a:t>
                      </a:r>
                      <a:endParaRPr lang="en-AU" sz="1600" b="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62784795"/>
                  </a:ext>
                </a:extLst>
              </a:tr>
              <a:tr h="630861">
                <a:tc>
                  <a:txBody>
                    <a:bodyPr/>
                    <a:lstStyle/>
                    <a:p>
                      <a:r>
                        <a:rPr lang="en-AU" sz="1600" b="0" dirty="0" smtClean="0">
                          <a:latin typeface="Arial" panose="020B0604020202020204" pitchFamily="34" charset="0"/>
                          <a:cs typeface="Arial" panose="020B0604020202020204" pitchFamily="34" charset="0"/>
                        </a:rPr>
                        <a:t>Deception</a:t>
                      </a:r>
                      <a:endParaRPr lang="en-AU" sz="1600" b="0" dirty="0">
                        <a:latin typeface="Arial" panose="020B0604020202020204" pitchFamily="34" charset="0"/>
                        <a:cs typeface="Arial" panose="020B0604020202020204" pitchFamily="34" charset="0"/>
                      </a:endParaRPr>
                    </a:p>
                  </a:txBody>
                  <a:tcPr anchor="ctr"/>
                </a:tc>
                <a:tc>
                  <a:txBody>
                    <a:bodyPr/>
                    <a:lstStyle/>
                    <a:p>
                      <a:r>
                        <a:rPr lang="en-AU" sz="1600" b="0" dirty="0" smtClean="0">
                          <a:latin typeface="Arial" panose="020B0604020202020204" pitchFamily="34" charset="0"/>
                          <a:cs typeface="Arial" panose="020B0604020202020204" pitchFamily="34" charset="0"/>
                        </a:rPr>
                        <a:t>Resorting</a:t>
                      </a:r>
                      <a:r>
                        <a:rPr lang="en-AU" sz="1600" b="0" baseline="0" dirty="0" smtClean="0">
                          <a:latin typeface="Arial" panose="020B0604020202020204" pitchFamily="34" charset="0"/>
                          <a:cs typeface="Arial" panose="020B0604020202020204" pitchFamily="34" charset="0"/>
                        </a:rPr>
                        <a:t> to falsehood</a:t>
                      </a:r>
                      <a:endParaRPr lang="en-AU" sz="1600" b="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2560041599"/>
                  </a:ext>
                </a:extLst>
              </a:tr>
            </a:tbl>
          </a:graphicData>
        </a:graphic>
      </p:graphicFrame>
      <p:sp>
        <p:nvSpPr>
          <p:cNvPr id="6" name="Text Placeholder 5"/>
          <p:cNvSpPr>
            <a:spLocks noGrp="1"/>
          </p:cNvSpPr>
          <p:nvPr>
            <p:ph type="body" sz="quarter" idx="16"/>
          </p:nvPr>
        </p:nvSpPr>
        <p:spPr>
          <a:xfrm>
            <a:off x="286927" y="1631580"/>
            <a:ext cx="8628224" cy="440568"/>
          </a:xfrm>
        </p:spPr>
        <p:txBody>
          <a:bodyPr>
            <a:normAutofit fontScale="92500" lnSpcReduction="20000"/>
          </a:bodyPr>
          <a:lstStyle/>
          <a:p>
            <a:r>
              <a:rPr lang="en-AU" dirty="0" smtClean="0"/>
              <a:t>Use a dictionary to search for the meanings of the terms in this table</a:t>
            </a:r>
            <a:endParaRPr lang="en-AU" dirty="0"/>
          </a:p>
        </p:txBody>
      </p:sp>
    </p:spTree>
    <p:extLst>
      <p:ext uri="{BB962C8B-B14F-4D97-AF65-F5344CB8AC3E}">
        <p14:creationId xmlns:p14="http://schemas.microsoft.com/office/powerpoint/2010/main" val="657220162"/>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p:txBody>
          <a:bodyPr>
            <a:normAutofit fontScale="92500"/>
          </a:bodyPr>
          <a:lstStyle/>
          <a:p>
            <a:pPr marL="342900" indent="-342900">
              <a:buFont typeface="+mj-lt"/>
              <a:buAutoNum type="arabicPeriod"/>
            </a:pPr>
            <a:r>
              <a:rPr lang="en-AU" dirty="0" smtClean="0"/>
              <a:t>The </a:t>
            </a:r>
            <a:r>
              <a:rPr lang="en-AU" dirty="0"/>
              <a:t>principle of </a:t>
            </a:r>
            <a:r>
              <a:rPr lang="en-AU" b="1" dirty="0"/>
              <a:t>autonomy</a:t>
            </a:r>
            <a:r>
              <a:rPr lang="en-AU" dirty="0"/>
              <a:t>: making voluntary and informed decisions (i.e. capacity to act intentionally, with understanding, and without controlling influences)</a:t>
            </a:r>
          </a:p>
          <a:p>
            <a:pPr marL="342900" indent="-342900">
              <a:buFont typeface="+mj-lt"/>
              <a:buAutoNum type="arabicPeriod"/>
            </a:pPr>
            <a:r>
              <a:rPr lang="en-AU" dirty="0" smtClean="0"/>
              <a:t>The </a:t>
            </a:r>
            <a:r>
              <a:rPr lang="en-AU" dirty="0"/>
              <a:t>principle of </a:t>
            </a:r>
            <a:r>
              <a:rPr lang="en-AU" dirty="0" smtClean="0"/>
              <a:t>no </a:t>
            </a:r>
            <a:r>
              <a:rPr lang="en-AU" b="1" dirty="0" smtClean="0"/>
              <a:t>maleficence</a:t>
            </a:r>
            <a:r>
              <a:rPr lang="en-AU" dirty="0" smtClean="0"/>
              <a:t>: </a:t>
            </a:r>
            <a:r>
              <a:rPr lang="en-AU" dirty="0"/>
              <a:t>No subject in a study is intentionally harmed or injured, either through acts of commission or omission</a:t>
            </a:r>
          </a:p>
          <a:p>
            <a:pPr marL="342900" indent="-342900">
              <a:buFont typeface="+mj-lt"/>
              <a:buAutoNum type="arabicPeriod"/>
            </a:pPr>
            <a:r>
              <a:rPr lang="en-AU" dirty="0" smtClean="0"/>
              <a:t>The </a:t>
            </a:r>
            <a:r>
              <a:rPr lang="en-AU" dirty="0"/>
              <a:t>principle of </a:t>
            </a:r>
            <a:r>
              <a:rPr lang="en-AU" b="1" dirty="0"/>
              <a:t>beneficence</a:t>
            </a:r>
            <a:r>
              <a:rPr lang="en-AU" dirty="0"/>
              <a:t>: Produce beneficial outcomes &amp; positive steps are taken to prevent and to remove harm from the patient</a:t>
            </a:r>
          </a:p>
          <a:p>
            <a:pPr marL="342900" indent="-342900">
              <a:buFont typeface="+mj-lt"/>
              <a:buAutoNum type="arabicPeriod"/>
            </a:pPr>
            <a:r>
              <a:rPr lang="en-AU" dirty="0" smtClean="0"/>
              <a:t>The </a:t>
            </a:r>
            <a:r>
              <a:rPr lang="en-AU" dirty="0"/>
              <a:t>principle of </a:t>
            </a:r>
            <a:r>
              <a:rPr lang="en-AU" b="1" dirty="0"/>
              <a:t>justice</a:t>
            </a:r>
            <a:r>
              <a:rPr lang="en-AU" dirty="0"/>
              <a:t>: Equal access to care, benefits, compensation</a:t>
            </a:r>
          </a:p>
          <a:p>
            <a:pPr marL="342900" indent="-342900">
              <a:buFont typeface="+mj-lt"/>
              <a:buAutoNum type="arabicPeriod"/>
            </a:pPr>
            <a:r>
              <a:rPr lang="en-AU" dirty="0" smtClean="0"/>
              <a:t>The </a:t>
            </a:r>
            <a:r>
              <a:rPr lang="en-AU" dirty="0"/>
              <a:t>principle of </a:t>
            </a:r>
            <a:r>
              <a:rPr lang="en-AU" b="1" dirty="0"/>
              <a:t>confidentiality</a:t>
            </a:r>
            <a:r>
              <a:rPr lang="en-AU" dirty="0"/>
              <a:t>: maintaining anonymity and privacy.</a:t>
            </a:r>
          </a:p>
          <a:p>
            <a:pPr marL="342900" indent="-342900">
              <a:buFont typeface="+mj-lt"/>
              <a:buAutoNum type="arabicPeriod"/>
            </a:pPr>
            <a:r>
              <a:rPr lang="en-AU" dirty="0" smtClean="0"/>
              <a:t>The </a:t>
            </a:r>
            <a:r>
              <a:rPr lang="en-AU" dirty="0"/>
              <a:t>principle of </a:t>
            </a:r>
            <a:r>
              <a:rPr lang="en-AU" b="1" dirty="0"/>
              <a:t>non-deception</a:t>
            </a:r>
            <a:r>
              <a:rPr lang="en-AU" dirty="0"/>
              <a:t>: maintaining open and truthful communications</a:t>
            </a:r>
          </a:p>
          <a:p>
            <a:pPr marL="342900" indent="-342900">
              <a:buFont typeface="+mj-lt"/>
              <a:buAutoNum type="arabicPeriod"/>
            </a:pPr>
            <a:endParaRPr lang="en-AU" dirty="0"/>
          </a:p>
        </p:txBody>
      </p:sp>
      <p:sp>
        <p:nvSpPr>
          <p:cNvPr id="3" name="Text Placeholder 2"/>
          <p:cNvSpPr>
            <a:spLocks noGrp="1"/>
          </p:cNvSpPr>
          <p:nvPr>
            <p:ph type="body" sz="quarter" idx="15"/>
          </p:nvPr>
        </p:nvSpPr>
        <p:spPr/>
        <p:txBody>
          <a:bodyPr/>
          <a:lstStyle/>
          <a:p>
            <a:r>
              <a:rPr lang="en-AU" dirty="0"/>
              <a:t>Students analyse the influence of ethical frameworks on scientific research over time</a:t>
            </a:r>
          </a:p>
        </p:txBody>
      </p:sp>
      <p:sp>
        <p:nvSpPr>
          <p:cNvPr id="4" name="Title 3"/>
          <p:cNvSpPr>
            <a:spLocks noGrp="1"/>
          </p:cNvSpPr>
          <p:nvPr>
            <p:ph type="title"/>
          </p:nvPr>
        </p:nvSpPr>
        <p:spPr/>
        <p:txBody>
          <a:bodyPr/>
          <a:lstStyle/>
          <a:p>
            <a:r>
              <a:rPr lang="en-AU" dirty="0" smtClean="0"/>
              <a:t>Ethical frameworks</a:t>
            </a:r>
            <a:endParaRPr lang="en-AU" dirty="0"/>
          </a:p>
        </p:txBody>
      </p:sp>
    </p:spTree>
    <p:extLst>
      <p:ext uri="{BB962C8B-B14F-4D97-AF65-F5344CB8AC3E}">
        <p14:creationId xmlns:p14="http://schemas.microsoft.com/office/powerpoint/2010/main" val="2129455073"/>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endParaRPr lang="en-AU"/>
          </a:p>
        </p:txBody>
      </p:sp>
      <p:sp>
        <p:nvSpPr>
          <p:cNvPr id="3" name="Title 2"/>
          <p:cNvSpPr>
            <a:spLocks noGrp="1"/>
          </p:cNvSpPr>
          <p:nvPr>
            <p:ph type="title"/>
          </p:nvPr>
        </p:nvSpPr>
        <p:spPr/>
        <p:txBody>
          <a:bodyPr/>
          <a:lstStyle/>
          <a:p>
            <a:r>
              <a:rPr lang="en-AU" dirty="0" smtClean="0"/>
              <a:t>Human experimentation</a:t>
            </a:r>
            <a:endParaRPr lang="en-AU" dirty="0"/>
          </a:p>
        </p:txBody>
      </p:sp>
    </p:spTree>
    <p:extLst>
      <p:ext uri="{BB962C8B-B14F-4D97-AF65-F5344CB8AC3E}">
        <p14:creationId xmlns:p14="http://schemas.microsoft.com/office/powerpoint/2010/main" val="294100294"/>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a:xfrm>
            <a:off x="294660" y="1844675"/>
            <a:ext cx="5972541" cy="4236529"/>
          </a:xfrm>
        </p:spPr>
        <p:txBody>
          <a:bodyPr>
            <a:normAutofit/>
          </a:bodyPr>
          <a:lstStyle/>
          <a:p>
            <a:r>
              <a:rPr lang="en-AU" sz="2400" dirty="0" smtClean="0"/>
              <a:t>Q: What is human experimentation?</a:t>
            </a:r>
          </a:p>
          <a:p>
            <a:r>
              <a:rPr lang="en-AU" sz="2400" dirty="0" smtClean="0"/>
              <a:t>A: Human experimentation </a:t>
            </a:r>
            <a:r>
              <a:rPr lang="en-AU" sz="2400" dirty="0"/>
              <a:t>research </a:t>
            </a:r>
            <a:r>
              <a:rPr lang="en-AU" sz="2400" dirty="0" smtClean="0"/>
              <a:t>refers to scientific </a:t>
            </a:r>
            <a:r>
              <a:rPr lang="en-AU" sz="2400" dirty="0"/>
              <a:t>investigation that involves human beings as research </a:t>
            </a:r>
            <a:r>
              <a:rPr lang="en-AU" sz="2400" dirty="0" smtClean="0"/>
              <a:t>subjects. The investigations can </a:t>
            </a:r>
            <a:r>
              <a:rPr lang="en-AU" sz="2400" dirty="0"/>
              <a:t>be either </a:t>
            </a:r>
            <a:r>
              <a:rPr lang="en-AU" sz="2400" b="1" dirty="0"/>
              <a:t>interventional</a:t>
            </a:r>
            <a:r>
              <a:rPr lang="en-AU" sz="2400" dirty="0"/>
              <a:t> or </a:t>
            </a:r>
            <a:r>
              <a:rPr lang="en-AU" sz="2400" b="1" dirty="0" smtClean="0"/>
              <a:t>observational</a:t>
            </a:r>
            <a:r>
              <a:rPr lang="en-AU" sz="2400" dirty="0" smtClean="0"/>
              <a:t>.</a:t>
            </a:r>
          </a:p>
          <a:p>
            <a:endParaRPr lang="en-AU" sz="2400" dirty="0"/>
          </a:p>
        </p:txBody>
      </p:sp>
      <p:sp>
        <p:nvSpPr>
          <p:cNvPr id="3" name="Text Placeholder 2"/>
          <p:cNvSpPr>
            <a:spLocks noGrp="1"/>
          </p:cNvSpPr>
          <p:nvPr>
            <p:ph type="body" sz="quarter" idx="15"/>
          </p:nvPr>
        </p:nvSpPr>
        <p:spPr>
          <a:xfrm>
            <a:off x="294661" y="1245629"/>
            <a:ext cx="8627651" cy="704357"/>
          </a:xfrm>
        </p:spPr>
        <p:txBody>
          <a:bodyPr/>
          <a:lstStyle/>
          <a:p>
            <a:pPr>
              <a:lnSpc>
                <a:spcPct val="100000"/>
              </a:lnSpc>
              <a:spcAft>
                <a:spcPts val="0"/>
              </a:spcAft>
            </a:pPr>
            <a:r>
              <a:rPr lang="en-AU" dirty="0" smtClean="0"/>
              <a:t>Students </a:t>
            </a:r>
            <a:r>
              <a:rPr lang="en-AU" dirty="0"/>
              <a:t>analyse the influence of ethical frameworks on scientific research over time, including but not limited </a:t>
            </a:r>
            <a:r>
              <a:rPr lang="en-AU" dirty="0" smtClean="0"/>
              <a:t>to </a:t>
            </a:r>
            <a:r>
              <a:rPr lang="en-AU" dirty="0"/>
              <a:t>human experimentation</a:t>
            </a:r>
          </a:p>
          <a:p>
            <a:endParaRPr lang="en-AU" dirty="0"/>
          </a:p>
        </p:txBody>
      </p:sp>
      <p:sp>
        <p:nvSpPr>
          <p:cNvPr id="4" name="Title 3"/>
          <p:cNvSpPr>
            <a:spLocks noGrp="1"/>
          </p:cNvSpPr>
          <p:nvPr>
            <p:ph type="title"/>
          </p:nvPr>
        </p:nvSpPr>
        <p:spPr/>
        <p:txBody>
          <a:bodyPr/>
          <a:lstStyle/>
          <a:p>
            <a:r>
              <a:rPr lang="en-AU" dirty="0" smtClean="0"/>
              <a:t>Human experimentation</a:t>
            </a:r>
            <a:endParaRPr lang="en-AU" dirty="0"/>
          </a:p>
        </p:txBody>
      </p:sp>
      <p:pic>
        <p:nvPicPr>
          <p:cNvPr id="6" name="Picture 5"/>
          <p:cNvPicPr>
            <a:picLocks noChangeAspect="1"/>
          </p:cNvPicPr>
          <p:nvPr/>
        </p:nvPicPr>
        <p:blipFill>
          <a:blip r:embed="rId3"/>
          <a:stretch>
            <a:fillRect/>
          </a:stretch>
        </p:blipFill>
        <p:spPr>
          <a:xfrm>
            <a:off x="6267201" y="1949986"/>
            <a:ext cx="2647950" cy="1724025"/>
          </a:xfrm>
          <a:prstGeom prst="rect">
            <a:avLst/>
          </a:prstGeom>
          <a:ln>
            <a:noFill/>
          </a:ln>
          <a:effectLst>
            <a:outerShdw blurRad="292100" dist="139700" dir="2700000" algn="tl" rotWithShape="0">
              <a:srgbClr val="333333">
                <a:alpha val="65000"/>
              </a:srgbClr>
            </a:outerShdw>
          </a:effectLst>
        </p:spPr>
      </p:pic>
      <p:sp>
        <p:nvSpPr>
          <p:cNvPr id="8" name="Rectangle 7"/>
          <p:cNvSpPr/>
          <p:nvPr/>
        </p:nvSpPr>
        <p:spPr>
          <a:xfrm>
            <a:off x="6982494" y="3738595"/>
            <a:ext cx="1217364" cy="461665"/>
          </a:xfrm>
          <a:prstGeom prst="rect">
            <a:avLst/>
          </a:prstGeom>
        </p:spPr>
        <p:txBody>
          <a:bodyPr wrap="square">
            <a:spAutoFit/>
          </a:bodyPr>
          <a:lstStyle/>
          <a:p>
            <a:pPr algn="ctr"/>
            <a:r>
              <a:rPr lang="en-AU" sz="1200" dirty="0" smtClean="0">
                <a:latin typeface="Arial" panose="020B0604020202020204" pitchFamily="34" charset="0"/>
                <a:cs typeface="Arial" panose="020B0604020202020204" pitchFamily="34" charset="0"/>
                <a:hlinkClick r:id="rId4"/>
              </a:rPr>
              <a:t>Vaccination</a:t>
            </a:r>
            <a:r>
              <a:rPr lang="en-AU" sz="1200" dirty="0" smtClean="0">
                <a:latin typeface="Arial" panose="020B0604020202020204" pitchFamily="34" charset="0"/>
                <a:cs typeface="Arial" panose="020B0604020202020204" pitchFamily="34" charset="0"/>
              </a:rPr>
              <a:t>, Public domain</a:t>
            </a:r>
            <a:endParaRPr lang="en-AU"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64779064"/>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a:xfrm>
            <a:off x="294660" y="1844675"/>
            <a:ext cx="6433882" cy="4236529"/>
          </a:xfrm>
        </p:spPr>
        <p:txBody>
          <a:bodyPr>
            <a:normAutofit/>
          </a:bodyPr>
          <a:lstStyle/>
          <a:p>
            <a:pPr marL="0" indent="0">
              <a:lnSpc>
                <a:spcPct val="114000"/>
              </a:lnSpc>
              <a:buNone/>
            </a:pPr>
            <a:r>
              <a:rPr lang="en-AU" sz="2000" i="1" dirty="0" smtClean="0"/>
              <a:t>“In </a:t>
            </a:r>
            <a:r>
              <a:rPr lang="en-AU" sz="2000" i="1" dirty="0"/>
              <a:t>May 1796, Edward Jenner found a young dairymaid, Sarah Nelms, who had fresh cowpox lesions on her hands and </a:t>
            </a:r>
            <a:r>
              <a:rPr lang="en-AU" sz="2000" i="1" dirty="0" smtClean="0"/>
              <a:t>arms. </a:t>
            </a:r>
            <a:r>
              <a:rPr lang="en-AU" sz="2000" i="1" dirty="0"/>
              <a:t>On May 14, 1796, using matter from Nelms' lesions, he inoculated an 8-year-old boy, James Phipps. Subsequently, the boy developed mild fever and discomfort in the axillae. Nine days after the procedure he felt cold and had lost his appetite, but on the next day he was much better. In July 1796, Jenner inoculated the boy again, this time with matter from a fresh smallpox lesion. No disease developed, and Jenner concluded that protection was </a:t>
            </a:r>
            <a:r>
              <a:rPr lang="en-AU" sz="2000" i="1" dirty="0" smtClean="0"/>
              <a:t>complete.”</a:t>
            </a:r>
            <a:endParaRPr lang="en-AU" sz="2800" i="1" dirty="0"/>
          </a:p>
        </p:txBody>
      </p:sp>
      <p:sp>
        <p:nvSpPr>
          <p:cNvPr id="3" name="Text Placeholder 2"/>
          <p:cNvSpPr>
            <a:spLocks noGrp="1"/>
          </p:cNvSpPr>
          <p:nvPr>
            <p:ph type="body" sz="quarter" idx="15"/>
          </p:nvPr>
        </p:nvSpPr>
        <p:spPr>
          <a:xfrm>
            <a:off x="294661" y="1245629"/>
            <a:ext cx="8627651" cy="704357"/>
          </a:xfrm>
        </p:spPr>
        <p:txBody>
          <a:bodyPr/>
          <a:lstStyle/>
          <a:p>
            <a:pPr>
              <a:lnSpc>
                <a:spcPct val="100000"/>
              </a:lnSpc>
              <a:spcAft>
                <a:spcPts val="0"/>
              </a:spcAft>
            </a:pPr>
            <a:r>
              <a:rPr lang="en-AU" dirty="0" smtClean="0"/>
              <a:t>Students </a:t>
            </a:r>
            <a:r>
              <a:rPr lang="en-AU" dirty="0"/>
              <a:t>analyse the influence of ethical frameworks on scientific research over time, including but not limited </a:t>
            </a:r>
            <a:r>
              <a:rPr lang="en-AU" dirty="0" smtClean="0"/>
              <a:t>to </a:t>
            </a:r>
            <a:r>
              <a:rPr lang="en-AU" dirty="0"/>
              <a:t>human experimentation</a:t>
            </a:r>
          </a:p>
          <a:p>
            <a:endParaRPr lang="en-AU" dirty="0"/>
          </a:p>
        </p:txBody>
      </p:sp>
      <p:sp>
        <p:nvSpPr>
          <p:cNvPr id="4" name="Title 3"/>
          <p:cNvSpPr>
            <a:spLocks noGrp="1"/>
          </p:cNvSpPr>
          <p:nvPr>
            <p:ph type="title"/>
          </p:nvPr>
        </p:nvSpPr>
        <p:spPr/>
        <p:txBody>
          <a:bodyPr/>
          <a:lstStyle/>
          <a:p>
            <a:r>
              <a:rPr lang="en-AU" dirty="0" smtClean="0"/>
              <a:t>Human experimentation</a:t>
            </a:r>
            <a:endParaRPr lang="en-AU" dirty="0"/>
          </a:p>
        </p:txBody>
      </p:sp>
      <p:sp>
        <p:nvSpPr>
          <p:cNvPr id="8" name="Rectangle 7"/>
          <p:cNvSpPr/>
          <p:nvPr/>
        </p:nvSpPr>
        <p:spPr>
          <a:xfrm>
            <a:off x="6500747" y="3414620"/>
            <a:ext cx="2414404" cy="646331"/>
          </a:xfrm>
          <a:prstGeom prst="rect">
            <a:avLst/>
          </a:prstGeom>
        </p:spPr>
        <p:txBody>
          <a:bodyPr wrap="square">
            <a:spAutoFit/>
          </a:bodyPr>
          <a:lstStyle/>
          <a:p>
            <a:pPr algn="ctr"/>
            <a:r>
              <a:rPr lang="en-AU" sz="1200" dirty="0" smtClean="0">
                <a:latin typeface="Arial" panose="020B0604020202020204" pitchFamily="34" charset="0"/>
                <a:cs typeface="Arial" panose="020B0604020202020204" pitchFamily="34" charset="0"/>
                <a:hlinkClick r:id="rId3"/>
              </a:rPr>
              <a:t>Jenner</a:t>
            </a:r>
            <a:r>
              <a:rPr lang="en-AU" sz="1200" dirty="0" smtClean="0">
                <a:latin typeface="Arial" panose="020B0604020202020204" pitchFamily="34" charset="0"/>
                <a:cs typeface="Arial" panose="020B0604020202020204" pitchFamily="34" charset="0"/>
              </a:rPr>
              <a:t>, </a:t>
            </a:r>
            <a:r>
              <a:rPr lang="en-AU" sz="1200" dirty="0">
                <a:latin typeface="Arial" panose="020B0604020202020204" pitchFamily="34" charset="0"/>
                <a:cs typeface="Arial" panose="020B0604020202020204" pitchFamily="34" charset="0"/>
                <a:hlinkClick r:id="rId4" tooltip="w:en:Creative Commons"/>
              </a:rPr>
              <a:t>Creative Commons</a:t>
            </a:r>
            <a:r>
              <a:rPr lang="en-AU" sz="1200" dirty="0">
                <a:latin typeface="Arial" panose="020B0604020202020204" pitchFamily="34" charset="0"/>
                <a:cs typeface="Arial" panose="020B0604020202020204" pitchFamily="34" charset="0"/>
              </a:rPr>
              <a:t> </a:t>
            </a:r>
            <a:r>
              <a:rPr lang="en-AU" sz="1200" dirty="0">
                <a:latin typeface="Arial" panose="020B0604020202020204" pitchFamily="34" charset="0"/>
                <a:cs typeface="Arial" panose="020B0604020202020204" pitchFamily="34" charset="0"/>
                <a:hlinkClick r:id="rId5"/>
              </a:rPr>
              <a:t>Attribution 4.0 </a:t>
            </a:r>
            <a:r>
              <a:rPr lang="en-AU" sz="1200" dirty="0" smtClean="0">
                <a:latin typeface="Arial" panose="020B0604020202020204" pitchFamily="34" charset="0"/>
                <a:cs typeface="Arial" panose="020B0604020202020204" pitchFamily="34" charset="0"/>
                <a:hlinkClick r:id="rId5"/>
              </a:rPr>
              <a:t>International</a:t>
            </a:r>
            <a:r>
              <a:rPr lang="en-AU" sz="1200" dirty="0" smtClean="0">
                <a:latin typeface="Arial" panose="020B0604020202020204" pitchFamily="34" charset="0"/>
                <a:cs typeface="Arial" panose="020B0604020202020204" pitchFamily="34" charset="0"/>
              </a:rPr>
              <a:t> (</a:t>
            </a:r>
            <a:r>
              <a:rPr lang="en-AU" sz="1200" dirty="0" err="1" smtClean="0">
                <a:latin typeface="Arial" panose="020B0604020202020204" pitchFamily="34" charset="0"/>
                <a:cs typeface="Arial" panose="020B0604020202020204" pitchFamily="34" charset="0"/>
              </a:rPr>
              <a:t>Wellcome</a:t>
            </a:r>
            <a:r>
              <a:rPr lang="en-AU" sz="1200" dirty="0" smtClean="0">
                <a:latin typeface="Arial" panose="020B0604020202020204" pitchFamily="34" charset="0"/>
                <a:cs typeface="Arial" panose="020B0604020202020204" pitchFamily="34" charset="0"/>
              </a:rPr>
              <a:t> Images)</a:t>
            </a:r>
            <a:endParaRPr lang="en-AU" sz="1200" dirty="0">
              <a:latin typeface="Arial" panose="020B0604020202020204" pitchFamily="34" charset="0"/>
              <a:cs typeface="Arial" panose="020B0604020202020204" pitchFamily="34" charset="0"/>
            </a:endParaRPr>
          </a:p>
        </p:txBody>
      </p:sp>
      <p:pic>
        <p:nvPicPr>
          <p:cNvPr id="5122" name="Picture 2" descr="File:Edward Jenner. Oil painting. Wellcome V0023503.jpg ..."/>
          <p:cNvPicPr>
            <a:picLocks noChangeAspect="1" noChangeArrowheads="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6855518" y="1597807"/>
            <a:ext cx="1471315" cy="177922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5124" name="Picture 4" descr="An external file that holds a picture, illustration, etc.&#10;Object name is bumc0018-0021-f03.jpg"/>
          <p:cNvPicPr>
            <a:picLocks noChangeAspect="1" noChangeArrowheads="1"/>
          </p:cNvPicPr>
          <p:nvPr/>
        </p:nvPicPr>
        <p:blipFill>
          <a:blip r:embed="rId7" cstate="hqprint">
            <a:extLst>
              <a:ext uri="{28A0092B-C50C-407E-A947-70E740481C1C}">
                <a14:useLocalDpi xmlns:a14="http://schemas.microsoft.com/office/drawing/2010/main" val="0"/>
              </a:ext>
            </a:extLst>
          </a:blip>
          <a:srcRect/>
          <a:stretch>
            <a:fillRect/>
          </a:stretch>
        </p:blipFill>
        <p:spPr bwMode="auto">
          <a:xfrm>
            <a:off x="7366174" y="4098540"/>
            <a:ext cx="960659" cy="23752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Rectangle 4"/>
          <p:cNvSpPr/>
          <p:nvPr/>
        </p:nvSpPr>
        <p:spPr>
          <a:xfrm rot="16200000">
            <a:off x="5688518" y="4867530"/>
            <a:ext cx="2587950" cy="461665"/>
          </a:xfrm>
          <a:prstGeom prst="rect">
            <a:avLst/>
          </a:prstGeom>
        </p:spPr>
        <p:txBody>
          <a:bodyPr wrap="square" anchor="ctr">
            <a:spAutoFit/>
          </a:bodyPr>
          <a:lstStyle/>
          <a:p>
            <a:pPr algn="ctr"/>
            <a:r>
              <a:rPr lang="en-AU" sz="1200" dirty="0" smtClean="0">
                <a:solidFill>
                  <a:srgbClr val="000000"/>
                </a:solidFill>
                <a:latin typeface="Arial" panose="020B0604020202020204" pitchFamily="34" charset="0"/>
                <a:cs typeface="Arial" panose="020B0604020202020204" pitchFamily="34" charset="0"/>
                <a:hlinkClick r:id="rId8"/>
              </a:rPr>
              <a:t>The hand of Sarah Nelms</a:t>
            </a:r>
            <a:r>
              <a:rPr lang="en-AU" sz="1200" dirty="0" smtClean="0">
                <a:solidFill>
                  <a:srgbClr val="000000"/>
                </a:solidFill>
                <a:latin typeface="Arial" panose="020B0604020202020204" pitchFamily="34" charset="0"/>
                <a:cs typeface="Arial" panose="020B0604020202020204" pitchFamily="34" charset="0"/>
              </a:rPr>
              <a:t> </a:t>
            </a:r>
          </a:p>
          <a:p>
            <a:pPr algn="ctr"/>
            <a:r>
              <a:rPr lang="en-AU" sz="1200" dirty="0" smtClean="0">
                <a:solidFill>
                  <a:srgbClr val="000000"/>
                </a:solidFill>
                <a:latin typeface="Arial" panose="020B0604020202020204" pitchFamily="34" charset="0"/>
                <a:cs typeface="Arial" panose="020B0604020202020204" pitchFamily="34" charset="0"/>
              </a:rPr>
              <a:t>(image from publication)</a:t>
            </a:r>
          </a:p>
        </p:txBody>
      </p:sp>
      <p:sp>
        <p:nvSpPr>
          <p:cNvPr id="7" name="Rectangle 6"/>
          <p:cNvSpPr/>
          <p:nvPr/>
        </p:nvSpPr>
        <p:spPr>
          <a:xfrm>
            <a:off x="160693" y="6161505"/>
            <a:ext cx="6340054" cy="461665"/>
          </a:xfrm>
          <a:prstGeom prst="rect">
            <a:avLst/>
          </a:prstGeom>
        </p:spPr>
        <p:txBody>
          <a:bodyPr wrap="square">
            <a:spAutoFit/>
          </a:bodyPr>
          <a:lstStyle/>
          <a:p>
            <a:r>
              <a:rPr lang="en-AU" sz="1200" dirty="0">
                <a:latin typeface="Arial" panose="020B0604020202020204" pitchFamily="34" charset="0"/>
                <a:cs typeface="Arial" panose="020B0604020202020204" pitchFamily="34" charset="0"/>
              </a:rPr>
              <a:t>Riedel S. (2005). Edward Jenner and the history of smallpox and vaccination. </a:t>
            </a:r>
            <a:r>
              <a:rPr lang="en-AU" sz="1200" i="1" dirty="0">
                <a:latin typeface="Arial" panose="020B0604020202020204" pitchFamily="34" charset="0"/>
                <a:cs typeface="Arial" panose="020B0604020202020204" pitchFamily="34" charset="0"/>
              </a:rPr>
              <a:t>Proceedings (Baylor University. Medical </a:t>
            </a:r>
            <a:r>
              <a:rPr lang="en-AU" sz="1200" i="1" dirty="0" err="1">
                <a:latin typeface="Arial" panose="020B0604020202020204" pitchFamily="34" charset="0"/>
                <a:cs typeface="Arial" panose="020B0604020202020204" pitchFamily="34" charset="0"/>
              </a:rPr>
              <a:t>Center</a:t>
            </a:r>
            <a:r>
              <a:rPr lang="en-AU" sz="1200" i="1" dirty="0">
                <a:latin typeface="Arial" panose="020B0604020202020204" pitchFamily="34" charset="0"/>
                <a:cs typeface="Arial" panose="020B0604020202020204" pitchFamily="34" charset="0"/>
              </a:rPr>
              <a:t>)</a:t>
            </a:r>
            <a:r>
              <a:rPr lang="en-AU" sz="1200" dirty="0">
                <a:latin typeface="Arial" panose="020B0604020202020204" pitchFamily="34" charset="0"/>
                <a:cs typeface="Arial" panose="020B0604020202020204" pitchFamily="34" charset="0"/>
              </a:rPr>
              <a:t>, </a:t>
            </a:r>
            <a:r>
              <a:rPr lang="en-AU" sz="1200" i="1" dirty="0">
                <a:latin typeface="Arial" panose="020B0604020202020204" pitchFamily="34" charset="0"/>
                <a:cs typeface="Arial" panose="020B0604020202020204" pitchFamily="34" charset="0"/>
              </a:rPr>
              <a:t>18</a:t>
            </a:r>
            <a:r>
              <a:rPr lang="en-AU" sz="1200" dirty="0">
                <a:latin typeface="Arial" panose="020B0604020202020204" pitchFamily="34" charset="0"/>
                <a:cs typeface="Arial" panose="020B0604020202020204" pitchFamily="34" charset="0"/>
              </a:rPr>
              <a:t>(1), 21–25.</a:t>
            </a:r>
          </a:p>
        </p:txBody>
      </p:sp>
    </p:spTree>
    <p:extLst>
      <p:ext uri="{BB962C8B-B14F-4D97-AF65-F5344CB8AC3E}">
        <p14:creationId xmlns:p14="http://schemas.microsoft.com/office/powerpoint/2010/main" val="131235021"/>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a:xfrm>
            <a:off x="294659" y="1844675"/>
            <a:ext cx="6254652" cy="4842564"/>
          </a:xfrm>
        </p:spPr>
        <p:txBody>
          <a:bodyPr>
            <a:noAutofit/>
          </a:bodyPr>
          <a:lstStyle/>
          <a:p>
            <a:r>
              <a:rPr lang="en-AU" sz="2400" dirty="0"/>
              <a:t>The Tuskegee Study of Untreated Syphilis </a:t>
            </a:r>
            <a:r>
              <a:rPr lang="en-AU" sz="2400" dirty="0" smtClean="0"/>
              <a:t>was a 40 years-long (1932 </a:t>
            </a:r>
            <a:r>
              <a:rPr lang="en-AU" sz="2400" dirty="0"/>
              <a:t>and </a:t>
            </a:r>
            <a:r>
              <a:rPr lang="en-AU" sz="2400" dirty="0" smtClean="0"/>
              <a:t>1972) experiment in the America, conducted </a:t>
            </a:r>
            <a:r>
              <a:rPr lang="en-AU" sz="2400" dirty="0"/>
              <a:t>between </a:t>
            </a:r>
            <a:r>
              <a:rPr lang="en-AU" sz="2400" dirty="0" smtClean="0"/>
              <a:t>by </a:t>
            </a:r>
            <a:r>
              <a:rPr lang="en-AU" sz="2400" dirty="0"/>
              <a:t>the </a:t>
            </a:r>
            <a:r>
              <a:rPr lang="en-AU" sz="2400" dirty="0" smtClean="0"/>
              <a:t>US Public Health Service. </a:t>
            </a:r>
          </a:p>
          <a:p>
            <a:r>
              <a:rPr lang="en-AU" sz="2400" dirty="0" smtClean="0"/>
              <a:t>This experiment raised numerous ethical issues regarding human experimentation.</a:t>
            </a:r>
          </a:p>
          <a:p>
            <a:r>
              <a:rPr lang="en-AU" sz="2400" dirty="0" smtClean="0"/>
              <a:t>Read a summary of the study at this site</a:t>
            </a:r>
            <a:r>
              <a:rPr lang="en-AU" sz="2400" dirty="0"/>
              <a:t>: </a:t>
            </a:r>
            <a:r>
              <a:rPr lang="en-AU" sz="2400" dirty="0">
                <a:hlinkClick r:id="rId3"/>
              </a:rPr>
              <a:t>USPHS Syphilis </a:t>
            </a:r>
            <a:r>
              <a:rPr lang="en-AU" sz="2400" dirty="0" smtClean="0">
                <a:hlinkClick r:id="rId3"/>
              </a:rPr>
              <a:t>Study</a:t>
            </a:r>
            <a:r>
              <a:rPr lang="en-AU" sz="2400" dirty="0" smtClean="0"/>
              <a:t>. </a:t>
            </a:r>
            <a:endParaRPr lang="en-AU" sz="2400" dirty="0"/>
          </a:p>
        </p:txBody>
      </p:sp>
      <p:sp>
        <p:nvSpPr>
          <p:cNvPr id="3" name="Text Placeholder 2"/>
          <p:cNvSpPr>
            <a:spLocks noGrp="1"/>
          </p:cNvSpPr>
          <p:nvPr>
            <p:ph type="body" sz="quarter" idx="15"/>
          </p:nvPr>
        </p:nvSpPr>
        <p:spPr>
          <a:xfrm>
            <a:off x="294661" y="1245629"/>
            <a:ext cx="8627651" cy="704357"/>
          </a:xfrm>
        </p:spPr>
        <p:txBody>
          <a:bodyPr/>
          <a:lstStyle/>
          <a:p>
            <a:pPr>
              <a:lnSpc>
                <a:spcPct val="100000"/>
              </a:lnSpc>
              <a:spcAft>
                <a:spcPts val="0"/>
              </a:spcAft>
            </a:pPr>
            <a:r>
              <a:rPr lang="en-AU" dirty="0" smtClean="0"/>
              <a:t>Students </a:t>
            </a:r>
            <a:r>
              <a:rPr lang="en-AU" dirty="0"/>
              <a:t>analyse the influence of ethical frameworks on scientific research over time, including but not limited </a:t>
            </a:r>
            <a:r>
              <a:rPr lang="en-AU" dirty="0" smtClean="0"/>
              <a:t>to </a:t>
            </a:r>
            <a:r>
              <a:rPr lang="en-AU" dirty="0"/>
              <a:t>human experimentation</a:t>
            </a:r>
          </a:p>
          <a:p>
            <a:endParaRPr lang="en-AU" dirty="0"/>
          </a:p>
        </p:txBody>
      </p:sp>
      <p:sp>
        <p:nvSpPr>
          <p:cNvPr id="4" name="Title 3"/>
          <p:cNvSpPr>
            <a:spLocks noGrp="1"/>
          </p:cNvSpPr>
          <p:nvPr>
            <p:ph type="title"/>
          </p:nvPr>
        </p:nvSpPr>
        <p:spPr/>
        <p:txBody>
          <a:bodyPr/>
          <a:lstStyle/>
          <a:p>
            <a:r>
              <a:rPr lang="en-AU" dirty="0" smtClean="0"/>
              <a:t>Human experimentation</a:t>
            </a:r>
            <a:endParaRPr lang="en-AU" dirty="0"/>
          </a:p>
        </p:txBody>
      </p:sp>
      <p:sp>
        <p:nvSpPr>
          <p:cNvPr id="8" name="Rectangle 7"/>
          <p:cNvSpPr/>
          <p:nvPr/>
        </p:nvSpPr>
        <p:spPr>
          <a:xfrm>
            <a:off x="6956762" y="4582408"/>
            <a:ext cx="1786934" cy="461665"/>
          </a:xfrm>
          <a:prstGeom prst="rect">
            <a:avLst/>
          </a:prstGeom>
        </p:spPr>
        <p:txBody>
          <a:bodyPr wrap="square">
            <a:spAutoFit/>
          </a:bodyPr>
          <a:lstStyle/>
          <a:p>
            <a:pPr algn="ctr"/>
            <a:r>
              <a:rPr lang="en-AU" sz="1200" dirty="0" smtClean="0">
                <a:latin typeface="Arial" panose="020B0604020202020204" pitchFamily="34" charset="0"/>
                <a:cs typeface="Arial" panose="020B0604020202020204" pitchFamily="34" charset="0"/>
                <a:hlinkClick r:id="rId4"/>
              </a:rPr>
              <a:t>Tuskegee Experiment</a:t>
            </a:r>
            <a:r>
              <a:rPr lang="en-AU" sz="1200" dirty="0" smtClean="0">
                <a:latin typeface="Arial" panose="020B0604020202020204" pitchFamily="34" charset="0"/>
                <a:cs typeface="Arial" panose="020B0604020202020204" pitchFamily="34" charset="0"/>
              </a:rPr>
              <a:t>, Public Domain</a:t>
            </a:r>
            <a:endParaRPr lang="en-AU" sz="1200" dirty="0">
              <a:latin typeface="Arial" panose="020B0604020202020204" pitchFamily="34" charset="0"/>
              <a:cs typeface="Arial" panose="020B0604020202020204" pitchFamily="34" charset="0"/>
            </a:endParaRPr>
          </a:p>
        </p:txBody>
      </p:sp>
      <p:pic>
        <p:nvPicPr>
          <p:cNvPr id="6146" name="Picture 2" descr="Tuskegee syphilis experiment - Wikipedia"/>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6549311" y="2874949"/>
            <a:ext cx="2321539" cy="168374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7448570"/>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a:xfrm>
            <a:off x="294660" y="2129246"/>
            <a:ext cx="8628224" cy="3951958"/>
          </a:xfrm>
        </p:spPr>
        <p:txBody>
          <a:bodyPr/>
          <a:lstStyle/>
          <a:p>
            <a:r>
              <a:rPr lang="en-AU" dirty="0"/>
              <a:t>In Australia, the National Health and Medical Research Council develops the frameworks for research involving humans. This is called </a:t>
            </a:r>
            <a:r>
              <a:rPr lang="en-AU" dirty="0">
                <a:hlinkClick r:id="rId3"/>
              </a:rPr>
              <a:t>The </a:t>
            </a:r>
            <a:r>
              <a:rPr lang="en-AU" i="1" dirty="0">
                <a:hlinkClick r:id="rId3"/>
              </a:rPr>
              <a:t>National Statement on Ethical Conduct in Human Research (2007)</a:t>
            </a:r>
            <a:r>
              <a:rPr lang="en-AU" dirty="0">
                <a:hlinkClick r:id="rId3"/>
              </a:rPr>
              <a:t> (National Statement (2007)</a:t>
            </a:r>
            <a:r>
              <a:rPr lang="en-AU" dirty="0"/>
              <a:t>.</a:t>
            </a:r>
          </a:p>
          <a:p>
            <a:r>
              <a:rPr lang="en-AU" dirty="0"/>
              <a:t>The statement focuses on:</a:t>
            </a:r>
          </a:p>
          <a:p>
            <a:pPr lvl="1"/>
            <a:r>
              <a:rPr lang="en-AU" dirty="0"/>
              <a:t>Research merit and integrity</a:t>
            </a:r>
          </a:p>
          <a:p>
            <a:pPr lvl="1"/>
            <a:r>
              <a:rPr lang="en-AU" dirty="0"/>
              <a:t>Justice, including beneficence</a:t>
            </a:r>
          </a:p>
          <a:p>
            <a:pPr lvl="1"/>
            <a:r>
              <a:rPr lang="en-AU" dirty="0" smtClean="0"/>
              <a:t>Non-maleficence </a:t>
            </a:r>
            <a:r>
              <a:rPr lang="en-AU" dirty="0"/>
              <a:t>&amp; </a:t>
            </a:r>
            <a:r>
              <a:rPr lang="en-AU" dirty="0" smtClean="0"/>
              <a:t>Beneficence</a:t>
            </a:r>
            <a:endParaRPr lang="en-AU" dirty="0"/>
          </a:p>
          <a:p>
            <a:pPr lvl="1"/>
            <a:r>
              <a:rPr lang="en-AU" dirty="0"/>
              <a:t>Respect (for example </a:t>
            </a:r>
            <a:r>
              <a:rPr lang="en-AU" dirty="0" smtClean="0"/>
              <a:t>- </a:t>
            </a:r>
            <a:r>
              <a:rPr lang="en-AU" dirty="0"/>
              <a:t>in decision making or providing consent)</a:t>
            </a:r>
          </a:p>
        </p:txBody>
      </p:sp>
      <p:sp>
        <p:nvSpPr>
          <p:cNvPr id="3" name="Text Placeholder 2"/>
          <p:cNvSpPr>
            <a:spLocks noGrp="1"/>
          </p:cNvSpPr>
          <p:nvPr>
            <p:ph type="body" sz="quarter" idx="15"/>
          </p:nvPr>
        </p:nvSpPr>
        <p:spPr>
          <a:xfrm>
            <a:off x="294661" y="1245629"/>
            <a:ext cx="8627651" cy="713800"/>
          </a:xfrm>
        </p:spPr>
        <p:txBody>
          <a:bodyPr/>
          <a:lstStyle/>
          <a:p>
            <a:r>
              <a:rPr lang="en-AU" dirty="0"/>
              <a:t>Students analyse the influence of ethical frameworks on scientific research over time, including but not limited to human experimentation</a:t>
            </a:r>
          </a:p>
          <a:p>
            <a:endParaRPr lang="en-AU" dirty="0"/>
          </a:p>
        </p:txBody>
      </p:sp>
      <p:sp>
        <p:nvSpPr>
          <p:cNvPr id="4" name="Title 3"/>
          <p:cNvSpPr>
            <a:spLocks noGrp="1"/>
          </p:cNvSpPr>
          <p:nvPr>
            <p:ph type="title"/>
          </p:nvPr>
        </p:nvSpPr>
        <p:spPr/>
        <p:txBody>
          <a:bodyPr/>
          <a:lstStyle/>
          <a:p>
            <a:r>
              <a:rPr lang="en-AU" dirty="0" smtClean="0"/>
              <a:t>Ethics of human research - Australia</a:t>
            </a:r>
            <a:endParaRPr lang="en-AU" dirty="0"/>
          </a:p>
        </p:txBody>
      </p:sp>
    </p:spTree>
    <p:extLst>
      <p:ext uri="{BB962C8B-B14F-4D97-AF65-F5344CB8AC3E}">
        <p14:creationId xmlns:p14="http://schemas.microsoft.com/office/powerpoint/2010/main" val="3786669302"/>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4"/>
          <p:cNvSpPr>
            <a:spLocks noGrp="1"/>
          </p:cNvSpPr>
          <p:nvPr>
            <p:ph type="body" sz="quarter" idx="15"/>
          </p:nvPr>
        </p:nvSpPr>
        <p:spPr>
          <a:xfrm>
            <a:off x="657466" y="2016640"/>
            <a:ext cx="7497485" cy="3945248"/>
          </a:xfrm>
        </p:spPr>
        <p:txBody>
          <a:bodyPr/>
          <a:lstStyle/>
          <a:p>
            <a:r>
              <a:rPr lang="en-AU" sz="2800" b="0" dirty="0"/>
              <a:t>I would like to pay my respect and acknowledge the traditional custodians of the land on which this meeting takes place, and also pay respect to Elders both past and present </a:t>
            </a:r>
          </a:p>
        </p:txBody>
      </p:sp>
      <p:sp>
        <p:nvSpPr>
          <p:cNvPr id="6" name="Title 3"/>
          <p:cNvSpPr>
            <a:spLocks noGrp="1"/>
          </p:cNvSpPr>
          <p:nvPr>
            <p:ph type="title"/>
          </p:nvPr>
        </p:nvSpPr>
        <p:spPr>
          <a:xfrm>
            <a:off x="657466" y="778741"/>
            <a:ext cx="4090380" cy="1107996"/>
          </a:xfrm>
        </p:spPr>
        <p:txBody>
          <a:bodyPr/>
          <a:lstStyle/>
          <a:p>
            <a:r>
              <a:rPr lang="en-AU" dirty="0"/>
              <a:t>Acknowledgement of Country</a:t>
            </a:r>
          </a:p>
        </p:txBody>
      </p:sp>
    </p:spTree>
    <p:extLst>
      <p:ext uri="{BB962C8B-B14F-4D97-AF65-F5344CB8AC3E}">
        <p14:creationId xmlns:p14="http://schemas.microsoft.com/office/powerpoint/2010/main" val="2309191381"/>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a:xfrm>
            <a:off x="180360" y="6366510"/>
            <a:ext cx="8628224" cy="274764"/>
          </a:xfrm>
        </p:spPr>
        <p:txBody>
          <a:bodyPr>
            <a:normAutofit fontScale="47500" lnSpcReduction="20000"/>
          </a:bodyPr>
          <a:lstStyle/>
          <a:p>
            <a:r>
              <a:rPr lang="en-AU" dirty="0">
                <a:hlinkClick r:id="rId3"/>
              </a:rPr>
              <a:t>National Statement on Ethical Conduct in Human Research (2007) - Updated 2018</a:t>
            </a:r>
            <a:endParaRPr lang="en-AU" dirty="0"/>
          </a:p>
        </p:txBody>
      </p:sp>
      <p:sp>
        <p:nvSpPr>
          <p:cNvPr id="3" name="Text Placeholder 2"/>
          <p:cNvSpPr>
            <a:spLocks noGrp="1"/>
          </p:cNvSpPr>
          <p:nvPr>
            <p:ph type="body" sz="quarter" idx="15"/>
          </p:nvPr>
        </p:nvSpPr>
        <p:spPr>
          <a:xfrm>
            <a:off x="294661" y="1245629"/>
            <a:ext cx="8627651" cy="514591"/>
          </a:xfrm>
        </p:spPr>
        <p:txBody>
          <a:bodyPr/>
          <a:lstStyle/>
          <a:p>
            <a:pPr>
              <a:lnSpc>
                <a:spcPct val="100000"/>
              </a:lnSpc>
            </a:pPr>
            <a:r>
              <a:rPr lang="en-AU" dirty="0"/>
              <a:t>Students analyse the influence of ethical frameworks on scientific research over time, including but not limited to human experimentation</a:t>
            </a:r>
          </a:p>
          <a:p>
            <a:endParaRPr lang="en-AU" dirty="0"/>
          </a:p>
        </p:txBody>
      </p:sp>
      <p:sp>
        <p:nvSpPr>
          <p:cNvPr id="4" name="Title 3"/>
          <p:cNvSpPr>
            <a:spLocks noGrp="1"/>
          </p:cNvSpPr>
          <p:nvPr>
            <p:ph type="title"/>
          </p:nvPr>
        </p:nvSpPr>
        <p:spPr/>
        <p:txBody>
          <a:bodyPr/>
          <a:lstStyle/>
          <a:p>
            <a:r>
              <a:rPr lang="en-AU" dirty="0" smtClean="0"/>
              <a:t>Ethics of human research - Australia</a:t>
            </a:r>
            <a:endParaRPr lang="en-AU" dirty="0"/>
          </a:p>
        </p:txBody>
      </p:sp>
      <p:graphicFrame>
        <p:nvGraphicFramePr>
          <p:cNvPr id="5" name="Table 4"/>
          <p:cNvGraphicFramePr>
            <a:graphicFrameLocks noGrp="1"/>
          </p:cNvGraphicFramePr>
          <p:nvPr>
            <p:extLst>
              <p:ext uri="{D42A27DB-BD31-4B8C-83A1-F6EECF244321}">
                <p14:modId xmlns:p14="http://schemas.microsoft.com/office/powerpoint/2010/main" val="802516004"/>
              </p:ext>
            </p:extLst>
          </p:nvPr>
        </p:nvGraphicFramePr>
        <p:xfrm>
          <a:off x="292100" y="1760221"/>
          <a:ext cx="8516484" cy="4485530"/>
        </p:xfrm>
        <a:graphic>
          <a:graphicData uri="http://schemas.openxmlformats.org/drawingml/2006/table">
            <a:tbl>
              <a:tblPr firstRow="1" bandRow="1">
                <a:tableStyleId>{FABFCF23-3B69-468F-B69F-88F6DE6A72F2}</a:tableStyleId>
              </a:tblPr>
              <a:tblGrid>
                <a:gridCol w="2302510">
                  <a:extLst>
                    <a:ext uri="{9D8B030D-6E8A-4147-A177-3AD203B41FA5}">
                      <a16:colId xmlns:a16="http://schemas.microsoft.com/office/drawing/2014/main" val="50808810"/>
                    </a:ext>
                  </a:extLst>
                </a:gridCol>
                <a:gridCol w="6213974">
                  <a:extLst>
                    <a:ext uri="{9D8B030D-6E8A-4147-A177-3AD203B41FA5}">
                      <a16:colId xmlns:a16="http://schemas.microsoft.com/office/drawing/2014/main" val="2685585510"/>
                    </a:ext>
                  </a:extLst>
                </a:gridCol>
              </a:tblGrid>
              <a:tr h="434184">
                <a:tc>
                  <a:txBody>
                    <a:bodyPr/>
                    <a:lstStyle/>
                    <a:p>
                      <a:r>
                        <a:rPr lang="en-AU" sz="1600" dirty="0" smtClean="0">
                          <a:latin typeface="Arial" panose="020B0604020202020204" pitchFamily="34" charset="0"/>
                          <a:cs typeface="Arial" panose="020B0604020202020204" pitchFamily="34" charset="0"/>
                        </a:rPr>
                        <a:t>Ethical principle</a:t>
                      </a:r>
                      <a:endParaRPr lang="en-AU" sz="1600" dirty="0">
                        <a:latin typeface="Arial" panose="020B0604020202020204" pitchFamily="34" charset="0"/>
                        <a:cs typeface="Arial" panose="020B0604020202020204" pitchFamily="34" charset="0"/>
                      </a:endParaRPr>
                    </a:p>
                  </a:txBody>
                  <a:tcPr/>
                </a:tc>
                <a:tc>
                  <a:txBody>
                    <a:bodyPr/>
                    <a:lstStyle/>
                    <a:p>
                      <a:r>
                        <a:rPr lang="en-AU" sz="1600" dirty="0" smtClean="0">
                          <a:latin typeface="Arial" panose="020B0604020202020204" pitchFamily="34" charset="0"/>
                          <a:cs typeface="Arial" panose="020B0604020202020204" pitchFamily="34" charset="0"/>
                        </a:rPr>
                        <a:t>What it means</a:t>
                      </a:r>
                      <a:endParaRPr lang="en-AU"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305832306"/>
                  </a:ext>
                </a:extLst>
              </a:tr>
              <a:tr h="571655">
                <a:tc>
                  <a:txBody>
                    <a:bodyPr/>
                    <a:lstStyle/>
                    <a:p>
                      <a:pPr marL="0" marR="0" lvl="0" indent="0" algn="l" defTabSz="514337" rtl="0" eaLnBrk="1" fontAlgn="auto" latinLnBrk="0" hangingPunct="1">
                        <a:lnSpc>
                          <a:spcPct val="100000"/>
                        </a:lnSpc>
                        <a:spcBef>
                          <a:spcPts val="0"/>
                        </a:spcBef>
                        <a:spcAft>
                          <a:spcPts val="0"/>
                        </a:spcAft>
                        <a:buClrTx/>
                        <a:buSzTx/>
                        <a:buFontTx/>
                        <a:buNone/>
                        <a:tabLst/>
                        <a:defRPr/>
                      </a:pPr>
                      <a:r>
                        <a:rPr lang="en-AU" sz="1400" dirty="0" smtClean="0">
                          <a:latin typeface="Arial" panose="020B0604020202020204" pitchFamily="34" charset="0"/>
                          <a:cs typeface="Arial" panose="020B0604020202020204" pitchFamily="34" charset="0"/>
                        </a:rPr>
                        <a:t>Research merit and integrity</a:t>
                      </a:r>
                    </a:p>
                  </a:txBody>
                  <a:tcPr anchor="ctr"/>
                </a:tc>
                <a:tc>
                  <a:txBody>
                    <a:bodyPr/>
                    <a:lstStyle/>
                    <a:p>
                      <a:r>
                        <a:rPr lang="en-AU" sz="1400" dirty="0" smtClean="0">
                          <a:latin typeface="Arial" panose="020B0604020202020204" pitchFamily="34" charset="0"/>
                          <a:cs typeface="Arial" panose="020B0604020202020204" pitchFamily="34" charset="0"/>
                        </a:rPr>
                        <a:t>Any research that is conducted on humans must be scientifically sound. The research should be</a:t>
                      </a:r>
                      <a:r>
                        <a:rPr lang="en-AU" sz="1400" baseline="0" dirty="0" smtClean="0">
                          <a:latin typeface="Arial" panose="020B0604020202020204" pitchFamily="34" charset="0"/>
                          <a:cs typeface="Arial" panose="020B0604020202020204" pitchFamily="34" charset="0"/>
                        </a:rPr>
                        <a:t> justifiable based on its potential value.</a:t>
                      </a:r>
                      <a:endParaRPr lang="en-AU"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624695865"/>
                  </a:ext>
                </a:extLst>
              </a:tr>
              <a:tr h="1158395">
                <a:tc>
                  <a:txBody>
                    <a:bodyPr/>
                    <a:lstStyle/>
                    <a:p>
                      <a:pPr marL="0" marR="0" lvl="0" indent="0" algn="l" defTabSz="514337" rtl="0" eaLnBrk="1" fontAlgn="auto" latinLnBrk="0" hangingPunct="1">
                        <a:lnSpc>
                          <a:spcPct val="100000"/>
                        </a:lnSpc>
                        <a:spcBef>
                          <a:spcPts val="0"/>
                        </a:spcBef>
                        <a:spcAft>
                          <a:spcPts val="0"/>
                        </a:spcAft>
                        <a:buClrTx/>
                        <a:buSzTx/>
                        <a:buFontTx/>
                        <a:buNone/>
                        <a:tabLst/>
                        <a:defRPr/>
                      </a:pPr>
                      <a:r>
                        <a:rPr lang="en-AU" sz="1400" dirty="0" smtClean="0">
                          <a:latin typeface="Arial" panose="020B0604020202020204" pitchFamily="34" charset="0"/>
                          <a:cs typeface="Arial" panose="020B0604020202020204" pitchFamily="34" charset="0"/>
                        </a:rPr>
                        <a:t>Justice, including beneficence</a:t>
                      </a:r>
                      <a:endParaRPr lang="en-AU" sz="1400" dirty="0">
                        <a:latin typeface="Arial" panose="020B0604020202020204" pitchFamily="34" charset="0"/>
                        <a:cs typeface="Arial" panose="020B0604020202020204" pitchFamily="34" charset="0"/>
                      </a:endParaRPr>
                    </a:p>
                  </a:txBody>
                  <a:tcPr anchor="ctr"/>
                </a:tc>
                <a:tc>
                  <a:txBody>
                    <a:bodyPr/>
                    <a:lstStyle/>
                    <a:p>
                      <a:r>
                        <a:rPr lang="en-AU" sz="1400" dirty="0" smtClean="0">
                          <a:latin typeface="Arial" panose="020B0604020202020204" pitchFamily="34" charset="0"/>
                          <a:cs typeface="Arial" panose="020B0604020202020204" pitchFamily="34" charset="0"/>
                        </a:rPr>
                        <a:t>The research should be just:</a:t>
                      </a:r>
                    </a:p>
                    <a:p>
                      <a:pPr marL="171450" indent="-171450">
                        <a:buFont typeface="Arial" panose="020B0604020202020204" pitchFamily="34" charset="0"/>
                        <a:buChar char="•"/>
                      </a:pPr>
                      <a:r>
                        <a:rPr lang="en-AU" sz="1100" kern="1200" dirty="0" smtClean="0">
                          <a:effectLst/>
                          <a:latin typeface="Arial" panose="020B0604020202020204" pitchFamily="34" charset="0"/>
                          <a:cs typeface="Arial" panose="020B0604020202020204" pitchFamily="34" charset="0"/>
                        </a:rPr>
                        <a:t>the process of recruiting participants is fair</a:t>
                      </a:r>
                    </a:p>
                    <a:p>
                      <a:pPr marL="171450" indent="-171450">
                        <a:buFont typeface="Arial" panose="020B0604020202020204" pitchFamily="34" charset="0"/>
                        <a:buChar char="•"/>
                      </a:pPr>
                      <a:r>
                        <a:rPr lang="en-AU" sz="1100" kern="1200" dirty="0" smtClean="0">
                          <a:effectLst/>
                          <a:latin typeface="Arial" panose="020B0604020202020204" pitchFamily="34" charset="0"/>
                          <a:cs typeface="Arial" panose="020B0604020202020204" pitchFamily="34" charset="0"/>
                        </a:rPr>
                        <a:t>there is no unfair burden of participation in research on particular groups</a:t>
                      </a:r>
                    </a:p>
                    <a:p>
                      <a:pPr marL="171450" indent="-171450">
                        <a:buFont typeface="Arial" panose="020B0604020202020204" pitchFamily="34" charset="0"/>
                        <a:buChar char="•"/>
                      </a:pPr>
                      <a:r>
                        <a:rPr lang="en-AU" sz="1100" kern="1200" dirty="0" smtClean="0">
                          <a:effectLst/>
                          <a:latin typeface="Arial" panose="020B0604020202020204" pitchFamily="34" charset="0"/>
                          <a:cs typeface="Arial" panose="020B0604020202020204" pitchFamily="34" charset="0"/>
                        </a:rPr>
                        <a:t>there is a fair distribution of the benefits of participation in research</a:t>
                      </a:r>
                    </a:p>
                    <a:p>
                      <a:pPr marL="171450" indent="-171450">
                        <a:buFont typeface="Arial" panose="020B0604020202020204" pitchFamily="34" charset="0"/>
                        <a:buChar char="•"/>
                      </a:pPr>
                      <a:r>
                        <a:rPr lang="en-AU" sz="1100" kern="1200" dirty="0" smtClean="0">
                          <a:effectLst/>
                          <a:latin typeface="Arial" panose="020B0604020202020204" pitchFamily="34" charset="0"/>
                          <a:cs typeface="Arial" panose="020B0604020202020204" pitchFamily="34" charset="0"/>
                        </a:rPr>
                        <a:t>there is no exploitation of participants in the conduct of research</a:t>
                      </a:r>
                    </a:p>
                    <a:p>
                      <a:pPr marL="171450" indent="-171450">
                        <a:buFont typeface="Arial" panose="020B0604020202020204" pitchFamily="34" charset="0"/>
                        <a:buChar char="•"/>
                      </a:pPr>
                      <a:r>
                        <a:rPr lang="en-AU" sz="1100" kern="1200" dirty="0" smtClean="0">
                          <a:effectLst/>
                          <a:latin typeface="Arial" panose="020B0604020202020204" pitchFamily="34" charset="0"/>
                          <a:cs typeface="Arial" panose="020B0604020202020204" pitchFamily="34" charset="0"/>
                        </a:rPr>
                        <a:t>there is fair access to the benefits of research</a:t>
                      </a:r>
                      <a:endParaRPr lang="en-AU" sz="1100" b="0" i="0" kern="1200" dirty="0" smtClean="0">
                        <a:solidFill>
                          <a:schemeClr val="tx1"/>
                        </a:solidFill>
                        <a:effectLst/>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2293453400"/>
                  </a:ext>
                </a:extLst>
              </a:tr>
              <a:tr h="1080396">
                <a:tc>
                  <a:txBody>
                    <a:bodyPr/>
                    <a:lstStyle/>
                    <a:p>
                      <a:pPr marL="0" marR="0" lvl="0" indent="0" algn="l" defTabSz="514337" rtl="0" eaLnBrk="1" fontAlgn="auto" latinLnBrk="0" hangingPunct="1">
                        <a:lnSpc>
                          <a:spcPct val="100000"/>
                        </a:lnSpc>
                        <a:spcBef>
                          <a:spcPts val="0"/>
                        </a:spcBef>
                        <a:spcAft>
                          <a:spcPts val="0"/>
                        </a:spcAft>
                        <a:buClrTx/>
                        <a:buSzTx/>
                        <a:buFontTx/>
                        <a:buNone/>
                        <a:tabLst/>
                        <a:defRPr/>
                      </a:pPr>
                      <a:r>
                        <a:rPr lang="en-AU" sz="1400" dirty="0" smtClean="0">
                          <a:latin typeface="Arial" panose="020B0604020202020204" pitchFamily="34" charset="0"/>
                          <a:cs typeface="Arial" panose="020B0604020202020204" pitchFamily="34" charset="0"/>
                        </a:rPr>
                        <a:t>Non-maleficence</a:t>
                      </a:r>
                    </a:p>
                    <a:p>
                      <a:pPr marL="0" marR="0" lvl="0" indent="0" algn="l" defTabSz="514337" rtl="0" eaLnBrk="1" fontAlgn="auto" latinLnBrk="0" hangingPunct="1">
                        <a:lnSpc>
                          <a:spcPct val="100000"/>
                        </a:lnSpc>
                        <a:spcBef>
                          <a:spcPts val="0"/>
                        </a:spcBef>
                        <a:spcAft>
                          <a:spcPts val="0"/>
                        </a:spcAft>
                        <a:buClrTx/>
                        <a:buSzTx/>
                        <a:buFontTx/>
                        <a:buNone/>
                        <a:tabLst/>
                        <a:defRPr/>
                      </a:pPr>
                      <a:r>
                        <a:rPr lang="en-AU" sz="1400" dirty="0" smtClean="0">
                          <a:latin typeface="Arial" panose="020B0604020202020204" pitchFamily="34" charset="0"/>
                          <a:cs typeface="Arial" panose="020B0604020202020204" pitchFamily="34" charset="0"/>
                        </a:rPr>
                        <a:t>&amp; Beneficence</a:t>
                      </a:r>
                      <a:endParaRPr lang="en-AU" sz="1400" dirty="0">
                        <a:latin typeface="Arial" panose="020B0604020202020204" pitchFamily="34" charset="0"/>
                        <a:cs typeface="Arial" panose="020B0604020202020204" pitchFamily="34" charset="0"/>
                      </a:endParaRPr>
                    </a:p>
                  </a:txBody>
                  <a:tcPr anchor="ctr"/>
                </a:tc>
                <a:tc>
                  <a:txBody>
                    <a:bodyPr/>
                    <a:lstStyle/>
                    <a:p>
                      <a:r>
                        <a:rPr lang="en-AU" sz="1400" kern="1200" dirty="0" smtClean="0">
                          <a:effectLst/>
                          <a:latin typeface="Arial" panose="020B0604020202020204" pitchFamily="34" charset="0"/>
                          <a:cs typeface="Arial" panose="020B0604020202020204" pitchFamily="34" charset="0"/>
                        </a:rPr>
                        <a:t>The likely benefit of the research must justify any risks of harm or discomfort to participants.</a:t>
                      </a:r>
                    </a:p>
                    <a:p>
                      <a:pPr marL="171450" indent="-171450">
                        <a:buFont typeface="Arial" panose="020B0604020202020204" pitchFamily="34" charset="0"/>
                        <a:buChar char="•"/>
                      </a:pPr>
                      <a:r>
                        <a:rPr lang="en-AU" sz="1100" kern="1200" dirty="0" smtClean="0">
                          <a:effectLst/>
                          <a:latin typeface="Arial" panose="020B0604020202020204" pitchFamily="34" charset="0"/>
                          <a:cs typeface="Arial" panose="020B0604020202020204" pitchFamily="34" charset="0"/>
                        </a:rPr>
                        <a:t>minimise the risks of harm or discomfort to participants</a:t>
                      </a:r>
                    </a:p>
                    <a:p>
                      <a:pPr marL="171450" indent="-171450">
                        <a:buFont typeface="Arial" panose="020B0604020202020204" pitchFamily="34" charset="0"/>
                        <a:buChar char="•"/>
                      </a:pPr>
                      <a:r>
                        <a:rPr lang="en-AU" sz="1100" kern="1200" dirty="0" smtClean="0">
                          <a:effectLst/>
                          <a:latin typeface="Arial" panose="020B0604020202020204" pitchFamily="34" charset="0"/>
                          <a:cs typeface="Arial" panose="020B0604020202020204" pitchFamily="34" charset="0"/>
                        </a:rPr>
                        <a:t>clarifying for participants the potential benefits and risks of the research</a:t>
                      </a:r>
                    </a:p>
                    <a:p>
                      <a:pPr marL="171450" indent="-171450">
                        <a:buFont typeface="Arial" panose="020B0604020202020204" pitchFamily="34" charset="0"/>
                        <a:buChar char="•"/>
                      </a:pPr>
                      <a:r>
                        <a:rPr lang="en-AU" sz="1100" kern="1200" dirty="0" smtClean="0">
                          <a:effectLst/>
                          <a:latin typeface="Arial" panose="020B0604020202020204" pitchFamily="34" charset="0"/>
                          <a:cs typeface="Arial" panose="020B0604020202020204" pitchFamily="34" charset="0"/>
                        </a:rPr>
                        <a:t>ensure the welfare of the participants in the research context</a:t>
                      </a:r>
                    </a:p>
                    <a:p>
                      <a:pPr marL="171450" indent="-171450">
                        <a:buFont typeface="Arial" panose="020B0604020202020204" pitchFamily="34" charset="0"/>
                        <a:buChar char="•"/>
                      </a:pPr>
                      <a:r>
                        <a:rPr lang="en-AU" sz="1100" kern="1200" dirty="0" smtClean="0">
                          <a:effectLst/>
                          <a:latin typeface="Arial" panose="020B0604020202020204" pitchFamily="34" charset="0"/>
                          <a:cs typeface="Arial" panose="020B0604020202020204" pitchFamily="34" charset="0"/>
                        </a:rPr>
                        <a:t>if the risks cannot be justified, then the research must be stopped or suspended</a:t>
                      </a:r>
                      <a:endParaRPr lang="en-AU"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821460087"/>
                  </a:ext>
                </a:extLst>
              </a:tr>
              <a:tr h="1132576">
                <a:tc>
                  <a:txBody>
                    <a:bodyPr/>
                    <a:lstStyle/>
                    <a:p>
                      <a:pPr marL="0" marR="0" lvl="0" indent="0" algn="l" defTabSz="514337" rtl="0" eaLnBrk="1" fontAlgn="auto" latinLnBrk="0" hangingPunct="1">
                        <a:lnSpc>
                          <a:spcPct val="100000"/>
                        </a:lnSpc>
                        <a:spcBef>
                          <a:spcPts val="0"/>
                        </a:spcBef>
                        <a:spcAft>
                          <a:spcPts val="0"/>
                        </a:spcAft>
                        <a:buClrTx/>
                        <a:buSzTx/>
                        <a:buFontTx/>
                        <a:buNone/>
                        <a:tabLst/>
                        <a:defRPr/>
                      </a:pPr>
                      <a:r>
                        <a:rPr lang="en-AU" sz="1400" dirty="0" smtClean="0">
                          <a:latin typeface="Arial" panose="020B0604020202020204" pitchFamily="34" charset="0"/>
                          <a:cs typeface="Arial" panose="020B0604020202020204" pitchFamily="34" charset="0"/>
                        </a:rPr>
                        <a:t>Respect</a:t>
                      </a:r>
                      <a:endParaRPr lang="en-AU" sz="1400" dirty="0">
                        <a:latin typeface="Arial" panose="020B0604020202020204" pitchFamily="34" charset="0"/>
                        <a:cs typeface="Arial" panose="020B0604020202020204" pitchFamily="34" charset="0"/>
                      </a:endParaRPr>
                    </a:p>
                  </a:txBody>
                  <a:tcPr anchor="ctr"/>
                </a:tc>
                <a:tc>
                  <a:txBody>
                    <a:bodyPr/>
                    <a:lstStyle/>
                    <a:p>
                      <a:r>
                        <a:rPr lang="en-AU" sz="1400" dirty="0" smtClean="0">
                          <a:latin typeface="Arial" panose="020B0604020202020204" pitchFamily="34" charset="0"/>
                          <a:cs typeface="Arial" panose="020B0604020202020204" pitchFamily="34" charset="0"/>
                        </a:rPr>
                        <a:t>Respect the welfare, beliefs, perceptions, customs and cultural heritage, of those involved in research. </a:t>
                      </a:r>
                    </a:p>
                    <a:p>
                      <a:pPr marL="285750" indent="-285750">
                        <a:buFont typeface="Arial" panose="020B0604020202020204" pitchFamily="34" charset="0"/>
                        <a:buChar char="•"/>
                      </a:pPr>
                      <a:r>
                        <a:rPr lang="en-AU" sz="1100" dirty="0" smtClean="0">
                          <a:latin typeface="Arial" panose="020B0604020202020204" pitchFamily="34" charset="0"/>
                          <a:cs typeface="Arial" panose="020B0604020202020204" pitchFamily="34" charset="0"/>
                        </a:rPr>
                        <a:t>privacy, confidentiality and cultural sensitivities of the participants</a:t>
                      </a:r>
                    </a:p>
                    <a:p>
                      <a:pPr marL="285750" indent="-285750">
                        <a:buFont typeface="Arial" panose="020B0604020202020204" pitchFamily="34" charset="0"/>
                        <a:buChar char="•"/>
                      </a:pPr>
                      <a:r>
                        <a:rPr lang="en-AU" sz="1100" dirty="0" smtClean="0">
                          <a:latin typeface="Arial" panose="020B0604020202020204" pitchFamily="34" charset="0"/>
                          <a:cs typeface="Arial" panose="020B0604020202020204" pitchFamily="34" charset="0"/>
                        </a:rPr>
                        <a:t>fulfil all agreements</a:t>
                      </a:r>
                    </a:p>
                    <a:p>
                      <a:pPr marL="285750" indent="-285750">
                        <a:buFont typeface="Arial" panose="020B0604020202020204" pitchFamily="34" charset="0"/>
                        <a:buChar char="•"/>
                      </a:pPr>
                      <a:r>
                        <a:rPr lang="en-AU" sz="1100" dirty="0" smtClean="0">
                          <a:latin typeface="Arial" panose="020B0604020202020204" pitchFamily="34" charset="0"/>
                          <a:cs typeface="Arial" panose="020B0604020202020204" pitchFamily="34" charset="0"/>
                        </a:rPr>
                        <a:t>allow participants to make their own decisions, without coercion or inducements</a:t>
                      </a:r>
                      <a:endParaRPr lang="en-AU" sz="11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329491069"/>
                  </a:ext>
                </a:extLst>
              </a:tr>
            </a:tbl>
          </a:graphicData>
        </a:graphic>
      </p:graphicFrame>
    </p:spTree>
    <p:extLst>
      <p:ext uri="{BB962C8B-B14F-4D97-AF65-F5344CB8AC3E}">
        <p14:creationId xmlns:p14="http://schemas.microsoft.com/office/powerpoint/2010/main" val="1042728061"/>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p:txBody>
          <a:bodyPr>
            <a:normAutofit fontScale="92500" lnSpcReduction="20000"/>
          </a:bodyPr>
          <a:lstStyle/>
          <a:p>
            <a:r>
              <a:rPr lang="en-AU" dirty="0" smtClean="0"/>
              <a:t>In Australia, at </a:t>
            </a:r>
            <a:r>
              <a:rPr lang="en-AU" dirty="0"/>
              <a:t>institutions that undertake human research, all research proposals must be approved by the HREC. </a:t>
            </a:r>
            <a:r>
              <a:rPr lang="en-AU" dirty="0" smtClean="0"/>
              <a:t>Human research cannot be conducted without an ethics permit is not obtained.</a:t>
            </a:r>
          </a:p>
          <a:p>
            <a:r>
              <a:rPr lang="en-AU" dirty="0" smtClean="0"/>
              <a:t>HERCs consist of researchers, non-researchers and community members.</a:t>
            </a:r>
          </a:p>
          <a:p>
            <a:r>
              <a:rPr lang="en-AU" dirty="0" smtClean="0"/>
              <a:t>The </a:t>
            </a:r>
            <a:r>
              <a:rPr lang="en-AU" dirty="0"/>
              <a:t>HRECs evaluate applications based on:</a:t>
            </a:r>
          </a:p>
          <a:p>
            <a:pPr lvl="1"/>
            <a:r>
              <a:rPr lang="en-AU" dirty="0"/>
              <a:t>How is the research question/theme identified or developed?</a:t>
            </a:r>
          </a:p>
          <a:p>
            <a:pPr lvl="1"/>
            <a:r>
              <a:rPr lang="en-AU" dirty="0"/>
              <a:t>How do the research methods align with the research aims?</a:t>
            </a:r>
          </a:p>
          <a:p>
            <a:pPr lvl="1"/>
            <a:r>
              <a:rPr lang="en-AU" dirty="0"/>
              <a:t>How will the researchers and the participants engage with one another?</a:t>
            </a:r>
          </a:p>
          <a:p>
            <a:pPr lvl="1"/>
            <a:r>
              <a:rPr lang="en-AU" dirty="0"/>
              <a:t>How will the research data or information be collected, stored, and used?</a:t>
            </a:r>
          </a:p>
          <a:p>
            <a:pPr lvl="1"/>
            <a:r>
              <a:rPr lang="en-AU" dirty="0"/>
              <a:t>How will the results or outcomes be communicated?</a:t>
            </a:r>
          </a:p>
          <a:p>
            <a:pPr lvl="1"/>
            <a:r>
              <a:rPr lang="en-AU" dirty="0"/>
              <a:t>What will happen to the data and information upon completion of the project?</a:t>
            </a:r>
          </a:p>
          <a:p>
            <a:endParaRPr lang="en-AU" dirty="0"/>
          </a:p>
        </p:txBody>
      </p:sp>
      <p:sp>
        <p:nvSpPr>
          <p:cNvPr id="3" name="Text Placeholder 2"/>
          <p:cNvSpPr>
            <a:spLocks noGrp="1"/>
          </p:cNvSpPr>
          <p:nvPr>
            <p:ph type="body" sz="quarter" idx="15"/>
          </p:nvPr>
        </p:nvSpPr>
        <p:spPr>
          <a:xfrm>
            <a:off x="294661" y="1245629"/>
            <a:ext cx="8627651" cy="503161"/>
          </a:xfrm>
        </p:spPr>
        <p:txBody>
          <a:bodyPr/>
          <a:lstStyle/>
          <a:p>
            <a:pPr>
              <a:lnSpc>
                <a:spcPct val="100000"/>
              </a:lnSpc>
            </a:pPr>
            <a:r>
              <a:rPr lang="en-AU" dirty="0"/>
              <a:t>Students analyse the influence of ethical frameworks on scientific research over time, including but not limited to human experimentation</a:t>
            </a:r>
          </a:p>
          <a:p>
            <a:pPr>
              <a:lnSpc>
                <a:spcPct val="100000"/>
              </a:lnSpc>
            </a:pPr>
            <a:endParaRPr lang="en-AU" dirty="0"/>
          </a:p>
        </p:txBody>
      </p:sp>
      <p:sp>
        <p:nvSpPr>
          <p:cNvPr id="4" name="Title 3"/>
          <p:cNvSpPr>
            <a:spLocks noGrp="1"/>
          </p:cNvSpPr>
          <p:nvPr>
            <p:ph type="title"/>
          </p:nvPr>
        </p:nvSpPr>
        <p:spPr/>
        <p:txBody>
          <a:bodyPr/>
          <a:lstStyle/>
          <a:p>
            <a:r>
              <a:rPr lang="en-AU" dirty="0" smtClean="0"/>
              <a:t>Human Research Ethics Committees (HRECs)</a:t>
            </a:r>
            <a:endParaRPr lang="en-AU" dirty="0"/>
          </a:p>
        </p:txBody>
      </p:sp>
    </p:spTree>
    <p:extLst>
      <p:ext uri="{BB962C8B-B14F-4D97-AF65-F5344CB8AC3E}">
        <p14:creationId xmlns:p14="http://schemas.microsoft.com/office/powerpoint/2010/main" val="2350252121"/>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endParaRPr lang="en-AU"/>
          </a:p>
        </p:txBody>
      </p:sp>
      <p:sp>
        <p:nvSpPr>
          <p:cNvPr id="3" name="Title 2"/>
          <p:cNvSpPr>
            <a:spLocks noGrp="1"/>
          </p:cNvSpPr>
          <p:nvPr>
            <p:ph type="title"/>
          </p:nvPr>
        </p:nvSpPr>
        <p:spPr/>
        <p:txBody>
          <a:bodyPr/>
          <a:lstStyle/>
          <a:p>
            <a:r>
              <a:rPr lang="en-AU" dirty="0" smtClean="0"/>
              <a:t>Animal experimentation</a:t>
            </a:r>
            <a:endParaRPr lang="en-AU" dirty="0"/>
          </a:p>
        </p:txBody>
      </p:sp>
    </p:spTree>
    <p:extLst>
      <p:ext uri="{BB962C8B-B14F-4D97-AF65-F5344CB8AC3E}">
        <p14:creationId xmlns:p14="http://schemas.microsoft.com/office/powerpoint/2010/main" val="3683162442"/>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6"/>
          </p:nvPr>
        </p:nvSpPr>
        <p:spPr>
          <a:xfrm>
            <a:off x="294660" y="1844675"/>
            <a:ext cx="5363190" cy="4236529"/>
          </a:xfrm>
        </p:spPr>
        <p:txBody>
          <a:bodyPr>
            <a:noAutofit/>
          </a:bodyPr>
          <a:lstStyle/>
          <a:p>
            <a:r>
              <a:rPr lang="en-AU" sz="2000" dirty="0" smtClean="0"/>
              <a:t>Experiments with animals have been conducted in areas such as biomedicine, veterinary science, psychology and behavioural studies.</a:t>
            </a:r>
          </a:p>
          <a:p>
            <a:r>
              <a:rPr lang="en-AU" sz="2000" dirty="0" smtClean="0"/>
              <a:t>Animals are used in experiments:</a:t>
            </a:r>
          </a:p>
          <a:p>
            <a:pPr lvl="1"/>
            <a:r>
              <a:rPr lang="en-AU" sz="1800" dirty="0" smtClean="0"/>
              <a:t>To understand animal biology (e.g. veterinary science)</a:t>
            </a:r>
          </a:p>
          <a:p>
            <a:pPr lvl="1"/>
            <a:r>
              <a:rPr lang="en-AU" sz="1800" dirty="0" smtClean="0"/>
              <a:t>As models to understand human biology</a:t>
            </a:r>
          </a:p>
          <a:p>
            <a:r>
              <a:rPr lang="en-AU" sz="2000" dirty="0" smtClean="0"/>
              <a:t>Animal-human similarities</a:t>
            </a:r>
          </a:p>
          <a:p>
            <a:endParaRPr lang="en-AU" sz="2000" dirty="0"/>
          </a:p>
        </p:txBody>
      </p:sp>
      <p:sp>
        <p:nvSpPr>
          <p:cNvPr id="5" name="Text Placeholder 4"/>
          <p:cNvSpPr>
            <a:spLocks noGrp="1"/>
          </p:cNvSpPr>
          <p:nvPr>
            <p:ph type="body" sz="quarter" idx="15"/>
          </p:nvPr>
        </p:nvSpPr>
        <p:spPr>
          <a:xfrm>
            <a:off x="294661" y="1245629"/>
            <a:ext cx="8627651" cy="503161"/>
          </a:xfrm>
        </p:spPr>
        <p:txBody>
          <a:bodyPr/>
          <a:lstStyle/>
          <a:p>
            <a:pPr>
              <a:lnSpc>
                <a:spcPct val="100000"/>
              </a:lnSpc>
            </a:pPr>
            <a:r>
              <a:rPr lang="en-AU" dirty="0"/>
              <a:t>Students analyse the influence of ethical frameworks on scientific research over time, including but not limited </a:t>
            </a:r>
            <a:r>
              <a:rPr lang="en-AU" dirty="0" smtClean="0"/>
              <a:t>to experimentation </a:t>
            </a:r>
            <a:r>
              <a:rPr lang="en-AU" dirty="0"/>
              <a:t>on animals</a:t>
            </a:r>
          </a:p>
          <a:p>
            <a:endParaRPr lang="en-AU" dirty="0"/>
          </a:p>
        </p:txBody>
      </p:sp>
      <p:sp>
        <p:nvSpPr>
          <p:cNvPr id="4" name="Title 3"/>
          <p:cNvSpPr>
            <a:spLocks noGrp="1"/>
          </p:cNvSpPr>
          <p:nvPr>
            <p:ph type="title"/>
          </p:nvPr>
        </p:nvSpPr>
        <p:spPr/>
        <p:txBody>
          <a:bodyPr/>
          <a:lstStyle/>
          <a:p>
            <a:r>
              <a:rPr lang="en-AU" dirty="0" smtClean="0"/>
              <a:t>Using animals in experiments – research perspectives</a:t>
            </a:r>
            <a:endParaRPr lang="en-AU" dirty="0"/>
          </a:p>
        </p:txBody>
      </p:sp>
      <p:pic>
        <p:nvPicPr>
          <p:cNvPr id="1026" name="Picture 2" descr="PD058: Figure 9.1 | Experiments using animals in Skinner box… | Flick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88537" y="2960369"/>
            <a:ext cx="3133775" cy="181077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6372444" y="4771144"/>
            <a:ext cx="1965960" cy="646331"/>
          </a:xfrm>
          <a:prstGeom prst="rect">
            <a:avLst/>
          </a:prstGeom>
        </p:spPr>
        <p:txBody>
          <a:bodyPr wrap="square">
            <a:spAutoFit/>
          </a:bodyPr>
          <a:lstStyle/>
          <a:p>
            <a:pPr algn="ctr"/>
            <a:r>
              <a:rPr lang="en-AU" sz="1200" dirty="0" smtClean="0">
                <a:latin typeface="Arial" panose="020B0604020202020204" pitchFamily="34" charset="0"/>
                <a:cs typeface="Arial" panose="020B0604020202020204" pitchFamily="34" charset="0"/>
                <a:hlinkClick r:id="rId4"/>
              </a:rPr>
              <a:t>Experiments with animals</a:t>
            </a:r>
            <a:r>
              <a:rPr lang="en-AU" sz="1200" dirty="0" smtClean="0">
                <a:latin typeface="Arial" panose="020B0604020202020204" pitchFamily="34" charset="0"/>
                <a:cs typeface="Arial" panose="020B0604020202020204" pitchFamily="34" charset="0"/>
              </a:rPr>
              <a:t>, </a:t>
            </a:r>
            <a:r>
              <a:rPr lang="en-AU" sz="1200" b="1" dirty="0">
                <a:latin typeface="Arial" panose="020B0604020202020204" pitchFamily="34" charset="0"/>
                <a:cs typeface="Arial" panose="020B0604020202020204" pitchFamily="34" charset="0"/>
              </a:rPr>
              <a:t>CC BY 2.0</a:t>
            </a:r>
          </a:p>
          <a:p>
            <a:pPr algn="ctr"/>
            <a:r>
              <a:rPr lang="en-AU" sz="1200" dirty="0" smtClean="0">
                <a:latin typeface="Arial" panose="020B0604020202020204" pitchFamily="34" charset="0"/>
                <a:cs typeface="Arial" panose="020B0604020202020204" pitchFamily="34" charset="0"/>
              </a:rPr>
              <a:t> (Rosenfeld Media)</a:t>
            </a:r>
            <a:endParaRPr lang="en-AU"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9355191"/>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6"/>
          </p:nvPr>
        </p:nvSpPr>
        <p:spPr>
          <a:xfrm>
            <a:off x="301821" y="1871180"/>
            <a:ext cx="8620491" cy="4236529"/>
          </a:xfrm>
        </p:spPr>
        <p:txBody>
          <a:bodyPr>
            <a:noAutofit/>
          </a:bodyPr>
          <a:lstStyle/>
          <a:p>
            <a:r>
              <a:rPr lang="en-AU" sz="2400" dirty="0"/>
              <a:t>There are several reasons why </a:t>
            </a:r>
            <a:r>
              <a:rPr lang="en-AU" sz="2400" dirty="0" smtClean="0"/>
              <a:t>animals are used for </a:t>
            </a:r>
            <a:r>
              <a:rPr lang="en-AU" sz="2400" dirty="0"/>
              <a:t>biomedical research: </a:t>
            </a:r>
          </a:p>
          <a:p>
            <a:pPr lvl="1"/>
            <a:r>
              <a:rPr lang="en-AU" sz="2000" dirty="0" smtClean="0"/>
              <a:t> Animals </a:t>
            </a:r>
            <a:r>
              <a:rPr lang="en-AU" sz="2000" dirty="0"/>
              <a:t>are biologically very similar to </a:t>
            </a:r>
            <a:r>
              <a:rPr lang="en-AU" sz="2000" dirty="0" smtClean="0"/>
              <a:t>humans (mice and humans share </a:t>
            </a:r>
            <a:r>
              <a:rPr lang="en-AU" sz="2000" dirty="0"/>
              <a:t>more than 98% </a:t>
            </a:r>
            <a:r>
              <a:rPr lang="en-AU" sz="2000" dirty="0" smtClean="0"/>
              <a:t>genetic similarity)</a:t>
            </a:r>
            <a:endParaRPr lang="en-AU" sz="2400" dirty="0"/>
          </a:p>
          <a:p>
            <a:pPr lvl="1"/>
            <a:r>
              <a:rPr lang="en-AU" sz="2000" dirty="0" smtClean="0"/>
              <a:t> Animals </a:t>
            </a:r>
            <a:r>
              <a:rPr lang="en-AU" sz="2000" dirty="0"/>
              <a:t>are susceptible to many of the same health problems as humans – cancer, diabetes, heart disease, etc.</a:t>
            </a:r>
            <a:endParaRPr lang="en-AU" sz="2400" dirty="0"/>
          </a:p>
          <a:p>
            <a:pPr lvl="1"/>
            <a:r>
              <a:rPr lang="en-AU" sz="2000" dirty="0" smtClean="0"/>
              <a:t> With </a:t>
            </a:r>
            <a:r>
              <a:rPr lang="en-AU" sz="2000" dirty="0"/>
              <a:t>a shorter life cycle than humans, animal models can be studied throughout their whole life span and across several </a:t>
            </a:r>
            <a:r>
              <a:rPr lang="en-AU" sz="2000" dirty="0" smtClean="0"/>
              <a:t>generations.</a:t>
            </a:r>
            <a:endParaRPr lang="en-AU" sz="2400" dirty="0"/>
          </a:p>
        </p:txBody>
      </p:sp>
      <p:sp>
        <p:nvSpPr>
          <p:cNvPr id="5" name="Text Placeholder 4"/>
          <p:cNvSpPr>
            <a:spLocks noGrp="1"/>
          </p:cNvSpPr>
          <p:nvPr>
            <p:ph type="body" sz="quarter" idx="15"/>
          </p:nvPr>
        </p:nvSpPr>
        <p:spPr>
          <a:xfrm>
            <a:off x="294661" y="1245629"/>
            <a:ext cx="8627651" cy="503161"/>
          </a:xfrm>
        </p:spPr>
        <p:txBody>
          <a:bodyPr/>
          <a:lstStyle/>
          <a:p>
            <a:pPr>
              <a:lnSpc>
                <a:spcPct val="100000"/>
              </a:lnSpc>
            </a:pPr>
            <a:r>
              <a:rPr lang="en-AU" dirty="0"/>
              <a:t>Students analyse the influence of ethical frameworks on scientific research over time, including but not limited </a:t>
            </a:r>
            <a:r>
              <a:rPr lang="en-AU" dirty="0" smtClean="0"/>
              <a:t>to experimentation </a:t>
            </a:r>
            <a:r>
              <a:rPr lang="en-AU" dirty="0"/>
              <a:t>on animals</a:t>
            </a:r>
          </a:p>
          <a:p>
            <a:endParaRPr lang="en-AU" dirty="0"/>
          </a:p>
        </p:txBody>
      </p:sp>
      <p:sp>
        <p:nvSpPr>
          <p:cNvPr id="4" name="Title 3"/>
          <p:cNvSpPr>
            <a:spLocks noGrp="1"/>
          </p:cNvSpPr>
          <p:nvPr>
            <p:ph type="title"/>
          </p:nvPr>
        </p:nvSpPr>
        <p:spPr/>
        <p:txBody>
          <a:bodyPr/>
          <a:lstStyle/>
          <a:p>
            <a:r>
              <a:rPr lang="en-AU" dirty="0" smtClean="0"/>
              <a:t>Using animals in experiments – biomedical research</a:t>
            </a:r>
            <a:endParaRPr lang="en-AU" dirty="0"/>
          </a:p>
        </p:txBody>
      </p:sp>
      <p:sp>
        <p:nvSpPr>
          <p:cNvPr id="2" name="Rectangle 1"/>
          <p:cNvSpPr/>
          <p:nvPr/>
        </p:nvSpPr>
        <p:spPr>
          <a:xfrm>
            <a:off x="292100" y="6388608"/>
            <a:ext cx="2670048" cy="276516"/>
          </a:xfrm>
          <a:prstGeom prst="rect">
            <a:avLst/>
          </a:prstGeom>
        </p:spPr>
        <p:txBody>
          <a:bodyPr wrap="square">
            <a:spAutoFit/>
          </a:bodyPr>
          <a:lstStyle/>
          <a:p>
            <a:pPr algn="ctr"/>
            <a:r>
              <a:rPr lang="en-AU" sz="1200" dirty="0" smtClean="0">
                <a:solidFill>
                  <a:srgbClr val="FF0000"/>
                </a:solidFill>
                <a:latin typeface="Arial" panose="020B0604020202020204" pitchFamily="34" charset="0"/>
                <a:cs typeface="Arial" panose="020B0604020202020204" pitchFamily="34" charset="0"/>
                <a:hlinkClick r:id="rId3"/>
              </a:rPr>
              <a:t>Why animal research? - Stanford</a:t>
            </a:r>
            <a:endParaRPr lang="en-AU" sz="12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42779534"/>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5"/>
          </p:nvPr>
        </p:nvSpPr>
        <p:spPr>
          <a:xfrm>
            <a:off x="294661" y="1245629"/>
            <a:ext cx="8627651" cy="503161"/>
          </a:xfrm>
        </p:spPr>
        <p:txBody>
          <a:bodyPr/>
          <a:lstStyle/>
          <a:p>
            <a:pPr>
              <a:lnSpc>
                <a:spcPct val="100000"/>
              </a:lnSpc>
            </a:pPr>
            <a:r>
              <a:rPr lang="en-AU" dirty="0"/>
              <a:t>Students analyse the influence of ethical frameworks on scientific research over time, including but not limited </a:t>
            </a:r>
            <a:r>
              <a:rPr lang="en-AU" dirty="0" smtClean="0"/>
              <a:t>to experimentation </a:t>
            </a:r>
            <a:r>
              <a:rPr lang="en-AU" dirty="0"/>
              <a:t>on animals</a:t>
            </a:r>
          </a:p>
          <a:p>
            <a:endParaRPr lang="en-AU" dirty="0"/>
          </a:p>
        </p:txBody>
      </p:sp>
      <p:sp>
        <p:nvSpPr>
          <p:cNvPr id="4" name="Title 3"/>
          <p:cNvSpPr>
            <a:spLocks noGrp="1"/>
          </p:cNvSpPr>
          <p:nvPr>
            <p:ph type="title"/>
          </p:nvPr>
        </p:nvSpPr>
        <p:spPr/>
        <p:txBody>
          <a:bodyPr/>
          <a:lstStyle/>
          <a:p>
            <a:r>
              <a:rPr lang="en-AU" dirty="0" smtClean="0"/>
              <a:t>Using animals in experiments – types of research</a:t>
            </a:r>
            <a:endParaRPr lang="en-AU" dirty="0"/>
          </a:p>
        </p:txBody>
      </p:sp>
      <p:graphicFrame>
        <p:nvGraphicFramePr>
          <p:cNvPr id="3" name="Diagram 2"/>
          <p:cNvGraphicFramePr/>
          <p:nvPr>
            <p:extLst>
              <p:ext uri="{D42A27DB-BD31-4B8C-83A1-F6EECF244321}">
                <p14:modId xmlns:p14="http://schemas.microsoft.com/office/powerpoint/2010/main" val="1298212253"/>
              </p:ext>
            </p:extLst>
          </p:nvPr>
        </p:nvGraphicFramePr>
        <p:xfrm>
          <a:off x="292100" y="1871180"/>
          <a:ext cx="8623051" cy="44077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93575234"/>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6"/>
          </p:nvPr>
        </p:nvSpPr>
        <p:spPr>
          <a:xfrm>
            <a:off x="301821" y="1871180"/>
            <a:ext cx="8620491" cy="4236529"/>
          </a:xfrm>
        </p:spPr>
        <p:txBody>
          <a:bodyPr>
            <a:noAutofit/>
          </a:bodyPr>
          <a:lstStyle/>
          <a:p>
            <a:r>
              <a:rPr lang="en-AU" sz="2400" dirty="0" smtClean="0"/>
              <a:t>The care of animals used in experiments is important both scientifically and ethically.</a:t>
            </a:r>
          </a:p>
          <a:p>
            <a:r>
              <a:rPr lang="en-AU" sz="2400" dirty="0" smtClean="0"/>
              <a:t>Uncared animals produce aberrant results.</a:t>
            </a:r>
          </a:p>
          <a:p>
            <a:r>
              <a:rPr lang="en-AU" sz="2400" dirty="0" smtClean="0"/>
              <a:t>The ethical framework regarding animal use in experiments applies to vertebrates.</a:t>
            </a:r>
            <a:endParaRPr lang="en-AU" sz="2400" dirty="0"/>
          </a:p>
        </p:txBody>
      </p:sp>
      <p:sp>
        <p:nvSpPr>
          <p:cNvPr id="5" name="Text Placeholder 4"/>
          <p:cNvSpPr>
            <a:spLocks noGrp="1"/>
          </p:cNvSpPr>
          <p:nvPr>
            <p:ph type="body" sz="quarter" idx="15"/>
          </p:nvPr>
        </p:nvSpPr>
        <p:spPr>
          <a:xfrm>
            <a:off x="294661" y="1245629"/>
            <a:ext cx="8627651" cy="503161"/>
          </a:xfrm>
        </p:spPr>
        <p:txBody>
          <a:bodyPr/>
          <a:lstStyle/>
          <a:p>
            <a:pPr>
              <a:lnSpc>
                <a:spcPct val="100000"/>
              </a:lnSpc>
            </a:pPr>
            <a:r>
              <a:rPr lang="en-AU" dirty="0"/>
              <a:t>Students analyse the influence of ethical frameworks on scientific research over time, including but not limited </a:t>
            </a:r>
            <a:r>
              <a:rPr lang="en-AU" dirty="0" smtClean="0"/>
              <a:t>to experimentation </a:t>
            </a:r>
            <a:r>
              <a:rPr lang="en-AU" dirty="0"/>
              <a:t>on animals</a:t>
            </a:r>
          </a:p>
          <a:p>
            <a:endParaRPr lang="en-AU" dirty="0"/>
          </a:p>
        </p:txBody>
      </p:sp>
      <p:sp>
        <p:nvSpPr>
          <p:cNvPr id="4" name="Title 3"/>
          <p:cNvSpPr>
            <a:spLocks noGrp="1"/>
          </p:cNvSpPr>
          <p:nvPr>
            <p:ph type="title"/>
          </p:nvPr>
        </p:nvSpPr>
        <p:spPr/>
        <p:txBody>
          <a:bodyPr/>
          <a:lstStyle/>
          <a:p>
            <a:r>
              <a:rPr lang="en-AU" dirty="0" smtClean="0"/>
              <a:t>Using animals in experiments – caring for animals</a:t>
            </a:r>
            <a:endParaRPr lang="en-AU" dirty="0"/>
          </a:p>
        </p:txBody>
      </p:sp>
    </p:spTree>
    <p:extLst>
      <p:ext uri="{BB962C8B-B14F-4D97-AF65-F5344CB8AC3E}">
        <p14:creationId xmlns:p14="http://schemas.microsoft.com/office/powerpoint/2010/main" val="2401164101"/>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6"/>
          </p:nvPr>
        </p:nvSpPr>
        <p:spPr>
          <a:xfrm>
            <a:off x="301821" y="1871180"/>
            <a:ext cx="8620491" cy="4236529"/>
          </a:xfrm>
        </p:spPr>
        <p:txBody>
          <a:bodyPr>
            <a:noAutofit/>
          </a:bodyPr>
          <a:lstStyle/>
          <a:p>
            <a:r>
              <a:rPr lang="en-AU" sz="2400" dirty="0" smtClean="0"/>
              <a:t>While human experimentation is regulated at a national level (NHMRC), animal experimentation is regulated at state level.</a:t>
            </a:r>
          </a:p>
          <a:p>
            <a:r>
              <a:rPr lang="en-AU" sz="2400" dirty="0" smtClean="0"/>
              <a:t>Animal Ethics Committees (AECs) issue permits for research involving animals</a:t>
            </a:r>
            <a:endParaRPr lang="en-AU" sz="2400" dirty="0"/>
          </a:p>
        </p:txBody>
      </p:sp>
      <p:sp>
        <p:nvSpPr>
          <p:cNvPr id="5" name="Text Placeholder 4"/>
          <p:cNvSpPr>
            <a:spLocks noGrp="1"/>
          </p:cNvSpPr>
          <p:nvPr>
            <p:ph type="body" sz="quarter" idx="15"/>
          </p:nvPr>
        </p:nvSpPr>
        <p:spPr>
          <a:xfrm>
            <a:off x="294661" y="1245629"/>
            <a:ext cx="8627651" cy="503161"/>
          </a:xfrm>
        </p:spPr>
        <p:txBody>
          <a:bodyPr/>
          <a:lstStyle/>
          <a:p>
            <a:pPr>
              <a:lnSpc>
                <a:spcPct val="100000"/>
              </a:lnSpc>
            </a:pPr>
            <a:r>
              <a:rPr lang="en-AU" dirty="0"/>
              <a:t>Students analyse the influence of ethical frameworks on scientific research over time, including but not limited </a:t>
            </a:r>
            <a:r>
              <a:rPr lang="en-AU" dirty="0" smtClean="0"/>
              <a:t>to experimentation </a:t>
            </a:r>
            <a:r>
              <a:rPr lang="en-AU" dirty="0"/>
              <a:t>on animals</a:t>
            </a:r>
          </a:p>
          <a:p>
            <a:endParaRPr lang="en-AU" dirty="0"/>
          </a:p>
        </p:txBody>
      </p:sp>
      <p:sp>
        <p:nvSpPr>
          <p:cNvPr id="4" name="Title 3"/>
          <p:cNvSpPr>
            <a:spLocks noGrp="1"/>
          </p:cNvSpPr>
          <p:nvPr>
            <p:ph type="title"/>
          </p:nvPr>
        </p:nvSpPr>
        <p:spPr/>
        <p:txBody>
          <a:bodyPr/>
          <a:lstStyle/>
          <a:p>
            <a:r>
              <a:rPr lang="en-AU" dirty="0" smtClean="0"/>
              <a:t>Using animals in experiments – Animal Ethics Committees</a:t>
            </a:r>
            <a:endParaRPr lang="en-AU" dirty="0"/>
          </a:p>
        </p:txBody>
      </p:sp>
    </p:spTree>
    <p:extLst>
      <p:ext uri="{BB962C8B-B14F-4D97-AF65-F5344CB8AC3E}">
        <p14:creationId xmlns:p14="http://schemas.microsoft.com/office/powerpoint/2010/main" val="4029877751"/>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6"/>
          </p:nvPr>
        </p:nvSpPr>
        <p:spPr>
          <a:xfrm>
            <a:off x="301821" y="1871180"/>
            <a:ext cx="8620491" cy="4236529"/>
          </a:xfrm>
        </p:spPr>
        <p:txBody>
          <a:bodyPr>
            <a:noAutofit/>
          </a:bodyPr>
          <a:lstStyle/>
          <a:p>
            <a:r>
              <a:rPr lang="en-AU" sz="2800" dirty="0" smtClean="0"/>
              <a:t>Researchers should apply the 3Rs rule when designing experiments involving animals:</a:t>
            </a:r>
          </a:p>
          <a:p>
            <a:pPr lvl="1"/>
            <a:r>
              <a:rPr lang="en-AU" sz="1800" dirty="0"/>
              <a:t>The </a:t>
            </a:r>
            <a:r>
              <a:rPr lang="en-AU" sz="1800" b="1" dirty="0"/>
              <a:t>Replacement</a:t>
            </a:r>
            <a:r>
              <a:rPr lang="en-AU" sz="1800" dirty="0"/>
              <a:t> of animals with other methods (for example - cell cultures, tissue banks, abattoir materials).</a:t>
            </a:r>
          </a:p>
          <a:p>
            <a:pPr lvl="1"/>
            <a:r>
              <a:rPr lang="en-AU" sz="1800" dirty="0"/>
              <a:t>The </a:t>
            </a:r>
            <a:r>
              <a:rPr lang="en-AU" sz="1800" b="1" dirty="0"/>
              <a:t>Reduction</a:t>
            </a:r>
            <a:r>
              <a:rPr lang="en-AU" sz="1800" dirty="0"/>
              <a:t> in the number of animals used.</a:t>
            </a:r>
          </a:p>
          <a:p>
            <a:pPr lvl="1"/>
            <a:r>
              <a:rPr lang="en-AU" sz="1800" dirty="0"/>
              <a:t>The </a:t>
            </a:r>
            <a:r>
              <a:rPr lang="en-AU" sz="1800" b="1" dirty="0"/>
              <a:t>Refinement</a:t>
            </a:r>
            <a:r>
              <a:rPr lang="en-AU" sz="1800" dirty="0"/>
              <a:t> of techniques used to minimise the adverse impact on animals.</a:t>
            </a:r>
          </a:p>
          <a:p>
            <a:endParaRPr lang="en-AU" sz="2800" dirty="0"/>
          </a:p>
        </p:txBody>
      </p:sp>
      <p:sp>
        <p:nvSpPr>
          <p:cNvPr id="5" name="Text Placeholder 4"/>
          <p:cNvSpPr>
            <a:spLocks noGrp="1"/>
          </p:cNvSpPr>
          <p:nvPr>
            <p:ph type="body" sz="quarter" idx="15"/>
          </p:nvPr>
        </p:nvSpPr>
        <p:spPr>
          <a:xfrm>
            <a:off x="294661" y="1245629"/>
            <a:ext cx="8627651" cy="503161"/>
          </a:xfrm>
        </p:spPr>
        <p:txBody>
          <a:bodyPr/>
          <a:lstStyle/>
          <a:p>
            <a:pPr>
              <a:lnSpc>
                <a:spcPct val="100000"/>
              </a:lnSpc>
            </a:pPr>
            <a:r>
              <a:rPr lang="en-AU" dirty="0"/>
              <a:t>Students analyse the influence of ethical frameworks on scientific research over time, including but not limited </a:t>
            </a:r>
            <a:r>
              <a:rPr lang="en-AU" dirty="0" smtClean="0"/>
              <a:t>to experimentation </a:t>
            </a:r>
            <a:r>
              <a:rPr lang="en-AU" dirty="0"/>
              <a:t>on animals</a:t>
            </a:r>
          </a:p>
          <a:p>
            <a:endParaRPr lang="en-AU" dirty="0"/>
          </a:p>
        </p:txBody>
      </p:sp>
      <p:sp>
        <p:nvSpPr>
          <p:cNvPr id="4" name="Title 3"/>
          <p:cNvSpPr>
            <a:spLocks noGrp="1"/>
          </p:cNvSpPr>
          <p:nvPr>
            <p:ph type="title"/>
          </p:nvPr>
        </p:nvSpPr>
        <p:spPr/>
        <p:txBody>
          <a:bodyPr/>
          <a:lstStyle/>
          <a:p>
            <a:r>
              <a:rPr lang="en-AU" dirty="0" smtClean="0"/>
              <a:t>Using animals in experiments – 3Rs</a:t>
            </a:r>
            <a:endParaRPr lang="en-AU" dirty="0"/>
          </a:p>
        </p:txBody>
      </p:sp>
    </p:spTree>
    <p:extLst>
      <p:ext uri="{BB962C8B-B14F-4D97-AF65-F5344CB8AC3E}">
        <p14:creationId xmlns:p14="http://schemas.microsoft.com/office/powerpoint/2010/main" val="3353279681"/>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5"/>
          </p:nvPr>
        </p:nvSpPr>
        <p:spPr>
          <a:xfrm>
            <a:off x="294661" y="1245629"/>
            <a:ext cx="8627651" cy="485635"/>
          </a:xfrm>
        </p:spPr>
        <p:txBody>
          <a:bodyPr/>
          <a:lstStyle/>
          <a:p>
            <a:pPr>
              <a:lnSpc>
                <a:spcPct val="100000"/>
              </a:lnSpc>
            </a:pPr>
            <a:r>
              <a:rPr lang="en-AU" dirty="0"/>
              <a:t>Students analyse the influence of ethical frameworks on scientific research over time, including but not limited to experimentation on animals</a:t>
            </a:r>
          </a:p>
          <a:p>
            <a:pPr>
              <a:lnSpc>
                <a:spcPct val="100000"/>
              </a:lnSpc>
            </a:pPr>
            <a:endParaRPr lang="en-AU" dirty="0"/>
          </a:p>
        </p:txBody>
      </p:sp>
      <p:sp>
        <p:nvSpPr>
          <p:cNvPr id="4" name="Title 3"/>
          <p:cNvSpPr>
            <a:spLocks noGrp="1"/>
          </p:cNvSpPr>
          <p:nvPr>
            <p:ph type="title"/>
          </p:nvPr>
        </p:nvSpPr>
        <p:spPr/>
        <p:txBody>
          <a:bodyPr/>
          <a:lstStyle/>
          <a:p>
            <a:r>
              <a:rPr lang="en-AU" dirty="0" smtClean="0"/>
              <a:t>Animals in research – the road to medical discoveries</a:t>
            </a:r>
            <a:endParaRPr lang="en-AU" dirty="0"/>
          </a:p>
        </p:txBody>
      </p:sp>
      <p:graphicFrame>
        <p:nvGraphicFramePr>
          <p:cNvPr id="5" name="Diagram 4"/>
          <p:cNvGraphicFramePr/>
          <p:nvPr>
            <p:extLst>
              <p:ext uri="{D42A27DB-BD31-4B8C-83A1-F6EECF244321}">
                <p14:modId xmlns:p14="http://schemas.microsoft.com/office/powerpoint/2010/main" val="3622726473"/>
              </p:ext>
            </p:extLst>
          </p:nvPr>
        </p:nvGraphicFramePr>
        <p:xfrm>
          <a:off x="292101" y="1865376"/>
          <a:ext cx="8623050" cy="4145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292100" y="5254752"/>
            <a:ext cx="914400" cy="585216"/>
          </a:xfrm>
          <a:prstGeom prst="rect">
            <a:avLst/>
          </a:prstGeom>
          <a:noFill/>
        </p:spPr>
        <p:txBody>
          <a:bodyPr wrap="square" lIns="0" tIns="0" rIns="0" bIns="0" rtlCol="0" anchor="ctr">
            <a:normAutofit/>
          </a:bodyPr>
          <a:lstStyle/>
          <a:p>
            <a:pPr algn="ctr"/>
            <a:r>
              <a:rPr lang="en-AU" sz="1400" i="1" dirty="0" smtClean="0">
                <a:latin typeface="Arial" panose="020B0604020202020204" pitchFamily="34" charset="0"/>
                <a:cs typeface="Arial" panose="020B0604020202020204" pitchFamily="34" charset="0"/>
              </a:rPr>
              <a:t>In Vitro</a:t>
            </a:r>
          </a:p>
          <a:p>
            <a:pPr algn="ctr"/>
            <a:r>
              <a:rPr lang="en-AU" sz="1400" i="1" dirty="0" smtClean="0">
                <a:latin typeface="Arial" panose="020B0604020202020204" pitchFamily="34" charset="0"/>
                <a:cs typeface="Arial" panose="020B0604020202020204" pitchFamily="34" charset="0"/>
              </a:rPr>
              <a:t>In </a:t>
            </a:r>
            <a:r>
              <a:rPr lang="en-AU" sz="1400" i="1" dirty="0" err="1" smtClean="0">
                <a:latin typeface="Arial" panose="020B0604020202020204" pitchFamily="34" charset="0"/>
                <a:cs typeface="Arial" panose="020B0604020202020204" pitchFamily="34" charset="0"/>
              </a:rPr>
              <a:t>Silico</a:t>
            </a:r>
            <a:endParaRPr lang="en-AU" sz="1400" i="1" dirty="0" smtClean="0">
              <a:latin typeface="Arial" panose="020B0604020202020204" pitchFamily="34" charset="0"/>
              <a:cs typeface="Arial" panose="020B0604020202020204" pitchFamily="34" charset="0"/>
            </a:endParaRPr>
          </a:p>
        </p:txBody>
      </p:sp>
      <p:sp>
        <p:nvSpPr>
          <p:cNvPr id="7" name="TextBox 6"/>
          <p:cNvSpPr txBox="1"/>
          <p:nvPr/>
        </p:nvSpPr>
        <p:spPr>
          <a:xfrm>
            <a:off x="2219262" y="5254752"/>
            <a:ext cx="914400" cy="585216"/>
          </a:xfrm>
          <a:prstGeom prst="rect">
            <a:avLst/>
          </a:prstGeom>
          <a:noFill/>
        </p:spPr>
        <p:txBody>
          <a:bodyPr wrap="square" lIns="0" tIns="0" rIns="0" bIns="0" rtlCol="0" anchor="ctr">
            <a:normAutofit lnSpcReduction="10000"/>
          </a:bodyPr>
          <a:lstStyle/>
          <a:p>
            <a:pPr algn="ctr"/>
            <a:r>
              <a:rPr lang="en-AU" sz="1400" dirty="0" smtClean="0">
                <a:latin typeface="Arial" panose="020B0604020202020204" pitchFamily="34" charset="0"/>
                <a:cs typeface="Arial" panose="020B0604020202020204" pitchFamily="34" charset="0"/>
              </a:rPr>
              <a:t>Mouse, Rat, Rabbits</a:t>
            </a:r>
          </a:p>
        </p:txBody>
      </p:sp>
      <p:sp>
        <p:nvSpPr>
          <p:cNvPr id="8" name="TextBox 7"/>
          <p:cNvSpPr txBox="1"/>
          <p:nvPr/>
        </p:nvSpPr>
        <p:spPr>
          <a:xfrm>
            <a:off x="4146425" y="5254752"/>
            <a:ext cx="914400" cy="585216"/>
          </a:xfrm>
          <a:prstGeom prst="rect">
            <a:avLst/>
          </a:prstGeom>
          <a:noFill/>
        </p:spPr>
        <p:txBody>
          <a:bodyPr wrap="square" lIns="0" tIns="0" rIns="0" bIns="0" rtlCol="0" anchor="ctr">
            <a:normAutofit/>
          </a:bodyPr>
          <a:lstStyle/>
          <a:p>
            <a:pPr algn="ctr"/>
            <a:r>
              <a:rPr lang="en-AU" sz="1400" dirty="0" smtClean="0">
                <a:latin typeface="Arial" panose="020B0604020202020204" pitchFamily="34" charset="0"/>
                <a:cs typeface="Arial" panose="020B0604020202020204" pitchFamily="34" charset="0"/>
              </a:rPr>
              <a:t>Primates, Pigs</a:t>
            </a:r>
          </a:p>
        </p:txBody>
      </p:sp>
      <p:sp>
        <p:nvSpPr>
          <p:cNvPr id="9" name="TextBox 8"/>
          <p:cNvSpPr txBox="1"/>
          <p:nvPr/>
        </p:nvSpPr>
        <p:spPr>
          <a:xfrm>
            <a:off x="5986590" y="5254752"/>
            <a:ext cx="914400" cy="1133856"/>
          </a:xfrm>
          <a:prstGeom prst="rect">
            <a:avLst/>
          </a:prstGeom>
          <a:noFill/>
        </p:spPr>
        <p:txBody>
          <a:bodyPr wrap="square" lIns="0" tIns="0" rIns="0" bIns="0" rtlCol="0" anchor="ctr">
            <a:normAutofit/>
          </a:bodyPr>
          <a:lstStyle/>
          <a:p>
            <a:pPr algn="ctr"/>
            <a:r>
              <a:rPr lang="en-AU" sz="1400" dirty="0" smtClean="0">
                <a:latin typeface="Arial" panose="020B0604020202020204" pitchFamily="34" charset="0"/>
                <a:cs typeface="Arial" panose="020B0604020202020204" pitchFamily="34" charset="0"/>
              </a:rPr>
              <a:t>Human trials, with increasing numbers of participants</a:t>
            </a:r>
          </a:p>
        </p:txBody>
      </p:sp>
      <p:sp>
        <p:nvSpPr>
          <p:cNvPr id="10" name="TextBox 9"/>
          <p:cNvSpPr txBox="1"/>
          <p:nvPr/>
        </p:nvSpPr>
        <p:spPr>
          <a:xfrm>
            <a:off x="7826756" y="5254752"/>
            <a:ext cx="914400" cy="585216"/>
          </a:xfrm>
          <a:prstGeom prst="rect">
            <a:avLst/>
          </a:prstGeom>
          <a:noFill/>
        </p:spPr>
        <p:txBody>
          <a:bodyPr wrap="square" lIns="0" tIns="0" rIns="0" bIns="0" rtlCol="0" anchor="ctr">
            <a:normAutofit lnSpcReduction="10000"/>
          </a:bodyPr>
          <a:lstStyle/>
          <a:p>
            <a:pPr algn="ctr"/>
            <a:r>
              <a:rPr lang="en-AU" sz="1400" dirty="0" smtClean="0">
                <a:latin typeface="Arial" panose="020B0604020202020204" pitchFamily="34" charset="0"/>
                <a:cs typeface="Arial" panose="020B0604020202020204" pitchFamily="34" charset="0"/>
              </a:rPr>
              <a:t>After-market study</a:t>
            </a:r>
          </a:p>
        </p:txBody>
      </p:sp>
      <p:sp>
        <p:nvSpPr>
          <p:cNvPr id="11" name="Right Arrow 10"/>
          <p:cNvSpPr/>
          <p:nvPr/>
        </p:nvSpPr>
        <p:spPr>
          <a:xfrm rot="16200000">
            <a:off x="475488" y="4693920"/>
            <a:ext cx="560832" cy="438912"/>
          </a:xfrm>
          <a:prstGeom prst="rightArrow">
            <a:avLst/>
          </a:prstGeom>
          <a:ln/>
        </p:spPr>
        <p:style>
          <a:lnRef idx="0">
            <a:schemeClr val="accent5"/>
          </a:lnRef>
          <a:fillRef idx="3">
            <a:schemeClr val="accent5"/>
          </a:fillRef>
          <a:effectRef idx="3">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err="1" smtClean="0"/>
          </a:p>
        </p:txBody>
      </p:sp>
      <p:sp>
        <p:nvSpPr>
          <p:cNvPr id="12" name="Right Arrow 11"/>
          <p:cNvSpPr/>
          <p:nvPr/>
        </p:nvSpPr>
        <p:spPr>
          <a:xfrm rot="16200000">
            <a:off x="2405762" y="4683773"/>
            <a:ext cx="560832" cy="438912"/>
          </a:xfrm>
          <a:prstGeom prst="rightArrow">
            <a:avLst/>
          </a:prstGeom>
          <a:ln/>
        </p:spPr>
        <p:style>
          <a:lnRef idx="0">
            <a:schemeClr val="accent5"/>
          </a:lnRef>
          <a:fillRef idx="3">
            <a:schemeClr val="accent5"/>
          </a:fillRef>
          <a:effectRef idx="3">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err="1" smtClean="0"/>
          </a:p>
        </p:txBody>
      </p:sp>
      <p:sp>
        <p:nvSpPr>
          <p:cNvPr id="13" name="Right Arrow 12"/>
          <p:cNvSpPr/>
          <p:nvPr/>
        </p:nvSpPr>
        <p:spPr>
          <a:xfrm rot="16200000">
            <a:off x="4327911" y="4687824"/>
            <a:ext cx="560832" cy="438912"/>
          </a:xfrm>
          <a:prstGeom prst="rightArrow">
            <a:avLst/>
          </a:prstGeom>
          <a:ln/>
        </p:spPr>
        <p:style>
          <a:lnRef idx="0">
            <a:schemeClr val="accent5"/>
          </a:lnRef>
          <a:fillRef idx="3">
            <a:schemeClr val="accent5"/>
          </a:fillRef>
          <a:effectRef idx="3">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err="1" smtClean="0"/>
          </a:p>
        </p:txBody>
      </p:sp>
      <p:sp>
        <p:nvSpPr>
          <p:cNvPr id="14" name="Right Arrow 13"/>
          <p:cNvSpPr/>
          <p:nvPr/>
        </p:nvSpPr>
        <p:spPr>
          <a:xfrm rot="16200000">
            <a:off x="6163374" y="4687824"/>
            <a:ext cx="560832" cy="438912"/>
          </a:xfrm>
          <a:prstGeom prst="rightArrow">
            <a:avLst/>
          </a:prstGeom>
          <a:ln/>
        </p:spPr>
        <p:style>
          <a:lnRef idx="0">
            <a:schemeClr val="accent5"/>
          </a:lnRef>
          <a:fillRef idx="3">
            <a:schemeClr val="accent5"/>
          </a:fillRef>
          <a:effectRef idx="3">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err="1" smtClean="0"/>
          </a:p>
        </p:txBody>
      </p:sp>
      <p:sp>
        <p:nvSpPr>
          <p:cNvPr id="15" name="Right Arrow 14"/>
          <p:cNvSpPr/>
          <p:nvPr/>
        </p:nvSpPr>
        <p:spPr>
          <a:xfrm rot="16200000">
            <a:off x="8003540" y="4693920"/>
            <a:ext cx="560832" cy="438912"/>
          </a:xfrm>
          <a:prstGeom prst="rightArrow">
            <a:avLst/>
          </a:prstGeom>
          <a:ln/>
        </p:spPr>
        <p:style>
          <a:lnRef idx="0">
            <a:schemeClr val="accent5"/>
          </a:lnRef>
          <a:fillRef idx="3">
            <a:schemeClr val="accent5"/>
          </a:fillRef>
          <a:effectRef idx="3">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err="1" smtClean="0"/>
          </a:p>
        </p:txBody>
      </p:sp>
    </p:spTree>
    <p:extLst>
      <p:ext uri="{BB962C8B-B14F-4D97-AF65-F5344CB8AC3E}">
        <p14:creationId xmlns:p14="http://schemas.microsoft.com/office/powerpoint/2010/main" val="4150415683"/>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5"/>
          </p:nvPr>
        </p:nvSpPr>
        <p:spPr>
          <a:xfrm>
            <a:off x="707708" y="1996544"/>
            <a:ext cx="7497485" cy="2274224"/>
          </a:xfrm>
        </p:spPr>
        <p:txBody>
          <a:bodyPr/>
          <a:lstStyle/>
          <a:p>
            <a:r>
              <a:rPr lang="en-AU" sz="2800" b="0" dirty="0"/>
              <a:t>Aboriginal and Torres Strait Islander peoples are advised that this video may contain the images, voices and names of people who have passed away</a:t>
            </a:r>
          </a:p>
        </p:txBody>
      </p:sp>
    </p:spTree>
    <p:extLst>
      <p:ext uri="{BB962C8B-B14F-4D97-AF65-F5344CB8AC3E}">
        <p14:creationId xmlns:p14="http://schemas.microsoft.com/office/powerpoint/2010/main" val="3094054615"/>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endParaRPr lang="en-AU" dirty="0"/>
          </a:p>
        </p:txBody>
      </p:sp>
      <p:sp>
        <p:nvSpPr>
          <p:cNvPr id="3" name="Title 2"/>
          <p:cNvSpPr>
            <a:spLocks noGrp="1"/>
          </p:cNvSpPr>
          <p:nvPr>
            <p:ph type="title"/>
          </p:nvPr>
        </p:nvSpPr>
        <p:spPr/>
        <p:txBody>
          <a:bodyPr/>
          <a:lstStyle/>
          <a:p>
            <a:r>
              <a:rPr lang="en-AU" dirty="0" smtClean="0"/>
              <a:t>Biobanks</a:t>
            </a:r>
            <a:endParaRPr lang="en-AU" dirty="0"/>
          </a:p>
        </p:txBody>
      </p:sp>
    </p:spTree>
    <p:extLst>
      <p:ext uri="{BB962C8B-B14F-4D97-AF65-F5344CB8AC3E}">
        <p14:creationId xmlns:p14="http://schemas.microsoft.com/office/powerpoint/2010/main" val="2255240373"/>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a:xfrm>
            <a:off x="294660" y="1844675"/>
            <a:ext cx="5923260" cy="4236529"/>
          </a:xfrm>
        </p:spPr>
        <p:txBody>
          <a:bodyPr>
            <a:normAutofit/>
          </a:bodyPr>
          <a:lstStyle/>
          <a:p>
            <a:r>
              <a:rPr lang="en-AU" sz="2000" dirty="0" smtClean="0"/>
              <a:t>Biobanks </a:t>
            </a:r>
            <a:r>
              <a:rPr lang="en-AU" sz="2000" dirty="0"/>
              <a:t>are </a:t>
            </a:r>
            <a:r>
              <a:rPr lang="en-AU" sz="2000" dirty="0" smtClean="0"/>
              <a:t>collections of </a:t>
            </a:r>
            <a:r>
              <a:rPr lang="en-AU" sz="2000" dirty="0" err="1" smtClean="0"/>
              <a:t>biospecimens</a:t>
            </a:r>
            <a:r>
              <a:rPr lang="en-AU" sz="2000" dirty="0" smtClean="0"/>
              <a:t> </a:t>
            </a:r>
            <a:r>
              <a:rPr lang="en-AU" sz="2000" dirty="0"/>
              <a:t>or human genetic information that can be used for </a:t>
            </a:r>
            <a:r>
              <a:rPr lang="en-AU" sz="2000" dirty="0" smtClean="0"/>
              <a:t>research purposes (</a:t>
            </a:r>
            <a:r>
              <a:rPr lang="en-AU" sz="2000" dirty="0" smtClean="0">
                <a:hlinkClick r:id="rId3"/>
              </a:rPr>
              <a:t>NHMRC</a:t>
            </a:r>
            <a:r>
              <a:rPr lang="en-AU" sz="2000" dirty="0" smtClean="0"/>
              <a:t>).</a:t>
            </a:r>
          </a:p>
          <a:p>
            <a:r>
              <a:rPr lang="en-AU" sz="2000" dirty="0" smtClean="0"/>
              <a:t>All items are carefully catalogued so that the origin and other features of the samples are documented</a:t>
            </a:r>
          </a:p>
          <a:p>
            <a:r>
              <a:rPr lang="en-AU" sz="2000" dirty="0" smtClean="0"/>
              <a:t>Scientists can access the samples for research purposes</a:t>
            </a:r>
            <a:endParaRPr lang="en-AU" sz="2000" dirty="0"/>
          </a:p>
        </p:txBody>
      </p:sp>
      <p:sp>
        <p:nvSpPr>
          <p:cNvPr id="3" name="Text Placeholder 2"/>
          <p:cNvSpPr>
            <a:spLocks noGrp="1"/>
          </p:cNvSpPr>
          <p:nvPr>
            <p:ph type="body" sz="quarter" idx="15"/>
          </p:nvPr>
        </p:nvSpPr>
        <p:spPr>
          <a:xfrm>
            <a:off x="294661" y="1245629"/>
            <a:ext cx="8627651" cy="497827"/>
          </a:xfrm>
        </p:spPr>
        <p:txBody>
          <a:bodyPr/>
          <a:lstStyle/>
          <a:p>
            <a:pPr>
              <a:lnSpc>
                <a:spcPct val="100000"/>
              </a:lnSpc>
            </a:pPr>
            <a:r>
              <a:rPr lang="en-AU" dirty="0"/>
              <a:t>Students analyse the influence of ethical frameworks on scientific research over time, including but not limited </a:t>
            </a:r>
            <a:r>
              <a:rPr lang="en-AU" dirty="0" smtClean="0"/>
              <a:t>to biobanks</a:t>
            </a:r>
            <a:endParaRPr lang="en-AU" dirty="0"/>
          </a:p>
          <a:p>
            <a:pPr>
              <a:lnSpc>
                <a:spcPct val="100000"/>
              </a:lnSpc>
            </a:pPr>
            <a:endParaRPr lang="en-AU" dirty="0"/>
          </a:p>
        </p:txBody>
      </p:sp>
      <p:sp>
        <p:nvSpPr>
          <p:cNvPr id="4" name="Title 3"/>
          <p:cNvSpPr>
            <a:spLocks noGrp="1"/>
          </p:cNvSpPr>
          <p:nvPr>
            <p:ph type="title"/>
          </p:nvPr>
        </p:nvSpPr>
        <p:spPr/>
        <p:txBody>
          <a:bodyPr/>
          <a:lstStyle/>
          <a:p>
            <a:r>
              <a:rPr lang="en-AU" dirty="0" smtClean="0"/>
              <a:t>Biobanks</a:t>
            </a:r>
            <a:endParaRPr lang="en-AU" dirty="0"/>
          </a:p>
        </p:txBody>
      </p:sp>
      <p:pic>
        <p:nvPicPr>
          <p:cNvPr id="2050" name="Picture 2" descr="Oncofertility - Wikipedi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31991" y="2598737"/>
            <a:ext cx="2095500" cy="157162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6388161" y="4379313"/>
            <a:ext cx="2383159" cy="646331"/>
          </a:xfrm>
          <a:prstGeom prst="rect">
            <a:avLst/>
          </a:prstGeom>
        </p:spPr>
        <p:txBody>
          <a:bodyPr wrap="square">
            <a:spAutoFit/>
          </a:bodyPr>
          <a:lstStyle/>
          <a:p>
            <a:pPr algn="ctr"/>
            <a:r>
              <a:rPr lang="en-AU" sz="1200" dirty="0" smtClean="0">
                <a:latin typeface="Arial" panose="020B0604020202020204" pitchFamily="34" charset="0"/>
                <a:cs typeface="Arial" panose="020B0604020202020204" pitchFamily="34" charset="0"/>
                <a:hlinkClick r:id="rId5"/>
              </a:rPr>
              <a:t>Preserving biological materials in liquid nitrogen</a:t>
            </a:r>
            <a:r>
              <a:rPr lang="en-AU" sz="1200" dirty="0" smtClean="0">
                <a:latin typeface="Arial" panose="020B0604020202020204" pitchFamily="34" charset="0"/>
                <a:cs typeface="Arial" panose="020B0604020202020204" pitchFamily="34" charset="0"/>
              </a:rPr>
              <a:t>, </a:t>
            </a:r>
            <a:r>
              <a:rPr lang="en-AU" sz="1200" dirty="0">
                <a:latin typeface="Arial" panose="020B0604020202020204" pitchFamily="34" charset="0"/>
                <a:cs typeface="Arial" panose="020B0604020202020204" pitchFamily="34" charset="0"/>
                <a:hlinkClick r:id="rId6"/>
              </a:rPr>
              <a:t>CC BY-SA </a:t>
            </a:r>
            <a:r>
              <a:rPr lang="en-AU" sz="1200" dirty="0" smtClean="0">
                <a:latin typeface="Arial" panose="020B0604020202020204" pitchFamily="34" charset="0"/>
                <a:cs typeface="Arial" panose="020B0604020202020204" pitchFamily="34" charset="0"/>
                <a:hlinkClick r:id="rId6"/>
              </a:rPr>
              <a:t>3.0</a:t>
            </a:r>
            <a:r>
              <a:rPr lang="en-AU" sz="1200" dirty="0" smtClean="0">
                <a:latin typeface="Arial" panose="020B0604020202020204" pitchFamily="34" charset="0"/>
                <a:cs typeface="Arial" panose="020B0604020202020204" pitchFamily="34" charset="0"/>
              </a:rPr>
              <a:t> (Wzsuzsanna3)</a:t>
            </a:r>
            <a:endParaRPr lang="en-AU"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86819679"/>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a:xfrm>
            <a:off x="294660" y="1844675"/>
            <a:ext cx="8392140" cy="4236529"/>
          </a:xfrm>
        </p:spPr>
        <p:txBody>
          <a:bodyPr>
            <a:normAutofit/>
          </a:bodyPr>
          <a:lstStyle/>
          <a:p>
            <a:r>
              <a:rPr lang="en-AU" sz="2400" dirty="0" smtClean="0"/>
              <a:t>Some of the issues around the use of biobanks include:</a:t>
            </a:r>
          </a:p>
          <a:p>
            <a:pPr lvl="1"/>
            <a:r>
              <a:rPr lang="en-AU" sz="2000" dirty="0" smtClean="0"/>
              <a:t>Informed consent of the donors (no coercion)</a:t>
            </a:r>
          </a:p>
          <a:p>
            <a:pPr lvl="1"/>
            <a:r>
              <a:rPr lang="en-AU" sz="2000" dirty="0" smtClean="0"/>
              <a:t>Sensitive collection of samples from vulnerable </a:t>
            </a:r>
            <a:r>
              <a:rPr lang="en-AU" sz="2000" dirty="0"/>
              <a:t>d</a:t>
            </a:r>
            <a:r>
              <a:rPr lang="en-AU" sz="2000" dirty="0" smtClean="0"/>
              <a:t>onors (aged, disabled, young)</a:t>
            </a:r>
          </a:p>
          <a:p>
            <a:pPr lvl="1"/>
            <a:r>
              <a:rPr lang="en-AU" sz="2000" dirty="0" smtClean="0"/>
              <a:t>Privacy of personal and medical information</a:t>
            </a:r>
          </a:p>
          <a:p>
            <a:pPr lvl="1"/>
            <a:r>
              <a:rPr lang="en-AU" sz="2000" dirty="0" smtClean="0"/>
              <a:t>Commercialisation and sharing of benefits</a:t>
            </a:r>
          </a:p>
          <a:p>
            <a:endParaRPr lang="en-AU" sz="2400" dirty="0"/>
          </a:p>
        </p:txBody>
      </p:sp>
      <p:sp>
        <p:nvSpPr>
          <p:cNvPr id="3" name="Text Placeholder 2"/>
          <p:cNvSpPr>
            <a:spLocks noGrp="1"/>
          </p:cNvSpPr>
          <p:nvPr>
            <p:ph type="body" sz="quarter" idx="15"/>
          </p:nvPr>
        </p:nvSpPr>
        <p:spPr>
          <a:xfrm>
            <a:off x="294661" y="1245629"/>
            <a:ext cx="8627651" cy="497827"/>
          </a:xfrm>
        </p:spPr>
        <p:txBody>
          <a:bodyPr/>
          <a:lstStyle/>
          <a:p>
            <a:pPr>
              <a:lnSpc>
                <a:spcPct val="100000"/>
              </a:lnSpc>
            </a:pPr>
            <a:r>
              <a:rPr lang="en-AU" dirty="0"/>
              <a:t>Students analyse the influence of ethical frameworks on scientific research over time, including but not limited </a:t>
            </a:r>
            <a:r>
              <a:rPr lang="en-AU" dirty="0" smtClean="0"/>
              <a:t>to biobanks</a:t>
            </a:r>
            <a:endParaRPr lang="en-AU" dirty="0"/>
          </a:p>
          <a:p>
            <a:pPr>
              <a:lnSpc>
                <a:spcPct val="100000"/>
              </a:lnSpc>
            </a:pPr>
            <a:endParaRPr lang="en-AU" dirty="0"/>
          </a:p>
        </p:txBody>
      </p:sp>
      <p:sp>
        <p:nvSpPr>
          <p:cNvPr id="4" name="Title 3"/>
          <p:cNvSpPr>
            <a:spLocks noGrp="1"/>
          </p:cNvSpPr>
          <p:nvPr>
            <p:ph type="title"/>
          </p:nvPr>
        </p:nvSpPr>
        <p:spPr/>
        <p:txBody>
          <a:bodyPr/>
          <a:lstStyle/>
          <a:p>
            <a:r>
              <a:rPr lang="en-AU" dirty="0" smtClean="0"/>
              <a:t>Biobanks – ethical issues</a:t>
            </a:r>
            <a:endParaRPr lang="en-AU" dirty="0"/>
          </a:p>
        </p:txBody>
      </p:sp>
    </p:spTree>
    <p:extLst>
      <p:ext uri="{BB962C8B-B14F-4D97-AF65-F5344CB8AC3E}">
        <p14:creationId xmlns:p14="http://schemas.microsoft.com/office/powerpoint/2010/main" val="1729744554"/>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endParaRPr lang="en-AU" dirty="0"/>
          </a:p>
        </p:txBody>
      </p:sp>
      <p:sp>
        <p:nvSpPr>
          <p:cNvPr id="3" name="Title 2"/>
          <p:cNvSpPr>
            <a:spLocks noGrp="1"/>
          </p:cNvSpPr>
          <p:nvPr>
            <p:ph type="title"/>
          </p:nvPr>
        </p:nvSpPr>
        <p:spPr/>
        <p:txBody>
          <a:bodyPr/>
          <a:lstStyle/>
          <a:p>
            <a:r>
              <a:rPr lang="en-AU" dirty="0" smtClean="0"/>
              <a:t>Research data</a:t>
            </a:r>
            <a:endParaRPr lang="en-AU" dirty="0"/>
          </a:p>
        </p:txBody>
      </p:sp>
    </p:spTree>
    <p:extLst>
      <p:ext uri="{BB962C8B-B14F-4D97-AF65-F5344CB8AC3E}">
        <p14:creationId xmlns:p14="http://schemas.microsoft.com/office/powerpoint/2010/main" val="4035962475"/>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a:xfrm>
            <a:off x="294660" y="1844675"/>
            <a:ext cx="6131540" cy="4236529"/>
          </a:xfrm>
        </p:spPr>
        <p:txBody>
          <a:bodyPr>
            <a:normAutofit lnSpcReduction="10000"/>
          </a:bodyPr>
          <a:lstStyle/>
          <a:p>
            <a:r>
              <a:rPr lang="en-AU" sz="2000" dirty="0" smtClean="0"/>
              <a:t>Research data is shared and communicated via various means:</a:t>
            </a:r>
          </a:p>
          <a:p>
            <a:pPr lvl="1"/>
            <a:r>
              <a:rPr lang="en-AU" sz="1800" dirty="0" smtClean="0"/>
              <a:t>Peer-reviewed publications</a:t>
            </a:r>
          </a:p>
          <a:p>
            <a:pPr lvl="1"/>
            <a:r>
              <a:rPr lang="en-AU" sz="1800" dirty="0" smtClean="0"/>
              <a:t>Conference presentations</a:t>
            </a:r>
          </a:p>
          <a:p>
            <a:pPr lvl="1"/>
            <a:r>
              <a:rPr lang="en-AU" sz="1800" dirty="0" smtClean="0"/>
              <a:t>Data repositories</a:t>
            </a:r>
          </a:p>
          <a:p>
            <a:r>
              <a:rPr lang="en-AU" sz="2000" dirty="0" smtClean="0"/>
              <a:t>Research funding bodies generally require researchers to share their research finding openly.</a:t>
            </a:r>
          </a:p>
          <a:p>
            <a:r>
              <a:rPr lang="en-AU" sz="2000" dirty="0" smtClean="0"/>
              <a:t>Data which are confidential, or which have national security implications should not be openly shared.</a:t>
            </a:r>
            <a:endParaRPr lang="en-AU" sz="2000" dirty="0"/>
          </a:p>
        </p:txBody>
      </p:sp>
      <p:sp>
        <p:nvSpPr>
          <p:cNvPr id="3" name="Text Placeholder 2"/>
          <p:cNvSpPr>
            <a:spLocks noGrp="1"/>
          </p:cNvSpPr>
          <p:nvPr>
            <p:ph type="body" sz="quarter" idx="15"/>
          </p:nvPr>
        </p:nvSpPr>
        <p:spPr>
          <a:xfrm>
            <a:off x="294661" y="1245629"/>
            <a:ext cx="8627651" cy="506971"/>
          </a:xfrm>
        </p:spPr>
        <p:txBody>
          <a:bodyPr/>
          <a:lstStyle/>
          <a:p>
            <a:pPr>
              <a:lnSpc>
                <a:spcPct val="100000"/>
              </a:lnSpc>
            </a:pPr>
            <a:r>
              <a:rPr lang="en-AU" dirty="0" smtClean="0"/>
              <a:t>Students </a:t>
            </a:r>
            <a:r>
              <a:rPr lang="en-AU" dirty="0"/>
              <a:t>analyse the influence of ethical frameworks on scientific research over time, including but not limited </a:t>
            </a:r>
            <a:r>
              <a:rPr lang="en-AU" dirty="0" smtClean="0"/>
              <a:t>to the use </a:t>
            </a:r>
            <a:r>
              <a:rPr lang="en-AU" dirty="0"/>
              <a:t>of research data</a:t>
            </a:r>
          </a:p>
        </p:txBody>
      </p:sp>
      <p:sp>
        <p:nvSpPr>
          <p:cNvPr id="4" name="Title 3"/>
          <p:cNvSpPr>
            <a:spLocks noGrp="1"/>
          </p:cNvSpPr>
          <p:nvPr>
            <p:ph type="title"/>
          </p:nvPr>
        </p:nvSpPr>
        <p:spPr/>
        <p:txBody>
          <a:bodyPr/>
          <a:lstStyle/>
          <a:p>
            <a:r>
              <a:rPr lang="en-AU" dirty="0" smtClean="0"/>
              <a:t>Research data</a:t>
            </a:r>
            <a:endParaRPr lang="en-AU" dirty="0"/>
          </a:p>
        </p:txBody>
      </p:sp>
      <p:pic>
        <p:nvPicPr>
          <p:cNvPr id="6" name="Picture 5"/>
          <p:cNvPicPr>
            <a:picLocks noChangeAspect="1"/>
          </p:cNvPicPr>
          <p:nvPr/>
        </p:nvPicPr>
        <p:blipFill>
          <a:blip r:embed="rId3"/>
          <a:stretch>
            <a:fillRect/>
          </a:stretch>
        </p:blipFill>
        <p:spPr>
          <a:xfrm>
            <a:off x="6426200" y="2514600"/>
            <a:ext cx="2536374" cy="2092320"/>
          </a:xfrm>
          <a:prstGeom prst="rect">
            <a:avLst/>
          </a:prstGeom>
        </p:spPr>
      </p:pic>
      <p:sp>
        <p:nvSpPr>
          <p:cNvPr id="7" name="Rectangle 6"/>
          <p:cNvSpPr/>
          <p:nvPr/>
        </p:nvSpPr>
        <p:spPr>
          <a:xfrm>
            <a:off x="6636312" y="4775201"/>
            <a:ext cx="2326262" cy="830997"/>
          </a:xfrm>
          <a:prstGeom prst="rect">
            <a:avLst/>
          </a:prstGeom>
        </p:spPr>
        <p:txBody>
          <a:bodyPr wrap="square">
            <a:spAutoFit/>
          </a:bodyPr>
          <a:lstStyle/>
          <a:p>
            <a:pPr algn="ctr"/>
            <a:r>
              <a:rPr lang="en-AU" sz="1200" dirty="0" smtClean="0">
                <a:latin typeface="Arial" panose="020B0604020202020204" pitchFamily="34" charset="0"/>
                <a:cs typeface="Arial" panose="020B0604020202020204" pitchFamily="34" charset="0"/>
                <a:hlinkClick r:id="rId4"/>
              </a:rPr>
              <a:t>Sharing research data</a:t>
            </a:r>
            <a:r>
              <a:rPr lang="en-AU" sz="1200" dirty="0" smtClean="0">
                <a:latin typeface="Arial" panose="020B0604020202020204" pitchFamily="34" charset="0"/>
                <a:cs typeface="Arial" panose="020B0604020202020204" pitchFamily="34" charset="0"/>
              </a:rPr>
              <a:t>, </a:t>
            </a:r>
            <a:r>
              <a:rPr lang="en-AU" sz="1200" dirty="0">
                <a:latin typeface="Arial" panose="020B0604020202020204" pitchFamily="34" charset="0"/>
                <a:cs typeface="Arial" panose="020B0604020202020204" pitchFamily="34" charset="0"/>
                <a:hlinkClick r:id="rId5" tooltip="w:en:Creative Commons"/>
              </a:rPr>
              <a:t>Creative Commons</a:t>
            </a:r>
            <a:r>
              <a:rPr lang="en-AU" sz="1200" dirty="0">
                <a:latin typeface="Arial" panose="020B0604020202020204" pitchFamily="34" charset="0"/>
                <a:cs typeface="Arial" panose="020B0604020202020204" pitchFamily="34" charset="0"/>
              </a:rPr>
              <a:t> </a:t>
            </a:r>
            <a:r>
              <a:rPr lang="en-AU" sz="1200" dirty="0">
                <a:latin typeface="Arial" panose="020B0604020202020204" pitchFamily="34" charset="0"/>
                <a:cs typeface="Arial" panose="020B0604020202020204" pitchFamily="34" charset="0"/>
                <a:hlinkClick r:id="rId6"/>
              </a:rPr>
              <a:t>Attribution-Share Alike 4.0 </a:t>
            </a:r>
            <a:r>
              <a:rPr lang="en-AU" sz="1200" dirty="0" smtClean="0">
                <a:latin typeface="Arial" panose="020B0604020202020204" pitchFamily="34" charset="0"/>
                <a:cs typeface="Arial" panose="020B0604020202020204" pitchFamily="34" charset="0"/>
                <a:hlinkClick r:id="rId6"/>
              </a:rPr>
              <a:t>International</a:t>
            </a:r>
            <a:r>
              <a:rPr lang="en-AU" sz="1200" dirty="0" smtClean="0">
                <a:latin typeface="Arial" panose="020B0604020202020204" pitchFamily="34" charset="0"/>
                <a:cs typeface="Arial" panose="020B0604020202020204" pitchFamily="34" charset="0"/>
              </a:rPr>
              <a:t> (</a:t>
            </a:r>
            <a:r>
              <a:rPr lang="en-AU" sz="1200" dirty="0" err="1">
                <a:latin typeface="Arial" panose="020B0604020202020204" pitchFamily="34" charset="0"/>
                <a:cs typeface="Arial" panose="020B0604020202020204" pitchFamily="34" charset="0"/>
              </a:rPr>
              <a:t>Gaelen</a:t>
            </a:r>
            <a:r>
              <a:rPr lang="en-AU" sz="1200" dirty="0">
                <a:latin typeface="Arial" panose="020B0604020202020204" pitchFamily="34" charset="0"/>
                <a:cs typeface="Arial" panose="020B0604020202020204" pitchFamily="34" charset="0"/>
              </a:rPr>
              <a:t> </a:t>
            </a:r>
            <a:r>
              <a:rPr lang="en-AU" sz="1200" dirty="0" smtClean="0">
                <a:latin typeface="Arial" panose="020B0604020202020204" pitchFamily="34" charset="0"/>
                <a:cs typeface="Arial" panose="020B0604020202020204" pitchFamily="34" charset="0"/>
              </a:rPr>
              <a:t>Pinnock)</a:t>
            </a:r>
            <a:endParaRPr lang="en-AU"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20083054"/>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p:txBody>
          <a:bodyPr>
            <a:normAutofit/>
          </a:bodyPr>
          <a:lstStyle/>
          <a:p>
            <a:r>
              <a:rPr lang="en-AU" sz="2400" dirty="0"/>
              <a:t>Data sharing is beneficial, as it:</a:t>
            </a:r>
          </a:p>
          <a:p>
            <a:pPr lvl="1"/>
            <a:r>
              <a:rPr lang="en-AU" sz="2000" dirty="0"/>
              <a:t>Encourages </a:t>
            </a:r>
            <a:r>
              <a:rPr lang="en-AU" sz="2000" dirty="0" smtClean="0"/>
              <a:t>further scientific </a:t>
            </a:r>
            <a:r>
              <a:rPr lang="en-AU" sz="2000" dirty="0"/>
              <a:t>enquiry and promotes innovation.</a:t>
            </a:r>
          </a:p>
          <a:p>
            <a:pPr lvl="1"/>
            <a:r>
              <a:rPr lang="en-AU" sz="2000" dirty="0"/>
              <a:t>Leads to new collaborations between data users and data creators.</a:t>
            </a:r>
          </a:p>
          <a:p>
            <a:pPr lvl="1"/>
            <a:r>
              <a:rPr lang="en-AU" sz="2000" dirty="0"/>
              <a:t>Maximises transparency and accountability.</a:t>
            </a:r>
          </a:p>
          <a:p>
            <a:pPr lvl="1"/>
            <a:r>
              <a:rPr lang="en-AU" sz="2000" dirty="0"/>
              <a:t>Reduces the cost of duplicating data collection.</a:t>
            </a:r>
          </a:p>
        </p:txBody>
      </p:sp>
      <p:sp>
        <p:nvSpPr>
          <p:cNvPr id="3" name="Text Placeholder 2"/>
          <p:cNvSpPr>
            <a:spLocks noGrp="1"/>
          </p:cNvSpPr>
          <p:nvPr>
            <p:ph type="body" sz="quarter" idx="15"/>
          </p:nvPr>
        </p:nvSpPr>
        <p:spPr>
          <a:xfrm>
            <a:off x="294661" y="1245629"/>
            <a:ext cx="8627651" cy="506971"/>
          </a:xfrm>
        </p:spPr>
        <p:txBody>
          <a:bodyPr/>
          <a:lstStyle/>
          <a:p>
            <a:pPr>
              <a:lnSpc>
                <a:spcPct val="100000"/>
              </a:lnSpc>
            </a:pPr>
            <a:r>
              <a:rPr lang="en-AU" dirty="0" smtClean="0"/>
              <a:t>Students </a:t>
            </a:r>
            <a:r>
              <a:rPr lang="en-AU" dirty="0"/>
              <a:t>analyse the influence of ethical frameworks on scientific research over time, including but not limited </a:t>
            </a:r>
            <a:r>
              <a:rPr lang="en-AU" dirty="0" smtClean="0"/>
              <a:t>to the use </a:t>
            </a:r>
            <a:r>
              <a:rPr lang="en-AU" dirty="0"/>
              <a:t>of research data</a:t>
            </a:r>
          </a:p>
        </p:txBody>
      </p:sp>
      <p:sp>
        <p:nvSpPr>
          <p:cNvPr id="4" name="Title 3"/>
          <p:cNvSpPr>
            <a:spLocks noGrp="1"/>
          </p:cNvSpPr>
          <p:nvPr>
            <p:ph type="title"/>
          </p:nvPr>
        </p:nvSpPr>
        <p:spPr/>
        <p:txBody>
          <a:bodyPr/>
          <a:lstStyle/>
          <a:p>
            <a:r>
              <a:rPr lang="en-AU" dirty="0" smtClean="0"/>
              <a:t>Research data</a:t>
            </a:r>
            <a:endParaRPr lang="en-AU" dirty="0"/>
          </a:p>
        </p:txBody>
      </p:sp>
    </p:spTree>
    <p:extLst>
      <p:ext uri="{BB962C8B-B14F-4D97-AF65-F5344CB8AC3E}">
        <p14:creationId xmlns:p14="http://schemas.microsoft.com/office/powerpoint/2010/main" val="530551301"/>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p:txBody>
          <a:bodyPr>
            <a:normAutofit/>
          </a:bodyPr>
          <a:lstStyle/>
          <a:p>
            <a:r>
              <a:rPr lang="en-AU" dirty="0"/>
              <a:t>The ethics of data sharing centres on the following questions:</a:t>
            </a:r>
          </a:p>
          <a:p>
            <a:pPr lvl="1"/>
            <a:r>
              <a:rPr lang="en-AU" dirty="0"/>
              <a:t>What data or information are required to achieve the objectives of the project?</a:t>
            </a:r>
          </a:p>
          <a:p>
            <a:pPr lvl="1"/>
            <a:r>
              <a:rPr lang="en-AU" dirty="0"/>
              <a:t>How and by whom will the data or information be generated, collected and accessed?</a:t>
            </a:r>
          </a:p>
          <a:p>
            <a:pPr lvl="1"/>
            <a:r>
              <a:rPr lang="en-AU" dirty="0"/>
              <a:t>How and by whom will the data or information be used and analysed?</a:t>
            </a:r>
          </a:p>
          <a:p>
            <a:pPr lvl="1"/>
            <a:r>
              <a:rPr lang="en-AU" dirty="0"/>
              <a:t>Will the data or information be disclosed or shared and, if so, with whom?</a:t>
            </a:r>
          </a:p>
          <a:p>
            <a:pPr lvl="1"/>
            <a:r>
              <a:rPr lang="en-AU" dirty="0"/>
              <a:t>How will the data or information be stored and disposed of?</a:t>
            </a:r>
          </a:p>
          <a:p>
            <a:pPr lvl="1"/>
            <a:r>
              <a:rPr lang="en-AU" dirty="0"/>
              <a:t>What are the risks associated with the collection, use and management of data or information and how can they be minimised?</a:t>
            </a:r>
          </a:p>
          <a:p>
            <a:pPr lvl="1"/>
            <a:r>
              <a:rPr lang="en-AU" dirty="0"/>
              <a:t>What is the likelihood and severity of any harm/s that might result?</a:t>
            </a:r>
          </a:p>
        </p:txBody>
      </p:sp>
      <p:sp>
        <p:nvSpPr>
          <p:cNvPr id="3" name="Text Placeholder 2"/>
          <p:cNvSpPr>
            <a:spLocks noGrp="1"/>
          </p:cNvSpPr>
          <p:nvPr>
            <p:ph type="body" sz="quarter" idx="15"/>
          </p:nvPr>
        </p:nvSpPr>
        <p:spPr>
          <a:xfrm>
            <a:off x="294661" y="1245629"/>
            <a:ext cx="8627651" cy="506971"/>
          </a:xfrm>
        </p:spPr>
        <p:txBody>
          <a:bodyPr/>
          <a:lstStyle/>
          <a:p>
            <a:pPr>
              <a:lnSpc>
                <a:spcPct val="100000"/>
              </a:lnSpc>
            </a:pPr>
            <a:r>
              <a:rPr lang="en-AU" dirty="0" smtClean="0"/>
              <a:t>Students </a:t>
            </a:r>
            <a:r>
              <a:rPr lang="en-AU" dirty="0"/>
              <a:t>analyse the influence of ethical frameworks on scientific research over time, including but not limited </a:t>
            </a:r>
            <a:r>
              <a:rPr lang="en-AU" dirty="0" smtClean="0"/>
              <a:t>to the use </a:t>
            </a:r>
            <a:r>
              <a:rPr lang="en-AU" dirty="0"/>
              <a:t>of research data</a:t>
            </a:r>
          </a:p>
        </p:txBody>
      </p:sp>
      <p:sp>
        <p:nvSpPr>
          <p:cNvPr id="4" name="Title 3"/>
          <p:cNvSpPr>
            <a:spLocks noGrp="1"/>
          </p:cNvSpPr>
          <p:nvPr>
            <p:ph type="title"/>
          </p:nvPr>
        </p:nvSpPr>
        <p:spPr/>
        <p:txBody>
          <a:bodyPr/>
          <a:lstStyle/>
          <a:p>
            <a:r>
              <a:rPr lang="en-AU" dirty="0" smtClean="0"/>
              <a:t>Research data</a:t>
            </a:r>
            <a:endParaRPr lang="en-AU" dirty="0"/>
          </a:p>
        </p:txBody>
      </p:sp>
    </p:spTree>
    <p:extLst>
      <p:ext uri="{BB962C8B-B14F-4D97-AF65-F5344CB8AC3E}">
        <p14:creationId xmlns:p14="http://schemas.microsoft.com/office/powerpoint/2010/main" val="1415568415"/>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endParaRPr lang="en-AU" dirty="0"/>
          </a:p>
        </p:txBody>
      </p:sp>
      <p:sp>
        <p:nvSpPr>
          <p:cNvPr id="3" name="Title 2"/>
          <p:cNvSpPr>
            <a:spLocks noGrp="1"/>
          </p:cNvSpPr>
          <p:nvPr>
            <p:ph type="title"/>
          </p:nvPr>
        </p:nvSpPr>
        <p:spPr/>
        <p:txBody>
          <a:bodyPr/>
          <a:lstStyle/>
          <a:p>
            <a:r>
              <a:rPr lang="en-AU" dirty="0" smtClean="0"/>
              <a:t>Summary</a:t>
            </a:r>
            <a:endParaRPr lang="en-AU" dirty="0"/>
          </a:p>
        </p:txBody>
      </p:sp>
    </p:spTree>
    <p:extLst>
      <p:ext uri="{BB962C8B-B14F-4D97-AF65-F5344CB8AC3E}">
        <p14:creationId xmlns:p14="http://schemas.microsoft.com/office/powerpoint/2010/main" val="3497630212"/>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6"/>
          </p:nvPr>
        </p:nvSpPr>
        <p:spPr/>
        <p:txBody>
          <a:bodyPr>
            <a:normAutofit/>
          </a:bodyPr>
          <a:lstStyle/>
          <a:p>
            <a:r>
              <a:rPr lang="en-AU" sz="2000" dirty="0" smtClean="0"/>
              <a:t>Honestly </a:t>
            </a:r>
            <a:r>
              <a:rPr lang="en-AU" sz="2000" dirty="0"/>
              <a:t>reporting of scientific data;</a:t>
            </a:r>
          </a:p>
          <a:p>
            <a:r>
              <a:rPr lang="en-AU" sz="2000" dirty="0" smtClean="0"/>
              <a:t>Carefully </a:t>
            </a:r>
            <a:r>
              <a:rPr lang="en-AU" sz="2000" dirty="0"/>
              <a:t>recording and analysing experimental results to avoid error;</a:t>
            </a:r>
          </a:p>
          <a:p>
            <a:r>
              <a:rPr lang="en-AU" sz="2000" dirty="0" smtClean="0"/>
              <a:t>Openly </a:t>
            </a:r>
            <a:r>
              <a:rPr lang="en-AU" sz="2000" dirty="0"/>
              <a:t>sharing methods, data, and interpretations through publications and presentations;</a:t>
            </a:r>
          </a:p>
          <a:p>
            <a:r>
              <a:rPr lang="en-AU" sz="2000" dirty="0" smtClean="0"/>
              <a:t>Validating </a:t>
            </a:r>
            <a:r>
              <a:rPr lang="en-AU" sz="2000" dirty="0"/>
              <a:t>results through replication and collaboration with peers;</a:t>
            </a:r>
          </a:p>
          <a:p>
            <a:r>
              <a:rPr lang="en-AU" sz="2000" dirty="0" smtClean="0"/>
              <a:t>Properly </a:t>
            </a:r>
            <a:r>
              <a:rPr lang="en-AU" sz="2000" dirty="0"/>
              <a:t>crediting sources of information, data, and ideas;</a:t>
            </a:r>
          </a:p>
          <a:p>
            <a:r>
              <a:rPr lang="en-AU" sz="2000" dirty="0" smtClean="0"/>
              <a:t>Fulfilling </a:t>
            </a:r>
            <a:r>
              <a:rPr lang="en-AU" sz="2000" dirty="0"/>
              <a:t>moral obligations to society in general, and, in some disciplines, responsibly weighing the rights of human and animal subjects.</a:t>
            </a:r>
          </a:p>
          <a:p>
            <a:endParaRPr lang="en-AU" sz="2000" dirty="0"/>
          </a:p>
        </p:txBody>
      </p:sp>
      <p:sp>
        <p:nvSpPr>
          <p:cNvPr id="5" name="Text Placeholder 4"/>
          <p:cNvSpPr>
            <a:spLocks noGrp="1"/>
          </p:cNvSpPr>
          <p:nvPr>
            <p:ph type="body" sz="quarter" idx="15"/>
          </p:nvPr>
        </p:nvSpPr>
        <p:spPr/>
        <p:txBody>
          <a:bodyPr/>
          <a:lstStyle/>
          <a:p>
            <a:r>
              <a:rPr lang="en-AU" dirty="0" smtClean="0"/>
              <a:t>What are the general ethical principles that scientists must abide by?</a:t>
            </a:r>
            <a:endParaRPr lang="en-AU" dirty="0"/>
          </a:p>
        </p:txBody>
      </p:sp>
      <p:sp>
        <p:nvSpPr>
          <p:cNvPr id="4" name="Title 3"/>
          <p:cNvSpPr>
            <a:spLocks noGrp="1"/>
          </p:cNvSpPr>
          <p:nvPr>
            <p:ph type="title"/>
          </p:nvPr>
        </p:nvSpPr>
        <p:spPr/>
        <p:txBody>
          <a:bodyPr/>
          <a:lstStyle/>
          <a:p>
            <a:r>
              <a:rPr lang="en-AU" dirty="0" smtClean="0"/>
              <a:t>Ethical principles of conducting scientific inquiries</a:t>
            </a:r>
            <a:endParaRPr lang="en-AU" dirty="0"/>
          </a:p>
        </p:txBody>
      </p:sp>
    </p:spTree>
    <p:extLst>
      <p:ext uri="{BB962C8B-B14F-4D97-AF65-F5344CB8AC3E}">
        <p14:creationId xmlns:p14="http://schemas.microsoft.com/office/powerpoint/2010/main" val="1929809299"/>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endParaRPr lang="en-AU" dirty="0"/>
          </a:p>
        </p:txBody>
      </p:sp>
      <p:sp>
        <p:nvSpPr>
          <p:cNvPr id="3" name="Title 2"/>
          <p:cNvSpPr>
            <a:spLocks noGrp="1"/>
          </p:cNvSpPr>
          <p:nvPr>
            <p:ph type="title"/>
          </p:nvPr>
        </p:nvSpPr>
        <p:spPr/>
        <p:txBody>
          <a:bodyPr/>
          <a:lstStyle/>
          <a:p>
            <a:r>
              <a:rPr lang="en-AU" dirty="0" smtClean="0"/>
              <a:t>Case studies</a:t>
            </a:r>
            <a:endParaRPr lang="en-AU" dirty="0"/>
          </a:p>
        </p:txBody>
      </p:sp>
    </p:spTree>
    <p:extLst>
      <p:ext uri="{BB962C8B-B14F-4D97-AF65-F5344CB8AC3E}">
        <p14:creationId xmlns:p14="http://schemas.microsoft.com/office/powerpoint/2010/main" val="3561405400"/>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a:xfrm>
            <a:off x="292100" y="1844675"/>
            <a:ext cx="8572723" cy="4245407"/>
          </a:xfrm>
        </p:spPr>
        <p:txBody>
          <a:bodyPr>
            <a:normAutofit/>
          </a:bodyPr>
          <a:lstStyle/>
          <a:p>
            <a:pPr marL="0" indent="0">
              <a:buNone/>
            </a:pPr>
            <a:r>
              <a:rPr lang="en-US" b="1" dirty="0"/>
              <a:t>Inquiry question</a:t>
            </a:r>
            <a:r>
              <a:rPr lang="en-US" dirty="0"/>
              <a:t>: What currently influences scientific thinking?</a:t>
            </a:r>
          </a:p>
          <a:p>
            <a:pPr marL="0" indent="0">
              <a:buNone/>
            </a:pPr>
            <a:endParaRPr lang="en-AU" sz="1000" dirty="0"/>
          </a:p>
          <a:p>
            <a:r>
              <a:rPr lang="en-AU" dirty="0"/>
              <a:t> </a:t>
            </a:r>
            <a:r>
              <a:rPr lang="en-US" dirty="0"/>
              <a:t> Students </a:t>
            </a:r>
            <a:r>
              <a:rPr lang="en-US" dirty="0" err="1"/>
              <a:t>analyse</a:t>
            </a:r>
            <a:r>
              <a:rPr lang="en-US" dirty="0"/>
              <a:t> the influence of ethical frameworks on scientific research over time, including but not limited to:</a:t>
            </a:r>
          </a:p>
          <a:p>
            <a:pPr lvl="1">
              <a:spcAft>
                <a:spcPts val="1200"/>
              </a:spcAft>
            </a:pPr>
            <a:r>
              <a:rPr lang="en-US" sz="1800" dirty="0"/>
              <a:t>    human experimentation</a:t>
            </a:r>
          </a:p>
          <a:p>
            <a:pPr lvl="1">
              <a:spcAft>
                <a:spcPts val="1200"/>
              </a:spcAft>
            </a:pPr>
            <a:r>
              <a:rPr lang="en-US" sz="1800" dirty="0"/>
              <a:t>    experimentation on animals</a:t>
            </a:r>
          </a:p>
          <a:p>
            <a:pPr lvl="1">
              <a:spcAft>
                <a:spcPts val="1200"/>
              </a:spcAft>
            </a:pPr>
            <a:r>
              <a:rPr lang="en-US" sz="1800" dirty="0"/>
              <a:t>    biobanks</a:t>
            </a:r>
          </a:p>
          <a:p>
            <a:pPr lvl="1">
              <a:spcAft>
                <a:spcPts val="1200"/>
              </a:spcAft>
            </a:pPr>
            <a:r>
              <a:rPr lang="en-US" sz="1800" dirty="0"/>
              <a:t>    use of research data</a:t>
            </a:r>
            <a:endParaRPr lang="en-AU" sz="1800" dirty="0"/>
          </a:p>
        </p:txBody>
      </p:sp>
      <p:sp>
        <p:nvSpPr>
          <p:cNvPr id="3" name="Text Placeholder 2"/>
          <p:cNvSpPr>
            <a:spLocks noGrp="1"/>
          </p:cNvSpPr>
          <p:nvPr>
            <p:ph type="body" sz="quarter" idx="15"/>
          </p:nvPr>
        </p:nvSpPr>
        <p:spPr>
          <a:xfrm>
            <a:off x="294661" y="1245629"/>
            <a:ext cx="8627651" cy="419659"/>
          </a:xfrm>
        </p:spPr>
        <p:txBody>
          <a:bodyPr wrap="square">
            <a:normAutofit fontScale="92500" lnSpcReduction="10000"/>
          </a:bodyPr>
          <a:lstStyle/>
          <a:p>
            <a:pPr>
              <a:lnSpc>
                <a:spcPct val="140000"/>
              </a:lnSpc>
            </a:pPr>
            <a:r>
              <a:rPr lang="en-AU" sz="1700"/>
              <a:t> The influences on Science</a:t>
            </a:r>
          </a:p>
        </p:txBody>
      </p:sp>
      <p:sp>
        <p:nvSpPr>
          <p:cNvPr id="4" name="Title 3"/>
          <p:cNvSpPr>
            <a:spLocks noGrp="1"/>
          </p:cNvSpPr>
          <p:nvPr>
            <p:ph type="title"/>
          </p:nvPr>
        </p:nvSpPr>
        <p:spPr>
          <a:xfrm>
            <a:off x="292100" y="747159"/>
            <a:ext cx="8623051" cy="498470"/>
          </a:xfrm>
        </p:spPr>
        <p:txBody>
          <a:bodyPr wrap="square" anchor="ctr">
            <a:normAutofit/>
          </a:bodyPr>
          <a:lstStyle/>
          <a:p>
            <a:r>
              <a:rPr lang="en-AU" dirty="0"/>
              <a:t>Science Extension Module 1</a:t>
            </a:r>
          </a:p>
        </p:txBody>
      </p:sp>
    </p:spTree>
    <p:extLst>
      <p:ext uri="{BB962C8B-B14F-4D97-AF65-F5344CB8AC3E}">
        <p14:creationId xmlns:p14="http://schemas.microsoft.com/office/powerpoint/2010/main" val="3110689910"/>
      </p:ext>
    </p:extLst>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6"/>
          </p:nvPr>
        </p:nvSpPr>
        <p:spPr>
          <a:xfrm>
            <a:off x="286927" y="1892859"/>
            <a:ext cx="8628224" cy="4236529"/>
          </a:xfrm>
        </p:spPr>
        <p:txBody>
          <a:bodyPr>
            <a:normAutofit fontScale="92500" lnSpcReduction="10000"/>
          </a:bodyPr>
          <a:lstStyle/>
          <a:p>
            <a:r>
              <a:rPr lang="en-AU" dirty="0"/>
              <a:t>A major study to develop treatments for syphilis was carried out on unsuspecting civilians (1932-1972). The subjects (participants) were mostly illiterate blacks from Tuskegee, Alabama (USA). 399 men with latent syphilis and a control group of 201 others who were free of the disease were told that they were being treated for “bad blood”. The men were monitored by health workers but only given placebos such as aspirin and mineral supplements, despite the fact penicillin became the recommended treatment for syphilis in 1947. Researchers convinced local physicians in Macon County not to treat the participants, and research was done at the Tuskegee Institute. By the time the study was terminated, 28 participants had perished from syphilis, 100 more had passed away from related complications, at least 40 spouses had been diagnosed with it and the disease had been passed to 19 children at birth.</a:t>
            </a:r>
            <a:endParaRPr lang="en-US" dirty="0"/>
          </a:p>
          <a:p>
            <a:endParaRPr lang="en-AU" dirty="0"/>
          </a:p>
        </p:txBody>
      </p:sp>
      <p:sp>
        <p:nvSpPr>
          <p:cNvPr id="4" name="Text Placeholder 3"/>
          <p:cNvSpPr>
            <a:spLocks noGrp="1"/>
          </p:cNvSpPr>
          <p:nvPr>
            <p:ph type="body" sz="quarter" idx="15"/>
          </p:nvPr>
        </p:nvSpPr>
        <p:spPr/>
        <p:txBody>
          <a:bodyPr/>
          <a:lstStyle/>
          <a:p>
            <a:pPr algn="ctr"/>
            <a:r>
              <a:rPr lang="en-AU" sz="1800" b="1" dirty="0" smtClean="0"/>
              <a:t>Question</a:t>
            </a:r>
            <a:r>
              <a:rPr lang="en-AU" sz="1800" b="1" dirty="0"/>
              <a:t> </a:t>
            </a:r>
            <a:r>
              <a:rPr lang="en-AU" sz="1800" dirty="0"/>
              <a:t>(</a:t>
            </a:r>
            <a:r>
              <a:rPr lang="en-AU" u="sng" dirty="0"/>
              <a:t>Adapted from </a:t>
            </a:r>
            <a:r>
              <a:rPr lang="en-AU" u="sng" dirty="0">
                <a:hlinkClick r:id="rId2"/>
              </a:rPr>
              <a:t>Resnick, D.B (2015). What is ethics in research and why is it important?</a:t>
            </a:r>
            <a:r>
              <a:rPr lang="en-AU" u="sng" dirty="0"/>
              <a:t>)</a:t>
            </a:r>
            <a:endParaRPr lang="en-AU" b="1" dirty="0"/>
          </a:p>
        </p:txBody>
      </p:sp>
      <p:sp>
        <p:nvSpPr>
          <p:cNvPr id="2" name="Title 1">
            <a:extLst>
              <a:ext uri="{FF2B5EF4-FFF2-40B4-BE49-F238E27FC236}">
                <a16:creationId xmlns:a16="http://schemas.microsoft.com/office/drawing/2014/main" id="{6C1E35CA-EB92-425B-83BA-7B731C212AC1}"/>
              </a:ext>
            </a:extLst>
          </p:cNvPr>
          <p:cNvSpPr>
            <a:spLocks noGrp="1"/>
          </p:cNvSpPr>
          <p:nvPr>
            <p:ph type="title"/>
          </p:nvPr>
        </p:nvSpPr>
        <p:spPr/>
        <p:txBody>
          <a:bodyPr/>
          <a:lstStyle/>
          <a:p>
            <a:r>
              <a:rPr lang="en-AU" dirty="0" smtClean="0"/>
              <a:t>Case 1 – The Tuskegee Study of Untreated Syphilis</a:t>
            </a:r>
            <a:endParaRPr lang="en-US" dirty="0"/>
          </a:p>
        </p:txBody>
      </p:sp>
    </p:spTree>
    <p:extLst>
      <p:ext uri="{BB962C8B-B14F-4D97-AF65-F5344CB8AC3E}">
        <p14:creationId xmlns:p14="http://schemas.microsoft.com/office/powerpoint/2010/main" val="415720150"/>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6"/>
          </p:nvPr>
        </p:nvSpPr>
        <p:spPr>
          <a:xfrm>
            <a:off x="294660" y="1744099"/>
            <a:ext cx="8628224" cy="4491601"/>
          </a:xfrm>
        </p:spPr>
        <p:txBody>
          <a:bodyPr>
            <a:noAutofit/>
          </a:bodyPr>
          <a:lstStyle/>
          <a:p>
            <a:r>
              <a:rPr lang="en-AU" sz="1600" dirty="0"/>
              <a:t>There was no informed consent.</a:t>
            </a:r>
          </a:p>
          <a:p>
            <a:r>
              <a:rPr lang="en-AU" sz="1600" dirty="0"/>
              <a:t>The participants were not informed of all the known dangers.</a:t>
            </a:r>
          </a:p>
          <a:p>
            <a:r>
              <a:rPr lang="en-AU" sz="1600" dirty="0"/>
              <a:t>The participants had to agree to an autopsy after their death to have their funeral costs covered.</a:t>
            </a:r>
          </a:p>
          <a:p>
            <a:r>
              <a:rPr lang="en-AU" sz="1600" dirty="0"/>
              <a:t>Scientists denied treatment to some patients, so as to observe the individual dangers and fatal progression of the disease.</a:t>
            </a:r>
          </a:p>
          <a:p>
            <a:r>
              <a:rPr lang="en-AU" sz="1600" dirty="0"/>
              <a:t>Participants were not given the cure, even when it was widely known and easily available.</a:t>
            </a:r>
          </a:p>
          <a:p>
            <a:r>
              <a:rPr lang="en-AU" sz="1600" dirty="0"/>
              <a:t>The designers used a misleading advertisement: The researchers advertised for participants with the slogan; "Last Chance for Special Free Treatment".</a:t>
            </a:r>
          </a:p>
          <a:p>
            <a:r>
              <a:rPr lang="en-AU" sz="1600" dirty="0"/>
              <a:t>The experiment was at the time seen as potentially beneficial for the humankind, but did not consider the harm caused to individuals and their families</a:t>
            </a:r>
          </a:p>
          <a:p>
            <a:endParaRPr lang="en-AU" sz="1600" dirty="0"/>
          </a:p>
        </p:txBody>
      </p:sp>
      <p:sp>
        <p:nvSpPr>
          <p:cNvPr id="4" name="Text Placeholder 3"/>
          <p:cNvSpPr>
            <a:spLocks noGrp="1"/>
          </p:cNvSpPr>
          <p:nvPr>
            <p:ph type="body" sz="quarter" idx="15"/>
          </p:nvPr>
        </p:nvSpPr>
        <p:spPr/>
        <p:txBody>
          <a:bodyPr/>
          <a:lstStyle/>
          <a:p>
            <a:pPr algn="ctr"/>
            <a:r>
              <a:rPr lang="en-AU" sz="1800" b="1" dirty="0" smtClean="0"/>
              <a:t>Answer</a:t>
            </a:r>
            <a:endParaRPr lang="en-AU" b="1" dirty="0"/>
          </a:p>
        </p:txBody>
      </p:sp>
      <p:sp>
        <p:nvSpPr>
          <p:cNvPr id="2" name="Title 1">
            <a:extLst>
              <a:ext uri="{FF2B5EF4-FFF2-40B4-BE49-F238E27FC236}">
                <a16:creationId xmlns:a16="http://schemas.microsoft.com/office/drawing/2014/main" id="{6C1E35CA-EB92-425B-83BA-7B731C212AC1}"/>
              </a:ext>
            </a:extLst>
          </p:cNvPr>
          <p:cNvSpPr>
            <a:spLocks noGrp="1"/>
          </p:cNvSpPr>
          <p:nvPr>
            <p:ph type="title"/>
          </p:nvPr>
        </p:nvSpPr>
        <p:spPr/>
        <p:txBody>
          <a:bodyPr/>
          <a:lstStyle/>
          <a:p>
            <a:r>
              <a:rPr lang="en-AU" dirty="0"/>
              <a:t>Case 1 – The Tuskegee Study of Untreated Syphilis</a:t>
            </a:r>
            <a:endParaRPr lang="en-US" dirty="0"/>
          </a:p>
        </p:txBody>
      </p:sp>
    </p:spTree>
    <p:extLst>
      <p:ext uri="{BB962C8B-B14F-4D97-AF65-F5344CB8AC3E}">
        <p14:creationId xmlns:p14="http://schemas.microsoft.com/office/powerpoint/2010/main" val="3129330623"/>
      </p:ext>
    </p:extLst>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6"/>
          </p:nvPr>
        </p:nvSpPr>
        <p:spPr>
          <a:xfrm>
            <a:off x="286927" y="1892859"/>
            <a:ext cx="8628224" cy="4236529"/>
          </a:xfrm>
        </p:spPr>
        <p:txBody>
          <a:bodyPr>
            <a:normAutofit/>
          </a:bodyPr>
          <a:lstStyle/>
          <a:p>
            <a:r>
              <a:rPr lang="en-AU" sz="2000" dirty="0"/>
              <a:t>The research protocol for a study of a drug on hypertension required the administration of the drug at different doses to 50 laboratory mice, with chemical and behavioural tests to determine the toxic effects of the drug. Tom had almost finished with the experiment for Dr Q. He had only five mice left to test. However, he wanted to finish his work in time to go on a holiday with his friends, who were leaving that night. He had injected the drug in all 50 mice but had not completed all the tests. He, therefore, decides to extrapolate from the 45 completed results to produce the five additional results</a:t>
            </a:r>
            <a:r>
              <a:rPr lang="en-AU" sz="2000" dirty="0" smtClean="0"/>
              <a:t>.</a:t>
            </a:r>
            <a:endParaRPr lang="en-AU" sz="2000" dirty="0"/>
          </a:p>
        </p:txBody>
      </p:sp>
      <p:sp>
        <p:nvSpPr>
          <p:cNvPr id="4" name="Text Placeholder 3"/>
          <p:cNvSpPr>
            <a:spLocks noGrp="1"/>
          </p:cNvSpPr>
          <p:nvPr>
            <p:ph type="body" sz="quarter" idx="15"/>
          </p:nvPr>
        </p:nvSpPr>
        <p:spPr/>
        <p:txBody>
          <a:bodyPr/>
          <a:lstStyle/>
          <a:p>
            <a:pPr algn="ctr"/>
            <a:r>
              <a:rPr lang="en-AU" sz="1800" b="1" dirty="0" smtClean="0"/>
              <a:t>Question</a:t>
            </a:r>
            <a:r>
              <a:rPr lang="en-AU" sz="1800" b="1" dirty="0"/>
              <a:t> </a:t>
            </a:r>
            <a:r>
              <a:rPr lang="en-AU" sz="1800" dirty="0"/>
              <a:t>(</a:t>
            </a:r>
            <a:r>
              <a:rPr lang="en-AU" u="sng" dirty="0"/>
              <a:t>Adapted from </a:t>
            </a:r>
            <a:r>
              <a:rPr lang="en-AU" u="sng" dirty="0">
                <a:hlinkClick r:id="rId2"/>
              </a:rPr>
              <a:t>Resnick, D.B (2015). What is ethics in research and why is it important?</a:t>
            </a:r>
            <a:r>
              <a:rPr lang="en-AU" u="sng" dirty="0"/>
              <a:t>)</a:t>
            </a:r>
            <a:endParaRPr lang="en-AU" b="1" dirty="0"/>
          </a:p>
        </p:txBody>
      </p:sp>
      <p:sp>
        <p:nvSpPr>
          <p:cNvPr id="2" name="Title 1">
            <a:extLst>
              <a:ext uri="{FF2B5EF4-FFF2-40B4-BE49-F238E27FC236}">
                <a16:creationId xmlns:a16="http://schemas.microsoft.com/office/drawing/2014/main" id="{6C1E35CA-EB92-425B-83BA-7B731C212AC1}"/>
              </a:ext>
            </a:extLst>
          </p:cNvPr>
          <p:cNvSpPr>
            <a:spLocks noGrp="1"/>
          </p:cNvSpPr>
          <p:nvPr>
            <p:ph type="title"/>
          </p:nvPr>
        </p:nvSpPr>
        <p:spPr/>
        <p:txBody>
          <a:bodyPr/>
          <a:lstStyle/>
          <a:p>
            <a:r>
              <a:rPr lang="en-AU" dirty="0" smtClean="0"/>
              <a:t>Case 2 – </a:t>
            </a:r>
            <a:r>
              <a:rPr lang="en-AU" dirty="0"/>
              <a:t>Incomplete data collection </a:t>
            </a:r>
            <a:endParaRPr lang="en-US" dirty="0"/>
          </a:p>
        </p:txBody>
      </p:sp>
    </p:spTree>
    <p:extLst>
      <p:ext uri="{BB962C8B-B14F-4D97-AF65-F5344CB8AC3E}">
        <p14:creationId xmlns:p14="http://schemas.microsoft.com/office/powerpoint/2010/main" val="2775745509"/>
      </p:ext>
    </p:extLst>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6"/>
          </p:nvPr>
        </p:nvSpPr>
        <p:spPr>
          <a:xfrm>
            <a:off x="294660" y="1744099"/>
            <a:ext cx="8628224" cy="4491601"/>
          </a:xfrm>
        </p:spPr>
        <p:txBody>
          <a:bodyPr>
            <a:noAutofit/>
          </a:bodyPr>
          <a:lstStyle/>
          <a:p>
            <a:r>
              <a:rPr lang="en-AU" sz="2000" dirty="0" smtClean="0"/>
              <a:t>Many </a:t>
            </a:r>
            <a:r>
              <a:rPr lang="en-AU" sz="2000" dirty="0"/>
              <a:t>different research ethics policies would hold that Tom has acted unethically by fabricating </a:t>
            </a:r>
            <a:r>
              <a:rPr lang="en-AU" sz="2000" dirty="0" smtClean="0"/>
              <a:t>data (dishonesty). </a:t>
            </a:r>
            <a:r>
              <a:rPr lang="en-AU" sz="2000" dirty="0"/>
              <a:t>His actions would constitute a form of research misconduct, which is defined as "fabrication, falsification, or plagiarism" (or FFP). It is important to remember, however, that misconduct occurs when researchers intend to deceive: errors related to sloppiness, poor record keeping, miscalculations, bias, self-deception, and even negligence do not constitute misconduct. Also, reasonable disagreements about research methods, procedures, and interpretations do not constitute research misconduct.</a:t>
            </a:r>
          </a:p>
          <a:p>
            <a:endParaRPr lang="en-AU" dirty="0"/>
          </a:p>
        </p:txBody>
      </p:sp>
      <p:sp>
        <p:nvSpPr>
          <p:cNvPr id="4" name="Text Placeholder 3"/>
          <p:cNvSpPr>
            <a:spLocks noGrp="1"/>
          </p:cNvSpPr>
          <p:nvPr>
            <p:ph type="body" sz="quarter" idx="15"/>
          </p:nvPr>
        </p:nvSpPr>
        <p:spPr/>
        <p:txBody>
          <a:bodyPr/>
          <a:lstStyle/>
          <a:p>
            <a:pPr algn="ctr"/>
            <a:r>
              <a:rPr lang="en-AU" sz="1800" b="1" dirty="0" smtClean="0"/>
              <a:t>Answer</a:t>
            </a:r>
            <a:endParaRPr lang="en-AU" b="1" dirty="0"/>
          </a:p>
        </p:txBody>
      </p:sp>
      <p:sp>
        <p:nvSpPr>
          <p:cNvPr id="2" name="Title 1">
            <a:extLst>
              <a:ext uri="{FF2B5EF4-FFF2-40B4-BE49-F238E27FC236}">
                <a16:creationId xmlns:a16="http://schemas.microsoft.com/office/drawing/2014/main" id="{6C1E35CA-EB92-425B-83BA-7B731C212AC1}"/>
              </a:ext>
            </a:extLst>
          </p:cNvPr>
          <p:cNvSpPr>
            <a:spLocks noGrp="1"/>
          </p:cNvSpPr>
          <p:nvPr>
            <p:ph type="title"/>
          </p:nvPr>
        </p:nvSpPr>
        <p:spPr/>
        <p:txBody>
          <a:bodyPr/>
          <a:lstStyle/>
          <a:p>
            <a:r>
              <a:rPr lang="en-AU" dirty="0"/>
              <a:t>Case </a:t>
            </a:r>
            <a:r>
              <a:rPr lang="en-AU" dirty="0" smtClean="0"/>
              <a:t>2 </a:t>
            </a:r>
            <a:r>
              <a:rPr lang="en-AU" dirty="0"/>
              <a:t>– Incomplete data collection </a:t>
            </a:r>
            <a:endParaRPr lang="en-US" dirty="0"/>
          </a:p>
        </p:txBody>
      </p:sp>
    </p:spTree>
    <p:extLst>
      <p:ext uri="{BB962C8B-B14F-4D97-AF65-F5344CB8AC3E}">
        <p14:creationId xmlns:p14="http://schemas.microsoft.com/office/powerpoint/2010/main" val="1252462664"/>
      </p:ext>
    </p:extLst>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6"/>
          </p:nvPr>
        </p:nvSpPr>
        <p:spPr>
          <a:xfrm>
            <a:off x="286927" y="1892859"/>
            <a:ext cx="8628224" cy="4236529"/>
          </a:xfrm>
        </p:spPr>
        <p:txBody>
          <a:bodyPr>
            <a:normAutofit/>
          </a:bodyPr>
          <a:lstStyle/>
          <a:p>
            <a:r>
              <a:rPr lang="en-AU" dirty="0"/>
              <a:t>Dr T has just discovered a mathematical error in his paper that has been accepted for publication in a journal. The error does not affect the overall results of his research, but it is potentially misleading. The journal has just gone to press, so it is too late to revise the error before it appears in print. To avoid embarrassment, Dr T decides to ignore the error. </a:t>
            </a:r>
          </a:p>
        </p:txBody>
      </p:sp>
      <p:sp>
        <p:nvSpPr>
          <p:cNvPr id="4" name="Text Placeholder 3"/>
          <p:cNvSpPr>
            <a:spLocks noGrp="1"/>
          </p:cNvSpPr>
          <p:nvPr>
            <p:ph type="body" sz="quarter" idx="15"/>
          </p:nvPr>
        </p:nvSpPr>
        <p:spPr/>
        <p:txBody>
          <a:bodyPr/>
          <a:lstStyle/>
          <a:p>
            <a:pPr algn="ctr"/>
            <a:r>
              <a:rPr lang="en-AU" sz="1800" b="1" dirty="0" smtClean="0"/>
              <a:t>Question</a:t>
            </a:r>
            <a:endParaRPr lang="en-AU" b="1" dirty="0"/>
          </a:p>
        </p:txBody>
      </p:sp>
      <p:sp>
        <p:nvSpPr>
          <p:cNvPr id="2" name="Title 1">
            <a:extLst>
              <a:ext uri="{FF2B5EF4-FFF2-40B4-BE49-F238E27FC236}">
                <a16:creationId xmlns:a16="http://schemas.microsoft.com/office/drawing/2014/main" id="{6C1E35CA-EB92-425B-83BA-7B731C212AC1}"/>
              </a:ext>
            </a:extLst>
          </p:cNvPr>
          <p:cNvSpPr>
            <a:spLocks noGrp="1"/>
          </p:cNvSpPr>
          <p:nvPr>
            <p:ph type="title"/>
          </p:nvPr>
        </p:nvSpPr>
        <p:spPr/>
        <p:txBody>
          <a:bodyPr/>
          <a:lstStyle/>
          <a:p>
            <a:r>
              <a:rPr lang="en-AU" dirty="0" smtClean="0"/>
              <a:t>Case 3 – </a:t>
            </a:r>
            <a:r>
              <a:rPr lang="en-AU" dirty="0"/>
              <a:t>reporting errors</a:t>
            </a:r>
            <a:endParaRPr lang="en-US" dirty="0"/>
          </a:p>
        </p:txBody>
      </p:sp>
    </p:spTree>
    <p:extLst>
      <p:ext uri="{BB962C8B-B14F-4D97-AF65-F5344CB8AC3E}">
        <p14:creationId xmlns:p14="http://schemas.microsoft.com/office/powerpoint/2010/main" val="2619061067"/>
      </p:ext>
    </p:extLst>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6"/>
          </p:nvPr>
        </p:nvSpPr>
        <p:spPr>
          <a:xfrm>
            <a:off x="294660" y="1744099"/>
            <a:ext cx="8628224" cy="4491601"/>
          </a:xfrm>
        </p:spPr>
        <p:txBody>
          <a:bodyPr>
            <a:noAutofit/>
          </a:bodyPr>
          <a:lstStyle/>
          <a:p>
            <a:r>
              <a:rPr lang="en-AU" sz="2000" dirty="0"/>
              <a:t>Dr T's error is not misconduct nor is his decision to take no action to correct the error (the critical consideration is that the error does not affect the findings reported in his paper). Dr T should tell the journal (and any co-authors) about the mistake and consider publishing a correction or errata. </a:t>
            </a:r>
            <a:r>
              <a:rPr lang="en-AU" sz="2000" b="1" dirty="0"/>
              <a:t>Failing to publish a correction would be unethical</a:t>
            </a:r>
            <a:r>
              <a:rPr lang="en-AU" sz="2000" dirty="0"/>
              <a:t> because it would violate norms relating to honesty and objectivity in research.</a:t>
            </a:r>
          </a:p>
        </p:txBody>
      </p:sp>
      <p:sp>
        <p:nvSpPr>
          <p:cNvPr id="4" name="Text Placeholder 3"/>
          <p:cNvSpPr>
            <a:spLocks noGrp="1"/>
          </p:cNvSpPr>
          <p:nvPr>
            <p:ph type="body" sz="quarter" idx="15"/>
          </p:nvPr>
        </p:nvSpPr>
        <p:spPr/>
        <p:txBody>
          <a:bodyPr/>
          <a:lstStyle/>
          <a:p>
            <a:pPr algn="ctr"/>
            <a:r>
              <a:rPr lang="en-AU" sz="1800" b="1" dirty="0" smtClean="0"/>
              <a:t>Answer</a:t>
            </a:r>
            <a:endParaRPr lang="en-AU" b="1" dirty="0"/>
          </a:p>
        </p:txBody>
      </p:sp>
      <p:sp>
        <p:nvSpPr>
          <p:cNvPr id="2" name="Title 1">
            <a:extLst>
              <a:ext uri="{FF2B5EF4-FFF2-40B4-BE49-F238E27FC236}">
                <a16:creationId xmlns:a16="http://schemas.microsoft.com/office/drawing/2014/main" id="{6C1E35CA-EB92-425B-83BA-7B731C212AC1}"/>
              </a:ext>
            </a:extLst>
          </p:cNvPr>
          <p:cNvSpPr>
            <a:spLocks noGrp="1"/>
          </p:cNvSpPr>
          <p:nvPr>
            <p:ph type="title"/>
          </p:nvPr>
        </p:nvSpPr>
        <p:spPr/>
        <p:txBody>
          <a:bodyPr/>
          <a:lstStyle/>
          <a:p>
            <a:r>
              <a:rPr lang="en-AU" dirty="0"/>
              <a:t>Case 3 – reporting errors</a:t>
            </a:r>
            <a:r>
              <a:rPr lang="en-AU" dirty="0" smtClean="0"/>
              <a:t> </a:t>
            </a:r>
            <a:endParaRPr lang="en-US" dirty="0"/>
          </a:p>
        </p:txBody>
      </p:sp>
    </p:spTree>
    <p:extLst>
      <p:ext uri="{BB962C8B-B14F-4D97-AF65-F5344CB8AC3E}">
        <p14:creationId xmlns:p14="http://schemas.microsoft.com/office/powerpoint/2010/main" val="1017719799"/>
      </p:ext>
    </p:extLst>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6"/>
          </p:nvPr>
        </p:nvSpPr>
        <p:spPr>
          <a:xfrm>
            <a:off x="286927" y="1892859"/>
            <a:ext cx="8628224" cy="4236529"/>
          </a:xfrm>
        </p:spPr>
        <p:txBody>
          <a:bodyPr>
            <a:normAutofit fontScale="92500"/>
          </a:bodyPr>
          <a:lstStyle/>
          <a:p>
            <a:r>
              <a:rPr lang="en-AU" dirty="0"/>
              <a:t>Dr Wexford is the principal investigator of a large, epidemiological study on the health of 10,000 agricultural workers. She has an impressive dataset that includes information on demographics, environmental exposures, diet, genetics, and various disease outcomes such as cancer, Parkinson’s disease (PD), and ALS. She has just published a paper on the relationship between pesticide exposure and PD in a prestigious journal. She is planning to publish many other papers from her dataset. She receives a request from another research team that wants access to her complete dataset. They are interested in examining the relationship between pesticide exposures and skin cancer. Dr Wexford was also planning to conduct a study on this topic. What is the ethically-appropriate course of action for Dr Wexford?</a:t>
            </a:r>
          </a:p>
        </p:txBody>
      </p:sp>
      <p:sp>
        <p:nvSpPr>
          <p:cNvPr id="4" name="Text Placeholder 3"/>
          <p:cNvSpPr>
            <a:spLocks noGrp="1"/>
          </p:cNvSpPr>
          <p:nvPr>
            <p:ph type="body" sz="quarter" idx="15"/>
          </p:nvPr>
        </p:nvSpPr>
        <p:spPr/>
        <p:txBody>
          <a:bodyPr/>
          <a:lstStyle/>
          <a:p>
            <a:pPr algn="ctr"/>
            <a:r>
              <a:rPr lang="en-AU" sz="1800" b="1" dirty="0" smtClean="0"/>
              <a:t>Question </a:t>
            </a:r>
            <a:r>
              <a:rPr lang="en-AU" sz="1800" dirty="0" smtClean="0"/>
              <a:t>(</a:t>
            </a:r>
            <a:r>
              <a:rPr lang="en-AU" u="sng" dirty="0" smtClean="0"/>
              <a:t>Adapted </a:t>
            </a:r>
            <a:r>
              <a:rPr lang="en-AU" u="sng" dirty="0"/>
              <a:t>from </a:t>
            </a:r>
            <a:r>
              <a:rPr lang="en-AU" u="sng" dirty="0">
                <a:hlinkClick r:id="rId2"/>
              </a:rPr>
              <a:t>Resnick, D.B (2015). What is ethics in research and why is it important</a:t>
            </a:r>
            <a:r>
              <a:rPr lang="en-AU" u="sng" dirty="0" smtClean="0">
                <a:hlinkClick r:id="rId2"/>
              </a:rPr>
              <a:t>?</a:t>
            </a:r>
            <a:r>
              <a:rPr lang="en-AU" u="sng" dirty="0" smtClean="0"/>
              <a:t>)</a:t>
            </a:r>
            <a:endParaRPr lang="en-AU" b="1" dirty="0"/>
          </a:p>
        </p:txBody>
      </p:sp>
      <p:sp>
        <p:nvSpPr>
          <p:cNvPr id="2" name="Title 1">
            <a:extLst>
              <a:ext uri="{FF2B5EF4-FFF2-40B4-BE49-F238E27FC236}">
                <a16:creationId xmlns:a16="http://schemas.microsoft.com/office/drawing/2014/main" id="{6C1E35CA-EB92-425B-83BA-7B731C212AC1}"/>
              </a:ext>
            </a:extLst>
          </p:cNvPr>
          <p:cNvSpPr>
            <a:spLocks noGrp="1"/>
          </p:cNvSpPr>
          <p:nvPr>
            <p:ph type="title"/>
          </p:nvPr>
        </p:nvSpPr>
        <p:spPr/>
        <p:txBody>
          <a:bodyPr/>
          <a:lstStyle/>
          <a:p>
            <a:r>
              <a:rPr lang="en-AU" dirty="0" smtClean="0"/>
              <a:t>Case 4 – Research data</a:t>
            </a:r>
            <a:endParaRPr lang="en-US" dirty="0"/>
          </a:p>
        </p:txBody>
      </p:sp>
    </p:spTree>
    <p:extLst>
      <p:ext uri="{BB962C8B-B14F-4D97-AF65-F5344CB8AC3E}">
        <p14:creationId xmlns:p14="http://schemas.microsoft.com/office/powerpoint/2010/main" val="2634162654"/>
      </p:ext>
    </p:extLst>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6"/>
          </p:nvPr>
        </p:nvSpPr>
        <p:spPr>
          <a:xfrm>
            <a:off x="294660" y="1744099"/>
            <a:ext cx="8628224" cy="4491601"/>
          </a:xfrm>
        </p:spPr>
        <p:txBody>
          <a:bodyPr>
            <a:noAutofit/>
          </a:bodyPr>
          <a:lstStyle/>
          <a:p>
            <a:r>
              <a:rPr lang="en-AU" sz="2000" dirty="0"/>
              <a:t>Some issues to consider:</a:t>
            </a:r>
          </a:p>
          <a:p>
            <a:pPr lvl="1"/>
            <a:r>
              <a:rPr lang="en-AU" sz="1800" dirty="0"/>
              <a:t>Dr Wexford is ethically-obliged to share research data.</a:t>
            </a:r>
          </a:p>
          <a:p>
            <a:pPr lvl="1"/>
            <a:r>
              <a:rPr lang="en-AU" sz="1800" dirty="0"/>
              <a:t>Dr Wexford may be required to share her data under the rules of her research grant or the research institution where she is working.</a:t>
            </a:r>
          </a:p>
          <a:p>
            <a:pPr lvl="1"/>
            <a:r>
              <a:rPr lang="en-AU" sz="1800" dirty="0"/>
              <a:t>What happens if the other research group publishes papers with Dr Wexford’s data before she can do so?</a:t>
            </a:r>
          </a:p>
          <a:p>
            <a:pPr lvl="1"/>
            <a:r>
              <a:rPr lang="en-AU" sz="1800" dirty="0"/>
              <a:t>How will the request affect Dr Wexford’s intellectual property ownership of data</a:t>
            </a:r>
            <a:r>
              <a:rPr lang="en-AU" sz="1800" dirty="0" smtClean="0"/>
              <a:t>?</a:t>
            </a:r>
          </a:p>
          <a:p>
            <a:pPr lvl="1"/>
            <a:endParaRPr lang="en-AU" dirty="0"/>
          </a:p>
          <a:p>
            <a:pPr marL="133346" lvl="1" indent="0" algn="ctr">
              <a:buNone/>
            </a:pPr>
            <a:r>
              <a:rPr lang="en-AU" b="1" dirty="0" smtClean="0"/>
              <a:t>ANSWER IS CONTINUED IN THE NEXT SLIDE</a:t>
            </a:r>
            <a:endParaRPr lang="en-AU" b="1" dirty="0"/>
          </a:p>
        </p:txBody>
      </p:sp>
      <p:sp>
        <p:nvSpPr>
          <p:cNvPr id="4" name="Text Placeholder 3"/>
          <p:cNvSpPr>
            <a:spLocks noGrp="1"/>
          </p:cNvSpPr>
          <p:nvPr>
            <p:ph type="body" sz="quarter" idx="15"/>
          </p:nvPr>
        </p:nvSpPr>
        <p:spPr/>
        <p:txBody>
          <a:bodyPr/>
          <a:lstStyle/>
          <a:p>
            <a:pPr algn="ctr"/>
            <a:r>
              <a:rPr lang="en-AU" sz="1800" b="1" dirty="0" smtClean="0"/>
              <a:t>Answer</a:t>
            </a:r>
            <a:endParaRPr lang="en-AU" b="1" dirty="0"/>
          </a:p>
        </p:txBody>
      </p:sp>
      <p:sp>
        <p:nvSpPr>
          <p:cNvPr id="2" name="Title 1">
            <a:extLst>
              <a:ext uri="{FF2B5EF4-FFF2-40B4-BE49-F238E27FC236}">
                <a16:creationId xmlns:a16="http://schemas.microsoft.com/office/drawing/2014/main" id="{6C1E35CA-EB92-425B-83BA-7B731C212AC1}"/>
              </a:ext>
            </a:extLst>
          </p:cNvPr>
          <p:cNvSpPr>
            <a:spLocks noGrp="1"/>
          </p:cNvSpPr>
          <p:nvPr>
            <p:ph type="title"/>
          </p:nvPr>
        </p:nvSpPr>
        <p:spPr/>
        <p:txBody>
          <a:bodyPr/>
          <a:lstStyle/>
          <a:p>
            <a:r>
              <a:rPr lang="en-AU" dirty="0"/>
              <a:t>Case </a:t>
            </a:r>
            <a:r>
              <a:rPr lang="en-AU" dirty="0" smtClean="0"/>
              <a:t>4 </a:t>
            </a:r>
            <a:r>
              <a:rPr lang="en-AU" dirty="0"/>
              <a:t>– Research data</a:t>
            </a:r>
            <a:r>
              <a:rPr lang="en-AU" dirty="0" smtClean="0"/>
              <a:t> </a:t>
            </a:r>
            <a:endParaRPr lang="en-US" dirty="0"/>
          </a:p>
        </p:txBody>
      </p:sp>
    </p:spTree>
    <p:extLst>
      <p:ext uri="{BB962C8B-B14F-4D97-AF65-F5344CB8AC3E}">
        <p14:creationId xmlns:p14="http://schemas.microsoft.com/office/powerpoint/2010/main" val="1907431657"/>
      </p:ext>
    </p:extLst>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6"/>
          </p:nvPr>
        </p:nvSpPr>
        <p:spPr>
          <a:xfrm>
            <a:off x="294660" y="1744099"/>
            <a:ext cx="8628224" cy="4491601"/>
          </a:xfrm>
        </p:spPr>
        <p:txBody>
          <a:bodyPr>
            <a:noAutofit/>
          </a:bodyPr>
          <a:lstStyle/>
          <a:p>
            <a:pPr>
              <a:lnSpc>
                <a:spcPct val="100000"/>
              </a:lnSpc>
            </a:pPr>
            <a:r>
              <a:rPr lang="en-AU" dirty="0"/>
              <a:t>Dr Wexford could agree to share the data, albeit under certain conditions. Some conditions that may be imposed on the use of her data could include:</a:t>
            </a:r>
          </a:p>
          <a:p>
            <a:pPr lvl="1">
              <a:lnSpc>
                <a:spcPct val="100000"/>
              </a:lnSpc>
            </a:pPr>
            <a:r>
              <a:rPr lang="en-AU" dirty="0"/>
              <a:t>Pre-defined uses of the data – the other research team states explicitly how Dr Wexford’s data will be used.</a:t>
            </a:r>
          </a:p>
          <a:p>
            <a:pPr lvl="1">
              <a:lnSpc>
                <a:spcPct val="100000"/>
              </a:lnSpc>
            </a:pPr>
            <a:r>
              <a:rPr lang="en-AU" dirty="0"/>
              <a:t>Publication plans – the other research team indicates any plans they may have to communicate their work (which involves the use of Dr Wexford’s data), such as journal publications, conference proceedings and storing data in repositories.</a:t>
            </a:r>
          </a:p>
          <a:p>
            <a:pPr lvl="1">
              <a:lnSpc>
                <a:spcPct val="100000"/>
              </a:lnSpc>
            </a:pPr>
            <a:r>
              <a:rPr lang="en-AU" dirty="0"/>
              <a:t>Authorship – the other research team agrees to include Dr Wexford and her team members in any publication arising from the use of her data.</a:t>
            </a:r>
          </a:p>
          <a:p>
            <a:pPr lvl="1">
              <a:lnSpc>
                <a:spcPct val="100000"/>
              </a:lnSpc>
            </a:pPr>
            <a:r>
              <a:rPr lang="en-AU" dirty="0"/>
              <a:t>Collaboration – the other research team and Dr Wexford agree to collaborate on subsequent research involving her data formally.</a:t>
            </a:r>
          </a:p>
          <a:p>
            <a:pPr lvl="1">
              <a:lnSpc>
                <a:spcPct val="100000"/>
              </a:lnSpc>
            </a:pPr>
            <a:r>
              <a:rPr lang="en-AU" dirty="0"/>
              <a:t>Intellectual property – this will require legal and binding agreements between the institutions involved. For example, the intellectual property arising from work conducted at Dr Wexford’s University may be owned by the institution. In such cases, intellectual property issues will be negotiated by Dr Wexford’s University and the other research team’s institution.</a:t>
            </a:r>
          </a:p>
        </p:txBody>
      </p:sp>
      <p:sp>
        <p:nvSpPr>
          <p:cNvPr id="4" name="Text Placeholder 3"/>
          <p:cNvSpPr>
            <a:spLocks noGrp="1"/>
          </p:cNvSpPr>
          <p:nvPr>
            <p:ph type="body" sz="quarter" idx="15"/>
          </p:nvPr>
        </p:nvSpPr>
        <p:spPr/>
        <p:txBody>
          <a:bodyPr/>
          <a:lstStyle/>
          <a:p>
            <a:pPr algn="ctr"/>
            <a:r>
              <a:rPr lang="en-AU" sz="1800" b="1" dirty="0" smtClean="0"/>
              <a:t>Answer</a:t>
            </a:r>
            <a:endParaRPr lang="en-AU" b="1" dirty="0"/>
          </a:p>
        </p:txBody>
      </p:sp>
      <p:sp>
        <p:nvSpPr>
          <p:cNvPr id="2" name="Title 1">
            <a:extLst>
              <a:ext uri="{FF2B5EF4-FFF2-40B4-BE49-F238E27FC236}">
                <a16:creationId xmlns:a16="http://schemas.microsoft.com/office/drawing/2014/main" id="{6C1E35CA-EB92-425B-83BA-7B731C212AC1}"/>
              </a:ext>
            </a:extLst>
          </p:cNvPr>
          <p:cNvSpPr>
            <a:spLocks noGrp="1"/>
          </p:cNvSpPr>
          <p:nvPr>
            <p:ph type="title"/>
          </p:nvPr>
        </p:nvSpPr>
        <p:spPr/>
        <p:txBody>
          <a:bodyPr/>
          <a:lstStyle/>
          <a:p>
            <a:r>
              <a:rPr lang="en-AU" dirty="0"/>
              <a:t>Case </a:t>
            </a:r>
            <a:r>
              <a:rPr lang="en-AU" dirty="0" smtClean="0"/>
              <a:t>4 </a:t>
            </a:r>
            <a:r>
              <a:rPr lang="en-AU" dirty="0"/>
              <a:t>– reporting errors</a:t>
            </a:r>
            <a:r>
              <a:rPr lang="en-AU" dirty="0" smtClean="0"/>
              <a:t> </a:t>
            </a:r>
            <a:endParaRPr lang="en-US" dirty="0"/>
          </a:p>
        </p:txBody>
      </p:sp>
    </p:spTree>
    <p:extLst>
      <p:ext uri="{BB962C8B-B14F-4D97-AF65-F5344CB8AC3E}">
        <p14:creationId xmlns:p14="http://schemas.microsoft.com/office/powerpoint/2010/main" val="2012568774"/>
      </p:ext>
    </p:extLst>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a:xfrm>
            <a:off x="294660" y="1844675"/>
            <a:ext cx="8628224" cy="4378325"/>
          </a:xfrm>
        </p:spPr>
        <p:txBody>
          <a:bodyPr>
            <a:normAutofit fontScale="62500" lnSpcReduction="20000"/>
          </a:bodyPr>
          <a:lstStyle/>
          <a:p>
            <a:r>
              <a:rPr lang="en-AU" sz="2200" dirty="0"/>
              <a:t>A research group at your University has developed a possible treatment for prostate cancer. The group proposes to investigate the potential benefits of using nanotechnology to deliver an anti-cancer drug to prostate cancer tissues. To determine its efficacy, the researchers will carry out the investigation using mice.</a:t>
            </a:r>
          </a:p>
          <a:p>
            <a:r>
              <a:rPr lang="en-AU" sz="2200" dirty="0"/>
              <a:t>The experimental design uses four groups of mice that have been genetically engineered to develop prostate cancer. Group 1 has 25 mice that will be injected with a predefined dose of the therapeutic drug that is coupled to nanoparticles. Group 2 has 25 mice that will receive the same dose of the drug, but without the nanoparticles. Group 3 contains 25 mice that receive the nanoparticles, but no drugs. Group 4 includes 25 mice that will not receive any treatment (no therapeutic drug or nanoparticles but will be injected with normal saline solution). Throughout the experiment, the mice will receive water and food, as described in animal maintenance protocols. They will also be monitored for signs of disease or distress (such mice will be humanely </a:t>
            </a:r>
            <a:r>
              <a:rPr lang="en-AU" sz="2200" dirty="0" err="1"/>
              <a:t>euthanised</a:t>
            </a:r>
            <a:r>
              <a:rPr lang="en-AU" sz="2200" dirty="0"/>
              <a:t>). One week after receiving the treatments, all mice will be sacrificed by carbon dioxide asphyxiation and their prostate tissues examined for progression of the disease</a:t>
            </a:r>
            <a:r>
              <a:rPr lang="en-AU" sz="2200" dirty="0" smtClean="0"/>
              <a:t>.</a:t>
            </a:r>
            <a:endParaRPr lang="en-AU" dirty="0" smtClean="0"/>
          </a:p>
          <a:p>
            <a:endParaRPr lang="en-AU" dirty="0" smtClean="0"/>
          </a:p>
        </p:txBody>
      </p:sp>
      <p:sp>
        <p:nvSpPr>
          <p:cNvPr id="3" name="Text Placeholder 2"/>
          <p:cNvSpPr>
            <a:spLocks noGrp="1"/>
          </p:cNvSpPr>
          <p:nvPr>
            <p:ph type="body" sz="quarter" idx="15"/>
          </p:nvPr>
        </p:nvSpPr>
        <p:spPr/>
        <p:txBody>
          <a:bodyPr/>
          <a:lstStyle/>
          <a:p>
            <a:r>
              <a:rPr lang="en-AU" dirty="0" smtClean="0"/>
              <a:t>You are a member of an Animal Ethics Committee. Evaluate the following research proposal.</a:t>
            </a:r>
            <a:endParaRPr lang="en-AU" dirty="0"/>
          </a:p>
        </p:txBody>
      </p:sp>
      <p:sp>
        <p:nvSpPr>
          <p:cNvPr id="4" name="Title 3"/>
          <p:cNvSpPr>
            <a:spLocks noGrp="1"/>
          </p:cNvSpPr>
          <p:nvPr>
            <p:ph type="title"/>
          </p:nvPr>
        </p:nvSpPr>
        <p:spPr/>
        <p:txBody>
          <a:bodyPr/>
          <a:lstStyle/>
          <a:p>
            <a:r>
              <a:rPr lang="en-AU" dirty="0" smtClean="0"/>
              <a:t>Case 5 – animal experiments</a:t>
            </a:r>
            <a:endParaRPr lang="en-AU" dirty="0"/>
          </a:p>
        </p:txBody>
      </p:sp>
      <p:sp>
        <p:nvSpPr>
          <p:cNvPr id="5" name="Rectangle 4"/>
          <p:cNvSpPr/>
          <p:nvPr/>
        </p:nvSpPr>
        <p:spPr>
          <a:xfrm>
            <a:off x="3448372" y="6217721"/>
            <a:ext cx="2526653" cy="307777"/>
          </a:xfrm>
          <a:prstGeom prst="rect">
            <a:avLst/>
          </a:prstGeom>
        </p:spPr>
        <p:txBody>
          <a:bodyPr wrap="none">
            <a:spAutoFit/>
          </a:bodyPr>
          <a:lstStyle/>
          <a:p>
            <a:pPr algn="ctr"/>
            <a:r>
              <a:rPr lang="en-AU" sz="1400" b="1" dirty="0">
                <a:latin typeface="Arial" panose="020B0604020202020204" pitchFamily="34" charset="0"/>
                <a:cs typeface="Arial" panose="020B0604020202020204" pitchFamily="34" charset="0"/>
              </a:rPr>
              <a:t>Continued on the next slide</a:t>
            </a:r>
          </a:p>
        </p:txBody>
      </p:sp>
    </p:spTree>
    <p:extLst>
      <p:ext uri="{BB962C8B-B14F-4D97-AF65-F5344CB8AC3E}">
        <p14:creationId xmlns:p14="http://schemas.microsoft.com/office/powerpoint/2010/main" val="3503055901"/>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6"/>
          </p:nvPr>
        </p:nvSpPr>
        <p:spPr>
          <a:xfrm>
            <a:off x="5870141" y="1665288"/>
            <a:ext cx="3052171" cy="4055165"/>
          </a:xfrm>
        </p:spPr>
        <p:txBody>
          <a:bodyPr>
            <a:noAutofit/>
          </a:bodyPr>
          <a:lstStyle/>
          <a:p>
            <a:pPr marL="0" indent="0">
              <a:buNone/>
            </a:pPr>
            <a:r>
              <a:rPr lang="en-AU" sz="2400" dirty="0" smtClean="0"/>
              <a:t>The law, ethics and morality all influence our behaviours. They apply to both personal and professional behaviours.</a:t>
            </a:r>
            <a:endParaRPr lang="en-AU" sz="2400" dirty="0"/>
          </a:p>
        </p:txBody>
      </p:sp>
      <p:sp>
        <p:nvSpPr>
          <p:cNvPr id="3" name="Text Placeholder 2"/>
          <p:cNvSpPr>
            <a:spLocks noGrp="1"/>
          </p:cNvSpPr>
          <p:nvPr>
            <p:ph type="body" sz="quarter" idx="15"/>
          </p:nvPr>
        </p:nvSpPr>
        <p:spPr/>
        <p:txBody>
          <a:bodyPr/>
          <a:lstStyle/>
          <a:p>
            <a:r>
              <a:rPr lang="en-AU" dirty="0" smtClean="0"/>
              <a:t>Introduction</a:t>
            </a:r>
            <a:endParaRPr lang="en-AU" dirty="0"/>
          </a:p>
        </p:txBody>
      </p:sp>
      <p:sp>
        <p:nvSpPr>
          <p:cNvPr id="2" name="Title 1">
            <a:extLst>
              <a:ext uri="{FF2B5EF4-FFF2-40B4-BE49-F238E27FC236}">
                <a16:creationId xmlns:a16="http://schemas.microsoft.com/office/drawing/2014/main" id="{B1310E9B-D3AD-4033-8F1B-351DDAE76799}"/>
              </a:ext>
            </a:extLst>
          </p:cNvPr>
          <p:cNvSpPr>
            <a:spLocks noGrp="1"/>
          </p:cNvSpPr>
          <p:nvPr>
            <p:ph type="title"/>
          </p:nvPr>
        </p:nvSpPr>
        <p:spPr/>
        <p:txBody>
          <a:bodyPr/>
          <a:lstStyle/>
          <a:p>
            <a:r>
              <a:rPr lang="en-AU" dirty="0"/>
              <a:t>Ethics, morality and the law</a:t>
            </a:r>
            <a:endParaRPr lang="en-US" dirty="0"/>
          </a:p>
        </p:txBody>
      </p:sp>
      <p:graphicFrame>
        <p:nvGraphicFramePr>
          <p:cNvPr id="12" name="Content Placeholder 11">
            <a:extLst>
              <a:ext uri="{FF2B5EF4-FFF2-40B4-BE49-F238E27FC236}">
                <a16:creationId xmlns:a16="http://schemas.microsoft.com/office/drawing/2014/main" id="{23BCBC4F-B92C-48DB-827B-8E5852309AED}"/>
              </a:ext>
            </a:extLst>
          </p:cNvPr>
          <p:cNvGraphicFramePr>
            <a:graphicFrameLocks noGrp="1"/>
          </p:cNvGraphicFramePr>
          <p:nvPr>
            <p:ph idx="4294967295"/>
            <p:extLst>
              <p:ext uri="{D42A27DB-BD31-4B8C-83A1-F6EECF244321}">
                <p14:modId xmlns:p14="http://schemas.microsoft.com/office/powerpoint/2010/main" val="4087109392"/>
              </p:ext>
            </p:extLst>
          </p:nvPr>
        </p:nvGraphicFramePr>
        <p:xfrm>
          <a:off x="0" y="1436688"/>
          <a:ext cx="6480313" cy="47339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95868848"/>
      </p:ext>
    </p:extLst>
  </p:cSld>
  <p:clrMapOvr>
    <a:masterClrMapping/>
  </p:clrMapOvr>
  <p:transition>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5"/>
          </p:nvPr>
        </p:nvSpPr>
        <p:spPr>
          <a:xfrm>
            <a:off x="294661" y="1245629"/>
            <a:ext cx="8627651" cy="265671"/>
          </a:xfrm>
        </p:spPr>
        <p:txBody>
          <a:bodyPr anchor="ctr"/>
          <a:lstStyle/>
          <a:p>
            <a:r>
              <a:rPr lang="en-AU" dirty="0" smtClean="0"/>
              <a:t>Fill in the table and then answer the question below.</a:t>
            </a:r>
            <a:endParaRPr lang="en-AU" dirty="0"/>
          </a:p>
        </p:txBody>
      </p:sp>
      <p:sp>
        <p:nvSpPr>
          <p:cNvPr id="4" name="Title 3"/>
          <p:cNvSpPr>
            <a:spLocks noGrp="1"/>
          </p:cNvSpPr>
          <p:nvPr>
            <p:ph type="title"/>
          </p:nvPr>
        </p:nvSpPr>
        <p:spPr/>
        <p:txBody>
          <a:bodyPr/>
          <a:lstStyle/>
          <a:p>
            <a:r>
              <a:rPr lang="en-AU" dirty="0" smtClean="0"/>
              <a:t>Case 5 – animal experiments</a:t>
            </a:r>
            <a:endParaRPr lang="en-AU" dirty="0"/>
          </a:p>
        </p:txBody>
      </p:sp>
      <p:graphicFrame>
        <p:nvGraphicFramePr>
          <p:cNvPr id="5" name="Table 4"/>
          <p:cNvGraphicFramePr>
            <a:graphicFrameLocks noGrp="1"/>
          </p:cNvGraphicFramePr>
          <p:nvPr>
            <p:extLst>
              <p:ext uri="{D42A27DB-BD31-4B8C-83A1-F6EECF244321}">
                <p14:modId xmlns:p14="http://schemas.microsoft.com/office/powerpoint/2010/main" val="2461332471"/>
              </p:ext>
            </p:extLst>
          </p:nvPr>
        </p:nvGraphicFramePr>
        <p:xfrm>
          <a:off x="292099" y="1665289"/>
          <a:ext cx="8623051" cy="4334839"/>
        </p:xfrm>
        <a:graphic>
          <a:graphicData uri="http://schemas.openxmlformats.org/drawingml/2006/table">
            <a:tbl>
              <a:tblPr firstRow="1" firstCol="1" bandRow="1">
                <a:tableStyleId>{BC89EF96-8CEA-46FF-86C4-4CE0E7609802}</a:tableStyleId>
              </a:tblPr>
              <a:tblGrid>
                <a:gridCol w="2571804">
                  <a:extLst>
                    <a:ext uri="{9D8B030D-6E8A-4147-A177-3AD203B41FA5}">
                      <a16:colId xmlns:a16="http://schemas.microsoft.com/office/drawing/2014/main" val="2081070306"/>
                    </a:ext>
                  </a:extLst>
                </a:gridCol>
                <a:gridCol w="6051247">
                  <a:extLst>
                    <a:ext uri="{9D8B030D-6E8A-4147-A177-3AD203B41FA5}">
                      <a16:colId xmlns:a16="http://schemas.microsoft.com/office/drawing/2014/main" val="822213792"/>
                    </a:ext>
                  </a:extLst>
                </a:gridCol>
              </a:tblGrid>
              <a:tr h="341311">
                <a:tc>
                  <a:txBody>
                    <a:bodyPr/>
                    <a:lstStyle/>
                    <a:p>
                      <a:pPr algn="ctr">
                        <a:lnSpc>
                          <a:spcPts val="1300"/>
                        </a:lnSpc>
                        <a:spcBef>
                          <a:spcPts val="400"/>
                        </a:spcBef>
                        <a:spcAft>
                          <a:spcPts val="400"/>
                        </a:spcAft>
                      </a:pPr>
                      <a:r>
                        <a:rPr lang="en-AU" sz="1600">
                          <a:effectLst/>
                          <a:latin typeface="Arial" panose="020B0604020202020204" pitchFamily="34" charset="0"/>
                          <a:cs typeface="Arial" panose="020B0604020202020204" pitchFamily="34" charset="0"/>
                        </a:rPr>
                        <a:t>Risk and benefits</a:t>
                      </a:r>
                      <a:endParaRPr lang="en-AU" sz="1600" b="1">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algn="ctr">
                        <a:lnSpc>
                          <a:spcPts val="1300"/>
                        </a:lnSpc>
                        <a:spcBef>
                          <a:spcPts val="400"/>
                        </a:spcBef>
                        <a:spcAft>
                          <a:spcPts val="400"/>
                        </a:spcAft>
                      </a:pPr>
                      <a:r>
                        <a:rPr lang="en-AU" sz="1600" dirty="0" smtClean="0">
                          <a:effectLst/>
                          <a:latin typeface="Arial" panose="020B0604020202020204" pitchFamily="34" charset="0"/>
                          <a:cs typeface="Arial" panose="020B0604020202020204" pitchFamily="34" charset="0"/>
                        </a:rPr>
                        <a:t>Answer</a:t>
                      </a:r>
                      <a:endParaRPr lang="en-AU" sz="1600" b="1"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extLst>
                  <a:ext uri="{0D108BD9-81ED-4DB2-BD59-A6C34878D82A}">
                    <a16:rowId xmlns:a16="http://schemas.microsoft.com/office/drawing/2014/main" val="3854251881"/>
                  </a:ext>
                </a:extLst>
              </a:tr>
              <a:tr h="998382">
                <a:tc>
                  <a:txBody>
                    <a:bodyPr/>
                    <a:lstStyle/>
                    <a:p>
                      <a:pPr>
                        <a:lnSpc>
                          <a:spcPts val="1300"/>
                        </a:lnSpc>
                        <a:spcBef>
                          <a:spcPts val="400"/>
                        </a:spcBef>
                        <a:spcAft>
                          <a:spcPts val="400"/>
                        </a:spcAft>
                      </a:pPr>
                      <a:r>
                        <a:rPr lang="en-AU" sz="1200">
                          <a:effectLst/>
                          <a:latin typeface="Arial" panose="020B0604020202020204" pitchFamily="34" charset="0"/>
                          <a:cs typeface="Arial" panose="020B0604020202020204" pitchFamily="34" charset="0"/>
                        </a:rPr>
                        <a:t>Benefits for humans </a:t>
                      </a:r>
                    </a:p>
                    <a:p>
                      <a:pPr>
                        <a:lnSpc>
                          <a:spcPts val="1300"/>
                        </a:lnSpc>
                        <a:spcBef>
                          <a:spcPts val="400"/>
                        </a:spcBef>
                        <a:spcAft>
                          <a:spcPts val="400"/>
                        </a:spcAft>
                      </a:pPr>
                      <a:r>
                        <a:rPr lang="en-AU" sz="1200">
                          <a:effectLst/>
                          <a:latin typeface="Arial" panose="020B0604020202020204" pitchFamily="34" charset="0"/>
                          <a:cs typeface="Arial" panose="020B0604020202020204" pitchFamily="34" charset="0"/>
                        </a:rPr>
                        <a:t>(how will humans benefit from this research?)</a:t>
                      </a:r>
                      <a:endParaRPr lang="en-AU" sz="12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a:lnSpc>
                          <a:spcPct val="115000"/>
                        </a:lnSpc>
                        <a:spcBef>
                          <a:spcPts val="1200"/>
                        </a:spcBef>
                        <a:spcAft>
                          <a:spcPts val="0"/>
                        </a:spcAft>
                      </a:pPr>
                      <a:r>
                        <a:rPr lang="en-AU" sz="1800" dirty="0">
                          <a:effectLst/>
                          <a:latin typeface="Arial" panose="020B0604020202020204" pitchFamily="34" charset="0"/>
                          <a:cs typeface="Arial" panose="020B0604020202020204" pitchFamily="34" charset="0"/>
                        </a:rPr>
                        <a:t> </a:t>
                      </a:r>
                      <a:endParaRPr lang="en-AU" sz="18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extLst>
                  <a:ext uri="{0D108BD9-81ED-4DB2-BD59-A6C34878D82A}">
                    <a16:rowId xmlns:a16="http://schemas.microsoft.com/office/drawing/2014/main" val="1789311249"/>
                  </a:ext>
                </a:extLst>
              </a:tr>
              <a:tr h="998382">
                <a:tc>
                  <a:txBody>
                    <a:bodyPr/>
                    <a:lstStyle/>
                    <a:p>
                      <a:pPr>
                        <a:lnSpc>
                          <a:spcPts val="1300"/>
                        </a:lnSpc>
                        <a:spcBef>
                          <a:spcPts val="400"/>
                        </a:spcBef>
                        <a:spcAft>
                          <a:spcPts val="400"/>
                        </a:spcAft>
                      </a:pPr>
                      <a:r>
                        <a:rPr lang="en-AU" sz="1200">
                          <a:effectLst/>
                          <a:latin typeface="Arial" panose="020B0604020202020204" pitchFamily="34" charset="0"/>
                          <a:cs typeface="Arial" panose="020B0604020202020204" pitchFamily="34" charset="0"/>
                        </a:rPr>
                        <a:t>Benefits for animals </a:t>
                      </a:r>
                    </a:p>
                    <a:p>
                      <a:pPr>
                        <a:lnSpc>
                          <a:spcPts val="1300"/>
                        </a:lnSpc>
                        <a:spcBef>
                          <a:spcPts val="400"/>
                        </a:spcBef>
                        <a:spcAft>
                          <a:spcPts val="400"/>
                        </a:spcAft>
                      </a:pPr>
                      <a:r>
                        <a:rPr lang="en-AU" sz="1200">
                          <a:effectLst/>
                          <a:latin typeface="Arial" panose="020B0604020202020204" pitchFamily="34" charset="0"/>
                          <a:cs typeface="Arial" panose="020B0604020202020204" pitchFamily="34" charset="0"/>
                        </a:rPr>
                        <a:t>(how will animals benefit from this research?)</a:t>
                      </a:r>
                      <a:endParaRPr lang="en-AU" sz="12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a:lnSpc>
                          <a:spcPct val="115000"/>
                        </a:lnSpc>
                        <a:spcBef>
                          <a:spcPts val="1200"/>
                        </a:spcBef>
                        <a:spcAft>
                          <a:spcPts val="0"/>
                        </a:spcAft>
                      </a:pPr>
                      <a:r>
                        <a:rPr lang="en-AU" sz="1800">
                          <a:effectLst/>
                          <a:latin typeface="Arial" panose="020B0604020202020204" pitchFamily="34" charset="0"/>
                          <a:cs typeface="Arial" panose="020B0604020202020204" pitchFamily="34" charset="0"/>
                        </a:rPr>
                        <a:t> </a:t>
                      </a:r>
                      <a:endParaRPr lang="en-AU" sz="18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extLst>
                  <a:ext uri="{0D108BD9-81ED-4DB2-BD59-A6C34878D82A}">
                    <a16:rowId xmlns:a16="http://schemas.microsoft.com/office/drawing/2014/main" val="2824936951"/>
                  </a:ext>
                </a:extLst>
              </a:tr>
              <a:tr h="998382">
                <a:tc>
                  <a:txBody>
                    <a:bodyPr/>
                    <a:lstStyle/>
                    <a:p>
                      <a:pPr>
                        <a:lnSpc>
                          <a:spcPts val="1300"/>
                        </a:lnSpc>
                        <a:spcBef>
                          <a:spcPts val="400"/>
                        </a:spcBef>
                        <a:spcAft>
                          <a:spcPts val="400"/>
                        </a:spcAft>
                      </a:pPr>
                      <a:r>
                        <a:rPr lang="en-AU" sz="1200">
                          <a:effectLst/>
                          <a:latin typeface="Arial" panose="020B0604020202020204" pitchFamily="34" charset="0"/>
                          <a:cs typeface="Arial" panose="020B0604020202020204" pitchFamily="34" charset="0"/>
                        </a:rPr>
                        <a:t>Risks for humans</a:t>
                      </a:r>
                    </a:p>
                    <a:p>
                      <a:pPr>
                        <a:lnSpc>
                          <a:spcPts val="1300"/>
                        </a:lnSpc>
                        <a:spcBef>
                          <a:spcPts val="400"/>
                        </a:spcBef>
                        <a:spcAft>
                          <a:spcPts val="400"/>
                        </a:spcAft>
                      </a:pPr>
                      <a:r>
                        <a:rPr lang="en-AU" sz="1200">
                          <a:effectLst/>
                          <a:latin typeface="Arial" panose="020B0604020202020204" pitchFamily="34" charset="0"/>
                          <a:cs typeface="Arial" panose="020B0604020202020204" pitchFamily="34" charset="0"/>
                        </a:rPr>
                        <a:t>(what are the risks to humans from this research)</a:t>
                      </a:r>
                      <a:endParaRPr lang="en-AU" sz="12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a:lnSpc>
                          <a:spcPct val="115000"/>
                        </a:lnSpc>
                        <a:spcBef>
                          <a:spcPts val="1200"/>
                        </a:spcBef>
                        <a:spcAft>
                          <a:spcPts val="0"/>
                        </a:spcAft>
                      </a:pPr>
                      <a:r>
                        <a:rPr lang="en-AU" sz="1800">
                          <a:effectLst/>
                          <a:latin typeface="Arial" panose="020B0604020202020204" pitchFamily="34" charset="0"/>
                          <a:cs typeface="Arial" panose="020B0604020202020204" pitchFamily="34" charset="0"/>
                        </a:rPr>
                        <a:t> </a:t>
                      </a:r>
                      <a:endParaRPr lang="en-AU" sz="18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extLst>
                  <a:ext uri="{0D108BD9-81ED-4DB2-BD59-A6C34878D82A}">
                    <a16:rowId xmlns:a16="http://schemas.microsoft.com/office/drawing/2014/main" val="2133698657"/>
                  </a:ext>
                </a:extLst>
              </a:tr>
              <a:tr h="998382">
                <a:tc>
                  <a:txBody>
                    <a:bodyPr/>
                    <a:lstStyle/>
                    <a:p>
                      <a:pPr>
                        <a:lnSpc>
                          <a:spcPts val="1300"/>
                        </a:lnSpc>
                        <a:spcBef>
                          <a:spcPts val="400"/>
                        </a:spcBef>
                        <a:spcAft>
                          <a:spcPts val="400"/>
                        </a:spcAft>
                      </a:pPr>
                      <a:r>
                        <a:rPr lang="en-AU" sz="1200" dirty="0">
                          <a:effectLst/>
                          <a:latin typeface="Arial" panose="020B0604020202020204" pitchFamily="34" charset="0"/>
                          <a:cs typeface="Arial" panose="020B0604020202020204" pitchFamily="34" charset="0"/>
                        </a:rPr>
                        <a:t>Risks for animals</a:t>
                      </a:r>
                    </a:p>
                    <a:p>
                      <a:pPr>
                        <a:lnSpc>
                          <a:spcPts val="1300"/>
                        </a:lnSpc>
                        <a:spcBef>
                          <a:spcPts val="400"/>
                        </a:spcBef>
                        <a:spcAft>
                          <a:spcPts val="400"/>
                        </a:spcAft>
                      </a:pPr>
                      <a:r>
                        <a:rPr lang="en-AU" sz="1200" dirty="0">
                          <a:effectLst/>
                          <a:latin typeface="Arial" panose="020B0604020202020204" pitchFamily="34" charset="0"/>
                          <a:cs typeface="Arial" panose="020B0604020202020204" pitchFamily="34" charset="0"/>
                        </a:rPr>
                        <a:t>(what are the risks to humans from this research)</a:t>
                      </a:r>
                      <a:endParaRPr lang="en-AU" sz="12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a:lnSpc>
                          <a:spcPct val="115000"/>
                        </a:lnSpc>
                        <a:spcBef>
                          <a:spcPts val="1200"/>
                        </a:spcBef>
                        <a:spcAft>
                          <a:spcPts val="0"/>
                        </a:spcAft>
                      </a:pPr>
                      <a:r>
                        <a:rPr lang="en-AU" sz="1800" dirty="0">
                          <a:effectLst/>
                          <a:latin typeface="Arial" panose="020B0604020202020204" pitchFamily="34" charset="0"/>
                          <a:cs typeface="Arial" panose="020B0604020202020204" pitchFamily="34" charset="0"/>
                        </a:rPr>
                        <a:t> </a:t>
                      </a:r>
                      <a:endParaRPr lang="en-AU" sz="18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extLst>
                  <a:ext uri="{0D108BD9-81ED-4DB2-BD59-A6C34878D82A}">
                    <a16:rowId xmlns:a16="http://schemas.microsoft.com/office/drawing/2014/main" val="1494184724"/>
                  </a:ext>
                </a:extLst>
              </a:tr>
            </a:tbl>
          </a:graphicData>
        </a:graphic>
      </p:graphicFrame>
      <p:sp>
        <p:nvSpPr>
          <p:cNvPr id="6" name="Text Placeholder 5"/>
          <p:cNvSpPr>
            <a:spLocks noGrp="1"/>
          </p:cNvSpPr>
          <p:nvPr>
            <p:ph type="body" sz="quarter" idx="16"/>
          </p:nvPr>
        </p:nvSpPr>
        <p:spPr>
          <a:xfrm>
            <a:off x="286926" y="6148734"/>
            <a:ext cx="8209374" cy="449883"/>
          </a:xfrm>
        </p:spPr>
        <p:txBody>
          <a:bodyPr>
            <a:normAutofit fontScale="92500" lnSpcReduction="20000"/>
          </a:bodyPr>
          <a:lstStyle/>
          <a:p>
            <a:pPr marL="0" indent="0">
              <a:buNone/>
            </a:pPr>
            <a:r>
              <a:rPr lang="en-AU" dirty="0"/>
              <a:t>Is the project approved? Using scientific and ethical reasoning, justify your </a:t>
            </a:r>
            <a:r>
              <a:rPr lang="en-AU" dirty="0" smtClean="0"/>
              <a:t>decision.</a:t>
            </a:r>
            <a:endParaRPr lang="en-AU" dirty="0"/>
          </a:p>
        </p:txBody>
      </p:sp>
    </p:spTree>
    <p:extLst>
      <p:ext uri="{BB962C8B-B14F-4D97-AF65-F5344CB8AC3E}">
        <p14:creationId xmlns:p14="http://schemas.microsoft.com/office/powerpoint/2010/main" val="4014429266"/>
      </p:ext>
    </p:extLst>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p:txBody>
          <a:bodyPr>
            <a:normAutofit fontScale="92500" lnSpcReduction="20000"/>
          </a:bodyPr>
          <a:lstStyle/>
          <a:p>
            <a:r>
              <a:rPr lang="en-AU" dirty="0"/>
              <a:t>A research group at your University wants to determine the use of the drug ecstasy (methamphetamine) in parties. They propose to use rats, which will be maintained in a high-temperature enclosure (that mimics the high-temperature environments of party rooms). The rats can consume ecstasy solutions by pressing down on a lever in their cages. The rats will also be surgically-implanted with a catheter that allows the researchers to determine the quantity and frequency of ecstasy consumption. The experimental group consists of rats that will be maintained at 30</a:t>
            </a:r>
            <a:r>
              <a:rPr lang="en-AU" baseline="30000" dirty="0"/>
              <a:t>o</a:t>
            </a:r>
            <a:r>
              <a:rPr lang="en-AU" dirty="0"/>
              <a:t>C, while the control group contains an identical number of rats which will be maintained at 23</a:t>
            </a:r>
            <a:r>
              <a:rPr lang="en-AU" baseline="30000" dirty="0"/>
              <a:t>o</a:t>
            </a:r>
            <a:r>
              <a:rPr lang="en-AU" dirty="0"/>
              <a:t>C. All animals will be provided with food and water according to standard protocols. They will also be observed for distress (for example, hyperthermia – in which case, they will be humanely sacrificed). At the end of the experiment, all animals will be </a:t>
            </a:r>
            <a:r>
              <a:rPr lang="en-AU" dirty="0" err="1"/>
              <a:t>euthanised</a:t>
            </a:r>
            <a:r>
              <a:rPr lang="en-AU" dirty="0"/>
              <a:t> using standard procedures.</a:t>
            </a:r>
          </a:p>
        </p:txBody>
      </p:sp>
      <p:sp>
        <p:nvSpPr>
          <p:cNvPr id="3" name="Text Placeholder 2"/>
          <p:cNvSpPr>
            <a:spLocks noGrp="1"/>
          </p:cNvSpPr>
          <p:nvPr>
            <p:ph type="body" sz="quarter" idx="15"/>
          </p:nvPr>
        </p:nvSpPr>
        <p:spPr/>
        <p:txBody>
          <a:bodyPr/>
          <a:lstStyle/>
          <a:p>
            <a:r>
              <a:rPr lang="en-AU" dirty="0"/>
              <a:t>You are a member of an Animal Ethics Committee. Evaluate the following research proposal.</a:t>
            </a:r>
          </a:p>
        </p:txBody>
      </p:sp>
      <p:sp>
        <p:nvSpPr>
          <p:cNvPr id="4" name="Title 3"/>
          <p:cNvSpPr>
            <a:spLocks noGrp="1"/>
          </p:cNvSpPr>
          <p:nvPr>
            <p:ph type="title"/>
          </p:nvPr>
        </p:nvSpPr>
        <p:spPr/>
        <p:txBody>
          <a:bodyPr/>
          <a:lstStyle/>
          <a:p>
            <a:r>
              <a:rPr lang="en-AU" dirty="0" smtClean="0"/>
              <a:t>Case 6 – animal experiments</a:t>
            </a:r>
            <a:endParaRPr lang="en-AU" dirty="0"/>
          </a:p>
        </p:txBody>
      </p:sp>
      <p:sp>
        <p:nvSpPr>
          <p:cNvPr id="5" name="Rectangle 4"/>
          <p:cNvSpPr/>
          <p:nvPr/>
        </p:nvSpPr>
        <p:spPr>
          <a:xfrm>
            <a:off x="5543872" y="6372473"/>
            <a:ext cx="2526653" cy="307777"/>
          </a:xfrm>
          <a:prstGeom prst="rect">
            <a:avLst/>
          </a:prstGeom>
        </p:spPr>
        <p:txBody>
          <a:bodyPr wrap="none">
            <a:spAutoFit/>
          </a:bodyPr>
          <a:lstStyle/>
          <a:p>
            <a:pPr algn="ctr"/>
            <a:r>
              <a:rPr lang="en-AU" sz="1400" b="1" dirty="0">
                <a:latin typeface="Arial" panose="020B0604020202020204" pitchFamily="34" charset="0"/>
                <a:cs typeface="Arial" panose="020B0604020202020204" pitchFamily="34" charset="0"/>
              </a:rPr>
              <a:t>Continued on the next slide</a:t>
            </a:r>
          </a:p>
        </p:txBody>
      </p:sp>
      <p:sp>
        <p:nvSpPr>
          <p:cNvPr id="6" name="Rectangle 5"/>
          <p:cNvSpPr/>
          <p:nvPr/>
        </p:nvSpPr>
        <p:spPr>
          <a:xfrm>
            <a:off x="292100" y="6018530"/>
            <a:ext cx="4572000" cy="707886"/>
          </a:xfrm>
          <a:prstGeom prst="rect">
            <a:avLst/>
          </a:prstGeom>
        </p:spPr>
        <p:txBody>
          <a:bodyPr>
            <a:spAutoFit/>
          </a:bodyPr>
          <a:lstStyle/>
          <a:p>
            <a:r>
              <a:rPr lang="en-AU" sz="1000" dirty="0">
                <a:latin typeface="Arial" panose="020B0604020202020204" pitchFamily="34" charset="0"/>
                <a:ea typeface="SimSun" panose="02010600030101010101" pitchFamily="2" charset="-122"/>
                <a:cs typeface="Times New Roman" panose="02020603050405020304" pitchFamily="18" charset="0"/>
              </a:rPr>
              <a:t>Adapted from Cornish, JL, Clemens, KJ. Thompson, MR, Callaghan, PD, Dawson, B &amp; McGregor, IS, High ambient temperature increases intravenous methamphetamine self-administration on fixed and progressive ratio schedules in rats J </a:t>
            </a:r>
            <a:r>
              <a:rPr lang="en-AU" sz="1000" dirty="0" err="1">
                <a:latin typeface="Arial" panose="020B0604020202020204" pitchFamily="34" charset="0"/>
                <a:ea typeface="SimSun" panose="02010600030101010101" pitchFamily="2" charset="-122"/>
                <a:cs typeface="Times New Roman" panose="02020603050405020304" pitchFamily="18" charset="0"/>
              </a:rPr>
              <a:t>Psychopharmacol</a:t>
            </a:r>
            <a:r>
              <a:rPr lang="en-AU" sz="1000" dirty="0">
                <a:latin typeface="Arial" panose="020B0604020202020204" pitchFamily="34" charset="0"/>
                <a:ea typeface="SimSun" panose="02010600030101010101" pitchFamily="2" charset="-122"/>
                <a:cs typeface="Times New Roman" panose="02020603050405020304" pitchFamily="18" charset="0"/>
              </a:rPr>
              <a:t> (2008) 22(1) 100-110</a:t>
            </a:r>
            <a:endParaRPr lang="en-AU" sz="1000" dirty="0"/>
          </a:p>
        </p:txBody>
      </p:sp>
    </p:spTree>
    <p:extLst>
      <p:ext uri="{BB962C8B-B14F-4D97-AF65-F5344CB8AC3E}">
        <p14:creationId xmlns:p14="http://schemas.microsoft.com/office/powerpoint/2010/main" val="3334469245"/>
      </p:ext>
    </p:extLst>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5"/>
          </p:nvPr>
        </p:nvSpPr>
        <p:spPr/>
        <p:txBody>
          <a:bodyPr/>
          <a:lstStyle/>
          <a:p>
            <a:r>
              <a:rPr lang="en-AU" dirty="0"/>
              <a:t>Fill in the table and then answer the question below</a:t>
            </a:r>
          </a:p>
        </p:txBody>
      </p:sp>
      <p:sp>
        <p:nvSpPr>
          <p:cNvPr id="4" name="Title 3"/>
          <p:cNvSpPr>
            <a:spLocks noGrp="1"/>
          </p:cNvSpPr>
          <p:nvPr>
            <p:ph type="title"/>
          </p:nvPr>
        </p:nvSpPr>
        <p:spPr/>
        <p:txBody>
          <a:bodyPr/>
          <a:lstStyle/>
          <a:p>
            <a:r>
              <a:rPr lang="en-AU" dirty="0" smtClean="0"/>
              <a:t>Case 6 – animal experiments</a:t>
            </a:r>
            <a:endParaRPr lang="en-AU" dirty="0"/>
          </a:p>
        </p:txBody>
      </p:sp>
      <p:graphicFrame>
        <p:nvGraphicFramePr>
          <p:cNvPr id="5" name="Table 4"/>
          <p:cNvGraphicFramePr>
            <a:graphicFrameLocks noGrp="1"/>
          </p:cNvGraphicFramePr>
          <p:nvPr>
            <p:extLst>
              <p:ext uri="{D42A27DB-BD31-4B8C-83A1-F6EECF244321}">
                <p14:modId xmlns:p14="http://schemas.microsoft.com/office/powerpoint/2010/main" val="222568162"/>
              </p:ext>
            </p:extLst>
          </p:nvPr>
        </p:nvGraphicFramePr>
        <p:xfrm>
          <a:off x="294661" y="1665290"/>
          <a:ext cx="8627651" cy="4430152"/>
        </p:xfrm>
        <a:graphic>
          <a:graphicData uri="http://schemas.openxmlformats.org/drawingml/2006/table">
            <a:tbl>
              <a:tblPr firstRow="1" firstCol="1" bandRow="1">
                <a:tableStyleId>{BC89EF96-8CEA-46FF-86C4-4CE0E7609802}</a:tableStyleId>
              </a:tblPr>
              <a:tblGrid>
                <a:gridCol w="2573175">
                  <a:extLst>
                    <a:ext uri="{9D8B030D-6E8A-4147-A177-3AD203B41FA5}">
                      <a16:colId xmlns:a16="http://schemas.microsoft.com/office/drawing/2014/main" val="2920035727"/>
                    </a:ext>
                  </a:extLst>
                </a:gridCol>
                <a:gridCol w="6054476">
                  <a:extLst>
                    <a:ext uri="{9D8B030D-6E8A-4147-A177-3AD203B41FA5}">
                      <a16:colId xmlns:a16="http://schemas.microsoft.com/office/drawing/2014/main" val="1385723220"/>
                    </a:ext>
                  </a:extLst>
                </a:gridCol>
              </a:tblGrid>
              <a:tr h="438388">
                <a:tc>
                  <a:txBody>
                    <a:bodyPr/>
                    <a:lstStyle/>
                    <a:p>
                      <a:pPr>
                        <a:lnSpc>
                          <a:spcPts val="1300"/>
                        </a:lnSpc>
                        <a:spcBef>
                          <a:spcPts val="400"/>
                        </a:spcBef>
                        <a:spcAft>
                          <a:spcPts val="400"/>
                        </a:spcAft>
                      </a:pPr>
                      <a:r>
                        <a:rPr lang="en-AU" sz="1600">
                          <a:effectLst/>
                          <a:latin typeface="Arial" panose="020B0604020202020204" pitchFamily="34" charset="0"/>
                          <a:cs typeface="Arial" panose="020B0604020202020204" pitchFamily="34" charset="0"/>
                        </a:rPr>
                        <a:t>Risk and benefits</a:t>
                      </a:r>
                      <a:endParaRPr lang="en-AU" sz="1600" b="1">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a:lnSpc>
                          <a:spcPts val="1300"/>
                        </a:lnSpc>
                        <a:spcBef>
                          <a:spcPts val="400"/>
                        </a:spcBef>
                        <a:spcAft>
                          <a:spcPts val="400"/>
                        </a:spcAft>
                      </a:pPr>
                      <a:r>
                        <a:rPr lang="en-AU" sz="1600">
                          <a:effectLst/>
                          <a:latin typeface="Arial" panose="020B0604020202020204" pitchFamily="34" charset="0"/>
                          <a:cs typeface="Arial" panose="020B0604020202020204" pitchFamily="34" charset="0"/>
                        </a:rPr>
                        <a:t>Comments</a:t>
                      </a:r>
                      <a:endParaRPr lang="en-AU" sz="1600" b="1">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extLst>
                  <a:ext uri="{0D108BD9-81ED-4DB2-BD59-A6C34878D82A}">
                    <a16:rowId xmlns:a16="http://schemas.microsoft.com/office/drawing/2014/main" val="523052247"/>
                  </a:ext>
                </a:extLst>
              </a:tr>
              <a:tr h="997941">
                <a:tc>
                  <a:txBody>
                    <a:bodyPr/>
                    <a:lstStyle/>
                    <a:p>
                      <a:pPr>
                        <a:lnSpc>
                          <a:spcPts val="1300"/>
                        </a:lnSpc>
                        <a:spcBef>
                          <a:spcPts val="400"/>
                        </a:spcBef>
                        <a:spcAft>
                          <a:spcPts val="400"/>
                        </a:spcAft>
                      </a:pPr>
                      <a:r>
                        <a:rPr lang="en-AU" sz="1200">
                          <a:effectLst/>
                          <a:latin typeface="Arial" panose="020B0604020202020204" pitchFamily="34" charset="0"/>
                          <a:cs typeface="Arial" panose="020B0604020202020204" pitchFamily="34" charset="0"/>
                        </a:rPr>
                        <a:t>Benefits for humans </a:t>
                      </a:r>
                    </a:p>
                    <a:p>
                      <a:pPr>
                        <a:lnSpc>
                          <a:spcPts val="1300"/>
                        </a:lnSpc>
                        <a:spcBef>
                          <a:spcPts val="400"/>
                        </a:spcBef>
                        <a:spcAft>
                          <a:spcPts val="400"/>
                        </a:spcAft>
                      </a:pPr>
                      <a:r>
                        <a:rPr lang="en-AU" sz="1200">
                          <a:effectLst/>
                          <a:latin typeface="Arial" panose="020B0604020202020204" pitchFamily="34" charset="0"/>
                          <a:cs typeface="Arial" panose="020B0604020202020204" pitchFamily="34" charset="0"/>
                        </a:rPr>
                        <a:t>(how will humans benefit from this research?)</a:t>
                      </a:r>
                      <a:endParaRPr lang="en-AU" sz="12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a:lnSpc>
                          <a:spcPct val="115000"/>
                        </a:lnSpc>
                        <a:spcBef>
                          <a:spcPts val="1200"/>
                        </a:spcBef>
                        <a:spcAft>
                          <a:spcPts val="0"/>
                        </a:spcAft>
                      </a:pPr>
                      <a:r>
                        <a:rPr lang="en-AU" sz="1800">
                          <a:effectLst/>
                          <a:latin typeface="Arial" panose="020B0604020202020204" pitchFamily="34" charset="0"/>
                          <a:cs typeface="Arial" panose="020B0604020202020204" pitchFamily="34" charset="0"/>
                        </a:rPr>
                        <a:t> </a:t>
                      </a:r>
                      <a:endParaRPr lang="en-AU" sz="18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extLst>
                  <a:ext uri="{0D108BD9-81ED-4DB2-BD59-A6C34878D82A}">
                    <a16:rowId xmlns:a16="http://schemas.microsoft.com/office/drawing/2014/main" val="2696319868"/>
                  </a:ext>
                </a:extLst>
              </a:tr>
              <a:tr h="997941">
                <a:tc>
                  <a:txBody>
                    <a:bodyPr/>
                    <a:lstStyle/>
                    <a:p>
                      <a:pPr>
                        <a:lnSpc>
                          <a:spcPts val="1300"/>
                        </a:lnSpc>
                        <a:spcBef>
                          <a:spcPts val="400"/>
                        </a:spcBef>
                        <a:spcAft>
                          <a:spcPts val="400"/>
                        </a:spcAft>
                      </a:pPr>
                      <a:r>
                        <a:rPr lang="en-AU" sz="1200">
                          <a:effectLst/>
                          <a:latin typeface="Arial" panose="020B0604020202020204" pitchFamily="34" charset="0"/>
                          <a:cs typeface="Arial" panose="020B0604020202020204" pitchFamily="34" charset="0"/>
                        </a:rPr>
                        <a:t>Benefits for animals </a:t>
                      </a:r>
                    </a:p>
                    <a:p>
                      <a:pPr>
                        <a:lnSpc>
                          <a:spcPts val="1300"/>
                        </a:lnSpc>
                        <a:spcBef>
                          <a:spcPts val="400"/>
                        </a:spcBef>
                        <a:spcAft>
                          <a:spcPts val="400"/>
                        </a:spcAft>
                      </a:pPr>
                      <a:r>
                        <a:rPr lang="en-AU" sz="1200">
                          <a:effectLst/>
                          <a:latin typeface="Arial" panose="020B0604020202020204" pitchFamily="34" charset="0"/>
                          <a:cs typeface="Arial" panose="020B0604020202020204" pitchFamily="34" charset="0"/>
                        </a:rPr>
                        <a:t>(how will animals benefit from this research?)</a:t>
                      </a:r>
                      <a:endParaRPr lang="en-AU" sz="12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a:lnSpc>
                          <a:spcPct val="115000"/>
                        </a:lnSpc>
                        <a:spcBef>
                          <a:spcPts val="1200"/>
                        </a:spcBef>
                        <a:spcAft>
                          <a:spcPts val="0"/>
                        </a:spcAft>
                      </a:pPr>
                      <a:r>
                        <a:rPr lang="en-AU" sz="1800">
                          <a:effectLst/>
                          <a:latin typeface="Arial" panose="020B0604020202020204" pitchFamily="34" charset="0"/>
                          <a:cs typeface="Arial" panose="020B0604020202020204" pitchFamily="34" charset="0"/>
                        </a:rPr>
                        <a:t> </a:t>
                      </a:r>
                      <a:endParaRPr lang="en-AU" sz="18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extLst>
                  <a:ext uri="{0D108BD9-81ED-4DB2-BD59-A6C34878D82A}">
                    <a16:rowId xmlns:a16="http://schemas.microsoft.com/office/drawing/2014/main" val="3346684265"/>
                  </a:ext>
                </a:extLst>
              </a:tr>
              <a:tr h="997941">
                <a:tc>
                  <a:txBody>
                    <a:bodyPr/>
                    <a:lstStyle/>
                    <a:p>
                      <a:pPr>
                        <a:lnSpc>
                          <a:spcPts val="1300"/>
                        </a:lnSpc>
                        <a:spcBef>
                          <a:spcPts val="400"/>
                        </a:spcBef>
                        <a:spcAft>
                          <a:spcPts val="400"/>
                        </a:spcAft>
                      </a:pPr>
                      <a:r>
                        <a:rPr lang="en-AU" sz="1200">
                          <a:effectLst/>
                          <a:latin typeface="Arial" panose="020B0604020202020204" pitchFamily="34" charset="0"/>
                          <a:cs typeface="Arial" panose="020B0604020202020204" pitchFamily="34" charset="0"/>
                        </a:rPr>
                        <a:t>Risks for humans</a:t>
                      </a:r>
                    </a:p>
                    <a:p>
                      <a:pPr>
                        <a:lnSpc>
                          <a:spcPts val="1300"/>
                        </a:lnSpc>
                        <a:spcBef>
                          <a:spcPts val="400"/>
                        </a:spcBef>
                        <a:spcAft>
                          <a:spcPts val="400"/>
                        </a:spcAft>
                      </a:pPr>
                      <a:r>
                        <a:rPr lang="en-AU" sz="1200">
                          <a:effectLst/>
                          <a:latin typeface="Arial" panose="020B0604020202020204" pitchFamily="34" charset="0"/>
                          <a:cs typeface="Arial" panose="020B0604020202020204" pitchFamily="34" charset="0"/>
                        </a:rPr>
                        <a:t>(what are the risks to humans from this research)</a:t>
                      </a:r>
                      <a:endParaRPr lang="en-AU" sz="12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a:lnSpc>
                          <a:spcPct val="115000"/>
                        </a:lnSpc>
                        <a:spcBef>
                          <a:spcPts val="1200"/>
                        </a:spcBef>
                        <a:spcAft>
                          <a:spcPts val="0"/>
                        </a:spcAft>
                      </a:pPr>
                      <a:r>
                        <a:rPr lang="en-AU" sz="1800">
                          <a:effectLst/>
                          <a:latin typeface="Arial" panose="020B0604020202020204" pitchFamily="34" charset="0"/>
                          <a:cs typeface="Arial" panose="020B0604020202020204" pitchFamily="34" charset="0"/>
                        </a:rPr>
                        <a:t> </a:t>
                      </a:r>
                      <a:endParaRPr lang="en-AU" sz="18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extLst>
                  <a:ext uri="{0D108BD9-81ED-4DB2-BD59-A6C34878D82A}">
                    <a16:rowId xmlns:a16="http://schemas.microsoft.com/office/drawing/2014/main" val="638245066"/>
                  </a:ext>
                </a:extLst>
              </a:tr>
              <a:tr h="997941">
                <a:tc>
                  <a:txBody>
                    <a:bodyPr/>
                    <a:lstStyle/>
                    <a:p>
                      <a:pPr>
                        <a:lnSpc>
                          <a:spcPts val="1300"/>
                        </a:lnSpc>
                        <a:spcBef>
                          <a:spcPts val="400"/>
                        </a:spcBef>
                        <a:spcAft>
                          <a:spcPts val="400"/>
                        </a:spcAft>
                      </a:pPr>
                      <a:r>
                        <a:rPr lang="en-AU" sz="1200" dirty="0">
                          <a:effectLst/>
                          <a:latin typeface="Arial" panose="020B0604020202020204" pitchFamily="34" charset="0"/>
                          <a:cs typeface="Arial" panose="020B0604020202020204" pitchFamily="34" charset="0"/>
                        </a:rPr>
                        <a:t>Risks for animals</a:t>
                      </a:r>
                    </a:p>
                    <a:p>
                      <a:pPr>
                        <a:lnSpc>
                          <a:spcPts val="1300"/>
                        </a:lnSpc>
                        <a:spcBef>
                          <a:spcPts val="400"/>
                        </a:spcBef>
                        <a:spcAft>
                          <a:spcPts val="400"/>
                        </a:spcAft>
                      </a:pPr>
                      <a:r>
                        <a:rPr lang="en-AU" sz="1200" dirty="0">
                          <a:effectLst/>
                          <a:latin typeface="Arial" panose="020B0604020202020204" pitchFamily="34" charset="0"/>
                          <a:cs typeface="Arial" panose="020B0604020202020204" pitchFamily="34" charset="0"/>
                        </a:rPr>
                        <a:t>(what are the risks to humans from this research)</a:t>
                      </a:r>
                      <a:endParaRPr lang="en-AU" sz="12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a:lnSpc>
                          <a:spcPct val="115000"/>
                        </a:lnSpc>
                        <a:spcBef>
                          <a:spcPts val="1200"/>
                        </a:spcBef>
                        <a:spcAft>
                          <a:spcPts val="0"/>
                        </a:spcAft>
                      </a:pPr>
                      <a:r>
                        <a:rPr lang="en-AU" sz="1800" dirty="0">
                          <a:effectLst/>
                          <a:latin typeface="Arial" panose="020B0604020202020204" pitchFamily="34" charset="0"/>
                          <a:cs typeface="Arial" panose="020B0604020202020204" pitchFamily="34" charset="0"/>
                        </a:rPr>
                        <a:t> </a:t>
                      </a:r>
                      <a:endParaRPr lang="en-AU" sz="18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extLst>
                  <a:ext uri="{0D108BD9-81ED-4DB2-BD59-A6C34878D82A}">
                    <a16:rowId xmlns:a16="http://schemas.microsoft.com/office/drawing/2014/main" val="2698329628"/>
                  </a:ext>
                </a:extLst>
              </a:tr>
            </a:tbl>
          </a:graphicData>
        </a:graphic>
      </p:graphicFrame>
      <p:sp>
        <p:nvSpPr>
          <p:cNvPr id="6" name="Text Placeholder 5"/>
          <p:cNvSpPr>
            <a:spLocks noGrp="1"/>
          </p:cNvSpPr>
          <p:nvPr>
            <p:ph type="body" sz="quarter" idx="16"/>
          </p:nvPr>
        </p:nvSpPr>
        <p:spPr>
          <a:xfrm>
            <a:off x="287338" y="6223000"/>
            <a:ext cx="8628062" cy="430213"/>
          </a:xfrm>
        </p:spPr>
        <p:txBody>
          <a:bodyPr>
            <a:normAutofit fontScale="92500" lnSpcReduction="20000"/>
          </a:bodyPr>
          <a:lstStyle/>
          <a:p>
            <a:pPr marL="0" indent="0">
              <a:buNone/>
            </a:pPr>
            <a:r>
              <a:rPr lang="en-AU" dirty="0"/>
              <a:t>Is the project approved? Using scientific and ethical reasoning, justify your </a:t>
            </a:r>
            <a:r>
              <a:rPr lang="en-AU" dirty="0" smtClean="0"/>
              <a:t>decision.</a:t>
            </a:r>
            <a:endParaRPr lang="en-AU" dirty="0"/>
          </a:p>
        </p:txBody>
      </p:sp>
    </p:spTree>
    <p:extLst>
      <p:ext uri="{BB962C8B-B14F-4D97-AF65-F5344CB8AC3E}">
        <p14:creationId xmlns:p14="http://schemas.microsoft.com/office/powerpoint/2010/main" val="3948506977"/>
      </p:ext>
    </p:extLst>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1485607-F66F-EE40-9144-64628F76E485}"/>
              </a:ext>
            </a:extLst>
          </p:cNvPr>
          <p:cNvSpPr>
            <a:spLocks noGrp="1"/>
          </p:cNvSpPr>
          <p:nvPr>
            <p:ph type="title"/>
          </p:nvPr>
        </p:nvSpPr>
        <p:spPr>
          <a:xfrm>
            <a:off x="229415" y="551435"/>
            <a:ext cx="3843821" cy="1107996"/>
          </a:xfrm>
        </p:spPr>
        <p:txBody>
          <a:bodyPr/>
          <a:lstStyle/>
          <a:p>
            <a:r>
              <a:rPr lang="en-US" dirty="0"/>
              <a:t>Acknowledgements</a:t>
            </a:r>
          </a:p>
        </p:txBody>
      </p:sp>
      <p:sp>
        <p:nvSpPr>
          <p:cNvPr id="5" name="TextBox 4"/>
          <p:cNvSpPr txBox="1"/>
          <p:nvPr/>
        </p:nvSpPr>
        <p:spPr>
          <a:xfrm>
            <a:off x="229415" y="1873135"/>
            <a:ext cx="8232941" cy="2787534"/>
          </a:xfrm>
          <a:prstGeom prst="rect">
            <a:avLst/>
          </a:prstGeom>
          <a:noFill/>
        </p:spPr>
        <p:txBody>
          <a:bodyPr wrap="square" lIns="0" tIns="0" rIns="0" bIns="0" rtlCol="0">
            <a:noAutofit/>
          </a:bodyPr>
          <a:lstStyle/>
          <a:p>
            <a:pPr marL="285750" indent="-285750">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Science Extension © NSW Education Standards Authority (NESA) for and on behalf of the Crown in right of the State of New South Wales 2017. See the NESA website for additional copyright information.</a:t>
            </a:r>
            <a:r>
              <a:rPr lang="en-AU" dirty="0">
                <a:solidFill>
                  <a:schemeClr val="bg1"/>
                </a:solidFill>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endParaRPr lang="en-AU" dirty="0">
              <a:solidFill>
                <a:schemeClr val="bg1"/>
              </a:solidFill>
              <a:latin typeface="Arial" panose="020B0604020202020204" pitchFamily="34" charset="0"/>
              <a:cs typeface="Arial" panose="020B0604020202020204" pitchFamily="34" charset="0"/>
            </a:endParaRPr>
          </a:p>
          <a:p>
            <a:pPr algn="l"/>
            <a:endParaRPr lang="en-AU" sz="1400" dirty="0" err="1"/>
          </a:p>
        </p:txBody>
      </p:sp>
    </p:spTree>
    <p:extLst>
      <p:ext uri="{BB962C8B-B14F-4D97-AF65-F5344CB8AC3E}">
        <p14:creationId xmlns:p14="http://schemas.microsoft.com/office/powerpoint/2010/main" val="3246543705"/>
      </p:ext>
    </p:extLst>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9415" y="2903913"/>
            <a:ext cx="8232941" cy="2787534"/>
          </a:xfrm>
          <a:prstGeom prst="rect">
            <a:avLst/>
          </a:prstGeom>
          <a:noFill/>
        </p:spPr>
        <p:txBody>
          <a:bodyPr wrap="square" lIns="0" tIns="0" rIns="0" bIns="0" rtlCol="0">
            <a:noAutofit/>
          </a:bodyPr>
          <a:lstStyle/>
          <a:p>
            <a:r>
              <a:rPr lang="en-AU" dirty="0">
                <a:solidFill>
                  <a:schemeClr val="bg1"/>
                </a:solidFill>
                <a:latin typeface="Arial" panose="020B0604020202020204" pitchFamily="34" charset="0"/>
                <a:cs typeface="Arial" panose="020B0604020202020204" pitchFamily="34" charset="0"/>
              </a:rPr>
              <a:t>© State of New South Wales (Department of Education), 2019 The copyright material published on this website is subject to the Copyright Act 1968 (</a:t>
            </a:r>
            <a:r>
              <a:rPr lang="en-AU" dirty="0" err="1">
                <a:solidFill>
                  <a:schemeClr val="bg1"/>
                </a:solidFill>
                <a:latin typeface="Arial" panose="020B0604020202020204" pitchFamily="34" charset="0"/>
                <a:cs typeface="Arial" panose="020B0604020202020204" pitchFamily="34" charset="0"/>
              </a:rPr>
              <a:t>Cth</a:t>
            </a:r>
            <a:r>
              <a:rPr lang="en-AU" dirty="0">
                <a:solidFill>
                  <a:schemeClr val="bg1"/>
                </a:solidFill>
                <a:latin typeface="Arial" panose="020B0604020202020204" pitchFamily="34" charset="0"/>
                <a:cs typeface="Arial" panose="020B0604020202020204" pitchFamily="34" charset="0"/>
              </a:rPr>
              <a:t>), and is owned by the NSW Department of Education or, where indicated, by a party other than the NSW Department of Education.</a:t>
            </a:r>
            <a:endParaRPr lang="en-AU" sz="1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62216364"/>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6"/>
          </p:nvPr>
        </p:nvSpPr>
        <p:spPr>
          <a:xfrm>
            <a:off x="292101" y="1908313"/>
            <a:ext cx="8630212" cy="4134677"/>
          </a:xfrm>
        </p:spPr>
        <p:txBody>
          <a:bodyPr>
            <a:noAutofit/>
          </a:bodyPr>
          <a:lstStyle/>
          <a:p>
            <a:pPr marL="0" indent="0">
              <a:buNone/>
            </a:pPr>
            <a:r>
              <a:rPr lang="en-AU" sz="2400" dirty="0" smtClean="0"/>
              <a:t>The </a:t>
            </a:r>
            <a:r>
              <a:rPr lang="en-AU" sz="2400" dirty="0"/>
              <a:t>only ethical principle which has made science possible is that the truth shall be told all the time. If we do not penalise false statements made in error, we open up the way, don't you see, for false statements by intention. And of course a false statement of fact, made deliberately, is the most serious crime a scientist can commit</a:t>
            </a:r>
            <a:r>
              <a:rPr lang="en-AU" sz="2400" dirty="0" smtClean="0"/>
              <a:t>.</a:t>
            </a:r>
          </a:p>
          <a:p>
            <a:pPr marL="0" indent="0" algn="r">
              <a:buNone/>
            </a:pPr>
            <a:r>
              <a:rPr lang="en-AU" sz="1400" dirty="0"/>
              <a:t>C. P. Snow, The Search, </a:t>
            </a:r>
            <a:endParaRPr lang="en-AU" sz="1400" dirty="0" smtClean="0"/>
          </a:p>
          <a:p>
            <a:pPr marL="0" indent="0" algn="r">
              <a:buNone/>
            </a:pPr>
            <a:r>
              <a:rPr lang="en-AU" sz="1400" dirty="0" smtClean="0"/>
              <a:t>Charles </a:t>
            </a:r>
            <a:r>
              <a:rPr lang="en-AU" sz="1400" dirty="0"/>
              <a:t>Scribner's Sons, New York, revised edition, </a:t>
            </a:r>
            <a:r>
              <a:rPr lang="en-AU" sz="1400" dirty="0" smtClean="0"/>
              <a:t>1959</a:t>
            </a:r>
            <a:endParaRPr lang="en-AU" sz="1400" dirty="0"/>
          </a:p>
        </p:txBody>
      </p:sp>
      <p:sp>
        <p:nvSpPr>
          <p:cNvPr id="3" name="Text Placeholder 2"/>
          <p:cNvSpPr>
            <a:spLocks noGrp="1"/>
          </p:cNvSpPr>
          <p:nvPr>
            <p:ph type="body" sz="quarter" idx="15"/>
          </p:nvPr>
        </p:nvSpPr>
        <p:spPr/>
        <p:txBody>
          <a:bodyPr/>
          <a:lstStyle/>
          <a:p>
            <a:r>
              <a:rPr lang="en-AU" dirty="0" smtClean="0"/>
              <a:t>Introduction</a:t>
            </a:r>
            <a:endParaRPr lang="en-AU" dirty="0"/>
          </a:p>
        </p:txBody>
      </p:sp>
      <p:sp>
        <p:nvSpPr>
          <p:cNvPr id="2" name="Title 1">
            <a:extLst>
              <a:ext uri="{FF2B5EF4-FFF2-40B4-BE49-F238E27FC236}">
                <a16:creationId xmlns:a16="http://schemas.microsoft.com/office/drawing/2014/main" id="{B1310E9B-D3AD-4033-8F1B-351DDAE76799}"/>
              </a:ext>
            </a:extLst>
          </p:cNvPr>
          <p:cNvSpPr>
            <a:spLocks noGrp="1"/>
          </p:cNvSpPr>
          <p:nvPr>
            <p:ph type="title"/>
          </p:nvPr>
        </p:nvSpPr>
        <p:spPr/>
        <p:txBody>
          <a:bodyPr/>
          <a:lstStyle/>
          <a:p>
            <a:r>
              <a:rPr lang="en-AU" dirty="0"/>
              <a:t>Ethics, morality and the law</a:t>
            </a:r>
            <a:endParaRPr lang="en-US" dirty="0"/>
          </a:p>
        </p:txBody>
      </p:sp>
    </p:spTree>
    <p:extLst>
      <p:ext uri="{BB962C8B-B14F-4D97-AF65-F5344CB8AC3E}">
        <p14:creationId xmlns:p14="http://schemas.microsoft.com/office/powerpoint/2010/main" val="3205993410"/>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a:xfrm>
            <a:off x="294660" y="1844675"/>
            <a:ext cx="3303987" cy="4236529"/>
          </a:xfrm>
        </p:spPr>
        <p:txBody>
          <a:bodyPr>
            <a:normAutofit/>
          </a:bodyPr>
          <a:lstStyle/>
          <a:p>
            <a:r>
              <a:rPr lang="en-AU" sz="2400" dirty="0" smtClean="0"/>
              <a:t>This team of scientists deciphered the structure of DNA. </a:t>
            </a:r>
          </a:p>
          <a:p>
            <a:r>
              <a:rPr lang="en-AU" sz="2400" dirty="0" smtClean="0"/>
              <a:t>Is the behaviour of the scientists ethically acceptable?</a:t>
            </a:r>
            <a:endParaRPr lang="en-AU" sz="2400" dirty="0"/>
          </a:p>
        </p:txBody>
      </p:sp>
      <p:sp>
        <p:nvSpPr>
          <p:cNvPr id="3" name="Text Placeholder 2"/>
          <p:cNvSpPr>
            <a:spLocks noGrp="1"/>
          </p:cNvSpPr>
          <p:nvPr>
            <p:ph type="body" sz="quarter" idx="15"/>
          </p:nvPr>
        </p:nvSpPr>
        <p:spPr/>
        <p:txBody>
          <a:bodyPr/>
          <a:lstStyle/>
          <a:p>
            <a:r>
              <a:rPr lang="en-AU" dirty="0" smtClean="0"/>
              <a:t>Introduction</a:t>
            </a:r>
            <a:endParaRPr lang="en-AU" dirty="0"/>
          </a:p>
        </p:txBody>
      </p:sp>
      <p:sp>
        <p:nvSpPr>
          <p:cNvPr id="4" name="Title 3"/>
          <p:cNvSpPr>
            <a:spLocks noGrp="1"/>
          </p:cNvSpPr>
          <p:nvPr>
            <p:ph type="title"/>
          </p:nvPr>
        </p:nvSpPr>
        <p:spPr/>
        <p:txBody>
          <a:bodyPr/>
          <a:lstStyle/>
          <a:p>
            <a:r>
              <a:rPr lang="en-AU" dirty="0" smtClean="0"/>
              <a:t>Ethically-questionable practices - 1</a:t>
            </a:r>
            <a:endParaRPr lang="en-AU" dirty="0"/>
          </a:p>
        </p:txBody>
      </p:sp>
      <p:pic>
        <p:nvPicPr>
          <p:cNvPr id="1026" name="Picture 2" descr="The science checklist applied: Solving DNA's double heli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14526" y="1844675"/>
            <a:ext cx="5000625" cy="1905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Rectangle 4"/>
          <p:cNvSpPr/>
          <p:nvPr/>
        </p:nvSpPr>
        <p:spPr>
          <a:xfrm>
            <a:off x="4128838" y="3876592"/>
            <a:ext cx="4572000" cy="276999"/>
          </a:xfrm>
          <a:prstGeom prst="rect">
            <a:avLst/>
          </a:prstGeom>
        </p:spPr>
        <p:txBody>
          <a:bodyPr>
            <a:spAutoFit/>
          </a:bodyPr>
          <a:lstStyle/>
          <a:p>
            <a:pPr algn="ctr"/>
            <a:r>
              <a:rPr lang="en-AU" sz="1200" dirty="0" smtClean="0">
                <a:latin typeface="Arial" panose="020B0604020202020204" pitchFamily="34" charset="0"/>
                <a:cs typeface="Arial" panose="020B0604020202020204" pitchFamily="34" charset="0"/>
                <a:hlinkClick r:id="rId4"/>
              </a:rPr>
              <a:t>The discoverers of the structure of DNA</a:t>
            </a:r>
            <a:endParaRPr lang="en-AU" sz="1200" dirty="0">
              <a:latin typeface="Arial" panose="020B0604020202020204" pitchFamily="34" charset="0"/>
              <a:cs typeface="Arial" panose="020B0604020202020204" pitchFamily="34" charset="0"/>
            </a:endParaRPr>
          </a:p>
        </p:txBody>
      </p:sp>
      <p:sp>
        <p:nvSpPr>
          <p:cNvPr id="7" name="Rectangle 6"/>
          <p:cNvSpPr/>
          <p:nvPr/>
        </p:nvSpPr>
        <p:spPr>
          <a:xfrm>
            <a:off x="449932" y="6434029"/>
            <a:ext cx="8053988" cy="246221"/>
          </a:xfrm>
          <a:prstGeom prst="rect">
            <a:avLst/>
          </a:prstGeom>
        </p:spPr>
        <p:txBody>
          <a:bodyPr wrap="square">
            <a:spAutoFit/>
          </a:bodyPr>
          <a:lstStyle/>
          <a:p>
            <a:pPr algn="ctr"/>
            <a:r>
              <a:rPr lang="en-AU" sz="1000" dirty="0" smtClean="0">
                <a:solidFill>
                  <a:srgbClr val="000000"/>
                </a:solidFill>
                <a:latin typeface="Arial" panose="020B0604020202020204" pitchFamily="34" charset="0"/>
                <a:cs typeface="Arial" panose="020B0604020202020204" pitchFamily="34" charset="0"/>
              </a:rPr>
              <a:t>Image credit: University </a:t>
            </a:r>
            <a:r>
              <a:rPr lang="en-AU" sz="1000" dirty="0">
                <a:solidFill>
                  <a:srgbClr val="000000"/>
                </a:solidFill>
                <a:latin typeface="Arial" panose="020B0604020202020204" pitchFamily="34" charset="0"/>
                <a:cs typeface="Arial" panose="020B0604020202020204" pitchFamily="34" charset="0"/>
              </a:rPr>
              <a:t>of California Museum of </a:t>
            </a:r>
            <a:r>
              <a:rPr lang="en-AU" sz="1000" dirty="0" err="1">
                <a:solidFill>
                  <a:srgbClr val="000000"/>
                </a:solidFill>
                <a:latin typeface="Arial" panose="020B0604020202020204" pitchFamily="34" charset="0"/>
                <a:cs typeface="Arial" panose="020B0604020202020204" pitchFamily="34" charset="0"/>
              </a:rPr>
              <a:t>Paleontology's</a:t>
            </a:r>
            <a:r>
              <a:rPr lang="en-AU" sz="1000" dirty="0">
                <a:solidFill>
                  <a:srgbClr val="000000"/>
                </a:solidFill>
                <a:latin typeface="Arial" panose="020B0604020202020204" pitchFamily="34" charset="0"/>
                <a:cs typeface="Arial" panose="020B0604020202020204" pitchFamily="34" charset="0"/>
              </a:rPr>
              <a:t> Understanding Science (http://www.understandingscience.org)</a:t>
            </a:r>
            <a:endParaRPr lang="en-AU"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47731525"/>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a:xfrm>
            <a:off x="294660" y="1844675"/>
            <a:ext cx="4697687" cy="4236529"/>
          </a:xfrm>
        </p:spPr>
        <p:txBody>
          <a:bodyPr>
            <a:normAutofit fontScale="92500"/>
          </a:bodyPr>
          <a:lstStyle/>
          <a:p>
            <a:r>
              <a:rPr lang="en-AU" sz="2400" dirty="0" smtClean="0"/>
              <a:t>This team of scientists claimed to have performed cold fusion (generating energy from radioactive fusion reaction at ambient temperatures).</a:t>
            </a:r>
          </a:p>
          <a:p>
            <a:r>
              <a:rPr lang="en-AU" sz="2400" dirty="0" smtClean="0"/>
              <a:t>Read their story below and decide if their behaviour is ethically acceptable,</a:t>
            </a:r>
            <a:endParaRPr lang="en-AU" sz="2400" dirty="0"/>
          </a:p>
        </p:txBody>
      </p:sp>
      <p:sp>
        <p:nvSpPr>
          <p:cNvPr id="3" name="Text Placeholder 2"/>
          <p:cNvSpPr>
            <a:spLocks noGrp="1"/>
          </p:cNvSpPr>
          <p:nvPr>
            <p:ph type="body" sz="quarter" idx="15"/>
          </p:nvPr>
        </p:nvSpPr>
        <p:spPr/>
        <p:txBody>
          <a:bodyPr/>
          <a:lstStyle/>
          <a:p>
            <a:r>
              <a:rPr lang="en-AU" dirty="0" smtClean="0"/>
              <a:t>Introduction</a:t>
            </a:r>
            <a:endParaRPr lang="en-AU" dirty="0"/>
          </a:p>
        </p:txBody>
      </p:sp>
      <p:sp>
        <p:nvSpPr>
          <p:cNvPr id="4" name="Title 3"/>
          <p:cNvSpPr>
            <a:spLocks noGrp="1"/>
          </p:cNvSpPr>
          <p:nvPr>
            <p:ph type="title"/>
          </p:nvPr>
        </p:nvSpPr>
        <p:spPr/>
        <p:txBody>
          <a:bodyPr/>
          <a:lstStyle/>
          <a:p>
            <a:r>
              <a:rPr lang="en-AU" dirty="0" smtClean="0"/>
              <a:t>Ethically-questionable practices - 2</a:t>
            </a:r>
            <a:endParaRPr lang="en-AU" dirty="0"/>
          </a:p>
        </p:txBody>
      </p:sp>
      <p:sp>
        <p:nvSpPr>
          <p:cNvPr id="5" name="Rectangle 4"/>
          <p:cNvSpPr/>
          <p:nvPr/>
        </p:nvSpPr>
        <p:spPr>
          <a:xfrm>
            <a:off x="5141841" y="3647309"/>
            <a:ext cx="3558996" cy="276999"/>
          </a:xfrm>
          <a:prstGeom prst="rect">
            <a:avLst/>
          </a:prstGeom>
        </p:spPr>
        <p:txBody>
          <a:bodyPr wrap="square">
            <a:spAutoFit/>
          </a:bodyPr>
          <a:lstStyle/>
          <a:p>
            <a:pPr algn="ctr"/>
            <a:r>
              <a:rPr lang="en-AU" sz="1200" dirty="0" smtClean="0">
                <a:latin typeface="Arial" panose="020B0604020202020204" pitchFamily="34" charset="0"/>
                <a:cs typeface="Arial" panose="020B0604020202020204" pitchFamily="34" charset="0"/>
                <a:hlinkClick r:id="rId3"/>
              </a:rPr>
              <a:t>Fleishmann and Pons</a:t>
            </a:r>
            <a:endParaRPr lang="en-AU" sz="1200" dirty="0">
              <a:latin typeface="Arial" panose="020B0604020202020204" pitchFamily="34" charset="0"/>
              <a:cs typeface="Arial" panose="020B0604020202020204" pitchFamily="34" charset="0"/>
            </a:endParaRPr>
          </a:p>
        </p:txBody>
      </p:sp>
      <p:pic>
        <p:nvPicPr>
          <p:cNvPr id="2052" name="Picture 4" descr="The Pons-Fleischmann Experiment, An Attempt to Create Room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60435" y="4395991"/>
            <a:ext cx="2321808" cy="236549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 name="Rectangle 5"/>
          <p:cNvSpPr/>
          <p:nvPr/>
        </p:nvSpPr>
        <p:spPr>
          <a:xfrm rot="16200000">
            <a:off x="4703106" y="5396091"/>
            <a:ext cx="1538669" cy="461665"/>
          </a:xfrm>
          <a:prstGeom prst="rect">
            <a:avLst/>
          </a:prstGeom>
        </p:spPr>
        <p:txBody>
          <a:bodyPr wrap="square">
            <a:spAutoFit/>
          </a:bodyPr>
          <a:lstStyle/>
          <a:p>
            <a:pPr algn="ctr"/>
            <a:r>
              <a:rPr lang="en-AU" sz="1200" dirty="0" smtClean="0">
                <a:latin typeface="Arial" panose="020B0604020202020204" pitchFamily="34" charset="0"/>
                <a:cs typeface="Arial" panose="020B0604020202020204" pitchFamily="34" charset="0"/>
                <a:hlinkClick r:id="rId5"/>
              </a:rPr>
              <a:t>Cold fusion</a:t>
            </a:r>
            <a:r>
              <a:rPr lang="en-AU" sz="1200" dirty="0" smtClean="0">
                <a:latin typeface="Arial" panose="020B0604020202020204" pitchFamily="34" charset="0"/>
                <a:cs typeface="Arial" panose="020B0604020202020204" pitchFamily="34" charset="0"/>
              </a:rPr>
              <a:t>, </a:t>
            </a:r>
            <a:r>
              <a:rPr lang="en-AU" sz="1200" dirty="0">
                <a:latin typeface="Arial" panose="020B0604020202020204" pitchFamily="34" charset="0"/>
                <a:cs typeface="Arial" panose="020B0604020202020204" pitchFamily="34" charset="0"/>
                <a:hlinkClick r:id="rId6"/>
              </a:rPr>
              <a:t>CC BY-SA </a:t>
            </a:r>
            <a:r>
              <a:rPr lang="en-AU" sz="1200" dirty="0" smtClean="0">
                <a:latin typeface="Arial" panose="020B0604020202020204" pitchFamily="34" charset="0"/>
                <a:cs typeface="Arial" panose="020B0604020202020204" pitchFamily="34" charset="0"/>
                <a:hlinkClick r:id="rId6"/>
              </a:rPr>
              <a:t>3.0</a:t>
            </a:r>
            <a:r>
              <a:rPr lang="en-AU" sz="1200" dirty="0" smtClean="0">
                <a:latin typeface="Arial" panose="020B0604020202020204" pitchFamily="34" charset="0"/>
                <a:cs typeface="Arial" panose="020B0604020202020204" pitchFamily="34" charset="0"/>
              </a:rPr>
              <a:t> (Pbroks13)</a:t>
            </a:r>
            <a:endParaRPr lang="en-AU" sz="1200" dirty="0">
              <a:latin typeface="Arial" panose="020B0604020202020204" pitchFamily="34" charset="0"/>
              <a:cs typeface="Arial" panose="020B0604020202020204" pitchFamily="34" charset="0"/>
            </a:endParaRPr>
          </a:p>
        </p:txBody>
      </p:sp>
      <p:pic>
        <p:nvPicPr>
          <p:cNvPr id="1026" name="Picture 2" descr="Stanley Pons and Martin Fleischman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68839" y="996394"/>
            <a:ext cx="1905000" cy="2600325"/>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4862285" y="3924964"/>
            <a:ext cx="3838552" cy="400110"/>
          </a:xfrm>
          <a:prstGeom prst="rect">
            <a:avLst/>
          </a:prstGeom>
        </p:spPr>
        <p:txBody>
          <a:bodyPr wrap="square">
            <a:spAutoFit/>
          </a:bodyPr>
          <a:lstStyle/>
          <a:p>
            <a:pPr algn="ctr"/>
            <a:r>
              <a:rPr lang="en-AU" sz="1000" dirty="0" smtClean="0">
                <a:solidFill>
                  <a:srgbClr val="000000"/>
                </a:solidFill>
                <a:latin typeface="Arial" panose="020B0604020202020204" pitchFamily="34" charset="0"/>
                <a:cs typeface="Arial" panose="020B0604020202020204" pitchFamily="34" charset="0"/>
              </a:rPr>
              <a:t>Image credit: University </a:t>
            </a:r>
            <a:r>
              <a:rPr lang="en-AU" sz="1000" dirty="0">
                <a:solidFill>
                  <a:srgbClr val="000000"/>
                </a:solidFill>
                <a:latin typeface="Arial" panose="020B0604020202020204" pitchFamily="34" charset="0"/>
                <a:cs typeface="Arial" panose="020B0604020202020204" pitchFamily="34" charset="0"/>
              </a:rPr>
              <a:t>of California Museum of </a:t>
            </a:r>
            <a:r>
              <a:rPr lang="en-AU" sz="1000" dirty="0" err="1">
                <a:solidFill>
                  <a:srgbClr val="000000"/>
                </a:solidFill>
                <a:latin typeface="Arial" panose="020B0604020202020204" pitchFamily="34" charset="0"/>
                <a:cs typeface="Arial" panose="020B0604020202020204" pitchFamily="34" charset="0"/>
              </a:rPr>
              <a:t>Paleontology's</a:t>
            </a:r>
            <a:r>
              <a:rPr lang="en-AU" sz="1000" dirty="0">
                <a:solidFill>
                  <a:srgbClr val="000000"/>
                </a:solidFill>
                <a:latin typeface="Arial" panose="020B0604020202020204" pitchFamily="34" charset="0"/>
                <a:cs typeface="Arial" panose="020B0604020202020204" pitchFamily="34" charset="0"/>
              </a:rPr>
              <a:t> Understanding Science (http://www.understandingscience.org)</a:t>
            </a:r>
            <a:endParaRPr lang="en-AU"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8519437"/>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86817-9061-43D5-A051-2C99A9916FD1}"/>
              </a:ext>
            </a:extLst>
          </p:cNvPr>
          <p:cNvSpPr>
            <a:spLocks noGrp="1"/>
          </p:cNvSpPr>
          <p:nvPr>
            <p:ph type="title"/>
          </p:nvPr>
        </p:nvSpPr>
        <p:spPr/>
        <p:txBody>
          <a:bodyPr/>
          <a:lstStyle/>
          <a:p>
            <a:r>
              <a:rPr lang="en-AU" dirty="0"/>
              <a:t>History of ethics in research</a:t>
            </a:r>
            <a:endParaRPr lang="en-US" dirty="0"/>
          </a:p>
        </p:txBody>
      </p:sp>
      <p:sp>
        <p:nvSpPr>
          <p:cNvPr id="3" name="Content Placeholder 2">
            <a:extLst>
              <a:ext uri="{FF2B5EF4-FFF2-40B4-BE49-F238E27FC236}">
                <a16:creationId xmlns:a16="http://schemas.microsoft.com/office/drawing/2014/main" id="{CE1A2022-F1E1-4E9C-A328-AFBFD5525DFF}"/>
              </a:ext>
            </a:extLst>
          </p:cNvPr>
          <p:cNvSpPr>
            <a:spLocks noGrp="1"/>
          </p:cNvSpPr>
          <p:nvPr>
            <p:ph idx="1"/>
          </p:nvPr>
        </p:nvSpPr>
        <p:spPr/>
        <p:txBody>
          <a:bodyPr>
            <a:normAutofit/>
          </a:bodyPr>
          <a:lstStyle/>
          <a:p>
            <a:pPr marL="342900" indent="-342900"/>
            <a:r>
              <a:rPr lang="en-AU" sz="2400" dirty="0">
                <a:latin typeface="+mn-lt"/>
              </a:rPr>
              <a:t>Nuremberg Code (1947) – 10 principles that focus on risk-benefits and informed consent</a:t>
            </a:r>
          </a:p>
          <a:p>
            <a:pPr marL="342900" indent="-342900"/>
            <a:r>
              <a:rPr lang="en-AU" sz="2400" dirty="0">
                <a:latin typeface="+mn-lt"/>
              </a:rPr>
              <a:t>Helsinki  Declaration (1964) – research to be reviewed by an independent committee</a:t>
            </a:r>
          </a:p>
          <a:p>
            <a:pPr marL="342900" indent="-342900"/>
            <a:r>
              <a:rPr lang="en-AU" sz="2400" dirty="0">
                <a:latin typeface="+mn-lt"/>
              </a:rPr>
              <a:t>Belmont Declaration (USA, 1978) – principles of justice</a:t>
            </a:r>
          </a:p>
          <a:p>
            <a:pPr marL="342900" indent="-342900"/>
            <a:r>
              <a:rPr lang="en-AU" sz="2400" dirty="0">
                <a:latin typeface="+mn-lt"/>
              </a:rPr>
              <a:t>Federal Policy for the Protection of Human Subjects</a:t>
            </a:r>
            <a:endParaRPr lang="en-US" sz="2400" dirty="0">
              <a:latin typeface="+mn-lt"/>
            </a:endParaRPr>
          </a:p>
        </p:txBody>
      </p:sp>
    </p:spTree>
    <p:extLst>
      <p:ext uri="{BB962C8B-B14F-4D97-AF65-F5344CB8AC3E}">
        <p14:creationId xmlns:p14="http://schemas.microsoft.com/office/powerpoint/2010/main" val="1185067416"/>
      </p:ext>
    </p:extLst>
  </p:cSld>
  <p:clrMapOvr>
    <a:masterClrMapping/>
  </p:clrMapOvr>
</p:sld>
</file>

<file path=ppt/theme/theme1.xml><?xml version="1.0" encoding="utf-8"?>
<a:theme xmlns:a="http://schemas.openxmlformats.org/drawingml/2006/main" name="Office Theme">
  <a:themeElements>
    <a:clrScheme name="Custom 5">
      <a:dk1>
        <a:srgbClr val="000000"/>
      </a:dk1>
      <a:lt1>
        <a:srgbClr val="FFFFFF"/>
      </a:lt1>
      <a:dk2>
        <a:srgbClr val="19233E"/>
      </a:dk2>
      <a:lt2>
        <a:srgbClr val="E6E7EA"/>
      </a:lt2>
      <a:accent1>
        <a:srgbClr val="19233E"/>
      </a:accent1>
      <a:accent2>
        <a:srgbClr val="385E9D"/>
      </a:accent2>
      <a:accent3>
        <a:srgbClr val="6CACE4"/>
      </a:accent3>
      <a:accent4>
        <a:srgbClr val="C6DAE7"/>
      </a:accent4>
      <a:accent5>
        <a:srgbClr val="D70C3D"/>
      </a:accent5>
      <a:accent6>
        <a:srgbClr val="E56A54"/>
      </a:accent6>
      <a:hlink>
        <a:srgbClr val="2783D4"/>
      </a:hlink>
      <a:folHlink>
        <a:srgbClr val="D70C3D"/>
      </a:folHlink>
    </a:clrScheme>
    <a:fontScheme name="DoE">
      <a:majorFont>
        <a:latin typeface="Montserrat SemiBold"/>
        <a:ea typeface=""/>
        <a:cs typeface=""/>
      </a:majorFont>
      <a:minorFont>
        <a:latin typeface="Montserrat Medium"/>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5"/>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defRPr sz="1400" dirty="0" err="1" smtClean="0"/>
        </a:defPPr>
      </a:lstStyle>
    </a:txDef>
  </a:objectDefaults>
  <a:extraClrSchemeLst/>
  <a:custClrLst>
    <a:custClr name="Corporate 1">
      <a:srgbClr val="19233E"/>
    </a:custClr>
    <a:custClr name="Corporate 2">
      <a:srgbClr val="D70C3D"/>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Teachers/Parents 1">
      <a:srgbClr val="1D428A"/>
    </a:custClr>
    <a:custClr name="Teachers/Parents 2">
      <a:srgbClr val="385E9D"/>
    </a:custClr>
    <a:custClr name="Teachers/Parents 3">
      <a:srgbClr val="407EC9"/>
    </a:custClr>
    <a:custClr name="Teachers/Parents 4">
      <a:srgbClr val="6CACE4"/>
    </a:custClr>
    <a:custClr name="Teachers/Parents 5">
      <a:srgbClr val="C8C9C7"/>
    </a:custClr>
    <a:custClr name="Teachers/Parents 6">
      <a:srgbClr val="E6E7EA"/>
    </a:custClr>
    <a:custClr name="Teachers/Parents 7">
      <a:srgbClr val="9D2235"/>
    </a:custClr>
    <a:custClr name="BLANK">
      <a:srgbClr val="FFFFFF"/>
    </a:custClr>
    <a:custClr name="BLANK">
      <a:srgbClr val="FFFFFF"/>
    </a:custClr>
    <a:custClr name="BLANK">
      <a:srgbClr val="FFFFFF"/>
    </a:custClr>
    <a:custClr name="Students 1">
      <a:srgbClr val="A4C8E1"/>
    </a:custClr>
    <a:custClr name="Students 2">
      <a:srgbClr val="C6DAE7"/>
    </a:custClr>
    <a:custClr name="Students 3">
      <a:srgbClr val="E56A54"/>
    </a:custClr>
    <a:custClr name="Students 4">
      <a:srgbClr val="E9C4C7"/>
    </a:custClr>
  </a:custClrLst>
  <a:extLst>
    <a:ext uri="{05A4C25C-085E-4340-85A3-A5531E510DB2}">
      <thm15:themeFamily xmlns:thm15="http://schemas.microsoft.com/office/thememl/2012/main" name="Presentation2" id="{194286F9-A69C-C04A-9C65-EDD35AC15C23}" vid="{E6071ACF-7E90-7341-BDC4-DC4E0B03320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EDB57D06BEA83488E102467783CB60D" ma:contentTypeVersion="13" ma:contentTypeDescription="Create a new document." ma:contentTypeScope="" ma:versionID="84eca34ef204cb9cf9287e2e048d1066">
  <xsd:schema xmlns:xsd="http://www.w3.org/2001/XMLSchema" xmlns:xs="http://www.w3.org/2001/XMLSchema" xmlns:p="http://schemas.microsoft.com/office/2006/metadata/properties" xmlns:ns3="02777ac0-bca4-49b9-b304-d2b7eff515d1" xmlns:ns4="33c16299-9e76-4446-b84b-eefe81b91f72" targetNamespace="http://schemas.microsoft.com/office/2006/metadata/properties" ma:root="true" ma:fieldsID="f8d85e542eeb9bafddc4e5c50f779c86" ns3:_="" ns4:_="">
    <xsd:import namespace="02777ac0-bca4-49b9-b304-d2b7eff515d1"/>
    <xsd:import namespace="33c16299-9e76-4446-b84b-eefe81b91f72"/>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DateTaken" minOccurs="0"/>
                <xsd:element ref="ns3:MediaServiceOCR" minOccurs="0"/>
                <xsd:element ref="ns3:MediaServiceAutoKeyPoints" minOccurs="0"/>
                <xsd:element ref="ns3:MediaServiceKeyPoint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2777ac0-bca4-49b9-b304-d2b7eff515d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3c16299-9e76-4446-b84b-eefe81b91f72"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3BEF0E0-58EA-4019-9553-929E985AF8B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2777ac0-bca4-49b9-b304-d2b7eff515d1"/>
    <ds:schemaRef ds:uri="33c16299-9e76-4446-b84b-eefe81b91f7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C0FF3E9-5EA0-48EB-9DA7-8DF2FE01808C}">
  <ds:schemaRefs>
    <ds:schemaRef ds:uri="http://schemas.microsoft.com/sharepoint/v3/contenttype/forms"/>
  </ds:schemaRefs>
</ds:datastoreItem>
</file>

<file path=customXml/itemProps3.xml><?xml version="1.0" encoding="utf-8"?>
<ds:datastoreItem xmlns:ds="http://schemas.openxmlformats.org/officeDocument/2006/customXml" ds:itemID="{1B4AF602-C009-4622-9597-0ED3046EC07B}">
  <ds:schemaRefs>
    <ds:schemaRef ds:uri="http://purl.org/dc/elements/1.1/"/>
    <ds:schemaRef ds:uri="http://schemas.microsoft.com/office/infopath/2007/PartnerControls"/>
    <ds:schemaRef ds:uri="http://purl.org/dc/terms/"/>
    <ds:schemaRef ds:uri="33c16299-9e76-4446-b84b-eefe81b91f72"/>
    <ds:schemaRef ds:uri="http://schemas.microsoft.com/office/2006/documentManagement/types"/>
    <ds:schemaRef ds:uri="http://schemas.openxmlformats.org/package/2006/metadata/core-properties"/>
    <ds:schemaRef ds:uri="02777ac0-bca4-49b9-b304-d2b7eff515d1"/>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0</TotalTime>
  <Words>7583</Words>
  <Application>Microsoft Office PowerPoint</Application>
  <PresentationFormat>On-screen Show (4:3)</PresentationFormat>
  <Paragraphs>466</Paragraphs>
  <Slides>54</Slides>
  <Notes>39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54</vt:i4>
      </vt:variant>
    </vt:vector>
  </HeadingPairs>
  <TitlesOfParts>
    <vt:vector size="61" baseType="lpstr">
      <vt:lpstr>SimSun</vt:lpstr>
      <vt:lpstr>Arial</vt:lpstr>
      <vt:lpstr>Calibri</vt:lpstr>
      <vt:lpstr>Courier New</vt:lpstr>
      <vt:lpstr>Montserrat Medium</vt:lpstr>
      <vt:lpstr>Times New Roman</vt:lpstr>
      <vt:lpstr>Office Theme</vt:lpstr>
      <vt:lpstr>HSC hub</vt:lpstr>
      <vt:lpstr>Acknowledgement of Country</vt:lpstr>
      <vt:lpstr>PowerPoint Presentation</vt:lpstr>
      <vt:lpstr>Science Extension Module 1</vt:lpstr>
      <vt:lpstr>Ethics, morality and the law</vt:lpstr>
      <vt:lpstr>Ethics, morality and the law</vt:lpstr>
      <vt:lpstr>Ethically-questionable practices - 1</vt:lpstr>
      <vt:lpstr>Ethically-questionable practices - 2</vt:lpstr>
      <vt:lpstr>History of ethics in research</vt:lpstr>
      <vt:lpstr>Scientific Ethics</vt:lpstr>
      <vt:lpstr>Ethical frameworks</vt:lpstr>
      <vt:lpstr>Ethical frameworks</vt:lpstr>
      <vt:lpstr>Ethical frameworks</vt:lpstr>
      <vt:lpstr>Ethical frameworks</vt:lpstr>
      <vt:lpstr>Human experimentation</vt:lpstr>
      <vt:lpstr>Human experimentation</vt:lpstr>
      <vt:lpstr>Human experimentation</vt:lpstr>
      <vt:lpstr>Human experimentation</vt:lpstr>
      <vt:lpstr>Ethics of human research - Australia</vt:lpstr>
      <vt:lpstr>Ethics of human research - Australia</vt:lpstr>
      <vt:lpstr>Human Research Ethics Committees (HRECs)</vt:lpstr>
      <vt:lpstr>Animal experimentation</vt:lpstr>
      <vt:lpstr>Using animals in experiments – research perspectives</vt:lpstr>
      <vt:lpstr>Using animals in experiments – biomedical research</vt:lpstr>
      <vt:lpstr>Using animals in experiments – types of research</vt:lpstr>
      <vt:lpstr>Using animals in experiments – caring for animals</vt:lpstr>
      <vt:lpstr>Using animals in experiments – Animal Ethics Committees</vt:lpstr>
      <vt:lpstr>Using animals in experiments – 3Rs</vt:lpstr>
      <vt:lpstr>Animals in research – the road to medical discoveries</vt:lpstr>
      <vt:lpstr>Biobanks</vt:lpstr>
      <vt:lpstr>Biobanks</vt:lpstr>
      <vt:lpstr>Biobanks – ethical issues</vt:lpstr>
      <vt:lpstr>Research data</vt:lpstr>
      <vt:lpstr>Research data</vt:lpstr>
      <vt:lpstr>Research data</vt:lpstr>
      <vt:lpstr>Research data</vt:lpstr>
      <vt:lpstr>Summary</vt:lpstr>
      <vt:lpstr>Ethical principles of conducting scientific inquiries</vt:lpstr>
      <vt:lpstr>Case studies</vt:lpstr>
      <vt:lpstr>Case 1 – The Tuskegee Study of Untreated Syphilis</vt:lpstr>
      <vt:lpstr>Case 1 – The Tuskegee Study of Untreated Syphilis</vt:lpstr>
      <vt:lpstr>Case 2 – Incomplete data collection </vt:lpstr>
      <vt:lpstr>Case 2 – Incomplete data collection </vt:lpstr>
      <vt:lpstr>Case 3 – reporting errors</vt:lpstr>
      <vt:lpstr>Case 3 – reporting errors </vt:lpstr>
      <vt:lpstr>Case 4 – Research data</vt:lpstr>
      <vt:lpstr>Case 4 – Research data </vt:lpstr>
      <vt:lpstr>Case 4 – reporting errors </vt:lpstr>
      <vt:lpstr>Case 5 – animal experiments</vt:lpstr>
      <vt:lpstr>Case 5 – animal experiments</vt:lpstr>
      <vt:lpstr>Case 6 – animal experiments</vt:lpstr>
      <vt:lpstr>Case 6 – animal experiments</vt:lpstr>
      <vt:lpstr>Acknowledgements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ethical principles in scientific research</dc:title>
  <dc:creator/>
  <cp:keywords>Stage 6</cp:keywords>
  <cp:lastModifiedBy/>
  <cp:revision>1</cp:revision>
  <dcterms:created xsi:type="dcterms:W3CDTF">2020-07-30T21:06:32Z</dcterms:created>
  <dcterms:modified xsi:type="dcterms:W3CDTF">2020-07-30T21:08:08Z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0x010100CEDB57D06BEA83488E102467783CB60D</vt:lpwstr>
  </property>
</Properties>
</file>