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75"/>
  </p:notesMasterIdLst>
  <p:handoutMasterIdLst>
    <p:handoutMasterId r:id="rId76"/>
  </p:handoutMasterIdLst>
  <p:sldIdLst>
    <p:sldId id="267" r:id="rId5"/>
    <p:sldId id="298" r:id="rId6"/>
    <p:sldId id="294" r:id="rId7"/>
    <p:sldId id="299" r:id="rId8"/>
    <p:sldId id="300" r:id="rId9"/>
    <p:sldId id="302" r:id="rId10"/>
    <p:sldId id="376" r:id="rId11"/>
    <p:sldId id="303" r:id="rId12"/>
    <p:sldId id="304" r:id="rId13"/>
    <p:sldId id="372" r:id="rId14"/>
    <p:sldId id="338" r:id="rId15"/>
    <p:sldId id="371" r:id="rId16"/>
    <p:sldId id="373" r:id="rId17"/>
    <p:sldId id="374" r:id="rId18"/>
    <p:sldId id="301" r:id="rId19"/>
    <p:sldId id="339" r:id="rId20"/>
    <p:sldId id="340" r:id="rId21"/>
    <p:sldId id="310" r:id="rId22"/>
    <p:sldId id="312" r:id="rId23"/>
    <p:sldId id="375" r:id="rId24"/>
    <p:sldId id="314" r:id="rId25"/>
    <p:sldId id="377" r:id="rId26"/>
    <p:sldId id="319" r:id="rId27"/>
    <p:sldId id="320" r:id="rId28"/>
    <p:sldId id="341" r:id="rId29"/>
    <p:sldId id="323" r:id="rId30"/>
    <p:sldId id="324" r:id="rId31"/>
    <p:sldId id="342" r:id="rId32"/>
    <p:sldId id="378" r:id="rId33"/>
    <p:sldId id="316" r:id="rId34"/>
    <p:sldId id="317" r:id="rId35"/>
    <p:sldId id="343" r:id="rId36"/>
    <p:sldId id="344" r:id="rId37"/>
    <p:sldId id="345" r:id="rId38"/>
    <p:sldId id="379" r:id="rId39"/>
    <p:sldId id="326" r:id="rId40"/>
    <p:sldId id="327" r:id="rId41"/>
    <p:sldId id="346" r:id="rId42"/>
    <p:sldId id="347" r:id="rId43"/>
    <p:sldId id="329" r:id="rId44"/>
    <p:sldId id="348" r:id="rId45"/>
    <p:sldId id="349" r:id="rId46"/>
    <p:sldId id="330" r:id="rId47"/>
    <p:sldId id="381" r:id="rId48"/>
    <p:sldId id="332" r:id="rId49"/>
    <p:sldId id="350" r:id="rId50"/>
    <p:sldId id="334" r:id="rId51"/>
    <p:sldId id="351" r:id="rId52"/>
    <p:sldId id="335" r:id="rId53"/>
    <p:sldId id="336" r:id="rId54"/>
    <p:sldId id="352" r:id="rId55"/>
    <p:sldId id="355" r:id="rId56"/>
    <p:sldId id="354" r:id="rId57"/>
    <p:sldId id="356" r:id="rId58"/>
    <p:sldId id="382" r:id="rId59"/>
    <p:sldId id="357" r:id="rId60"/>
    <p:sldId id="364" r:id="rId61"/>
    <p:sldId id="358" r:id="rId62"/>
    <p:sldId id="360" r:id="rId63"/>
    <p:sldId id="359" r:id="rId64"/>
    <p:sldId id="361" r:id="rId65"/>
    <p:sldId id="362" r:id="rId66"/>
    <p:sldId id="365" r:id="rId67"/>
    <p:sldId id="367" r:id="rId68"/>
    <p:sldId id="368" r:id="rId69"/>
    <p:sldId id="369" r:id="rId70"/>
    <p:sldId id="383" r:id="rId71"/>
    <p:sldId id="370" r:id="rId72"/>
    <p:sldId id="296" r:id="rId73"/>
    <p:sldId id="297" r:id="rId74"/>
  </p:sldIdLst>
  <p:sldSz cx="9144000" cy="6858000" type="screen4x3"/>
  <p:notesSz cx="9144000" cy="6858000"/>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7"/>
            <p14:sldId id="298"/>
            <p14:sldId id="294"/>
            <p14:sldId id="299"/>
            <p14:sldId id="300"/>
            <p14:sldId id="302"/>
            <p14:sldId id="376"/>
            <p14:sldId id="303"/>
            <p14:sldId id="304"/>
            <p14:sldId id="372"/>
            <p14:sldId id="338"/>
            <p14:sldId id="371"/>
            <p14:sldId id="373"/>
            <p14:sldId id="374"/>
            <p14:sldId id="301"/>
            <p14:sldId id="339"/>
            <p14:sldId id="340"/>
            <p14:sldId id="310"/>
            <p14:sldId id="312"/>
            <p14:sldId id="375"/>
            <p14:sldId id="314"/>
            <p14:sldId id="377"/>
            <p14:sldId id="319"/>
            <p14:sldId id="320"/>
            <p14:sldId id="341"/>
            <p14:sldId id="323"/>
            <p14:sldId id="324"/>
            <p14:sldId id="342"/>
            <p14:sldId id="378"/>
            <p14:sldId id="316"/>
            <p14:sldId id="317"/>
            <p14:sldId id="343"/>
            <p14:sldId id="344"/>
            <p14:sldId id="345"/>
            <p14:sldId id="379"/>
            <p14:sldId id="326"/>
            <p14:sldId id="327"/>
            <p14:sldId id="346"/>
            <p14:sldId id="347"/>
            <p14:sldId id="329"/>
            <p14:sldId id="348"/>
            <p14:sldId id="349"/>
            <p14:sldId id="330"/>
            <p14:sldId id="381"/>
            <p14:sldId id="332"/>
            <p14:sldId id="350"/>
            <p14:sldId id="334"/>
            <p14:sldId id="351"/>
            <p14:sldId id="335"/>
            <p14:sldId id="336"/>
            <p14:sldId id="352"/>
            <p14:sldId id="355"/>
            <p14:sldId id="354"/>
            <p14:sldId id="356"/>
            <p14:sldId id="382"/>
            <p14:sldId id="357"/>
            <p14:sldId id="364"/>
            <p14:sldId id="358"/>
            <p14:sldId id="360"/>
            <p14:sldId id="359"/>
            <p14:sldId id="361"/>
            <p14:sldId id="362"/>
            <p14:sldId id="365"/>
            <p14:sldId id="367"/>
            <p14:sldId id="368"/>
            <p14:sldId id="369"/>
            <p14:sldId id="383"/>
            <p14:sldId id="370"/>
            <p14:sldId id="296"/>
            <p14:sldId id="297"/>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Alexa Barr" initials="AB" lastIdx="34" clrIdx="1">
    <p:extLst>
      <p:ext uri="{19B8F6BF-5375-455C-9EA6-DF929625EA0E}">
        <p15:presenceInfo xmlns:p15="http://schemas.microsoft.com/office/powerpoint/2012/main" userId="S-1-5-21-2977299124-1876462163-2290217735-177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80835" autoAdjust="0"/>
  </p:normalViewPr>
  <p:slideViewPr>
    <p:cSldViewPr snapToGrid="0" showGuides="1">
      <p:cViewPr varScale="1">
        <p:scale>
          <a:sx n="102" d="100"/>
          <a:sy n="102" d="100"/>
        </p:scale>
        <p:origin x="1380" y="80"/>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sorterViewPr>
    <p:cViewPr>
      <p:scale>
        <a:sx n="100" d="100"/>
        <a:sy n="100" d="100"/>
      </p:scale>
      <p:origin x="0" y="-12636"/>
    </p:cViewPr>
  </p:sorterViewPr>
  <p:notesViewPr>
    <p:cSldViewPr snapToGrid="0">
      <p:cViewPr varScale="1">
        <p:scale>
          <a:sx n="106" d="100"/>
          <a:sy n="106" d="100"/>
        </p:scale>
        <p:origin x="259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dirty="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dirty="0">
                <a:solidFill>
                  <a:srgbClr val="19233E"/>
                </a:solidFill>
                <a:effectLst/>
                <a:latin typeface="Arial" panose="020B0604020202020204" pitchFamily="34" charset="0"/>
                <a:cs typeface="Arial" panose="020B0604020202020204" pitchFamily="34" charset="0"/>
              </a:rPr>
              <a:t>Chart Title</a:t>
            </a:r>
            <a:endParaRPr lang="en-AU" sz="1600" b="1" i="0" dirty="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5/8/layout/venn3" loCatId="relationship" qsTypeId="urn:microsoft.com/office/officeart/2005/8/quickstyle/simple5" qsCatId="simple" csTypeId="urn:microsoft.com/office/officeart/2005/8/colors/colorful5" csCatId="colorful" phldr="1"/>
      <dgm:spPr/>
      <dgm:t>
        <a:bodyPr/>
        <a:lstStyle/>
        <a:p>
          <a:endParaRPr lang="en-US"/>
        </a:p>
      </dgm:t>
    </dgm:pt>
    <dgm:pt modelId="{8EA7219F-BDB2-48EB-9EEB-3133522D132E}">
      <dgm:prSet phldrT="[Text]"/>
      <dgm:spPr/>
      <dgm:t>
        <a:bodyPr/>
        <a:lstStyle/>
        <a:p>
          <a:r>
            <a:rPr lang="en-US" dirty="0">
              <a:latin typeface="Arial" panose="020B0604020202020204" pitchFamily="34" charset="0"/>
              <a:cs typeface="Arial" panose="020B0604020202020204" pitchFamily="34" charset="0"/>
            </a:rPr>
            <a:t>Nature of knowledge</a:t>
          </a:r>
        </a:p>
      </dgm:t>
    </dgm:pt>
    <dgm:pt modelId="{3EE8403A-CB7C-4815-85BD-AEBCAEB71B37}" type="parTrans" cxnId="{58AD7EEF-D408-406B-87EE-4691D4C30668}">
      <dgm:prSet/>
      <dgm:spPr/>
      <dgm:t>
        <a:bodyPr/>
        <a:lstStyle/>
        <a:p>
          <a:endParaRPr lang="en-US">
            <a:latin typeface="Arial" panose="020B0604020202020204" pitchFamily="34" charset="0"/>
            <a:cs typeface="Arial" panose="020B0604020202020204" pitchFamily="34" charset="0"/>
          </a:endParaRPr>
        </a:p>
      </dgm:t>
    </dgm:pt>
    <dgm:pt modelId="{C94B7947-85DC-4B21-BB99-DF8438356F98}" type="sibTrans" cxnId="{58AD7EEF-D408-406B-87EE-4691D4C30668}">
      <dgm:prSet/>
      <dgm:spPr/>
      <dgm:t>
        <a:bodyPr/>
        <a:lstStyle/>
        <a:p>
          <a:endParaRPr lang="en-US">
            <a:latin typeface="Arial" panose="020B0604020202020204" pitchFamily="34" charset="0"/>
            <a:cs typeface="Arial" panose="020B0604020202020204" pitchFamily="34" charset="0"/>
          </a:endParaRPr>
        </a:p>
      </dgm:t>
    </dgm:pt>
    <dgm:pt modelId="{54A10F5D-C417-4F97-8612-CE684295DDDD}">
      <dgm:prSet phldrT="[Text]"/>
      <dgm:spPr/>
      <dgm:t>
        <a:bodyPr/>
        <a:lstStyle/>
        <a:p>
          <a:r>
            <a:rPr lang="en-US" dirty="0">
              <a:latin typeface="Arial" panose="020B0604020202020204" pitchFamily="34" charset="0"/>
              <a:cs typeface="Arial" panose="020B0604020202020204" pitchFamily="34" charset="0"/>
            </a:rPr>
            <a:t>Scope of knowledge</a:t>
          </a:r>
        </a:p>
      </dgm:t>
    </dgm:pt>
    <dgm:pt modelId="{8ABDAA28-1E03-411B-BC21-8D931DE3C43E}" type="parTrans" cxnId="{517AFA30-BB19-43D1-84E3-E6B4C9B9E30A}">
      <dgm:prSet/>
      <dgm:spPr/>
      <dgm:t>
        <a:bodyPr/>
        <a:lstStyle/>
        <a:p>
          <a:endParaRPr lang="en-US">
            <a:latin typeface="Arial" panose="020B0604020202020204" pitchFamily="34" charset="0"/>
            <a:cs typeface="Arial" panose="020B0604020202020204" pitchFamily="34" charset="0"/>
          </a:endParaRPr>
        </a:p>
      </dgm:t>
    </dgm:pt>
    <dgm:pt modelId="{60811977-1F2E-41FC-8E06-EBD37DD18733}" type="sibTrans" cxnId="{517AFA30-BB19-43D1-84E3-E6B4C9B9E30A}">
      <dgm:prSet/>
      <dgm:spPr/>
      <dgm:t>
        <a:bodyPr/>
        <a:lstStyle/>
        <a:p>
          <a:endParaRPr lang="en-US">
            <a:latin typeface="Arial" panose="020B0604020202020204" pitchFamily="34" charset="0"/>
            <a:cs typeface="Arial" panose="020B0604020202020204" pitchFamily="34" charset="0"/>
          </a:endParaRPr>
        </a:p>
      </dgm:t>
    </dgm:pt>
    <dgm:pt modelId="{6AE49727-F1EE-4322-A9E8-6D8BD588DA28}">
      <dgm:prSet phldrT="[Text]"/>
      <dgm:spPr/>
      <dgm:t>
        <a:bodyPr/>
        <a:lstStyle/>
        <a:p>
          <a:r>
            <a:rPr lang="en-US" dirty="0">
              <a:latin typeface="Arial" panose="020B0604020202020204" pitchFamily="34" charset="0"/>
              <a:cs typeface="Arial" panose="020B0604020202020204" pitchFamily="34" charset="0"/>
            </a:rPr>
            <a:t>Production of knowledge</a:t>
          </a:r>
        </a:p>
      </dgm:t>
    </dgm:pt>
    <dgm:pt modelId="{A368C715-F314-40A5-8FB2-0D8C4609A5B2}" type="parTrans" cxnId="{C23F4798-1782-47D2-864C-5258EB8E5224}">
      <dgm:prSet/>
      <dgm:spPr/>
      <dgm:t>
        <a:bodyPr/>
        <a:lstStyle/>
        <a:p>
          <a:endParaRPr lang="en-US">
            <a:latin typeface="Arial" panose="020B0604020202020204" pitchFamily="34" charset="0"/>
            <a:cs typeface="Arial" panose="020B0604020202020204" pitchFamily="34" charset="0"/>
          </a:endParaRPr>
        </a:p>
      </dgm:t>
    </dgm:pt>
    <dgm:pt modelId="{8D800EE2-5FA9-4090-865F-475ED124815A}" type="sibTrans" cxnId="{C23F4798-1782-47D2-864C-5258EB8E5224}">
      <dgm:prSet/>
      <dgm:spPr/>
      <dgm:t>
        <a:bodyPr/>
        <a:lstStyle/>
        <a:p>
          <a:endParaRPr lang="en-US">
            <a:latin typeface="Arial" panose="020B0604020202020204" pitchFamily="34" charset="0"/>
            <a:cs typeface="Arial" panose="020B0604020202020204" pitchFamily="34" charset="0"/>
          </a:endParaRPr>
        </a:p>
      </dgm:t>
    </dgm:pt>
    <dgm:pt modelId="{A9838893-3EB9-4744-84AD-5EB6F67019D6}">
      <dgm:prSet phldrT="[Text]"/>
      <dgm:spPr/>
      <dgm:t>
        <a:bodyPr/>
        <a:lstStyle/>
        <a:p>
          <a:r>
            <a:rPr lang="en-US">
              <a:latin typeface="Arial" panose="020B0604020202020204" pitchFamily="34" charset="0"/>
              <a:cs typeface="Arial" panose="020B0604020202020204" pitchFamily="34" charset="0"/>
            </a:rPr>
            <a:t>What is science?</a:t>
          </a:r>
          <a:endParaRPr lang="en-US" dirty="0">
            <a:latin typeface="Arial" panose="020B0604020202020204" pitchFamily="34" charset="0"/>
            <a:cs typeface="Arial" panose="020B0604020202020204" pitchFamily="34" charset="0"/>
          </a:endParaRPr>
        </a:p>
      </dgm:t>
    </dgm:pt>
    <dgm:pt modelId="{5C2CAEB4-D16B-43BE-8F99-C6B4CBEC8C59}" type="parTrans" cxnId="{95A6722F-A5B0-4F7F-9562-DEE0A7348DD6}">
      <dgm:prSet/>
      <dgm:spPr/>
      <dgm:t>
        <a:bodyPr/>
        <a:lstStyle/>
        <a:p>
          <a:endParaRPr lang="en-US">
            <a:latin typeface="Arial" panose="020B0604020202020204" pitchFamily="34" charset="0"/>
            <a:cs typeface="Arial" panose="020B0604020202020204" pitchFamily="34" charset="0"/>
          </a:endParaRPr>
        </a:p>
      </dgm:t>
    </dgm:pt>
    <dgm:pt modelId="{D1C79305-33F2-41AF-941A-D66B77F4B96C}" type="sibTrans" cxnId="{95A6722F-A5B0-4F7F-9562-DEE0A7348DD6}">
      <dgm:prSet/>
      <dgm:spPr/>
      <dgm:t>
        <a:bodyPr/>
        <a:lstStyle/>
        <a:p>
          <a:endParaRPr lang="en-US">
            <a:latin typeface="Arial" panose="020B0604020202020204" pitchFamily="34" charset="0"/>
            <a:cs typeface="Arial" panose="020B0604020202020204" pitchFamily="34" charset="0"/>
          </a:endParaRPr>
        </a:p>
      </dgm:t>
    </dgm:pt>
    <dgm:pt modelId="{74667322-9740-47F5-A67B-28F1C965C07E}">
      <dgm:prSet phldrT="[Text]"/>
      <dgm:spPr/>
      <dgm:t>
        <a:bodyPr/>
        <a:lstStyle/>
        <a:p>
          <a:r>
            <a:rPr lang="en-US">
              <a:latin typeface="Arial" panose="020B0604020202020204" pitchFamily="34" charset="0"/>
              <a:cs typeface="Arial" panose="020B0604020202020204" pitchFamily="34" charset="0"/>
            </a:rPr>
            <a:t>What are the limits of science?</a:t>
          </a:r>
          <a:endParaRPr lang="en-US" dirty="0">
            <a:latin typeface="Arial" panose="020B0604020202020204" pitchFamily="34" charset="0"/>
            <a:cs typeface="Arial" panose="020B0604020202020204" pitchFamily="34" charset="0"/>
          </a:endParaRPr>
        </a:p>
      </dgm:t>
    </dgm:pt>
    <dgm:pt modelId="{F1E5A435-7772-4ABA-B9DD-F495E9B2A9EC}" type="parTrans" cxnId="{EB0CDBEC-4615-4B0D-A022-12088A8C19C1}">
      <dgm:prSet/>
      <dgm:spPr/>
      <dgm:t>
        <a:bodyPr/>
        <a:lstStyle/>
        <a:p>
          <a:endParaRPr lang="en-US">
            <a:latin typeface="Arial" panose="020B0604020202020204" pitchFamily="34" charset="0"/>
            <a:cs typeface="Arial" panose="020B0604020202020204" pitchFamily="34" charset="0"/>
          </a:endParaRPr>
        </a:p>
      </dgm:t>
    </dgm:pt>
    <dgm:pt modelId="{E0DC3E74-1D17-4452-9562-C06F9789CB29}" type="sibTrans" cxnId="{EB0CDBEC-4615-4B0D-A022-12088A8C19C1}">
      <dgm:prSet/>
      <dgm:spPr/>
      <dgm:t>
        <a:bodyPr/>
        <a:lstStyle/>
        <a:p>
          <a:endParaRPr lang="en-US">
            <a:latin typeface="Arial" panose="020B0604020202020204" pitchFamily="34" charset="0"/>
            <a:cs typeface="Arial" panose="020B0604020202020204" pitchFamily="34" charset="0"/>
          </a:endParaRPr>
        </a:p>
      </dgm:t>
    </dgm:pt>
    <dgm:pt modelId="{2FA8724D-AA20-4117-A871-32724211ECE9}">
      <dgm:prSet phldrT="[Text]"/>
      <dgm:spPr/>
      <dgm:t>
        <a:bodyPr/>
        <a:lstStyle/>
        <a:p>
          <a:r>
            <a:rPr lang="en-US">
              <a:latin typeface="Arial" panose="020B0604020202020204" pitchFamily="34" charset="0"/>
              <a:cs typeface="Arial" panose="020B0604020202020204" pitchFamily="34" charset="0"/>
            </a:rPr>
            <a:t>How is scientific knowledge generated?</a:t>
          </a:r>
          <a:endParaRPr lang="en-US" dirty="0">
            <a:latin typeface="Arial" panose="020B0604020202020204" pitchFamily="34" charset="0"/>
            <a:cs typeface="Arial" panose="020B0604020202020204" pitchFamily="34" charset="0"/>
          </a:endParaRPr>
        </a:p>
      </dgm:t>
    </dgm:pt>
    <dgm:pt modelId="{DFDC5076-3666-4893-B9A0-D8F807F91F1D}" type="parTrans" cxnId="{9DBC6482-96F1-45D2-BA99-B4B732E58E7C}">
      <dgm:prSet/>
      <dgm:spPr/>
      <dgm:t>
        <a:bodyPr/>
        <a:lstStyle/>
        <a:p>
          <a:endParaRPr lang="en-US">
            <a:latin typeface="Arial" panose="020B0604020202020204" pitchFamily="34" charset="0"/>
            <a:cs typeface="Arial" panose="020B0604020202020204" pitchFamily="34" charset="0"/>
          </a:endParaRPr>
        </a:p>
      </dgm:t>
    </dgm:pt>
    <dgm:pt modelId="{1F897CBF-16A8-42B7-8F9A-545368F7B192}" type="sibTrans" cxnId="{9DBC6482-96F1-45D2-BA99-B4B732E58E7C}">
      <dgm:prSet/>
      <dgm:spPr/>
      <dgm:t>
        <a:bodyPr/>
        <a:lstStyle/>
        <a:p>
          <a:endParaRPr lang="en-US">
            <a:latin typeface="Arial" panose="020B0604020202020204" pitchFamily="34" charset="0"/>
            <a:cs typeface="Arial" panose="020B0604020202020204" pitchFamily="34" charset="0"/>
          </a:endParaRPr>
        </a:p>
      </dgm:t>
    </dgm:pt>
    <dgm:pt modelId="{BB2E7D61-FAE1-4189-8B45-9FB5BB1C6D16}" type="pres">
      <dgm:prSet presAssocID="{B9C32B05-62EA-407A-B21C-2310C7945705}" presName="Name0" presStyleCnt="0">
        <dgm:presLayoutVars>
          <dgm:dir/>
          <dgm:resizeHandles val="exact"/>
        </dgm:presLayoutVars>
      </dgm:prSet>
      <dgm:spPr/>
      <dgm:t>
        <a:bodyPr/>
        <a:lstStyle/>
        <a:p>
          <a:endParaRPr lang="en-US"/>
        </a:p>
      </dgm:t>
    </dgm:pt>
    <dgm:pt modelId="{5841E8E3-F2DC-48FE-B8DB-BABB55C4BAF1}" type="pres">
      <dgm:prSet presAssocID="{8EA7219F-BDB2-48EB-9EEB-3133522D132E}" presName="Name5" presStyleLbl="vennNode1" presStyleIdx="0" presStyleCnt="3">
        <dgm:presLayoutVars>
          <dgm:bulletEnabled val="1"/>
        </dgm:presLayoutVars>
      </dgm:prSet>
      <dgm:spPr/>
      <dgm:t>
        <a:bodyPr/>
        <a:lstStyle/>
        <a:p>
          <a:endParaRPr lang="en-US"/>
        </a:p>
      </dgm:t>
    </dgm:pt>
    <dgm:pt modelId="{27A579DC-FC4A-4F31-8918-6103F62FC75D}" type="pres">
      <dgm:prSet presAssocID="{C94B7947-85DC-4B21-BB99-DF8438356F98}" presName="space" presStyleCnt="0"/>
      <dgm:spPr/>
    </dgm:pt>
    <dgm:pt modelId="{E8C547DD-E668-4A3C-829E-AF9075B83A2E}" type="pres">
      <dgm:prSet presAssocID="{54A10F5D-C417-4F97-8612-CE684295DDDD}" presName="Name5" presStyleLbl="vennNode1" presStyleIdx="1" presStyleCnt="3">
        <dgm:presLayoutVars>
          <dgm:bulletEnabled val="1"/>
        </dgm:presLayoutVars>
      </dgm:prSet>
      <dgm:spPr/>
      <dgm:t>
        <a:bodyPr/>
        <a:lstStyle/>
        <a:p>
          <a:endParaRPr lang="en-US"/>
        </a:p>
      </dgm:t>
    </dgm:pt>
    <dgm:pt modelId="{6B26630A-6FA8-42B7-8DA6-595C76856006}" type="pres">
      <dgm:prSet presAssocID="{60811977-1F2E-41FC-8E06-EBD37DD18733}" presName="space" presStyleCnt="0"/>
      <dgm:spPr/>
    </dgm:pt>
    <dgm:pt modelId="{05B8BB52-968D-4723-A65D-9E190D9B6E95}" type="pres">
      <dgm:prSet presAssocID="{6AE49727-F1EE-4322-A9E8-6D8BD588DA28}" presName="Name5" presStyleLbl="vennNode1" presStyleIdx="2" presStyleCnt="3">
        <dgm:presLayoutVars>
          <dgm:bulletEnabled val="1"/>
        </dgm:presLayoutVars>
      </dgm:prSet>
      <dgm:spPr/>
      <dgm:t>
        <a:bodyPr/>
        <a:lstStyle/>
        <a:p>
          <a:endParaRPr lang="en-US"/>
        </a:p>
      </dgm:t>
    </dgm:pt>
  </dgm:ptLst>
  <dgm:cxnLst>
    <dgm:cxn modelId="{C23F4798-1782-47D2-864C-5258EB8E5224}" srcId="{B9C32B05-62EA-407A-B21C-2310C7945705}" destId="{6AE49727-F1EE-4322-A9E8-6D8BD588DA28}" srcOrd="2" destOrd="0" parTransId="{A368C715-F314-40A5-8FB2-0D8C4609A5B2}" sibTransId="{8D800EE2-5FA9-4090-865F-475ED124815A}"/>
    <dgm:cxn modelId="{58233C01-BD53-4C04-B47A-8F017BC5A28A}" type="presOf" srcId="{A9838893-3EB9-4744-84AD-5EB6F67019D6}" destId="{5841E8E3-F2DC-48FE-B8DB-BABB55C4BAF1}" srcOrd="0" destOrd="1" presId="urn:microsoft.com/office/officeart/2005/8/layout/venn3"/>
    <dgm:cxn modelId="{E2EFB391-C879-4199-ADDF-ECA23353BF7C}" type="presOf" srcId="{54A10F5D-C417-4F97-8612-CE684295DDDD}" destId="{E8C547DD-E668-4A3C-829E-AF9075B83A2E}" srcOrd="0" destOrd="0" presId="urn:microsoft.com/office/officeart/2005/8/layout/venn3"/>
    <dgm:cxn modelId="{27475EB7-3229-4BE2-B5E6-9C81949292F2}" type="presOf" srcId="{B9C32B05-62EA-407A-B21C-2310C7945705}" destId="{BB2E7D61-FAE1-4189-8B45-9FB5BB1C6D16}" srcOrd="0" destOrd="0" presId="urn:microsoft.com/office/officeart/2005/8/layout/venn3"/>
    <dgm:cxn modelId="{58AD7EEF-D408-406B-87EE-4691D4C30668}" srcId="{B9C32B05-62EA-407A-B21C-2310C7945705}" destId="{8EA7219F-BDB2-48EB-9EEB-3133522D132E}" srcOrd="0" destOrd="0" parTransId="{3EE8403A-CB7C-4815-85BD-AEBCAEB71B37}" sibTransId="{C94B7947-85DC-4B21-BB99-DF8438356F98}"/>
    <dgm:cxn modelId="{95A6722F-A5B0-4F7F-9562-DEE0A7348DD6}" srcId="{8EA7219F-BDB2-48EB-9EEB-3133522D132E}" destId="{A9838893-3EB9-4744-84AD-5EB6F67019D6}" srcOrd="0" destOrd="0" parTransId="{5C2CAEB4-D16B-43BE-8F99-C6B4CBEC8C59}" sibTransId="{D1C79305-33F2-41AF-941A-D66B77F4B96C}"/>
    <dgm:cxn modelId="{9DBC6482-96F1-45D2-BA99-B4B732E58E7C}" srcId="{6AE49727-F1EE-4322-A9E8-6D8BD588DA28}" destId="{2FA8724D-AA20-4117-A871-32724211ECE9}" srcOrd="0" destOrd="0" parTransId="{DFDC5076-3666-4893-B9A0-D8F807F91F1D}" sibTransId="{1F897CBF-16A8-42B7-8F9A-545368F7B192}"/>
    <dgm:cxn modelId="{EB0CDBEC-4615-4B0D-A022-12088A8C19C1}" srcId="{54A10F5D-C417-4F97-8612-CE684295DDDD}" destId="{74667322-9740-47F5-A67B-28F1C965C07E}" srcOrd="0" destOrd="0" parTransId="{F1E5A435-7772-4ABA-B9DD-F495E9B2A9EC}" sibTransId="{E0DC3E74-1D17-4452-9562-C06F9789CB29}"/>
    <dgm:cxn modelId="{CE3DE0FA-414C-4A8A-B9A5-71A4D182521A}" type="presOf" srcId="{6AE49727-F1EE-4322-A9E8-6D8BD588DA28}" destId="{05B8BB52-968D-4723-A65D-9E190D9B6E95}" srcOrd="0" destOrd="0" presId="urn:microsoft.com/office/officeart/2005/8/layout/venn3"/>
    <dgm:cxn modelId="{517AFA30-BB19-43D1-84E3-E6B4C9B9E30A}" srcId="{B9C32B05-62EA-407A-B21C-2310C7945705}" destId="{54A10F5D-C417-4F97-8612-CE684295DDDD}" srcOrd="1" destOrd="0" parTransId="{8ABDAA28-1E03-411B-BC21-8D931DE3C43E}" sibTransId="{60811977-1F2E-41FC-8E06-EBD37DD18733}"/>
    <dgm:cxn modelId="{1A146BCB-0E74-49C8-A863-7D2A8DABE2A0}" type="presOf" srcId="{74667322-9740-47F5-A67B-28F1C965C07E}" destId="{E8C547DD-E668-4A3C-829E-AF9075B83A2E}" srcOrd="0" destOrd="1" presId="urn:microsoft.com/office/officeart/2005/8/layout/venn3"/>
    <dgm:cxn modelId="{619ACB82-D2F4-470D-9F6B-D5913D7ABB5D}" type="presOf" srcId="{8EA7219F-BDB2-48EB-9EEB-3133522D132E}" destId="{5841E8E3-F2DC-48FE-B8DB-BABB55C4BAF1}" srcOrd="0" destOrd="0" presId="urn:microsoft.com/office/officeart/2005/8/layout/venn3"/>
    <dgm:cxn modelId="{F53E3F75-6708-453B-B304-3EEF8BADD5B7}" type="presOf" srcId="{2FA8724D-AA20-4117-A871-32724211ECE9}" destId="{05B8BB52-968D-4723-A65D-9E190D9B6E95}" srcOrd="0" destOrd="1" presId="urn:microsoft.com/office/officeart/2005/8/layout/venn3"/>
    <dgm:cxn modelId="{ABD0ABF2-D3AB-442B-ABC7-59D070245CBE}" type="presParOf" srcId="{BB2E7D61-FAE1-4189-8B45-9FB5BB1C6D16}" destId="{5841E8E3-F2DC-48FE-B8DB-BABB55C4BAF1}" srcOrd="0" destOrd="0" presId="urn:microsoft.com/office/officeart/2005/8/layout/venn3"/>
    <dgm:cxn modelId="{D6C9E2D1-7251-4FB0-97C5-1C88CC2C8E26}" type="presParOf" srcId="{BB2E7D61-FAE1-4189-8B45-9FB5BB1C6D16}" destId="{27A579DC-FC4A-4F31-8918-6103F62FC75D}" srcOrd="1" destOrd="0" presId="urn:microsoft.com/office/officeart/2005/8/layout/venn3"/>
    <dgm:cxn modelId="{3CB628DB-2DB2-4C1D-8251-F70EB9F15825}" type="presParOf" srcId="{BB2E7D61-FAE1-4189-8B45-9FB5BB1C6D16}" destId="{E8C547DD-E668-4A3C-829E-AF9075B83A2E}" srcOrd="2" destOrd="0" presId="urn:microsoft.com/office/officeart/2005/8/layout/venn3"/>
    <dgm:cxn modelId="{EAFF62C7-5EE2-4FBB-91BF-03C785D5E3B7}" type="presParOf" srcId="{BB2E7D61-FAE1-4189-8B45-9FB5BB1C6D16}" destId="{6B26630A-6FA8-42B7-8DA6-595C76856006}" srcOrd="3" destOrd="0" presId="urn:microsoft.com/office/officeart/2005/8/layout/venn3"/>
    <dgm:cxn modelId="{DEEAEA85-86F5-499D-926D-655F83B13FF1}" type="presParOf" srcId="{BB2E7D61-FAE1-4189-8B45-9FB5BB1C6D16}" destId="{05B8BB52-968D-4723-A65D-9E190D9B6E95}" srcOrd="4" destOrd="0" presId="urn:microsoft.com/office/officeart/2005/8/layout/ven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FFF271B-142E-47ED-A9CC-A9D130787BEE}" type="doc">
      <dgm:prSet loTypeId="urn:microsoft.com/office/officeart/2005/8/layout/venn2" loCatId="relationship" qsTypeId="urn:microsoft.com/office/officeart/2005/8/quickstyle/simple5" qsCatId="simple" csTypeId="urn:microsoft.com/office/officeart/2005/8/colors/colorful1" csCatId="colorful" phldr="1"/>
      <dgm:spPr/>
      <dgm:t>
        <a:bodyPr/>
        <a:lstStyle/>
        <a:p>
          <a:endParaRPr lang="en-AU"/>
        </a:p>
      </dgm:t>
    </dgm:pt>
    <dgm:pt modelId="{2E00C08A-5769-461A-B701-9A6CE847B443}">
      <dgm:prSet phldrT="[Text]" custT="1"/>
      <dgm:spPr/>
      <dgm:t>
        <a:bodyPr/>
        <a:lstStyle/>
        <a:p>
          <a:r>
            <a:rPr lang="en-AU" sz="1400" dirty="0">
              <a:solidFill>
                <a:schemeClr val="bg1"/>
              </a:solidFill>
              <a:latin typeface="Arial" panose="020B0604020202020204" pitchFamily="34" charset="0"/>
              <a:cs typeface="Arial" panose="020B0604020202020204" pitchFamily="34" charset="0"/>
            </a:rPr>
            <a:t>Theory</a:t>
          </a:r>
        </a:p>
      </dgm:t>
    </dgm:pt>
    <dgm:pt modelId="{CED157AD-DDB7-4C7B-8FC3-0FF1F320A9A4}" type="parTrans" cxnId="{CD5983A2-7B11-438B-872F-4B45F17594CE}">
      <dgm:prSet/>
      <dgm:spPr/>
      <dgm:t>
        <a:bodyPr/>
        <a:lstStyle/>
        <a:p>
          <a:endParaRPr lang="en-AU" sz="2000">
            <a:latin typeface="Arial" panose="020B0604020202020204" pitchFamily="34" charset="0"/>
            <a:cs typeface="Arial" panose="020B0604020202020204" pitchFamily="34" charset="0"/>
          </a:endParaRPr>
        </a:p>
      </dgm:t>
    </dgm:pt>
    <dgm:pt modelId="{8FB87921-0D45-487D-9EBA-36AC40A84569}" type="sibTrans" cxnId="{CD5983A2-7B11-438B-872F-4B45F17594CE}">
      <dgm:prSet/>
      <dgm:spPr/>
      <dgm:t>
        <a:bodyPr/>
        <a:lstStyle/>
        <a:p>
          <a:endParaRPr lang="en-AU" sz="2000">
            <a:latin typeface="Arial" panose="020B0604020202020204" pitchFamily="34" charset="0"/>
            <a:cs typeface="Arial" panose="020B0604020202020204" pitchFamily="34" charset="0"/>
          </a:endParaRPr>
        </a:p>
      </dgm:t>
    </dgm:pt>
    <dgm:pt modelId="{0A7892CF-66D3-42AB-BBB1-3FD83FACD045}">
      <dgm:prSet phldrT="[Text]" custT="1"/>
      <dgm:spPr/>
      <dgm:t>
        <a:bodyPr/>
        <a:lstStyle/>
        <a:p>
          <a:r>
            <a:rPr lang="en-AU" sz="1400" dirty="0">
              <a:solidFill>
                <a:schemeClr val="tx1"/>
              </a:solidFill>
              <a:latin typeface="Arial" panose="020B0604020202020204" pitchFamily="34" charset="0"/>
              <a:cs typeface="Arial" panose="020B0604020202020204" pitchFamily="34" charset="0"/>
            </a:rPr>
            <a:t>Hypothesis</a:t>
          </a:r>
        </a:p>
      </dgm:t>
    </dgm:pt>
    <dgm:pt modelId="{BC900EFE-ED55-4DF7-BDF8-2E9E500BFD31}" type="parTrans" cxnId="{8E98F43E-246E-496B-932B-3A630424AD16}">
      <dgm:prSet/>
      <dgm:spPr/>
      <dgm:t>
        <a:bodyPr/>
        <a:lstStyle/>
        <a:p>
          <a:endParaRPr lang="en-AU" sz="2000">
            <a:latin typeface="Arial" panose="020B0604020202020204" pitchFamily="34" charset="0"/>
            <a:cs typeface="Arial" panose="020B0604020202020204" pitchFamily="34" charset="0"/>
          </a:endParaRPr>
        </a:p>
      </dgm:t>
    </dgm:pt>
    <dgm:pt modelId="{556B54D2-527A-446E-AD54-58B6326E793F}" type="sibTrans" cxnId="{8E98F43E-246E-496B-932B-3A630424AD16}">
      <dgm:prSet/>
      <dgm:spPr/>
      <dgm:t>
        <a:bodyPr/>
        <a:lstStyle/>
        <a:p>
          <a:endParaRPr lang="en-AU" sz="2000">
            <a:latin typeface="Arial" panose="020B0604020202020204" pitchFamily="34" charset="0"/>
            <a:cs typeface="Arial" panose="020B0604020202020204" pitchFamily="34" charset="0"/>
          </a:endParaRPr>
        </a:p>
      </dgm:t>
    </dgm:pt>
    <dgm:pt modelId="{9D34BAEE-DA06-4308-B324-AD0202A64EDE}">
      <dgm:prSet phldrT="[Text]" custT="1"/>
      <dgm:spPr/>
      <dgm:t>
        <a:bodyPr/>
        <a:lstStyle/>
        <a:p>
          <a:r>
            <a:rPr lang="en-AU" sz="1400" dirty="0">
              <a:solidFill>
                <a:schemeClr val="tx1"/>
              </a:solidFill>
              <a:latin typeface="Arial" panose="020B0604020202020204" pitchFamily="34" charset="0"/>
              <a:cs typeface="Arial" panose="020B0604020202020204" pitchFamily="34" charset="0"/>
            </a:rPr>
            <a:t>Model</a:t>
          </a:r>
        </a:p>
      </dgm:t>
    </dgm:pt>
    <dgm:pt modelId="{464E869F-0A95-492B-9D6D-1A5FF9A66E00}" type="parTrans" cxnId="{7459ABDA-F4DD-4109-B69A-2464BC69E56F}">
      <dgm:prSet/>
      <dgm:spPr/>
      <dgm:t>
        <a:bodyPr/>
        <a:lstStyle/>
        <a:p>
          <a:endParaRPr lang="en-AU" sz="2000">
            <a:latin typeface="Arial" panose="020B0604020202020204" pitchFamily="34" charset="0"/>
            <a:cs typeface="Arial" panose="020B0604020202020204" pitchFamily="34" charset="0"/>
          </a:endParaRPr>
        </a:p>
      </dgm:t>
    </dgm:pt>
    <dgm:pt modelId="{0E55D465-DFC7-45E5-8269-3C6641F05476}" type="sibTrans" cxnId="{7459ABDA-F4DD-4109-B69A-2464BC69E56F}">
      <dgm:prSet/>
      <dgm:spPr/>
      <dgm:t>
        <a:bodyPr/>
        <a:lstStyle/>
        <a:p>
          <a:endParaRPr lang="en-AU" sz="2000">
            <a:latin typeface="Arial" panose="020B0604020202020204" pitchFamily="34" charset="0"/>
            <a:cs typeface="Arial" panose="020B0604020202020204" pitchFamily="34" charset="0"/>
          </a:endParaRPr>
        </a:p>
      </dgm:t>
    </dgm:pt>
    <dgm:pt modelId="{DF1AE95A-5CE0-48E0-989A-BDD8F512A29D}">
      <dgm:prSet phldrT="[Text]" custT="1"/>
      <dgm:spPr/>
      <dgm:t>
        <a:bodyPr/>
        <a:lstStyle/>
        <a:p>
          <a:r>
            <a:rPr lang="en-AU" sz="1400" dirty="0">
              <a:latin typeface="Arial" panose="020B0604020202020204" pitchFamily="34" charset="0"/>
              <a:cs typeface="Arial" panose="020B0604020202020204" pitchFamily="34" charset="0"/>
            </a:rPr>
            <a:t>Law</a:t>
          </a:r>
        </a:p>
      </dgm:t>
    </dgm:pt>
    <dgm:pt modelId="{946D8083-CCBA-41F1-B4F8-1B4F8704BCBF}" type="parTrans" cxnId="{11F0D0D0-BD8D-4B11-8C9B-BF1D864A577A}">
      <dgm:prSet/>
      <dgm:spPr/>
      <dgm:t>
        <a:bodyPr/>
        <a:lstStyle/>
        <a:p>
          <a:endParaRPr lang="en-AU" sz="2000">
            <a:latin typeface="Arial" panose="020B0604020202020204" pitchFamily="34" charset="0"/>
            <a:cs typeface="Arial" panose="020B0604020202020204" pitchFamily="34" charset="0"/>
          </a:endParaRPr>
        </a:p>
      </dgm:t>
    </dgm:pt>
    <dgm:pt modelId="{C242CFDE-E588-44F2-8DFB-3CC4C9E746E7}" type="sibTrans" cxnId="{11F0D0D0-BD8D-4B11-8C9B-BF1D864A577A}">
      <dgm:prSet/>
      <dgm:spPr/>
      <dgm:t>
        <a:bodyPr/>
        <a:lstStyle/>
        <a:p>
          <a:endParaRPr lang="en-AU" sz="2000">
            <a:latin typeface="Arial" panose="020B0604020202020204" pitchFamily="34" charset="0"/>
            <a:cs typeface="Arial" panose="020B0604020202020204" pitchFamily="34" charset="0"/>
          </a:endParaRPr>
        </a:p>
      </dgm:t>
    </dgm:pt>
    <dgm:pt modelId="{BD2C9B04-8DE2-43B3-87C7-DFD045A54F72}" type="pres">
      <dgm:prSet presAssocID="{BFFF271B-142E-47ED-A9CC-A9D130787BEE}" presName="Name0" presStyleCnt="0">
        <dgm:presLayoutVars>
          <dgm:chMax val="7"/>
          <dgm:resizeHandles val="exact"/>
        </dgm:presLayoutVars>
      </dgm:prSet>
      <dgm:spPr/>
      <dgm:t>
        <a:bodyPr/>
        <a:lstStyle/>
        <a:p>
          <a:endParaRPr lang="en-US"/>
        </a:p>
      </dgm:t>
    </dgm:pt>
    <dgm:pt modelId="{75231ED8-27E3-4182-9E75-668E50A6AE93}" type="pres">
      <dgm:prSet presAssocID="{BFFF271B-142E-47ED-A9CC-A9D130787BEE}" presName="comp1" presStyleCnt="0"/>
      <dgm:spPr/>
    </dgm:pt>
    <dgm:pt modelId="{19445D46-5AAB-4E3C-BBAE-4D9864672C62}" type="pres">
      <dgm:prSet presAssocID="{BFFF271B-142E-47ED-A9CC-A9D130787BEE}" presName="circle1" presStyleLbl="node1" presStyleIdx="0" presStyleCnt="4"/>
      <dgm:spPr/>
      <dgm:t>
        <a:bodyPr/>
        <a:lstStyle/>
        <a:p>
          <a:endParaRPr lang="en-US"/>
        </a:p>
      </dgm:t>
    </dgm:pt>
    <dgm:pt modelId="{3554ECA8-12A0-4327-9D4D-ED2D0EAFB2C0}" type="pres">
      <dgm:prSet presAssocID="{BFFF271B-142E-47ED-A9CC-A9D130787BEE}" presName="c1text" presStyleLbl="node1" presStyleIdx="0" presStyleCnt="4">
        <dgm:presLayoutVars>
          <dgm:bulletEnabled val="1"/>
        </dgm:presLayoutVars>
      </dgm:prSet>
      <dgm:spPr/>
      <dgm:t>
        <a:bodyPr/>
        <a:lstStyle/>
        <a:p>
          <a:endParaRPr lang="en-US"/>
        </a:p>
      </dgm:t>
    </dgm:pt>
    <dgm:pt modelId="{9DCC8059-715B-4917-850C-2D9C234C331B}" type="pres">
      <dgm:prSet presAssocID="{BFFF271B-142E-47ED-A9CC-A9D130787BEE}" presName="comp2" presStyleCnt="0"/>
      <dgm:spPr/>
    </dgm:pt>
    <dgm:pt modelId="{0BFEB656-6848-4A97-8ABF-73C840674B8A}" type="pres">
      <dgm:prSet presAssocID="{BFFF271B-142E-47ED-A9CC-A9D130787BEE}" presName="circle2" presStyleLbl="node1" presStyleIdx="1" presStyleCnt="4"/>
      <dgm:spPr/>
      <dgm:t>
        <a:bodyPr/>
        <a:lstStyle/>
        <a:p>
          <a:endParaRPr lang="en-US"/>
        </a:p>
      </dgm:t>
    </dgm:pt>
    <dgm:pt modelId="{2A75E859-A72E-4829-BD8F-FCB642750147}" type="pres">
      <dgm:prSet presAssocID="{BFFF271B-142E-47ED-A9CC-A9D130787BEE}" presName="c2text" presStyleLbl="node1" presStyleIdx="1" presStyleCnt="4">
        <dgm:presLayoutVars>
          <dgm:bulletEnabled val="1"/>
        </dgm:presLayoutVars>
      </dgm:prSet>
      <dgm:spPr/>
      <dgm:t>
        <a:bodyPr/>
        <a:lstStyle/>
        <a:p>
          <a:endParaRPr lang="en-US"/>
        </a:p>
      </dgm:t>
    </dgm:pt>
    <dgm:pt modelId="{2BB8A9D3-EF51-474A-8726-CB4F95BD19CF}" type="pres">
      <dgm:prSet presAssocID="{BFFF271B-142E-47ED-A9CC-A9D130787BEE}" presName="comp3" presStyleCnt="0"/>
      <dgm:spPr/>
    </dgm:pt>
    <dgm:pt modelId="{9979782E-13D4-4D37-B197-E86833157164}" type="pres">
      <dgm:prSet presAssocID="{BFFF271B-142E-47ED-A9CC-A9D130787BEE}" presName="circle3" presStyleLbl="node1" presStyleIdx="2" presStyleCnt="4"/>
      <dgm:spPr/>
      <dgm:t>
        <a:bodyPr/>
        <a:lstStyle/>
        <a:p>
          <a:endParaRPr lang="en-US"/>
        </a:p>
      </dgm:t>
    </dgm:pt>
    <dgm:pt modelId="{EFBD9AF4-4449-40D0-A045-48FEB9F7C43A}" type="pres">
      <dgm:prSet presAssocID="{BFFF271B-142E-47ED-A9CC-A9D130787BEE}" presName="c3text" presStyleLbl="node1" presStyleIdx="2" presStyleCnt="4">
        <dgm:presLayoutVars>
          <dgm:bulletEnabled val="1"/>
        </dgm:presLayoutVars>
      </dgm:prSet>
      <dgm:spPr/>
      <dgm:t>
        <a:bodyPr/>
        <a:lstStyle/>
        <a:p>
          <a:endParaRPr lang="en-US"/>
        </a:p>
      </dgm:t>
    </dgm:pt>
    <dgm:pt modelId="{B1B429E2-715A-43F3-AF7C-9F9F73BE0894}" type="pres">
      <dgm:prSet presAssocID="{BFFF271B-142E-47ED-A9CC-A9D130787BEE}" presName="comp4" presStyleCnt="0"/>
      <dgm:spPr/>
    </dgm:pt>
    <dgm:pt modelId="{B359E08D-6F62-45A0-8AAB-DF7D56C4CBB4}" type="pres">
      <dgm:prSet presAssocID="{BFFF271B-142E-47ED-A9CC-A9D130787BEE}" presName="circle4" presStyleLbl="node1" presStyleIdx="3" presStyleCnt="4"/>
      <dgm:spPr/>
      <dgm:t>
        <a:bodyPr/>
        <a:lstStyle/>
        <a:p>
          <a:endParaRPr lang="en-US"/>
        </a:p>
      </dgm:t>
    </dgm:pt>
    <dgm:pt modelId="{5508549F-717E-435A-B77A-998353AE4DD3}" type="pres">
      <dgm:prSet presAssocID="{BFFF271B-142E-47ED-A9CC-A9D130787BEE}" presName="c4text" presStyleLbl="node1" presStyleIdx="3" presStyleCnt="4">
        <dgm:presLayoutVars>
          <dgm:bulletEnabled val="1"/>
        </dgm:presLayoutVars>
      </dgm:prSet>
      <dgm:spPr/>
      <dgm:t>
        <a:bodyPr/>
        <a:lstStyle/>
        <a:p>
          <a:endParaRPr lang="en-US"/>
        </a:p>
      </dgm:t>
    </dgm:pt>
  </dgm:ptLst>
  <dgm:cxnLst>
    <dgm:cxn modelId="{152D7CCB-90C1-4C88-B81E-822841ED81D7}" type="presOf" srcId="{DF1AE95A-5CE0-48E0-989A-BDD8F512A29D}" destId="{5508549F-717E-435A-B77A-998353AE4DD3}" srcOrd="1" destOrd="0" presId="urn:microsoft.com/office/officeart/2005/8/layout/venn2"/>
    <dgm:cxn modelId="{11F0D0D0-BD8D-4B11-8C9B-BF1D864A577A}" srcId="{BFFF271B-142E-47ED-A9CC-A9D130787BEE}" destId="{DF1AE95A-5CE0-48E0-989A-BDD8F512A29D}" srcOrd="3" destOrd="0" parTransId="{946D8083-CCBA-41F1-B4F8-1B4F8704BCBF}" sibTransId="{C242CFDE-E588-44F2-8DFB-3CC4C9E746E7}"/>
    <dgm:cxn modelId="{2EDE3C58-D1E2-4881-A013-14888C34BAAF}" type="presOf" srcId="{9D34BAEE-DA06-4308-B324-AD0202A64EDE}" destId="{9979782E-13D4-4D37-B197-E86833157164}" srcOrd="0" destOrd="0" presId="urn:microsoft.com/office/officeart/2005/8/layout/venn2"/>
    <dgm:cxn modelId="{3901CAE3-347A-4817-8D23-D0FDAFA25C96}" type="presOf" srcId="{9D34BAEE-DA06-4308-B324-AD0202A64EDE}" destId="{EFBD9AF4-4449-40D0-A045-48FEB9F7C43A}" srcOrd="1" destOrd="0" presId="urn:microsoft.com/office/officeart/2005/8/layout/venn2"/>
    <dgm:cxn modelId="{3F4AE2FC-AEC0-4015-9696-CAAADB941F59}" type="presOf" srcId="{0A7892CF-66D3-42AB-BBB1-3FD83FACD045}" destId="{2A75E859-A72E-4829-BD8F-FCB642750147}" srcOrd="1" destOrd="0" presId="urn:microsoft.com/office/officeart/2005/8/layout/venn2"/>
    <dgm:cxn modelId="{1747792B-6041-4CA3-901F-26F66B06772F}" type="presOf" srcId="{0A7892CF-66D3-42AB-BBB1-3FD83FACD045}" destId="{0BFEB656-6848-4A97-8ABF-73C840674B8A}" srcOrd="0" destOrd="0" presId="urn:microsoft.com/office/officeart/2005/8/layout/venn2"/>
    <dgm:cxn modelId="{8E98F43E-246E-496B-932B-3A630424AD16}" srcId="{BFFF271B-142E-47ED-A9CC-A9D130787BEE}" destId="{0A7892CF-66D3-42AB-BBB1-3FD83FACD045}" srcOrd="1" destOrd="0" parTransId="{BC900EFE-ED55-4DF7-BDF8-2E9E500BFD31}" sibTransId="{556B54D2-527A-446E-AD54-58B6326E793F}"/>
    <dgm:cxn modelId="{7459ABDA-F4DD-4109-B69A-2464BC69E56F}" srcId="{BFFF271B-142E-47ED-A9CC-A9D130787BEE}" destId="{9D34BAEE-DA06-4308-B324-AD0202A64EDE}" srcOrd="2" destOrd="0" parTransId="{464E869F-0A95-492B-9D6D-1A5FF9A66E00}" sibTransId="{0E55D465-DFC7-45E5-8269-3C6641F05476}"/>
    <dgm:cxn modelId="{CD5983A2-7B11-438B-872F-4B45F17594CE}" srcId="{BFFF271B-142E-47ED-A9CC-A9D130787BEE}" destId="{2E00C08A-5769-461A-B701-9A6CE847B443}" srcOrd="0" destOrd="0" parTransId="{CED157AD-DDB7-4C7B-8FC3-0FF1F320A9A4}" sibTransId="{8FB87921-0D45-487D-9EBA-36AC40A84569}"/>
    <dgm:cxn modelId="{668C760B-B8D3-4384-9569-438B0C3D617A}" type="presOf" srcId="{2E00C08A-5769-461A-B701-9A6CE847B443}" destId="{19445D46-5AAB-4E3C-BBAE-4D9864672C62}" srcOrd="0" destOrd="0" presId="urn:microsoft.com/office/officeart/2005/8/layout/venn2"/>
    <dgm:cxn modelId="{8F23CB9C-CC02-4B43-A0B7-694B3822E0F4}" type="presOf" srcId="{BFFF271B-142E-47ED-A9CC-A9D130787BEE}" destId="{BD2C9B04-8DE2-43B3-87C7-DFD045A54F72}" srcOrd="0" destOrd="0" presId="urn:microsoft.com/office/officeart/2005/8/layout/venn2"/>
    <dgm:cxn modelId="{92F8D01A-9E6F-40FF-9860-DE1406376A30}" type="presOf" srcId="{DF1AE95A-5CE0-48E0-989A-BDD8F512A29D}" destId="{B359E08D-6F62-45A0-8AAB-DF7D56C4CBB4}" srcOrd="0" destOrd="0" presId="urn:microsoft.com/office/officeart/2005/8/layout/venn2"/>
    <dgm:cxn modelId="{4BBFE64E-E3A5-43B0-A6E8-4F9CAA3AA1AD}" type="presOf" srcId="{2E00C08A-5769-461A-B701-9A6CE847B443}" destId="{3554ECA8-12A0-4327-9D4D-ED2D0EAFB2C0}" srcOrd="1" destOrd="0" presId="urn:microsoft.com/office/officeart/2005/8/layout/venn2"/>
    <dgm:cxn modelId="{AD1EB8E7-38D6-48A5-AEF4-F2A59F9C1E11}" type="presParOf" srcId="{BD2C9B04-8DE2-43B3-87C7-DFD045A54F72}" destId="{75231ED8-27E3-4182-9E75-668E50A6AE93}" srcOrd="0" destOrd="0" presId="urn:microsoft.com/office/officeart/2005/8/layout/venn2"/>
    <dgm:cxn modelId="{760CD9CC-D8D1-4001-A9A0-554A075ADF4D}" type="presParOf" srcId="{75231ED8-27E3-4182-9E75-668E50A6AE93}" destId="{19445D46-5AAB-4E3C-BBAE-4D9864672C62}" srcOrd="0" destOrd="0" presId="urn:microsoft.com/office/officeart/2005/8/layout/venn2"/>
    <dgm:cxn modelId="{5CDA5AF6-E8F9-4382-9DAC-90EF889345AA}" type="presParOf" srcId="{75231ED8-27E3-4182-9E75-668E50A6AE93}" destId="{3554ECA8-12A0-4327-9D4D-ED2D0EAFB2C0}" srcOrd="1" destOrd="0" presId="urn:microsoft.com/office/officeart/2005/8/layout/venn2"/>
    <dgm:cxn modelId="{45BDDA9D-DEB9-4E8A-A6F0-BA9C41BCB361}" type="presParOf" srcId="{BD2C9B04-8DE2-43B3-87C7-DFD045A54F72}" destId="{9DCC8059-715B-4917-850C-2D9C234C331B}" srcOrd="1" destOrd="0" presId="urn:microsoft.com/office/officeart/2005/8/layout/venn2"/>
    <dgm:cxn modelId="{0C4203B0-113E-49A1-9ECD-1A2816BB01A8}" type="presParOf" srcId="{9DCC8059-715B-4917-850C-2D9C234C331B}" destId="{0BFEB656-6848-4A97-8ABF-73C840674B8A}" srcOrd="0" destOrd="0" presId="urn:microsoft.com/office/officeart/2005/8/layout/venn2"/>
    <dgm:cxn modelId="{3757AAB1-82D2-4DB1-8F7C-AEC49762C093}" type="presParOf" srcId="{9DCC8059-715B-4917-850C-2D9C234C331B}" destId="{2A75E859-A72E-4829-BD8F-FCB642750147}" srcOrd="1" destOrd="0" presId="urn:microsoft.com/office/officeart/2005/8/layout/venn2"/>
    <dgm:cxn modelId="{89626F42-EA79-49B5-A3C2-3660750C645D}" type="presParOf" srcId="{BD2C9B04-8DE2-43B3-87C7-DFD045A54F72}" destId="{2BB8A9D3-EF51-474A-8726-CB4F95BD19CF}" srcOrd="2" destOrd="0" presId="urn:microsoft.com/office/officeart/2005/8/layout/venn2"/>
    <dgm:cxn modelId="{01995041-8881-454A-81CE-C58E814B85AD}" type="presParOf" srcId="{2BB8A9D3-EF51-474A-8726-CB4F95BD19CF}" destId="{9979782E-13D4-4D37-B197-E86833157164}" srcOrd="0" destOrd="0" presId="urn:microsoft.com/office/officeart/2005/8/layout/venn2"/>
    <dgm:cxn modelId="{274F78A9-86E1-4C94-975F-430728BDBF09}" type="presParOf" srcId="{2BB8A9D3-EF51-474A-8726-CB4F95BD19CF}" destId="{EFBD9AF4-4449-40D0-A045-48FEB9F7C43A}" srcOrd="1" destOrd="0" presId="urn:microsoft.com/office/officeart/2005/8/layout/venn2"/>
    <dgm:cxn modelId="{0C2A9080-4159-4A70-855A-FC57FA4CD80A}" type="presParOf" srcId="{BD2C9B04-8DE2-43B3-87C7-DFD045A54F72}" destId="{B1B429E2-715A-43F3-AF7C-9F9F73BE0894}" srcOrd="3" destOrd="0" presId="urn:microsoft.com/office/officeart/2005/8/layout/venn2"/>
    <dgm:cxn modelId="{073D9861-87CE-4D9F-A65B-91A6E203F1A5}" type="presParOf" srcId="{B1B429E2-715A-43F3-AF7C-9F9F73BE0894}" destId="{B359E08D-6F62-45A0-8AAB-DF7D56C4CBB4}" srcOrd="0" destOrd="0" presId="urn:microsoft.com/office/officeart/2005/8/layout/venn2"/>
    <dgm:cxn modelId="{76307352-AF2C-4388-9FCE-8B4113783F92}" type="presParOf" srcId="{B1B429E2-715A-43F3-AF7C-9F9F73BE0894}" destId="{5508549F-717E-435A-B77A-998353AE4DD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4681C-5F4F-405C-A721-8AFE3F24B416}"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306324FF-687C-445C-923F-044837ABF411}">
      <dgm:prSet phldrT="[Text]"/>
      <dgm:spPr/>
      <dgm:t>
        <a:bodyPr/>
        <a:lstStyle/>
        <a:p>
          <a:r>
            <a:rPr lang="en-US" dirty="0">
              <a:latin typeface="Arial" panose="020B0604020202020204" pitchFamily="34" charset="0"/>
              <a:cs typeface="Arial" panose="020B0604020202020204" pitchFamily="34" charset="0"/>
            </a:rPr>
            <a:t>Empiricism</a:t>
          </a:r>
        </a:p>
      </dgm:t>
    </dgm:pt>
    <dgm:pt modelId="{060014F5-1965-4295-A0BB-7A895879979B}" type="parTrans" cxnId="{BEF9D98A-A11C-4A7A-BB33-969CEE802F1E}">
      <dgm:prSet/>
      <dgm:spPr/>
      <dgm:t>
        <a:bodyPr/>
        <a:lstStyle/>
        <a:p>
          <a:endParaRPr lang="en-US">
            <a:latin typeface="Arial" panose="020B0604020202020204" pitchFamily="34" charset="0"/>
            <a:cs typeface="Arial" panose="020B0604020202020204" pitchFamily="34" charset="0"/>
          </a:endParaRPr>
        </a:p>
      </dgm:t>
    </dgm:pt>
    <dgm:pt modelId="{51CBC981-D49B-44AB-ABD7-CEF1FB457CB0}" type="sibTrans" cxnId="{BEF9D98A-A11C-4A7A-BB33-969CEE802F1E}">
      <dgm:prSet/>
      <dgm:spPr/>
      <dgm:t>
        <a:bodyPr/>
        <a:lstStyle/>
        <a:p>
          <a:endParaRPr lang="en-US">
            <a:latin typeface="Arial" panose="020B0604020202020204" pitchFamily="34" charset="0"/>
            <a:cs typeface="Arial" panose="020B0604020202020204" pitchFamily="34" charset="0"/>
          </a:endParaRPr>
        </a:p>
      </dgm:t>
    </dgm:pt>
    <dgm:pt modelId="{0EE2FE3E-9DD2-46DA-805F-222DEE6717EC}">
      <dgm:prSet phldrT="[Text]"/>
      <dgm:spPr/>
      <dgm:t>
        <a:bodyPr/>
        <a:lstStyle/>
        <a:p>
          <a:r>
            <a:rPr lang="en-US" dirty="0">
              <a:latin typeface="Arial" panose="020B0604020202020204" pitchFamily="34" charset="0"/>
              <a:cs typeface="Arial" panose="020B0604020202020204" pitchFamily="34" charset="0"/>
            </a:rPr>
            <a:t>Induction</a:t>
          </a:r>
        </a:p>
      </dgm:t>
    </dgm:pt>
    <dgm:pt modelId="{D86F9684-DA31-4DA8-9AF3-1F9E758544C5}" type="parTrans" cxnId="{0D9FE04B-755F-4AA5-8619-1BAEE4F2B7D5}">
      <dgm:prSet/>
      <dgm:spPr/>
      <dgm:t>
        <a:bodyPr/>
        <a:lstStyle/>
        <a:p>
          <a:endParaRPr lang="en-US">
            <a:latin typeface="Arial" panose="020B0604020202020204" pitchFamily="34" charset="0"/>
            <a:cs typeface="Arial" panose="020B0604020202020204" pitchFamily="34" charset="0"/>
          </a:endParaRPr>
        </a:p>
      </dgm:t>
    </dgm:pt>
    <dgm:pt modelId="{768E3E65-C401-4374-947F-9BD1CD142A27}" type="sibTrans" cxnId="{0D9FE04B-755F-4AA5-8619-1BAEE4F2B7D5}">
      <dgm:prSet/>
      <dgm:spPr/>
      <dgm:t>
        <a:bodyPr/>
        <a:lstStyle/>
        <a:p>
          <a:endParaRPr lang="en-US">
            <a:latin typeface="Arial" panose="020B0604020202020204" pitchFamily="34" charset="0"/>
            <a:cs typeface="Arial" panose="020B0604020202020204" pitchFamily="34" charset="0"/>
          </a:endParaRPr>
        </a:p>
      </dgm:t>
    </dgm:pt>
    <dgm:pt modelId="{68A2E467-EC40-4C7F-860C-FF15D0DD744C}">
      <dgm:prSet phldrT="[Text]"/>
      <dgm:spPr/>
      <dgm:t>
        <a:bodyPr/>
        <a:lstStyle/>
        <a:p>
          <a:r>
            <a:rPr lang="en-US" dirty="0">
              <a:solidFill>
                <a:schemeClr val="tx1"/>
              </a:solidFill>
              <a:latin typeface="Arial" panose="020B0604020202020204" pitchFamily="34" charset="0"/>
              <a:cs typeface="Arial" panose="020B0604020202020204" pitchFamily="34" charset="0"/>
            </a:rPr>
            <a:t>From specific to the general</a:t>
          </a:r>
        </a:p>
      </dgm:t>
    </dgm:pt>
    <dgm:pt modelId="{00CACD9E-674F-4434-A215-EDEC7B7D846B}" type="parTrans" cxnId="{68DDF0B2-1026-4662-A2B9-40004D4679ED}">
      <dgm:prSet/>
      <dgm:spPr/>
      <dgm:t>
        <a:bodyPr/>
        <a:lstStyle/>
        <a:p>
          <a:endParaRPr lang="en-US">
            <a:latin typeface="Arial" panose="020B0604020202020204" pitchFamily="34" charset="0"/>
            <a:cs typeface="Arial" panose="020B0604020202020204" pitchFamily="34" charset="0"/>
          </a:endParaRPr>
        </a:p>
      </dgm:t>
    </dgm:pt>
    <dgm:pt modelId="{A1179D0D-27AF-4F25-B52B-48168AFC5E4A}" type="sibTrans" cxnId="{68DDF0B2-1026-4662-A2B9-40004D4679ED}">
      <dgm:prSet/>
      <dgm:spPr/>
      <dgm:t>
        <a:bodyPr/>
        <a:lstStyle/>
        <a:p>
          <a:endParaRPr lang="en-US">
            <a:latin typeface="Arial" panose="020B0604020202020204" pitchFamily="34" charset="0"/>
            <a:cs typeface="Arial" panose="020B0604020202020204" pitchFamily="34" charset="0"/>
          </a:endParaRPr>
        </a:p>
      </dgm:t>
    </dgm:pt>
    <dgm:pt modelId="{2886AEB4-F2DC-466A-9CD9-87A11D9C7574}">
      <dgm:prSet phldrT="[Text]"/>
      <dgm:spPr/>
      <dgm:t>
        <a:bodyPr/>
        <a:lstStyle/>
        <a:p>
          <a:r>
            <a:rPr lang="en-US" dirty="0">
              <a:latin typeface="Arial" panose="020B0604020202020204" pitchFamily="34" charset="0"/>
              <a:cs typeface="Arial" panose="020B0604020202020204" pitchFamily="34" charset="0"/>
            </a:rPr>
            <a:t>Deduction</a:t>
          </a:r>
        </a:p>
      </dgm:t>
    </dgm:pt>
    <dgm:pt modelId="{27A30CB8-605E-46C2-B434-83A07474ADE1}" type="parTrans" cxnId="{B092F186-889F-4AF1-825F-F68389D13BF4}">
      <dgm:prSet/>
      <dgm:spPr/>
      <dgm:t>
        <a:bodyPr/>
        <a:lstStyle/>
        <a:p>
          <a:endParaRPr lang="en-US">
            <a:latin typeface="Arial" panose="020B0604020202020204" pitchFamily="34" charset="0"/>
            <a:cs typeface="Arial" panose="020B0604020202020204" pitchFamily="34" charset="0"/>
          </a:endParaRPr>
        </a:p>
      </dgm:t>
    </dgm:pt>
    <dgm:pt modelId="{BAB2A89C-81FF-48D5-9728-9F41FFA11203}" type="sibTrans" cxnId="{B092F186-889F-4AF1-825F-F68389D13BF4}">
      <dgm:prSet/>
      <dgm:spPr/>
      <dgm:t>
        <a:bodyPr/>
        <a:lstStyle/>
        <a:p>
          <a:endParaRPr lang="en-US">
            <a:latin typeface="Arial" panose="020B0604020202020204" pitchFamily="34" charset="0"/>
            <a:cs typeface="Arial" panose="020B0604020202020204" pitchFamily="34" charset="0"/>
          </a:endParaRPr>
        </a:p>
      </dgm:t>
    </dgm:pt>
    <dgm:pt modelId="{CBD83231-997B-4C09-8F5E-D529E1FA7C5F}">
      <dgm:prSet phldrT="[Text]"/>
      <dgm:spPr/>
      <dgm:t>
        <a:bodyPr/>
        <a:lstStyle/>
        <a:p>
          <a:r>
            <a:rPr lang="en-US" dirty="0">
              <a:solidFill>
                <a:schemeClr val="tx1"/>
              </a:solidFill>
              <a:latin typeface="Arial" panose="020B0604020202020204" pitchFamily="34" charset="0"/>
              <a:cs typeface="Arial" panose="020B0604020202020204" pitchFamily="34" charset="0"/>
            </a:rPr>
            <a:t>From the general to the specifics</a:t>
          </a:r>
        </a:p>
      </dgm:t>
    </dgm:pt>
    <dgm:pt modelId="{2582CFC2-912D-4056-85EB-429CF070B418}" type="parTrans" cxnId="{C5600EEB-B3A4-40CA-8114-2874AA0E5E8F}">
      <dgm:prSet/>
      <dgm:spPr/>
      <dgm:t>
        <a:bodyPr/>
        <a:lstStyle/>
        <a:p>
          <a:endParaRPr lang="en-US">
            <a:latin typeface="Arial" panose="020B0604020202020204" pitchFamily="34" charset="0"/>
            <a:cs typeface="Arial" panose="020B0604020202020204" pitchFamily="34" charset="0"/>
          </a:endParaRPr>
        </a:p>
      </dgm:t>
    </dgm:pt>
    <dgm:pt modelId="{79DE68A1-1FAF-41ED-A98E-E9E4D0B8FFF3}" type="sibTrans" cxnId="{C5600EEB-B3A4-40CA-8114-2874AA0E5E8F}">
      <dgm:prSet/>
      <dgm:spPr/>
      <dgm:t>
        <a:bodyPr/>
        <a:lstStyle/>
        <a:p>
          <a:endParaRPr lang="en-US">
            <a:latin typeface="Arial" panose="020B0604020202020204" pitchFamily="34" charset="0"/>
            <a:cs typeface="Arial" panose="020B0604020202020204" pitchFamily="34" charset="0"/>
          </a:endParaRPr>
        </a:p>
      </dgm:t>
    </dgm:pt>
    <dgm:pt modelId="{65A92725-821F-42A8-BC4F-DBFC26D383B6}">
      <dgm:prSet phldrT="[Text]"/>
      <dgm:spPr/>
      <dgm:t>
        <a:bodyPr/>
        <a:lstStyle/>
        <a:p>
          <a:r>
            <a:rPr lang="en-US" dirty="0">
              <a:latin typeface="Arial" panose="020B0604020202020204" pitchFamily="34" charset="0"/>
              <a:cs typeface="Arial" panose="020B0604020202020204" pitchFamily="34" charset="0"/>
            </a:rPr>
            <a:t>Philosophy</a:t>
          </a:r>
        </a:p>
      </dgm:t>
    </dgm:pt>
    <dgm:pt modelId="{9176D717-50AF-4330-A1AD-CA740FE8B728}" type="parTrans" cxnId="{AC62DD1E-CE6D-4604-82C0-AE8210AFD524}">
      <dgm:prSet/>
      <dgm:spPr/>
      <dgm:t>
        <a:bodyPr/>
        <a:lstStyle/>
        <a:p>
          <a:endParaRPr lang="en-US">
            <a:latin typeface="Arial" panose="020B0604020202020204" pitchFamily="34" charset="0"/>
            <a:cs typeface="Arial" panose="020B0604020202020204" pitchFamily="34" charset="0"/>
          </a:endParaRPr>
        </a:p>
      </dgm:t>
    </dgm:pt>
    <dgm:pt modelId="{A8C399AA-0F67-4789-8FDC-F86B9CB2A824}" type="sibTrans" cxnId="{AC62DD1E-CE6D-4604-82C0-AE8210AFD524}">
      <dgm:prSet/>
      <dgm:spPr/>
      <dgm:t>
        <a:bodyPr/>
        <a:lstStyle/>
        <a:p>
          <a:endParaRPr lang="en-US">
            <a:latin typeface="Arial" panose="020B0604020202020204" pitchFamily="34" charset="0"/>
            <a:cs typeface="Arial" panose="020B0604020202020204" pitchFamily="34" charset="0"/>
          </a:endParaRPr>
        </a:p>
      </dgm:t>
    </dgm:pt>
    <dgm:pt modelId="{584AB556-5C18-4E14-A94F-1C9E6DF3F410}">
      <dgm:prSet phldrT="[Text]"/>
      <dgm:spPr/>
      <dgm:t>
        <a:bodyPr/>
        <a:lstStyle/>
        <a:p>
          <a:r>
            <a:rPr lang="en-US" dirty="0">
              <a:latin typeface="Arial" panose="020B0604020202020204" pitchFamily="34" charset="0"/>
              <a:cs typeface="Arial" panose="020B0604020202020204" pitchFamily="34" charset="0"/>
            </a:rPr>
            <a:t>Type of Reasoning</a:t>
          </a:r>
        </a:p>
      </dgm:t>
    </dgm:pt>
    <dgm:pt modelId="{6339ACAF-40A4-4F94-A34B-7ECD39B294DE}" type="parTrans" cxnId="{772E278F-8897-4604-AD40-91952907C02B}">
      <dgm:prSet/>
      <dgm:spPr/>
      <dgm:t>
        <a:bodyPr/>
        <a:lstStyle/>
        <a:p>
          <a:endParaRPr lang="en-US">
            <a:latin typeface="Arial" panose="020B0604020202020204" pitchFamily="34" charset="0"/>
            <a:cs typeface="Arial" panose="020B0604020202020204" pitchFamily="34" charset="0"/>
          </a:endParaRPr>
        </a:p>
      </dgm:t>
    </dgm:pt>
    <dgm:pt modelId="{2BAA4E3A-9B50-42CE-9122-103FF071CFBF}" type="sibTrans" cxnId="{772E278F-8897-4604-AD40-91952907C02B}">
      <dgm:prSet/>
      <dgm:spPr/>
      <dgm:t>
        <a:bodyPr/>
        <a:lstStyle/>
        <a:p>
          <a:endParaRPr lang="en-US">
            <a:latin typeface="Arial" panose="020B0604020202020204" pitchFamily="34" charset="0"/>
            <a:cs typeface="Arial" panose="020B0604020202020204" pitchFamily="34" charset="0"/>
          </a:endParaRPr>
        </a:p>
      </dgm:t>
    </dgm:pt>
    <dgm:pt modelId="{0A37412F-36BB-491D-9550-969BF76D9DD2}">
      <dgm:prSet phldrT="[Text]"/>
      <dgm:spPr/>
      <dgm:t>
        <a:bodyPr/>
        <a:lstStyle/>
        <a:p>
          <a:r>
            <a:rPr lang="en-US" dirty="0">
              <a:latin typeface="Arial" panose="020B0604020202020204" pitchFamily="34" charset="0"/>
              <a:cs typeface="Arial" panose="020B0604020202020204" pitchFamily="34" charset="0"/>
            </a:rPr>
            <a:t>What it means</a:t>
          </a:r>
        </a:p>
      </dgm:t>
    </dgm:pt>
    <dgm:pt modelId="{7508D34D-0850-4BF1-B960-CED65DFE8B47}" type="parTrans" cxnId="{15552F61-DB56-4640-B121-B43BB53B95E4}">
      <dgm:prSet/>
      <dgm:spPr/>
      <dgm:t>
        <a:bodyPr/>
        <a:lstStyle/>
        <a:p>
          <a:endParaRPr lang="en-US">
            <a:latin typeface="Arial" panose="020B0604020202020204" pitchFamily="34" charset="0"/>
            <a:cs typeface="Arial" panose="020B0604020202020204" pitchFamily="34" charset="0"/>
          </a:endParaRPr>
        </a:p>
      </dgm:t>
    </dgm:pt>
    <dgm:pt modelId="{24C7BD4B-26F0-4270-B3B7-2A3B1C8832D3}" type="sibTrans" cxnId="{15552F61-DB56-4640-B121-B43BB53B95E4}">
      <dgm:prSet/>
      <dgm:spPr/>
      <dgm:t>
        <a:bodyPr/>
        <a:lstStyle/>
        <a:p>
          <a:endParaRPr lang="en-US">
            <a:latin typeface="Arial" panose="020B0604020202020204" pitchFamily="34" charset="0"/>
            <a:cs typeface="Arial" panose="020B0604020202020204" pitchFamily="34" charset="0"/>
          </a:endParaRPr>
        </a:p>
      </dgm:t>
    </dgm:pt>
    <dgm:pt modelId="{7FDF36D9-409E-40EB-91B1-EF939BCB08C9}">
      <dgm:prSet phldrT="[Text]"/>
      <dgm:spPr/>
      <dgm:t>
        <a:bodyPr/>
        <a:lstStyle/>
        <a:p>
          <a:r>
            <a:rPr lang="en-US" dirty="0">
              <a:latin typeface="Arial" panose="020B0604020202020204" pitchFamily="34" charset="0"/>
              <a:cs typeface="Arial" panose="020B0604020202020204" pitchFamily="34" charset="0"/>
            </a:rPr>
            <a:t>In practice</a:t>
          </a:r>
        </a:p>
      </dgm:t>
    </dgm:pt>
    <dgm:pt modelId="{B0E6ECD4-D965-4548-9FE9-A88136CE912B}" type="parTrans" cxnId="{C5426BF8-586F-4523-BECC-0516624FD246}">
      <dgm:prSet/>
      <dgm:spPr/>
      <dgm:t>
        <a:bodyPr/>
        <a:lstStyle/>
        <a:p>
          <a:endParaRPr lang="en-US"/>
        </a:p>
      </dgm:t>
    </dgm:pt>
    <dgm:pt modelId="{2EB29895-22FC-43C2-98B1-4FD0210BEE91}" type="sibTrans" cxnId="{C5426BF8-586F-4523-BECC-0516624FD246}">
      <dgm:prSet/>
      <dgm:spPr/>
      <dgm:t>
        <a:bodyPr/>
        <a:lstStyle/>
        <a:p>
          <a:endParaRPr lang="en-US"/>
        </a:p>
      </dgm:t>
    </dgm:pt>
    <dgm:pt modelId="{BDE03A6D-3AE7-4F43-A8B2-93C32CBDD201}">
      <dgm:prSet phldrT="[Text]"/>
      <dgm:spPr/>
      <dgm:t>
        <a:bodyPr/>
        <a:lstStyle/>
        <a:p>
          <a:r>
            <a:rPr lang="en-US" dirty="0">
              <a:solidFill>
                <a:schemeClr val="bg1"/>
              </a:solidFill>
              <a:latin typeface="Arial" panose="020B0604020202020204" pitchFamily="34" charset="0"/>
              <a:cs typeface="Arial" panose="020B0604020202020204" pitchFamily="34" charset="0"/>
            </a:rPr>
            <a:t>Observation before theory</a:t>
          </a:r>
        </a:p>
      </dgm:t>
    </dgm:pt>
    <dgm:pt modelId="{908A3D8E-90B3-4B17-AAA4-22321B21E66E}" type="parTrans" cxnId="{0DABC23C-1DB0-492A-AAFC-C23EB76E568B}">
      <dgm:prSet/>
      <dgm:spPr/>
      <dgm:t>
        <a:bodyPr/>
        <a:lstStyle/>
        <a:p>
          <a:endParaRPr lang="en-US"/>
        </a:p>
      </dgm:t>
    </dgm:pt>
    <dgm:pt modelId="{25E2E6B3-AED6-4BD9-9902-D6307FCC6A3C}" type="sibTrans" cxnId="{0DABC23C-1DB0-492A-AAFC-C23EB76E568B}">
      <dgm:prSet/>
      <dgm:spPr/>
      <dgm:t>
        <a:bodyPr/>
        <a:lstStyle/>
        <a:p>
          <a:endParaRPr lang="en-US"/>
        </a:p>
      </dgm:t>
    </dgm:pt>
    <dgm:pt modelId="{2DFDD0F7-4C05-4688-8562-A499799F605C}">
      <dgm:prSet phldrT="[Text]"/>
      <dgm:spPr/>
      <dgm:t>
        <a:bodyPr/>
        <a:lstStyle/>
        <a:p>
          <a:r>
            <a:rPr lang="en-US" dirty="0">
              <a:solidFill>
                <a:schemeClr val="bg1"/>
              </a:solidFill>
              <a:latin typeface="Arial" panose="020B0604020202020204" pitchFamily="34" charset="0"/>
              <a:cs typeface="Arial" panose="020B0604020202020204" pitchFamily="34" charset="0"/>
            </a:rPr>
            <a:t>Theory before observation</a:t>
          </a:r>
        </a:p>
      </dgm:t>
    </dgm:pt>
    <dgm:pt modelId="{3C04C17C-5E6E-4796-91FF-DCD0E2E17BBE}" type="parTrans" cxnId="{8FC6FF24-6EB3-472F-8EF3-576A5D764005}">
      <dgm:prSet/>
      <dgm:spPr/>
      <dgm:t>
        <a:bodyPr/>
        <a:lstStyle/>
        <a:p>
          <a:endParaRPr lang="en-US"/>
        </a:p>
      </dgm:t>
    </dgm:pt>
    <dgm:pt modelId="{70351CF2-03F5-47BD-AEC8-21F4302E9BCF}" type="sibTrans" cxnId="{8FC6FF24-6EB3-472F-8EF3-576A5D764005}">
      <dgm:prSet/>
      <dgm:spPr/>
      <dgm:t>
        <a:bodyPr/>
        <a:lstStyle/>
        <a:p>
          <a:endParaRPr lang="en-US"/>
        </a:p>
      </dgm:t>
    </dgm:pt>
    <dgm:pt modelId="{75D10F37-464E-4960-8252-E9335CE3A8B5}" type="pres">
      <dgm:prSet presAssocID="{B694681C-5F4F-405C-A721-8AFE3F24B416}" presName="mainComposite" presStyleCnt="0">
        <dgm:presLayoutVars>
          <dgm:chPref val="1"/>
          <dgm:dir/>
          <dgm:animOne val="branch"/>
          <dgm:animLvl val="lvl"/>
          <dgm:resizeHandles val="exact"/>
        </dgm:presLayoutVars>
      </dgm:prSet>
      <dgm:spPr/>
      <dgm:t>
        <a:bodyPr/>
        <a:lstStyle/>
        <a:p>
          <a:endParaRPr lang="en-US"/>
        </a:p>
      </dgm:t>
    </dgm:pt>
    <dgm:pt modelId="{F3B51670-09A0-45B2-BA69-6D7C03043C1F}" type="pres">
      <dgm:prSet presAssocID="{B694681C-5F4F-405C-A721-8AFE3F24B416}" presName="hierFlow" presStyleCnt="0"/>
      <dgm:spPr/>
    </dgm:pt>
    <dgm:pt modelId="{A927791D-4BB2-487E-866A-34BB551D8A8B}" type="pres">
      <dgm:prSet presAssocID="{B694681C-5F4F-405C-A721-8AFE3F24B416}" presName="firstBuf" presStyleCnt="0"/>
      <dgm:spPr/>
    </dgm:pt>
    <dgm:pt modelId="{B00C5C5B-73D6-4E65-BA4C-90CF9D24D647}" type="pres">
      <dgm:prSet presAssocID="{B694681C-5F4F-405C-A721-8AFE3F24B416}" presName="hierChild1" presStyleCnt="0">
        <dgm:presLayoutVars>
          <dgm:chPref val="1"/>
          <dgm:animOne val="branch"/>
          <dgm:animLvl val="lvl"/>
        </dgm:presLayoutVars>
      </dgm:prSet>
      <dgm:spPr/>
    </dgm:pt>
    <dgm:pt modelId="{71E06FBA-D8B2-410B-B4A3-2018A8C364CC}" type="pres">
      <dgm:prSet presAssocID="{306324FF-687C-445C-923F-044837ABF411}" presName="Name14" presStyleCnt="0"/>
      <dgm:spPr/>
    </dgm:pt>
    <dgm:pt modelId="{CDABC4C6-D128-4705-A332-FEE050CBBECE}" type="pres">
      <dgm:prSet presAssocID="{306324FF-687C-445C-923F-044837ABF411}" presName="level1Shape" presStyleLbl="node0" presStyleIdx="0" presStyleCnt="1">
        <dgm:presLayoutVars>
          <dgm:chPref val="3"/>
        </dgm:presLayoutVars>
      </dgm:prSet>
      <dgm:spPr/>
      <dgm:t>
        <a:bodyPr/>
        <a:lstStyle/>
        <a:p>
          <a:endParaRPr lang="en-US"/>
        </a:p>
      </dgm:t>
    </dgm:pt>
    <dgm:pt modelId="{4D37851B-0C84-4915-AC11-3AE2E6CF4CC7}" type="pres">
      <dgm:prSet presAssocID="{306324FF-687C-445C-923F-044837ABF411}" presName="hierChild2" presStyleCnt="0"/>
      <dgm:spPr/>
    </dgm:pt>
    <dgm:pt modelId="{EB1702F1-903B-4ACB-99F1-8EF5C6E6D1CD}" type="pres">
      <dgm:prSet presAssocID="{D86F9684-DA31-4DA8-9AF3-1F9E758544C5}" presName="Name19" presStyleLbl="parChTrans1D2" presStyleIdx="0" presStyleCnt="2"/>
      <dgm:spPr/>
      <dgm:t>
        <a:bodyPr/>
        <a:lstStyle/>
        <a:p>
          <a:endParaRPr lang="en-US"/>
        </a:p>
      </dgm:t>
    </dgm:pt>
    <dgm:pt modelId="{5211B002-81FD-4861-BD2E-7CEF7F49C09B}" type="pres">
      <dgm:prSet presAssocID="{0EE2FE3E-9DD2-46DA-805F-222DEE6717EC}" presName="Name21" presStyleCnt="0"/>
      <dgm:spPr/>
    </dgm:pt>
    <dgm:pt modelId="{1277B7CF-6B3E-4C00-A9A5-74741C6BB459}" type="pres">
      <dgm:prSet presAssocID="{0EE2FE3E-9DD2-46DA-805F-222DEE6717EC}" presName="level2Shape" presStyleLbl="node2" presStyleIdx="0" presStyleCnt="2"/>
      <dgm:spPr/>
      <dgm:t>
        <a:bodyPr/>
        <a:lstStyle/>
        <a:p>
          <a:endParaRPr lang="en-US"/>
        </a:p>
      </dgm:t>
    </dgm:pt>
    <dgm:pt modelId="{9EAF1EA3-F7AB-4470-B9AE-FB040071DB52}" type="pres">
      <dgm:prSet presAssocID="{0EE2FE3E-9DD2-46DA-805F-222DEE6717EC}" presName="hierChild3" presStyleCnt="0"/>
      <dgm:spPr/>
    </dgm:pt>
    <dgm:pt modelId="{F339E1E3-FAD9-4E9D-AE18-821F206DE547}" type="pres">
      <dgm:prSet presAssocID="{00CACD9E-674F-4434-A215-EDEC7B7D846B}" presName="Name19" presStyleLbl="parChTrans1D3" presStyleIdx="0" presStyleCnt="2"/>
      <dgm:spPr/>
      <dgm:t>
        <a:bodyPr/>
        <a:lstStyle/>
        <a:p>
          <a:endParaRPr lang="en-US"/>
        </a:p>
      </dgm:t>
    </dgm:pt>
    <dgm:pt modelId="{CB8DF396-A11C-43D7-9AA1-E4591F76A792}" type="pres">
      <dgm:prSet presAssocID="{68A2E467-EC40-4C7F-860C-FF15D0DD744C}" presName="Name21" presStyleCnt="0"/>
      <dgm:spPr/>
    </dgm:pt>
    <dgm:pt modelId="{CF1BAEAE-06B8-4BBA-AD6E-42A581350062}" type="pres">
      <dgm:prSet presAssocID="{68A2E467-EC40-4C7F-860C-FF15D0DD744C}" presName="level2Shape" presStyleLbl="node3" presStyleIdx="0" presStyleCnt="2"/>
      <dgm:spPr/>
      <dgm:t>
        <a:bodyPr/>
        <a:lstStyle/>
        <a:p>
          <a:endParaRPr lang="en-US"/>
        </a:p>
      </dgm:t>
    </dgm:pt>
    <dgm:pt modelId="{2B9D651F-F6F7-4776-A6ED-8E70EC29BF27}" type="pres">
      <dgm:prSet presAssocID="{68A2E467-EC40-4C7F-860C-FF15D0DD744C}" presName="hierChild3" presStyleCnt="0"/>
      <dgm:spPr/>
    </dgm:pt>
    <dgm:pt modelId="{536C562B-1C6A-4D81-B2C3-8A79AA1D170F}" type="pres">
      <dgm:prSet presAssocID="{908A3D8E-90B3-4B17-AAA4-22321B21E66E}" presName="Name19" presStyleLbl="parChTrans1D4" presStyleIdx="0" presStyleCnt="2"/>
      <dgm:spPr/>
      <dgm:t>
        <a:bodyPr/>
        <a:lstStyle/>
        <a:p>
          <a:endParaRPr lang="en-US"/>
        </a:p>
      </dgm:t>
    </dgm:pt>
    <dgm:pt modelId="{C5F49F1D-E841-4F42-B330-8387DA312627}" type="pres">
      <dgm:prSet presAssocID="{BDE03A6D-3AE7-4F43-A8B2-93C32CBDD201}" presName="Name21" presStyleCnt="0"/>
      <dgm:spPr/>
    </dgm:pt>
    <dgm:pt modelId="{A62F8E7C-735B-4767-A4D1-7D53C2B9F211}" type="pres">
      <dgm:prSet presAssocID="{BDE03A6D-3AE7-4F43-A8B2-93C32CBDD201}" presName="level2Shape" presStyleLbl="node4" presStyleIdx="0" presStyleCnt="2"/>
      <dgm:spPr/>
      <dgm:t>
        <a:bodyPr/>
        <a:lstStyle/>
        <a:p>
          <a:endParaRPr lang="en-US"/>
        </a:p>
      </dgm:t>
    </dgm:pt>
    <dgm:pt modelId="{7765E6E5-0EE5-4308-AE80-80849859CCBD}" type="pres">
      <dgm:prSet presAssocID="{BDE03A6D-3AE7-4F43-A8B2-93C32CBDD201}" presName="hierChild3" presStyleCnt="0"/>
      <dgm:spPr/>
    </dgm:pt>
    <dgm:pt modelId="{A75A74B7-AE9E-434B-88D3-17EBFE8EAF2A}" type="pres">
      <dgm:prSet presAssocID="{27A30CB8-605E-46C2-B434-83A07474ADE1}" presName="Name19" presStyleLbl="parChTrans1D2" presStyleIdx="1" presStyleCnt="2"/>
      <dgm:spPr/>
      <dgm:t>
        <a:bodyPr/>
        <a:lstStyle/>
        <a:p>
          <a:endParaRPr lang="en-US"/>
        </a:p>
      </dgm:t>
    </dgm:pt>
    <dgm:pt modelId="{9197ABEE-B94C-4563-A532-5EBA6D742DE7}" type="pres">
      <dgm:prSet presAssocID="{2886AEB4-F2DC-466A-9CD9-87A11D9C7574}" presName="Name21" presStyleCnt="0"/>
      <dgm:spPr/>
    </dgm:pt>
    <dgm:pt modelId="{25D33AD5-CD2F-4E7A-B07E-DA3CF733B600}" type="pres">
      <dgm:prSet presAssocID="{2886AEB4-F2DC-466A-9CD9-87A11D9C7574}" presName="level2Shape" presStyleLbl="node2" presStyleIdx="1" presStyleCnt="2"/>
      <dgm:spPr/>
      <dgm:t>
        <a:bodyPr/>
        <a:lstStyle/>
        <a:p>
          <a:endParaRPr lang="en-US"/>
        </a:p>
      </dgm:t>
    </dgm:pt>
    <dgm:pt modelId="{EA612210-D485-461A-B3C5-6296CCC3C196}" type="pres">
      <dgm:prSet presAssocID="{2886AEB4-F2DC-466A-9CD9-87A11D9C7574}" presName="hierChild3" presStyleCnt="0"/>
      <dgm:spPr/>
    </dgm:pt>
    <dgm:pt modelId="{8B819A04-716B-49F5-AE40-F0F2066921DB}" type="pres">
      <dgm:prSet presAssocID="{2582CFC2-912D-4056-85EB-429CF070B418}" presName="Name19" presStyleLbl="parChTrans1D3" presStyleIdx="1" presStyleCnt="2"/>
      <dgm:spPr/>
      <dgm:t>
        <a:bodyPr/>
        <a:lstStyle/>
        <a:p>
          <a:endParaRPr lang="en-US"/>
        </a:p>
      </dgm:t>
    </dgm:pt>
    <dgm:pt modelId="{7F0EE378-0C13-4611-BC65-BD0A29DA3AAE}" type="pres">
      <dgm:prSet presAssocID="{CBD83231-997B-4C09-8F5E-D529E1FA7C5F}" presName="Name21" presStyleCnt="0"/>
      <dgm:spPr/>
    </dgm:pt>
    <dgm:pt modelId="{E9B9B106-166C-4DE3-BD95-D4F7C845F65F}" type="pres">
      <dgm:prSet presAssocID="{CBD83231-997B-4C09-8F5E-D529E1FA7C5F}" presName="level2Shape" presStyleLbl="node3" presStyleIdx="1" presStyleCnt="2"/>
      <dgm:spPr/>
      <dgm:t>
        <a:bodyPr/>
        <a:lstStyle/>
        <a:p>
          <a:endParaRPr lang="en-US"/>
        </a:p>
      </dgm:t>
    </dgm:pt>
    <dgm:pt modelId="{4F48332B-E44E-453C-8699-1D08EF307EB2}" type="pres">
      <dgm:prSet presAssocID="{CBD83231-997B-4C09-8F5E-D529E1FA7C5F}" presName="hierChild3" presStyleCnt="0"/>
      <dgm:spPr/>
    </dgm:pt>
    <dgm:pt modelId="{03A3A6BE-E11A-4C10-9926-8A7305820918}" type="pres">
      <dgm:prSet presAssocID="{3C04C17C-5E6E-4796-91FF-DCD0E2E17BBE}" presName="Name19" presStyleLbl="parChTrans1D4" presStyleIdx="1" presStyleCnt="2"/>
      <dgm:spPr/>
      <dgm:t>
        <a:bodyPr/>
        <a:lstStyle/>
        <a:p>
          <a:endParaRPr lang="en-US"/>
        </a:p>
      </dgm:t>
    </dgm:pt>
    <dgm:pt modelId="{1CAE526D-E977-4615-BDFE-FED97E23D9E4}" type="pres">
      <dgm:prSet presAssocID="{2DFDD0F7-4C05-4688-8562-A499799F605C}" presName="Name21" presStyleCnt="0"/>
      <dgm:spPr/>
    </dgm:pt>
    <dgm:pt modelId="{22E6710E-8767-4D1C-A553-93D59FA1F310}" type="pres">
      <dgm:prSet presAssocID="{2DFDD0F7-4C05-4688-8562-A499799F605C}" presName="level2Shape" presStyleLbl="node4" presStyleIdx="1" presStyleCnt="2"/>
      <dgm:spPr/>
      <dgm:t>
        <a:bodyPr/>
        <a:lstStyle/>
        <a:p>
          <a:endParaRPr lang="en-US"/>
        </a:p>
      </dgm:t>
    </dgm:pt>
    <dgm:pt modelId="{A1ADD667-781E-4CE0-865E-76EADCF8AB62}" type="pres">
      <dgm:prSet presAssocID="{2DFDD0F7-4C05-4688-8562-A499799F605C}" presName="hierChild3" presStyleCnt="0"/>
      <dgm:spPr/>
    </dgm:pt>
    <dgm:pt modelId="{D553859D-368D-45CE-B890-F2EEA416FD6A}" type="pres">
      <dgm:prSet presAssocID="{B694681C-5F4F-405C-A721-8AFE3F24B416}" presName="bgShapesFlow" presStyleCnt="0"/>
      <dgm:spPr/>
    </dgm:pt>
    <dgm:pt modelId="{6993B546-5CB7-4C44-8D24-E44A11564F18}" type="pres">
      <dgm:prSet presAssocID="{65A92725-821F-42A8-BC4F-DBFC26D383B6}" presName="rectComp" presStyleCnt="0"/>
      <dgm:spPr/>
    </dgm:pt>
    <dgm:pt modelId="{B1B84530-12F1-4698-8AC1-C1400D65FC6F}" type="pres">
      <dgm:prSet presAssocID="{65A92725-821F-42A8-BC4F-DBFC26D383B6}" presName="bgRect" presStyleLbl="bgShp" presStyleIdx="0" presStyleCnt="4"/>
      <dgm:spPr/>
      <dgm:t>
        <a:bodyPr/>
        <a:lstStyle/>
        <a:p>
          <a:endParaRPr lang="en-US"/>
        </a:p>
      </dgm:t>
    </dgm:pt>
    <dgm:pt modelId="{8FB48A98-7096-42B3-8B74-DA851D6A2531}" type="pres">
      <dgm:prSet presAssocID="{65A92725-821F-42A8-BC4F-DBFC26D383B6}" presName="bgRectTx" presStyleLbl="bgShp" presStyleIdx="0" presStyleCnt="4">
        <dgm:presLayoutVars>
          <dgm:bulletEnabled val="1"/>
        </dgm:presLayoutVars>
      </dgm:prSet>
      <dgm:spPr/>
      <dgm:t>
        <a:bodyPr/>
        <a:lstStyle/>
        <a:p>
          <a:endParaRPr lang="en-US"/>
        </a:p>
      </dgm:t>
    </dgm:pt>
    <dgm:pt modelId="{514E50E9-EDBF-42CF-BB3E-23AAE83DDE35}" type="pres">
      <dgm:prSet presAssocID="{65A92725-821F-42A8-BC4F-DBFC26D383B6}" presName="spComp" presStyleCnt="0"/>
      <dgm:spPr/>
    </dgm:pt>
    <dgm:pt modelId="{656F11CD-D75D-4D46-96D1-42CBF86CD9E5}" type="pres">
      <dgm:prSet presAssocID="{65A92725-821F-42A8-BC4F-DBFC26D383B6}" presName="vSp" presStyleCnt="0"/>
      <dgm:spPr/>
    </dgm:pt>
    <dgm:pt modelId="{9BC87927-5F9B-49A1-9A98-68E8DF9B96A3}" type="pres">
      <dgm:prSet presAssocID="{584AB556-5C18-4E14-A94F-1C9E6DF3F410}" presName="rectComp" presStyleCnt="0"/>
      <dgm:spPr/>
    </dgm:pt>
    <dgm:pt modelId="{49AE40C2-B5C4-4F40-A716-1920168A2D40}" type="pres">
      <dgm:prSet presAssocID="{584AB556-5C18-4E14-A94F-1C9E6DF3F410}" presName="bgRect" presStyleLbl="bgShp" presStyleIdx="1" presStyleCnt="4"/>
      <dgm:spPr/>
      <dgm:t>
        <a:bodyPr/>
        <a:lstStyle/>
        <a:p>
          <a:endParaRPr lang="en-US"/>
        </a:p>
      </dgm:t>
    </dgm:pt>
    <dgm:pt modelId="{BAB72FA3-CF8B-4EC7-B70B-3797F766C417}" type="pres">
      <dgm:prSet presAssocID="{584AB556-5C18-4E14-A94F-1C9E6DF3F410}" presName="bgRectTx" presStyleLbl="bgShp" presStyleIdx="1" presStyleCnt="4">
        <dgm:presLayoutVars>
          <dgm:bulletEnabled val="1"/>
        </dgm:presLayoutVars>
      </dgm:prSet>
      <dgm:spPr/>
      <dgm:t>
        <a:bodyPr/>
        <a:lstStyle/>
        <a:p>
          <a:endParaRPr lang="en-US"/>
        </a:p>
      </dgm:t>
    </dgm:pt>
    <dgm:pt modelId="{65DF2E57-1CAB-4E3B-BCAD-0261F46BEC84}" type="pres">
      <dgm:prSet presAssocID="{584AB556-5C18-4E14-A94F-1C9E6DF3F410}" presName="spComp" presStyleCnt="0"/>
      <dgm:spPr/>
    </dgm:pt>
    <dgm:pt modelId="{E444FFD7-83BB-45F5-B051-AA98499C838D}" type="pres">
      <dgm:prSet presAssocID="{584AB556-5C18-4E14-A94F-1C9E6DF3F410}" presName="vSp" presStyleCnt="0"/>
      <dgm:spPr/>
    </dgm:pt>
    <dgm:pt modelId="{8F31F569-E5B2-4B26-945C-981973541765}" type="pres">
      <dgm:prSet presAssocID="{0A37412F-36BB-491D-9550-969BF76D9DD2}" presName="rectComp" presStyleCnt="0"/>
      <dgm:spPr/>
    </dgm:pt>
    <dgm:pt modelId="{D9B8819F-CE6A-4B33-B291-E8022AE66E61}" type="pres">
      <dgm:prSet presAssocID="{0A37412F-36BB-491D-9550-969BF76D9DD2}" presName="bgRect" presStyleLbl="bgShp" presStyleIdx="2" presStyleCnt="4"/>
      <dgm:spPr/>
      <dgm:t>
        <a:bodyPr/>
        <a:lstStyle/>
        <a:p>
          <a:endParaRPr lang="en-US"/>
        </a:p>
      </dgm:t>
    </dgm:pt>
    <dgm:pt modelId="{2B91A282-4A64-4A8E-9B53-D2116D006961}" type="pres">
      <dgm:prSet presAssocID="{0A37412F-36BB-491D-9550-969BF76D9DD2}" presName="bgRectTx" presStyleLbl="bgShp" presStyleIdx="2" presStyleCnt="4">
        <dgm:presLayoutVars>
          <dgm:bulletEnabled val="1"/>
        </dgm:presLayoutVars>
      </dgm:prSet>
      <dgm:spPr/>
      <dgm:t>
        <a:bodyPr/>
        <a:lstStyle/>
        <a:p>
          <a:endParaRPr lang="en-US"/>
        </a:p>
      </dgm:t>
    </dgm:pt>
    <dgm:pt modelId="{15B9F607-59CF-4610-9EC0-E6FDA8F70126}" type="pres">
      <dgm:prSet presAssocID="{0A37412F-36BB-491D-9550-969BF76D9DD2}" presName="spComp" presStyleCnt="0"/>
      <dgm:spPr/>
    </dgm:pt>
    <dgm:pt modelId="{FA20F102-2878-422C-AF2F-42E400037DAA}" type="pres">
      <dgm:prSet presAssocID="{0A37412F-36BB-491D-9550-969BF76D9DD2}" presName="vSp" presStyleCnt="0"/>
      <dgm:spPr/>
    </dgm:pt>
    <dgm:pt modelId="{C572D09A-D2F3-41FF-8C0A-E3C8D8E0858E}" type="pres">
      <dgm:prSet presAssocID="{7FDF36D9-409E-40EB-91B1-EF939BCB08C9}" presName="rectComp" presStyleCnt="0"/>
      <dgm:spPr/>
    </dgm:pt>
    <dgm:pt modelId="{18991A89-F019-46D2-ADB6-AF75CFC13260}" type="pres">
      <dgm:prSet presAssocID="{7FDF36D9-409E-40EB-91B1-EF939BCB08C9}" presName="bgRect" presStyleLbl="bgShp" presStyleIdx="3" presStyleCnt="4"/>
      <dgm:spPr/>
      <dgm:t>
        <a:bodyPr/>
        <a:lstStyle/>
        <a:p>
          <a:endParaRPr lang="en-US"/>
        </a:p>
      </dgm:t>
    </dgm:pt>
    <dgm:pt modelId="{11A39365-0512-4A16-9D81-233092222D2B}" type="pres">
      <dgm:prSet presAssocID="{7FDF36D9-409E-40EB-91B1-EF939BCB08C9}" presName="bgRectTx" presStyleLbl="bgShp" presStyleIdx="3" presStyleCnt="4">
        <dgm:presLayoutVars>
          <dgm:bulletEnabled val="1"/>
        </dgm:presLayoutVars>
      </dgm:prSet>
      <dgm:spPr/>
      <dgm:t>
        <a:bodyPr/>
        <a:lstStyle/>
        <a:p>
          <a:endParaRPr lang="en-US"/>
        </a:p>
      </dgm:t>
    </dgm:pt>
  </dgm:ptLst>
  <dgm:cxnLst>
    <dgm:cxn modelId="{15552F61-DB56-4640-B121-B43BB53B95E4}" srcId="{B694681C-5F4F-405C-A721-8AFE3F24B416}" destId="{0A37412F-36BB-491D-9550-969BF76D9DD2}" srcOrd="3" destOrd="0" parTransId="{7508D34D-0850-4BF1-B960-CED65DFE8B47}" sibTransId="{24C7BD4B-26F0-4270-B3B7-2A3B1C8832D3}"/>
    <dgm:cxn modelId="{68DDF0B2-1026-4662-A2B9-40004D4679ED}" srcId="{0EE2FE3E-9DD2-46DA-805F-222DEE6717EC}" destId="{68A2E467-EC40-4C7F-860C-FF15D0DD744C}" srcOrd="0" destOrd="0" parTransId="{00CACD9E-674F-4434-A215-EDEC7B7D846B}" sibTransId="{A1179D0D-27AF-4F25-B52B-48168AFC5E4A}"/>
    <dgm:cxn modelId="{08DC0EB6-C0D6-4721-810C-44EA317C054D}" type="presOf" srcId="{00CACD9E-674F-4434-A215-EDEC7B7D846B}" destId="{F339E1E3-FAD9-4E9D-AE18-821F206DE547}" srcOrd="0" destOrd="0" presId="urn:microsoft.com/office/officeart/2005/8/layout/hierarchy6"/>
    <dgm:cxn modelId="{C5426BF8-586F-4523-BECC-0516624FD246}" srcId="{B694681C-5F4F-405C-A721-8AFE3F24B416}" destId="{7FDF36D9-409E-40EB-91B1-EF939BCB08C9}" srcOrd="4" destOrd="0" parTransId="{B0E6ECD4-D965-4548-9FE9-A88136CE912B}" sibTransId="{2EB29895-22FC-43C2-98B1-4FD0210BEE91}"/>
    <dgm:cxn modelId="{62D96CF4-7629-4436-8D0F-2BD97DB35222}" type="presOf" srcId="{2DFDD0F7-4C05-4688-8562-A499799F605C}" destId="{22E6710E-8767-4D1C-A553-93D59FA1F310}" srcOrd="0" destOrd="0" presId="urn:microsoft.com/office/officeart/2005/8/layout/hierarchy6"/>
    <dgm:cxn modelId="{CDEF1782-5BD6-4FA0-ADC8-FD42C0B65791}" type="presOf" srcId="{B694681C-5F4F-405C-A721-8AFE3F24B416}" destId="{75D10F37-464E-4960-8252-E9335CE3A8B5}" srcOrd="0" destOrd="0" presId="urn:microsoft.com/office/officeart/2005/8/layout/hierarchy6"/>
    <dgm:cxn modelId="{B092F186-889F-4AF1-825F-F68389D13BF4}" srcId="{306324FF-687C-445C-923F-044837ABF411}" destId="{2886AEB4-F2DC-466A-9CD9-87A11D9C7574}" srcOrd="1" destOrd="0" parTransId="{27A30CB8-605E-46C2-B434-83A07474ADE1}" sibTransId="{BAB2A89C-81FF-48D5-9728-9F41FFA11203}"/>
    <dgm:cxn modelId="{ED4BCC23-7FFA-4D83-BACA-C487C1985A7B}" type="presOf" srcId="{2582CFC2-912D-4056-85EB-429CF070B418}" destId="{8B819A04-716B-49F5-AE40-F0F2066921DB}" srcOrd="0" destOrd="0" presId="urn:microsoft.com/office/officeart/2005/8/layout/hierarchy6"/>
    <dgm:cxn modelId="{8FC6FF24-6EB3-472F-8EF3-576A5D764005}" srcId="{CBD83231-997B-4C09-8F5E-D529E1FA7C5F}" destId="{2DFDD0F7-4C05-4688-8562-A499799F605C}" srcOrd="0" destOrd="0" parTransId="{3C04C17C-5E6E-4796-91FF-DCD0E2E17BBE}" sibTransId="{70351CF2-03F5-47BD-AEC8-21F4302E9BCF}"/>
    <dgm:cxn modelId="{0DABC23C-1DB0-492A-AAFC-C23EB76E568B}" srcId="{68A2E467-EC40-4C7F-860C-FF15D0DD744C}" destId="{BDE03A6D-3AE7-4F43-A8B2-93C32CBDD201}" srcOrd="0" destOrd="0" parTransId="{908A3D8E-90B3-4B17-AAA4-22321B21E66E}" sibTransId="{25E2E6B3-AED6-4BD9-9902-D6307FCC6A3C}"/>
    <dgm:cxn modelId="{C5600EEB-B3A4-40CA-8114-2874AA0E5E8F}" srcId="{2886AEB4-F2DC-466A-9CD9-87A11D9C7574}" destId="{CBD83231-997B-4C09-8F5E-D529E1FA7C5F}" srcOrd="0" destOrd="0" parTransId="{2582CFC2-912D-4056-85EB-429CF070B418}" sibTransId="{79DE68A1-1FAF-41ED-A98E-E9E4D0B8FFF3}"/>
    <dgm:cxn modelId="{BEF9D98A-A11C-4A7A-BB33-969CEE802F1E}" srcId="{B694681C-5F4F-405C-A721-8AFE3F24B416}" destId="{306324FF-687C-445C-923F-044837ABF411}" srcOrd="0" destOrd="0" parTransId="{060014F5-1965-4295-A0BB-7A895879979B}" sibTransId="{51CBC981-D49B-44AB-ABD7-CEF1FB457CB0}"/>
    <dgm:cxn modelId="{CA5BD2FC-B14B-4E4A-8307-F744502B7CE9}" type="presOf" srcId="{65A92725-821F-42A8-BC4F-DBFC26D383B6}" destId="{B1B84530-12F1-4698-8AC1-C1400D65FC6F}" srcOrd="0" destOrd="0" presId="urn:microsoft.com/office/officeart/2005/8/layout/hierarchy6"/>
    <dgm:cxn modelId="{06C72CE1-ACE0-4FBA-9E28-7AD58FC77DFF}" type="presOf" srcId="{D86F9684-DA31-4DA8-9AF3-1F9E758544C5}" destId="{EB1702F1-903B-4ACB-99F1-8EF5C6E6D1CD}" srcOrd="0" destOrd="0" presId="urn:microsoft.com/office/officeart/2005/8/layout/hierarchy6"/>
    <dgm:cxn modelId="{8722DBCA-001A-443E-80C0-913E83D7D5AE}" type="presOf" srcId="{7FDF36D9-409E-40EB-91B1-EF939BCB08C9}" destId="{18991A89-F019-46D2-ADB6-AF75CFC13260}" srcOrd="0" destOrd="0" presId="urn:microsoft.com/office/officeart/2005/8/layout/hierarchy6"/>
    <dgm:cxn modelId="{716833B0-CFB0-4E21-9FAD-42B6003A07C6}" type="presOf" srcId="{CBD83231-997B-4C09-8F5E-D529E1FA7C5F}" destId="{E9B9B106-166C-4DE3-BD95-D4F7C845F65F}" srcOrd="0" destOrd="0" presId="urn:microsoft.com/office/officeart/2005/8/layout/hierarchy6"/>
    <dgm:cxn modelId="{ADA28775-9E41-4BD2-A671-05B443B73ADE}" type="presOf" srcId="{3C04C17C-5E6E-4796-91FF-DCD0E2E17BBE}" destId="{03A3A6BE-E11A-4C10-9926-8A7305820918}" srcOrd="0" destOrd="0" presId="urn:microsoft.com/office/officeart/2005/8/layout/hierarchy6"/>
    <dgm:cxn modelId="{2C238030-A253-46AF-A160-16E4CBE01AD0}" type="presOf" srcId="{0A37412F-36BB-491D-9550-969BF76D9DD2}" destId="{D9B8819F-CE6A-4B33-B291-E8022AE66E61}" srcOrd="0" destOrd="0" presId="urn:microsoft.com/office/officeart/2005/8/layout/hierarchy6"/>
    <dgm:cxn modelId="{AF78D652-776A-47E9-B8CC-DE5ACD38A259}" type="presOf" srcId="{584AB556-5C18-4E14-A94F-1C9E6DF3F410}" destId="{49AE40C2-B5C4-4F40-A716-1920168A2D40}" srcOrd="0" destOrd="0" presId="urn:microsoft.com/office/officeart/2005/8/layout/hierarchy6"/>
    <dgm:cxn modelId="{B2FF1813-022C-4112-8FD7-0D81A1413CCB}" type="presOf" srcId="{27A30CB8-605E-46C2-B434-83A07474ADE1}" destId="{A75A74B7-AE9E-434B-88D3-17EBFE8EAF2A}" srcOrd="0" destOrd="0" presId="urn:microsoft.com/office/officeart/2005/8/layout/hierarchy6"/>
    <dgm:cxn modelId="{76172399-5B6F-4A56-969D-F0C92E914DCC}" type="presOf" srcId="{68A2E467-EC40-4C7F-860C-FF15D0DD744C}" destId="{CF1BAEAE-06B8-4BBA-AD6E-42A581350062}" srcOrd="0" destOrd="0" presId="urn:microsoft.com/office/officeart/2005/8/layout/hierarchy6"/>
    <dgm:cxn modelId="{772E278F-8897-4604-AD40-91952907C02B}" srcId="{B694681C-5F4F-405C-A721-8AFE3F24B416}" destId="{584AB556-5C18-4E14-A94F-1C9E6DF3F410}" srcOrd="2" destOrd="0" parTransId="{6339ACAF-40A4-4F94-A34B-7ECD39B294DE}" sibTransId="{2BAA4E3A-9B50-42CE-9122-103FF071CFBF}"/>
    <dgm:cxn modelId="{7B0736FA-19AA-40A9-BF1A-499CE0E076EC}" type="presOf" srcId="{65A92725-821F-42A8-BC4F-DBFC26D383B6}" destId="{8FB48A98-7096-42B3-8B74-DA851D6A2531}" srcOrd="1" destOrd="0" presId="urn:microsoft.com/office/officeart/2005/8/layout/hierarchy6"/>
    <dgm:cxn modelId="{E8F4060B-C30B-463F-9EB5-45C7AB8490AA}" type="presOf" srcId="{0A37412F-36BB-491D-9550-969BF76D9DD2}" destId="{2B91A282-4A64-4A8E-9B53-D2116D006961}" srcOrd="1" destOrd="0" presId="urn:microsoft.com/office/officeart/2005/8/layout/hierarchy6"/>
    <dgm:cxn modelId="{720BA4B5-6417-4507-A946-63683632019F}" type="presOf" srcId="{7FDF36D9-409E-40EB-91B1-EF939BCB08C9}" destId="{11A39365-0512-4A16-9D81-233092222D2B}" srcOrd="1" destOrd="0" presId="urn:microsoft.com/office/officeart/2005/8/layout/hierarchy6"/>
    <dgm:cxn modelId="{0D9FE04B-755F-4AA5-8619-1BAEE4F2B7D5}" srcId="{306324FF-687C-445C-923F-044837ABF411}" destId="{0EE2FE3E-9DD2-46DA-805F-222DEE6717EC}" srcOrd="0" destOrd="0" parTransId="{D86F9684-DA31-4DA8-9AF3-1F9E758544C5}" sibTransId="{768E3E65-C401-4374-947F-9BD1CD142A27}"/>
    <dgm:cxn modelId="{5C3EDFA5-D8A7-462E-8CAB-4DC733CE1C65}" type="presOf" srcId="{BDE03A6D-3AE7-4F43-A8B2-93C32CBDD201}" destId="{A62F8E7C-735B-4767-A4D1-7D53C2B9F211}" srcOrd="0" destOrd="0" presId="urn:microsoft.com/office/officeart/2005/8/layout/hierarchy6"/>
    <dgm:cxn modelId="{108F31D0-F28D-4D45-8E1D-E48A38846014}" type="presOf" srcId="{2886AEB4-F2DC-466A-9CD9-87A11D9C7574}" destId="{25D33AD5-CD2F-4E7A-B07E-DA3CF733B600}" srcOrd="0" destOrd="0" presId="urn:microsoft.com/office/officeart/2005/8/layout/hierarchy6"/>
    <dgm:cxn modelId="{AC62DD1E-CE6D-4604-82C0-AE8210AFD524}" srcId="{B694681C-5F4F-405C-A721-8AFE3F24B416}" destId="{65A92725-821F-42A8-BC4F-DBFC26D383B6}" srcOrd="1" destOrd="0" parTransId="{9176D717-50AF-4330-A1AD-CA740FE8B728}" sibTransId="{A8C399AA-0F67-4789-8FDC-F86B9CB2A824}"/>
    <dgm:cxn modelId="{91249E0F-6A4B-4410-9BB4-FF8B17BC31B2}" type="presOf" srcId="{908A3D8E-90B3-4B17-AAA4-22321B21E66E}" destId="{536C562B-1C6A-4D81-B2C3-8A79AA1D170F}" srcOrd="0" destOrd="0" presId="urn:microsoft.com/office/officeart/2005/8/layout/hierarchy6"/>
    <dgm:cxn modelId="{25A96B4E-7390-4B10-9A2D-326D93AB4A20}" type="presOf" srcId="{584AB556-5C18-4E14-A94F-1C9E6DF3F410}" destId="{BAB72FA3-CF8B-4EC7-B70B-3797F766C417}" srcOrd="1" destOrd="0" presId="urn:microsoft.com/office/officeart/2005/8/layout/hierarchy6"/>
    <dgm:cxn modelId="{37226557-B595-4EE3-AADF-6D727DD91BD4}" type="presOf" srcId="{0EE2FE3E-9DD2-46DA-805F-222DEE6717EC}" destId="{1277B7CF-6B3E-4C00-A9A5-74741C6BB459}" srcOrd="0" destOrd="0" presId="urn:microsoft.com/office/officeart/2005/8/layout/hierarchy6"/>
    <dgm:cxn modelId="{4DC77470-3377-4E82-A62C-09D169A71B61}" type="presOf" srcId="{306324FF-687C-445C-923F-044837ABF411}" destId="{CDABC4C6-D128-4705-A332-FEE050CBBECE}" srcOrd="0" destOrd="0" presId="urn:microsoft.com/office/officeart/2005/8/layout/hierarchy6"/>
    <dgm:cxn modelId="{85F8D52E-7A9C-4F63-9A03-89E0D8968FE6}" type="presParOf" srcId="{75D10F37-464E-4960-8252-E9335CE3A8B5}" destId="{F3B51670-09A0-45B2-BA69-6D7C03043C1F}" srcOrd="0" destOrd="0" presId="urn:microsoft.com/office/officeart/2005/8/layout/hierarchy6"/>
    <dgm:cxn modelId="{1E9DC543-1351-43D4-ABA9-552AE108AF81}" type="presParOf" srcId="{F3B51670-09A0-45B2-BA69-6D7C03043C1F}" destId="{A927791D-4BB2-487E-866A-34BB551D8A8B}" srcOrd="0" destOrd="0" presId="urn:microsoft.com/office/officeart/2005/8/layout/hierarchy6"/>
    <dgm:cxn modelId="{63F1114B-617D-4567-972C-0239F16355B3}" type="presParOf" srcId="{F3B51670-09A0-45B2-BA69-6D7C03043C1F}" destId="{B00C5C5B-73D6-4E65-BA4C-90CF9D24D647}" srcOrd="1" destOrd="0" presId="urn:microsoft.com/office/officeart/2005/8/layout/hierarchy6"/>
    <dgm:cxn modelId="{74B37D0A-8A3E-4679-AF25-142AFF2510BC}" type="presParOf" srcId="{B00C5C5B-73D6-4E65-BA4C-90CF9D24D647}" destId="{71E06FBA-D8B2-410B-B4A3-2018A8C364CC}" srcOrd="0" destOrd="0" presId="urn:microsoft.com/office/officeart/2005/8/layout/hierarchy6"/>
    <dgm:cxn modelId="{47989DE7-A2EA-4A89-AB1A-3079A9093EB1}" type="presParOf" srcId="{71E06FBA-D8B2-410B-B4A3-2018A8C364CC}" destId="{CDABC4C6-D128-4705-A332-FEE050CBBECE}" srcOrd="0" destOrd="0" presId="urn:microsoft.com/office/officeart/2005/8/layout/hierarchy6"/>
    <dgm:cxn modelId="{96B86418-8ADA-4D7A-A1B6-E521D331F5ED}" type="presParOf" srcId="{71E06FBA-D8B2-410B-B4A3-2018A8C364CC}" destId="{4D37851B-0C84-4915-AC11-3AE2E6CF4CC7}" srcOrd="1" destOrd="0" presId="urn:microsoft.com/office/officeart/2005/8/layout/hierarchy6"/>
    <dgm:cxn modelId="{F18ECEE9-F6CD-4088-B699-82B69367F1AA}" type="presParOf" srcId="{4D37851B-0C84-4915-AC11-3AE2E6CF4CC7}" destId="{EB1702F1-903B-4ACB-99F1-8EF5C6E6D1CD}" srcOrd="0" destOrd="0" presId="urn:microsoft.com/office/officeart/2005/8/layout/hierarchy6"/>
    <dgm:cxn modelId="{45B5A2B5-21DD-4884-8ACC-0909CF555D78}" type="presParOf" srcId="{4D37851B-0C84-4915-AC11-3AE2E6CF4CC7}" destId="{5211B002-81FD-4861-BD2E-7CEF7F49C09B}" srcOrd="1" destOrd="0" presId="urn:microsoft.com/office/officeart/2005/8/layout/hierarchy6"/>
    <dgm:cxn modelId="{7CD43F1D-856C-48E0-BD07-10EC035118A0}" type="presParOf" srcId="{5211B002-81FD-4861-BD2E-7CEF7F49C09B}" destId="{1277B7CF-6B3E-4C00-A9A5-74741C6BB459}" srcOrd="0" destOrd="0" presId="urn:microsoft.com/office/officeart/2005/8/layout/hierarchy6"/>
    <dgm:cxn modelId="{183136CF-3585-4AFF-ABD8-8786A25CC78D}" type="presParOf" srcId="{5211B002-81FD-4861-BD2E-7CEF7F49C09B}" destId="{9EAF1EA3-F7AB-4470-B9AE-FB040071DB52}" srcOrd="1" destOrd="0" presId="urn:microsoft.com/office/officeart/2005/8/layout/hierarchy6"/>
    <dgm:cxn modelId="{6437FEA9-DEBA-46AE-B5B3-D38237118939}" type="presParOf" srcId="{9EAF1EA3-F7AB-4470-B9AE-FB040071DB52}" destId="{F339E1E3-FAD9-4E9D-AE18-821F206DE547}" srcOrd="0" destOrd="0" presId="urn:microsoft.com/office/officeart/2005/8/layout/hierarchy6"/>
    <dgm:cxn modelId="{0F32A2E1-3991-44E2-81F3-7780885E627F}" type="presParOf" srcId="{9EAF1EA3-F7AB-4470-B9AE-FB040071DB52}" destId="{CB8DF396-A11C-43D7-9AA1-E4591F76A792}" srcOrd="1" destOrd="0" presId="urn:microsoft.com/office/officeart/2005/8/layout/hierarchy6"/>
    <dgm:cxn modelId="{174CB81F-8922-46B6-8374-658894EEDE95}" type="presParOf" srcId="{CB8DF396-A11C-43D7-9AA1-E4591F76A792}" destId="{CF1BAEAE-06B8-4BBA-AD6E-42A581350062}" srcOrd="0" destOrd="0" presId="urn:microsoft.com/office/officeart/2005/8/layout/hierarchy6"/>
    <dgm:cxn modelId="{12FB9162-3F8E-4EA4-BC75-55D69E1AC867}" type="presParOf" srcId="{CB8DF396-A11C-43D7-9AA1-E4591F76A792}" destId="{2B9D651F-F6F7-4776-A6ED-8E70EC29BF27}" srcOrd="1" destOrd="0" presId="urn:microsoft.com/office/officeart/2005/8/layout/hierarchy6"/>
    <dgm:cxn modelId="{91C46984-89BF-49B0-BE42-8D974E95C1F3}" type="presParOf" srcId="{2B9D651F-F6F7-4776-A6ED-8E70EC29BF27}" destId="{536C562B-1C6A-4D81-B2C3-8A79AA1D170F}" srcOrd="0" destOrd="0" presId="urn:microsoft.com/office/officeart/2005/8/layout/hierarchy6"/>
    <dgm:cxn modelId="{62004C15-86BE-4377-BFD3-AD21CD6EF187}" type="presParOf" srcId="{2B9D651F-F6F7-4776-A6ED-8E70EC29BF27}" destId="{C5F49F1D-E841-4F42-B330-8387DA312627}" srcOrd="1" destOrd="0" presId="urn:microsoft.com/office/officeart/2005/8/layout/hierarchy6"/>
    <dgm:cxn modelId="{8012CE97-45E9-4BA6-985A-5E35A9178653}" type="presParOf" srcId="{C5F49F1D-E841-4F42-B330-8387DA312627}" destId="{A62F8E7C-735B-4767-A4D1-7D53C2B9F211}" srcOrd="0" destOrd="0" presId="urn:microsoft.com/office/officeart/2005/8/layout/hierarchy6"/>
    <dgm:cxn modelId="{EE7387AB-A59D-40D7-BABD-2498A44E5CCA}" type="presParOf" srcId="{C5F49F1D-E841-4F42-B330-8387DA312627}" destId="{7765E6E5-0EE5-4308-AE80-80849859CCBD}" srcOrd="1" destOrd="0" presId="urn:microsoft.com/office/officeart/2005/8/layout/hierarchy6"/>
    <dgm:cxn modelId="{FB54F0ED-409C-4505-9B04-9513D43F459E}" type="presParOf" srcId="{4D37851B-0C84-4915-AC11-3AE2E6CF4CC7}" destId="{A75A74B7-AE9E-434B-88D3-17EBFE8EAF2A}" srcOrd="2" destOrd="0" presId="urn:microsoft.com/office/officeart/2005/8/layout/hierarchy6"/>
    <dgm:cxn modelId="{3D3D0F0D-EF5D-4D33-918E-790F960B6540}" type="presParOf" srcId="{4D37851B-0C84-4915-AC11-3AE2E6CF4CC7}" destId="{9197ABEE-B94C-4563-A532-5EBA6D742DE7}" srcOrd="3" destOrd="0" presId="urn:microsoft.com/office/officeart/2005/8/layout/hierarchy6"/>
    <dgm:cxn modelId="{49294C91-353F-45F1-A0BF-16B882344681}" type="presParOf" srcId="{9197ABEE-B94C-4563-A532-5EBA6D742DE7}" destId="{25D33AD5-CD2F-4E7A-B07E-DA3CF733B600}" srcOrd="0" destOrd="0" presId="urn:microsoft.com/office/officeart/2005/8/layout/hierarchy6"/>
    <dgm:cxn modelId="{B4551BD3-B41B-4E47-A1AD-0BA9A4D92BD6}" type="presParOf" srcId="{9197ABEE-B94C-4563-A532-5EBA6D742DE7}" destId="{EA612210-D485-461A-B3C5-6296CCC3C196}" srcOrd="1" destOrd="0" presId="urn:microsoft.com/office/officeart/2005/8/layout/hierarchy6"/>
    <dgm:cxn modelId="{8BF0E36A-3B00-499C-A21E-83509B5E5EBE}" type="presParOf" srcId="{EA612210-D485-461A-B3C5-6296CCC3C196}" destId="{8B819A04-716B-49F5-AE40-F0F2066921DB}" srcOrd="0" destOrd="0" presId="urn:microsoft.com/office/officeart/2005/8/layout/hierarchy6"/>
    <dgm:cxn modelId="{37BFA6D8-8100-4871-8956-541DE175AE1C}" type="presParOf" srcId="{EA612210-D485-461A-B3C5-6296CCC3C196}" destId="{7F0EE378-0C13-4611-BC65-BD0A29DA3AAE}" srcOrd="1" destOrd="0" presId="urn:microsoft.com/office/officeart/2005/8/layout/hierarchy6"/>
    <dgm:cxn modelId="{91A32957-1311-4DF0-993E-650CBB79EA9A}" type="presParOf" srcId="{7F0EE378-0C13-4611-BC65-BD0A29DA3AAE}" destId="{E9B9B106-166C-4DE3-BD95-D4F7C845F65F}" srcOrd="0" destOrd="0" presId="urn:microsoft.com/office/officeart/2005/8/layout/hierarchy6"/>
    <dgm:cxn modelId="{1BEA225A-C12E-4FD5-9788-9CD7771B0000}" type="presParOf" srcId="{7F0EE378-0C13-4611-BC65-BD0A29DA3AAE}" destId="{4F48332B-E44E-453C-8699-1D08EF307EB2}" srcOrd="1" destOrd="0" presId="urn:microsoft.com/office/officeart/2005/8/layout/hierarchy6"/>
    <dgm:cxn modelId="{F8A6702C-B9DA-4FB1-9866-3BF49BECC873}" type="presParOf" srcId="{4F48332B-E44E-453C-8699-1D08EF307EB2}" destId="{03A3A6BE-E11A-4C10-9926-8A7305820918}" srcOrd="0" destOrd="0" presId="urn:microsoft.com/office/officeart/2005/8/layout/hierarchy6"/>
    <dgm:cxn modelId="{CD8E5945-5635-4D01-B522-B273C11FE93A}" type="presParOf" srcId="{4F48332B-E44E-453C-8699-1D08EF307EB2}" destId="{1CAE526D-E977-4615-BDFE-FED97E23D9E4}" srcOrd="1" destOrd="0" presId="urn:microsoft.com/office/officeart/2005/8/layout/hierarchy6"/>
    <dgm:cxn modelId="{D8A563C1-FDE5-44AA-9247-A887B60A4D9A}" type="presParOf" srcId="{1CAE526D-E977-4615-BDFE-FED97E23D9E4}" destId="{22E6710E-8767-4D1C-A553-93D59FA1F310}" srcOrd="0" destOrd="0" presId="urn:microsoft.com/office/officeart/2005/8/layout/hierarchy6"/>
    <dgm:cxn modelId="{08228204-1568-4AF4-B9AD-16632D1C935E}" type="presParOf" srcId="{1CAE526D-E977-4615-BDFE-FED97E23D9E4}" destId="{A1ADD667-781E-4CE0-865E-76EADCF8AB62}" srcOrd="1" destOrd="0" presId="urn:microsoft.com/office/officeart/2005/8/layout/hierarchy6"/>
    <dgm:cxn modelId="{B2F05D74-6812-45B4-91D0-9B9DDED28EE8}" type="presParOf" srcId="{75D10F37-464E-4960-8252-E9335CE3A8B5}" destId="{D553859D-368D-45CE-B890-F2EEA416FD6A}" srcOrd="1" destOrd="0" presId="urn:microsoft.com/office/officeart/2005/8/layout/hierarchy6"/>
    <dgm:cxn modelId="{EEEE69BA-7B91-4046-85AC-69D2D47FCFB6}" type="presParOf" srcId="{D553859D-368D-45CE-B890-F2EEA416FD6A}" destId="{6993B546-5CB7-4C44-8D24-E44A11564F18}" srcOrd="0" destOrd="0" presId="urn:microsoft.com/office/officeart/2005/8/layout/hierarchy6"/>
    <dgm:cxn modelId="{EC7E646C-F833-4A3E-B660-9A55819345F5}" type="presParOf" srcId="{6993B546-5CB7-4C44-8D24-E44A11564F18}" destId="{B1B84530-12F1-4698-8AC1-C1400D65FC6F}" srcOrd="0" destOrd="0" presId="urn:microsoft.com/office/officeart/2005/8/layout/hierarchy6"/>
    <dgm:cxn modelId="{C3D981CD-6871-48E7-89DB-CA0EB97D87A5}" type="presParOf" srcId="{6993B546-5CB7-4C44-8D24-E44A11564F18}" destId="{8FB48A98-7096-42B3-8B74-DA851D6A2531}" srcOrd="1" destOrd="0" presId="urn:microsoft.com/office/officeart/2005/8/layout/hierarchy6"/>
    <dgm:cxn modelId="{21990399-8DD2-44CC-A50C-F962BABBC0AB}" type="presParOf" srcId="{D553859D-368D-45CE-B890-F2EEA416FD6A}" destId="{514E50E9-EDBF-42CF-BB3E-23AAE83DDE35}" srcOrd="1" destOrd="0" presId="urn:microsoft.com/office/officeart/2005/8/layout/hierarchy6"/>
    <dgm:cxn modelId="{47B93DC1-35E4-4C13-A257-F40DEBA8EAEB}" type="presParOf" srcId="{514E50E9-EDBF-42CF-BB3E-23AAE83DDE35}" destId="{656F11CD-D75D-4D46-96D1-42CBF86CD9E5}" srcOrd="0" destOrd="0" presId="urn:microsoft.com/office/officeart/2005/8/layout/hierarchy6"/>
    <dgm:cxn modelId="{2EEAA12C-86AF-4140-8FA5-1584D0B6C03E}" type="presParOf" srcId="{D553859D-368D-45CE-B890-F2EEA416FD6A}" destId="{9BC87927-5F9B-49A1-9A98-68E8DF9B96A3}" srcOrd="2" destOrd="0" presId="urn:microsoft.com/office/officeart/2005/8/layout/hierarchy6"/>
    <dgm:cxn modelId="{DFAD8B8D-9255-4CD6-B1D9-A79FD8F258B6}" type="presParOf" srcId="{9BC87927-5F9B-49A1-9A98-68E8DF9B96A3}" destId="{49AE40C2-B5C4-4F40-A716-1920168A2D40}" srcOrd="0" destOrd="0" presId="urn:microsoft.com/office/officeart/2005/8/layout/hierarchy6"/>
    <dgm:cxn modelId="{176E2B3A-F045-4F15-87BF-9701D29B7DC3}" type="presParOf" srcId="{9BC87927-5F9B-49A1-9A98-68E8DF9B96A3}" destId="{BAB72FA3-CF8B-4EC7-B70B-3797F766C417}" srcOrd="1" destOrd="0" presId="urn:microsoft.com/office/officeart/2005/8/layout/hierarchy6"/>
    <dgm:cxn modelId="{B7F9FA3F-1AA5-4E49-987D-F176806FB0C2}" type="presParOf" srcId="{D553859D-368D-45CE-B890-F2EEA416FD6A}" destId="{65DF2E57-1CAB-4E3B-BCAD-0261F46BEC84}" srcOrd="3" destOrd="0" presId="urn:microsoft.com/office/officeart/2005/8/layout/hierarchy6"/>
    <dgm:cxn modelId="{194FA223-42B6-494A-8BD4-28E72D036F0B}" type="presParOf" srcId="{65DF2E57-1CAB-4E3B-BCAD-0261F46BEC84}" destId="{E444FFD7-83BB-45F5-B051-AA98499C838D}" srcOrd="0" destOrd="0" presId="urn:microsoft.com/office/officeart/2005/8/layout/hierarchy6"/>
    <dgm:cxn modelId="{6AA57D5D-A6B2-489F-B4E2-2D81E5E70524}" type="presParOf" srcId="{D553859D-368D-45CE-B890-F2EEA416FD6A}" destId="{8F31F569-E5B2-4B26-945C-981973541765}" srcOrd="4" destOrd="0" presId="urn:microsoft.com/office/officeart/2005/8/layout/hierarchy6"/>
    <dgm:cxn modelId="{17D23814-AB1B-4E9D-8BD4-E60CC56B253E}" type="presParOf" srcId="{8F31F569-E5B2-4B26-945C-981973541765}" destId="{D9B8819F-CE6A-4B33-B291-E8022AE66E61}" srcOrd="0" destOrd="0" presId="urn:microsoft.com/office/officeart/2005/8/layout/hierarchy6"/>
    <dgm:cxn modelId="{4A7D6DE3-AB10-4A9C-A49E-8AC5771E4333}" type="presParOf" srcId="{8F31F569-E5B2-4B26-945C-981973541765}" destId="{2B91A282-4A64-4A8E-9B53-D2116D006961}" srcOrd="1" destOrd="0" presId="urn:microsoft.com/office/officeart/2005/8/layout/hierarchy6"/>
    <dgm:cxn modelId="{94A6DA43-8243-42C9-9AE4-F2ABDCC3D6EA}" type="presParOf" srcId="{D553859D-368D-45CE-B890-F2EEA416FD6A}" destId="{15B9F607-59CF-4610-9EC0-E6FDA8F70126}" srcOrd="5" destOrd="0" presId="urn:microsoft.com/office/officeart/2005/8/layout/hierarchy6"/>
    <dgm:cxn modelId="{1795CBE1-D144-45AF-AA30-08AD2284628F}" type="presParOf" srcId="{15B9F607-59CF-4610-9EC0-E6FDA8F70126}" destId="{FA20F102-2878-422C-AF2F-42E400037DAA}" srcOrd="0" destOrd="0" presId="urn:microsoft.com/office/officeart/2005/8/layout/hierarchy6"/>
    <dgm:cxn modelId="{B737941E-B7C0-4112-87E3-05E2B6339C7A}" type="presParOf" srcId="{D553859D-368D-45CE-B890-F2EEA416FD6A}" destId="{C572D09A-D2F3-41FF-8C0A-E3C8D8E0858E}" srcOrd="6" destOrd="0" presId="urn:microsoft.com/office/officeart/2005/8/layout/hierarchy6"/>
    <dgm:cxn modelId="{B11A8DA3-EC03-460E-86C0-9A5F407095F9}" type="presParOf" srcId="{C572D09A-D2F3-41FF-8C0A-E3C8D8E0858E}" destId="{18991A89-F019-46D2-ADB6-AF75CFC13260}" srcOrd="0" destOrd="0" presId="urn:microsoft.com/office/officeart/2005/8/layout/hierarchy6"/>
    <dgm:cxn modelId="{1DB2277F-7503-4FC0-AA23-CC1CD33CA818}" type="presParOf" srcId="{C572D09A-D2F3-41FF-8C0A-E3C8D8E0858E}" destId="{11A39365-0512-4A16-9D81-233092222D2B}"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E60589-295F-43D3-9C67-CEFBB4A1CC8B}" type="doc">
      <dgm:prSet loTypeId="urn:microsoft.com/office/officeart/2005/8/layout/process5" loCatId="process" qsTypeId="urn:microsoft.com/office/officeart/2005/8/quickstyle/simple5" qsCatId="simple" csTypeId="urn:microsoft.com/office/officeart/2005/8/colors/accent1_5" csCatId="accent1" phldr="1"/>
      <dgm:spPr/>
      <dgm:t>
        <a:bodyPr/>
        <a:lstStyle/>
        <a:p>
          <a:endParaRPr lang="en-US"/>
        </a:p>
      </dgm:t>
    </dgm:pt>
    <dgm:pt modelId="{2B11D8E1-8819-4D08-8B6C-BE1167BBE026}">
      <dgm:prSet phldrT="[Text]" custT="1"/>
      <dgm:spPr/>
      <dgm:t>
        <a:bodyPr/>
        <a:lstStyle/>
        <a:p>
          <a:r>
            <a:rPr lang="en-US" sz="1600" b="1" u="sng" dirty="0">
              <a:latin typeface="Arial" panose="020B0604020202020204" pitchFamily="34" charset="0"/>
              <a:cs typeface="Arial" panose="020B0604020202020204" pitchFamily="34" charset="0"/>
            </a:rPr>
            <a:t>Theory</a:t>
          </a:r>
        </a:p>
        <a:p>
          <a:r>
            <a:rPr lang="en-US" sz="1600" dirty="0">
              <a:latin typeface="Arial" panose="020B0604020202020204" pitchFamily="34" charset="0"/>
              <a:cs typeface="Arial" panose="020B0604020202020204" pitchFamily="34" charset="0"/>
            </a:rPr>
            <a:t>All matter is made up of indivisible particles called atoms</a:t>
          </a:r>
        </a:p>
      </dgm:t>
    </dgm:pt>
    <dgm:pt modelId="{F4640799-B497-4A41-A756-ABF61D4CC962}" type="parTrans" cxnId="{755687B9-AD73-4214-B3B7-EB8EEDFEB098}">
      <dgm:prSet/>
      <dgm:spPr/>
      <dgm:t>
        <a:bodyPr/>
        <a:lstStyle/>
        <a:p>
          <a:endParaRPr lang="en-US" sz="2000">
            <a:latin typeface="Arial" panose="020B0604020202020204" pitchFamily="34" charset="0"/>
            <a:cs typeface="Arial" panose="020B0604020202020204" pitchFamily="34" charset="0"/>
          </a:endParaRPr>
        </a:p>
      </dgm:t>
    </dgm:pt>
    <dgm:pt modelId="{3DD685BB-9C4A-44B7-8BFE-06A99DB91CAF}" type="sibTrans" cxnId="{755687B9-AD73-4214-B3B7-EB8EEDFEB098}">
      <dgm:prSet custT="1"/>
      <dgm:spPr/>
      <dgm:t>
        <a:bodyPr/>
        <a:lstStyle/>
        <a:p>
          <a:endParaRPr lang="en-US" sz="1200">
            <a:latin typeface="Arial" panose="020B0604020202020204" pitchFamily="34" charset="0"/>
            <a:cs typeface="Arial" panose="020B0604020202020204" pitchFamily="34" charset="0"/>
          </a:endParaRPr>
        </a:p>
      </dgm:t>
    </dgm:pt>
    <dgm:pt modelId="{8E62B919-51AA-4E7B-BE14-4AA905F71E3C}">
      <dgm:prSet phldrT="[Text]" custT="1"/>
      <dgm:spPr/>
      <dgm:t>
        <a:bodyPr/>
        <a:lstStyle/>
        <a:p>
          <a:r>
            <a:rPr lang="en-US" sz="1600" b="1" u="sng" dirty="0">
              <a:latin typeface="Arial" panose="020B0604020202020204" pitchFamily="34" charset="0"/>
              <a:cs typeface="Arial" panose="020B0604020202020204" pitchFamily="34" charset="0"/>
            </a:rPr>
            <a:t>Observation 1</a:t>
          </a:r>
        </a:p>
        <a:p>
          <a:r>
            <a:rPr lang="en-US" sz="1600" dirty="0">
              <a:latin typeface="Arial" panose="020B0604020202020204" pitchFamily="34" charset="0"/>
              <a:cs typeface="Arial" panose="020B0604020202020204" pitchFamily="34" charset="0"/>
            </a:rPr>
            <a:t>Cathode rays are a stream of negatively-charged particles</a:t>
          </a:r>
        </a:p>
      </dgm:t>
    </dgm:pt>
    <dgm:pt modelId="{8CEA6A24-A9E7-42FB-85BE-8E92EF8F7E33}" type="parTrans" cxnId="{EF8B2693-94E4-48A8-AA15-1BC4859FC348}">
      <dgm:prSet/>
      <dgm:spPr/>
      <dgm:t>
        <a:bodyPr/>
        <a:lstStyle/>
        <a:p>
          <a:endParaRPr lang="en-US" sz="2000">
            <a:latin typeface="Arial" panose="020B0604020202020204" pitchFamily="34" charset="0"/>
            <a:cs typeface="Arial" panose="020B0604020202020204" pitchFamily="34" charset="0"/>
          </a:endParaRPr>
        </a:p>
      </dgm:t>
    </dgm:pt>
    <dgm:pt modelId="{3FC98CB6-7A77-4086-93B2-FED856EFE339}" type="sibTrans" cxnId="{EF8B2693-94E4-48A8-AA15-1BC4859FC348}">
      <dgm:prSet custT="1"/>
      <dgm:spPr/>
      <dgm:t>
        <a:bodyPr/>
        <a:lstStyle/>
        <a:p>
          <a:endParaRPr lang="en-US" sz="1200">
            <a:latin typeface="Arial" panose="020B0604020202020204" pitchFamily="34" charset="0"/>
            <a:cs typeface="Arial" panose="020B0604020202020204" pitchFamily="34" charset="0"/>
          </a:endParaRPr>
        </a:p>
      </dgm:t>
    </dgm:pt>
    <dgm:pt modelId="{8077E33A-7593-42EB-9335-EF424CB7A27E}">
      <dgm:prSet phldrT="[Text]" custT="1"/>
      <dgm:spPr/>
      <dgm:t>
        <a:bodyPr/>
        <a:lstStyle/>
        <a:p>
          <a:r>
            <a:rPr lang="en-US" sz="1600" b="1" u="sng" dirty="0">
              <a:latin typeface="Arial" panose="020B0604020202020204" pitchFamily="34" charset="0"/>
              <a:cs typeface="Arial" panose="020B0604020202020204" pitchFamily="34" charset="0"/>
            </a:rPr>
            <a:t>Observation 2</a:t>
          </a:r>
        </a:p>
        <a:p>
          <a:r>
            <a:rPr lang="en-US" sz="1600" dirty="0">
              <a:latin typeface="Arial" panose="020B0604020202020204" pitchFamily="34" charset="0"/>
              <a:cs typeface="Arial" panose="020B0604020202020204" pitchFamily="34" charset="0"/>
            </a:rPr>
            <a:t>The mass of the cathode ray particles are 1/1000 of the mass of hydrogen atoms</a:t>
          </a:r>
        </a:p>
      </dgm:t>
    </dgm:pt>
    <dgm:pt modelId="{4D0758EF-EAFD-4F5B-B1CB-019001F8AD66}" type="parTrans" cxnId="{BE5B6389-C93D-4F5D-B6AB-F2C804C50A47}">
      <dgm:prSet/>
      <dgm:spPr/>
      <dgm:t>
        <a:bodyPr/>
        <a:lstStyle/>
        <a:p>
          <a:endParaRPr lang="en-US" sz="2000">
            <a:latin typeface="Arial" panose="020B0604020202020204" pitchFamily="34" charset="0"/>
            <a:cs typeface="Arial" panose="020B0604020202020204" pitchFamily="34" charset="0"/>
          </a:endParaRPr>
        </a:p>
      </dgm:t>
    </dgm:pt>
    <dgm:pt modelId="{B4925075-D6C4-4BA5-A83F-23FA7E944093}" type="sibTrans" cxnId="{BE5B6389-C93D-4F5D-B6AB-F2C804C50A47}">
      <dgm:prSet custT="1"/>
      <dgm:spPr/>
      <dgm:t>
        <a:bodyPr/>
        <a:lstStyle/>
        <a:p>
          <a:endParaRPr lang="en-US" sz="1200">
            <a:latin typeface="Arial" panose="020B0604020202020204" pitchFamily="34" charset="0"/>
            <a:cs typeface="Arial" panose="020B0604020202020204" pitchFamily="34" charset="0"/>
          </a:endParaRPr>
        </a:p>
      </dgm:t>
    </dgm:pt>
    <dgm:pt modelId="{D6D759C9-4481-47AB-B2FC-83F03CB773AB}">
      <dgm:prSet phldrT="[Text]" custT="1"/>
      <dgm:spPr/>
      <dgm:t>
        <a:bodyPr/>
        <a:lstStyle/>
        <a:p>
          <a:r>
            <a:rPr lang="en-US" sz="1600" b="1" u="sng">
              <a:latin typeface="Arial" panose="020B0604020202020204" pitchFamily="34" charset="0"/>
              <a:cs typeface="Arial" panose="020B0604020202020204" pitchFamily="34" charset="0"/>
            </a:rPr>
            <a:t>Conclusion</a:t>
          </a:r>
        </a:p>
        <a:p>
          <a:r>
            <a:rPr lang="en-US" sz="1600">
              <a:latin typeface="Arial" panose="020B0604020202020204" pitchFamily="34" charset="0"/>
              <a:cs typeface="Arial" panose="020B0604020202020204" pitchFamily="34" charset="0"/>
            </a:rPr>
            <a:t>Atoms are not indivisible – the are composed of negative particles (</a:t>
          </a:r>
          <a:r>
            <a:rPr lang="en-US" sz="1600" b="1">
              <a:latin typeface="Arial" panose="020B0604020202020204" pitchFamily="34" charset="0"/>
              <a:cs typeface="Arial" panose="020B0604020202020204" pitchFamily="34" charset="0"/>
            </a:rPr>
            <a:t>electrons</a:t>
          </a:r>
          <a:r>
            <a:rPr lang="en-US" sz="1600">
              <a:latin typeface="Arial" panose="020B0604020202020204" pitchFamily="34" charset="0"/>
              <a:cs typeface="Arial" panose="020B0604020202020204" pitchFamily="34" charset="0"/>
            </a:rPr>
            <a:t>) and positive particles</a:t>
          </a:r>
          <a:endParaRPr lang="en-US" sz="1600" dirty="0">
            <a:latin typeface="Arial" panose="020B0604020202020204" pitchFamily="34" charset="0"/>
            <a:cs typeface="Arial" panose="020B0604020202020204" pitchFamily="34" charset="0"/>
          </a:endParaRPr>
        </a:p>
      </dgm:t>
    </dgm:pt>
    <dgm:pt modelId="{AFCC9777-6B2F-4DB0-A69C-55933C6DD7BC}" type="parTrans" cxnId="{BACC15EC-7348-4EB1-B8DC-1630C7127D9A}">
      <dgm:prSet/>
      <dgm:spPr/>
      <dgm:t>
        <a:bodyPr/>
        <a:lstStyle/>
        <a:p>
          <a:endParaRPr lang="en-US" sz="2000">
            <a:latin typeface="Arial" panose="020B0604020202020204" pitchFamily="34" charset="0"/>
            <a:cs typeface="Arial" panose="020B0604020202020204" pitchFamily="34" charset="0"/>
          </a:endParaRPr>
        </a:p>
      </dgm:t>
    </dgm:pt>
    <dgm:pt modelId="{B960CDCD-B6BD-4EEB-BB3B-52360FE09CD3}" type="sibTrans" cxnId="{BACC15EC-7348-4EB1-B8DC-1630C7127D9A}">
      <dgm:prSet custT="1"/>
      <dgm:spPr/>
      <dgm:t>
        <a:bodyPr/>
        <a:lstStyle/>
        <a:p>
          <a:endParaRPr lang="en-US" sz="1200">
            <a:latin typeface="Arial" panose="020B0604020202020204" pitchFamily="34" charset="0"/>
            <a:cs typeface="Arial" panose="020B0604020202020204" pitchFamily="34" charset="0"/>
          </a:endParaRPr>
        </a:p>
      </dgm:t>
    </dgm:pt>
    <dgm:pt modelId="{FCA9BF0A-F4C3-4DFA-86C7-7AFA55D41916}">
      <dgm:prSet phldrT="[Text]" custT="1"/>
      <dgm:spPr/>
      <dgm:t>
        <a:bodyPr/>
        <a:lstStyle/>
        <a:p>
          <a:r>
            <a:rPr lang="en-US" sz="1600" b="1" u="sng">
              <a:latin typeface="Arial" panose="020B0604020202020204" pitchFamily="34" charset="0"/>
              <a:cs typeface="Arial" panose="020B0604020202020204" pitchFamily="34" charset="0"/>
            </a:rPr>
            <a:t>Modified Theory</a:t>
          </a:r>
        </a:p>
        <a:p>
          <a:r>
            <a:rPr lang="en-US" sz="1600">
              <a:latin typeface="Arial" panose="020B0604020202020204" pitchFamily="34" charset="0"/>
              <a:cs typeface="Arial" panose="020B0604020202020204" pitchFamily="34" charset="0"/>
            </a:rPr>
            <a:t>Plum-pudding model of the atom</a:t>
          </a:r>
          <a:endParaRPr lang="en-US" sz="1600" dirty="0">
            <a:latin typeface="Arial" panose="020B0604020202020204" pitchFamily="34" charset="0"/>
            <a:cs typeface="Arial" panose="020B0604020202020204" pitchFamily="34" charset="0"/>
          </a:endParaRPr>
        </a:p>
      </dgm:t>
    </dgm:pt>
    <dgm:pt modelId="{6E2005FD-BC56-4983-AF72-5A9483F8013C}" type="parTrans" cxnId="{D77E4A42-000C-4D8D-B482-79FE3B9D59F7}">
      <dgm:prSet/>
      <dgm:spPr/>
      <dgm:t>
        <a:bodyPr/>
        <a:lstStyle/>
        <a:p>
          <a:endParaRPr lang="en-US" sz="2000">
            <a:latin typeface="Arial" panose="020B0604020202020204" pitchFamily="34" charset="0"/>
            <a:cs typeface="Arial" panose="020B0604020202020204" pitchFamily="34" charset="0"/>
          </a:endParaRPr>
        </a:p>
      </dgm:t>
    </dgm:pt>
    <dgm:pt modelId="{E1C90069-C316-4D69-85F4-8ABAC4AC3C45}" type="sibTrans" cxnId="{D77E4A42-000C-4D8D-B482-79FE3B9D59F7}">
      <dgm:prSet/>
      <dgm:spPr/>
      <dgm:t>
        <a:bodyPr/>
        <a:lstStyle/>
        <a:p>
          <a:endParaRPr lang="en-US" sz="2000">
            <a:latin typeface="Arial" panose="020B0604020202020204" pitchFamily="34" charset="0"/>
            <a:cs typeface="Arial" panose="020B0604020202020204" pitchFamily="34" charset="0"/>
          </a:endParaRPr>
        </a:p>
      </dgm:t>
    </dgm:pt>
    <dgm:pt modelId="{7FE01A40-C8DB-4958-A7ED-06FBA1D22532}" type="pres">
      <dgm:prSet presAssocID="{45E60589-295F-43D3-9C67-CEFBB4A1CC8B}" presName="diagram" presStyleCnt="0">
        <dgm:presLayoutVars>
          <dgm:dir/>
          <dgm:resizeHandles val="exact"/>
        </dgm:presLayoutVars>
      </dgm:prSet>
      <dgm:spPr/>
      <dgm:t>
        <a:bodyPr/>
        <a:lstStyle/>
        <a:p>
          <a:endParaRPr lang="en-US"/>
        </a:p>
      </dgm:t>
    </dgm:pt>
    <dgm:pt modelId="{0AD0EDD3-D779-4882-ADB3-4A703C773EAA}" type="pres">
      <dgm:prSet presAssocID="{2B11D8E1-8819-4D08-8B6C-BE1167BBE026}" presName="node" presStyleLbl="node1" presStyleIdx="0" presStyleCnt="5">
        <dgm:presLayoutVars>
          <dgm:bulletEnabled val="1"/>
        </dgm:presLayoutVars>
      </dgm:prSet>
      <dgm:spPr/>
      <dgm:t>
        <a:bodyPr/>
        <a:lstStyle/>
        <a:p>
          <a:endParaRPr lang="en-US"/>
        </a:p>
      </dgm:t>
    </dgm:pt>
    <dgm:pt modelId="{450558FE-1BCF-4FE2-8A4D-8A4FD47DEBE9}" type="pres">
      <dgm:prSet presAssocID="{3DD685BB-9C4A-44B7-8BFE-06A99DB91CAF}" presName="sibTrans" presStyleLbl="sibTrans2D1" presStyleIdx="0" presStyleCnt="4"/>
      <dgm:spPr/>
      <dgm:t>
        <a:bodyPr/>
        <a:lstStyle/>
        <a:p>
          <a:endParaRPr lang="en-US"/>
        </a:p>
      </dgm:t>
    </dgm:pt>
    <dgm:pt modelId="{1CBC2B55-91C2-481E-8694-3A9E25E48D83}" type="pres">
      <dgm:prSet presAssocID="{3DD685BB-9C4A-44B7-8BFE-06A99DB91CAF}" presName="connectorText" presStyleLbl="sibTrans2D1" presStyleIdx="0" presStyleCnt="4"/>
      <dgm:spPr/>
      <dgm:t>
        <a:bodyPr/>
        <a:lstStyle/>
        <a:p>
          <a:endParaRPr lang="en-US"/>
        </a:p>
      </dgm:t>
    </dgm:pt>
    <dgm:pt modelId="{18967C9C-E27A-4967-B693-3CB4A46AA9CD}" type="pres">
      <dgm:prSet presAssocID="{8E62B919-51AA-4E7B-BE14-4AA905F71E3C}" presName="node" presStyleLbl="node1" presStyleIdx="1" presStyleCnt="5">
        <dgm:presLayoutVars>
          <dgm:bulletEnabled val="1"/>
        </dgm:presLayoutVars>
      </dgm:prSet>
      <dgm:spPr/>
      <dgm:t>
        <a:bodyPr/>
        <a:lstStyle/>
        <a:p>
          <a:endParaRPr lang="en-US"/>
        </a:p>
      </dgm:t>
    </dgm:pt>
    <dgm:pt modelId="{AA56F2D9-732F-437D-970B-96DEF9542952}" type="pres">
      <dgm:prSet presAssocID="{3FC98CB6-7A77-4086-93B2-FED856EFE339}" presName="sibTrans" presStyleLbl="sibTrans2D1" presStyleIdx="1" presStyleCnt="4"/>
      <dgm:spPr/>
      <dgm:t>
        <a:bodyPr/>
        <a:lstStyle/>
        <a:p>
          <a:endParaRPr lang="en-US"/>
        </a:p>
      </dgm:t>
    </dgm:pt>
    <dgm:pt modelId="{2C650F5B-A2C3-46AA-A527-412142BD81F9}" type="pres">
      <dgm:prSet presAssocID="{3FC98CB6-7A77-4086-93B2-FED856EFE339}" presName="connectorText" presStyleLbl="sibTrans2D1" presStyleIdx="1" presStyleCnt="4"/>
      <dgm:spPr/>
      <dgm:t>
        <a:bodyPr/>
        <a:lstStyle/>
        <a:p>
          <a:endParaRPr lang="en-US"/>
        </a:p>
      </dgm:t>
    </dgm:pt>
    <dgm:pt modelId="{1895D2D0-BB30-434E-83D3-84FD1817BAE9}" type="pres">
      <dgm:prSet presAssocID="{8077E33A-7593-42EB-9335-EF424CB7A27E}" presName="node" presStyleLbl="node1" presStyleIdx="2" presStyleCnt="5">
        <dgm:presLayoutVars>
          <dgm:bulletEnabled val="1"/>
        </dgm:presLayoutVars>
      </dgm:prSet>
      <dgm:spPr/>
      <dgm:t>
        <a:bodyPr/>
        <a:lstStyle/>
        <a:p>
          <a:endParaRPr lang="en-US"/>
        </a:p>
      </dgm:t>
    </dgm:pt>
    <dgm:pt modelId="{B326EEE4-1F30-4AFC-B9AF-9726D32266DF}" type="pres">
      <dgm:prSet presAssocID="{B4925075-D6C4-4BA5-A83F-23FA7E944093}" presName="sibTrans" presStyleLbl="sibTrans2D1" presStyleIdx="2" presStyleCnt="4"/>
      <dgm:spPr/>
      <dgm:t>
        <a:bodyPr/>
        <a:lstStyle/>
        <a:p>
          <a:endParaRPr lang="en-US"/>
        </a:p>
      </dgm:t>
    </dgm:pt>
    <dgm:pt modelId="{0F125B1C-A07D-4EB8-AC03-E6AFD15BB12C}" type="pres">
      <dgm:prSet presAssocID="{B4925075-D6C4-4BA5-A83F-23FA7E944093}" presName="connectorText" presStyleLbl="sibTrans2D1" presStyleIdx="2" presStyleCnt="4"/>
      <dgm:spPr/>
      <dgm:t>
        <a:bodyPr/>
        <a:lstStyle/>
        <a:p>
          <a:endParaRPr lang="en-US"/>
        </a:p>
      </dgm:t>
    </dgm:pt>
    <dgm:pt modelId="{2A5002F6-3575-4974-A856-E9153FDD7960}" type="pres">
      <dgm:prSet presAssocID="{D6D759C9-4481-47AB-B2FC-83F03CB773AB}" presName="node" presStyleLbl="node1" presStyleIdx="3" presStyleCnt="5">
        <dgm:presLayoutVars>
          <dgm:bulletEnabled val="1"/>
        </dgm:presLayoutVars>
      </dgm:prSet>
      <dgm:spPr/>
      <dgm:t>
        <a:bodyPr/>
        <a:lstStyle/>
        <a:p>
          <a:endParaRPr lang="en-US"/>
        </a:p>
      </dgm:t>
    </dgm:pt>
    <dgm:pt modelId="{965D8C4D-F1C1-4416-9C19-CC6FAB81C266}" type="pres">
      <dgm:prSet presAssocID="{B960CDCD-B6BD-4EEB-BB3B-52360FE09CD3}" presName="sibTrans" presStyleLbl="sibTrans2D1" presStyleIdx="3" presStyleCnt="4"/>
      <dgm:spPr/>
      <dgm:t>
        <a:bodyPr/>
        <a:lstStyle/>
        <a:p>
          <a:endParaRPr lang="en-US"/>
        </a:p>
      </dgm:t>
    </dgm:pt>
    <dgm:pt modelId="{B6D779A6-9C88-4E70-A420-52999CBD17D8}" type="pres">
      <dgm:prSet presAssocID="{B960CDCD-B6BD-4EEB-BB3B-52360FE09CD3}" presName="connectorText" presStyleLbl="sibTrans2D1" presStyleIdx="3" presStyleCnt="4"/>
      <dgm:spPr/>
      <dgm:t>
        <a:bodyPr/>
        <a:lstStyle/>
        <a:p>
          <a:endParaRPr lang="en-US"/>
        </a:p>
      </dgm:t>
    </dgm:pt>
    <dgm:pt modelId="{80D32112-6020-4509-A012-1900E601623F}" type="pres">
      <dgm:prSet presAssocID="{FCA9BF0A-F4C3-4DFA-86C7-7AFA55D41916}" presName="node" presStyleLbl="node1" presStyleIdx="4" presStyleCnt="5">
        <dgm:presLayoutVars>
          <dgm:bulletEnabled val="1"/>
        </dgm:presLayoutVars>
      </dgm:prSet>
      <dgm:spPr/>
      <dgm:t>
        <a:bodyPr/>
        <a:lstStyle/>
        <a:p>
          <a:endParaRPr lang="en-US"/>
        </a:p>
      </dgm:t>
    </dgm:pt>
  </dgm:ptLst>
  <dgm:cxnLst>
    <dgm:cxn modelId="{CC1FDD72-B4B0-4C53-8EAC-DC627A855924}" type="presOf" srcId="{D6D759C9-4481-47AB-B2FC-83F03CB773AB}" destId="{2A5002F6-3575-4974-A856-E9153FDD7960}" srcOrd="0" destOrd="0" presId="urn:microsoft.com/office/officeart/2005/8/layout/process5"/>
    <dgm:cxn modelId="{741A3351-184F-4F57-9D63-F31A8C474B72}" type="presOf" srcId="{3DD685BB-9C4A-44B7-8BFE-06A99DB91CAF}" destId="{1CBC2B55-91C2-481E-8694-3A9E25E48D83}" srcOrd="1" destOrd="0" presId="urn:microsoft.com/office/officeart/2005/8/layout/process5"/>
    <dgm:cxn modelId="{8495BFE9-9D7A-4C21-91F6-0143B4EE0AF3}" type="presOf" srcId="{3DD685BB-9C4A-44B7-8BFE-06A99DB91CAF}" destId="{450558FE-1BCF-4FE2-8A4D-8A4FD47DEBE9}" srcOrd="0" destOrd="0" presId="urn:microsoft.com/office/officeart/2005/8/layout/process5"/>
    <dgm:cxn modelId="{5F94D2E1-895A-457F-B776-32EAF21C1CEB}" type="presOf" srcId="{8E62B919-51AA-4E7B-BE14-4AA905F71E3C}" destId="{18967C9C-E27A-4967-B693-3CB4A46AA9CD}" srcOrd="0" destOrd="0" presId="urn:microsoft.com/office/officeart/2005/8/layout/process5"/>
    <dgm:cxn modelId="{EB09358F-0960-40C0-BCD0-05CB3AD5AF05}" type="presOf" srcId="{2B11D8E1-8819-4D08-8B6C-BE1167BBE026}" destId="{0AD0EDD3-D779-4882-ADB3-4A703C773EAA}" srcOrd="0" destOrd="0" presId="urn:microsoft.com/office/officeart/2005/8/layout/process5"/>
    <dgm:cxn modelId="{29EA6DD1-B1D3-40C8-B062-DD2632BFFE7E}" type="presOf" srcId="{B4925075-D6C4-4BA5-A83F-23FA7E944093}" destId="{B326EEE4-1F30-4AFC-B9AF-9726D32266DF}" srcOrd="0" destOrd="0" presId="urn:microsoft.com/office/officeart/2005/8/layout/process5"/>
    <dgm:cxn modelId="{59CE14CC-149B-4367-B916-AEF0FAE2B6BA}" type="presOf" srcId="{FCA9BF0A-F4C3-4DFA-86C7-7AFA55D41916}" destId="{80D32112-6020-4509-A012-1900E601623F}" srcOrd="0" destOrd="0" presId="urn:microsoft.com/office/officeart/2005/8/layout/process5"/>
    <dgm:cxn modelId="{BACC15EC-7348-4EB1-B8DC-1630C7127D9A}" srcId="{45E60589-295F-43D3-9C67-CEFBB4A1CC8B}" destId="{D6D759C9-4481-47AB-B2FC-83F03CB773AB}" srcOrd="3" destOrd="0" parTransId="{AFCC9777-6B2F-4DB0-A69C-55933C6DD7BC}" sibTransId="{B960CDCD-B6BD-4EEB-BB3B-52360FE09CD3}"/>
    <dgm:cxn modelId="{4CF3049D-1A13-4861-BED2-A49ED263FF3F}" type="presOf" srcId="{B960CDCD-B6BD-4EEB-BB3B-52360FE09CD3}" destId="{965D8C4D-F1C1-4416-9C19-CC6FAB81C266}" srcOrd="0" destOrd="0" presId="urn:microsoft.com/office/officeart/2005/8/layout/process5"/>
    <dgm:cxn modelId="{EF8B2693-94E4-48A8-AA15-1BC4859FC348}" srcId="{45E60589-295F-43D3-9C67-CEFBB4A1CC8B}" destId="{8E62B919-51AA-4E7B-BE14-4AA905F71E3C}" srcOrd="1" destOrd="0" parTransId="{8CEA6A24-A9E7-42FB-85BE-8E92EF8F7E33}" sibTransId="{3FC98CB6-7A77-4086-93B2-FED856EFE339}"/>
    <dgm:cxn modelId="{BE5B6389-C93D-4F5D-B6AB-F2C804C50A47}" srcId="{45E60589-295F-43D3-9C67-CEFBB4A1CC8B}" destId="{8077E33A-7593-42EB-9335-EF424CB7A27E}" srcOrd="2" destOrd="0" parTransId="{4D0758EF-EAFD-4F5B-B1CB-019001F8AD66}" sibTransId="{B4925075-D6C4-4BA5-A83F-23FA7E944093}"/>
    <dgm:cxn modelId="{98BDE4A2-8AAC-4609-9F44-4C8C0D51FF84}" type="presOf" srcId="{3FC98CB6-7A77-4086-93B2-FED856EFE339}" destId="{AA56F2D9-732F-437D-970B-96DEF9542952}" srcOrd="0" destOrd="0" presId="urn:microsoft.com/office/officeart/2005/8/layout/process5"/>
    <dgm:cxn modelId="{7EA7B117-AB37-4038-87C2-822D1052AC91}" type="presOf" srcId="{B960CDCD-B6BD-4EEB-BB3B-52360FE09CD3}" destId="{B6D779A6-9C88-4E70-A420-52999CBD17D8}" srcOrd="1" destOrd="0" presId="urn:microsoft.com/office/officeart/2005/8/layout/process5"/>
    <dgm:cxn modelId="{3889548E-FF67-43CD-804A-4178BC5F708D}" type="presOf" srcId="{45E60589-295F-43D3-9C67-CEFBB4A1CC8B}" destId="{7FE01A40-C8DB-4958-A7ED-06FBA1D22532}" srcOrd="0" destOrd="0" presId="urn:microsoft.com/office/officeart/2005/8/layout/process5"/>
    <dgm:cxn modelId="{3B346631-CF08-4175-83F1-16600D9CD2F8}" type="presOf" srcId="{8077E33A-7593-42EB-9335-EF424CB7A27E}" destId="{1895D2D0-BB30-434E-83D3-84FD1817BAE9}" srcOrd="0" destOrd="0" presId="urn:microsoft.com/office/officeart/2005/8/layout/process5"/>
    <dgm:cxn modelId="{755687B9-AD73-4214-B3B7-EB8EEDFEB098}" srcId="{45E60589-295F-43D3-9C67-CEFBB4A1CC8B}" destId="{2B11D8E1-8819-4D08-8B6C-BE1167BBE026}" srcOrd="0" destOrd="0" parTransId="{F4640799-B497-4A41-A756-ABF61D4CC962}" sibTransId="{3DD685BB-9C4A-44B7-8BFE-06A99DB91CAF}"/>
    <dgm:cxn modelId="{40A2CBD0-4F68-421F-A558-33C1634839F2}" type="presOf" srcId="{3FC98CB6-7A77-4086-93B2-FED856EFE339}" destId="{2C650F5B-A2C3-46AA-A527-412142BD81F9}" srcOrd="1" destOrd="0" presId="urn:microsoft.com/office/officeart/2005/8/layout/process5"/>
    <dgm:cxn modelId="{4E54CB9A-67BE-4E7F-8F08-E595A060265A}" type="presOf" srcId="{B4925075-D6C4-4BA5-A83F-23FA7E944093}" destId="{0F125B1C-A07D-4EB8-AC03-E6AFD15BB12C}" srcOrd="1" destOrd="0" presId="urn:microsoft.com/office/officeart/2005/8/layout/process5"/>
    <dgm:cxn modelId="{D77E4A42-000C-4D8D-B482-79FE3B9D59F7}" srcId="{45E60589-295F-43D3-9C67-CEFBB4A1CC8B}" destId="{FCA9BF0A-F4C3-4DFA-86C7-7AFA55D41916}" srcOrd="4" destOrd="0" parTransId="{6E2005FD-BC56-4983-AF72-5A9483F8013C}" sibTransId="{E1C90069-C316-4D69-85F4-8ABAC4AC3C45}"/>
    <dgm:cxn modelId="{D3CDE655-F875-4424-9A71-59A1A31BD986}" type="presParOf" srcId="{7FE01A40-C8DB-4958-A7ED-06FBA1D22532}" destId="{0AD0EDD3-D779-4882-ADB3-4A703C773EAA}" srcOrd="0" destOrd="0" presId="urn:microsoft.com/office/officeart/2005/8/layout/process5"/>
    <dgm:cxn modelId="{F5D532C7-69BE-43AD-AC22-508A2BDC8395}" type="presParOf" srcId="{7FE01A40-C8DB-4958-A7ED-06FBA1D22532}" destId="{450558FE-1BCF-4FE2-8A4D-8A4FD47DEBE9}" srcOrd="1" destOrd="0" presId="urn:microsoft.com/office/officeart/2005/8/layout/process5"/>
    <dgm:cxn modelId="{17A089DE-EB9F-4B12-8C12-56A29997AE1F}" type="presParOf" srcId="{450558FE-1BCF-4FE2-8A4D-8A4FD47DEBE9}" destId="{1CBC2B55-91C2-481E-8694-3A9E25E48D83}" srcOrd="0" destOrd="0" presId="urn:microsoft.com/office/officeart/2005/8/layout/process5"/>
    <dgm:cxn modelId="{F3D2A347-96F8-446E-A4B7-A5E7B0F9127B}" type="presParOf" srcId="{7FE01A40-C8DB-4958-A7ED-06FBA1D22532}" destId="{18967C9C-E27A-4967-B693-3CB4A46AA9CD}" srcOrd="2" destOrd="0" presId="urn:microsoft.com/office/officeart/2005/8/layout/process5"/>
    <dgm:cxn modelId="{9F6917A1-E6B6-4C59-9AA9-E62A30065ADC}" type="presParOf" srcId="{7FE01A40-C8DB-4958-A7ED-06FBA1D22532}" destId="{AA56F2D9-732F-437D-970B-96DEF9542952}" srcOrd="3" destOrd="0" presId="urn:microsoft.com/office/officeart/2005/8/layout/process5"/>
    <dgm:cxn modelId="{94AE20C8-CE94-479E-A4E1-90251D179917}" type="presParOf" srcId="{AA56F2D9-732F-437D-970B-96DEF9542952}" destId="{2C650F5B-A2C3-46AA-A527-412142BD81F9}" srcOrd="0" destOrd="0" presId="urn:microsoft.com/office/officeart/2005/8/layout/process5"/>
    <dgm:cxn modelId="{2CA76795-E96E-411B-AE11-A332EADB0919}" type="presParOf" srcId="{7FE01A40-C8DB-4958-A7ED-06FBA1D22532}" destId="{1895D2D0-BB30-434E-83D3-84FD1817BAE9}" srcOrd="4" destOrd="0" presId="urn:microsoft.com/office/officeart/2005/8/layout/process5"/>
    <dgm:cxn modelId="{550E200F-D28B-4F00-B26B-0CE6403BC767}" type="presParOf" srcId="{7FE01A40-C8DB-4958-A7ED-06FBA1D22532}" destId="{B326EEE4-1F30-4AFC-B9AF-9726D32266DF}" srcOrd="5" destOrd="0" presId="urn:microsoft.com/office/officeart/2005/8/layout/process5"/>
    <dgm:cxn modelId="{63B40367-A387-46FF-BB2D-535701AE6E52}" type="presParOf" srcId="{B326EEE4-1F30-4AFC-B9AF-9726D32266DF}" destId="{0F125B1C-A07D-4EB8-AC03-E6AFD15BB12C}" srcOrd="0" destOrd="0" presId="urn:microsoft.com/office/officeart/2005/8/layout/process5"/>
    <dgm:cxn modelId="{CA65D96C-A5EB-4982-B761-87F2D3A233E6}" type="presParOf" srcId="{7FE01A40-C8DB-4958-A7ED-06FBA1D22532}" destId="{2A5002F6-3575-4974-A856-E9153FDD7960}" srcOrd="6" destOrd="0" presId="urn:microsoft.com/office/officeart/2005/8/layout/process5"/>
    <dgm:cxn modelId="{C16E2DB6-E76C-475E-AE4C-5501C762FCEE}" type="presParOf" srcId="{7FE01A40-C8DB-4958-A7ED-06FBA1D22532}" destId="{965D8C4D-F1C1-4416-9C19-CC6FAB81C266}" srcOrd="7" destOrd="0" presId="urn:microsoft.com/office/officeart/2005/8/layout/process5"/>
    <dgm:cxn modelId="{8E931254-3551-491A-BE54-344BC0370889}" type="presParOf" srcId="{965D8C4D-F1C1-4416-9C19-CC6FAB81C266}" destId="{B6D779A6-9C88-4E70-A420-52999CBD17D8}" srcOrd="0" destOrd="0" presId="urn:microsoft.com/office/officeart/2005/8/layout/process5"/>
    <dgm:cxn modelId="{971F60FA-2A9C-425C-AAB5-2CD9C1E25375}" type="presParOf" srcId="{7FE01A40-C8DB-4958-A7ED-06FBA1D22532}" destId="{80D32112-6020-4509-A012-1900E601623F}"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C32B05-62EA-407A-B21C-2310C7945705}" type="doc">
      <dgm:prSet loTypeId="urn:microsoft.com/office/officeart/2009/3/layout/HorizontalOrganizationChart" loCatId="hierarchy" qsTypeId="urn:microsoft.com/office/officeart/2005/8/quickstyle/simple4" qsCatId="simple" csTypeId="urn:microsoft.com/office/officeart/2005/8/colors/colorful1" csCatId="colorful" phldr="1"/>
      <dgm:spPr/>
      <dgm:t>
        <a:bodyPr/>
        <a:lstStyle/>
        <a:p>
          <a:endParaRPr lang="en-US"/>
        </a:p>
      </dgm:t>
    </dgm:pt>
    <dgm:pt modelId="{42D71409-67F9-455C-8C6D-716D284AAA6B}">
      <dgm:prSet phldrT="[Text]" custT="1"/>
      <dgm:spPr/>
      <dgm:t>
        <a:bodyPr/>
        <a:lstStyle/>
        <a:p>
          <a:r>
            <a:rPr lang="en-US" sz="1600" dirty="0"/>
            <a:t>Idea</a:t>
          </a:r>
        </a:p>
      </dgm:t>
    </dgm:pt>
    <dgm:pt modelId="{51680ED1-AF6E-4B28-AE94-92B0EFB0DF7D}" type="parTrans" cxnId="{2AA9C11F-1F1D-428E-801A-47EAA766C99D}">
      <dgm:prSet/>
      <dgm:spPr/>
      <dgm:t>
        <a:bodyPr/>
        <a:lstStyle/>
        <a:p>
          <a:endParaRPr lang="en-US" sz="1400"/>
        </a:p>
      </dgm:t>
    </dgm:pt>
    <dgm:pt modelId="{478B7D3C-9FB4-4BC6-90AC-49960560DECD}" type="sibTrans" cxnId="{2AA9C11F-1F1D-428E-801A-47EAA766C99D}">
      <dgm:prSet/>
      <dgm:spPr/>
      <dgm:t>
        <a:bodyPr/>
        <a:lstStyle/>
        <a:p>
          <a:endParaRPr lang="en-US" sz="1400"/>
        </a:p>
      </dgm:t>
    </dgm:pt>
    <dgm:pt modelId="{8EA7219F-BDB2-48EB-9EEB-3133522D132E}">
      <dgm:prSet phldrT="[Text]" custT="1"/>
      <dgm:spPr/>
      <dgm:t>
        <a:bodyPr/>
        <a:lstStyle/>
        <a:p>
          <a:r>
            <a:rPr lang="en-US" sz="1600" dirty="0"/>
            <a:t>Falsifiable</a:t>
          </a:r>
        </a:p>
      </dgm:t>
    </dgm:pt>
    <dgm:pt modelId="{3EE8403A-CB7C-4815-85BD-AEBCAEB71B37}" type="parTrans" cxnId="{58AD7EEF-D408-406B-87EE-4691D4C30668}">
      <dgm:prSet/>
      <dgm:spPr/>
      <dgm:t>
        <a:bodyPr/>
        <a:lstStyle/>
        <a:p>
          <a:endParaRPr lang="en-US" sz="1400"/>
        </a:p>
      </dgm:t>
    </dgm:pt>
    <dgm:pt modelId="{C94B7947-85DC-4B21-BB99-DF8438356F98}" type="sibTrans" cxnId="{58AD7EEF-D408-406B-87EE-4691D4C30668}">
      <dgm:prSet/>
      <dgm:spPr/>
      <dgm:t>
        <a:bodyPr/>
        <a:lstStyle/>
        <a:p>
          <a:endParaRPr lang="en-US" sz="1400"/>
        </a:p>
      </dgm:t>
    </dgm:pt>
    <dgm:pt modelId="{932A6641-B47E-48FC-963F-311CBB9F360A}">
      <dgm:prSet phldrT="[Text]" custT="1"/>
      <dgm:spPr/>
      <dgm:t>
        <a:bodyPr/>
        <a:lstStyle/>
        <a:p>
          <a:r>
            <a:rPr lang="en-US" sz="1600" dirty="0"/>
            <a:t>Not falsifiable</a:t>
          </a:r>
        </a:p>
      </dgm:t>
    </dgm:pt>
    <dgm:pt modelId="{BCC541E2-3A60-4FA0-82BC-A407780EE7DB}" type="parTrans" cxnId="{FD0D0812-3766-4422-AB8F-58752BCDBE07}">
      <dgm:prSet/>
      <dgm:spPr/>
      <dgm:t>
        <a:bodyPr/>
        <a:lstStyle/>
        <a:p>
          <a:endParaRPr lang="en-US" sz="1400"/>
        </a:p>
      </dgm:t>
    </dgm:pt>
    <dgm:pt modelId="{0E70FA36-C3C7-4A08-A69A-A16BAA6AE9D9}" type="sibTrans" cxnId="{FD0D0812-3766-4422-AB8F-58752BCDBE07}">
      <dgm:prSet/>
      <dgm:spPr/>
      <dgm:t>
        <a:bodyPr/>
        <a:lstStyle/>
        <a:p>
          <a:endParaRPr lang="en-US" sz="1400"/>
        </a:p>
      </dgm:t>
    </dgm:pt>
    <dgm:pt modelId="{0A0E61DB-8A10-4B79-92D2-5500D5AEF449}">
      <dgm:prSet phldrT="[Text]" custT="1"/>
      <dgm:spPr/>
      <dgm:t>
        <a:bodyPr/>
        <a:lstStyle/>
        <a:p>
          <a:r>
            <a:rPr lang="en-US" sz="1600" dirty="0"/>
            <a:t>Scientific</a:t>
          </a:r>
        </a:p>
      </dgm:t>
    </dgm:pt>
    <dgm:pt modelId="{1441988F-AAA1-489E-9170-F8F553C17D69}" type="parTrans" cxnId="{E82059C4-2D23-4B7D-B1A6-48C9187CD97C}">
      <dgm:prSet/>
      <dgm:spPr/>
      <dgm:t>
        <a:bodyPr/>
        <a:lstStyle/>
        <a:p>
          <a:endParaRPr lang="en-US" sz="1400"/>
        </a:p>
      </dgm:t>
    </dgm:pt>
    <dgm:pt modelId="{E2296C67-3533-41D6-AE9D-C2B4E4E8558A}" type="sibTrans" cxnId="{E82059C4-2D23-4B7D-B1A6-48C9187CD97C}">
      <dgm:prSet/>
      <dgm:spPr/>
      <dgm:t>
        <a:bodyPr/>
        <a:lstStyle/>
        <a:p>
          <a:endParaRPr lang="en-US" sz="1400"/>
        </a:p>
      </dgm:t>
    </dgm:pt>
    <dgm:pt modelId="{F157024A-F325-4B04-876C-7631430CD8B8}">
      <dgm:prSet phldrT="[Text]" custT="1"/>
      <dgm:spPr/>
      <dgm:t>
        <a:bodyPr/>
        <a:lstStyle/>
        <a:p>
          <a:r>
            <a:rPr lang="en-US" sz="1600" dirty="0"/>
            <a:t>Not scientific</a:t>
          </a:r>
        </a:p>
      </dgm:t>
    </dgm:pt>
    <dgm:pt modelId="{084F8FD6-CAC7-4D0E-8D6F-34C953D0A8B5}" type="parTrans" cxnId="{A48A2D33-4A47-4517-A7A4-26878B511DD4}">
      <dgm:prSet/>
      <dgm:spPr/>
      <dgm:t>
        <a:bodyPr/>
        <a:lstStyle/>
        <a:p>
          <a:endParaRPr lang="en-US" sz="1400"/>
        </a:p>
      </dgm:t>
    </dgm:pt>
    <dgm:pt modelId="{C5411E0A-9D82-4429-8DDC-A5ECA6FFA10D}" type="sibTrans" cxnId="{A48A2D33-4A47-4517-A7A4-26878B511DD4}">
      <dgm:prSet/>
      <dgm:spPr/>
      <dgm:t>
        <a:bodyPr/>
        <a:lstStyle/>
        <a:p>
          <a:endParaRPr lang="en-US" sz="1400"/>
        </a:p>
      </dgm:t>
    </dgm:pt>
    <dgm:pt modelId="{CF3E2810-F452-4060-B44D-361165863799}" type="pres">
      <dgm:prSet presAssocID="{B9C32B05-62EA-407A-B21C-2310C7945705}" presName="hierChild1" presStyleCnt="0">
        <dgm:presLayoutVars>
          <dgm:orgChart val="1"/>
          <dgm:chPref val="1"/>
          <dgm:dir/>
          <dgm:animOne val="branch"/>
          <dgm:animLvl val="lvl"/>
          <dgm:resizeHandles/>
        </dgm:presLayoutVars>
      </dgm:prSet>
      <dgm:spPr/>
      <dgm:t>
        <a:bodyPr/>
        <a:lstStyle/>
        <a:p>
          <a:endParaRPr lang="en-US"/>
        </a:p>
      </dgm:t>
    </dgm:pt>
    <dgm:pt modelId="{5C65E9CA-05A7-404F-98AC-319C723C05F5}" type="pres">
      <dgm:prSet presAssocID="{42D71409-67F9-455C-8C6D-716D284AAA6B}" presName="hierRoot1" presStyleCnt="0">
        <dgm:presLayoutVars>
          <dgm:hierBranch val="init"/>
        </dgm:presLayoutVars>
      </dgm:prSet>
      <dgm:spPr/>
    </dgm:pt>
    <dgm:pt modelId="{BE87D7FE-754F-4E28-9B4E-F1AE13234D1D}" type="pres">
      <dgm:prSet presAssocID="{42D71409-67F9-455C-8C6D-716D284AAA6B}" presName="rootComposite1" presStyleCnt="0"/>
      <dgm:spPr/>
    </dgm:pt>
    <dgm:pt modelId="{2C3929C4-B9EB-4283-A906-92BBDDA078B8}" type="pres">
      <dgm:prSet presAssocID="{42D71409-67F9-455C-8C6D-716D284AAA6B}" presName="rootText1" presStyleLbl="node0" presStyleIdx="0" presStyleCnt="1" custScaleX="20415">
        <dgm:presLayoutVars>
          <dgm:chPref val="3"/>
        </dgm:presLayoutVars>
      </dgm:prSet>
      <dgm:spPr/>
      <dgm:t>
        <a:bodyPr/>
        <a:lstStyle/>
        <a:p>
          <a:endParaRPr lang="en-US"/>
        </a:p>
      </dgm:t>
    </dgm:pt>
    <dgm:pt modelId="{7EFEF75E-2D4B-460B-B509-A98992F4F96A}" type="pres">
      <dgm:prSet presAssocID="{42D71409-67F9-455C-8C6D-716D284AAA6B}" presName="rootConnector1" presStyleLbl="node1" presStyleIdx="0" presStyleCnt="0"/>
      <dgm:spPr/>
      <dgm:t>
        <a:bodyPr/>
        <a:lstStyle/>
        <a:p>
          <a:endParaRPr lang="en-US"/>
        </a:p>
      </dgm:t>
    </dgm:pt>
    <dgm:pt modelId="{CE3384CC-5D07-46B1-8355-D687F2CE8399}" type="pres">
      <dgm:prSet presAssocID="{42D71409-67F9-455C-8C6D-716D284AAA6B}" presName="hierChild2" presStyleCnt="0"/>
      <dgm:spPr/>
    </dgm:pt>
    <dgm:pt modelId="{05540AD8-B80B-4C35-9297-DDD60ABE6779}" type="pres">
      <dgm:prSet presAssocID="{3EE8403A-CB7C-4815-85BD-AEBCAEB71B37}" presName="Name64" presStyleLbl="parChTrans1D2" presStyleIdx="0" presStyleCnt="2"/>
      <dgm:spPr/>
      <dgm:t>
        <a:bodyPr/>
        <a:lstStyle/>
        <a:p>
          <a:endParaRPr lang="en-US"/>
        </a:p>
      </dgm:t>
    </dgm:pt>
    <dgm:pt modelId="{E5C876EE-4165-452F-BC83-083B0CEA8BAD}" type="pres">
      <dgm:prSet presAssocID="{8EA7219F-BDB2-48EB-9EEB-3133522D132E}" presName="hierRoot2" presStyleCnt="0">
        <dgm:presLayoutVars>
          <dgm:hierBranch val="init"/>
        </dgm:presLayoutVars>
      </dgm:prSet>
      <dgm:spPr/>
    </dgm:pt>
    <dgm:pt modelId="{500A3E6D-C2D2-4F38-B92F-D410D6952301}" type="pres">
      <dgm:prSet presAssocID="{8EA7219F-BDB2-48EB-9EEB-3133522D132E}" presName="rootComposite" presStyleCnt="0"/>
      <dgm:spPr/>
    </dgm:pt>
    <dgm:pt modelId="{ED5F70F3-8E6E-414D-AF56-E8A46F00B59B}" type="pres">
      <dgm:prSet presAssocID="{8EA7219F-BDB2-48EB-9EEB-3133522D132E}" presName="rootText" presStyleLbl="node2" presStyleIdx="0" presStyleCnt="2" custScaleX="45904">
        <dgm:presLayoutVars>
          <dgm:chPref val="3"/>
        </dgm:presLayoutVars>
      </dgm:prSet>
      <dgm:spPr/>
      <dgm:t>
        <a:bodyPr/>
        <a:lstStyle/>
        <a:p>
          <a:endParaRPr lang="en-US"/>
        </a:p>
      </dgm:t>
    </dgm:pt>
    <dgm:pt modelId="{B86CE8C9-F391-4916-B470-B5D637C9BC38}" type="pres">
      <dgm:prSet presAssocID="{8EA7219F-BDB2-48EB-9EEB-3133522D132E}" presName="rootConnector" presStyleLbl="node2" presStyleIdx="0" presStyleCnt="2"/>
      <dgm:spPr/>
      <dgm:t>
        <a:bodyPr/>
        <a:lstStyle/>
        <a:p>
          <a:endParaRPr lang="en-US"/>
        </a:p>
      </dgm:t>
    </dgm:pt>
    <dgm:pt modelId="{F6A70B59-A684-4607-8409-5926999FA265}" type="pres">
      <dgm:prSet presAssocID="{8EA7219F-BDB2-48EB-9EEB-3133522D132E}" presName="hierChild4" presStyleCnt="0"/>
      <dgm:spPr/>
    </dgm:pt>
    <dgm:pt modelId="{EBBC6544-F241-49CC-AE6F-7279106FCF56}" type="pres">
      <dgm:prSet presAssocID="{1441988F-AAA1-489E-9170-F8F553C17D69}" presName="Name64" presStyleLbl="parChTrans1D3" presStyleIdx="0" presStyleCnt="2"/>
      <dgm:spPr/>
      <dgm:t>
        <a:bodyPr/>
        <a:lstStyle/>
        <a:p>
          <a:endParaRPr lang="en-US"/>
        </a:p>
      </dgm:t>
    </dgm:pt>
    <dgm:pt modelId="{86326D3A-1C32-4253-9BA2-198C4F5CD1EA}" type="pres">
      <dgm:prSet presAssocID="{0A0E61DB-8A10-4B79-92D2-5500D5AEF449}" presName="hierRoot2" presStyleCnt="0">
        <dgm:presLayoutVars>
          <dgm:hierBranch val="init"/>
        </dgm:presLayoutVars>
      </dgm:prSet>
      <dgm:spPr/>
    </dgm:pt>
    <dgm:pt modelId="{865E2428-A7B9-4FDC-B436-9BA6F338CE6C}" type="pres">
      <dgm:prSet presAssocID="{0A0E61DB-8A10-4B79-92D2-5500D5AEF449}" presName="rootComposite" presStyleCnt="0"/>
      <dgm:spPr/>
    </dgm:pt>
    <dgm:pt modelId="{92C154FA-D2D6-4631-A171-67EB7860CA25}" type="pres">
      <dgm:prSet presAssocID="{0A0E61DB-8A10-4B79-92D2-5500D5AEF449}" presName="rootText" presStyleLbl="node3" presStyleIdx="0" presStyleCnt="2" custScaleX="43747">
        <dgm:presLayoutVars>
          <dgm:chPref val="3"/>
        </dgm:presLayoutVars>
      </dgm:prSet>
      <dgm:spPr/>
      <dgm:t>
        <a:bodyPr/>
        <a:lstStyle/>
        <a:p>
          <a:endParaRPr lang="en-US"/>
        </a:p>
      </dgm:t>
    </dgm:pt>
    <dgm:pt modelId="{4D694D0B-2ACF-4C56-98BA-297D0D31C196}" type="pres">
      <dgm:prSet presAssocID="{0A0E61DB-8A10-4B79-92D2-5500D5AEF449}" presName="rootConnector" presStyleLbl="node3" presStyleIdx="0" presStyleCnt="2"/>
      <dgm:spPr/>
      <dgm:t>
        <a:bodyPr/>
        <a:lstStyle/>
        <a:p>
          <a:endParaRPr lang="en-US"/>
        </a:p>
      </dgm:t>
    </dgm:pt>
    <dgm:pt modelId="{4E86CC71-77BE-4BF0-9EF8-4BF95001DE7E}" type="pres">
      <dgm:prSet presAssocID="{0A0E61DB-8A10-4B79-92D2-5500D5AEF449}" presName="hierChild4" presStyleCnt="0"/>
      <dgm:spPr/>
    </dgm:pt>
    <dgm:pt modelId="{34765F9E-7081-4848-A304-10B6D64591B3}" type="pres">
      <dgm:prSet presAssocID="{0A0E61DB-8A10-4B79-92D2-5500D5AEF449}" presName="hierChild5" presStyleCnt="0"/>
      <dgm:spPr/>
    </dgm:pt>
    <dgm:pt modelId="{0ABB86A6-641B-4323-A541-33017EE889D6}" type="pres">
      <dgm:prSet presAssocID="{8EA7219F-BDB2-48EB-9EEB-3133522D132E}" presName="hierChild5" presStyleCnt="0"/>
      <dgm:spPr/>
    </dgm:pt>
    <dgm:pt modelId="{1685CF0A-B9F2-4A26-843B-D8EDBEE71328}" type="pres">
      <dgm:prSet presAssocID="{BCC541E2-3A60-4FA0-82BC-A407780EE7DB}" presName="Name64" presStyleLbl="parChTrans1D2" presStyleIdx="1" presStyleCnt="2"/>
      <dgm:spPr/>
      <dgm:t>
        <a:bodyPr/>
        <a:lstStyle/>
        <a:p>
          <a:endParaRPr lang="en-US"/>
        </a:p>
      </dgm:t>
    </dgm:pt>
    <dgm:pt modelId="{BF6543C8-8B34-423E-A7BD-28E260F249A1}" type="pres">
      <dgm:prSet presAssocID="{932A6641-B47E-48FC-963F-311CBB9F360A}" presName="hierRoot2" presStyleCnt="0">
        <dgm:presLayoutVars>
          <dgm:hierBranch val="init"/>
        </dgm:presLayoutVars>
      </dgm:prSet>
      <dgm:spPr/>
    </dgm:pt>
    <dgm:pt modelId="{485107CC-8E47-4856-8ACF-55E5BE73DA8C}" type="pres">
      <dgm:prSet presAssocID="{932A6641-B47E-48FC-963F-311CBB9F360A}" presName="rootComposite" presStyleCnt="0"/>
      <dgm:spPr/>
    </dgm:pt>
    <dgm:pt modelId="{8CFE5A16-73BF-4F89-AFA3-F708871AE94B}" type="pres">
      <dgm:prSet presAssocID="{932A6641-B47E-48FC-963F-311CBB9F360A}" presName="rootText" presStyleLbl="node2" presStyleIdx="1" presStyleCnt="2" custScaleX="45904">
        <dgm:presLayoutVars>
          <dgm:chPref val="3"/>
        </dgm:presLayoutVars>
      </dgm:prSet>
      <dgm:spPr/>
      <dgm:t>
        <a:bodyPr/>
        <a:lstStyle/>
        <a:p>
          <a:endParaRPr lang="en-US"/>
        </a:p>
      </dgm:t>
    </dgm:pt>
    <dgm:pt modelId="{DC9CBA76-ACA5-4CC3-A5C2-3BFB05B98892}" type="pres">
      <dgm:prSet presAssocID="{932A6641-B47E-48FC-963F-311CBB9F360A}" presName="rootConnector" presStyleLbl="node2" presStyleIdx="1" presStyleCnt="2"/>
      <dgm:spPr/>
      <dgm:t>
        <a:bodyPr/>
        <a:lstStyle/>
        <a:p>
          <a:endParaRPr lang="en-US"/>
        </a:p>
      </dgm:t>
    </dgm:pt>
    <dgm:pt modelId="{D3E6A733-A77C-4B21-8B73-B916A52AACDC}" type="pres">
      <dgm:prSet presAssocID="{932A6641-B47E-48FC-963F-311CBB9F360A}" presName="hierChild4" presStyleCnt="0"/>
      <dgm:spPr/>
    </dgm:pt>
    <dgm:pt modelId="{991FBEDD-EE16-467C-913F-3B107DB6ECB0}" type="pres">
      <dgm:prSet presAssocID="{084F8FD6-CAC7-4D0E-8D6F-34C953D0A8B5}" presName="Name64" presStyleLbl="parChTrans1D3" presStyleIdx="1" presStyleCnt="2"/>
      <dgm:spPr/>
      <dgm:t>
        <a:bodyPr/>
        <a:lstStyle/>
        <a:p>
          <a:endParaRPr lang="en-US"/>
        </a:p>
      </dgm:t>
    </dgm:pt>
    <dgm:pt modelId="{F03C9447-FD32-4C67-82A0-74BE955F0DE2}" type="pres">
      <dgm:prSet presAssocID="{F157024A-F325-4B04-876C-7631430CD8B8}" presName="hierRoot2" presStyleCnt="0">
        <dgm:presLayoutVars>
          <dgm:hierBranch val="init"/>
        </dgm:presLayoutVars>
      </dgm:prSet>
      <dgm:spPr/>
    </dgm:pt>
    <dgm:pt modelId="{32C7C205-FF24-4C80-9AB2-0D62C5F6F63D}" type="pres">
      <dgm:prSet presAssocID="{F157024A-F325-4B04-876C-7631430CD8B8}" presName="rootComposite" presStyleCnt="0"/>
      <dgm:spPr/>
    </dgm:pt>
    <dgm:pt modelId="{0FB69EF8-4AD6-4275-A161-16D157A11AF0}" type="pres">
      <dgm:prSet presAssocID="{F157024A-F325-4B04-876C-7631430CD8B8}" presName="rootText" presStyleLbl="node3" presStyleIdx="1" presStyleCnt="2" custScaleX="43747">
        <dgm:presLayoutVars>
          <dgm:chPref val="3"/>
        </dgm:presLayoutVars>
      </dgm:prSet>
      <dgm:spPr/>
      <dgm:t>
        <a:bodyPr/>
        <a:lstStyle/>
        <a:p>
          <a:endParaRPr lang="en-US"/>
        </a:p>
      </dgm:t>
    </dgm:pt>
    <dgm:pt modelId="{46685044-9132-4C38-A841-8506835F3054}" type="pres">
      <dgm:prSet presAssocID="{F157024A-F325-4B04-876C-7631430CD8B8}" presName="rootConnector" presStyleLbl="node3" presStyleIdx="1" presStyleCnt="2"/>
      <dgm:spPr/>
      <dgm:t>
        <a:bodyPr/>
        <a:lstStyle/>
        <a:p>
          <a:endParaRPr lang="en-US"/>
        </a:p>
      </dgm:t>
    </dgm:pt>
    <dgm:pt modelId="{080FF2A0-28EE-41E7-BA91-442000922776}" type="pres">
      <dgm:prSet presAssocID="{F157024A-F325-4B04-876C-7631430CD8B8}" presName="hierChild4" presStyleCnt="0"/>
      <dgm:spPr/>
    </dgm:pt>
    <dgm:pt modelId="{D463E93E-0A48-48A0-8783-2B3778F94ABC}" type="pres">
      <dgm:prSet presAssocID="{F157024A-F325-4B04-876C-7631430CD8B8}" presName="hierChild5" presStyleCnt="0"/>
      <dgm:spPr/>
    </dgm:pt>
    <dgm:pt modelId="{E18A18CA-821B-4B7E-824A-09E39454C6E5}" type="pres">
      <dgm:prSet presAssocID="{932A6641-B47E-48FC-963F-311CBB9F360A}" presName="hierChild5" presStyleCnt="0"/>
      <dgm:spPr/>
    </dgm:pt>
    <dgm:pt modelId="{720EE3ED-5A83-4D57-B463-ADFD515B736B}" type="pres">
      <dgm:prSet presAssocID="{42D71409-67F9-455C-8C6D-716D284AAA6B}" presName="hierChild3" presStyleCnt="0"/>
      <dgm:spPr/>
    </dgm:pt>
  </dgm:ptLst>
  <dgm:cxnLst>
    <dgm:cxn modelId="{CAD581CE-789C-4943-AB09-A344FE84949E}" type="presOf" srcId="{F157024A-F325-4B04-876C-7631430CD8B8}" destId="{46685044-9132-4C38-A841-8506835F3054}" srcOrd="1" destOrd="0" presId="urn:microsoft.com/office/officeart/2009/3/layout/HorizontalOrganizationChart"/>
    <dgm:cxn modelId="{6F63D5A1-5347-4F5E-84AD-F891B7546265}" type="presOf" srcId="{932A6641-B47E-48FC-963F-311CBB9F360A}" destId="{DC9CBA76-ACA5-4CC3-A5C2-3BFB05B98892}" srcOrd="1" destOrd="0" presId="urn:microsoft.com/office/officeart/2009/3/layout/HorizontalOrganizationChart"/>
    <dgm:cxn modelId="{6C08FBFD-27DE-4B14-BE7F-AE659B1A7664}" type="presOf" srcId="{B9C32B05-62EA-407A-B21C-2310C7945705}" destId="{CF3E2810-F452-4060-B44D-361165863799}" srcOrd="0" destOrd="0" presId="urn:microsoft.com/office/officeart/2009/3/layout/HorizontalOrganizationChart"/>
    <dgm:cxn modelId="{992C1149-53EE-43B5-8487-470DFC2B66B1}" type="presOf" srcId="{BCC541E2-3A60-4FA0-82BC-A407780EE7DB}" destId="{1685CF0A-B9F2-4A26-843B-D8EDBEE71328}" srcOrd="0" destOrd="0" presId="urn:microsoft.com/office/officeart/2009/3/layout/HorizontalOrganizationChart"/>
    <dgm:cxn modelId="{5DA92721-6B5F-4A81-82AB-A647FF60C44A}" type="presOf" srcId="{1441988F-AAA1-489E-9170-F8F553C17D69}" destId="{EBBC6544-F241-49CC-AE6F-7279106FCF56}" srcOrd="0" destOrd="0" presId="urn:microsoft.com/office/officeart/2009/3/layout/HorizontalOrganizationChart"/>
    <dgm:cxn modelId="{C392E23E-74D0-4762-9FB5-466DD63252AE}" type="presOf" srcId="{932A6641-B47E-48FC-963F-311CBB9F360A}" destId="{8CFE5A16-73BF-4F89-AFA3-F708871AE94B}" srcOrd="0" destOrd="0" presId="urn:microsoft.com/office/officeart/2009/3/layout/HorizontalOrganizationChart"/>
    <dgm:cxn modelId="{423DFDF9-3D1A-45CA-81AA-CC31EAEDD41E}" type="presOf" srcId="{0A0E61DB-8A10-4B79-92D2-5500D5AEF449}" destId="{92C154FA-D2D6-4631-A171-67EB7860CA25}" srcOrd="0" destOrd="0" presId="urn:microsoft.com/office/officeart/2009/3/layout/HorizontalOrganizationChart"/>
    <dgm:cxn modelId="{21943616-89DC-48F3-8309-F58015AC2FCF}" type="presOf" srcId="{8EA7219F-BDB2-48EB-9EEB-3133522D132E}" destId="{ED5F70F3-8E6E-414D-AF56-E8A46F00B59B}" srcOrd="0" destOrd="0" presId="urn:microsoft.com/office/officeart/2009/3/layout/HorizontalOrganizationChart"/>
    <dgm:cxn modelId="{D4AC3C24-1C90-44AD-826D-FB2DE62B7CCF}" type="presOf" srcId="{42D71409-67F9-455C-8C6D-716D284AAA6B}" destId="{7EFEF75E-2D4B-460B-B509-A98992F4F96A}" srcOrd="1" destOrd="0" presId="urn:microsoft.com/office/officeart/2009/3/layout/HorizontalOrganizationChart"/>
    <dgm:cxn modelId="{FD0D0812-3766-4422-AB8F-58752BCDBE07}" srcId="{42D71409-67F9-455C-8C6D-716D284AAA6B}" destId="{932A6641-B47E-48FC-963F-311CBB9F360A}" srcOrd="1" destOrd="0" parTransId="{BCC541E2-3A60-4FA0-82BC-A407780EE7DB}" sibTransId="{0E70FA36-C3C7-4A08-A69A-A16BAA6AE9D9}"/>
    <dgm:cxn modelId="{CB3B3D0C-AEC2-46ED-88AC-BEBFF1350A17}" type="presOf" srcId="{42D71409-67F9-455C-8C6D-716D284AAA6B}" destId="{2C3929C4-B9EB-4283-A906-92BBDDA078B8}" srcOrd="0" destOrd="0" presId="urn:microsoft.com/office/officeart/2009/3/layout/HorizontalOrganizationChart"/>
    <dgm:cxn modelId="{E82059C4-2D23-4B7D-B1A6-48C9187CD97C}" srcId="{8EA7219F-BDB2-48EB-9EEB-3133522D132E}" destId="{0A0E61DB-8A10-4B79-92D2-5500D5AEF449}" srcOrd="0" destOrd="0" parTransId="{1441988F-AAA1-489E-9170-F8F553C17D69}" sibTransId="{E2296C67-3533-41D6-AE9D-C2B4E4E8558A}"/>
    <dgm:cxn modelId="{B57EB6DE-7CBC-41FD-B7D0-739F29DC221B}" type="presOf" srcId="{F157024A-F325-4B04-876C-7631430CD8B8}" destId="{0FB69EF8-4AD6-4275-A161-16D157A11AF0}" srcOrd="0" destOrd="0" presId="urn:microsoft.com/office/officeart/2009/3/layout/HorizontalOrganizationChart"/>
    <dgm:cxn modelId="{31302F4C-888E-4F28-B765-25FB23136DA9}" type="presOf" srcId="{0A0E61DB-8A10-4B79-92D2-5500D5AEF449}" destId="{4D694D0B-2ACF-4C56-98BA-297D0D31C196}" srcOrd="1" destOrd="0" presId="urn:microsoft.com/office/officeart/2009/3/layout/HorizontalOrganizationChart"/>
    <dgm:cxn modelId="{51C6078C-14D2-47F7-8670-D2900483A655}" type="presOf" srcId="{084F8FD6-CAC7-4D0E-8D6F-34C953D0A8B5}" destId="{991FBEDD-EE16-467C-913F-3B107DB6ECB0}" srcOrd="0" destOrd="0" presId="urn:microsoft.com/office/officeart/2009/3/layout/HorizontalOrganizationChart"/>
    <dgm:cxn modelId="{9C5DECAF-C7DC-4499-B262-263F5E3D1865}" type="presOf" srcId="{8EA7219F-BDB2-48EB-9EEB-3133522D132E}" destId="{B86CE8C9-F391-4916-B470-B5D637C9BC38}" srcOrd="1" destOrd="0" presId="urn:microsoft.com/office/officeart/2009/3/layout/HorizontalOrganizationChart"/>
    <dgm:cxn modelId="{A48A2D33-4A47-4517-A7A4-26878B511DD4}" srcId="{932A6641-B47E-48FC-963F-311CBB9F360A}" destId="{F157024A-F325-4B04-876C-7631430CD8B8}" srcOrd="0" destOrd="0" parTransId="{084F8FD6-CAC7-4D0E-8D6F-34C953D0A8B5}" sibTransId="{C5411E0A-9D82-4429-8DDC-A5ECA6FFA10D}"/>
    <dgm:cxn modelId="{2AA9C11F-1F1D-428E-801A-47EAA766C99D}" srcId="{B9C32B05-62EA-407A-B21C-2310C7945705}" destId="{42D71409-67F9-455C-8C6D-716D284AAA6B}" srcOrd="0" destOrd="0" parTransId="{51680ED1-AF6E-4B28-AE94-92B0EFB0DF7D}" sibTransId="{478B7D3C-9FB4-4BC6-90AC-49960560DECD}"/>
    <dgm:cxn modelId="{0E819035-4FD5-4748-A974-5782A4460A58}" type="presOf" srcId="{3EE8403A-CB7C-4815-85BD-AEBCAEB71B37}" destId="{05540AD8-B80B-4C35-9297-DDD60ABE6779}" srcOrd="0" destOrd="0" presId="urn:microsoft.com/office/officeart/2009/3/layout/HorizontalOrganizationChart"/>
    <dgm:cxn modelId="{58AD7EEF-D408-406B-87EE-4691D4C30668}" srcId="{42D71409-67F9-455C-8C6D-716D284AAA6B}" destId="{8EA7219F-BDB2-48EB-9EEB-3133522D132E}" srcOrd="0" destOrd="0" parTransId="{3EE8403A-CB7C-4815-85BD-AEBCAEB71B37}" sibTransId="{C94B7947-85DC-4B21-BB99-DF8438356F98}"/>
    <dgm:cxn modelId="{24620023-9760-4B04-8E86-FAB8A652F029}" type="presParOf" srcId="{CF3E2810-F452-4060-B44D-361165863799}" destId="{5C65E9CA-05A7-404F-98AC-319C723C05F5}" srcOrd="0" destOrd="0" presId="urn:microsoft.com/office/officeart/2009/3/layout/HorizontalOrganizationChart"/>
    <dgm:cxn modelId="{F6EAAD41-7239-4215-AF5A-16F65DA76D11}" type="presParOf" srcId="{5C65E9CA-05A7-404F-98AC-319C723C05F5}" destId="{BE87D7FE-754F-4E28-9B4E-F1AE13234D1D}" srcOrd="0" destOrd="0" presId="urn:microsoft.com/office/officeart/2009/3/layout/HorizontalOrganizationChart"/>
    <dgm:cxn modelId="{2AC2E3BE-C619-431D-B916-F59D60D48575}" type="presParOf" srcId="{BE87D7FE-754F-4E28-9B4E-F1AE13234D1D}" destId="{2C3929C4-B9EB-4283-A906-92BBDDA078B8}" srcOrd="0" destOrd="0" presId="urn:microsoft.com/office/officeart/2009/3/layout/HorizontalOrganizationChart"/>
    <dgm:cxn modelId="{B63B3100-95CE-4090-AAB9-94D625996C4C}" type="presParOf" srcId="{BE87D7FE-754F-4E28-9B4E-F1AE13234D1D}" destId="{7EFEF75E-2D4B-460B-B509-A98992F4F96A}" srcOrd="1" destOrd="0" presId="urn:microsoft.com/office/officeart/2009/3/layout/HorizontalOrganizationChart"/>
    <dgm:cxn modelId="{FB07E817-C2D7-4C00-9877-08F9ADFF06AC}" type="presParOf" srcId="{5C65E9CA-05A7-404F-98AC-319C723C05F5}" destId="{CE3384CC-5D07-46B1-8355-D687F2CE8399}" srcOrd="1" destOrd="0" presId="urn:microsoft.com/office/officeart/2009/3/layout/HorizontalOrganizationChart"/>
    <dgm:cxn modelId="{77718BEE-2D0C-426B-8F04-35C9FEAE51BC}" type="presParOf" srcId="{CE3384CC-5D07-46B1-8355-D687F2CE8399}" destId="{05540AD8-B80B-4C35-9297-DDD60ABE6779}" srcOrd="0" destOrd="0" presId="urn:microsoft.com/office/officeart/2009/3/layout/HorizontalOrganizationChart"/>
    <dgm:cxn modelId="{DA673D70-4C0E-44A2-BA18-51211BD079B2}" type="presParOf" srcId="{CE3384CC-5D07-46B1-8355-D687F2CE8399}" destId="{E5C876EE-4165-452F-BC83-083B0CEA8BAD}" srcOrd="1" destOrd="0" presId="urn:microsoft.com/office/officeart/2009/3/layout/HorizontalOrganizationChart"/>
    <dgm:cxn modelId="{2F162A59-C4AA-4E6D-BB4F-765C4D0B7C8B}" type="presParOf" srcId="{E5C876EE-4165-452F-BC83-083B0CEA8BAD}" destId="{500A3E6D-C2D2-4F38-B92F-D410D6952301}" srcOrd="0" destOrd="0" presId="urn:microsoft.com/office/officeart/2009/3/layout/HorizontalOrganizationChart"/>
    <dgm:cxn modelId="{C218D8B1-0161-4CD5-98AA-F6440FEB191C}" type="presParOf" srcId="{500A3E6D-C2D2-4F38-B92F-D410D6952301}" destId="{ED5F70F3-8E6E-414D-AF56-E8A46F00B59B}" srcOrd="0" destOrd="0" presId="urn:microsoft.com/office/officeart/2009/3/layout/HorizontalOrganizationChart"/>
    <dgm:cxn modelId="{E456015D-6995-48E2-B9A5-D8071CFD25B2}" type="presParOf" srcId="{500A3E6D-C2D2-4F38-B92F-D410D6952301}" destId="{B86CE8C9-F391-4916-B470-B5D637C9BC38}" srcOrd="1" destOrd="0" presId="urn:microsoft.com/office/officeart/2009/3/layout/HorizontalOrganizationChart"/>
    <dgm:cxn modelId="{2864FE88-9929-4D62-8814-AA52B16848E2}" type="presParOf" srcId="{E5C876EE-4165-452F-BC83-083B0CEA8BAD}" destId="{F6A70B59-A684-4607-8409-5926999FA265}" srcOrd="1" destOrd="0" presId="urn:microsoft.com/office/officeart/2009/3/layout/HorizontalOrganizationChart"/>
    <dgm:cxn modelId="{4A526E00-1F38-473D-8C43-CC898DE6F903}" type="presParOf" srcId="{F6A70B59-A684-4607-8409-5926999FA265}" destId="{EBBC6544-F241-49CC-AE6F-7279106FCF56}" srcOrd="0" destOrd="0" presId="urn:microsoft.com/office/officeart/2009/3/layout/HorizontalOrganizationChart"/>
    <dgm:cxn modelId="{45941728-3A77-46B6-B244-FD3F770F30A6}" type="presParOf" srcId="{F6A70B59-A684-4607-8409-5926999FA265}" destId="{86326D3A-1C32-4253-9BA2-198C4F5CD1EA}" srcOrd="1" destOrd="0" presId="urn:microsoft.com/office/officeart/2009/3/layout/HorizontalOrganizationChart"/>
    <dgm:cxn modelId="{9A3058D5-7C99-4591-8100-10F22023F54F}" type="presParOf" srcId="{86326D3A-1C32-4253-9BA2-198C4F5CD1EA}" destId="{865E2428-A7B9-4FDC-B436-9BA6F338CE6C}" srcOrd="0" destOrd="0" presId="urn:microsoft.com/office/officeart/2009/3/layout/HorizontalOrganizationChart"/>
    <dgm:cxn modelId="{7D3ABE42-3E67-455B-B6AA-5026814F052D}" type="presParOf" srcId="{865E2428-A7B9-4FDC-B436-9BA6F338CE6C}" destId="{92C154FA-D2D6-4631-A171-67EB7860CA25}" srcOrd="0" destOrd="0" presId="urn:microsoft.com/office/officeart/2009/3/layout/HorizontalOrganizationChart"/>
    <dgm:cxn modelId="{B4C34318-CBF8-4485-805B-BEDA98342BBE}" type="presParOf" srcId="{865E2428-A7B9-4FDC-B436-9BA6F338CE6C}" destId="{4D694D0B-2ACF-4C56-98BA-297D0D31C196}" srcOrd="1" destOrd="0" presId="urn:microsoft.com/office/officeart/2009/3/layout/HorizontalOrganizationChart"/>
    <dgm:cxn modelId="{F21E6B51-961D-4806-B40C-1BF23458E424}" type="presParOf" srcId="{86326D3A-1C32-4253-9BA2-198C4F5CD1EA}" destId="{4E86CC71-77BE-4BF0-9EF8-4BF95001DE7E}" srcOrd="1" destOrd="0" presId="urn:microsoft.com/office/officeart/2009/3/layout/HorizontalOrganizationChart"/>
    <dgm:cxn modelId="{F641AEEA-CC99-4EA6-9334-87608076DFD8}" type="presParOf" srcId="{86326D3A-1C32-4253-9BA2-198C4F5CD1EA}" destId="{34765F9E-7081-4848-A304-10B6D64591B3}" srcOrd="2" destOrd="0" presId="urn:microsoft.com/office/officeart/2009/3/layout/HorizontalOrganizationChart"/>
    <dgm:cxn modelId="{B5423C71-D16B-4610-B48A-76B27DB29A24}" type="presParOf" srcId="{E5C876EE-4165-452F-BC83-083B0CEA8BAD}" destId="{0ABB86A6-641B-4323-A541-33017EE889D6}" srcOrd="2" destOrd="0" presId="urn:microsoft.com/office/officeart/2009/3/layout/HorizontalOrganizationChart"/>
    <dgm:cxn modelId="{18024E34-8F9A-4239-A1EB-B1EDB4BB933A}" type="presParOf" srcId="{CE3384CC-5D07-46B1-8355-D687F2CE8399}" destId="{1685CF0A-B9F2-4A26-843B-D8EDBEE71328}" srcOrd="2" destOrd="0" presId="urn:microsoft.com/office/officeart/2009/3/layout/HorizontalOrganizationChart"/>
    <dgm:cxn modelId="{0C2653D0-85E0-47A9-8F51-AA1B6BB9AA8C}" type="presParOf" srcId="{CE3384CC-5D07-46B1-8355-D687F2CE8399}" destId="{BF6543C8-8B34-423E-A7BD-28E260F249A1}" srcOrd="3" destOrd="0" presId="urn:microsoft.com/office/officeart/2009/3/layout/HorizontalOrganizationChart"/>
    <dgm:cxn modelId="{3EEE9D13-62A6-434A-89D8-951914F499D3}" type="presParOf" srcId="{BF6543C8-8B34-423E-A7BD-28E260F249A1}" destId="{485107CC-8E47-4856-8ACF-55E5BE73DA8C}" srcOrd="0" destOrd="0" presId="urn:microsoft.com/office/officeart/2009/3/layout/HorizontalOrganizationChart"/>
    <dgm:cxn modelId="{F57BBD8F-DDAB-4EDF-99D4-66A3DD05514D}" type="presParOf" srcId="{485107CC-8E47-4856-8ACF-55E5BE73DA8C}" destId="{8CFE5A16-73BF-4F89-AFA3-F708871AE94B}" srcOrd="0" destOrd="0" presId="urn:microsoft.com/office/officeart/2009/3/layout/HorizontalOrganizationChart"/>
    <dgm:cxn modelId="{24C8676C-E3A2-4746-92E3-75E15312A50C}" type="presParOf" srcId="{485107CC-8E47-4856-8ACF-55E5BE73DA8C}" destId="{DC9CBA76-ACA5-4CC3-A5C2-3BFB05B98892}" srcOrd="1" destOrd="0" presId="urn:microsoft.com/office/officeart/2009/3/layout/HorizontalOrganizationChart"/>
    <dgm:cxn modelId="{A1119274-91DD-4919-9E37-91404596F850}" type="presParOf" srcId="{BF6543C8-8B34-423E-A7BD-28E260F249A1}" destId="{D3E6A733-A77C-4B21-8B73-B916A52AACDC}" srcOrd="1" destOrd="0" presId="urn:microsoft.com/office/officeart/2009/3/layout/HorizontalOrganizationChart"/>
    <dgm:cxn modelId="{68ED9DA3-FA1F-45AF-9574-3A56EF01D0CD}" type="presParOf" srcId="{D3E6A733-A77C-4B21-8B73-B916A52AACDC}" destId="{991FBEDD-EE16-467C-913F-3B107DB6ECB0}" srcOrd="0" destOrd="0" presId="urn:microsoft.com/office/officeart/2009/3/layout/HorizontalOrganizationChart"/>
    <dgm:cxn modelId="{E35940D2-151A-4D5A-A84E-8C546B79CC39}" type="presParOf" srcId="{D3E6A733-A77C-4B21-8B73-B916A52AACDC}" destId="{F03C9447-FD32-4C67-82A0-74BE955F0DE2}" srcOrd="1" destOrd="0" presId="urn:microsoft.com/office/officeart/2009/3/layout/HorizontalOrganizationChart"/>
    <dgm:cxn modelId="{D0AAB360-7020-4DBC-8AF3-1B738D415270}" type="presParOf" srcId="{F03C9447-FD32-4C67-82A0-74BE955F0DE2}" destId="{32C7C205-FF24-4C80-9AB2-0D62C5F6F63D}" srcOrd="0" destOrd="0" presId="urn:microsoft.com/office/officeart/2009/3/layout/HorizontalOrganizationChart"/>
    <dgm:cxn modelId="{0EBA0D0E-E239-4825-85C7-1521DE32C853}" type="presParOf" srcId="{32C7C205-FF24-4C80-9AB2-0D62C5F6F63D}" destId="{0FB69EF8-4AD6-4275-A161-16D157A11AF0}" srcOrd="0" destOrd="0" presId="urn:microsoft.com/office/officeart/2009/3/layout/HorizontalOrganizationChart"/>
    <dgm:cxn modelId="{F2102D0F-37A9-4284-9987-2418D2049423}" type="presParOf" srcId="{32C7C205-FF24-4C80-9AB2-0D62C5F6F63D}" destId="{46685044-9132-4C38-A841-8506835F3054}" srcOrd="1" destOrd="0" presId="urn:microsoft.com/office/officeart/2009/3/layout/HorizontalOrganizationChart"/>
    <dgm:cxn modelId="{A07C5960-564E-441B-9918-D365479FADF6}" type="presParOf" srcId="{F03C9447-FD32-4C67-82A0-74BE955F0DE2}" destId="{080FF2A0-28EE-41E7-BA91-442000922776}" srcOrd="1" destOrd="0" presId="urn:microsoft.com/office/officeart/2009/3/layout/HorizontalOrganizationChart"/>
    <dgm:cxn modelId="{1DA5C1B2-A8CD-4FB8-96C9-179A8C905E53}" type="presParOf" srcId="{F03C9447-FD32-4C67-82A0-74BE955F0DE2}" destId="{D463E93E-0A48-48A0-8783-2B3778F94ABC}" srcOrd="2" destOrd="0" presId="urn:microsoft.com/office/officeart/2009/3/layout/HorizontalOrganizationChart"/>
    <dgm:cxn modelId="{1EBAFCA3-144B-4875-8C6F-4CD197244F2B}" type="presParOf" srcId="{BF6543C8-8B34-423E-A7BD-28E260F249A1}" destId="{E18A18CA-821B-4B7E-824A-09E39454C6E5}" srcOrd="2" destOrd="0" presId="urn:microsoft.com/office/officeart/2009/3/layout/HorizontalOrganizationChart"/>
    <dgm:cxn modelId="{93BFE560-09FD-48DB-8784-EECD40B3C887}" type="presParOf" srcId="{5C65E9CA-05A7-404F-98AC-319C723C05F5}" destId="{720EE3ED-5A83-4D57-B463-ADFD515B736B}" srcOrd="2" destOrd="0" presId="urn:microsoft.com/office/officeart/2009/3/layout/HorizontalOrganizationChar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C4ECAC7-EB6C-46DD-97A7-23C1D364318F}"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257D2333-E034-42B4-AD30-782352C13041}">
      <dgm:prSet phldrT="[Text]"/>
      <dgm:spPr/>
      <dgm:t>
        <a:bodyPr/>
        <a:lstStyle/>
        <a:p>
          <a:r>
            <a:rPr lang="en-US" dirty="0">
              <a:latin typeface="Arial" panose="020B0604020202020204" pitchFamily="34" charset="0"/>
              <a:cs typeface="Arial" panose="020B0604020202020204" pitchFamily="34" charset="0"/>
            </a:rPr>
            <a:t>Theory</a:t>
          </a:r>
        </a:p>
      </dgm:t>
    </dgm:pt>
    <dgm:pt modelId="{6A7DE7D4-1752-470E-8AD3-F758E81BEDBE}" type="parTrans" cxnId="{FE5534AF-7B92-4C63-89ED-88F3A811411F}">
      <dgm:prSet/>
      <dgm:spPr/>
      <dgm:t>
        <a:bodyPr/>
        <a:lstStyle/>
        <a:p>
          <a:endParaRPr lang="en-US">
            <a:latin typeface="Arial" panose="020B0604020202020204" pitchFamily="34" charset="0"/>
            <a:cs typeface="Arial" panose="020B0604020202020204" pitchFamily="34" charset="0"/>
          </a:endParaRPr>
        </a:p>
      </dgm:t>
    </dgm:pt>
    <dgm:pt modelId="{C2C1E0B9-A283-403B-9D3E-DC32BFC1614A}" type="sibTrans" cxnId="{FE5534AF-7B92-4C63-89ED-88F3A811411F}">
      <dgm:prSet/>
      <dgm:spPr/>
      <dgm:t>
        <a:bodyPr/>
        <a:lstStyle/>
        <a:p>
          <a:endParaRPr lang="en-US">
            <a:latin typeface="Arial" panose="020B0604020202020204" pitchFamily="34" charset="0"/>
            <a:cs typeface="Arial" panose="020B0604020202020204" pitchFamily="34" charset="0"/>
          </a:endParaRPr>
        </a:p>
      </dgm:t>
    </dgm:pt>
    <dgm:pt modelId="{11BA23A2-8417-4510-9D73-CDE812CC9B96}">
      <dgm:prSet phldrT="[Text]" custT="1"/>
      <dgm:spPr/>
      <dgm:t>
        <a:bodyPr/>
        <a:lstStyle/>
        <a:p>
          <a:r>
            <a:rPr lang="en-US" sz="1400" dirty="0">
              <a:latin typeface="Arial" panose="020B0604020202020204" pitchFamily="34" charset="0"/>
              <a:cs typeface="Arial" panose="020B0604020202020204" pitchFamily="34" charset="0"/>
            </a:rPr>
            <a:t>Hypothesis</a:t>
          </a:r>
        </a:p>
      </dgm:t>
    </dgm:pt>
    <dgm:pt modelId="{68307A10-863A-42AF-A691-35E3684E69E5}" type="parTrans" cxnId="{C948B97F-EADC-4105-B7A5-C7B4A696D08A}">
      <dgm:prSet/>
      <dgm:spPr/>
      <dgm:t>
        <a:bodyPr/>
        <a:lstStyle/>
        <a:p>
          <a:endParaRPr lang="en-US">
            <a:latin typeface="Arial" panose="020B0604020202020204" pitchFamily="34" charset="0"/>
            <a:cs typeface="Arial" panose="020B0604020202020204" pitchFamily="34" charset="0"/>
          </a:endParaRPr>
        </a:p>
      </dgm:t>
    </dgm:pt>
    <dgm:pt modelId="{CD0727D7-FDE6-4329-822D-919F5A0F4C5B}" type="sibTrans" cxnId="{C948B97F-EADC-4105-B7A5-C7B4A696D08A}">
      <dgm:prSet/>
      <dgm:spPr/>
      <dgm:t>
        <a:bodyPr/>
        <a:lstStyle/>
        <a:p>
          <a:endParaRPr lang="en-US">
            <a:latin typeface="Arial" panose="020B0604020202020204" pitchFamily="34" charset="0"/>
            <a:cs typeface="Arial" panose="020B0604020202020204" pitchFamily="34" charset="0"/>
          </a:endParaRPr>
        </a:p>
      </dgm:t>
    </dgm:pt>
    <dgm:pt modelId="{B9603EE2-BD3C-4328-8DC1-E6C7A3C2CA53}">
      <dgm:prSet phldrT="[Text]" custT="1"/>
      <dgm:spPr/>
      <dgm:t>
        <a:bodyPr/>
        <a:lstStyle/>
        <a:p>
          <a:r>
            <a:rPr lang="en-US" sz="1400" dirty="0">
              <a:latin typeface="Arial" panose="020B0604020202020204" pitchFamily="34" charset="0"/>
              <a:cs typeface="Arial" panose="020B0604020202020204" pitchFamily="34" charset="0"/>
            </a:rPr>
            <a:t>Observation/Experimentation</a:t>
          </a:r>
        </a:p>
      </dgm:t>
    </dgm:pt>
    <dgm:pt modelId="{1580254F-7E85-435D-A429-559841A84CAA}" type="parTrans" cxnId="{8D24F2B1-B757-4C7E-8FD8-A98009D14EA8}">
      <dgm:prSet/>
      <dgm:spPr/>
      <dgm:t>
        <a:bodyPr/>
        <a:lstStyle/>
        <a:p>
          <a:endParaRPr lang="en-US">
            <a:latin typeface="Arial" panose="020B0604020202020204" pitchFamily="34" charset="0"/>
            <a:cs typeface="Arial" panose="020B0604020202020204" pitchFamily="34" charset="0"/>
          </a:endParaRPr>
        </a:p>
      </dgm:t>
    </dgm:pt>
    <dgm:pt modelId="{DAE4E32F-7D0D-4587-ADFF-BECB7B3F17B1}" type="sibTrans" cxnId="{8D24F2B1-B757-4C7E-8FD8-A98009D14EA8}">
      <dgm:prSet/>
      <dgm:spPr/>
      <dgm:t>
        <a:bodyPr/>
        <a:lstStyle/>
        <a:p>
          <a:endParaRPr lang="en-US">
            <a:latin typeface="Arial" panose="020B0604020202020204" pitchFamily="34" charset="0"/>
            <a:cs typeface="Arial" panose="020B0604020202020204" pitchFamily="34" charset="0"/>
          </a:endParaRPr>
        </a:p>
      </dgm:t>
    </dgm:pt>
    <dgm:pt modelId="{3A6A3927-B700-4263-946C-3721ED23C24B}">
      <dgm:prSet phldrT="[Text]"/>
      <dgm:spPr/>
      <dgm:t>
        <a:bodyPr/>
        <a:lstStyle/>
        <a:p>
          <a:r>
            <a:rPr lang="en-US" dirty="0">
              <a:latin typeface="Arial" panose="020B0604020202020204" pitchFamily="34" charset="0"/>
              <a:cs typeface="Arial" panose="020B0604020202020204" pitchFamily="34" charset="0"/>
            </a:rPr>
            <a:t>Theory</a:t>
          </a:r>
        </a:p>
      </dgm:t>
    </dgm:pt>
    <dgm:pt modelId="{C07E3CDD-CCB0-4D1F-86E1-3A9B795993CC}" type="parTrans" cxnId="{7E354248-2B2C-4AAA-8D24-47E0AE76FB49}">
      <dgm:prSet/>
      <dgm:spPr/>
      <dgm:t>
        <a:bodyPr/>
        <a:lstStyle/>
        <a:p>
          <a:endParaRPr lang="en-US">
            <a:latin typeface="Arial" panose="020B0604020202020204" pitchFamily="34" charset="0"/>
            <a:cs typeface="Arial" panose="020B0604020202020204" pitchFamily="34" charset="0"/>
          </a:endParaRPr>
        </a:p>
      </dgm:t>
    </dgm:pt>
    <dgm:pt modelId="{6A88402B-ACF1-4B64-9736-CCEC20C7BD52}" type="sibTrans" cxnId="{7E354248-2B2C-4AAA-8D24-47E0AE76FB49}">
      <dgm:prSet/>
      <dgm:spPr/>
      <dgm:t>
        <a:bodyPr/>
        <a:lstStyle/>
        <a:p>
          <a:endParaRPr lang="en-US">
            <a:latin typeface="Arial" panose="020B0604020202020204" pitchFamily="34" charset="0"/>
            <a:cs typeface="Arial" panose="020B0604020202020204" pitchFamily="34" charset="0"/>
          </a:endParaRPr>
        </a:p>
      </dgm:t>
    </dgm:pt>
    <dgm:pt modelId="{06147711-6E6F-43B0-8F71-DFEF145DC142}">
      <dgm:prSet phldrT="[Text]" custT="1"/>
      <dgm:spPr/>
      <dgm:t>
        <a:bodyPr/>
        <a:lstStyle/>
        <a:p>
          <a:r>
            <a:rPr lang="en-US" sz="1400" dirty="0">
              <a:latin typeface="Arial" panose="020B0604020202020204" pitchFamily="34" charset="0"/>
              <a:cs typeface="Arial" panose="020B0604020202020204" pitchFamily="34" charset="0"/>
            </a:rPr>
            <a:t>Competing hypotheses &amp; predictions</a:t>
          </a:r>
        </a:p>
      </dgm:t>
    </dgm:pt>
    <dgm:pt modelId="{3470A0A0-627D-4CA7-8587-C0D097B9CC33}" type="parTrans" cxnId="{A5794EBF-0D4E-4221-A450-0D50F9417EAC}">
      <dgm:prSet/>
      <dgm:spPr/>
      <dgm:t>
        <a:bodyPr/>
        <a:lstStyle/>
        <a:p>
          <a:endParaRPr lang="en-US">
            <a:latin typeface="Arial" panose="020B0604020202020204" pitchFamily="34" charset="0"/>
            <a:cs typeface="Arial" panose="020B0604020202020204" pitchFamily="34" charset="0"/>
          </a:endParaRPr>
        </a:p>
      </dgm:t>
    </dgm:pt>
    <dgm:pt modelId="{74D1731A-8119-45C0-8B43-64FEAF2EB314}" type="sibTrans" cxnId="{A5794EBF-0D4E-4221-A450-0D50F9417EAC}">
      <dgm:prSet/>
      <dgm:spPr/>
      <dgm:t>
        <a:bodyPr/>
        <a:lstStyle/>
        <a:p>
          <a:endParaRPr lang="en-US">
            <a:latin typeface="Arial" panose="020B0604020202020204" pitchFamily="34" charset="0"/>
            <a:cs typeface="Arial" panose="020B0604020202020204" pitchFamily="34" charset="0"/>
          </a:endParaRPr>
        </a:p>
      </dgm:t>
    </dgm:pt>
    <dgm:pt modelId="{F36C8DC7-918C-4998-9CA1-7F13E89DBD2B}">
      <dgm:prSet phldrT="[Text]" custT="1"/>
      <dgm:spPr/>
      <dgm:t>
        <a:bodyPr/>
        <a:lstStyle/>
        <a:p>
          <a:r>
            <a:rPr lang="en-US" sz="1400" dirty="0">
              <a:latin typeface="Arial" panose="020B0604020202020204" pitchFamily="34" charset="0"/>
              <a:cs typeface="Arial" panose="020B0604020202020204" pitchFamily="34" charset="0"/>
            </a:rPr>
            <a:t>Perform experiments to collect data</a:t>
          </a:r>
        </a:p>
      </dgm:t>
    </dgm:pt>
    <dgm:pt modelId="{F8E37A77-2701-439D-AECC-A82D037C26B8}" type="parTrans" cxnId="{F8229936-729B-4537-AB25-9100C71D8917}">
      <dgm:prSet/>
      <dgm:spPr/>
      <dgm:t>
        <a:bodyPr/>
        <a:lstStyle/>
        <a:p>
          <a:endParaRPr lang="en-US">
            <a:latin typeface="Arial" panose="020B0604020202020204" pitchFamily="34" charset="0"/>
            <a:cs typeface="Arial" panose="020B0604020202020204" pitchFamily="34" charset="0"/>
          </a:endParaRPr>
        </a:p>
      </dgm:t>
    </dgm:pt>
    <dgm:pt modelId="{278ECB4D-EF93-4A78-81DC-1839C4F31A6F}" type="sibTrans" cxnId="{F8229936-729B-4537-AB25-9100C71D8917}">
      <dgm:prSet/>
      <dgm:spPr/>
      <dgm:t>
        <a:bodyPr/>
        <a:lstStyle/>
        <a:p>
          <a:endParaRPr lang="en-US">
            <a:latin typeface="Arial" panose="020B0604020202020204" pitchFamily="34" charset="0"/>
            <a:cs typeface="Arial" panose="020B0604020202020204" pitchFamily="34" charset="0"/>
          </a:endParaRPr>
        </a:p>
      </dgm:t>
    </dgm:pt>
    <dgm:pt modelId="{8DEAB02B-F182-4E3C-B794-AE1CBFDF398E}">
      <dgm:prSet phldrT="[Text]" custT="1"/>
      <dgm:spPr/>
      <dgm:t>
        <a:bodyPr/>
        <a:lstStyle/>
        <a:p>
          <a:r>
            <a:rPr lang="en-US" sz="1400" dirty="0">
              <a:latin typeface="Arial" panose="020B0604020202020204" pitchFamily="34" charset="0"/>
              <a:cs typeface="Arial" panose="020B0604020202020204" pitchFamily="34" charset="0"/>
            </a:rPr>
            <a:t>Conclusion</a:t>
          </a:r>
        </a:p>
      </dgm:t>
    </dgm:pt>
    <dgm:pt modelId="{701E149A-E7A9-46E9-9A0E-09CF344FC55E}" type="parTrans" cxnId="{015915D4-31D1-408F-B847-45F1401BFF15}">
      <dgm:prSet/>
      <dgm:spPr/>
      <dgm:t>
        <a:bodyPr/>
        <a:lstStyle/>
        <a:p>
          <a:endParaRPr lang="en-US">
            <a:latin typeface="Arial" panose="020B0604020202020204" pitchFamily="34" charset="0"/>
            <a:cs typeface="Arial" panose="020B0604020202020204" pitchFamily="34" charset="0"/>
          </a:endParaRPr>
        </a:p>
      </dgm:t>
    </dgm:pt>
    <dgm:pt modelId="{4B9A38AD-F92F-4C10-B77B-0D6D1FEB8C69}" type="sibTrans" cxnId="{015915D4-31D1-408F-B847-45F1401BFF15}">
      <dgm:prSet/>
      <dgm:spPr/>
      <dgm:t>
        <a:bodyPr/>
        <a:lstStyle/>
        <a:p>
          <a:endParaRPr lang="en-US">
            <a:latin typeface="Arial" panose="020B0604020202020204" pitchFamily="34" charset="0"/>
            <a:cs typeface="Arial" panose="020B0604020202020204" pitchFamily="34" charset="0"/>
          </a:endParaRPr>
        </a:p>
      </dgm:t>
    </dgm:pt>
    <dgm:pt modelId="{EC22565E-92D9-4AD7-91E4-28CFE8C60595}">
      <dgm:prSet phldrT="[Text]" custT="1"/>
      <dgm:spPr/>
      <dgm:t>
        <a:bodyPr/>
        <a:lstStyle/>
        <a:p>
          <a:r>
            <a:rPr lang="en-US" sz="1400" dirty="0" err="1">
              <a:latin typeface="Arial" panose="020B0604020202020204" pitchFamily="34" charset="0"/>
              <a:cs typeface="Arial" panose="020B0604020202020204" pitchFamily="34" charset="0"/>
            </a:rPr>
            <a:t>Analyse</a:t>
          </a:r>
          <a:r>
            <a:rPr lang="en-US" sz="1400" dirty="0">
              <a:latin typeface="Arial" panose="020B0604020202020204" pitchFamily="34" charset="0"/>
              <a:cs typeface="Arial" panose="020B0604020202020204" pitchFamily="34" charset="0"/>
            </a:rPr>
            <a:t> the data: does the evidence support the hypothesis?</a:t>
          </a:r>
        </a:p>
      </dgm:t>
    </dgm:pt>
    <dgm:pt modelId="{9C30894D-FB18-4CCD-B9F8-590E0B569E5D}" type="parTrans" cxnId="{412BB688-84BF-4766-A2FE-FFD3994CE52C}">
      <dgm:prSet/>
      <dgm:spPr/>
      <dgm:t>
        <a:bodyPr/>
        <a:lstStyle/>
        <a:p>
          <a:endParaRPr lang="en-US">
            <a:latin typeface="Arial" panose="020B0604020202020204" pitchFamily="34" charset="0"/>
            <a:cs typeface="Arial" panose="020B0604020202020204" pitchFamily="34" charset="0"/>
          </a:endParaRPr>
        </a:p>
      </dgm:t>
    </dgm:pt>
    <dgm:pt modelId="{5CB41E66-4265-4AEF-BC6A-02B71D0FDD27}" type="sibTrans" cxnId="{412BB688-84BF-4766-A2FE-FFD3994CE52C}">
      <dgm:prSet/>
      <dgm:spPr/>
      <dgm:t>
        <a:bodyPr/>
        <a:lstStyle/>
        <a:p>
          <a:endParaRPr lang="en-US">
            <a:latin typeface="Arial" panose="020B0604020202020204" pitchFamily="34" charset="0"/>
            <a:cs typeface="Arial" panose="020B0604020202020204" pitchFamily="34" charset="0"/>
          </a:endParaRPr>
        </a:p>
      </dgm:t>
    </dgm:pt>
    <dgm:pt modelId="{A9B3B0C4-BBAE-4C38-BA96-744260094A25}" type="pres">
      <dgm:prSet presAssocID="{4C4ECAC7-EB6C-46DD-97A7-23C1D364318F}" presName="Name0" presStyleCnt="0">
        <dgm:presLayoutVars>
          <dgm:dir/>
          <dgm:animLvl val="lvl"/>
          <dgm:resizeHandles val="exact"/>
        </dgm:presLayoutVars>
      </dgm:prSet>
      <dgm:spPr/>
      <dgm:t>
        <a:bodyPr/>
        <a:lstStyle/>
        <a:p>
          <a:endParaRPr lang="en-US"/>
        </a:p>
      </dgm:t>
    </dgm:pt>
    <dgm:pt modelId="{7ABC0ED6-D084-4972-A664-4539308B660F}" type="pres">
      <dgm:prSet presAssocID="{257D2333-E034-42B4-AD30-782352C13041}" presName="vertFlow" presStyleCnt="0"/>
      <dgm:spPr/>
    </dgm:pt>
    <dgm:pt modelId="{FED96031-B1DD-47E7-8D20-E86160D98F0C}" type="pres">
      <dgm:prSet presAssocID="{257D2333-E034-42B4-AD30-782352C13041}" presName="header" presStyleLbl="node1" presStyleIdx="0" presStyleCnt="2"/>
      <dgm:spPr/>
      <dgm:t>
        <a:bodyPr/>
        <a:lstStyle/>
        <a:p>
          <a:endParaRPr lang="en-US"/>
        </a:p>
      </dgm:t>
    </dgm:pt>
    <dgm:pt modelId="{7D0CC152-9C7E-4BDE-A58A-DC6EC3A60F64}" type="pres">
      <dgm:prSet presAssocID="{68307A10-863A-42AF-A691-35E3684E69E5}" presName="parTrans" presStyleLbl="sibTrans2D1" presStyleIdx="0" presStyleCnt="6"/>
      <dgm:spPr/>
      <dgm:t>
        <a:bodyPr/>
        <a:lstStyle/>
        <a:p>
          <a:endParaRPr lang="en-US"/>
        </a:p>
      </dgm:t>
    </dgm:pt>
    <dgm:pt modelId="{D9529ECE-6F3F-45BC-A9CC-B3F0D42864DD}" type="pres">
      <dgm:prSet presAssocID="{11BA23A2-8417-4510-9D73-CDE812CC9B96}" presName="child" presStyleLbl="alignAccFollowNode1" presStyleIdx="0" presStyleCnt="6">
        <dgm:presLayoutVars>
          <dgm:chMax val="0"/>
          <dgm:bulletEnabled val="1"/>
        </dgm:presLayoutVars>
      </dgm:prSet>
      <dgm:spPr/>
      <dgm:t>
        <a:bodyPr/>
        <a:lstStyle/>
        <a:p>
          <a:endParaRPr lang="en-US"/>
        </a:p>
      </dgm:t>
    </dgm:pt>
    <dgm:pt modelId="{BAB332A5-E01F-4F77-9B9E-725B84821E7B}" type="pres">
      <dgm:prSet presAssocID="{CD0727D7-FDE6-4329-822D-919F5A0F4C5B}" presName="sibTrans" presStyleLbl="sibTrans2D1" presStyleIdx="1" presStyleCnt="6"/>
      <dgm:spPr/>
      <dgm:t>
        <a:bodyPr/>
        <a:lstStyle/>
        <a:p>
          <a:endParaRPr lang="en-US"/>
        </a:p>
      </dgm:t>
    </dgm:pt>
    <dgm:pt modelId="{9F65B953-B349-4CCB-9662-025FD481BA41}" type="pres">
      <dgm:prSet presAssocID="{B9603EE2-BD3C-4328-8DC1-E6C7A3C2CA53}" presName="child" presStyleLbl="alignAccFollowNode1" presStyleIdx="1" presStyleCnt="6">
        <dgm:presLayoutVars>
          <dgm:chMax val="0"/>
          <dgm:bulletEnabled val="1"/>
        </dgm:presLayoutVars>
      </dgm:prSet>
      <dgm:spPr/>
      <dgm:t>
        <a:bodyPr/>
        <a:lstStyle/>
        <a:p>
          <a:endParaRPr lang="en-US"/>
        </a:p>
      </dgm:t>
    </dgm:pt>
    <dgm:pt modelId="{58E17DEF-DB37-428B-A6AF-0845C8F6EAF2}" type="pres">
      <dgm:prSet presAssocID="{DAE4E32F-7D0D-4587-ADFF-BECB7B3F17B1}" presName="sibTrans" presStyleLbl="sibTrans2D1" presStyleIdx="2" presStyleCnt="6"/>
      <dgm:spPr/>
      <dgm:t>
        <a:bodyPr/>
        <a:lstStyle/>
        <a:p>
          <a:endParaRPr lang="en-US"/>
        </a:p>
      </dgm:t>
    </dgm:pt>
    <dgm:pt modelId="{473A26D4-E008-4509-858A-A83C9DFDE406}" type="pres">
      <dgm:prSet presAssocID="{8DEAB02B-F182-4E3C-B794-AE1CBFDF398E}" presName="child" presStyleLbl="alignAccFollowNode1" presStyleIdx="2" presStyleCnt="6">
        <dgm:presLayoutVars>
          <dgm:chMax val="0"/>
          <dgm:bulletEnabled val="1"/>
        </dgm:presLayoutVars>
      </dgm:prSet>
      <dgm:spPr/>
      <dgm:t>
        <a:bodyPr/>
        <a:lstStyle/>
        <a:p>
          <a:endParaRPr lang="en-US"/>
        </a:p>
      </dgm:t>
    </dgm:pt>
    <dgm:pt modelId="{6221BE18-C953-410A-A1C1-8BE87A542E92}" type="pres">
      <dgm:prSet presAssocID="{257D2333-E034-42B4-AD30-782352C13041}" presName="hSp" presStyleCnt="0"/>
      <dgm:spPr/>
    </dgm:pt>
    <dgm:pt modelId="{DDC13C9A-B571-4E83-967D-47BAB93F3F03}" type="pres">
      <dgm:prSet presAssocID="{3A6A3927-B700-4263-946C-3721ED23C24B}" presName="vertFlow" presStyleCnt="0"/>
      <dgm:spPr/>
    </dgm:pt>
    <dgm:pt modelId="{DA290EAD-3B01-4BB4-A2D7-8581139003D5}" type="pres">
      <dgm:prSet presAssocID="{3A6A3927-B700-4263-946C-3721ED23C24B}" presName="header" presStyleLbl="node1" presStyleIdx="1" presStyleCnt="2"/>
      <dgm:spPr/>
      <dgm:t>
        <a:bodyPr/>
        <a:lstStyle/>
        <a:p>
          <a:endParaRPr lang="en-US"/>
        </a:p>
      </dgm:t>
    </dgm:pt>
    <dgm:pt modelId="{1C754D61-F1B8-436D-A9B1-5131EC3333E2}" type="pres">
      <dgm:prSet presAssocID="{3470A0A0-627D-4CA7-8587-C0D097B9CC33}" presName="parTrans" presStyleLbl="sibTrans2D1" presStyleIdx="3" presStyleCnt="6"/>
      <dgm:spPr/>
      <dgm:t>
        <a:bodyPr/>
        <a:lstStyle/>
        <a:p>
          <a:endParaRPr lang="en-US"/>
        </a:p>
      </dgm:t>
    </dgm:pt>
    <dgm:pt modelId="{A5F05171-FC35-4DB7-B74B-257097634779}" type="pres">
      <dgm:prSet presAssocID="{06147711-6E6F-43B0-8F71-DFEF145DC142}" presName="child" presStyleLbl="alignAccFollowNode1" presStyleIdx="3" presStyleCnt="6">
        <dgm:presLayoutVars>
          <dgm:chMax val="0"/>
          <dgm:bulletEnabled val="1"/>
        </dgm:presLayoutVars>
      </dgm:prSet>
      <dgm:spPr/>
      <dgm:t>
        <a:bodyPr/>
        <a:lstStyle/>
        <a:p>
          <a:endParaRPr lang="en-US"/>
        </a:p>
      </dgm:t>
    </dgm:pt>
    <dgm:pt modelId="{85E08234-207E-462E-9D86-33958555975D}" type="pres">
      <dgm:prSet presAssocID="{74D1731A-8119-45C0-8B43-64FEAF2EB314}" presName="sibTrans" presStyleLbl="sibTrans2D1" presStyleIdx="4" presStyleCnt="6"/>
      <dgm:spPr/>
      <dgm:t>
        <a:bodyPr/>
        <a:lstStyle/>
        <a:p>
          <a:endParaRPr lang="en-US"/>
        </a:p>
      </dgm:t>
    </dgm:pt>
    <dgm:pt modelId="{C462F797-8FAD-4037-B9FF-AEA52FA0353F}" type="pres">
      <dgm:prSet presAssocID="{F36C8DC7-918C-4998-9CA1-7F13E89DBD2B}" presName="child" presStyleLbl="alignAccFollowNode1" presStyleIdx="4" presStyleCnt="6">
        <dgm:presLayoutVars>
          <dgm:chMax val="0"/>
          <dgm:bulletEnabled val="1"/>
        </dgm:presLayoutVars>
      </dgm:prSet>
      <dgm:spPr/>
      <dgm:t>
        <a:bodyPr/>
        <a:lstStyle/>
        <a:p>
          <a:endParaRPr lang="en-US"/>
        </a:p>
      </dgm:t>
    </dgm:pt>
    <dgm:pt modelId="{44AED88B-F84B-4282-8F67-6F4CDF13207C}" type="pres">
      <dgm:prSet presAssocID="{278ECB4D-EF93-4A78-81DC-1839C4F31A6F}" presName="sibTrans" presStyleLbl="sibTrans2D1" presStyleIdx="5" presStyleCnt="6"/>
      <dgm:spPr/>
      <dgm:t>
        <a:bodyPr/>
        <a:lstStyle/>
        <a:p>
          <a:endParaRPr lang="en-US"/>
        </a:p>
      </dgm:t>
    </dgm:pt>
    <dgm:pt modelId="{9924A61F-5223-4E1B-95F9-CD8C4149502B}" type="pres">
      <dgm:prSet presAssocID="{EC22565E-92D9-4AD7-91E4-28CFE8C60595}" presName="child" presStyleLbl="alignAccFollowNode1" presStyleIdx="5" presStyleCnt="6">
        <dgm:presLayoutVars>
          <dgm:chMax val="0"/>
          <dgm:bulletEnabled val="1"/>
        </dgm:presLayoutVars>
      </dgm:prSet>
      <dgm:spPr/>
      <dgm:t>
        <a:bodyPr/>
        <a:lstStyle/>
        <a:p>
          <a:endParaRPr lang="en-US"/>
        </a:p>
      </dgm:t>
    </dgm:pt>
  </dgm:ptLst>
  <dgm:cxnLst>
    <dgm:cxn modelId="{490296DA-E943-4D25-ACF5-DD98997D273F}" type="presOf" srcId="{06147711-6E6F-43B0-8F71-DFEF145DC142}" destId="{A5F05171-FC35-4DB7-B74B-257097634779}" srcOrd="0" destOrd="0" presId="urn:microsoft.com/office/officeart/2005/8/layout/lProcess1"/>
    <dgm:cxn modelId="{942F0FE5-BA3C-4250-8EFE-B0734D0CA717}" type="presOf" srcId="{257D2333-E034-42B4-AD30-782352C13041}" destId="{FED96031-B1DD-47E7-8D20-E86160D98F0C}" srcOrd="0" destOrd="0" presId="urn:microsoft.com/office/officeart/2005/8/layout/lProcess1"/>
    <dgm:cxn modelId="{FE5534AF-7B92-4C63-89ED-88F3A811411F}" srcId="{4C4ECAC7-EB6C-46DD-97A7-23C1D364318F}" destId="{257D2333-E034-42B4-AD30-782352C13041}" srcOrd="0" destOrd="0" parTransId="{6A7DE7D4-1752-470E-8AD3-F758E81BEDBE}" sibTransId="{C2C1E0B9-A283-403B-9D3E-DC32BFC1614A}"/>
    <dgm:cxn modelId="{E0198044-07DC-4DAC-B05C-67F6AC6B8C27}" type="presOf" srcId="{3470A0A0-627D-4CA7-8587-C0D097B9CC33}" destId="{1C754D61-F1B8-436D-A9B1-5131EC3333E2}" srcOrd="0" destOrd="0" presId="urn:microsoft.com/office/officeart/2005/8/layout/lProcess1"/>
    <dgm:cxn modelId="{32CFFE05-68CD-4835-A8DA-E3D2C5B2693F}" type="presOf" srcId="{3A6A3927-B700-4263-946C-3721ED23C24B}" destId="{DA290EAD-3B01-4BB4-A2D7-8581139003D5}" srcOrd="0" destOrd="0" presId="urn:microsoft.com/office/officeart/2005/8/layout/lProcess1"/>
    <dgm:cxn modelId="{975A2003-5AE9-4F59-B5B4-873F84283C76}" type="presOf" srcId="{DAE4E32F-7D0D-4587-ADFF-BECB7B3F17B1}" destId="{58E17DEF-DB37-428B-A6AF-0845C8F6EAF2}" srcOrd="0" destOrd="0" presId="urn:microsoft.com/office/officeart/2005/8/layout/lProcess1"/>
    <dgm:cxn modelId="{015915D4-31D1-408F-B847-45F1401BFF15}" srcId="{257D2333-E034-42B4-AD30-782352C13041}" destId="{8DEAB02B-F182-4E3C-B794-AE1CBFDF398E}" srcOrd="2" destOrd="0" parTransId="{701E149A-E7A9-46E9-9A0E-09CF344FC55E}" sibTransId="{4B9A38AD-F92F-4C10-B77B-0D6D1FEB8C69}"/>
    <dgm:cxn modelId="{5022832E-8649-4BFB-A28E-077A68907AB5}" type="presOf" srcId="{11BA23A2-8417-4510-9D73-CDE812CC9B96}" destId="{D9529ECE-6F3F-45BC-A9CC-B3F0D42864DD}" srcOrd="0" destOrd="0" presId="urn:microsoft.com/office/officeart/2005/8/layout/lProcess1"/>
    <dgm:cxn modelId="{AD721900-9845-4647-B910-4953F598CD26}" type="presOf" srcId="{8DEAB02B-F182-4E3C-B794-AE1CBFDF398E}" destId="{473A26D4-E008-4509-858A-A83C9DFDE406}" srcOrd="0" destOrd="0" presId="urn:microsoft.com/office/officeart/2005/8/layout/lProcess1"/>
    <dgm:cxn modelId="{3002A63C-DA36-4B9C-AE66-3AD99EFF3651}" type="presOf" srcId="{278ECB4D-EF93-4A78-81DC-1839C4F31A6F}" destId="{44AED88B-F84B-4282-8F67-6F4CDF13207C}" srcOrd="0" destOrd="0" presId="urn:microsoft.com/office/officeart/2005/8/layout/lProcess1"/>
    <dgm:cxn modelId="{412BB688-84BF-4766-A2FE-FFD3994CE52C}" srcId="{3A6A3927-B700-4263-946C-3721ED23C24B}" destId="{EC22565E-92D9-4AD7-91E4-28CFE8C60595}" srcOrd="2" destOrd="0" parTransId="{9C30894D-FB18-4CCD-B9F8-590E0B569E5D}" sibTransId="{5CB41E66-4265-4AEF-BC6A-02B71D0FDD27}"/>
    <dgm:cxn modelId="{A1F8314C-95EA-474E-A328-13AD5A51D72E}" type="presOf" srcId="{74D1731A-8119-45C0-8B43-64FEAF2EB314}" destId="{85E08234-207E-462E-9D86-33958555975D}" srcOrd="0" destOrd="0" presId="urn:microsoft.com/office/officeart/2005/8/layout/lProcess1"/>
    <dgm:cxn modelId="{C948B97F-EADC-4105-B7A5-C7B4A696D08A}" srcId="{257D2333-E034-42B4-AD30-782352C13041}" destId="{11BA23A2-8417-4510-9D73-CDE812CC9B96}" srcOrd="0" destOrd="0" parTransId="{68307A10-863A-42AF-A691-35E3684E69E5}" sibTransId="{CD0727D7-FDE6-4329-822D-919F5A0F4C5B}"/>
    <dgm:cxn modelId="{7E354248-2B2C-4AAA-8D24-47E0AE76FB49}" srcId="{4C4ECAC7-EB6C-46DD-97A7-23C1D364318F}" destId="{3A6A3927-B700-4263-946C-3721ED23C24B}" srcOrd="1" destOrd="0" parTransId="{C07E3CDD-CCB0-4D1F-86E1-3A9B795993CC}" sibTransId="{6A88402B-ACF1-4B64-9736-CCEC20C7BD52}"/>
    <dgm:cxn modelId="{A483E7CE-23E9-4018-9548-2A525DA93527}" type="presOf" srcId="{B9603EE2-BD3C-4328-8DC1-E6C7A3C2CA53}" destId="{9F65B953-B349-4CCB-9662-025FD481BA41}" srcOrd="0" destOrd="0" presId="urn:microsoft.com/office/officeart/2005/8/layout/lProcess1"/>
    <dgm:cxn modelId="{8DF1A7B4-BA80-4B9C-AB32-C7E04BE4C9EB}" type="presOf" srcId="{CD0727D7-FDE6-4329-822D-919F5A0F4C5B}" destId="{BAB332A5-E01F-4F77-9B9E-725B84821E7B}" srcOrd="0" destOrd="0" presId="urn:microsoft.com/office/officeart/2005/8/layout/lProcess1"/>
    <dgm:cxn modelId="{80DE50E0-B2FD-41BA-B8F8-E675F1A987C7}" type="presOf" srcId="{4C4ECAC7-EB6C-46DD-97A7-23C1D364318F}" destId="{A9B3B0C4-BBAE-4C38-BA96-744260094A25}" srcOrd="0" destOrd="0" presId="urn:microsoft.com/office/officeart/2005/8/layout/lProcess1"/>
    <dgm:cxn modelId="{0615B521-659F-429D-BD94-A0C08602639C}" type="presOf" srcId="{68307A10-863A-42AF-A691-35E3684E69E5}" destId="{7D0CC152-9C7E-4BDE-A58A-DC6EC3A60F64}" srcOrd="0" destOrd="0" presId="urn:microsoft.com/office/officeart/2005/8/layout/lProcess1"/>
    <dgm:cxn modelId="{A5794EBF-0D4E-4221-A450-0D50F9417EAC}" srcId="{3A6A3927-B700-4263-946C-3721ED23C24B}" destId="{06147711-6E6F-43B0-8F71-DFEF145DC142}" srcOrd="0" destOrd="0" parTransId="{3470A0A0-627D-4CA7-8587-C0D097B9CC33}" sibTransId="{74D1731A-8119-45C0-8B43-64FEAF2EB314}"/>
    <dgm:cxn modelId="{E7AEC743-78FA-496C-859C-6E944250B1EC}" type="presOf" srcId="{EC22565E-92D9-4AD7-91E4-28CFE8C60595}" destId="{9924A61F-5223-4E1B-95F9-CD8C4149502B}" srcOrd="0" destOrd="0" presId="urn:microsoft.com/office/officeart/2005/8/layout/lProcess1"/>
    <dgm:cxn modelId="{BC0149F3-2701-4B37-8677-160FF453324D}" type="presOf" srcId="{F36C8DC7-918C-4998-9CA1-7F13E89DBD2B}" destId="{C462F797-8FAD-4037-B9FF-AEA52FA0353F}" srcOrd="0" destOrd="0" presId="urn:microsoft.com/office/officeart/2005/8/layout/lProcess1"/>
    <dgm:cxn modelId="{F8229936-729B-4537-AB25-9100C71D8917}" srcId="{3A6A3927-B700-4263-946C-3721ED23C24B}" destId="{F36C8DC7-918C-4998-9CA1-7F13E89DBD2B}" srcOrd="1" destOrd="0" parTransId="{F8E37A77-2701-439D-AECC-A82D037C26B8}" sibTransId="{278ECB4D-EF93-4A78-81DC-1839C4F31A6F}"/>
    <dgm:cxn modelId="{8D24F2B1-B757-4C7E-8FD8-A98009D14EA8}" srcId="{257D2333-E034-42B4-AD30-782352C13041}" destId="{B9603EE2-BD3C-4328-8DC1-E6C7A3C2CA53}" srcOrd="1" destOrd="0" parTransId="{1580254F-7E85-435D-A429-559841A84CAA}" sibTransId="{DAE4E32F-7D0D-4587-ADFF-BECB7B3F17B1}"/>
    <dgm:cxn modelId="{11BA7C78-81BF-4991-89E2-803D2606BDAA}" type="presParOf" srcId="{A9B3B0C4-BBAE-4C38-BA96-744260094A25}" destId="{7ABC0ED6-D084-4972-A664-4539308B660F}" srcOrd="0" destOrd="0" presId="urn:microsoft.com/office/officeart/2005/8/layout/lProcess1"/>
    <dgm:cxn modelId="{15916F7A-6BED-4D0F-9C75-C5224F922FCE}" type="presParOf" srcId="{7ABC0ED6-D084-4972-A664-4539308B660F}" destId="{FED96031-B1DD-47E7-8D20-E86160D98F0C}" srcOrd="0" destOrd="0" presId="urn:microsoft.com/office/officeart/2005/8/layout/lProcess1"/>
    <dgm:cxn modelId="{B3DB92ED-347E-4503-931F-C79FD15D611C}" type="presParOf" srcId="{7ABC0ED6-D084-4972-A664-4539308B660F}" destId="{7D0CC152-9C7E-4BDE-A58A-DC6EC3A60F64}" srcOrd="1" destOrd="0" presId="urn:microsoft.com/office/officeart/2005/8/layout/lProcess1"/>
    <dgm:cxn modelId="{95B994D7-2F55-46D5-A4A8-7DB31BADCB5B}" type="presParOf" srcId="{7ABC0ED6-D084-4972-A664-4539308B660F}" destId="{D9529ECE-6F3F-45BC-A9CC-B3F0D42864DD}" srcOrd="2" destOrd="0" presId="urn:microsoft.com/office/officeart/2005/8/layout/lProcess1"/>
    <dgm:cxn modelId="{4C21379B-B0F9-40CA-A861-BF4615E3904B}" type="presParOf" srcId="{7ABC0ED6-D084-4972-A664-4539308B660F}" destId="{BAB332A5-E01F-4F77-9B9E-725B84821E7B}" srcOrd="3" destOrd="0" presId="urn:microsoft.com/office/officeart/2005/8/layout/lProcess1"/>
    <dgm:cxn modelId="{7FFA4A1C-32A1-4236-B68A-97ED42F8C1CA}" type="presParOf" srcId="{7ABC0ED6-D084-4972-A664-4539308B660F}" destId="{9F65B953-B349-4CCB-9662-025FD481BA41}" srcOrd="4" destOrd="0" presId="urn:microsoft.com/office/officeart/2005/8/layout/lProcess1"/>
    <dgm:cxn modelId="{D4A5A936-633D-4363-8967-80A80DDC8703}" type="presParOf" srcId="{7ABC0ED6-D084-4972-A664-4539308B660F}" destId="{58E17DEF-DB37-428B-A6AF-0845C8F6EAF2}" srcOrd="5" destOrd="0" presId="urn:microsoft.com/office/officeart/2005/8/layout/lProcess1"/>
    <dgm:cxn modelId="{A362304F-5EBE-44FB-94F0-B416D541A746}" type="presParOf" srcId="{7ABC0ED6-D084-4972-A664-4539308B660F}" destId="{473A26D4-E008-4509-858A-A83C9DFDE406}" srcOrd="6" destOrd="0" presId="urn:microsoft.com/office/officeart/2005/8/layout/lProcess1"/>
    <dgm:cxn modelId="{92497733-8A55-4E6E-B404-907F9167B238}" type="presParOf" srcId="{A9B3B0C4-BBAE-4C38-BA96-744260094A25}" destId="{6221BE18-C953-410A-A1C1-8BE87A542E92}" srcOrd="1" destOrd="0" presId="urn:microsoft.com/office/officeart/2005/8/layout/lProcess1"/>
    <dgm:cxn modelId="{53C8D52D-F200-4967-B457-F3E5FB43BBCB}" type="presParOf" srcId="{A9B3B0C4-BBAE-4C38-BA96-744260094A25}" destId="{DDC13C9A-B571-4E83-967D-47BAB93F3F03}" srcOrd="2" destOrd="0" presId="urn:microsoft.com/office/officeart/2005/8/layout/lProcess1"/>
    <dgm:cxn modelId="{924AAF9D-B74D-46BD-9BA8-52CC2D27994A}" type="presParOf" srcId="{DDC13C9A-B571-4E83-967D-47BAB93F3F03}" destId="{DA290EAD-3B01-4BB4-A2D7-8581139003D5}" srcOrd="0" destOrd="0" presId="urn:microsoft.com/office/officeart/2005/8/layout/lProcess1"/>
    <dgm:cxn modelId="{1A446FAC-5F00-4F39-8D3C-4ACC70D3C34E}" type="presParOf" srcId="{DDC13C9A-B571-4E83-967D-47BAB93F3F03}" destId="{1C754D61-F1B8-436D-A9B1-5131EC3333E2}" srcOrd="1" destOrd="0" presId="urn:microsoft.com/office/officeart/2005/8/layout/lProcess1"/>
    <dgm:cxn modelId="{78E7609D-DBAF-4879-9998-091444A59C63}" type="presParOf" srcId="{DDC13C9A-B571-4E83-967D-47BAB93F3F03}" destId="{A5F05171-FC35-4DB7-B74B-257097634779}" srcOrd="2" destOrd="0" presId="urn:microsoft.com/office/officeart/2005/8/layout/lProcess1"/>
    <dgm:cxn modelId="{9DFDBA3B-726B-4E00-9CBA-6D58ABBD713F}" type="presParOf" srcId="{DDC13C9A-B571-4E83-967D-47BAB93F3F03}" destId="{85E08234-207E-462E-9D86-33958555975D}" srcOrd="3" destOrd="0" presId="urn:microsoft.com/office/officeart/2005/8/layout/lProcess1"/>
    <dgm:cxn modelId="{923610DA-4EB2-4C4E-B0FD-136F2888D994}" type="presParOf" srcId="{DDC13C9A-B571-4E83-967D-47BAB93F3F03}" destId="{C462F797-8FAD-4037-B9FF-AEA52FA0353F}" srcOrd="4" destOrd="0" presId="urn:microsoft.com/office/officeart/2005/8/layout/lProcess1"/>
    <dgm:cxn modelId="{A52C7CC8-3513-4E00-BC7D-7F5BE4E02701}" type="presParOf" srcId="{DDC13C9A-B571-4E83-967D-47BAB93F3F03}" destId="{44AED88B-F84B-4282-8F67-6F4CDF13207C}" srcOrd="5" destOrd="0" presId="urn:microsoft.com/office/officeart/2005/8/layout/lProcess1"/>
    <dgm:cxn modelId="{14D4C2E1-8034-4033-A336-629500A35406}" type="presParOf" srcId="{DDC13C9A-B571-4E83-967D-47BAB93F3F03}" destId="{9924A61F-5223-4E1B-95F9-CD8C4149502B}"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8433DF-CA98-4F65-A10E-CE6A7C414EE2}" type="doc">
      <dgm:prSet loTypeId="urn:microsoft.com/office/officeart/2005/8/layout/process2" loCatId="process" qsTypeId="urn:microsoft.com/office/officeart/2005/8/quickstyle/simple1" qsCatId="simple" csTypeId="urn:microsoft.com/office/officeart/2005/8/colors/colorful2" csCatId="colorful" phldr="1"/>
      <dgm:spPr/>
      <dgm:t>
        <a:bodyPr/>
        <a:lstStyle/>
        <a:p>
          <a:endParaRPr lang="en-US"/>
        </a:p>
      </dgm:t>
    </dgm:pt>
    <dgm:pt modelId="{4F76A7B6-AD4D-4289-83AE-7380D4FBCEC2}">
      <dgm:prSet phldrT="[Text]"/>
      <dgm:spPr/>
      <dgm:t>
        <a:bodyPr/>
        <a:lstStyle/>
        <a:p>
          <a:r>
            <a:rPr lang="en-US" dirty="0">
              <a:latin typeface="Arial" panose="020B0604020202020204" pitchFamily="34" charset="0"/>
              <a:cs typeface="Arial" panose="020B0604020202020204" pitchFamily="34" charset="0"/>
            </a:rPr>
            <a:t>Scientific hypothesis</a:t>
          </a:r>
        </a:p>
      </dgm:t>
    </dgm:pt>
    <dgm:pt modelId="{461A10C4-7128-4635-87EA-C05FE1E6426D}" type="parTrans" cxnId="{C04DADFE-30BD-4C22-A339-FB57F65BA4F9}">
      <dgm:prSet/>
      <dgm:spPr/>
      <dgm:t>
        <a:bodyPr/>
        <a:lstStyle/>
        <a:p>
          <a:endParaRPr lang="en-US">
            <a:latin typeface="Arial" panose="020B0604020202020204" pitchFamily="34" charset="0"/>
            <a:cs typeface="Arial" panose="020B0604020202020204" pitchFamily="34" charset="0"/>
          </a:endParaRPr>
        </a:p>
      </dgm:t>
    </dgm:pt>
    <dgm:pt modelId="{0088ACDC-5DE4-4CC5-B31C-FC6B6E0E8E6C}" type="sibTrans" cxnId="{C04DADFE-30BD-4C22-A339-FB57F65BA4F9}">
      <dgm:prSet/>
      <dgm:spPr/>
      <dgm:t>
        <a:bodyPr/>
        <a:lstStyle/>
        <a:p>
          <a:endParaRPr lang="en-US">
            <a:latin typeface="Arial" panose="020B0604020202020204" pitchFamily="34" charset="0"/>
            <a:cs typeface="Arial" panose="020B0604020202020204" pitchFamily="34" charset="0"/>
          </a:endParaRPr>
        </a:p>
      </dgm:t>
    </dgm:pt>
    <dgm:pt modelId="{FA9A2E51-4295-47F6-A399-27313B16C75B}">
      <dgm:prSet phldrT="[Text]"/>
      <dgm:spPr/>
      <dgm:t>
        <a:bodyPr/>
        <a:lstStyle/>
        <a:p>
          <a:r>
            <a:rPr lang="en-US" dirty="0">
              <a:latin typeface="Arial" panose="020B0604020202020204" pitchFamily="34" charset="0"/>
              <a:cs typeface="Arial" panose="020B0604020202020204" pitchFamily="34" charset="0"/>
            </a:rPr>
            <a:t>Null hypothesis</a:t>
          </a:r>
        </a:p>
        <a:p>
          <a:r>
            <a:rPr lang="en-US" dirty="0">
              <a:latin typeface="Arial" panose="020B0604020202020204" pitchFamily="34" charset="0"/>
              <a:cs typeface="Arial" panose="020B0604020202020204" pitchFamily="34" charset="0"/>
            </a:rPr>
            <a:t>Alternate hypothesis</a:t>
          </a:r>
        </a:p>
      </dgm:t>
    </dgm:pt>
    <dgm:pt modelId="{61C1EF45-6222-4F3A-B436-F6443807B60B}" type="parTrans" cxnId="{AA266AB3-1A58-447E-8BE0-5F2328DB828A}">
      <dgm:prSet/>
      <dgm:spPr/>
      <dgm:t>
        <a:bodyPr/>
        <a:lstStyle/>
        <a:p>
          <a:endParaRPr lang="en-US">
            <a:latin typeface="Arial" panose="020B0604020202020204" pitchFamily="34" charset="0"/>
            <a:cs typeface="Arial" panose="020B0604020202020204" pitchFamily="34" charset="0"/>
          </a:endParaRPr>
        </a:p>
      </dgm:t>
    </dgm:pt>
    <dgm:pt modelId="{72B268BD-3F02-4B5C-9904-D5D61972327C}" type="sibTrans" cxnId="{AA266AB3-1A58-447E-8BE0-5F2328DB828A}">
      <dgm:prSet/>
      <dgm:spPr/>
      <dgm:t>
        <a:bodyPr/>
        <a:lstStyle/>
        <a:p>
          <a:endParaRPr lang="en-US">
            <a:latin typeface="Arial" panose="020B0604020202020204" pitchFamily="34" charset="0"/>
            <a:cs typeface="Arial" panose="020B0604020202020204" pitchFamily="34" charset="0"/>
          </a:endParaRPr>
        </a:p>
      </dgm:t>
    </dgm:pt>
    <dgm:pt modelId="{2234D094-B8CA-47A1-BD1D-EB9C300D1589}">
      <dgm:prSet phldrT="[Text]"/>
      <dgm:spPr/>
      <dgm:t>
        <a:bodyPr/>
        <a:lstStyle/>
        <a:p>
          <a:r>
            <a:rPr lang="en-US">
              <a:latin typeface="Arial" panose="020B0604020202020204" pitchFamily="34" charset="0"/>
              <a:cs typeface="Arial" panose="020B0604020202020204" pitchFamily="34" charset="0"/>
            </a:rPr>
            <a:t>Conduct experiment, collect data, perform statistical test</a:t>
          </a:r>
          <a:endParaRPr lang="en-US" dirty="0">
            <a:latin typeface="Arial" panose="020B0604020202020204" pitchFamily="34" charset="0"/>
            <a:cs typeface="Arial" panose="020B0604020202020204" pitchFamily="34" charset="0"/>
          </a:endParaRPr>
        </a:p>
      </dgm:t>
    </dgm:pt>
    <dgm:pt modelId="{F45D88F5-E60F-458C-97A7-5AC0667B29E8}" type="parTrans" cxnId="{9D390859-640B-4610-B268-57FB7441C3AE}">
      <dgm:prSet/>
      <dgm:spPr/>
      <dgm:t>
        <a:bodyPr/>
        <a:lstStyle/>
        <a:p>
          <a:endParaRPr lang="en-US">
            <a:latin typeface="Arial" panose="020B0604020202020204" pitchFamily="34" charset="0"/>
            <a:cs typeface="Arial" panose="020B0604020202020204" pitchFamily="34" charset="0"/>
          </a:endParaRPr>
        </a:p>
      </dgm:t>
    </dgm:pt>
    <dgm:pt modelId="{C28D084E-532D-4092-B970-6AF9D759D7D9}" type="sibTrans" cxnId="{9D390859-640B-4610-B268-57FB7441C3AE}">
      <dgm:prSet/>
      <dgm:spPr/>
      <dgm:t>
        <a:bodyPr/>
        <a:lstStyle/>
        <a:p>
          <a:endParaRPr lang="en-US">
            <a:latin typeface="Arial" panose="020B0604020202020204" pitchFamily="34" charset="0"/>
            <a:cs typeface="Arial" panose="020B0604020202020204" pitchFamily="34" charset="0"/>
          </a:endParaRPr>
        </a:p>
      </dgm:t>
    </dgm:pt>
    <dgm:pt modelId="{681DAA7B-EE72-4CAC-96E8-1A4DF65988E4}">
      <dgm:prSet phldrT="[Text]"/>
      <dgm:spPr/>
      <dgm:t>
        <a:bodyPr/>
        <a:lstStyle/>
        <a:p>
          <a:r>
            <a:rPr lang="en-US">
              <a:latin typeface="Arial" panose="020B0604020202020204" pitchFamily="34" charset="0"/>
              <a:cs typeface="Arial" panose="020B0604020202020204" pitchFamily="34" charset="0"/>
            </a:rPr>
            <a:t>Reject/not reject hypothesis</a:t>
          </a:r>
          <a:endParaRPr lang="en-US" dirty="0">
            <a:latin typeface="Arial" panose="020B0604020202020204" pitchFamily="34" charset="0"/>
            <a:cs typeface="Arial" panose="020B0604020202020204" pitchFamily="34" charset="0"/>
          </a:endParaRPr>
        </a:p>
      </dgm:t>
    </dgm:pt>
    <dgm:pt modelId="{520F3C8E-D340-41F1-85B8-698ADA6DC54F}" type="parTrans" cxnId="{7CC7B583-F110-4B57-B7CC-AF0521434404}">
      <dgm:prSet/>
      <dgm:spPr/>
      <dgm:t>
        <a:bodyPr/>
        <a:lstStyle/>
        <a:p>
          <a:endParaRPr lang="en-US">
            <a:latin typeface="Arial" panose="020B0604020202020204" pitchFamily="34" charset="0"/>
            <a:cs typeface="Arial" panose="020B0604020202020204" pitchFamily="34" charset="0"/>
          </a:endParaRPr>
        </a:p>
      </dgm:t>
    </dgm:pt>
    <dgm:pt modelId="{60EBAC2C-644A-4302-AB6C-B8A66A8798DC}" type="sibTrans" cxnId="{7CC7B583-F110-4B57-B7CC-AF0521434404}">
      <dgm:prSet/>
      <dgm:spPr/>
      <dgm:t>
        <a:bodyPr/>
        <a:lstStyle/>
        <a:p>
          <a:endParaRPr lang="en-US">
            <a:latin typeface="Arial" panose="020B0604020202020204" pitchFamily="34" charset="0"/>
            <a:cs typeface="Arial" panose="020B0604020202020204" pitchFamily="34" charset="0"/>
          </a:endParaRPr>
        </a:p>
      </dgm:t>
    </dgm:pt>
    <dgm:pt modelId="{3E0CDA15-BD20-46D6-BAA4-FB4B5C6C5369}" type="pres">
      <dgm:prSet presAssocID="{F18433DF-CA98-4F65-A10E-CE6A7C414EE2}" presName="linearFlow" presStyleCnt="0">
        <dgm:presLayoutVars>
          <dgm:resizeHandles val="exact"/>
        </dgm:presLayoutVars>
      </dgm:prSet>
      <dgm:spPr/>
      <dgm:t>
        <a:bodyPr/>
        <a:lstStyle/>
        <a:p>
          <a:endParaRPr lang="en-US"/>
        </a:p>
      </dgm:t>
    </dgm:pt>
    <dgm:pt modelId="{0BA46B66-F2E3-4D8A-8C09-DD47CB41D9BB}" type="pres">
      <dgm:prSet presAssocID="{4F76A7B6-AD4D-4289-83AE-7380D4FBCEC2}" presName="node" presStyleLbl="node1" presStyleIdx="0" presStyleCnt="4">
        <dgm:presLayoutVars>
          <dgm:bulletEnabled val="1"/>
        </dgm:presLayoutVars>
      </dgm:prSet>
      <dgm:spPr/>
      <dgm:t>
        <a:bodyPr/>
        <a:lstStyle/>
        <a:p>
          <a:endParaRPr lang="en-US"/>
        </a:p>
      </dgm:t>
    </dgm:pt>
    <dgm:pt modelId="{7495B533-DCE1-40F2-819F-B5E035C3FD8F}" type="pres">
      <dgm:prSet presAssocID="{0088ACDC-5DE4-4CC5-B31C-FC6B6E0E8E6C}" presName="sibTrans" presStyleLbl="sibTrans2D1" presStyleIdx="0" presStyleCnt="3"/>
      <dgm:spPr/>
      <dgm:t>
        <a:bodyPr/>
        <a:lstStyle/>
        <a:p>
          <a:endParaRPr lang="en-US"/>
        </a:p>
      </dgm:t>
    </dgm:pt>
    <dgm:pt modelId="{182065BF-417D-4D43-8724-C3D94781C7CC}" type="pres">
      <dgm:prSet presAssocID="{0088ACDC-5DE4-4CC5-B31C-FC6B6E0E8E6C}" presName="connectorText" presStyleLbl="sibTrans2D1" presStyleIdx="0" presStyleCnt="3"/>
      <dgm:spPr/>
      <dgm:t>
        <a:bodyPr/>
        <a:lstStyle/>
        <a:p>
          <a:endParaRPr lang="en-US"/>
        </a:p>
      </dgm:t>
    </dgm:pt>
    <dgm:pt modelId="{035289FB-1D84-4CE5-9AB5-85034D01AFAF}" type="pres">
      <dgm:prSet presAssocID="{FA9A2E51-4295-47F6-A399-27313B16C75B}" presName="node" presStyleLbl="node1" presStyleIdx="1" presStyleCnt="4">
        <dgm:presLayoutVars>
          <dgm:bulletEnabled val="1"/>
        </dgm:presLayoutVars>
      </dgm:prSet>
      <dgm:spPr/>
      <dgm:t>
        <a:bodyPr/>
        <a:lstStyle/>
        <a:p>
          <a:endParaRPr lang="en-US"/>
        </a:p>
      </dgm:t>
    </dgm:pt>
    <dgm:pt modelId="{F7F01F37-F6FD-44A3-A7F3-A5E0222680F5}" type="pres">
      <dgm:prSet presAssocID="{72B268BD-3F02-4B5C-9904-D5D61972327C}" presName="sibTrans" presStyleLbl="sibTrans2D1" presStyleIdx="1" presStyleCnt="3"/>
      <dgm:spPr/>
      <dgm:t>
        <a:bodyPr/>
        <a:lstStyle/>
        <a:p>
          <a:endParaRPr lang="en-US"/>
        </a:p>
      </dgm:t>
    </dgm:pt>
    <dgm:pt modelId="{B8A1E9C5-BA78-490A-8709-3FED8C0A8253}" type="pres">
      <dgm:prSet presAssocID="{72B268BD-3F02-4B5C-9904-D5D61972327C}" presName="connectorText" presStyleLbl="sibTrans2D1" presStyleIdx="1" presStyleCnt="3"/>
      <dgm:spPr/>
      <dgm:t>
        <a:bodyPr/>
        <a:lstStyle/>
        <a:p>
          <a:endParaRPr lang="en-US"/>
        </a:p>
      </dgm:t>
    </dgm:pt>
    <dgm:pt modelId="{559BB1EC-F33E-4A5D-A95C-47021906BFEF}" type="pres">
      <dgm:prSet presAssocID="{2234D094-B8CA-47A1-BD1D-EB9C300D1589}" presName="node" presStyleLbl="node1" presStyleIdx="2" presStyleCnt="4">
        <dgm:presLayoutVars>
          <dgm:bulletEnabled val="1"/>
        </dgm:presLayoutVars>
      </dgm:prSet>
      <dgm:spPr/>
      <dgm:t>
        <a:bodyPr/>
        <a:lstStyle/>
        <a:p>
          <a:endParaRPr lang="en-US"/>
        </a:p>
      </dgm:t>
    </dgm:pt>
    <dgm:pt modelId="{B6054902-8213-4511-B75D-84925A7F672C}" type="pres">
      <dgm:prSet presAssocID="{C28D084E-532D-4092-B970-6AF9D759D7D9}" presName="sibTrans" presStyleLbl="sibTrans2D1" presStyleIdx="2" presStyleCnt="3"/>
      <dgm:spPr/>
      <dgm:t>
        <a:bodyPr/>
        <a:lstStyle/>
        <a:p>
          <a:endParaRPr lang="en-US"/>
        </a:p>
      </dgm:t>
    </dgm:pt>
    <dgm:pt modelId="{4E39BCDE-89E3-4F1C-8542-F3B62D8DCA3E}" type="pres">
      <dgm:prSet presAssocID="{C28D084E-532D-4092-B970-6AF9D759D7D9}" presName="connectorText" presStyleLbl="sibTrans2D1" presStyleIdx="2" presStyleCnt="3"/>
      <dgm:spPr/>
      <dgm:t>
        <a:bodyPr/>
        <a:lstStyle/>
        <a:p>
          <a:endParaRPr lang="en-US"/>
        </a:p>
      </dgm:t>
    </dgm:pt>
    <dgm:pt modelId="{5A0B1E67-D1B1-491C-8B07-949915E2DCF2}" type="pres">
      <dgm:prSet presAssocID="{681DAA7B-EE72-4CAC-96E8-1A4DF65988E4}" presName="node" presStyleLbl="node1" presStyleIdx="3" presStyleCnt="4">
        <dgm:presLayoutVars>
          <dgm:bulletEnabled val="1"/>
        </dgm:presLayoutVars>
      </dgm:prSet>
      <dgm:spPr/>
      <dgm:t>
        <a:bodyPr/>
        <a:lstStyle/>
        <a:p>
          <a:endParaRPr lang="en-US"/>
        </a:p>
      </dgm:t>
    </dgm:pt>
  </dgm:ptLst>
  <dgm:cxnLst>
    <dgm:cxn modelId="{C614F6BF-AB40-406C-BE4B-62416BE52DE8}" type="presOf" srcId="{681DAA7B-EE72-4CAC-96E8-1A4DF65988E4}" destId="{5A0B1E67-D1B1-491C-8B07-949915E2DCF2}" srcOrd="0" destOrd="0" presId="urn:microsoft.com/office/officeart/2005/8/layout/process2"/>
    <dgm:cxn modelId="{7CC7B583-F110-4B57-B7CC-AF0521434404}" srcId="{F18433DF-CA98-4F65-A10E-CE6A7C414EE2}" destId="{681DAA7B-EE72-4CAC-96E8-1A4DF65988E4}" srcOrd="3" destOrd="0" parTransId="{520F3C8E-D340-41F1-85B8-698ADA6DC54F}" sibTransId="{60EBAC2C-644A-4302-AB6C-B8A66A8798DC}"/>
    <dgm:cxn modelId="{AA266AB3-1A58-447E-8BE0-5F2328DB828A}" srcId="{F18433DF-CA98-4F65-A10E-CE6A7C414EE2}" destId="{FA9A2E51-4295-47F6-A399-27313B16C75B}" srcOrd="1" destOrd="0" parTransId="{61C1EF45-6222-4F3A-B436-F6443807B60B}" sibTransId="{72B268BD-3F02-4B5C-9904-D5D61972327C}"/>
    <dgm:cxn modelId="{67EBDA1F-9AF4-4C68-B292-A223D3DB1EFD}" type="presOf" srcId="{0088ACDC-5DE4-4CC5-B31C-FC6B6E0E8E6C}" destId="{182065BF-417D-4D43-8724-C3D94781C7CC}" srcOrd="1" destOrd="0" presId="urn:microsoft.com/office/officeart/2005/8/layout/process2"/>
    <dgm:cxn modelId="{C04DADFE-30BD-4C22-A339-FB57F65BA4F9}" srcId="{F18433DF-CA98-4F65-A10E-CE6A7C414EE2}" destId="{4F76A7B6-AD4D-4289-83AE-7380D4FBCEC2}" srcOrd="0" destOrd="0" parTransId="{461A10C4-7128-4635-87EA-C05FE1E6426D}" sibTransId="{0088ACDC-5DE4-4CC5-B31C-FC6B6E0E8E6C}"/>
    <dgm:cxn modelId="{E4274DF8-DB50-48E6-8964-570553016ACB}" type="presOf" srcId="{C28D084E-532D-4092-B970-6AF9D759D7D9}" destId="{B6054902-8213-4511-B75D-84925A7F672C}" srcOrd="0" destOrd="0" presId="urn:microsoft.com/office/officeart/2005/8/layout/process2"/>
    <dgm:cxn modelId="{DA495B69-E26F-4172-926A-19C171A8FB4A}" type="presOf" srcId="{F18433DF-CA98-4F65-A10E-CE6A7C414EE2}" destId="{3E0CDA15-BD20-46D6-BAA4-FB4B5C6C5369}" srcOrd="0" destOrd="0" presId="urn:microsoft.com/office/officeart/2005/8/layout/process2"/>
    <dgm:cxn modelId="{AF635A56-48DE-4B34-AA3E-DB01B96FC032}" type="presOf" srcId="{C28D084E-532D-4092-B970-6AF9D759D7D9}" destId="{4E39BCDE-89E3-4F1C-8542-F3B62D8DCA3E}" srcOrd="1" destOrd="0" presId="urn:microsoft.com/office/officeart/2005/8/layout/process2"/>
    <dgm:cxn modelId="{D37DBB4D-16F5-48E6-833F-C08EB262D097}" type="presOf" srcId="{4F76A7B6-AD4D-4289-83AE-7380D4FBCEC2}" destId="{0BA46B66-F2E3-4D8A-8C09-DD47CB41D9BB}" srcOrd="0" destOrd="0" presId="urn:microsoft.com/office/officeart/2005/8/layout/process2"/>
    <dgm:cxn modelId="{BFC12D07-08BC-495E-961B-2EEF34670D4F}" type="presOf" srcId="{FA9A2E51-4295-47F6-A399-27313B16C75B}" destId="{035289FB-1D84-4CE5-9AB5-85034D01AFAF}" srcOrd="0" destOrd="0" presId="urn:microsoft.com/office/officeart/2005/8/layout/process2"/>
    <dgm:cxn modelId="{4CE2C800-69CA-40C1-8BB9-D02F160264EF}" type="presOf" srcId="{72B268BD-3F02-4B5C-9904-D5D61972327C}" destId="{B8A1E9C5-BA78-490A-8709-3FED8C0A8253}" srcOrd="1" destOrd="0" presId="urn:microsoft.com/office/officeart/2005/8/layout/process2"/>
    <dgm:cxn modelId="{3FCF11AA-13CC-4CED-A3BE-5419080AAC98}" type="presOf" srcId="{2234D094-B8CA-47A1-BD1D-EB9C300D1589}" destId="{559BB1EC-F33E-4A5D-A95C-47021906BFEF}" srcOrd="0" destOrd="0" presId="urn:microsoft.com/office/officeart/2005/8/layout/process2"/>
    <dgm:cxn modelId="{D907A403-DAED-4CF2-90AD-E13A1AFB4C0A}" type="presOf" srcId="{0088ACDC-5DE4-4CC5-B31C-FC6B6E0E8E6C}" destId="{7495B533-DCE1-40F2-819F-B5E035C3FD8F}" srcOrd="0" destOrd="0" presId="urn:microsoft.com/office/officeart/2005/8/layout/process2"/>
    <dgm:cxn modelId="{9D390859-640B-4610-B268-57FB7441C3AE}" srcId="{F18433DF-CA98-4F65-A10E-CE6A7C414EE2}" destId="{2234D094-B8CA-47A1-BD1D-EB9C300D1589}" srcOrd="2" destOrd="0" parTransId="{F45D88F5-E60F-458C-97A7-5AC0667B29E8}" sibTransId="{C28D084E-532D-4092-B970-6AF9D759D7D9}"/>
    <dgm:cxn modelId="{FB38D332-8ADD-470B-8D83-CE55FBBA8925}" type="presOf" srcId="{72B268BD-3F02-4B5C-9904-D5D61972327C}" destId="{F7F01F37-F6FD-44A3-A7F3-A5E0222680F5}" srcOrd="0" destOrd="0" presId="urn:microsoft.com/office/officeart/2005/8/layout/process2"/>
    <dgm:cxn modelId="{6DE08BDB-F5B0-4716-B239-EE44CB68E3A2}" type="presParOf" srcId="{3E0CDA15-BD20-46D6-BAA4-FB4B5C6C5369}" destId="{0BA46B66-F2E3-4D8A-8C09-DD47CB41D9BB}" srcOrd="0" destOrd="0" presId="urn:microsoft.com/office/officeart/2005/8/layout/process2"/>
    <dgm:cxn modelId="{682825B7-B528-42BE-9007-E0FD5FFDC4F2}" type="presParOf" srcId="{3E0CDA15-BD20-46D6-BAA4-FB4B5C6C5369}" destId="{7495B533-DCE1-40F2-819F-B5E035C3FD8F}" srcOrd="1" destOrd="0" presId="urn:microsoft.com/office/officeart/2005/8/layout/process2"/>
    <dgm:cxn modelId="{93BA3E9B-8121-4154-9F7C-E0325EB2990E}" type="presParOf" srcId="{7495B533-DCE1-40F2-819F-B5E035C3FD8F}" destId="{182065BF-417D-4D43-8724-C3D94781C7CC}" srcOrd="0" destOrd="0" presId="urn:microsoft.com/office/officeart/2005/8/layout/process2"/>
    <dgm:cxn modelId="{4A8B09D2-796D-4909-8DC9-371268513DA9}" type="presParOf" srcId="{3E0CDA15-BD20-46D6-BAA4-FB4B5C6C5369}" destId="{035289FB-1D84-4CE5-9AB5-85034D01AFAF}" srcOrd="2" destOrd="0" presId="urn:microsoft.com/office/officeart/2005/8/layout/process2"/>
    <dgm:cxn modelId="{65E27D5C-2030-4E33-9FC8-F241D779BE41}" type="presParOf" srcId="{3E0CDA15-BD20-46D6-BAA4-FB4B5C6C5369}" destId="{F7F01F37-F6FD-44A3-A7F3-A5E0222680F5}" srcOrd="3" destOrd="0" presId="urn:microsoft.com/office/officeart/2005/8/layout/process2"/>
    <dgm:cxn modelId="{3ADD81E2-9056-42D2-8120-7A8C753BCA52}" type="presParOf" srcId="{F7F01F37-F6FD-44A3-A7F3-A5E0222680F5}" destId="{B8A1E9C5-BA78-490A-8709-3FED8C0A8253}" srcOrd="0" destOrd="0" presId="urn:microsoft.com/office/officeart/2005/8/layout/process2"/>
    <dgm:cxn modelId="{2E1EA6BB-2F36-425A-9784-702ED78E5E7E}" type="presParOf" srcId="{3E0CDA15-BD20-46D6-BAA4-FB4B5C6C5369}" destId="{559BB1EC-F33E-4A5D-A95C-47021906BFEF}" srcOrd="4" destOrd="0" presId="urn:microsoft.com/office/officeart/2005/8/layout/process2"/>
    <dgm:cxn modelId="{7C501FA3-5F42-4C31-B983-8B0FBD793761}" type="presParOf" srcId="{3E0CDA15-BD20-46D6-BAA4-FB4B5C6C5369}" destId="{B6054902-8213-4511-B75D-84925A7F672C}" srcOrd="5" destOrd="0" presId="urn:microsoft.com/office/officeart/2005/8/layout/process2"/>
    <dgm:cxn modelId="{AC56870A-BB3D-4C77-BAD8-C627E43EE26F}" type="presParOf" srcId="{B6054902-8213-4511-B75D-84925A7F672C}" destId="{4E39BCDE-89E3-4F1C-8542-F3B62D8DCA3E}" srcOrd="0" destOrd="0" presId="urn:microsoft.com/office/officeart/2005/8/layout/process2"/>
    <dgm:cxn modelId="{7475D0C6-C1BF-47DE-88CA-213D2401289E}" type="presParOf" srcId="{3E0CDA15-BD20-46D6-BAA4-FB4B5C6C5369}" destId="{5A0B1E67-D1B1-491C-8B07-949915E2DCF2}"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BBF69B-051D-4C6F-9D8A-637A9001B06C}" type="doc">
      <dgm:prSet loTypeId="urn:microsoft.com/office/officeart/2005/8/layout/chevron1" loCatId="process" qsTypeId="urn:microsoft.com/office/officeart/2005/8/quickstyle/simple1" qsCatId="simple" csTypeId="urn:microsoft.com/office/officeart/2005/8/colors/accent1_2" csCatId="accent1" phldr="1"/>
      <dgm:spPr/>
    </dgm:pt>
    <dgm:pt modelId="{DA479C93-53B0-4A0E-B478-141DA976363C}">
      <dgm:prSet phldrT="[Text]"/>
      <dgm:spPr/>
      <dgm:t>
        <a:bodyPr/>
        <a:lstStyle/>
        <a:p>
          <a:r>
            <a:rPr lang="en-AU" dirty="0">
              <a:latin typeface="Arial" panose="020B0604020202020204" pitchFamily="34" charset="0"/>
              <a:cs typeface="Arial" panose="020B0604020202020204" pitchFamily="34" charset="0"/>
            </a:rPr>
            <a:t>Lamarck: Inheritance of acquired characters</a:t>
          </a:r>
        </a:p>
      </dgm:t>
    </dgm:pt>
    <dgm:pt modelId="{55657CD9-CE0E-4A8A-A9EC-15D7C31E8E1A}" type="parTrans" cxnId="{2A5D7723-619E-4173-9099-FB312FE59E8E}">
      <dgm:prSet/>
      <dgm:spPr/>
      <dgm:t>
        <a:bodyPr/>
        <a:lstStyle/>
        <a:p>
          <a:endParaRPr lang="en-AU">
            <a:latin typeface="Arial" panose="020B0604020202020204" pitchFamily="34" charset="0"/>
            <a:cs typeface="Arial" panose="020B0604020202020204" pitchFamily="34" charset="0"/>
          </a:endParaRPr>
        </a:p>
      </dgm:t>
    </dgm:pt>
    <dgm:pt modelId="{1CBA1A7F-F3FD-44B8-BC0B-01E5378AD4BF}" type="sibTrans" cxnId="{2A5D7723-619E-4173-9099-FB312FE59E8E}">
      <dgm:prSet/>
      <dgm:spPr/>
      <dgm:t>
        <a:bodyPr/>
        <a:lstStyle/>
        <a:p>
          <a:endParaRPr lang="en-AU">
            <a:latin typeface="Arial" panose="020B0604020202020204" pitchFamily="34" charset="0"/>
            <a:cs typeface="Arial" panose="020B0604020202020204" pitchFamily="34" charset="0"/>
          </a:endParaRPr>
        </a:p>
      </dgm:t>
    </dgm:pt>
    <dgm:pt modelId="{006326EB-906D-4CBF-9AB0-F2A5237B5797}">
      <dgm:prSet phldrT="[Text]"/>
      <dgm:spPr/>
      <dgm:t>
        <a:bodyPr/>
        <a:lstStyle/>
        <a:p>
          <a:r>
            <a:rPr lang="en-AU" dirty="0">
              <a:latin typeface="Arial" panose="020B0604020202020204" pitchFamily="34" charset="0"/>
              <a:cs typeface="Arial" panose="020B0604020202020204" pitchFamily="34" charset="0"/>
            </a:rPr>
            <a:t>Weissman experiment on rat tails</a:t>
          </a:r>
        </a:p>
      </dgm:t>
    </dgm:pt>
    <dgm:pt modelId="{1F627CF1-64AF-4E80-BCB2-1C67EE684B3A}" type="parTrans" cxnId="{0CD8021B-14DC-4D44-9A40-E7B18CB53A50}">
      <dgm:prSet/>
      <dgm:spPr/>
      <dgm:t>
        <a:bodyPr/>
        <a:lstStyle/>
        <a:p>
          <a:endParaRPr lang="en-AU">
            <a:latin typeface="Arial" panose="020B0604020202020204" pitchFamily="34" charset="0"/>
            <a:cs typeface="Arial" panose="020B0604020202020204" pitchFamily="34" charset="0"/>
          </a:endParaRPr>
        </a:p>
      </dgm:t>
    </dgm:pt>
    <dgm:pt modelId="{C6EAD726-AA64-4B35-879A-192D04A2127F}" type="sibTrans" cxnId="{0CD8021B-14DC-4D44-9A40-E7B18CB53A50}">
      <dgm:prSet/>
      <dgm:spPr/>
      <dgm:t>
        <a:bodyPr/>
        <a:lstStyle/>
        <a:p>
          <a:endParaRPr lang="en-AU">
            <a:latin typeface="Arial" panose="020B0604020202020204" pitchFamily="34" charset="0"/>
            <a:cs typeface="Arial" panose="020B0604020202020204" pitchFamily="34" charset="0"/>
          </a:endParaRPr>
        </a:p>
      </dgm:t>
    </dgm:pt>
    <dgm:pt modelId="{FC0336A1-936F-4CBE-AB19-C963E30B86AA}">
      <dgm:prSet phldrT="[Text]"/>
      <dgm:spPr/>
      <dgm:t>
        <a:bodyPr/>
        <a:lstStyle/>
        <a:p>
          <a:r>
            <a:rPr lang="en-AU" dirty="0">
              <a:latin typeface="Arial" panose="020B0604020202020204" pitchFamily="34" charset="0"/>
              <a:cs typeface="Arial" panose="020B0604020202020204" pitchFamily="34" charset="0"/>
            </a:rPr>
            <a:t>Darwin:</a:t>
          </a:r>
        </a:p>
        <a:p>
          <a:r>
            <a:rPr lang="en-AU" dirty="0">
              <a:latin typeface="Arial" panose="020B0604020202020204" pitchFamily="34" charset="0"/>
              <a:cs typeface="Arial" panose="020B0604020202020204" pitchFamily="34" charset="0"/>
            </a:rPr>
            <a:t>Evolution by Natural Selection</a:t>
          </a:r>
        </a:p>
      </dgm:t>
    </dgm:pt>
    <dgm:pt modelId="{A9D8281C-E062-47C8-A962-C129452DF5A4}" type="parTrans" cxnId="{1590D4ED-01B0-41E7-ACE2-16F0F37442F1}">
      <dgm:prSet/>
      <dgm:spPr/>
      <dgm:t>
        <a:bodyPr/>
        <a:lstStyle/>
        <a:p>
          <a:endParaRPr lang="en-AU">
            <a:latin typeface="Arial" panose="020B0604020202020204" pitchFamily="34" charset="0"/>
            <a:cs typeface="Arial" panose="020B0604020202020204" pitchFamily="34" charset="0"/>
          </a:endParaRPr>
        </a:p>
      </dgm:t>
    </dgm:pt>
    <dgm:pt modelId="{D321B152-FBE0-4BBA-A2DE-1A48DBD90F20}" type="sibTrans" cxnId="{1590D4ED-01B0-41E7-ACE2-16F0F37442F1}">
      <dgm:prSet/>
      <dgm:spPr/>
      <dgm:t>
        <a:bodyPr/>
        <a:lstStyle/>
        <a:p>
          <a:endParaRPr lang="en-AU">
            <a:latin typeface="Arial" panose="020B0604020202020204" pitchFamily="34" charset="0"/>
            <a:cs typeface="Arial" panose="020B0604020202020204" pitchFamily="34" charset="0"/>
          </a:endParaRPr>
        </a:p>
      </dgm:t>
    </dgm:pt>
    <dgm:pt modelId="{88792602-61C2-4E61-B551-C4AB639CFC95}" type="pres">
      <dgm:prSet presAssocID="{ECBBF69B-051D-4C6F-9D8A-637A9001B06C}" presName="Name0" presStyleCnt="0">
        <dgm:presLayoutVars>
          <dgm:dir/>
          <dgm:animLvl val="lvl"/>
          <dgm:resizeHandles val="exact"/>
        </dgm:presLayoutVars>
      </dgm:prSet>
      <dgm:spPr/>
    </dgm:pt>
    <dgm:pt modelId="{E2F8245F-8648-4817-88F4-B78BD216E8F4}" type="pres">
      <dgm:prSet presAssocID="{DA479C93-53B0-4A0E-B478-141DA976363C}" presName="parTxOnly" presStyleLbl="node1" presStyleIdx="0" presStyleCnt="3">
        <dgm:presLayoutVars>
          <dgm:chMax val="0"/>
          <dgm:chPref val="0"/>
          <dgm:bulletEnabled val="1"/>
        </dgm:presLayoutVars>
      </dgm:prSet>
      <dgm:spPr/>
      <dgm:t>
        <a:bodyPr/>
        <a:lstStyle/>
        <a:p>
          <a:endParaRPr lang="en-US"/>
        </a:p>
      </dgm:t>
    </dgm:pt>
    <dgm:pt modelId="{124B07FA-BEA9-480B-AFD8-9EFECBF97019}" type="pres">
      <dgm:prSet presAssocID="{1CBA1A7F-F3FD-44B8-BC0B-01E5378AD4BF}" presName="parTxOnlySpace" presStyleCnt="0"/>
      <dgm:spPr/>
    </dgm:pt>
    <dgm:pt modelId="{B0B3C7B2-C286-4006-A02B-D8395043B4E3}" type="pres">
      <dgm:prSet presAssocID="{006326EB-906D-4CBF-9AB0-F2A5237B5797}" presName="parTxOnly" presStyleLbl="node1" presStyleIdx="1" presStyleCnt="3">
        <dgm:presLayoutVars>
          <dgm:chMax val="0"/>
          <dgm:chPref val="0"/>
          <dgm:bulletEnabled val="1"/>
        </dgm:presLayoutVars>
      </dgm:prSet>
      <dgm:spPr/>
      <dgm:t>
        <a:bodyPr/>
        <a:lstStyle/>
        <a:p>
          <a:endParaRPr lang="en-US"/>
        </a:p>
      </dgm:t>
    </dgm:pt>
    <dgm:pt modelId="{B4561608-05D6-4523-8CC4-DF3EAA7602A4}" type="pres">
      <dgm:prSet presAssocID="{C6EAD726-AA64-4B35-879A-192D04A2127F}" presName="parTxOnlySpace" presStyleCnt="0"/>
      <dgm:spPr/>
    </dgm:pt>
    <dgm:pt modelId="{98A447D2-4A19-4EBA-998F-7D212E21B6F0}" type="pres">
      <dgm:prSet presAssocID="{FC0336A1-936F-4CBE-AB19-C963E30B86AA}" presName="parTxOnly" presStyleLbl="node1" presStyleIdx="2" presStyleCnt="3">
        <dgm:presLayoutVars>
          <dgm:chMax val="0"/>
          <dgm:chPref val="0"/>
          <dgm:bulletEnabled val="1"/>
        </dgm:presLayoutVars>
      </dgm:prSet>
      <dgm:spPr/>
      <dgm:t>
        <a:bodyPr/>
        <a:lstStyle/>
        <a:p>
          <a:endParaRPr lang="en-US"/>
        </a:p>
      </dgm:t>
    </dgm:pt>
  </dgm:ptLst>
  <dgm:cxnLst>
    <dgm:cxn modelId="{7CA942B8-65B8-4267-9921-4EC8699A02CD}" type="presOf" srcId="{ECBBF69B-051D-4C6F-9D8A-637A9001B06C}" destId="{88792602-61C2-4E61-B551-C4AB639CFC95}" srcOrd="0" destOrd="0" presId="urn:microsoft.com/office/officeart/2005/8/layout/chevron1"/>
    <dgm:cxn modelId="{1590D4ED-01B0-41E7-ACE2-16F0F37442F1}" srcId="{ECBBF69B-051D-4C6F-9D8A-637A9001B06C}" destId="{FC0336A1-936F-4CBE-AB19-C963E30B86AA}" srcOrd="2" destOrd="0" parTransId="{A9D8281C-E062-47C8-A962-C129452DF5A4}" sibTransId="{D321B152-FBE0-4BBA-A2DE-1A48DBD90F20}"/>
    <dgm:cxn modelId="{9A9879F2-E766-4679-8789-E9609AF67940}" type="presOf" srcId="{FC0336A1-936F-4CBE-AB19-C963E30B86AA}" destId="{98A447D2-4A19-4EBA-998F-7D212E21B6F0}" srcOrd="0" destOrd="0" presId="urn:microsoft.com/office/officeart/2005/8/layout/chevron1"/>
    <dgm:cxn modelId="{FBFFD5B5-6F10-4DD1-81FB-619C34D9E8A2}" type="presOf" srcId="{006326EB-906D-4CBF-9AB0-F2A5237B5797}" destId="{B0B3C7B2-C286-4006-A02B-D8395043B4E3}" srcOrd="0" destOrd="0" presId="urn:microsoft.com/office/officeart/2005/8/layout/chevron1"/>
    <dgm:cxn modelId="{0CD8021B-14DC-4D44-9A40-E7B18CB53A50}" srcId="{ECBBF69B-051D-4C6F-9D8A-637A9001B06C}" destId="{006326EB-906D-4CBF-9AB0-F2A5237B5797}" srcOrd="1" destOrd="0" parTransId="{1F627CF1-64AF-4E80-BCB2-1C67EE684B3A}" sibTransId="{C6EAD726-AA64-4B35-879A-192D04A2127F}"/>
    <dgm:cxn modelId="{2A5D7723-619E-4173-9099-FB312FE59E8E}" srcId="{ECBBF69B-051D-4C6F-9D8A-637A9001B06C}" destId="{DA479C93-53B0-4A0E-B478-141DA976363C}" srcOrd="0" destOrd="0" parTransId="{55657CD9-CE0E-4A8A-A9EC-15D7C31E8E1A}" sibTransId="{1CBA1A7F-F3FD-44B8-BC0B-01E5378AD4BF}"/>
    <dgm:cxn modelId="{76BF1DC1-B6FA-4215-9A25-1DC776840272}" type="presOf" srcId="{DA479C93-53B0-4A0E-B478-141DA976363C}" destId="{E2F8245F-8648-4817-88F4-B78BD216E8F4}" srcOrd="0" destOrd="0" presId="urn:microsoft.com/office/officeart/2005/8/layout/chevron1"/>
    <dgm:cxn modelId="{B1859A88-A98B-4A62-A7D6-C881F1127A9B}" type="presParOf" srcId="{88792602-61C2-4E61-B551-C4AB639CFC95}" destId="{E2F8245F-8648-4817-88F4-B78BD216E8F4}" srcOrd="0" destOrd="0" presId="urn:microsoft.com/office/officeart/2005/8/layout/chevron1"/>
    <dgm:cxn modelId="{9F3140C1-35E9-42E3-8014-5EFC6E527BCC}" type="presParOf" srcId="{88792602-61C2-4E61-B551-C4AB639CFC95}" destId="{124B07FA-BEA9-480B-AFD8-9EFECBF97019}" srcOrd="1" destOrd="0" presId="urn:microsoft.com/office/officeart/2005/8/layout/chevron1"/>
    <dgm:cxn modelId="{8C0E9389-B616-4645-BF94-AA3F2AFCD525}" type="presParOf" srcId="{88792602-61C2-4E61-B551-C4AB639CFC95}" destId="{B0B3C7B2-C286-4006-A02B-D8395043B4E3}" srcOrd="2" destOrd="0" presId="urn:microsoft.com/office/officeart/2005/8/layout/chevron1"/>
    <dgm:cxn modelId="{ED8C7FE3-308E-4C28-A97E-A6071140EB23}" type="presParOf" srcId="{88792602-61C2-4E61-B551-C4AB639CFC95}" destId="{B4561608-05D6-4523-8CC4-DF3EAA7602A4}" srcOrd="3" destOrd="0" presId="urn:microsoft.com/office/officeart/2005/8/layout/chevron1"/>
    <dgm:cxn modelId="{2202B45E-B7F4-4563-AE03-912327401719}" type="presParOf" srcId="{88792602-61C2-4E61-B551-C4AB639CFC95}" destId="{98A447D2-4A19-4EBA-998F-7D212E21B6F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1E8E3-F2DC-48FE-B8DB-BABB55C4BAF1}">
      <dsp:nvSpPr>
        <dsp:cNvPr id="0" name=""/>
        <dsp:cNvSpPr/>
      </dsp:nvSpPr>
      <dsp:spPr>
        <a:xfrm>
          <a:off x="2816" y="194101"/>
          <a:ext cx="2462757" cy="2462757"/>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5534" tIns="24130" rIns="135534" bIns="24130" numCol="1" spcCol="1270" anchor="ctr" anchorCtr="1">
          <a:noAutofit/>
        </a:bodyPr>
        <a:lstStyle/>
        <a:p>
          <a:pPr lvl="0" algn="l" defTabSz="84455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Nature of knowledge</a:t>
          </a:r>
        </a:p>
        <a:p>
          <a:pPr marL="114300" lvl="1" indent="-114300" algn="l" defTabSz="666750">
            <a:lnSpc>
              <a:spcPct val="90000"/>
            </a:lnSpc>
            <a:spcBef>
              <a:spcPct val="0"/>
            </a:spcBef>
            <a:spcAft>
              <a:spcPct val="15000"/>
            </a:spcAft>
            <a:buChar char="••"/>
          </a:pPr>
          <a:r>
            <a:rPr lang="en-US" sz="1500" kern="1200">
              <a:latin typeface="Arial" panose="020B0604020202020204" pitchFamily="34" charset="0"/>
              <a:cs typeface="Arial" panose="020B0604020202020204" pitchFamily="34" charset="0"/>
            </a:rPr>
            <a:t>What is science?</a:t>
          </a:r>
          <a:endParaRPr lang="en-US" sz="1500" kern="1200" dirty="0">
            <a:latin typeface="Arial" panose="020B0604020202020204" pitchFamily="34" charset="0"/>
            <a:cs typeface="Arial" panose="020B0604020202020204" pitchFamily="34" charset="0"/>
          </a:endParaRPr>
        </a:p>
      </dsp:txBody>
      <dsp:txXfrm>
        <a:off x="363478" y="554763"/>
        <a:ext cx="1741433" cy="1741433"/>
      </dsp:txXfrm>
    </dsp:sp>
    <dsp:sp modelId="{E8C547DD-E668-4A3C-829E-AF9075B83A2E}">
      <dsp:nvSpPr>
        <dsp:cNvPr id="0" name=""/>
        <dsp:cNvSpPr/>
      </dsp:nvSpPr>
      <dsp:spPr>
        <a:xfrm>
          <a:off x="1973021" y="194101"/>
          <a:ext cx="2462757" cy="2462757"/>
        </a:xfrm>
        <a:prstGeom prst="ellipse">
          <a:avLst/>
        </a:prstGeom>
        <a:gradFill rotWithShape="0">
          <a:gsLst>
            <a:gs pos="0">
              <a:schemeClr val="accent5">
                <a:alpha val="50000"/>
                <a:hueOff val="-10092469"/>
                <a:satOff val="-7908"/>
                <a:lumOff val="8431"/>
                <a:alphaOff val="0"/>
                <a:satMod val="103000"/>
                <a:lumMod val="102000"/>
                <a:tint val="94000"/>
              </a:schemeClr>
            </a:gs>
            <a:gs pos="50000">
              <a:schemeClr val="accent5">
                <a:alpha val="50000"/>
                <a:hueOff val="-10092469"/>
                <a:satOff val="-7908"/>
                <a:lumOff val="8431"/>
                <a:alphaOff val="0"/>
                <a:satMod val="110000"/>
                <a:lumMod val="100000"/>
                <a:shade val="100000"/>
              </a:schemeClr>
            </a:gs>
            <a:gs pos="100000">
              <a:schemeClr val="accent5">
                <a:alpha val="50000"/>
                <a:hueOff val="-10092469"/>
                <a:satOff val="-7908"/>
                <a:lumOff val="8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5534" tIns="24130" rIns="135534" bIns="24130" numCol="1" spcCol="1270" anchor="ctr" anchorCtr="1">
          <a:noAutofit/>
        </a:bodyPr>
        <a:lstStyle/>
        <a:p>
          <a:pPr lvl="0" algn="l" defTabSz="84455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Scope of knowledge</a:t>
          </a:r>
        </a:p>
        <a:p>
          <a:pPr marL="114300" lvl="1" indent="-114300" algn="l" defTabSz="666750">
            <a:lnSpc>
              <a:spcPct val="90000"/>
            </a:lnSpc>
            <a:spcBef>
              <a:spcPct val="0"/>
            </a:spcBef>
            <a:spcAft>
              <a:spcPct val="15000"/>
            </a:spcAft>
            <a:buChar char="••"/>
          </a:pPr>
          <a:r>
            <a:rPr lang="en-US" sz="1500" kern="1200">
              <a:latin typeface="Arial" panose="020B0604020202020204" pitchFamily="34" charset="0"/>
              <a:cs typeface="Arial" panose="020B0604020202020204" pitchFamily="34" charset="0"/>
            </a:rPr>
            <a:t>What are the limits of science?</a:t>
          </a:r>
          <a:endParaRPr lang="en-US" sz="1500" kern="1200" dirty="0">
            <a:latin typeface="Arial" panose="020B0604020202020204" pitchFamily="34" charset="0"/>
            <a:cs typeface="Arial" panose="020B0604020202020204" pitchFamily="34" charset="0"/>
          </a:endParaRPr>
        </a:p>
      </dsp:txBody>
      <dsp:txXfrm>
        <a:off x="2333683" y="554763"/>
        <a:ext cx="1741433" cy="1741433"/>
      </dsp:txXfrm>
    </dsp:sp>
    <dsp:sp modelId="{05B8BB52-968D-4723-A65D-9E190D9B6E95}">
      <dsp:nvSpPr>
        <dsp:cNvPr id="0" name=""/>
        <dsp:cNvSpPr/>
      </dsp:nvSpPr>
      <dsp:spPr>
        <a:xfrm>
          <a:off x="3943227" y="194101"/>
          <a:ext cx="2462757" cy="2462757"/>
        </a:xfrm>
        <a:prstGeom prst="ellipse">
          <a:avLst/>
        </a:prstGeom>
        <a:gradFill rotWithShape="0">
          <a:gsLst>
            <a:gs pos="0">
              <a:schemeClr val="accent5">
                <a:alpha val="50000"/>
                <a:hueOff val="-20184937"/>
                <a:satOff val="-15815"/>
                <a:lumOff val="16861"/>
                <a:alphaOff val="0"/>
                <a:satMod val="103000"/>
                <a:lumMod val="102000"/>
                <a:tint val="94000"/>
              </a:schemeClr>
            </a:gs>
            <a:gs pos="50000">
              <a:schemeClr val="accent5">
                <a:alpha val="50000"/>
                <a:hueOff val="-20184937"/>
                <a:satOff val="-15815"/>
                <a:lumOff val="16861"/>
                <a:alphaOff val="0"/>
                <a:satMod val="110000"/>
                <a:lumMod val="100000"/>
                <a:shade val="100000"/>
              </a:schemeClr>
            </a:gs>
            <a:gs pos="100000">
              <a:schemeClr val="accent5">
                <a:alpha val="50000"/>
                <a:hueOff val="-20184937"/>
                <a:satOff val="-15815"/>
                <a:lumOff val="168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5534" tIns="24130" rIns="135534" bIns="24130" numCol="1" spcCol="1270" anchor="ctr" anchorCtr="1">
          <a:noAutofit/>
        </a:bodyPr>
        <a:lstStyle/>
        <a:p>
          <a:pPr lvl="0" algn="l" defTabSz="84455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Production of knowledge</a:t>
          </a:r>
        </a:p>
        <a:p>
          <a:pPr marL="114300" lvl="1" indent="-114300" algn="l" defTabSz="666750">
            <a:lnSpc>
              <a:spcPct val="90000"/>
            </a:lnSpc>
            <a:spcBef>
              <a:spcPct val="0"/>
            </a:spcBef>
            <a:spcAft>
              <a:spcPct val="15000"/>
            </a:spcAft>
            <a:buChar char="••"/>
          </a:pPr>
          <a:r>
            <a:rPr lang="en-US" sz="1500" kern="1200">
              <a:latin typeface="Arial" panose="020B0604020202020204" pitchFamily="34" charset="0"/>
              <a:cs typeface="Arial" panose="020B0604020202020204" pitchFamily="34" charset="0"/>
            </a:rPr>
            <a:t>How is scientific knowledge generated?</a:t>
          </a:r>
          <a:endParaRPr lang="en-US" sz="1500" kern="1200" dirty="0">
            <a:latin typeface="Arial" panose="020B0604020202020204" pitchFamily="34" charset="0"/>
            <a:cs typeface="Arial" panose="020B0604020202020204" pitchFamily="34" charset="0"/>
          </a:endParaRPr>
        </a:p>
      </dsp:txBody>
      <dsp:txXfrm>
        <a:off x="4303889" y="554763"/>
        <a:ext cx="1741433" cy="1741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45D46-5AAB-4E3C-BBAE-4D9864672C62}">
      <dsp:nvSpPr>
        <dsp:cNvPr id="0" name=""/>
        <dsp:cNvSpPr/>
      </dsp:nvSpPr>
      <dsp:spPr>
        <a:xfrm>
          <a:off x="971754" y="0"/>
          <a:ext cx="4064000" cy="406400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AU" sz="1400" kern="1200" dirty="0">
              <a:solidFill>
                <a:schemeClr val="bg1"/>
              </a:solidFill>
              <a:latin typeface="Arial" panose="020B0604020202020204" pitchFamily="34" charset="0"/>
              <a:cs typeface="Arial" panose="020B0604020202020204" pitchFamily="34" charset="0"/>
            </a:rPr>
            <a:t>Theory</a:t>
          </a:r>
        </a:p>
      </dsp:txBody>
      <dsp:txXfrm>
        <a:off x="2435607" y="203199"/>
        <a:ext cx="1136294" cy="609600"/>
      </dsp:txXfrm>
    </dsp:sp>
    <dsp:sp modelId="{0BFEB656-6848-4A97-8ABF-73C840674B8A}">
      <dsp:nvSpPr>
        <dsp:cNvPr id="0" name=""/>
        <dsp:cNvSpPr/>
      </dsp:nvSpPr>
      <dsp:spPr>
        <a:xfrm>
          <a:off x="1378154" y="812799"/>
          <a:ext cx="3251200" cy="325120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AU" sz="1400" kern="1200" dirty="0">
              <a:solidFill>
                <a:schemeClr val="tx1"/>
              </a:solidFill>
              <a:latin typeface="Arial" panose="020B0604020202020204" pitchFamily="34" charset="0"/>
              <a:cs typeface="Arial" panose="020B0604020202020204" pitchFamily="34" charset="0"/>
            </a:rPr>
            <a:t>Hypothesis</a:t>
          </a:r>
        </a:p>
      </dsp:txBody>
      <dsp:txXfrm>
        <a:off x="2435607" y="1007871"/>
        <a:ext cx="1136294" cy="585216"/>
      </dsp:txXfrm>
    </dsp:sp>
    <dsp:sp modelId="{9979782E-13D4-4D37-B197-E86833157164}">
      <dsp:nvSpPr>
        <dsp:cNvPr id="0" name=""/>
        <dsp:cNvSpPr/>
      </dsp:nvSpPr>
      <dsp:spPr>
        <a:xfrm>
          <a:off x="1784554" y="1625599"/>
          <a:ext cx="2438400" cy="243840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AU" sz="1400" kern="1200" dirty="0">
              <a:solidFill>
                <a:schemeClr val="tx1"/>
              </a:solidFill>
              <a:latin typeface="Arial" panose="020B0604020202020204" pitchFamily="34" charset="0"/>
              <a:cs typeface="Arial" panose="020B0604020202020204" pitchFamily="34" charset="0"/>
            </a:rPr>
            <a:t>Model</a:t>
          </a:r>
        </a:p>
      </dsp:txBody>
      <dsp:txXfrm>
        <a:off x="2435607" y="1808479"/>
        <a:ext cx="1136294" cy="548640"/>
      </dsp:txXfrm>
    </dsp:sp>
    <dsp:sp modelId="{B359E08D-6F62-45A0-8AAB-DF7D56C4CBB4}">
      <dsp:nvSpPr>
        <dsp:cNvPr id="0" name=""/>
        <dsp:cNvSpPr/>
      </dsp:nvSpPr>
      <dsp:spPr>
        <a:xfrm>
          <a:off x="2190954" y="2438399"/>
          <a:ext cx="1625600" cy="162560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AU" sz="1400" kern="1200" dirty="0">
              <a:latin typeface="Arial" panose="020B0604020202020204" pitchFamily="34" charset="0"/>
              <a:cs typeface="Arial" panose="020B0604020202020204" pitchFamily="34" charset="0"/>
            </a:rPr>
            <a:t>Law</a:t>
          </a:r>
        </a:p>
      </dsp:txBody>
      <dsp:txXfrm>
        <a:off x="2429018" y="2844799"/>
        <a:ext cx="1149472" cy="812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91A89-F019-46D2-ADB6-AF75CFC13260}">
      <dsp:nvSpPr>
        <dsp:cNvPr id="0" name=""/>
        <dsp:cNvSpPr/>
      </dsp:nvSpPr>
      <dsp:spPr>
        <a:xfrm>
          <a:off x="0" y="3292757"/>
          <a:ext cx="5516880" cy="93959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In practice</a:t>
          </a:r>
        </a:p>
      </dsp:txBody>
      <dsp:txXfrm>
        <a:off x="0" y="3292757"/>
        <a:ext cx="1655064" cy="939593"/>
      </dsp:txXfrm>
    </dsp:sp>
    <dsp:sp modelId="{D9B8819F-CE6A-4B33-B291-E8022AE66E61}">
      <dsp:nvSpPr>
        <dsp:cNvPr id="0" name=""/>
        <dsp:cNvSpPr/>
      </dsp:nvSpPr>
      <dsp:spPr>
        <a:xfrm>
          <a:off x="0" y="2196564"/>
          <a:ext cx="5516880" cy="93959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What it means</a:t>
          </a:r>
        </a:p>
      </dsp:txBody>
      <dsp:txXfrm>
        <a:off x="0" y="2196564"/>
        <a:ext cx="1655064" cy="939593"/>
      </dsp:txXfrm>
    </dsp:sp>
    <dsp:sp modelId="{49AE40C2-B5C4-4F40-A716-1920168A2D40}">
      <dsp:nvSpPr>
        <dsp:cNvPr id="0" name=""/>
        <dsp:cNvSpPr/>
      </dsp:nvSpPr>
      <dsp:spPr>
        <a:xfrm>
          <a:off x="0" y="1100371"/>
          <a:ext cx="5516880" cy="93959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Type of Reasoning</a:t>
          </a:r>
        </a:p>
      </dsp:txBody>
      <dsp:txXfrm>
        <a:off x="0" y="1100371"/>
        <a:ext cx="1655064" cy="939593"/>
      </dsp:txXfrm>
    </dsp:sp>
    <dsp:sp modelId="{B1B84530-12F1-4698-8AC1-C1400D65FC6F}">
      <dsp:nvSpPr>
        <dsp:cNvPr id="0" name=""/>
        <dsp:cNvSpPr/>
      </dsp:nvSpPr>
      <dsp:spPr>
        <a:xfrm>
          <a:off x="0" y="4179"/>
          <a:ext cx="5516880" cy="93959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Philosophy</a:t>
          </a:r>
        </a:p>
      </dsp:txBody>
      <dsp:txXfrm>
        <a:off x="0" y="4179"/>
        <a:ext cx="1655064" cy="939593"/>
      </dsp:txXfrm>
    </dsp:sp>
    <dsp:sp modelId="{CDABC4C6-D128-4705-A332-FEE050CBBECE}">
      <dsp:nvSpPr>
        <dsp:cNvPr id="0" name=""/>
        <dsp:cNvSpPr/>
      </dsp:nvSpPr>
      <dsp:spPr>
        <a:xfrm>
          <a:off x="2943557" y="82478"/>
          <a:ext cx="1174492" cy="7829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Empiricism</a:t>
          </a:r>
        </a:p>
      </dsp:txBody>
      <dsp:txXfrm>
        <a:off x="2966490" y="105411"/>
        <a:ext cx="1128626" cy="737128"/>
      </dsp:txXfrm>
    </dsp:sp>
    <dsp:sp modelId="{EB1702F1-903B-4ACB-99F1-8EF5C6E6D1CD}">
      <dsp:nvSpPr>
        <dsp:cNvPr id="0" name=""/>
        <dsp:cNvSpPr/>
      </dsp:nvSpPr>
      <dsp:spPr>
        <a:xfrm>
          <a:off x="2767383" y="865473"/>
          <a:ext cx="763419" cy="313197"/>
        </a:xfrm>
        <a:custGeom>
          <a:avLst/>
          <a:gdLst/>
          <a:ahLst/>
          <a:cxnLst/>
          <a:rect l="0" t="0" r="0" b="0"/>
          <a:pathLst>
            <a:path>
              <a:moveTo>
                <a:pt x="763419" y="0"/>
              </a:moveTo>
              <a:lnTo>
                <a:pt x="763419" y="156598"/>
              </a:lnTo>
              <a:lnTo>
                <a:pt x="0" y="156598"/>
              </a:lnTo>
              <a:lnTo>
                <a:pt x="0" y="31319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7B7CF-6B3E-4C00-A9A5-74741C6BB459}">
      <dsp:nvSpPr>
        <dsp:cNvPr id="0" name=""/>
        <dsp:cNvSpPr/>
      </dsp:nvSpPr>
      <dsp:spPr>
        <a:xfrm>
          <a:off x="2180137" y="1178671"/>
          <a:ext cx="1174492" cy="7829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Induction</a:t>
          </a:r>
        </a:p>
      </dsp:txBody>
      <dsp:txXfrm>
        <a:off x="2203070" y="1201604"/>
        <a:ext cx="1128626" cy="737128"/>
      </dsp:txXfrm>
    </dsp:sp>
    <dsp:sp modelId="{F339E1E3-FAD9-4E9D-AE18-821F206DE547}">
      <dsp:nvSpPr>
        <dsp:cNvPr id="0" name=""/>
        <dsp:cNvSpPr/>
      </dsp:nvSpPr>
      <dsp:spPr>
        <a:xfrm>
          <a:off x="2721663" y="1961666"/>
          <a:ext cx="91440" cy="313197"/>
        </a:xfrm>
        <a:custGeom>
          <a:avLst/>
          <a:gdLst/>
          <a:ahLst/>
          <a:cxnLst/>
          <a:rect l="0" t="0" r="0" b="0"/>
          <a:pathLst>
            <a:path>
              <a:moveTo>
                <a:pt x="45720" y="0"/>
              </a:moveTo>
              <a:lnTo>
                <a:pt x="45720" y="3131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1BAEAE-06B8-4BBA-AD6E-42A581350062}">
      <dsp:nvSpPr>
        <dsp:cNvPr id="0" name=""/>
        <dsp:cNvSpPr/>
      </dsp:nvSpPr>
      <dsp:spPr>
        <a:xfrm>
          <a:off x="2180137" y="2274863"/>
          <a:ext cx="1174492" cy="7829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From specific to the general</a:t>
          </a:r>
        </a:p>
      </dsp:txBody>
      <dsp:txXfrm>
        <a:off x="2203070" y="2297796"/>
        <a:ext cx="1128626" cy="737128"/>
      </dsp:txXfrm>
    </dsp:sp>
    <dsp:sp modelId="{536C562B-1C6A-4D81-B2C3-8A79AA1D170F}">
      <dsp:nvSpPr>
        <dsp:cNvPr id="0" name=""/>
        <dsp:cNvSpPr/>
      </dsp:nvSpPr>
      <dsp:spPr>
        <a:xfrm>
          <a:off x="2721663" y="3057858"/>
          <a:ext cx="91440" cy="313197"/>
        </a:xfrm>
        <a:custGeom>
          <a:avLst/>
          <a:gdLst/>
          <a:ahLst/>
          <a:cxnLst/>
          <a:rect l="0" t="0" r="0" b="0"/>
          <a:pathLst>
            <a:path>
              <a:moveTo>
                <a:pt x="45720" y="0"/>
              </a:moveTo>
              <a:lnTo>
                <a:pt x="45720" y="31319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2F8E7C-735B-4767-A4D1-7D53C2B9F211}">
      <dsp:nvSpPr>
        <dsp:cNvPr id="0" name=""/>
        <dsp:cNvSpPr/>
      </dsp:nvSpPr>
      <dsp:spPr>
        <a:xfrm>
          <a:off x="2180137" y="3371056"/>
          <a:ext cx="1174492" cy="782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Arial" panose="020B0604020202020204" pitchFamily="34" charset="0"/>
              <a:cs typeface="Arial" panose="020B0604020202020204" pitchFamily="34" charset="0"/>
            </a:rPr>
            <a:t>Observation before theory</a:t>
          </a:r>
        </a:p>
      </dsp:txBody>
      <dsp:txXfrm>
        <a:off x="2203070" y="3393989"/>
        <a:ext cx="1128626" cy="737128"/>
      </dsp:txXfrm>
    </dsp:sp>
    <dsp:sp modelId="{A75A74B7-AE9E-434B-88D3-17EBFE8EAF2A}">
      <dsp:nvSpPr>
        <dsp:cNvPr id="0" name=""/>
        <dsp:cNvSpPr/>
      </dsp:nvSpPr>
      <dsp:spPr>
        <a:xfrm>
          <a:off x="3530803" y="865473"/>
          <a:ext cx="763419" cy="313197"/>
        </a:xfrm>
        <a:custGeom>
          <a:avLst/>
          <a:gdLst/>
          <a:ahLst/>
          <a:cxnLst/>
          <a:rect l="0" t="0" r="0" b="0"/>
          <a:pathLst>
            <a:path>
              <a:moveTo>
                <a:pt x="0" y="0"/>
              </a:moveTo>
              <a:lnTo>
                <a:pt x="0" y="156598"/>
              </a:lnTo>
              <a:lnTo>
                <a:pt x="763419" y="156598"/>
              </a:lnTo>
              <a:lnTo>
                <a:pt x="763419" y="31319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D33AD5-CD2F-4E7A-B07E-DA3CF733B600}">
      <dsp:nvSpPr>
        <dsp:cNvPr id="0" name=""/>
        <dsp:cNvSpPr/>
      </dsp:nvSpPr>
      <dsp:spPr>
        <a:xfrm>
          <a:off x="3706977" y="1178671"/>
          <a:ext cx="1174492" cy="7829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Deduction</a:t>
          </a:r>
        </a:p>
      </dsp:txBody>
      <dsp:txXfrm>
        <a:off x="3729910" y="1201604"/>
        <a:ext cx="1128626" cy="737128"/>
      </dsp:txXfrm>
    </dsp:sp>
    <dsp:sp modelId="{8B819A04-716B-49F5-AE40-F0F2066921DB}">
      <dsp:nvSpPr>
        <dsp:cNvPr id="0" name=""/>
        <dsp:cNvSpPr/>
      </dsp:nvSpPr>
      <dsp:spPr>
        <a:xfrm>
          <a:off x="4248503" y="1961666"/>
          <a:ext cx="91440" cy="313197"/>
        </a:xfrm>
        <a:custGeom>
          <a:avLst/>
          <a:gdLst/>
          <a:ahLst/>
          <a:cxnLst/>
          <a:rect l="0" t="0" r="0" b="0"/>
          <a:pathLst>
            <a:path>
              <a:moveTo>
                <a:pt x="45720" y="0"/>
              </a:moveTo>
              <a:lnTo>
                <a:pt x="45720" y="3131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9B106-166C-4DE3-BD95-D4F7C845F65F}">
      <dsp:nvSpPr>
        <dsp:cNvPr id="0" name=""/>
        <dsp:cNvSpPr/>
      </dsp:nvSpPr>
      <dsp:spPr>
        <a:xfrm>
          <a:off x="3706977" y="2274863"/>
          <a:ext cx="1174492" cy="7829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From the general to the specifics</a:t>
          </a:r>
        </a:p>
      </dsp:txBody>
      <dsp:txXfrm>
        <a:off x="3729910" y="2297796"/>
        <a:ext cx="1128626" cy="737128"/>
      </dsp:txXfrm>
    </dsp:sp>
    <dsp:sp modelId="{03A3A6BE-E11A-4C10-9926-8A7305820918}">
      <dsp:nvSpPr>
        <dsp:cNvPr id="0" name=""/>
        <dsp:cNvSpPr/>
      </dsp:nvSpPr>
      <dsp:spPr>
        <a:xfrm>
          <a:off x="4248503" y="3057858"/>
          <a:ext cx="91440" cy="313197"/>
        </a:xfrm>
        <a:custGeom>
          <a:avLst/>
          <a:gdLst/>
          <a:ahLst/>
          <a:cxnLst/>
          <a:rect l="0" t="0" r="0" b="0"/>
          <a:pathLst>
            <a:path>
              <a:moveTo>
                <a:pt x="45720" y="0"/>
              </a:moveTo>
              <a:lnTo>
                <a:pt x="45720" y="31319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E6710E-8767-4D1C-A553-93D59FA1F310}">
      <dsp:nvSpPr>
        <dsp:cNvPr id="0" name=""/>
        <dsp:cNvSpPr/>
      </dsp:nvSpPr>
      <dsp:spPr>
        <a:xfrm>
          <a:off x="3706977" y="3371056"/>
          <a:ext cx="1174492" cy="782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Arial" panose="020B0604020202020204" pitchFamily="34" charset="0"/>
              <a:cs typeface="Arial" panose="020B0604020202020204" pitchFamily="34" charset="0"/>
            </a:rPr>
            <a:t>Theory before observation</a:t>
          </a:r>
        </a:p>
      </dsp:txBody>
      <dsp:txXfrm>
        <a:off x="3729910" y="3393989"/>
        <a:ext cx="1128626" cy="737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0EDD3-D779-4882-ADB3-4A703C773EAA}">
      <dsp:nvSpPr>
        <dsp:cNvPr id="0" name=""/>
        <dsp:cNvSpPr/>
      </dsp:nvSpPr>
      <dsp:spPr>
        <a:xfrm>
          <a:off x="7667" y="647627"/>
          <a:ext cx="2291723" cy="1375034"/>
        </a:xfrm>
        <a:prstGeom prst="roundRect">
          <a:avLst>
            <a:gd name="adj" fmla="val 1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sng" kern="1200" dirty="0">
              <a:latin typeface="Arial" panose="020B0604020202020204" pitchFamily="34" charset="0"/>
              <a:cs typeface="Arial" panose="020B0604020202020204" pitchFamily="34" charset="0"/>
            </a:rPr>
            <a:t>Theory</a:t>
          </a:r>
        </a:p>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All matter is made up of indivisible particles called atoms</a:t>
          </a:r>
        </a:p>
      </dsp:txBody>
      <dsp:txXfrm>
        <a:off x="47940" y="687900"/>
        <a:ext cx="2211177" cy="1294488"/>
      </dsp:txXfrm>
    </dsp:sp>
    <dsp:sp modelId="{450558FE-1BCF-4FE2-8A4D-8A4FD47DEBE9}">
      <dsp:nvSpPr>
        <dsp:cNvPr id="0" name=""/>
        <dsp:cNvSpPr/>
      </dsp:nvSpPr>
      <dsp:spPr>
        <a:xfrm>
          <a:off x="2501062" y="1050970"/>
          <a:ext cx="485845" cy="568347"/>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a:off x="2501062" y="1164639"/>
        <a:ext cx="340092" cy="341009"/>
      </dsp:txXfrm>
    </dsp:sp>
    <dsp:sp modelId="{18967C9C-E27A-4967-B693-3CB4A46AA9CD}">
      <dsp:nvSpPr>
        <dsp:cNvPr id="0" name=""/>
        <dsp:cNvSpPr/>
      </dsp:nvSpPr>
      <dsp:spPr>
        <a:xfrm>
          <a:off x="3216080" y="647627"/>
          <a:ext cx="2291723" cy="1375034"/>
        </a:xfrm>
        <a:prstGeom prst="roundRect">
          <a:avLst>
            <a:gd name="adj" fmla="val 10000"/>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sng" kern="1200" dirty="0">
              <a:latin typeface="Arial" panose="020B0604020202020204" pitchFamily="34" charset="0"/>
              <a:cs typeface="Arial" panose="020B0604020202020204" pitchFamily="34" charset="0"/>
            </a:rPr>
            <a:t>Observation 1</a:t>
          </a:r>
        </a:p>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Cathode rays are a stream of negatively-charged particles</a:t>
          </a:r>
        </a:p>
      </dsp:txBody>
      <dsp:txXfrm>
        <a:off x="3256353" y="687900"/>
        <a:ext cx="2211177" cy="1294488"/>
      </dsp:txXfrm>
    </dsp:sp>
    <dsp:sp modelId="{AA56F2D9-732F-437D-970B-96DEF9542952}">
      <dsp:nvSpPr>
        <dsp:cNvPr id="0" name=""/>
        <dsp:cNvSpPr/>
      </dsp:nvSpPr>
      <dsp:spPr>
        <a:xfrm>
          <a:off x="5709475" y="1050970"/>
          <a:ext cx="485845" cy="568347"/>
        </a:xfrm>
        <a:prstGeom prst="rightArrow">
          <a:avLst>
            <a:gd name="adj1" fmla="val 60000"/>
            <a:gd name="adj2" fmla="val 50000"/>
          </a:avLst>
        </a:prstGeom>
        <a:gradFill rotWithShape="0">
          <a:gsLst>
            <a:gs pos="0">
              <a:schemeClr val="accent1">
                <a:shade val="90000"/>
                <a:hueOff val="101457"/>
                <a:satOff val="-13570"/>
                <a:lumOff val="19462"/>
                <a:alphaOff val="0"/>
                <a:satMod val="103000"/>
                <a:lumMod val="102000"/>
                <a:tint val="94000"/>
              </a:schemeClr>
            </a:gs>
            <a:gs pos="50000">
              <a:schemeClr val="accent1">
                <a:shade val="90000"/>
                <a:hueOff val="101457"/>
                <a:satOff val="-13570"/>
                <a:lumOff val="19462"/>
                <a:alphaOff val="0"/>
                <a:satMod val="110000"/>
                <a:lumMod val="100000"/>
                <a:shade val="100000"/>
              </a:schemeClr>
            </a:gs>
            <a:gs pos="100000">
              <a:schemeClr val="accent1">
                <a:shade val="90000"/>
                <a:hueOff val="101457"/>
                <a:satOff val="-13570"/>
                <a:lumOff val="194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a:off x="5709475" y="1164639"/>
        <a:ext cx="340092" cy="341009"/>
      </dsp:txXfrm>
    </dsp:sp>
    <dsp:sp modelId="{1895D2D0-BB30-434E-83D3-84FD1817BAE9}">
      <dsp:nvSpPr>
        <dsp:cNvPr id="0" name=""/>
        <dsp:cNvSpPr/>
      </dsp:nvSpPr>
      <dsp:spPr>
        <a:xfrm>
          <a:off x="6424493" y="647627"/>
          <a:ext cx="2291723" cy="1375034"/>
        </a:xfrm>
        <a:prstGeom prst="roundRect">
          <a:avLst>
            <a:gd name="adj" fmla="val 1000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sng" kern="1200" dirty="0">
              <a:latin typeface="Arial" panose="020B0604020202020204" pitchFamily="34" charset="0"/>
              <a:cs typeface="Arial" panose="020B0604020202020204" pitchFamily="34" charset="0"/>
            </a:rPr>
            <a:t>Observation 2</a:t>
          </a:r>
        </a:p>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The mass of the cathode ray particles are 1/1000 of the mass of hydrogen atoms</a:t>
          </a:r>
        </a:p>
      </dsp:txBody>
      <dsp:txXfrm>
        <a:off x="6464766" y="687900"/>
        <a:ext cx="2211177" cy="1294488"/>
      </dsp:txXfrm>
    </dsp:sp>
    <dsp:sp modelId="{B326EEE4-1F30-4AFC-B9AF-9726D32266DF}">
      <dsp:nvSpPr>
        <dsp:cNvPr id="0" name=""/>
        <dsp:cNvSpPr/>
      </dsp:nvSpPr>
      <dsp:spPr>
        <a:xfrm rot="5400000">
          <a:off x="7327432" y="2183081"/>
          <a:ext cx="485845" cy="568347"/>
        </a:xfrm>
        <a:prstGeom prst="rightArrow">
          <a:avLst>
            <a:gd name="adj1" fmla="val 60000"/>
            <a:gd name="adj2" fmla="val 50000"/>
          </a:avLst>
        </a:prstGeom>
        <a:gradFill rotWithShape="0">
          <a:gsLst>
            <a:gs pos="0">
              <a:schemeClr val="accent1">
                <a:shade val="90000"/>
                <a:hueOff val="202913"/>
                <a:satOff val="-27139"/>
                <a:lumOff val="38925"/>
                <a:alphaOff val="0"/>
                <a:satMod val="103000"/>
                <a:lumMod val="102000"/>
                <a:tint val="94000"/>
              </a:schemeClr>
            </a:gs>
            <a:gs pos="50000">
              <a:schemeClr val="accent1">
                <a:shade val="90000"/>
                <a:hueOff val="202913"/>
                <a:satOff val="-27139"/>
                <a:lumOff val="38925"/>
                <a:alphaOff val="0"/>
                <a:satMod val="110000"/>
                <a:lumMod val="100000"/>
                <a:shade val="100000"/>
              </a:schemeClr>
            </a:gs>
            <a:gs pos="100000">
              <a:schemeClr val="accent1">
                <a:shade val="90000"/>
                <a:hueOff val="202913"/>
                <a:satOff val="-27139"/>
                <a:lumOff val="389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rot="-5400000">
        <a:off x="7399851" y="2224332"/>
        <a:ext cx="341009" cy="340092"/>
      </dsp:txXfrm>
    </dsp:sp>
    <dsp:sp modelId="{2A5002F6-3575-4974-A856-E9153FDD7960}">
      <dsp:nvSpPr>
        <dsp:cNvPr id="0" name=""/>
        <dsp:cNvSpPr/>
      </dsp:nvSpPr>
      <dsp:spPr>
        <a:xfrm>
          <a:off x="6424493" y="2939350"/>
          <a:ext cx="2291723" cy="1375034"/>
        </a:xfrm>
        <a:prstGeom prst="roundRect">
          <a:avLst>
            <a:gd name="adj" fmla="val 10000"/>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sng" kern="1200">
              <a:latin typeface="Arial" panose="020B0604020202020204" pitchFamily="34" charset="0"/>
              <a:cs typeface="Arial" panose="020B0604020202020204" pitchFamily="34" charset="0"/>
            </a:rPr>
            <a:t>Conclusion</a:t>
          </a:r>
        </a:p>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Atoms are not indivisible – the are composed of negative particles (</a:t>
          </a:r>
          <a:r>
            <a:rPr lang="en-US" sz="1600" b="1" kern="1200">
              <a:latin typeface="Arial" panose="020B0604020202020204" pitchFamily="34" charset="0"/>
              <a:cs typeface="Arial" panose="020B0604020202020204" pitchFamily="34" charset="0"/>
            </a:rPr>
            <a:t>electrons</a:t>
          </a:r>
          <a:r>
            <a:rPr lang="en-US" sz="1600" kern="1200">
              <a:latin typeface="Arial" panose="020B0604020202020204" pitchFamily="34" charset="0"/>
              <a:cs typeface="Arial" panose="020B0604020202020204" pitchFamily="34" charset="0"/>
            </a:rPr>
            <a:t>) and positive particles</a:t>
          </a:r>
          <a:endParaRPr lang="en-US" sz="1600" kern="1200" dirty="0">
            <a:latin typeface="Arial" panose="020B0604020202020204" pitchFamily="34" charset="0"/>
            <a:cs typeface="Arial" panose="020B0604020202020204" pitchFamily="34" charset="0"/>
          </a:endParaRPr>
        </a:p>
      </dsp:txBody>
      <dsp:txXfrm>
        <a:off x="6464766" y="2979623"/>
        <a:ext cx="2211177" cy="1294488"/>
      </dsp:txXfrm>
    </dsp:sp>
    <dsp:sp modelId="{965D8C4D-F1C1-4416-9C19-CC6FAB81C266}">
      <dsp:nvSpPr>
        <dsp:cNvPr id="0" name=""/>
        <dsp:cNvSpPr/>
      </dsp:nvSpPr>
      <dsp:spPr>
        <a:xfrm rot="10800000">
          <a:off x="5736976" y="3342694"/>
          <a:ext cx="485845" cy="568347"/>
        </a:xfrm>
        <a:prstGeom prst="rightArrow">
          <a:avLst>
            <a:gd name="adj1" fmla="val 60000"/>
            <a:gd name="adj2" fmla="val 50000"/>
          </a:avLst>
        </a:prstGeom>
        <a:gradFill rotWithShape="0">
          <a:gsLst>
            <a:gs pos="0">
              <a:schemeClr val="accent1">
                <a:shade val="90000"/>
                <a:hueOff val="304370"/>
                <a:satOff val="-40709"/>
                <a:lumOff val="58387"/>
                <a:alphaOff val="0"/>
                <a:satMod val="103000"/>
                <a:lumMod val="102000"/>
                <a:tint val="94000"/>
              </a:schemeClr>
            </a:gs>
            <a:gs pos="50000">
              <a:schemeClr val="accent1">
                <a:shade val="90000"/>
                <a:hueOff val="304370"/>
                <a:satOff val="-40709"/>
                <a:lumOff val="58387"/>
                <a:alphaOff val="0"/>
                <a:satMod val="110000"/>
                <a:lumMod val="100000"/>
                <a:shade val="100000"/>
              </a:schemeClr>
            </a:gs>
            <a:gs pos="100000">
              <a:schemeClr val="accent1">
                <a:shade val="90000"/>
                <a:hueOff val="304370"/>
                <a:satOff val="-40709"/>
                <a:lumOff val="583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rot="10800000">
        <a:off x="5882729" y="3456363"/>
        <a:ext cx="340092" cy="341009"/>
      </dsp:txXfrm>
    </dsp:sp>
    <dsp:sp modelId="{80D32112-6020-4509-A012-1900E601623F}">
      <dsp:nvSpPr>
        <dsp:cNvPr id="0" name=""/>
        <dsp:cNvSpPr/>
      </dsp:nvSpPr>
      <dsp:spPr>
        <a:xfrm>
          <a:off x="3216080" y="2939350"/>
          <a:ext cx="2291723" cy="1375034"/>
        </a:xfrm>
        <a:prstGeom prst="roundRect">
          <a:avLst>
            <a:gd name="adj" fmla="val 1000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sng" kern="1200">
              <a:latin typeface="Arial" panose="020B0604020202020204" pitchFamily="34" charset="0"/>
              <a:cs typeface="Arial" panose="020B0604020202020204" pitchFamily="34" charset="0"/>
            </a:rPr>
            <a:t>Modified Theory</a:t>
          </a:r>
        </a:p>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Plum-pudding model of the atom</a:t>
          </a:r>
          <a:endParaRPr lang="en-US" sz="1600" kern="1200" dirty="0">
            <a:latin typeface="Arial" panose="020B0604020202020204" pitchFamily="34" charset="0"/>
            <a:cs typeface="Arial" panose="020B0604020202020204" pitchFamily="34" charset="0"/>
          </a:endParaRPr>
        </a:p>
      </dsp:txBody>
      <dsp:txXfrm>
        <a:off x="3256353" y="2979623"/>
        <a:ext cx="2211177" cy="1294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FBEDD-EE16-467C-913F-3B107DB6ECB0}">
      <dsp:nvSpPr>
        <dsp:cNvPr id="0" name=""/>
        <dsp:cNvSpPr/>
      </dsp:nvSpPr>
      <dsp:spPr>
        <a:xfrm>
          <a:off x="2879600" y="1575971"/>
          <a:ext cx="556797" cy="91440"/>
        </a:xfrm>
        <a:custGeom>
          <a:avLst/>
          <a:gdLst/>
          <a:ahLst/>
          <a:cxnLst/>
          <a:rect l="0" t="0" r="0" b="0"/>
          <a:pathLst>
            <a:path>
              <a:moveTo>
                <a:pt x="0" y="45720"/>
              </a:moveTo>
              <a:lnTo>
                <a:pt x="556797" y="4572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85CF0A-B9F2-4A26-843B-D8EDBEE71328}">
      <dsp:nvSpPr>
        <dsp:cNvPr id="0" name=""/>
        <dsp:cNvSpPr/>
      </dsp:nvSpPr>
      <dsp:spPr>
        <a:xfrm>
          <a:off x="1044843" y="1023134"/>
          <a:ext cx="556797" cy="598556"/>
        </a:xfrm>
        <a:custGeom>
          <a:avLst/>
          <a:gdLst/>
          <a:ahLst/>
          <a:cxnLst/>
          <a:rect l="0" t="0" r="0" b="0"/>
          <a:pathLst>
            <a:path>
              <a:moveTo>
                <a:pt x="0" y="0"/>
              </a:moveTo>
              <a:lnTo>
                <a:pt x="278398" y="0"/>
              </a:lnTo>
              <a:lnTo>
                <a:pt x="278398" y="598556"/>
              </a:lnTo>
              <a:lnTo>
                <a:pt x="556797" y="59855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BC6544-F241-49CC-AE6F-7279106FCF56}">
      <dsp:nvSpPr>
        <dsp:cNvPr id="0" name=""/>
        <dsp:cNvSpPr/>
      </dsp:nvSpPr>
      <dsp:spPr>
        <a:xfrm>
          <a:off x="2879600" y="378857"/>
          <a:ext cx="556797" cy="91440"/>
        </a:xfrm>
        <a:custGeom>
          <a:avLst/>
          <a:gdLst/>
          <a:ahLst/>
          <a:cxnLst/>
          <a:rect l="0" t="0" r="0" b="0"/>
          <a:pathLst>
            <a:path>
              <a:moveTo>
                <a:pt x="0" y="45720"/>
              </a:moveTo>
              <a:lnTo>
                <a:pt x="556797" y="4572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540AD8-B80B-4C35-9297-DDD60ABE6779}">
      <dsp:nvSpPr>
        <dsp:cNvPr id="0" name=""/>
        <dsp:cNvSpPr/>
      </dsp:nvSpPr>
      <dsp:spPr>
        <a:xfrm>
          <a:off x="1044843" y="424577"/>
          <a:ext cx="556797" cy="598556"/>
        </a:xfrm>
        <a:custGeom>
          <a:avLst/>
          <a:gdLst/>
          <a:ahLst/>
          <a:cxnLst/>
          <a:rect l="0" t="0" r="0" b="0"/>
          <a:pathLst>
            <a:path>
              <a:moveTo>
                <a:pt x="0" y="598556"/>
              </a:moveTo>
              <a:lnTo>
                <a:pt x="278398" y="598556"/>
              </a:lnTo>
              <a:lnTo>
                <a:pt x="278398" y="0"/>
              </a:lnTo>
              <a:lnTo>
                <a:pt x="556797"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3929C4-B9EB-4283-A906-92BBDDA078B8}">
      <dsp:nvSpPr>
        <dsp:cNvPr id="0" name=""/>
        <dsp:cNvSpPr/>
      </dsp:nvSpPr>
      <dsp:spPr>
        <a:xfrm>
          <a:off x="476492" y="598576"/>
          <a:ext cx="568350" cy="8491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Idea</a:t>
          </a:r>
        </a:p>
      </dsp:txBody>
      <dsp:txXfrm>
        <a:off x="476492" y="598576"/>
        <a:ext cx="568350" cy="849115"/>
      </dsp:txXfrm>
    </dsp:sp>
    <dsp:sp modelId="{ED5F70F3-8E6E-414D-AF56-E8A46F00B59B}">
      <dsp:nvSpPr>
        <dsp:cNvPr id="0" name=""/>
        <dsp:cNvSpPr/>
      </dsp:nvSpPr>
      <dsp:spPr>
        <a:xfrm>
          <a:off x="1601640" y="19"/>
          <a:ext cx="1277960" cy="8491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Falsifiable</a:t>
          </a:r>
        </a:p>
      </dsp:txBody>
      <dsp:txXfrm>
        <a:off x="1601640" y="19"/>
        <a:ext cx="1277960" cy="849115"/>
      </dsp:txXfrm>
    </dsp:sp>
    <dsp:sp modelId="{92C154FA-D2D6-4631-A171-67EB7860CA25}">
      <dsp:nvSpPr>
        <dsp:cNvPr id="0" name=""/>
        <dsp:cNvSpPr/>
      </dsp:nvSpPr>
      <dsp:spPr>
        <a:xfrm>
          <a:off x="3436397" y="19"/>
          <a:ext cx="1217909" cy="84911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Scientific</a:t>
          </a:r>
        </a:p>
      </dsp:txBody>
      <dsp:txXfrm>
        <a:off x="3436397" y="19"/>
        <a:ext cx="1217909" cy="849115"/>
      </dsp:txXfrm>
    </dsp:sp>
    <dsp:sp modelId="{8CFE5A16-73BF-4F89-AFA3-F708871AE94B}">
      <dsp:nvSpPr>
        <dsp:cNvPr id="0" name=""/>
        <dsp:cNvSpPr/>
      </dsp:nvSpPr>
      <dsp:spPr>
        <a:xfrm>
          <a:off x="1601640" y="1197133"/>
          <a:ext cx="1277960" cy="8491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Not falsifiable</a:t>
          </a:r>
        </a:p>
      </dsp:txBody>
      <dsp:txXfrm>
        <a:off x="1601640" y="1197133"/>
        <a:ext cx="1277960" cy="849115"/>
      </dsp:txXfrm>
    </dsp:sp>
    <dsp:sp modelId="{0FB69EF8-4AD6-4275-A161-16D157A11AF0}">
      <dsp:nvSpPr>
        <dsp:cNvPr id="0" name=""/>
        <dsp:cNvSpPr/>
      </dsp:nvSpPr>
      <dsp:spPr>
        <a:xfrm>
          <a:off x="3436397" y="1197133"/>
          <a:ext cx="1217909" cy="84911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Not scientific</a:t>
          </a:r>
        </a:p>
      </dsp:txBody>
      <dsp:txXfrm>
        <a:off x="3436397" y="1197133"/>
        <a:ext cx="1217909" cy="849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6031-B1DD-47E7-8D20-E86160D98F0C}">
      <dsp:nvSpPr>
        <dsp:cNvPr id="0" name=""/>
        <dsp:cNvSpPr/>
      </dsp:nvSpPr>
      <dsp:spPr>
        <a:xfrm>
          <a:off x="1357" y="770716"/>
          <a:ext cx="2472943" cy="61823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a:latin typeface="Arial" panose="020B0604020202020204" pitchFamily="34" charset="0"/>
              <a:cs typeface="Arial" panose="020B0604020202020204" pitchFamily="34" charset="0"/>
            </a:rPr>
            <a:t>Theory</a:t>
          </a:r>
        </a:p>
      </dsp:txBody>
      <dsp:txXfrm>
        <a:off x="19464" y="788823"/>
        <a:ext cx="2436729" cy="582021"/>
      </dsp:txXfrm>
    </dsp:sp>
    <dsp:sp modelId="{7D0CC152-9C7E-4BDE-A58A-DC6EC3A60F64}">
      <dsp:nvSpPr>
        <dsp:cNvPr id="0" name=""/>
        <dsp:cNvSpPr/>
      </dsp:nvSpPr>
      <dsp:spPr>
        <a:xfrm rot="5400000">
          <a:off x="1183733" y="1443048"/>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529ECE-6F3F-45BC-A9CC-B3F0D42864DD}">
      <dsp:nvSpPr>
        <dsp:cNvPr id="0" name=""/>
        <dsp:cNvSpPr/>
      </dsp:nvSpPr>
      <dsp:spPr>
        <a:xfrm>
          <a:off x="1357" y="1605335"/>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Hypothesis</a:t>
          </a:r>
        </a:p>
      </dsp:txBody>
      <dsp:txXfrm>
        <a:off x="19464" y="1623442"/>
        <a:ext cx="2436729" cy="582021"/>
      </dsp:txXfrm>
    </dsp:sp>
    <dsp:sp modelId="{BAB332A5-E01F-4F77-9B9E-725B84821E7B}">
      <dsp:nvSpPr>
        <dsp:cNvPr id="0" name=""/>
        <dsp:cNvSpPr/>
      </dsp:nvSpPr>
      <dsp:spPr>
        <a:xfrm rot="5400000">
          <a:off x="1183733" y="2277666"/>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65B953-B349-4CCB-9662-025FD481BA41}">
      <dsp:nvSpPr>
        <dsp:cNvPr id="0" name=""/>
        <dsp:cNvSpPr/>
      </dsp:nvSpPr>
      <dsp:spPr>
        <a:xfrm>
          <a:off x="1357" y="2439953"/>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Observation/Experimentation</a:t>
          </a:r>
        </a:p>
      </dsp:txBody>
      <dsp:txXfrm>
        <a:off x="19464" y="2458060"/>
        <a:ext cx="2436729" cy="582021"/>
      </dsp:txXfrm>
    </dsp:sp>
    <dsp:sp modelId="{58E17DEF-DB37-428B-A6AF-0845C8F6EAF2}">
      <dsp:nvSpPr>
        <dsp:cNvPr id="0" name=""/>
        <dsp:cNvSpPr/>
      </dsp:nvSpPr>
      <dsp:spPr>
        <a:xfrm rot="5400000">
          <a:off x="1183733" y="3112285"/>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A26D4-E008-4509-858A-A83C9DFDE406}">
      <dsp:nvSpPr>
        <dsp:cNvPr id="0" name=""/>
        <dsp:cNvSpPr/>
      </dsp:nvSpPr>
      <dsp:spPr>
        <a:xfrm>
          <a:off x="1357" y="3274572"/>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Conclusion</a:t>
          </a:r>
        </a:p>
      </dsp:txBody>
      <dsp:txXfrm>
        <a:off x="19464" y="3292679"/>
        <a:ext cx="2436729" cy="582021"/>
      </dsp:txXfrm>
    </dsp:sp>
    <dsp:sp modelId="{DA290EAD-3B01-4BB4-A2D7-8581139003D5}">
      <dsp:nvSpPr>
        <dsp:cNvPr id="0" name=""/>
        <dsp:cNvSpPr/>
      </dsp:nvSpPr>
      <dsp:spPr>
        <a:xfrm>
          <a:off x="2820512" y="770716"/>
          <a:ext cx="2472943" cy="61823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a:latin typeface="Arial" panose="020B0604020202020204" pitchFamily="34" charset="0"/>
              <a:cs typeface="Arial" panose="020B0604020202020204" pitchFamily="34" charset="0"/>
            </a:rPr>
            <a:t>Theory</a:t>
          </a:r>
        </a:p>
      </dsp:txBody>
      <dsp:txXfrm>
        <a:off x="2838619" y="788823"/>
        <a:ext cx="2436729" cy="582021"/>
      </dsp:txXfrm>
    </dsp:sp>
    <dsp:sp modelId="{1C754D61-F1B8-436D-A9B1-5131EC3333E2}">
      <dsp:nvSpPr>
        <dsp:cNvPr id="0" name=""/>
        <dsp:cNvSpPr/>
      </dsp:nvSpPr>
      <dsp:spPr>
        <a:xfrm rot="5400000">
          <a:off x="4002888" y="1443048"/>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F05171-FC35-4DB7-B74B-257097634779}">
      <dsp:nvSpPr>
        <dsp:cNvPr id="0" name=""/>
        <dsp:cNvSpPr/>
      </dsp:nvSpPr>
      <dsp:spPr>
        <a:xfrm>
          <a:off x="2820512" y="1605335"/>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Competing hypotheses &amp; predictions</a:t>
          </a:r>
        </a:p>
      </dsp:txBody>
      <dsp:txXfrm>
        <a:off x="2838619" y="1623442"/>
        <a:ext cx="2436729" cy="582021"/>
      </dsp:txXfrm>
    </dsp:sp>
    <dsp:sp modelId="{85E08234-207E-462E-9D86-33958555975D}">
      <dsp:nvSpPr>
        <dsp:cNvPr id="0" name=""/>
        <dsp:cNvSpPr/>
      </dsp:nvSpPr>
      <dsp:spPr>
        <a:xfrm rot="5400000">
          <a:off x="4002888" y="2277666"/>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2F797-8FAD-4037-B9FF-AEA52FA0353F}">
      <dsp:nvSpPr>
        <dsp:cNvPr id="0" name=""/>
        <dsp:cNvSpPr/>
      </dsp:nvSpPr>
      <dsp:spPr>
        <a:xfrm>
          <a:off x="2820512" y="2439953"/>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Perform experiments to collect data</a:t>
          </a:r>
        </a:p>
      </dsp:txBody>
      <dsp:txXfrm>
        <a:off x="2838619" y="2458060"/>
        <a:ext cx="2436729" cy="582021"/>
      </dsp:txXfrm>
    </dsp:sp>
    <dsp:sp modelId="{44AED88B-F84B-4282-8F67-6F4CDF13207C}">
      <dsp:nvSpPr>
        <dsp:cNvPr id="0" name=""/>
        <dsp:cNvSpPr/>
      </dsp:nvSpPr>
      <dsp:spPr>
        <a:xfrm rot="5400000">
          <a:off x="4002888" y="3112285"/>
          <a:ext cx="108191" cy="108191"/>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24A61F-5223-4E1B-95F9-CD8C4149502B}">
      <dsp:nvSpPr>
        <dsp:cNvPr id="0" name=""/>
        <dsp:cNvSpPr/>
      </dsp:nvSpPr>
      <dsp:spPr>
        <a:xfrm>
          <a:off x="2820512" y="3274572"/>
          <a:ext cx="2472943" cy="61823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a:latin typeface="Arial" panose="020B0604020202020204" pitchFamily="34" charset="0"/>
              <a:cs typeface="Arial" panose="020B0604020202020204" pitchFamily="34" charset="0"/>
            </a:rPr>
            <a:t>Analyse</a:t>
          </a:r>
          <a:r>
            <a:rPr lang="en-US" sz="1400" kern="1200" dirty="0">
              <a:latin typeface="Arial" panose="020B0604020202020204" pitchFamily="34" charset="0"/>
              <a:cs typeface="Arial" panose="020B0604020202020204" pitchFamily="34" charset="0"/>
            </a:rPr>
            <a:t> the data: does the evidence support the hypothesis?</a:t>
          </a:r>
        </a:p>
      </dsp:txBody>
      <dsp:txXfrm>
        <a:off x="2838619" y="3292679"/>
        <a:ext cx="2436729" cy="582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46B66-F2E3-4D8A-8C09-DD47CB41D9BB}">
      <dsp:nvSpPr>
        <dsp:cNvPr id="0" name=""/>
        <dsp:cNvSpPr/>
      </dsp:nvSpPr>
      <dsp:spPr>
        <a:xfrm>
          <a:off x="403907" y="2156"/>
          <a:ext cx="3032664" cy="8021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Scientific hypothesis</a:t>
          </a:r>
        </a:p>
      </dsp:txBody>
      <dsp:txXfrm>
        <a:off x="427400" y="25649"/>
        <a:ext cx="2985678" cy="755123"/>
      </dsp:txXfrm>
    </dsp:sp>
    <dsp:sp modelId="{7495B533-DCE1-40F2-819F-B5E035C3FD8F}">
      <dsp:nvSpPr>
        <dsp:cNvPr id="0" name=""/>
        <dsp:cNvSpPr/>
      </dsp:nvSpPr>
      <dsp:spPr>
        <a:xfrm rot="5400000">
          <a:off x="1769844" y="824318"/>
          <a:ext cx="300791" cy="3609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Arial" panose="020B0604020202020204" pitchFamily="34" charset="0"/>
            <a:cs typeface="Arial" panose="020B0604020202020204" pitchFamily="34" charset="0"/>
          </a:endParaRPr>
        </a:p>
      </dsp:txBody>
      <dsp:txXfrm rot="-5400000">
        <a:off x="1811956" y="854397"/>
        <a:ext cx="216569" cy="210554"/>
      </dsp:txXfrm>
    </dsp:sp>
    <dsp:sp modelId="{035289FB-1D84-4CE5-9AB5-85034D01AFAF}">
      <dsp:nvSpPr>
        <dsp:cNvPr id="0" name=""/>
        <dsp:cNvSpPr/>
      </dsp:nvSpPr>
      <dsp:spPr>
        <a:xfrm>
          <a:off x="403907" y="1205320"/>
          <a:ext cx="3032664" cy="802109"/>
        </a:xfrm>
        <a:prstGeom prst="roundRect">
          <a:avLst>
            <a:gd name="adj" fmla="val 10000"/>
          </a:avLst>
        </a:prstGeom>
        <a:solidFill>
          <a:schemeClr val="accent2">
            <a:hueOff val="-188540"/>
            <a:satOff val="7183"/>
            <a:lumOff val="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Null hypothesis</a:t>
          </a:r>
        </a:p>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Alternate hypothesis</a:t>
          </a:r>
        </a:p>
      </dsp:txBody>
      <dsp:txXfrm>
        <a:off x="427400" y="1228813"/>
        <a:ext cx="2985678" cy="755123"/>
      </dsp:txXfrm>
    </dsp:sp>
    <dsp:sp modelId="{F7F01F37-F6FD-44A3-A7F3-A5E0222680F5}">
      <dsp:nvSpPr>
        <dsp:cNvPr id="0" name=""/>
        <dsp:cNvSpPr/>
      </dsp:nvSpPr>
      <dsp:spPr>
        <a:xfrm rot="5400000">
          <a:off x="1769844" y="2027483"/>
          <a:ext cx="300791" cy="360949"/>
        </a:xfrm>
        <a:prstGeom prst="rightArrow">
          <a:avLst>
            <a:gd name="adj1" fmla="val 60000"/>
            <a:gd name="adj2" fmla="val 50000"/>
          </a:avLst>
        </a:prstGeom>
        <a:solidFill>
          <a:schemeClr val="accent2">
            <a:hueOff val="-282810"/>
            <a:satOff val="10775"/>
            <a:lumOff val="120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Arial" panose="020B0604020202020204" pitchFamily="34" charset="0"/>
            <a:cs typeface="Arial" panose="020B0604020202020204" pitchFamily="34" charset="0"/>
          </a:endParaRPr>
        </a:p>
      </dsp:txBody>
      <dsp:txXfrm rot="-5400000">
        <a:off x="1811956" y="2057562"/>
        <a:ext cx="216569" cy="210554"/>
      </dsp:txXfrm>
    </dsp:sp>
    <dsp:sp modelId="{559BB1EC-F33E-4A5D-A95C-47021906BFEF}">
      <dsp:nvSpPr>
        <dsp:cNvPr id="0" name=""/>
        <dsp:cNvSpPr/>
      </dsp:nvSpPr>
      <dsp:spPr>
        <a:xfrm>
          <a:off x="403907" y="2408485"/>
          <a:ext cx="3032664" cy="802109"/>
        </a:xfrm>
        <a:prstGeom prst="roundRect">
          <a:avLst>
            <a:gd name="adj" fmla="val 10000"/>
          </a:avLst>
        </a:prstGeom>
        <a:solidFill>
          <a:schemeClr val="accent2">
            <a:hueOff val="-377080"/>
            <a:satOff val="14366"/>
            <a:lumOff val="1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rial" panose="020B0604020202020204" pitchFamily="34" charset="0"/>
              <a:cs typeface="Arial" panose="020B0604020202020204" pitchFamily="34" charset="0"/>
            </a:rPr>
            <a:t>Conduct experiment, collect data, perform statistical test</a:t>
          </a:r>
          <a:endParaRPr lang="en-US" sz="1800" kern="1200" dirty="0">
            <a:latin typeface="Arial" panose="020B0604020202020204" pitchFamily="34" charset="0"/>
            <a:cs typeface="Arial" panose="020B0604020202020204" pitchFamily="34" charset="0"/>
          </a:endParaRPr>
        </a:p>
      </dsp:txBody>
      <dsp:txXfrm>
        <a:off x="427400" y="2431978"/>
        <a:ext cx="2985678" cy="755123"/>
      </dsp:txXfrm>
    </dsp:sp>
    <dsp:sp modelId="{B6054902-8213-4511-B75D-84925A7F672C}">
      <dsp:nvSpPr>
        <dsp:cNvPr id="0" name=""/>
        <dsp:cNvSpPr/>
      </dsp:nvSpPr>
      <dsp:spPr>
        <a:xfrm rot="5400000">
          <a:off x="1769844" y="3230647"/>
          <a:ext cx="300791" cy="360949"/>
        </a:xfrm>
        <a:prstGeom prst="rightArrow">
          <a:avLst>
            <a:gd name="adj1" fmla="val 60000"/>
            <a:gd name="adj2" fmla="val 50000"/>
          </a:avLst>
        </a:prstGeom>
        <a:solidFill>
          <a:schemeClr val="accent2">
            <a:hueOff val="-565620"/>
            <a:satOff val="21549"/>
            <a:lumOff val="241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Arial" panose="020B0604020202020204" pitchFamily="34" charset="0"/>
            <a:cs typeface="Arial" panose="020B0604020202020204" pitchFamily="34" charset="0"/>
          </a:endParaRPr>
        </a:p>
      </dsp:txBody>
      <dsp:txXfrm rot="-5400000">
        <a:off x="1811956" y="3260726"/>
        <a:ext cx="216569" cy="210554"/>
      </dsp:txXfrm>
    </dsp:sp>
    <dsp:sp modelId="{5A0B1E67-D1B1-491C-8B07-949915E2DCF2}">
      <dsp:nvSpPr>
        <dsp:cNvPr id="0" name=""/>
        <dsp:cNvSpPr/>
      </dsp:nvSpPr>
      <dsp:spPr>
        <a:xfrm>
          <a:off x="403907" y="3611650"/>
          <a:ext cx="3032664" cy="802109"/>
        </a:xfrm>
        <a:prstGeom prst="roundRect">
          <a:avLst>
            <a:gd name="adj" fmla="val 10000"/>
          </a:avLst>
        </a:prstGeom>
        <a:solidFill>
          <a:schemeClr val="accent2">
            <a:hueOff val="-565620"/>
            <a:satOff val="21549"/>
            <a:lumOff val="2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rial" panose="020B0604020202020204" pitchFamily="34" charset="0"/>
              <a:cs typeface="Arial" panose="020B0604020202020204" pitchFamily="34" charset="0"/>
            </a:rPr>
            <a:t>Reject/not reject hypothesis</a:t>
          </a:r>
          <a:endParaRPr lang="en-US" sz="1800" kern="1200" dirty="0">
            <a:latin typeface="Arial" panose="020B0604020202020204" pitchFamily="34" charset="0"/>
            <a:cs typeface="Arial" panose="020B0604020202020204" pitchFamily="34" charset="0"/>
          </a:endParaRPr>
        </a:p>
      </dsp:txBody>
      <dsp:txXfrm>
        <a:off x="427400" y="3635143"/>
        <a:ext cx="2985678" cy="7551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8245F-8648-4817-88F4-B78BD216E8F4}">
      <dsp:nvSpPr>
        <dsp:cNvPr id="0" name=""/>
        <dsp:cNvSpPr/>
      </dsp:nvSpPr>
      <dsp:spPr>
        <a:xfrm>
          <a:off x="2416" y="396747"/>
          <a:ext cx="2943948" cy="11775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AU" sz="1900" kern="1200" dirty="0">
              <a:latin typeface="Arial" panose="020B0604020202020204" pitchFamily="34" charset="0"/>
              <a:cs typeface="Arial" panose="020B0604020202020204" pitchFamily="34" charset="0"/>
            </a:rPr>
            <a:t>Lamarck: Inheritance of acquired characters</a:t>
          </a:r>
        </a:p>
      </dsp:txBody>
      <dsp:txXfrm>
        <a:off x="591206" y="396747"/>
        <a:ext cx="1766369" cy="1177579"/>
      </dsp:txXfrm>
    </dsp:sp>
    <dsp:sp modelId="{B0B3C7B2-C286-4006-A02B-D8395043B4E3}">
      <dsp:nvSpPr>
        <dsp:cNvPr id="0" name=""/>
        <dsp:cNvSpPr/>
      </dsp:nvSpPr>
      <dsp:spPr>
        <a:xfrm>
          <a:off x="2651969" y="396747"/>
          <a:ext cx="2943948" cy="11775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AU" sz="1900" kern="1200" dirty="0">
              <a:latin typeface="Arial" panose="020B0604020202020204" pitchFamily="34" charset="0"/>
              <a:cs typeface="Arial" panose="020B0604020202020204" pitchFamily="34" charset="0"/>
            </a:rPr>
            <a:t>Weissman experiment on rat tails</a:t>
          </a:r>
        </a:p>
      </dsp:txBody>
      <dsp:txXfrm>
        <a:off x="3240759" y="396747"/>
        <a:ext cx="1766369" cy="1177579"/>
      </dsp:txXfrm>
    </dsp:sp>
    <dsp:sp modelId="{98A447D2-4A19-4EBA-998F-7D212E21B6F0}">
      <dsp:nvSpPr>
        <dsp:cNvPr id="0" name=""/>
        <dsp:cNvSpPr/>
      </dsp:nvSpPr>
      <dsp:spPr>
        <a:xfrm>
          <a:off x="5301523" y="396747"/>
          <a:ext cx="2943948" cy="11775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AU" sz="1900" kern="1200" dirty="0">
              <a:latin typeface="Arial" panose="020B0604020202020204" pitchFamily="34" charset="0"/>
              <a:cs typeface="Arial" panose="020B0604020202020204" pitchFamily="34" charset="0"/>
            </a:rPr>
            <a:t>Darwin:</a:t>
          </a:r>
        </a:p>
        <a:p>
          <a:pPr lvl="0" algn="ctr" defTabSz="844550">
            <a:lnSpc>
              <a:spcPct val="90000"/>
            </a:lnSpc>
            <a:spcBef>
              <a:spcPct val="0"/>
            </a:spcBef>
            <a:spcAft>
              <a:spcPct val="35000"/>
            </a:spcAft>
          </a:pPr>
          <a:r>
            <a:rPr lang="en-AU" sz="1900" kern="1200" dirty="0">
              <a:latin typeface="Arial" panose="020B0604020202020204" pitchFamily="34" charset="0"/>
              <a:cs typeface="Arial" panose="020B0604020202020204" pitchFamily="34" charset="0"/>
            </a:rPr>
            <a:t>Evolution by Natural Selection</a:t>
          </a:r>
        </a:p>
      </dsp:txBody>
      <dsp:txXfrm>
        <a:off x="5890313" y="396747"/>
        <a:ext cx="1766369" cy="117757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7/31/2020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5832F91E-6BD3-4F0D-9CA3-7829EAE64D63}" type="datetimeFigureOut">
              <a:rPr lang="en-AU" smtClean="0"/>
              <a:pPr/>
              <a:t>31/07/2020</a:t>
            </a:fld>
            <a:endParaRPr lang="en-AU"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09C5488-DD16-4714-9519-7BE21BA11D4E}" type="slidenum">
              <a:rPr lang="en-AU" smtClean="0"/>
              <a:pPr/>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this session on the Foundations</a:t>
            </a:r>
            <a:r>
              <a:rPr lang="en-AU" baseline="0" dirty="0"/>
              <a:t> of Scientific Thinking. This resource is based on Module 1 of the Science Extension syllabus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76809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information gathered through sense perception was limited. Instruments were invented to extended the powers of sense perception. As technology improved, newer instruments, such as the astrolabe, sextant and chronometers were developed to provide navigational information in space and time. Imagination and intuition added to the alternative ways of knowing that help to construct knowledge about navigation.</a:t>
            </a:r>
          </a:p>
        </p:txBody>
      </p:sp>
      <p:sp>
        <p:nvSpPr>
          <p:cNvPr id="4" name="Slide Number Placeholder 3"/>
          <p:cNvSpPr>
            <a:spLocks noGrp="1"/>
          </p:cNvSpPr>
          <p:nvPr>
            <p:ph type="sldNum" sz="quarter" idx="5"/>
          </p:nvPr>
        </p:nvSpPr>
        <p:spPr/>
        <p:txBody>
          <a:bodyPr/>
          <a:lstStyle/>
          <a:p>
            <a:fld id="{D09C5488-DD16-4714-9519-7BE21BA11D4E}" type="slidenum">
              <a:rPr lang="en-AU" smtClean="0"/>
              <a:pPr/>
              <a:t>12</a:t>
            </a:fld>
            <a:endParaRPr lang="en-AU" dirty="0"/>
          </a:p>
        </p:txBody>
      </p:sp>
    </p:spTree>
    <p:extLst>
      <p:ext uri="{BB962C8B-B14F-4D97-AF65-F5344CB8AC3E}">
        <p14:creationId xmlns:p14="http://schemas.microsoft.com/office/powerpoint/2010/main" val="257326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alternative ways of thinking have contributed to scientific epistemology. Over time, some ways of thinking have become more important than others in constructing scientific knowledge. This was driven by the different schools of philosophy that have shaped science. We will discuss these in the remainder of the presentation.</a:t>
            </a:r>
          </a:p>
        </p:txBody>
      </p:sp>
      <p:sp>
        <p:nvSpPr>
          <p:cNvPr id="4" name="Slide Number Placeholder 3"/>
          <p:cNvSpPr>
            <a:spLocks noGrp="1"/>
          </p:cNvSpPr>
          <p:nvPr>
            <p:ph type="sldNum" sz="quarter" idx="5"/>
          </p:nvPr>
        </p:nvSpPr>
        <p:spPr/>
        <p:txBody>
          <a:bodyPr/>
          <a:lstStyle/>
          <a:p>
            <a:fld id="{D09C5488-DD16-4714-9519-7BE21BA11D4E}" type="slidenum">
              <a:rPr lang="en-AU" smtClean="0"/>
              <a:pPr/>
              <a:t>13</a:t>
            </a:fld>
            <a:endParaRPr lang="en-AU" dirty="0"/>
          </a:p>
        </p:txBody>
      </p:sp>
    </p:spTree>
    <p:extLst>
      <p:ext uri="{BB962C8B-B14F-4D97-AF65-F5344CB8AC3E}">
        <p14:creationId xmlns:p14="http://schemas.microsoft.com/office/powerpoint/2010/main" val="3208562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Science is derived from philosophy. The term ‘philosophy’ means the love of wisdom. One branch of philosophy focuses on developing explanations of the natural world. This branch was called ‘natural philosophy’. Around the 15</a:t>
            </a:r>
            <a:r>
              <a:rPr lang="en-AU" baseline="30000" dirty="0"/>
              <a:t>th</a:t>
            </a:r>
            <a:r>
              <a:rPr lang="en-AU" dirty="0"/>
              <a:t> century, natural philosophers began to redefine how knowledge of the natural world should be constructed. Natural philosophy was the beginning of science. In the 19</a:t>
            </a:r>
            <a:r>
              <a:rPr lang="en-AU" baseline="30000" dirty="0"/>
              <a:t>th</a:t>
            </a:r>
            <a:r>
              <a:rPr lang="en-AU" dirty="0"/>
              <a:t> century, the British philosopher, William Whewell, coined the term ‘science’ to describe the type of inquiries undertaken by the natural philosophers. Eventually, the term science became distinct from other branches of inquiries (such as philosophy, religion, etc). As an example of the common roots of science and philosophy, the highest research degree awarded by Universities around the world is the Doctor of Philosophy, even in science. After a person receives a PhD degree, they are allowed to use the title “doctor” (medical science is the exception to this rule). </a:t>
            </a:r>
          </a:p>
        </p:txBody>
      </p:sp>
      <p:sp>
        <p:nvSpPr>
          <p:cNvPr id="4" name="Slide Number Placeholder 3"/>
          <p:cNvSpPr>
            <a:spLocks noGrp="1"/>
          </p:cNvSpPr>
          <p:nvPr>
            <p:ph type="sldNum" sz="quarter" idx="5"/>
          </p:nvPr>
        </p:nvSpPr>
        <p:spPr/>
        <p:txBody>
          <a:bodyPr/>
          <a:lstStyle/>
          <a:p>
            <a:fld id="{D09C5488-DD16-4714-9519-7BE21BA11D4E}" type="slidenum">
              <a:rPr lang="en-AU" smtClean="0"/>
              <a:pPr/>
              <a:t>15</a:t>
            </a:fld>
            <a:endParaRPr lang="en-AU" dirty="0"/>
          </a:p>
        </p:txBody>
      </p:sp>
    </p:spTree>
    <p:extLst>
      <p:ext uri="{BB962C8B-B14F-4D97-AF65-F5344CB8AC3E}">
        <p14:creationId xmlns:p14="http://schemas.microsoft.com/office/powerpoint/2010/main" val="317576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Empiricism is a branch of philosophy that emphasises ‘prior experience’. Empiricists say that we can only construct knowledge after collecting information through our senses. Sensory information extended to information collected using instruments. Therefore, observations are important for knowledge construction. The information collected through observation eventually becomes evidence and explanations for natural phenomena. Over time, the evidence and explanations become knowledge.</a:t>
            </a:r>
          </a:p>
          <a:p>
            <a:endParaRPr lang="en-AU" dirty="0"/>
          </a:p>
          <a:p>
            <a:r>
              <a:rPr lang="en-AU" dirty="0"/>
              <a:t>Empiricism was crucial for separation of natural philosophy from the other branches of philosophy. It came to define modern science. Most scientific knowledge is empirical. Empiricism demands that all scientific information be based on evidence and tested through observations or experimentation.</a:t>
            </a:r>
          </a:p>
          <a:p>
            <a:endParaRPr lang="en-AU" dirty="0"/>
          </a:p>
          <a:p>
            <a:r>
              <a:rPr lang="en-AU" b="1" dirty="0"/>
              <a:t>Note (science extension students do not need to know this – it is provided only as additional information):</a:t>
            </a:r>
            <a:r>
              <a:rPr lang="en-AU" dirty="0"/>
              <a:t> in philosophy, rationalism contrasts with empiricism. Rationalism suggests that there are some universal truths that exist and that these ‘can be assumed to be true”. Mathematics uses rationalistic thinking a lot. For example, the angles of a triangle add up to 180</a:t>
            </a:r>
            <a:r>
              <a:rPr lang="en-AU" baseline="30000" dirty="0"/>
              <a:t>o</a:t>
            </a:r>
            <a:r>
              <a:rPr lang="en-AU" dirty="0"/>
              <a:t>. Or 3+4=7. These ‘truths’ are defined. </a:t>
            </a:r>
          </a:p>
          <a:p>
            <a:endParaRPr lang="en-AU" dirty="0"/>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16</a:t>
            </a:fld>
            <a:endParaRPr lang="en-AU" dirty="0"/>
          </a:p>
        </p:txBody>
      </p:sp>
    </p:spTree>
    <p:extLst>
      <p:ext uri="{BB962C8B-B14F-4D97-AF65-F5344CB8AC3E}">
        <p14:creationId xmlns:p14="http://schemas.microsoft.com/office/powerpoint/2010/main" val="261018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two main types of reasoning in science, and both are based on empiricism. These are ‘induction’ and ‘deduction’.</a:t>
            </a:r>
          </a:p>
          <a:p>
            <a:endParaRPr lang="en-AU" dirty="0"/>
          </a:p>
          <a:p>
            <a:r>
              <a:rPr lang="en-AU" dirty="0"/>
              <a:t>Induction is the process of generalisation. After collecting information about specific events, generalisations are drawn. They describe the broad applications of the conclusions. In science, inductive reasoning allows explanations of related phenomena to be constructed.</a:t>
            </a:r>
          </a:p>
          <a:p>
            <a:endParaRPr lang="en-AU" dirty="0"/>
          </a:p>
          <a:p>
            <a:r>
              <a:rPr lang="en-AU" dirty="0"/>
              <a:t>Deduction is the process of deriving specific knowledge from broad ideas. Therefore, deductive reasoning is often used to make predictions</a:t>
            </a: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17</a:t>
            </a:fld>
            <a:endParaRPr lang="en-AU" dirty="0"/>
          </a:p>
        </p:txBody>
      </p:sp>
    </p:spTree>
    <p:extLst>
      <p:ext uri="{BB962C8B-B14F-4D97-AF65-F5344CB8AC3E}">
        <p14:creationId xmlns:p14="http://schemas.microsoft.com/office/powerpoint/2010/main" val="168676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 comparison of inductive and deductive reasoning in science.</a:t>
            </a:r>
          </a:p>
          <a:p>
            <a:endParaRPr lang="en-AU" dirty="0"/>
          </a:p>
          <a:p>
            <a:r>
              <a:rPr lang="en-AU" b="1" dirty="0"/>
              <a:t>The top panel illustrates inductive thinking</a:t>
            </a:r>
            <a:r>
              <a:rPr lang="en-AU" dirty="0"/>
              <a:t>. When a leaf is examined under a microscope, it is seen to be composed of cells. Examining the leaves of many plants shows the same conclusion. Therefore, through inductive reasoning, we may conclude that all plants are composed of cells. In doing so, the definite conclusion of each observation is used to synthesise a generalisation – the Cell Theory. Theories are big ideas in science – broad explanation of natural phenomena.</a:t>
            </a:r>
          </a:p>
          <a:p>
            <a:endParaRPr lang="en-AU" dirty="0"/>
          </a:p>
          <a:p>
            <a:r>
              <a:rPr lang="en-AU" b="1" dirty="0"/>
              <a:t>The lower panel illustrates deductive thinking</a:t>
            </a:r>
            <a:r>
              <a:rPr lang="en-AU" dirty="0"/>
              <a:t>. Here, we start with a big idea – that of the Cell Theory, which states that all plants are composed of cells. Suppose you have come across a new and unknown type of plant. Based on the Cell Theory, you predict that the unknown plant is composed of cells. This prediction is called a hypothesis. You then conduct an experiment, where you observe that the plant is indeed composed of cells. In this case, we have moved from a general instance (the Cell Theory) to a specific conclusion (that the new, unknown plant is composed of cells).</a:t>
            </a:r>
          </a:p>
        </p:txBody>
      </p:sp>
      <p:sp>
        <p:nvSpPr>
          <p:cNvPr id="4" name="Slide Number Placeholder 3"/>
          <p:cNvSpPr>
            <a:spLocks noGrp="1"/>
          </p:cNvSpPr>
          <p:nvPr>
            <p:ph type="sldNum" sz="quarter" idx="5"/>
          </p:nvPr>
        </p:nvSpPr>
        <p:spPr/>
        <p:txBody>
          <a:bodyPr/>
          <a:lstStyle/>
          <a:p>
            <a:fld id="{D09C5488-DD16-4714-9519-7BE21BA11D4E}" type="slidenum">
              <a:rPr lang="en-AU" smtClean="0"/>
              <a:pPr/>
              <a:t>18</a:t>
            </a:fld>
            <a:endParaRPr lang="en-AU" dirty="0"/>
          </a:p>
        </p:txBody>
      </p:sp>
    </p:spTree>
    <p:extLst>
      <p:ext uri="{BB962C8B-B14F-4D97-AF65-F5344CB8AC3E}">
        <p14:creationId xmlns:p14="http://schemas.microsoft.com/office/powerpoint/2010/main" val="12262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Many of the big ideas or theories in science are the products of inductive thinking. This example shows Charles Darwin’s inductive thinking on populations of organisms.</a:t>
            </a:r>
          </a:p>
          <a:p>
            <a:endParaRPr lang="en-AU" dirty="0"/>
          </a:p>
          <a:p>
            <a:pPr marL="228600" indent="-228600">
              <a:buAutoNum type="arabicPeriod"/>
            </a:pPr>
            <a:r>
              <a:rPr lang="en-AU" dirty="0"/>
              <a:t>Darwin makes several discrete observations about how individuals in a population are adapted to their environments </a:t>
            </a:r>
            <a:r>
              <a:rPr lang="en-AU" dirty="0" smtClean="0"/>
              <a:t>(for example the </a:t>
            </a:r>
            <a:r>
              <a:rPr lang="en-AU" dirty="0"/>
              <a:t>beaks of different populations of finches show different shapes).</a:t>
            </a:r>
          </a:p>
          <a:p>
            <a:pPr marL="228600" indent="-228600">
              <a:buAutoNum type="arabicPeriod"/>
            </a:pPr>
            <a:r>
              <a:rPr lang="en-AU" dirty="0"/>
              <a:t>Based on the five observations shown on the slide, Darwin makes two inferences.</a:t>
            </a:r>
          </a:p>
          <a:p>
            <a:pPr marL="228600" indent="-228600">
              <a:buAutoNum type="arabicPeriod"/>
            </a:pPr>
            <a:r>
              <a:rPr lang="en-AU" dirty="0"/>
              <a:t>After many such inferences, Darwin develops a new big idea, which generalises how populations change over time. This is known as the Theory of Evolution by Natural Selection.</a:t>
            </a:r>
          </a:p>
        </p:txBody>
      </p:sp>
      <p:sp>
        <p:nvSpPr>
          <p:cNvPr id="4" name="Slide Number Placeholder 3"/>
          <p:cNvSpPr>
            <a:spLocks noGrp="1"/>
          </p:cNvSpPr>
          <p:nvPr>
            <p:ph type="sldNum" sz="quarter" idx="5"/>
          </p:nvPr>
        </p:nvSpPr>
        <p:spPr/>
        <p:txBody>
          <a:bodyPr/>
          <a:lstStyle/>
          <a:p>
            <a:fld id="{D09C5488-DD16-4714-9519-7BE21BA11D4E}" type="slidenum">
              <a:rPr lang="en-AU" smtClean="0"/>
              <a:pPr/>
              <a:t>19</a:t>
            </a:fld>
            <a:endParaRPr lang="en-AU" dirty="0"/>
          </a:p>
        </p:txBody>
      </p:sp>
    </p:spTree>
    <p:extLst>
      <p:ext uri="{BB962C8B-B14F-4D97-AF65-F5344CB8AC3E}">
        <p14:creationId xmlns:p14="http://schemas.microsoft.com/office/powerpoint/2010/main" val="353529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Scientific Laws describe the relationships between the variables of a system. They are usually expressed in the form of mathematical equations. This slide shows equations in the Chemistry and Physics datasheets. </a:t>
            </a:r>
          </a:p>
          <a:p>
            <a:endParaRPr lang="en-AU" dirty="0"/>
          </a:p>
          <a:p>
            <a:r>
              <a:rPr lang="en-AU" dirty="0"/>
              <a:t>Scientific laws are examples of inductive reasoning. </a:t>
            </a:r>
          </a:p>
        </p:txBody>
      </p:sp>
      <p:sp>
        <p:nvSpPr>
          <p:cNvPr id="4" name="Slide Number Placeholder 3"/>
          <p:cNvSpPr>
            <a:spLocks noGrp="1"/>
          </p:cNvSpPr>
          <p:nvPr>
            <p:ph type="sldNum" sz="quarter" idx="5"/>
          </p:nvPr>
        </p:nvSpPr>
        <p:spPr/>
        <p:txBody>
          <a:bodyPr/>
          <a:lstStyle/>
          <a:p>
            <a:fld id="{D09C5488-DD16-4714-9519-7BE21BA11D4E}" type="slidenum">
              <a:rPr lang="en-AU" smtClean="0"/>
              <a:pPr/>
              <a:t>20</a:t>
            </a:fld>
            <a:endParaRPr lang="en-AU" dirty="0"/>
          </a:p>
        </p:txBody>
      </p:sp>
    </p:spTree>
    <p:extLst>
      <p:ext uri="{BB962C8B-B14F-4D97-AF65-F5344CB8AC3E}">
        <p14:creationId xmlns:p14="http://schemas.microsoft.com/office/powerpoint/2010/main" val="3057921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discovery of the electron by J.J. Thomson is an example of deductive thinking. While studying the nature of cathode rays, Thomson was exploring the basis of the Atomic Theory. In the 19</a:t>
            </a:r>
            <a:r>
              <a:rPr lang="en-AU" baseline="30000" dirty="0"/>
              <a:t>th</a:t>
            </a:r>
            <a:r>
              <a:rPr lang="en-AU" dirty="0"/>
              <a:t> and early 20</a:t>
            </a:r>
            <a:r>
              <a:rPr lang="en-AU" baseline="30000" dirty="0"/>
              <a:t>th</a:t>
            </a:r>
            <a:r>
              <a:rPr lang="en-AU" dirty="0"/>
              <a:t> centuries, it was thought that atoms were electrically-neutral and indivisible constituents of matter. However, through careful experimentation and data analyses, Thomson discovered that atoms were composed of subatomic particles. One type of subatomic particle was negatively charged and was called the electron. As a result of his discoveries, the Atomic theory was modified.</a:t>
            </a:r>
          </a:p>
        </p:txBody>
      </p:sp>
      <p:sp>
        <p:nvSpPr>
          <p:cNvPr id="4" name="Slide Number Placeholder 3"/>
          <p:cNvSpPr>
            <a:spLocks noGrp="1"/>
          </p:cNvSpPr>
          <p:nvPr>
            <p:ph type="sldNum" sz="quarter" idx="5"/>
          </p:nvPr>
        </p:nvSpPr>
        <p:spPr/>
        <p:txBody>
          <a:bodyPr/>
          <a:lstStyle/>
          <a:p>
            <a:fld id="{D09C5488-DD16-4714-9519-7BE21BA11D4E}" type="slidenum">
              <a:rPr lang="en-AU" smtClean="0"/>
              <a:pPr/>
              <a:t>21</a:t>
            </a:fld>
            <a:endParaRPr lang="en-AU" dirty="0"/>
          </a:p>
        </p:txBody>
      </p:sp>
    </p:spTree>
    <p:extLst>
      <p:ext uri="{BB962C8B-B14F-4D97-AF65-F5344CB8AC3E}">
        <p14:creationId xmlns:p14="http://schemas.microsoft.com/office/powerpoint/2010/main" val="1009701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we will look at Parsimony and Occam’s Razor.</a:t>
            </a:r>
          </a:p>
        </p:txBody>
      </p:sp>
      <p:sp>
        <p:nvSpPr>
          <p:cNvPr id="4" name="Slide Number Placeholder 3"/>
          <p:cNvSpPr>
            <a:spLocks noGrp="1"/>
          </p:cNvSpPr>
          <p:nvPr>
            <p:ph type="sldNum" sz="quarter" idx="5"/>
          </p:nvPr>
        </p:nvSpPr>
        <p:spPr/>
        <p:txBody>
          <a:bodyPr/>
          <a:lstStyle/>
          <a:p>
            <a:fld id="{D09C5488-DD16-4714-9519-7BE21BA11D4E}" type="slidenum">
              <a:rPr lang="en-AU" smtClean="0"/>
              <a:pPr/>
              <a:t>23</a:t>
            </a:fld>
            <a:endParaRPr lang="en-AU" dirty="0"/>
          </a:p>
        </p:txBody>
      </p:sp>
    </p:spTree>
    <p:extLst>
      <p:ext uri="{BB962C8B-B14F-4D97-AF65-F5344CB8AC3E}">
        <p14:creationId xmlns:p14="http://schemas.microsoft.com/office/powerpoint/2010/main" val="402401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resource covers the first inquiry question in Module</a:t>
            </a:r>
            <a:r>
              <a:rPr lang="en-AU" baseline="0" dirty="0"/>
              <a:t> 1</a:t>
            </a:r>
            <a:r>
              <a:rPr lang="en-AU" dirty="0"/>
              <a:t>. The inquiry question focuses on the development of scientific thinking. That is, it examines the historical and philosophical basis of the way science is conducted these days.</a:t>
            </a:r>
          </a:p>
        </p:txBody>
      </p:sp>
      <p:sp>
        <p:nvSpPr>
          <p:cNvPr id="4" name="Slide Number Placeholder 3"/>
          <p:cNvSpPr>
            <a:spLocks noGrp="1"/>
          </p:cNvSpPr>
          <p:nvPr>
            <p:ph type="sldNum" sz="quarter" idx="5"/>
          </p:nvPr>
        </p:nvSpPr>
        <p:spPr/>
        <p:txBody>
          <a:bodyPr/>
          <a:lstStyle/>
          <a:p>
            <a:fld id="{D09C5488-DD16-4714-9519-7BE21BA11D4E}" type="slidenum">
              <a:rPr lang="en-AU" smtClean="0"/>
              <a:pPr/>
              <a:t>4</a:t>
            </a:fld>
            <a:endParaRPr lang="en-AU" dirty="0"/>
          </a:p>
        </p:txBody>
      </p:sp>
    </p:spTree>
    <p:extLst>
      <p:ext uri="{BB962C8B-B14F-4D97-AF65-F5344CB8AC3E}">
        <p14:creationId xmlns:p14="http://schemas.microsoft.com/office/powerpoint/2010/main" val="35787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William of Occam was an English friar who live in the 12/13</a:t>
            </a:r>
            <a:r>
              <a:rPr lang="en-AU" baseline="30000" dirty="0"/>
              <a:t>th</a:t>
            </a:r>
            <a:r>
              <a:rPr lang="en-AU" dirty="0"/>
              <a:t> centuries. Although he did not invent the phrase, he used the phrase “</a:t>
            </a:r>
            <a:r>
              <a:rPr lang="en-US" dirty="0"/>
              <a:t>Plurality must never be posited without necessity</a:t>
            </a:r>
            <a:r>
              <a:rPr lang="en-AU" dirty="0"/>
              <a:t>” frequently in his writings. Many thinkers before Occam, including the Greek philosophers Aristotle and </a:t>
            </a:r>
            <a:r>
              <a:rPr lang="en-AU" dirty="0" smtClean="0"/>
              <a:t>Ptolemy, </a:t>
            </a:r>
            <a:r>
              <a:rPr lang="en-AU" dirty="0"/>
              <a:t>have made statement similar to this. A modern-day statement of Occam’s razor is “</a:t>
            </a:r>
            <a:r>
              <a:rPr lang="en-US" dirty="0"/>
              <a:t>Other things being equal, simpler explanations are generally better than more complex ones”.</a:t>
            </a:r>
          </a:p>
          <a:p>
            <a:endParaRPr lang="en-AU" dirty="0"/>
          </a:p>
          <a:p>
            <a:endParaRPr lang="en-AU" dirty="0"/>
          </a:p>
          <a:p>
            <a:r>
              <a:rPr lang="en-AU" dirty="0"/>
              <a:t>Occam’s phrase is called a razor because it helps to ‘shave away’ the unnecessary parts of a discussion so that we can focus on the main argument.</a:t>
            </a:r>
          </a:p>
          <a:p>
            <a:endParaRPr lang="en-AU" dirty="0"/>
          </a:p>
          <a:p>
            <a:r>
              <a:rPr lang="en-AU" dirty="0"/>
              <a:t>Occam’s razor is also referred to as a heuristic tool, as it is a tool to help make decisions. This is explored further in the next slide.</a:t>
            </a:r>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24</a:t>
            </a:fld>
            <a:endParaRPr lang="en-AU" dirty="0"/>
          </a:p>
        </p:txBody>
      </p:sp>
    </p:spTree>
    <p:extLst>
      <p:ext uri="{BB962C8B-B14F-4D97-AF65-F5344CB8AC3E}">
        <p14:creationId xmlns:p14="http://schemas.microsoft.com/office/powerpoint/2010/main" val="253285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Science works with competing ideas. That means that when scientists are trying to develop explanations of some phenomenon, the devise alternative hypothesis. Sometimes, after testing those hypotheses, there may be more than one plausible hypothesis for a phenomenon. In those situations, using Occam’s razor may be useful. Occam’s razor says that if the competing hypotheses are equivalent, then the simpler hypothesis is the best explanation for the phenomenon.</a:t>
            </a:r>
          </a:p>
          <a:p>
            <a:endParaRPr lang="en-AU" dirty="0"/>
          </a:p>
          <a:p>
            <a:r>
              <a:rPr lang="en-AU" dirty="0"/>
              <a:t>The example shown in the slides describes the evolution of red features in a species of birds. There are two similar models proposed: the model on the left suggests that, from a common ancestral population, the birds with blue feathers branched off to form a unique species. Then a second group of birds branched off, after which it developed red feathers. Finally, the remaining group of birds also developed red feathers. In the second model, the blue-feathered group branched off initially. The remaining birds evolved red feathers, but then separated into two groups after that. Both evolutionary models are plausible. However, the first model is more complex – it requires 200 genetic changes and suggests that the red feathers feature evolved twice. The second model is simpler – it requires only 70 genetic changes and suggests that the red features feature evolved only once. Therefore, according to Occam’s razor, the second model is simpler and is the better hypothesis to explain this phenomenon.</a:t>
            </a:r>
          </a:p>
          <a:p>
            <a:endParaRPr lang="en-AU" dirty="0"/>
          </a:p>
          <a:p>
            <a:r>
              <a:rPr lang="en-AU" dirty="0"/>
              <a:t>When competing ideas are present, those that require fewer assumptions and have fewer exceptions are the preferred ideas.</a:t>
            </a:r>
          </a:p>
        </p:txBody>
      </p:sp>
      <p:sp>
        <p:nvSpPr>
          <p:cNvPr id="4" name="Slide Number Placeholder 3"/>
          <p:cNvSpPr>
            <a:spLocks noGrp="1"/>
          </p:cNvSpPr>
          <p:nvPr>
            <p:ph type="sldNum" sz="quarter" idx="5"/>
          </p:nvPr>
        </p:nvSpPr>
        <p:spPr/>
        <p:txBody>
          <a:bodyPr/>
          <a:lstStyle/>
          <a:p>
            <a:fld id="{D09C5488-DD16-4714-9519-7BE21BA11D4E}" type="slidenum">
              <a:rPr lang="en-AU" smtClean="0"/>
              <a:pPr/>
              <a:t>25</a:t>
            </a:fld>
            <a:endParaRPr lang="en-AU" dirty="0"/>
          </a:p>
        </p:txBody>
      </p:sp>
    </p:spTree>
    <p:extLst>
      <p:ext uri="{BB962C8B-B14F-4D97-AF65-F5344CB8AC3E}">
        <p14:creationId xmlns:p14="http://schemas.microsoft.com/office/powerpoint/2010/main" val="381073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many historical examples of the use of Occam’s razor. Before the 16</a:t>
            </a:r>
            <a:r>
              <a:rPr lang="en-AU" baseline="30000" dirty="0"/>
              <a:t>th</a:t>
            </a:r>
            <a:r>
              <a:rPr lang="en-AU" dirty="0"/>
              <a:t> century, the geocentric model of the solar system (Earth at the centre of the solar system) was dominant. Then, this was replaced with the heliocentric model (Sun in the centre). The geocentric model required a number of complicated features (e.g. epicycles) to explain some unusual phenomena (such as the retrograde motion of Venus). The heliocentric model did not require such features and is thus a simpler model. </a:t>
            </a:r>
          </a:p>
        </p:txBody>
      </p:sp>
      <p:sp>
        <p:nvSpPr>
          <p:cNvPr id="4" name="Slide Number Placeholder 3"/>
          <p:cNvSpPr>
            <a:spLocks noGrp="1"/>
          </p:cNvSpPr>
          <p:nvPr>
            <p:ph type="sldNum" sz="quarter" idx="5"/>
          </p:nvPr>
        </p:nvSpPr>
        <p:spPr/>
        <p:txBody>
          <a:bodyPr/>
          <a:lstStyle/>
          <a:p>
            <a:fld id="{D09C5488-DD16-4714-9519-7BE21BA11D4E}" type="slidenum">
              <a:rPr lang="en-AU" smtClean="0"/>
              <a:pPr/>
              <a:t>26</a:t>
            </a:fld>
            <a:endParaRPr lang="en-AU" dirty="0"/>
          </a:p>
        </p:txBody>
      </p:sp>
    </p:spTree>
    <p:extLst>
      <p:ext uri="{BB962C8B-B14F-4D97-AF65-F5344CB8AC3E}">
        <p14:creationId xmlns:p14="http://schemas.microsoft.com/office/powerpoint/2010/main" val="2015831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other examples of complicated hypotheses of science being replaced with simpler theories If you would like to find out more about these topics, click on the links shown on this slide.</a:t>
            </a:r>
          </a:p>
        </p:txBody>
      </p:sp>
      <p:sp>
        <p:nvSpPr>
          <p:cNvPr id="4" name="Slide Number Placeholder 3"/>
          <p:cNvSpPr>
            <a:spLocks noGrp="1"/>
          </p:cNvSpPr>
          <p:nvPr>
            <p:ph type="sldNum" sz="quarter" idx="5"/>
          </p:nvPr>
        </p:nvSpPr>
        <p:spPr/>
        <p:txBody>
          <a:bodyPr/>
          <a:lstStyle/>
          <a:p>
            <a:fld id="{D09C5488-DD16-4714-9519-7BE21BA11D4E}" type="slidenum">
              <a:rPr lang="en-AU" smtClean="0"/>
              <a:pPr/>
              <a:t>27</a:t>
            </a:fld>
            <a:endParaRPr lang="en-AU" dirty="0"/>
          </a:p>
        </p:txBody>
      </p:sp>
    </p:spTree>
    <p:extLst>
      <p:ext uri="{BB962C8B-B14F-4D97-AF65-F5344CB8AC3E}">
        <p14:creationId xmlns:p14="http://schemas.microsoft.com/office/powerpoint/2010/main" val="2595380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simplicity should not be the only criterion for accepting or rejecting ideas in science. Scientists consider many other factors, the most important of which is the supporting evidence for those ideas. Ideas, that are experimentally testable, have broader explanatory powers, are a better fit with other existing ideas and which can generate new ideas, are some of the factors that scientists consider </a:t>
            </a:r>
            <a:r>
              <a:rPr lang="en-AU"/>
              <a:t>when selecting ideas.</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28</a:t>
            </a:fld>
            <a:endParaRPr lang="en-AU" dirty="0"/>
          </a:p>
        </p:txBody>
      </p:sp>
    </p:spTree>
    <p:extLst>
      <p:ext uri="{BB962C8B-B14F-4D97-AF65-F5344CB8AC3E}">
        <p14:creationId xmlns:p14="http://schemas.microsoft.com/office/powerpoint/2010/main" val="134249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let us explore Falsifiability.</a:t>
            </a:r>
          </a:p>
        </p:txBody>
      </p:sp>
      <p:sp>
        <p:nvSpPr>
          <p:cNvPr id="4" name="Slide Number Placeholder 3"/>
          <p:cNvSpPr>
            <a:spLocks noGrp="1"/>
          </p:cNvSpPr>
          <p:nvPr>
            <p:ph type="sldNum" sz="quarter" idx="5"/>
          </p:nvPr>
        </p:nvSpPr>
        <p:spPr/>
        <p:txBody>
          <a:bodyPr/>
          <a:lstStyle/>
          <a:p>
            <a:fld id="{D09C5488-DD16-4714-9519-7BE21BA11D4E}" type="slidenum">
              <a:rPr lang="en-AU" smtClean="0"/>
              <a:pPr/>
              <a:t>30</a:t>
            </a:fld>
            <a:endParaRPr lang="en-AU" dirty="0"/>
          </a:p>
        </p:txBody>
      </p:sp>
    </p:spTree>
    <p:extLst>
      <p:ext uri="{BB962C8B-B14F-4D97-AF65-F5344CB8AC3E}">
        <p14:creationId xmlns:p14="http://schemas.microsoft.com/office/powerpoint/2010/main" val="1830566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Falsifiability is a method of developing scientific knowledge. It is a type of deductive reasoning. It claims that all scientific ideas should be falsifiable through testing (for example, through experimentation). If an idea cannot be falsified, then it cannot be scientific. For example, creation science or intelligent design are not considered to be scientific because you cannot test their ideas.</a:t>
            </a:r>
          </a:p>
          <a:p>
            <a:endParaRPr lang="en-AU" dirty="0"/>
          </a:p>
          <a:p>
            <a:r>
              <a:rPr lang="en-AU" dirty="0"/>
              <a:t>While not everything agrees with the principle of falsification, falsification impacted on two aspects of science:</a:t>
            </a:r>
          </a:p>
          <a:p>
            <a:pPr marL="228600" indent="-228600">
              <a:buAutoNum type="arabicPeriod"/>
            </a:pPr>
            <a:r>
              <a:rPr lang="en-AU" dirty="0"/>
              <a:t>Differentiating scientific ideas from non-scientific ideas</a:t>
            </a:r>
          </a:p>
          <a:p>
            <a:pPr marL="228600" indent="-228600">
              <a:buAutoNum type="arabicPeriod"/>
            </a:pPr>
            <a:r>
              <a:rPr lang="en-AU" dirty="0"/>
              <a:t>A method to test and verify scientific ideas.</a:t>
            </a:r>
          </a:p>
          <a:p>
            <a:pPr marL="228600" indent="-228600">
              <a:buAutoNum type="arabicPeriod"/>
            </a:pPr>
            <a:endParaRPr lang="en-AU" dirty="0"/>
          </a:p>
          <a:p>
            <a:pPr marL="0" indent="0">
              <a:buNone/>
            </a:pPr>
            <a:r>
              <a:rPr lang="en-AU" dirty="0"/>
              <a:t>We will explore these ideas in the next few slides.</a:t>
            </a:r>
          </a:p>
        </p:txBody>
      </p:sp>
      <p:sp>
        <p:nvSpPr>
          <p:cNvPr id="4" name="Slide Number Placeholder 3"/>
          <p:cNvSpPr>
            <a:spLocks noGrp="1"/>
          </p:cNvSpPr>
          <p:nvPr>
            <p:ph type="sldNum" sz="quarter" idx="5"/>
          </p:nvPr>
        </p:nvSpPr>
        <p:spPr/>
        <p:txBody>
          <a:bodyPr/>
          <a:lstStyle/>
          <a:p>
            <a:fld id="{D09C5488-DD16-4714-9519-7BE21BA11D4E}" type="slidenum">
              <a:rPr lang="en-AU" smtClean="0"/>
              <a:pPr/>
              <a:t>31</a:t>
            </a:fld>
            <a:endParaRPr lang="en-AU" dirty="0"/>
          </a:p>
        </p:txBody>
      </p:sp>
    </p:spTree>
    <p:extLst>
      <p:ext uri="{BB962C8B-B14F-4D97-AF65-F5344CB8AC3E}">
        <p14:creationId xmlns:p14="http://schemas.microsoft.com/office/powerpoint/2010/main" val="2970324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Falsification has given rise to one method of testing and verifying scientific ideas. This is known as hypothesis testing.</a:t>
            </a:r>
          </a:p>
          <a:p>
            <a:endParaRPr lang="en-AU" dirty="0"/>
          </a:p>
          <a:p>
            <a:r>
              <a:rPr lang="en-AU" dirty="0"/>
              <a:t>Hypotheses are tentative explanations of a narrow set of related phenomena. For example, consider the hypothesis “particulate pollution in the atmosphere increases the incidence of asthma”. This hypothesis proposes an explanation for the increased incidence of asthma. It is a tentative explanation that is based on observations, but needs to be verified. In other words, the hypothesis needs to be tested.</a:t>
            </a:r>
          </a:p>
          <a:p>
            <a:endParaRPr lang="en-AU" dirty="0"/>
          </a:p>
          <a:p>
            <a:r>
              <a:rPr lang="en-AU" dirty="0"/>
              <a:t>To test the hypothesis, a controlled experiment must be conducted and the data generated in that experiment analysed.</a:t>
            </a:r>
          </a:p>
          <a:p>
            <a:endParaRPr lang="en-AU" dirty="0"/>
          </a:p>
          <a:p>
            <a:r>
              <a:rPr lang="en-AU" dirty="0"/>
              <a:t>Two important features of hypotheses are that:</a:t>
            </a:r>
          </a:p>
          <a:p>
            <a:pPr marL="228600" indent="-228600">
              <a:buAutoNum type="arabicPeriod"/>
            </a:pPr>
            <a:r>
              <a:rPr lang="en-AU" dirty="0"/>
              <a:t>Hypotheses cannot be proven to be true – they can only be falsified (this is because of the falsification principle).</a:t>
            </a:r>
          </a:p>
          <a:p>
            <a:pPr marL="228600" indent="-228600">
              <a:buAutoNum type="arabicPeriod"/>
            </a:pPr>
            <a:r>
              <a:rPr lang="en-AU" dirty="0"/>
              <a:t>Hypotheses can only be rejected (if they are NOT supported by evidence) or not rejected (if the evidence supports the hypothesis).</a:t>
            </a:r>
          </a:p>
          <a:p>
            <a:pPr marL="228600" indent="-228600">
              <a:buAutoNum type="arabicPeriod"/>
            </a:pPr>
            <a:endParaRPr lang="en-AU" dirty="0"/>
          </a:p>
          <a:p>
            <a:pPr marL="0" indent="0">
              <a:buNone/>
            </a:pPr>
            <a:r>
              <a:rPr lang="en-AU" dirty="0"/>
              <a:t>These are important features of hypotheses to bear in mind. The goal of hypothesis testing is to reject what is false (not supported by evidence).</a:t>
            </a:r>
          </a:p>
        </p:txBody>
      </p:sp>
      <p:sp>
        <p:nvSpPr>
          <p:cNvPr id="4" name="Slide Number Placeholder 3"/>
          <p:cNvSpPr>
            <a:spLocks noGrp="1"/>
          </p:cNvSpPr>
          <p:nvPr>
            <p:ph type="sldNum" sz="quarter" idx="5"/>
          </p:nvPr>
        </p:nvSpPr>
        <p:spPr/>
        <p:txBody>
          <a:bodyPr/>
          <a:lstStyle/>
          <a:p>
            <a:fld id="{D09C5488-DD16-4714-9519-7BE21BA11D4E}" type="slidenum">
              <a:rPr lang="en-AU" smtClean="0"/>
              <a:pPr/>
              <a:t>32</a:t>
            </a:fld>
            <a:endParaRPr lang="en-AU" dirty="0"/>
          </a:p>
        </p:txBody>
      </p:sp>
    </p:spTree>
    <p:extLst>
      <p:ext uri="{BB962C8B-B14F-4D97-AF65-F5344CB8AC3E}">
        <p14:creationId xmlns:p14="http://schemas.microsoft.com/office/powerpoint/2010/main" val="2328560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reiterates the core message from the previous slide:</a:t>
            </a:r>
          </a:p>
          <a:p>
            <a:endParaRPr lang="en-AU" dirty="0"/>
          </a:p>
          <a:p>
            <a:pPr marL="228600" indent="-228600">
              <a:buAutoNum type="arabicPeriod"/>
            </a:pPr>
            <a:r>
              <a:rPr lang="en-AU" dirty="0"/>
              <a:t>Hypotheses are either rejected or not rejected, depending on the underlying evidence.</a:t>
            </a:r>
          </a:p>
          <a:p>
            <a:pPr marL="228600" indent="-228600">
              <a:buAutoNum type="arabicPeriod"/>
            </a:pPr>
            <a:r>
              <a:rPr lang="en-AU" dirty="0"/>
              <a:t>When a hypothesis is not rejected, it is then subjected to further rounds of testing.</a:t>
            </a:r>
          </a:p>
          <a:p>
            <a:pPr marL="228600" indent="-228600">
              <a:buAutoNum type="arabicPeriod"/>
            </a:pPr>
            <a:endParaRPr lang="en-AU" dirty="0"/>
          </a:p>
          <a:p>
            <a:pPr marL="0" indent="0">
              <a:buNone/>
            </a:pPr>
            <a:r>
              <a:rPr lang="en-AU" dirty="0"/>
              <a:t>It is only when the hypothesis has stood firm in the face of numerous testing that the underlying scientific concept becomes part of the scientific paradigm (an accepted idea in science).</a:t>
            </a:r>
          </a:p>
        </p:txBody>
      </p:sp>
      <p:sp>
        <p:nvSpPr>
          <p:cNvPr id="4" name="Slide Number Placeholder 3"/>
          <p:cNvSpPr>
            <a:spLocks noGrp="1"/>
          </p:cNvSpPr>
          <p:nvPr>
            <p:ph type="sldNum" sz="quarter" idx="5"/>
          </p:nvPr>
        </p:nvSpPr>
        <p:spPr/>
        <p:txBody>
          <a:bodyPr/>
          <a:lstStyle/>
          <a:p>
            <a:fld id="{D09C5488-DD16-4714-9519-7BE21BA11D4E}" type="slidenum">
              <a:rPr lang="en-AU" smtClean="0"/>
              <a:pPr/>
              <a:t>33</a:t>
            </a:fld>
            <a:endParaRPr lang="en-AU" dirty="0"/>
          </a:p>
        </p:txBody>
      </p:sp>
    </p:spTree>
    <p:extLst>
      <p:ext uri="{BB962C8B-B14F-4D97-AF65-F5344CB8AC3E}">
        <p14:creationId xmlns:p14="http://schemas.microsoft.com/office/powerpoint/2010/main" val="3868403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Often, hypothesis testing also involves the statistical analysis of experimental data. So, it is not simply</a:t>
            </a:r>
            <a:r>
              <a:rPr lang="en-AU" baseline="0" dirty="0"/>
              <a:t> the data collected in an investigation that is used to verify hypotheses, but the quality of the data. We discuss statistical analysis in Module 3, but you do need to understand that the basis for that lies in the principle of falsification.</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34</a:t>
            </a:fld>
            <a:endParaRPr lang="en-AU" dirty="0"/>
          </a:p>
        </p:txBody>
      </p:sp>
    </p:spTree>
    <p:extLst>
      <p:ext uri="{BB962C8B-B14F-4D97-AF65-F5344CB8AC3E}">
        <p14:creationId xmlns:p14="http://schemas.microsoft.com/office/powerpoint/2010/main" val="57724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way science is conducted in most parts of the world is based on Western philosophical thinking. This refers to the content shown in orange font. However, all cultures in the world also developed knowledge systems about the natural world. Therefore, while modern science is largely influenced by Western schools of thought, other cultures have also impacted modern science. That content is addressed in the points shown in blue font.</a:t>
            </a:r>
          </a:p>
        </p:txBody>
      </p:sp>
      <p:sp>
        <p:nvSpPr>
          <p:cNvPr id="4" name="Slide Number Placeholder 3"/>
          <p:cNvSpPr>
            <a:spLocks noGrp="1"/>
          </p:cNvSpPr>
          <p:nvPr>
            <p:ph type="sldNum" sz="quarter" idx="5"/>
          </p:nvPr>
        </p:nvSpPr>
        <p:spPr/>
        <p:txBody>
          <a:bodyPr/>
          <a:lstStyle/>
          <a:p>
            <a:fld id="{D09C5488-DD16-4714-9519-7BE21BA11D4E}" type="slidenum">
              <a:rPr lang="en-AU" smtClean="0"/>
              <a:pPr/>
              <a:t>5</a:t>
            </a:fld>
            <a:endParaRPr lang="en-AU" dirty="0"/>
          </a:p>
        </p:txBody>
      </p:sp>
    </p:spTree>
    <p:extLst>
      <p:ext uri="{BB962C8B-B14F-4D97-AF65-F5344CB8AC3E}">
        <p14:creationId xmlns:p14="http://schemas.microsoft.com/office/powerpoint/2010/main" val="2721933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we will look at Confirmation bias &amp; Theory-dependent observations.</a:t>
            </a:r>
          </a:p>
        </p:txBody>
      </p:sp>
      <p:sp>
        <p:nvSpPr>
          <p:cNvPr id="4" name="Slide Number Placeholder 3"/>
          <p:cNvSpPr>
            <a:spLocks noGrp="1"/>
          </p:cNvSpPr>
          <p:nvPr>
            <p:ph type="sldNum" sz="quarter" idx="10"/>
          </p:nvPr>
        </p:nvSpPr>
        <p:spPr/>
        <p:txBody>
          <a:bodyPr/>
          <a:lstStyle/>
          <a:p>
            <a:fld id="{D09C5488-DD16-4714-9519-7BE21BA11D4E}" type="slidenum">
              <a:rPr lang="en-AU" smtClean="0"/>
              <a:pPr/>
              <a:t>36</a:t>
            </a:fld>
            <a:endParaRPr lang="en-AU" dirty="0"/>
          </a:p>
        </p:txBody>
      </p:sp>
    </p:spTree>
    <p:extLst>
      <p:ext uri="{BB962C8B-B14F-4D97-AF65-F5344CB8AC3E}">
        <p14:creationId xmlns:p14="http://schemas.microsoft.com/office/powerpoint/2010/main" val="3173535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matter whether</a:t>
            </a:r>
            <a:r>
              <a:rPr lang="en-AU" baseline="0" dirty="0"/>
              <a:t> we use inductive or deductive reasoning, observations are important. The quality of observations is crucial for initiating inquiries and investigations. Consider Marshall and Warren’s study on the microbial cause of gastric ulcers. The observation that Helicobacter pylori are frequently associated with gastric ulcers was a crucial observation that led to the discovery that that bacterium caused the disease. Another important aspect of observations is the analyses of data. Identifying patterns and trends in experimental data is critical for finding evidence that may support the hypotheses.</a:t>
            </a:r>
          </a:p>
          <a:p>
            <a:endParaRPr lang="en-AU" baseline="0" dirty="0"/>
          </a:p>
          <a:p>
            <a:r>
              <a:rPr lang="en-AU" baseline="0" dirty="0"/>
              <a:t>Observations lead to inferences. Inferences are the tentative conclusions reached from observations. Confirmation bias and theory-dependent observations can impact on the inferences drawn from investigations. As shown on this slide:</a:t>
            </a:r>
          </a:p>
          <a:p>
            <a:endParaRPr lang="en-AU" b="1" baseline="0" dirty="0"/>
          </a:p>
          <a:p>
            <a:pPr marL="171450" indent="-171450">
              <a:buFont typeface="Arial" panose="020B0604020202020204" pitchFamily="34" charset="0"/>
              <a:buChar char="•"/>
            </a:pPr>
            <a:r>
              <a:rPr lang="en-AU" b="1" dirty="0"/>
              <a:t>Confirmation bias</a:t>
            </a:r>
            <a:r>
              <a:rPr lang="en-AU" dirty="0"/>
              <a:t>: the tendency to search for or interpret information in a way that confirms one’s preconceptions</a:t>
            </a:r>
          </a:p>
          <a:p>
            <a:pPr marL="171450" indent="-171450">
              <a:buFont typeface="Arial" panose="020B0604020202020204" pitchFamily="34" charset="0"/>
              <a:buChar char="•"/>
            </a:pPr>
            <a:r>
              <a:rPr lang="en-AU" b="1" dirty="0"/>
              <a:t>Theory-dependent observations</a:t>
            </a:r>
            <a:r>
              <a:rPr lang="en-AU" dirty="0"/>
              <a:t>: how previous experiences, beliefs and assumptions affect the inferences drawn from observations</a:t>
            </a:r>
          </a:p>
          <a:p>
            <a:endParaRPr lang="en-AU" dirty="0"/>
          </a:p>
          <a:p>
            <a:r>
              <a:rPr lang="en-AU" dirty="0"/>
              <a:t>We will unpack these</a:t>
            </a:r>
            <a:r>
              <a:rPr lang="en-AU" baseline="0" dirty="0"/>
              <a:t> further in the next few slides.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37</a:t>
            </a:fld>
            <a:endParaRPr lang="en-AU" dirty="0"/>
          </a:p>
        </p:txBody>
      </p:sp>
    </p:spTree>
    <p:extLst>
      <p:ext uri="{BB962C8B-B14F-4D97-AF65-F5344CB8AC3E}">
        <p14:creationId xmlns:p14="http://schemas.microsoft.com/office/powerpoint/2010/main" val="3398190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start with theory-dependent observations. As the name suggests,</a:t>
            </a:r>
            <a:r>
              <a:rPr lang="en-AU" baseline="0" dirty="0"/>
              <a:t> this phrase refers to observations that are dependent on theories. It means that prior knowledge of scientific theories may influence that inferences that we draw from observations. This extended to the ways that we analyse and interpret observations. Optical illusions are often used to illustrate theory-dependent observations. In the picture shown in the slide, </a:t>
            </a:r>
            <a:r>
              <a:rPr lang="en-AU" baseline="0" dirty="0" smtClean="0"/>
              <a:t>the image on the left shows two lines, one vertical and the other horizontal. On initial inspection, the vertical line appears to be longer than the horizontal line. Yet, when measured, both lines are of the same length. Although this example is simplistic, it illustrates how the initial interpretations we make of our observations may be misleading and require further inquiry.  </a:t>
            </a:r>
            <a:r>
              <a:rPr lang="en-AU" baseline="0" dirty="0"/>
              <a:t>Therefore, how we interpret observations is dependent on prior experience.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38</a:t>
            </a:fld>
            <a:endParaRPr lang="en-AU" dirty="0"/>
          </a:p>
        </p:txBody>
      </p:sp>
    </p:spTree>
    <p:extLst>
      <p:ext uri="{BB962C8B-B14F-4D97-AF65-F5344CB8AC3E}">
        <p14:creationId xmlns:p14="http://schemas.microsoft.com/office/powerpoint/2010/main" val="4139381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Theory-dependent</a:t>
            </a:r>
            <a:r>
              <a:rPr lang="en-AU" baseline="0" dirty="0"/>
              <a:t> observations play an important role in the way ‘experts’ interpret information. For example, an X-ray image may not be informative to the untrained person, but to an experienced radiologist, the same image may be very informative. The radiologist may be able to pick up certain conditions or pathologies, because of his/her past learning and experiences. Theory-laden observations may also be responsible for professional intuition, where the expert practitioner may be able to arrive at certain conclusion without conducting much analysis.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39</a:t>
            </a:fld>
            <a:endParaRPr lang="en-AU" dirty="0"/>
          </a:p>
        </p:txBody>
      </p:sp>
    </p:spTree>
    <p:extLst>
      <p:ext uri="{BB962C8B-B14F-4D97-AF65-F5344CB8AC3E}">
        <p14:creationId xmlns:p14="http://schemas.microsoft.com/office/powerpoint/2010/main" val="1231746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Theory-laden</a:t>
            </a:r>
            <a:r>
              <a:rPr lang="en-AU" baseline="0" dirty="0"/>
              <a:t> observations can lead people to derive different conclusion from the same set of observations. As shown on this table, in many scientific fields, scientists have come to different conclusions while studying the same phenomena. In some instances, those conclusions have been wrong (e.g. Aristotle, Ptolemy). In other instances the different conclusion describe different aspects of the same phenomena (Newton and Einstein).</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40</a:t>
            </a:fld>
            <a:endParaRPr lang="en-AU" dirty="0"/>
          </a:p>
        </p:txBody>
      </p:sp>
    </p:spTree>
    <p:extLst>
      <p:ext uri="{BB962C8B-B14F-4D97-AF65-F5344CB8AC3E}">
        <p14:creationId xmlns:p14="http://schemas.microsoft.com/office/powerpoint/2010/main" val="1286308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Confirmation bias is not a good thing</a:t>
            </a:r>
            <a:r>
              <a:rPr lang="en-AU" baseline="0" dirty="0"/>
              <a:t> in science. As the name suggests, it is a form of bias. That bias improperly confirms a researcher’s belief about the outcome of an inquiry. There are many reasons why confirmation bias may occur in a scientific investigation. Some of the reasons are listed on this slide.</a:t>
            </a:r>
          </a:p>
          <a:p>
            <a:endParaRPr lang="en-AU" baseline="0" dirty="0"/>
          </a:p>
          <a:p>
            <a:r>
              <a:rPr lang="en-AU" baseline="0" dirty="0"/>
              <a:t>Poor experimental design or data is a major cause of confirmation bias. Sometime, preliminary studies are interpreted as confirmatory studies. For example, in a recent article, it was claimed that bald men are more likely to be afflicted with Covid-19 disease. This was only an observation is a couple of hospitals, and not the result of a well-designed investigation. Confirmation bias may also occur when correlation is confused with cause-and-effect.</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41</a:t>
            </a:fld>
            <a:endParaRPr lang="en-AU" dirty="0"/>
          </a:p>
        </p:txBody>
      </p:sp>
    </p:spTree>
    <p:extLst>
      <p:ext uri="{BB962C8B-B14F-4D97-AF65-F5344CB8AC3E}">
        <p14:creationId xmlns:p14="http://schemas.microsoft.com/office/powerpoint/2010/main" val="2577763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of confirmation bias in the scientific literature. It is generally assumed by biologists that ants are more aggressive to ants from neighbouring nests than to those from their own nest. A research team in Melbourne decided to examine the scientific papers on the nesting behaviour of ants. They looked at 79 publications, and noticed that only 29% of those were designed as blinded-studies. Blinded studies are controlled-experiments. In other words, 79% of the published studies did not use a proper experimental design. The researchers also noted that the studies that were not controlled-experiments, the assumption of ant behaviour was identified. However, in the controlled-experiment studies, the reverse was observed. This occurred because in the uncontrolled studies, the researchers did not check for aggressive behaviour within each nest. They simply assumed that ants were less aggressive towards nest mates, compared to ants from other nests. Thus, the poor experimental design of those studies resulted in a confirmation bias.</a:t>
            </a:r>
          </a:p>
        </p:txBody>
      </p:sp>
      <p:sp>
        <p:nvSpPr>
          <p:cNvPr id="4" name="Slide Number Placeholder 3"/>
          <p:cNvSpPr>
            <a:spLocks noGrp="1"/>
          </p:cNvSpPr>
          <p:nvPr>
            <p:ph type="sldNum" sz="quarter" idx="5"/>
          </p:nvPr>
        </p:nvSpPr>
        <p:spPr/>
        <p:txBody>
          <a:bodyPr/>
          <a:lstStyle/>
          <a:p>
            <a:fld id="{D09C5488-DD16-4714-9519-7BE21BA11D4E}" type="slidenum">
              <a:rPr lang="en-AU" smtClean="0"/>
              <a:pPr/>
              <a:t>42</a:t>
            </a:fld>
            <a:endParaRPr lang="en-AU" dirty="0"/>
          </a:p>
        </p:txBody>
      </p:sp>
    </p:spTree>
    <p:extLst>
      <p:ext uri="{BB962C8B-B14F-4D97-AF65-F5344CB8AC3E}">
        <p14:creationId xmlns:p14="http://schemas.microsoft.com/office/powerpoint/2010/main" val="1655312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slides summaries the different types of confirmation biases that can influence scientific research. In addition, there are some strategies that scientists can use to minimise the effects of cognitive bias. Most importantly, science relies on the peer-review process to identify and minimise such biases.</a:t>
            </a:r>
          </a:p>
        </p:txBody>
      </p:sp>
      <p:sp>
        <p:nvSpPr>
          <p:cNvPr id="4" name="Slide Number Placeholder 3"/>
          <p:cNvSpPr>
            <a:spLocks noGrp="1"/>
          </p:cNvSpPr>
          <p:nvPr>
            <p:ph type="sldNum" sz="quarter" idx="5"/>
          </p:nvPr>
        </p:nvSpPr>
        <p:spPr/>
        <p:txBody>
          <a:bodyPr/>
          <a:lstStyle/>
          <a:p>
            <a:fld id="{D09C5488-DD16-4714-9519-7BE21BA11D4E}" type="slidenum">
              <a:rPr lang="en-AU" smtClean="0"/>
              <a:pPr/>
              <a:t>43</a:t>
            </a:fld>
            <a:endParaRPr lang="en-AU" dirty="0"/>
          </a:p>
        </p:txBody>
      </p:sp>
    </p:spTree>
    <p:extLst>
      <p:ext uri="{BB962C8B-B14F-4D97-AF65-F5344CB8AC3E}">
        <p14:creationId xmlns:p14="http://schemas.microsoft.com/office/powerpoint/2010/main" val="176917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next part, we will look at how scientific knowledge changes over time.</a:t>
            </a:r>
          </a:p>
        </p:txBody>
      </p:sp>
      <p:sp>
        <p:nvSpPr>
          <p:cNvPr id="4" name="Slide Number Placeholder 3"/>
          <p:cNvSpPr>
            <a:spLocks noGrp="1"/>
          </p:cNvSpPr>
          <p:nvPr>
            <p:ph type="sldNum" sz="quarter" idx="5"/>
          </p:nvPr>
        </p:nvSpPr>
        <p:spPr/>
        <p:txBody>
          <a:bodyPr/>
          <a:lstStyle/>
          <a:p>
            <a:fld id="{D09C5488-DD16-4714-9519-7BE21BA11D4E}" type="slidenum">
              <a:rPr lang="en-AU" smtClean="0"/>
              <a:pPr/>
              <a:t>45</a:t>
            </a:fld>
            <a:endParaRPr lang="en-AU" dirty="0"/>
          </a:p>
        </p:txBody>
      </p:sp>
    </p:spTree>
    <p:extLst>
      <p:ext uri="{BB962C8B-B14F-4D97-AF65-F5344CB8AC3E}">
        <p14:creationId xmlns:p14="http://schemas.microsoft.com/office/powerpoint/2010/main" val="963850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Thomas Kuhn was a science philosopher who explored scientific epistemology. For any scientific discipline, </a:t>
            </a:r>
            <a:r>
              <a:rPr lang="en-AU" baseline="0" dirty="0"/>
              <a:t>the set of concepts, theories, research methods and postulates used by scientists makes up the paradigm of that discipline. Kuhn said that the scientific paradigm consists of normal science and puzzle-solving science. Normal science is everyday science, where scientists conduct inquiries into the paradigm, for example,  by verifying hypotheses. The ‘discoveries’ of normal science are expected findings, based on the prevailing paradigm. Over time, anomalies will appear in the prevailing paradigms. Those anomalies are referred to as puzzle-solving science. Scientists then conduct investigations to understand the anomalies. The discoveries in the puzzle-solving sciences are unexpected and lead to paradigm shifts (also called scientific revolutions). We will explore these ideas further in the subsequent slides</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46</a:t>
            </a:fld>
            <a:endParaRPr lang="en-AU" dirty="0"/>
          </a:p>
        </p:txBody>
      </p:sp>
    </p:spTree>
    <p:extLst>
      <p:ext uri="{BB962C8B-B14F-4D97-AF65-F5344CB8AC3E}">
        <p14:creationId xmlns:p14="http://schemas.microsoft.com/office/powerpoint/2010/main" val="106209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word ‘epistemology’ refers to the ways that we use to construct knowledge. Put simply, ‘how do we know what we know’. Take a moment to think about something you know – for example, a sport, a recipe or something you may have learned at school. How did you develop your understanding of that? Where did you gather the information that became your knowledge? What experiences contributed to you constructing your knowledge?</a:t>
            </a:r>
          </a:p>
          <a:p>
            <a:endParaRPr lang="en-AU" dirty="0"/>
          </a:p>
          <a:p>
            <a:r>
              <a:rPr lang="en-AU" dirty="0"/>
              <a:t>The epistemology of science generally explores three aspects of knowledge construction:</a:t>
            </a:r>
          </a:p>
          <a:p>
            <a:pPr marL="228600" indent="-228600">
              <a:buAutoNum type="arabicPeriod"/>
            </a:pPr>
            <a:r>
              <a:rPr lang="en-AU" dirty="0"/>
              <a:t>The nature of scientific knowledge – what distinguishes science from non-science?</a:t>
            </a:r>
          </a:p>
          <a:p>
            <a:pPr marL="228600" indent="-228600">
              <a:buAutoNum type="arabicPeriod"/>
            </a:pPr>
            <a:r>
              <a:rPr lang="en-AU" dirty="0"/>
              <a:t>The scope of scientific knowledge – what are the limits of science? Are there things that are beyond the scope of scientific investigation?</a:t>
            </a:r>
          </a:p>
          <a:p>
            <a:pPr marL="228600" indent="-228600">
              <a:buAutoNum type="arabicPeriod"/>
            </a:pPr>
            <a:r>
              <a:rPr lang="en-AU" dirty="0"/>
              <a:t>Production of scientific knowledge – how do scientists conduct their inquiries? What are the processes of science? How is data and information converted into scientific knowledge?</a:t>
            </a:r>
          </a:p>
        </p:txBody>
      </p:sp>
      <p:sp>
        <p:nvSpPr>
          <p:cNvPr id="4" name="Slide Number Placeholder 3"/>
          <p:cNvSpPr>
            <a:spLocks noGrp="1"/>
          </p:cNvSpPr>
          <p:nvPr>
            <p:ph type="sldNum" sz="quarter" idx="5"/>
          </p:nvPr>
        </p:nvSpPr>
        <p:spPr/>
        <p:txBody>
          <a:bodyPr/>
          <a:lstStyle/>
          <a:p>
            <a:fld id="{D09C5488-DD16-4714-9519-7BE21BA11D4E}" type="slidenum">
              <a:rPr lang="en-AU" smtClean="0"/>
              <a:pPr/>
              <a:t>6</a:t>
            </a:fld>
            <a:endParaRPr lang="en-AU" dirty="0"/>
          </a:p>
        </p:txBody>
      </p:sp>
    </p:spTree>
    <p:extLst>
      <p:ext uri="{BB962C8B-B14F-4D97-AF65-F5344CB8AC3E}">
        <p14:creationId xmlns:p14="http://schemas.microsoft.com/office/powerpoint/2010/main" val="142594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According to Kuhn, paradigm shift occur</a:t>
            </a:r>
            <a:r>
              <a:rPr lang="en-AU" baseline="0" dirty="0"/>
              <a:t> in 3 stages:</a:t>
            </a:r>
          </a:p>
          <a:p>
            <a:endParaRPr lang="en-AU" baseline="0" dirty="0"/>
          </a:p>
          <a:p>
            <a:pPr marL="228600" indent="-228600">
              <a:buAutoNum type="arabicPeriod"/>
            </a:pPr>
            <a:r>
              <a:rPr lang="en-AU" baseline="0" dirty="0"/>
              <a:t>In Stage 1, normal science dominates. Scientists go about verifying the prevailing concepts through observation and experimentation. During this stage, hypotheses that are supported by evidence will be retained, while those that are not, are rejected. This builds into a body of scientific knowledge that forms the paradigms for the various scientific disciplines.</a:t>
            </a:r>
          </a:p>
          <a:p>
            <a:pPr marL="228600" indent="-228600">
              <a:buAutoNum type="arabicPeriod"/>
            </a:pPr>
            <a:r>
              <a:rPr lang="en-AU" baseline="0" dirty="0"/>
              <a:t>In Stage 2, scientists note that there are anomalies to the prevailing paradigms. Anomalies are experimental data or observations that cannot be explained by contemporary concepts.</a:t>
            </a:r>
          </a:p>
          <a:p>
            <a:pPr marL="228600" indent="-228600">
              <a:buAutoNum type="arabicPeriod"/>
            </a:pPr>
            <a:r>
              <a:rPr lang="en-AU" baseline="0" dirty="0"/>
              <a:t>In Stage 3, the anomalies force scientists to search for new explanations. When identified, the new concepts, ideas and explanation result is a paradigm shift. </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47</a:t>
            </a:fld>
            <a:endParaRPr lang="en-AU" dirty="0"/>
          </a:p>
        </p:txBody>
      </p:sp>
    </p:spTree>
    <p:extLst>
      <p:ext uri="{BB962C8B-B14F-4D97-AF65-F5344CB8AC3E}">
        <p14:creationId xmlns:p14="http://schemas.microsoft.com/office/powerpoint/2010/main" val="1813620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illustrates</a:t>
            </a:r>
            <a:r>
              <a:rPr lang="en-AU" baseline="0" dirty="0"/>
              <a:t> the 3 stages of paradigm shifts:</a:t>
            </a:r>
          </a:p>
          <a:p>
            <a:endParaRPr lang="en-AU" baseline="0" dirty="0"/>
          </a:p>
          <a:p>
            <a:pPr marL="228600" indent="-228600">
              <a:buAutoNum type="arabicPeriod"/>
            </a:pPr>
            <a:r>
              <a:rPr lang="en-AU" baseline="0" dirty="0"/>
              <a:t>The prevailing view of how populations change over time is the model proposed by Lamarck. According to him, the events that an individual experiences in its lifetime will be transmitted to the offspring. This model is called the Inheritance of Acquired Characters.  For example, the children of a person engaged in physical labour will develop a stronger physique.</a:t>
            </a:r>
          </a:p>
          <a:p>
            <a:pPr marL="228600" indent="-228600">
              <a:buAutoNum type="arabicPeriod"/>
            </a:pPr>
            <a:r>
              <a:rPr lang="en-AU" dirty="0"/>
              <a:t>There were many anomalies that could not be explained by this paradigm. One such anomaly is the experiment conducted by the German biologist, August </a:t>
            </a:r>
            <a:r>
              <a:rPr lang="en-AU" dirty="0" err="1"/>
              <a:t>Weissman</a:t>
            </a:r>
            <a:r>
              <a:rPr lang="en-AU" dirty="0"/>
              <a:t>. He took a population of rats</a:t>
            </a:r>
            <a:r>
              <a:rPr lang="en-AU" baseline="0" dirty="0"/>
              <a:t> and amputated their tails. Those rats were allowed to breed. All of the offspring had normal tails. Once again, he amputated their tails and bred them. He did this for 19 generations, but all of the offspring in every generation had normal tails. Therefore, this observation was an anomaly to the theory of the Inheritance of Acquired Characters.</a:t>
            </a:r>
          </a:p>
          <a:p>
            <a:pPr marL="228600" indent="-228600">
              <a:buAutoNum type="arabicPeriod"/>
            </a:pPr>
            <a:r>
              <a:rPr lang="en-AU" baseline="0" dirty="0"/>
              <a:t>Charles Darwin then proposed the Theory of Evolution by Natural Selection, which was a different model to the Inheritance of Acquired Characters. Eventually the paradigms of evolutionary biology shifted, and Lamarck’s theory was discarded. Darwin’s theory of evolution, together with advances in genetics and cell biology, changed our understanding of inheritance of biological traits in populations.</a:t>
            </a:r>
          </a:p>
          <a:p>
            <a:pPr marL="228600" indent="-228600">
              <a:buAutoNum type="arabicPeriod"/>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48</a:t>
            </a:fld>
            <a:endParaRPr lang="en-AU" dirty="0"/>
          </a:p>
        </p:txBody>
      </p:sp>
    </p:spTree>
    <p:extLst>
      <p:ext uri="{BB962C8B-B14F-4D97-AF65-F5344CB8AC3E}">
        <p14:creationId xmlns:p14="http://schemas.microsoft.com/office/powerpoint/2010/main" val="3486055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anomalies appear in</a:t>
            </a:r>
            <a:r>
              <a:rPr lang="en-AU" baseline="0" dirty="0"/>
              <a:t> a scientific discipline, there are 2 ways by which paradigm shifts may occur. This slide shows one way – theory replacement. This describes the situation when a new theory replaces an old theory. In modelling the arrangements and movements of planets, the geocentric model was replaced with the heliocentric model.</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49</a:t>
            </a:fld>
            <a:endParaRPr lang="en-AU" dirty="0"/>
          </a:p>
        </p:txBody>
      </p:sp>
    </p:spTree>
    <p:extLst>
      <p:ext uri="{BB962C8B-B14F-4D97-AF65-F5344CB8AC3E}">
        <p14:creationId xmlns:p14="http://schemas.microsoft.com/office/powerpoint/2010/main" val="2022231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second method by which paradigm shifts occur is called theory modification. Here, the old theory is not replaced, but modified. In the example shown on this slide, the paradigms of Newtonian mechanics was modified to include Einstein’s theories of relativity. Both theories are relevant and valid, but are used to describe different systems.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50</a:t>
            </a:fld>
            <a:endParaRPr lang="en-AU" dirty="0"/>
          </a:p>
        </p:txBody>
      </p:sp>
    </p:spTree>
    <p:extLst>
      <p:ext uri="{BB962C8B-B14F-4D97-AF65-F5344CB8AC3E}">
        <p14:creationId xmlns:p14="http://schemas.microsoft.com/office/powerpoint/2010/main" val="183721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major</a:t>
            </a:r>
            <a:r>
              <a:rPr lang="en-AU" baseline="0" dirty="0"/>
              <a:t> paradigm shift occurred in chemistry in the 17</a:t>
            </a:r>
            <a:r>
              <a:rPr lang="en-AU" baseline="30000" dirty="0"/>
              <a:t>th</a:t>
            </a:r>
            <a:r>
              <a:rPr lang="en-AU" baseline="0" dirty="0"/>
              <a:t> century. During the Renaissance era, scientists were interested in the chemistry of combustion reactions. Scientists knew that some substances were flammable or combustible. Also, when these substances burned, there was a loss of mass. For example, when a piece of charcoal is burned, the remaining residue (ash) is lighter than the original piece of charcoal. The prevailing view at that time was that something from the charcoal was lost to the air during the combustion. This substance was called phlogiston (a concept developed by the German scientist, Georg Ernst Stahl, in the early 18</a:t>
            </a:r>
            <a:r>
              <a:rPr lang="en-AU" baseline="30000" dirty="0"/>
              <a:t>th</a:t>
            </a:r>
            <a:r>
              <a:rPr lang="en-AU" baseline="0" dirty="0"/>
              <a:t> century). According to the phlogiston theory, it is phlogiston that makes substances flammable. During combustion, phlogiston is transferred from the burning substance to the air. Once transferred, the original substance is no long combustible. We (and all living things) have phlogiston and lose it to the air when we breathe.</a:t>
            </a:r>
          </a:p>
          <a:p>
            <a:endParaRPr lang="en-AU" baseline="0" dirty="0"/>
          </a:p>
          <a:p>
            <a:r>
              <a:rPr lang="en-AU" baseline="0" dirty="0"/>
              <a:t>One of the anomalies with the phlogiston theory came with the combustion of metals. When combusted, metals gained mass. The English chemist, Joseph Priestly, was studying the burning of mercury (a metal). During combustion, mercury becomes oxidised to form mercuric oxide. Mercuric oxide is heavier than mercury. Priestly concluded that phlogiston from the air had transferred to the mercury. The air had become ‘dephlogisticated’. Dephlogisticated air is not capable of supporting life. Priestly then heated the mercuric oxide. When combusted, mercuric oxide decomposes to form mercury. Priestly explained that phlogiston moved from the air to the mercury during this reaction. The remaining air did not contain phlogiston and was called dephlogisticated air. The dephlogisticated air could support life (and make a candle flame shine brighter).</a:t>
            </a:r>
          </a:p>
          <a:p>
            <a:endParaRPr lang="en-AU" baseline="0" dirty="0"/>
          </a:p>
          <a:p>
            <a:r>
              <a:rPr lang="en-AU" baseline="0" dirty="0"/>
              <a:t>Priestly travelled to Paris to visit the renowned French chemist, Anton Lavoisier. There, Priestly repeated his experiments with the combustion of mercury. However, Lavoisier did not believe in the phlogiston theory. He had conducted a number of experiments himself, which cast doubt on the phlogiston theory. To Lavoisier, the phlogiston could not explain many properties of combustion reactions. After listening to Priestley’s experiments with mercury, Lavoisier repeated the experiments himself. However, he used the experimental set up shown in this slide to measure accurately the gain and loss in mass that occurred during combustion. He noted that the massed gained by mercury during combustion was exactly the mass of air that was lost in the reaction. Similarly, when mercuric oxide was heated to form mercury, the loss is mass is exactly the same as the gain in the mass of air. Therefore, the concluded that it was not phlogiston that was involved in combustion, but a component of air itself. Lavoisier went further and concluded that the gas produced from the decomposition is a component of acids – he called it oxygen (from the Greek: ‘acid producer’).</a:t>
            </a:r>
          </a:p>
          <a:p>
            <a:endParaRPr lang="en-AU" baseline="0" dirty="0"/>
          </a:p>
          <a:p>
            <a:r>
              <a:rPr lang="en-AU" baseline="0" dirty="0"/>
              <a:t>Lavoisier’s work transformed scientists’ understanding of combustion. All combustion reactions involved interactions with oxygen. During combustion, oxygen in the atmosphere combines with chemical to form oxides. In addition, Lavoisier believed that measurement through experimentation should form the evidence base for scientific ideas. Do you remember from the earlier slides what type of reasoning this represents? It is empiricism (the need for evidence) and induction (generalisation from specific observations)?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51</a:t>
            </a:fld>
            <a:endParaRPr lang="en-AU" dirty="0"/>
          </a:p>
        </p:txBody>
      </p:sp>
    </p:spTree>
    <p:extLst>
      <p:ext uri="{BB962C8B-B14F-4D97-AF65-F5344CB8AC3E}">
        <p14:creationId xmlns:p14="http://schemas.microsoft.com/office/powerpoint/2010/main" val="579383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Both Galileo and Newton laid the foundations</a:t>
            </a:r>
            <a:r>
              <a:rPr lang="en-AU" baseline="0" dirty="0"/>
              <a:t> of classical mechanics. Classical mechanics describes the motion of macroscopic (large) objects, including those that are at rest. This movement is described in terms of the masses of objects, and the forces acting on it. Parameters such as distance, speed, time, space characterise the properties of a moving body. They were very successful because if we know some initial conditions of a moving body, then we can predict certain future outcomes, based on the principles of classical mechanics. For example, if the speed of a moving object is known, we can calculate the time taken for the object to travel a certain distance. Classical mechanics applied equally to everything, everyone and everywhere: for example, Newton’s 2</a:t>
            </a:r>
            <a:r>
              <a:rPr lang="en-AU" baseline="30000" dirty="0"/>
              <a:t>nd</a:t>
            </a:r>
            <a:r>
              <a:rPr lang="en-AU" baseline="0" dirty="0"/>
              <a:t> Law of motion (F = ma) equally applicable on the moon as it is on the Earth. Many aspects of modern society are based on the principles of classical mechanics, for example, calculating travel times.</a:t>
            </a:r>
          </a:p>
          <a:p>
            <a:endParaRPr lang="en-AU" baseline="0" dirty="0"/>
          </a:p>
          <a:p>
            <a:r>
              <a:rPr lang="en-AU" baseline="0" dirty="0"/>
              <a:t>Despite the success of classical mechanics, scientists noted that it could not explain some specific types of phenomena, for example, very small objects (e.g. atoms), very large objects (e.g. stars), or objects moving very fast (near the speed of light). Indeed, Newtonian mechanics was incompatible with Maxwell’s description of electromagnetism.</a:t>
            </a:r>
          </a:p>
          <a:p>
            <a:endParaRPr lang="en-AU" baseline="0" dirty="0"/>
          </a:p>
          <a:p>
            <a:r>
              <a:rPr lang="en-AU" baseline="0" dirty="0"/>
              <a:t>Einstein explored some of these anomalies using a combination of ideas in physics and mathematics. Special relativity describes the physics of particles and waves moving at, or close to, the speed of light. On the other hand, general relativity deals with the physics of large objects (gravitation). Relativity did not displace the principles of Newtonian physics, but modified them. For example, special relativity describes an equation for calculating the momentum of a particle that is moving close to the speed of light. However, for a particle that is moving at slower speeds, Einstein’s equation for special relativity approximates to the equation for momentum in classical mechanics. Special relativity also introduced new concepts in physics, such as length contraction, time dilation, relativistic mass, a universal speed limit, and mass–energy equivalence (E=mc</a:t>
            </a:r>
            <a:r>
              <a:rPr lang="en-AU" baseline="30000" dirty="0"/>
              <a:t>2</a:t>
            </a:r>
            <a:r>
              <a:rPr lang="en-AU" baseline="0" dirty="0"/>
              <a:t>). General relativity extends Newton’s Theory of Universal Gravitation. According to Newton’s model, gravity is an attractive force between two objects. However, General Relativity extends that idea to describe gravitation as the warping of space-time around massive objects. Indeed, some aspects of classical mechanics are seen to be an approximation of special relativity at low velocities, and special relativity is an approximation of general relativity in low gravitational fields.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52</a:t>
            </a:fld>
            <a:endParaRPr lang="en-AU" dirty="0"/>
          </a:p>
        </p:txBody>
      </p:sp>
    </p:spTree>
    <p:extLst>
      <p:ext uri="{BB962C8B-B14F-4D97-AF65-F5344CB8AC3E}">
        <p14:creationId xmlns:p14="http://schemas.microsoft.com/office/powerpoint/2010/main" val="2780892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did</a:t>
            </a:r>
            <a:r>
              <a:rPr lang="en-AU" baseline="0" dirty="0"/>
              <a:t> the Earth look like in the distant past? Early cartographers in the 17</a:t>
            </a:r>
            <a:r>
              <a:rPr lang="en-AU" baseline="30000" dirty="0"/>
              <a:t>th</a:t>
            </a:r>
            <a:r>
              <a:rPr lang="en-AU" baseline="0" dirty="0"/>
              <a:t> century had noted that the margins of the South American and African continents were complementary, suggesting that they were once joined together. Before the 20</a:t>
            </a:r>
            <a:r>
              <a:rPr lang="en-AU" baseline="30000" dirty="0"/>
              <a:t>th</a:t>
            </a:r>
            <a:r>
              <a:rPr lang="en-AU" baseline="0" dirty="0"/>
              <a:t> century, the prevailing theory about the formation of continents was the Contraction Theory. According to this theory, the Earth was a hot molten rocky planet when it formed. As it cooled down, the continents formed. During that process, mountain ranges formed. Also, oceans began to cover the low lying areas. In the various geological eras, some land masses went under the oceans, while others were raised from the ocean floors. The locations of the continents, once formed, remained unchanged to this day.</a:t>
            </a:r>
          </a:p>
          <a:p>
            <a:endParaRPr lang="en-AU" baseline="0" dirty="0"/>
          </a:p>
          <a:p>
            <a:r>
              <a:rPr lang="en-AU" baseline="0" dirty="0"/>
              <a:t>As geologists, geographers and surveyors collected data about various physical features of the Earth, anomalies about the Contraction Theory abounded. For example, when geologists measure the surface areas of the mountain ranges on Earth, they realised the vast amount of landmass on those features could not be explained by contraction. As measuring devices become more reliable, it was apparent that the distances between cities were not fixed or not as predicted from astronomical data.</a:t>
            </a:r>
          </a:p>
          <a:p>
            <a:endParaRPr lang="en-AU" baseline="0" dirty="0"/>
          </a:p>
          <a:p>
            <a:r>
              <a:rPr lang="en-AU" baseline="0" dirty="0"/>
              <a:t>Although he was not the first person to describe it, Wegener developed the most comprehensive account of Continental Drift. According to this theory, continents are not fixed structures, but move on Earth’s surface. Wegener developed the idea of a single, large continental landmass, called Pangea, in Earth’s geological history. This accounts for the distribution of similar fossils on currently separated continents. Over time, the continents moved apart and formed the present-day continents. Occasionally, landmasses crashed into each other, forming mountain ranges such as the Himalayas. However, his theory was initially rejected by many scientists, because he did not provide a mechanism for continental drift. Later, other research provided evidence to support continental drift. This came to be called Plate Tectonics. According to Plate Tectonic, the continental landmasses are parts of the Earth’s crust that is the outmost part of the mantle (called the asthenosphere). Heated by the Earth’s core, the convection currents in the mantle cause the movement of the tectonic plates. Seafloor spreading indicates how new crust if formed, just as other geological processes (e.g. subduction) explain the loss of crust. Many other lines of evidence have supported continental drift and plate tectonics. Data from satellites that orbit the Earth confirm the movement of landmasses. For example, the tectonic plate that Australia sits on is moving north (towards the equator) by about 7 cm per year. The new paradigm of continental drift and plate tectonic are at the centre of modern research, such as GPS and developments in seismology.</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53</a:t>
            </a:fld>
            <a:endParaRPr lang="en-AU" dirty="0"/>
          </a:p>
        </p:txBody>
      </p:sp>
    </p:spTree>
    <p:extLst>
      <p:ext uri="{BB962C8B-B14F-4D97-AF65-F5344CB8AC3E}">
        <p14:creationId xmlns:p14="http://schemas.microsoft.com/office/powerpoint/2010/main" val="1151209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20</a:t>
            </a:r>
            <a:r>
              <a:rPr lang="en-AU" baseline="30000" dirty="0"/>
              <a:t>th</a:t>
            </a:r>
            <a:r>
              <a:rPr lang="en-AU" baseline="0" dirty="0"/>
              <a:t> century saw spectacular advances in the field of genetics. In a little more than a century, we went from developing the basic rules of inheritance to sequencing the human genome. Gregor Mendel established some of principles of inheritance, which suggested that genetic information was passed from parents to offspring in specific ways. The units of genetic information are called genes, and Mendel’s discoveries started a concerted effort to identify genes in different organisms. By the 1940s, it was accepted that genes were located on large pieces of DNA called chromosomes. This idea was called the Chromosome Theory of Inheritance. In some organisms, scientists were able to identify the locations of genes on specific chromosomes. This led to the development of chromosome maps, such as the one shown in this slide. This led to the generally-accepted idea that genes occupied fixed locations of chromosomes.</a:t>
            </a:r>
          </a:p>
          <a:p>
            <a:endParaRPr lang="en-AU" baseline="0" dirty="0"/>
          </a:p>
          <a:p>
            <a:r>
              <a:rPr lang="en-AU" dirty="0"/>
              <a:t>Barbara McClintock was a geneticist who studied the genetics of corn.</a:t>
            </a:r>
            <a:r>
              <a:rPr lang="en-AU" baseline="0" dirty="0"/>
              <a:t> Each kernel of a corn cob is a distinct progeny (the result of separate fertilisation). It means that scientists studying the genetic system of corn can produce large amounts of data for analysis. McClintock was interested in the inheritance of colour in corn. Her initial experiments indicated that the inheritance of colour in corn did not follow the established principles. She noticed that, while most of the kernels in a cob was of the same colour (yellow-white), some kernels had a ‘speckled’ or ‘mottled’ appearance (this looks like black or brown spots in a kernel). McClintock examined the cells of each speckled kernel under the microscope observed that while most cells of a kernel were yellow-white, some cells were black or brown, thus giving rise to the speckled appearance. After conducting extensive genetic analyses, McClintock concluded that the spots occurred because the gene responsible for yellow-white colour had been ‘disrupted’ in some cells of a kernel. As a result, those cells did not express the yellow-white colour gene and appeared visually as darkened spots in the kernel (the cells that had the normal yellow-white colour gene produced that colour in the kernel). Further work by McClintock showed that the disruption of the yellow-white colour gene was caused by a new stretch of DNA that had moved from another part of the chromosome and inserted itself into the yellow-white colour gene. In scientific terminology, this type of movement is called transposition. Therefore the piece of DNA that moves from one part of the chromosome to another is called a transposon (or a mobile genetic element).</a:t>
            </a:r>
          </a:p>
          <a:p>
            <a:endParaRPr lang="en-AU" baseline="0" dirty="0"/>
          </a:p>
          <a:p>
            <a:r>
              <a:rPr lang="en-AU" dirty="0"/>
              <a:t>The idea that parts</a:t>
            </a:r>
            <a:r>
              <a:rPr lang="en-AU" baseline="0" dirty="0"/>
              <a:t> of chromosomes can move was revolutionary and was not accepted by most scientists. While geneticists knew of a phenomenon known as crossing over (which occurs during a specialised type of cell division involved in the production of gametes), the concept of a dynamic genome that changes the locations of genes or affects the expression of genes was a paradigm shift. More evidence of transposons emerged in the 1970s and 80s, and the existence of transposons is now an accepted theory in genetics. Analysis of the human genome indicated that 50% of the genome is composed of transposons. Although scientists are only beginning to understand the role of transposons in genomes, research is revealing the role of transposons in disease processes, multicellular development, as well as creating new genes (raw materials for evolutionary change).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54</a:t>
            </a:fld>
            <a:endParaRPr lang="en-AU" dirty="0"/>
          </a:p>
        </p:txBody>
      </p:sp>
    </p:spTree>
    <p:extLst>
      <p:ext uri="{BB962C8B-B14F-4D97-AF65-F5344CB8AC3E}">
        <p14:creationId xmlns:p14="http://schemas.microsoft.com/office/powerpoint/2010/main" val="1958001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dirty="0"/>
              <a:t>In the final part of this lesson sequence, we will look at how knowledge construction in other cultures have influenced science.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56</a:t>
            </a:fld>
            <a:endParaRPr lang="en-AU" dirty="0"/>
          </a:p>
        </p:txBody>
      </p:sp>
    </p:spTree>
    <p:extLst>
      <p:ext uri="{BB962C8B-B14F-4D97-AF65-F5344CB8AC3E}">
        <p14:creationId xmlns:p14="http://schemas.microsoft.com/office/powerpoint/2010/main" val="91440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Furthermore, many of those knowledge systems have influenced the development of scientific knowledge.</a:t>
            </a:r>
          </a:p>
          <a:p>
            <a:endParaRPr lang="en-AU" baseline="0" dirty="0"/>
          </a:p>
          <a:p>
            <a:r>
              <a:rPr lang="en-AU" baseline="0" dirty="0"/>
              <a:t>Knowledge construction is closely linked with cultural constructs. This means that knowledge construction depends on the languages used in a society, the cultural practices and other factors. In the preceding slides, we looked at how scientific knowledge is constructed. We examined the central role of empiricism, reasoning tools (such as induction and deduction), Occam’s razor, falsification, confirmation bias and paradigm shifts in developing scientific knowledge. </a:t>
            </a:r>
            <a:r>
              <a:rPr lang="en-AU" dirty="0"/>
              <a:t>Most</a:t>
            </a:r>
            <a:r>
              <a:rPr lang="en-AU" baseline="0" dirty="0"/>
              <a:t> of the scientific research and knowledge construction that happens around the world is largely the product of European schools of thought.</a:t>
            </a:r>
          </a:p>
          <a:p>
            <a:endParaRPr lang="en-AU" baseline="0" dirty="0"/>
          </a:p>
          <a:p>
            <a:r>
              <a:rPr lang="en-AU" baseline="0" dirty="0"/>
              <a:t>However, all cultures in the world have systems for constructing knowledge. In every culture, knowledge is constructed and communicated in ways that are specific to those cultures. For example, the knowledge systems in indigenous societies are called Traditional Knowledge. Many governments are now tapping into traditional knowledge systems, as those systems have developed different, but relevant, explanations of natural phenomena.</a:t>
            </a:r>
          </a:p>
          <a:p>
            <a:endParaRPr lang="en-AU" baseline="0" dirty="0"/>
          </a:p>
          <a:p>
            <a:r>
              <a:rPr lang="en-AU" baseline="0" dirty="0"/>
              <a:t>As with science, cultural observational knowledge is based on developing inferences from observations. However, there is little or no experimentation such as that seen in science. Over the years, cultural observational knowledge has made significant contributions to scientific advancement.</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58</a:t>
            </a:fld>
            <a:endParaRPr lang="en-AU" dirty="0"/>
          </a:p>
        </p:txBody>
      </p:sp>
    </p:spTree>
    <p:extLst>
      <p:ext uri="{BB962C8B-B14F-4D97-AF65-F5344CB8AC3E}">
        <p14:creationId xmlns:p14="http://schemas.microsoft.com/office/powerpoint/2010/main" val="253914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Scientific knowledge is described in the form of scientific laws, models, hypotheses and theories. They differ in their scope (breadth) of explanation, rather than the degree of truth or uncertainty. </a:t>
            </a:r>
          </a:p>
          <a:p>
            <a:endParaRPr lang="en-AU" dirty="0"/>
          </a:p>
          <a:p>
            <a:pPr marL="171450" indent="-171450">
              <a:buFont typeface="Arial" panose="020B0604020202020204" pitchFamily="34" charset="0"/>
              <a:buChar char="•"/>
            </a:pPr>
            <a:r>
              <a:rPr lang="en-AU" dirty="0"/>
              <a:t>Theories </a:t>
            </a:r>
            <a:r>
              <a:rPr lang="en-US" sz="1200" dirty="0"/>
              <a:t>are concise, coherent, systematic, predictive, and broadly applicable, often integrating and generalizing many hypotheses. Theories accepted by the scientific community are generally strongly supported by many different lines of evidence-but even theories may be modified or overturned if warranted by new evidence and perspectives.</a:t>
            </a:r>
            <a:endParaRPr lang="en-AU" dirty="0"/>
          </a:p>
          <a:p>
            <a:pPr marL="171450" indent="-171450">
              <a:buFont typeface="Arial" panose="020B0604020202020204" pitchFamily="34" charset="0"/>
              <a:buChar char="•"/>
            </a:pPr>
            <a:r>
              <a:rPr lang="en-AU" dirty="0"/>
              <a:t>Hypotheses are</a:t>
            </a:r>
            <a:r>
              <a:rPr lang="en-US" sz="1200" dirty="0"/>
              <a:t> based on prior experience, scientific background knowledge, preliminary observations, and logic.</a:t>
            </a:r>
            <a:endParaRPr lang="en-AU" dirty="0"/>
          </a:p>
          <a:p>
            <a:pPr marL="171450" indent="-171450">
              <a:buFont typeface="Arial" panose="020B0604020202020204" pitchFamily="34" charset="0"/>
              <a:buChar char="•"/>
            </a:pPr>
            <a:r>
              <a:rPr lang="en-AU" dirty="0"/>
              <a:t>Models </a:t>
            </a:r>
            <a:r>
              <a:rPr lang="en-US" sz="1200" dirty="0"/>
              <a:t>can mean several different things (e.g., an idea about how something works or a physical model of a system that can be used for testing or demonstrative purposes). Models are both explanatory and predictive.</a:t>
            </a:r>
            <a:endParaRPr lang="en-AU" dirty="0"/>
          </a:p>
          <a:p>
            <a:pPr marL="171450" indent="-171450">
              <a:buFont typeface="Arial" panose="020B0604020202020204" pitchFamily="34" charset="0"/>
              <a:buChar char="•"/>
            </a:pPr>
            <a:r>
              <a:rPr lang="en-AU" dirty="0"/>
              <a:t>Laws </a:t>
            </a:r>
            <a:r>
              <a:rPr lang="en-US" sz="1200" dirty="0"/>
              <a:t>refer to a generalization about data and is a compact way of describing what we'd expect to happen in a particular situation.</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Theories, hypotheses, models and laws are dynamic and can change over time, as more evidence accumulates. </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pPr/>
              <a:t>7</a:t>
            </a:fld>
            <a:endParaRPr lang="en-AU" dirty="0"/>
          </a:p>
        </p:txBody>
      </p:sp>
    </p:spTree>
    <p:extLst>
      <p:ext uri="{BB962C8B-B14F-4D97-AF65-F5344CB8AC3E}">
        <p14:creationId xmlns:p14="http://schemas.microsoft.com/office/powerpoint/2010/main" val="4067174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example of</a:t>
            </a:r>
            <a:r>
              <a:rPr lang="en-AU" baseline="0" dirty="0"/>
              <a:t> cultural observational knowledge that is common to many societies is astronomy. People around the world realised that many natural phenomena can be attributed to astronomical events. For example, changes in the seasons, weather and tides were associated with the positions of the sun and the moon in the sky. Agriculture was dependent on seasonal information. The patterns of stars (constellations) in the sky could provide positional and directional information for travel. Therefore, many cultures developed systems for measuring and analysing astronomical data. As shown in this slide, observatories have been identified in ancient Mexican (Mayan), Egyptian, Indian and Chinese societies. Much of this information has been used to construct knowledge of the Earth (for travel and trade) and astronomical phenomena.</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59</a:t>
            </a:fld>
            <a:endParaRPr lang="en-AU" dirty="0"/>
          </a:p>
        </p:txBody>
      </p:sp>
    </p:spTree>
    <p:extLst>
      <p:ext uri="{BB962C8B-B14F-4D97-AF65-F5344CB8AC3E}">
        <p14:creationId xmlns:p14="http://schemas.microsoft.com/office/powerpoint/2010/main" val="40497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indigenous cultures in Australia are ancient and have</a:t>
            </a:r>
            <a:r>
              <a:rPr lang="en-AU" baseline="0" dirty="0"/>
              <a:t> existed in this continent for more than 60,000 years. There were more than 400 Aboriginal nations in Australia. There were different languages and cultural practices in those societies. They constructed knowledge of natural phenomena and transmitted that knowledge mainly in the oral tradition. For example, Aboriginal societies studied the night sky and developed mythical tales of constellations and other astronomical phenomena. </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60</a:t>
            </a:fld>
            <a:endParaRPr lang="en-AU" dirty="0"/>
          </a:p>
        </p:txBody>
      </p:sp>
    </p:spTree>
    <p:extLst>
      <p:ext uri="{BB962C8B-B14F-4D97-AF65-F5344CB8AC3E}">
        <p14:creationId xmlns:p14="http://schemas.microsoft.com/office/powerpoint/2010/main" val="1063404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baseline="0" dirty="0"/>
              <a:t>The emu in the sky describes the region of the Milky Way that is adjacent to the Southern Cross, and forms part of the Dreaming narrative about creation. Other stories were built around the Pleiades system and the Orion constellations. In addition to mythologies, the night sky also provided information for seasonal changes, and as guideposts for celestial navigation. Time, calendars and information about seasons were developed using astronomical knowledge. Some other uses of astronomical knowledge in Aboriginal societies are indicated in this slide.</a:t>
            </a:r>
            <a:endParaRPr lang="en-AU" dirty="0"/>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61</a:t>
            </a:fld>
            <a:endParaRPr lang="en-AU" dirty="0"/>
          </a:p>
        </p:txBody>
      </p:sp>
    </p:spTree>
    <p:extLst>
      <p:ext uri="{BB962C8B-B14F-4D97-AF65-F5344CB8AC3E}">
        <p14:creationId xmlns:p14="http://schemas.microsoft.com/office/powerpoint/2010/main" val="2023800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Aboriginal societies also developed extensive knowledge about local Australian ecosystems. This knowledge is referred</a:t>
            </a:r>
            <a:r>
              <a:rPr lang="en-AU" baseline="0" dirty="0"/>
              <a:t> to as Traditional Ecological Knowledge. That knowledge is currently used in Australian states and territories for managing ecosystems and </a:t>
            </a:r>
            <a:r>
              <a:rPr lang="en-AU" baseline="0" dirty="0" err="1"/>
              <a:t>landcare</a:t>
            </a:r>
            <a:r>
              <a:rPr lang="en-AU" baseline="0" dirty="0"/>
              <a:t>. Their understanding of the role of bushfires in the functioning of local ecosystems is proving to be critical for modern fire management systems. Another area of traditional knowledge that has received scrutiny is bush medicine. Traditional knowledge is being used to identify new substances from native plants that have medicinal and therapeutic value, including antibiotics, antimicrobials and antiviral products. Thus, contemporary society benefits from traditional knowledge as it become integrated with scientific knowledge.</a:t>
            </a:r>
          </a:p>
          <a:p>
            <a:endParaRPr lang="en-AU" baseline="0" dirty="0"/>
          </a:p>
          <a:p>
            <a:r>
              <a:rPr lang="en-AU" baseline="0" dirty="0"/>
              <a:t>The use of traditional knowledge for the development of medicinal, therapeutic or health products has implications for commercialisation practices and intellectual properties. </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62</a:t>
            </a:fld>
            <a:endParaRPr lang="en-AU" dirty="0"/>
          </a:p>
        </p:txBody>
      </p:sp>
    </p:spTree>
    <p:extLst>
      <p:ext uri="{BB962C8B-B14F-4D97-AF65-F5344CB8AC3E}">
        <p14:creationId xmlns:p14="http://schemas.microsoft.com/office/powerpoint/2010/main" val="3536685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a:t>
            </a:r>
            <a:r>
              <a:rPr lang="en-AU" baseline="0" dirty="0"/>
              <a:t> civilisations developed knowledge of natural phenomena. As shown in this slide, the cultural observational knowledge of many civilisations influenced the development of modern science. The Islamic cultures of the Middle Ages amalgamated and advanced the knowledge systems of those civilisations and formed the basis of scientific development in Renaissance Europe.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63</a:t>
            </a:fld>
            <a:endParaRPr lang="en-AU" dirty="0"/>
          </a:p>
        </p:txBody>
      </p:sp>
    </p:spTree>
    <p:extLst>
      <p:ext uri="{BB962C8B-B14F-4D97-AF65-F5344CB8AC3E}">
        <p14:creationId xmlns:p14="http://schemas.microsoft.com/office/powerpoint/2010/main" val="736760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some significant developments</a:t>
            </a:r>
            <a:r>
              <a:rPr lang="en-AU" baseline="0" dirty="0"/>
              <a:t> in cultural observational knowledge that have contributed to modern scientific knowledge. As different societies interact, knowledge is exchanged. Cultural observational knowledge either forms the basis for initiating new scientific investigations or becomes integrated with scientific knowledge.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64</a:t>
            </a:fld>
            <a:endParaRPr lang="en-AU" dirty="0"/>
          </a:p>
        </p:txBody>
      </p:sp>
    </p:spTree>
    <p:extLst>
      <p:ext uri="{BB962C8B-B14F-4D97-AF65-F5344CB8AC3E}">
        <p14:creationId xmlns:p14="http://schemas.microsoft.com/office/powerpoint/2010/main" val="3992105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of cultural observations that enhanced</a:t>
            </a:r>
            <a:r>
              <a:rPr lang="en-AU" baseline="0" dirty="0"/>
              <a:t> scientific understanding of natural phenomena. During the Middle Ages, the Islamic world was a centre of learning. As a result of military conquests and trading relations, Islamic cultures in the Middle East and North Africa had access to knowledge and data from many parts of the world. Islamic scholars translated the works of the ancient Greeks, Romans and Egyptians. They assembled information about scientific discoveries from far-off places, such as India and China. Universities in the Middle East were highly-regarded centres of learning.</a:t>
            </a:r>
          </a:p>
          <a:p>
            <a:endParaRPr lang="en-AU" baseline="0" dirty="0"/>
          </a:p>
          <a:p>
            <a:r>
              <a:rPr lang="en-AU" dirty="0"/>
              <a:t>Al-Hasan Ibn al-Haytham was an Arab scientist and mathematician, who lived in Bagdad (around 1000 A.D.). One of his areas of interest was the nature of light. The prevailing view of vision was that our eyes emitted</a:t>
            </a:r>
            <a:r>
              <a:rPr lang="en-AU" baseline="0" dirty="0"/>
              <a:t> light, which illuminated the objects around us (like a torch light). </a:t>
            </a:r>
            <a:r>
              <a:rPr lang="en-AU" dirty="0"/>
              <a:t>Al-Hasan Ibn al-Haytham realised that we see objects only because of external light that is reflected off</a:t>
            </a:r>
            <a:r>
              <a:rPr lang="en-AU" baseline="0" dirty="0"/>
              <a:t> objects (our eyes do not emit light). He believed that knowledge should be developed from evidence and experience (does this remind you of empiricism?). He conducted experiments on light with flat and curved mirrors, including concave and convex lenses. He discovered the camera obscura, or the pin hole camera. After conducting experiments with the pinhole camera, </a:t>
            </a:r>
            <a:r>
              <a:rPr lang="en-AU" dirty="0"/>
              <a:t>Al-Hasan Ibn al-Haytham realised that the image formed in a camera is inverted. He used the same reasoning to conclude that the images formed in our</a:t>
            </a:r>
            <a:r>
              <a:rPr lang="en-AU" baseline="0" dirty="0"/>
              <a:t> eyes are also inverted, but that the brain ‘corrects’ the inversion. He published his findings in a book titled ‘Book of Optics’. Later, this book was translated into Latin and influenced research in the field of Optics. For example, after reading this book, the German scientist Johannes Kepler conducted his own investigations on the workings of the eye and concluded that the role of the lens was to focus the light rays that enter the eye.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65</a:t>
            </a:fld>
            <a:endParaRPr lang="en-AU" dirty="0"/>
          </a:p>
        </p:txBody>
      </p:sp>
    </p:spTree>
    <p:extLst>
      <p:ext uri="{BB962C8B-B14F-4D97-AF65-F5344CB8AC3E}">
        <p14:creationId xmlns:p14="http://schemas.microsoft.com/office/powerpoint/2010/main" val="1697011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Another example of the contribution of cultural observational</a:t>
            </a:r>
            <a:r>
              <a:rPr lang="en-AU" baseline="0" dirty="0"/>
              <a:t> knowledge to science is the discovery of the anti-malarial compound, </a:t>
            </a:r>
            <a:r>
              <a:rPr lang="en-AU" dirty="0" err="1"/>
              <a:t>Artemisinin</a:t>
            </a:r>
            <a:r>
              <a:rPr lang="en-AU" dirty="0"/>
              <a:t>. A</a:t>
            </a:r>
            <a:r>
              <a:rPr lang="en-AU" baseline="0" dirty="0"/>
              <a:t> Chinese literary work, dating back to ~300 A.D., suggested that preparations of the herb may provide protection against malaria. You-You Tu decided to extract the active ingredient from this plant so as to develop the substance as a therapeutic. After many years of sustained effort, Tu isolated the extract and showed that it was effective against both types of malarial parasites. Tu then proceeded to determine the chemical structure of the active ingredient, which as called </a:t>
            </a:r>
            <a:r>
              <a:rPr lang="en-AU" dirty="0" err="1"/>
              <a:t>Artemisinin</a:t>
            </a:r>
            <a:r>
              <a:rPr lang="en-AU" dirty="0"/>
              <a:t> (after the scientific</a:t>
            </a:r>
            <a:r>
              <a:rPr lang="en-AU" baseline="0" dirty="0"/>
              <a:t> name of the herb). </a:t>
            </a:r>
            <a:r>
              <a:rPr lang="en-AU" dirty="0" err="1"/>
              <a:t>Artemisinin</a:t>
            </a:r>
            <a:r>
              <a:rPr lang="en-AU" dirty="0"/>
              <a:t> is now part of the established</a:t>
            </a:r>
            <a:r>
              <a:rPr lang="en-AU" baseline="0" dirty="0"/>
              <a:t> anti-malarial therapy used around the world to treat the condition. Research is also underway to develop new therapeutics, based on the molecular structure of </a:t>
            </a:r>
            <a:r>
              <a:rPr lang="en-AU" dirty="0" err="1"/>
              <a:t>Artemisinin</a:t>
            </a:r>
            <a:r>
              <a:rPr lang="en-AU" dirty="0"/>
              <a:t>. For her efforts, Yu received the Nobel Prize in Medicine or Physiology in 2015.</a:t>
            </a:r>
          </a:p>
        </p:txBody>
      </p:sp>
      <p:sp>
        <p:nvSpPr>
          <p:cNvPr id="4" name="Slide Number Placeholder 3"/>
          <p:cNvSpPr>
            <a:spLocks noGrp="1"/>
          </p:cNvSpPr>
          <p:nvPr>
            <p:ph type="sldNum" sz="quarter" idx="10"/>
          </p:nvPr>
        </p:nvSpPr>
        <p:spPr/>
        <p:txBody>
          <a:bodyPr/>
          <a:lstStyle/>
          <a:p>
            <a:fld id="{D09C5488-DD16-4714-9519-7BE21BA11D4E}" type="slidenum">
              <a:rPr lang="en-AU" smtClean="0"/>
              <a:pPr/>
              <a:t>66</a:t>
            </a:fld>
            <a:endParaRPr lang="en-AU" dirty="0"/>
          </a:p>
        </p:txBody>
      </p:sp>
    </p:spTree>
    <p:extLst>
      <p:ext uri="{BB962C8B-B14F-4D97-AF65-F5344CB8AC3E}">
        <p14:creationId xmlns:p14="http://schemas.microsoft.com/office/powerpoint/2010/main" val="24409027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brings us to the end of this learning resource</a:t>
            </a:r>
            <a:r>
              <a:rPr lang="en-AU" baseline="0" dirty="0"/>
              <a:t> on the Foundations of Scientific Thinking. In summary, modern scientific practice is based on philosophical thinking that developed over many centuries in Europe, as well as the cultural observational knowledge of many societies around the world. Modern science is a powerful method of inquiry. The findings of scientific inquiry eventually develop in a dynamic body of knowledge, known as science. Empiricism was a strong force that shapes scientific inquiry – the emphasis on evidence and experience is central to the development of scientific understanding.</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pPr/>
              <a:t>68</a:t>
            </a:fld>
            <a:endParaRPr lang="en-AU" dirty="0"/>
          </a:p>
        </p:txBody>
      </p:sp>
    </p:spTree>
    <p:extLst>
      <p:ext uri="{BB962C8B-B14F-4D97-AF65-F5344CB8AC3E}">
        <p14:creationId xmlns:p14="http://schemas.microsoft.com/office/powerpoint/2010/main" val="303294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many ways of knowing. Each way of knowing helps us to construct knowledge and meaning of the natural world. This slide lists some of the ways through which people learn. Take a moment to read through the list and then reflect on how you may have used these ways of learning in your life.</a:t>
            </a:r>
          </a:p>
        </p:txBody>
      </p:sp>
      <p:sp>
        <p:nvSpPr>
          <p:cNvPr id="4" name="Slide Number Placeholder 3"/>
          <p:cNvSpPr>
            <a:spLocks noGrp="1"/>
          </p:cNvSpPr>
          <p:nvPr>
            <p:ph type="sldNum" sz="quarter" idx="5"/>
          </p:nvPr>
        </p:nvSpPr>
        <p:spPr/>
        <p:txBody>
          <a:bodyPr/>
          <a:lstStyle/>
          <a:p>
            <a:fld id="{D09C5488-DD16-4714-9519-7BE21BA11D4E}" type="slidenum">
              <a:rPr lang="en-AU" smtClean="0"/>
              <a:pPr/>
              <a:t>8</a:t>
            </a:fld>
            <a:endParaRPr lang="en-AU" dirty="0"/>
          </a:p>
        </p:txBody>
      </p:sp>
    </p:spTree>
    <p:extLst>
      <p:ext uri="{BB962C8B-B14F-4D97-AF65-F5344CB8AC3E}">
        <p14:creationId xmlns:p14="http://schemas.microsoft.com/office/powerpoint/2010/main" val="249701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lists some questions that may be asked of the alternative ways of knowing. Each way of knowing has strengths and weaknesses for constructing knowledge. Reflect on the questions and then use your experience to answer them. Use the table in the next slide to record your answers.</a:t>
            </a:r>
          </a:p>
        </p:txBody>
      </p:sp>
      <p:sp>
        <p:nvSpPr>
          <p:cNvPr id="4" name="Slide Number Placeholder 3"/>
          <p:cNvSpPr>
            <a:spLocks noGrp="1"/>
          </p:cNvSpPr>
          <p:nvPr>
            <p:ph type="sldNum" sz="quarter" idx="5"/>
          </p:nvPr>
        </p:nvSpPr>
        <p:spPr/>
        <p:txBody>
          <a:bodyPr/>
          <a:lstStyle/>
          <a:p>
            <a:fld id="{D09C5488-DD16-4714-9519-7BE21BA11D4E}" type="slidenum">
              <a:rPr lang="en-AU" smtClean="0"/>
              <a:pPr/>
              <a:t>9</a:t>
            </a:fld>
            <a:endParaRPr lang="en-AU" dirty="0"/>
          </a:p>
        </p:txBody>
      </p:sp>
    </p:spTree>
    <p:extLst>
      <p:ext uri="{BB962C8B-B14F-4D97-AF65-F5344CB8AC3E}">
        <p14:creationId xmlns:p14="http://schemas.microsoft.com/office/powerpoint/2010/main" val="301980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template to reflect on the strengths and weaknesses of each way of knowing. Illustrate your responses with examples that you have experienced in your life.</a:t>
            </a:r>
          </a:p>
        </p:txBody>
      </p:sp>
      <p:sp>
        <p:nvSpPr>
          <p:cNvPr id="4" name="Slide Number Placeholder 3"/>
          <p:cNvSpPr>
            <a:spLocks noGrp="1"/>
          </p:cNvSpPr>
          <p:nvPr>
            <p:ph type="sldNum" sz="quarter" idx="5"/>
          </p:nvPr>
        </p:nvSpPr>
        <p:spPr/>
        <p:txBody>
          <a:bodyPr/>
          <a:lstStyle/>
          <a:p>
            <a:fld id="{D09C5488-DD16-4714-9519-7BE21BA11D4E}" type="slidenum">
              <a:rPr lang="en-AU" smtClean="0"/>
              <a:pPr/>
              <a:t>10</a:t>
            </a:fld>
            <a:endParaRPr lang="en-AU" dirty="0"/>
          </a:p>
        </p:txBody>
      </p:sp>
    </p:spTree>
    <p:extLst>
      <p:ext uri="{BB962C8B-B14F-4D97-AF65-F5344CB8AC3E}">
        <p14:creationId xmlns:p14="http://schemas.microsoft.com/office/powerpoint/2010/main" val="393401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history of navigation shows how people have used the alternatives ways of knowing to construct knowledge about the world. Historical records suggest that the early traveller did not travel far from home, and sea voyages were restricted to coastal waters. This was because people relied on sensory perception to develop their understanding of the world. Later, other ways of knowing expanded people’s knowledge of the world, which helped travellers. Reasoning, through measurements and calculations, helped people construct knowledge of distant places. Developments in geometry were important for discoveries such as the curvature of the Earth, time and seasons. Stellar navigation was critical for navigating across long distances. This new knowledge was transmitted in different ways: as oral stories, written documents and scaled maps. Memory, language and reasoning were important ways of knowledge in the development of navigation.</a:t>
            </a:r>
          </a:p>
        </p:txBody>
      </p:sp>
      <p:sp>
        <p:nvSpPr>
          <p:cNvPr id="4" name="Slide Number Placeholder 3"/>
          <p:cNvSpPr>
            <a:spLocks noGrp="1"/>
          </p:cNvSpPr>
          <p:nvPr>
            <p:ph type="sldNum" sz="quarter" idx="5"/>
          </p:nvPr>
        </p:nvSpPr>
        <p:spPr/>
        <p:txBody>
          <a:bodyPr/>
          <a:lstStyle/>
          <a:p>
            <a:fld id="{D09C5488-DD16-4714-9519-7BE21BA11D4E}" type="slidenum">
              <a:rPr lang="en-AU" smtClean="0"/>
              <a:pPr/>
              <a:t>11</a:t>
            </a:fld>
            <a:endParaRPr lang="en-AU" dirty="0"/>
          </a:p>
        </p:txBody>
      </p:sp>
    </p:spTree>
    <p:extLst>
      <p:ext uri="{BB962C8B-B14F-4D97-AF65-F5344CB8AC3E}">
        <p14:creationId xmlns:p14="http://schemas.microsoft.com/office/powerpoint/2010/main" val="2858753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200" b="0" i="0">
                <a:solidFill>
                  <a:srgbClr val="FF0000"/>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a:t>Click icon to add table</a:t>
            </a:r>
            <a:endParaRPr lang="en-AU" dirty="0"/>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a:t>Click icon to add chart</a:t>
            </a:r>
            <a:endParaRPr lang="en-AU" dirty="0"/>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a:t>Click icon to add picture</a:t>
            </a:r>
            <a:endParaRPr lang="en-AU"/>
          </a:p>
        </p:txBody>
      </p:sp>
      <p:sp>
        <p:nvSpPr>
          <p:cNvPr id="22" name="Picture Placeholder 20"/>
          <p:cNvSpPr>
            <a:spLocks noGrp="1"/>
          </p:cNvSpPr>
          <p:nvPr>
            <p:ph type="pic" sz="quarter" idx="18"/>
          </p:nvPr>
        </p:nvSpPr>
        <p:spPr>
          <a:xfrm>
            <a:off x="2517034" y="1881188"/>
            <a:ext cx="1980000" cy="1704975"/>
          </a:xfrm>
        </p:spPr>
        <p:txBody>
          <a:bodyPr/>
          <a:lstStyle/>
          <a:p>
            <a:r>
              <a:rPr lang="en-US"/>
              <a:t>Click icon to add picture</a:t>
            </a:r>
            <a:endParaRPr lang="en-AU"/>
          </a:p>
        </p:txBody>
      </p:sp>
      <p:sp>
        <p:nvSpPr>
          <p:cNvPr id="23" name="Picture Placeholder 20"/>
          <p:cNvSpPr>
            <a:spLocks noGrp="1"/>
          </p:cNvSpPr>
          <p:nvPr>
            <p:ph type="pic" sz="quarter" idx="19"/>
          </p:nvPr>
        </p:nvSpPr>
        <p:spPr>
          <a:xfrm>
            <a:off x="4726093" y="1881188"/>
            <a:ext cx="1980000" cy="1704975"/>
          </a:xfrm>
        </p:spPr>
        <p:txBody>
          <a:bodyPr/>
          <a:lstStyle/>
          <a:p>
            <a:r>
              <a:rPr lang="en-US"/>
              <a:t>Click icon to add picture</a:t>
            </a:r>
            <a:endParaRPr lang="en-AU"/>
          </a:p>
        </p:txBody>
      </p:sp>
      <p:sp>
        <p:nvSpPr>
          <p:cNvPr id="24" name="Picture Placeholder 20"/>
          <p:cNvSpPr>
            <a:spLocks noGrp="1"/>
          </p:cNvSpPr>
          <p:nvPr>
            <p:ph type="pic" sz="quarter" idx="20"/>
          </p:nvPr>
        </p:nvSpPr>
        <p:spPr>
          <a:xfrm>
            <a:off x="6935151" y="1881188"/>
            <a:ext cx="1980000" cy="1704975"/>
          </a:xfrm>
        </p:spPr>
        <p:txBody>
          <a:bodyPr/>
          <a:lstStyle/>
          <a:p>
            <a:r>
              <a:rPr lang="en-US"/>
              <a:t>Click icon to add picture</a:t>
            </a:r>
            <a:endParaRPr lang="en-AU"/>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r>
              <a:rPr lang="en-AU"/>
              <a:t>© NSW Department of Education | Document title</a:t>
            </a:r>
            <a:endParaRPr lang="en-US" dirty="0"/>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062" name="Title 2061"/>
          <p:cNvSpPr>
            <a:spLocks noGrp="1"/>
          </p:cNvSpPr>
          <p:nvPr>
            <p:ph type="title"/>
          </p:nvPr>
        </p:nvSpPr>
        <p:spPr/>
        <p:txBody>
          <a:bodyPr/>
          <a:lstStyle/>
          <a:p>
            <a:r>
              <a:rPr lang="en-US"/>
              <a:t>Click to edit Master title style</a:t>
            </a:r>
            <a:endParaRPr lang="en-AU"/>
          </a:p>
        </p:txBody>
      </p:sp>
      <p:cxnSp>
        <p:nvCxnSpPr>
          <p:cNvPr id="50" name="Straight Connector 49"/>
          <p:cNvCxnSpPr/>
          <p:nvPr userDrawn="1"/>
        </p:nvCxnSpPr>
        <p:spPr>
          <a:xfrm>
            <a:off x="395536" y="1316765"/>
            <a:ext cx="82809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6" name="Date Placeholder 2065"/>
          <p:cNvSpPr>
            <a:spLocks noGrp="1"/>
          </p:cNvSpPr>
          <p:nvPr>
            <p:ph type="dt" sz="half" idx="10"/>
          </p:nvPr>
        </p:nvSpPr>
        <p:spPr/>
        <p:txBody>
          <a:bodyPr/>
          <a:lstStyle/>
          <a:p>
            <a:fld id="{3492E7C2-39A8-4B9E-97FB-E49034C7C0B3}" type="datetime4">
              <a:rPr lang="en-AU" smtClean="0"/>
              <a:t>31 July 2020</a:t>
            </a:fld>
            <a:endParaRPr lang="en-AU" dirty="0"/>
          </a:p>
        </p:txBody>
      </p:sp>
      <p:sp>
        <p:nvSpPr>
          <p:cNvPr id="2067" name="Footer Placeholder 2066"/>
          <p:cNvSpPr>
            <a:spLocks noGrp="1"/>
          </p:cNvSpPr>
          <p:nvPr>
            <p:ph type="ftr" sz="quarter" idx="11"/>
          </p:nvPr>
        </p:nvSpPr>
        <p:spPr/>
        <p:txBody>
          <a:bodyPr/>
          <a:lstStyle/>
          <a:p>
            <a:r>
              <a:rPr lang="en-AU" dirty="0"/>
              <a:t>© NSW Department of Education | Document title</a:t>
            </a:r>
          </a:p>
        </p:txBody>
      </p:sp>
      <p:sp>
        <p:nvSpPr>
          <p:cNvPr id="2068" name="Slide Number Placeholder 2067"/>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375846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err="1"/>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dirty="0"/>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dirty="0"/>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pic>
        <p:nvPicPr>
          <p:cNvPr id="6" name="Picture 5" descr="NSW Government Logo" title="NSW Government Logo"/>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 id="2147483704" r:id="rId20"/>
  </p:sldLayoutIdLst>
  <p:transition>
    <p:fade/>
  </p:transition>
  <p:hf sldNum="0" hdr="0" ftr="0" dt="0"/>
  <p:txStyles>
    <p:titleStyle>
      <a:lvl1pPr algn="l" defTabSz="514337"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public_domain" TargetMode="External"/><Relationship Id="rId3" Type="http://schemas.openxmlformats.org/officeDocument/2006/relationships/image" Target="../media/image17.jpeg"/><Relationship Id="rId7" Type="http://schemas.openxmlformats.org/officeDocument/2006/relationships/hyperlink" Target="https://upload.wikimedia.org/wikipedia/commons/c/cd/Origin_of_Species_title_page.jp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creativecommons.org/licenses/by-sa/4.0" TargetMode="External"/><Relationship Id="rId5" Type="http://schemas.openxmlformats.org/officeDocument/2006/relationships/hyperlink" Target="https://upload.wikimedia.org/wikipedia/commons/thumb/5/50/Darwin%27s_finches.png/350px-Darwin%27s_finches.png"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en.wikipedia.org/wiki/Crookes_tube#/media/File:Crookes_tube_two_views.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hyperlink" Target="https://undsci.berkeley.edu/search/imagedetail.php?id=36&amp;topic_id=&amp;keywords="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File:Geoz_wb_en.svg"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hyperlink" Target="https://creativecommons.org/licenses/by-sa/2.5/deed.en" TargetMode="External"/><Relationship Id="rId4" Type="http://schemas.openxmlformats.org/officeDocument/2006/relationships/hyperlink" Target="https://en.wikipedia.org/wiki/en:Creative_Common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galileoandeinstein.physics.virginia.edu/more_stuff/TeachingHeat.htm"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hyperlink" Target="https://undsci.berkeley.edu/article/article/0_0_0/seeing_color" TargetMode="External"/><Relationship Id="rId4" Type="http://schemas.openxmlformats.org/officeDocument/2006/relationships/hyperlink" Target="https://letstalkscience.ca/educational-resources/stem-in-context/introduction-quantum-mechanic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wikimedia.org/wiki/File:Vertical%E2%80%93horizontal_illusion.png"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hyperlink" Target="http://tiny.cc/nzn6qz"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X-ray#/media/File:Lung_X-ray.jpg"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hyperlink" Target="https://creativecommons.org/licenses/by-sa/4.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ature.com/news/how-scientists-fool-themselves-and-how-they-can-stop-1.18517"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hyperlink" Target="https://creativecommons.org/licenses/by-sa/2.5/deed.en" TargetMode="External"/><Relationship Id="rId5" Type="http://schemas.openxmlformats.org/officeDocument/2006/relationships/hyperlink" Target="https://en.wikipedia.org/wiki/en:Creative_Commons" TargetMode="External"/><Relationship Id="rId4" Type="http://schemas.openxmlformats.org/officeDocument/2006/relationships/hyperlink" Target="https://commons.wikimedia.org/wiki/File:Geoz_wb_en.sv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8" Type="http://schemas.openxmlformats.org/officeDocument/2006/relationships/hyperlink" Target="https://undsci.berkeley.edu/search/imagedetail.php?id=50&amp;topic_id=&amp;keywords=" TargetMode="Externa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28.png"/><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hyperlink" Target="https://commons.wikimedia.org/wiki/File:Lavoisier_decomposition_air.png"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creativecommons.org/licenses/by/3.0/deed.en" TargetMode="External"/><Relationship Id="rId3" Type="http://schemas.openxmlformats.org/officeDocument/2006/relationships/image" Target="../media/image32.png"/><Relationship Id="rId7" Type="http://schemas.openxmlformats.org/officeDocument/2006/relationships/hyperlink" Target="https://commons.wikimedia.org/wiki/File:NewtonsLawOfUniversalGravitation.svg"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hyperlink" Target="https://creativecommons.org/licenses/by-sa/3.0/deed.en" TargetMode="External"/><Relationship Id="rId11" Type="http://schemas.openxmlformats.org/officeDocument/2006/relationships/image" Target="../media/image34.png"/><Relationship Id="rId5" Type="http://schemas.openxmlformats.org/officeDocument/2006/relationships/hyperlink" Target="https://en.wikipedia.org/wiki/en:Creative_Commons" TargetMode="External"/><Relationship Id="rId10" Type="http://schemas.openxmlformats.org/officeDocument/2006/relationships/hyperlink" Target="https://commons.wikimedia.org/wiki/File:Physicsdomains.svg" TargetMode="External"/><Relationship Id="rId4" Type="http://schemas.openxmlformats.org/officeDocument/2006/relationships/hyperlink" Target="https://theconversation.com/explainer-gravity-5256" TargetMode="External"/><Relationship Id="rId9"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hyperlink" Target="https://commons.wikimedia.org/wiki/File:Snider-Pellegrini_Wegener_fossil_map.svg"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hyperlink" Target="http://tiny.cc/pbx8qz" TargetMode="External"/><Relationship Id="rId4" Type="http://schemas.openxmlformats.org/officeDocument/2006/relationships/image" Target="../media/image35.gif"/></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hyperlink" Target="https://commons.wikimedia.org/wiki/File:Corn_mosaic.jpg" TargetMode="External"/><Relationship Id="rId4" Type="http://schemas.openxmlformats.org/officeDocument/2006/relationships/hyperlink" Target="https://www.ncbi.nlm.nih.gov/books/NBK22266/"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image" Target="../media/image41.jpeg"/><Relationship Id="rId3" Type="http://schemas.openxmlformats.org/officeDocument/2006/relationships/hyperlink" Target="https://en.wikipedia.org/wiki/Pyramid_of_the_Sun#/media/File:Sun_Pyramid_05_2015_Teotihuacan_3304.JPG" TargetMode="External"/><Relationship Id="rId7" Type="http://schemas.openxmlformats.org/officeDocument/2006/relationships/hyperlink" Target="https://en.wikipedia.org/wiki/Nabta_Playa#/media/File:Calendar_aswan.JPG" TargetMode="External"/><Relationship Id="rId12"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tiny.cc/ysiarz" TargetMode="External"/><Relationship Id="rId11" Type="http://schemas.openxmlformats.org/officeDocument/2006/relationships/hyperlink" Target="https://www.tour-beijing.com/" TargetMode="External"/><Relationship Id="rId5" Type="http://schemas.openxmlformats.org/officeDocument/2006/relationships/image" Target="../media/image39.jpeg"/><Relationship Id="rId10" Type="http://schemas.openxmlformats.org/officeDocument/2006/relationships/hyperlink" Target="https://commons.wikimedia.org/wiki/File:Jantar_Mantar_at_Jaipur_-_1928.JPG" TargetMode="External"/><Relationship Id="rId4" Type="http://schemas.openxmlformats.org/officeDocument/2006/relationships/hyperlink" Target="https://creativecommons.org/licenses/by-sa/4.0" TargetMode="External"/><Relationship Id="rId9" Type="http://schemas.openxmlformats.org/officeDocument/2006/relationships/hyperlink" Target="https://en.wikipedia.org/wiki/Jantar_Mantar#/media/File:Jantar_Mantar_at_Jaipur_-_1928.JPG" TargetMode="External"/><Relationship Id="rId1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Australian_Aboriginal_astronomy#/media/File:Emu_public.jpg" TargetMode="External"/><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hyperlink" Target="https://creativecommons.org/licenses/by/2.5"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en.wikipedia.org/wiki/Camera_obscura#/media/File:1755_james_ayscough.jpg" TargetMode="External"/><Relationship Id="rId7" Type="http://schemas.openxmlformats.org/officeDocument/2006/relationships/hyperlink" Target="https://commons.wikimedia.org/wiki/File:Alhazen1652.png"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hyperlink" Target="https://en.wikipedia.org/wiki/Ibn_al-Haytham#/media/File:Alhazen1652.png" TargetMode="External"/><Relationship Id="rId5" Type="http://schemas.openxmlformats.org/officeDocument/2006/relationships/image" Target="../media/image44.jpeg"/><Relationship Id="rId4" Type="http://schemas.openxmlformats.org/officeDocument/2006/relationships/hyperlink" Target="https://commons.wikimedia.org/wiki/File:1755_james_ayscough.jp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Artemisia_annua#/media/File:Artemisia_annua.jpeg" TargetMode="External"/><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46.jpeg"/><Relationship Id="rId4" Type="http://schemas.openxmlformats.org/officeDocument/2006/relationships/hyperlink" Target="http://creativecommons.org/licenses/by-sa/3.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hyperlink" Target="https://educationstandards.nsw.edu.au/wps/portal/nesa/11-12/stage-6-learning-areas/stage-6-science/science-extension-syllabu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263806" y="4048760"/>
            <a:ext cx="3850994" cy="904985"/>
          </a:xfrm>
        </p:spPr>
        <p:txBody>
          <a:bodyPr/>
          <a:lstStyle/>
          <a:p>
            <a:r>
              <a:rPr lang="en-AU" dirty="0"/>
              <a:t>Science Extension – The Foundations of Scientific Thinking</a:t>
            </a:r>
          </a:p>
        </p:txBody>
      </p:sp>
      <p:sp>
        <p:nvSpPr>
          <p:cNvPr id="4" name="Title 3"/>
          <p:cNvSpPr>
            <a:spLocks noGrp="1"/>
          </p:cNvSpPr>
          <p:nvPr>
            <p:ph type="title"/>
          </p:nvPr>
        </p:nvSpPr>
        <p:spPr/>
        <p:txBody>
          <a:bodyPr/>
          <a:lstStyle/>
          <a:p>
            <a:r>
              <a:rPr lang="en-AU" dirty="0"/>
              <a:t>HSC hub</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593" y="1113906"/>
            <a:ext cx="7678719" cy="5119147"/>
          </a:xfrm>
          <a:prstGeom prst="rect">
            <a:avLst/>
          </a:prstGeom>
        </p:spPr>
      </p:pic>
    </p:spTree>
    <p:extLst>
      <p:ext uri="{BB962C8B-B14F-4D97-AF65-F5344CB8AC3E}">
        <p14:creationId xmlns:p14="http://schemas.microsoft.com/office/powerpoint/2010/main" val="151664377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33DEBA-B8C1-49DB-A84C-1C588BE91B66}"/>
              </a:ext>
            </a:extLst>
          </p:cNvPr>
          <p:cNvSpPr>
            <a:spLocks noGrp="1"/>
          </p:cNvSpPr>
          <p:nvPr>
            <p:ph type="body" sz="quarter" idx="16"/>
          </p:nvPr>
        </p:nvSpPr>
        <p:spPr>
          <a:xfrm>
            <a:off x="294660" y="5661545"/>
            <a:ext cx="8628224" cy="419659"/>
          </a:xfrm>
        </p:spPr>
        <p:txBody>
          <a:bodyPr>
            <a:normAutofit fontScale="85000" lnSpcReduction="10000"/>
          </a:bodyPr>
          <a:lstStyle/>
          <a:p>
            <a:pPr marL="0" indent="0">
              <a:buNone/>
            </a:pPr>
            <a:r>
              <a:rPr lang="en-AU" dirty="0"/>
              <a:t>Ways of knowing template</a:t>
            </a:r>
          </a:p>
        </p:txBody>
      </p:sp>
      <p:sp>
        <p:nvSpPr>
          <p:cNvPr id="3" name="Text Placeholder 2">
            <a:extLst>
              <a:ext uri="{FF2B5EF4-FFF2-40B4-BE49-F238E27FC236}">
                <a16:creationId xmlns:a16="http://schemas.microsoft.com/office/drawing/2014/main" id="{DBFCAC4F-B76A-4CE3-96A8-D52CBB689513}"/>
              </a:ext>
            </a:extLst>
          </p:cNvPr>
          <p:cNvSpPr>
            <a:spLocks noGrp="1"/>
          </p:cNvSpPr>
          <p:nvPr>
            <p:ph type="body" sz="quarter" idx="15"/>
          </p:nvPr>
        </p:nvSpPr>
        <p:spPr/>
        <p:txBody>
          <a:bodyPr/>
          <a:lstStyle/>
          <a:p>
            <a:r>
              <a:rPr lang="en-AU" dirty="0"/>
              <a:t>Students explore epistemology and alternative ways of knowing</a:t>
            </a:r>
          </a:p>
        </p:txBody>
      </p:sp>
      <p:sp>
        <p:nvSpPr>
          <p:cNvPr id="4" name="Title 3">
            <a:extLst>
              <a:ext uri="{FF2B5EF4-FFF2-40B4-BE49-F238E27FC236}">
                <a16:creationId xmlns:a16="http://schemas.microsoft.com/office/drawing/2014/main" id="{3D89B331-117A-484D-A97B-BA6C867AD1F6}"/>
              </a:ext>
            </a:extLst>
          </p:cNvPr>
          <p:cNvSpPr>
            <a:spLocks noGrp="1"/>
          </p:cNvSpPr>
          <p:nvPr>
            <p:ph type="title"/>
          </p:nvPr>
        </p:nvSpPr>
        <p:spPr/>
        <p:txBody>
          <a:bodyPr/>
          <a:lstStyle/>
          <a:p>
            <a:r>
              <a:rPr lang="en-AU" dirty="0"/>
              <a:t>Alternative ways of knowing</a:t>
            </a:r>
          </a:p>
        </p:txBody>
      </p:sp>
      <p:graphicFrame>
        <p:nvGraphicFramePr>
          <p:cNvPr id="5" name="Table 5">
            <a:extLst>
              <a:ext uri="{FF2B5EF4-FFF2-40B4-BE49-F238E27FC236}">
                <a16:creationId xmlns:a16="http://schemas.microsoft.com/office/drawing/2014/main" id="{61C680A4-24A8-45C7-90E7-037D05B20FF3}"/>
              </a:ext>
            </a:extLst>
          </p:cNvPr>
          <p:cNvGraphicFramePr>
            <a:graphicFrameLocks noGrp="1"/>
          </p:cNvGraphicFramePr>
          <p:nvPr>
            <p:extLst>
              <p:ext uri="{D42A27DB-BD31-4B8C-83A1-F6EECF244321}">
                <p14:modId xmlns:p14="http://schemas.microsoft.com/office/powerpoint/2010/main" val="836037144"/>
              </p:ext>
            </p:extLst>
          </p:nvPr>
        </p:nvGraphicFramePr>
        <p:xfrm>
          <a:off x="370936" y="1744099"/>
          <a:ext cx="8298612" cy="3689199"/>
        </p:xfrm>
        <a:graphic>
          <a:graphicData uri="http://schemas.openxmlformats.org/drawingml/2006/table">
            <a:tbl>
              <a:tblPr firstRow="1" bandRow="1">
                <a:tableStyleId>{5940675A-B579-460E-94D1-54222C63F5DA}</a:tableStyleId>
              </a:tblPr>
              <a:tblGrid>
                <a:gridCol w="2766204">
                  <a:extLst>
                    <a:ext uri="{9D8B030D-6E8A-4147-A177-3AD203B41FA5}">
                      <a16:colId xmlns:a16="http://schemas.microsoft.com/office/drawing/2014/main" val="353610671"/>
                    </a:ext>
                  </a:extLst>
                </a:gridCol>
                <a:gridCol w="2766204">
                  <a:extLst>
                    <a:ext uri="{9D8B030D-6E8A-4147-A177-3AD203B41FA5}">
                      <a16:colId xmlns:a16="http://schemas.microsoft.com/office/drawing/2014/main" val="3468339576"/>
                    </a:ext>
                  </a:extLst>
                </a:gridCol>
                <a:gridCol w="2766204">
                  <a:extLst>
                    <a:ext uri="{9D8B030D-6E8A-4147-A177-3AD203B41FA5}">
                      <a16:colId xmlns:a16="http://schemas.microsoft.com/office/drawing/2014/main" val="2443840354"/>
                    </a:ext>
                  </a:extLst>
                </a:gridCol>
              </a:tblGrid>
              <a:tr h="409911">
                <a:tc>
                  <a:txBody>
                    <a:bodyPr/>
                    <a:lstStyle/>
                    <a:p>
                      <a:pPr algn="ctr"/>
                      <a:r>
                        <a:rPr lang="en-AU" sz="1200" b="1" dirty="0">
                          <a:latin typeface="Arial" panose="020B0604020202020204" pitchFamily="34" charset="0"/>
                          <a:cs typeface="Arial" panose="020B0604020202020204" pitchFamily="34" charset="0"/>
                        </a:rPr>
                        <a:t>Ways of knowing</a:t>
                      </a:r>
                    </a:p>
                  </a:txBody>
                  <a:tcPr anchor="ctr">
                    <a:solidFill>
                      <a:schemeClr val="bg2">
                        <a:lumMod val="90000"/>
                      </a:schemeClr>
                    </a:solidFill>
                  </a:tcPr>
                </a:tc>
                <a:tc>
                  <a:txBody>
                    <a:bodyPr/>
                    <a:lstStyle/>
                    <a:p>
                      <a:pPr algn="ctr"/>
                      <a:r>
                        <a:rPr lang="en-AU" sz="1200" b="1" dirty="0">
                          <a:latin typeface="Arial" panose="020B0604020202020204" pitchFamily="34" charset="0"/>
                          <a:cs typeface="Arial" panose="020B0604020202020204" pitchFamily="34" charset="0"/>
                        </a:rPr>
                        <a:t>Strengths</a:t>
                      </a:r>
                    </a:p>
                  </a:txBody>
                  <a:tcPr anchor="ctr">
                    <a:solidFill>
                      <a:schemeClr val="bg2">
                        <a:lumMod val="90000"/>
                      </a:schemeClr>
                    </a:solidFill>
                  </a:tcPr>
                </a:tc>
                <a:tc>
                  <a:txBody>
                    <a:bodyPr/>
                    <a:lstStyle/>
                    <a:p>
                      <a:pPr algn="ctr"/>
                      <a:r>
                        <a:rPr lang="en-AU" sz="1200" b="1" dirty="0">
                          <a:latin typeface="Arial" panose="020B0604020202020204" pitchFamily="34" charset="0"/>
                          <a:cs typeface="Arial" panose="020B0604020202020204" pitchFamily="34" charset="0"/>
                        </a:rPr>
                        <a:t>Weaknesses</a:t>
                      </a:r>
                    </a:p>
                  </a:txBody>
                  <a:tcPr anchor="ctr">
                    <a:solidFill>
                      <a:schemeClr val="bg2">
                        <a:lumMod val="90000"/>
                      </a:schemeClr>
                    </a:solidFill>
                  </a:tcPr>
                </a:tc>
                <a:extLst>
                  <a:ext uri="{0D108BD9-81ED-4DB2-BD59-A6C34878D82A}">
                    <a16:rowId xmlns:a16="http://schemas.microsoft.com/office/drawing/2014/main" val="1532759155"/>
                  </a:ext>
                </a:extLst>
              </a:tr>
              <a:tr h="409911">
                <a:tc>
                  <a:txBody>
                    <a:bodyPr/>
                    <a:lstStyle/>
                    <a:p>
                      <a:r>
                        <a:rPr lang="en-AU" sz="1200" dirty="0">
                          <a:latin typeface="Arial" panose="020B0604020202020204" pitchFamily="34" charset="0"/>
                          <a:cs typeface="Arial" panose="020B0604020202020204" pitchFamily="34" charset="0"/>
                        </a:rPr>
                        <a:t>Emotion</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36978136"/>
                  </a:ext>
                </a:extLst>
              </a:tr>
              <a:tr h="409911">
                <a:tc>
                  <a:txBody>
                    <a:bodyPr/>
                    <a:lstStyle/>
                    <a:p>
                      <a:r>
                        <a:rPr lang="en-AU" sz="1200" dirty="0">
                          <a:latin typeface="Arial" panose="020B0604020202020204" pitchFamily="34" charset="0"/>
                          <a:cs typeface="Arial" panose="020B0604020202020204" pitchFamily="34" charset="0"/>
                        </a:rPr>
                        <a:t>Faith/Belief</a:t>
                      </a:r>
                    </a:p>
                  </a:txBody>
                  <a:tcPr anchor="ctr"/>
                </a:tc>
                <a:tc>
                  <a:txBody>
                    <a:bodyPr/>
                    <a:lstStyle/>
                    <a:p>
                      <a:endParaRPr lang="en-AU" sz="1200" dirty="0">
                        <a:latin typeface="Arial" panose="020B0604020202020204" pitchFamily="34" charset="0"/>
                        <a:cs typeface="Arial" panose="020B0604020202020204" pitchFamily="34" charset="0"/>
                      </a:endParaRPr>
                    </a:p>
                  </a:txBody>
                  <a:tcPr/>
                </a:tc>
                <a:tc>
                  <a:txBody>
                    <a:bodyPr/>
                    <a:lstStyle/>
                    <a:p>
                      <a:endParaRPr lang="en-AU"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69945978"/>
                  </a:ext>
                </a:extLst>
              </a:tr>
              <a:tr h="409911">
                <a:tc>
                  <a:txBody>
                    <a:bodyPr/>
                    <a:lstStyle/>
                    <a:p>
                      <a:r>
                        <a:rPr lang="en-AU" sz="1200" dirty="0">
                          <a:latin typeface="Arial" panose="020B0604020202020204" pitchFamily="34" charset="0"/>
                          <a:cs typeface="Arial" panose="020B0604020202020204" pitchFamily="34" charset="0"/>
                        </a:rPr>
                        <a:t>Imagination</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62041515"/>
                  </a:ext>
                </a:extLst>
              </a:tr>
              <a:tr h="409911">
                <a:tc>
                  <a:txBody>
                    <a:bodyPr/>
                    <a:lstStyle/>
                    <a:p>
                      <a:r>
                        <a:rPr lang="en-AU" sz="1200" dirty="0">
                          <a:latin typeface="Arial" panose="020B0604020202020204" pitchFamily="34" charset="0"/>
                          <a:cs typeface="Arial" panose="020B0604020202020204" pitchFamily="34" charset="0"/>
                        </a:rPr>
                        <a:t>Intuition</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06837844"/>
                  </a:ext>
                </a:extLst>
              </a:tr>
              <a:tr h="409911">
                <a:tc>
                  <a:txBody>
                    <a:bodyPr/>
                    <a:lstStyle/>
                    <a:p>
                      <a:r>
                        <a:rPr lang="en-AU" sz="1200" dirty="0">
                          <a:latin typeface="Arial" panose="020B0604020202020204" pitchFamily="34" charset="0"/>
                          <a:cs typeface="Arial" panose="020B0604020202020204" pitchFamily="34" charset="0"/>
                        </a:rPr>
                        <a:t>Language</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13947379"/>
                  </a:ext>
                </a:extLst>
              </a:tr>
              <a:tr h="409911">
                <a:tc>
                  <a:txBody>
                    <a:bodyPr/>
                    <a:lstStyle/>
                    <a:p>
                      <a:r>
                        <a:rPr lang="en-AU" sz="1200" dirty="0">
                          <a:latin typeface="Arial" panose="020B0604020202020204" pitchFamily="34" charset="0"/>
                          <a:cs typeface="Arial" panose="020B0604020202020204" pitchFamily="34" charset="0"/>
                        </a:rPr>
                        <a:t>Memory</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5314174"/>
                  </a:ext>
                </a:extLst>
              </a:tr>
              <a:tr h="409911">
                <a:tc>
                  <a:txBody>
                    <a:bodyPr/>
                    <a:lstStyle/>
                    <a:p>
                      <a:r>
                        <a:rPr lang="en-AU" sz="1200" dirty="0">
                          <a:latin typeface="Arial" panose="020B0604020202020204" pitchFamily="34" charset="0"/>
                          <a:cs typeface="Arial" panose="020B0604020202020204" pitchFamily="34" charset="0"/>
                        </a:rPr>
                        <a:t>Reason</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2523340"/>
                  </a:ext>
                </a:extLst>
              </a:tr>
              <a:tr h="409911">
                <a:tc>
                  <a:txBody>
                    <a:bodyPr/>
                    <a:lstStyle/>
                    <a:p>
                      <a:r>
                        <a:rPr lang="en-AU" sz="1200" dirty="0">
                          <a:latin typeface="Arial" panose="020B0604020202020204" pitchFamily="34" charset="0"/>
                          <a:cs typeface="Arial" panose="020B0604020202020204" pitchFamily="34" charset="0"/>
                        </a:rPr>
                        <a:t>Sense perception </a:t>
                      </a:r>
                    </a:p>
                  </a:txBody>
                  <a:tcPr anchor="ctr"/>
                </a:tc>
                <a:tc>
                  <a:txBody>
                    <a:bodyPr/>
                    <a:lstStyle/>
                    <a:p>
                      <a:endParaRPr lang="en-AU" sz="1200">
                        <a:latin typeface="Arial" panose="020B0604020202020204" pitchFamily="34" charset="0"/>
                        <a:cs typeface="Arial" panose="020B0604020202020204" pitchFamily="34" charset="0"/>
                      </a:endParaRPr>
                    </a:p>
                  </a:txBody>
                  <a:tcPr/>
                </a:tc>
                <a:tc>
                  <a:txBody>
                    <a:bodyPr/>
                    <a:lstStyle/>
                    <a:p>
                      <a:endParaRPr lang="en-AU"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1649756"/>
                  </a:ext>
                </a:extLst>
              </a:tr>
            </a:tbl>
          </a:graphicData>
        </a:graphic>
      </p:graphicFrame>
    </p:spTree>
    <p:extLst>
      <p:ext uri="{BB962C8B-B14F-4D97-AF65-F5344CB8AC3E}">
        <p14:creationId xmlns:p14="http://schemas.microsoft.com/office/powerpoint/2010/main" val="33587774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lnSpcReduction="10000"/>
          </a:bodyPr>
          <a:lstStyle/>
          <a:p>
            <a:r>
              <a:rPr lang="en-AU" dirty="0"/>
              <a:t>Early travellers relied on their senses (</a:t>
            </a:r>
            <a:r>
              <a:rPr lang="en-AU" b="1" dirty="0"/>
              <a:t>sense perception</a:t>
            </a:r>
            <a:r>
              <a:rPr lang="en-AU" dirty="0"/>
              <a:t>) to observe landforms, wind speed and direction, tides and measures of distance to navigate (observational knowledge). Celestial navigation using the positions of stars, constellations and the sun also served as navigational aids. In those times, travel was restricted to short distances, or to coastal areas.</a:t>
            </a:r>
          </a:p>
          <a:p>
            <a:r>
              <a:rPr lang="en-AU" dirty="0"/>
              <a:t>With advances in measuring techniques (and geometry), accurate maps were created. Such calculations indicated that the Earth was a sphere. The altitude of the North Star provided latitudinal information. These are examples of knowledge constructed through </a:t>
            </a:r>
            <a:r>
              <a:rPr lang="en-AU" b="1" dirty="0"/>
              <a:t>memory</a:t>
            </a:r>
            <a:r>
              <a:rPr lang="en-AU" dirty="0"/>
              <a:t>, </a:t>
            </a:r>
            <a:r>
              <a:rPr lang="en-AU" b="1" dirty="0"/>
              <a:t>language</a:t>
            </a:r>
            <a:r>
              <a:rPr lang="en-AU" dirty="0"/>
              <a:t> (communication through oral stories, written accounts and maps) and </a:t>
            </a:r>
            <a:r>
              <a:rPr lang="en-AU" b="1" dirty="0"/>
              <a:t>reasoning</a:t>
            </a:r>
            <a:r>
              <a:rPr lang="en-AU" dirty="0"/>
              <a:t>.</a:t>
            </a:r>
          </a:p>
          <a:p>
            <a:endParaRPr lang="en-AU" dirty="0"/>
          </a:p>
        </p:txBody>
      </p:sp>
      <p:sp>
        <p:nvSpPr>
          <p:cNvPr id="3" name="Text Placeholder 2"/>
          <p:cNvSpPr>
            <a:spLocks noGrp="1"/>
          </p:cNvSpPr>
          <p:nvPr>
            <p:ph type="body" sz="quarter" idx="15"/>
          </p:nvPr>
        </p:nvSpPr>
        <p:spPr/>
        <p:txBody>
          <a:bodyPr>
            <a:normAutofit/>
          </a:bodyPr>
          <a:lstStyle/>
          <a:p>
            <a:r>
              <a:rPr lang="en-AU" dirty="0"/>
              <a:t>E</a:t>
            </a:r>
            <a:r>
              <a:rPr lang="en-AU" dirty="0">
                <a:solidFill>
                  <a:srgbClr val="FF0000"/>
                </a:solidFill>
              </a:rPr>
              <a:t>xplore epistemology and alternative ways of knowing, for example the development of navigation</a:t>
            </a:r>
          </a:p>
        </p:txBody>
      </p:sp>
      <p:sp>
        <p:nvSpPr>
          <p:cNvPr id="4" name="Title 3"/>
          <p:cNvSpPr>
            <a:spLocks noGrp="1"/>
          </p:cNvSpPr>
          <p:nvPr>
            <p:ph type="title"/>
          </p:nvPr>
        </p:nvSpPr>
        <p:spPr/>
        <p:txBody>
          <a:bodyPr/>
          <a:lstStyle/>
          <a:p>
            <a:r>
              <a:rPr lang="en-AU" dirty="0"/>
              <a:t>The history of navigation</a:t>
            </a:r>
          </a:p>
        </p:txBody>
      </p:sp>
    </p:spTree>
    <p:extLst>
      <p:ext uri="{BB962C8B-B14F-4D97-AF65-F5344CB8AC3E}">
        <p14:creationId xmlns:p14="http://schemas.microsoft.com/office/powerpoint/2010/main" val="14154966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lnSpcReduction="20000"/>
          </a:bodyPr>
          <a:lstStyle/>
          <a:p>
            <a:r>
              <a:rPr lang="en-AU" dirty="0"/>
              <a:t>Later, navigational instruments extended the powers of sense perception. The compass was an important tool to orientate travellers to the magnetic north (works at night as well). Other instruments, such as the </a:t>
            </a:r>
            <a:r>
              <a:rPr lang="en-US" dirty="0"/>
              <a:t>astrolabe, Sextant, chronometer and Chip Log were designed to identify locations in 3-dimensional space. The information from these instruments was used to produce highly refined maps (ways of knowing: </a:t>
            </a:r>
            <a:r>
              <a:rPr lang="en-US" b="1" dirty="0"/>
              <a:t>reasoning</a:t>
            </a:r>
            <a:r>
              <a:rPr lang="en-US" dirty="0"/>
              <a:t>, </a:t>
            </a:r>
            <a:r>
              <a:rPr lang="en-US" b="1" dirty="0"/>
              <a:t>imagination</a:t>
            </a:r>
            <a:r>
              <a:rPr lang="en-US" dirty="0"/>
              <a:t>, </a:t>
            </a:r>
            <a:r>
              <a:rPr lang="en-US" b="1" dirty="0"/>
              <a:t>intuition</a:t>
            </a:r>
            <a:r>
              <a:rPr lang="en-US" dirty="0"/>
              <a:t>, </a:t>
            </a:r>
            <a:r>
              <a:rPr lang="en-US" b="1" dirty="0"/>
              <a:t>language</a:t>
            </a:r>
            <a:r>
              <a:rPr lang="en-US" dirty="0"/>
              <a:t>).</a:t>
            </a:r>
          </a:p>
          <a:p>
            <a:r>
              <a:rPr lang="en-US" dirty="0"/>
              <a:t>Modern navigation uses radar, gyroscopic compasses and the GPS to provide positional and kinematic (e.g. speed and acceleration) information.</a:t>
            </a:r>
          </a:p>
          <a:p>
            <a:r>
              <a:rPr lang="en-US" dirty="0"/>
              <a:t>Polynesians used natural navigation aids such as the stars, ocean currents, and wind patterns. They used non-physical devices such as songs and stories for </a:t>
            </a:r>
            <a:r>
              <a:rPr lang="en-US" b="1" dirty="0"/>
              <a:t>memorizing</a:t>
            </a:r>
            <a:r>
              <a:rPr lang="en-US" dirty="0"/>
              <a:t> the properties of stars, islands, and navigational routes</a:t>
            </a:r>
          </a:p>
          <a:p>
            <a:endParaRPr lang="en-AU" dirty="0"/>
          </a:p>
          <a:p>
            <a:endParaRPr lang="en-AU" dirty="0"/>
          </a:p>
        </p:txBody>
      </p:sp>
      <p:sp>
        <p:nvSpPr>
          <p:cNvPr id="3" name="Text Placeholder 2"/>
          <p:cNvSpPr>
            <a:spLocks noGrp="1"/>
          </p:cNvSpPr>
          <p:nvPr>
            <p:ph type="body" sz="quarter" idx="15"/>
          </p:nvPr>
        </p:nvSpPr>
        <p:spPr/>
        <p:txBody>
          <a:bodyPr>
            <a:normAutofit/>
          </a:bodyPr>
          <a:lstStyle/>
          <a:p>
            <a:r>
              <a:rPr lang="en-AU" dirty="0"/>
              <a:t>E</a:t>
            </a:r>
            <a:r>
              <a:rPr lang="en-AU" dirty="0">
                <a:solidFill>
                  <a:srgbClr val="FF0000"/>
                </a:solidFill>
              </a:rPr>
              <a:t>xplore epistemology and alternative ways of knowing, for example the development of navigation</a:t>
            </a:r>
          </a:p>
        </p:txBody>
      </p:sp>
      <p:sp>
        <p:nvSpPr>
          <p:cNvPr id="4" name="Title 3"/>
          <p:cNvSpPr>
            <a:spLocks noGrp="1"/>
          </p:cNvSpPr>
          <p:nvPr>
            <p:ph type="title"/>
          </p:nvPr>
        </p:nvSpPr>
        <p:spPr/>
        <p:txBody>
          <a:bodyPr/>
          <a:lstStyle/>
          <a:p>
            <a:r>
              <a:rPr lang="en-AU" dirty="0"/>
              <a:t>The history of navigation</a:t>
            </a:r>
          </a:p>
        </p:txBody>
      </p:sp>
    </p:spTree>
    <p:extLst>
      <p:ext uri="{BB962C8B-B14F-4D97-AF65-F5344CB8AC3E}">
        <p14:creationId xmlns:p14="http://schemas.microsoft.com/office/powerpoint/2010/main" val="13581932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How thinking shapes science</a:t>
            </a:r>
          </a:p>
        </p:txBody>
      </p:sp>
      <p:pic>
        <p:nvPicPr>
          <p:cNvPr id="3" name="Graphic 2" descr="Brain in head">
            <a:extLst>
              <a:ext uri="{FF2B5EF4-FFF2-40B4-BE49-F238E27FC236}">
                <a16:creationId xmlns:a16="http://schemas.microsoft.com/office/drawing/2014/main" id="{4522EC3E-E7C7-4773-BE91-BA8DF2015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35781" y="2930530"/>
            <a:ext cx="3429000" cy="3429000"/>
          </a:xfrm>
          <a:prstGeom prst="rect">
            <a:avLst/>
          </a:prstGeom>
        </p:spPr>
      </p:pic>
      <p:sp>
        <p:nvSpPr>
          <p:cNvPr id="6" name="Thought Bubble: Cloud 5">
            <a:extLst>
              <a:ext uri="{FF2B5EF4-FFF2-40B4-BE49-F238E27FC236}">
                <a16:creationId xmlns:a16="http://schemas.microsoft.com/office/drawing/2014/main" id="{8E9BCD1A-FE87-4C38-8265-8D26D3E6FFCA}"/>
              </a:ext>
            </a:extLst>
          </p:cNvPr>
          <p:cNvSpPr/>
          <p:nvPr/>
        </p:nvSpPr>
        <p:spPr>
          <a:xfrm>
            <a:off x="2987986" y="1245629"/>
            <a:ext cx="3382470" cy="2379058"/>
          </a:xfrm>
          <a:prstGeom prst="cloud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latin typeface="Arial" panose="020B0604020202020204" pitchFamily="34" charset="0"/>
                <a:cs typeface="Arial" panose="020B0604020202020204" pitchFamily="34" charset="0"/>
              </a:rPr>
              <a:t>Empiricism, Parsimony, Falsification, Confirmation bias, Theory-dependent observations, Scientific paradigms</a:t>
            </a:r>
          </a:p>
        </p:txBody>
      </p:sp>
    </p:spTree>
    <p:extLst>
      <p:ext uri="{BB962C8B-B14F-4D97-AF65-F5344CB8AC3E}">
        <p14:creationId xmlns:p14="http://schemas.microsoft.com/office/powerpoint/2010/main" val="22347404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FB386-3C29-4A92-8047-160C0732DC30}"/>
              </a:ext>
            </a:extLst>
          </p:cNvPr>
          <p:cNvSpPr>
            <a:spLocks noGrp="1"/>
          </p:cNvSpPr>
          <p:nvPr>
            <p:ph type="body" sz="quarter" idx="15"/>
          </p:nvPr>
        </p:nvSpPr>
        <p:spPr>
          <a:xfrm>
            <a:off x="255460" y="4215949"/>
            <a:ext cx="4316540" cy="764423"/>
          </a:xfrm>
        </p:spPr>
        <p:txBody>
          <a:bodyPr/>
          <a:lstStyle/>
          <a:p>
            <a:r>
              <a:rPr lang="en-AU" dirty="0"/>
              <a:t>The need for experience and evidence</a:t>
            </a:r>
          </a:p>
        </p:txBody>
      </p:sp>
      <p:sp>
        <p:nvSpPr>
          <p:cNvPr id="3" name="Title 2">
            <a:extLst>
              <a:ext uri="{FF2B5EF4-FFF2-40B4-BE49-F238E27FC236}">
                <a16:creationId xmlns:a16="http://schemas.microsoft.com/office/drawing/2014/main" id="{0E9D4347-A859-4C9C-81F5-0D19EF1D2246}"/>
              </a:ext>
            </a:extLst>
          </p:cNvPr>
          <p:cNvSpPr>
            <a:spLocks noGrp="1"/>
          </p:cNvSpPr>
          <p:nvPr>
            <p:ph type="title"/>
          </p:nvPr>
        </p:nvSpPr>
        <p:spPr/>
        <p:txBody>
          <a:bodyPr/>
          <a:lstStyle/>
          <a:p>
            <a:r>
              <a:rPr lang="en-AU" dirty="0"/>
              <a:t>Empiricism</a:t>
            </a:r>
          </a:p>
        </p:txBody>
      </p:sp>
    </p:spTree>
    <p:extLst>
      <p:ext uri="{BB962C8B-B14F-4D97-AF65-F5344CB8AC3E}">
        <p14:creationId xmlns:p14="http://schemas.microsoft.com/office/powerpoint/2010/main" val="8385827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3271787"/>
            <a:ext cx="3780951" cy="2809417"/>
          </a:xfrm>
        </p:spPr>
        <p:txBody>
          <a:bodyPr>
            <a:normAutofit fontScale="92500" lnSpcReduction="20000"/>
          </a:bodyPr>
          <a:lstStyle/>
          <a:p>
            <a:r>
              <a:rPr lang="en-AU" dirty="0"/>
              <a:t>Philosophy (“love of wisdom”)</a:t>
            </a:r>
          </a:p>
          <a:p>
            <a:r>
              <a:rPr lang="en-AU" dirty="0"/>
              <a:t>Natural philosophy is the study of nature &amp; the physical universe (14</a:t>
            </a:r>
            <a:r>
              <a:rPr lang="en-AU" baseline="30000" dirty="0"/>
              <a:t>th</a:t>
            </a:r>
            <a:r>
              <a:rPr lang="en-AU" dirty="0"/>
              <a:t>/15</a:t>
            </a:r>
            <a:r>
              <a:rPr lang="en-AU" baseline="30000" dirty="0"/>
              <a:t>th</a:t>
            </a:r>
            <a:r>
              <a:rPr lang="en-AU" dirty="0"/>
              <a:t> century)</a:t>
            </a:r>
          </a:p>
          <a:p>
            <a:r>
              <a:rPr lang="en-AU" dirty="0"/>
              <a:t>Science is derived from natural philosophy (19</a:t>
            </a:r>
            <a:r>
              <a:rPr lang="en-AU" baseline="30000" dirty="0"/>
              <a:t>th</a:t>
            </a:r>
            <a:r>
              <a:rPr lang="en-AU" dirty="0"/>
              <a:t> century)</a:t>
            </a:r>
          </a:p>
          <a:p>
            <a:r>
              <a:rPr lang="en-AU" dirty="0"/>
              <a:t>PhD degree: Doctor of Philosophy</a:t>
            </a:r>
          </a:p>
          <a:p>
            <a:endParaRPr lang="en-AU" dirty="0"/>
          </a:p>
        </p:txBody>
      </p:sp>
      <p:sp>
        <p:nvSpPr>
          <p:cNvPr id="3" name="Text Placeholder 2"/>
          <p:cNvSpPr>
            <a:spLocks noGrp="1"/>
          </p:cNvSpPr>
          <p:nvPr>
            <p:ph type="body" sz="quarter" idx="15"/>
          </p:nvPr>
        </p:nvSpPr>
        <p:spPr>
          <a:xfrm>
            <a:off x="294662" y="1245629"/>
            <a:ext cx="4290402" cy="419659"/>
          </a:xfrm>
        </p:spPr>
        <p:txBody>
          <a:bodyPr>
            <a:normAutofit/>
          </a:bodyPr>
          <a:lstStyle/>
          <a:p>
            <a:r>
              <a:rPr lang="en-AU" dirty="0">
                <a:solidFill>
                  <a:srgbClr val="FF0000"/>
                </a:solidFill>
              </a:rPr>
              <a:t> Students explore epistemology</a:t>
            </a:r>
          </a:p>
        </p:txBody>
      </p:sp>
      <p:sp>
        <p:nvSpPr>
          <p:cNvPr id="4" name="Title 3"/>
          <p:cNvSpPr>
            <a:spLocks noGrp="1"/>
          </p:cNvSpPr>
          <p:nvPr>
            <p:ph type="title"/>
          </p:nvPr>
        </p:nvSpPr>
        <p:spPr/>
        <p:txBody>
          <a:bodyPr/>
          <a:lstStyle/>
          <a:p>
            <a:r>
              <a:rPr lang="en-AU" dirty="0"/>
              <a:t>The origins of science</a:t>
            </a:r>
          </a:p>
        </p:txBody>
      </p:sp>
      <p:grpSp>
        <p:nvGrpSpPr>
          <p:cNvPr id="19" name="Group 18"/>
          <p:cNvGrpSpPr/>
          <p:nvPr/>
        </p:nvGrpSpPr>
        <p:grpSpPr>
          <a:xfrm>
            <a:off x="3632264" y="451643"/>
            <a:ext cx="5072824" cy="5939723"/>
            <a:chOff x="3632264" y="451643"/>
            <a:chExt cx="5072824" cy="5939723"/>
          </a:xfrm>
        </p:grpSpPr>
        <p:grpSp>
          <p:nvGrpSpPr>
            <p:cNvPr id="16" name="Group 15"/>
            <p:cNvGrpSpPr/>
            <p:nvPr/>
          </p:nvGrpSpPr>
          <p:grpSpPr>
            <a:xfrm>
              <a:off x="3632264" y="451643"/>
              <a:ext cx="5072824" cy="4470491"/>
              <a:chOff x="3339656" y="1558067"/>
              <a:chExt cx="5072824" cy="4470491"/>
            </a:xfrm>
          </p:grpSpPr>
          <p:sp>
            <p:nvSpPr>
              <p:cNvPr id="8" name="TextBox 7"/>
              <p:cNvSpPr txBox="1"/>
              <p:nvPr/>
            </p:nvSpPr>
            <p:spPr>
              <a:xfrm>
                <a:off x="3339656" y="4029003"/>
                <a:ext cx="2631376" cy="530321"/>
              </a:xfrm>
              <a:prstGeom prst="rect">
                <a:avLst/>
              </a:prstGeom>
              <a:noFill/>
            </p:spPr>
            <p:txBody>
              <a:bodyPr wrap="square" lIns="0" tIns="0" rIns="0" bIns="0" rtlCol="0" anchor="ctr">
                <a:normAutofit lnSpcReduction="10000"/>
              </a:bodyPr>
              <a:lstStyle/>
              <a:p>
                <a:pPr algn="ctr"/>
                <a:r>
                  <a:rPr lang="en-AU" dirty="0">
                    <a:latin typeface="Arial" panose="020B0604020202020204" pitchFamily="34" charset="0"/>
                    <a:cs typeface="Arial" panose="020B0604020202020204" pitchFamily="34" charset="0"/>
                  </a:rPr>
                  <a:t>Other schools of philosophy</a:t>
                </a:r>
              </a:p>
            </p:txBody>
          </p:sp>
          <p:grpSp>
            <p:nvGrpSpPr>
              <p:cNvPr id="15" name="Group 14"/>
              <p:cNvGrpSpPr/>
              <p:nvPr/>
            </p:nvGrpSpPr>
            <p:grpSpPr>
              <a:xfrm>
                <a:off x="4688266" y="1558067"/>
                <a:ext cx="3724214" cy="4470491"/>
                <a:chOff x="4688266" y="1558067"/>
                <a:chExt cx="3724214" cy="4470491"/>
              </a:xfrm>
            </p:grpSpPr>
            <p:sp>
              <p:nvSpPr>
                <p:cNvPr id="6" name="Cloud 5"/>
                <p:cNvSpPr/>
                <p:nvPr/>
              </p:nvSpPr>
              <p:spPr>
                <a:xfrm>
                  <a:off x="4768217" y="1558067"/>
                  <a:ext cx="2560320" cy="1605757"/>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Philosophy</a:t>
                  </a:r>
                </a:p>
              </p:txBody>
            </p:sp>
            <p:sp>
              <p:nvSpPr>
                <p:cNvPr id="7" name="TextBox 6"/>
                <p:cNvSpPr txBox="1"/>
                <p:nvPr/>
              </p:nvSpPr>
              <p:spPr>
                <a:xfrm>
                  <a:off x="6309360" y="4003307"/>
                  <a:ext cx="2103120" cy="374904"/>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Natural philosophy</a:t>
                  </a:r>
                </a:p>
              </p:txBody>
            </p:sp>
            <p:sp>
              <p:nvSpPr>
                <p:cNvPr id="9" name="TextBox 8"/>
                <p:cNvSpPr txBox="1"/>
                <p:nvPr/>
              </p:nvSpPr>
              <p:spPr>
                <a:xfrm>
                  <a:off x="6276977" y="5653654"/>
                  <a:ext cx="2103120" cy="374904"/>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Natural Science</a:t>
                  </a:r>
                </a:p>
              </p:txBody>
            </p:sp>
            <p:sp>
              <p:nvSpPr>
                <p:cNvPr id="12" name="Striped Right Arrow 11"/>
                <p:cNvSpPr/>
                <p:nvPr/>
              </p:nvSpPr>
              <p:spPr>
                <a:xfrm rot="3035426">
                  <a:off x="6314915" y="3311170"/>
                  <a:ext cx="941833" cy="630936"/>
                </a:xfrm>
                <a:prstGeom prst="stripedRightArrow">
                  <a:avLst/>
                </a:prstGeom>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latin typeface="Arial" panose="020B0604020202020204" pitchFamily="34" charset="0"/>
                    <a:cs typeface="Arial" panose="020B0604020202020204" pitchFamily="34" charset="0"/>
                  </a:endParaRPr>
                </a:p>
              </p:txBody>
            </p:sp>
            <p:sp>
              <p:nvSpPr>
                <p:cNvPr id="13" name="Striped Right Arrow 12"/>
                <p:cNvSpPr/>
                <p:nvPr/>
              </p:nvSpPr>
              <p:spPr>
                <a:xfrm rot="5400000">
                  <a:off x="6857620" y="4714774"/>
                  <a:ext cx="941833" cy="630936"/>
                </a:xfrm>
                <a:prstGeom prst="stripedRightArrow">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latin typeface="Arial" panose="020B0604020202020204" pitchFamily="34" charset="0"/>
                    <a:cs typeface="Arial" panose="020B0604020202020204" pitchFamily="34" charset="0"/>
                  </a:endParaRPr>
                </a:p>
              </p:txBody>
            </p:sp>
            <p:sp>
              <p:nvSpPr>
                <p:cNvPr id="14" name="Striped Right Arrow 13"/>
                <p:cNvSpPr/>
                <p:nvPr/>
              </p:nvSpPr>
              <p:spPr>
                <a:xfrm rot="8646133">
                  <a:off x="4688266" y="3311170"/>
                  <a:ext cx="941833" cy="630936"/>
                </a:xfrm>
                <a:prstGeom prst="striped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latin typeface="Arial" panose="020B0604020202020204" pitchFamily="34" charset="0"/>
                    <a:cs typeface="Arial" panose="020B0604020202020204" pitchFamily="34" charset="0"/>
                  </a:endParaRPr>
                </a:p>
              </p:txBody>
            </p:sp>
          </p:grpSp>
        </p:grpSp>
        <p:sp>
          <p:nvSpPr>
            <p:cNvPr id="17" name="TextBox 16"/>
            <p:cNvSpPr txBox="1"/>
            <p:nvPr/>
          </p:nvSpPr>
          <p:spPr>
            <a:xfrm>
              <a:off x="6535734" y="6016462"/>
              <a:ext cx="2103120" cy="374904"/>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Modern Science</a:t>
              </a:r>
            </a:p>
          </p:txBody>
        </p:sp>
        <p:sp>
          <p:nvSpPr>
            <p:cNvPr id="18" name="Striped Right Arrow 17"/>
            <p:cNvSpPr/>
            <p:nvPr/>
          </p:nvSpPr>
          <p:spPr>
            <a:xfrm rot="5400000">
              <a:off x="7160768" y="5121973"/>
              <a:ext cx="853052" cy="630936"/>
            </a:xfrm>
            <a:prstGeom prst="stripedRightArrow">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90089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normAutofit/>
          </a:bodyPr>
          <a:lstStyle/>
          <a:p>
            <a:r>
              <a:rPr lang="en-AU" b="1" dirty="0"/>
              <a:t>Empiricism</a:t>
            </a:r>
            <a:r>
              <a:rPr lang="en-AU" dirty="0"/>
              <a:t> is the theory that the </a:t>
            </a:r>
            <a:r>
              <a:rPr lang="en-AU" b="1" dirty="0"/>
              <a:t>origin</a:t>
            </a:r>
            <a:r>
              <a:rPr lang="en-AU" dirty="0"/>
              <a:t> of all knowledge is </a:t>
            </a:r>
            <a:r>
              <a:rPr lang="en-AU" b="1" dirty="0"/>
              <a:t>sense experience</a:t>
            </a:r>
            <a:r>
              <a:rPr lang="en-AU" dirty="0"/>
              <a:t>. It emphasizes the role of </a:t>
            </a:r>
            <a:r>
              <a:rPr lang="en-AU" b="1" dirty="0"/>
              <a:t>experience</a:t>
            </a:r>
            <a:r>
              <a:rPr lang="en-AU" dirty="0"/>
              <a:t> and </a:t>
            </a:r>
            <a:r>
              <a:rPr lang="en-AU" b="1" dirty="0"/>
              <a:t>evidence</a:t>
            </a:r>
            <a:r>
              <a:rPr lang="en-AU" dirty="0"/>
              <a:t>, especially </a:t>
            </a:r>
            <a:r>
              <a:rPr lang="en-AU" b="1" dirty="0"/>
              <a:t>sensory perception</a:t>
            </a:r>
            <a:r>
              <a:rPr lang="en-AU" dirty="0"/>
              <a:t>  (i.e. based on experience).</a:t>
            </a:r>
          </a:p>
          <a:p>
            <a:r>
              <a:rPr lang="en-AU" dirty="0"/>
              <a:t>Implications for science:</a:t>
            </a:r>
          </a:p>
          <a:p>
            <a:pPr lvl="1">
              <a:buFont typeface="Courier New" panose="02070309020205020404" pitchFamily="49" charset="0"/>
              <a:buChar char="o"/>
            </a:pPr>
            <a:r>
              <a:rPr lang="en-AU" dirty="0"/>
              <a:t>Conclusions are empirically based on evidence of the senses (including instruments)</a:t>
            </a:r>
          </a:p>
          <a:p>
            <a:pPr lvl="1">
              <a:buFont typeface="Courier New" panose="02070309020205020404" pitchFamily="49" charset="0"/>
              <a:buChar char="o"/>
            </a:pPr>
            <a:r>
              <a:rPr lang="en-AU" dirty="0"/>
              <a:t>Evidence, obtained from observations and experiments</a:t>
            </a:r>
          </a:p>
          <a:p>
            <a:pPr lvl="1">
              <a:buFont typeface="Courier New" panose="02070309020205020404" pitchFamily="49" charset="0"/>
              <a:buChar char="o"/>
            </a:pPr>
            <a:r>
              <a:rPr lang="en-AU" dirty="0"/>
              <a:t>All hypotheses and theories must be tested against observations of the natural world.</a:t>
            </a:r>
          </a:p>
        </p:txBody>
      </p:sp>
      <p:sp>
        <p:nvSpPr>
          <p:cNvPr id="5" name="Text Placeholder 4"/>
          <p:cNvSpPr>
            <a:spLocks noGrp="1"/>
          </p:cNvSpPr>
          <p:nvPr>
            <p:ph type="body" sz="quarter" idx="15"/>
          </p:nvPr>
        </p:nvSpPr>
        <p:spPr/>
        <p:txBody>
          <a:bodyPr/>
          <a:lstStyle/>
          <a:p>
            <a:r>
              <a:rPr lang="en-AU" dirty="0">
                <a:solidFill>
                  <a:srgbClr val="FF0000"/>
                </a:solidFill>
              </a:rPr>
              <a:t> Describe the influence of empiricism on scientific inquiry</a:t>
            </a:r>
          </a:p>
        </p:txBody>
      </p:sp>
      <p:sp>
        <p:nvSpPr>
          <p:cNvPr id="4" name="Title 3"/>
          <p:cNvSpPr>
            <a:spLocks noGrp="1"/>
          </p:cNvSpPr>
          <p:nvPr>
            <p:ph type="title"/>
          </p:nvPr>
        </p:nvSpPr>
        <p:spPr/>
        <p:txBody>
          <a:bodyPr/>
          <a:lstStyle/>
          <a:p>
            <a:r>
              <a:rPr lang="en-AU" dirty="0"/>
              <a:t>Empiricism</a:t>
            </a:r>
          </a:p>
        </p:txBody>
      </p:sp>
    </p:spTree>
    <p:extLst>
      <p:ext uri="{BB962C8B-B14F-4D97-AF65-F5344CB8AC3E}">
        <p14:creationId xmlns:p14="http://schemas.microsoft.com/office/powerpoint/2010/main" val="11814630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294660" y="1844675"/>
            <a:ext cx="2602776" cy="4236529"/>
          </a:xfrm>
        </p:spPr>
        <p:txBody>
          <a:bodyPr>
            <a:noAutofit/>
          </a:bodyPr>
          <a:lstStyle/>
          <a:p>
            <a:r>
              <a:rPr lang="en-AU" dirty="0"/>
              <a:t>Empiricism has given rise to two main types of reasoning in science: </a:t>
            </a:r>
            <a:r>
              <a:rPr lang="en-AU" b="1" dirty="0"/>
              <a:t>induction</a:t>
            </a:r>
            <a:r>
              <a:rPr lang="en-AU" dirty="0"/>
              <a:t> and </a:t>
            </a:r>
            <a:r>
              <a:rPr lang="en-AU" b="1" dirty="0"/>
              <a:t>deduction</a:t>
            </a:r>
          </a:p>
          <a:p>
            <a:r>
              <a:rPr lang="en-AU" dirty="0"/>
              <a:t>Both describe different ways of constructing scientific knowledge</a:t>
            </a:r>
          </a:p>
        </p:txBody>
      </p:sp>
      <p:sp>
        <p:nvSpPr>
          <p:cNvPr id="5" name="Text Placeholder 4"/>
          <p:cNvSpPr>
            <a:spLocks noGrp="1"/>
          </p:cNvSpPr>
          <p:nvPr>
            <p:ph type="body" sz="quarter" idx="15"/>
          </p:nvPr>
        </p:nvSpPr>
        <p:spPr/>
        <p:txBody>
          <a:bodyPr/>
          <a:lstStyle/>
          <a:p>
            <a:r>
              <a:rPr lang="en-AU" dirty="0">
                <a:solidFill>
                  <a:srgbClr val="FF0000"/>
                </a:solidFill>
              </a:rPr>
              <a:t> Compare induction and deduction with reference to scientific inquiry</a:t>
            </a:r>
          </a:p>
        </p:txBody>
      </p:sp>
      <p:sp>
        <p:nvSpPr>
          <p:cNvPr id="4" name="Title 3"/>
          <p:cNvSpPr>
            <a:spLocks noGrp="1"/>
          </p:cNvSpPr>
          <p:nvPr>
            <p:ph type="title"/>
          </p:nvPr>
        </p:nvSpPr>
        <p:spPr/>
        <p:txBody>
          <a:bodyPr/>
          <a:lstStyle/>
          <a:p>
            <a:r>
              <a:rPr lang="en-AU" dirty="0"/>
              <a:t>Empiricism</a:t>
            </a:r>
          </a:p>
        </p:txBody>
      </p:sp>
      <p:graphicFrame>
        <p:nvGraphicFramePr>
          <p:cNvPr id="2" name="Diagram 1"/>
          <p:cNvGraphicFramePr/>
          <p:nvPr>
            <p:extLst>
              <p:ext uri="{D42A27DB-BD31-4B8C-83A1-F6EECF244321}">
                <p14:modId xmlns:p14="http://schemas.microsoft.com/office/powerpoint/2010/main" val="2071531222"/>
              </p:ext>
            </p:extLst>
          </p:nvPr>
        </p:nvGraphicFramePr>
        <p:xfrm>
          <a:off x="3136392" y="1844674"/>
          <a:ext cx="5516880" cy="4236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4278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Compare induction and deduction with reference to scientific inquiry</a:t>
            </a:r>
          </a:p>
          <a:p>
            <a:endParaRPr lang="en-AU" dirty="0"/>
          </a:p>
        </p:txBody>
      </p:sp>
      <p:sp>
        <p:nvSpPr>
          <p:cNvPr id="2" name="Title 1">
            <a:extLst>
              <a:ext uri="{FF2B5EF4-FFF2-40B4-BE49-F238E27FC236}">
                <a16:creationId xmlns:a16="http://schemas.microsoft.com/office/drawing/2014/main" id="{FB1DC41F-7E99-45EB-B2AD-9B6C44A79650}"/>
              </a:ext>
            </a:extLst>
          </p:cNvPr>
          <p:cNvSpPr>
            <a:spLocks noGrp="1"/>
          </p:cNvSpPr>
          <p:nvPr>
            <p:ph type="title"/>
          </p:nvPr>
        </p:nvSpPr>
        <p:spPr/>
        <p:txBody>
          <a:bodyPr/>
          <a:lstStyle/>
          <a:p>
            <a:r>
              <a:rPr lang="en-AU" dirty="0"/>
              <a:t>Induction vs deduction</a:t>
            </a:r>
            <a:endParaRPr lang="en-US" dirty="0"/>
          </a:p>
        </p:txBody>
      </p:sp>
      <p:pic>
        <p:nvPicPr>
          <p:cNvPr id="2050" name="Picture 2" descr="hypothesis, expectation, and actual observation">
            <a:extLst>
              <a:ext uri="{FF2B5EF4-FFF2-40B4-BE49-F238E27FC236}">
                <a16:creationId xmlns:a16="http://schemas.microsoft.com/office/drawing/2014/main" id="{36C07650-6BAE-43FA-A8BC-D3057D271A66}"/>
              </a:ext>
            </a:extLst>
          </p:cNvPr>
          <p:cNvPicPr>
            <a:picLocks noGrp="1" noChangeAspect="1" noChangeArrowheads="1"/>
          </p:cNvPicPr>
          <p:nvPr>
            <p:ph idx="4294967295"/>
          </p:nvPr>
        </p:nvPicPr>
        <p:blipFill rotWithShape="1">
          <a:blip r:embed="rId3" cstate="hqprint">
            <a:extLst>
              <a:ext uri="{28A0092B-C50C-407E-A947-70E740481C1C}">
                <a14:useLocalDpi xmlns:a14="http://schemas.microsoft.com/office/drawing/2010/main" val="0"/>
              </a:ext>
            </a:extLst>
          </a:blip>
          <a:srcRect t="18846" b="42821"/>
          <a:stretch/>
        </p:blipFill>
        <p:spPr bwMode="auto">
          <a:xfrm>
            <a:off x="2075656" y="4292666"/>
            <a:ext cx="4992688" cy="1674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DF9AF4C-F0A2-4D06-9B63-9D45EBD1689D}"/>
              </a:ext>
            </a:extLst>
          </p:cNvPr>
          <p:cNvGrpSpPr/>
          <p:nvPr/>
        </p:nvGrpSpPr>
        <p:grpSpPr>
          <a:xfrm>
            <a:off x="65434" y="4714573"/>
            <a:ext cx="1848038" cy="830997"/>
            <a:chOff x="107504" y="1740753"/>
            <a:chExt cx="1848038" cy="830997"/>
          </a:xfrm>
        </p:grpSpPr>
        <p:sp>
          <p:nvSpPr>
            <p:cNvPr id="7" name="TextBox 6">
              <a:extLst>
                <a:ext uri="{FF2B5EF4-FFF2-40B4-BE49-F238E27FC236}">
                  <a16:creationId xmlns:a16="http://schemas.microsoft.com/office/drawing/2014/main" id="{419EBC81-EFAB-427A-939F-4839C0E1A147}"/>
                </a:ext>
              </a:extLst>
            </p:cNvPr>
            <p:cNvSpPr txBox="1"/>
            <p:nvPr/>
          </p:nvSpPr>
          <p:spPr>
            <a:xfrm>
              <a:off x="107504" y="1740753"/>
              <a:ext cx="1152128"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Cell Theory</a:t>
              </a:r>
              <a:endParaRPr lang="en-US" sz="2400" dirty="0">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87CAEF8A-CB06-4BA9-BE38-B23D89F2E844}"/>
                </a:ext>
              </a:extLst>
            </p:cNvPr>
            <p:cNvSpPr/>
            <p:nvPr/>
          </p:nvSpPr>
          <p:spPr>
            <a:xfrm>
              <a:off x="1259632" y="1992120"/>
              <a:ext cx="695910" cy="38642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65E90E4-9B55-48E5-8B29-9EB127AEBC21}"/>
              </a:ext>
            </a:extLst>
          </p:cNvPr>
          <p:cNvGrpSpPr/>
          <p:nvPr/>
        </p:nvGrpSpPr>
        <p:grpSpPr>
          <a:xfrm>
            <a:off x="2075656" y="2280588"/>
            <a:ext cx="6979567" cy="1675432"/>
            <a:chOff x="1947639" y="3091359"/>
            <a:chExt cx="7032090" cy="1675432"/>
          </a:xfrm>
        </p:grpSpPr>
        <p:pic>
          <p:nvPicPr>
            <p:cNvPr id="2052" name="Picture 4" descr="hypothesis, expectation, and actual observation">
              <a:extLst>
                <a:ext uri="{FF2B5EF4-FFF2-40B4-BE49-F238E27FC236}">
                  <a16:creationId xmlns:a16="http://schemas.microsoft.com/office/drawing/2014/main" id="{6A47C2C4-CF4B-4CC5-8C11-C343DCB57BEB}"/>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62495"/>
            <a:stretch/>
          </p:blipFill>
          <p:spPr bwMode="auto">
            <a:xfrm>
              <a:off x="1947639" y="3091359"/>
              <a:ext cx="5000625" cy="167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C26084D5-BBEA-4EB5-803D-3753AD70CCFF}"/>
                </a:ext>
              </a:extLst>
            </p:cNvPr>
            <p:cNvSpPr/>
            <p:nvPr/>
          </p:nvSpPr>
          <p:spPr>
            <a:xfrm>
              <a:off x="6988307" y="3735865"/>
              <a:ext cx="695910" cy="38642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E112EA-44D7-4FB9-AD51-1BBEA36817D2}"/>
                </a:ext>
              </a:extLst>
            </p:cNvPr>
            <p:cNvSpPr txBox="1"/>
            <p:nvPr/>
          </p:nvSpPr>
          <p:spPr>
            <a:xfrm>
              <a:off x="7827601" y="3513576"/>
              <a:ext cx="1152128"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Cell Theory</a:t>
              </a:r>
              <a:endParaRPr lang="en-US" sz="2400" dirty="0">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F553FD42-F059-4B71-B1A4-EABB515CE580}"/>
              </a:ext>
            </a:extLst>
          </p:cNvPr>
          <p:cNvSpPr txBox="1"/>
          <p:nvPr/>
        </p:nvSpPr>
        <p:spPr>
          <a:xfrm>
            <a:off x="3854496" y="1742105"/>
            <a:ext cx="1435008"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AU" sz="2400" dirty="0">
                <a:solidFill>
                  <a:schemeClr val="bg1"/>
                </a:solidFill>
                <a:latin typeface="Arial" panose="020B0604020202020204" pitchFamily="34" charset="0"/>
                <a:cs typeface="Arial" panose="020B0604020202020204" pitchFamily="34" charset="0"/>
              </a:rPr>
              <a:t>Induction</a:t>
            </a:r>
            <a:endParaRPr lang="en-US" sz="24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A10D41-FE4E-409F-9FF2-AB7D0817894C}"/>
              </a:ext>
            </a:extLst>
          </p:cNvPr>
          <p:cNvSpPr txBox="1"/>
          <p:nvPr/>
        </p:nvSpPr>
        <p:spPr>
          <a:xfrm>
            <a:off x="3817192" y="6110841"/>
            <a:ext cx="1572866"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AU" sz="2400" dirty="0">
                <a:latin typeface="Arial" panose="020B0604020202020204" pitchFamily="34" charset="0"/>
                <a:cs typeface="Arial" panose="020B0604020202020204" pitchFamily="34" charset="0"/>
              </a:rPr>
              <a:t>Deduction</a:t>
            </a:r>
            <a:endParaRPr lang="en-US" sz="2400" dirty="0">
              <a:latin typeface="Arial" panose="020B0604020202020204" pitchFamily="34" charset="0"/>
              <a:cs typeface="Arial" panose="020B0604020202020204" pitchFamily="34" charset="0"/>
            </a:endParaRPr>
          </a:p>
        </p:txBody>
      </p:sp>
      <p:sp>
        <p:nvSpPr>
          <p:cNvPr id="16" name="Rectangle 15"/>
          <p:cNvSpPr/>
          <p:nvPr/>
        </p:nvSpPr>
        <p:spPr>
          <a:xfrm>
            <a:off x="449932" y="6572288"/>
            <a:ext cx="8053988" cy="246221"/>
          </a:xfrm>
          <a:prstGeom prst="rect">
            <a:avLst/>
          </a:prstGeom>
        </p:spPr>
        <p:txBody>
          <a:bodyPr wrap="square">
            <a:spAutoFit/>
          </a:bodyPr>
          <a:lstStyle/>
          <a:p>
            <a:pPr algn="ctr"/>
            <a:r>
              <a:rPr lang="en-AU" sz="1000" dirty="0" smtClean="0">
                <a:solidFill>
                  <a:srgbClr val="000000"/>
                </a:solidFill>
                <a:latin typeface="Arial" panose="020B0604020202020204" pitchFamily="34" charset="0"/>
                <a:cs typeface="Arial" panose="020B0604020202020204" pitchFamily="34" charset="0"/>
              </a:rPr>
              <a:t>Image credit: University </a:t>
            </a:r>
            <a:r>
              <a:rPr lang="en-AU" sz="1000" dirty="0">
                <a:solidFill>
                  <a:srgbClr val="000000"/>
                </a:solidFill>
                <a:latin typeface="Arial" panose="020B0604020202020204" pitchFamily="34" charset="0"/>
                <a:cs typeface="Arial" panose="020B0604020202020204" pitchFamily="34" charset="0"/>
              </a:rPr>
              <a:t>of California Museum of </a:t>
            </a:r>
            <a:r>
              <a:rPr lang="en-AU" sz="1000" dirty="0" err="1">
                <a:solidFill>
                  <a:srgbClr val="000000"/>
                </a:solidFill>
                <a:latin typeface="Arial" panose="020B0604020202020204" pitchFamily="34" charset="0"/>
                <a:cs typeface="Arial" panose="020B0604020202020204" pitchFamily="34" charset="0"/>
              </a:rPr>
              <a:t>Paleontology's</a:t>
            </a:r>
            <a:r>
              <a:rPr lang="en-AU" sz="1000" dirty="0">
                <a:solidFill>
                  <a:srgbClr val="000000"/>
                </a:solidFill>
                <a:latin typeface="Arial" panose="020B0604020202020204" pitchFamily="34" charset="0"/>
                <a:cs typeface="Arial" panose="020B0604020202020204" pitchFamily="34" charset="0"/>
              </a:rPr>
              <a:t> Understanding Science (http://www.understandingscience.org)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2417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p:txBody>
          <a:bodyPr/>
          <a:lstStyle/>
          <a:p>
            <a:r>
              <a:rPr lang="en-AU" dirty="0"/>
              <a:t>Compare induction and deduction with reference to scientific inquiry</a:t>
            </a:r>
          </a:p>
        </p:txBody>
      </p:sp>
      <p:sp>
        <p:nvSpPr>
          <p:cNvPr id="2" name="Title 1">
            <a:extLst>
              <a:ext uri="{FF2B5EF4-FFF2-40B4-BE49-F238E27FC236}">
                <a16:creationId xmlns:a16="http://schemas.microsoft.com/office/drawing/2014/main" id="{597A5C26-6D78-4B12-B5CD-ED81C1F9556D}"/>
              </a:ext>
            </a:extLst>
          </p:cNvPr>
          <p:cNvSpPr>
            <a:spLocks noGrp="1"/>
          </p:cNvSpPr>
          <p:nvPr>
            <p:ph type="title"/>
          </p:nvPr>
        </p:nvSpPr>
        <p:spPr/>
        <p:txBody>
          <a:bodyPr/>
          <a:lstStyle/>
          <a:p>
            <a:r>
              <a:rPr lang="en-AU" dirty="0"/>
              <a:t>Inductive reasoning - Evolution</a:t>
            </a:r>
            <a:endParaRPr lang="en-US" dirty="0"/>
          </a:p>
        </p:txBody>
      </p:sp>
      <p:pic>
        <p:nvPicPr>
          <p:cNvPr id="2056" name="Picture 8" descr="Image result for evolution by natural selection darwin book">
            <a:extLst>
              <a:ext uri="{FF2B5EF4-FFF2-40B4-BE49-F238E27FC236}">
                <a16:creationId xmlns:a16="http://schemas.microsoft.com/office/drawing/2014/main" id="{FE1F57B9-D19B-4C6A-AB0A-BFD5B517B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080" y="1675509"/>
            <a:ext cx="1151446" cy="1847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5606" y="3895344"/>
            <a:ext cx="2600474" cy="2703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ormAutofit/>
          </a:bodyPr>
          <a:lstStyle/>
          <a:p>
            <a:pPr algn="ctr"/>
            <a:r>
              <a:rPr lang="en-AU" sz="1400" b="1" dirty="0">
                <a:latin typeface="Arial" panose="020B0604020202020204" pitchFamily="34" charset="0"/>
                <a:cs typeface="Arial" panose="020B0604020202020204" pitchFamily="34" charset="0"/>
              </a:rPr>
              <a:t>Observations</a:t>
            </a:r>
          </a:p>
          <a:p>
            <a:pPr algn="ctr"/>
            <a:endParaRPr lang="en-AU" sz="1400" b="1" dirty="0">
              <a:latin typeface="Arial" panose="020B0604020202020204" pitchFamily="34" charset="0"/>
              <a:cs typeface="Arial" panose="020B0604020202020204" pitchFamily="34" charset="0"/>
            </a:endParaRPr>
          </a:p>
          <a:p>
            <a:pPr marL="360000" indent="-342900" algn="l">
              <a:buFont typeface="+mj-lt"/>
              <a:buAutoNum type="arabicPeriod"/>
            </a:pPr>
            <a:r>
              <a:rPr lang="en-AU" sz="1400" dirty="0">
                <a:latin typeface="Arial" panose="020B0604020202020204" pitchFamily="34" charset="0"/>
                <a:cs typeface="Arial" panose="020B0604020202020204" pitchFamily="34" charset="0"/>
              </a:rPr>
              <a:t>Individuals in a population vary in their traits</a:t>
            </a:r>
          </a:p>
          <a:p>
            <a:pPr marL="360000" indent="-342900" algn="l">
              <a:buFont typeface="+mj-lt"/>
              <a:buAutoNum type="arabicPeriod"/>
            </a:pPr>
            <a:r>
              <a:rPr lang="en-AU" sz="1400" dirty="0">
                <a:latin typeface="Arial" panose="020B0604020202020204" pitchFamily="34" charset="0"/>
                <a:cs typeface="Arial" panose="020B0604020202020204" pitchFamily="34" charset="0"/>
              </a:rPr>
              <a:t>Some traits are heritable</a:t>
            </a:r>
          </a:p>
          <a:p>
            <a:pPr marL="360000" indent="-342900" algn="l">
              <a:buFont typeface="+mj-lt"/>
              <a:buAutoNum type="arabicPeriod"/>
            </a:pPr>
            <a:r>
              <a:rPr lang="en-AU" sz="1400" dirty="0">
                <a:latin typeface="Arial" panose="020B0604020202020204" pitchFamily="34" charset="0"/>
                <a:cs typeface="Arial" panose="020B0604020202020204" pitchFamily="34" charset="0"/>
              </a:rPr>
              <a:t>A population produces more offspring than needed</a:t>
            </a:r>
          </a:p>
          <a:p>
            <a:pPr marL="360000" indent="-342900" algn="l">
              <a:buFont typeface="+mj-lt"/>
              <a:buAutoNum type="arabicPeriod"/>
            </a:pPr>
            <a:r>
              <a:rPr lang="en-AU" sz="1400" dirty="0">
                <a:latin typeface="Arial" panose="020B0604020202020204" pitchFamily="34" charset="0"/>
                <a:cs typeface="Arial" panose="020B0604020202020204" pitchFamily="34" charset="0"/>
              </a:rPr>
              <a:t>Competition between members of a population is inevitable</a:t>
            </a:r>
          </a:p>
          <a:p>
            <a:pPr marL="360000" indent="-342900" algn="l">
              <a:buFont typeface="+mj-lt"/>
              <a:buAutoNum type="arabicPeriod"/>
            </a:pPr>
            <a:r>
              <a:rPr lang="en-AU" sz="1400" dirty="0">
                <a:latin typeface="Arial" panose="020B0604020202020204" pitchFamily="34" charset="0"/>
                <a:cs typeface="Arial" panose="020B0604020202020204" pitchFamily="34" charset="0"/>
              </a:rPr>
              <a:t>Species are suited to their environments</a:t>
            </a:r>
          </a:p>
        </p:txBody>
      </p:sp>
      <p:sp>
        <p:nvSpPr>
          <p:cNvPr id="5" name="TextBox 4"/>
          <p:cNvSpPr txBox="1"/>
          <p:nvPr/>
        </p:nvSpPr>
        <p:spPr>
          <a:xfrm>
            <a:off x="3613045" y="3895344"/>
            <a:ext cx="2414016" cy="2540110"/>
          </a:xfrm>
          <a:prstGeom prst="rect">
            <a:avLst/>
          </a:prstGeom>
          <a:noFill/>
        </p:spPr>
        <p:txBody>
          <a:bodyPr wrap="square" lIns="0" tIns="0" rIns="0" bIns="0" rtlCol="0">
            <a:normAutofit lnSpcReduction="10000"/>
          </a:bodyPr>
          <a:lstStyle/>
          <a:p>
            <a:pPr algn="ctr"/>
            <a:r>
              <a:rPr lang="en-AU" sz="1400" b="1" dirty="0">
                <a:latin typeface="Arial" panose="020B0604020202020204" pitchFamily="34" charset="0"/>
                <a:cs typeface="Arial" panose="020B0604020202020204" pitchFamily="34" charset="0"/>
              </a:rPr>
              <a:t>Inferences</a:t>
            </a:r>
          </a:p>
          <a:p>
            <a:pPr algn="l"/>
            <a:endParaRPr lang="en-AU" sz="1400" dirty="0">
              <a:latin typeface="Arial" panose="020B0604020202020204" pitchFamily="34" charset="0"/>
              <a:cs typeface="Arial" panose="020B0604020202020204" pitchFamily="34" charset="0"/>
            </a:endParaRPr>
          </a:p>
          <a:p>
            <a:pPr marL="342900" indent="-342900" algn="l">
              <a:buFont typeface="+mj-lt"/>
              <a:buAutoNum type="arabicPeriod"/>
            </a:pPr>
            <a:r>
              <a:rPr lang="en-AU" sz="1400" dirty="0">
                <a:latin typeface="Arial" panose="020B0604020202020204" pitchFamily="34" charset="0"/>
                <a:cs typeface="Arial" panose="020B0604020202020204" pitchFamily="34" charset="0"/>
              </a:rPr>
              <a:t>Individuals with inherited traits that are more suited to the local environment are more likely to survive than those that are not (fitness)</a:t>
            </a:r>
          </a:p>
          <a:p>
            <a:pPr marL="342900" indent="-342900" algn="l">
              <a:buFont typeface="+mj-lt"/>
              <a:buAutoNum type="arabicPeriod"/>
            </a:pPr>
            <a:r>
              <a:rPr lang="en-AU" sz="1400" dirty="0">
                <a:latin typeface="Arial" panose="020B0604020202020204" pitchFamily="34" charset="0"/>
                <a:cs typeface="Arial" panose="020B0604020202020204" pitchFamily="34" charset="0"/>
              </a:rPr>
              <a:t>The survivors will pass on their traits to the next generation (reproductive success)</a:t>
            </a:r>
          </a:p>
        </p:txBody>
      </p:sp>
      <p:sp>
        <p:nvSpPr>
          <p:cNvPr id="6" name="TextBox 5"/>
          <p:cNvSpPr txBox="1"/>
          <p:nvPr/>
        </p:nvSpPr>
        <p:spPr>
          <a:xfrm>
            <a:off x="6714026" y="3895344"/>
            <a:ext cx="1815234" cy="2318755"/>
          </a:xfrm>
          <a:prstGeom prst="rect">
            <a:avLst/>
          </a:prstGeom>
          <a:noFill/>
        </p:spPr>
        <p:txBody>
          <a:bodyPr wrap="square" lIns="0" tIns="0" rIns="0" bIns="0" rtlCol="0" anchor="t">
            <a:noAutofit/>
          </a:bodyPr>
          <a:lstStyle/>
          <a:p>
            <a:pPr algn="ctr"/>
            <a:r>
              <a:rPr lang="en-AU" sz="1400" b="1" dirty="0">
                <a:latin typeface="Arial" panose="020B0604020202020204" pitchFamily="34" charset="0"/>
                <a:cs typeface="Arial" panose="020B0604020202020204" pitchFamily="34" charset="0"/>
              </a:rPr>
              <a:t>Theory</a:t>
            </a:r>
          </a:p>
          <a:p>
            <a:pPr algn="l"/>
            <a:endParaRPr lang="en-AU" sz="1400" dirty="0">
              <a:latin typeface="Arial" panose="020B0604020202020204" pitchFamily="34" charset="0"/>
              <a:cs typeface="Arial" panose="020B0604020202020204" pitchFamily="34" charset="0"/>
            </a:endParaRPr>
          </a:p>
          <a:p>
            <a:pPr algn="ctr"/>
            <a:endParaRPr lang="en-AU" sz="1400" dirty="0">
              <a:latin typeface="Arial" panose="020B0604020202020204" pitchFamily="34" charset="0"/>
              <a:cs typeface="Arial" panose="020B0604020202020204" pitchFamily="34" charset="0"/>
            </a:endParaRPr>
          </a:p>
          <a:p>
            <a:pPr algn="ctr"/>
            <a:endParaRPr lang="en-AU" sz="1400" dirty="0">
              <a:latin typeface="Arial" panose="020B0604020202020204" pitchFamily="34" charset="0"/>
              <a:cs typeface="Arial" panose="020B0604020202020204" pitchFamily="34" charset="0"/>
            </a:endParaRPr>
          </a:p>
          <a:p>
            <a:pPr algn="ctr"/>
            <a:r>
              <a:rPr lang="en-AU" sz="1400" dirty="0">
                <a:latin typeface="Arial" panose="020B0604020202020204" pitchFamily="34" charset="0"/>
                <a:cs typeface="Arial" panose="020B0604020202020204" pitchFamily="34" charset="0"/>
              </a:rPr>
              <a:t>Theory of Evolution by Natural Selection</a:t>
            </a:r>
          </a:p>
        </p:txBody>
      </p:sp>
      <p:pic>
        <p:nvPicPr>
          <p:cNvPr id="1026" name="Picture 2" descr="https://upload.wikimedia.org/wikipedia/commons/thumb/5/50/Darwin%27s_finches.png/350px-Darwin%27s_finch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932" y="1652649"/>
            <a:ext cx="2520296" cy="1817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294834" y="3544279"/>
            <a:ext cx="3308791" cy="276999"/>
          </a:xfrm>
          <a:prstGeom prst="rect">
            <a:avLst/>
          </a:prstGeom>
        </p:spPr>
        <p:txBody>
          <a:bodyPr wrap="none">
            <a:spAutoFit/>
          </a:bodyPr>
          <a:lstStyle/>
          <a:p>
            <a:r>
              <a:rPr lang="en-AU" sz="1200" dirty="0">
                <a:latin typeface="Arial" panose="020B0604020202020204" pitchFamily="34" charset="0"/>
                <a:cs typeface="Arial" panose="020B0604020202020204" pitchFamily="34" charset="0"/>
                <a:hlinkClick r:id="rId5"/>
              </a:rPr>
              <a:t>Darwinian </a:t>
            </a:r>
            <a:r>
              <a:rPr lang="en-AU" sz="1200" dirty="0" smtClean="0">
                <a:latin typeface="Arial" panose="020B0604020202020204" pitchFamily="34" charset="0"/>
                <a:cs typeface="Arial" panose="020B0604020202020204" pitchFamily="34" charset="0"/>
                <a:hlinkClick r:id="rId5"/>
              </a:rPr>
              <a:t>evolution</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6"/>
              </a:rPr>
              <a:t>CC BY-SA </a:t>
            </a:r>
            <a:r>
              <a:rPr lang="en-AU" sz="1200" dirty="0" smtClean="0">
                <a:latin typeface="Arial" panose="020B0604020202020204" pitchFamily="34" charset="0"/>
                <a:cs typeface="Arial" panose="020B0604020202020204" pitchFamily="34" charset="0"/>
                <a:hlinkClick r:id="rId6"/>
              </a:rPr>
              <a:t>4.0</a:t>
            </a:r>
            <a:r>
              <a:rPr lang="en-AU" sz="1200" dirty="0" smtClean="0">
                <a:latin typeface="Arial" panose="020B0604020202020204" pitchFamily="34" charset="0"/>
                <a:cs typeface="Arial" panose="020B0604020202020204" pitchFamily="34" charset="0"/>
              </a:rPr>
              <a:t> (Kiwi Rex)</a:t>
            </a:r>
            <a:endParaRPr lang="en-AU" sz="1200" dirty="0">
              <a:latin typeface="Arial" panose="020B0604020202020204" pitchFamily="34" charset="0"/>
              <a:cs typeface="Arial" panose="020B0604020202020204" pitchFamily="34" charset="0"/>
            </a:endParaRPr>
          </a:p>
        </p:txBody>
      </p:sp>
      <p:sp>
        <p:nvSpPr>
          <p:cNvPr id="9" name="Right Arrow 8"/>
          <p:cNvSpPr/>
          <p:nvPr/>
        </p:nvSpPr>
        <p:spPr>
          <a:xfrm>
            <a:off x="3065246" y="4764024"/>
            <a:ext cx="411480" cy="25603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7" name="Right Arrow 16"/>
          <p:cNvSpPr/>
          <p:nvPr/>
        </p:nvSpPr>
        <p:spPr>
          <a:xfrm>
            <a:off x="6164803" y="4764024"/>
            <a:ext cx="411480" cy="25603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0" name="Rectangle 9"/>
          <p:cNvSpPr/>
          <p:nvPr/>
        </p:nvSpPr>
        <p:spPr>
          <a:xfrm>
            <a:off x="4844799" y="3610525"/>
            <a:ext cx="2637162" cy="276999"/>
          </a:xfrm>
          <a:prstGeom prst="rect">
            <a:avLst/>
          </a:prstGeom>
        </p:spPr>
        <p:txBody>
          <a:bodyPr wrap="square">
            <a:spAutoFit/>
          </a:bodyPr>
          <a:lstStyle/>
          <a:p>
            <a:pPr algn="ctr"/>
            <a:r>
              <a:rPr lang="en-AU" sz="1200" dirty="0" smtClean="0">
                <a:latin typeface="Arial" panose="020B0604020202020204" pitchFamily="34" charset="0"/>
                <a:cs typeface="Arial" panose="020B0604020202020204" pitchFamily="34" charset="0"/>
                <a:hlinkClick r:id="rId7"/>
              </a:rPr>
              <a:t>Origin of Species</a:t>
            </a:r>
            <a:r>
              <a:rPr lang="en-AU" sz="1200" dirty="0" smtClean="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hlinkClick r:id="rId8" tooltip="en:public domain"/>
              </a:rPr>
              <a:t>public domain</a:t>
            </a:r>
            <a:r>
              <a:rPr lang="en-AU"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01294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a:spLocks noGrp="1"/>
          </p:cNvSpPr>
          <p:nvPr>
            <p:ph type="body" sz="quarter" idx="15"/>
          </p:nvPr>
        </p:nvSpPr>
        <p:spPr>
          <a:xfrm>
            <a:off x="657466" y="2016640"/>
            <a:ext cx="7497485" cy="3945248"/>
          </a:xfrm>
        </p:spPr>
        <p:txBody>
          <a:bodyPr/>
          <a:lstStyle/>
          <a:p>
            <a:r>
              <a:rPr lang="en-AU" sz="2800" b="0" dirty="0"/>
              <a:t>I would like to pay my respect and acknowledge the traditional custodians of the land on which this meeting takes place, and also pay respect to Elders both past and present </a:t>
            </a:r>
          </a:p>
        </p:txBody>
      </p:sp>
      <p:sp>
        <p:nvSpPr>
          <p:cNvPr id="6" name="Title 3"/>
          <p:cNvSpPr>
            <a:spLocks noGrp="1"/>
          </p:cNvSpPr>
          <p:nvPr>
            <p:ph type="title"/>
          </p:nvPr>
        </p:nvSpPr>
        <p:spPr>
          <a:xfrm>
            <a:off x="657466" y="778741"/>
            <a:ext cx="4090380" cy="1107996"/>
          </a:xfrm>
        </p:spPr>
        <p:txBody>
          <a:bodyPr/>
          <a:lstStyle/>
          <a:p>
            <a:r>
              <a:rPr lang="en-AU" dirty="0"/>
              <a:t>Acknowledgement of Country</a:t>
            </a:r>
          </a:p>
        </p:txBody>
      </p:sp>
    </p:spTree>
    <p:extLst>
      <p:ext uri="{BB962C8B-B14F-4D97-AF65-F5344CB8AC3E}">
        <p14:creationId xmlns:p14="http://schemas.microsoft.com/office/powerpoint/2010/main" val="23091913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BEED308-2D0C-492C-9C70-B46E8E183E2C}"/>
                  </a:ext>
                </a:extLst>
              </p:cNvPr>
              <p:cNvSpPr>
                <a:spLocks noGrp="1"/>
              </p:cNvSpPr>
              <p:nvPr>
                <p:ph type="body" sz="quarter" idx="16"/>
              </p:nvPr>
            </p:nvSpPr>
            <p:spPr>
              <a:xfrm>
                <a:off x="948690" y="1844675"/>
                <a:ext cx="7166610" cy="4236529"/>
              </a:xfrm>
            </p:spPr>
            <p:txBody>
              <a:bodyPr numCol="2">
                <a:normAutofit/>
              </a:bodyPr>
              <a:lstStyle/>
              <a:p>
                <a14:m>
                  <m:oMath xmlns:m="http://schemas.openxmlformats.org/officeDocument/2006/math">
                    <m:r>
                      <a:rPr lang="en-AU" sz="2000" b="0" i="1" smtClean="0">
                        <a:latin typeface="Cambria Math" panose="02040503050406030204" pitchFamily="18" charset="0"/>
                      </a:rPr>
                      <m:t>𝐹</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𝐺𝑀𝑚</m:t>
                        </m:r>
                      </m:num>
                      <m:den>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𝑟</m:t>
                            </m:r>
                          </m:e>
                          <m:sup>
                            <m:r>
                              <a:rPr lang="en-AU" sz="2000" b="0" i="1" smtClean="0">
                                <a:latin typeface="Cambria Math" panose="02040503050406030204" pitchFamily="18" charset="0"/>
                              </a:rPr>
                              <m:t>2</m:t>
                            </m:r>
                          </m:sup>
                        </m:sSup>
                      </m:den>
                    </m:f>
                  </m:oMath>
                </a14:m>
                <a:endParaRPr lang="en-AU" sz="2000" dirty="0"/>
              </a:p>
              <a:p>
                <a14:m>
                  <m:oMath xmlns:m="http://schemas.openxmlformats.org/officeDocument/2006/math">
                    <m:r>
                      <a:rPr lang="en-AU" sz="2000" b="0" i="1" smtClean="0">
                        <a:latin typeface="Cambria Math" panose="02040503050406030204" pitchFamily="18" charset="0"/>
                      </a:rPr>
                      <m:t>𝑄</m:t>
                    </m:r>
                    <m:r>
                      <a:rPr lang="en-AU" sz="2000" b="0" i="1" smtClean="0">
                        <a:latin typeface="Cambria Math" panose="02040503050406030204" pitchFamily="18" charset="0"/>
                      </a:rPr>
                      <m:t>=</m:t>
                    </m:r>
                    <m:r>
                      <a:rPr lang="en-AU" sz="2000" b="0" i="1" smtClean="0">
                        <a:latin typeface="Cambria Math" panose="02040503050406030204" pitchFamily="18" charset="0"/>
                      </a:rPr>
                      <m:t>𝑚𝑐</m:t>
                    </m:r>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ea typeface="Cambria Math" panose="02040503050406030204" pitchFamily="18" charset="0"/>
                      </a:rPr>
                      <m:t>𝑇</m:t>
                    </m:r>
                  </m:oMath>
                </a14:m>
                <a:endParaRPr lang="en-AU" sz="2000" b="0" dirty="0">
                  <a:ea typeface="Cambria Math" panose="02040503050406030204" pitchFamily="18" charset="0"/>
                </a:endParaRPr>
              </a:p>
              <a:p>
                <a14:m>
                  <m:oMath xmlns:m="http://schemas.openxmlformats.org/officeDocument/2006/math">
                    <m:sSup>
                      <m:sSupPr>
                        <m:ctrlPr>
                          <a:rPr lang="en-AU" sz="2000" i="1" smtClean="0">
                            <a:latin typeface="Cambria Math" panose="02040503050406030204" pitchFamily="18" charset="0"/>
                          </a:rPr>
                        </m:ctrlPr>
                      </m:sSupPr>
                      <m:e>
                        <m:r>
                          <a:rPr lang="en-AU" sz="2000" b="0" i="1" smtClean="0">
                            <a:latin typeface="Cambria Math" panose="02040503050406030204" pitchFamily="18" charset="0"/>
                          </a:rPr>
                          <m:t>𝑓</m:t>
                        </m:r>
                      </m:e>
                      <m:sup>
                        <m:r>
                          <a:rPr lang="en-AU" sz="2000" b="0" i="1" smtClean="0">
                            <a:latin typeface="Cambria Math" panose="02040503050406030204" pitchFamily="18" charset="0"/>
                          </a:rPr>
                          <m:t>′</m:t>
                        </m:r>
                      </m:sup>
                    </m:sSup>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𝜗</m:t>
                            </m:r>
                          </m:e>
                          <m:sub>
                            <m:r>
                              <a:rPr lang="en-AU" sz="2000" b="0" i="1" smtClean="0">
                                <a:latin typeface="Cambria Math" panose="02040503050406030204" pitchFamily="18" charset="0"/>
                              </a:rPr>
                              <m:t>𝑤𝑎𝑣𝑒</m:t>
                            </m:r>
                          </m:sub>
                        </m:sSub>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𝜗</m:t>
                            </m:r>
                          </m:e>
                          <m:sub>
                            <m:r>
                              <a:rPr lang="en-AU" sz="2000" b="0" i="1" smtClean="0">
                                <a:latin typeface="Cambria Math" panose="02040503050406030204" pitchFamily="18" charset="0"/>
                              </a:rPr>
                              <m:t>𝑜𝑏𝑠𝑒𝑟𝑣𝑒𝑟</m:t>
                            </m:r>
                          </m:sub>
                        </m:sSub>
                        <m:r>
                          <a:rPr lang="en-AU" sz="2000" b="0" i="1" smtClean="0">
                            <a:latin typeface="Cambria Math" panose="02040503050406030204" pitchFamily="18" charset="0"/>
                          </a:rPr>
                          <m:t>)</m:t>
                        </m:r>
                      </m:num>
                      <m:den>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𝜗</m:t>
                            </m:r>
                          </m:e>
                          <m:sub>
                            <m:r>
                              <a:rPr lang="en-AU" sz="2000" b="0" i="1" smtClean="0">
                                <a:latin typeface="Cambria Math" panose="02040503050406030204" pitchFamily="18" charset="0"/>
                              </a:rPr>
                              <m:t>𝑤𝑎𝑣𝑒</m:t>
                            </m:r>
                          </m:sub>
                        </m:sSub>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𝜗</m:t>
                            </m:r>
                          </m:e>
                          <m:sub>
                            <m:r>
                              <a:rPr lang="en-AU" sz="2000" b="0" i="1" smtClean="0">
                                <a:latin typeface="Cambria Math" panose="02040503050406030204" pitchFamily="18" charset="0"/>
                              </a:rPr>
                              <m:t>𝑠𝑜𝑢𝑟𝑐𝑒</m:t>
                            </m:r>
                          </m:sub>
                        </m:sSub>
                        <m:r>
                          <a:rPr lang="en-AU" sz="2000" b="0" i="1" smtClean="0">
                            <a:latin typeface="Cambria Math" panose="02040503050406030204" pitchFamily="18" charset="0"/>
                          </a:rPr>
                          <m:t>)</m:t>
                        </m:r>
                      </m:den>
                    </m:f>
                  </m:oMath>
                </a14:m>
                <a:endParaRPr lang="en-AU" sz="2000" dirty="0"/>
              </a:p>
              <a:p>
                <a14:m>
                  <m:oMath xmlns:m="http://schemas.openxmlformats.org/officeDocument/2006/math">
                    <m:r>
                      <a:rPr lang="en-AU" sz="2000" b="0" i="1" smtClean="0">
                        <a:latin typeface="Cambria Math" panose="02040503050406030204" pitchFamily="18" charset="0"/>
                      </a:rPr>
                      <m:t>𝐹</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4</m:t>
                        </m:r>
                        <m:r>
                          <a:rPr lang="en-AU" sz="2000" b="0" i="1" smtClean="0">
                            <a:latin typeface="Cambria Math" panose="02040503050406030204" pitchFamily="18" charset="0"/>
                            <a:ea typeface="Cambria Math" panose="02040503050406030204" pitchFamily="18" charset="0"/>
                          </a:rPr>
                          <m:t>𝜋</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𝜀</m:t>
                            </m:r>
                          </m:e>
                          <m:sub>
                            <m:r>
                              <a:rPr lang="en-AU" sz="2000" b="0" i="1" smtClean="0">
                                <a:latin typeface="Cambria Math" panose="02040503050406030204" pitchFamily="18" charset="0"/>
                                <a:ea typeface="Cambria Math" panose="02040503050406030204" pitchFamily="18" charset="0"/>
                              </a:rPr>
                              <m:t>𝑜</m:t>
                            </m:r>
                          </m:sub>
                        </m:sSub>
                      </m:den>
                    </m:f>
                    <m:f>
                      <m:fPr>
                        <m:ctrlPr>
                          <a:rPr lang="en-AU" sz="2000" b="0" i="1" smtClean="0">
                            <a:latin typeface="Cambria Math" panose="02040503050406030204" pitchFamily="18" charset="0"/>
                          </a:rPr>
                        </m:ctrlPr>
                      </m:fPr>
                      <m:num>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𝑞</m:t>
                            </m:r>
                          </m:e>
                          <m:sub>
                            <m:r>
                              <a:rPr lang="en-AU" sz="2000" b="0" i="1" smtClean="0">
                                <a:latin typeface="Cambria Math" panose="02040503050406030204" pitchFamily="18" charset="0"/>
                              </a:rPr>
                              <m:t>1</m:t>
                            </m:r>
                          </m:sub>
                        </m:sSub>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𝑞</m:t>
                            </m:r>
                          </m:e>
                          <m:sub>
                            <m:r>
                              <a:rPr lang="en-AU" sz="2000" b="0" i="1" smtClean="0">
                                <a:latin typeface="Cambria Math" panose="02040503050406030204" pitchFamily="18" charset="0"/>
                              </a:rPr>
                              <m:t>2</m:t>
                            </m:r>
                          </m:sub>
                        </m:sSub>
                      </m:num>
                      <m:den>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𝑟</m:t>
                            </m:r>
                          </m:e>
                          <m:sup>
                            <m:r>
                              <a:rPr lang="en-AU" sz="2000" b="0" i="1" smtClean="0">
                                <a:latin typeface="Cambria Math" panose="02040503050406030204" pitchFamily="18" charset="0"/>
                              </a:rPr>
                              <m:t>2</m:t>
                            </m:r>
                          </m:sup>
                        </m:sSup>
                      </m:den>
                    </m:f>
                  </m:oMath>
                </a14:m>
                <a:endParaRPr lang="en-AU" sz="2000" dirty="0"/>
              </a:p>
              <a:p>
                <a14:m>
                  <m:oMath xmlns:m="http://schemas.openxmlformats.org/officeDocument/2006/math">
                    <m:r>
                      <a:rPr lang="en-AU" sz="2000" b="0" i="1" smtClean="0">
                        <a:latin typeface="Cambria Math" panose="02040503050406030204" pitchFamily="18" charset="0"/>
                      </a:rPr>
                      <m:t>𝑡</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𝑡</m:t>
                            </m:r>
                          </m:e>
                          <m:sub>
                            <m:r>
                              <a:rPr lang="en-AU" sz="2000" b="0" i="1" smtClean="0">
                                <a:latin typeface="Cambria Math" panose="02040503050406030204" pitchFamily="18" charset="0"/>
                              </a:rPr>
                              <m:t>0</m:t>
                            </m:r>
                          </m:sub>
                        </m:sSub>
                      </m:num>
                      <m:den>
                        <m:rad>
                          <m:radPr>
                            <m:degHide m:val="on"/>
                            <m:ctrlPr>
                              <a:rPr lang="en-AU" sz="2000" b="0" i="1" smtClean="0">
                                <a:latin typeface="Cambria Math" panose="02040503050406030204" pitchFamily="18" charset="0"/>
                              </a:rPr>
                            </m:ctrlPr>
                          </m:radPr>
                          <m:deg/>
                          <m:e>
                            <m:r>
                              <a:rPr lang="en-AU" sz="2000" b="0" i="1" smtClean="0">
                                <a:latin typeface="Cambria Math" panose="02040503050406030204" pitchFamily="18" charset="0"/>
                              </a:rPr>
                              <m:t>(1−</m:t>
                            </m:r>
                            <m:f>
                              <m:fPr>
                                <m:ctrlPr>
                                  <a:rPr lang="en-AU" sz="2000" b="0" i="1" smtClean="0">
                                    <a:latin typeface="Cambria Math" panose="02040503050406030204" pitchFamily="18" charset="0"/>
                                  </a:rPr>
                                </m:ctrlPr>
                              </m:fPr>
                              <m:num>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𝑣</m:t>
                                    </m:r>
                                  </m:e>
                                  <m:sup>
                                    <m:r>
                                      <a:rPr lang="en-AU" sz="2000" b="0" i="1" smtClean="0">
                                        <a:latin typeface="Cambria Math" panose="02040503050406030204" pitchFamily="18" charset="0"/>
                                      </a:rPr>
                                      <m:t>2</m:t>
                                    </m:r>
                                  </m:sup>
                                </m:sSup>
                              </m:num>
                              <m:den>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𝑐</m:t>
                                    </m:r>
                                  </m:e>
                                  <m:sup>
                                    <m:r>
                                      <a:rPr lang="en-AU" sz="2000" b="0" i="1" smtClean="0">
                                        <a:latin typeface="Cambria Math" panose="02040503050406030204" pitchFamily="18" charset="0"/>
                                      </a:rPr>
                                      <m:t>2</m:t>
                                    </m:r>
                                  </m:sup>
                                </m:sSup>
                              </m:den>
                            </m:f>
                            <m:r>
                              <a:rPr lang="en-AU" sz="2000" b="0" i="1" smtClean="0">
                                <a:latin typeface="Cambria Math" panose="02040503050406030204" pitchFamily="18" charset="0"/>
                              </a:rPr>
                              <m:t>)</m:t>
                            </m:r>
                          </m:e>
                        </m:rad>
                      </m:den>
                    </m:f>
                  </m:oMath>
                </a14:m>
                <a:endParaRPr lang="en-AU" sz="2000" dirty="0"/>
              </a:p>
              <a:p>
                <a14:m>
                  <m:oMath xmlns:m="http://schemas.openxmlformats.org/officeDocument/2006/math">
                    <m:r>
                      <a:rPr lang="en-AU" sz="2000" b="0" i="1" smtClean="0">
                        <a:latin typeface="Cambria Math" panose="02040503050406030204" pitchFamily="18" charset="0"/>
                      </a:rPr>
                      <m:t>𝑛</m:t>
                    </m:r>
                    <m:r>
                      <a:rPr lang="en-AU" sz="2000" b="0" i="1" smtClean="0">
                        <a:latin typeface="Cambria Math" panose="02040503050406030204" pitchFamily="18" charset="0"/>
                      </a:rPr>
                      <m:t>= </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𝑚</m:t>
                        </m:r>
                      </m:num>
                      <m:den>
                        <m:r>
                          <a:rPr lang="en-AU" sz="2000" b="0" i="1" smtClean="0">
                            <a:latin typeface="Cambria Math" panose="02040503050406030204" pitchFamily="18" charset="0"/>
                          </a:rPr>
                          <m:t>𝑀𝑀</m:t>
                        </m:r>
                      </m:den>
                    </m:f>
                  </m:oMath>
                </a14:m>
                <a:endParaRPr lang="en-AU" sz="2000" b="0" dirty="0"/>
              </a:p>
              <a:p>
                <a14:m>
                  <m:oMath xmlns:m="http://schemas.openxmlformats.org/officeDocument/2006/math">
                    <m:r>
                      <a:rPr lang="en-AU" sz="2000" i="1" smtClean="0">
                        <a:latin typeface="Cambria Math" panose="02040503050406030204" pitchFamily="18" charset="0"/>
                        <a:ea typeface="Cambria Math" panose="02040503050406030204" pitchFamily="18" charset="0"/>
                      </a:rPr>
                      <m:t>∆</m:t>
                    </m:r>
                    <m:sSup>
                      <m:sSupPr>
                        <m:ctrlPr>
                          <a:rPr lang="en-AU" sz="200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𝐺</m:t>
                        </m:r>
                      </m:e>
                      <m:sup>
                        <m:r>
                          <a:rPr lang="en-AU" sz="2000" b="0" i="1" smtClean="0">
                            <a:latin typeface="Cambria Math" panose="02040503050406030204" pitchFamily="18" charset="0"/>
                            <a:ea typeface="Cambria Math" panose="02040503050406030204" pitchFamily="18" charset="0"/>
                          </a:rPr>
                          <m:t>0</m:t>
                        </m:r>
                      </m:sup>
                    </m:sSup>
                    <m:r>
                      <a:rPr lang="en-AU" sz="2000" b="0" i="1" smtClean="0">
                        <a:latin typeface="Cambria Math" panose="02040503050406030204" pitchFamily="18" charset="0"/>
                        <a:ea typeface="Cambria Math" panose="02040503050406030204" pitchFamily="18" charset="0"/>
                      </a:rPr>
                      <m:t>= ∆</m:t>
                    </m:r>
                    <m:sSup>
                      <m:sSupPr>
                        <m:ctrlPr>
                          <a:rPr lang="en-AU" sz="2000" b="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𝐻</m:t>
                        </m:r>
                      </m:e>
                      <m:sup>
                        <m:r>
                          <a:rPr lang="en-AU" sz="2000" b="0" i="1" smtClean="0">
                            <a:latin typeface="Cambria Math" panose="02040503050406030204" pitchFamily="18" charset="0"/>
                            <a:ea typeface="Cambria Math" panose="02040503050406030204" pitchFamily="18" charset="0"/>
                          </a:rPr>
                          <m:t>0</m:t>
                        </m:r>
                      </m:sup>
                    </m:sSup>
                    <m:r>
                      <a:rPr lang="en-AU" sz="2000" b="0" i="1" smtClean="0">
                        <a:latin typeface="Cambria Math" panose="02040503050406030204" pitchFamily="18" charset="0"/>
                        <a:ea typeface="Cambria Math" panose="02040503050406030204" pitchFamily="18" charset="0"/>
                      </a:rPr>
                      <m:t> −</m:t>
                    </m:r>
                    <m:r>
                      <a:rPr lang="en-AU" sz="2000" b="0" i="1" smtClean="0">
                        <a:latin typeface="Cambria Math" panose="02040503050406030204" pitchFamily="18" charset="0"/>
                        <a:ea typeface="Cambria Math" panose="02040503050406030204" pitchFamily="18" charset="0"/>
                      </a:rPr>
                      <m:t>𝑇</m:t>
                    </m:r>
                    <m:r>
                      <a:rPr lang="en-AU" sz="2000" b="0" i="1" smtClean="0">
                        <a:latin typeface="Cambria Math" panose="02040503050406030204" pitchFamily="18" charset="0"/>
                        <a:ea typeface="Cambria Math" panose="02040503050406030204" pitchFamily="18" charset="0"/>
                      </a:rPr>
                      <m:t>∆</m:t>
                    </m:r>
                    <m:sSup>
                      <m:sSupPr>
                        <m:ctrlPr>
                          <a:rPr lang="en-AU" sz="2000" b="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𝑆</m:t>
                        </m:r>
                      </m:e>
                      <m:sup>
                        <m:r>
                          <a:rPr lang="en-AU" sz="2000" b="0" i="1" smtClean="0">
                            <a:latin typeface="Cambria Math" panose="02040503050406030204" pitchFamily="18" charset="0"/>
                            <a:ea typeface="Cambria Math" panose="02040503050406030204" pitchFamily="18" charset="0"/>
                          </a:rPr>
                          <m:t>𝑜</m:t>
                        </m:r>
                      </m:sup>
                    </m:sSup>
                  </m:oMath>
                </a14:m>
                <a:endParaRPr lang="en-AU" sz="2000" b="0" dirty="0">
                  <a:ea typeface="Cambria Math" panose="02040503050406030204" pitchFamily="18" charset="0"/>
                </a:endParaRPr>
              </a:p>
              <a:p>
                <a14:m>
                  <m:oMath xmlns:m="http://schemas.openxmlformats.org/officeDocument/2006/math">
                    <m:r>
                      <a:rPr lang="en-AU" sz="2000" b="0" i="1" smtClean="0">
                        <a:latin typeface="Cambria Math" panose="02040503050406030204" pitchFamily="18" charset="0"/>
                      </a:rPr>
                      <m:t>𝑃𝑉</m:t>
                    </m:r>
                    <m:r>
                      <a:rPr lang="en-AU" sz="2000" b="0" i="1" smtClean="0">
                        <a:latin typeface="Cambria Math" panose="02040503050406030204" pitchFamily="18" charset="0"/>
                      </a:rPr>
                      <m:t>=</m:t>
                    </m:r>
                    <m:r>
                      <a:rPr lang="en-AU" sz="2000" b="0" i="1" smtClean="0">
                        <a:latin typeface="Cambria Math" panose="02040503050406030204" pitchFamily="18" charset="0"/>
                      </a:rPr>
                      <m:t>𝑛𝑅𝑇</m:t>
                    </m:r>
                  </m:oMath>
                </a14:m>
                <a:endParaRPr lang="en-AU" sz="2000" b="0" dirty="0"/>
              </a:p>
              <a:p>
                <a14:m>
                  <m:oMath xmlns:m="http://schemas.openxmlformats.org/officeDocument/2006/math">
                    <m:r>
                      <a:rPr lang="en-AU" sz="2000" b="0" i="1" smtClean="0">
                        <a:latin typeface="Cambria Math" panose="02040503050406030204" pitchFamily="18" charset="0"/>
                      </a:rPr>
                      <m:t>𝑝</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𝐾</m:t>
                        </m:r>
                      </m:e>
                      <m:sub>
                        <m:r>
                          <a:rPr lang="en-AU" sz="2000" b="0" i="1" smtClean="0">
                            <a:latin typeface="Cambria Math" panose="02040503050406030204" pitchFamily="18" charset="0"/>
                          </a:rPr>
                          <m:t>𝑎</m:t>
                        </m:r>
                      </m:sub>
                    </m:sSub>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𝑙𝑜𝑔</m:t>
                        </m:r>
                      </m:e>
                      <m:sub>
                        <m:r>
                          <a:rPr lang="en-AU" sz="2000" b="0" i="1" smtClean="0">
                            <a:latin typeface="Cambria Math" panose="02040503050406030204" pitchFamily="18" charset="0"/>
                          </a:rPr>
                          <m:t>10</m:t>
                        </m:r>
                      </m:sub>
                    </m:sSub>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𝐾</m:t>
                        </m:r>
                      </m:e>
                      <m:sub>
                        <m:r>
                          <a:rPr lang="en-AU" sz="2000" b="0" i="1" smtClean="0">
                            <a:latin typeface="Cambria Math" panose="02040503050406030204" pitchFamily="18" charset="0"/>
                          </a:rPr>
                          <m:t>𝑎</m:t>
                        </m:r>
                      </m:sub>
                    </m:sSub>
                    <m:r>
                      <a:rPr lang="en-AU" sz="2000" b="0" i="1" smtClean="0">
                        <a:latin typeface="Cambria Math" panose="02040503050406030204" pitchFamily="18" charset="0"/>
                      </a:rPr>
                      <m:t>]</m:t>
                    </m:r>
                  </m:oMath>
                </a14:m>
                <a:endParaRPr lang="en-AU" sz="2000" dirty="0"/>
              </a:p>
              <a:p>
                <a14:m>
                  <m:oMath xmlns:m="http://schemas.openxmlformats.org/officeDocument/2006/math">
                    <m:r>
                      <a:rPr lang="en-AU" sz="2000" b="0" i="1" smtClean="0">
                        <a:latin typeface="Cambria Math" panose="02040503050406030204" pitchFamily="18" charset="0"/>
                      </a:rPr>
                      <m:t>𝑝𝐻</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𝑙𝑜𝑔</m:t>
                        </m:r>
                      </m:e>
                      <m:sub>
                        <m:r>
                          <a:rPr lang="en-AU" sz="2000" b="0" i="1" smtClean="0">
                            <a:latin typeface="Cambria Math" panose="02040503050406030204" pitchFamily="18" charset="0"/>
                          </a:rPr>
                          <m:t>10</m:t>
                        </m:r>
                      </m:sub>
                    </m:sSub>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𝐻</m:t>
                        </m:r>
                      </m:e>
                      <m:sup>
                        <m:r>
                          <a:rPr lang="en-AU" sz="2000" b="0" i="1" smtClean="0">
                            <a:latin typeface="Cambria Math" panose="02040503050406030204" pitchFamily="18" charset="0"/>
                          </a:rPr>
                          <m:t>+</m:t>
                        </m:r>
                      </m:sup>
                    </m:sSup>
                    <m:r>
                      <a:rPr lang="en-AU" sz="2000" b="0" i="1" smtClean="0">
                        <a:latin typeface="Cambria Math" panose="02040503050406030204" pitchFamily="18" charset="0"/>
                      </a:rPr>
                      <m:t>]</m:t>
                    </m:r>
                  </m:oMath>
                </a14:m>
                <a:endParaRPr lang="en-AU" sz="2000" dirty="0"/>
              </a:p>
            </p:txBody>
          </p:sp>
        </mc:Choice>
        <mc:Fallback xmlns="">
          <p:sp>
            <p:nvSpPr>
              <p:cNvPr id="2" name="Text Placeholder 1">
                <a:extLst>
                  <a:ext uri="{FF2B5EF4-FFF2-40B4-BE49-F238E27FC236}">
                    <a16:creationId xmlns:a16="http://schemas.microsoft.com/office/drawing/2014/main" id="{9BEED308-2D0C-492C-9C70-B46E8E183E2C}"/>
                  </a:ext>
                </a:extLst>
              </p:cNvPr>
              <p:cNvSpPr>
                <a:spLocks noGrp="1" noRot="1" noChangeAspect="1" noMove="1" noResize="1" noEditPoints="1" noAdjustHandles="1" noChangeArrowheads="1" noChangeShapeType="1" noTextEdit="1"/>
              </p:cNvSpPr>
              <p:nvPr>
                <p:ph type="body" sz="quarter" idx="16"/>
              </p:nvPr>
            </p:nvSpPr>
            <p:spPr>
              <a:xfrm>
                <a:off x="948690" y="1844675"/>
                <a:ext cx="7166610" cy="4236529"/>
              </a:xfrm>
              <a:blipFill>
                <a:blip r:embed="rId3"/>
                <a:stretch>
                  <a:fillRect l="-766"/>
                </a:stretch>
              </a:blipFill>
            </p:spPr>
            <p:txBody>
              <a:bodyPr/>
              <a:lstStyle/>
              <a:p>
                <a:r>
                  <a:rPr lang="en-AU">
                    <a:noFill/>
                  </a:rPr>
                  <a:t> </a:t>
                </a:r>
              </a:p>
            </p:txBody>
          </p:sp>
        </mc:Fallback>
      </mc:AlternateContent>
      <p:sp>
        <p:nvSpPr>
          <p:cNvPr id="3" name="Text Placeholder 2">
            <a:extLst>
              <a:ext uri="{FF2B5EF4-FFF2-40B4-BE49-F238E27FC236}">
                <a16:creationId xmlns:a16="http://schemas.microsoft.com/office/drawing/2014/main" id="{273196B8-DA5C-4204-B36D-7D4247E97B6F}"/>
              </a:ext>
            </a:extLst>
          </p:cNvPr>
          <p:cNvSpPr>
            <a:spLocks noGrp="1"/>
          </p:cNvSpPr>
          <p:nvPr>
            <p:ph type="body" sz="quarter" idx="15"/>
          </p:nvPr>
        </p:nvSpPr>
        <p:spPr/>
        <p:txBody>
          <a:bodyPr/>
          <a:lstStyle/>
          <a:p>
            <a:r>
              <a:rPr lang="en-AU" dirty="0"/>
              <a:t>Compare induction and deduction with reference to scientific inquiry</a:t>
            </a:r>
          </a:p>
        </p:txBody>
      </p:sp>
      <p:sp>
        <p:nvSpPr>
          <p:cNvPr id="4" name="Title 3">
            <a:extLst>
              <a:ext uri="{FF2B5EF4-FFF2-40B4-BE49-F238E27FC236}">
                <a16:creationId xmlns:a16="http://schemas.microsoft.com/office/drawing/2014/main" id="{7D960A4F-7FEE-45F8-BA1B-847F04D85FFA}"/>
              </a:ext>
            </a:extLst>
          </p:cNvPr>
          <p:cNvSpPr>
            <a:spLocks noGrp="1"/>
          </p:cNvSpPr>
          <p:nvPr>
            <p:ph type="title"/>
          </p:nvPr>
        </p:nvSpPr>
        <p:spPr/>
        <p:txBody>
          <a:bodyPr/>
          <a:lstStyle/>
          <a:p>
            <a:r>
              <a:rPr lang="en-AU" dirty="0"/>
              <a:t>Inductive Reasoning – Scientific laws</a:t>
            </a:r>
          </a:p>
        </p:txBody>
      </p:sp>
    </p:spTree>
    <p:extLst>
      <p:ext uri="{BB962C8B-B14F-4D97-AF65-F5344CB8AC3E}">
        <p14:creationId xmlns:p14="http://schemas.microsoft.com/office/powerpoint/2010/main" val="256774798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5233" y="1228960"/>
            <a:ext cx="8627651" cy="419659"/>
          </a:xfrm>
        </p:spPr>
        <p:txBody>
          <a:bodyPr/>
          <a:lstStyle/>
          <a:p>
            <a:r>
              <a:rPr lang="en-AU" dirty="0"/>
              <a:t>C</a:t>
            </a:r>
            <a:r>
              <a:rPr lang="en-AU" dirty="0">
                <a:solidFill>
                  <a:srgbClr val="FF0000"/>
                </a:solidFill>
              </a:rPr>
              <a:t>ompare induction and deduction with reference to scientific inquiry</a:t>
            </a:r>
          </a:p>
          <a:p>
            <a:endParaRPr lang="en-AU" dirty="0">
              <a:solidFill>
                <a:srgbClr val="FF0000"/>
              </a:solidFill>
            </a:endParaRPr>
          </a:p>
        </p:txBody>
      </p:sp>
      <p:sp>
        <p:nvSpPr>
          <p:cNvPr id="2" name="Title 1">
            <a:extLst>
              <a:ext uri="{FF2B5EF4-FFF2-40B4-BE49-F238E27FC236}">
                <a16:creationId xmlns:a16="http://schemas.microsoft.com/office/drawing/2014/main" id="{9BD7588C-BF17-45D1-BA34-2877560D1E4E}"/>
              </a:ext>
            </a:extLst>
          </p:cNvPr>
          <p:cNvSpPr>
            <a:spLocks noGrp="1"/>
          </p:cNvSpPr>
          <p:nvPr>
            <p:ph type="title"/>
          </p:nvPr>
        </p:nvSpPr>
        <p:spPr/>
        <p:txBody>
          <a:bodyPr/>
          <a:lstStyle/>
          <a:p>
            <a:r>
              <a:rPr lang="en-AU" dirty="0"/>
              <a:t>Deductive reasoning – discovery of the electron</a:t>
            </a:r>
            <a:endParaRPr lang="en-US" dirty="0"/>
          </a:p>
        </p:txBody>
      </p:sp>
      <p:graphicFrame>
        <p:nvGraphicFramePr>
          <p:cNvPr id="5" name="Diagram 4"/>
          <p:cNvGraphicFramePr/>
          <p:nvPr>
            <p:extLst>
              <p:ext uri="{D42A27DB-BD31-4B8C-83A1-F6EECF244321}">
                <p14:modId xmlns:p14="http://schemas.microsoft.com/office/powerpoint/2010/main" val="1625423729"/>
              </p:ext>
            </p:extLst>
          </p:nvPr>
        </p:nvGraphicFramePr>
        <p:xfrm>
          <a:off x="241683" y="1438789"/>
          <a:ext cx="8723884" cy="4962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rookes tube - Wikipedi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1004" y="3730172"/>
            <a:ext cx="2428685"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1031410" y="4995568"/>
            <a:ext cx="3127830" cy="276999"/>
          </a:xfrm>
          <a:prstGeom prst="rect">
            <a:avLst/>
          </a:prstGeom>
        </p:spPr>
        <p:txBody>
          <a:bodyPr wrap="square">
            <a:spAutoFit/>
          </a:bodyPr>
          <a:lstStyle/>
          <a:p>
            <a:pPr algn="ctr"/>
            <a:r>
              <a:rPr lang="en-AU" sz="1200" dirty="0" smtClean="0">
                <a:latin typeface="Arial" panose="020B0604020202020204" pitchFamily="34" charset="0"/>
                <a:cs typeface="Arial" panose="020B0604020202020204" pitchFamily="34" charset="0"/>
                <a:hlinkClick r:id="rId9"/>
              </a:rPr>
              <a:t>Cathode Ray Tube</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CC BY-SA </a:t>
            </a:r>
            <a:r>
              <a:rPr lang="en-AU" sz="1200" dirty="0" smtClean="0">
                <a:latin typeface="Arial" panose="020B0604020202020204" pitchFamily="34" charset="0"/>
                <a:cs typeface="Arial" panose="020B0604020202020204" pitchFamily="34" charset="0"/>
              </a:rPr>
              <a:t>3.0 (D-</a:t>
            </a:r>
            <a:r>
              <a:rPr lang="en-AU" sz="1200" dirty="0" err="1" smtClean="0">
                <a:latin typeface="Arial" panose="020B0604020202020204" pitchFamily="34" charset="0"/>
                <a:cs typeface="Arial" panose="020B0604020202020204" pitchFamily="34" charset="0"/>
              </a:rPr>
              <a:t>Kuru</a:t>
            </a:r>
            <a:r>
              <a:rPr lang="en-AU" sz="1200" dirty="0" smtClean="0">
                <a:latin typeface="Arial" panose="020B0604020202020204" pitchFamily="34" charset="0"/>
                <a:cs typeface="Arial" panose="020B0604020202020204" pitchFamily="34" charset="0"/>
              </a:rPr>
              <a:t>)</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8459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Describe how empirical thinking underlies your scientific research project, </a:t>
            </a:r>
            <a:r>
              <a:rPr lang="en-AU" sz="2400"/>
              <a:t>or a </a:t>
            </a:r>
            <a:r>
              <a:rPr lang="en-AU" sz="2400" dirty="0"/>
              <a:t>research area that your are familiar with.</a:t>
            </a:r>
          </a:p>
          <a:p>
            <a:pPr marL="342900" indent="-342900">
              <a:buFont typeface="+mj-lt"/>
              <a:buAutoNum type="arabicPeriod"/>
            </a:pPr>
            <a:r>
              <a:rPr lang="en-AU" sz="2400" dirty="0"/>
              <a:t>Explain your use of inductive or deductive reasoning (or both) in your research project.</a:t>
            </a:r>
          </a:p>
        </p:txBody>
      </p:sp>
      <p:sp>
        <p:nvSpPr>
          <p:cNvPr id="4" name="Title 3"/>
          <p:cNvSpPr>
            <a:spLocks noGrp="1"/>
          </p:cNvSpPr>
          <p:nvPr>
            <p:ph type="title"/>
          </p:nvPr>
        </p:nvSpPr>
        <p:spPr/>
        <p:txBody>
          <a:bodyPr/>
          <a:lstStyle/>
          <a:p>
            <a:r>
              <a:rPr lang="en-AU" dirty="0"/>
              <a:t>Reflection: Empiricism, induction and deduction</a:t>
            </a:r>
          </a:p>
        </p:txBody>
      </p:sp>
    </p:spTree>
    <p:extLst>
      <p:ext uri="{BB962C8B-B14F-4D97-AF65-F5344CB8AC3E}">
        <p14:creationId xmlns:p14="http://schemas.microsoft.com/office/powerpoint/2010/main" val="20813916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Simplicity in science</a:t>
            </a:r>
          </a:p>
        </p:txBody>
      </p:sp>
      <p:sp>
        <p:nvSpPr>
          <p:cNvPr id="7" name="Title 6">
            <a:extLst>
              <a:ext uri="{FF2B5EF4-FFF2-40B4-BE49-F238E27FC236}">
                <a16:creationId xmlns:a16="http://schemas.microsoft.com/office/drawing/2014/main" id="{91B7B1F3-EC07-4FE2-956B-4E4B4ADA7961}"/>
              </a:ext>
            </a:extLst>
          </p:cNvPr>
          <p:cNvSpPr>
            <a:spLocks noGrp="1"/>
          </p:cNvSpPr>
          <p:nvPr>
            <p:ph type="title"/>
          </p:nvPr>
        </p:nvSpPr>
        <p:spPr>
          <a:xfrm>
            <a:off x="255462" y="2823581"/>
            <a:ext cx="5616528" cy="1107996"/>
          </a:xfrm>
        </p:spPr>
        <p:txBody>
          <a:bodyPr anchor="ctr"/>
          <a:lstStyle/>
          <a:p>
            <a:r>
              <a:rPr lang="en-AU" dirty="0"/>
              <a:t>Parsimony and Occam’s razor</a:t>
            </a:r>
            <a:endParaRPr lang="en-US" dirty="0"/>
          </a:p>
        </p:txBody>
      </p:sp>
    </p:spTree>
    <p:extLst>
      <p:ext uri="{BB962C8B-B14F-4D97-AF65-F5344CB8AC3E}">
        <p14:creationId xmlns:p14="http://schemas.microsoft.com/office/powerpoint/2010/main" val="1634147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63902" y="1916113"/>
            <a:ext cx="6759274" cy="4236529"/>
          </a:xfrm>
        </p:spPr>
        <p:txBody>
          <a:bodyPr>
            <a:normAutofit/>
          </a:bodyPr>
          <a:lstStyle/>
          <a:p>
            <a:pPr marL="285750" indent="-285750">
              <a:lnSpc>
                <a:spcPct val="114000"/>
              </a:lnSpc>
              <a:spcBef>
                <a:spcPts val="600"/>
              </a:spcBef>
              <a:spcAft>
                <a:spcPts val="600"/>
              </a:spcAft>
            </a:pPr>
            <a:r>
              <a:rPr lang="en-AU" sz="2400" dirty="0"/>
              <a:t>A heuristic* tool attributed to William of Occam</a:t>
            </a:r>
          </a:p>
          <a:p>
            <a:pPr marL="742950" lvl="1" indent="-285750">
              <a:lnSpc>
                <a:spcPct val="114000"/>
              </a:lnSpc>
              <a:spcBef>
                <a:spcPts val="600"/>
              </a:spcBef>
              <a:spcAft>
                <a:spcPts val="600"/>
              </a:spcAft>
              <a:buFont typeface="Arial" panose="020B0604020202020204" pitchFamily="34" charset="0"/>
              <a:buChar char="•"/>
            </a:pPr>
            <a:r>
              <a:rPr lang="en-AU" sz="2000" dirty="0"/>
              <a:t>Plurality must never be posited without necessity</a:t>
            </a:r>
          </a:p>
          <a:p>
            <a:pPr marL="742950" lvl="1" indent="-285750">
              <a:lnSpc>
                <a:spcPct val="114000"/>
              </a:lnSpc>
              <a:spcBef>
                <a:spcPts val="600"/>
              </a:spcBef>
              <a:spcAft>
                <a:spcPts val="600"/>
              </a:spcAft>
              <a:buFont typeface="Arial" panose="020B0604020202020204" pitchFamily="34" charset="0"/>
              <a:buChar char="•"/>
            </a:pPr>
            <a:r>
              <a:rPr lang="en-AU" sz="2000" dirty="0"/>
              <a:t>What can be explained by the assumption of fewer things is vainly explained by the assumption of more things</a:t>
            </a:r>
          </a:p>
          <a:p>
            <a:pPr marL="285750" indent="-285750">
              <a:lnSpc>
                <a:spcPct val="114000"/>
              </a:lnSpc>
              <a:spcBef>
                <a:spcPts val="600"/>
              </a:spcBef>
              <a:spcAft>
                <a:spcPts val="600"/>
              </a:spcAft>
            </a:pPr>
            <a:r>
              <a:rPr lang="en-AU" sz="2400" b="1" dirty="0"/>
              <a:t>Q. What does it mean?</a:t>
            </a:r>
          </a:p>
          <a:p>
            <a:pPr marL="266700" lvl="1" indent="0">
              <a:lnSpc>
                <a:spcPct val="114000"/>
              </a:lnSpc>
              <a:spcBef>
                <a:spcPts val="600"/>
              </a:spcBef>
              <a:spcAft>
                <a:spcPts val="600"/>
              </a:spcAft>
              <a:buNone/>
            </a:pPr>
            <a:r>
              <a:rPr lang="en-AU" sz="2200" b="1" dirty="0"/>
              <a:t>A. Other things being equal, simpler explanations are generally better than more complex ones</a:t>
            </a:r>
          </a:p>
          <a:p>
            <a:endParaRPr lang="en-AU" dirty="0"/>
          </a:p>
        </p:txBody>
      </p:sp>
      <p:sp>
        <p:nvSpPr>
          <p:cNvPr id="4" name="Text Placeholder 3"/>
          <p:cNvSpPr>
            <a:spLocks noGrp="1"/>
          </p:cNvSpPr>
          <p:nvPr>
            <p:ph type="body" sz="quarter" idx="15"/>
          </p:nvPr>
        </p:nvSpPr>
        <p:spPr/>
        <p:txBody>
          <a:bodyPr>
            <a:normAutofit/>
          </a:bodyPr>
          <a:lstStyle/>
          <a:p>
            <a:r>
              <a:rPr lang="en-AU" dirty="0"/>
              <a:t>A</a:t>
            </a:r>
            <a:r>
              <a:rPr lang="en-AU" dirty="0">
                <a:solidFill>
                  <a:srgbClr val="FF0000"/>
                </a:solidFill>
              </a:rPr>
              <a:t>ssess parsimony/Occam’s razor and its influence on the development of science</a:t>
            </a:r>
          </a:p>
        </p:txBody>
      </p:sp>
      <p:sp>
        <p:nvSpPr>
          <p:cNvPr id="2" name="Title 1">
            <a:extLst>
              <a:ext uri="{FF2B5EF4-FFF2-40B4-BE49-F238E27FC236}">
                <a16:creationId xmlns:a16="http://schemas.microsoft.com/office/drawing/2014/main" id="{E3DC75FD-CF4B-4AD7-A65B-8DF3F20C8A75}"/>
              </a:ext>
            </a:extLst>
          </p:cNvPr>
          <p:cNvSpPr>
            <a:spLocks noGrp="1"/>
          </p:cNvSpPr>
          <p:nvPr>
            <p:ph type="title"/>
          </p:nvPr>
        </p:nvSpPr>
        <p:spPr/>
        <p:txBody>
          <a:bodyPr/>
          <a:lstStyle/>
          <a:p>
            <a:r>
              <a:rPr lang="en-AU" dirty="0"/>
              <a:t>Parsimony &amp; Occam's razor</a:t>
            </a:r>
            <a:endParaRPr lang="en-US" dirty="0"/>
          </a:p>
        </p:txBody>
      </p:sp>
      <p:sp>
        <p:nvSpPr>
          <p:cNvPr id="3" name="TextBox 2"/>
          <p:cNvSpPr txBox="1"/>
          <p:nvPr/>
        </p:nvSpPr>
        <p:spPr>
          <a:xfrm>
            <a:off x="7123176" y="4014125"/>
            <a:ext cx="1769594"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AU" sz="2800" dirty="0">
                <a:latin typeface="Arial" panose="020B0604020202020204" pitchFamily="34" charset="0"/>
                <a:cs typeface="Arial" panose="020B0604020202020204" pitchFamily="34" charset="0"/>
              </a:rPr>
              <a:t>Keep It Simple</a:t>
            </a:r>
          </a:p>
        </p:txBody>
      </p:sp>
      <p:sp>
        <p:nvSpPr>
          <p:cNvPr id="6" name="TextBox 5"/>
          <p:cNvSpPr txBox="1"/>
          <p:nvPr/>
        </p:nvSpPr>
        <p:spPr>
          <a:xfrm>
            <a:off x="292100" y="6152642"/>
            <a:ext cx="7198186" cy="360242"/>
          </a:xfrm>
          <a:prstGeom prst="rect">
            <a:avLst/>
          </a:prstGeom>
          <a:noFill/>
        </p:spPr>
        <p:txBody>
          <a:bodyPr wrap="square" lIns="0" tIns="0" rIns="0" bIns="0" rtlCol="0" anchor="ctr">
            <a:normAutofit/>
          </a:bodyPr>
          <a:lstStyle/>
          <a:p>
            <a:pPr algn="l"/>
            <a:r>
              <a:rPr lang="en-AU" sz="1400" dirty="0">
                <a:solidFill>
                  <a:schemeClr val="accent6">
                    <a:lumMod val="75000"/>
                  </a:schemeClr>
                </a:solidFill>
                <a:latin typeface="Arial" panose="020B0604020202020204" pitchFamily="34" charset="0"/>
                <a:cs typeface="Arial" panose="020B0604020202020204" pitchFamily="34" charset="0"/>
              </a:rPr>
              <a:t>*Heuristic: a strategy that can be used to help make decisions. A rule-of-thumb.</a:t>
            </a:r>
          </a:p>
        </p:txBody>
      </p:sp>
    </p:spTree>
    <p:extLst>
      <p:ext uri="{BB962C8B-B14F-4D97-AF65-F5344CB8AC3E}">
        <p14:creationId xmlns:p14="http://schemas.microsoft.com/office/powerpoint/2010/main" val="10959949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86927" y="1665289"/>
            <a:ext cx="8628224" cy="1397952"/>
          </a:xfrm>
        </p:spPr>
        <p:txBody>
          <a:bodyPr/>
          <a:lstStyle/>
          <a:p>
            <a:r>
              <a:rPr lang="en-AU" dirty="0"/>
              <a:t>Science works with competing ideas.</a:t>
            </a:r>
          </a:p>
          <a:p>
            <a:r>
              <a:rPr lang="en-AU" dirty="0"/>
              <a:t>Occam’s razor provides a tool for selecting the best idea from the pool of competing ideas: simplicity.</a:t>
            </a:r>
          </a:p>
        </p:txBody>
      </p:sp>
      <p:sp>
        <p:nvSpPr>
          <p:cNvPr id="3" name="Text Placeholder 2"/>
          <p:cNvSpPr>
            <a:spLocks noGrp="1"/>
          </p:cNvSpPr>
          <p:nvPr>
            <p:ph type="body" sz="quarter" idx="15"/>
          </p:nvPr>
        </p:nvSpPr>
        <p:spPr/>
        <p:txBody>
          <a:bodyPr>
            <a:normAutofit lnSpcReduction="10000"/>
          </a:bodyPr>
          <a:lstStyle/>
          <a:p>
            <a:r>
              <a:rPr lang="en-AU" dirty="0"/>
              <a:t>A</a:t>
            </a:r>
            <a:r>
              <a:rPr lang="en-AU" dirty="0">
                <a:solidFill>
                  <a:srgbClr val="FF0000"/>
                </a:solidFill>
              </a:rPr>
              <a:t>ssess parsimony/Occam’s razor and its influence on the development of science</a:t>
            </a:r>
          </a:p>
          <a:p>
            <a:endParaRPr lang="en-AU" dirty="0">
              <a:solidFill>
                <a:srgbClr val="FF0000"/>
              </a:solidFill>
            </a:endParaRPr>
          </a:p>
        </p:txBody>
      </p:sp>
      <p:sp>
        <p:nvSpPr>
          <p:cNvPr id="4" name="Title 3"/>
          <p:cNvSpPr>
            <a:spLocks noGrp="1"/>
          </p:cNvSpPr>
          <p:nvPr>
            <p:ph type="title"/>
          </p:nvPr>
        </p:nvSpPr>
        <p:spPr/>
        <p:txBody>
          <a:bodyPr/>
          <a:lstStyle/>
          <a:p>
            <a:r>
              <a:rPr lang="en-AU" dirty="0"/>
              <a:t>Parsimony and Occam’s razor: competing ideas</a:t>
            </a:r>
          </a:p>
        </p:txBody>
      </p:sp>
      <p:pic>
        <p:nvPicPr>
          <p:cNvPr id="5" name="Content Placeholder 8">
            <a:extLst>
              <a:ext uri="{FF2B5EF4-FFF2-40B4-BE49-F238E27FC236}">
                <a16:creationId xmlns:a16="http://schemas.microsoft.com/office/drawing/2014/main" id="{D48AA535-0882-40BC-B095-416D1264F1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05265" y="3151389"/>
            <a:ext cx="4526105" cy="292981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A6C6265-3E42-4221-B459-08BBB9B5F14A}"/>
              </a:ext>
            </a:extLst>
          </p:cNvPr>
          <p:cNvSpPr txBox="1"/>
          <p:nvPr/>
        </p:nvSpPr>
        <p:spPr>
          <a:xfrm>
            <a:off x="680085" y="6081204"/>
            <a:ext cx="2088232" cy="523220"/>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Red features evolved twice – 200 changes</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E6E9EA8-6C0D-4EAD-B78A-92178808A756}"/>
              </a:ext>
            </a:extLst>
          </p:cNvPr>
          <p:cNvSpPr txBox="1"/>
          <p:nvPr/>
        </p:nvSpPr>
        <p:spPr>
          <a:xfrm>
            <a:off x="2943137" y="6081204"/>
            <a:ext cx="2088232" cy="523220"/>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Red features evolved once – 70 changes</a:t>
            </a:r>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9359A1-1315-414F-A122-449BCE2F7543}"/>
              </a:ext>
            </a:extLst>
          </p:cNvPr>
          <p:cNvSpPr txBox="1"/>
          <p:nvPr/>
        </p:nvSpPr>
        <p:spPr>
          <a:xfrm>
            <a:off x="5742432" y="3892879"/>
            <a:ext cx="2761488" cy="646331"/>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Fewer assumptions &amp; fewer exceptions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9D87FD5-02FA-4F27-8FA0-66783C9FC38E}"/>
              </a:ext>
            </a:extLst>
          </p:cNvPr>
          <p:cNvSpPr txBox="1"/>
          <p:nvPr/>
        </p:nvSpPr>
        <p:spPr>
          <a:xfrm>
            <a:off x="5031369" y="5430688"/>
            <a:ext cx="3748647" cy="738664"/>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The red bars indicate genetic mutations that result in the development of red coloured feathers.</a:t>
            </a:r>
            <a:endParaRPr lang="en-US" sz="1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C819434-52FB-4202-BE04-635A3233E709}"/>
              </a:ext>
            </a:extLst>
          </p:cNvPr>
          <p:cNvSpPr/>
          <p:nvPr/>
        </p:nvSpPr>
        <p:spPr>
          <a:xfrm rot="16200000">
            <a:off x="-91391" y="4431488"/>
            <a:ext cx="772104" cy="215444"/>
          </a:xfrm>
          <a:prstGeom prst="rect">
            <a:avLst/>
          </a:prstGeom>
        </p:spPr>
        <p:txBody>
          <a:bodyPr wrap="square">
            <a:spAutoFit/>
          </a:bodyPr>
          <a:lstStyle/>
          <a:p>
            <a:pPr algn="ctr"/>
            <a:r>
              <a:rPr lang="en-AU" sz="800" dirty="0">
                <a:latin typeface="Arial" panose="020B0604020202020204" pitchFamily="34" charset="0"/>
                <a:cs typeface="Arial" panose="020B0604020202020204" pitchFamily="34" charset="0"/>
                <a:hlinkClick r:id="rId5"/>
              </a:rPr>
              <a:t>Parsimony</a:t>
            </a:r>
            <a:endParaRPr lang="en-AU" sz="800" dirty="0">
              <a:latin typeface="Arial" panose="020B0604020202020204" pitchFamily="34" charset="0"/>
              <a:cs typeface="Arial" panose="020B0604020202020204" pitchFamily="34" charset="0"/>
            </a:endParaRPr>
          </a:p>
        </p:txBody>
      </p:sp>
      <p:sp>
        <p:nvSpPr>
          <p:cNvPr id="11" name="Rectangle 10"/>
          <p:cNvSpPr/>
          <p:nvPr/>
        </p:nvSpPr>
        <p:spPr>
          <a:xfrm>
            <a:off x="449932" y="6572288"/>
            <a:ext cx="8053988" cy="246221"/>
          </a:xfrm>
          <a:prstGeom prst="rect">
            <a:avLst/>
          </a:prstGeom>
        </p:spPr>
        <p:txBody>
          <a:bodyPr wrap="square">
            <a:spAutoFit/>
          </a:bodyPr>
          <a:lstStyle/>
          <a:p>
            <a:pPr algn="ctr"/>
            <a:r>
              <a:rPr lang="en-AU" sz="1000" dirty="0" smtClean="0">
                <a:solidFill>
                  <a:srgbClr val="000000"/>
                </a:solidFill>
                <a:latin typeface="Arial" panose="020B0604020202020204" pitchFamily="34" charset="0"/>
                <a:cs typeface="Arial" panose="020B0604020202020204" pitchFamily="34" charset="0"/>
              </a:rPr>
              <a:t>Image credit: University </a:t>
            </a:r>
            <a:r>
              <a:rPr lang="en-AU" sz="1000" dirty="0">
                <a:solidFill>
                  <a:srgbClr val="000000"/>
                </a:solidFill>
                <a:latin typeface="Arial" panose="020B0604020202020204" pitchFamily="34" charset="0"/>
                <a:cs typeface="Arial" panose="020B0604020202020204" pitchFamily="34" charset="0"/>
              </a:rPr>
              <a:t>of California Museum of </a:t>
            </a:r>
            <a:r>
              <a:rPr lang="en-AU" sz="1000" dirty="0" err="1">
                <a:solidFill>
                  <a:srgbClr val="000000"/>
                </a:solidFill>
                <a:latin typeface="Arial" panose="020B0604020202020204" pitchFamily="34" charset="0"/>
                <a:cs typeface="Arial" panose="020B0604020202020204" pitchFamily="34" charset="0"/>
              </a:rPr>
              <a:t>Paleontology's</a:t>
            </a:r>
            <a:r>
              <a:rPr lang="en-AU" sz="1000" dirty="0">
                <a:solidFill>
                  <a:srgbClr val="000000"/>
                </a:solidFill>
                <a:latin typeface="Arial" panose="020B0604020202020204" pitchFamily="34" charset="0"/>
                <a:cs typeface="Arial" panose="020B0604020202020204" pitchFamily="34" charset="0"/>
              </a:rPr>
              <a:t> Understanding Science (http://www.understandingscience.org)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19025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173736" y="2019300"/>
            <a:ext cx="3262928" cy="4236529"/>
          </a:xfrm>
        </p:spPr>
        <p:txBody>
          <a:bodyPr/>
          <a:lstStyle/>
          <a:p>
            <a:r>
              <a:rPr lang="en-AU" dirty="0"/>
              <a:t>Geocentric (Ptolemy) vs heliocentric (Copernicus) models – Ptolemy used epicycles to explain the retrograde motion of Venus. The Copernican model did not require this.</a:t>
            </a:r>
          </a:p>
          <a:p>
            <a:endParaRPr lang="en-AU" dirty="0"/>
          </a:p>
        </p:txBody>
      </p:sp>
      <p:sp>
        <p:nvSpPr>
          <p:cNvPr id="4" name="Text Placeholder 3"/>
          <p:cNvSpPr>
            <a:spLocks noGrp="1"/>
          </p:cNvSpPr>
          <p:nvPr>
            <p:ph type="body" sz="quarter" idx="15"/>
          </p:nvPr>
        </p:nvSpPr>
        <p:spPr/>
        <p:txBody>
          <a:bodyPr>
            <a:normAutofit/>
          </a:bodyPr>
          <a:lstStyle/>
          <a:p>
            <a:r>
              <a:rPr lang="en-AU" dirty="0"/>
              <a:t>A</a:t>
            </a:r>
            <a:r>
              <a:rPr lang="en-AU" dirty="0">
                <a:solidFill>
                  <a:srgbClr val="FF0000"/>
                </a:solidFill>
              </a:rPr>
              <a:t>ssess parsimony/Occam’s razor and its influence on the development of science</a:t>
            </a:r>
          </a:p>
        </p:txBody>
      </p:sp>
      <p:sp>
        <p:nvSpPr>
          <p:cNvPr id="2" name="Title 1">
            <a:extLst>
              <a:ext uri="{FF2B5EF4-FFF2-40B4-BE49-F238E27FC236}">
                <a16:creationId xmlns:a16="http://schemas.microsoft.com/office/drawing/2014/main" id="{0B355699-ABB5-483B-A6B9-666A7BCBA399}"/>
              </a:ext>
            </a:extLst>
          </p:cNvPr>
          <p:cNvSpPr>
            <a:spLocks noGrp="1"/>
          </p:cNvSpPr>
          <p:nvPr>
            <p:ph type="title"/>
          </p:nvPr>
        </p:nvSpPr>
        <p:spPr/>
        <p:txBody>
          <a:bodyPr/>
          <a:lstStyle/>
          <a:p>
            <a:r>
              <a:rPr lang="en-AU" sz="2800" dirty="0"/>
              <a:t>PARSIMONY – HELIOCENTRISM &amp; GEOCENTRISM</a:t>
            </a:r>
            <a:endParaRPr lang="en-US" sz="2800" dirty="0"/>
          </a:p>
        </p:txBody>
      </p:sp>
      <p:sp>
        <p:nvSpPr>
          <p:cNvPr id="7" name="Rectangle 6">
            <a:extLst>
              <a:ext uri="{FF2B5EF4-FFF2-40B4-BE49-F238E27FC236}">
                <a16:creationId xmlns:a16="http://schemas.microsoft.com/office/drawing/2014/main" id="{39FD9FC2-480E-4B38-B8C2-67B1D340D6CC}"/>
              </a:ext>
            </a:extLst>
          </p:cNvPr>
          <p:cNvSpPr/>
          <p:nvPr/>
        </p:nvSpPr>
        <p:spPr>
          <a:xfrm>
            <a:off x="4213152" y="5915050"/>
            <a:ext cx="4153608" cy="461665"/>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hlinkClick r:id="rId3"/>
              </a:rPr>
              <a:t>Geocentrism and Heliocentrism</a:t>
            </a:r>
            <a:r>
              <a:rPr lang="en-US" sz="1200" dirty="0" smtClean="0">
                <a:latin typeface="Arial" panose="020B0604020202020204" pitchFamily="34" charset="0"/>
                <a:cs typeface="Arial" panose="020B0604020202020204" pitchFamily="34" charset="0"/>
              </a:rPr>
              <a:t>, </a:t>
            </a:r>
            <a:r>
              <a:rPr lang="en-AU" sz="1200" dirty="0">
                <a:solidFill>
                  <a:srgbClr val="663366"/>
                </a:solidFill>
                <a:latin typeface="Arial" panose="020B0604020202020204" pitchFamily="34" charset="0"/>
                <a:hlinkClick r:id="rId4" tooltip="w:en:Creative Commons"/>
              </a:rPr>
              <a:t>Creative Commons</a:t>
            </a:r>
            <a:r>
              <a:rPr lang="en-AU" sz="1200" dirty="0">
                <a:solidFill>
                  <a:srgbClr val="202122"/>
                </a:solidFill>
                <a:latin typeface="Arial" panose="020B0604020202020204" pitchFamily="34" charset="0"/>
              </a:rPr>
              <a:t> </a:t>
            </a:r>
            <a:r>
              <a:rPr lang="en-AU" sz="1200" dirty="0">
                <a:solidFill>
                  <a:srgbClr val="663366"/>
                </a:solidFill>
                <a:latin typeface="Arial" panose="020B0604020202020204" pitchFamily="34" charset="0"/>
                <a:hlinkClick r:id="rId5"/>
              </a:rPr>
              <a:t>Attribution-Share Alike 2.5 </a:t>
            </a:r>
            <a:r>
              <a:rPr lang="en-AU" sz="1200" dirty="0" smtClean="0">
                <a:solidFill>
                  <a:srgbClr val="663366"/>
                </a:solidFill>
                <a:latin typeface="Arial" panose="020B0604020202020204" pitchFamily="34" charset="0"/>
                <a:hlinkClick r:id="rId5"/>
              </a:rPr>
              <a:t>Generic</a:t>
            </a:r>
            <a:r>
              <a:rPr lang="en-AU" sz="1200" dirty="0" smtClean="0">
                <a:solidFill>
                  <a:srgbClr val="663366"/>
                </a:solidFill>
                <a:latin typeface="Arial" panose="020B0604020202020204" pitchFamily="34" charset="0"/>
              </a:rPr>
              <a:t> (Nico Lang)</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pic>
        <p:nvPicPr>
          <p:cNvPr id="2050" name="Picture 2" descr="File:Geoz wb en.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5258" y="1744099"/>
            <a:ext cx="4508175" cy="4092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04244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pPr marL="409575" lvl="2" indent="-228600">
              <a:spcAft>
                <a:spcPts val="600"/>
              </a:spcAft>
              <a:buFont typeface="+mj-lt"/>
              <a:buAutoNum type="arabicPeriod"/>
            </a:pPr>
            <a:r>
              <a:rPr lang="en-AU" sz="2400" dirty="0">
                <a:hlinkClick r:id="rId3"/>
              </a:rPr>
              <a:t>Caloric Theory of Heat vs Mechanical Theory of Heat</a:t>
            </a:r>
            <a:r>
              <a:rPr lang="en-AU" sz="2400" dirty="0"/>
              <a:t> (Thermodynamics)</a:t>
            </a:r>
          </a:p>
          <a:p>
            <a:pPr marL="409575" lvl="2" indent="-228600">
              <a:spcAft>
                <a:spcPts val="600"/>
              </a:spcAft>
              <a:buFont typeface="+mj-lt"/>
              <a:buAutoNum type="arabicPeriod"/>
            </a:pPr>
            <a:r>
              <a:rPr lang="en-AU" sz="2400" dirty="0">
                <a:hlinkClick r:id="rId4"/>
              </a:rPr>
              <a:t>Classical Mechanics vs Quantum Theory</a:t>
            </a:r>
            <a:r>
              <a:rPr lang="en-AU" sz="2400" dirty="0"/>
              <a:t> (wave-particle duality)</a:t>
            </a:r>
          </a:p>
          <a:p>
            <a:pPr marL="409575" lvl="2" indent="-228600">
              <a:spcAft>
                <a:spcPts val="600"/>
              </a:spcAft>
              <a:buFont typeface="+mj-lt"/>
              <a:buAutoNum type="arabicPeriod"/>
            </a:pPr>
            <a:r>
              <a:rPr lang="en-AU" sz="2400" dirty="0">
                <a:hlinkClick r:id="rId5"/>
              </a:rPr>
              <a:t>Colour vision in animals</a:t>
            </a:r>
            <a:endParaRPr lang="en-AU" sz="2400" dirty="0"/>
          </a:p>
        </p:txBody>
      </p:sp>
      <p:sp>
        <p:nvSpPr>
          <p:cNvPr id="4" name="Text Placeholder 3"/>
          <p:cNvSpPr>
            <a:spLocks noGrp="1"/>
          </p:cNvSpPr>
          <p:nvPr>
            <p:ph type="body" sz="quarter" idx="15"/>
          </p:nvPr>
        </p:nvSpPr>
        <p:spPr/>
        <p:txBody>
          <a:bodyPr>
            <a:normAutofit/>
          </a:bodyPr>
          <a:lstStyle/>
          <a:p>
            <a:r>
              <a:rPr lang="en-AU" dirty="0"/>
              <a:t>A</a:t>
            </a:r>
            <a:r>
              <a:rPr lang="en-AU" dirty="0">
                <a:solidFill>
                  <a:srgbClr val="FF0000"/>
                </a:solidFill>
              </a:rPr>
              <a:t>ssess parsimony/Occam’s razor and its influence on the development of science</a:t>
            </a:r>
          </a:p>
        </p:txBody>
      </p:sp>
      <p:sp>
        <p:nvSpPr>
          <p:cNvPr id="2" name="Title 1">
            <a:extLst>
              <a:ext uri="{FF2B5EF4-FFF2-40B4-BE49-F238E27FC236}">
                <a16:creationId xmlns:a16="http://schemas.microsoft.com/office/drawing/2014/main" id="{22862538-36EB-49F9-88CE-79E9A1A287D9}"/>
              </a:ext>
            </a:extLst>
          </p:cNvPr>
          <p:cNvSpPr>
            <a:spLocks noGrp="1"/>
          </p:cNvSpPr>
          <p:nvPr>
            <p:ph type="title"/>
          </p:nvPr>
        </p:nvSpPr>
        <p:spPr/>
        <p:txBody>
          <a:bodyPr/>
          <a:lstStyle/>
          <a:p>
            <a:r>
              <a:rPr lang="en-AU" dirty="0"/>
              <a:t>OTHER EXAMPLES OF PARSIMONY</a:t>
            </a:r>
            <a:endParaRPr lang="en-US" dirty="0"/>
          </a:p>
        </p:txBody>
      </p:sp>
    </p:spTree>
    <p:extLst>
      <p:ext uri="{BB962C8B-B14F-4D97-AF65-F5344CB8AC3E}">
        <p14:creationId xmlns:p14="http://schemas.microsoft.com/office/powerpoint/2010/main" val="259310282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r>
              <a:rPr lang="en-AU" dirty="0"/>
              <a:t>Scientists do not use Occam’s razor exclusively when accepting ideas in science.</a:t>
            </a:r>
          </a:p>
          <a:p>
            <a:r>
              <a:rPr lang="en-AU" b="1" dirty="0"/>
              <a:t>Most important factor: evidence</a:t>
            </a:r>
          </a:p>
          <a:p>
            <a:r>
              <a:rPr lang="en-AU" dirty="0"/>
              <a:t>Other consideration:</a:t>
            </a:r>
          </a:p>
          <a:p>
            <a:pPr lvl="1">
              <a:buFont typeface="Courier New" panose="02070309020205020404" pitchFamily="49" charset="0"/>
              <a:buChar char="o"/>
            </a:pPr>
            <a:r>
              <a:rPr lang="en-AU" dirty="0"/>
              <a:t>Are some ideas more testable than others?</a:t>
            </a:r>
          </a:p>
          <a:p>
            <a:pPr lvl="1">
              <a:buFont typeface="Courier New" panose="02070309020205020404" pitchFamily="49" charset="0"/>
              <a:buChar char="o"/>
            </a:pPr>
            <a:r>
              <a:rPr lang="en-AU" dirty="0"/>
              <a:t>Are some ideas better at producing broader explanations?</a:t>
            </a:r>
          </a:p>
          <a:p>
            <a:pPr lvl="1">
              <a:buFont typeface="Courier New" panose="02070309020205020404" pitchFamily="49" charset="0"/>
              <a:buChar char="o"/>
            </a:pPr>
            <a:r>
              <a:rPr lang="en-AU" dirty="0"/>
              <a:t>Are some ideas a better fit with existing ideas?</a:t>
            </a:r>
          </a:p>
          <a:p>
            <a:pPr lvl="1">
              <a:buFont typeface="Courier New" panose="02070309020205020404" pitchFamily="49" charset="0"/>
              <a:buChar char="o"/>
            </a:pPr>
            <a:r>
              <a:rPr lang="en-AU" dirty="0"/>
              <a:t>Are some ideas better at generating new areas for investigation?</a:t>
            </a:r>
          </a:p>
          <a:p>
            <a:endParaRPr lang="en-AU" dirty="0"/>
          </a:p>
        </p:txBody>
      </p:sp>
      <p:sp>
        <p:nvSpPr>
          <p:cNvPr id="5" name="Text Placeholder 4"/>
          <p:cNvSpPr>
            <a:spLocks noGrp="1"/>
          </p:cNvSpPr>
          <p:nvPr>
            <p:ph type="body" sz="quarter" idx="15"/>
          </p:nvPr>
        </p:nvSpPr>
        <p:spPr/>
        <p:txBody>
          <a:bodyPr>
            <a:normAutofit lnSpcReduction="10000"/>
          </a:bodyPr>
          <a:lstStyle/>
          <a:p>
            <a:r>
              <a:rPr lang="en-AU" dirty="0"/>
              <a:t>A</a:t>
            </a:r>
            <a:r>
              <a:rPr lang="en-AU" dirty="0">
                <a:solidFill>
                  <a:srgbClr val="FF0000"/>
                </a:solidFill>
              </a:rPr>
              <a:t>ssess parsimony/Occam’s razor and its influence on the development of science</a:t>
            </a:r>
          </a:p>
          <a:p>
            <a:endParaRPr lang="en-AU" dirty="0">
              <a:solidFill>
                <a:srgbClr val="FF0000"/>
              </a:solidFill>
            </a:endParaRPr>
          </a:p>
        </p:txBody>
      </p:sp>
      <p:sp>
        <p:nvSpPr>
          <p:cNvPr id="4" name="Title 3"/>
          <p:cNvSpPr>
            <a:spLocks noGrp="1"/>
          </p:cNvSpPr>
          <p:nvPr>
            <p:ph type="title"/>
          </p:nvPr>
        </p:nvSpPr>
        <p:spPr/>
        <p:txBody>
          <a:bodyPr/>
          <a:lstStyle/>
          <a:p>
            <a:r>
              <a:rPr lang="en-AU" dirty="0"/>
              <a:t>Competing ideas</a:t>
            </a:r>
          </a:p>
        </p:txBody>
      </p:sp>
    </p:spTree>
    <p:extLst>
      <p:ext uri="{BB962C8B-B14F-4D97-AF65-F5344CB8AC3E}">
        <p14:creationId xmlns:p14="http://schemas.microsoft.com/office/powerpoint/2010/main" val="37148257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Consider your field of research </a:t>
            </a:r>
            <a:r>
              <a:rPr lang="en-AU" sz="2400" dirty="0" smtClean="0"/>
              <a:t>(that is your </a:t>
            </a:r>
            <a:r>
              <a:rPr lang="en-AU" sz="2400" dirty="0"/>
              <a:t>research project). What are some competing hypotheses in that field? Explain how Occam’s Razor can be used to select a hypothesis from a set of competing hypotheses.</a:t>
            </a:r>
          </a:p>
        </p:txBody>
      </p:sp>
      <p:sp>
        <p:nvSpPr>
          <p:cNvPr id="4" name="Title 3"/>
          <p:cNvSpPr>
            <a:spLocks noGrp="1"/>
          </p:cNvSpPr>
          <p:nvPr>
            <p:ph type="title"/>
          </p:nvPr>
        </p:nvSpPr>
        <p:spPr/>
        <p:txBody>
          <a:bodyPr/>
          <a:lstStyle/>
          <a:p>
            <a:r>
              <a:rPr lang="en-AU" dirty="0"/>
              <a:t>Reflection: Occam’s Razor</a:t>
            </a:r>
          </a:p>
        </p:txBody>
      </p:sp>
    </p:spTree>
    <p:extLst>
      <p:ext uri="{BB962C8B-B14F-4D97-AF65-F5344CB8AC3E}">
        <p14:creationId xmlns:p14="http://schemas.microsoft.com/office/powerpoint/2010/main" val="36815798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707708" y="1996544"/>
            <a:ext cx="7497485" cy="2274224"/>
          </a:xfrm>
        </p:spPr>
        <p:txBody>
          <a:bodyPr/>
          <a:lstStyle/>
          <a:p>
            <a:r>
              <a:rPr lang="en-AU" sz="2800" b="0" dirty="0"/>
              <a:t>Aboriginal and Torres Strait Islander peoples are advised that this video may contain the images, voices and names of people who have passed away</a:t>
            </a:r>
          </a:p>
        </p:txBody>
      </p:sp>
    </p:spTree>
    <p:extLst>
      <p:ext uri="{BB962C8B-B14F-4D97-AF65-F5344CB8AC3E}">
        <p14:creationId xmlns:p14="http://schemas.microsoft.com/office/powerpoint/2010/main" val="309405461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255462" y="4236042"/>
            <a:ext cx="3477026" cy="931618"/>
          </a:xfrm>
        </p:spPr>
        <p:txBody>
          <a:bodyPr/>
          <a:lstStyle/>
          <a:p>
            <a:r>
              <a:rPr lang="en-AU" dirty="0"/>
              <a:t>A method to distinguish science from non-science</a:t>
            </a:r>
          </a:p>
        </p:txBody>
      </p:sp>
      <p:sp>
        <p:nvSpPr>
          <p:cNvPr id="7" name="Title 6">
            <a:extLst>
              <a:ext uri="{FF2B5EF4-FFF2-40B4-BE49-F238E27FC236}">
                <a16:creationId xmlns:a16="http://schemas.microsoft.com/office/drawing/2014/main" id="{B8169111-C373-4175-845E-854AAF3A5133}"/>
              </a:ext>
            </a:extLst>
          </p:cNvPr>
          <p:cNvSpPr>
            <a:spLocks noGrp="1"/>
          </p:cNvSpPr>
          <p:nvPr>
            <p:ph type="title"/>
          </p:nvPr>
        </p:nvSpPr>
        <p:spPr/>
        <p:txBody>
          <a:bodyPr/>
          <a:lstStyle/>
          <a:p>
            <a:r>
              <a:rPr lang="en-AU" dirty="0"/>
              <a:t>Falsifiability</a:t>
            </a:r>
            <a:endParaRPr lang="en-US" dirty="0"/>
          </a:p>
        </p:txBody>
      </p:sp>
    </p:spTree>
    <p:extLst>
      <p:ext uri="{BB962C8B-B14F-4D97-AF65-F5344CB8AC3E}">
        <p14:creationId xmlns:p14="http://schemas.microsoft.com/office/powerpoint/2010/main" val="19087791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4659" y="1625915"/>
            <a:ext cx="3982373" cy="4930334"/>
          </a:xfrm>
        </p:spPr>
        <p:txBody>
          <a:bodyPr>
            <a:noAutofit/>
          </a:bodyPr>
          <a:lstStyle/>
          <a:p>
            <a:pPr marL="285750" indent="-285750">
              <a:lnSpc>
                <a:spcPct val="114000"/>
              </a:lnSpc>
              <a:spcBef>
                <a:spcPts val="600"/>
              </a:spcBef>
            </a:pPr>
            <a:r>
              <a:rPr lang="en-AU" dirty="0"/>
              <a:t>Derived from </a:t>
            </a:r>
            <a:r>
              <a:rPr lang="en-AU" b="1" dirty="0"/>
              <a:t>deductive</a:t>
            </a:r>
            <a:r>
              <a:rPr lang="en-AU" dirty="0"/>
              <a:t> </a:t>
            </a:r>
            <a:r>
              <a:rPr lang="en-AU" b="1" dirty="0"/>
              <a:t>reasoning</a:t>
            </a:r>
            <a:r>
              <a:rPr lang="en-AU" dirty="0"/>
              <a:t> and formalised as </a:t>
            </a:r>
            <a:r>
              <a:rPr lang="en-AU" b="1" dirty="0"/>
              <a:t>hypothesis testing</a:t>
            </a:r>
            <a:r>
              <a:rPr lang="en-AU" dirty="0"/>
              <a:t>.</a:t>
            </a:r>
          </a:p>
          <a:p>
            <a:pPr marL="285750" indent="-285750">
              <a:lnSpc>
                <a:spcPct val="114000"/>
              </a:lnSpc>
              <a:spcBef>
                <a:spcPts val="600"/>
              </a:spcBef>
            </a:pPr>
            <a:r>
              <a:rPr lang="en-AU" dirty="0"/>
              <a:t>Scientific hypotheses are valid only if they are falsifiable.</a:t>
            </a:r>
          </a:p>
          <a:p>
            <a:pPr marL="285750" indent="-285750">
              <a:lnSpc>
                <a:spcPct val="114000"/>
              </a:lnSpc>
              <a:spcBef>
                <a:spcPts val="600"/>
              </a:spcBef>
            </a:pPr>
            <a:r>
              <a:rPr lang="en-AU" dirty="0"/>
              <a:t>Distinguishes science from non-science</a:t>
            </a:r>
          </a:p>
          <a:p>
            <a:pPr marL="742950" lvl="1" indent="-285750">
              <a:lnSpc>
                <a:spcPct val="114000"/>
              </a:lnSpc>
              <a:spcBef>
                <a:spcPts val="600"/>
              </a:spcBef>
              <a:buFont typeface="Arial" panose="020B0604020202020204" pitchFamily="34" charset="0"/>
              <a:buChar char="•"/>
            </a:pPr>
            <a:r>
              <a:rPr lang="en-AU" sz="1800" dirty="0" smtClean="0"/>
              <a:t>For example Creation </a:t>
            </a:r>
            <a:r>
              <a:rPr lang="en-AU" sz="1800" dirty="0"/>
              <a:t>science (Intelligent Design) premises are non-falsifiable → Non-scientific</a:t>
            </a:r>
          </a:p>
          <a:p>
            <a:pPr marL="285750" indent="-285750">
              <a:lnSpc>
                <a:spcPct val="114000"/>
              </a:lnSpc>
              <a:spcBef>
                <a:spcPts val="600"/>
              </a:spcBef>
            </a:pPr>
            <a:r>
              <a:rPr lang="en-AU" dirty="0"/>
              <a:t>Has implications for the structure of hypotheses</a:t>
            </a:r>
          </a:p>
          <a:p>
            <a:pPr>
              <a:lnSpc>
                <a:spcPct val="114000"/>
              </a:lnSpc>
            </a:pPr>
            <a:endParaRPr lang="en-AU" sz="2000" dirty="0"/>
          </a:p>
        </p:txBody>
      </p:sp>
      <p:sp>
        <p:nvSpPr>
          <p:cNvPr id="3" name="Text Placeholder 2"/>
          <p:cNvSpPr>
            <a:spLocks noGrp="1"/>
          </p:cNvSpPr>
          <p:nvPr>
            <p:ph type="body" sz="quarter" idx="15"/>
          </p:nvPr>
        </p:nvSpPr>
        <p:spPr>
          <a:xfrm>
            <a:off x="287500" y="1127444"/>
            <a:ext cx="8627651" cy="419659"/>
          </a:xfrm>
        </p:spPr>
        <p:txBody>
          <a:bodyPr/>
          <a:lstStyle/>
          <a:p>
            <a:r>
              <a:rPr lang="en-AU" dirty="0"/>
              <a:t>Analyse the importance of falsifiability in scientific research</a:t>
            </a:r>
          </a:p>
        </p:txBody>
      </p:sp>
      <p:sp>
        <p:nvSpPr>
          <p:cNvPr id="2" name="Title 1">
            <a:extLst>
              <a:ext uri="{FF2B5EF4-FFF2-40B4-BE49-F238E27FC236}">
                <a16:creationId xmlns:a16="http://schemas.microsoft.com/office/drawing/2014/main" id="{A5314DAE-FA49-429C-9287-8DDA9EFC9839}"/>
              </a:ext>
            </a:extLst>
          </p:cNvPr>
          <p:cNvSpPr>
            <a:spLocks noGrp="1"/>
          </p:cNvSpPr>
          <p:nvPr>
            <p:ph type="title"/>
          </p:nvPr>
        </p:nvSpPr>
        <p:spPr/>
        <p:txBody>
          <a:bodyPr/>
          <a:lstStyle/>
          <a:p>
            <a:r>
              <a:rPr lang="en-AU" dirty="0"/>
              <a:t>Falsifiability</a:t>
            </a:r>
            <a:endParaRPr lang="en-US" dirty="0"/>
          </a:p>
        </p:txBody>
      </p:sp>
      <p:graphicFrame>
        <p:nvGraphicFramePr>
          <p:cNvPr id="10" name="Diagram 9">
            <a:extLst>
              <a:ext uri="{FF2B5EF4-FFF2-40B4-BE49-F238E27FC236}">
                <a16:creationId xmlns:a16="http://schemas.microsoft.com/office/drawing/2014/main" id="{74299C14-6FA6-431C-8D37-E46170584ACB}"/>
              </a:ext>
            </a:extLst>
          </p:cNvPr>
          <p:cNvGraphicFramePr/>
          <p:nvPr>
            <p:extLst>
              <p:ext uri="{D42A27DB-BD31-4B8C-83A1-F6EECF244321}">
                <p14:modId xmlns:p14="http://schemas.microsoft.com/office/powerpoint/2010/main" val="2626764799"/>
              </p:ext>
            </p:extLst>
          </p:nvPr>
        </p:nvGraphicFramePr>
        <p:xfrm>
          <a:off x="3912686" y="2573548"/>
          <a:ext cx="5130800" cy="2046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571247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2805156" cy="4236529"/>
          </a:xfrm>
        </p:spPr>
        <p:txBody>
          <a:bodyPr>
            <a:normAutofit/>
          </a:bodyPr>
          <a:lstStyle/>
          <a:p>
            <a:r>
              <a:rPr lang="en-AU" sz="2400" dirty="0"/>
              <a:t>Hypotheses can never be proven true</a:t>
            </a:r>
          </a:p>
          <a:p>
            <a:r>
              <a:rPr lang="en-AU" sz="2400" dirty="0"/>
              <a:t>Hypotheses can only be</a:t>
            </a:r>
          </a:p>
          <a:p>
            <a:pPr lvl="1"/>
            <a:r>
              <a:rPr lang="en-AU" sz="2000" dirty="0"/>
              <a:t>Rejected</a:t>
            </a:r>
          </a:p>
          <a:p>
            <a:pPr lvl="1"/>
            <a:r>
              <a:rPr lang="en-AU" sz="2000" dirty="0"/>
              <a:t>Not rejected</a:t>
            </a:r>
          </a:p>
        </p:txBody>
      </p:sp>
      <p:sp>
        <p:nvSpPr>
          <p:cNvPr id="3" name="Text Placeholder 2"/>
          <p:cNvSpPr>
            <a:spLocks noGrp="1"/>
          </p:cNvSpPr>
          <p:nvPr>
            <p:ph type="body" sz="quarter" idx="15"/>
          </p:nvPr>
        </p:nvSpPr>
        <p:spPr>
          <a:xfrm>
            <a:off x="292100" y="1245629"/>
            <a:ext cx="8627651" cy="419659"/>
          </a:xfrm>
        </p:spPr>
        <p:txBody>
          <a:bodyPr/>
          <a:lstStyle/>
          <a:p>
            <a:r>
              <a:rPr lang="en-AU" dirty="0"/>
              <a:t>Analyse the importance of falsifiability in scientific research</a:t>
            </a:r>
          </a:p>
          <a:p>
            <a:endParaRPr lang="en-AU" dirty="0"/>
          </a:p>
        </p:txBody>
      </p:sp>
      <p:sp>
        <p:nvSpPr>
          <p:cNvPr id="4" name="Title 3"/>
          <p:cNvSpPr>
            <a:spLocks noGrp="1"/>
          </p:cNvSpPr>
          <p:nvPr>
            <p:ph type="title"/>
          </p:nvPr>
        </p:nvSpPr>
        <p:spPr/>
        <p:txBody>
          <a:bodyPr/>
          <a:lstStyle/>
          <a:p>
            <a:r>
              <a:rPr lang="en-AU" dirty="0"/>
              <a:t>Falsifiability</a:t>
            </a:r>
          </a:p>
        </p:txBody>
      </p:sp>
      <p:graphicFrame>
        <p:nvGraphicFramePr>
          <p:cNvPr id="5" name="Diagram 4"/>
          <p:cNvGraphicFramePr/>
          <p:nvPr>
            <p:extLst>
              <p:ext uri="{D42A27DB-BD31-4B8C-83A1-F6EECF244321}">
                <p14:modId xmlns:p14="http://schemas.microsoft.com/office/powerpoint/2010/main" val="726540929"/>
              </p:ext>
            </p:extLst>
          </p:nvPr>
        </p:nvGraphicFramePr>
        <p:xfrm>
          <a:off x="3526970" y="1821358"/>
          <a:ext cx="5294813" cy="466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340645" y="1844675"/>
            <a:ext cx="925038" cy="625256"/>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Steps</a:t>
            </a:r>
          </a:p>
        </p:txBody>
      </p:sp>
      <p:sp>
        <p:nvSpPr>
          <p:cNvPr id="7" name="TextBox 6"/>
          <p:cNvSpPr txBox="1"/>
          <p:nvPr/>
        </p:nvSpPr>
        <p:spPr>
          <a:xfrm>
            <a:off x="6905738" y="1844674"/>
            <a:ext cx="1428423" cy="625256"/>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What do we do?</a:t>
            </a:r>
          </a:p>
        </p:txBody>
      </p:sp>
    </p:spTree>
    <p:extLst>
      <p:ext uri="{BB962C8B-B14F-4D97-AF65-F5344CB8AC3E}">
        <p14:creationId xmlns:p14="http://schemas.microsoft.com/office/powerpoint/2010/main" val="39351641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3801852" cy="4236529"/>
          </a:xfrm>
        </p:spPr>
        <p:txBody>
          <a:bodyPr>
            <a:normAutofit/>
          </a:bodyPr>
          <a:lstStyle/>
          <a:p>
            <a:r>
              <a:rPr lang="en-AU" sz="2000" dirty="0"/>
              <a:t>If a hypothesis cannot be rejected, it doesn’t mean that the hypothesis is true (it is not false).</a:t>
            </a:r>
          </a:p>
          <a:p>
            <a:r>
              <a:rPr lang="en-AU" sz="2000" dirty="0"/>
              <a:t>A hypothesis that is not rejected will be subject to further tests.</a:t>
            </a:r>
            <a:endParaRPr lang="en-AU" sz="1800" dirty="0"/>
          </a:p>
        </p:txBody>
      </p:sp>
      <p:sp>
        <p:nvSpPr>
          <p:cNvPr id="3" name="Text Placeholder 2"/>
          <p:cNvSpPr>
            <a:spLocks noGrp="1"/>
          </p:cNvSpPr>
          <p:nvPr>
            <p:ph type="body" sz="quarter" idx="15"/>
          </p:nvPr>
        </p:nvSpPr>
        <p:spPr>
          <a:xfrm>
            <a:off x="292100" y="1245629"/>
            <a:ext cx="8627651" cy="419659"/>
          </a:xfrm>
        </p:spPr>
        <p:txBody>
          <a:bodyPr/>
          <a:lstStyle/>
          <a:p>
            <a:r>
              <a:rPr lang="en-AU" dirty="0"/>
              <a:t>Analyse the importance of falsifiability in scientific research</a:t>
            </a:r>
          </a:p>
          <a:p>
            <a:endParaRPr lang="en-AU" dirty="0"/>
          </a:p>
        </p:txBody>
      </p:sp>
      <p:sp>
        <p:nvSpPr>
          <p:cNvPr id="4" name="Title 3"/>
          <p:cNvSpPr>
            <a:spLocks noGrp="1"/>
          </p:cNvSpPr>
          <p:nvPr>
            <p:ph type="title"/>
          </p:nvPr>
        </p:nvSpPr>
        <p:spPr/>
        <p:txBody>
          <a:bodyPr/>
          <a:lstStyle/>
          <a:p>
            <a:r>
              <a:rPr lang="en-AU" dirty="0"/>
              <a:t>Falsifiability</a:t>
            </a:r>
          </a:p>
        </p:txBody>
      </p:sp>
      <p:graphicFrame>
        <p:nvGraphicFramePr>
          <p:cNvPr id="6" name="Table 5"/>
          <p:cNvGraphicFramePr>
            <a:graphicFrameLocks noGrp="1"/>
          </p:cNvGraphicFramePr>
          <p:nvPr>
            <p:extLst>
              <p:ext uri="{D42A27DB-BD31-4B8C-83A1-F6EECF244321}">
                <p14:modId xmlns:p14="http://schemas.microsoft.com/office/powerpoint/2010/main" val="2204936187"/>
              </p:ext>
            </p:extLst>
          </p:nvPr>
        </p:nvGraphicFramePr>
        <p:xfrm>
          <a:off x="4267200" y="2163758"/>
          <a:ext cx="4236720" cy="2468880"/>
        </p:xfrm>
        <a:graphic>
          <a:graphicData uri="http://schemas.openxmlformats.org/drawingml/2006/table">
            <a:tbl>
              <a:tblPr firstRow="1" bandRow="1">
                <a:tableStyleId>{3B4B98B0-60AC-42C2-AFA5-B58CD77FA1E5}</a:tableStyleId>
              </a:tblPr>
              <a:tblGrid>
                <a:gridCol w="2206752">
                  <a:extLst>
                    <a:ext uri="{9D8B030D-6E8A-4147-A177-3AD203B41FA5}">
                      <a16:colId xmlns:a16="http://schemas.microsoft.com/office/drawing/2014/main" val="4073699007"/>
                    </a:ext>
                  </a:extLst>
                </a:gridCol>
                <a:gridCol w="2029968">
                  <a:extLst>
                    <a:ext uri="{9D8B030D-6E8A-4147-A177-3AD203B41FA5}">
                      <a16:colId xmlns:a16="http://schemas.microsoft.com/office/drawing/2014/main" val="4228609583"/>
                    </a:ext>
                  </a:extLst>
                </a:gridCol>
              </a:tblGrid>
              <a:tr h="370840">
                <a:tc>
                  <a:txBody>
                    <a:bodyPr/>
                    <a:lstStyle/>
                    <a:p>
                      <a:r>
                        <a:rPr lang="en-AU" sz="1800" dirty="0">
                          <a:latin typeface="Arial" panose="020B0604020202020204" pitchFamily="34" charset="0"/>
                          <a:cs typeface="Arial" panose="020B0604020202020204" pitchFamily="34" charset="0"/>
                        </a:rPr>
                        <a:t>What does</a:t>
                      </a:r>
                      <a:r>
                        <a:rPr lang="en-AU" sz="1800" baseline="0" dirty="0">
                          <a:latin typeface="Arial" panose="020B0604020202020204" pitchFamily="34" charset="0"/>
                          <a:cs typeface="Arial" panose="020B0604020202020204" pitchFamily="34" charset="0"/>
                        </a:rPr>
                        <a:t> the data say?</a:t>
                      </a:r>
                      <a:endParaRPr lang="en-AU" sz="1800" dirty="0">
                        <a:latin typeface="Arial" panose="020B0604020202020204" pitchFamily="34" charset="0"/>
                        <a:cs typeface="Arial" panose="020B0604020202020204" pitchFamily="34" charset="0"/>
                      </a:endParaRPr>
                    </a:p>
                  </a:txBody>
                  <a:tcPr anchor="ctr"/>
                </a:tc>
                <a:tc>
                  <a:txBody>
                    <a:bodyPr/>
                    <a:lstStyle/>
                    <a:p>
                      <a:r>
                        <a:rPr lang="en-AU" sz="1800" dirty="0">
                          <a:latin typeface="Arial" panose="020B0604020202020204" pitchFamily="34" charset="0"/>
                          <a:cs typeface="Arial" panose="020B0604020202020204" pitchFamily="34" charset="0"/>
                        </a:rPr>
                        <a:t>What does it mean?</a:t>
                      </a:r>
                    </a:p>
                  </a:txBody>
                  <a:tcPr anchor="ctr"/>
                </a:tc>
                <a:extLst>
                  <a:ext uri="{0D108BD9-81ED-4DB2-BD59-A6C34878D82A}">
                    <a16:rowId xmlns:a16="http://schemas.microsoft.com/office/drawing/2014/main" val="1256244694"/>
                  </a:ext>
                </a:extLst>
              </a:tr>
              <a:tr h="370840">
                <a:tc>
                  <a:txBody>
                    <a:bodyPr/>
                    <a:lstStyle/>
                    <a:p>
                      <a:r>
                        <a:rPr lang="en-AU" sz="1800" dirty="0">
                          <a:latin typeface="Arial" panose="020B0604020202020204" pitchFamily="34" charset="0"/>
                          <a:cs typeface="Arial" panose="020B0604020202020204" pitchFamily="34" charset="0"/>
                        </a:rPr>
                        <a:t>Supports the prediction in the hypothesis</a:t>
                      </a:r>
                    </a:p>
                  </a:txBody>
                  <a:tcPr anchor="ctr"/>
                </a:tc>
                <a:tc>
                  <a:txBody>
                    <a:bodyPr/>
                    <a:lstStyle/>
                    <a:p>
                      <a:r>
                        <a:rPr lang="en-AU" sz="1800" dirty="0">
                          <a:latin typeface="Arial" panose="020B0604020202020204" pitchFamily="34" charset="0"/>
                          <a:cs typeface="Arial" panose="020B0604020202020204" pitchFamily="34" charset="0"/>
                        </a:rPr>
                        <a:t>The hypothesis cannot be rejected</a:t>
                      </a:r>
                    </a:p>
                  </a:txBody>
                  <a:tcPr anchor="ctr"/>
                </a:tc>
                <a:extLst>
                  <a:ext uri="{0D108BD9-81ED-4DB2-BD59-A6C34878D82A}">
                    <a16:rowId xmlns:a16="http://schemas.microsoft.com/office/drawing/2014/main" val="1765125585"/>
                  </a:ext>
                </a:extLst>
              </a:tr>
              <a:tr h="370840">
                <a:tc>
                  <a:txBody>
                    <a:bodyPr/>
                    <a:lstStyle/>
                    <a:p>
                      <a:r>
                        <a:rPr lang="en-AU" sz="1800" dirty="0">
                          <a:latin typeface="Arial" panose="020B0604020202020204" pitchFamily="34" charset="0"/>
                          <a:cs typeface="Arial" panose="020B0604020202020204" pitchFamily="34" charset="0"/>
                        </a:rPr>
                        <a:t>Does not support</a:t>
                      </a:r>
                      <a:r>
                        <a:rPr lang="en-AU" sz="1800" baseline="0" dirty="0">
                          <a:latin typeface="Arial" panose="020B0604020202020204" pitchFamily="34" charset="0"/>
                          <a:cs typeface="Arial" panose="020B0604020202020204" pitchFamily="34" charset="0"/>
                        </a:rPr>
                        <a:t> the prediction in the hypothesis</a:t>
                      </a:r>
                      <a:endParaRPr lang="en-AU" sz="1800" dirty="0">
                        <a:latin typeface="Arial" panose="020B0604020202020204" pitchFamily="34" charset="0"/>
                        <a:cs typeface="Arial" panose="020B0604020202020204" pitchFamily="34" charset="0"/>
                      </a:endParaRPr>
                    </a:p>
                  </a:txBody>
                  <a:tcPr anchor="ctr"/>
                </a:tc>
                <a:tc>
                  <a:txBody>
                    <a:bodyPr/>
                    <a:lstStyle/>
                    <a:p>
                      <a:r>
                        <a:rPr lang="en-AU" sz="1800" dirty="0">
                          <a:latin typeface="Arial" panose="020B0604020202020204" pitchFamily="34" charset="0"/>
                          <a:cs typeface="Arial" panose="020B0604020202020204" pitchFamily="34" charset="0"/>
                        </a:rPr>
                        <a:t>The hypothesis can be rejected</a:t>
                      </a:r>
                    </a:p>
                  </a:txBody>
                  <a:tcPr anchor="ctr"/>
                </a:tc>
                <a:extLst>
                  <a:ext uri="{0D108BD9-81ED-4DB2-BD59-A6C34878D82A}">
                    <a16:rowId xmlns:a16="http://schemas.microsoft.com/office/drawing/2014/main" val="1650919405"/>
                  </a:ext>
                </a:extLst>
              </a:tr>
            </a:tbl>
          </a:graphicData>
        </a:graphic>
      </p:graphicFrame>
      <p:sp>
        <p:nvSpPr>
          <p:cNvPr id="7" name="TextBox 6"/>
          <p:cNvSpPr txBox="1"/>
          <p:nvPr/>
        </p:nvSpPr>
        <p:spPr>
          <a:xfrm>
            <a:off x="466344" y="6081204"/>
            <a:ext cx="2953512" cy="362711"/>
          </a:xfrm>
          <a:prstGeom prst="rect">
            <a:avLst/>
          </a:prstGeom>
          <a:noFill/>
        </p:spPr>
        <p:txBody>
          <a:bodyPr wrap="square" lIns="0" tIns="0" rIns="0" bIns="0" rtlCol="0" anchor="ctr">
            <a:noAutofit/>
          </a:bodyPr>
          <a:lstStyle/>
          <a:p>
            <a:pPr algn="l"/>
            <a:r>
              <a:rPr lang="en-AU" dirty="0">
                <a:solidFill>
                  <a:schemeClr val="accent5">
                    <a:lumMod val="75000"/>
                  </a:schemeClr>
                </a:solidFill>
                <a:latin typeface="Arial" panose="020B0604020202020204" pitchFamily="34" charset="0"/>
                <a:cs typeface="Arial" panose="020B0604020202020204" pitchFamily="34" charset="0"/>
              </a:rPr>
              <a:t>Note: rejected = falsified</a:t>
            </a:r>
          </a:p>
        </p:txBody>
      </p:sp>
    </p:spTree>
    <p:extLst>
      <p:ext uri="{BB962C8B-B14F-4D97-AF65-F5344CB8AC3E}">
        <p14:creationId xmlns:p14="http://schemas.microsoft.com/office/powerpoint/2010/main" val="5435682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4652244" cy="4236529"/>
          </a:xfrm>
        </p:spPr>
        <p:txBody>
          <a:bodyPr>
            <a:normAutofit/>
          </a:bodyPr>
          <a:lstStyle/>
          <a:p>
            <a:r>
              <a:rPr lang="en-AU" sz="2800" dirty="0"/>
              <a:t>Inferential statistical tests are used to determine the strength of evidence for hypotheses. This is discussed in Module 3.</a:t>
            </a:r>
            <a:endParaRPr lang="en-AU" sz="2400" dirty="0"/>
          </a:p>
        </p:txBody>
      </p:sp>
      <p:sp>
        <p:nvSpPr>
          <p:cNvPr id="3" name="Text Placeholder 2"/>
          <p:cNvSpPr>
            <a:spLocks noGrp="1"/>
          </p:cNvSpPr>
          <p:nvPr>
            <p:ph type="body" sz="quarter" idx="15"/>
          </p:nvPr>
        </p:nvSpPr>
        <p:spPr>
          <a:xfrm>
            <a:off x="292100" y="1245629"/>
            <a:ext cx="8627651" cy="419659"/>
          </a:xfrm>
        </p:spPr>
        <p:txBody>
          <a:bodyPr/>
          <a:lstStyle/>
          <a:p>
            <a:r>
              <a:rPr lang="en-AU" dirty="0"/>
              <a:t>Analyse the importance of falsifiability in scientific research</a:t>
            </a:r>
          </a:p>
          <a:p>
            <a:endParaRPr lang="en-AU" dirty="0"/>
          </a:p>
        </p:txBody>
      </p:sp>
      <p:sp>
        <p:nvSpPr>
          <p:cNvPr id="4" name="Title 3"/>
          <p:cNvSpPr>
            <a:spLocks noGrp="1"/>
          </p:cNvSpPr>
          <p:nvPr>
            <p:ph type="title"/>
          </p:nvPr>
        </p:nvSpPr>
        <p:spPr/>
        <p:txBody>
          <a:bodyPr/>
          <a:lstStyle/>
          <a:p>
            <a:r>
              <a:rPr lang="en-AU" dirty="0"/>
              <a:t>Falsifiability – hypothesis testing</a:t>
            </a:r>
          </a:p>
        </p:txBody>
      </p:sp>
      <p:graphicFrame>
        <p:nvGraphicFramePr>
          <p:cNvPr id="8" name="Diagram 7"/>
          <p:cNvGraphicFramePr/>
          <p:nvPr>
            <p:extLst>
              <p:ext uri="{D42A27DB-BD31-4B8C-83A1-F6EECF244321}">
                <p14:modId xmlns:p14="http://schemas.microsoft.com/office/powerpoint/2010/main" val="2743860259"/>
              </p:ext>
            </p:extLst>
          </p:nvPr>
        </p:nvGraphicFramePr>
        <p:xfrm>
          <a:off x="4946904" y="1665288"/>
          <a:ext cx="3840480" cy="4415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48206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Describe how you have attempted to incorporate the principles of falsifiability in the design of your investigation </a:t>
            </a:r>
            <a:r>
              <a:rPr lang="en-AU" sz="2400" dirty="0" smtClean="0"/>
              <a:t>(that is your </a:t>
            </a:r>
            <a:r>
              <a:rPr lang="en-AU" sz="2400" dirty="0"/>
              <a:t>scientific research project).</a:t>
            </a:r>
          </a:p>
        </p:txBody>
      </p:sp>
      <p:sp>
        <p:nvSpPr>
          <p:cNvPr id="4" name="Title 3"/>
          <p:cNvSpPr>
            <a:spLocks noGrp="1"/>
          </p:cNvSpPr>
          <p:nvPr>
            <p:ph type="title"/>
          </p:nvPr>
        </p:nvSpPr>
        <p:spPr/>
        <p:txBody>
          <a:bodyPr/>
          <a:lstStyle/>
          <a:p>
            <a:r>
              <a:rPr lang="en-AU" dirty="0"/>
              <a:t>Reflection: Falsifiability</a:t>
            </a:r>
          </a:p>
        </p:txBody>
      </p:sp>
    </p:spTree>
    <p:extLst>
      <p:ext uri="{BB962C8B-B14F-4D97-AF65-F5344CB8AC3E}">
        <p14:creationId xmlns:p14="http://schemas.microsoft.com/office/powerpoint/2010/main" val="33208569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255461" y="4302143"/>
            <a:ext cx="4735179" cy="931618"/>
          </a:xfrm>
        </p:spPr>
        <p:txBody>
          <a:bodyPr anchor="ctr"/>
          <a:lstStyle/>
          <a:p>
            <a:r>
              <a:rPr lang="en-AU" dirty="0"/>
              <a:t>Objectivity and independence in science</a:t>
            </a:r>
          </a:p>
        </p:txBody>
      </p:sp>
      <p:sp>
        <p:nvSpPr>
          <p:cNvPr id="7" name="Title 6">
            <a:extLst>
              <a:ext uri="{FF2B5EF4-FFF2-40B4-BE49-F238E27FC236}">
                <a16:creationId xmlns:a16="http://schemas.microsoft.com/office/drawing/2014/main" id="{91B7B1F3-EC07-4FE2-956B-4E4B4ADA7961}"/>
              </a:ext>
            </a:extLst>
          </p:cNvPr>
          <p:cNvSpPr>
            <a:spLocks noGrp="1"/>
          </p:cNvSpPr>
          <p:nvPr>
            <p:ph type="title"/>
          </p:nvPr>
        </p:nvSpPr>
        <p:spPr>
          <a:xfrm>
            <a:off x="255462" y="2577947"/>
            <a:ext cx="5539410" cy="1353630"/>
          </a:xfrm>
        </p:spPr>
        <p:txBody>
          <a:bodyPr/>
          <a:lstStyle/>
          <a:p>
            <a:r>
              <a:rPr lang="en-AU" dirty="0"/>
              <a:t>Confirmation bias &amp; </a:t>
            </a:r>
            <a:br>
              <a:rPr lang="en-AU" dirty="0"/>
            </a:br>
            <a:r>
              <a:rPr lang="en-AU" dirty="0"/>
              <a:t>Theory-dependent observations</a:t>
            </a:r>
            <a:endParaRPr lang="en-US" dirty="0"/>
          </a:p>
        </p:txBody>
      </p:sp>
    </p:spTree>
    <p:extLst>
      <p:ext uri="{BB962C8B-B14F-4D97-AF65-F5344CB8AC3E}">
        <p14:creationId xmlns:p14="http://schemas.microsoft.com/office/powerpoint/2010/main" val="73934346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294088" y="1874520"/>
            <a:ext cx="8628224" cy="3811172"/>
          </a:xfrm>
        </p:spPr>
        <p:txBody>
          <a:bodyPr>
            <a:normAutofit/>
          </a:bodyPr>
          <a:lstStyle/>
          <a:p>
            <a:r>
              <a:rPr lang="en-AU" dirty="0"/>
              <a:t>Observations are an important element of scientific inquiry. Inferences can be influenced by:</a:t>
            </a:r>
          </a:p>
          <a:p>
            <a:pPr lvl="1">
              <a:buFont typeface="Courier New" panose="02070309020205020404" pitchFamily="49" charset="0"/>
              <a:buChar char="o"/>
            </a:pPr>
            <a:r>
              <a:rPr lang="en-AU" dirty="0"/>
              <a:t>Confirmation bias</a:t>
            </a:r>
          </a:p>
          <a:p>
            <a:pPr lvl="1">
              <a:buFont typeface="Courier New" panose="02070309020205020404" pitchFamily="49" charset="0"/>
              <a:buChar char="o"/>
            </a:pPr>
            <a:r>
              <a:rPr lang="en-AU" dirty="0"/>
              <a:t>Theory-laden observation</a:t>
            </a:r>
          </a:p>
          <a:p>
            <a:r>
              <a:rPr lang="en-AU" b="1" dirty="0"/>
              <a:t>Confirmation bias</a:t>
            </a:r>
            <a:r>
              <a:rPr lang="en-AU" dirty="0"/>
              <a:t>: the tendency to search for or interpret information in a way that confirms one’s preconceptions</a:t>
            </a:r>
          </a:p>
          <a:p>
            <a:r>
              <a:rPr lang="en-AU" b="1" dirty="0"/>
              <a:t>Theory-dependent observations</a:t>
            </a:r>
            <a:r>
              <a:rPr lang="en-AU" dirty="0"/>
              <a:t>: how previous experiences, beliefs and assumptions affect the inferences drawn from observations</a:t>
            </a:r>
          </a:p>
        </p:txBody>
      </p:sp>
      <p:sp>
        <p:nvSpPr>
          <p:cNvPr id="4" name="Text Placeholder 3"/>
          <p:cNvSpPr>
            <a:spLocks noGrp="1"/>
          </p:cNvSpPr>
          <p:nvPr>
            <p:ph type="body" sz="quarter" idx="15"/>
          </p:nvPr>
        </p:nvSpPr>
        <p:spPr/>
        <p:txBody>
          <a:bodyPr>
            <a:normAutofit/>
          </a:bodyPr>
          <a:lstStyle/>
          <a:p>
            <a:r>
              <a:rPr lang="en-AU" dirty="0"/>
              <a:t>E</a:t>
            </a:r>
            <a:r>
              <a:rPr lang="en-AU" dirty="0">
                <a:solidFill>
                  <a:srgbClr val="FF0000"/>
                </a:solidFill>
              </a:rPr>
              <a:t>valuate the significance of confirmation bias, including theory-dependence of observation</a:t>
            </a:r>
          </a:p>
        </p:txBody>
      </p:sp>
      <p:sp>
        <p:nvSpPr>
          <p:cNvPr id="2" name="Title 1">
            <a:extLst>
              <a:ext uri="{FF2B5EF4-FFF2-40B4-BE49-F238E27FC236}">
                <a16:creationId xmlns:a16="http://schemas.microsoft.com/office/drawing/2014/main" id="{CE0C7B84-185C-42BE-A1B6-4D634CAC3456}"/>
              </a:ext>
            </a:extLst>
          </p:cNvPr>
          <p:cNvSpPr>
            <a:spLocks noGrp="1"/>
          </p:cNvSpPr>
          <p:nvPr>
            <p:ph type="title"/>
          </p:nvPr>
        </p:nvSpPr>
        <p:spPr/>
        <p:txBody>
          <a:bodyPr/>
          <a:lstStyle/>
          <a:p>
            <a:r>
              <a:rPr lang="en-AU" dirty="0"/>
              <a:t>Confirmation bias</a:t>
            </a:r>
            <a:endParaRPr lang="en-US" dirty="0"/>
          </a:p>
        </p:txBody>
      </p:sp>
    </p:spTree>
    <p:extLst>
      <p:ext uri="{BB962C8B-B14F-4D97-AF65-F5344CB8AC3E}">
        <p14:creationId xmlns:p14="http://schemas.microsoft.com/office/powerpoint/2010/main" val="20642367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292100" y="1744099"/>
            <a:ext cx="2693633" cy="3811172"/>
          </a:xfrm>
        </p:spPr>
        <p:txBody>
          <a:bodyPr>
            <a:normAutofit/>
          </a:bodyPr>
          <a:lstStyle/>
          <a:p>
            <a:r>
              <a:rPr lang="en-AU" dirty="0"/>
              <a:t>Optical illusions provide clues about how we ‘interpret’ what we observe.</a:t>
            </a:r>
          </a:p>
          <a:p>
            <a:r>
              <a:rPr lang="en-AU" dirty="0"/>
              <a:t>Our previous experiences influence our observations </a:t>
            </a:r>
          </a:p>
        </p:txBody>
      </p:sp>
      <p:sp>
        <p:nvSpPr>
          <p:cNvPr id="4" name="Text Placeholder 3"/>
          <p:cNvSpPr>
            <a:spLocks noGrp="1"/>
          </p:cNvSpPr>
          <p:nvPr>
            <p:ph type="body" sz="quarter" idx="15"/>
          </p:nvPr>
        </p:nvSpPr>
        <p:spPr/>
        <p:txBody>
          <a:bodyPr>
            <a:normAutofit/>
          </a:bodyPr>
          <a:lstStyle/>
          <a:p>
            <a:r>
              <a:rPr lang="en-AU" dirty="0"/>
              <a:t>E</a:t>
            </a:r>
            <a:r>
              <a:rPr lang="en-AU" dirty="0">
                <a:solidFill>
                  <a:srgbClr val="FF0000"/>
                </a:solidFill>
              </a:rPr>
              <a:t>valuate the significance of confirmation bias, including theory-dependence of observation</a:t>
            </a:r>
          </a:p>
        </p:txBody>
      </p:sp>
      <p:sp>
        <p:nvSpPr>
          <p:cNvPr id="2" name="Title 1">
            <a:extLst>
              <a:ext uri="{FF2B5EF4-FFF2-40B4-BE49-F238E27FC236}">
                <a16:creationId xmlns:a16="http://schemas.microsoft.com/office/drawing/2014/main" id="{CE0C7B84-185C-42BE-A1B6-4D634CAC3456}"/>
              </a:ext>
            </a:extLst>
          </p:cNvPr>
          <p:cNvSpPr>
            <a:spLocks noGrp="1"/>
          </p:cNvSpPr>
          <p:nvPr>
            <p:ph type="title"/>
          </p:nvPr>
        </p:nvSpPr>
        <p:spPr/>
        <p:txBody>
          <a:bodyPr/>
          <a:lstStyle/>
          <a:p>
            <a:r>
              <a:rPr lang="en-AU" dirty="0"/>
              <a:t>Theory-dependent observations</a:t>
            </a:r>
            <a:endParaRPr lang="en-US" dirty="0"/>
          </a:p>
        </p:txBody>
      </p:sp>
      <p:sp>
        <p:nvSpPr>
          <p:cNvPr id="3" name="Rectangle 2"/>
          <p:cNvSpPr/>
          <p:nvPr/>
        </p:nvSpPr>
        <p:spPr>
          <a:xfrm>
            <a:off x="5571582" y="4953764"/>
            <a:ext cx="899605" cy="215444"/>
          </a:xfrm>
          <a:prstGeom prst="rect">
            <a:avLst/>
          </a:prstGeom>
        </p:spPr>
        <p:txBody>
          <a:bodyPr wrap="none">
            <a:spAutoFit/>
          </a:bodyPr>
          <a:lstStyle/>
          <a:p>
            <a:r>
              <a:rPr lang="en-AU" sz="800" dirty="0">
                <a:latin typeface="Arial" panose="020B0604020202020204" pitchFamily="34" charset="0"/>
                <a:cs typeface="Arial" panose="020B0604020202020204" pitchFamily="34" charset="0"/>
                <a:hlinkClick r:id="rId3"/>
              </a:rPr>
              <a:t>Optical</a:t>
            </a:r>
            <a:r>
              <a:rPr lang="en-AU" sz="800" dirty="0">
                <a:latin typeface="Arial" panose="020B0604020202020204" pitchFamily="34" charset="0"/>
                <a:cs typeface="Arial" panose="020B0604020202020204" pitchFamily="34" charset="0"/>
                <a:hlinkClick r:id="rId4"/>
              </a:rPr>
              <a:t> illusions</a:t>
            </a:r>
            <a:endParaRPr lang="en-AU" sz="800" dirty="0">
              <a:latin typeface="Arial" panose="020B0604020202020204" pitchFamily="34" charset="0"/>
              <a:cs typeface="Arial" panose="020B0604020202020204" pitchFamily="34" charset="0"/>
            </a:endParaRPr>
          </a:p>
        </p:txBody>
      </p:sp>
      <p:pic>
        <p:nvPicPr>
          <p:cNvPr id="3074" name="Picture 2" descr="File:Vertical–horizontal illus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827" y="2004136"/>
            <a:ext cx="5279117" cy="2599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01396" y="6358541"/>
            <a:ext cx="3004457" cy="361573"/>
          </a:xfrm>
          <a:prstGeom prst="rect">
            <a:avLst/>
          </a:prstGeom>
          <a:noFill/>
        </p:spPr>
        <p:txBody>
          <a:bodyPr wrap="none" lIns="0" tIns="0" rIns="0" bIns="0" rtlCol="0" anchor="ctr">
            <a:noAutofit/>
          </a:bodyPr>
          <a:lstStyle/>
          <a:p>
            <a:pPr algn="ctr"/>
            <a:r>
              <a:rPr lang="en-AU" sz="1050" dirty="0" smtClean="0">
                <a:latin typeface="Arial" panose="020B0604020202020204" pitchFamily="34" charset="0"/>
                <a:cs typeface="Arial" panose="020B0604020202020204" pitchFamily="34" charset="0"/>
              </a:rPr>
              <a:t>The image on this slide is in the public domain</a:t>
            </a:r>
          </a:p>
        </p:txBody>
      </p:sp>
    </p:spTree>
    <p:extLst>
      <p:ext uri="{BB962C8B-B14F-4D97-AF65-F5344CB8AC3E}">
        <p14:creationId xmlns:p14="http://schemas.microsoft.com/office/powerpoint/2010/main" val="33859886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292100" y="1744099"/>
            <a:ext cx="4633861" cy="3811172"/>
          </a:xfrm>
        </p:spPr>
        <p:txBody>
          <a:bodyPr>
            <a:noAutofit/>
          </a:bodyPr>
          <a:lstStyle/>
          <a:p>
            <a:r>
              <a:rPr lang="en-AU" sz="2000" dirty="0"/>
              <a:t>Theory dependence may interfere with objective observations</a:t>
            </a:r>
          </a:p>
          <a:p>
            <a:r>
              <a:rPr lang="en-AU" sz="2000" dirty="0"/>
              <a:t>However, theory-dependence also provides the experienced observer with an ‘expert eye’ – </a:t>
            </a:r>
            <a:r>
              <a:rPr lang="en-AU" sz="2000" dirty="0" smtClean="0"/>
              <a:t>for example </a:t>
            </a:r>
            <a:r>
              <a:rPr lang="en-AU" sz="2000" dirty="0"/>
              <a:t>a radiologist diagnosing disease conditions or injuries when viewing X-rays</a:t>
            </a:r>
          </a:p>
        </p:txBody>
      </p:sp>
      <p:sp>
        <p:nvSpPr>
          <p:cNvPr id="4" name="Text Placeholder 3"/>
          <p:cNvSpPr>
            <a:spLocks noGrp="1"/>
          </p:cNvSpPr>
          <p:nvPr>
            <p:ph type="body" sz="quarter" idx="15"/>
          </p:nvPr>
        </p:nvSpPr>
        <p:spPr/>
        <p:txBody>
          <a:bodyPr>
            <a:normAutofit/>
          </a:bodyPr>
          <a:lstStyle/>
          <a:p>
            <a:r>
              <a:rPr lang="en-AU" dirty="0"/>
              <a:t>E</a:t>
            </a:r>
            <a:r>
              <a:rPr lang="en-AU" dirty="0">
                <a:solidFill>
                  <a:srgbClr val="FF0000"/>
                </a:solidFill>
              </a:rPr>
              <a:t>valuate the significance of confirmation bias, including theory-dependence of observation</a:t>
            </a:r>
          </a:p>
        </p:txBody>
      </p:sp>
      <p:sp>
        <p:nvSpPr>
          <p:cNvPr id="2" name="Title 1">
            <a:extLst>
              <a:ext uri="{FF2B5EF4-FFF2-40B4-BE49-F238E27FC236}">
                <a16:creationId xmlns:a16="http://schemas.microsoft.com/office/drawing/2014/main" id="{CE0C7B84-185C-42BE-A1B6-4D634CAC3456}"/>
              </a:ext>
            </a:extLst>
          </p:cNvPr>
          <p:cNvSpPr>
            <a:spLocks noGrp="1"/>
          </p:cNvSpPr>
          <p:nvPr>
            <p:ph type="title"/>
          </p:nvPr>
        </p:nvSpPr>
        <p:spPr/>
        <p:txBody>
          <a:bodyPr/>
          <a:lstStyle/>
          <a:p>
            <a:r>
              <a:rPr lang="en-AU" dirty="0"/>
              <a:t>Theory-dependent observations</a:t>
            </a:r>
            <a:endParaRPr lang="en-US" dirty="0"/>
          </a:p>
        </p:txBody>
      </p:sp>
      <p:sp>
        <p:nvSpPr>
          <p:cNvPr id="3" name="Rectangle 2"/>
          <p:cNvSpPr/>
          <p:nvPr/>
        </p:nvSpPr>
        <p:spPr>
          <a:xfrm>
            <a:off x="5559289" y="5320808"/>
            <a:ext cx="2840521" cy="276999"/>
          </a:xfrm>
          <a:prstGeom prst="rect">
            <a:avLst/>
          </a:prstGeom>
        </p:spPr>
        <p:txBody>
          <a:bodyPr wrap="none">
            <a:spAutoFit/>
          </a:bodyPr>
          <a:lstStyle/>
          <a:p>
            <a:r>
              <a:rPr lang="en-AU" sz="1200" dirty="0">
                <a:latin typeface="Arial" panose="020B0604020202020204" pitchFamily="34" charset="0"/>
                <a:cs typeface="Arial" panose="020B0604020202020204" pitchFamily="34" charset="0"/>
                <a:hlinkClick r:id="rId3"/>
              </a:rPr>
              <a:t>Chest </a:t>
            </a:r>
            <a:r>
              <a:rPr lang="en-AU" sz="1200" dirty="0" smtClean="0">
                <a:latin typeface="Arial" panose="020B0604020202020204" pitchFamily="34" charset="0"/>
                <a:cs typeface="Arial" panose="020B0604020202020204" pitchFamily="34" charset="0"/>
                <a:hlinkClick r:id="rId3"/>
              </a:rPr>
              <a:t>X-ray</a:t>
            </a:r>
            <a:r>
              <a:rPr lang="en-AU" sz="1200" dirty="0" smtClean="0">
                <a:latin typeface="Arial" panose="020B0604020202020204" pitchFamily="34" charset="0"/>
                <a:cs typeface="Arial" panose="020B0604020202020204" pitchFamily="34" charset="0"/>
              </a:rPr>
              <a:t>, </a:t>
            </a:r>
            <a:r>
              <a:rPr lang="en-AU" sz="1200" u="sng" dirty="0">
                <a:latin typeface="Arial" panose="020B0604020202020204" pitchFamily="34" charset="0"/>
                <a:cs typeface="Arial" panose="020B0604020202020204" pitchFamily="34" charset="0"/>
                <a:hlinkClick r:id="rId4"/>
              </a:rPr>
              <a:t>CC BY-SA </a:t>
            </a:r>
            <a:r>
              <a:rPr lang="en-AU" sz="1200" u="sng" dirty="0" smtClean="0">
                <a:latin typeface="Arial" panose="020B0604020202020204" pitchFamily="34" charset="0"/>
                <a:cs typeface="Arial" panose="020B0604020202020204" pitchFamily="34" charset="0"/>
                <a:hlinkClick r:id="rId4"/>
              </a:rPr>
              <a:t>4.0</a:t>
            </a:r>
            <a:r>
              <a:rPr lang="en-AU" sz="1200" u="sng" dirty="0" smtClean="0">
                <a:latin typeface="Arial" panose="020B0604020202020204" pitchFamily="34" charset="0"/>
                <a:cs typeface="Arial" panose="020B0604020202020204" pitchFamily="34" charset="0"/>
              </a:rPr>
              <a:t> (</a:t>
            </a:r>
            <a:r>
              <a:rPr lang="en-AU" sz="1200" u="sng" dirty="0" err="1" smtClean="0">
                <a:latin typeface="Arial" panose="020B0604020202020204" pitchFamily="34" charset="0"/>
                <a:cs typeface="Arial" panose="020B0604020202020204" pitchFamily="34" charset="0"/>
              </a:rPr>
              <a:t>Sudraben</a:t>
            </a:r>
            <a:r>
              <a:rPr lang="en-AU" sz="1200" u="sng" dirty="0" smtClean="0">
                <a:latin typeface="Arial" panose="020B0604020202020204" pitchFamily="34" charset="0"/>
                <a:cs typeface="Arial" panose="020B0604020202020204" pitchFamily="34" charset="0"/>
              </a:rPr>
              <a:t>)</a:t>
            </a:r>
            <a:endParaRPr lang="en-AU" sz="1200" dirty="0">
              <a:latin typeface="Arial" panose="020B0604020202020204" pitchFamily="34" charset="0"/>
              <a:cs typeface="Arial" panose="020B0604020202020204" pitchFamily="34" charset="0"/>
            </a:endParaRPr>
          </a:p>
        </p:txBody>
      </p:sp>
      <p:pic>
        <p:nvPicPr>
          <p:cNvPr id="4098" name="Picture 2" descr="X-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601" y="1744099"/>
            <a:ext cx="3497898" cy="3497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768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744099"/>
            <a:ext cx="8628224" cy="4428101"/>
          </a:xfrm>
        </p:spPr>
        <p:txBody>
          <a:bodyPr>
            <a:noAutofit/>
          </a:bodyPr>
          <a:lstStyle/>
          <a:p>
            <a:pPr marL="0" indent="0">
              <a:lnSpc>
                <a:spcPct val="100000"/>
              </a:lnSpc>
              <a:buNone/>
            </a:pPr>
            <a:r>
              <a:rPr lang="en-AU" sz="1400" b="1" dirty="0" smtClean="0"/>
              <a:t>Inquiry </a:t>
            </a:r>
            <a:r>
              <a:rPr lang="en-AU" sz="1400" b="1" dirty="0"/>
              <a:t>question</a:t>
            </a:r>
            <a:r>
              <a:rPr lang="en-AU" sz="1400" dirty="0"/>
              <a:t>: How have philosophical arguments influenced the development of modern scientific </a:t>
            </a:r>
            <a:r>
              <a:rPr lang="en-AU" sz="1400" dirty="0" smtClean="0"/>
              <a:t>research?</a:t>
            </a:r>
          </a:p>
          <a:p>
            <a:pPr marL="0" indent="0">
              <a:lnSpc>
                <a:spcPct val="100000"/>
              </a:lnSpc>
              <a:buNone/>
            </a:pPr>
            <a:r>
              <a:rPr lang="en-AU" sz="1400" dirty="0" smtClean="0"/>
              <a:t>Students</a:t>
            </a:r>
            <a:r>
              <a:rPr lang="en-AU" sz="1400" dirty="0"/>
              <a:t>:</a:t>
            </a:r>
          </a:p>
          <a:p>
            <a:pPr lvl="1">
              <a:lnSpc>
                <a:spcPct val="100000"/>
              </a:lnSpc>
              <a:buFont typeface="Wingdings" panose="05000000000000000000" pitchFamily="2" charset="2"/>
              <a:buChar char="§"/>
            </a:pPr>
            <a:r>
              <a:rPr lang="en-AU" sz="1100" dirty="0"/>
              <a:t>    explore epistemology and alternative ways of knowing, for example the development of navigation</a:t>
            </a:r>
          </a:p>
          <a:p>
            <a:pPr lvl="1">
              <a:lnSpc>
                <a:spcPct val="100000"/>
              </a:lnSpc>
              <a:buFont typeface="Wingdings" panose="05000000000000000000" pitchFamily="2" charset="2"/>
              <a:buChar char="§"/>
            </a:pPr>
            <a:r>
              <a:rPr lang="en-AU" sz="1100" dirty="0"/>
              <a:t>    describe the influence of empiricism on scientific inquiry</a:t>
            </a:r>
          </a:p>
          <a:p>
            <a:pPr lvl="1">
              <a:lnSpc>
                <a:spcPct val="100000"/>
              </a:lnSpc>
              <a:buFont typeface="Wingdings" panose="05000000000000000000" pitchFamily="2" charset="2"/>
              <a:buChar char="§"/>
            </a:pPr>
            <a:r>
              <a:rPr lang="en-AU" sz="1100" dirty="0"/>
              <a:t>    compare induction and deduction with reference to scientific inquiry</a:t>
            </a:r>
          </a:p>
          <a:p>
            <a:pPr lvl="1">
              <a:lnSpc>
                <a:spcPct val="100000"/>
              </a:lnSpc>
              <a:buFont typeface="Wingdings" panose="05000000000000000000" pitchFamily="2" charset="2"/>
              <a:buChar char="§"/>
            </a:pPr>
            <a:r>
              <a:rPr lang="en-AU" sz="1100" dirty="0"/>
              <a:t>    assess parsimony/Occam’s razor and its influence on the development of science</a:t>
            </a:r>
          </a:p>
          <a:p>
            <a:pPr lvl="1">
              <a:lnSpc>
                <a:spcPct val="100000"/>
              </a:lnSpc>
              <a:buFont typeface="Wingdings" panose="05000000000000000000" pitchFamily="2" charset="2"/>
              <a:buChar char="§"/>
            </a:pPr>
            <a:r>
              <a:rPr lang="en-AU" sz="1100" dirty="0"/>
              <a:t>    analyse the importance of falsifiability in scientific research</a:t>
            </a:r>
          </a:p>
          <a:p>
            <a:pPr lvl="1">
              <a:lnSpc>
                <a:spcPct val="100000"/>
              </a:lnSpc>
              <a:buFont typeface="Wingdings" panose="05000000000000000000" pitchFamily="2" charset="2"/>
              <a:buChar char="§"/>
            </a:pPr>
            <a:r>
              <a:rPr lang="en-AU" sz="1100" dirty="0"/>
              <a:t>    evaluate the significance of confirmation bias, including theory-dependence of observation</a:t>
            </a:r>
          </a:p>
          <a:p>
            <a:pPr lvl="1">
              <a:lnSpc>
                <a:spcPct val="100000"/>
              </a:lnSpc>
              <a:buFont typeface="Wingdings" panose="05000000000000000000" pitchFamily="2" charset="2"/>
              <a:buChar char="§"/>
            </a:pPr>
            <a:r>
              <a:rPr lang="en-AU" sz="1100" dirty="0"/>
              <a:t>    use historical examples to evaluate the contribution of cultural observational knowledge and its relationship to science, including: </a:t>
            </a:r>
          </a:p>
          <a:p>
            <a:pPr lvl="2">
              <a:lnSpc>
                <a:spcPct val="100000"/>
              </a:lnSpc>
              <a:buFont typeface="Courier New" panose="02070309020205020404" pitchFamily="49" charset="0"/>
              <a:buChar char="o"/>
            </a:pPr>
            <a:r>
              <a:rPr lang="en-AU" sz="1100" dirty="0"/>
              <a:t>    post – 49000 BCE, exemplified by Aboriginal cultures</a:t>
            </a:r>
          </a:p>
          <a:p>
            <a:pPr lvl="2">
              <a:lnSpc>
                <a:spcPct val="100000"/>
              </a:lnSpc>
              <a:buFont typeface="Courier New" panose="02070309020205020404" pitchFamily="49" charset="0"/>
              <a:buChar char="o"/>
            </a:pPr>
            <a:r>
              <a:rPr lang="en-AU" sz="1100" dirty="0"/>
              <a:t>    pre – 1500 CE, exemplified by Greek and Egyptian cultures and those of the Asia region</a:t>
            </a:r>
          </a:p>
          <a:p>
            <a:pPr lvl="1">
              <a:lnSpc>
                <a:spcPct val="100000"/>
              </a:lnSpc>
              <a:buFont typeface="Wingdings" panose="05000000000000000000" pitchFamily="2" charset="2"/>
              <a:buChar char="§"/>
            </a:pPr>
            <a:r>
              <a:rPr lang="en-AU" sz="1100" dirty="0" smtClean="0"/>
              <a:t>select </a:t>
            </a:r>
            <a:r>
              <a:rPr lang="en-AU" sz="1100" dirty="0"/>
              <a:t>one example from the following list to analyse the paradigm shift and how evidence is used to support new theories to explain phenomena and their consequences </a:t>
            </a:r>
          </a:p>
          <a:p>
            <a:pPr lvl="2">
              <a:lnSpc>
                <a:spcPct val="100000"/>
              </a:lnSpc>
              <a:buFont typeface="Courier New" panose="02070309020205020404" pitchFamily="49" charset="0"/>
              <a:buChar char="o"/>
            </a:pPr>
            <a:r>
              <a:rPr lang="en-AU" sz="1100" dirty="0"/>
              <a:t>    Lavoisier and oxygen</a:t>
            </a:r>
          </a:p>
          <a:p>
            <a:pPr lvl="2">
              <a:lnSpc>
                <a:spcPct val="100000"/>
              </a:lnSpc>
              <a:buFont typeface="Courier New" panose="02070309020205020404" pitchFamily="49" charset="0"/>
              <a:buChar char="o"/>
            </a:pPr>
            <a:r>
              <a:rPr lang="en-AU" sz="1100" dirty="0"/>
              <a:t>    Einstein and general relativity</a:t>
            </a:r>
          </a:p>
          <a:p>
            <a:pPr lvl="2">
              <a:lnSpc>
                <a:spcPct val="100000"/>
              </a:lnSpc>
              <a:buFont typeface="Courier New" panose="02070309020205020404" pitchFamily="49" charset="0"/>
              <a:buChar char="o"/>
            </a:pPr>
            <a:r>
              <a:rPr lang="en-AU" sz="1100" dirty="0"/>
              <a:t>    Wegener and continental drift, leading to plate tectonics</a:t>
            </a:r>
          </a:p>
          <a:p>
            <a:pPr lvl="2">
              <a:lnSpc>
                <a:spcPct val="100000"/>
              </a:lnSpc>
              <a:buFont typeface="Courier New" panose="02070309020205020404" pitchFamily="49" charset="0"/>
              <a:buChar char="o"/>
            </a:pPr>
            <a:r>
              <a:rPr lang="en-AU" sz="1100" dirty="0"/>
              <a:t>    McClintock and transposable elements, commonly known as ‘jumping genes’</a:t>
            </a:r>
          </a:p>
        </p:txBody>
      </p:sp>
      <p:sp>
        <p:nvSpPr>
          <p:cNvPr id="3" name="Text Placeholder 2"/>
          <p:cNvSpPr>
            <a:spLocks noGrp="1"/>
          </p:cNvSpPr>
          <p:nvPr>
            <p:ph type="body" sz="quarter" idx="15"/>
          </p:nvPr>
        </p:nvSpPr>
        <p:spPr/>
        <p:txBody>
          <a:bodyPr/>
          <a:lstStyle/>
          <a:p>
            <a:r>
              <a:rPr lang="en-AU" dirty="0">
                <a:solidFill>
                  <a:srgbClr val="FF0000"/>
                </a:solidFill>
              </a:rPr>
              <a:t> The Development of Modern Science</a:t>
            </a:r>
          </a:p>
        </p:txBody>
      </p:sp>
      <p:sp>
        <p:nvSpPr>
          <p:cNvPr id="4" name="Title 3"/>
          <p:cNvSpPr>
            <a:spLocks noGrp="1"/>
          </p:cNvSpPr>
          <p:nvPr>
            <p:ph type="title"/>
          </p:nvPr>
        </p:nvSpPr>
        <p:spPr/>
        <p:txBody>
          <a:bodyPr/>
          <a:lstStyle/>
          <a:p>
            <a:r>
              <a:rPr lang="en-AU" dirty="0"/>
              <a:t>Science Extension Module 1</a:t>
            </a:r>
          </a:p>
        </p:txBody>
      </p:sp>
    </p:spTree>
    <p:extLst>
      <p:ext uri="{BB962C8B-B14F-4D97-AF65-F5344CB8AC3E}">
        <p14:creationId xmlns:p14="http://schemas.microsoft.com/office/powerpoint/2010/main" val="311068991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4660" y="1844676"/>
            <a:ext cx="8628224" cy="2009570"/>
          </a:xfrm>
        </p:spPr>
        <p:txBody>
          <a:bodyPr/>
          <a:lstStyle/>
          <a:p>
            <a:r>
              <a:rPr lang="en-AU" dirty="0"/>
              <a:t>Theory influences observations and conclusions</a:t>
            </a:r>
            <a:endParaRPr lang="en-US" dirty="0"/>
          </a:p>
          <a:p>
            <a:endParaRPr lang="en-AU" dirty="0"/>
          </a:p>
        </p:txBody>
      </p:sp>
      <p:sp>
        <p:nvSpPr>
          <p:cNvPr id="3" name="Text Placeholder 2"/>
          <p:cNvSpPr>
            <a:spLocks noGrp="1"/>
          </p:cNvSpPr>
          <p:nvPr>
            <p:ph type="body" sz="quarter" idx="15"/>
          </p:nvPr>
        </p:nvSpPr>
        <p:spPr>
          <a:xfrm>
            <a:off x="294661" y="1245629"/>
            <a:ext cx="8627651" cy="593724"/>
          </a:xfrm>
        </p:spPr>
        <p:txBody>
          <a:bodyPr>
            <a:normAutofit/>
          </a:bodyPr>
          <a:lstStyle/>
          <a:p>
            <a:r>
              <a:rPr lang="en-AU" sz="1400" dirty="0"/>
              <a:t>E</a:t>
            </a:r>
            <a:r>
              <a:rPr lang="en-AU" sz="1400" dirty="0">
                <a:solidFill>
                  <a:srgbClr val="FF0000"/>
                </a:solidFill>
              </a:rPr>
              <a:t>valuate the significance of confirmation bias, including theory-dependence of observation</a:t>
            </a:r>
          </a:p>
          <a:p>
            <a:endParaRPr lang="en-AU" sz="1400" dirty="0">
              <a:solidFill>
                <a:srgbClr val="FF0000"/>
              </a:solidFill>
            </a:endParaRPr>
          </a:p>
        </p:txBody>
      </p:sp>
      <p:sp>
        <p:nvSpPr>
          <p:cNvPr id="2" name="Title 1">
            <a:extLst>
              <a:ext uri="{FF2B5EF4-FFF2-40B4-BE49-F238E27FC236}">
                <a16:creationId xmlns:a16="http://schemas.microsoft.com/office/drawing/2014/main" id="{837970F9-D908-4F2E-AE6E-F109F1767696}"/>
              </a:ext>
            </a:extLst>
          </p:cNvPr>
          <p:cNvSpPr>
            <a:spLocks noGrp="1"/>
          </p:cNvSpPr>
          <p:nvPr>
            <p:ph type="title"/>
          </p:nvPr>
        </p:nvSpPr>
        <p:spPr/>
        <p:txBody>
          <a:bodyPr/>
          <a:lstStyle/>
          <a:p>
            <a:r>
              <a:rPr lang="en-AU" sz="3200" dirty="0"/>
              <a:t>Theory-dependent observations</a:t>
            </a:r>
            <a:endParaRPr lang="en-US" sz="3200" dirty="0"/>
          </a:p>
        </p:txBody>
      </p:sp>
      <p:graphicFrame>
        <p:nvGraphicFramePr>
          <p:cNvPr id="7" name="Content Placeholder 6">
            <a:extLst>
              <a:ext uri="{FF2B5EF4-FFF2-40B4-BE49-F238E27FC236}">
                <a16:creationId xmlns:a16="http://schemas.microsoft.com/office/drawing/2014/main" id="{9E8F8D91-F0F0-4F65-B7FE-2B49C21A0312}"/>
              </a:ext>
            </a:extLst>
          </p:cNvPr>
          <p:cNvGraphicFramePr>
            <a:graphicFrameLocks noGrp="1"/>
          </p:cNvGraphicFramePr>
          <p:nvPr>
            <p:ph idx="4294967295"/>
            <p:extLst>
              <p:ext uri="{D42A27DB-BD31-4B8C-83A1-F6EECF244321}">
                <p14:modId xmlns:p14="http://schemas.microsoft.com/office/powerpoint/2010/main" val="3542121706"/>
              </p:ext>
            </p:extLst>
          </p:nvPr>
        </p:nvGraphicFramePr>
        <p:xfrm>
          <a:off x="363794" y="2438400"/>
          <a:ext cx="8280921" cy="3475264"/>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3970093563"/>
                    </a:ext>
                  </a:extLst>
                </a:gridCol>
                <a:gridCol w="2952328">
                  <a:extLst>
                    <a:ext uri="{9D8B030D-6E8A-4147-A177-3AD203B41FA5}">
                      <a16:colId xmlns:a16="http://schemas.microsoft.com/office/drawing/2014/main" val="1817619609"/>
                    </a:ext>
                  </a:extLst>
                </a:gridCol>
                <a:gridCol w="3600401">
                  <a:extLst>
                    <a:ext uri="{9D8B030D-6E8A-4147-A177-3AD203B41FA5}">
                      <a16:colId xmlns:a16="http://schemas.microsoft.com/office/drawing/2014/main" val="2568331766"/>
                    </a:ext>
                  </a:extLst>
                </a:gridCol>
              </a:tblGrid>
              <a:tr h="599184">
                <a:tc>
                  <a:txBody>
                    <a:bodyPr/>
                    <a:lstStyle/>
                    <a:p>
                      <a:pPr algn="ctr"/>
                      <a:r>
                        <a:rPr lang="en-AU" sz="2400" dirty="0">
                          <a:latin typeface="Arial" panose="020B0604020202020204" pitchFamily="34" charset="0"/>
                          <a:cs typeface="Arial" panose="020B0604020202020204" pitchFamily="34" charset="0"/>
                        </a:rPr>
                        <a:t>Field</a:t>
                      </a:r>
                      <a:endParaRPr lang="en-US" sz="2400" dirty="0">
                        <a:latin typeface="Arial" panose="020B0604020202020204" pitchFamily="34" charset="0"/>
                        <a:cs typeface="Arial" panose="020B0604020202020204" pitchFamily="34" charset="0"/>
                      </a:endParaRPr>
                    </a:p>
                  </a:txBody>
                  <a:tcPr anchor="ctr"/>
                </a:tc>
                <a:tc gridSpan="2">
                  <a:txBody>
                    <a:bodyPr/>
                    <a:lstStyle/>
                    <a:p>
                      <a:pPr algn="ctr"/>
                      <a:r>
                        <a:rPr lang="en-AU" sz="2400" dirty="0">
                          <a:latin typeface="Arial" panose="020B0604020202020204" pitchFamily="34" charset="0"/>
                          <a:cs typeface="Arial" panose="020B0604020202020204" pitchFamily="34" charset="0"/>
                        </a:rPr>
                        <a:t>Contrasting conclusions</a:t>
                      </a:r>
                      <a:endParaRPr lang="en-US" sz="2400" dirty="0">
                        <a:latin typeface="Arial" panose="020B0604020202020204" pitchFamily="34" charset="0"/>
                        <a:cs typeface="Arial" panose="020B0604020202020204" pitchFamily="34" charset="0"/>
                      </a:endParaRPr>
                    </a:p>
                  </a:txBody>
                  <a:tcPr anchor="ctr"/>
                </a:tc>
                <a:tc hMerge="1">
                  <a:txBody>
                    <a:bodyPr/>
                    <a:lstStyle/>
                    <a:p>
                      <a:endParaRPr lang="en-US" dirty="0"/>
                    </a:p>
                  </a:txBody>
                  <a:tcPr/>
                </a:tc>
                <a:extLst>
                  <a:ext uri="{0D108BD9-81ED-4DB2-BD59-A6C34878D82A}">
                    <a16:rowId xmlns:a16="http://schemas.microsoft.com/office/drawing/2014/main" val="1089508180"/>
                  </a:ext>
                </a:extLst>
              </a:tr>
              <a:tr h="918748">
                <a:tc>
                  <a:txBody>
                    <a:bodyPr/>
                    <a:lstStyle/>
                    <a:p>
                      <a:r>
                        <a:rPr lang="en-AU" sz="2000" dirty="0">
                          <a:latin typeface="Arial" panose="020B0604020202020204" pitchFamily="34" charset="0"/>
                          <a:cs typeface="Arial" panose="020B0604020202020204" pitchFamily="34" charset="0"/>
                        </a:rPr>
                        <a:t>Mechanics</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Newton: mass is constant</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Einstein: mass changes with velocity</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5648246"/>
                  </a:ext>
                </a:extLst>
              </a:tr>
              <a:tr h="918748">
                <a:tc>
                  <a:txBody>
                    <a:bodyPr/>
                    <a:lstStyle/>
                    <a:p>
                      <a:r>
                        <a:rPr lang="en-US" sz="2000" dirty="0">
                          <a:latin typeface="Arial" panose="020B0604020202020204" pitchFamily="34" charset="0"/>
                          <a:cs typeface="Arial" panose="020B0604020202020204" pitchFamily="34" charset="0"/>
                        </a:rPr>
                        <a:t>Mechanics</a:t>
                      </a:r>
                    </a:p>
                  </a:txBody>
                  <a:tcPr anchor="ctr"/>
                </a:tc>
                <a:tc>
                  <a:txBody>
                    <a:bodyPr/>
                    <a:lstStyle/>
                    <a:p>
                      <a:r>
                        <a:rPr lang="en-US" sz="2000" dirty="0">
                          <a:latin typeface="Arial" panose="020B0604020202020204" pitchFamily="34" charset="0"/>
                          <a:cs typeface="Arial" panose="020B0604020202020204" pitchFamily="34" charset="0"/>
                        </a:rPr>
                        <a:t>Aristotle: larger objects fall faster</a:t>
                      </a:r>
                    </a:p>
                  </a:txBody>
                  <a:tcPr anchor="ctr"/>
                </a:tc>
                <a:tc>
                  <a:txBody>
                    <a:bodyPr/>
                    <a:lstStyle/>
                    <a:p>
                      <a:r>
                        <a:rPr lang="en-US" sz="2000" dirty="0">
                          <a:latin typeface="Arial" panose="020B0604020202020204" pitchFamily="34" charset="0"/>
                          <a:cs typeface="Arial" panose="020B0604020202020204" pitchFamily="34" charset="0"/>
                        </a:rPr>
                        <a:t>Galileo: all objects fall at the same speed</a:t>
                      </a:r>
                    </a:p>
                  </a:txBody>
                  <a:tcPr anchor="ctr"/>
                </a:tc>
                <a:extLst>
                  <a:ext uri="{0D108BD9-81ED-4DB2-BD59-A6C34878D82A}">
                    <a16:rowId xmlns:a16="http://schemas.microsoft.com/office/drawing/2014/main" val="2901974650"/>
                  </a:ext>
                </a:extLst>
              </a:tr>
              <a:tr h="519292">
                <a:tc>
                  <a:txBody>
                    <a:bodyPr/>
                    <a:lstStyle/>
                    <a:p>
                      <a:r>
                        <a:rPr lang="en-AU" sz="2000" dirty="0">
                          <a:latin typeface="Arial" panose="020B0604020202020204" pitchFamily="34" charset="0"/>
                          <a:cs typeface="Arial" panose="020B0604020202020204" pitchFamily="34" charset="0"/>
                        </a:rPr>
                        <a:t>Astronomy</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Ptolemy: moving sun</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Copernicus: stationary sun</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88951807"/>
                  </a:ext>
                </a:extLst>
              </a:tr>
              <a:tr h="519292">
                <a:tc>
                  <a:txBody>
                    <a:bodyPr/>
                    <a:lstStyle/>
                    <a:p>
                      <a:r>
                        <a:rPr lang="en-AU" sz="2000" dirty="0">
                          <a:latin typeface="Arial" panose="020B0604020202020204" pitchFamily="34" charset="0"/>
                          <a:cs typeface="Arial" panose="020B0604020202020204" pitchFamily="34" charset="0"/>
                        </a:rPr>
                        <a:t>Chemistry</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Priestly: phlogiston</a:t>
                      </a:r>
                      <a:endParaRPr lang="en-US" sz="2000" dirty="0">
                        <a:latin typeface="Arial" panose="020B0604020202020204" pitchFamily="34" charset="0"/>
                        <a:cs typeface="Arial" panose="020B0604020202020204" pitchFamily="34" charset="0"/>
                      </a:endParaRPr>
                    </a:p>
                  </a:txBody>
                  <a:tcPr anchor="ctr"/>
                </a:tc>
                <a:tc>
                  <a:txBody>
                    <a:bodyPr/>
                    <a:lstStyle/>
                    <a:p>
                      <a:r>
                        <a:rPr lang="en-AU" sz="2000" dirty="0">
                          <a:latin typeface="Arial" panose="020B0604020202020204" pitchFamily="34" charset="0"/>
                          <a:cs typeface="Arial" panose="020B0604020202020204" pitchFamily="34" charset="0"/>
                        </a:rPr>
                        <a:t>Lavoisier: oxygen</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3387965"/>
                  </a:ext>
                </a:extLst>
              </a:tr>
            </a:tbl>
          </a:graphicData>
        </a:graphic>
      </p:graphicFrame>
    </p:spTree>
    <p:extLst>
      <p:ext uri="{BB962C8B-B14F-4D97-AF65-F5344CB8AC3E}">
        <p14:creationId xmlns:p14="http://schemas.microsoft.com/office/powerpoint/2010/main" val="146038589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4660" y="1844676"/>
            <a:ext cx="8628224" cy="4251324"/>
          </a:xfrm>
        </p:spPr>
        <p:txBody>
          <a:bodyPr/>
          <a:lstStyle/>
          <a:p>
            <a:r>
              <a:rPr lang="en-AU" dirty="0"/>
              <a:t>Confirmation bias can occur when experiments are poorly designed or when data is not critically-analysed</a:t>
            </a:r>
          </a:p>
          <a:p>
            <a:r>
              <a:rPr lang="en-AU" dirty="0"/>
              <a:t>Negative controls and blind controls (blind, double-blind and triple-blind) should be used in experimental designs</a:t>
            </a:r>
            <a:endParaRPr lang="en-US" dirty="0"/>
          </a:p>
          <a:p>
            <a:r>
              <a:rPr lang="en-AU" dirty="0"/>
              <a:t>Experiments should be designed to disprove hypotheses, not to prove them</a:t>
            </a:r>
          </a:p>
          <a:p>
            <a:r>
              <a:rPr lang="en-AU" dirty="0"/>
              <a:t>Exploratory research is not confirmatory</a:t>
            </a:r>
          </a:p>
          <a:p>
            <a:r>
              <a:rPr lang="en-AU" dirty="0"/>
              <a:t>Correlation should not be misinterpreted as causation</a:t>
            </a:r>
          </a:p>
          <a:p>
            <a:endParaRPr lang="en-AU" dirty="0"/>
          </a:p>
        </p:txBody>
      </p:sp>
      <p:sp>
        <p:nvSpPr>
          <p:cNvPr id="3" name="Text Placeholder 2"/>
          <p:cNvSpPr>
            <a:spLocks noGrp="1"/>
          </p:cNvSpPr>
          <p:nvPr>
            <p:ph type="body" sz="quarter" idx="15"/>
          </p:nvPr>
        </p:nvSpPr>
        <p:spPr/>
        <p:txBody>
          <a:bodyPr>
            <a:normAutofit lnSpcReduction="10000"/>
          </a:bodyPr>
          <a:lstStyle/>
          <a:p>
            <a:r>
              <a:rPr lang="en-AU" dirty="0"/>
              <a:t>E</a:t>
            </a:r>
            <a:r>
              <a:rPr lang="en-AU" dirty="0">
                <a:solidFill>
                  <a:srgbClr val="FF0000"/>
                </a:solidFill>
              </a:rPr>
              <a:t>valuate the significance of confirmation bias, including theory-dependence of observation</a:t>
            </a:r>
          </a:p>
          <a:p>
            <a:endParaRPr lang="en-AU" dirty="0">
              <a:solidFill>
                <a:srgbClr val="FF0000"/>
              </a:solidFill>
            </a:endParaRPr>
          </a:p>
        </p:txBody>
      </p:sp>
      <p:sp>
        <p:nvSpPr>
          <p:cNvPr id="2" name="Title 1">
            <a:extLst>
              <a:ext uri="{FF2B5EF4-FFF2-40B4-BE49-F238E27FC236}">
                <a16:creationId xmlns:a16="http://schemas.microsoft.com/office/drawing/2014/main" id="{837970F9-D908-4F2E-AE6E-F109F1767696}"/>
              </a:ext>
            </a:extLst>
          </p:cNvPr>
          <p:cNvSpPr>
            <a:spLocks noGrp="1"/>
          </p:cNvSpPr>
          <p:nvPr>
            <p:ph type="title"/>
          </p:nvPr>
        </p:nvSpPr>
        <p:spPr/>
        <p:txBody>
          <a:bodyPr/>
          <a:lstStyle/>
          <a:p>
            <a:r>
              <a:rPr lang="en-AU" sz="3200" dirty="0"/>
              <a:t>Confirmation bias</a:t>
            </a:r>
            <a:endParaRPr lang="en-US" sz="3200" dirty="0"/>
          </a:p>
        </p:txBody>
      </p:sp>
    </p:spTree>
    <p:extLst>
      <p:ext uri="{BB962C8B-B14F-4D97-AF65-F5344CB8AC3E}">
        <p14:creationId xmlns:p14="http://schemas.microsoft.com/office/powerpoint/2010/main" val="123623685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4660" y="1844676"/>
            <a:ext cx="4129856" cy="4251324"/>
          </a:xfrm>
        </p:spPr>
        <p:txBody>
          <a:bodyPr>
            <a:noAutofit/>
          </a:bodyPr>
          <a:lstStyle/>
          <a:p>
            <a:r>
              <a:rPr lang="en-AU" sz="2000" dirty="0"/>
              <a:t>Ants are more aggressive to ants from other nests than to those from their own nest</a:t>
            </a:r>
          </a:p>
          <a:p>
            <a:r>
              <a:rPr lang="en-AU" sz="2000" dirty="0"/>
              <a:t>A study of 79 publications showed that 71% were non-blinded studies, and confirmed the assumption.</a:t>
            </a:r>
          </a:p>
          <a:p>
            <a:r>
              <a:rPr lang="en-AU" sz="2000" dirty="0"/>
              <a:t>The blinded studies (29%) disproved the assumption.</a:t>
            </a:r>
            <a:endParaRPr lang="en-US" sz="2000" dirty="0"/>
          </a:p>
          <a:p>
            <a:endParaRPr lang="en-AU" sz="2000" dirty="0"/>
          </a:p>
        </p:txBody>
      </p:sp>
      <p:sp>
        <p:nvSpPr>
          <p:cNvPr id="3" name="Text Placeholder 2"/>
          <p:cNvSpPr>
            <a:spLocks noGrp="1"/>
          </p:cNvSpPr>
          <p:nvPr>
            <p:ph type="body" sz="quarter" idx="15"/>
          </p:nvPr>
        </p:nvSpPr>
        <p:spPr/>
        <p:txBody>
          <a:bodyPr>
            <a:normAutofit lnSpcReduction="10000"/>
          </a:bodyPr>
          <a:lstStyle/>
          <a:p>
            <a:r>
              <a:rPr lang="en-AU" dirty="0"/>
              <a:t>E</a:t>
            </a:r>
            <a:r>
              <a:rPr lang="en-AU" dirty="0">
                <a:solidFill>
                  <a:srgbClr val="FF0000"/>
                </a:solidFill>
              </a:rPr>
              <a:t>valuate the significance of confirmation bias, including theory-dependence of observation</a:t>
            </a:r>
          </a:p>
          <a:p>
            <a:endParaRPr lang="en-AU" dirty="0">
              <a:solidFill>
                <a:srgbClr val="FF0000"/>
              </a:solidFill>
            </a:endParaRPr>
          </a:p>
        </p:txBody>
      </p:sp>
      <p:sp>
        <p:nvSpPr>
          <p:cNvPr id="2" name="Title 1">
            <a:extLst>
              <a:ext uri="{FF2B5EF4-FFF2-40B4-BE49-F238E27FC236}">
                <a16:creationId xmlns:a16="http://schemas.microsoft.com/office/drawing/2014/main" id="{837970F9-D908-4F2E-AE6E-F109F1767696}"/>
              </a:ext>
            </a:extLst>
          </p:cNvPr>
          <p:cNvSpPr>
            <a:spLocks noGrp="1"/>
          </p:cNvSpPr>
          <p:nvPr>
            <p:ph type="title"/>
          </p:nvPr>
        </p:nvSpPr>
        <p:spPr/>
        <p:txBody>
          <a:bodyPr/>
          <a:lstStyle/>
          <a:p>
            <a:r>
              <a:rPr lang="en-AU" sz="3200" dirty="0"/>
              <a:t>Confirmation bias</a:t>
            </a:r>
            <a:endParaRPr lang="en-US" sz="3200" dirty="0"/>
          </a:p>
        </p:txBody>
      </p:sp>
      <p:pic>
        <p:nvPicPr>
          <p:cNvPr id="2052" name="Picture 4" descr="https://journals.plos.org/plosone/article/figure/image?size=large&amp;id=10.1371/journal.pone.0053548.g001"/>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25352" y="2163758"/>
            <a:ext cx="3554275" cy="2827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424516" y="5150915"/>
            <a:ext cx="4572000" cy="338554"/>
          </a:xfrm>
          <a:prstGeom prst="rect">
            <a:avLst/>
          </a:prstGeom>
        </p:spPr>
        <p:txBody>
          <a:bodyPr>
            <a:spAutoFit/>
          </a:bodyPr>
          <a:lstStyle/>
          <a:p>
            <a:r>
              <a:rPr lang="en-AU" sz="800" dirty="0">
                <a:solidFill>
                  <a:srgbClr val="222222"/>
                </a:solidFill>
                <a:latin typeface="Arial" panose="020B0604020202020204" pitchFamily="34" charset="0"/>
              </a:rPr>
              <a:t>van </a:t>
            </a:r>
            <a:r>
              <a:rPr lang="en-AU" sz="800" dirty="0" err="1">
                <a:solidFill>
                  <a:srgbClr val="222222"/>
                </a:solidFill>
                <a:latin typeface="Arial" panose="020B0604020202020204" pitchFamily="34" charset="0"/>
              </a:rPr>
              <a:t>Wilgenburg</a:t>
            </a:r>
            <a:r>
              <a:rPr lang="en-AU" sz="800" dirty="0">
                <a:solidFill>
                  <a:srgbClr val="222222"/>
                </a:solidFill>
                <a:latin typeface="Arial" panose="020B0604020202020204" pitchFamily="34" charset="0"/>
              </a:rPr>
              <a:t> E, Elgar MA. Confirmation bias in studies of </a:t>
            </a:r>
            <a:r>
              <a:rPr lang="en-AU" sz="800" dirty="0" err="1">
                <a:solidFill>
                  <a:srgbClr val="222222"/>
                </a:solidFill>
                <a:latin typeface="Arial" panose="020B0604020202020204" pitchFamily="34" charset="0"/>
              </a:rPr>
              <a:t>nestmate</a:t>
            </a:r>
            <a:r>
              <a:rPr lang="en-AU" sz="800" dirty="0">
                <a:solidFill>
                  <a:srgbClr val="222222"/>
                </a:solidFill>
                <a:latin typeface="Arial" panose="020B0604020202020204" pitchFamily="34" charset="0"/>
              </a:rPr>
              <a:t> recognition: a cautionary note for research into the behaviour of animals. </a:t>
            </a:r>
            <a:r>
              <a:rPr lang="en-AU" sz="800" dirty="0" err="1">
                <a:solidFill>
                  <a:srgbClr val="222222"/>
                </a:solidFill>
                <a:latin typeface="Arial" panose="020B0604020202020204" pitchFamily="34" charset="0"/>
              </a:rPr>
              <a:t>PloS</a:t>
            </a:r>
            <a:r>
              <a:rPr lang="en-AU" sz="800" dirty="0">
                <a:solidFill>
                  <a:srgbClr val="222222"/>
                </a:solidFill>
                <a:latin typeface="Arial" panose="020B0604020202020204" pitchFamily="34" charset="0"/>
              </a:rPr>
              <a:t> one. 2013 Jan 23;8(1):e53548.</a:t>
            </a:r>
            <a:endParaRPr lang="en-AU" sz="800" dirty="0"/>
          </a:p>
        </p:txBody>
      </p:sp>
    </p:spTree>
    <p:extLst>
      <p:ext uri="{BB962C8B-B14F-4D97-AF65-F5344CB8AC3E}">
        <p14:creationId xmlns:p14="http://schemas.microsoft.com/office/powerpoint/2010/main" val="146020552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070007" y="6282047"/>
            <a:ext cx="3242720" cy="416180"/>
          </a:xfrm>
        </p:spPr>
        <p:txBody>
          <a:bodyPr>
            <a:noAutofit/>
          </a:bodyPr>
          <a:lstStyle/>
          <a:p>
            <a:pPr marL="0" indent="0" algn="ctr">
              <a:buNone/>
            </a:pPr>
            <a:r>
              <a:rPr lang="en-US" sz="900" dirty="0" err="1" smtClean="0">
                <a:hlinkClick r:id="rId3"/>
              </a:rPr>
              <a:t>Nuzzo</a:t>
            </a:r>
            <a:r>
              <a:rPr lang="en-US" sz="900" dirty="0" smtClean="0">
                <a:hlinkClick r:id="rId3"/>
              </a:rPr>
              <a:t>, R, Nature </a:t>
            </a:r>
            <a:r>
              <a:rPr lang="en-AU" sz="900" dirty="0">
                <a:hlinkClick r:id="rId3"/>
              </a:rPr>
              <a:t>How scientists fool themselves – and how they can </a:t>
            </a:r>
            <a:r>
              <a:rPr lang="en-AU" sz="900" dirty="0" smtClean="0">
                <a:hlinkClick r:id="rId3"/>
              </a:rPr>
              <a:t>stop. </a:t>
            </a:r>
            <a:r>
              <a:rPr lang="en-US" sz="900" dirty="0" smtClean="0">
                <a:hlinkClick r:id="rId3"/>
              </a:rPr>
              <a:t>526</a:t>
            </a:r>
            <a:r>
              <a:rPr lang="en-US" sz="900" dirty="0">
                <a:hlinkClick r:id="rId3"/>
              </a:rPr>
              <a:t>, 182–185</a:t>
            </a:r>
            <a:endParaRPr lang="en-US" sz="900" dirty="0"/>
          </a:p>
          <a:p>
            <a:pPr marL="0" indent="0" algn="ctr">
              <a:buNone/>
            </a:pPr>
            <a:endParaRPr lang="en-AU" sz="900" dirty="0"/>
          </a:p>
        </p:txBody>
      </p:sp>
      <p:sp>
        <p:nvSpPr>
          <p:cNvPr id="3" name="Text Placeholder 2"/>
          <p:cNvSpPr>
            <a:spLocks noGrp="1"/>
          </p:cNvSpPr>
          <p:nvPr>
            <p:ph type="body" sz="quarter" idx="15"/>
          </p:nvPr>
        </p:nvSpPr>
        <p:spPr/>
        <p:txBody>
          <a:bodyPr>
            <a:normAutofit lnSpcReduction="10000"/>
          </a:bodyPr>
          <a:lstStyle/>
          <a:p>
            <a:r>
              <a:rPr lang="en-AU" dirty="0"/>
              <a:t>E</a:t>
            </a:r>
            <a:r>
              <a:rPr lang="en-AU" dirty="0">
                <a:solidFill>
                  <a:srgbClr val="FF0000"/>
                </a:solidFill>
              </a:rPr>
              <a:t>valuate the significance of confirmation bias, including theory-dependence of observation</a:t>
            </a:r>
          </a:p>
          <a:p>
            <a:endParaRPr lang="en-AU" dirty="0">
              <a:solidFill>
                <a:srgbClr val="FF0000"/>
              </a:solidFill>
            </a:endParaRPr>
          </a:p>
        </p:txBody>
      </p:sp>
      <p:sp>
        <p:nvSpPr>
          <p:cNvPr id="2" name="Title 1">
            <a:extLst>
              <a:ext uri="{FF2B5EF4-FFF2-40B4-BE49-F238E27FC236}">
                <a16:creationId xmlns:a16="http://schemas.microsoft.com/office/drawing/2014/main" id="{E62031ED-EB7C-42E2-9D80-6F8AAE627859}"/>
              </a:ext>
            </a:extLst>
          </p:cNvPr>
          <p:cNvSpPr>
            <a:spLocks noGrp="1"/>
          </p:cNvSpPr>
          <p:nvPr>
            <p:ph type="title"/>
          </p:nvPr>
        </p:nvSpPr>
        <p:spPr/>
        <p:txBody>
          <a:bodyPr/>
          <a:lstStyle/>
          <a:p>
            <a:r>
              <a:rPr lang="en-AU" dirty="0"/>
              <a:t>Confirmation bias – fooling ourselves</a:t>
            </a:r>
            <a:endParaRPr lang="en-US" dirty="0"/>
          </a:p>
        </p:txBody>
      </p:sp>
      <p:pic>
        <p:nvPicPr>
          <p:cNvPr id="7170" name="Picture 2" descr="https://www.nature.com/polopoly_fs/7.30171.1444233846!/image/Reproducibility_graphic2.jpeg_gen/derivatives/landscape_630/Reproducibility_graphic2.jpeg">
            <a:extLst>
              <a:ext uri="{FF2B5EF4-FFF2-40B4-BE49-F238E27FC236}">
                <a16:creationId xmlns:a16="http://schemas.microsoft.com/office/drawing/2014/main" id="{80A79A92-10D6-408E-9917-E845076BB519}"/>
              </a:ext>
            </a:extLst>
          </p:cNvPr>
          <p:cNvPicPr>
            <a:picLocks noGrp="1" noChangeAspect="1" noChangeArrowheads="1"/>
          </p:cNvPicPr>
          <p:nvPr>
            <p:ph idx="4294967295"/>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288" y="1665288"/>
            <a:ext cx="4464050" cy="4964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6415" y="2733369"/>
            <a:ext cx="2734295" cy="658760"/>
          </a:xfrm>
          <a:prstGeom prst="rect">
            <a:avLst/>
          </a:prstGeom>
          <a:noFill/>
        </p:spPr>
        <p:txBody>
          <a:bodyPr wrap="square" lIns="0" tIns="0" rIns="0" bIns="0" rtlCol="0" anchor="ctr">
            <a:noAutofit/>
          </a:bodyPr>
          <a:lstStyle/>
          <a:p>
            <a:pPr algn="l"/>
            <a:r>
              <a:rPr lang="en-AU" sz="2000" dirty="0">
                <a:latin typeface="Arial" panose="020B0604020202020204" pitchFamily="34" charset="0"/>
                <a:cs typeface="Arial" panose="020B0604020202020204" pitchFamily="34" charset="0"/>
              </a:rPr>
              <a:t>Types of confirmation bias in science</a:t>
            </a:r>
          </a:p>
        </p:txBody>
      </p:sp>
      <p:sp>
        <p:nvSpPr>
          <p:cNvPr id="8" name="TextBox 7"/>
          <p:cNvSpPr txBox="1"/>
          <p:nvPr/>
        </p:nvSpPr>
        <p:spPr>
          <a:xfrm>
            <a:off x="6016414" y="4783394"/>
            <a:ext cx="2734295" cy="997973"/>
          </a:xfrm>
          <a:prstGeom prst="rect">
            <a:avLst/>
          </a:prstGeom>
          <a:noFill/>
        </p:spPr>
        <p:txBody>
          <a:bodyPr wrap="square" lIns="0" tIns="0" rIns="0" bIns="0" rtlCol="0" anchor="ctr">
            <a:noAutofit/>
          </a:bodyPr>
          <a:lstStyle/>
          <a:p>
            <a:pPr algn="l"/>
            <a:r>
              <a:rPr lang="en-AU" sz="2000" dirty="0">
                <a:latin typeface="Arial" panose="020B0604020202020204" pitchFamily="34" charset="0"/>
                <a:cs typeface="Arial" panose="020B0604020202020204" pitchFamily="34" charset="0"/>
              </a:rPr>
              <a:t>How to avoid confirmation bias in science</a:t>
            </a:r>
          </a:p>
        </p:txBody>
      </p:sp>
      <p:sp>
        <p:nvSpPr>
          <p:cNvPr id="6" name="Right Arrow 5"/>
          <p:cNvSpPr/>
          <p:nvPr/>
        </p:nvSpPr>
        <p:spPr>
          <a:xfrm rot="10800000">
            <a:off x="5070007" y="2861187"/>
            <a:ext cx="731025" cy="403123"/>
          </a:xfrm>
          <a:prstGeom prst="rightArrow">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0" name="Right Arrow 9"/>
          <p:cNvSpPr/>
          <p:nvPr/>
        </p:nvSpPr>
        <p:spPr>
          <a:xfrm rot="10800000">
            <a:off x="5070007" y="5080818"/>
            <a:ext cx="731025" cy="403123"/>
          </a:xfrm>
          <a:prstGeom prst="rightArrow">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Tree>
    <p:extLst>
      <p:ext uri="{BB962C8B-B14F-4D97-AF65-F5344CB8AC3E}">
        <p14:creationId xmlns:p14="http://schemas.microsoft.com/office/powerpoint/2010/main" val="17219876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Describe your scientific research project, and the expected outcomes of your investigation. Explain the steps you have taken to avoid confirmation bias, including any assumptions you have made in your project.</a:t>
            </a:r>
          </a:p>
          <a:p>
            <a:pPr marL="342900" indent="-342900">
              <a:buFont typeface="+mj-lt"/>
              <a:buAutoNum type="arabicPeriod"/>
            </a:pPr>
            <a:r>
              <a:rPr lang="en-AU" sz="2400" dirty="0"/>
              <a:t>Consider your field of research. Provide examples of theory-laden observations that are evident in the literature in your research area.</a:t>
            </a:r>
          </a:p>
        </p:txBody>
      </p:sp>
      <p:sp>
        <p:nvSpPr>
          <p:cNvPr id="4" name="Title 3"/>
          <p:cNvSpPr>
            <a:spLocks noGrp="1"/>
          </p:cNvSpPr>
          <p:nvPr>
            <p:ph type="title"/>
          </p:nvPr>
        </p:nvSpPr>
        <p:spPr>
          <a:xfrm>
            <a:off x="292100" y="747158"/>
            <a:ext cx="8623051" cy="862185"/>
          </a:xfrm>
        </p:spPr>
        <p:txBody>
          <a:bodyPr/>
          <a:lstStyle/>
          <a:p>
            <a:r>
              <a:rPr lang="en-AU" dirty="0"/>
              <a:t>Reflection: Confirmation bias and theory-laden observations</a:t>
            </a:r>
          </a:p>
        </p:txBody>
      </p:sp>
    </p:spTree>
    <p:extLst>
      <p:ext uri="{BB962C8B-B14F-4D97-AF65-F5344CB8AC3E}">
        <p14:creationId xmlns:p14="http://schemas.microsoft.com/office/powerpoint/2010/main" val="16525814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55462" y="4346210"/>
            <a:ext cx="4305521" cy="931618"/>
          </a:xfrm>
        </p:spPr>
        <p:txBody>
          <a:bodyPr anchor="ctr"/>
          <a:lstStyle/>
          <a:p>
            <a:r>
              <a:rPr lang="en-AU" dirty="0"/>
              <a:t>How major advances occur in science</a:t>
            </a:r>
          </a:p>
        </p:txBody>
      </p:sp>
      <p:sp>
        <p:nvSpPr>
          <p:cNvPr id="7" name="Title 6">
            <a:extLst>
              <a:ext uri="{FF2B5EF4-FFF2-40B4-BE49-F238E27FC236}">
                <a16:creationId xmlns:a16="http://schemas.microsoft.com/office/drawing/2014/main" id="{91B7B1F3-EC07-4FE2-956B-4E4B4ADA7961}"/>
              </a:ext>
            </a:extLst>
          </p:cNvPr>
          <p:cNvSpPr>
            <a:spLocks noGrp="1"/>
          </p:cNvSpPr>
          <p:nvPr>
            <p:ph type="title"/>
          </p:nvPr>
        </p:nvSpPr>
        <p:spPr>
          <a:xfrm>
            <a:off x="255462" y="2823581"/>
            <a:ext cx="5451275" cy="1107996"/>
          </a:xfrm>
        </p:spPr>
        <p:txBody>
          <a:bodyPr/>
          <a:lstStyle/>
          <a:p>
            <a:r>
              <a:rPr lang="en-AU" sz="3200" dirty="0"/>
              <a:t>Paradigm shifts &amp; </a:t>
            </a:r>
            <a:br>
              <a:rPr lang="en-AU" sz="3200" dirty="0"/>
            </a:br>
            <a:r>
              <a:rPr lang="en-AU" sz="3200" dirty="0"/>
              <a:t>scientific revolutions</a:t>
            </a:r>
            <a:endParaRPr lang="en-US" sz="3200" dirty="0"/>
          </a:p>
        </p:txBody>
      </p:sp>
    </p:spTree>
    <p:extLst>
      <p:ext uri="{BB962C8B-B14F-4D97-AF65-F5344CB8AC3E}">
        <p14:creationId xmlns:p14="http://schemas.microsoft.com/office/powerpoint/2010/main" val="258537235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81B411-336B-443A-B6D6-1BC6F86EAF47}"/>
              </a:ext>
            </a:extLst>
          </p:cNvPr>
          <p:cNvSpPr>
            <a:spLocks noGrp="1"/>
          </p:cNvSpPr>
          <p:nvPr>
            <p:ph type="body" sz="quarter" idx="15"/>
          </p:nvPr>
        </p:nvSpPr>
        <p:spPr>
          <a:xfrm>
            <a:off x="294661" y="1100318"/>
            <a:ext cx="8627651" cy="338850"/>
          </a:xfrm>
        </p:spPr>
        <p:txBody>
          <a:bodyPr>
            <a:noAutofit/>
          </a:bodyPr>
          <a:lstStyle/>
          <a:p>
            <a:r>
              <a:rPr lang="en-AU" sz="1050" dirty="0"/>
              <a:t>S</a:t>
            </a:r>
            <a:r>
              <a:rPr lang="en-AU" sz="1050" dirty="0">
                <a:solidFill>
                  <a:srgbClr val="FF0000"/>
                </a:solidFill>
              </a:rPr>
              <a:t>elect one example from the following list to analyse the paradigm shift and how evidence is used to support new theories to explain phenomena and their consequences </a:t>
            </a:r>
          </a:p>
          <a:p>
            <a:endParaRPr lang="en-AU" sz="1050" dirty="0">
              <a:solidFill>
                <a:srgbClr val="FF0000"/>
              </a:solidFill>
            </a:endParaRPr>
          </a:p>
        </p:txBody>
      </p:sp>
      <p:sp>
        <p:nvSpPr>
          <p:cNvPr id="2" name="Title 1">
            <a:extLst>
              <a:ext uri="{FF2B5EF4-FFF2-40B4-BE49-F238E27FC236}">
                <a16:creationId xmlns:a16="http://schemas.microsoft.com/office/drawing/2014/main" id="{AF722196-19FE-409D-ACB0-CC6F5DA463F4}"/>
              </a:ext>
            </a:extLst>
          </p:cNvPr>
          <p:cNvSpPr>
            <a:spLocks noGrp="1"/>
          </p:cNvSpPr>
          <p:nvPr>
            <p:ph type="title"/>
          </p:nvPr>
        </p:nvSpPr>
        <p:spPr>
          <a:xfrm>
            <a:off x="292100" y="601847"/>
            <a:ext cx="8623051" cy="498470"/>
          </a:xfrm>
        </p:spPr>
        <p:txBody>
          <a:bodyPr/>
          <a:lstStyle/>
          <a:p>
            <a:r>
              <a:rPr lang="en-AU" sz="3200" dirty="0">
                <a:solidFill>
                  <a:schemeClr val="tx1"/>
                </a:solidFill>
              </a:rPr>
              <a:t>Thomas Kuhn &amp; scientific revolutions</a:t>
            </a:r>
            <a:endParaRPr lang="en-US" sz="3200" dirty="0">
              <a:solidFill>
                <a:schemeClr val="tx1"/>
              </a:solidFill>
            </a:endParaRPr>
          </a:p>
        </p:txBody>
      </p:sp>
      <p:grpSp>
        <p:nvGrpSpPr>
          <p:cNvPr id="33" name="Group 32">
            <a:extLst>
              <a:ext uri="{FF2B5EF4-FFF2-40B4-BE49-F238E27FC236}">
                <a16:creationId xmlns:a16="http://schemas.microsoft.com/office/drawing/2014/main" id="{5B847D54-3DB2-468B-9CDF-C313E251A721}"/>
              </a:ext>
            </a:extLst>
          </p:cNvPr>
          <p:cNvGrpSpPr/>
          <p:nvPr/>
        </p:nvGrpSpPr>
        <p:grpSpPr>
          <a:xfrm>
            <a:off x="292100" y="1993392"/>
            <a:ext cx="8496944" cy="3977640"/>
            <a:chOff x="467544" y="2221992"/>
            <a:chExt cx="8496944" cy="3977640"/>
          </a:xfrm>
        </p:grpSpPr>
        <p:sp>
          <p:nvSpPr>
            <p:cNvPr id="4" name="Oval 3">
              <a:extLst>
                <a:ext uri="{FF2B5EF4-FFF2-40B4-BE49-F238E27FC236}">
                  <a16:creationId xmlns:a16="http://schemas.microsoft.com/office/drawing/2014/main" id="{B9D38A9D-64CE-44CE-B63B-5AD7D6FD2A45}"/>
                </a:ext>
              </a:extLst>
            </p:cNvPr>
            <p:cNvSpPr/>
            <p:nvPr/>
          </p:nvSpPr>
          <p:spPr>
            <a:xfrm>
              <a:off x="2578608" y="2221992"/>
              <a:ext cx="3977640" cy="3977640"/>
            </a:xfrm>
            <a:prstGeom prst="ellipse">
              <a:avLst/>
            </a:prstGeom>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ln>
                  <a:solidFill>
                    <a:schemeClr val="accent5"/>
                  </a:solidFill>
                </a:ln>
              </a:endParaRPr>
            </a:p>
          </p:txBody>
        </p:sp>
        <p:sp>
          <p:nvSpPr>
            <p:cNvPr id="5" name="Oval 4">
              <a:extLst>
                <a:ext uri="{FF2B5EF4-FFF2-40B4-BE49-F238E27FC236}">
                  <a16:creationId xmlns:a16="http://schemas.microsoft.com/office/drawing/2014/main" id="{BA0E80F4-62AC-440D-A4FB-B3F298842DF4}"/>
                </a:ext>
              </a:extLst>
            </p:cNvPr>
            <p:cNvSpPr/>
            <p:nvPr/>
          </p:nvSpPr>
          <p:spPr>
            <a:xfrm>
              <a:off x="3639312" y="2788920"/>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4" name="Oval 13">
              <a:extLst>
                <a:ext uri="{FF2B5EF4-FFF2-40B4-BE49-F238E27FC236}">
                  <a16:creationId xmlns:a16="http://schemas.microsoft.com/office/drawing/2014/main" id="{DD34CD1B-8A5F-47D2-AE6D-192A88D5656F}"/>
                </a:ext>
              </a:extLst>
            </p:cNvPr>
            <p:cNvSpPr/>
            <p:nvPr/>
          </p:nvSpPr>
          <p:spPr>
            <a:xfrm>
              <a:off x="4427220" y="3429000"/>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7" name="Oval 16">
              <a:extLst>
                <a:ext uri="{FF2B5EF4-FFF2-40B4-BE49-F238E27FC236}">
                  <a16:creationId xmlns:a16="http://schemas.microsoft.com/office/drawing/2014/main" id="{F76C37FC-B044-4050-A3C6-A4B4B628696B}"/>
                </a:ext>
              </a:extLst>
            </p:cNvPr>
            <p:cNvSpPr/>
            <p:nvPr/>
          </p:nvSpPr>
          <p:spPr>
            <a:xfrm>
              <a:off x="4777740" y="2383536"/>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0" name="Oval 19">
              <a:extLst>
                <a:ext uri="{FF2B5EF4-FFF2-40B4-BE49-F238E27FC236}">
                  <a16:creationId xmlns:a16="http://schemas.microsoft.com/office/drawing/2014/main" id="{4ED8B4AE-442B-4BED-B80B-8BB0FC5DCF93}"/>
                </a:ext>
              </a:extLst>
            </p:cNvPr>
            <p:cNvSpPr/>
            <p:nvPr/>
          </p:nvSpPr>
          <p:spPr>
            <a:xfrm>
              <a:off x="4363212" y="5292330"/>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1" name="Oval 20">
              <a:extLst>
                <a:ext uri="{FF2B5EF4-FFF2-40B4-BE49-F238E27FC236}">
                  <a16:creationId xmlns:a16="http://schemas.microsoft.com/office/drawing/2014/main" id="{032732DF-DDA5-4F33-89EF-55EE07DB2154}"/>
                </a:ext>
              </a:extLst>
            </p:cNvPr>
            <p:cNvSpPr/>
            <p:nvPr/>
          </p:nvSpPr>
          <p:spPr>
            <a:xfrm>
              <a:off x="3304032" y="4418076"/>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2" name="TextBox 21">
              <a:extLst>
                <a:ext uri="{FF2B5EF4-FFF2-40B4-BE49-F238E27FC236}">
                  <a16:creationId xmlns:a16="http://schemas.microsoft.com/office/drawing/2014/main" id="{C6605D62-E106-447A-8CD7-0EADD678EF9A}"/>
                </a:ext>
              </a:extLst>
            </p:cNvPr>
            <p:cNvSpPr txBox="1"/>
            <p:nvPr/>
          </p:nvSpPr>
          <p:spPr>
            <a:xfrm>
              <a:off x="539553" y="2606792"/>
              <a:ext cx="1316679"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Normal Science</a:t>
              </a:r>
              <a:endParaRPr lang="en-US" sz="2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5206114-F00A-4F15-A5AC-B828FE136554}"/>
                </a:ext>
              </a:extLst>
            </p:cNvPr>
            <p:cNvSpPr txBox="1"/>
            <p:nvPr/>
          </p:nvSpPr>
          <p:spPr>
            <a:xfrm>
              <a:off x="467544" y="3645024"/>
              <a:ext cx="1656184" cy="1200329"/>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“research firmly based on past discoveries”</a:t>
              </a:r>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97CF7CB-B8A3-4CFD-9E81-2D3141009DE6}"/>
                </a:ext>
              </a:extLst>
            </p:cNvPr>
            <p:cNvSpPr txBox="1"/>
            <p:nvPr/>
          </p:nvSpPr>
          <p:spPr>
            <a:xfrm>
              <a:off x="6732240" y="3305106"/>
              <a:ext cx="2232248"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Puzzle-solving science</a:t>
              </a:r>
              <a:endParaRPr lang="en-US" sz="2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A429E29-A866-4E7D-A25D-E48BDDCC9995}"/>
                </a:ext>
              </a:extLst>
            </p:cNvPr>
            <p:cNvSpPr txBox="1"/>
            <p:nvPr/>
          </p:nvSpPr>
          <p:spPr>
            <a:xfrm>
              <a:off x="6732240" y="4193252"/>
              <a:ext cx="2133600" cy="1200329"/>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“anomalies that do not fit into established theories”</a:t>
              </a:r>
              <a:endParaRPr lang="en-US"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E6594A70-0886-41CC-B299-176BAE9E8633}"/>
                </a:ext>
              </a:extLst>
            </p:cNvPr>
            <p:cNvCxnSpPr>
              <a:cxnSpLocks/>
              <a:stCxn id="24" idx="1"/>
            </p:cNvCxnSpPr>
            <p:nvPr/>
          </p:nvCxnSpPr>
          <p:spPr>
            <a:xfrm flipH="1" flipV="1">
              <a:off x="5330952" y="2953512"/>
              <a:ext cx="1401288" cy="7670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382EFCA-95FD-418F-96FC-DE1F7B7D8513}"/>
                </a:ext>
              </a:extLst>
            </p:cNvPr>
            <p:cNvCxnSpPr>
              <a:stCxn id="24" idx="1"/>
            </p:cNvCxnSpPr>
            <p:nvPr/>
          </p:nvCxnSpPr>
          <p:spPr>
            <a:xfrm flipH="1">
              <a:off x="5067300" y="3720605"/>
              <a:ext cx="1664940" cy="558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AD5BACD0-9DE6-4156-A632-2249B1D1B243}"/>
                </a:ext>
              </a:extLst>
            </p:cNvPr>
            <p:cNvCxnSpPr>
              <a:cxnSpLocks/>
              <a:stCxn id="24" idx="1"/>
              <a:endCxn id="20" idx="7"/>
            </p:cNvCxnSpPr>
            <p:nvPr/>
          </p:nvCxnSpPr>
          <p:spPr>
            <a:xfrm flipH="1">
              <a:off x="4909554" y="3720605"/>
              <a:ext cx="1822686" cy="16654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7D5BA518-0803-415B-949B-6276091F43BD}"/>
                </a:ext>
              </a:extLst>
            </p:cNvPr>
            <p:cNvCxnSpPr>
              <a:cxnSpLocks/>
              <a:stCxn id="22" idx="3"/>
            </p:cNvCxnSpPr>
            <p:nvPr/>
          </p:nvCxnSpPr>
          <p:spPr>
            <a:xfrm>
              <a:off x="1856232" y="3022291"/>
              <a:ext cx="1280160" cy="6983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4" name="TextBox 33">
            <a:extLst>
              <a:ext uri="{FF2B5EF4-FFF2-40B4-BE49-F238E27FC236}">
                <a16:creationId xmlns:a16="http://schemas.microsoft.com/office/drawing/2014/main" id="{604583EF-0F57-4E0F-89FD-B86544966216}"/>
              </a:ext>
            </a:extLst>
          </p:cNvPr>
          <p:cNvSpPr txBox="1"/>
          <p:nvPr/>
        </p:nvSpPr>
        <p:spPr>
          <a:xfrm>
            <a:off x="484632" y="6178267"/>
            <a:ext cx="7516368" cy="559857"/>
          </a:xfrm>
          <a:prstGeom prst="rect">
            <a:avLst/>
          </a:prstGeom>
          <a:noFill/>
        </p:spPr>
        <p:txBody>
          <a:bodyPr wrap="square" lIns="0" tIns="0" rIns="0" bIns="0" rtlCol="0">
            <a:noAutofit/>
          </a:bodyPr>
          <a:lstStyle/>
          <a:p>
            <a:r>
              <a:rPr lang="en-AU" sz="1400" dirty="0">
                <a:latin typeface="Arial" panose="020B0604020202020204" pitchFamily="34" charset="0"/>
                <a:cs typeface="Arial" panose="020B0604020202020204" pitchFamily="34" charset="0"/>
              </a:rPr>
              <a:t>Scientific paradigm: distinct set of concepts or thought patterns, including theories, research methods, postulates, and standards for what constitutes legitimate contributions to a field</a:t>
            </a:r>
          </a:p>
        </p:txBody>
      </p:sp>
      <p:sp>
        <p:nvSpPr>
          <p:cNvPr id="35" name="Right Brace 34">
            <a:extLst>
              <a:ext uri="{FF2B5EF4-FFF2-40B4-BE49-F238E27FC236}">
                <a16:creationId xmlns:a16="http://schemas.microsoft.com/office/drawing/2014/main" id="{836D6703-C740-4B4B-B676-4E8CE9615BE0}"/>
              </a:ext>
            </a:extLst>
          </p:cNvPr>
          <p:cNvSpPr/>
          <p:nvPr/>
        </p:nvSpPr>
        <p:spPr>
          <a:xfrm rot="16200000">
            <a:off x="4123091" y="-95388"/>
            <a:ext cx="537788" cy="397764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6" name="TextBox 35">
            <a:extLst>
              <a:ext uri="{FF2B5EF4-FFF2-40B4-BE49-F238E27FC236}">
                <a16:creationId xmlns:a16="http://schemas.microsoft.com/office/drawing/2014/main" id="{D989D6AA-B0B6-4079-990F-974F4F6296E1}"/>
              </a:ext>
            </a:extLst>
          </p:cNvPr>
          <p:cNvSpPr txBox="1"/>
          <p:nvPr/>
        </p:nvSpPr>
        <p:spPr>
          <a:xfrm>
            <a:off x="3595116" y="1377301"/>
            <a:ext cx="1647260" cy="252455"/>
          </a:xfrm>
          <a:prstGeom prst="rect">
            <a:avLst/>
          </a:prstGeom>
          <a:noFill/>
        </p:spPr>
        <p:txBody>
          <a:bodyPr wrap="square" lIns="0" tIns="0" rIns="0" bIns="0" rtlCol="0">
            <a:normAutofit/>
          </a:bodyPr>
          <a:lstStyle/>
          <a:p>
            <a:pPr algn="l"/>
            <a:r>
              <a:rPr lang="en-AU" sz="1400" dirty="0">
                <a:latin typeface="Arial" panose="020B0604020202020204" pitchFamily="34" charset="0"/>
                <a:cs typeface="Arial" panose="020B0604020202020204" pitchFamily="34" charset="0"/>
              </a:rPr>
              <a:t>Scientific Paradigm</a:t>
            </a:r>
          </a:p>
        </p:txBody>
      </p:sp>
    </p:spTree>
    <p:extLst>
      <p:ext uri="{BB962C8B-B14F-4D97-AF65-F5344CB8AC3E}">
        <p14:creationId xmlns:p14="http://schemas.microsoft.com/office/powerpoint/2010/main" val="22907719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6BA0D-D1A1-4D9E-8B16-7ECCEA78E202}"/>
              </a:ext>
            </a:extLst>
          </p:cNvPr>
          <p:cNvSpPr>
            <a:spLocks noGrp="1"/>
          </p:cNvSpPr>
          <p:nvPr>
            <p:ph type="body" sz="quarter" idx="15"/>
          </p:nvPr>
        </p:nvSpPr>
        <p:spPr>
          <a:xfrm>
            <a:off x="292100" y="1141918"/>
            <a:ext cx="8627651" cy="606233"/>
          </a:xfrm>
        </p:spPr>
        <p:txBody>
          <a:bodyPr>
            <a:noAutofit/>
          </a:bodyPr>
          <a:lstStyle/>
          <a:p>
            <a:r>
              <a:rPr lang="en-AU" dirty="0"/>
              <a:t>S</a:t>
            </a:r>
            <a:r>
              <a:rPr lang="en-AU" dirty="0">
                <a:solidFill>
                  <a:srgbClr val="FF0000"/>
                </a:solidFill>
              </a:rPr>
              <a:t>elect one example from the following list to analyse the paradigm shift and how evidence is used to support new theories to explain phenomena and their consequences </a:t>
            </a:r>
          </a:p>
          <a:p>
            <a:endParaRPr lang="en-AU" dirty="0">
              <a:solidFill>
                <a:srgbClr val="FF0000"/>
              </a:solidFill>
            </a:endParaRPr>
          </a:p>
          <a:p>
            <a:endParaRPr lang="en-AU" dirty="0">
              <a:solidFill>
                <a:srgbClr val="FF0000"/>
              </a:solidFill>
            </a:endParaRPr>
          </a:p>
        </p:txBody>
      </p:sp>
      <p:sp>
        <p:nvSpPr>
          <p:cNvPr id="2" name="Title 1">
            <a:extLst>
              <a:ext uri="{FF2B5EF4-FFF2-40B4-BE49-F238E27FC236}">
                <a16:creationId xmlns:a16="http://schemas.microsoft.com/office/drawing/2014/main" id="{3F1BB581-5BF1-49B6-8136-75CF9512FCF0}"/>
              </a:ext>
            </a:extLst>
          </p:cNvPr>
          <p:cNvSpPr>
            <a:spLocks noGrp="1"/>
          </p:cNvSpPr>
          <p:nvPr>
            <p:ph type="title"/>
          </p:nvPr>
        </p:nvSpPr>
        <p:spPr/>
        <p:txBody>
          <a:bodyPr/>
          <a:lstStyle/>
          <a:p>
            <a:r>
              <a:rPr lang="en-AU" sz="2800" dirty="0"/>
              <a:t>Paradigm shifts</a:t>
            </a:r>
            <a:endParaRPr lang="en-US" sz="2800" dirty="0"/>
          </a:p>
        </p:txBody>
      </p:sp>
      <p:sp>
        <p:nvSpPr>
          <p:cNvPr id="13" name="TextBox 12">
            <a:extLst>
              <a:ext uri="{FF2B5EF4-FFF2-40B4-BE49-F238E27FC236}">
                <a16:creationId xmlns:a16="http://schemas.microsoft.com/office/drawing/2014/main" id="{2C7AF6E6-7B27-4F2D-AF4A-88ED224DB93E}"/>
              </a:ext>
            </a:extLst>
          </p:cNvPr>
          <p:cNvSpPr txBox="1"/>
          <p:nvPr/>
        </p:nvSpPr>
        <p:spPr>
          <a:xfrm>
            <a:off x="6154712" y="2411075"/>
            <a:ext cx="2556793" cy="1754326"/>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1. Normal Science – widely accepted theories</a:t>
            </a:r>
          </a:p>
          <a:p>
            <a:r>
              <a:rPr lang="en-AU" sz="1600" dirty="0" smtClean="0">
                <a:latin typeface="Arial" panose="020B0604020202020204" pitchFamily="34" charset="0"/>
                <a:cs typeface="Arial" panose="020B0604020202020204" pitchFamily="34" charset="0"/>
              </a:rPr>
              <a:t>For example Lamarckian </a:t>
            </a:r>
            <a:r>
              <a:rPr lang="en-AU" sz="1600" dirty="0">
                <a:latin typeface="Arial" panose="020B0604020202020204" pitchFamily="34" charset="0"/>
                <a:cs typeface="Arial" panose="020B0604020202020204" pitchFamily="34" charset="0"/>
              </a:rPr>
              <a:t>evolution, Miasma theory of disease</a:t>
            </a:r>
            <a:endParaRPr lang="en-US" sz="16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70EF1B5-98BF-4A03-A918-C68B87049D71}"/>
              </a:ext>
            </a:extLst>
          </p:cNvPr>
          <p:cNvSpPr txBox="1"/>
          <p:nvPr/>
        </p:nvSpPr>
        <p:spPr>
          <a:xfrm>
            <a:off x="2262546" y="5517864"/>
            <a:ext cx="4472891" cy="954107"/>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2. Crisis – observations that cannot be explained by current theories</a:t>
            </a:r>
          </a:p>
          <a:p>
            <a:r>
              <a:rPr lang="en-AU" sz="1600" dirty="0" smtClean="0">
                <a:latin typeface="Arial" panose="020B0604020202020204" pitchFamily="34" charset="0"/>
                <a:cs typeface="Arial" panose="020B0604020202020204" pitchFamily="34" charset="0"/>
              </a:rPr>
              <a:t>For example Koch’s </a:t>
            </a:r>
            <a:r>
              <a:rPr lang="en-AU" sz="1600" dirty="0">
                <a:latin typeface="Arial" panose="020B0604020202020204" pitchFamily="34" charset="0"/>
                <a:cs typeface="Arial" panose="020B0604020202020204" pitchFamily="34" charset="0"/>
              </a:rPr>
              <a:t>experiments with anthrax</a:t>
            </a:r>
            <a:endParaRPr lang="en-US"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32D9F99-8137-417E-B559-E624B735650F}"/>
              </a:ext>
            </a:extLst>
          </p:cNvPr>
          <p:cNvSpPr txBox="1"/>
          <p:nvPr/>
        </p:nvSpPr>
        <p:spPr>
          <a:xfrm>
            <a:off x="262008" y="2411075"/>
            <a:ext cx="1965179" cy="1200329"/>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3. Revolution– paradigm shift</a:t>
            </a:r>
          </a:p>
          <a:p>
            <a:r>
              <a:rPr lang="en-AU" sz="1600" dirty="0" smtClean="0">
                <a:latin typeface="Arial" panose="020B0604020202020204" pitchFamily="34" charset="0"/>
                <a:cs typeface="Arial" panose="020B0604020202020204" pitchFamily="34" charset="0"/>
              </a:rPr>
              <a:t>For example germ </a:t>
            </a:r>
            <a:r>
              <a:rPr lang="en-AU" sz="1600" dirty="0">
                <a:latin typeface="Arial" panose="020B0604020202020204" pitchFamily="34" charset="0"/>
                <a:cs typeface="Arial" panose="020B0604020202020204" pitchFamily="34" charset="0"/>
              </a:rPr>
              <a:t>theory of disease</a:t>
            </a:r>
            <a:endParaRPr lang="en-US" sz="16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6348111-755D-475D-832C-314A3AE34D63}"/>
              </a:ext>
            </a:extLst>
          </p:cNvPr>
          <p:cNvSpPr txBox="1"/>
          <p:nvPr/>
        </p:nvSpPr>
        <p:spPr>
          <a:xfrm>
            <a:off x="2359784" y="2987137"/>
            <a:ext cx="316112"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D0EA2F3-1426-4DA3-8A46-493235239180}"/>
              </a:ext>
            </a:extLst>
          </p:cNvPr>
          <p:cNvSpPr txBox="1"/>
          <p:nvPr/>
        </p:nvSpPr>
        <p:spPr>
          <a:xfrm>
            <a:off x="3685644" y="5019353"/>
            <a:ext cx="31771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1D73D9F-5C0C-40C8-AF50-E72216552E49}"/>
              </a:ext>
            </a:extLst>
          </p:cNvPr>
          <p:cNvSpPr txBox="1"/>
          <p:nvPr/>
        </p:nvSpPr>
        <p:spPr>
          <a:xfrm>
            <a:off x="5004048" y="2990374"/>
            <a:ext cx="31290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42257E7-07EB-4628-A0CF-6EC2FED9B8AA}"/>
              </a:ext>
            </a:extLst>
          </p:cNvPr>
          <p:cNvGrpSpPr/>
          <p:nvPr/>
        </p:nvGrpSpPr>
        <p:grpSpPr>
          <a:xfrm>
            <a:off x="2308687" y="1709852"/>
            <a:ext cx="3602087" cy="3604357"/>
            <a:chOff x="2036714" y="1935469"/>
            <a:chExt cx="3602087" cy="3604357"/>
          </a:xfrm>
          <a:effectLst>
            <a:outerShdw blurRad="50800" dist="38100" dir="5400000" algn="t" rotWithShape="0">
              <a:prstClr val="black">
                <a:alpha val="40000"/>
              </a:prstClr>
            </a:outerShdw>
          </a:effectLst>
        </p:grpSpPr>
        <p:grpSp>
          <p:nvGrpSpPr>
            <p:cNvPr id="20" name="Group 19">
              <a:extLst>
                <a:ext uri="{FF2B5EF4-FFF2-40B4-BE49-F238E27FC236}">
                  <a16:creationId xmlns:a16="http://schemas.microsoft.com/office/drawing/2014/main" id="{857A9910-6A06-4E1B-AA5B-D96A661F04C7}"/>
                </a:ext>
              </a:extLst>
            </p:cNvPr>
            <p:cNvGrpSpPr/>
            <p:nvPr/>
          </p:nvGrpSpPr>
          <p:grpSpPr>
            <a:xfrm>
              <a:off x="2036714" y="1935469"/>
              <a:ext cx="3602087" cy="3604357"/>
              <a:chOff x="1978025" y="1492250"/>
              <a:chExt cx="5038725" cy="5041900"/>
            </a:xfrm>
          </p:grpSpPr>
          <p:sp>
            <p:nvSpPr>
              <p:cNvPr id="21" name="Freeform 2">
                <a:extLst>
                  <a:ext uri="{FF2B5EF4-FFF2-40B4-BE49-F238E27FC236}">
                    <a16:creationId xmlns:a16="http://schemas.microsoft.com/office/drawing/2014/main" id="{FF4496A1-999A-4BA9-9523-5C36B8D5C2C9}"/>
                  </a:ext>
                </a:extLst>
              </p:cNvPr>
              <p:cNvSpPr>
                <a:spLocks/>
              </p:cNvSpPr>
              <p:nvPr/>
            </p:nvSpPr>
            <p:spPr bwMode="auto">
              <a:xfrm>
                <a:off x="1978025" y="1495425"/>
                <a:ext cx="3063875" cy="3778250"/>
              </a:xfrm>
              <a:custGeom>
                <a:avLst/>
                <a:gdLst>
                  <a:gd name="T0" fmla="*/ 2520950 w 1930"/>
                  <a:gd name="T1" fmla="*/ 0 h 2380"/>
                  <a:gd name="T2" fmla="*/ 2520950 w 1930"/>
                  <a:gd name="T3" fmla="*/ 0 h 2380"/>
                  <a:gd name="T4" fmla="*/ 2263775 w 1930"/>
                  <a:gd name="T5" fmla="*/ 12700 h 2380"/>
                  <a:gd name="T6" fmla="*/ 2012950 w 1930"/>
                  <a:gd name="T7" fmla="*/ 50800 h 2380"/>
                  <a:gd name="T8" fmla="*/ 1771650 w 1930"/>
                  <a:gd name="T9" fmla="*/ 114300 h 2380"/>
                  <a:gd name="T10" fmla="*/ 1539875 w 1930"/>
                  <a:gd name="T11" fmla="*/ 200025 h 2380"/>
                  <a:gd name="T12" fmla="*/ 1320800 w 1930"/>
                  <a:gd name="T13" fmla="*/ 304800 h 2380"/>
                  <a:gd name="T14" fmla="*/ 1111250 w 1930"/>
                  <a:gd name="T15" fmla="*/ 431800 h 2380"/>
                  <a:gd name="T16" fmla="*/ 917575 w 1930"/>
                  <a:gd name="T17" fmla="*/ 574675 h 2380"/>
                  <a:gd name="T18" fmla="*/ 736600 w 1930"/>
                  <a:gd name="T19" fmla="*/ 739775 h 2380"/>
                  <a:gd name="T20" fmla="*/ 574675 w 1930"/>
                  <a:gd name="T21" fmla="*/ 917575 h 2380"/>
                  <a:gd name="T22" fmla="*/ 428625 w 1930"/>
                  <a:gd name="T23" fmla="*/ 1111250 h 2380"/>
                  <a:gd name="T24" fmla="*/ 304800 w 1930"/>
                  <a:gd name="T25" fmla="*/ 1317625 h 2380"/>
                  <a:gd name="T26" fmla="*/ 196850 w 1930"/>
                  <a:gd name="T27" fmla="*/ 1539875 h 2380"/>
                  <a:gd name="T28" fmla="*/ 111125 w 1930"/>
                  <a:gd name="T29" fmla="*/ 1771650 h 2380"/>
                  <a:gd name="T30" fmla="*/ 50800 w 1930"/>
                  <a:gd name="T31" fmla="*/ 2012950 h 2380"/>
                  <a:gd name="T32" fmla="*/ 12700 w 1930"/>
                  <a:gd name="T33" fmla="*/ 2260600 h 2380"/>
                  <a:gd name="T34" fmla="*/ 0 w 1930"/>
                  <a:gd name="T35" fmla="*/ 2517775 h 2380"/>
                  <a:gd name="T36" fmla="*/ 0 w 1930"/>
                  <a:gd name="T37" fmla="*/ 2603500 h 2380"/>
                  <a:gd name="T38" fmla="*/ 12700 w 1930"/>
                  <a:gd name="T39" fmla="*/ 2774950 h 2380"/>
                  <a:gd name="T40" fmla="*/ 34925 w 1930"/>
                  <a:gd name="T41" fmla="*/ 2940050 h 2380"/>
                  <a:gd name="T42" fmla="*/ 66675 w 1930"/>
                  <a:gd name="T43" fmla="*/ 3101975 h 2380"/>
                  <a:gd name="T44" fmla="*/ 111125 w 1930"/>
                  <a:gd name="T45" fmla="*/ 3260725 h 2380"/>
                  <a:gd name="T46" fmla="*/ 161925 w 1930"/>
                  <a:gd name="T47" fmla="*/ 3413125 h 2380"/>
                  <a:gd name="T48" fmla="*/ 225425 w 1930"/>
                  <a:gd name="T49" fmla="*/ 3565525 h 2380"/>
                  <a:gd name="T50" fmla="*/ 298450 w 1930"/>
                  <a:gd name="T51" fmla="*/ 3708400 h 2380"/>
                  <a:gd name="T52" fmla="*/ 342900 w 1930"/>
                  <a:gd name="T53" fmla="*/ 3775075 h 2380"/>
                  <a:gd name="T54" fmla="*/ 1270000 w 1930"/>
                  <a:gd name="T55" fmla="*/ 3235325 h 2380"/>
                  <a:gd name="T56" fmla="*/ 1228725 w 1930"/>
                  <a:gd name="T57" fmla="*/ 3152775 h 2380"/>
                  <a:gd name="T58" fmla="*/ 1155700 w 1930"/>
                  <a:gd name="T59" fmla="*/ 2984500 h 2380"/>
                  <a:gd name="T60" fmla="*/ 1108075 w 1930"/>
                  <a:gd name="T61" fmla="*/ 2803525 h 2380"/>
                  <a:gd name="T62" fmla="*/ 1082675 w 1930"/>
                  <a:gd name="T63" fmla="*/ 2616200 h 2380"/>
                  <a:gd name="T64" fmla="*/ 1079500 w 1930"/>
                  <a:gd name="T65" fmla="*/ 2517775 h 2380"/>
                  <a:gd name="T66" fmla="*/ 1089025 w 1930"/>
                  <a:gd name="T67" fmla="*/ 2371725 h 2380"/>
                  <a:gd name="T68" fmla="*/ 1108075 w 1930"/>
                  <a:gd name="T69" fmla="*/ 2228850 h 2380"/>
                  <a:gd name="T70" fmla="*/ 1146175 w 1930"/>
                  <a:gd name="T71" fmla="*/ 2092325 h 2380"/>
                  <a:gd name="T72" fmla="*/ 1193800 w 1930"/>
                  <a:gd name="T73" fmla="*/ 1958975 h 2380"/>
                  <a:gd name="T74" fmla="*/ 1254125 w 1930"/>
                  <a:gd name="T75" fmla="*/ 1831975 h 2380"/>
                  <a:gd name="T76" fmla="*/ 1327150 w 1930"/>
                  <a:gd name="T77" fmla="*/ 1714500 h 2380"/>
                  <a:gd name="T78" fmla="*/ 1409700 w 1930"/>
                  <a:gd name="T79" fmla="*/ 1603375 h 2380"/>
                  <a:gd name="T80" fmla="*/ 1501775 w 1930"/>
                  <a:gd name="T81" fmla="*/ 1501775 h 2380"/>
                  <a:gd name="T82" fmla="*/ 1606550 w 1930"/>
                  <a:gd name="T83" fmla="*/ 1409700 h 2380"/>
                  <a:gd name="T84" fmla="*/ 1714500 w 1930"/>
                  <a:gd name="T85" fmla="*/ 1323975 h 2380"/>
                  <a:gd name="T86" fmla="*/ 1835150 w 1930"/>
                  <a:gd name="T87" fmla="*/ 1254125 h 2380"/>
                  <a:gd name="T88" fmla="*/ 1962150 w 1930"/>
                  <a:gd name="T89" fmla="*/ 1193800 h 2380"/>
                  <a:gd name="T90" fmla="*/ 2092325 w 1930"/>
                  <a:gd name="T91" fmla="*/ 1143000 h 2380"/>
                  <a:gd name="T92" fmla="*/ 2232025 w 1930"/>
                  <a:gd name="T93" fmla="*/ 1108075 h 2380"/>
                  <a:gd name="T94" fmla="*/ 2374900 w 1930"/>
                  <a:gd name="T95" fmla="*/ 1085850 h 2380"/>
                  <a:gd name="T96" fmla="*/ 2520950 w 1930"/>
                  <a:gd name="T97" fmla="*/ 1079500 h 2380"/>
                  <a:gd name="T98" fmla="*/ 2520950 w 1930"/>
                  <a:gd name="T99" fmla="*/ 1079500 h 2380"/>
                  <a:gd name="T100" fmla="*/ 2520950 w 1930"/>
                  <a:gd name="T101" fmla="*/ 0 h 23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30" h="2380">
                    <a:moveTo>
                      <a:pt x="1588" y="0"/>
                    </a:moveTo>
                    <a:lnTo>
                      <a:pt x="1588" y="0"/>
                    </a:lnTo>
                    <a:lnTo>
                      <a:pt x="1508" y="2"/>
                    </a:lnTo>
                    <a:lnTo>
                      <a:pt x="1426" y="8"/>
                    </a:lnTo>
                    <a:lnTo>
                      <a:pt x="1346" y="18"/>
                    </a:lnTo>
                    <a:lnTo>
                      <a:pt x="1268" y="32"/>
                    </a:lnTo>
                    <a:lnTo>
                      <a:pt x="1192" y="50"/>
                    </a:lnTo>
                    <a:lnTo>
                      <a:pt x="1116" y="72"/>
                    </a:lnTo>
                    <a:lnTo>
                      <a:pt x="1042" y="96"/>
                    </a:lnTo>
                    <a:lnTo>
                      <a:pt x="970" y="126"/>
                    </a:lnTo>
                    <a:lnTo>
                      <a:pt x="900" y="156"/>
                    </a:lnTo>
                    <a:lnTo>
                      <a:pt x="832" y="192"/>
                    </a:lnTo>
                    <a:lnTo>
                      <a:pt x="764" y="230"/>
                    </a:lnTo>
                    <a:lnTo>
                      <a:pt x="700" y="272"/>
                    </a:lnTo>
                    <a:lnTo>
                      <a:pt x="638" y="316"/>
                    </a:lnTo>
                    <a:lnTo>
                      <a:pt x="578" y="362"/>
                    </a:lnTo>
                    <a:lnTo>
                      <a:pt x="520" y="412"/>
                    </a:lnTo>
                    <a:lnTo>
                      <a:pt x="464" y="466"/>
                    </a:lnTo>
                    <a:lnTo>
                      <a:pt x="412" y="520"/>
                    </a:lnTo>
                    <a:lnTo>
                      <a:pt x="362" y="578"/>
                    </a:lnTo>
                    <a:lnTo>
                      <a:pt x="316" y="638"/>
                    </a:lnTo>
                    <a:lnTo>
                      <a:pt x="270" y="700"/>
                    </a:lnTo>
                    <a:lnTo>
                      <a:pt x="230" y="764"/>
                    </a:lnTo>
                    <a:lnTo>
                      <a:pt x="192" y="830"/>
                    </a:lnTo>
                    <a:lnTo>
                      <a:pt x="156" y="900"/>
                    </a:lnTo>
                    <a:lnTo>
                      <a:pt x="124" y="970"/>
                    </a:lnTo>
                    <a:lnTo>
                      <a:pt x="96" y="1042"/>
                    </a:lnTo>
                    <a:lnTo>
                      <a:pt x="70" y="1116"/>
                    </a:lnTo>
                    <a:lnTo>
                      <a:pt x="50" y="1190"/>
                    </a:lnTo>
                    <a:lnTo>
                      <a:pt x="32" y="1268"/>
                    </a:lnTo>
                    <a:lnTo>
                      <a:pt x="18" y="1346"/>
                    </a:lnTo>
                    <a:lnTo>
                      <a:pt x="8" y="1424"/>
                    </a:lnTo>
                    <a:lnTo>
                      <a:pt x="2" y="1506"/>
                    </a:lnTo>
                    <a:lnTo>
                      <a:pt x="0" y="1586"/>
                    </a:lnTo>
                    <a:lnTo>
                      <a:pt x="0" y="1640"/>
                    </a:lnTo>
                    <a:lnTo>
                      <a:pt x="2" y="1694"/>
                    </a:lnTo>
                    <a:lnTo>
                      <a:pt x="8" y="1748"/>
                    </a:lnTo>
                    <a:lnTo>
                      <a:pt x="14" y="1800"/>
                    </a:lnTo>
                    <a:lnTo>
                      <a:pt x="22" y="1852"/>
                    </a:lnTo>
                    <a:lnTo>
                      <a:pt x="30" y="1904"/>
                    </a:lnTo>
                    <a:lnTo>
                      <a:pt x="42" y="1954"/>
                    </a:lnTo>
                    <a:lnTo>
                      <a:pt x="54" y="2004"/>
                    </a:lnTo>
                    <a:lnTo>
                      <a:pt x="70" y="2054"/>
                    </a:lnTo>
                    <a:lnTo>
                      <a:pt x="86" y="2102"/>
                    </a:lnTo>
                    <a:lnTo>
                      <a:pt x="102" y="2150"/>
                    </a:lnTo>
                    <a:lnTo>
                      <a:pt x="122" y="2198"/>
                    </a:lnTo>
                    <a:lnTo>
                      <a:pt x="142" y="2246"/>
                    </a:lnTo>
                    <a:lnTo>
                      <a:pt x="164" y="2290"/>
                    </a:lnTo>
                    <a:lnTo>
                      <a:pt x="188" y="2336"/>
                    </a:lnTo>
                    <a:lnTo>
                      <a:pt x="212" y="2380"/>
                    </a:lnTo>
                    <a:lnTo>
                      <a:pt x="216" y="2378"/>
                    </a:lnTo>
                    <a:lnTo>
                      <a:pt x="338" y="1912"/>
                    </a:lnTo>
                    <a:lnTo>
                      <a:pt x="800" y="2038"/>
                    </a:lnTo>
                    <a:lnTo>
                      <a:pt x="774" y="1986"/>
                    </a:lnTo>
                    <a:lnTo>
                      <a:pt x="750" y="1934"/>
                    </a:lnTo>
                    <a:lnTo>
                      <a:pt x="728" y="1880"/>
                    </a:lnTo>
                    <a:lnTo>
                      <a:pt x="712" y="1824"/>
                    </a:lnTo>
                    <a:lnTo>
                      <a:pt x="698" y="1766"/>
                    </a:lnTo>
                    <a:lnTo>
                      <a:pt x="688" y="1708"/>
                    </a:lnTo>
                    <a:lnTo>
                      <a:pt x="682" y="1648"/>
                    </a:lnTo>
                    <a:lnTo>
                      <a:pt x="680" y="1586"/>
                    </a:lnTo>
                    <a:lnTo>
                      <a:pt x="682" y="1540"/>
                    </a:lnTo>
                    <a:lnTo>
                      <a:pt x="686" y="1494"/>
                    </a:lnTo>
                    <a:lnTo>
                      <a:pt x="690" y="1448"/>
                    </a:lnTo>
                    <a:lnTo>
                      <a:pt x="698" y="1404"/>
                    </a:lnTo>
                    <a:lnTo>
                      <a:pt x="708" y="1360"/>
                    </a:lnTo>
                    <a:lnTo>
                      <a:pt x="722" y="1318"/>
                    </a:lnTo>
                    <a:lnTo>
                      <a:pt x="736" y="1274"/>
                    </a:lnTo>
                    <a:lnTo>
                      <a:pt x="752" y="1234"/>
                    </a:lnTo>
                    <a:lnTo>
                      <a:pt x="770" y="1194"/>
                    </a:lnTo>
                    <a:lnTo>
                      <a:pt x="790" y="1154"/>
                    </a:lnTo>
                    <a:lnTo>
                      <a:pt x="812" y="1116"/>
                    </a:lnTo>
                    <a:lnTo>
                      <a:pt x="836" y="1080"/>
                    </a:lnTo>
                    <a:lnTo>
                      <a:pt x="860" y="1044"/>
                    </a:lnTo>
                    <a:lnTo>
                      <a:pt x="888" y="1010"/>
                    </a:lnTo>
                    <a:lnTo>
                      <a:pt x="916" y="978"/>
                    </a:lnTo>
                    <a:lnTo>
                      <a:pt x="946" y="946"/>
                    </a:lnTo>
                    <a:lnTo>
                      <a:pt x="978" y="916"/>
                    </a:lnTo>
                    <a:lnTo>
                      <a:pt x="1012" y="888"/>
                    </a:lnTo>
                    <a:lnTo>
                      <a:pt x="1046" y="860"/>
                    </a:lnTo>
                    <a:lnTo>
                      <a:pt x="1080" y="834"/>
                    </a:lnTo>
                    <a:lnTo>
                      <a:pt x="1118" y="812"/>
                    </a:lnTo>
                    <a:lnTo>
                      <a:pt x="1156" y="790"/>
                    </a:lnTo>
                    <a:lnTo>
                      <a:pt x="1196" y="770"/>
                    </a:lnTo>
                    <a:lnTo>
                      <a:pt x="1236" y="752"/>
                    </a:lnTo>
                    <a:lnTo>
                      <a:pt x="1276" y="736"/>
                    </a:lnTo>
                    <a:lnTo>
                      <a:pt x="1318" y="720"/>
                    </a:lnTo>
                    <a:lnTo>
                      <a:pt x="1362" y="708"/>
                    </a:lnTo>
                    <a:lnTo>
                      <a:pt x="1406" y="698"/>
                    </a:lnTo>
                    <a:lnTo>
                      <a:pt x="1450" y="690"/>
                    </a:lnTo>
                    <a:lnTo>
                      <a:pt x="1496" y="684"/>
                    </a:lnTo>
                    <a:lnTo>
                      <a:pt x="1542" y="682"/>
                    </a:lnTo>
                    <a:lnTo>
                      <a:pt x="1588" y="680"/>
                    </a:lnTo>
                    <a:lnTo>
                      <a:pt x="1930" y="340"/>
                    </a:lnTo>
                    <a:lnTo>
                      <a:pt x="1588" y="0"/>
                    </a:lnTo>
                    <a:close/>
                  </a:path>
                </a:pathLst>
              </a:custGeom>
              <a:gradFill flip="none" rotWithShape="1">
                <a:gsLst>
                  <a:gs pos="0">
                    <a:schemeClr val="accent2">
                      <a:lumMod val="20000"/>
                      <a:lumOff val="80000"/>
                    </a:schemeClr>
                  </a:gs>
                  <a:gs pos="100000">
                    <a:schemeClr val="accent2">
                      <a:lumMod val="50000"/>
                    </a:schemeClr>
                  </a:gs>
                </a:gsLst>
                <a:lin ang="0" scaled="1"/>
                <a:tileRect/>
              </a:gradFill>
              <a:ln w="12700" cmpd="sng">
                <a:solidFill>
                  <a:schemeClr val="bg1"/>
                </a:solidFill>
                <a:round/>
                <a:headEnd/>
                <a:tailEnd/>
              </a:ln>
              <a:scene3d>
                <a:camera prst="orthographicFront"/>
                <a:lightRig rig="threePt" dir="t"/>
              </a:scene3d>
              <a:sp3d>
                <a:bevelT/>
              </a:sp3d>
            </p:spPr>
            <p:txBody>
              <a:bodyPr/>
              <a:lstStyle/>
              <a:p>
                <a:endParaRPr lang="en-GB">
                  <a:latin typeface="Arial" panose="020B0604020202020204" pitchFamily="34" charset="0"/>
                  <a:cs typeface="Arial" panose="020B0604020202020204" pitchFamily="34" charset="0"/>
                </a:endParaRPr>
              </a:p>
            </p:txBody>
          </p:sp>
          <p:sp>
            <p:nvSpPr>
              <p:cNvPr id="22" name="Freeform 3">
                <a:extLst>
                  <a:ext uri="{FF2B5EF4-FFF2-40B4-BE49-F238E27FC236}">
                    <a16:creationId xmlns:a16="http://schemas.microsoft.com/office/drawing/2014/main" id="{879E618F-03D0-43A9-9EF8-944CA65DB2CE}"/>
                  </a:ext>
                </a:extLst>
              </p:cNvPr>
              <p:cNvSpPr>
                <a:spLocks/>
              </p:cNvSpPr>
              <p:nvPr/>
            </p:nvSpPr>
            <p:spPr bwMode="auto">
              <a:xfrm>
                <a:off x="4498975" y="1492250"/>
                <a:ext cx="2517775" cy="3981450"/>
              </a:xfrm>
              <a:custGeom>
                <a:avLst/>
                <a:gdLst>
                  <a:gd name="T0" fmla="*/ 2178050 w 1586"/>
                  <a:gd name="T1" fmla="*/ 3781425 h 2508"/>
                  <a:gd name="T2" fmla="*/ 2178050 w 1586"/>
                  <a:gd name="T3" fmla="*/ 3781425 h 2508"/>
                  <a:gd name="T4" fmla="*/ 2295525 w 1586"/>
                  <a:gd name="T5" fmla="*/ 3552825 h 2508"/>
                  <a:gd name="T6" fmla="*/ 2387600 w 1586"/>
                  <a:gd name="T7" fmla="*/ 3314700 h 2508"/>
                  <a:gd name="T8" fmla="*/ 2457450 w 1586"/>
                  <a:gd name="T9" fmla="*/ 3076575 h 2508"/>
                  <a:gd name="T10" fmla="*/ 2498725 w 1586"/>
                  <a:gd name="T11" fmla="*/ 2832100 h 2508"/>
                  <a:gd name="T12" fmla="*/ 2517775 w 1586"/>
                  <a:gd name="T13" fmla="*/ 2587625 h 2508"/>
                  <a:gd name="T14" fmla="*/ 2511425 w 1586"/>
                  <a:gd name="T15" fmla="*/ 2346325 h 2508"/>
                  <a:gd name="T16" fmla="*/ 2482850 w 1586"/>
                  <a:gd name="T17" fmla="*/ 2105025 h 2508"/>
                  <a:gd name="T18" fmla="*/ 2432050 w 1586"/>
                  <a:gd name="T19" fmla="*/ 1866900 h 2508"/>
                  <a:gd name="T20" fmla="*/ 2359025 w 1586"/>
                  <a:gd name="T21" fmla="*/ 1638300 h 2508"/>
                  <a:gd name="T22" fmla="*/ 2263775 w 1586"/>
                  <a:gd name="T23" fmla="*/ 1416050 h 2508"/>
                  <a:gd name="T24" fmla="*/ 2146300 w 1586"/>
                  <a:gd name="T25" fmla="*/ 1200150 h 2508"/>
                  <a:gd name="T26" fmla="*/ 2009775 w 1586"/>
                  <a:gd name="T27" fmla="*/ 1000125 h 2508"/>
                  <a:gd name="T28" fmla="*/ 1851025 w 1586"/>
                  <a:gd name="T29" fmla="*/ 809625 h 2508"/>
                  <a:gd name="T30" fmla="*/ 1673225 w 1586"/>
                  <a:gd name="T31" fmla="*/ 635000 h 2508"/>
                  <a:gd name="T32" fmla="*/ 1476375 w 1586"/>
                  <a:gd name="T33" fmla="*/ 476250 h 2508"/>
                  <a:gd name="T34" fmla="*/ 1260475 w 1586"/>
                  <a:gd name="T35" fmla="*/ 336550 h 2508"/>
                  <a:gd name="T36" fmla="*/ 1184275 w 1586"/>
                  <a:gd name="T37" fmla="*/ 295275 h 2508"/>
                  <a:gd name="T38" fmla="*/ 1031875 w 1586"/>
                  <a:gd name="T39" fmla="*/ 222250 h 2508"/>
                  <a:gd name="T40" fmla="*/ 876300 w 1586"/>
                  <a:gd name="T41" fmla="*/ 158750 h 2508"/>
                  <a:gd name="T42" fmla="*/ 720725 w 1586"/>
                  <a:gd name="T43" fmla="*/ 104775 h 2508"/>
                  <a:gd name="T44" fmla="*/ 561975 w 1586"/>
                  <a:gd name="T45" fmla="*/ 63500 h 2508"/>
                  <a:gd name="T46" fmla="*/ 403225 w 1586"/>
                  <a:gd name="T47" fmla="*/ 31750 h 2508"/>
                  <a:gd name="T48" fmla="*/ 241300 w 1586"/>
                  <a:gd name="T49" fmla="*/ 12700 h 2508"/>
                  <a:gd name="T50" fmla="*/ 79375 w 1586"/>
                  <a:gd name="T51" fmla="*/ 3175 h 2508"/>
                  <a:gd name="T52" fmla="*/ 0 w 1586"/>
                  <a:gd name="T53" fmla="*/ 6350 h 2508"/>
                  <a:gd name="T54" fmla="*/ 3175 w 1586"/>
                  <a:gd name="T55" fmla="*/ 1082675 h 2508"/>
                  <a:gd name="T56" fmla="*/ 95250 w 1586"/>
                  <a:gd name="T57" fmla="*/ 1085850 h 2508"/>
                  <a:gd name="T58" fmla="*/ 279400 w 1586"/>
                  <a:gd name="T59" fmla="*/ 1108075 h 2508"/>
                  <a:gd name="T60" fmla="*/ 457200 w 1586"/>
                  <a:gd name="T61" fmla="*/ 1155700 h 2508"/>
                  <a:gd name="T62" fmla="*/ 635000 w 1586"/>
                  <a:gd name="T63" fmla="*/ 1228725 h 2508"/>
                  <a:gd name="T64" fmla="*/ 720725 w 1586"/>
                  <a:gd name="T65" fmla="*/ 1273175 h 2508"/>
                  <a:gd name="T66" fmla="*/ 844550 w 1586"/>
                  <a:gd name="T67" fmla="*/ 1355725 h 2508"/>
                  <a:gd name="T68" fmla="*/ 955675 w 1586"/>
                  <a:gd name="T69" fmla="*/ 1444625 h 2508"/>
                  <a:gd name="T70" fmla="*/ 1057275 w 1586"/>
                  <a:gd name="T71" fmla="*/ 1543050 h 2508"/>
                  <a:gd name="T72" fmla="*/ 1146175 w 1586"/>
                  <a:gd name="T73" fmla="*/ 1651000 h 2508"/>
                  <a:gd name="T74" fmla="*/ 1225550 w 1586"/>
                  <a:gd name="T75" fmla="*/ 1768475 h 2508"/>
                  <a:gd name="T76" fmla="*/ 1292225 w 1586"/>
                  <a:gd name="T77" fmla="*/ 1889125 h 2508"/>
                  <a:gd name="T78" fmla="*/ 1346200 w 1586"/>
                  <a:gd name="T79" fmla="*/ 2016125 h 2508"/>
                  <a:gd name="T80" fmla="*/ 1390650 w 1586"/>
                  <a:gd name="T81" fmla="*/ 2149475 h 2508"/>
                  <a:gd name="T82" fmla="*/ 1419225 w 1586"/>
                  <a:gd name="T83" fmla="*/ 2282825 h 2508"/>
                  <a:gd name="T84" fmla="*/ 1435100 w 1586"/>
                  <a:gd name="T85" fmla="*/ 2422525 h 2508"/>
                  <a:gd name="T86" fmla="*/ 1438275 w 1586"/>
                  <a:gd name="T87" fmla="*/ 2559050 h 2508"/>
                  <a:gd name="T88" fmla="*/ 1428750 w 1586"/>
                  <a:gd name="T89" fmla="*/ 2698750 h 2508"/>
                  <a:gd name="T90" fmla="*/ 1403350 w 1586"/>
                  <a:gd name="T91" fmla="*/ 2838450 h 2508"/>
                  <a:gd name="T92" fmla="*/ 1365250 w 1586"/>
                  <a:gd name="T93" fmla="*/ 2974975 h 2508"/>
                  <a:gd name="T94" fmla="*/ 1311275 w 1586"/>
                  <a:gd name="T95" fmla="*/ 3111500 h 2508"/>
                  <a:gd name="T96" fmla="*/ 1244600 w 1586"/>
                  <a:gd name="T97" fmla="*/ 3241675 h 2508"/>
                  <a:gd name="T98" fmla="*/ 1244600 w 1586"/>
                  <a:gd name="T99" fmla="*/ 3241675 h 2508"/>
                  <a:gd name="T100" fmla="*/ 2178050 w 1586"/>
                  <a:gd name="T101" fmla="*/ 3781425 h 25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86" h="2508">
                    <a:moveTo>
                      <a:pt x="1372" y="2382"/>
                    </a:moveTo>
                    <a:lnTo>
                      <a:pt x="1372" y="2382"/>
                    </a:lnTo>
                    <a:lnTo>
                      <a:pt x="1412" y="2310"/>
                    </a:lnTo>
                    <a:lnTo>
                      <a:pt x="1446" y="2238"/>
                    </a:lnTo>
                    <a:lnTo>
                      <a:pt x="1478" y="2164"/>
                    </a:lnTo>
                    <a:lnTo>
                      <a:pt x="1504" y="2088"/>
                    </a:lnTo>
                    <a:lnTo>
                      <a:pt x="1528" y="2014"/>
                    </a:lnTo>
                    <a:lnTo>
                      <a:pt x="1548" y="1938"/>
                    </a:lnTo>
                    <a:lnTo>
                      <a:pt x="1562" y="1862"/>
                    </a:lnTo>
                    <a:lnTo>
                      <a:pt x="1574" y="1784"/>
                    </a:lnTo>
                    <a:lnTo>
                      <a:pt x="1582" y="1708"/>
                    </a:lnTo>
                    <a:lnTo>
                      <a:pt x="1586" y="1630"/>
                    </a:lnTo>
                    <a:lnTo>
                      <a:pt x="1586" y="1554"/>
                    </a:lnTo>
                    <a:lnTo>
                      <a:pt x="1582" y="1478"/>
                    </a:lnTo>
                    <a:lnTo>
                      <a:pt x="1576" y="1402"/>
                    </a:lnTo>
                    <a:lnTo>
                      <a:pt x="1564" y="1326"/>
                    </a:lnTo>
                    <a:lnTo>
                      <a:pt x="1550" y="1250"/>
                    </a:lnTo>
                    <a:lnTo>
                      <a:pt x="1532" y="1176"/>
                    </a:lnTo>
                    <a:lnTo>
                      <a:pt x="1510" y="1104"/>
                    </a:lnTo>
                    <a:lnTo>
                      <a:pt x="1486" y="1032"/>
                    </a:lnTo>
                    <a:lnTo>
                      <a:pt x="1458" y="960"/>
                    </a:lnTo>
                    <a:lnTo>
                      <a:pt x="1426" y="892"/>
                    </a:lnTo>
                    <a:lnTo>
                      <a:pt x="1390" y="824"/>
                    </a:lnTo>
                    <a:lnTo>
                      <a:pt x="1352" y="756"/>
                    </a:lnTo>
                    <a:lnTo>
                      <a:pt x="1310" y="692"/>
                    </a:lnTo>
                    <a:lnTo>
                      <a:pt x="1266" y="630"/>
                    </a:lnTo>
                    <a:lnTo>
                      <a:pt x="1218" y="568"/>
                    </a:lnTo>
                    <a:lnTo>
                      <a:pt x="1166" y="510"/>
                    </a:lnTo>
                    <a:lnTo>
                      <a:pt x="1112" y="454"/>
                    </a:lnTo>
                    <a:lnTo>
                      <a:pt x="1054" y="400"/>
                    </a:lnTo>
                    <a:lnTo>
                      <a:pt x="994" y="350"/>
                    </a:lnTo>
                    <a:lnTo>
                      <a:pt x="930" y="300"/>
                    </a:lnTo>
                    <a:lnTo>
                      <a:pt x="864" y="256"/>
                    </a:lnTo>
                    <a:lnTo>
                      <a:pt x="794" y="212"/>
                    </a:lnTo>
                    <a:lnTo>
                      <a:pt x="746" y="186"/>
                    </a:lnTo>
                    <a:lnTo>
                      <a:pt x="698" y="162"/>
                    </a:lnTo>
                    <a:lnTo>
                      <a:pt x="650" y="140"/>
                    </a:lnTo>
                    <a:lnTo>
                      <a:pt x="602" y="118"/>
                    </a:lnTo>
                    <a:lnTo>
                      <a:pt x="552" y="100"/>
                    </a:lnTo>
                    <a:lnTo>
                      <a:pt x="504" y="82"/>
                    </a:lnTo>
                    <a:lnTo>
                      <a:pt x="454" y="66"/>
                    </a:lnTo>
                    <a:lnTo>
                      <a:pt x="404" y="52"/>
                    </a:lnTo>
                    <a:lnTo>
                      <a:pt x="354" y="40"/>
                    </a:lnTo>
                    <a:lnTo>
                      <a:pt x="304" y="30"/>
                    </a:lnTo>
                    <a:lnTo>
                      <a:pt x="254" y="20"/>
                    </a:lnTo>
                    <a:lnTo>
                      <a:pt x="202" y="14"/>
                    </a:lnTo>
                    <a:lnTo>
                      <a:pt x="152" y="8"/>
                    </a:lnTo>
                    <a:lnTo>
                      <a:pt x="102" y="4"/>
                    </a:lnTo>
                    <a:lnTo>
                      <a:pt x="50" y="2"/>
                    </a:lnTo>
                    <a:lnTo>
                      <a:pt x="0" y="0"/>
                    </a:lnTo>
                    <a:lnTo>
                      <a:pt x="0" y="4"/>
                    </a:lnTo>
                    <a:lnTo>
                      <a:pt x="342" y="344"/>
                    </a:lnTo>
                    <a:lnTo>
                      <a:pt x="2" y="682"/>
                    </a:lnTo>
                    <a:lnTo>
                      <a:pt x="60" y="684"/>
                    </a:lnTo>
                    <a:lnTo>
                      <a:pt x="118" y="688"/>
                    </a:lnTo>
                    <a:lnTo>
                      <a:pt x="176" y="698"/>
                    </a:lnTo>
                    <a:lnTo>
                      <a:pt x="232" y="712"/>
                    </a:lnTo>
                    <a:lnTo>
                      <a:pt x="288" y="728"/>
                    </a:lnTo>
                    <a:lnTo>
                      <a:pt x="344" y="750"/>
                    </a:lnTo>
                    <a:lnTo>
                      <a:pt x="400" y="774"/>
                    </a:lnTo>
                    <a:lnTo>
                      <a:pt x="454" y="802"/>
                    </a:lnTo>
                    <a:lnTo>
                      <a:pt x="492" y="828"/>
                    </a:lnTo>
                    <a:lnTo>
                      <a:pt x="532" y="854"/>
                    </a:lnTo>
                    <a:lnTo>
                      <a:pt x="568" y="880"/>
                    </a:lnTo>
                    <a:lnTo>
                      <a:pt x="602" y="910"/>
                    </a:lnTo>
                    <a:lnTo>
                      <a:pt x="636" y="940"/>
                    </a:lnTo>
                    <a:lnTo>
                      <a:pt x="666" y="972"/>
                    </a:lnTo>
                    <a:lnTo>
                      <a:pt x="696" y="1006"/>
                    </a:lnTo>
                    <a:lnTo>
                      <a:pt x="722" y="1040"/>
                    </a:lnTo>
                    <a:lnTo>
                      <a:pt x="748" y="1076"/>
                    </a:lnTo>
                    <a:lnTo>
                      <a:pt x="772" y="1114"/>
                    </a:lnTo>
                    <a:lnTo>
                      <a:pt x="794" y="1152"/>
                    </a:lnTo>
                    <a:lnTo>
                      <a:pt x="814" y="1190"/>
                    </a:lnTo>
                    <a:lnTo>
                      <a:pt x="832" y="1230"/>
                    </a:lnTo>
                    <a:lnTo>
                      <a:pt x="848" y="1270"/>
                    </a:lnTo>
                    <a:lnTo>
                      <a:pt x="862" y="1312"/>
                    </a:lnTo>
                    <a:lnTo>
                      <a:pt x="876" y="1354"/>
                    </a:lnTo>
                    <a:lnTo>
                      <a:pt x="886" y="1396"/>
                    </a:lnTo>
                    <a:lnTo>
                      <a:pt x="894" y="1438"/>
                    </a:lnTo>
                    <a:lnTo>
                      <a:pt x="900" y="1482"/>
                    </a:lnTo>
                    <a:lnTo>
                      <a:pt x="904" y="1526"/>
                    </a:lnTo>
                    <a:lnTo>
                      <a:pt x="906" y="1570"/>
                    </a:lnTo>
                    <a:lnTo>
                      <a:pt x="906" y="1612"/>
                    </a:lnTo>
                    <a:lnTo>
                      <a:pt x="904" y="1656"/>
                    </a:lnTo>
                    <a:lnTo>
                      <a:pt x="900" y="1700"/>
                    </a:lnTo>
                    <a:lnTo>
                      <a:pt x="892" y="1744"/>
                    </a:lnTo>
                    <a:lnTo>
                      <a:pt x="884" y="1788"/>
                    </a:lnTo>
                    <a:lnTo>
                      <a:pt x="872" y="1832"/>
                    </a:lnTo>
                    <a:lnTo>
                      <a:pt x="860" y="1874"/>
                    </a:lnTo>
                    <a:lnTo>
                      <a:pt x="844" y="1918"/>
                    </a:lnTo>
                    <a:lnTo>
                      <a:pt x="826" y="1960"/>
                    </a:lnTo>
                    <a:lnTo>
                      <a:pt x="806" y="2002"/>
                    </a:lnTo>
                    <a:lnTo>
                      <a:pt x="784" y="2042"/>
                    </a:lnTo>
                    <a:lnTo>
                      <a:pt x="908" y="2508"/>
                    </a:lnTo>
                    <a:lnTo>
                      <a:pt x="1372" y="2382"/>
                    </a:lnTo>
                    <a:close/>
                  </a:path>
                </a:pathLst>
              </a:custGeom>
              <a:gradFill flip="none" rotWithShape="1">
                <a:gsLst>
                  <a:gs pos="0">
                    <a:schemeClr val="accent4">
                      <a:lumMod val="20000"/>
                      <a:lumOff val="80000"/>
                    </a:schemeClr>
                  </a:gs>
                  <a:gs pos="100000">
                    <a:schemeClr val="accent4">
                      <a:lumMod val="50000"/>
                    </a:schemeClr>
                  </a:gs>
                </a:gsLst>
                <a:lin ang="0" scaled="1"/>
                <a:tileRect/>
              </a:gradFill>
              <a:ln w="12700" cmpd="sng">
                <a:solidFill>
                  <a:schemeClr val="bg1"/>
                </a:solidFill>
                <a:round/>
                <a:headEnd/>
                <a:tailEnd/>
              </a:ln>
              <a:scene3d>
                <a:camera prst="orthographicFront"/>
                <a:lightRig rig="threePt" dir="t"/>
              </a:scene3d>
              <a:sp3d>
                <a:bevelT/>
              </a:sp3d>
            </p:spPr>
            <p:txBody>
              <a:bodyPr/>
              <a:lstStyle/>
              <a:p>
                <a:endParaRPr lang="en-GB" dirty="0">
                  <a:latin typeface="Arial" panose="020B0604020202020204" pitchFamily="34" charset="0"/>
                  <a:cs typeface="Arial" panose="020B0604020202020204" pitchFamily="34" charset="0"/>
                </a:endParaRPr>
              </a:p>
            </p:txBody>
          </p:sp>
          <p:sp>
            <p:nvSpPr>
              <p:cNvPr id="23" name="Freeform 4">
                <a:extLst>
                  <a:ext uri="{FF2B5EF4-FFF2-40B4-BE49-F238E27FC236}">
                    <a16:creationId xmlns:a16="http://schemas.microsoft.com/office/drawing/2014/main" id="{A9116FD1-9880-4C27-9521-6377CEDA90D5}"/>
                  </a:ext>
                </a:extLst>
              </p:cNvPr>
              <p:cNvSpPr>
                <a:spLocks/>
              </p:cNvSpPr>
              <p:nvPr/>
            </p:nvSpPr>
            <p:spPr bwMode="auto">
              <a:xfrm>
                <a:off x="2314575" y="4533900"/>
                <a:ext cx="4365625" cy="2000250"/>
              </a:xfrm>
              <a:custGeom>
                <a:avLst/>
                <a:gdLst>
                  <a:gd name="T0" fmla="*/ 0 w 2750"/>
                  <a:gd name="T1" fmla="*/ 736600 h 1260"/>
                  <a:gd name="T2" fmla="*/ 0 w 2750"/>
                  <a:gd name="T3" fmla="*/ 736600 h 1260"/>
                  <a:gd name="T4" fmla="*/ 139700 w 2750"/>
                  <a:gd name="T5" fmla="*/ 955675 h 1260"/>
                  <a:gd name="T6" fmla="*/ 298450 w 2750"/>
                  <a:gd name="T7" fmla="*/ 1152525 h 1260"/>
                  <a:gd name="T8" fmla="*/ 473075 w 2750"/>
                  <a:gd name="T9" fmla="*/ 1330325 h 1260"/>
                  <a:gd name="T10" fmla="*/ 663575 w 2750"/>
                  <a:gd name="T11" fmla="*/ 1489075 h 1260"/>
                  <a:gd name="T12" fmla="*/ 866775 w 2750"/>
                  <a:gd name="T13" fmla="*/ 1628775 h 1260"/>
                  <a:gd name="T14" fmla="*/ 1079500 w 2750"/>
                  <a:gd name="T15" fmla="*/ 1746250 h 1260"/>
                  <a:gd name="T16" fmla="*/ 1301750 w 2750"/>
                  <a:gd name="T17" fmla="*/ 1841500 h 1260"/>
                  <a:gd name="T18" fmla="*/ 1530350 w 2750"/>
                  <a:gd name="T19" fmla="*/ 1914525 h 1260"/>
                  <a:gd name="T20" fmla="*/ 1768475 w 2750"/>
                  <a:gd name="T21" fmla="*/ 1965325 h 1260"/>
                  <a:gd name="T22" fmla="*/ 2009775 w 2750"/>
                  <a:gd name="T23" fmla="*/ 1993900 h 1260"/>
                  <a:gd name="T24" fmla="*/ 2251075 w 2750"/>
                  <a:gd name="T25" fmla="*/ 2000250 h 1260"/>
                  <a:gd name="T26" fmla="*/ 2495550 w 2750"/>
                  <a:gd name="T27" fmla="*/ 1981200 h 1260"/>
                  <a:gd name="T28" fmla="*/ 2736850 w 2750"/>
                  <a:gd name="T29" fmla="*/ 1939925 h 1260"/>
                  <a:gd name="T30" fmla="*/ 2978150 w 2750"/>
                  <a:gd name="T31" fmla="*/ 1873250 h 1260"/>
                  <a:gd name="T32" fmla="*/ 3213100 w 2750"/>
                  <a:gd name="T33" fmla="*/ 1781175 h 1260"/>
                  <a:gd name="T34" fmla="*/ 3441700 w 2750"/>
                  <a:gd name="T35" fmla="*/ 1663700 h 1260"/>
                  <a:gd name="T36" fmla="*/ 3517900 w 2750"/>
                  <a:gd name="T37" fmla="*/ 1619250 h 1260"/>
                  <a:gd name="T38" fmla="*/ 3657600 w 2750"/>
                  <a:gd name="T39" fmla="*/ 1527175 h 1260"/>
                  <a:gd name="T40" fmla="*/ 3790950 w 2750"/>
                  <a:gd name="T41" fmla="*/ 1422400 h 1260"/>
                  <a:gd name="T42" fmla="*/ 3914775 w 2750"/>
                  <a:gd name="T43" fmla="*/ 1314450 h 1260"/>
                  <a:gd name="T44" fmla="*/ 4029075 w 2750"/>
                  <a:gd name="T45" fmla="*/ 1196975 h 1260"/>
                  <a:gd name="T46" fmla="*/ 4137025 w 2750"/>
                  <a:gd name="T47" fmla="*/ 1073150 h 1260"/>
                  <a:gd name="T48" fmla="*/ 4235450 w 2750"/>
                  <a:gd name="T49" fmla="*/ 946150 h 1260"/>
                  <a:gd name="T50" fmla="*/ 4324350 w 2750"/>
                  <a:gd name="T51" fmla="*/ 809625 h 1260"/>
                  <a:gd name="T52" fmla="*/ 4359275 w 2750"/>
                  <a:gd name="T53" fmla="*/ 739775 h 1260"/>
                  <a:gd name="T54" fmla="*/ 3425825 w 2750"/>
                  <a:gd name="T55" fmla="*/ 206375 h 1260"/>
                  <a:gd name="T56" fmla="*/ 3378200 w 2750"/>
                  <a:gd name="T57" fmla="*/ 282575 h 1260"/>
                  <a:gd name="T58" fmla="*/ 3267075 w 2750"/>
                  <a:gd name="T59" fmla="*/ 428625 h 1260"/>
                  <a:gd name="T60" fmla="*/ 3133725 w 2750"/>
                  <a:gd name="T61" fmla="*/ 561975 h 1260"/>
                  <a:gd name="T62" fmla="*/ 2984500 w 2750"/>
                  <a:gd name="T63" fmla="*/ 676275 h 1260"/>
                  <a:gd name="T64" fmla="*/ 2901950 w 2750"/>
                  <a:gd name="T65" fmla="*/ 727075 h 1260"/>
                  <a:gd name="T66" fmla="*/ 2771775 w 2750"/>
                  <a:gd name="T67" fmla="*/ 793750 h 1260"/>
                  <a:gd name="T68" fmla="*/ 2635250 w 2750"/>
                  <a:gd name="T69" fmla="*/ 847725 h 1260"/>
                  <a:gd name="T70" fmla="*/ 2498725 w 2750"/>
                  <a:gd name="T71" fmla="*/ 885825 h 1260"/>
                  <a:gd name="T72" fmla="*/ 2359025 w 2750"/>
                  <a:gd name="T73" fmla="*/ 911225 h 1260"/>
                  <a:gd name="T74" fmla="*/ 2222500 w 2750"/>
                  <a:gd name="T75" fmla="*/ 920750 h 1260"/>
                  <a:gd name="T76" fmla="*/ 2082800 w 2750"/>
                  <a:gd name="T77" fmla="*/ 917575 h 1260"/>
                  <a:gd name="T78" fmla="*/ 1946275 w 2750"/>
                  <a:gd name="T79" fmla="*/ 901700 h 1260"/>
                  <a:gd name="T80" fmla="*/ 1809750 w 2750"/>
                  <a:gd name="T81" fmla="*/ 869950 h 1260"/>
                  <a:gd name="T82" fmla="*/ 1679575 w 2750"/>
                  <a:gd name="T83" fmla="*/ 828675 h 1260"/>
                  <a:gd name="T84" fmla="*/ 1549400 w 2750"/>
                  <a:gd name="T85" fmla="*/ 774700 h 1260"/>
                  <a:gd name="T86" fmla="*/ 1428750 w 2750"/>
                  <a:gd name="T87" fmla="*/ 708025 h 1260"/>
                  <a:gd name="T88" fmla="*/ 1314450 w 2750"/>
                  <a:gd name="T89" fmla="*/ 628650 h 1260"/>
                  <a:gd name="T90" fmla="*/ 1206500 w 2750"/>
                  <a:gd name="T91" fmla="*/ 536575 h 1260"/>
                  <a:gd name="T92" fmla="*/ 1104900 w 2750"/>
                  <a:gd name="T93" fmla="*/ 434975 h 1260"/>
                  <a:gd name="T94" fmla="*/ 1016000 w 2750"/>
                  <a:gd name="T95" fmla="*/ 323850 h 1260"/>
                  <a:gd name="T96" fmla="*/ 933450 w 2750"/>
                  <a:gd name="T97" fmla="*/ 196850 h 1260"/>
                  <a:gd name="T98" fmla="*/ 933450 w 2750"/>
                  <a:gd name="T99" fmla="*/ 196850 h 1260"/>
                  <a:gd name="T100" fmla="*/ 0 w 2750"/>
                  <a:gd name="T101" fmla="*/ 736600 h 12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50" h="1260">
                    <a:moveTo>
                      <a:pt x="0" y="464"/>
                    </a:moveTo>
                    <a:lnTo>
                      <a:pt x="0" y="464"/>
                    </a:lnTo>
                    <a:lnTo>
                      <a:pt x="44" y="534"/>
                    </a:lnTo>
                    <a:lnTo>
                      <a:pt x="88" y="602"/>
                    </a:lnTo>
                    <a:lnTo>
                      <a:pt x="138" y="666"/>
                    </a:lnTo>
                    <a:lnTo>
                      <a:pt x="188" y="726"/>
                    </a:lnTo>
                    <a:lnTo>
                      <a:pt x="242" y="784"/>
                    </a:lnTo>
                    <a:lnTo>
                      <a:pt x="298" y="838"/>
                    </a:lnTo>
                    <a:lnTo>
                      <a:pt x="356" y="890"/>
                    </a:lnTo>
                    <a:lnTo>
                      <a:pt x="418" y="938"/>
                    </a:lnTo>
                    <a:lnTo>
                      <a:pt x="480" y="984"/>
                    </a:lnTo>
                    <a:lnTo>
                      <a:pt x="546" y="1026"/>
                    </a:lnTo>
                    <a:lnTo>
                      <a:pt x="612" y="1064"/>
                    </a:lnTo>
                    <a:lnTo>
                      <a:pt x="680" y="1100"/>
                    </a:lnTo>
                    <a:lnTo>
                      <a:pt x="748" y="1130"/>
                    </a:lnTo>
                    <a:lnTo>
                      <a:pt x="820" y="1160"/>
                    </a:lnTo>
                    <a:lnTo>
                      <a:pt x="892" y="1184"/>
                    </a:lnTo>
                    <a:lnTo>
                      <a:pt x="964" y="1206"/>
                    </a:lnTo>
                    <a:lnTo>
                      <a:pt x="1038" y="1224"/>
                    </a:lnTo>
                    <a:lnTo>
                      <a:pt x="1114" y="1238"/>
                    </a:lnTo>
                    <a:lnTo>
                      <a:pt x="1190" y="1250"/>
                    </a:lnTo>
                    <a:lnTo>
                      <a:pt x="1266" y="1256"/>
                    </a:lnTo>
                    <a:lnTo>
                      <a:pt x="1342" y="1260"/>
                    </a:lnTo>
                    <a:lnTo>
                      <a:pt x="1418" y="1260"/>
                    </a:lnTo>
                    <a:lnTo>
                      <a:pt x="1494" y="1256"/>
                    </a:lnTo>
                    <a:lnTo>
                      <a:pt x="1572" y="1248"/>
                    </a:lnTo>
                    <a:lnTo>
                      <a:pt x="1648" y="1238"/>
                    </a:lnTo>
                    <a:lnTo>
                      <a:pt x="1724" y="1222"/>
                    </a:lnTo>
                    <a:lnTo>
                      <a:pt x="1800" y="1204"/>
                    </a:lnTo>
                    <a:lnTo>
                      <a:pt x="1876" y="1180"/>
                    </a:lnTo>
                    <a:lnTo>
                      <a:pt x="1950" y="1154"/>
                    </a:lnTo>
                    <a:lnTo>
                      <a:pt x="2024" y="1122"/>
                    </a:lnTo>
                    <a:lnTo>
                      <a:pt x="2098" y="1088"/>
                    </a:lnTo>
                    <a:lnTo>
                      <a:pt x="2168" y="1048"/>
                    </a:lnTo>
                    <a:lnTo>
                      <a:pt x="2216" y="1020"/>
                    </a:lnTo>
                    <a:lnTo>
                      <a:pt x="2260" y="992"/>
                    </a:lnTo>
                    <a:lnTo>
                      <a:pt x="2304" y="962"/>
                    </a:lnTo>
                    <a:lnTo>
                      <a:pt x="2346" y="930"/>
                    </a:lnTo>
                    <a:lnTo>
                      <a:pt x="2388" y="896"/>
                    </a:lnTo>
                    <a:lnTo>
                      <a:pt x="2428" y="862"/>
                    </a:lnTo>
                    <a:lnTo>
                      <a:pt x="2466" y="828"/>
                    </a:lnTo>
                    <a:lnTo>
                      <a:pt x="2502" y="792"/>
                    </a:lnTo>
                    <a:lnTo>
                      <a:pt x="2538" y="754"/>
                    </a:lnTo>
                    <a:lnTo>
                      <a:pt x="2572" y="716"/>
                    </a:lnTo>
                    <a:lnTo>
                      <a:pt x="2606" y="676"/>
                    </a:lnTo>
                    <a:lnTo>
                      <a:pt x="2638" y="636"/>
                    </a:lnTo>
                    <a:lnTo>
                      <a:pt x="2668" y="596"/>
                    </a:lnTo>
                    <a:lnTo>
                      <a:pt x="2696" y="554"/>
                    </a:lnTo>
                    <a:lnTo>
                      <a:pt x="2724" y="510"/>
                    </a:lnTo>
                    <a:lnTo>
                      <a:pt x="2750" y="468"/>
                    </a:lnTo>
                    <a:lnTo>
                      <a:pt x="2746" y="466"/>
                    </a:lnTo>
                    <a:lnTo>
                      <a:pt x="2280" y="592"/>
                    </a:lnTo>
                    <a:lnTo>
                      <a:pt x="2158" y="130"/>
                    </a:lnTo>
                    <a:lnTo>
                      <a:pt x="2128" y="178"/>
                    </a:lnTo>
                    <a:lnTo>
                      <a:pt x="2094" y="226"/>
                    </a:lnTo>
                    <a:lnTo>
                      <a:pt x="2058" y="270"/>
                    </a:lnTo>
                    <a:lnTo>
                      <a:pt x="2018" y="312"/>
                    </a:lnTo>
                    <a:lnTo>
                      <a:pt x="1974" y="354"/>
                    </a:lnTo>
                    <a:lnTo>
                      <a:pt x="1928" y="392"/>
                    </a:lnTo>
                    <a:lnTo>
                      <a:pt x="1880" y="426"/>
                    </a:lnTo>
                    <a:lnTo>
                      <a:pt x="1828" y="458"/>
                    </a:lnTo>
                    <a:lnTo>
                      <a:pt x="1788" y="480"/>
                    </a:lnTo>
                    <a:lnTo>
                      <a:pt x="1746" y="500"/>
                    </a:lnTo>
                    <a:lnTo>
                      <a:pt x="1704" y="518"/>
                    </a:lnTo>
                    <a:lnTo>
                      <a:pt x="1660" y="534"/>
                    </a:lnTo>
                    <a:lnTo>
                      <a:pt x="1618" y="548"/>
                    </a:lnTo>
                    <a:lnTo>
                      <a:pt x="1574" y="558"/>
                    </a:lnTo>
                    <a:lnTo>
                      <a:pt x="1530" y="566"/>
                    </a:lnTo>
                    <a:lnTo>
                      <a:pt x="1486" y="574"/>
                    </a:lnTo>
                    <a:lnTo>
                      <a:pt x="1444" y="578"/>
                    </a:lnTo>
                    <a:lnTo>
                      <a:pt x="1400" y="580"/>
                    </a:lnTo>
                    <a:lnTo>
                      <a:pt x="1356" y="580"/>
                    </a:lnTo>
                    <a:lnTo>
                      <a:pt x="1312" y="578"/>
                    </a:lnTo>
                    <a:lnTo>
                      <a:pt x="1268" y="574"/>
                    </a:lnTo>
                    <a:lnTo>
                      <a:pt x="1226" y="568"/>
                    </a:lnTo>
                    <a:lnTo>
                      <a:pt x="1182" y="558"/>
                    </a:lnTo>
                    <a:lnTo>
                      <a:pt x="1140" y="548"/>
                    </a:lnTo>
                    <a:lnTo>
                      <a:pt x="1098" y="536"/>
                    </a:lnTo>
                    <a:lnTo>
                      <a:pt x="1058" y="522"/>
                    </a:lnTo>
                    <a:lnTo>
                      <a:pt x="1016" y="506"/>
                    </a:lnTo>
                    <a:lnTo>
                      <a:pt x="976" y="488"/>
                    </a:lnTo>
                    <a:lnTo>
                      <a:pt x="938" y="468"/>
                    </a:lnTo>
                    <a:lnTo>
                      <a:pt x="900" y="446"/>
                    </a:lnTo>
                    <a:lnTo>
                      <a:pt x="864" y="422"/>
                    </a:lnTo>
                    <a:lnTo>
                      <a:pt x="828" y="396"/>
                    </a:lnTo>
                    <a:lnTo>
                      <a:pt x="792" y="368"/>
                    </a:lnTo>
                    <a:lnTo>
                      <a:pt x="760" y="338"/>
                    </a:lnTo>
                    <a:lnTo>
                      <a:pt x="728" y="308"/>
                    </a:lnTo>
                    <a:lnTo>
                      <a:pt x="696" y="274"/>
                    </a:lnTo>
                    <a:lnTo>
                      <a:pt x="668" y="240"/>
                    </a:lnTo>
                    <a:lnTo>
                      <a:pt x="640" y="204"/>
                    </a:lnTo>
                    <a:lnTo>
                      <a:pt x="614" y="164"/>
                    </a:lnTo>
                    <a:lnTo>
                      <a:pt x="588" y="124"/>
                    </a:lnTo>
                    <a:lnTo>
                      <a:pt x="124" y="0"/>
                    </a:lnTo>
                    <a:lnTo>
                      <a:pt x="0" y="464"/>
                    </a:lnTo>
                    <a:close/>
                  </a:path>
                </a:pathLst>
              </a:custGeom>
              <a:gradFill>
                <a:gsLst>
                  <a:gs pos="0">
                    <a:schemeClr val="accent6">
                      <a:lumMod val="50000"/>
                    </a:schemeClr>
                  </a:gs>
                  <a:gs pos="100000">
                    <a:schemeClr val="accent6">
                      <a:lumMod val="20000"/>
                      <a:lumOff val="80000"/>
                    </a:schemeClr>
                  </a:gs>
                </a:gsLst>
                <a:lin ang="0" scaled="1"/>
              </a:gradFill>
              <a:ln w="12700" cmpd="sng">
                <a:solidFill>
                  <a:schemeClr val="bg1"/>
                </a:solidFill>
                <a:round/>
                <a:headEnd/>
                <a:tailEnd/>
              </a:ln>
              <a:scene3d>
                <a:camera prst="orthographicFront"/>
                <a:lightRig rig="threePt" dir="t"/>
              </a:scene3d>
              <a:sp3d>
                <a:bevelT/>
              </a:sp3d>
            </p:spPr>
            <p:txBody>
              <a:bodyPr/>
              <a:lstStyle/>
              <a:p>
                <a:endParaRPr lang="en-GB">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D79A4787-005D-4C75-9DFF-263081C23218}"/>
                </a:ext>
              </a:extLst>
            </p:cNvPr>
            <p:cNvSpPr/>
            <p:nvPr/>
          </p:nvSpPr>
          <p:spPr>
            <a:xfrm>
              <a:off x="3012169" y="3119284"/>
              <a:ext cx="1651175"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AU" sz="2000" dirty="0">
                  <a:latin typeface="Arial" panose="020B0604020202020204" pitchFamily="34" charset="0"/>
                  <a:cs typeface="Arial" panose="020B0604020202020204" pitchFamily="34" charset="0"/>
                </a:rPr>
                <a:t>The structure of scientific revolutions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258424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6BA0D-D1A1-4D9E-8B16-7ECCEA78E202}"/>
              </a:ext>
            </a:extLst>
          </p:cNvPr>
          <p:cNvSpPr>
            <a:spLocks noGrp="1"/>
          </p:cNvSpPr>
          <p:nvPr>
            <p:ph type="body" sz="quarter" idx="15"/>
          </p:nvPr>
        </p:nvSpPr>
        <p:spPr>
          <a:xfrm>
            <a:off x="294661" y="1245629"/>
            <a:ext cx="8627651" cy="610603"/>
          </a:xfrm>
        </p:spPr>
        <p:txBody>
          <a:bodyPr>
            <a:noAutofit/>
          </a:bodyPr>
          <a:lstStyle/>
          <a:p>
            <a:r>
              <a:rPr lang="en-AU" dirty="0"/>
              <a:t>S</a:t>
            </a:r>
            <a:r>
              <a:rPr lang="en-AU" dirty="0">
                <a:solidFill>
                  <a:srgbClr val="FF0000"/>
                </a:solidFill>
              </a:rPr>
              <a:t>elect one example from the following list to analyse the paradigm shift and how evidence is used to support new theories to explain phenomena and their consequences </a:t>
            </a:r>
          </a:p>
          <a:p>
            <a:endParaRPr lang="en-AU" dirty="0">
              <a:solidFill>
                <a:srgbClr val="FF0000"/>
              </a:solidFill>
            </a:endParaRPr>
          </a:p>
          <a:p>
            <a:endParaRPr lang="en-AU" dirty="0">
              <a:solidFill>
                <a:srgbClr val="FF0000"/>
              </a:solidFill>
            </a:endParaRPr>
          </a:p>
        </p:txBody>
      </p:sp>
      <p:sp>
        <p:nvSpPr>
          <p:cNvPr id="2" name="Title 1">
            <a:extLst>
              <a:ext uri="{FF2B5EF4-FFF2-40B4-BE49-F238E27FC236}">
                <a16:creationId xmlns:a16="http://schemas.microsoft.com/office/drawing/2014/main" id="{3F1BB581-5BF1-49B6-8136-75CF9512FCF0}"/>
              </a:ext>
            </a:extLst>
          </p:cNvPr>
          <p:cNvSpPr>
            <a:spLocks noGrp="1"/>
          </p:cNvSpPr>
          <p:nvPr>
            <p:ph type="title"/>
          </p:nvPr>
        </p:nvSpPr>
        <p:spPr/>
        <p:txBody>
          <a:bodyPr/>
          <a:lstStyle/>
          <a:p>
            <a:r>
              <a:rPr lang="en-AU" sz="2800" dirty="0"/>
              <a:t>Paradigm shifts</a:t>
            </a:r>
            <a:endParaRPr lang="en-US" sz="2800" dirty="0"/>
          </a:p>
        </p:txBody>
      </p:sp>
      <p:graphicFrame>
        <p:nvGraphicFramePr>
          <p:cNvPr id="4" name="Diagram 3">
            <a:extLst>
              <a:ext uri="{FF2B5EF4-FFF2-40B4-BE49-F238E27FC236}">
                <a16:creationId xmlns:a16="http://schemas.microsoft.com/office/drawing/2014/main" id="{F3F78C9E-70EC-4C18-A896-4B7C0E93D3D8}"/>
              </a:ext>
            </a:extLst>
          </p:cNvPr>
          <p:cNvGraphicFramePr/>
          <p:nvPr>
            <p:extLst>
              <p:ext uri="{D42A27DB-BD31-4B8C-83A1-F6EECF244321}">
                <p14:modId xmlns:p14="http://schemas.microsoft.com/office/powerpoint/2010/main" val="1890072132"/>
              </p:ext>
            </p:extLst>
          </p:nvPr>
        </p:nvGraphicFramePr>
        <p:xfrm>
          <a:off x="448056" y="1496873"/>
          <a:ext cx="8247888" cy="1971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1C47F0B-BB66-410D-8395-FB72A4083EFE}"/>
              </a:ext>
            </a:extLst>
          </p:cNvPr>
          <p:cNvGrpSpPr/>
          <p:nvPr/>
        </p:nvGrpSpPr>
        <p:grpSpPr>
          <a:xfrm>
            <a:off x="1296137" y="3242688"/>
            <a:ext cx="6551726" cy="372624"/>
            <a:chOff x="1152144" y="3865080"/>
            <a:chExt cx="6551726" cy="372624"/>
          </a:xfrm>
        </p:grpSpPr>
        <p:sp>
          <p:nvSpPr>
            <p:cNvPr id="6" name="TextBox 5">
              <a:extLst>
                <a:ext uri="{FF2B5EF4-FFF2-40B4-BE49-F238E27FC236}">
                  <a16:creationId xmlns:a16="http://schemas.microsoft.com/office/drawing/2014/main" id="{5CCA92EA-30F0-4AF9-BA10-92C02FA9ABA4}"/>
                </a:ext>
              </a:extLst>
            </p:cNvPr>
            <p:cNvSpPr txBox="1"/>
            <p:nvPr/>
          </p:nvSpPr>
          <p:spPr>
            <a:xfrm>
              <a:off x="1152144" y="3865080"/>
              <a:ext cx="1271016" cy="369332"/>
            </a:xfrm>
            <a:prstGeom prst="rect">
              <a:avLst/>
            </a:prstGeom>
            <a:noFill/>
          </p:spPr>
          <p:txBody>
            <a:bodyPr wrap="square" lIns="0" tIns="0" rIns="0" bIns="0" rtlCol="0" anchor="ctr">
              <a:noAutofit/>
            </a:bodyPr>
            <a:lstStyle/>
            <a:p>
              <a:pPr algn="ctr"/>
              <a:r>
                <a:rPr lang="en-AU" dirty="0">
                  <a:latin typeface="Arial" panose="020B0604020202020204" pitchFamily="34" charset="0"/>
                  <a:cs typeface="Arial" panose="020B0604020202020204" pitchFamily="34" charset="0"/>
                </a:rPr>
                <a:t>Normal Science</a:t>
              </a:r>
            </a:p>
          </p:txBody>
        </p:sp>
        <p:sp>
          <p:nvSpPr>
            <p:cNvPr id="18" name="TextBox 17">
              <a:extLst>
                <a:ext uri="{FF2B5EF4-FFF2-40B4-BE49-F238E27FC236}">
                  <a16:creationId xmlns:a16="http://schemas.microsoft.com/office/drawing/2014/main" id="{7DD66A91-2BE4-4B09-BB5F-583822AB8198}"/>
                </a:ext>
              </a:extLst>
            </p:cNvPr>
            <p:cNvSpPr txBox="1"/>
            <p:nvPr/>
          </p:nvSpPr>
          <p:spPr>
            <a:xfrm>
              <a:off x="3792499" y="3868372"/>
              <a:ext cx="1271016" cy="369332"/>
            </a:xfrm>
            <a:prstGeom prst="rect">
              <a:avLst/>
            </a:prstGeom>
            <a:noFill/>
          </p:spPr>
          <p:txBody>
            <a:bodyPr wrap="square" lIns="0" tIns="0" rIns="0" bIns="0" rtlCol="0" anchor="ctr">
              <a:normAutofit/>
            </a:bodyPr>
            <a:lstStyle/>
            <a:p>
              <a:pPr algn="ctr"/>
              <a:r>
                <a:rPr lang="en-AU" dirty="0">
                  <a:latin typeface="Arial" panose="020B0604020202020204" pitchFamily="34" charset="0"/>
                  <a:cs typeface="Arial" panose="020B0604020202020204" pitchFamily="34" charset="0"/>
                </a:rPr>
                <a:t>Crisis</a:t>
              </a:r>
            </a:p>
          </p:txBody>
        </p:sp>
        <p:sp>
          <p:nvSpPr>
            <p:cNvPr id="29" name="TextBox 28">
              <a:extLst>
                <a:ext uri="{FF2B5EF4-FFF2-40B4-BE49-F238E27FC236}">
                  <a16:creationId xmlns:a16="http://schemas.microsoft.com/office/drawing/2014/main" id="{05B00760-714E-4643-9980-F4BF40C35ACE}"/>
                </a:ext>
              </a:extLst>
            </p:cNvPr>
            <p:cNvSpPr txBox="1"/>
            <p:nvPr/>
          </p:nvSpPr>
          <p:spPr>
            <a:xfrm>
              <a:off x="6432854" y="3865080"/>
              <a:ext cx="1271016" cy="369332"/>
            </a:xfrm>
            <a:prstGeom prst="rect">
              <a:avLst/>
            </a:prstGeom>
            <a:noFill/>
          </p:spPr>
          <p:txBody>
            <a:bodyPr wrap="square" lIns="0" tIns="0" rIns="0" bIns="0" rtlCol="0" anchor="ctr">
              <a:noAutofit/>
            </a:bodyPr>
            <a:lstStyle/>
            <a:p>
              <a:pPr algn="ctr"/>
              <a:r>
                <a:rPr lang="en-AU" dirty="0">
                  <a:latin typeface="Arial" panose="020B0604020202020204" pitchFamily="34" charset="0"/>
                  <a:cs typeface="Arial" panose="020B0604020202020204" pitchFamily="34" charset="0"/>
                </a:rPr>
                <a:t>Paradigm shift</a:t>
              </a:r>
            </a:p>
          </p:txBody>
        </p:sp>
      </p:grpSp>
      <p:pic>
        <p:nvPicPr>
          <p:cNvPr id="1026" name="Picture 2" descr="Amphimixis and the individual in evolving populations: does ...">
            <a:extLst>
              <a:ext uri="{FF2B5EF4-FFF2-40B4-BE49-F238E27FC236}">
                <a16:creationId xmlns:a16="http://schemas.microsoft.com/office/drawing/2014/main" id="{6D76B523-8A35-4282-AA9D-A7F6A37BC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737" y="3709248"/>
            <a:ext cx="5452526" cy="2496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CD0311A-DF7A-438D-903E-BEB53A6EAEFC}"/>
              </a:ext>
            </a:extLst>
          </p:cNvPr>
          <p:cNvSpPr/>
          <p:nvPr/>
        </p:nvSpPr>
        <p:spPr>
          <a:xfrm>
            <a:off x="672084" y="6306106"/>
            <a:ext cx="7799832" cy="338554"/>
          </a:xfrm>
          <a:prstGeom prst="rect">
            <a:avLst/>
          </a:prstGeom>
        </p:spPr>
        <p:txBody>
          <a:bodyPr wrap="square">
            <a:spAutoFit/>
          </a:bodyPr>
          <a:lstStyle/>
          <a:p>
            <a:r>
              <a:rPr lang="en-AU" sz="800" dirty="0" err="1">
                <a:solidFill>
                  <a:srgbClr val="222222"/>
                </a:solidFill>
                <a:latin typeface="Arial" panose="020B0604020202020204" pitchFamily="34" charset="0"/>
              </a:rPr>
              <a:t>Niklas</a:t>
            </a:r>
            <a:r>
              <a:rPr lang="en-AU" sz="800" dirty="0">
                <a:solidFill>
                  <a:srgbClr val="222222"/>
                </a:solidFill>
                <a:latin typeface="Arial" panose="020B0604020202020204" pitchFamily="34" charset="0"/>
              </a:rPr>
              <a:t> KJ, </a:t>
            </a:r>
            <a:r>
              <a:rPr lang="en-AU" sz="800" dirty="0" err="1">
                <a:solidFill>
                  <a:srgbClr val="222222"/>
                </a:solidFill>
                <a:latin typeface="Arial" panose="020B0604020202020204" pitchFamily="34" charset="0"/>
              </a:rPr>
              <a:t>Kutschera</a:t>
            </a:r>
            <a:r>
              <a:rPr lang="en-AU" sz="800" dirty="0">
                <a:solidFill>
                  <a:srgbClr val="222222"/>
                </a:solidFill>
                <a:latin typeface="Arial" panose="020B0604020202020204" pitchFamily="34" charset="0"/>
              </a:rPr>
              <a:t> U. Amphimixis and the individual in evolving populations: does Weismann’s Doctrine apply to all, most or a few organisms?. </a:t>
            </a:r>
            <a:r>
              <a:rPr lang="en-AU" sz="800" dirty="0" err="1">
                <a:solidFill>
                  <a:srgbClr val="222222"/>
                </a:solidFill>
                <a:latin typeface="Arial" panose="020B0604020202020204" pitchFamily="34" charset="0"/>
              </a:rPr>
              <a:t>Naturwissenschaften</a:t>
            </a:r>
            <a:r>
              <a:rPr lang="en-AU" sz="800" dirty="0">
                <a:solidFill>
                  <a:srgbClr val="222222"/>
                </a:solidFill>
                <a:latin typeface="Arial" panose="020B0604020202020204" pitchFamily="34" charset="0"/>
              </a:rPr>
              <a:t>. 2014 May 1;101(5):357-72.</a:t>
            </a:r>
            <a:endParaRPr lang="en-AU" sz="800" dirty="0"/>
          </a:p>
        </p:txBody>
      </p:sp>
    </p:spTree>
    <p:extLst>
      <p:ext uri="{BB962C8B-B14F-4D97-AF65-F5344CB8AC3E}">
        <p14:creationId xmlns:p14="http://schemas.microsoft.com/office/powerpoint/2010/main" val="366100115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24E013-CA0D-40B3-8DA7-DD7C5971B9FE}"/>
              </a:ext>
            </a:extLst>
          </p:cNvPr>
          <p:cNvSpPr>
            <a:spLocks noGrp="1"/>
          </p:cNvSpPr>
          <p:nvPr>
            <p:ph type="body" sz="quarter" idx="16"/>
          </p:nvPr>
        </p:nvSpPr>
        <p:spPr>
          <a:xfrm>
            <a:off x="132158" y="5799148"/>
            <a:ext cx="8628224" cy="588073"/>
          </a:xfrm>
        </p:spPr>
        <p:txBody>
          <a:bodyPr>
            <a:normAutofit/>
          </a:bodyPr>
          <a:lstStyle/>
          <a:p>
            <a:pPr marL="0" indent="0">
              <a:buNone/>
            </a:pPr>
            <a:r>
              <a:rPr lang="en-AU" dirty="0"/>
              <a:t>The geocentric model of the solar system was </a:t>
            </a:r>
            <a:r>
              <a:rPr lang="en-AU" b="1" dirty="0"/>
              <a:t>replaced</a:t>
            </a:r>
            <a:r>
              <a:rPr lang="en-AU" dirty="0"/>
              <a:t> with the heliocentric model</a:t>
            </a:r>
          </a:p>
        </p:txBody>
      </p:sp>
      <p:sp>
        <p:nvSpPr>
          <p:cNvPr id="3" name="Text Placeholder 2">
            <a:extLst>
              <a:ext uri="{FF2B5EF4-FFF2-40B4-BE49-F238E27FC236}">
                <a16:creationId xmlns:a16="http://schemas.microsoft.com/office/drawing/2014/main" id="{F898111B-D419-4A7E-AE65-5467B0BF80A8}"/>
              </a:ext>
            </a:extLst>
          </p:cNvPr>
          <p:cNvSpPr>
            <a:spLocks noGrp="1"/>
          </p:cNvSpPr>
          <p:nvPr>
            <p:ph type="body" sz="quarter" idx="15"/>
          </p:nvPr>
        </p:nvSpPr>
        <p:spPr>
          <a:xfrm>
            <a:off x="294661" y="1245629"/>
            <a:ext cx="8627651" cy="594819"/>
          </a:xfrm>
        </p:spPr>
        <p:txBody>
          <a:bodyPr>
            <a:noAutofit/>
          </a:bodyPr>
          <a:lstStyle/>
          <a:p>
            <a:r>
              <a:rPr lang="en-AU" dirty="0"/>
              <a:t>S</a:t>
            </a:r>
            <a:r>
              <a:rPr lang="en-AU" dirty="0">
                <a:solidFill>
                  <a:srgbClr val="FF0000"/>
                </a:solidFill>
              </a:rPr>
              <a:t>elect one example from the following list to analyse the paradigm shift and how evidence is used to support new theories to explain phenomena and their consequences </a:t>
            </a:r>
          </a:p>
          <a:p>
            <a:endParaRPr lang="en-AU" dirty="0">
              <a:solidFill>
                <a:srgbClr val="FF0000"/>
              </a:solidFill>
            </a:endParaRPr>
          </a:p>
          <a:p>
            <a:endParaRPr lang="en-AU" dirty="0">
              <a:solidFill>
                <a:srgbClr val="FF0000"/>
              </a:solidFill>
            </a:endParaRPr>
          </a:p>
          <a:p>
            <a:endParaRPr lang="en-AU" dirty="0">
              <a:solidFill>
                <a:srgbClr val="FF0000"/>
              </a:solidFill>
            </a:endParaRPr>
          </a:p>
        </p:txBody>
      </p:sp>
      <p:sp>
        <p:nvSpPr>
          <p:cNvPr id="2" name="Title 1">
            <a:extLst>
              <a:ext uri="{FF2B5EF4-FFF2-40B4-BE49-F238E27FC236}">
                <a16:creationId xmlns:a16="http://schemas.microsoft.com/office/drawing/2014/main" id="{0B355699-ABB5-483B-A6B9-666A7BCBA399}"/>
              </a:ext>
            </a:extLst>
          </p:cNvPr>
          <p:cNvSpPr>
            <a:spLocks noGrp="1"/>
          </p:cNvSpPr>
          <p:nvPr>
            <p:ph type="title"/>
          </p:nvPr>
        </p:nvSpPr>
        <p:spPr/>
        <p:txBody>
          <a:bodyPr/>
          <a:lstStyle/>
          <a:p>
            <a:r>
              <a:rPr lang="en-AU" sz="3200" dirty="0"/>
              <a:t>Paradigm shift – theory replacement</a:t>
            </a:r>
            <a:endParaRPr lang="en-US" sz="3200" dirty="0"/>
          </a:p>
        </p:txBody>
      </p:sp>
      <p:pic>
        <p:nvPicPr>
          <p:cNvPr id="9" name="Picture 2" descr="File:Geoz wb e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688" y="1966178"/>
            <a:ext cx="3717746" cy="3374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9FD9FC2-480E-4B38-B8C2-67B1D340D6CC}"/>
              </a:ext>
            </a:extLst>
          </p:cNvPr>
          <p:cNvSpPr/>
          <p:nvPr/>
        </p:nvSpPr>
        <p:spPr>
          <a:xfrm>
            <a:off x="1925368" y="5359388"/>
            <a:ext cx="4841192" cy="461665"/>
          </a:xfrm>
          <a:prstGeom prst="rect">
            <a:avLst/>
          </a:prstGeom>
        </p:spPr>
        <p:txBody>
          <a:bodyPr wrap="square">
            <a:spAutoFit/>
          </a:bodyPr>
          <a:lstStyle/>
          <a:p>
            <a:pPr algn="ctr"/>
            <a:r>
              <a:rPr lang="en-US" sz="1200" dirty="0" smtClean="0">
                <a:latin typeface="Arial" panose="020B0604020202020204" pitchFamily="34" charset="0"/>
                <a:cs typeface="Arial" panose="020B0604020202020204" pitchFamily="34" charset="0"/>
                <a:hlinkClick r:id="rId4"/>
              </a:rPr>
              <a:t>Geocentrism and Heliocentrism</a:t>
            </a:r>
            <a:r>
              <a:rPr lang="en-US" sz="1200" dirty="0" smtClean="0">
                <a:latin typeface="Arial" panose="020B0604020202020204" pitchFamily="34" charset="0"/>
                <a:cs typeface="Arial" panose="020B0604020202020204" pitchFamily="34" charset="0"/>
              </a:rPr>
              <a:t>, </a:t>
            </a:r>
            <a:r>
              <a:rPr lang="en-AU" sz="1200" dirty="0">
                <a:solidFill>
                  <a:srgbClr val="663366"/>
                </a:solidFill>
                <a:latin typeface="Arial" panose="020B0604020202020204" pitchFamily="34" charset="0"/>
                <a:hlinkClick r:id="rId5" tooltip="w:en:Creative Commons"/>
              </a:rPr>
              <a:t>Creative Commons</a:t>
            </a:r>
            <a:r>
              <a:rPr lang="en-AU" sz="1200" dirty="0">
                <a:solidFill>
                  <a:srgbClr val="202122"/>
                </a:solidFill>
                <a:latin typeface="Arial" panose="020B0604020202020204" pitchFamily="34" charset="0"/>
              </a:rPr>
              <a:t> </a:t>
            </a:r>
            <a:r>
              <a:rPr lang="en-AU" sz="1200" dirty="0">
                <a:solidFill>
                  <a:srgbClr val="663366"/>
                </a:solidFill>
                <a:latin typeface="Arial" panose="020B0604020202020204" pitchFamily="34" charset="0"/>
                <a:hlinkClick r:id="rId6"/>
              </a:rPr>
              <a:t>Attribution-Share Alike 2.5 </a:t>
            </a:r>
            <a:r>
              <a:rPr lang="en-AU" sz="1200" dirty="0" smtClean="0">
                <a:solidFill>
                  <a:srgbClr val="663366"/>
                </a:solidFill>
                <a:latin typeface="Arial" panose="020B0604020202020204" pitchFamily="34" charset="0"/>
                <a:hlinkClick r:id="rId6"/>
              </a:rPr>
              <a:t>Generic</a:t>
            </a:r>
            <a:r>
              <a:rPr lang="en-AU" sz="1200" dirty="0" smtClean="0">
                <a:solidFill>
                  <a:srgbClr val="663366"/>
                </a:solidFill>
                <a:latin typeface="Arial" panose="020B0604020202020204" pitchFamily="34" charset="0"/>
              </a:rPr>
              <a:t> (Nico Lang)</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0470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744099"/>
            <a:ext cx="8628224" cy="4337105"/>
          </a:xfrm>
        </p:spPr>
        <p:txBody>
          <a:bodyPr>
            <a:noAutofit/>
          </a:bodyPr>
          <a:lstStyle/>
          <a:p>
            <a:pPr marL="0" indent="0">
              <a:lnSpc>
                <a:spcPct val="100000"/>
              </a:lnSpc>
              <a:buNone/>
            </a:pPr>
            <a:r>
              <a:rPr lang="en-AU" sz="1400" dirty="0" smtClean="0"/>
              <a:t>Inquiry </a:t>
            </a:r>
            <a:r>
              <a:rPr lang="en-AU" sz="1400" dirty="0"/>
              <a:t>question: How have philosophical arguments influenced the development of modern scientific </a:t>
            </a:r>
            <a:r>
              <a:rPr lang="en-AU" sz="1400" dirty="0" smtClean="0"/>
              <a:t>research?</a:t>
            </a:r>
          </a:p>
          <a:p>
            <a:pPr marL="0" indent="0">
              <a:lnSpc>
                <a:spcPct val="100000"/>
              </a:lnSpc>
              <a:buNone/>
            </a:pPr>
            <a:r>
              <a:rPr lang="en-AU" sz="1400" dirty="0" smtClean="0"/>
              <a:t>Students</a:t>
            </a:r>
            <a:r>
              <a:rPr lang="en-AU" sz="1400" dirty="0"/>
              <a:t>:</a:t>
            </a:r>
          </a:p>
          <a:p>
            <a:pPr lvl="1">
              <a:lnSpc>
                <a:spcPct val="100000"/>
              </a:lnSpc>
              <a:buFont typeface="Arial" panose="020B0604020202020204" pitchFamily="34" charset="0"/>
              <a:buChar char="•"/>
            </a:pPr>
            <a:r>
              <a:rPr lang="en-AU" sz="1100" dirty="0">
                <a:solidFill>
                  <a:srgbClr val="0070C0"/>
                </a:solidFill>
              </a:rPr>
              <a:t>    explore epistemology and alternative ways of knowing, for example the development of navigation</a:t>
            </a:r>
          </a:p>
          <a:p>
            <a:pPr lvl="1">
              <a:lnSpc>
                <a:spcPct val="100000"/>
              </a:lnSpc>
              <a:buFont typeface="Arial" panose="020B0604020202020204" pitchFamily="34" charset="0"/>
              <a:buChar char="•"/>
            </a:pPr>
            <a:r>
              <a:rPr lang="en-AU" sz="1100" dirty="0">
                <a:solidFill>
                  <a:srgbClr val="0070C0"/>
                </a:solidFill>
              </a:rPr>
              <a:t>    describe the influence of empiricism on scientific inquiry</a:t>
            </a:r>
          </a:p>
          <a:p>
            <a:pPr lvl="1">
              <a:lnSpc>
                <a:spcPct val="100000"/>
              </a:lnSpc>
              <a:buFont typeface="Arial" panose="020B0604020202020204" pitchFamily="34" charset="0"/>
              <a:buChar char="•"/>
            </a:pPr>
            <a:r>
              <a:rPr lang="en-AU" sz="1100" dirty="0">
                <a:solidFill>
                  <a:srgbClr val="0070C0"/>
                </a:solidFill>
              </a:rPr>
              <a:t>    compare induction and deduction with reference to scientific inquiry</a:t>
            </a:r>
          </a:p>
          <a:p>
            <a:pPr lvl="1">
              <a:lnSpc>
                <a:spcPct val="100000"/>
              </a:lnSpc>
              <a:buFont typeface="Arial" panose="020B0604020202020204" pitchFamily="34" charset="0"/>
              <a:buChar char="•"/>
            </a:pPr>
            <a:r>
              <a:rPr lang="en-AU" sz="1100" dirty="0">
                <a:solidFill>
                  <a:srgbClr val="0070C0"/>
                </a:solidFill>
              </a:rPr>
              <a:t>    assess parsimony/Occam’s razor and its influence on the development of science</a:t>
            </a:r>
          </a:p>
          <a:p>
            <a:pPr lvl="1">
              <a:lnSpc>
                <a:spcPct val="100000"/>
              </a:lnSpc>
              <a:buFont typeface="Arial" panose="020B0604020202020204" pitchFamily="34" charset="0"/>
              <a:buChar char="•"/>
            </a:pPr>
            <a:r>
              <a:rPr lang="en-AU" sz="1100" dirty="0">
                <a:solidFill>
                  <a:srgbClr val="0070C0"/>
                </a:solidFill>
              </a:rPr>
              <a:t>    analyse the importance of falsifiability in scientific research</a:t>
            </a:r>
          </a:p>
          <a:p>
            <a:pPr lvl="1">
              <a:lnSpc>
                <a:spcPct val="100000"/>
              </a:lnSpc>
              <a:buFont typeface="Arial" panose="020B0604020202020204" pitchFamily="34" charset="0"/>
              <a:buChar char="•"/>
            </a:pPr>
            <a:r>
              <a:rPr lang="en-AU" sz="1100" dirty="0">
                <a:solidFill>
                  <a:srgbClr val="0070C0"/>
                </a:solidFill>
              </a:rPr>
              <a:t>    evaluate the significance of confirmation bias, including theory-dependence of observation</a:t>
            </a:r>
          </a:p>
          <a:p>
            <a:pPr lvl="1">
              <a:lnSpc>
                <a:spcPct val="100000"/>
              </a:lnSpc>
              <a:buFont typeface="Arial" panose="020B0604020202020204" pitchFamily="34" charset="0"/>
              <a:buChar char="•"/>
            </a:pPr>
            <a:r>
              <a:rPr lang="en-AU" sz="1100" dirty="0">
                <a:solidFill>
                  <a:schemeClr val="accent5"/>
                </a:solidFill>
              </a:rPr>
              <a:t>    use historical examples to evaluate the contribution of cultural observational knowledge and its relationship to science, including: </a:t>
            </a:r>
          </a:p>
          <a:p>
            <a:pPr lvl="2">
              <a:lnSpc>
                <a:spcPct val="100000"/>
              </a:lnSpc>
              <a:buFont typeface="Courier New" panose="02070309020205020404" pitchFamily="49" charset="0"/>
              <a:buChar char="o"/>
            </a:pPr>
            <a:r>
              <a:rPr lang="en-AU" sz="1100" dirty="0">
                <a:solidFill>
                  <a:schemeClr val="accent5"/>
                </a:solidFill>
              </a:rPr>
              <a:t>    post – 49000 BCE, exemplified by Aboriginal cultures</a:t>
            </a:r>
          </a:p>
          <a:p>
            <a:pPr lvl="2">
              <a:lnSpc>
                <a:spcPct val="100000"/>
              </a:lnSpc>
              <a:buFont typeface="Courier New" panose="02070309020205020404" pitchFamily="49" charset="0"/>
              <a:buChar char="o"/>
            </a:pPr>
            <a:r>
              <a:rPr lang="en-AU" sz="1100" dirty="0">
                <a:solidFill>
                  <a:schemeClr val="accent5"/>
                </a:solidFill>
              </a:rPr>
              <a:t>    pre – 1500 CE, exemplified by Greek and Egyptian cultures and those of the Asia region</a:t>
            </a:r>
          </a:p>
          <a:p>
            <a:pPr lvl="1">
              <a:lnSpc>
                <a:spcPct val="100000"/>
              </a:lnSpc>
              <a:buFont typeface="Wingdings" panose="05000000000000000000" pitchFamily="2" charset="2"/>
              <a:buChar char="§"/>
            </a:pPr>
            <a:r>
              <a:rPr lang="en-AU" sz="1100" dirty="0">
                <a:solidFill>
                  <a:srgbClr val="9D2235"/>
                </a:solidFill>
              </a:rPr>
              <a:t>    </a:t>
            </a:r>
            <a:r>
              <a:rPr lang="en-AU" sz="1100" dirty="0">
                <a:solidFill>
                  <a:srgbClr val="0070C0"/>
                </a:solidFill>
              </a:rPr>
              <a:t>select one example from the following list to analyse the paradigm shift and how evidence is used to support new theories to explain phenomena and their consequences </a:t>
            </a:r>
          </a:p>
          <a:p>
            <a:pPr lvl="2">
              <a:lnSpc>
                <a:spcPct val="100000"/>
              </a:lnSpc>
              <a:buFont typeface="Courier New" panose="02070309020205020404" pitchFamily="49" charset="0"/>
              <a:buChar char="o"/>
            </a:pPr>
            <a:r>
              <a:rPr lang="en-AU" sz="1100" dirty="0">
                <a:solidFill>
                  <a:srgbClr val="0070C0"/>
                </a:solidFill>
              </a:rPr>
              <a:t>    Lavoisier and oxygen</a:t>
            </a:r>
          </a:p>
          <a:p>
            <a:pPr lvl="2">
              <a:lnSpc>
                <a:spcPct val="100000"/>
              </a:lnSpc>
              <a:buFont typeface="Courier New" panose="02070309020205020404" pitchFamily="49" charset="0"/>
              <a:buChar char="o"/>
            </a:pPr>
            <a:r>
              <a:rPr lang="en-AU" sz="1100" dirty="0">
                <a:solidFill>
                  <a:srgbClr val="0070C0"/>
                </a:solidFill>
              </a:rPr>
              <a:t>    Einstein and general relativity</a:t>
            </a:r>
          </a:p>
          <a:p>
            <a:pPr lvl="2">
              <a:lnSpc>
                <a:spcPct val="100000"/>
              </a:lnSpc>
              <a:buFont typeface="Courier New" panose="02070309020205020404" pitchFamily="49" charset="0"/>
              <a:buChar char="o"/>
            </a:pPr>
            <a:r>
              <a:rPr lang="en-AU" sz="1100" dirty="0">
                <a:solidFill>
                  <a:srgbClr val="0070C0"/>
                </a:solidFill>
              </a:rPr>
              <a:t>    Wegener and continental drift, leading to plate tectonics</a:t>
            </a:r>
          </a:p>
          <a:p>
            <a:pPr lvl="2">
              <a:lnSpc>
                <a:spcPct val="100000"/>
              </a:lnSpc>
              <a:buFont typeface="Courier New" panose="02070309020205020404" pitchFamily="49" charset="0"/>
              <a:buChar char="o"/>
            </a:pPr>
            <a:r>
              <a:rPr lang="en-AU" sz="1100" dirty="0">
                <a:solidFill>
                  <a:srgbClr val="0070C0"/>
                </a:solidFill>
              </a:rPr>
              <a:t>    McClintock and transposable elements, commonly known as ‘jumping genes’</a:t>
            </a:r>
          </a:p>
        </p:txBody>
      </p:sp>
      <p:sp>
        <p:nvSpPr>
          <p:cNvPr id="3" name="Text Placeholder 2"/>
          <p:cNvSpPr>
            <a:spLocks noGrp="1"/>
          </p:cNvSpPr>
          <p:nvPr>
            <p:ph type="body" sz="quarter" idx="15"/>
          </p:nvPr>
        </p:nvSpPr>
        <p:spPr/>
        <p:txBody>
          <a:bodyPr/>
          <a:lstStyle/>
          <a:p>
            <a:r>
              <a:rPr lang="en-AU" dirty="0">
                <a:solidFill>
                  <a:srgbClr val="FF0000"/>
                </a:solidFill>
              </a:rPr>
              <a:t> The Development of Modern Science</a:t>
            </a:r>
          </a:p>
        </p:txBody>
      </p:sp>
      <p:sp>
        <p:nvSpPr>
          <p:cNvPr id="4" name="Title 3"/>
          <p:cNvSpPr>
            <a:spLocks noGrp="1"/>
          </p:cNvSpPr>
          <p:nvPr>
            <p:ph type="title"/>
          </p:nvPr>
        </p:nvSpPr>
        <p:spPr/>
        <p:txBody>
          <a:bodyPr/>
          <a:lstStyle/>
          <a:p>
            <a:r>
              <a:rPr lang="en-AU" dirty="0"/>
              <a:t>Science Extension Module 1</a:t>
            </a:r>
          </a:p>
        </p:txBody>
      </p:sp>
      <p:sp>
        <p:nvSpPr>
          <p:cNvPr id="6" name="TextBox 5"/>
          <p:cNvSpPr txBox="1"/>
          <p:nvPr/>
        </p:nvSpPr>
        <p:spPr>
          <a:xfrm>
            <a:off x="1042416" y="6254496"/>
            <a:ext cx="2971800" cy="325178"/>
          </a:xfrm>
          <a:prstGeom prst="rect">
            <a:avLst/>
          </a:prstGeom>
          <a:noFill/>
        </p:spPr>
        <p:txBody>
          <a:bodyPr wrap="none" lIns="0" tIns="0" rIns="0" bIns="0" rtlCol="0" anchor="ctr">
            <a:noAutofit/>
          </a:bodyPr>
          <a:lstStyle/>
          <a:p>
            <a:pPr algn="ctr"/>
            <a:r>
              <a:rPr lang="en-AU" sz="1400" dirty="0">
                <a:solidFill>
                  <a:schemeClr val="accent3">
                    <a:lumMod val="75000"/>
                  </a:schemeClr>
                </a:solidFill>
                <a:latin typeface="Arial" panose="020B0604020202020204" pitchFamily="34" charset="0"/>
                <a:cs typeface="Arial" panose="020B0604020202020204" pitchFamily="34" charset="0"/>
              </a:rPr>
              <a:t>Western/European cultures</a:t>
            </a:r>
          </a:p>
        </p:txBody>
      </p:sp>
      <p:sp>
        <p:nvSpPr>
          <p:cNvPr id="7" name="TextBox 6"/>
          <p:cNvSpPr txBox="1"/>
          <p:nvPr/>
        </p:nvSpPr>
        <p:spPr>
          <a:xfrm>
            <a:off x="4111752" y="6254496"/>
            <a:ext cx="2971800" cy="325178"/>
          </a:xfrm>
          <a:prstGeom prst="rect">
            <a:avLst/>
          </a:prstGeom>
          <a:noFill/>
        </p:spPr>
        <p:txBody>
          <a:bodyPr wrap="none" lIns="0" tIns="0" rIns="0" bIns="0" rtlCol="0" anchor="ctr">
            <a:noAutofit/>
          </a:bodyPr>
          <a:lstStyle/>
          <a:p>
            <a:pPr algn="ctr"/>
            <a:r>
              <a:rPr lang="en-AU" sz="1400" dirty="0">
                <a:solidFill>
                  <a:schemeClr val="accent5"/>
                </a:solidFill>
                <a:latin typeface="Arial" panose="020B0604020202020204" pitchFamily="34" charset="0"/>
                <a:cs typeface="Arial" panose="020B0604020202020204" pitchFamily="34" charset="0"/>
              </a:rPr>
              <a:t>Other cultures</a:t>
            </a:r>
          </a:p>
        </p:txBody>
      </p:sp>
    </p:spTree>
    <p:extLst>
      <p:ext uri="{BB962C8B-B14F-4D97-AF65-F5344CB8AC3E}">
        <p14:creationId xmlns:p14="http://schemas.microsoft.com/office/powerpoint/2010/main" val="266652549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E311E0-0A24-422A-91C0-F96973CC80E7}"/>
              </a:ext>
            </a:extLst>
          </p:cNvPr>
          <p:cNvSpPr>
            <a:spLocks noGrp="1"/>
          </p:cNvSpPr>
          <p:nvPr>
            <p:ph type="body" sz="quarter" idx="16"/>
          </p:nvPr>
        </p:nvSpPr>
        <p:spPr>
          <a:xfrm>
            <a:off x="294088" y="4887093"/>
            <a:ext cx="8628224" cy="871724"/>
          </a:xfrm>
        </p:spPr>
        <p:txBody>
          <a:bodyPr/>
          <a:lstStyle/>
          <a:p>
            <a:r>
              <a:rPr lang="en-AU" dirty="0"/>
              <a:t>Newtonian model of gravitation was modified by Einstein’s theories of relativity</a:t>
            </a:r>
          </a:p>
        </p:txBody>
      </p:sp>
      <p:sp>
        <p:nvSpPr>
          <p:cNvPr id="3" name="Text Placeholder 2">
            <a:extLst>
              <a:ext uri="{FF2B5EF4-FFF2-40B4-BE49-F238E27FC236}">
                <a16:creationId xmlns:a16="http://schemas.microsoft.com/office/drawing/2014/main" id="{4D7A54A1-C453-4367-9F2F-912B2F6AB37D}"/>
              </a:ext>
            </a:extLst>
          </p:cNvPr>
          <p:cNvSpPr>
            <a:spLocks noGrp="1"/>
          </p:cNvSpPr>
          <p:nvPr>
            <p:ph type="body" sz="quarter" idx="15"/>
          </p:nvPr>
        </p:nvSpPr>
        <p:spPr>
          <a:xfrm>
            <a:off x="294661" y="1245629"/>
            <a:ext cx="8627651" cy="742046"/>
          </a:xfrm>
        </p:spPr>
        <p:txBody>
          <a:bodyPr>
            <a:noAutofit/>
          </a:bodyPr>
          <a:lstStyle/>
          <a:p>
            <a:r>
              <a:rPr lang="en-AU" dirty="0"/>
              <a:t>S</a:t>
            </a:r>
            <a:r>
              <a:rPr lang="en-AU" dirty="0">
                <a:solidFill>
                  <a:srgbClr val="FF0000"/>
                </a:solidFill>
              </a:rPr>
              <a:t>elect one example from the following list to analyse the paradigm shift and how evidence is used to support new theories to explain phenomena and their consequences </a:t>
            </a:r>
          </a:p>
          <a:p>
            <a:endParaRPr lang="en-AU" dirty="0">
              <a:solidFill>
                <a:srgbClr val="FF0000"/>
              </a:solidFill>
            </a:endParaRPr>
          </a:p>
          <a:p>
            <a:endParaRPr lang="en-AU" dirty="0">
              <a:solidFill>
                <a:srgbClr val="FF0000"/>
              </a:solidFill>
            </a:endParaRPr>
          </a:p>
          <a:p>
            <a:endParaRPr lang="en-AU" dirty="0">
              <a:solidFill>
                <a:srgbClr val="FF0000"/>
              </a:solidFill>
            </a:endParaRPr>
          </a:p>
        </p:txBody>
      </p:sp>
      <p:sp>
        <p:nvSpPr>
          <p:cNvPr id="2" name="Title 1">
            <a:extLst>
              <a:ext uri="{FF2B5EF4-FFF2-40B4-BE49-F238E27FC236}">
                <a16:creationId xmlns:a16="http://schemas.microsoft.com/office/drawing/2014/main" id="{0B355699-ABB5-483B-A6B9-666A7BCBA399}"/>
              </a:ext>
            </a:extLst>
          </p:cNvPr>
          <p:cNvSpPr>
            <a:spLocks noGrp="1"/>
          </p:cNvSpPr>
          <p:nvPr>
            <p:ph type="title"/>
          </p:nvPr>
        </p:nvSpPr>
        <p:spPr/>
        <p:txBody>
          <a:bodyPr/>
          <a:lstStyle/>
          <a:p>
            <a:r>
              <a:rPr lang="en-AU" sz="3200" dirty="0"/>
              <a:t>Paradigm shift – theory modification</a:t>
            </a:r>
            <a:endParaRPr lang="en-US" sz="3200" dirty="0"/>
          </a:p>
        </p:txBody>
      </p:sp>
      <p:pic>
        <p:nvPicPr>
          <p:cNvPr id="8" name="Content Placeholder 7">
            <a:extLst>
              <a:ext uri="{FF2B5EF4-FFF2-40B4-BE49-F238E27FC236}">
                <a16:creationId xmlns:a16="http://schemas.microsoft.com/office/drawing/2014/main" id="{42A3D487-479E-4A14-B3DE-B2A604F5DB94}"/>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27125" y="2609850"/>
            <a:ext cx="2603500" cy="16383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4B0E222-F9CA-41E6-9897-B75D72137A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146196" y="2462098"/>
            <a:ext cx="2736305" cy="195450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A040015-1453-4F2B-A4F9-47A861C0ADE7}"/>
              </a:ext>
            </a:extLst>
          </p:cNvPr>
          <p:cNvPicPr>
            <a:picLocks noChangeAspect="1"/>
          </p:cNvPicPr>
          <p:nvPr/>
        </p:nvPicPr>
        <p:blipFill>
          <a:blip r:embed="rId7"/>
          <a:stretch>
            <a:fillRect/>
          </a:stretch>
        </p:blipFill>
        <p:spPr>
          <a:xfrm>
            <a:off x="6131319" y="2394109"/>
            <a:ext cx="2869244" cy="2022494"/>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031BD138-40BC-4711-BA84-D4904406876F}"/>
              </a:ext>
            </a:extLst>
          </p:cNvPr>
          <p:cNvSpPr/>
          <p:nvPr/>
        </p:nvSpPr>
        <p:spPr>
          <a:xfrm>
            <a:off x="2955034" y="3284984"/>
            <a:ext cx="248819" cy="2738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Arrow: Right 12">
            <a:extLst>
              <a:ext uri="{FF2B5EF4-FFF2-40B4-BE49-F238E27FC236}">
                <a16:creationId xmlns:a16="http://schemas.microsoft.com/office/drawing/2014/main" id="{240C6B6B-CC16-4E17-B009-20669310164A}"/>
              </a:ext>
            </a:extLst>
          </p:cNvPr>
          <p:cNvSpPr/>
          <p:nvPr/>
        </p:nvSpPr>
        <p:spPr>
          <a:xfrm>
            <a:off x="5882501" y="3300462"/>
            <a:ext cx="248819" cy="2738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a:extLst>
              <a:ext uri="{FF2B5EF4-FFF2-40B4-BE49-F238E27FC236}">
                <a16:creationId xmlns:a16="http://schemas.microsoft.com/office/drawing/2014/main" id="{01810511-BAAC-4EFA-9544-A4381713EF5F}"/>
              </a:ext>
            </a:extLst>
          </p:cNvPr>
          <p:cNvSpPr/>
          <p:nvPr/>
        </p:nvSpPr>
        <p:spPr>
          <a:xfrm>
            <a:off x="3820087" y="4563598"/>
            <a:ext cx="939681" cy="215444"/>
          </a:xfrm>
          <a:prstGeom prst="rect">
            <a:avLst/>
          </a:prstGeom>
        </p:spPr>
        <p:txBody>
          <a:bodyPr wrap="none">
            <a:spAutoFit/>
          </a:bodyPr>
          <a:lstStyle/>
          <a:p>
            <a:r>
              <a:rPr lang="en-US" sz="800" dirty="0">
                <a:hlinkClick r:id="rId8"/>
              </a:rPr>
              <a:t>Changing theories</a:t>
            </a:r>
            <a:endParaRPr lang="en-US" sz="800" dirty="0"/>
          </a:p>
        </p:txBody>
      </p:sp>
      <p:sp>
        <p:nvSpPr>
          <p:cNvPr id="14" name="Rectangle 13"/>
          <p:cNvSpPr/>
          <p:nvPr/>
        </p:nvSpPr>
        <p:spPr>
          <a:xfrm>
            <a:off x="487354" y="6458246"/>
            <a:ext cx="8053988" cy="246221"/>
          </a:xfrm>
          <a:prstGeom prst="rect">
            <a:avLst/>
          </a:prstGeom>
        </p:spPr>
        <p:txBody>
          <a:bodyPr wrap="square">
            <a:spAutoFit/>
          </a:bodyPr>
          <a:lstStyle/>
          <a:p>
            <a:pPr algn="ctr"/>
            <a:r>
              <a:rPr lang="en-AU" sz="1000" dirty="0" smtClean="0">
                <a:solidFill>
                  <a:srgbClr val="000000"/>
                </a:solidFill>
                <a:latin typeface="Arial" panose="020B0604020202020204" pitchFamily="34" charset="0"/>
                <a:cs typeface="Arial" panose="020B0604020202020204" pitchFamily="34" charset="0"/>
              </a:rPr>
              <a:t>Image credit: University </a:t>
            </a:r>
            <a:r>
              <a:rPr lang="en-AU" sz="1000" dirty="0">
                <a:solidFill>
                  <a:srgbClr val="000000"/>
                </a:solidFill>
                <a:latin typeface="Arial" panose="020B0604020202020204" pitchFamily="34" charset="0"/>
                <a:cs typeface="Arial" panose="020B0604020202020204" pitchFamily="34" charset="0"/>
              </a:rPr>
              <a:t>of California Museum of </a:t>
            </a:r>
            <a:r>
              <a:rPr lang="en-AU" sz="1000" dirty="0" err="1">
                <a:solidFill>
                  <a:srgbClr val="000000"/>
                </a:solidFill>
                <a:latin typeface="Arial" panose="020B0604020202020204" pitchFamily="34" charset="0"/>
                <a:cs typeface="Arial" panose="020B0604020202020204" pitchFamily="34" charset="0"/>
              </a:rPr>
              <a:t>Paleontology's</a:t>
            </a:r>
            <a:r>
              <a:rPr lang="en-AU" sz="1000" dirty="0">
                <a:solidFill>
                  <a:srgbClr val="000000"/>
                </a:solidFill>
                <a:latin typeface="Arial" panose="020B0604020202020204" pitchFamily="34" charset="0"/>
                <a:cs typeface="Arial" panose="020B0604020202020204" pitchFamily="34" charset="0"/>
              </a:rPr>
              <a:t> Understanding Science (http://www.understandingscience.org)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50610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43934" y="1833892"/>
            <a:ext cx="1433657" cy="4236529"/>
          </a:xfrm>
        </p:spPr>
        <p:txBody>
          <a:bodyPr>
            <a:normAutofit/>
          </a:bodyPr>
          <a:lstStyle/>
          <a:p>
            <a:pPr marL="0" indent="0">
              <a:buNone/>
            </a:pPr>
            <a:r>
              <a:rPr lang="en-AU" sz="1600" dirty="0"/>
              <a:t>Phlogiston was a property of flammable substances. Phlogiston was lost to the air when substances burned</a:t>
            </a:r>
          </a:p>
        </p:txBody>
      </p:sp>
      <p:sp>
        <p:nvSpPr>
          <p:cNvPr id="3" name="Text Placeholder 2"/>
          <p:cNvSpPr>
            <a:spLocks noGrp="1"/>
          </p:cNvSpPr>
          <p:nvPr>
            <p:ph type="body" sz="quarter" idx="15"/>
          </p:nvPr>
        </p:nvSpPr>
        <p:spPr>
          <a:xfrm>
            <a:off x="294661" y="1174214"/>
            <a:ext cx="8627651" cy="395043"/>
          </a:xfrm>
        </p:spPr>
        <p:txBody>
          <a:bodyPr/>
          <a:lstStyle/>
          <a:p>
            <a:r>
              <a:rPr lang="en-AU" dirty="0"/>
              <a:t>A</a:t>
            </a:r>
            <a:r>
              <a:rPr lang="en-AU" dirty="0">
                <a:solidFill>
                  <a:srgbClr val="FF0000"/>
                </a:solidFill>
              </a:rPr>
              <a:t>nalyse the paradigm shift: Lavoisier and oxygen</a:t>
            </a:r>
          </a:p>
        </p:txBody>
      </p:sp>
      <p:sp>
        <p:nvSpPr>
          <p:cNvPr id="4" name="Title 3"/>
          <p:cNvSpPr>
            <a:spLocks noGrp="1"/>
          </p:cNvSpPr>
          <p:nvPr>
            <p:ph type="title"/>
          </p:nvPr>
        </p:nvSpPr>
        <p:spPr/>
        <p:txBody>
          <a:bodyPr/>
          <a:lstStyle/>
          <a:p>
            <a:r>
              <a:rPr lang="en-AU" dirty="0"/>
              <a:t>Paradigm shift</a:t>
            </a:r>
          </a:p>
        </p:txBody>
      </p:sp>
      <p:grpSp>
        <p:nvGrpSpPr>
          <p:cNvPr id="7" name="Group 6"/>
          <p:cNvGrpSpPr/>
          <p:nvPr/>
        </p:nvGrpSpPr>
        <p:grpSpPr>
          <a:xfrm>
            <a:off x="3647553" y="1833893"/>
            <a:ext cx="4700193" cy="1008987"/>
            <a:chOff x="4717743" y="1868482"/>
            <a:chExt cx="3810000" cy="1101828"/>
          </a:xfrm>
        </p:grpSpPr>
        <p:pic>
          <p:nvPicPr>
            <p:cNvPr id="1026" name="Picture 2" descr="equation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743" y="1868482"/>
              <a:ext cx="3810000" cy="590551"/>
            </a:xfrm>
            <a:prstGeom prst="rect">
              <a:avLst/>
            </a:prstGeom>
            <a:ln/>
          </p:spPr>
          <p:style>
            <a:lnRef idx="2">
              <a:schemeClr val="accent6"/>
            </a:lnRef>
            <a:fillRef idx="1">
              <a:schemeClr val="lt1"/>
            </a:fillRef>
            <a:effectRef idx="0">
              <a:schemeClr val="accent6"/>
            </a:effectRef>
            <a:fontRef idx="minor">
              <a:schemeClr val="dk1"/>
            </a:fontRef>
          </p:style>
        </p:pic>
        <p:sp>
          <p:nvSpPr>
            <p:cNvPr id="5" name="TextBox 4"/>
            <p:cNvSpPr txBox="1"/>
            <p:nvPr/>
          </p:nvSpPr>
          <p:spPr>
            <a:xfrm>
              <a:off x="4717743" y="2459033"/>
              <a:ext cx="3810000" cy="511277"/>
            </a:xfrm>
            <a:prstGeom prst="rect">
              <a:avLst/>
            </a:prstGeom>
            <a:ln/>
          </p:spPr>
          <p:style>
            <a:lnRef idx="2">
              <a:schemeClr val="accent6"/>
            </a:lnRef>
            <a:fillRef idx="1">
              <a:schemeClr val="lt1"/>
            </a:fillRef>
            <a:effectRef idx="0">
              <a:schemeClr val="accent6"/>
            </a:effectRef>
            <a:fontRef idx="minor">
              <a:schemeClr val="dk1"/>
            </a:fontRef>
          </p:style>
          <p:txBody>
            <a:bodyPr wrap="square" lIns="0" tIns="0" rIns="0" bIns="0" rtlCol="0">
              <a:normAutofit/>
            </a:bodyPr>
            <a:lstStyle/>
            <a:p>
              <a:pPr marL="72000" algn="l"/>
              <a:r>
                <a:rPr lang="en-AU" sz="1400" dirty="0">
                  <a:latin typeface="Arial" panose="020B0604020202020204" pitchFamily="34" charset="0"/>
                  <a:cs typeface="Arial" panose="020B0604020202020204" pitchFamily="34" charset="0"/>
                </a:rPr>
                <a:t>Charcoal (with phlogiston) lost the phlogiston to the air when burned.</a:t>
              </a:r>
            </a:p>
          </p:txBody>
        </p:sp>
      </p:grpSp>
      <p:sp>
        <p:nvSpPr>
          <p:cNvPr id="6" name="TextBox 5"/>
          <p:cNvSpPr txBox="1"/>
          <p:nvPr/>
        </p:nvSpPr>
        <p:spPr>
          <a:xfrm>
            <a:off x="3647553" y="3091098"/>
            <a:ext cx="5212394" cy="540774"/>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nchor="ctr">
            <a:normAutofit/>
          </a:bodyPr>
          <a:lstStyle/>
          <a:p>
            <a:pPr algn="ctr"/>
            <a:r>
              <a:rPr lang="en-AU" sz="1400" dirty="0">
                <a:latin typeface="Arial" panose="020B0604020202020204" pitchFamily="34" charset="0"/>
                <a:cs typeface="Arial" panose="020B0604020202020204" pitchFamily="34" charset="0"/>
              </a:rPr>
              <a:t>However, metals (e.g. mercury) gained weight when heated.</a:t>
            </a:r>
          </a:p>
        </p:txBody>
      </p:sp>
      <p:sp>
        <p:nvSpPr>
          <p:cNvPr id="8" name="TextBox 7"/>
          <p:cNvSpPr txBox="1"/>
          <p:nvPr/>
        </p:nvSpPr>
        <p:spPr>
          <a:xfrm>
            <a:off x="3060362" y="5455174"/>
            <a:ext cx="5861950" cy="1121852"/>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ormAutofit fontScale="92500"/>
          </a:bodyPr>
          <a:lstStyle/>
          <a:p>
            <a:pPr marL="432000" indent="-342900" algn="l">
              <a:buFont typeface="+mj-lt"/>
              <a:buAutoNum type="arabicPeriod"/>
            </a:pPr>
            <a:r>
              <a:rPr lang="en-AU" sz="1400" dirty="0">
                <a:latin typeface="Arial" panose="020B0604020202020204" pitchFamily="34" charset="0"/>
                <a:cs typeface="Arial" panose="020B0604020202020204" pitchFamily="34" charset="0"/>
              </a:rPr>
              <a:t>Mercury gained weight when converted to mercuric oxide. An equivalent weight of air was lost during that process.</a:t>
            </a:r>
          </a:p>
          <a:p>
            <a:pPr marL="432000" indent="-342900" algn="l">
              <a:buFont typeface="+mj-lt"/>
              <a:buAutoNum type="arabicPeriod"/>
            </a:pPr>
            <a:r>
              <a:rPr lang="en-AU" sz="1400" dirty="0">
                <a:latin typeface="Arial" panose="020B0604020202020204" pitchFamily="34" charset="0"/>
                <a:cs typeface="Arial" panose="020B0604020202020204" pitchFamily="34" charset="0"/>
              </a:rPr>
              <a:t>When mercuric oxide decomposed, the loss in weight was gained by air.</a:t>
            </a:r>
          </a:p>
          <a:p>
            <a:pPr marL="432000" indent="-342900" algn="l">
              <a:buFont typeface="+mj-lt"/>
              <a:buAutoNum type="arabicPeriod"/>
            </a:pPr>
            <a:r>
              <a:rPr lang="en-AU" sz="1400" dirty="0">
                <a:latin typeface="Arial" panose="020B0604020202020204" pitchFamily="34" charset="0"/>
                <a:cs typeface="Arial" panose="020B0604020202020204" pitchFamily="34" charset="0"/>
              </a:rPr>
              <a:t>The loss in weight during mercuric oxide decomposition was due to the release of a gas, oxygen</a:t>
            </a:r>
          </a:p>
        </p:txBody>
      </p:sp>
      <p:sp>
        <p:nvSpPr>
          <p:cNvPr id="9" name="TextBox 8"/>
          <p:cNvSpPr txBox="1"/>
          <p:nvPr/>
        </p:nvSpPr>
        <p:spPr>
          <a:xfrm>
            <a:off x="1577591" y="2216896"/>
            <a:ext cx="1316334" cy="391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Old Theory</a:t>
            </a:r>
          </a:p>
        </p:txBody>
      </p:sp>
      <p:sp>
        <p:nvSpPr>
          <p:cNvPr id="12" name="TextBox 11"/>
          <p:cNvSpPr txBox="1"/>
          <p:nvPr/>
        </p:nvSpPr>
        <p:spPr>
          <a:xfrm>
            <a:off x="1577591" y="3119677"/>
            <a:ext cx="1316334" cy="39188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Crisis</a:t>
            </a:r>
          </a:p>
        </p:txBody>
      </p:sp>
      <p:sp>
        <p:nvSpPr>
          <p:cNvPr id="13" name="TextBox 12"/>
          <p:cNvSpPr txBox="1"/>
          <p:nvPr/>
        </p:nvSpPr>
        <p:spPr>
          <a:xfrm>
            <a:off x="1577591" y="5581119"/>
            <a:ext cx="1316334" cy="849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Paradigm Shift: new theory</a:t>
            </a:r>
          </a:p>
        </p:txBody>
      </p:sp>
      <p:sp>
        <p:nvSpPr>
          <p:cNvPr id="10" name="Rectangle 9">
            <a:extLst>
              <a:ext uri="{FF2B5EF4-FFF2-40B4-BE49-F238E27FC236}">
                <a16:creationId xmlns:a16="http://schemas.microsoft.com/office/drawing/2014/main" id="{8019E040-B5E0-48BB-8350-EEFD1173FF06}"/>
              </a:ext>
            </a:extLst>
          </p:cNvPr>
          <p:cNvSpPr/>
          <p:nvPr/>
        </p:nvSpPr>
        <p:spPr>
          <a:xfrm rot="16200000">
            <a:off x="3860279" y="4316919"/>
            <a:ext cx="1633824" cy="430887"/>
          </a:xfrm>
          <a:prstGeom prst="rect">
            <a:avLst/>
          </a:prstGeom>
        </p:spPr>
        <p:txBody>
          <a:bodyPr wrap="square">
            <a:spAutoFit/>
          </a:bodyPr>
          <a:lstStyle/>
          <a:p>
            <a:pPr algn="ctr"/>
            <a:r>
              <a:rPr lang="en-AU" sz="1100" dirty="0">
                <a:latin typeface="Arial" panose="020B0604020202020204" pitchFamily="34" charset="0"/>
                <a:cs typeface="Arial" panose="020B0604020202020204" pitchFamily="34" charset="0"/>
                <a:hlinkClick r:id="rId4"/>
              </a:rPr>
              <a:t>Lavoisier and </a:t>
            </a:r>
            <a:r>
              <a:rPr lang="en-AU" sz="1100" dirty="0" smtClean="0">
                <a:latin typeface="Arial" panose="020B0604020202020204" pitchFamily="34" charset="0"/>
                <a:cs typeface="Arial" panose="020B0604020202020204" pitchFamily="34" charset="0"/>
                <a:hlinkClick r:id="rId4"/>
              </a:rPr>
              <a:t>oxygen</a:t>
            </a:r>
            <a:r>
              <a:rPr lang="en-AU" sz="1100" dirty="0" smtClean="0">
                <a:latin typeface="Arial" panose="020B0604020202020204" pitchFamily="34" charset="0"/>
                <a:cs typeface="Arial" panose="020B0604020202020204" pitchFamily="34" charset="0"/>
              </a:rPr>
              <a:t>, Public domain</a:t>
            </a:r>
            <a:endParaRPr lang="en-AU" sz="1100" dirty="0">
              <a:latin typeface="Arial" panose="020B0604020202020204" pitchFamily="34" charset="0"/>
              <a:cs typeface="Arial" panose="020B0604020202020204" pitchFamily="34" charset="0"/>
            </a:endParaRPr>
          </a:p>
        </p:txBody>
      </p:sp>
      <p:pic>
        <p:nvPicPr>
          <p:cNvPr id="4098" name="Picture 2" descr="File:Lavoisier decomposition ai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2634" y="3698917"/>
            <a:ext cx="2422566" cy="1633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9150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4661" y="1174214"/>
            <a:ext cx="8627651" cy="395043"/>
          </a:xfrm>
        </p:spPr>
        <p:txBody>
          <a:bodyPr/>
          <a:lstStyle/>
          <a:p>
            <a:r>
              <a:rPr lang="en-AU" dirty="0"/>
              <a:t>A</a:t>
            </a:r>
            <a:r>
              <a:rPr lang="en-AU" dirty="0">
                <a:solidFill>
                  <a:srgbClr val="FF0000"/>
                </a:solidFill>
              </a:rPr>
              <a:t>nalyse the paradigm shift: Einstein and relativity</a:t>
            </a:r>
          </a:p>
        </p:txBody>
      </p:sp>
      <p:sp>
        <p:nvSpPr>
          <p:cNvPr id="4" name="Title 3"/>
          <p:cNvSpPr>
            <a:spLocks noGrp="1"/>
          </p:cNvSpPr>
          <p:nvPr>
            <p:ph type="title"/>
          </p:nvPr>
        </p:nvSpPr>
        <p:spPr/>
        <p:txBody>
          <a:bodyPr/>
          <a:lstStyle/>
          <a:p>
            <a:r>
              <a:rPr lang="en-AU" dirty="0"/>
              <a:t>Paradigm shift</a:t>
            </a:r>
          </a:p>
        </p:txBody>
      </p:sp>
      <p:grpSp>
        <p:nvGrpSpPr>
          <p:cNvPr id="16" name="Group 15"/>
          <p:cNvGrpSpPr/>
          <p:nvPr/>
        </p:nvGrpSpPr>
        <p:grpSpPr>
          <a:xfrm>
            <a:off x="931264" y="2283141"/>
            <a:ext cx="7344721" cy="4310970"/>
            <a:chOff x="1577591" y="2216896"/>
            <a:chExt cx="7344721" cy="4310970"/>
          </a:xfrm>
        </p:grpSpPr>
        <p:sp>
          <p:nvSpPr>
            <p:cNvPr id="8" name="TextBox 7"/>
            <p:cNvSpPr txBox="1"/>
            <p:nvPr/>
          </p:nvSpPr>
          <p:spPr>
            <a:xfrm>
              <a:off x="3060362" y="5406014"/>
              <a:ext cx="5861950" cy="1121852"/>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rmAutofit/>
            </a:bodyPr>
            <a:lstStyle/>
            <a:p>
              <a:pPr marL="432000" indent="-342900" algn="l">
                <a:buFont typeface="+mj-lt"/>
                <a:buAutoNum type="arabicPeriod"/>
              </a:pPr>
              <a:r>
                <a:rPr lang="en-AU" sz="1400" dirty="0">
                  <a:latin typeface="Arial" panose="020B0604020202020204" pitchFamily="34" charset="0"/>
                  <a:cs typeface="Arial" panose="020B0604020202020204" pitchFamily="34" charset="0"/>
                </a:rPr>
                <a:t>Special relativity: all phenomena other than those involving gravitation</a:t>
              </a:r>
            </a:p>
            <a:p>
              <a:pPr marL="432000" indent="-342900" algn="l">
                <a:buFont typeface="+mj-lt"/>
                <a:buAutoNum type="arabicPeriod"/>
              </a:pPr>
              <a:r>
                <a:rPr lang="en-AU" sz="1400" dirty="0">
                  <a:latin typeface="Arial" panose="020B0604020202020204" pitchFamily="34" charset="0"/>
                  <a:cs typeface="Arial" panose="020B0604020202020204" pitchFamily="34" charset="0"/>
                </a:rPr>
                <a:t>General relativity: phenomena involving gravitation</a:t>
              </a:r>
            </a:p>
            <a:p>
              <a:pPr marL="432000" indent="-342900" algn="l">
                <a:buFont typeface="+mj-lt"/>
                <a:buAutoNum type="arabicPeriod"/>
              </a:pPr>
              <a:r>
                <a:rPr lang="en-AU" sz="1400" dirty="0">
                  <a:latin typeface="Arial" panose="020B0604020202020204" pitchFamily="34" charset="0"/>
                  <a:cs typeface="Arial" panose="020B0604020202020204" pitchFamily="34" charset="0"/>
                </a:rPr>
                <a:t>Gravity is the result of the bending of space-time</a:t>
              </a:r>
            </a:p>
          </p:txBody>
        </p:sp>
        <p:sp>
          <p:nvSpPr>
            <p:cNvPr id="9" name="TextBox 8"/>
            <p:cNvSpPr txBox="1"/>
            <p:nvPr/>
          </p:nvSpPr>
          <p:spPr>
            <a:xfrm>
              <a:off x="1577591" y="2216896"/>
              <a:ext cx="1316334" cy="391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Old Theory</a:t>
              </a:r>
            </a:p>
          </p:txBody>
        </p:sp>
        <p:sp>
          <p:nvSpPr>
            <p:cNvPr id="12" name="TextBox 11"/>
            <p:cNvSpPr txBox="1"/>
            <p:nvPr/>
          </p:nvSpPr>
          <p:spPr>
            <a:xfrm>
              <a:off x="1577591" y="3119677"/>
              <a:ext cx="1316334" cy="39188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Crisis</a:t>
              </a:r>
            </a:p>
          </p:txBody>
        </p:sp>
        <p:sp>
          <p:nvSpPr>
            <p:cNvPr id="13" name="TextBox 12"/>
            <p:cNvSpPr txBox="1"/>
            <p:nvPr/>
          </p:nvSpPr>
          <p:spPr>
            <a:xfrm>
              <a:off x="1577591" y="5581119"/>
              <a:ext cx="1316334" cy="849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Paradigm Shift: new theory</a:t>
              </a:r>
            </a:p>
          </p:txBody>
        </p:sp>
        <p:sp>
          <p:nvSpPr>
            <p:cNvPr id="10" name="TextBox 9"/>
            <p:cNvSpPr txBox="1"/>
            <p:nvPr/>
          </p:nvSpPr>
          <p:spPr>
            <a:xfrm>
              <a:off x="3060362" y="3019771"/>
              <a:ext cx="5861950" cy="689791"/>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pPr marL="432000" indent="-285750" algn="l">
                <a:buFont typeface="Arial" panose="020B0604020202020204" pitchFamily="34" charset="0"/>
                <a:buChar char="•"/>
              </a:pPr>
              <a:r>
                <a:rPr lang="en-AU" sz="1400" dirty="0">
                  <a:latin typeface="Arial" panose="020B0604020202020204" pitchFamily="34" charset="0"/>
                  <a:cs typeface="Arial" panose="020B0604020202020204" pitchFamily="34" charset="0"/>
                </a:rPr>
                <a:t>Electromagnetic waves do not behave as predicted by Newtonian physics</a:t>
              </a:r>
            </a:p>
            <a:p>
              <a:pPr marL="432000" indent="-285750" algn="l">
                <a:buFont typeface="Arial" panose="020B0604020202020204" pitchFamily="34" charset="0"/>
                <a:buChar char="•"/>
              </a:pPr>
              <a:r>
                <a:rPr lang="en-AU" sz="1400" dirty="0">
                  <a:latin typeface="Arial" panose="020B0604020202020204" pitchFamily="34" charset="0"/>
                  <a:cs typeface="Arial" panose="020B0604020202020204" pitchFamily="34" charset="0"/>
                </a:rPr>
                <a:t>Space and time are not ‘absolutes’.</a:t>
              </a:r>
            </a:p>
          </p:txBody>
        </p:sp>
        <p:pic>
          <p:nvPicPr>
            <p:cNvPr id="11" name="Picture 2" descr="Theory of relativity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726" y="3825464"/>
              <a:ext cx="2512501" cy="1488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2560609" y="3877451"/>
              <a:ext cx="1123117" cy="1384995"/>
            </a:xfrm>
            <a:prstGeom prst="rect">
              <a:avLst/>
            </a:prstGeom>
          </p:spPr>
          <p:txBody>
            <a:bodyPr wrap="square">
              <a:spAutoFit/>
            </a:bodyPr>
            <a:lstStyle/>
            <a:p>
              <a:r>
                <a:rPr lang="en-AU" sz="1200" dirty="0" smtClean="0">
                  <a:latin typeface="Arial" panose="020B0604020202020204" pitchFamily="34" charset="0"/>
                  <a:cs typeface="Arial" panose="020B0604020202020204" pitchFamily="34" charset="0"/>
                  <a:hlinkClick r:id="rId4"/>
                </a:rPr>
                <a:t>Space-time</a:t>
              </a:r>
              <a:r>
                <a:rPr lang="en-AU" sz="1200" dirty="0" smtClean="0">
                  <a:latin typeface="Arial" panose="020B0604020202020204" pitchFamily="34" charset="0"/>
                  <a:cs typeface="Arial" panose="020B0604020202020204" pitchFamily="34" charset="0"/>
                </a:rPr>
                <a:t>, </a:t>
              </a:r>
              <a:r>
                <a:rPr lang="en-AU" sz="1200" dirty="0">
                  <a:solidFill>
                    <a:srgbClr val="663366"/>
                  </a:solidFill>
                  <a:latin typeface="Arial" panose="020B0604020202020204" pitchFamily="34" charset="0"/>
                  <a:hlinkClick r:id="rId5" tooltip="w:en:Creative Commons"/>
                </a:rPr>
                <a:t>Creative Commons</a:t>
              </a:r>
              <a:r>
                <a:rPr lang="en-AU" sz="1200" dirty="0">
                  <a:solidFill>
                    <a:srgbClr val="202122"/>
                  </a:solidFill>
                  <a:latin typeface="Arial" panose="020B0604020202020204" pitchFamily="34" charset="0"/>
                </a:rPr>
                <a:t> </a:t>
              </a:r>
              <a:r>
                <a:rPr lang="en-AU" sz="1200" dirty="0">
                  <a:solidFill>
                    <a:srgbClr val="663366"/>
                  </a:solidFill>
                  <a:latin typeface="Arial" panose="020B0604020202020204" pitchFamily="34" charset="0"/>
                  <a:hlinkClick r:id="rId6"/>
                </a:rPr>
                <a:t>Attribution-Share Alike </a:t>
              </a:r>
              <a:r>
                <a:rPr lang="en-AU" sz="1200" dirty="0" smtClean="0">
                  <a:solidFill>
                    <a:srgbClr val="663366"/>
                  </a:solidFill>
                  <a:latin typeface="Arial" panose="020B0604020202020204" pitchFamily="34" charset="0"/>
                  <a:hlinkClick r:id="rId6"/>
                </a:rPr>
                <a:t>3.0</a:t>
              </a:r>
              <a:r>
                <a:rPr lang="en-AU" sz="1200" dirty="0" smtClean="0">
                  <a:solidFill>
                    <a:srgbClr val="663366"/>
                  </a:solidFill>
                  <a:latin typeface="Arial" panose="020B0604020202020204" pitchFamily="34" charset="0"/>
                </a:rPr>
                <a:t> (David Blair)</a:t>
              </a:r>
              <a:endParaRPr lang="en-AU" sz="1200" dirty="0">
                <a:latin typeface="Arial" panose="020B0604020202020204" pitchFamily="34" charset="0"/>
                <a:cs typeface="Arial" panose="020B0604020202020204" pitchFamily="34" charset="0"/>
              </a:endParaRPr>
            </a:p>
          </p:txBody>
        </p:sp>
      </p:grpSp>
      <p:sp>
        <p:nvSpPr>
          <p:cNvPr id="17" name="Rectangle 16"/>
          <p:cNvSpPr/>
          <p:nvPr/>
        </p:nvSpPr>
        <p:spPr>
          <a:xfrm>
            <a:off x="6464595" y="1935561"/>
            <a:ext cx="1919776" cy="646331"/>
          </a:xfrm>
          <a:prstGeom prst="rect">
            <a:avLst/>
          </a:prstGeom>
        </p:spPr>
        <p:txBody>
          <a:bodyPr wrap="square">
            <a:spAutoFit/>
          </a:bodyPr>
          <a:lstStyle/>
          <a:p>
            <a:r>
              <a:rPr lang="en-AU" sz="1200" dirty="0" smtClean="0">
                <a:latin typeface="Arial" panose="020B0604020202020204" pitchFamily="34" charset="0"/>
                <a:cs typeface="Arial" panose="020B0604020202020204" pitchFamily="34" charset="0"/>
                <a:hlinkClick r:id="rId7"/>
              </a:rPr>
              <a:t>Gravitation</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5" tooltip="w:en:Creative Commons"/>
              </a:rPr>
              <a:t>Creative Commons</a:t>
            </a:r>
            <a:r>
              <a:rPr lang="en-AU"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8"/>
              </a:rPr>
              <a:t>Attribution </a:t>
            </a:r>
            <a:r>
              <a:rPr lang="en-AU" sz="1200" dirty="0" smtClean="0">
                <a:latin typeface="Arial" panose="020B0604020202020204" pitchFamily="34" charset="0"/>
                <a:cs typeface="Arial" panose="020B0604020202020204" pitchFamily="34" charset="0"/>
                <a:hlinkClick r:id="rId8"/>
              </a:rPr>
              <a:t>3.0</a:t>
            </a:r>
            <a:r>
              <a:rPr lang="en-AU" sz="1200" dirty="0" smtClean="0">
                <a:latin typeface="Arial" panose="020B0604020202020204" pitchFamily="34" charset="0"/>
                <a:cs typeface="Arial" panose="020B0604020202020204" pitchFamily="34" charset="0"/>
              </a:rPr>
              <a:t> (Dennis Nilsson)</a:t>
            </a:r>
            <a:endParaRPr lang="en-AU" sz="1200" dirty="0">
              <a:latin typeface="Arial" panose="020B0604020202020204" pitchFamily="34" charset="0"/>
              <a:cs typeface="Arial" panose="020B0604020202020204" pitchFamily="34" charset="0"/>
            </a:endParaRPr>
          </a:p>
        </p:txBody>
      </p:sp>
      <p:pic>
        <p:nvPicPr>
          <p:cNvPr id="1026" name="Picture 2" descr="two by two chart of mechanics for size by spe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1785" y="3877372"/>
            <a:ext cx="1903315" cy="1517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785100" y="4025982"/>
            <a:ext cx="1198925" cy="1384995"/>
          </a:xfrm>
          <a:prstGeom prst="rect">
            <a:avLst/>
          </a:prstGeom>
        </p:spPr>
        <p:txBody>
          <a:bodyPr wrap="square">
            <a:spAutoFit/>
          </a:bodyPr>
          <a:lstStyle/>
          <a:p>
            <a:r>
              <a:rPr lang="en-AU" sz="1200" dirty="0" smtClean="0">
                <a:latin typeface="Arial" panose="020B0604020202020204" pitchFamily="34" charset="0"/>
                <a:cs typeface="Arial" panose="020B0604020202020204" pitchFamily="34" charset="0"/>
                <a:hlinkClick r:id="rId10"/>
              </a:rPr>
              <a:t>Physics theories</a:t>
            </a:r>
            <a:r>
              <a:rPr lang="en-AU" sz="1200" dirty="0" smtClean="0">
                <a:latin typeface="Arial" panose="020B0604020202020204" pitchFamily="34" charset="0"/>
                <a:cs typeface="Arial" panose="020B0604020202020204" pitchFamily="34" charset="0"/>
              </a:rPr>
              <a:t>, </a:t>
            </a:r>
            <a:r>
              <a:rPr lang="en-AU" sz="1200" dirty="0">
                <a:solidFill>
                  <a:srgbClr val="663366"/>
                </a:solidFill>
                <a:latin typeface="Arial" panose="020B0604020202020204" pitchFamily="34" charset="0"/>
                <a:hlinkClick r:id="rId5" tooltip="w:en:Creative Commons"/>
              </a:rPr>
              <a:t>Creative Commons</a:t>
            </a:r>
            <a:r>
              <a:rPr lang="en-AU" sz="1200" dirty="0">
                <a:solidFill>
                  <a:srgbClr val="202122"/>
                </a:solidFill>
                <a:latin typeface="Arial" panose="020B0604020202020204" pitchFamily="34" charset="0"/>
              </a:rPr>
              <a:t> </a:t>
            </a:r>
            <a:r>
              <a:rPr lang="en-AU" sz="1200" dirty="0">
                <a:solidFill>
                  <a:srgbClr val="663366"/>
                </a:solidFill>
                <a:latin typeface="Arial" panose="020B0604020202020204" pitchFamily="34" charset="0"/>
                <a:hlinkClick r:id="rId6"/>
              </a:rPr>
              <a:t>Attribution-Share Alike </a:t>
            </a:r>
            <a:r>
              <a:rPr lang="en-AU" sz="1200" dirty="0" smtClean="0">
                <a:solidFill>
                  <a:srgbClr val="663366"/>
                </a:solidFill>
                <a:latin typeface="Arial" panose="020B0604020202020204" pitchFamily="34" charset="0"/>
                <a:hlinkClick r:id="rId6"/>
              </a:rPr>
              <a:t>3.0</a:t>
            </a:r>
            <a:r>
              <a:rPr lang="en-AU" sz="1200" dirty="0" smtClean="0">
                <a:solidFill>
                  <a:srgbClr val="663366"/>
                </a:solidFill>
                <a:latin typeface="Arial" panose="020B0604020202020204" pitchFamily="34" charset="0"/>
              </a:rPr>
              <a:t> (</a:t>
            </a:r>
            <a:r>
              <a:rPr lang="en-AU" sz="1200" dirty="0" err="1" smtClean="0">
                <a:solidFill>
                  <a:srgbClr val="663366"/>
                </a:solidFill>
                <a:latin typeface="Arial" panose="020B0604020202020204" pitchFamily="34" charset="0"/>
              </a:rPr>
              <a:t>Lodog</a:t>
            </a:r>
            <a:r>
              <a:rPr lang="en-AU" sz="1200" dirty="0" smtClean="0">
                <a:solidFill>
                  <a:srgbClr val="663366"/>
                </a:solidFill>
                <a:latin typeface="Arial" panose="020B0604020202020204" pitchFamily="34" charset="0"/>
              </a:rPr>
              <a:t>)</a:t>
            </a:r>
            <a:endParaRPr lang="en-AU" sz="1200" dirty="0">
              <a:latin typeface="Arial" panose="020B0604020202020204" pitchFamily="34" charset="0"/>
              <a:cs typeface="Arial" panose="020B0604020202020204" pitchFamily="34" charset="0"/>
            </a:endParaRPr>
          </a:p>
        </p:txBody>
      </p:sp>
      <p:pic>
        <p:nvPicPr>
          <p:cNvPr id="6146" name="Picture 2" descr="File:NewtonsLawOfUniversalGravitation.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625" y="1672889"/>
            <a:ext cx="1756953" cy="1229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99870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4661" y="1174214"/>
            <a:ext cx="8627651" cy="395043"/>
          </a:xfrm>
        </p:spPr>
        <p:txBody>
          <a:bodyPr>
            <a:normAutofit/>
          </a:bodyPr>
          <a:lstStyle/>
          <a:p>
            <a:r>
              <a:rPr lang="en-AU" dirty="0"/>
              <a:t>A</a:t>
            </a:r>
            <a:r>
              <a:rPr lang="en-AU" dirty="0">
                <a:solidFill>
                  <a:srgbClr val="FF0000"/>
                </a:solidFill>
              </a:rPr>
              <a:t>nalyse the paradigm shift: Wegener and continental drift, leading to plate tectonics</a:t>
            </a:r>
          </a:p>
        </p:txBody>
      </p:sp>
      <p:sp>
        <p:nvSpPr>
          <p:cNvPr id="4" name="Title 3"/>
          <p:cNvSpPr>
            <a:spLocks noGrp="1"/>
          </p:cNvSpPr>
          <p:nvPr>
            <p:ph type="title"/>
          </p:nvPr>
        </p:nvSpPr>
        <p:spPr/>
        <p:txBody>
          <a:bodyPr/>
          <a:lstStyle/>
          <a:p>
            <a:r>
              <a:rPr lang="en-AU" dirty="0"/>
              <a:t>Paradigm shift</a:t>
            </a:r>
          </a:p>
        </p:txBody>
      </p:sp>
      <p:grpSp>
        <p:nvGrpSpPr>
          <p:cNvPr id="15" name="Group 14"/>
          <p:cNvGrpSpPr/>
          <p:nvPr/>
        </p:nvGrpSpPr>
        <p:grpSpPr>
          <a:xfrm>
            <a:off x="662102" y="1672684"/>
            <a:ext cx="7448966" cy="4454743"/>
            <a:chOff x="1577591" y="1645543"/>
            <a:chExt cx="7448966" cy="4454743"/>
          </a:xfrm>
        </p:grpSpPr>
        <p:sp>
          <p:nvSpPr>
            <p:cNvPr id="8" name="TextBox 7"/>
            <p:cNvSpPr txBox="1"/>
            <p:nvPr/>
          </p:nvSpPr>
          <p:spPr>
            <a:xfrm>
              <a:off x="3164607" y="5191224"/>
              <a:ext cx="5861950" cy="909062"/>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rmAutofit/>
            </a:bodyPr>
            <a:lstStyle/>
            <a:p>
              <a:pPr marL="432000" indent="-342900" algn="l">
                <a:buFont typeface="+mj-lt"/>
                <a:buAutoNum type="arabicPeriod"/>
              </a:pPr>
              <a:r>
                <a:rPr lang="en-AU" sz="1400" dirty="0">
                  <a:latin typeface="Arial" panose="020B0604020202020204" pitchFamily="34" charset="0"/>
                  <a:cs typeface="Arial" panose="020B0604020202020204" pitchFamily="34" charset="0"/>
                </a:rPr>
                <a:t>Wegener: Continental Drift Theory – continents are crustal plates that move in the asthenosphere</a:t>
              </a:r>
            </a:p>
            <a:p>
              <a:pPr marL="432000" indent="-342900" algn="l">
                <a:buFont typeface="+mj-lt"/>
                <a:buAutoNum type="arabicPeriod"/>
              </a:pPr>
              <a:r>
                <a:rPr lang="en-AU" sz="1400" dirty="0">
                  <a:latin typeface="Arial" panose="020B0604020202020204" pitchFamily="34" charset="0"/>
                  <a:cs typeface="Arial" panose="020B0604020202020204" pitchFamily="34" charset="0"/>
                </a:rPr>
                <a:t>Supported by Plate Tectonics</a:t>
              </a:r>
            </a:p>
          </p:txBody>
        </p:sp>
        <p:sp>
          <p:nvSpPr>
            <p:cNvPr id="9" name="TextBox 8"/>
            <p:cNvSpPr txBox="1"/>
            <p:nvPr/>
          </p:nvSpPr>
          <p:spPr>
            <a:xfrm>
              <a:off x="1577591" y="2216896"/>
              <a:ext cx="1316334" cy="391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Old Theory</a:t>
              </a:r>
            </a:p>
          </p:txBody>
        </p:sp>
        <p:sp>
          <p:nvSpPr>
            <p:cNvPr id="12" name="TextBox 11"/>
            <p:cNvSpPr txBox="1"/>
            <p:nvPr/>
          </p:nvSpPr>
          <p:spPr>
            <a:xfrm>
              <a:off x="1577591" y="3669465"/>
              <a:ext cx="1316334" cy="39188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Crisis</a:t>
              </a:r>
            </a:p>
          </p:txBody>
        </p:sp>
        <p:sp>
          <p:nvSpPr>
            <p:cNvPr id="13" name="TextBox 12"/>
            <p:cNvSpPr txBox="1"/>
            <p:nvPr/>
          </p:nvSpPr>
          <p:spPr>
            <a:xfrm>
              <a:off x="1577591" y="5221090"/>
              <a:ext cx="1316334" cy="849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Paradigm Shift: new theory</a:t>
              </a:r>
            </a:p>
          </p:txBody>
        </p:sp>
        <p:sp>
          <p:nvSpPr>
            <p:cNvPr id="10" name="TextBox 9"/>
            <p:cNvSpPr txBox="1"/>
            <p:nvPr/>
          </p:nvSpPr>
          <p:spPr>
            <a:xfrm>
              <a:off x="6430289" y="3728714"/>
              <a:ext cx="2579377" cy="951337"/>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pPr marL="432000" indent="-285750" algn="l">
                <a:buFont typeface="Arial" panose="020B0604020202020204" pitchFamily="34" charset="0"/>
                <a:buChar char="•"/>
              </a:pPr>
              <a:r>
                <a:rPr lang="en-AU" sz="1400" dirty="0">
                  <a:latin typeface="Arial" panose="020B0604020202020204" pitchFamily="34" charset="0"/>
                  <a:cs typeface="Arial" panose="020B0604020202020204" pitchFamily="34" charset="0"/>
                </a:rPr>
                <a:t>Continental margins</a:t>
              </a:r>
            </a:p>
            <a:p>
              <a:pPr marL="432000" indent="-285750" algn="l">
                <a:buFont typeface="Arial" panose="020B0604020202020204" pitchFamily="34" charset="0"/>
                <a:buChar char="•"/>
              </a:pPr>
              <a:r>
                <a:rPr lang="en-AU" sz="1400" dirty="0">
                  <a:latin typeface="Arial" panose="020B0604020202020204" pitchFamily="34" charset="0"/>
                  <a:cs typeface="Arial" panose="020B0604020202020204" pitchFamily="34" charset="0"/>
                </a:rPr>
                <a:t>Fossils, vegetation and landform continuums across continents</a:t>
              </a:r>
            </a:p>
            <a:p>
              <a:pPr marL="432000" indent="-285750" algn="l">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p:txBody>
        </p:sp>
        <p:sp>
          <p:nvSpPr>
            <p:cNvPr id="14" name="Rectangle 13"/>
            <p:cNvSpPr/>
            <p:nvPr/>
          </p:nvSpPr>
          <p:spPr>
            <a:xfrm rot="16200000">
              <a:off x="2796997" y="3845400"/>
              <a:ext cx="1188716" cy="461665"/>
            </a:xfrm>
            <a:prstGeom prst="rect">
              <a:avLst/>
            </a:prstGeom>
          </p:spPr>
          <p:txBody>
            <a:bodyPr wrap="square">
              <a:spAutoFit/>
            </a:bodyPr>
            <a:lstStyle/>
            <a:p>
              <a:pPr algn="ctr"/>
              <a:r>
                <a:rPr lang="en-AU" sz="1200" dirty="0" smtClean="0">
                  <a:latin typeface="Arial" panose="020B0604020202020204" pitchFamily="34" charset="0"/>
                  <a:cs typeface="Arial" panose="020B0604020202020204" pitchFamily="34" charset="0"/>
                  <a:hlinkClick r:id="rId3"/>
                </a:rPr>
                <a:t>Pangea</a:t>
              </a:r>
              <a:r>
                <a:rPr lang="en-AU" sz="1200" dirty="0" smtClean="0">
                  <a:latin typeface="Arial" panose="020B0604020202020204" pitchFamily="34" charset="0"/>
                  <a:cs typeface="Arial" panose="020B0604020202020204" pitchFamily="34" charset="0"/>
                </a:rPr>
                <a:t>, Public Domain</a:t>
              </a:r>
              <a:endParaRPr lang="en-AU" sz="1200" dirty="0">
                <a:latin typeface="Arial" panose="020B0604020202020204" pitchFamily="34" charset="0"/>
                <a:cs typeface="Arial" panose="020B0604020202020204" pitchFamily="34" charset="0"/>
              </a:endParaRPr>
            </a:p>
          </p:txBody>
        </p:sp>
        <p:pic>
          <p:nvPicPr>
            <p:cNvPr id="3074" name="Picture 2" descr="The old theory of land bridges connecting contin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187" y="1645543"/>
              <a:ext cx="2687173" cy="1571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24805" y="2140481"/>
              <a:ext cx="2390346" cy="57659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noAutofit/>
            </a:bodyPr>
            <a:lstStyle/>
            <a:p>
              <a:pPr marL="432000"/>
              <a:r>
                <a:rPr lang="en-AU" sz="1600" dirty="0">
                  <a:latin typeface="Arial" panose="020B0604020202020204" pitchFamily="34" charset="0"/>
                  <a:cs typeface="Arial" panose="020B0604020202020204" pitchFamily="34" charset="0"/>
                </a:rPr>
                <a:t>Land bridges between continents</a:t>
              </a:r>
            </a:p>
          </p:txBody>
        </p:sp>
        <p:sp>
          <p:nvSpPr>
            <p:cNvPr id="6" name="Rectangle 5"/>
            <p:cNvSpPr/>
            <p:nvPr/>
          </p:nvSpPr>
          <p:spPr>
            <a:xfrm rot="16200000">
              <a:off x="2762704" y="2150180"/>
              <a:ext cx="1257301" cy="461665"/>
            </a:xfrm>
            <a:prstGeom prst="rect">
              <a:avLst/>
            </a:prstGeom>
          </p:spPr>
          <p:txBody>
            <a:bodyPr wrap="square">
              <a:spAutoFit/>
            </a:bodyPr>
            <a:lstStyle/>
            <a:p>
              <a:pPr algn="ctr"/>
              <a:r>
                <a:rPr lang="en-AU" sz="1200" dirty="0">
                  <a:latin typeface="Arial" panose="020B0604020202020204" pitchFamily="34" charset="0"/>
                  <a:cs typeface="Arial" panose="020B0604020202020204" pitchFamily="34" charset="0"/>
                  <a:hlinkClick r:id="rId5"/>
                </a:rPr>
                <a:t>Land </a:t>
              </a:r>
              <a:r>
                <a:rPr lang="en-AU" sz="1200" dirty="0" smtClean="0">
                  <a:latin typeface="Arial" panose="020B0604020202020204" pitchFamily="34" charset="0"/>
                  <a:cs typeface="Arial" panose="020B0604020202020204" pitchFamily="34" charset="0"/>
                  <a:hlinkClick r:id="rId5"/>
                </a:rPr>
                <a:t>bridges</a:t>
              </a:r>
              <a:r>
                <a:rPr lang="en-AU" sz="1200" dirty="0" smtClean="0">
                  <a:latin typeface="Arial" panose="020B0604020202020204" pitchFamily="34" charset="0"/>
                  <a:cs typeface="Arial" panose="020B0604020202020204" pitchFamily="34" charset="0"/>
                </a:rPr>
                <a:t>, Public Domain</a:t>
              </a:r>
              <a:endParaRPr lang="en-AU" sz="1200" dirty="0">
                <a:latin typeface="Arial" panose="020B0604020202020204" pitchFamily="34" charset="0"/>
                <a:cs typeface="Arial" panose="020B0604020202020204" pitchFamily="34" charset="0"/>
              </a:endParaRPr>
            </a:p>
          </p:txBody>
        </p:sp>
        <p:pic>
          <p:nvPicPr>
            <p:cNvPr id="3076" name="Picture 4" descr="continental drift | National Geographic Society"/>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48602" y="3358788"/>
              <a:ext cx="2660757" cy="1622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304365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4661" y="1174214"/>
            <a:ext cx="8627651" cy="395043"/>
          </a:xfrm>
        </p:spPr>
        <p:txBody>
          <a:bodyPr>
            <a:normAutofit/>
          </a:bodyPr>
          <a:lstStyle/>
          <a:p>
            <a:r>
              <a:rPr lang="en-AU" dirty="0"/>
              <a:t>A</a:t>
            </a:r>
            <a:r>
              <a:rPr lang="en-AU" dirty="0">
                <a:solidFill>
                  <a:srgbClr val="FF0000"/>
                </a:solidFill>
              </a:rPr>
              <a:t>nalyse the paradigm shift: McClintock and transposable elements, commonly known as ‘jumping genes’</a:t>
            </a:r>
          </a:p>
        </p:txBody>
      </p:sp>
      <p:sp>
        <p:nvSpPr>
          <p:cNvPr id="4" name="Title 3"/>
          <p:cNvSpPr>
            <a:spLocks noGrp="1"/>
          </p:cNvSpPr>
          <p:nvPr>
            <p:ph type="title"/>
          </p:nvPr>
        </p:nvSpPr>
        <p:spPr/>
        <p:txBody>
          <a:bodyPr/>
          <a:lstStyle/>
          <a:p>
            <a:r>
              <a:rPr lang="en-AU" dirty="0"/>
              <a:t>Paradigm shift</a:t>
            </a:r>
          </a:p>
        </p:txBody>
      </p:sp>
      <p:grpSp>
        <p:nvGrpSpPr>
          <p:cNvPr id="11" name="Group 10"/>
          <p:cNvGrpSpPr/>
          <p:nvPr/>
        </p:nvGrpSpPr>
        <p:grpSpPr>
          <a:xfrm>
            <a:off x="669722" y="1672682"/>
            <a:ext cx="8075703" cy="4705256"/>
            <a:chOff x="624002" y="1744326"/>
            <a:chExt cx="8075703" cy="4424004"/>
          </a:xfrm>
        </p:grpSpPr>
        <p:sp>
          <p:nvSpPr>
            <p:cNvPr id="8" name="TextBox 7"/>
            <p:cNvSpPr txBox="1"/>
            <p:nvPr/>
          </p:nvSpPr>
          <p:spPr>
            <a:xfrm>
              <a:off x="2211018" y="5259268"/>
              <a:ext cx="5861950" cy="909062"/>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rmAutofit/>
            </a:bodyPr>
            <a:lstStyle/>
            <a:p>
              <a:pPr marL="432000" indent="-342900">
                <a:buFont typeface="+mj-lt"/>
                <a:buAutoNum type="arabicPeriod"/>
              </a:pPr>
              <a:r>
                <a:rPr lang="en-AU" sz="1400" dirty="0">
                  <a:latin typeface="Arial" panose="020B0604020202020204" pitchFamily="34" charset="0"/>
                  <a:cs typeface="Arial" panose="020B0604020202020204" pitchFamily="34" charset="0"/>
                </a:rPr>
                <a:t>Some DNA sequences do not occupy fixed locations.</a:t>
              </a:r>
            </a:p>
            <a:p>
              <a:pPr marL="432000" indent="-342900">
                <a:buFont typeface="+mj-lt"/>
                <a:buAutoNum type="arabicPeriod"/>
              </a:pPr>
              <a:r>
                <a:rPr lang="en-AU" sz="1400" dirty="0">
                  <a:latin typeface="Arial" panose="020B0604020202020204" pitchFamily="34" charset="0"/>
                  <a:cs typeface="Arial" panose="020B0604020202020204" pitchFamily="34" charset="0"/>
                </a:rPr>
                <a:t>These are called transposable elements (transposons)</a:t>
              </a:r>
            </a:p>
            <a:p>
              <a:pPr marL="432000" indent="-342900">
                <a:buFont typeface="+mj-lt"/>
                <a:buAutoNum type="arabicPeriod"/>
              </a:pPr>
              <a:r>
                <a:rPr lang="en-AU" sz="1400" dirty="0">
                  <a:latin typeface="Arial" panose="020B0604020202020204" pitchFamily="34" charset="0"/>
                  <a:cs typeface="Arial" panose="020B0604020202020204" pitchFamily="34" charset="0"/>
                </a:rPr>
                <a:t>Transposons can disrupt the expression of genes</a:t>
              </a:r>
            </a:p>
          </p:txBody>
        </p:sp>
        <p:sp>
          <p:nvSpPr>
            <p:cNvPr id="9" name="TextBox 8"/>
            <p:cNvSpPr txBox="1"/>
            <p:nvPr/>
          </p:nvSpPr>
          <p:spPr>
            <a:xfrm>
              <a:off x="624002" y="2284940"/>
              <a:ext cx="1316334" cy="391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Old Theory</a:t>
              </a:r>
            </a:p>
          </p:txBody>
        </p:sp>
        <p:sp>
          <p:nvSpPr>
            <p:cNvPr id="12" name="TextBox 11"/>
            <p:cNvSpPr txBox="1"/>
            <p:nvPr/>
          </p:nvSpPr>
          <p:spPr>
            <a:xfrm>
              <a:off x="624002" y="3737509"/>
              <a:ext cx="1316334" cy="39188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Crisis</a:t>
              </a:r>
            </a:p>
          </p:txBody>
        </p:sp>
        <p:sp>
          <p:nvSpPr>
            <p:cNvPr id="13" name="TextBox 12"/>
            <p:cNvSpPr txBox="1"/>
            <p:nvPr/>
          </p:nvSpPr>
          <p:spPr>
            <a:xfrm>
              <a:off x="624002" y="5289134"/>
              <a:ext cx="1316334" cy="849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normAutofit/>
            </a:bodyPr>
            <a:lstStyle/>
            <a:p>
              <a:pPr algn="ctr"/>
              <a:r>
                <a:rPr lang="en-AU" sz="1400" dirty="0">
                  <a:solidFill>
                    <a:schemeClr val="tx1"/>
                  </a:solidFill>
                  <a:latin typeface="Arial" panose="020B0604020202020204" pitchFamily="34" charset="0"/>
                  <a:cs typeface="Arial" panose="020B0604020202020204" pitchFamily="34" charset="0"/>
                </a:rPr>
                <a:t>Paradigm Shift: new theory</a:t>
              </a:r>
            </a:p>
          </p:txBody>
        </p:sp>
        <p:sp>
          <p:nvSpPr>
            <p:cNvPr id="10" name="TextBox 9"/>
            <p:cNvSpPr txBox="1"/>
            <p:nvPr/>
          </p:nvSpPr>
          <p:spPr>
            <a:xfrm>
              <a:off x="5368977" y="3474826"/>
              <a:ext cx="3317520" cy="1523549"/>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pPr marL="285750" indent="-285750" algn="l">
                <a:buFont typeface="Arial" panose="020B0604020202020204" pitchFamily="34" charset="0"/>
                <a:buChar char="•"/>
              </a:pPr>
              <a:r>
                <a:rPr lang="en-AU" sz="1600" dirty="0">
                  <a:latin typeface="Arial" panose="020B0604020202020204" pitchFamily="34" charset="0"/>
                  <a:cs typeface="Arial" panose="020B0604020202020204" pitchFamily="34" charset="0"/>
                </a:rPr>
                <a:t>Colour inheritance in corn does not follow predictable inheritance patterns</a:t>
              </a:r>
            </a:p>
            <a:p>
              <a:pPr marL="285750" indent="-285750" algn="l">
                <a:buFont typeface="Arial" panose="020B0604020202020204" pitchFamily="34" charset="0"/>
                <a:buChar char="•"/>
              </a:pPr>
              <a:r>
                <a:rPr lang="en-AU" sz="1600" dirty="0">
                  <a:latin typeface="Arial" panose="020B0604020202020204" pitchFamily="34" charset="0"/>
                  <a:cs typeface="Arial" panose="020B0604020202020204" pitchFamily="34" charset="0"/>
                </a:rPr>
                <a:t>DNA sequences seem to change locations</a:t>
              </a:r>
            </a:p>
            <a:p>
              <a:pPr marL="285750" indent="-285750" algn="l">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p:txBody>
        </p:sp>
        <p:sp>
          <p:nvSpPr>
            <p:cNvPr id="5" name="TextBox 4"/>
            <p:cNvSpPr txBox="1"/>
            <p:nvPr/>
          </p:nvSpPr>
          <p:spPr>
            <a:xfrm>
              <a:off x="5355770" y="1969826"/>
              <a:ext cx="3343935" cy="79935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normAutofit/>
            </a:bodyPr>
            <a:lstStyle/>
            <a:p>
              <a:pPr marL="180000"/>
              <a:r>
                <a:rPr lang="en-AU" sz="1600" dirty="0">
                  <a:latin typeface="Arial" panose="020B0604020202020204" pitchFamily="34" charset="0"/>
                  <a:cs typeface="Arial" panose="020B0604020202020204" pitchFamily="34" charset="0"/>
                </a:rPr>
                <a:t>Genes occupy fixed locations in DNA and are inherited in predictable patterns </a:t>
              </a:r>
            </a:p>
          </p:txBody>
        </p:sp>
        <p:pic>
          <p:nvPicPr>
            <p:cNvPr id="4098" name="Picture 2" descr="Chromosome Map - Genes and Disease - NCBI Bookshe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874" y="1744326"/>
              <a:ext cx="1683094" cy="1695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2364973" y="2363775"/>
              <a:ext cx="1535957" cy="461665"/>
            </a:xfrm>
            <a:prstGeom prst="rect">
              <a:avLst/>
            </a:prstGeom>
          </p:spPr>
          <p:txBody>
            <a:bodyPr wrap="square">
              <a:spAutoFit/>
            </a:bodyPr>
            <a:lstStyle/>
            <a:p>
              <a:pPr algn="ctr"/>
              <a:r>
                <a:rPr lang="en-AU" sz="1200" dirty="0" smtClean="0">
                  <a:latin typeface="Arial" panose="020B0604020202020204" pitchFamily="34" charset="0"/>
                  <a:cs typeface="Arial" panose="020B0604020202020204" pitchFamily="34" charset="0"/>
                  <a:hlinkClick r:id="rId4"/>
                </a:rPr>
                <a:t>Chromosome map</a:t>
              </a:r>
              <a:r>
                <a:rPr lang="en-AU" sz="1200" dirty="0" smtClean="0">
                  <a:latin typeface="Arial" panose="020B0604020202020204" pitchFamily="34" charset="0"/>
                  <a:cs typeface="Arial" panose="020B0604020202020204" pitchFamily="34" charset="0"/>
                </a:rPr>
                <a:t>, Public Domain</a:t>
              </a:r>
              <a:endParaRPr lang="en-AU" sz="1200" dirty="0">
                <a:latin typeface="Arial" panose="020B0604020202020204" pitchFamily="34" charset="0"/>
                <a:cs typeface="Arial" panose="020B0604020202020204" pitchFamily="34" charset="0"/>
              </a:endParaRPr>
            </a:p>
          </p:txBody>
        </p:sp>
        <p:sp>
          <p:nvSpPr>
            <p:cNvPr id="7" name="Rectangle 6"/>
            <p:cNvSpPr/>
            <p:nvPr/>
          </p:nvSpPr>
          <p:spPr>
            <a:xfrm rot="16200000">
              <a:off x="2269252" y="4118824"/>
              <a:ext cx="1727401" cy="461665"/>
            </a:xfrm>
            <a:prstGeom prst="rect">
              <a:avLst/>
            </a:prstGeom>
          </p:spPr>
          <p:txBody>
            <a:bodyPr wrap="square">
              <a:spAutoFit/>
            </a:bodyPr>
            <a:lstStyle/>
            <a:p>
              <a:pPr algn="ctr"/>
              <a:r>
                <a:rPr lang="en-AU" sz="1200" dirty="0" smtClean="0">
                  <a:latin typeface="Arial" panose="020B0604020202020204" pitchFamily="34" charset="0"/>
                  <a:cs typeface="Arial" panose="020B0604020202020204" pitchFamily="34" charset="0"/>
                  <a:hlinkClick r:id="rId5"/>
                </a:rPr>
                <a:t>Colour variation in corn</a:t>
              </a:r>
              <a:r>
                <a:rPr lang="en-AU" sz="1200" dirty="0" smtClean="0">
                  <a:latin typeface="Arial" panose="020B0604020202020204" pitchFamily="34" charset="0"/>
                  <a:cs typeface="Arial" panose="020B0604020202020204" pitchFamily="34" charset="0"/>
                </a:rPr>
                <a:t>, Public Domain</a:t>
              </a:r>
              <a:endParaRPr lang="en-AU" sz="1200" dirty="0">
                <a:latin typeface="Arial" panose="020B0604020202020204" pitchFamily="34" charset="0"/>
                <a:cs typeface="Arial" panose="020B0604020202020204" pitchFamily="34" charset="0"/>
              </a:endParaRPr>
            </a:p>
          </p:txBody>
        </p:sp>
      </p:grpSp>
      <p:pic>
        <p:nvPicPr>
          <p:cNvPr id="7170" name="Picture 2" descr="File:Corn mosa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491" y="3525036"/>
            <a:ext cx="1423299" cy="1837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558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Describe the current paradigms in your field of research </a:t>
            </a:r>
            <a:r>
              <a:rPr lang="en-AU" sz="2400" dirty="0" smtClean="0"/>
              <a:t>(What </a:t>
            </a:r>
            <a:r>
              <a:rPr lang="en-AU" sz="2400" dirty="0"/>
              <a:t>are the prevailing concepts?).</a:t>
            </a:r>
          </a:p>
          <a:p>
            <a:pPr marL="342900" indent="-342900">
              <a:buFont typeface="+mj-lt"/>
              <a:buAutoNum type="arabicPeriod"/>
            </a:pPr>
            <a:r>
              <a:rPr lang="en-AU" sz="2400" dirty="0"/>
              <a:t>Using examples from the literature, describe some paradigm shifts that have occurred in your field of research.</a:t>
            </a:r>
          </a:p>
        </p:txBody>
      </p:sp>
      <p:sp>
        <p:nvSpPr>
          <p:cNvPr id="4" name="Title 3"/>
          <p:cNvSpPr>
            <a:spLocks noGrp="1"/>
          </p:cNvSpPr>
          <p:nvPr>
            <p:ph type="title"/>
          </p:nvPr>
        </p:nvSpPr>
        <p:spPr/>
        <p:txBody>
          <a:bodyPr/>
          <a:lstStyle/>
          <a:p>
            <a:r>
              <a:rPr lang="en-AU" dirty="0"/>
              <a:t>Reflection: Paradigm shift</a:t>
            </a:r>
          </a:p>
        </p:txBody>
      </p:sp>
    </p:spTree>
    <p:extLst>
      <p:ext uri="{BB962C8B-B14F-4D97-AF65-F5344CB8AC3E}">
        <p14:creationId xmlns:p14="http://schemas.microsoft.com/office/powerpoint/2010/main" val="397419361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255460" y="4048755"/>
            <a:ext cx="5505260" cy="931618"/>
          </a:xfrm>
        </p:spPr>
        <p:txBody>
          <a:bodyPr/>
          <a:lstStyle/>
          <a:p>
            <a:r>
              <a:rPr lang="en-AU" dirty="0"/>
              <a:t>How knowledge construction in other cultures have influenced science</a:t>
            </a:r>
          </a:p>
        </p:txBody>
      </p:sp>
      <p:sp>
        <p:nvSpPr>
          <p:cNvPr id="4" name="Title 3"/>
          <p:cNvSpPr>
            <a:spLocks noGrp="1"/>
          </p:cNvSpPr>
          <p:nvPr>
            <p:ph type="title"/>
          </p:nvPr>
        </p:nvSpPr>
        <p:spPr>
          <a:xfrm>
            <a:off x="255460" y="2625278"/>
            <a:ext cx="5139498" cy="1107996"/>
          </a:xfrm>
        </p:spPr>
        <p:txBody>
          <a:bodyPr/>
          <a:lstStyle/>
          <a:p>
            <a:r>
              <a:rPr lang="en-AU" dirty="0"/>
              <a:t>Cultural observational knowledge</a:t>
            </a:r>
          </a:p>
        </p:txBody>
      </p:sp>
    </p:spTree>
    <p:extLst>
      <p:ext uri="{BB962C8B-B14F-4D97-AF65-F5344CB8AC3E}">
        <p14:creationId xmlns:p14="http://schemas.microsoft.com/office/powerpoint/2010/main" val="371129596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286927" y="2674620"/>
            <a:ext cx="8628224" cy="1417320"/>
          </a:xfrm>
        </p:spPr>
        <p:txBody>
          <a:bodyPr>
            <a:normAutofit/>
          </a:bodyPr>
          <a:lstStyle/>
          <a:p>
            <a:pPr marL="0" indent="0">
              <a:buNone/>
            </a:pPr>
            <a:r>
              <a:rPr lang="en-AU" sz="2800" dirty="0"/>
              <a:t>Science is part of culture, and how ... science is done largely depends on the culture in which it is practised</a:t>
            </a:r>
          </a:p>
        </p:txBody>
      </p:sp>
      <p:sp>
        <p:nvSpPr>
          <p:cNvPr id="7" name="Rectangle 6"/>
          <p:cNvSpPr/>
          <p:nvPr/>
        </p:nvSpPr>
        <p:spPr>
          <a:xfrm>
            <a:off x="605790" y="5653626"/>
            <a:ext cx="7440930" cy="430887"/>
          </a:xfrm>
          <a:prstGeom prst="rect">
            <a:avLst/>
          </a:prstGeom>
        </p:spPr>
        <p:txBody>
          <a:bodyPr wrap="square">
            <a:spAutoFit/>
          </a:bodyPr>
          <a:lstStyle/>
          <a:p>
            <a:r>
              <a:rPr lang="en-AU" sz="1050" dirty="0" err="1">
                <a:solidFill>
                  <a:srgbClr val="303030"/>
                </a:solidFill>
                <a:latin typeface="arial" panose="020B0604020202020204" pitchFamily="34" charset="0"/>
              </a:rPr>
              <a:t>Iaccarino</a:t>
            </a:r>
            <a:r>
              <a:rPr lang="en-AU" sz="1050" dirty="0">
                <a:solidFill>
                  <a:srgbClr val="303030"/>
                </a:solidFill>
                <a:latin typeface="arial" panose="020B0604020202020204" pitchFamily="34" charset="0"/>
              </a:rPr>
              <a:t> M. (2003). Science and culture. Western science could learn a thing or two from the way science is done in other cultures. </a:t>
            </a:r>
            <a:r>
              <a:rPr lang="en-AU" sz="1050" i="1" dirty="0">
                <a:solidFill>
                  <a:srgbClr val="303030"/>
                </a:solidFill>
                <a:latin typeface="arial" panose="020B0604020202020204" pitchFamily="34" charset="0"/>
              </a:rPr>
              <a:t>EMBO reports</a:t>
            </a:r>
            <a:r>
              <a:rPr lang="en-AU" sz="1050" dirty="0">
                <a:solidFill>
                  <a:srgbClr val="303030"/>
                </a:solidFill>
                <a:latin typeface="arial" panose="020B0604020202020204" pitchFamily="34" charset="0"/>
              </a:rPr>
              <a:t>, </a:t>
            </a:r>
            <a:r>
              <a:rPr lang="en-AU" sz="1050" i="1" dirty="0">
                <a:solidFill>
                  <a:srgbClr val="303030"/>
                </a:solidFill>
                <a:latin typeface="arial" panose="020B0604020202020204" pitchFamily="34" charset="0"/>
              </a:rPr>
              <a:t>4</a:t>
            </a:r>
            <a:r>
              <a:rPr lang="en-AU" sz="1050" dirty="0">
                <a:solidFill>
                  <a:srgbClr val="303030"/>
                </a:solidFill>
                <a:latin typeface="arial" panose="020B0604020202020204" pitchFamily="34" charset="0"/>
              </a:rPr>
              <a:t>(3), 220–223.</a:t>
            </a:r>
            <a:endParaRPr lang="en-AU" sz="1050" dirty="0"/>
          </a:p>
        </p:txBody>
      </p:sp>
    </p:spTree>
    <p:extLst>
      <p:ext uri="{BB962C8B-B14F-4D97-AF65-F5344CB8AC3E}">
        <p14:creationId xmlns:p14="http://schemas.microsoft.com/office/powerpoint/2010/main" val="257743619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lnSpcReduction="10000"/>
          </a:bodyPr>
          <a:lstStyle/>
          <a:p>
            <a:r>
              <a:rPr lang="en-AU" sz="2400" dirty="0"/>
              <a:t>All cultures have developed systems for constructing knowledge about the natural world</a:t>
            </a:r>
          </a:p>
          <a:p>
            <a:r>
              <a:rPr lang="en-AU" sz="2400" dirty="0"/>
              <a:t>Also referred to as traditional knowledge</a:t>
            </a:r>
          </a:p>
          <a:p>
            <a:r>
              <a:rPr lang="en-AU" sz="2400" dirty="0"/>
              <a:t>Knowledge construction has a strong cultural influence, including scientific knowledge</a:t>
            </a:r>
          </a:p>
          <a:p>
            <a:r>
              <a:rPr lang="en-AU" sz="2400" dirty="0"/>
              <a:t>Commonality: Observations → Inferences</a:t>
            </a:r>
          </a:p>
          <a:p>
            <a:r>
              <a:rPr lang="en-AU" sz="2400" dirty="0"/>
              <a:t>Little formalised experimental system</a:t>
            </a:r>
          </a:p>
          <a:p>
            <a:r>
              <a:rPr lang="en-AU" sz="2400" dirty="0"/>
              <a:t>Cultural knowledge has added to scientific knowledge</a:t>
            </a:r>
          </a:p>
        </p:txBody>
      </p:sp>
      <p:sp>
        <p:nvSpPr>
          <p:cNvPr id="3" name="Text Placeholder 2"/>
          <p:cNvSpPr>
            <a:spLocks noGrp="1"/>
          </p:cNvSpPr>
          <p:nvPr>
            <p:ph type="body" sz="quarter" idx="15"/>
          </p:nvPr>
        </p:nvSpPr>
        <p:spPr>
          <a:xfrm>
            <a:off x="294661" y="1245629"/>
            <a:ext cx="8627651" cy="491731"/>
          </a:xfrm>
        </p:spPr>
        <p:txBody>
          <a:bodyPr anchor="ctr">
            <a:normAutofit/>
          </a:bodyPr>
          <a:lstStyle/>
          <a:p>
            <a:r>
              <a:rPr lang="en-AU" dirty="0"/>
              <a:t> Use historical examples to evaluate the contribution of cultural observational knowledge and its relationship to science</a:t>
            </a:r>
          </a:p>
        </p:txBody>
      </p:sp>
      <p:sp>
        <p:nvSpPr>
          <p:cNvPr id="4" name="Title 3"/>
          <p:cNvSpPr>
            <a:spLocks noGrp="1"/>
          </p:cNvSpPr>
          <p:nvPr>
            <p:ph type="title"/>
          </p:nvPr>
        </p:nvSpPr>
        <p:spPr/>
        <p:txBody>
          <a:bodyPr/>
          <a:lstStyle/>
          <a:p>
            <a:r>
              <a:rPr lang="en-AU" dirty="0"/>
              <a:t>Cultural observational knowledge</a:t>
            </a:r>
          </a:p>
        </p:txBody>
      </p:sp>
    </p:spTree>
    <p:extLst>
      <p:ext uri="{BB962C8B-B14F-4D97-AF65-F5344CB8AC3E}">
        <p14:creationId xmlns:p14="http://schemas.microsoft.com/office/powerpoint/2010/main" val="172722433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1912134" cy="4236529"/>
          </a:xfrm>
        </p:spPr>
        <p:txBody>
          <a:bodyPr>
            <a:normAutofit fontScale="92500"/>
          </a:bodyPr>
          <a:lstStyle/>
          <a:p>
            <a:pPr marL="0" indent="0">
              <a:buNone/>
            </a:pPr>
            <a:r>
              <a:rPr lang="en-AU" sz="2400" dirty="0"/>
              <a:t>Astronomy is common to many cultures</a:t>
            </a:r>
          </a:p>
          <a:p>
            <a:pPr marL="0" indent="0">
              <a:buNone/>
            </a:pPr>
            <a:r>
              <a:rPr lang="en-AU" sz="2400" dirty="0"/>
              <a:t>(agriculture, seasons, trade &amp; travel)</a:t>
            </a:r>
          </a:p>
        </p:txBody>
      </p:sp>
      <p:sp>
        <p:nvSpPr>
          <p:cNvPr id="3" name="Text Placeholder 2"/>
          <p:cNvSpPr>
            <a:spLocks noGrp="1"/>
          </p:cNvSpPr>
          <p:nvPr>
            <p:ph type="body" sz="quarter" idx="15"/>
          </p:nvPr>
        </p:nvSpPr>
        <p:spPr>
          <a:xfrm>
            <a:off x="294661" y="1245629"/>
            <a:ext cx="8627651" cy="491731"/>
          </a:xfrm>
        </p:spPr>
        <p:txBody>
          <a:bodyPr anchor="ctr">
            <a:noAutofit/>
          </a:bodyPr>
          <a:lstStyle/>
          <a:p>
            <a:r>
              <a:rPr lang="en-AU" dirty="0"/>
              <a:t> Use historical examples to evaluate the contribution of cultural observational knowledge and its relationship to science</a:t>
            </a:r>
          </a:p>
        </p:txBody>
      </p:sp>
      <p:sp>
        <p:nvSpPr>
          <p:cNvPr id="4" name="Title 3"/>
          <p:cNvSpPr>
            <a:spLocks noGrp="1"/>
          </p:cNvSpPr>
          <p:nvPr>
            <p:ph type="title"/>
          </p:nvPr>
        </p:nvSpPr>
        <p:spPr/>
        <p:txBody>
          <a:bodyPr/>
          <a:lstStyle/>
          <a:p>
            <a:r>
              <a:rPr lang="en-AU" dirty="0"/>
              <a:t>Cultural observational knowledge - astronomy</a:t>
            </a:r>
          </a:p>
        </p:txBody>
      </p:sp>
      <p:grpSp>
        <p:nvGrpSpPr>
          <p:cNvPr id="7" name="Group 6"/>
          <p:cNvGrpSpPr/>
          <p:nvPr/>
        </p:nvGrpSpPr>
        <p:grpSpPr>
          <a:xfrm>
            <a:off x="2231905" y="1844675"/>
            <a:ext cx="6249232" cy="4326954"/>
            <a:chOff x="2663721" y="1844675"/>
            <a:chExt cx="5825167" cy="4012971"/>
          </a:xfrm>
        </p:grpSpPr>
        <p:grpSp>
          <p:nvGrpSpPr>
            <p:cNvPr id="9" name="Group 8"/>
            <p:cNvGrpSpPr/>
            <p:nvPr/>
          </p:nvGrpSpPr>
          <p:grpSpPr>
            <a:xfrm>
              <a:off x="2976599" y="1871254"/>
              <a:ext cx="5512289" cy="3986392"/>
              <a:chOff x="2822342" y="1844675"/>
              <a:chExt cx="4115069" cy="3153110"/>
            </a:xfrm>
          </p:grpSpPr>
          <p:sp>
            <p:nvSpPr>
              <p:cNvPr id="6" name="TextBox 5"/>
              <p:cNvSpPr txBox="1"/>
              <p:nvPr/>
            </p:nvSpPr>
            <p:spPr>
              <a:xfrm>
                <a:off x="3055916" y="3201836"/>
                <a:ext cx="1547708" cy="274320"/>
              </a:xfrm>
              <a:prstGeom prst="rect">
                <a:avLst/>
              </a:prstGeom>
              <a:noFill/>
            </p:spPr>
            <p:txBody>
              <a:bodyPr wrap="square" lIns="0" tIns="0" rIns="0" bIns="0" rtlCol="0" anchor="ctr">
                <a:normAutofit/>
              </a:bodyPr>
              <a:lstStyle/>
              <a:p>
                <a:pPr algn="ctr"/>
                <a:r>
                  <a:rPr lang="en-AU" sz="1200" dirty="0">
                    <a:latin typeface="Arial" panose="020B0604020202020204" pitchFamily="34" charset="0"/>
                    <a:cs typeface="Arial" panose="020B0604020202020204" pitchFamily="34" charset="0"/>
                    <a:hlinkClick r:id="rId3"/>
                  </a:rPr>
                  <a:t>Sun Temple, Yucatan, </a:t>
                </a:r>
                <a:r>
                  <a:rPr lang="en-AU" sz="1200" dirty="0" smtClean="0">
                    <a:latin typeface="Arial" panose="020B0604020202020204" pitchFamily="34" charset="0"/>
                    <a:cs typeface="Arial" panose="020B0604020202020204" pitchFamily="34" charset="0"/>
                    <a:hlinkClick r:id="rId3"/>
                  </a:rPr>
                  <a:t>Mexico</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CC BY-SA 4.0</a:t>
                </a:r>
                <a:endParaRPr lang="en-AU" sz="1200" dirty="0">
                  <a:latin typeface="Arial" panose="020B0604020202020204" pitchFamily="34" charset="0"/>
                  <a:cs typeface="Arial" panose="020B0604020202020204" pitchFamily="34" charset="0"/>
                </a:endParaRPr>
              </a:p>
            </p:txBody>
          </p:sp>
          <p:pic>
            <p:nvPicPr>
              <p:cNvPr id="1028" name="Picture 4" descr="Egyptian Astronomy: Reconstruction of the Nabta Playa Stone Calendar at Aswan. Photo by: Raymbet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601" y="1844675"/>
                <a:ext cx="1895696" cy="1259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hlinkClick r:id="rId6"/>
              </p:cNvPr>
              <p:cNvSpPr txBox="1"/>
              <p:nvPr/>
            </p:nvSpPr>
            <p:spPr>
              <a:xfrm>
                <a:off x="4922556" y="3170800"/>
                <a:ext cx="2014855" cy="274320"/>
              </a:xfrm>
              <a:prstGeom prst="rect">
                <a:avLst/>
              </a:prstGeom>
              <a:noFill/>
            </p:spPr>
            <p:txBody>
              <a:bodyPr wrap="square" lIns="0" tIns="0" rIns="0" bIns="0" rtlCol="0" anchor="ctr">
                <a:normAutofit/>
              </a:bodyPr>
              <a:lstStyle/>
              <a:p>
                <a:pPr algn="ctr"/>
                <a:r>
                  <a:rPr lang="en-AU" sz="1200" dirty="0">
                    <a:latin typeface="Arial" panose="020B0604020202020204" pitchFamily="34" charset="0"/>
                    <a:cs typeface="Arial" panose="020B0604020202020204" pitchFamily="34" charset="0"/>
                    <a:hlinkClick r:id="rId7"/>
                  </a:rPr>
                  <a:t>Nabta Playa, </a:t>
                </a:r>
                <a:r>
                  <a:rPr lang="en-AU" sz="1200" dirty="0" smtClean="0">
                    <a:latin typeface="Arial" panose="020B0604020202020204" pitchFamily="34" charset="0"/>
                    <a:cs typeface="Arial" panose="020B0604020202020204" pitchFamily="34" charset="0"/>
                    <a:hlinkClick r:id="rId7"/>
                  </a:rPr>
                  <a:t>Egypt</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8"/>
                  </a:rPr>
                  <a:t>CC BY-SA 3.0</a:t>
                </a:r>
                <a:endParaRPr lang="en-AU" sz="1200" dirty="0">
                  <a:latin typeface="Arial" panose="020B0604020202020204" pitchFamily="34" charset="0"/>
                  <a:cs typeface="Arial" panose="020B0604020202020204" pitchFamily="34" charset="0"/>
                </a:endParaRPr>
              </a:p>
            </p:txBody>
          </p:sp>
          <p:sp>
            <p:nvSpPr>
              <p:cNvPr id="13" name="TextBox 12"/>
              <p:cNvSpPr txBox="1"/>
              <p:nvPr/>
            </p:nvSpPr>
            <p:spPr>
              <a:xfrm>
                <a:off x="2822342" y="4791431"/>
                <a:ext cx="2014855" cy="206354"/>
              </a:xfrm>
              <a:prstGeom prst="rect">
                <a:avLst/>
              </a:prstGeom>
              <a:noFill/>
            </p:spPr>
            <p:txBody>
              <a:bodyPr wrap="square" lIns="0" tIns="0" rIns="0" bIns="0" rtlCol="0" anchor="ctr">
                <a:normAutofit/>
              </a:bodyPr>
              <a:lstStyle/>
              <a:p>
                <a:pPr algn="ctr"/>
                <a:r>
                  <a:rPr lang="en-AU" sz="1200" dirty="0">
                    <a:latin typeface="Arial" panose="020B0604020202020204" pitchFamily="34" charset="0"/>
                    <a:cs typeface="Arial" panose="020B0604020202020204" pitchFamily="34" charset="0"/>
                    <a:hlinkClick r:id="rId9"/>
                  </a:rPr>
                  <a:t>Jantar Mantar, </a:t>
                </a:r>
                <a:r>
                  <a:rPr lang="en-AU" sz="1200" dirty="0" smtClean="0">
                    <a:latin typeface="Arial" panose="020B0604020202020204" pitchFamily="34" charset="0"/>
                    <a:cs typeface="Arial" panose="020B0604020202020204" pitchFamily="34" charset="0"/>
                    <a:hlinkClick r:id="rId9"/>
                  </a:rPr>
                  <a:t>India</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10"/>
                  </a:rPr>
                  <a:t>Public Domain</a:t>
                </a:r>
                <a:endParaRPr lang="en-AU" sz="1200" dirty="0">
                  <a:latin typeface="Arial" panose="020B0604020202020204" pitchFamily="34" charset="0"/>
                  <a:cs typeface="Arial" panose="020B0604020202020204" pitchFamily="34" charset="0"/>
                </a:endParaRPr>
              </a:p>
            </p:txBody>
          </p:sp>
          <p:sp>
            <p:nvSpPr>
              <p:cNvPr id="17" name="TextBox 16"/>
              <p:cNvSpPr txBox="1"/>
              <p:nvPr/>
            </p:nvSpPr>
            <p:spPr>
              <a:xfrm>
                <a:off x="4901614" y="4707502"/>
                <a:ext cx="2014855" cy="274320"/>
              </a:xfrm>
              <a:prstGeom prst="rect">
                <a:avLst/>
              </a:prstGeom>
              <a:noFill/>
            </p:spPr>
            <p:txBody>
              <a:bodyPr wrap="square" lIns="0" tIns="0" rIns="0" bIns="0" rtlCol="0" anchor="ctr">
                <a:normAutofit/>
              </a:bodyPr>
              <a:lstStyle/>
              <a:p>
                <a:pPr algn="ctr"/>
                <a:r>
                  <a:rPr lang="en-AU" sz="1200" dirty="0">
                    <a:latin typeface="Arial" panose="020B0604020202020204" pitchFamily="34" charset="0"/>
                    <a:cs typeface="Arial" panose="020B0604020202020204" pitchFamily="34" charset="0"/>
                    <a:hlinkClick r:id="rId11"/>
                  </a:rPr>
                  <a:t>Beijing, </a:t>
                </a:r>
                <a:r>
                  <a:rPr lang="en-AU" sz="1200" dirty="0" smtClean="0">
                    <a:latin typeface="Arial" panose="020B0604020202020204" pitchFamily="34" charset="0"/>
                    <a:cs typeface="Arial" panose="020B0604020202020204" pitchFamily="34" charset="0"/>
                    <a:hlinkClick r:id="rId11"/>
                  </a:rPr>
                  <a:t>China</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8"/>
                  </a:rPr>
                  <a:t>CC BY-SA 3.0</a:t>
                </a:r>
                <a:endParaRPr lang="en-AU" sz="1200" dirty="0">
                  <a:latin typeface="Arial" panose="020B0604020202020204" pitchFamily="34" charset="0"/>
                  <a:cs typeface="Arial" panose="020B0604020202020204" pitchFamily="34" charset="0"/>
                </a:endParaRPr>
              </a:p>
            </p:txBody>
          </p:sp>
        </p:grpSp>
        <p:pic>
          <p:nvPicPr>
            <p:cNvPr id="8194" name="Picture 2" descr="Sun Pyramid 05 2015 Teotihuacan 330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3721" y="1844675"/>
              <a:ext cx="3098140" cy="1618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2/26/Jantar_Mantar_at_Jaipur_-_192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63890" y="4010364"/>
              <a:ext cx="2997971" cy="1502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Vm-4359-Beijing-Observatory-Guo-Shouking-statue.jpg"/>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149582" y="3984305"/>
              <a:ext cx="1979641" cy="1484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12940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294660" y="1567543"/>
            <a:ext cx="8628224" cy="1384663"/>
          </a:xfrm>
        </p:spPr>
        <p:txBody>
          <a:bodyPr>
            <a:normAutofit fontScale="77500" lnSpcReduction="20000"/>
          </a:bodyPr>
          <a:lstStyle/>
          <a:p>
            <a:r>
              <a:rPr lang="en-AU" dirty="0"/>
              <a:t>Epistemology</a:t>
            </a:r>
          </a:p>
          <a:p>
            <a:pPr lvl="1">
              <a:buFont typeface="Courier New" panose="02070309020205020404" pitchFamily="49" charset="0"/>
              <a:buChar char="o"/>
            </a:pPr>
            <a:r>
              <a:rPr lang="en-AU" dirty="0"/>
              <a:t>Branch of philosophy that deals with the nature of knowledge</a:t>
            </a:r>
          </a:p>
          <a:p>
            <a:pPr lvl="1">
              <a:buFont typeface="Courier New" panose="02070309020205020404" pitchFamily="49" charset="0"/>
              <a:buChar char="o"/>
            </a:pPr>
            <a:r>
              <a:rPr lang="en-AU" dirty="0"/>
              <a:t>Theory of knowledge</a:t>
            </a:r>
          </a:p>
          <a:p>
            <a:pPr lvl="1">
              <a:buFont typeface="Courier New" panose="02070309020205020404" pitchFamily="49" charset="0"/>
              <a:buChar char="o"/>
            </a:pPr>
            <a:r>
              <a:rPr lang="en-AU" dirty="0"/>
              <a:t>How we know what we know?</a:t>
            </a:r>
          </a:p>
        </p:txBody>
      </p:sp>
      <p:sp>
        <p:nvSpPr>
          <p:cNvPr id="3" name="Text Placeholder 2"/>
          <p:cNvSpPr>
            <a:spLocks noGrp="1"/>
          </p:cNvSpPr>
          <p:nvPr>
            <p:ph type="body" sz="quarter" idx="15"/>
          </p:nvPr>
        </p:nvSpPr>
        <p:spPr>
          <a:xfrm>
            <a:off x="294661" y="1245629"/>
            <a:ext cx="8627651" cy="321914"/>
          </a:xfrm>
        </p:spPr>
        <p:txBody>
          <a:bodyPr anchor="ctr">
            <a:noAutofit/>
          </a:bodyPr>
          <a:lstStyle/>
          <a:p>
            <a:r>
              <a:rPr lang="en-AU" sz="1200" dirty="0">
                <a:solidFill>
                  <a:srgbClr val="FF0000"/>
                </a:solidFill>
              </a:rPr>
              <a:t>Students explore epistemology</a:t>
            </a:r>
          </a:p>
        </p:txBody>
      </p:sp>
      <p:sp>
        <p:nvSpPr>
          <p:cNvPr id="2" name="Title 1"/>
          <p:cNvSpPr>
            <a:spLocks noGrp="1"/>
          </p:cNvSpPr>
          <p:nvPr>
            <p:ph type="title"/>
          </p:nvPr>
        </p:nvSpPr>
        <p:spPr/>
        <p:txBody>
          <a:bodyPr/>
          <a:lstStyle/>
          <a:p>
            <a:r>
              <a:rPr lang="en-AU" dirty="0">
                <a:solidFill>
                  <a:schemeClr val="tx1"/>
                </a:solidFill>
              </a:rPr>
              <a:t>Epistemology of science</a:t>
            </a: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3153789194"/>
              </p:ext>
            </p:extLst>
          </p:nvPr>
        </p:nvGraphicFramePr>
        <p:xfrm>
          <a:off x="1341649" y="2902567"/>
          <a:ext cx="6408801" cy="2850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31004" y="5703888"/>
            <a:ext cx="8230092"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Knowledge is the awareness and understanding of particular aspects of reality.</a:t>
            </a:r>
          </a:p>
        </p:txBody>
      </p:sp>
    </p:spTree>
    <p:extLst>
      <p:ext uri="{BB962C8B-B14F-4D97-AF65-F5344CB8AC3E}">
        <p14:creationId xmlns:p14="http://schemas.microsoft.com/office/powerpoint/2010/main" val="36646876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4304210"/>
            <a:ext cx="8628224" cy="1776993"/>
          </a:xfrm>
        </p:spPr>
        <p:txBody>
          <a:bodyPr>
            <a:normAutofit lnSpcReduction="10000"/>
          </a:bodyPr>
          <a:lstStyle/>
          <a:p>
            <a:r>
              <a:rPr lang="en-AU" dirty="0"/>
              <a:t>Aboriginal and Torres Strait </a:t>
            </a:r>
            <a:r>
              <a:rPr lang="en-AU" dirty="0" smtClean="0"/>
              <a:t>Islander </a:t>
            </a:r>
            <a:r>
              <a:rPr lang="en-AU" dirty="0"/>
              <a:t>societies had people who observed and interpreted the night sky. This body of knowledge was called “Reading the Stars”.</a:t>
            </a:r>
          </a:p>
          <a:p>
            <a:r>
              <a:rPr lang="en-AU" dirty="0"/>
              <a:t>Knowledge is transmitted in the oral tradition (which has survived natural disasters and social upheavals).</a:t>
            </a:r>
          </a:p>
        </p:txBody>
      </p:sp>
      <p:sp>
        <p:nvSpPr>
          <p:cNvPr id="3" name="Text Placeholder 2"/>
          <p:cNvSpPr>
            <a:spLocks noGrp="1"/>
          </p:cNvSpPr>
          <p:nvPr>
            <p:ph type="body" sz="quarter" idx="15"/>
          </p:nvPr>
        </p:nvSpPr>
        <p:spPr>
          <a:xfrm>
            <a:off x="294661" y="1245629"/>
            <a:ext cx="8627651" cy="726862"/>
          </a:xfrm>
        </p:spPr>
        <p:txBody>
          <a:bodyPr>
            <a:normAutofit/>
          </a:bodyPr>
          <a:lstStyle/>
          <a:p>
            <a:r>
              <a:rPr lang="en-AU" dirty="0"/>
              <a:t>Evaluate the contribution of cultural observational knowledge and its relationship to science, post – 49000 BCE, exemplified by Aboriginal cultures</a:t>
            </a:r>
          </a:p>
        </p:txBody>
      </p:sp>
      <p:sp>
        <p:nvSpPr>
          <p:cNvPr id="4" name="Title 3"/>
          <p:cNvSpPr>
            <a:spLocks noGrp="1"/>
          </p:cNvSpPr>
          <p:nvPr>
            <p:ph type="title"/>
          </p:nvPr>
        </p:nvSpPr>
        <p:spPr/>
        <p:txBody>
          <a:bodyPr/>
          <a:lstStyle/>
          <a:p>
            <a:r>
              <a:rPr lang="en-AU" dirty="0"/>
              <a:t>Aboriginal traditional knowledge</a:t>
            </a:r>
          </a:p>
        </p:txBody>
      </p:sp>
      <p:sp>
        <p:nvSpPr>
          <p:cNvPr id="6" name="Rectangle 5"/>
          <p:cNvSpPr/>
          <p:nvPr/>
        </p:nvSpPr>
        <p:spPr>
          <a:xfrm>
            <a:off x="3783058" y="4094564"/>
            <a:ext cx="2099501" cy="276999"/>
          </a:xfrm>
          <a:prstGeom prst="rect">
            <a:avLst/>
          </a:prstGeom>
        </p:spPr>
        <p:txBody>
          <a:bodyPr wrap="square">
            <a:spAutoFit/>
          </a:bodyPr>
          <a:lstStyle/>
          <a:p>
            <a:r>
              <a:rPr lang="en-AU" sz="1200" dirty="0">
                <a:latin typeface="Arial" panose="020B0604020202020204" pitchFamily="34" charset="0"/>
                <a:cs typeface="Arial" panose="020B0604020202020204" pitchFamily="34" charset="0"/>
                <a:hlinkClick r:id="rId3"/>
              </a:rPr>
              <a:t>Emu in the </a:t>
            </a:r>
            <a:r>
              <a:rPr lang="en-AU" sz="1200" dirty="0" smtClean="0">
                <a:latin typeface="Arial" panose="020B0604020202020204" pitchFamily="34" charset="0"/>
                <a:cs typeface="Arial" panose="020B0604020202020204" pitchFamily="34" charset="0"/>
                <a:hlinkClick r:id="rId3"/>
              </a:rPr>
              <a:t>sky</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CC BY 2.5</a:t>
            </a:r>
            <a:endParaRPr lang="en-AU" sz="1200" dirty="0">
              <a:latin typeface="Arial" panose="020B0604020202020204" pitchFamily="34" charset="0"/>
              <a:cs typeface="Arial" panose="020B0604020202020204" pitchFamily="34" charset="0"/>
            </a:endParaRPr>
          </a:p>
        </p:txBody>
      </p:sp>
      <p:pic>
        <p:nvPicPr>
          <p:cNvPr id="2050" name="Picture 2" descr="https://upload.wikimedia.org/wikipedia/commons/f/fb/Emu_publ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84" y="2317207"/>
            <a:ext cx="7792481" cy="1709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4150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2103120"/>
            <a:ext cx="8628224" cy="3978083"/>
          </a:xfrm>
        </p:spPr>
        <p:txBody>
          <a:bodyPr>
            <a:normAutofit/>
          </a:bodyPr>
          <a:lstStyle/>
          <a:p>
            <a:r>
              <a:rPr lang="en-AU" sz="2000" dirty="0"/>
              <a:t>Some examples of Aboriginal and Torres Strait </a:t>
            </a:r>
            <a:r>
              <a:rPr lang="en-AU" sz="2000" dirty="0" smtClean="0"/>
              <a:t>Islanders’ </a:t>
            </a:r>
            <a:r>
              <a:rPr lang="en-AU" sz="2000" dirty="0"/>
              <a:t>traditional knowledge (astronomy)</a:t>
            </a:r>
          </a:p>
          <a:p>
            <a:pPr lvl="1">
              <a:buFont typeface="Courier New" panose="02070309020205020404" pitchFamily="49" charset="0"/>
              <a:buChar char="o"/>
            </a:pPr>
            <a:r>
              <a:rPr lang="en-AU" sz="1800" dirty="0"/>
              <a:t>Celestial navigation – sea and land travel; towns and highway networks</a:t>
            </a:r>
          </a:p>
          <a:p>
            <a:pPr lvl="1">
              <a:buFont typeface="Courier New" panose="02070309020205020404" pitchFamily="49" charset="0"/>
              <a:buChar char="o"/>
            </a:pPr>
            <a:r>
              <a:rPr lang="en-AU" sz="1800" dirty="0"/>
              <a:t>Constellations – time (clocks)</a:t>
            </a:r>
          </a:p>
          <a:p>
            <a:pPr lvl="1">
              <a:buFont typeface="Courier New" panose="02070309020205020404" pitchFamily="49" charset="0"/>
              <a:buChar char="o"/>
            </a:pPr>
            <a:r>
              <a:rPr lang="en-AU" sz="1800" dirty="0"/>
              <a:t>Positions of the setting sun, solstices and equinoxes – seasons</a:t>
            </a:r>
          </a:p>
          <a:p>
            <a:pPr lvl="1">
              <a:buFont typeface="Courier New" panose="02070309020205020404" pitchFamily="49" charset="0"/>
              <a:buChar char="o"/>
            </a:pPr>
            <a:r>
              <a:rPr lang="en-AU" sz="1800" dirty="0"/>
              <a:t>Twinkling of stars – weather prediction</a:t>
            </a:r>
          </a:p>
          <a:p>
            <a:pPr lvl="1">
              <a:buFont typeface="Courier New" panose="02070309020205020404" pitchFamily="49" charset="0"/>
              <a:buChar char="o"/>
            </a:pPr>
            <a:r>
              <a:rPr lang="en-AU" sz="1800" dirty="0"/>
              <a:t>Stellar positions – inform breeding, fledging, birthing, and migration patterns of various animals, as well as flowering plants and food courses</a:t>
            </a:r>
          </a:p>
          <a:p>
            <a:endParaRPr lang="en-AU" sz="2000" dirty="0"/>
          </a:p>
        </p:txBody>
      </p:sp>
      <p:sp>
        <p:nvSpPr>
          <p:cNvPr id="3" name="Text Placeholder 2"/>
          <p:cNvSpPr>
            <a:spLocks noGrp="1"/>
          </p:cNvSpPr>
          <p:nvPr>
            <p:ph type="body" sz="quarter" idx="15"/>
          </p:nvPr>
        </p:nvSpPr>
        <p:spPr>
          <a:xfrm>
            <a:off x="294661" y="1245629"/>
            <a:ext cx="8627651" cy="726862"/>
          </a:xfrm>
        </p:spPr>
        <p:txBody>
          <a:bodyPr>
            <a:normAutofit/>
          </a:bodyPr>
          <a:lstStyle/>
          <a:p>
            <a:r>
              <a:rPr lang="en-AU" dirty="0"/>
              <a:t>Evaluate the contribution of cultural observational knowledge and its relationship to science, post – 49000 BCE, exemplified by Aboriginal cultures</a:t>
            </a:r>
          </a:p>
        </p:txBody>
      </p:sp>
      <p:sp>
        <p:nvSpPr>
          <p:cNvPr id="4" name="Title 3"/>
          <p:cNvSpPr>
            <a:spLocks noGrp="1"/>
          </p:cNvSpPr>
          <p:nvPr>
            <p:ph type="title"/>
          </p:nvPr>
        </p:nvSpPr>
        <p:spPr/>
        <p:txBody>
          <a:bodyPr/>
          <a:lstStyle/>
          <a:p>
            <a:r>
              <a:rPr lang="en-AU" dirty="0"/>
              <a:t>Aboriginal traditional knowledge</a:t>
            </a:r>
          </a:p>
        </p:txBody>
      </p:sp>
    </p:spTree>
    <p:extLst>
      <p:ext uri="{BB962C8B-B14F-4D97-AF65-F5344CB8AC3E}">
        <p14:creationId xmlns:p14="http://schemas.microsoft.com/office/powerpoint/2010/main" val="112034414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2103120"/>
            <a:ext cx="8628224" cy="3978083"/>
          </a:xfrm>
        </p:spPr>
        <p:txBody>
          <a:bodyPr>
            <a:normAutofit/>
          </a:bodyPr>
          <a:lstStyle/>
          <a:p>
            <a:r>
              <a:rPr lang="en-AU" sz="2000" dirty="0"/>
              <a:t>Some examples of Aboriginal and Torres Strait </a:t>
            </a:r>
            <a:r>
              <a:rPr lang="en-AU" sz="2000" dirty="0" smtClean="0"/>
              <a:t>Islanders’ </a:t>
            </a:r>
            <a:r>
              <a:rPr lang="en-AU" sz="2000" dirty="0"/>
              <a:t>traditional knowledge (non-astronomy)</a:t>
            </a:r>
          </a:p>
          <a:p>
            <a:pPr lvl="1"/>
            <a:r>
              <a:rPr lang="en-AU" dirty="0"/>
              <a:t>Fire and interrelationships among matter and species in ecosystems (Traditional Ecological Knowledge)</a:t>
            </a:r>
          </a:p>
          <a:p>
            <a:pPr lvl="2"/>
            <a:r>
              <a:rPr lang="en-AU" dirty="0"/>
              <a:t>Indigenous rangers in south east Arnhem Land in the Northern Territory are applying Aboriginal ecological knowledge to manage </a:t>
            </a:r>
            <a:r>
              <a:rPr lang="en-AU" i="1" dirty="0"/>
              <a:t>country</a:t>
            </a:r>
            <a:r>
              <a:rPr lang="en-AU" dirty="0"/>
              <a:t> as part of the South East Arnhem Land Fire Abatement Project (SEALFA ). </a:t>
            </a:r>
          </a:p>
          <a:p>
            <a:pPr lvl="1"/>
            <a:r>
              <a:rPr lang="en-AU" dirty="0"/>
              <a:t>Water conversation and groundwater use</a:t>
            </a:r>
          </a:p>
          <a:p>
            <a:pPr lvl="1"/>
            <a:r>
              <a:rPr lang="en-AU" dirty="0"/>
              <a:t>Bush medicine</a:t>
            </a:r>
          </a:p>
          <a:p>
            <a:endParaRPr lang="en-AU" sz="2000" dirty="0"/>
          </a:p>
        </p:txBody>
      </p:sp>
      <p:sp>
        <p:nvSpPr>
          <p:cNvPr id="3" name="Text Placeholder 2"/>
          <p:cNvSpPr>
            <a:spLocks noGrp="1"/>
          </p:cNvSpPr>
          <p:nvPr>
            <p:ph type="body" sz="quarter" idx="15"/>
          </p:nvPr>
        </p:nvSpPr>
        <p:spPr>
          <a:xfrm>
            <a:off x="294661" y="1245629"/>
            <a:ext cx="8627651" cy="726862"/>
          </a:xfrm>
        </p:spPr>
        <p:txBody>
          <a:bodyPr>
            <a:normAutofit/>
          </a:bodyPr>
          <a:lstStyle/>
          <a:p>
            <a:r>
              <a:rPr lang="en-AU" dirty="0"/>
              <a:t>Evaluate the contribution of cultural observational knowledge and its relationship to science, post – 49000 BCE, exemplified by Aboriginal cultures</a:t>
            </a:r>
          </a:p>
        </p:txBody>
      </p:sp>
      <p:sp>
        <p:nvSpPr>
          <p:cNvPr id="4" name="Title 3"/>
          <p:cNvSpPr>
            <a:spLocks noGrp="1"/>
          </p:cNvSpPr>
          <p:nvPr>
            <p:ph type="title"/>
          </p:nvPr>
        </p:nvSpPr>
        <p:spPr/>
        <p:txBody>
          <a:bodyPr/>
          <a:lstStyle/>
          <a:p>
            <a:r>
              <a:rPr lang="en-AU" dirty="0"/>
              <a:t>Aboriginal traditional knowledge</a:t>
            </a:r>
          </a:p>
        </p:txBody>
      </p:sp>
    </p:spTree>
    <p:extLst>
      <p:ext uri="{BB962C8B-B14F-4D97-AF65-F5344CB8AC3E}">
        <p14:creationId xmlns:p14="http://schemas.microsoft.com/office/powerpoint/2010/main" val="282796230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2196510"/>
            <a:ext cx="2222500" cy="4432890"/>
          </a:xfrm>
        </p:spPr>
        <p:txBody>
          <a:bodyPr>
            <a:normAutofit fontScale="77500" lnSpcReduction="20000"/>
          </a:bodyPr>
          <a:lstStyle/>
          <a:p>
            <a:r>
              <a:rPr lang="en-AU" dirty="0"/>
              <a:t>Many cultures constructed knowledge of the natural world.</a:t>
            </a:r>
          </a:p>
          <a:p>
            <a:r>
              <a:rPr lang="en-AU" dirty="0"/>
              <a:t>Arabic traders brought the knowledge of those cultures to the Middle East, and expanded on it.</a:t>
            </a:r>
          </a:p>
          <a:p>
            <a:r>
              <a:rPr lang="en-AU" dirty="0"/>
              <a:t>Islamic science was introduced to Renaissance Europe, where it became the foundation of Western science.</a:t>
            </a:r>
          </a:p>
        </p:txBody>
      </p:sp>
      <p:sp>
        <p:nvSpPr>
          <p:cNvPr id="3" name="Text Placeholder 2"/>
          <p:cNvSpPr>
            <a:spLocks noGrp="1"/>
          </p:cNvSpPr>
          <p:nvPr>
            <p:ph type="body" sz="quarter" idx="15"/>
          </p:nvPr>
        </p:nvSpPr>
        <p:spPr>
          <a:xfrm>
            <a:off x="294661" y="1245629"/>
            <a:ext cx="8627651" cy="742123"/>
          </a:xfrm>
        </p:spPr>
        <p:txBody>
          <a:bodyPr>
            <a:normAutofit/>
          </a:bodyPr>
          <a:lstStyle/>
          <a:p>
            <a:r>
              <a:rPr lang="en-AU" dirty="0"/>
              <a:t>Evaluate the contribution of cultural observational knowledge and its relationship to science, including: </a:t>
            </a:r>
          </a:p>
          <a:p>
            <a:r>
              <a:rPr lang="en-AU" dirty="0"/>
              <a:t>pre – 1500 CE, exemplified by Greek and Egyptian cultures and those of the Asia region</a:t>
            </a:r>
          </a:p>
        </p:txBody>
      </p:sp>
      <p:sp>
        <p:nvSpPr>
          <p:cNvPr id="4" name="Title 3"/>
          <p:cNvSpPr>
            <a:spLocks noGrp="1"/>
          </p:cNvSpPr>
          <p:nvPr>
            <p:ph type="title"/>
          </p:nvPr>
        </p:nvSpPr>
        <p:spPr/>
        <p:txBody>
          <a:bodyPr/>
          <a:lstStyle/>
          <a:p>
            <a:r>
              <a:rPr lang="en-AU" dirty="0"/>
              <a:t>Influence of other cultural knowledge on science</a:t>
            </a:r>
          </a:p>
        </p:txBody>
      </p:sp>
      <p:grpSp>
        <p:nvGrpSpPr>
          <p:cNvPr id="40" name="Group 39"/>
          <p:cNvGrpSpPr/>
          <p:nvPr/>
        </p:nvGrpSpPr>
        <p:grpSpPr>
          <a:xfrm>
            <a:off x="2617470" y="2196510"/>
            <a:ext cx="6000750" cy="3675935"/>
            <a:chOff x="2606040" y="2353618"/>
            <a:chExt cx="6000750" cy="3675935"/>
          </a:xfrm>
        </p:grpSpPr>
        <p:grpSp>
          <p:nvGrpSpPr>
            <p:cNvPr id="31" name="Group 30"/>
            <p:cNvGrpSpPr/>
            <p:nvPr/>
          </p:nvGrpSpPr>
          <p:grpSpPr>
            <a:xfrm>
              <a:off x="2606040" y="3074907"/>
              <a:ext cx="6000750" cy="2954646"/>
              <a:chOff x="876300" y="2663190"/>
              <a:chExt cx="6000750" cy="2509694"/>
            </a:xfrm>
          </p:grpSpPr>
          <p:sp>
            <p:nvSpPr>
              <p:cNvPr id="5" name="Rounded Rectangle 4"/>
              <p:cNvSpPr/>
              <p:nvPr/>
            </p:nvSpPr>
            <p:spPr>
              <a:xfrm>
                <a:off x="876300" y="2663190"/>
                <a:ext cx="1341120" cy="560070"/>
              </a:xfrm>
              <a:prstGeom prst="round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Greek</a:t>
                </a:r>
              </a:p>
            </p:txBody>
          </p:sp>
          <p:sp>
            <p:nvSpPr>
              <p:cNvPr id="6" name="Rounded Rectangle 5"/>
              <p:cNvSpPr/>
              <p:nvPr/>
            </p:nvSpPr>
            <p:spPr>
              <a:xfrm>
                <a:off x="3707062" y="3313064"/>
                <a:ext cx="1211580" cy="560070"/>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Islamic science</a:t>
                </a:r>
              </a:p>
            </p:txBody>
          </p:sp>
          <p:cxnSp>
            <p:nvCxnSpPr>
              <p:cNvPr id="8" name="Elbow Connector 7"/>
              <p:cNvCxnSpPr>
                <a:stCxn id="5" idx="3"/>
                <a:endCxn id="6" idx="1"/>
              </p:cNvCxnSpPr>
              <p:nvPr/>
            </p:nvCxnSpPr>
            <p:spPr>
              <a:xfrm>
                <a:off x="2217420" y="2943226"/>
                <a:ext cx="1489642" cy="649874"/>
              </a:xfrm>
              <a:prstGeom prst="bentConnector3">
                <a:avLst/>
              </a:prstGeom>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876300" y="3313064"/>
                <a:ext cx="1341120" cy="560070"/>
              </a:xfrm>
              <a:prstGeom prst="round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Indian</a:t>
                </a:r>
              </a:p>
            </p:txBody>
          </p:sp>
          <p:sp>
            <p:nvSpPr>
              <p:cNvPr id="11" name="Rounded Rectangle 10"/>
              <p:cNvSpPr/>
              <p:nvPr/>
            </p:nvSpPr>
            <p:spPr>
              <a:xfrm>
                <a:off x="876300" y="3962939"/>
                <a:ext cx="1341120" cy="560070"/>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Chinese</a:t>
                </a:r>
              </a:p>
            </p:txBody>
          </p:sp>
          <p:sp>
            <p:nvSpPr>
              <p:cNvPr id="12" name="Rounded Rectangle 11"/>
              <p:cNvSpPr/>
              <p:nvPr/>
            </p:nvSpPr>
            <p:spPr>
              <a:xfrm>
                <a:off x="876300" y="4612814"/>
                <a:ext cx="1341120" cy="560070"/>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Persian</a:t>
                </a:r>
              </a:p>
            </p:txBody>
          </p:sp>
          <p:cxnSp>
            <p:nvCxnSpPr>
              <p:cNvPr id="14" name="Elbow Connector 13"/>
              <p:cNvCxnSpPr>
                <a:stCxn id="10" idx="3"/>
                <a:endCxn id="6" idx="1"/>
              </p:cNvCxnSpPr>
              <p:nvPr/>
            </p:nvCxnSpPr>
            <p:spPr>
              <a:xfrm>
                <a:off x="2217420" y="3593099"/>
                <a:ext cx="1489642" cy="10787"/>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6" name="Elbow Connector 15"/>
              <p:cNvCxnSpPr>
                <a:stCxn id="11" idx="3"/>
                <a:endCxn id="6" idx="1"/>
              </p:cNvCxnSpPr>
              <p:nvPr/>
            </p:nvCxnSpPr>
            <p:spPr>
              <a:xfrm flipV="1">
                <a:off x="2217420" y="3593099"/>
                <a:ext cx="1489642" cy="649875"/>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8" name="Elbow Connector 17"/>
              <p:cNvCxnSpPr>
                <a:stCxn id="12" idx="3"/>
                <a:endCxn id="6" idx="1"/>
              </p:cNvCxnSpPr>
              <p:nvPr/>
            </p:nvCxnSpPr>
            <p:spPr>
              <a:xfrm flipV="1">
                <a:off x="2217420" y="3593099"/>
                <a:ext cx="1489642" cy="1299750"/>
              </a:xfrm>
              <a:prstGeom prst="bentConnector3">
                <a:avLst/>
              </a:prstGeom>
            </p:spPr>
            <p:style>
              <a:lnRef idx="3">
                <a:schemeClr val="accent1"/>
              </a:lnRef>
              <a:fillRef idx="0">
                <a:schemeClr val="accent1"/>
              </a:fillRef>
              <a:effectRef idx="2">
                <a:schemeClr val="accent1"/>
              </a:effectRef>
              <a:fontRef idx="minor">
                <a:schemeClr val="tx1"/>
              </a:fontRef>
            </p:style>
          </p:cxnSp>
          <p:sp>
            <p:nvSpPr>
              <p:cNvPr id="22" name="Rounded Rectangle 21"/>
              <p:cNvSpPr/>
              <p:nvPr/>
            </p:nvSpPr>
            <p:spPr>
              <a:xfrm>
                <a:off x="5665470" y="3313064"/>
                <a:ext cx="1211580" cy="560070"/>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Western science</a:t>
                </a:r>
              </a:p>
            </p:txBody>
          </p:sp>
          <p:cxnSp>
            <p:nvCxnSpPr>
              <p:cNvPr id="24" name="Straight Connector 23"/>
              <p:cNvCxnSpPr>
                <a:stCxn id="6" idx="3"/>
                <a:endCxn id="22" idx="1"/>
              </p:cNvCxnSpPr>
              <p:nvPr/>
            </p:nvCxnSpPr>
            <p:spPr>
              <a:xfrm>
                <a:off x="4918642" y="3593099"/>
                <a:ext cx="746828"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32" name="Rounded Rectangle 31"/>
            <p:cNvSpPr/>
            <p:nvPr/>
          </p:nvSpPr>
          <p:spPr>
            <a:xfrm>
              <a:off x="2606040" y="2353618"/>
              <a:ext cx="1341120" cy="659367"/>
            </a:xfrm>
            <a:prstGeom prst="round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latin typeface="Arial" panose="020B0604020202020204" pitchFamily="34" charset="0"/>
                  <a:cs typeface="Arial" panose="020B0604020202020204" pitchFamily="34" charset="0"/>
                </a:rPr>
                <a:t>Egyptian</a:t>
              </a:r>
            </a:p>
          </p:txBody>
        </p:sp>
        <p:cxnSp>
          <p:nvCxnSpPr>
            <p:cNvPr id="34" name="Elbow Connector 33"/>
            <p:cNvCxnSpPr>
              <a:stCxn id="32" idx="3"/>
              <a:endCxn id="6" idx="1"/>
            </p:cNvCxnSpPr>
            <p:nvPr/>
          </p:nvCxnSpPr>
          <p:spPr>
            <a:xfrm>
              <a:off x="3947160" y="2683302"/>
              <a:ext cx="1489642" cy="1486381"/>
            </a:xfrm>
            <a:prstGeom prst="bentConnector3">
              <a:avLst/>
            </a:prstGeom>
          </p:spPr>
          <p:style>
            <a:lnRef idx="3">
              <a:schemeClr val="accent1"/>
            </a:lnRef>
            <a:fillRef idx="0">
              <a:schemeClr val="accent1"/>
            </a:fillRef>
            <a:effectRef idx="2">
              <a:schemeClr val="accent1"/>
            </a:effectRef>
            <a:fontRef idx="minor">
              <a:schemeClr val="tx1"/>
            </a:fontRef>
          </p:style>
        </p:cxnSp>
      </p:grpSp>
      <p:sp>
        <p:nvSpPr>
          <p:cNvPr id="48" name="TextBox 47"/>
          <p:cNvSpPr txBox="1"/>
          <p:nvPr/>
        </p:nvSpPr>
        <p:spPr>
          <a:xfrm>
            <a:off x="5448232" y="4551017"/>
            <a:ext cx="1325812" cy="329683"/>
          </a:xfrm>
          <a:prstGeom prst="rect">
            <a:avLst/>
          </a:prstGeom>
          <a:noFill/>
        </p:spPr>
        <p:txBody>
          <a:bodyPr wrap="square" lIns="0" tIns="0" rIns="0" bIns="0" rtlCol="0" anchor="ctr">
            <a:normAutofit/>
          </a:bodyPr>
          <a:lstStyle/>
          <a:p>
            <a:pPr algn="ctr"/>
            <a:r>
              <a:rPr lang="en-AU" sz="1400" dirty="0">
                <a:latin typeface="Arial" panose="020B0604020202020204" pitchFamily="34" charset="0"/>
                <a:cs typeface="Arial" panose="020B0604020202020204" pitchFamily="34" charset="0"/>
              </a:rPr>
              <a:t>7</a:t>
            </a:r>
            <a:r>
              <a:rPr lang="en-AU" sz="1400" baseline="30000" dirty="0">
                <a:latin typeface="Arial" panose="020B0604020202020204" pitchFamily="34" charset="0"/>
                <a:cs typeface="Arial" panose="020B0604020202020204" pitchFamily="34" charset="0"/>
              </a:rPr>
              <a:t>th</a:t>
            </a:r>
            <a:r>
              <a:rPr lang="en-AU" sz="1400" dirty="0">
                <a:latin typeface="Arial" panose="020B0604020202020204" pitchFamily="34" charset="0"/>
                <a:cs typeface="Arial" panose="020B0604020202020204" pitchFamily="34" charset="0"/>
              </a:rPr>
              <a:t>-15</a:t>
            </a:r>
            <a:r>
              <a:rPr lang="en-AU" sz="1400" baseline="30000" dirty="0">
                <a:latin typeface="Arial" panose="020B0604020202020204" pitchFamily="34" charset="0"/>
                <a:cs typeface="Arial" panose="020B0604020202020204" pitchFamily="34" charset="0"/>
              </a:rPr>
              <a:t>th</a:t>
            </a:r>
            <a:r>
              <a:rPr lang="en-AU" sz="1400" dirty="0">
                <a:latin typeface="Arial" panose="020B0604020202020204" pitchFamily="34" charset="0"/>
                <a:cs typeface="Arial" panose="020B0604020202020204" pitchFamily="34" charset="0"/>
              </a:rPr>
              <a:t> centuries</a:t>
            </a:r>
          </a:p>
        </p:txBody>
      </p:sp>
      <p:sp>
        <p:nvSpPr>
          <p:cNvPr id="49" name="TextBox 48"/>
          <p:cNvSpPr txBox="1"/>
          <p:nvPr/>
        </p:nvSpPr>
        <p:spPr>
          <a:xfrm>
            <a:off x="7292340" y="4506778"/>
            <a:ext cx="1725930" cy="747844"/>
          </a:xfrm>
          <a:prstGeom prst="rect">
            <a:avLst/>
          </a:prstGeom>
          <a:noFill/>
        </p:spPr>
        <p:txBody>
          <a:bodyPr wrap="square" lIns="0" tIns="0" rIns="0" bIns="0" rtlCol="0" anchor="ctr">
            <a:normAutofit fontScale="77500" lnSpcReduction="20000"/>
          </a:bodyPr>
          <a:lstStyle/>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14</a:t>
            </a:r>
            <a:r>
              <a:rPr lang="en-AU" sz="1400" baseline="30000" dirty="0">
                <a:latin typeface="Arial" panose="020B0604020202020204" pitchFamily="34" charset="0"/>
                <a:cs typeface="Arial" panose="020B0604020202020204" pitchFamily="34" charset="0"/>
              </a:rPr>
              <a:t>th</a:t>
            </a:r>
            <a:r>
              <a:rPr lang="en-AU" sz="1400" dirty="0">
                <a:latin typeface="Arial" panose="020B0604020202020204" pitchFamily="34" charset="0"/>
                <a:cs typeface="Arial" panose="020B0604020202020204" pitchFamily="34" charset="0"/>
              </a:rPr>
              <a:t>-17</a:t>
            </a:r>
            <a:r>
              <a:rPr lang="en-AU" sz="1400" baseline="30000" dirty="0">
                <a:latin typeface="Arial" panose="020B0604020202020204" pitchFamily="34" charset="0"/>
                <a:cs typeface="Arial" panose="020B0604020202020204" pitchFamily="34" charset="0"/>
              </a:rPr>
              <a:t>th</a:t>
            </a:r>
            <a:r>
              <a:rPr lang="en-AU" sz="1400" dirty="0">
                <a:latin typeface="Arial" panose="020B0604020202020204" pitchFamily="34" charset="0"/>
                <a:cs typeface="Arial" panose="020B0604020202020204" pitchFamily="34" charset="0"/>
              </a:rPr>
              <a:t> centuries: Renaissance</a:t>
            </a:r>
          </a:p>
          <a:p>
            <a:pPr marL="285750" indent="-285750">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17</a:t>
            </a:r>
            <a:r>
              <a:rPr lang="en-AU" sz="1400" baseline="30000" dirty="0">
                <a:latin typeface="Arial" panose="020B0604020202020204" pitchFamily="34" charset="0"/>
                <a:cs typeface="Arial" panose="020B0604020202020204" pitchFamily="34" charset="0"/>
              </a:rPr>
              <a:t>th</a:t>
            </a:r>
            <a:r>
              <a:rPr lang="en-AU" sz="1400" dirty="0">
                <a:latin typeface="Arial" panose="020B0604020202020204" pitchFamily="34" charset="0"/>
                <a:cs typeface="Arial" panose="020B0604020202020204" pitchFamily="34" charset="0"/>
              </a:rPr>
              <a:t> century onwards: Modern science</a:t>
            </a:r>
          </a:p>
        </p:txBody>
      </p:sp>
    </p:spTree>
    <p:extLst>
      <p:ext uri="{BB962C8B-B14F-4D97-AF65-F5344CB8AC3E}">
        <p14:creationId xmlns:p14="http://schemas.microsoft.com/office/powerpoint/2010/main" val="96747127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2093204"/>
            <a:ext cx="8466310" cy="4536195"/>
          </a:xfrm>
        </p:spPr>
        <p:txBody>
          <a:bodyPr>
            <a:normAutofit/>
          </a:bodyPr>
          <a:lstStyle/>
          <a:p>
            <a:r>
              <a:rPr lang="en-AU" dirty="0"/>
              <a:t>Greece: parallax measurements and geometry; geocentric and heliocentric models of the solar system</a:t>
            </a:r>
          </a:p>
          <a:p>
            <a:r>
              <a:rPr lang="en-AU" dirty="0"/>
              <a:t>Egypt: curvature of the Earth (</a:t>
            </a:r>
            <a:r>
              <a:rPr lang="en-AU" dirty="0" err="1"/>
              <a:t>Aristachus</a:t>
            </a:r>
            <a:r>
              <a:rPr lang="en-AU" dirty="0"/>
              <a:t>), calendar, brewing, agriculture</a:t>
            </a:r>
          </a:p>
          <a:p>
            <a:r>
              <a:rPr lang="en-AU" dirty="0"/>
              <a:t>India: metallurgy, surgery, medicine, mathematics, astronomy</a:t>
            </a:r>
          </a:p>
          <a:p>
            <a:r>
              <a:rPr lang="en-AU" dirty="0"/>
              <a:t>China: metallurgy, printing, explosives, paper, irrigation, acupuncture</a:t>
            </a:r>
          </a:p>
          <a:p>
            <a:r>
              <a:rPr lang="en-AU" dirty="0"/>
              <a:t>Islamic: medicine, physics, chemistry, biology, astronomy</a:t>
            </a:r>
          </a:p>
        </p:txBody>
      </p:sp>
      <p:sp>
        <p:nvSpPr>
          <p:cNvPr id="3" name="Text Placeholder 2"/>
          <p:cNvSpPr>
            <a:spLocks noGrp="1"/>
          </p:cNvSpPr>
          <p:nvPr>
            <p:ph type="body" sz="quarter" idx="15"/>
          </p:nvPr>
        </p:nvSpPr>
        <p:spPr>
          <a:xfrm>
            <a:off x="294661" y="1245629"/>
            <a:ext cx="8627651" cy="742123"/>
          </a:xfrm>
        </p:spPr>
        <p:txBody>
          <a:bodyPr>
            <a:normAutofit/>
          </a:bodyPr>
          <a:lstStyle/>
          <a:p>
            <a:r>
              <a:rPr lang="en-AU" dirty="0"/>
              <a:t>Evaluate the contribution of cultural observational knowledge and its relationship to science, including: </a:t>
            </a:r>
          </a:p>
          <a:p>
            <a:r>
              <a:rPr lang="en-AU" dirty="0"/>
              <a:t>pre – 1500 CE, exemplified by Greek and Egyptian cultures and those of the Asia region</a:t>
            </a:r>
          </a:p>
        </p:txBody>
      </p:sp>
      <p:sp>
        <p:nvSpPr>
          <p:cNvPr id="4" name="Title 3"/>
          <p:cNvSpPr>
            <a:spLocks noGrp="1"/>
          </p:cNvSpPr>
          <p:nvPr>
            <p:ph type="title"/>
          </p:nvPr>
        </p:nvSpPr>
        <p:spPr/>
        <p:txBody>
          <a:bodyPr/>
          <a:lstStyle/>
          <a:p>
            <a:r>
              <a:rPr lang="en-AU" dirty="0"/>
              <a:t>Influence of other cultural knowledge on science</a:t>
            </a:r>
          </a:p>
        </p:txBody>
      </p:sp>
    </p:spTree>
    <p:extLst>
      <p:ext uri="{BB962C8B-B14F-4D97-AF65-F5344CB8AC3E}">
        <p14:creationId xmlns:p14="http://schemas.microsoft.com/office/powerpoint/2010/main" val="177611844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380412" y="1744099"/>
            <a:ext cx="4467010" cy="4501297"/>
          </a:xfrm>
        </p:spPr>
        <p:txBody>
          <a:bodyPr>
            <a:normAutofit fontScale="92500" lnSpcReduction="10000"/>
          </a:bodyPr>
          <a:lstStyle/>
          <a:p>
            <a:r>
              <a:rPr lang="en-AU" dirty="0"/>
              <a:t>Al-Hasan Ibn al-Haytham observed that light coming through a tiny hole travelled in straight lines and projected an image onto the opposite wall</a:t>
            </a:r>
          </a:p>
          <a:p>
            <a:r>
              <a:rPr lang="en-AU" dirty="0"/>
              <a:t>After further investigations, he concluded the vision occurs because of reflected light entering eyes (published a Book of Optics).</a:t>
            </a:r>
          </a:p>
          <a:p>
            <a:r>
              <a:rPr lang="en-AU" dirty="0"/>
              <a:t>He investigated nature through experiments</a:t>
            </a:r>
          </a:p>
          <a:p>
            <a:r>
              <a:rPr lang="en-AU" dirty="0"/>
              <a:t>His discoveries were the basis of modern optics</a:t>
            </a:r>
          </a:p>
        </p:txBody>
      </p:sp>
      <p:sp>
        <p:nvSpPr>
          <p:cNvPr id="3" name="Text Placeholder 2"/>
          <p:cNvSpPr>
            <a:spLocks noGrp="1"/>
          </p:cNvSpPr>
          <p:nvPr>
            <p:ph type="body" sz="quarter" idx="15"/>
          </p:nvPr>
        </p:nvSpPr>
        <p:spPr>
          <a:xfrm>
            <a:off x="294661" y="1145754"/>
            <a:ext cx="8627651" cy="598345"/>
          </a:xfrm>
        </p:spPr>
        <p:txBody>
          <a:bodyPr>
            <a:noAutofit/>
          </a:bodyPr>
          <a:lstStyle/>
          <a:p>
            <a:r>
              <a:rPr lang="en-AU" sz="1000" dirty="0"/>
              <a:t>Evaluate the contribution of cultural observational knowledge and its relationship to science, including pre – 1500 CE, exemplified by Greek and Egyptian cultures and those of the Asia region</a:t>
            </a:r>
          </a:p>
        </p:txBody>
      </p:sp>
      <p:sp>
        <p:nvSpPr>
          <p:cNvPr id="4" name="Title 3"/>
          <p:cNvSpPr>
            <a:spLocks noGrp="1"/>
          </p:cNvSpPr>
          <p:nvPr>
            <p:ph type="title"/>
          </p:nvPr>
        </p:nvSpPr>
        <p:spPr/>
        <p:txBody>
          <a:bodyPr/>
          <a:lstStyle/>
          <a:p>
            <a:r>
              <a:rPr lang="en-AU" dirty="0"/>
              <a:t>Influence of other cultural knowledge on science</a:t>
            </a:r>
          </a:p>
        </p:txBody>
      </p:sp>
      <p:sp>
        <p:nvSpPr>
          <p:cNvPr id="5" name="Rectangle 4"/>
          <p:cNvSpPr/>
          <p:nvPr/>
        </p:nvSpPr>
        <p:spPr>
          <a:xfrm>
            <a:off x="5731740" y="4074063"/>
            <a:ext cx="2392001" cy="276999"/>
          </a:xfrm>
          <a:prstGeom prst="rect">
            <a:avLst/>
          </a:prstGeom>
        </p:spPr>
        <p:txBody>
          <a:bodyPr wrap="none">
            <a:spAutoFit/>
          </a:bodyPr>
          <a:lstStyle/>
          <a:p>
            <a:r>
              <a:rPr lang="en-AU" sz="1200" dirty="0">
                <a:latin typeface="Arial" panose="020B0604020202020204" pitchFamily="34" charset="0"/>
                <a:cs typeface="Arial" panose="020B0604020202020204" pitchFamily="34" charset="0"/>
                <a:hlinkClick r:id="rId3"/>
              </a:rPr>
              <a:t>Camera </a:t>
            </a:r>
            <a:r>
              <a:rPr lang="en-AU" sz="1200" dirty="0" smtClean="0">
                <a:latin typeface="Arial" panose="020B0604020202020204" pitchFamily="34" charset="0"/>
                <a:cs typeface="Arial" panose="020B0604020202020204" pitchFamily="34" charset="0"/>
                <a:hlinkClick r:id="rId3"/>
              </a:rPr>
              <a:t>obscura</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Public Domain</a:t>
            </a:r>
            <a:endParaRPr lang="en-AU" sz="1200" dirty="0">
              <a:latin typeface="Arial" panose="020B0604020202020204" pitchFamily="34" charset="0"/>
              <a:cs typeface="Arial" panose="020B0604020202020204" pitchFamily="34" charset="0"/>
            </a:endParaRPr>
          </a:p>
        </p:txBody>
      </p:sp>
      <p:pic>
        <p:nvPicPr>
          <p:cNvPr id="1028" name="Picture 4" descr="Ibn al-Haytham's sketch of the human optical system. The oldest known drawing of the nervous system from Kitab al-Manazir of Ibn al-Haytham (from a manuscript held in the Süleymaniye Library, Istanbul), in which the eyes and optic nerves are illustrated. It shows a large nose at the bottom, eyes on both side and a hollow optic nerve that flows out of each one towards the back of the brain. (Source: &lt;a href=&quot;http://www.muslimheritage.com/article/reflections-optics-time&quot;&gt;Reflections on the Optics of Time&lt;/a&gt;  © Muslim Heri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214" y="4502718"/>
            <a:ext cx="1878673" cy="2090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rot="16200000">
            <a:off x="6443690" y="5504915"/>
            <a:ext cx="2281394" cy="276999"/>
          </a:xfrm>
          <a:prstGeom prst="rect">
            <a:avLst/>
          </a:prstGeom>
        </p:spPr>
        <p:txBody>
          <a:bodyPr wrap="none">
            <a:spAutoFit/>
          </a:bodyPr>
          <a:lstStyle/>
          <a:p>
            <a:r>
              <a:rPr lang="en-AU" sz="1200" dirty="0">
                <a:latin typeface="Arial" panose="020B0604020202020204" pitchFamily="34" charset="0"/>
                <a:cs typeface="Arial" panose="020B0604020202020204" pitchFamily="34" charset="0"/>
                <a:hlinkClick r:id="rId6"/>
              </a:rPr>
              <a:t>Drawing of </a:t>
            </a:r>
            <a:r>
              <a:rPr lang="en-AU" sz="1200" dirty="0" smtClean="0">
                <a:latin typeface="Arial" panose="020B0604020202020204" pitchFamily="34" charset="0"/>
                <a:cs typeface="Arial" panose="020B0604020202020204" pitchFamily="34" charset="0"/>
                <a:hlinkClick r:id="rId6"/>
              </a:rPr>
              <a:t>eye</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7"/>
              </a:rPr>
              <a:t>Public Domain</a:t>
            </a:r>
            <a:endParaRPr lang="en-AU" sz="1200" dirty="0">
              <a:latin typeface="Arial" panose="020B0604020202020204" pitchFamily="34" charset="0"/>
              <a:cs typeface="Arial" panose="020B0604020202020204" pitchFamily="34" charset="0"/>
            </a:endParaRPr>
          </a:p>
        </p:txBody>
      </p:sp>
      <p:pic>
        <p:nvPicPr>
          <p:cNvPr id="3074" name="Picture 2" descr="https://upload.wikimedia.org/wikipedia/commons/c/c2/1755_james_ayscoug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172" y="1620255"/>
            <a:ext cx="3989139" cy="2432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9275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38449"/>
            <a:ext cx="6009371" cy="4656701"/>
          </a:xfrm>
        </p:spPr>
        <p:txBody>
          <a:bodyPr>
            <a:normAutofit fontScale="92500" lnSpcReduction="10000"/>
          </a:bodyPr>
          <a:lstStyle/>
          <a:p>
            <a:r>
              <a:rPr lang="en-AU" dirty="0"/>
              <a:t> Herbal preparations against malaria: “A Handbook of Prescriptions for Emergencies” by Ge Hong (</a:t>
            </a:r>
            <a:r>
              <a:rPr lang="en-AU" dirty="0" err="1"/>
              <a:t>Jin</a:t>
            </a:r>
            <a:r>
              <a:rPr lang="en-AU" dirty="0"/>
              <a:t> Dynasty, 284-346 AD)</a:t>
            </a:r>
          </a:p>
          <a:p>
            <a:r>
              <a:rPr lang="en-AU" dirty="0"/>
              <a:t>You-You Tu (China Academy of Traditional Chinese Medicine) tested extracts of more than 2000 herbs. </a:t>
            </a:r>
          </a:p>
          <a:p>
            <a:r>
              <a:rPr lang="en-AU" dirty="0"/>
              <a:t>Cold extracts of Artemisia </a:t>
            </a:r>
            <a:r>
              <a:rPr lang="en-AU" dirty="0" err="1"/>
              <a:t>annua</a:t>
            </a:r>
            <a:r>
              <a:rPr lang="en-AU" dirty="0"/>
              <a:t> L was effective against malaria caused by </a:t>
            </a:r>
            <a:r>
              <a:rPr lang="en-AU" i="1" dirty="0"/>
              <a:t>P. </a:t>
            </a:r>
            <a:r>
              <a:rPr lang="en-AU" i="1" dirty="0" err="1"/>
              <a:t>vivax</a:t>
            </a:r>
            <a:r>
              <a:rPr lang="en-AU" dirty="0"/>
              <a:t> and </a:t>
            </a:r>
            <a:r>
              <a:rPr lang="en-AU" i="1" dirty="0"/>
              <a:t>P. falciparum</a:t>
            </a:r>
          </a:p>
          <a:p>
            <a:r>
              <a:rPr lang="en-AU" dirty="0" err="1"/>
              <a:t>Artemisinin</a:t>
            </a:r>
            <a:r>
              <a:rPr lang="en-AU" dirty="0"/>
              <a:t> Therapy is currently widely used, saving many lives, mostly of children in Africa (reduces the intensity of malaria in Africa due to its anti-gametocyte activity)</a:t>
            </a:r>
          </a:p>
          <a:p>
            <a:r>
              <a:rPr lang="en-AU" dirty="0"/>
              <a:t>You-You Tu: Nobel Prize in Physiology or Medicine (2015)</a:t>
            </a:r>
          </a:p>
          <a:p>
            <a:endParaRPr lang="en-AU" dirty="0"/>
          </a:p>
        </p:txBody>
      </p:sp>
      <p:sp>
        <p:nvSpPr>
          <p:cNvPr id="3" name="Text Placeholder 2"/>
          <p:cNvSpPr>
            <a:spLocks noGrp="1"/>
          </p:cNvSpPr>
          <p:nvPr>
            <p:ph type="body" sz="quarter" idx="15"/>
          </p:nvPr>
        </p:nvSpPr>
        <p:spPr>
          <a:xfrm>
            <a:off x="294661" y="1145754"/>
            <a:ext cx="8627651" cy="598345"/>
          </a:xfrm>
        </p:spPr>
        <p:txBody>
          <a:bodyPr>
            <a:noAutofit/>
          </a:bodyPr>
          <a:lstStyle/>
          <a:p>
            <a:r>
              <a:rPr lang="en-AU" dirty="0"/>
              <a:t>E</a:t>
            </a:r>
            <a:r>
              <a:rPr lang="en-AU" sz="1200" dirty="0"/>
              <a:t>valuate the contribution of cultural observational knowledge and its relationship to science, including pre – 1500 CE, exemplified by Greek and Egyptian cultures and those of the Asia region</a:t>
            </a:r>
          </a:p>
        </p:txBody>
      </p:sp>
      <p:sp>
        <p:nvSpPr>
          <p:cNvPr id="4" name="Title 3"/>
          <p:cNvSpPr>
            <a:spLocks noGrp="1"/>
          </p:cNvSpPr>
          <p:nvPr>
            <p:ph type="title"/>
          </p:nvPr>
        </p:nvSpPr>
        <p:spPr/>
        <p:txBody>
          <a:bodyPr/>
          <a:lstStyle/>
          <a:p>
            <a:r>
              <a:rPr lang="en-AU" dirty="0"/>
              <a:t>Influence of other cultural knowledge on science</a:t>
            </a:r>
          </a:p>
        </p:txBody>
      </p:sp>
      <p:sp>
        <p:nvSpPr>
          <p:cNvPr id="5" name="Rectangle 4"/>
          <p:cNvSpPr/>
          <p:nvPr/>
        </p:nvSpPr>
        <p:spPr>
          <a:xfrm>
            <a:off x="6591736" y="5136766"/>
            <a:ext cx="1870897" cy="276999"/>
          </a:xfrm>
          <a:prstGeom prst="rect">
            <a:avLst/>
          </a:prstGeom>
        </p:spPr>
        <p:txBody>
          <a:bodyPr wrap="none">
            <a:spAutoFit/>
          </a:bodyPr>
          <a:lstStyle/>
          <a:p>
            <a:r>
              <a:rPr lang="en-AU" sz="1200" dirty="0" smtClean="0">
                <a:latin typeface="Arial" panose="020B0604020202020204" pitchFamily="34" charset="0"/>
                <a:cs typeface="Arial" panose="020B0604020202020204" pitchFamily="34" charset="0"/>
                <a:hlinkClick r:id="rId3"/>
              </a:rPr>
              <a:t>Artemisia</a:t>
            </a:r>
            <a:r>
              <a:rPr lang="en-AU" sz="1200" dirty="0" smtClean="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CC BY-SA 3.0</a:t>
            </a:r>
            <a:endParaRPr lang="en-AU" sz="1200" dirty="0">
              <a:latin typeface="Arial" panose="020B0604020202020204" pitchFamily="34" charset="0"/>
              <a:cs typeface="Arial" panose="020B0604020202020204" pitchFamily="34" charset="0"/>
            </a:endParaRPr>
          </a:p>
        </p:txBody>
      </p:sp>
      <p:pic>
        <p:nvPicPr>
          <p:cNvPr id="2050" name="Picture 2" descr="Artemisia annua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01470" y="1838449"/>
            <a:ext cx="2451429" cy="3268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389782" y="5720510"/>
            <a:ext cx="2363118" cy="338554"/>
          </a:xfrm>
          <a:prstGeom prst="rect">
            <a:avLst/>
          </a:prstGeom>
        </p:spPr>
        <p:txBody>
          <a:bodyPr wrap="square">
            <a:spAutoFit/>
          </a:bodyPr>
          <a:lstStyle/>
          <a:p>
            <a:r>
              <a:rPr lang="en-AU" sz="800" dirty="0">
                <a:solidFill>
                  <a:srgbClr val="303030"/>
                </a:solidFill>
                <a:latin typeface="arial" panose="020B0604020202020204" pitchFamily="34" charset="0"/>
              </a:rPr>
              <a:t>Liao F. (2009). Discovery of </a:t>
            </a:r>
            <a:r>
              <a:rPr lang="en-AU" sz="800" dirty="0" err="1">
                <a:solidFill>
                  <a:srgbClr val="303030"/>
                </a:solidFill>
                <a:latin typeface="arial" panose="020B0604020202020204" pitchFamily="34" charset="0"/>
              </a:rPr>
              <a:t>Artemisinin</a:t>
            </a:r>
            <a:r>
              <a:rPr lang="en-AU" sz="800" dirty="0">
                <a:solidFill>
                  <a:srgbClr val="303030"/>
                </a:solidFill>
                <a:latin typeface="arial" panose="020B0604020202020204" pitchFamily="34" charset="0"/>
              </a:rPr>
              <a:t> (</a:t>
            </a:r>
            <a:r>
              <a:rPr lang="en-AU" sz="800" dirty="0" err="1">
                <a:solidFill>
                  <a:srgbClr val="303030"/>
                </a:solidFill>
                <a:latin typeface="arial" panose="020B0604020202020204" pitchFamily="34" charset="0"/>
              </a:rPr>
              <a:t>Qinghaosu</a:t>
            </a:r>
            <a:r>
              <a:rPr lang="en-AU" sz="800" dirty="0">
                <a:solidFill>
                  <a:srgbClr val="303030"/>
                </a:solidFill>
                <a:latin typeface="arial" panose="020B0604020202020204" pitchFamily="34" charset="0"/>
              </a:rPr>
              <a:t>). </a:t>
            </a:r>
            <a:r>
              <a:rPr lang="en-AU" sz="800" i="1" dirty="0">
                <a:solidFill>
                  <a:srgbClr val="303030"/>
                </a:solidFill>
                <a:latin typeface="arial" panose="020B0604020202020204" pitchFamily="34" charset="0"/>
              </a:rPr>
              <a:t>Molecules</a:t>
            </a:r>
            <a:r>
              <a:rPr lang="en-AU" sz="800" dirty="0">
                <a:solidFill>
                  <a:srgbClr val="303030"/>
                </a:solidFill>
                <a:latin typeface="arial" panose="020B0604020202020204" pitchFamily="34" charset="0"/>
              </a:rPr>
              <a:t>, </a:t>
            </a:r>
            <a:r>
              <a:rPr lang="en-AU" sz="800" i="1" dirty="0">
                <a:solidFill>
                  <a:srgbClr val="303030"/>
                </a:solidFill>
                <a:latin typeface="arial" panose="020B0604020202020204" pitchFamily="34" charset="0"/>
              </a:rPr>
              <a:t>14</a:t>
            </a:r>
            <a:r>
              <a:rPr lang="en-AU" sz="800" dirty="0">
                <a:solidFill>
                  <a:srgbClr val="303030"/>
                </a:solidFill>
                <a:latin typeface="arial" panose="020B0604020202020204" pitchFamily="34" charset="0"/>
              </a:rPr>
              <a:t>(12), 5362–5366.</a:t>
            </a:r>
            <a:endParaRPr lang="en-AU" sz="800" dirty="0"/>
          </a:p>
        </p:txBody>
      </p:sp>
    </p:spTree>
    <p:extLst>
      <p:ext uri="{BB962C8B-B14F-4D97-AF65-F5344CB8AC3E}">
        <p14:creationId xmlns:p14="http://schemas.microsoft.com/office/powerpoint/2010/main" val="200185769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342900" indent="-342900">
              <a:buFont typeface="+mj-lt"/>
              <a:buAutoNum type="arabicPeriod"/>
            </a:pPr>
            <a:r>
              <a:rPr lang="en-AU" sz="2400" dirty="0"/>
              <a:t>Has cultural observational knowledge influenced the development of your field of research? Illustrate your answer with examples of </a:t>
            </a:r>
            <a:r>
              <a:rPr lang="en-AU" sz="2400"/>
              <a:t>such influence.</a:t>
            </a:r>
            <a:endParaRPr lang="en-AU" sz="2400" dirty="0"/>
          </a:p>
        </p:txBody>
      </p:sp>
      <p:sp>
        <p:nvSpPr>
          <p:cNvPr id="4" name="Title 3"/>
          <p:cNvSpPr>
            <a:spLocks noGrp="1"/>
          </p:cNvSpPr>
          <p:nvPr>
            <p:ph type="title"/>
          </p:nvPr>
        </p:nvSpPr>
        <p:spPr/>
        <p:txBody>
          <a:bodyPr/>
          <a:lstStyle/>
          <a:p>
            <a:r>
              <a:rPr lang="en-AU" dirty="0"/>
              <a:t>Reflection: Cultural Observational Knowledge</a:t>
            </a:r>
          </a:p>
        </p:txBody>
      </p:sp>
    </p:spTree>
    <p:extLst>
      <p:ext uri="{BB962C8B-B14F-4D97-AF65-F5344CB8AC3E}">
        <p14:creationId xmlns:p14="http://schemas.microsoft.com/office/powerpoint/2010/main" val="308449611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Summary</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1182" y="1665288"/>
            <a:ext cx="7815657" cy="4249698"/>
          </a:xfrm>
          <a:prstGeom prst="rect">
            <a:avLst/>
          </a:prstGeom>
        </p:spPr>
      </p:pic>
    </p:spTree>
    <p:extLst>
      <p:ext uri="{BB962C8B-B14F-4D97-AF65-F5344CB8AC3E}">
        <p14:creationId xmlns:p14="http://schemas.microsoft.com/office/powerpoint/2010/main" val="120115340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85607-F66F-EE40-9144-64628F76E485}"/>
              </a:ext>
            </a:extLst>
          </p:cNvPr>
          <p:cNvSpPr>
            <a:spLocks noGrp="1"/>
          </p:cNvSpPr>
          <p:nvPr>
            <p:ph type="title"/>
          </p:nvPr>
        </p:nvSpPr>
        <p:spPr>
          <a:xfrm>
            <a:off x="229415" y="551435"/>
            <a:ext cx="3843821" cy="1107996"/>
          </a:xfrm>
        </p:spPr>
        <p:txBody>
          <a:bodyPr/>
          <a:lstStyle/>
          <a:p>
            <a:r>
              <a:rPr lang="en-US" dirty="0"/>
              <a:t>Acknowledgements</a:t>
            </a:r>
          </a:p>
        </p:txBody>
      </p:sp>
      <p:sp>
        <p:nvSpPr>
          <p:cNvPr id="5" name="TextBox 4"/>
          <p:cNvSpPr txBox="1"/>
          <p:nvPr/>
        </p:nvSpPr>
        <p:spPr>
          <a:xfrm>
            <a:off x="229415" y="1873135"/>
            <a:ext cx="8232941" cy="2787534"/>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hlinkClick r:id="rId2"/>
              </a:rPr>
              <a:t>Science Extension </a:t>
            </a:r>
            <a:r>
              <a:rPr lang="en-US" dirty="0" smtClean="0">
                <a:solidFill>
                  <a:schemeClr val="bg1"/>
                </a:solidFill>
                <a:latin typeface="Arial" panose="020B0604020202020204" pitchFamily="34" charset="0"/>
                <a:cs typeface="Arial" panose="020B0604020202020204" pitchFamily="34" charset="0"/>
                <a:hlinkClick r:id="rId2"/>
              </a:rPr>
              <a:t>Stage 6 syllabus (2017)</a:t>
            </a:r>
            <a:r>
              <a:rPr lang="en-US" dirty="0" smtClean="0">
                <a:solidFill>
                  <a:schemeClr val="bg1"/>
                </a:solidFill>
                <a:latin typeface="Arial" panose="020B0604020202020204" pitchFamily="34" charset="0"/>
                <a:cs typeface="Arial" panose="020B0604020202020204" pitchFamily="34" charset="0"/>
              </a:rPr>
              <a:t> © </a:t>
            </a:r>
            <a:r>
              <a:rPr lang="en-US" dirty="0">
                <a:solidFill>
                  <a:schemeClr val="bg1"/>
                </a:solidFill>
                <a:latin typeface="Arial" panose="020B0604020202020204" pitchFamily="34" charset="0"/>
                <a:cs typeface="Arial" panose="020B0604020202020204" pitchFamily="34" charset="0"/>
              </a:rPr>
              <a:t>NSW Education Standards Authority (NESA) for and on behalf of the Crown in right of the State of New South Wales 2017. See the NESA website for additional copyright information.</a:t>
            </a:r>
            <a:r>
              <a:rPr lang="en-AU"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AU" dirty="0">
              <a:solidFill>
                <a:schemeClr val="bg1"/>
              </a:solidFill>
              <a:latin typeface="Arial" panose="020B0604020202020204" pitchFamily="34" charset="0"/>
              <a:cs typeface="Arial" panose="020B0604020202020204" pitchFamily="34" charset="0"/>
            </a:endParaRPr>
          </a:p>
          <a:p>
            <a:pPr algn="l"/>
            <a:endParaRPr lang="en-AU" sz="1400" dirty="0" err="1"/>
          </a:p>
        </p:txBody>
      </p:sp>
    </p:spTree>
    <p:extLst>
      <p:ext uri="{BB962C8B-B14F-4D97-AF65-F5344CB8AC3E}">
        <p14:creationId xmlns:p14="http://schemas.microsoft.com/office/powerpoint/2010/main" val="32465437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F03765C-A5BA-4C68-AABE-ED5FDAB35F15}"/>
              </a:ext>
            </a:extLst>
          </p:cNvPr>
          <p:cNvGraphicFramePr/>
          <p:nvPr>
            <p:extLst>
              <p:ext uri="{D42A27DB-BD31-4B8C-83A1-F6EECF244321}">
                <p14:modId xmlns:p14="http://schemas.microsoft.com/office/powerpoint/2010/main" val="110927290"/>
              </p:ext>
            </p:extLst>
          </p:nvPr>
        </p:nvGraphicFramePr>
        <p:xfrm>
          <a:off x="-747252" y="1844675"/>
          <a:ext cx="600751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1E53EB5B-ED1C-4D81-9ED8-3ACE956B32FF}"/>
              </a:ext>
            </a:extLst>
          </p:cNvPr>
          <p:cNvSpPr>
            <a:spLocks noGrp="1"/>
          </p:cNvSpPr>
          <p:nvPr>
            <p:ph type="body" sz="quarter" idx="16"/>
          </p:nvPr>
        </p:nvSpPr>
        <p:spPr>
          <a:xfrm>
            <a:off x="4473677" y="1514168"/>
            <a:ext cx="4449207" cy="4916129"/>
          </a:xfrm>
        </p:spPr>
        <p:txBody>
          <a:bodyPr>
            <a:normAutofit/>
          </a:bodyPr>
          <a:lstStyle/>
          <a:p>
            <a:r>
              <a:rPr lang="en-AU" b="1" dirty="0"/>
              <a:t>Theories</a:t>
            </a:r>
            <a:r>
              <a:rPr lang="en-AU" dirty="0"/>
              <a:t>: </a:t>
            </a:r>
            <a:r>
              <a:rPr lang="en-US" dirty="0"/>
              <a:t>In science, a broad, natural explanation for a wide range of phenomena. </a:t>
            </a:r>
            <a:endParaRPr lang="en-AU" dirty="0"/>
          </a:p>
          <a:p>
            <a:r>
              <a:rPr lang="en-AU" b="1" dirty="0"/>
              <a:t>Hypotheses</a:t>
            </a:r>
            <a:r>
              <a:rPr lang="en-AU" dirty="0"/>
              <a:t>: </a:t>
            </a:r>
            <a:r>
              <a:rPr lang="en-US" dirty="0"/>
              <a:t>A tentative explanation for a narrow set of phenomena.</a:t>
            </a:r>
          </a:p>
          <a:p>
            <a:r>
              <a:rPr lang="en-US" b="1" dirty="0"/>
              <a:t>Models</a:t>
            </a:r>
            <a:r>
              <a:rPr lang="en-US" dirty="0"/>
              <a:t>: physical, mathematical or computer simulation representations of scientific ideas.</a:t>
            </a:r>
          </a:p>
          <a:p>
            <a:r>
              <a:rPr lang="en-US" b="1" dirty="0"/>
              <a:t>Laws: </a:t>
            </a:r>
            <a:r>
              <a:rPr lang="en-US" dirty="0"/>
              <a:t>relationship between variables of a system. Often represented as mathematical equations.</a:t>
            </a:r>
            <a:endParaRPr lang="en-AU" dirty="0"/>
          </a:p>
        </p:txBody>
      </p:sp>
      <p:sp>
        <p:nvSpPr>
          <p:cNvPr id="3" name="Text Placeholder 2">
            <a:extLst>
              <a:ext uri="{FF2B5EF4-FFF2-40B4-BE49-F238E27FC236}">
                <a16:creationId xmlns:a16="http://schemas.microsoft.com/office/drawing/2014/main" id="{2EDAF7BA-8E03-4640-96ED-7C95B82709BD}"/>
              </a:ext>
            </a:extLst>
          </p:cNvPr>
          <p:cNvSpPr>
            <a:spLocks noGrp="1"/>
          </p:cNvSpPr>
          <p:nvPr>
            <p:ph type="body" sz="quarter" idx="15"/>
          </p:nvPr>
        </p:nvSpPr>
        <p:spPr/>
        <p:txBody>
          <a:bodyPr/>
          <a:lstStyle/>
          <a:p>
            <a:r>
              <a:rPr lang="en-AU" dirty="0"/>
              <a:t>Students explore epistemology</a:t>
            </a:r>
          </a:p>
        </p:txBody>
      </p:sp>
      <p:sp>
        <p:nvSpPr>
          <p:cNvPr id="4" name="Title 3">
            <a:extLst>
              <a:ext uri="{FF2B5EF4-FFF2-40B4-BE49-F238E27FC236}">
                <a16:creationId xmlns:a16="http://schemas.microsoft.com/office/drawing/2014/main" id="{0485F712-B901-446E-96B1-E8F700FFE11A}"/>
              </a:ext>
            </a:extLst>
          </p:cNvPr>
          <p:cNvSpPr>
            <a:spLocks noGrp="1"/>
          </p:cNvSpPr>
          <p:nvPr>
            <p:ph type="title"/>
          </p:nvPr>
        </p:nvSpPr>
        <p:spPr/>
        <p:txBody>
          <a:bodyPr/>
          <a:lstStyle/>
          <a:p>
            <a:r>
              <a:rPr lang="en-AU" dirty="0"/>
              <a:t>Epistemology of science: the language of science</a:t>
            </a:r>
          </a:p>
        </p:txBody>
      </p:sp>
    </p:spTree>
    <p:extLst>
      <p:ext uri="{BB962C8B-B14F-4D97-AF65-F5344CB8AC3E}">
        <p14:creationId xmlns:p14="http://schemas.microsoft.com/office/powerpoint/2010/main" val="131155399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415" y="2903913"/>
            <a:ext cx="8232941" cy="2787534"/>
          </a:xfrm>
          <a:prstGeom prst="rect">
            <a:avLst/>
          </a:prstGeom>
          <a:noFill/>
        </p:spPr>
        <p:txBody>
          <a:bodyPr wrap="square" lIns="0" tIns="0" rIns="0" bIns="0" rtlCol="0">
            <a:noAutofit/>
          </a:bodyPr>
          <a:lstStyle/>
          <a:p>
            <a:r>
              <a:rPr lang="en-AU" dirty="0">
                <a:solidFill>
                  <a:schemeClr val="bg1"/>
                </a:solidFill>
                <a:latin typeface="Arial" panose="020B0604020202020204" pitchFamily="34" charset="0"/>
                <a:cs typeface="Arial" panose="020B0604020202020204" pitchFamily="34" charset="0"/>
              </a:rPr>
              <a:t>© State of New South Wales (Department of Education), 2019 The copyright material published on this website is subject to the Copyright Act 1968 (</a:t>
            </a:r>
            <a:r>
              <a:rPr lang="en-AU" dirty="0" err="1">
                <a:solidFill>
                  <a:schemeClr val="bg1"/>
                </a:solidFill>
                <a:latin typeface="Arial" panose="020B0604020202020204" pitchFamily="34" charset="0"/>
                <a:cs typeface="Arial" panose="020B0604020202020204" pitchFamily="34" charset="0"/>
              </a:rPr>
              <a:t>Cth</a:t>
            </a:r>
            <a:r>
              <a:rPr lang="en-AU" dirty="0">
                <a:solidFill>
                  <a:schemeClr val="bg1"/>
                </a:solidFill>
                <a:latin typeface="Arial" panose="020B0604020202020204" pitchFamily="34" charset="0"/>
                <a:cs typeface="Arial" panose="020B0604020202020204" pitchFamily="34" charset="0"/>
              </a:rPr>
              <a:t>), and is owned by the NSW Department of Education or, where indicated, by a party other than the NSW Department of Education.</a:t>
            </a:r>
            <a:endParaRPr lang="en-A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2163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665288"/>
            <a:ext cx="8628224" cy="4735511"/>
          </a:xfrm>
        </p:spPr>
        <p:txBody>
          <a:bodyPr>
            <a:normAutofit fontScale="92500" lnSpcReduction="10000"/>
          </a:bodyPr>
          <a:lstStyle/>
          <a:p>
            <a:pPr marL="342900" indent="-342900">
              <a:buFont typeface="+mj-lt"/>
              <a:buAutoNum type="arabicPeriod"/>
            </a:pPr>
            <a:r>
              <a:rPr lang="en-AU" b="1" dirty="0"/>
              <a:t>Emotion</a:t>
            </a:r>
            <a:r>
              <a:rPr lang="en-AU" dirty="0"/>
              <a:t> – feeling, as opposed to reasoning</a:t>
            </a:r>
          </a:p>
          <a:p>
            <a:pPr marL="342900" indent="-342900">
              <a:buFont typeface="+mj-lt"/>
              <a:buAutoNum type="arabicPeriod"/>
            </a:pPr>
            <a:r>
              <a:rPr lang="en-AU" b="1" dirty="0"/>
              <a:t>Faith/Belief</a:t>
            </a:r>
            <a:r>
              <a:rPr lang="en-AU" dirty="0"/>
              <a:t> – trust or confidence</a:t>
            </a:r>
          </a:p>
          <a:p>
            <a:pPr marL="342900" indent="-342900">
              <a:buFont typeface="+mj-lt"/>
              <a:buAutoNum type="arabicPeriod"/>
            </a:pPr>
            <a:r>
              <a:rPr lang="en-AU" b="1" dirty="0"/>
              <a:t>Imagination</a:t>
            </a:r>
            <a:r>
              <a:rPr lang="en-AU" dirty="0"/>
              <a:t> - forming new ideas, or images or concepts of external objects not present to the senses.</a:t>
            </a:r>
          </a:p>
          <a:p>
            <a:pPr marL="342900" indent="-342900">
              <a:buFont typeface="+mj-lt"/>
              <a:buAutoNum type="arabicPeriod"/>
            </a:pPr>
            <a:r>
              <a:rPr lang="en-AU" b="1" dirty="0"/>
              <a:t>Intuition</a:t>
            </a:r>
            <a:r>
              <a:rPr lang="en-AU" dirty="0"/>
              <a:t> - a form of knowledge that appears in consciousness without obvious deliberation</a:t>
            </a:r>
          </a:p>
          <a:p>
            <a:pPr marL="342900" indent="-342900">
              <a:buFont typeface="+mj-lt"/>
              <a:buAutoNum type="arabicPeriod"/>
            </a:pPr>
            <a:r>
              <a:rPr lang="en-AU" b="1" dirty="0"/>
              <a:t>Language</a:t>
            </a:r>
            <a:r>
              <a:rPr lang="en-AU" dirty="0"/>
              <a:t> - a system of communication used by a particular country or community.</a:t>
            </a:r>
          </a:p>
          <a:p>
            <a:pPr marL="342900" indent="-342900">
              <a:buFont typeface="+mj-lt"/>
              <a:buAutoNum type="arabicPeriod"/>
            </a:pPr>
            <a:r>
              <a:rPr lang="en-AU" b="1" dirty="0"/>
              <a:t>Memory</a:t>
            </a:r>
            <a:r>
              <a:rPr lang="en-AU" dirty="0"/>
              <a:t> - the faculty by which the brain encodes, stores, and retrieves information. </a:t>
            </a:r>
          </a:p>
          <a:p>
            <a:pPr marL="342900" indent="-342900">
              <a:buFont typeface="+mj-lt"/>
              <a:buAutoNum type="arabicPeriod"/>
            </a:pPr>
            <a:r>
              <a:rPr lang="en-AU" b="1" dirty="0"/>
              <a:t>Reason</a:t>
            </a:r>
            <a:r>
              <a:rPr lang="en-AU" dirty="0"/>
              <a:t> - a basis or cause, as for some belief, action, fact, event</a:t>
            </a:r>
          </a:p>
          <a:p>
            <a:pPr marL="342900" indent="-342900">
              <a:buFont typeface="+mj-lt"/>
              <a:buAutoNum type="arabicPeriod"/>
            </a:pPr>
            <a:r>
              <a:rPr lang="en-AU" b="1" dirty="0"/>
              <a:t>Sense perception</a:t>
            </a:r>
            <a:r>
              <a:rPr lang="en-AU" dirty="0"/>
              <a:t> - understanding gained through the use of one of the senses such as sight, taste, touch or hearing</a:t>
            </a:r>
          </a:p>
        </p:txBody>
      </p:sp>
      <p:sp>
        <p:nvSpPr>
          <p:cNvPr id="3" name="Text Placeholder 2"/>
          <p:cNvSpPr>
            <a:spLocks noGrp="1"/>
          </p:cNvSpPr>
          <p:nvPr>
            <p:ph type="body" sz="quarter" idx="15"/>
          </p:nvPr>
        </p:nvSpPr>
        <p:spPr/>
        <p:txBody>
          <a:bodyPr>
            <a:normAutofit/>
          </a:bodyPr>
          <a:lstStyle/>
          <a:p>
            <a:r>
              <a:rPr lang="en-AU" dirty="0"/>
              <a:t>E</a:t>
            </a:r>
            <a:r>
              <a:rPr lang="en-AU" dirty="0">
                <a:solidFill>
                  <a:srgbClr val="FF0000"/>
                </a:solidFill>
              </a:rPr>
              <a:t>xplore epistemology and alternative ways of knowing</a:t>
            </a:r>
          </a:p>
        </p:txBody>
      </p:sp>
      <p:sp>
        <p:nvSpPr>
          <p:cNvPr id="4" name="Title 3"/>
          <p:cNvSpPr>
            <a:spLocks noGrp="1"/>
          </p:cNvSpPr>
          <p:nvPr>
            <p:ph type="title"/>
          </p:nvPr>
        </p:nvSpPr>
        <p:spPr/>
        <p:txBody>
          <a:bodyPr/>
          <a:lstStyle/>
          <a:p>
            <a:r>
              <a:rPr lang="en-AU" dirty="0"/>
              <a:t>Alternative ways of knowing</a:t>
            </a:r>
          </a:p>
        </p:txBody>
      </p:sp>
    </p:spTree>
    <p:extLst>
      <p:ext uri="{BB962C8B-B14F-4D97-AF65-F5344CB8AC3E}">
        <p14:creationId xmlns:p14="http://schemas.microsoft.com/office/powerpoint/2010/main" val="17318314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86354" y="1455456"/>
            <a:ext cx="8628224" cy="5137266"/>
          </a:xfrm>
        </p:spPr>
        <p:txBody>
          <a:bodyPr>
            <a:noAutofit/>
          </a:bodyPr>
          <a:lstStyle/>
          <a:p>
            <a:pPr>
              <a:lnSpc>
                <a:spcPct val="114000"/>
              </a:lnSpc>
            </a:pPr>
            <a:r>
              <a:rPr lang="en-AU" b="1" dirty="0"/>
              <a:t>Emotion</a:t>
            </a:r>
            <a:r>
              <a:rPr lang="en-AU" sz="1700" dirty="0"/>
              <a:t> – </a:t>
            </a:r>
            <a:r>
              <a:rPr lang="en-AU" sz="1400" i="1" dirty="0"/>
              <a:t>Can/should we control our emotions? Are emotions the enemy of, or necessary for, good reasoning?</a:t>
            </a:r>
            <a:r>
              <a:rPr lang="en-AU" sz="1700" i="1" dirty="0"/>
              <a:t> </a:t>
            </a:r>
            <a:endParaRPr lang="en-AU" sz="1700" dirty="0"/>
          </a:p>
          <a:p>
            <a:pPr>
              <a:lnSpc>
                <a:spcPct val="114000"/>
              </a:lnSpc>
            </a:pPr>
            <a:r>
              <a:rPr lang="en-AU" b="1" dirty="0"/>
              <a:t>Faith/Belief</a:t>
            </a:r>
            <a:r>
              <a:rPr lang="en-AU" sz="1700" dirty="0"/>
              <a:t> – </a:t>
            </a:r>
            <a:r>
              <a:rPr lang="en-AU" sz="1400" i="1" dirty="0"/>
              <a:t>Can theistic beliefs be considered knowledge because they are produced by a special cognitive faculty or “divine sense”? Does faith meet a psychological need?</a:t>
            </a:r>
            <a:endParaRPr lang="en-AU" sz="1700" dirty="0"/>
          </a:p>
          <a:p>
            <a:pPr>
              <a:lnSpc>
                <a:spcPct val="114000"/>
              </a:lnSpc>
            </a:pPr>
            <a:r>
              <a:rPr lang="en-AU" b="1" dirty="0"/>
              <a:t>Imagination</a:t>
            </a:r>
            <a:r>
              <a:rPr lang="en-AU" sz="1700" dirty="0"/>
              <a:t> - </a:t>
            </a:r>
            <a:r>
              <a:rPr lang="en-AU" sz="1400" i="1" dirty="0"/>
              <a:t>What is the role of imagination in producing knowledge about a real world? Can imagination reveal truths that reality hides? </a:t>
            </a:r>
            <a:endParaRPr lang="en-AU" sz="1700" dirty="0"/>
          </a:p>
          <a:p>
            <a:pPr>
              <a:lnSpc>
                <a:spcPct val="114000"/>
              </a:lnSpc>
            </a:pPr>
            <a:r>
              <a:rPr lang="en-AU" b="1" dirty="0"/>
              <a:t>Intuition</a:t>
            </a:r>
            <a:r>
              <a:rPr lang="en-AU" sz="1700" dirty="0"/>
              <a:t> - </a:t>
            </a:r>
            <a:r>
              <a:rPr lang="en-AU" sz="1400" dirty="0"/>
              <a:t>A</a:t>
            </a:r>
            <a:r>
              <a:rPr lang="en-AU" sz="1400" i="1" dirty="0"/>
              <a:t>re there certain things that you have to know before being able to learn anything at all? Should you trust your intuition?</a:t>
            </a:r>
            <a:endParaRPr lang="en-AU" sz="1700" dirty="0"/>
          </a:p>
          <a:p>
            <a:pPr>
              <a:lnSpc>
                <a:spcPct val="114000"/>
              </a:lnSpc>
            </a:pPr>
            <a:r>
              <a:rPr lang="en-AU" b="1" dirty="0"/>
              <a:t>Language</a:t>
            </a:r>
            <a:r>
              <a:rPr lang="en-AU" sz="1700" dirty="0"/>
              <a:t> - </a:t>
            </a:r>
            <a:r>
              <a:rPr lang="en-AU" sz="1400" i="1" dirty="0"/>
              <a:t>How does language shape knowledge? Is the importance of language cultural?</a:t>
            </a:r>
            <a:endParaRPr lang="en-AU" sz="1700" dirty="0"/>
          </a:p>
          <a:p>
            <a:pPr>
              <a:lnSpc>
                <a:spcPct val="114000"/>
              </a:lnSpc>
            </a:pPr>
            <a:r>
              <a:rPr lang="en-AU" b="1" dirty="0"/>
              <a:t>Memory</a:t>
            </a:r>
            <a:r>
              <a:rPr lang="en-AU" sz="1700" dirty="0"/>
              <a:t> - </a:t>
            </a:r>
            <a:r>
              <a:rPr lang="en-AU" sz="1400" i="1" dirty="0"/>
              <a:t>Can we know things which are beyond our personal present experience? Can our beliefs contaminate our memory?</a:t>
            </a:r>
            <a:endParaRPr lang="en-AU" sz="1700" dirty="0"/>
          </a:p>
          <a:p>
            <a:pPr>
              <a:lnSpc>
                <a:spcPct val="114000"/>
              </a:lnSpc>
            </a:pPr>
            <a:r>
              <a:rPr lang="en-AU" b="1" dirty="0"/>
              <a:t>Reason</a:t>
            </a:r>
            <a:r>
              <a:rPr lang="en-AU" sz="1700" dirty="0"/>
              <a:t> - </a:t>
            </a:r>
            <a:r>
              <a:rPr lang="en-AU" sz="1400" i="1" dirty="0"/>
              <a:t>What is the difference between reason and logic? How reliable is inductive reasoning?</a:t>
            </a:r>
            <a:endParaRPr lang="en-AU" sz="1700" dirty="0"/>
          </a:p>
          <a:p>
            <a:pPr>
              <a:lnSpc>
                <a:spcPct val="114000"/>
              </a:lnSpc>
            </a:pPr>
            <a:r>
              <a:rPr lang="en-AU" b="1" dirty="0"/>
              <a:t>Sense perception</a:t>
            </a:r>
            <a:r>
              <a:rPr lang="en-AU" sz="1700" dirty="0"/>
              <a:t> - </a:t>
            </a:r>
            <a:r>
              <a:rPr lang="en-AU" sz="1400" i="1" dirty="0"/>
              <a:t>How can we know if our senses are reliable? What is the role of expectation or theory in sense perception? </a:t>
            </a:r>
            <a:endParaRPr lang="en-AU" sz="1700" dirty="0"/>
          </a:p>
        </p:txBody>
      </p:sp>
      <p:sp>
        <p:nvSpPr>
          <p:cNvPr id="3" name="Text Placeholder 2"/>
          <p:cNvSpPr>
            <a:spLocks noGrp="1"/>
          </p:cNvSpPr>
          <p:nvPr>
            <p:ph type="body" sz="quarter" idx="15"/>
          </p:nvPr>
        </p:nvSpPr>
        <p:spPr>
          <a:xfrm>
            <a:off x="286927" y="1095555"/>
            <a:ext cx="8627651" cy="359901"/>
          </a:xfrm>
        </p:spPr>
        <p:txBody>
          <a:bodyPr>
            <a:normAutofit lnSpcReduction="10000"/>
          </a:bodyPr>
          <a:lstStyle/>
          <a:p>
            <a:r>
              <a:rPr lang="en-AU" dirty="0">
                <a:solidFill>
                  <a:srgbClr val="FF0000"/>
                </a:solidFill>
              </a:rPr>
              <a:t>Students explore epistemology and alternative ways of knowing</a:t>
            </a:r>
          </a:p>
        </p:txBody>
      </p:sp>
      <p:sp>
        <p:nvSpPr>
          <p:cNvPr id="4" name="Title 3"/>
          <p:cNvSpPr>
            <a:spLocks noGrp="1"/>
          </p:cNvSpPr>
          <p:nvPr>
            <p:ph type="title"/>
          </p:nvPr>
        </p:nvSpPr>
        <p:spPr>
          <a:xfrm>
            <a:off x="292100" y="747157"/>
            <a:ext cx="8623051" cy="498470"/>
          </a:xfrm>
        </p:spPr>
        <p:txBody>
          <a:bodyPr/>
          <a:lstStyle/>
          <a:p>
            <a:r>
              <a:rPr lang="en-AU" dirty="0"/>
              <a:t>Alternative ways of knowing</a:t>
            </a:r>
          </a:p>
        </p:txBody>
      </p:sp>
    </p:spTree>
    <p:extLst>
      <p:ext uri="{BB962C8B-B14F-4D97-AF65-F5344CB8AC3E}">
        <p14:creationId xmlns:p14="http://schemas.microsoft.com/office/powerpoint/2010/main" val="1508463089"/>
      </p:ext>
    </p:extLst>
  </p:cSld>
  <p:clrMapOvr>
    <a:masterClrMapping/>
  </p:clrMapOvr>
  <p:transition>
    <p:fade/>
  </p:transition>
</p:sld>
</file>

<file path=ppt/theme/theme1.xml><?xml version="1.0" encoding="utf-8"?>
<a:theme xmlns:a="http://schemas.openxmlformats.org/drawingml/2006/main" name="Office Theme">
  <a:themeElements>
    <a:clrScheme name="Custom 7">
      <a:dk1>
        <a:srgbClr val="000000"/>
      </a:dk1>
      <a:lt1>
        <a:srgbClr val="FFFFFF"/>
      </a:lt1>
      <a:dk2>
        <a:srgbClr val="19233E"/>
      </a:dk2>
      <a:lt2>
        <a:srgbClr val="E6E7EA"/>
      </a:lt2>
      <a:accent1>
        <a:srgbClr val="19233E"/>
      </a:accent1>
      <a:accent2>
        <a:srgbClr val="385E9D"/>
      </a:accent2>
      <a:accent3>
        <a:srgbClr val="6CACE4"/>
      </a:accent3>
      <a:accent4>
        <a:srgbClr val="C6DAE7"/>
      </a:accent4>
      <a:accent5>
        <a:srgbClr val="D70C3D"/>
      </a:accent5>
      <a:accent6>
        <a:srgbClr val="E56A54"/>
      </a:accent6>
      <a:hlink>
        <a:srgbClr val="6CACE4"/>
      </a:hlink>
      <a:folHlink>
        <a:srgbClr val="D70C3D"/>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DB57D06BEA83488E102467783CB60D" ma:contentTypeVersion="13" ma:contentTypeDescription="Create a new document." ma:contentTypeScope="" ma:versionID="84eca34ef204cb9cf9287e2e048d1066">
  <xsd:schema xmlns:xsd="http://www.w3.org/2001/XMLSchema" xmlns:xs="http://www.w3.org/2001/XMLSchema" xmlns:p="http://schemas.microsoft.com/office/2006/metadata/properties" xmlns:ns3="02777ac0-bca4-49b9-b304-d2b7eff515d1" xmlns:ns4="33c16299-9e76-4446-b84b-eefe81b91f72" targetNamespace="http://schemas.microsoft.com/office/2006/metadata/properties" ma:root="true" ma:fieldsID="f8d85e542eeb9bafddc4e5c50f779c86" ns3:_="" ns4:_="">
    <xsd:import namespace="02777ac0-bca4-49b9-b304-d2b7eff515d1"/>
    <xsd:import namespace="33c16299-9e76-4446-b84b-eefe81b91f7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777ac0-bca4-49b9-b304-d2b7eff515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c16299-9e76-4446-b84b-eefe81b91f7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9ACDA1-CCE7-4DD3-902C-099158CFF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777ac0-bca4-49b9-b304-d2b7eff515d1"/>
    <ds:schemaRef ds:uri="33c16299-9e76-4446-b84b-eefe81b91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00DAE0-4F38-4433-9F99-7B17C35CB4E8}">
  <ds:schemaRefs>
    <ds:schemaRef ds:uri="http://schemas.microsoft.com/sharepoint/v3/contenttype/forms"/>
  </ds:schemaRefs>
</ds:datastoreItem>
</file>

<file path=customXml/itemProps3.xml><?xml version="1.0" encoding="utf-8"?>
<ds:datastoreItem xmlns:ds="http://schemas.openxmlformats.org/officeDocument/2006/customXml" ds:itemID="{B544332C-58B5-4A28-A2B4-AB3263406FDD}">
  <ds:schemaRefs>
    <ds:schemaRef ds:uri="http://purl.org/dc/term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02777ac0-bca4-49b9-b304-d2b7eff515d1"/>
    <ds:schemaRef ds:uri="http://purl.org/dc/dcmitype/"/>
    <ds:schemaRef ds:uri="http://schemas.microsoft.com/office/infopath/2007/PartnerControls"/>
    <ds:schemaRef ds:uri="33c16299-9e76-4446-b84b-eefe81b91f7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AC_DoE_Powerpoint_standard_V2_Arial</Template>
  <TotalTime>1</TotalTime>
  <Words>13230</Words>
  <Application>Microsoft Office PowerPoint</Application>
  <PresentationFormat>On-screen Show (4:3)</PresentationFormat>
  <Paragraphs>756</Paragraphs>
  <Slides>70</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vt:lpstr>
      <vt:lpstr>Calibri</vt:lpstr>
      <vt:lpstr>Cambria Math</vt:lpstr>
      <vt:lpstr>Courier New</vt:lpstr>
      <vt:lpstr>Montserrat Medium</vt:lpstr>
      <vt:lpstr>Wingdings</vt:lpstr>
      <vt:lpstr>Office Theme</vt:lpstr>
      <vt:lpstr>HSC hub</vt:lpstr>
      <vt:lpstr>Acknowledgement of Country</vt:lpstr>
      <vt:lpstr>PowerPoint Presentation</vt:lpstr>
      <vt:lpstr>Science Extension Module 1</vt:lpstr>
      <vt:lpstr>Science Extension Module 1</vt:lpstr>
      <vt:lpstr>Epistemology of science</vt:lpstr>
      <vt:lpstr>Epistemology of science: the language of science</vt:lpstr>
      <vt:lpstr>Alternative ways of knowing</vt:lpstr>
      <vt:lpstr>Alternative ways of knowing</vt:lpstr>
      <vt:lpstr>Alternative ways of knowing</vt:lpstr>
      <vt:lpstr>The history of navigation</vt:lpstr>
      <vt:lpstr>The history of navigation</vt:lpstr>
      <vt:lpstr>How thinking shapes science</vt:lpstr>
      <vt:lpstr>Empiricism</vt:lpstr>
      <vt:lpstr>The origins of science</vt:lpstr>
      <vt:lpstr>Empiricism</vt:lpstr>
      <vt:lpstr>Empiricism</vt:lpstr>
      <vt:lpstr>Induction vs deduction</vt:lpstr>
      <vt:lpstr>Inductive reasoning - Evolution</vt:lpstr>
      <vt:lpstr>Inductive Reasoning – Scientific laws</vt:lpstr>
      <vt:lpstr>Deductive reasoning – discovery of the electron</vt:lpstr>
      <vt:lpstr>Reflection: Empiricism, induction and deduction</vt:lpstr>
      <vt:lpstr>Parsimony and Occam’s razor</vt:lpstr>
      <vt:lpstr>Parsimony &amp; Occam's razor</vt:lpstr>
      <vt:lpstr>Parsimony and Occam’s razor: competing ideas</vt:lpstr>
      <vt:lpstr>PARSIMONY – HELIOCENTRISM &amp; GEOCENTRISM</vt:lpstr>
      <vt:lpstr>OTHER EXAMPLES OF PARSIMONY</vt:lpstr>
      <vt:lpstr>Competing ideas</vt:lpstr>
      <vt:lpstr>Reflection: Occam’s Razor</vt:lpstr>
      <vt:lpstr>Falsifiability</vt:lpstr>
      <vt:lpstr>Falsifiability</vt:lpstr>
      <vt:lpstr>Falsifiability</vt:lpstr>
      <vt:lpstr>Falsifiability</vt:lpstr>
      <vt:lpstr>Falsifiability – hypothesis testing</vt:lpstr>
      <vt:lpstr>Reflection: Falsifiability</vt:lpstr>
      <vt:lpstr>Confirmation bias &amp;  Theory-dependent observations</vt:lpstr>
      <vt:lpstr>Confirmation bias</vt:lpstr>
      <vt:lpstr>Theory-dependent observations</vt:lpstr>
      <vt:lpstr>Theory-dependent observations</vt:lpstr>
      <vt:lpstr>Theory-dependent observations</vt:lpstr>
      <vt:lpstr>Confirmation bias</vt:lpstr>
      <vt:lpstr>Confirmation bias</vt:lpstr>
      <vt:lpstr>Confirmation bias – fooling ourselves</vt:lpstr>
      <vt:lpstr>Reflection: Confirmation bias and theory-laden observations</vt:lpstr>
      <vt:lpstr>Paradigm shifts &amp;  scientific revolutions</vt:lpstr>
      <vt:lpstr>Thomas Kuhn &amp; scientific revolutions</vt:lpstr>
      <vt:lpstr>Paradigm shifts</vt:lpstr>
      <vt:lpstr>Paradigm shifts</vt:lpstr>
      <vt:lpstr>Paradigm shift – theory replacement</vt:lpstr>
      <vt:lpstr>Paradigm shift – theory modification</vt:lpstr>
      <vt:lpstr>Paradigm shift</vt:lpstr>
      <vt:lpstr>Paradigm shift</vt:lpstr>
      <vt:lpstr>Paradigm shift</vt:lpstr>
      <vt:lpstr>Paradigm shift</vt:lpstr>
      <vt:lpstr>Reflection: Paradigm shift</vt:lpstr>
      <vt:lpstr>Cultural observational knowledge</vt:lpstr>
      <vt:lpstr>PowerPoint Presentation</vt:lpstr>
      <vt:lpstr>Cultural observational knowledge</vt:lpstr>
      <vt:lpstr>Cultural observational knowledge - astronomy</vt:lpstr>
      <vt:lpstr>Aboriginal traditional knowledge</vt:lpstr>
      <vt:lpstr>Aboriginal traditional knowledge</vt:lpstr>
      <vt:lpstr>Aboriginal traditional knowledge</vt:lpstr>
      <vt:lpstr>Influence of other cultural knowledge on science</vt:lpstr>
      <vt:lpstr>Influence of other cultural knowledge on science</vt:lpstr>
      <vt:lpstr>Influence of other cultural knowledge on science</vt:lpstr>
      <vt:lpstr>Influence of other cultural knowledge on science</vt:lpstr>
      <vt:lpstr>Reflection: Cultural Observational Knowledge</vt:lpstr>
      <vt:lpstr>Summary</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scientific thinking</dc:title>
  <dc:creator>NSW DEPARTMENT OF EDUCATION</dc:creator>
  <cp:keywords>Stage 6</cp:keywords>
  <cp:lastModifiedBy>Vas Ratusau</cp:lastModifiedBy>
  <cp:revision>2</cp:revision>
  <dcterms:created xsi:type="dcterms:W3CDTF">2020-07-30T21:03:25Z</dcterms:created>
  <dcterms:modified xsi:type="dcterms:W3CDTF">2020-07-30T21:04:54Z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0x010100CEDB57D06BEA83488E102467783CB60D</vt:lpwstr>
  </property>
</Properties>
</file>