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39"/>
  </p:notesMasterIdLst>
  <p:handoutMasterIdLst>
    <p:handoutMasterId r:id="rId40"/>
  </p:handoutMasterIdLst>
  <p:sldIdLst>
    <p:sldId id="267" r:id="rId5"/>
    <p:sldId id="365" r:id="rId6"/>
    <p:sldId id="282" r:id="rId7"/>
    <p:sldId id="369" r:id="rId8"/>
    <p:sldId id="293" r:id="rId9"/>
    <p:sldId id="370" r:id="rId10"/>
    <p:sldId id="368" r:id="rId11"/>
    <p:sldId id="371" r:id="rId12"/>
    <p:sldId id="294" r:id="rId13"/>
    <p:sldId id="372" r:id="rId14"/>
    <p:sldId id="340" r:id="rId15"/>
    <p:sldId id="283" r:id="rId16"/>
    <p:sldId id="328" r:id="rId17"/>
    <p:sldId id="321" r:id="rId18"/>
    <p:sldId id="345" r:id="rId19"/>
    <p:sldId id="329" r:id="rId20"/>
    <p:sldId id="295" r:id="rId21"/>
    <p:sldId id="346" r:id="rId22"/>
    <p:sldId id="330" r:id="rId23"/>
    <p:sldId id="296" r:id="rId24"/>
    <p:sldId id="336" r:id="rId25"/>
    <p:sldId id="331" r:id="rId26"/>
    <p:sldId id="297" r:id="rId27"/>
    <p:sldId id="349" r:id="rId28"/>
    <p:sldId id="350" r:id="rId29"/>
    <p:sldId id="363" r:id="rId30"/>
    <p:sldId id="364" r:id="rId31"/>
    <p:sldId id="337" r:id="rId32"/>
    <p:sldId id="356" r:id="rId33"/>
    <p:sldId id="377" r:id="rId34"/>
    <p:sldId id="351" r:id="rId35"/>
    <p:sldId id="353" r:id="rId36"/>
    <p:sldId id="354" r:id="rId37"/>
    <p:sldId id="352" r:id="rId38"/>
  </p:sldIdLst>
  <p:sldSz cx="9144000" cy="6858000" type="screen4x3"/>
  <p:notesSz cx="6858000" cy="9144000"/>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267"/>
            <p14:sldId id="365"/>
            <p14:sldId id="282"/>
            <p14:sldId id="369"/>
            <p14:sldId id="293"/>
            <p14:sldId id="370"/>
            <p14:sldId id="368"/>
            <p14:sldId id="371"/>
            <p14:sldId id="294"/>
            <p14:sldId id="372"/>
            <p14:sldId id="340"/>
            <p14:sldId id="283"/>
            <p14:sldId id="328"/>
            <p14:sldId id="321"/>
            <p14:sldId id="345"/>
            <p14:sldId id="329"/>
            <p14:sldId id="295"/>
            <p14:sldId id="346"/>
            <p14:sldId id="330"/>
            <p14:sldId id="296"/>
            <p14:sldId id="336"/>
            <p14:sldId id="331"/>
            <p14:sldId id="297"/>
            <p14:sldId id="349"/>
            <p14:sldId id="350"/>
            <p14:sldId id="363"/>
            <p14:sldId id="364"/>
            <p14:sldId id="337"/>
            <p14:sldId id="356"/>
            <p14:sldId id="377"/>
            <p14:sldId id="351"/>
            <p14:sldId id="353"/>
            <p14:sldId id="354"/>
            <p14:sldId id="352"/>
          </p14:sldIdLst>
        </p14:section>
      </p14:sectionLst>
    </p:ex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2859" userDrawn="1">
          <p15:clr>
            <a:srgbClr val="A4A3A4"/>
          </p15:clr>
        </p15:guide>
        <p15:guide id="6" orient="horz" pos="1570" userDrawn="1">
          <p15:clr>
            <a:srgbClr val="A4A3A4"/>
          </p15:clr>
        </p15:guide>
        <p15:guide id="7" orient="horz" pos="1616" userDrawn="1">
          <p15:clr>
            <a:srgbClr val="A4A3A4"/>
          </p15:clr>
        </p15:guide>
        <p15:guide id="8" pos="975" userDrawn="1">
          <p15:clr>
            <a:srgbClr val="A4A3A4"/>
          </p15:clr>
        </p15:guide>
        <p15:guide id="9" pos="2555" userDrawn="1">
          <p15:clr>
            <a:srgbClr val="A4A3A4"/>
          </p15:clr>
        </p15:guide>
        <p15:guide id="10" pos="17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Penny Gill (Penny Gill)" initials="PG" lastIdx="4" clrIdx="1">
    <p:extLst>
      <p:ext uri="{19B8F6BF-5375-455C-9EA6-DF929625EA0E}">
        <p15:presenceInfo xmlns:p15="http://schemas.microsoft.com/office/powerpoint/2012/main" userId="S::penelope.gill@det.nsw.edu.au::d1d4305e-5cf1-41c2-991f-35a0655df0b6" providerId="AD"/>
      </p:ext>
    </p:extLst>
  </p:cmAuthor>
  <p:cmAuthor id="3" name="Penny Gill (Penny Gill)" initials="PG(G" lastIdx="1" clrIdx="2">
    <p:extLst>
      <p:ext uri="{19B8F6BF-5375-455C-9EA6-DF929625EA0E}">
        <p15:presenceInfo xmlns:p15="http://schemas.microsoft.com/office/powerpoint/2012/main" userId="Penny Gill (Penny Gi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BA1466-179B-44CA-93D7-4004E097B08B}" v="37" dt="2020-07-20T02:09:05.60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62632" autoAdjust="0"/>
  </p:normalViewPr>
  <p:slideViewPr>
    <p:cSldViewPr snapToGrid="0" showGuides="1">
      <p:cViewPr varScale="1">
        <p:scale>
          <a:sx n="78" d="100"/>
          <a:sy n="78" d="100"/>
        </p:scale>
        <p:origin x="2440" y="64"/>
      </p:cViewPr>
      <p:guideLst>
        <p:guide orient="horz" pos="1842"/>
        <p:guide orient="horz" pos="3280"/>
        <p:guide orient="horz" pos="2228"/>
        <p:guide orient="horz" pos="2614"/>
        <p:guide pos="2859"/>
        <p:guide orient="horz" pos="1570"/>
        <p:guide orient="horz" pos="1616"/>
        <p:guide pos="975"/>
        <p:guide pos="2555"/>
        <p:guide pos="1769"/>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111" d="100"/>
          <a:sy n="111" d="100"/>
        </p:scale>
        <p:origin x="244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ua Westerway" userId="c4e11b15d5a79617" providerId="LiveId" clId="{8C4DFF4B-9815-42DC-8E27-8158EF7F1555}"/>
    <pc:docChg chg="modSld">
      <pc:chgData name="Joshua Westerway" userId="c4e11b15d5a79617" providerId="LiveId" clId="{8C4DFF4B-9815-42DC-8E27-8158EF7F1555}" dt="2020-07-20T02:09:05.602" v="267"/>
      <pc:docMkLst>
        <pc:docMk/>
      </pc:docMkLst>
      <pc:sldChg chg="addSp delSp modSp">
        <pc:chgData name="Joshua Westerway" userId="c4e11b15d5a79617" providerId="LiveId" clId="{8C4DFF4B-9815-42DC-8E27-8158EF7F1555}" dt="2020-07-20T02:07:11.202" v="158" actId="20577"/>
        <pc:sldMkLst>
          <pc:docMk/>
          <pc:sldMk cId="3889100792" sldId="283"/>
        </pc:sldMkLst>
        <pc:spChg chg="mod">
          <ac:chgData name="Joshua Westerway" userId="c4e11b15d5a79617" providerId="LiveId" clId="{8C4DFF4B-9815-42DC-8E27-8158EF7F1555}" dt="2020-07-20T02:07:11.202" v="158" actId="20577"/>
          <ac:spMkLst>
            <pc:docMk/>
            <pc:sldMk cId="3889100792" sldId="283"/>
            <ac:spMk id="2" creationId="{553441D1-7F83-41DC-BCF9-DCDADBC2FEA4}"/>
          </ac:spMkLst>
        </pc:spChg>
        <pc:spChg chg="add del">
          <ac:chgData name="Joshua Westerway" userId="c4e11b15d5a79617" providerId="LiveId" clId="{8C4DFF4B-9815-42DC-8E27-8158EF7F1555}" dt="2020-07-20T02:07:08.393" v="156"/>
          <ac:spMkLst>
            <pc:docMk/>
            <pc:sldMk cId="3889100792" sldId="283"/>
            <ac:spMk id="6" creationId="{63C45DA8-E865-4B17-BA66-57034C5E8783}"/>
          </ac:spMkLst>
        </pc:spChg>
        <pc:picChg chg="del">
          <ac:chgData name="Joshua Westerway" userId="c4e11b15d5a79617" providerId="LiveId" clId="{8C4DFF4B-9815-42DC-8E27-8158EF7F1555}" dt="2020-07-20T02:07:04.130" v="154" actId="478"/>
          <ac:picMkLst>
            <pc:docMk/>
            <pc:sldMk cId="3889100792" sldId="283"/>
            <ac:picMk id="7170" creationId="{00000000-0000-0000-0000-000000000000}"/>
          </ac:picMkLst>
        </pc:picChg>
        <pc:picChg chg="del">
          <ac:chgData name="Joshua Westerway" userId="c4e11b15d5a79617" providerId="LiveId" clId="{8C4DFF4B-9815-42DC-8E27-8158EF7F1555}" dt="2020-07-20T02:06:52.375" v="125" actId="478"/>
          <ac:picMkLst>
            <pc:docMk/>
            <pc:sldMk cId="3889100792" sldId="283"/>
            <ac:picMk id="12294" creationId="{D2DEAADB-EB7B-4FE3-9511-99F6A5133B12}"/>
          </ac:picMkLst>
        </pc:picChg>
      </pc:sldChg>
      <pc:sldChg chg="addSp delSp modSp">
        <pc:chgData name="Joshua Westerway" userId="c4e11b15d5a79617" providerId="LiveId" clId="{8C4DFF4B-9815-42DC-8E27-8158EF7F1555}" dt="2020-07-20T02:08:46.418" v="246"/>
        <pc:sldMkLst>
          <pc:docMk/>
          <pc:sldMk cId="1247847479" sldId="296"/>
        </pc:sldMkLst>
        <pc:spChg chg="add mod">
          <ac:chgData name="Joshua Westerway" userId="c4e11b15d5a79617" providerId="LiveId" clId="{8C4DFF4B-9815-42DC-8E27-8158EF7F1555}" dt="2020-07-20T02:08:46.418" v="246"/>
          <ac:spMkLst>
            <pc:docMk/>
            <pc:sldMk cId="1247847479" sldId="296"/>
            <ac:spMk id="7" creationId="{2D49E1E5-F804-4086-B559-D3A9494F1A7D}"/>
          </ac:spMkLst>
        </pc:spChg>
        <pc:picChg chg="del mod">
          <ac:chgData name="Joshua Westerway" userId="c4e11b15d5a79617" providerId="LiveId" clId="{8C4DFF4B-9815-42DC-8E27-8158EF7F1555}" dt="2020-07-20T02:08:34.335" v="226" actId="478"/>
          <ac:picMkLst>
            <pc:docMk/>
            <pc:sldMk cId="1247847479" sldId="296"/>
            <ac:picMk id="9218" creationId="{00000000-0000-0000-0000-000000000000}"/>
          </ac:picMkLst>
        </pc:picChg>
      </pc:sldChg>
      <pc:sldChg chg="delSp modSp">
        <pc:chgData name="Joshua Westerway" userId="c4e11b15d5a79617" providerId="LiveId" clId="{8C4DFF4B-9815-42DC-8E27-8158EF7F1555}" dt="2020-07-20T02:07:42.746" v="178"/>
        <pc:sldMkLst>
          <pc:docMk/>
          <pc:sldMk cId="3332814094" sldId="328"/>
        </pc:sldMkLst>
        <pc:spChg chg="mod">
          <ac:chgData name="Joshua Westerway" userId="c4e11b15d5a79617" providerId="LiveId" clId="{8C4DFF4B-9815-42DC-8E27-8158EF7F1555}" dt="2020-07-20T02:07:42.746" v="178"/>
          <ac:spMkLst>
            <pc:docMk/>
            <pc:sldMk cId="3332814094" sldId="328"/>
            <ac:spMk id="2" creationId="{553441D1-7F83-41DC-BCF9-DCDADBC2FEA4}"/>
          </ac:spMkLst>
        </pc:spChg>
        <pc:picChg chg="del">
          <ac:chgData name="Joshua Westerway" userId="c4e11b15d5a79617" providerId="LiveId" clId="{8C4DFF4B-9815-42DC-8E27-8158EF7F1555}" dt="2020-07-20T02:07:39.111" v="159" actId="478"/>
          <ac:picMkLst>
            <pc:docMk/>
            <pc:sldMk cId="3332814094" sldId="328"/>
            <ac:picMk id="10" creationId="{6FDE948D-BB8E-49D2-B49C-02ECEB2612E5}"/>
          </ac:picMkLst>
        </pc:picChg>
      </pc:sldChg>
      <pc:sldChg chg="delSp modSp">
        <pc:chgData name="Joshua Westerway" userId="c4e11b15d5a79617" providerId="LiveId" clId="{8C4DFF4B-9815-42DC-8E27-8158EF7F1555}" dt="2020-07-20T02:08:00.413" v="204"/>
        <pc:sldMkLst>
          <pc:docMk/>
          <pc:sldMk cId="1824486319" sldId="329"/>
        </pc:sldMkLst>
        <pc:spChg chg="mod">
          <ac:chgData name="Joshua Westerway" userId="c4e11b15d5a79617" providerId="LiveId" clId="{8C4DFF4B-9815-42DC-8E27-8158EF7F1555}" dt="2020-07-20T02:08:00.413" v="204"/>
          <ac:spMkLst>
            <pc:docMk/>
            <pc:sldMk cId="1824486319" sldId="329"/>
            <ac:spMk id="2" creationId="{553441D1-7F83-41DC-BCF9-DCDADBC2FEA4}"/>
          </ac:spMkLst>
        </pc:spChg>
        <pc:picChg chg="del">
          <ac:chgData name="Joshua Westerway" userId="c4e11b15d5a79617" providerId="LiveId" clId="{8C4DFF4B-9815-42DC-8E27-8158EF7F1555}" dt="2020-07-20T02:07:52.475" v="179" actId="478"/>
          <ac:picMkLst>
            <pc:docMk/>
            <pc:sldMk cId="1824486319" sldId="329"/>
            <ac:picMk id="2050" creationId="{3B0D79F4-CC98-4592-8EA0-75AE74BCC260}"/>
          </ac:picMkLst>
        </pc:picChg>
      </pc:sldChg>
      <pc:sldChg chg="delSp modSp">
        <pc:chgData name="Joshua Westerway" userId="c4e11b15d5a79617" providerId="LiveId" clId="{8C4DFF4B-9815-42DC-8E27-8158EF7F1555}" dt="2020-07-20T02:08:19.049" v="224"/>
        <pc:sldMkLst>
          <pc:docMk/>
          <pc:sldMk cId="3250078944" sldId="330"/>
        </pc:sldMkLst>
        <pc:spChg chg="mod">
          <ac:chgData name="Joshua Westerway" userId="c4e11b15d5a79617" providerId="LiveId" clId="{8C4DFF4B-9815-42DC-8E27-8158EF7F1555}" dt="2020-07-20T02:08:19.049" v="224"/>
          <ac:spMkLst>
            <pc:docMk/>
            <pc:sldMk cId="3250078944" sldId="330"/>
            <ac:spMk id="2" creationId="{553441D1-7F83-41DC-BCF9-DCDADBC2FEA4}"/>
          </ac:spMkLst>
        </pc:spChg>
        <pc:picChg chg="del">
          <ac:chgData name="Joshua Westerway" userId="c4e11b15d5a79617" providerId="LiveId" clId="{8C4DFF4B-9815-42DC-8E27-8158EF7F1555}" dt="2020-07-20T02:08:15.495" v="205" actId="478"/>
          <ac:picMkLst>
            <pc:docMk/>
            <pc:sldMk cId="3250078944" sldId="330"/>
            <ac:picMk id="4098" creationId="{977D50F3-0959-4A85-9218-315374FE2BD5}"/>
          </ac:picMkLst>
        </pc:picChg>
      </pc:sldChg>
      <pc:sldChg chg="addSp delSp modSp">
        <pc:chgData name="Joshua Westerway" userId="c4e11b15d5a79617" providerId="LiveId" clId="{8C4DFF4B-9815-42DC-8E27-8158EF7F1555}" dt="2020-07-20T02:09:05.602" v="267"/>
        <pc:sldMkLst>
          <pc:docMk/>
          <pc:sldMk cId="2833657043" sldId="331"/>
        </pc:sldMkLst>
        <pc:spChg chg="add mod">
          <ac:chgData name="Joshua Westerway" userId="c4e11b15d5a79617" providerId="LiveId" clId="{8C4DFF4B-9815-42DC-8E27-8158EF7F1555}" dt="2020-07-20T02:09:05.602" v="267"/>
          <ac:spMkLst>
            <pc:docMk/>
            <pc:sldMk cId="2833657043" sldId="331"/>
            <ac:spMk id="2" creationId="{7E4C71B5-8B5E-426A-AD96-FE5C312897D5}"/>
          </ac:spMkLst>
        </pc:spChg>
        <pc:picChg chg="del">
          <ac:chgData name="Joshua Westerway" userId="c4e11b15d5a79617" providerId="LiveId" clId="{8C4DFF4B-9815-42DC-8E27-8158EF7F1555}" dt="2020-07-20T02:08:51.724" v="247" actId="478"/>
          <ac:picMkLst>
            <pc:docMk/>
            <pc:sldMk cId="2833657043" sldId="331"/>
            <ac:picMk id="5122" creationId="{55E98859-0035-428C-896E-2D655DA7EB1B}"/>
          </ac:picMkLst>
        </pc:picChg>
      </pc:sldChg>
      <pc:sldChg chg="addSp delSp modSp">
        <pc:chgData name="Joshua Westerway" userId="c4e11b15d5a79617" providerId="LiveId" clId="{8C4DFF4B-9815-42DC-8E27-8158EF7F1555}" dt="2020-07-20T02:04:15.230" v="28"/>
        <pc:sldMkLst>
          <pc:docMk/>
          <pc:sldMk cId="2696818424" sldId="369"/>
        </pc:sldMkLst>
        <pc:spChg chg="add mod">
          <ac:chgData name="Joshua Westerway" userId="c4e11b15d5a79617" providerId="LiveId" clId="{8C4DFF4B-9815-42DC-8E27-8158EF7F1555}" dt="2020-07-20T02:04:15.230" v="28"/>
          <ac:spMkLst>
            <pc:docMk/>
            <pc:sldMk cId="2696818424" sldId="369"/>
            <ac:spMk id="6" creationId="{ED6F0AF2-AAD9-4B95-910F-9BB760E87B0F}"/>
          </ac:spMkLst>
        </pc:spChg>
        <pc:picChg chg="del">
          <ac:chgData name="Joshua Westerway" userId="c4e11b15d5a79617" providerId="LiveId" clId="{8C4DFF4B-9815-42DC-8E27-8158EF7F1555}" dt="2020-07-20T02:04:02.891" v="0" actId="478"/>
          <ac:picMkLst>
            <pc:docMk/>
            <pc:sldMk cId="2696818424" sldId="369"/>
            <ac:picMk id="1028" creationId="{00000000-0000-0000-0000-000000000000}"/>
          </ac:picMkLst>
        </pc:picChg>
      </pc:sldChg>
      <pc:sldChg chg="addSp delSp modSp">
        <pc:chgData name="Joshua Westerway" userId="c4e11b15d5a79617" providerId="LiveId" clId="{8C4DFF4B-9815-42DC-8E27-8158EF7F1555}" dt="2020-07-20T02:05:14.361" v="76"/>
        <pc:sldMkLst>
          <pc:docMk/>
          <pc:sldMk cId="1932069746" sldId="370"/>
        </pc:sldMkLst>
        <pc:spChg chg="add mod">
          <ac:chgData name="Joshua Westerway" userId="c4e11b15d5a79617" providerId="LiveId" clId="{8C4DFF4B-9815-42DC-8E27-8158EF7F1555}" dt="2020-07-20T02:04:38.902" v="54"/>
          <ac:spMkLst>
            <pc:docMk/>
            <pc:sldMk cId="1932069746" sldId="370"/>
            <ac:spMk id="6" creationId="{F195ED4C-BFEA-4ADC-BF86-70034C4B789A}"/>
          </ac:spMkLst>
        </pc:spChg>
        <pc:spChg chg="add mod">
          <ac:chgData name="Joshua Westerway" userId="c4e11b15d5a79617" providerId="LiveId" clId="{8C4DFF4B-9815-42DC-8E27-8158EF7F1555}" dt="2020-07-20T02:05:14.361" v="76"/>
          <ac:spMkLst>
            <pc:docMk/>
            <pc:sldMk cId="1932069746" sldId="370"/>
            <ac:spMk id="7" creationId="{39F47BAF-49F5-45B5-94DF-A7397C7DCFFC}"/>
          </ac:spMkLst>
        </pc:spChg>
        <pc:picChg chg="del mod">
          <ac:chgData name="Joshua Westerway" userId="c4e11b15d5a79617" providerId="LiveId" clId="{8C4DFF4B-9815-42DC-8E27-8158EF7F1555}" dt="2020-07-20T02:05:07.001" v="56" actId="478"/>
          <ac:picMkLst>
            <pc:docMk/>
            <pc:sldMk cId="1932069746" sldId="370"/>
            <ac:picMk id="3074" creationId="{00000000-0000-0000-0000-000000000000}"/>
          </ac:picMkLst>
        </pc:picChg>
        <pc:picChg chg="del">
          <ac:chgData name="Joshua Westerway" userId="c4e11b15d5a79617" providerId="LiveId" clId="{8C4DFF4B-9815-42DC-8E27-8158EF7F1555}" dt="2020-07-20T02:04:30.551" v="29" actId="478"/>
          <ac:picMkLst>
            <pc:docMk/>
            <pc:sldMk cId="1932069746" sldId="370"/>
            <ac:picMk id="8196" creationId="{106FE5B9-C34C-48BE-9C7D-14DD33F3D5C4}"/>
          </ac:picMkLst>
        </pc:picChg>
      </pc:sldChg>
      <pc:sldChg chg="addSp delSp modSp">
        <pc:chgData name="Joshua Westerway" userId="c4e11b15d5a79617" providerId="LiveId" clId="{8C4DFF4B-9815-42DC-8E27-8158EF7F1555}" dt="2020-07-20T02:05:49.786" v="103"/>
        <pc:sldMkLst>
          <pc:docMk/>
          <pc:sldMk cId="3734938221" sldId="371"/>
        </pc:sldMkLst>
        <pc:spChg chg="add mod">
          <ac:chgData name="Joshua Westerway" userId="c4e11b15d5a79617" providerId="LiveId" clId="{8C4DFF4B-9815-42DC-8E27-8158EF7F1555}" dt="2020-07-20T02:05:49.786" v="103"/>
          <ac:spMkLst>
            <pc:docMk/>
            <pc:sldMk cId="3734938221" sldId="371"/>
            <ac:spMk id="6" creationId="{CDB5F8BE-AB9A-4260-986E-AE7414BACECF}"/>
          </ac:spMkLst>
        </pc:spChg>
        <pc:picChg chg="del">
          <ac:chgData name="Joshua Westerway" userId="c4e11b15d5a79617" providerId="LiveId" clId="{8C4DFF4B-9815-42DC-8E27-8158EF7F1555}" dt="2020-07-20T02:05:41.211" v="77" actId="478"/>
          <ac:picMkLst>
            <pc:docMk/>
            <pc:sldMk cId="3734938221" sldId="371"/>
            <ac:picMk id="2050" creationId="{00000000-0000-0000-0000-000000000000}"/>
          </ac:picMkLst>
        </pc:picChg>
      </pc:sldChg>
      <pc:sldChg chg="addSp delSp modSp">
        <pc:chgData name="Joshua Westerway" userId="c4e11b15d5a79617" providerId="LiveId" clId="{8C4DFF4B-9815-42DC-8E27-8158EF7F1555}" dt="2020-07-20T02:06:09.774" v="124"/>
        <pc:sldMkLst>
          <pc:docMk/>
          <pc:sldMk cId="3226405055" sldId="372"/>
        </pc:sldMkLst>
        <pc:spChg chg="add mod">
          <ac:chgData name="Joshua Westerway" userId="c4e11b15d5a79617" providerId="LiveId" clId="{8C4DFF4B-9815-42DC-8E27-8158EF7F1555}" dt="2020-07-20T02:06:09.774" v="124"/>
          <ac:spMkLst>
            <pc:docMk/>
            <pc:sldMk cId="3226405055" sldId="372"/>
            <ac:spMk id="6" creationId="{A9906FE6-4A7C-4E59-A316-4B46ADB60F65}"/>
          </ac:spMkLst>
        </pc:spChg>
        <pc:picChg chg="del">
          <ac:chgData name="Joshua Westerway" userId="c4e11b15d5a79617" providerId="LiveId" clId="{8C4DFF4B-9815-42DC-8E27-8158EF7F1555}" dt="2020-07-20T02:05:55.746" v="104" actId="478"/>
          <ac:picMkLst>
            <pc:docMk/>
            <pc:sldMk cId="3226405055" sldId="372"/>
            <ac:picMk id="5122"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r>
              <a:rPr lang="en-AU" b="1" i="0" dirty="0">
                <a:latin typeface="Arial" panose="020B0604020202020204" pitchFamily="34" charset="0"/>
                <a:cs typeface="Arial" panose="020B0604020202020204" pitchFamily="34" charset="0"/>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240315640"/>
        <c:axId val="240315248"/>
      </c:barChart>
      <c:catAx>
        <c:axId val="240315640"/>
        <c:scaling>
          <c:orientation val="minMax"/>
        </c:scaling>
        <c:delete val="1"/>
        <c:axPos val="b"/>
        <c:numFmt formatCode="General" sourceLinked="1"/>
        <c:majorTickMark val="none"/>
        <c:minorTickMark val="none"/>
        <c:tickLblPos val="nextTo"/>
        <c:crossAx val="240315248"/>
        <c:crosses val="autoZero"/>
        <c:auto val="1"/>
        <c:lblAlgn val="ctr"/>
        <c:lblOffset val="100"/>
        <c:noMultiLvlLbl val="0"/>
      </c:catAx>
      <c:valAx>
        <c:axId val="24031524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40315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1" i="0" kern="1200" spc="0" baseline="0" dirty="0">
                <a:solidFill>
                  <a:srgbClr val="19233E"/>
                </a:solidFill>
                <a:effectLst/>
                <a:latin typeface="Arial" panose="020B0604020202020204" pitchFamily="34" charset="0"/>
                <a:cs typeface="Arial" panose="020B0604020202020204" pitchFamily="34" charset="0"/>
              </a:rPr>
              <a:t>Chart Title</a:t>
            </a:r>
            <a:endParaRPr lang="en-AU" sz="1600" b="1" i="0" dirty="0">
              <a:effectLst/>
              <a:latin typeface="Arial" panose="020B0604020202020204" pitchFamily="34" charset="0"/>
              <a:cs typeface="Arial" panose="020B0604020202020204" pitchFamily="34" charset="0"/>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dirty="0"/>
                      <a:t>, </a:t>
                    </a:r>
                    <a:fld id="{4B725BE5-439E-48A7-81A4-165608449EA8}" type="VALUE">
                      <a:rPr lang="en-US" baseline="0"/>
                      <a:pPr/>
                      <a:t>[VALUE]</a:t>
                    </a:fld>
                    <a:endParaRPr lang="en-US" baseline="0" dirty="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5010" y="0"/>
            <a:ext cx="2971800" cy="459317"/>
          </a:xfrm>
          <a:prstGeom prst="rect">
            <a:avLst/>
          </a:prstGeom>
        </p:spPr>
        <p:txBody>
          <a:bodyPr vert="horz" lIns="91440" tIns="45720" rIns="91440" bIns="45720" rtlCol="0"/>
          <a:lstStyle>
            <a:lvl1pPr algn="r">
              <a:defRPr sz="1200"/>
            </a:lvl1pPr>
          </a:lstStyle>
          <a:p>
            <a:fld id="{2B186FB7-8198-2C41-9C7F-A67099EBC713}" type="datetimeFigureOut">
              <a:rPr lang="en-US" smtClean="0"/>
              <a:t>7/22/2020</a:t>
            </a:fld>
            <a:endParaRPr lang="en-US" dirty="0"/>
          </a:p>
        </p:txBody>
      </p:sp>
      <p:sp>
        <p:nvSpPr>
          <p:cNvPr id="4" name="Footer Placeholder 3"/>
          <p:cNvSpPr>
            <a:spLocks noGrp="1"/>
          </p:cNvSpPr>
          <p:nvPr>
            <p:ph type="ftr" sz="quarter" idx="2"/>
          </p:nvPr>
        </p:nvSpPr>
        <p:spPr>
          <a:xfrm>
            <a:off x="0" y="8684685"/>
            <a:ext cx="2971800" cy="45931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5010" y="8684685"/>
            <a:ext cx="2971800" cy="459316"/>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dirty="0"/>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5832F91E-6BD3-4F0D-9CA3-7829EAE64D63}" type="datetimeFigureOut">
              <a:rPr lang="en-AU" smtClean="0"/>
              <a:t>22/07/2020</a:t>
            </a:fld>
            <a:endParaRPr lang="en-AU"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hem.libretexts.org/Bookshelves/Organic_Chemistry/Book%3A_Organic_Chemistry_Lab_Techniques_(Nichols)/06%3A_Miscellaneous_Techniques/6.03%3A_Chemical_Tests/6.3.0D%3A_6.3D%3A_Individual_Test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yllabus.nesa.nsw.edu.au/assets/chemistry/files/sample-questions-new-hsc-chemistry-exam-2019.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esearchgate.net/figure/Simplified-diagram-of-a-nuclear-magnetic-resonance-spectrometer-At-the-heart-of-the-1H_fig2_266562962"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sites.google.com/a/tamaki.ac.nz/mrs-smallwood-s-science-site/spectroscopy/nuclear-magnetic-resonance-nmr"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ompoundchem.com/2015/02/24/proton-nm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ommons.wikimedia.org/wiki/File:Ethanol-structure.sv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ducationstandards.nsw.edu.au/wps/portal/nesa/resource-finder/hsc-exam-papers/2019/chemistry-2019-hsc-exam-pac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ompoundchem.com/2015/04/07/carbon-13-nmr/"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ducationstandards.nsw.edu.au/wps/wcm/connect/98664936-221f-4c49-88e1-d002ec69285c/chemistry-data-sheet-2017-02.pdf?MOD=AJPERES&amp;CVID="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ommons.wikimedia.org/wiki/File:Ethanol-structure.svg"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ducationstandards.nsw.edu.au/wps/portal/nesa/resource-finder/hsc-exam-papers/2019/chemistry-2019-hsc-exam-pac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users.wfu.edu/~kingag/223L/procedures-handouts/common%20MS%20fragment%20ions.pdf"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compoundchem.com/2015/05/07/mass-spectrometry/" TargetMode="External"/><Relationship Id="rId4" Type="http://schemas.openxmlformats.org/officeDocument/2006/relationships/hyperlink" Target="https://www.chemguide.co.uk/analysis/masspec/fragment.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users.wfu.edu/~kingag/223L/procedures-handouts/common%20MS%20fragment%20ions.pdf"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orgchemguide.blogspot.com/2011/04/magnetic-deflection-or-sector-mass.html" TargetMode="External"/><Relationship Id="rId4" Type="http://schemas.openxmlformats.org/officeDocument/2006/relationships/hyperlink" Target="https://www.chemguide.co.uk/analysis/masspec/fragment.html"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ducationstandards.nsw.edu.au/wps/portal/nesa/resource-finder/hsc-exam-papers/2019/chemistry-2019-hsc-exam-pack"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ompoundchem.com/2015/02/05/irspectroscopy/"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educationstandards.nsw.edu.au/wps/wcm/connect/98664936-221f-4c49-88e1-d002ec69285c/chemistry-data-sheet-2017-02.pdf?MOD=AJPERES&amp;CVID="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commons.wikimedia.org/wiki/File:Ethanol-structure.svg"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syllabus.nesa.nsw.edu.au/assets/chemistry/files/sample-questions-new-hsc-chemistry-exam-2019.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syllabus.nesa.nsw.edu.au/assets/chemistry/files/sample-questions-new-hsc-chemistry-exam-2019.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syllabus.nesa.nsw.edu.au/assets/chemistry/files/sample-questions-new-hsc-chemistry-exam-2019.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syllabus.nesa.nsw.edu.au/assets/chemistry/files/sample-questions-new-hsc-chemistry-exam-2019.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ducationstandards.nsw.edu.au/wps/portal/nesa/resource-finder/hsc-exam-papers/2019/chemistry-2019-hsc-exam-pack"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ducationstandards.nsw.edu.au/wps/portal/nesa/resource-finder/hsc-exam-papers/2019/chemistry-2019-hsc-exam-pack"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educationstandards.nsw.edu.au/wps/portal/nesa/resource-finder/hsc-exam-papers/2019/chemistry-2019-hsc-exam-pack"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educationstandards.nsw.edu.au/wps/portal/nesa/resource-finder/hsc-exam-papers/2019/chemistry-2019-hsc-exam-pack"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ducationstandards.nsw.edu.au/wps/portal/nesa/resource-finder/hsc-exam-papers/2019/chemistry-2019-hsc-exam-pack"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educationstandards.nsw.edu.au/wps/portal/nesa/resource-finder/hsc-exam-papers/2019/chemistry-2019-hsc-exam-pack"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ducationstandards.nsw.edu.au/wps/portal/nesa/resource-finder/hsc-exam-papers/2019/chemistry-2019-hsc-exam-pack"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hem.libretexts.org/Bookshelves/Organic_Chemistry/Book%3A_Organic_Chemistry_Lab_Techniques_(Nichols)/06%3A_Miscellaneous_Techniques/6.03%3A_Chemical_Tests/6.3.0D%3A_6.3D%3A_Individual_Test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hem.libretexts.org/Bookshelves/Organic_Chemistry/Book%3A_Organic_Chemistry_Lab_Techniques_(Nichols)/06%3A_Miscellaneous_Techniques/6.03%3A_Chemical_Tests/6.3.0D%3A_6.3D%3A_Individual_Test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chemguide.co.uk/inorganic/transition/chromium.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hem.libretexts.org/Bookshelves/Organic_Chemistry/Book%3A_Organic_Chemistry_Lab_Techniques_(Nichols)/06%3A_Miscellaneous_Techniques/6.03%3A_Chemical_Tests/6.3.0D%3A_6.3D%3A_Individual_Test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a:t>
            </a:fld>
            <a:endParaRPr lang="en-AU" dirty="0"/>
          </a:p>
        </p:txBody>
      </p:sp>
    </p:spTree>
    <p:extLst>
      <p:ext uri="{BB962C8B-B14F-4D97-AF65-F5344CB8AC3E}">
        <p14:creationId xmlns:p14="http://schemas.microsoft.com/office/powerpoint/2010/main" val="3618921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Syllabus content: students</a:t>
            </a:r>
            <a:r>
              <a:rPr lang="en-GB" sz="1200" b="1" baseline="0" dirty="0"/>
              <a:t> </a:t>
            </a:r>
            <a:r>
              <a:rPr lang="en-GB" sz="1200" b="1" i="0" kern="1200" dirty="0">
                <a:solidFill>
                  <a:schemeClr val="tx1"/>
                </a:solidFill>
                <a:effectLst/>
                <a:latin typeface="+mn-lt"/>
                <a:ea typeface="+mn-ea"/>
                <a:cs typeface="+mn-cs"/>
              </a:rPr>
              <a:t>conduct qualitative investigations to test for the presence in organic molecules of the following functional groups: carboxylic acids (ACSCH130)</a:t>
            </a:r>
          </a:p>
          <a:p>
            <a:pPr marL="0" marR="0" lvl="0" indent="0" algn="l" defTabSz="914347"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347" rtl="0" eaLnBrk="1" fontAlgn="auto" latinLnBrk="0" hangingPunct="1">
              <a:lnSpc>
                <a:spcPct val="100000"/>
              </a:lnSpc>
              <a:spcBef>
                <a:spcPts val="0"/>
              </a:spcBef>
              <a:spcAft>
                <a:spcPts val="0"/>
              </a:spcAft>
              <a:buClrTx/>
              <a:buSzTx/>
              <a:buFontTx/>
              <a:buNone/>
              <a:tabLst/>
              <a:defRPr/>
            </a:pPr>
            <a:r>
              <a:rPr lang="en-AU" dirty="0"/>
              <a:t>The limewater confirmation test can also be used to confirm the</a:t>
            </a:r>
            <a:r>
              <a:rPr lang="en-AU" baseline="0" dirty="0"/>
              <a:t> gas being produced is actually carbon dioxide, this test uses a sidearm test tube to pipe off the gas being produced in this reaction into a solution of calcium hydroxide (limewater). Carbon dioxide will react with the calcium hydroxide in solution to form a white insoluble precipitate of calcium carbonate as a positive test result for carbon dioxide gas.</a:t>
            </a:r>
          </a:p>
          <a:p>
            <a:endParaRPr lang="en-AU" dirty="0"/>
          </a:p>
          <a:p>
            <a:r>
              <a:rPr lang="en-GB" sz="1200" b="0" i="0" kern="1200" dirty="0">
                <a:solidFill>
                  <a:schemeClr val="tx1"/>
                </a:solidFill>
                <a:effectLst/>
                <a:latin typeface="+mn-lt"/>
                <a:ea typeface="+mn-ea"/>
                <a:cs typeface="+mn-cs"/>
              </a:rPr>
              <a:t>Image credit:</a:t>
            </a:r>
          </a:p>
          <a:p>
            <a:r>
              <a:rPr lang="en-AU" dirty="0">
                <a:hlinkClick r:id="rId3"/>
              </a:rPr>
              <a:t>https://chem.libretexts.org/Bookshelves/Organic_Chemistry/Book%3A_Organic_Chemistry_Lab_Techniques_(Nichols)/06%3A_Miscellaneous_Techniques/6.03%3A_Chemical_Tests/6.3.0D%3A_6.3D%3A_Individual_Tests</a:t>
            </a:r>
            <a:endParaRPr lang="en-GB"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10</a:t>
            </a:fld>
            <a:endParaRPr lang="en-AU" dirty="0"/>
          </a:p>
        </p:txBody>
      </p:sp>
    </p:spTree>
    <p:extLst>
      <p:ext uri="{BB962C8B-B14F-4D97-AF65-F5344CB8AC3E}">
        <p14:creationId xmlns:p14="http://schemas.microsoft.com/office/powerpoint/2010/main" val="1329615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Specimen</a:t>
            </a:r>
            <a:r>
              <a:rPr lang="en-AU" baseline="0" dirty="0"/>
              <a:t> exam q</a:t>
            </a:r>
            <a:r>
              <a:rPr lang="en-AU" dirty="0"/>
              <a:t>uestion 1 answer is D</a:t>
            </a:r>
          </a:p>
          <a:p>
            <a:endParaRPr lang="en-AU" dirty="0"/>
          </a:p>
          <a:p>
            <a:r>
              <a:rPr lang="en-AU" dirty="0"/>
              <a:t>What functional groups are present? Alkenes and carboxylic acid</a:t>
            </a:r>
          </a:p>
          <a:p>
            <a:r>
              <a:rPr lang="en-AU" dirty="0"/>
              <a:t>Which</a:t>
            </a:r>
            <a:r>
              <a:rPr lang="en-AU" baseline="0" dirty="0"/>
              <a:t> of the qualitative chemical tests will give p</a:t>
            </a:r>
            <a:r>
              <a:rPr lang="en-AU" dirty="0"/>
              <a:t>ositive tests for these groups? Bromine turns colourless in the presence of alkenes and blue litmus is</a:t>
            </a:r>
            <a:r>
              <a:rPr lang="en-AU" baseline="0" dirty="0"/>
              <a:t> an acid indicator which </a:t>
            </a:r>
            <a:r>
              <a:rPr lang="en-AU" dirty="0"/>
              <a:t>turns red in the presence of an acidic solution.</a:t>
            </a:r>
          </a:p>
          <a:p>
            <a:endParaRPr lang="en-AU" dirty="0"/>
          </a:p>
          <a:p>
            <a:r>
              <a:rPr lang="en-AU" dirty="0"/>
              <a:t>A and B do not respond to bromine test so do not account for</a:t>
            </a:r>
            <a:r>
              <a:rPr lang="en-AU" baseline="0" dirty="0"/>
              <a:t> the alkenes groups which are present.</a:t>
            </a:r>
            <a:endParaRPr lang="en-AU" dirty="0"/>
          </a:p>
          <a:p>
            <a:r>
              <a:rPr lang="en-AU" dirty="0"/>
              <a:t>C does not respond to litmus test so does not account for</a:t>
            </a:r>
            <a:r>
              <a:rPr lang="en-AU" baseline="0" dirty="0"/>
              <a:t> the carboxylic acid group which is present.</a:t>
            </a:r>
          </a:p>
          <a:p>
            <a:endParaRPr lang="en-AU" baseline="0" dirty="0"/>
          </a:p>
          <a:p>
            <a:r>
              <a:rPr lang="en-AU" baseline="0" dirty="0"/>
              <a:t>Image credit:</a:t>
            </a:r>
          </a:p>
          <a:p>
            <a:r>
              <a:rPr lang="en-AU" dirty="0">
                <a:hlinkClick r:id="rId3"/>
              </a:rPr>
              <a:t>https://syllabus.nesa.nsw.edu.au/assets/chemistry/files/sample-questions-new-hsc-chemistry-exam-2019.pdf</a:t>
            </a:r>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11</a:t>
            </a:fld>
            <a:endParaRPr lang="en-AU" dirty="0"/>
          </a:p>
        </p:txBody>
      </p:sp>
    </p:spTree>
    <p:extLst>
      <p:ext uri="{BB962C8B-B14F-4D97-AF65-F5344CB8AC3E}">
        <p14:creationId xmlns:p14="http://schemas.microsoft.com/office/powerpoint/2010/main" val="2548538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GB" sz="1200" b="1" dirty="0"/>
              <a:t>Syllabus content: students</a:t>
            </a:r>
            <a:r>
              <a:rPr lang="en-GB" sz="1200" b="1" baseline="0" dirty="0"/>
              <a:t> </a:t>
            </a:r>
            <a:r>
              <a:rPr lang="en-GB" sz="1200" b="1" i="0" kern="1200" dirty="0">
                <a:solidFill>
                  <a:schemeClr val="tx1"/>
                </a:solidFill>
                <a:effectLst/>
                <a:latin typeface="+mn-lt"/>
                <a:ea typeface="+mn-ea"/>
                <a:cs typeface="+mn-cs"/>
              </a:rPr>
              <a:t>investigate the processes used to analyse the structure of simple organic compounds addressed in the course, including but not limited to: proton and carbon-13 NMR</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 nucleus is a small spinning positive</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charge due to the protons and so generates a teeny tiny magnetic field of its own. Some nuclei do not have the right type of spin and are “NMR silent” meaning this</a:t>
            </a:r>
            <a:r>
              <a:rPr lang="en-GB" sz="1200" b="0" i="0" kern="1200" baseline="0" dirty="0">
                <a:solidFill>
                  <a:schemeClr val="tx1"/>
                </a:solidFill>
                <a:effectLst/>
                <a:latin typeface="+mn-lt"/>
                <a:ea typeface="+mn-ea"/>
                <a:cs typeface="+mn-cs"/>
              </a:rPr>
              <a:t> instrument is unable to analyse them</a:t>
            </a:r>
            <a:r>
              <a:rPr lang="en-GB" sz="1200" b="0" i="0" kern="1200" dirty="0">
                <a:solidFill>
                  <a:schemeClr val="tx1"/>
                </a:solidFill>
                <a:effectLst/>
                <a:latin typeface="+mn-lt"/>
                <a:ea typeface="+mn-ea"/>
                <a:cs typeface="+mn-cs"/>
              </a:rPr>
              <a:t>.</a:t>
            </a:r>
          </a:p>
          <a:p>
            <a:endParaRPr lang="en-GB" sz="1200" b="0" i="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sample compound is placed in a very strong magnetic field, which forces NMR active nuclei (such as hydrogen-1 and carbon-13) to align with (parallel) or against (antiparallel) to the external magnetic field. Each nucleus experiences a slightly different magnetic field depending on their position in the organic compound. A very specific radio frequency pulse from the NMR can cause these nuclei to flip alignment. The radio frequency required for a nucleus to flip is characteristic of its position in the compound. As each flipped nucleus relaxes to its original alignment, it releases energy which can be detected by the instrument and used to record a spectrum of frequency vs amplitude. The same type of nuclei in different positions around the compound will produce peaks at different positions in the spectrum. Equivalent nuclei are those with magnetic environments that are identical in every way and can’t be distinguished from each other based on relative position. Non-equivalent nuclei are those with magnetic environments that are not identical in one or more ways and can be distinguished based on relative position in the spectrum produced.</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Image credit:</a:t>
            </a:r>
          </a:p>
          <a:p>
            <a:r>
              <a:rPr lang="en-AU" dirty="0">
                <a:hlinkClick r:id="rId3"/>
              </a:rPr>
              <a:t>https://www.researchgate.net/figure/Simplified-diagram-of-a-nuclear-magnetic-resonance-spectrometer-At-the-heart-of-the-1H_fig2_266562962</a:t>
            </a:r>
            <a:endParaRPr lang="en-AU" dirty="0"/>
          </a:p>
          <a:p>
            <a:r>
              <a:rPr lang="en-AU" dirty="0">
                <a:hlinkClick r:id="rId4"/>
              </a:rPr>
              <a:t>https://sites.google.com/a/tamaki.ac.nz/mrs-smallwood-s-science-site/spectroscopy/nuclear-magnetic-resonance-nmr</a:t>
            </a:r>
            <a:endParaRPr lang="en-AU" dirty="0"/>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12</a:t>
            </a:fld>
            <a:endParaRPr lang="en-AU" dirty="0"/>
          </a:p>
        </p:txBody>
      </p:sp>
    </p:spTree>
    <p:extLst>
      <p:ext uri="{BB962C8B-B14F-4D97-AF65-F5344CB8AC3E}">
        <p14:creationId xmlns:p14="http://schemas.microsoft.com/office/powerpoint/2010/main" val="2039104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GB" sz="1200" b="1" dirty="0"/>
              <a:t>Syllabus content: students</a:t>
            </a:r>
            <a:r>
              <a:rPr lang="en-GB" sz="1200" b="1" baseline="0" dirty="0"/>
              <a:t> </a:t>
            </a:r>
            <a:r>
              <a:rPr lang="en-GB" sz="1200" b="1" i="0" kern="1200" dirty="0">
                <a:solidFill>
                  <a:schemeClr val="tx1"/>
                </a:solidFill>
                <a:effectLst/>
                <a:latin typeface="+mn-lt"/>
                <a:ea typeface="+mn-ea"/>
                <a:cs typeface="+mn-cs"/>
              </a:rPr>
              <a:t>investigate the processes used to analyse the structure of simple organic compounds addressed in the course, including but not limited to: proton NMR</a:t>
            </a:r>
          </a:p>
          <a:p>
            <a:pPr marL="0" marR="0" lvl="0" indent="0" algn="l" defTabSz="914347"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Typical peaks are produced in a proton</a:t>
            </a:r>
            <a:r>
              <a:rPr lang="en-GB" sz="1200" b="0" i="0" kern="1200" baseline="0" dirty="0">
                <a:solidFill>
                  <a:schemeClr val="tx1"/>
                </a:solidFill>
                <a:effectLst/>
                <a:latin typeface="+mn-lt"/>
                <a:ea typeface="+mn-ea"/>
                <a:cs typeface="+mn-cs"/>
              </a:rPr>
              <a:t> NMR spectra based on the position of the hydrogen in an organic compound, these peaks can be used to identify the relative number and position of the hydrogen nuclei. Hydrogen spectra will typically show peaks split into multiple peaks due to the influence of adjacent hydrogen nuclei on the spin. The n+1 rule is used to identify the number of adjacent hydrogens- in a “triplet” peak there are 3 peaks, so this peak represents hydrogens which are adjacent to 2 other hydrogen nuclei. This information is vital to identifying which peaks correspond to specific hydrogen nuclei. In some cases you are able to determine the area underneath the peaks (the integration operation is computed) which is useful to give the number ratio of nuclei represented by each peak.</a:t>
            </a:r>
            <a:endParaRPr lang="en-GB" sz="1200" b="0" i="0" kern="1200" dirty="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endParaRPr lang="en-GB" sz="1200" b="1" i="0" kern="1200" dirty="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Image credit:</a:t>
            </a:r>
            <a:endParaRPr lang="en-AU" b="0" dirty="0">
              <a:hlinkClick r:id="rId3"/>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AU" dirty="0">
                <a:hlinkClick r:id="rId3"/>
              </a:rPr>
              <a:t>https://www.compoundchem.com/2015/02/24/proton-nmr/</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13</a:t>
            </a:fld>
            <a:endParaRPr lang="en-AU" dirty="0"/>
          </a:p>
        </p:txBody>
      </p:sp>
    </p:spTree>
    <p:extLst>
      <p:ext uri="{BB962C8B-B14F-4D97-AF65-F5344CB8AC3E}">
        <p14:creationId xmlns:p14="http://schemas.microsoft.com/office/powerpoint/2010/main" val="735284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Syllabus content: students</a:t>
            </a:r>
            <a:r>
              <a:rPr lang="en-GB" sz="1200" b="1" baseline="0" dirty="0"/>
              <a:t> </a:t>
            </a:r>
            <a:r>
              <a:rPr lang="en-GB" sz="1200" b="1" i="0" kern="1200" dirty="0">
                <a:solidFill>
                  <a:schemeClr val="tx1"/>
                </a:solidFill>
                <a:effectLst/>
                <a:latin typeface="+mn-lt"/>
                <a:ea typeface="+mn-ea"/>
                <a:cs typeface="+mn-cs"/>
              </a:rPr>
              <a:t>investigate the processes used to analyse the structure of simple organic compounds addressed in the course, including but not limited to: proton NMR</a:t>
            </a:r>
          </a:p>
          <a:p>
            <a:endParaRPr lang="en-AU" sz="1200" b="0" i="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colours of each hydrogen atom in the diagram represents the different environments in which the nucleus exists, this is the types of structures which hold hydrogen atoms. In the diagram for ethanol there are three different hydrogen environments (colour coded red, blue and grey).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three red hydrogens attached to the CH</a:t>
            </a:r>
            <a:r>
              <a:rPr lang="en-AU" sz="1200" kern="1200" baseline="-25000" dirty="0">
                <a:solidFill>
                  <a:schemeClr val="tx1"/>
                </a:solidFill>
                <a:effectLst/>
                <a:latin typeface="+mn-lt"/>
                <a:ea typeface="+mn-ea"/>
                <a:cs typeface="+mn-cs"/>
              </a:rPr>
              <a:t>3</a:t>
            </a:r>
            <a:r>
              <a:rPr lang="en-AU" sz="1200" kern="1200" dirty="0">
                <a:solidFill>
                  <a:schemeClr val="tx1"/>
                </a:solidFill>
                <a:effectLst/>
                <a:latin typeface="+mn-lt"/>
                <a:ea typeface="+mn-ea"/>
                <a:cs typeface="+mn-cs"/>
              </a:rPr>
              <a:t> carbon, furthest from the alcohol functional group on the left, are equivalent (1</a:t>
            </a:r>
            <a:r>
              <a:rPr lang="en-AU" sz="1200" kern="1200" baseline="30000" dirty="0">
                <a:solidFill>
                  <a:schemeClr val="tx1"/>
                </a:solidFill>
                <a:effectLst/>
                <a:latin typeface="+mn-lt"/>
                <a:ea typeface="+mn-ea"/>
                <a:cs typeface="+mn-cs"/>
              </a:rPr>
              <a:t>st</a:t>
            </a:r>
            <a:r>
              <a:rPr lang="en-AU" sz="1200" kern="1200" dirty="0">
                <a:solidFill>
                  <a:schemeClr val="tx1"/>
                </a:solidFill>
                <a:effectLst/>
                <a:latin typeface="+mn-lt"/>
                <a:ea typeface="+mn-ea"/>
                <a:cs typeface="+mn-cs"/>
              </a:rPr>
              <a:t> environment). The two blue hydrogens attached to the CH</a:t>
            </a:r>
            <a:r>
              <a:rPr lang="en-AU" sz="1200" kern="1200" baseline="-25000" dirty="0">
                <a:solidFill>
                  <a:schemeClr val="tx1"/>
                </a:solidFill>
                <a:effectLst/>
                <a:latin typeface="+mn-lt"/>
                <a:ea typeface="+mn-ea"/>
                <a:cs typeface="+mn-cs"/>
              </a:rPr>
              <a:t>2</a:t>
            </a:r>
            <a:r>
              <a:rPr lang="en-AU" sz="1200" kern="1200" dirty="0">
                <a:solidFill>
                  <a:schemeClr val="tx1"/>
                </a:solidFill>
                <a:effectLst/>
                <a:latin typeface="+mn-lt"/>
                <a:ea typeface="+mn-ea"/>
                <a:cs typeface="+mn-cs"/>
              </a:rPr>
              <a:t> carbon in the middle, where that carbon atom is connected to carbon with the alcohol functional group are equivalent (2</a:t>
            </a:r>
            <a:r>
              <a:rPr lang="en-AU" sz="1200" kern="1200" baseline="30000" dirty="0">
                <a:solidFill>
                  <a:schemeClr val="tx1"/>
                </a:solidFill>
                <a:effectLst/>
                <a:latin typeface="+mn-lt"/>
                <a:ea typeface="+mn-ea"/>
                <a:cs typeface="+mn-cs"/>
              </a:rPr>
              <a:t>nd</a:t>
            </a:r>
            <a:r>
              <a:rPr lang="en-AU" sz="1200" kern="1200" dirty="0">
                <a:solidFill>
                  <a:schemeClr val="tx1"/>
                </a:solidFill>
                <a:effectLst/>
                <a:latin typeface="+mn-lt"/>
                <a:ea typeface="+mn-ea"/>
                <a:cs typeface="+mn-cs"/>
              </a:rPr>
              <a:t> environment). The grey lone hydrogen is attached to the oxygen as part of the alcohol functional group on the right (3</a:t>
            </a:r>
            <a:r>
              <a:rPr lang="en-AU" sz="1200" kern="1200" baseline="30000" dirty="0">
                <a:solidFill>
                  <a:schemeClr val="tx1"/>
                </a:solidFill>
                <a:effectLst/>
                <a:latin typeface="+mn-lt"/>
                <a:ea typeface="+mn-ea"/>
                <a:cs typeface="+mn-cs"/>
              </a:rPr>
              <a:t>rd</a:t>
            </a:r>
            <a:r>
              <a:rPr lang="en-AU" sz="1200" kern="1200" dirty="0">
                <a:solidFill>
                  <a:schemeClr val="tx1"/>
                </a:solidFill>
                <a:effectLst/>
                <a:latin typeface="+mn-lt"/>
                <a:ea typeface="+mn-ea"/>
                <a:cs typeface="+mn-cs"/>
              </a:rPr>
              <a:t> environment). Using the n+1 rule we can determine which peak is which hydrogen environment in the Proton NMR spectrum for ethanol:</a:t>
            </a:r>
          </a:p>
          <a:p>
            <a:pPr marL="628623" lvl="1" indent="-171450">
              <a:buFont typeface="Arial" panose="020B0604020202020204" pitchFamily="34" charset="0"/>
              <a:buChar char="•"/>
            </a:pPr>
            <a:r>
              <a:rPr lang="en-AU" sz="1200" kern="1200" dirty="0">
                <a:solidFill>
                  <a:schemeClr val="tx1"/>
                </a:solidFill>
                <a:effectLst/>
                <a:latin typeface="+mn-lt"/>
                <a:ea typeface="+mn-ea"/>
                <a:cs typeface="+mn-cs"/>
              </a:rPr>
              <a:t>The three red hydrogen nuclei of the 1</a:t>
            </a:r>
            <a:r>
              <a:rPr lang="en-AU" sz="1200" kern="1200" baseline="30000" dirty="0">
                <a:solidFill>
                  <a:schemeClr val="tx1"/>
                </a:solidFill>
                <a:effectLst/>
                <a:latin typeface="+mn-lt"/>
                <a:ea typeface="+mn-ea"/>
                <a:cs typeface="+mn-cs"/>
              </a:rPr>
              <a:t>st</a:t>
            </a:r>
            <a:r>
              <a:rPr lang="en-AU" sz="1200" kern="1200" dirty="0">
                <a:solidFill>
                  <a:schemeClr val="tx1"/>
                </a:solidFill>
                <a:effectLst/>
                <a:latin typeface="+mn-lt"/>
                <a:ea typeface="+mn-ea"/>
                <a:cs typeface="+mn-cs"/>
              </a:rPr>
              <a:t> environment are </a:t>
            </a:r>
            <a:r>
              <a:rPr lang="en-AU" sz="1200" i="1" kern="1200" dirty="0">
                <a:solidFill>
                  <a:schemeClr val="tx1"/>
                </a:solidFill>
                <a:effectLst/>
                <a:latin typeface="+mn-lt"/>
                <a:ea typeface="+mn-ea"/>
                <a:cs typeface="+mn-cs"/>
              </a:rPr>
              <a:t>adjacent</a:t>
            </a:r>
            <a:r>
              <a:rPr lang="en-AU" sz="1200" kern="1200" dirty="0">
                <a:solidFill>
                  <a:schemeClr val="tx1"/>
                </a:solidFill>
                <a:effectLst/>
                <a:latin typeface="+mn-lt"/>
                <a:ea typeface="+mn-ea"/>
                <a:cs typeface="+mn-cs"/>
              </a:rPr>
              <a:t> to the two blue hydrogen nuclei of the 2</a:t>
            </a:r>
            <a:r>
              <a:rPr lang="en-AU" sz="1200" kern="1200" baseline="30000" dirty="0">
                <a:solidFill>
                  <a:schemeClr val="tx1"/>
                </a:solidFill>
                <a:effectLst/>
                <a:latin typeface="+mn-lt"/>
                <a:ea typeface="+mn-ea"/>
                <a:cs typeface="+mn-cs"/>
              </a:rPr>
              <a:t>nd</a:t>
            </a:r>
            <a:r>
              <a:rPr lang="en-AU" sz="1200" kern="1200" dirty="0">
                <a:solidFill>
                  <a:schemeClr val="tx1"/>
                </a:solidFill>
                <a:effectLst/>
                <a:latin typeface="+mn-lt"/>
                <a:ea typeface="+mn-ea"/>
                <a:cs typeface="+mn-cs"/>
              </a:rPr>
              <a:t> environment, this peak would be expected to split into 2+1 peaks, looking for the triplet peak we can see this at ~1.2ppm. </a:t>
            </a:r>
          </a:p>
          <a:p>
            <a:pPr marL="628623" lvl="1" indent="-171450">
              <a:buFont typeface="Arial" panose="020B0604020202020204" pitchFamily="34" charset="0"/>
              <a:buChar char="•"/>
            </a:pPr>
            <a:r>
              <a:rPr lang="en-AU" sz="1200" kern="1200" dirty="0">
                <a:solidFill>
                  <a:schemeClr val="tx1"/>
                </a:solidFill>
                <a:effectLst/>
                <a:latin typeface="+mn-lt"/>
                <a:ea typeface="+mn-ea"/>
                <a:cs typeface="+mn-cs"/>
              </a:rPr>
              <a:t>The two blue hydrogen nuclei of the 2</a:t>
            </a:r>
            <a:r>
              <a:rPr lang="en-AU" sz="1200" kern="1200" baseline="30000" dirty="0">
                <a:solidFill>
                  <a:schemeClr val="tx1"/>
                </a:solidFill>
                <a:effectLst/>
                <a:latin typeface="+mn-lt"/>
                <a:ea typeface="+mn-ea"/>
                <a:cs typeface="+mn-cs"/>
              </a:rPr>
              <a:t>nd</a:t>
            </a:r>
            <a:r>
              <a:rPr lang="en-AU" sz="1200" kern="1200" dirty="0">
                <a:solidFill>
                  <a:schemeClr val="tx1"/>
                </a:solidFill>
                <a:effectLst/>
                <a:latin typeface="+mn-lt"/>
                <a:ea typeface="+mn-ea"/>
                <a:cs typeface="+mn-cs"/>
              </a:rPr>
              <a:t> environment is adjacent to the three red hydrogen nuclei of the 1</a:t>
            </a:r>
            <a:r>
              <a:rPr lang="en-AU" sz="1200" kern="1200" baseline="30000" dirty="0">
                <a:solidFill>
                  <a:schemeClr val="tx1"/>
                </a:solidFill>
                <a:effectLst/>
                <a:latin typeface="+mn-lt"/>
                <a:ea typeface="+mn-ea"/>
                <a:cs typeface="+mn-cs"/>
              </a:rPr>
              <a:t>st</a:t>
            </a:r>
            <a:r>
              <a:rPr lang="en-AU" sz="1200" kern="1200" dirty="0">
                <a:solidFill>
                  <a:schemeClr val="tx1"/>
                </a:solidFill>
                <a:effectLst/>
                <a:latin typeface="+mn-lt"/>
                <a:ea typeface="+mn-ea"/>
                <a:cs typeface="+mn-cs"/>
              </a:rPr>
              <a:t> environment but not adjacent to the lone green hydrogen of the 3</a:t>
            </a:r>
            <a:r>
              <a:rPr lang="en-AU" sz="1200" kern="1200" baseline="30000" dirty="0">
                <a:solidFill>
                  <a:schemeClr val="tx1"/>
                </a:solidFill>
                <a:effectLst/>
                <a:latin typeface="+mn-lt"/>
                <a:ea typeface="+mn-ea"/>
                <a:cs typeface="+mn-cs"/>
              </a:rPr>
              <a:t>rd</a:t>
            </a:r>
            <a:r>
              <a:rPr lang="en-AU" sz="1200" kern="1200" dirty="0">
                <a:solidFill>
                  <a:schemeClr val="tx1"/>
                </a:solidFill>
                <a:effectLst/>
                <a:latin typeface="+mn-lt"/>
                <a:ea typeface="+mn-ea"/>
                <a:cs typeface="+mn-cs"/>
              </a:rPr>
              <a:t> environment due to the shielding effect of the oxygen nuclei which separates them (this is also the same for amines with shielding from the nitrogen atom). This peak would be expected to split into 3+1 peaks, looking for the quartet peak we can see this at ~3.6ppm.</a:t>
            </a:r>
          </a:p>
          <a:p>
            <a:pPr marL="628623" lvl="1" indent="-171450">
              <a:buFont typeface="Arial" panose="020B0604020202020204" pitchFamily="34" charset="0"/>
              <a:buChar char="•"/>
            </a:pPr>
            <a:r>
              <a:rPr lang="en-AU" sz="1200" kern="1200" dirty="0">
                <a:solidFill>
                  <a:schemeClr val="tx1"/>
                </a:solidFill>
                <a:effectLst/>
                <a:latin typeface="+mn-lt"/>
                <a:ea typeface="+mn-ea"/>
                <a:cs typeface="+mn-cs"/>
              </a:rPr>
              <a:t>The lone grey hydrogen of the 3</a:t>
            </a:r>
            <a:r>
              <a:rPr lang="en-AU" sz="1200" kern="1200" baseline="30000" dirty="0">
                <a:solidFill>
                  <a:schemeClr val="tx1"/>
                </a:solidFill>
                <a:effectLst/>
                <a:latin typeface="+mn-lt"/>
                <a:ea typeface="+mn-ea"/>
                <a:cs typeface="+mn-cs"/>
              </a:rPr>
              <a:t>rd</a:t>
            </a:r>
            <a:r>
              <a:rPr lang="en-AU" sz="1200" kern="1200" dirty="0">
                <a:solidFill>
                  <a:schemeClr val="tx1"/>
                </a:solidFill>
                <a:effectLst/>
                <a:latin typeface="+mn-lt"/>
                <a:ea typeface="+mn-ea"/>
                <a:cs typeface="+mn-cs"/>
              </a:rPr>
              <a:t> environment is not adjacent to any other hydrogen atoms due to the shielding effect of the oxygen. This peak would be expected to split into 0+1 peaks, looking for the singlet peak we can see this at ~2.5ppm.</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dirty="0"/>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dirty="0"/>
              <a:t>Molecular images generated using:</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Bergwerf, H., 2020. </a:t>
            </a:r>
            <a:r>
              <a:rPr lang="en-GB" sz="1200" b="0" i="1" kern="1200" dirty="0">
                <a:solidFill>
                  <a:schemeClr val="tx1"/>
                </a:solidFill>
                <a:effectLst/>
                <a:latin typeface="+mn-lt"/>
                <a:ea typeface="+mn-ea"/>
                <a:cs typeface="+mn-cs"/>
              </a:rPr>
              <a:t>Molview</a:t>
            </a:r>
            <a:r>
              <a:rPr lang="en-GB" sz="1200" b="0" i="0" kern="1200" dirty="0">
                <a:solidFill>
                  <a:schemeClr val="tx1"/>
                </a:solidFill>
                <a:effectLst/>
                <a:latin typeface="+mn-lt"/>
                <a:ea typeface="+mn-ea"/>
                <a:cs typeface="+mn-cs"/>
              </a:rPr>
              <a:t>. [online] MolView. Available at: &lt;http://molview.org/&gt; [Accessed 15 June 2020].</a:t>
            </a:r>
            <a:endParaRPr lang="en-GB" sz="2400" dirty="0"/>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Image credit:</a:t>
            </a:r>
          </a:p>
          <a:p>
            <a:r>
              <a:rPr lang="en-AU" dirty="0"/>
              <a:t>https://sdbs.db.aist.go.jp/sdbs/cgi-bin/cre_frame_disp.cgi?sdbsno=1300</a:t>
            </a:r>
          </a:p>
          <a:p>
            <a:r>
              <a:rPr lang="en-AU" dirty="0">
                <a:hlinkClick r:id="rId3"/>
              </a:rPr>
              <a:t>https://commons.wikimedia.org/wiki/File:Ethanol-structure.svg</a:t>
            </a:r>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14</a:t>
            </a:fld>
            <a:endParaRPr lang="en-AU" dirty="0"/>
          </a:p>
        </p:txBody>
      </p:sp>
    </p:spTree>
    <p:extLst>
      <p:ext uri="{BB962C8B-B14F-4D97-AF65-F5344CB8AC3E}">
        <p14:creationId xmlns:p14="http://schemas.microsoft.com/office/powerpoint/2010/main" val="253933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2019 exam question 14 answer is A</a:t>
            </a:r>
          </a:p>
          <a:p>
            <a:endParaRPr lang="en-AU" dirty="0"/>
          </a:p>
          <a:p>
            <a:r>
              <a:rPr lang="en-AU" dirty="0"/>
              <a:t>What type of spectrum is this question presenting? This is a PROTON NMR.</a:t>
            </a:r>
          </a:p>
          <a:p>
            <a:endParaRPr lang="en-AU" dirty="0"/>
          </a:p>
          <a:p>
            <a:r>
              <a:rPr lang="en-AU" baseline="0" dirty="0"/>
              <a:t>The peak data is not included in the data sheet provided, however, in this case it is not needed as there is only one peak meaning that all the hydrogens are considered equivalent. The formula provided is correct for each of the four options.</a:t>
            </a:r>
          </a:p>
          <a:p>
            <a:endParaRPr lang="en-AU" dirty="0"/>
          </a:p>
          <a:p>
            <a:r>
              <a:rPr lang="en-AU" dirty="0"/>
              <a:t>B = 3 environments CH3, CH2 and CH would produce three peaks</a:t>
            </a:r>
            <a:r>
              <a:rPr lang="en-AU" baseline="0" dirty="0"/>
              <a:t> split accordingly to the n+1 rule</a:t>
            </a:r>
            <a:endParaRPr lang="en-AU" dirty="0"/>
          </a:p>
          <a:p>
            <a:r>
              <a:rPr lang="en-AU" dirty="0"/>
              <a:t>C = 3 environments CH3, CH2 and CH would produce three peaks</a:t>
            </a:r>
            <a:r>
              <a:rPr lang="en-AU" baseline="0" dirty="0"/>
              <a:t> split accordingly to the n+1 rule</a:t>
            </a:r>
            <a:endParaRPr lang="en-AU" dirty="0"/>
          </a:p>
          <a:p>
            <a:pPr marL="0" marR="0" lvl="0" indent="0" algn="l" defTabSz="914347" rtl="0" eaLnBrk="1" fontAlgn="auto" latinLnBrk="0" hangingPunct="1">
              <a:lnSpc>
                <a:spcPct val="100000"/>
              </a:lnSpc>
              <a:spcBef>
                <a:spcPts val="0"/>
              </a:spcBef>
              <a:spcAft>
                <a:spcPts val="0"/>
              </a:spcAft>
              <a:buClrTx/>
              <a:buSzTx/>
              <a:buFontTx/>
              <a:buNone/>
              <a:tabLst/>
              <a:defRPr/>
            </a:pPr>
            <a:r>
              <a:rPr lang="en-AU" dirty="0"/>
              <a:t>D = 4 environments CH3</a:t>
            </a:r>
            <a:r>
              <a:rPr lang="en-AU" baseline="0" dirty="0"/>
              <a:t> and each CH2 would have slightly different peaks due to the relative distance from the Cl. This </a:t>
            </a:r>
            <a:r>
              <a:rPr lang="en-AU" dirty="0"/>
              <a:t>would produce four peaks</a:t>
            </a:r>
            <a:r>
              <a:rPr lang="en-AU" baseline="0" dirty="0"/>
              <a:t> split accordingly to the n+1 rule</a:t>
            </a:r>
            <a:endParaRPr lang="en-AU" dirty="0"/>
          </a:p>
          <a:p>
            <a:endParaRPr lang="en-AU" dirty="0"/>
          </a:p>
          <a:p>
            <a:r>
              <a:rPr lang="en-AU" dirty="0"/>
              <a:t>A has all CH3 groups with each being</a:t>
            </a:r>
            <a:r>
              <a:rPr lang="en-AU" baseline="0" dirty="0"/>
              <a:t> </a:t>
            </a:r>
            <a:r>
              <a:rPr lang="en-AU" dirty="0"/>
              <a:t>the same, each</a:t>
            </a:r>
            <a:r>
              <a:rPr lang="en-AU" baseline="0" dirty="0"/>
              <a:t> are</a:t>
            </a:r>
            <a:r>
              <a:rPr lang="en-AU" dirty="0"/>
              <a:t> equidistant from Cl so influence is equivalent across all. One peak would</a:t>
            </a:r>
            <a:r>
              <a:rPr lang="en-AU" baseline="0" dirty="0"/>
              <a:t> be produced in the resulting spectrum as shown in this question</a:t>
            </a:r>
            <a:r>
              <a:rPr lang="en-AU" dirty="0"/>
              <a:t>.</a:t>
            </a:r>
          </a:p>
          <a:p>
            <a:endParaRPr lang="en-AU" dirty="0"/>
          </a:p>
          <a:p>
            <a:r>
              <a:rPr lang="en-AU" dirty="0"/>
              <a:t>Image credit:</a:t>
            </a:r>
          </a:p>
          <a:p>
            <a:r>
              <a:rPr lang="en-AU" dirty="0">
                <a:hlinkClick r:id="rId3"/>
              </a:rPr>
              <a:t>https://educationstandards.nsw.edu.au/wps/portal/nesa/resource-finder/hsc-exam-papers/2019/chemistry-2019-hsc-exam-pack</a:t>
            </a:r>
            <a:endParaRPr lang="en-AU" dirty="0"/>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15</a:t>
            </a:fld>
            <a:endParaRPr lang="en-AU" dirty="0"/>
          </a:p>
        </p:txBody>
      </p:sp>
    </p:spTree>
    <p:extLst>
      <p:ext uri="{BB962C8B-B14F-4D97-AF65-F5344CB8AC3E}">
        <p14:creationId xmlns:p14="http://schemas.microsoft.com/office/powerpoint/2010/main" val="2889185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GB" sz="1200" b="1" dirty="0"/>
              <a:t>Syllabus content: students</a:t>
            </a:r>
            <a:r>
              <a:rPr lang="en-GB" sz="1200" b="1" baseline="0" dirty="0"/>
              <a:t> </a:t>
            </a:r>
            <a:r>
              <a:rPr lang="en-GB" sz="1200" b="1" i="0" kern="1200" dirty="0">
                <a:solidFill>
                  <a:schemeClr val="tx1"/>
                </a:solidFill>
                <a:effectLst/>
                <a:latin typeface="+mn-lt"/>
                <a:ea typeface="+mn-ea"/>
                <a:cs typeface="+mn-cs"/>
              </a:rPr>
              <a:t>investigate the processes used to analyse the structure of simple organic compounds addressed in the course, including but not limited to: carbon-13 NMR</a:t>
            </a:r>
          </a:p>
          <a:p>
            <a:pPr marL="0" marR="0" lvl="0" indent="0" algn="l" defTabSz="914347" rtl="0" eaLnBrk="1" fontAlgn="auto" latinLnBrk="0" hangingPunct="1">
              <a:lnSpc>
                <a:spcPct val="100000"/>
              </a:lnSpc>
              <a:spcBef>
                <a:spcPts val="0"/>
              </a:spcBef>
              <a:spcAft>
                <a:spcPts val="0"/>
              </a:spcAft>
              <a:buClrTx/>
              <a:buSzTx/>
              <a:buFontTx/>
              <a:buNone/>
              <a:tabLst/>
              <a:defRPr/>
            </a:pPr>
            <a:endParaRPr lang="en-GB" sz="1200" b="1" i="0" kern="1200" dirty="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Typical peaks are produced in a carbon-13</a:t>
            </a:r>
            <a:r>
              <a:rPr lang="en-GB" sz="1200" b="0" i="0" kern="1200" baseline="0" dirty="0">
                <a:solidFill>
                  <a:schemeClr val="tx1"/>
                </a:solidFill>
                <a:effectLst/>
                <a:latin typeface="+mn-lt"/>
                <a:ea typeface="+mn-ea"/>
                <a:cs typeface="+mn-cs"/>
              </a:rPr>
              <a:t> NMR spectra based on the position of the carbon-13 in an organic compound, these peaks can be used to identify the relative number and position of the carbon-13 nuclei. Carbon-13 spectra will not show peaks split into multiple peaks as with hydrogen-1 as the relative abundance of carbon-13 is very low so the likelihood that two carbon-13 nuclei are adjacent is very low. The number of peaks indicates a minimum number of carbons which are present in the compound. For example, three peaks would tell you there are a minimum of three carbons in the structure being analysed, there could be more than three where carbons are equivalent and share a common peak shift but there will certainly not be less than the number of peaks present in the spectrum.</a:t>
            </a:r>
          </a:p>
          <a:p>
            <a:pPr marL="0" marR="0" lvl="0" indent="0" algn="l" defTabSz="914347" rtl="0" eaLnBrk="1" fontAlgn="auto" latinLnBrk="0" hangingPunct="1">
              <a:lnSpc>
                <a:spcPct val="100000"/>
              </a:lnSpc>
              <a:spcBef>
                <a:spcPts val="0"/>
              </a:spcBef>
              <a:spcAft>
                <a:spcPts val="0"/>
              </a:spcAft>
              <a:buClrTx/>
              <a:buSzTx/>
              <a:buFontTx/>
              <a:buNone/>
              <a:tabLst/>
              <a:defRPr/>
            </a:pPr>
            <a:endParaRPr lang="en-GB" sz="1200" b="1" i="0" kern="1200" dirty="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Image credit:</a:t>
            </a:r>
            <a:endParaRPr lang="en-AU" dirty="0">
              <a:hlinkClick r:id="rId3"/>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AU" dirty="0">
                <a:hlinkClick r:id="rId3"/>
              </a:rPr>
              <a:t>https://www.compoundchem.com/2015/04/07/carbon-13-nmr/</a:t>
            </a:r>
            <a:endParaRPr lang="en-GB"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16</a:t>
            </a:fld>
            <a:endParaRPr lang="en-AU" dirty="0"/>
          </a:p>
        </p:txBody>
      </p:sp>
    </p:spTree>
    <p:extLst>
      <p:ext uri="{BB962C8B-B14F-4D97-AF65-F5344CB8AC3E}">
        <p14:creationId xmlns:p14="http://schemas.microsoft.com/office/powerpoint/2010/main" val="46922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GB" sz="1200" b="1" dirty="0"/>
              <a:t>Syllabus content: students</a:t>
            </a:r>
            <a:r>
              <a:rPr lang="en-GB" sz="1200" b="1" baseline="0" dirty="0"/>
              <a:t> </a:t>
            </a:r>
            <a:r>
              <a:rPr lang="en-GB" sz="1200" b="1" i="0" kern="1200" dirty="0">
                <a:solidFill>
                  <a:schemeClr val="tx1"/>
                </a:solidFill>
                <a:effectLst/>
                <a:latin typeface="+mn-lt"/>
                <a:ea typeface="+mn-ea"/>
                <a:cs typeface="+mn-cs"/>
              </a:rPr>
              <a:t>investigate the processes used to analyse the structure of simple organic compounds addressed in the course, including but not limited to: carbon-13 NMR</a:t>
            </a:r>
          </a:p>
          <a:p>
            <a:endParaRPr lang="en-GB" sz="1200" b="0" i="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colours of each carbon atom represent the different environments in which the nucleus exists. In the diagram for ethanol there are two carbon environments (coloured red and blue). The red carbon of the left side CH</a:t>
            </a:r>
            <a:r>
              <a:rPr lang="en-AU" sz="1200" kern="1200" baseline="-25000" dirty="0">
                <a:solidFill>
                  <a:schemeClr val="tx1"/>
                </a:solidFill>
                <a:effectLst/>
                <a:latin typeface="+mn-lt"/>
                <a:ea typeface="+mn-ea"/>
                <a:cs typeface="+mn-cs"/>
              </a:rPr>
              <a:t>3</a:t>
            </a:r>
            <a:r>
              <a:rPr lang="en-AU" sz="1200" kern="1200" dirty="0">
                <a:solidFill>
                  <a:schemeClr val="tx1"/>
                </a:solidFill>
                <a:effectLst/>
                <a:latin typeface="+mn-lt"/>
                <a:ea typeface="+mn-ea"/>
                <a:cs typeface="+mn-cs"/>
              </a:rPr>
              <a:t> group furthest from the alcohol functional group is the 1</a:t>
            </a:r>
            <a:r>
              <a:rPr lang="en-AU" sz="1200" kern="1200" baseline="30000" dirty="0">
                <a:solidFill>
                  <a:schemeClr val="tx1"/>
                </a:solidFill>
                <a:effectLst/>
                <a:latin typeface="+mn-lt"/>
                <a:ea typeface="+mn-ea"/>
                <a:cs typeface="+mn-cs"/>
              </a:rPr>
              <a:t>st</a:t>
            </a:r>
            <a:r>
              <a:rPr lang="en-AU" sz="1200" kern="1200" dirty="0">
                <a:solidFill>
                  <a:schemeClr val="tx1"/>
                </a:solidFill>
                <a:effectLst/>
                <a:latin typeface="+mn-lt"/>
                <a:ea typeface="+mn-ea"/>
                <a:cs typeface="+mn-cs"/>
              </a:rPr>
              <a:t> environment. The blue carbon of the right side CH</a:t>
            </a:r>
            <a:r>
              <a:rPr lang="en-AU" sz="1200" kern="1200" baseline="-25000" dirty="0">
                <a:solidFill>
                  <a:schemeClr val="tx1"/>
                </a:solidFill>
                <a:effectLst/>
                <a:latin typeface="+mn-lt"/>
                <a:ea typeface="+mn-ea"/>
                <a:cs typeface="+mn-cs"/>
              </a:rPr>
              <a:t>2</a:t>
            </a:r>
            <a:r>
              <a:rPr lang="en-AU" sz="1200" kern="1200" baseline="0" dirty="0">
                <a:solidFill>
                  <a:schemeClr val="tx1"/>
                </a:solidFill>
                <a:effectLst/>
                <a:latin typeface="+mn-lt"/>
                <a:ea typeface="+mn-ea"/>
                <a:cs typeface="+mn-cs"/>
              </a:rPr>
              <a:t>OH</a:t>
            </a:r>
            <a:r>
              <a:rPr lang="en-AU" sz="1200" kern="1200" baseline="-25000" dirty="0">
                <a:solidFill>
                  <a:schemeClr val="tx1"/>
                </a:solidFill>
                <a:effectLst/>
                <a:latin typeface="+mn-lt"/>
                <a:ea typeface="+mn-ea"/>
                <a:cs typeface="+mn-cs"/>
              </a:rPr>
              <a:t> </a:t>
            </a:r>
            <a:r>
              <a:rPr lang="en-AU" sz="1200" kern="1200" baseline="0" dirty="0">
                <a:solidFill>
                  <a:schemeClr val="tx1"/>
                </a:solidFill>
                <a:effectLst/>
                <a:latin typeface="+mn-lt"/>
                <a:ea typeface="+mn-ea"/>
                <a:cs typeface="+mn-cs"/>
              </a:rPr>
              <a:t>group </a:t>
            </a:r>
            <a:r>
              <a:rPr lang="en-AU" sz="1200" kern="1200" dirty="0">
                <a:solidFill>
                  <a:schemeClr val="tx1"/>
                </a:solidFill>
                <a:effectLst/>
                <a:latin typeface="+mn-lt"/>
                <a:ea typeface="+mn-ea"/>
                <a:cs typeface="+mn-cs"/>
              </a:rPr>
              <a:t>attached to the alcohol functional group is the 2</a:t>
            </a:r>
            <a:r>
              <a:rPr lang="en-AU" sz="1200" kern="1200" baseline="30000" dirty="0">
                <a:solidFill>
                  <a:schemeClr val="tx1"/>
                </a:solidFill>
                <a:effectLst/>
                <a:latin typeface="+mn-lt"/>
                <a:ea typeface="+mn-ea"/>
                <a:cs typeface="+mn-cs"/>
              </a:rPr>
              <a:t>nd</a:t>
            </a:r>
            <a:r>
              <a:rPr lang="en-AU" sz="1200" kern="1200" dirty="0">
                <a:solidFill>
                  <a:schemeClr val="tx1"/>
                </a:solidFill>
                <a:effectLst/>
                <a:latin typeface="+mn-lt"/>
                <a:ea typeface="+mn-ea"/>
                <a:cs typeface="+mn-cs"/>
              </a:rPr>
              <a:t> carbon environment. These non-identical carbon environments will show up in the spectrum as two peaks. Due to the absence of peak splitting it is important to compare the peak positions to the reference table in the data sheet as shown:</a:t>
            </a:r>
          </a:p>
          <a:p>
            <a:pPr marL="628623" lvl="1" indent="-171450">
              <a:buFont typeface="Arial" panose="020B0604020202020204" pitchFamily="34" charset="0"/>
              <a:buChar char="•"/>
            </a:pPr>
            <a:r>
              <a:rPr lang="en-AU" sz="1200" kern="1200" dirty="0">
                <a:solidFill>
                  <a:schemeClr val="tx1"/>
                </a:solidFill>
                <a:effectLst/>
                <a:latin typeface="+mn-lt"/>
                <a:ea typeface="+mn-ea"/>
                <a:cs typeface="+mn-cs"/>
              </a:rPr>
              <a:t>The red CH</a:t>
            </a:r>
            <a:r>
              <a:rPr lang="en-AU" sz="1200" kern="1200" baseline="-25000" dirty="0">
                <a:solidFill>
                  <a:schemeClr val="tx1"/>
                </a:solidFill>
                <a:effectLst/>
                <a:latin typeface="+mn-lt"/>
                <a:ea typeface="+mn-ea"/>
                <a:cs typeface="+mn-cs"/>
              </a:rPr>
              <a:t>3</a:t>
            </a:r>
            <a:r>
              <a:rPr lang="en-AU" sz="1200" kern="1200" dirty="0">
                <a:solidFill>
                  <a:schemeClr val="tx1"/>
                </a:solidFill>
                <a:effectLst/>
                <a:latin typeface="+mn-lt"/>
                <a:ea typeface="+mn-ea"/>
                <a:cs typeface="+mn-cs"/>
              </a:rPr>
              <a:t> carbon on the left would be expected to show a peak of 5-40ppm, in this spectrum there is a peak at ~18ppm which is within this range and is therefore assigned to this carbon.</a:t>
            </a:r>
          </a:p>
          <a:p>
            <a:pPr marL="628623" lvl="1" indent="-171450">
              <a:buFont typeface="Arial" panose="020B0604020202020204" pitchFamily="34" charset="0"/>
              <a:buChar char="•"/>
            </a:pPr>
            <a:r>
              <a:rPr lang="en-AU" sz="1200" kern="1200" dirty="0">
                <a:solidFill>
                  <a:schemeClr val="tx1"/>
                </a:solidFill>
                <a:effectLst/>
                <a:latin typeface="+mn-lt"/>
                <a:ea typeface="+mn-ea"/>
                <a:cs typeface="+mn-cs"/>
              </a:rPr>
              <a:t>The blue CH</a:t>
            </a:r>
            <a:r>
              <a:rPr lang="en-AU" sz="1200" kern="1200" baseline="-25000" dirty="0">
                <a:solidFill>
                  <a:schemeClr val="tx1"/>
                </a:solidFill>
                <a:effectLst/>
                <a:latin typeface="+mn-lt"/>
                <a:ea typeface="+mn-ea"/>
                <a:cs typeface="+mn-cs"/>
              </a:rPr>
              <a:t>2</a:t>
            </a:r>
            <a:r>
              <a:rPr lang="en-AU" sz="1200" kern="1200" dirty="0">
                <a:solidFill>
                  <a:schemeClr val="tx1"/>
                </a:solidFill>
                <a:effectLst/>
                <a:latin typeface="+mn-lt"/>
                <a:ea typeface="+mn-ea"/>
                <a:cs typeface="+mn-cs"/>
              </a:rPr>
              <a:t>OH carbon on the right would be expected to show a peak of 50-90ppm for a carbon connected to an alcohol functional group, the peak at ~58ppm falls within this range and is therefore assigned to this carbon.</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dirty="0"/>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dirty="0"/>
              <a:t>Molecular images generated using:</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Bergwerf, H., 2020. </a:t>
            </a:r>
            <a:r>
              <a:rPr lang="en-GB" sz="1200" b="0" i="1" kern="1200" dirty="0">
                <a:solidFill>
                  <a:schemeClr val="tx1"/>
                </a:solidFill>
                <a:effectLst/>
                <a:latin typeface="+mn-lt"/>
                <a:ea typeface="+mn-ea"/>
                <a:cs typeface="+mn-cs"/>
              </a:rPr>
              <a:t>Molview</a:t>
            </a:r>
            <a:r>
              <a:rPr lang="en-GB" sz="1200" b="0" i="0" kern="1200" dirty="0">
                <a:solidFill>
                  <a:schemeClr val="tx1"/>
                </a:solidFill>
                <a:effectLst/>
                <a:latin typeface="+mn-lt"/>
                <a:ea typeface="+mn-ea"/>
                <a:cs typeface="+mn-cs"/>
              </a:rPr>
              <a:t>. [online] MolView. Available at: &lt;http://molview.org/&gt; [Accessed 15 June 2020].</a:t>
            </a:r>
            <a:endParaRPr lang="en-GB" sz="2400" dirty="0"/>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Image credit:</a:t>
            </a:r>
          </a:p>
          <a:p>
            <a:r>
              <a:rPr lang="en-AU" dirty="0"/>
              <a:t>https://sdbs.db.aist.go.jp/sdbs/cgi-bin/cre_frame_disp.cgi?sdbsno=1300</a:t>
            </a:r>
          </a:p>
          <a:p>
            <a:r>
              <a:rPr lang="en-AU" dirty="0">
                <a:hlinkClick r:id="rId3"/>
              </a:rPr>
              <a:t>https://www.educationstandards.nsw.edu.au/wps/wcm/connect/98664936-221f-4c49-88e1-d002ec69285c/chemistry-data-sheet-2017-02.pdf?MOD=AJPERES&amp;CVID=</a:t>
            </a:r>
            <a:endParaRPr lang="en-AU" dirty="0"/>
          </a:p>
          <a:p>
            <a:r>
              <a:rPr lang="en-AU" dirty="0">
                <a:hlinkClick r:id="rId4"/>
              </a:rPr>
              <a:t>https://commons.wikimedia.org/wiki/File:Ethanol-structure.svg</a:t>
            </a:r>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17</a:t>
            </a:fld>
            <a:endParaRPr lang="en-AU" dirty="0"/>
          </a:p>
        </p:txBody>
      </p:sp>
    </p:spTree>
    <p:extLst>
      <p:ext uri="{BB962C8B-B14F-4D97-AF65-F5344CB8AC3E}">
        <p14:creationId xmlns:p14="http://schemas.microsoft.com/office/powerpoint/2010/main" val="2501508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2019</a:t>
            </a:r>
            <a:r>
              <a:rPr lang="en-AU" baseline="0" dirty="0"/>
              <a:t> exam q</a:t>
            </a:r>
            <a:r>
              <a:rPr lang="en-AU" dirty="0"/>
              <a:t>uestion</a:t>
            </a:r>
            <a:r>
              <a:rPr lang="en-AU" baseline="0" dirty="0"/>
              <a:t> </a:t>
            </a:r>
            <a:r>
              <a:rPr lang="en-AU" dirty="0"/>
              <a:t>19 answer is D</a:t>
            </a:r>
          </a:p>
          <a:p>
            <a:endParaRPr lang="en-AU" dirty="0"/>
          </a:p>
          <a:p>
            <a:r>
              <a:rPr lang="en-AU" dirty="0"/>
              <a:t>Four</a:t>
            </a:r>
            <a:r>
              <a:rPr lang="en-AU" baseline="0" dirty="0"/>
              <a:t> key pieces of information are given for the identities of these unknown compounds:</a:t>
            </a:r>
            <a:endParaRPr lang="en-AU" dirty="0"/>
          </a:p>
          <a:p>
            <a:pPr marL="628623" lvl="1" indent="-171450">
              <a:buFont typeface="Arial" panose="020B0604020202020204" pitchFamily="34" charset="0"/>
              <a:buChar char="•"/>
            </a:pPr>
            <a:r>
              <a:rPr lang="en-AU" dirty="0"/>
              <a:t>Carbon NMR of compound X produces 3 signals (peaks)</a:t>
            </a:r>
            <a:r>
              <a:rPr lang="en-AU" baseline="0" dirty="0"/>
              <a:t> means that this compound has</a:t>
            </a:r>
            <a:r>
              <a:rPr lang="en-AU" dirty="0"/>
              <a:t> 3 types of carbon environments (minimum 3 carbon chain).</a:t>
            </a:r>
          </a:p>
          <a:p>
            <a:pPr marL="628623" lvl="1" indent="-171450">
              <a:buFont typeface="Arial" panose="020B0604020202020204" pitchFamily="34" charset="0"/>
              <a:buChar char="•"/>
            </a:pPr>
            <a:r>
              <a:rPr lang="en-AU" dirty="0"/>
              <a:t>X can be oxidised to Y via the use of potassium</a:t>
            </a:r>
            <a:r>
              <a:rPr lang="en-AU" baseline="0" dirty="0"/>
              <a:t> permanganate as an oxidising agent</a:t>
            </a:r>
            <a:endParaRPr lang="en-AU" dirty="0"/>
          </a:p>
          <a:p>
            <a:pPr marL="628623" lvl="1" indent="-171450">
              <a:buFont typeface="Arial" panose="020B0604020202020204" pitchFamily="34" charset="0"/>
              <a:buChar char="•"/>
            </a:pPr>
            <a:r>
              <a:rPr lang="en-AU" dirty="0"/>
              <a:t>Y is acidic because it turns blue litmus paper red – indicating that Y must be a carboxylic acid, this then implies that X is either a primary alcohol or aldehyde</a:t>
            </a:r>
          </a:p>
          <a:p>
            <a:pPr marL="628623" lvl="1" indent="-171450">
              <a:buFont typeface="Arial" panose="020B0604020202020204" pitchFamily="34" charset="0"/>
              <a:buChar char="•"/>
            </a:pPr>
            <a:r>
              <a:rPr lang="en-AU" dirty="0"/>
              <a:t>X can be dehydrated to Z through the</a:t>
            </a:r>
            <a:r>
              <a:rPr lang="en-AU" baseline="0" dirty="0"/>
              <a:t> use of sulfuric acid (important to see this is X turning into Z and not Y turning into Z which can confuse the answer to this question)</a:t>
            </a:r>
            <a:endParaRPr lang="en-AU" dirty="0"/>
          </a:p>
          <a:p>
            <a:endParaRPr lang="en-AU" dirty="0"/>
          </a:p>
          <a:p>
            <a:r>
              <a:rPr lang="en-AU" dirty="0"/>
              <a:t>Using this information</a:t>
            </a:r>
            <a:r>
              <a:rPr lang="en-AU" baseline="0" dirty="0"/>
              <a:t> </a:t>
            </a:r>
            <a:r>
              <a:rPr lang="en-AU" dirty="0"/>
              <a:t>remove the options with inconsistencies</a:t>
            </a:r>
            <a:r>
              <a:rPr lang="en-AU" baseline="0" dirty="0"/>
              <a:t> based on the </a:t>
            </a:r>
            <a:r>
              <a:rPr lang="en-AU" dirty="0"/>
              <a:t>chemical tests first and then look at the carbon-13</a:t>
            </a:r>
            <a:r>
              <a:rPr lang="en-AU" baseline="0" dirty="0"/>
              <a:t> </a:t>
            </a:r>
            <a:r>
              <a:rPr lang="en-AU" dirty="0"/>
              <a:t>NMR data to identify X.</a:t>
            </a:r>
          </a:p>
          <a:p>
            <a:endParaRPr lang="en-AU" dirty="0"/>
          </a:p>
          <a:p>
            <a:r>
              <a:rPr lang="en-AU" dirty="0"/>
              <a:t>A = X as butan-1-ol does oxidise to Y as butanoic acid</a:t>
            </a:r>
            <a:r>
              <a:rPr lang="en-AU" baseline="0" dirty="0"/>
              <a:t> </a:t>
            </a:r>
            <a:r>
              <a:rPr lang="en-AU" dirty="0"/>
              <a:t>(via two steps of oxidation) which is acidic</a:t>
            </a:r>
            <a:r>
              <a:rPr lang="en-AU" baseline="0" dirty="0"/>
              <a:t> </a:t>
            </a:r>
            <a:r>
              <a:rPr lang="en-AU" dirty="0"/>
              <a:t>and X does dehydrate to Z as but-1-ene</a:t>
            </a:r>
            <a:r>
              <a:rPr lang="en-AU" baseline="0" dirty="0"/>
              <a:t> – this option is valid with the chemical test data given</a:t>
            </a:r>
            <a:endParaRPr lang="en-AU" dirty="0"/>
          </a:p>
          <a:p>
            <a:r>
              <a:rPr lang="en-AU" dirty="0"/>
              <a:t>B = Y as butanone is a ketone</a:t>
            </a:r>
            <a:r>
              <a:rPr lang="en-AU" baseline="0" dirty="0"/>
              <a:t> and is the oxidation product of X as butan-2-ol. Butanone would not be acidic so would not turn blue litmus paper red. This option can be excluded.</a:t>
            </a:r>
            <a:endParaRPr lang="en-AU" dirty="0"/>
          </a:p>
          <a:p>
            <a:r>
              <a:rPr lang="en-AU" dirty="0"/>
              <a:t>C = X as methyl</a:t>
            </a:r>
            <a:r>
              <a:rPr lang="en-AU" baseline="0" dirty="0"/>
              <a:t> ethanoate </a:t>
            </a:r>
            <a:r>
              <a:rPr lang="en-AU" dirty="0"/>
              <a:t>is an ester and would not oxidise to give Y as methanoic acid, nor does it dehydrate to give Z as ethene. This option can be excluded.</a:t>
            </a:r>
          </a:p>
          <a:p>
            <a:pPr marL="0" marR="0" lvl="0" indent="0" algn="l" defTabSz="914347" rtl="0" eaLnBrk="1" fontAlgn="auto" latinLnBrk="0" hangingPunct="1">
              <a:lnSpc>
                <a:spcPct val="100000"/>
              </a:lnSpc>
              <a:spcBef>
                <a:spcPts val="0"/>
              </a:spcBef>
              <a:spcAft>
                <a:spcPts val="0"/>
              </a:spcAft>
              <a:buClrTx/>
              <a:buSzTx/>
              <a:buFontTx/>
              <a:buNone/>
              <a:tabLst/>
              <a:defRPr/>
            </a:pPr>
            <a:r>
              <a:rPr lang="en-AU" dirty="0"/>
              <a:t>D = X as 2-methylpropan-1-ol</a:t>
            </a:r>
            <a:r>
              <a:rPr lang="en-AU" baseline="0" dirty="0"/>
              <a:t> </a:t>
            </a:r>
            <a:r>
              <a:rPr lang="en-AU" dirty="0"/>
              <a:t>does oxidise to Y as 2-methylpropanoic acid</a:t>
            </a:r>
            <a:r>
              <a:rPr lang="en-AU" baseline="0" dirty="0"/>
              <a:t> </a:t>
            </a:r>
            <a:r>
              <a:rPr lang="en-AU" dirty="0"/>
              <a:t>(via two steps of oxidation) which is acidic.</a:t>
            </a:r>
            <a:r>
              <a:rPr lang="en-AU" baseline="0" dirty="0"/>
              <a:t> </a:t>
            </a:r>
            <a:r>
              <a:rPr lang="en-AU" dirty="0"/>
              <a:t> X does dehydrate to Z as 2-methylprop-1-ene</a:t>
            </a:r>
            <a:r>
              <a:rPr lang="en-AU" baseline="0" dirty="0"/>
              <a:t> – this option is valid with the chemical test data given.</a:t>
            </a:r>
            <a:endParaRPr lang="en-AU" dirty="0"/>
          </a:p>
          <a:p>
            <a:endParaRPr lang="en-AU" dirty="0"/>
          </a:p>
          <a:p>
            <a:r>
              <a:rPr lang="en-AU" dirty="0"/>
              <a:t>A or D? Which of butan-1-ol and 2-methylpropanol gives 3 carbon environments</a:t>
            </a:r>
            <a:r>
              <a:rPr lang="en-AU" baseline="0" dirty="0"/>
              <a:t> as indicated by the carbon-13 NMR data?</a:t>
            </a:r>
          </a:p>
          <a:p>
            <a:pPr marL="628623" lvl="1" indent="-171450">
              <a:buFont typeface="Arial" panose="020B0604020202020204" pitchFamily="34" charset="0"/>
              <a:buChar char="•"/>
            </a:pPr>
            <a:r>
              <a:rPr lang="en-AU" dirty="0"/>
              <a:t>Butan-1-ol would have one signal per carbon as it moves more distant from the polar OH end of the carbon</a:t>
            </a:r>
            <a:r>
              <a:rPr lang="en-AU" baseline="0" dirty="0"/>
              <a:t> chain</a:t>
            </a:r>
            <a:r>
              <a:rPr lang="en-AU" dirty="0"/>
              <a:t>, this would produce</a:t>
            </a:r>
            <a:r>
              <a:rPr lang="en-AU" baseline="0" dirty="0"/>
              <a:t> </a:t>
            </a:r>
            <a:r>
              <a:rPr lang="en-AU" dirty="0"/>
              <a:t>4 signals one per carbon.</a:t>
            </a:r>
          </a:p>
          <a:p>
            <a:pPr marL="628623" lvl="1" indent="-171450">
              <a:buFont typeface="Arial" panose="020B0604020202020204" pitchFamily="34" charset="0"/>
              <a:buChar char="•"/>
            </a:pPr>
            <a:r>
              <a:rPr lang="en-AU" dirty="0"/>
              <a:t>2-methylpropanol has two carbons in CH3 groups which are equivalent so these peaks merge to give only 3 signals</a:t>
            </a:r>
            <a:r>
              <a:rPr lang="en-AU" baseline="0" dirty="0"/>
              <a:t> – CH3, CH2 and CH carbons. D is the correct answer based on all this data.</a:t>
            </a:r>
            <a:endParaRPr lang="en-AU" dirty="0"/>
          </a:p>
          <a:p>
            <a:endParaRPr lang="en-AU" dirty="0"/>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dirty="0"/>
              <a:t>Molecular images generated using:</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Bergwerf, H., 2020. </a:t>
            </a:r>
            <a:r>
              <a:rPr lang="en-GB" sz="1200" b="0" i="1" kern="1200" dirty="0">
                <a:solidFill>
                  <a:schemeClr val="tx1"/>
                </a:solidFill>
                <a:effectLst/>
                <a:latin typeface="+mn-lt"/>
                <a:ea typeface="+mn-ea"/>
                <a:cs typeface="+mn-cs"/>
              </a:rPr>
              <a:t>Molview</a:t>
            </a:r>
            <a:r>
              <a:rPr lang="en-GB" sz="1200" b="0" i="0" kern="1200" dirty="0">
                <a:solidFill>
                  <a:schemeClr val="tx1"/>
                </a:solidFill>
                <a:effectLst/>
                <a:latin typeface="+mn-lt"/>
                <a:ea typeface="+mn-ea"/>
                <a:cs typeface="+mn-cs"/>
              </a:rPr>
              <a:t>. [online] MolView. Available at: &lt;http://molview.org/&gt; [Accessed 15 June 2020].</a:t>
            </a:r>
            <a:endParaRPr lang="en-GB" sz="2400" dirty="0"/>
          </a:p>
          <a:p>
            <a:endParaRPr lang="en-AU" dirty="0"/>
          </a:p>
          <a:p>
            <a:r>
              <a:rPr lang="en-AU" dirty="0"/>
              <a:t>Image credit:</a:t>
            </a:r>
          </a:p>
          <a:p>
            <a:r>
              <a:rPr lang="en-AU" dirty="0">
                <a:hlinkClick r:id="rId3"/>
              </a:rPr>
              <a:t>https://educationstandards.nsw.edu.au/wps/portal/nesa/resource-finder/hsc-exam-papers/2019/chemistry-2019-hsc-exam-pack</a:t>
            </a:r>
            <a:endParaRPr lang="en-AU" dirty="0"/>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18</a:t>
            </a:fld>
            <a:endParaRPr lang="en-AU" dirty="0"/>
          </a:p>
        </p:txBody>
      </p:sp>
    </p:spTree>
    <p:extLst>
      <p:ext uri="{BB962C8B-B14F-4D97-AF65-F5344CB8AC3E}">
        <p14:creationId xmlns:p14="http://schemas.microsoft.com/office/powerpoint/2010/main" val="3476065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GB" sz="1200" b="1" dirty="0"/>
              <a:t>Syllabus content: students</a:t>
            </a:r>
            <a:r>
              <a:rPr lang="en-GB" sz="1200" b="1" baseline="0" dirty="0"/>
              <a:t> </a:t>
            </a:r>
            <a:r>
              <a:rPr lang="en-GB" sz="1200" b="1" i="0" kern="1200" dirty="0">
                <a:solidFill>
                  <a:schemeClr val="tx1"/>
                </a:solidFill>
                <a:effectLst/>
                <a:latin typeface="+mn-lt"/>
                <a:ea typeface="+mn-ea"/>
                <a:cs typeface="+mn-cs"/>
              </a:rPr>
              <a:t>investigate the processes used to analyse the structure of simple organic compounds addressed in the course, including but not limited to: mass spectrometry</a:t>
            </a:r>
          </a:p>
          <a:p>
            <a:pPr marL="0" marR="0" lvl="0" indent="0" algn="l" defTabSz="914347" rtl="0" eaLnBrk="1" fontAlgn="auto" latinLnBrk="0" hangingPunct="1">
              <a:lnSpc>
                <a:spcPct val="100000"/>
              </a:lnSpc>
              <a:spcBef>
                <a:spcPts val="0"/>
              </a:spcBef>
              <a:spcAft>
                <a:spcPts val="0"/>
              </a:spcAft>
              <a:buClrTx/>
              <a:buSzTx/>
              <a:buFontTx/>
              <a:buNone/>
              <a:tabLst/>
              <a:defRPr/>
            </a:pPr>
            <a:endParaRPr lang="en-GB" sz="1200" b="1" i="0" kern="1200" dirty="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In a mass spectrometer (MS) the sample organic compound</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is first ionised by an electron gun inside a vacuum, the ions produced by the sample will typically fragment into a variety of different sizes pieces, with some types of fragments more likely to form when certain structures and functional groups in the sample compound are present. The fragments are drawn through the MS by electric fields and accelerated towards a mass selector. Using a mass selector such as a magnetic sector (there are also other types) the ions are forced around a curved path where a strong magnetic field is applied. Due to the charge on the fragment ions and their respective masses they are drawn around the curved path on slightly different trajectories (this can be likened to lighter and heavier vehicles travelling around a curved road). The strength of the magnetic field is swept through a range to focus a specific mass ion onto the detector at the end of the path. As each ion strikes the detector it is recorded as a graph of the mass/charge ratio to the abundance of that ion in the sample.</a:t>
            </a:r>
          </a:p>
          <a:p>
            <a:pPr marL="0" marR="0" lvl="0" indent="0" algn="l" defTabSz="914347"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Other links of interest:</a:t>
            </a:r>
          </a:p>
          <a:p>
            <a:r>
              <a:rPr lang="en-AU" dirty="0">
                <a:hlinkClick r:id="rId3"/>
              </a:rPr>
              <a:t>https://users.wfu.edu/~kingag/223L/procedures-handouts/common%20MS%20fragment%20ions.pdf</a:t>
            </a:r>
            <a:endParaRPr lang="en-AU" dirty="0"/>
          </a:p>
          <a:p>
            <a:r>
              <a:rPr lang="en-AU" dirty="0">
                <a:hlinkClick r:id="rId4"/>
              </a:rPr>
              <a:t>https://www.chemguide.co.uk/analysis/masspec/fragment.html</a:t>
            </a:r>
            <a:endParaRPr lang="en-AU" dirty="0"/>
          </a:p>
          <a:p>
            <a:pPr marL="0" marR="0" lvl="0" indent="0" algn="l" defTabSz="914347"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Image credit:</a:t>
            </a:r>
            <a:endParaRPr lang="en-AU" b="0" dirty="0">
              <a:hlinkClick r:id="rId5"/>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AU" dirty="0">
                <a:hlinkClick r:id="rId5"/>
              </a:rPr>
              <a:t>https://www.compoundchem.com/2015/05/07/mass-spectrometry/</a:t>
            </a:r>
            <a:endParaRPr lang="en-GB" sz="1200" b="0" i="0" kern="1200" dirty="0">
              <a:solidFill>
                <a:schemeClr val="tx1"/>
              </a:solidFill>
              <a:effectLst/>
              <a:latin typeface="+mn-lt"/>
              <a:ea typeface="+mn-ea"/>
              <a:cs typeface="+mn-cs"/>
            </a:endParaRPr>
          </a:p>
          <a:p>
            <a:endParaRPr lang="en-AU" baseline="0" dirty="0"/>
          </a:p>
        </p:txBody>
      </p:sp>
      <p:sp>
        <p:nvSpPr>
          <p:cNvPr id="4" name="Slide Number Placeholder 3"/>
          <p:cNvSpPr>
            <a:spLocks noGrp="1"/>
          </p:cNvSpPr>
          <p:nvPr>
            <p:ph type="sldNum" sz="quarter" idx="5"/>
          </p:nvPr>
        </p:nvSpPr>
        <p:spPr/>
        <p:txBody>
          <a:bodyPr/>
          <a:lstStyle/>
          <a:p>
            <a:fld id="{D09C5488-DD16-4714-9519-7BE21BA11D4E}" type="slidenum">
              <a:rPr lang="en-AU" smtClean="0"/>
              <a:t>19</a:t>
            </a:fld>
            <a:endParaRPr lang="en-AU" dirty="0"/>
          </a:p>
        </p:txBody>
      </p:sp>
    </p:spTree>
    <p:extLst>
      <p:ext uri="{BB962C8B-B14F-4D97-AF65-F5344CB8AC3E}">
        <p14:creationId xmlns:p14="http://schemas.microsoft.com/office/powerpoint/2010/main" val="1822906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400" b="0"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427267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GB" sz="1200" b="1" dirty="0"/>
              <a:t>Syllabus content: students</a:t>
            </a:r>
            <a:r>
              <a:rPr lang="en-GB" sz="1200" b="1" baseline="0" dirty="0"/>
              <a:t> </a:t>
            </a:r>
            <a:r>
              <a:rPr lang="en-GB" sz="1200" b="1" i="0" kern="1200" dirty="0">
                <a:solidFill>
                  <a:schemeClr val="tx1"/>
                </a:solidFill>
                <a:effectLst/>
                <a:latin typeface="+mn-lt"/>
                <a:ea typeface="+mn-ea"/>
                <a:cs typeface="+mn-cs"/>
              </a:rPr>
              <a:t>investigate the processes used to analyse the structure of simple organic compounds addressed in the course, including but not limited to: mass spectrometry</a:t>
            </a:r>
          </a:p>
          <a:p>
            <a:pPr marL="0" marR="0" lvl="0" indent="0" algn="l" defTabSz="914347"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Three peaks are given special names as they are particularly</a:t>
            </a:r>
            <a:r>
              <a:rPr lang="en-AU" sz="1200" kern="1200" baseline="0" dirty="0">
                <a:solidFill>
                  <a:schemeClr val="tx1"/>
                </a:solidFill>
                <a:effectLst/>
                <a:latin typeface="+mn-lt"/>
                <a:ea typeface="+mn-ea"/>
                <a:cs typeface="+mn-cs"/>
              </a:rPr>
              <a:t> useful for the identity of the organic compound:</a:t>
            </a:r>
          </a:p>
          <a:p>
            <a:pPr marL="628623"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kern="1200" baseline="0" dirty="0">
                <a:solidFill>
                  <a:schemeClr val="tx1"/>
                </a:solidFill>
                <a:effectLst/>
                <a:latin typeface="+mn-lt"/>
                <a:ea typeface="+mn-ea"/>
                <a:cs typeface="+mn-cs"/>
              </a:rPr>
              <a:t>M+ peak – this is the largest mass and represents the complete ionised compound that has not fragmented, the m/z represents the molecular weight of the complete compound. This is visible at m/z = 46 for ethanol. In some cases, the molecular ion is so unstable that they all fragment before reaching the detector, it is therefore the molecular weight is not always the largest mass peak.</a:t>
            </a:r>
          </a:p>
          <a:p>
            <a:pPr marL="628623"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kern="1200" baseline="0" dirty="0">
                <a:solidFill>
                  <a:schemeClr val="tx1"/>
                </a:solidFill>
                <a:effectLst/>
                <a:latin typeface="+mn-lt"/>
                <a:ea typeface="+mn-ea"/>
                <a:cs typeface="+mn-cs"/>
              </a:rPr>
              <a:t>M+1 peak – this is sometimes present and represents the complete ionised compound with the inclusion of a carbon-13 nucleus in the structure giving the extra mass unit, typically a much smaller peak intensity to the m+ peak. This is not visible in the spectrum for ethanol.</a:t>
            </a:r>
          </a:p>
          <a:p>
            <a:pPr marL="628623"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kern="1200" baseline="0" dirty="0">
                <a:solidFill>
                  <a:schemeClr val="tx1"/>
                </a:solidFill>
                <a:effectLst/>
                <a:latin typeface="+mn-lt"/>
                <a:ea typeface="+mn-ea"/>
                <a:cs typeface="+mn-cs"/>
              </a:rPr>
              <a:t>Base peak – this is the largest intensity peak being the most common fragment mass produced, this is used to scale the entire spectrum diagram where the base peak has an intensity of 100. This is visible at m/z = 31 for ethanol.</a:t>
            </a:r>
            <a:endParaRPr lang="en-AU" dirty="0"/>
          </a:p>
          <a:p>
            <a:endParaRPr lang="en-GB" sz="1200" b="0" i="0" kern="1200" dirty="0">
              <a:solidFill>
                <a:schemeClr val="tx1"/>
              </a:solidFill>
              <a:effectLst/>
              <a:latin typeface="+mn-lt"/>
              <a:ea typeface="+mn-ea"/>
              <a:cs typeface="+mn-cs"/>
            </a:endParaRPr>
          </a:p>
          <a:p>
            <a:pPr marL="0" lvl="0" indent="0">
              <a:buFont typeface="Arial" panose="020B0604020202020204" pitchFamily="34" charset="0"/>
              <a:buNone/>
            </a:pPr>
            <a:r>
              <a:rPr lang="en-AU" dirty="0"/>
              <a:t>How do you identify these peaks</a:t>
            </a:r>
            <a:r>
              <a:rPr lang="en-AU" baseline="0" dirty="0"/>
              <a:t> to be coming from ethanol? </a:t>
            </a:r>
            <a:r>
              <a:rPr lang="en-AU" dirty="0"/>
              <a:t>Look for pairs of peaks that add to the m+ peak value (lower</a:t>
            </a:r>
            <a:r>
              <a:rPr lang="en-AU" baseline="0" dirty="0"/>
              <a:t> m/z peaks are the fragments of the m+ peak). </a:t>
            </a:r>
            <a:r>
              <a:rPr lang="en-AU" dirty="0"/>
              <a:t>Look at what the fragmentation split is between the two parts of the pair. Starting at each end of the spectrum is usually an easier strategy:.</a:t>
            </a:r>
          </a:p>
          <a:p>
            <a:pPr marL="628623" lvl="1" indent="-171450">
              <a:buFont typeface="Arial" panose="020B0604020202020204" pitchFamily="34" charset="0"/>
              <a:buChar char="•"/>
            </a:pPr>
            <a:r>
              <a:rPr lang="en-AU" dirty="0"/>
              <a:t>m/z 45 + m/z 1 = m/z 46 (m+). The m/z 45</a:t>
            </a:r>
            <a:r>
              <a:rPr lang="en-AU" baseline="0" dirty="0"/>
              <a:t> peak is quite large indicating it is a particularly common fragment. This is the loss of the hydrogen atom</a:t>
            </a:r>
            <a:r>
              <a:rPr lang="en-AU" dirty="0"/>
              <a:t> from the OH functional</a:t>
            </a:r>
            <a:r>
              <a:rPr lang="en-AU" baseline="0" dirty="0"/>
              <a:t> group (</a:t>
            </a:r>
            <a:r>
              <a:rPr lang="en-AU" dirty="0"/>
              <a:t>m/z = 1 peak not shown in these spectra</a:t>
            </a:r>
            <a:r>
              <a:rPr lang="en-AU" baseline="0" dirty="0"/>
              <a:t> as this type of mass analyser can not work with the lightest ions</a:t>
            </a:r>
            <a:r>
              <a:rPr lang="en-AU" dirty="0"/>
              <a:t>)</a:t>
            </a:r>
          </a:p>
          <a:p>
            <a:pPr marL="628623" lvl="1" indent="-171450">
              <a:buFont typeface="Arial" panose="020B0604020202020204" pitchFamily="34" charset="0"/>
              <a:buChar char="•"/>
            </a:pPr>
            <a:r>
              <a:rPr lang="en-AU" dirty="0"/>
              <a:t>m/z</a:t>
            </a:r>
            <a:r>
              <a:rPr lang="en-AU" baseline="0" dirty="0"/>
              <a:t> </a:t>
            </a:r>
            <a:r>
              <a:rPr lang="en-AU" dirty="0"/>
              <a:t>15 + m/z 31 = m/z 46 (m+). The</a:t>
            </a:r>
            <a:r>
              <a:rPr lang="en-AU" baseline="0" dirty="0"/>
              <a:t> m/z = 31 is the base peak so the most common fragment produced. This represents the loss of the </a:t>
            </a:r>
            <a:r>
              <a:rPr lang="en-AU" dirty="0"/>
              <a:t>CH3 group (m/z</a:t>
            </a:r>
            <a:r>
              <a:rPr lang="en-AU" baseline="0" dirty="0"/>
              <a:t> 15)</a:t>
            </a:r>
            <a:r>
              <a:rPr lang="en-AU" dirty="0"/>
              <a:t> paired with the rest of the compound</a:t>
            </a:r>
            <a:r>
              <a:rPr lang="en-AU" baseline="0" dirty="0"/>
              <a:t> as </a:t>
            </a:r>
            <a:r>
              <a:rPr lang="en-AU" dirty="0"/>
              <a:t>CH2OH (m/z = 31)</a:t>
            </a:r>
            <a:endParaRPr lang="en-AU" baseline="0" dirty="0"/>
          </a:p>
          <a:p>
            <a:endParaRPr lang="en-AU" baseline="0" dirty="0"/>
          </a:p>
          <a:p>
            <a:r>
              <a:rPr lang="en-AU" baseline="0" dirty="0"/>
              <a:t>Putting this information together, what compound has a molecular weight of 46gmol-1 and would produce the peak pairs identified above? The base peak of m/z = 31 is common for primary alcohols and other peaks are always indicative of specific functional groups, see the lists online at:</a:t>
            </a:r>
          </a:p>
          <a:p>
            <a:pPr marL="628623" lvl="1" indent="-171450">
              <a:buFont typeface="Arial" panose="020B0604020202020204" pitchFamily="34" charset="0"/>
              <a:buChar char="•"/>
            </a:pPr>
            <a:r>
              <a:rPr lang="en-AU" dirty="0">
                <a:hlinkClick r:id="rId3"/>
              </a:rPr>
              <a:t>https://users.wfu.edu/~kingag/223L/procedures-handouts/common%20MS%20fragment%20ions.pdf</a:t>
            </a:r>
            <a:endParaRPr lang="en-AU" dirty="0"/>
          </a:p>
          <a:p>
            <a:pPr marL="628623" lvl="1" indent="-171450">
              <a:buFont typeface="Arial" panose="020B0604020202020204" pitchFamily="34" charset="0"/>
              <a:buChar char="•"/>
            </a:pPr>
            <a:r>
              <a:rPr lang="en-AU" dirty="0">
                <a:hlinkClick r:id="rId4"/>
              </a:rPr>
              <a:t>https://www.chemguide.co.uk/analysis/masspec/fragment.html</a:t>
            </a:r>
            <a:endParaRPr lang="en-AU" dirty="0"/>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Another</a:t>
            </a:r>
            <a:r>
              <a:rPr lang="en-AU" sz="1200" kern="1200" baseline="0" dirty="0">
                <a:solidFill>
                  <a:schemeClr val="tx1"/>
                </a:solidFill>
                <a:effectLst/>
                <a:latin typeface="+mn-lt"/>
                <a:ea typeface="+mn-ea"/>
                <a:cs typeface="+mn-cs"/>
              </a:rPr>
              <a:t> way of approaching this analysis could be:</a:t>
            </a:r>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The base peak at m/z 31 is easier to identify by instead referring to it as the [M-15] peak. The loss of 15 mass units is easier to identify as the CH</a:t>
            </a:r>
            <a:r>
              <a:rPr lang="en-AU" sz="1200" kern="1200" baseline="-25000" dirty="0">
                <a:solidFill>
                  <a:schemeClr val="tx1"/>
                </a:solidFill>
                <a:effectLst/>
                <a:latin typeface="+mn-lt"/>
                <a:ea typeface="+mn-ea"/>
                <a:cs typeface="+mn-cs"/>
              </a:rPr>
              <a:t>3</a:t>
            </a:r>
            <a:r>
              <a:rPr lang="en-AU" sz="1200" kern="1200" dirty="0">
                <a:solidFill>
                  <a:schemeClr val="tx1"/>
                </a:solidFill>
                <a:effectLst/>
                <a:latin typeface="+mn-lt"/>
                <a:ea typeface="+mn-ea"/>
                <a:cs typeface="+mn-cs"/>
              </a:rPr>
              <a:t> leaving group rather than trying to identify the m/z 31 peak directly. By identifying the fragment removed the remaining [CH</a:t>
            </a:r>
            <a:r>
              <a:rPr lang="en-AU" sz="1200" kern="1200" baseline="-25000" dirty="0">
                <a:solidFill>
                  <a:schemeClr val="tx1"/>
                </a:solidFill>
                <a:effectLst/>
                <a:latin typeface="+mn-lt"/>
                <a:ea typeface="+mn-ea"/>
                <a:cs typeface="+mn-cs"/>
              </a:rPr>
              <a:t>2</a:t>
            </a:r>
            <a:r>
              <a:rPr lang="en-AU" sz="1200" kern="1200" dirty="0">
                <a:solidFill>
                  <a:schemeClr val="tx1"/>
                </a:solidFill>
                <a:effectLst/>
                <a:latin typeface="+mn-lt"/>
                <a:ea typeface="+mn-ea"/>
                <a:cs typeface="+mn-cs"/>
              </a:rPr>
              <a:t>OH]</a:t>
            </a:r>
            <a:r>
              <a:rPr lang="en-AU" sz="1200" kern="1200" baseline="30000" dirty="0">
                <a:solidFill>
                  <a:schemeClr val="tx1"/>
                </a:solidFill>
                <a:effectLst/>
                <a:latin typeface="+mn-lt"/>
                <a:ea typeface="+mn-ea"/>
                <a:cs typeface="+mn-cs"/>
              </a:rPr>
              <a:t>+</a:t>
            </a:r>
            <a:r>
              <a:rPr lang="en-AU" sz="1200" kern="1200" dirty="0">
                <a:solidFill>
                  <a:schemeClr val="tx1"/>
                </a:solidFill>
                <a:effectLst/>
                <a:latin typeface="+mn-lt"/>
                <a:ea typeface="+mn-ea"/>
                <a:cs typeface="+mn-cs"/>
              </a:rPr>
              <a:t> ion can be more easily identified which is the base peak ion for ethanol. This also accounts for the peak at m/z 15 as the [CH</a:t>
            </a:r>
            <a:r>
              <a:rPr lang="en-AU" sz="1200" kern="1200" baseline="-25000" dirty="0">
                <a:solidFill>
                  <a:schemeClr val="tx1"/>
                </a:solidFill>
                <a:effectLst/>
                <a:latin typeface="+mn-lt"/>
                <a:ea typeface="+mn-ea"/>
                <a:cs typeface="+mn-cs"/>
              </a:rPr>
              <a:t>3</a:t>
            </a:r>
            <a:r>
              <a:rPr lang="en-AU" sz="1200" kern="1200" dirty="0">
                <a:solidFill>
                  <a:schemeClr val="tx1"/>
                </a:solidFill>
                <a:effectLst/>
                <a:latin typeface="+mn-lt"/>
                <a:ea typeface="+mn-ea"/>
                <a:cs typeface="+mn-cs"/>
              </a:rPr>
              <a:t>]</a:t>
            </a:r>
            <a:r>
              <a:rPr lang="en-AU" sz="1200" kern="1200" baseline="30000" dirty="0">
                <a:solidFill>
                  <a:schemeClr val="tx1"/>
                </a:solidFill>
                <a:effectLst/>
                <a:latin typeface="+mn-lt"/>
                <a:ea typeface="+mn-ea"/>
                <a:cs typeface="+mn-cs"/>
              </a:rPr>
              <a:t>+</a:t>
            </a:r>
            <a:r>
              <a:rPr lang="en-AU" sz="1200" kern="1200" dirty="0">
                <a:solidFill>
                  <a:schemeClr val="tx1"/>
                </a:solidFill>
                <a:effectLst/>
                <a:latin typeface="+mn-lt"/>
                <a:ea typeface="+mn-ea"/>
                <a:cs typeface="+mn-cs"/>
              </a:rPr>
              <a:t> leaving group. The m/z 31 peak is a very common base peak for primary alcohols due to the stability of this ion when fragmented from the rest of the molecular ion.</a:t>
            </a:r>
          </a:p>
          <a:p>
            <a:pPr lvl="0"/>
            <a:r>
              <a:rPr lang="en-AU" sz="1200" kern="1200" dirty="0">
                <a:solidFill>
                  <a:schemeClr val="tx1"/>
                </a:solidFill>
                <a:effectLst/>
                <a:latin typeface="+mn-lt"/>
                <a:ea typeface="+mn-ea"/>
                <a:cs typeface="+mn-cs"/>
              </a:rPr>
              <a:t>The peak at m/z 45 can be referred to as [M-1], this where the alcohol hydrogen atom has fragmented leaving behind the [CH</a:t>
            </a:r>
            <a:r>
              <a:rPr lang="en-AU" sz="1200" kern="1200" baseline="-25000" dirty="0">
                <a:solidFill>
                  <a:schemeClr val="tx1"/>
                </a:solidFill>
                <a:effectLst/>
                <a:latin typeface="+mn-lt"/>
                <a:ea typeface="+mn-ea"/>
                <a:cs typeface="+mn-cs"/>
              </a:rPr>
              <a:t>3</a:t>
            </a:r>
            <a:r>
              <a:rPr lang="en-AU" sz="1200" kern="1200" dirty="0">
                <a:solidFill>
                  <a:schemeClr val="tx1"/>
                </a:solidFill>
                <a:effectLst/>
                <a:latin typeface="+mn-lt"/>
                <a:ea typeface="+mn-ea"/>
                <a:cs typeface="+mn-cs"/>
              </a:rPr>
              <a:t>CH</a:t>
            </a:r>
            <a:r>
              <a:rPr lang="en-AU" sz="1200" kern="1200" baseline="-25000" dirty="0">
                <a:solidFill>
                  <a:schemeClr val="tx1"/>
                </a:solidFill>
                <a:effectLst/>
                <a:latin typeface="+mn-lt"/>
                <a:ea typeface="+mn-ea"/>
                <a:cs typeface="+mn-cs"/>
              </a:rPr>
              <a:t>2</a:t>
            </a:r>
            <a:r>
              <a:rPr lang="en-AU" sz="1200" kern="1200" dirty="0">
                <a:solidFill>
                  <a:schemeClr val="tx1"/>
                </a:solidFill>
                <a:effectLst/>
                <a:latin typeface="+mn-lt"/>
                <a:ea typeface="+mn-ea"/>
                <a:cs typeface="+mn-cs"/>
              </a:rPr>
              <a:t>O]</a:t>
            </a:r>
            <a:r>
              <a:rPr lang="en-AU" sz="1200" kern="1200" baseline="30000" dirty="0">
                <a:solidFill>
                  <a:schemeClr val="tx1"/>
                </a:solidFill>
                <a:effectLst/>
                <a:latin typeface="+mn-lt"/>
                <a:ea typeface="+mn-ea"/>
                <a:cs typeface="+mn-cs"/>
              </a:rPr>
              <a:t>+</a:t>
            </a:r>
            <a:r>
              <a:rPr lang="en-AU" sz="1200" kern="1200" dirty="0">
                <a:solidFill>
                  <a:schemeClr val="tx1"/>
                </a:solidFill>
                <a:effectLst/>
                <a:latin typeface="+mn-lt"/>
                <a:ea typeface="+mn-ea"/>
                <a:cs typeface="+mn-cs"/>
              </a:rPr>
              <a:t> ion. This is a very commonly observed peak for alcohols.</a:t>
            </a:r>
          </a:p>
          <a:p>
            <a:pPr lvl="0"/>
            <a:r>
              <a:rPr lang="en-AU" sz="1200" kern="1200" dirty="0">
                <a:solidFill>
                  <a:schemeClr val="tx1"/>
                </a:solidFill>
                <a:effectLst/>
                <a:latin typeface="+mn-lt"/>
                <a:ea typeface="+mn-ea"/>
                <a:cs typeface="+mn-cs"/>
              </a:rPr>
              <a:t>The peak at m/z 28 can be referred to as [M-18], this where the alcohol OH has fragmented and the ion steals a hydrogen from the adjacent carbon creating water and leaving behind the [CH</a:t>
            </a:r>
            <a:r>
              <a:rPr lang="en-AU" sz="1200" kern="1200" baseline="-25000" dirty="0">
                <a:solidFill>
                  <a:schemeClr val="tx1"/>
                </a:solidFill>
                <a:effectLst/>
                <a:latin typeface="+mn-lt"/>
                <a:ea typeface="+mn-ea"/>
                <a:cs typeface="+mn-cs"/>
              </a:rPr>
              <a:t>3</a:t>
            </a:r>
            <a:r>
              <a:rPr lang="en-AU" sz="1200" kern="1200" dirty="0">
                <a:solidFill>
                  <a:schemeClr val="tx1"/>
                </a:solidFill>
                <a:effectLst/>
                <a:latin typeface="+mn-lt"/>
                <a:ea typeface="+mn-ea"/>
                <a:cs typeface="+mn-cs"/>
              </a:rPr>
              <a:t>CH]</a:t>
            </a:r>
            <a:r>
              <a:rPr lang="en-AU" sz="1200" kern="1200" baseline="30000" dirty="0">
                <a:solidFill>
                  <a:schemeClr val="tx1"/>
                </a:solidFill>
                <a:effectLst/>
                <a:latin typeface="+mn-lt"/>
                <a:ea typeface="+mn-ea"/>
                <a:cs typeface="+mn-cs"/>
              </a:rPr>
              <a:t>+</a:t>
            </a:r>
            <a:r>
              <a:rPr lang="en-AU" sz="1200" kern="1200" dirty="0">
                <a:solidFill>
                  <a:schemeClr val="tx1"/>
                </a:solidFill>
                <a:effectLst/>
                <a:latin typeface="+mn-lt"/>
                <a:ea typeface="+mn-ea"/>
                <a:cs typeface="+mn-cs"/>
              </a:rPr>
              <a:t> ion. No peak is observed for water at m/z 18 as it is not charged so can not be influenced by the MS magnetic field. This is a very commonly observed peak for alcohols.</a:t>
            </a:r>
          </a:p>
          <a:p>
            <a:pPr lvl="0"/>
            <a:endParaRPr lang="en-AU" sz="1200" kern="1200" dirty="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dirty="0"/>
              <a:t>Molecular images generated using:</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Bergwerf, H., 2020. </a:t>
            </a:r>
            <a:r>
              <a:rPr lang="en-GB" sz="1200" b="0" i="1" kern="1200" dirty="0">
                <a:solidFill>
                  <a:schemeClr val="tx1"/>
                </a:solidFill>
                <a:effectLst/>
                <a:latin typeface="+mn-lt"/>
                <a:ea typeface="+mn-ea"/>
                <a:cs typeface="+mn-cs"/>
              </a:rPr>
              <a:t>Molview</a:t>
            </a:r>
            <a:r>
              <a:rPr lang="en-GB" sz="1200" b="0" i="0" kern="1200" dirty="0">
                <a:solidFill>
                  <a:schemeClr val="tx1"/>
                </a:solidFill>
                <a:effectLst/>
                <a:latin typeface="+mn-lt"/>
                <a:ea typeface="+mn-ea"/>
                <a:cs typeface="+mn-cs"/>
              </a:rPr>
              <a:t>. [online] MolView. Available at: &lt;http://molview.org/&gt; [Accessed 15 June 2020].</a:t>
            </a:r>
            <a:endParaRPr lang="en-GB" sz="2400" dirty="0"/>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Image credit:</a:t>
            </a:r>
          </a:p>
          <a:p>
            <a:r>
              <a:rPr lang="en-AU" dirty="0">
                <a:hlinkClick r:id="rId5"/>
              </a:rPr>
              <a:t>http://orgchemguide.blogspot.com/2011/04/magnetic-deflection-or-sector-mass.html</a:t>
            </a:r>
            <a:endParaRPr lang="en-GB" sz="1200" b="0" i="0" kern="1200" dirty="0">
              <a:solidFill>
                <a:schemeClr val="tx1"/>
              </a:solidFill>
              <a:effectLst/>
              <a:latin typeface="+mn-lt"/>
              <a:ea typeface="+mn-ea"/>
              <a:cs typeface="+mn-cs"/>
            </a:endParaRPr>
          </a:p>
          <a:p>
            <a:r>
              <a:rPr lang="en-AU" dirty="0"/>
              <a:t>https://sdbs.db.aist.go.jp/sdbs/cgi-bin/cre_frame_disp.cgi?sdbsno=1300</a:t>
            </a:r>
          </a:p>
        </p:txBody>
      </p:sp>
      <p:sp>
        <p:nvSpPr>
          <p:cNvPr id="4" name="Slide Number Placeholder 3"/>
          <p:cNvSpPr>
            <a:spLocks noGrp="1"/>
          </p:cNvSpPr>
          <p:nvPr>
            <p:ph type="sldNum" sz="quarter" idx="5"/>
          </p:nvPr>
        </p:nvSpPr>
        <p:spPr/>
        <p:txBody>
          <a:bodyPr/>
          <a:lstStyle/>
          <a:p>
            <a:fld id="{D09C5488-DD16-4714-9519-7BE21BA11D4E}" type="slidenum">
              <a:rPr lang="en-AU" smtClean="0"/>
              <a:t>20</a:t>
            </a:fld>
            <a:endParaRPr lang="en-AU" dirty="0"/>
          </a:p>
        </p:txBody>
      </p:sp>
    </p:spTree>
    <p:extLst>
      <p:ext uri="{BB962C8B-B14F-4D97-AF65-F5344CB8AC3E}">
        <p14:creationId xmlns:p14="http://schemas.microsoft.com/office/powerpoint/2010/main" val="4262131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dirty="0"/>
              <a:t>2019</a:t>
            </a:r>
            <a:r>
              <a:rPr lang="en-AU" baseline="0" dirty="0"/>
              <a:t> exam q</a:t>
            </a:r>
            <a:r>
              <a:rPr lang="en-AU" dirty="0"/>
              <a:t>uestion</a:t>
            </a:r>
            <a:r>
              <a:rPr lang="en-AU" baseline="0" dirty="0"/>
              <a:t> </a:t>
            </a:r>
            <a:r>
              <a:rPr lang="en-AU" dirty="0"/>
              <a:t>4 answer is B</a:t>
            </a:r>
          </a:p>
          <a:p>
            <a:endParaRPr lang="en-AU" dirty="0"/>
          </a:p>
          <a:p>
            <a:r>
              <a:rPr lang="en-AU" dirty="0"/>
              <a:t>This</a:t>
            </a:r>
            <a:r>
              <a:rPr lang="en-AU" baseline="0" dirty="0"/>
              <a:t> d</a:t>
            </a:r>
            <a:r>
              <a:rPr lang="en-AU" dirty="0"/>
              <a:t>iagram is from a mass</a:t>
            </a:r>
            <a:r>
              <a:rPr lang="en-AU" baseline="0" dirty="0"/>
              <a:t> spectrometer. It is important to note this does not relate to the data sheet despite the similar appearance to a carbon-13 NMR spectrum.</a:t>
            </a:r>
          </a:p>
          <a:p>
            <a:endParaRPr lang="en-AU" dirty="0"/>
          </a:p>
          <a:p>
            <a:r>
              <a:rPr lang="en-AU" dirty="0"/>
              <a:t>Eliminate the options which are not reasonable:</a:t>
            </a:r>
          </a:p>
          <a:p>
            <a:r>
              <a:rPr lang="en-AU" dirty="0"/>
              <a:t>D is</a:t>
            </a:r>
            <a:r>
              <a:rPr lang="en-AU" baseline="0" dirty="0"/>
              <a:t> an </a:t>
            </a:r>
            <a:r>
              <a:rPr lang="en-AU" dirty="0"/>
              <a:t>inorganic compound, they are</a:t>
            </a:r>
            <a:r>
              <a:rPr lang="en-AU" baseline="0" dirty="0"/>
              <a:t> not normally analysed by a mass spectrometer and do not fit this inquiry question which is for the analysis of organic compounds. </a:t>
            </a:r>
            <a:r>
              <a:rPr lang="en-AU" dirty="0"/>
              <a:t>Despite the molecular</a:t>
            </a:r>
            <a:r>
              <a:rPr lang="en-AU" baseline="0" dirty="0"/>
              <a:t> weight</a:t>
            </a:r>
            <a:r>
              <a:rPr lang="en-AU" dirty="0"/>
              <a:t> being 87.9 (88) which is equal to the m+</a:t>
            </a:r>
            <a:r>
              <a:rPr lang="en-AU" baseline="0" dirty="0"/>
              <a:t> peak this </a:t>
            </a:r>
            <a:r>
              <a:rPr lang="en-AU" dirty="0"/>
              <a:t>would not fragment to produce the many fragment sizes as shown and so this option is excluded.</a:t>
            </a:r>
          </a:p>
          <a:p>
            <a:endParaRPr lang="en-AU" dirty="0"/>
          </a:p>
          <a:p>
            <a:r>
              <a:rPr lang="en-AU" dirty="0"/>
              <a:t>C is</a:t>
            </a:r>
            <a:r>
              <a:rPr lang="en-AU" baseline="0" dirty="0"/>
              <a:t> ethanoic acid with a</a:t>
            </a:r>
            <a:r>
              <a:rPr lang="en-AU" dirty="0"/>
              <a:t> molecular weight of 60 which is too light for the m+ peak shown in this spectrum. No peaks are possible greater</a:t>
            </a:r>
            <a:r>
              <a:rPr lang="en-AU" baseline="0" dirty="0"/>
              <a:t> than the molecular weight of the in-tact compound.</a:t>
            </a:r>
            <a:endParaRPr lang="en-AU" dirty="0"/>
          </a:p>
          <a:p>
            <a:pPr marL="0" marR="0" lvl="0" indent="0" algn="l" defTabSz="914347" rtl="0" eaLnBrk="1" fontAlgn="auto" latinLnBrk="0" hangingPunct="1">
              <a:lnSpc>
                <a:spcPct val="100000"/>
              </a:lnSpc>
              <a:spcBef>
                <a:spcPts val="0"/>
              </a:spcBef>
              <a:spcAft>
                <a:spcPts val="0"/>
              </a:spcAft>
              <a:buClrTx/>
              <a:buSzTx/>
              <a:buFontTx/>
              <a:buNone/>
              <a:tabLst/>
              <a:defRPr/>
            </a:pPr>
            <a:r>
              <a:rPr lang="en-AU" dirty="0"/>
              <a:t>A is butylamine with</a:t>
            </a:r>
            <a:r>
              <a:rPr lang="en-AU" baseline="0" dirty="0"/>
              <a:t> a molecular weight</a:t>
            </a:r>
            <a:r>
              <a:rPr lang="en-AU" dirty="0"/>
              <a:t> 73 which is also too light for m+ peak.</a:t>
            </a:r>
          </a:p>
          <a:p>
            <a:r>
              <a:rPr lang="en-AU" dirty="0"/>
              <a:t>B is butanoic</a:t>
            </a:r>
            <a:r>
              <a:rPr lang="en-AU" baseline="0" dirty="0"/>
              <a:t> acid and has a molecular weight of</a:t>
            </a:r>
            <a:r>
              <a:rPr lang="en-AU" dirty="0"/>
              <a:t> 88g/mol which is correct for the</a:t>
            </a:r>
            <a:r>
              <a:rPr lang="en-AU" baseline="0" dirty="0"/>
              <a:t> m+ and is the </a:t>
            </a:r>
            <a:r>
              <a:rPr lang="en-AU" dirty="0"/>
              <a:t>only reasonable option.</a:t>
            </a:r>
          </a:p>
          <a:p>
            <a:endParaRPr lang="en-AU" dirty="0"/>
          </a:p>
          <a:p>
            <a:r>
              <a:rPr lang="en-AU" dirty="0"/>
              <a:t>Image credit:</a:t>
            </a:r>
          </a:p>
          <a:p>
            <a:r>
              <a:rPr lang="en-AU" dirty="0">
                <a:hlinkClick r:id="rId3"/>
              </a:rPr>
              <a:t>https://educationstandards.nsw.edu.au/wps/portal/nesa/resource-finder/hsc-exam-papers/2019/chemistry-2019-hsc-exam-pack</a:t>
            </a:r>
            <a:endParaRPr lang="en-AU" dirty="0"/>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21</a:t>
            </a:fld>
            <a:endParaRPr lang="en-AU" dirty="0"/>
          </a:p>
        </p:txBody>
      </p:sp>
    </p:spTree>
    <p:extLst>
      <p:ext uri="{BB962C8B-B14F-4D97-AF65-F5344CB8AC3E}">
        <p14:creationId xmlns:p14="http://schemas.microsoft.com/office/powerpoint/2010/main" val="3810324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GB" sz="1200" b="1" dirty="0"/>
              <a:t>Syllabus content: students</a:t>
            </a:r>
            <a:r>
              <a:rPr lang="en-GB" sz="1200" b="1" baseline="0" dirty="0"/>
              <a:t> </a:t>
            </a:r>
            <a:r>
              <a:rPr lang="en-GB" sz="1200" b="1" i="0" kern="1200" dirty="0">
                <a:solidFill>
                  <a:schemeClr val="tx1"/>
                </a:solidFill>
                <a:effectLst/>
                <a:latin typeface="+mn-lt"/>
                <a:ea typeface="+mn-ea"/>
                <a:cs typeface="+mn-cs"/>
              </a:rPr>
              <a:t>investigate the processes used to analyse the structure of simple organic compounds addressed in the course, including but not limited to: infrared spectroscopy (ACSCH130)</a:t>
            </a:r>
          </a:p>
          <a:p>
            <a:pPr marL="0" marR="0" lvl="0" indent="0" algn="l" defTabSz="914347"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Infrared (IR) spectroscopy is an instrumental technique which produces the infrared wavelength absorbance pattern, the output graph is typically shown as the inverse, transmittance pattern, the peaks ‘hang downwards’ from the upper limit which is no absorbance</a:t>
            </a:r>
            <a:r>
              <a:rPr lang="en-AU" sz="1200" kern="1200" baseline="0" dirty="0">
                <a:solidFill>
                  <a:schemeClr val="tx1"/>
                </a:solidFill>
                <a:effectLst/>
                <a:latin typeface="+mn-lt"/>
                <a:ea typeface="+mn-ea"/>
                <a:cs typeface="+mn-cs"/>
              </a:rPr>
              <a:t> equal to complete transmittance of the infrared light</a:t>
            </a:r>
            <a:r>
              <a:rPr lang="en-AU" sz="1200" kern="1200" dirty="0">
                <a:solidFill>
                  <a:schemeClr val="tx1"/>
                </a:solidFill>
                <a:effectLst/>
                <a:latin typeface="+mn-lt"/>
                <a:ea typeface="+mn-ea"/>
                <a:cs typeface="+mn-cs"/>
              </a:rPr>
              <a:t>. IR causes either stretching or bending of the bonds between</a:t>
            </a:r>
            <a:r>
              <a:rPr lang="en-AU" sz="1200" kern="1200" baseline="0" dirty="0">
                <a:solidFill>
                  <a:schemeClr val="tx1"/>
                </a:solidFill>
                <a:effectLst/>
                <a:latin typeface="+mn-lt"/>
                <a:ea typeface="+mn-ea"/>
                <a:cs typeface="+mn-cs"/>
              </a:rPr>
              <a:t> nuclei </a:t>
            </a:r>
            <a:r>
              <a:rPr lang="en-AU" sz="1200" kern="1200" dirty="0">
                <a:solidFill>
                  <a:schemeClr val="tx1"/>
                </a:solidFill>
                <a:effectLst/>
                <a:latin typeface="+mn-lt"/>
                <a:ea typeface="+mn-ea"/>
                <a:cs typeface="+mn-cs"/>
              </a:rPr>
              <a:t>when they are excited by the frequency of IR they absorb. </a:t>
            </a:r>
            <a:r>
              <a:rPr lang="en-US" sz="1200" kern="1200" dirty="0">
                <a:solidFill>
                  <a:schemeClr val="tx1"/>
                </a:solidFill>
                <a:effectLst/>
                <a:latin typeface="+mn-lt"/>
                <a:ea typeface="+mn-ea"/>
                <a:cs typeface="+mn-cs"/>
              </a:rPr>
              <a:t>Peaks can be strong or weak (relating to their height of the peak in the spectrum) and sharp or broad (relating to the</a:t>
            </a:r>
            <a:r>
              <a:rPr lang="en-US" sz="1200" kern="1200" baseline="0" dirty="0">
                <a:solidFill>
                  <a:schemeClr val="tx1"/>
                </a:solidFill>
                <a:effectLst/>
                <a:latin typeface="+mn-lt"/>
                <a:ea typeface="+mn-ea"/>
                <a:cs typeface="+mn-cs"/>
              </a:rPr>
              <a:t> peak</a:t>
            </a:r>
            <a:r>
              <a:rPr lang="en-US" sz="1200" kern="1200" dirty="0">
                <a:solidFill>
                  <a:schemeClr val="tx1"/>
                </a:solidFill>
                <a:effectLst/>
                <a:latin typeface="+mn-lt"/>
                <a:ea typeface="+mn-ea"/>
                <a:cs typeface="+mn-cs"/>
              </a:rPr>
              <a:t> width in the spectrum). </a:t>
            </a:r>
            <a:r>
              <a:rPr lang="en-AU" sz="1200" kern="1200" dirty="0">
                <a:solidFill>
                  <a:schemeClr val="tx1"/>
                </a:solidFill>
                <a:effectLst/>
                <a:latin typeface="+mn-lt"/>
                <a:ea typeface="+mn-ea"/>
                <a:cs typeface="+mn-cs"/>
              </a:rPr>
              <a:t>To the right of the spectrum at 1500-500cm</a:t>
            </a:r>
            <a:r>
              <a:rPr lang="en-AU" sz="1200" kern="1200" baseline="30000" dirty="0">
                <a:solidFill>
                  <a:schemeClr val="tx1"/>
                </a:solidFill>
                <a:effectLst/>
                <a:latin typeface="+mn-lt"/>
                <a:ea typeface="+mn-ea"/>
                <a:cs typeface="+mn-cs"/>
              </a:rPr>
              <a:t>-1</a:t>
            </a:r>
            <a:r>
              <a:rPr lang="en-AU" sz="1200" kern="1200" dirty="0">
                <a:solidFill>
                  <a:schemeClr val="tx1"/>
                </a:solidFill>
                <a:effectLst/>
                <a:latin typeface="+mn-lt"/>
                <a:ea typeface="+mn-ea"/>
                <a:cs typeface="+mn-cs"/>
              </a:rPr>
              <a:t> is the ‘fingerprint region’. This contains a large mixture of absorbance peaks, although peaks in this region could be used to identify bonds it is typically ignored and only used for final confirmation of a compound’s identity when comparing to a database of known spectra. IR spectroscopy can be used to identify an unknown</a:t>
            </a:r>
            <a:r>
              <a:rPr lang="en-AU" sz="1200" kern="1200" baseline="0" dirty="0">
                <a:solidFill>
                  <a:schemeClr val="tx1"/>
                </a:solidFill>
                <a:effectLst/>
                <a:latin typeface="+mn-lt"/>
                <a:ea typeface="+mn-ea"/>
                <a:cs typeface="+mn-cs"/>
              </a:rPr>
              <a:t> pure</a:t>
            </a:r>
            <a:r>
              <a:rPr lang="en-AU" sz="1200" kern="1200" dirty="0">
                <a:solidFill>
                  <a:schemeClr val="tx1"/>
                </a:solidFill>
                <a:effectLst/>
                <a:latin typeface="+mn-lt"/>
                <a:ea typeface="+mn-ea"/>
                <a:cs typeface="+mn-cs"/>
              </a:rPr>
              <a:t> compound or determine the purity of a sample. Specific functional groups can be identified from the peaks in reference</a:t>
            </a:r>
            <a:r>
              <a:rPr lang="en-AU" sz="1200" kern="1200" baseline="0" dirty="0">
                <a:solidFill>
                  <a:schemeClr val="tx1"/>
                </a:solidFill>
                <a:effectLst/>
                <a:latin typeface="+mn-lt"/>
                <a:ea typeface="+mn-ea"/>
                <a:cs typeface="+mn-cs"/>
              </a:rPr>
              <a:t> to a known table to peak absorbance's.</a:t>
            </a:r>
          </a:p>
          <a:p>
            <a:pPr marL="0" marR="0" lvl="0" indent="0" algn="l" defTabSz="914347" rtl="0" eaLnBrk="1" fontAlgn="auto" latinLnBrk="0" hangingPunct="1">
              <a:lnSpc>
                <a:spcPct val="100000"/>
              </a:lnSpc>
              <a:spcBef>
                <a:spcPts val="0"/>
              </a:spcBef>
              <a:spcAft>
                <a:spcPts val="0"/>
              </a:spcAft>
              <a:buClrTx/>
              <a:buSzTx/>
              <a:buFontTx/>
              <a:buNone/>
              <a:tabLst/>
              <a:defRPr/>
            </a:pPr>
            <a:endParaRPr lang="en-AU" sz="1200" b="1" i="0" kern="1200" baseline="0" dirty="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AU" sz="1200" b="0" i="0" kern="1200" baseline="0" dirty="0">
                <a:solidFill>
                  <a:schemeClr val="tx1"/>
                </a:solidFill>
                <a:effectLst/>
                <a:latin typeface="+mn-lt"/>
                <a:ea typeface="+mn-ea"/>
                <a:cs typeface="+mn-cs"/>
              </a:rPr>
              <a:t>An important difference to recognise with this technique to the others previously addressed is that IR is looking at the bonds not the nuclei as with NMR or ions as with MS.</a:t>
            </a:r>
          </a:p>
          <a:p>
            <a:pPr marL="0" marR="0" lvl="0" indent="0" algn="l" defTabSz="914347" rtl="0" eaLnBrk="1" fontAlgn="auto" latinLnBrk="0" hangingPunct="1">
              <a:lnSpc>
                <a:spcPct val="100000"/>
              </a:lnSpc>
              <a:spcBef>
                <a:spcPts val="0"/>
              </a:spcBef>
              <a:spcAft>
                <a:spcPts val="0"/>
              </a:spcAft>
              <a:buClrTx/>
              <a:buSzTx/>
              <a:buFontTx/>
              <a:buNone/>
              <a:tabLst/>
              <a:defRPr/>
            </a:pPr>
            <a:endParaRPr lang="en-GB" sz="1200" b="1" i="0" kern="1200" dirty="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Image credit:</a:t>
            </a:r>
            <a:endParaRPr lang="en-AU" dirty="0">
              <a:hlinkClick r:id="rId3"/>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AU" dirty="0">
                <a:hlinkClick r:id="rId3"/>
              </a:rPr>
              <a:t>https://www.compoundchem.com/2015/02/05/irspectroscopy/</a:t>
            </a:r>
            <a:endParaRPr lang="en-GB"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22</a:t>
            </a:fld>
            <a:endParaRPr lang="en-AU" dirty="0"/>
          </a:p>
        </p:txBody>
      </p:sp>
    </p:spTree>
    <p:extLst>
      <p:ext uri="{BB962C8B-B14F-4D97-AF65-F5344CB8AC3E}">
        <p14:creationId xmlns:p14="http://schemas.microsoft.com/office/powerpoint/2010/main" val="828554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GB" sz="1200" b="1" dirty="0"/>
              <a:t>Syllabus content: students</a:t>
            </a:r>
            <a:r>
              <a:rPr lang="en-GB" sz="1200" b="1" baseline="0" dirty="0"/>
              <a:t> </a:t>
            </a:r>
            <a:r>
              <a:rPr lang="en-GB" sz="1200" b="1" i="0" kern="1200" dirty="0">
                <a:solidFill>
                  <a:schemeClr val="tx1"/>
                </a:solidFill>
                <a:effectLst/>
                <a:latin typeface="+mn-lt"/>
                <a:ea typeface="+mn-ea"/>
                <a:cs typeface="+mn-cs"/>
              </a:rPr>
              <a:t>investigate the processes used to analyse the structure of simple organic compounds addressed in the course, including but not limited to: infrared spectroscopy (ACSCH130)</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Refer to the peaks in the data sheet</a:t>
            </a:r>
            <a:r>
              <a:rPr lang="en-GB" sz="1200" b="0" i="0" kern="1200" baseline="0" dirty="0">
                <a:solidFill>
                  <a:schemeClr val="tx1"/>
                </a:solidFill>
                <a:effectLst/>
                <a:latin typeface="+mn-lt"/>
                <a:ea typeface="+mn-ea"/>
                <a:cs typeface="+mn-cs"/>
              </a:rPr>
              <a:t> to help identify the peaks in the provided IR spectrum. In order to identify the peaks we can look for the more obvious peaks that are easier to begin with. </a:t>
            </a:r>
            <a:r>
              <a:rPr lang="en-AU" dirty="0"/>
              <a:t>Look for “tongues” and “swords” in particular, big broad peak on the left</a:t>
            </a:r>
            <a:r>
              <a:rPr lang="en-AU" baseline="0" dirty="0"/>
              <a:t> (looks like a tongue) of the spectrum </a:t>
            </a:r>
            <a:r>
              <a:rPr lang="en-AU" dirty="0"/>
              <a:t>is indicative of an OH functional group which could</a:t>
            </a:r>
            <a:r>
              <a:rPr lang="en-AU" baseline="0" dirty="0"/>
              <a:t> be from an alcohol or a carboxylic acid.</a:t>
            </a:r>
            <a:r>
              <a:rPr lang="en-AU" dirty="0"/>
              <a:t> In more complex examples this peak is a pain as it can be so broad it masks other peaks in the region such as amines. A sword is the carbonyl or C=O group which is normally strong and narrow (looks like a sword) at ~1680-1750cm-1. Using these two pieces of information it can be determined</a:t>
            </a:r>
            <a:r>
              <a:rPr lang="en-AU" baseline="0" dirty="0"/>
              <a:t>:</a:t>
            </a:r>
            <a:endParaRPr lang="en-AU" dirty="0"/>
          </a:p>
          <a:p>
            <a:pPr marL="628623" lvl="1" indent="-171450">
              <a:buFont typeface="Arial" panose="020B0604020202020204" pitchFamily="34" charset="0"/>
              <a:buChar char="•"/>
            </a:pPr>
            <a:r>
              <a:rPr lang="en-AU" dirty="0"/>
              <a:t>If there is a tongue and no sword the compound is likely to be</a:t>
            </a:r>
            <a:r>
              <a:rPr lang="en-AU" baseline="0" dirty="0"/>
              <a:t> an</a:t>
            </a:r>
            <a:r>
              <a:rPr lang="en-AU" dirty="0"/>
              <a:t> alcohol</a:t>
            </a:r>
          </a:p>
          <a:p>
            <a:pPr marL="628623" lvl="1" indent="-171450">
              <a:buFont typeface="Arial" panose="020B0604020202020204" pitchFamily="34" charset="0"/>
              <a:buChar char="•"/>
            </a:pPr>
            <a:r>
              <a:rPr lang="en-AU" dirty="0"/>
              <a:t>If there is a sword and no tongue the</a:t>
            </a:r>
            <a:r>
              <a:rPr lang="en-AU" baseline="0" dirty="0"/>
              <a:t> compound is likely to be an</a:t>
            </a:r>
            <a:r>
              <a:rPr lang="en-AU" dirty="0"/>
              <a:t> aldehyde or ketone (aldehydes also have big peaks at ~2700-2800 to identify them separate to ketones which do not have them but this is not part of the data sheet)</a:t>
            </a:r>
          </a:p>
          <a:p>
            <a:pPr marL="628623"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there is a tongue and a sword the</a:t>
            </a:r>
            <a:r>
              <a:rPr lang="en-AU" baseline="0" dirty="0"/>
              <a:t> compound is likely to be a</a:t>
            </a:r>
            <a:r>
              <a:rPr lang="en-AU" dirty="0"/>
              <a:t> carboxylic acid</a:t>
            </a:r>
          </a:p>
          <a:p>
            <a:pPr marL="628623" lvl="1" indent="-171450">
              <a:buFont typeface="Arial" panose="020B0604020202020204" pitchFamily="34" charset="0"/>
              <a:buChar char="•"/>
            </a:pPr>
            <a:r>
              <a:rPr lang="en-AU" dirty="0"/>
              <a:t>If there is neither</a:t>
            </a:r>
            <a:r>
              <a:rPr lang="en-AU" baseline="0" dirty="0"/>
              <a:t> a tongue or a sword the compound can not be any oxygen containing organic compounds (can not be an alcohol, aldehyde, ketone, carboxylic acid or amide), you then can consider a smaller groups of possibilities from the remaining peak possibilities in the data sheet</a:t>
            </a:r>
            <a:endParaRPr lang="en-AU" dirty="0"/>
          </a:p>
          <a:p>
            <a:endParaRPr lang="en-AU" dirty="0"/>
          </a:p>
          <a:p>
            <a:pPr lvl="0"/>
            <a:r>
              <a:rPr lang="en-AU" sz="1200" kern="1200" dirty="0">
                <a:solidFill>
                  <a:schemeClr val="tx1"/>
                </a:solidFill>
                <a:effectLst/>
                <a:latin typeface="+mn-lt"/>
                <a:ea typeface="+mn-ea"/>
                <a:cs typeface="+mn-cs"/>
              </a:rPr>
              <a:t>To identify ethanol from this</a:t>
            </a:r>
            <a:r>
              <a:rPr lang="en-AU" sz="1200" kern="1200" baseline="0" dirty="0">
                <a:solidFill>
                  <a:schemeClr val="tx1"/>
                </a:solidFill>
                <a:effectLst/>
                <a:latin typeface="+mn-lt"/>
                <a:ea typeface="+mn-ea"/>
                <a:cs typeface="+mn-cs"/>
              </a:rPr>
              <a:t> spectrum, bonds are colour coded to the corresponding coloured arrows in the IR spectrum:</a:t>
            </a:r>
            <a:endParaRPr lang="en-AU" sz="1200" kern="1200" dirty="0">
              <a:solidFill>
                <a:schemeClr val="tx1"/>
              </a:solidFill>
              <a:effectLst/>
              <a:latin typeface="+mn-lt"/>
              <a:ea typeface="+mn-ea"/>
              <a:cs typeface="+mn-cs"/>
            </a:endParaRPr>
          </a:p>
          <a:p>
            <a:pPr marL="628623" lvl="1" indent="-171450">
              <a:buFont typeface="Arial" panose="020B0604020202020204" pitchFamily="34" charset="0"/>
              <a:buChar char="•"/>
            </a:pPr>
            <a:r>
              <a:rPr lang="en-AU" sz="1200" kern="1200" dirty="0">
                <a:solidFill>
                  <a:schemeClr val="tx1"/>
                </a:solidFill>
                <a:effectLst/>
                <a:latin typeface="+mn-lt"/>
                <a:ea typeface="+mn-ea"/>
                <a:cs typeface="+mn-cs"/>
              </a:rPr>
              <a:t>The C-H bond has a characteristic IR peak at 2850-3300cm</a:t>
            </a:r>
            <a:r>
              <a:rPr lang="en-AU" sz="1200" kern="1200" baseline="30000" dirty="0">
                <a:solidFill>
                  <a:schemeClr val="tx1"/>
                </a:solidFill>
                <a:effectLst/>
                <a:latin typeface="+mn-lt"/>
                <a:ea typeface="+mn-ea"/>
                <a:cs typeface="+mn-cs"/>
              </a:rPr>
              <a:t>-1</a:t>
            </a:r>
            <a:r>
              <a:rPr lang="en-AU" sz="1200" kern="1200" dirty="0">
                <a:solidFill>
                  <a:schemeClr val="tx1"/>
                </a:solidFill>
                <a:effectLst/>
                <a:latin typeface="+mn-lt"/>
                <a:ea typeface="+mn-ea"/>
                <a:cs typeface="+mn-cs"/>
              </a:rPr>
              <a:t> and are typically observed in all organic compounds. These peaks are shown in this spectrum at 2850-3000cm</a:t>
            </a:r>
            <a:r>
              <a:rPr lang="en-AU" sz="1200" kern="1200" baseline="30000" dirty="0">
                <a:solidFill>
                  <a:schemeClr val="tx1"/>
                </a:solidFill>
                <a:effectLst/>
                <a:latin typeface="+mn-lt"/>
                <a:ea typeface="+mn-ea"/>
                <a:cs typeface="+mn-cs"/>
              </a:rPr>
              <a:t>-1</a:t>
            </a:r>
            <a:r>
              <a:rPr lang="en-AU" sz="1200" kern="1200" baseline="0" dirty="0">
                <a:solidFill>
                  <a:schemeClr val="tx1"/>
                </a:solidFill>
                <a:effectLst/>
                <a:latin typeface="+mn-lt"/>
                <a:ea typeface="+mn-ea"/>
                <a:cs typeface="+mn-cs"/>
              </a:rPr>
              <a:t> and are coloured blue.</a:t>
            </a:r>
            <a:endParaRPr lang="en-AU" sz="1200" kern="1200" dirty="0">
              <a:solidFill>
                <a:schemeClr val="tx1"/>
              </a:solidFill>
              <a:effectLst/>
              <a:latin typeface="+mn-lt"/>
              <a:ea typeface="+mn-ea"/>
              <a:cs typeface="+mn-cs"/>
            </a:endParaRPr>
          </a:p>
          <a:p>
            <a:pPr marL="628623" lvl="1" indent="-171450">
              <a:buFont typeface="Arial" panose="020B0604020202020204" pitchFamily="34" charset="0"/>
              <a:buChar char="•"/>
            </a:pPr>
            <a:r>
              <a:rPr lang="en-AU" sz="1200" kern="1200" dirty="0">
                <a:solidFill>
                  <a:schemeClr val="tx1"/>
                </a:solidFill>
                <a:effectLst/>
                <a:latin typeface="+mn-lt"/>
                <a:ea typeface="+mn-ea"/>
                <a:cs typeface="+mn-cs"/>
              </a:rPr>
              <a:t>The C-C bond gives a peak at 750-1100cm</a:t>
            </a:r>
            <a:r>
              <a:rPr lang="en-AU" sz="1200" kern="1200" baseline="30000" dirty="0">
                <a:solidFill>
                  <a:schemeClr val="tx1"/>
                </a:solidFill>
                <a:effectLst/>
                <a:latin typeface="+mn-lt"/>
                <a:ea typeface="+mn-ea"/>
                <a:cs typeface="+mn-cs"/>
              </a:rPr>
              <a:t>-1</a:t>
            </a:r>
            <a:r>
              <a:rPr lang="en-AU" sz="1200" kern="1200" dirty="0">
                <a:solidFill>
                  <a:schemeClr val="tx1"/>
                </a:solidFill>
                <a:effectLst/>
                <a:latin typeface="+mn-lt"/>
                <a:ea typeface="+mn-ea"/>
                <a:cs typeface="+mn-cs"/>
              </a:rPr>
              <a:t> and again are typically observed in all organic compounds. These peaks are shown in this spectrum at 900cm</a:t>
            </a:r>
            <a:r>
              <a:rPr lang="en-AU" sz="1200" kern="1200" baseline="30000" dirty="0">
                <a:solidFill>
                  <a:schemeClr val="tx1"/>
                </a:solidFill>
                <a:effectLst/>
                <a:latin typeface="+mn-lt"/>
                <a:ea typeface="+mn-ea"/>
                <a:cs typeface="+mn-cs"/>
              </a:rPr>
              <a:t>-1</a:t>
            </a:r>
            <a:r>
              <a:rPr lang="en-AU" sz="1200" kern="1200" baseline="0" dirty="0">
                <a:solidFill>
                  <a:schemeClr val="tx1"/>
                </a:solidFill>
                <a:effectLst/>
                <a:latin typeface="+mn-lt"/>
                <a:ea typeface="+mn-ea"/>
                <a:cs typeface="+mn-cs"/>
              </a:rPr>
              <a:t> and are coloured black.</a:t>
            </a:r>
            <a:endParaRPr lang="en-AU" sz="1200" kern="1200" dirty="0">
              <a:solidFill>
                <a:schemeClr val="tx1"/>
              </a:solidFill>
              <a:effectLst/>
              <a:latin typeface="+mn-lt"/>
              <a:ea typeface="+mn-ea"/>
              <a:cs typeface="+mn-cs"/>
            </a:endParaRPr>
          </a:p>
          <a:p>
            <a:pPr marL="628623" lvl="1" indent="-171450">
              <a:buFont typeface="Arial" panose="020B0604020202020204" pitchFamily="34" charset="0"/>
              <a:buChar char="•"/>
            </a:pPr>
            <a:r>
              <a:rPr lang="en-AU" sz="1200" kern="1200" dirty="0">
                <a:solidFill>
                  <a:schemeClr val="tx1"/>
                </a:solidFill>
                <a:effectLst/>
                <a:latin typeface="+mn-lt"/>
                <a:ea typeface="+mn-ea"/>
                <a:cs typeface="+mn-cs"/>
              </a:rPr>
              <a:t>The C-O single bond gives a peak at 1000-1300cm</a:t>
            </a:r>
            <a:r>
              <a:rPr lang="en-AU" sz="1200" kern="1200" baseline="30000" dirty="0">
                <a:solidFill>
                  <a:schemeClr val="tx1"/>
                </a:solidFill>
                <a:effectLst/>
                <a:latin typeface="+mn-lt"/>
                <a:ea typeface="+mn-ea"/>
                <a:cs typeface="+mn-cs"/>
              </a:rPr>
              <a:t>-1</a:t>
            </a:r>
            <a:r>
              <a:rPr lang="en-AU" sz="1200" kern="1200" dirty="0">
                <a:solidFill>
                  <a:schemeClr val="tx1"/>
                </a:solidFill>
                <a:effectLst/>
                <a:latin typeface="+mn-lt"/>
                <a:ea typeface="+mn-ea"/>
                <a:cs typeface="+mn-cs"/>
              </a:rPr>
              <a:t> and this peak is shown at 1050-1100cm</a:t>
            </a:r>
            <a:r>
              <a:rPr lang="en-AU" sz="1200" kern="1200" baseline="30000" dirty="0">
                <a:solidFill>
                  <a:schemeClr val="tx1"/>
                </a:solidFill>
                <a:effectLst/>
                <a:latin typeface="+mn-lt"/>
                <a:ea typeface="+mn-ea"/>
                <a:cs typeface="+mn-cs"/>
              </a:rPr>
              <a:t>-1</a:t>
            </a:r>
            <a:r>
              <a:rPr lang="en-AU" sz="1200" kern="1200" dirty="0">
                <a:solidFill>
                  <a:schemeClr val="tx1"/>
                </a:solidFill>
                <a:effectLst/>
                <a:latin typeface="+mn-lt"/>
                <a:ea typeface="+mn-ea"/>
                <a:cs typeface="+mn-cs"/>
              </a:rPr>
              <a:t>.</a:t>
            </a:r>
            <a:r>
              <a:rPr lang="en-AU" sz="1200" kern="1200" baseline="0" dirty="0">
                <a:solidFill>
                  <a:schemeClr val="tx1"/>
                </a:solidFill>
                <a:effectLst/>
                <a:latin typeface="+mn-lt"/>
                <a:ea typeface="+mn-ea"/>
                <a:cs typeface="+mn-cs"/>
              </a:rPr>
              <a:t> and are coloured grey.</a:t>
            </a:r>
            <a:endParaRPr lang="en-AU" sz="1200" kern="1200" dirty="0">
              <a:solidFill>
                <a:schemeClr val="tx1"/>
              </a:solidFill>
              <a:effectLst/>
              <a:latin typeface="+mn-lt"/>
              <a:ea typeface="+mn-ea"/>
              <a:cs typeface="+mn-cs"/>
            </a:endParaRPr>
          </a:p>
          <a:p>
            <a:pPr marL="628623" lvl="1" indent="-171450">
              <a:buFont typeface="Arial" panose="020B0604020202020204" pitchFamily="34" charset="0"/>
              <a:buChar char="•"/>
            </a:pPr>
            <a:r>
              <a:rPr lang="en-AU" sz="1200" kern="1200" dirty="0">
                <a:solidFill>
                  <a:schemeClr val="tx1"/>
                </a:solidFill>
                <a:effectLst/>
                <a:latin typeface="+mn-lt"/>
                <a:ea typeface="+mn-ea"/>
                <a:cs typeface="+mn-cs"/>
              </a:rPr>
              <a:t>The O-H bond is an obvious peak (the </a:t>
            </a:r>
            <a:r>
              <a:rPr lang="en-AU" sz="1200" b="0" kern="1200" dirty="0">
                <a:solidFill>
                  <a:schemeClr val="tx1"/>
                </a:solidFill>
                <a:effectLst/>
                <a:latin typeface="+mn-lt"/>
                <a:ea typeface="+mn-ea"/>
                <a:cs typeface="+mn-cs"/>
              </a:rPr>
              <a:t>tongue</a:t>
            </a:r>
            <a:r>
              <a:rPr lang="en-AU" sz="1200" kern="1200" dirty="0">
                <a:solidFill>
                  <a:schemeClr val="tx1"/>
                </a:solidFill>
                <a:effectLst/>
                <a:latin typeface="+mn-lt"/>
                <a:ea typeface="+mn-ea"/>
                <a:cs typeface="+mn-cs"/>
              </a:rPr>
              <a:t>) unlike any other, typically being very broad due to the wide IR absorbance range of this bond. The absorbance of the OH bond depends on the nature of the functional group it is attached to, either as an alcohol or part of a carboxylic acid. Alcohols give a broad peak at 3230-3550cm</a:t>
            </a:r>
            <a:r>
              <a:rPr lang="en-AU" sz="1200" kern="1200" baseline="30000" dirty="0">
                <a:solidFill>
                  <a:schemeClr val="tx1"/>
                </a:solidFill>
                <a:effectLst/>
                <a:latin typeface="+mn-lt"/>
                <a:ea typeface="+mn-ea"/>
                <a:cs typeface="+mn-cs"/>
              </a:rPr>
              <a:t>-1</a:t>
            </a:r>
            <a:r>
              <a:rPr lang="en-AU" sz="1200" kern="1200" dirty="0">
                <a:solidFill>
                  <a:schemeClr val="tx1"/>
                </a:solidFill>
                <a:effectLst/>
                <a:latin typeface="+mn-lt"/>
                <a:ea typeface="+mn-ea"/>
                <a:cs typeface="+mn-cs"/>
              </a:rPr>
              <a:t>. This peak is shown in this spectrum at 3400cm</a:t>
            </a:r>
            <a:r>
              <a:rPr lang="en-AU" sz="1200" kern="1200" baseline="30000" dirty="0">
                <a:solidFill>
                  <a:schemeClr val="tx1"/>
                </a:solidFill>
                <a:effectLst/>
                <a:latin typeface="+mn-lt"/>
                <a:ea typeface="+mn-ea"/>
                <a:cs typeface="+mn-cs"/>
              </a:rPr>
              <a:t>-1</a:t>
            </a:r>
            <a:r>
              <a:rPr lang="en-AU" sz="1200" kern="1200" baseline="0" dirty="0">
                <a:solidFill>
                  <a:schemeClr val="tx1"/>
                </a:solidFill>
                <a:effectLst/>
                <a:latin typeface="+mn-lt"/>
                <a:ea typeface="+mn-ea"/>
                <a:cs typeface="+mn-cs"/>
              </a:rPr>
              <a:t> and are coloured red.</a:t>
            </a:r>
            <a:endParaRPr lang="en-AU" sz="1200" kern="1200" dirty="0">
              <a:solidFill>
                <a:schemeClr val="tx1"/>
              </a:solidFill>
              <a:effectLst/>
              <a:latin typeface="+mn-lt"/>
              <a:ea typeface="+mn-ea"/>
              <a:cs typeface="+mn-cs"/>
            </a:endParaRPr>
          </a:p>
          <a:p>
            <a:endParaRPr lang="en-AU" dirty="0"/>
          </a:p>
          <a:p>
            <a:r>
              <a:rPr lang="en-GB" sz="1200" b="0" i="0" kern="1200" dirty="0">
                <a:solidFill>
                  <a:schemeClr val="tx1"/>
                </a:solidFill>
                <a:effectLst/>
                <a:latin typeface="+mn-lt"/>
                <a:ea typeface="+mn-ea"/>
                <a:cs typeface="+mn-cs"/>
              </a:rPr>
              <a:t>Image credit:</a:t>
            </a:r>
          </a:p>
          <a:p>
            <a:r>
              <a:rPr lang="en-AU" dirty="0"/>
              <a:t>https://sdbs.db.aist.go.jp/sdbs/cgi-bin/cre_frame_disp.cgi?sdbsno=1300</a:t>
            </a:r>
          </a:p>
          <a:p>
            <a:pPr marL="0" marR="0" lvl="0" indent="0" algn="l" defTabSz="914347" rtl="0" eaLnBrk="1" fontAlgn="auto" latinLnBrk="0" hangingPunct="1">
              <a:lnSpc>
                <a:spcPct val="100000"/>
              </a:lnSpc>
              <a:spcBef>
                <a:spcPts val="0"/>
              </a:spcBef>
              <a:spcAft>
                <a:spcPts val="0"/>
              </a:spcAft>
              <a:buClrTx/>
              <a:buSzTx/>
              <a:buFontTx/>
              <a:buNone/>
              <a:tabLst/>
              <a:defRPr/>
            </a:pPr>
            <a:r>
              <a:rPr lang="en-AU" dirty="0">
                <a:hlinkClick r:id="rId3"/>
              </a:rPr>
              <a:t>https://www.educationstandards.nsw.edu.au/wps/wcm/connect/98664936-221f-4c49-88e1-d002ec69285c/chemistry-data-sheet-2017-02.pdf?MOD=AJPERES&amp;CVID=</a:t>
            </a:r>
            <a:endParaRPr lang="en-AU" dirty="0"/>
          </a:p>
          <a:p>
            <a:r>
              <a:rPr lang="en-AU" dirty="0">
                <a:hlinkClick r:id="rId4"/>
              </a:rPr>
              <a:t>https://commons.wikimedia.org/wiki/File:Ethanol-structure.svg</a:t>
            </a:r>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23</a:t>
            </a:fld>
            <a:endParaRPr lang="en-AU" dirty="0"/>
          </a:p>
        </p:txBody>
      </p:sp>
    </p:spTree>
    <p:extLst>
      <p:ext uri="{BB962C8B-B14F-4D97-AF65-F5344CB8AC3E}">
        <p14:creationId xmlns:p14="http://schemas.microsoft.com/office/powerpoint/2010/main" val="2658092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Specimen</a:t>
            </a:r>
            <a:r>
              <a:rPr lang="en-AU" baseline="0" dirty="0"/>
              <a:t> exam q</a:t>
            </a:r>
            <a:r>
              <a:rPr lang="en-AU" dirty="0"/>
              <a:t>uestion 3 answer is B</a:t>
            </a:r>
          </a:p>
          <a:p>
            <a:endParaRPr lang="en-AU" dirty="0"/>
          </a:p>
          <a:p>
            <a:r>
              <a:rPr lang="en-AU" dirty="0"/>
              <a:t>In this IR spectrum, remember to refer to the data sheet if needed. Which peaks are</a:t>
            </a:r>
            <a:r>
              <a:rPr lang="en-AU" baseline="0" dirty="0"/>
              <a:t> </a:t>
            </a:r>
            <a:r>
              <a:rPr lang="en-AU" dirty="0"/>
              <a:t>present? There is a tongue but no sword so an OH group is suggested, but no C=O means we have an alcohol (can not be a</a:t>
            </a:r>
            <a:r>
              <a:rPr lang="en-AU" baseline="0" dirty="0"/>
              <a:t> carboxylic acid without a sword).</a:t>
            </a:r>
          </a:p>
          <a:p>
            <a:endParaRPr lang="en-AU" dirty="0"/>
          </a:p>
          <a:p>
            <a:r>
              <a:rPr lang="en-AU" dirty="0"/>
              <a:t>A is an alkane does not give a tongue</a:t>
            </a:r>
            <a:r>
              <a:rPr lang="en-AU" baseline="0" dirty="0"/>
              <a:t> in any of their spectra</a:t>
            </a:r>
            <a:endParaRPr lang="en-AU" dirty="0"/>
          </a:p>
          <a:p>
            <a:r>
              <a:rPr lang="en-AU" dirty="0"/>
              <a:t>C is</a:t>
            </a:r>
            <a:r>
              <a:rPr lang="en-AU" baseline="0" dirty="0"/>
              <a:t> an </a:t>
            </a:r>
            <a:r>
              <a:rPr lang="en-AU" dirty="0"/>
              <a:t>aldehyde which would have a sword and no tongue, opposite to the situation in this spectrum</a:t>
            </a:r>
          </a:p>
          <a:p>
            <a:r>
              <a:rPr lang="en-AU" dirty="0"/>
              <a:t>D is a carboxylic</a:t>
            </a:r>
            <a:r>
              <a:rPr lang="en-AU" baseline="0" dirty="0"/>
              <a:t> </a:t>
            </a:r>
            <a:r>
              <a:rPr lang="en-AU" dirty="0"/>
              <a:t>acid, which requires a tongue and a sword,</a:t>
            </a:r>
            <a:r>
              <a:rPr lang="en-AU" baseline="0" dirty="0"/>
              <a:t> with </a:t>
            </a:r>
            <a:r>
              <a:rPr lang="en-AU" dirty="0"/>
              <a:t>no sword present this is not</a:t>
            </a:r>
            <a:r>
              <a:rPr lang="en-AU" baseline="0" dirty="0"/>
              <a:t> possible</a:t>
            </a:r>
            <a:endParaRPr lang="en-AU" dirty="0"/>
          </a:p>
          <a:p>
            <a:endParaRPr lang="en-AU" dirty="0"/>
          </a:p>
          <a:p>
            <a:r>
              <a:rPr lang="en-AU" dirty="0"/>
              <a:t>Image credit:</a:t>
            </a:r>
          </a:p>
          <a:p>
            <a:r>
              <a:rPr lang="en-AU" dirty="0">
                <a:hlinkClick r:id="rId3"/>
              </a:rPr>
              <a:t>https://syllabus.nesa.nsw.edu.au/assets/chemistry/files/sample-questions-new-hsc-chemistry-exam-2019.pdf</a:t>
            </a:r>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24</a:t>
            </a:fld>
            <a:endParaRPr lang="en-AU" dirty="0"/>
          </a:p>
        </p:txBody>
      </p:sp>
    </p:spTree>
    <p:extLst>
      <p:ext uri="{BB962C8B-B14F-4D97-AF65-F5344CB8AC3E}">
        <p14:creationId xmlns:p14="http://schemas.microsoft.com/office/powerpoint/2010/main" val="2842950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dirty="0"/>
              <a:t>Specimen</a:t>
            </a:r>
            <a:r>
              <a:rPr lang="en-AU" baseline="0" dirty="0"/>
              <a:t> exam q</a:t>
            </a:r>
            <a:r>
              <a:rPr lang="en-AU" dirty="0"/>
              <a:t>uestion 23</a:t>
            </a:r>
          </a:p>
          <a:p>
            <a:pPr marL="0" marR="0" lvl="0" indent="0" algn="l" defTabSz="914347" rtl="0" eaLnBrk="1" fontAlgn="auto" latinLnBrk="0" hangingPunct="1">
              <a:lnSpc>
                <a:spcPct val="100000"/>
              </a:lnSpc>
              <a:spcBef>
                <a:spcPts val="0"/>
              </a:spcBef>
              <a:spcAft>
                <a:spcPts val="0"/>
              </a:spcAft>
              <a:buClrTx/>
              <a:buSzTx/>
              <a:buFontTx/>
              <a:buNone/>
              <a:tabLst/>
              <a:defRPr/>
            </a:pPr>
            <a:endParaRPr lang="en-AU" dirty="0"/>
          </a:p>
          <a:p>
            <a:r>
              <a:rPr lang="en-AU" dirty="0"/>
              <a:t>In this question you</a:t>
            </a:r>
            <a:r>
              <a:rPr lang="en-AU" baseline="0" dirty="0"/>
              <a:t> are presented with an IR spectrum which shows a selection of peaks. It can be seen there is a large tongue on the left side indicating the presence of an OH functional group but with no sword this can only be the spectrum for an alcohol.</a:t>
            </a:r>
          </a:p>
          <a:p>
            <a:endParaRPr lang="en-AU" baseline="0" dirty="0"/>
          </a:p>
          <a:p>
            <a:r>
              <a:rPr lang="en-AU" dirty="0"/>
              <a:t>The question</a:t>
            </a:r>
            <a:r>
              <a:rPr lang="en-AU" baseline="0" dirty="0"/>
              <a:t> also indicates the molecular weight of this organic compound is approximately 60gmol-1 with the response required to suggest two different compounds using the data provided to justify your suggestions. Considering we know this compound must be an alcohol we are looking at the chain or positional isomers only of an alcohol with a molecular weight of 60gmol-1.</a:t>
            </a:r>
          </a:p>
          <a:p>
            <a:endParaRPr lang="en-AU" baseline="0" dirty="0"/>
          </a:p>
          <a:p>
            <a:r>
              <a:rPr lang="en-AU" baseline="0" dirty="0"/>
              <a:t>Propanol C3H8O has the mass – (12.01x3)+(1.008x8)+16 = 60.094 so approximately 60gmol-1 as shown in the question. What are two possible isomers of propanol which would suit the response in this question? Propan-1-ol and propan-2-ol are the only possibilities with this data. Propanol positional isomers have the same molecular weight and would both produce a similar IR spectrum due to the same types of bonds present in the organic compound. Slight differences in the fingerprint region would be used to identify the difference between these isomers in IR spectra.</a:t>
            </a:r>
            <a:endParaRPr lang="en-AU" dirty="0"/>
          </a:p>
          <a:p>
            <a:endParaRPr lang="en-AU" dirty="0"/>
          </a:p>
          <a:p>
            <a:r>
              <a:rPr lang="en-AU" dirty="0"/>
              <a:t>Image credit:</a:t>
            </a:r>
          </a:p>
          <a:p>
            <a:r>
              <a:rPr lang="en-AU" dirty="0">
                <a:hlinkClick r:id="rId3"/>
              </a:rPr>
              <a:t>https://syllabus.nesa.nsw.edu.au/assets/chemistry/files/sample-questions-new-hsc-chemistry-exam-2019.pdf</a:t>
            </a:r>
            <a:endParaRPr lang="en-AU" dirty="0"/>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25</a:t>
            </a:fld>
            <a:endParaRPr lang="en-AU" dirty="0"/>
          </a:p>
        </p:txBody>
      </p:sp>
    </p:spTree>
    <p:extLst>
      <p:ext uri="{BB962C8B-B14F-4D97-AF65-F5344CB8AC3E}">
        <p14:creationId xmlns:p14="http://schemas.microsoft.com/office/powerpoint/2010/main" val="475964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dirty="0"/>
              <a:t>Marking scheme for specimen</a:t>
            </a:r>
            <a:r>
              <a:rPr lang="en-AU" baseline="0" dirty="0"/>
              <a:t> exam q</a:t>
            </a:r>
            <a:r>
              <a:rPr lang="en-AU" dirty="0"/>
              <a:t>uestion 23.</a:t>
            </a:r>
          </a:p>
          <a:p>
            <a:endParaRPr lang="en-AU" dirty="0"/>
          </a:p>
          <a:p>
            <a:r>
              <a:rPr lang="en-AU" dirty="0"/>
              <a:t>Image credit:</a:t>
            </a:r>
          </a:p>
          <a:p>
            <a:r>
              <a:rPr lang="en-AU" dirty="0">
                <a:hlinkClick r:id="rId3"/>
              </a:rPr>
              <a:t>https://syllabus.nesa.nsw.edu.au/assets/chemistry/files/sample-questions-new-hsc-chemistry-exam-2019.pdf</a:t>
            </a:r>
            <a:endParaRPr lang="en-AU" dirty="0"/>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26</a:t>
            </a:fld>
            <a:endParaRPr lang="en-AU" dirty="0"/>
          </a:p>
        </p:txBody>
      </p:sp>
    </p:spTree>
    <p:extLst>
      <p:ext uri="{BB962C8B-B14F-4D97-AF65-F5344CB8AC3E}">
        <p14:creationId xmlns:p14="http://schemas.microsoft.com/office/powerpoint/2010/main" val="3713680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dirty="0"/>
              <a:t>Sample</a:t>
            </a:r>
            <a:r>
              <a:rPr lang="en-AU" baseline="0" dirty="0"/>
              <a:t> answer for s</a:t>
            </a:r>
            <a:r>
              <a:rPr lang="en-AU" dirty="0"/>
              <a:t>pecimen</a:t>
            </a:r>
            <a:r>
              <a:rPr lang="en-AU" baseline="0" dirty="0"/>
              <a:t> exam q</a:t>
            </a:r>
            <a:r>
              <a:rPr lang="en-AU" dirty="0"/>
              <a:t>uestion 23</a:t>
            </a:r>
          </a:p>
          <a:p>
            <a:pPr marL="0" marR="0" lvl="0" indent="0" algn="l" defTabSz="914347" rtl="0" eaLnBrk="1" fontAlgn="auto" latinLnBrk="0" hangingPunct="1">
              <a:lnSpc>
                <a:spcPct val="100000"/>
              </a:lnSpc>
              <a:spcBef>
                <a:spcPts val="0"/>
              </a:spcBef>
              <a:spcAft>
                <a:spcPts val="0"/>
              </a:spcAft>
              <a:buClrTx/>
              <a:buSzTx/>
              <a:buFontTx/>
              <a:buNone/>
              <a:tabLst/>
              <a:defRPr/>
            </a:pPr>
            <a:r>
              <a:rPr lang="en-AU" dirty="0"/>
              <a:t>Note the use of actual data from the spectrum. Specific</a:t>
            </a:r>
            <a:r>
              <a:rPr lang="en-AU" baseline="0" dirty="0"/>
              <a:t> e</a:t>
            </a:r>
            <a:r>
              <a:rPr lang="en-AU" dirty="0"/>
              <a:t>vidence should be provided</a:t>
            </a:r>
            <a:r>
              <a:rPr lang="en-AU" baseline="0" dirty="0"/>
              <a:t> as justification where possible. </a:t>
            </a:r>
            <a:endParaRPr lang="en-AU" dirty="0"/>
          </a:p>
          <a:p>
            <a:endParaRPr lang="en-AU" dirty="0"/>
          </a:p>
          <a:p>
            <a:r>
              <a:rPr lang="en-AU" dirty="0"/>
              <a:t>Image credit:</a:t>
            </a:r>
          </a:p>
          <a:p>
            <a:r>
              <a:rPr lang="en-AU" dirty="0">
                <a:hlinkClick r:id="rId3"/>
              </a:rPr>
              <a:t>https://syllabus.nesa.nsw.edu.au/assets/chemistry/files/sample-questions-new-hsc-chemistry-exam-2019.pdf</a:t>
            </a:r>
            <a:endParaRPr lang="en-AU" dirty="0"/>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27</a:t>
            </a:fld>
            <a:endParaRPr lang="en-AU" dirty="0"/>
          </a:p>
        </p:txBody>
      </p:sp>
    </p:spTree>
    <p:extLst>
      <p:ext uri="{BB962C8B-B14F-4D97-AF65-F5344CB8AC3E}">
        <p14:creationId xmlns:p14="http://schemas.microsoft.com/office/powerpoint/2010/main" val="1103876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question is very long</a:t>
            </a:r>
            <a:r>
              <a:rPr lang="en-AU" baseline="0" dirty="0"/>
              <a:t> and spans over a number of slides, the stimulus information is over this slide and the next and provides spectra for IR, Mass Spec, </a:t>
            </a:r>
            <a:r>
              <a:rPr lang="en-AU" dirty="0"/>
              <a:t>Hydrogen-1 and Carbon-13 NMR.</a:t>
            </a:r>
            <a:r>
              <a:rPr lang="en-AU" baseline="0" dirty="0"/>
              <a:t> </a:t>
            </a:r>
          </a:p>
          <a:p>
            <a:endParaRPr lang="en-AU" dirty="0"/>
          </a:p>
          <a:p>
            <a:r>
              <a:rPr lang="en-AU" dirty="0"/>
              <a:t>The</a:t>
            </a:r>
            <a:r>
              <a:rPr lang="en-AU" baseline="0" dirty="0"/>
              <a:t> question indicates the compound comprises of carbon, hydrogen and oxygen (no other elements, excludes amines/amides as there is no nitrogen and hydrocarbons as there is oxygen present) which gives a positive result to the sodium carbonate test indicating it is a carboxylic acid. In the IR spectrum there is a tongue (2900cm-1) and a sword (~1700cm-1) which indicates the presence of both an OH and C=O functional group, further supporting the presence of a carboxylic acid functional group in this unknown compound. The MS spectrum shows an m+ ion at m/z = 74 which indicates the molecular weight of this compound, limiting our choices further. Other peaks shown include m/z = 73 so a loss of one mass unit, a hydrogen which is typical from a carboxylic acid or an alcohol. The peak at m/z = 45 is a typical fragment for carboxylic acids being the COOH fragment. The peak at m/z = 57 will be used to confirm our structure as its identity is not as obvious yet.</a:t>
            </a:r>
          </a:p>
          <a:p>
            <a:endParaRPr lang="en-AU" baseline="0" dirty="0"/>
          </a:p>
          <a:p>
            <a:r>
              <a:rPr lang="en-AU" dirty="0"/>
              <a:t>Image credit:</a:t>
            </a:r>
          </a:p>
          <a:p>
            <a:r>
              <a:rPr lang="en-AU" dirty="0">
                <a:hlinkClick r:id="rId3"/>
              </a:rPr>
              <a:t>https://educationstandards.nsw.edu.au/wps/portal/nesa/resource-finder/hsc-exam-papers/2019/chemistry-2019-hsc-exam-pack</a:t>
            </a:r>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28</a:t>
            </a:fld>
            <a:endParaRPr lang="en-AU" dirty="0"/>
          </a:p>
        </p:txBody>
      </p:sp>
    </p:spTree>
    <p:extLst>
      <p:ext uri="{BB962C8B-B14F-4D97-AF65-F5344CB8AC3E}">
        <p14:creationId xmlns:p14="http://schemas.microsoft.com/office/powerpoint/2010/main" val="2107115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dirty="0"/>
              <a:t>This question continues from the previous slide</a:t>
            </a:r>
            <a:r>
              <a:rPr lang="en-AU" baseline="0" dirty="0"/>
              <a:t>, the question is repeated here and this stimulus information is in addition to the previous slide.</a:t>
            </a:r>
          </a:p>
          <a:p>
            <a:endParaRPr lang="en-AU" dirty="0"/>
          </a:p>
          <a:p>
            <a:r>
              <a:rPr lang="en-AU" dirty="0"/>
              <a:t>The hydrogen-1 NMR shows three peaks meaning there are three hydrogen environments with two of the peaks showing peak splitting into a triplet at ~1ppm and a quartet at ~2ppm (the split peaks are shown in a magnified view adjacent to the peak to highlight the peak splitting which would normally only be visible at a smaller scale), the values underneath the peaks show the relative area under each peak which can be used to give the relative numbers of hydrogen-1 nuclei they represent. This data is telling us that this compound has:</a:t>
            </a:r>
          </a:p>
          <a:p>
            <a:pPr marL="628623" lvl="1" indent="-171450">
              <a:buFont typeface="Arial" panose="020B0604020202020204" pitchFamily="34" charset="0"/>
              <a:buChar char="•"/>
            </a:pPr>
            <a:r>
              <a:rPr lang="en-AU" dirty="0"/>
              <a:t>~1ppm – 3 hydrogens (area under the peak) which are adjacent to 2 other hydrogens (n+1 rule with triplet peak)</a:t>
            </a:r>
          </a:p>
          <a:p>
            <a:pPr marL="628623"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~2ppm – 2 hydrogens (area under the peak) which are adjacent to 3 other hydrogens (n+1 rule with quartet peak)</a:t>
            </a:r>
          </a:p>
          <a:p>
            <a:pPr marL="628623"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~11.5ppm – 1 hydrogen (area under the peak) which is not adjacent to any other hydrogens (n+1 rule with singlet peak)</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The carbon-13 NMR also shows three peaks (minimum of three carbons in this structure), in these spectra there is no peak splitting normally observed, we can use the data sheet to identify the types of carbons each peak could represent:</a:t>
            </a:r>
          </a:p>
          <a:p>
            <a:pPr marL="628623"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~10ppm – hydrocarbon chain C</a:t>
            </a:r>
          </a:p>
          <a:p>
            <a:pPr marL="628623"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~25ppm – hydrocarbon chain C</a:t>
            </a:r>
          </a:p>
          <a:p>
            <a:pPr marL="628623"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~180ppm – alcohol functional group C</a:t>
            </a:r>
          </a:p>
          <a:p>
            <a:endParaRPr lang="en-AU" dirty="0"/>
          </a:p>
          <a:p>
            <a:r>
              <a:rPr lang="en-AU" dirty="0"/>
              <a:t>Image credit:</a:t>
            </a:r>
          </a:p>
          <a:p>
            <a:r>
              <a:rPr lang="en-AU" dirty="0">
                <a:hlinkClick r:id="rId3"/>
              </a:rPr>
              <a:t>https://educationstandards.nsw.edu.au/wps/portal/nesa/resource-finder/hsc-exam-papers/2019/chemistry-2019-hsc-exam-pack</a:t>
            </a:r>
            <a:endParaRPr lang="en-AU" dirty="0"/>
          </a:p>
          <a:p>
            <a:endParaRPr lang="en-GB" dirty="0"/>
          </a:p>
        </p:txBody>
      </p:sp>
      <p:sp>
        <p:nvSpPr>
          <p:cNvPr id="4" name="Slide Number Placeholder 3"/>
          <p:cNvSpPr>
            <a:spLocks noGrp="1"/>
          </p:cNvSpPr>
          <p:nvPr>
            <p:ph type="sldNum" sz="quarter" idx="5"/>
          </p:nvPr>
        </p:nvSpPr>
        <p:spPr/>
        <p:txBody>
          <a:bodyPr/>
          <a:lstStyle/>
          <a:p>
            <a:fld id="{D09C5488-DD16-4714-9519-7BE21BA11D4E}" type="slidenum">
              <a:rPr lang="en-AU" smtClean="0"/>
              <a:t>29</a:t>
            </a:fld>
            <a:endParaRPr lang="en-AU" dirty="0"/>
          </a:p>
        </p:txBody>
      </p:sp>
    </p:spTree>
    <p:extLst>
      <p:ext uri="{BB962C8B-B14F-4D97-AF65-F5344CB8AC3E}">
        <p14:creationId xmlns:p14="http://schemas.microsoft.com/office/powerpoint/2010/main" val="756038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Syllabus content: students</a:t>
            </a:r>
            <a:r>
              <a:rPr lang="en-GB" sz="1200" b="1" baseline="0" dirty="0"/>
              <a:t> </a:t>
            </a:r>
            <a:r>
              <a:rPr lang="en-GB" sz="1200" b="1" i="0" kern="1200" dirty="0">
                <a:solidFill>
                  <a:schemeClr val="tx1"/>
                </a:solidFill>
                <a:effectLst/>
                <a:latin typeface="+mn-lt"/>
                <a:ea typeface="+mn-ea"/>
                <a:cs typeface="+mn-cs"/>
              </a:rPr>
              <a:t>conduct qualitative investigations to test for the presence in organic molecules of the following functional groups: carbon–carbon double bonds</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Metalanguage</a:t>
            </a:r>
            <a:r>
              <a:rPr lang="en-GB" sz="1200" b="0" i="0" kern="1200" dirty="0">
                <a:solidFill>
                  <a:schemeClr val="tx1"/>
                </a:solidFill>
                <a:effectLst/>
                <a:latin typeface="+mn-lt"/>
                <a:ea typeface="+mn-ea"/>
                <a:cs typeface="+mn-cs"/>
              </a:rPr>
              <a:t>: unsaturation is the</a:t>
            </a:r>
            <a:r>
              <a:rPr lang="en-GB" sz="1200" b="0" i="0" kern="1200" baseline="0" dirty="0">
                <a:solidFill>
                  <a:schemeClr val="tx1"/>
                </a:solidFill>
                <a:effectLst/>
                <a:latin typeface="+mn-lt"/>
                <a:ea typeface="+mn-ea"/>
                <a:cs typeface="+mn-cs"/>
              </a:rPr>
              <a:t> feature of a </a:t>
            </a:r>
            <a:r>
              <a:rPr lang="en-GB" sz="1200" b="0" i="0" kern="1200" dirty="0">
                <a:solidFill>
                  <a:schemeClr val="tx1"/>
                </a:solidFill>
                <a:effectLst/>
                <a:latin typeface="+mn-lt"/>
                <a:ea typeface="+mn-ea"/>
                <a:cs typeface="+mn-cs"/>
              </a:rPr>
              <a:t>compound that is</a:t>
            </a:r>
            <a:r>
              <a:rPr lang="en-GB" sz="1200" b="0" i="0" kern="1200" baseline="0" dirty="0">
                <a:solidFill>
                  <a:schemeClr val="tx1"/>
                </a:solidFill>
                <a:effectLst/>
                <a:latin typeface="+mn-lt"/>
                <a:ea typeface="+mn-ea"/>
                <a:cs typeface="+mn-cs"/>
              </a:rPr>
              <a:t> not saturated (with hydrogen), meaning that at least one carbon-carbon double and/or triple bond is present.</a:t>
            </a:r>
            <a:endParaRPr lang="en-AU" b="0" dirty="0"/>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dirty="0"/>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dirty="0"/>
              <a:t>Molecular images generated using:</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Bergwerf, H., 2020. </a:t>
            </a:r>
            <a:r>
              <a:rPr lang="en-GB" sz="1200" b="0" i="1" kern="1200" dirty="0">
                <a:solidFill>
                  <a:schemeClr val="tx1"/>
                </a:solidFill>
                <a:effectLst/>
                <a:latin typeface="+mn-lt"/>
                <a:ea typeface="+mn-ea"/>
                <a:cs typeface="+mn-cs"/>
              </a:rPr>
              <a:t>Molview</a:t>
            </a:r>
            <a:r>
              <a:rPr lang="en-GB" sz="1200" b="0" i="0" kern="1200" dirty="0">
                <a:solidFill>
                  <a:schemeClr val="tx1"/>
                </a:solidFill>
                <a:effectLst/>
                <a:latin typeface="+mn-lt"/>
                <a:ea typeface="+mn-ea"/>
                <a:cs typeface="+mn-cs"/>
              </a:rPr>
              <a:t>. [online] MolView. Available at: &lt;http://molview.org/&gt; [Accessed 15 June 2020].</a:t>
            </a:r>
            <a:endParaRPr lang="en-GB" sz="2400" dirty="0"/>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17243116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Strategies to determine the structure with the provided spectra could include:</a:t>
            </a:r>
          </a:p>
          <a:p>
            <a:pPr marL="628623" lvl="1" indent="-171450">
              <a:buFont typeface="Arial" panose="020B0604020202020204" pitchFamily="34" charset="0"/>
              <a:buChar char="•"/>
            </a:pPr>
            <a:r>
              <a:rPr lang="en-AU" dirty="0"/>
              <a:t>Record your specific observations and inferences for </a:t>
            </a:r>
            <a:r>
              <a:rPr lang="en-AU" i="1" dirty="0"/>
              <a:t>each</a:t>
            </a:r>
            <a:r>
              <a:rPr lang="en-AU" dirty="0"/>
              <a:t> spectrum and the chemical reactivity data provided</a:t>
            </a:r>
          </a:p>
          <a:p>
            <a:pPr marL="628623" lvl="1" indent="-171450">
              <a:buFont typeface="Arial" panose="020B0604020202020204" pitchFamily="34" charset="0"/>
              <a:buChar char="•"/>
            </a:pPr>
            <a:r>
              <a:rPr lang="en-AU" dirty="0"/>
              <a:t>Analyse this information to provide a prediction of the identity of the structure</a:t>
            </a:r>
          </a:p>
          <a:p>
            <a:pPr marL="628623" lvl="1" indent="-171450">
              <a:buFont typeface="Arial" panose="020B0604020202020204" pitchFamily="34" charset="0"/>
              <a:buChar char="•"/>
            </a:pPr>
            <a:r>
              <a:rPr lang="en-AU" dirty="0"/>
              <a:t>Provide reasons to justify your prediction based on the observations and inferences taken from the information provided.</a:t>
            </a:r>
          </a:p>
          <a:p>
            <a:pPr marL="628623" lvl="1" indent="-171450">
              <a:buFont typeface="Arial" panose="020B0604020202020204" pitchFamily="34" charset="0"/>
              <a:buChar char="•"/>
            </a:pPr>
            <a:r>
              <a:rPr lang="en-AU" dirty="0"/>
              <a:t>Ensure you provide the answer as a structural formulae</a:t>
            </a:r>
          </a:p>
          <a:p>
            <a:pPr lvl="1"/>
            <a:endParaRPr lang="en-AU" dirty="0"/>
          </a:p>
          <a:p>
            <a:r>
              <a:rPr lang="en-AU" dirty="0"/>
              <a:t>This question and a range of others of this type are fully explained in the accompanying problem set for module 8.</a:t>
            </a:r>
          </a:p>
          <a:p>
            <a:r>
              <a:rPr lang="en-AU" dirty="0"/>
              <a:t>Image credit:</a:t>
            </a:r>
          </a:p>
          <a:p>
            <a:r>
              <a:rPr lang="en-AU" dirty="0">
                <a:hlinkClick r:id="rId3"/>
              </a:rPr>
              <a:t>https://educationstandards.nsw.edu.au/wps/portal/nesa/resource-finder/hsc-exam-papers/2019/chemistry-2019-hsc-exam-pack</a:t>
            </a:r>
            <a:endParaRPr lang="en-AU" dirty="0"/>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30</a:t>
            </a:fld>
            <a:endParaRPr lang="en-AU" dirty="0"/>
          </a:p>
        </p:txBody>
      </p:sp>
    </p:spTree>
    <p:extLst>
      <p:ext uri="{BB962C8B-B14F-4D97-AF65-F5344CB8AC3E}">
        <p14:creationId xmlns:p14="http://schemas.microsoft.com/office/powerpoint/2010/main" val="2336321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Combining at least three of the justifications based on the IR/MS/NMR data with the chemical information provided in the question is vital to fully justify the structure of propanoic acid as the candidate for this unknown organic substance being analysed.</a:t>
            </a:r>
          </a:p>
          <a:p>
            <a:endParaRPr lang="en-AU" dirty="0"/>
          </a:p>
          <a:p>
            <a:r>
              <a:rPr lang="en-AU" dirty="0"/>
              <a:t>Image credit:</a:t>
            </a:r>
          </a:p>
          <a:p>
            <a:r>
              <a:rPr lang="en-AU" dirty="0">
                <a:hlinkClick r:id="rId3"/>
              </a:rPr>
              <a:t>https://educationstandards.nsw.edu.au/wps/portal/nesa/resource-finder/hsc-exam-papers/2019/chemistry-2019-hsc-exam-pack</a:t>
            </a:r>
            <a:endParaRPr lang="en-AU" dirty="0"/>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31</a:t>
            </a:fld>
            <a:endParaRPr lang="en-AU" dirty="0"/>
          </a:p>
        </p:txBody>
      </p:sp>
    </p:spTree>
    <p:extLst>
      <p:ext uri="{BB962C8B-B14F-4D97-AF65-F5344CB8AC3E}">
        <p14:creationId xmlns:p14="http://schemas.microsoft.com/office/powerpoint/2010/main" val="337934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question which follows on from the unknown identification in part A is asking why we need more than one type of analysis. To plan your response, consider </a:t>
            </a:r>
            <a:r>
              <a:rPr lang="en-AU" b="1" dirty="0"/>
              <a:t>describing</a:t>
            </a:r>
            <a:r>
              <a:rPr lang="en-AU" dirty="0"/>
              <a:t> the use of spectroscopic</a:t>
            </a:r>
            <a:r>
              <a:rPr lang="en-AU" baseline="0" dirty="0"/>
              <a:t> technique</a:t>
            </a:r>
            <a:r>
              <a:rPr lang="en-AU" b="1" baseline="0" dirty="0"/>
              <a:t>s </a:t>
            </a:r>
            <a:r>
              <a:rPr lang="en-AU" baseline="0" dirty="0"/>
              <a:t>to identify organic compounds and their limitations. After describing the techniques, you should </a:t>
            </a:r>
            <a:r>
              <a:rPr lang="en-AU" b="1" baseline="0" dirty="0"/>
              <a:t>explain</a:t>
            </a:r>
            <a:r>
              <a:rPr lang="en-AU" baseline="0" dirty="0"/>
              <a:t> why more than one is required to narrow/confirm the identity of organic compounds. </a:t>
            </a:r>
            <a:endParaRPr lang="en-AU" dirty="0"/>
          </a:p>
          <a:p>
            <a:endParaRPr lang="en-AU" dirty="0"/>
          </a:p>
          <a:p>
            <a:r>
              <a:rPr lang="en-AU" dirty="0"/>
              <a:t>It is important that here that we talk about what each method does </a:t>
            </a:r>
            <a:r>
              <a:rPr lang="en-AU" i="1" dirty="0"/>
              <a:t>not</a:t>
            </a:r>
            <a:r>
              <a:rPr lang="en-AU" dirty="0"/>
              <a:t> show us when used individually so we can adequately explain the need to consider the several types of analyses which were presented in the previous part to this question. A minimum of two techniques are required in this response, all four are presented here.</a:t>
            </a:r>
          </a:p>
          <a:p>
            <a:endParaRPr lang="en-AU" dirty="0"/>
          </a:p>
          <a:p>
            <a:r>
              <a:rPr lang="en-AU" dirty="0"/>
              <a:t>At a minimum, simple organic structures can be determined manually through the use of a combination of:</a:t>
            </a:r>
          </a:p>
          <a:p>
            <a:pPr marL="628623" lvl="1" indent="-171450">
              <a:buFont typeface="Arial" panose="020B0604020202020204" pitchFamily="34" charset="0"/>
              <a:buChar char="•"/>
            </a:pPr>
            <a:r>
              <a:rPr lang="en-AU" dirty="0"/>
              <a:t>IR and MS to identify functional groups and molecular weights of fragments</a:t>
            </a:r>
          </a:p>
          <a:p>
            <a:pPr marL="628623" lvl="1" indent="-171450">
              <a:buFont typeface="Arial" panose="020B0604020202020204" pitchFamily="34" charset="0"/>
              <a:buChar char="•"/>
            </a:pPr>
            <a:r>
              <a:rPr lang="en-AU" dirty="0"/>
              <a:t>Hydrogen-1 and Carbon-13 NMR to identify the core placement of the carbon chain and associated hydrogen nuclei, reference charts allow us to determine other nuclei present based on the peak locations in both spectra</a:t>
            </a:r>
          </a:p>
          <a:p>
            <a:pPr marL="628623" lvl="1" indent="-171450">
              <a:buFont typeface="Arial" panose="020B0604020202020204" pitchFamily="34" charset="0"/>
              <a:buChar char="•"/>
            </a:pPr>
            <a:r>
              <a:rPr lang="en-AU" dirty="0"/>
              <a:t>IR and carbon-13 NMR to identify the function groups and the carbon chain to which they are connected</a:t>
            </a:r>
          </a:p>
          <a:p>
            <a:pPr marL="0" lvl="0" indent="0">
              <a:buFont typeface="Arial" panose="020B0604020202020204" pitchFamily="34" charset="0"/>
              <a:buNone/>
            </a:pPr>
            <a:endParaRPr lang="en-AU" dirty="0"/>
          </a:p>
          <a:p>
            <a:pPr marL="0" lvl="0" indent="0">
              <a:buFont typeface="Arial" panose="020B0604020202020204" pitchFamily="34" charset="0"/>
              <a:buNone/>
            </a:pPr>
            <a:r>
              <a:rPr lang="en-AU" dirty="0"/>
              <a:t>The main issue with any single analysis is that only parts of the information are obtained, there is always a gap in the information or inconclusive data which requires additional investigation to fill in the gaps or confirm the structure with multiple corroborating analyses. In more complex structures all these techniques may be required in order to fully identify the structure being analysed.</a:t>
            </a:r>
          </a:p>
          <a:p>
            <a:pPr marL="0" lvl="0" indent="0">
              <a:buFont typeface="Arial" panose="020B0604020202020204" pitchFamily="34" charset="0"/>
              <a:buNone/>
            </a:pPr>
            <a:endParaRPr lang="en-AU" dirty="0"/>
          </a:p>
          <a:p>
            <a:pPr marL="0" lvl="0" indent="0">
              <a:buFont typeface="Arial" panose="020B0604020202020204" pitchFamily="34" charset="0"/>
              <a:buNone/>
            </a:pPr>
            <a:r>
              <a:rPr lang="en-AU" dirty="0"/>
              <a:t>In reality, these spectra are primarily analysed by comparison to a computer database, unless the compound being analysed is a newly developed compound for which no existing known spectra is available in the database. The computer will search the database for a match to the spectra obtained in the analysis and suggest the closest matches available. Even partial matches can be useful in determining the structure of a newly developed compound as it can give clues to the main components and give the researcher a head start in the identification process.</a:t>
            </a:r>
          </a:p>
          <a:p>
            <a:endParaRPr lang="en-AU" dirty="0"/>
          </a:p>
          <a:p>
            <a:r>
              <a:rPr lang="en-AU" dirty="0"/>
              <a:t>Image credit:</a:t>
            </a:r>
          </a:p>
          <a:p>
            <a:r>
              <a:rPr lang="en-AU" dirty="0">
                <a:hlinkClick r:id="rId3"/>
              </a:rPr>
              <a:t>https://educationstandards.nsw.edu.au/wps/portal/nesa/resource-finder/hsc-exam-papers/2019/chemistry-2019-hsc-exam-pack</a:t>
            </a:r>
            <a:endParaRPr lang="en-AU" dirty="0"/>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32</a:t>
            </a:fld>
            <a:endParaRPr lang="en-AU" dirty="0"/>
          </a:p>
        </p:txBody>
      </p:sp>
    </p:spTree>
    <p:extLst>
      <p:ext uri="{BB962C8B-B14F-4D97-AF65-F5344CB8AC3E}">
        <p14:creationId xmlns:p14="http://schemas.microsoft.com/office/powerpoint/2010/main" val="3857177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dirty="0"/>
              <a:t>Marking scheme for HSC Chemistry 2019 </a:t>
            </a:r>
            <a:r>
              <a:rPr lang="en-AU" baseline="0" dirty="0"/>
              <a:t>exam q</a:t>
            </a:r>
            <a:r>
              <a:rPr lang="en-AU" dirty="0"/>
              <a:t>uestion 26.</a:t>
            </a:r>
          </a:p>
          <a:p>
            <a:r>
              <a:rPr lang="en-AU" dirty="0"/>
              <a:t> </a:t>
            </a:r>
          </a:p>
          <a:p>
            <a:r>
              <a:rPr lang="en-AU" dirty="0"/>
              <a:t>Image credit:</a:t>
            </a:r>
          </a:p>
          <a:p>
            <a:r>
              <a:rPr lang="en-AU" dirty="0">
                <a:hlinkClick r:id="rId3"/>
              </a:rPr>
              <a:t>https://educationstandards.nsw.edu.au/wps/portal/nesa/resource-finder/hsc-exam-papers/2019/chemistry-2019-hsc-exam-pack</a:t>
            </a:r>
            <a:endParaRPr lang="en-AU" dirty="0"/>
          </a:p>
          <a:p>
            <a:endParaRPr lang="en-GB" dirty="0"/>
          </a:p>
        </p:txBody>
      </p:sp>
      <p:sp>
        <p:nvSpPr>
          <p:cNvPr id="4" name="Slide Number Placeholder 3"/>
          <p:cNvSpPr>
            <a:spLocks noGrp="1"/>
          </p:cNvSpPr>
          <p:nvPr>
            <p:ph type="sldNum" sz="quarter" idx="5"/>
          </p:nvPr>
        </p:nvSpPr>
        <p:spPr/>
        <p:txBody>
          <a:bodyPr/>
          <a:lstStyle/>
          <a:p>
            <a:fld id="{D09C5488-DD16-4714-9519-7BE21BA11D4E}" type="slidenum">
              <a:rPr lang="en-AU" smtClean="0"/>
              <a:t>33</a:t>
            </a:fld>
            <a:endParaRPr lang="en-AU" dirty="0"/>
          </a:p>
        </p:txBody>
      </p:sp>
    </p:spTree>
    <p:extLst>
      <p:ext uri="{BB962C8B-B14F-4D97-AF65-F5344CB8AC3E}">
        <p14:creationId xmlns:p14="http://schemas.microsoft.com/office/powerpoint/2010/main" val="2360812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dirty="0"/>
              <a:t>Marker feedback for HSC Chemistry 2019 </a:t>
            </a:r>
            <a:r>
              <a:rPr lang="en-AU" baseline="0" dirty="0"/>
              <a:t>exam q</a:t>
            </a:r>
            <a:r>
              <a:rPr lang="en-AU" dirty="0"/>
              <a:t>uestion 26.</a:t>
            </a:r>
          </a:p>
          <a:p>
            <a:endParaRPr lang="en-AU" dirty="0"/>
          </a:p>
          <a:p>
            <a:r>
              <a:rPr lang="en-AU" dirty="0"/>
              <a:t>Image credit:</a:t>
            </a:r>
          </a:p>
          <a:p>
            <a:r>
              <a:rPr lang="en-AU" dirty="0">
                <a:hlinkClick r:id="rId3"/>
              </a:rPr>
              <a:t>https://educationstandards.nsw.edu.au/wps/portal/nesa/resource-finder/hsc-exam-papers/2019/chemistry-2019-hsc-exam-pack</a:t>
            </a:r>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34</a:t>
            </a:fld>
            <a:endParaRPr lang="en-AU" dirty="0"/>
          </a:p>
        </p:txBody>
      </p:sp>
    </p:spTree>
    <p:extLst>
      <p:ext uri="{BB962C8B-B14F-4D97-AF65-F5344CB8AC3E}">
        <p14:creationId xmlns:p14="http://schemas.microsoft.com/office/powerpoint/2010/main" val="887739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Syllabus content: students</a:t>
            </a:r>
            <a:r>
              <a:rPr lang="en-GB" sz="1200" b="1" baseline="0" dirty="0"/>
              <a:t> </a:t>
            </a:r>
            <a:r>
              <a:rPr lang="en-GB" sz="1200" b="1" i="0" kern="1200" dirty="0">
                <a:solidFill>
                  <a:schemeClr val="tx1"/>
                </a:solidFill>
                <a:effectLst/>
                <a:latin typeface="+mn-lt"/>
                <a:ea typeface="+mn-ea"/>
                <a:cs typeface="+mn-cs"/>
              </a:rPr>
              <a:t>conduct qualitative investigations to test for the presence in organic molecules of the following functional groups: carbon–carbon double bonds</a:t>
            </a:r>
          </a:p>
          <a:p>
            <a:endParaRPr lang="en-AU" dirty="0"/>
          </a:p>
          <a:p>
            <a:r>
              <a:rPr lang="en-AU" dirty="0"/>
              <a:t>In this qualitative chemical test for unsaturation</a:t>
            </a:r>
            <a:r>
              <a:rPr lang="en-AU" baseline="0" dirty="0"/>
              <a:t> (alkenes) the unknown hydrocarbon is treated with a small amount of bromine water which is a deep orange/brown colour. A positive test result is the decolourisation of the bromine water indicating the presence of an alkene, if the colour remains this is a negative result indicating no alkenes are present. If the bromine water is older it may have a yellow appearance or even be colourless to begin with, these solutions are unsuitable for this test and fresh bromine water solutions needs to be obtained.</a:t>
            </a:r>
          </a:p>
          <a:p>
            <a:endParaRPr lang="en-AU" baseline="0" dirty="0"/>
          </a:p>
          <a:p>
            <a:r>
              <a:rPr lang="en-AU" b="1" baseline="0" dirty="0"/>
              <a:t>Metalanguage</a:t>
            </a:r>
            <a:r>
              <a:rPr lang="en-AU" baseline="0" dirty="0"/>
              <a:t>: decolourisation is the colour fades to colourless.</a:t>
            </a:r>
          </a:p>
          <a:p>
            <a:endParaRPr lang="en-AU" baseline="0" dirty="0"/>
          </a:p>
          <a:p>
            <a:r>
              <a:rPr lang="en-AU" baseline="0" dirty="0"/>
              <a:t>Bromine water test result image credit:</a:t>
            </a:r>
          </a:p>
          <a:p>
            <a:r>
              <a:rPr lang="en-AU" dirty="0">
                <a:hlinkClick r:id="rId3"/>
              </a:rPr>
              <a:t>https://chem.libretexts.org/Bookshelves/Organic_Chemistry/Book%3A_Organic_Chemistry_Lab_Techniques_(Nichols)/06%3A_Miscellaneous_Techniques/6.03%3A_Chemical_Tests/6.3.0D%3A_6.3D%3A_Individual_Tests</a:t>
            </a:r>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dirty="0"/>
          </a:p>
        </p:txBody>
      </p:sp>
    </p:spTree>
    <p:extLst>
      <p:ext uri="{BB962C8B-B14F-4D97-AF65-F5344CB8AC3E}">
        <p14:creationId xmlns:p14="http://schemas.microsoft.com/office/powerpoint/2010/main" val="2217097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Syllabus content: students</a:t>
            </a:r>
            <a:r>
              <a:rPr lang="en-GB" sz="1200" b="1" baseline="0" dirty="0"/>
              <a:t> </a:t>
            </a:r>
            <a:r>
              <a:rPr lang="en-GB" sz="1200" b="1" i="0" kern="1200" dirty="0">
                <a:solidFill>
                  <a:schemeClr val="tx1"/>
                </a:solidFill>
                <a:effectLst/>
                <a:latin typeface="+mn-lt"/>
                <a:ea typeface="+mn-ea"/>
                <a:cs typeface="+mn-cs"/>
              </a:rPr>
              <a:t>conduct qualitative investigations to test for the presence in organic molecules of the following functional groups: hydroxyl groups</a:t>
            </a:r>
          </a:p>
          <a:p>
            <a:endParaRPr lang="en-GB" sz="1200" b="0" i="0" kern="1200" dirty="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GB" sz="1200" dirty="0">
                <a:cs typeface="Calibri" panose="020F0502020204030204"/>
              </a:rPr>
              <a:t>[O] in the</a:t>
            </a:r>
            <a:r>
              <a:rPr lang="en-GB" sz="1200" baseline="0" dirty="0">
                <a:cs typeface="Calibri" panose="020F0502020204030204"/>
              </a:rPr>
              <a:t> equations </a:t>
            </a:r>
            <a:r>
              <a:rPr lang="en-GB" sz="1200" dirty="0">
                <a:cs typeface="Calibri" panose="020F0502020204030204"/>
              </a:rPr>
              <a:t>represent an oxidising agent, which could be acidified potassium permanganate (H</a:t>
            </a:r>
            <a:r>
              <a:rPr lang="en-GB" sz="1200" baseline="30000" dirty="0">
                <a:cs typeface="Calibri" panose="020F0502020204030204"/>
              </a:rPr>
              <a:t>+</a:t>
            </a:r>
            <a:r>
              <a:rPr lang="en-GB" sz="1200" baseline="0" dirty="0">
                <a:cs typeface="Calibri" panose="020F0502020204030204"/>
              </a:rPr>
              <a:t>/</a:t>
            </a:r>
            <a:r>
              <a:rPr lang="en-GB" sz="1200" dirty="0">
                <a:cs typeface="Calibri" panose="020F0502020204030204"/>
              </a:rPr>
              <a:t>KMnO</a:t>
            </a:r>
            <a:r>
              <a:rPr lang="en-GB" sz="1200" baseline="-25000" dirty="0">
                <a:cs typeface="Calibri" panose="020F0502020204030204"/>
              </a:rPr>
              <a:t>4</a:t>
            </a:r>
            <a:r>
              <a:rPr lang="en-GB" sz="1200" baseline="0" dirty="0">
                <a:cs typeface="Calibri" panose="020F0502020204030204"/>
              </a:rPr>
              <a:t>) </a:t>
            </a:r>
            <a:r>
              <a:rPr lang="en-GB" sz="1200" dirty="0">
                <a:cs typeface="Calibri" panose="020F0502020204030204"/>
              </a:rPr>
              <a:t>or acidified potassium dichromate (H</a:t>
            </a:r>
            <a:r>
              <a:rPr lang="en-GB" sz="1200" baseline="30000" dirty="0">
                <a:cs typeface="Calibri" panose="020F0502020204030204"/>
              </a:rPr>
              <a:t>+</a:t>
            </a:r>
            <a:r>
              <a:rPr lang="en-GB" sz="1200" dirty="0">
                <a:cs typeface="Calibri" panose="020F0502020204030204"/>
              </a:rPr>
              <a:t>/K</a:t>
            </a:r>
            <a:r>
              <a:rPr lang="en-GB" sz="1200" baseline="-25000" dirty="0">
                <a:cs typeface="Calibri" panose="020F0502020204030204"/>
              </a:rPr>
              <a:t>2</a:t>
            </a:r>
            <a:r>
              <a:rPr lang="en-GB" sz="1200" dirty="0">
                <a:cs typeface="Calibri" panose="020F0502020204030204"/>
              </a:rPr>
              <a:t>Cr</a:t>
            </a:r>
            <a:r>
              <a:rPr lang="en-GB" sz="1200" baseline="-25000" dirty="0">
                <a:cs typeface="Calibri" panose="020F0502020204030204"/>
              </a:rPr>
              <a:t>2</a:t>
            </a:r>
            <a:r>
              <a:rPr lang="en-GB" sz="1200" dirty="0">
                <a:cs typeface="Calibri" panose="020F0502020204030204"/>
              </a:rPr>
              <a:t>O</a:t>
            </a:r>
            <a:r>
              <a:rPr lang="en-GB" sz="1200" baseline="-25000" dirty="0">
                <a:cs typeface="Calibri" panose="020F0502020204030204"/>
              </a:rPr>
              <a:t>7</a:t>
            </a:r>
            <a:r>
              <a:rPr lang="en-GB" sz="1200" dirty="0">
                <a:cs typeface="Calibri" panose="020F0502020204030204"/>
              </a:rPr>
              <a:t>) among many others. </a:t>
            </a:r>
            <a:r>
              <a:rPr lang="en-GB" sz="1200" b="0" i="0" kern="1200" dirty="0">
                <a:solidFill>
                  <a:schemeClr val="tx1"/>
                </a:solidFill>
                <a:effectLst/>
                <a:latin typeface="+mn-lt"/>
                <a:ea typeface="+mn-ea"/>
                <a:cs typeface="+mn-cs"/>
              </a:rPr>
              <a:t>This</a:t>
            </a:r>
            <a:r>
              <a:rPr lang="en-GB" sz="1200" b="0" i="0" kern="1200" baseline="0" dirty="0">
                <a:solidFill>
                  <a:schemeClr val="tx1"/>
                </a:solidFill>
                <a:effectLst/>
                <a:latin typeface="+mn-lt"/>
                <a:ea typeface="+mn-ea"/>
                <a:cs typeface="+mn-cs"/>
              </a:rPr>
              <a:t> same reaction was part of the content in module 7 IQ4 with the oxidation reactions of the alcohol homologous series. </a:t>
            </a:r>
            <a:endParaRPr lang="en-GB" sz="1200" b="0" i="0" kern="1200" dirty="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Metalanguage</a:t>
            </a:r>
            <a:r>
              <a:rPr lang="en-GB" sz="1200" b="0" i="0" kern="1200" dirty="0">
                <a:solidFill>
                  <a:schemeClr val="tx1"/>
                </a:solidFill>
                <a:effectLst/>
                <a:latin typeface="+mn-lt"/>
                <a:ea typeface="+mn-ea"/>
                <a:cs typeface="+mn-cs"/>
              </a:rPr>
              <a:t>:</a:t>
            </a:r>
            <a:r>
              <a:rPr lang="en-GB" sz="1200" b="0" i="0" kern="1200" baseline="0" dirty="0">
                <a:solidFill>
                  <a:schemeClr val="tx1"/>
                </a:solidFill>
                <a:effectLst/>
                <a:latin typeface="+mn-lt"/>
                <a:ea typeface="+mn-ea"/>
                <a:cs typeface="+mn-cs"/>
              </a:rPr>
              <a:t> </a:t>
            </a: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baseline="0" dirty="0">
                <a:solidFill>
                  <a:schemeClr val="tx1"/>
                </a:solidFill>
                <a:effectLst/>
                <a:latin typeface="+mn-lt"/>
                <a:ea typeface="+mn-ea"/>
                <a:cs typeface="+mn-cs"/>
              </a:rPr>
              <a:t>Corresponding: 2 compounds with the same length of carbon chain </a:t>
            </a: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baseline="0" dirty="0">
                <a:solidFill>
                  <a:schemeClr val="tx1"/>
                </a:solidFill>
                <a:effectLst/>
                <a:latin typeface="+mn-lt"/>
                <a:ea typeface="+mn-ea"/>
                <a:cs typeface="+mn-cs"/>
              </a:rPr>
              <a:t>primary and secondary alcohols: primary alcohols are those with 1 carbon atom bonded to the carbon that is attached to the OH functional group . Secondary alcohols have 2 carbon atoms bonded to the carbon attached to the OH functional group. </a:t>
            </a: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baseline="0" dirty="0">
                <a:solidFill>
                  <a:schemeClr val="tx1"/>
                </a:solidFill>
                <a:effectLst/>
                <a:latin typeface="+mn-lt"/>
                <a:ea typeface="+mn-ea"/>
                <a:cs typeface="+mn-cs"/>
              </a:rPr>
              <a:t>Hydroxyl group is –OH. It is the functional group of the alcohol homologous series.</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dirty="0"/>
              <a:t>Molecular images generated using:</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Bergwerf, H., 2020. </a:t>
            </a:r>
            <a:r>
              <a:rPr lang="en-GB" sz="1200" b="0" i="1" kern="1200" dirty="0">
                <a:solidFill>
                  <a:schemeClr val="tx1"/>
                </a:solidFill>
                <a:effectLst/>
                <a:latin typeface="+mn-lt"/>
                <a:ea typeface="+mn-ea"/>
                <a:cs typeface="+mn-cs"/>
              </a:rPr>
              <a:t>Molview</a:t>
            </a:r>
            <a:r>
              <a:rPr lang="en-GB" sz="1200" b="0" i="0" kern="1200" dirty="0">
                <a:solidFill>
                  <a:schemeClr val="tx1"/>
                </a:solidFill>
                <a:effectLst/>
                <a:latin typeface="+mn-lt"/>
                <a:ea typeface="+mn-ea"/>
                <a:cs typeface="+mn-cs"/>
              </a:rPr>
              <a:t>. [online] MolView. Available at: &lt;http://molview.org/&gt; [Accessed 15 June 2020].</a:t>
            </a:r>
            <a:endParaRPr lang="en-GB" sz="2400" dirty="0"/>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4071083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Syllabus content: students</a:t>
            </a:r>
            <a:r>
              <a:rPr lang="en-GB" sz="1200" b="1" baseline="0" dirty="0"/>
              <a:t> </a:t>
            </a:r>
            <a:r>
              <a:rPr lang="en-GB" sz="1200" b="1" i="0" kern="1200" dirty="0">
                <a:solidFill>
                  <a:schemeClr val="tx1"/>
                </a:solidFill>
                <a:effectLst/>
                <a:latin typeface="+mn-lt"/>
                <a:ea typeface="+mn-ea"/>
                <a:cs typeface="+mn-cs"/>
              </a:rPr>
              <a:t>conduct qualitative investigations to test for the presence in organic molecules of the following functional groups: hydroxyl groups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dichromate oxidation test positive is not always that clear, sometimes it appears as just a ring of green/blue and can be difficult to interpret, it is</a:t>
            </a:r>
            <a:r>
              <a:rPr lang="en-GB" sz="1200" b="0" i="0" kern="1200" baseline="0" dirty="0">
                <a:solidFill>
                  <a:schemeClr val="tx1"/>
                </a:solidFill>
                <a:effectLst/>
                <a:latin typeface="+mn-lt"/>
                <a:ea typeface="+mn-ea"/>
                <a:cs typeface="+mn-cs"/>
              </a:rPr>
              <a:t> important the dichromate reagent is used sparingly so the intense orange colour does not disguise the observation of a positive test result</a:t>
            </a:r>
            <a:r>
              <a:rPr lang="en-GB" sz="1200" b="0" i="0" kern="1200" dirty="0">
                <a:solidFill>
                  <a:schemeClr val="tx1"/>
                </a:solidFill>
                <a:effectLst/>
                <a:latin typeface="+mn-lt"/>
                <a:ea typeface="+mn-ea"/>
                <a:cs typeface="+mn-cs"/>
              </a:rPr>
              <a:t>. Care must also be taken as aldehydes in the test sample can also oxidise with this test and will give a false positive oxidation test result as they will oxidise to their corresponding carboxylic acid.</a:t>
            </a:r>
          </a:p>
          <a:p>
            <a:r>
              <a:rPr lang="en-GB" sz="1200" b="1" i="0" kern="1200" dirty="0">
                <a:solidFill>
                  <a:schemeClr val="tx1"/>
                </a:solidFill>
                <a:effectLst/>
                <a:latin typeface="+mn-lt"/>
                <a:ea typeface="+mn-ea"/>
                <a:cs typeface="+mn-cs"/>
              </a:rPr>
              <a:t>Metalanguage</a:t>
            </a:r>
            <a:r>
              <a:rPr lang="en-GB" sz="1200" b="0" i="0" kern="1200" dirty="0">
                <a:solidFill>
                  <a:schemeClr val="tx1"/>
                </a:solidFill>
                <a:effectLst/>
                <a:latin typeface="+mn-lt"/>
                <a:ea typeface="+mn-ea"/>
                <a:cs typeface="+mn-cs"/>
              </a:rPr>
              <a:t>:</a:t>
            </a:r>
            <a:r>
              <a:rPr lang="en-GB" sz="1200" b="0" i="0" kern="1200" baseline="0" dirty="0">
                <a:solidFill>
                  <a:schemeClr val="tx1"/>
                </a:solidFill>
                <a:effectLst/>
                <a:latin typeface="+mn-lt"/>
                <a:ea typeface="+mn-ea"/>
                <a:cs typeface="+mn-cs"/>
              </a:rPr>
              <a:t> presence/absence means is there/not there</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Image credit:</a:t>
            </a:r>
          </a:p>
          <a:p>
            <a:r>
              <a:rPr lang="en-AU" dirty="0">
                <a:hlinkClick r:id="rId3"/>
              </a:rPr>
              <a:t>https://chem.libretexts.org/Bookshelves/Organic_Chemistry/Book%3A_Organic_Chemistry_Lab_Techniques_(Nichols)/06%3A_Miscellaneous_Techniques/6.03%3A_Chemical_Tests/6.3.0D%3A_6.3D%3A_Individual_Tests</a:t>
            </a:r>
            <a:endParaRPr lang="en-AU" dirty="0"/>
          </a:p>
          <a:p>
            <a:pPr marL="0" marR="0" lvl="0" indent="0" algn="l" defTabSz="914347" rtl="0" eaLnBrk="1" fontAlgn="auto" latinLnBrk="0" hangingPunct="1">
              <a:lnSpc>
                <a:spcPct val="100000"/>
              </a:lnSpc>
              <a:spcBef>
                <a:spcPts val="0"/>
              </a:spcBef>
              <a:spcAft>
                <a:spcPts val="0"/>
              </a:spcAft>
              <a:buClrTx/>
              <a:buSzTx/>
              <a:buFontTx/>
              <a:buNone/>
              <a:tabLst/>
              <a:defRPr/>
            </a:pPr>
            <a:r>
              <a:rPr lang="en-AU" dirty="0">
                <a:hlinkClick r:id="rId4"/>
              </a:rPr>
              <a:t>https://www.chemguide.co.uk/inorganic/transition/chromium.html</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dirty="0"/>
          </a:p>
        </p:txBody>
      </p:sp>
    </p:spTree>
    <p:extLst>
      <p:ext uri="{BB962C8B-B14F-4D97-AF65-F5344CB8AC3E}">
        <p14:creationId xmlns:p14="http://schemas.microsoft.com/office/powerpoint/2010/main" val="3902006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Syllabus content: students</a:t>
            </a:r>
            <a:r>
              <a:rPr lang="en-GB" sz="1200" b="1" baseline="0" dirty="0"/>
              <a:t> </a:t>
            </a:r>
            <a:r>
              <a:rPr lang="en-GB" sz="1200" b="1" i="0" kern="1200" dirty="0">
                <a:solidFill>
                  <a:schemeClr val="tx1"/>
                </a:solidFill>
                <a:effectLst/>
                <a:latin typeface="+mn-lt"/>
                <a:ea typeface="+mn-ea"/>
                <a:cs typeface="+mn-cs"/>
              </a:rPr>
              <a:t>conduct qualitative investigations to test for the presence in organic molecules of the following functional groups: hydroxyl groups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 similar </a:t>
            </a:r>
            <a:r>
              <a:rPr lang="en-GB" sz="1200" b="0" i="0" kern="1200" baseline="0" dirty="0">
                <a:solidFill>
                  <a:schemeClr val="tx1"/>
                </a:solidFill>
                <a:effectLst/>
                <a:latin typeface="+mn-lt"/>
                <a:ea typeface="+mn-ea"/>
                <a:cs typeface="+mn-cs"/>
              </a:rPr>
              <a:t>reaction was part of the content in module 7 IQ4 with the substitution reactions of the alcohol homologous series. Tertiary alcohols will react very quickly with secondary alcohols taking a bit more time, primary alcohols will not react with the Lucas reagent. Water insoluble alcohols can also give a false positive due to the formation of an aqueous and non-aqueous layer.</a:t>
            </a:r>
            <a:endParaRPr lang="en-GB" sz="1200" b="0" i="0" kern="1200" dirty="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b="1" dirty="0"/>
              <a:t>Metalanguage</a:t>
            </a:r>
            <a:r>
              <a:rPr lang="en-GB" sz="2400" dirty="0"/>
              <a:t>: three carbon atoms</a:t>
            </a:r>
            <a:r>
              <a:rPr lang="en-GB" sz="2400" baseline="0" dirty="0"/>
              <a:t> are bonded to the carbon attached to the OH functional group</a:t>
            </a:r>
            <a:endParaRPr lang="en-GB" sz="2400" dirty="0"/>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dirty="0"/>
              <a:t>Molecular images generated using:</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Bergwerf, H., 2020. </a:t>
            </a:r>
            <a:r>
              <a:rPr lang="en-GB" sz="1200" b="0" i="1" kern="1200" dirty="0">
                <a:solidFill>
                  <a:schemeClr val="tx1"/>
                </a:solidFill>
                <a:effectLst/>
                <a:latin typeface="+mn-lt"/>
                <a:ea typeface="+mn-ea"/>
                <a:cs typeface="+mn-cs"/>
              </a:rPr>
              <a:t>Molview</a:t>
            </a:r>
            <a:r>
              <a:rPr lang="en-GB" sz="1200" b="0" i="0" kern="1200" dirty="0">
                <a:solidFill>
                  <a:schemeClr val="tx1"/>
                </a:solidFill>
                <a:effectLst/>
                <a:latin typeface="+mn-lt"/>
                <a:ea typeface="+mn-ea"/>
                <a:cs typeface="+mn-cs"/>
              </a:rPr>
              <a:t>. [online] MolView. Available at: &lt;http://molview.org/&gt; [Accessed 15 June 2020].</a:t>
            </a:r>
            <a:endParaRPr lang="en-GB" sz="2400" dirty="0"/>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7</a:t>
            </a:fld>
            <a:endParaRPr lang="en-AU" dirty="0"/>
          </a:p>
        </p:txBody>
      </p:sp>
    </p:spTree>
    <p:extLst>
      <p:ext uri="{BB962C8B-B14F-4D97-AF65-F5344CB8AC3E}">
        <p14:creationId xmlns:p14="http://schemas.microsoft.com/office/powerpoint/2010/main" val="2774288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Syllabus content: students</a:t>
            </a:r>
            <a:r>
              <a:rPr lang="en-GB" sz="1200" b="1" baseline="0" dirty="0"/>
              <a:t> </a:t>
            </a:r>
            <a:r>
              <a:rPr lang="en-GB" sz="1200" b="1" i="0" kern="1200" dirty="0">
                <a:solidFill>
                  <a:schemeClr val="tx1"/>
                </a:solidFill>
                <a:effectLst/>
                <a:latin typeface="+mn-lt"/>
                <a:ea typeface="+mn-ea"/>
                <a:cs typeface="+mn-cs"/>
              </a:rPr>
              <a:t>conduct qualitative investigations to test for the presence in organic molecules of the following functional groups: hydroxyl groups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Image credit:</a:t>
            </a:r>
          </a:p>
          <a:p>
            <a:r>
              <a:rPr lang="en-AU" dirty="0">
                <a:hlinkClick r:id="rId3"/>
              </a:rPr>
              <a:t>https://chem.libretexts.org/Bookshelves/Organic_Chemistry/Book%3A_Organic_Chemistry_Lab_Techniques_(Nichols)/06%3A_Miscellaneous_Techniques/6.03%3A_Chemical_Tests/6.3.0D%3A_6.3D%3A_Individual_Tests</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8</a:t>
            </a:fld>
            <a:endParaRPr lang="en-AU" dirty="0"/>
          </a:p>
        </p:txBody>
      </p:sp>
    </p:spTree>
    <p:extLst>
      <p:ext uri="{BB962C8B-B14F-4D97-AF65-F5344CB8AC3E}">
        <p14:creationId xmlns:p14="http://schemas.microsoft.com/office/powerpoint/2010/main" val="2819636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Syllabus content: students</a:t>
            </a:r>
            <a:r>
              <a:rPr lang="en-GB" sz="1200" b="1" baseline="0" dirty="0"/>
              <a:t> </a:t>
            </a:r>
            <a:r>
              <a:rPr lang="en-GB" sz="1200" b="1" i="0" kern="1200" dirty="0">
                <a:solidFill>
                  <a:schemeClr val="tx1"/>
                </a:solidFill>
                <a:effectLst/>
                <a:latin typeface="+mn-lt"/>
                <a:ea typeface="+mn-ea"/>
                <a:cs typeface="+mn-cs"/>
              </a:rPr>
              <a:t>conduct qualitative investigations to test for the presence in organic molecules of the following functional groups: carboxylic acids (ACSCH130)</a:t>
            </a:r>
          </a:p>
          <a:p>
            <a:endParaRPr lang="en-AU" dirty="0"/>
          </a:p>
          <a:p>
            <a:r>
              <a:rPr lang="en-AU" dirty="0"/>
              <a:t>Caution with pH testing as amines are basic so it is important to use the correct indicator</a:t>
            </a:r>
            <a:r>
              <a:rPr lang="en-AU" baseline="0" dirty="0"/>
              <a:t> for an acid pH and </a:t>
            </a:r>
            <a:r>
              <a:rPr lang="en-AU" dirty="0"/>
              <a:t>not simply looking for a colour change. </a:t>
            </a:r>
          </a:p>
          <a:p>
            <a:endParaRPr lang="en-GB" sz="2400" dirty="0"/>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dirty="0"/>
              <a:t>Molecular images generated using:</a:t>
            </a: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Bergwerf, H., 2020. </a:t>
            </a:r>
            <a:r>
              <a:rPr lang="en-GB" sz="1200" b="0" i="1" kern="1200" dirty="0">
                <a:solidFill>
                  <a:schemeClr val="tx1"/>
                </a:solidFill>
                <a:effectLst/>
                <a:latin typeface="+mn-lt"/>
                <a:ea typeface="+mn-ea"/>
                <a:cs typeface="+mn-cs"/>
              </a:rPr>
              <a:t>Molview</a:t>
            </a:r>
            <a:r>
              <a:rPr lang="en-GB" sz="1200" b="0" i="0" kern="1200" dirty="0">
                <a:solidFill>
                  <a:schemeClr val="tx1"/>
                </a:solidFill>
                <a:effectLst/>
                <a:latin typeface="+mn-lt"/>
                <a:ea typeface="+mn-ea"/>
                <a:cs typeface="+mn-cs"/>
              </a:rPr>
              <a:t>. [online] MolView. Available at: &lt;http://molview.org/&gt; [Accessed 15 June 2020].</a:t>
            </a:r>
            <a:endParaRPr lang="en-GB" sz="2400" dirty="0"/>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9</a:t>
            </a:fld>
            <a:endParaRPr lang="en-AU" dirty="0"/>
          </a:p>
        </p:txBody>
      </p:sp>
    </p:spTree>
    <p:extLst>
      <p:ext uri="{BB962C8B-B14F-4D97-AF65-F5344CB8AC3E}">
        <p14:creationId xmlns:p14="http://schemas.microsoft.com/office/powerpoint/2010/main" val="82307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55460" y="4048755"/>
            <a:ext cx="347702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55462" y="2823581"/>
            <a:ext cx="347702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10;&#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
        <p:nvSpPr>
          <p:cNvPr id="4" name="Text Placeholder 3"/>
          <p:cNvSpPr>
            <a:spLocks noGrp="1"/>
          </p:cNvSpPr>
          <p:nvPr>
            <p:ph type="body" sz="quarter" idx="19"/>
          </p:nvPr>
        </p:nvSpPr>
        <p:spPr>
          <a:xfrm>
            <a:off x="297272" y="1844675"/>
            <a:ext cx="8659415" cy="41787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292150" y="1210247"/>
            <a:ext cx="6574221" cy="467634"/>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292150" y="703448"/>
            <a:ext cx="6727361" cy="498470"/>
          </a:xfrm>
        </p:spPr>
        <p:txBody>
          <a:bodyPr>
            <a:noAutofit/>
          </a:bodyPr>
          <a:lstStyle>
            <a:lvl1pPr>
              <a:defRPr>
                <a:solidFill>
                  <a:schemeClr val="tx2"/>
                </a:solidFill>
              </a:defRPr>
            </a:lvl1pPr>
          </a:lstStyle>
          <a:p>
            <a:r>
              <a:rPr lang="en-US" dirty="0"/>
              <a:t>Agenda slide</a:t>
            </a:r>
            <a:endParaRPr lang="en-AU" dirty="0"/>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4660" y="1844675"/>
            <a:ext cx="8628224" cy="4236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9"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2167686015"/>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292100" y="1844675"/>
            <a:ext cx="8572723" cy="4245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4572000" y="1844676"/>
            <a:ext cx="4335465" cy="4147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quarter" idx="17"/>
          </p:nvPr>
        </p:nvSpPr>
        <p:spPr>
          <a:xfrm>
            <a:off x="292100" y="1844676"/>
            <a:ext cx="4183856" cy="41477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3458103310"/>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ext uri="{D42A27DB-BD31-4B8C-83A1-F6EECF244321}">
                <p14:modId xmlns:p14="http://schemas.microsoft.com/office/powerpoint/2010/main" val="3933837282"/>
              </p:ext>
            </p:extLst>
          </p:nvPr>
        </p:nvGraphicFramePr>
        <p:xfrm>
          <a:off x="4062200" y="1844675"/>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3864547" cy="4138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30205"/>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8"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342050745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ext uri="{D42A27DB-BD31-4B8C-83A1-F6EECF244321}">
                <p14:modId xmlns:p14="http://schemas.microsoft.com/office/powerpoint/2010/main" val="2837913673"/>
              </p:ext>
            </p:extLst>
          </p:nvPr>
        </p:nvGraphicFramePr>
        <p:xfrm>
          <a:off x="4706522"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4177487" cy="4093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20" name="Straight Connector 19">
            <a:extLst>
              <a:ext uri="{FF2B5EF4-FFF2-40B4-BE49-F238E27FC236}">
                <a16:creationId xmlns:a16="http://schemas.microsoft.com/office/drawing/2014/main" id="{DEF174A2-A12A-574C-A29E-3FE1A83AA8A7}"/>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
        <p:nvSpPr>
          <p:cNvPr id="13" name="Text Placeholder 2078">
            <a:extLst>
              <a:ext uri="{FF2B5EF4-FFF2-40B4-BE49-F238E27FC236}">
                <a16:creationId xmlns:a16="http://schemas.microsoft.com/office/drawing/2014/main" id="{DE976D40-EB64-8443-8524-2F97084E2CFB}"/>
              </a:ext>
            </a:extLst>
          </p:cNvPr>
          <p:cNvSpPr>
            <a:spLocks noGrp="1"/>
          </p:cNvSpPr>
          <p:nvPr userDrawn="1">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4" name="Title Placeholder 1"/>
          <p:cNvSpPr>
            <a:spLocks noGrp="1"/>
          </p:cNvSpPr>
          <p:nvPr userDrawn="1">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15" name="Footer Placeholder 3">
            <a:extLst>
              <a:ext uri="{FF2B5EF4-FFF2-40B4-BE49-F238E27FC236}">
                <a16:creationId xmlns:a16="http://schemas.microsoft.com/office/drawing/2014/main" id="{451CE90D-C2B7-A145-B742-F4069E2952AF}"/>
              </a:ext>
            </a:extLst>
          </p:cNvPr>
          <p:cNvSpPr>
            <a:spLocks noGrp="1"/>
          </p:cNvSpPr>
          <p:nvPr userDrawn="1">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2382981154"/>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4572000" y="1844675"/>
            <a:ext cx="4354316" cy="4067175"/>
          </a:xfrm>
        </p:spPr>
        <p:txBody>
          <a:bodyPr>
            <a:normAutofit/>
          </a:bodyPr>
          <a:lstStyle>
            <a:lvl1pPr marL="0" indent="0">
              <a:buNone/>
              <a:defRPr sz="1350"/>
            </a:lvl1pPr>
          </a:lstStyle>
          <a:p>
            <a:r>
              <a:rPr lang="en-US" dirty="0"/>
              <a:t>Click icon to add picture</a:t>
            </a:r>
            <a:endParaRPr lang="en-AU" dirty="0"/>
          </a:p>
        </p:txBody>
      </p:sp>
      <p:sp>
        <p:nvSpPr>
          <p:cNvPr id="3" name="Text Placeholder 2"/>
          <p:cNvSpPr>
            <a:spLocks noGrp="1"/>
          </p:cNvSpPr>
          <p:nvPr>
            <p:ph type="body" sz="quarter" idx="16"/>
          </p:nvPr>
        </p:nvSpPr>
        <p:spPr>
          <a:xfrm>
            <a:off x="298091" y="1844675"/>
            <a:ext cx="4140744"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2"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4572000" y="1844675"/>
            <a:ext cx="4289512" cy="4067176"/>
          </a:xfrm>
        </p:spPr>
        <p:txBody>
          <a:bodyPr>
            <a:normAutofit/>
          </a:bodyPr>
          <a:lstStyle>
            <a:lvl1pPr marL="0" indent="0">
              <a:buNone/>
              <a:defRPr sz="1350"/>
            </a:lvl1pPr>
          </a:lstStyle>
          <a:p>
            <a:r>
              <a:rPr lang="en-US" dirty="0"/>
              <a:t>Click icon to add table</a:t>
            </a:r>
            <a:endParaRPr lang="en-AU" dirty="0"/>
          </a:p>
        </p:txBody>
      </p:sp>
      <p:sp>
        <p:nvSpPr>
          <p:cNvPr id="4" name="Text Placeholder 3"/>
          <p:cNvSpPr>
            <a:spLocks noGrp="1"/>
          </p:cNvSpPr>
          <p:nvPr>
            <p:ph type="body" sz="quarter" idx="17"/>
          </p:nvPr>
        </p:nvSpPr>
        <p:spPr>
          <a:xfrm>
            <a:off x="292100" y="1844675"/>
            <a:ext cx="4120102"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
        <p:nvSpPr>
          <p:cNvPr id="3" name="TextBox 2">
            <a:extLst>
              <a:ext uri="{FF2B5EF4-FFF2-40B4-BE49-F238E27FC236}">
                <a16:creationId xmlns:a16="http://schemas.microsoft.com/office/drawing/2014/main" id="{B1B7782E-9F13-7747-9D25-96B05BFAA5DD}"/>
              </a:ext>
            </a:extLst>
          </p:cNvPr>
          <p:cNvSpPr txBox="1"/>
          <p:nvPr userDrawn="1"/>
        </p:nvSpPr>
        <p:spPr>
          <a:xfrm>
            <a:off x="249382" y="415636"/>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4572000" y="1844675"/>
            <a:ext cx="4279900" cy="4129998"/>
          </a:xfrm>
        </p:spPr>
        <p:txBody>
          <a:bodyPr>
            <a:normAutofit/>
          </a:bodyPr>
          <a:lstStyle>
            <a:lvl1pPr marL="0" indent="0">
              <a:buNone/>
              <a:defRPr sz="1350">
                <a:solidFill>
                  <a:schemeClr val="tx2"/>
                </a:solidFill>
              </a:defRPr>
            </a:lvl1pPr>
          </a:lstStyle>
          <a:p>
            <a:r>
              <a:rPr lang="en-US" dirty="0"/>
              <a:t>Click icon to add chart</a:t>
            </a:r>
            <a:endParaRPr lang="en-AU" dirty="0"/>
          </a:p>
        </p:txBody>
      </p:sp>
      <p:sp>
        <p:nvSpPr>
          <p:cNvPr id="4" name="Text Placeholder 3"/>
          <p:cNvSpPr>
            <a:spLocks noGrp="1"/>
          </p:cNvSpPr>
          <p:nvPr>
            <p:ph type="body" sz="quarter" idx="17"/>
          </p:nvPr>
        </p:nvSpPr>
        <p:spPr>
          <a:xfrm>
            <a:off x="292101" y="1844675"/>
            <a:ext cx="4111224" cy="4129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3"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
        <p:nvSpPr>
          <p:cNvPr id="3" name="TextBox 2">
            <a:extLst>
              <a:ext uri="{FF2B5EF4-FFF2-40B4-BE49-F238E27FC236}">
                <a16:creationId xmlns:a16="http://schemas.microsoft.com/office/drawing/2014/main" id="{7197EDAD-CF55-D841-9671-910D0B8F9569}"/>
              </a:ext>
            </a:extLst>
          </p:cNvPr>
          <p:cNvSpPr txBox="1"/>
          <p:nvPr userDrawn="1"/>
        </p:nvSpPr>
        <p:spPr>
          <a:xfrm>
            <a:off x="654627" y="374073"/>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21" name="Picture Placeholder 20"/>
          <p:cNvSpPr>
            <a:spLocks noGrp="1"/>
          </p:cNvSpPr>
          <p:nvPr>
            <p:ph type="pic" sz="quarter" idx="17"/>
          </p:nvPr>
        </p:nvSpPr>
        <p:spPr>
          <a:xfrm>
            <a:off x="307975" y="1881188"/>
            <a:ext cx="1980000" cy="1704975"/>
          </a:xfrm>
        </p:spPr>
        <p:txBody>
          <a:bodyPr/>
          <a:lstStyle/>
          <a:p>
            <a:r>
              <a:rPr lang="en-US" dirty="0"/>
              <a:t>Click icon to add picture</a:t>
            </a:r>
            <a:endParaRPr lang="en-AU" dirty="0"/>
          </a:p>
        </p:txBody>
      </p:sp>
      <p:sp>
        <p:nvSpPr>
          <p:cNvPr id="22" name="Picture Placeholder 20"/>
          <p:cNvSpPr>
            <a:spLocks noGrp="1"/>
          </p:cNvSpPr>
          <p:nvPr>
            <p:ph type="pic" sz="quarter" idx="18"/>
          </p:nvPr>
        </p:nvSpPr>
        <p:spPr>
          <a:xfrm>
            <a:off x="2517034" y="1881188"/>
            <a:ext cx="1980000" cy="1704975"/>
          </a:xfrm>
        </p:spPr>
        <p:txBody>
          <a:bodyPr/>
          <a:lstStyle/>
          <a:p>
            <a:r>
              <a:rPr lang="en-US" dirty="0"/>
              <a:t>Click icon to add picture</a:t>
            </a:r>
            <a:endParaRPr lang="en-AU" dirty="0"/>
          </a:p>
        </p:txBody>
      </p:sp>
      <p:sp>
        <p:nvSpPr>
          <p:cNvPr id="23" name="Picture Placeholder 20"/>
          <p:cNvSpPr>
            <a:spLocks noGrp="1"/>
          </p:cNvSpPr>
          <p:nvPr>
            <p:ph type="pic" sz="quarter" idx="19"/>
          </p:nvPr>
        </p:nvSpPr>
        <p:spPr>
          <a:xfrm>
            <a:off x="4726093" y="1881188"/>
            <a:ext cx="1980000" cy="1704975"/>
          </a:xfrm>
        </p:spPr>
        <p:txBody>
          <a:bodyPr/>
          <a:lstStyle/>
          <a:p>
            <a:r>
              <a:rPr lang="en-US" dirty="0"/>
              <a:t>Click icon to add picture</a:t>
            </a:r>
            <a:endParaRPr lang="en-AU" dirty="0"/>
          </a:p>
        </p:txBody>
      </p:sp>
      <p:sp>
        <p:nvSpPr>
          <p:cNvPr id="24" name="Picture Placeholder 20"/>
          <p:cNvSpPr>
            <a:spLocks noGrp="1"/>
          </p:cNvSpPr>
          <p:nvPr>
            <p:ph type="pic" sz="quarter" idx="20"/>
          </p:nvPr>
        </p:nvSpPr>
        <p:spPr>
          <a:xfrm>
            <a:off x="6935151" y="1881188"/>
            <a:ext cx="1980000" cy="1704975"/>
          </a:xfrm>
        </p:spPr>
        <p:txBody>
          <a:bodyPr/>
          <a:lstStyle/>
          <a:p>
            <a:r>
              <a:rPr lang="en-US" dirty="0"/>
              <a:t>Click icon to add picture</a:t>
            </a:r>
            <a:endParaRPr lang="en-AU" dirty="0"/>
          </a:p>
        </p:txBody>
      </p:sp>
      <p:sp>
        <p:nvSpPr>
          <p:cNvPr id="26" name="Text Placeholder 25"/>
          <p:cNvSpPr>
            <a:spLocks noGrp="1"/>
          </p:cNvSpPr>
          <p:nvPr>
            <p:ph type="body" sz="quarter" idx="21"/>
          </p:nvPr>
        </p:nvSpPr>
        <p:spPr>
          <a:xfrm>
            <a:off x="307975" y="3729038"/>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Text Placeholder 25"/>
          <p:cNvSpPr>
            <a:spLocks noGrp="1"/>
          </p:cNvSpPr>
          <p:nvPr>
            <p:ph type="body" sz="quarter" idx="22"/>
          </p:nvPr>
        </p:nvSpPr>
        <p:spPr>
          <a:xfrm>
            <a:off x="2517421"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Placeholder 25"/>
          <p:cNvSpPr>
            <a:spLocks noGrp="1"/>
          </p:cNvSpPr>
          <p:nvPr>
            <p:ph type="body" sz="quarter" idx="23"/>
          </p:nvPr>
        </p:nvSpPr>
        <p:spPr>
          <a:xfrm>
            <a:off x="4732337"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Placeholder 25"/>
          <p:cNvSpPr>
            <a:spLocks noGrp="1"/>
          </p:cNvSpPr>
          <p:nvPr>
            <p:ph type="body" sz="quarter" idx="24"/>
          </p:nvPr>
        </p:nvSpPr>
        <p:spPr>
          <a:xfrm>
            <a:off x="6947253"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4362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3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
        <p:nvSpPr>
          <p:cNvPr id="2" name="TextBox 1">
            <a:extLst>
              <a:ext uri="{FF2B5EF4-FFF2-40B4-BE49-F238E27FC236}">
                <a16:creationId xmlns:a16="http://schemas.microsoft.com/office/drawing/2014/main" id="{5C77D89F-AD80-E940-A173-D053B3E2C118}"/>
              </a:ext>
            </a:extLst>
          </p:cNvPr>
          <p:cNvSpPr txBox="1"/>
          <p:nvPr userDrawn="1"/>
        </p:nvSpPr>
        <p:spPr>
          <a:xfrm>
            <a:off x="810491" y="363682"/>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9198336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Young student using an interactive device at her desk.&#10;">
            <a:extLst>
              <a:ext uri="{FF2B5EF4-FFF2-40B4-BE49-F238E27FC236}">
                <a16:creationId xmlns:a16="http://schemas.microsoft.com/office/drawing/2014/main" id="{803D38EF-B025-1D4B-89FA-98E21AEAAA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3881"/>
            <a:ext cx="5053364" cy="4982400"/>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b="1" i="0">
                <a:solidFill>
                  <a:schemeClr val="bg1"/>
                </a:solidFill>
                <a:latin typeface="Arial" panose="020B0604020202020204" pitchFamily="34" charset="0"/>
                <a:cs typeface="Arial" panose="020B0604020202020204" pitchFamily="34" charset="0"/>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Tree>
    <p:extLst>
      <p:ext uri="{BB962C8B-B14F-4D97-AF65-F5344CB8AC3E}">
        <p14:creationId xmlns:p14="http://schemas.microsoft.com/office/powerpoint/2010/main" val="295140373"/>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 2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
        <p:nvSpPr>
          <p:cNvPr id="9" name="Picture Placeholder 3">
            <a:extLst>
              <a:ext uri="{FF2B5EF4-FFF2-40B4-BE49-F238E27FC236}">
                <a16:creationId xmlns:a16="http://schemas.microsoft.com/office/drawing/2014/main" id="{223F6E78-7528-7440-B004-6002B939DF24}"/>
              </a:ext>
            </a:extLst>
          </p:cNvPr>
          <p:cNvSpPr>
            <a:spLocks noGrp="1"/>
          </p:cNvSpPr>
          <p:nvPr>
            <p:ph type="pic" sz="quarter" idx="16" hasCustomPrompt="1"/>
          </p:nvPr>
        </p:nvSpPr>
        <p:spPr>
          <a:xfrm>
            <a:off x="72375" y="1123431"/>
            <a:ext cx="4753626" cy="4753626"/>
          </a:xfrm>
          <a:prstGeom prst="ellipse">
            <a:avLst/>
          </a:prstGeom>
        </p:spPr>
        <p:txBody>
          <a:bodyPr anchor="ctr"/>
          <a:lstStyle>
            <a:lvl1pPr algn="ctr">
              <a:defRPr>
                <a:solidFill>
                  <a:schemeClr val="bg1"/>
                </a:solidFill>
              </a:defRPr>
            </a:lvl1pPr>
          </a:lstStyle>
          <a:p>
            <a:r>
              <a:rPr lang="en-US" dirty="0"/>
              <a:t>Insert image here</a:t>
            </a:r>
          </a:p>
        </p:txBody>
      </p:sp>
    </p:spTree>
    <p:extLst>
      <p:ext uri="{BB962C8B-B14F-4D97-AF65-F5344CB8AC3E}">
        <p14:creationId xmlns:p14="http://schemas.microsoft.com/office/powerpoint/2010/main" val="3443894679"/>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63806" y="4048760"/>
            <a:ext cx="3477026" cy="904985"/>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63808" y="2823581"/>
            <a:ext cx="347702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383229777"/>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udents laughing together&#10;">
            <a:extLst>
              <a:ext uri="{FF2B5EF4-FFF2-40B4-BE49-F238E27FC236}">
                <a16:creationId xmlns:a16="http://schemas.microsoft.com/office/drawing/2014/main" id="{003C764F-E1E8-4742-B073-1F328976771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81424" y="1019624"/>
            <a:ext cx="5062575" cy="4991482"/>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2520100275"/>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 4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dirty="0"/>
          </a:p>
        </p:txBody>
      </p:sp>
      <p:sp>
        <p:nvSpPr>
          <p:cNvPr id="11" name="Picture Placeholder 3">
            <a:extLst>
              <a:ext uri="{FF2B5EF4-FFF2-40B4-BE49-F238E27FC236}">
                <a16:creationId xmlns:a16="http://schemas.microsoft.com/office/drawing/2014/main" id="{7C718A9F-64B4-4F43-B9C2-99B71EAF7BA2}"/>
              </a:ext>
            </a:extLst>
          </p:cNvPr>
          <p:cNvSpPr>
            <a:spLocks noGrp="1"/>
          </p:cNvSpPr>
          <p:nvPr>
            <p:ph type="pic" sz="quarter" idx="16" hasCustomPrompt="1"/>
          </p:nvPr>
        </p:nvSpPr>
        <p:spPr>
          <a:xfrm>
            <a:off x="4156694" y="1067433"/>
            <a:ext cx="4824745" cy="4824745"/>
          </a:xfrm>
          <a:prstGeom prst="ellipse">
            <a:avLst/>
          </a:prstGeom>
        </p:spPr>
        <p:txBody>
          <a:bodyPr anchor="ctr"/>
          <a:lstStyle>
            <a:lvl1pPr algn="ctr">
              <a:defRPr>
                <a:solidFill>
                  <a:schemeClr val="bg1"/>
                </a:solidFill>
              </a:defRPr>
            </a:lvl1pPr>
          </a:lstStyle>
          <a:p>
            <a:r>
              <a:rPr lang="en-US" dirty="0"/>
              <a:t>Insert image here</a:t>
            </a:r>
          </a:p>
        </p:txBody>
      </p:sp>
    </p:spTree>
    <p:extLst>
      <p:ext uri="{BB962C8B-B14F-4D97-AF65-F5344CB8AC3E}">
        <p14:creationId xmlns:p14="http://schemas.microsoft.com/office/powerpoint/2010/main" val="319250956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looking towards the camera&#10;&#10;Description automatically generated">
            <a:extLst>
              <a:ext uri="{FF2B5EF4-FFF2-40B4-BE49-F238E27FC236}">
                <a16:creationId xmlns:a16="http://schemas.microsoft.com/office/drawing/2014/main" id="{D4008A49-619C-5548-84EE-F00AC7D6EC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9064" y="1135738"/>
            <a:ext cx="5159316" cy="5086864"/>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Tree>
    <p:extLst>
      <p:ext uri="{BB962C8B-B14F-4D97-AF65-F5344CB8AC3E}">
        <p14:creationId xmlns:p14="http://schemas.microsoft.com/office/powerpoint/2010/main" val="3050031955"/>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 5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
        <p:nvSpPr>
          <p:cNvPr id="9" name="Picture Placeholder 3">
            <a:extLst>
              <a:ext uri="{FF2B5EF4-FFF2-40B4-BE49-F238E27FC236}">
                <a16:creationId xmlns:a16="http://schemas.microsoft.com/office/drawing/2014/main" id="{66547C3F-71E4-6246-AA9C-625ABFECC0DB}"/>
              </a:ext>
            </a:extLst>
          </p:cNvPr>
          <p:cNvSpPr>
            <a:spLocks noGrp="1"/>
          </p:cNvSpPr>
          <p:nvPr>
            <p:ph type="pic" sz="quarter" idx="16" hasCustomPrompt="1"/>
          </p:nvPr>
        </p:nvSpPr>
        <p:spPr>
          <a:xfrm>
            <a:off x="4015741" y="1184356"/>
            <a:ext cx="4885962" cy="4885962"/>
          </a:xfrm>
          <a:prstGeom prst="ellipse">
            <a:avLst/>
          </a:prstGeom>
        </p:spPr>
        <p:txBody>
          <a:bodyPr anchor="ctr"/>
          <a:lstStyle>
            <a:lvl1pPr algn="ctr">
              <a:defRPr>
                <a:solidFill>
                  <a:srgbClr val="19233E"/>
                </a:solidFill>
              </a:defRPr>
            </a:lvl1pPr>
          </a:lstStyle>
          <a:p>
            <a:r>
              <a:rPr lang="en-US" dirty="0"/>
              <a:t>Insert image here</a:t>
            </a:r>
          </a:p>
        </p:txBody>
      </p:sp>
    </p:spTree>
    <p:extLst>
      <p:ext uri="{BB962C8B-B14F-4D97-AF65-F5344CB8AC3E}">
        <p14:creationId xmlns:p14="http://schemas.microsoft.com/office/powerpoint/2010/main" val="1381879561"/>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098" y="4048760"/>
            <a:ext cx="3477026" cy="1766983"/>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0" y="2823581"/>
            <a:ext cx="3477025" cy="1107996"/>
          </a:xfrm>
        </p:spPr>
        <p:txBody>
          <a:bodyPr anchor="b">
            <a:noAutofit/>
          </a:bodyPr>
          <a:lstStyle>
            <a:lvl1pPr>
              <a:lnSpc>
                <a:spcPct val="90000"/>
              </a:lnSpc>
              <a:defRPr sz="3000">
                <a:solidFill>
                  <a:schemeClr val="tx2"/>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60454" y="5961559"/>
            <a:ext cx="659277" cy="720000"/>
          </a:xfrm>
          <a:prstGeom prst="rect">
            <a:avLst/>
          </a:prstGeom>
        </p:spPr>
      </p:pic>
      <p:sp>
        <p:nvSpPr>
          <p:cNvPr id="3" name="TextBox 2">
            <a:extLst>
              <a:ext uri="{FF2B5EF4-FFF2-40B4-BE49-F238E27FC236}">
                <a16:creationId xmlns:a16="http://schemas.microsoft.com/office/drawing/2014/main" id="{FDBF3B5F-3C25-2D4B-8B90-C5502DE028CB}"/>
              </a:ext>
            </a:extLst>
          </p:cNvPr>
          <p:cNvSpPr txBox="1"/>
          <p:nvPr userDrawn="1"/>
        </p:nvSpPr>
        <p:spPr>
          <a:xfrm>
            <a:off x="8188036" y="1194955"/>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1793807050"/>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292100" y="6391867"/>
            <a:ext cx="405000" cy="365125"/>
          </a:xfrm>
          <a:prstGeom prst="rect">
            <a:avLst/>
          </a:prstGeom>
        </p:spPr>
        <p:txBody>
          <a:bodyPr vert="horz" lIns="0" tIns="45720" rIns="91440" bIns="45720" rtlCol="0" anchor="ctr"/>
          <a:lstStyle>
            <a:lvl1pPr algn="l">
              <a:defRPr sz="800">
                <a:solidFill>
                  <a:schemeClr val="tx2"/>
                </a:solidFill>
                <a:latin typeface="Arial" panose="020B0604020202020204" pitchFamily="34" charset="0"/>
                <a:cs typeface="Arial" panose="020B0604020202020204" pitchFamily="34" charset="0"/>
              </a:defRPr>
            </a:lvl1pPr>
          </a:lstStyle>
          <a:p>
            <a:fld id="{70A22D65-9FDC-489F-B10E-6D0B5D9F1F89}" type="slidenum">
              <a:rPr lang="en-AU" smtClean="0"/>
              <a:pPr/>
              <a:t>‹#›</a:t>
            </a:fld>
            <a:endParaRPr lang="en-AU" dirty="0"/>
          </a:p>
        </p:txBody>
      </p:sp>
      <p:sp>
        <p:nvSpPr>
          <p:cNvPr id="4" name="Text Placeholder 3"/>
          <p:cNvSpPr>
            <a:spLocks noGrp="1"/>
          </p:cNvSpPr>
          <p:nvPr>
            <p:ph type="body" idx="1"/>
          </p:nvPr>
        </p:nvSpPr>
        <p:spPr>
          <a:xfrm>
            <a:off x="292100" y="1844675"/>
            <a:ext cx="8278179" cy="42771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pic>
        <p:nvPicPr>
          <p:cNvPr id="6" name="Picture 5" descr="NSW Government Logo" title="NSW Government Logo"/>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cxnSp>
        <p:nvCxnSpPr>
          <p:cNvPr id="9" name="Straight Connector 8">
            <a:extLst>
              <a:ext uri="{FF2B5EF4-FFF2-40B4-BE49-F238E27FC236}">
                <a16:creationId xmlns:a16="http://schemas.microsoft.com/office/drawing/2014/main" id="{AEFECAC3-BF7B-B746-B2D0-F554BFDC2964}"/>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700" r:id="rId3"/>
    <p:sldLayoutId id="2147483688" r:id="rId4"/>
    <p:sldLayoutId id="2147483692" r:id="rId5"/>
    <p:sldLayoutId id="2147483701" r:id="rId6"/>
    <p:sldLayoutId id="2147483691" r:id="rId7"/>
    <p:sldLayoutId id="2147483702" r:id="rId8"/>
    <p:sldLayoutId id="2147483694" r:id="rId9"/>
    <p:sldLayoutId id="2147483675" r:id="rId10"/>
    <p:sldLayoutId id="2147483670" r:id="rId11"/>
    <p:sldLayoutId id="2147483689" r:id="rId12"/>
    <p:sldLayoutId id="2147483671" r:id="rId13"/>
    <p:sldLayoutId id="2147483696" r:id="rId14"/>
    <p:sldLayoutId id="2147483697" r:id="rId15"/>
    <p:sldLayoutId id="2147483695" r:id="rId16"/>
    <p:sldLayoutId id="2147483698" r:id="rId17"/>
    <p:sldLayoutId id="2147483687" r:id="rId18"/>
    <p:sldLayoutId id="2147483699" r:id="rId19"/>
  </p:sldLayoutIdLst>
  <p:transition>
    <p:fade/>
  </p:transition>
  <p:hf sldNum="0" hdr="0" dt="0"/>
  <p:txStyles>
    <p:titleStyle>
      <a:lvl1pPr algn="l" defTabSz="514337"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p:titleStyle>
    <p:body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3" algn="l" defTabSz="514337" rtl="0" eaLnBrk="1" latinLnBrk="0" hangingPunct="1">
        <a:defRPr sz="1013" kern="1200">
          <a:solidFill>
            <a:schemeClr val="tx1"/>
          </a:solidFill>
          <a:latin typeface="+mn-lt"/>
          <a:ea typeface="+mn-ea"/>
          <a:cs typeface="+mn-cs"/>
        </a:defRPr>
      </a:lvl4pPr>
      <a:lvl5pPr marL="1028672" algn="l" defTabSz="514337" rtl="0" eaLnBrk="1" latinLnBrk="0" hangingPunct="1">
        <a:defRPr sz="1013" kern="1200">
          <a:solidFill>
            <a:schemeClr val="tx1"/>
          </a:solidFill>
          <a:latin typeface="+mn-lt"/>
          <a:ea typeface="+mn-ea"/>
          <a:cs typeface="+mn-cs"/>
        </a:defRPr>
      </a:lvl5pPr>
      <a:lvl6pPr marL="1285839" algn="l" defTabSz="514337" rtl="0" eaLnBrk="1" latinLnBrk="0" hangingPunct="1">
        <a:defRPr sz="1013" kern="1200">
          <a:solidFill>
            <a:schemeClr val="tx1"/>
          </a:solidFill>
          <a:latin typeface="+mn-lt"/>
          <a:ea typeface="+mn-ea"/>
          <a:cs typeface="+mn-cs"/>
        </a:defRPr>
      </a:lvl6pPr>
      <a:lvl7pPr marL="1543007" algn="l" defTabSz="514337" rtl="0" eaLnBrk="1" latinLnBrk="0" hangingPunct="1">
        <a:defRPr sz="1013" kern="1200">
          <a:solidFill>
            <a:schemeClr val="tx1"/>
          </a:solidFill>
          <a:latin typeface="+mn-lt"/>
          <a:ea typeface="+mn-ea"/>
          <a:cs typeface="+mn-cs"/>
        </a:defRPr>
      </a:lvl7pPr>
      <a:lvl8pPr marL="1800174" algn="l" defTabSz="514337" rtl="0" eaLnBrk="1" latinLnBrk="0" hangingPunct="1">
        <a:defRPr sz="1013" kern="1200">
          <a:solidFill>
            <a:schemeClr val="tx1"/>
          </a:solidFill>
          <a:latin typeface="+mn-lt"/>
          <a:ea typeface="+mn-ea"/>
          <a:cs typeface="+mn-cs"/>
        </a:defRPr>
      </a:lvl8pPr>
      <a:lvl9pPr marL="2057342"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184" userDrawn="1">
          <p15:clr>
            <a:srgbClr val="F26B43"/>
          </p15:clr>
        </p15:guide>
        <p15:guide id="20" pos="2880" userDrawn="1">
          <p15:clr>
            <a:srgbClr val="F26B43"/>
          </p15:clr>
        </p15:guide>
        <p15:guide id="21" pos="5576"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633" userDrawn="1">
          <p15:clr>
            <a:srgbClr val="FDE53C"/>
          </p15:clr>
        </p15:guide>
        <p15:guide id="38" pos="1082" userDrawn="1">
          <p15:clr>
            <a:srgbClr val="FDE53C"/>
          </p15:clr>
        </p15:guide>
        <p15:guide id="39" pos="1532" userDrawn="1">
          <p15:clr>
            <a:srgbClr val="FDE53C"/>
          </p15:clr>
        </p15:guide>
        <p15:guide id="40" pos="1981" userDrawn="1">
          <p15:clr>
            <a:srgbClr val="FDE53C"/>
          </p15:clr>
        </p15:guide>
        <p15:guide id="41" pos="2431" userDrawn="1">
          <p15:clr>
            <a:srgbClr val="FDE53C"/>
          </p15:clr>
        </p15:guide>
        <p15:guide id="42" pos="3329" userDrawn="1">
          <p15:clr>
            <a:srgbClr val="FDE53C"/>
          </p15:clr>
        </p15:guide>
        <p15:guide id="43" pos="3779" userDrawn="1">
          <p15:clr>
            <a:srgbClr val="FDE53C"/>
          </p15:clr>
        </p15:guide>
        <p15:guide id="44" pos="4228" userDrawn="1">
          <p15:clr>
            <a:srgbClr val="FDE53C"/>
          </p15:clr>
        </p15:guide>
        <p15:guide id="45" pos="4677" userDrawn="1">
          <p15:clr>
            <a:srgbClr val="FDE53C"/>
          </p15:clr>
        </p15:guide>
        <p15:guide id="46" pos="5126" userDrawn="1">
          <p15:clr>
            <a:srgbClr val="FDE53C"/>
          </p15:clr>
        </p15:guide>
        <p15:guide id="47" orient="horz" pos="1162"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searchgate.net/publication/266562962/figure/fig2/AS:269824999817226@1441342701921/Simplified-diagram-of-a-nuclear-magnetic-resonance-spectrometer-At-the-heart-of-the-1H.png"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hyperlink" Target="http://www.chem.ucalgary.ca/courses/351/Carey5th/Ch13/1303.gi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ompoundchem.com/2015/02/24/proton-nmr/"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https://www.compoundchem.com/2015/04/07/carbon-13-nmr/"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hyperlink" Target="https://www.compoundchem.com/2015/05/07/mass-spectrometry/"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www.compoundchem.com/2015/02/05/irspectroscopy/"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263805" y="4048760"/>
            <a:ext cx="5498819" cy="904985"/>
          </a:xfrm>
        </p:spPr>
        <p:txBody>
          <a:bodyPr vert="horz" wrap="square" lIns="0" tIns="45720" rIns="91440" bIns="45720" rtlCol="0" anchor="t">
            <a:noAutofit/>
          </a:bodyPr>
          <a:lstStyle/>
          <a:p>
            <a:r>
              <a:rPr lang="en-AU" dirty="0"/>
              <a:t>Module 8 IQ2</a:t>
            </a:r>
            <a:br>
              <a:rPr lang="en-AU" dirty="0"/>
            </a:br>
            <a:r>
              <a:rPr lang="en-GB" dirty="0"/>
              <a:t>How is information about the reactivity and structure of organic compounds obtained?</a:t>
            </a:r>
            <a:endParaRPr lang="en-AU" dirty="0"/>
          </a:p>
        </p:txBody>
      </p:sp>
      <p:sp>
        <p:nvSpPr>
          <p:cNvPr id="4" name="Title 3"/>
          <p:cNvSpPr>
            <a:spLocks noGrp="1"/>
          </p:cNvSpPr>
          <p:nvPr>
            <p:ph type="title"/>
          </p:nvPr>
        </p:nvSpPr>
        <p:spPr/>
        <p:txBody>
          <a:bodyPr/>
          <a:lstStyle/>
          <a:p>
            <a:r>
              <a:rPr lang="en-AU" sz="2400" dirty="0"/>
              <a:t>Stage 6 Chemistry</a:t>
            </a:r>
          </a:p>
        </p:txBody>
      </p:sp>
    </p:spTree>
    <p:extLst>
      <p:ext uri="{BB962C8B-B14F-4D97-AF65-F5344CB8AC3E}">
        <p14:creationId xmlns:p14="http://schemas.microsoft.com/office/powerpoint/2010/main" val="151664377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441D1-7F83-41DC-BCF9-DCDADBC2FEA4}"/>
              </a:ext>
            </a:extLst>
          </p:cNvPr>
          <p:cNvSpPr>
            <a:spLocks noGrp="1"/>
          </p:cNvSpPr>
          <p:nvPr>
            <p:ph type="body" sz="quarter" idx="16"/>
          </p:nvPr>
        </p:nvSpPr>
        <p:spPr>
          <a:xfrm>
            <a:off x="294660" y="1844676"/>
            <a:ext cx="8628224" cy="2063182"/>
          </a:xfrm>
        </p:spPr>
        <p:txBody>
          <a:bodyPr>
            <a:normAutofit fontScale="92500" lnSpcReduction="10000"/>
          </a:bodyPr>
          <a:lstStyle/>
          <a:p>
            <a:r>
              <a:rPr lang="en-AU" dirty="0"/>
              <a:t>Positive result – the carbonate test produces a bubbles of carbon dioxide gas from the neutralisation reaction. This indicates the presence of a carboxylic acid in the test substance.</a:t>
            </a:r>
          </a:p>
          <a:p>
            <a:r>
              <a:rPr lang="en-AU" dirty="0"/>
              <a:t>Negative result – the solution does not produce bubbles as no reaction occurs. This indicates the absence of a carboxylic acid in the test substance.</a:t>
            </a:r>
          </a:p>
          <a:p>
            <a:endParaRPr lang="en-AU" dirty="0"/>
          </a:p>
        </p:txBody>
      </p:sp>
      <p:sp>
        <p:nvSpPr>
          <p:cNvPr id="3" name="Text Placeholder 2">
            <a:extLst>
              <a:ext uri="{FF2B5EF4-FFF2-40B4-BE49-F238E27FC236}">
                <a16:creationId xmlns:a16="http://schemas.microsoft.com/office/drawing/2014/main" id="{F7DC46D8-E933-4A3B-9A65-419AF3DA0953}"/>
              </a:ext>
            </a:extLst>
          </p:cNvPr>
          <p:cNvSpPr>
            <a:spLocks noGrp="1"/>
          </p:cNvSpPr>
          <p:nvPr>
            <p:ph type="body" sz="quarter" idx="15"/>
          </p:nvPr>
        </p:nvSpPr>
        <p:spPr/>
        <p:txBody>
          <a:bodyPr/>
          <a:lstStyle/>
          <a:p>
            <a:r>
              <a:rPr lang="en-AU" dirty="0"/>
              <a:t>Chemical Tests – carboxylic acids</a:t>
            </a:r>
          </a:p>
        </p:txBody>
      </p:sp>
      <p:sp>
        <p:nvSpPr>
          <p:cNvPr id="4" name="Title 3">
            <a:extLst>
              <a:ext uri="{FF2B5EF4-FFF2-40B4-BE49-F238E27FC236}">
                <a16:creationId xmlns:a16="http://schemas.microsoft.com/office/drawing/2014/main" id="{1EB6F347-E977-4B73-9859-ED2B2114E8FC}"/>
              </a:ext>
            </a:extLst>
          </p:cNvPr>
          <p:cNvSpPr>
            <a:spLocks noGrp="1"/>
          </p:cNvSpPr>
          <p:nvPr>
            <p:ph type="title"/>
          </p:nvPr>
        </p:nvSpPr>
        <p:spPr/>
        <p:txBody>
          <a:bodyPr/>
          <a:lstStyle/>
          <a:p>
            <a:r>
              <a:rPr lang="en-AU" dirty="0"/>
              <a:t>How is information about the reactivity and structure of organic compounds obtained?</a:t>
            </a:r>
          </a:p>
        </p:txBody>
      </p:sp>
      <p:sp>
        <p:nvSpPr>
          <p:cNvPr id="5" name="Footer Placeholder 4">
            <a:extLst>
              <a:ext uri="{FF2B5EF4-FFF2-40B4-BE49-F238E27FC236}">
                <a16:creationId xmlns:a16="http://schemas.microsoft.com/office/drawing/2014/main" id="{9DE672A5-B2F2-421B-BFF4-6CF913FED7DD}"/>
              </a:ext>
            </a:extLst>
          </p:cNvPr>
          <p:cNvSpPr>
            <a:spLocks noGrp="1"/>
          </p:cNvSpPr>
          <p:nvPr>
            <p:ph type="ftr" sz="quarter" idx="3"/>
          </p:nvPr>
        </p:nvSpPr>
        <p:spPr/>
        <p:txBody>
          <a:bodyPr/>
          <a:lstStyle/>
          <a:p>
            <a:fld id="{5116C895-348D-4FA1-AC3F-6A98EE2CBA64}" type="slidenum">
              <a:rPr lang="en-US" smtClean="0"/>
              <a:pPr/>
              <a:t>10</a:t>
            </a:fld>
            <a:endParaRPr lang="en-US" dirty="0"/>
          </a:p>
        </p:txBody>
      </p:sp>
      <p:sp>
        <p:nvSpPr>
          <p:cNvPr id="6" name="TextBox 5">
            <a:extLst>
              <a:ext uri="{FF2B5EF4-FFF2-40B4-BE49-F238E27FC236}">
                <a16:creationId xmlns:a16="http://schemas.microsoft.com/office/drawing/2014/main" id="{A9906FE6-4A7C-4E59-A316-4B46ADB60F65}"/>
              </a:ext>
            </a:extLst>
          </p:cNvPr>
          <p:cNvSpPr txBox="1"/>
          <p:nvPr/>
        </p:nvSpPr>
        <p:spPr>
          <a:xfrm>
            <a:off x="1317812" y="4034118"/>
            <a:ext cx="6010835" cy="2326341"/>
          </a:xfrm>
          <a:prstGeom prst="rect">
            <a:avLst/>
          </a:prstGeom>
          <a:noFill/>
        </p:spPr>
        <p:txBody>
          <a:bodyPr wrap="square" lIns="0" tIns="0" rIns="0" bIns="0" rtlCol="0">
            <a:noAutofit/>
          </a:bodyPr>
          <a:lstStyle/>
          <a:p>
            <a:r>
              <a:rPr lang="en-AU" sz="1400" dirty="0"/>
              <a:t>Insert image from https://chem.libretexts.org/@api/deki/files/126589/Nichols_Screenshot_6-4-18.png?revision=1</a:t>
            </a:r>
          </a:p>
        </p:txBody>
      </p:sp>
    </p:spTree>
    <p:extLst>
      <p:ext uri="{BB962C8B-B14F-4D97-AF65-F5344CB8AC3E}">
        <p14:creationId xmlns:p14="http://schemas.microsoft.com/office/powerpoint/2010/main" val="322640505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4ED3E4-2C41-40AE-944F-E7402A22FF14}"/>
              </a:ext>
            </a:extLst>
          </p:cNvPr>
          <p:cNvSpPr>
            <a:spLocks noGrp="1"/>
          </p:cNvSpPr>
          <p:nvPr>
            <p:ph type="body" sz="quarter" idx="16"/>
          </p:nvPr>
        </p:nvSpPr>
        <p:spPr/>
        <p:txBody>
          <a:bodyPr/>
          <a:lstStyle/>
          <a:p>
            <a:endParaRPr lang="en-AU" dirty="0"/>
          </a:p>
        </p:txBody>
      </p:sp>
      <p:sp>
        <p:nvSpPr>
          <p:cNvPr id="3" name="Text Placeholder 2">
            <a:extLst>
              <a:ext uri="{FF2B5EF4-FFF2-40B4-BE49-F238E27FC236}">
                <a16:creationId xmlns:a16="http://schemas.microsoft.com/office/drawing/2014/main" id="{856F9016-7166-4004-ACD1-DC4C91D2B320}"/>
              </a:ext>
            </a:extLst>
          </p:cNvPr>
          <p:cNvSpPr>
            <a:spLocks noGrp="1"/>
          </p:cNvSpPr>
          <p:nvPr>
            <p:ph type="body" sz="quarter" idx="15"/>
          </p:nvPr>
        </p:nvSpPr>
        <p:spPr/>
        <p:txBody>
          <a:bodyPr/>
          <a:lstStyle/>
          <a:p>
            <a:r>
              <a:rPr lang="en-AU" dirty="0"/>
              <a:t>Chemistry specimen exam Q1</a:t>
            </a:r>
          </a:p>
        </p:txBody>
      </p:sp>
      <p:sp>
        <p:nvSpPr>
          <p:cNvPr id="4" name="Title 3">
            <a:extLst>
              <a:ext uri="{FF2B5EF4-FFF2-40B4-BE49-F238E27FC236}">
                <a16:creationId xmlns:a16="http://schemas.microsoft.com/office/drawing/2014/main" id="{3D08311B-F49B-4AC3-AD94-100C3A2C96FB}"/>
              </a:ext>
            </a:extLst>
          </p:cNvPr>
          <p:cNvSpPr>
            <a:spLocks noGrp="1"/>
          </p:cNvSpPr>
          <p:nvPr>
            <p:ph type="title"/>
          </p:nvPr>
        </p:nvSpPr>
        <p:spPr/>
        <p:txBody>
          <a:bodyPr/>
          <a:lstStyle/>
          <a:p>
            <a:r>
              <a:rPr lang="en-AU" dirty="0"/>
              <a:t>Exam question</a:t>
            </a:r>
          </a:p>
        </p:txBody>
      </p:sp>
      <p:sp>
        <p:nvSpPr>
          <p:cNvPr id="5" name="Footer Placeholder 4">
            <a:extLst>
              <a:ext uri="{FF2B5EF4-FFF2-40B4-BE49-F238E27FC236}">
                <a16:creationId xmlns:a16="http://schemas.microsoft.com/office/drawing/2014/main" id="{7776C135-27F8-409D-A11A-A724C81296F1}"/>
              </a:ext>
            </a:extLst>
          </p:cNvPr>
          <p:cNvSpPr>
            <a:spLocks noGrp="1"/>
          </p:cNvSpPr>
          <p:nvPr>
            <p:ph type="ftr" sz="quarter" idx="3"/>
          </p:nvPr>
        </p:nvSpPr>
        <p:spPr/>
        <p:txBody>
          <a:bodyPr/>
          <a:lstStyle/>
          <a:p>
            <a:fld id="{5116C895-348D-4FA1-AC3F-6A98EE2CBA64}" type="slidenum">
              <a:rPr lang="en-US" smtClean="0"/>
              <a:pPr/>
              <a:t>11</a:t>
            </a:fld>
            <a:endParaRPr lang="en-US" dirty="0"/>
          </a:p>
        </p:txBody>
      </p:sp>
      <p:pic>
        <p:nvPicPr>
          <p:cNvPr id="11" name="Picture 10" descr="HSC Chemistry specimen exam question 1">
            <a:extLst>
              <a:ext uri="{FF2B5EF4-FFF2-40B4-BE49-F238E27FC236}">
                <a16:creationId xmlns:a16="http://schemas.microsoft.com/office/drawing/2014/main" id="{9B29BF3E-7F7D-4B47-82CB-3DF9403DB1D4}"/>
              </a:ext>
            </a:extLst>
          </p:cNvPr>
          <p:cNvPicPr>
            <a:picLocks noChangeAspect="1"/>
          </p:cNvPicPr>
          <p:nvPr/>
        </p:nvPicPr>
        <p:blipFill>
          <a:blip r:embed="rId3"/>
          <a:stretch>
            <a:fillRect/>
          </a:stretch>
        </p:blipFill>
        <p:spPr>
          <a:xfrm>
            <a:off x="292100" y="1844676"/>
            <a:ext cx="6642099" cy="4087446"/>
          </a:xfrm>
          <a:prstGeom prst="rect">
            <a:avLst/>
          </a:prstGeom>
        </p:spPr>
      </p:pic>
    </p:spTree>
    <p:extLst>
      <p:ext uri="{BB962C8B-B14F-4D97-AF65-F5344CB8AC3E}">
        <p14:creationId xmlns:p14="http://schemas.microsoft.com/office/powerpoint/2010/main" val="89722856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441D1-7F83-41DC-BCF9-DCDADBC2FEA4}"/>
              </a:ext>
            </a:extLst>
          </p:cNvPr>
          <p:cNvSpPr>
            <a:spLocks noGrp="1"/>
          </p:cNvSpPr>
          <p:nvPr>
            <p:ph type="body" sz="quarter" idx="16"/>
          </p:nvPr>
        </p:nvSpPr>
        <p:spPr/>
        <p:txBody>
          <a:bodyPr/>
          <a:lstStyle/>
          <a:p>
            <a:r>
              <a:rPr lang="en-AU" dirty="0"/>
              <a:t>Insert images from </a:t>
            </a:r>
            <a:br>
              <a:rPr lang="en-AU" dirty="0"/>
            </a:br>
            <a:r>
              <a:rPr lang="en-AU" dirty="0">
                <a:hlinkClick r:id="rId3"/>
              </a:rPr>
              <a:t>https://www.researchgate.net/publication/266562962/figure/fig2/AS:269824999817226@1441342701921/Simplified-diagram-of-a-nuclear-magnetic-resonance-spectrometer-At-the-heart-of-the-1H.png</a:t>
            </a:r>
            <a:r>
              <a:rPr lang="en-AU" dirty="0"/>
              <a:t/>
            </a:r>
            <a:br>
              <a:rPr lang="en-AU" dirty="0"/>
            </a:br>
            <a:r>
              <a:rPr lang="en-AU" dirty="0"/>
              <a:t/>
            </a:r>
            <a:br>
              <a:rPr lang="en-AU" dirty="0"/>
            </a:br>
            <a:r>
              <a:rPr lang="en-AU" dirty="0"/>
              <a:t>and</a:t>
            </a:r>
            <a:br>
              <a:rPr lang="en-AU" dirty="0"/>
            </a:br>
            <a:r>
              <a:rPr lang="en-AU" dirty="0"/>
              <a:t/>
            </a:r>
            <a:br>
              <a:rPr lang="en-AU" dirty="0"/>
            </a:br>
            <a:r>
              <a:rPr lang="en-AU" dirty="0">
                <a:hlinkClick r:id="rId4"/>
              </a:rPr>
              <a:t>http://www.chem.ucalgary.ca/courses/351/Carey5th/Ch13/1303.gif</a:t>
            </a:r>
            <a:endParaRPr lang="en-AU" dirty="0"/>
          </a:p>
          <a:p>
            <a:endParaRPr lang="en-AU" dirty="0"/>
          </a:p>
        </p:txBody>
      </p:sp>
      <p:sp>
        <p:nvSpPr>
          <p:cNvPr id="3" name="Text Placeholder 2">
            <a:extLst>
              <a:ext uri="{FF2B5EF4-FFF2-40B4-BE49-F238E27FC236}">
                <a16:creationId xmlns:a16="http://schemas.microsoft.com/office/drawing/2014/main" id="{F7DC46D8-E933-4A3B-9A65-419AF3DA0953}"/>
              </a:ext>
            </a:extLst>
          </p:cNvPr>
          <p:cNvSpPr>
            <a:spLocks noGrp="1"/>
          </p:cNvSpPr>
          <p:nvPr>
            <p:ph type="body" sz="quarter" idx="15"/>
          </p:nvPr>
        </p:nvSpPr>
        <p:spPr/>
        <p:txBody>
          <a:bodyPr/>
          <a:lstStyle/>
          <a:p>
            <a:r>
              <a:rPr lang="en-AU" dirty="0"/>
              <a:t>Instrumental analysis – NMR</a:t>
            </a:r>
          </a:p>
        </p:txBody>
      </p:sp>
      <p:sp>
        <p:nvSpPr>
          <p:cNvPr id="4" name="Title 3">
            <a:extLst>
              <a:ext uri="{FF2B5EF4-FFF2-40B4-BE49-F238E27FC236}">
                <a16:creationId xmlns:a16="http://schemas.microsoft.com/office/drawing/2014/main" id="{1EB6F347-E977-4B73-9859-ED2B2114E8FC}"/>
              </a:ext>
            </a:extLst>
          </p:cNvPr>
          <p:cNvSpPr>
            <a:spLocks noGrp="1"/>
          </p:cNvSpPr>
          <p:nvPr>
            <p:ph type="title"/>
          </p:nvPr>
        </p:nvSpPr>
        <p:spPr/>
        <p:txBody>
          <a:bodyPr/>
          <a:lstStyle/>
          <a:p>
            <a:r>
              <a:rPr lang="en-AU" dirty="0"/>
              <a:t>How is information about the reactivity and structure of organic compounds obtained?</a:t>
            </a:r>
          </a:p>
        </p:txBody>
      </p:sp>
      <p:sp>
        <p:nvSpPr>
          <p:cNvPr id="5" name="Footer Placeholder 4">
            <a:extLst>
              <a:ext uri="{FF2B5EF4-FFF2-40B4-BE49-F238E27FC236}">
                <a16:creationId xmlns:a16="http://schemas.microsoft.com/office/drawing/2014/main" id="{9DE672A5-B2F2-421B-BFF4-6CF913FED7DD}"/>
              </a:ext>
            </a:extLst>
          </p:cNvPr>
          <p:cNvSpPr>
            <a:spLocks noGrp="1"/>
          </p:cNvSpPr>
          <p:nvPr>
            <p:ph type="ftr" sz="quarter" idx="3"/>
          </p:nvPr>
        </p:nvSpPr>
        <p:spPr/>
        <p:txBody>
          <a:bodyPr/>
          <a:lstStyle/>
          <a:p>
            <a:fld id="{5116C895-348D-4FA1-AC3F-6A98EE2CBA64}" type="slidenum">
              <a:rPr lang="en-US" smtClean="0"/>
              <a:pPr/>
              <a:t>12</a:t>
            </a:fld>
            <a:endParaRPr lang="en-US" dirty="0"/>
          </a:p>
        </p:txBody>
      </p:sp>
    </p:spTree>
    <p:extLst>
      <p:ext uri="{BB962C8B-B14F-4D97-AF65-F5344CB8AC3E}">
        <p14:creationId xmlns:p14="http://schemas.microsoft.com/office/powerpoint/2010/main" val="388910079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441D1-7F83-41DC-BCF9-DCDADBC2FEA4}"/>
              </a:ext>
            </a:extLst>
          </p:cNvPr>
          <p:cNvSpPr>
            <a:spLocks noGrp="1"/>
          </p:cNvSpPr>
          <p:nvPr>
            <p:ph type="body" sz="quarter" idx="16"/>
          </p:nvPr>
        </p:nvSpPr>
        <p:spPr/>
        <p:txBody>
          <a:bodyPr/>
          <a:lstStyle/>
          <a:p>
            <a:r>
              <a:rPr lang="en-AU" dirty="0"/>
              <a:t>Insert image from </a:t>
            </a:r>
            <a:r>
              <a:rPr lang="en-AU" dirty="0">
                <a:hlinkClick r:id="rId3"/>
              </a:rPr>
              <a:t>https://www.compoundchem.com/2015/02/24/proton-nmr/</a:t>
            </a:r>
            <a:endParaRPr lang="en-GB" dirty="0">
              <a:solidFill>
                <a:schemeClr val="tx1"/>
              </a:solidFill>
            </a:endParaRPr>
          </a:p>
          <a:p>
            <a:endParaRPr lang="en-AU" dirty="0"/>
          </a:p>
        </p:txBody>
      </p:sp>
      <p:sp>
        <p:nvSpPr>
          <p:cNvPr id="3" name="Text Placeholder 2">
            <a:extLst>
              <a:ext uri="{FF2B5EF4-FFF2-40B4-BE49-F238E27FC236}">
                <a16:creationId xmlns:a16="http://schemas.microsoft.com/office/drawing/2014/main" id="{F7DC46D8-E933-4A3B-9A65-419AF3DA0953}"/>
              </a:ext>
            </a:extLst>
          </p:cNvPr>
          <p:cNvSpPr>
            <a:spLocks noGrp="1"/>
          </p:cNvSpPr>
          <p:nvPr>
            <p:ph type="body" sz="quarter" idx="15"/>
          </p:nvPr>
        </p:nvSpPr>
        <p:spPr/>
        <p:txBody>
          <a:bodyPr/>
          <a:lstStyle/>
          <a:p>
            <a:r>
              <a:rPr lang="en-AU" dirty="0"/>
              <a:t>Instrumental analysis – Proton NMR</a:t>
            </a:r>
          </a:p>
        </p:txBody>
      </p:sp>
      <p:sp>
        <p:nvSpPr>
          <p:cNvPr id="4" name="Title 3">
            <a:extLst>
              <a:ext uri="{FF2B5EF4-FFF2-40B4-BE49-F238E27FC236}">
                <a16:creationId xmlns:a16="http://schemas.microsoft.com/office/drawing/2014/main" id="{1EB6F347-E977-4B73-9859-ED2B2114E8FC}"/>
              </a:ext>
            </a:extLst>
          </p:cNvPr>
          <p:cNvSpPr>
            <a:spLocks noGrp="1"/>
          </p:cNvSpPr>
          <p:nvPr>
            <p:ph type="title"/>
          </p:nvPr>
        </p:nvSpPr>
        <p:spPr/>
        <p:txBody>
          <a:bodyPr/>
          <a:lstStyle/>
          <a:p>
            <a:r>
              <a:rPr lang="en-AU" dirty="0"/>
              <a:t>How is information about the reactivity and structure of organic compounds obtained?</a:t>
            </a:r>
          </a:p>
        </p:txBody>
      </p:sp>
      <p:sp>
        <p:nvSpPr>
          <p:cNvPr id="5" name="Footer Placeholder 4">
            <a:extLst>
              <a:ext uri="{FF2B5EF4-FFF2-40B4-BE49-F238E27FC236}">
                <a16:creationId xmlns:a16="http://schemas.microsoft.com/office/drawing/2014/main" id="{9DE672A5-B2F2-421B-BFF4-6CF913FED7DD}"/>
              </a:ext>
            </a:extLst>
          </p:cNvPr>
          <p:cNvSpPr>
            <a:spLocks noGrp="1"/>
          </p:cNvSpPr>
          <p:nvPr>
            <p:ph type="ftr" sz="quarter" idx="3"/>
          </p:nvPr>
        </p:nvSpPr>
        <p:spPr/>
        <p:txBody>
          <a:bodyPr/>
          <a:lstStyle/>
          <a:p>
            <a:fld id="{5116C895-348D-4FA1-AC3F-6A98EE2CBA64}" type="slidenum">
              <a:rPr lang="en-US" smtClean="0"/>
              <a:pPr/>
              <a:t>13</a:t>
            </a:fld>
            <a:endParaRPr lang="en-US" dirty="0"/>
          </a:p>
        </p:txBody>
      </p:sp>
      <p:sp>
        <p:nvSpPr>
          <p:cNvPr id="6" name="Rectangle 3">
            <a:extLst>
              <a:ext uri="{FF2B5EF4-FFF2-40B4-BE49-F238E27FC236}">
                <a16:creationId xmlns:a16="http://schemas.microsoft.com/office/drawing/2014/main" id="{6ADB090A-B44E-4B0E-8772-82DD73E42481}"/>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dirty="0"/>
          </a:p>
        </p:txBody>
      </p:sp>
      <p:sp>
        <p:nvSpPr>
          <p:cNvPr id="8" name="Rectangle 5">
            <a:extLst>
              <a:ext uri="{FF2B5EF4-FFF2-40B4-BE49-F238E27FC236}">
                <a16:creationId xmlns:a16="http://schemas.microsoft.com/office/drawing/2014/main" id="{E33121F0-E1BD-4269-9D53-A1EB973C4E61}"/>
              </a:ext>
            </a:extLst>
          </p:cNvPr>
          <p:cNvSpPr>
            <a:spLocks noChangeArrowheads="1"/>
          </p:cNvSpPr>
          <p:nvPr/>
        </p:nvSpPr>
        <p:spPr bwMode="auto">
          <a:xfrm>
            <a:off x="0" y="5124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dirty="0"/>
          </a:p>
        </p:txBody>
      </p:sp>
    </p:spTree>
    <p:extLst>
      <p:ext uri="{BB962C8B-B14F-4D97-AF65-F5344CB8AC3E}">
        <p14:creationId xmlns:p14="http://schemas.microsoft.com/office/powerpoint/2010/main" val="333281409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441D1-7F83-41DC-BCF9-DCDADBC2FEA4}"/>
              </a:ext>
            </a:extLst>
          </p:cNvPr>
          <p:cNvSpPr>
            <a:spLocks noGrp="1"/>
          </p:cNvSpPr>
          <p:nvPr>
            <p:ph type="body" sz="quarter" idx="16"/>
          </p:nvPr>
        </p:nvSpPr>
        <p:spPr/>
        <p:txBody>
          <a:bodyPr/>
          <a:lstStyle/>
          <a:p>
            <a:r>
              <a:rPr lang="en-GB" dirty="0"/>
              <a:t>Proton NMR spectra for ethanol</a:t>
            </a:r>
          </a:p>
          <a:p>
            <a:endParaRPr lang="en-GB" dirty="0"/>
          </a:p>
          <a:p>
            <a:endParaRPr lang="en-AU" dirty="0"/>
          </a:p>
        </p:txBody>
      </p:sp>
      <p:sp>
        <p:nvSpPr>
          <p:cNvPr id="3" name="Text Placeholder 2">
            <a:extLst>
              <a:ext uri="{FF2B5EF4-FFF2-40B4-BE49-F238E27FC236}">
                <a16:creationId xmlns:a16="http://schemas.microsoft.com/office/drawing/2014/main" id="{F7DC46D8-E933-4A3B-9A65-419AF3DA0953}"/>
              </a:ext>
            </a:extLst>
          </p:cNvPr>
          <p:cNvSpPr>
            <a:spLocks noGrp="1"/>
          </p:cNvSpPr>
          <p:nvPr>
            <p:ph type="body" sz="quarter" idx="15"/>
          </p:nvPr>
        </p:nvSpPr>
        <p:spPr/>
        <p:txBody>
          <a:bodyPr/>
          <a:lstStyle/>
          <a:p>
            <a:r>
              <a:rPr lang="en-AU" dirty="0"/>
              <a:t>Instrumental analysis – Proton NMR</a:t>
            </a:r>
          </a:p>
        </p:txBody>
      </p:sp>
      <p:sp>
        <p:nvSpPr>
          <p:cNvPr id="4" name="Title 3">
            <a:extLst>
              <a:ext uri="{FF2B5EF4-FFF2-40B4-BE49-F238E27FC236}">
                <a16:creationId xmlns:a16="http://schemas.microsoft.com/office/drawing/2014/main" id="{1EB6F347-E977-4B73-9859-ED2B2114E8FC}"/>
              </a:ext>
            </a:extLst>
          </p:cNvPr>
          <p:cNvSpPr>
            <a:spLocks noGrp="1"/>
          </p:cNvSpPr>
          <p:nvPr>
            <p:ph type="title"/>
          </p:nvPr>
        </p:nvSpPr>
        <p:spPr/>
        <p:txBody>
          <a:bodyPr/>
          <a:lstStyle/>
          <a:p>
            <a:r>
              <a:rPr lang="en-AU" dirty="0"/>
              <a:t>How is information about the reactivity and structure of organic compounds obtained?</a:t>
            </a:r>
          </a:p>
        </p:txBody>
      </p:sp>
      <p:sp>
        <p:nvSpPr>
          <p:cNvPr id="5" name="Footer Placeholder 4">
            <a:extLst>
              <a:ext uri="{FF2B5EF4-FFF2-40B4-BE49-F238E27FC236}">
                <a16:creationId xmlns:a16="http://schemas.microsoft.com/office/drawing/2014/main" id="{9DE672A5-B2F2-421B-BFF4-6CF913FED7DD}"/>
              </a:ext>
            </a:extLst>
          </p:cNvPr>
          <p:cNvSpPr>
            <a:spLocks noGrp="1"/>
          </p:cNvSpPr>
          <p:nvPr>
            <p:ph type="ftr" sz="quarter" idx="3"/>
          </p:nvPr>
        </p:nvSpPr>
        <p:spPr/>
        <p:txBody>
          <a:bodyPr/>
          <a:lstStyle/>
          <a:p>
            <a:fld id="{5116C895-348D-4FA1-AC3F-6A98EE2CBA64}" type="slidenum">
              <a:rPr lang="en-US" smtClean="0"/>
              <a:pPr/>
              <a:t>14</a:t>
            </a:fld>
            <a:endParaRPr lang="en-US" dirty="0"/>
          </a:p>
        </p:txBody>
      </p:sp>
      <p:pic>
        <p:nvPicPr>
          <p:cNvPr id="11" name="Picture 10" descr="Proton NMR for ethanol showing the peaks for each hydrogen environment split according to the n+1 rule for adjacent hydrogen nuclei." title="Proton NMR for ethanol">
            <a:extLst>
              <a:ext uri="{FF2B5EF4-FFF2-40B4-BE49-F238E27FC236}">
                <a16:creationId xmlns:a16="http://schemas.microsoft.com/office/drawing/2014/main" id="{C84E2B3B-1249-4258-9883-191CF6C1494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7762" y="2279755"/>
            <a:ext cx="7168476" cy="4236529"/>
          </a:xfrm>
          <a:prstGeom prst="rect">
            <a:avLst/>
          </a:prstGeom>
          <a:noFill/>
          <a:ln>
            <a:noFill/>
          </a:ln>
        </p:spPr>
      </p:pic>
      <p:sp>
        <p:nvSpPr>
          <p:cNvPr id="6" name="Rectangle 3">
            <a:extLst>
              <a:ext uri="{FF2B5EF4-FFF2-40B4-BE49-F238E27FC236}">
                <a16:creationId xmlns:a16="http://schemas.microsoft.com/office/drawing/2014/main" id="{6ADB090A-B44E-4B0E-8772-82DD73E42481}"/>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dirty="0"/>
          </a:p>
        </p:txBody>
      </p:sp>
      <p:sp>
        <p:nvSpPr>
          <p:cNvPr id="8" name="Rectangle 5">
            <a:extLst>
              <a:ext uri="{FF2B5EF4-FFF2-40B4-BE49-F238E27FC236}">
                <a16:creationId xmlns:a16="http://schemas.microsoft.com/office/drawing/2014/main" id="{E33121F0-E1BD-4269-9D53-A1EB973C4E61}"/>
              </a:ext>
            </a:extLst>
          </p:cNvPr>
          <p:cNvSpPr>
            <a:spLocks noChangeArrowheads="1"/>
          </p:cNvSpPr>
          <p:nvPr/>
        </p:nvSpPr>
        <p:spPr bwMode="auto">
          <a:xfrm>
            <a:off x="0" y="5124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dirty="0"/>
          </a:p>
        </p:txBody>
      </p:sp>
      <p:pic>
        <p:nvPicPr>
          <p:cNvPr id="9" name="Picture 8" descr="ethanol&#10;&#10;structural diagram of ethanol showing 3 different environments for hydrogen as described in the text. ">
            <a:extLst>
              <a:ext uri="{FF2B5EF4-FFF2-40B4-BE49-F238E27FC236}">
                <a16:creationId xmlns:a16="http://schemas.microsoft.com/office/drawing/2014/main" id="{6322501C-4C25-40D7-8402-CE6EE1836A96}"/>
              </a:ext>
            </a:extLst>
          </p:cNvPr>
          <p:cNvPicPr>
            <a:picLocks noChangeAspect="1"/>
          </p:cNvPicPr>
          <p:nvPr/>
        </p:nvPicPr>
        <p:blipFill>
          <a:blip r:embed="rId4"/>
          <a:stretch>
            <a:fillRect/>
          </a:stretch>
        </p:blipFill>
        <p:spPr>
          <a:xfrm>
            <a:off x="2308100" y="3236142"/>
            <a:ext cx="2295525" cy="1238250"/>
          </a:xfrm>
          <a:prstGeom prst="rect">
            <a:avLst/>
          </a:prstGeom>
        </p:spPr>
      </p:pic>
      <p:sp>
        <p:nvSpPr>
          <p:cNvPr id="13" name="Up Arrow 10">
            <a:extLst>
              <a:ext uri="{FF2B5EF4-FFF2-40B4-BE49-F238E27FC236}">
                <a16:creationId xmlns:a16="http://schemas.microsoft.com/office/drawing/2014/main" id="{4ACC00E1-D031-4A2F-B9F2-28C5D0CE07D4}"/>
              </a:ext>
            </a:extLst>
          </p:cNvPr>
          <p:cNvSpPr/>
          <p:nvPr/>
        </p:nvSpPr>
        <p:spPr>
          <a:xfrm rot="10800000">
            <a:off x="6175819" y="4671263"/>
            <a:ext cx="228600" cy="292533"/>
          </a:xfrm>
          <a:prstGeom prst="up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4" name="Up Arrow 10">
            <a:extLst>
              <a:ext uri="{FF2B5EF4-FFF2-40B4-BE49-F238E27FC236}">
                <a16:creationId xmlns:a16="http://schemas.microsoft.com/office/drawing/2014/main" id="{DD18EC61-341B-4603-B1AC-E3B77626087A}"/>
              </a:ext>
            </a:extLst>
          </p:cNvPr>
          <p:cNvSpPr/>
          <p:nvPr/>
        </p:nvSpPr>
        <p:spPr>
          <a:xfrm rot="10800000">
            <a:off x="5517149" y="3831658"/>
            <a:ext cx="228600" cy="292533"/>
          </a:xfrm>
          <a:prstGeom prst="up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5" name="Up Arrow 10">
            <a:extLst>
              <a:ext uri="{FF2B5EF4-FFF2-40B4-BE49-F238E27FC236}">
                <a16:creationId xmlns:a16="http://schemas.microsoft.com/office/drawing/2014/main" id="{6C283F2C-BF36-44B5-99FF-9414DFC0FB4F}"/>
              </a:ext>
            </a:extLst>
          </p:cNvPr>
          <p:cNvSpPr/>
          <p:nvPr/>
        </p:nvSpPr>
        <p:spPr>
          <a:xfrm rot="10800000">
            <a:off x="7019042" y="2176718"/>
            <a:ext cx="228600" cy="292533"/>
          </a:xfrm>
          <a:prstGeom prst="up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Tree>
    <p:extLst>
      <p:ext uri="{BB962C8B-B14F-4D97-AF65-F5344CB8AC3E}">
        <p14:creationId xmlns:p14="http://schemas.microsoft.com/office/powerpoint/2010/main" val="415338387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CBE244-C466-4775-9427-809ABFC39301}"/>
              </a:ext>
            </a:extLst>
          </p:cNvPr>
          <p:cNvSpPr>
            <a:spLocks noGrp="1"/>
          </p:cNvSpPr>
          <p:nvPr>
            <p:ph type="body" sz="quarter" idx="16"/>
          </p:nvPr>
        </p:nvSpPr>
        <p:spPr/>
        <p:txBody>
          <a:bodyPr/>
          <a:lstStyle/>
          <a:p>
            <a:endParaRPr lang="en-AU" dirty="0"/>
          </a:p>
        </p:txBody>
      </p:sp>
      <p:sp>
        <p:nvSpPr>
          <p:cNvPr id="3" name="Text Placeholder 2">
            <a:extLst>
              <a:ext uri="{FF2B5EF4-FFF2-40B4-BE49-F238E27FC236}">
                <a16:creationId xmlns:a16="http://schemas.microsoft.com/office/drawing/2014/main" id="{A4E1B17F-B965-4F1B-80EE-11895AD3C273}"/>
              </a:ext>
            </a:extLst>
          </p:cNvPr>
          <p:cNvSpPr>
            <a:spLocks noGrp="1"/>
          </p:cNvSpPr>
          <p:nvPr>
            <p:ph type="body" sz="quarter" idx="15"/>
          </p:nvPr>
        </p:nvSpPr>
        <p:spPr/>
        <p:txBody>
          <a:bodyPr/>
          <a:lstStyle/>
          <a:p>
            <a:r>
              <a:rPr lang="en-AU" dirty="0"/>
              <a:t>2019 Chemistry exam Q14</a:t>
            </a:r>
          </a:p>
        </p:txBody>
      </p:sp>
      <p:sp>
        <p:nvSpPr>
          <p:cNvPr id="4" name="Title 3">
            <a:extLst>
              <a:ext uri="{FF2B5EF4-FFF2-40B4-BE49-F238E27FC236}">
                <a16:creationId xmlns:a16="http://schemas.microsoft.com/office/drawing/2014/main" id="{C2A53F25-B185-4D14-A11E-60742ACCD7AF}"/>
              </a:ext>
            </a:extLst>
          </p:cNvPr>
          <p:cNvSpPr>
            <a:spLocks noGrp="1"/>
          </p:cNvSpPr>
          <p:nvPr>
            <p:ph type="title"/>
          </p:nvPr>
        </p:nvSpPr>
        <p:spPr/>
        <p:txBody>
          <a:bodyPr/>
          <a:lstStyle/>
          <a:p>
            <a:r>
              <a:rPr lang="en-AU" dirty="0"/>
              <a:t>Exam question</a:t>
            </a:r>
          </a:p>
        </p:txBody>
      </p:sp>
      <p:sp>
        <p:nvSpPr>
          <p:cNvPr id="5" name="Footer Placeholder 4">
            <a:extLst>
              <a:ext uri="{FF2B5EF4-FFF2-40B4-BE49-F238E27FC236}">
                <a16:creationId xmlns:a16="http://schemas.microsoft.com/office/drawing/2014/main" id="{64E23D62-709F-4E3E-AC4C-220E3BCBE71E}"/>
              </a:ext>
            </a:extLst>
          </p:cNvPr>
          <p:cNvSpPr>
            <a:spLocks noGrp="1"/>
          </p:cNvSpPr>
          <p:nvPr>
            <p:ph type="ftr" sz="quarter" idx="3"/>
          </p:nvPr>
        </p:nvSpPr>
        <p:spPr/>
        <p:txBody>
          <a:bodyPr/>
          <a:lstStyle/>
          <a:p>
            <a:fld id="{5116C895-348D-4FA1-AC3F-6A98EE2CBA64}" type="slidenum">
              <a:rPr lang="en-US" smtClean="0"/>
              <a:pPr/>
              <a:t>15</a:t>
            </a:fld>
            <a:endParaRPr lang="en-US" dirty="0"/>
          </a:p>
        </p:txBody>
      </p:sp>
      <p:pic>
        <p:nvPicPr>
          <p:cNvPr id="7" name="Picture 6" descr="HSC 2019 Chemistry exam question 14">
            <a:extLst>
              <a:ext uri="{FF2B5EF4-FFF2-40B4-BE49-F238E27FC236}">
                <a16:creationId xmlns:a16="http://schemas.microsoft.com/office/drawing/2014/main" id="{BF93496C-B36E-44DB-97FB-187C454E5EF0}"/>
              </a:ext>
            </a:extLst>
          </p:cNvPr>
          <p:cNvPicPr>
            <a:picLocks noChangeAspect="1"/>
          </p:cNvPicPr>
          <p:nvPr/>
        </p:nvPicPr>
        <p:blipFill rotWithShape="1">
          <a:blip r:embed="rId3"/>
          <a:srcRect b="62224"/>
          <a:stretch/>
        </p:blipFill>
        <p:spPr>
          <a:xfrm>
            <a:off x="221116" y="1842210"/>
            <a:ext cx="5830114" cy="2508250"/>
          </a:xfrm>
          <a:prstGeom prst="rect">
            <a:avLst/>
          </a:prstGeom>
        </p:spPr>
      </p:pic>
      <p:pic>
        <p:nvPicPr>
          <p:cNvPr id="10" name="Picture 9" descr="HSC 2019 Chemistry exam question 14 answer options">
            <a:extLst>
              <a:ext uri="{FF2B5EF4-FFF2-40B4-BE49-F238E27FC236}">
                <a16:creationId xmlns:a16="http://schemas.microsoft.com/office/drawing/2014/main" id="{8C5AEEB8-8B90-40C2-8225-FA4C256CE9CA}"/>
              </a:ext>
            </a:extLst>
          </p:cNvPr>
          <p:cNvPicPr>
            <a:picLocks noChangeAspect="1"/>
          </p:cNvPicPr>
          <p:nvPr/>
        </p:nvPicPr>
        <p:blipFill>
          <a:blip r:embed="rId4"/>
          <a:stretch>
            <a:fillRect/>
          </a:stretch>
        </p:blipFill>
        <p:spPr>
          <a:xfrm>
            <a:off x="6000311" y="1665288"/>
            <a:ext cx="3143689" cy="4001058"/>
          </a:xfrm>
          <a:prstGeom prst="rect">
            <a:avLst/>
          </a:prstGeom>
        </p:spPr>
      </p:pic>
    </p:spTree>
    <p:extLst>
      <p:ext uri="{BB962C8B-B14F-4D97-AF65-F5344CB8AC3E}">
        <p14:creationId xmlns:p14="http://schemas.microsoft.com/office/powerpoint/2010/main" val="241428351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441D1-7F83-41DC-BCF9-DCDADBC2FEA4}"/>
              </a:ext>
            </a:extLst>
          </p:cNvPr>
          <p:cNvSpPr>
            <a:spLocks noGrp="1"/>
          </p:cNvSpPr>
          <p:nvPr>
            <p:ph type="body" sz="quarter" idx="16"/>
          </p:nvPr>
        </p:nvSpPr>
        <p:spPr/>
        <p:txBody>
          <a:bodyPr/>
          <a:lstStyle/>
          <a:p>
            <a:r>
              <a:rPr lang="en-AU" dirty="0"/>
              <a:t>Insert image from</a:t>
            </a:r>
          </a:p>
          <a:p>
            <a:pPr marL="0" indent="0">
              <a:buNone/>
            </a:pPr>
            <a:r>
              <a:rPr lang="en-AU" dirty="0"/>
              <a:t> </a:t>
            </a:r>
            <a:r>
              <a:rPr lang="en-AU" dirty="0">
                <a:hlinkClick r:id="rId3"/>
              </a:rPr>
              <a:t>https://www.compoundchem.com/2015/04/07/carbon-13-nmr/</a:t>
            </a:r>
            <a:endParaRPr lang="en-GB" dirty="0">
              <a:solidFill>
                <a:schemeClr val="tx1"/>
              </a:solidFill>
            </a:endParaRPr>
          </a:p>
          <a:p>
            <a:pPr marL="0" indent="0">
              <a:buNone/>
            </a:pPr>
            <a:endParaRPr lang="en-AU" dirty="0"/>
          </a:p>
        </p:txBody>
      </p:sp>
      <p:sp>
        <p:nvSpPr>
          <p:cNvPr id="3" name="Text Placeholder 2">
            <a:extLst>
              <a:ext uri="{FF2B5EF4-FFF2-40B4-BE49-F238E27FC236}">
                <a16:creationId xmlns:a16="http://schemas.microsoft.com/office/drawing/2014/main" id="{F7DC46D8-E933-4A3B-9A65-419AF3DA0953}"/>
              </a:ext>
            </a:extLst>
          </p:cNvPr>
          <p:cNvSpPr>
            <a:spLocks noGrp="1"/>
          </p:cNvSpPr>
          <p:nvPr>
            <p:ph type="body" sz="quarter" idx="15"/>
          </p:nvPr>
        </p:nvSpPr>
        <p:spPr/>
        <p:txBody>
          <a:bodyPr/>
          <a:lstStyle/>
          <a:p>
            <a:r>
              <a:rPr lang="en-AU" dirty="0"/>
              <a:t>Instrumental analysis – 13C NMR</a:t>
            </a:r>
          </a:p>
        </p:txBody>
      </p:sp>
      <p:sp>
        <p:nvSpPr>
          <p:cNvPr id="4" name="Title 3">
            <a:extLst>
              <a:ext uri="{FF2B5EF4-FFF2-40B4-BE49-F238E27FC236}">
                <a16:creationId xmlns:a16="http://schemas.microsoft.com/office/drawing/2014/main" id="{1EB6F347-E977-4B73-9859-ED2B2114E8FC}"/>
              </a:ext>
            </a:extLst>
          </p:cNvPr>
          <p:cNvSpPr>
            <a:spLocks noGrp="1"/>
          </p:cNvSpPr>
          <p:nvPr>
            <p:ph type="title"/>
          </p:nvPr>
        </p:nvSpPr>
        <p:spPr/>
        <p:txBody>
          <a:bodyPr/>
          <a:lstStyle/>
          <a:p>
            <a:r>
              <a:rPr lang="en-AU" dirty="0"/>
              <a:t>How is information about the reactivity and structure of organic compounds obtained?</a:t>
            </a:r>
          </a:p>
        </p:txBody>
      </p:sp>
      <p:sp>
        <p:nvSpPr>
          <p:cNvPr id="5" name="Footer Placeholder 4">
            <a:extLst>
              <a:ext uri="{FF2B5EF4-FFF2-40B4-BE49-F238E27FC236}">
                <a16:creationId xmlns:a16="http://schemas.microsoft.com/office/drawing/2014/main" id="{9DE672A5-B2F2-421B-BFF4-6CF913FED7DD}"/>
              </a:ext>
            </a:extLst>
          </p:cNvPr>
          <p:cNvSpPr>
            <a:spLocks noGrp="1"/>
          </p:cNvSpPr>
          <p:nvPr>
            <p:ph type="ftr" sz="quarter" idx="3"/>
          </p:nvPr>
        </p:nvSpPr>
        <p:spPr/>
        <p:txBody>
          <a:bodyPr/>
          <a:lstStyle/>
          <a:p>
            <a:fld id="{5116C895-348D-4FA1-AC3F-6A98EE2CBA64}" type="slidenum">
              <a:rPr lang="en-US" smtClean="0"/>
              <a:pPr/>
              <a:t>16</a:t>
            </a:fld>
            <a:endParaRPr lang="en-US" dirty="0"/>
          </a:p>
        </p:txBody>
      </p:sp>
    </p:spTree>
    <p:extLst>
      <p:ext uri="{BB962C8B-B14F-4D97-AF65-F5344CB8AC3E}">
        <p14:creationId xmlns:p14="http://schemas.microsoft.com/office/powerpoint/2010/main" val="182448631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441D1-7F83-41DC-BCF9-DCDADBC2FEA4}"/>
              </a:ext>
            </a:extLst>
          </p:cNvPr>
          <p:cNvSpPr>
            <a:spLocks noGrp="1"/>
          </p:cNvSpPr>
          <p:nvPr>
            <p:ph type="body" sz="quarter" idx="16"/>
          </p:nvPr>
        </p:nvSpPr>
        <p:spPr/>
        <p:txBody>
          <a:bodyPr/>
          <a:lstStyle/>
          <a:p>
            <a:r>
              <a:rPr lang="en-AU" dirty="0"/>
              <a:t>Carbon-13 NMR spectra for ethanol</a:t>
            </a:r>
          </a:p>
        </p:txBody>
      </p:sp>
      <p:sp>
        <p:nvSpPr>
          <p:cNvPr id="3" name="Text Placeholder 2">
            <a:extLst>
              <a:ext uri="{FF2B5EF4-FFF2-40B4-BE49-F238E27FC236}">
                <a16:creationId xmlns:a16="http://schemas.microsoft.com/office/drawing/2014/main" id="{F7DC46D8-E933-4A3B-9A65-419AF3DA0953}"/>
              </a:ext>
            </a:extLst>
          </p:cNvPr>
          <p:cNvSpPr>
            <a:spLocks noGrp="1"/>
          </p:cNvSpPr>
          <p:nvPr>
            <p:ph type="body" sz="quarter" idx="15"/>
          </p:nvPr>
        </p:nvSpPr>
        <p:spPr/>
        <p:txBody>
          <a:bodyPr/>
          <a:lstStyle/>
          <a:p>
            <a:r>
              <a:rPr lang="en-AU" dirty="0"/>
              <a:t>Instrumental analysis – 13C NMR</a:t>
            </a:r>
          </a:p>
        </p:txBody>
      </p:sp>
      <p:sp>
        <p:nvSpPr>
          <p:cNvPr id="4" name="Title 3">
            <a:extLst>
              <a:ext uri="{FF2B5EF4-FFF2-40B4-BE49-F238E27FC236}">
                <a16:creationId xmlns:a16="http://schemas.microsoft.com/office/drawing/2014/main" id="{1EB6F347-E977-4B73-9859-ED2B2114E8FC}"/>
              </a:ext>
            </a:extLst>
          </p:cNvPr>
          <p:cNvSpPr>
            <a:spLocks noGrp="1"/>
          </p:cNvSpPr>
          <p:nvPr>
            <p:ph type="title"/>
          </p:nvPr>
        </p:nvSpPr>
        <p:spPr/>
        <p:txBody>
          <a:bodyPr/>
          <a:lstStyle/>
          <a:p>
            <a:r>
              <a:rPr lang="en-AU" dirty="0"/>
              <a:t>How is information about the reactivity and structure of organic compounds obtained?</a:t>
            </a:r>
          </a:p>
        </p:txBody>
      </p:sp>
      <p:sp>
        <p:nvSpPr>
          <p:cNvPr id="5" name="Footer Placeholder 4">
            <a:extLst>
              <a:ext uri="{FF2B5EF4-FFF2-40B4-BE49-F238E27FC236}">
                <a16:creationId xmlns:a16="http://schemas.microsoft.com/office/drawing/2014/main" id="{9DE672A5-B2F2-421B-BFF4-6CF913FED7DD}"/>
              </a:ext>
            </a:extLst>
          </p:cNvPr>
          <p:cNvSpPr>
            <a:spLocks noGrp="1"/>
          </p:cNvSpPr>
          <p:nvPr>
            <p:ph type="ftr" sz="quarter" idx="3"/>
          </p:nvPr>
        </p:nvSpPr>
        <p:spPr/>
        <p:txBody>
          <a:bodyPr/>
          <a:lstStyle/>
          <a:p>
            <a:fld id="{5116C895-348D-4FA1-AC3F-6A98EE2CBA64}" type="slidenum">
              <a:rPr lang="en-US" smtClean="0"/>
              <a:pPr/>
              <a:t>17</a:t>
            </a:fld>
            <a:endParaRPr lang="en-US" dirty="0"/>
          </a:p>
        </p:txBody>
      </p:sp>
      <p:pic>
        <p:nvPicPr>
          <p:cNvPr id="6" name="Picture 5" descr="Carbon-13 NMR for ethanol showing peaks for 2 different carbon environments." title="Carbon NMR for ethanol">
            <a:extLst>
              <a:ext uri="{FF2B5EF4-FFF2-40B4-BE49-F238E27FC236}">
                <a16:creationId xmlns:a16="http://schemas.microsoft.com/office/drawing/2014/main" id="{E04683C4-7E58-4F7C-8D8C-E1CEE71BBA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116" y="2264334"/>
            <a:ext cx="5744688" cy="4236529"/>
          </a:xfrm>
          <a:prstGeom prst="rect">
            <a:avLst/>
          </a:prstGeom>
          <a:noFill/>
          <a:ln>
            <a:noFill/>
          </a:ln>
        </p:spPr>
      </p:pic>
      <p:pic>
        <p:nvPicPr>
          <p:cNvPr id="8" name="Picture 7" descr="Chemistry data sheet table showing the chemical shifts of specific carbon-13 nuclei in order to identify peaks in an NMR spectrum.">
            <a:extLst>
              <a:ext uri="{FF2B5EF4-FFF2-40B4-BE49-F238E27FC236}">
                <a16:creationId xmlns:a16="http://schemas.microsoft.com/office/drawing/2014/main" id="{DCC5A59B-CBAF-46A0-AE7D-EE4B182F1CE2}"/>
              </a:ext>
            </a:extLst>
          </p:cNvPr>
          <p:cNvPicPr>
            <a:picLocks noChangeAspect="1"/>
          </p:cNvPicPr>
          <p:nvPr/>
        </p:nvPicPr>
        <p:blipFill>
          <a:blip r:embed="rId4"/>
          <a:stretch>
            <a:fillRect/>
          </a:stretch>
        </p:blipFill>
        <p:spPr>
          <a:xfrm>
            <a:off x="6626495" y="1011849"/>
            <a:ext cx="2362200" cy="5069355"/>
          </a:xfrm>
          <a:prstGeom prst="rect">
            <a:avLst/>
          </a:prstGeom>
        </p:spPr>
      </p:pic>
      <p:pic>
        <p:nvPicPr>
          <p:cNvPr id="9" name="Picture 8" descr="structural formula for ethanol&#10;&#10;Stuctural formula of ethanol showing 2 different environments for carbon as described in the text.">
            <a:extLst>
              <a:ext uri="{FF2B5EF4-FFF2-40B4-BE49-F238E27FC236}">
                <a16:creationId xmlns:a16="http://schemas.microsoft.com/office/drawing/2014/main" id="{A94478D5-0759-4EE8-BF64-B9A340F26806}"/>
              </a:ext>
            </a:extLst>
          </p:cNvPr>
          <p:cNvPicPr>
            <a:picLocks noChangeAspect="1"/>
          </p:cNvPicPr>
          <p:nvPr/>
        </p:nvPicPr>
        <p:blipFill>
          <a:blip r:embed="rId5"/>
          <a:stretch>
            <a:fillRect/>
          </a:stretch>
        </p:blipFill>
        <p:spPr>
          <a:xfrm>
            <a:off x="1097098" y="3144348"/>
            <a:ext cx="2362200" cy="1238250"/>
          </a:xfrm>
          <a:prstGeom prst="rect">
            <a:avLst/>
          </a:prstGeom>
        </p:spPr>
      </p:pic>
      <p:sp>
        <p:nvSpPr>
          <p:cNvPr id="10" name="Up Arrow 10">
            <a:extLst>
              <a:ext uri="{FF2B5EF4-FFF2-40B4-BE49-F238E27FC236}">
                <a16:creationId xmlns:a16="http://schemas.microsoft.com/office/drawing/2014/main" id="{D0ADC8B1-14B8-4C48-930A-0328FA0043DD}"/>
              </a:ext>
            </a:extLst>
          </p:cNvPr>
          <p:cNvSpPr/>
          <p:nvPr/>
        </p:nvSpPr>
        <p:spPr>
          <a:xfrm rot="10800000">
            <a:off x="5131754" y="2351847"/>
            <a:ext cx="228600" cy="292533"/>
          </a:xfrm>
          <a:prstGeom prst="up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1" name="Up Arrow 10">
            <a:extLst>
              <a:ext uri="{FF2B5EF4-FFF2-40B4-BE49-F238E27FC236}">
                <a16:creationId xmlns:a16="http://schemas.microsoft.com/office/drawing/2014/main" id="{DFEBAC4C-D222-4E0F-B5AD-14B4605BA6E4}"/>
              </a:ext>
            </a:extLst>
          </p:cNvPr>
          <p:cNvSpPr/>
          <p:nvPr/>
        </p:nvSpPr>
        <p:spPr>
          <a:xfrm rot="10800000">
            <a:off x="4085519" y="2351847"/>
            <a:ext cx="228600" cy="292533"/>
          </a:xfrm>
          <a:prstGeom prst="up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Tree>
    <p:extLst>
      <p:ext uri="{BB962C8B-B14F-4D97-AF65-F5344CB8AC3E}">
        <p14:creationId xmlns:p14="http://schemas.microsoft.com/office/powerpoint/2010/main" val="56226155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CBE244-C466-4775-9427-809ABFC39301}"/>
              </a:ext>
            </a:extLst>
          </p:cNvPr>
          <p:cNvSpPr>
            <a:spLocks noGrp="1"/>
          </p:cNvSpPr>
          <p:nvPr>
            <p:ph type="body" sz="quarter" idx="16"/>
          </p:nvPr>
        </p:nvSpPr>
        <p:spPr/>
        <p:txBody>
          <a:bodyPr/>
          <a:lstStyle/>
          <a:p>
            <a:endParaRPr lang="en-AU" dirty="0"/>
          </a:p>
        </p:txBody>
      </p:sp>
      <p:sp>
        <p:nvSpPr>
          <p:cNvPr id="3" name="Text Placeholder 2">
            <a:extLst>
              <a:ext uri="{FF2B5EF4-FFF2-40B4-BE49-F238E27FC236}">
                <a16:creationId xmlns:a16="http://schemas.microsoft.com/office/drawing/2014/main" id="{A4E1B17F-B965-4F1B-80EE-11895AD3C273}"/>
              </a:ext>
            </a:extLst>
          </p:cNvPr>
          <p:cNvSpPr>
            <a:spLocks noGrp="1"/>
          </p:cNvSpPr>
          <p:nvPr>
            <p:ph type="body" sz="quarter" idx="15"/>
          </p:nvPr>
        </p:nvSpPr>
        <p:spPr/>
        <p:txBody>
          <a:bodyPr/>
          <a:lstStyle/>
          <a:p>
            <a:r>
              <a:rPr lang="en-AU" dirty="0"/>
              <a:t>2019 Chemistry exam Q19</a:t>
            </a:r>
          </a:p>
        </p:txBody>
      </p:sp>
      <p:sp>
        <p:nvSpPr>
          <p:cNvPr id="4" name="Title 3">
            <a:extLst>
              <a:ext uri="{FF2B5EF4-FFF2-40B4-BE49-F238E27FC236}">
                <a16:creationId xmlns:a16="http://schemas.microsoft.com/office/drawing/2014/main" id="{C2A53F25-B185-4D14-A11E-60742ACCD7AF}"/>
              </a:ext>
            </a:extLst>
          </p:cNvPr>
          <p:cNvSpPr>
            <a:spLocks noGrp="1"/>
          </p:cNvSpPr>
          <p:nvPr>
            <p:ph type="title"/>
          </p:nvPr>
        </p:nvSpPr>
        <p:spPr/>
        <p:txBody>
          <a:bodyPr/>
          <a:lstStyle/>
          <a:p>
            <a:r>
              <a:rPr lang="en-AU" dirty="0"/>
              <a:t>Exam question</a:t>
            </a:r>
          </a:p>
        </p:txBody>
      </p:sp>
      <p:sp>
        <p:nvSpPr>
          <p:cNvPr id="5" name="Footer Placeholder 4">
            <a:extLst>
              <a:ext uri="{FF2B5EF4-FFF2-40B4-BE49-F238E27FC236}">
                <a16:creationId xmlns:a16="http://schemas.microsoft.com/office/drawing/2014/main" id="{64E23D62-709F-4E3E-AC4C-220E3BCBE71E}"/>
              </a:ext>
            </a:extLst>
          </p:cNvPr>
          <p:cNvSpPr>
            <a:spLocks noGrp="1"/>
          </p:cNvSpPr>
          <p:nvPr>
            <p:ph type="ftr" sz="quarter" idx="3"/>
          </p:nvPr>
        </p:nvSpPr>
        <p:spPr/>
        <p:txBody>
          <a:bodyPr/>
          <a:lstStyle/>
          <a:p>
            <a:fld id="{5116C895-348D-4FA1-AC3F-6A98EE2CBA64}" type="slidenum">
              <a:rPr lang="en-US" smtClean="0"/>
              <a:pPr/>
              <a:t>18</a:t>
            </a:fld>
            <a:endParaRPr lang="en-US" dirty="0"/>
          </a:p>
        </p:txBody>
      </p:sp>
      <p:pic>
        <p:nvPicPr>
          <p:cNvPr id="8" name="Picture 7" descr="HSC 2019 Chemistry exam question 19">
            <a:extLst>
              <a:ext uri="{FF2B5EF4-FFF2-40B4-BE49-F238E27FC236}">
                <a16:creationId xmlns:a16="http://schemas.microsoft.com/office/drawing/2014/main" id="{35DF0528-AFAF-4C5C-860A-C5C0D925937D}"/>
              </a:ext>
            </a:extLst>
          </p:cNvPr>
          <p:cNvPicPr>
            <a:picLocks noChangeAspect="1"/>
          </p:cNvPicPr>
          <p:nvPr/>
        </p:nvPicPr>
        <p:blipFill>
          <a:blip r:embed="rId3"/>
          <a:stretch>
            <a:fillRect/>
          </a:stretch>
        </p:blipFill>
        <p:spPr>
          <a:xfrm>
            <a:off x="292100" y="1842211"/>
            <a:ext cx="6174801" cy="3346344"/>
          </a:xfrm>
          <a:prstGeom prst="rect">
            <a:avLst/>
          </a:prstGeom>
        </p:spPr>
      </p:pic>
      <p:pic>
        <p:nvPicPr>
          <p:cNvPr id="6" name="Picture 5" descr="Butan-1-ol structural diagram showing the carbon and hydrogen atoms and bonding">
            <a:extLst>
              <a:ext uri="{FF2B5EF4-FFF2-40B4-BE49-F238E27FC236}">
                <a16:creationId xmlns:a16="http://schemas.microsoft.com/office/drawing/2014/main" id="{38B87E06-799E-4624-BF1F-5E105327E757}"/>
              </a:ext>
            </a:extLst>
          </p:cNvPr>
          <p:cNvPicPr>
            <a:picLocks noChangeAspect="1"/>
          </p:cNvPicPr>
          <p:nvPr/>
        </p:nvPicPr>
        <p:blipFill>
          <a:blip r:embed="rId4"/>
          <a:stretch>
            <a:fillRect/>
          </a:stretch>
        </p:blipFill>
        <p:spPr>
          <a:xfrm>
            <a:off x="3045542" y="5243846"/>
            <a:ext cx="3421359" cy="1379405"/>
          </a:xfrm>
          <a:prstGeom prst="rect">
            <a:avLst/>
          </a:prstGeom>
        </p:spPr>
      </p:pic>
      <p:pic>
        <p:nvPicPr>
          <p:cNvPr id="9" name="Picture 8" descr="2-methylpropan-1-ol structural diagram showing the carbon and hydrogen atoms and bonding">
            <a:extLst>
              <a:ext uri="{FF2B5EF4-FFF2-40B4-BE49-F238E27FC236}">
                <a16:creationId xmlns:a16="http://schemas.microsoft.com/office/drawing/2014/main" id="{75A46D9D-9CEF-4422-88CA-B0AB13224BC2}"/>
              </a:ext>
            </a:extLst>
          </p:cNvPr>
          <p:cNvPicPr>
            <a:picLocks noChangeAspect="1"/>
          </p:cNvPicPr>
          <p:nvPr/>
        </p:nvPicPr>
        <p:blipFill>
          <a:blip r:embed="rId5"/>
          <a:stretch>
            <a:fillRect/>
          </a:stretch>
        </p:blipFill>
        <p:spPr>
          <a:xfrm>
            <a:off x="6345716" y="3972503"/>
            <a:ext cx="2680512" cy="2138337"/>
          </a:xfrm>
          <a:prstGeom prst="rect">
            <a:avLst/>
          </a:prstGeom>
        </p:spPr>
      </p:pic>
    </p:spTree>
    <p:extLst>
      <p:ext uri="{BB962C8B-B14F-4D97-AF65-F5344CB8AC3E}">
        <p14:creationId xmlns:p14="http://schemas.microsoft.com/office/powerpoint/2010/main" val="174185941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441D1-7F83-41DC-BCF9-DCDADBC2FEA4}"/>
              </a:ext>
            </a:extLst>
          </p:cNvPr>
          <p:cNvSpPr>
            <a:spLocks noGrp="1"/>
          </p:cNvSpPr>
          <p:nvPr>
            <p:ph type="body" sz="quarter" idx="16"/>
          </p:nvPr>
        </p:nvSpPr>
        <p:spPr/>
        <p:txBody>
          <a:bodyPr/>
          <a:lstStyle/>
          <a:p>
            <a:r>
              <a:rPr lang="en-AU" dirty="0"/>
              <a:t>Insert image from </a:t>
            </a:r>
            <a:r>
              <a:rPr lang="en-AU" dirty="0">
                <a:hlinkClick r:id="rId3"/>
              </a:rPr>
              <a:t>https://www.compoundchem.com/2015/05/07/mass-spectrometry/</a:t>
            </a:r>
            <a:endParaRPr lang="en-GB" dirty="0">
              <a:solidFill>
                <a:schemeClr val="tx1"/>
              </a:solidFill>
            </a:endParaRPr>
          </a:p>
          <a:p>
            <a:endParaRPr lang="en-AU" dirty="0"/>
          </a:p>
        </p:txBody>
      </p:sp>
      <p:sp>
        <p:nvSpPr>
          <p:cNvPr id="3" name="Text Placeholder 2">
            <a:extLst>
              <a:ext uri="{FF2B5EF4-FFF2-40B4-BE49-F238E27FC236}">
                <a16:creationId xmlns:a16="http://schemas.microsoft.com/office/drawing/2014/main" id="{F7DC46D8-E933-4A3B-9A65-419AF3DA0953}"/>
              </a:ext>
            </a:extLst>
          </p:cNvPr>
          <p:cNvSpPr>
            <a:spLocks noGrp="1"/>
          </p:cNvSpPr>
          <p:nvPr>
            <p:ph type="body" sz="quarter" idx="15"/>
          </p:nvPr>
        </p:nvSpPr>
        <p:spPr/>
        <p:txBody>
          <a:bodyPr/>
          <a:lstStyle/>
          <a:p>
            <a:r>
              <a:rPr lang="en-AU" dirty="0"/>
              <a:t>Instrumental analysis - MS</a:t>
            </a:r>
          </a:p>
        </p:txBody>
      </p:sp>
      <p:sp>
        <p:nvSpPr>
          <p:cNvPr id="4" name="Title 3">
            <a:extLst>
              <a:ext uri="{FF2B5EF4-FFF2-40B4-BE49-F238E27FC236}">
                <a16:creationId xmlns:a16="http://schemas.microsoft.com/office/drawing/2014/main" id="{1EB6F347-E977-4B73-9859-ED2B2114E8FC}"/>
              </a:ext>
            </a:extLst>
          </p:cNvPr>
          <p:cNvSpPr>
            <a:spLocks noGrp="1"/>
          </p:cNvSpPr>
          <p:nvPr>
            <p:ph type="title"/>
          </p:nvPr>
        </p:nvSpPr>
        <p:spPr/>
        <p:txBody>
          <a:bodyPr/>
          <a:lstStyle/>
          <a:p>
            <a:r>
              <a:rPr lang="en-AU" dirty="0"/>
              <a:t>How is information about the reactivity and structure of organic compounds obtained?</a:t>
            </a:r>
          </a:p>
        </p:txBody>
      </p:sp>
      <p:sp>
        <p:nvSpPr>
          <p:cNvPr id="5" name="Footer Placeholder 4">
            <a:extLst>
              <a:ext uri="{FF2B5EF4-FFF2-40B4-BE49-F238E27FC236}">
                <a16:creationId xmlns:a16="http://schemas.microsoft.com/office/drawing/2014/main" id="{9DE672A5-B2F2-421B-BFF4-6CF913FED7DD}"/>
              </a:ext>
            </a:extLst>
          </p:cNvPr>
          <p:cNvSpPr>
            <a:spLocks noGrp="1"/>
          </p:cNvSpPr>
          <p:nvPr>
            <p:ph type="ftr" sz="quarter" idx="3"/>
          </p:nvPr>
        </p:nvSpPr>
        <p:spPr/>
        <p:txBody>
          <a:bodyPr/>
          <a:lstStyle/>
          <a:p>
            <a:fld id="{5116C895-348D-4FA1-AC3F-6A98EE2CBA64}" type="slidenum">
              <a:rPr lang="en-US" smtClean="0"/>
              <a:pPr/>
              <a:t>19</a:t>
            </a:fld>
            <a:endParaRPr lang="en-US" dirty="0"/>
          </a:p>
        </p:txBody>
      </p:sp>
    </p:spTree>
    <p:extLst>
      <p:ext uri="{BB962C8B-B14F-4D97-AF65-F5344CB8AC3E}">
        <p14:creationId xmlns:p14="http://schemas.microsoft.com/office/powerpoint/2010/main" val="32500789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58CE70-6E78-4309-B63E-990A81B5FC58}"/>
              </a:ext>
            </a:extLst>
          </p:cNvPr>
          <p:cNvSpPr>
            <a:spLocks noGrp="1"/>
          </p:cNvSpPr>
          <p:nvPr>
            <p:ph type="body" sz="quarter" idx="16"/>
          </p:nvPr>
        </p:nvSpPr>
        <p:spPr/>
        <p:txBody>
          <a:bodyPr vert="horz" lIns="91440" tIns="45720" rIns="91440" bIns="45720" rtlCol="0" anchor="t">
            <a:normAutofit/>
          </a:bodyPr>
          <a:lstStyle/>
          <a:p>
            <a:pPr marL="132715" indent="-132715"/>
            <a:r>
              <a:rPr lang="en-AU" dirty="0">
                <a:latin typeface="Arial"/>
                <a:cs typeface="Arial"/>
              </a:rPr>
              <a:t>Inquiry question - How is information about the reactivity and structure of organic compounds obtained?</a:t>
            </a:r>
          </a:p>
          <a:p>
            <a:pPr marL="132715" indent="-132715"/>
            <a:r>
              <a:rPr lang="en-AU" dirty="0">
                <a:latin typeface="Arial"/>
                <a:cs typeface="Arial"/>
              </a:rPr>
              <a:t>This document contains topic specific content notes to support students. In addition, several self-assessment opportunities are presented for this inquiry question with HSC-style items allowing students to review their responses with regard to the marking criteria.</a:t>
            </a:r>
            <a:endParaRPr lang="en-US" dirty="0">
              <a:latin typeface="Arial"/>
              <a:cs typeface="Arial"/>
            </a:endParaRPr>
          </a:p>
          <a:p>
            <a:pPr marL="0" indent="0">
              <a:buNone/>
            </a:pPr>
            <a:endParaRPr lang="en-US" dirty="0"/>
          </a:p>
        </p:txBody>
      </p:sp>
      <p:sp>
        <p:nvSpPr>
          <p:cNvPr id="3" name="Text Placeholder 2">
            <a:extLst>
              <a:ext uri="{FF2B5EF4-FFF2-40B4-BE49-F238E27FC236}">
                <a16:creationId xmlns:a16="http://schemas.microsoft.com/office/drawing/2014/main" id="{55C1A511-0435-498B-A731-0BBC8C8FC987}"/>
              </a:ext>
            </a:extLst>
          </p:cNvPr>
          <p:cNvSpPr>
            <a:spLocks noGrp="1"/>
          </p:cNvSpPr>
          <p:nvPr>
            <p:ph type="body" sz="quarter" idx="15"/>
          </p:nvPr>
        </p:nvSpPr>
        <p:spPr/>
        <p:txBody>
          <a:bodyPr vert="horz" wrap="square" lIns="0" tIns="45720" rIns="91440" bIns="45720" rtlCol="0" anchor="t">
            <a:noAutofit/>
          </a:bodyPr>
          <a:lstStyle/>
          <a:p>
            <a:endParaRPr lang="en-US" dirty="0"/>
          </a:p>
        </p:txBody>
      </p:sp>
      <p:sp>
        <p:nvSpPr>
          <p:cNvPr id="4" name="Title 3">
            <a:extLst>
              <a:ext uri="{FF2B5EF4-FFF2-40B4-BE49-F238E27FC236}">
                <a16:creationId xmlns:a16="http://schemas.microsoft.com/office/drawing/2014/main" id="{4BCF534F-396C-46B8-8E51-1D2A262E4EA1}"/>
              </a:ext>
            </a:extLst>
          </p:cNvPr>
          <p:cNvSpPr>
            <a:spLocks noGrp="1"/>
          </p:cNvSpPr>
          <p:nvPr>
            <p:ph type="title"/>
          </p:nvPr>
        </p:nvSpPr>
        <p:spPr/>
        <p:txBody>
          <a:bodyPr/>
          <a:lstStyle/>
          <a:p>
            <a:r>
              <a:rPr lang="en-AU" dirty="0"/>
              <a:t>How is information about the reactivity and structure of organic compounds obtained?</a:t>
            </a:r>
          </a:p>
        </p:txBody>
      </p:sp>
      <p:sp>
        <p:nvSpPr>
          <p:cNvPr id="5" name="Footer Placeholder 4">
            <a:extLst>
              <a:ext uri="{FF2B5EF4-FFF2-40B4-BE49-F238E27FC236}">
                <a16:creationId xmlns:a16="http://schemas.microsoft.com/office/drawing/2014/main" id="{032C0EE7-60A7-47E0-9E49-F6443BC81A60}"/>
              </a:ext>
            </a:extLst>
          </p:cNvPr>
          <p:cNvSpPr>
            <a:spLocks noGrp="1"/>
          </p:cNvSpPr>
          <p:nvPr>
            <p:ph type="ftr" sz="quarter" idx="3"/>
          </p:nvPr>
        </p:nvSpPr>
        <p:spPr/>
        <p:txBody>
          <a:bodyPr/>
          <a:lstStyle/>
          <a:p>
            <a:fld id="{5116C895-348D-4FA1-AC3F-6A98EE2CBA64}" type="slidenum">
              <a:rPr lang="en-US" smtClean="0"/>
              <a:pPr/>
              <a:t>2</a:t>
            </a:fld>
            <a:endParaRPr lang="en-US" dirty="0"/>
          </a:p>
        </p:txBody>
      </p:sp>
    </p:spTree>
    <p:extLst>
      <p:ext uri="{BB962C8B-B14F-4D97-AF65-F5344CB8AC3E}">
        <p14:creationId xmlns:p14="http://schemas.microsoft.com/office/powerpoint/2010/main" val="298047498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441D1-7F83-41DC-BCF9-DCDADBC2FEA4}"/>
              </a:ext>
            </a:extLst>
          </p:cNvPr>
          <p:cNvSpPr>
            <a:spLocks noGrp="1"/>
          </p:cNvSpPr>
          <p:nvPr>
            <p:ph type="body" sz="quarter" idx="16"/>
          </p:nvPr>
        </p:nvSpPr>
        <p:spPr/>
        <p:txBody>
          <a:bodyPr/>
          <a:lstStyle/>
          <a:p>
            <a:r>
              <a:rPr lang="en-AU" dirty="0"/>
              <a:t>Mass spectrum for ethanol</a:t>
            </a:r>
          </a:p>
        </p:txBody>
      </p:sp>
      <p:sp>
        <p:nvSpPr>
          <p:cNvPr id="3" name="Text Placeholder 2">
            <a:extLst>
              <a:ext uri="{FF2B5EF4-FFF2-40B4-BE49-F238E27FC236}">
                <a16:creationId xmlns:a16="http://schemas.microsoft.com/office/drawing/2014/main" id="{F7DC46D8-E933-4A3B-9A65-419AF3DA0953}"/>
              </a:ext>
            </a:extLst>
          </p:cNvPr>
          <p:cNvSpPr>
            <a:spLocks noGrp="1"/>
          </p:cNvSpPr>
          <p:nvPr>
            <p:ph type="body" sz="quarter" idx="15"/>
          </p:nvPr>
        </p:nvSpPr>
        <p:spPr/>
        <p:txBody>
          <a:bodyPr/>
          <a:lstStyle/>
          <a:p>
            <a:r>
              <a:rPr lang="en-AU" dirty="0"/>
              <a:t>Instrumental analysis - MS</a:t>
            </a:r>
          </a:p>
        </p:txBody>
      </p:sp>
      <p:sp>
        <p:nvSpPr>
          <p:cNvPr id="4" name="Title 3">
            <a:extLst>
              <a:ext uri="{FF2B5EF4-FFF2-40B4-BE49-F238E27FC236}">
                <a16:creationId xmlns:a16="http://schemas.microsoft.com/office/drawing/2014/main" id="{1EB6F347-E977-4B73-9859-ED2B2114E8FC}"/>
              </a:ext>
            </a:extLst>
          </p:cNvPr>
          <p:cNvSpPr>
            <a:spLocks noGrp="1"/>
          </p:cNvSpPr>
          <p:nvPr>
            <p:ph type="title"/>
          </p:nvPr>
        </p:nvSpPr>
        <p:spPr/>
        <p:txBody>
          <a:bodyPr/>
          <a:lstStyle/>
          <a:p>
            <a:r>
              <a:rPr lang="en-AU" dirty="0"/>
              <a:t>How is information about the reactivity and structure of organic compounds obtained?</a:t>
            </a:r>
          </a:p>
        </p:txBody>
      </p:sp>
      <p:sp>
        <p:nvSpPr>
          <p:cNvPr id="5" name="Footer Placeholder 4">
            <a:extLst>
              <a:ext uri="{FF2B5EF4-FFF2-40B4-BE49-F238E27FC236}">
                <a16:creationId xmlns:a16="http://schemas.microsoft.com/office/drawing/2014/main" id="{9DE672A5-B2F2-421B-BFF4-6CF913FED7DD}"/>
              </a:ext>
            </a:extLst>
          </p:cNvPr>
          <p:cNvSpPr>
            <a:spLocks noGrp="1"/>
          </p:cNvSpPr>
          <p:nvPr>
            <p:ph type="ftr" sz="quarter" idx="3"/>
          </p:nvPr>
        </p:nvSpPr>
        <p:spPr/>
        <p:txBody>
          <a:bodyPr/>
          <a:lstStyle/>
          <a:p>
            <a:fld id="{5116C895-348D-4FA1-AC3F-6A98EE2CBA64}" type="slidenum">
              <a:rPr lang="en-US" smtClean="0"/>
              <a:pPr/>
              <a:t>20</a:t>
            </a:fld>
            <a:endParaRPr lang="en-US" dirty="0"/>
          </a:p>
        </p:txBody>
      </p:sp>
      <p:pic>
        <p:nvPicPr>
          <p:cNvPr id="6" name="Picture 5" descr="Mass spectrum for ethanol showing peaks for each of the fragment ions produced during its analysis" title="Mass Spectrograph for ethanol">
            <a:extLst>
              <a:ext uri="{FF2B5EF4-FFF2-40B4-BE49-F238E27FC236}">
                <a16:creationId xmlns:a16="http://schemas.microsoft.com/office/drawing/2014/main" id="{48E426FF-A4F8-471E-85BE-CB2F785FCD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2418531"/>
            <a:ext cx="6110688" cy="3467185"/>
          </a:xfrm>
          <a:prstGeom prst="rect">
            <a:avLst/>
          </a:prstGeom>
          <a:noFill/>
          <a:ln>
            <a:noFill/>
          </a:ln>
        </p:spPr>
      </p:pic>
      <p:pic>
        <p:nvPicPr>
          <p:cNvPr id="9" name="Picture 8" descr="Structural diagram for ethanol showing the fragmentation that produces the two peaks at 15 and 31."/>
          <p:cNvPicPr>
            <a:picLocks noChangeAspect="1"/>
          </p:cNvPicPr>
          <p:nvPr/>
        </p:nvPicPr>
        <p:blipFill>
          <a:blip r:embed="rId4"/>
          <a:stretch>
            <a:fillRect/>
          </a:stretch>
        </p:blipFill>
        <p:spPr>
          <a:xfrm>
            <a:off x="1481137" y="3180684"/>
            <a:ext cx="1990725" cy="1209675"/>
          </a:xfrm>
          <a:prstGeom prst="rect">
            <a:avLst/>
          </a:prstGeom>
        </p:spPr>
      </p:pic>
      <p:pic>
        <p:nvPicPr>
          <p:cNvPr id="10" name="Picture 9" descr="Structural diagram for ethanol showing the fragmentation that produces the two peaks at 45 and 1 (peak not shown in the spectrum)."/>
          <p:cNvPicPr>
            <a:picLocks noChangeAspect="1"/>
          </p:cNvPicPr>
          <p:nvPr/>
        </p:nvPicPr>
        <p:blipFill>
          <a:blip r:embed="rId5"/>
          <a:stretch>
            <a:fillRect/>
          </a:stretch>
        </p:blipFill>
        <p:spPr>
          <a:xfrm>
            <a:off x="6667473" y="4390359"/>
            <a:ext cx="1990725" cy="1209675"/>
          </a:xfrm>
          <a:prstGeom prst="rect">
            <a:avLst/>
          </a:prstGeom>
        </p:spPr>
      </p:pic>
      <p:sp>
        <p:nvSpPr>
          <p:cNvPr id="11" name="Oval 10"/>
          <p:cNvSpPr/>
          <p:nvPr/>
        </p:nvSpPr>
        <p:spPr>
          <a:xfrm>
            <a:off x="1416050" y="3054350"/>
            <a:ext cx="933450" cy="1097773"/>
          </a:xfrm>
          <a:prstGeom prst="ellipse">
            <a:avLst/>
          </a:prstGeom>
          <a:noFill/>
          <a:ln w="28575">
            <a:solidFill>
              <a:srgbClr val="385E9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4" name="Oval 13"/>
          <p:cNvSpPr/>
          <p:nvPr/>
        </p:nvSpPr>
        <p:spPr>
          <a:xfrm>
            <a:off x="6528344" y="4210972"/>
            <a:ext cx="1834605" cy="1523078"/>
          </a:xfrm>
          <a:prstGeom prst="ellipse">
            <a:avLst/>
          </a:prstGeom>
          <a:noFill/>
          <a:ln w="28575">
            <a:solidFill>
              <a:srgbClr val="385E9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5" name="Oval 14"/>
          <p:cNvSpPr/>
          <p:nvPr/>
        </p:nvSpPr>
        <p:spPr>
          <a:xfrm>
            <a:off x="2044700" y="3381047"/>
            <a:ext cx="1491277" cy="12735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6" name="Oval 15"/>
          <p:cNvSpPr/>
          <p:nvPr/>
        </p:nvSpPr>
        <p:spPr>
          <a:xfrm>
            <a:off x="8341662" y="4854851"/>
            <a:ext cx="455665" cy="3869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cxnSp>
        <p:nvCxnSpPr>
          <p:cNvPr id="18" name="Straight Arrow Connector 17"/>
          <p:cNvCxnSpPr/>
          <p:nvPr/>
        </p:nvCxnSpPr>
        <p:spPr>
          <a:xfrm>
            <a:off x="3535977" y="4017798"/>
            <a:ext cx="28672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587501" y="4152123"/>
            <a:ext cx="170476" cy="1089714"/>
          </a:xfrm>
          <a:prstGeom prst="straightConnector1">
            <a:avLst/>
          </a:prstGeom>
          <a:ln w="38100">
            <a:solidFill>
              <a:srgbClr val="385E9D"/>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968409" y="4360869"/>
            <a:ext cx="622891" cy="293681"/>
          </a:xfrm>
          <a:prstGeom prst="straightConnector1">
            <a:avLst/>
          </a:prstGeom>
          <a:ln w="38100">
            <a:solidFill>
              <a:srgbClr val="385E9D"/>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37201D2-B4DF-4C9B-B089-5C0B4301A53B}"/>
              </a:ext>
            </a:extLst>
          </p:cNvPr>
          <p:cNvCxnSpPr/>
          <p:nvPr/>
        </p:nvCxnSpPr>
        <p:spPr>
          <a:xfrm flipH="1" flipV="1">
            <a:off x="6059424" y="5449824"/>
            <a:ext cx="121920" cy="63138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E0E583D-865F-4C87-87CF-49BBC801019A}"/>
              </a:ext>
            </a:extLst>
          </p:cNvPr>
          <p:cNvSpPr txBox="1"/>
          <p:nvPr/>
        </p:nvSpPr>
        <p:spPr>
          <a:xfrm>
            <a:off x="5968408" y="6081204"/>
            <a:ext cx="1163911" cy="378368"/>
          </a:xfrm>
          <a:prstGeom prst="rect">
            <a:avLst/>
          </a:prstGeom>
          <a:noFill/>
        </p:spPr>
        <p:txBody>
          <a:bodyPr wrap="square" lIns="0" tIns="0" rIns="0" bIns="0" rtlCol="0">
            <a:noAutofit/>
          </a:bodyPr>
          <a:lstStyle/>
          <a:p>
            <a:pPr algn="l"/>
            <a:r>
              <a:rPr lang="en-AU" sz="1400" b="1" dirty="0"/>
              <a:t>M+ @ m/z = 46</a:t>
            </a:r>
          </a:p>
        </p:txBody>
      </p:sp>
      <p:sp>
        <p:nvSpPr>
          <p:cNvPr id="7" name="TextBox 6">
            <a:extLst>
              <a:ext uri="{FF2B5EF4-FFF2-40B4-BE49-F238E27FC236}">
                <a16:creationId xmlns:a16="http://schemas.microsoft.com/office/drawing/2014/main" id="{2D49E1E5-F804-4086-B559-D3A9494F1A7D}"/>
              </a:ext>
            </a:extLst>
          </p:cNvPr>
          <p:cNvSpPr txBox="1"/>
          <p:nvPr/>
        </p:nvSpPr>
        <p:spPr>
          <a:xfrm>
            <a:off x="5768788" y="1455458"/>
            <a:ext cx="2572874" cy="808876"/>
          </a:xfrm>
          <a:prstGeom prst="rect">
            <a:avLst/>
          </a:prstGeom>
          <a:noFill/>
        </p:spPr>
        <p:txBody>
          <a:bodyPr wrap="square" lIns="0" tIns="0" rIns="0" bIns="0" rtlCol="0">
            <a:noAutofit/>
          </a:bodyPr>
          <a:lstStyle/>
          <a:p>
            <a:r>
              <a:rPr lang="en-AU" sz="1400" dirty="0"/>
              <a:t>Insert image from http://1.bp.blogspot.com/-XiWYmeLgdQU/TaOuwS_kf6I/AAAAAAAAAAs/7GWHoThoo5E/s320/magnetic+sector+analyser.JPG</a:t>
            </a:r>
          </a:p>
        </p:txBody>
      </p:sp>
    </p:spTree>
    <p:extLst>
      <p:ext uri="{BB962C8B-B14F-4D97-AF65-F5344CB8AC3E}">
        <p14:creationId xmlns:p14="http://schemas.microsoft.com/office/powerpoint/2010/main" val="124784747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CBE244-C466-4775-9427-809ABFC39301}"/>
              </a:ext>
            </a:extLst>
          </p:cNvPr>
          <p:cNvSpPr>
            <a:spLocks noGrp="1"/>
          </p:cNvSpPr>
          <p:nvPr>
            <p:ph type="body" sz="quarter" idx="16"/>
          </p:nvPr>
        </p:nvSpPr>
        <p:spPr/>
        <p:txBody>
          <a:bodyPr/>
          <a:lstStyle/>
          <a:p>
            <a:endParaRPr lang="en-AU" dirty="0"/>
          </a:p>
        </p:txBody>
      </p:sp>
      <p:sp>
        <p:nvSpPr>
          <p:cNvPr id="3" name="Text Placeholder 2">
            <a:extLst>
              <a:ext uri="{FF2B5EF4-FFF2-40B4-BE49-F238E27FC236}">
                <a16:creationId xmlns:a16="http://schemas.microsoft.com/office/drawing/2014/main" id="{A4E1B17F-B965-4F1B-80EE-11895AD3C273}"/>
              </a:ext>
            </a:extLst>
          </p:cNvPr>
          <p:cNvSpPr>
            <a:spLocks noGrp="1"/>
          </p:cNvSpPr>
          <p:nvPr>
            <p:ph type="body" sz="quarter" idx="15"/>
          </p:nvPr>
        </p:nvSpPr>
        <p:spPr/>
        <p:txBody>
          <a:bodyPr/>
          <a:lstStyle/>
          <a:p>
            <a:r>
              <a:rPr lang="en-AU" dirty="0"/>
              <a:t>2019 Chemistry exam Q4</a:t>
            </a:r>
          </a:p>
        </p:txBody>
      </p:sp>
      <p:sp>
        <p:nvSpPr>
          <p:cNvPr id="4" name="Title 3">
            <a:extLst>
              <a:ext uri="{FF2B5EF4-FFF2-40B4-BE49-F238E27FC236}">
                <a16:creationId xmlns:a16="http://schemas.microsoft.com/office/drawing/2014/main" id="{C2A53F25-B185-4D14-A11E-60742ACCD7AF}"/>
              </a:ext>
            </a:extLst>
          </p:cNvPr>
          <p:cNvSpPr>
            <a:spLocks noGrp="1"/>
          </p:cNvSpPr>
          <p:nvPr>
            <p:ph type="title"/>
          </p:nvPr>
        </p:nvSpPr>
        <p:spPr/>
        <p:txBody>
          <a:bodyPr/>
          <a:lstStyle/>
          <a:p>
            <a:r>
              <a:rPr lang="en-AU" dirty="0"/>
              <a:t>Exam question</a:t>
            </a:r>
          </a:p>
        </p:txBody>
      </p:sp>
      <p:sp>
        <p:nvSpPr>
          <p:cNvPr id="5" name="Footer Placeholder 4">
            <a:extLst>
              <a:ext uri="{FF2B5EF4-FFF2-40B4-BE49-F238E27FC236}">
                <a16:creationId xmlns:a16="http://schemas.microsoft.com/office/drawing/2014/main" id="{64E23D62-709F-4E3E-AC4C-220E3BCBE71E}"/>
              </a:ext>
            </a:extLst>
          </p:cNvPr>
          <p:cNvSpPr>
            <a:spLocks noGrp="1"/>
          </p:cNvSpPr>
          <p:nvPr>
            <p:ph type="ftr" sz="quarter" idx="3"/>
          </p:nvPr>
        </p:nvSpPr>
        <p:spPr/>
        <p:txBody>
          <a:bodyPr/>
          <a:lstStyle/>
          <a:p>
            <a:fld id="{5116C895-348D-4FA1-AC3F-6A98EE2CBA64}" type="slidenum">
              <a:rPr lang="en-US" smtClean="0"/>
              <a:pPr/>
              <a:t>21</a:t>
            </a:fld>
            <a:endParaRPr lang="en-US" dirty="0"/>
          </a:p>
        </p:txBody>
      </p:sp>
      <p:pic>
        <p:nvPicPr>
          <p:cNvPr id="6" name="Picture 5" descr="HSC 2019 Chemistry exam question 4">
            <a:extLst>
              <a:ext uri="{FF2B5EF4-FFF2-40B4-BE49-F238E27FC236}">
                <a16:creationId xmlns:a16="http://schemas.microsoft.com/office/drawing/2014/main" id="{1B96C3CA-E442-46C8-AD70-451189DEF0E5}"/>
              </a:ext>
            </a:extLst>
          </p:cNvPr>
          <p:cNvPicPr>
            <a:picLocks noChangeAspect="1"/>
          </p:cNvPicPr>
          <p:nvPr/>
        </p:nvPicPr>
        <p:blipFill>
          <a:blip r:embed="rId3"/>
          <a:stretch>
            <a:fillRect/>
          </a:stretch>
        </p:blipFill>
        <p:spPr>
          <a:xfrm>
            <a:off x="445027" y="1765560"/>
            <a:ext cx="5270499" cy="4857691"/>
          </a:xfrm>
          <a:prstGeom prst="rect">
            <a:avLst/>
          </a:prstGeom>
        </p:spPr>
      </p:pic>
    </p:spTree>
    <p:extLst>
      <p:ext uri="{BB962C8B-B14F-4D97-AF65-F5344CB8AC3E}">
        <p14:creationId xmlns:p14="http://schemas.microsoft.com/office/powerpoint/2010/main" val="408786961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DC46D8-E933-4A3B-9A65-419AF3DA0953}"/>
              </a:ext>
            </a:extLst>
          </p:cNvPr>
          <p:cNvSpPr>
            <a:spLocks noGrp="1"/>
          </p:cNvSpPr>
          <p:nvPr>
            <p:ph type="body" sz="quarter" idx="15"/>
          </p:nvPr>
        </p:nvSpPr>
        <p:spPr/>
        <p:txBody>
          <a:bodyPr/>
          <a:lstStyle/>
          <a:p>
            <a:r>
              <a:rPr lang="en-AU" dirty="0"/>
              <a:t>Instrumental analysis - IR</a:t>
            </a:r>
          </a:p>
        </p:txBody>
      </p:sp>
      <p:sp>
        <p:nvSpPr>
          <p:cNvPr id="4" name="Title 3">
            <a:extLst>
              <a:ext uri="{FF2B5EF4-FFF2-40B4-BE49-F238E27FC236}">
                <a16:creationId xmlns:a16="http://schemas.microsoft.com/office/drawing/2014/main" id="{1EB6F347-E977-4B73-9859-ED2B2114E8FC}"/>
              </a:ext>
            </a:extLst>
          </p:cNvPr>
          <p:cNvSpPr>
            <a:spLocks noGrp="1"/>
          </p:cNvSpPr>
          <p:nvPr>
            <p:ph type="title"/>
          </p:nvPr>
        </p:nvSpPr>
        <p:spPr/>
        <p:txBody>
          <a:bodyPr/>
          <a:lstStyle/>
          <a:p>
            <a:r>
              <a:rPr lang="en-AU" dirty="0"/>
              <a:t>How is information about the reactivity and structure of organic compounds obtained?</a:t>
            </a:r>
          </a:p>
        </p:txBody>
      </p:sp>
      <p:sp>
        <p:nvSpPr>
          <p:cNvPr id="5" name="Footer Placeholder 4">
            <a:extLst>
              <a:ext uri="{FF2B5EF4-FFF2-40B4-BE49-F238E27FC236}">
                <a16:creationId xmlns:a16="http://schemas.microsoft.com/office/drawing/2014/main" id="{9DE672A5-B2F2-421B-BFF4-6CF913FED7DD}"/>
              </a:ext>
            </a:extLst>
          </p:cNvPr>
          <p:cNvSpPr>
            <a:spLocks noGrp="1"/>
          </p:cNvSpPr>
          <p:nvPr>
            <p:ph type="ftr" sz="quarter" idx="3"/>
          </p:nvPr>
        </p:nvSpPr>
        <p:spPr/>
        <p:txBody>
          <a:bodyPr/>
          <a:lstStyle/>
          <a:p>
            <a:fld id="{5116C895-348D-4FA1-AC3F-6A98EE2CBA64}" type="slidenum">
              <a:rPr lang="en-US" smtClean="0"/>
              <a:pPr/>
              <a:t>22</a:t>
            </a:fld>
            <a:endParaRPr lang="en-US" dirty="0"/>
          </a:p>
        </p:txBody>
      </p:sp>
      <p:sp>
        <p:nvSpPr>
          <p:cNvPr id="2" name="TextBox 1">
            <a:extLst>
              <a:ext uri="{FF2B5EF4-FFF2-40B4-BE49-F238E27FC236}">
                <a16:creationId xmlns:a16="http://schemas.microsoft.com/office/drawing/2014/main" id="{7E4C71B5-8B5E-426A-AD96-FE5C312897D5}"/>
              </a:ext>
            </a:extLst>
          </p:cNvPr>
          <p:cNvSpPr txBox="1"/>
          <p:nvPr/>
        </p:nvSpPr>
        <p:spPr>
          <a:xfrm>
            <a:off x="793376" y="2407024"/>
            <a:ext cx="5593977" cy="2702858"/>
          </a:xfrm>
          <a:prstGeom prst="rect">
            <a:avLst/>
          </a:prstGeom>
          <a:noFill/>
        </p:spPr>
        <p:txBody>
          <a:bodyPr wrap="square" lIns="0" tIns="0" rIns="0" bIns="0" rtlCol="0">
            <a:noAutofit/>
          </a:bodyPr>
          <a:lstStyle/>
          <a:p>
            <a:r>
              <a:rPr lang="en-AU" sz="1400" dirty="0"/>
              <a:t>Insert image from </a:t>
            </a:r>
            <a:r>
              <a:rPr lang="en-AU" sz="1400" dirty="0">
                <a:hlinkClick r:id="rId3"/>
              </a:rPr>
              <a:t>https://www.compoundchem.com/2015/02/05/irspectroscopy/</a:t>
            </a:r>
            <a:endParaRPr lang="en-GB" sz="1400" dirty="0"/>
          </a:p>
          <a:p>
            <a:pPr algn="l"/>
            <a:endParaRPr lang="en-AU" sz="1400" dirty="0" err="1"/>
          </a:p>
        </p:txBody>
      </p:sp>
    </p:spTree>
    <p:extLst>
      <p:ext uri="{BB962C8B-B14F-4D97-AF65-F5344CB8AC3E}">
        <p14:creationId xmlns:p14="http://schemas.microsoft.com/office/powerpoint/2010/main" val="283365704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441D1-7F83-41DC-BCF9-DCDADBC2FEA4}"/>
              </a:ext>
            </a:extLst>
          </p:cNvPr>
          <p:cNvSpPr>
            <a:spLocks noGrp="1"/>
          </p:cNvSpPr>
          <p:nvPr>
            <p:ph type="body" sz="quarter" idx="16"/>
          </p:nvPr>
        </p:nvSpPr>
        <p:spPr/>
        <p:txBody>
          <a:bodyPr/>
          <a:lstStyle/>
          <a:p>
            <a:r>
              <a:rPr lang="en-AU" dirty="0"/>
              <a:t>IR spectrum for ethanol</a:t>
            </a:r>
          </a:p>
        </p:txBody>
      </p:sp>
      <p:sp>
        <p:nvSpPr>
          <p:cNvPr id="3" name="Text Placeholder 2">
            <a:extLst>
              <a:ext uri="{FF2B5EF4-FFF2-40B4-BE49-F238E27FC236}">
                <a16:creationId xmlns:a16="http://schemas.microsoft.com/office/drawing/2014/main" id="{F7DC46D8-E933-4A3B-9A65-419AF3DA0953}"/>
              </a:ext>
            </a:extLst>
          </p:cNvPr>
          <p:cNvSpPr>
            <a:spLocks noGrp="1"/>
          </p:cNvSpPr>
          <p:nvPr>
            <p:ph type="body" sz="quarter" idx="15"/>
          </p:nvPr>
        </p:nvSpPr>
        <p:spPr/>
        <p:txBody>
          <a:bodyPr/>
          <a:lstStyle/>
          <a:p>
            <a:r>
              <a:rPr lang="en-AU" dirty="0"/>
              <a:t>Instrumental analysis - IR</a:t>
            </a:r>
          </a:p>
        </p:txBody>
      </p:sp>
      <p:sp>
        <p:nvSpPr>
          <p:cNvPr id="4" name="Title 3">
            <a:extLst>
              <a:ext uri="{FF2B5EF4-FFF2-40B4-BE49-F238E27FC236}">
                <a16:creationId xmlns:a16="http://schemas.microsoft.com/office/drawing/2014/main" id="{1EB6F347-E977-4B73-9859-ED2B2114E8FC}"/>
              </a:ext>
            </a:extLst>
          </p:cNvPr>
          <p:cNvSpPr>
            <a:spLocks noGrp="1"/>
          </p:cNvSpPr>
          <p:nvPr>
            <p:ph type="title"/>
          </p:nvPr>
        </p:nvSpPr>
        <p:spPr/>
        <p:txBody>
          <a:bodyPr/>
          <a:lstStyle/>
          <a:p>
            <a:r>
              <a:rPr lang="en-AU" dirty="0"/>
              <a:t>How is information about the reactivity and structure of organic compounds obtained?</a:t>
            </a:r>
          </a:p>
        </p:txBody>
      </p:sp>
      <p:sp>
        <p:nvSpPr>
          <p:cNvPr id="5" name="Footer Placeholder 4">
            <a:extLst>
              <a:ext uri="{FF2B5EF4-FFF2-40B4-BE49-F238E27FC236}">
                <a16:creationId xmlns:a16="http://schemas.microsoft.com/office/drawing/2014/main" id="{9DE672A5-B2F2-421B-BFF4-6CF913FED7DD}"/>
              </a:ext>
            </a:extLst>
          </p:cNvPr>
          <p:cNvSpPr>
            <a:spLocks noGrp="1"/>
          </p:cNvSpPr>
          <p:nvPr>
            <p:ph type="ftr" sz="quarter" idx="3"/>
          </p:nvPr>
        </p:nvSpPr>
        <p:spPr/>
        <p:txBody>
          <a:bodyPr/>
          <a:lstStyle/>
          <a:p>
            <a:fld id="{5116C895-348D-4FA1-AC3F-6A98EE2CBA64}" type="slidenum">
              <a:rPr lang="en-US" smtClean="0"/>
              <a:pPr/>
              <a:t>23</a:t>
            </a:fld>
            <a:endParaRPr lang="en-US" dirty="0"/>
          </a:p>
        </p:txBody>
      </p:sp>
      <p:pic>
        <p:nvPicPr>
          <p:cNvPr id="7" name="Picture 6" descr="Spectrum for ethanol showing IR absorbance peaks as described in the text below." title="IR spectrum for ethanol">
            <a:extLst>
              <a:ext uri="{FF2B5EF4-FFF2-40B4-BE49-F238E27FC236}">
                <a16:creationId xmlns:a16="http://schemas.microsoft.com/office/drawing/2014/main" id="{F5318F3A-6772-4B05-9791-A88F48485F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116" y="2264334"/>
            <a:ext cx="6439643" cy="3149300"/>
          </a:xfrm>
          <a:prstGeom prst="rect">
            <a:avLst/>
          </a:prstGeom>
          <a:noFill/>
          <a:ln>
            <a:noFill/>
          </a:ln>
        </p:spPr>
      </p:pic>
      <p:pic>
        <p:nvPicPr>
          <p:cNvPr id="8" name="Picture 7" descr="Chemistry data sheet table showing the IR absorbance bands in order to identify peaks in an IR spectrum.">
            <a:extLst>
              <a:ext uri="{FF2B5EF4-FFF2-40B4-BE49-F238E27FC236}">
                <a16:creationId xmlns:a16="http://schemas.microsoft.com/office/drawing/2014/main" id="{FBEB6BFD-2FED-4DBF-85DD-D3321FB64703}"/>
              </a:ext>
            </a:extLst>
          </p:cNvPr>
          <p:cNvPicPr>
            <a:picLocks noChangeAspect="1"/>
          </p:cNvPicPr>
          <p:nvPr/>
        </p:nvPicPr>
        <p:blipFill>
          <a:blip r:embed="rId4"/>
          <a:stretch>
            <a:fillRect/>
          </a:stretch>
        </p:blipFill>
        <p:spPr>
          <a:xfrm>
            <a:off x="7124700" y="996393"/>
            <a:ext cx="2019300" cy="4891519"/>
          </a:xfrm>
          <a:prstGeom prst="rect">
            <a:avLst/>
          </a:prstGeom>
        </p:spPr>
      </p:pic>
      <p:sp>
        <p:nvSpPr>
          <p:cNvPr id="11" name="Up Arrow 10"/>
          <p:cNvSpPr/>
          <p:nvPr/>
        </p:nvSpPr>
        <p:spPr>
          <a:xfrm>
            <a:off x="1358900" y="4765495"/>
            <a:ext cx="228600" cy="736600"/>
          </a:xfrm>
          <a:prstGeom prst="up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4" name="Up Arrow 13"/>
          <p:cNvSpPr/>
          <p:nvPr/>
        </p:nvSpPr>
        <p:spPr>
          <a:xfrm>
            <a:off x="1841562" y="4765495"/>
            <a:ext cx="228600" cy="736600"/>
          </a:xfrm>
          <a:prstGeom prst="upArrow">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5" name="Up Arrow 14"/>
          <p:cNvSpPr/>
          <p:nvPr/>
        </p:nvSpPr>
        <p:spPr>
          <a:xfrm>
            <a:off x="4965700" y="4869351"/>
            <a:ext cx="228600" cy="73660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6" name="Up Arrow 15"/>
          <p:cNvSpPr/>
          <p:nvPr/>
        </p:nvSpPr>
        <p:spPr>
          <a:xfrm>
            <a:off x="4281243" y="3687583"/>
            <a:ext cx="228600" cy="736600"/>
          </a:xfrm>
          <a:prstGeom prst="up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pic>
        <p:nvPicPr>
          <p:cNvPr id="9" name="Picture 8" descr="Ethanol structural diagram showing the carbon and hydrogen atoms. Bonds between the atoms are colour coded to match the coloured arrows indicating the corresponding IR peaks.">
            <a:extLst>
              <a:ext uri="{FF2B5EF4-FFF2-40B4-BE49-F238E27FC236}">
                <a16:creationId xmlns:a16="http://schemas.microsoft.com/office/drawing/2014/main" id="{FC3EB7CC-7B10-453C-A93A-256772399495}"/>
              </a:ext>
            </a:extLst>
          </p:cNvPr>
          <p:cNvPicPr>
            <a:picLocks noChangeAspect="1"/>
          </p:cNvPicPr>
          <p:nvPr/>
        </p:nvPicPr>
        <p:blipFill>
          <a:blip r:embed="rId5"/>
          <a:stretch>
            <a:fillRect/>
          </a:stretch>
        </p:blipFill>
        <p:spPr>
          <a:xfrm>
            <a:off x="2336037" y="5501547"/>
            <a:ext cx="2209800" cy="1247775"/>
          </a:xfrm>
          <a:prstGeom prst="rect">
            <a:avLst/>
          </a:prstGeom>
        </p:spPr>
      </p:pic>
    </p:spTree>
    <p:extLst>
      <p:ext uri="{BB962C8B-B14F-4D97-AF65-F5344CB8AC3E}">
        <p14:creationId xmlns:p14="http://schemas.microsoft.com/office/powerpoint/2010/main" val="312607270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4ED3E4-2C41-40AE-944F-E7402A22FF14}"/>
              </a:ext>
            </a:extLst>
          </p:cNvPr>
          <p:cNvSpPr>
            <a:spLocks noGrp="1"/>
          </p:cNvSpPr>
          <p:nvPr>
            <p:ph type="body" sz="quarter" idx="16"/>
          </p:nvPr>
        </p:nvSpPr>
        <p:spPr/>
        <p:txBody>
          <a:bodyPr/>
          <a:lstStyle/>
          <a:p>
            <a:endParaRPr lang="en-AU" dirty="0"/>
          </a:p>
        </p:txBody>
      </p:sp>
      <p:sp>
        <p:nvSpPr>
          <p:cNvPr id="3" name="Text Placeholder 2">
            <a:extLst>
              <a:ext uri="{FF2B5EF4-FFF2-40B4-BE49-F238E27FC236}">
                <a16:creationId xmlns:a16="http://schemas.microsoft.com/office/drawing/2014/main" id="{856F9016-7166-4004-ACD1-DC4C91D2B320}"/>
              </a:ext>
            </a:extLst>
          </p:cNvPr>
          <p:cNvSpPr>
            <a:spLocks noGrp="1"/>
          </p:cNvSpPr>
          <p:nvPr>
            <p:ph type="body" sz="quarter" idx="15"/>
          </p:nvPr>
        </p:nvSpPr>
        <p:spPr/>
        <p:txBody>
          <a:bodyPr/>
          <a:lstStyle/>
          <a:p>
            <a:r>
              <a:rPr lang="en-AU" dirty="0"/>
              <a:t>Chemistry specimen exam Q3</a:t>
            </a:r>
          </a:p>
        </p:txBody>
      </p:sp>
      <p:sp>
        <p:nvSpPr>
          <p:cNvPr id="4" name="Title 3">
            <a:extLst>
              <a:ext uri="{FF2B5EF4-FFF2-40B4-BE49-F238E27FC236}">
                <a16:creationId xmlns:a16="http://schemas.microsoft.com/office/drawing/2014/main" id="{3D08311B-F49B-4AC3-AD94-100C3A2C96FB}"/>
              </a:ext>
            </a:extLst>
          </p:cNvPr>
          <p:cNvSpPr>
            <a:spLocks noGrp="1"/>
          </p:cNvSpPr>
          <p:nvPr>
            <p:ph type="title"/>
          </p:nvPr>
        </p:nvSpPr>
        <p:spPr/>
        <p:txBody>
          <a:bodyPr/>
          <a:lstStyle/>
          <a:p>
            <a:r>
              <a:rPr lang="en-AU" dirty="0"/>
              <a:t>Exam question</a:t>
            </a:r>
          </a:p>
        </p:txBody>
      </p:sp>
      <p:sp>
        <p:nvSpPr>
          <p:cNvPr id="5" name="Footer Placeholder 4">
            <a:extLst>
              <a:ext uri="{FF2B5EF4-FFF2-40B4-BE49-F238E27FC236}">
                <a16:creationId xmlns:a16="http://schemas.microsoft.com/office/drawing/2014/main" id="{7776C135-27F8-409D-A11A-A724C81296F1}"/>
              </a:ext>
            </a:extLst>
          </p:cNvPr>
          <p:cNvSpPr>
            <a:spLocks noGrp="1"/>
          </p:cNvSpPr>
          <p:nvPr>
            <p:ph type="ftr" sz="quarter" idx="3"/>
          </p:nvPr>
        </p:nvSpPr>
        <p:spPr/>
        <p:txBody>
          <a:bodyPr/>
          <a:lstStyle/>
          <a:p>
            <a:fld id="{5116C895-348D-4FA1-AC3F-6A98EE2CBA64}" type="slidenum">
              <a:rPr lang="en-US" smtClean="0"/>
              <a:pPr/>
              <a:t>24</a:t>
            </a:fld>
            <a:endParaRPr lang="en-US" dirty="0"/>
          </a:p>
        </p:txBody>
      </p:sp>
      <p:pic>
        <p:nvPicPr>
          <p:cNvPr id="6" name="Picture 5" descr="HSC specimen Chemistry exam question 3">
            <a:extLst>
              <a:ext uri="{FF2B5EF4-FFF2-40B4-BE49-F238E27FC236}">
                <a16:creationId xmlns:a16="http://schemas.microsoft.com/office/drawing/2014/main" id="{7F8AF475-D156-40C5-B259-7B7D0069728E}"/>
              </a:ext>
            </a:extLst>
          </p:cNvPr>
          <p:cNvPicPr>
            <a:picLocks noChangeAspect="1"/>
          </p:cNvPicPr>
          <p:nvPr/>
        </p:nvPicPr>
        <p:blipFill>
          <a:blip r:embed="rId3"/>
          <a:stretch>
            <a:fillRect/>
          </a:stretch>
        </p:blipFill>
        <p:spPr>
          <a:xfrm>
            <a:off x="597904" y="1858113"/>
            <a:ext cx="5880100" cy="4765138"/>
          </a:xfrm>
          <a:prstGeom prst="rect">
            <a:avLst/>
          </a:prstGeom>
        </p:spPr>
      </p:pic>
    </p:spTree>
    <p:extLst>
      <p:ext uri="{BB962C8B-B14F-4D97-AF65-F5344CB8AC3E}">
        <p14:creationId xmlns:p14="http://schemas.microsoft.com/office/powerpoint/2010/main" val="159353367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4ED3E4-2C41-40AE-944F-E7402A22FF14}"/>
              </a:ext>
            </a:extLst>
          </p:cNvPr>
          <p:cNvSpPr>
            <a:spLocks noGrp="1"/>
          </p:cNvSpPr>
          <p:nvPr>
            <p:ph type="body" sz="quarter" idx="16"/>
          </p:nvPr>
        </p:nvSpPr>
        <p:spPr/>
        <p:txBody>
          <a:bodyPr/>
          <a:lstStyle/>
          <a:p>
            <a:endParaRPr lang="en-AU" dirty="0"/>
          </a:p>
        </p:txBody>
      </p:sp>
      <p:sp>
        <p:nvSpPr>
          <p:cNvPr id="3" name="Text Placeholder 2">
            <a:extLst>
              <a:ext uri="{FF2B5EF4-FFF2-40B4-BE49-F238E27FC236}">
                <a16:creationId xmlns:a16="http://schemas.microsoft.com/office/drawing/2014/main" id="{856F9016-7166-4004-ACD1-DC4C91D2B320}"/>
              </a:ext>
            </a:extLst>
          </p:cNvPr>
          <p:cNvSpPr>
            <a:spLocks noGrp="1"/>
          </p:cNvSpPr>
          <p:nvPr>
            <p:ph type="body" sz="quarter" idx="15"/>
          </p:nvPr>
        </p:nvSpPr>
        <p:spPr/>
        <p:txBody>
          <a:bodyPr/>
          <a:lstStyle/>
          <a:p>
            <a:r>
              <a:rPr lang="en-AU" dirty="0"/>
              <a:t>Chemistry specimen exam Q23</a:t>
            </a:r>
          </a:p>
        </p:txBody>
      </p:sp>
      <p:sp>
        <p:nvSpPr>
          <p:cNvPr id="4" name="Title 3">
            <a:extLst>
              <a:ext uri="{FF2B5EF4-FFF2-40B4-BE49-F238E27FC236}">
                <a16:creationId xmlns:a16="http://schemas.microsoft.com/office/drawing/2014/main" id="{3D08311B-F49B-4AC3-AD94-100C3A2C96FB}"/>
              </a:ext>
            </a:extLst>
          </p:cNvPr>
          <p:cNvSpPr>
            <a:spLocks noGrp="1"/>
          </p:cNvSpPr>
          <p:nvPr>
            <p:ph type="title"/>
          </p:nvPr>
        </p:nvSpPr>
        <p:spPr/>
        <p:txBody>
          <a:bodyPr/>
          <a:lstStyle/>
          <a:p>
            <a:r>
              <a:rPr lang="en-AU" dirty="0"/>
              <a:t>Exam question</a:t>
            </a:r>
          </a:p>
        </p:txBody>
      </p:sp>
      <p:sp>
        <p:nvSpPr>
          <p:cNvPr id="5" name="Footer Placeholder 4">
            <a:extLst>
              <a:ext uri="{FF2B5EF4-FFF2-40B4-BE49-F238E27FC236}">
                <a16:creationId xmlns:a16="http://schemas.microsoft.com/office/drawing/2014/main" id="{7776C135-27F8-409D-A11A-A724C81296F1}"/>
              </a:ext>
            </a:extLst>
          </p:cNvPr>
          <p:cNvSpPr>
            <a:spLocks noGrp="1"/>
          </p:cNvSpPr>
          <p:nvPr>
            <p:ph type="ftr" sz="quarter" idx="3"/>
          </p:nvPr>
        </p:nvSpPr>
        <p:spPr/>
        <p:txBody>
          <a:bodyPr/>
          <a:lstStyle/>
          <a:p>
            <a:fld id="{5116C895-348D-4FA1-AC3F-6A98EE2CBA64}" type="slidenum">
              <a:rPr lang="en-US" smtClean="0"/>
              <a:pPr/>
              <a:t>25</a:t>
            </a:fld>
            <a:endParaRPr lang="en-US" dirty="0"/>
          </a:p>
        </p:txBody>
      </p:sp>
      <p:pic>
        <p:nvPicPr>
          <p:cNvPr id="7" name="Picture 6" descr="HSC specimen Chemistry exam question 23">
            <a:extLst>
              <a:ext uri="{FF2B5EF4-FFF2-40B4-BE49-F238E27FC236}">
                <a16:creationId xmlns:a16="http://schemas.microsoft.com/office/drawing/2014/main" id="{7410EBCF-AFD4-4CFD-BF05-DFC6B8596532}"/>
              </a:ext>
            </a:extLst>
          </p:cNvPr>
          <p:cNvPicPr>
            <a:picLocks noChangeAspect="1"/>
          </p:cNvPicPr>
          <p:nvPr/>
        </p:nvPicPr>
        <p:blipFill>
          <a:blip r:embed="rId3"/>
          <a:stretch>
            <a:fillRect/>
          </a:stretch>
        </p:blipFill>
        <p:spPr>
          <a:xfrm>
            <a:off x="597904" y="1842210"/>
            <a:ext cx="6748221" cy="4674704"/>
          </a:xfrm>
          <a:prstGeom prst="rect">
            <a:avLst/>
          </a:prstGeom>
        </p:spPr>
      </p:pic>
    </p:spTree>
    <p:extLst>
      <p:ext uri="{BB962C8B-B14F-4D97-AF65-F5344CB8AC3E}">
        <p14:creationId xmlns:p14="http://schemas.microsoft.com/office/powerpoint/2010/main" val="124555636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4ED3E4-2C41-40AE-944F-E7402A22FF14}"/>
              </a:ext>
            </a:extLst>
          </p:cNvPr>
          <p:cNvSpPr>
            <a:spLocks noGrp="1"/>
          </p:cNvSpPr>
          <p:nvPr>
            <p:ph type="body" sz="quarter" idx="16"/>
          </p:nvPr>
        </p:nvSpPr>
        <p:spPr/>
        <p:txBody>
          <a:bodyPr/>
          <a:lstStyle/>
          <a:p>
            <a:endParaRPr lang="en-AU" dirty="0"/>
          </a:p>
        </p:txBody>
      </p:sp>
      <p:sp>
        <p:nvSpPr>
          <p:cNvPr id="3" name="Text Placeholder 2">
            <a:extLst>
              <a:ext uri="{FF2B5EF4-FFF2-40B4-BE49-F238E27FC236}">
                <a16:creationId xmlns:a16="http://schemas.microsoft.com/office/drawing/2014/main" id="{856F9016-7166-4004-ACD1-DC4C91D2B320}"/>
              </a:ext>
            </a:extLst>
          </p:cNvPr>
          <p:cNvSpPr>
            <a:spLocks noGrp="1"/>
          </p:cNvSpPr>
          <p:nvPr>
            <p:ph type="body" sz="quarter" idx="15"/>
          </p:nvPr>
        </p:nvSpPr>
        <p:spPr/>
        <p:txBody>
          <a:bodyPr/>
          <a:lstStyle/>
          <a:p>
            <a:r>
              <a:rPr lang="en-AU" dirty="0"/>
              <a:t>Chemistry specimen exam Q23</a:t>
            </a:r>
          </a:p>
        </p:txBody>
      </p:sp>
      <p:sp>
        <p:nvSpPr>
          <p:cNvPr id="4" name="Title 3">
            <a:extLst>
              <a:ext uri="{FF2B5EF4-FFF2-40B4-BE49-F238E27FC236}">
                <a16:creationId xmlns:a16="http://schemas.microsoft.com/office/drawing/2014/main" id="{3D08311B-F49B-4AC3-AD94-100C3A2C96FB}"/>
              </a:ext>
            </a:extLst>
          </p:cNvPr>
          <p:cNvSpPr>
            <a:spLocks noGrp="1"/>
          </p:cNvSpPr>
          <p:nvPr>
            <p:ph type="title"/>
          </p:nvPr>
        </p:nvSpPr>
        <p:spPr/>
        <p:txBody>
          <a:bodyPr/>
          <a:lstStyle/>
          <a:p>
            <a:r>
              <a:rPr lang="en-AU" dirty="0"/>
              <a:t>Exam question</a:t>
            </a:r>
          </a:p>
        </p:txBody>
      </p:sp>
      <p:sp>
        <p:nvSpPr>
          <p:cNvPr id="5" name="Footer Placeholder 4">
            <a:extLst>
              <a:ext uri="{FF2B5EF4-FFF2-40B4-BE49-F238E27FC236}">
                <a16:creationId xmlns:a16="http://schemas.microsoft.com/office/drawing/2014/main" id="{7776C135-27F8-409D-A11A-A724C81296F1}"/>
              </a:ext>
            </a:extLst>
          </p:cNvPr>
          <p:cNvSpPr>
            <a:spLocks noGrp="1"/>
          </p:cNvSpPr>
          <p:nvPr>
            <p:ph type="ftr" sz="quarter" idx="3"/>
          </p:nvPr>
        </p:nvSpPr>
        <p:spPr/>
        <p:txBody>
          <a:bodyPr/>
          <a:lstStyle/>
          <a:p>
            <a:fld id="{5116C895-348D-4FA1-AC3F-6A98EE2CBA64}" type="slidenum">
              <a:rPr lang="en-US" smtClean="0"/>
              <a:pPr/>
              <a:t>26</a:t>
            </a:fld>
            <a:endParaRPr lang="en-US" dirty="0"/>
          </a:p>
        </p:txBody>
      </p:sp>
      <p:pic>
        <p:nvPicPr>
          <p:cNvPr id="9" name="Picture 8" descr="Marking scheme for HSC specimen Chemistry exam question 23">
            <a:extLst>
              <a:ext uri="{FF2B5EF4-FFF2-40B4-BE49-F238E27FC236}">
                <a16:creationId xmlns:a16="http://schemas.microsoft.com/office/drawing/2014/main" id="{0F77E748-0137-49E6-A435-AB713EE8767B}"/>
              </a:ext>
            </a:extLst>
          </p:cNvPr>
          <p:cNvPicPr>
            <a:picLocks noChangeAspect="1"/>
          </p:cNvPicPr>
          <p:nvPr/>
        </p:nvPicPr>
        <p:blipFill>
          <a:blip r:embed="rId3"/>
          <a:stretch>
            <a:fillRect/>
          </a:stretch>
        </p:blipFill>
        <p:spPr>
          <a:xfrm>
            <a:off x="221116" y="1744099"/>
            <a:ext cx="8749902" cy="2711787"/>
          </a:xfrm>
          <a:prstGeom prst="rect">
            <a:avLst/>
          </a:prstGeom>
        </p:spPr>
      </p:pic>
    </p:spTree>
    <p:extLst>
      <p:ext uri="{BB962C8B-B14F-4D97-AF65-F5344CB8AC3E}">
        <p14:creationId xmlns:p14="http://schemas.microsoft.com/office/powerpoint/2010/main" val="193343885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4ED3E4-2C41-40AE-944F-E7402A22FF14}"/>
              </a:ext>
            </a:extLst>
          </p:cNvPr>
          <p:cNvSpPr>
            <a:spLocks noGrp="1"/>
          </p:cNvSpPr>
          <p:nvPr>
            <p:ph type="body" sz="quarter" idx="16"/>
          </p:nvPr>
        </p:nvSpPr>
        <p:spPr/>
        <p:txBody>
          <a:bodyPr/>
          <a:lstStyle/>
          <a:p>
            <a:endParaRPr lang="en-AU" dirty="0"/>
          </a:p>
        </p:txBody>
      </p:sp>
      <p:sp>
        <p:nvSpPr>
          <p:cNvPr id="3" name="Text Placeholder 2">
            <a:extLst>
              <a:ext uri="{FF2B5EF4-FFF2-40B4-BE49-F238E27FC236}">
                <a16:creationId xmlns:a16="http://schemas.microsoft.com/office/drawing/2014/main" id="{856F9016-7166-4004-ACD1-DC4C91D2B320}"/>
              </a:ext>
            </a:extLst>
          </p:cNvPr>
          <p:cNvSpPr>
            <a:spLocks noGrp="1"/>
          </p:cNvSpPr>
          <p:nvPr>
            <p:ph type="body" sz="quarter" idx="15"/>
          </p:nvPr>
        </p:nvSpPr>
        <p:spPr/>
        <p:txBody>
          <a:bodyPr/>
          <a:lstStyle/>
          <a:p>
            <a:r>
              <a:rPr lang="en-AU" dirty="0"/>
              <a:t>Chemistry specimen exam Q23</a:t>
            </a:r>
          </a:p>
        </p:txBody>
      </p:sp>
      <p:sp>
        <p:nvSpPr>
          <p:cNvPr id="4" name="Title 3">
            <a:extLst>
              <a:ext uri="{FF2B5EF4-FFF2-40B4-BE49-F238E27FC236}">
                <a16:creationId xmlns:a16="http://schemas.microsoft.com/office/drawing/2014/main" id="{3D08311B-F49B-4AC3-AD94-100C3A2C96FB}"/>
              </a:ext>
            </a:extLst>
          </p:cNvPr>
          <p:cNvSpPr>
            <a:spLocks noGrp="1"/>
          </p:cNvSpPr>
          <p:nvPr>
            <p:ph type="title"/>
          </p:nvPr>
        </p:nvSpPr>
        <p:spPr/>
        <p:txBody>
          <a:bodyPr/>
          <a:lstStyle/>
          <a:p>
            <a:r>
              <a:rPr lang="en-AU" dirty="0"/>
              <a:t>Exam question</a:t>
            </a:r>
          </a:p>
        </p:txBody>
      </p:sp>
      <p:sp>
        <p:nvSpPr>
          <p:cNvPr id="5" name="Footer Placeholder 4">
            <a:extLst>
              <a:ext uri="{FF2B5EF4-FFF2-40B4-BE49-F238E27FC236}">
                <a16:creationId xmlns:a16="http://schemas.microsoft.com/office/drawing/2014/main" id="{7776C135-27F8-409D-A11A-A724C81296F1}"/>
              </a:ext>
            </a:extLst>
          </p:cNvPr>
          <p:cNvSpPr>
            <a:spLocks noGrp="1"/>
          </p:cNvSpPr>
          <p:nvPr>
            <p:ph type="ftr" sz="quarter" idx="3"/>
          </p:nvPr>
        </p:nvSpPr>
        <p:spPr/>
        <p:txBody>
          <a:bodyPr/>
          <a:lstStyle/>
          <a:p>
            <a:fld id="{5116C895-348D-4FA1-AC3F-6A98EE2CBA64}" type="slidenum">
              <a:rPr lang="en-US" smtClean="0"/>
              <a:pPr/>
              <a:t>27</a:t>
            </a:fld>
            <a:endParaRPr lang="en-US" dirty="0"/>
          </a:p>
        </p:txBody>
      </p:sp>
      <p:pic>
        <p:nvPicPr>
          <p:cNvPr id="10" name="Picture 9" descr="Sample answer for HSC specimen Chemistry exam question 23">
            <a:extLst>
              <a:ext uri="{FF2B5EF4-FFF2-40B4-BE49-F238E27FC236}">
                <a16:creationId xmlns:a16="http://schemas.microsoft.com/office/drawing/2014/main" id="{7AA207A4-732C-4D02-946C-542DF5F9104A}"/>
              </a:ext>
            </a:extLst>
          </p:cNvPr>
          <p:cNvPicPr>
            <a:picLocks noChangeAspect="1"/>
          </p:cNvPicPr>
          <p:nvPr/>
        </p:nvPicPr>
        <p:blipFill>
          <a:blip r:embed="rId3"/>
          <a:stretch>
            <a:fillRect/>
          </a:stretch>
        </p:blipFill>
        <p:spPr>
          <a:xfrm>
            <a:off x="445027" y="1743771"/>
            <a:ext cx="7181170" cy="4696917"/>
          </a:xfrm>
          <a:prstGeom prst="rect">
            <a:avLst/>
          </a:prstGeom>
        </p:spPr>
      </p:pic>
    </p:spTree>
    <p:extLst>
      <p:ext uri="{BB962C8B-B14F-4D97-AF65-F5344CB8AC3E}">
        <p14:creationId xmlns:p14="http://schemas.microsoft.com/office/powerpoint/2010/main" val="381619490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40F85A-1BA1-438E-B5CD-9683A4585DCA}"/>
              </a:ext>
            </a:extLst>
          </p:cNvPr>
          <p:cNvSpPr>
            <a:spLocks noGrp="1"/>
          </p:cNvSpPr>
          <p:nvPr>
            <p:ph type="body" sz="quarter" idx="16"/>
          </p:nvPr>
        </p:nvSpPr>
        <p:spPr>
          <a:xfrm>
            <a:off x="378668" y="1825231"/>
            <a:ext cx="8628224" cy="4236529"/>
          </a:xfrm>
        </p:spPr>
        <p:txBody>
          <a:bodyPr/>
          <a:lstStyle/>
          <a:p>
            <a:endParaRPr lang="en-AU" dirty="0"/>
          </a:p>
        </p:txBody>
      </p:sp>
      <p:sp>
        <p:nvSpPr>
          <p:cNvPr id="3" name="Text Placeholder 2">
            <a:extLst>
              <a:ext uri="{FF2B5EF4-FFF2-40B4-BE49-F238E27FC236}">
                <a16:creationId xmlns:a16="http://schemas.microsoft.com/office/drawing/2014/main" id="{1E407381-9096-4FBD-9A1B-C84FED11BD95}"/>
              </a:ext>
            </a:extLst>
          </p:cNvPr>
          <p:cNvSpPr>
            <a:spLocks noGrp="1"/>
          </p:cNvSpPr>
          <p:nvPr>
            <p:ph type="body" sz="quarter" idx="15"/>
          </p:nvPr>
        </p:nvSpPr>
        <p:spPr/>
        <p:txBody>
          <a:bodyPr/>
          <a:lstStyle/>
          <a:p>
            <a:r>
              <a:rPr lang="en-AU" dirty="0"/>
              <a:t>2019 Chemistry exam Q26</a:t>
            </a:r>
          </a:p>
        </p:txBody>
      </p:sp>
      <p:sp>
        <p:nvSpPr>
          <p:cNvPr id="4" name="Title 3">
            <a:extLst>
              <a:ext uri="{FF2B5EF4-FFF2-40B4-BE49-F238E27FC236}">
                <a16:creationId xmlns:a16="http://schemas.microsoft.com/office/drawing/2014/main" id="{A5374A9D-1A9E-4EF7-B8EF-1C0E6E555533}"/>
              </a:ext>
            </a:extLst>
          </p:cNvPr>
          <p:cNvSpPr>
            <a:spLocks noGrp="1"/>
          </p:cNvSpPr>
          <p:nvPr>
            <p:ph type="title"/>
          </p:nvPr>
        </p:nvSpPr>
        <p:spPr/>
        <p:txBody>
          <a:bodyPr/>
          <a:lstStyle/>
          <a:p>
            <a:r>
              <a:rPr lang="en-AU" dirty="0"/>
              <a:t>Exam question</a:t>
            </a:r>
          </a:p>
        </p:txBody>
      </p:sp>
      <p:sp>
        <p:nvSpPr>
          <p:cNvPr id="5" name="Footer Placeholder 4">
            <a:extLst>
              <a:ext uri="{FF2B5EF4-FFF2-40B4-BE49-F238E27FC236}">
                <a16:creationId xmlns:a16="http://schemas.microsoft.com/office/drawing/2014/main" id="{DE553D65-B52E-4835-B558-4B4C9154D146}"/>
              </a:ext>
            </a:extLst>
          </p:cNvPr>
          <p:cNvSpPr>
            <a:spLocks noGrp="1"/>
          </p:cNvSpPr>
          <p:nvPr>
            <p:ph type="ftr" sz="quarter" idx="3"/>
          </p:nvPr>
        </p:nvSpPr>
        <p:spPr/>
        <p:txBody>
          <a:bodyPr/>
          <a:lstStyle/>
          <a:p>
            <a:fld id="{5116C895-348D-4FA1-AC3F-6A98EE2CBA64}" type="slidenum">
              <a:rPr lang="en-US" smtClean="0"/>
              <a:pPr/>
              <a:t>28</a:t>
            </a:fld>
            <a:endParaRPr lang="en-US" dirty="0"/>
          </a:p>
        </p:txBody>
      </p:sp>
      <p:pic>
        <p:nvPicPr>
          <p:cNvPr id="6" name="Picture 5" descr="HSC Chemistry exam question 26&#10;">
            <a:extLst>
              <a:ext uri="{FF2B5EF4-FFF2-40B4-BE49-F238E27FC236}">
                <a16:creationId xmlns:a16="http://schemas.microsoft.com/office/drawing/2014/main" id="{587978B5-4964-4C76-A19D-9942C03BB16A}"/>
              </a:ext>
            </a:extLst>
          </p:cNvPr>
          <p:cNvPicPr>
            <a:picLocks noChangeAspect="1"/>
          </p:cNvPicPr>
          <p:nvPr/>
        </p:nvPicPr>
        <p:blipFill>
          <a:blip r:embed="rId3"/>
          <a:stretch>
            <a:fillRect/>
          </a:stretch>
        </p:blipFill>
        <p:spPr>
          <a:xfrm>
            <a:off x="292099" y="1827696"/>
            <a:ext cx="8714793" cy="1601304"/>
          </a:xfrm>
          <a:prstGeom prst="rect">
            <a:avLst/>
          </a:prstGeom>
        </p:spPr>
      </p:pic>
      <p:pic>
        <p:nvPicPr>
          <p:cNvPr id="7" name="Picture 6" descr="HSC Chemistry exam question 26 MS spectrum">
            <a:extLst>
              <a:ext uri="{FF2B5EF4-FFF2-40B4-BE49-F238E27FC236}">
                <a16:creationId xmlns:a16="http://schemas.microsoft.com/office/drawing/2014/main" id="{FBE019D4-2888-44EA-BA98-19D1E364F96D}"/>
              </a:ext>
            </a:extLst>
          </p:cNvPr>
          <p:cNvPicPr>
            <a:picLocks noChangeAspect="1"/>
          </p:cNvPicPr>
          <p:nvPr/>
        </p:nvPicPr>
        <p:blipFill>
          <a:blip r:embed="rId4"/>
          <a:stretch>
            <a:fillRect/>
          </a:stretch>
        </p:blipFill>
        <p:spPr>
          <a:xfrm>
            <a:off x="4898746" y="3674368"/>
            <a:ext cx="3913917" cy="2466048"/>
          </a:xfrm>
          <a:prstGeom prst="rect">
            <a:avLst/>
          </a:prstGeom>
        </p:spPr>
      </p:pic>
      <p:pic>
        <p:nvPicPr>
          <p:cNvPr id="8" name="Picture 7" descr="HSC Chemistry exam question 26 IR spectrum">
            <a:extLst>
              <a:ext uri="{FF2B5EF4-FFF2-40B4-BE49-F238E27FC236}">
                <a16:creationId xmlns:a16="http://schemas.microsoft.com/office/drawing/2014/main" id="{F365A456-694B-4633-A44E-DD28DFD84086}"/>
              </a:ext>
            </a:extLst>
          </p:cNvPr>
          <p:cNvPicPr>
            <a:picLocks noChangeAspect="1"/>
          </p:cNvPicPr>
          <p:nvPr/>
        </p:nvPicPr>
        <p:blipFill>
          <a:blip r:embed="rId5"/>
          <a:stretch>
            <a:fillRect/>
          </a:stretch>
        </p:blipFill>
        <p:spPr>
          <a:xfrm>
            <a:off x="292099" y="3716601"/>
            <a:ext cx="4496427" cy="2381582"/>
          </a:xfrm>
          <a:prstGeom prst="rect">
            <a:avLst/>
          </a:prstGeom>
        </p:spPr>
      </p:pic>
    </p:spTree>
    <p:extLst>
      <p:ext uri="{BB962C8B-B14F-4D97-AF65-F5344CB8AC3E}">
        <p14:creationId xmlns:p14="http://schemas.microsoft.com/office/powerpoint/2010/main" val="422746714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40F85A-1BA1-438E-B5CD-9683A4585DCA}"/>
              </a:ext>
            </a:extLst>
          </p:cNvPr>
          <p:cNvSpPr>
            <a:spLocks noGrp="1"/>
          </p:cNvSpPr>
          <p:nvPr>
            <p:ph type="body" sz="quarter" idx="16"/>
          </p:nvPr>
        </p:nvSpPr>
        <p:spPr/>
        <p:txBody>
          <a:bodyPr/>
          <a:lstStyle/>
          <a:p>
            <a:endParaRPr lang="en-AU" dirty="0"/>
          </a:p>
        </p:txBody>
      </p:sp>
      <p:sp>
        <p:nvSpPr>
          <p:cNvPr id="3" name="Text Placeholder 2">
            <a:extLst>
              <a:ext uri="{FF2B5EF4-FFF2-40B4-BE49-F238E27FC236}">
                <a16:creationId xmlns:a16="http://schemas.microsoft.com/office/drawing/2014/main" id="{1E407381-9096-4FBD-9A1B-C84FED11BD95}"/>
              </a:ext>
            </a:extLst>
          </p:cNvPr>
          <p:cNvSpPr>
            <a:spLocks noGrp="1"/>
          </p:cNvSpPr>
          <p:nvPr>
            <p:ph type="body" sz="quarter" idx="15"/>
          </p:nvPr>
        </p:nvSpPr>
        <p:spPr/>
        <p:txBody>
          <a:bodyPr/>
          <a:lstStyle/>
          <a:p>
            <a:r>
              <a:rPr lang="en-AU" dirty="0"/>
              <a:t>2019 Chemistry exam Q26</a:t>
            </a:r>
          </a:p>
        </p:txBody>
      </p:sp>
      <p:sp>
        <p:nvSpPr>
          <p:cNvPr id="4" name="Title 3">
            <a:extLst>
              <a:ext uri="{FF2B5EF4-FFF2-40B4-BE49-F238E27FC236}">
                <a16:creationId xmlns:a16="http://schemas.microsoft.com/office/drawing/2014/main" id="{A5374A9D-1A9E-4EF7-B8EF-1C0E6E555533}"/>
              </a:ext>
            </a:extLst>
          </p:cNvPr>
          <p:cNvSpPr>
            <a:spLocks noGrp="1"/>
          </p:cNvSpPr>
          <p:nvPr>
            <p:ph type="title"/>
          </p:nvPr>
        </p:nvSpPr>
        <p:spPr/>
        <p:txBody>
          <a:bodyPr/>
          <a:lstStyle/>
          <a:p>
            <a:r>
              <a:rPr lang="en-AU" dirty="0"/>
              <a:t>Exam question</a:t>
            </a:r>
          </a:p>
        </p:txBody>
      </p:sp>
      <p:sp>
        <p:nvSpPr>
          <p:cNvPr id="5" name="Footer Placeholder 4">
            <a:extLst>
              <a:ext uri="{FF2B5EF4-FFF2-40B4-BE49-F238E27FC236}">
                <a16:creationId xmlns:a16="http://schemas.microsoft.com/office/drawing/2014/main" id="{DE553D65-B52E-4835-B558-4B4C9154D146}"/>
              </a:ext>
            </a:extLst>
          </p:cNvPr>
          <p:cNvSpPr>
            <a:spLocks noGrp="1"/>
          </p:cNvSpPr>
          <p:nvPr>
            <p:ph type="ftr" sz="quarter" idx="3"/>
          </p:nvPr>
        </p:nvSpPr>
        <p:spPr/>
        <p:txBody>
          <a:bodyPr/>
          <a:lstStyle/>
          <a:p>
            <a:fld id="{5116C895-348D-4FA1-AC3F-6A98EE2CBA64}" type="slidenum">
              <a:rPr lang="en-US" smtClean="0"/>
              <a:pPr/>
              <a:t>29</a:t>
            </a:fld>
            <a:endParaRPr lang="en-US" dirty="0"/>
          </a:p>
        </p:txBody>
      </p:sp>
      <p:pic>
        <p:nvPicPr>
          <p:cNvPr id="6" name="Picture 5" descr="HSC Chemistry exam question 26">
            <a:extLst>
              <a:ext uri="{FF2B5EF4-FFF2-40B4-BE49-F238E27FC236}">
                <a16:creationId xmlns:a16="http://schemas.microsoft.com/office/drawing/2014/main" id="{587978B5-4964-4C76-A19D-9942C03BB16A}"/>
              </a:ext>
            </a:extLst>
          </p:cNvPr>
          <p:cNvPicPr>
            <a:picLocks noChangeAspect="1"/>
          </p:cNvPicPr>
          <p:nvPr/>
        </p:nvPicPr>
        <p:blipFill>
          <a:blip r:embed="rId3"/>
          <a:stretch>
            <a:fillRect/>
          </a:stretch>
        </p:blipFill>
        <p:spPr>
          <a:xfrm>
            <a:off x="292099" y="1827696"/>
            <a:ext cx="8714793" cy="1601304"/>
          </a:xfrm>
          <a:prstGeom prst="rect">
            <a:avLst/>
          </a:prstGeom>
        </p:spPr>
      </p:pic>
      <p:pic>
        <p:nvPicPr>
          <p:cNvPr id="15" name="Picture 14" descr="HSC Chemistry exam question 26 carbon-13 NMR spectrum">
            <a:extLst>
              <a:ext uri="{FF2B5EF4-FFF2-40B4-BE49-F238E27FC236}">
                <a16:creationId xmlns:a16="http://schemas.microsoft.com/office/drawing/2014/main" id="{BCFF8E85-C0A1-4B10-8CF0-F541591B9E98}"/>
              </a:ext>
            </a:extLst>
          </p:cNvPr>
          <p:cNvPicPr>
            <a:picLocks noChangeAspect="1"/>
          </p:cNvPicPr>
          <p:nvPr/>
        </p:nvPicPr>
        <p:blipFill>
          <a:blip r:embed="rId4"/>
          <a:stretch>
            <a:fillRect/>
          </a:stretch>
        </p:blipFill>
        <p:spPr>
          <a:xfrm>
            <a:off x="3901249" y="3380413"/>
            <a:ext cx="3305855" cy="2980873"/>
          </a:xfrm>
          <a:prstGeom prst="rect">
            <a:avLst/>
          </a:prstGeom>
        </p:spPr>
      </p:pic>
      <p:pic>
        <p:nvPicPr>
          <p:cNvPr id="16" name="Picture 15" descr="HSC Chemistry exam question 26 hydrogen-1 NMR spectrum">
            <a:extLst>
              <a:ext uri="{FF2B5EF4-FFF2-40B4-BE49-F238E27FC236}">
                <a16:creationId xmlns:a16="http://schemas.microsoft.com/office/drawing/2014/main" id="{FE70BB8B-7B86-4DE7-ABE4-9F58D4C3F2EA}"/>
              </a:ext>
            </a:extLst>
          </p:cNvPr>
          <p:cNvPicPr>
            <a:picLocks noChangeAspect="1"/>
          </p:cNvPicPr>
          <p:nvPr/>
        </p:nvPicPr>
        <p:blipFill>
          <a:blip r:embed="rId5"/>
          <a:stretch>
            <a:fillRect/>
          </a:stretch>
        </p:blipFill>
        <p:spPr>
          <a:xfrm>
            <a:off x="445027" y="3380413"/>
            <a:ext cx="3305855" cy="3002256"/>
          </a:xfrm>
          <a:prstGeom prst="rect">
            <a:avLst/>
          </a:prstGeom>
        </p:spPr>
      </p:pic>
    </p:spTree>
    <p:extLst>
      <p:ext uri="{BB962C8B-B14F-4D97-AF65-F5344CB8AC3E}">
        <p14:creationId xmlns:p14="http://schemas.microsoft.com/office/powerpoint/2010/main" val="286509054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441D1-7F83-41DC-BCF9-DCDADBC2FEA4}"/>
              </a:ext>
            </a:extLst>
          </p:cNvPr>
          <p:cNvSpPr>
            <a:spLocks noGrp="1"/>
          </p:cNvSpPr>
          <p:nvPr>
            <p:ph type="body" sz="quarter" idx="16"/>
          </p:nvPr>
        </p:nvSpPr>
        <p:spPr/>
        <p:txBody>
          <a:bodyPr>
            <a:normAutofit/>
          </a:bodyPr>
          <a:lstStyle/>
          <a:p>
            <a:r>
              <a:rPr lang="en-AU" dirty="0"/>
              <a:t>The bromine test for unsaturation is an addition reaction using bromine to give the corresponding ‘dihalo’ product such as cyclohexene giving 1,2-dibromocyclohexane:</a:t>
            </a:r>
          </a:p>
          <a:p>
            <a:endParaRPr lang="en-AU" dirty="0"/>
          </a:p>
          <a:p>
            <a:endParaRPr lang="en-AU" dirty="0"/>
          </a:p>
          <a:p>
            <a:endParaRPr lang="en-AU" dirty="0"/>
          </a:p>
          <a:p>
            <a:r>
              <a:rPr lang="en-AU" dirty="0"/>
              <a:t>This reaction is also photosensitive, bromine can react and substitute for hydrogen on alkanes in the presence of UV light giving a false positive result. It is therefore important to protect the test from light.</a:t>
            </a:r>
          </a:p>
        </p:txBody>
      </p:sp>
      <p:sp>
        <p:nvSpPr>
          <p:cNvPr id="3" name="Text Placeholder 2">
            <a:extLst>
              <a:ext uri="{FF2B5EF4-FFF2-40B4-BE49-F238E27FC236}">
                <a16:creationId xmlns:a16="http://schemas.microsoft.com/office/drawing/2014/main" id="{F7DC46D8-E933-4A3B-9A65-419AF3DA0953}"/>
              </a:ext>
            </a:extLst>
          </p:cNvPr>
          <p:cNvSpPr>
            <a:spLocks noGrp="1"/>
          </p:cNvSpPr>
          <p:nvPr>
            <p:ph type="body" sz="quarter" idx="15"/>
          </p:nvPr>
        </p:nvSpPr>
        <p:spPr/>
        <p:txBody>
          <a:bodyPr/>
          <a:lstStyle/>
          <a:p>
            <a:r>
              <a:rPr lang="en-AU" dirty="0"/>
              <a:t>Chemical Tests - alkenes</a:t>
            </a:r>
          </a:p>
        </p:txBody>
      </p:sp>
      <p:sp>
        <p:nvSpPr>
          <p:cNvPr id="4" name="Title 3">
            <a:extLst>
              <a:ext uri="{FF2B5EF4-FFF2-40B4-BE49-F238E27FC236}">
                <a16:creationId xmlns:a16="http://schemas.microsoft.com/office/drawing/2014/main" id="{1EB6F347-E977-4B73-9859-ED2B2114E8FC}"/>
              </a:ext>
            </a:extLst>
          </p:cNvPr>
          <p:cNvSpPr>
            <a:spLocks noGrp="1"/>
          </p:cNvSpPr>
          <p:nvPr>
            <p:ph type="title"/>
          </p:nvPr>
        </p:nvSpPr>
        <p:spPr/>
        <p:txBody>
          <a:bodyPr/>
          <a:lstStyle/>
          <a:p>
            <a:r>
              <a:rPr lang="en-AU" dirty="0"/>
              <a:t>How is information about the reactivity and structure of organic compounds obtained?</a:t>
            </a:r>
          </a:p>
        </p:txBody>
      </p:sp>
      <p:sp>
        <p:nvSpPr>
          <p:cNvPr id="5" name="Footer Placeholder 4">
            <a:extLst>
              <a:ext uri="{FF2B5EF4-FFF2-40B4-BE49-F238E27FC236}">
                <a16:creationId xmlns:a16="http://schemas.microsoft.com/office/drawing/2014/main" id="{9DE672A5-B2F2-421B-BFF4-6CF913FED7DD}"/>
              </a:ext>
            </a:extLst>
          </p:cNvPr>
          <p:cNvSpPr>
            <a:spLocks noGrp="1"/>
          </p:cNvSpPr>
          <p:nvPr>
            <p:ph type="ftr" sz="quarter" idx="3"/>
          </p:nvPr>
        </p:nvSpPr>
        <p:spPr/>
        <p:txBody>
          <a:bodyPr/>
          <a:lstStyle/>
          <a:p>
            <a:fld id="{5116C895-348D-4FA1-AC3F-6A98EE2CBA64}" type="slidenum">
              <a:rPr lang="en-US" smtClean="0"/>
              <a:pPr/>
              <a:t>3</a:t>
            </a:fld>
            <a:endParaRPr lang="en-US" dirty="0"/>
          </a:p>
        </p:txBody>
      </p:sp>
      <p:pic>
        <p:nvPicPr>
          <p:cNvPr id="6" name="Picture 5" descr="Molecular diagram showing cyclohexene reacting with bromine to produce 1,2-dibromocyclohexane. This diagram shows the carbon and hydrogen atoms with their associated bonds."/>
          <p:cNvPicPr>
            <a:picLocks noChangeAspect="1"/>
          </p:cNvPicPr>
          <p:nvPr/>
        </p:nvPicPr>
        <p:blipFill>
          <a:blip r:embed="rId3"/>
          <a:stretch>
            <a:fillRect/>
          </a:stretch>
        </p:blipFill>
        <p:spPr>
          <a:xfrm>
            <a:off x="3049058" y="2883959"/>
            <a:ext cx="5010150" cy="1581150"/>
          </a:xfrm>
          <a:prstGeom prst="rect">
            <a:avLst/>
          </a:prstGeom>
        </p:spPr>
      </p:pic>
    </p:spTree>
    <p:extLst>
      <p:ext uri="{BB962C8B-B14F-4D97-AF65-F5344CB8AC3E}">
        <p14:creationId xmlns:p14="http://schemas.microsoft.com/office/powerpoint/2010/main" val="252374422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40F85A-1BA1-438E-B5CD-9683A4585DCA}"/>
              </a:ext>
            </a:extLst>
          </p:cNvPr>
          <p:cNvSpPr>
            <a:spLocks noGrp="1"/>
          </p:cNvSpPr>
          <p:nvPr>
            <p:ph type="body" sz="quarter" idx="16"/>
          </p:nvPr>
        </p:nvSpPr>
        <p:spPr>
          <a:xfrm>
            <a:off x="294660" y="3197361"/>
            <a:ext cx="8628224" cy="2883844"/>
          </a:xfrm>
        </p:spPr>
        <p:txBody>
          <a:bodyPr>
            <a:normAutofit fontScale="92500" lnSpcReduction="20000"/>
          </a:bodyPr>
          <a:lstStyle/>
          <a:p>
            <a:r>
              <a:rPr lang="en-AU" dirty="0"/>
              <a:t>Strategies to determine the structure with the provided spectra could include:</a:t>
            </a:r>
          </a:p>
          <a:p>
            <a:pPr lvl="1"/>
            <a:r>
              <a:rPr lang="en-AU" dirty="0"/>
              <a:t>Record your observations and inferences for each spectrum and the chemical reactivity data provided. What can you see that provides some of the information about the structure?</a:t>
            </a:r>
          </a:p>
          <a:p>
            <a:pPr lvl="1"/>
            <a:r>
              <a:rPr lang="en-AU" dirty="0"/>
              <a:t>Analyse this information to provide a prediction of the identity of the structure</a:t>
            </a:r>
          </a:p>
          <a:p>
            <a:pPr lvl="1"/>
            <a:r>
              <a:rPr lang="en-AU" dirty="0"/>
              <a:t>Provide reasons to justify your prediction based on the observations and inferences taken from the information provided.</a:t>
            </a:r>
          </a:p>
          <a:p>
            <a:r>
              <a:rPr lang="en-AU" dirty="0"/>
              <a:t>This question and a range of others of this type are fully explained in the accompanying problem set for module 8.</a:t>
            </a:r>
          </a:p>
        </p:txBody>
      </p:sp>
      <p:sp>
        <p:nvSpPr>
          <p:cNvPr id="3" name="Text Placeholder 2">
            <a:extLst>
              <a:ext uri="{FF2B5EF4-FFF2-40B4-BE49-F238E27FC236}">
                <a16:creationId xmlns:a16="http://schemas.microsoft.com/office/drawing/2014/main" id="{1E407381-9096-4FBD-9A1B-C84FED11BD95}"/>
              </a:ext>
            </a:extLst>
          </p:cNvPr>
          <p:cNvSpPr>
            <a:spLocks noGrp="1"/>
          </p:cNvSpPr>
          <p:nvPr>
            <p:ph type="body" sz="quarter" idx="15"/>
          </p:nvPr>
        </p:nvSpPr>
        <p:spPr/>
        <p:txBody>
          <a:bodyPr/>
          <a:lstStyle/>
          <a:p>
            <a:r>
              <a:rPr lang="en-AU" dirty="0"/>
              <a:t>2019 Chemistry exam Q26</a:t>
            </a:r>
          </a:p>
        </p:txBody>
      </p:sp>
      <p:sp>
        <p:nvSpPr>
          <p:cNvPr id="4" name="Title 3">
            <a:extLst>
              <a:ext uri="{FF2B5EF4-FFF2-40B4-BE49-F238E27FC236}">
                <a16:creationId xmlns:a16="http://schemas.microsoft.com/office/drawing/2014/main" id="{A5374A9D-1A9E-4EF7-B8EF-1C0E6E555533}"/>
              </a:ext>
            </a:extLst>
          </p:cNvPr>
          <p:cNvSpPr>
            <a:spLocks noGrp="1"/>
          </p:cNvSpPr>
          <p:nvPr>
            <p:ph type="title"/>
          </p:nvPr>
        </p:nvSpPr>
        <p:spPr/>
        <p:txBody>
          <a:bodyPr/>
          <a:lstStyle/>
          <a:p>
            <a:r>
              <a:rPr lang="en-AU" dirty="0"/>
              <a:t>Exam question</a:t>
            </a:r>
          </a:p>
        </p:txBody>
      </p:sp>
      <p:sp>
        <p:nvSpPr>
          <p:cNvPr id="5" name="Footer Placeholder 4">
            <a:extLst>
              <a:ext uri="{FF2B5EF4-FFF2-40B4-BE49-F238E27FC236}">
                <a16:creationId xmlns:a16="http://schemas.microsoft.com/office/drawing/2014/main" id="{DE553D65-B52E-4835-B558-4B4C9154D146}"/>
              </a:ext>
            </a:extLst>
          </p:cNvPr>
          <p:cNvSpPr>
            <a:spLocks noGrp="1"/>
          </p:cNvSpPr>
          <p:nvPr>
            <p:ph type="ftr" sz="quarter" idx="3"/>
          </p:nvPr>
        </p:nvSpPr>
        <p:spPr/>
        <p:txBody>
          <a:bodyPr/>
          <a:lstStyle/>
          <a:p>
            <a:fld id="{5116C895-348D-4FA1-AC3F-6A98EE2CBA64}" type="slidenum">
              <a:rPr lang="en-US" smtClean="0"/>
              <a:pPr/>
              <a:t>30</a:t>
            </a:fld>
            <a:endParaRPr lang="en-US" dirty="0"/>
          </a:p>
        </p:txBody>
      </p:sp>
      <p:pic>
        <p:nvPicPr>
          <p:cNvPr id="10" name="Picture 9" descr="HSC Chemistry exam question 26a">
            <a:extLst>
              <a:ext uri="{FF2B5EF4-FFF2-40B4-BE49-F238E27FC236}">
                <a16:creationId xmlns:a16="http://schemas.microsoft.com/office/drawing/2014/main" id="{0D6B5594-B27C-44F5-BC45-529648F7CD11}"/>
              </a:ext>
            </a:extLst>
          </p:cNvPr>
          <p:cNvPicPr>
            <a:picLocks noChangeAspect="1"/>
          </p:cNvPicPr>
          <p:nvPr/>
        </p:nvPicPr>
        <p:blipFill rotWithShape="1">
          <a:blip r:embed="rId3"/>
          <a:srcRect b="81319"/>
          <a:stretch/>
        </p:blipFill>
        <p:spPr>
          <a:xfrm>
            <a:off x="292100" y="1820307"/>
            <a:ext cx="8237605" cy="1377053"/>
          </a:xfrm>
          <a:prstGeom prst="rect">
            <a:avLst/>
          </a:prstGeom>
        </p:spPr>
      </p:pic>
    </p:spTree>
    <p:extLst>
      <p:ext uri="{BB962C8B-B14F-4D97-AF65-F5344CB8AC3E}">
        <p14:creationId xmlns:p14="http://schemas.microsoft.com/office/powerpoint/2010/main" val="60553030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40F85A-1BA1-438E-B5CD-9683A4585DCA}"/>
              </a:ext>
            </a:extLst>
          </p:cNvPr>
          <p:cNvSpPr>
            <a:spLocks noGrp="1"/>
          </p:cNvSpPr>
          <p:nvPr>
            <p:ph type="body" sz="quarter" idx="16"/>
          </p:nvPr>
        </p:nvSpPr>
        <p:spPr/>
        <p:txBody>
          <a:bodyPr/>
          <a:lstStyle/>
          <a:p>
            <a:endParaRPr lang="en-AU" dirty="0"/>
          </a:p>
        </p:txBody>
      </p:sp>
      <p:sp>
        <p:nvSpPr>
          <p:cNvPr id="3" name="Text Placeholder 2">
            <a:extLst>
              <a:ext uri="{FF2B5EF4-FFF2-40B4-BE49-F238E27FC236}">
                <a16:creationId xmlns:a16="http://schemas.microsoft.com/office/drawing/2014/main" id="{1E407381-9096-4FBD-9A1B-C84FED11BD95}"/>
              </a:ext>
            </a:extLst>
          </p:cNvPr>
          <p:cNvSpPr>
            <a:spLocks noGrp="1"/>
          </p:cNvSpPr>
          <p:nvPr>
            <p:ph type="body" sz="quarter" idx="15"/>
          </p:nvPr>
        </p:nvSpPr>
        <p:spPr/>
        <p:txBody>
          <a:bodyPr/>
          <a:lstStyle/>
          <a:p>
            <a:r>
              <a:rPr lang="en-AU" dirty="0"/>
              <a:t>2019 Chemistry exam Q26</a:t>
            </a:r>
          </a:p>
        </p:txBody>
      </p:sp>
      <p:sp>
        <p:nvSpPr>
          <p:cNvPr id="4" name="Title 3">
            <a:extLst>
              <a:ext uri="{FF2B5EF4-FFF2-40B4-BE49-F238E27FC236}">
                <a16:creationId xmlns:a16="http://schemas.microsoft.com/office/drawing/2014/main" id="{A5374A9D-1A9E-4EF7-B8EF-1C0E6E555533}"/>
              </a:ext>
            </a:extLst>
          </p:cNvPr>
          <p:cNvSpPr>
            <a:spLocks noGrp="1"/>
          </p:cNvSpPr>
          <p:nvPr>
            <p:ph type="title"/>
          </p:nvPr>
        </p:nvSpPr>
        <p:spPr/>
        <p:txBody>
          <a:bodyPr/>
          <a:lstStyle/>
          <a:p>
            <a:r>
              <a:rPr lang="en-AU" dirty="0"/>
              <a:t>Exam question</a:t>
            </a:r>
          </a:p>
        </p:txBody>
      </p:sp>
      <p:sp>
        <p:nvSpPr>
          <p:cNvPr id="5" name="Footer Placeholder 4">
            <a:extLst>
              <a:ext uri="{FF2B5EF4-FFF2-40B4-BE49-F238E27FC236}">
                <a16:creationId xmlns:a16="http://schemas.microsoft.com/office/drawing/2014/main" id="{DE553D65-B52E-4835-B558-4B4C9154D146}"/>
              </a:ext>
            </a:extLst>
          </p:cNvPr>
          <p:cNvSpPr>
            <a:spLocks noGrp="1"/>
          </p:cNvSpPr>
          <p:nvPr>
            <p:ph type="ftr" sz="quarter" idx="3"/>
          </p:nvPr>
        </p:nvSpPr>
        <p:spPr/>
        <p:txBody>
          <a:bodyPr/>
          <a:lstStyle/>
          <a:p>
            <a:fld id="{5116C895-348D-4FA1-AC3F-6A98EE2CBA64}" type="slidenum">
              <a:rPr lang="en-US" smtClean="0"/>
              <a:pPr/>
              <a:t>31</a:t>
            </a:fld>
            <a:endParaRPr lang="en-US" dirty="0"/>
          </a:p>
        </p:txBody>
      </p:sp>
      <p:pic>
        <p:nvPicPr>
          <p:cNvPr id="16" name="Picture 15" descr="HSC Chemistry exam question 26a marking scheme and sample answer">
            <a:extLst>
              <a:ext uri="{FF2B5EF4-FFF2-40B4-BE49-F238E27FC236}">
                <a16:creationId xmlns:a16="http://schemas.microsoft.com/office/drawing/2014/main" id="{F7FE24CF-588F-4D09-8170-F957B2280FEF}"/>
              </a:ext>
            </a:extLst>
          </p:cNvPr>
          <p:cNvPicPr>
            <a:picLocks noChangeAspect="1"/>
          </p:cNvPicPr>
          <p:nvPr/>
        </p:nvPicPr>
        <p:blipFill>
          <a:blip r:embed="rId3"/>
          <a:stretch>
            <a:fillRect/>
          </a:stretch>
        </p:blipFill>
        <p:spPr>
          <a:xfrm>
            <a:off x="221115" y="1913956"/>
            <a:ext cx="5236256" cy="3428128"/>
          </a:xfrm>
          <a:prstGeom prst="rect">
            <a:avLst/>
          </a:prstGeom>
        </p:spPr>
      </p:pic>
      <p:pic>
        <p:nvPicPr>
          <p:cNvPr id="15" name="Picture 14" descr="HSC Chemistry exam question 26a sample answer">
            <a:extLst>
              <a:ext uri="{FF2B5EF4-FFF2-40B4-BE49-F238E27FC236}">
                <a16:creationId xmlns:a16="http://schemas.microsoft.com/office/drawing/2014/main" id="{BFE0FEA0-2252-4279-9768-12E2A83B1E8B}"/>
              </a:ext>
            </a:extLst>
          </p:cNvPr>
          <p:cNvPicPr>
            <a:picLocks noChangeAspect="1"/>
          </p:cNvPicPr>
          <p:nvPr/>
        </p:nvPicPr>
        <p:blipFill>
          <a:blip r:embed="rId4"/>
          <a:stretch>
            <a:fillRect/>
          </a:stretch>
        </p:blipFill>
        <p:spPr>
          <a:xfrm>
            <a:off x="4751197" y="4381954"/>
            <a:ext cx="4392803" cy="1768531"/>
          </a:xfrm>
          <a:prstGeom prst="rect">
            <a:avLst/>
          </a:prstGeom>
        </p:spPr>
      </p:pic>
    </p:spTree>
    <p:extLst>
      <p:ext uri="{BB962C8B-B14F-4D97-AF65-F5344CB8AC3E}">
        <p14:creationId xmlns:p14="http://schemas.microsoft.com/office/powerpoint/2010/main" val="211292890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40F85A-1BA1-438E-B5CD-9683A4585DCA}"/>
              </a:ext>
            </a:extLst>
          </p:cNvPr>
          <p:cNvSpPr>
            <a:spLocks noGrp="1"/>
          </p:cNvSpPr>
          <p:nvPr>
            <p:ph type="body" sz="quarter" idx="16"/>
          </p:nvPr>
        </p:nvSpPr>
        <p:spPr>
          <a:xfrm>
            <a:off x="294660" y="2871521"/>
            <a:ext cx="8628224" cy="3209683"/>
          </a:xfrm>
        </p:spPr>
        <p:txBody>
          <a:bodyPr>
            <a:normAutofit fontScale="92500" lnSpcReduction="20000"/>
          </a:bodyPr>
          <a:lstStyle/>
          <a:p>
            <a:r>
              <a:rPr lang="en-GB" sz="1400" dirty="0"/>
              <a:t>IR will show the types of functional groups but gives no information on how they are connected on the carbon chain or how long the particular carbon chain is, this technique is really only going to tell you to which homologous series the sample belongs.</a:t>
            </a:r>
          </a:p>
          <a:p>
            <a:r>
              <a:rPr lang="en-GB" sz="1400" dirty="0"/>
              <a:t>MS will show the molecular weight and fragment ion molecular weights and although these can be indicative of specific functional groups and positions on a carbon chain it is frequently not clear enough for a complete identification.</a:t>
            </a:r>
          </a:p>
          <a:p>
            <a:r>
              <a:rPr lang="en-GB" sz="1400" dirty="0"/>
              <a:t>Hydrogen-1 NMR will show the hydrogen environments, relative numbers of nuclei (peak area) and adjacent nuclei (peak splitting) to aid in the determination of a structure but it does not show the carbon chain arrangement that would be needed to determine the full structure.</a:t>
            </a:r>
          </a:p>
          <a:p>
            <a:r>
              <a:rPr lang="en-GB" sz="1400" dirty="0"/>
              <a:t>Carbon-13 NMR will show the carbon environments to aid in the determination of a structure but lacks some key details on the relative positions of the carbon nuclei that would be needed to determine the full structure.</a:t>
            </a:r>
          </a:p>
        </p:txBody>
      </p:sp>
      <p:sp>
        <p:nvSpPr>
          <p:cNvPr id="3" name="Text Placeholder 2">
            <a:extLst>
              <a:ext uri="{FF2B5EF4-FFF2-40B4-BE49-F238E27FC236}">
                <a16:creationId xmlns:a16="http://schemas.microsoft.com/office/drawing/2014/main" id="{1E407381-9096-4FBD-9A1B-C84FED11BD95}"/>
              </a:ext>
            </a:extLst>
          </p:cNvPr>
          <p:cNvSpPr>
            <a:spLocks noGrp="1"/>
          </p:cNvSpPr>
          <p:nvPr>
            <p:ph type="body" sz="quarter" idx="15"/>
          </p:nvPr>
        </p:nvSpPr>
        <p:spPr/>
        <p:txBody>
          <a:bodyPr/>
          <a:lstStyle/>
          <a:p>
            <a:r>
              <a:rPr lang="en-AU" dirty="0"/>
              <a:t>2019 Chemistry exam Q26</a:t>
            </a:r>
          </a:p>
        </p:txBody>
      </p:sp>
      <p:sp>
        <p:nvSpPr>
          <p:cNvPr id="4" name="Title 3">
            <a:extLst>
              <a:ext uri="{FF2B5EF4-FFF2-40B4-BE49-F238E27FC236}">
                <a16:creationId xmlns:a16="http://schemas.microsoft.com/office/drawing/2014/main" id="{A5374A9D-1A9E-4EF7-B8EF-1C0E6E555533}"/>
              </a:ext>
            </a:extLst>
          </p:cNvPr>
          <p:cNvSpPr>
            <a:spLocks noGrp="1"/>
          </p:cNvSpPr>
          <p:nvPr>
            <p:ph type="title"/>
          </p:nvPr>
        </p:nvSpPr>
        <p:spPr/>
        <p:txBody>
          <a:bodyPr/>
          <a:lstStyle/>
          <a:p>
            <a:r>
              <a:rPr lang="en-AU" dirty="0"/>
              <a:t>Exam question</a:t>
            </a:r>
          </a:p>
        </p:txBody>
      </p:sp>
      <p:sp>
        <p:nvSpPr>
          <p:cNvPr id="5" name="Footer Placeholder 4">
            <a:extLst>
              <a:ext uri="{FF2B5EF4-FFF2-40B4-BE49-F238E27FC236}">
                <a16:creationId xmlns:a16="http://schemas.microsoft.com/office/drawing/2014/main" id="{DE553D65-B52E-4835-B558-4B4C9154D146}"/>
              </a:ext>
            </a:extLst>
          </p:cNvPr>
          <p:cNvSpPr>
            <a:spLocks noGrp="1"/>
          </p:cNvSpPr>
          <p:nvPr>
            <p:ph type="ftr" sz="quarter" idx="3"/>
          </p:nvPr>
        </p:nvSpPr>
        <p:spPr/>
        <p:txBody>
          <a:bodyPr/>
          <a:lstStyle/>
          <a:p>
            <a:fld id="{5116C895-348D-4FA1-AC3F-6A98EE2CBA64}" type="slidenum">
              <a:rPr lang="en-US" smtClean="0"/>
              <a:pPr/>
              <a:t>32</a:t>
            </a:fld>
            <a:endParaRPr lang="en-US" dirty="0"/>
          </a:p>
        </p:txBody>
      </p:sp>
      <p:pic>
        <p:nvPicPr>
          <p:cNvPr id="11" name="Picture 10" descr="HSC Chemistry exam question 26b">
            <a:extLst>
              <a:ext uri="{FF2B5EF4-FFF2-40B4-BE49-F238E27FC236}">
                <a16:creationId xmlns:a16="http://schemas.microsoft.com/office/drawing/2014/main" id="{BFC3A961-3FEC-40E4-9B7B-45A430AD7BF9}"/>
              </a:ext>
            </a:extLst>
          </p:cNvPr>
          <p:cNvPicPr>
            <a:picLocks noChangeAspect="1"/>
          </p:cNvPicPr>
          <p:nvPr/>
        </p:nvPicPr>
        <p:blipFill rotWithShape="1">
          <a:blip r:embed="rId3"/>
          <a:srcRect b="78959"/>
          <a:stretch/>
        </p:blipFill>
        <p:spPr>
          <a:xfrm>
            <a:off x="292100" y="1855679"/>
            <a:ext cx="8295441" cy="1015842"/>
          </a:xfrm>
          <a:prstGeom prst="rect">
            <a:avLst/>
          </a:prstGeom>
        </p:spPr>
      </p:pic>
    </p:spTree>
    <p:extLst>
      <p:ext uri="{BB962C8B-B14F-4D97-AF65-F5344CB8AC3E}">
        <p14:creationId xmlns:p14="http://schemas.microsoft.com/office/powerpoint/2010/main" val="205661218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40F85A-1BA1-438E-B5CD-9683A4585DCA}"/>
              </a:ext>
            </a:extLst>
          </p:cNvPr>
          <p:cNvSpPr>
            <a:spLocks noGrp="1"/>
          </p:cNvSpPr>
          <p:nvPr>
            <p:ph type="body" sz="quarter" idx="16"/>
          </p:nvPr>
        </p:nvSpPr>
        <p:spPr/>
        <p:txBody>
          <a:bodyPr/>
          <a:lstStyle/>
          <a:p>
            <a:endParaRPr lang="en-AU" dirty="0"/>
          </a:p>
        </p:txBody>
      </p:sp>
      <p:sp>
        <p:nvSpPr>
          <p:cNvPr id="3" name="Text Placeholder 2">
            <a:extLst>
              <a:ext uri="{FF2B5EF4-FFF2-40B4-BE49-F238E27FC236}">
                <a16:creationId xmlns:a16="http://schemas.microsoft.com/office/drawing/2014/main" id="{1E407381-9096-4FBD-9A1B-C84FED11BD95}"/>
              </a:ext>
            </a:extLst>
          </p:cNvPr>
          <p:cNvSpPr>
            <a:spLocks noGrp="1"/>
          </p:cNvSpPr>
          <p:nvPr>
            <p:ph type="body" sz="quarter" idx="15"/>
          </p:nvPr>
        </p:nvSpPr>
        <p:spPr/>
        <p:txBody>
          <a:bodyPr/>
          <a:lstStyle/>
          <a:p>
            <a:r>
              <a:rPr lang="en-AU" dirty="0"/>
              <a:t>2019 Chemistry exam Q26</a:t>
            </a:r>
          </a:p>
        </p:txBody>
      </p:sp>
      <p:sp>
        <p:nvSpPr>
          <p:cNvPr id="4" name="Title 3">
            <a:extLst>
              <a:ext uri="{FF2B5EF4-FFF2-40B4-BE49-F238E27FC236}">
                <a16:creationId xmlns:a16="http://schemas.microsoft.com/office/drawing/2014/main" id="{A5374A9D-1A9E-4EF7-B8EF-1C0E6E555533}"/>
              </a:ext>
            </a:extLst>
          </p:cNvPr>
          <p:cNvSpPr>
            <a:spLocks noGrp="1"/>
          </p:cNvSpPr>
          <p:nvPr>
            <p:ph type="title"/>
          </p:nvPr>
        </p:nvSpPr>
        <p:spPr/>
        <p:txBody>
          <a:bodyPr/>
          <a:lstStyle/>
          <a:p>
            <a:r>
              <a:rPr lang="en-AU" dirty="0"/>
              <a:t>Exam question</a:t>
            </a:r>
          </a:p>
        </p:txBody>
      </p:sp>
      <p:sp>
        <p:nvSpPr>
          <p:cNvPr id="5" name="Footer Placeholder 4">
            <a:extLst>
              <a:ext uri="{FF2B5EF4-FFF2-40B4-BE49-F238E27FC236}">
                <a16:creationId xmlns:a16="http://schemas.microsoft.com/office/drawing/2014/main" id="{DE553D65-B52E-4835-B558-4B4C9154D146}"/>
              </a:ext>
            </a:extLst>
          </p:cNvPr>
          <p:cNvSpPr>
            <a:spLocks noGrp="1"/>
          </p:cNvSpPr>
          <p:nvPr>
            <p:ph type="ftr" sz="quarter" idx="3"/>
          </p:nvPr>
        </p:nvSpPr>
        <p:spPr/>
        <p:txBody>
          <a:bodyPr/>
          <a:lstStyle/>
          <a:p>
            <a:fld id="{5116C895-348D-4FA1-AC3F-6A98EE2CBA64}" type="slidenum">
              <a:rPr lang="en-US" smtClean="0"/>
              <a:pPr/>
              <a:t>33</a:t>
            </a:fld>
            <a:endParaRPr lang="en-US" dirty="0"/>
          </a:p>
        </p:txBody>
      </p:sp>
      <p:pic>
        <p:nvPicPr>
          <p:cNvPr id="13" name="Picture 12" descr="HSC Chemistry exam question 26b marking scheme and sample answer">
            <a:extLst>
              <a:ext uri="{FF2B5EF4-FFF2-40B4-BE49-F238E27FC236}">
                <a16:creationId xmlns:a16="http://schemas.microsoft.com/office/drawing/2014/main" id="{F495615E-6741-4894-BD6A-21C5FEAB6B8D}"/>
              </a:ext>
            </a:extLst>
          </p:cNvPr>
          <p:cNvPicPr>
            <a:picLocks noChangeAspect="1"/>
          </p:cNvPicPr>
          <p:nvPr/>
        </p:nvPicPr>
        <p:blipFill>
          <a:blip r:embed="rId3"/>
          <a:stretch>
            <a:fillRect/>
          </a:stretch>
        </p:blipFill>
        <p:spPr>
          <a:xfrm>
            <a:off x="292100" y="1842210"/>
            <a:ext cx="7011506" cy="4236529"/>
          </a:xfrm>
          <a:prstGeom prst="rect">
            <a:avLst/>
          </a:prstGeom>
        </p:spPr>
      </p:pic>
    </p:spTree>
    <p:extLst>
      <p:ext uri="{BB962C8B-B14F-4D97-AF65-F5344CB8AC3E}">
        <p14:creationId xmlns:p14="http://schemas.microsoft.com/office/powerpoint/2010/main" val="108189151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40F85A-1BA1-438E-B5CD-9683A4585DCA}"/>
              </a:ext>
            </a:extLst>
          </p:cNvPr>
          <p:cNvSpPr>
            <a:spLocks noGrp="1"/>
          </p:cNvSpPr>
          <p:nvPr>
            <p:ph type="body" sz="quarter" idx="16"/>
          </p:nvPr>
        </p:nvSpPr>
        <p:spPr/>
        <p:txBody>
          <a:bodyPr/>
          <a:lstStyle/>
          <a:p>
            <a:endParaRPr lang="en-AU" dirty="0"/>
          </a:p>
        </p:txBody>
      </p:sp>
      <p:sp>
        <p:nvSpPr>
          <p:cNvPr id="3" name="Text Placeholder 2">
            <a:extLst>
              <a:ext uri="{FF2B5EF4-FFF2-40B4-BE49-F238E27FC236}">
                <a16:creationId xmlns:a16="http://schemas.microsoft.com/office/drawing/2014/main" id="{1E407381-9096-4FBD-9A1B-C84FED11BD95}"/>
              </a:ext>
            </a:extLst>
          </p:cNvPr>
          <p:cNvSpPr>
            <a:spLocks noGrp="1"/>
          </p:cNvSpPr>
          <p:nvPr>
            <p:ph type="body" sz="quarter" idx="15"/>
          </p:nvPr>
        </p:nvSpPr>
        <p:spPr/>
        <p:txBody>
          <a:bodyPr/>
          <a:lstStyle/>
          <a:p>
            <a:r>
              <a:rPr lang="en-AU" dirty="0"/>
              <a:t>2019 Chemistry exam Q26</a:t>
            </a:r>
          </a:p>
        </p:txBody>
      </p:sp>
      <p:sp>
        <p:nvSpPr>
          <p:cNvPr id="4" name="Title 3">
            <a:extLst>
              <a:ext uri="{FF2B5EF4-FFF2-40B4-BE49-F238E27FC236}">
                <a16:creationId xmlns:a16="http://schemas.microsoft.com/office/drawing/2014/main" id="{A5374A9D-1A9E-4EF7-B8EF-1C0E6E555533}"/>
              </a:ext>
            </a:extLst>
          </p:cNvPr>
          <p:cNvSpPr>
            <a:spLocks noGrp="1"/>
          </p:cNvSpPr>
          <p:nvPr>
            <p:ph type="title"/>
          </p:nvPr>
        </p:nvSpPr>
        <p:spPr/>
        <p:txBody>
          <a:bodyPr/>
          <a:lstStyle/>
          <a:p>
            <a:r>
              <a:rPr lang="en-AU" dirty="0"/>
              <a:t>Exam question</a:t>
            </a:r>
          </a:p>
        </p:txBody>
      </p:sp>
      <p:sp>
        <p:nvSpPr>
          <p:cNvPr id="5" name="Footer Placeholder 4">
            <a:extLst>
              <a:ext uri="{FF2B5EF4-FFF2-40B4-BE49-F238E27FC236}">
                <a16:creationId xmlns:a16="http://schemas.microsoft.com/office/drawing/2014/main" id="{DE553D65-B52E-4835-B558-4B4C9154D146}"/>
              </a:ext>
            </a:extLst>
          </p:cNvPr>
          <p:cNvSpPr>
            <a:spLocks noGrp="1"/>
          </p:cNvSpPr>
          <p:nvPr>
            <p:ph type="ftr" sz="quarter" idx="3"/>
          </p:nvPr>
        </p:nvSpPr>
        <p:spPr/>
        <p:txBody>
          <a:bodyPr/>
          <a:lstStyle/>
          <a:p>
            <a:fld id="{5116C895-348D-4FA1-AC3F-6A98EE2CBA64}" type="slidenum">
              <a:rPr lang="en-US" smtClean="0"/>
              <a:pPr/>
              <a:t>34</a:t>
            </a:fld>
            <a:endParaRPr lang="en-US" dirty="0"/>
          </a:p>
        </p:txBody>
      </p:sp>
      <p:pic>
        <p:nvPicPr>
          <p:cNvPr id="14" name="Picture 13" descr="HSC Chemistry exam question 26 a and b marker notes">
            <a:extLst>
              <a:ext uri="{FF2B5EF4-FFF2-40B4-BE49-F238E27FC236}">
                <a16:creationId xmlns:a16="http://schemas.microsoft.com/office/drawing/2014/main" id="{4BD3E530-5DEC-43BA-AF9B-053E91BABF09}"/>
              </a:ext>
            </a:extLst>
          </p:cNvPr>
          <p:cNvPicPr>
            <a:picLocks noChangeAspect="1"/>
          </p:cNvPicPr>
          <p:nvPr/>
        </p:nvPicPr>
        <p:blipFill>
          <a:blip r:embed="rId3"/>
          <a:stretch>
            <a:fillRect/>
          </a:stretch>
        </p:blipFill>
        <p:spPr>
          <a:xfrm>
            <a:off x="221116" y="1844675"/>
            <a:ext cx="8083493" cy="4236529"/>
          </a:xfrm>
          <a:prstGeom prst="rect">
            <a:avLst/>
          </a:prstGeom>
        </p:spPr>
      </p:pic>
    </p:spTree>
    <p:extLst>
      <p:ext uri="{BB962C8B-B14F-4D97-AF65-F5344CB8AC3E}">
        <p14:creationId xmlns:p14="http://schemas.microsoft.com/office/powerpoint/2010/main" val="255555344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441D1-7F83-41DC-BCF9-DCDADBC2FEA4}"/>
              </a:ext>
            </a:extLst>
          </p:cNvPr>
          <p:cNvSpPr>
            <a:spLocks noGrp="1"/>
          </p:cNvSpPr>
          <p:nvPr>
            <p:ph type="body" sz="quarter" idx="16"/>
          </p:nvPr>
        </p:nvSpPr>
        <p:spPr>
          <a:xfrm>
            <a:off x="294660" y="1844675"/>
            <a:ext cx="8628224" cy="2347897"/>
          </a:xfrm>
        </p:spPr>
        <p:txBody>
          <a:bodyPr>
            <a:normAutofit/>
          </a:bodyPr>
          <a:lstStyle/>
          <a:p>
            <a:r>
              <a:rPr lang="en-AU" dirty="0"/>
              <a:t>Positive result – the decolourisation of the bromine water due to the consumption of bromine. This indicates the presence of a double bond in the test substance.</a:t>
            </a:r>
          </a:p>
          <a:p>
            <a:r>
              <a:rPr lang="en-AU" dirty="0"/>
              <a:t>Negative result – the orange/brown colour is retained with no reaction occurring. This indicates the absence of a double bond in the test substance.</a:t>
            </a:r>
          </a:p>
        </p:txBody>
      </p:sp>
      <p:sp>
        <p:nvSpPr>
          <p:cNvPr id="3" name="Text Placeholder 2">
            <a:extLst>
              <a:ext uri="{FF2B5EF4-FFF2-40B4-BE49-F238E27FC236}">
                <a16:creationId xmlns:a16="http://schemas.microsoft.com/office/drawing/2014/main" id="{F7DC46D8-E933-4A3B-9A65-419AF3DA0953}"/>
              </a:ext>
            </a:extLst>
          </p:cNvPr>
          <p:cNvSpPr>
            <a:spLocks noGrp="1"/>
          </p:cNvSpPr>
          <p:nvPr>
            <p:ph type="body" sz="quarter" idx="15"/>
          </p:nvPr>
        </p:nvSpPr>
        <p:spPr/>
        <p:txBody>
          <a:bodyPr/>
          <a:lstStyle/>
          <a:p>
            <a:r>
              <a:rPr lang="en-AU" dirty="0"/>
              <a:t>Chemical Tests - alkenes</a:t>
            </a:r>
          </a:p>
        </p:txBody>
      </p:sp>
      <p:sp>
        <p:nvSpPr>
          <p:cNvPr id="4" name="Title 3">
            <a:extLst>
              <a:ext uri="{FF2B5EF4-FFF2-40B4-BE49-F238E27FC236}">
                <a16:creationId xmlns:a16="http://schemas.microsoft.com/office/drawing/2014/main" id="{1EB6F347-E977-4B73-9859-ED2B2114E8FC}"/>
              </a:ext>
            </a:extLst>
          </p:cNvPr>
          <p:cNvSpPr>
            <a:spLocks noGrp="1"/>
          </p:cNvSpPr>
          <p:nvPr>
            <p:ph type="title"/>
          </p:nvPr>
        </p:nvSpPr>
        <p:spPr/>
        <p:txBody>
          <a:bodyPr/>
          <a:lstStyle/>
          <a:p>
            <a:r>
              <a:rPr lang="en-AU" dirty="0"/>
              <a:t>How is information about the reactivity and structure of organic compounds obtained?</a:t>
            </a:r>
          </a:p>
        </p:txBody>
      </p:sp>
      <p:sp>
        <p:nvSpPr>
          <p:cNvPr id="5" name="Footer Placeholder 4">
            <a:extLst>
              <a:ext uri="{FF2B5EF4-FFF2-40B4-BE49-F238E27FC236}">
                <a16:creationId xmlns:a16="http://schemas.microsoft.com/office/drawing/2014/main" id="{9DE672A5-B2F2-421B-BFF4-6CF913FED7DD}"/>
              </a:ext>
            </a:extLst>
          </p:cNvPr>
          <p:cNvSpPr>
            <a:spLocks noGrp="1"/>
          </p:cNvSpPr>
          <p:nvPr>
            <p:ph type="ftr" sz="quarter" idx="3"/>
          </p:nvPr>
        </p:nvSpPr>
        <p:spPr/>
        <p:txBody>
          <a:bodyPr/>
          <a:lstStyle/>
          <a:p>
            <a:fld id="{5116C895-348D-4FA1-AC3F-6A98EE2CBA64}" type="slidenum">
              <a:rPr lang="en-US" smtClean="0"/>
              <a:pPr/>
              <a:t>4</a:t>
            </a:fld>
            <a:endParaRPr lang="en-US" dirty="0"/>
          </a:p>
        </p:txBody>
      </p:sp>
      <p:sp>
        <p:nvSpPr>
          <p:cNvPr id="6" name="TextBox 5">
            <a:extLst>
              <a:ext uri="{FF2B5EF4-FFF2-40B4-BE49-F238E27FC236}">
                <a16:creationId xmlns:a16="http://schemas.microsoft.com/office/drawing/2014/main" id="{ED6F0AF2-AAD9-4B95-910F-9BB760E87B0F}"/>
              </a:ext>
            </a:extLst>
          </p:cNvPr>
          <p:cNvSpPr txBox="1"/>
          <p:nvPr/>
        </p:nvSpPr>
        <p:spPr>
          <a:xfrm>
            <a:off x="2218765" y="4192572"/>
            <a:ext cx="4585447" cy="1918269"/>
          </a:xfrm>
          <a:prstGeom prst="rect">
            <a:avLst/>
          </a:prstGeom>
          <a:noFill/>
        </p:spPr>
        <p:txBody>
          <a:bodyPr wrap="square" lIns="0" tIns="0" rIns="0" bIns="0" rtlCol="0">
            <a:noAutofit/>
          </a:bodyPr>
          <a:lstStyle/>
          <a:p>
            <a:r>
              <a:rPr lang="en-AU" sz="1400" dirty="0"/>
              <a:t>Insert image from https://chem.libretexts.org/@api/deki/files/126591/Nichols_Screenshot_6-4-20.png?revision=1</a:t>
            </a:r>
          </a:p>
        </p:txBody>
      </p:sp>
    </p:spTree>
    <p:extLst>
      <p:ext uri="{BB962C8B-B14F-4D97-AF65-F5344CB8AC3E}">
        <p14:creationId xmlns:p14="http://schemas.microsoft.com/office/powerpoint/2010/main" val="269681842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441D1-7F83-41DC-BCF9-DCDADBC2FEA4}"/>
              </a:ext>
            </a:extLst>
          </p:cNvPr>
          <p:cNvSpPr>
            <a:spLocks noGrp="1"/>
          </p:cNvSpPr>
          <p:nvPr>
            <p:ph type="body" sz="quarter" idx="16"/>
          </p:nvPr>
        </p:nvSpPr>
        <p:spPr>
          <a:xfrm>
            <a:off x="294661" y="1844675"/>
            <a:ext cx="8485272" cy="4266166"/>
          </a:xfrm>
        </p:spPr>
        <p:txBody>
          <a:bodyPr>
            <a:normAutofit/>
          </a:bodyPr>
          <a:lstStyle/>
          <a:p>
            <a:r>
              <a:rPr lang="en-AU" dirty="0"/>
              <a:t>Oxidation test for primary alcohols will produce the corresponding aldehyde such as propan-1-ol produces propanal:</a:t>
            </a:r>
          </a:p>
          <a:p>
            <a:endParaRPr lang="en-AU" dirty="0"/>
          </a:p>
          <a:p>
            <a:endParaRPr lang="en-AU" dirty="0"/>
          </a:p>
          <a:p>
            <a:r>
              <a:rPr lang="en-AU" dirty="0"/>
              <a:t>Oxidation test for secondary alcohols will produce the corresponding ketone such as propan-2-ol to propanone:</a:t>
            </a:r>
          </a:p>
          <a:p>
            <a:endParaRPr lang="en-AU" dirty="0"/>
          </a:p>
        </p:txBody>
      </p:sp>
      <p:sp>
        <p:nvSpPr>
          <p:cNvPr id="3" name="Text Placeholder 2">
            <a:extLst>
              <a:ext uri="{FF2B5EF4-FFF2-40B4-BE49-F238E27FC236}">
                <a16:creationId xmlns:a16="http://schemas.microsoft.com/office/drawing/2014/main" id="{F7DC46D8-E933-4A3B-9A65-419AF3DA0953}"/>
              </a:ext>
            </a:extLst>
          </p:cNvPr>
          <p:cNvSpPr>
            <a:spLocks noGrp="1"/>
          </p:cNvSpPr>
          <p:nvPr>
            <p:ph type="body" sz="quarter" idx="15"/>
          </p:nvPr>
        </p:nvSpPr>
        <p:spPr/>
        <p:txBody>
          <a:bodyPr/>
          <a:lstStyle/>
          <a:p>
            <a:r>
              <a:rPr lang="en-AU" dirty="0"/>
              <a:t>Chemical Tests - alkanols</a:t>
            </a:r>
          </a:p>
        </p:txBody>
      </p:sp>
      <p:sp>
        <p:nvSpPr>
          <p:cNvPr id="4" name="Title 3">
            <a:extLst>
              <a:ext uri="{FF2B5EF4-FFF2-40B4-BE49-F238E27FC236}">
                <a16:creationId xmlns:a16="http://schemas.microsoft.com/office/drawing/2014/main" id="{1EB6F347-E977-4B73-9859-ED2B2114E8FC}"/>
              </a:ext>
            </a:extLst>
          </p:cNvPr>
          <p:cNvSpPr>
            <a:spLocks noGrp="1"/>
          </p:cNvSpPr>
          <p:nvPr>
            <p:ph type="title"/>
          </p:nvPr>
        </p:nvSpPr>
        <p:spPr/>
        <p:txBody>
          <a:bodyPr/>
          <a:lstStyle/>
          <a:p>
            <a:r>
              <a:rPr lang="en-AU" dirty="0"/>
              <a:t>How is information about the reactivity and structure of organic compounds obtained?</a:t>
            </a:r>
          </a:p>
        </p:txBody>
      </p:sp>
      <p:sp>
        <p:nvSpPr>
          <p:cNvPr id="5" name="Footer Placeholder 4">
            <a:extLst>
              <a:ext uri="{FF2B5EF4-FFF2-40B4-BE49-F238E27FC236}">
                <a16:creationId xmlns:a16="http://schemas.microsoft.com/office/drawing/2014/main" id="{9DE672A5-B2F2-421B-BFF4-6CF913FED7DD}"/>
              </a:ext>
            </a:extLst>
          </p:cNvPr>
          <p:cNvSpPr>
            <a:spLocks noGrp="1"/>
          </p:cNvSpPr>
          <p:nvPr>
            <p:ph type="ftr" sz="quarter" idx="3"/>
          </p:nvPr>
        </p:nvSpPr>
        <p:spPr/>
        <p:txBody>
          <a:bodyPr/>
          <a:lstStyle/>
          <a:p>
            <a:fld id="{5116C895-348D-4FA1-AC3F-6A98EE2CBA64}" type="slidenum">
              <a:rPr lang="en-US" smtClean="0"/>
              <a:pPr/>
              <a:t>5</a:t>
            </a:fld>
            <a:endParaRPr lang="en-US" dirty="0"/>
          </a:p>
        </p:txBody>
      </p:sp>
      <p:pic>
        <p:nvPicPr>
          <p:cNvPr id="8" name="Picture 7" descr="Molecular diagram showing propan-1-ol oxidising to produce propanal. This diagram shows the carbon and hydrogen atoms with their associated bonds.">
            <a:extLst>
              <a:ext uri="{FF2B5EF4-FFF2-40B4-BE49-F238E27FC236}">
                <a16:creationId xmlns:a16="http://schemas.microsoft.com/office/drawing/2014/main" id="{D444C4AA-5166-4337-AC94-42F755404E6C}"/>
              </a:ext>
            </a:extLst>
          </p:cNvPr>
          <p:cNvPicPr/>
          <p:nvPr/>
        </p:nvPicPr>
        <p:blipFill>
          <a:blip r:embed="rId3">
            <a:extLst>
              <a:ext uri="{28A0092B-C50C-407E-A947-70E740481C1C}">
                <a14:useLocalDpi xmlns:a14="http://schemas.microsoft.com/office/drawing/2010/main" val="0"/>
              </a:ext>
            </a:extLst>
          </a:blip>
          <a:stretch>
            <a:fillRect/>
          </a:stretch>
        </p:blipFill>
        <p:spPr>
          <a:xfrm>
            <a:off x="597904" y="2781112"/>
            <a:ext cx="5666105" cy="770890"/>
          </a:xfrm>
          <a:prstGeom prst="rect">
            <a:avLst/>
          </a:prstGeom>
        </p:spPr>
      </p:pic>
      <p:sp>
        <p:nvSpPr>
          <p:cNvPr id="9" name="Oval 8">
            <a:extLst>
              <a:ext uri="{FF2B5EF4-FFF2-40B4-BE49-F238E27FC236}">
                <a16:creationId xmlns:a16="http://schemas.microsoft.com/office/drawing/2014/main" id="{4B38580D-B655-4F20-BFA4-58CFAD5113E5}"/>
              </a:ext>
            </a:extLst>
          </p:cNvPr>
          <p:cNvSpPr/>
          <p:nvPr/>
        </p:nvSpPr>
        <p:spPr>
          <a:xfrm>
            <a:off x="1351332" y="3295875"/>
            <a:ext cx="349250" cy="3046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Oval 9">
            <a:extLst>
              <a:ext uri="{FF2B5EF4-FFF2-40B4-BE49-F238E27FC236}">
                <a16:creationId xmlns:a16="http://schemas.microsoft.com/office/drawing/2014/main" id="{3D3FDFA4-16C8-43FE-B57F-714B1FB1B615}"/>
              </a:ext>
            </a:extLst>
          </p:cNvPr>
          <p:cNvSpPr/>
          <p:nvPr/>
        </p:nvSpPr>
        <p:spPr>
          <a:xfrm>
            <a:off x="5967782" y="2946625"/>
            <a:ext cx="349250" cy="3046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1" name="Oval 10">
            <a:extLst>
              <a:ext uri="{FF2B5EF4-FFF2-40B4-BE49-F238E27FC236}">
                <a16:creationId xmlns:a16="http://schemas.microsoft.com/office/drawing/2014/main" id="{94530D6A-93C0-4D8A-94D3-EFF9BF88AFD1}"/>
              </a:ext>
            </a:extLst>
          </p:cNvPr>
          <p:cNvSpPr/>
          <p:nvPr/>
        </p:nvSpPr>
        <p:spPr>
          <a:xfrm>
            <a:off x="1440232" y="3062753"/>
            <a:ext cx="171450" cy="184602"/>
          </a:xfrm>
          <a:prstGeom prst="ellipse">
            <a:avLst/>
          </a:prstGeom>
          <a:noFill/>
          <a:ln w="38100">
            <a:solidFill>
              <a:srgbClr val="407EC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pic>
        <p:nvPicPr>
          <p:cNvPr id="12" name="Picture 11" descr="Molecular diagram showing propan-2-ol oxidising to produce propanone. This diagram shows the carbon and hydrogen atoms with their associated bonds.">
            <a:extLst>
              <a:ext uri="{FF2B5EF4-FFF2-40B4-BE49-F238E27FC236}">
                <a16:creationId xmlns:a16="http://schemas.microsoft.com/office/drawing/2014/main" id="{B601972A-1287-45D0-BE68-47E1B4820E18}"/>
              </a:ext>
            </a:extLst>
          </p:cNvPr>
          <p:cNvPicPr/>
          <p:nvPr/>
        </p:nvPicPr>
        <p:blipFill>
          <a:blip r:embed="rId4">
            <a:extLst>
              <a:ext uri="{28A0092B-C50C-407E-A947-70E740481C1C}">
                <a14:useLocalDpi xmlns:a14="http://schemas.microsoft.com/office/drawing/2010/main" val="0"/>
              </a:ext>
            </a:extLst>
          </a:blip>
          <a:stretch>
            <a:fillRect/>
          </a:stretch>
        </p:blipFill>
        <p:spPr>
          <a:xfrm>
            <a:off x="597904" y="4703241"/>
            <a:ext cx="5227955" cy="1009015"/>
          </a:xfrm>
          <a:prstGeom prst="rect">
            <a:avLst/>
          </a:prstGeom>
        </p:spPr>
      </p:pic>
      <p:sp>
        <p:nvSpPr>
          <p:cNvPr id="13" name="Oval 12">
            <a:extLst>
              <a:ext uri="{FF2B5EF4-FFF2-40B4-BE49-F238E27FC236}">
                <a16:creationId xmlns:a16="http://schemas.microsoft.com/office/drawing/2014/main" id="{A44DDC6F-C0D3-4299-9EA5-7FBAA9B54EEB}"/>
              </a:ext>
            </a:extLst>
          </p:cNvPr>
          <p:cNvSpPr/>
          <p:nvPr/>
        </p:nvSpPr>
        <p:spPr>
          <a:xfrm>
            <a:off x="1061273" y="4653952"/>
            <a:ext cx="349250" cy="3046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4" name="Oval 13">
            <a:extLst>
              <a:ext uri="{FF2B5EF4-FFF2-40B4-BE49-F238E27FC236}">
                <a16:creationId xmlns:a16="http://schemas.microsoft.com/office/drawing/2014/main" id="{2A23E832-A440-41C7-AC06-03CFDE404A00}"/>
              </a:ext>
            </a:extLst>
          </p:cNvPr>
          <p:cNvSpPr/>
          <p:nvPr/>
        </p:nvSpPr>
        <p:spPr>
          <a:xfrm>
            <a:off x="5618532" y="4958599"/>
            <a:ext cx="349250" cy="3046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5" name="Oval 14">
            <a:extLst>
              <a:ext uri="{FF2B5EF4-FFF2-40B4-BE49-F238E27FC236}">
                <a16:creationId xmlns:a16="http://schemas.microsoft.com/office/drawing/2014/main" id="{F8CDA2C4-8788-4922-9AD9-AA3AFCF46AAE}"/>
              </a:ext>
            </a:extLst>
          </p:cNvPr>
          <p:cNvSpPr/>
          <p:nvPr/>
        </p:nvSpPr>
        <p:spPr>
          <a:xfrm>
            <a:off x="1150173" y="5003261"/>
            <a:ext cx="171450" cy="184602"/>
          </a:xfrm>
          <a:prstGeom prst="ellipse">
            <a:avLst/>
          </a:prstGeom>
          <a:noFill/>
          <a:ln w="38100">
            <a:solidFill>
              <a:srgbClr val="407EC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Tree>
    <p:extLst>
      <p:ext uri="{BB962C8B-B14F-4D97-AF65-F5344CB8AC3E}">
        <p14:creationId xmlns:p14="http://schemas.microsoft.com/office/powerpoint/2010/main" val="219809957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441D1-7F83-41DC-BCF9-DCDADBC2FEA4}"/>
              </a:ext>
            </a:extLst>
          </p:cNvPr>
          <p:cNvSpPr>
            <a:spLocks noGrp="1"/>
          </p:cNvSpPr>
          <p:nvPr>
            <p:ph type="body" sz="quarter" idx="16"/>
          </p:nvPr>
        </p:nvSpPr>
        <p:spPr>
          <a:xfrm>
            <a:off x="294661" y="1844675"/>
            <a:ext cx="5708958" cy="4266166"/>
          </a:xfrm>
        </p:spPr>
        <p:txBody>
          <a:bodyPr>
            <a:normAutofit/>
          </a:bodyPr>
          <a:lstStyle/>
          <a:p>
            <a:r>
              <a:rPr lang="en-AU" dirty="0"/>
              <a:t>Positive result – the orange dichromate ion oxidises the alcohol and changes to a blue/green colour (see diagram below). This indicates the presence of a primary or secondary alcohol in the test substance.</a:t>
            </a:r>
          </a:p>
          <a:p>
            <a:r>
              <a:rPr lang="en-AU" dirty="0"/>
              <a:t>Negative result – the orange colour is retained with no reaction occurring. This indicates the absence of a primary or secondary alcohol in the test substance.</a:t>
            </a:r>
          </a:p>
        </p:txBody>
      </p:sp>
      <p:sp>
        <p:nvSpPr>
          <p:cNvPr id="3" name="Text Placeholder 2">
            <a:extLst>
              <a:ext uri="{FF2B5EF4-FFF2-40B4-BE49-F238E27FC236}">
                <a16:creationId xmlns:a16="http://schemas.microsoft.com/office/drawing/2014/main" id="{F7DC46D8-E933-4A3B-9A65-419AF3DA0953}"/>
              </a:ext>
            </a:extLst>
          </p:cNvPr>
          <p:cNvSpPr>
            <a:spLocks noGrp="1"/>
          </p:cNvSpPr>
          <p:nvPr>
            <p:ph type="body" sz="quarter" idx="15"/>
          </p:nvPr>
        </p:nvSpPr>
        <p:spPr/>
        <p:txBody>
          <a:bodyPr/>
          <a:lstStyle/>
          <a:p>
            <a:r>
              <a:rPr lang="en-AU" dirty="0"/>
              <a:t>Chemical Tests - alkanols</a:t>
            </a:r>
          </a:p>
        </p:txBody>
      </p:sp>
      <p:sp>
        <p:nvSpPr>
          <p:cNvPr id="4" name="Title 3">
            <a:extLst>
              <a:ext uri="{FF2B5EF4-FFF2-40B4-BE49-F238E27FC236}">
                <a16:creationId xmlns:a16="http://schemas.microsoft.com/office/drawing/2014/main" id="{1EB6F347-E977-4B73-9859-ED2B2114E8FC}"/>
              </a:ext>
            </a:extLst>
          </p:cNvPr>
          <p:cNvSpPr>
            <a:spLocks noGrp="1"/>
          </p:cNvSpPr>
          <p:nvPr>
            <p:ph type="title"/>
          </p:nvPr>
        </p:nvSpPr>
        <p:spPr/>
        <p:txBody>
          <a:bodyPr/>
          <a:lstStyle/>
          <a:p>
            <a:r>
              <a:rPr lang="en-AU" dirty="0"/>
              <a:t>How is information about the reactivity and structure of organic compounds obtained?</a:t>
            </a:r>
          </a:p>
        </p:txBody>
      </p:sp>
      <p:sp>
        <p:nvSpPr>
          <p:cNvPr id="5" name="Footer Placeholder 4">
            <a:extLst>
              <a:ext uri="{FF2B5EF4-FFF2-40B4-BE49-F238E27FC236}">
                <a16:creationId xmlns:a16="http://schemas.microsoft.com/office/drawing/2014/main" id="{9DE672A5-B2F2-421B-BFF4-6CF913FED7DD}"/>
              </a:ext>
            </a:extLst>
          </p:cNvPr>
          <p:cNvSpPr>
            <a:spLocks noGrp="1"/>
          </p:cNvSpPr>
          <p:nvPr>
            <p:ph type="ftr" sz="quarter" idx="3"/>
          </p:nvPr>
        </p:nvSpPr>
        <p:spPr/>
        <p:txBody>
          <a:bodyPr/>
          <a:lstStyle/>
          <a:p>
            <a:fld id="{5116C895-348D-4FA1-AC3F-6A98EE2CBA64}" type="slidenum">
              <a:rPr lang="en-US" smtClean="0"/>
              <a:pPr/>
              <a:t>6</a:t>
            </a:fld>
            <a:endParaRPr lang="en-US" dirty="0"/>
          </a:p>
        </p:txBody>
      </p:sp>
      <p:sp>
        <p:nvSpPr>
          <p:cNvPr id="6" name="TextBox 5">
            <a:extLst>
              <a:ext uri="{FF2B5EF4-FFF2-40B4-BE49-F238E27FC236}">
                <a16:creationId xmlns:a16="http://schemas.microsoft.com/office/drawing/2014/main" id="{F195ED4C-BFEA-4ADC-BF86-70034C4B789A}"/>
              </a:ext>
            </a:extLst>
          </p:cNvPr>
          <p:cNvSpPr txBox="1"/>
          <p:nvPr/>
        </p:nvSpPr>
        <p:spPr>
          <a:xfrm>
            <a:off x="6252882" y="1844675"/>
            <a:ext cx="2460812" cy="2409996"/>
          </a:xfrm>
          <a:prstGeom prst="rect">
            <a:avLst/>
          </a:prstGeom>
          <a:noFill/>
        </p:spPr>
        <p:txBody>
          <a:bodyPr wrap="square" lIns="0" tIns="0" rIns="0" bIns="0" rtlCol="0">
            <a:noAutofit/>
          </a:bodyPr>
          <a:lstStyle/>
          <a:p>
            <a:r>
              <a:rPr lang="en-AU" sz="1400" dirty="0"/>
              <a:t>Insert images from https://chem.libretexts.org/@api/deki/files/126593/Nichols_Screenshot_6-4-22.png?revision=1</a:t>
            </a:r>
          </a:p>
        </p:txBody>
      </p:sp>
      <p:sp>
        <p:nvSpPr>
          <p:cNvPr id="7" name="TextBox 6">
            <a:extLst>
              <a:ext uri="{FF2B5EF4-FFF2-40B4-BE49-F238E27FC236}">
                <a16:creationId xmlns:a16="http://schemas.microsoft.com/office/drawing/2014/main" id="{39F47BAF-49F5-45B5-94DF-A7397C7DCFFC}"/>
              </a:ext>
            </a:extLst>
          </p:cNvPr>
          <p:cNvSpPr txBox="1"/>
          <p:nvPr/>
        </p:nvSpPr>
        <p:spPr>
          <a:xfrm>
            <a:off x="1976718" y="5056094"/>
            <a:ext cx="5029200" cy="1567157"/>
          </a:xfrm>
          <a:prstGeom prst="rect">
            <a:avLst/>
          </a:prstGeom>
          <a:noFill/>
        </p:spPr>
        <p:txBody>
          <a:bodyPr wrap="square" lIns="0" tIns="0" rIns="0" bIns="0" rtlCol="0">
            <a:noAutofit/>
          </a:bodyPr>
          <a:lstStyle/>
          <a:p>
            <a:r>
              <a:rPr lang="en-AU" sz="1400" dirty="0"/>
              <a:t>Insert image from https://www.chemguide.co.uk/inorganic/transition/dichrzndiag.gif</a:t>
            </a:r>
          </a:p>
        </p:txBody>
      </p:sp>
    </p:spTree>
    <p:extLst>
      <p:ext uri="{BB962C8B-B14F-4D97-AF65-F5344CB8AC3E}">
        <p14:creationId xmlns:p14="http://schemas.microsoft.com/office/powerpoint/2010/main" val="193206974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441D1-7F83-41DC-BCF9-DCDADBC2FEA4}"/>
              </a:ext>
            </a:extLst>
          </p:cNvPr>
          <p:cNvSpPr>
            <a:spLocks noGrp="1"/>
          </p:cNvSpPr>
          <p:nvPr>
            <p:ph type="body" sz="quarter" idx="16"/>
          </p:nvPr>
        </p:nvSpPr>
        <p:spPr>
          <a:xfrm>
            <a:off x="294660" y="1844675"/>
            <a:ext cx="8620491" cy="4266166"/>
          </a:xfrm>
        </p:spPr>
        <p:txBody>
          <a:bodyPr>
            <a:normAutofit/>
          </a:bodyPr>
          <a:lstStyle/>
          <a:p>
            <a:r>
              <a:rPr lang="en-AU" dirty="0"/>
              <a:t>The oxidation test is unable to detect a tertiary alcohol due to the absence of the hydrogen on the same carbon as the hydroxyl (OH) functional group. An alternative test for water soluble tertiary and secondary alcohols is the Lucas test which uses zinc(II) chloride and concentrated hydrochloric acid to perform a substitution reaction producing the corresponding chloroalkane such as 2-methylpropan-2-ol producing 2-chloro-2-methylpropane and water:</a:t>
            </a:r>
          </a:p>
        </p:txBody>
      </p:sp>
      <p:sp>
        <p:nvSpPr>
          <p:cNvPr id="3" name="Text Placeholder 2">
            <a:extLst>
              <a:ext uri="{FF2B5EF4-FFF2-40B4-BE49-F238E27FC236}">
                <a16:creationId xmlns:a16="http://schemas.microsoft.com/office/drawing/2014/main" id="{F7DC46D8-E933-4A3B-9A65-419AF3DA0953}"/>
              </a:ext>
            </a:extLst>
          </p:cNvPr>
          <p:cNvSpPr>
            <a:spLocks noGrp="1"/>
          </p:cNvSpPr>
          <p:nvPr>
            <p:ph type="body" sz="quarter" idx="15"/>
          </p:nvPr>
        </p:nvSpPr>
        <p:spPr/>
        <p:txBody>
          <a:bodyPr/>
          <a:lstStyle/>
          <a:p>
            <a:r>
              <a:rPr lang="en-AU" dirty="0"/>
              <a:t>Chemical Tests - alkanols</a:t>
            </a:r>
          </a:p>
        </p:txBody>
      </p:sp>
      <p:sp>
        <p:nvSpPr>
          <p:cNvPr id="4" name="Title 3">
            <a:extLst>
              <a:ext uri="{FF2B5EF4-FFF2-40B4-BE49-F238E27FC236}">
                <a16:creationId xmlns:a16="http://schemas.microsoft.com/office/drawing/2014/main" id="{1EB6F347-E977-4B73-9859-ED2B2114E8FC}"/>
              </a:ext>
            </a:extLst>
          </p:cNvPr>
          <p:cNvSpPr>
            <a:spLocks noGrp="1"/>
          </p:cNvSpPr>
          <p:nvPr>
            <p:ph type="title"/>
          </p:nvPr>
        </p:nvSpPr>
        <p:spPr/>
        <p:txBody>
          <a:bodyPr/>
          <a:lstStyle/>
          <a:p>
            <a:r>
              <a:rPr lang="en-AU" dirty="0"/>
              <a:t>How is information about the reactivity and structure of organic compounds obtained?</a:t>
            </a:r>
          </a:p>
        </p:txBody>
      </p:sp>
      <p:sp>
        <p:nvSpPr>
          <p:cNvPr id="5" name="Footer Placeholder 4">
            <a:extLst>
              <a:ext uri="{FF2B5EF4-FFF2-40B4-BE49-F238E27FC236}">
                <a16:creationId xmlns:a16="http://schemas.microsoft.com/office/drawing/2014/main" id="{9DE672A5-B2F2-421B-BFF4-6CF913FED7DD}"/>
              </a:ext>
            </a:extLst>
          </p:cNvPr>
          <p:cNvSpPr>
            <a:spLocks noGrp="1"/>
          </p:cNvSpPr>
          <p:nvPr>
            <p:ph type="ftr" sz="quarter" idx="3"/>
          </p:nvPr>
        </p:nvSpPr>
        <p:spPr/>
        <p:txBody>
          <a:bodyPr/>
          <a:lstStyle/>
          <a:p>
            <a:fld id="{5116C895-348D-4FA1-AC3F-6A98EE2CBA64}" type="slidenum">
              <a:rPr lang="en-US" smtClean="0"/>
              <a:pPr/>
              <a:t>7</a:t>
            </a:fld>
            <a:endParaRPr lang="en-US" dirty="0"/>
          </a:p>
        </p:txBody>
      </p:sp>
      <p:pic>
        <p:nvPicPr>
          <p:cNvPr id="7" name="Picture 6" descr="Molecular diagram showing 2-methyl-propan-2-ol reacting with hydrochloric acid and zinc chloride to produce 2-chloro-2-methylpropane and water. This diagram shows the carbon and hydrogen atoms with their associated bonds."/>
          <p:cNvPicPr>
            <a:picLocks noChangeAspect="1"/>
          </p:cNvPicPr>
          <p:nvPr/>
        </p:nvPicPr>
        <p:blipFill>
          <a:blip r:embed="rId3"/>
          <a:stretch>
            <a:fillRect/>
          </a:stretch>
        </p:blipFill>
        <p:spPr>
          <a:xfrm>
            <a:off x="1177271" y="4531692"/>
            <a:ext cx="6852708" cy="1758536"/>
          </a:xfrm>
          <a:prstGeom prst="rect">
            <a:avLst/>
          </a:prstGeom>
        </p:spPr>
      </p:pic>
    </p:spTree>
    <p:extLst>
      <p:ext uri="{BB962C8B-B14F-4D97-AF65-F5344CB8AC3E}">
        <p14:creationId xmlns:p14="http://schemas.microsoft.com/office/powerpoint/2010/main" val="41828292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441D1-7F83-41DC-BCF9-DCDADBC2FEA4}"/>
              </a:ext>
            </a:extLst>
          </p:cNvPr>
          <p:cNvSpPr>
            <a:spLocks noGrp="1"/>
          </p:cNvSpPr>
          <p:nvPr>
            <p:ph type="body" sz="quarter" idx="16"/>
          </p:nvPr>
        </p:nvSpPr>
        <p:spPr>
          <a:xfrm>
            <a:off x="294660" y="1844675"/>
            <a:ext cx="8620491" cy="2214473"/>
          </a:xfrm>
        </p:spPr>
        <p:txBody>
          <a:bodyPr>
            <a:normAutofit fontScale="92500"/>
          </a:bodyPr>
          <a:lstStyle/>
          <a:p>
            <a:r>
              <a:rPr lang="en-AU" dirty="0"/>
              <a:t>Positive result – the Lucas test produces a cloudy solution indicating the production of the insoluble chloroalkane in the aqueous solution. This indicates the presence of a tertiary (fast reaction) or secondary alcohol (slow reaction) in the test substance.</a:t>
            </a:r>
          </a:p>
          <a:p>
            <a:r>
              <a:rPr lang="en-AU" dirty="0"/>
              <a:t>Negative result – The solution remains clear with no cloudy appearance. This indicates the absence of a tertiary or secondary alcohol in the test substance.</a:t>
            </a:r>
          </a:p>
          <a:p>
            <a:endParaRPr lang="en-AU" dirty="0"/>
          </a:p>
        </p:txBody>
      </p:sp>
      <p:sp>
        <p:nvSpPr>
          <p:cNvPr id="3" name="Text Placeholder 2">
            <a:extLst>
              <a:ext uri="{FF2B5EF4-FFF2-40B4-BE49-F238E27FC236}">
                <a16:creationId xmlns:a16="http://schemas.microsoft.com/office/drawing/2014/main" id="{F7DC46D8-E933-4A3B-9A65-419AF3DA0953}"/>
              </a:ext>
            </a:extLst>
          </p:cNvPr>
          <p:cNvSpPr>
            <a:spLocks noGrp="1"/>
          </p:cNvSpPr>
          <p:nvPr>
            <p:ph type="body" sz="quarter" idx="15"/>
          </p:nvPr>
        </p:nvSpPr>
        <p:spPr/>
        <p:txBody>
          <a:bodyPr/>
          <a:lstStyle/>
          <a:p>
            <a:r>
              <a:rPr lang="en-AU" dirty="0"/>
              <a:t>Chemical Tests - alkanols</a:t>
            </a:r>
          </a:p>
        </p:txBody>
      </p:sp>
      <p:sp>
        <p:nvSpPr>
          <p:cNvPr id="4" name="Title 3">
            <a:extLst>
              <a:ext uri="{FF2B5EF4-FFF2-40B4-BE49-F238E27FC236}">
                <a16:creationId xmlns:a16="http://schemas.microsoft.com/office/drawing/2014/main" id="{1EB6F347-E977-4B73-9859-ED2B2114E8FC}"/>
              </a:ext>
            </a:extLst>
          </p:cNvPr>
          <p:cNvSpPr>
            <a:spLocks noGrp="1"/>
          </p:cNvSpPr>
          <p:nvPr>
            <p:ph type="title"/>
          </p:nvPr>
        </p:nvSpPr>
        <p:spPr/>
        <p:txBody>
          <a:bodyPr/>
          <a:lstStyle/>
          <a:p>
            <a:r>
              <a:rPr lang="en-AU" dirty="0"/>
              <a:t>How is information about the reactivity and structure of organic compounds obtained?</a:t>
            </a:r>
          </a:p>
        </p:txBody>
      </p:sp>
      <p:sp>
        <p:nvSpPr>
          <p:cNvPr id="5" name="Footer Placeholder 4">
            <a:extLst>
              <a:ext uri="{FF2B5EF4-FFF2-40B4-BE49-F238E27FC236}">
                <a16:creationId xmlns:a16="http://schemas.microsoft.com/office/drawing/2014/main" id="{9DE672A5-B2F2-421B-BFF4-6CF913FED7DD}"/>
              </a:ext>
            </a:extLst>
          </p:cNvPr>
          <p:cNvSpPr>
            <a:spLocks noGrp="1"/>
          </p:cNvSpPr>
          <p:nvPr>
            <p:ph type="ftr" sz="quarter" idx="3"/>
          </p:nvPr>
        </p:nvSpPr>
        <p:spPr/>
        <p:txBody>
          <a:bodyPr/>
          <a:lstStyle/>
          <a:p>
            <a:fld id="{5116C895-348D-4FA1-AC3F-6A98EE2CBA64}" type="slidenum">
              <a:rPr lang="en-US" smtClean="0"/>
              <a:pPr/>
              <a:t>8</a:t>
            </a:fld>
            <a:endParaRPr lang="en-US" dirty="0"/>
          </a:p>
        </p:txBody>
      </p:sp>
      <p:sp>
        <p:nvSpPr>
          <p:cNvPr id="6" name="TextBox 5">
            <a:extLst>
              <a:ext uri="{FF2B5EF4-FFF2-40B4-BE49-F238E27FC236}">
                <a16:creationId xmlns:a16="http://schemas.microsoft.com/office/drawing/2014/main" id="{CDB5F8BE-AB9A-4260-986E-AE7414BACECF}"/>
              </a:ext>
            </a:extLst>
          </p:cNvPr>
          <p:cNvSpPr txBox="1"/>
          <p:nvPr/>
        </p:nvSpPr>
        <p:spPr>
          <a:xfrm>
            <a:off x="1694329" y="4491318"/>
            <a:ext cx="5365377" cy="1766808"/>
          </a:xfrm>
          <a:prstGeom prst="rect">
            <a:avLst/>
          </a:prstGeom>
          <a:noFill/>
        </p:spPr>
        <p:txBody>
          <a:bodyPr wrap="square" lIns="0" tIns="0" rIns="0" bIns="0" rtlCol="0">
            <a:noAutofit/>
          </a:bodyPr>
          <a:lstStyle/>
          <a:p>
            <a:r>
              <a:rPr lang="en-AU" sz="1400" dirty="0"/>
              <a:t>Insert image from https://chem.libretexts.org/@api/deki/files/126641/Nichols_Screenshot_6-4-31.png?revision=1</a:t>
            </a:r>
          </a:p>
        </p:txBody>
      </p:sp>
    </p:spTree>
    <p:extLst>
      <p:ext uri="{BB962C8B-B14F-4D97-AF65-F5344CB8AC3E}">
        <p14:creationId xmlns:p14="http://schemas.microsoft.com/office/powerpoint/2010/main" val="373493822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441D1-7F83-41DC-BCF9-DCDADBC2FEA4}"/>
              </a:ext>
            </a:extLst>
          </p:cNvPr>
          <p:cNvSpPr>
            <a:spLocks noGrp="1"/>
          </p:cNvSpPr>
          <p:nvPr>
            <p:ph type="body" sz="quarter" idx="16"/>
          </p:nvPr>
        </p:nvSpPr>
        <p:spPr/>
        <p:txBody>
          <a:bodyPr/>
          <a:lstStyle/>
          <a:p>
            <a:r>
              <a:rPr lang="en-AU" dirty="0"/>
              <a:t>Carboxylic acids are weak acids and in solution will have the corresponding weak acid pH. A suitable coloured indicator can be used for this which gives a resulting colour for a pH &lt; 7. This would indicate the presence of a carboxylic acid.</a:t>
            </a:r>
          </a:p>
          <a:p>
            <a:r>
              <a:rPr lang="en-AU" dirty="0"/>
              <a:t>The sodium hydrogen carbonate (or sodium carbonate) test gives off CO</a:t>
            </a:r>
            <a:r>
              <a:rPr lang="en-AU" baseline="-25000" dirty="0"/>
              <a:t>2</a:t>
            </a:r>
            <a:r>
              <a:rPr lang="en-AU" dirty="0"/>
              <a:t> as gas bubbles through the neutralisation reaction with the carboxylic acid such as ethanoic acid reacting with sodium hydrogen carbonate to produce sodium ethanoate, carbon dioxide and water:</a:t>
            </a:r>
          </a:p>
        </p:txBody>
      </p:sp>
      <p:sp>
        <p:nvSpPr>
          <p:cNvPr id="3" name="Text Placeholder 2">
            <a:extLst>
              <a:ext uri="{FF2B5EF4-FFF2-40B4-BE49-F238E27FC236}">
                <a16:creationId xmlns:a16="http://schemas.microsoft.com/office/drawing/2014/main" id="{F7DC46D8-E933-4A3B-9A65-419AF3DA0953}"/>
              </a:ext>
            </a:extLst>
          </p:cNvPr>
          <p:cNvSpPr>
            <a:spLocks noGrp="1"/>
          </p:cNvSpPr>
          <p:nvPr>
            <p:ph type="body" sz="quarter" idx="15"/>
          </p:nvPr>
        </p:nvSpPr>
        <p:spPr/>
        <p:txBody>
          <a:bodyPr/>
          <a:lstStyle/>
          <a:p>
            <a:r>
              <a:rPr lang="en-AU" dirty="0"/>
              <a:t>Chemical Tests – carboxylic acids</a:t>
            </a:r>
          </a:p>
        </p:txBody>
      </p:sp>
      <p:sp>
        <p:nvSpPr>
          <p:cNvPr id="4" name="Title 3">
            <a:extLst>
              <a:ext uri="{FF2B5EF4-FFF2-40B4-BE49-F238E27FC236}">
                <a16:creationId xmlns:a16="http://schemas.microsoft.com/office/drawing/2014/main" id="{1EB6F347-E977-4B73-9859-ED2B2114E8FC}"/>
              </a:ext>
            </a:extLst>
          </p:cNvPr>
          <p:cNvSpPr>
            <a:spLocks noGrp="1"/>
          </p:cNvSpPr>
          <p:nvPr>
            <p:ph type="title"/>
          </p:nvPr>
        </p:nvSpPr>
        <p:spPr/>
        <p:txBody>
          <a:bodyPr/>
          <a:lstStyle/>
          <a:p>
            <a:r>
              <a:rPr lang="en-AU" dirty="0"/>
              <a:t>How is information about the reactivity and structure of organic compounds obtained?</a:t>
            </a:r>
          </a:p>
        </p:txBody>
      </p:sp>
      <p:sp>
        <p:nvSpPr>
          <p:cNvPr id="5" name="Footer Placeholder 4">
            <a:extLst>
              <a:ext uri="{FF2B5EF4-FFF2-40B4-BE49-F238E27FC236}">
                <a16:creationId xmlns:a16="http://schemas.microsoft.com/office/drawing/2014/main" id="{9DE672A5-B2F2-421B-BFF4-6CF913FED7DD}"/>
              </a:ext>
            </a:extLst>
          </p:cNvPr>
          <p:cNvSpPr>
            <a:spLocks noGrp="1"/>
          </p:cNvSpPr>
          <p:nvPr>
            <p:ph type="ftr" sz="quarter" idx="3"/>
          </p:nvPr>
        </p:nvSpPr>
        <p:spPr/>
        <p:txBody>
          <a:bodyPr/>
          <a:lstStyle/>
          <a:p>
            <a:fld id="{5116C895-348D-4FA1-AC3F-6A98EE2CBA64}" type="slidenum">
              <a:rPr lang="en-US" smtClean="0"/>
              <a:pPr/>
              <a:t>9</a:t>
            </a:fld>
            <a:endParaRPr lang="en-US" dirty="0"/>
          </a:p>
        </p:txBody>
      </p:sp>
      <p:pic>
        <p:nvPicPr>
          <p:cNvPr id="6" name="Picture 5" descr="Molecular diagram showing ethanoic acid reacting with sodium hydrogen carbonate to produce sodium ethanoate, carbon dioxide and water. This diagram shows the carbon and hydrogen atoms with their associated bonds."/>
          <p:cNvPicPr>
            <a:picLocks noChangeAspect="1"/>
          </p:cNvPicPr>
          <p:nvPr/>
        </p:nvPicPr>
        <p:blipFill>
          <a:blip r:embed="rId3"/>
          <a:stretch>
            <a:fillRect/>
          </a:stretch>
        </p:blipFill>
        <p:spPr>
          <a:xfrm>
            <a:off x="445027" y="4885753"/>
            <a:ext cx="7688320" cy="1372373"/>
          </a:xfrm>
          <a:prstGeom prst="rect">
            <a:avLst/>
          </a:prstGeom>
        </p:spPr>
      </p:pic>
    </p:spTree>
    <p:extLst>
      <p:ext uri="{BB962C8B-B14F-4D97-AF65-F5344CB8AC3E}">
        <p14:creationId xmlns:p14="http://schemas.microsoft.com/office/powerpoint/2010/main" val="3105779468"/>
      </p:ext>
    </p:extLst>
  </p:cSld>
  <p:clrMapOvr>
    <a:masterClrMapping/>
  </p:clrMapOvr>
  <p:transition>
    <p:fade/>
  </p:transition>
</p:sld>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Presentation2" id="{194286F9-A69C-C04A-9C65-EDD35AC15C23}" vid="{E6071ACF-7E90-7341-BDC4-DC4E0B0332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3c16299-9e76-4446-b84b-eefe81b91f72">
      <UserInfo>
        <DisplayName>Kate Thompson</DisplayName>
        <AccountId>36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DB57D06BEA83488E102467783CB60D" ma:contentTypeVersion="13" ma:contentTypeDescription="Create a new document." ma:contentTypeScope="" ma:versionID="84eca34ef204cb9cf9287e2e048d1066">
  <xsd:schema xmlns:xsd="http://www.w3.org/2001/XMLSchema" xmlns:xs="http://www.w3.org/2001/XMLSchema" xmlns:p="http://schemas.microsoft.com/office/2006/metadata/properties" xmlns:ns3="02777ac0-bca4-49b9-b304-d2b7eff515d1" xmlns:ns4="33c16299-9e76-4446-b84b-eefe81b91f72" targetNamespace="http://schemas.microsoft.com/office/2006/metadata/properties" ma:root="true" ma:fieldsID="f8d85e542eeb9bafddc4e5c50f779c86" ns3:_="" ns4:_="">
    <xsd:import namespace="02777ac0-bca4-49b9-b304-d2b7eff515d1"/>
    <xsd:import namespace="33c16299-9e76-4446-b84b-eefe81b91f7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777ac0-bca4-49b9-b304-d2b7eff515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c16299-9e76-4446-b84b-eefe81b91f7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AB320C-BC2C-4357-8B32-FC0231BD11C7}">
  <ds:schemaRefs>
    <ds:schemaRef ds:uri="http://schemas.microsoft.com/sharepoint/v3/contenttype/forms"/>
  </ds:schemaRefs>
</ds:datastoreItem>
</file>

<file path=customXml/itemProps2.xml><?xml version="1.0" encoding="utf-8"?>
<ds:datastoreItem xmlns:ds="http://schemas.openxmlformats.org/officeDocument/2006/customXml" ds:itemID="{52D65643-E3B6-4FB3-82D0-E560F9505A68}">
  <ds:schemaRefs>
    <ds:schemaRef ds:uri="http://purl.org/dc/terms/"/>
    <ds:schemaRef ds:uri="http://schemas.openxmlformats.org/package/2006/metadata/core-properties"/>
    <ds:schemaRef ds:uri="02777ac0-bca4-49b9-b304-d2b7eff515d1"/>
    <ds:schemaRef ds:uri="http://schemas.microsoft.com/office/2006/documentManagement/types"/>
    <ds:schemaRef ds:uri="http://schemas.microsoft.com/office/infopath/2007/PartnerControls"/>
    <ds:schemaRef ds:uri="http://purl.org/dc/elements/1.1/"/>
    <ds:schemaRef ds:uri="http://schemas.microsoft.com/office/2006/metadata/properties"/>
    <ds:schemaRef ds:uri="33c16299-9e76-4446-b84b-eefe81b91f72"/>
    <ds:schemaRef ds:uri="http://www.w3.org/XML/1998/namespace"/>
    <ds:schemaRef ds:uri="http://purl.org/dc/dcmitype/"/>
  </ds:schemaRefs>
</ds:datastoreItem>
</file>

<file path=customXml/itemProps3.xml><?xml version="1.0" encoding="utf-8"?>
<ds:datastoreItem xmlns:ds="http://schemas.openxmlformats.org/officeDocument/2006/customXml" ds:itemID="{F53A5886-627E-4334-B82E-C12C15FADE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777ac0-bca4-49b9-b304-d2b7eff515d1"/>
    <ds:schemaRef ds:uri="33c16299-9e76-4446-b84b-eefe81b91f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AC_DoE_Powerpoint_standard_V2_Arial</Template>
  <TotalTime>5502</TotalTime>
  <Words>7835</Words>
  <Application>Microsoft Office PowerPoint</Application>
  <PresentationFormat>On-screen Show (4:3)</PresentationFormat>
  <Paragraphs>492</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Courier New</vt:lpstr>
      <vt:lpstr>Montserrat Medium</vt:lpstr>
      <vt:lpstr>Office Theme</vt:lpstr>
      <vt:lpstr>Stage 6 Chemistry</vt:lpstr>
      <vt:lpstr>How is information about the reactivity and structure of organic compounds obtained?</vt:lpstr>
      <vt:lpstr>How is information about the reactivity and structure of organic compounds obtained?</vt:lpstr>
      <vt:lpstr>How is information about the reactivity and structure of organic compounds obtained?</vt:lpstr>
      <vt:lpstr>How is information about the reactivity and structure of organic compounds obtained?</vt:lpstr>
      <vt:lpstr>How is information about the reactivity and structure of organic compounds obtained?</vt:lpstr>
      <vt:lpstr>How is information about the reactivity and structure of organic compounds obtained?</vt:lpstr>
      <vt:lpstr>How is information about the reactivity and structure of organic compounds obtained?</vt:lpstr>
      <vt:lpstr>How is information about the reactivity and structure of organic compounds obtained?</vt:lpstr>
      <vt:lpstr>How is information about the reactivity and structure of organic compounds obtained?</vt:lpstr>
      <vt:lpstr>Exam question</vt:lpstr>
      <vt:lpstr>How is information about the reactivity and structure of organic compounds obtained?</vt:lpstr>
      <vt:lpstr>How is information about the reactivity and structure of organic compounds obtained?</vt:lpstr>
      <vt:lpstr>How is information about the reactivity and structure of organic compounds obtained?</vt:lpstr>
      <vt:lpstr>Exam question</vt:lpstr>
      <vt:lpstr>How is information about the reactivity and structure of organic compounds obtained?</vt:lpstr>
      <vt:lpstr>How is information about the reactivity and structure of organic compounds obtained?</vt:lpstr>
      <vt:lpstr>Exam question</vt:lpstr>
      <vt:lpstr>How is information about the reactivity and structure of organic compounds obtained?</vt:lpstr>
      <vt:lpstr>How is information about the reactivity and structure of organic compounds obtained?</vt:lpstr>
      <vt:lpstr>Exam question</vt:lpstr>
      <vt:lpstr>How is information about the reactivity and structure of organic compounds obtained?</vt:lpstr>
      <vt:lpstr>How is information about the reactivity and structure of organic compounds obtained?</vt:lpstr>
      <vt:lpstr>Exam question</vt:lpstr>
      <vt:lpstr>Exam question</vt:lpstr>
      <vt:lpstr>Exam question</vt:lpstr>
      <vt:lpstr>Exam question</vt:lpstr>
      <vt:lpstr>Exam question</vt:lpstr>
      <vt:lpstr>Exam question</vt:lpstr>
      <vt:lpstr>Exam question</vt:lpstr>
      <vt:lpstr>Exam question</vt:lpstr>
      <vt:lpstr>Exam question</vt:lpstr>
      <vt:lpstr>Exam question</vt:lpstr>
      <vt:lpstr>Exam question</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Chemistry IQ2 PowerPoint Presentation</dc:title>
  <dc:creator>NSW DEPARTMENT OF EDUCATION</dc:creator>
  <cp:keywords>Stage 6</cp:keywords>
  <cp:lastModifiedBy>Vas Ratusau</cp:lastModifiedBy>
  <cp:revision>89</cp:revision>
  <cp:lastPrinted>2018-09-13T06:50:27Z</cp:lastPrinted>
  <dcterms:created xsi:type="dcterms:W3CDTF">2020-02-12T04:54:34Z</dcterms:created>
  <dcterms:modified xsi:type="dcterms:W3CDTF">2020-07-22T02:10:35Z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0x010100CEDB57D06BEA83488E102467783CB60D</vt:lpwstr>
  </property>
</Properties>
</file>