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6"/>
  </p:notesMasterIdLst>
  <p:handoutMasterIdLst>
    <p:handoutMasterId r:id="rId67"/>
  </p:handoutMasterIdLst>
  <p:sldIdLst>
    <p:sldId id="362" r:id="rId2"/>
    <p:sldId id="350" r:id="rId3"/>
    <p:sldId id="363"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5" r:id="rId56"/>
    <p:sldId id="416" r:id="rId57"/>
    <p:sldId id="417" r:id="rId58"/>
    <p:sldId id="360" r:id="rId59"/>
    <p:sldId id="418" r:id="rId60"/>
    <p:sldId id="419" r:id="rId61"/>
    <p:sldId id="420" r:id="rId62"/>
    <p:sldId id="421" r:id="rId63"/>
    <p:sldId id="422" r:id="rId64"/>
    <p:sldId id="361" r:id="rId65"/>
  </p:sldIdLst>
  <p:sldSz cx="12192000" cy="6858000"/>
  <p:notesSz cx="6858000" cy="9144000"/>
  <p:embeddedFontLst>
    <p:embeddedFont>
      <p:font typeface="Cambria Math" panose="02040503050406030204" pitchFamily="18" charset="0"/>
      <p:regular r:id="rId68"/>
    </p:embeddedFont>
    <p:embeddedFont>
      <p:font typeface="Public Sans" pitchFamily="2" charset="0"/>
      <p:regular r:id="rId69"/>
      <p:bold r:id="rId70"/>
      <p:italic r:id="rId71"/>
      <p:boldItalic r:id="rId72"/>
    </p:embeddedFont>
    <p:embeddedFont>
      <p:font typeface="Public Sans" pitchFamily="2" charset="0"/>
      <p:regular r:id="rId69"/>
      <p:bold r:id="rId70"/>
      <p:italic r:id="rId71"/>
      <p:boldItalic r:id="rId72"/>
    </p:embeddedFont>
    <p:embeddedFont>
      <p:font typeface="Public Sans Light" pitchFamily="2" charset="0"/>
      <p:regular r:id="rId73"/>
      <p:italic r:id="rId74"/>
    </p:embeddedFont>
    <p:embeddedFont>
      <p:font typeface="Public Sans SemiBold" pitchFamily="2" charset="0"/>
      <p:bold r:id="rId75"/>
      <p:boldItalic r:id="rId76"/>
    </p:embeddedFont>
    <p:embeddedFont>
      <p:font typeface="Segoe UI" panose="020B0502040204020203" pitchFamily="34" charset="0"/>
      <p:regular r:id="rId77"/>
      <p:bold r:id="rId78"/>
      <p:italic r:id="rId79"/>
      <p:boldItalic r:id="rId8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6281" autoAdjust="0"/>
  </p:normalViewPr>
  <p:slideViewPr>
    <p:cSldViewPr snapToGrid="0">
      <p:cViewPr varScale="1">
        <p:scale>
          <a:sx n="76" d="100"/>
          <a:sy n="76" d="100"/>
        </p:scale>
        <p:origin x="1917" y="39"/>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85"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21/02/2024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Please note:  all the images (snips of vectors and photographs) in this document have been created by the author unless captioned and referenced.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626568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the learning intentions and success criteria.</a:t>
            </a:r>
          </a:p>
          <a:p>
            <a:r>
              <a:rPr lang="en-US" dirty="0"/>
              <a:t>These should be explained to the students at the start of the lesson.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13692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US" dirty="0"/>
              <a:t>Explicit teaching is recommended at this station.</a:t>
            </a:r>
          </a:p>
          <a:p>
            <a:r>
              <a:rPr lang="en-US" dirty="0"/>
              <a:t>Students will require access to a laptop for this station.  </a:t>
            </a:r>
          </a:p>
          <a:p>
            <a:r>
              <a:rPr lang="en-US" dirty="0"/>
              <a:t>This station may take longer than expected if students need to watch more than the two YouTube videos.  </a:t>
            </a:r>
          </a:p>
          <a:p>
            <a:r>
              <a:rPr lang="en-US" dirty="0"/>
              <a:t>It should be one of the first stations completed. </a:t>
            </a:r>
          </a:p>
          <a:p>
            <a:r>
              <a:rPr lang="en-US" dirty="0"/>
              <a:t>Availability of teaching and learning resources may cause this activity to be completed as a whole class activity. </a:t>
            </a:r>
          </a:p>
          <a:p>
            <a:r>
              <a:rPr lang="en-US" dirty="0"/>
              <a:t>Students requiring extra support may watch the extra YouTube videos together to collaborate or with teacher support. A notetaking scaffold may be provided to support students with this skill. Consider providing students with a word bank or glossary of key terms to support vocabulary development.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855055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Explicit teaching is recommended at this station.</a:t>
            </a:r>
          </a:p>
          <a:p>
            <a:r>
              <a:rPr lang="en-US" dirty="0"/>
              <a:t>Students will need access to a laptop for this activity.  </a:t>
            </a:r>
          </a:p>
          <a:p>
            <a:r>
              <a:rPr lang="en-US" dirty="0"/>
              <a:t>Students will need to log in to a free account with Study Smarter to access the material. </a:t>
            </a:r>
            <a:endParaRPr lang="en-US" dirty="0">
              <a:cs typeface="Calibri"/>
            </a:endParaRPr>
          </a:p>
          <a:p>
            <a:r>
              <a:rPr lang="en-US" dirty="0"/>
              <a:t>A scaffold or graphic </a:t>
            </a:r>
            <a:r>
              <a:rPr lang="en-US" dirty="0" err="1"/>
              <a:t>organiser</a:t>
            </a:r>
            <a:r>
              <a:rPr lang="en-US" dirty="0"/>
              <a:t> for notetaking may be provided to support students with this skill. Consider the use of immersive reader to support student comprehension.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844025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US" dirty="0"/>
              <a:t>Students are encouraged to develop their writing skills in this station, encourage full sentences with detailed responses. Students could be encouraged to discuss their responses in pairs before writing to develop their writing skills. Sentence starters or cloze passages could be provided to further support students with literacy and writing skills.</a:t>
            </a:r>
            <a:endParaRPr lang="en-US" dirty="0">
              <a:cs typeface="Calibri" panose="020F0502020204030204"/>
            </a:endParaRPr>
          </a:p>
          <a:p>
            <a:r>
              <a:rPr lang="en-US" dirty="0">
                <a:cs typeface="Calibri" panose="020F0502020204030204"/>
              </a:rPr>
              <a:t>The apparatus could be set up as a demonstration at this station.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489102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next slide contains the cards to be cut and mixed up.  Students should be able to </a:t>
            </a:r>
            <a:r>
              <a:rPr lang="en-US" dirty="0" err="1"/>
              <a:t>organise</a:t>
            </a:r>
            <a:r>
              <a:rPr lang="en-US" dirty="0"/>
              <a:t> the cards into a table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49066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Cut this table into cells and shuffle for students to reorganise.  </a:t>
            </a:r>
          </a:p>
          <a:p>
            <a:r>
              <a:rPr lang="en-AU" dirty="0"/>
              <a:t>It may be useful to have extra copies of these cards.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371879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need a ruler to complete this activity.</a:t>
            </a:r>
          </a:p>
          <a:p>
            <a:r>
              <a:rPr lang="en-US" dirty="0"/>
              <a:t>Appropriate responses may be modeled to support students with cause-and-effect statements. Layout for showing calculations should be modeled to encourage the development of full working out.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482472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Student’s will require a ruler to complete this station accurately. Some students may not be familiar with Usain Bolt, background information may need to be provided for these students.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444845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require a large space, masking tape and a </a:t>
            </a:r>
            <a:r>
              <a:rPr lang="en-US" dirty="0" err="1"/>
              <a:t>metre</a:t>
            </a:r>
            <a:r>
              <a:rPr lang="en-US" dirty="0"/>
              <a:t> rule.  A student worksheet is on the next slide.</a:t>
            </a:r>
          </a:p>
          <a:p>
            <a:r>
              <a:rPr lang="en-US" dirty="0"/>
              <a:t>Teachers may choose to supply a claim – evidence – reasoning scaffold to students to support this activity.</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217421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a worksheet for the "Investigate" station.</a:t>
            </a:r>
            <a:endParaRPr lang="en-US" dirty="0">
              <a:cs typeface="Calibri"/>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23096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cs typeface="Calibri"/>
              </a:rPr>
              <a:t>This slide contains a table of contents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391190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Encourage students to think creatively to develop their creativity, critical thinking and problem-solving skills as well as consolidate their learning.  Teachers may choose to supply a scaffold for students to showing the audience, purpose and structure of a mini lesson.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913084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Challenge activity seven requires students to add vectors in 2-dimensions.  This is an extension activity and some students may need guidance with these problems. Students are encouraged to work individually on the challenge tasks, however, may work in pairs according to teacher discretion.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668695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Challenge activity 1</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999448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Challenge activity 2</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279241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Challenge activity 3</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641723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This is a challenging question and may need support as it involves subtraction of vectors.  Students are encouraged to problem solve this.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4216755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Challenge activity 5</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667913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Challenge activity 6</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206964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This challenge activity determines ability to extend their understanding of vector addition from one dimension to two dimensions.  Encourage  students to use their problem-solving skills when completing this activity.</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768808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Challenge activity 8</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397410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cs typeface="Calibri"/>
              </a:rPr>
              <a:t>This slide contains an overview of the task</a:t>
            </a:r>
            <a:endParaRPr lang="en-US"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512070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indicates the end of student slides.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1003968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suggested answers for "Watch".</a:t>
            </a:r>
          </a:p>
          <a:p>
            <a:r>
              <a:rPr lang="en-US" dirty="0"/>
              <a:t>Student responses may vary in format for short answer response questions, however, all vector representations should be diagrams.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1655663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"Watch".</a:t>
            </a:r>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3420102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242169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"Write".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3986366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"Write".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2917485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a:t>
            </a:r>
            <a:r>
              <a:rPr lang="en-US" dirty="0" err="1"/>
              <a:t>Organise</a:t>
            </a:r>
            <a:r>
              <a:rPr lang="en-US" dirty="0"/>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2103050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"Calculate".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4235179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"Calculate".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1761530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"Calculate".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306212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cs typeface="Calibri"/>
              </a:rPr>
              <a:t>This slide contains information for teachers.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1073731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Students may present this answer as a true bearing.</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1795287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a:t>
            </a:r>
            <a:r>
              <a:rPr lang="en-US" dirty="0" err="1"/>
              <a:t>Visualise</a:t>
            </a:r>
            <a:r>
              <a:rPr lang="en-US" dirty="0"/>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973151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a:t>
            </a:r>
            <a:r>
              <a:rPr lang="en-US" dirty="0" err="1"/>
              <a:t>Visualise</a:t>
            </a:r>
            <a:r>
              <a:rPr lang="en-US" dirty="0"/>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39372670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a:t>
            </a:r>
            <a:r>
              <a:rPr lang="en-US" dirty="0" err="1"/>
              <a:t>Visualise</a:t>
            </a:r>
            <a:r>
              <a:rPr lang="en-US" dirty="0"/>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2050358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"Investigate".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39243206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"Investigate".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45</a:t>
            </a:fld>
            <a:endParaRPr lang="en-AU"/>
          </a:p>
        </p:txBody>
      </p:sp>
    </p:spTree>
    <p:extLst>
      <p:ext uri="{BB962C8B-B14F-4D97-AF65-F5344CB8AC3E}">
        <p14:creationId xmlns:p14="http://schemas.microsoft.com/office/powerpoint/2010/main" val="3067703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"Create".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2572370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Challenge 1.</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19999451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Challenge 2.</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48</a:t>
            </a:fld>
            <a:endParaRPr lang="en-AU"/>
          </a:p>
        </p:txBody>
      </p:sp>
    </p:spTree>
    <p:extLst>
      <p:ext uri="{BB962C8B-B14F-4D97-AF65-F5344CB8AC3E}">
        <p14:creationId xmlns:p14="http://schemas.microsoft.com/office/powerpoint/2010/main" val="38373098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Challenge 3.</a:t>
            </a:r>
          </a:p>
        </p:txBody>
      </p:sp>
      <p:sp>
        <p:nvSpPr>
          <p:cNvPr id="4" name="Slide Number Placeholder 3"/>
          <p:cNvSpPr>
            <a:spLocks noGrp="1"/>
          </p:cNvSpPr>
          <p:nvPr>
            <p:ph type="sldNum" sz="quarter" idx="5"/>
          </p:nvPr>
        </p:nvSpPr>
        <p:spPr/>
        <p:txBody>
          <a:bodyPr/>
          <a:lstStyle/>
          <a:p>
            <a:fld id="{B07158C4-A119-4B78-9DE8-A50001BC31DC}" type="slidenum">
              <a:rPr lang="en-AU" smtClean="0"/>
              <a:pPr/>
              <a:t>49</a:t>
            </a:fld>
            <a:endParaRPr lang="en-AU"/>
          </a:p>
        </p:txBody>
      </p:sp>
    </p:spTree>
    <p:extLst>
      <p:ext uri="{BB962C8B-B14F-4D97-AF65-F5344CB8AC3E}">
        <p14:creationId xmlns:p14="http://schemas.microsoft.com/office/powerpoint/2010/main" val="122391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information for teachers.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671589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Challenge 4.</a:t>
            </a:r>
          </a:p>
        </p:txBody>
      </p:sp>
      <p:sp>
        <p:nvSpPr>
          <p:cNvPr id="4" name="Slide Number Placeholder 3"/>
          <p:cNvSpPr>
            <a:spLocks noGrp="1"/>
          </p:cNvSpPr>
          <p:nvPr>
            <p:ph type="sldNum" sz="quarter" idx="5"/>
          </p:nvPr>
        </p:nvSpPr>
        <p:spPr/>
        <p:txBody>
          <a:bodyPr/>
          <a:lstStyle/>
          <a:p>
            <a:fld id="{B07158C4-A119-4B78-9DE8-A50001BC31DC}" type="slidenum">
              <a:rPr lang="en-AU" smtClean="0"/>
              <a:pPr/>
              <a:t>50</a:t>
            </a:fld>
            <a:endParaRPr lang="en-AU"/>
          </a:p>
        </p:txBody>
      </p:sp>
    </p:spTree>
    <p:extLst>
      <p:ext uri="{BB962C8B-B14F-4D97-AF65-F5344CB8AC3E}">
        <p14:creationId xmlns:p14="http://schemas.microsoft.com/office/powerpoint/2010/main" val="1782359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Challenge 5.</a:t>
            </a:r>
          </a:p>
        </p:txBody>
      </p:sp>
      <p:sp>
        <p:nvSpPr>
          <p:cNvPr id="4" name="Slide Number Placeholder 3"/>
          <p:cNvSpPr>
            <a:spLocks noGrp="1"/>
          </p:cNvSpPr>
          <p:nvPr>
            <p:ph type="sldNum" sz="quarter" idx="5"/>
          </p:nvPr>
        </p:nvSpPr>
        <p:spPr/>
        <p:txBody>
          <a:bodyPr/>
          <a:lstStyle/>
          <a:p>
            <a:fld id="{B07158C4-A119-4B78-9DE8-A50001BC31DC}" type="slidenum">
              <a:rPr lang="en-AU" smtClean="0"/>
              <a:pPr/>
              <a:t>51</a:t>
            </a:fld>
            <a:endParaRPr lang="en-AU"/>
          </a:p>
        </p:txBody>
      </p:sp>
    </p:spTree>
    <p:extLst>
      <p:ext uri="{BB962C8B-B14F-4D97-AF65-F5344CB8AC3E}">
        <p14:creationId xmlns:p14="http://schemas.microsoft.com/office/powerpoint/2010/main" val="92176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suggested answers for Challenge 6.</a:t>
            </a:r>
          </a:p>
        </p:txBody>
      </p:sp>
      <p:sp>
        <p:nvSpPr>
          <p:cNvPr id="4" name="Slide Number Placeholder 3"/>
          <p:cNvSpPr>
            <a:spLocks noGrp="1"/>
          </p:cNvSpPr>
          <p:nvPr>
            <p:ph type="sldNum" sz="quarter" idx="5"/>
          </p:nvPr>
        </p:nvSpPr>
        <p:spPr/>
        <p:txBody>
          <a:bodyPr/>
          <a:lstStyle/>
          <a:p>
            <a:fld id="{B07158C4-A119-4B78-9DE8-A50001BC31DC}" type="slidenum">
              <a:rPr lang="en-AU" smtClean="0"/>
              <a:pPr/>
              <a:t>52</a:t>
            </a:fld>
            <a:endParaRPr lang="en-AU"/>
          </a:p>
        </p:txBody>
      </p:sp>
    </p:spTree>
    <p:extLst>
      <p:ext uri="{BB962C8B-B14F-4D97-AF65-F5344CB8AC3E}">
        <p14:creationId xmlns:p14="http://schemas.microsoft.com/office/powerpoint/2010/main" val="18615965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This challenge activity determines ability to extend their understanding of vector addition from one dimension to two dimensions.  Encourage  students to use their problem-solving skills when completing this activity.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53</a:t>
            </a:fld>
            <a:endParaRPr lang="en-AU"/>
          </a:p>
        </p:txBody>
      </p:sp>
    </p:spTree>
    <p:extLst>
      <p:ext uri="{BB962C8B-B14F-4D97-AF65-F5344CB8AC3E}">
        <p14:creationId xmlns:p14="http://schemas.microsoft.com/office/powerpoint/2010/main" val="32064500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suggested answers for Challenge 8.</a:t>
            </a:r>
          </a:p>
        </p:txBody>
      </p:sp>
      <p:sp>
        <p:nvSpPr>
          <p:cNvPr id="4" name="Slide Number Placeholder 3"/>
          <p:cNvSpPr>
            <a:spLocks noGrp="1"/>
          </p:cNvSpPr>
          <p:nvPr>
            <p:ph type="sldNum" sz="quarter" idx="5"/>
          </p:nvPr>
        </p:nvSpPr>
        <p:spPr/>
        <p:txBody>
          <a:bodyPr/>
          <a:lstStyle/>
          <a:p>
            <a:fld id="{B07158C4-A119-4B78-9DE8-A50001BC31DC}" type="slidenum">
              <a:rPr lang="en-AU" smtClean="0"/>
              <a:pPr/>
              <a:t>54</a:t>
            </a:fld>
            <a:endParaRPr lang="en-AU"/>
          </a:p>
        </p:txBody>
      </p:sp>
    </p:spTree>
    <p:extLst>
      <p:ext uri="{BB962C8B-B14F-4D97-AF65-F5344CB8AC3E}">
        <p14:creationId xmlns:p14="http://schemas.microsoft.com/office/powerpoint/2010/main" val="40402850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additional information.</a:t>
            </a:r>
            <a:endParaRPr lang="en-US" dirty="0">
              <a:cs typeface="Calibri"/>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55</a:t>
            </a:fld>
            <a:endParaRPr lang="en-AU"/>
          </a:p>
        </p:txBody>
      </p:sp>
    </p:spTree>
    <p:extLst>
      <p:ext uri="{BB962C8B-B14F-4D97-AF65-F5344CB8AC3E}">
        <p14:creationId xmlns:p14="http://schemas.microsoft.com/office/powerpoint/2010/main" val="23241028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contains information on support and alignment.</a:t>
            </a:r>
          </a:p>
        </p:txBody>
      </p:sp>
      <p:sp>
        <p:nvSpPr>
          <p:cNvPr id="4" name="Slide Number Placeholder 3"/>
          <p:cNvSpPr>
            <a:spLocks noGrp="1"/>
          </p:cNvSpPr>
          <p:nvPr>
            <p:ph type="sldNum" sz="quarter" idx="5"/>
          </p:nvPr>
        </p:nvSpPr>
        <p:spPr/>
        <p:txBody>
          <a:bodyPr/>
          <a:lstStyle/>
          <a:p>
            <a:fld id="{B07158C4-A119-4B78-9DE8-A50001BC31DC}" type="slidenum">
              <a:rPr lang="en-AU" smtClean="0"/>
              <a:pPr/>
              <a:t>56</a:t>
            </a:fld>
            <a:endParaRPr lang="en-AU"/>
          </a:p>
        </p:txBody>
      </p:sp>
    </p:spTree>
    <p:extLst>
      <p:ext uri="{BB962C8B-B14F-4D97-AF65-F5344CB8AC3E}">
        <p14:creationId xmlns:p14="http://schemas.microsoft.com/office/powerpoint/2010/main" val="8449372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This slide contains information on support and alignment.</a:t>
            </a:r>
          </a:p>
        </p:txBody>
      </p:sp>
      <p:sp>
        <p:nvSpPr>
          <p:cNvPr id="4" name="Slide Number Placeholder 3"/>
          <p:cNvSpPr>
            <a:spLocks noGrp="1"/>
          </p:cNvSpPr>
          <p:nvPr>
            <p:ph type="sldNum" sz="quarter" idx="5"/>
          </p:nvPr>
        </p:nvSpPr>
        <p:spPr/>
        <p:txBody>
          <a:bodyPr/>
          <a:lstStyle/>
          <a:p>
            <a:fld id="{B07158C4-A119-4B78-9DE8-A50001BC31DC}" type="slidenum">
              <a:rPr lang="en-AU" smtClean="0"/>
              <a:pPr/>
              <a:t>57</a:t>
            </a:fld>
            <a:endParaRPr lang="en-AU"/>
          </a:p>
        </p:txBody>
      </p:sp>
    </p:spTree>
    <p:extLst>
      <p:ext uri="{BB962C8B-B14F-4D97-AF65-F5344CB8AC3E}">
        <p14:creationId xmlns:p14="http://schemas.microsoft.com/office/powerpoint/2010/main" val="9444600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cs typeface="Calibri"/>
              </a:rPr>
              <a:t>Students will need to log in to a free account with Study Smarter to access the material.</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58</a:t>
            </a:fld>
            <a:endParaRPr lang="en-AU"/>
          </a:p>
        </p:txBody>
      </p:sp>
    </p:spTree>
    <p:extLst>
      <p:ext uri="{BB962C8B-B14F-4D97-AF65-F5344CB8AC3E}">
        <p14:creationId xmlns:p14="http://schemas.microsoft.com/office/powerpoint/2010/main" val="18883378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will need to log in to a free account with Study Smarter to access the material.</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59</a:t>
            </a:fld>
            <a:endParaRPr lang="en-AU"/>
          </a:p>
        </p:txBody>
      </p:sp>
    </p:spTree>
    <p:extLst>
      <p:ext uri="{BB962C8B-B14F-4D97-AF65-F5344CB8AC3E}">
        <p14:creationId xmlns:p14="http://schemas.microsoft.com/office/powerpoint/2010/main" val="1761862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contains an introduction to the learning sequence.</a:t>
            </a:r>
          </a:p>
          <a:p>
            <a:endParaRPr lang="en-US"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8579960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cs typeface="Calibri"/>
              </a:rPr>
              <a:t>Students will need to log in to a free account with Study Smarter to access the material. </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60</a:t>
            </a:fld>
            <a:endParaRPr lang="en-AU"/>
          </a:p>
        </p:txBody>
      </p:sp>
    </p:spTree>
    <p:extLst>
      <p:ext uri="{BB962C8B-B14F-4D97-AF65-F5344CB8AC3E}">
        <p14:creationId xmlns:p14="http://schemas.microsoft.com/office/powerpoint/2010/main" val="46055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the outcomes addressed in this resource.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264119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contains notes to teachers.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38477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This slide indicates the beginning of student stations slides.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27604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9830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41" r:id="rId27"/>
    <p:sldLayoutId id="2147483725" r:id="rId28"/>
    <p:sldLayoutId id="2147483743" r:id="rId29"/>
    <p:sldLayoutId id="214748374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nsw.gov.au/teaching-and-learning/curriculum/science"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ZYl9-iz7nR8" TargetMode="External"/><Relationship Id="rId7" Type="http://schemas.openxmlformats.org/officeDocument/2006/relationships/hyperlink" Target="https://youtu.be/7i3Q8UlUKm8"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hyperlink" Target="https://youtu.be/Pj8Zh0A-uLU" TargetMode="External"/><Relationship Id="rId5" Type="http://schemas.openxmlformats.org/officeDocument/2006/relationships/hyperlink" Target="https://youtu.be/rTJ-hW2TVwE" TargetMode="External"/><Relationship Id="rId4" Type="http://schemas.openxmlformats.org/officeDocument/2006/relationships/hyperlink" Target="https://youtu.be/bap6XjDDE3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pp.studysmarter.de/studyset/3783747/summary/25194681"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55.xm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slide" Target="slide31.xml"/><Relationship Id="rId1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61.xml"/><Relationship Id="rId1" Type="http://schemas.openxmlformats.org/officeDocument/2006/relationships/slideLayout" Target="../slideLayouts/slideLayout27.xml"/><Relationship Id="rId6" Type="http://schemas.openxmlformats.org/officeDocument/2006/relationships/slide" Target="slide7.xml"/><Relationship Id="rId11" Type="http://schemas.openxmlformats.org/officeDocument/2006/relationships/slide" Target="slide21.xml"/><Relationship Id="rId5" Type="http://schemas.openxmlformats.org/officeDocument/2006/relationships/slide" Target="slide6.xml"/><Relationship Id="rId15" Type="http://schemas.openxmlformats.org/officeDocument/2006/relationships/slide" Target="slide58.xml"/><Relationship Id="rId10" Type="http://schemas.openxmlformats.org/officeDocument/2006/relationships/slide" Target="slide11.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LIRR_Jamaica_Travelator.jp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6.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6.xml"/><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6.xml"/><Relationship Id="rId5" Type="http://schemas.openxmlformats.org/officeDocument/2006/relationships/image" Target="../media/image43.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hyperlink" Target="mailto:Science&#8211;12@det.nsw.edu.au" TargetMode="External"/><Relationship Id="rId7" Type="http://schemas.openxmlformats.org/officeDocument/2006/relationships/hyperlink" Target="https://education.nsw.gov.au/teaching-and-learning/curriculum/literacy-and-numeracy/teaching-and-learning-resources/literacy/stage-6-literacy-in-context-writing/science" TargetMode="External"/><Relationship Id="rId2" Type="http://schemas.openxmlformats.org/officeDocument/2006/relationships/notesSlide" Target="../notesSlides/notesSlide56.xml"/><Relationship Id="rId1" Type="http://schemas.openxmlformats.org/officeDocument/2006/relationships/slideLayout" Target="../slideLayouts/slideLayout27.xml"/><Relationship Id="rId6" Type="http://schemas.openxmlformats.org/officeDocument/2006/relationships/hyperlink" Target="https://education.nsw.gov.au/teaching-and-learning/professional-learning/hsc-pl" TargetMode="External"/><Relationship Id="rId5" Type="http://schemas.openxmlformats.org/officeDocument/2006/relationships/hyperlink" Target="https://education.nsw.gov.au/teaching-and-learning/curriculum/statewide-staffrooms" TargetMode="External"/><Relationship Id="rId4" Type="http://schemas.openxmlformats.org/officeDocument/2006/relationships/hyperlink" Target="https://education.nsw.gov.au/teaching-and-learning/curriculum/planning-programming-and-assessing-k-12/planning-programming-and-assessing-7-12"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educationstandards.nsw.edu.au/wps/portal/nesa/teacher-accreditation/meeting-requirements/the-standards/proficient-teacher" TargetMode="External"/><Relationship Id="rId3" Type="http://schemas.openxmlformats.org/officeDocument/2006/relationships/hyperlink" Target="https://www.hschub.nsw.edu.au/" TargetMode="External"/><Relationship Id="rId7" Type="http://schemas.openxmlformats.org/officeDocument/2006/relationships/hyperlink" Target="https://education.nsw.gov.au/about-us/strategies-and-reports/school-excellence-and-accountability/school-excellence/about-sef" TargetMode="External"/><Relationship Id="rId2" Type="http://schemas.openxmlformats.org/officeDocument/2006/relationships/notesSlide" Target="../notesSlides/notesSlide57.xml"/><Relationship Id="rId1" Type="http://schemas.openxmlformats.org/officeDocument/2006/relationships/slideLayout" Target="../slideLayouts/slideLayout27.xml"/><Relationship Id="rId6" Type="http://schemas.openxmlformats.org/officeDocument/2006/relationships/hyperlink" Target="https://education.nsw.gov.au/public-schools/school-success-model/school-success-model-explained" TargetMode="External"/><Relationship Id="rId5" Type="http://schemas.openxmlformats.org/officeDocument/2006/relationships/hyperlink" Target="https://education.nsw.gov.au/policy-library/policies/pd-2016-0468" TargetMode="External"/><Relationship Id="rId4" Type="http://schemas.openxmlformats.org/officeDocument/2006/relationships/hyperlink" Target="https://education.nsw.gov.au/teaching-and-learning/curriculum/science"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education.nsw.gov.au/about-us/educational-data/cese/publications/research-reports/what-works-best-2020-update"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education.nsw.gov.au/teaching-and-learning/high-potential-and-gifted-education/supporting-educators/implement/differentiation-adjustment-strategies" TargetMode="External"/><Relationship Id="rId2" Type="http://schemas.openxmlformats.org/officeDocument/2006/relationships/notesSlide" Target="../notesSlides/notesSlide58.xml"/><Relationship Id="rId1" Type="http://schemas.openxmlformats.org/officeDocument/2006/relationships/slideLayout" Target="../slideLayouts/slideLayout29.xml"/><Relationship Id="rId6" Type="http://schemas.openxmlformats.org/officeDocument/2006/relationships/hyperlink" Target="https://educationstandards.nsw.edu.au/wps/portal/nesa/teacher-accreditation/meeting-requirements/the-standards/proficient-teacher"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al-data/cese/publications/practical-guides-for-educators-/what-works-best-in-practic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youtu.be/7i3Q8UlUKm8" TargetMode="External"/><Relationship Id="rId2" Type="http://schemas.openxmlformats.org/officeDocument/2006/relationships/notesSlide" Target="../notesSlides/notesSlide59.xml"/><Relationship Id="rId1" Type="http://schemas.openxmlformats.org/officeDocument/2006/relationships/slideLayout" Target="../slideLayouts/slideLayout19.xml"/><Relationship Id="rId6" Type="http://schemas.openxmlformats.org/officeDocument/2006/relationships/hyperlink" Target="https://www.youtube.com/watch?v=ZYl9-iz7nR8" TargetMode="External"/><Relationship Id="rId5" Type="http://schemas.openxmlformats.org/officeDocument/2006/relationships/hyperlink" Target="https://youtu.be/Pj8Zh0A-uLU" TargetMode="External"/><Relationship Id="rId4" Type="http://schemas.openxmlformats.org/officeDocument/2006/relationships/hyperlink" Target="https://youtu.be/bap6XjDDE3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s://youtu.be/rTJ-hW2TVwE" TargetMode="External"/><Relationship Id="rId2" Type="http://schemas.openxmlformats.org/officeDocument/2006/relationships/notesSlide" Target="../notesSlides/notesSlide60.xml"/><Relationship Id="rId1" Type="http://schemas.openxmlformats.org/officeDocument/2006/relationships/slideLayout" Target="../slideLayouts/slideLayout19.xml"/><Relationship Id="rId6" Type="http://schemas.openxmlformats.org/officeDocument/2006/relationships/hyperlink" Target="https://app.studysmarter.de/studyset/3783747/summary/25194681" TargetMode="External"/><Relationship Id="rId5" Type="http://schemas.openxmlformats.org/officeDocument/2006/relationships/hyperlink" Target="https://www.physicsclassroom.com/Class/1DKin/U1L2c.cfm" TargetMode="External"/><Relationship Id="rId4" Type="http://schemas.openxmlformats.org/officeDocument/2006/relationships/hyperlink" Target="https://www.physicsclassroom.com/class/1DKin/Lesson-1/Scalars-and-Vectors"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education.nsw.gov.au/teaching-and-learning/curriculum/literacy-and-numeracy/teaching-and-learning-resources/literacy/stage-6-literacy-in-context-writing/science" TargetMode="External"/><Relationship Id="rId2" Type="http://schemas.openxmlformats.org/officeDocument/2006/relationships/hyperlink" Target="https://education.nsw.gov.au/teaching-and-learning/curriculum/literacy-and-numeracy/priorities" TargetMode="Externa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standards.nsw.edu.au/wps/portal/nesa/11-12/stage-6-learning-areas/stage-6-science/physics-2017"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10734-B7F2-E42C-E42C-63F4D3D6CA3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2F3C49-6F7C-6D6C-9587-593512210718}"/>
              </a:ext>
            </a:extLst>
          </p:cNvPr>
          <p:cNvSpPr>
            <a:spLocks noGrp="1"/>
          </p:cNvSpPr>
          <p:nvPr>
            <p:ph type="ctrTitle"/>
          </p:nvPr>
        </p:nvSpPr>
        <p:spPr/>
        <p:txBody>
          <a:bodyPr/>
          <a:lstStyle/>
          <a:p>
            <a:r>
              <a:rPr lang="en-US" dirty="0">
                <a:cs typeface="Arial"/>
              </a:rPr>
              <a:t>Introduction to vectors and scalars</a:t>
            </a:r>
            <a:endParaRPr lang="en-AU" dirty="0"/>
          </a:p>
        </p:txBody>
      </p:sp>
      <p:sp>
        <p:nvSpPr>
          <p:cNvPr id="10" name="Text Placeholder 9">
            <a:extLst>
              <a:ext uri="{FF2B5EF4-FFF2-40B4-BE49-F238E27FC236}">
                <a16:creationId xmlns:a16="http://schemas.microsoft.com/office/drawing/2014/main" id="{F762C172-770B-DB1C-8365-5124AF31B659}"/>
              </a:ext>
            </a:extLst>
          </p:cNvPr>
          <p:cNvSpPr>
            <a:spLocks noGrp="1"/>
          </p:cNvSpPr>
          <p:nvPr>
            <p:ph type="body" sz="quarter" idx="14"/>
          </p:nvPr>
        </p:nvSpPr>
        <p:spPr/>
        <p:txBody>
          <a:bodyPr/>
          <a:lstStyle/>
          <a:p>
            <a:r>
              <a:rPr lang="en-AU" dirty="0">
                <a:latin typeface="+mj-lt"/>
              </a:rPr>
              <a:t>Resource of the week – Science Curriculum Team </a:t>
            </a:r>
            <a:endParaRPr lang="en-US" dirty="0">
              <a:latin typeface="+mj-lt"/>
            </a:endParaRPr>
          </a:p>
        </p:txBody>
      </p:sp>
      <p:sp>
        <p:nvSpPr>
          <p:cNvPr id="3" name="Footer Placeholder 2">
            <a:extLst>
              <a:ext uri="{FF2B5EF4-FFF2-40B4-BE49-F238E27FC236}">
                <a16:creationId xmlns:a16="http://schemas.microsoft.com/office/drawing/2014/main" id="{592016D9-DC68-9238-BFAF-74087DC2A2DC}"/>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205248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DDE8700-26E0-3DBC-9B33-BFAC15486125}"/>
              </a:ext>
            </a:extLst>
          </p:cNvPr>
          <p:cNvSpPr>
            <a:spLocks noGrp="1"/>
          </p:cNvSpPr>
          <p:nvPr>
            <p:ph type="title"/>
          </p:nvPr>
        </p:nvSpPr>
        <p:spPr/>
        <p:txBody>
          <a:bodyPr/>
          <a:lstStyle/>
          <a:p>
            <a:r>
              <a:rPr lang="en-US" dirty="0"/>
              <a:t>Learning Intentions and Success Criteria </a:t>
            </a:r>
            <a:endParaRPr lang="en-AU" dirty="0"/>
          </a:p>
        </p:txBody>
      </p:sp>
      <p:sp>
        <p:nvSpPr>
          <p:cNvPr id="10" name="Content Placeholder 9">
            <a:extLst>
              <a:ext uri="{FF2B5EF4-FFF2-40B4-BE49-F238E27FC236}">
                <a16:creationId xmlns:a16="http://schemas.microsoft.com/office/drawing/2014/main" id="{70B99D06-DE1E-3994-B49D-09E49898314F}"/>
              </a:ext>
            </a:extLst>
          </p:cNvPr>
          <p:cNvSpPr txBox="1">
            <a:spLocks/>
          </p:cNvSpPr>
          <p:nvPr/>
        </p:nvSpPr>
        <p:spPr>
          <a:xfrm>
            <a:off x="405600" y="984088"/>
            <a:ext cx="11484000" cy="3421886"/>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a:lnSpc>
                <a:spcPct val="114000"/>
              </a:lnSpc>
              <a:spcBef>
                <a:spcPts val="600"/>
              </a:spcBef>
              <a:spcAft>
                <a:spcPts val="600"/>
              </a:spcAft>
            </a:pPr>
            <a:r>
              <a:rPr lang="en-AU" sz="1600" b="1" dirty="0">
                <a:latin typeface="+mj-lt"/>
                <a:cs typeface="Arial"/>
              </a:rPr>
              <a:t>Students: </a:t>
            </a:r>
          </a:p>
          <a:p>
            <a:pPr marL="7938">
              <a:lnSpc>
                <a:spcPct val="114000"/>
              </a:lnSpc>
              <a:spcBef>
                <a:spcPts val="600"/>
              </a:spcBef>
              <a:spcAft>
                <a:spcPts val="600"/>
              </a:spcAft>
            </a:pPr>
            <a:r>
              <a:rPr lang="en-AU" sz="1600" dirty="0">
                <a:cs typeface="Arial"/>
              </a:rPr>
              <a:t>Describe rectilinear motion in terms of vectors and scalars.</a:t>
            </a:r>
            <a:endParaRPr lang="en-US" sz="1600" dirty="0"/>
          </a:p>
          <a:p>
            <a:pPr marL="7938">
              <a:lnSpc>
                <a:spcPct val="114000"/>
              </a:lnSpc>
              <a:spcBef>
                <a:spcPts val="600"/>
              </a:spcBef>
              <a:spcAft>
                <a:spcPts val="600"/>
              </a:spcAft>
            </a:pPr>
            <a:r>
              <a:rPr lang="en-US" sz="1600" b="1" dirty="0">
                <a:latin typeface="+mj-lt"/>
                <a:cs typeface="Arial"/>
              </a:rPr>
              <a:t>Students can/will: </a:t>
            </a:r>
            <a:endParaRPr lang="en-US" sz="1600" b="1" dirty="0">
              <a:latin typeface="+mj-lt"/>
            </a:endParaRPr>
          </a:p>
          <a:p>
            <a:pPr marL="285750" indent="-285750">
              <a:lnSpc>
                <a:spcPct val="114000"/>
              </a:lnSpc>
              <a:spcBef>
                <a:spcPts val="600"/>
              </a:spcBef>
              <a:spcAft>
                <a:spcPts val="600"/>
              </a:spcAft>
              <a:buFont typeface="Arial" panose="020B0604020202020204" pitchFamily="34" charset="0"/>
              <a:buChar char="•"/>
            </a:pPr>
            <a:r>
              <a:rPr lang="en-US" sz="1600" dirty="0">
                <a:cs typeface="Arial"/>
              </a:rPr>
              <a:t>define a vector and a scalar</a:t>
            </a:r>
          </a:p>
          <a:p>
            <a:pPr marL="285750" indent="-285750">
              <a:lnSpc>
                <a:spcPct val="114000"/>
              </a:lnSpc>
              <a:spcBef>
                <a:spcPts val="600"/>
              </a:spcBef>
              <a:spcAft>
                <a:spcPts val="600"/>
              </a:spcAft>
              <a:buFont typeface="Arial" panose="020B0604020202020204" pitchFamily="34" charset="0"/>
              <a:buChar char="•"/>
            </a:pPr>
            <a:r>
              <a:rPr lang="en-US" sz="1600" dirty="0">
                <a:cs typeface="Arial"/>
              </a:rPr>
              <a:t>describe similarities and differences between vectors and scalars</a:t>
            </a:r>
          </a:p>
          <a:p>
            <a:pPr marL="285750" indent="-285750">
              <a:lnSpc>
                <a:spcPct val="114000"/>
              </a:lnSpc>
              <a:spcBef>
                <a:spcPts val="600"/>
              </a:spcBef>
              <a:spcAft>
                <a:spcPts val="600"/>
              </a:spcAft>
              <a:buFont typeface="Arial" panose="020B0604020202020204" pitchFamily="34" charset="0"/>
              <a:buChar char="•"/>
            </a:pPr>
            <a:r>
              <a:rPr lang="en-US" sz="1600" dirty="0">
                <a:cs typeface="Arial"/>
              </a:rPr>
              <a:t>draw vectors</a:t>
            </a:r>
          </a:p>
          <a:p>
            <a:pPr marL="285750" indent="-285750">
              <a:lnSpc>
                <a:spcPct val="114000"/>
              </a:lnSpc>
              <a:spcBef>
                <a:spcPts val="600"/>
              </a:spcBef>
              <a:spcAft>
                <a:spcPts val="600"/>
              </a:spcAft>
              <a:buFont typeface="Arial" panose="020B0604020202020204" pitchFamily="34" charset="0"/>
              <a:buChar char="•"/>
            </a:pPr>
            <a:r>
              <a:rPr lang="en-US" sz="1600" dirty="0">
                <a:cs typeface="Arial"/>
              </a:rPr>
              <a:t>add vectors in the same line</a:t>
            </a:r>
          </a:p>
          <a:p>
            <a:pPr marL="285750" indent="-285750">
              <a:lnSpc>
                <a:spcPct val="114000"/>
              </a:lnSpc>
              <a:spcBef>
                <a:spcPts val="600"/>
              </a:spcBef>
              <a:spcAft>
                <a:spcPts val="600"/>
              </a:spcAft>
              <a:buFont typeface="Arial" panose="020B0604020202020204" pitchFamily="34" charset="0"/>
              <a:buChar char="•"/>
            </a:pPr>
            <a:r>
              <a:rPr lang="en-US" sz="1600" dirty="0">
                <a:cs typeface="Arial"/>
              </a:rPr>
              <a:t>solve simple problems involving vectors.</a:t>
            </a:r>
          </a:p>
          <a:p>
            <a:pPr>
              <a:lnSpc>
                <a:spcPct val="114000"/>
              </a:lnSpc>
              <a:spcBef>
                <a:spcPts val="600"/>
              </a:spcBef>
              <a:spcAft>
                <a:spcPts val="600"/>
              </a:spcAft>
            </a:pPr>
            <a:endParaRPr lang="en-US" sz="1600" dirty="0"/>
          </a:p>
        </p:txBody>
      </p:sp>
      <p:sp>
        <p:nvSpPr>
          <p:cNvPr id="12" name="Rectangle 11">
            <a:extLst>
              <a:ext uri="{FF2B5EF4-FFF2-40B4-BE49-F238E27FC236}">
                <a16:creationId xmlns:a16="http://schemas.microsoft.com/office/drawing/2014/main" id="{1393FA8E-7E15-4C93-19F8-A42903EDEEE7}"/>
              </a:ext>
            </a:extLst>
          </p:cNvPr>
          <p:cNvSpPr/>
          <p:nvPr/>
        </p:nvSpPr>
        <p:spPr>
          <a:xfrm>
            <a:off x="405600" y="4518816"/>
            <a:ext cx="11024400" cy="1884342"/>
          </a:xfrm>
          <a:prstGeom prst="rect">
            <a:avLst/>
          </a:prstGeom>
          <a:noFill/>
          <a:ln w="38100">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87313">
              <a:lnSpc>
                <a:spcPct val="150000"/>
              </a:lnSpc>
            </a:pPr>
            <a:r>
              <a:rPr lang="en-AU" sz="1400" b="1" dirty="0">
                <a:solidFill>
                  <a:srgbClr val="000000"/>
                </a:solidFill>
                <a:effectLst/>
                <a:ea typeface="Calibri" panose="020F0502020204030204" pitchFamily="34" charset="0"/>
              </a:rPr>
              <a:t>Differentiation consideration</a:t>
            </a:r>
            <a:r>
              <a:rPr lang="en-AU" sz="1400" dirty="0">
                <a:solidFill>
                  <a:srgbClr val="000000"/>
                </a:solidFill>
                <a:effectLst/>
                <a:ea typeface="Calibri" panose="020F0502020204030204" pitchFamily="34" charset="0"/>
              </a:rPr>
              <a:t>: Learning intentions should not be differentiated. All students need access to the same core content, big ideas and concepts. </a:t>
            </a:r>
            <a:r>
              <a:rPr lang="en-AU" sz="1400" dirty="0">
                <a:solidFill>
                  <a:srgbClr val="000000"/>
                </a:solidFill>
                <a:effectLst/>
                <a:ea typeface="Calibri" panose="020F0502020204030204" pitchFamily="34" charset="0"/>
                <a:cs typeface="Arial" panose="020B0604020202020204" pitchFamily="34" charset="0"/>
              </a:rPr>
              <a:t> </a:t>
            </a:r>
            <a:r>
              <a:rPr lang="en-AU" sz="1400" dirty="0">
                <a:solidFill>
                  <a:srgbClr val="000000"/>
                </a:solidFill>
                <a:effectLst/>
                <a:ea typeface="Calibri" panose="020F0502020204030204" pitchFamily="34" charset="0"/>
              </a:rPr>
              <a:t>Differentiation should be evident in the success criteria, or the activities/support needed to achieve the success criteria (</a:t>
            </a:r>
            <a:r>
              <a:rPr lang="en-AU" sz="1400" dirty="0" err="1">
                <a:solidFill>
                  <a:srgbClr val="000000"/>
                </a:solidFill>
                <a:effectLst/>
                <a:ea typeface="Calibri" panose="020F0502020204030204" pitchFamily="34" charset="0"/>
              </a:rPr>
              <a:t>Wiliam</a:t>
            </a:r>
            <a:r>
              <a:rPr lang="en-AU" sz="1400" dirty="0">
                <a:solidFill>
                  <a:srgbClr val="000000"/>
                </a:solidFill>
                <a:effectLst/>
                <a:ea typeface="Calibri" panose="020F0502020204030204" pitchFamily="34" charset="0"/>
              </a:rPr>
              <a:t> and Leahy, 2015). Teachers may co-construct the success criteria with students or adjust them to suit their class context, for example, using the strategies and resources for curriculum planning on the </a:t>
            </a:r>
            <a:r>
              <a:rPr lang="en-AU" sz="1400" u="sng" dirty="0">
                <a:solidFill>
                  <a:srgbClr val="2F5496"/>
                </a:solidFill>
                <a:ea typeface="Calibri" panose="020F0502020204030204" pitchFamily="34" charset="0"/>
                <a:hlinkClick r:id="rId3"/>
              </a:rPr>
              <a:t>Science K–12 Curriculum page</a:t>
            </a:r>
            <a:r>
              <a:rPr lang="en-AU" sz="1400" dirty="0">
                <a:solidFill>
                  <a:srgbClr val="000000"/>
                </a:solidFill>
                <a:effectLst/>
                <a:ea typeface="Calibri" panose="020F0502020204030204" pitchFamily="34" charset="0"/>
              </a:rPr>
              <a:t> webpage</a:t>
            </a:r>
            <a:endParaRPr lang="en-US" sz="1400" dirty="0">
              <a:solidFill>
                <a:schemeClr val="tx1"/>
              </a:solidFill>
            </a:endParaRPr>
          </a:p>
        </p:txBody>
      </p:sp>
      <p:sp>
        <p:nvSpPr>
          <p:cNvPr id="2" name="Slide Number Placeholder 1">
            <a:extLst>
              <a:ext uri="{FF2B5EF4-FFF2-40B4-BE49-F238E27FC236}">
                <a16:creationId xmlns:a16="http://schemas.microsoft.com/office/drawing/2014/main" id="{ABC98CD3-463B-9A77-7F82-420F635A4A2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32583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390A-85A5-E18A-7B4E-6B9E3D2716DE}"/>
              </a:ext>
            </a:extLst>
          </p:cNvPr>
          <p:cNvSpPr>
            <a:spLocks noGrp="1"/>
          </p:cNvSpPr>
          <p:nvPr>
            <p:ph type="title"/>
          </p:nvPr>
        </p:nvSpPr>
        <p:spPr/>
        <p:txBody>
          <a:bodyPr/>
          <a:lstStyle/>
          <a:p>
            <a:r>
              <a:rPr lang="en-US" dirty="0"/>
              <a:t>Watch</a:t>
            </a:r>
            <a:endParaRPr lang="en-AU" dirty="0"/>
          </a:p>
        </p:txBody>
      </p:sp>
      <p:sp>
        <p:nvSpPr>
          <p:cNvPr id="4" name="Text Placeholder 3">
            <a:extLst>
              <a:ext uri="{FF2B5EF4-FFF2-40B4-BE49-F238E27FC236}">
                <a16:creationId xmlns:a16="http://schemas.microsoft.com/office/drawing/2014/main" id="{12EA74EA-01C9-D460-85F0-58FD55FAF941}"/>
              </a:ext>
            </a:extLst>
          </p:cNvPr>
          <p:cNvSpPr>
            <a:spLocks noGrp="1"/>
          </p:cNvSpPr>
          <p:nvPr>
            <p:ph type="body" sz="quarter" idx="18"/>
          </p:nvPr>
        </p:nvSpPr>
        <p:spPr/>
        <p:txBody>
          <a:bodyPr/>
          <a:lstStyle/>
          <a:p>
            <a:r>
              <a:rPr lang="en-US" dirty="0"/>
              <a:t>Complete Watch and Read before you attempt the other stations</a:t>
            </a:r>
          </a:p>
        </p:txBody>
      </p:sp>
      <p:sp>
        <p:nvSpPr>
          <p:cNvPr id="5" name="Content Placeholder 17">
            <a:extLst>
              <a:ext uri="{FF2B5EF4-FFF2-40B4-BE49-F238E27FC236}">
                <a16:creationId xmlns:a16="http://schemas.microsoft.com/office/drawing/2014/main" id="{E95F372C-CF0C-7A24-84CD-5F61B2A8CBD6}"/>
              </a:ext>
            </a:extLst>
          </p:cNvPr>
          <p:cNvSpPr txBox="1">
            <a:spLocks/>
          </p:cNvSpPr>
          <p:nvPr/>
        </p:nvSpPr>
        <p:spPr>
          <a:xfrm>
            <a:off x="354000" y="1554685"/>
            <a:ext cx="11484000" cy="5052944"/>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pPr>
            <a:r>
              <a:rPr lang="en-AU" sz="1800" dirty="0">
                <a:ea typeface="Calibri" panose="020F0502020204030204" pitchFamily="34" charset="0"/>
              </a:rPr>
              <a:t>Watch the videos: </a:t>
            </a:r>
            <a:r>
              <a:rPr lang="en-AU" sz="1800" u="sng" dirty="0">
                <a:solidFill>
                  <a:srgbClr val="0563C1"/>
                </a:solidFill>
                <a:ea typeface="Calibri" panose="020F0502020204030204" pitchFamily="34" charset="0"/>
                <a:hlinkClick r:id="rId3"/>
              </a:rPr>
              <a:t>Introduction to Tip-to-Tail Vector Addition, Vectors and Scalars (10:26)</a:t>
            </a:r>
            <a:r>
              <a:rPr lang="en-AU" sz="1800" dirty="0">
                <a:solidFill>
                  <a:srgbClr val="0563C1"/>
                </a:solidFill>
                <a:ea typeface="Calibri" panose="020F0502020204030204" pitchFamily="34" charset="0"/>
              </a:rPr>
              <a:t> </a:t>
            </a:r>
            <a:r>
              <a:rPr lang="en-AU" sz="1800" dirty="0">
                <a:ea typeface="Calibri" panose="020F0502020204030204" pitchFamily="34" charset="0"/>
              </a:rPr>
              <a:t>and </a:t>
            </a:r>
            <a:r>
              <a:rPr lang="en-AU" sz="1800" u="sng" dirty="0">
                <a:solidFill>
                  <a:srgbClr val="0563C1"/>
                </a:solidFill>
                <a:ea typeface="Calibri" panose="020F0502020204030204" pitchFamily="34" charset="0"/>
                <a:hlinkClick r:id="rId4"/>
              </a:rPr>
              <a:t>The difference between Vectors and Scalars, Introduction and Basics (8:35)</a:t>
            </a:r>
            <a:endParaRPr lang="en-AU" sz="1800" dirty="0">
              <a:ea typeface="Calibri" panose="020F0502020204030204" pitchFamily="34" charset="0"/>
            </a:endParaRPr>
          </a:p>
          <a:p>
            <a:pPr>
              <a:lnSpc>
                <a:spcPct val="114000"/>
              </a:lnSpc>
            </a:pPr>
            <a:r>
              <a:rPr lang="en-AU" sz="1800" dirty="0">
                <a:ea typeface="Calibri" panose="020F0502020204030204" pitchFamily="34" charset="0"/>
              </a:rPr>
              <a:t>Complete the following:</a:t>
            </a:r>
          </a:p>
          <a:p>
            <a:pPr marL="342900" indent="-342900">
              <a:lnSpc>
                <a:spcPct val="114000"/>
              </a:lnSpc>
              <a:buClr>
                <a:schemeClr val="tx1"/>
              </a:buClr>
              <a:buFont typeface="Symbol" panose="05050102010706020507" pitchFamily="18" charset="2"/>
              <a:buChar char=""/>
            </a:pPr>
            <a:r>
              <a:rPr lang="en-AU" sz="1800" dirty="0">
                <a:ea typeface="Calibri" panose="020F0502020204030204" pitchFamily="34" charset="0"/>
              </a:rPr>
              <a:t>List the key differences between a vector and a scalar.</a:t>
            </a:r>
          </a:p>
          <a:p>
            <a:pPr marL="342900" indent="-342900">
              <a:lnSpc>
                <a:spcPct val="114000"/>
              </a:lnSpc>
              <a:buClr>
                <a:schemeClr val="tx1"/>
              </a:buClr>
              <a:buFont typeface="Symbol" panose="05050102010706020507" pitchFamily="18" charset="2"/>
              <a:buChar char=""/>
            </a:pPr>
            <a:r>
              <a:rPr lang="en-AU" sz="1800" dirty="0">
                <a:ea typeface="Calibri" panose="020F0502020204030204" pitchFamily="34" charset="0"/>
                <a:cs typeface="Arial"/>
              </a:rPr>
              <a:t>Identify 2 scalars and two vectors that can be used to describe rectilinear motion.</a:t>
            </a:r>
          </a:p>
          <a:p>
            <a:pPr marL="342900" indent="-342900">
              <a:lnSpc>
                <a:spcPct val="114000"/>
              </a:lnSpc>
              <a:buClr>
                <a:schemeClr val="tx1"/>
              </a:buClr>
              <a:buFont typeface="Symbol" panose="05050102010706020507" pitchFamily="18" charset="2"/>
              <a:buChar char=""/>
            </a:pPr>
            <a:r>
              <a:rPr lang="en-AU" sz="1800" dirty="0">
                <a:ea typeface="Calibri" panose="020F0502020204030204" pitchFamily="34" charset="0"/>
              </a:rPr>
              <a:t>Use a diagram to show how vectors are represented using 2 examples.</a:t>
            </a:r>
          </a:p>
          <a:p>
            <a:pPr marL="342900" indent="-342900">
              <a:lnSpc>
                <a:spcPct val="114000"/>
              </a:lnSpc>
              <a:buClr>
                <a:schemeClr val="tx1"/>
              </a:buClr>
              <a:buFont typeface="Symbol" panose="05050102010706020507" pitchFamily="18" charset="2"/>
              <a:buChar char=""/>
            </a:pPr>
            <a:r>
              <a:rPr lang="en-AU" sz="1800" dirty="0">
                <a:ea typeface="Calibri" panose="020F0502020204030204" pitchFamily="34" charset="0"/>
              </a:rPr>
              <a:t>Explain how vectors and scalars are used to describe rectilinear motion.</a:t>
            </a:r>
          </a:p>
          <a:p>
            <a:pPr marL="342900" indent="-342900">
              <a:lnSpc>
                <a:spcPct val="114000"/>
              </a:lnSpc>
              <a:buClr>
                <a:schemeClr val="tx1"/>
              </a:buClr>
              <a:buFont typeface="Symbol" panose="05050102010706020507" pitchFamily="18" charset="2"/>
              <a:buChar char=""/>
            </a:pPr>
            <a:r>
              <a:rPr lang="en-AU" sz="1800" dirty="0">
                <a:ea typeface="Calibri" panose="020F0502020204030204" pitchFamily="34" charset="0"/>
              </a:rPr>
              <a:t>Explain how vectors are added together in rectilinear motion.</a:t>
            </a:r>
          </a:p>
          <a:p>
            <a:pPr>
              <a:lnSpc>
                <a:spcPct val="114000"/>
              </a:lnSpc>
            </a:pPr>
            <a:r>
              <a:rPr lang="en-AU" sz="1800" dirty="0">
                <a:ea typeface="Calibri" panose="020F0502020204030204" pitchFamily="34" charset="0"/>
              </a:rPr>
              <a:t>If you are still unsure and want some more information, here are some more videos to watch:</a:t>
            </a:r>
          </a:p>
          <a:p>
            <a:pPr marL="285750" indent="-285750">
              <a:lnSpc>
                <a:spcPct val="114000"/>
              </a:lnSpc>
              <a:buClr>
                <a:schemeClr val="tx1"/>
              </a:buClr>
              <a:buSzPct val="150000"/>
              <a:buFont typeface="Arial" panose="020B0604020202020204" pitchFamily="34" charset="0"/>
              <a:buChar char="•"/>
            </a:pPr>
            <a:r>
              <a:rPr lang="en-AU" sz="1800" u="sng" dirty="0">
                <a:solidFill>
                  <a:srgbClr val="0563C1"/>
                </a:solidFill>
                <a:ea typeface="Calibri" panose="020F0502020204030204" pitchFamily="34" charset="0"/>
                <a:hlinkClick r:id="rId5"/>
              </a:rPr>
              <a:t>What are Vector and Scalar Quantities? (4:22)</a:t>
            </a:r>
            <a:r>
              <a:rPr lang="en-AU" sz="1800" dirty="0">
                <a:solidFill>
                  <a:srgbClr val="0563C1"/>
                </a:solidFill>
                <a:ea typeface="Calibri" panose="020F0502020204030204" pitchFamily="34" charset="0"/>
              </a:rPr>
              <a:t> </a:t>
            </a:r>
            <a:r>
              <a:rPr lang="en-AU" sz="1800" dirty="0">
                <a:ea typeface="Calibri" panose="020F0502020204030204" pitchFamily="34" charset="0"/>
              </a:rPr>
              <a:t>up to time 1 minute 4 seconds,  </a:t>
            </a:r>
            <a:r>
              <a:rPr lang="en-AU" sz="1800" u="sng" dirty="0">
                <a:solidFill>
                  <a:srgbClr val="0563C1"/>
                </a:solidFill>
                <a:ea typeface="Calibri" panose="020F0502020204030204" pitchFamily="34" charset="0"/>
                <a:hlinkClick r:id="rId6"/>
              </a:rPr>
              <a:t>Scalar Quantity and Vector Quantity/Physics/Don't Memorise (2:22)</a:t>
            </a:r>
            <a:r>
              <a:rPr lang="en-AU" sz="1800" dirty="0">
                <a:solidFill>
                  <a:srgbClr val="0563C1"/>
                </a:solidFill>
                <a:ea typeface="Calibri" panose="020F0502020204030204" pitchFamily="34" charset="0"/>
              </a:rPr>
              <a:t> </a:t>
            </a:r>
            <a:r>
              <a:rPr lang="en-AU" sz="1800" dirty="0"/>
              <a:t>and</a:t>
            </a:r>
            <a:r>
              <a:rPr lang="en-AU" sz="1800" dirty="0">
                <a:solidFill>
                  <a:srgbClr val="0563C1"/>
                </a:solidFill>
                <a:ea typeface="Calibri" panose="020F0502020204030204" pitchFamily="34" charset="0"/>
              </a:rPr>
              <a:t> </a:t>
            </a:r>
            <a:r>
              <a:rPr lang="en-AU" sz="1800" u="sng" dirty="0">
                <a:solidFill>
                  <a:srgbClr val="0563C1"/>
                </a:solidFill>
                <a:ea typeface="Calibri" panose="020F0502020204030204" pitchFamily="34" charset="0"/>
                <a:hlinkClick r:id="rId7"/>
              </a:rPr>
              <a:t>Differences between Scalar Quantity and Vector Quantity (2:39)</a:t>
            </a:r>
            <a:r>
              <a:rPr lang="en-AU" sz="1800" dirty="0">
                <a:ea typeface="Calibri" panose="020F0502020204030204" pitchFamily="34" charset="0"/>
              </a:rPr>
              <a:t>.</a:t>
            </a:r>
          </a:p>
        </p:txBody>
      </p:sp>
      <p:sp>
        <p:nvSpPr>
          <p:cNvPr id="3" name="Slide Number Placeholder 2">
            <a:extLst>
              <a:ext uri="{FF2B5EF4-FFF2-40B4-BE49-F238E27FC236}">
                <a16:creationId xmlns:a16="http://schemas.microsoft.com/office/drawing/2014/main" id="{691EFCFD-9D04-2172-69FF-D05BB9DD5DD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83516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9FA26-A3D2-F9FD-B0AB-33DBF97B4658}"/>
              </a:ext>
            </a:extLst>
          </p:cNvPr>
          <p:cNvSpPr>
            <a:spLocks noGrp="1"/>
          </p:cNvSpPr>
          <p:nvPr>
            <p:ph type="title"/>
          </p:nvPr>
        </p:nvSpPr>
        <p:spPr/>
        <p:txBody>
          <a:bodyPr/>
          <a:lstStyle/>
          <a:p>
            <a:r>
              <a:rPr lang="en-US" dirty="0"/>
              <a:t>Read</a:t>
            </a:r>
            <a:endParaRPr lang="en-AU" dirty="0"/>
          </a:p>
        </p:txBody>
      </p:sp>
      <p:sp>
        <p:nvSpPr>
          <p:cNvPr id="4" name="Text Placeholder 3">
            <a:extLst>
              <a:ext uri="{FF2B5EF4-FFF2-40B4-BE49-F238E27FC236}">
                <a16:creationId xmlns:a16="http://schemas.microsoft.com/office/drawing/2014/main" id="{1831ECAA-9AD2-C23C-F639-1CF59D732D48}"/>
              </a:ext>
            </a:extLst>
          </p:cNvPr>
          <p:cNvSpPr>
            <a:spLocks noGrp="1"/>
          </p:cNvSpPr>
          <p:nvPr>
            <p:ph type="body" sz="quarter" idx="18"/>
          </p:nvPr>
        </p:nvSpPr>
        <p:spPr/>
        <p:txBody>
          <a:bodyPr/>
          <a:lstStyle/>
          <a:p>
            <a:r>
              <a:rPr lang="en-US" dirty="0"/>
              <a:t>Complete Watch and Read before you attempt the other stations</a:t>
            </a:r>
          </a:p>
        </p:txBody>
      </p:sp>
      <p:sp>
        <p:nvSpPr>
          <p:cNvPr id="5" name="Content Placeholder 15">
            <a:extLst>
              <a:ext uri="{FF2B5EF4-FFF2-40B4-BE49-F238E27FC236}">
                <a16:creationId xmlns:a16="http://schemas.microsoft.com/office/drawing/2014/main" id="{AD12926B-C2B4-5B19-42A0-E8F7DC7C2089}"/>
              </a:ext>
            </a:extLst>
          </p:cNvPr>
          <p:cNvSpPr txBox="1">
            <a:spLocks/>
          </p:cNvSpPr>
          <p:nvPr/>
        </p:nvSpPr>
        <p:spPr>
          <a:xfrm>
            <a:off x="360000" y="1954213"/>
            <a:ext cx="11484000" cy="364122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AU" sz="1800" b="1" dirty="0">
                <a:latin typeface="+mj-lt"/>
                <a:cs typeface="Arial"/>
              </a:rPr>
              <a:t>Instructions:</a:t>
            </a:r>
          </a:p>
          <a:p>
            <a:pPr marL="285750" indent="-285750">
              <a:spcBef>
                <a:spcPts val="600"/>
              </a:spcBef>
              <a:spcAft>
                <a:spcPts val="600"/>
              </a:spcAft>
              <a:buSzPct val="150000"/>
              <a:buFont typeface="Arial" panose="020B0604020202020204" pitchFamily="34" charset="0"/>
              <a:buChar char="•"/>
            </a:pPr>
            <a:r>
              <a:rPr lang="en-AU" sz="1800" dirty="0"/>
              <a:t>Access the </a:t>
            </a:r>
            <a:r>
              <a:rPr lang="en-AU" sz="1800" dirty="0">
                <a:hlinkClick r:id="rId3"/>
              </a:rPr>
              <a:t>Scalar and Vector Explanation (Study Smarter)</a:t>
            </a:r>
            <a:r>
              <a:rPr lang="en-AU" sz="1800" dirty="0"/>
              <a:t> website, you may need to sign up for the free app. </a:t>
            </a:r>
          </a:p>
          <a:p>
            <a:pPr marL="285750" indent="-285750">
              <a:spcBef>
                <a:spcPts val="600"/>
              </a:spcBef>
              <a:spcAft>
                <a:spcPts val="600"/>
              </a:spcAft>
              <a:buSzPct val="150000"/>
              <a:buFont typeface="Arial" panose="020B0604020202020204" pitchFamily="34" charset="0"/>
              <a:buChar char="•"/>
            </a:pPr>
            <a:r>
              <a:rPr lang="en-AU" sz="1800" dirty="0"/>
              <a:t>Read the information on the website, (from the top of the page down to and including ‘head-to-tail’ rule). </a:t>
            </a:r>
          </a:p>
          <a:p>
            <a:pPr marL="285750" indent="-285750">
              <a:spcBef>
                <a:spcPts val="600"/>
              </a:spcBef>
              <a:spcAft>
                <a:spcPts val="600"/>
              </a:spcAft>
              <a:buSzPct val="150000"/>
              <a:buFont typeface="Arial" panose="020B0604020202020204" pitchFamily="34" charset="0"/>
              <a:buChar char="•"/>
            </a:pPr>
            <a:r>
              <a:rPr lang="en-AU" sz="1800" dirty="0"/>
              <a:t>Make short notes.</a:t>
            </a:r>
          </a:p>
          <a:p>
            <a:pPr marL="285750" indent="-285750">
              <a:spcBef>
                <a:spcPts val="600"/>
              </a:spcBef>
              <a:spcAft>
                <a:spcPts val="600"/>
              </a:spcAft>
              <a:buSzPct val="150000"/>
              <a:buFont typeface="Arial" panose="020B0604020202020204" pitchFamily="34" charset="0"/>
              <a:buChar char="•"/>
            </a:pPr>
            <a:r>
              <a:rPr lang="en-AU" sz="1800" dirty="0"/>
              <a:t>Check your understanding using the flashcards on the website. </a:t>
            </a:r>
          </a:p>
          <a:p>
            <a:pPr>
              <a:spcBef>
                <a:spcPts val="600"/>
              </a:spcBef>
              <a:spcAft>
                <a:spcPts val="600"/>
              </a:spcAft>
            </a:pPr>
            <a:endParaRPr lang="en-US" sz="1800" dirty="0"/>
          </a:p>
        </p:txBody>
      </p:sp>
      <p:sp>
        <p:nvSpPr>
          <p:cNvPr id="2" name="Slide Number Placeholder 1">
            <a:extLst>
              <a:ext uri="{FF2B5EF4-FFF2-40B4-BE49-F238E27FC236}">
                <a16:creationId xmlns:a16="http://schemas.microsoft.com/office/drawing/2014/main" id="{E6D0A4FF-498A-25E3-46D9-27B53B2A63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91524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5BFFF3-0DAA-E8C9-A7F0-BFD17ECDB79E}"/>
              </a:ext>
            </a:extLst>
          </p:cNvPr>
          <p:cNvSpPr>
            <a:spLocks noGrp="1"/>
          </p:cNvSpPr>
          <p:nvPr>
            <p:ph type="title"/>
          </p:nvPr>
        </p:nvSpPr>
        <p:spPr/>
        <p:txBody>
          <a:bodyPr/>
          <a:lstStyle/>
          <a:p>
            <a:r>
              <a:rPr lang="en-US" dirty="0"/>
              <a:t>Write</a:t>
            </a:r>
            <a:endParaRPr lang="en-AU" dirty="0"/>
          </a:p>
        </p:txBody>
      </p:sp>
      <p:sp>
        <p:nvSpPr>
          <p:cNvPr id="4" name="Text Placeholder 3">
            <a:extLst>
              <a:ext uri="{FF2B5EF4-FFF2-40B4-BE49-F238E27FC236}">
                <a16:creationId xmlns:a16="http://schemas.microsoft.com/office/drawing/2014/main" id="{320B9249-1A7E-D05E-4FC1-10C623EE2FF7}"/>
              </a:ext>
            </a:extLst>
          </p:cNvPr>
          <p:cNvSpPr>
            <a:spLocks noGrp="1"/>
          </p:cNvSpPr>
          <p:nvPr>
            <p:ph type="body" sz="quarter" idx="18"/>
          </p:nvPr>
        </p:nvSpPr>
        <p:spPr>
          <a:xfrm>
            <a:off x="360000" y="982520"/>
            <a:ext cx="10080000" cy="310015"/>
          </a:xfrm>
        </p:spPr>
        <p:txBody>
          <a:bodyPr/>
          <a:lstStyle/>
          <a:p>
            <a:r>
              <a:rPr lang="en-US" dirty="0">
                <a:cs typeface="Arial"/>
              </a:rPr>
              <a:t>You should have completed </a:t>
            </a:r>
            <a:r>
              <a:rPr lang="en-US" b="1" dirty="0">
                <a:cs typeface="Arial"/>
              </a:rPr>
              <a:t>Watch </a:t>
            </a:r>
            <a:r>
              <a:rPr lang="en-US" dirty="0">
                <a:cs typeface="Arial"/>
              </a:rPr>
              <a:t>and </a:t>
            </a:r>
            <a:r>
              <a:rPr lang="en-US" b="1" dirty="0">
                <a:cs typeface="Arial"/>
              </a:rPr>
              <a:t>Read </a:t>
            </a:r>
            <a:r>
              <a:rPr lang="en-US" dirty="0">
                <a:cs typeface="Arial"/>
              </a:rPr>
              <a:t>before you attempt this station</a:t>
            </a:r>
            <a:endParaRPr lang="en-AU" dirty="0">
              <a:cs typeface="Arial"/>
            </a:endParaRPr>
          </a:p>
        </p:txBody>
      </p:sp>
      <p:sp>
        <p:nvSpPr>
          <p:cNvPr id="5" name="Content Placeholder 19">
            <a:extLst>
              <a:ext uri="{FF2B5EF4-FFF2-40B4-BE49-F238E27FC236}">
                <a16:creationId xmlns:a16="http://schemas.microsoft.com/office/drawing/2014/main" id="{504FE622-C1BC-CB8D-1101-BC8790C81BE5}"/>
              </a:ext>
            </a:extLst>
          </p:cNvPr>
          <p:cNvSpPr txBox="1">
            <a:spLocks/>
          </p:cNvSpPr>
          <p:nvPr/>
        </p:nvSpPr>
        <p:spPr>
          <a:xfrm>
            <a:off x="360000" y="1369454"/>
            <a:ext cx="6907699" cy="5326546"/>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AU" sz="1800" dirty="0"/>
              <a:t>Answer the questions below using full sentences.</a:t>
            </a:r>
          </a:p>
          <a:p>
            <a:pPr>
              <a:spcAft>
                <a:spcPts val="0"/>
              </a:spcAft>
            </a:pPr>
            <a:r>
              <a:rPr lang="en-AU" sz="1800" dirty="0"/>
              <a:t>A mass on a spring is stretched as shown in the diagram on the right.</a:t>
            </a:r>
          </a:p>
          <a:p>
            <a:pPr marL="342900" indent="-342900">
              <a:spcAft>
                <a:spcPts val="0"/>
              </a:spcAft>
              <a:buFont typeface="+mj-lt"/>
              <a:buAutoNum type="arabicPeriod"/>
            </a:pPr>
            <a:r>
              <a:rPr lang="en-AU" sz="1800" dirty="0">
                <a:cs typeface="Arial"/>
              </a:rPr>
              <a:t>Describe the motion of the mass, over one complete oscillation, after it is released.</a:t>
            </a:r>
          </a:p>
          <a:p>
            <a:pPr marL="342900" indent="-342900">
              <a:spcAft>
                <a:spcPts val="0"/>
              </a:spcAft>
              <a:buFont typeface="+mj-lt"/>
              <a:buAutoNum type="arabicPeriod"/>
            </a:pPr>
            <a:r>
              <a:rPr lang="en-AU" sz="1800" dirty="0"/>
              <a:t>Why is it important that direction is used when describing motion?</a:t>
            </a:r>
          </a:p>
          <a:p>
            <a:pPr marL="342900" indent="-342900">
              <a:spcAft>
                <a:spcPts val="0"/>
              </a:spcAft>
              <a:buFont typeface="+mj-lt"/>
              <a:buAutoNum type="arabicPeriod"/>
            </a:pPr>
            <a:r>
              <a:rPr lang="en-AU" sz="1800" dirty="0"/>
              <a:t>Use another example of motion to explain why or when the use of vectors is important.</a:t>
            </a:r>
          </a:p>
          <a:p>
            <a:pPr marL="342900" indent="-342900">
              <a:spcAft>
                <a:spcPts val="0"/>
              </a:spcAft>
              <a:buFont typeface="+mj-lt"/>
              <a:buAutoNum type="arabicPeriod"/>
            </a:pPr>
            <a:r>
              <a:rPr lang="en-AU" sz="1800" dirty="0"/>
              <a:t>Use examples to explain the differences between vectors and scalars.</a:t>
            </a:r>
          </a:p>
          <a:p>
            <a:pPr marL="342900" indent="-342900">
              <a:spcAft>
                <a:spcPts val="0"/>
              </a:spcAft>
              <a:buFont typeface="+mj-lt"/>
              <a:buAutoNum type="arabicPeriod"/>
            </a:pPr>
            <a:r>
              <a:rPr lang="en-AU" sz="1800" dirty="0"/>
              <a:t>‘Tip-to-tail’ is a technique used to add vectors. Use diagrams to explain vector addition.</a:t>
            </a:r>
          </a:p>
        </p:txBody>
      </p:sp>
      <p:pic>
        <p:nvPicPr>
          <p:cNvPr id="6" name="Picture 5" descr="Figure 1 – This image shows a diagram of a mass stretching a spring down&#10;">
            <a:extLst>
              <a:ext uri="{FF2B5EF4-FFF2-40B4-BE49-F238E27FC236}">
                <a16:creationId xmlns:a16="http://schemas.microsoft.com/office/drawing/2014/main" id="{14AAEA35-6B91-5E4F-52DC-335D53561B76}"/>
              </a:ext>
            </a:extLst>
          </p:cNvPr>
          <p:cNvPicPr>
            <a:picLocks noChangeAspect="1"/>
          </p:cNvPicPr>
          <p:nvPr/>
        </p:nvPicPr>
        <p:blipFill>
          <a:blip r:embed="rId3"/>
          <a:stretch>
            <a:fillRect/>
          </a:stretch>
        </p:blipFill>
        <p:spPr>
          <a:xfrm>
            <a:off x="9332595" y="1796450"/>
            <a:ext cx="1167016" cy="3893004"/>
          </a:xfrm>
          <a:prstGeom prst="rect">
            <a:avLst/>
          </a:prstGeom>
        </p:spPr>
      </p:pic>
      <p:sp>
        <p:nvSpPr>
          <p:cNvPr id="7" name="TextBox 6" descr="Figure 1 – This image shows a diagram of a mass stretching a spring&#10;">
            <a:extLst>
              <a:ext uri="{FF2B5EF4-FFF2-40B4-BE49-F238E27FC236}">
                <a16:creationId xmlns:a16="http://schemas.microsoft.com/office/drawing/2014/main" id="{12CC35AB-5F1C-CCAD-CF42-2FDE97488876}"/>
              </a:ext>
            </a:extLst>
          </p:cNvPr>
          <p:cNvSpPr txBox="1"/>
          <p:nvPr/>
        </p:nvSpPr>
        <p:spPr>
          <a:xfrm>
            <a:off x="8012206" y="5430774"/>
            <a:ext cx="3831794" cy="889411"/>
          </a:xfrm>
          <a:prstGeom prst="rect">
            <a:avLst/>
          </a:prstGeom>
          <a:noFill/>
        </p:spPr>
        <p:txBody>
          <a:bodyPr wrap="square">
            <a:spAutoFit/>
          </a:bodyPr>
          <a:lstStyle/>
          <a:p>
            <a:pPr>
              <a:lnSpc>
                <a:spcPct val="150000"/>
              </a:lnSpc>
              <a:spcBef>
                <a:spcPts val="500"/>
              </a:spcBef>
              <a:spcAft>
                <a:spcPts val="1000"/>
              </a:spcAft>
            </a:pPr>
            <a:r>
              <a:rPr lang="en-US" sz="1200" dirty="0">
                <a:effectLst/>
                <a:ea typeface="Calibri" panose="020F0502020204030204" pitchFamily="34" charset="0"/>
              </a:rPr>
              <a:t>Figure 1 – mass stretching a spring by </a:t>
            </a:r>
            <a:r>
              <a:rPr lang="en-AU" sz="1200" dirty="0"/>
              <a:t>Alexandrov O (24 Jun 2007), public domain, Wikimedia commons </a:t>
            </a:r>
          </a:p>
        </p:txBody>
      </p:sp>
      <p:sp>
        <p:nvSpPr>
          <p:cNvPr id="2" name="Slide Number Placeholder 1">
            <a:extLst>
              <a:ext uri="{FF2B5EF4-FFF2-40B4-BE49-F238E27FC236}">
                <a16:creationId xmlns:a16="http://schemas.microsoft.com/office/drawing/2014/main" id="{E08F4F7A-8C16-56B1-1CAC-DD18B63F9A8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9821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7B37B0-770D-038F-36BA-0C2F97D11C49}"/>
              </a:ext>
            </a:extLst>
          </p:cNvPr>
          <p:cNvSpPr>
            <a:spLocks noGrp="1"/>
          </p:cNvSpPr>
          <p:nvPr>
            <p:ph type="title"/>
          </p:nvPr>
        </p:nvSpPr>
        <p:spPr/>
        <p:txBody>
          <a:bodyPr/>
          <a:lstStyle/>
          <a:p>
            <a:r>
              <a:rPr lang="en-AU" dirty="0"/>
              <a:t>Organise</a:t>
            </a:r>
          </a:p>
        </p:txBody>
      </p:sp>
      <p:sp>
        <p:nvSpPr>
          <p:cNvPr id="4" name="Text Placeholder 3">
            <a:extLst>
              <a:ext uri="{FF2B5EF4-FFF2-40B4-BE49-F238E27FC236}">
                <a16:creationId xmlns:a16="http://schemas.microsoft.com/office/drawing/2014/main" id="{E8306B2D-122A-E4C8-1AA8-E958AA0AFE69}"/>
              </a:ext>
            </a:extLst>
          </p:cNvPr>
          <p:cNvSpPr>
            <a:spLocks noGrp="1"/>
          </p:cNvSpPr>
          <p:nvPr>
            <p:ph type="body" sz="quarter" idx="18"/>
          </p:nvPr>
        </p:nvSpPr>
        <p:spPr/>
        <p:txBody>
          <a:bodyPr/>
          <a:lstStyle/>
          <a:p>
            <a:r>
              <a:rPr lang="en-US" dirty="0"/>
              <a:t>You should have completed Watch and Read before you attempt this station</a:t>
            </a:r>
          </a:p>
        </p:txBody>
      </p:sp>
      <p:sp>
        <p:nvSpPr>
          <p:cNvPr id="5" name="Content Placeholder 12">
            <a:extLst>
              <a:ext uri="{FF2B5EF4-FFF2-40B4-BE49-F238E27FC236}">
                <a16:creationId xmlns:a16="http://schemas.microsoft.com/office/drawing/2014/main" id="{F923DBF3-45AB-6E09-9EC8-B0E0FDDFD986}"/>
              </a:ext>
            </a:extLst>
          </p:cNvPr>
          <p:cNvSpPr txBox="1">
            <a:spLocks/>
          </p:cNvSpPr>
          <p:nvPr/>
        </p:nvSpPr>
        <p:spPr>
          <a:xfrm>
            <a:off x="360000" y="1620000"/>
            <a:ext cx="11484000" cy="4536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800" dirty="0"/>
              <a:t>Sort the cards and </a:t>
            </a:r>
            <a:r>
              <a:rPr lang="en-AU" sz="1800" dirty="0"/>
              <a:t>organise</a:t>
            </a:r>
            <a:r>
              <a:rPr lang="en-US" sz="1800" dirty="0"/>
              <a:t> them into a logical system.​</a:t>
            </a:r>
          </a:p>
        </p:txBody>
      </p:sp>
      <p:sp>
        <p:nvSpPr>
          <p:cNvPr id="2" name="Slide Number Placeholder 1">
            <a:extLst>
              <a:ext uri="{FF2B5EF4-FFF2-40B4-BE49-F238E27FC236}">
                <a16:creationId xmlns:a16="http://schemas.microsoft.com/office/drawing/2014/main" id="{2600A948-CC3E-209A-0DA6-23307F49DE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199829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572989-67BB-8AB4-CCF0-5F75C61C8D6B}"/>
              </a:ext>
            </a:extLst>
          </p:cNvPr>
          <p:cNvSpPr>
            <a:spLocks noGrp="1"/>
          </p:cNvSpPr>
          <p:nvPr>
            <p:ph type="title"/>
          </p:nvPr>
        </p:nvSpPr>
        <p:spPr>
          <a:xfrm>
            <a:off x="360000" y="360000"/>
            <a:ext cx="10080000" cy="545601"/>
          </a:xfrm>
        </p:spPr>
        <p:txBody>
          <a:bodyPr/>
          <a:lstStyle/>
          <a:p>
            <a:r>
              <a:rPr lang="en-US" dirty="0" err="1"/>
              <a:t>Organise</a:t>
            </a:r>
            <a:r>
              <a:rPr lang="en-US" dirty="0"/>
              <a:t> it table</a:t>
            </a:r>
            <a:endParaRPr lang="en-AU" dirty="0"/>
          </a:p>
        </p:txBody>
      </p:sp>
      <p:graphicFrame>
        <p:nvGraphicFramePr>
          <p:cNvPr id="5" name="Table 4" descr="the table contains the properties of vectors and scalars under the heading vector and scalar.">
            <a:extLst>
              <a:ext uri="{FF2B5EF4-FFF2-40B4-BE49-F238E27FC236}">
                <a16:creationId xmlns:a16="http://schemas.microsoft.com/office/drawing/2014/main" id="{A758A7A2-1345-CFFE-36F1-A67AE38E608B}"/>
              </a:ext>
            </a:extLst>
          </p:cNvPr>
          <p:cNvGraphicFramePr>
            <a:graphicFrameLocks noGrp="1"/>
          </p:cNvGraphicFramePr>
          <p:nvPr>
            <p:extLst>
              <p:ext uri="{D42A27DB-BD31-4B8C-83A1-F6EECF244321}">
                <p14:modId xmlns:p14="http://schemas.microsoft.com/office/powerpoint/2010/main" val="2329705200"/>
              </p:ext>
            </p:extLst>
          </p:nvPr>
        </p:nvGraphicFramePr>
        <p:xfrm>
          <a:off x="359999" y="1275714"/>
          <a:ext cx="11091772" cy="5134365"/>
        </p:xfrm>
        <a:graphic>
          <a:graphicData uri="http://schemas.openxmlformats.org/drawingml/2006/table">
            <a:tbl>
              <a:tblPr firstRow="1" bandRow="1">
                <a:tableStyleId>{B301B821-A1FF-4177-AEE7-76D212191A09}</a:tableStyleId>
              </a:tblPr>
              <a:tblGrid>
                <a:gridCol w="5545886">
                  <a:extLst>
                    <a:ext uri="{9D8B030D-6E8A-4147-A177-3AD203B41FA5}">
                      <a16:colId xmlns:a16="http://schemas.microsoft.com/office/drawing/2014/main" val="508351885"/>
                    </a:ext>
                  </a:extLst>
                </a:gridCol>
                <a:gridCol w="5545886">
                  <a:extLst>
                    <a:ext uri="{9D8B030D-6E8A-4147-A177-3AD203B41FA5}">
                      <a16:colId xmlns:a16="http://schemas.microsoft.com/office/drawing/2014/main" val="2918973467"/>
                    </a:ext>
                  </a:extLst>
                </a:gridCol>
              </a:tblGrid>
              <a:tr h="346257">
                <a:tc>
                  <a:txBody>
                    <a:bodyPr/>
                    <a:lstStyle/>
                    <a:p>
                      <a:r>
                        <a:rPr lang="en-AU" dirty="0">
                          <a:latin typeface="+mj-lt"/>
                        </a:rPr>
                        <a:t>Vector</a:t>
                      </a:r>
                    </a:p>
                  </a:txBody>
                  <a:tcPr/>
                </a:tc>
                <a:tc>
                  <a:txBody>
                    <a:bodyPr/>
                    <a:lstStyle/>
                    <a:p>
                      <a:r>
                        <a:rPr lang="en-AU" dirty="0">
                          <a:latin typeface="+mj-lt"/>
                        </a:rPr>
                        <a:t>Scalar</a:t>
                      </a:r>
                    </a:p>
                  </a:txBody>
                  <a:tcPr/>
                </a:tc>
                <a:extLst>
                  <a:ext uri="{0D108BD9-81ED-4DB2-BD59-A6C34878D82A}">
                    <a16:rowId xmlns:a16="http://schemas.microsoft.com/office/drawing/2014/main" val="64313495"/>
                  </a:ext>
                </a:extLst>
              </a:tr>
              <a:tr h="684000">
                <a:tc>
                  <a:txBody>
                    <a:bodyPr/>
                    <a:lstStyle/>
                    <a:p>
                      <a:pPr algn="l">
                        <a:lnSpc>
                          <a:spcPct val="150000"/>
                        </a:lnSpc>
                        <a:spcAft>
                          <a:spcPts val="1200"/>
                        </a:spcAft>
                      </a:pPr>
                      <a:r>
                        <a:rPr lang="en-AU" sz="1800" dirty="0">
                          <a:effectLst/>
                          <a:latin typeface="+mn-lt"/>
                        </a:rPr>
                        <a:t>Contains a magnitude and a direction</a:t>
                      </a:r>
                      <a:endParaRPr lang="en-AU" sz="1800" dirty="0">
                        <a:effectLst/>
                        <a:latin typeface="+mn-lt"/>
                        <a:ea typeface="Calibri" panose="020F0502020204030204" pitchFamily="34" charset="0"/>
                        <a:cs typeface="Times New Roman"/>
                      </a:endParaRPr>
                    </a:p>
                  </a:txBody>
                  <a:tcPr marL="55529" marR="55529" marT="0" marB="0" anchor="ctr"/>
                </a:tc>
                <a:tc>
                  <a:txBody>
                    <a:bodyPr/>
                    <a:lstStyle/>
                    <a:p>
                      <a:pPr algn="l">
                        <a:lnSpc>
                          <a:spcPct val="150000"/>
                        </a:lnSpc>
                        <a:spcAft>
                          <a:spcPts val="1200"/>
                        </a:spcAft>
                        <a:tabLst>
                          <a:tab pos="2094865" algn="l"/>
                        </a:tabLst>
                      </a:pPr>
                      <a:r>
                        <a:rPr lang="en-AU" sz="1800" dirty="0">
                          <a:effectLst/>
                          <a:latin typeface="+mn-lt"/>
                        </a:rPr>
                        <a:t>Contains a magnitude only</a:t>
                      </a:r>
                      <a:endParaRPr lang="en-AU" sz="1800" dirty="0">
                        <a:effectLst/>
                        <a:latin typeface="+mn-lt"/>
                        <a:ea typeface="Calibri" panose="020F0502020204030204" pitchFamily="34" charset="0"/>
                        <a:cs typeface="Times New Roman"/>
                      </a:endParaRPr>
                    </a:p>
                  </a:txBody>
                  <a:tcPr marL="55529" marR="55529" marT="0" marB="0" anchor="ctr"/>
                </a:tc>
                <a:extLst>
                  <a:ext uri="{0D108BD9-81ED-4DB2-BD59-A6C34878D82A}">
                    <a16:rowId xmlns:a16="http://schemas.microsoft.com/office/drawing/2014/main" val="268598300"/>
                  </a:ext>
                </a:extLst>
              </a:tr>
              <a:tr h="684000">
                <a:tc>
                  <a:txBody>
                    <a:bodyPr/>
                    <a:lstStyle/>
                    <a:p>
                      <a:pPr algn="l">
                        <a:lnSpc>
                          <a:spcPct val="150000"/>
                        </a:lnSpc>
                        <a:spcAft>
                          <a:spcPts val="1200"/>
                        </a:spcAft>
                        <a:tabLst>
                          <a:tab pos="2094865" algn="l"/>
                        </a:tabLst>
                      </a:pPr>
                      <a:r>
                        <a:rPr lang="en-AU" sz="1800" dirty="0">
                          <a:effectLst/>
                          <a:latin typeface="+mn-lt"/>
                        </a:rPr>
                        <a:t>May be 1, 2 or 3 dimensional</a:t>
                      </a:r>
                      <a:endParaRPr lang="en-AU" sz="1800" dirty="0">
                        <a:effectLst/>
                        <a:latin typeface="+mn-lt"/>
                        <a:ea typeface="Calibri" panose="020F0502020204030204" pitchFamily="34" charset="0"/>
                        <a:cs typeface="Times New Roman"/>
                      </a:endParaRPr>
                    </a:p>
                  </a:txBody>
                  <a:tcPr marL="55529" marR="55529" marT="0" marB="0" anchor="ctr"/>
                </a:tc>
                <a:tc>
                  <a:txBody>
                    <a:bodyPr/>
                    <a:lstStyle/>
                    <a:p>
                      <a:pPr algn="l">
                        <a:lnSpc>
                          <a:spcPct val="150000"/>
                        </a:lnSpc>
                        <a:spcAft>
                          <a:spcPts val="1200"/>
                        </a:spcAft>
                        <a:tabLst>
                          <a:tab pos="2094865" algn="l"/>
                        </a:tabLst>
                      </a:pPr>
                      <a:r>
                        <a:rPr lang="en-AU" sz="1800" dirty="0">
                          <a:effectLst/>
                          <a:latin typeface="+mn-lt"/>
                        </a:rPr>
                        <a:t>1 dimensional only</a:t>
                      </a:r>
                      <a:endParaRPr lang="en-AU" sz="1800" dirty="0">
                        <a:effectLst/>
                        <a:latin typeface="+mn-lt"/>
                        <a:ea typeface="Calibri" panose="020F0502020204030204" pitchFamily="34" charset="0"/>
                        <a:cs typeface="Times New Roman"/>
                      </a:endParaRPr>
                    </a:p>
                  </a:txBody>
                  <a:tcPr marL="55529" marR="55529" marT="0" marB="0" anchor="ctr"/>
                </a:tc>
                <a:extLst>
                  <a:ext uri="{0D108BD9-81ED-4DB2-BD59-A6C34878D82A}">
                    <a16:rowId xmlns:a16="http://schemas.microsoft.com/office/drawing/2014/main" val="410658097"/>
                  </a:ext>
                </a:extLst>
              </a:tr>
              <a:tr h="684000">
                <a:tc>
                  <a:txBody>
                    <a:bodyPr/>
                    <a:lstStyle/>
                    <a:p>
                      <a:pPr algn="l">
                        <a:lnSpc>
                          <a:spcPct val="150000"/>
                        </a:lnSpc>
                        <a:spcAft>
                          <a:spcPts val="1200"/>
                        </a:spcAft>
                      </a:pPr>
                      <a:r>
                        <a:rPr lang="en-AU" sz="1800" dirty="0">
                          <a:effectLst/>
                          <a:latin typeface="+mn-lt"/>
                        </a:rPr>
                        <a:t>Can be changed by changing a direction or magnitude</a:t>
                      </a:r>
                      <a:endParaRPr lang="en-AU" sz="1800" dirty="0">
                        <a:effectLst/>
                        <a:latin typeface="+mn-lt"/>
                        <a:ea typeface="Calibri" panose="020F0502020204030204" pitchFamily="34" charset="0"/>
                        <a:cs typeface="Times New Roman"/>
                      </a:endParaRPr>
                    </a:p>
                  </a:txBody>
                  <a:tcPr marL="55529" marR="55529" marT="0" marB="0" anchor="ctr"/>
                </a:tc>
                <a:tc>
                  <a:txBody>
                    <a:bodyPr/>
                    <a:lstStyle/>
                    <a:p>
                      <a:pPr algn="l">
                        <a:lnSpc>
                          <a:spcPct val="150000"/>
                        </a:lnSpc>
                        <a:spcAft>
                          <a:spcPts val="1200"/>
                        </a:spcAft>
                        <a:tabLst>
                          <a:tab pos="2094865" algn="l"/>
                        </a:tabLst>
                      </a:pPr>
                      <a:r>
                        <a:rPr lang="en-AU" sz="1800" dirty="0">
                          <a:effectLst/>
                          <a:latin typeface="+mn-lt"/>
                        </a:rPr>
                        <a:t>Can be changed only by changing magnitude</a:t>
                      </a:r>
                      <a:endParaRPr lang="en-AU" sz="1800" dirty="0">
                        <a:effectLst/>
                        <a:latin typeface="+mn-lt"/>
                        <a:ea typeface="Calibri" panose="020F0502020204030204" pitchFamily="34" charset="0"/>
                        <a:cs typeface="Times New Roman"/>
                      </a:endParaRPr>
                    </a:p>
                  </a:txBody>
                  <a:tcPr marL="55529" marR="55529" marT="0" marB="0" anchor="ctr"/>
                </a:tc>
                <a:extLst>
                  <a:ext uri="{0D108BD9-81ED-4DB2-BD59-A6C34878D82A}">
                    <a16:rowId xmlns:a16="http://schemas.microsoft.com/office/drawing/2014/main" val="52892120"/>
                  </a:ext>
                </a:extLst>
              </a:tr>
              <a:tr h="684000">
                <a:tc>
                  <a:txBody>
                    <a:bodyPr/>
                    <a:lstStyle/>
                    <a:p>
                      <a:pPr algn="l">
                        <a:lnSpc>
                          <a:spcPct val="150000"/>
                        </a:lnSpc>
                        <a:spcAft>
                          <a:spcPts val="1200"/>
                        </a:spcAft>
                      </a:pPr>
                      <a:r>
                        <a:rPr lang="en-AU" sz="1800" dirty="0">
                          <a:effectLst/>
                          <a:latin typeface="+mn-lt"/>
                        </a:rPr>
                        <a:t>For example: 20 m North</a:t>
                      </a:r>
                      <a:endParaRPr lang="en-AU" sz="1800" dirty="0">
                        <a:effectLst/>
                        <a:latin typeface="+mn-lt"/>
                        <a:ea typeface="Calibri" panose="020F0502020204030204" pitchFamily="34" charset="0"/>
                        <a:cs typeface="Times New Roman"/>
                      </a:endParaRPr>
                    </a:p>
                  </a:txBody>
                  <a:tcPr marL="55529" marR="55529" marT="0" marB="0" anchor="ctr"/>
                </a:tc>
                <a:tc>
                  <a:txBody>
                    <a:bodyPr/>
                    <a:lstStyle/>
                    <a:p>
                      <a:pPr algn="l">
                        <a:lnSpc>
                          <a:spcPct val="150000"/>
                        </a:lnSpc>
                        <a:spcAft>
                          <a:spcPts val="1200"/>
                        </a:spcAft>
                      </a:pPr>
                      <a:r>
                        <a:rPr lang="en-AU" sz="1800" dirty="0">
                          <a:effectLst/>
                          <a:latin typeface="+mn-lt"/>
                        </a:rPr>
                        <a:t>For example:  20 m</a:t>
                      </a:r>
                      <a:endParaRPr lang="en-AU" sz="1800" dirty="0">
                        <a:effectLst/>
                        <a:latin typeface="+mn-lt"/>
                        <a:ea typeface="Calibri" panose="020F0502020204030204" pitchFamily="34" charset="0"/>
                        <a:cs typeface="Times New Roman"/>
                      </a:endParaRPr>
                    </a:p>
                  </a:txBody>
                  <a:tcPr marL="55529" marR="55529" marT="0" marB="0" anchor="ctr"/>
                </a:tc>
                <a:extLst>
                  <a:ext uri="{0D108BD9-81ED-4DB2-BD59-A6C34878D82A}">
                    <a16:rowId xmlns:a16="http://schemas.microsoft.com/office/drawing/2014/main" val="3776111398"/>
                  </a:ext>
                </a:extLst>
              </a:tr>
              <a:tr h="684000">
                <a:tc>
                  <a:txBody>
                    <a:bodyPr/>
                    <a:lstStyle/>
                    <a:p>
                      <a:pPr algn="l">
                        <a:lnSpc>
                          <a:spcPct val="150000"/>
                        </a:lnSpc>
                        <a:spcAft>
                          <a:spcPts val="1200"/>
                        </a:spcAft>
                      </a:pPr>
                      <a:r>
                        <a:rPr lang="en-AU" sz="1800" kern="1200" dirty="0">
                          <a:solidFill>
                            <a:schemeClr val="tx1"/>
                          </a:solidFill>
                          <a:effectLst/>
                          <a:latin typeface="+mn-lt"/>
                          <a:ea typeface="+mn-ea"/>
                          <a:cs typeface="+mn-cs"/>
                        </a:rPr>
                        <a:t>Acceleration, displacement, force</a:t>
                      </a:r>
                    </a:p>
                  </a:txBody>
                  <a:tcPr marL="55529" marR="55529" marT="0" marB="0" anchor="ctr"/>
                </a:tc>
                <a:tc>
                  <a:txBody>
                    <a:bodyPr/>
                    <a:lstStyle/>
                    <a:p>
                      <a:pPr marL="0" marR="0" lvl="0" indent="0" algn="l" defTabSz="685798" rtl="0" eaLnBrk="1" fontAlgn="auto" latinLnBrk="0" hangingPunct="1">
                        <a:lnSpc>
                          <a:spcPct val="150000"/>
                        </a:lnSpc>
                        <a:spcBef>
                          <a:spcPts val="0"/>
                        </a:spcBef>
                        <a:spcAft>
                          <a:spcPts val="1200"/>
                        </a:spcAft>
                        <a:buClrTx/>
                        <a:buSzTx/>
                        <a:buFontTx/>
                        <a:buNone/>
                        <a:tabLst>
                          <a:tab pos="2094865" algn="l"/>
                        </a:tabLst>
                        <a:defRPr/>
                      </a:pPr>
                      <a:r>
                        <a:rPr lang="en-AU" sz="1800" kern="1200" dirty="0">
                          <a:solidFill>
                            <a:schemeClr val="tx1"/>
                          </a:solidFill>
                          <a:effectLst/>
                          <a:latin typeface="+mn-lt"/>
                          <a:ea typeface="+mn-ea"/>
                          <a:cs typeface="+mn-cs"/>
                        </a:rPr>
                        <a:t>Distance, speed, energy, time</a:t>
                      </a:r>
                    </a:p>
                  </a:txBody>
                  <a:tcPr marL="55529" marR="55529" marT="0" marB="0" anchor="ctr"/>
                </a:tc>
                <a:extLst>
                  <a:ext uri="{0D108BD9-81ED-4DB2-BD59-A6C34878D82A}">
                    <a16:rowId xmlns:a16="http://schemas.microsoft.com/office/drawing/2014/main" val="1116945404"/>
                  </a:ext>
                </a:extLst>
              </a:tr>
              <a:tr h="1260000">
                <a:tc>
                  <a:txBody>
                    <a:bodyPr/>
                    <a:lstStyle/>
                    <a:p>
                      <a:pPr algn="l">
                        <a:lnSpc>
                          <a:spcPct val="150000"/>
                        </a:lnSpc>
                        <a:spcAft>
                          <a:spcPts val="1200"/>
                        </a:spcAft>
                      </a:pPr>
                      <a:endParaRPr lang="en-AU" dirty="0"/>
                    </a:p>
                  </a:txBody>
                  <a:tcPr/>
                </a:tc>
                <a:tc>
                  <a:txBody>
                    <a:bodyPr/>
                    <a:lstStyle/>
                    <a:p>
                      <a:pPr algn="l">
                        <a:lnSpc>
                          <a:spcPct val="150000"/>
                        </a:lnSpc>
                        <a:spcAft>
                          <a:spcPts val="1200"/>
                        </a:spcAft>
                      </a:pPr>
                      <a:endParaRPr lang="en-AU" dirty="0"/>
                    </a:p>
                  </a:txBody>
                  <a:tcPr/>
                </a:tc>
                <a:extLst>
                  <a:ext uri="{0D108BD9-81ED-4DB2-BD59-A6C34878D82A}">
                    <a16:rowId xmlns:a16="http://schemas.microsoft.com/office/drawing/2014/main" val="3816260215"/>
                  </a:ext>
                </a:extLst>
              </a:tr>
            </a:tbl>
          </a:graphicData>
        </a:graphic>
      </p:graphicFrame>
      <p:pic>
        <p:nvPicPr>
          <p:cNvPr id="6" name="Picture 5" descr="arrow to the right below the text 20 m&#10;">
            <a:extLst>
              <a:ext uri="{FF2B5EF4-FFF2-40B4-BE49-F238E27FC236}">
                <a16:creationId xmlns:a16="http://schemas.microsoft.com/office/drawing/2014/main" id="{F3198EDA-F5AA-FAB9-980A-64BB2EB905E6}"/>
              </a:ext>
            </a:extLst>
          </p:cNvPr>
          <p:cNvPicPr>
            <a:picLocks noChangeAspect="1"/>
          </p:cNvPicPr>
          <p:nvPr/>
        </p:nvPicPr>
        <p:blipFill>
          <a:blip r:embed="rId3"/>
          <a:stretch>
            <a:fillRect/>
          </a:stretch>
        </p:blipFill>
        <p:spPr>
          <a:xfrm>
            <a:off x="359999" y="5425128"/>
            <a:ext cx="1969440" cy="581341"/>
          </a:xfrm>
          <a:prstGeom prst="rect">
            <a:avLst/>
          </a:prstGeom>
        </p:spPr>
      </p:pic>
      <p:sp>
        <p:nvSpPr>
          <p:cNvPr id="7" name="TextBox 6">
            <a:extLst>
              <a:ext uri="{FF2B5EF4-FFF2-40B4-BE49-F238E27FC236}">
                <a16:creationId xmlns:a16="http://schemas.microsoft.com/office/drawing/2014/main" id="{8F243E90-7C7F-D9E0-92B9-CEC795AC7BFC}"/>
              </a:ext>
            </a:extLst>
          </p:cNvPr>
          <p:cNvSpPr txBox="1"/>
          <p:nvPr/>
        </p:nvSpPr>
        <p:spPr>
          <a:xfrm>
            <a:off x="348000" y="6414588"/>
            <a:ext cx="6172240" cy="276999"/>
          </a:xfrm>
          <a:prstGeom prst="rect">
            <a:avLst/>
          </a:prstGeom>
          <a:noFill/>
        </p:spPr>
        <p:txBody>
          <a:bodyPr wrap="square">
            <a:spAutoFit/>
          </a:bodyPr>
          <a:lstStyle/>
          <a:p>
            <a:pPr>
              <a:spcBef>
                <a:spcPts val="500"/>
              </a:spcBef>
              <a:spcAft>
                <a:spcPts val="1000"/>
              </a:spcAft>
            </a:pPr>
            <a:r>
              <a:rPr lang="en-US" sz="1200" dirty="0">
                <a:effectLst/>
                <a:ea typeface="Calibri" panose="020F0502020204030204" pitchFamily="34" charset="0"/>
              </a:rPr>
              <a:t>Figure 1 – table of vectors and scalars</a:t>
            </a:r>
            <a:endParaRPr lang="en-AU" sz="120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DDF5DB1C-3081-29B8-8EC7-D8597FDC39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91933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D1B32E-F516-9DEC-82A8-208D6B53450B}"/>
              </a:ext>
            </a:extLst>
          </p:cNvPr>
          <p:cNvSpPr>
            <a:spLocks noGrp="1"/>
          </p:cNvSpPr>
          <p:nvPr>
            <p:ph type="title"/>
          </p:nvPr>
        </p:nvSpPr>
        <p:spPr/>
        <p:txBody>
          <a:bodyPr/>
          <a:lstStyle/>
          <a:p>
            <a:r>
              <a:rPr lang="en-US" dirty="0"/>
              <a:t>Calculate</a:t>
            </a:r>
            <a:endParaRPr lang="en-AU" dirty="0"/>
          </a:p>
        </p:txBody>
      </p:sp>
      <p:sp>
        <p:nvSpPr>
          <p:cNvPr id="4" name="Text Placeholder 3">
            <a:extLst>
              <a:ext uri="{FF2B5EF4-FFF2-40B4-BE49-F238E27FC236}">
                <a16:creationId xmlns:a16="http://schemas.microsoft.com/office/drawing/2014/main" id="{E16C2CE8-9E2C-B0B9-9409-BFBF7703887C}"/>
              </a:ext>
            </a:extLst>
          </p:cNvPr>
          <p:cNvSpPr>
            <a:spLocks noGrp="1"/>
          </p:cNvSpPr>
          <p:nvPr>
            <p:ph type="body" sz="quarter" idx="18"/>
          </p:nvPr>
        </p:nvSpPr>
        <p:spPr>
          <a:xfrm>
            <a:off x="360000" y="994515"/>
            <a:ext cx="10080000" cy="310015"/>
          </a:xfrm>
        </p:spPr>
        <p:txBody>
          <a:bodyPr/>
          <a:lstStyle/>
          <a:p>
            <a:r>
              <a:rPr lang="en-US" dirty="0"/>
              <a:t>You should have completed Watch and Read before you attempt this station.</a:t>
            </a:r>
          </a:p>
        </p:txBody>
      </p:sp>
      <p:sp>
        <p:nvSpPr>
          <p:cNvPr id="5" name="Content Placeholder 18">
            <a:extLst>
              <a:ext uri="{FF2B5EF4-FFF2-40B4-BE49-F238E27FC236}">
                <a16:creationId xmlns:a16="http://schemas.microsoft.com/office/drawing/2014/main" id="{60514804-2CE3-B21E-2D0E-F633E006F056}"/>
              </a:ext>
            </a:extLst>
          </p:cNvPr>
          <p:cNvSpPr txBox="1">
            <a:spLocks/>
          </p:cNvSpPr>
          <p:nvPr/>
        </p:nvSpPr>
        <p:spPr>
          <a:xfrm>
            <a:off x="360000" y="1304530"/>
            <a:ext cx="11099813" cy="4081624"/>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a:r>
              <a:rPr lang="en-US" b="1" dirty="0">
                <a:latin typeface="+mj-lt"/>
              </a:rPr>
              <a:t>Instructions:</a:t>
            </a:r>
          </a:p>
          <a:p>
            <a:pPr marL="342900" indent="-342900">
              <a:buFont typeface="+mj-lt"/>
              <a:buAutoNum type="arabicPeriod"/>
            </a:pPr>
            <a:r>
              <a:rPr lang="en-AU" sz="1600" dirty="0"/>
              <a:t> Use vectors to represent the following quantities. Calculate the resultant.</a:t>
            </a:r>
          </a:p>
          <a:p>
            <a:pPr marL="800100" lvl="1" indent="-342900">
              <a:buFont typeface="+mj-lt"/>
              <a:buAutoNum type="alphaLcParenR"/>
            </a:pPr>
            <a:r>
              <a:rPr lang="en-AU" sz="1600" dirty="0">
                <a:cs typeface="Arial"/>
              </a:rPr>
              <a:t>2 m North + 2 m North.</a:t>
            </a:r>
          </a:p>
          <a:p>
            <a:pPr marL="800100" lvl="1" indent="-342900">
              <a:buFont typeface="+mj-lt"/>
              <a:buAutoNum type="alphaLcParenR"/>
            </a:pPr>
            <a:r>
              <a:rPr lang="en-AU" sz="1600" dirty="0">
                <a:cs typeface="Arial"/>
              </a:rPr>
              <a:t>25 ms</a:t>
            </a:r>
            <a:r>
              <a:rPr lang="en-AU" sz="1600" baseline="30000" dirty="0">
                <a:cs typeface="Arial"/>
              </a:rPr>
              <a:t>-1</a:t>
            </a:r>
            <a:r>
              <a:rPr lang="en-AU" sz="1600" dirty="0">
                <a:cs typeface="Arial"/>
              </a:rPr>
              <a:t> West + 42 ms</a:t>
            </a:r>
            <a:r>
              <a:rPr lang="en-AU" sz="1600" baseline="30000" dirty="0">
                <a:cs typeface="Arial"/>
              </a:rPr>
              <a:t>-1</a:t>
            </a:r>
            <a:r>
              <a:rPr lang="en-AU" sz="1600" dirty="0">
                <a:cs typeface="Arial"/>
              </a:rPr>
              <a:t> East.</a:t>
            </a:r>
          </a:p>
          <a:p>
            <a:pPr marL="800100" lvl="1" indent="-342900">
              <a:buFont typeface="+mj-lt"/>
              <a:buAutoNum type="alphaLcParenR"/>
            </a:pPr>
            <a:r>
              <a:rPr lang="en-AU" sz="1600" dirty="0"/>
              <a:t>5 km South + 2 km South + 10 km North.</a:t>
            </a:r>
          </a:p>
          <a:p>
            <a:pPr marL="800100" lvl="1" indent="-342900">
              <a:buFont typeface="+mj-lt"/>
              <a:buAutoNum type="alphaLcParenR"/>
            </a:pPr>
            <a:r>
              <a:rPr lang="en-AU" sz="1600" dirty="0">
                <a:cs typeface="Arial"/>
              </a:rPr>
              <a:t>A student ran an average pace of 7.4 ms</a:t>
            </a:r>
            <a:r>
              <a:rPr lang="en-AU" sz="1600" baseline="30000" dirty="0">
                <a:cs typeface="Arial"/>
              </a:rPr>
              <a:t>-1</a:t>
            </a:r>
            <a:r>
              <a:rPr lang="en-AU" sz="1600" dirty="0">
                <a:cs typeface="Arial"/>
              </a:rPr>
              <a:t>. Is it possible to draw a vector to show their velocity? Explain.</a:t>
            </a:r>
            <a:endParaRPr lang="en-AU" sz="1600" dirty="0"/>
          </a:p>
          <a:p>
            <a:pPr marL="342900" indent="-342900">
              <a:spcAft>
                <a:spcPts val="800"/>
              </a:spcAft>
              <a:buFont typeface="+mj-lt"/>
              <a:buAutoNum type="arabicPeriod" startAt="2"/>
            </a:pPr>
            <a:r>
              <a:rPr lang="en-AU" sz="1600" dirty="0"/>
              <a:t>A remote-control boat is floating in the creek. The boat has a velocity of 5 ms</a:t>
            </a:r>
            <a:r>
              <a:rPr lang="en-AU" sz="1600" baseline="30000" dirty="0"/>
              <a:t>-1</a:t>
            </a:r>
            <a:r>
              <a:rPr lang="en-AU" sz="1600" dirty="0"/>
              <a:t> East. If the creek is flowing 2 ms</a:t>
            </a:r>
            <a:r>
              <a:rPr lang="en-AU" sz="1600" baseline="30000" dirty="0"/>
              <a:t>-1</a:t>
            </a:r>
            <a:r>
              <a:rPr lang="en-AU" sz="1600" dirty="0"/>
              <a:t> East, what is the velocity of the boat.  Show your calculations using a vector diagram.</a:t>
            </a:r>
          </a:p>
          <a:p>
            <a:pPr marL="342900" indent="-342900">
              <a:spcAft>
                <a:spcPts val="800"/>
              </a:spcAft>
              <a:buFont typeface="+mj-lt"/>
              <a:buAutoNum type="arabicPeriod" startAt="2"/>
            </a:pPr>
            <a:r>
              <a:rPr lang="en-AU" sz="1600" dirty="0"/>
              <a:t>Add the vectors below:</a:t>
            </a:r>
          </a:p>
        </p:txBody>
      </p:sp>
      <p:pic>
        <p:nvPicPr>
          <p:cNvPr id="6" name="Picture 5" descr="The diagram shows an arrow to the right below the text 6 ms-2 East">
            <a:extLst>
              <a:ext uri="{FF2B5EF4-FFF2-40B4-BE49-F238E27FC236}">
                <a16:creationId xmlns:a16="http://schemas.microsoft.com/office/drawing/2014/main" id="{FD27D78F-9D2A-E14A-8783-F9E2720A7F4C}"/>
              </a:ext>
            </a:extLst>
          </p:cNvPr>
          <p:cNvPicPr>
            <a:picLocks noChangeAspect="1"/>
          </p:cNvPicPr>
          <p:nvPr/>
        </p:nvPicPr>
        <p:blipFill>
          <a:blip r:embed="rId3"/>
          <a:stretch>
            <a:fillRect/>
          </a:stretch>
        </p:blipFill>
        <p:spPr>
          <a:xfrm>
            <a:off x="1485228" y="5498359"/>
            <a:ext cx="2314898" cy="52394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315D81-61CD-8E2E-D071-B519B37839BB}"/>
                  </a:ext>
                </a:extLst>
              </p:cNvPr>
              <p:cNvSpPr txBox="1"/>
              <p:nvPr/>
            </p:nvSpPr>
            <p:spPr>
              <a:xfrm>
                <a:off x="4577336" y="5616683"/>
                <a:ext cx="349680" cy="287301"/>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m:t>
                      </m:r>
                    </m:oMath>
                  </m:oMathPara>
                </a14:m>
                <a:endParaRPr lang="en-US" sz="1800" dirty="0"/>
              </a:p>
            </p:txBody>
          </p:sp>
        </mc:Choice>
        <mc:Fallback xmlns="">
          <p:sp>
            <p:nvSpPr>
              <p:cNvPr id="9" name="TextBox 8">
                <a:extLst>
                  <a:ext uri="{FF2B5EF4-FFF2-40B4-BE49-F238E27FC236}">
                    <a16:creationId xmlns:a16="http://schemas.microsoft.com/office/drawing/2014/main" id="{8D315D81-61CD-8E2E-D071-B519B37839BB}"/>
                  </a:ext>
                </a:extLst>
              </p:cNvPr>
              <p:cNvSpPr txBox="1">
                <a:spLocks noRot="1" noChangeAspect="1" noMove="1" noResize="1" noEditPoints="1" noAdjustHandles="1" noChangeArrowheads="1" noChangeShapeType="1" noTextEdit="1"/>
              </p:cNvSpPr>
              <p:nvPr/>
            </p:nvSpPr>
            <p:spPr>
              <a:xfrm>
                <a:off x="4577336" y="5616683"/>
                <a:ext cx="349680" cy="287301"/>
              </a:xfrm>
              <a:prstGeom prst="rect">
                <a:avLst/>
              </a:prstGeom>
              <a:blipFill>
                <a:blip r:embed="rId5"/>
                <a:stretch>
                  <a:fillRect b="-4167"/>
                </a:stretch>
              </a:blipFill>
            </p:spPr>
            <p:txBody>
              <a:bodyPr/>
              <a:lstStyle/>
              <a:p>
                <a:r>
                  <a:rPr lang="en-AU">
                    <a:noFill/>
                  </a:rPr>
                  <a:t> </a:t>
                </a:r>
              </a:p>
            </p:txBody>
          </p:sp>
        </mc:Fallback>
      </mc:AlternateContent>
      <p:pic>
        <p:nvPicPr>
          <p:cNvPr id="7" name="Picture 6" descr="The image shows an arrow pointing to the left below the text 11 ms-2 West">
            <a:extLst>
              <a:ext uri="{FF2B5EF4-FFF2-40B4-BE49-F238E27FC236}">
                <a16:creationId xmlns:a16="http://schemas.microsoft.com/office/drawing/2014/main" id="{5E3F921F-0159-750C-704F-6ECD9E0B187C}"/>
              </a:ext>
            </a:extLst>
          </p:cNvPr>
          <p:cNvPicPr>
            <a:picLocks noChangeAspect="1"/>
          </p:cNvPicPr>
          <p:nvPr/>
        </p:nvPicPr>
        <p:blipFill>
          <a:blip r:embed="rId6"/>
          <a:stretch>
            <a:fillRect/>
          </a:stretch>
        </p:blipFill>
        <p:spPr>
          <a:xfrm>
            <a:off x="5704226" y="5345277"/>
            <a:ext cx="3823506" cy="701783"/>
          </a:xfrm>
          <a:prstGeom prst="rect">
            <a:avLst/>
          </a:prstGeom>
        </p:spPr>
      </p:pic>
      <p:sp>
        <p:nvSpPr>
          <p:cNvPr id="8" name="TextBox 7">
            <a:extLst>
              <a:ext uri="{FF2B5EF4-FFF2-40B4-BE49-F238E27FC236}">
                <a16:creationId xmlns:a16="http://schemas.microsoft.com/office/drawing/2014/main" id="{52A3955C-523E-7B14-FDB3-50619E94041C}"/>
              </a:ext>
            </a:extLst>
          </p:cNvPr>
          <p:cNvSpPr txBox="1"/>
          <p:nvPr/>
        </p:nvSpPr>
        <p:spPr>
          <a:xfrm>
            <a:off x="360000" y="5973367"/>
            <a:ext cx="11111813" cy="785793"/>
          </a:xfrm>
          <a:prstGeom prst="rect">
            <a:avLst/>
          </a:prstGeom>
          <a:noFill/>
        </p:spPr>
        <p:txBody>
          <a:bodyPr wrap="square">
            <a:spAutoFit/>
          </a:bodyPr>
          <a:lstStyle/>
          <a:p>
            <a:pPr marL="355600" indent="-355600">
              <a:lnSpc>
                <a:spcPct val="150000"/>
              </a:lnSpc>
              <a:buFont typeface="+mj-lt"/>
              <a:buAutoNum type="arabicPeriod" startAt="4"/>
            </a:pPr>
            <a:r>
              <a:rPr lang="en-AU" sz="1600" dirty="0"/>
              <a:t>Challenge:  Use vectors to determine the velocity of the boat on the creek in question 2 if it is moving with a velocity of 5 ms-1 North.  Show all your working.</a:t>
            </a:r>
          </a:p>
        </p:txBody>
      </p:sp>
      <p:sp>
        <p:nvSpPr>
          <p:cNvPr id="2" name="Slide Number Placeholder 1">
            <a:extLst>
              <a:ext uri="{FF2B5EF4-FFF2-40B4-BE49-F238E27FC236}">
                <a16:creationId xmlns:a16="http://schemas.microsoft.com/office/drawing/2014/main" id="{42DDC1C3-7B5D-58A6-36C5-EE733EA126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400393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AB0F9D-2F51-C6AC-070A-1CCFB10DFA00}"/>
              </a:ext>
            </a:extLst>
          </p:cNvPr>
          <p:cNvSpPr>
            <a:spLocks noGrp="1"/>
          </p:cNvSpPr>
          <p:nvPr>
            <p:ph type="title"/>
          </p:nvPr>
        </p:nvSpPr>
        <p:spPr/>
        <p:txBody>
          <a:bodyPr/>
          <a:lstStyle/>
          <a:p>
            <a:r>
              <a:rPr lang="en-AU" dirty="0"/>
              <a:t>Visualise</a:t>
            </a:r>
          </a:p>
        </p:txBody>
      </p:sp>
      <p:sp>
        <p:nvSpPr>
          <p:cNvPr id="4" name="Text Placeholder 3">
            <a:extLst>
              <a:ext uri="{FF2B5EF4-FFF2-40B4-BE49-F238E27FC236}">
                <a16:creationId xmlns:a16="http://schemas.microsoft.com/office/drawing/2014/main" id="{3923A953-0B4A-F595-3F4C-F26CD545D956}"/>
              </a:ext>
            </a:extLst>
          </p:cNvPr>
          <p:cNvSpPr>
            <a:spLocks noGrp="1"/>
          </p:cNvSpPr>
          <p:nvPr>
            <p:ph type="body" sz="quarter" idx="18"/>
          </p:nvPr>
        </p:nvSpPr>
        <p:spPr/>
        <p:txBody>
          <a:bodyPr/>
          <a:lstStyle/>
          <a:p>
            <a:r>
              <a:rPr lang="en-US" dirty="0">
                <a:cs typeface="Arial"/>
              </a:rPr>
              <a:t>You should have completed </a:t>
            </a:r>
            <a:r>
              <a:rPr lang="en-US" b="1" dirty="0">
                <a:cs typeface="Arial"/>
              </a:rPr>
              <a:t>Watch </a:t>
            </a:r>
            <a:r>
              <a:rPr lang="en-US" dirty="0">
                <a:cs typeface="Arial"/>
              </a:rPr>
              <a:t>and </a:t>
            </a:r>
            <a:r>
              <a:rPr lang="en-US" b="1" dirty="0">
                <a:cs typeface="Arial"/>
              </a:rPr>
              <a:t>Read </a:t>
            </a:r>
            <a:r>
              <a:rPr lang="en-US" dirty="0">
                <a:cs typeface="Arial"/>
              </a:rPr>
              <a:t>before you attempt this station</a:t>
            </a:r>
            <a:endParaRPr lang="en-US" dirty="0"/>
          </a:p>
        </p:txBody>
      </p:sp>
      <p:sp>
        <p:nvSpPr>
          <p:cNvPr id="5" name="Content Placeholder 15">
            <a:extLst>
              <a:ext uri="{FF2B5EF4-FFF2-40B4-BE49-F238E27FC236}">
                <a16:creationId xmlns:a16="http://schemas.microsoft.com/office/drawing/2014/main" id="{C4538E66-A6B9-7807-C8A3-86AEC2832682}"/>
              </a:ext>
            </a:extLst>
          </p:cNvPr>
          <p:cNvSpPr txBox="1">
            <a:spLocks/>
          </p:cNvSpPr>
          <p:nvPr/>
        </p:nvSpPr>
        <p:spPr>
          <a:xfrm>
            <a:off x="348000" y="1479303"/>
            <a:ext cx="11484000" cy="5216697"/>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a:lnSpc>
                <a:spcPct val="114000"/>
              </a:lnSpc>
              <a:spcAft>
                <a:spcPts val="600"/>
              </a:spcAft>
            </a:pPr>
            <a:r>
              <a:rPr lang="en-US" sz="1600" b="1" dirty="0">
                <a:latin typeface="+mj-lt"/>
              </a:rPr>
              <a:t>Instructions:</a:t>
            </a:r>
          </a:p>
          <a:p>
            <a:pPr marL="342900" indent="-342900">
              <a:lnSpc>
                <a:spcPct val="114000"/>
              </a:lnSpc>
              <a:spcAft>
                <a:spcPts val="600"/>
              </a:spcAft>
              <a:buFont typeface="+mj-lt"/>
              <a:buAutoNum type="arabicPeriod"/>
            </a:pPr>
            <a:r>
              <a:rPr lang="en-AU" sz="1600" dirty="0"/>
              <a:t>Use vector diagrams to represent the following quantities.</a:t>
            </a:r>
          </a:p>
          <a:p>
            <a:pPr marL="520700" lvl="1" indent="-342900">
              <a:lnSpc>
                <a:spcPct val="114000"/>
              </a:lnSpc>
              <a:buFont typeface="+mj-lt"/>
              <a:buAutoNum type="alphaLcParenR"/>
            </a:pPr>
            <a:r>
              <a:rPr lang="en-AU" sz="1600" dirty="0">
                <a:cs typeface="Arial"/>
              </a:rPr>
              <a:t>2 m South of the canteen door.</a:t>
            </a:r>
          </a:p>
          <a:p>
            <a:pPr marL="520700" lvl="1" indent="-342900">
              <a:lnSpc>
                <a:spcPct val="114000"/>
              </a:lnSpc>
              <a:buFont typeface="+mj-lt"/>
              <a:buAutoNum type="alphaLcParenR"/>
            </a:pPr>
            <a:r>
              <a:rPr lang="en-AU" sz="1600" dirty="0"/>
              <a:t>A girl is riding her bike down a steep hill and reaches a velocity of 65 kmh</a:t>
            </a:r>
            <a:r>
              <a:rPr lang="en-AU" sz="1600" baseline="30000" dirty="0"/>
              <a:t>-1 </a:t>
            </a:r>
            <a:r>
              <a:rPr lang="en-AU" sz="1600" dirty="0"/>
              <a:t>downhill.</a:t>
            </a:r>
          </a:p>
          <a:p>
            <a:pPr marL="520700" lvl="1" indent="-342900">
              <a:lnSpc>
                <a:spcPct val="114000"/>
              </a:lnSpc>
              <a:buFont typeface="+mj-lt"/>
              <a:buAutoNum type="alphaLcParenR"/>
            </a:pPr>
            <a:r>
              <a:rPr lang="en-AU" sz="1600" dirty="0"/>
              <a:t>Usain Bolt’s acceleration from the starting block has been measured as 9.5 ms</a:t>
            </a:r>
            <a:r>
              <a:rPr lang="en-AU" sz="1600" baseline="30000" dirty="0"/>
              <a:t>-2 </a:t>
            </a:r>
            <a:r>
              <a:rPr lang="en-AU" sz="1600" dirty="0"/>
              <a:t>forward. </a:t>
            </a:r>
          </a:p>
          <a:p>
            <a:pPr>
              <a:lnSpc>
                <a:spcPct val="114000"/>
              </a:lnSpc>
              <a:spcAft>
                <a:spcPts val="600"/>
              </a:spcAft>
            </a:pPr>
            <a:r>
              <a:rPr lang="en-AU" sz="1600" dirty="0">
                <a:cs typeface="Arial"/>
              </a:rPr>
              <a:t>2. Alistair walks 500 m East to his friend’s house.  They then walk 1 km East until they get to school.  Draw a vector diagram to show the final displacement of the two boys.  </a:t>
            </a:r>
            <a:endParaRPr lang="en-AU" sz="1600" dirty="0"/>
          </a:p>
          <a:p>
            <a:pPr marL="539750" indent="-539750">
              <a:lnSpc>
                <a:spcPct val="114000"/>
              </a:lnSpc>
              <a:spcAft>
                <a:spcPts val="600"/>
              </a:spcAft>
            </a:pPr>
            <a:r>
              <a:rPr lang="en-AU" sz="1600" dirty="0">
                <a:cs typeface="Arial"/>
              </a:rPr>
              <a:t>3. </a:t>
            </a:r>
          </a:p>
          <a:p>
            <a:pPr marL="539750" indent="-357188">
              <a:lnSpc>
                <a:spcPct val="114000"/>
              </a:lnSpc>
              <a:spcAft>
                <a:spcPts val="600"/>
              </a:spcAft>
              <a:buFont typeface="+mj-lt"/>
              <a:buAutoNum type="alphaLcParenR"/>
            </a:pPr>
            <a:r>
              <a:rPr lang="en-AU" sz="1600" dirty="0">
                <a:cs typeface="Arial"/>
              </a:rPr>
              <a:t>Draw a vector diagram to represent the displacement of a swimmer who has finished swimming a 50 m race in an Olympic pool.  </a:t>
            </a:r>
          </a:p>
          <a:p>
            <a:pPr marL="539750" indent="-357188">
              <a:lnSpc>
                <a:spcPct val="114000"/>
              </a:lnSpc>
              <a:spcAft>
                <a:spcPts val="600"/>
              </a:spcAft>
              <a:buFont typeface="+mj-lt"/>
              <a:buAutoNum type="alphaLcParenR"/>
            </a:pPr>
            <a:r>
              <a:rPr lang="en-AU" sz="1600" dirty="0">
                <a:cs typeface="Arial"/>
              </a:rPr>
              <a:t>The swimmer now competes </a:t>
            </a:r>
            <a:r>
              <a:rPr lang="en-AU" sz="1600" dirty="0"/>
              <a:t>in a 100 m race</a:t>
            </a:r>
            <a:r>
              <a:rPr lang="en-AU" sz="1600" dirty="0">
                <a:cs typeface="Arial"/>
              </a:rPr>
              <a:t>.  Use vector diagrams to show the final displacement.</a:t>
            </a:r>
            <a:endParaRPr lang="en-AU" sz="1600" dirty="0"/>
          </a:p>
          <a:p>
            <a:pPr>
              <a:lnSpc>
                <a:spcPct val="114000"/>
              </a:lnSpc>
              <a:spcAft>
                <a:spcPts val="600"/>
              </a:spcAft>
            </a:pPr>
            <a:r>
              <a:rPr lang="en-AU" sz="1600" dirty="0"/>
              <a:t>4.  Sara runs around the block. If the short sides of the block are 500 m and the long sides are 700 m.  Draw diagrams to show:</a:t>
            </a:r>
          </a:p>
          <a:p>
            <a:pPr marL="539750" indent="-357188">
              <a:lnSpc>
                <a:spcPct val="114000"/>
              </a:lnSpc>
              <a:spcAft>
                <a:spcPts val="600"/>
              </a:spcAft>
              <a:buFont typeface="+mj-lt"/>
              <a:buAutoNum type="alphaLcParenR"/>
            </a:pPr>
            <a:r>
              <a:rPr lang="en-AU" sz="1600" dirty="0">
                <a:cs typeface="Arial"/>
              </a:rPr>
              <a:t>the distance she has run.</a:t>
            </a:r>
          </a:p>
          <a:p>
            <a:pPr marL="539750" indent="-357188">
              <a:lnSpc>
                <a:spcPct val="114000"/>
              </a:lnSpc>
              <a:spcAft>
                <a:spcPts val="600"/>
              </a:spcAft>
              <a:buFont typeface="+mj-lt"/>
              <a:buAutoNum type="alphaLcParenR"/>
            </a:pPr>
            <a:r>
              <a:rPr lang="en-AU" sz="1600" dirty="0">
                <a:cs typeface="Arial"/>
              </a:rPr>
              <a:t>her displacement at the end of the run.</a:t>
            </a:r>
          </a:p>
        </p:txBody>
      </p:sp>
      <p:sp>
        <p:nvSpPr>
          <p:cNvPr id="2" name="Slide Number Placeholder 1">
            <a:extLst>
              <a:ext uri="{FF2B5EF4-FFF2-40B4-BE49-F238E27FC236}">
                <a16:creationId xmlns:a16="http://schemas.microsoft.com/office/drawing/2014/main" id="{C5754E42-9698-30F5-6061-02C4581B97B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239001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EE46DF-1C35-D44C-2547-1EAB80A19778}"/>
              </a:ext>
            </a:extLst>
          </p:cNvPr>
          <p:cNvSpPr>
            <a:spLocks noGrp="1"/>
          </p:cNvSpPr>
          <p:nvPr>
            <p:ph type="title"/>
          </p:nvPr>
        </p:nvSpPr>
        <p:spPr/>
        <p:txBody>
          <a:bodyPr/>
          <a:lstStyle/>
          <a:p>
            <a:r>
              <a:rPr lang="en-AU" dirty="0"/>
              <a:t>Investigate</a:t>
            </a:r>
          </a:p>
        </p:txBody>
      </p:sp>
      <p:sp>
        <p:nvSpPr>
          <p:cNvPr id="4" name="Text Placeholder 3">
            <a:extLst>
              <a:ext uri="{FF2B5EF4-FFF2-40B4-BE49-F238E27FC236}">
                <a16:creationId xmlns:a16="http://schemas.microsoft.com/office/drawing/2014/main" id="{1CE4963E-E4D0-8DD4-50A8-5B4A6F0DA3BE}"/>
              </a:ext>
            </a:extLst>
          </p:cNvPr>
          <p:cNvSpPr>
            <a:spLocks noGrp="1"/>
          </p:cNvSpPr>
          <p:nvPr>
            <p:ph type="body" sz="quarter" idx="18"/>
          </p:nvPr>
        </p:nvSpPr>
        <p:spPr/>
        <p:txBody>
          <a:bodyPr/>
          <a:lstStyle/>
          <a:p>
            <a:r>
              <a:rPr lang="en-US" dirty="0">
                <a:latin typeface="Arial"/>
                <a:cs typeface="Arial"/>
              </a:rPr>
              <a:t>You should have completed </a:t>
            </a:r>
            <a:r>
              <a:rPr lang="en-US" b="1" dirty="0">
                <a:latin typeface="Arial"/>
                <a:cs typeface="Arial"/>
              </a:rPr>
              <a:t>Watch </a:t>
            </a:r>
            <a:r>
              <a:rPr lang="en-US" dirty="0">
                <a:latin typeface="Arial"/>
                <a:cs typeface="Arial"/>
              </a:rPr>
              <a:t>and </a:t>
            </a:r>
            <a:r>
              <a:rPr lang="en-US" b="1" dirty="0">
                <a:latin typeface="Arial"/>
                <a:cs typeface="Arial"/>
              </a:rPr>
              <a:t>Read </a:t>
            </a:r>
            <a:r>
              <a:rPr lang="en-US" dirty="0">
                <a:latin typeface="Arial"/>
                <a:cs typeface="Arial"/>
              </a:rPr>
              <a:t>before you attempt this station</a:t>
            </a:r>
            <a:endParaRPr lang="en-AU" dirty="0">
              <a:latin typeface="Arial"/>
              <a:cs typeface="Arial"/>
            </a:endParaRPr>
          </a:p>
        </p:txBody>
      </p:sp>
      <p:sp>
        <p:nvSpPr>
          <p:cNvPr id="5" name="Content Placeholder 16">
            <a:extLst>
              <a:ext uri="{FF2B5EF4-FFF2-40B4-BE49-F238E27FC236}">
                <a16:creationId xmlns:a16="http://schemas.microsoft.com/office/drawing/2014/main" id="{C233EC58-F5A9-206A-A4CD-B40F50C277B2}"/>
              </a:ext>
            </a:extLst>
          </p:cNvPr>
          <p:cNvSpPr txBox="1">
            <a:spLocks/>
          </p:cNvSpPr>
          <p:nvPr/>
        </p:nvSpPr>
        <p:spPr>
          <a:xfrm>
            <a:off x="360000" y="1717972"/>
            <a:ext cx="11484000" cy="4536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a:spcBef>
                <a:spcPts val="600"/>
              </a:spcBef>
              <a:spcAft>
                <a:spcPts val="600"/>
              </a:spcAft>
            </a:pPr>
            <a:r>
              <a:rPr lang="en-US" b="1">
                <a:latin typeface="+mj-lt"/>
              </a:rPr>
              <a:t>Instructions:</a:t>
            </a:r>
          </a:p>
          <a:p>
            <a:pPr marL="342900" indent="-342900">
              <a:spcBef>
                <a:spcPts val="600"/>
              </a:spcBef>
              <a:spcAft>
                <a:spcPts val="600"/>
              </a:spcAft>
              <a:buFont typeface="Arial" panose="020B0604020202020204" pitchFamily="34" charset="0"/>
              <a:buChar char="•"/>
            </a:pPr>
            <a:r>
              <a:rPr lang="en-US" sz="1800"/>
              <a:t>Carry out the investigation on the back of this card to determine whether the order of adding vectors is important.</a:t>
            </a:r>
          </a:p>
          <a:p>
            <a:pPr marL="319088" indent="-319088">
              <a:spcBef>
                <a:spcPts val="600"/>
              </a:spcBef>
              <a:spcAft>
                <a:spcPts val="600"/>
              </a:spcAft>
              <a:buFont typeface="Arial" panose="020B0604020202020204" pitchFamily="34" charset="0"/>
              <a:buChar char="•"/>
            </a:pPr>
            <a:r>
              <a:rPr lang="en-US" sz="1800"/>
              <a:t>Summarise your findings.</a:t>
            </a:r>
          </a:p>
          <a:p>
            <a:pPr>
              <a:spcBef>
                <a:spcPts val="600"/>
              </a:spcBef>
              <a:spcAft>
                <a:spcPts val="600"/>
              </a:spcAft>
            </a:pPr>
            <a:endParaRPr lang="en-US" dirty="0"/>
          </a:p>
        </p:txBody>
      </p:sp>
      <p:sp>
        <p:nvSpPr>
          <p:cNvPr id="2" name="Slide Number Placeholder 1">
            <a:extLst>
              <a:ext uri="{FF2B5EF4-FFF2-40B4-BE49-F238E27FC236}">
                <a16:creationId xmlns:a16="http://schemas.microsoft.com/office/drawing/2014/main" id="{C730E021-09E3-32CA-7CD0-AF0F63834B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75896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AEB915-C1DA-2121-59B9-8203ADA85A04}"/>
              </a:ext>
            </a:extLst>
          </p:cNvPr>
          <p:cNvSpPr>
            <a:spLocks noGrp="1"/>
          </p:cNvSpPr>
          <p:nvPr>
            <p:ph type="title"/>
          </p:nvPr>
        </p:nvSpPr>
        <p:spPr/>
        <p:txBody>
          <a:bodyPr/>
          <a:lstStyle/>
          <a:p>
            <a:r>
              <a:rPr lang="en-AU" dirty="0"/>
              <a:t>Adding vectors worksheet</a:t>
            </a:r>
          </a:p>
        </p:txBody>
      </p:sp>
      <p:sp>
        <p:nvSpPr>
          <p:cNvPr id="4" name="Text Placeholder 3">
            <a:extLst>
              <a:ext uri="{FF2B5EF4-FFF2-40B4-BE49-F238E27FC236}">
                <a16:creationId xmlns:a16="http://schemas.microsoft.com/office/drawing/2014/main" id="{72558284-50A4-4C5B-B2A0-3634D5E5DBE6}"/>
              </a:ext>
            </a:extLst>
          </p:cNvPr>
          <p:cNvSpPr>
            <a:spLocks noGrp="1"/>
          </p:cNvSpPr>
          <p:nvPr>
            <p:ph type="body" sz="quarter" idx="18"/>
          </p:nvPr>
        </p:nvSpPr>
        <p:spPr>
          <a:xfrm>
            <a:off x="360000" y="990601"/>
            <a:ext cx="10080000" cy="726478"/>
          </a:xfrm>
        </p:spPr>
        <p:txBody>
          <a:bodyPr/>
          <a:lstStyle/>
          <a:p>
            <a:r>
              <a:rPr lang="en-AU" dirty="0">
                <a:ea typeface="Calibri" panose="020F0502020204030204" pitchFamily="34" charset="0"/>
              </a:rPr>
              <a:t>In each of the following steps, place tape on the floor to represent each displacement vector</a:t>
            </a:r>
            <a:endParaRPr lang="en-US" dirty="0"/>
          </a:p>
        </p:txBody>
      </p:sp>
      <p:grpSp>
        <p:nvGrpSpPr>
          <p:cNvPr id="11" name="Group 10" descr="See&#10;Mark a cross (“X”)  on the ground with masking tape.&#10;Start at “X”.  Create a vector that represents 2.5 m North.&#10;At the end of this vector, add a new vector that is 2.0 m West.&#10;At the end of this vector, add a third vector that is 2.0 m South.&#10;Finally, add a vector which is 2.0 m East.&#10;Measure your resultant vector in both magnitude and direction.">
            <a:extLst>
              <a:ext uri="{FF2B5EF4-FFF2-40B4-BE49-F238E27FC236}">
                <a16:creationId xmlns:a16="http://schemas.microsoft.com/office/drawing/2014/main" id="{64F7CB40-7DE3-AAD3-EC23-A8494EE4C85F}"/>
              </a:ext>
            </a:extLst>
          </p:cNvPr>
          <p:cNvGrpSpPr/>
          <p:nvPr/>
        </p:nvGrpSpPr>
        <p:grpSpPr>
          <a:xfrm>
            <a:off x="360000" y="1860508"/>
            <a:ext cx="6063342" cy="4161310"/>
            <a:chOff x="206828" y="1883230"/>
            <a:chExt cx="6063342" cy="4161310"/>
          </a:xfrm>
        </p:grpSpPr>
        <p:sp>
          <p:nvSpPr>
            <p:cNvPr id="5" name="Text Box 2">
              <a:extLst>
                <a:ext uri="{FF2B5EF4-FFF2-40B4-BE49-F238E27FC236}">
                  <a16:creationId xmlns:a16="http://schemas.microsoft.com/office/drawing/2014/main" id="{10DE2CBD-70E0-E3D0-03B7-6DA571DEE7E7}"/>
                </a:ext>
              </a:extLst>
            </p:cNvPr>
            <p:cNvSpPr txBox="1">
              <a:spLocks noChangeArrowheads="1"/>
            </p:cNvSpPr>
            <p:nvPr/>
          </p:nvSpPr>
          <p:spPr bwMode="auto">
            <a:xfrm flipH="1">
              <a:off x="206828" y="1883230"/>
              <a:ext cx="6063342" cy="4161310"/>
            </a:xfrm>
            <a:prstGeom prst="wedgeRoundRectCallout">
              <a:avLst/>
            </a:prstGeom>
            <a:solidFill>
              <a:srgbClr val="C9EDFC"/>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AU" sz="1600" dirty="0">
                <a:effectLst/>
                <a:ea typeface="Calibri" panose="020F0502020204030204" pitchFamily="34" charset="0"/>
                <a:cs typeface="Times New Roman"/>
              </a:endParaRPr>
            </a:p>
          </p:txBody>
        </p:sp>
        <p:sp>
          <p:nvSpPr>
            <p:cNvPr id="10" name="TextBox 9">
              <a:extLst>
                <a:ext uri="{FF2B5EF4-FFF2-40B4-BE49-F238E27FC236}">
                  <a16:creationId xmlns:a16="http://schemas.microsoft.com/office/drawing/2014/main" id="{3524EC3C-BC25-AAE5-41C3-40D508457576}"/>
                </a:ext>
              </a:extLst>
            </p:cNvPr>
            <p:cNvSpPr txBox="1"/>
            <p:nvPr/>
          </p:nvSpPr>
          <p:spPr>
            <a:xfrm>
              <a:off x="519838" y="2171699"/>
              <a:ext cx="5576162" cy="3423557"/>
            </a:xfrm>
            <a:prstGeom prst="rect">
              <a:avLst/>
            </a:prstGeom>
            <a:noFill/>
          </p:spPr>
          <p:txBody>
            <a:bodyPr wrap="square" lIns="0" tIns="0" rIns="0" bIns="0" rtlCol="0">
              <a:noAutofit/>
            </a:bodyPr>
            <a:lstStyle/>
            <a:p>
              <a:pPr>
                <a:lnSpc>
                  <a:spcPct val="114000"/>
                </a:lnSpc>
                <a:spcAft>
                  <a:spcPts val="600"/>
                </a:spcAft>
              </a:pPr>
              <a:r>
                <a:rPr lang="en-AU" sz="1600" b="1" dirty="0">
                  <a:effectLst/>
                  <a:latin typeface="+mj-lt"/>
                  <a:ea typeface="Calibri" panose="020F0502020204030204" pitchFamily="34" charset="0"/>
                  <a:cs typeface="Times New Roman"/>
                </a:rPr>
                <a:t>See</a:t>
              </a:r>
              <a:endParaRPr lang="en-AU" sz="1600" dirty="0">
                <a:effectLst/>
                <a:latin typeface="+mj-lt"/>
                <a:ea typeface="Calibri" panose="020F0502020204030204" pitchFamily="34" charset="0"/>
                <a:cs typeface="Times New Roman"/>
              </a:endParaRPr>
            </a:p>
            <a:p>
              <a:pPr marL="342900" indent="-342900">
                <a:lnSpc>
                  <a:spcPct val="114000"/>
                </a:lnSpc>
                <a:spcAft>
                  <a:spcPts val="600"/>
                </a:spcAft>
                <a:buFont typeface="+mj-lt"/>
                <a:buAutoNum type="arabicPeriod"/>
              </a:pPr>
              <a:r>
                <a:rPr lang="en-AU" sz="1600" dirty="0">
                  <a:effectLst/>
                  <a:ea typeface="Calibri" panose="020F0502020204030204" pitchFamily="34" charset="0"/>
                  <a:cs typeface="Times New Roman"/>
                </a:rPr>
                <a:t>Mark a cross (“X”)</a:t>
              </a:r>
              <a:r>
                <a:rPr lang="en-AU" sz="1600" dirty="0">
                  <a:ea typeface="Calibri" panose="020F0502020204030204" pitchFamily="34" charset="0"/>
                  <a:cs typeface="Times New Roman"/>
                </a:rPr>
                <a:t> </a:t>
              </a:r>
              <a:r>
                <a:rPr lang="en-AU" sz="1600" dirty="0">
                  <a:effectLst/>
                  <a:ea typeface="Calibri" panose="020F0502020204030204" pitchFamily="34" charset="0"/>
                  <a:cs typeface="Times New Roman"/>
                </a:rPr>
                <a:t> on the ground with masking tape.</a:t>
              </a:r>
            </a:p>
            <a:p>
              <a:pPr marL="342900" indent="-342900">
                <a:lnSpc>
                  <a:spcPct val="114000"/>
                </a:lnSpc>
                <a:spcAft>
                  <a:spcPts val="600"/>
                </a:spcAft>
                <a:buFont typeface="+mj-lt"/>
                <a:buAutoNum type="arabicPeriod"/>
              </a:pPr>
              <a:r>
                <a:rPr lang="en-AU" sz="1600" dirty="0">
                  <a:effectLst/>
                  <a:ea typeface="Calibri" panose="020F0502020204030204" pitchFamily="34" charset="0"/>
                  <a:cs typeface="Times New Roman"/>
                </a:rPr>
                <a:t>Start at “X”.</a:t>
              </a:r>
              <a:r>
                <a:rPr lang="en-AU" sz="1600" dirty="0">
                  <a:ea typeface="Calibri" panose="020F0502020204030204" pitchFamily="34" charset="0"/>
                  <a:cs typeface="Times New Roman"/>
                </a:rPr>
                <a:t> </a:t>
              </a:r>
              <a:r>
                <a:rPr lang="en-AU" sz="1600" dirty="0">
                  <a:effectLst/>
                  <a:ea typeface="Calibri" panose="020F0502020204030204" pitchFamily="34" charset="0"/>
                  <a:cs typeface="Times New Roman"/>
                </a:rPr>
                <a:t> Create a vector that represents 2.5 m North.</a:t>
              </a:r>
            </a:p>
            <a:p>
              <a:pPr marL="342900" lvl="0" indent="-342900">
                <a:lnSpc>
                  <a:spcPct val="114000"/>
                </a:lnSpc>
                <a:spcAft>
                  <a:spcPts val="600"/>
                </a:spcAft>
                <a:buFont typeface="+mj-lt"/>
                <a:buAutoNum type="arabicPeriod"/>
              </a:pPr>
              <a:r>
                <a:rPr lang="en-AU" sz="1600" dirty="0">
                  <a:effectLst/>
                  <a:ea typeface="Calibri" panose="020F0502020204030204" pitchFamily="34" charset="0"/>
                  <a:cs typeface="Times New Roman"/>
                </a:rPr>
                <a:t>At the end of this vector, add a new vector that is 2.0 m West.</a:t>
              </a:r>
            </a:p>
            <a:p>
              <a:pPr marL="342900" lvl="0" indent="-342900">
                <a:lnSpc>
                  <a:spcPct val="114000"/>
                </a:lnSpc>
                <a:spcAft>
                  <a:spcPts val="600"/>
                </a:spcAft>
                <a:buFont typeface="+mj-lt"/>
                <a:buAutoNum type="arabicPeriod"/>
              </a:pPr>
              <a:r>
                <a:rPr lang="en-AU" sz="1600" dirty="0">
                  <a:effectLst/>
                  <a:ea typeface="Calibri" panose="020F0502020204030204" pitchFamily="34" charset="0"/>
                  <a:cs typeface="Times New Roman"/>
                </a:rPr>
                <a:t>At the end of this vector, add a third vector that is 2.0 m South.</a:t>
              </a:r>
            </a:p>
            <a:p>
              <a:pPr marL="342900" lvl="0" indent="-342900">
                <a:lnSpc>
                  <a:spcPct val="114000"/>
                </a:lnSpc>
                <a:spcAft>
                  <a:spcPts val="600"/>
                </a:spcAft>
                <a:buFont typeface="+mj-lt"/>
                <a:buAutoNum type="arabicPeriod"/>
              </a:pPr>
              <a:r>
                <a:rPr lang="en-AU" sz="1600" dirty="0">
                  <a:effectLst/>
                  <a:ea typeface="Calibri" panose="020F0502020204030204" pitchFamily="34" charset="0"/>
                  <a:cs typeface="Times New Roman"/>
                </a:rPr>
                <a:t>Finally, add a vector which is 2.0 m East.</a:t>
              </a:r>
            </a:p>
            <a:p>
              <a:pPr marL="342900" lvl="0" indent="-342900">
                <a:lnSpc>
                  <a:spcPct val="114000"/>
                </a:lnSpc>
                <a:spcAft>
                  <a:spcPts val="600"/>
                </a:spcAft>
                <a:buFont typeface="+mj-lt"/>
                <a:buAutoNum type="arabicPeriod"/>
              </a:pPr>
              <a:r>
                <a:rPr lang="en-AU" sz="1600" dirty="0">
                  <a:effectLst/>
                  <a:ea typeface="Calibri" panose="020F0502020204030204" pitchFamily="34" charset="0"/>
                  <a:cs typeface="Times New Roman"/>
                </a:rPr>
                <a:t>Measure your resultant vector in both magnitude and direction.</a:t>
              </a:r>
            </a:p>
          </p:txBody>
        </p:sp>
      </p:grpSp>
      <p:sp>
        <p:nvSpPr>
          <p:cNvPr id="8" name="Arrow: Right 18" descr="arrow pointing to the think text box">
            <a:extLst>
              <a:ext uri="{FF2B5EF4-FFF2-40B4-BE49-F238E27FC236}">
                <a16:creationId xmlns:a16="http://schemas.microsoft.com/office/drawing/2014/main" id="{511EEB94-8601-C633-C7FA-9FE457C4ACF5}"/>
              </a:ext>
            </a:extLst>
          </p:cNvPr>
          <p:cNvSpPr/>
          <p:nvPr/>
        </p:nvSpPr>
        <p:spPr>
          <a:xfrm>
            <a:off x="6572792" y="2636414"/>
            <a:ext cx="608554" cy="30162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16" name="Group 15" descr="Think&#10;How are displacement vectors added?&#10;">
            <a:extLst>
              <a:ext uri="{FF2B5EF4-FFF2-40B4-BE49-F238E27FC236}">
                <a16:creationId xmlns:a16="http://schemas.microsoft.com/office/drawing/2014/main" id="{67FD1452-3C3E-B5B0-5E4E-FFD552752937}"/>
              </a:ext>
            </a:extLst>
          </p:cNvPr>
          <p:cNvGrpSpPr/>
          <p:nvPr/>
        </p:nvGrpSpPr>
        <p:grpSpPr>
          <a:xfrm>
            <a:off x="7330796" y="1135949"/>
            <a:ext cx="4773295" cy="2684780"/>
            <a:chOff x="7142480" y="905601"/>
            <a:chExt cx="4773295" cy="2684780"/>
          </a:xfrm>
        </p:grpSpPr>
        <p:sp>
          <p:nvSpPr>
            <p:cNvPr id="6" name="Text Box 2">
              <a:extLst>
                <a:ext uri="{FF2B5EF4-FFF2-40B4-BE49-F238E27FC236}">
                  <a16:creationId xmlns:a16="http://schemas.microsoft.com/office/drawing/2014/main" id="{BC851A20-806C-15BB-D31A-D42A0882A6AE}"/>
                </a:ext>
              </a:extLst>
            </p:cNvPr>
            <p:cNvSpPr txBox="1">
              <a:spLocks noChangeArrowheads="1"/>
            </p:cNvSpPr>
            <p:nvPr/>
          </p:nvSpPr>
          <p:spPr bwMode="auto">
            <a:xfrm>
              <a:off x="7142480" y="905601"/>
              <a:ext cx="4773295" cy="2684780"/>
            </a:xfrm>
            <a:prstGeom prst="irregularSeal2">
              <a:avLst/>
            </a:prstGeom>
            <a:solidFill>
              <a:schemeClr val="tx2"/>
            </a:solidFill>
            <a:ln w="9525">
              <a:noFill/>
              <a:miter lim="800000"/>
              <a:headEnd/>
              <a:tailEnd/>
            </a:ln>
          </p:spPr>
          <p:txBody>
            <a:bodyPr rot="0" vert="horz" wrap="square" lIns="91440" tIns="45720" rIns="91440" bIns="45720" anchor="t" anchorCtr="0">
              <a:noAutofit/>
            </a:bodyPr>
            <a:lstStyle/>
            <a:p>
              <a:pPr marL="457200">
                <a:lnSpc>
                  <a:spcPct val="107000"/>
                </a:lnSpc>
              </a:pPr>
              <a:endParaRPr lang="en-AU" sz="1600" dirty="0">
                <a:solidFill>
                  <a:schemeClr val="bg1"/>
                </a:solidFill>
                <a:effectLst/>
                <a:ea typeface="Calibri" panose="020F0502020204030204" pitchFamily="34" charset="0"/>
                <a:cs typeface="Times New Roman"/>
              </a:endParaRPr>
            </a:p>
          </p:txBody>
        </p:sp>
        <p:sp>
          <p:nvSpPr>
            <p:cNvPr id="12" name="TextBox 11">
              <a:extLst>
                <a:ext uri="{FF2B5EF4-FFF2-40B4-BE49-F238E27FC236}">
                  <a16:creationId xmlns:a16="http://schemas.microsoft.com/office/drawing/2014/main" id="{1E3859DE-057C-EC91-5B17-3A32287C67A5}"/>
                </a:ext>
              </a:extLst>
            </p:cNvPr>
            <p:cNvSpPr txBox="1"/>
            <p:nvPr/>
          </p:nvSpPr>
          <p:spPr>
            <a:xfrm>
              <a:off x="8454099" y="1906816"/>
              <a:ext cx="2439190" cy="1426029"/>
            </a:xfrm>
            <a:prstGeom prst="rect">
              <a:avLst/>
            </a:prstGeom>
            <a:noFill/>
          </p:spPr>
          <p:txBody>
            <a:bodyPr wrap="square" lIns="0" tIns="0" rIns="0" bIns="0" rtlCol="0">
              <a:noAutofit/>
            </a:bodyPr>
            <a:lstStyle/>
            <a:p>
              <a:pPr>
                <a:lnSpc>
                  <a:spcPct val="107000"/>
                </a:lnSpc>
              </a:pPr>
              <a:r>
                <a:rPr lang="en-AU" sz="1600" b="1" dirty="0">
                  <a:solidFill>
                    <a:schemeClr val="bg1"/>
                  </a:solidFill>
                  <a:effectLst/>
                  <a:latin typeface="+mj-lt"/>
                  <a:ea typeface="Calibri" panose="020F0502020204030204" pitchFamily="34" charset="0"/>
                  <a:cs typeface="Times New Roman"/>
                </a:rPr>
                <a:t>Think</a:t>
              </a:r>
            </a:p>
            <a:p>
              <a:pPr marL="11113">
                <a:lnSpc>
                  <a:spcPct val="107000"/>
                </a:lnSpc>
                <a:spcAft>
                  <a:spcPts val="800"/>
                </a:spcAft>
              </a:pPr>
              <a:r>
                <a:rPr lang="en-AU" sz="1600" dirty="0">
                  <a:solidFill>
                    <a:schemeClr val="bg1"/>
                  </a:solidFill>
                  <a:effectLst/>
                  <a:ea typeface="Calibri" panose="020F0502020204030204" pitchFamily="34" charset="0"/>
                  <a:cs typeface="Times New Roman"/>
                </a:rPr>
                <a:t>How are displacement vectors added?</a:t>
              </a:r>
            </a:p>
          </p:txBody>
        </p:sp>
      </p:grpSp>
      <p:sp>
        <p:nvSpPr>
          <p:cNvPr id="9" name="Arrow: Right 19" descr="arrow pointing to the wonder text box">
            <a:extLst>
              <a:ext uri="{FF2B5EF4-FFF2-40B4-BE49-F238E27FC236}">
                <a16:creationId xmlns:a16="http://schemas.microsoft.com/office/drawing/2014/main" id="{06E3F1F9-88EA-C2A9-886F-5E66C6C61A46}"/>
              </a:ext>
            </a:extLst>
          </p:cNvPr>
          <p:cNvSpPr/>
          <p:nvPr/>
        </p:nvSpPr>
        <p:spPr>
          <a:xfrm rot="5400000">
            <a:off x="9329158" y="3669915"/>
            <a:ext cx="701564" cy="301628"/>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15" name="Group 14" descr="Wonder&#10;What would happen if you added the vectors in a different order?&#10;Try this out.">
            <a:extLst>
              <a:ext uri="{FF2B5EF4-FFF2-40B4-BE49-F238E27FC236}">
                <a16:creationId xmlns:a16="http://schemas.microsoft.com/office/drawing/2014/main" id="{43D9C0B6-90AE-D94F-E5F7-DD8487CD19C3}"/>
              </a:ext>
            </a:extLst>
          </p:cNvPr>
          <p:cNvGrpSpPr/>
          <p:nvPr/>
        </p:nvGrpSpPr>
        <p:grpSpPr>
          <a:xfrm>
            <a:off x="7423783" y="4327836"/>
            <a:ext cx="4210685" cy="2278164"/>
            <a:chOff x="7423784" y="4062699"/>
            <a:chExt cx="4210685" cy="2278164"/>
          </a:xfrm>
        </p:grpSpPr>
        <p:sp>
          <p:nvSpPr>
            <p:cNvPr id="7" name="Text Box 2">
              <a:extLst>
                <a:ext uri="{FF2B5EF4-FFF2-40B4-BE49-F238E27FC236}">
                  <a16:creationId xmlns:a16="http://schemas.microsoft.com/office/drawing/2014/main" id="{7129DCC9-D91A-B7B2-C356-0AFA7C61935B}"/>
                </a:ext>
              </a:extLst>
            </p:cNvPr>
            <p:cNvSpPr txBox="1">
              <a:spLocks noChangeArrowheads="1"/>
            </p:cNvSpPr>
            <p:nvPr/>
          </p:nvSpPr>
          <p:spPr bwMode="auto">
            <a:xfrm>
              <a:off x="7423784" y="4062699"/>
              <a:ext cx="4210685" cy="2278164"/>
            </a:xfrm>
            <a:prstGeom prst="cloudCallout">
              <a:avLst>
                <a:gd name="adj1" fmla="val 7652"/>
                <a:gd name="adj2" fmla="val 5086"/>
              </a:avLst>
            </a:prstGeom>
            <a:solidFill>
              <a:srgbClr val="041D42"/>
            </a:solidFill>
            <a:ln w="9525">
              <a:noFill/>
              <a:miter lim="800000"/>
              <a:headEnd/>
              <a:tailEnd/>
            </a:ln>
          </p:spPr>
          <p:txBody>
            <a:bodyPr rot="0" vert="horz" wrap="square" lIns="91440" tIns="45720" rIns="91440" bIns="45720" anchor="t" anchorCtr="0">
              <a:noAutofit/>
            </a:bodyPr>
            <a:lstStyle/>
            <a:p>
              <a:pPr marL="358775">
                <a:lnSpc>
                  <a:spcPct val="107000"/>
                </a:lnSpc>
                <a:spcAft>
                  <a:spcPts val="800"/>
                </a:spcAft>
              </a:pPr>
              <a:endParaRPr lang="en-AU" sz="1600" dirty="0">
                <a:solidFill>
                  <a:schemeClr val="bg1"/>
                </a:solidFill>
                <a:effectLst/>
                <a:ea typeface="Calibri" panose="020F0502020204030204" pitchFamily="34" charset="0"/>
                <a:cs typeface="Times New Roman"/>
              </a:endParaRPr>
            </a:p>
          </p:txBody>
        </p:sp>
        <p:sp>
          <p:nvSpPr>
            <p:cNvPr id="14" name="TextBox 13">
              <a:extLst>
                <a:ext uri="{FF2B5EF4-FFF2-40B4-BE49-F238E27FC236}">
                  <a16:creationId xmlns:a16="http://schemas.microsoft.com/office/drawing/2014/main" id="{3D3951FC-3251-7D3B-252C-6FDAE04F1EC4}"/>
                </a:ext>
              </a:extLst>
            </p:cNvPr>
            <p:cNvSpPr txBox="1"/>
            <p:nvPr/>
          </p:nvSpPr>
          <p:spPr>
            <a:xfrm>
              <a:off x="7761891" y="4591596"/>
              <a:ext cx="3534470" cy="1426029"/>
            </a:xfrm>
            <a:prstGeom prst="rect">
              <a:avLst/>
            </a:prstGeom>
            <a:noFill/>
          </p:spPr>
          <p:txBody>
            <a:bodyPr wrap="square" lIns="0" tIns="0" rIns="0" bIns="0" rtlCol="0">
              <a:noAutofit/>
            </a:bodyPr>
            <a:lstStyle/>
            <a:p>
              <a:pPr marL="358775">
                <a:lnSpc>
                  <a:spcPct val="107000"/>
                </a:lnSpc>
                <a:spcAft>
                  <a:spcPts val="800"/>
                </a:spcAft>
              </a:pPr>
              <a:r>
                <a:rPr lang="en-AU" sz="2000" b="1" dirty="0">
                  <a:solidFill>
                    <a:schemeClr val="bg1"/>
                  </a:solidFill>
                  <a:effectLst/>
                  <a:latin typeface="+mj-lt"/>
                  <a:ea typeface="Calibri" panose="020F0502020204030204" pitchFamily="34" charset="0"/>
                  <a:cs typeface="Times New Roman"/>
                </a:rPr>
                <a:t>Wonder</a:t>
              </a:r>
              <a:endParaRPr lang="en-AU" sz="1600" b="1" dirty="0">
                <a:solidFill>
                  <a:schemeClr val="bg1"/>
                </a:solidFill>
                <a:effectLst/>
                <a:latin typeface="+mj-lt"/>
                <a:ea typeface="Calibri" panose="020F0502020204030204" pitchFamily="34" charset="0"/>
                <a:cs typeface="Times New Roman"/>
              </a:endParaRPr>
            </a:p>
            <a:p>
              <a:pPr marL="358775">
                <a:lnSpc>
                  <a:spcPct val="107000"/>
                </a:lnSpc>
              </a:pPr>
              <a:r>
                <a:rPr lang="en-AU" sz="1600" dirty="0">
                  <a:solidFill>
                    <a:schemeClr val="bg1"/>
                  </a:solidFill>
                  <a:effectLst/>
                  <a:ea typeface="Calibri" panose="020F0502020204030204" pitchFamily="34" charset="0"/>
                  <a:cs typeface="Times New Roman"/>
                </a:rPr>
                <a:t>What would happen if you added the vectors in a different order?</a:t>
              </a:r>
            </a:p>
            <a:p>
              <a:pPr marL="358775">
                <a:lnSpc>
                  <a:spcPct val="107000"/>
                </a:lnSpc>
                <a:spcAft>
                  <a:spcPts val="800"/>
                </a:spcAft>
              </a:pPr>
              <a:r>
                <a:rPr lang="en-AU" sz="1600" dirty="0">
                  <a:solidFill>
                    <a:schemeClr val="bg1"/>
                  </a:solidFill>
                  <a:effectLst/>
                  <a:ea typeface="Calibri" panose="020F0502020204030204" pitchFamily="34" charset="0"/>
                  <a:cs typeface="Times New Roman"/>
                </a:rPr>
                <a:t>Try this out.</a:t>
              </a:r>
            </a:p>
          </p:txBody>
        </p:sp>
      </p:grpSp>
      <p:sp>
        <p:nvSpPr>
          <p:cNvPr id="2" name="Slide Number Placeholder 1">
            <a:extLst>
              <a:ext uri="{FF2B5EF4-FFF2-40B4-BE49-F238E27FC236}">
                <a16:creationId xmlns:a16="http://schemas.microsoft.com/office/drawing/2014/main" id="{70E7518E-04EB-65B6-5DAB-BA2EBDDFA10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112238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776AFC-90F7-9DC5-C1B8-DB9F7E017D95}"/>
              </a:ext>
            </a:extLst>
          </p:cNvPr>
          <p:cNvSpPr>
            <a:spLocks noGrp="1"/>
          </p:cNvSpPr>
          <p:nvPr>
            <p:ph type="title"/>
          </p:nvPr>
        </p:nvSpPr>
        <p:spPr/>
        <p:txBody>
          <a:bodyPr/>
          <a:lstStyle/>
          <a:p>
            <a:r>
              <a:rPr lang="en-AU" dirty="0"/>
              <a:t>Contents</a:t>
            </a:r>
          </a:p>
        </p:txBody>
      </p:sp>
      <p:graphicFrame>
        <p:nvGraphicFramePr>
          <p:cNvPr id="9" name="Table 9">
            <a:extLst>
              <a:ext uri="{FF2B5EF4-FFF2-40B4-BE49-F238E27FC236}">
                <a16:creationId xmlns:a16="http://schemas.microsoft.com/office/drawing/2014/main" id="{0204663B-E060-F0C6-347A-D1903E3B5A43}"/>
              </a:ext>
            </a:extLst>
          </p:cNvPr>
          <p:cNvGraphicFramePr>
            <a:graphicFrameLocks noGrp="1"/>
          </p:cNvGraphicFramePr>
          <p:nvPr>
            <p:extLst>
              <p:ext uri="{D42A27DB-BD31-4B8C-83A1-F6EECF244321}">
                <p14:modId xmlns:p14="http://schemas.microsoft.com/office/powerpoint/2010/main" val="4068719043"/>
              </p:ext>
            </p:extLst>
          </p:nvPr>
        </p:nvGraphicFramePr>
        <p:xfrm>
          <a:off x="348000" y="944358"/>
          <a:ext cx="10770530" cy="5661642"/>
        </p:xfrm>
        <a:graphic>
          <a:graphicData uri="http://schemas.openxmlformats.org/drawingml/2006/table">
            <a:tbl>
              <a:tblPr firstRow="1" bandRow="1" bandCol="1">
                <a:tableStyleId>{69012ECD-51FC-41F1-AA8D-1B2483CD663E}</a:tableStyleId>
              </a:tblPr>
              <a:tblGrid>
                <a:gridCol w="7785655">
                  <a:extLst>
                    <a:ext uri="{9D8B030D-6E8A-4147-A177-3AD203B41FA5}">
                      <a16:colId xmlns:a16="http://schemas.microsoft.com/office/drawing/2014/main" val="278706534"/>
                    </a:ext>
                  </a:extLst>
                </a:gridCol>
                <a:gridCol w="2984875">
                  <a:extLst>
                    <a:ext uri="{9D8B030D-6E8A-4147-A177-3AD203B41FA5}">
                      <a16:colId xmlns:a16="http://schemas.microsoft.com/office/drawing/2014/main" val="1087846312"/>
                    </a:ext>
                  </a:extLst>
                </a:gridCol>
              </a:tblGrid>
              <a:tr h="366067">
                <a:tc>
                  <a:txBody>
                    <a:bodyPr/>
                    <a:lstStyle/>
                    <a:p>
                      <a:pPr>
                        <a:lnSpc>
                          <a:spcPct val="120000"/>
                        </a:lnSpc>
                        <a:spcBef>
                          <a:spcPts val="0"/>
                        </a:spcBef>
                        <a:spcAft>
                          <a:spcPts val="0"/>
                        </a:spcAft>
                      </a:pPr>
                      <a:r>
                        <a:rPr lang="en-AU" sz="1800" dirty="0">
                          <a:latin typeface="+mj-lt"/>
                        </a:rPr>
                        <a:t>Description</a:t>
                      </a:r>
                    </a:p>
                  </a:txBody>
                  <a:tcPr marL="85644" marR="85644" marT="42822" marB="42822" anchor="ctr"/>
                </a:tc>
                <a:tc>
                  <a:txBody>
                    <a:bodyPr/>
                    <a:lstStyle/>
                    <a:p>
                      <a:pPr>
                        <a:lnSpc>
                          <a:spcPct val="120000"/>
                        </a:lnSpc>
                        <a:spcBef>
                          <a:spcPts val="0"/>
                        </a:spcBef>
                        <a:spcAft>
                          <a:spcPts val="0"/>
                        </a:spcAft>
                      </a:pPr>
                      <a:r>
                        <a:rPr lang="en-AU" sz="1800" dirty="0">
                          <a:latin typeface="+mj-lt"/>
                        </a:rPr>
                        <a:t>Slide number</a:t>
                      </a:r>
                    </a:p>
                  </a:txBody>
                  <a:tcPr marL="85644" marR="85644" marT="42822" marB="42822" anchor="ctr"/>
                </a:tc>
                <a:extLst>
                  <a:ext uri="{0D108BD9-81ED-4DB2-BD59-A6C34878D82A}">
                    <a16:rowId xmlns:a16="http://schemas.microsoft.com/office/drawing/2014/main" val="3231636544"/>
                  </a:ext>
                </a:extLst>
              </a:tr>
              <a:tr h="334902">
                <a:tc>
                  <a:txBody>
                    <a:bodyPr/>
                    <a:lstStyle/>
                    <a:p>
                      <a:pPr>
                        <a:lnSpc>
                          <a:spcPct val="120000"/>
                        </a:lnSpc>
                        <a:spcBef>
                          <a:spcPts val="0"/>
                        </a:spcBef>
                        <a:spcAft>
                          <a:spcPts val="0"/>
                        </a:spcAft>
                      </a:pPr>
                      <a:r>
                        <a:rPr lang="en-AU" sz="1600" b="1" dirty="0">
                          <a:latin typeface="+mn-lt"/>
                          <a:hlinkClick r:id="rId3" action="ppaction://hlinksldjump"/>
                        </a:rPr>
                        <a:t>Overview</a:t>
                      </a:r>
                      <a:endParaRPr lang="en-US" sz="1600" b="1" u="none" strike="noStrike" noProof="0" dirty="0">
                        <a:solidFill>
                          <a:srgbClr val="22272B"/>
                        </a:solidFill>
                        <a:latin typeface="+mn-lt"/>
                      </a:endParaRPr>
                    </a:p>
                  </a:txBody>
                  <a:tcPr marL="85644" marR="85644" marT="42822" marB="42822" anchor="ctr"/>
                </a:tc>
                <a:tc>
                  <a:txBody>
                    <a:bodyPr/>
                    <a:lstStyle/>
                    <a:p>
                      <a:pPr>
                        <a:lnSpc>
                          <a:spcPct val="120000"/>
                        </a:lnSpc>
                        <a:spcBef>
                          <a:spcPts val="0"/>
                        </a:spcBef>
                        <a:spcAft>
                          <a:spcPts val="0"/>
                        </a:spcAft>
                      </a:pPr>
                      <a:r>
                        <a:rPr lang="en-AU" sz="1600" dirty="0">
                          <a:latin typeface="+mn-lt"/>
                        </a:rPr>
                        <a:t>Slide 3</a:t>
                      </a:r>
                    </a:p>
                  </a:txBody>
                  <a:tcPr marL="85644" marR="85644" marT="42822" marB="42822" anchor="ctr"/>
                </a:tc>
                <a:extLst>
                  <a:ext uri="{0D108BD9-81ED-4DB2-BD59-A6C34878D82A}">
                    <a16:rowId xmlns:a16="http://schemas.microsoft.com/office/drawing/2014/main" val="4253684091"/>
                  </a:ext>
                </a:extLst>
              </a:tr>
              <a:tr h="334902">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n-lt"/>
                          <a:ea typeface="+mn-ea"/>
                          <a:cs typeface="+mn-cs"/>
                          <a:hlinkClick r:id="rId4" action="ppaction://hlinksldjump"/>
                        </a:rPr>
                        <a:t>Information for teachers</a:t>
                      </a:r>
                      <a:endParaRPr kumimoji="0" lang="en-AU" sz="1600" b="1" i="0" u="none" strike="noStrike" kern="1200" cap="none" spc="0" normalizeH="0" baseline="0" noProof="0" dirty="0">
                        <a:ln>
                          <a:noFill/>
                        </a:ln>
                        <a:solidFill>
                          <a:srgbClr val="22272B"/>
                        </a:solidFill>
                        <a:effectLst/>
                        <a:uLnTx/>
                        <a:uFillTx/>
                        <a:latin typeface="+mn-lt"/>
                        <a:ea typeface="+mn-ea"/>
                        <a:cs typeface="+mn-cs"/>
                      </a:endParaRPr>
                    </a:p>
                  </a:txBody>
                  <a:tcPr marL="85644" marR="85644" marT="42822" marB="42822" anchor="ctr">
                    <a:solidFill>
                      <a:schemeClr val="bg2"/>
                    </a:solidFill>
                  </a:tcPr>
                </a:tc>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Slide 4</a:t>
                      </a:r>
                    </a:p>
                  </a:txBody>
                  <a:tcPr marL="85644" marR="85644" marT="42822" marB="42822" anchor="ctr">
                    <a:solidFill>
                      <a:schemeClr val="bg2"/>
                    </a:solidFill>
                  </a:tcPr>
                </a:tc>
                <a:extLst>
                  <a:ext uri="{0D108BD9-81ED-4DB2-BD59-A6C34878D82A}">
                    <a16:rowId xmlns:a16="http://schemas.microsoft.com/office/drawing/2014/main" val="1090259644"/>
                  </a:ext>
                </a:extLst>
              </a:tr>
              <a:tr h="334902">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n-lt"/>
                          <a:ea typeface="+mn-ea"/>
                          <a:cs typeface="+mn-cs"/>
                          <a:hlinkClick r:id="rId5" action="ppaction://hlinksldjump"/>
                        </a:rPr>
                        <a:t>Introduction</a:t>
                      </a:r>
                      <a:endParaRPr kumimoji="0" lang="en-AU" sz="1600" b="1" i="0" u="none" strike="noStrike" kern="1200" cap="none" spc="0" normalizeH="0" baseline="0" noProof="0" dirty="0">
                        <a:ln>
                          <a:noFill/>
                        </a:ln>
                        <a:solidFill>
                          <a:srgbClr val="22272B"/>
                        </a:solidFill>
                        <a:effectLst/>
                        <a:uLnTx/>
                        <a:uFillTx/>
                        <a:latin typeface="+mn-lt"/>
                        <a:ea typeface="+mn-ea"/>
                        <a:cs typeface="+mn-cs"/>
                      </a:endParaRPr>
                    </a:p>
                  </a:txBody>
                  <a:tcPr marL="85644" marR="85644" marT="42822" marB="42822" anchor="ctr"/>
                </a:tc>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Slide 6</a:t>
                      </a:r>
                    </a:p>
                  </a:txBody>
                  <a:tcPr marL="85644" marR="85644" marT="42822" marB="42822" anchor="ctr"/>
                </a:tc>
                <a:extLst>
                  <a:ext uri="{0D108BD9-81ED-4DB2-BD59-A6C34878D82A}">
                    <a16:rowId xmlns:a16="http://schemas.microsoft.com/office/drawing/2014/main" val="2400386671"/>
                  </a:ext>
                </a:extLst>
              </a:tr>
              <a:tr h="334902">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n-lt"/>
                          <a:ea typeface="+mn-ea"/>
                          <a:cs typeface="+mn-cs"/>
                          <a:hlinkClick r:id="rId6" action="ppaction://hlinksldjump"/>
                        </a:rPr>
                        <a:t>Outcomes</a:t>
                      </a:r>
                      <a:endParaRPr kumimoji="0" lang="en-AU" sz="1600" b="1" i="0" u="none" strike="noStrike" kern="1200" cap="none" spc="0" normalizeH="0" baseline="0" noProof="0" dirty="0">
                        <a:ln>
                          <a:noFill/>
                        </a:ln>
                        <a:solidFill>
                          <a:srgbClr val="22272B"/>
                        </a:solidFill>
                        <a:effectLst/>
                        <a:uLnTx/>
                        <a:uFillTx/>
                        <a:latin typeface="+mn-lt"/>
                        <a:ea typeface="+mn-ea"/>
                        <a:cs typeface="+mn-cs"/>
                      </a:endParaRPr>
                    </a:p>
                  </a:txBody>
                  <a:tcPr marL="85644" marR="85644" marT="42822" marB="42822" anchor="ctr">
                    <a:solidFill>
                      <a:schemeClr val="bg2"/>
                    </a:solidFill>
                  </a:tcPr>
                </a:tc>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Slide 7</a:t>
                      </a:r>
                    </a:p>
                  </a:txBody>
                  <a:tcPr marL="85644" marR="85644" marT="42822" marB="42822" anchor="ctr">
                    <a:solidFill>
                      <a:schemeClr val="bg2"/>
                    </a:solidFill>
                  </a:tcPr>
                </a:tc>
                <a:extLst>
                  <a:ext uri="{0D108BD9-81ED-4DB2-BD59-A6C34878D82A}">
                    <a16:rowId xmlns:a16="http://schemas.microsoft.com/office/drawing/2014/main" val="2586989842"/>
                  </a:ext>
                </a:extLst>
              </a:tr>
              <a:tr h="334902">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n-lt"/>
                          <a:ea typeface="+mn-ea"/>
                          <a:cs typeface="+mn-cs"/>
                          <a:hlinkClick r:id="rId7" action="ppaction://hlinksldjump"/>
                        </a:rPr>
                        <a:t>Notes to teachers</a:t>
                      </a:r>
                      <a:endParaRPr kumimoji="0" lang="en-AU" sz="1600" b="1" i="0" u="none" strike="noStrike" kern="1200" cap="none" spc="0" normalizeH="0" baseline="0" noProof="0" dirty="0">
                        <a:ln>
                          <a:noFill/>
                        </a:ln>
                        <a:solidFill>
                          <a:srgbClr val="22272B"/>
                        </a:solidFill>
                        <a:effectLst/>
                        <a:uLnTx/>
                        <a:uFillTx/>
                        <a:latin typeface="+mn-lt"/>
                        <a:ea typeface="+mn-ea"/>
                        <a:cs typeface="+mn-cs"/>
                      </a:endParaRPr>
                    </a:p>
                  </a:txBody>
                  <a:tcPr marL="85644" marR="85644" marT="42822" marB="42822" anchor="ctr"/>
                </a:tc>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Slide 8</a:t>
                      </a:r>
                    </a:p>
                  </a:txBody>
                  <a:tcPr marL="85644" marR="85644" marT="42822" marB="42822" anchor="ctr"/>
                </a:tc>
                <a:extLst>
                  <a:ext uri="{0D108BD9-81ED-4DB2-BD59-A6C34878D82A}">
                    <a16:rowId xmlns:a16="http://schemas.microsoft.com/office/drawing/2014/main" val="2116677639"/>
                  </a:ext>
                </a:extLst>
              </a:tr>
              <a:tr h="334902">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n-lt"/>
                          <a:ea typeface="+mn-ea"/>
                          <a:cs typeface="+mn-cs"/>
                          <a:hlinkClick r:id="rId8" action="ppaction://hlinksldjump"/>
                        </a:rPr>
                        <a:t>Student slides</a:t>
                      </a:r>
                      <a:endParaRPr kumimoji="0" lang="en-AU" sz="1600" b="1" i="0" u="none" strike="noStrike" kern="1200" cap="none" spc="0" normalizeH="0" baseline="0" noProof="0" dirty="0">
                        <a:ln>
                          <a:noFill/>
                        </a:ln>
                        <a:solidFill>
                          <a:srgbClr val="22272B"/>
                        </a:solidFill>
                        <a:effectLst/>
                        <a:uLnTx/>
                        <a:uFillTx/>
                        <a:latin typeface="+mn-lt"/>
                        <a:ea typeface="+mn-ea"/>
                        <a:cs typeface="+mn-cs"/>
                      </a:endParaRPr>
                    </a:p>
                  </a:txBody>
                  <a:tcPr marL="85644" marR="85644" marT="42822" marB="42822" anchor="ctr">
                    <a:solidFill>
                      <a:schemeClr val="bg2"/>
                    </a:solidFill>
                  </a:tcPr>
                </a:tc>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Slide 9</a:t>
                      </a:r>
                    </a:p>
                  </a:txBody>
                  <a:tcPr marL="85644" marR="85644" marT="42822" marB="42822" anchor="ctr">
                    <a:solidFill>
                      <a:schemeClr val="bg2"/>
                    </a:solidFill>
                  </a:tcPr>
                </a:tc>
                <a:extLst>
                  <a:ext uri="{0D108BD9-81ED-4DB2-BD59-A6C34878D82A}">
                    <a16:rowId xmlns:a16="http://schemas.microsoft.com/office/drawing/2014/main" val="410683931"/>
                  </a:ext>
                </a:extLst>
              </a:tr>
              <a:tr h="334902">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n-lt"/>
                          <a:ea typeface="+mn-ea"/>
                          <a:cs typeface="+mn-cs"/>
                          <a:hlinkClick r:id="rId9" action="ppaction://hlinksldjump"/>
                        </a:rPr>
                        <a:t>Learning intentions and success criteria</a:t>
                      </a:r>
                      <a:endParaRPr kumimoji="0" lang="en-AU" sz="1600" b="1" i="0" u="none" strike="noStrike" kern="1200" cap="none" spc="0" normalizeH="0" baseline="0" noProof="0" dirty="0">
                        <a:ln>
                          <a:noFill/>
                        </a:ln>
                        <a:solidFill>
                          <a:srgbClr val="22272B"/>
                        </a:solidFill>
                        <a:effectLst/>
                        <a:uLnTx/>
                        <a:uFillTx/>
                        <a:latin typeface="+mn-lt"/>
                        <a:ea typeface="+mn-ea"/>
                        <a:cs typeface="+mn-cs"/>
                      </a:endParaRPr>
                    </a:p>
                  </a:txBody>
                  <a:tcPr marL="85644" marR="85644" marT="42822" marB="42822" anchor="ctr">
                    <a:solidFill>
                      <a:schemeClr val="bg2"/>
                    </a:solidFill>
                  </a:tcPr>
                </a:tc>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Slide 10</a:t>
                      </a:r>
                    </a:p>
                  </a:txBody>
                  <a:tcPr marL="85644" marR="85644" marT="42822" marB="42822" anchor="ctr">
                    <a:solidFill>
                      <a:schemeClr val="bg2"/>
                    </a:solidFill>
                  </a:tcPr>
                </a:tc>
                <a:extLst>
                  <a:ext uri="{0D108BD9-81ED-4DB2-BD59-A6C34878D82A}">
                    <a16:rowId xmlns:a16="http://schemas.microsoft.com/office/drawing/2014/main" val="718743736"/>
                  </a:ext>
                </a:extLst>
              </a:tr>
              <a:tr h="334902">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n-lt"/>
                          <a:ea typeface="+mn-ea"/>
                          <a:cs typeface="+mn-cs"/>
                          <a:hlinkClick r:id="rId10" action="ppaction://hlinksldjump"/>
                        </a:rPr>
                        <a:t>Station slides</a:t>
                      </a:r>
                      <a:endParaRPr kumimoji="0" lang="en-AU" sz="1600" b="1" i="0" u="none" strike="noStrike" kern="1200" cap="none" spc="0" normalizeH="0" baseline="0" noProof="0" dirty="0">
                        <a:ln>
                          <a:noFill/>
                        </a:ln>
                        <a:solidFill>
                          <a:srgbClr val="22272B"/>
                        </a:solidFill>
                        <a:effectLst/>
                        <a:uLnTx/>
                        <a:uFillTx/>
                        <a:latin typeface="+mn-lt"/>
                        <a:ea typeface="+mn-ea"/>
                        <a:cs typeface="+mn-cs"/>
                      </a:endParaRPr>
                    </a:p>
                  </a:txBody>
                  <a:tcPr marL="85644" marR="85644" marT="42822" marB="42822" anchor="ctr"/>
                </a:tc>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Slide 11</a:t>
                      </a:r>
                    </a:p>
                  </a:txBody>
                  <a:tcPr marL="85644" marR="85644" marT="42822" marB="42822" anchor="ctr"/>
                </a:tc>
                <a:extLst>
                  <a:ext uri="{0D108BD9-81ED-4DB2-BD59-A6C34878D82A}">
                    <a16:rowId xmlns:a16="http://schemas.microsoft.com/office/drawing/2014/main" val="3599220022"/>
                  </a:ext>
                </a:extLst>
              </a:tr>
              <a:tr h="334902">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n-lt"/>
                          <a:ea typeface="+mn-ea"/>
                          <a:cs typeface="+mn-cs"/>
                          <a:hlinkClick r:id="rId11" action="ppaction://hlinksldjump"/>
                        </a:rPr>
                        <a:t>Challenge activity</a:t>
                      </a:r>
                      <a:endParaRPr kumimoji="0" lang="en-AU" sz="1600" b="1" i="0" u="none" strike="noStrike" kern="1200" cap="none" spc="0" normalizeH="0" baseline="0" noProof="0" dirty="0">
                        <a:ln>
                          <a:noFill/>
                        </a:ln>
                        <a:solidFill>
                          <a:srgbClr val="22272B"/>
                        </a:solidFill>
                        <a:effectLst/>
                        <a:uLnTx/>
                        <a:uFillTx/>
                        <a:latin typeface="+mn-lt"/>
                        <a:ea typeface="+mn-ea"/>
                        <a:cs typeface="+mn-cs"/>
                      </a:endParaRPr>
                    </a:p>
                  </a:txBody>
                  <a:tcPr marL="85644" marR="85644" marT="42822" marB="42822" anchor="ctr">
                    <a:solidFill>
                      <a:schemeClr val="bg2"/>
                    </a:solidFill>
                  </a:tcPr>
                </a:tc>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Slide 21</a:t>
                      </a:r>
                    </a:p>
                  </a:txBody>
                  <a:tcPr marL="85644" marR="85644" marT="42822" marB="42822" anchor="ctr">
                    <a:solidFill>
                      <a:schemeClr val="bg2"/>
                    </a:solidFill>
                  </a:tcPr>
                </a:tc>
                <a:extLst>
                  <a:ext uri="{0D108BD9-81ED-4DB2-BD59-A6C34878D82A}">
                    <a16:rowId xmlns:a16="http://schemas.microsoft.com/office/drawing/2014/main" val="1559594049"/>
                  </a:ext>
                </a:extLst>
              </a:tr>
              <a:tr h="334902">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n-lt"/>
                          <a:ea typeface="+mn-ea"/>
                          <a:cs typeface="+mn-cs"/>
                          <a:hlinkClick r:id="rId12" action="ppaction://hlinksldjump"/>
                        </a:rPr>
                        <a:t>Sample answers</a:t>
                      </a:r>
                      <a:endParaRPr kumimoji="0" lang="en-AU" sz="1600" b="1" i="0" u="none" strike="noStrike" kern="1200" cap="none" spc="0" normalizeH="0" baseline="0" noProof="0" dirty="0">
                        <a:ln>
                          <a:noFill/>
                        </a:ln>
                        <a:solidFill>
                          <a:srgbClr val="22272B"/>
                        </a:solidFill>
                        <a:effectLst/>
                        <a:uLnTx/>
                        <a:uFillTx/>
                        <a:latin typeface="+mn-lt"/>
                        <a:ea typeface="+mn-ea"/>
                        <a:cs typeface="+mn-cs"/>
                      </a:endParaRPr>
                    </a:p>
                  </a:txBody>
                  <a:tcPr marL="85644" marR="85644" marT="42822" marB="42822" anchor="ctr"/>
                </a:tc>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Slide 31</a:t>
                      </a:r>
                    </a:p>
                  </a:txBody>
                  <a:tcPr marL="85644" marR="85644" marT="42822" marB="42822" anchor="ctr"/>
                </a:tc>
                <a:extLst>
                  <a:ext uri="{0D108BD9-81ED-4DB2-BD59-A6C34878D82A}">
                    <a16:rowId xmlns:a16="http://schemas.microsoft.com/office/drawing/2014/main" val="1850554026"/>
                  </a:ext>
                </a:extLst>
              </a:tr>
              <a:tr h="334902">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n-lt"/>
                          <a:ea typeface="+mn-ea"/>
                          <a:cs typeface="+mn-cs"/>
                          <a:hlinkClick r:id="rId13" action="ppaction://hlinksldjump"/>
                        </a:rPr>
                        <a:t>Additional information</a:t>
                      </a:r>
                      <a:endParaRPr kumimoji="0" lang="en-AU" sz="1600" b="1" i="0" u="none" strike="noStrike" kern="1200" cap="none" spc="0" normalizeH="0" baseline="0" noProof="0" dirty="0">
                        <a:ln>
                          <a:noFill/>
                        </a:ln>
                        <a:solidFill>
                          <a:srgbClr val="22272B"/>
                        </a:solidFill>
                        <a:effectLst/>
                        <a:uLnTx/>
                        <a:uFillTx/>
                        <a:latin typeface="+mn-lt"/>
                        <a:ea typeface="+mn-ea"/>
                        <a:cs typeface="+mn-cs"/>
                      </a:endParaRPr>
                    </a:p>
                  </a:txBody>
                  <a:tcPr marL="85644" marR="85644" marT="42822" marB="42822" anchor="ctr">
                    <a:solidFill>
                      <a:schemeClr val="bg2"/>
                    </a:solidFill>
                  </a:tcPr>
                </a:tc>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Slide 55</a:t>
                      </a:r>
                    </a:p>
                  </a:txBody>
                  <a:tcPr marL="85644" marR="85644" marT="42822" marB="42822" anchor="ctr">
                    <a:solidFill>
                      <a:schemeClr val="bg2"/>
                    </a:solidFill>
                  </a:tcPr>
                </a:tc>
                <a:extLst>
                  <a:ext uri="{0D108BD9-81ED-4DB2-BD59-A6C34878D82A}">
                    <a16:rowId xmlns:a16="http://schemas.microsoft.com/office/drawing/2014/main" val="1570040070"/>
                  </a:ext>
                </a:extLst>
              </a:tr>
              <a:tr h="334902">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n-lt"/>
                          <a:ea typeface="+mn-ea"/>
                          <a:cs typeface="+mn-cs"/>
                          <a:hlinkClick r:id="rId14" action="ppaction://hlinksldjump"/>
                        </a:rPr>
                        <a:t>Support and alignment</a:t>
                      </a:r>
                      <a:endParaRPr kumimoji="0" lang="en-AU" sz="1600" b="1" i="0" u="none" strike="noStrike" kern="1200" cap="none" spc="0" normalizeH="0" baseline="0" noProof="0" dirty="0">
                        <a:ln>
                          <a:noFill/>
                        </a:ln>
                        <a:solidFill>
                          <a:srgbClr val="22272B"/>
                        </a:solidFill>
                        <a:effectLst/>
                        <a:uLnTx/>
                        <a:uFillTx/>
                        <a:latin typeface="+mn-lt"/>
                        <a:ea typeface="+mn-ea"/>
                        <a:cs typeface="+mn-cs"/>
                      </a:endParaRPr>
                    </a:p>
                  </a:txBody>
                  <a:tcPr marL="85644" marR="85644" marT="42822" marB="42822" anchor="ctr"/>
                </a:tc>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Slide 56</a:t>
                      </a:r>
                    </a:p>
                  </a:txBody>
                  <a:tcPr marL="85644" marR="85644" marT="42822" marB="42822" anchor="ctr"/>
                </a:tc>
                <a:extLst>
                  <a:ext uri="{0D108BD9-81ED-4DB2-BD59-A6C34878D82A}">
                    <a16:rowId xmlns:a16="http://schemas.microsoft.com/office/drawing/2014/main" val="3941021981"/>
                  </a:ext>
                </a:extLst>
              </a:tr>
              <a:tr h="334902">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n-lt"/>
                          <a:ea typeface="+mn-ea"/>
                          <a:cs typeface="+mn-cs"/>
                          <a:hlinkClick r:id="rId15" action="ppaction://hlinksldjump"/>
                        </a:rPr>
                        <a:t>References</a:t>
                      </a:r>
                      <a:endParaRPr kumimoji="0" lang="en-AU" sz="1600" b="1" i="0" u="none" strike="noStrike" kern="1200" cap="none" spc="0" normalizeH="0" baseline="0" noProof="0" dirty="0">
                        <a:ln>
                          <a:noFill/>
                        </a:ln>
                        <a:solidFill>
                          <a:srgbClr val="22272B"/>
                        </a:solidFill>
                        <a:effectLst/>
                        <a:uLnTx/>
                        <a:uFillTx/>
                        <a:latin typeface="+mn-lt"/>
                        <a:ea typeface="+mn-ea"/>
                        <a:cs typeface="+mn-cs"/>
                      </a:endParaRPr>
                    </a:p>
                  </a:txBody>
                  <a:tcPr marL="85644" marR="85644" marT="42822" marB="42822" anchor="ctr">
                    <a:solidFill>
                      <a:schemeClr val="bg2"/>
                    </a:solidFill>
                  </a:tcPr>
                </a:tc>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Slide 58</a:t>
                      </a:r>
                    </a:p>
                  </a:txBody>
                  <a:tcPr marL="85644" marR="85644" marT="42822" marB="42822" anchor="ctr">
                    <a:solidFill>
                      <a:schemeClr val="bg2"/>
                    </a:solidFill>
                  </a:tcPr>
                </a:tc>
                <a:extLst>
                  <a:ext uri="{0D108BD9-81ED-4DB2-BD59-A6C34878D82A}">
                    <a16:rowId xmlns:a16="http://schemas.microsoft.com/office/drawing/2014/main" val="957625294"/>
                  </a:ext>
                </a:extLst>
              </a:tr>
              <a:tr h="334902">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n-lt"/>
                          <a:ea typeface="+mn-ea"/>
                          <a:cs typeface="+mn-cs"/>
                          <a:hlinkClick r:id="rId16" action="ppaction://hlinksldjump"/>
                        </a:rPr>
                        <a:t>Further reading</a:t>
                      </a:r>
                      <a:endParaRPr kumimoji="0" lang="en-AU" sz="1600" b="1" i="0" u="none" strike="noStrike" kern="1200" cap="none" spc="0" normalizeH="0" baseline="0" noProof="0" dirty="0">
                        <a:ln>
                          <a:noFill/>
                        </a:ln>
                        <a:solidFill>
                          <a:srgbClr val="22272B"/>
                        </a:solidFill>
                        <a:effectLst/>
                        <a:uLnTx/>
                        <a:uFillTx/>
                        <a:latin typeface="+mn-lt"/>
                        <a:ea typeface="+mn-ea"/>
                        <a:cs typeface="+mn-cs"/>
                      </a:endParaRPr>
                    </a:p>
                  </a:txBody>
                  <a:tcPr marL="85644" marR="85644" marT="42822" marB="42822" anchor="ctr"/>
                </a:tc>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Slide 61</a:t>
                      </a:r>
                    </a:p>
                  </a:txBody>
                  <a:tcPr marL="85644" marR="85644" marT="42822" marB="42822" anchor="ctr"/>
                </a:tc>
                <a:extLst>
                  <a:ext uri="{0D108BD9-81ED-4DB2-BD59-A6C34878D82A}">
                    <a16:rowId xmlns:a16="http://schemas.microsoft.com/office/drawing/2014/main" val="2298488989"/>
                  </a:ext>
                </a:extLst>
              </a:tr>
              <a:tr h="334902">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22272B"/>
                          </a:solidFill>
                          <a:effectLst/>
                          <a:uLnTx/>
                          <a:uFillTx/>
                          <a:latin typeface="+mn-lt"/>
                          <a:ea typeface="+mn-ea"/>
                          <a:cs typeface="+mn-cs"/>
                          <a:hlinkClick r:id="rId17" action="ppaction://hlinksldjump"/>
                        </a:rPr>
                        <a:t>Appendix</a:t>
                      </a:r>
                      <a:endParaRPr kumimoji="0" lang="en-AU" sz="1600" b="1" i="0" u="none" strike="noStrike" kern="1200" cap="none" spc="0" normalizeH="0" baseline="0" noProof="0" dirty="0">
                        <a:ln>
                          <a:noFill/>
                        </a:ln>
                        <a:solidFill>
                          <a:srgbClr val="22272B"/>
                        </a:solidFill>
                        <a:effectLst/>
                        <a:uLnTx/>
                        <a:uFillTx/>
                        <a:latin typeface="+mn-lt"/>
                        <a:ea typeface="+mn-ea"/>
                        <a:cs typeface="+mn-cs"/>
                      </a:endParaRPr>
                    </a:p>
                  </a:txBody>
                  <a:tcPr marL="85644" marR="85644" marT="42822" marB="42822" anchor="ctr">
                    <a:solidFill>
                      <a:schemeClr val="bg2"/>
                    </a:solidFill>
                  </a:tcPr>
                </a:tc>
                <a:tc>
                  <a:txBody>
                    <a:body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Slide 62</a:t>
                      </a:r>
                    </a:p>
                  </a:txBody>
                  <a:tcPr marL="85644" marR="85644" marT="42822" marB="42822" anchor="ctr">
                    <a:solidFill>
                      <a:schemeClr val="bg2"/>
                    </a:solidFill>
                  </a:tcPr>
                </a:tc>
                <a:extLst>
                  <a:ext uri="{0D108BD9-81ED-4DB2-BD59-A6C34878D82A}">
                    <a16:rowId xmlns:a16="http://schemas.microsoft.com/office/drawing/2014/main" val="4162048393"/>
                  </a:ext>
                </a:extLst>
              </a:tr>
            </a:tbl>
          </a:graphicData>
        </a:graphic>
      </p:graphicFrame>
      <p:sp>
        <p:nvSpPr>
          <p:cNvPr id="6" name="Slide Number Placeholder 5">
            <a:extLst>
              <a:ext uri="{FF2B5EF4-FFF2-40B4-BE49-F238E27FC236}">
                <a16:creationId xmlns:a16="http://schemas.microsoft.com/office/drawing/2014/main" id="{130D6D7A-F50E-26FE-B05B-FD6CF23C50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41044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DF2826-0150-731E-B6A5-A53E79258050}"/>
              </a:ext>
            </a:extLst>
          </p:cNvPr>
          <p:cNvSpPr>
            <a:spLocks noGrp="1"/>
          </p:cNvSpPr>
          <p:nvPr>
            <p:ph type="title"/>
          </p:nvPr>
        </p:nvSpPr>
        <p:spPr/>
        <p:txBody>
          <a:bodyPr/>
          <a:lstStyle/>
          <a:p>
            <a:r>
              <a:rPr lang="en-AU" dirty="0"/>
              <a:t>Create</a:t>
            </a:r>
          </a:p>
        </p:txBody>
      </p:sp>
      <p:sp>
        <p:nvSpPr>
          <p:cNvPr id="4" name="Text Placeholder 3">
            <a:extLst>
              <a:ext uri="{FF2B5EF4-FFF2-40B4-BE49-F238E27FC236}">
                <a16:creationId xmlns:a16="http://schemas.microsoft.com/office/drawing/2014/main" id="{C167991A-E5DF-EBDC-177D-33C281B7CBA4}"/>
              </a:ext>
            </a:extLst>
          </p:cNvPr>
          <p:cNvSpPr>
            <a:spLocks noGrp="1"/>
          </p:cNvSpPr>
          <p:nvPr>
            <p:ph type="body" sz="quarter" idx="18"/>
          </p:nvPr>
        </p:nvSpPr>
        <p:spPr/>
        <p:txBody>
          <a:bodyPr/>
          <a:lstStyle/>
          <a:p>
            <a:r>
              <a:rPr lang="en-US" dirty="0">
                <a:cs typeface="Arial"/>
              </a:rPr>
              <a:t>You should have completed </a:t>
            </a:r>
            <a:r>
              <a:rPr lang="en-US" b="1" dirty="0">
                <a:cs typeface="Arial"/>
              </a:rPr>
              <a:t>Watch </a:t>
            </a:r>
            <a:r>
              <a:rPr lang="en-US" dirty="0">
                <a:cs typeface="Arial"/>
              </a:rPr>
              <a:t>and </a:t>
            </a:r>
            <a:r>
              <a:rPr lang="en-US" b="1" dirty="0">
                <a:cs typeface="Arial"/>
              </a:rPr>
              <a:t>Read </a:t>
            </a:r>
            <a:r>
              <a:rPr lang="en-US" dirty="0">
                <a:cs typeface="Arial"/>
              </a:rPr>
              <a:t>before you attempt this station</a:t>
            </a:r>
            <a:endParaRPr lang="en-AU" dirty="0">
              <a:cs typeface="Arial"/>
            </a:endParaRPr>
          </a:p>
        </p:txBody>
      </p:sp>
      <p:sp>
        <p:nvSpPr>
          <p:cNvPr id="5" name="Content Placeholder 12">
            <a:extLst>
              <a:ext uri="{FF2B5EF4-FFF2-40B4-BE49-F238E27FC236}">
                <a16:creationId xmlns:a16="http://schemas.microsoft.com/office/drawing/2014/main" id="{455B78D2-226B-8D15-EB6F-87D70779043F}"/>
              </a:ext>
            </a:extLst>
          </p:cNvPr>
          <p:cNvSpPr txBox="1">
            <a:spLocks/>
          </p:cNvSpPr>
          <p:nvPr/>
        </p:nvSpPr>
        <p:spPr>
          <a:xfrm>
            <a:off x="354000" y="1369454"/>
            <a:ext cx="11484000" cy="5203267"/>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a:lnSpc>
                <a:spcPct val="114000"/>
              </a:lnSpc>
              <a:spcBef>
                <a:spcPts val="600"/>
              </a:spcBef>
              <a:spcAft>
                <a:spcPts val="600"/>
              </a:spcAft>
            </a:pPr>
            <a:r>
              <a:rPr lang="en-US" sz="1600" b="1" dirty="0">
                <a:latin typeface="+mj-lt"/>
              </a:rPr>
              <a:t>Instructions:</a:t>
            </a:r>
          </a:p>
          <a:p>
            <a:pPr marL="342900" indent="-342900">
              <a:lnSpc>
                <a:spcPct val="114000"/>
              </a:lnSpc>
              <a:spcBef>
                <a:spcPts val="600"/>
              </a:spcBef>
              <a:spcAft>
                <a:spcPts val="600"/>
              </a:spcAft>
              <a:buFont typeface="Symbol" panose="05050102010706020507" pitchFamily="18" charset="2"/>
              <a:buChar char=""/>
            </a:pPr>
            <a:r>
              <a:rPr lang="en-AU" sz="1600" dirty="0">
                <a:cs typeface="Arial"/>
              </a:rPr>
              <a:t>Demonstrate your understanding of scalars, vectors and addition of vectors in one dimension by creating a mini-lesson for a Year 10 student.</a:t>
            </a:r>
          </a:p>
          <a:p>
            <a:pPr marL="342900" indent="-342900">
              <a:lnSpc>
                <a:spcPct val="114000"/>
              </a:lnSpc>
              <a:spcBef>
                <a:spcPts val="600"/>
              </a:spcBef>
              <a:spcAft>
                <a:spcPts val="600"/>
              </a:spcAft>
              <a:buFont typeface="Symbol" panose="05050102010706020507" pitchFamily="18" charset="2"/>
              <a:buChar char=""/>
            </a:pPr>
            <a:r>
              <a:rPr lang="en-AU" sz="1600" dirty="0"/>
              <a:t>The following must be included:</a:t>
            </a:r>
          </a:p>
          <a:p>
            <a:pPr marL="742950" lvl="1" indent="-285750">
              <a:lnSpc>
                <a:spcPct val="114000"/>
              </a:lnSpc>
              <a:spcBef>
                <a:spcPts val="600"/>
              </a:spcBef>
              <a:buFont typeface="Public sans"/>
              <a:buChar char="–"/>
            </a:pPr>
            <a:r>
              <a:rPr lang="en-AU" sz="1600" dirty="0"/>
              <a:t>definitions</a:t>
            </a:r>
          </a:p>
          <a:p>
            <a:pPr marL="742950" lvl="1" indent="-285750">
              <a:lnSpc>
                <a:spcPct val="114000"/>
              </a:lnSpc>
              <a:spcBef>
                <a:spcPts val="600"/>
              </a:spcBef>
              <a:buFont typeface="Public sans"/>
              <a:buChar char="–"/>
            </a:pPr>
            <a:r>
              <a:rPr lang="en-AU" sz="1600" dirty="0"/>
              <a:t>similarities and differences</a:t>
            </a:r>
          </a:p>
          <a:p>
            <a:pPr marL="742950" lvl="1" indent="-285750">
              <a:lnSpc>
                <a:spcPct val="114000"/>
              </a:lnSpc>
              <a:spcBef>
                <a:spcPts val="600"/>
              </a:spcBef>
              <a:buFont typeface="Public sans"/>
              <a:buChar char="–"/>
            </a:pPr>
            <a:r>
              <a:rPr lang="en-AU" sz="1600" dirty="0"/>
              <a:t>examples</a:t>
            </a:r>
          </a:p>
          <a:p>
            <a:pPr marL="742950" lvl="1" indent="-285750">
              <a:lnSpc>
                <a:spcPct val="114000"/>
              </a:lnSpc>
              <a:spcBef>
                <a:spcPts val="600"/>
              </a:spcBef>
              <a:buFont typeface="Public sans"/>
              <a:buChar char="–"/>
            </a:pPr>
            <a:r>
              <a:rPr lang="en-AU" sz="1600" dirty="0"/>
              <a:t>how they are represented</a:t>
            </a:r>
          </a:p>
          <a:p>
            <a:pPr marL="742950" lvl="1" indent="-285750">
              <a:lnSpc>
                <a:spcPct val="114000"/>
              </a:lnSpc>
              <a:spcBef>
                <a:spcPts val="600"/>
              </a:spcBef>
              <a:buFont typeface="Public sans"/>
              <a:buChar char="–"/>
            </a:pPr>
            <a:r>
              <a:rPr lang="en-AU" sz="1600" dirty="0">
                <a:cs typeface="Arial"/>
              </a:rPr>
              <a:t>how they are added (the process)</a:t>
            </a:r>
            <a:endParaRPr lang="en-AU" sz="1600" dirty="0"/>
          </a:p>
          <a:p>
            <a:pPr marL="742950" lvl="1" indent="-285750">
              <a:lnSpc>
                <a:spcPct val="114000"/>
              </a:lnSpc>
              <a:spcBef>
                <a:spcPts val="600"/>
              </a:spcBef>
              <a:buFont typeface="Public sans"/>
              <a:buChar char="–"/>
            </a:pPr>
            <a:r>
              <a:rPr lang="en-AU" sz="1600" dirty="0">
                <a:cs typeface="Arial"/>
              </a:rPr>
              <a:t>how they are utilised in physics.</a:t>
            </a:r>
          </a:p>
          <a:p>
            <a:pPr marL="342900" indent="-342900">
              <a:lnSpc>
                <a:spcPct val="114000"/>
              </a:lnSpc>
              <a:spcBef>
                <a:spcPts val="600"/>
              </a:spcBef>
              <a:spcAft>
                <a:spcPts val="600"/>
              </a:spcAft>
              <a:buFont typeface="Symbol" panose="05050102010706020507" pitchFamily="18" charset="2"/>
              <a:buChar char=""/>
            </a:pPr>
            <a:r>
              <a:rPr lang="en-AU" sz="1600" dirty="0">
                <a:cs typeface="Arial"/>
              </a:rPr>
              <a:t>Your mini-lesson may take the form of a video, a podcast recording, a PowerPoint presentation, an interactive or other approved by your teacher.</a:t>
            </a:r>
          </a:p>
          <a:p>
            <a:pPr marL="342900" indent="-342900">
              <a:lnSpc>
                <a:spcPct val="114000"/>
              </a:lnSpc>
              <a:spcBef>
                <a:spcPts val="600"/>
              </a:spcBef>
              <a:spcAft>
                <a:spcPts val="600"/>
              </a:spcAft>
              <a:buFont typeface="Symbol" panose="05050102010706020507" pitchFamily="18" charset="2"/>
              <a:buChar char=""/>
            </a:pPr>
            <a:r>
              <a:rPr lang="en-AU" sz="1600" dirty="0"/>
              <a:t>The mini-lesson should be created in 10–15 minutes.</a:t>
            </a:r>
          </a:p>
        </p:txBody>
      </p:sp>
      <p:sp>
        <p:nvSpPr>
          <p:cNvPr id="2" name="Slide Number Placeholder 1">
            <a:extLst>
              <a:ext uri="{FF2B5EF4-FFF2-40B4-BE49-F238E27FC236}">
                <a16:creationId xmlns:a16="http://schemas.microsoft.com/office/drawing/2014/main" id="{60C8E9B4-1390-C0F7-EDF1-83C4E702BD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413281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922052-E214-E7FB-6658-6E71B50486E3}"/>
              </a:ext>
            </a:extLst>
          </p:cNvPr>
          <p:cNvSpPr>
            <a:spLocks noGrp="1"/>
          </p:cNvSpPr>
          <p:nvPr>
            <p:ph type="title"/>
          </p:nvPr>
        </p:nvSpPr>
        <p:spPr/>
        <p:txBody>
          <a:bodyPr/>
          <a:lstStyle/>
          <a:p>
            <a:r>
              <a:rPr lang="en-AU" dirty="0"/>
              <a:t>Challenge activity</a:t>
            </a:r>
          </a:p>
        </p:txBody>
      </p:sp>
      <p:sp>
        <p:nvSpPr>
          <p:cNvPr id="7" name="Text Placeholder 6">
            <a:extLst>
              <a:ext uri="{FF2B5EF4-FFF2-40B4-BE49-F238E27FC236}">
                <a16:creationId xmlns:a16="http://schemas.microsoft.com/office/drawing/2014/main" id="{C7E73373-4A9B-ABE4-A434-11DE7665854F}"/>
              </a:ext>
            </a:extLst>
          </p:cNvPr>
          <p:cNvSpPr>
            <a:spLocks noGrp="1"/>
          </p:cNvSpPr>
          <p:nvPr>
            <p:ph type="body" sz="quarter" idx="19"/>
          </p:nvPr>
        </p:nvSpPr>
        <p:spPr>
          <a:xfrm>
            <a:off x="360000" y="1862942"/>
            <a:ext cx="11484000" cy="4833058"/>
          </a:xfrm>
        </p:spPr>
        <p:txBody>
          <a:bodyPr/>
          <a:lstStyle/>
          <a:p>
            <a:pPr marL="342900" indent="-342900">
              <a:spcBef>
                <a:spcPts val="600"/>
              </a:spcBef>
              <a:spcAft>
                <a:spcPts val="600"/>
              </a:spcAft>
              <a:buFont typeface="Arial" panose="020B0604020202020204" pitchFamily="34" charset="0"/>
              <a:buChar char="•"/>
            </a:pPr>
            <a:r>
              <a:rPr lang="en-AU" sz="2000" dirty="0"/>
              <a:t>To add a level of competition and fun to this activity, create a treasure hunt. </a:t>
            </a:r>
          </a:p>
          <a:p>
            <a:pPr marL="342900" indent="-342900">
              <a:spcBef>
                <a:spcPts val="600"/>
              </a:spcBef>
              <a:spcAft>
                <a:spcPts val="600"/>
              </a:spcAft>
              <a:buFont typeface="Arial" panose="020B0604020202020204" pitchFamily="34" charset="0"/>
              <a:buChar char="•"/>
            </a:pPr>
            <a:r>
              <a:rPr lang="en-AU" sz="2000" dirty="0"/>
              <a:t>On the back of each card add one of the challenge questions below.</a:t>
            </a:r>
          </a:p>
          <a:p>
            <a:pPr marL="342900" indent="-342900">
              <a:spcBef>
                <a:spcPts val="600"/>
              </a:spcBef>
              <a:spcAft>
                <a:spcPts val="600"/>
              </a:spcAft>
              <a:buFont typeface="Arial" panose="020B0604020202020204" pitchFamily="34" charset="0"/>
              <a:buChar char="•"/>
            </a:pPr>
            <a:r>
              <a:rPr lang="en-AU" sz="2000" dirty="0"/>
              <a:t>The students will solve the problem and create a vector.</a:t>
            </a:r>
          </a:p>
          <a:p>
            <a:pPr marL="342900" indent="-342900">
              <a:spcBef>
                <a:spcPts val="600"/>
              </a:spcBef>
              <a:spcAft>
                <a:spcPts val="600"/>
              </a:spcAft>
              <a:buFont typeface="Arial" panose="020B0604020202020204" pitchFamily="34" charset="0"/>
              <a:buChar char="•"/>
            </a:pPr>
            <a:r>
              <a:rPr lang="en-AU" sz="2000" dirty="0">
                <a:cs typeface="Arial"/>
              </a:rPr>
              <a:t>When students have collected all 8 vectors, they can add the vectors to find the treasure. All units should be changed to metres for the treasure hunt. This will also consolidate the learning in </a:t>
            </a:r>
            <a:r>
              <a:rPr lang="en-AU" sz="2000" b="1" dirty="0">
                <a:cs typeface="Arial"/>
              </a:rPr>
              <a:t>Investigate</a:t>
            </a:r>
            <a:r>
              <a:rPr lang="en-AU" sz="2000" dirty="0">
                <a:cs typeface="Arial"/>
              </a:rPr>
              <a:t>, that the order of addition of vectors does not alter the result.</a:t>
            </a:r>
          </a:p>
          <a:p>
            <a:pPr marL="342900" indent="-342900">
              <a:spcBef>
                <a:spcPts val="600"/>
              </a:spcBef>
              <a:spcAft>
                <a:spcPts val="600"/>
              </a:spcAft>
              <a:buFont typeface="Arial" panose="020B0604020202020204" pitchFamily="34" charset="0"/>
              <a:buChar char="•"/>
            </a:pPr>
            <a:r>
              <a:rPr lang="en-AU" sz="2000" dirty="0"/>
              <a:t>To conduct the treasure hunt, you will need to identify a start point within your classroom and hide the ‘treasure</a:t>
            </a:r>
            <a:r>
              <a:rPr lang="en-AU" dirty="0"/>
              <a:t>’</a:t>
            </a:r>
            <a:r>
              <a:rPr lang="en-AU" sz="2000" dirty="0"/>
              <a:t> at the end point.  Alternatively, you could scale up the vectors and conduct the treasure hunt in the school playground.</a:t>
            </a:r>
          </a:p>
        </p:txBody>
      </p:sp>
      <p:sp>
        <p:nvSpPr>
          <p:cNvPr id="2" name="Slide Number Placeholder 1">
            <a:extLst>
              <a:ext uri="{FF2B5EF4-FFF2-40B4-BE49-F238E27FC236}">
                <a16:creationId xmlns:a16="http://schemas.microsoft.com/office/drawing/2014/main" id="{E2E3B737-2FEE-78C5-350F-581B8F7BE415}"/>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393003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4DC65B-37FC-4AAA-D518-53F64A3CF245}"/>
              </a:ext>
            </a:extLst>
          </p:cNvPr>
          <p:cNvSpPr>
            <a:spLocks noGrp="1"/>
          </p:cNvSpPr>
          <p:nvPr>
            <p:ph type="title"/>
          </p:nvPr>
        </p:nvSpPr>
        <p:spPr/>
        <p:txBody>
          <a:bodyPr/>
          <a:lstStyle/>
          <a:p>
            <a:r>
              <a:rPr lang="en-AU" dirty="0"/>
              <a:t>Challenge activity 1</a:t>
            </a:r>
          </a:p>
        </p:txBody>
      </p:sp>
      <p:sp>
        <p:nvSpPr>
          <p:cNvPr id="7" name="Content Placeholder 6">
            <a:extLst>
              <a:ext uri="{FF2B5EF4-FFF2-40B4-BE49-F238E27FC236}">
                <a16:creationId xmlns:a16="http://schemas.microsoft.com/office/drawing/2014/main" id="{A53BCF8B-0D9B-76F1-7297-7F92FF02DBAC}"/>
              </a:ext>
            </a:extLst>
          </p:cNvPr>
          <p:cNvSpPr>
            <a:spLocks noGrp="1"/>
          </p:cNvSpPr>
          <p:nvPr>
            <p:ph idx="1"/>
          </p:nvPr>
        </p:nvSpPr>
        <p:spPr>
          <a:xfrm>
            <a:off x="360000" y="1620000"/>
            <a:ext cx="11484000" cy="4536000"/>
          </a:xfrm>
        </p:spPr>
        <p:txBody>
          <a:bodyPr/>
          <a:lstStyle/>
          <a:p>
            <a:pPr marL="0" indent="0">
              <a:buNone/>
            </a:pPr>
            <a:r>
              <a:rPr lang="en-AU" sz="1800" dirty="0"/>
              <a:t>Add the vectors: </a:t>
            </a:r>
          </a:p>
          <a:p>
            <a:pPr marL="285750" indent="-285750">
              <a:buFont typeface="Arial" panose="020B0604020202020204" pitchFamily="34" charset="0"/>
              <a:buChar char="•"/>
            </a:pPr>
            <a:r>
              <a:rPr lang="en-AU" sz="1800" dirty="0"/>
              <a:t>50 cm North </a:t>
            </a:r>
          </a:p>
          <a:p>
            <a:pPr marL="285750" indent="-285750">
              <a:buFont typeface="Arial" panose="020B0604020202020204" pitchFamily="34" charset="0"/>
              <a:buChar char="•"/>
            </a:pPr>
            <a:r>
              <a:rPr lang="en-AU" sz="1800" dirty="0"/>
              <a:t>1 m South</a:t>
            </a:r>
          </a:p>
          <a:p>
            <a:pPr marL="285750" indent="-285750">
              <a:buFont typeface="Arial" panose="020B0604020202020204" pitchFamily="34" charset="0"/>
              <a:buChar char="•"/>
            </a:pPr>
            <a:r>
              <a:rPr lang="en-AU" sz="1800" dirty="0"/>
              <a:t>2 m South</a:t>
            </a:r>
          </a:p>
          <a:p>
            <a:pPr marL="285750" indent="-285750">
              <a:buFont typeface="Arial" panose="020B0604020202020204" pitchFamily="34" charset="0"/>
              <a:buChar char="•"/>
            </a:pPr>
            <a:r>
              <a:rPr lang="en-AU" sz="1800" dirty="0"/>
              <a:t>6 m South</a:t>
            </a:r>
          </a:p>
          <a:p>
            <a:pPr marL="285750" indent="-285750">
              <a:buFont typeface="Arial" panose="020B0604020202020204" pitchFamily="34" charset="0"/>
              <a:buChar char="•"/>
            </a:pPr>
            <a:r>
              <a:rPr lang="en-AU" sz="1800" dirty="0"/>
              <a:t>4 m North</a:t>
            </a:r>
          </a:p>
          <a:p>
            <a:pPr marL="285750" indent="-285750">
              <a:buFont typeface="Arial" panose="020B0604020202020204" pitchFamily="34" charset="0"/>
              <a:buChar char="•"/>
            </a:pPr>
            <a:r>
              <a:rPr lang="en-AU" sz="1800" dirty="0"/>
              <a:t>1.5 m North</a:t>
            </a:r>
          </a:p>
        </p:txBody>
      </p:sp>
      <p:pic>
        <p:nvPicPr>
          <p:cNvPr id="9" name="Picture 8" descr="The image shows an arrow up indicating the direction of North">
            <a:extLst>
              <a:ext uri="{FF2B5EF4-FFF2-40B4-BE49-F238E27FC236}">
                <a16:creationId xmlns:a16="http://schemas.microsoft.com/office/drawing/2014/main" id="{114CDF7C-CC91-D205-EF4B-FF825D994BFF}"/>
              </a:ext>
            </a:extLst>
          </p:cNvPr>
          <p:cNvPicPr>
            <a:picLocks noChangeAspect="1"/>
          </p:cNvPicPr>
          <p:nvPr/>
        </p:nvPicPr>
        <p:blipFill rotWithShape="1">
          <a:blip r:embed="rId3"/>
          <a:srcRect t="7875"/>
          <a:stretch/>
        </p:blipFill>
        <p:spPr>
          <a:xfrm>
            <a:off x="9874138" y="1620000"/>
            <a:ext cx="1131723" cy="1636888"/>
          </a:xfrm>
          <a:prstGeom prst="rect">
            <a:avLst/>
          </a:prstGeom>
        </p:spPr>
      </p:pic>
      <p:sp>
        <p:nvSpPr>
          <p:cNvPr id="3" name="Slide Number Placeholder 2">
            <a:extLst>
              <a:ext uri="{FF2B5EF4-FFF2-40B4-BE49-F238E27FC236}">
                <a16:creationId xmlns:a16="http://schemas.microsoft.com/office/drawing/2014/main" id="{D5F1CC6D-C5B7-98E2-EDA9-F58D5F4EFA8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284691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8DCD-5CE1-EC09-2928-542F838030BE}"/>
              </a:ext>
            </a:extLst>
          </p:cNvPr>
          <p:cNvSpPr>
            <a:spLocks noGrp="1"/>
          </p:cNvSpPr>
          <p:nvPr>
            <p:ph type="title"/>
          </p:nvPr>
        </p:nvSpPr>
        <p:spPr/>
        <p:txBody>
          <a:bodyPr/>
          <a:lstStyle/>
          <a:p>
            <a:r>
              <a:rPr lang="en-AU" dirty="0"/>
              <a:t>Challenge activity 2</a:t>
            </a:r>
          </a:p>
        </p:txBody>
      </p:sp>
      <p:sp>
        <p:nvSpPr>
          <p:cNvPr id="6" name="Text Placeholder 5">
            <a:extLst>
              <a:ext uri="{FF2B5EF4-FFF2-40B4-BE49-F238E27FC236}">
                <a16:creationId xmlns:a16="http://schemas.microsoft.com/office/drawing/2014/main" id="{DA66DFC1-17CF-FDB8-954F-65514FFCCDF8}"/>
              </a:ext>
            </a:extLst>
          </p:cNvPr>
          <p:cNvSpPr>
            <a:spLocks noGrp="1"/>
          </p:cNvSpPr>
          <p:nvPr>
            <p:ph type="body" sz="quarter" idx="17"/>
          </p:nvPr>
        </p:nvSpPr>
        <p:spPr>
          <a:xfrm>
            <a:off x="360363" y="1800001"/>
            <a:ext cx="6443637" cy="4553999"/>
          </a:xfrm>
        </p:spPr>
        <p:txBody>
          <a:bodyPr/>
          <a:lstStyle/>
          <a:p>
            <a:r>
              <a:rPr lang="en-GB" sz="1800" dirty="0"/>
              <a:t>A student is running late for the plane.  They are running toward gate 42 (North) with a velocity of 2 ms-1.  The travellator has a velocity of 1 ms-1, also in the direction of gate 42.  What will be the velocity of the student if they choose to run along the travellator?</a:t>
            </a:r>
          </a:p>
        </p:txBody>
      </p:sp>
      <p:pic>
        <p:nvPicPr>
          <p:cNvPr id="10" name="Picture 2" descr="A travellator at Jamaica station. ">
            <a:extLst>
              <a:ext uri="{FF2B5EF4-FFF2-40B4-BE49-F238E27FC236}">
                <a16:creationId xmlns:a16="http://schemas.microsoft.com/office/drawing/2014/main" id="{45613025-4721-0669-60A4-1A888E76A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333" y="1800001"/>
            <a:ext cx="4453504" cy="29560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04C4D5F-B197-6655-5864-20116BCE8901}"/>
              </a:ext>
            </a:extLst>
          </p:cNvPr>
          <p:cNvSpPr txBox="1"/>
          <p:nvPr/>
        </p:nvSpPr>
        <p:spPr>
          <a:xfrm>
            <a:off x="7454333" y="5004323"/>
            <a:ext cx="4453504" cy="889411"/>
          </a:xfrm>
          <a:prstGeom prst="rect">
            <a:avLst/>
          </a:prstGeom>
          <a:noFill/>
        </p:spPr>
        <p:txBody>
          <a:bodyPr wrap="square">
            <a:spAutoFit/>
          </a:bodyPr>
          <a:lstStyle/>
          <a:p>
            <a:pPr marL="0" marR="0" lvl="0" indent="0" algn="l" defTabSz="457173" rtl="0" eaLnBrk="1" fontAlgn="auto" latinLnBrk="0" hangingPunct="1">
              <a:lnSpc>
                <a:spcPct val="150000"/>
              </a:lnSpc>
              <a:spcBef>
                <a:spcPts val="0"/>
              </a:spcBef>
              <a:spcAft>
                <a:spcPts val="0"/>
              </a:spcAft>
              <a:buClrTx/>
              <a:buSzTx/>
              <a:buFontTx/>
              <a:buNone/>
              <a:tabLst/>
              <a:defRPr/>
            </a:pPr>
            <a:r>
              <a:rPr kumimoji="0" lang="en-AU" sz="1200" i="0" u="sng" strike="noStrike" kern="1200" cap="none" spc="0" normalizeH="0" baseline="0" noProof="0" dirty="0">
                <a:ln>
                  <a:noFill/>
                </a:ln>
                <a:solidFill>
                  <a:srgbClr val="000000"/>
                </a:solidFill>
                <a:effectLst/>
                <a:uLnTx/>
                <a:uFillTx/>
                <a:ea typeface="+mn-ea"/>
                <a:cs typeface="+mn-cs"/>
                <a:hlinkClick r:id="rId4"/>
              </a:rPr>
              <a:t>GK </a:t>
            </a:r>
            <a:r>
              <a:rPr kumimoji="0" lang="en-AU" sz="1200" i="0" u="sng" strike="noStrike" kern="1200" cap="none" spc="0" normalizeH="0" baseline="0" noProof="0" dirty="0" err="1">
                <a:ln>
                  <a:noFill/>
                </a:ln>
                <a:solidFill>
                  <a:srgbClr val="000000"/>
                </a:solidFill>
                <a:effectLst/>
                <a:uLnTx/>
                <a:uFillTx/>
                <a:ea typeface="+mn-ea"/>
                <a:cs typeface="+mn-cs"/>
                <a:hlinkClick r:id="rId4"/>
              </a:rPr>
              <a:t>tramrunner</a:t>
            </a:r>
            <a:r>
              <a:rPr kumimoji="0" lang="en-AU" sz="1200" i="0" u="sng" strike="noStrike" kern="1200" cap="none" spc="0" normalizeH="0" baseline="0" noProof="0" dirty="0">
                <a:ln>
                  <a:noFill/>
                </a:ln>
                <a:solidFill>
                  <a:srgbClr val="000000"/>
                </a:solidFill>
                <a:effectLst/>
                <a:uLnTx/>
                <a:uFillTx/>
                <a:ea typeface="+mn-ea"/>
                <a:cs typeface="+mn-cs"/>
                <a:hlinkClick r:id="rId4"/>
              </a:rPr>
              <a:t>, </a:t>
            </a:r>
            <a:r>
              <a:rPr kumimoji="0" lang="en-AU" sz="1200" i="0" u="none" strike="noStrike" kern="1200" cap="none" spc="0" normalizeH="0" baseline="0" noProof="0" dirty="0">
                <a:ln>
                  <a:noFill/>
                </a:ln>
                <a:solidFill>
                  <a:srgbClr val="000000"/>
                </a:solidFill>
                <a:effectLst/>
                <a:uLnTx/>
                <a:uFillTx/>
                <a:ea typeface="+mn-ea"/>
                <a:cs typeface="+mn-cs"/>
                <a:hlinkClick r:id="rId4"/>
              </a:rPr>
              <a:t>Moving Walkway at Jamaica Station (LIRR) in Queens, New York</a:t>
            </a:r>
            <a:r>
              <a:rPr kumimoji="0" lang="en-AU" sz="1200" i="0" u="none" strike="noStrike" kern="1200" cap="none" spc="0" normalizeH="0" baseline="0" noProof="0" dirty="0">
                <a:ln>
                  <a:noFill/>
                </a:ln>
                <a:solidFill>
                  <a:srgbClr val="000000"/>
                </a:solidFill>
                <a:effectLst/>
                <a:uLnTx/>
                <a:uFillTx/>
                <a:ea typeface="+mn-ea"/>
                <a:cs typeface="+mn-cs"/>
              </a:rPr>
              <a:t>, licenced under creative commons </a:t>
            </a:r>
            <a:r>
              <a:rPr kumimoji="0" lang="en-AU" sz="1200" i="0" u="none" strike="noStrike" kern="1200" cap="none" spc="0" normalizeH="0" baseline="0" noProof="0" dirty="0">
                <a:ln>
                  <a:noFill/>
                </a:ln>
                <a:solidFill>
                  <a:srgbClr val="000000"/>
                </a:solidFill>
                <a:effectLst/>
                <a:uLnTx/>
                <a:uFillTx/>
                <a:ea typeface="+mn-ea"/>
                <a:cs typeface="+mn-cs"/>
                <a:hlinkClick r:id="rId5"/>
              </a:rPr>
              <a:t>attribution-share alike 4.0</a:t>
            </a:r>
            <a:r>
              <a:rPr kumimoji="0" lang="en-AU" sz="1200" i="0" u="none" strike="noStrike" kern="1200" cap="none" spc="0" normalizeH="0" baseline="0" noProof="0" dirty="0">
                <a:ln>
                  <a:noFill/>
                </a:ln>
                <a:solidFill>
                  <a:srgbClr val="000000"/>
                </a:solidFill>
                <a:effectLst/>
                <a:uLnTx/>
                <a:uFillTx/>
                <a:ea typeface="+mn-ea"/>
                <a:cs typeface="+mn-cs"/>
              </a:rPr>
              <a:t> </a:t>
            </a:r>
          </a:p>
        </p:txBody>
      </p:sp>
    </p:spTree>
    <p:extLst>
      <p:ext uri="{BB962C8B-B14F-4D97-AF65-F5344CB8AC3E}">
        <p14:creationId xmlns:p14="http://schemas.microsoft.com/office/powerpoint/2010/main" val="26192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A55707-656B-8986-1EDC-69D298321AB2}"/>
              </a:ext>
            </a:extLst>
          </p:cNvPr>
          <p:cNvSpPr>
            <a:spLocks noGrp="1"/>
          </p:cNvSpPr>
          <p:nvPr>
            <p:ph type="title"/>
          </p:nvPr>
        </p:nvSpPr>
        <p:spPr/>
        <p:txBody>
          <a:bodyPr/>
          <a:lstStyle/>
          <a:p>
            <a:r>
              <a:rPr lang="en-AU" dirty="0"/>
              <a:t>Challenge activity 3</a:t>
            </a:r>
          </a:p>
        </p:txBody>
      </p:sp>
      <p:sp>
        <p:nvSpPr>
          <p:cNvPr id="6" name="Content Placeholder 5">
            <a:extLst>
              <a:ext uri="{FF2B5EF4-FFF2-40B4-BE49-F238E27FC236}">
                <a16:creationId xmlns:a16="http://schemas.microsoft.com/office/drawing/2014/main" id="{11485E08-4C99-B30F-9CA3-5597D5B0D4B3}"/>
              </a:ext>
            </a:extLst>
          </p:cNvPr>
          <p:cNvSpPr>
            <a:spLocks noGrp="1"/>
          </p:cNvSpPr>
          <p:nvPr>
            <p:ph idx="1"/>
          </p:nvPr>
        </p:nvSpPr>
        <p:spPr/>
        <p:txBody>
          <a:bodyPr/>
          <a:lstStyle/>
          <a:p>
            <a:r>
              <a:rPr lang="en-GB" sz="1800" dirty="0"/>
              <a:t>What is the displacement of an 800 m runner at the finish line of the race?</a:t>
            </a:r>
          </a:p>
        </p:txBody>
      </p:sp>
      <p:sp>
        <p:nvSpPr>
          <p:cNvPr id="2" name="Slide Number Placeholder 1">
            <a:extLst>
              <a:ext uri="{FF2B5EF4-FFF2-40B4-BE49-F238E27FC236}">
                <a16:creationId xmlns:a16="http://schemas.microsoft.com/office/drawing/2014/main" id="{2D329F51-1FFF-3E3B-BD9E-B750C4E526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86556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5C0-ED97-6730-121E-9E980659F105}"/>
              </a:ext>
            </a:extLst>
          </p:cNvPr>
          <p:cNvSpPr>
            <a:spLocks noGrp="1"/>
          </p:cNvSpPr>
          <p:nvPr>
            <p:ph type="title"/>
          </p:nvPr>
        </p:nvSpPr>
        <p:spPr/>
        <p:txBody>
          <a:bodyPr/>
          <a:lstStyle/>
          <a:p>
            <a:r>
              <a:rPr lang="en-AU" dirty="0"/>
              <a:t>Challenge activity 4</a:t>
            </a:r>
          </a:p>
        </p:txBody>
      </p:sp>
      <p:sp>
        <p:nvSpPr>
          <p:cNvPr id="3" name="Content Placeholder 2">
            <a:extLst>
              <a:ext uri="{FF2B5EF4-FFF2-40B4-BE49-F238E27FC236}">
                <a16:creationId xmlns:a16="http://schemas.microsoft.com/office/drawing/2014/main" id="{7D367A55-06EF-8898-E1D7-C96C60697355}"/>
              </a:ext>
            </a:extLst>
          </p:cNvPr>
          <p:cNvSpPr>
            <a:spLocks noGrp="1"/>
          </p:cNvSpPr>
          <p:nvPr>
            <p:ph idx="1"/>
          </p:nvPr>
        </p:nvSpPr>
        <p:spPr/>
        <p:txBody>
          <a:bodyPr/>
          <a:lstStyle/>
          <a:p>
            <a:r>
              <a:rPr lang="en-GB" sz="1800" dirty="0"/>
              <a:t>A soccer ball has a velocity of 2 ms-1 North.  After it is kicked, it has a velocity of 4 ms-1 South.  What is the change in its velocity?												</a:t>
            </a:r>
          </a:p>
          <a:p>
            <a:endParaRPr lang="en-AU" sz="1800" dirty="0"/>
          </a:p>
          <a:p>
            <a:endParaRPr lang="en-AU" dirty="0"/>
          </a:p>
        </p:txBody>
      </p:sp>
      <p:sp>
        <p:nvSpPr>
          <p:cNvPr id="4" name="Slide Number Placeholder 3">
            <a:extLst>
              <a:ext uri="{FF2B5EF4-FFF2-40B4-BE49-F238E27FC236}">
                <a16:creationId xmlns:a16="http://schemas.microsoft.com/office/drawing/2014/main" id="{DE8CEA60-B69D-9886-BED3-1DB6D50EB31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45016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1782C-BF26-E6FD-5360-DB7249EFFAAF}"/>
              </a:ext>
            </a:extLst>
          </p:cNvPr>
          <p:cNvSpPr>
            <a:spLocks noGrp="1"/>
          </p:cNvSpPr>
          <p:nvPr>
            <p:ph type="title"/>
          </p:nvPr>
        </p:nvSpPr>
        <p:spPr/>
        <p:txBody>
          <a:bodyPr/>
          <a:lstStyle/>
          <a:p>
            <a:r>
              <a:rPr lang="en-AU" dirty="0"/>
              <a:t>Challenge activity 5</a:t>
            </a:r>
          </a:p>
        </p:txBody>
      </p:sp>
      <p:sp>
        <p:nvSpPr>
          <p:cNvPr id="3" name="Content Placeholder 2">
            <a:extLst>
              <a:ext uri="{FF2B5EF4-FFF2-40B4-BE49-F238E27FC236}">
                <a16:creationId xmlns:a16="http://schemas.microsoft.com/office/drawing/2014/main" id="{8326F31A-92DD-6320-8A40-76DCD2BF3E1F}"/>
              </a:ext>
            </a:extLst>
          </p:cNvPr>
          <p:cNvSpPr>
            <a:spLocks noGrp="1"/>
          </p:cNvSpPr>
          <p:nvPr>
            <p:ph idx="1"/>
          </p:nvPr>
        </p:nvSpPr>
        <p:spPr/>
        <p:txBody>
          <a:bodyPr/>
          <a:lstStyle/>
          <a:p>
            <a:r>
              <a:rPr lang="en-GB" sz="1800" dirty="0"/>
              <a:t>Add the following vectors.  Note they are not drawn to scale.</a:t>
            </a:r>
          </a:p>
        </p:txBody>
      </p:sp>
      <p:pic>
        <p:nvPicPr>
          <p:cNvPr id="6" name="Picture 5" descr="The image shows a short arrow up beside the text 3 m North">
            <a:extLst>
              <a:ext uri="{FF2B5EF4-FFF2-40B4-BE49-F238E27FC236}">
                <a16:creationId xmlns:a16="http://schemas.microsoft.com/office/drawing/2014/main" id="{23E9B5BC-F59D-DE31-21E7-0E8C2238519E}"/>
              </a:ext>
            </a:extLst>
          </p:cNvPr>
          <p:cNvPicPr>
            <a:picLocks noChangeAspect="1"/>
          </p:cNvPicPr>
          <p:nvPr/>
        </p:nvPicPr>
        <p:blipFill>
          <a:blip r:embed="rId3"/>
          <a:stretch>
            <a:fillRect/>
          </a:stretch>
        </p:blipFill>
        <p:spPr>
          <a:xfrm>
            <a:off x="494500" y="2377203"/>
            <a:ext cx="1676634" cy="1057423"/>
          </a:xfrm>
          <a:prstGeom prst="rect">
            <a:avLst/>
          </a:prstGeom>
        </p:spPr>
      </p:pic>
      <p:pic>
        <p:nvPicPr>
          <p:cNvPr id="7" name="Picture 6" descr="short arrow down beside the text 2 m South">
            <a:extLst>
              <a:ext uri="{FF2B5EF4-FFF2-40B4-BE49-F238E27FC236}">
                <a16:creationId xmlns:a16="http://schemas.microsoft.com/office/drawing/2014/main" id="{A11DE181-1BF2-843B-0E14-610DB98CFA60}"/>
              </a:ext>
            </a:extLst>
          </p:cNvPr>
          <p:cNvPicPr>
            <a:picLocks noChangeAspect="1"/>
          </p:cNvPicPr>
          <p:nvPr/>
        </p:nvPicPr>
        <p:blipFill>
          <a:blip r:embed="rId4"/>
          <a:stretch>
            <a:fillRect/>
          </a:stretch>
        </p:blipFill>
        <p:spPr>
          <a:xfrm>
            <a:off x="3792412" y="2377203"/>
            <a:ext cx="1991003" cy="866896"/>
          </a:xfrm>
          <a:prstGeom prst="rect">
            <a:avLst/>
          </a:prstGeom>
        </p:spPr>
      </p:pic>
      <p:pic>
        <p:nvPicPr>
          <p:cNvPr id="9" name="Picture 8" descr="The image shows a short arrow up beside the text 2 m North">
            <a:extLst>
              <a:ext uri="{FF2B5EF4-FFF2-40B4-BE49-F238E27FC236}">
                <a16:creationId xmlns:a16="http://schemas.microsoft.com/office/drawing/2014/main" id="{5466DC75-332E-7D81-33A2-1B3FD6F0C742}"/>
              </a:ext>
            </a:extLst>
          </p:cNvPr>
          <p:cNvPicPr>
            <a:picLocks noChangeAspect="1"/>
          </p:cNvPicPr>
          <p:nvPr/>
        </p:nvPicPr>
        <p:blipFill>
          <a:blip r:embed="rId5"/>
          <a:stretch>
            <a:fillRect/>
          </a:stretch>
        </p:blipFill>
        <p:spPr>
          <a:xfrm>
            <a:off x="7404693" y="2377203"/>
            <a:ext cx="1968356" cy="1019507"/>
          </a:xfrm>
          <a:prstGeom prst="rect">
            <a:avLst/>
          </a:prstGeom>
        </p:spPr>
      </p:pic>
      <p:pic>
        <p:nvPicPr>
          <p:cNvPr id="10" name="Picture 9" descr="The image shows a long arrow down beside the text 10 m South">
            <a:extLst>
              <a:ext uri="{FF2B5EF4-FFF2-40B4-BE49-F238E27FC236}">
                <a16:creationId xmlns:a16="http://schemas.microsoft.com/office/drawing/2014/main" id="{24A751A3-3BF0-7209-7B60-8F7A661B0814}"/>
              </a:ext>
            </a:extLst>
          </p:cNvPr>
          <p:cNvPicPr>
            <a:picLocks noChangeAspect="1"/>
          </p:cNvPicPr>
          <p:nvPr/>
        </p:nvPicPr>
        <p:blipFill>
          <a:blip r:embed="rId6"/>
          <a:stretch>
            <a:fillRect/>
          </a:stretch>
        </p:blipFill>
        <p:spPr>
          <a:xfrm>
            <a:off x="494500" y="4047349"/>
            <a:ext cx="1924319" cy="1962424"/>
          </a:xfrm>
          <a:prstGeom prst="rect">
            <a:avLst/>
          </a:prstGeom>
        </p:spPr>
      </p:pic>
      <p:pic>
        <p:nvPicPr>
          <p:cNvPr id="8" name="Picture 7" descr="The image shows a long arrow up beside the text 10 m North">
            <a:extLst>
              <a:ext uri="{FF2B5EF4-FFF2-40B4-BE49-F238E27FC236}">
                <a16:creationId xmlns:a16="http://schemas.microsoft.com/office/drawing/2014/main" id="{6110DBB2-26AA-672C-420A-0CF841CADB38}"/>
              </a:ext>
            </a:extLst>
          </p:cNvPr>
          <p:cNvPicPr>
            <a:picLocks noChangeAspect="1"/>
          </p:cNvPicPr>
          <p:nvPr/>
        </p:nvPicPr>
        <p:blipFill rotWithShape="1">
          <a:blip r:embed="rId7"/>
          <a:srcRect t="2748"/>
          <a:stretch/>
        </p:blipFill>
        <p:spPr>
          <a:xfrm>
            <a:off x="3931148" y="4064217"/>
            <a:ext cx="1848108" cy="1945556"/>
          </a:xfrm>
          <a:prstGeom prst="rect">
            <a:avLst/>
          </a:prstGeom>
        </p:spPr>
      </p:pic>
      <p:sp>
        <p:nvSpPr>
          <p:cNvPr id="4" name="Slide Number Placeholder 3">
            <a:extLst>
              <a:ext uri="{FF2B5EF4-FFF2-40B4-BE49-F238E27FC236}">
                <a16:creationId xmlns:a16="http://schemas.microsoft.com/office/drawing/2014/main" id="{447DE3F1-61EE-FA5E-ADBC-625AD5488B2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361220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91B8-8A66-5999-EA86-43F20F2CA89A}"/>
              </a:ext>
            </a:extLst>
          </p:cNvPr>
          <p:cNvSpPr>
            <a:spLocks noGrp="1"/>
          </p:cNvSpPr>
          <p:nvPr>
            <p:ph type="title"/>
          </p:nvPr>
        </p:nvSpPr>
        <p:spPr/>
        <p:txBody>
          <a:bodyPr/>
          <a:lstStyle/>
          <a:p>
            <a:r>
              <a:rPr lang="en-AU" dirty="0"/>
              <a:t>Challenge activity 6</a:t>
            </a:r>
          </a:p>
        </p:txBody>
      </p:sp>
      <p:sp>
        <p:nvSpPr>
          <p:cNvPr id="3" name="Content Placeholder 2">
            <a:extLst>
              <a:ext uri="{FF2B5EF4-FFF2-40B4-BE49-F238E27FC236}">
                <a16:creationId xmlns:a16="http://schemas.microsoft.com/office/drawing/2014/main" id="{4784E549-CF81-E58D-F1A6-F99F5B7BF9F1}"/>
              </a:ext>
            </a:extLst>
          </p:cNvPr>
          <p:cNvSpPr>
            <a:spLocks noGrp="1"/>
          </p:cNvSpPr>
          <p:nvPr>
            <p:ph idx="1"/>
          </p:nvPr>
        </p:nvSpPr>
        <p:spPr/>
        <p:txBody>
          <a:bodyPr/>
          <a:lstStyle/>
          <a:p>
            <a:r>
              <a:rPr lang="en-GB" sz="1800" dirty="0"/>
              <a:t>Scruffy the dog is running backwards and forwards between his owner and a cat that he really wants to chase. He runs:  2 m toward the cat, 1 m back toward his owner, 3 m toward the cat, 2 m back to the owner, 3 m toward the cat. If the cat is 5 m North of the owner, does the dog reach the cat? Justify your answer using vector diagrams.</a:t>
            </a:r>
          </a:p>
        </p:txBody>
      </p:sp>
      <p:sp>
        <p:nvSpPr>
          <p:cNvPr id="4" name="Slide Number Placeholder 3">
            <a:extLst>
              <a:ext uri="{FF2B5EF4-FFF2-40B4-BE49-F238E27FC236}">
                <a16:creationId xmlns:a16="http://schemas.microsoft.com/office/drawing/2014/main" id="{F03150CF-508D-E134-0F77-907298CBDD8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381933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2F500-F8EA-3256-CAC5-6948090447F7}"/>
              </a:ext>
            </a:extLst>
          </p:cNvPr>
          <p:cNvSpPr>
            <a:spLocks noGrp="1"/>
          </p:cNvSpPr>
          <p:nvPr>
            <p:ph type="title"/>
          </p:nvPr>
        </p:nvSpPr>
        <p:spPr/>
        <p:txBody>
          <a:bodyPr/>
          <a:lstStyle/>
          <a:p>
            <a:r>
              <a:rPr lang="en-AU" dirty="0"/>
              <a:t>Challenge activity 7</a:t>
            </a:r>
          </a:p>
        </p:txBody>
      </p:sp>
      <p:sp>
        <p:nvSpPr>
          <p:cNvPr id="3" name="Content Placeholder 2">
            <a:extLst>
              <a:ext uri="{FF2B5EF4-FFF2-40B4-BE49-F238E27FC236}">
                <a16:creationId xmlns:a16="http://schemas.microsoft.com/office/drawing/2014/main" id="{B5F50D94-11F7-4CAC-2223-48AF7356CF06}"/>
              </a:ext>
            </a:extLst>
          </p:cNvPr>
          <p:cNvSpPr>
            <a:spLocks noGrp="1"/>
          </p:cNvSpPr>
          <p:nvPr>
            <p:ph idx="1"/>
          </p:nvPr>
        </p:nvSpPr>
        <p:spPr>
          <a:xfrm>
            <a:off x="360000" y="1620000"/>
            <a:ext cx="11484000" cy="4536000"/>
          </a:xfrm>
        </p:spPr>
        <p:txBody>
          <a:bodyPr/>
          <a:lstStyle/>
          <a:p>
            <a:pPr>
              <a:spcBef>
                <a:spcPts val="600"/>
              </a:spcBef>
              <a:spcAft>
                <a:spcPts val="600"/>
              </a:spcAft>
            </a:pPr>
            <a:r>
              <a:rPr lang="en-GB" sz="1800" dirty="0"/>
              <a:t>Add the following vectors:  </a:t>
            </a:r>
          </a:p>
          <a:p>
            <a:pPr marL="285750" indent="-285750">
              <a:spcBef>
                <a:spcPts val="600"/>
              </a:spcBef>
              <a:spcAft>
                <a:spcPts val="600"/>
              </a:spcAft>
              <a:buFont typeface="Arial" panose="020B0604020202020204" pitchFamily="34" charset="0"/>
              <a:buChar char="•"/>
            </a:pPr>
            <a:r>
              <a:rPr lang="en-GB" sz="1800" dirty="0"/>
              <a:t>2 m North</a:t>
            </a:r>
          </a:p>
          <a:p>
            <a:pPr marL="285750" indent="-285750">
              <a:spcBef>
                <a:spcPts val="600"/>
              </a:spcBef>
              <a:spcAft>
                <a:spcPts val="600"/>
              </a:spcAft>
              <a:buFont typeface="Arial" panose="020B0604020202020204" pitchFamily="34" charset="0"/>
              <a:buChar char="•"/>
            </a:pPr>
            <a:r>
              <a:rPr lang="en-GB" sz="1800" dirty="0"/>
              <a:t>5 m South</a:t>
            </a:r>
          </a:p>
          <a:p>
            <a:pPr marL="285750" indent="-285750">
              <a:spcBef>
                <a:spcPts val="600"/>
              </a:spcBef>
              <a:spcAft>
                <a:spcPts val="600"/>
              </a:spcAft>
              <a:buFont typeface="Arial" panose="020B0604020202020204" pitchFamily="34" charset="0"/>
              <a:buChar char="•"/>
            </a:pPr>
            <a:r>
              <a:rPr lang="en-GB" sz="1800" dirty="0"/>
              <a:t>1 m West</a:t>
            </a:r>
          </a:p>
          <a:p>
            <a:pPr marL="285750" indent="-285750">
              <a:spcBef>
                <a:spcPts val="600"/>
              </a:spcBef>
              <a:spcAft>
                <a:spcPts val="600"/>
              </a:spcAft>
              <a:buFont typeface="Arial" panose="020B0604020202020204" pitchFamily="34" charset="0"/>
              <a:buChar char="•"/>
            </a:pPr>
            <a:r>
              <a:rPr lang="en-GB" sz="1800" dirty="0"/>
              <a:t>6 m North</a:t>
            </a:r>
          </a:p>
          <a:p>
            <a:pPr marL="285750" indent="-285750">
              <a:spcBef>
                <a:spcPts val="600"/>
              </a:spcBef>
              <a:spcAft>
                <a:spcPts val="600"/>
              </a:spcAft>
              <a:buFont typeface="Arial" panose="020B0604020202020204" pitchFamily="34" charset="0"/>
              <a:buChar char="•"/>
            </a:pPr>
            <a:r>
              <a:rPr lang="en-GB" sz="1800" dirty="0"/>
              <a:t>1 m East</a:t>
            </a:r>
          </a:p>
          <a:p>
            <a:pPr>
              <a:spcBef>
                <a:spcPts val="600"/>
              </a:spcBef>
              <a:spcAft>
                <a:spcPts val="600"/>
              </a:spcAft>
            </a:pPr>
            <a:endParaRPr lang="en-GB" sz="1800" dirty="0"/>
          </a:p>
          <a:p>
            <a:pPr>
              <a:spcBef>
                <a:spcPts val="600"/>
              </a:spcBef>
              <a:spcAft>
                <a:spcPts val="600"/>
              </a:spcAft>
            </a:pPr>
            <a:endParaRPr lang="en-AU" sz="1800" dirty="0"/>
          </a:p>
          <a:p>
            <a:endParaRPr lang="en-AU" dirty="0"/>
          </a:p>
        </p:txBody>
      </p:sp>
      <p:pic>
        <p:nvPicPr>
          <p:cNvPr id="6" name="Picture 5" descr="The image shows an arrow up indicating the direction of North">
            <a:extLst>
              <a:ext uri="{FF2B5EF4-FFF2-40B4-BE49-F238E27FC236}">
                <a16:creationId xmlns:a16="http://schemas.microsoft.com/office/drawing/2014/main" id="{B95D199D-E224-6716-BDA8-67A71B85D8F6}"/>
              </a:ext>
            </a:extLst>
          </p:cNvPr>
          <p:cNvPicPr>
            <a:picLocks noChangeAspect="1"/>
          </p:cNvPicPr>
          <p:nvPr/>
        </p:nvPicPr>
        <p:blipFill rotWithShape="1">
          <a:blip r:embed="rId3"/>
          <a:srcRect t="7875"/>
          <a:stretch/>
        </p:blipFill>
        <p:spPr>
          <a:xfrm>
            <a:off x="10440000" y="1620000"/>
            <a:ext cx="1131723" cy="1636888"/>
          </a:xfrm>
          <a:prstGeom prst="rect">
            <a:avLst/>
          </a:prstGeom>
        </p:spPr>
      </p:pic>
      <p:sp>
        <p:nvSpPr>
          <p:cNvPr id="4" name="Slide Number Placeholder 3">
            <a:extLst>
              <a:ext uri="{FF2B5EF4-FFF2-40B4-BE49-F238E27FC236}">
                <a16:creationId xmlns:a16="http://schemas.microsoft.com/office/drawing/2014/main" id="{C89D6999-F144-CE2D-5977-04CC4E91E9B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291558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2CCEEF-4E35-84D5-EC5B-0A96FE1FED67}"/>
              </a:ext>
            </a:extLst>
          </p:cNvPr>
          <p:cNvSpPr>
            <a:spLocks noGrp="1"/>
          </p:cNvSpPr>
          <p:nvPr>
            <p:ph type="title"/>
          </p:nvPr>
        </p:nvSpPr>
        <p:spPr/>
        <p:txBody>
          <a:bodyPr/>
          <a:lstStyle/>
          <a:p>
            <a:r>
              <a:rPr lang="en-AU" dirty="0"/>
              <a:t>Challenge activity 8</a:t>
            </a:r>
          </a:p>
        </p:txBody>
      </p:sp>
      <p:sp>
        <p:nvSpPr>
          <p:cNvPr id="8" name="Text Placeholder 7">
            <a:extLst>
              <a:ext uri="{FF2B5EF4-FFF2-40B4-BE49-F238E27FC236}">
                <a16:creationId xmlns:a16="http://schemas.microsoft.com/office/drawing/2014/main" id="{20FA5445-A809-2167-7930-2FC15BB803B2}"/>
              </a:ext>
            </a:extLst>
          </p:cNvPr>
          <p:cNvSpPr>
            <a:spLocks noGrp="1"/>
          </p:cNvSpPr>
          <p:nvPr>
            <p:ph type="body" sz="quarter" idx="17"/>
          </p:nvPr>
        </p:nvSpPr>
        <p:spPr/>
        <p:txBody>
          <a:bodyPr/>
          <a:lstStyle/>
          <a:p>
            <a:r>
              <a:rPr lang="en-GB" sz="1800" dirty="0"/>
              <a:t>A child is kicking a ball against a wall. The wall is 5 m South of the child and the ball rebounds 8 m after hitting the wall. What is the displacement of the ball when it stops rolling?</a:t>
            </a:r>
          </a:p>
          <a:p>
            <a:endParaRPr lang="en-GB" sz="1800" dirty="0"/>
          </a:p>
          <a:p>
            <a:endParaRPr lang="en-GB" sz="1800" dirty="0"/>
          </a:p>
          <a:p>
            <a:endParaRPr lang="en-AU" sz="1800" dirty="0"/>
          </a:p>
          <a:p>
            <a:endParaRPr lang="en-AU" dirty="0"/>
          </a:p>
        </p:txBody>
      </p:sp>
      <p:grpSp>
        <p:nvGrpSpPr>
          <p:cNvPr id="10" name="Group 9" descr="Figure 2 – boy kicking a soccer ball against a fence with a displacement vector of 5 m South added between the ball and the fence&#10;">
            <a:extLst>
              <a:ext uri="{FF2B5EF4-FFF2-40B4-BE49-F238E27FC236}">
                <a16:creationId xmlns:a16="http://schemas.microsoft.com/office/drawing/2014/main" id="{827D3AB5-895D-504F-75CC-2B3819406E85}"/>
              </a:ext>
            </a:extLst>
          </p:cNvPr>
          <p:cNvGrpSpPr/>
          <p:nvPr/>
        </p:nvGrpSpPr>
        <p:grpSpPr>
          <a:xfrm>
            <a:off x="7417612" y="1800001"/>
            <a:ext cx="4490046" cy="3009140"/>
            <a:chOff x="5951538" y="1989138"/>
            <a:chExt cx="5868987" cy="4123485"/>
          </a:xfrm>
        </p:grpSpPr>
        <p:pic>
          <p:nvPicPr>
            <p:cNvPr id="11" name="Picture 2">
              <a:extLst>
                <a:ext uri="{FF2B5EF4-FFF2-40B4-BE49-F238E27FC236}">
                  <a16:creationId xmlns:a16="http://schemas.microsoft.com/office/drawing/2014/main" id="{D0936F65-D037-55C0-8222-7701B948BB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a:stretch/>
          </p:blipFill>
          <p:spPr bwMode="auto">
            <a:xfrm>
              <a:off x="5951538" y="1989138"/>
              <a:ext cx="5868987" cy="4123485"/>
            </a:xfrm>
            <a:prstGeom prst="rect">
              <a:avLst/>
            </a:prstGeom>
            <a:solidFill>
              <a:srgbClr val="FFFFFF"/>
            </a:solidFill>
          </p:spPr>
        </p:pic>
        <p:cxnSp>
          <p:nvCxnSpPr>
            <p:cNvPr id="12" name="Straight Connector 11">
              <a:extLst>
                <a:ext uri="{FF2B5EF4-FFF2-40B4-BE49-F238E27FC236}">
                  <a16:creationId xmlns:a16="http://schemas.microsoft.com/office/drawing/2014/main" id="{4B0B99E2-EB93-0589-5A6F-D839D969E9B6}"/>
                </a:ext>
              </a:extLst>
            </p:cNvPr>
            <p:cNvCxnSpPr/>
            <p:nvPr/>
          </p:nvCxnSpPr>
          <p:spPr>
            <a:xfrm>
              <a:off x="6096000" y="5204178"/>
              <a:ext cx="3759200" cy="0"/>
            </a:xfrm>
            <a:prstGeom prst="line">
              <a:avLst/>
            </a:prstGeom>
            <a:ln w="38100">
              <a:solidFill>
                <a:schemeClr val="accent5"/>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3BDE904-E67A-DB16-DF6C-30F33C56710F}"/>
                </a:ext>
              </a:extLst>
            </p:cNvPr>
            <p:cNvSpPr txBox="1"/>
            <p:nvPr/>
          </p:nvSpPr>
          <p:spPr>
            <a:xfrm>
              <a:off x="7518400" y="5215468"/>
              <a:ext cx="1409039" cy="472878"/>
            </a:xfrm>
            <a:prstGeom prst="rect">
              <a:avLst/>
            </a:prstGeom>
            <a:noFill/>
          </p:spPr>
          <p:txBody>
            <a:bodyPr wrap="none" lIns="0" tIns="0" rIns="0" bIns="0" rtlCol="0">
              <a:noAutofit/>
            </a:bodyPr>
            <a:lstStyle/>
            <a:p>
              <a:pPr algn="l"/>
              <a:r>
                <a:rPr lang="en-AU"/>
                <a:t>5 m South</a:t>
              </a:r>
            </a:p>
          </p:txBody>
        </p:sp>
      </p:grpSp>
      <p:sp>
        <p:nvSpPr>
          <p:cNvPr id="14" name="TextBox 13">
            <a:extLst>
              <a:ext uri="{FF2B5EF4-FFF2-40B4-BE49-F238E27FC236}">
                <a16:creationId xmlns:a16="http://schemas.microsoft.com/office/drawing/2014/main" id="{F0844A06-0012-1CCF-AF84-17F6913FC1F9}"/>
              </a:ext>
            </a:extLst>
          </p:cNvPr>
          <p:cNvSpPr txBox="1"/>
          <p:nvPr/>
        </p:nvSpPr>
        <p:spPr>
          <a:xfrm>
            <a:off x="7417612" y="4968286"/>
            <a:ext cx="4339454" cy="889411"/>
          </a:xfrm>
          <a:prstGeom prst="rect">
            <a:avLst/>
          </a:prstGeom>
          <a:noFill/>
        </p:spPr>
        <p:txBody>
          <a:bodyPr wrap="square" lIns="91440" tIns="45720" rIns="91440" bIns="45720" anchor="t">
            <a:spAutoFit/>
          </a:bodyPr>
          <a:lstStyle/>
          <a:p>
            <a:pPr>
              <a:lnSpc>
                <a:spcPct val="150000"/>
              </a:lnSpc>
              <a:spcBef>
                <a:spcPts val="500"/>
              </a:spcBef>
              <a:spcAft>
                <a:spcPts val="1000"/>
              </a:spcAft>
            </a:pPr>
            <a:r>
              <a:rPr lang="en-US" sz="1200" dirty="0">
                <a:effectLst/>
                <a:ea typeface="Calibri" panose="020F0502020204030204" pitchFamily="34" charset="0"/>
                <a:cs typeface="Arial"/>
              </a:rPr>
              <a:t>Figure 2 – boy kicking a soccer ball against a fence with a displacement vector of 5m South added. </a:t>
            </a:r>
            <a:r>
              <a:rPr lang="en-US" sz="1200" dirty="0">
                <a:ea typeface="Calibri" panose="020F0502020204030204" pitchFamily="34" charset="0"/>
                <a:cs typeface="Arial"/>
              </a:rPr>
              <a:t>Image created by author.</a:t>
            </a:r>
            <a:endParaRPr lang="en-AU" sz="1200" dirty="0">
              <a:effectLst/>
              <a:ea typeface="Calibri" panose="020F0502020204030204" pitchFamily="34" charset="0"/>
            </a:endParaRPr>
          </a:p>
        </p:txBody>
      </p:sp>
    </p:spTree>
    <p:extLst>
      <p:ext uri="{BB962C8B-B14F-4D97-AF65-F5344CB8AC3E}">
        <p14:creationId xmlns:p14="http://schemas.microsoft.com/office/powerpoint/2010/main" val="104953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9FC97-A2E5-3263-FCAC-51CE754B2856}"/>
              </a:ext>
            </a:extLst>
          </p:cNvPr>
          <p:cNvSpPr>
            <a:spLocks noGrp="1"/>
          </p:cNvSpPr>
          <p:nvPr>
            <p:ph type="title"/>
          </p:nvPr>
        </p:nvSpPr>
        <p:spPr/>
        <p:txBody>
          <a:bodyPr/>
          <a:lstStyle/>
          <a:p>
            <a:r>
              <a:rPr lang="en-US" dirty="0"/>
              <a:t>Overview</a:t>
            </a:r>
            <a:endParaRPr lang="en-AU" dirty="0"/>
          </a:p>
        </p:txBody>
      </p:sp>
      <p:sp>
        <p:nvSpPr>
          <p:cNvPr id="6" name="Content Placeholder 1">
            <a:extLst>
              <a:ext uri="{FF2B5EF4-FFF2-40B4-BE49-F238E27FC236}">
                <a16:creationId xmlns:a16="http://schemas.microsoft.com/office/drawing/2014/main" id="{F32BE8AB-37F8-A38B-97D6-1C2C744C3523}"/>
              </a:ext>
            </a:extLst>
          </p:cNvPr>
          <p:cNvSpPr txBox="1">
            <a:spLocks/>
          </p:cNvSpPr>
          <p:nvPr/>
        </p:nvSpPr>
        <p:spPr>
          <a:xfrm>
            <a:off x="360000" y="905601"/>
            <a:ext cx="11484000" cy="6040936"/>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Aft>
                <a:spcPts val="400"/>
              </a:spcAft>
            </a:pPr>
            <a:r>
              <a:rPr lang="en-AU" sz="1400" b="1" dirty="0">
                <a:latin typeface="+mj-lt"/>
                <a:ea typeface="Calibri" panose="020F0502020204030204" pitchFamily="34" charset="0"/>
                <a:cs typeface="Times New Roman"/>
              </a:rPr>
              <a:t>Stage and Learning Area:</a:t>
            </a:r>
          </a:p>
          <a:p>
            <a:pPr>
              <a:lnSpc>
                <a:spcPct val="114000"/>
              </a:lnSpc>
              <a:spcAft>
                <a:spcPts val="400"/>
              </a:spcAft>
            </a:pPr>
            <a:r>
              <a:rPr lang="en-AU" sz="1400" dirty="0">
                <a:ea typeface="Calibri" panose="020F0502020204030204" pitchFamily="34" charset="0"/>
                <a:cs typeface="Times New Roman"/>
              </a:rPr>
              <a:t>Stage 6 physics</a:t>
            </a:r>
          </a:p>
          <a:p>
            <a:pPr fontAlgn="base">
              <a:lnSpc>
                <a:spcPct val="114000"/>
              </a:lnSpc>
              <a:spcAft>
                <a:spcPts val="400"/>
              </a:spcAft>
            </a:pPr>
            <a:r>
              <a:rPr lang="en-AU" sz="1400" b="1" dirty="0">
                <a:latin typeface="+mj-lt"/>
                <a:cs typeface="Times New Roman"/>
              </a:rPr>
              <a:t>Description:</a:t>
            </a:r>
          </a:p>
          <a:p>
            <a:pPr defTabSz="914400" eaLnBrk="0" fontAlgn="base" hangingPunct="0">
              <a:lnSpc>
                <a:spcPct val="114000"/>
              </a:lnSpc>
              <a:spcAft>
                <a:spcPts val="400"/>
              </a:spcAft>
            </a:pPr>
            <a:r>
              <a:rPr lang="en-AU" sz="1400" dirty="0">
                <a:ea typeface="Calibri" panose="020F0502020204030204" pitchFamily="34" charset="0"/>
                <a:cs typeface="Times New Roman"/>
              </a:rPr>
              <a:t>This resource has been designed to address the outcome.</a:t>
            </a:r>
            <a:endParaRPr lang="en-AU" sz="1400" dirty="0">
              <a:ea typeface="Calibri" panose="020F0502020204030204" pitchFamily="34" charset="0"/>
              <a:cs typeface="Times New Roman" panose="02020603050405020304" pitchFamily="18" charset="0"/>
            </a:endParaRPr>
          </a:p>
          <a:p>
            <a:pPr fontAlgn="base">
              <a:lnSpc>
                <a:spcPct val="114000"/>
              </a:lnSpc>
              <a:spcAft>
                <a:spcPts val="400"/>
              </a:spcAft>
            </a:pPr>
            <a:r>
              <a:rPr lang="en-US" altLang="en-US" sz="1400" b="1" dirty="0">
                <a:latin typeface="+mj-lt"/>
                <a:cs typeface="Times New Roman"/>
              </a:rPr>
              <a:t>Inquiry question:</a:t>
            </a:r>
          </a:p>
          <a:p>
            <a:pPr defTabSz="914400" eaLnBrk="0" fontAlgn="base" hangingPunct="0">
              <a:lnSpc>
                <a:spcPct val="114000"/>
              </a:lnSpc>
              <a:spcAft>
                <a:spcPts val="400"/>
              </a:spcAft>
            </a:pPr>
            <a:r>
              <a:rPr lang="en-US" altLang="en-US" sz="1400" dirty="0">
                <a:cs typeface="Times New Roman"/>
              </a:rPr>
              <a:t>How is the motion of an object moving in a straight line described and predicted?</a:t>
            </a:r>
            <a:endParaRPr lang="en-US" altLang="en-US" sz="1400" dirty="0">
              <a:cs typeface="Times New Roman" panose="02020603050405020304" pitchFamily="18" charset="0"/>
            </a:endParaRPr>
          </a:p>
          <a:p>
            <a:pPr defTabSz="914400" eaLnBrk="0" fontAlgn="base" hangingPunct="0">
              <a:lnSpc>
                <a:spcPct val="114000"/>
              </a:lnSpc>
              <a:spcAft>
                <a:spcPts val="400"/>
              </a:spcAft>
            </a:pPr>
            <a:r>
              <a:rPr lang="en-US" altLang="en-US" sz="1400" b="1" dirty="0">
                <a:latin typeface="+mj-lt"/>
                <a:cs typeface="Times New Roman"/>
              </a:rPr>
              <a:t>Students:</a:t>
            </a:r>
          </a:p>
          <a:p>
            <a:pPr defTabSz="914400" eaLnBrk="0" fontAlgn="base" hangingPunct="0">
              <a:lnSpc>
                <a:spcPct val="114000"/>
              </a:lnSpc>
              <a:spcAft>
                <a:spcPts val="400"/>
              </a:spcAft>
            </a:pPr>
            <a:r>
              <a:rPr lang="en-US" altLang="en-US" sz="1400" dirty="0">
                <a:cs typeface="Times New Roman"/>
              </a:rPr>
              <a:t>Describe uniform straight-line (rectilinear) motion and uniformly accelerated motion through:</a:t>
            </a:r>
          </a:p>
          <a:p>
            <a:pPr marL="361950" indent="-361950" defTabSz="914400" eaLnBrk="0" fontAlgn="base" hangingPunct="0">
              <a:lnSpc>
                <a:spcPct val="114000"/>
              </a:lnSpc>
              <a:spcAft>
                <a:spcPts val="400"/>
              </a:spcAft>
              <a:buFontTx/>
              <a:buChar char="•"/>
            </a:pPr>
            <a:r>
              <a:rPr lang="en-US" altLang="en-US" sz="1400" dirty="0">
                <a:cs typeface="Times New Roman"/>
              </a:rPr>
              <a:t>  qualitative descriptions</a:t>
            </a:r>
          </a:p>
          <a:p>
            <a:pPr marL="450850" indent="-450850" defTabSz="914400" eaLnBrk="0" fontAlgn="base" hangingPunct="0">
              <a:lnSpc>
                <a:spcPct val="114000"/>
              </a:lnSpc>
              <a:spcAft>
                <a:spcPts val="400"/>
              </a:spcAft>
              <a:buFontTx/>
              <a:buChar char="•"/>
            </a:pPr>
            <a:r>
              <a:rPr lang="en-US" altLang="en-US" sz="1400" dirty="0">
                <a:cs typeface="Times New Roman"/>
              </a:rPr>
              <a:t>the use of scalar and vector quantities (ACSPH060)</a:t>
            </a:r>
          </a:p>
          <a:p>
            <a:pPr marL="450850" indent="-450850" defTabSz="914400" eaLnBrk="0" fontAlgn="base" hangingPunct="0">
              <a:lnSpc>
                <a:spcPct val="114000"/>
              </a:lnSpc>
              <a:spcAft>
                <a:spcPts val="400"/>
              </a:spcAft>
              <a:buFontTx/>
              <a:buChar char="•"/>
            </a:pPr>
            <a:r>
              <a:rPr lang="en-AU" sz="1400" dirty="0">
                <a:cs typeface="Times New Roman"/>
              </a:rPr>
              <a:t>calculate the relative velocity of 2 objects moving along the same line using vector analysis.</a:t>
            </a:r>
            <a:endParaRPr lang="en-US" altLang="en-US" sz="1400" dirty="0">
              <a:cs typeface="Times New Roman" panose="02020603050405020304" pitchFamily="18" charset="0"/>
            </a:endParaRPr>
          </a:p>
          <a:p>
            <a:pPr defTabSz="914400" eaLnBrk="0" fontAlgn="base" hangingPunct="0">
              <a:lnSpc>
                <a:spcPct val="114000"/>
              </a:lnSpc>
              <a:spcAft>
                <a:spcPts val="400"/>
              </a:spcAft>
            </a:pPr>
            <a:r>
              <a:rPr lang="en-AU" sz="1400" b="1" dirty="0">
                <a:latin typeface="+mj-lt"/>
                <a:cs typeface="Times New Roman"/>
              </a:rPr>
              <a:t>Inquiry question: </a:t>
            </a:r>
          </a:p>
          <a:p>
            <a:pPr defTabSz="914400" eaLnBrk="0" fontAlgn="base" hangingPunct="0">
              <a:lnSpc>
                <a:spcPct val="114000"/>
              </a:lnSpc>
              <a:spcAft>
                <a:spcPts val="400"/>
              </a:spcAft>
            </a:pPr>
            <a:r>
              <a:rPr lang="en-AU" sz="1400" dirty="0">
                <a:cs typeface="Times New Roman"/>
              </a:rPr>
              <a:t>How is the motion of an object that changes its direction of movement on a plane described?</a:t>
            </a:r>
            <a:endParaRPr lang="en-US" altLang="en-US" sz="1400" dirty="0">
              <a:cs typeface="Times New Roman" panose="02020603050405020304" pitchFamily="18" charset="0"/>
            </a:endParaRPr>
          </a:p>
          <a:p>
            <a:pPr defTabSz="914400" eaLnBrk="0" fontAlgn="base" hangingPunct="0">
              <a:lnSpc>
                <a:spcPct val="114000"/>
              </a:lnSpc>
              <a:spcAft>
                <a:spcPts val="400"/>
              </a:spcAft>
            </a:pPr>
            <a:r>
              <a:rPr lang="en-US" altLang="en-US" sz="1400" b="1" dirty="0">
                <a:latin typeface="+mj-lt"/>
                <a:cs typeface="Times New Roman"/>
              </a:rPr>
              <a:t>Students:</a:t>
            </a:r>
          </a:p>
          <a:p>
            <a:pPr defTabSz="914400" eaLnBrk="0" fontAlgn="base" hangingPunct="0">
              <a:lnSpc>
                <a:spcPct val="114000"/>
              </a:lnSpc>
              <a:spcAft>
                <a:spcPts val="400"/>
              </a:spcAft>
            </a:pPr>
            <a:r>
              <a:rPr lang="en-US" altLang="en-US" sz="1400" dirty="0">
                <a:cs typeface="Times New Roman"/>
              </a:rPr>
              <a:t>represent the distance and displacement of objects moving on a horizontal plane using:</a:t>
            </a:r>
          </a:p>
          <a:p>
            <a:pPr marL="450850" indent="-450850" defTabSz="914400" eaLnBrk="0" fontAlgn="base" hangingPunct="0">
              <a:lnSpc>
                <a:spcPct val="114000"/>
              </a:lnSpc>
              <a:spcAft>
                <a:spcPts val="400"/>
              </a:spcAft>
              <a:buFontTx/>
              <a:buChar char="•"/>
            </a:pPr>
            <a:r>
              <a:rPr lang="en-US" altLang="en-US" sz="1400" dirty="0">
                <a:cs typeface="Times New Roman"/>
              </a:rPr>
              <a:t>vector addition.</a:t>
            </a:r>
            <a:endParaRPr lang="en-US" altLang="en-US" sz="1400" dirty="0">
              <a:solidFill>
                <a:srgbClr val="22272B"/>
              </a:solidFill>
            </a:endParaRPr>
          </a:p>
          <a:p>
            <a:pPr>
              <a:lnSpc>
                <a:spcPct val="114000"/>
              </a:lnSpc>
              <a:spcAft>
                <a:spcPts val="400"/>
              </a:spcAft>
              <a:tabLst>
                <a:tab pos="228600" algn="l"/>
                <a:tab pos="414020" algn="l"/>
              </a:tabLst>
            </a:pPr>
            <a:r>
              <a:rPr lang="en-AU" sz="1400" b="1" dirty="0">
                <a:latin typeface="+mj-lt"/>
                <a:cs typeface="Times New Roman"/>
              </a:rPr>
              <a:t>Duration:  </a:t>
            </a:r>
          </a:p>
          <a:p>
            <a:pPr>
              <a:lnSpc>
                <a:spcPct val="114000"/>
              </a:lnSpc>
              <a:spcAft>
                <a:spcPts val="400"/>
              </a:spcAft>
              <a:tabLst>
                <a:tab pos="228600" algn="l"/>
                <a:tab pos="414020" algn="l"/>
              </a:tabLst>
            </a:pPr>
            <a:r>
              <a:rPr lang="en-US" sz="1400" dirty="0">
                <a:ea typeface="Calibri" panose="020F0502020204030204" pitchFamily="34" charset="0"/>
                <a:cs typeface="Arial"/>
              </a:rPr>
              <a:t>While timing will vary based on the mode of delivery, differentiation strategies employed and class or school context, this series of activities should take approximately 2 x 50-minute lessons.  Read and Watch could be allocated as pre-lesson homework to reduce the activity duration to one 50-minute lesson.</a:t>
            </a:r>
            <a:endParaRPr lang="en-AU" sz="1400" dirty="0">
              <a:ea typeface="Calibri" panose="020F0502020204030204" pitchFamily="34" charset="0"/>
              <a:cs typeface="Arial"/>
            </a:endParaRPr>
          </a:p>
        </p:txBody>
      </p:sp>
      <p:sp>
        <p:nvSpPr>
          <p:cNvPr id="3" name="Slide Number Placeholder 2">
            <a:extLst>
              <a:ext uri="{FF2B5EF4-FFF2-40B4-BE49-F238E27FC236}">
                <a16:creationId xmlns:a16="http://schemas.microsoft.com/office/drawing/2014/main" id="{0D1791C5-450F-C812-CFC6-EA578710483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9146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5E7A91-0ABD-7313-9711-9F852F2AA4EA}"/>
              </a:ext>
            </a:extLst>
          </p:cNvPr>
          <p:cNvSpPr>
            <a:spLocks noGrp="1"/>
          </p:cNvSpPr>
          <p:nvPr>
            <p:ph type="ctrTitle"/>
          </p:nvPr>
        </p:nvSpPr>
        <p:spPr/>
        <p:txBody>
          <a:bodyPr/>
          <a:lstStyle/>
          <a:p>
            <a:r>
              <a:rPr lang="en-AU" dirty="0"/>
              <a:t>End of student slides  </a:t>
            </a:r>
          </a:p>
        </p:txBody>
      </p:sp>
      <p:sp>
        <p:nvSpPr>
          <p:cNvPr id="9" name="Text Placeholder 8">
            <a:extLst>
              <a:ext uri="{FF2B5EF4-FFF2-40B4-BE49-F238E27FC236}">
                <a16:creationId xmlns:a16="http://schemas.microsoft.com/office/drawing/2014/main" id="{DA213D26-DB4F-EC6B-68EB-A8E03963775D}"/>
              </a:ext>
            </a:extLst>
          </p:cNvPr>
          <p:cNvSpPr>
            <a:spLocks noGrp="1"/>
          </p:cNvSpPr>
          <p:nvPr>
            <p:ph type="body" sz="quarter" idx="14"/>
          </p:nvPr>
        </p:nvSpPr>
        <p:spPr/>
        <p:txBody>
          <a:bodyPr/>
          <a:lstStyle/>
          <a:p>
            <a:r>
              <a:rPr lang="en-AU" dirty="0">
                <a:latin typeface="+mj-lt"/>
              </a:rPr>
              <a:t>Suggested answers</a:t>
            </a:r>
          </a:p>
        </p:txBody>
      </p:sp>
    </p:spTree>
    <p:extLst>
      <p:ext uri="{BB962C8B-B14F-4D97-AF65-F5344CB8AC3E}">
        <p14:creationId xmlns:p14="http://schemas.microsoft.com/office/powerpoint/2010/main" val="87930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C2A400-B9A9-E146-1E67-22CA462E64FB}"/>
              </a:ext>
            </a:extLst>
          </p:cNvPr>
          <p:cNvSpPr>
            <a:spLocks noGrp="1"/>
          </p:cNvSpPr>
          <p:nvPr>
            <p:ph type="title"/>
          </p:nvPr>
        </p:nvSpPr>
        <p:spPr/>
        <p:txBody>
          <a:bodyPr/>
          <a:lstStyle/>
          <a:p>
            <a:r>
              <a:rPr lang="en-AU" dirty="0"/>
              <a:t>Watch – sample answers – part 1</a:t>
            </a:r>
          </a:p>
        </p:txBody>
      </p:sp>
      <p:sp>
        <p:nvSpPr>
          <p:cNvPr id="9" name="Content Placeholder 19">
            <a:extLst>
              <a:ext uri="{FF2B5EF4-FFF2-40B4-BE49-F238E27FC236}">
                <a16:creationId xmlns:a16="http://schemas.microsoft.com/office/drawing/2014/main" id="{85BF805A-3505-6D1F-5496-C2170777612C}"/>
              </a:ext>
            </a:extLst>
          </p:cNvPr>
          <p:cNvSpPr txBox="1">
            <a:spLocks/>
          </p:cNvSpPr>
          <p:nvPr/>
        </p:nvSpPr>
        <p:spPr>
          <a:xfrm>
            <a:off x="250371" y="1087355"/>
            <a:ext cx="11593629" cy="1809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800" dirty="0"/>
              <a:t>List the key differences between a vector and a scalar? </a:t>
            </a:r>
            <a:r>
              <a:rPr lang="en-GB" sz="1800" dirty="0">
                <a:solidFill>
                  <a:schemeClr val="accent5"/>
                </a:solidFill>
              </a:rPr>
              <a:t>A vector has a magnitude and a direction while a scalar has magnitude only; a scalar is 1-dimensional while a vector can be 1, 2 or 3-dimensional.</a:t>
            </a:r>
          </a:p>
          <a:p>
            <a:pPr marL="285750" indent="-285750">
              <a:buFont typeface="Arial" panose="020B0604020202020204" pitchFamily="34" charset="0"/>
              <a:buChar char="•"/>
            </a:pPr>
            <a:r>
              <a:rPr lang="en-GB" sz="1800" dirty="0"/>
              <a:t>Identify 2 scalars and two vectors that can be used to describe rectilinear motion. </a:t>
            </a:r>
          </a:p>
          <a:p>
            <a:endParaRPr lang="en-AU" dirty="0"/>
          </a:p>
        </p:txBody>
      </p:sp>
      <p:graphicFrame>
        <p:nvGraphicFramePr>
          <p:cNvPr id="10" name="Table 2" descr="the table contains examples of scalars and vectors under the heading scalar and vector">
            <a:extLst>
              <a:ext uri="{FF2B5EF4-FFF2-40B4-BE49-F238E27FC236}">
                <a16:creationId xmlns:a16="http://schemas.microsoft.com/office/drawing/2014/main" id="{39F1FD07-50DE-A0AB-027B-04FD733BC6DA}"/>
              </a:ext>
            </a:extLst>
          </p:cNvPr>
          <p:cNvGraphicFramePr>
            <a:graphicFrameLocks noGrp="1"/>
          </p:cNvGraphicFramePr>
          <p:nvPr>
            <p:extLst>
              <p:ext uri="{D42A27DB-BD31-4B8C-83A1-F6EECF244321}">
                <p14:modId xmlns:p14="http://schemas.microsoft.com/office/powerpoint/2010/main" val="820046563"/>
              </p:ext>
            </p:extLst>
          </p:nvPr>
        </p:nvGraphicFramePr>
        <p:xfrm>
          <a:off x="250371" y="3074095"/>
          <a:ext cx="8067344" cy="1463040"/>
        </p:xfrm>
        <a:graphic>
          <a:graphicData uri="http://schemas.openxmlformats.org/drawingml/2006/table">
            <a:tbl>
              <a:tblPr firstRow="1" bandRow="1">
                <a:tableStyleId>{B301B821-A1FF-4177-AEE7-76D212191A09}</a:tableStyleId>
              </a:tblPr>
              <a:tblGrid>
                <a:gridCol w="4033672">
                  <a:extLst>
                    <a:ext uri="{9D8B030D-6E8A-4147-A177-3AD203B41FA5}">
                      <a16:colId xmlns:a16="http://schemas.microsoft.com/office/drawing/2014/main" val="821033382"/>
                    </a:ext>
                  </a:extLst>
                </a:gridCol>
                <a:gridCol w="4033672">
                  <a:extLst>
                    <a:ext uri="{9D8B030D-6E8A-4147-A177-3AD203B41FA5}">
                      <a16:colId xmlns:a16="http://schemas.microsoft.com/office/drawing/2014/main" val="3220244756"/>
                    </a:ext>
                  </a:extLst>
                </a:gridCol>
              </a:tblGrid>
              <a:tr h="336233">
                <a:tc>
                  <a:txBody>
                    <a:bodyPr/>
                    <a:lstStyle/>
                    <a:p>
                      <a:r>
                        <a:rPr lang="en-AU" sz="1800" kern="1200" dirty="0">
                          <a:solidFill>
                            <a:schemeClr val="bg1"/>
                          </a:solidFill>
                          <a:effectLst/>
                          <a:latin typeface="+mj-lt"/>
                        </a:rPr>
                        <a:t>Scalar</a:t>
                      </a:r>
                      <a:endParaRPr lang="en-AU" sz="1800" kern="1200" dirty="0">
                        <a:solidFill>
                          <a:schemeClr val="bg1"/>
                        </a:solidFill>
                        <a:effectLst/>
                        <a:latin typeface="+mj-lt"/>
                        <a:cs typeface="Arial" panose="020B0604020202020204" pitchFamily="34" charset="0"/>
                      </a:endParaRPr>
                    </a:p>
                  </a:txBody>
                  <a:tcPr/>
                </a:tc>
                <a:tc>
                  <a:txBody>
                    <a:bodyPr/>
                    <a:lstStyle/>
                    <a:p>
                      <a:r>
                        <a:rPr lang="en-AU" sz="1800" kern="1200" dirty="0">
                          <a:solidFill>
                            <a:schemeClr val="bg1"/>
                          </a:solidFill>
                          <a:effectLst/>
                          <a:latin typeface="+mj-lt"/>
                        </a:rPr>
                        <a:t>Vector</a:t>
                      </a:r>
                      <a:endParaRPr lang="en-AU" sz="1800" kern="1200" dirty="0">
                        <a:solidFill>
                          <a:schemeClr val="bg1"/>
                        </a:solidFill>
                        <a:effectLst/>
                        <a:latin typeface="+mj-lt"/>
                        <a:cs typeface="Arial" panose="020B0604020202020204" pitchFamily="34" charset="0"/>
                      </a:endParaRPr>
                    </a:p>
                  </a:txBody>
                  <a:tcPr/>
                </a:tc>
                <a:extLst>
                  <a:ext uri="{0D108BD9-81ED-4DB2-BD59-A6C34878D82A}">
                    <a16:rowId xmlns:a16="http://schemas.microsoft.com/office/drawing/2014/main" val="700286527"/>
                  </a:ext>
                </a:extLst>
              </a:tr>
              <a:tr h="314679">
                <a:tc>
                  <a:txBody>
                    <a:bodyPr/>
                    <a:lstStyle/>
                    <a:p>
                      <a:r>
                        <a:rPr lang="en-AU" sz="1800" kern="1200" dirty="0">
                          <a:solidFill>
                            <a:schemeClr val="tx2"/>
                          </a:solidFill>
                          <a:effectLst/>
                        </a:rPr>
                        <a:t>Speed   </a:t>
                      </a:r>
                      <a:endParaRPr lang="en-AU" sz="1800" kern="1200" dirty="0">
                        <a:solidFill>
                          <a:schemeClr val="tx2"/>
                        </a:solidFill>
                        <a:effectLst/>
                        <a:latin typeface="+mn-lt"/>
                        <a:cs typeface="Arial" panose="020B0604020202020204" pitchFamily="34" charset="0"/>
                      </a:endParaRPr>
                    </a:p>
                  </a:txBody>
                  <a:tcPr/>
                </a:tc>
                <a:tc>
                  <a:txBody>
                    <a:bodyPr/>
                    <a:lstStyle/>
                    <a:p>
                      <a:r>
                        <a:rPr lang="en-AU" sz="1800" kern="1200" dirty="0">
                          <a:solidFill>
                            <a:schemeClr val="tx2"/>
                          </a:solidFill>
                          <a:effectLst/>
                        </a:rPr>
                        <a:t>Velocity</a:t>
                      </a:r>
                      <a:endParaRPr lang="en-AU" sz="1800" kern="1200" dirty="0">
                        <a:solidFill>
                          <a:schemeClr val="tx2"/>
                        </a:solidFill>
                        <a:effectLst/>
                        <a:latin typeface="+mn-lt"/>
                        <a:cs typeface="Arial" panose="020B0604020202020204" pitchFamily="34" charset="0"/>
                      </a:endParaRPr>
                    </a:p>
                  </a:txBody>
                  <a:tcPr/>
                </a:tc>
                <a:extLst>
                  <a:ext uri="{0D108BD9-81ED-4DB2-BD59-A6C34878D82A}">
                    <a16:rowId xmlns:a16="http://schemas.microsoft.com/office/drawing/2014/main" val="409684606"/>
                  </a:ext>
                </a:extLst>
              </a:tr>
              <a:tr h="314679">
                <a:tc>
                  <a:txBody>
                    <a:bodyPr/>
                    <a:lstStyle/>
                    <a:p>
                      <a:r>
                        <a:rPr lang="en-AU" sz="1800" kern="1200">
                          <a:solidFill>
                            <a:schemeClr val="tx2"/>
                          </a:solidFill>
                          <a:effectLst/>
                        </a:rPr>
                        <a:t>Distance </a:t>
                      </a:r>
                      <a:endParaRPr lang="en-AU" sz="1800" kern="1200">
                        <a:solidFill>
                          <a:schemeClr val="tx2"/>
                        </a:solidFill>
                        <a:effectLst/>
                        <a:latin typeface="+mn-lt"/>
                        <a:cs typeface="Arial" panose="020B0604020202020204" pitchFamily="34" charset="0"/>
                      </a:endParaRPr>
                    </a:p>
                  </a:txBody>
                  <a:tcPr/>
                </a:tc>
                <a:tc>
                  <a:txBody>
                    <a:bodyPr/>
                    <a:lstStyle/>
                    <a:p>
                      <a:r>
                        <a:rPr lang="en-AU" sz="1800" kern="1200" dirty="0">
                          <a:solidFill>
                            <a:schemeClr val="tx2"/>
                          </a:solidFill>
                          <a:effectLst/>
                        </a:rPr>
                        <a:t>Displacement </a:t>
                      </a:r>
                      <a:endParaRPr lang="en-AU" sz="1800" kern="1200" dirty="0">
                        <a:solidFill>
                          <a:schemeClr val="tx2"/>
                        </a:solidFill>
                        <a:effectLst/>
                        <a:latin typeface="+mn-lt"/>
                        <a:cs typeface="Arial" panose="020B0604020202020204" pitchFamily="34" charset="0"/>
                      </a:endParaRPr>
                    </a:p>
                  </a:txBody>
                  <a:tcPr/>
                </a:tc>
                <a:extLst>
                  <a:ext uri="{0D108BD9-81ED-4DB2-BD59-A6C34878D82A}">
                    <a16:rowId xmlns:a16="http://schemas.microsoft.com/office/drawing/2014/main" val="1388472344"/>
                  </a:ext>
                </a:extLst>
              </a:tr>
              <a:tr h="314679">
                <a:tc>
                  <a:txBody>
                    <a:bodyPr/>
                    <a:lstStyle/>
                    <a:p>
                      <a:r>
                        <a:rPr lang="en-AU" sz="1800" kern="1200">
                          <a:solidFill>
                            <a:schemeClr val="tx2"/>
                          </a:solidFill>
                          <a:effectLst/>
                        </a:rPr>
                        <a:t>Time </a:t>
                      </a:r>
                      <a:endParaRPr lang="en-AU" sz="1800" kern="1200">
                        <a:solidFill>
                          <a:schemeClr val="tx2"/>
                        </a:solidFill>
                        <a:effectLst/>
                        <a:latin typeface="+mn-lt"/>
                        <a:cs typeface="Arial" panose="020B0604020202020204" pitchFamily="34" charset="0"/>
                      </a:endParaRPr>
                    </a:p>
                  </a:txBody>
                  <a:tcPr/>
                </a:tc>
                <a:tc>
                  <a:txBody>
                    <a:bodyPr/>
                    <a:lstStyle/>
                    <a:p>
                      <a:r>
                        <a:rPr lang="en-AU" sz="1800" kern="1200" dirty="0">
                          <a:solidFill>
                            <a:schemeClr val="tx2"/>
                          </a:solidFill>
                          <a:effectLst/>
                        </a:rPr>
                        <a:t>Force</a:t>
                      </a:r>
                      <a:endParaRPr lang="en-AU" sz="1800" kern="1200" dirty="0">
                        <a:solidFill>
                          <a:schemeClr val="tx2"/>
                        </a:solidFill>
                        <a:effectLst/>
                        <a:latin typeface="+mn-lt"/>
                        <a:cs typeface="Arial" panose="020B0604020202020204" pitchFamily="34" charset="0"/>
                      </a:endParaRPr>
                    </a:p>
                  </a:txBody>
                  <a:tcPr/>
                </a:tc>
                <a:extLst>
                  <a:ext uri="{0D108BD9-81ED-4DB2-BD59-A6C34878D82A}">
                    <a16:rowId xmlns:a16="http://schemas.microsoft.com/office/drawing/2014/main" val="1101266563"/>
                  </a:ext>
                </a:extLst>
              </a:tr>
            </a:tbl>
          </a:graphicData>
        </a:graphic>
      </p:graphicFrame>
      <p:sp>
        <p:nvSpPr>
          <p:cNvPr id="11" name="Content Placeholder 19">
            <a:extLst>
              <a:ext uri="{FF2B5EF4-FFF2-40B4-BE49-F238E27FC236}">
                <a16:creationId xmlns:a16="http://schemas.microsoft.com/office/drawing/2014/main" id="{B23CFBB0-181D-9B61-AA06-200A357D7F0C}"/>
              </a:ext>
            </a:extLst>
          </p:cNvPr>
          <p:cNvSpPr txBox="1">
            <a:spLocks/>
          </p:cNvSpPr>
          <p:nvPr/>
        </p:nvSpPr>
        <p:spPr>
          <a:xfrm>
            <a:off x="360000" y="4740781"/>
            <a:ext cx="11484000" cy="45183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800" dirty="0"/>
              <a:t>Use a diagram to show how vectors are represented using two examples.</a:t>
            </a:r>
          </a:p>
        </p:txBody>
      </p:sp>
      <p:sp>
        <p:nvSpPr>
          <p:cNvPr id="15" name="TextBox 14">
            <a:extLst>
              <a:ext uri="{FF2B5EF4-FFF2-40B4-BE49-F238E27FC236}">
                <a16:creationId xmlns:a16="http://schemas.microsoft.com/office/drawing/2014/main" id="{AC6BE17D-DC04-5BC6-DED1-22324BE4AFF4}"/>
              </a:ext>
            </a:extLst>
          </p:cNvPr>
          <p:cNvSpPr txBox="1"/>
          <p:nvPr/>
        </p:nvSpPr>
        <p:spPr>
          <a:xfrm>
            <a:off x="360000" y="5566480"/>
            <a:ext cx="1998440" cy="369332"/>
          </a:xfrm>
          <a:prstGeom prst="rect">
            <a:avLst/>
          </a:prstGeom>
          <a:noFill/>
        </p:spPr>
        <p:txBody>
          <a:bodyPr wrap="square">
            <a:spAutoFit/>
          </a:bodyPr>
          <a:lstStyle/>
          <a:p>
            <a:pPr marL="400050" indent="-400050">
              <a:buFont typeface="+mj-lt"/>
              <a:buAutoNum type="romanLcPeriod"/>
            </a:pPr>
            <a:r>
              <a:rPr lang="en-GB" sz="1800" dirty="0"/>
              <a:t>5 ms-1 East. </a:t>
            </a:r>
          </a:p>
        </p:txBody>
      </p:sp>
      <p:pic>
        <p:nvPicPr>
          <p:cNvPr id="12" name="Picture 11" descr="The image shows an arrow to the right below the text 5 metres per second">
            <a:extLst>
              <a:ext uri="{FF2B5EF4-FFF2-40B4-BE49-F238E27FC236}">
                <a16:creationId xmlns:a16="http://schemas.microsoft.com/office/drawing/2014/main" id="{AD333AC9-0B9D-285B-B281-836086D8DC38}"/>
              </a:ext>
            </a:extLst>
          </p:cNvPr>
          <p:cNvPicPr>
            <a:picLocks noChangeAspect="1"/>
          </p:cNvPicPr>
          <p:nvPr/>
        </p:nvPicPr>
        <p:blipFill>
          <a:blip r:embed="rId3"/>
          <a:stretch>
            <a:fillRect/>
          </a:stretch>
        </p:blipFill>
        <p:spPr>
          <a:xfrm>
            <a:off x="2707451" y="5450605"/>
            <a:ext cx="2314166" cy="601082"/>
          </a:xfrm>
          <a:prstGeom prst="rect">
            <a:avLst/>
          </a:prstGeom>
        </p:spPr>
      </p:pic>
      <p:sp>
        <p:nvSpPr>
          <p:cNvPr id="13" name="Content Placeholder 19">
            <a:extLst>
              <a:ext uri="{FF2B5EF4-FFF2-40B4-BE49-F238E27FC236}">
                <a16:creationId xmlns:a16="http://schemas.microsoft.com/office/drawing/2014/main" id="{42E160F9-81AE-BDCE-8866-6C81DB4E0C77}"/>
              </a:ext>
            </a:extLst>
          </p:cNvPr>
          <p:cNvSpPr txBox="1">
            <a:spLocks/>
          </p:cNvSpPr>
          <p:nvPr/>
        </p:nvSpPr>
        <p:spPr>
          <a:xfrm>
            <a:off x="5370627" y="5508543"/>
            <a:ext cx="2314166" cy="48520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buFont typeface="+mj-lt"/>
              <a:buAutoNum type="romanLcPeriod" startAt="2"/>
            </a:pPr>
            <a:r>
              <a:rPr lang="en-GB" sz="1800" dirty="0"/>
              <a:t>33 km North.</a:t>
            </a:r>
            <a:endParaRPr lang="en-AU" dirty="0"/>
          </a:p>
        </p:txBody>
      </p:sp>
      <p:pic>
        <p:nvPicPr>
          <p:cNvPr id="14" name="Picture 13" descr="The image shows an arrow pointing up beside the text 33 km">
            <a:extLst>
              <a:ext uri="{FF2B5EF4-FFF2-40B4-BE49-F238E27FC236}">
                <a16:creationId xmlns:a16="http://schemas.microsoft.com/office/drawing/2014/main" id="{D29401DA-D256-7196-49E3-5DA1057B88CD}"/>
              </a:ext>
            </a:extLst>
          </p:cNvPr>
          <p:cNvPicPr>
            <a:picLocks noChangeAspect="1"/>
          </p:cNvPicPr>
          <p:nvPr/>
        </p:nvPicPr>
        <p:blipFill>
          <a:blip r:embed="rId4"/>
          <a:stretch>
            <a:fillRect/>
          </a:stretch>
        </p:blipFill>
        <p:spPr>
          <a:xfrm>
            <a:off x="8421038" y="4501085"/>
            <a:ext cx="1218777" cy="2014915"/>
          </a:xfrm>
          <a:prstGeom prst="rect">
            <a:avLst/>
          </a:prstGeom>
        </p:spPr>
      </p:pic>
      <p:sp>
        <p:nvSpPr>
          <p:cNvPr id="2" name="Slide Number Placeholder 1">
            <a:extLst>
              <a:ext uri="{FF2B5EF4-FFF2-40B4-BE49-F238E27FC236}">
                <a16:creationId xmlns:a16="http://schemas.microsoft.com/office/drawing/2014/main" id="{663964BF-6ED2-052C-89F0-1CFA441713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12195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CC5F15-ED4A-2145-1D85-535D8DF1DEA4}"/>
              </a:ext>
            </a:extLst>
          </p:cNvPr>
          <p:cNvSpPr>
            <a:spLocks noGrp="1"/>
          </p:cNvSpPr>
          <p:nvPr>
            <p:ph type="title"/>
          </p:nvPr>
        </p:nvSpPr>
        <p:spPr/>
        <p:txBody>
          <a:bodyPr/>
          <a:lstStyle/>
          <a:p>
            <a:r>
              <a:rPr lang="en-GB" dirty="0"/>
              <a:t>Watch – sample answers – part 2</a:t>
            </a:r>
            <a:endParaRPr lang="en-AU" dirty="0"/>
          </a:p>
        </p:txBody>
      </p:sp>
      <p:sp>
        <p:nvSpPr>
          <p:cNvPr id="5" name="Content Placeholder 22">
            <a:extLst>
              <a:ext uri="{FF2B5EF4-FFF2-40B4-BE49-F238E27FC236}">
                <a16:creationId xmlns:a16="http://schemas.microsoft.com/office/drawing/2014/main" id="{1F263769-1816-BC2E-152E-2F2DD8B3B7E6}"/>
              </a:ext>
            </a:extLst>
          </p:cNvPr>
          <p:cNvSpPr txBox="1">
            <a:spLocks/>
          </p:cNvSpPr>
          <p:nvPr/>
        </p:nvSpPr>
        <p:spPr>
          <a:xfrm>
            <a:off x="372000" y="1134922"/>
            <a:ext cx="11484000" cy="3166617"/>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600"/>
              </a:spcBef>
              <a:spcAft>
                <a:spcPts val="600"/>
              </a:spcAft>
              <a:buFont typeface="Arial" panose="020B0604020202020204" pitchFamily="34" charset="0"/>
              <a:buChar char="•"/>
            </a:pPr>
            <a:r>
              <a:rPr lang="en-GB" sz="1800" dirty="0"/>
              <a:t>Explain how vectors and scalars are used to describe rectilinear motion. </a:t>
            </a:r>
            <a:r>
              <a:rPr lang="en-GB" sz="1800" dirty="0">
                <a:solidFill>
                  <a:schemeClr val="accent5"/>
                </a:solidFill>
              </a:rPr>
              <a:t>Scalars are used to describe magnitudes only, with no direction. They describe the magnitude of motion only. Vectors are used to describe the motion in a straight line from the start point to the end point, including a direction.</a:t>
            </a:r>
          </a:p>
          <a:p>
            <a:pPr marL="342900" indent="-342900">
              <a:spcBef>
                <a:spcPts val="600"/>
              </a:spcBef>
              <a:spcAft>
                <a:spcPts val="600"/>
              </a:spcAft>
              <a:buFont typeface="Arial" panose="020B0604020202020204" pitchFamily="34" charset="0"/>
              <a:buChar char="•"/>
            </a:pPr>
            <a:r>
              <a:rPr lang="en-GB" sz="1800" dirty="0"/>
              <a:t>Explain how vectors can be added together in rectilinear motion. </a:t>
            </a:r>
            <a:r>
              <a:rPr lang="en-GB" sz="1800" dirty="0">
                <a:solidFill>
                  <a:schemeClr val="accent5"/>
                </a:solidFill>
              </a:rPr>
              <a:t>Vectors can be added tip-to-tail. A vector is drawn, as an arrow to scale. The vector to be added to it is drawn such that the tail of the second vector touches the tip of the first. The resultant is an arrow drawn from the tail of the first vector to the tip of the last vector.</a:t>
            </a:r>
          </a:p>
          <a:p>
            <a:pPr marL="342900" indent="-342900">
              <a:spcBef>
                <a:spcPts val="600"/>
              </a:spcBef>
              <a:spcAft>
                <a:spcPts val="600"/>
              </a:spcAft>
              <a:buFont typeface="Arial" panose="020B0604020202020204" pitchFamily="34" charset="0"/>
              <a:buChar char="•"/>
            </a:pPr>
            <a:endParaRPr lang="en-AU" sz="1800" dirty="0"/>
          </a:p>
        </p:txBody>
      </p:sp>
      <p:pic>
        <p:nvPicPr>
          <p:cNvPr id="6" name="Picture 5" descr="The image contains a medium length arrow to the right below the text 6 m; E added to a short arrow to the right with the resultant vector a long arrow to the right below the text 9 m; E">
            <a:extLst>
              <a:ext uri="{FF2B5EF4-FFF2-40B4-BE49-F238E27FC236}">
                <a16:creationId xmlns:a16="http://schemas.microsoft.com/office/drawing/2014/main" id="{FD687C7F-0ADA-18A9-F16C-EA02B3A9A3C0}"/>
              </a:ext>
            </a:extLst>
          </p:cNvPr>
          <p:cNvPicPr>
            <a:picLocks noChangeAspect="1"/>
          </p:cNvPicPr>
          <p:nvPr/>
        </p:nvPicPr>
        <p:blipFill>
          <a:blip r:embed="rId3"/>
          <a:stretch>
            <a:fillRect/>
          </a:stretch>
        </p:blipFill>
        <p:spPr>
          <a:xfrm>
            <a:off x="360000" y="4410020"/>
            <a:ext cx="10505068" cy="838317"/>
          </a:xfrm>
          <a:prstGeom prst="rect">
            <a:avLst/>
          </a:prstGeom>
        </p:spPr>
      </p:pic>
      <p:pic>
        <p:nvPicPr>
          <p:cNvPr id="7" name="Picture 6" descr="The image contains a medium length arrow to the right below the text 6 m; E added to a short arrow to the left with the resultant vector a short arrow to the right below the text 3 m; E">
            <a:extLst>
              <a:ext uri="{FF2B5EF4-FFF2-40B4-BE49-F238E27FC236}">
                <a16:creationId xmlns:a16="http://schemas.microsoft.com/office/drawing/2014/main" id="{7A547CF6-3032-EDDA-EC1F-5E3182785D02}"/>
              </a:ext>
            </a:extLst>
          </p:cNvPr>
          <p:cNvPicPr>
            <a:picLocks noChangeAspect="1"/>
          </p:cNvPicPr>
          <p:nvPr/>
        </p:nvPicPr>
        <p:blipFill>
          <a:blip r:embed="rId4"/>
          <a:stretch>
            <a:fillRect/>
          </a:stretch>
        </p:blipFill>
        <p:spPr>
          <a:xfrm>
            <a:off x="360001" y="5334831"/>
            <a:ext cx="9160304" cy="971686"/>
          </a:xfrm>
          <a:prstGeom prst="rect">
            <a:avLst/>
          </a:prstGeom>
        </p:spPr>
      </p:pic>
      <p:sp>
        <p:nvSpPr>
          <p:cNvPr id="2" name="Slide Number Placeholder 1">
            <a:extLst>
              <a:ext uri="{FF2B5EF4-FFF2-40B4-BE49-F238E27FC236}">
                <a16:creationId xmlns:a16="http://schemas.microsoft.com/office/drawing/2014/main" id="{54DA152D-206A-378A-4EB1-96E04F6725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32</a:t>
            </a:fld>
            <a:endParaRPr lang="en-AU"/>
          </a:p>
        </p:txBody>
      </p:sp>
    </p:spTree>
    <p:extLst>
      <p:ext uri="{BB962C8B-B14F-4D97-AF65-F5344CB8AC3E}">
        <p14:creationId xmlns:p14="http://schemas.microsoft.com/office/powerpoint/2010/main" val="279439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476067-0219-F956-92CB-1A6C3799993A}"/>
              </a:ext>
            </a:extLst>
          </p:cNvPr>
          <p:cNvSpPr>
            <a:spLocks noGrp="1"/>
          </p:cNvSpPr>
          <p:nvPr>
            <p:ph type="ctrTitle"/>
          </p:nvPr>
        </p:nvSpPr>
        <p:spPr/>
        <p:txBody>
          <a:bodyPr/>
          <a:lstStyle/>
          <a:p>
            <a:r>
              <a:rPr lang="en-AU" dirty="0"/>
              <a:t>Read sample answers</a:t>
            </a:r>
          </a:p>
        </p:txBody>
      </p:sp>
      <p:sp>
        <p:nvSpPr>
          <p:cNvPr id="8" name="Text Placeholder 7">
            <a:extLst>
              <a:ext uri="{FF2B5EF4-FFF2-40B4-BE49-F238E27FC236}">
                <a16:creationId xmlns:a16="http://schemas.microsoft.com/office/drawing/2014/main" id="{9E4DF835-F20D-EC6A-0171-E78665867D4F}"/>
              </a:ext>
            </a:extLst>
          </p:cNvPr>
          <p:cNvSpPr>
            <a:spLocks noGrp="1"/>
          </p:cNvSpPr>
          <p:nvPr>
            <p:ph type="body" sz="quarter" idx="14"/>
          </p:nvPr>
        </p:nvSpPr>
        <p:spPr/>
        <p:txBody>
          <a:bodyPr/>
          <a:lstStyle/>
          <a:p>
            <a:r>
              <a:rPr lang="en-AU" dirty="0">
                <a:latin typeface="+mj-lt"/>
              </a:rPr>
              <a:t>Sample answers</a:t>
            </a:r>
          </a:p>
        </p:txBody>
      </p:sp>
      <p:sp>
        <p:nvSpPr>
          <p:cNvPr id="10" name="Text Placeholder 9">
            <a:extLst>
              <a:ext uri="{FF2B5EF4-FFF2-40B4-BE49-F238E27FC236}">
                <a16:creationId xmlns:a16="http://schemas.microsoft.com/office/drawing/2014/main" id="{26968894-79B2-3719-453E-64C19DA12580}"/>
              </a:ext>
            </a:extLst>
          </p:cNvPr>
          <p:cNvSpPr>
            <a:spLocks noGrp="1"/>
          </p:cNvSpPr>
          <p:nvPr>
            <p:ph type="body" sz="quarter" idx="12"/>
          </p:nvPr>
        </p:nvSpPr>
        <p:spPr/>
        <p:txBody>
          <a:bodyPr/>
          <a:lstStyle/>
          <a:p>
            <a:r>
              <a:rPr lang="en-AU" sz="1800" dirty="0"/>
              <a:t>Student notes will vary</a:t>
            </a:r>
          </a:p>
        </p:txBody>
      </p:sp>
    </p:spTree>
    <p:extLst>
      <p:ext uri="{BB962C8B-B14F-4D97-AF65-F5344CB8AC3E}">
        <p14:creationId xmlns:p14="http://schemas.microsoft.com/office/powerpoint/2010/main" val="10776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4477B8-15A4-4868-9492-CE93EC872AA4}"/>
              </a:ext>
            </a:extLst>
          </p:cNvPr>
          <p:cNvSpPr>
            <a:spLocks noGrp="1"/>
          </p:cNvSpPr>
          <p:nvPr>
            <p:ph type="title"/>
          </p:nvPr>
        </p:nvSpPr>
        <p:spPr/>
        <p:txBody>
          <a:bodyPr/>
          <a:lstStyle/>
          <a:p>
            <a:r>
              <a:rPr lang="en-AU" dirty="0"/>
              <a:t>Write – sample answers – part 1</a:t>
            </a:r>
          </a:p>
        </p:txBody>
      </p:sp>
      <p:sp>
        <p:nvSpPr>
          <p:cNvPr id="9" name="Content Placeholder 15">
            <a:extLst>
              <a:ext uri="{FF2B5EF4-FFF2-40B4-BE49-F238E27FC236}">
                <a16:creationId xmlns:a16="http://schemas.microsoft.com/office/drawing/2014/main" id="{4D536D48-60DF-32FC-13FE-D603255BF1AF}"/>
              </a:ext>
            </a:extLst>
          </p:cNvPr>
          <p:cNvSpPr txBox="1">
            <a:spLocks/>
          </p:cNvSpPr>
          <p:nvPr/>
        </p:nvSpPr>
        <p:spPr>
          <a:xfrm>
            <a:off x="360000" y="905601"/>
            <a:ext cx="11484000" cy="544232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1800" dirty="0"/>
              <a:t>Answer the questions below using full sentences.</a:t>
            </a:r>
          </a:p>
          <a:p>
            <a:pPr marL="342900" indent="-342900">
              <a:spcAft>
                <a:spcPts val="600"/>
              </a:spcAft>
              <a:buFont typeface="+mj-lt"/>
              <a:buAutoNum type="arabicPeriod"/>
            </a:pPr>
            <a:r>
              <a:rPr lang="en-GB" sz="1800" dirty="0"/>
              <a:t>Why do we describe rectilinear motion in terms of vectors and scalars? </a:t>
            </a:r>
            <a:r>
              <a:rPr lang="en-GB" sz="1800" dirty="0">
                <a:solidFill>
                  <a:schemeClr val="tx2"/>
                </a:solidFill>
              </a:rPr>
              <a:t>Vectors and scalars are used to describe rectilinear motion because they allow us to distinguish between quantities that require a direction and those that do not. For example, it is important to note the direction of motion of the spring in moving up and down.</a:t>
            </a:r>
          </a:p>
          <a:p>
            <a:pPr marL="342900" indent="-342900">
              <a:spcAft>
                <a:spcPts val="600"/>
              </a:spcAft>
              <a:buFont typeface="+mj-lt"/>
              <a:buAutoNum type="arabicPeriod"/>
            </a:pPr>
            <a:r>
              <a:rPr lang="en-GB" sz="1800" dirty="0"/>
              <a:t>Use examples to explain the differences between vectors and scalars. </a:t>
            </a:r>
            <a:r>
              <a:rPr lang="en-GB" sz="1800" dirty="0">
                <a:solidFill>
                  <a:schemeClr val="tx2"/>
                </a:solidFill>
              </a:rPr>
              <a:t>Scalars are quantities that contain a magnitude only. For example, a distance of 2 m or a time of 34 s. A vector is a quantity that contains both a magnitude and a direction. For example, a displacement of 2 m North or a velocity of 11 ms-1 West.</a:t>
            </a:r>
          </a:p>
          <a:p>
            <a:pPr marL="342900" indent="-342900">
              <a:spcAft>
                <a:spcPts val="600"/>
              </a:spcAft>
              <a:buFont typeface="+mj-lt"/>
              <a:buAutoNum type="arabicPeriod"/>
            </a:pPr>
            <a:r>
              <a:rPr lang="en-GB" sz="1800" dirty="0"/>
              <a:t>Explain when and why direction is important when describing motion. </a:t>
            </a:r>
            <a:r>
              <a:rPr lang="en-GB" sz="1800" dirty="0">
                <a:solidFill>
                  <a:schemeClr val="tx2"/>
                </a:solidFill>
              </a:rPr>
              <a:t>Including direction is important when describing vector quantities such as displacement, velocity and acceleration as it allows us to accurately describe the motion. It also allows us to correctly add and subtract the quantities.</a:t>
            </a:r>
          </a:p>
          <a:p>
            <a:pPr>
              <a:spcAft>
                <a:spcPts val="600"/>
              </a:spcAft>
            </a:pPr>
            <a:endParaRPr lang="en-AU" sz="1800" dirty="0"/>
          </a:p>
        </p:txBody>
      </p:sp>
      <p:sp>
        <p:nvSpPr>
          <p:cNvPr id="10" name="Slide Number Placeholder 9">
            <a:extLst>
              <a:ext uri="{FF2B5EF4-FFF2-40B4-BE49-F238E27FC236}">
                <a16:creationId xmlns:a16="http://schemas.microsoft.com/office/drawing/2014/main" id="{B4464063-8F4B-0737-CD30-EB9138F2169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60533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DEF05-5374-24FA-5822-C18225DA1807}"/>
              </a:ext>
            </a:extLst>
          </p:cNvPr>
          <p:cNvSpPr>
            <a:spLocks noGrp="1"/>
          </p:cNvSpPr>
          <p:nvPr>
            <p:ph type="title"/>
          </p:nvPr>
        </p:nvSpPr>
        <p:spPr/>
        <p:txBody>
          <a:bodyPr/>
          <a:lstStyle/>
          <a:p>
            <a:r>
              <a:rPr lang="en-AU" dirty="0"/>
              <a:t>Write – sample answers – part 2</a:t>
            </a:r>
          </a:p>
        </p:txBody>
      </p:sp>
      <p:sp>
        <p:nvSpPr>
          <p:cNvPr id="5" name="Content Placeholder 18">
            <a:extLst>
              <a:ext uri="{FF2B5EF4-FFF2-40B4-BE49-F238E27FC236}">
                <a16:creationId xmlns:a16="http://schemas.microsoft.com/office/drawing/2014/main" id="{18BB6540-0EA2-F294-6E39-C63A4D3534DF}"/>
              </a:ext>
            </a:extLst>
          </p:cNvPr>
          <p:cNvSpPr txBox="1">
            <a:spLocks/>
          </p:cNvSpPr>
          <p:nvPr/>
        </p:nvSpPr>
        <p:spPr>
          <a:xfrm>
            <a:off x="354000" y="1326087"/>
            <a:ext cx="11484000" cy="476067"/>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en-GB" sz="1800" dirty="0">
                <a:solidFill>
                  <a:schemeClr val="tx2"/>
                </a:solidFill>
              </a:rPr>
              <a:t>‘Tip-to-tail’ is a technique used to add vectors.  Use diagrams to explain vector addition.  </a:t>
            </a:r>
          </a:p>
        </p:txBody>
      </p:sp>
      <p:sp>
        <p:nvSpPr>
          <p:cNvPr id="11" name="TextBox 10">
            <a:extLst>
              <a:ext uri="{FF2B5EF4-FFF2-40B4-BE49-F238E27FC236}">
                <a16:creationId xmlns:a16="http://schemas.microsoft.com/office/drawing/2014/main" id="{9EEEC338-8CED-CBD6-E4D6-7C57DA5C4696}"/>
              </a:ext>
            </a:extLst>
          </p:cNvPr>
          <p:cNvSpPr txBox="1"/>
          <p:nvPr/>
        </p:nvSpPr>
        <p:spPr>
          <a:xfrm>
            <a:off x="354000" y="2020465"/>
            <a:ext cx="4214068" cy="369332"/>
          </a:xfrm>
          <a:prstGeom prst="rect">
            <a:avLst/>
          </a:prstGeom>
          <a:noFill/>
        </p:spPr>
        <p:txBody>
          <a:bodyPr wrap="square">
            <a:spAutoFit/>
          </a:bodyPr>
          <a:lstStyle/>
          <a:p>
            <a:r>
              <a:rPr lang="en-GB" sz="1800" dirty="0">
                <a:solidFill>
                  <a:schemeClr val="tx2"/>
                </a:solidFill>
              </a:rPr>
              <a:t>The first vector is drawn to scale.</a:t>
            </a:r>
            <a:endParaRPr lang="en-AU" sz="1800" dirty="0">
              <a:solidFill>
                <a:schemeClr val="tx2"/>
              </a:solidFill>
            </a:endParaRPr>
          </a:p>
        </p:txBody>
      </p:sp>
      <p:pic>
        <p:nvPicPr>
          <p:cNvPr id="6" name="Picture 5" descr="The image shows an arrow to the right below the text 2 m East">
            <a:extLst>
              <a:ext uri="{FF2B5EF4-FFF2-40B4-BE49-F238E27FC236}">
                <a16:creationId xmlns:a16="http://schemas.microsoft.com/office/drawing/2014/main" id="{8A240E6A-AADD-CA24-668B-A61FCBBB23ED}"/>
              </a:ext>
            </a:extLst>
          </p:cNvPr>
          <p:cNvPicPr>
            <a:picLocks noChangeAspect="1"/>
          </p:cNvPicPr>
          <p:nvPr/>
        </p:nvPicPr>
        <p:blipFill>
          <a:blip r:embed="rId3"/>
          <a:stretch>
            <a:fillRect/>
          </a:stretch>
        </p:blipFill>
        <p:spPr>
          <a:xfrm>
            <a:off x="4568068" y="1847473"/>
            <a:ext cx="3043864" cy="703414"/>
          </a:xfrm>
          <a:prstGeom prst="rect">
            <a:avLst/>
          </a:prstGeom>
        </p:spPr>
      </p:pic>
      <p:sp>
        <p:nvSpPr>
          <p:cNvPr id="7" name="Content Placeholder 18">
            <a:extLst>
              <a:ext uri="{FF2B5EF4-FFF2-40B4-BE49-F238E27FC236}">
                <a16:creationId xmlns:a16="http://schemas.microsoft.com/office/drawing/2014/main" id="{89CBF9F2-763A-12A4-0AAF-33CCCDAA8B13}"/>
              </a:ext>
            </a:extLst>
          </p:cNvPr>
          <p:cNvSpPr txBox="1">
            <a:spLocks/>
          </p:cNvSpPr>
          <p:nvPr/>
        </p:nvSpPr>
        <p:spPr>
          <a:xfrm>
            <a:off x="354000" y="2886819"/>
            <a:ext cx="11484000" cy="12248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tx2"/>
                </a:solidFill>
              </a:rPr>
              <a:t>The second vector is drawn to scale so that the end of the second vector touches the tip of the first vector.</a:t>
            </a:r>
            <a:endParaRPr lang="en-AU" sz="1800" dirty="0">
              <a:solidFill>
                <a:schemeClr val="tx2"/>
              </a:solidFill>
            </a:endParaRPr>
          </a:p>
        </p:txBody>
      </p:sp>
      <p:pic>
        <p:nvPicPr>
          <p:cNvPr id="8" name="Picture 7" descr="The image shows an arrow to the right below the text 2 m East joining a second arrow to the right below the text 3 m East.">
            <a:extLst>
              <a:ext uri="{FF2B5EF4-FFF2-40B4-BE49-F238E27FC236}">
                <a16:creationId xmlns:a16="http://schemas.microsoft.com/office/drawing/2014/main" id="{6A76378E-68E6-7A8E-EAD4-03B7F2970369}"/>
              </a:ext>
            </a:extLst>
          </p:cNvPr>
          <p:cNvPicPr>
            <a:picLocks noChangeAspect="1"/>
          </p:cNvPicPr>
          <p:nvPr/>
        </p:nvPicPr>
        <p:blipFill>
          <a:blip r:embed="rId4"/>
          <a:stretch>
            <a:fillRect/>
          </a:stretch>
        </p:blipFill>
        <p:spPr>
          <a:xfrm>
            <a:off x="2353096" y="3471019"/>
            <a:ext cx="7473808" cy="858911"/>
          </a:xfrm>
          <a:prstGeom prst="rect">
            <a:avLst/>
          </a:prstGeom>
        </p:spPr>
      </p:pic>
      <p:sp>
        <p:nvSpPr>
          <p:cNvPr id="9" name="Content Placeholder 18">
            <a:extLst>
              <a:ext uri="{FF2B5EF4-FFF2-40B4-BE49-F238E27FC236}">
                <a16:creationId xmlns:a16="http://schemas.microsoft.com/office/drawing/2014/main" id="{7B9BB5A3-615D-2263-0243-F75E403EFF8E}"/>
              </a:ext>
            </a:extLst>
          </p:cNvPr>
          <p:cNvSpPr txBox="1">
            <a:spLocks/>
          </p:cNvSpPr>
          <p:nvPr/>
        </p:nvSpPr>
        <p:spPr>
          <a:xfrm>
            <a:off x="354000" y="4464854"/>
            <a:ext cx="11484000" cy="12248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tx2"/>
                </a:solidFill>
              </a:rPr>
              <a:t>The resultant vector is an arrow from the start point of the first vector to the tip of the second vector.</a:t>
            </a:r>
            <a:endParaRPr lang="en-AU" sz="1800" dirty="0">
              <a:solidFill>
                <a:schemeClr val="tx2"/>
              </a:solidFill>
            </a:endParaRPr>
          </a:p>
        </p:txBody>
      </p:sp>
      <p:pic>
        <p:nvPicPr>
          <p:cNvPr id="10" name="Picture 9" descr="The image shows an arrow to the right below the text 2 m East joining a second arrow to the right below the text 3 m East.&#10;Below this is the longer resultant arrow to the right above the text 5 m East.">
            <a:extLst>
              <a:ext uri="{FF2B5EF4-FFF2-40B4-BE49-F238E27FC236}">
                <a16:creationId xmlns:a16="http://schemas.microsoft.com/office/drawing/2014/main" id="{965DA88A-FBD7-5FD3-148B-53A5D6AA414F}"/>
              </a:ext>
            </a:extLst>
          </p:cNvPr>
          <p:cNvPicPr>
            <a:picLocks noChangeAspect="1"/>
          </p:cNvPicPr>
          <p:nvPr/>
        </p:nvPicPr>
        <p:blipFill>
          <a:blip r:embed="rId5"/>
          <a:stretch>
            <a:fillRect/>
          </a:stretch>
        </p:blipFill>
        <p:spPr>
          <a:xfrm>
            <a:off x="2416669" y="4944087"/>
            <a:ext cx="7346662" cy="1309565"/>
          </a:xfrm>
          <a:prstGeom prst="rect">
            <a:avLst/>
          </a:prstGeom>
        </p:spPr>
      </p:pic>
      <p:sp>
        <p:nvSpPr>
          <p:cNvPr id="2" name="Slide Number Placeholder 1">
            <a:extLst>
              <a:ext uri="{FF2B5EF4-FFF2-40B4-BE49-F238E27FC236}">
                <a16:creationId xmlns:a16="http://schemas.microsoft.com/office/drawing/2014/main" id="{BCFDBF42-9FCA-9619-E1AC-A72BE397C2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328517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96981D-7FD9-9973-054B-CFA125C00ECC}"/>
              </a:ext>
            </a:extLst>
          </p:cNvPr>
          <p:cNvSpPr>
            <a:spLocks noGrp="1"/>
          </p:cNvSpPr>
          <p:nvPr>
            <p:ph type="title"/>
          </p:nvPr>
        </p:nvSpPr>
        <p:spPr/>
        <p:txBody>
          <a:bodyPr/>
          <a:lstStyle/>
          <a:p>
            <a:r>
              <a:rPr lang="en-AU" dirty="0"/>
              <a:t>Organise – sample answers</a:t>
            </a:r>
          </a:p>
        </p:txBody>
      </p:sp>
      <p:sp>
        <p:nvSpPr>
          <p:cNvPr id="5" name="Text Placeholder 17">
            <a:extLst>
              <a:ext uri="{FF2B5EF4-FFF2-40B4-BE49-F238E27FC236}">
                <a16:creationId xmlns:a16="http://schemas.microsoft.com/office/drawing/2014/main" id="{71D55DC7-1A40-360C-DEB6-2B74F0FA5664}"/>
              </a:ext>
            </a:extLst>
          </p:cNvPr>
          <p:cNvSpPr txBox="1">
            <a:spLocks/>
          </p:cNvSpPr>
          <p:nvPr/>
        </p:nvSpPr>
        <p:spPr>
          <a:xfrm>
            <a:off x="372000" y="927928"/>
            <a:ext cx="5736000" cy="90566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The information should be organised into a table.</a:t>
            </a:r>
            <a:endParaRPr lang="en-AU" sz="1800" dirty="0"/>
          </a:p>
        </p:txBody>
      </p:sp>
      <p:graphicFrame>
        <p:nvGraphicFramePr>
          <p:cNvPr id="7" name="Table 6" descr="the table contains the properties of vectors and scalars under the heading vector and scalar.">
            <a:extLst>
              <a:ext uri="{FF2B5EF4-FFF2-40B4-BE49-F238E27FC236}">
                <a16:creationId xmlns:a16="http://schemas.microsoft.com/office/drawing/2014/main" id="{21E00214-2934-D5C7-DDE3-D7DFF91F9701}"/>
              </a:ext>
            </a:extLst>
          </p:cNvPr>
          <p:cNvGraphicFramePr>
            <a:graphicFrameLocks noGrp="1"/>
          </p:cNvGraphicFramePr>
          <p:nvPr>
            <p:extLst>
              <p:ext uri="{D42A27DB-BD31-4B8C-83A1-F6EECF244321}">
                <p14:modId xmlns:p14="http://schemas.microsoft.com/office/powerpoint/2010/main" val="3746709119"/>
              </p:ext>
            </p:extLst>
          </p:nvPr>
        </p:nvGraphicFramePr>
        <p:xfrm>
          <a:off x="360000" y="1604161"/>
          <a:ext cx="11091771" cy="4547280"/>
        </p:xfrm>
        <a:graphic>
          <a:graphicData uri="http://schemas.openxmlformats.org/drawingml/2006/table">
            <a:tbl>
              <a:tblPr firstRow="1" bandRow="1">
                <a:tableStyleId>{B301B821-A1FF-4177-AEE7-76D212191A09}</a:tableStyleId>
              </a:tblPr>
              <a:tblGrid>
                <a:gridCol w="6157444">
                  <a:extLst>
                    <a:ext uri="{9D8B030D-6E8A-4147-A177-3AD203B41FA5}">
                      <a16:colId xmlns:a16="http://schemas.microsoft.com/office/drawing/2014/main" val="508351885"/>
                    </a:ext>
                  </a:extLst>
                </a:gridCol>
                <a:gridCol w="4934327">
                  <a:extLst>
                    <a:ext uri="{9D8B030D-6E8A-4147-A177-3AD203B41FA5}">
                      <a16:colId xmlns:a16="http://schemas.microsoft.com/office/drawing/2014/main" val="2918973467"/>
                    </a:ext>
                  </a:extLst>
                </a:gridCol>
              </a:tblGrid>
              <a:tr h="0">
                <a:tc>
                  <a:txBody>
                    <a:bodyPr/>
                    <a:lstStyle/>
                    <a:p>
                      <a:r>
                        <a:rPr lang="en-AU" sz="1600" dirty="0">
                          <a:latin typeface="+mj-lt"/>
                        </a:rPr>
                        <a:t>Vector</a:t>
                      </a:r>
                    </a:p>
                  </a:txBody>
                  <a:tcPr/>
                </a:tc>
                <a:tc>
                  <a:txBody>
                    <a:bodyPr/>
                    <a:lstStyle/>
                    <a:p>
                      <a:r>
                        <a:rPr lang="en-AU" sz="1600" dirty="0">
                          <a:latin typeface="+mj-lt"/>
                        </a:rPr>
                        <a:t>Scalar</a:t>
                      </a:r>
                    </a:p>
                  </a:txBody>
                  <a:tcPr/>
                </a:tc>
                <a:extLst>
                  <a:ext uri="{0D108BD9-81ED-4DB2-BD59-A6C34878D82A}">
                    <a16:rowId xmlns:a16="http://schemas.microsoft.com/office/drawing/2014/main" val="64313495"/>
                  </a:ext>
                </a:extLst>
              </a:tr>
              <a:tr h="684000">
                <a:tc>
                  <a:txBody>
                    <a:bodyPr/>
                    <a:lstStyle/>
                    <a:p>
                      <a:pPr algn="l">
                        <a:lnSpc>
                          <a:spcPct val="150000"/>
                        </a:lnSpc>
                        <a:spcAft>
                          <a:spcPts val="1200"/>
                        </a:spcAft>
                      </a:pPr>
                      <a:r>
                        <a:rPr lang="en-AU" sz="1600" dirty="0">
                          <a:effectLst/>
                          <a:latin typeface="+mn-lt"/>
                        </a:rPr>
                        <a:t>Contains a magnitude and a direction</a:t>
                      </a:r>
                      <a:endParaRPr lang="en-AU" sz="1600" dirty="0">
                        <a:effectLst/>
                        <a:latin typeface="+mn-lt"/>
                        <a:ea typeface="Calibri" panose="020F0502020204030204" pitchFamily="34" charset="0"/>
                        <a:cs typeface="Times New Roman"/>
                      </a:endParaRPr>
                    </a:p>
                  </a:txBody>
                  <a:tcPr marL="55529" marR="55529" marT="0" marB="0" anchor="ctr"/>
                </a:tc>
                <a:tc>
                  <a:txBody>
                    <a:bodyPr/>
                    <a:lstStyle/>
                    <a:p>
                      <a:pPr algn="l">
                        <a:lnSpc>
                          <a:spcPct val="150000"/>
                        </a:lnSpc>
                        <a:spcAft>
                          <a:spcPts val="1200"/>
                        </a:spcAft>
                        <a:tabLst>
                          <a:tab pos="2094865" algn="l"/>
                        </a:tabLst>
                      </a:pPr>
                      <a:r>
                        <a:rPr lang="en-AU" sz="1600" dirty="0">
                          <a:effectLst/>
                          <a:latin typeface="+mn-lt"/>
                        </a:rPr>
                        <a:t>Contains a magnitude only</a:t>
                      </a:r>
                      <a:endParaRPr lang="en-AU" sz="1600" dirty="0">
                        <a:effectLst/>
                        <a:latin typeface="+mn-lt"/>
                        <a:ea typeface="Calibri" panose="020F0502020204030204" pitchFamily="34" charset="0"/>
                        <a:cs typeface="Times New Roman"/>
                      </a:endParaRPr>
                    </a:p>
                  </a:txBody>
                  <a:tcPr marL="55529" marR="55529" marT="0" marB="0" anchor="ctr"/>
                </a:tc>
                <a:extLst>
                  <a:ext uri="{0D108BD9-81ED-4DB2-BD59-A6C34878D82A}">
                    <a16:rowId xmlns:a16="http://schemas.microsoft.com/office/drawing/2014/main" val="268598300"/>
                  </a:ext>
                </a:extLst>
              </a:tr>
              <a:tr h="684000">
                <a:tc>
                  <a:txBody>
                    <a:bodyPr/>
                    <a:lstStyle/>
                    <a:p>
                      <a:pPr algn="l">
                        <a:lnSpc>
                          <a:spcPct val="150000"/>
                        </a:lnSpc>
                        <a:spcAft>
                          <a:spcPts val="1200"/>
                        </a:spcAft>
                        <a:tabLst>
                          <a:tab pos="2094865" algn="l"/>
                        </a:tabLst>
                      </a:pPr>
                      <a:r>
                        <a:rPr lang="en-AU" sz="1600" dirty="0">
                          <a:effectLst/>
                          <a:latin typeface="+mn-lt"/>
                        </a:rPr>
                        <a:t>May be one, two or three dimensional</a:t>
                      </a:r>
                      <a:endParaRPr lang="en-AU" sz="1600" dirty="0">
                        <a:effectLst/>
                        <a:latin typeface="+mn-lt"/>
                        <a:ea typeface="Calibri" panose="020F0502020204030204" pitchFamily="34" charset="0"/>
                        <a:cs typeface="Times New Roman"/>
                      </a:endParaRPr>
                    </a:p>
                  </a:txBody>
                  <a:tcPr marL="55529" marR="55529" marT="0" marB="0" anchor="ctr"/>
                </a:tc>
                <a:tc>
                  <a:txBody>
                    <a:bodyPr/>
                    <a:lstStyle/>
                    <a:p>
                      <a:pPr algn="l">
                        <a:lnSpc>
                          <a:spcPct val="150000"/>
                        </a:lnSpc>
                        <a:spcAft>
                          <a:spcPts val="1200"/>
                        </a:spcAft>
                        <a:tabLst>
                          <a:tab pos="2094865" algn="l"/>
                        </a:tabLst>
                      </a:pPr>
                      <a:r>
                        <a:rPr lang="en-AU" sz="1600" dirty="0">
                          <a:effectLst/>
                          <a:latin typeface="+mn-lt"/>
                        </a:rPr>
                        <a:t>One dimensional only</a:t>
                      </a:r>
                      <a:endParaRPr lang="en-AU" sz="1600" dirty="0">
                        <a:effectLst/>
                        <a:latin typeface="+mn-lt"/>
                        <a:ea typeface="Calibri" panose="020F0502020204030204" pitchFamily="34" charset="0"/>
                        <a:cs typeface="Times New Roman"/>
                      </a:endParaRPr>
                    </a:p>
                  </a:txBody>
                  <a:tcPr marL="55529" marR="55529" marT="0" marB="0" anchor="ctr"/>
                </a:tc>
                <a:extLst>
                  <a:ext uri="{0D108BD9-81ED-4DB2-BD59-A6C34878D82A}">
                    <a16:rowId xmlns:a16="http://schemas.microsoft.com/office/drawing/2014/main" val="410658097"/>
                  </a:ext>
                </a:extLst>
              </a:tr>
              <a:tr h="684000">
                <a:tc>
                  <a:txBody>
                    <a:bodyPr/>
                    <a:lstStyle/>
                    <a:p>
                      <a:pPr algn="l">
                        <a:lnSpc>
                          <a:spcPct val="150000"/>
                        </a:lnSpc>
                        <a:spcAft>
                          <a:spcPts val="1200"/>
                        </a:spcAft>
                      </a:pPr>
                      <a:r>
                        <a:rPr lang="en-AU" sz="1600" dirty="0">
                          <a:effectLst/>
                          <a:latin typeface="+mn-lt"/>
                        </a:rPr>
                        <a:t>Can be changed by changing a direction or magnitude</a:t>
                      </a:r>
                      <a:endParaRPr lang="en-AU" sz="1600" dirty="0">
                        <a:effectLst/>
                        <a:latin typeface="+mn-lt"/>
                        <a:ea typeface="Calibri" panose="020F0502020204030204" pitchFamily="34" charset="0"/>
                        <a:cs typeface="Times New Roman"/>
                      </a:endParaRPr>
                    </a:p>
                  </a:txBody>
                  <a:tcPr marL="55529" marR="55529" marT="0" marB="0" anchor="ctr"/>
                </a:tc>
                <a:tc>
                  <a:txBody>
                    <a:bodyPr/>
                    <a:lstStyle/>
                    <a:p>
                      <a:pPr algn="l">
                        <a:lnSpc>
                          <a:spcPct val="150000"/>
                        </a:lnSpc>
                        <a:spcAft>
                          <a:spcPts val="1200"/>
                        </a:spcAft>
                        <a:tabLst>
                          <a:tab pos="2094865" algn="l"/>
                        </a:tabLst>
                      </a:pPr>
                      <a:r>
                        <a:rPr lang="en-AU" sz="1600" dirty="0">
                          <a:effectLst/>
                          <a:latin typeface="+mn-lt"/>
                        </a:rPr>
                        <a:t>Can be changed only by changing magnitude</a:t>
                      </a:r>
                      <a:endParaRPr lang="en-AU" sz="1600" dirty="0">
                        <a:effectLst/>
                        <a:latin typeface="+mn-lt"/>
                        <a:ea typeface="Calibri" panose="020F0502020204030204" pitchFamily="34" charset="0"/>
                        <a:cs typeface="Times New Roman"/>
                      </a:endParaRPr>
                    </a:p>
                  </a:txBody>
                  <a:tcPr marL="55529" marR="55529" marT="0" marB="0" anchor="ctr"/>
                </a:tc>
                <a:extLst>
                  <a:ext uri="{0D108BD9-81ED-4DB2-BD59-A6C34878D82A}">
                    <a16:rowId xmlns:a16="http://schemas.microsoft.com/office/drawing/2014/main" val="52892120"/>
                  </a:ext>
                </a:extLst>
              </a:tr>
              <a:tr h="684000">
                <a:tc>
                  <a:txBody>
                    <a:bodyPr/>
                    <a:lstStyle/>
                    <a:p>
                      <a:pPr algn="l">
                        <a:lnSpc>
                          <a:spcPct val="150000"/>
                        </a:lnSpc>
                        <a:spcAft>
                          <a:spcPts val="1200"/>
                        </a:spcAft>
                      </a:pPr>
                      <a:r>
                        <a:rPr lang="en-AU" sz="1600" dirty="0">
                          <a:effectLst/>
                          <a:latin typeface="+mn-lt"/>
                        </a:rPr>
                        <a:t>For example: 20m North</a:t>
                      </a:r>
                      <a:endParaRPr lang="en-AU" sz="1600" dirty="0">
                        <a:effectLst/>
                        <a:latin typeface="+mn-lt"/>
                        <a:ea typeface="Calibri" panose="020F0502020204030204" pitchFamily="34" charset="0"/>
                        <a:cs typeface="Times New Roman"/>
                      </a:endParaRPr>
                    </a:p>
                  </a:txBody>
                  <a:tcPr marL="55529" marR="55529" marT="0" marB="0" anchor="ctr"/>
                </a:tc>
                <a:tc>
                  <a:txBody>
                    <a:bodyPr/>
                    <a:lstStyle/>
                    <a:p>
                      <a:pPr algn="l">
                        <a:lnSpc>
                          <a:spcPct val="150000"/>
                        </a:lnSpc>
                        <a:spcAft>
                          <a:spcPts val="1200"/>
                        </a:spcAft>
                      </a:pPr>
                      <a:r>
                        <a:rPr lang="en-AU" sz="1600" dirty="0">
                          <a:effectLst/>
                          <a:latin typeface="+mn-lt"/>
                        </a:rPr>
                        <a:t>For example:  20m</a:t>
                      </a:r>
                      <a:endParaRPr lang="en-AU" sz="1600" dirty="0">
                        <a:effectLst/>
                        <a:latin typeface="+mn-lt"/>
                        <a:ea typeface="Calibri" panose="020F0502020204030204" pitchFamily="34" charset="0"/>
                        <a:cs typeface="Times New Roman"/>
                      </a:endParaRPr>
                    </a:p>
                  </a:txBody>
                  <a:tcPr marL="55529" marR="55529" marT="0" marB="0" anchor="ctr"/>
                </a:tc>
                <a:extLst>
                  <a:ext uri="{0D108BD9-81ED-4DB2-BD59-A6C34878D82A}">
                    <a16:rowId xmlns:a16="http://schemas.microsoft.com/office/drawing/2014/main" val="3776111398"/>
                  </a:ext>
                </a:extLst>
              </a:tr>
              <a:tr h="684000">
                <a:tc>
                  <a:txBody>
                    <a:bodyPr/>
                    <a:lstStyle/>
                    <a:p>
                      <a:pPr algn="l">
                        <a:lnSpc>
                          <a:spcPct val="150000"/>
                        </a:lnSpc>
                        <a:spcAft>
                          <a:spcPts val="1200"/>
                        </a:spcAft>
                      </a:pPr>
                      <a:r>
                        <a:rPr lang="en-AU" sz="1600" kern="1200" dirty="0">
                          <a:solidFill>
                            <a:schemeClr val="tx1"/>
                          </a:solidFill>
                          <a:effectLst/>
                          <a:latin typeface="+mn-lt"/>
                          <a:ea typeface="+mn-ea"/>
                          <a:cs typeface="+mn-cs"/>
                        </a:rPr>
                        <a:t>Acceleration, displacement, force</a:t>
                      </a:r>
                    </a:p>
                  </a:txBody>
                  <a:tcPr marL="55529" marR="55529" marT="0" marB="0" anchor="ctr"/>
                </a:tc>
                <a:tc>
                  <a:txBody>
                    <a:bodyPr/>
                    <a:lstStyle/>
                    <a:p>
                      <a:pPr marL="0" marR="0" lvl="0" indent="0" algn="l" defTabSz="685798" rtl="0" eaLnBrk="1" fontAlgn="auto" latinLnBrk="0" hangingPunct="1">
                        <a:lnSpc>
                          <a:spcPct val="150000"/>
                        </a:lnSpc>
                        <a:spcBef>
                          <a:spcPts val="0"/>
                        </a:spcBef>
                        <a:spcAft>
                          <a:spcPts val="1200"/>
                        </a:spcAft>
                        <a:buClrTx/>
                        <a:buSzTx/>
                        <a:buFontTx/>
                        <a:buNone/>
                        <a:tabLst>
                          <a:tab pos="2094865" algn="l"/>
                        </a:tabLst>
                        <a:defRPr/>
                      </a:pPr>
                      <a:r>
                        <a:rPr lang="en-AU" sz="1600" kern="1200" dirty="0">
                          <a:solidFill>
                            <a:schemeClr val="tx1"/>
                          </a:solidFill>
                          <a:effectLst/>
                          <a:latin typeface="+mn-lt"/>
                          <a:ea typeface="+mn-ea"/>
                          <a:cs typeface="+mn-cs"/>
                        </a:rPr>
                        <a:t>Distance, speed, energy, time</a:t>
                      </a:r>
                    </a:p>
                  </a:txBody>
                  <a:tcPr marL="55529" marR="55529" marT="0" marB="0" anchor="ctr"/>
                </a:tc>
                <a:extLst>
                  <a:ext uri="{0D108BD9-81ED-4DB2-BD59-A6C34878D82A}">
                    <a16:rowId xmlns:a16="http://schemas.microsoft.com/office/drawing/2014/main" val="1116945404"/>
                  </a:ext>
                </a:extLst>
              </a:tr>
              <a:tr h="792000">
                <a:tc>
                  <a:txBody>
                    <a:bodyPr/>
                    <a:lstStyle/>
                    <a:p>
                      <a:pPr algn="l">
                        <a:lnSpc>
                          <a:spcPct val="150000"/>
                        </a:lnSpc>
                        <a:spcAft>
                          <a:spcPts val="1200"/>
                        </a:spcAft>
                      </a:pPr>
                      <a:endParaRPr lang="en-AU" dirty="0"/>
                    </a:p>
                  </a:txBody>
                  <a:tcPr/>
                </a:tc>
                <a:tc>
                  <a:txBody>
                    <a:bodyPr/>
                    <a:lstStyle/>
                    <a:p>
                      <a:pPr algn="l">
                        <a:lnSpc>
                          <a:spcPct val="150000"/>
                        </a:lnSpc>
                        <a:spcAft>
                          <a:spcPts val="1200"/>
                        </a:spcAft>
                      </a:pPr>
                      <a:endParaRPr lang="en-AU" dirty="0"/>
                    </a:p>
                  </a:txBody>
                  <a:tcPr/>
                </a:tc>
                <a:extLst>
                  <a:ext uri="{0D108BD9-81ED-4DB2-BD59-A6C34878D82A}">
                    <a16:rowId xmlns:a16="http://schemas.microsoft.com/office/drawing/2014/main" val="3816260215"/>
                  </a:ext>
                </a:extLst>
              </a:tr>
            </a:tbl>
          </a:graphicData>
        </a:graphic>
      </p:graphicFrame>
      <p:pic>
        <p:nvPicPr>
          <p:cNvPr id="9" name="Picture 8" descr="arrow to the right below the text 20 m">
            <a:extLst>
              <a:ext uri="{FF2B5EF4-FFF2-40B4-BE49-F238E27FC236}">
                <a16:creationId xmlns:a16="http://schemas.microsoft.com/office/drawing/2014/main" id="{917E7458-324B-149D-22E5-995435795ACB}"/>
              </a:ext>
            </a:extLst>
          </p:cNvPr>
          <p:cNvPicPr>
            <a:picLocks noChangeAspect="1"/>
          </p:cNvPicPr>
          <p:nvPr/>
        </p:nvPicPr>
        <p:blipFill>
          <a:blip r:embed="rId3"/>
          <a:stretch>
            <a:fillRect/>
          </a:stretch>
        </p:blipFill>
        <p:spPr>
          <a:xfrm>
            <a:off x="372000" y="5528421"/>
            <a:ext cx="1509512" cy="462288"/>
          </a:xfrm>
          <a:prstGeom prst="rect">
            <a:avLst/>
          </a:prstGeom>
        </p:spPr>
      </p:pic>
      <p:sp>
        <p:nvSpPr>
          <p:cNvPr id="10" name="TextBox 9">
            <a:extLst>
              <a:ext uri="{FF2B5EF4-FFF2-40B4-BE49-F238E27FC236}">
                <a16:creationId xmlns:a16="http://schemas.microsoft.com/office/drawing/2014/main" id="{932ACBBC-9EE8-6C16-1FCC-F69B3B12EFA9}"/>
              </a:ext>
            </a:extLst>
          </p:cNvPr>
          <p:cNvSpPr txBox="1"/>
          <p:nvPr/>
        </p:nvSpPr>
        <p:spPr>
          <a:xfrm>
            <a:off x="360000" y="6221001"/>
            <a:ext cx="6172240" cy="276999"/>
          </a:xfrm>
          <a:prstGeom prst="rect">
            <a:avLst/>
          </a:prstGeom>
          <a:noFill/>
        </p:spPr>
        <p:txBody>
          <a:bodyPr wrap="square">
            <a:spAutoFit/>
          </a:bodyPr>
          <a:lstStyle/>
          <a:p>
            <a:pPr>
              <a:spcBef>
                <a:spcPts val="500"/>
              </a:spcBef>
              <a:spcAft>
                <a:spcPts val="1000"/>
              </a:spcAft>
            </a:pPr>
            <a:r>
              <a:rPr lang="en-US" sz="1200" dirty="0">
                <a:effectLst/>
                <a:ea typeface="Calibri" panose="020F0502020204030204" pitchFamily="34" charset="0"/>
              </a:rPr>
              <a:t>Figure 1 – table of vectors and scalars</a:t>
            </a:r>
            <a:endParaRPr lang="en-AU" sz="120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6BAF1554-A85E-31C0-DC4A-5D58F446A49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a:p>
        </p:txBody>
      </p:sp>
    </p:spTree>
    <p:extLst>
      <p:ext uri="{BB962C8B-B14F-4D97-AF65-F5344CB8AC3E}">
        <p14:creationId xmlns:p14="http://schemas.microsoft.com/office/powerpoint/2010/main" val="281202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7DE665-73D4-6516-B3CA-1DDC9DE2CB7A}"/>
              </a:ext>
            </a:extLst>
          </p:cNvPr>
          <p:cNvSpPr>
            <a:spLocks noGrp="1"/>
          </p:cNvSpPr>
          <p:nvPr>
            <p:ph type="title"/>
          </p:nvPr>
        </p:nvSpPr>
        <p:spPr/>
        <p:txBody>
          <a:bodyPr/>
          <a:lstStyle/>
          <a:p>
            <a:r>
              <a:rPr lang="en-AU" dirty="0"/>
              <a:t>Calculate – sample answers – part 1</a:t>
            </a:r>
          </a:p>
        </p:txBody>
      </p:sp>
      <p:sp>
        <p:nvSpPr>
          <p:cNvPr id="7" name="Content Placeholder 15">
            <a:extLst>
              <a:ext uri="{FF2B5EF4-FFF2-40B4-BE49-F238E27FC236}">
                <a16:creationId xmlns:a16="http://schemas.microsoft.com/office/drawing/2014/main" id="{209B08CC-3AC7-8EC9-2BBA-F3383B499AAE}"/>
              </a:ext>
            </a:extLst>
          </p:cNvPr>
          <p:cNvSpPr txBox="1">
            <a:spLocks/>
          </p:cNvSpPr>
          <p:nvPr/>
        </p:nvSpPr>
        <p:spPr>
          <a:xfrm>
            <a:off x="487199" y="1902223"/>
            <a:ext cx="8535644" cy="1592292"/>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1800" dirty="0"/>
              <a:t>Use vectors to represent the following quantities.  Calculate the resultant.</a:t>
            </a:r>
          </a:p>
          <a:p>
            <a:pPr marL="817200" lvl="4" indent="-457200">
              <a:buFont typeface="+mj-lt"/>
              <a:buAutoNum type="alphaLcParenR"/>
            </a:pPr>
            <a:r>
              <a:rPr lang="en-GB" dirty="0"/>
              <a:t>2 m North + 2 m North.</a:t>
            </a:r>
          </a:p>
          <a:p>
            <a:pPr lvl="4" indent="0">
              <a:buNone/>
            </a:pPr>
            <a:r>
              <a:rPr lang="en-AU" dirty="0">
                <a:solidFill>
                  <a:schemeClr val="tx2"/>
                </a:solidFill>
              </a:rPr>
              <a:t>The resultant is 4 m North.</a:t>
            </a:r>
          </a:p>
          <a:p>
            <a:pPr lvl="4" indent="0">
              <a:buNone/>
            </a:pPr>
            <a:endParaRPr lang="en-GB" dirty="0"/>
          </a:p>
        </p:txBody>
      </p:sp>
      <p:pic>
        <p:nvPicPr>
          <p:cNvPr id="8" name="Picture 7" descr="the diagram shows a short arrow up beside the text 2 m;N above a second short arrow up beside the text 2 m;N leading to the resultant  vector a longer arrow up bedside the text 4 m; N">
            <a:extLst>
              <a:ext uri="{FF2B5EF4-FFF2-40B4-BE49-F238E27FC236}">
                <a16:creationId xmlns:a16="http://schemas.microsoft.com/office/drawing/2014/main" id="{947C6DAD-8F83-6ED5-12ED-5A8D130F10BB}"/>
              </a:ext>
            </a:extLst>
          </p:cNvPr>
          <p:cNvPicPr>
            <a:picLocks noChangeAspect="1"/>
          </p:cNvPicPr>
          <p:nvPr/>
        </p:nvPicPr>
        <p:blipFill rotWithShape="1">
          <a:blip r:embed="rId3"/>
          <a:srcRect l="3604"/>
          <a:stretch/>
        </p:blipFill>
        <p:spPr>
          <a:xfrm>
            <a:off x="9022843" y="1902223"/>
            <a:ext cx="2797805" cy="1592293"/>
          </a:xfrm>
          <a:prstGeom prst="rect">
            <a:avLst/>
          </a:prstGeom>
        </p:spPr>
      </p:pic>
      <p:sp>
        <p:nvSpPr>
          <p:cNvPr id="10" name="TextBox 9">
            <a:extLst>
              <a:ext uri="{FF2B5EF4-FFF2-40B4-BE49-F238E27FC236}">
                <a16:creationId xmlns:a16="http://schemas.microsoft.com/office/drawing/2014/main" id="{4A2A2002-FA64-836A-FB96-DC3A97ABAB56}"/>
              </a:ext>
            </a:extLst>
          </p:cNvPr>
          <p:cNvSpPr txBox="1"/>
          <p:nvPr/>
        </p:nvSpPr>
        <p:spPr>
          <a:xfrm>
            <a:off x="487199" y="4448275"/>
            <a:ext cx="6096000" cy="923330"/>
          </a:xfrm>
          <a:prstGeom prst="rect">
            <a:avLst/>
          </a:prstGeom>
          <a:noFill/>
        </p:spPr>
        <p:txBody>
          <a:bodyPr wrap="square">
            <a:spAutoFit/>
          </a:bodyPr>
          <a:lstStyle/>
          <a:p>
            <a:pPr marL="817200" lvl="4" indent="-457200">
              <a:buFont typeface="+mj-lt"/>
              <a:buAutoNum type="alphaLcParenR" startAt="2"/>
            </a:pPr>
            <a:r>
              <a:rPr lang="en-AU" sz="1800" dirty="0"/>
              <a:t>25 ms-1 West + 42 ms-1 East.</a:t>
            </a:r>
          </a:p>
          <a:p>
            <a:pPr marL="360000" lvl="4"/>
            <a:r>
              <a:rPr lang="en-GB" sz="1800" dirty="0">
                <a:solidFill>
                  <a:schemeClr val="tx2"/>
                </a:solidFill>
              </a:rPr>
              <a:t>The resultant is 17 ms-1 East.</a:t>
            </a:r>
            <a:endParaRPr lang="en-AU" sz="1800" dirty="0">
              <a:solidFill>
                <a:schemeClr val="tx2"/>
              </a:solidFill>
            </a:endParaRPr>
          </a:p>
          <a:p>
            <a:pPr marL="817200" lvl="4" indent="-457200">
              <a:buFont typeface="+mj-lt"/>
              <a:buAutoNum type="alphaLcParenR" startAt="2"/>
            </a:pPr>
            <a:endParaRPr lang="en-GB" sz="1800" dirty="0"/>
          </a:p>
        </p:txBody>
      </p:sp>
      <p:pic>
        <p:nvPicPr>
          <p:cNvPr id="11" name="Picture 10" descr="The image shows an arrow to the right below the text 25 metres per second West added to a vector to the right above the text 42 metres per second East. The resultant vector is an arrow to the right below the text 17 metres per second East.">
            <a:extLst>
              <a:ext uri="{FF2B5EF4-FFF2-40B4-BE49-F238E27FC236}">
                <a16:creationId xmlns:a16="http://schemas.microsoft.com/office/drawing/2014/main" id="{998FE2D3-4236-AB0A-50F6-3B0376D6359C}"/>
              </a:ext>
            </a:extLst>
          </p:cNvPr>
          <p:cNvPicPr>
            <a:picLocks noChangeAspect="1"/>
          </p:cNvPicPr>
          <p:nvPr/>
        </p:nvPicPr>
        <p:blipFill>
          <a:blip r:embed="rId4"/>
          <a:stretch>
            <a:fillRect/>
          </a:stretch>
        </p:blipFill>
        <p:spPr>
          <a:xfrm>
            <a:off x="6866166" y="4448275"/>
            <a:ext cx="4954482" cy="1113963"/>
          </a:xfrm>
          <a:prstGeom prst="rect">
            <a:avLst/>
          </a:prstGeom>
        </p:spPr>
      </p:pic>
      <p:sp>
        <p:nvSpPr>
          <p:cNvPr id="2" name="Slide Number Placeholder 1">
            <a:extLst>
              <a:ext uri="{FF2B5EF4-FFF2-40B4-BE49-F238E27FC236}">
                <a16:creationId xmlns:a16="http://schemas.microsoft.com/office/drawing/2014/main" id="{464EA0E1-2F68-19C6-4683-852BE5CDC5E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37</a:t>
            </a:fld>
            <a:endParaRPr lang="en-AU"/>
          </a:p>
        </p:txBody>
      </p:sp>
    </p:spTree>
    <p:extLst>
      <p:ext uri="{BB962C8B-B14F-4D97-AF65-F5344CB8AC3E}">
        <p14:creationId xmlns:p14="http://schemas.microsoft.com/office/powerpoint/2010/main" val="55142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AF931-2670-47CD-5341-1C1A78E49BE3}"/>
              </a:ext>
            </a:extLst>
          </p:cNvPr>
          <p:cNvSpPr>
            <a:spLocks noGrp="1"/>
          </p:cNvSpPr>
          <p:nvPr>
            <p:ph type="title"/>
          </p:nvPr>
        </p:nvSpPr>
        <p:spPr>
          <a:xfrm>
            <a:off x="354000" y="360000"/>
            <a:ext cx="10080000" cy="545601"/>
          </a:xfrm>
        </p:spPr>
        <p:txBody>
          <a:bodyPr/>
          <a:lstStyle/>
          <a:p>
            <a:r>
              <a:rPr lang="en-GB" dirty="0"/>
              <a:t>Calculate – sample answers – part 2</a:t>
            </a:r>
            <a:endParaRPr lang="en-AU" dirty="0"/>
          </a:p>
        </p:txBody>
      </p:sp>
      <p:sp>
        <p:nvSpPr>
          <p:cNvPr id="5" name="Content Placeholder 12">
            <a:extLst>
              <a:ext uri="{FF2B5EF4-FFF2-40B4-BE49-F238E27FC236}">
                <a16:creationId xmlns:a16="http://schemas.microsoft.com/office/drawing/2014/main" id="{19027762-3BFF-A744-E284-B864F93E0C9C}"/>
              </a:ext>
            </a:extLst>
          </p:cNvPr>
          <p:cNvSpPr txBox="1">
            <a:spLocks/>
          </p:cNvSpPr>
          <p:nvPr/>
        </p:nvSpPr>
        <p:spPr>
          <a:xfrm>
            <a:off x="360000" y="1119257"/>
            <a:ext cx="5736000" cy="874844"/>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17200" lvl="4" indent="-457200">
              <a:buFont typeface="+mj-lt"/>
              <a:buAutoNum type="alphaLcParenR" startAt="3"/>
            </a:pPr>
            <a:r>
              <a:rPr lang="en-GB" dirty="0"/>
              <a:t>5 km South + 2 km South + 10 km North.</a:t>
            </a:r>
            <a:endParaRPr lang="en-AU" dirty="0"/>
          </a:p>
        </p:txBody>
      </p:sp>
      <p:pic>
        <p:nvPicPr>
          <p:cNvPr id="6" name="Picture 5" descr="The diagram shows a medium arrow down beside the text 5 km; S above a short arrow down beside the text + 2 km; S. These are beside a long arrow up beside the text + 10 km; N with a resultant vector a short arrow down ">
            <a:extLst>
              <a:ext uri="{FF2B5EF4-FFF2-40B4-BE49-F238E27FC236}">
                <a16:creationId xmlns:a16="http://schemas.microsoft.com/office/drawing/2014/main" id="{EE469CC2-E538-F720-B9A0-B6EE090157B1}"/>
              </a:ext>
            </a:extLst>
          </p:cNvPr>
          <p:cNvPicPr>
            <a:picLocks noChangeAspect="1"/>
          </p:cNvPicPr>
          <p:nvPr/>
        </p:nvPicPr>
        <p:blipFill rotWithShape="1">
          <a:blip r:embed="rId3"/>
          <a:srcRect t="1401"/>
          <a:stretch/>
        </p:blipFill>
        <p:spPr>
          <a:xfrm>
            <a:off x="5962573" y="1119257"/>
            <a:ext cx="2692638" cy="2654920"/>
          </a:xfrm>
          <a:prstGeom prst="rect">
            <a:avLst/>
          </a:prstGeom>
        </p:spPr>
      </p:pic>
      <p:sp>
        <p:nvSpPr>
          <p:cNvPr id="7" name="Content Placeholder 12">
            <a:extLst>
              <a:ext uri="{FF2B5EF4-FFF2-40B4-BE49-F238E27FC236}">
                <a16:creationId xmlns:a16="http://schemas.microsoft.com/office/drawing/2014/main" id="{4EC673B2-740A-0DFA-B97C-DAEC3AB86FF5}"/>
              </a:ext>
            </a:extLst>
          </p:cNvPr>
          <p:cNvSpPr txBox="1">
            <a:spLocks/>
          </p:cNvSpPr>
          <p:nvPr/>
        </p:nvSpPr>
        <p:spPr>
          <a:xfrm>
            <a:off x="360000" y="4232849"/>
            <a:ext cx="11484000" cy="176440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17200" lvl="4" indent="-457200">
              <a:buFont typeface="+mj-lt"/>
              <a:buAutoNum type="alphaLcParenR" startAt="4"/>
            </a:pPr>
            <a:r>
              <a:rPr lang="en-GB" dirty="0"/>
              <a:t>A student ran an average pace of 7.4 ms-1. Is it possible to draw a vector to show their velocity? Explain.</a:t>
            </a:r>
          </a:p>
          <a:p>
            <a:pPr marL="801688" lvl="4" indent="0">
              <a:buNone/>
            </a:pPr>
            <a:r>
              <a:rPr lang="en-GB" dirty="0">
                <a:solidFill>
                  <a:schemeClr val="tx2"/>
                </a:solidFill>
              </a:rPr>
              <a:t>This quantity is a scalar as it has a magnitude but no direction.  A vector cannot be drawn because we cannot determine the direction from the information available.</a:t>
            </a:r>
          </a:p>
          <a:p>
            <a:pPr lvl="4" indent="0">
              <a:buNone/>
            </a:pPr>
            <a:endParaRPr lang="en-GB" dirty="0"/>
          </a:p>
        </p:txBody>
      </p:sp>
      <p:sp>
        <p:nvSpPr>
          <p:cNvPr id="2" name="Slide Number Placeholder 1">
            <a:extLst>
              <a:ext uri="{FF2B5EF4-FFF2-40B4-BE49-F238E27FC236}">
                <a16:creationId xmlns:a16="http://schemas.microsoft.com/office/drawing/2014/main" id="{E9A773FF-2CE7-148B-237B-C94D5355EF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38</a:t>
            </a:fld>
            <a:endParaRPr lang="en-AU"/>
          </a:p>
        </p:txBody>
      </p:sp>
    </p:spTree>
    <p:extLst>
      <p:ext uri="{BB962C8B-B14F-4D97-AF65-F5344CB8AC3E}">
        <p14:creationId xmlns:p14="http://schemas.microsoft.com/office/powerpoint/2010/main" val="226297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05F50B-ECFC-605D-E7FC-451E77542F19}"/>
              </a:ext>
            </a:extLst>
          </p:cNvPr>
          <p:cNvSpPr>
            <a:spLocks noGrp="1"/>
          </p:cNvSpPr>
          <p:nvPr>
            <p:ph type="title"/>
          </p:nvPr>
        </p:nvSpPr>
        <p:spPr/>
        <p:txBody>
          <a:bodyPr/>
          <a:lstStyle/>
          <a:p>
            <a:r>
              <a:rPr lang="en-US" dirty="0"/>
              <a:t>Calculate – sample answers – part 3</a:t>
            </a:r>
            <a:endParaRPr lang="en-AU" dirty="0"/>
          </a:p>
        </p:txBody>
      </p:sp>
      <p:sp>
        <p:nvSpPr>
          <p:cNvPr id="5" name="Content Placeholder 12">
            <a:extLst>
              <a:ext uri="{FF2B5EF4-FFF2-40B4-BE49-F238E27FC236}">
                <a16:creationId xmlns:a16="http://schemas.microsoft.com/office/drawing/2014/main" id="{4DF6FBE9-5CC3-54D9-9523-C6219F1C0C94}"/>
              </a:ext>
            </a:extLst>
          </p:cNvPr>
          <p:cNvSpPr txBox="1">
            <a:spLocks/>
          </p:cNvSpPr>
          <p:nvPr/>
        </p:nvSpPr>
        <p:spPr>
          <a:xfrm>
            <a:off x="360000" y="1162800"/>
            <a:ext cx="11484000" cy="145378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en-GB" sz="1800" dirty="0"/>
              <a:t>A remote-control boat is floating in the creek. The boat has a velocity of 5 ms-1 East. If the creek is flowing 2 ms-1 East, what is the velocity of the boat.  Show your calculations using a vector diagram.</a:t>
            </a:r>
          </a:p>
          <a:p>
            <a:r>
              <a:rPr lang="en-GB" sz="1800" dirty="0">
                <a:solidFill>
                  <a:schemeClr val="tx2"/>
                </a:solidFill>
              </a:rPr>
              <a:t>The resultant velocity of the boat is 7 ms-1 East.</a:t>
            </a:r>
          </a:p>
          <a:p>
            <a:pPr marL="457200" indent="-457200">
              <a:buFont typeface="+mj-lt"/>
              <a:buAutoNum type="arabicPeriod" startAt="2"/>
            </a:pPr>
            <a:endParaRPr lang="en-AU" sz="1800" dirty="0"/>
          </a:p>
        </p:txBody>
      </p:sp>
      <p:pic>
        <p:nvPicPr>
          <p:cNvPr id="6" name="Picture 5" descr="This diagram shows an arrow to the right under the text 5 metres per second East added to a short arrow to the right below the text 2 metres per second East.These arrows are above the resultant arrow to the right above the text 7 metres per second East.">
            <a:extLst>
              <a:ext uri="{FF2B5EF4-FFF2-40B4-BE49-F238E27FC236}">
                <a16:creationId xmlns:a16="http://schemas.microsoft.com/office/drawing/2014/main" id="{C09D889D-28E5-A694-A7E4-88CCDB7E488E}"/>
              </a:ext>
            </a:extLst>
          </p:cNvPr>
          <p:cNvPicPr>
            <a:picLocks noChangeAspect="1"/>
          </p:cNvPicPr>
          <p:nvPr/>
        </p:nvPicPr>
        <p:blipFill>
          <a:blip r:embed="rId3"/>
          <a:stretch>
            <a:fillRect/>
          </a:stretch>
        </p:blipFill>
        <p:spPr>
          <a:xfrm>
            <a:off x="360000" y="2697631"/>
            <a:ext cx="3837507" cy="850357"/>
          </a:xfrm>
          <a:prstGeom prst="rect">
            <a:avLst/>
          </a:prstGeom>
        </p:spPr>
      </p:pic>
      <p:sp>
        <p:nvSpPr>
          <p:cNvPr id="11" name="Content Placeholder 12">
            <a:extLst>
              <a:ext uri="{FF2B5EF4-FFF2-40B4-BE49-F238E27FC236}">
                <a16:creationId xmlns:a16="http://schemas.microsoft.com/office/drawing/2014/main" id="{E2E9A1D9-584C-D827-503F-14072869DBB5}"/>
              </a:ext>
            </a:extLst>
          </p:cNvPr>
          <p:cNvSpPr txBox="1">
            <a:spLocks/>
          </p:cNvSpPr>
          <p:nvPr/>
        </p:nvSpPr>
        <p:spPr>
          <a:xfrm>
            <a:off x="360000" y="3629039"/>
            <a:ext cx="11484000" cy="96515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GB" sz="1800" dirty="0"/>
              <a:t> Add the vectors below:</a:t>
            </a:r>
            <a:endParaRPr lang="en-AU" sz="1800" dirty="0"/>
          </a:p>
        </p:txBody>
      </p:sp>
      <p:pic>
        <p:nvPicPr>
          <p:cNvPr id="7" name="Picture 6" descr="This diagram shows an arrow to the right under the text 6 metres per second  squared East added to a longer arrow to the left above the text 11 metres per second squared West. The resultant arrow to the left is below the text 5 metres per second East.">
            <a:extLst>
              <a:ext uri="{FF2B5EF4-FFF2-40B4-BE49-F238E27FC236}">
                <a16:creationId xmlns:a16="http://schemas.microsoft.com/office/drawing/2014/main" id="{251D96FE-6D55-8831-0FA6-F4761CAA29F3}"/>
              </a:ext>
            </a:extLst>
          </p:cNvPr>
          <p:cNvPicPr>
            <a:picLocks noChangeAspect="1"/>
          </p:cNvPicPr>
          <p:nvPr/>
        </p:nvPicPr>
        <p:blipFill>
          <a:blip r:embed="rId4"/>
          <a:stretch>
            <a:fillRect/>
          </a:stretch>
        </p:blipFill>
        <p:spPr>
          <a:xfrm>
            <a:off x="360000" y="4675246"/>
            <a:ext cx="3417005" cy="1023171"/>
          </a:xfrm>
          <a:prstGeom prst="rect">
            <a:avLst/>
          </a:prstGeom>
        </p:spPr>
      </p:pic>
      <p:sp>
        <p:nvSpPr>
          <p:cNvPr id="10" name="TextBox 9">
            <a:extLst>
              <a:ext uri="{FF2B5EF4-FFF2-40B4-BE49-F238E27FC236}">
                <a16:creationId xmlns:a16="http://schemas.microsoft.com/office/drawing/2014/main" id="{1376A376-5A51-B0E7-F097-550B95445C0D}"/>
              </a:ext>
            </a:extLst>
          </p:cNvPr>
          <p:cNvSpPr txBox="1"/>
          <p:nvPr/>
        </p:nvSpPr>
        <p:spPr>
          <a:xfrm>
            <a:off x="366000" y="5779468"/>
            <a:ext cx="6096000" cy="369332"/>
          </a:xfrm>
          <a:prstGeom prst="rect">
            <a:avLst/>
          </a:prstGeom>
          <a:noFill/>
        </p:spPr>
        <p:txBody>
          <a:bodyPr wrap="square">
            <a:spAutoFit/>
          </a:bodyPr>
          <a:lstStyle/>
          <a:p>
            <a:r>
              <a:rPr lang="en-GB" sz="1800" dirty="0">
                <a:solidFill>
                  <a:schemeClr val="tx2"/>
                </a:solidFill>
              </a:rPr>
              <a:t>The resultant velocity is 6 ms-2 West. </a:t>
            </a:r>
          </a:p>
        </p:txBody>
      </p:sp>
      <p:sp>
        <p:nvSpPr>
          <p:cNvPr id="2" name="Slide Number Placeholder 1">
            <a:extLst>
              <a:ext uri="{FF2B5EF4-FFF2-40B4-BE49-F238E27FC236}">
                <a16:creationId xmlns:a16="http://schemas.microsoft.com/office/drawing/2014/main" id="{6CC4198D-5662-4E23-A639-FD260F3FC7E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39</a:t>
            </a:fld>
            <a:endParaRPr lang="en-AU"/>
          </a:p>
        </p:txBody>
      </p:sp>
    </p:spTree>
    <p:extLst>
      <p:ext uri="{BB962C8B-B14F-4D97-AF65-F5344CB8AC3E}">
        <p14:creationId xmlns:p14="http://schemas.microsoft.com/office/powerpoint/2010/main" val="225676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6670FF-E9C0-32FA-56EF-8D6B402F9CB9}"/>
              </a:ext>
            </a:extLst>
          </p:cNvPr>
          <p:cNvSpPr>
            <a:spLocks noGrp="1"/>
          </p:cNvSpPr>
          <p:nvPr>
            <p:ph type="title"/>
          </p:nvPr>
        </p:nvSpPr>
        <p:spPr/>
        <p:txBody>
          <a:bodyPr/>
          <a:lstStyle/>
          <a:p>
            <a:r>
              <a:rPr lang="en-US" dirty="0"/>
              <a:t>Information for teachers – part 1</a:t>
            </a:r>
            <a:endParaRPr lang="en-AU" dirty="0"/>
          </a:p>
        </p:txBody>
      </p:sp>
      <p:sp>
        <p:nvSpPr>
          <p:cNvPr id="6" name="Content Placeholder 5">
            <a:extLst>
              <a:ext uri="{FF2B5EF4-FFF2-40B4-BE49-F238E27FC236}">
                <a16:creationId xmlns:a16="http://schemas.microsoft.com/office/drawing/2014/main" id="{117F00D2-A8C3-094B-1C7F-F153D81CD1E2}"/>
              </a:ext>
            </a:extLst>
          </p:cNvPr>
          <p:cNvSpPr>
            <a:spLocks noGrp="1"/>
          </p:cNvSpPr>
          <p:nvPr>
            <p:ph idx="1"/>
          </p:nvPr>
        </p:nvSpPr>
        <p:spPr/>
        <p:txBody>
          <a:bodyPr/>
          <a:lstStyle/>
          <a:p>
            <a:pPr marL="45720" indent="0">
              <a:buNone/>
            </a:pPr>
            <a:r>
              <a:rPr lang="en-AU" sz="1800" dirty="0"/>
              <a:t>This resource has been designed to support the development of an understanding of the use of vectors and scalars in rectilinear motion. Students will develop their independent learning and collaborative skills while working through stations that move through the Bloom’s taxonomy framework of learning. </a:t>
            </a:r>
          </a:p>
          <a:p>
            <a:pPr marL="45720" indent="0">
              <a:buNone/>
            </a:pPr>
            <a:r>
              <a:rPr lang="en-AU" sz="1800" dirty="0"/>
              <a:t>A variety of options for learning is also used to enhance engagement and assist learning.</a:t>
            </a:r>
          </a:p>
        </p:txBody>
      </p:sp>
      <p:sp>
        <p:nvSpPr>
          <p:cNvPr id="2" name="Slide Number Placeholder 1">
            <a:extLst>
              <a:ext uri="{FF2B5EF4-FFF2-40B4-BE49-F238E27FC236}">
                <a16:creationId xmlns:a16="http://schemas.microsoft.com/office/drawing/2014/main" id="{8D53E50C-3EBA-260A-5133-42D2B1DDC26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30808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0E24D3-63A1-4455-A2EC-3DCADC3F6507}"/>
              </a:ext>
            </a:extLst>
          </p:cNvPr>
          <p:cNvSpPr>
            <a:spLocks noGrp="1"/>
          </p:cNvSpPr>
          <p:nvPr>
            <p:ph type="title"/>
          </p:nvPr>
        </p:nvSpPr>
        <p:spPr/>
        <p:txBody>
          <a:bodyPr/>
          <a:lstStyle/>
          <a:p>
            <a:r>
              <a:rPr lang="en-GB" dirty="0"/>
              <a:t>Calculate – sample answers – part 4</a:t>
            </a:r>
            <a:endParaRPr lang="en-AU" dirty="0"/>
          </a:p>
        </p:txBody>
      </p:sp>
      <p:sp>
        <p:nvSpPr>
          <p:cNvPr id="5" name="Text Placeholder 16">
            <a:extLst>
              <a:ext uri="{FF2B5EF4-FFF2-40B4-BE49-F238E27FC236}">
                <a16:creationId xmlns:a16="http://schemas.microsoft.com/office/drawing/2014/main" id="{9C765EC6-C74B-DBC0-F5EA-56E05ABB6B8B}"/>
              </a:ext>
            </a:extLst>
          </p:cNvPr>
          <p:cNvSpPr txBox="1">
            <a:spLocks/>
          </p:cNvSpPr>
          <p:nvPr/>
        </p:nvSpPr>
        <p:spPr>
          <a:xfrm>
            <a:off x="360000" y="1102033"/>
            <a:ext cx="10764000" cy="886862"/>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en-AU" sz="1800" b="1" dirty="0"/>
              <a:t>Challenge:  </a:t>
            </a:r>
            <a:r>
              <a:rPr lang="en-AU" sz="1800" dirty="0"/>
              <a:t>Use vectors to determine the velocity of the boat on the creek in question 2 if it is moving with a velocity of 5 ms</a:t>
            </a:r>
            <a:r>
              <a:rPr lang="en-AU" sz="1800" baseline="30000" dirty="0"/>
              <a:t>-1</a:t>
            </a:r>
            <a:r>
              <a:rPr lang="en-AU" sz="1800" dirty="0"/>
              <a:t> North.  Show all your working.</a:t>
            </a:r>
          </a:p>
          <a:p>
            <a:endParaRPr lang="en-AU" sz="1800" dirty="0"/>
          </a:p>
          <a:p>
            <a:endParaRPr lang="en-AU" sz="1800" dirty="0"/>
          </a:p>
        </p:txBody>
      </p:sp>
      <p:pic>
        <p:nvPicPr>
          <p:cNvPr id="6" name="Picture 5" descr="The diagram shows a medium length arrow up beside the text 5 metres per second East. A short arrow to the right is added to the point of this arrow under the text 1metres per second East with the resultant arrow from the start point of the vectors to the end point.">
            <a:extLst>
              <a:ext uri="{FF2B5EF4-FFF2-40B4-BE49-F238E27FC236}">
                <a16:creationId xmlns:a16="http://schemas.microsoft.com/office/drawing/2014/main" id="{FFDFFA2B-49CC-CC35-8A61-5246609ADE43}"/>
              </a:ext>
            </a:extLst>
          </p:cNvPr>
          <p:cNvPicPr>
            <a:picLocks noChangeAspect="1"/>
          </p:cNvPicPr>
          <p:nvPr/>
        </p:nvPicPr>
        <p:blipFill rotWithShape="1">
          <a:blip r:embed="rId3"/>
          <a:srcRect b="5152"/>
          <a:stretch/>
        </p:blipFill>
        <p:spPr>
          <a:xfrm>
            <a:off x="360000" y="2217888"/>
            <a:ext cx="2761860" cy="3264369"/>
          </a:xfrm>
          <a:prstGeom prst="rect">
            <a:avLst/>
          </a:prstGeom>
        </p:spPr>
      </p:pic>
      <mc:AlternateContent xmlns:mc="http://schemas.openxmlformats.org/markup-compatibility/2006" xmlns:a14="http://schemas.microsoft.com/office/drawing/2010/main">
        <mc:Choice Requires="a14">
          <p:sp>
            <p:nvSpPr>
              <p:cNvPr id="7" name="TextBox 6" descr="Magnitude of the resultant&#10;𝑎^2+𝑏^2=𝑐^2&#10;5^2+1^2=𝑐^2&#10;𝑐^2=√26&#10;𝑐=5.1&#10;&#10;Size of the angle&#10;𝑡𝑎𝑛∅=𝑂/𝐴&#10;tan⁡〖∅=1/5〗&#10;∅=11^𝑜">
                <a:extLst>
                  <a:ext uri="{FF2B5EF4-FFF2-40B4-BE49-F238E27FC236}">
                    <a16:creationId xmlns:a16="http://schemas.microsoft.com/office/drawing/2014/main" id="{C3C5A1BA-4A3E-1DDD-BBBD-84ADB65FF33B}"/>
                  </a:ext>
                </a:extLst>
              </p:cNvPr>
              <p:cNvSpPr txBox="1"/>
              <p:nvPr/>
            </p:nvSpPr>
            <p:spPr>
              <a:xfrm>
                <a:off x="8243204" y="1835005"/>
                <a:ext cx="2880796" cy="4030133"/>
              </a:xfrm>
              <a:prstGeom prst="rect">
                <a:avLst/>
              </a:prstGeom>
              <a:noFill/>
              <a:ln>
                <a:solidFill>
                  <a:srgbClr val="19233E"/>
                </a:solidFill>
              </a:ln>
            </p:spPr>
            <p:txBody>
              <a:bodyPr wrap="square" lIns="0" tIns="0" rIns="0" bIns="0" rtlCol="0">
                <a:noAutofit/>
              </a:bodyPr>
              <a:lstStyle/>
              <a:p>
                <a:pPr indent="180975" algn="l">
                  <a:spcAft>
                    <a:spcPts val="600"/>
                  </a:spcAft>
                </a:pPr>
                <a:r>
                  <a:rPr lang="pt-BR" sz="1400" dirty="0">
                    <a:solidFill>
                      <a:schemeClr val="accent5"/>
                    </a:solidFill>
                    <a:cs typeface="Arial" panose="020B0604020202020204" pitchFamily="34" charset="0"/>
                  </a:rPr>
                  <a:t>Magnitude of the resultant</a:t>
                </a:r>
              </a:p>
              <a:p>
                <a:pPr marL="174625" algn="l">
                  <a:lnSpc>
                    <a:spcPct val="150000"/>
                  </a:lnSpc>
                  <a:spcAft>
                    <a:spcPts val="600"/>
                  </a:spcAft>
                </a:pPr>
                <a14:m>
                  <m:oMathPara xmlns:m="http://schemas.openxmlformats.org/officeDocument/2006/math">
                    <m:oMathParaPr>
                      <m:jc m:val="left"/>
                    </m:oMathParaPr>
                    <m:oMath xmlns:m="http://schemas.openxmlformats.org/officeDocument/2006/math">
                      <m:sSup>
                        <m:sSupPr>
                          <m:ctrlPr>
                            <a:rPr lang="pt-BR" sz="1400" i="1">
                              <a:solidFill>
                                <a:schemeClr val="accent5"/>
                              </a:solidFill>
                              <a:latin typeface="Cambria Math" panose="02040503050406030204" pitchFamily="18" charset="0"/>
                              <a:cs typeface="Arial" panose="020B0604020202020204" pitchFamily="34" charset="0"/>
                            </a:rPr>
                          </m:ctrlPr>
                        </m:sSupPr>
                        <m:e>
                          <m:r>
                            <a:rPr lang="pt-BR" sz="1400">
                              <a:solidFill>
                                <a:schemeClr val="accent5"/>
                              </a:solidFill>
                              <a:latin typeface="Cambria Math" panose="02040503050406030204" pitchFamily="18" charset="0"/>
                              <a:cs typeface="Arial" panose="020B0604020202020204" pitchFamily="34" charset="0"/>
                            </a:rPr>
                            <m:t>𝑎</m:t>
                          </m:r>
                        </m:e>
                        <m:sup>
                          <m:r>
                            <a:rPr lang="pt-BR" sz="1400">
                              <a:solidFill>
                                <a:schemeClr val="accent5"/>
                              </a:solidFill>
                              <a:latin typeface="Cambria Math" panose="02040503050406030204" pitchFamily="18" charset="0"/>
                              <a:cs typeface="Arial" panose="020B0604020202020204" pitchFamily="34" charset="0"/>
                            </a:rPr>
                            <m:t>2</m:t>
                          </m:r>
                        </m:sup>
                      </m:sSup>
                      <m:r>
                        <a:rPr lang="pt-BR" sz="1400">
                          <a:solidFill>
                            <a:schemeClr val="accent5"/>
                          </a:solidFill>
                          <a:latin typeface="Cambria Math" panose="02040503050406030204" pitchFamily="18" charset="0"/>
                          <a:cs typeface="Arial" panose="020B0604020202020204" pitchFamily="34" charset="0"/>
                        </a:rPr>
                        <m:t>+</m:t>
                      </m:r>
                      <m:sSup>
                        <m:sSupPr>
                          <m:ctrlPr>
                            <a:rPr lang="pt-BR" sz="1400" i="1">
                              <a:solidFill>
                                <a:schemeClr val="accent5"/>
                              </a:solidFill>
                              <a:latin typeface="Cambria Math" panose="02040503050406030204" pitchFamily="18" charset="0"/>
                              <a:cs typeface="Arial" panose="020B0604020202020204" pitchFamily="34" charset="0"/>
                            </a:rPr>
                          </m:ctrlPr>
                        </m:sSupPr>
                        <m:e>
                          <m:r>
                            <a:rPr lang="pt-BR" sz="1400">
                              <a:solidFill>
                                <a:schemeClr val="accent5"/>
                              </a:solidFill>
                              <a:latin typeface="Cambria Math" panose="02040503050406030204" pitchFamily="18" charset="0"/>
                              <a:cs typeface="Arial" panose="020B0604020202020204" pitchFamily="34" charset="0"/>
                            </a:rPr>
                            <m:t>𝑏</m:t>
                          </m:r>
                        </m:e>
                        <m:sup>
                          <m:r>
                            <a:rPr lang="pt-BR" sz="1400">
                              <a:solidFill>
                                <a:schemeClr val="accent5"/>
                              </a:solidFill>
                              <a:latin typeface="Cambria Math" panose="02040503050406030204" pitchFamily="18" charset="0"/>
                              <a:cs typeface="Arial" panose="020B0604020202020204" pitchFamily="34" charset="0"/>
                            </a:rPr>
                            <m:t>2</m:t>
                          </m:r>
                        </m:sup>
                      </m:sSup>
                      <m:r>
                        <a:rPr lang="pt-BR" sz="1400">
                          <a:solidFill>
                            <a:schemeClr val="accent5"/>
                          </a:solidFill>
                          <a:latin typeface="Cambria Math" panose="02040503050406030204" pitchFamily="18" charset="0"/>
                          <a:cs typeface="Arial" panose="020B0604020202020204" pitchFamily="34" charset="0"/>
                        </a:rPr>
                        <m:t>=</m:t>
                      </m:r>
                      <m:sSup>
                        <m:sSupPr>
                          <m:ctrlPr>
                            <a:rPr lang="pt-BR" sz="1400" i="1">
                              <a:solidFill>
                                <a:schemeClr val="accent5"/>
                              </a:solidFill>
                              <a:latin typeface="Cambria Math" panose="02040503050406030204" pitchFamily="18" charset="0"/>
                              <a:cs typeface="Arial" panose="020B0604020202020204" pitchFamily="34" charset="0"/>
                            </a:rPr>
                          </m:ctrlPr>
                        </m:sSupPr>
                        <m:e>
                          <m:r>
                            <a:rPr lang="pt-BR" sz="1400">
                              <a:solidFill>
                                <a:schemeClr val="accent5"/>
                              </a:solidFill>
                              <a:latin typeface="Cambria Math" panose="02040503050406030204" pitchFamily="18" charset="0"/>
                              <a:cs typeface="Arial" panose="020B0604020202020204" pitchFamily="34" charset="0"/>
                            </a:rPr>
                            <m:t>𝑐</m:t>
                          </m:r>
                        </m:e>
                        <m:sup>
                          <m:r>
                            <a:rPr lang="pt-BR" sz="1400">
                              <a:solidFill>
                                <a:schemeClr val="accent5"/>
                              </a:solidFill>
                              <a:latin typeface="Cambria Math" panose="02040503050406030204" pitchFamily="18" charset="0"/>
                              <a:cs typeface="Arial" panose="020B0604020202020204" pitchFamily="34" charset="0"/>
                            </a:rPr>
                            <m:t>2</m:t>
                          </m:r>
                        </m:sup>
                      </m:sSup>
                    </m:oMath>
                  </m:oMathPara>
                </a14:m>
                <a:endParaRPr lang="en-AU" sz="1400" dirty="0">
                  <a:solidFill>
                    <a:schemeClr val="accent5"/>
                  </a:solidFill>
                  <a:cs typeface="Arial" panose="020B0604020202020204" pitchFamily="34" charset="0"/>
                </a:endParaRPr>
              </a:p>
              <a:p>
                <a:pPr marL="174625" algn="l">
                  <a:lnSpc>
                    <a:spcPct val="150000"/>
                  </a:lnSpc>
                  <a:spcAft>
                    <a:spcPts val="600"/>
                  </a:spcAft>
                </a:pPr>
                <a14:m>
                  <m:oMathPara xmlns:m="http://schemas.openxmlformats.org/officeDocument/2006/math">
                    <m:oMathParaPr>
                      <m:jc m:val="left"/>
                    </m:oMathParaPr>
                    <m:oMath xmlns:m="http://schemas.openxmlformats.org/officeDocument/2006/math">
                      <m:sSup>
                        <m:sSupPr>
                          <m:ctrlPr>
                            <a:rPr lang="pt-BR" sz="1400" i="1">
                              <a:solidFill>
                                <a:schemeClr val="accent5"/>
                              </a:solidFill>
                              <a:latin typeface="Cambria Math" panose="02040503050406030204" pitchFamily="18" charset="0"/>
                              <a:cs typeface="Arial" panose="020B0604020202020204" pitchFamily="34" charset="0"/>
                            </a:rPr>
                          </m:ctrlPr>
                        </m:sSupPr>
                        <m:e>
                          <m:r>
                            <a:rPr lang="en-AU" sz="1400">
                              <a:solidFill>
                                <a:schemeClr val="accent5"/>
                              </a:solidFill>
                              <a:latin typeface="Cambria Math" panose="02040503050406030204" pitchFamily="18" charset="0"/>
                              <a:cs typeface="Arial" panose="020B0604020202020204" pitchFamily="34" charset="0"/>
                            </a:rPr>
                            <m:t>5</m:t>
                          </m:r>
                        </m:e>
                        <m:sup>
                          <m:r>
                            <a:rPr lang="pt-BR" sz="1400">
                              <a:solidFill>
                                <a:schemeClr val="accent5"/>
                              </a:solidFill>
                              <a:latin typeface="Cambria Math" panose="02040503050406030204" pitchFamily="18" charset="0"/>
                              <a:cs typeface="Arial" panose="020B0604020202020204" pitchFamily="34" charset="0"/>
                            </a:rPr>
                            <m:t>2</m:t>
                          </m:r>
                        </m:sup>
                      </m:sSup>
                      <m:r>
                        <a:rPr lang="pt-BR" sz="1400">
                          <a:solidFill>
                            <a:schemeClr val="accent5"/>
                          </a:solidFill>
                          <a:latin typeface="Cambria Math" panose="02040503050406030204" pitchFamily="18" charset="0"/>
                          <a:cs typeface="Arial" panose="020B0604020202020204" pitchFamily="34" charset="0"/>
                        </a:rPr>
                        <m:t>+</m:t>
                      </m:r>
                      <m:sSup>
                        <m:sSupPr>
                          <m:ctrlPr>
                            <a:rPr lang="pt-BR" sz="1400" i="1">
                              <a:solidFill>
                                <a:schemeClr val="accent5"/>
                              </a:solidFill>
                              <a:latin typeface="Cambria Math" panose="02040503050406030204" pitchFamily="18" charset="0"/>
                              <a:cs typeface="Arial" panose="020B0604020202020204" pitchFamily="34" charset="0"/>
                            </a:rPr>
                          </m:ctrlPr>
                        </m:sSupPr>
                        <m:e>
                          <m:r>
                            <a:rPr lang="en-AU" sz="1400">
                              <a:solidFill>
                                <a:schemeClr val="accent5"/>
                              </a:solidFill>
                              <a:latin typeface="Cambria Math" panose="02040503050406030204" pitchFamily="18" charset="0"/>
                              <a:cs typeface="Arial" panose="020B0604020202020204" pitchFamily="34" charset="0"/>
                            </a:rPr>
                            <m:t>1</m:t>
                          </m:r>
                        </m:e>
                        <m:sup>
                          <m:r>
                            <a:rPr lang="pt-BR" sz="1400">
                              <a:solidFill>
                                <a:schemeClr val="accent5"/>
                              </a:solidFill>
                              <a:latin typeface="Cambria Math" panose="02040503050406030204" pitchFamily="18" charset="0"/>
                              <a:cs typeface="Arial" panose="020B0604020202020204" pitchFamily="34" charset="0"/>
                            </a:rPr>
                            <m:t>2</m:t>
                          </m:r>
                        </m:sup>
                      </m:sSup>
                      <m:r>
                        <a:rPr lang="pt-BR" sz="1400">
                          <a:solidFill>
                            <a:schemeClr val="accent5"/>
                          </a:solidFill>
                          <a:latin typeface="Cambria Math" panose="02040503050406030204" pitchFamily="18" charset="0"/>
                          <a:cs typeface="Arial" panose="020B0604020202020204" pitchFamily="34" charset="0"/>
                        </a:rPr>
                        <m:t>=</m:t>
                      </m:r>
                      <m:sSup>
                        <m:sSupPr>
                          <m:ctrlPr>
                            <a:rPr lang="pt-BR" sz="1400" i="1">
                              <a:solidFill>
                                <a:schemeClr val="accent5"/>
                              </a:solidFill>
                              <a:latin typeface="Cambria Math" panose="02040503050406030204" pitchFamily="18" charset="0"/>
                              <a:cs typeface="Arial" panose="020B0604020202020204" pitchFamily="34" charset="0"/>
                            </a:rPr>
                          </m:ctrlPr>
                        </m:sSupPr>
                        <m:e>
                          <m:r>
                            <a:rPr lang="pt-BR" sz="1400">
                              <a:solidFill>
                                <a:schemeClr val="accent5"/>
                              </a:solidFill>
                              <a:latin typeface="Cambria Math" panose="02040503050406030204" pitchFamily="18" charset="0"/>
                              <a:cs typeface="Arial" panose="020B0604020202020204" pitchFamily="34" charset="0"/>
                            </a:rPr>
                            <m:t>𝑐</m:t>
                          </m:r>
                        </m:e>
                        <m:sup>
                          <m:r>
                            <a:rPr lang="pt-BR" sz="1400">
                              <a:solidFill>
                                <a:schemeClr val="accent5"/>
                              </a:solidFill>
                              <a:latin typeface="Cambria Math" panose="02040503050406030204" pitchFamily="18" charset="0"/>
                              <a:cs typeface="Arial" panose="020B0604020202020204" pitchFamily="34" charset="0"/>
                            </a:rPr>
                            <m:t>2</m:t>
                          </m:r>
                        </m:sup>
                      </m:sSup>
                    </m:oMath>
                  </m:oMathPara>
                </a14:m>
                <a:endParaRPr lang="en-AU" sz="1400" dirty="0">
                  <a:solidFill>
                    <a:schemeClr val="accent5"/>
                  </a:solidFill>
                  <a:cs typeface="Arial" panose="020B0604020202020204" pitchFamily="34" charset="0"/>
                </a:endParaRPr>
              </a:p>
              <a:p>
                <a:pPr marL="174625">
                  <a:lnSpc>
                    <a:spcPct val="150000"/>
                  </a:lnSpc>
                  <a:spcAft>
                    <a:spcPts val="600"/>
                  </a:spcAft>
                </a:pPr>
                <a14:m>
                  <m:oMathPara xmlns:m="http://schemas.openxmlformats.org/officeDocument/2006/math">
                    <m:oMathParaPr>
                      <m:jc m:val="left"/>
                    </m:oMathParaPr>
                    <m:oMath xmlns:m="http://schemas.openxmlformats.org/officeDocument/2006/math">
                      <m:sSup>
                        <m:sSupPr>
                          <m:ctrlPr>
                            <a:rPr lang="pt-BR" sz="1400" i="1">
                              <a:solidFill>
                                <a:schemeClr val="accent5"/>
                              </a:solidFill>
                              <a:latin typeface="Cambria Math" panose="02040503050406030204" pitchFamily="18" charset="0"/>
                              <a:cs typeface="Arial" panose="020B0604020202020204" pitchFamily="34" charset="0"/>
                            </a:rPr>
                          </m:ctrlPr>
                        </m:sSupPr>
                        <m:e>
                          <m:r>
                            <a:rPr lang="pt-BR" sz="1400">
                              <a:solidFill>
                                <a:schemeClr val="accent5"/>
                              </a:solidFill>
                              <a:latin typeface="Cambria Math" panose="02040503050406030204" pitchFamily="18" charset="0"/>
                              <a:cs typeface="Arial" panose="020B0604020202020204" pitchFamily="34" charset="0"/>
                            </a:rPr>
                            <m:t>𝑐</m:t>
                          </m:r>
                        </m:e>
                        <m:sup>
                          <m:r>
                            <a:rPr lang="pt-BR" sz="1400">
                              <a:solidFill>
                                <a:schemeClr val="accent5"/>
                              </a:solidFill>
                              <a:latin typeface="Cambria Math" panose="02040503050406030204" pitchFamily="18" charset="0"/>
                              <a:cs typeface="Arial" panose="020B0604020202020204" pitchFamily="34" charset="0"/>
                            </a:rPr>
                            <m:t>2</m:t>
                          </m:r>
                        </m:sup>
                      </m:sSup>
                      <m:r>
                        <a:rPr lang="en-AU" sz="1400">
                          <a:solidFill>
                            <a:schemeClr val="accent5"/>
                          </a:solidFill>
                          <a:latin typeface="Cambria Math" panose="02040503050406030204" pitchFamily="18" charset="0"/>
                          <a:cs typeface="Arial" panose="020B0604020202020204" pitchFamily="34" charset="0"/>
                        </a:rPr>
                        <m:t>=</m:t>
                      </m:r>
                      <m:rad>
                        <m:radPr>
                          <m:degHide m:val="on"/>
                          <m:ctrlPr>
                            <a:rPr lang="en-AU" sz="1400" i="1">
                              <a:solidFill>
                                <a:schemeClr val="accent5"/>
                              </a:solidFill>
                              <a:latin typeface="Cambria Math" panose="02040503050406030204" pitchFamily="18" charset="0"/>
                              <a:cs typeface="Arial" panose="020B0604020202020204" pitchFamily="34" charset="0"/>
                            </a:rPr>
                          </m:ctrlPr>
                        </m:radPr>
                        <m:deg/>
                        <m:e>
                          <m:r>
                            <a:rPr lang="en-AU" sz="1400">
                              <a:solidFill>
                                <a:schemeClr val="accent5"/>
                              </a:solidFill>
                              <a:latin typeface="Cambria Math" panose="02040503050406030204" pitchFamily="18" charset="0"/>
                              <a:cs typeface="Arial" panose="020B0604020202020204" pitchFamily="34" charset="0"/>
                            </a:rPr>
                            <m:t>26</m:t>
                          </m:r>
                        </m:e>
                      </m:rad>
                    </m:oMath>
                  </m:oMathPara>
                </a14:m>
                <a:endParaRPr lang="en-AU" sz="1400" dirty="0">
                  <a:solidFill>
                    <a:schemeClr val="accent5"/>
                  </a:solidFill>
                  <a:cs typeface="Arial" panose="020B0604020202020204" pitchFamily="34" charset="0"/>
                </a:endParaRPr>
              </a:p>
              <a:p>
                <a:pPr marL="174625">
                  <a:lnSpc>
                    <a:spcPct val="150000"/>
                  </a:lnSpc>
                  <a:spcAft>
                    <a:spcPts val="600"/>
                  </a:spcAft>
                </a:pPr>
                <a14:m>
                  <m:oMathPara xmlns:m="http://schemas.openxmlformats.org/officeDocument/2006/math">
                    <m:oMathParaPr>
                      <m:jc m:val="left"/>
                    </m:oMathParaPr>
                    <m:oMath xmlns:m="http://schemas.openxmlformats.org/officeDocument/2006/math">
                      <m:r>
                        <a:rPr lang="en-AU" sz="1400">
                          <a:solidFill>
                            <a:schemeClr val="accent5"/>
                          </a:solidFill>
                          <a:latin typeface="Cambria Math" panose="02040503050406030204" pitchFamily="18" charset="0"/>
                          <a:cs typeface="Arial" panose="020B0604020202020204" pitchFamily="34" charset="0"/>
                        </a:rPr>
                        <m:t>𝑐</m:t>
                      </m:r>
                      <m:r>
                        <a:rPr lang="en-AU" sz="1400">
                          <a:solidFill>
                            <a:schemeClr val="accent5"/>
                          </a:solidFill>
                          <a:latin typeface="Cambria Math" panose="02040503050406030204" pitchFamily="18" charset="0"/>
                          <a:cs typeface="Arial" panose="020B0604020202020204" pitchFamily="34" charset="0"/>
                        </a:rPr>
                        <m:t>=5.1</m:t>
                      </m:r>
                    </m:oMath>
                  </m:oMathPara>
                </a14:m>
                <a:endParaRPr lang="en-AU" sz="1400" dirty="0">
                  <a:solidFill>
                    <a:schemeClr val="accent5"/>
                  </a:solidFill>
                  <a:cs typeface="Arial" panose="020B0604020202020204" pitchFamily="34" charset="0"/>
                </a:endParaRPr>
              </a:p>
              <a:p>
                <a:pPr indent="180975">
                  <a:spcAft>
                    <a:spcPts val="600"/>
                  </a:spcAft>
                </a:pPr>
                <a:r>
                  <a:rPr lang="en-AU" sz="1400" dirty="0">
                    <a:solidFill>
                      <a:schemeClr val="accent5"/>
                    </a:solidFill>
                    <a:cs typeface="Arial" panose="020B0604020202020204" pitchFamily="34" charset="0"/>
                  </a:rPr>
                  <a:t>Size of the angle</a:t>
                </a:r>
              </a:p>
              <a:p>
                <a:pPr marL="174625" algn="l">
                  <a:lnSpc>
                    <a:spcPct val="150000"/>
                  </a:lnSpc>
                  <a:spcAft>
                    <a:spcPts val="600"/>
                  </a:spcAft>
                </a:pPr>
                <a14:m>
                  <m:oMathPara xmlns:m="http://schemas.openxmlformats.org/officeDocument/2006/math">
                    <m:oMathParaPr>
                      <m:jc m:val="left"/>
                    </m:oMathParaPr>
                    <m:oMath xmlns:m="http://schemas.openxmlformats.org/officeDocument/2006/math">
                      <m:r>
                        <a:rPr lang="en-AU" sz="1400">
                          <a:solidFill>
                            <a:schemeClr val="accent5"/>
                          </a:solidFill>
                          <a:latin typeface="Cambria Math" panose="02040503050406030204" pitchFamily="18" charset="0"/>
                          <a:cs typeface="Arial" panose="020B0604020202020204" pitchFamily="34" charset="0"/>
                        </a:rPr>
                        <m:t>𝑡𝑎𝑛</m:t>
                      </m:r>
                      <m:r>
                        <a:rPr lang="en-AU" sz="1400">
                          <a:solidFill>
                            <a:schemeClr val="accent5"/>
                          </a:solidFill>
                          <a:latin typeface="Cambria Math" panose="02040503050406030204" pitchFamily="18" charset="0"/>
                          <a:cs typeface="Arial" panose="020B0604020202020204" pitchFamily="34" charset="0"/>
                        </a:rPr>
                        <m:t>∅=</m:t>
                      </m:r>
                      <m:f>
                        <m:fPr>
                          <m:ctrlPr>
                            <a:rPr lang="en-AU" sz="1400" i="1">
                              <a:solidFill>
                                <a:schemeClr val="accent5"/>
                              </a:solidFill>
                              <a:latin typeface="Cambria Math" panose="02040503050406030204" pitchFamily="18" charset="0"/>
                              <a:cs typeface="Arial" panose="020B0604020202020204" pitchFamily="34" charset="0"/>
                            </a:rPr>
                          </m:ctrlPr>
                        </m:fPr>
                        <m:num>
                          <m:r>
                            <a:rPr lang="en-AU" sz="1400">
                              <a:solidFill>
                                <a:schemeClr val="accent5"/>
                              </a:solidFill>
                              <a:latin typeface="Cambria Math" panose="02040503050406030204" pitchFamily="18" charset="0"/>
                              <a:cs typeface="Arial" panose="020B0604020202020204" pitchFamily="34" charset="0"/>
                            </a:rPr>
                            <m:t>𝑂</m:t>
                          </m:r>
                        </m:num>
                        <m:den>
                          <m:r>
                            <a:rPr lang="en-AU" sz="1400">
                              <a:solidFill>
                                <a:schemeClr val="accent5"/>
                              </a:solidFill>
                              <a:latin typeface="Cambria Math" panose="02040503050406030204" pitchFamily="18" charset="0"/>
                              <a:cs typeface="Arial" panose="020B0604020202020204" pitchFamily="34" charset="0"/>
                            </a:rPr>
                            <m:t>𝐴</m:t>
                          </m:r>
                        </m:den>
                      </m:f>
                    </m:oMath>
                  </m:oMathPara>
                </a14:m>
                <a:endParaRPr lang="en-AU" sz="1400" dirty="0">
                  <a:solidFill>
                    <a:schemeClr val="accent5"/>
                  </a:solidFill>
                  <a:cs typeface="Arial" panose="020B0604020202020204" pitchFamily="34" charset="0"/>
                </a:endParaRPr>
              </a:p>
              <a:p>
                <a:pPr marL="174625" algn="l">
                  <a:lnSpc>
                    <a:spcPct val="150000"/>
                  </a:lnSpc>
                  <a:spcAft>
                    <a:spcPts val="600"/>
                  </a:spcAft>
                </a:pPr>
                <a14:m>
                  <m:oMathPara xmlns:m="http://schemas.openxmlformats.org/officeDocument/2006/math">
                    <m:oMathParaPr>
                      <m:jc m:val="left"/>
                    </m:oMathParaPr>
                    <m:oMath xmlns:m="http://schemas.openxmlformats.org/officeDocument/2006/math">
                      <m:func>
                        <m:funcPr>
                          <m:ctrlPr>
                            <a:rPr lang="en-AU" sz="1400" i="1">
                              <a:solidFill>
                                <a:schemeClr val="accent5"/>
                              </a:solidFill>
                              <a:latin typeface="Cambria Math" panose="02040503050406030204" pitchFamily="18" charset="0"/>
                              <a:cs typeface="Arial" panose="020B0604020202020204" pitchFamily="34" charset="0"/>
                            </a:rPr>
                          </m:ctrlPr>
                        </m:funcPr>
                        <m:fName>
                          <m:r>
                            <m:rPr>
                              <m:sty m:val="p"/>
                            </m:rPr>
                            <a:rPr lang="en-AU" sz="1400">
                              <a:solidFill>
                                <a:schemeClr val="accent5"/>
                              </a:solidFill>
                              <a:latin typeface="Cambria Math" panose="02040503050406030204" pitchFamily="18" charset="0"/>
                              <a:cs typeface="Arial" panose="020B0604020202020204" pitchFamily="34" charset="0"/>
                            </a:rPr>
                            <m:t>tan</m:t>
                          </m:r>
                        </m:fName>
                        <m:e>
                          <m:r>
                            <a:rPr lang="en-AU" sz="1400">
                              <a:solidFill>
                                <a:schemeClr val="accent5"/>
                              </a:solidFill>
                              <a:latin typeface="Cambria Math" panose="02040503050406030204" pitchFamily="18" charset="0"/>
                              <a:cs typeface="Arial" panose="020B0604020202020204" pitchFamily="34" charset="0"/>
                            </a:rPr>
                            <m:t>∅=</m:t>
                          </m:r>
                          <m:f>
                            <m:fPr>
                              <m:ctrlPr>
                                <a:rPr lang="en-AU" sz="1400" i="1">
                                  <a:solidFill>
                                    <a:schemeClr val="accent5"/>
                                  </a:solidFill>
                                  <a:latin typeface="Cambria Math" panose="02040503050406030204" pitchFamily="18" charset="0"/>
                                  <a:cs typeface="Arial" panose="020B0604020202020204" pitchFamily="34" charset="0"/>
                                </a:rPr>
                              </m:ctrlPr>
                            </m:fPr>
                            <m:num>
                              <m:r>
                                <a:rPr lang="en-AU" sz="1400">
                                  <a:solidFill>
                                    <a:schemeClr val="accent5"/>
                                  </a:solidFill>
                                  <a:latin typeface="Cambria Math" panose="02040503050406030204" pitchFamily="18" charset="0"/>
                                  <a:cs typeface="Arial" panose="020B0604020202020204" pitchFamily="34" charset="0"/>
                                </a:rPr>
                                <m:t>1</m:t>
                              </m:r>
                            </m:num>
                            <m:den>
                              <m:r>
                                <a:rPr lang="en-AU" sz="1400">
                                  <a:solidFill>
                                    <a:schemeClr val="accent5"/>
                                  </a:solidFill>
                                  <a:latin typeface="Cambria Math" panose="02040503050406030204" pitchFamily="18" charset="0"/>
                                  <a:cs typeface="Arial" panose="020B0604020202020204" pitchFamily="34" charset="0"/>
                                </a:rPr>
                                <m:t>5</m:t>
                              </m:r>
                            </m:den>
                          </m:f>
                        </m:e>
                      </m:func>
                    </m:oMath>
                  </m:oMathPara>
                </a14:m>
                <a:endParaRPr lang="en-AU" sz="1400" dirty="0">
                  <a:solidFill>
                    <a:schemeClr val="accent5"/>
                  </a:solidFill>
                  <a:cs typeface="Arial" panose="020B0604020202020204" pitchFamily="34" charset="0"/>
                </a:endParaRPr>
              </a:p>
              <a:p>
                <a:pPr marL="174625">
                  <a:lnSpc>
                    <a:spcPct val="150000"/>
                  </a:lnSpc>
                  <a:spcAft>
                    <a:spcPts val="600"/>
                  </a:spcAft>
                </a:pPr>
                <a14:m>
                  <m:oMathPara xmlns:m="http://schemas.openxmlformats.org/officeDocument/2006/math">
                    <m:oMathParaPr>
                      <m:jc m:val="left"/>
                    </m:oMathParaPr>
                    <m:oMath xmlns:m="http://schemas.openxmlformats.org/officeDocument/2006/math">
                      <m:r>
                        <a:rPr lang="en-AU" sz="1400">
                          <a:solidFill>
                            <a:schemeClr val="accent5"/>
                          </a:solidFill>
                          <a:latin typeface="Cambria Math" panose="02040503050406030204" pitchFamily="18" charset="0"/>
                          <a:cs typeface="Arial" panose="020B0604020202020204" pitchFamily="34" charset="0"/>
                        </a:rPr>
                        <m:t>∅=</m:t>
                      </m:r>
                      <m:sSup>
                        <m:sSupPr>
                          <m:ctrlPr>
                            <a:rPr lang="en-AU" sz="1400" i="1">
                              <a:solidFill>
                                <a:schemeClr val="accent5"/>
                              </a:solidFill>
                              <a:latin typeface="Cambria Math" panose="02040503050406030204" pitchFamily="18" charset="0"/>
                              <a:cs typeface="Arial" panose="020B0604020202020204" pitchFamily="34" charset="0"/>
                            </a:rPr>
                          </m:ctrlPr>
                        </m:sSupPr>
                        <m:e>
                          <m:r>
                            <a:rPr lang="en-AU" sz="1400">
                              <a:solidFill>
                                <a:schemeClr val="accent5"/>
                              </a:solidFill>
                              <a:latin typeface="Cambria Math" panose="02040503050406030204" pitchFamily="18" charset="0"/>
                              <a:cs typeface="Arial" panose="020B0604020202020204" pitchFamily="34" charset="0"/>
                            </a:rPr>
                            <m:t>11</m:t>
                          </m:r>
                        </m:e>
                        <m:sup>
                          <m:r>
                            <a:rPr lang="en-AU" sz="1400">
                              <a:solidFill>
                                <a:schemeClr val="accent5"/>
                              </a:solidFill>
                              <a:latin typeface="Cambria Math" panose="02040503050406030204" pitchFamily="18" charset="0"/>
                              <a:cs typeface="Arial" panose="020B0604020202020204" pitchFamily="34" charset="0"/>
                            </a:rPr>
                            <m:t>𝑜</m:t>
                          </m:r>
                        </m:sup>
                      </m:sSup>
                    </m:oMath>
                  </m:oMathPara>
                </a14:m>
                <a:endParaRPr lang="en-AU" sz="1400" dirty="0">
                  <a:solidFill>
                    <a:schemeClr val="tx2"/>
                  </a:solidFill>
                  <a:cs typeface="Arial" panose="020B0604020202020204" pitchFamily="34" charset="0"/>
                </a:endParaRPr>
              </a:p>
              <a:p>
                <a:pPr algn="l">
                  <a:spcAft>
                    <a:spcPts val="600"/>
                  </a:spcAft>
                </a:pPr>
                <a:endParaRPr lang="en-AU" sz="1400" dirty="0"/>
              </a:p>
            </p:txBody>
          </p:sp>
        </mc:Choice>
        <mc:Fallback xmlns="">
          <p:sp>
            <p:nvSpPr>
              <p:cNvPr id="7" name="TextBox 6" descr="Magnitude of the resultant&#10;𝑎^2+𝑏^2=𝑐^2&#10;5^2+1^2=𝑐^2&#10;𝑐^2=√26&#10;𝑐=5.1&#10;&#10;Size of the angle&#10;𝑡𝑎𝑛∅=𝑂/𝐴&#10;tan⁡〖∅=1/5〗&#10;∅=11^𝑜">
                <a:extLst>
                  <a:ext uri="{FF2B5EF4-FFF2-40B4-BE49-F238E27FC236}">
                    <a16:creationId xmlns:a16="http://schemas.microsoft.com/office/drawing/2014/main" id="{C3C5A1BA-4A3E-1DDD-BBBD-84ADB65FF33B}"/>
                  </a:ext>
                </a:extLst>
              </p:cNvPr>
              <p:cNvSpPr txBox="1">
                <a:spLocks noRot="1" noChangeAspect="1" noMove="1" noResize="1" noEditPoints="1" noAdjustHandles="1" noChangeArrowheads="1" noChangeShapeType="1" noTextEdit="1"/>
              </p:cNvSpPr>
              <p:nvPr/>
            </p:nvSpPr>
            <p:spPr>
              <a:xfrm>
                <a:off x="8243204" y="1835005"/>
                <a:ext cx="2880796" cy="4030133"/>
              </a:xfrm>
              <a:prstGeom prst="rect">
                <a:avLst/>
              </a:prstGeom>
              <a:blipFill>
                <a:blip r:embed="rId4"/>
                <a:stretch>
                  <a:fillRect t="-1207"/>
                </a:stretch>
              </a:blipFill>
              <a:ln>
                <a:solidFill>
                  <a:srgbClr val="19233E"/>
                </a:solidFill>
              </a:ln>
            </p:spPr>
            <p:txBody>
              <a:bodyPr/>
              <a:lstStyle/>
              <a:p>
                <a:r>
                  <a:rPr lang="en-AU">
                    <a:noFill/>
                  </a:rPr>
                  <a:t> </a:t>
                </a:r>
              </a:p>
            </p:txBody>
          </p:sp>
        </mc:Fallback>
      </mc:AlternateContent>
      <p:sp>
        <p:nvSpPr>
          <p:cNvPr id="8" name="TextBox 7">
            <a:extLst>
              <a:ext uri="{FF2B5EF4-FFF2-40B4-BE49-F238E27FC236}">
                <a16:creationId xmlns:a16="http://schemas.microsoft.com/office/drawing/2014/main" id="{4ECEAF66-2B2F-271D-26AC-F7A1F98D206D}"/>
              </a:ext>
            </a:extLst>
          </p:cNvPr>
          <p:cNvSpPr txBox="1"/>
          <p:nvPr/>
        </p:nvSpPr>
        <p:spPr>
          <a:xfrm>
            <a:off x="360000" y="5895917"/>
            <a:ext cx="5213486" cy="369332"/>
          </a:xfrm>
          <a:prstGeom prst="rect">
            <a:avLst/>
          </a:prstGeom>
          <a:noFill/>
        </p:spPr>
        <p:txBody>
          <a:bodyPr wrap="square">
            <a:spAutoFit/>
          </a:bodyPr>
          <a:lstStyle/>
          <a:p>
            <a:pPr marL="45720" indent="0">
              <a:buNone/>
            </a:pPr>
            <a:r>
              <a:rPr lang="en-AU" sz="1800" dirty="0">
                <a:solidFill>
                  <a:schemeClr val="tx2"/>
                </a:solidFill>
                <a:cs typeface="Arial" panose="020B0604020202020204" pitchFamily="34" charset="0"/>
              </a:rPr>
              <a:t>The velocity of the boat is 5.1 ms</a:t>
            </a:r>
            <a:r>
              <a:rPr lang="en-AU" sz="1800" baseline="30000" dirty="0">
                <a:solidFill>
                  <a:schemeClr val="tx2"/>
                </a:solidFill>
                <a:cs typeface="Arial" panose="020B0604020202020204" pitchFamily="34" charset="0"/>
              </a:rPr>
              <a:t>-1</a:t>
            </a:r>
            <a:r>
              <a:rPr lang="en-AU" sz="1800" dirty="0">
                <a:solidFill>
                  <a:schemeClr val="tx2"/>
                </a:solidFill>
                <a:cs typeface="Arial" panose="020B0604020202020204" pitchFamily="34" charset="0"/>
              </a:rPr>
              <a:t> 11</a:t>
            </a:r>
            <a:r>
              <a:rPr lang="en-AU" sz="1800" baseline="30000" dirty="0">
                <a:solidFill>
                  <a:schemeClr val="tx2"/>
                </a:solidFill>
                <a:cs typeface="Arial" panose="020B0604020202020204" pitchFamily="34" charset="0"/>
              </a:rPr>
              <a:t>o </a:t>
            </a:r>
            <a:r>
              <a:rPr lang="en-AU" sz="1800" dirty="0">
                <a:solidFill>
                  <a:schemeClr val="tx2"/>
                </a:solidFill>
                <a:cs typeface="Arial" panose="020B0604020202020204" pitchFamily="34" charset="0"/>
              </a:rPr>
              <a:t>E of N.</a:t>
            </a:r>
          </a:p>
        </p:txBody>
      </p:sp>
      <p:sp>
        <p:nvSpPr>
          <p:cNvPr id="2" name="Slide Number Placeholder 1">
            <a:extLst>
              <a:ext uri="{FF2B5EF4-FFF2-40B4-BE49-F238E27FC236}">
                <a16:creationId xmlns:a16="http://schemas.microsoft.com/office/drawing/2014/main" id="{6CF2CC71-19E6-3351-F526-A8D2B732CF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40</a:t>
            </a:fld>
            <a:endParaRPr lang="en-AU"/>
          </a:p>
        </p:txBody>
      </p:sp>
    </p:spTree>
    <p:extLst>
      <p:ext uri="{BB962C8B-B14F-4D97-AF65-F5344CB8AC3E}">
        <p14:creationId xmlns:p14="http://schemas.microsoft.com/office/powerpoint/2010/main" val="389497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695DD-063E-D862-CC71-F11B89DE9E5A}"/>
              </a:ext>
            </a:extLst>
          </p:cNvPr>
          <p:cNvSpPr>
            <a:spLocks noGrp="1"/>
          </p:cNvSpPr>
          <p:nvPr>
            <p:ph type="title"/>
          </p:nvPr>
        </p:nvSpPr>
        <p:spPr/>
        <p:txBody>
          <a:bodyPr/>
          <a:lstStyle/>
          <a:p>
            <a:r>
              <a:rPr lang="en-AU" dirty="0"/>
              <a:t>Visualise – sample answers – part 1</a:t>
            </a:r>
          </a:p>
        </p:txBody>
      </p:sp>
      <p:sp>
        <p:nvSpPr>
          <p:cNvPr id="5" name="Content Placeholder 16">
            <a:extLst>
              <a:ext uri="{FF2B5EF4-FFF2-40B4-BE49-F238E27FC236}">
                <a16:creationId xmlns:a16="http://schemas.microsoft.com/office/drawing/2014/main" id="{DDE8618E-4C79-B007-5B93-C869659B2DF7}"/>
              </a:ext>
            </a:extLst>
          </p:cNvPr>
          <p:cNvSpPr txBox="1">
            <a:spLocks/>
          </p:cNvSpPr>
          <p:nvPr/>
        </p:nvSpPr>
        <p:spPr>
          <a:xfrm>
            <a:off x="354000" y="1145847"/>
            <a:ext cx="11484000" cy="1011944"/>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sz="1800" dirty="0"/>
              <a:t>Use vector diagrams to represent the following quantities.</a:t>
            </a:r>
          </a:p>
          <a:p>
            <a:pPr marL="817200" lvl="4" indent="-457200">
              <a:buFont typeface="+mj-lt"/>
              <a:buAutoNum type="alphaLcParenR"/>
            </a:pPr>
            <a:r>
              <a:rPr lang="en-AU" dirty="0"/>
              <a:t>A displacement of 2 m South.</a:t>
            </a:r>
          </a:p>
        </p:txBody>
      </p:sp>
      <p:pic>
        <p:nvPicPr>
          <p:cNvPr id="8" name="Picture 7" descr="The image shows an arrow down beside the text 2 m">
            <a:extLst>
              <a:ext uri="{FF2B5EF4-FFF2-40B4-BE49-F238E27FC236}">
                <a16:creationId xmlns:a16="http://schemas.microsoft.com/office/drawing/2014/main" id="{DA244CE0-2158-4D6E-3D84-7D03D6178154}"/>
              </a:ext>
            </a:extLst>
          </p:cNvPr>
          <p:cNvPicPr>
            <a:picLocks noChangeAspect="1"/>
          </p:cNvPicPr>
          <p:nvPr/>
        </p:nvPicPr>
        <p:blipFill>
          <a:blip r:embed="rId3"/>
          <a:stretch>
            <a:fillRect/>
          </a:stretch>
        </p:blipFill>
        <p:spPr>
          <a:xfrm>
            <a:off x="5598492" y="2152746"/>
            <a:ext cx="995019" cy="1164384"/>
          </a:xfrm>
          <a:prstGeom prst="rect">
            <a:avLst/>
          </a:prstGeom>
        </p:spPr>
      </p:pic>
      <p:sp>
        <p:nvSpPr>
          <p:cNvPr id="6" name="Content Placeholder 16">
            <a:extLst>
              <a:ext uri="{FF2B5EF4-FFF2-40B4-BE49-F238E27FC236}">
                <a16:creationId xmlns:a16="http://schemas.microsoft.com/office/drawing/2014/main" id="{E72848E5-011C-68B2-2EBA-3B22043311BA}"/>
              </a:ext>
            </a:extLst>
          </p:cNvPr>
          <p:cNvSpPr txBox="1">
            <a:spLocks/>
          </p:cNvSpPr>
          <p:nvPr/>
        </p:nvSpPr>
        <p:spPr>
          <a:xfrm>
            <a:off x="354000" y="3312085"/>
            <a:ext cx="11484000" cy="56407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17200" lvl="4" indent="-457200">
              <a:buFont typeface="+mj-lt"/>
              <a:buAutoNum type="alphaLcParenR" startAt="2"/>
            </a:pPr>
            <a:r>
              <a:rPr lang="en-GB" dirty="0"/>
              <a:t>A girl is riding her bike down a steep hill and reaches a velocity of 65 kmh-1 downhill.</a:t>
            </a:r>
          </a:p>
        </p:txBody>
      </p:sp>
      <p:pic>
        <p:nvPicPr>
          <p:cNvPr id="9" name="Picture 8" descr="The image shows an arrow on an angle down to the right beside the text 65 kmh-1">
            <a:extLst>
              <a:ext uri="{FF2B5EF4-FFF2-40B4-BE49-F238E27FC236}">
                <a16:creationId xmlns:a16="http://schemas.microsoft.com/office/drawing/2014/main" id="{F91982C7-0BA3-C0FE-A3E2-70B7669508A3}"/>
              </a:ext>
            </a:extLst>
          </p:cNvPr>
          <p:cNvPicPr>
            <a:picLocks noChangeAspect="1"/>
          </p:cNvPicPr>
          <p:nvPr/>
        </p:nvPicPr>
        <p:blipFill rotWithShape="1">
          <a:blip r:embed="rId4"/>
          <a:srcRect b="5510"/>
          <a:stretch/>
        </p:blipFill>
        <p:spPr>
          <a:xfrm>
            <a:off x="4915118" y="3871113"/>
            <a:ext cx="2361759" cy="1222605"/>
          </a:xfrm>
          <a:prstGeom prst="rect">
            <a:avLst/>
          </a:prstGeom>
        </p:spPr>
      </p:pic>
      <p:sp>
        <p:nvSpPr>
          <p:cNvPr id="7" name="Content Placeholder 16">
            <a:extLst>
              <a:ext uri="{FF2B5EF4-FFF2-40B4-BE49-F238E27FC236}">
                <a16:creationId xmlns:a16="http://schemas.microsoft.com/office/drawing/2014/main" id="{67EEE734-C494-48D0-D73E-0F40D1B488F1}"/>
              </a:ext>
            </a:extLst>
          </p:cNvPr>
          <p:cNvSpPr txBox="1">
            <a:spLocks/>
          </p:cNvSpPr>
          <p:nvPr/>
        </p:nvSpPr>
        <p:spPr>
          <a:xfrm>
            <a:off x="354000" y="5088673"/>
            <a:ext cx="11484000" cy="49544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17200" lvl="4" indent="-457200">
              <a:buFont typeface="+mj-lt"/>
              <a:buAutoNum type="alphaLcParenR" startAt="3"/>
            </a:pPr>
            <a:r>
              <a:rPr lang="en-GB" dirty="0"/>
              <a:t>Usain Bolt’s acceleration from the starting block has been measured as 9.5 ms-2 forward. </a:t>
            </a:r>
          </a:p>
        </p:txBody>
      </p:sp>
      <p:pic>
        <p:nvPicPr>
          <p:cNvPr id="10" name="Picture 9" descr="The image shows an arrow to the right below the text 9.5 ms-2">
            <a:extLst>
              <a:ext uri="{FF2B5EF4-FFF2-40B4-BE49-F238E27FC236}">
                <a16:creationId xmlns:a16="http://schemas.microsoft.com/office/drawing/2014/main" id="{7C35FF9A-AAA3-B26C-F496-382F78C6377E}"/>
              </a:ext>
            </a:extLst>
          </p:cNvPr>
          <p:cNvPicPr>
            <a:picLocks noChangeAspect="1"/>
          </p:cNvPicPr>
          <p:nvPr/>
        </p:nvPicPr>
        <p:blipFill>
          <a:blip r:embed="rId5"/>
          <a:stretch>
            <a:fillRect/>
          </a:stretch>
        </p:blipFill>
        <p:spPr>
          <a:xfrm>
            <a:off x="4159028" y="5579069"/>
            <a:ext cx="3873941" cy="677107"/>
          </a:xfrm>
          <a:prstGeom prst="rect">
            <a:avLst/>
          </a:prstGeom>
        </p:spPr>
      </p:pic>
      <p:sp>
        <p:nvSpPr>
          <p:cNvPr id="2" name="Slide Number Placeholder 1">
            <a:extLst>
              <a:ext uri="{FF2B5EF4-FFF2-40B4-BE49-F238E27FC236}">
                <a16:creationId xmlns:a16="http://schemas.microsoft.com/office/drawing/2014/main" id="{696EA1BE-3404-F658-A313-826249FB22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41</a:t>
            </a:fld>
            <a:endParaRPr lang="en-AU"/>
          </a:p>
        </p:txBody>
      </p:sp>
    </p:spTree>
    <p:extLst>
      <p:ext uri="{BB962C8B-B14F-4D97-AF65-F5344CB8AC3E}">
        <p14:creationId xmlns:p14="http://schemas.microsoft.com/office/powerpoint/2010/main" val="421778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0F5D7C-73E5-F510-F897-83FCB24EB752}"/>
              </a:ext>
            </a:extLst>
          </p:cNvPr>
          <p:cNvSpPr>
            <a:spLocks noGrp="1"/>
          </p:cNvSpPr>
          <p:nvPr>
            <p:ph type="title"/>
          </p:nvPr>
        </p:nvSpPr>
        <p:spPr>
          <a:xfrm>
            <a:off x="360000" y="360000"/>
            <a:ext cx="10080000" cy="545601"/>
          </a:xfrm>
        </p:spPr>
        <p:txBody>
          <a:bodyPr/>
          <a:lstStyle/>
          <a:p>
            <a:r>
              <a:rPr lang="en-AU" dirty="0"/>
              <a:t>Visualise – sample answers – part 2</a:t>
            </a:r>
          </a:p>
        </p:txBody>
      </p:sp>
      <p:sp>
        <p:nvSpPr>
          <p:cNvPr id="5" name="Content Placeholder 25">
            <a:extLst>
              <a:ext uri="{FF2B5EF4-FFF2-40B4-BE49-F238E27FC236}">
                <a16:creationId xmlns:a16="http://schemas.microsoft.com/office/drawing/2014/main" id="{718A9D6D-3155-F87B-1194-FE5FBF8DF29F}"/>
              </a:ext>
            </a:extLst>
          </p:cNvPr>
          <p:cNvSpPr txBox="1">
            <a:spLocks/>
          </p:cNvSpPr>
          <p:nvPr/>
        </p:nvSpPr>
        <p:spPr>
          <a:xfrm>
            <a:off x="360000" y="1119082"/>
            <a:ext cx="11484000" cy="852267"/>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en-AU" sz="1600" dirty="0"/>
              <a:t>Alistair walks 500 m East to his friend’s house.  They then walk 1 km East until they get to school.  Draw a vector diagram to show the final displacement of the 2 boys.</a:t>
            </a:r>
          </a:p>
        </p:txBody>
      </p:sp>
      <p:pic>
        <p:nvPicPr>
          <p:cNvPr id="6" name="Picture 5" descr="the diagram shows a medium length arrow to the right below the text 500 m added to a long arrow to the right below the text 1 km with a resultant vector below.">
            <a:extLst>
              <a:ext uri="{FF2B5EF4-FFF2-40B4-BE49-F238E27FC236}">
                <a16:creationId xmlns:a16="http://schemas.microsoft.com/office/drawing/2014/main" id="{7FE6B7E2-139C-16B6-BBF0-CFF2D8D7FA55}"/>
              </a:ext>
            </a:extLst>
          </p:cNvPr>
          <p:cNvPicPr>
            <a:picLocks noChangeAspect="1"/>
          </p:cNvPicPr>
          <p:nvPr/>
        </p:nvPicPr>
        <p:blipFill>
          <a:blip r:embed="rId3"/>
          <a:stretch>
            <a:fillRect/>
          </a:stretch>
        </p:blipFill>
        <p:spPr>
          <a:xfrm>
            <a:off x="360000" y="1984953"/>
            <a:ext cx="8312925" cy="692744"/>
          </a:xfrm>
          <a:prstGeom prst="rect">
            <a:avLst/>
          </a:prstGeom>
        </p:spPr>
      </p:pic>
      <p:sp>
        <p:nvSpPr>
          <p:cNvPr id="7" name="Content Placeholder 25">
            <a:extLst>
              <a:ext uri="{FF2B5EF4-FFF2-40B4-BE49-F238E27FC236}">
                <a16:creationId xmlns:a16="http://schemas.microsoft.com/office/drawing/2014/main" id="{E7960C6A-5860-DCC9-3A24-25AC1F457533}"/>
              </a:ext>
            </a:extLst>
          </p:cNvPr>
          <p:cNvSpPr txBox="1">
            <a:spLocks/>
          </p:cNvSpPr>
          <p:nvPr/>
        </p:nvSpPr>
        <p:spPr>
          <a:xfrm>
            <a:off x="360000" y="2691301"/>
            <a:ext cx="11484000" cy="42285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dirty="0">
                <a:solidFill>
                  <a:srgbClr val="D70C3D"/>
                </a:solidFill>
              </a:rPr>
              <a:t>The final displacement of the boys is 1500m.</a:t>
            </a:r>
          </a:p>
          <a:p>
            <a:endParaRPr lang="en-AU" sz="1600" dirty="0"/>
          </a:p>
        </p:txBody>
      </p:sp>
      <p:sp>
        <p:nvSpPr>
          <p:cNvPr id="8" name="Content Placeholder 25">
            <a:extLst>
              <a:ext uri="{FF2B5EF4-FFF2-40B4-BE49-F238E27FC236}">
                <a16:creationId xmlns:a16="http://schemas.microsoft.com/office/drawing/2014/main" id="{EF8FBC31-07A4-1A62-46C8-2743F43D3341}"/>
              </a:ext>
            </a:extLst>
          </p:cNvPr>
          <p:cNvSpPr txBox="1">
            <a:spLocks/>
          </p:cNvSpPr>
          <p:nvPr/>
        </p:nvSpPr>
        <p:spPr>
          <a:xfrm>
            <a:off x="360000" y="3068660"/>
            <a:ext cx="11484000" cy="14133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3"/>
            </a:pPr>
            <a:r>
              <a:rPr lang="en-AU" sz="1600" dirty="0"/>
              <a:t> </a:t>
            </a:r>
          </a:p>
          <a:p>
            <a:pPr marL="702900" lvl="4" indent="-342900">
              <a:buFont typeface="+mj-lt"/>
              <a:buAutoNum type="alphaLcPeriod"/>
            </a:pPr>
            <a:r>
              <a:rPr lang="en-AU" sz="1600" dirty="0"/>
              <a:t>Draw a vector diagram to represent the displacement of a swimmer who has finished swimming a 50 m race in an Olympic pool.</a:t>
            </a:r>
          </a:p>
        </p:txBody>
      </p:sp>
      <p:pic>
        <p:nvPicPr>
          <p:cNvPr id="12" name="Picture 11" descr="The image shows an arrow to the right below the text 50 m">
            <a:extLst>
              <a:ext uri="{FF2B5EF4-FFF2-40B4-BE49-F238E27FC236}">
                <a16:creationId xmlns:a16="http://schemas.microsoft.com/office/drawing/2014/main" id="{1A02C31F-5265-0ED6-1D0E-8D465EBB242C}"/>
              </a:ext>
            </a:extLst>
          </p:cNvPr>
          <p:cNvPicPr>
            <a:picLocks noChangeAspect="1"/>
          </p:cNvPicPr>
          <p:nvPr/>
        </p:nvPicPr>
        <p:blipFill>
          <a:blip r:embed="rId4"/>
          <a:stretch>
            <a:fillRect/>
          </a:stretch>
        </p:blipFill>
        <p:spPr>
          <a:xfrm>
            <a:off x="3032135" y="4275068"/>
            <a:ext cx="5249008" cy="457264"/>
          </a:xfrm>
          <a:prstGeom prst="rect">
            <a:avLst/>
          </a:prstGeom>
        </p:spPr>
      </p:pic>
      <p:sp>
        <p:nvSpPr>
          <p:cNvPr id="9" name="Content Placeholder 25">
            <a:extLst>
              <a:ext uri="{FF2B5EF4-FFF2-40B4-BE49-F238E27FC236}">
                <a16:creationId xmlns:a16="http://schemas.microsoft.com/office/drawing/2014/main" id="{DD76AA6B-F686-10CA-8CB1-9DD2C9023C8D}"/>
              </a:ext>
            </a:extLst>
          </p:cNvPr>
          <p:cNvSpPr txBox="1">
            <a:spLocks/>
          </p:cNvSpPr>
          <p:nvPr/>
        </p:nvSpPr>
        <p:spPr>
          <a:xfrm>
            <a:off x="360000" y="4554661"/>
            <a:ext cx="11484000" cy="48168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17200" lvl="4" indent="-457200">
              <a:buFont typeface="+mj-lt"/>
              <a:buAutoNum type="alphaLcParenR" startAt="2"/>
            </a:pPr>
            <a:r>
              <a:rPr lang="en-AU" sz="1600" dirty="0"/>
              <a:t>The swimmer now competes in a 100 m race.  Use vector diagrams to show the final displacement.</a:t>
            </a:r>
          </a:p>
        </p:txBody>
      </p:sp>
      <p:pic>
        <p:nvPicPr>
          <p:cNvPr id="10" name="Picture 9" descr="The diagram shows an arrow tot he right below the text 500 m up above an arrow the same length to the left above text 50 m back">
            <a:extLst>
              <a:ext uri="{FF2B5EF4-FFF2-40B4-BE49-F238E27FC236}">
                <a16:creationId xmlns:a16="http://schemas.microsoft.com/office/drawing/2014/main" id="{D1541D07-1528-7C1C-5973-11EDFE614D16}"/>
              </a:ext>
            </a:extLst>
          </p:cNvPr>
          <p:cNvPicPr>
            <a:picLocks noChangeAspect="1"/>
          </p:cNvPicPr>
          <p:nvPr/>
        </p:nvPicPr>
        <p:blipFill>
          <a:blip r:embed="rId5"/>
          <a:stretch>
            <a:fillRect/>
          </a:stretch>
        </p:blipFill>
        <p:spPr>
          <a:xfrm>
            <a:off x="360000" y="5049951"/>
            <a:ext cx="5344271" cy="866896"/>
          </a:xfrm>
          <a:prstGeom prst="rect">
            <a:avLst/>
          </a:prstGeom>
        </p:spPr>
      </p:pic>
      <p:sp>
        <p:nvSpPr>
          <p:cNvPr id="11" name="Content Placeholder 25">
            <a:extLst>
              <a:ext uri="{FF2B5EF4-FFF2-40B4-BE49-F238E27FC236}">
                <a16:creationId xmlns:a16="http://schemas.microsoft.com/office/drawing/2014/main" id="{45ABE6AB-66A2-64D7-E2C0-1BC487D5D0C1}"/>
              </a:ext>
            </a:extLst>
          </p:cNvPr>
          <p:cNvSpPr txBox="1">
            <a:spLocks/>
          </p:cNvSpPr>
          <p:nvPr/>
        </p:nvSpPr>
        <p:spPr>
          <a:xfrm>
            <a:off x="360000" y="5930451"/>
            <a:ext cx="11484000" cy="42285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rgbClr val="D70C3D"/>
                </a:solidFill>
              </a:rPr>
              <a:t>The final displacement is 0 m.</a:t>
            </a:r>
          </a:p>
        </p:txBody>
      </p:sp>
      <p:sp>
        <p:nvSpPr>
          <p:cNvPr id="2" name="Slide Number Placeholder 1">
            <a:extLst>
              <a:ext uri="{FF2B5EF4-FFF2-40B4-BE49-F238E27FC236}">
                <a16:creationId xmlns:a16="http://schemas.microsoft.com/office/drawing/2014/main" id="{C2DEE0DE-34EB-277A-0974-BE137A149F6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42</a:t>
            </a:fld>
            <a:endParaRPr lang="en-AU"/>
          </a:p>
        </p:txBody>
      </p:sp>
    </p:spTree>
    <p:extLst>
      <p:ext uri="{BB962C8B-B14F-4D97-AF65-F5344CB8AC3E}">
        <p14:creationId xmlns:p14="http://schemas.microsoft.com/office/powerpoint/2010/main" val="75361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E4A043-5909-294A-71DF-083FFA516C8F}"/>
              </a:ext>
            </a:extLst>
          </p:cNvPr>
          <p:cNvSpPr>
            <a:spLocks noGrp="1"/>
          </p:cNvSpPr>
          <p:nvPr>
            <p:ph type="title"/>
          </p:nvPr>
        </p:nvSpPr>
        <p:spPr/>
        <p:txBody>
          <a:bodyPr/>
          <a:lstStyle/>
          <a:p>
            <a:r>
              <a:rPr lang="en-AU" dirty="0"/>
              <a:t>Visualise – sample answers – part 3</a:t>
            </a:r>
          </a:p>
        </p:txBody>
      </p:sp>
      <p:sp>
        <p:nvSpPr>
          <p:cNvPr id="5" name="Content Placeholder 17">
            <a:extLst>
              <a:ext uri="{FF2B5EF4-FFF2-40B4-BE49-F238E27FC236}">
                <a16:creationId xmlns:a16="http://schemas.microsoft.com/office/drawing/2014/main" id="{BA320662-21F9-C367-D363-669824525249}"/>
              </a:ext>
            </a:extLst>
          </p:cNvPr>
          <p:cNvSpPr txBox="1">
            <a:spLocks/>
          </p:cNvSpPr>
          <p:nvPr/>
        </p:nvSpPr>
        <p:spPr>
          <a:xfrm>
            <a:off x="360000" y="1141162"/>
            <a:ext cx="11484000" cy="907088"/>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Sara runs around the block. If the short sides of the block are 500 m and the long sides are 700 m.  Draw diagrams to show:</a:t>
            </a:r>
          </a:p>
        </p:txBody>
      </p:sp>
      <p:sp>
        <p:nvSpPr>
          <p:cNvPr id="7" name="Content Placeholder 18">
            <a:extLst>
              <a:ext uri="{FF2B5EF4-FFF2-40B4-BE49-F238E27FC236}">
                <a16:creationId xmlns:a16="http://schemas.microsoft.com/office/drawing/2014/main" id="{EE362AF6-89CC-9A84-D4B4-E191EDD5241A}"/>
              </a:ext>
            </a:extLst>
          </p:cNvPr>
          <p:cNvSpPr txBox="1">
            <a:spLocks/>
          </p:cNvSpPr>
          <p:nvPr/>
        </p:nvSpPr>
        <p:spPr>
          <a:xfrm>
            <a:off x="360000" y="2241926"/>
            <a:ext cx="4250267" cy="51721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lphaLcParenR"/>
            </a:pPr>
            <a:r>
              <a:rPr lang="en-GB" sz="1800" dirty="0"/>
              <a:t>the distance she has run.</a:t>
            </a:r>
            <a:endParaRPr lang="en-AU" sz="1800" dirty="0"/>
          </a:p>
        </p:txBody>
      </p:sp>
      <p:pic>
        <p:nvPicPr>
          <p:cNvPr id="11" name="Picture 10" descr="The diagram shows a rectangle with the length 700 m and width 500 m.">
            <a:extLst>
              <a:ext uri="{FF2B5EF4-FFF2-40B4-BE49-F238E27FC236}">
                <a16:creationId xmlns:a16="http://schemas.microsoft.com/office/drawing/2014/main" id="{B575E5F2-48D7-92B7-1310-ABFE9DE3DAF7}"/>
              </a:ext>
            </a:extLst>
          </p:cNvPr>
          <p:cNvPicPr>
            <a:picLocks noChangeAspect="1"/>
          </p:cNvPicPr>
          <p:nvPr/>
        </p:nvPicPr>
        <p:blipFill>
          <a:blip r:embed="rId3"/>
          <a:stretch>
            <a:fillRect/>
          </a:stretch>
        </p:blipFill>
        <p:spPr>
          <a:xfrm>
            <a:off x="360000" y="2919134"/>
            <a:ext cx="4250267" cy="2310145"/>
          </a:xfrm>
          <a:prstGeom prst="rect">
            <a:avLst/>
          </a:prstGeom>
        </p:spPr>
      </p:pic>
      <p:sp>
        <p:nvSpPr>
          <p:cNvPr id="9" name="Content Placeholder 17">
            <a:extLst>
              <a:ext uri="{FF2B5EF4-FFF2-40B4-BE49-F238E27FC236}">
                <a16:creationId xmlns:a16="http://schemas.microsoft.com/office/drawing/2014/main" id="{456B7B5D-EC73-AD79-B2BA-65C014E8D45A}"/>
              </a:ext>
            </a:extLst>
          </p:cNvPr>
          <p:cNvSpPr txBox="1">
            <a:spLocks/>
          </p:cNvSpPr>
          <p:nvPr/>
        </p:nvSpPr>
        <p:spPr>
          <a:xfrm>
            <a:off x="360000" y="5389272"/>
            <a:ext cx="4250267" cy="100774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tx2"/>
                </a:solidFill>
              </a:rPr>
              <a:t>The total distance run is </a:t>
            </a:r>
          </a:p>
          <a:p>
            <a:r>
              <a:rPr lang="en-GB" sz="1800" dirty="0">
                <a:solidFill>
                  <a:schemeClr val="tx2"/>
                </a:solidFill>
              </a:rPr>
              <a:t>700 + 500 + 700+ 500 =2400 m</a:t>
            </a:r>
          </a:p>
        </p:txBody>
      </p:sp>
      <p:sp>
        <p:nvSpPr>
          <p:cNvPr id="6" name="Content Placeholder 18">
            <a:extLst>
              <a:ext uri="{FF2B5EF4-FFF2-40B4-BE49-F238E27FC236}">
                <a16:creationId xmlns:a16="http://schemas.microsoft.com/office/drawing/2014/main" id="{289F010A-1108-103A-59BF-132E8357B2FE}"/>
              </a:ext>
            </a:extLst>
          </p:cNvPr>
          <p:cNvSpPr txBox="1">
            <a:spLocks/>
          </p:cNvSpPr>
          <p:nvPr/>
        </p:nvSpPr>
        <p:spPr>
          <a:xfrm>
            <a:off x="6096000" y="2194609"/>
            <a:ext cx="4889555" cy="51721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lphaLcPeriod" startAt="2"/>
            </a:pPr>
            <a:r>
              <a:rPr lang="en-AU" sz="1800" dirty="0"/>
              <a:t>her displacement at the end of the run.</a:t>
            </a:r>
          </a:p>
        </p:txBody>
      </p:sp>
      <p:pic>
        <p:nvPicPr>
          <p:cNvPr id="8" name="Picture 7" descr="The diagram shows a rectangle with the length 700m and width 500m. The vector arrows are added around each side of the rectangle.">
            <a:extLst>
              <a:ext uri="{FF2B5EF4-FFF2-40B4-BE49-F238E27FC236}">
                <a16:creationId xmlns:a16="http://schemas.microsoft.com/office/drawing/2014/main" id="{26D12842-1803-569B-2E25-5CEEFF80FBF7}"/>
              </a:ext>
            </a:extLst>
          </p:cNvPr>
          <p:cNvPicPr>
            <a:picLocks noChangeAspect="1"/>
          </p:cNvPicPr>
          <p:nvPr/>
        </p:nvPicPr>
        <p:blipFill>
          <a:blip r:embed="rId4"/>
          <a:stretch>
            <a:fillRect/>
          </a:stretch>
        </p:blipFill>
        <p:spPr>
          <a:xfrm>
            <a:off x="6096000" y="2858183"/>
            <a:ext cx="4579111" cy="2384078"/>
          </a:xfrm>
          <a:prstGeom prst="rect">
            <a:avLst/>
          </a:prstGeom>
        </p:spPr>
      </p:pic>
      <p:sp>
        <p:nvSpPr>
          <p:cNvPr id="10" name="Content Placeholder 17">
            <a:extLst>
              <a:ext uri="{FF2B5EF4-FFF2-40B4-BE49-F238E27FC236}">
                <a16:creationId xmlns:a16="http://schemas.microsoft.com/office/drawing/2014/main" id="{125D1C43-435B-6F5B-2677-5C497D446CB7}"/>
              </a:ext>
            </a:extLst>
          </p:cNvPr>
          <p:cNvSpPr txBox="1">
            <a:spLocks/>
          </p:cNvSpPr>
          <p:nvPr/>
        </p:nvSpPr>
        <p:spPr>
          <a:xfrm>
            <a:off x="6096000" y="5388620"/>
            <a:ext cx="4889555" cy="10077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tx2"/>
                </a:solidFill>
              </a:rPr>
              <a:t>The displacement at the end of the run is </a:t>
            </a:r>
          </a:p>
          <a:p>
            <a:r>
              <a:rPr lang="en-GB" sz="1800" dirty="0">
                <a:solidFill>
                  <a:schemeClr val="tx2"/>
                </a:solidFill>
              </a:rPr>
              <a:t>0 m</a:t>
            </a:r>
          </a:p>
        </p:txBody>
      </p:sp>
      <p:sp>
        <p:nvSpPr>
          <p:cNvPr id="2" name="Slide Number Placeholder 1">
            <a:extLst>
              <a:ext uri="{FF2B5EF4-FFF2-40B4-BE49-F238E27FC236}">
                <a16:creationId xmlns:a16="http://schemas.microsoft.com/office/drawing/2014/main" id="{5D048CF9-81DF-57E3-C0AE-E2D42E3202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43</a:t>
            </a:fld>
            <a:endParaRPr lang="en-AU"/>
          </a:p>
        </p:txBody>
      </p:sp>
    </p:spTree>
    <p:extLst>
      <p:ext uri="{BB962C8B-B14F-4D97-AF65-F5344CB8AC3E}">
        <p14:creationId xmlns:p14="http://schemas.microsoft.com/office/powerpoint/2010/main" val="331238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686C05-6D75-2AB0-09F2-F0A196D4554F}"/>
              </a:ext>
            </a:extLst>
          </p:cNvPr>
          <p:cNvSpPr>
            <a:spLocks noGrp="1"/>
          </p:cNvSpPr>
          <p:nvPr>
            <p:ph type="title"/>
          </p:nvPr>
        </p:nvSpPr>
        <p:spPr/>
        <p:txBody>
          <a:bodyPr/>
          <a:lstStyle/>
          <a:p>
            <a:r>
              <a:rPr lang="en-AU" dirty="0">
                <a:solidFill>
                  <a:schemeClr val="accent5"/>
                </a:solidFill>
                <a:cs typeface="Arial" panose="020B0604020202020204" pitchFamily="34" charset="0"/>
              </a:rPr>
              <a:t>The displacement at the end of the run is 0 m</a:t>
            </a:r>
            <a:endParaRPr lang="en-AU" dirty="0"/>
          </a:p>
        </p:txBody>
      </p:sp>
      <p:sp>
        <p:nvSpPr>
          <p:cNvPr id="5" name="Content Placeholder 4">
            <a:extLst>
              <a:ext uri="{FF2B5EF4-FFF2-40B4-BE49-F238E27FC236}">
                <a16:creationId xmlns:a16="http://schemas.microsoft.com/office/drawing/2014/main" id="{E9BBDAE4-1375-73EE-3707-847EE2E0D713}"/>
              </a:ext>
            </a:extLst>
          </p:cNvPr>
          <p:cNvSpPr>
            <a:spLocks noGrp="1"/>
          </p:cNvSpPr>
          <p:nvPr>
            <p:ph idx="1"/>
          </p:nvPr>
        </p:nvSpPr>
        <p:spPr/>
        <p:txBody>
          <a:bodyPr/>
          <a:lstStyle/>
          <a:p>
            <a:pPr marL="388620" indent="-342900">
              <a:buFont typeface="Arial" panose="020B0604020202020204" pitchFamily="34" charset="0"/>
              <a:buChar char="•"/>
            </a:pPr>
            <a:r>
              <a:rPr lang="en-US" sz="1800" dirty="0"/>
              <a:t>Carry out the investigation to determine whether the order of adding vectors matters.</a:t>
            </a:r>
          </a:p>
          <a:p>
            <a:pPr marL="388620" indent="-342900">
              <a:buFont typeface="Arial" panose="020B0604020202020204" pitchFamily="34" charset="0"/>
              <a:buChar char="•"/>
            </a:pPr>
            <a:r>
              <a:rPr lang="en-US" sz="1800" dirty="0" err="1"/>
              <a:t>Summarise</a:t>
            </a:r>
            <a:r>
              <a:rPr lang="en-US" sz="1800" dirty="0"/>
              <a:t> your findings.</a:t>
            </a:r>
          </a:p>
          <a:p>
            <a:pPr marL="44450" indent="317500">
              <a:buNone/>
            </a:pPr>
            <a:r>
              <a:rPr lang="en-US" sz="1800" dirty="0">
                <a:solidFill>
                  <a:srgbClr val="D70C3D"/>
                </a:solidFill>
              </a:rPr>
              <a:t>The order in which the vectors is added does not matter. </a:t>
            </a:r>
            <a:endParaRPr lang="en-AU" sz="1800" dirty="0">
              <a:solidFill>
                <a:srgbClr val="D70C3D"/>
              </a:solidFill>
            </a:endParaRPr>
          </a:p>
        </p:txBody>
      </p:sp>
      <p:sp>
        <p:nvSpPr>
          <p:cNvPr id="4" name="Text Placeholder 3">
            <a:extLst>
              <a:ext uri="{FF2B5EF4-FFF2-40B4-BE49-F238E27FC236}">
                <a16:creationId xmlns:a16="http://schemas.microsoft.com/office/drawing/2014/main" id="{06BA2AA4-0CFC-E07C-A832-7A9826440691}"/>
              </a:ext>
            </a:extLst>
          </p:cNvPr>
          <p:cNvSpPr>
            <a:spLocks noGrp="1"/>
          </p:cNvSpPr>
          <p:nvPr>
            <p:ph type="body" sz="quarter" idx="18"/>
          </p:nvPr>
        </p:nvSpPr>
        <p:spPr/>
        <p:txBody>
          <a:bodyPr/>
          <a:lstStyle/>
          <a:p>
            <a:r>
              <a:rPr lang="en-AU" dirty="0"/>
              <a:t>Sample answers</a:t>
            </a:r>
          </a:p>
        </p:txBody>
      </p:sp>
      <p:sp>
        <p:nvSpPr>
          <p:cNvPr id="2" name="Slide Number Placeholder 1">
            <a:extLst>
              <a:ext uri="{FF2B5EF4-FFF2-40B4-BE49-F238E27FC236}">
                <a16:creationId xmlns:a16="http://schemas.microsoft.com/office/drawing/2014/main" id="{2E65932E-690A-4DD9-6F63-8257CEF9774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44</a:t>
            </a:fld>
            <a:endParaRPr lang="en-AU"/>
          </a:p>
        </p:txBody>
      </p:sp>
    </p:spTree>
    <p:extLst>
      <p:ext uri="{BB962C8B-B14F-4D97-AF65-F5344CB8AC3E}">
        <p14:creationId xmlns:p14="http://schemas.microsoft.com/office/powerpoint/2010/main" val="268341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CC503C-458E-4C5C-3B20-2D9B7974DB63}"/>
              </a:ext>
            </a:extLst>
          </p:cNvPr>
          <p:cNvSpPr>
            <a:spLocks noGrp="1"/>
          </p:cNvSpPr>
          <p:nvPr>
            <p:ph type="title"/>
          </p:nvPr>
        </p:nvSpPr>
        <p:spPr/>
        <p:txBody>
          <a:bodyPr/>
          <a:lstStyle/>
          <a:p>
            <a:r>
              <a:rPr lang="en-AU" b="0" dirty="0">
                <a:ea typeface="Calibri" panose="020F0502020204030204" pitchFamily="34" charset="0"/>
              </a:rPr>
              <a:t>Adding vectors worksheet – sample answers</a:t>
            </a:r>
            <a:endParaRPr lang="en-AU" dirty="0"/>
          </a:p>
        </p:txBody>
      </p:sp>
      <p:sp>
        <p:nvSpPr>
          <p:cNvPr id="7" name="Text Placeholder 6">
            <a:extLst>
              <a:ext uri="{FF2B5EF4-FFF2-40B4-BE49-F238E27FC236}">
                <a16:creationId xmlns:a16="http://schemas.microsoft.com/office/drawing/2014/main" id="{6B9286CC-EF22-E29A-99A8-462AAB42FF20}"/>
              </a:ext>
            </a:extLst>
          </p:cNvPr>
          <p:cNvSpPr>
            <a:spLocks noGrp="1"/>
          </p:cNvSpPr>
          <p:nvPr>
            <p:ph type="body" sz="quarter" idx="18"/>
          </p:nvPr>
        </p:nvSpPr>
        <p:spPr>
          <a:xfrm>
            <a:off x="360000" y="1023257"/>
            <a:ext cx="10080000" cy="748249"/>
          </a:xfrm>
        </p:spPr>
        <p:txBody>
          <a:bodyPr/>
          <a:lstStyle/>
          <a:p>
            <a:r>
              <a:rPr lang="en-AU" dirty="0">
                <a:ea typeface="Calibri" panose="020F0502020204030204" pitchFamily="34" charset="0"/>
              </a:rPr>
              <a:t>In each of the following steps, place tape on the floor to represent each displacement vector</a:t>
            </a:r>
            <a:endParaRPr lang="en-AU" dirty="0"/>
          </a:p>
        </p:txBody>
      </p:sp>
      <p:sp>
        <p:nvSpPr>
          <p:cNvPr id="8" name="Text Box 2">
            <a:extLst>
              <a:ext uri="{FF2B5EF4-FFF2-40B4-BE49-F238E27FC236}">
                <a16:creationId xmlns:a16="http://schemas.microsoft.com/office/drawing/2014/main" id="{2509150C-EEE5-E1BA-99A3-D8D8C10A89E4}"/>
              </a:ext>
            </a:extLst>
          </p:cNvPr>
          <p:cNvSpPr txBox="1">
            <a:spLocks noChangeArrowheads="1"/>
          </p:cNvSpPr>
          <p:nvPr/>
        </p:nvSpPr>
        <p:spPr bwMode="auto">
          <a:xfrm flipH="1">
            <a:off x="360000" y="1949399"/>
            <a:ext cx="4658314" cy="3076521"/>
          </a:xfrm>
          <a:prstGeom prst="wedgeRoundRectCallout">
            <a:avLst/>
          </a:prstGeom>
          <a:noFill/>
          <a:ln w="9525">
            <a:solidFill>
              <a:schemeClr val="tx1"/>
            </a:solidFill>
            <a:miter lim="800000"/>
            <a:headEnd/>
            <a:tailEnd/>
          </a:ln>
        </p:spPr>
        <p:txBody>
          <a:bodyPr rot="0" vert="horz" wrap="square" lIns="91440" tIns="45720" rIns="91440" bIns="45720" anchor="t" anchorCtr="0">
            <a:noAutofit/>
          </a:bodyPr>
          <a:lstStyle/>
          <a:p>
            <a:pPr>
              <a:lnSpc>
                <a:spcPct val="107000"/>
              </a:lnSpc>
              <a:spcAft>
                <a:spcPts val="800"/>
              </a:spcAft>
            </a:pPr>
            <a:r>
              <a:rPr lang="en-AU" sz="1800" b="1" dirty="0">
                <a:effectLst/>
                <a:latin typeface="+mj-lt"/>
                <a:ea typeface="Calibri" panose="020F0502020204030204" pitchFamily="34" charset="0"/>
                <a:cs typeface="Times New Roman"/>
              </a:rPr>
              <a:t>See</a:t>
            </a:r>
          </a:p>
          <a:p>
            <a:pPr>
              <a:lnSpc>
                <a:spcPct val="107000"/>
              </a:lnSpc>
              <a:spcAft>
                <a:spcPts val="800"/>
              </a:spcAft>
            </a:pPr>
            <a:r>
              <a:rPr lang="en-AU" sz="1800" dirty="0">
                <a:solidFill>
                  <a:schemeClr val="tx2"/>
                </a:solidFill>
                <a:ea typeface="Calibri" panose="020F0502020204030204" pitchFamily="34" charset="0"/>
                <a:cs typeface="Times New Roman"/>
              </a:rPr>
              <a:t>The resultant should be 0.5 m N.</a:t>
            </a:r>
            <a:endParaRPr lang="en-AU" sz="1800" dirty="0">
              <a:solidFill>
                <a:schemeClr val="tx2"/>
              </a:solidFill>
              <a:effectLst/>
              <a:ea typeface="Calibri" panose="020F0502020204030204" pitchFamily="34" charset="0"/>
              <a:cs typeface="Times New Roman"/>
            </a:endParaRPr>
          </a:p>
        </p:txBody>
      </p:sp>
      <p:sp>
        <p:nvSpPr>
          <p:cNvPr id="11" name="Arrow: Right 18" descr="arrow pointing to the think text box">
            <a:extLst>
              <a:ext uri="{FF2B5EF4-FFF2-40B4-BE49-F238E27FC236}">
                <a16:creationId xmlns:a16="http://schemas.microsoft.com/office/drawing/2014/main" id="{21762DD2-D3B1-CBE5-3010-71D067ACB14E}"/>
              </a:ext>
            </a:extLst>
          </p:cNvPr>
          <p:cNvSpPr/>
          <p:nvPr/>
        </p:nvSpPr>
        <p:spPr>
          <a:xfrm>
            <a:off x="5100272" y="2566030"/>
            <a:ext cx="1229456" cy="30162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15" name="Group 14" descr="Think&#10;The order of addition of vectors is not important. This is a good discussion point.">
            <a:extLst>
              <a:ext uri="{FF2B5EF4-FFF2-40B4-BE49-F238E27FC236}">
                <a16:creationId xmlns:a16="http://schemas.microsoft.com/office/drawing/2014/main" id="{92B5A449-8E67-5F65-8198-238EDDB32365}"/>
              </a:ext>
            </a:extLst>
          </p:cNvPr>
          <p:cNvGrpSpPr/>
          <p:nvPr/>
        </p:nvGrpSpPr>
        <p:grpSpPr>
          <a:xfrm>
            <a:off x="5835086" y="1100142"/>
            <a:ext cx="5773521" cy="3199598"/>
            <a:chOff x="5835086" y="1100142"/>
            <a:chExt cx="5773521" cy="3199598"/>
          </a:xfrm>
        </p:grpSpPr>
        <p:sp>
          <p:nvSpPr>
            <p:cNvPr id="9" name="Text Box 2">
              <a:extLst>
                <a:ext uri="{FF2B5EF4-FFF2-40B4-BE49-F238E27FC236}">
                  <a16:creationId xmlns:a16="http://schemas.microsoft.com/office/drawing/2014/main" id="{0AC028BD-BA54-086E-A56B-5C969768E9E6}"/>
                </a:ext>
              </a:extLst>
            </p:cNvPr>
            <p:cNvSpPr txBox="1">
              <a:spLocks noChangeArrowheads="1"/>
            </p:cNvSpPr>
            <p:nvPr/>
          </p:nvSpPr>
          <p:spPr bwMode="auto">
            <a:xfrm>
              <a:off x="5835086" y="1100142"/>
              <a:ext cx="5773521" cy="3199598"/>
            </a:xfrm>
            <a:prstGeom prst="irregularSeal2">
              <a:avLst/>
            </a:prstGeom>
            <a:noFill/>
            <a:ln w="9525">
              <a:solidFill>
                <a:schemeClr val="tx1"/>
              </a:solidFill>
              <a:miter lim="800000"/>
              <a:headEnd/>
              <a:tailEnd/>
            </a:ln>
          </p:spPr>
          <p:txBody>
            <a:bodyPr rot="0" vert="horz" wrap="square" lIns="91440" tIns="45720" rIns="91440" bIns="45720" anchor="t" anchorCtr="0">
              <a:noAutofit/>
            </a:bodyPr>
            <a:lstStyle/>
            <a:p>
              <a:pPr marL="457200" indent="434975">
                <a:lnSpc>
                  <a:spcPct val="107000"/>
                </a:lnSpc>
              </a:pPr>
              <a:endParaRPr lang="en-AU" dirty="0">
                <a:solidFill>
                  <a:schemeClr val="tx2"/>
                </a:solidFill>
                <a:ea typeface="Calibri" panose="020F0502020204030204" pitchFamily="34" charset="0"/>
                <a:cs typeface="Times New Roman"/>
              </a:endParaRPr>
            </a:p>
          </p:txBody>
        </p:sp>
        <p:sp>
          <p:nvSpPr>
            <p:cNvPr id="13" name="TextBox 12">
              <a:extLst>
                <a:ext uri="{FF2B5EF4-FFF2-40B4-BE49-F238E27FC236}">
                  <a16:creationId xmlns:a16="http://schemas.microsoft.com/office/drawing/2014/main" id="{FD940DF4-B208-7855-8A51-46187122E462}"/>
                </a:ext>
              </a:extLst>
            </p:cNvPr>
            <p:cNvSpPr txBox="1"/>
            <p:nvPr/>
          </p:nvSpPr>
          <p:spPr>
            <a:xfrm>
              <a:off x="7312446" y="2006591"/>
              <a:ext cx="2818800" cy="1447800"/>
            </a:xfrm>
            <a:prstGeom prst="rect">
              <a:avLst/>
            </a:prstGeom>
            <a:noFill/>
          </p:spPr>
          <p:txBody>
            <a:bodyPr wrap="square" lIns="0" tIns="0" rIns="0" bIns="0" rtlCol="0">
              <a:noAutofit/>
            </a:bodyPr>
            <a:lstStyle/>
            <a:p>
              <a:pPr>
                <a:lnSpc>
                  <a:spcPct val="107000"/>
                </a:lnSpc>
              </a:pPr>
              <a:r>
                <a:rPr lang="en-AU" sz="1800" b="1" dirty="0">
                  <a:latin typeface="+mj-lt"/>
                  <a:ea typeface="Calibri" panose="020F0502020204030204" pitchFamily="34" charset="0"/>
                  <a:cs typeface="Times New Roman"/>
                </a:rPr>
                <a:t>Think</a:t>
              </a:r>
            </a:p>
            <a:p>
              <a:pPr>
                <a:lnSpc>
                  <a:spcPct val="107000"/>
                </a:lnSpc>
                <a:spcAft>
                  <a:spcPts val="800"/>
                </a:spcAft>
              </a:pPr>
              <a:r>
                <a:rPr lang="en-AU" sz="1800" dirty="0">
                  <a:solidFill>
                    <a:schemeClr val="tx2"/>
                  </a:solidFill>
                  <a:ea typeface="Calibri" panose="020F0502020204030204" pitchFamily="34" charset="0"/>
                  <a:cs typeface="Times New Roman"/>
                </a:rPr>
                <a:t>The order of addition of vectors is not important. This is a good discussion point.</a:t>
              </a:r>
            </a:p>
          </p:txBody>
        </p:sp>
      </p:grpSp>
      <p:sp>
        <p:nvSpPr>
          <p:cNvPr id="12" name="Arrow: Right 19" descr="arrow pointing to the wonder text box">
            <a:extLst>
              <a:ext uri="{FF2B5EF4-FFF2-40B4-BE49-F238E27FC236}">
                <a16:creationId xmlns:a16="http://schemas.microsoft.com/office/drawing/2014/main" id="{3327A24C-F52E-F0B1-961D-E8A21D30DF75}"/>
              </a:ext>
            </a:extLst>
          </p:cNvPr>
          <p:cNvSpPr/>
          <p:nvPr/>
        </p:nvSpPr>
        <p:spPr>
          <a:xfrm rot="5400000">
            <a:off x="8160586" y="3953555"/>
            <a:ext cx="632820" cy="301628"/>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grpSp>
        <p:nvGrpSpPr>
          <p:cNvPr id="16" name="Group 15" descr="Wonder&#10;This will result in a variety of student results.  Encourage problem solving and critical thinking.">
            <a:extLst>
              <a:ext uri="{FF2B5EF4-FFF2-40B4-BE49-F238E27FC236}">
                <a16:creationId xmlns:a16="http://schemas.microsoft.com/office/drawing/2014/main" id="{029DBEF0-59C4-FC4E-377F-163F898B489F}"/>
              </a:ext>
            </a:extLst>
          </p:cNvPr>
          <p:cNvGrpSpPr/>
          <p:nvPr/>
        </p:nvGrpSpPr>
        <p:grpSpPr>
          <a:xfrm>
            <a:off x="6096000" y="4376625"/>
            <a:ext cx="4744412" cy="2312031"/>
            <a:chOff x="6096000" y="4376625"/>
            <a:chExt cx="4744412" cy="2312031"/>
          </a:xfrm>
        </p:grpSpPr>
        <p:sp>
          <p:nvSpPr>
            <p:cNvPr id="10" name="Text Box 2">
              <a:extLst>
                <a:ext uri="{FF2B5EF4-FFF2-40B4-BE49-F238E27FC236}">
                  <a16:creationId xmlns:a16="http://schemas.microsoft.com/office/drawing/2014/main" id="{C888E717-E370-7853-018B-95C995818CC4}"/>
                </a:ext>
              </a:extLst>
            </p:cNvPr>
            <p:cNvSpPr txBox="1">
              <a:spLocks noChangeArrowheads="1"/>
            </p:cNvSpPr>
            <p:nvPr/>
          </p:nvSpPr>
          <p:spPr bwMode="auto">
            <a:xfrm>
              <a:off x="6096000" y="4376625"/>
              <a:ext cx="4744412" cy="2312031"/>
            </a:xfrm>
            <a:prstGeom prst="cloudCallout">
              <a:avLst>
                <a:gd name="adj1" fmla="val -48026"/>
                <a:gd name="adj2" fmla="val 38776"/>
              </a:avLst>
            </a:prstGeom>
            <a:noFill/>
            <a:ln w="952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AU" dirty="0">
                <a:solidFill>
                  <a:schemeClr val="tx2"/>
                </a:solidFill>
                <a:ea typeface="Calibri" panose="020F0502020204030204" pitchFamily="34" charset="0"/>
                <a:cs typeface="Times New Roman"/>
              </a:endParaRPr>
            </a:p>
          </p:txBody>
        </p:sp>
        <p:sp>
          <p:nvSpPr>
            <p:cNvPr id="14" name="TextBox 13">
              <a:extLst>
                <a:ext uri="{FF2B5EF4-FFF2-40B4-BE49-F238E27FC236}">
                  <a16:creationId xmlns:a16="http://schemas.microsoft.com/office/drawing/2014/main" id="{A684A690-DBB2-1220-6964-ABE57D11A731}"/>
                </a:ext>
              </a:extLst>
            </p:cNvPr>
            <p:cNvSpPr txBox="1"/>
            <p:nvPr/>
          </p:nvSpPr>
          <p:spPr>
            <a:xfrm>
              <a:off x="6819068" y="4699917"/>
              <a:ext cx="3694771" cy="1447800"/>
            </a:xfrm>
            <a:prstGeom prst="rect">
              <a:avLst/>
            </a:prstGeom>
            <a:noFill/>
          </p:spPr>
          <p:txBody>
            <a:bodyPr wrap="square" lIns="0" tIns="0" rIns="0" bIns="0" rtlCol="0">
              <a:noAutofit/>
            </a:bodyPr>
            <a:lstStyle/>
            <a:p>
              <a:pPr>
                <a:lnSpc>
                  <a:spcPct val="107000"/>
                </a:lnSpc>
                <a:spcAft>
                  <a:spcPts val="800"/>
                </a:spcAft>
              </a:pPr>
              <a:r>
                <a:rPr lang="en-AU" sz="1600" b="1" dirty="0">
                  <a:latin typeface="+mj-lt"/>
                  <a:ea typeface="Calibri" panose="020F0502020204030204" pitchFamily="34" charset="0"/>
                  <a:cs typeface="Times New Roman"/>
                </a:rPr>
                <a:t>Wonder</a:t>
              </a:r>
              <a:endParaRPr lang="en-AU" sz="1800" b="1" dirty="0">
                <a:latin typeface="+mj-lt"/>
                <a:ea typeface="Calibri" panose="020F0502020204030204" pitchFamily="34" charset="0"/>
                <a:cs typeface="Times New Roman"/>
              </a:endParaRPr>
            </a:p>
            <a:p>
              <a:pPr>
                <a:lnSpc>
                  <a:spcPct val="107000"/>
                </a:lnSpc>
                <a:spcAft>
                  <a:spcPts val="800"/>
                </a:spcAft>
              </a:pPr>
              <a:r>
                <a:rPr lang="en-AU" sz="1800" dirty="0">
                  <a:solidFill>
                    <a:schemeClr val="tx2"/>
                  </a:solidFill>
                  <a:ea typeface="Calibri" panose="020F0502020204030204" pitchFamily="34" charset="0"/>
                  <a:cs typeface="Times New Roman"/>
                </a:rPr>
                <a:t>This will result in a variety of student results.  Encourage problem solving and critical thinking.</a:t>
              </a:r>
            </a:p>
          </p:txBody>
        </p:sp>
      </p:grpSp>
      <p:sp>
        <p:nvSpPr>
          <p:cNvPr id="4" name="Slide Number Placeholder 3">
            <a:extLst>
              <a:ext uri="{FF2B5EF4-FFF2-40B4-BE49-F238E27FC236}">
                <a16:creationId xmlns:a16="http://schemas.microsoft.com/office/drawing/2014/main" id="{1914D106-C1E0-FC16-0D6D-DCCC6B490A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45</a:t>
            </a:fld>
            <a:endParaRPr lang="en-AU"/>
          </a:p>
        </p:txBody>
      </p:sp>
    </p:spTree>
    <p:extLst>
      <p:ext uri="{BB962C8B-B14F-4D97-AF65-F5344CB8AC3E}">
        <p14:creationId xmlns:p14="http://schemas.microsoft.com/office/powerpoint/2010/main" val="323399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5A0FA1-142C-417C-E642-3C8404985636}"/>
              </a:ext>
            </a:extLst>
          </p:cNvPr>
          <p:cNvSpPr>
            <a:spLocks noGrp="1"/>
          </p:cNvSpPr>
          <p:nvPr>
            <p:ph type="title"/>
          </p:nvPr>
        </p:nvSpPr>
        <p:spPr/>
        <p:txBody>
          <a:bodyPr/>
          <a:lstStyle/>
          <a:p>
            <a:r>
              <a:rPr lang="en-AU" dirty="0"/>
              <a:t>Create – sample answers</a:t>
            </a:r>
          </a:p>
        </p:txBody>
      </p:sp>
      <p:sp>
        <p:nvSpPr>
          <p:cNvPr id="5" name="Content Placeholder 12">
            <a:extLst>
              <a:ext uri="{FF2B5EF4-FFF2-40B4-BE49-F238E27FC236}">
                <a16:creationId xmlns:a16="http://schemas.microsoft.com/office/drawing/2014/main" id="{774966EB-1EFE-9945-BC7E-F4475D611458}"/>
              </a:ext>
            </a:extLst>
          </p:cNvPr>
          <p:cNvSpPr txBox="1">
            <a:spLocks/>
          </p:cNvSpPr>
          <p:nvPr/>
        </p:nvSpPr>
        <p:spPr>
          <a:xfrm>
            <a:off x="360000" y="1021112"/>
            <a:ext cx="11484000" cy="5326546"/>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4000"/>
              </a:lnSpc>
              <a:buFont typeface="Symbol" panose="05050102010706020507" pitchFamily="18" charset="2"/>
              <a:buChar char=""/>
            </a:pPr>
            <a:r>
              <a:rPr lang="en-AU" sz="1600" dirty="0"/>
              <a:t>Demonstrate your understanding of scalars, vectors and addition of vectors in one dimension by creating a mini-lesson for a Year 10 student.</a:t>
            </a:r>
          </a:p>
          <a:p>
            <a:pPr marL="342900" indent="-342900">
              <a:lnSpc>
                <a:spcPct val="114000"/>
              </a:lnSpc>
              <a:buFont typeface="Symbol" panose="05050102010706020507" pitchFamily="18" charset="2"/>
              <a:buChar char=""/>
            </a:pPr>
            <a:r>
              <a:rPr lang="en-AU" sz="1600" dirty="0"/>
              <a:t>The following must be included: </a:t>
            </a:r>
          </a:p>
          <a:p>
            <a:pPr marL="742950" lvl="1" indent="-285750">
              <a:lnSpc>
                <a:spcPct val="114000"/>
              </a:lnSpc>
              <a:spcAft>
                <a:spcPts val="1200"/>
              </a:spcAft>
              <a:buFontTx/>
              <a:buChar char="–"/>
            </a:pPr>
            <a:r>
              <a:rPr lang="en-AU" sz="1600" dirty="0"/>
              <a:t>definitions</a:t>
            </a:r>
          </a:p>
          <a:p>
            <a:pPr marL="742950" lvl="1" indent="-285750">
              <a:lnSpc>
                <a:spcPct val="114000"/>
              </a:lnSpc>
              <a:spcAft>
                <a:spcPts val="1200"/>
              </a:spcAft>
              <a:buFontTx/>
              <a:buChar char="–"/>
            </a:pPr>
            <a:r>
              <a:rPr lang="en-AU" sz="1600" dirty="0"/>
              <a:t>similarities and differences</a:t>
            </a:r>
          </a:p>
          <a:p>
            <a:pPr marL="742950" lvl="1" indent="-285750">
              <a:lnSpc>
                <a:spcPct val="114000"/>
              </a:lnSpc>
              <a:spcAft>
                <a:spcPts val="1200"/>
              </a:spcAft>
              <a:buFontTx/>
              <a:buChar char="–"/>
            </a:pPr>
            <a:r>
              <a:rPr lang="en-AU" sz="1600" dirty="0"/>
              <a:t>examples</a:t>
            </a:r>
          </a:p>
          <a:p>
            <a:pPr marL="742950" lvl="1" indent="-285750">
              <a:lnSpc>
                <a:spcPct val="114000"/>
              </a:lnSpc>
              <a:spcAft>
                <a:spcPts val="1200"/>
              </a:spcAft>
              <a:buFontTx/>
              <a:buChar char="–"/>
            </a:pPr>
            <a:r>
              <a:rPr lang="en-AU" sz="1600" dirty="0"/>
              <a:t>how they are represented</a:t>
            </a:r>
          </a:p>
          <a:p>
            <a:pPr marL="742950" lvl="1" indent="-285750">
              <a:lnSpc>
                <a:spcPct val="114000"/>
              </a:lnSpc>
              <a:spcAft>
                <a:spcPts val="1200"/>
              </a:spcAft>
              <a:buFontTx/>
              <a:buChar char="–"/>
            </a:pPr>
            <a:r>
              <a:rPr lang="en-AU" sz="1600" dirty="0"/>
              <a:t>how they are added</a:t>
            </a:r>
          </a:p>
          <a:p>
            <a:pPr marL="742950" lvl="1" indent="-285750">
              <a:lnSpc>
                <a:spcPct val="114000"/>
              </a:lnSpc>
              <a:spcAft>
                <a:spcPts val="1200"/>
              </a:spcAft>
              <a:buFontTx/>
              <a:buChar char="–"/>
            </a:pPr>
            <a:r>
              <a:rPr lang="en-AU" sz="1600" dirty="0">
                <a:cs typeface="Arial"/>
              </a:rPr>
              <a:t>how they are utilised in physics.</a:t>
            </a:r>
          </a:p>
          <a:p>
            <a:pPr marL="342900" indent="-342900">
              <a:lnSpc>
                <a:spcPct val="114000"/>
              </a:lnSpc>
              <a:buFont typeface="Symbol" panose="05050102010706020507" pitchFamily="18" charset="2"/>
              <a:buChar char=""/>
            </a:pPr>
            <a:r>
              <a:rPr lang="en-AU" sz="1600" dirty="0">
                <a:cs typeface="Arial"/>
              </a:rPr>
              <a:t>Your mini-lesson may take the form of a video, a podcast recording, a PowerPoint presentation, an interactive or other approved by your teacher.</a:t>
            </a:r>
          </a:p>
          <a:p>
            <a:pPr marL="342900" indent="-342900">
              <a:lnSpc>
                <a:spcPct val="114000"/>
              </a:lnSpc>
              <a:buFont typeface="Symbol" panose="05050102010706020507" pitchFamily="18" charset="2"/>
              <a:buChar char=""/>
            </a:pPr>
            <a:r>
              <a:rPr lang="en-AU" sz="1600" dirty="0"/>
              <a:t>The mini-lesson should be created in 10–15 minutes.</a:t>
            </a:r>
          </a:p>
          <a:p>
            <a:pPr marL="342900" indent="-342900">
              <a:lnSpc>
                <a:spcPct val="114000"/>
              </a:lnSpc>
              <a:buFont typeface="Symbol" panose="05050102010706020507" pitchFamily="18" charset="2"/>
              <a:buChar char=""/>
            </a:pPr>
            <a:r>
              <a:rPr lang="en-AU" sz="1600" dirty="0">
                <a:solidFill>
                  <a:srgbClr val="D70C3D"/>
                </a:solidFill>
              </a:rPr>
              <a:t>There are a variety of possibilities for sample answers for this task.</a:t>
            </a:r>
          </a:p>
        </p:txBody>
      </p:sp>
      <p:sp>
        <p:nvSpPr>
          <p:cNvPr id="2" name="Slide Number Placeholder 1">
            <a:extLst>
              <a:ext uri="{FF2B5EF4-FFF2-40B4-BE49-F238E27FC236}">
                <a16:creationId xmlns:a16="http://schemas.microsoft.com/office/drawing/2014/main" id="{F7694E69-1C03-14F3-DAFE-0FC6F713136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46</a:t>
            </a:fld>
            <a:endParaRPr lang="en-AU"/>
          </a:p>
        </p:txBody>
      </p:sp>
    </p:spTree>
    <p:extLst>
      <p:ext uri="{BB962C8B-B14F-4D97-AF65-F5344CB8AC3E}">
        <p14:creationId xmlns:p14="http://schemas.microsoft.com/office/powerpoint/2010/main" val="408304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DEB1FE-4D2D-4127-769E-1702EFCEDD58}"/>
              </a:ext>
            </a:extLst>
          </p:cNvPr>
          <p:cNvSpPr>
            <a:spLocks noGrp="1"/>
          </p:cNvSpPr>
          <p:nvPr>
            <p:ph type="title"/>
          </p:nvPr>
        </p:nvSpPr>
        <p:spPr/>
        <p:txBody>
          <a:bodyPr/>
          <a:lstStyle/>
          <a:p>
            <a:r>
              <a:rPr lang="en-AU" dirty="0"/>
              <a:t>Challenge activity 1 – sample answers</a:t>
            </a:r>
          </a:p>
        </p:txBody>
      </p:sp>
      <p:sp>
        <p:nvSpPr>
          <p:cNvPr id="5" name="Content Placeholder 10">
            <a:extLst>
              <a:ext uri="{FF2B5EF4-FFF2-40B4-BE49-F238E27FC236}">
                <a16:creationId xmlns:a16="http://schemas.microsoft.com/office/drawing/2014/main" id="{CCB2EED4-5725-06AD-AD34-FA546686789A}"/>
              </a:ext>
            </a:extLst>
          </p:cNvPr>
          <p:cNvSpPr txBox="1">
            <a:spLocks/>
          </p:cNvSpPr>
          <p:nvPr/>
        </p:nvSpPr>
        <p:spPr>
          <a:xfrm>
            <a:off x="360000" y="1620000"/>
            <a:ext cx="10080000" cy="11232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Add the vectors: 50 cm North, 1 m South, 2 m South, 6 m South, 4 m North, 1.5 m North.</a:t>
            </a:r>
          </a:p>
          <a:p>
            <a:r>
              <a:rPr lang="en-AU" sz="1800" dirty="0">
                <a:solidFill>
                  <a:srgbClr val="D70C3D"/>
                </a:solidFill>
              </a:rPr>
              <a:t>3 m South.</a:t>
            </a:r>
            <a:endParaRPr lang="en-AU" sz="1800" dirty="0"/>
          </a:p>
        </p:txBody>
      </p:sp>
      <p:pic>
        <p:nvPicPr>
          <p:cNvPr id="7" name="Picture 6" descr="The image shows an arrow up indicating the direction of North">
            <a:extLst>
              <a:ext uri="{FF2B5EF4-FFF2-40B4-BE49-F238E27FC236}">
                <a16:creationId xmlns:a16="http://schemas.microsoft.com/office/drawing/2014/main" id="{AA5998E8-6E00-66E7-7468-CD28F7B50413}"/>
              </a:ext>
            </a:extLst>
          </p:cNvPr>
          <p:cNvPicPr>
            <a:picLocks noChangeAspect="1"/>
          </p:cNvPicPr>
          <p:nvPr/>
        </p:nvPicPr>
        <p:blipFill rotWithShape="1">
          <a:blip r:embed="rId3"/>
          <a:srcRect t="7875"/>
          <a:stretch/>
        </p:blipFill>
        <p:spPr>
          <a:xfrm>
            <a:off x="10440000" y="1620000"/>
            <a:ext cx="1131723" cy="1636888"/>
          </a:xfrm>
          <a:prstGeom prst="rect">
            <a:avLst/>
          </a:prstGeom>
        </p:spPr>
      </p:pic>
      <p:sp>
        <p:nvSpPr>
          <p:cNvPr id="2" name="Slide Number Placeholder 1">
            <a:extLst>
              <a:ext uri="{FF2B5EF4-FFF2-40B4-BE49-F238E27FC236}">
                <a16:creationId xmlns:a16="http://schemas.microsoft.com/office/drawing/2014/main" id="{98E22AB4-4CD3-39B6-8672-410AB6A6C74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47</a:t>
            </a:fld>
            <a:endParaRPr lang="en-AU"/>
          </a:p>
        </p:txBody>
      </p:sp>
    </p:spTree>
    <p:extLst>
      <p:ext uri="{BB962C8B-B14F-4D97-AF65-F5344CB8AC3E}">
        <p14:creationId xmlns:p14="http://schemas.microsoft.com/office/powerpoint/2010/main" val="91073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6448-D4FF-7A94-0152-4DEA3D66822C}"/>
              </a:ext>
            </a:extLst>
          </p:cNvPr>
          <p:cNvSpPr>
            <a:spLocks noGrp="1"/>
          </p:cNvSpPr>
          <p:nvPr>
            <p:ph type="title"/>
          </p:nvPr>
        </p:nvSpPr>
        <p:spPr/>
        <p:txBody>
          <a:bodyPr/>
          <a:lstStyle/>
          <a:p>
            <a:r>
              <a:rPr lang="en-AU" dirty="0"/>
              <a:t>Challenge activity 2 – sample answers</a:t>
            </a:r>
          </a:p>
        </p:txBody>
      </p:sp>
      <p:sp>
        <p:nvSpPr>
          <p:cNvPr id="3" name="Content Placeholder 2">
            <a:extLst>
              <a:ext uri="{FF2B5EF4-FFF2-40B4-BE49-F238E27FC236}">
                <a16:creationId xmlns:a16="http://schemas.microsoft.com/office/drawing/2014/main" id="{3F669CAD-6CFA-61B7-AA15-A2EF182C12D2}"/>
              </a:ext>
            </a:extLst>
          </p:cNvPr>
          <p:cNvSpPr>
            <a:spLocks noGrp="1"/>
          </p:cNvSpPr>
          <p:nvPr>
            <p:ph idx="1"/>
          </p:nvPr>
        </p:nvSpPr>
        <p:spPr/>
        <p:txBody>
          <a:bodyPr/>
          <a:lstStyle/>
          <a:p>
            <a:r>
              <a:rPr lang="en-AU" sz="1800" dirty="0">
                <a:cs typeface="Arial"/>
              </a:rPr>
              <a:t>A student is running late for the plane. They are running toward gate 42 with a velocity of 2 ms</a:t>
            </a:r>
            <a:r>
              <a:rPr lang="en-AU" sz="1800" baseline="30000" dirty="0">
                <a:cs typeface="Arial"/>
              </a:rPr>
              <a:t>-1</a:t>
            </a:r>
            <a:r>
              <a:rPr lang="en-AU" sz="1800" dirty="0">
                <a:cs typeface="Arial"/>
              </a:rPr>
              <a:t>. The travellator has a velocity of 1 ms</a:t>
            </a:r>
            <a:r>
              <a:rPr lang="en-AU" sz="1800" baseline="30000" dirty="0">
                <a:cs typeface="Arial"/>
              </a:rPr>
              <a:t>-1</a:t>
            </a:r>
            <a:r>
              <a:rPr lang="en-AU" sz="1800" dirty="0">
                <a:cs typeface="Arial"/>
              </a:rPr>
              <a:t>, also in the direction of gate 42. What will be the velocity of the student if they choose to run along the travellator?</a:t>
            </a:r>
          </a:p>
          <a:p>
            <a:r>
              <a:rPr lang="en-AU" sz="1800" dirty="0">
                <a:solidFill>
                  <a:srgbClr val="D70C3D"/>
                </a:solidFill>
                <a:cs typeface="Arial"/>
              </a:rPr>
              <a:t>3 ms</a:t>
            </a:r>
            <a:r>
              <a:rPr lang="en-AU" sz="1800" baseline="30000" dirty="0">
                <a:solidFill>
                  <a:srgbClr val="D70C3D"/>
                </a:solidFill>
                <a:cs typeface="Arial"/>
              </a:rPr>
              <a:t>-1</a:t>
            </a:r>
            <a:r>
              <a:rPr lang="en-AU" sz="1800" dirty="0">
                <a:solidFill>
                  <a:srgbClr val="D70C3D"/>
                </a:solidFill>
                <a:cs typeface="Arial"/>
              </a:rPr>
              <a:t> North (students use the vector 3 m North for use in the activity).</a:t>
            </a:r>
            <a:endParaRPr lang="en-AU" sz="1800" dirty="0"/>
          </a:p>
          <a:p>
            <a:endParaRPr lang="en-AU" dirty="0"/>
          </a:p>
        </p:txBody>
      </p:sp>
      <p:sp>
        <p:nvSpPr>
          <p:cNvPr id="4" name="Slide Number Placeholder 3">
            <a:extLst>
              <a:ext uri="{FF2B5EF4-FFF2-40B4-BE49-F238E27FC236}">
                <a16:creationId xmlns:a16="http://schemas.microsoft.com/office/drawing/2014/main" id="{DED5D9A5-64C7-8B7E-AA54-E18B86E5118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48</a:t>
            </a:fld>
            <a:endParaRPr lang="en-AU"/>
          </a:p>
        </p:txBody>
      </p:sp>
    </p:spTree>
    <p:extLst>
      <p:ext uri="{BB962C8B-B14F-4D97-AF65-F5344CB8AC3E}">
        <p14:creationId xmlns:p14="http://schemas.microsoft.com/office/powerpoint/2010/main" val="77129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3526-8F94-F404-071A-E915CA429451}"/>
              </a:ext>
            </a:extLst>
          </p:cNvPr>
          <p:cNvSpPr>
            <a:spLocks noGrp="1"/>
          </p:cNvSpPr>
          <p:nvPr>
            <p:ph type="title"/>
          </p:nvPr>
        </p:nvSpPr>
        <p:spPr/>
        <p:txBody>
          <a:bodyPr/>
          <a:lstStyle/>
          <a:p>
            <a:r>
              <a:rPr lang="en-AU" dirty="0"/>
              <a:t>Challenge activity 3 – sample answers</a:t>
            </a:r>
          </a:p>
        </p:txBody>
      </p:sp>
      <p:sp>
        <p:nvSpPr>
          <p:cNvPr id="3" name="Content Placeholder 2">
            <a:extLst>
              <a:ext uri="{FF2B5EF4-FFF2-40B4-BE49-F238E27FC236}">
                <a16:creationId xmlns:a16="http://schemas.microsoft.com/office/drawing/2014/main" id="{A348B4EE-1B1A-7C50-0150-416EEE370D43}"/>
              </a:ext>
            </a:extLst>
          </p:cNvPr>
          <p:cNvSpPr>
            <a:spLocks noGrp="1"/>
          </p:cNvSpPr>
          <p:nvPr>
            <p:ph idx="1"/>
          </p:nvPr>
        </p:nvSpPr>
        <p:spPr/>
        <p:txBody>
          <a:bodyPr/>
          <a:lstStyle/>
          <a:p>
            <a:pPr marL="0" indent="0">
              <a:buNone/>
            </a:pPr>
            <a:r>
              <a:rPr lang="en-AU" sz="1800" dirty="0"/>
              <a:t>What is the displacement of an 800 m runner at the finish line of the race? 	</a:t>
            </a:r>
          </a:p>
          <a:p>
            <a:r>
              <a:rPr lang="en-AU" sz="1800" dirty="0">
                <a:solidFill>
                  <a:srgbClr val="D70C3D"/>
                </a:solidFill>
              </a:rPr>
              <a:t>0 m.</a:t>
            </a:r>
            <a:endParaRPr lang="en-AU" sz="1800" dirty="0"/>
          </a:p>
        </p:txBody>
      </p:sp>
      <p:sp>
        <p:nvSpPr>
          <p:cNvPr id="4" name="Slide Number Placeholder 3">
            <a:extLst>
              <a:ext uri="{FF2B5EF4-FFF2-40B4-BE49-F238E27FC236}">
                <a16:creationId xmlns:a16="http://schemas.microsoft.com/office/drawing/2014/main" id="{F95064E8-C189-76C7-5D3A-7DAD1EF9FAE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49</a:t>
            </a:fld>
            <a:endParaRPr lang="en-AU"/>
          </a:p>
        </p:txBody>
      </p:sp>
    </p:spTree>
    <p:extLst>
      <p:ext uri="{BB962C8B-B14F-4D97-AF65-F5344CB8AC3E}">
        <p14:creationId xmlns:p14="http://schemas.microsoft.com/office/powerpoint/2010/main" val="280553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A056C4-6B4E-5C66-026B-0D81243E9D73}"/>
              </a:ext>
            </a:extLst>
          </p:cNvPr>
          <p:cNvSpPr>
            <a:spLocks noGrp="1"/>
          </p:cNvSpPr>
          <p:nvPr>
            <p:ph type="title"/>
          </p:nvPr>
        </p:nvSpPr>
        <p:spPr/>
        <p:txBody>
          <a:bodyPr/>
          <a:lstStyle/>
          <a:p>
            <a:r>
              <a:rPr lang="en-US" dirty="0"/>
              <a:t>Information for teachers – part 2 </a:t>
            </a:r>
            <a:endParaRPr lang="en-AU" dirty="0"/>
          </a:p>
        </p:txBody>
      </p:sp>
      <p:sp>
        <p:nvSpPr>
          <p:cNvPr id="7" name="Text Placeholder 6">
            <a:extLst>
              <a:ext uri="{FF2B5EF4-FFF2-40B4-BE49-F238E27FC236}">
                <a16:creationId xmlns:a16="http://schemas.microsoft.com/office/drawing/2014/main" id="{00094539-99CC-5679-B6BD-B4742BBD9716}"/>
              </a:ext>
            </a:extLst>
          </p:cNvPr>
          <p:cNvSpPr>
            <a:spLocks noGrp="1"/>
          </p:cNvSpPr>
          <p:nvPr>
            <p:ph type="body" sz="quarter" idx="18"/>
          </p:nvPr>
        </p:nvSpPr>
        <p:spPr/>
        <p:txBody>
          <a:bodyPr/>
          <a:lstStyle/>
          <a:p>
            <a:r>
              <a:rPr lang="en-US" dirty="0"/>
              <a:t>What is station lab?</a:t>
            </a:r>
          </a:p>
        </p:txBody>
      </p:sp>
      <p:sp>
        <p:nvSpPr>
          <p:cNvPr id="8" name="Content Placeholder 10">
            <a:extLst>
              <a:ext uri="{FF2B5EF4-FFF2-40B4-BE49-F238E27FC236}">
                <a16:creationId xmlns:a16="http://schemas.microsoft.com/office/drawing/2014/main" id="{E6238E68-CD8A-C63B-2436-63AF0CAF64F5}"/>
              </a:ext>
            </a:extLst>
          </p:cNvPr>
          <p:cNvSpPr txBox="1">
            <a:spLocks/>
          </p:cNvSpPr>
          <p:nvPr/>
        </p:nvSpPr>
        <p:spPr>
          <a:xfrm>
            <a:off x="360000" y="1532740"/>
            <a:ext cx="11484000" cy="3866574"/>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1470" indent="-285750">
              <a:lnSpc>
                <a:spcPct val="114000"/>
              </a:lnSpc>
              <a:buFont typeface="Arial" panose="020B0604020202020204" pitchFamily="34" charset="0"/>
              <a:buChar char="•"/>
            </a:pPr>
            <a:r>
              <a:rPr lang="en-AU" sz="1400" dirty="0">
                <a:cs typeface="Arial"/>
              </a:rPr>
              <a:t>These station labs are a set of workstations that utilise different options for learning, literacy and numeracy activities across Bloom’s taxonomy framework.</a:t>
            </a:r>
          </a:p>
          <a:p>
            <a:pPr marL="331470" indent="-285750">
              <a:lnSpc>
                <a:spcPct val="114000"/>
              </a:lnSpc>
              <a:buFont typeface="Arial" panose="020B0604020202020204" pitchFamily="34" charset="0"/>
              <a:buChar char="•"/>
            </a:pPr>
            <a:r>
              <a:rPr lang="en-AU" sz="1400" dirty="0">
                <a:cs typeface="Arial"/>
              </a:rPr>
              <a:t>The stations are designed to be used as an independent or group learning activity, however they can also be used as an activity to consolidate learning.</a:t>
            </a:r>
          </a:p>
          <a:p>
            <a:pPr marL="331470" indent="-285750">
              <a:lnSpc>
                <a:spcPct val="114000"/>
              </a:lnSpc>
              <a:buFont typeface="Arial" panose="020B0604020202020204" pitchFamily="34" charset="0"/>
              <a:buChar char="•"/>
            </a:pPr>
            <a:r>
              <a:rPr lang="en-AU" sz="1400" dirty="0"/>
              <a:t>Although these activities are designed to be student-led, explicit teaching of content knowledge is still required. It is recommended that explicit teaching is used at the Watch and Read stations. Active teacher support is recommended at the remaining stations.</a:t>
            </a:r>
            <a:endParaRPr lang="en-AU" sz="1400" dirty="0">
              <a:cs typeface="Arial"/>
            </a:endParaRPr>
          </a:p>
          <a:p>
            <a:pPr marL="331470" indent="-285750">
              <a:lnSpc>
                <a:spcPct val="114000"/>
              </a:lnSpc>
              <a:buFont typeface="Arial" panose="020B0604020202020204" pitchFamily="34" charset="0"/>
              <a:buChar char="•"/>
            </a:pPr>
            <a:r>
              <a:rPr lang="en-AU" sz="1400" dirty="0">
                <a:cs typeface="Arial"/>
              </a:rPr>
              <a:t>The stations Watch and Read should be completed first as the content knowledge is contained here.</a:t>
            </a:r>
          </a:p>
          <a:p>
            <a:pPr marL="331470" indent="-285750">
              <a:lnSpc>
                <a:spcPct val="114000"/>
              </a:lnSpc>
              <a:buFont typeface="Arial" panose="020B0604020202020204" pitchFamily="34" charset="0"/>
              <a:buChar char="•"/>
            </a:pPr>
            <a:r>
              <a:rPr lang="en-AU" sz="1400" dirty="0">
                <a:cs typeface="Arial"/>
              </a:rPr>
              <a:t>It does not matter in which order the remaining 6 stations are completed.  Students will complete stations in different time frames. It is suggested that 2 sets of cards be printed and placed around the room allowing students to move about stations as they complete each task.  The students can work at their own pace and select the order in which they complete the activities. </a:t>
            </a:r>
            <a:endParaRPr lang="en-AU" sz="1400" dirty="0"/>
          </a:p>
          <a:p>
            <a:pPr marL="331470" indent="-285750">
              <a:lnSpc>
                <a:spcPct val="114000"/>
              </a:lnSpc>
              <a:buFont typeface="Arial" panose="020B0604020202020204" pitchFamily="34" charset="0"/>
              <a:buChar char="•"/>
            </a:pPr>
            <a:r>
              <a:rPr lang="en-AU" sz="1400" dirty="0">
                <a:cs typeface="Arial"/>
              </a:rPr>
              <a:t>It is suggested that student collaboration be encouraged as they learn and support others in the class.</a:t>
            </a:r>
          </a:p>
        </p:txBody>
      </p:sp>
      <p:sp>
        <p:nvSpPr>
          <p:cNvPr id="9" name="Text Placeholder 5">
            <a:extLst>
              <a:ext uri="{FF2B5EF4-FFF2-40B4-BE49-F238E27FC236}">
                <a16:creationId xmlns:a16="http://schemas.microsoft.com/office/drawing/2014/main" id="{3DEE3D09-2C3B-86BC-5023-3DCC987F4E72}"/>
              </a:ext>
            </a:extLst>
          </p:cNvPr>
          <p:cNvSpPr txBox="1">
            <a:spLocks/>
          </p:cNvSpPr>
          <p:nvPr/>
        </p:nvSpPr>
        <p:spPr>
          <a:xfrm>
            <a:off x="360000" y="5493898"/>
            <a:ext cx="11484000" cy="763164"/>
          </a:xfrm>
          <a:prstGeom prst="rect">
            <a:avLst/>
          </a:prstGeom>
          <a:noFill/>
          <a:ln w="38100">
            <a:solidFill>
              <a:schemeClr val="accent4"/>
            </a:solidFill>
          </a:ln>
        </p:spPr>
        <p:txBody>
          <a:bodyPr vert="horz" lIns="91440" tIns="45720" rIns="91440" bIns="4572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a:r>
              <a:rPr lang="en-AU" sz="1400" b="1" dirty="0">
                <a:cs typeface="Arial"/>
              </a:rPr>
              <a:t>Differentiation:  </a:t>
            </a:r>
            <a:r>
              <a:rPr lang="en-AU" sz="1400" dirty="0">
                <a:cs typeface="Arial"/>
              </a:rPr>
              <a:t>It is not necessary for all learners to complete all stations if time does not permit. If this is the case the students can choose the activities that they complete. EAL/D learners may require vocabulary support to complete these tasks.</a:t>
            </a:r>
          </a:p>
        </p:txBody>
      </p:sp>
      <p:sp>
        <p:nvSpPr>
          <p:cNvPr id="4" name="Slide Number Placeholder 3">
            <a:extLst>
              <a:ext uri="{FF2B5EF4-FFF2-40B4-BE49-F238E27FC236}">
                <a16:creationId xmlns:a16="http://schemas.microsoft.com/office/drawing/2014/main" id="{79DF0916-CEA0-653E-5DB7-FEBDA6596D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24646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751E1-31D4-D342-EBB1-C9AD9896CC33}"/>
              </a:ext>
            </a:extLst>
          </p:cNvPr>
          <p:cNvSpPr>
            <a:spLocks noGrp="1"/>
          </p:cNvSpPr>
          <p:nvPr>
            <p:ph type="title"/>
          </p:nvPr>
        </p:nvSpPr>
        <p:spPr/>
        <p:txBody>
          <a:bodyPr/>
          <a:lstStyle/>
          <a:p>
            <a:r>
              <a:rPr lang="en-AU" dirty="0"/>
              <a:t>Challenge activity 4 – sample answers</a:t>
            </a:r>
          </a:p>
        </p:txBody>
      </p:sp>
      <p:sp>
        <p:nvSpPr>
          <p:cNvPr id="3" name="Content Placeholder 2">
            <a:extLst>
              <a:ext uri="{FF2B5EF4-FFF2-40B4-BE49-F238E27FC236}">
                <a16:creationId xmlns:a16="http://schemas.microsoft.com/office/drawing/2014/main" id="{0018A386-C0AC-FC8D-085A-12482D516560}"/>
              </a:ext>
            </a:extLst>
          </p:cNvPr>
          <p:cNvSpPr>
            <a:spLocks noGrp="1"/>
          </p:cNvSpPr>
          <p:nvPr>
            <p:ph idx="1"/>
          </p:nvPr>
        </p:nvSpPr>
        <p:spPr/>
        <p:txBody>
          <a:bodyPr/>
          <a:lstStyle/>
          <a:p>
            <a:pPr marL="0" indent="0">
              <a:buNone/>
            </a:pPr>
            <a:r>
              <a:rPr lang="en-AU" sz="1800" dirty="0">
                <a:cs typeface="Arial"/>
              </a:rPr>
              <a:t>A soccer ball has a velocity of 2 ms</a:t>
            </a:r>
            <a:r>
              <a:rPr lang="en-AU" sz="1800" baseline="30000" dirty="0">
                <a:cs typeface="Arial"/>
              </a:rPr>
              <a:t>-1</a:t>
            </a:r>
            <a:r>
              <a:rPr lang="en-AU" sz="1800" dirty="0">
                <a:cs typeface="Arial"/>
              </a:rPr>
              <a:t> North. After it is kicked, it has a velocity of 4 ms</a:t>
            </a:r>
            <a:r>
              <a:rPr lang="en-AU" sz="1800" baseline="30000" dirty="0">
                <a:cs typeface="Arial"/>
              </a:rPr>
              <a:t>-1</a:t>
            </a:r>
            <a:r>
              <a:rPr lang="en-AU" sz="1800" dirty="0">
                <a:cs typeface="Arial"/>
              </a:rPr>
              <a:t> South. What is the change in its velocity?</a:t>
            </a:r>
          </a:p>
          <a:p>
            <a:r>
              <a:rPr lang="en-AU" dirty="0">
                <a:solidFill>
                  <a:srgbClr val="D70C3D"/>
                </a:solidFill>
                <a:cs typeface="Arial"/>
              </a:rPr>
              <a:t>6 ms</a:t>
            </a:r>
            <a:r>
              <a:rPr lang="en-AU" baseline="30000" dirty="0">
                <a:solidFill>
                  <a:srgbClr val="D70C3D"/>
                </a:solidFill>
                <a:cs typeface="Arial"/>
              </a:rPr>
              <a:t>-1</a:t>
            </a:r>
            <a:r>
              <a:rPr lang="en-AU" dirty="0">
                <a:solidFill>
                  <a:srgbClr val="D70C3D"/>
                </a:solidFill>
                <a:cs typeface="Arial"/>
              </a:rPr>
              <a:t> South.</a:t>
            </a:r>
            <a:endParaRPr lang="en-AU" dirty="0"/>
          </a:p>
        </p:txBody>
      </p:sp>
      <p:sp>
        <p:nvSpPr>
          <p:cNvPr id="4" name="Slide Number Placeholder 3">
            <a:extLst>
              <a:ext uri="{FF2B5EF4-FFF2-40B4-BE49-F238E27FC236}">
                <a16:creationId xmlns:a16="http://schemas.microsoft.com/office/drawing/2014/main" id="{7AE243B3-EEDE-00C1-A540-3F2252502BC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50</a:t>
            </a:fld>
            <a:endParaRPr lang="en-AU"/>
          </a:p>
        </p:txBody>
      </p:sp>
    </p:spTree>
    <p:extLst>
      <p:ext uri="{BB962C8B-B14F-4D97-AF65-F5344CB8AC3E}">
        <p14:creationId xmlns:p14="http://schemas.microsoft.com/office/powerpoint/2010/main" val="194676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B889-329F-12D6-00D3-1B648D4083B2}"/>
              </a:ext>
            </a:extLst>
          </p:cNvPr>
          <p:cNvSpPr>
            <a:spLocks noGrp="1"/>
          </p:cNvSpPr>
          <p:nvPr>
            <p:ph type="title"/>
          </p:nvPr>
        </p:nvSpPr>
        <p:spPr/>
        <p:txBody>
          <a:bodyPr/>
          <a:lstStyle/>
          <a:p>
            <a:r>
              <a:rPr lang="en-AU" dirty="0"/>
              <a:t>Challenge activity 5 – sample answers</a:t>
            </a:r>
          </a:p>
        </p:txBody>
      </p:sp>
      <p:sp>
        <p:nvSpPr>
          <p:cNvPr id="3" name="Content Placeholder 2">
            <a:extLst>
              <a:ext uri="{FF2B5EF4-FFF2-40B4-BE49-F238E27FC236}">
                <a16:creationId xmlns:a16="http://schemas.microsoft.com/office/drawing/2014/main" id="{BCBDDFB1-783F-862A-C08B-70999CF705AE}"/>
              </a:ext>
            </a:extLst>
          </p:cNvPr>
          <p:cNvSpPr>
            <a:spLocks noGrp="1"/>
          </p:cNvSpPr>
          <p:nvPr>
            <p:ph idx="1"/>
          </p:nvPr>
        </p:nvSpPr>
        <p:spPr>
          <a:xfrm>
            <a:off x="360000" y="1620000"/>
            <a:ext cx="11484000" cy="463289"/>
          </a:xfrm>
        </p:spPr>
        <p:txBody>
          <a:bodyPr/>
          <a:lstStyle/>
          <a:p>
            <a:r>
              <a:rPr lang="en-AU" sz="1800" dirty="0">
                <a:cs typeface="Arial"/>
              </a:rPr>
              <a:t>Add the following vectors.  Note they are </a:t>
            </a:r>
            <a:r>
              <a:rPr lang="en-AU" sz="1800" b="1" dirty="0">
                <a:cs typeface="Arial"/>
              </a:rPr>
              <a:t>not </a:t>
            </a:r>
            <a:r>
              <a:rPr lang="en-AU" sz="1800" dirty="0">
                <a:cs typeface="Arial"/>
              </a:rPr>
              <a:t>drawn to scale.</a:t>
            </a:r>
            <a:endParaRPr lang="en-AU" sz="1800" dirty="0"/>
          </a:p>
        </p:txBody>
      </p:sp>
      <p:pic>
        <p:nvPicPr>
          <p:cNvPr id="6" name="Picture 5" descr="The image shows a short arrow up beside the text 3 m North">
            <a:extLst>
              <a:ext uri="{FF2B5EF4-FFF2-40B4-BE49-F238E27FC236}">
                <a16:creationId xmlns:a16="http://schemas.microsoft.com/office/drawing/2014/main" id="{28017F2F-DBD1-6718-F3BE-AB2DA63A6AEF}"/>
              </a:ext>
            </a:extLst>
          </p:cNvPr>
          <p:cNvPicPr>
            <a:picLocks noChangeAspect="1"/>
          </p:cNvPicPr>
          <p:nvPr/>
        </p:nvPicPr>
        <p:blipFill>
          <a:blip r:embed="rId3"/>
          <a:stretch>
            <a:fillRect/>
          </a:stretch>
        </p:blipFill>
        <p:spPr>
          <a:xfrm>
            <a:off x="360000" y="2083289"/>
            <a:ext cx="1676634" cy="1057423"/>
          </a:xfrm>
          <a:prstGeom prst="rect">
            <a:avLst/>
          </a:prstGeom>
        </p:spPr>
      </p:pic>
      <p:pic>
        <p:nvPicPr>
          <p:cNvPr id="7" name="Picture 6" descr="short arrow down beside the text 2 m South">
            <a:extLst>
              <a:ext uri="{FF2B5EF4-FFF2-40B4-BE49-F238E27FC236}">
                <a16:creationId xmlns:a16="http://schemas.microsoft.com/office/drawing/2014/main" id="{6787F71A-11EC-C1A2-D1AD-1B4A4D1E98D8}"/>
              </a:ext>
            </a:extLst>
          </p:cNvPr>
          <p:cNvPicPr>
            <a:picLocks noChangeAspect="1"/>
          </p:cNvPicPr>
          <p:nvPr/>
        </p:nvPicPr>
        <p:blipFill>
          <a:blip r:embed="rId4"/>
          <a:stretch>
            <a:fillRect/>
          </a:stretch>
        </p:blipFill>
        <p:spPr>
          <a:xfrm>
            <a:off x="3657912" y="2083289"/>
            <a:ext cx="1991003" cy="866896"/>
          </a:xfrm>
          <a:prstGeom prst="rect">
            <a:avLst/>
          </a:prstGeom>
        </p:spPr>
      </p:pic>
      <p:pic>
        <p:nvPicPr>
          <p:cNvPr id="9" name="Picture 8" descr="The image shows a short arrow up beside the text 2 m North">
            <a:extLst>
              <a:ext uri="{FF2B5EF4-FFF2-40B4-BE49-F238E27FC236}">
                <a16:creationId xmlns:a16="http://schemas.microsoft.com/office/drawing/2014/main" id="{EE6F8733-BD6F-8788-5C15-DBC977BF8AF3}"/>
              </a:ext>
            </a:extLst>
          </p:cNvPr>
          <p:cNvPicPr>
            <a:picLocks noChangeAspect="1"/>
          </p:cNvPicPr>
          <p:nvPr/>
        </p:nvPicPr>
        <p:blipFill>
          <a:blip r:embed="rId5"/>
          <a:stretch>
            <a:fillRect/>
          </a:stretch>
        </p:blipFill>
        <p:spPr>
          <a:xfrm>
            <a:off x="7270193" y="2083289"/>
            <a:ext cx="1968356" cy="1019507"/>
          </a:xfrm>
          <a:prstGeom prst="rect">
            <a:avLst/>
          </a:prstGeom>
        </p:spPr>
      </p:pic>
      <p:pic>
        <p:nvPicPr>
          <p:cNvPr id="10" name="Picture 9" descr="The image shows a long arrow down beside the text 10 m South">
            <a:extLst>
              <a:ext uri="{FF2B5EF4-FFF2-40B4-BE49-F238E27FC236}">
                <a16:creationId xmlns:a16="http://schemas.microsoft.com/office/drawing/2014/main" id="{B9C1529E-C279-024C-8D1C-BE1359FE237E}"/>
              </a:ext>
            </a:extLst>
          </p:cNvPr>
          <p:cNvPicPr>
            <a:picLocks noChangeAspect="1"/>
          </p:cNvPicPr>
          <p:nvPr/>
        </p:nvPicPr>
        <p:blipFill>
          <a:blip r:embed="rId6"/>
          <a:stretch>
            <a:fillRect/>
          </a:stretch>
        </p:blipFill>
        <p:spPr>
          <a:xfrm>
            <a:off x="360000" y="3753435"/>
            <a:ext cx="1924319" cy="1962424"/>
          </a:xfrm>
          <a:prstGeom prst="rect">
            <a:avLst/>
          </a:prstGeom>
        </p:spPr>
      </p:pic>
      <p:pic>
        <p:nvPicPr>
          <p:cNvPr id="8" name="Picture 7" descr="The image shows a long arrow up beside the text 10 m North">
            <a:extLst>
              <a:ext uri="{FF2B5EF4-FFF2-40B4-BE49-F238E27FC236}">
                <a16:creationId xmlns:a16="http://schemas.microsoft.com/office/drawing/2014/main" id="{B838F05E-5E8E-B111-4225-B189A40244BB}"/>
              </a:ext>
            </a:extLst>
          </p:cNvPr>
          <p:cNvPicPr>
            <a:picLocks noChangeAspect="1"/>
          </p:cNvPicPr>
          <p:nvPr/>
        </p:nvPicPr>
        <p:blipFill rotWithShape="1">
          <a:blip r:embed="rId7"/>
          <a:srcRect t="2748"/>
          <a:stretch/>
        </p:blipFill>
        <p:spPr>
          <a:xfrm>
            <a:off x="3796648" y="3770303"/>
            <a:ext cx="1848108" cy="1945556"/>
          </a:xfrm>
          <a:prstGeom prst="rect">
            <a:avLst/>
          </a:prstGeom>
        </p:spPr>
      </p:pic>
      <p:sp>
        <p:nvSpPr>
          <p:cNvPr id="11" name="TextBox 10">
            <a:extLst>
              <a:ext uri="{FF2B5EF4-FFF2-40B4-BE49-F238E27FC236}">
                <a16:creationId xmlns:a16="http://schemas.microsoft.com/office/drawing/2014/main" id="{16409380-C921-2C85-5D32-0354D19DAF04}"/>
              </a:ext>
            </a:extLst>
          </p:cNvPr>
          <p:cNvSpPr txBox="1"/>
          <p:nvPr/>
        </p:nvSpPr>
        <p:spPr>
          <a:xfrm>
            <a:off x="439022" y="5816408"/>
            <a:ext cx="1883277" cy="369332"/>
          </a:xfrm>
          <a:prstGeom prst="rect">
            <a:avLst/>
          </a:prstGeom>
          <a:noFill/>
        </p:spPr>
        <p:txBody>
          <a:bodyPr wrap="square">
            <a:spAutoFit/>
          </a:bodyPr>
          <a:lstStyle/>
          <a:p>
            <a:pPr marL="0" indent="0">
              <a:buNone/>
            </a:pPr>
            <a:r>
              <a:rPr lang="en-AU" sz="1800" dirty="0">
                <a:solidFill>
                  <a:srgbClr val="D70C3D"/>
                </a:solidFill>
              </a:rPr>
              <a:t>3 m North.</a:t>
            </a:r>
            <a:endParaRPr lang="en-AU" sz="1800" dirty="0"/>
          </a:p>
        </p:txBody>
      </p:sp>
      <p:sp>
        <p:nvSpPr>
          <p:cNvPr id="4" name="Slide Number Placeholder 3">
            <a:extLst>
              <a:ext uri="{FF2B5EF4-FFF2-40B4-BE49-F238E27FC236}">
                <a16:creationId xmlns:a16="http://schemas.microsoft.com/office/drawing/2014/main" id="{D38E98ED-C4B1-A2B2-F31A-49A16ED34CD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51</a:t>
            </a:fld>
            <a:endParaRPr lang="en-AU"/>
          </a:p>
        </p:txBody>
      </p:sp>
    </p:spTree>
    <p:extLst>
      <p:ext uri="{BB962C8B-B14F-4D97-AF65-F5344CB8AC3E}">
        <p14:creationId xmlns:p14="http://schemas.microsoft.com/office/powerpoint/2010/main" val="187876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BE1B-3684-513E-A28A-E458E39DFE06}"/>
              </a:ext>
            </a:extLst>
          </p:cNvPr>
          <p:cNvSpPr>
            <a:spLocks noGrp="1"/>
          </p:cNvSpPr>
          <p:nvPr>
            <p:ph type="title"/>
          </p:nvPr>
        </p:nvSpPr>
        <p:spPr/>
        <p:txBody>
          <a:bodyPr/>
          <a:lstStyle/>
          <a:p>
            <a:r>
              <a:rPr lang="en-AU" dirty="0"/>
              <a:t>Challenge activity 6 – sample answers</a:t>
            </a:r>
          </a:p>
        </p:txBody>
      </p:sp>
      <p:sp>
        <p:nvSpPr>
          <p:cNvPr id="3" name="Content Placeholder 2">
            <a:extLst>
              <a:ext uri="{FF2B5EF4-FFF2-40B4-BE49-F238E27FC236}">
                <a16:creationId xmlns:a16="http://schemas.microsoft.com/office/drawing/2014/main" id="{C05D2FA0-7C95-10BB-FB94-0214EFA5DEDB}"/>
              </a:ext>
            </a:extLst>
          </p:cNvPr>
          <p:cNvSpPr>
            <a:spLocks noGrp="1"/>
          </p:cNvSpPr>
          <p:nvPr>
            <p:ph idx="1"/>
          </p:nvPr>
        </p:nvSpPr>
        <p:spPr>
          <a:xfrm>
            <a:off x="360000" y="1620000"/>
            <a:ext cx="11484000" cy="1809000"/>
          </a:xfrm>
        </p:spPr>
        <p:txBody>
          <a:bodyPr/>
          <a:lstStyle/>
          <a:p>
            <a:pPr marL="0" indent="0">
              <a:spcAft>
                <a:spcPts val="0"/>
              </a:spcAft>
              <a:buNone/>
            </a:pPr>
            <a:r>
              <a:rPr lang="en-AU" sz="1800" dirty="0"/>
              <a:t>Scruffy the dog is running backwards and forwards between his owner and a cat that he really wants to chase. He runs:  2 m toward the cat, 1 m back toward his owner, 3 m toward the cat, 2 m back to the owner, 3 m toward the cat. If the cat is 5 m North of the owner, does the dog reach the cat? Justify your answer using vector diagrams.</a:t>
            </a:r>
          </a:p>
        </p:txBody>
      </p:sp>
      <p:pic>
        <p:nvPicPr>
          <p:cNvPr id="8" name="Picture 7" descr="vector diagram showing the addition of the vectors and the resultant value of 5 m North">
            <a:extLst>
              <a:ext uri="{FF2B5EF4-FFF2-40B4-BE49-F238E27FC236}">
                <a16:creationId xmlns:a16="http://schemas.microsoft.com/office/drawing/2014/main" id="{49E86494-F74D-DA9D-93BA-2F2BB7F45444}"/>
              </a:ext>
            </a:extLst>
          </p:cNvPr>
          <p:cNvPicPr>
            <a:picLocks noChangeAspect="1"/>
          </p:cNvPicPr>
          <p:nvPr/>
        </p:nvPicPr>
        <p:blipFill>
          <a:blip r:embed="rId3"/>
          <a:stretch>
            <a:fillRect/>
          </a:stretch>
        </p:blipFill>
        <p:spPr>
          <a:xfrm>
            <a:off x="360000" y="3308354"/>
            <a:ext cx="9008706" cy="2254811"/>
          </a:xfrm>
          <a:prstGeom prst="rect">
            <a:avLst/>
          </a:prstGeom>
        </p:spPr>
      </p:pic>
      <p:sp>
        <p:nvSpPr>
          <p:cNvPr id="9" name="TextBox 8">
            <a:extLst>
              <a:ext uri="{FF2B5EF4-FFF2-40B4-BE49-F238E27FC236}">
                <a16:creationId xmlns:a16="http://schemas.microsoft.com/office/drawing/2014/main" id="{9119AF14-44D2-212D-AFC6-84B0384FB826}"/>
              </a:ext>
            </a:extLst>
          </p:cNvPr>
          <p:cNvSpPr txBox="1"/>
          <p:nvPr/>
        </p:nvSpPr>
        <p:spPr>
          <a:xfrm>
            <a:off x="360000" y="5755786"/>
            <a:ext cx="10340657" cy="369332"/>
          </a:xfrm>
          <a:prstGeom prst="rect">
            <a:avLst/>
          </a:prstGeom>
          <a:noFill/>
        </p:spPr>
        <p:txBody>
          <a:bodyPr wrap="square">
            <a:spAutoFit/>
          </a:bodyPr>
          <a:lstStyle/>
          <a:p>
            <a:pPr marL="0" indent="0">
              <a:buNone/>
            </a:pPr>
            <a:r>
              <a:rPr lang="en-AU" sz="1800" dirty="0">
                <a:solidFill>
                  <a:srgbClr val="D70C3D"/>
                </a:solidFill>
                <a:cs typeface="Arial" panose="020B0604020202020204" pitchFamily="34" charset="0"/>
              </a:rPr>
              <a:t>Yes, it reaches a displacement of 5 m North so it will reach the cat</a:t>
            </a:r>
            <a:r>
              <a:rPr lang="en-AU" sz="1800" dirty="0">
                <a:solidFill>
                  <a:srgbClr val="D70C3D"/>
                </a:solidFill>
              </a:rPr>
              <a:t>.</a:t>
            </a:r>
            <a:endParaRPr lang="en-AU" sz="1800" dirty="0"/>
          </a:p>
        </p:txBody>
      </p:sp>
      <p:sp>
        <p:nvSpPr>
          <p:cNvPr id="4" name="Slide Number Placeholder 3">
            <a:extLst>
              <a:ext uri="{FF2B5EF4-FFF2-40B4-BE49-F238E27FC236}">
                <a16:creationId xmlns:a16="http://schemas.microsoft.com/office/drawing/2014/main" id="{E646C413-B686-6168-9160-107836D718B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52</a:t>
            </a:fld>
            <a:endParaRPr lang="en-AU"/>
          </a:p>
        </p:txBody>
      </p:sp>
    </p:spTree>
    <p:extLst>
      <p:ext uri="{BB962C8B-B14F-4D97-AF65-F5344CB8AC3E}">
        <p14:creationId xmlns:p14="http://schemas.microsoft.com/office/powerpoint/2010/main" val="299517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36F18-6DAF-D922-A6CF-CA5804ABF650}"/>
              </a:ext>
            </a:extLst>
          </p:cNvPr>
          <p:cNvSpPr>
            <a:spLocks noGrp="1"/>
          </p:cNvSpPr>
          <p:nvPr>
            <p:ph type="title"/>
          </p:nvPr>
        </p:nvSpPr>
        <p:spPr/>
        <p:txBody>
          <a:bodyPr/>
          <a:lstStyle/>
          <a:p>
            <a:r>
              <a:rPr lang="en-AU" dirty="0"/>
              <a:t>Challenge activity 7 – sample answers</a:t>
            </a:r>
          </a:p>
        </p:txBody>
      </p:sp>
      <p:sp>
        <p:nvSpPr>
          <p:cNvPr id="3" name="Content Placeholder 2">
            <a:extLst>
              <a:ext uri="{FF2B5EF4-FFF2-40B4-BE49-F238E27FC236}">
                <a16:creationId xmlns:a16="http://schemas.microsoft.com/office/drawing/2014/main" id="{FE45468F-5BF0-F891-3672-4DCAF4FB4188}"/>
              </a:ext>
            </a:extLst>
          </p:cNvPr>
          <p:cNvSpPr>
            <a:spLocks noGrp="1"/>
          </p:cNvSpPr>
          <p:nvPr>
            <p:ph idx="1"/>
          </p:nvPr>
        </p:nvSpPr>
        <p:spPr>
          <a:xfrm>
            <a:off x="360000" y="1620000"/>
            <a:ext cx="11484000" cy="3964371"/>
          </a:xfrm>
        </p:spPr>
        <p:txBody>
          <a:bodyPr/>
          <a:lstStyle/>
          <a:p>
            <a:pPr marL="0" indent="0">
              <a:buNone/>
            </a:pPr>
            <a:r>
              <a:rPr lang="en-AU" sz="1800" dirty="0"/>
              <a:t>Add the following vectors:  </a:t>
            </a:r>
          </a:p>
          <a:p>
            <a:pPr marL="342900" indent="-342900">
              <a:buFont typeface="Arial" panose="020B0604020202020204" pitchFamily="34" charset="0"/>
              <a:buChar char="•"/>
            </a:pPr>
            <a:r>
              <a:rPr lang="en-AU" sz="1800" dirty="0"/>
              <a:t>2 m North</a:t>
            </a:r>
          </a:p>
          <a:p>
            <a:pPr marL="342900" indent="-342900">
              <a:buFont typeface="Arial" panose="020B0604020202020204" pitchFamily="34" charset="0"/>
              <a:buChar char="•"/>
            </a:pPr>
            <a:r>
              <a:rPr lang="en-AU" sz="1800" dirty="0"/>
              <a:t>5 m South</a:t>
            </a:r>
          </a:p>
          <a:p>
            <a:pPr marL="342900" indent="-342900">
              <a:buFont typeface="Arial" panose="020B0604020202020204" pitchFamily="34" charset="0"/>
              <a:buChar char="•"/>
            </a:pPr>
            <a:r>
              <a:rPr lang="en-AU" sz="1800" dirty="0"/>
              <a:t>1 m West</a:t>
            </a:r>
          </a:p>
          <a:p>
            <a:pPr marL="342900" indent="-342900">
              <a:buFont typeface="Arial" panose="020B0604020202020204" pitchFamily="34" charset="0"/>
              <a:buChar char="•"/>
            </a:pPr>
            <a:r>
              <a:rPr lang="en-AU" sz="1800" dirty="0"/>
              <a:t>6 m North</a:t>
            </a:r>
          </a:p>
          <a:p>
            <a:pPr marL="342900" indent="-342900">
              <a:buFont typeface="Arial" panose="020B0604020202020204" pitchFamily="34" charset="0"/>
              <a:buChar char="•"/>
            </a:pPr>
            <a:r>
              <a:rPr lang="en-AU" sz="1800" dirty="0"/>
              <a:t>1 m East.</a:t>
            </a:r>
          </a:p>
          <a:p>
            <a:pPr marL="342900" indent="-342900">
              <a:buFont typeface="Arial" panose="020B0604020202020204" pitchFamily="34" charset="0"/>
              <a:buChar char="•"/>
            </a:pPr>
            <a:r>
              <a:rPr lang="en-AU" dirty="0">
                <a:solidFill>
                  <a:srgbClr val="D70C3D"/>
                </a:solidFill>
              </a:rPr>
              <a:t>Answer:  1 m North.</a:t>
            </a:r>
            <a:endParaRPr lang="en-AU" dirty="0"/>
          </a:p>
        </p:txBody>
      </p:sp>
      <p:pic>
        <p:nvPicPr>
          <p:cNvPr id="6" name="Picture 5" descr="The image shows an arrow up indicating the direction of North">
            <a:extLst>
              <a:ext uri="{FF2B5EF4-FFF2-40B4-BE49-F238E27FC236}">
                <a16:creationId xmlns:a16="http://schemas.microsoft.com/office/drawing/2014/main" id="{E699F20E-7B64-B180-177D-F64C85222F09}"/>
              </a:ext>
            </a:extLst>
          </p:cNvPr>
          <p:cNvPicPr>
            <a:picLocks noChangeAspect="1"/>
          </p:cNvPicPr>
          <p:nvPr/>
        </p:nvPicPr>
        <p:blipFill rotWithShape="1">
          <a:blip r:embed="rId3"/>
          <a:srcRect t="7875"/>
          <a:stretch/>
        </p:blipFill>
        <p:spPr>
          <a:xfrm>
            <a:off x="10700277" y="1620000"/>
            <a:ext cx="1131723" cy="1636888"/>
          </a:xfrm>
          <a:prstGeom prst="rect">
            <a:avLst/>
          </a:prstGeom>
        </p:spPr>
      </p:pic>
      <p:sp>
        <p:nvSpPr>
          <p:cNvPr id="4" name="Slide Number Placeholder 3">
            <a:extLst>
              <a:ext uri="{FF2B5EF4-FFF2-40B4-BE49-F238E27FC236}">
                <a16:creationId xmlns:a16="http://schemas.microsoft.com/office/drawing/2014/main" id="{D50561D5-EB67-5B7E-905F-9B140F0CC15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53</a:t>
            </a:fld>
            <a:endParaRPr lang="en-AU"/>
          </a:p>
        </p:txBody>
      </p:sp>
    </p:spTree>
    <p:extLst>
      <p:ext uri="{BB962C8B-B14F-4D97-AF65-F5344CB8AC3E}">
        <p14:creationId xmlns:p14="http://schemas.microsoft.com/office/powerpoint/2010/main" val="398932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2D2AC5-1C62-9EE8-FDA9-A7046FCD0328}"/>
              </a:ext>
            </a:extLst>
          </p:cNvPr>
          <p:cNvSpPr>
            <a:spLocks noGrp="1"/>
          </p:cNvSpPr>
          <p:nvPr>
            <p:ph type="title"/>
          </p:nvPr>
        </p:nvSpPr>
        <p:spPr/>
        <p:txBody>
          <a:bodyPr/>
          <a:lstStyle/>
          <a:p>
            <a:r>
              <a:rPr lang="en-AU" dirty="0"/>
              <a:t>Challenge activity 8 – sample answers</a:t>
            </a:r>
          </a:p>
        </p:txBody>
      </p:sp>
      <p:sp>
        <p:nvSpPr>
          <p:cNvPr id="8" name="Text Placeholder 7">
            <a:extLst>
              <a:ext uri="{FF2B5EF4-FFF2-40B4-BE49-F238E27FC236}">
                <a16:creationId xmlns:a16="http://schemas.microsoft.com/office/drawing/2014/main" id="{9FD35E53-3017-B75C-5A11-6132DFF62BD6}"/>
              </a:ext>
            </a:extLst>
          </p:cNvPr>
          <p:cNvSpPr>
            <a:spLocks noGrp="1"/>
          </p:cNvSpPr>
          <p:nvPr>
            <p:ph type="body" sz="quarter" idx="17"/>
          </p:nvPr>
        </p:nvSpPr>
        <p:spPr/>
        <p:txBody>
          <a:bodyPr/>
          <a:lstStyle/>
          <a:p>
            <a:r>
              <a:rPr lang="en-AU" sz="1800" dirty="0"/>
              <a:t>A child is kicking a ball against a wall.  The wall is 5 m South of the child, the ball rebounds 8 m.  How far is the ball from the child when it stops rolling? </a:t>
            </a:r>
          </a:p>
          <a:p>
            <a:pPr marL="0" indent="0">
              <a:buNone/>
            </a:pPr>
            <a:r>
              <a:rPr lang="en-AU" dirty="0">
                <a:solidFill>
                  <a:srgbClr val="D70C3D"/>
                </a:solidFill>
              </a:rPr>
              <a:t>Answer:  3 m North</a:t>
            </a:r>
          </a:p>
          <a:p>
            <a:pPr marL="0" indent="0">
              <a:buNone/>
            </a:pPr>
            <a:r>
              <a:rPr lang="en-AU" dirty="0">
                <a:solidFill>
                  <a:srgbClr val="D70C3D"/>
                </a:solidFill>
              </a:rPr>
              <a:t>Challenge result = 6 m North</a:t>
            </a:r>
            <a:endParaRPr lang="en-AU" dirty="0"/>
          </a:p>
        </p:txBody>
      </p:sp>
      <p:grpSp>
        <p:nvGrpSpPr>
          <p:cNvPr id="10" name="Group 9" descr="Figure 2 – boy kicking a soccer ball against a fence with a displacement vector of 5 m; S added between the ball and the fence&#10;">
            <a:extLst>
              <a:ext uri="{FF2B5EF4-FFF2-40B4-BE49-F238E27FC236}">
                <a16:creationId xmlns:a16="http://schemas.microsoft.com/office/drawing/2014/main" id="{CBC227BD-C904-D4E6-9BBB-90C5DA348CC6}"/>
              </a:ext>
            </a:extLst>
          </p:cNvPr>
          <p:cNvGrpSpPr/>
          <p:nvPr/>
        </p:nvGrpSpPr>
        <p:grpSpPr>
          <a:xfrm>
            <a:off x="7417612" y="1800001"/>
            <a:ext cx="4490046" cy="3009140"/>
            <a:chOff x="5951538" y="1989138"/>
            <a:chExt cx="5868987" cy="4123485"/>
          </a:xfrm>
        </p:grpSpPr>
        <p:pic>
          <p:nvPicPr>
            <p:cNvPr id="11" name="Picture 2">
              <a:extLst>
                <a:ext uri="{FF2B5EF4-FFF2-40B4-BE49-F238E27FC236}">
                  <a16:creationId xmlns:a16="http://schemas.microsoft.com/office/drawing/2014/main" id="{C54EF847-91FA-DD6A-E9A4-09792046BE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a:stretch/>
          </p:blipFill>
          <p:spPr bwMode="auto">
            <a:xfrm>
              <a:off x="5951538" y="1989138"/>
              <a:ext cx="5868987" cy="4123485"/>
            </a:xfrm>
            <a:prstGeom prst="rect">
              <a:avLst/>
            </a:prstGeom>
            <a:solidFill>
              <a:srgbClr val="FFFFFF"/>
            </a:solidFill>
          </p:spPr>
        </p:pic>
        <p:cxnSp>
          <p:nvCxnSpPr>
            <p:cNvPr id="12" name="Straight Connector 11">
              <a:extLst>
                <a:ext uri="{FF2B5EF4-FFF2-40B4-BE49-F238E27FC236}">
                  <a16:creationId xmlns:a16="http://schemas.microsoft.com/office/drawing/2014/main" id="{F4F5D706-30D2-4406-D984-170E3AAA5647}"/>
                </a:ext>
              </a:extLst>
            </p:cNvPr>
            <p:cNvCxnSpPr/>
            <p:nvPr/>
          </p:nvCxnSpPr>
          <p:spPr>
            <a:xfrm>
              <a:off x="6096000" y="5204178"/>
              <a:ext cx="3759200" cy="0"/>
            </a:xfrm>
            <a:prstGeom prst="line">
              <a:avLst/>
            </a:prstGeom>
            <a:ln w="38100">
              <a:solidFill>
                <a:schemeClr val="accent5"/>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7B72C6A-6BFF-6ABF-8A49-D18DD1EB9FD2}"/>
                </a:ext>
              </a:extLst>
            </p:cNvPr>
            <p:cNvSpPr txBox="1"/>
            <p:nvPr/>
          </p:nvSpPr>
          <p:spPr>
            <a:xfrm>
              <a:off x="7518400" y="5215468"/>
              <a:ext cx="1409039" cy="472878"/>
            </a:xfrm>
            <a:prstGeom prst="rect">
              <a:avLst/>
            </a:prstGeom>
            <a:noFill/>
          </p:spPr>
          <p:txBody>
            <a:bodyPr wrap="none" lIns="0" tIns="0" rIns="0" bIns="0" rtlCol="0">
              <a:noAutofit/>
            </a:bodyPr>
            <a:lstStyle/>
            <a:p>
              <a:pPr algn="l"/>
              <a:r>
                <a:rPr lang="en-AU"/>
                <a:t>5 m South</a:t>
              </a:r>
            </a:p>
          </p:txBody>
        </p:sp>
      </p:grpSp>
      <p:sp>
        <p:nvSpPr>
          <p:cNvPr id="14" name="TextBox 13">
            <a:extLst>
              <a:ext uri="{FF2B5EF4-FFF2-40B4-BE49-F238E27FC236}">
                <a16:creationId xmlns:a16="http://schemas.microsoft.com/office/drawing/2014/main" id="{5B603E97-116F-5FB4-87A7-DB276A9A714C}"/>
              </a:ext>
            </a:extLst>
          </p:cNvPr>
          <p:cNvSpPr txBox="1"/>
          <p:nvPr/>
        </p:nvSpPr>
        <p:spPr>
          <a:xfrm>
            <a:off x="7417612" y="4968286"/>
            <a:ext cx="4339454" cy="889411"/>
          </a:xfrm>
          <a:prstGeom prst="rect">
            <a:avLst/>
          </a:prstGeom>
          <a:noFill/>
        </p:spPr>
        <p:txBody>
          <a:bodyPr wrap="square" lIns="91440" tIns="45720" rIns="91440" bIns="45720" anchor="t">
            <a:spAutoFit/>
          </a:bodyPr>
          <a:lstStyle/>
          <a:p>
            <a:pPr>
              <a:lnSpc>
                <a:spcPct val="150000"/>
              </a:lnSpc>
              <a:spcBef>
                <a:spcPts val="500"/>
              </a:spcBef>
              <a:spcAft>
                <a:spcPts val="1000"/>
              </a:spcAft>
            </a:pPr>
            <a:r>
              <a:rPr lang="en-US" sz="1200" dirty="0">
                <a:effectLst/>
                <a:ea typeface="Calibri" panose="020F0502020204030204" pitchFamily="34" charset="0"/>
                <a:cs typeface="Arial"/>
              </a:rPr>
              <a:t>Figure 2 – boy kicking a soccer ball against a fence with a displacement vector of 5 m South added. </a:t>
            </a:r>
            <a:r>
              <a:rPr lang="en-US" sz="1200" dirty="0">
                <a:ea typeface="Calibri" panose="020F0502020204030204" pitchFamily="34" charset="0"/>
                <a:cs typeface="Arial"/>
              </a:rPr>
              <a:t>Image created by author.</a:t>
            </a:r>
            <a:endParaRPr lang="en-AU" sz="1200" dirty="0">
              <a:effectLst/>
              <a:ea typeface="Calibri" panose="020F0502020204030204" pitchFamily="34" charset="0"/>
            </a:endParaRPr>
          </a:p>
        </p:txBody>
      </p:sp>
    </p:spTree>
    <p:extLst>
      <p:ext uri="{BB962C8B-B14F-4D97-AF65-F5344CB8AC3E}">
        <p14:creationId xmlns:p14="http://schemas.microsoft.com/office/powerpoint/2010/main" val="308277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719B50-8FD5-ABDA-86EE-55E4A97F748A}"/>
              </a:ext>
            </a:extLst>
          </p:cNvPr>
          <p:cNvSpPr>
            <a:spLocks noGrp="1"/>
          </p:cNvSpPr>
          <p:nvPr>
            <p:ph type="title"/>
          </p:nvPr>
        </p:nvSpPr>
        <p:spPr/>
        <p:txBody>
          <a:bodyPr/>
          <a:lstStyle/>
          <a:p>
            <a:r>
              <a:rPr lang="en-AU" dirty="0"/>
              <a:t>Additional Information</a:t>
            </a:r>
          </a:p>
        </p:txBody>
      </p:sp>
      <p:sp>
        <p:nvSpPr>
          <p:cNvPr id="8" name="Text Placeholder 7">
            <a:extLst>
              <a:ext uri="{FF2B5EF4-FFF2-40B4-BE49-F238E27FC236}">
                <a16:creationId xmlns:a16="http://schemas.microsoft.com/office/drawing/2014/main" id="{48293697-A51D-98A2-EB0A-585541812BA1}"/>
              </a:ext>
            </a:extLst>
          </p:cNvPr>
          <p:cNvSpPr>
            <a:spLocks noGrp="1"/>
          </p:cNvSpPr>
          <p:nvPr>
            <p:ph type="body" sz="quarter" idx="19"/>
          </p:nvPr>
        </p:nvSpPr>
        <p:spPr/>
        <p:txBody>
          <a:bodyPr/>
          <a:lstStyle/>
          <a:p>
            <a:pPr marL="342900" indent="-342900">
              <a:spcBef>
                <a:spcPts val="600"/>
              </a:spcBef>
              <a:spcAft>
                <a:spcPts val="600"/>
              </a:spcAft>
              <a:buFont typeface="Arial" panose="020B0604020202020204" pitchFamily="34" charset="0"/>
              <a:buChar char="•"/>
            </a:pPr>
            <a:r>
              <a:rPr lang="en-US" sz="2000" dirty="0"/>
              <a:t>Support and alignment 	</a:t>
            </a:r>
          </a:p>
          <a:p>
            <a:pPr marL="342900" indent="-342900">
              <a:spcBef>
                <a:spcPts val="600"/>
              </a:spcBef>
              <a:spcAft>
                <a:spcPts val="600"/>
              </a:spcAft>
              <a:buFont typeface="Arial" panose="020B0604020202020204" pitchFamily="34" charset="0"/>
              <a:buChar char="•"/>
            </a:pPr>
            <a:r>
              <a:rPr lang="en-US" sz="2000" dirty="0"/>
              <a:t>Reference</a:t>
            </a:r>
            <a:endParaRPr lang="en-AU" sz="2000" dirty="0"/>
          </a:p>
          <a:p>
            <a:endParaRPr lang="en-AU" sz="2000" dirty="0"/>
          </a:p>
          <a:p>
            <a:endParaRPr lang="en-AU" dirty="0"/>
          </a:p>
        </p:txBody>
      </p:sp>
      <p:sp>
        <p:nvSpPr>
          <p:cNvPr id="9" name="Slide Number Placeholder 8">
            <a:extLst>
              <a:ext uri="{FF2B5EF4-FFF2-40B4-BE49-F238E27FC236}">
                <a16:creationId xmlns:a16="http://schemas.microsoft.com/office/drawing/2014/main" id="{143FBDC0-9032-C123-3150-4C1F90BBA0A0}"/>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55</a:t>
            </a:fld>
            <a:endParaRPr lang="en-AU"/>
          </a:p>
        </p:txBody>
      </p:sp>
    </p:spTree>
    <p:extLst>
      <p:ext uri="{BB962C8B-B14F-4D97-AF65-F5344CB8AC3E}">
        <p14:creationId xmlns:p14="http://schemas.microsoft.com/office/powerpoint/2010/main" val="361406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30FCFB-0D5D-B3BE-592D-2E5900398C59}"/>
              </a:ext>
            </a:extLst>
          </p:cNvPr>
          <p:cNvSpPr>
            <a:spLocks noGrp="1"/>
          </p:cNvSpPr>
          <p:nvPr>
            <p:ph type="title"/>
          </p:nvPr>
        </p:nvSpPr>
        <p:spPr/>
        <p:txBody>
          <a:bodyPr/>
          <a:lstStyle/>
          <a:p>
            <a:r>
              <a:rPr lang="en-US" dirty="0"/>
              <a:t>Support and alignment – part 1</a:t>
            </a:r>
            <a:endParaRPr lang="en-AU" dirty="0"/>
          </a:p>
        </p:txBody>
      </p:sp>
      <p:sp>
        <p:nvSpPr>
          <p:cNvPr id="7" name="Content Placeholder 8">
            <a:extLst>
              <a:ext uri="{FF2B5EF4-FFF2-40B4-BE49-F238E27FC236}">
                <a16:creationId xmlns:a16="http://schemas.microsoft.com/office/drawing/2014/main" id="{5DAD5CD6-9C36-FDCA-22A5-C83086C1B4A4}"/>
              </a:ext>
            </a:extLst>
          </p:cNvPr>
          <p:cNvSpPr txBox="1">
            <a:spLocks/>
          </p:cNvSpPr>
          <p:nvPr/>
        </p:nvSpPr>
        <p:spPr>
          <a:xfrm>
            <a:off x="360000" y="945085"/>
            <a:ext cx="11484000" cy="575091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spcAft>
                <a:spcPts val="500"/>
              </a:spcAft>
            </a:pPr>
            <a:r>
              <a:rPr lang="en-AU" sz="1800" b="1" dirty="0">
                <a:ea typeface="Calibri" panose="020F0502020204030204" pitchFamily="34" charset="0"/>
              </a:rPr>
              <a:t>Resource evaluation and support</a:t>
            </a:r>
            <a:r>
              <a:rPr lang="en-AU" sz="1800" dirty="0">
                <a:ea typeface="Calibri" panose="020F0502020204030204" pitchFamily="34" charset="0"/>
              </a:rPr>
              <a:t>: All curriculum resources are prepared through a rigorous process. Resources are periodically reviewed as part of our ongoing evaluation plan to ensure currency, relevance and effectiveness. For additional support or advice, or to provide feedback, contact the Science Curriculum team by </a:t>
            </a:r>
            <a:r>
              <a:rPr lang="en-AU" sz="1800" u="sng" dirty="0">
                <a:solidFill>
                  <a:srgbClr val="2F5496"/>
                </a:solidFill>
                <a:ea typeface="Calibri" panose="020F0502020204030204" pitchFamily="34" charset="0"/>
                <a:hlinkClick r:id="rId3"/>
              </a:rPr>
              <a:t>Science–12@det.nsw.edu.au</a:t>
            </a:r>
            <a:r>
              <a:rPr lang="en-AU" sz="1800" dirty="0">
                <a:ea typeface="Calibri" panose="020F0502020204030204" pitchFamily="34" charset="0"/>
              </a:rPr>
              <a:t>. </a:t>
            </a:r>
          </a:p>
          <a:p>
            <a:pPr>
              <a:spcBef>
                <a:spcPts val="500"/>
              </a:spcBef>
              <a:spcAft>
                <a:spcPts val="500"/>
              </a:spcAft>
            </a:pPr>
            <a:r>
              <a:rPr lang="en-AU" sz="1800" b="1" dirty="0">
                <a:ea typeface="Calibri" panose="020F0502020204030204" pitchFamily="34" charset="0"/>
              </a:rPr>
              <a:t>Differentiation:</a:t>
            </a:r>
            <a:r>
              <a:rPr lang="en-AU" sz="1800" dirty="0">
                <a:ea typeface="Calibri" panose="020F0502020204030204" pitchFamily="34" charset="0"/>
              </a:rPr>
              <a:t> Further advice to support Aboriginal and Torres Strait Islander students, EAL/D students, students with a disability and/or additional needs and High Potential and gifted students can be found on the </a:t>
            </a:r>
            <a:r>
              <a:rPr lang="en-AU" sz="1800" u="sng" dirty="0">
                <a:solidFill>
                  <a:srgbClr val="2F5496"/>
                </a:solidFill>
                <a:ea typeface="Calibri" panose="020F0502020204030204" pitchFamily="34" charset="0"/>
                <a:hlinkClick r:id="rId4"/>
              </a:rPr>
              <a:t>Planning programming and assessing 7–12</a:t>
            </a:r>
            <a:r>
              <a:rPr lang="en-AU" sz="1800" dirty="0">
                <a:ea typeface="Calibri" panose="020F0502020204030204" pitchFamily="34" charset="0"/>
              </a:rPr>
              <a:t> webpage. </a:t>
            </a:r>
          </a:p>
          <a:p>
            <a:pPr>
              <a:spcBef>
                <a:spcPts val="500"/>
              </a:spcBef>
              <a:spcAft>
                <a:spcPts val="500"/>
              </a:spcAft>
            </a:pPr>
            <a:r>
              <a:rPr lang="en-AU" sz="1800" b="1" dirty="0">
                <a:ea typeface="Calibri" panose="020F0502020204030204" pitchFamily="34" charset="0"/>
              </a:rPr>
              <a:t>Assessment</a:t>
            </a:r>
            <a:r>
              <a:rPr lang="en-AU" sz="1800" dirty="0">
                <a:ea typeface="Calibri" panose="020F0502020204030204" pitchFamily="34" charset="0"/>
              </a:rPr>
              <a:t>: further advice to support formative assessment is available on the </a:t>
            </a:r>
            <a:r>
              <a:rPr lang="en-AU" sz="1800" u="sng" dirty="0">
                <a:solidFill>
                  <a:srgbClr val="2F5496"/>
                </a:solidFill>
                <a:ea typeface="Calibri" panose="020F0502020204030204" pitchFamily="34" charset="0"/>
                <a:hlinkClick r:id="rId4"/>
              </a:rPr>
              <a:t>Planning programming and assessing 7–12</a:t>
            </a:r>
            <a:r>
              <a:rPr lang="en-AU" sz="1800" dirty="0">
                <a:ea typeface="Calibri" panose="020F0502020204030204" pitchFamily="34" charset="0"/>
              </a:rPr>
              <a:t> webpage.</a:t>
            </a:r>
          </a:p>
          <a:p>
            <a:pPr>
              <a:spcBef>
                <a:spcPts val="500"/>
              </a:spcBef>
              <a:spcAft>
                <a:spcPts val="500"/>
              </a:spcAft>
            </a:pPr>
            <a:r>
              <a:rPr lang="en-AU" sz="1800" b="1" dirty="0">
                <a:ea typeface="Calibri" panose="020F0502020204030204" pitchFamily="34" charset="0"/>
              </a:rPr>
              <a:t>Professional learning</a:t>
            </a:r>
            <a:r>
              <a:rPr lang="en-AU" sz="1800" dirty="0">
                <a:ea typeface="Calibri" panose="020F0502020204030204" pitchFamily="34" charset="0"/>
              </a:rPr>
              <a:t>: Relevant professional learning is available on the </a:t>
            </a:r>
            <a:r>
              <a:rPr lang="en-AU" sz="1800" u="sng" dirty="0">
                <a:solidFill>
                  <a:srgbClr val="2F5496"/>
                </a:solidFill>
                <a:ea typeface="Calibri" panose="020F0502020204030204" pitchFamily="34" charset="0"/>
                <a:hlinkClick r:id="rId5"/>
              </a:rPr>
              <a:t>Science Statewide Staffroom</a:t>
            </a:r>
            <a:r>
              <a:rPr lang="en-AU" sz="1800" dirty="0">
                <a:solidFill>
                  <a:srgbClr val="2F5496"/>
                </a:solidFill>
                <a:ea typeface="Calibri" panose="020F0502020204030204" pitchFamily="34" charset="0"/>
              </a:rPr>
              <a:t> and </a:t>
            </a:r>
            <a:r>
              <a:rPr lang="en-AU" sz="1800" u="sng" dirty="0">
                <a:solidFill>
                  <a:srgbClr val="2F5496"/>
                </a:solidFill>
                <a:ea typeface="Calibri" panose="020F0502020204030204" pitchFamily="34" charset="0"/>
                <a:hlinkClick r:id="rId6"/>
              </a:rPr>
              <a:t>HSC Professional Learning</a:t>
            </a:r>
            <a:r>
              <a:rPr lang="en-AU" sz="1800" dirty="0">
                <a:ea typeface="Calibri" panose="020F0502020204030204" pitchFamily="34" charset="0"/>
              </a:rPr>
              <a:t>. </a:t>
            </a:r>
            <a:r>
              <a:rPr lang="en-AU" sz="1800" u="sng" dirty="0">
                <a:solidFill>
                  <a:srgbClr val="2F5496"/>
                </a:solidFill>
                <a:ea typeface="Calibri" panose="020F0502020204030204" pitchFamily="34" charset="0"/>
                <a:hlinkClick r:id="rId7"/>
              </a:rPr>
              <a:t>Stage 6 Literacy in context</a:t>
            </a:r>
            <a:r>
              <a:rPr lang="en-AU" sz="1800" dirty="0">
                <a:ea typeface="Calibri" panose="020F0502020204030204" pitchFamily="34" charset="0"/>
              </a:rPr>
              <a:t> provides further advice to teachers to improve student writing.  </a:t>
            </a:r>
          </a:p>
        </p:txBody>
      </p:sp>
      <p:sp>
        <p:nvSpPr>
          <p:cNvPr id="3" name="Slide Number Placeholder 2">
            <a:extLst>
              <a:ext uri="{FF2B5EF4-FFF2-40B4-BE49-F238E27FC236}">
                <a16:creationId xmlns:a16="http://schemas.microsoft.com/office/drawing/2014/main" id="{367D29C5-6DA6-7E67-0D63-45A8061CE3F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56</a:t>
            </a:fld>
            <a:endParaRPr lang="en-AU"/>
          </a:p>
        </p:txBody>
      </p:sp>
    </p:spTree>
    <p:extLst>
      <p:ext uri="{BB962C8B-B14F-4D97-AF65-F5344CB8AC3E}">
        <p14:creationId xmlns:p14="http://schemas.microsoft.com/office/powerpoint/2010/main" val="17142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958A3-BB95-2C3F-2D33-9283145D86B0}"/>
              </a:ext>
            </a:extLst>
          </p:cNvPr>
          <p:cNvSpPr>
            <a:spLocks noGrp="1"/>
          </p:cNvSpPr>
          <p:nvPr>
            <p:ph type="title"/>
          </p:nvPr>
        </p:nvSpPr>
        <p:spPr>
          <a:xfrm>
            <a:off x="360000" y="360000"/>
            <a:ext cx="10080000" cy="1008000"/>
          </a:xfrm>
        </p:spPr>
        <p:txBody>
          <a:bodyPr/>
          <a:lstStyle/>
          <a:p>
            <a:r>
              <a:rPr lang="en-US" dirty="0"/>
              <a:t>Support and alignment – part 2 </a:t>
            </a:r>
            <a:endParaRPr lang="en-AU" dirty="0"/>
          </a:p>
        </p:txBody>
      </p:sp>
      <p:sp>
        <p:nvSpPr>
          <p:cNvPr id="4" name="Content Placeholder 8">
            <a:extLst>
              <a:ext uri="{FF2B5EF4-FFF2-40B4-BE49-F238E27FC236}">
                <a16:creationId xmlns:a16="http://schemas.microsoft.com/office/drawing/2014/main" id="{90809CBE-8611-E4B8-5CA0-9232CFE476D5}"/>
              </a:ext>
            </a:extLst>
          </p:cNvPr>
          <p:cNvSpPr txBox="1">
            <a:spLocks/>
          </p:cNvSpPr>
          <p:nvPr/>
        </p:nvSpPr>
        <p:spPr>
          <a:xfrm>
            <a:off x="360000" y="864000"/>
            <a:ext cx="11484000" cy="5832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spcAft>
                <a:spcPts val="500"/>
              </a:spcAft>
            </a:pPr>
            <a:r>
              <a:rPr lang="en-AU" sz="1800" b="1" dirty="0">
                <a:ea typeface="Calibri" panose="020F0502020204030204" pitchFamily="34" charset="0"/>
              </a:rPr>
              <a:t>Related resources</a:t>
            </a:r>
            <a:r>
              <a:rPr lang="en-AU" sz="1800" dirty="0">
                <a:ea typeface="Calibri" panose="020F0502020204030204" pitchFamily="34" charset="0"/>
              </a:rPr>
              <a:t>: Further resources to support Stage 6 Physics can be found on the </a:t>
            </a:r>
            <a:r>
              <a:rPr lang="en-AU" sz="1800" u="sng" dirty="0">
                <a:solidFill>
                  <a:srgbClr val="2F5496"/>
                </a:solidFill>
                <a:ea typeface="Calibri" panose="020F0502020204030204" pitchFamily="34" charset="0"/>
                <a:hlinkClick r:id="rId3"/>
              </a:rPr>
              <a:t>HSC hub</a:t>
            </a:r>
            <a:r>
              <a:rPr lang="en-AU" sz="1800" dirty="0">
                <a:ea typeface="Calibri" panose="020F0502020204030204" pitchFamily="34" charset="0"/>
              </a:rPr>
              <a:t>  and the </a:t>
            </a:r>
            <a:r>
              <a:rPr lang="en-AU" sz="1800" u="sng" dirty="0">
                <a:solidFill>
                  <a:srgbClr val="2F5496"/>
                </a:solidFill>
                <a:ea typeface="Calibri" panose="020F0502020204030204" pitchFamily="34" charset="0"/>
                <a:hlinkClick r:id="rId4"/>
              </a:rPr>
              <a:t>Science K–12 Curriculum page</a:t>
            </a:r>
            <a:r>
              <a:rPr lang="en-AU" sz="1800" dirty="0">
                <a:ea typeface="Calibri" panose="020F0502020204030204" pitchFamily="34" charset="0"/>
              </a:rPr>
              <a:t>. </a:t>
            </a:r>
          </a:p>
          <a:p>
            <a:pPr>
              <a:spcBef>
                <a:spcPts val="500"/>
              </a:spcBef>
              <a:spcAft>
                <a:spcPts val="500"/>
              </a:spcAft>
            </a:pPr>
            <a:r>
              <a:rPr lang="en-AU" sz="1800" b="1" dirty="0">
                <a:ea typeface="Calibri" panose="020F0502020204030204" pitchFamily="34" charset="0"/>
              </a:rPr>
              <a:t>Consulted with</a:t>
            </a:r>
            <a:r>
              <a:rPr lang="en-AU" sz="1800" dirty="0">
                <a:ea typeface="Calibri" panose="020F0502020204030204" pitchFamily="34" charset="0"/>
              </a:rPr>
              <a:t>: Inclusive Education, Multicultural Education</a:t>
            </a:r>
            <a:r>
              <a:rPr lang="en-AU" sz="1800" dirty="0">
                <a:solidFill>
                  <a:srgbClr val="2F5496"/>
                </a:solidFill>
                <a:ea typeface="Calibri" panose="020F0502020204030204" pitchFamily="34" charset="0"/>
              </a:rPr>
              <a:t>, </a:t>
            </a:r>
            <a:r>
              <a:rPr lang="en-AU" sz="1800" dirty="0">
                <a:ea typeface="Calibri" panose="020F0502020204030204" pitchFamily="34" charset="0"/>
              </a:rPr>
              <a:t>Literacy and Numeracy and subject matter experts. </a:t>
            </a:r>
          </a:p>
          <a:p>
            <a:pPr>
              <a:spcBef>
                <a:spcPts val="1200"/>
              </a:spcBef>
            </a:pPr>
            <a:r>
              <a:rPr lang="en-AU" sz="1800" b="1" dirty="0">
                <a:ea typeface="Calibri" panose="020F0502020204030204" pitchFamily="34" charset="0"/>
              </a:rPr>
              <a:t>Alignment to system priorities and/or needs</a:t>
            </a:r>
            <a:r>
              <a:rPr lang="en-AU" sz="1800" dirty="0">
                <a:ea typeface="Calibri" panose="020F0502020204030204" pitchFamily="34" charset="0"/>
              </a:rPr>
              <a:t>: </a:t>
            </a:r>
            <a:r>
              <a:rPr lang="en-AU" sz="1800" u="sng" dirty="0">
                <a:solidFill>
                  <a:srgbClr val="2F5496"/>
                </a:solidFill>
                <a:ea typeface="Calibri" panose="020F0502020204030204" pitchFamily="34" charset="0"/>
                <a:hlinkClick r:id="rId5"/>
              </a:rPr>
              <a:t>School Excellence Policy</a:t>
            </a:r>
            <a:r>
              <a:rPr lang="en-AU" sz="1800" dirty="0">
                <a:ea typeface="Calibri" panose="020F0502020204030204" pitchFamily="34" charset="0"/>
              </a:rPr>
              <a:t>, </a:t>
            </a:r>
            <a:r>
              <a:rPr lang="en-AU" sz="1800" u="sng" dirty="0">
                <a:solidFill>
                  <a:srgbClr val="2F5496"/>
                </a:solidFill>
                <a:ea typeface="Calibri" panose="020F0502020204030204" pitchFamily="34" charset="0"/>
                <a:hlinkClick r:id="rId6"/>
              </a:rPr>
              <a:t>School Success Model</a:t>
            </a:r>
            <a:r>
              <a:rPr lang="en-AU" sz="1800" dirty="0">
                <a:ea typeface="Calibri" panose="020F0502020204030204" pitchFamily="34" charset="0"/>
              </a:rPr>
              <a:t>.</a:t>
            </a:r>
          </a:p>
          <a:p>
            <a:pPr>
              <a:spcBef>
                <a:spcPts val="1200"/>
              </a:spcBef>
            </a:pPr>
            <a:r>
              <a:rPr lang="en-AU" sz="1800" b="1" dirty="0">
                <a:ea typeface="Calibri" panose="020F0502020204030204" pitchFamily="34" charset="0"/>
                <a:cs typeface="Times New Roman" panose="02020603050405020304" pitchFamily="18" charset="0"/>
              </a:rPr>
              <a:t>Alignment to the School Excellence Framework</a:t>
            </a:r>
            <a:r>
              <a:rPr lang="en-AU" sz="1800" dirty="0">
                <a:ea typeface="Calibri" panose="020F0502020204030204" pitchFamily="34" charset="0"/>
                <a:cs typeface="Times New Roman" panose="02020603050405020304" pitchFamily="18" charset="0"/>
              </a:rPr>
              <a:t>: This resource supports the </a:t>
            </a:r>
            <a:r>
              <a:rPr lang="en-AU" sz="1800" u="sng" dirty="0">
                <a:solidFill>
                  <a:srgbClr val="2F5496"/>
                </a:solidFill>
                <a:ea typeface="Calibri" panose="020F0502020204030204" pitchFamily="34" charset="0"/>
                <a:cs typeface="Times New Roman" panose="02020603050405020304" pitchFamily="18" charset="0"/>
                <a:hlinkClick r:id="rId7"/>
              </a:rPr>
              <a:t>School Excellence Framework</a:t>
            </a:r>
            <a:r>
              <a:rPr lang="en-AU" sz="1800" dirty="0">
                <a:solidFill>
                  <a:srgbClr val="2F5496"/>
                </a:solidFill>
                <a:ea typeface="Calibri" panose="020F0502020204030204" pitchFamily="34" charset="0"/>
                <a:cs typeface="Times New Roman" panose="02020603050405020304" pitchFamily="18" charset="0"/>
              </a:rPr>
              <a:t> </a:t>
            </a:r>
            <a:r>
              <a:rPr lang="en-AU" sz="1800" dirty="0">
                <a:ea typeface="Calibri" panose="020F0502020204030204" pitchFamily="34" charset="0"/>
                <a:cs typeface="Times New Roman" panose="02020603050405020304" pitchFamily="18" charset="0"/>
              </a:rPr>
              <a:t> elements of curriculum (curriculum provision) and effective classroom practice (lesson planning, explicit teaching). </a:t>
            </a:r>
          </a:p>
          <a:p>
            <a:pPr>
              <a:spcBef>
                <a:spcPts val="1200"/>
              </a:spcBef>
            </a:pPr>
            <a:r>
              <a:rPr lang="en-AU" sz="1800" b="1" dirty="0">
                <a:ea typeface="Calibri" panose="020F0502020204030204" pitchFamily="34" charset="0"/>
                <a:cs typeface="Times New Roman" panose="02020603050405020304" pitchFamily="18" charset="0"/>
              </a:rPr>
              <a:t>Alignment to Australian Professional Teaching Standards</a:t>
            </a:r>
            <a:r>
              <a:rPr lang="en-AU" sz="1800" dirty="0">
                <a:ea typeface="Calibri" panose="020F0502020204030204" pitchFamily="34" charset="0"/>
                <a:cs typeface="Times New Roman" panose="02020603050405020304" pitchFamily="18" charset="0"/>
              </a:rPr>
              <a:t>: This resource supports teachers to address </a:t>
            </a:r>
            <a:r>
              <a:rPr lang="en-AU" sz="1800" u="sng" dirty="0">
                <a:solidFill>
                  <a:srgbClr val="2F5496"/>
                </a:solidFill>
                <a:ea typeface="Calibri" panose="020F0502020204030204" pitchFamily="34" charset="0"/>
                <a:cs typeface="Times New Roman" panose="02020603050405020304" pitchFamily="18" charset="0"/>
                <a:hlinkClick r:id="rId8"/>
              </a:rPr>
              <a:t>Australian Professional Teaching Standards</a:t>
            </a:r>
            <a:r>
              <a:rPr lang="en-AU" sz="1800" dirty="0">
                <a:ea typeface="Calibri" panose="020F0502020204030204" pitchFamily="34" charset="0"/>
                <a:cs typeface="Times New Roman" panose="02020603050405020304" pitchFamily="18" charset="0"/>
              </a:rPr>
              <a:t> 1.5.2, 2.1.2, 2.5.2. </a:t>
            </a:r>
          </a:p>
          <a:p>
            <a:pPr>
              <a:spcBef>
                <a:spcPts val="1200"/>
              </a:spcBef>
            </a:pPr>
            <a:r>
              <a:rPr lang="en-AU" sz="1800" b="1" dirty="0">
                <a:ea typeface="Calibri" panose="020F0502020204030204" pitchFamily="34" charset="0"/>
                <a:cs typeface="Times New Roman" panose="02020603050405020304" pitchFamily="18" charset="0"/>
              </a:rPr>
              <a:t>Updated: </a:t>
            </a:r>
            <a:r>
              <a:rPr lang="en-AU" sz="1800" dirty="0">
                <a:ea typeface="Calibri" panose="020F0502020204030204" pitchFamily="34" charset="0"/>
                <a:cs typeface="Times New Roman" panose="02020603050405020304" pitchFamily="18" charset="0"/>
              </a:rPr>
              <a:t>10 Jan 24</a:t>
            </a:r>
          </a:p>
        </p:txBody>
      </p:sp>
      <p:sp>
        <p:nvSpPr>
          <p:cNvPr id="3" name="Slide Number Placeholder 2">
            <a:extLst>
              <a:ext uri="{FF2B5EF4-FFF2-40B4-BE49-F238E27FC236}">
                <a16:creationId xmlns:a16="http://schemas.microsoft.com/office/drawing/2014/main" id="{CD98B84A-4956-D716-58E7-093BA366A70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57</a:t>
            </a:fld>
            <a:endParaRPr lang="en-AU"/>
          </a:p>
        </p:txBody>
      </p:sp>
    </p:spTree>
    <p:extLst>
      <p:ext uri="{BB962C8B-B14F-4D97-AF65-F5344CB8AC3E}">
        <p14:creationId xmlns:p14="http://schemas.microsoft.com/office/powerpoint/2010/main" val="105624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 part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91604"/>
            <a:ext cx="11484000" cy="3404396"/>
          </a:xfrm>
        </p:spPr>
        <p:txBody>
          <a:bodyPr/>
          <a:lstStyle/>
          <a:p>
            <a:pPr>
              <a:spcBef>
                <a:spcPts val="500"/>
              </a:spcBef>
              <a:spcAft>
                <a:spcPts val="500"/>
              </a:spcAft>
            </a:pPr>
            <a:r>
              <a:rPr lang="en-AU" sz="1200" dirty="0">
                <a:cs typeface="Arial"/>
              </a:rPr>
              <a:t>NSW Physics Syllabus © 2017 NSW Education Standards Authority (NESA) for and on behalf of the Crown in right of the State of New South Wales</a:t>
            </a:r>
          </a:p>
          <a:p>
            <a:pPr>
              <a:lnSpc>
                <a:spcPct val="150000"/>
              </a:lnSpc>
              <a:spcBef>
                <a:spcPts val="500"/>
              </a:spcBef>
              <a:spcAft>
                <a:spcPts val="500"/>
              </a:spcAft>
            </a:pPr>
            <a:r>
              <a:rPr lang="en-AU" sz="1200" u="sng" dirty="0">
                <a:solidFill>
                  <a:srgbClr val="2F5496"/>
                </a:solidFill>
                <a:effectLst/>
                <a:ea typeface="Calibri" panose="020F0502020204030204" pitchFamily="34" charset="0"/>
                <a:hlinkClick r:id="rId4"/>
              </a:rPr>
              <a:t>© 2021 NSW Education Standards Authority</a:t>
            </a:r>
            <a:r>
              <a:rPr lang="en-AU" sz="1200" dirty="0">
                <a:effectLst/>
                <a:ea typeface="Calibri" panose="020F0502020204030204" pitchFamily="34" charset="0"/>
              </a:rPr>
              <a:t>. This document contains NSW Curriculum and syllabus content. The NSW Curriculum is developed by the NSW Education Standards Authority. This content is prepared by NESA for and on behalf of the Crown in right of the State of New South Wales. The material is protected by Crown copyright.</a:t>
            </a:r>
          </a:p>
          <a:p>
            <a:pPr>
              <a:lnSpc>
                <a:spcPct val="150000"/>
              </a:lnSpc>
              <a:spcBef>
                <a:spcPts val="500"/>
              </a:spcBef>
              <a:spcAft>
                <a:spcPts val="500"/>
              </a:spcAft>
            </a:pPr>
            <a:r>
              <a:rPr lang="en-AU" sz="1200" dirty="0">
                <a:effectLst/>
                <a:ea typeface="Calibri" panose="020F0502020204030204" pitchFamily="34" charset="0"/>
              </a:rPr>
              <a:t>Please refer to the </a:t>
            </a:r>
            <a:r>
              <a:rPr lang="en-AU" sz="1200" u="sng" dirty="0">
                <a:solidFill>
                  <a:srgbClr val="2F5496"/>
                </a:solidFill>
                <a:effectLst/>
                <a:ea typeface="Calibri" panose="020F0502020204030204" pitchFamily="34" charset="0"/>
                <a:hlinkClick r:id="rId4"/>
              </a:rPr>
              <a:t>NESA Copyright Disclaimer</a:t>
            </a:r>
            <a:r>
              <a:rPr lang="en-AU" sz="1200" dirty="0">
                <a:effectLst/>
                <a:ea typeface="Calibri" panose="020F0502020204030204" pitchFamily="34" charset="0"/>
              </a:rPr>
              <a:t> for more information. </a:t>
            </a:r>
          </a:p>
          <a:p>
            <a:pPr>
              <a:lnSpc>
                <a:spcPct val="150000"/>
              </a:lnSpc>
              <a:spcBef>
                <a:spcPts val="500"/>
              </a:spcBef>
              <a:spcAft>
                <a:spcPts val="500"/>
              </a:spcAft>
            </a:pPr>
            <a:r>
              <a:rPr lang="en-AU" sz="1200" dirty="0">
                <a:effectLst/>
                <a:ea typeface="Calibri" panose="020F0502020204030204" pitchFamily="34" charset="0"/>
              </a:rPr>
              <a:t>NESA (NSW Education Standards Authority) (2022) ‘</a:t>
            </a:r>
            <a:r>
              <a:rPr lang="en-AU" sz="1200" u="sng" dirty="0">
                <a:solidFill>
                  <a:srgbClr val="2F5496"/>
                </a:solidFill>
                <a:effectLst/>
                <a:ea typeface="Calibri" panose="020F0502020204030204" pitchFamily="34" charset="0"/>
                <a:hlinkClick r:id="rId6"/>
              </a:rPr>
              <a:t>Proficient Teacher:</a:t>
            </a:r>
            <a:r>
              <a:rPr lang="en-AU" sz="1200" u="sng" dirty="0">
                <a:solidFill>
                  <a:srgbClr val="2F5496"/>
                </a:solidFill>
                <a:effectLst/>
                <a:ea typeface="Calibri" panose="020F0502020204030204" pitchFamily="34" charset="0"/>
                <a:hlinkClick r:id="rId7"/>
              </a:rPr>
              <a:t> Standard descriptors’</a:t>
            </a:r>
            <a:r>
              <a:rPr lang="en-AU" sz="1200" dirty="0">
                <a:effectLst/>
                <a:ea typeface="Calibri" panose="020F0502020204030204" pitchFamily="34" charset="0"/>
              </a:rPr>
              <a:t>, </a:t>
            </a:r>
            <a:r>
              <a:rPr lang="en-AU" sz="1200" i="1" dirty="0">
                <a:effectLst/>
                <a:ea typeface="Calibri" panose="020F0502020204030204" pitchFamily="34" charset="0"/>
              </a:rPr>
              <a:t>The Standards</a:t>
            </a:r>
            <a:r>
              <a:rPr lang="en-AU" sz="1200" dirty="0">
                <a:effectLst/>
                <a:ea typeface="Calibri" panose="020F0502020204030204" pitchFamily="34" charset="0"/>
              </a:rPr>
              <a:t>, NESA website, accessed 13 Sep 2022</a:t>
            </a:r>
          </a:p>
          <a:p>
            <a:pPr>
              <a:lnSpc>
                <a:spcPct val="150000"/>
              </a:lnSpc>
              <a:spcBef>
                <a:spcPts val="500"/>
              </a:spcBef>
              <a:spcAft>
                <a:spcPts val="500"/>
              </a:spcAft>
            </a:pPr>
            <a:r>
              <a:rPr lang="en-AU" sz="1200" dirty="0">
                <a:effectLst/>
                <a:ea typeface="Calibri" panose="020F0502020204030204" pitchFamily="34" charset="0"/>
              </a:rPr>
              <a:t>State of New South Wales (Department of Education) and CESE (Centre for Education Statistics and Evaluation) (2020a) ‘</a:t>
            </a:r>
            <a:r>
              <a:rPr lang="en-AU" sz="1200" u="sng" dirty="0">
                <a:solidFill>
                  <a:srgbClr val="2F5496"/>
                </a:solidFill>
                <a:effectLst/>
                <a:ea typeface="Calibri" panose="020F0502020204030204" pitchFamily="34" charset="0"/>
                <a:hlinkClick r:id="rId8"/>
              </a:rPr>
              <a:t>What works best: 2020 update</a:t>
            </a:r>
            <a:r>
              <a:rPr lang="en-AU" sz="1200" dirty="0">
                <a:effectLst/>
                <a:ea typeface="Calibri" panose="020F0502020204030204" pitchFamily="34" charset="0"/>
              </a:rPr>
              <a:t>’, CESE, NSW Department of Education, accessed 13 Sep 2022.</a:t>
            </a:r>
          </a:p>
          <a:p>
            <a:pPr>
              <a:lnSpc>
                <a:spcPct val="150000"/>
              </a:lnSpc>
              <a:spcBef>
                <a:spcPts val="500"/>
              </a:spcBef>
              <a:spcAft>
                <a:spcPts val="500"/>
              </a:spcAft>
            </a:pPr>
            <a:r>
              <a:rPr lang="en-AU" sz="1200" dirty="0">
                <a:effectLst/>
                <a:ea typeface="Calibri" panose="020F0502020204030204" pitchFamily="34" charset="0"/>
              </a:rPr>
              <a:t>State of New South Wales (Department of Education) and CESE (Centre for Education Statistics and Evaluation) (2020b) ‘</a:t>
            </a:r>
            <a:r>
              <a:rPr lang="en-AU" sz="1200" u="sng" dirty="0">
                <a:solidFill>
                  <a:srgbClr val="2F5496"/>
                </a:solidFill>
                <a:effectLst/>
                <a:ea typeface="Calibri" panose="020F0502020204030204" pitchFamily="34" charset="0"/>
                <a:hlinkClick r:id="rId9"/>
              </a:rPr>
              <a:t>What works best in practice</a:t>
            </a:r>
            <a:r>
              <a:rPr lang="en-AU" sz="1200" dirty="0">
                <a:effectLst/>
                <a:ea typeface="Calibri" panose="020F0502020204030204" pitchFamily="34" charset="0"/>
              </a:rPr>
              <a:t>’, CESE, NSW Department of Education, accessed 13 Sep 2022.</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5A4513-D805-1532-336D-139CD87AB663}"/>
              </a:ext>
            </a:extLst>
          </p:cNvPr>
          <p:cNvSpPr>
            <a:spLocks noGrp="1"/>
          </p:cNvSpPr>
          <p:nvPr>
            <p:ph type="title"/>
          </p:nvPr>
        </p:nvSpPr>
        <p:spPr/>
        <p:txBody>
          <a:bodyPr/>
          <a:lstStyle/>
          <a:p>
            <a:r>
              <a:rPr lang="en-AU" dirty="0"/>
              <a:t>References – part 2</a:t>
            </a:r>
          </a:p>
        </p:txBody>
      </p:sp>
      <p:sp>
        <p:nvSpPr>
          <p:cNvPr id="7" name="Text Placeholder 6">
            <a:extLst>
              <a:ext uri="{FF2B5EF4-FFF2-40B4-BE49-F238E27FC236}">
                <a16:creationId xmlns:a16="http://schemas.microsoft.com/office/drawing/2014/main" id="{532DE59F-FEF3-B227-458B-C810C251F20B}"/>
              </a:ext>
            </a:extLst>
          </p:cNvPr>
          <p:cNvSpPr>
            <a:spLocks noGrp="1"/>
          </p:cNvSpPr>
          <p:nvPr>
            <p:ph type="body" sz="quarter" idx="19"/>
          </p:nvPr>
        </p:nvSpPr>
        <p:spPr/>
        <p:txBody>
          <a:bodyPr/>
          <a:lstStyle/>
          <a:p>
            <a:pPr>
              <a:spcBef>
                <a:spcPts val="600"/>
              </a:spcBef>
              <a:spcAft>
                <a:spcPts val="600"/>
              </a:spcAft>
            </a:pPr>
            <a:r>
              <a:rPr lang="en-AU" sz="1400" dirty="0">
                <a:cs typeface="Arial"/>
              </a:rPr>
              <a:t>Academic Gain Tutorials (23 August 2021) '</a:t>
            </a:r>
            <a:r>
              <a:rPr lang="en-AU" sz="1400" dirty="0">
                <a:solidFill>
                  <a:srgbClr val="333333"/>
                </a:solidFill>
                <a:cs typeface="Segoe UI"/>
                <a:hlinkClick r:id="rId3"/>
              </a:rPr>
              <a:t>Differences between Scalar Quantity and Vector Quantity' [video]</a:t>
            </a:r>
            <a:r>
              <a:rPr lang="en-AU" sz="1400" dirty="0">
                <a:solidFill>
                  <a:srgbClr val="333333"/>
                </a:solidFill>
                <a:cs typeface="Segoe UI"/>
              </a:rPr>
              <a:t>’, </a:t>
            </a:r>
            <a:r>
              <a:rPr lang="en-AU" sz="1400" dirty="0">
                <a:cs typeface="Arial"/>
              </a:rPr>
              <a:t>Academic Gain Tutorials, YouTube, accessed 14 September 2022.</a:t>
            </a:r>
            <a:endParaRPr lang="en-AU" sz="1400" dirty="0">
              <a:cs typeface="Times New Roman"/>
            </a:endParaRPr>
          </a:p>
          <a:p>
            <a:pPr>
              <a:spcBef>
                <a:spcPts val="600"/>
              </a:spcBef>
              <a:spcAft>
                <a:spcPts val="600"/>
              </a:spcAft>
            </a:pPr>
            <a:r>
              <a:rPr lang="en-AU" sz="1400" dirty="0">
                <a:cs typeface="Arial"/>
              </a:rPr>
              <a:t>CESE (Centre for Education Statistics and Evaluation) (2020a) What works best in practice, NSW Department of Education, cese.nsw.gov.au.</a:t>
            </a:r>
          </a:p>
          <a:p>
            <a:pPr>
              <a:spcBef>
                <a:spcPts val="600"/>
              </a:spcBef>
              <a:spcAft>
                <a:spcPts val="600"/>
              </a:spcAft>
            </a:pPr>
            <a:r>
              <a:rPr lang="en-AU" sz="1400" dirty="0">
                <a:cs typeface="Arial"/>
              </a:rPr>
              <a:t>CESE (Centre for Education Statistics and Evaluation) (2020b) What works best: 2020 update, NSW Department of Education, cese.nsw.gov.au. </a:t>
            </a:r>
            <a:endParaRPr lang="en-AU" sz="1400" dirty="0"/>
          </a:p>
          <a:p>
            <a:pPr>
              <a:spcBef>
                <a:spcPts val="600"/>
              </a:spcBef>
              <a:spcAft>
                <a:spcPts val="600"/>
              </a:spcAft>
            </a:pPr>
            <a:r>
              <a:rPr lang="en-AU" sz="1400" dirty="0" err="1">
                <a:cs typeface="Times New Roman"/>
              </a:rPr>
              <a:t>dcaulf</a:t>
            </a:r>
            <a:r>
              <a:rPr lang="en-AU" sz="1400" dirty="0">
                <a:cs typeface="Times New Roman"/>
              </a:rPr>
              <a:t> (22 November 2011) </a:t>
            </a:r>
            <a:r>
              <a:rPr lang="en-AU" sz="1400" dirty="0">
                <a:solidFill>
                  <a:srgbClr val="002562"/>
                </a:solidFill>
                <a:cs typeface="Times New Roman"/>
              </a:rPr>
              <a:t>'</a:t>
            </a:r>
            <a:r>
              <a:rPr lang="en-AU" sz="1400" dirty="0">
                <a:solidFill>
                  <a:srgbClr val="333333"/>
                </a:solidFill>
                <a:cs typeface="Arial"/>
                <a:hlinkClick r:id="rId4"/>
              </a:rPr>
              <a:t>The difference between Vectors and Scalars, Introduction and Basics [video]</a:t>
            </a:r>
            <a:r>
              <a:rPr lang="en-AU" sz="1400" dirty="0">
                <a:solidFill>
                  <a:srgbClr val="333333"/>
                </a:solidFill>
                <a:cs typeface="Arial"/>
              </a:rPr>
              <a:t>' ,</a:t>
            </a:r>
            <a:r>
              <a:rPr lang="en-AU" sz="1400" b="0" i="0" dirty="0">
                <a:solidFill>
                  <a:srgbClr val="333333"/>
                </a:solidFill>
                <a:effectLst/>
                <a:cs typeface="Arial"/>
              </a:rPr>
              <a:t> </a:t>
            </a:r>
            <a:r>
              <a:rPr lang="en-AU" sz="1400" dirty="0" err="1">
                <a:cs typeface="Times New Roman"/>
              </a:rPr>
              <a:t>dcaulf</a:t>
            </a:r>
            <a:r>
              <a:rPr lang="en-AU" sz="1400" dirty="0">
                <a:cs typeface="Times New Roman"/>
              </a:rPr>
              <a:t>, YouTube, accessed 14 September 2022.</a:t>
            </a:r>
          </a:p>
          <a:p>
            <a:pPr>
              <a:spcBef>
                <a:spcPts val="600"/>
              </a:spcBef>
              <a:spcAft>
                <a:spcPts val="600"/>
              </a:spcAft>
            </a:pPr>
            <a:r>
              <a:rPr lang="en-AU" sz="1400" dirty="0">
                <a:cs typeface="Arial"/>
              </a:rPr>
              <a:t>Don’t Memorise (15 May 2017) '</a:t>
            </a:r>
            <a:r>
              <a:rPr lang="en-AU" sz="1400" dirty="0">
                <a:solidFill>
                  <a:srgbClr val="333333"/>
                </a:solidFill>
                <a:cs typeface="Segoe UI"/>
                <a:hlinkClick r:id="rId5"/>
              </a:rPr>
              <a:t>Scalar Quantity and Vector Quantity/Physics/Don't Memorise' [video]</a:t>
            </a:r>
            <a:r>
              <a:rPr lang="en-AU" sz="1400" dirty="0">
                <a:solidFill>
                  <a:srgbClr val="333333"/>
                </a:solidFill>
                <a:cs typeface="Segoe UI"/>
              </a:rPr>
              <a:t>’, </a:t>
            </a:r>
            <a:r>
              <a:rPr lang="en-AU" sz="1400" dirty="0">
                <a:cs typeface="Arial"/>
              </a:rPr>
              <a:t>Don’t Memorise, YouTube, accessed 14 September 2022.</a:t>
            </a:r>
          </a:p>
          <a:p>
            <a:pPr>
              <a:spcBef>
                <a:spcPts val="1200"/>
              </a:spcBef>
            </a:pPr>
            <a:r>
              <a:rPr lang="en-AU" sz="1400" dirty="0">
                <a:cs typeface="Arial"/>
              </a:rPr>
              <a:t>Flipping Physics (6 March 2014) </a:t>
            </a:r>
            <a:r>
              <a:rPr lang="en-AU" sz="1400" dirty="0">
                <a:cs typeface="Segoe UI"/>
              </a:rPr>
              <a:t>'</a:t>
            </a:r>
            <a:r>
              <a:rPr lang="en-AU" sz="1400" dirty="0">
                <a:cs typeface="Segoe UI"/>
                <a:hlinkClick r:id="rId6"/>
              </a:rPr>
              <a:t>Introduction to Tip-to-Tail Vector Addition, Vectors and Scalars' [video]</a:t>
            </a:r>
            <a:r>
              <a:rPr lang="en-AU" sz="1400" dirty="0">
                <a:cs typeface="Segoe UI"/>
              </a:rPr>
              <a:t>’</a:t>
            </a:r>
            <a:r>
              <a:rPr lang="en-AU" sz="1400" dirty="0">
                <a:solidFill>
                  <a:srgbClr val="333333"/>
                </a:solidFill>
                <a:cs typeface="Segoe UI"/>
              </a:rPr>
              <a:t>, </a:t>
            </a:r>
            <a:r>
              <a:rPr lang="en-AU" sz="1400" dirty="0">
                <a:cs typeface="Arial"/>
              </a:rPr>
              <a:t>Flipping Physics, YouTube, accessed 12 September 2022.</a:t>
            </a:r>
            <a:endParaRPr lang="en-AU" sz="1400" dirty="0">
              <a:cs typeface="Times New Roman"/>
            </a:endParaRPr>
          </a:p>
        </p:txBody>
      </p:sp>
      <p:sp>
        <p:nvSpPr>
          <p:cNvPr id="2" name="Slide Number Placeholder 1">
            <a:extLst>
              <a:ext uri="{FF2B5EF4-FFF2-40B4-BE49-F238E27FC236}">
                <a16:creationId xmlns:a16="http://schemas.microsoft.com/office/drawing/2014/main" id="{F280CF93-BB0E-70A0-B8F9-1C76E07CC144}"/>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59</a:t>
            </a:fld>
            <a:endParaRPr lang="en-AU"/>
          </a:p>
        </p:txBody>
      </p:sp>
    </p:spTree>
    <p:extLst>
      <p:ext uri="{BB962C8B-B14F-4D97-AF65-F5344CB8AC3E}">
        <p14:creationId xmlns:p14="http://schemas.microsoft.com/office/powerpoint/2010/main" val="34175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ECFC48-B44A-EDA6-5419-444E0038E00F}"/>
              </a:ext>
            </a:extLst>
          </p:cNvPr>
          <p:cNvSpPr>
            <a:spLocks noGrp="1"/>
          </p:cNvSpPr>
          <p:nvPr>
            <p:ph type="title"/>
          </p:nvPr>
        </p:nvSpPr>
        <p:spPr/>
        <p:txBody>
          <a:bodyPr/>
          <a:lstStyle/>
          <a:p>
            <a:r>
              <a:rPr lang="en-US" dirty="0"/>
              <a:t>Introduction</a:t>
            </a:r>
            <a:endParaRPr lang="en-AU" dirty="0"/>
          </a:p>
        </p:txBody>
      </p:sp>
      <p:sp>
        <p:nvSpPr>
          <p:cNvPr id="6" name="Content Placeholder 5">
            <a:extLst>
              <a:ext uri="{FF2B5EF4-FFF2-40B4-BE49-F238E27FC236}">
                <a16:creationId xmlns:a16="http://schemas.microsoft.com/office/drawing/2014/main" id="{B2712DED-AFFF-98AA-FCFF-A9C84EDBB6DB}"/>
              </a:ext>
            </a:extLst>
          </p:cNvPr>
          <p:cNvSpPr>
            <a:spLocks noGrp="1"/>
          </p:cNvSpPr>
          <p:nvPr>
            <p:ph idx="1"/>
          </p:nvPr>
        </p:nvSpPr>
        <p:spPr/>
        <p:txBody>
          <a:bodyPr/>
          <a:lstStyle/>
          <a:p>
            <a:pPr marL="285750" indent="-285750">
              <a:spcBef>
                <a:spcPts val="1200"/>
              </a:spcBef>
              <a:buFont typeface="Arial" panose="020B0604020202020204" pitchFamily="34" charset="0"/>
              <a:buChar char="•"/>
            </a:pPr>
            <a:r>
              <a:rPr lang="en-AU" sz="1800" dirty="0">
                <a:effectLst/>
                <a:ea typeface="Calibri" panose="020F0502020204030204" pitchFamily="34" charset="0"/>
                <a:cs typeface="Times New Roman"/>
              </a:rPr>
              <a:t>This learning sequence allows students to develop an understanding of vectors and scalars and their </a:t>
            </a:r>
            <a:r>
              <a:rPr lang="en-AU" sz="1800" dirty="0">
                <a:ea typeface="Calibri" panose="020F0502020204030204" pitchFamily="34" charset="0"/>
                <a:cs typeface="Times New Roman"/>
              </a:rPr>
              <a:t>application in rectilinear motion.</a:t>
            </a:r>
          </a:p>
          <a:p>
            <a:pPr marL="285750" indent="-285750">
              <a:spcBef>
                <a:spcPts val="400"/>
              </a:spcBef>
              <a:buFont typeface="Arial" panose="020B0604020202020204" pitchFamily="34" charset="0"/>
              <a:buChar char="•"/>
              <a:tabLst>
                <a:tab pos="228600" algn="l"/>
                <a:tab pos="414020" algn="l"/>
              </a:tabLst>
            </a:pPr>
            <a:r>
              <a:rPr lang="en-AU" sz="1800" dirty="0">
                <a:effectLst/>
                <a:ea typeface="Calibri" panose="020F0502020204030204" pitchFamily="34" charset="0"/>
                <a:cs typeface="Times New Roman"/>
              </a:rPr>
              <a:t>Students should be able to describe uniform </a:t>
            </a:r>
            <a:r>
              <a:rPr lang="en-AU" sz="1800" dirty="0">
                <a:ea typeface="Calibri" panose="020F0502020204030204" pitchFamily="34" charset="0"/>
                <a:cs typeface="Times New Roman"/>
              </a:rPr>
              <a:t>straight-line </a:t>
            </a:r>
            <a:r>
              <a:rPr lang="en-AU" sz="1800" dirty="0">
                <a:effectLst/>
                <a:ea typeface="Calibri" panose="020F0502020204030204" pitchFamily="34" charset="0"/>
                <a:cs typeface="Times New Roman"/>
              </a:rPr>
              <a:t>motion before they begin this task.</a:t>
            </a:r>
            <a:r>
              <a:rPr lang="en-AU" sz="1800" dirty="0">
                <a:ea typeface="Calibri" panose="020F0502020204030204" pitchFamily="34" charset="0"/>
                <a:cs typeface="Times New Roman"/>
              </a:rPr>
              <a:t> Students should be provided opportunities to do this using their preferred mode of communication.</a:t>
            </a:r>
            <a:endParaRPr lang="en-AU" sz="1800" dirty="0">
              <a:effectLst/>
              <a:ea typeface="Calibri" panose="020F0502020204030204" pitchFamily="34" charset="0"/>
              <a:cs typeface="Times New Roman" panose="02020603050405020304" pitchFamily="18" charset="0"/>
            </a:endParaRPr>
          </a:p>
          <a:p>
            <a:pPr marL="285750" lvl="0" indent="-285750">
              <a:spcBef>
                <a:spcPts val="400"/>
              </a:spcBef>
              <a:buFont typeface="Arial" panose="020B0604020202020204" pitchFamily="34" charset="0"/>
              <a:buChar char="•"/>
              <a:tabLst>
                <a:tab pos="228600" algn="l"/>
                <a:tab pos="414020" algn="l"/>
              </a:tabLst>
            </a:pPr>
            <a:r>
              <a:rPr lang="en-AU" sz="1800" dirty="0">
                <a:ea typeface="Calibri" panose="020F0502020204030204" pitchFamily="34" charset="0"/>
                <a:cs typeface="Times New Roman"/>
              </a:rPr>
              <a:t>Knowledge and understanding of the concept will be developed throughout the lesson as they undertake a variety of tasks that will consolidate learning and provide opportunities to apply their learning.</a:t>
            </a:r>
          </a:p>
          <a:p>
            <a:pPr marL="285750" indent="-285750">
              <a:spcBef>
                <a:spcPts val="400"/>
              </a:spcBef>
              <a:buFont typeface="Arial" panose="020B0604020202020204" pitchFamily="34" charset="0"/>
              <a:buChar char="•"/>
              <a:tabLst>
                <a:tab pos="228600" algn="l"/>
                <a:tab pos="414020" algn="l"/>
              </a:tabLst>
            </a:pPr>
            <a:r>
              <a:rPr lang="en-AU" sz="1800" dirty="0">
                <a:effectLst/>
                <a:ea typeface="Calibri" panose="020F0502020204030204" pitchFamily="34" charset="0"/>
                <a:cs typeface="Times New Roman"/>
              </a:rPr>
              <a:t>The content also links with the working </a:t>
            </a:r>
            <a:r>
              <a:rPr lang="en-AU" sz="1800" dirty="0">
                <a:ea typeface="Calibri" panose="020F0502020204030204" pitchFamily="34" charset="0"/>
                <a:cs typeface="Times New Roman"/>
              </a:rPr>
              <a:t>scientifically skills of the Stage 6 physics course as communication and predicting skills are developed.</a:t>
            </a:r>
            <a:endParaRPr lang="en-AU" sz="1800" dirty="0">
              <a:effectLst/>
              <a:ea typeface="Calibri" panose="020F0502020204030204" pitchFamily="34" charset="0"/>
              <a:cs typeface="Times New Roman"/>
            </a:endParaRPr>
          </a:p>
        </p:txBody>
      </p:sp>
      <p:sp>
        <p:nvSpPr>
          <p:cNvPr id="2" name="Slide Number Placeholder 1">
            <a:extLst>
              <a:ext uri="{FF2B5EF4-FFF2-40B4-BE49-F238E27FC236}">
                <a16:creationId xmlns:a16="http://schemas.microsoft.com/office/drawing/2014/main" id="{02F2944C-094F-C50A-371C-4E93908D581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28604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4B122-93D0-785D-6EB3-2782E1ADB7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2A44927-19CE-301B-DAC6-A8E3483A1D91}"/>
              </a:ext>
            </a:extLst>
          </p:cNvPr>
          <p:cNvSpPr>
            <a:spLocks noGrp="1"/>
          </p:cNvSpPr>
          <p:nvPr>
            <p:ph type="title"/>
          </p:nvPr>
        </p:nvSpPr>
        <p:spPr/>
        <p:txBody>
          <a:bodyPr/>
          <a:lstStyle/>
          <a:p>
            <a:r>
              <a:rPr lang="en-AU" dirty="0"/>
              <a:t>References – part 3</a:t>
            </a:r>
          </a:p>
        </p:txBody>
      </p:sp>
      <p:sp>
        <p:nvSpPr>
          <p:cNvPr id="7" name="Text Placeholder 6">
            <a:extLst>
              <a:ext uri="{FF2B5EF4-FFF2-40B4-BE49-F238E27FC236}">
                <a16:creationId xmlns:a16="http://schemas.microsoft.com/office/drawing/2014/main" id="{F155A33F-7F64-8765-893B-7D8F52CDC501}"/>
              </a:ext>
            </a:extLst>
          </p:cNvPr>
          <p:cNvSpPr>
            <a:spLocks noGrp="1"/>
          </p:cNvSpPr>
          <p:nvPr>
            <p:ph type="body" sz="quarter" idx="19"/>
          </p:nvPr>
        </p:nvSpPr>
        <p:spPr/>
        <p:txBody>
          <a:bodyPr/>
          <a:lstStyle/>
          <a:p>
            <a:pPr>
              <a:spcBef>
                <a:spcPts val="1200"/>
              </a:spcBef>
            </a:pPr>
            <a:r>
              <a:rPr lang="en-AU" sz="1400" dirty="0">
                <a:cs typeface="Arial"/>
              </a:rPr>
              <a:t>Free Animated Education (2 March 2019)  '</a:t>
            </a:r>
            <a:r>
              <a:rPr lang="en-AU" sz="1400" dirty="0">
                <a:solidFill>
                  <a:srgbClr val="333333"/>
                </a:solidFill>
                <a:cs typeface="Segoe UI"/>
                <a:hlinkClick r:id="rId3"/>
              </a:rPr>
              <a:t>What are Vector and Scalar Quantities' [video]</a:t>
            </a:r>
            <a:r>
              <a:rPr lang="en-AU" sz="1400" dirty="0">
                <a:solidFill>
                  <a:srgbClr val="333333"/>
                </a:solidFill>
                <a:cs typeface="Segoe UI"/>
              </a:rPr>
              <a:t>’, </a:t>
            </a:r>
            <a:r>
              <a:rPr lang="en-AU" sz="1400" dirty="0">
                <a:cs typeface="Arial"/>
              </a:rPr>
              <a:t>Free Animated Education, YouTube, accessed 14 September 2022.</a:t>
            </a:r>
            <a:endParaRPr lang="en-US" sz="1400" dirty="0">
              <a:cs typeface="Arial"/>
            </a:endParaRPr>
          </a:p>
          <a:p>
            <a:pPr>
              <a:spcBef>
                <a:spcPts val="1200"/>
              </a:spcBef>
            </a:pPr>
            <a:r>
              <a:rPr lang="en-AU" sz="1400" dirty="0">
                <a:cs typeface="Arial"/>
              </a:rPr>
              <a:t>Henderson T (24 Apr 2014) </a:t>
            </a:r>
            <a:r>
              <a:rPr lang="en-AU" sz="1400" i="1" dirty="0">
                <a:cs typeface="Arial"/>
                <a:hlinkClick r:id="rId4"/>
              </a:rPr>
              <a:t>Scalars and Vectors</a:t>
            </a:r>
            <a:r>
              <a:rPr lang="en-AU" sz="1400" dirty="0">
                <a:cs typeface="Arial"/>
              </a:rPr>
              <a:t>, The Physics Classroom Website, accessed 14 September 2022.</a:t>
            </a:r>
            <a:endParaRPr lang="en-US" sz="1400" dirty="0">
              <a:cs typeface="Arial"/>
            </a:endParaRPr>
          </a:p>
          <a:p>
            <a:pPr>
              <a:spcBef>
                <a:spcPts val="1200"/>
              </a:spcBef>
            </a:pPr>
            <a:r>
              <a:rPr lang="en-AU" sz="1400" dirty="0">
                <a:cs typeface="Arial"/>
              </a:rPr>
              <a:t>Henderson T (24 Apr 2014) </a:t>
            </a:r>
            <a:r>
              <a:rPr lang="en-AU" sz="1400" dirty="0">
                <a:cs typeface="Arial"/>
                <a:hlinkClick r:id="rId5"/>
              </a:rPr>
              <a:t>Vector Diagrams</a:t>
            </a:r>
            <a:r>
              <a:rPr lang="en-AU" sz="1400" dirty="0">
                <a:cs typeface="Arial"/>
              </a:rPr>
              <a:t>, The Physics Classroom Website, accessed 14 September 2022.</a:t>
            </a:r>
            <a:endParaRPr lang="en-AU" sz="1400" dirty="0"/>
          </a:p>
          <a:p>
            <a:pPr>
              <a:spcBef>
                <a:spcPts val="1200"/>
              </a:spcBef>
            </a:pPr>
            <a:r>
              <a:rPr lang="en-AU" sz="1400" dirty="0">
                <a:cs typeface="Arial"/>
              </a:rPr>
              <a:t>Study Smarter (29 May 2018) </a:t>
            </a:r>
            <a:r>
              <a:rPr lang="en-AU" sz="1400" dirty="0">
                <a:cs typeface="Arial"/>
                <a:hlinkClick r:id="rId6"/>
              </a:rPr>
              <a:t>Scalar and Vector [website]</a:t>
            </a:r>
            <a:r>
              <a:rPr lang="en-AU" sz="1400" dirty="0">
                <a:cs typeface="Arial"/>
              </a:rPr>
              <a:t>, Study Smarter, accessed 14 September 2022.</a:t>
            </a:r>
          </a:p>
        </p:txBody>
      </p:sp>
      <p:sp>
        <p:nvSpPr>
          <p:cNvPr id="2" name="Slide Number Placeholder 1">
            <a:extLst>
              <a:ext uri="{FF2B5EF4-FFF2-40B4-BE49-F238E27FC236}">
                <a16:creationId xmlns:a16="http://schemas.microsoft.com/office/drawing/2014/main" id="{7F42ADE0-9279-0F81-3789-7E40EFCF3D07}"/>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60</a:t>
            </a:fld>
            <a:endParaRPr lang="en-AU"/>
          </a:p>
        </p:txBody>
      </p:sp>
    </p:spTree>
    <p:extLst>
      <p:ext uri="{BB962C8B-B14F-4D97-AF65-F5344CB8AC3E}">
        <p14:creationId xmlns:p14="http://schemas.microsoft.com/office/powerpoint/2010/main" val="2509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BC2109-CA86-5AAC-FD07-7384E0935ADF}"/>
              </a:ext>
            </a:extLst>
          </p:cNvPr>
          <p:cNvSpPr>
            <a:spLocks noGrp="1"/>
          </p:cNvSpPr>
          <p:nvPr>
            <p:ph type="title"/>
          </p:nvPr>
        </p:nvSpPr>
        <p:spPr/>
        <p:txBody>
          <a:bodyPr/>
          <a:lstStyle/>
          <a:p>
            <a:r>
              <a:rPr lang="en-AU" dirty="0"/>
              <a:t>Further reading</a:t>
            </a:r>
          </a:p>
        </p:txBody>
      </p:sp>
      <p:sp>
        <p:nvSpPr>
          <p:cNvPr id="7" name="Content Placeholder 6">
            <a:extLst>
              <a:ext uri="{FF2B5EF4-FFF2-40B4-BE49-F238E27FC236}">
                <a16:creationId xmlns:a16="http://schemas.microsoft.com/office/drawing/2014/main" id="{F5091162-E505-39C8-AC74-67F1B0AF5283}"/>
              </a:ext>
            </a:extLst>
          </p:cNvPr>
          <p:cNvSpPr>
            <a:spLocks noGrp="1"/>
          </p:cNvSpPr>
          <p:nvPr>
            <p:ph idx="1"/>
          </p:nvPr>
        </p:nvSpPr>
        <p:spPr/>
        <p:txBody>
          <a:bodyPr/>
          <a:lstStyle/>
          <a:p>
            <a:pPr>
              <a:lnSpc>
                <a:spcPct val="150000"/>
              </a:lnSpc>
              <a:spcBef>
                <a:spcPts val="500"/>
              </a:spcBef>
              <a:spcAft>
                <a:spcPts val="500"/>
              </a:spcAft>
            </a:pPr>
            <a:r>
              <a:rPr lang="en-AU" sz="1800" dirty="0">
                <a:effectLst/>
                <a:ea typeface="Calibri" panose="020F0502020204030204" pitchFamily="34" charset="0"/>
              </a:rPr>
              <a:t>State of New South Wales (Department of Education)(2022) </a:t>
            </a:r>
            <a:r>
              <a:rPr lang="en-AU" sz="1800" u="sng" dirty="0">
                <a:solidFill>
                  <a:srgbClr val="2F5496"/>
                </a:solidFill>
                <a:effectLst/>
                <a:ea typeface="Calibri" panose="020F0502020204030204" pitchFamily="34" charset="0"/>
                <a:hlinkClick r:id="rId2"/>
              </a:rPr>
              <a:t>Literacy and numeracy priorities</a:t>
            </a:r>
            <a:r>
              <a:rPr lang="en-AU" sz="1800" dirty="0">
                <a:effectLst/>
                <a:ea typeface="Calibri" panose="020F0502020204030204" pitchFamily="34" charset="0"/>
              </a:rPr>
              <a:t>, NSW Department of Education, accessed 24 February 2023.</a:t>
            </a:r>
          </a:p>
          <a:p>
            <a:pPr>
              <a:lnSpc>
                <a:spcPct val="150000"/>
              </a:lnSpc>
              <a:spcBef>
                <a:spcPts val="500"/>
              </a:spcBef>
              <a:spcAft>
                <a:spcPts val="500"/>
              </a:spcAft>
            </a:pPr>
            <a:r>
              <a:rPr lang="en-AU" sz="1800" dirty="0">
                <a:effectLst/>
                <a:ea typeface="Calibri" panose="020F0502020204030204" pitchFamily="34" charset="0"/>
              </a:rPr>
              <a:t>State of New South Wales (Department of Education)(2022) </a:t>
            </a:r>
            <a:r>
              <a:rPr lang="en-AU" sz="1800" u="sng" dirty="0">
                <a:solidFill>
                  <a:srgbClr val="2F5496"/>
                </a:solidFill>
                <a:effectLst/>
                <a:ea typeface="Calibri" panose="020F0502020204030204" pitchFamily="34" charset="0"/>
                <a:hlinkClick r:id="rId3"/>
              </a:rPr>
              <a:t>Literacy and numeracy</a:t>
            </a:r>
            <a:r>
              <a:rPr lang="en-AU" sz="1800" dirty="0">
                <a:effectLst/>
                <a:ea typeface="Calibri" panose="020F0502020204030204" pitchFamily="34" charset="0"/>
              </a:rPr>
              <a:t>, NSW Department of Education, accessed 24 February 2023.</a:t>
            </a:r>
          </a:p>
          <a:p>
            <a:endParaRPr lang="en-AU" dirty="0"/>
          </a:p>
        </p:txBody>
      </p:sp>
      <p:sp>
        <p:nvSpPr>
          <p:cNvPr id="3" name="Slide Number Placeholder 2">
            <a:extLst>
              <a:ext uri="{FF2B5EF4-FFF2-40B4-BE49-F238E27FC236}">
                <a16:creationId xmlns:a16="http://schemas.microsoft.com/office/drawing/2014/main" id="{D000B311-C154-5465-13CD-77D650BBC76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61</a:t>
            </a:fld>
            <a:endParaRPr lang="en-AU"/>
          </a:p>
        </p:txBody>
      </p:sp>
    </p:spTree>
    <p:extLst>
      <p:ext uri="{BB962C8B-B14F-4D97-AF65-F5344CB8AC3E}">
        <p14:creationId xmlns:p14="http://schemas.microsoft.com/office/powerpoint/2010/main" val="286526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58E20-1B65-AE51-529B-D433C60FA76F}"/>
              </a:ext>
            </a:extLst>
          </p:cNvPr>
          <p:cNvSpPr>
            <a:spLocks noGrp="1"/>
          </p:cNvSpPr>
          <p:nvPr>
            <p:ph type="title"/>
          </p:nvPr>
        </p:nvSpPr>
        <p:spPr/>
        <p:txBody>
          <a:bodyPr/>
          <a:lstStyle/>
          <a:p>
            <a:r>
              <a:rPr lang="en-AU" dirty="0"/>
              <a:t>Appendix – part 1</a:t>
            </a:r>
          </a:p>
        </p:txBody>
      </p:sp>
      <p:sp>
        <p:nvSpPr>
          <p:cNvPr id="8" name="Text Placeholder 7">
            <a:extLst>
              <a:ext uri="{FF2B5EF4-FFF2-40B4-BE49-F238E27FC236}">
                <a16:creationId xmlns:a16="http://schemas.microsoft.com/office/drawing/2014/main" id="{1E576E2C-2665-49D5-29CE-A1D474AE060A}"/>
              </a:ext>
            </a:extLst>
          </p:cNvPr>
          <p:cNvSpPr>
            <a:spLocks noGrp="1"/>
          </p:cNvSpPr>
          <p:nvPr>
            <p:ph type="body" sz="quarter" idx="18"/>
          </p:nvPr>
        </p:nvSpPr>
        <p:spPr/>
        <p:txBody>
          <a:bodyPr/>
          <a:lstStyle/>
          <a:p>
            <a:r>
              <a:rPr lang="en-AU" dirty="0"/>
              <a:t>Glossary: This glossary can be used to support student learning.</a:t>
            </a:r>
          </a:p>
        </p:txBody>
      </p:sp>
      <p:graphicFrame>
        <p:nvGraphicFramePr>
          <p:cNvPr id="9" name="Table 8">
            <a:extLst>
              <a:ext uri="{FF2B5EF4-FFF2-40B4-BE49-F238E27FC236}">
                <a16:creationId xmlns:a16="http://schemas.microsoft.com/office/drawing/2014/main" id="{B3EF7C43-4BAB-EE23-95B9-4EECD6C45E06}"/>
              </a:ext>
            </a:extLst>
          </p:cNvPr>
          <p:cNvGraphicFramePr>
            <a:graphicFrameLocks noGrp="1"/>
          </p:cNvGraphicFramePr>
          <p:nvPr>
            <p:extLst>
              <p:ext uri="{D42A27DB-BD31-4B8C-83A1-F6EECF244321}">
                <p14:modId xmlns:p14="http://schemas.microsoft.com/office/powerpoint/2010/main" val="3049366578"/>
              </p:ext>
            </p:extLst>
          </p:nvPr>
        </p:nvGraphicFramePr>
        <p:xfrm>
          <a:off x="360000" y="1345699"/>
          <a:ext cx="11459467" cy="5131414"/>
        </p:xfrm>
        <a:graphic>
          <a:graphicData uri="http://schemas.openxmlformats.org/drawingml/2006/table">
            <a:tbl>
              <a:tblPr firstRow="1" firstCol="1" bandRow="1">
                <a:tableStyleId>{B301B821-A1FF-4177-AEE7-76D212191A09}</a:tableStyleId>
              </a:tblPr>
              <a:tblGrid>
                <a:gridCol w="2187631">
                  <a:extLst>
                    <a:ext uri="{9D8B030D-6E8A-4147-A177-3AD203B41FA5}">
                      <a16:colId xmlns:a16="http://schemas.microsoft.com/office/drawing/2014/main" val="2858898136"/>
                    </a:ext>
                  </a:extLst>
                </a:gridCol>
                <a:gridCol w="9271836">
                  <a:extLst>
                    <a:ext uri="{9D8B030D-6E8A-4147-A177-3AD203B41FA5}">
                      <a16:colId xmlns:a16="http://schemas.microsoft.com/office/drawing/2014/main" val="235391625"/>
                    </a:ext>
                  </a:extLst>
                </a:gridCol>
              </a:tblGrid>
              <a:tr h="327965">
                <a:tc>
                  <a:txBody>
                    <a:bodyPr/>
                    <a:lstStyle/>
                    <a:p>
                      <a:pPr>
                        <a:lnSpc>
                          <a:spcPct val="150000"/>
                        </a:lnSpc>
                        <a:spcBef>
                          <a:spcPts val="1200"/>
                        </a:spcBef>
                      </a:pPr>
                      <a:r>
                        <a:rPr lang="en-AU" sz="2000" b="1" dirty="0">
                          <a:solidFill>
                            <a:schemeClr val="bg1"/>
                          </a:solidFill>
                          <a:effectLst/>
                          <a:latin typeface="+mj-lt"/>
                        </a:rPr>
                        <a:t>Word</a:t>
                      </a:r>
                      <a:endParaRPr lang="en-AU" sz="2000" b="1" dirty="0">
                        <a:solidFill>
                          <a:schemeClr val="bg1"/>
                        </a:solidFill>
                        <a:effectLst/>
                        <a:latin typeface="+mj-lt"/>
                        <a:ea typeface="Calibri" panose="020F0502020204030204" pitchFamily="34" charset="0"/>
                        <a:cs typeface="Arial" panose="020B0604020202020204" pitchFamily="34" charset="0"/>
                      </a:endParaRPr>
                    </a:p>
                  </a:txBody>
                  <a:tcPr marL="47433" marR="47433" marT="0" marB="0"/>
                </a:tc>
                <a:tc>
                  <a:txBody>
                    <a:bodyPr/>
                    <a:lstStyle/>
                    <a:p>
                      <a:pPr>
                        <a:lnSpc>
                          <a:spcPct val="150000"/>
                        </a:lnSpc>
                        <a:spcBef>
                          <a:spcPts val="1200"/>
                        </a:spcBef>
                      </a:pPr>
                      <a:r>
                        <a:rPr lang="en-AU" sz="2000" b="1" dirty="0">
                          <a:solidFill>
                            <a:schemeClr val="bg1"/>
                          </a:solidFill>
                          <a:effectLst/>
                          <a:latin typeface="+mj-lt"/>
                        </a:rPr>
                        <a:t>Meaning</a:t>
                      </a:r>
                      <a:endParaRPr lang="en-AU" sz="2000" b="1" dirty="0">
                        <a:solidFill>
                          <a:schemeClr val="bg1"/>
                        </a:solidFill>
                        <a:effectLst/>
                        <a:latin typeface="+mj-lt"/>
                        <a:ea typeface="Calibri" panose="020F0502020204030204" pitchFamily="34" charset="0"/>
                        <a:cs typeface="Arial" panose="020B0604020202020204" pitchFamily="34" charset="0"/>
                      </a:endParaRPr>
                    </a:p>
                  </a:txBody>
                  <a:tcPr marL="47433" marR="47433" marT="0" marB="0"/>
                </a:tc>
                <a:extLst>
                  <a:ext uri="{0D108BD9-81ED-4DB2-BD59-A6C34878D82A}">
                    <a16:rowId xmlns:a16="http://schemas.microsoft.com/office/drawing/2014/main" val="3262786717"/>
                  </a:ext>
                </a:extLst>
              </a:tr>
              <a:tr h="702092">
                <a:tc>
                  <a:txBody>
                    <a:bodyPr/>
                    <a:lstStyle/>
                    <a:p>
                      <a:pPr>
                        <a:lnSpc>
                          <a:spcPct val="150000"/>
                        </a:lnSpc>
                        <a:spcBef>
                          <a:spcPts val="1200"/>
                        </a:spcBef>
                      </a:pPr>
                      <a:r>
                        <a:rPr lang="en-AU" sz="1800" dirty="0">
                          <a:effectLst/>
                          <a:latin typeface="+mj-lt"/>
                        </a:rPr>
                        <a:t>Scalar</a:t>
                      </a:r>
                      <a:endParaRPr lang="en-AU" sz="1800" dirty="0">
                        <a:effectLst/>
                        <a:latin typeface="+mj-lt"/>
                        <a:ea typeface="Calibri" panose="020F0502020204030204" pitchFamily="34" charset="0"/>
                        <a:cs typeface="Arial" panose="020B0604020202020204" pitchFamily="34" charset="0"/>
                      </a:endParaRPr>
                    </a:p>
                  </a:txBody>
                  <a:tcPr marL="47433" marR="47433" marT="0" marB="0"/>
                </a:tc>
                <a:tc>
                  <a:txBody>
                    <a:bodyPr/>
                    <a:lstStyle/>
                    <a:p>
                      <a:pPr>
                        <a:lnSpc>
                          <a:spcPct val="150000"/>
                        </a:lnSpc>
                        <a:spcBef>
                          <a:spcPts val="1200"/>
                        </a:spcBef>
                      </a:pPr>
                      <a:r>
                        <a:rPr lang="en-AU" sz="1800" dirty="0">
                          <a:effectLst/>
                        </a:rPr>
                        <a:t>A quantity that has a size (magnitude) only. For example: mass. Mass is a scalar because it does not have a direction.</a:t>
                      </a:r>
                      <a:endParaRPr lang="en-AU" sz="1800" dirty="0">
                        <a:effectLst/>
                        <a:latin typeface="+mn-lt"/>
                        <a:ea typeface="Calibri" panose="020F0502020204030204" pitchFamily="34" charset="0"/>
                        <a:cs typeface="Arial" panose="020B0604020202020204" pitchFamily="34" charset="0"/>
                      </a:endParaRPr>
                    </a:p>
                  </a:txBody>
                  <a:tcPr marL="47433" marR="47433" marT="0" marB="0"/>
                </a:tc>
                <a:extLst>
                  <a:ext uri="{0D108BD9-81ED-4DB2-BD59-A6C34878D82A}">
                    <a16:rowId xmlns:a16="http://schemas.microsoft.com/office/drawing/2014/main" val="1430357627"/>
                  </a:ext>
                </a:extLst>
              </a:tr>
              <a:tr h="1008158">
                <a:tc>
                  <a:txBody>
                    <a:bodyPr/>
                    <a:lstStyle/>
                    <a:p>
                      <a:pPr>
                        <a:lnSpc>
                          <a:spcPct val="150000"/>
                        </a:lnSpc>
                        <a:spcBef>
                          <a:spcPts val="1200"/>
                        </a:spcBef>
                      </a:pPr>
                      <a:r>
                        <a:rPr lang="en-AU" sz="1800" dirty="0">
                          <a:effectLst/>
                          <a:latin typeface="+mj-lt"/>
                        </a:rPr>
                        <a:t>Vector</a:t>
                      </a:r>
                      <a:endParaRPr lang="en-AU" sz="1800" dirty="0">
                        <a:effectLst/>
                        <a:latin typeface="+mj-lt"/>
                        <a:ea typeface="Calibri" panose="020F0502020204030204" pitchFamily="34" charset="0"/>
                        <a:cs typeface="Arial" panose="020B0604020202020204" pitchFamily="34" charset="0"/>
                      </a:endParaRPr>
                    </a:p>
                  </a:txBody>
                  <a:tcPr marL="47433" marR="47433" marT="0" marB="0"/>
                </a:tc>
                <a:tc>
                  <a:txBody>
                    <a:bodyPr/>
                    <a:lstStyle/>
                    <a:p>
                      <a:pPr>
                        <a:lnSpc>
                          <a:spcPct val="150000"/>
                        </a:lnSpc>
                        <a:spcBef>
                          <a:spcPts val="1200"/>
                        </a:spcBef>
                      </a:pPr>
                      <a:r>
                        <a:rPr lang="en-AU" sz="1800" dirty="0">
                          <a:effectLst/>
                        </a:rPr>
                        <a:t>A quantity that has a size (magnitude) and a direction. For example: force. A force has a size and is applied in a given direction.</a:t>
                      </a:r>
                      <a:endParaRPr lang="en-AU" sz="1800" dirty="0">
                        <a:effectLst/>
                        <a:latin typeface="+mn-lt"/>
                        <a:ea typeface="Calibri" panose="020F0502020204030204" pitchFamily="34" charset="0"/>
                        <a:cs typeface="Arial" panose="020B0604020202020204" pitchFamily="34" charset="0"/>
                      </a:endParaRPr>
                    </a:p>
                  </a:txBody>
                  <a:tcPr marL="47433" marR="47433" marT="0" marB="0"/>
                </a:tc>
                <a:extLst>
                  <a:ext uri="{0D108BD9-81ED-4DB2-BD59-A6C34878D82A}">
                    <a16:rowId xmlns:a16="http://schemas.microsoft.com/office/drawing/2014/main" val="3887094368"/>
                  </a:ext>
                </a:extLst>
              </a:tr>
              <a:tr h="702092">
                <a:tc>
                  <a:txBody>
                    <a:bodyPr/>
                    <a:lstStyle/>
                    <a:p>
                      <a:pPr>
                        <a:lnSpc>
                          <a:spcPct val="150000"/>
                        </a:lnSpc>
                        <a:spcBef>
                          <a:spcPts val="1200"/>
                        </a:spcBef>
                      </a:pPr>
                      <a:r>
                        <a:rPr lang="en-AU" sz="1800">
                          <a:effectLst/>
                          <a:latin typeface="+mj-lt"/>
                        </a:rPr>
                        <a:t>Magnitude</a:t>
                      </a:r>
                      <a:endParaRPr lang="en-AU" sz="1800">
                        <a:effectLst/>
                        <a:latin typeface="+mj-lt"/>
                        <a:ea typeface="Calibri" panose="020F0502020204030204" pitchFamily="34" charset="0"/>
                        <a:cs typeface="Arial" panose="020B0604020202020204" pitchFamily="34" charset="0"/>
                      </a:endParaRPr>
                    </a:p>
                  </a:txBody>
                  <a:tcPr marL="47433" marR="47433" marT="0" marB="0"/>
                </a:tc>
                <a:tc>
                  <a:txBody>
                    <a:bodyPr/>
                    <a:lstStyle/>
                    <a:p>
                      <a:pPr>
                        <a:lnSpc>
                          <a:spcPct val="150000"/>
                        </a:lnSpc>
                        <a:spcBef>
                          <a:spcPts val="1200"/>
                        </a:spcBef>
                      </a:pPr>
                      <a:r>
                        <a:rPr lang="en-AU" sz="1800" dirty="0">
                          <a:effectLst/>
                        </a:rPr>
                        <a:t>The size of a quantity. For example: a mass is 3 kg. The magnitude is 3.</a:t>
                      </a:r>
                      <a:endParaRPr lang="en-AU" sz="1800" dirty="0">
                        <a:effectLst/>
                        <a:latin typeface="+mn-lt"/>
                        <a:ea typeface="Calibri" panose="020F0502020204030204" pitchFamily="34" charset="0"/>
                        <a:cs typeface="Arial" panose="020B0604020202020204" pitchFamily="34" charset="0"/>
                      </a:endParaRPr>
                    </a:p>
                  </a:txBody>
                  <a:tcPr marL="47433" marR="47433" marT="0" marB="0"/>
                </a:tc>
                <a:extLst>
                  <a:ext uri="{0D108BD9-81ED-4DB2-BD59-A6C34878D82A}">
                    <a16:rowId xmlns:a16="http://schemas.microsoft.com/office/drawing/2014/main" val="2789035600"/>
                  </a:ext>
                </a:extLst>
              </a:tr>
              <a:tr h="702092">
                <a:tc>
                  <a:txBody>
                    <a:bodyPr/>
                    <a:lstStyle/>
                    <a:p>
                      <a:pPr>
                        <a:lnSpc>
                          <a:spcPct val="150000"/>
                        </a:lnSpc>
                        <a:spcBef>
                          <a:spcPts val="1200"/>
                        </a:spcBef>
                      </a:pPr>
                      <a:r>
                        <a:rPr lang="en-AU" sz="1800">
                          <a:effectLst/>
                          <a:latin typeface="+mj-lt"/>
                        </a:rPr>
                        <a:t>Distance</a:t>
                      </a:r>
                      <a:endParaRPr lang="en-AU" sz="1800">
                        <a:effectLst/>
                        <a:latin typeface="+mj-lt"/>
                        <a:ea typeface="Calibri" panose="020F0502020204030204" pitchFamily="34" charset="0"/>
                        <a:cs typeface="Arial" panose="020B0604020202020204" pitchFamily="34" charset="0"/>
                      </a:endParaRPr>
                    </a:p>
                  </a:txBody>
                  <a:tcPr marL="47433" marR="47433" marT="0" marB="0"/>
                </a:tc>
                <a:tc>
                  <a:txBody>
                    <a:bodyPr/>
                    <a:lstStyle/>
                    <a:p>
                      <a:pPr>
                        <a:lnSpc>
                          <a:spcPct val="150000"/>
                        </a:lnSpc>
                        <a:spcBef>
                          <a:spcPts val="1200"/>
                        </a:spcBef>
                      </a:pPr>
                      <a:r>
                        <a:rPr lang="en-AU" sz="1800" dirty="0">
                          <a:effectLst/>
                        </a:rPr>
                        <a:t>How far an object has moved from its starting point. It is a scalar, so it does not have a direction included. For example: 6 metres</a:t>
                      </a:r>
                      <a:endParaRPr lang="en-AU" sz="1800" dirty="0">
                        <a:effectLst/>
                        <a:latin typeface="+mn-lt"/>
                        <a:ea typeface="Calibri" panose="020F0502020204030204" pitchFamily="34" charset="0"/>
                        <a:cs typeface="Arial" panose="020B0604020202020204" pitchFamily="34" charset="0"/>
                      </a:endParaRPr>
                    </a:p>
                  </a:txBody>
                  <a:tcPr marL="47433" marR="47433" marT="0" marB="0"/>
                </a:tc>
                <a:extLst>
                  <a:ext uri="{0D108BD9-81ED-4DB2-BD59-A6C34878D82A}">
                    <a16:rowId xmlns:a16="http://schemas.microsoft.com/office/drawing/2014/main" val="1188318569"/>
                  </a:ext>
                </a:extLst>
              </a:tr>
              <a:tr h="702092">
                <a:tc>
                  <a:txBody>
                    <a:bodyPr/>
                    <a:lstStyle/>
                    <a:p>
                      <a:pPr>
                        <a:lnSpc>
                          <a:spcPct val="150000"/>
                        </a:lnSpc>
                        <a:spcBef>
                          <a:spcPts val="1200"/>
                        </a:spcBef>
                      </a:pPr>
                      <a:r>
                        <a:rPr lang="en-AU" sz="1800">
                          <a:effectLst/>
                          <a:latin typeface="+mj-lt"/>
                        </a:rPr>
                        <a:t>Displacement</a:t>
                      </a:r>
                      <a:endParaRPr lang="en-AU" sz="1800">
                        <a:effectLst/>
                        <a:latin typeface="+mj-lt"/>
                        <a:ea typeface="Calibri" panose="020F0502020204030204" pitchFamily="34" charset="0"/>
                        <a:cs typeface="Arial" panose="020B0604020202020204" pitchFamily="34" charset="0"/>
                      </a:endParaRPr>
                    </a:p>
                  </a:txBody>
                  <a:tcPr marL="47433" marR="47433" marT="0" marB="0"/>
                </a:tc>
                <a:tc>
                  <a:txBody>
                    <a:bodyPr/>
                    <a:lstStyle/>
                    <a:p>
                      <a:pPr>
                        <a:lnSpc>
                          <a:spcPct val="150000"/>
                        </a:lnSpc>
                        <a:spcBef>
                          <a:spcPts val="1200"/>
                        </a:spcBef>
                      </a:pPr>
                      <a:r>
                        <a:rPr lang="en-AU" sz="1800" dirty="0">
                          <a:effectLst/>
                        </a:rPr>
                        <a:t>How far an object is from its starting point in a straight line. For example: 6 metres; North</a:t>
                      </a:r>
                      <a:endParaRPr lang="en-AU" sz="1800" dirty="0">
                        <a:effectLst/>
                        <a:latin typeface="+mn-lt"/>
                        <a:ea typeface="Calibri" panose="020F0502020204030204" pitchFamily="34" charset="0"/>
                        <a:cs typeface="Arial" panose="020B0604020202020204" pitchFamily="34" charset="0"/>
                      </a:endParaRPr>
                    </a:p>
                  </a:txBody>
                  <a:tcPr marL="47433" marR="47433" marT="0" marB="0"/>
                </a:tc>
                <a:extLst>
                  <a:ext uri="{0D108BD9-81ED-4DB2-BD59-A6C34878D82A}">
                    <a16:rowId xmlns:a16="http://schemas.microsoft.com/office/drawing/2014/main" val="3158282538"/>
                  </a:ext>
                </a:extLst>
              </a:tr>
              <a:tr h="702092">
                <a:tc>
                  <a:txBody>
                    <a:bodyPr/>
                    <a:lstStyle/>
                    <a:p>
                      <a:pPr>
                        <a:lnSpc>
                          <a:spcPct val="150000"/>
                        </a:lnSpc>
                        <a:spcBef>
                          <a:spcPts val="1200"/>
                        </a:spcBef>
                      </a:pPr>
                      <a:r>
                        <a:rPr lang="en-AU" sz="1800" dirty="0">
                          <a:effectLst/>
                          <a:latin typeface="+mj-lt"/>
                        </a:rPr>
                        <a:t>Mass</a:t>
                      </a:r>
                      <a:endParaRPr lang="en-AU" sz="1800" dirty="0">
                        <a:effectLst/>
                        <a:latin typeface="+mj-lt"/>
                        <a:ea typeface="Calibri" panose="020F0502020204030204" pitchFamily="34" charset="0"/>
                        <a:cs typeface="Arial" panose="020B0604020202020204" pitchFamily="34" charset="0"/>
                      </a:endParaRPr>
                    </a:p>
                  </a:txBody>
                  <a:tcPr marL="47433" marR="47433" marT="0" marB="0"/>
                </a:tc>
                <a:tc>
                  <a:txBody>
                    <a:bodyPr/>
                    <a:lstStyle/>
                    <a:p>
                      <a:pPr>
                        <a:lnSpc>
                          <a:spcPct val="150000"/>
                        </a:lnSpc>
                        <a:spcBef>
                          <a:spcPts val="1200"/>
                        </a:spcBef>
                      </a:pPr>
                      <a:r>
                        <a:rPr lang="en-AU" sz="1800" dirty="0">
                          <a:effectLst/>
                        </a:rPr>
                        <a:t>The amount of matter in an object. For example: the mass of the car is 1500 kg.</a:t>
                      </a:r>
                      <a:endParaRPr lang="en-AU" sz="1800" dirty="0">
                        <a:effectLst/>
                        <a:latin typeface="+mn-lt"/>
                        <a:ea typeface="Calibri" panose="020F0502020204030204" pitchFamily="34" charset="0"/>
                        <a:cs typeface="Arial" panose="020B0604020202020204" pitchFamily="34" charset="0"/>
                      </a:endParaRPr>
                    </a:p>
                  </a:txBody>
                  <a:tcPr marL="47433" marR="47433" marT="0" marB="0"/>
                </a:tc>
                <a:extLst>
                  <a:ext uri="{0D108BD9-81ED-4DB2-BD59-A6C34878D82A}">
                    <a16:rowId xmlns:a16="http://schemas.microsoft.com/office/drawing/2014/main" val="459695918"/>
                  </a:ext>
                </a:extLst>
              </a:tr>
            </a:tbl>
          </a:graphicData>
        </a:graphic>
      </p:graphicFrame>
      <p:sp>
        <p:nvSpPr>
          <p:cNvPr id="4" name="Slide Number Placeholder 3">
            <a:extLst>
              <a:ext uri="{FF2B5EF4-FFF2-40B4-BE49-F238E27FC236}">
                <a16:creationId xmlns:a16="http://schemas.microsoft.com/office/drawing/2014/main" id="{FF300334-E020-00FC-50C8-60CEFCE61F0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62</a:t>
            </a:fld>
            <a:endParaRPr lang="en-AU"/>
          </a:p>
        </p:txBody>
      </p:sp>
    </p:spTree>
    <p:extLst>
      <p:ext uri="{BB962C8B-B14F-4D97-AF65-F5344CB8AC3E}">
        <p14:creationId xmlns:p14="http://schemas.microsoft.com/office/powerpoint/2010/main" val="396620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B8A80-85F9-1216-1DAA-D0B597ED1A6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A0A5EC4-4792-9C8B-EC35-3457DB5604ED}"/>
              </a:ext>
            </a:extLst>
          </p:cNvPr>
          <p:cNvSpPr>
            <a:spLocks noGrp="1"/>
          </p:cNvSpPr>
          <p:nvPr>
            <p:ph type="title"/>
          </p:nvPr>
        </p:nvSpPr>
        <p:spPr/>
        <p:txBody>
          <a:bodyPr/>
          <a:lstStyle/>
          <a:p>
            <a:r>
              <a:rPr lang="en-AU" dirty="0"/>
              <a:t>Appendix – part 2</a:t>
            </a:r>
          </a:p>
        </p:txBody>
      </p:sp>
      <p:sp>
        <p:nvSpPr>
          <p:cNvPr id="8" name="Text Placeholder 7">
            <a:extLst>
              <a:ext uri="{FF2B5EF4-FFF2-40B4-BE49-F238E27FC236}">
                <a16:creationId xmlns:a16="http://schemas.microsoft.com/office/drawing/2014/main" id="{AD000D10-37F6-04B6-1FD5-FFCB48C81D10}"/>
              </a:ext>
            </a:extLst>
          </p:cNvPr>
          <p:cNvSpPr>
            <a:spLocks noGrp="1"/>
          </p:cNvSpPr>
          <p:nvPr>
            <p:ph type="body" sz="quarter" idx="18"/>
          </p:nvPr>
        </p:nvSpPr>
        <p:spPr/>
        <p:txBody>
          <a:bodyPr/>
          <a:lstStyle/>
          <a:p>
            <a:r>
              <a:rPr lang="en-AU" dirty="0"/>
              <a:t>Glossary: This glossary can be used to support student learning.</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4883CDFA-6FEC-F0E5-A296-ADD6309B986D}"/>
                  </a:ext>
                </a:extLst>
              </p:cNvPr>
              <p:cNvGraphicFramePr>
                <a:graphicFrameLocks noGrp="1"/>
              </p:cNvGraphicFramePr>
              <p:nvPr>
                <p:extLst>
                  <p:ext uri="{D42A27DB-BD31-4B8C-83A1-F6EECF244321}">
                    <p14:modId xmlns:p14="http://schemas.microsoft.com/office/powerpoint/2010/main" val="179086584"/>
                  </p:ext>
                </p:extLst>
              </p:nvPr>
            </p:nvGraphicFramePr>
            <p:xfrm>
              <a:off x="360000" y="1564145"/>
              <a:ext cx="11436889" cy="4738686"/>
            </p:xfrm>
            <a:graphic>
              <a:graphicData uri="http://schemas.openxmlformats.org/drawingml/2006/table">
                <a:tbl>
                  <a:tblPr firstRow="1" firstCol="1" bandRow="1">
                    <a:tableStyleId>{BDBED569-4797-4DF1-A0F4-6AAB3CD982D8}</a:tableStyleId>
                  </a:tblPr>
                  <a:tblGrid>
                    <a:gridCol w="2183321">
                      <a:extLst>
                        <a:ext uri="{9D8B030D-6E8A-4147-A177-3AD203B41FA5}">
                          <a16:colId xmlns:a16="http://schemas.microsoft.com/office/drawing/2014/main" val="2732095556"/>
                        </a:ext>
                      </a:extLst>
                    </a:gridCol>
                    <a:gridCol w="9253568">
                      <a:extLst>
                        <a:ext uri="{9D8B030D-6E8A-4147-A177-3AD203B41FA5}">
                          <a16:colId xmlns:a16="http://schemas.microsoft.com/office/drawing/2014/main" val="2973191451"/>
                        </a:ext>
                      </a:extLst>
                    </a:gridCol>
                  </a:tblGrid>
                  <a:tr h="833435">
                    <a:tc>
                      <a:txBody>
                        <a:bodyPr/>
                        <a:lstStyle/>
                        <a:p>
                          <a:pPr>
                            <a:lnSpc>
                              <a:spcPct val="150000"/>
                            </a:lnSpc>
                            <a:spcBef>
                              <a:spcPts val="1200"/>
                            </a:spcBef>
                          </a:pPr>
                          <a:r>
                            <a:rPr lang="en-AU" sz="1800" dirty="0">
                              <a:effectLst/>
                            </a:rPr>
                            <a:t>Weight</a:t>
                          </a:r>
                          <a:endParaRPr lang="en-AU" sz="1800" dirty="0">
                            <a:effectLst/>
                            <a:latin typeface="+mj-lt"/>
                            <a:ea typeface="Calibri" panose="020F0502020204030204" pitchFamily="34" charset="0"/>
                            <a:cs typeface="Arial" panose="020B0604020202020204" pitchFamily="34" charset="0"/>
                          </a:endParaRPr>
                        </a:p>
                      </a:txBody>
                      <a:tcPr marL="42835" marR="42835" marT="0" marB="0"/>
                    </a:tc>
                    <a:tc>
                      <a:txBody>
                        <a:bodyPr/>
                        <a:lstStyle/>
                        <a:p>
                          <a:pPr>
                            <a:lnSpc>
                              <a:spcPct val="150000"/>
                            </a:lnSpc>
                            <a:spcBef>
                              <a:spcPts val="1200"/>
                            </a:spcBef>
                          </a:pPr>
                          <a:r>
                            <a:rPr lang="en-AU" sz="1800" b="0" dirty="0">
                              <a:effectLst/>
                            </a:rPr>
                            <a:t>The force due to gravity acting on a mass. It is found by multiplying the mass by the acceleration due to gravity. </a:t>
                          </a:r>
                          <a14:m>
                            <m:oMath xmlns:m="http://schemas.openxmlformats.org/officeDocument/2006/math">
                              <m:r>
                                <m:rPr>
                                  <m:sty m:val="p"/>
                                </m:rPr>
                                <a:rPr lang="en-AU" sz="1800" b="0">
                                  <a:effectLst/>
                                  <a:latin typeface="Cambria Math" panose="02040503050406030204" pitchFamily="18" charset="0"/>
                                </a:rPr>
                                <m:t>W</m:t>
                              </m:r>
                              <m:r>
                                <a:rPr lang="en-AU" sz="1800" b="0">
                                  <a:effectLst/>
                                  <a:latin typeface="Cambria Math" panose="02040503050406030204" pitchFamily="18" charset="0"/>
                                </a:rPr>
                                <m:t>=</m:t>
                              </m:r>
                              <m:r>
                                <m:rPr>
                                  <m:sty m:val="p"/>
                                </m:rPr>
                                <a:rPr lang="en-AU" sz="1800" b="0">
                                  <a:effectLst/>
                                  <a:latin typeface="Cambria Math" panose="02040503050406030204" pitchFamily="18" charset="0"/>
                                </a:rPr>
                                <m:t>mg</m:t>
                              </m:r>
                            </m:oMath>
                          </a14:m>
                          <a:endParaRPr lang="en-AU" sz="1800" b="0" dirty="0">
                            <a:effectLst/>
                            <a:latin typeface="+mn-lt"/>
                            <a:ea typeface="Calibri" panose="020F0502020204030204" pitchFamily="34" charset="0"/>
                            <a:cs typeface="Arial" panose="020B0604020202020204" pitchFamily="34" charset="0"/>
                          </a:endParaRPr>
                        </a:p>
                      </a:txBody>
                      <a:tcPr marL="42835" marR="42835" marT="0" marB="0"/>
                    </a:tc>
                    <a:extLst>
                      <a:ext uri="{0D108BD9-81ED-4DB2-BD59-A6C34878D82A}">
                        <a16:rowId xmlns:a16="http://schemas.microsoft.com/office/drawing/2014/main" val="488628672"/>
                      </a:ext>
                    </a:extLst>
                  </a:tr>
                  <a:tr h="627958">
                    <a:tc>
                      <a:txBody>
                        <a:bodyPr/>
                        <a:lstStyle/>
                        <a:p>
                          <a:pPr>
                            <a:lnSpc>
                              <a:spcPct val="150000"/>
                            </a:lnSpc>
                            <a:spcBef>
                              <a:spcPts val="1200"/>
                            </a:spcBef>
                          </a:pPr>
                          <a:r>
                            <a:rPr lang="en-AU" sz="1800" dirty="0">
                              <a:effectLst/>
                            </a:rPr>
                            <a:t>Head of a vector</a:t>
                          </a:r>
                          <a:endParaRPr lang="en-AU" sz="1800" dirty="0">
                            <a:effectLst/>
                            <a:latin typeface="+mj-lt"/>
                            <a:ea typeface="Calibri" panose="020F0502020204030204" pitchFamily="34" charset="0"/>
                            <a:cs typeface="Arial" panose="020B0604020202020204" pitchFamily="34" charset="0"/>
                          </a:endParaRPr>
                        </a:p>
                      </a:txBody>
                      <a:tcPr marL="42835" marR="42835" marT="0" marB="0">
                        <a:solidFill>
                          <a:schemeClr val="bg1">
                            <a:lumMod val="65000"/>
                            <a:alpha val="20000"/>
                          </a:schemeClr>
                        </a:solidFill>
                      </a:tcPr>
                    </a:tc>
                    <a:tc>
                      <a:txBody>
                        <a:bodyPr/>
                        <a:lstStyle/>
                        <a:p>
                          <a:pPr>
                            <a:lnSpc>
                              <a:spcPct val="150000"/>
                            </a:lnSpc>
                            <a:spcBef>
                              <a:spcPts val="1200"/>
                            </a:spcBef>
                          </a:pPr>
                          <a:r>
                            <a:rPr lang="en-AU" sz="1800" dirty="0">
                              <a:effectLst/>
                            </a:rPr>
                            <a:t>The pointed arrow end of the vector diagram.</a:t>
                          </a:r>
                          <a:endParaRPr lang="en-AU" sz="1800" dirty="0">
                            <a:effectLst/>
                            <a:latin typeface="+mn-lt"/>
                            <a:ea typeface="Calibri" panose="020F0502020204030204" pitchFamily="34" charset="0"/>
                            <a:cs typeface="Arial" panose="020B0604020202020204" pitchFamily="34" charset="0"/>
                          </a:endParaRPr>
                        </a:p>
                      </a:txBody>
                      <a:tcPr marL="42835" marR="42835" marT="0" marB="0">
                        <a:solidFill>
                          <a:schemeClr val="bg1">
                            <a:lumMod val="65000"/>
                            <a:alpha val="20000"/>
                          </a:schemeClr>
                        </a:solidFill>
                      </a:tcPr>
                    </a:tc>
                    <a:extLst>
                      <a:ext uri="{0D108BD9-81ED-4DB2-BD59-A6C34878D82A}">
                        <a16:rowId xmlns:a16="http://schemas.microsoft.com/office/drawing/2014/main" val="1256289512"/>
                      </a:ext>
                    </a:extLst>
                  </a:tr>
                  <a:tr h="627958">
                    <a:tc>
                      <a:txBody>
                        <a:bodyPr/>
                        <a:lstStyle/>
                        <a:p>
                          <a:pPr>
                            <a:lnSpc>
                              <a:spcPct val="150000"/>
                            </a:lnSpc>
                            <a:spcBef>
                              <a:spcPts val="1200"/>
                            </a:spcBef>
                          </a:pPr>
                          <a:r>
                            <a:rPr lang="en-AU" sz="1800" dirty="0">
                              <a:effectLst/>
                            </a:rPr>
                            <a:t>Tail of a vector</a:t>
                          </a:r>
                          <a:endParaRPr lang="en-AU" sz="1800" dirty="0">
                            <a:effectLst/>
                            <a:latin typeface="+mj-lt"/>
                            <a:ea typeface="Calibri" panose="020F0502020204030204" pitchFamily="34" charset="0"/>
                            <a:cs typeface="Arial" panose="020B0604020202020204" pitchFamily="34" charset="0"/>
                          </a:endParaRPr>
                        </a:p>
                      </a:txBody>
                      <a:tcPr marL="42835" marR="42835" marT="0" marB="0"/>
                    </a:tc>
                    <a:tc>
                      <a:txBody>
                        <a:bodyPr/>
                        <a:lstStyle/>
                        <a:p>
                          <a:pPr>
                            <a:lnSpc>
                              <a:spcPct val="150000"/>
                            </a:lnSpc>
                            <a:spcBef>
                              <a:spcPts val="1200"/>
                            </a:spcBef>
                          </a:pPr>
                          <a:r>
                            <a:rPr lang="en-AU" sz="1800" dirty="0">
                              <a:effectLst/>
                            </a:rPr>
                            <a:t>The blunt end of the arrow of a vector diagram.</a:t>
                          </a:r>
                          <a:endParaRPr lang="en-AU" sz="1800" dirty="0">
                            <a:effectLst/>
                            <a:latin typeface="+mn-lt"/>
                            <a:ea typeface="Calibri" panose="020F0502020204030204" pitchFamily="34" charset="0"/>
                            <a:cs typeface="Arial" panose="020B0604020202020204" pitchFamily="34" charset="0"/>
                          </a:endParaRPr>
                        </a:p>
                      </a:txBody>
                      <a:tcPr marL="42835" marR="42835" marT="0" marB="0"/>
                    </a:tc>
                    <a:extLst>
                      <a:ext uri="{0D108BD9-81ED-4DB2-BD59-A6C34878D82A}">
                        <a16:rowId xmlns:a16="http://schemas.microsoft.com/office/drawing/2014/main" val="1228472842"/>
                      </a:ext>
                    </a:extLst>
                  </a:tr>
                  <a:tr h="1297199">
                    <a:tc>
                      <a:txBody>
                        <a:bodyPr/>
                        <a:lstStyle/>
                        <a:p>
                          <a:pPr>
                            <a:lnSpc>
                              <a:spcPct val="150000"/>
                            </a:lnSpc>
                            <a:spcBef>
                              <a:spcPts val="1200"/>
                            </a:spcBef>
                          </a:pPr>
                          <a:r>
                            <a:rPr lang="en-AU" sz="1800" dirty="0">
                              <a:effectLst/>
                            </a:rPr>
                            <a:t>Resolving a vector</a:t>
                          </a:r>
                          <a:endParaRPr lang="en-AU" sz="1800" dirty="0">
                            <a:effectLst/>
                            <a:latin typeface="+mj-lt"/>
                            <a:ea typeface="Calibri" panose="020F0502020204030204" pitchFamily="34" charset="0"/>
                            <a:cs typeface="Arial" panose="020B0604020202020204" pitchFamily="34" charset="0"/>
                          </a:endParaRPr>
                        </a:p>
                      </a:txBody>
                      <a:tcPr marL="42835" marR="42835" marT="0" marB="0">
                        <a:solidFill>
                          <a:schemeClr val="bg1">
                            <a:lumMod val="65000"/>
                            <a:alpha val="20000"/>
                          </a:schemeClr>
                        </a:solidFill>
                      </a:tcPr>
                    </a:tc>
                    <a:tc>
                      <a:txBody>
                        <a:bodyPr/>
                        <a:lstStyle/>
                        <a:p>
                          <a:pPr>
                            <a:lnSpc>
                              <a:spcPct val="150000"/>
                            </a:lnSpc>
                            <a:spcBef>
                              <a:spcPts val="1200"/>
                            </a:spcBef>
                          </a:pPr>
                          <a:r>
                            <a:rPr lang="en-AU" sz="1800" dirty="0">
                              <a:effectLst/>
                            </a:rPr>
                            <a:t>Splitting a vector in to 2 or more vectors, usually into North/South and East/West directions. For example a vector pointing southwest will have a component in the South direction and a component in the West direction.</a:t>
                          </a:r>
                          <a:endParaRPr lang="en-AU" sz="1800" dirty="0">
                            <a:effectLst/>
                            <a:latin typeface="+mn-lt"/>
                            <a:ea typeface="Calibri" panose="020F0502020204030204" pitchFamily="34" charset="0"/>
                            <a:cs typeface="Arial" panose="020B0604020202020204" pitchFamily="34" charset="0"/>
                          </a:endParaRPr>
                        </a:p>
                      </a:txBody>
                      <a:tcPr marL="42835" marR="42835" marT="0" marB="0">
                        <a:solidFill>
                          <a:schemeClr val="bg1">
                            <a:lumMod val="65000"/>
                            <a:alpha val="20000"/>
                          </a:schemeClr>
                        </a:solidFill>
                      </a:tcPr>
                    </a:tc>
                    <a:extLst>
                      <a:ext uri="{0D108BD9-81ED-4DB2-BD59-A6C34878D82A}">
                        <a16:rowId xmlns:a16="http://schemas.microsoft.com/office/drawing/2014/main" val="4281423398"/>
                      </a:ext>
                    </a:extLst>
                  </a:tr>
                  <a:tr h="962578">
                    <a:tc>
                      <a:txBody>
                        <a:bodyPr/>
                        <a:lstStyle/>
                        <a:p>
                          <a:pPr>
                            <a:lnSpc>
                              <a:spcPct val="150000"/>
                            </a:lnSpc>
                            <a:spcBef>
                              <a:spcPts val="1200"/>
                            </a:spcBef>
                          </a:pPr>
                          <a:r>
                            <a:rPr lang="en-AU" sz="1800" dirty="0">
                              <a:effectLst/>
                            </a:rPr>
                            <a:t>Component</a:t>
                          </a:r>
                          <a:endParaRPr lang="en-AU" sz="1800" dirty="0">
                            <a:effectLst/>
                            <a:latin typeface="+mj-lt"/>
                            <a:ea typeface="Calibri" panose="020F0502020204030204" pitchFamily="34" charset="0"/>
                            <a:cs typeface="Arial" panose="020B0604020202020204" pitchFamily="34" charset="0"/>
                          </a:endParaRPr>
                        </a:p>
                      </a:txBody>
                      <a:tcPr marL="42835" marR="42835" marT="0" marB="0"/>
                    </a:tc>
                    <a:tc>
                      <a:txBody>
                        <a:bodyPr/>
                        <a:lstStyle/>
                        <a:p>
                          <a:pPr>
                            <a:lnSpc>
                              <a:spcPct val="150000"/>
                            </a:lnSpc>
                            <a:spcBef>
                              <a:spcPts val="1200"/>
                            </a:spcBef>
                          </a:pPr>
                          <a:r>
                            <a:rPr lang="en-AU" sz="1800" dirty="0">
                              <a:effectLst/>
                            </a:rPr>
                            <a:t> The parts that make up a vector. For example motion may have a northward part and an easterly part. These can be added together and the motion will be northeast.</a:t>
                          </a:r>
                          <a:endParaRPr lang="en-AU" sz="1800" dirty="0">
                            <a:effectLst/>
                            <a:latin typeface="+mn-lt"/>
                            <a:ea typeface="Calibri" panose="020F0502020204030204" pitchFamily="34" charset="0"/>
                            <a:cs typeface="Arial" panose="020B0604020202020204" pitchFamily="34" charset="0"/>
                          </a:endParaRPr>
                        </a:p>
                      </a:txBody>
                      <a:tcPr marL="42835" marR="42835" marT="0" marB="0"/>
                    </a:tc>
                    <a:extLst>
                      <a:ext uri="{0D108BD9-81ED-4DB2-BD59-A6C34878D82A}">
                        <a16:rowId xmlns:a16="http://schemas.microsoft.com/office/drawing/2014/main" val="2392385173"/>
                      </a:ext>
                    </a:extLst>
                  </a:tr>
                  <a:tr h="389558">
                    <a:tc>
                      <a:txBody>
                        <a:bodyPr/>
                        <a:lstStyle/>
                        <a:p>
                          <a:pPr>
                            <a:lnSpc>
                              <a:spcPct val="150000"/>
                            </a:lnSpc>
                            <a:spcBef>
                              <a:spcPts val="1200"/>
                            </a:spcBef>
                          </a:pPr>
                          <a:r>
                            <a:rPr lang="en-AU" sz="1800" dirty="0">
                              <a:effectLst/>
                            </a:rPr>
                            <a:t>Perpendicular</a:t>
                          </a:r>
                          <a:endParaRPr lang="en-AU" sz="1800" dirty="0">
                            <a:effectLst/>
                            <a:latin typeface="+mj-lt"/>
                            <a:ea typeface="Calibri" panose="020F0502020204030204" pitchFamily="34" charset="0"/>
                            <a:cs typeface="Arial" panose="020B0604020202020204" pitchFamily="34" charset="0"/>
                          </a:endParaRPr>
                        </a:p>
                      </a:txBody>
                      <a:tcPr marL="42835" marR="42835" marT="0" marB="0">
                        <a:solidFill>
                          <a:schemeClr val="bg1">
                            <a:lumMod val="65000"/>
                            <a:alpha val="20000"/>
                          </a:schemeClr>
                        </a:solidFill>
                      </a:tcPr>
                    </a:tc>
                    <a:tc>
                      <a:txBody>
                        <a:bodyPr/>
                        <a:lstStyle/>
                        <a:p>
                          <a:pPr>
                            <a:lnSpc>
                              <a:spcPct val="150000"/>
                            </a:lnSpc>
                            <a:spcBef>
                              <a:spcPts val="1200"/>
                            </a:spcBef>
                          </a:pPr>
                          <a:r>
                            <a:rPr lang="en-AU" sz="1800" dirty="0">
                              <a:effectLst/>
                            </a:rPr>
                            <a:t>When 2 lines are at right angles (90</a:t>
                          </a:r>
                          <a:r>
                            <a:rPr lang="en-AU" sz="1800" baseline="30000" dirty="0">
                              <a:effectLst/>
                            </a:rPr>
                            <a:t>o</a:t>
                          </a:r>
                          <a:r>
                            <a:rPr lang="en-AU" sz="1800" dirty="0">
                              <a:effectLst/>
                            </a:rPr>
                            <a:t>) to each other.</a:t>
                          </a:r>
                          <a:endParaRPr lang="en-AU" sz="1800" dirty="0">
                            <a:effectLst/>
                            <a:latin typeface="+mn-lt"/>
                            <a:ea typeface="Calibri" panose="020F0502020204030204" pitchFamily="34" charset="0"/>
                            <a:cs typeface="Arial" panose="020B0604020202020204" pitchFamily="34" charset="0"/>
                          </a:endParaRPr>
                        </a:p>
                      </a:txBody>
                      <a:tcPr marL="42835" marR="42835" marT="0" marB="0">
                        <a:solidFill>
                          <a:schemeClr val="bg1">
                            <a:lumMod val="65000"/>
                            <a:alpha val="20000"/>
                          </a:schemeClr>
                        </a:solidFill>
                      </a:tcPr>
                    </a:tc>
                    <a:extLst>
                      <a:ext uri="{0D108BD9-81ED-4DB2-BD59-A6C34878D82A}">
                        <a16:rowId xmlns:a16="http://schemas.microsoft.com/office/drawing/2014/main" val="3293394247"/>
                      </a:ext>
                    </a:extLst>
                  </a:tr>
                </a:tbl>
              </a:graphicData>
            </a:graphic>
          </p:graphicFrame>
        </mc:Choice>
        <mc:Fallback xmlns="">
          <p:graphicFrame>
            <p:nvGraphicFramePr>
              <p:cNvPr id="2" name="Table 1">
                <a:extLst>
                  <a:ext uri="{FF2B5EF4-FFF2-40B4-BE49-F238E27FC236}">
                    <a16:creationId xmlns:a16="http://schemas.microsoft.com/office/drawing/2014/main" id="{4883CDFA-6FEC-F0E5-A296-ADD6309B986D}"/>
                  </a:ext>
                </a:extLst>
              </p:cNvPr>
              <p:cNvGraphicFramePr>
                <a:graphicFrameLocks noGrp="1"/>
              </p:cNvGraphicFramePr>
              <p:nvPr>
                <p:extLst>
                  <p:ext uri="{D42A27DB-BD31-4B8C-83A1-F6EECF244321}">
                    <p14:modId xmlns:p14="http://schemas.microsoft.com/office/powerpoint/2010/main" val="179086584"/>
                  </p:ext>
                </p:extLst>
              </p:nvPr>
            </p:nvGraphicFramePr>
            <p:xfrm>
              <a:off x="360000" y="1564145"/>
              <a:ext cx="11436889" cy="4738686"/>
            </p:xfrm>
            <a:graphic>
              <a:graphicData uri="http://schemas.openxmlformats.org/drawingml/2006/table">
                <a:tbl>
                  <a:tblPr firstRow="1" firstCol="1" bandRow="1">
                    <a:tableStyleId>{BDBED569-4797-4DF1-A0F4-6AAB3CD982D8}</a:tableStyleId>
                  </a:tblPr>
                  <a:tblGrid>
                    <a:gridCol w="2183321">
                      <a:extLst>
                        <a:ext uri="{9D8B030D-6E8A-4147-A177-3AD203B41FA5}">
                          <a16:colId xmlns:a16="http://schemas.microsoft.com/office/drawing/2014/main" val="2732095556"/>
                        </a:ext>
                      </a:extLst>
                    </a:gridCol>
                    <a:gridCol w="9253568">
                      <a:extLst>
                        <a:ext uri="{9D8B030D-6E8A-4147-A177-3AD203B41FA5}">
                          <a16:colId xmlns:a16="http://schemas.microsoft.com/office/drawing/2014/main" val="2973191451"/>
                        </a:ext>
                      </a:extLst>
                    </a:gridCol>
                  </a:tblGrid>
                  <a:tr h="833435">
                    <a:tc>
                      <a:txBody>
                        <a:bodyPr/>
                        <a:lstStyle/>
                        <a:p>
                          <a:pPr>
                            <a:lnSpc>
                              <a:spcPct val="150000"/>
                            </a:lnSpc>
                            <a:spcBef>
                              <a:spcPts val="1200"/>
                            </a:spcBef>
                          </a:pPr>
                          <a:r>
                            <a:rPr lang="en-AU" sz="1800" dirty="0">
                              <a:effectLst/>
                            </a:rPr>
                            <a:t>Weight</a:t>
                          </a:r>
                          <a:endParaRPr lang="en-AU" sz="1800" dirty="0">
                            <a:effectLst/>
                            <a:latin typeface="+mj-lt"/>
                            <a:ea typeface="Calibri" panose="020F0502020204030204" pitchFamily="34" charset="0"/>
                            <a:cs typeface="Arial" panose="020B0604020202020204" pitchFamily="34" charset="0"/>
                          </a:endParaRPr>
                        </a:p>
                      </a:txBody>
                      <a:tcPr marL="42835" marR="42835" marT="0" marB="0"/>
                    </a:tc>
                    <a:tc>
                      <a:txBody>
                        <a:bodyPr/>
                        <a:lstStyle/>
                        <a:p>
                          <a:endParaRPr lang="en-US"/>
                        </a:p>
                      </a:txBody>
                      <a:tcPr marL="42835" marR="42835" marT="0" marB="0">
                        <a:blipFill>
                          <a:blip r:embed="rId2"/>
                          <a:stretch>
                            <a:fillRect l="-23634" t="-730" r="-197" b="-482482"/>
                          </a:stretch>
                        </a:blipFill>
                      </a:tcPr>
                    </a:tc>
                    <a:extLst>
                      <a:ext uri="{0D108BD9-81ED-4DB2-BD59-A6C34878D82A}">
                        <a16:rowId xmlns:a16="http://schemas.microsoft.com/office/drawing/2014/main" val="488628672"/>
                      </a:ext>
                    </a:extLst>
                  </a:tr>
                  <a:tr h="627958">
                    <a:tc>
                      <a:txBody>
                        <a:bodyPr/>
                        <a:lstStyle/>
                        <a:p>
                          <a:pPr>
                            <a:lnSpc>
                              <a:spcPct val="150000"/>
                            </a:lnSpc>
                            <a:spcBef>
                              <a:spcPts val="1200"/>
                            </a:spcBef>
                          </a:pPr>
                          <a:r>
                            <a:rPr lang="en-AU" sz="1800" dirty="0">
                              <a:effectLst/>
                            </a:rPr>
                            <a:t>Head of a vector</a:t>
                          </a:r>
                          <a:endParaRPr lang="en-AU" sz="1800" dirty="0">
                            <a:effectLst/>
                            <a:latin typeface="+mj-lt"/>
                            <a:ea typeface="Calibri" panose="020F0502020204030204" pitchFamily="34" charset="0"/>
                            <a:cs typeface="Arial" panose="020B0604020202020204" pitchFamily="34" charset="0"/>
                          </a:endParaRPr>
                        </a:p>
                      </a:txBody>
                      <a:tcPr marL="42835" marR="42835" marT="0" marB="0">
                        <a:solidFill>
                          <a:schemeClr val="bg1">
                            <a:lumMod val="65000"/>
                            <a:alpha val="20000"/>
                          </a:schemeClr>
                        </a:solidFill>
                      </a:tcPr>
                    </a:tc>
                    <a:tc>
                      <a:txBody>
                        <a:bodyPr/>
                        <a:lstStyle/>
                        <a:p>
                          <a:pPr>
                            <a:lnSpc>
                              <a:spcPct val="150000"/>
                            </a:lnSpc>
                            <a:spcBef>
                              <a:spcPts val="1200"/>
                            </a:spcBef>
                          </a:pPr>
                          <a:r>
                            <a:rPr lang="en-AU" sz="1800" dirty="0">
                              <a:effectLst/>
                            </a:rPr>
                            <a:t>The pointed arrow end of the vector diagram.</a:t>
                          </a:r>
                          <a:endParaRPr lang="en-AU" sz="1800" dirty="0">
                            <a:effectLst/>
                            <a:latin typeface="+mn-lt"/>
                            <a:ea typeface="Calibri" panose="020F0502020204030204" pitchFamily="34" charset="0"/>
                            <a:cs typeface="Arial" panose="020B0604020202020204" pitchFamily="34" charset="0"/>
                          </a:endParaRPr>
                        </a:p>
                      </a:txBody>
                      <a:tcPr marL="42835" marR="42835" marT="0" marB="0">
                        <a:solidFill>
                          <a:schemeClr val="bg1">
                            <a:lumMod val="65000"/>
                            <a:alpha val="20000"/>
                          </a:schemeClr>
                        </a:solidFill>
                      </a:tcPr>
                    </a:tc>
                    <a:extLst>
                      <a:ext uri="{0D108BD9-81ED-4DB2-BD59-A6C34878D82A}">
                        <a16:rowId xmlns:a16="http://schemas.microsoft.com/office/drawing/2014/main" val="1256289512"/>
                      </a:ext>
                    </a:extLst>
                  </a:tr>
                  <a:tr h="627958">
                    <a:tc>
                      <a:txBody>
                        <a:bodyPr/>
                        <a:lstStyle/>
                        <a:p>
                          <a:pPr>
                            <a:lnSpc>
                              <a:spcPct val="150000"/>
                            </a:lnSpc>
                            <a:spcBef>
                              <a:spcPts val="1200"/>
                            </a:spcBef>
                          </a:pPr>
                          <a:r>
                            <a:rPr lang="en-AU" sz="1800" dirty="0">
                              <a:effectLst/>
                            </a:rPr>
                            <a:t>Tail of a vector</a:t>
                          </a:r>
                          <a:endParaRPr lang="en-AU" sz="1800" dirty="0">
                            <a:effectLst/>
                            <a:latin typeface="+mj-lt"/>
                            <a:ea typeface="Calibri" panose="020F0502020204030204" pitchFamily="34" charset="0"/>
                            <a:cs typeface="Arial" panose="020B0604020202020204" pitchFamily="34" charset="0"/>
                          </a:endParaRPr>
                        </a:p>
                      </a:txBody>
                      <a:tcPr marL="42835" marR="42835" marT="0" marB="0"/>
                    </a:tc>
                    <a:tc>
                      <a:txBody>
                        <a:bodyPr/>
                        <a:lstStyle/>
                        <a:p>
                          <a:pPr>
                            <a:lnSpc>
                              <a:spcPct val="150000"/>
                            </a:lnSpc>
                            <a:spcBef>
                              <a:spcPts val="1200"/>
                            </a:spcBef>
                          </a:pPr>
                          <a:r>
                            <a:rPr lang="en-AU" sz="1800" dirty="0">
                              <a:effectLst/>
                            </a:rPr>
                            <a:t>The blunt end of the arrow of a vector diagram.</a:t>
                          </a:r>
                          <a:endParaRPr lang="en-AU" sz="1800" dirty="0">
                            <a:effectLst/>
                            <a:latin typeface="+mn-lt"/>
                            <a:ea typeface="Calibri" panose="020F0502020204030204" pitchFamily="34" charset="0"/>
                            <a:cs typeface="Arial" panose="020B0604020202020204" pitchFamily="34" charset="0"/>
                          </a:endParaRPr>
                        </a:p>
                      </a:txBody>
                      <a:tcPr marL="42835" marR="42835" marT="0" marB="0"/>
                    </a:tc>
                    <a:extLst>
                      <a:ext uri="{0D108BD9-81ED-4DB2-BD59-A6C34878D82A}">
                        <a16:rowId xmlns:a16="http://schemas.microsoft.com/office/drawing/2014/main" val="1228472842"/>
                      </a:ext>
                    </a:extLst>
                  </a:tr>
                  <a:tr h="1297199">
                    <a:tc>
                      <a:txBody>
                        <a:bodyPr/>
                        <a:lstStyle/>
                        <a:p>
                          <a:pPr>
                            <a:lnSpc>
                              <a:spcPct val="150000"/>
                            </a:lnSpc>
                            <a:spcBef>
                              <a:spcPts val="1200"/>
                            </a:spcBef>
                          </a:pPr>
                          <a:r>
                            <a:rPr lang="en-AU" sz="1800" dirty="0">
                              <a:effectLst/>
                            </a:rPr>
                            <a:t>Resolving a vector</a:t>
                          </a:r>
                          <a:endParaRPr lang="en-AU" sz="1800" dirty="0">
                            <a:effectLst/>
                            <a:latin typeface="+mj-lt"/>
                            <a:ea typeface="Calibri" panose="020F0502020204030204" pitchFamily="34" charset="0"/>
                            <a:cs typeface="Arial" panose="020B0604020202020204" pitchFamily="34" charset="0"/>
                          </a:endParaRPr>
                        </a:p>
                      </a:txBody>
                      <a:tcPr marL="42835" marR="42835" marT="0" marB="0">
                        <a:solidFill>
                          <a:schemeClr val="bg1">
                            <a:lumMod val="65000"/>
                            <a:alpha val="20000"/>
                          </a:schemeClr>
                        </a:solidFill>
                      </a:tcPr>
                    </a:tc>
                    <a:tc>
                      <a:txBody>
                        <a:bodyPr/>
                        <a:lstStyle/>
                        <a:p>
                          <a:pPr>
                            <a:lnSpc>
                              <a:spcPct val="150000"/>
                            </a:lnSpc>
                            <a:spcBef>
                              <a:spcPts val="1200"/>
                            </a:spcBef>
                          </a:pPr>
                          <a:r>
                            <a:rPr lang="en-AU" sz="1800" dirty="0">
                              <a:effectLst/>
                            </a:rPr>
                            <a:t>Splitting a vector in to 2 or more vectors, usually into North/South and East/West directions. For example a vector pointing southwest will have a component in the South direction and a component in the West direction.</a:t>
                          </a:r>
                          <a:endParaRPr lang="en-AU" sz="1800" dirty="0">
                            <a:effectLst/>
                            <a:latin typeface="+mn-lt"/>
                            <a:ea typeface="Calibri" panose="020F0502020204030204" pitchFamily="34" charset="0"/>
                            <a:cs typeface="Arial" panose="020B0604020202020204" pitchFamily="34" charset="0"/>
                          </a:endParaRPr>
                        </a:p>
                      </a:txBody>
                      <a:tcPr marL="42835" marR="42835" marT="0" marB="0">
                        <a:solidFill>
                          <a:schemeClr val="bg1">
                            <a:lumMod val="65000"/>
                            <a:alpha val="20000"/>
                          </a:schemeClr>
                        </a:solidFill>
                      </a:tcPr>
                    </a:tc>
                    <a:extLst>
                      <a:ext uri="{0D108BD9-81ED-4DB2-BD59-A6C34878D82A}">
                        <a16:rowId xmlns:a16="http://schemas.microsoft.com/office/drawing/2014/main" val="4281423398"/>
                      </a:ext>
                    </a:extLst>
                  </a:tr>
                  <a:tr h="962578">
                    <a:tc>
                      <a:txBody>
                        <a:bodyPr/>
                        <a:lstStyle/>
                        <a:p>
                          <a:pPr>
                            <a:lnSpc>
                              <a:spcPct val="150000"/>
                            </a:lnSpc>
                            <a:spcBef>
                              <a:spcPts val="1200"/>
                            </a:spcBef>
                          </a:pPr>
                          <a:r>
                            <a:rPr lang="en-AU" sz="1800" dirty="0">
                              <a:effectLst/>
                            </a:rPr>
                            <a:t>Component</a:t>
                          </a:r>
                          <a:endParaRPr lang="en-AU" sz="1800" dirty="0">
                            <a:effectLst/>
                            <a:latin typeface="+mj-lt"/>
                            <a:ea typeface="Calibri" panose="020F0502020204030204" pitchFamily="34" charset="0"/>
                            <a:cs typeface="Arial" panose="020B0604020202020204" pitchFamily="34" charset="0"/>
                          </a:endParaRPr>
                        </a:p>
                      </a:txBody>
                      <a:tcPr marL="42835" marR="42835" marT="0" marB="0"/>
                    </a:tc>
                    <a:tc>
                      <a:txBody>
                        <a:bodyPr/>
                        <a:lstStyle/>
                        <a:p>
                          <a:pPr>
                            <a:lnSpc>
                              <a:spcPct val="150000"/>
                            </a:lnSpc>
                            <a:spcBef>
                              <a:spcPts val="1200"/>
                            </a:spcBef>
                          </a:pPr>
                          <a:r>
                            <a:rPr lang="en-AU" sz="1800" dirty="0">
                              <a:effectLst/>
                            </a:rPr>
                            <a:t> The parts that make up a vector. For example motion may have a northward part and an easterly part. These can be added together and the motion will be northeast.</a:t>
                          </a:r>
                          <a:endParaRPr lang="en-AU" sz="1800" dirty="0">
                            <a:effectLst/>
                            <a:latin typeface="+mn-lt"/>
                            <a:ea typeface="Calibri" panose="020F0502020204030204" pitchFamily="34" charset="0"/>
                            <a:cs typeface="Arial" panose="020B0604020202020204" pitchFamily="34" charset="0"/>
                          </a:endParaRPr>
                        </a:p>
                      </a:txBody>
                      <a:tcPr marL="42835" marR="42835" marT="0" marB="0"/>
                    </a:tc>
                    <a:extLst>
                      <a:ext uri="{0D108BD9-81ED-4DB2-BD59-A6C34878D82A}">
                        <a16:rowId xmlns:a16="http://schemas.microsoft.com/office/drawing/2014/main" val="2392385173"/>
                      </a:ext>
                    </a:extLst>
                  </a:tr>
                  <a:tr h="389558">
                    <a:tc>
                      <a:txBody>
                        <a:bodyPr/>
                        <a:lstStyle/>
                        <a:p>
                          <a:pPr>
                            <a:lnSpc>
                              <a:spcPct val="150000"/>
                            </a:lnSpc>
                            <a:spcBef>
                              <a:spcPts val="1200"/>
                            </a:spcBef>
                          </a:pPr>
                          <a:r>
                            <a:rPr lang="en-AU" sz="1800" dirty="0">
                              <a:effectLst/>
                            </a:rPr>
                            <a:t>Perpendicular</a:t>
                          </a:r>
                          <a:endParaRPr lang="en-AU" sz="1800" dirty="0">
                            <a:effectLst/>
                            <a:latin typeface="+mj-lt"/>
                            <a:ea typeface="Calibri" panose="020F0502020204030204" pitchFamily="34" charset="0"/>
                            <a:cs typeface="Arial" panose="020B0604020202020204" pitchFamily="34" charset="0"/>
                          </a:endParaRPr>
                        </a:p>
                      </a:txBody>
                      <a:tcPr marL="42835" marR="42835" marT="0" marB="0">
                        <a:solidFill>
                          <a:schemeClr val="bg1">
                            <a:lumMod val="65000"/>
                            <a:alpha val="20000"/>
                          </a:schemeClr>
                        </a:solidFill>
                      </a:tcPr>
                    </a:tc>
                    <a:tc>
                      <a:txBody>
                        <a:bodyPr/>
                        <a:lstStyle/>
                        <a:p>
                          <a:pPr>
                            <a:lnSpc>
                              <a:spcPct val="150000"/>
                            </a:lnSpc>
                            <a:spcBef>
                              <a:spcPts val="1200"/>
                            </a:spcBef>
                          </a:pPr>
                          <a:r>
                            <a:rPr lang="en-AU" sz="1800" dirty="0">
                              <a:effectLst/>
                            </a:rPr>
                            <a:t>When 2 lines are at right angles (90</a:t>
                          </a:r>
                          <a:r>
                            <a:rPr lang="en-AU" sz="1800" baseline="30000" dirty="0">
                              <a:effectLst/>
                            </a:rPr>
                            <a:t>o</a:t>
                          </a:r>
                          <a:r>
                            <a:rPr lang="en-AU" sz="1800" dirty="0">
                              <a:effectLst/>
                            </a:rPr>
                            <a:t>) to each other.</a:t>
                          </a:r>
                          <a:endParaRPr lang="en-AU" sz="1800" dirty="0">
                            <a:effectLst/>
                            <a:latin typeface="+mn-lt"/>
                            <a:ea typeface="Calibri" panose="020F0502020204030204" pitchFamily="34" charset="0"/>
                            <a:cs typeface="Arial" panose="020B0604020202020204" pitchFamily="34" charset="0"/>
                          </a:endParaRPr>
                        </a:p>
                      </a:txBody>
                      <a:tcPr marL="42835" marR="42835" marT="0" marB="0">
                        <a:solidFill>
                          <a:schemeClr val="bg1">
                            <a:lumMod val="65000"/>
                            <a:alpha val="20000"/>
                          </a:schemeClr>
                        </a:solidFill>
                      </a:tcPr>
                    </a:tc>
                    <a:extLst>
                      <a:ext uri="{0D108BD9-81ED-4DB2-BD59-A6C34878D82A}">
                        <a16:rowId xmlns:a16="http://schemas.microsoft.com/office/drawing/2014/main" val="3293394247"/>
                      </a:ext>
                    </a:extLst>
                  </a:tr>
                </a:tbl>
              </a:graphicData>
            </a:graphic>
          </p:graphicFrame>
        </mc:Fallback>
      </mc:AlternateContent>
      <p:sp>
        <p:nvSpPr>
          <p:cNvPr id="4" name="Slide Number Placeholder 3">
            <a:extLst>
              <a:ext uri="{FF2B5EF4-FFF2-40B4-BE49-F238E27FC236}">
                <a16:creationId xmlns:a16="http://schemas.microsoft.com/office/drawing/2014/main" id="{3E554AEA-3CED-24BD-B48B-FAF3E59CD6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63</a:t>
            </a:fld>
            <a:endParaRPr lang="en-AU"/>
          </a:p>
        </p:txBody>
      </p:sp>
    </p:spTree>
    <p:extLst>
      <p:ext uri="{BB962C8B-B14F-4D97-AF65-F5344CB8AC3E}">
        <p14:creationId xmlns:p14="http://schemas.microsoft.com/office/powerpoint/2010/main" val="101825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64</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8AEC-521D-1770-7957-5B56B27E2F80}"/>
              </a:ext>
            </a:extLst>
          </p:cNvPr>
          <p:cNvSpPr>
            <a:spLocks noGrp="1"/>
          </p:cNvSpPr>
          <p:nvPr>
            <p:ph type="title"/>
          </p:nvPr>
        </p:nvSpPr>
        <p:spPr/>
        <p:txBody>
          <a:bodyPr/>
          <a:lstStyle/>
          <a:p>
            <a:r>
              <a:rPr lang="en-US" dirty="0"/>
              <a:t>Outcomes</a:t>
            </a:r>
            <a:endParaRPr lang="en-AU" dirty="0"/>
          </a:p>
        </p:txBody>
      </p:sp>
      <p:grpSp>
        <p:nvGrpSpPr>
          <p:cNvPr id="18" name="Group 17" descr="PH11/12-1 – develops and evaluates questions and hypotheses for scientific investigation">
            <a:extLst>
              <a:ext uri="{FF2B5EF4-FFF2-40B4-BE49-F238E27FC236}">
                <a16:creationId xmlns:a16="http://schemas.microsoft.com/office/drawing/2014/main" id="{895654C0-3E2C-E64A-62EE-370F529C6E44}"/>
              </a:ext>
            </a:extLst>
          </p:cNvPr>
          <p:cNvGrpSpPr/>
          <p:nvPr/>
        </p:nvGrpSpPr>
        <p:grpSpPr>
          <a:xfrm>
            <a:off x="348001" y="1618112"/>
            <a:ext cx="11495998" cy="375557"/>
            <a:chOff x="348001" y="1520014"/>
            <a:chExt cx="11495998" cy="375557"/>
          </a:xfrm>
        </p:grpSpPr>
        <p:sp>
          <p:nvSpPr>
            <p:cNvPr id="7" name="TextBox 6">
              <a:extLst>
                <a:ext uri="{FF2B5EF4-FFF2-40B4-BE49-F238E27FC236}">
                  <a16:creationId xmlns:a16="http://schemas.microsoft.com/office/drawing/2014/main" id="{7C8EEE49-390A-27DC-BC2E-D1D976ABEC3B}"/>
                </a:ext>
              </a:extLst>
            </p:cNvPr>
            <p:cNvSpPr txBox="1"/>
            <p:nvPr/>
          </p:nvSpPr>
          <p:spPr>
            <a:xfrm>
              <a:off x="348001" y="1520014"/>
              <a:ext cx="1404600" cy="375557"/>
            </a:xfrm>
            <a:prstGeom prst="rect">
              <a:avLst/>
            </a:prstGeom>
            <a:noFill/>
          </p:spPr>
          <p:txBody>
            <a:bodyPr wrap="square" lIns="0" tIns="0" rIns="0" bIns="0" rtlCol="0">
              <a:noAutofit/>
            </a:bodyPr>
            <a:lstStyle/>
            <a:p>
              <a:pPr algn="l"/>
              <a:r>
                <a:rPr lang="en-AU" sz="1800" b="1" dirty="0">
                  <a:latin typeface="+mj-lt"/>
                </a:rPr>
                <a:t>PH11/12-1 –</a:t>
              </a:r>
            </a:p>
          </p:txBody>
        </p:sp>
        <p:sp>
          <p:nvSpPr>
            <p:cNvPr id="11" name="TextBox 10">
              <a:extLst>
                <a:ext uri="{FF2B5EF4-FFF2-40B4-BE49-F238E27FC236}">
                  <a16:creationId xmlns:a16="http://schemas.microsoft.com/office/drawing/2014/main" id="{AE865EF9-A7B5-9444-B4B2-CF07A3386254}"/>
                </a:ext>
              </a:extLst>
            </p:cNvPr>
            <p:cNvSpPr txBox="1"/>
            <p:nvPr/>
          </p:nvSpPr>
          <p:spPr>
            <a:xfrm>
              <a:off x="1752599" y="1520014"/>
              <a:ext cx="10091400" cy="375557"/>
            </a:xfrm>
            <a:prstGeom prst="rect">
              <a:avLst/>
            </a:prstGeom>
            <a:noFill/>
          </p:spPr>
          <p:txBody>
            <a:bodyPr wrap="square" lIns="0" tIns="0" rIns="0" bIns="0" rtlCol="0">
              <a:noAutofit/>
            </a:bodyPr>
            <a:lstStyle/>
            <a:p>
              <a:r>
                <a:rPr lang="en-AU" sz="1800" b="0" dirty="0">
                  <a:solidFill>
                    <a:srgbClr val="22272B"/>
                  </a:solidFill>
                </a:rPr>
                <a:t>develops and evaluates questions and hypotheses for scientific investigation</a:t>
              </a:r>
            </a:p>
          </p:txBody>
        </p:sp>
      </p:grpSp>
      <p:grpSp>
        <p:nvGrpSpPr>
          <p:cNvPr id="16" name="Group 15" descr="PH11/12-6 – solves scientific problems using primary and secondary data, critical thinking skills and scientific processes">
            <a:extLst>
              <a:ext uri="{FF2B5EF4-FFF2-40B4-BE49-F238E27FC236}">
                <a16:creationId xmlns:a16="http://schemas.microsoft.com/office/drawing/2014/main" id="{E4A75D77-B4AC-1281-FD62-C43011380BEA}"/>
              </a:ext>
            </a:extLst>
          </p:cNvPr>
          <p:cNvGrpSpPr/>
          <p:nvPr/>
        </p:nvGrpSpPr>
        <p:grpSpPr>
          <a:xfrm>
            <a:off x="348000" y="2253503"/>
            <a:ext cx="11495999" cy="796036"/>
            <a:chOff x="348000" y="1978039"/>
            <a:chExt cx="11495999" cy="796036"/>
          </a:xfrm>
        </p:grpSpPr>
        <p:sp>
          <p:nvSpPr>
            <p:cNvPr id="8" name="TextBox 7">
              <a:extLst>
                <a:ext uri="{FF2B5EF4-FFF2-40B4-BE49-F238E27FC236}">
                  <a16:creationId xmlns:a16="http://schemas.microsoft.com/office/drawing/2014/main" id="{214FCA82-FB77-B7A6-2F22-AEE0D583B593}"/>
                </a:ext>
              </a:extLst>
            </p:cNvPr>
            <p:cNvSpPr txBox="1"/>
            <p:nvPr/>
          </p:nvSpPr>
          <p:spPr>
            <a:xfrm>
              <a:off x="348000" y="2066212"/>
              <a:ext cx="1404600" cy="353781"/>
            </a:xfrm>
            <a:prstGeom prst="rect">
              <a:avLst/>
            </a:prstGeom>
            <a:noFill/>
          </p:spPr>
          <p:txBody>
            <a:bodyPr wrap="square" lIns="0" tIns="0" rIns="0" bIns="0" rtlCol="0">
              <a:noAutofit/>
            </a:bodyPr>
            <a:lstStyle/>
            <a:p>
              <a:pPr algn="l"/>
              <a:r>
                <a:rPr lang="en-AU" sz="1800" b="1" dirty="0">
                  <a:latin typeface="+mj-lt"/>
                </a:rPr>
                <a:t>PH11/12-6 –</a:t>
              </a:r>
            </a:p>
          </p:txBody>
        </p:sp>
        <p:sp>
          <p:nvSpPr>
            <p:cNvPr id="12" name="TextBox 11">
              <a:extLst>
                <a:ext uri="{FF2B5EF4-FFF2-40B4-BE49-F238E27FC236}">
                  <a16:creationId xmlns:a16="http://schemas.microsoft.com/office/drawing/2014/main" id="{6F4B242C-F544-D7D5-0C6D-77F775F2365D}"/>
                </a:ext>
              </a:extLst>
            </p:cNvPr>
            <p:cNvSpPr txBox="1"/>
            <p:nvPr/>
          </p:nvSpPr>
          <p:spPr>
            <a:xfrm>
              <a:off x="1752599" y="1978039"/>
              <a:ext cx="10091400" cy="796036"/>
            </a:xfrm>
            <a:prstGeom prst="rect">
              <a:avLst/>
            </a:prstGeom>
            <a:noFill/>
          </p:spPr>
          <p:txBody>
            <a:bodyPr wrap="square" lIns="0" tIns="0" rIns="0" bIns="0" rtlCol="0">
              <a:noAutofit/>
            </a:bodyPr>
            <a:lstStyle/>
            <a:p>
              <a:pPr marL="0" marR="0" lvl="0" indent="0" algn="l" defTabSz="914377" rtl="0" eaLnBrk="1" fontAlgn="auto" latinLnBrk="0" hangingPunct="1">
                <a:lnSpc>
                  <a:spcPct val="150000"/>
                </a:lnSpc>
                <a:spcBef>
                  <a:spcPts val="600"/>
                </a:spcBef>
                <a:spcAft>
                  <a:spcPts val="600"/>
                </a:spcAft>
                <a:buClrTx/>
                <a:buSzTx/>
                <a:buFontTx/>
                <a:buNone/>
                <a:tabLst/>
                <a:defRPr/>
              </a:pPr>
              <a:r>
                <a:rPr lang="en-AU" sz="1800" b="0" dirty="0">
                  <a:solidFill>
                    <a:srgbClr val="22272B"/>
                  </a:solidFill>
                </a:rPr>
                <a:t>solves scientific problems using primary and secondary data, critical thinking skills and scientific processes</a:t>
              </a:r>
            </a:p>
          </p:txBody>
        </p:sp>
      </p:grpSp>
      <p:grpSp>
        <p:nvGrpSpPr>
          <p:cNvPr id="15" name="Group 14" descr="PH11/12-7 – communicates scientific understanding using suitable language and terminology for a specific audience or purpose">
            <a:extLst>
              <a:ext uri="{FF2B5EF4-FFF2-40B4-BE49-F238E27FC236}">
                <a16:creationId xmlns:a16="http://schemas.microsoft.com/office/drawing/2014/main" id="{C9D8F1E8-1A28-9D83-8472-B8763B70BD14}"/>
              </a:ext>
            </a:extLst>
          </p:cNvPr>
          <p:cNvGrpSpPr/>
          <p:nvPr/>
        </p:nvGrpSpPr>
        <p:grpSpPr>
          <a:xfrm>
            <a:off x="348000" y="3243393"/>
            <a:ext cx="11495999" cy="845034"/>
            <a:chOff x="348000" y="3106356"/>
            <a:chExt cx="11495999" cy="845034"/>
          </a:xfrm>
        </p:grpSpPr>
        <p:sp>
          <p:nvSpPr>
            <p:cNvPr id="9" name="TextBox 8">
              <a:extLst>
                <a:ext uri="{FF2B5EF4-FFF2-40B4-BE49-F238E27FC236}">
                  <a16:creationId xmlns:a16="http://schemas.microsoft.com/office/drawing/2014/main" id="{FF757AA6-BCC2-6665-1D07-5957C3297006}"/>
                </a:ext>
              </a:extLst>
            </p:cNvPr>
            <p:cNvSpPr txBox="1"/>
            <p:nvPr/>
          </p:nvSpPr>
          <p:spPr>
            <a:xfrm>
              <a:off x="348000" y="3205047"/>
              <a:ext cx="1404600" cy="375557"/>
            </a:xfrm>
            <a:prstGeom prst="rect">
              <a:avLst/>
            </a:prstGeom>
            <a:noFill/>
          </p:spPr>
          <p:txBody>
            <a:bodyPr wrap="square" lIns="0" tIns="0" rIns="0" bIns="0" rtlCol="0">
              <a:noAutofit/>
            </a:bodyPr>
            <a:lstStyle/>
            <a:p>
              <a:pPr algn="l"/>
              <a:r>
                <a:rPr lang="en-AU" sz="1800" b="1" dirty="0">
                  <a:latin typeface="+mj-lt"/>
                </a:rPr>
                <a:t>PH11/12-7 –</a:t>
              </a:r>
            </a:p>
          </p:txBody>
        </p:sp>
        <p:sp>
          <p:nvSpPr>
            <p:cNvPr id="13" name="TextBox 12">
              <a:extLst>
                <a:ext uri="{FF2B5EF4-FFF2-40B4-BE49-F238E27FC236}">
                  <a16:creationId xmlns:a16="http://schemas.microsoft.com/office/drawing/2014/main" id="{0073B6AC-1AB5-3DA2-5F0D-9A4908FBBD3D}"/>
                </a:ext>
              </a:extLst>
            </p:cNvPr>
            <p:cNvSpPr txBox="1"/>
            <p:nvPr/>
          </p:nvSpPr>
          <p:spPr>
            <a:xfrm>
              <a:off x="1752599" y="3106356"/>
              <a:ext cx="10091400" cy="845034"/>
            </a:xfrm>
            <a:prstGeom prst="rect">
              <a:avLst/>
            </a:prstGeom>
            <a:noFill/>
          </p:spPr>
          <p:txBody>
            <a:bodyPr wrap="square" lIns="0" tIns="0" rIns="0" bIns="0" rtlCol="0">
              <a:noAutofit/>
            </a:bodyPr>
            <a:lstStyle/>
            <a:p>
              <a:pPr>
                <a:lnSpc>
                  <a:spcPct val="150000"/>
                </a:lnSpc>
                <a:spcBef>
                  <a:spcPts val="600"/>
                </a:spcBef>
                <a:spcAft>
                  <a:spcPts val="600"/>
                </a:spcAft>
              </a:pPr>
              <a:r>
                <a:rPr lang="en-AU" sz="1800" b="0" dirty="0">
                  <a:solidFill>
                    <a:srgbClr val="22272B"/>
                  </a:solidFill>
                </a:rPr>
                <a:t>communicates scientific understanding using suitable language and terminology for a specific audience or purpose</a:t>
              </a:r>
              <a:endParaRPr lang="en-US" sz="1400" b="0" dirty="0"/>
            </a:p>
          </p:txBody>
        </p:sp>
      </p:grpSp>
      <p:grpSp>
        <p:nvGrpSpPr>
          <p:cNvPr id="17" name="Group 16" descr="PH11-8 – describes and analyses motion in terms of scalar and vector quantities in two dimensions and makes quantitative measurements and calculations for distance, displacement, speed, velocity and acceleration">
            <a:extLst>
              <a:ext uri="{FF2B5EF4-FFF2-40B4-BE49-F238E27FC236}">
                <a16:creationId xmlns:a16="http://schemas.microsoft.com/office/drawing/2014/main" id="{0518398C-0687-5FF9-7E1B-E879F92082F8}"/>
              </a:ext>
            </a:extLst>
          </p:cNvPr>
          <p:cNvGrpSpPr/>
          <p:nvPr/>
        </p:nvGrpSpPr>
        <p:grpSpPr>
          <a:xfrm>
            <a:off x="348000" y="4239260"/>
            <a:ext cx="11496000" cy="845034"/>
            <a:chOff x="347999" y="4412962"/>
            <a:chExt cx="11496000" cy="845034"/>
          </a:xfrm>
        </p:grpSpPr>
        <p:sp>
          <p:nvSpPr>
            <p:cNvPr id="10" name="TextBox 9">
              <a:extLst>
                <a:ext uri="{FF2B5EF4-FFF2-40B4-BE49-F238E27FC236}">
                  <a16:creationId xmlns:a16="http://schemas.microsoft.com/office/drawing/2014/main" id="{33622A74-CEEC-6AD6-7FD2-34086A8CF607}"/>
                </a:ext>
              </a:extLst>
            </p:cNvPr>
            <p:cNvSpPr txBox="1"/>
            <p:nvPr/>
          </p:nvSpPr>
          <p:spPr>
            <a:xfrm>
              <a:off x="347999" y="4518843"/>
              <a:ext cx="1404600" cy="375557"/>
            </a:xfrm>
            <a:prstGeom prst="rect">
              <a:avLst/>
            </a:prstGeom>
            <a:noFill/>
          </p:spPr>
          <p:txBody>
            <a:bodyPr wrap="square" lIns="0" tIns="0" rIns="0" bIns="0" rtlCol="0">
              <a:noAutofit/>
            </a:bodyPr>
            <a:lstStyle/>
            <a:p>
              <a:pPr algn="l"/>
              <a:r>
                <a:rPr lang="en-AU" sz="1800" b="1" dirty="0">
                  <a:latin typeface="+mj-lt"/>
                </a:rPr>
                <a:t>PH11-8 –</a:t>
              </a:r>
            </a:p>
          </p:txBody>
        </p:sp>
        <p:sp>
          <p:nvSpPr>
            <p:cNvPr id="14" name="TextBox 13">
              <a:extLst>
                <a:ext uri="{FF2B5EF4-FFF2-40B4-BE49-F238E27FC236}">
                  <a16:creationId xmlns:a16="http://schemas.microsoft.com/office/drawing/2014/main" id="{A7D9E7A0-2CD7-6FB0-3067-A3B08561944D}"/>
                </a:ext>
              </a:extLst>
            </p:cNvPr>
            <p:cNvSpPr txBox="1"/>
            <p:nvPr/>
          </p:nvSpPr>
          <p:spPr>
            <a:xfrm>
              <a:off x="1752599" y="4412962"/>
              <a:ext cx="10091400" cy="845034"/>
            </a:xfrm>
            <a:prstGeom prst="rect">
              <a:avLst/>
            </a:prstGeom>
            <a:noFill/>
          </p:spPr>
          <p:txBody>
            <a:bodyPr wrap="square" lIns="0" tIns="0" rIns="0" bIns="0" rtlCol="0">
              <a:noAutofit/>
            </a:bodyPr>
            <a:lstStyle/>
            <a:p>
              <a:pPr marL="0" marR="0" lvl="0" indent="0" algn="l" defTabSz="914377" rtl="0" eaLnBrk="1" fontAlgn="auto" latinLnBrk="0" hangingPunct="1">
                <a:lnSpc>
                  <a:spcPct val="150000"/>
                </a:lnSpc>
                <a:spcBef>
                  <a:spcPts val="600"/>
                </a:spcBef>
                <a:spcAft>
                  <a:spcPts val="600"/>
                </a:spcAft>
                <a:buClrTx/>
                <a:buSzTx/>
                <a:buFontTx/>
                <a:buNone/>
                <a:tabLst/>
                <a:defRPr/>
              </a:pPr>
              <a:r>
                <a:rPr lang="en-AU" sz="1800" b="0" i="0" dirty="0">
                  <a:solidFill>
                    <a:srgbClr val="22272B"/>
                  </a:solidFill>
                  <a:effectLst/>
                </a:rPr>
                <a:t>describes and analyses motion in terms of scalar and vector quantities in two dimensions and makes quantitative measurements and calculations for distance, displacement, speed, velocity and acceleration</a:t>
              </a:r>
            </a:p>
          </p:txBody>
        </p:sp>
      </p:grpSp>
      <p:sp>
        <p:nvSpPr>
          <p:cNvPr id="6" name="TextBox 5">
            <a:extLst>
              <a:ext uri="{FF2B5EF4-FFF2-40B4-BE49-F238E27FC236}">
                <a16:creationId xmlns:a16="http://schemas.microsoft.com/office/drawing/2014/main" id="{16F93BC0-EF88-064C-05E9-C25CE170D06F}"/>
              </a:ext>
            </a:extLst>
          </p:cNvPr>
          <p:cNvSpPr txBox="1"/>
          <p:nvPr/>
        </p:nvSpPr>
        <p:spPr>
          <a:xfrm>
            <a:off x="348000" y="5652966"/>
            <a:ext cx="11477400" cy="758720"/>
          </a:xfrm>
          <a:prstGeom prst="rect">
            <a:avLst/>
          </a:prstGeom>
          <a:noFill/>
          <a:ln w="38100">
            <a:solidFill>
              <a:schemeClr val="accent4"/>
            </a:solidFill>
          </a:ln>
        </p:spPr>
        <p:txBody>
          <a:bodyPr wrap="square" lIns="0" tIns="0" rIns="0" bIns="0" rtlCol="0">
            <a:noAutofit/>
          </a:bodyPr>
          <a:lstStyle/>
          <a:p>
            <a:pPr marL="174625" defTabSz="452438">
              <a:lnSpc>
                <a:spcPct val="150000"/>
              </a:lnSpc>
              <a:spcAft>
                <a:spcPts val="1200"/>
              </a:spcAft>
            </a:pPr>
            <a:r>
              <a:rPr lang="en-US" sz="1600" dirty="0">
                <a:solidFill>
                  <a:srgbClr val="22272B"/>
                </a:solidFill>
                <a:cs typeface="Arial" panose="020B0604020202020204" pitchFamily="34" charset="0"/>
              </a:rPr>
              <a:t>Outcomes referred to in this document are from </a:t>
            </a:r>
            <a:r>
              <a:rPr lang="en-US" sz="1600" u="sng" dirty="0">
                <a:solidFill>
                  <a:srgbClr val="2F5496"/>
                </a:solidFill>
                <a:effectLst/>
                <a:ea typeface="Calibri" panose="020F0502020204030204" pitchFamily="34" charset="0"/>
                <a:hlinkClick r:id="rId3"/>
              </a:rPr>
              <a:t>Physics Stage 6 Syllabus</a:t>
            </a:r>
            <a:r>
              <a:rPr lang="en-US" sz="1600" u="sng" dirty="0">
                <a:solidFill>
                  <a:srgbClr val="2F5496"/>
                </a:solidFill>
                <a:effectLst/>
                <a:ea typeface="Calibri" panose="020F0502020204030204" pitchFamily="34" charset="0"/>
              </a:rPr>
              <a:t> </a:t>
            </a:r>
            <a:r>
              <a:rPr lang="en-US" sz="1600" dirty="0">
                <a:solidFill>
                  <a:srgbClr val="22272B"/>
                </a:solidFill>
                <a:cs typeface="Arial" panose="020B0604020202020204" pitchFamily="34" charset="0"/>
              </a:rPr>
              <a:t>© 2017 NSW Education Standards Authority (NESA) for and on behalf of the Crown in right of the State of New South Wales.</a:t>
            </a:r>
            <a:endParaRPr lang="en-AU" sz="1600" dirty="0">
              <a:solidFill>
                <a:srgbClr val="22272B"/>
              </a:solidFill>
              <a:cs typeface="Arial" panose="020B0604020202020204" pitchFamily="34" charset="0"/>
            </a:endParaRPr>
          </a:p>
        </p:txBody>
      </p:sp>
      <p:sp>
        <p:nvSpPr>
          <p:cNvPr id="4" name="Slide Number Placeholder 3">
            <a:extLst>
              <a:ext uri="{FF2B5EF4-FFF2-40B4-BE49-F238E27FC236}">
                <a16:creationId xmlns:a16="http://schemas.microsoft.com/office/drawing/2014/main" id="{322149CE-E07B-836B-46C9-55E0DD1E9A8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28031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8E88C6-6ECF-A87D-EBEA-96E3A3019434}"/>
              </a:ext>
            </a:extLst>
          </p:cNvPr>
          <p:cNvSpPr>
            <a:spLocks noGrp="1"/>
          </p:cNvSpPr>
          <p:nvPr>
            <p:ph type="title"/>
          </p:nvPr>
        </p:nvSpPr>
        <p:spPr/>
        <p:txBody>
          <a:bodyPr/>
          <a:lstStyle/>
          <a:p>
            <a:r>
              <a:rPr lang="en-AU" dirty="0"/>
              <a:t>Note to teachers</a:t>
            </a:r>
          </a:p>
        </p:txBody>
      </p:sp>
      <p:sp>
        <p:nvSpPr>
          <p:cNvPr id="8" name="Text Placeholder 7">
            <a:extLst>
              <a:ext uri="{FF2B5EF4-FFF2-40B4-BE49-F238E27FC236}">
                <a16:creationId xmlns:a16="http://schemas.microsoft.com/office/drawing/2014/main" id="{18CF037E-3DD5-2626-A194-65666AF5702D}"/>
              </a:ext>
            </a:extLst>
          </p:cNvPr>
          <p:cNvSpPr>
            <a:spLocks noGrp="1"/>
          </p:cNvSpPr>
          <p:nvPr>
            <p:ph type="body" sz="quarter" idx="19"/>
          </p:nvPr>
        </p:nvSpPr>
        <p:spPr>
          <a:xfrm>
            <a:off x="360000" y="1862942"/>
            <a:ext cx="11484000" cy="2317172"/>
          </a:xfrm>
        </p:spPr>
        <p:txBody>
          <a:bodyPr/>
          <a:lstStyle/>
          <a:p>
            <a:pPr marL="342900" indent="-342900">
              <a:spcAft>
                <a:spcPts val="0"/>
              </a:spcAft>
              <a:buFont typeface="Arial" panose="020B0604020202020204" pitchFamily="34" charset="0"/>
              <a:buChar char="•"/>
            </a:pPr>
            <a:r>
              <a:rPr lang="en-US" sz="1600" dirty="0">
                <a:cs typeface="Arial"/>
              </a:rPr>
              <a:t>Print 2 sets of the student slides and place around the room for students to complete (laminating the cards or placing them in a plastic envelope will protect them for reuse).</a:t>
            </a:r>
            <a:endParaRPr lang="en-US" sz="1600" dirty="0"/>
          </a:p>
          <a:p>
            <a:pPr marL="342900" indent="-342900">
              <a:spcAft>
                <a:spcPts val="0"/>
              </a:spcAft>
              <a:buFont typeface="Arial" panose="020B0604020202020204" pitchFamily="34" charset="0"/>
              <a:buChar char="•"/>
            </a:pPr>
            <a:r>
              <a:rPr lang="en-US" sz="1600" dirty="0">
                <a:cs typeface="Arial"/>
              </a:rPr>
              <a:t>See the notes on the station slides for special information about the station, for example, required equipment.</a:t>
            </a:r>
          </a:p>
          <a:p>
            <a:pPr marL="342900" indent="-342900">
              <a:spcAft>
                <a:spcPts val="0"/>
              </a:spcAft>
              <a:buFont typeface="Arial" panose="020B0604020202020204" pitchFamily="34" charset="0"/>
              <a:buChar char="•"/>
            </a:pPr>
            <a:r>
              <a:rPr lang="en-US" sz="1600" dirty="0">
                <a:cs typeface="Arial"/>
              </a:rPr>
              <a:t>Make sure that students complete </a:t>
            </a:r>
            <a:r>
              <a:rPr lang="en-US" sz="1600" b="1" dirty="0">
                <a:cs typeface="Arial"/>
              </a:rPr>
              <a:t>Watch </a:t>
            </a:r>
            <a:r>
              <a:rPr lang="en-US" sz="1600" dirty="0">
                <a:cs typeface="Arial"/>
              </a:rPr>
              <a:t>and </a:t>
            </a:r>
            <a:r>
              <a:rPr lang="en-US" sz="1600" b="1" dirty="0">
                <a:cs typeface="Arial"/>
              </a:rPr>
              <a:t>Read </a:t>
            </a:r>
            <a:r>
              <a:rPr lang="en-US" sz="1600" dirty="0">
                <a:cs typeface="Arial"/>
              </a:rPr>
              <a:t>first, or that you have taught the concept before completing the stations.  This may be completed as a class activity to save resources.</a:t>
            </a:r>
          </a:p>
          <a:p>
            <a:pPr marL="342900" indent="-342900">
              <a:spcAft>
                <a:spcPts val="0"/>
              </a:spcAft>
              <a:buFont typeface="Arial" panose="020B0604020202020204" pitchFamily="34" charset="0"/>
              <a:buChar char="•"/>
            </a:pPr>
            <a:r>
              <a:rPr lang="en-US" sz="1600" dirty="0">
                <a:cs typeface="Arial"/>
              </a:rPr>
              <a:t>Students work through the stations at their own pace.</a:t>
            </a:r>
          </a:p>
        </p:txBody>
      </p:sp>
      <p:sp>
        <p:nvSpPr>
          <p:cNvPr id="9" name="Text Placeholder 5">
            <a:extLst>
              <a:ext uri="{FF2B5EF4-FFF2-40B4-BE49-F238E27FC236}">
                <a16:creationId xmlns:a16="http://schemas.microsoft.com/office/drawing/2014/main" id="{CEF41A41-70A5-BACC-9F34-70B9C2DCAE4F}"/>
              </a:ext>
              <a:ext uri="{C183D7F6-B498-43B3-948B-1728B52AA6E4}">
                <adec:decorative xmlns:adec="http://schemas.microsoft.com/office/drawing/2017/decorative" val="0"/>
              </a:ext>
            </a:extLst>
          </p:cNvPr>
          <p:cNvSpPr txBox="1">
            <a:spLocks/>
          </p:cNvSpPr>
          <p:nvPr/>
        </p:nvSpPr>
        <p:spPr>
          <a:xfrm>
            <a:off x="335327" y="4159146"/>
            <a:ext cx="11485563" cy="1950720"/>
          </a:xfrm>
          <a:prstGeom prst="rect">
            <a:avLst/>
          </a:prstGeom>
          <a:solidFill>
            <a:schemeClr val="bg1"/>
          </a:solidFill>
          <a:ln>
            <a:noFill/>
          </a:ln>
        </p:spPr>
        <p:txBody>
          <a:bodyPr vert="horz" wrap="square" lIns="0" tIns="45720" rIns="91440" bIns="45720" rtlCol="0" anchor="t">
            <a:noAutofit/>
          </a:bodyPr>
          <a:lstStyle>
            <a:lvl1pPr marL="0" indent="0" algn="l" defTabSz="685798" rtl="0" eaLnBrk="1" latinLnBrk="0" hangingPunct="1">
              <a:lnSpc>
                <a:spcPct val="150000"/>
              </a:lnSpc>
              <a:spcBef>
                <a:spcPts val="0"/>
              </a:spcBef>
              <a:spcAft>
                <a:spcPts val="600"/>
              </a:spcAft>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0" indent="0" algn="l" defTabSz="685798" rtl="0" eaLnBrk="1" latinLnBrk="0" hangingPunct="1">
              <a:lnSpc>
                <a:spcPct val="150000"/>
              </a:lnSpc>
              <a:spcBef>
                <a:spcPts val="0"/>
              </a:spcBef>
              <a:spcAft>
                <a:spcPts val="60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
            <a:r>
              <a:rPr lang="en-AU" sz="1600" b="1" dirty="0">
                <a:solidFill>
                  <a:schemeClr val="tx1"/>
                </a:solidFill>
                <a:latin typeface="+mn-lt"/>
                <a:cs typeface="Arial"/>
              </a:rPr>
              <a:t>Differentiation:  </a:t>
            </a:r>
            <a:r>
              <a:rPr lang="en-AU" sz="1600" dirty="0">
                <a:solidFill>
                  <a:schemeClr val="tx1"/>
                </a:solidFill>
                <a:latin typeface="+mn-lt"/>
                <a:cs typeface="Arial"/>
              </a:rPr>
              <a:t>Some students may not complete the challenge activity if time does not permit. Some students may need support to complete some of the challenge activities. Allow student choice in the completion of activities if this is the case. A glossary has been included in the appendix to support student vocabulary development.</a:t>
            </a:r>
          </a:p>
          <a:p>
            <a:pPr marL="45720"/>
            <a:r>
              <a:rPr lang="en-AU" sz="1600" b="1" dirty="0">
                <a:solidFill>
                  <a:schemeClr val="tx1"/>
                </a:solidFill>
                <a:latin typeface="+mn-lt"/>
                <a:cs typeface="Arial"/>
              </a:rPr>
              <a:t>Extension opportunity: </a:t>
            </a:r>
            <a:r>
              <a:rPr lang="en-AU" sz="1600" dirty="0">
                <a:solidFill>
                  <a:schemeClr val="tx1"/>
                </a:solidFill>
                <a:latin typeface="+mn-lt"/>
                <a:cs typeface="Arial"/>
              </a:rPr>
              <a:t>Students who work through the stations quickly are encouraged to extend their problem-solving, creativity, critical thinking skills and learning through the </a:t>
            </a:r>
            <a:r>
              <a:rPr lang="en-AU" sz="1600" b="1" dirty="0">
                <a:solidFill>
                  <a:schemeClr val="tx1"/>
                </a:solidFill>
                <a:latin typeface="+mn-lt"/>
                <a:cs typeface="Arial"/>
              </a:rPr>
              <a:t>Create</a:t>
            </a:r>
            <a:r>
              <a:rPr lang="en-AU" sz="1600" dirty="0">
                <a:solidFill>
                  <a:schemeClr val="tx1"/>
                </a:solidFill>
                <a:latin typeface="+mn-lt"/>
                <a:cs typeface="Arial"/>
              </a:rPr>
              <a:t> activity.</a:t>
            </a:r>
          </a:p>
        </p:txBody>
      </p:sp>
      <p:sp>
        <p:nvSpPr>
          <p:cNvPr id="4" name="Slide Number Placeholder 3">
            <a:extLst>
              <a:ext uri="{FF2B5EF4-FFF2-40B4-BE49-F238E27FC236}">
                <a16:creationId xmlns:a16="http://schemas.microsoft.com/office/drawing/2014/main" id="{C09857A6-6070-9C3B-75BA-4F3B67D71490}"/>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29607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44FEBF-C41E-F44A-FFA2-7FB86F460427}"/>
              </a:ext>
            </a:extLst>
          </p:cNvPr>
          <p:cNvSpPr>
            <a:spLocks noGrp="1"/>
          </p:cNvSpPr>
          <p:nvPr>
            <p:ph type="ctrTitle"/>
          </p:nvPr>
        </p:nvSpPr>
        <p:spPr/>
        <p:txBody>
          <a:bodyPr/>
          <a:lstStyle/>
          <a:p>
            <a:r>
              <a:rPr lang="en-US" dirty="0"/>
              <a:t>Introduction to vectors and scalars – student stations</a:t>
            </a:r>
            <a:endParaRPr lang="en-AU" dirty="0"/>
          </a:p>
        </p:txBody>
      </p:sp>
      <p:sp>
        <p:nvSpPr>
          <p:cNvPr id="9" name="Text Placeholder 8">
            <a:extLst>
              <a:ext uri="{FF2B5EF4-FFF2-40B4-BE49-F238E27FC236}">
                <a16:creationId xmlns:a16="http://schemas.microsoft.com/office/drawing/2014/main" id="{804551B6-FCF3-706A-B958-D71EF84AB073}"/>
              </a:ext>
            </a:extLst>
          </p:cNvPr>
          <p:cNvSpPr>
            <a:spLocks noGrp="1"/>
          </p:cNvSpPr>
          <p:nvPr>
            <p:ph type="body" sz="quarter" idx="14"/>
          </p:nvPr>
        </p:nvSpPr>
        <p:spPr/>
        <p:txBody>
          <a:bodyPr/>
          <a:lstStyle/>
          <a:p>
            <a:r>
              <a:rPr lang="en-US" dirty="0">
                <a:latin typeface="+mj-lt"/>
              </a:rPr>
              <a:t>Student copy </a:t>
            </a:r>
            <a:endParaRPr lang="en-AU" dirty="0">
              <a:latin typeface="+mj-lt"/>
            </a:endParaRPr>
          </a:p>
        </p:txBody>
      </p:sp>
    </p:spTree>
    <p:extLst>
      <p:ext uri="{BB962C8B-B14F-4D97-AF65-F5344CB8AC3E}">
        <p14:creationId xmlns:p14="http://schemas.microsoft.com/office/powerpoint/2010/main" val="292707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7357</Words>
  <Application>Microsoft Office PowerPoint</Application>
  <PresentationFormat>Widescreen</PresentationFormat>
  <Paragraphs>667</Paragraphs>
  <Slides>64</Slides>
  <Notes>60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Calibri</vt:lpstr>
      <vt:lpstr>Public Sans</vt:lpstr>
      <vt:lpstr>Cambria Math</vt:lpstr>
      <vt:lpstr>Segoe UI</vt:lpstr>
      <vt:lpstr>Public Sans SemiBold</vt:lpstr>
      <vt:lpstr>Arial</vt:lpstr>
      <vt:lpstr>Times New Roman</vt:lpstr>
      <vt:lpstr>Public Sans</vt:lpstr>
      <vt:lpstr>Public Sans Light</vt:lpstr>
      <vt:lpstr>Symbol</vt:lpstr>
      <vt:lpstr>NSWG Corporate</vt:lpstr>
      <vt:lpstr>Introduction to vectors and scalars</vt:lpstr>
      <vt:lpstr>Contents</vt:lpstr>
      <vt:lpstr>Overview</vt:lpstr>
      <vt:lpstr>Information for teachers – part 1</vt:lpstr>
      <vt:lpstr>Information for teachers – part 2 </vt:lpstr>
      <vt:lpstr>Introduction</vt:lpstr>
      <vt:lpstr>Outcomes</vt:lpstr>
      <vt:lpstr>Note to teachers</vt:lpstr>
      <vt:lpstr>Introduction to vectors and scalars – student stations</vt:lpstr>
      <vt:lpstr>Learning Intentions and Success Criteria </vt:lpstr>
      <vt:lpstr>Watch</vt:lpstr>
      <vt:lpstr>Read</vt:lpstr>
      <vt:lpstr>Write</vt:lpstr>
      <vt:lpstr>Organise</vt:lpstr>
      <vt:lpstr>Organise it table</vt:lpstr>
      <vt:lpstr>Calculate</vt:lpstr>
      <vt:lpstr>Visualise</vt:lpstr>
      <vt:lpstr>Investigate</vt:lpstr>
      <vt:lpstr>Adding vectors worksheet</vt:lpstr>
      <vt:lpstr>Create</vt:lpstr>
      <vt:lpstr>Challenge activity</vt:lpstr>
      <vt:lpstr>Challenge activity 1</vt:lpstr>
      <vt:lpstr>Challenge activity 2</vt:lpstr>
      <vt:lpstr>Challenge activity 3</vt:lpstr>
      <vt:lpstr>Challenge activity 4</vt:lpstr>
      <vt:lpstr>Challenge activity 5</vt:lpstr>
      <vt:lpstr>Challenge activity 6</vt:lpstr>
      <vt:lpstr>Challenge activity 7</vt:lpstr>
      <vt:lpstr>Challenge activity 8</vt:lpstr>
      <vt:lpstr>End of student slides  </vt:lpstr>
      <vt:lpstr>Watch – sample answers – part 1</vt:lpstr>
      <vt:lpstr>Watch – sample answers – part 2</vt:lpstr>
      <vt:lpstr>Read sample answers</vt:lpstr>
      <vt:lpstr>Write – sample answers – part 1</vt:lpstr>
      <vt:lpstr>Write – sample answers – part 2</vt:lpstr>
      <vt:lpstr>Organise – sample answers</vt:lpstr>
      <vt:lpstr>Calculate – sample answers – part 1</vt:lpstr>
      <vt:lpstr>Calculate – sample answers – part 2</vt:lpstr>
      <vt:lpstr>Calculate – sample answers – part 3</vt:lpstr>
      <vt:lpstr>Calculate – sample answers – part 4</vt:lpstr>
      <vt:lpstr>Visualise – sample answers – part 1</vt:lpstr>
      <vt:lpstr>Visualise – sample answers – part 2</vt:lpstr>
      <vt:lpstr>Visualise – sample answers – part 3</vt:lpstr>
      <vt:lpstr>The displacement at the end of the run is 0 m</vt:lpstr>
      <vt:lpstr>Adding vectors worksheet – sample answers</vt:lpstr>
      <vt:lpstr>Create – sample answers</vt:lpstr>
      <vt:lpstr>Challenge activity 1 – sample answers</vt:lpstr>
      <vt:lpstr>Challenge activity 2 – sample answers</vt:lpstr>
      <vt:lpstr>Challenge activity 3 – sample answers</vt:lpstr>
      <vt:lpstr>Challenge activity 4 – sample answers</vt:lpstr>
      <vt:lpstr>Challenge activity 5 – sample answers</vt:lpstr>
      <vt:lpstr>Challenge activity 6 – sample answers</vt:lpstr>
      <vt:lpstr>Challenge activity 7 – sample answers</vt:lpstr>
      <vt:lpstr>Challenge activity 8 – sample answers</vt:lpstr>
      <vt:lpstr>Additional Information</vt:lpstr>
      <vt:lpstr>Support and alignment – part 1</vt:lpstr>
      <vt:lpstr>Support and alignment – part 2 </vt:lpstr>
      <vt:lpstr>References – part 1</vt:lpstr>
      <vt:lpstr>References – part 2</vt:lpstr>
      <vt:lpstr>References – part 3</vt:lpstr>
      <vt:lpstr>Further reading</vt:lpstr>
      <vt:lpstr>Appendix – part 1</vt:lpstr>
      <vt:lpstr>Appendix – part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vectors and scalars</dc:title>
  <dc:creator>NSW Department of Education</dc:creator>
  <dcterms:created xsi:type="dcterms:W3CDTF">2024-02-21T02:53:56Z</dcterms:created>
  <dcterms:modified xsi:type="dcterms:W3CDTF">2024-02-21T02:54:13Z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2024-02-21T02:54:13Z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840c70ef-a237-4866-af3e-d1d93138f84f</vt:lpwstr>
  </property>
  <property fmtid="{D5CDD505-2E9C-101B-9397-08002B2CF9AE}" pid="8" name="MSIP_Label_b603dfd7-d93a-4381-a340-2995d8282205_ContentBits">
    <vt:lpwstr>0</vt:lpwstr>
  </property>
</Properties>
</file>