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4"/>
  </p:notesMasterIdLst>
  <p:handoutMasterIdLst>
    <p:handoutMasterId r:id="rId25"/>
  </p:handoutMasterIdLst>
  <p:sldIdLst>
    <p:sldId id="26381" r:id="rId5"/>
    <p:sldId id="26505" r:id="rId6"/>
    <p:sldId id="26383" r:id="rId7"/>
    <p:sldId id="26528" r:id="rId8"/>
    <p:sldId id="26506" r:id="rId9"/>
    <p:sldId id="26518" r:id="rId10"/>
    <p:sldId id="26530" r:id="rId11"/>
    <p:sldId id="26507" r:id="rId12"/>
    <p:sldId id="26525" r:id="rId13"/>
    <p:sldId id="26529" r:id="rId14"/>
    <p:sldId id="26526" r:id="rId15"/>
    <p:sldId id="26531" r:id="rId16"/>
    <p:sldId id="26527" r:id="rId17"/>
    <p:sldId id="26524" r:id="rId18"/>
    <p:sldId id="26508" r:id="rId19"/>
    <p:sldId id="26532" r:id="rId20"/>
    <p:sldId id="26533" r:id="rId21"/>
    <p:sldId id="360" r:id="rId22"/>
    <p:sldId id="361" r:id="rId23"/>
  </p:sldIdLst>
  <p:sldSz cx="12192000" cy="6858000"/>
  <p:notesSz cx="6858000" cy="9144000"/>
  <p:embeddedFontLst>
    <p:embeddedFont>
      <p:font typeface="Public Sans" pitchFamily="2" charset="0"/>
      <p:regular r:id="rId26"/>
      <p:bold r:id="rId27"/>
      <p:italic r:id="rId28"/>
      <p:boldItalic r:id="rId2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teachers" id="{E2540145-C446-48E2-9140-9B215E91A42D}">
          <p14:sldIdLst>
            <p14:sldId id="26381"/>
          </p14:sldIdLst>
        </p14:section>
        <p14:section name="Slide templates" id="{D5A8010D-981F-43AA-A0D6-182EC53CAA84}">
          <p14:sldIdLst>
            <p14:sldId id="26505"/>
            <p14:sldId id="26383"/>
            <p14:sldId id="26528"/>
            <p14:sldId id="26506"/>
            <p14:sldId id="26518"/>
            <p14:sldId id="26530"/>
            <p14:sldId id="26507"/>
            <p14:sldId id="26525"/>
            <p14:sldId id="26529"/>
            <p14:sldId id="26526"/>
            <p14:sldId id="26531"/>
            <p14:sldId id="26527"/>
            <p14:sldId id="26524"/>
            <p14:sldId id="26508"/>
            <p14:sldId id="26532"/>
            <p14:sldId id="26533"/>
          </p14:sldIdLst>
        </p14:section>
        <p14:section name="References &amp; copyright" id="{DBC31484-F5F8-4CB1-8DB4-A562A9780899}">
          <p14:sldIdLst>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E4DAA237-AE81-FBAB-B19E-6D8C2B8D5800}" name="Omar Danishyar" initials="OD" userId="S::Omar.Danishyar1@det.nsw.edu.au::ed2b0578-66e8-4412-befe-59c77a9323f1" providerId="AD"/>
  <p188:author id="{D794A65A-5B54-09C9-101A-12C2AED0D4A4}" name="Simon Graham" initials="SG" userId="S::Simon.Graham8@det.nsw.edu.au::68511856-37b1-4069-8771-191a4b05e7a2" providerId="AD"/>
  <p188:author id="{BB489663-68A0-2B5D-5D55-B13E3D081852}" name="Cimen Fevzi" initials="CF" userId="S::CIMEN.FEVZI@det.nsw.edu.au::e3d91e27-c37c-4cc1-8de0-37ac90788db0" providerId="AD"/>
  <p188:author id="{18762579-A23F-2AE4-7AD3-16A506390185}" name="Lauren Grenier" initials="LG" userId="S::Lauren.Grenier@det.nsw.edu.au::29f3ee26-d5e8-4043-bf04-370b383aa289" providerId="AD"/>
  <p188:author id="{EF99939A-08B4-691C-D00B-2FD8534F43D3}" name="Emine Akrong" initials="EA" userId="S::emine.akrong1@det.nsw.edu.au::932556d1-7815-4297-a4ba-2367783e5717" providerId="AD"/>
  <p188:author id="{2176C2AF-0BEA-0783-B16A-0F3AA32C54AC}" name="Clare Howlett" initials="CH" userId="S::CLARE.HOWLETT@det.nsw.edu.au::d73a432e-3b46-4780-bcd8-da7b34d44d91" providerId="AD"/>
  <p188:author id="{764904BB-55C5-9CCF-3A24-C7D62D1DED2A}" name="Libby Clifford" initials="LC" userId="S::Elizabeth.Clifford4@det.nsw.edu.au::5e72d603-56b4-4b7f-8789-60cc9c2a35f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DF9E0"/>
    <a:srgbClr val="64BB47"/>
    <a:srgbClr val="FBDBE7"/>
    <a:srgbClr val="E5F7FC"/>
    <a:srgbClr val="00ACC2"/>
    <a:srgbClr val="B51458"/>
    <a:srgbClr val="88419D"/>
    <a:srgbClr val="EDDFF1"/>
    <a:srgbClr val="DEC4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644170-6546-4ECD-B39F-D266348D0038}" v="2" dt="2026-04-21T05:28:05.72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47"/>
    <p:restoredTop sz="94626"/>
  </p:normalViewPr>
  <p:slideViewPr>
    <p:cSldViewPr snapToGrid="0">
      <p:cViewPr varScale="1">
        <p:scale>
          <a:sx n="73" d="100"/>
          <a:sy n="73" d="100"/>
        </p:scale>
        <p:origin x="66" y="408"/>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Grenier" userId="29f3ee26-d5e8-4043-bf04-370b383aa289" providerId="ADAL" clId="{DE14E8E6-8155-5C3B-B00B-37CC0439FDD9}"/>
    <pc:docChg chg="undo custSel modSld">
      <pc:chgData name="Lauren Grenier" userId="29f3ee26-d5e8-4043-bf04-370b383aa289" providerId="ADAL" clId="{DE14E8E6-8155-5C3B-B00B-37CC0439FDD9}" dt="2026-03-25T02:38:43.536" v="149" actId="962"/>
      <pc:docMkLst>
        <pc:docMk/>
      </pc:docMkLst>
      <pc:sldChg chg="modSp mod">
        <pc:chgData name="Lauren Grenier" userId="29f3ee26-d5e8-4043-bf04-370b383aa289" providerId="ADAL" clId="{DE14E8E6-8155-5C3B-B00B-37CC0439FDD9}" dt="2026-03-25T02:38:37.205" v="147" actId="962"/>
        <pc:sldMkLst>
          <pc:docMk/>
          <pc:sldMk cId="2543378126" sldId="26529"/>
        </pc:sldMkLst>
        <pc:grpChg chg="mod">
          <ac:chgData name="Lauren Grenier" userId="29f3ee26-d5e8-4043-bf04-370b383aa289" providerId="ADAL" clId="{DE14E8E6-8155-5C3B-B00B-37CC0439FDD9}" dt="2026-03-25T02:38:37.205" v="147" actId="962"/>
          <ac:grpSpMkLst>
            <pc:docMk/>
            <pc:sldMk cId="2543378126" sldId="26529"/>
            <ac:grpSpMk id="46" creationId="{005A1DCA-52A8-47E9-518C-70FC9770BDC0}"/>
          </ac:grpSpMkLst>
        </pc:grpChg>
      </pc:sldChg>
      <pc:sldChg chg="modSp mod">
        <pc:chgData name="Lauren Grenier" userId="29f3ee26-d5e8-4043-bf04-370b383aa289" providerId="ADAL" clId="{DE14E8E6-8155-5C3B-B00B-37CC0439FDD9}" dt="2026-03-24T05:45:29.204" v="9" actId="1076"/>
        <pc:sldMkLst>
          <pc:docMk/>
          <pc:sldMk cId="3590384668" sldId="26530"/>
        </pc:sldMkLst>
        <pc:grpChg chg="mod">
          <ac:chgData name="Lauren Grenier" userId="29f3ee26-d5e8-4043-bf04-370b383aa289" providerId="ADAL" clId="{DE14E8E6-8155-5C3B-B00B-37CC0439FDD9}" dt="2026-03-24T05:45:29.204" v="9" actId="1076"/>
          <ac:grpSpMkLst>
            <pc:docMk/>
            <pc:sldMk cId="3590384668" sldId="26530"/>
            <ac:grpSpMk id="7" creationId="{6EA09DB4-802E-D70C-FB30-FD695EE1088E}"/>
          </ac:grpSpMkLst>
        </pc:grpChg>
      </pc:sldChg>
      <pc:sldChg chg="modSp mod">
        <pc:chgData name="Lauren Grenier" userId="29f3ee26-d5e8-4043-bf04-370b383aa289" providerId="ADAL" clId="{DE14E8E6-8155-5C3B-B00B-37CC0439FDD9}" dt="2026-03-25T02:38:43.536" v="149" actId="962"/>
        <pc:sldMkLst>
          <pc:docMk/>
          <pc:sldMk cId="828372106" sldId="26531"/>
        </pc:sldMkLst>
        <pc:grpChg chg="mod">
          <ac:chgData name="Lauren Grenier" userId="29f3ee26-d5e8-4043-bf04-370b383aa289" providerId="ADAL" clId="{DE14E8E6-8155-5C3B-B00B-37CC0439FDD9}" dt="2026-03-25T02:38:43.536" v="149" actId="962"/>
          <ac:grpSpMkLst>
            <pc:docMk/>
            <pc:sldMk cId="828372106" sldId="26531"/>
            <ac:grpSpMk id="8" creationId="{21D73DD4-4E9D-E5BA-BDA7-AE5CA16F0F38}"/>
          </ac:grpSpMkLst>
        </pc:grpChg>
      </pc:sldChg>
      <pc:sldChg chg="modSp mod">
        <pc:chgData name="Lauren Grenier" userId="29f3ee26-d5e8-4043-bf04-370b383aa289" providerId="ADAL" clId="{DE14E8E6-8155-5C3B-B00B-37CC0439FDD9}" dt="2026-03-25T02:37:04.516" v="145" actId="13244"/>
        <pc:sldMkLst>
          <pc:docMk/>
          <pc:sldMk cId="3585161111" sldId="26532"/>
        </pc:sldMkLst>
        <pc:spChg chg="ord">
          <ac:chgData name="Lauren Grenier" userId="29f3ee26-d5e8-4043-bf04-370b383aa289" providerId="ADAL" clId="{DE14E8E6-8155-5C3B-B00B-37CC0439FDD9}" dt="2026-03-25T02:36:47.749" v="142" actId="13244"/>
          <ac:spMkLst>
            <pc:docMk/>
            <pc:sldMk cId="3585161111" sldId="26532"/>
            <ac:spMk id="2" creationId="{D295E97E-F2DA-7FE3-A540-28942978D4CD}"/>
          </ac:spMkLst>
        </pc:spChg>
        <pc:spChg chg="ord">
          <ac:chgData name="Lauren Grenier" userId="29f3ee26-d5e8-4043-bf04-370b383aa289" providerId="ADAL" clId="{DE14E8E6-8155-5C3B-B00B-37CC0439FDD9}" dt="2026-03-25T02:36:53.558" v="143" actId="13244"/>
          <ac:spMkLst>
            <pc:docMk/>
            <pc:sldMk cId="3585161111" sldId="26532"/>
            <ac:spMk id="3" creationId="{6A39835A-D37B-D275-BF87-FA5874A6651F}"/>
          </ac:spMkLst>
        </pc:spChg>
        <pc:spChg chg="ord">
          <ac:chgData name="Lauren Grenier" userId="29f3ee26-d5e8-4043-bf04-370b383aa289" providerId="ADAL" clId="{DE14E8E6-8155-5C3B-B00B-37CC0439FDD9}" dt="2026-03-25T02:37:04.516" v="145" actId="13244"/>
          <ac:spMkLst>
            <pc:docMk/>
            <pc:sldMk cId="3585161111" sldId="26532"/>
            <ac:spMk id="6" creationId="{7AB989A5-B3C3-7FFD-F517-A2F4D0E8089F}"/>
          </ac:spMkLst>
        </pc:spChg>
        <pc:spChg chg="ord">
          <ac:chgData name="Lauren Grenier" userId="29f3ee26-d5e8-4043-bf04-370b383aa289" providerId="ADAL" clId="{DE14E8E6-8155-5C3B-B00B-37CC0439FDD9}" dt="2026-03-24T05:51:18.307" v="140" actId="13244"/>
          <ac:spMkLst>
            <pc:docMk/>
            <pc:sldMk cId="3585161111" sldId="26532"/>
            <ac:spMk id="10" creationId="{8CADBA9C-D40A-3F22-9F96-A3FEF91B905D}"/>
          </ac:spMkLst>
        </pc:spChg>
        <pc:spChg chg="ord">
          <ac:chgData name="Lauren Grenier" userId="29f3ee26-d5e8-4043-bf04-370b383aa289" providerId="ADAL" clId="{DE14E8E6-8155-5C3B-B00B-37CC0439FDD9}" dt="2026-03-25T02:36:57.566" v="144" actId="13244"/>
          <ac:spMkLst>
            <pc:docMk/>
            <pc:sldMk cId="3585161111" sldId="26532"/>
            <ac:spMk id="12" creationId="{402C7F28-11A2-EA6E-E170-98358E5116CC}"/>
          </ac:spMkLst>
        </pc:spChg>
      </pc:sldChg>
      <pc:sldChg chg="modSp mod">
        <pc:chgData name="Lauren Grenier" userId="29f3ee26-d5e8-4043-bf04-370b383aa289" providerId="ADAL" clId="{DE14E8E6-8155-5C3B-B00B-37CC0439FDD9}" dt="2026-03-24T05:46:44.654" v="137" actId="962"/>
        <pc:sldMkLst>
          <pc:docMk/>
          <pc:sldMk cId="809177082" sldId="26533"/>
        </pc:sldMkLst>
        <pc:grpChg chg="mod">
          <ac:chgData name="Lauren Grenier" userId="29f3ee26-d5e8-4043-bf04-370b383aa289" providerId="ADAL" clId="{DE14E8E6-8155-5C3B-B00B-37CC0439FDD9}" dt="2026-03-24T05:45:23.009" v="7" actId="962"/>
          <ac:grpSpMkLst>
            <pc:docMk/>
            <pc:sldMk cId="809177082" sldId="26533"/>
            <ac:grpSpMk id="8" creationId="{883CADE9-6EF1-7BCC-27F0-2D6F2F5745CB}"/>
          </ac:grpSpMkLst>
        </pc:grpChg>
        <pc:picChg chg="mod">
          <ac:chgData name="Lauren Grenier" userId="29f3ee26-d5e8-4043-bf04-370b383aa289" providerId="ADAL" clId="{DE14E8E6-8155-5C3B-B00B-37CC0439FDD9}" dt="2026-03-24T05:46:44.654" v="137" actId="962"/>
          <ac:picMkLst>
            <pc:docMk/>
            <pc:sldMk cId="809177082" sldId="26533"/>
            <ac:picMk id="7" creationId="{F54011C7-E3AF-8220-8200-BEED3BEED8DD}"/>
          </ac:picMkLst>
        </pc:picChg>
      </pc:sldChg>
    </pc:docChg>
  </pc:docChgLst>
  <pc:docChgLst>
    <pc:chgData name="Emine Akrong" userId="S::emine.akrong1@det.nsw.edu.au::932556d1-7815-4297-a4ba-2367783e5717" providerId="AD" clId="Web-{4ED1676F-9389-7C32-F765-380B6F8C6CD8}"/>
    <pc:docChg chg="modSld">
      <pc:chgData name="Emine Akrong" userId="S::emine.akrong1@det.nsw.edu.au::932556d1-7815-4297-a4ba-2367783e5717" providerId="AD" clId="Web-{4ED1676F-9389-7C32-F765-380B6F8C6CD8}" dt="2026-03-24T22:12:35.334" v="132"/>
      <pc:docMkLst>
        <pc:docMk/>
      </pc:docMkLst>
      <pc:sldChg chg="modSp">
        <pc:chgData name="Emine Akrong" userId="S::emine.akrong1@det.nsw.edu.au::932556d1-7815-4297-a4ba-2367783e5717" providerId="AD" clId="Web-{4ED1676F-9389-7C32-F765-380B6F8C6CD8}" dt="2026-03-24T21:56:38.308" v="91"/>
        <pc:sldMkLst>
          <pc:docMk/>
          <pc:sldMk cId="303505342" sldId="26524"/>
        </pc:sldMkLst>
        <pc:grpChg chg="mod">
          <ac:chgData name="Emine Akrong" userId="S::emine.akrong1@det.nsw.edu.au::932556d1-7815-4297-a4ba-2367783e5717" providerId="AD" clId="Web-{4ED1676F-9389-7C32-F765-380B6F8C6CD8}" dt="2026-03-24T21:56:38.308" v="91"/>
          <ac:grpSpMkLst>
            <pc:docMk/>
            <pc:sldMk cId="303505342" sldId="26524"/>
            <ac:grpSpMk id="11" creationId="{4E21559D-EA7B-FD51-7530-4E813726EB91}"/>
          </ac:grpSpMkLst>
        </pc:grpChg>
      </pc:sldChg>
      <pc:sldChg chg="modSp">
        <pc:chgData name="Emine Akrong" userId="S::emine.akrong1@det.nsw.edu.au::932556d1-7815-4297-a4ba-2367783e5717" providerId="AD" clId="Web-{4ED1676F-9389-7C32-F765-380B6F8C6CD8}" dt="2026-03-24T22:12:35.334" v="132"/>
        <pc:sldMkLst>
          <pc:docMk/>
          <pc:sldMk cId="2543378126" sldId="26529"/>
        </pc:sldMkLst>
        <pc:spChg chg="mod">
          <ac:chgData name="Emine Akrong" userId="S::emine.akrong1@det.nsw.edu.au::932556d1-7815-4297-a4ba-2367783e5717" providerId="AD" clId="Web-{4ED1676F-9389-7C32-F765-380B6F8C6CD8}" dt="2026-03-24T22:12:27.396" v="129"/>
          <ac:spMkLst>
            <pc:docMk/>
            <pc:sldMk cId="2543378126" sldId="26529"/>
            <ac:spMk id="17" creationId="{5D7072B2-BE51-FE45-0632-02202A41F594}"/>
          </ac:spMkLst>
        </pc:spChg>
        <pc:spChg chg="mod">
          <ac:chgData name="Emine Akrong" userId="S::emine.akrong1@det.nsw.edu.au::932556d1-7815-4297-a4ba-2367783e5717" providerId="AD" clId="Web-{4ED1676F-9389-7C32-F765-380B6F8C6CD8}" dt="2026-03-24T22:12:35.334" v="132"/>
          <ac:spMkLst>
            <pc:docMk/>
            <pc:sldMk cId="2543378126" sldId="26529"/>
            <ac:spMk id="18" creationId="{BB4AB83D-BA5D-325F-90BB-978C7352D4F1}"/>
          </ac:spMkLst>
        </pc:spChg>
        <pc:spChg chg="mod">
          <ac:chgData name="Emine Akrong" userId="S::emine.akrong1@det.nsw.edu.au::932556d1-7815-4297-a4ba-2367783e5717" providerId="AD" clId="Web-{4ED1676F-9389-7C32-F765-380B6F8C6CD8}" dt="2026-03-24T21:43:06.885" v="60"/>
          <ac:spMkLst>
            <pc:docMk/>
            <pc:sldMk cId="2543378126" sldId="26529"/>
            <ac:spMk id="20" creationId="{7AFEAA13-E9B8-5CAB-7290-E5656CEA4117}"/>
          </ac:spMkLst>
        </pc:spChg>
      </pc:sldChg>
      <pc:sldChg chg="modSp">
        <pc:chgData name="Emine Akrong" userId="S::emine.akrong1@det.nsw.edu.au::932556d1-7815-4297-a4ba-2367783e5717" providerId="AD" clId="Web-{4ED1676F-9389-7C32-F765-380B6F8C6CD8}" dt="2026-03-24T21:39:33.381" v="40"/>
        <pc:sldMkLst>
          <pc:docMk/>
          <pc:sldMk cId="3590384668" sldId="26530"/>
        </pc:sldMkLst>
        <pc:spChg chg="mod">
          <ac:chgData name="Emine Akrong" userId="S::emine.akrong1@det.nsw.edu.au::932556d1-7815-4297-a4ba-2367783e5717" providerId="AD" clId="Web-{4ED1676F-9389-7C32-F765-380B6F8C6CD8}" dt="2026-03-24T21:37:47.393" v="20"/>
          <ac:spMkLst>
            <pc:docMk/>
            <pc:sldMk cId="3590384668" sldId="26530"/>
            <ac:spMk id="31" creationId="{5BB6E469-A85B-32A2-217A-D90441B9B0E8}"/>
          </ac:spMkLst>
        </pc:spChg>
        <pc:spChg chg="mod">
          <ac:chgData name="Emine Akrong" userId="S::emine.akrong1@det.nsw.edu.au::932556d1-7815-4297-a4ba-2367783e5717" providerId="AD" clId="Web-{4ED1676F-9389-7C32-F765-380B6F8C6CD8}" dt="2026-03-24T21:39:33.381" v="40"/>
          <ac:spMkLst>
            <pc:docMk/>
            <pc:sldMk cId="3590384668" sldId="26530"/>
            <ac:spMk id="32" creationId="{42820C6E-D198-0217-FA5E-0C396C5467A4}"/>
          </ac:spMkLst>
        </pc:spChg>
      </pc:sldChg>
      <pc:sldChg chg="modSp">
        <pc:chgData name="Emine Akrong" userId="S::emine.akrong1@det.nsw.edu.au::932556d1-7815-4297-a4ba-2367783e5717" providerId="AD" clId="Web-{4ED1676F-9389-7C32-F765-380B6F8C6CD8}" dt="2026-03-24T22:12:09.894" v="125"/>
        <pc:sldMkLst>
          <pc:docMk/>
          <pc:sldMk cId="828372106" sldId="26531"/>
        </pc:sldMkLst>
        <pc:spChg chg="mod">
          <ac:chgData name="Emine Akrong" userId="S::emine.akrong1@det.nsw.edu.au::932556d1-7815-4297-a4ba-2367783e5717" providerId="AD" clId="Web-{4ED1676F-9389-7C32-F765-380B6F8C6CD8}" dt="2026-03-24T21:44:26.511" v="61"/>
          <ac:spMkLst>
            <pc:docMk/>
            <pc:sldMk cId="828372106" sldId="26531"/>
            <ac:spMk id="9" creationId="{4408D90B-5EDC-527F-E377-EB0736B19276}"/>
          </ac:spMkLst>
        </pc:spChg>
        <pc:spChg chg="mod">
          <ac:chgData name="Emine Akrong" userId="S::emine.akrong1@det.nsw.edu.au::932556d1-7815-4297-a4ba-2367783e5717" providerId="AD" clId="Web-{4ED1676F-9389-7C32-F765-380B6F8C6CD8}" dt="2026-03-24T22:11:59.143" v="121"/>
          <ac:spMkLst>
            <pc:docMk/>
            <pc:sldMk cId="828372106" sldId="26531"/>
            <ac:spMk id="13" creationId="{3FB27018-D0D5-34D2-F153-418CA97216D9}"/>
          </ac:spMkLst>
        </pc:spChg>
        <pc:spChg chg="mod">
          <ac:chgData name="Emine Akrong" userId="S::emine.akrong1@det.nsw.edu.au::932556d1-7815-4297-a4ba-2367783e5717" providerId="AD" clId="Web-{4ED1676F-9389-7C32-F765-380B6F8C6CD8}" dt="2026-03-24T22:12:09.894" v="125"/>
          <ac:spMkLst>
            <pc:docMk/>
            <pc:sldMk cId="828372106" sldId="26531"/>
            <ac:spMk id="14" creationId="{3AF70F9E-664D-60E5-6F73-0C5AE7BF308D}"/>
          </ac:spMkLst>
        </pc:spChg>
      </pc:sldChg>
      <pc:sldChg chg="modSp">
        <pc:chgData name="Emine Akrong" userId="S::emine.akrong1@det.nsw.edu.au::932556d1-7815-4297-a4ba-2367783e5717" providerId="AD" clId="Web-{4ED1676F-9389-7C32-F765-380B6F8C6CD8}" dt="2026-03-24T22:10:35.327" v="114"/>
        <pc:sldMkLst>
          <pc:docMk/>
          <pc:sldMk cId="809177082" sldId="26533"/>
        </pc:sldMkLst>
        <pc:spChg chg="mod">
          <ac:chgData name="Emine Akrong" userId="S::emine.akrong1@det.nsw.edu.au::932556d1-7815-4297-a4ba-2367783e5717" providerId="AD" clId="Web-{4ED1676F-9389-7C32-F765-380B6F8C6CD8}" dt="2026-03-24T21:12:03.785" v="13"/>
          <ac:spMkLst>
            <pc:docMk/>
            <pc:sldMk cId="809177082" sldId="26533"/>
            <ac:spMk id="10" creationId="{225942E9-BEF0-6C2A-8D52-B2145B7877C2}"/>
          </ac:spMkLst>
        </pc:spChg>
        <pc:grpChg chg="mod">
          <ac:chgData name="Emine Akrong" userId="S::emine.akrong1@det.nsw.edu.au::932556d1-7815-4297-a4ba-2367783e5717" providerId="AD" clId="Web-{4ED1676F-9389-7C32-F765-380B6F8C6CD8}" dt="2026-03-24T21:45:35.464" v="67"/>
          <ac:grpSpMkLst>
            <pc:docMk/>
            <pc:sldMk cId="809177082" sldId="26533"/>
            <ac:grpSpMk id="8" creationId="{883CADE9-6EF1-7BCC-27F0-2D6F2F5745CB}"/>
          </ac:grpSpMkLst>
        </pc:grpChg>
        <pc:picChg chg="mod">
          <ac:chgData name="Emine Akrong" userId="S::emine.akrong1@det.nsw.edu.au::932556d1-7815-4297-a4ba-2367783e5717" providerId="AD" clId="Web-{4ED1676F-9389-7C32-F765-380B6F8C6CD8}" dt="2026-03-24T22:10:35.327" v="114"/>
          <ac:picMkLst>
            <pc:docMk/>
            <pc:sldMk cId="809177082" sldId="26533"/>
            <ac:picMk id="7" creationId="{F54011C7-E3AF-8220-8200-BEED3BEED8D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21/04/2026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21/04/2026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ducation.nsw.gov.au/teaching-and-learning/curriculum/explicit-teaching/explicit-teaching-strategies/gradual-release-of-responsibilit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8165C-0444-7EB1-0237-2086D3CD5F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5A2F60-0466-B41B-A722-D97DF8717C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FAC9F2-9F18-BAE9-8DF8-C64B33013722}"/>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a:t>This slide has animations.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This activity is a check for understanding. It uses thumbs up, thumbs down for students to show responses.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atin typeface="Arial"/>
                <a:cs typeface="Arial"/>
              </a:rPr>
              <a:t>The purpose of this slide is to check students can identify which words/phrases provide information. Students will select the specific information relevant to their inquiry in the following slides.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atin typeface="Arial"/>
                <a:cs typeface="Arial"/>
              </a:rPr>
              <a:t>Read through the source first, using contingent scaffolding to explicitly teach any unfamiliar vocabulary. Unfamiliar vocabulary may include:</a:t>
            </a:r>
          </a:p>
          <a:p>
            <a:pPr marL="89471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multitudes</a:t>
            </a:r>
          </a:p>
          <a:p>
            <a:pPr marL="89471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hardships</a:t>
            </a:r>
          </a:p>
          <a:p>
            <a:pPr marL="89471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endured</a:t>
            </a:r>
          </a:p>
          <a:p>
            <a:pPr marL="89471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asunder</a:t>
            </a:r>
          </a:p>
          <a:p>
            <a:pPr marL="89471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cast</a:t>
            </a:r>
          </a:p>
          <a:p>
            <a:pPr marL="89471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despite</a:t>
            </a:r>
          </a:p>
          <a:p>
            <a:pPr marL="89471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enjoined</a:t>
            </a:r>
          </a:p>
          <a:p>
            <a:pPr marL="89471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kinsmen</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The first animation shows student instructions for showing their answer.</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Animations follow the pattern:</a:t>
            </a:r>
          </a:p>
          <a:p>
            <a:pPr marL="894715" lvl="1" indent="-285750">
              <a:buFont typeface="Arial" panose="020B0604020202020204" pitchFamily="34" charset="0"/>
              <a:buChar char="•"/>
            </a:pPr>
            <a:r>
              <a:rPr lang="en-AU"/>
              <a:t>highlighted text</a:t>
            </a:r>
          </a:p>
          <a:p>
            <a:pPr marL="894715" lvl="1" indent="-285750">
              <a:buFont typeface="Arial" panose="020B0604020202020204" pitchFamily="34" charset="0"/>
              <a:buChar char="•"/>
            </a:pPr>
            <a:r>
              <a:rPr lang="en-AU"/>
              <a:t>show your answer instruction</a:t>
            </a:r>
          </a:p>
          <a:p>
            <a:pPr marL="894715" lvl="1" indent="-285750">
              <a:buFont typeface="Arial" panose="020B0604020202020204" pitchFamily="34" charset="0"/>
              <a:buChar char="•"/>
            </a:pPr>
            <a:r>
              <a:rPr lang="en-AU"/>
              <a:t>answer.</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Allow thinking time before asking students to display their response for each text selection.</a:t>
            </a:r>
          </a:p>
          <a:p>
            <a:pPr marL="285750" indent="-285750">
              <a:buFont typeface="Arial" panose="020B0604020202020204" pitchFamily="34" charset="0"/>
              <a:buChar char="•"/>
            </a:pPr>
            <a:r>
              <a:rPr lang="en-AU"/>
              <a:t>Answers: Thumbs up, Thumbs down, Thumbs up, Thumbs up, Thumbs down, Thumbs up</a:t>
            </a:r>
          </a:p>
          <a:p>
            <a:pPr marL="285750" indent="-285750">
              <a:buFont typeface="Arial" panose="020B0604020202020204" pitchFamily="34" charset="0"/>
              <a:buChar char="•"/>
            </a:pPr>
            <a:r>
              <a:rPr lang="en-AU"/>
              <a:t>The final animation on this slide shows the highlights for the whole source.</a:t>
            </a:r>
          </a:p>
          <a:p>
            <a:pPr marL="285750" indent="-285750">
              <a:buFont typeface="Arial" panose="020B0604020202020204" pitchFamily="34" charset="0"/>
              <a:buChar char="•"/>
            </a:pPr>
            <a:r>
              <a:rPr lang="en-AU">
                <a:latin typeface="Arial"/>
                <a:cs typeface="Arial"/>
              </a:rPr>
              <a:t>Students can enter the information in a copy of Resource 13 – sources for the purpose of the pyramids.</a:t>
            </a:r>
          </a:p>
          <a:p>
            <a:pPr marL="285750" indent="-285750">
              <a:buFont typeface="Arial" panose="020B0604020202020204" pitchFamily="34" charset="0"/>
              <a:buChar char="•"/>
            </a:pPr>
            <a:endParaRPr lang="en-AU"/>
          </a:p>
        </p:txBody>
      </p:sp>
      <p:sp>
        <p:nvSpPr>
          <p:cNvPr id="4" name="Slide Number Placeholder 3">
            <a:extLst>
              <a:ext uri="{FF2B5EF4-FFF2-40B4-BE49-F238E27FC236}">
                <a16:creationId xmlns:a16="http://schemas.microsoft.com/office/drawing/2014/main" id="{86A1EB94-3804-5562-A081-9DE76EE8044A}"/>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00075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FD6F8-4B3C-621D-DF5E-EC5E60F30B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CFA66E-4745-A2E0-1CD9-AEA93E3EF6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90782D-CFBA-2DC2-E8E3-5A707660FB7B}"/>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a:t>This slide has animations.</a:t>
            </a:r>
          </a:p>
          <a:p>
            <a:pPr marL="285750" indent="-285750">
              <a:buFont typeface="Arial" panose="020B0604020202020204" pitchFamily="34" charset="0"/>
              <a:buChar char="•"/>
            </a:pPr>
            <a:r>
              <a:rPr lang="en-AU">
                <a:latin typeface="Arial"/>
                <a:cs typeface="Arial"/>
              </a:rPr>
              <a:t>Use teacher think aloud to model selecting information relevant to the sub-question. For example, ‘Let’s look at the first piece of information we found in this source “ten years went to the building of this road”. While this provided important information about the road built to the pyramid, it doesn’t tell use anything about the purpose of the pyramids, which is our focus right now. This information might be useful for a different inquiry question, but it isn’t information we can use for this sub-question so we won’t select it.’</a:t>
            </a:r>
          </a:p>
          <a:p>
            <a:pPr marL="285750" indent="-285750">
              <a:buFont typeface="Arial" panose="020B0604020202020204" pitchFamily="34" charset="0"/>
              <a:buChar char="•"/>
            </a:pPr>
            <a:r>
              <a:rPr lang="en-AU"/>
              <a:t>The highlight box will disappear if not relevant to the sub-question. If it is information that should be selected, the box will remain and change colour to purple.</a:t>
            </a:r>
          </a:p>
          <a:p>
            <a:pPr marL="285750" indent="-285750">
              <a:buFont typeface="Arial" panose="020B0604020202020204" pitchFamily="34" charset="0"/>
              <a:buChar char="•"/>
            </a:pPr>
            <a:r>
              <a:rPr lang="en-AU">
                <a:latin typeface="Arial"/>
                <a:cs typeface="Arial"/>
              </a:rPr>
              <a:t>Discuss with students that while some information isn’t relevant for this sub-question, it may be useful for other inquiry questions and sub-questions.</a:t>
            </a:r>
          </a:p>
          <a:p>
            <a:pPr marL="285750" indent="-285750">
              <a:buFont typeface="Arial" panose="020B0604020202020204" pitchFamily="34" charset="0"/>
              <a:buChar char="•"/>
            </a:pPr>
            <a:r>
              <a:rPr lang="en-AU">
                <a:latin typeface="Arial"/>
                <a:cs typeface="Arial"/>
              </a:rPr>
              <a:t>Students can enter the information in a copy of Resource 13 – sources for the purpose of the pyramids.</a:t>
            </a:r>
          </a:p>
          <a:p>
            <a:endParaRPr lang="en-AU"/>
          </a:p>
        </p:txBody>
      </p:sp>
      <p:sp>
        <p:nvSpPr>
          <p:cNvPr id="4" name="Slide Number Placeholder 3">
            <a:extLst>
              <a:ext uri="{FF2B5EF4-FFF2-40B4-BE49-F238E27FC236}">
                <a16:creationId xmlns:a16="http://schemas.microsoft.com/office/drawing/2014/main" id="{6C3C704C-05E9-6499-3884-88660F41D870}"/>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777649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0FF99-30CC-5B6B-3DBE-89C16E3C86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F43DF3-8D6C-4F39-0B9C-98FBF3A083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32E3EE-FC08-C6B6-E4D6-5EFE8DE5B701}"/>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a:t>This slide has animations.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This activity is a check for understanding. It uses thumbs up, thumbs down for students to show responses.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The first animation shows student instructions for showing their answer.</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Animations follow the pattern:</a:t>
            </a:r>
          </a:p>
          <a:p>
            <a:pPr marL="894715" lvl="1" indent="-285750">
              <a:buFont typeface="Arial" panose="020B0604020202020204" pitchFamily="34" charset="0"/>
              <a:buChar char="•"/>
            </a:pPr>
            <a:r>
              <a:rPr lang="en-AU"/>
              <a:t>highlighted text</a:t>
            </a:r>
          </a:p>
          <a:p>
            <a:pPr marL="894715" lvl="1" indent="-285750">
              <a:buFont typeface="Arial" panose="020B0604020202020204" pitchFamily="34" charset="0"/>
              <a:buChar char="•"/>
            </a:pPr>
            <a:r>
              <a:rPr lang="en-AU"/>
              <a:t>show your answer instruction</a:t>
            </a:r>
          </a:p>
          <a:p>
            <a:pPr marL="894715" lvl="1" indent="-285750">
              <a:buFont typeface="Arial" panose="020B0604020202020204" pitchFamily="34" charset="0"/>
              <a:buChar char="•"/>
            </a:pPr>
            <a:r>
              <a:rPr lang="en-AU"/>
              <a:t>answer.</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Read the highlighted text aloud to students then ask them to consider if that text provides information about the purpose of the pyramids. Allow thinking time before asking students to display their response.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Answers: </a:t>
            </a:r>
          </a:p>
          <a:p>
            <a:pPr marL="89471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Thumbs up – this tells us the pyramids purpose was to be tombs for the kings (pharaohs)</a:t>
            </a:r>
          </a:p>
          <a:p>
            <a:pPr marL="89471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atin typeface="Arial"/>
                <a:cs typeface="Arial"/>
              </a:rPr>
              <a:t>Thumbs up – this tells us the pharaohs weren’t buried in the pyramids. This shows the purpose of the pyramids may have changed. It helps address arguments the pyramids weren’t meant to be tombs because no bodies were discovered in the pyramids.</a:t>
            </a:r>
          </a:p>
          <a:p>
            <a:pPr marL="89471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atin typeface="Arial"/>
                <a:cs typeface="Arial"/>
              </a:rPr>
              <a:t>Thumbs up – this tells us why the pharaohs weren’t buried in the pyramids. It adds depth to the information already selected in the source.</a:t>
            </a:r>
          </a:p>
          <a:p>
            <a:pPr marL="89471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Thumbs up – this provides further details about where the pharaohs were buried. It adds depth to the information already selected in the source.</a:t>
            </a:r>
          </a:p>
          <a:p>
            <a:pPr marL="89471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atin typeface="Arial"/>
                <a:cs typeface="Arial"/>
              </a:rPr>
              <a:t>Thumbs down - this information tells us </a:t>
            </a:r>
            <a:r>
              <a:rPr lang="en-AU" err="1">
                <a:latin typeface="Arial"/>
                <a:cs typeface="Arial"/>
              </a:rPr>
              <a:t>Mycerinus</a:t>
            </a:r>
            <a:r>
              <a:rPr lang="en-AU">
                <a:latin typeface="Arial"/>
                <a:cs typeface="Arial"/>
              </a:rPr>
              <a:t> ordered construction of the third pyramid but doesn’t tell us the intended purpose of that pyramid. It could be useful for other questions, just not this one.</a:t>
            </a:r>
          </a:p>
          <a:p>
            <a:pPr marL="285750" indent="-285750">
              <a:buFont typeface="Arial" panose="020B0604020202020204" pitchFamily="34" charset="0"/>
              <a:buChar char="•"/>
            </a:pPr>
            <a:r>
              <a:rPr lang="en-AU"/>
              <a:t>The final animation on this slide shows the </a:t>
            </a:r>
            <a:r>
              <a:rPr lang="en-AU" b="1"/>
              <a:t>selected</a:t>
            </a:r>
            <a:r>
              <a:rPr lang="en-AU"/>
              <a:t> highlights for the whole source. </a:t>
            </a:r>
          </a:p>
          <a:p>
            <a:pPr marL="285750" indent="-285750">
              <a:buFont typeface="Arial" panose="020B0604020202020204" pitchFamily="34" charset="0"/>
              <a:buChar char="•"/>
            </a:pPr>
            <a:r>
              <a:rPr lang="en-AU">
                <a:latin typeface="Arial"/>
                <a:cs typeface="Arial"/>
              </a:rPr>
              <a:t>Students can enter the information in a copy of Resource 13 – sources for the purpose of the pyramids.</a:t>
            </a:r>
          </a:p>
          <a:p>
            <a:pPr marL="285750" indent="-285750">
              <a:buFont typeface="Arial" panose="020B0604020202020204" pitchFamily="34" charset="0"/>
              <a:buChar char="•"/>
            </a:pPr>
            <a:endParaRPr lang="en-AU"/>
          </a:p>
        </p:txBody>
      </p:sp>
      <p:sp>
        <p:nvSpPr>
          <p:cNvPr id="4" name="Slide Number Placeholder 3">
            <a:extLst>
              <a:ext uri="{FF2B5EF4-FFF2-40B4-BE49-F238E27FC236}">
                <a16:creationId xmlns:a16="http://schemas.microsoft.com/office/drawing/2014/main" id="{0B9E5614-F5E2-D04C-EB9D-CD1D22E3588F}"/>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1478734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B7BEF-AAFE-6D8E-E1A4-1E42A40156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D2AE24-18A6-AAB2-1FA7-654492F686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4A508D-4835-1ADD-9D6C-BC4C2AD64228}"/>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a:t>This slide has animations.</a:t>
            </a:r>
          </a:p>
          <a:p>
            <a:pPr marL="285750" indent="-285750">
              <a:buFont typeface="Arial" panose="020B0604020202020204" pitchFamily="34" charset="0"/>
              <a:buChar char="•"/>
            </a:pPr>
            <a:r>
              <a:rPr lang="en-AU"/>
              <a:t>The first animation shows the selected information from the source. Discuss an interpretation that can be made from the source using teacher think aloud. For example, ‘looking at the 2 highlighted parts of this source, I think the source tells us the king, or pharaoh, had chambers built underneath the pyramids. These chambers were made for the pharaoh’s burial. Now I have an interpretation, I need to communicate this interpretation to others.’</a:t>
            </a:r>
          </a:p>
          <a:p>
            <a:pPr marL="285750" indent="-285750">
              <a:buFont typeface="Arial" panose="020B0604020202020204" pitchFamily="34" charset="0"/>
              <a:buChar char="•"/>
            </a:pPr>
            <a:r>
              <a:rPr lang="en-AU">
                <a:latin typeface="Arial"/>
                <a:cs typeface="Arial"/>
              </a:rPr>
              <a:t>Click for animation to show non-example response. Use teacher think aloud to discuss the non-example. For example, ‘The pharaohs were buried under the pyramids is one way I can communicate what I have learned from the source. While this is short and clear, there are some problems with it. First, it doesn’t mention anything about the source. Someone reading this can’t fact check my interpretation. It makes it sound like it’s just an opinion. To make this better, I need to mention the source and show how I have used information from the source to come to this conclusion.’</a:t>
            </a:r>
          </a:p>
          <a:p>
            <a:pPr marL="285750" indent="-285750">
              <a:buFont typeface="Arial" panose="020B0604020202020204" pitchFamily="34" charset="0"/>
              <a:buChar char="•"/>
            </a:pPr>
            <a:r>
              <a:rPr lang="en-AU">
                <a:latin typeface="Arial"/>
                <a:cs typeface="Arial"/>
              </a:rPr>
              <a:t>Click for animation to show the sample response. Use teacher think aloud to unpack this example response. For example, ‘This is another way I can write my interpretation. In this example I have named Herodotus, showing I am basing my interpretation on evidence from his work. I have used short, direct quotes from the source to show the parts of the source I have used to develop my interpretation. This example doesn’t use many more words than the one before it, but these changes have made it sound more factual and reliable. It is clear the evidence I have used and where it came from.’</a:t>
            </a:r>
          </a:p>
          <a:p>
            <a:pPr marL="285750" indent="-285750">
              <a:buFont typeface="Arial" panose="020B0604020202020204" pitchFamily="34" charset="0"/>
              <a:buChar char="•"/>
            </a:pPr>
            <a:r>
              <a:rPr lang="en-AU">
                <a:latin typeface="Arial"/>
                <a:cs typeface="Arial"/>
              </a:rPr>
              <a:t>Students can enter the information in a copy of Resource 13 – sources for the purpose of the pyramids.</a:t>
            </a:r>
          </a:p>
          <a:p>
            <a:endParaRPr lang="en-AU"/>
          </a:p>
        </p:txBody>
      </p:sp>
      <p:sp>
        <p:nvSpPr>
          <p:cNvPr id="4" name="Slide Number Placeholder 3">
            <a:extLst>
              <a:ext uri="{FF2B5EF4-FFF2-40B4-BE49-F238E27FC236}">
                <a16:creationId xmlns:a16="http://schemas.microsoft.com/office/drawing/2014/main" id="{BCA0942C-ECF3-0571-B3E3-BDBA84339726}"/>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99271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E616C-BE30-9B7D-367A-F3BB61FF4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A58EFA-4D90-0C06-9A7A-4CAB2509AF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D0DC05-5EAD-7AA9-62C6-47958CF73926}"/>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a:t>Provide approximately 10 minutes for this activity.</a:t>
            </a:r>
          </a:p>
          <a:p>
            <a:pPr marL="285750" indent="-285750">
              <a:buFont typeface="Arial" panose="020B0604020202020204" pitchFamily="34" charset="0"/>
              <a:buChar char="•"/>
            </a:pPr>
            <a:r>
              <a:rPr lang="en-AU">
                <a:latin typeface="Arial"/>
                <a:cs typeface="Arial"/>
              </a:rPr>
              <a:t>It is recommended the class develop interpretations of the source through joint construction: teacher leads class discussion and takes notes on the board. Identify short quotes that can be used to support the interpretation. The first sentence can be jointly constructed in this way, moving to students writing their own second sentence to share with a partner. </a:t>
            </a:r>
          </a:p>
          <a:p>
            <a:pPr marL="285750" indent="-285750">
              <a:buFont typeface="Arial" panose="020B0604020202020204" pitchFamily="34" charset="0"/>
              <a:buChar char="•"/>
            </a:pPr>
            <a:r>
              <a:rPr lang="en-AU"/>
              <a:t>Sample interpretations:</a:t>
            </a:r>
          </a:p>
          <a:p>
            <a:pPr marL="894715" lvl="1" indent="-285750">
              <a:buFont typeface="Arial" panose="020B0604020202020204" pitchFamily="34" charset="0"/>
              <a:buChar char="•"/>
            </a:pPr>
            <a:r>
              <a:rPr lang="en-AU"/>
              <a:t>The pyramids were built to be tombs: ‘the two kings built the pyramids to serve as their tombs’</a:t>
            </a:r>
          </a:p>
          <a:p>
            <a:pPr marL="894715" lvl="1" indent="-285750">
              <a:buFont typeface="Arial" panose="020B0604020202020204" pitchFamily="34" charset="0"/>
              <a:buChar char="•"/>
            </a:pPr>
            <a:r>
              <a:rPr lang="en-AU">
                <a:latin typeface="Arial"/>
                <a:cs typeface="Arial"/>
              </a:rPr>
              <a:t>No bodies have been found because the pharaohs weren’t buried in the tombs, they were buried elsewhere in unmarked graves: ‘bury his body secretly in an unmarked place’</a:t>
            </a:r>
          </a:p>
          <a:p>
            <a:pPr marL="894715" lvl="1" indent="-285750">
              <a:buFont typeface="Arial" panose="020B0604020202020204" pitchFamily="34" charset="0"/>
              <a:buChar char="•"/>
            </a:pPr>
            <a:r>
              <a:rPr lang="en-AU"/>
              <a:t>This was because their people were so angry about their treatment during the </a:t>
            </a:r>
          </a:p>
          <a:p>
            <a:pPr marL="285750" indent="-285750">
              <a:buFont typeface="Arial" panose="020B0604020202020204" pitchFamily="34" charset="0"/>
              <a:buChar char="•"/>
            </a:pPr>
            <a:r>
              <a:rPr lang="en-AU">
                <a:latin typeface="Arial"/>
                <a:cs typeface="Arial"/>
              </a:rPr>
              <a:t>Students can write their sentences in a copy of Resource 13 – sources for the purpose of the pyramids.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atin typeface="Arial"/>
                <a:cs typeface="Arial"/>
              </a:rPr>
              <a:t>Step 2 can be modelled, worked on collaboratively or completed independently by students at this point using the remaining sources in Resource 17 – purpose of the pyramids sources. Consider student readiness when making this decision. Refer to </a:t>
            </a:r>
            <a:r>
              <a:rPr lang="en-AU" sz="1800" u="sng">
                <a:solidFill>
                  <a:srgbClr val="2F5496"/>
                </a:solidFill>
                <a:effectLst/>
                <a:latin typeface="Arial"/>
                <a:ea typeface="Calibri"/>
                <a:cs typeface="Arial"/>
                <a:hlinkClick r:id="rId3"/>
              </a:rPr>
              <a:t>Gradual release of responsibility</a:t>
            </a:r>
            <a:r>
              <a:rPr lang="en-AU">
                <a:latin typeface="Arial"/>
                <a:cs typeface="Arial"/>
              </a:rPr>
              <a:t>.</a:t>
            </a:r>
          </a:p>
          <a:p>
            <a:pPr marL="285750" indent="-285750">
              <a:buFont typeface="Arial" panose="020B0604020202020204" pitchFamily="34" charset="0"/>
              <a:buChar char="•"/>
            </a:pPr>
            <a:endParaRPr lang="en-AU"/>
          </a:p>
        </p:txBody>
      </p:sp>
      <p:sp>
        <p:nvSpPr>
          <p:cNvPr id="4" name="Slide Number Placeholder 3">
            <a:extLst>
              <a:ext uri="{FF2B5EF4-FFF2-40B4-BE49-F238E27FC236}">
                <a16:creationId xmlns:a16="http://schemas.microsoft.com/office/drawing/2014/main" id="{3525C487-C702-74B5-E586-64E13F21A8AC}"/>
              </a:ext>
            </a:extLst>
          </p:cNvPr>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68774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a:latin typeface="Arial"/>
                <a:cs typeface="Arial"/>
              </a:rPr>
              <a:t>This slide has been provided to show students where they will go with this learning in the future. Students do not need to complete this step in Resource 13 – sources for the purpose of the pyramids.</a:t>
            </a:r>
          </a:p>
          <a:p>
            <a:pPr marL="285750" indent="-285750">
              <a:buFont typeface="Arial" panose="020B0604020202020204" pitchFamily="34" charset="0"/>
              <a:buChar char="•"/>
            </a:pPr>
            <a:r>
              <a:rPr lang="en-AU"/>
              <a:t>When discussing value, synonyms such as importance, worth and benefit could be used to support student understanding.</a:t>
            </a:r>
          </a:p>
          <a:p>
            <a:pPr marL="285750" indent="-285750">
              <a:buFont typeface="Arial" panose="020B0604020202020204" pitchFamily="34" charset="0"/>
              <a:buChar char="•"/>
            </a:pPr>
            <a:r>
              <a:rPr lang="en-AU"/>
              <a:t>When discussing corroborate, synonyms such as support and agree and antonyms such as contradict and dispute could be used on a word cline to support student understanding.</a:t>
            </a:r>
          </a:p>
          <a:p>
            <a:pPr marL="285750" indent="-285750">
              <a:buFont typeface="Arial" panose="020B0604020202020204" pitchFamily="34" charset="0"/>
              <a:buChar char="•"/>
            </a:pPr>
            <a:r>
              <a:rPr lang="en-AU"/>
              <a:t>To support student cognitive load, it is recommended value and limitations of sources are explored in greater depth a later learning activity. </a:t>
            </a:r>
          </a:p>
          <a:p>
            <a:pPr marL="285750" indent="-285750">
              <a:buFont typeface="Arial" panose="020B0604020202020204" pitchFamily="34" charset="0"/>
              <a:buChar char="•"/>
            </a:pPr>
            <a:r>
              <a:rPr lang="en-AU"/>
              <a:t>Selected slides from this PowerPoint can be used to connect learning when moving into values and limitations in later lessons.</a:t>
            </a:r>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3509784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18734-624A-7766-898C-167EE117A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EA49AB-0C32-2676-8914-F78D97D546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E0888B-87A1-401A-38A5-1D028A3EBF91}"/>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Arial" panose="020B0604020202020204" pitchFamily="34" charset="0"/>
                <a:cs typeface="Arial" panose="020B0604020202020204" pitchFamily="34" charset="0"/>
              </a:rPr>
              <a:t>Notes for teachers: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This slide has animations.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First animation allows for teacher discussion about the issue of Source 2 being a reproduction where the original no longer exists. Teachers can identify this means we can not check the copy is accurate.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Second animation allows for teacher discussion about the issue of Source 2 being an extract from an incomplete source. Teachers can identify this means we could be taking the information out of context. There may be information in the missing segments that changes how we interpret this extract.</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BC9B8BC-6726-9646-A8A8-690E83013937}"/>
              </a:ext>
            </a:extLst>
          </p:cNvPr>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3521495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CF6E2-4F89-3893-BBE3-E53D5B864B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665BD7-4848-1D03-A918-4207B7473B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16EE8C-7F23-8191-921E-75E0F5D44724}"/>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dirty="0"/>
              <a:t>This slide has animations.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This activity is a check for understanding. It uses thumbs up, thumbs down for students to show responses.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first animation shows student instructions for showing their answer.</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Animations follow the pattern:</a:t>
            </a:r>
          </a:p>
          <a:p>
            <a:pPr marL="895335" lvl="1" indent="-285750">
              <a:buFont typeface="Arial" panose="020B0604020202020204" pitchFamily="34" charset="0"/>
              <a:buChar char="•"/>
            </a:pPr>
            <a:r>
              <a:rPr lang="en-AU" dirty="0"/>
              <a:t>Statement about the source</a:t>
            </a:r>
          </a:p>
          <a:p>
            <a:pPr marL="895335" lvl="1" indent="-285750">
              <a:buFont typeface="Arial" panose="020B0604020202020204" pitchFamily="34" charset="0"/>
              <a:buChar char="•"/>
            </a:pPr>
            <a:r>
              <a:rPr lang="en-AU" dirty="0"/>
              <a:t>show your answer instruction</a:t>
            </a:r>
          </a:p>
          <a:p>
            <a:pPr marL="895335" lvl="1" indent="-285750">
              <a:buFont typeface="Arial" panose="020B0604020202020204" pitchFamily="34" charset="0"/>
              <a:buChar char="•"/>
            </a:pPr>
            <a:r>
              <a:rPr lang="en-AU" dirty="0"/>
              <a:t>answer.</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Read the statement aloud to students then ask them to consider if the statement is true or false. Allow thinking time before asking students to display their response.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Answers: </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en-AU" dirty="0"/>
              <a:t>Thumbs down. The original this text is from has survived.</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en-AU" dirty="0"/>
              <a:t>Thumbs up. While the books this quote is from survived, not all of the Library survived. It is unlikely the missing books provided information that would change our interpretation of this source, but there is a chance it could so we need to be aware of this limitation.</a:t>
            </a:r>
          </a:p>
          <a:p>
            <a:pPr marL="285750" indent="-285750">
              <a:buFont typeface="Arial" panose="020B0604020202020204" pitchFamily="34" charset="0"/>
              <a:buChar char="•"/>
            </a:pPr>
            <a:r>
              <a:rPr lang="en-AU" dirty="0"/>
              <a:t>Explain to students they will not need to draw conclusions about the value and limitations of sources in the activities for this lesson, but they will build to it in future learning activities. </a:t>
            </a:r>
          </a:p>
          <a:p>
            <a:pPr marL="285750" indent="-285750">
              <a:buFont typeface="Arial" panose="020B0604020202020204" pitchFamily="34" charset="0"/>
              <a:buChar char="•"/>
            </a:pPr>
            <a:r>
              <a:rPr lang="en-AU" dirty="0"/>
              <a:t>Selected slides from this PowerPoint can be used to connect learning when moving into values and limitations in later lessons.</a:t>
            </a:r>
          </a:p>
        </p:txBody>
      </p:sp>
      <p:sp>
        <p:nvSpPr>
          <p:cNvPr id="4" name="Slide Number Placeholder 3">
            <a:extLst>
              <a:ext uri="{FF2B5EF4-FFF2-40B4-BE49-F238E27FC236}">
                <a16:creationId xmlns:a16="http://schemas.microsoft.com/office/drawing/2014/main" id="{BA2119E9-A9CB-23E8-8795-1A4C4C45B0FA}"/>
              </a:ext>
            </a:extLst>
          </p:cNvPr>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3858897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a:t>This slide has animations.</a:t>
            </a:r>
          </a:p>
          <a:p>
            <a:pPr marL="285750" indent="-285750">
              <a:buFont typeface="Arial" panose="020B0604020202020204" pitchFamily="34" charset="0"/>
              <a:buChar char="•"/>
            </a:pPr>
            <a:r>
              <a:rPr lang="en-AU"/>
              <a:t>This slide introduces the syllabus Historical skills content for analysis and use of sources as a series of steps that will be unpacked in this presentation.</a:t>
            </a:r>
          </a:p>
          <a:p>
            <a:pPr marL="285750" indent="-285750">
              <a:buFont typeface="Arial" panose="020B0604020202020204" pitchFamily="34" charset="0"/>
              <a:buChar char="•"/>
            </a:pPr>
            <a:r>
              <a:rPr lang="en-AU"/>
              <a:t>It is recommended teachers discuss the vocabulary used, such as origin, context, purpose and conclusions when presenting this slide.</a:t>
            </a:r>
          </a:p>
          <a:p>
            <a:pPr marL="285750" indent="-285750">
              <a:buFont typeface="Arial" panose="020B0604020202020204" pitchFamily="34" charset="0"/>
              <a:buChar char="•"/>
            </a:pPr>
            <a:r>
              <a:rPr lang="en-AU"/>
              <a:t>This slide can be used when introducing future source analysis activities to promote activation of prior knowledge.</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45253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a:t>This slide has animations.</a:t>
            </a:r>
          </a:p>
          <a:p>
            <a:pPr marL="285750" indent="-285750">
              <a:buFont typeface="Arial" panose="020B0604020202020204" pitchFamily="34" charset="0"/>
              <a:buChar char="•"/>
            </a:pPr>
            <a:r>
              <a:rPr lang="en-AU">
                <a:latin typeface="Arial"/>
                <a:cs typeface="Arial"/>
              </a:rPr>
              <a:t>The slide introduces 3 possible questions that can be asked to identify the origin, context and purpose of a source. Explain other questions can be asked as students develop their source analysis skills.</a:t>
            </a:r>
          </a:p>
          <a:p>
            <a:pPr marL="285750" indent="-285750">
              <a:buFont typeface="Arial" panose="020B0604020202020204" pitchFamily="34" charset="0"/>
              <a:buChar char="•"/>
            </a:pPr>
            <a:r>
              <a:rPr lang="en-AU">
                <a:latin typeface="Arial"/>
                <a:cs typeface="Arial"/>
              </a:rPr>
              <a:t>To avoid potential misconceptions, it may be best to limit open-ended questioning when students are first learning source analysis</a:t>
            </a:r>
            <a:endParaRPr lang="en-AU" b="0">
              <a:latin typeface="Arial"/>
              <a:cs typeface="Arial"/>
            </a:endParaRPr>
          </a:p>
          <a:p>
            <a:pPr marL="285750" indent="-285750">
              <a:buFont typeface="Arial" panose="020B0604020202020204" pitchFamily="34" charset="0"/>
              <a:buChar char="•"/>
            </a:pPr>
            <a:r>
              <a:rPr lang="en-AU" b="0">
                <a:latin typeface="Arial"/>
                <a:cs typeface="Arial"/>
              </a:rPr>
              <a:t>This strategy used on this slide can be used in future activities for additional teacher-developed questions as students build source analysis skills.</a:t>
            </a:r>
            <a:endParaRPr lang="en-AU">
              <a:latin typeface="Arial"/>
              <a:cs typeface="Aria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389287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ABB00-D963-7BCA-D92F-EE949C0061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8FBFAD-4D39-237D-B910-BDC5E81C74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843D2A-8EE5-0A91-A671-751A096B397C}"/>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a:t>This slide has animations. Animations follow the pattern:</a:t>
            </a:r>
          </a:p>
          <a:p>
            <a:pPr marL="895335" lvl="1" indent="-285750">
              <a:buFont typeface="Arial" panose="020B0604020202020204" pitchFamily="34" charset="0"/>
              <a:buChar char="•"/>
            </a:pPr>
            <a:r>
              <a:rPr lang="en-AU"/>
              <a:t>question</a:t>
            </a:r>
          </a:p>
          <a:p>
            <a:pPr marL="895335" lvl="1" indent="-285750">
              <a:buFont typeface="Arial" panose="020B0604020202020204" pitchFamily="34" charset="0"/>
              <a:buChar char="•"/>
            </a:pPr>
            <a:r>
              <a:rPr lang="en-AU"/>
              <a:t>clues from the source</a:t>
            </a:r>
          </a:p>
          <a:p>
            <a:pPr marL="895335" lvl="1" indent="-285750">
              <a:buFont typeface="Arial" panose="020B0604020202020204" pitchFamily="34" charset="0"/>
              <a:buChar char="•"/>
            </a:pPr>
            <a:r>
              <a:rPr lang="en-AU"/>
              <a:t>answer.</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Read the source description aloud, using contingent scaffolding to explicitly teach any unfamiliar vocabulary (see </a:t>
            </a:r>
            <a:r>
              <a:rPr lang="en-AU" sz="1600" kern="1200">
                <a:solidFill>
                  <a:schemeClr val="tx1"/>
                </a:solidFill>
                <a:effectLst/>
                <a:latin typeface="Arial" panose="020B0604020202020204" pitchFamily="34" charset="0"/>
                <a:ea typeface="+mn-ea"/>
                <a:cs typeface="Arial" panose="020B0604020202020204" pitchFamily="34" charset="0"/>
              </a:rPr>
              <a:t>https://education.nsw.gov.au/inside-the-department/literacy-and-numeracy-priorities/literacy-and-numeracy-resources-for-schools/illustrations-of-practice-catalogue/contingent-scaffolding-to-support-student-vocabulary-awareness).</a:t>
            </a:r>
            <a:r>
              <a:rPr lang="en-AU"/>
              <a:t> Unfamiliar vocabulary may include:</a:t>
            </a:r>
          </a:p>
          <a:p>
            <a:pPr marL="89533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Circa</a:t>
            </a:r>
          </a:p>
          <a:p>
            <a:pPr marL="89533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Translations</a:t>
            </a:r>
          </a:p>
          <a:p>
            <a:pPr marL="89533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Reproductions</a:t>
            </a:r>
          </a:p>
          <a:p>
            <a:pPr marL="89533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manuscript</a:t>
            </a:r>
          </a:p>
          <a:p>
            <a:pPr marL="285750" lvl="0" indent="-285750">
              <a:buFont typeface="Arial" panose="020B0604020202020204" pitchFamily="34" charset="0"/>
              <a:buChar char="•"/>
            </a:pPr>
            <a:r>
              <a:rPr lang="en-AU">
                <a:latin typeface="Arial"/>
                <a:cs typeface="Arial"/>
              </a:rPr>
              <a:t>Use teacher think aloud to model answering the questions. For example, ‘The first question I’ll ask of the source is “who made it?”. Looking at this source I can see the author’s name, Herodotus, in 3 places (Click for animation): the source title, the description and the text under the source. This text under the source is called an attribution or a reference. The description also tells me Herodotus was a Greek historian.’ </a:t>
            </a:r>
          </a:p>
          <a:p>
            <a:pPr marL="285750" lvl="0" indent="-285750">
              <a:buFont typeface="Arial" panose="020B0604020202020204" pitchFamily="34" charset="0"/>
              <a:buChar char="•"/>
            </a:pPr>
            <a:r>
              <a:rPr lang="en-AU">
                <a:latin typeface="Arial"/>
                <a:cs typeface="Arial"/>
              </a:rPr>
              <a:t>Students can enter the information in a copy of Resource 13 – sources for the purpose of the pyramids.</a:t>
            </a:r>
          </a:p>
          <a:p>
            <a:endParaRPr lang="en-AU"/>
          </a:p>
        </p:txBody>
      </p:sp>
      <p:sp>
        <p:nvSpPr>
          <p:cNvPr id="4" name="Slide Number Placeholder 3">
            <a:extLst>
              <a:ext uri="{FF2B5EF4-FFF2-40B4-BE49-F238E27FC236}">
                <a16:creationId xmlns:a16="http://schemas.microsoft.com/office/drawing/2014/main" id="{0F88DC3A-DC86-372F-2A4D-12DC7D860EA7}"/>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4153383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F0FEC-3658-3A97-17D7-10D54F6633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F30AC8-9329-98A2-D49B-C417426A21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7D9DB-002B-DBF9-FC69-4DC620E4F524}"/>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a:t>This slide has animations.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This activity is a check for understanding using gesture voting. </a:t>
            </a:r>
          </a:p>
          <a:p>
            <a:pPr marL="285750" indent="-285750">
              <a:buFont typeface="Arial" panose="020B0604020202020204" pitchFamily="34" charset="0"/>
              <a:buChar char="•"/>
            </a:pPr>
            <a:r>
              <a:rPr lang="en-AU"/>
              <a:t>The first animation shows the instructions for gesture voting.</a:t>
            </a:r>
          </a:p>
          <a:p>
            <a:pPr marL="285750" indent="-285750">
              <a:buFont typeface="Arial" panose="020B0604020202020204" pitchFamily="34" charset="0"/>
              <a:buChar char="•"/>
            </a:pPr>
            <a:r>
              <a:rPr lang="en-AU"/>
              <a:t>Animations follow the pattern:</a:t>
            </a:r>
          </a:p>
          <a:p>
            <a:pPr marL="894715" lvl="1" indent="-285750">
              <a:buFont typeface="Arial" panose="020B0604020202020204" pitchFamily="34" charset="0"/>
              <a:buChar char="•"/>
            </a:pPr>
            <a:r>
              <a:rPr lang="en-AU"/>
              <a:t>question</a:t>
            </a:r>
          </a:p>
          <a:p>
            <a:pPr marL="894715" lvl="1" indent="-285750">
              <a:buFont typeface="Arial" panose="020B0604020202020204" pitchFamily="34" charset="0"/>
              <a:buChar char="•"/>
            </a:pPr>
            <a:r>
              <a:rPr lang="en-AU"/>
              <a:t>options for student to choose from</a:t>
            </a:r>
          </a:p>
          <a:p>
            <a:pPr marL="894715" lvl="1" indent="-285750">
              <a:buFont typeface="Arial" panose="020B0604020202020204" pitchFamily="34" charset="0"/>
              <a:buChar char="•"/>
            </a:pPr>
            <a:r>
              <a:rPr lang="en-AU"/>
              <a:t>show your answer instruction for students</a:t>
            </a:r>
          </a:p>
          <a:p>
            <a:pPr marL="894715" lvl="1" indent="-285750">
              <a:buFont typeface="Arial" panose="020B0604020202020204" pitchFamily="34" charset="0"/>
              <a:buChar char="•"/>
            </a:pPr>
            <a:r>
              <a:rPr lang="en-AU"/>
              <a:t>clues from the source and answer.</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atin typeface="Arial"/>
                <a:cs typeface="Arial"/>
              </a:rPr>
              <a:t>Read the question and 2 options aloud then allow thinking time before asking students to display their response. When ready for students to show their response, click for the ‘show your answer’ animation. After students have answered, click to show the correct response. Discuss the highlighted parts of the source to reinforce how the answer was determined.</a:t>
            </a:r>
          </a:p>
          <a:p>
            <a:pPr marL="285750" lvl="0" indent="-285750">
              <a:buFont typeface="Arial" panose="020B0604020202020204" pitchFamily="34" charset="0"/>
              <a:buChar char="•"/>
            </a:pPr>
            <a:r>
              <a:rPr lang="en-AU">
                <a:latin typeface="Arial"/>
                <a:cs typeface="Arial"/>
              </a:rPr>
              <a:t>Students can enter the information in a copy of Resource 13 – sources for the purpose of the pyramids.</a:t>
            </a:r>
          </a:p>
          <a:p>
            <a:pPr marL="285750" lvl="0" indent="-285750">
              <a:buFont typeface="Arial" panose="020B0604020202020204" pitchFamily="34" charset="0"/>
              <a:buChar char="•"/>
            </a:pPr>
            <a:r>
              <a:rPr lang="en-AU">
                <a:latin typeface="Arial"/>
                <a:cs typeface="Arial"/>
              </a:rPr>
              <a:t>Step 1 can be practiced collaboratively or independently by students at this point using the remaining sources in </a:t>
            </a:r>
            <a:r>
              <a:rPr lang="en-AU" sz="1600" kern="1200">
                <a:solidFill>
                  <a:schemeClr val="tx1"/>
                </a:solidFill>
                <a:effectLst/>
                <a:latin typeface="Arial"/>
                <a:cs typeface="Arial"/>
              </a:rPr>
              <a:t>Resource </a:t>
            </a:r>
            <a:r>
              <a:rPr lang="en-AU">
                <a:latin typeface="Arial"/>
                <a:cs typeface="Arial"/>
              </a:rPr>
              <a:t>13</a:t>
            </a:r>
            <a:r>
              <a:rPr lang="en-AU" sz="1600" kern="1200">
                <a:solidFill>
                  <a:schemeClr val="tx1"/>
                </a:solidFill>
                <a:effectLst/>
                <a:latin typeface="Arial"/>
                <a:cs typeface="Arial"/>
              </a:rPr>
              <a:t> – sources for the purpose of the pyramids</a:t>
            </a:r>
            <a:r>
              <a:rPr lang="en-AU">
                <a:latin typeface="Arial"/>
                <a:cs typeface="Arial"/>
              </a:rPr>
              <a:t>.</a:t>
            </a:r>
          </a:p>
          <a:p>
            <a:endParaRPr lang="en-AU"/>
          </a:p>
        </p:txBody>
      </p:sp>
      <p:sp>
        <p:nvSpPr>
          <p:cNvPr id="4" name="Slide Number Placeholder 3">
            <a:extLst>
              <a:ext uri="{FF2B5EF4-FFF2-40B4-BE49-F238E27FC236}">
                <a16:creationId xmlns:a16="http://schemas.microsoft.com/office/drawing/2014/main" id="{40862F21-59FB-002A-07EE-8A789524A74A}"/>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589132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a:t>This slide has animations.</a:t>
            </a:r>
          </a:p>
          <a:p>
            <a:pPr marL="285750" indent="-285750">
              <a:buFont typeface="Arial" panose="020B0604020202020204" pitchFamily="34" charset="0"/>
              <a:buChar char="•"/>
            </a:pPr>
            <a:r>
              <a:rPr lang="en-AU"/>
              <a:t>This slide introduces Step 2 for analysing and using sources (refer to slide 4).</a:t>
            </a:r>
          </a:p>
          <a:p>
            <a:pPr marL="285750" indent="-285750">
              <a:buFont typeface="Arial" panose="020B0604020202020204" pitchFamily="34" charset="0"/>
              <a:buChar char="•"/>
            </a:pPr>
            <a:r>
              <a:rPr lang="en-AU"/>
              <a:t>Explain this slide outlines the process the class will now complete together on Sources 2 and 3.</a:t>
            </a:r>
          </a:p>
          <a:p>
            <a:pPr marL="285750" indent="-285750">
              <a:buFont typeface="Arial" panose="020B0604020202020204" pitchFamily="34" charset="0"/>
              <a:buChar char="•"/>
            </a:pPr>
            <a:endParaRPr lang="en-AU"/>
          </a:p>
          <a:p>
            <a:r>
              <a:rPr lang="en-AU">
                <a:latin typeface="Arial"/>
                <a:cs typeface="Arial"/>
              </a:rPr>
              <a:t>Detailed script:</a:t>
            </a:r>
            <a:endParaRPr lang="en-AU"/>
          </a:p>
          <a:p>
            <a:r>
              <a:rPr lang="en-AU">
                <a:latin typeface="Arial"/>
                <a:cs typeface="Arial"/>
              </a:rPr>
              <a:t>When historians investigate the past, they don’t just read sources — they </a:t>
            </a:r>
            <a:r>
              <a:rPr lang="en-AU" b="1">
                <a:latin typeface="Arial"/>
                <a:cs typeface="Arial"/>
              </a:rPr>
              <a:t>actively analyse them</a:t>
            </a:r>
            <a:r>
              <a:rPr lang="en-AU">
                <a:latin typeface="Arial"/>
                <a:cs typeface="Arial"/>
              </a:rPr>
              <a:t> to find useful evidence. Today we’re going to follow three key steps historians use when working with sources.”</a:t>
            </a:r>
          </a:p>
          <a:p>
            <a:br>
              <a:rPr lang="en-US"/>
            </a:br>
            <a:endParaRPr lang="en-US"/>
          </a:p>
          <a:p>
            <a:r>
              <a:rPr lang="en-AU" b="1">
                <a:latin typeface="Arial"/>
                <a:cs typeface="Arial"/>
              </a:rPr>
              <a:t>Step 1: Locate Sources</a:t>
            </a:r>
            <a:endParaRPr lang="en-AU">
              <a:latin typeface="Arial"/>
              <a:cs typeface="Arial"/>
            </a:endParaRPr>
          </a:p>
          <a:p>
            <a:r>
              <a:rPr lang="en-AU">
                <a:latin typeface="Arial"/>
                <a:cs typeface="Arial"/>
              </a:rPr>
              <a:t>First, we need to locate the information in the source.</a:t>
            </a:r>
          </a:p>
          <a:p>
            <a:r>
              <a:rPr lang="en-AU">
                <a:latin typeface="Arial"/>
                <a:cs typeface="Arial"/>
              </a:rPr>
              <a:t>This means looking closely at the source and identifying what information it provides about the topic we are studying. That might include:</a:t>
            </a:r>
          </a:p>
          <a:p>
            <a:pPr marL="285750" indent="-285750">
              <a:buFont typeface="Arial"/>
              <a:buChar char="•"/>
            </a:pPr>
            <a:r>
              <a:rPr lang="en-AU"/>
              <a:t>words or quotes in a written source</a:t>
            </a:r>
          </a:p>
          <a:p>
            <a:pPr marL="285750" indent="-285750">
              <a:buFont typeface="Arial"/>
              <a:buChar char="•"/>
            </a:pPr>
            <a:r>
              <a:rPr lang="en-AU"/>
              <a:t>symbols, people, or objects in an image</a:t>
            </a:r>
          </a:p>
          <a:p>
            <a:pPr marL="285750" indent="-285750">
              <a:buFont typeface="Arial"/>
              <a:buChar char="•"/>
            </a:pPr>
            <a:r>
              <a:rPr lang="en-AU">
                <a:latin typeface="Arial"/>
                <a:cs typeface="Arial"/>
              </a:rPr>
              <a:t>key details such as dates, locations or events.</a:t>
            </a:r>
          </a:p>
          <a:p>
            <a:r>
              <a:rPr lang="en-AU">
                <a:latin typeface="Arial"/>
                <a:cs typeface="Arial"/>
              </a:rPr>
              <a:t>When we analyse a source, we are looking for specific evidence, not just general ideas.”</a:t>
            </a:r>
          </a:p>
          <a:p>
            <a:br>
              <a:rPr lang="en-US"/>
            </a:br>
            <a:endParaRPr lang="en-US"/>
          </a:p>
          <a:p>
            <a:r>
              <a:rPr lang="en-AU" b="1"/>
              <a:t>Step 2: Select Sources</a:t>
            </a:r>
            <a:endParaRPr lang="en-AU"/>
          </a:p>
          <a:p>
            <a:r>
              <a:rPr lang="en-AU">
                <a:latin typeface="Arial"/>
                <a:cs typeface="Arial"/>
              </a:rPr>
              <a:t>Next, we </a:t>
            </a:r>
            <a:r>
              <a:rPr lang="en-AU" b="1">
                <a:latin typeface="Arial"/>
                <a:cs typeface="Arial"/>
              </a:rPr>
              <a:t>s</a:t>
            </a:r>
            <a:r>
              <a:rPr lang="en-AU">
                <a:latin typeface="Arial"/>
                <a:cs typeface="Arial"/>
              </a:rPr>
              <a:t>elect the information that is actually useful for our inquiry.</a:t>
            </a:r>
          </a:p>
          <a:p>
            <a:r>
              <a:rPr lang="en-AU">
                <a:latin typeface="Arial"/>
                <a:cs typeface="Arial"/>
              </a:rPr>
              <a:t>Remember, historians always have a question they are trying to answer. So we need to ask ourselves:</a:t>
            </a:r>
          </a:p>
          <a:p>
            <a:pPr marL="285750" indent="-285750">
              <a:buFont typeface="Arial"/>
              <a:buChar char="•"/>
            </a:pPr>
            <a:r>
              <a:rPr lang="en-AU">
                <a:latin typeface="Arial"/>
                <a:cs typeface="Arial"/>
              </a:rPr>
              <a:t>Does this information help answer our inquiry question or sub-questions?</a:t>
            </a:r>
          </a:p>
          <a:p>
            <a:pPr marL="285750" indent="-285750">
              <a:buFont typeface="Arial"/>
              <a:buChar char="•"/>
            </a:pPr>
            <a:r>
              <a:rPr lang="en-AU">
                <a:latin typeface="Arial"/>
                <a:cs typeface="Arial"/>
              </a:rPr>
              <a:t>Is this detail </a:t>
            </a:r>
            <a:r>
              <a:rPr lang="en-AU" b="1">
                <a:latin typeface="Arial"/>
                <a:cs typeface="Arial"/>
              </a:rPr>
              <a:t>r</a:t>
            </a:r>
            <a:r>
              <a:rPr lang="en-AU">
                <a:latin typeface="Arial"/>
                <a:cs typeface="Arial"/>
              </a:rPr>
              <a:t>elevant to what we are investigating?</a:t>
            </a:r>
          </a:p>
          <a:p>
            <a:r>
              <a:rPr lang="en-AU">
                <a:latin typeface="Arial"/>
                <a:cs typeface="Arial"/>
              </a:rPr>
              <a:t>Historians focus on the evidence that directly helps answer the question they are investigating.</a:t>
            </a:r>
            <a:endParaRPr lang="en-AU"/>
          </a:p>
          <a:p>
            <a:br>
              <a:rPr lang="en-US"/>
            </a:br>
            <a:endParaRPr lang="en-US"/>
          </a:p>
          <a:p>
            <a:r>
              <a:rPr lang="en-AU" b="1"/>
              <a:t>Step 3: Use Sources</a:t>
            </a:r>
            <a:endParaRPr lang="en-AU"/>
          </a:p>
          <a:p>
            <a:r>
              <a:rPr lang="en-AU">
                <a:latin typeface="Arial"/>
                <a:cs typeface="Arial"/>
              </a:rPr>
              <a:t>Finally, we use the evidence we have selected.</a:t>
            </a:r>
          </a:p>
          <a:p>
            <a:r>
              <a:rPr lang="en-AU"/>
              <a:t>This is where we start to think like historians. Instead of just describing the source, we ask:</a:t>
            </a:r>
          </a:p>
          <a:p>
            <a:pPr marL="285750" indent="-285750">
              <a:buFont typeface="Arial"/>
              <a:buChar char="•"/>
            </a:pPr>
            <a:r>
              <a:rPr lang="en-AU">
                <a:latin typeface="Arial"/>
                <a:cs typeface="Arial"/>
              </a:rPr>
              <a:t>What does this evidence suggest about the past?</a:t>
            </a:r>
          </a:p>
          <a:p>
            <a:pPr marL="285750" indent="-285750">
              <a:buFont typeface="Arial"/>
              <a:buChar char="•"/>
            </a:pPr>
            <a:r>
              <a:rPr lang="en-AU">
                <a:latin typeface="Arial"/>
                <a:cs typeface="Arial"/>
              </a:rPr>
              <a:t>What can we infer or interpret from this information?</a:t>
            </a:r>
          </a:p>
          <a:p>
            <a:endParaRPr lang="en-AU">
              <a:latin typeface="Arial"/>
              <a:cs typeface="Arial"/>
            </a:endParaRPr>
          </a:p>
          <a:p>
            <a:endParaRPr lang="en-AU"/>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75092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F9ED1-45F5-FB39-E48C-01E841AB7F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E3F8A6-790C-F063-617A-0C6183A2D0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ADF21-A720-EFEF-E0D9-6E579E59F1EA}"/>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a:t>This slide has animations.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Read the source aloud, using contingent scaffolding to explicitly teach any unfamiliar vocabulary</a:t>
            </a:r>
            <a:r>
              <a:rPr lang="en-AU" sz="1600" kern="1200">
                <a:solidFill>
                  <a:schemeClr val="tx1"/>
                </a:solidFill>
                <a:effectLst/>
                <a:latin typeface="Arial" panose="020B0604020202020204" pitchFamily="34" charset="0"/>
                <a:ea typeface="+mn-ea"/>
                <a:cs typeface="Arial" panose="020B0604020202020204" pitchFamily="34" charset="0"/>
              </a:rPr>
              <a:t>.</a:t>
            </a:r>
            <a:r>
              <a:rPr lang="en-AU"/>
              <a:t> Unfamiliar vocabulary may include:</a:t>
            </a:r>
          </a:p>
          <a:p>
            <a:pPr marL="89471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atin typeface="Arial"/>
                <a:cs typeface="Arial"/>
              </a:rPr>
              <a:t>aforesaid</a:t>
            </a:r>
          </a:p>
          <a:p>
            <a:pPr marL="89471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chambers</a:t>
            </a:r>
          </a:p>
          <a:p>
            <a:pPr marL="894715" marR="0" lvl="1"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channel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atin typeface="Arial"/>
                <a:cs typeface="Arial"/>
              </a:rPr>
              <a:t>Use teacher think aloud to model locating information in the source. For example, ‘the source tells us “ten years went to the building of this road and of the underground chambers in the hill where the pyramids stand”. There are 2 pieces of information there. The first is it took (click for animation) ten years to build a road that was part of the pyramid’s construction. The second is during this ten years (click for animation) underground chambers were built into the hill beneath the pyramids.</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atin typeface="Arial"/>
                <a:cs typeface="Arial"/>
              </a:rPr>
              <a:t>Students can enter the information in a copy of Resource 13 – sources for the purpose of the pyramids.</a:t>
            </a:r>
          </a:p>
          <a:p>
            <a:endParaRPr lang="en-AU"/>
          </a:p>
        </p:txBody>
      </p:sp>
      <p:sp>
        <p:nvSpPr>
          <p:cNvPr id="4" name="Slide Number Placeholder 3">
            <a:extLst>
              <a:ext uri="{FF2B5EF4-FFF2-40B4-BE49-F238E27FC236}">
                <a16:creationId xmlns:a16="http://schemas.microsoft.com/office/drawing/2014/main" id="{59FB451B-E783-82AC-2100-D6811ABF94D8}"/>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819082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ducation.nsw.gov.au/teaching-and-learning/curriculum/hsie/hsie-curriculum-resources-k-12/hsie-7-10-curriculum-resources/history-s4-ancient-egypt"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slide" Target="slide5.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slide" Target="slide5.xml"/><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10.svg"/></Relationships>
</file>

<file path=ppt/slides/_rels/slide18.xml.rels><?xml version="1.0" encoding="UTF-8" standalone="yes"?>
<Relationships xmlns="http://schemas.openxmlformats.org/package/2006/relationships"><Relationship Id="rId8" Type="http://schemas.openxmlformats.org/officeDocument/2006/relationships/hyperlink" Target="https://topostext.org/work/133"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perseus.tufts.edu/hopper/text?doc=urn:cts:greekLit:tlg0016.tlg001"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hyperlink" Target="https://curriculum.nsw.edu.au/learning-areas/hsie/history-7-10-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www.flickr.com/photos/53344659@N05/4978440899"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creativecommons.org/licenses/by/2.0/?ref=openverse" TargetMode="External"/><Relationship Id="rId5" Type="http://schemas.openxmlformats.org/officeDocument/2006/relationships/hyperlink" Target="https://www.flickr.com/photos/53344659@N05" TargetMode="External"/><Relationship Id="rId4" Type="http://schemas.openxmlformats.org/officeDocument/2006/relationships/hyperlink" Target="https://www.flickr.com/photos/53344659@N05/4978440899"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a:latin typeface="+mj-lt"/>
              </a:rPr>
              <a:t>Instructions for use</a:t>
            </a:r>
          </a:p>
        </p:txBody>
      </p:sp>
      <p:sp>
        <p:nvSpPr>
          <p:cNvPr id="5" name="Text Placeholder 4">
            <a:extLst>
              <a:ext uri="{FF2B5EF4-FFF2-40B4-BE49-F238E27FC236}">
                <a16:creationId xmlns:a16="http://schemas.microsoft.com/office/drawing/2014/main" id="{F2C0FFBA-9D9B-7A11-3EC9-076416C03A66}"/>
              </a:ext>
            </a:extLst>
          </p:cNvPr>
          <p:cNvSpPr>
            <a:spLocks noGrp="1"/>
          </p:cNvSpPr>
          <p:nvPr>
            <p:ph type="body" sz="quarter" idx="18"/>
          </p:nvPr>
        </p:nvSpPr>
        <p:spPr/>
        <p:txBody>
          <a:bodyPr/>
          <a:lstStyle/>
          <a:p>
            <a:endParaRPr lang="en-US" dirty="0"/>
          </a:p>
        </p:txBody>
      </p:sp>
      <p:sp>
        <p:nvSpPr>
          <p:cNvPr id="8" name="Picture Placeholder 7">
            <a:extLst>
              <a:ext uri="{FF2B5EF4-FFF2-40B4-BE49-F238E27FC236}">
                <a16:creationId xmlns:a16="http://schemas.microsoft.com/office/drawing/2014/main" id="{EF1908B5-E54A-01AF-5C0C-A801C9DF3CB3}"/>
              </a:ext>
            </a:extLst>
          </p:cNvPr>
          <p:cNvSpPr>
            <a:spLocks noGrp="1"/>
          </p:cNvSpPr>
          <p:nvPr>
            <p:ph type="pic" sz="quarter" idx="13"/>
          </p:nvPr>
        </p:nvSpPr>
        <p:spPr/>
        <p:txBody>
          <a:bodyPr/>
          <a:lstStyle/>
          <a:p>
            <a:pPr marL="342900" indent="-342900">
              <a:buFont typeface="Arial"/>
              <a:buChar char="•"/>
            </a:pPr>
            <a:r>
              <a:rPr lang="en-AU" sz="1800" dirty="0">
                <a:ea typeface="+mn-lt"/>
                <a:cs typeface="+mn-lt"/>
              </a:rPr>
              <a:t>This resource is not a teaching and learning program. It should be used in conjunction with </a:t>
            </a:r>
            <a:r>
              <a:rPr lang="en-AU" sz="1800" dirty="0">
                <a:ea typeface="Calibri" panose="020F0502020204030204" pitchFamily="34" charset="0"/>
              </a:rPr>
              <a:t>sample program of learning – </a:t>
            </a:r>
            <a:r>
              <a:rPr lang="en-AU" sz="1800" dirty="0">
                <a:ea typeface="Calibri" panose="020F0502020204030204" pitchFamily="34" charset="0"/>
                <a:hlinkClick r:id="rId3"/>
              </a:rPr>
              <a:t>Case and site study: The construction of ancient Egyptian pyramids</a:t>
            </a:r>
            <a:r>
              <a:rPr lang="en-AU" sz="1800" dirty="0">
                <a:ea typeface="+mn-lt"/>
                <a:cs typeface="+mn-lt"/>
                <a:hlinkClick r:id="rId3"/>
              </a:rPr>
              <a:t>.</a:t>
            </a:r>
            <a:endParaRPr lang="en-AU" sz="1800" dirty="0">
              <a:solidFill>
                <a:srgbClr val="22272B"/>
              </a:solidFill>
            </a:endParaRPr>
          </a:p>
          <a:p>
            <a:pPr marL="342900" indent="-342900">
              <a:buFont typeface="Arial"/>
              <a:buChar char="•"/>
            </a:pPr>
            <a:r>
              <a:rPr lang="en-AU" sz="1800" dirty="0">
                <a:solidFill>
                  <a:srgbClr val="22272B"/>
                </a:solidFill>
              </a:rPr>
              <a:t>Classroom teachers are encouraged to </a:t>
            </a:r>
            <a:r>
              <a:rPr lang="en-AU" sz="1800" b="1" dirty="0">
                <a:solidFill>
                  <a:srgbClr val="22272B"/>
                </a:solidFill>
              </a:rPr>
              <a:t>add and adapt</a:t>
            </a:r>
            <a:r>
              <a:rPr lang="en-AU" sz="1800" dirty="0">
                <a:solidFill>
                  <a:srgbClr val="22272B"/>
                </a:solidFill>
              </a:rPr>
              <a:t> slides as required to meet the needs of their students.</a:t>
            </a:r>
          </a:p>
          <a:p>
            <a:pPr marL="342900" indent="-342900">
              <a:buFont typeface="Arial"/>
              <a:buChar char="•"/>
            </a:pPr>
            <a:r>
              <a:rPr lang="en-AU" sz="1800" dirty="0">
                <a:solidFill>
                  <a:srgbClr val="22272B"/>
                </a:solidFill>
              </a:rPr>
              <a:t>Save a copy of the file to make changes to the slide deck. Go to File &gt; Download a Copy (this downloads a copy to the computer to edit in the PowerPoint app).</a:t>
            </a:r>
          </a:p>
          <a:p>
            <a:pPr marL="342900" indent="-342900">
              <a:buFont typeface="Arial"/>
              <a:buChar char="•"/>
            </a:pPr>
            <a:r>
              <a:rPr lang="en-AU" sz="1800" dirty="0">
                <a:solidFill>
                  <a:srgbClr val="22272B"/>
                </a:solidFill>
              </a:rPr>
              <a:t>To convert the PowerPoint to Google Slides:</a:t>
            </a:r>
          </a:p>
          <a:p>
            <a:pPr marL="913765" lvl="1" indent="-457200">
              <a:buFont typeface="+mj-lt"/>
              <a:buAutoNum type="arabicPeriod"/>
            </a:pPr>
            <a:r>
              <a:rPr lang="en-AU" dirty="0">
                <a:solidFill>
                  <a:srgbClr val="22272B"/>
                </a:solidFill>
              </a:rPr>
              <a:t>Upload the file into Google Drive and open it.</a:t>
            </a:r>
          </a:p>
          <a:p>
            <a:pPr marL="913765" lvl="1" indent="-457200">
              <a:buFont typeface="+mj-lt"/>
              <a:buAutoNum type="arabicPeriod"/>
            </a:pPr>
            <a:r>
              <a:rPr lang="en-AU" dirty="0">
                <a:solidFill>
                  <a:srgbClr val="22272B"/>
                </a:solidFill>
              </a:rPr>
              <a:t>Go to File &gt; Save as Google Slides.</a:t>
            </a:r>
          </a:p>
          <a:p>
            <a:pPr marL="456565" lvl="1"/>
            <a:r>
              <a:rPr lang="en-AU" dirty="0">
                <a:solidFill>
                  <a:srgbClr val="22272B"/>
                </a:solidFill>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26E37-58E3-F6B9-8A12-B32725908BA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E3A5903-C57E-637E-0D85-BA3E1AE32E07}"/>
              </a:ext>
            </a:extLst>
          </p:cNvPr>
          <p:cNvSpPr>
            <a:spLocks noGrp="1"/>
          </p:cNvSpPr>
          <p:nvPr>
            <p:ph type="title"/>
          </p:nvPr>
        </p:nvSpPr>
        <p:spPr/>
        <p:txBody>
          <a:bodyPr/>
          <a:lstStyle/>
          <a:p>
            <a:r>
              <a:rPr lang="en-AU">
                <a:latin typeface="+mj-lt"/>
              </a:rPr>
              <a:t>Let’s try together (2)</a:t>
            </a:r>
          </a:p>
        </p:txBody>
      </p:sp>
      <p:sp>
        <p:nvSpPr>
          <p:cNvPr id="4" name="Text Placeholder 3">
            <a:extLst>
              <a:ext uri="{FF2B5EF4-FFF2-40B4-BE49-F238E27FC236}">
                <a16:creationId xmlns:a16="http://schemas.microsoft.com/office/drawing/2014/main" id="{A496C20A-631D-7153-E1F2-4CBAD48B72EE}"/>
              </a:ext>
            </a:extLst>
          </p:cNvPr>
          <p:cNvSpPr>
            <a:spLocks noGrp="1"/>
          </p:cNvSpPr>
          <p:nvPr>
            <p:ph type="body" sz="quarter" idx="18"/>
          </p:nvPr>
        </p:nvSpPr>
        <p:spPr>
          <a:xfrm>
            <a:off x="360000" y="982520"/>
            <a:ext cx="4792484" cy="310015"/>
          </a:xfrm>
        </p:spPr>
        <p:txBody>
          <a:bodyPr/>
          <a:lstStyle/>
          <a:p>
            <a:r>
              <a:rPr lang="en-AU">
                <a:latin typeface="+mj-lt"/>
              </a:rPr>
              <a:t>We do</a:t>
            </a:r>
          </a:p>
        </p:txBody>
      </p:sp>
      <p:grpSp>
        <p:nvGrpSpPr>
          <p:cNvPr id="46" name="Group 45" descr="Show your answer&#10;One finger up - first answer&#10;Two fingers up - second answer">
            <a:extLst>
              <a:ext uri="{FF2B5EF4-FFF2-40B4-BE49-F238E27FC236}">
                <a16:creationId xmlns:a16="http://schemas.microsoft.com/office/drawing/2014/main" id="{005A1DCA-52A8-47E9-518C-70FC9770BDC0}"/>
              </a:ext>
            </a:extLst>
          </p:cNvPr>
          <p:cNvGrpSpPr/>
          <p:nvPr/>
        </p:nvGrpSpPr>
        <p:grpSpPr>
          <a:xfrm>
            <a:off x="5345742" y="52762"/>
            <a:ext cx="6846258" cy="1465410"/>
            <a:chOff x="148513" y="2092769"/>
            <a:chExt cx="6846258" cy="1465410"/>
          </a:xfrm>
        </p:grpSpPr>
        <p:sp>
          <p:nvSpPr>
            <p:cNvPr id="20" name="TextBox 19" descr="Show your answer by:&#10;&#10;Show a thumbs up for yes&#10;Show a thumbs down for no">
              <a:extLst>
                <a:ext uri="{FF2B5EF4-FFF2-40B4-BE49-F238E27FC236}">
                  <a16:creationId xmlns:a16="http://schemas.microsoft.com/office/drawing/2014/main" id="{7AFEAA13-E9B8-5CAB-7290-E5656CEA4117}"/>
                </a:ext>
              </a:extLst>
            </p:cNvPr>
            <p:cNvSpPr txBox="1"/>
            <p:nvPr/>
          </p:nvSpPr>
          <p:spPr>
            <a:xfrm>
              <a:off x="148513" y="2092769"/>
              <a:ext cx="6846258" cy="1465410"/>
            </a:xfrm>
            <a:prstGeom prst="rect">
              <a:avLst/>
            </a:prstGeom>
            <a:solidFill>
              <a:schemeClr val="accent1"/>
            </a:solidFill>
          </p:spPr>
          <p:txBody>
            <a:bodyPr wrap="square" lIns="144000" tIns="108000" rIns="0" bIns="0" rtlCol="0">
              <a:noAutofit/>
            </a:bodyPr>
            <a:lstStyle/>
            <a:p>
              <a:pPr algn="l"/>
              <a:r>
                <a:rPr lang="en-AU" sz="2600" b="1">
                  <a:solidFill>
                    <a:schemeClr val="bg1"/>
                  </a:solidFill>
                </a:rPr>
                <a:t>Show your answer</a:t>
              </a:r>
            </a:p>
          </p:txBody>
        </p:sp>
        <p:sp>
          <p:nvSpPr>
            <p:cNvPr id="17" name="Rectangle 16" descr="Thumbs up - yes">
              <a:extLst>
                <a:ext uri="{FF2B5EF4-FFF2-40B4-BE49-F238E27FC236}">
                  <a16:creationId xmlns:a16="http://schemas.microsoft.com/office/drawing/2014/main" id="{5D7072B2-BE51-FE45-0632-02202A41F594}"/>
                </a:ext>
              </a:extLst>
            </p:cNvPr>
            <p:cNvSpPr/>
            <p:nvPr/>
          </p:nvSpPr>
          <p:spPr>
            <a:xfrm>
              <a:off x="278056" y="2669578"/>
              <a:ext cx="2935611" cy="684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r>
                <a:rPr lang="en-AU" sz="1600">
                  <a:solidFill>
                    <a:schemeClr val="tx1"/>
                  </a:solidFill>
                </a:rPr>
                <a:t>Thumbs up – yes</a:t>
              </a:r>
            </a:p>
          </p:txBody>
        </p:sp>
        <p:sp>
          <p:nvSpPr>
            <p:cNvPr id="18" name="Rectangle 17" descr="Thumbs down - no">
              <a:extLst>
                <a:ext uri="{FF2B5EF4-FFF2-40B4-BE49-F238E27FC236}">
                  <a16:creationId xmlns:a16="http://schemas.microsoft.com/office/drawing/2014/main" id="{BB4AB83D-BA5D-325F-90BB-978C7352D4F1}"/>
                </a:ext>
              </a:extLst>
            </p:cNvPr>
            <p:cNvSpPr/>
            <p:nvPr/>
          </p:nvSpPr>
          <p:spPr>
            <a:xfrm>
              <a:off x="3865902" y="2654899"/>
              <a:ext cx="2935610" cy="684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r>
                <a:rPr lang="en-AU" sz="1600">
                  <a:solidFill>
                    <a:schemeClr val="tx1"/>
                  </a:solidFill>
                </a:rPr>
                <a:t>Thumbs down – no</a:t>
              </a:r>
            </a:p>
          </p:txBody>
        </p:sp>
        <p:pic>
          <p:nvPicPr>
            <p:cNvPr id="21" name="Graphic 14" descr="Thumbs up sign with solid fill">
              <a:extLst>
                <a:ext uri="{FF2B5EF4-FFF2-40B4-BE49-F238E27FC236}">
                  <a16:creationId xmlns:a16="http://schemas.microsoft.com/office/drawing/2014/main" id="{E61BF8D6-281A-2D38-AD1C-8F588E42EC9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31073" y="2667574"/>
              <a:ext cx="517493" cy="671325"/>
            </a:xfrm>
            <a:prstGeom prst="rect">
              <a:avLst/>
            </a:prstGeom>
          </p:spPr>
        </p:pic>
        <p:pic>
          <p:nvPicPr>
            <p:cNvPr id="22" name="Graphic 16" descr="Thumbs Down with solid fill">
              <a:extLst>
                <a:ext uri="{FF2B5EF4-FFF2-40B4-BE49-F238E27FC236}">
                  <a16:creationId xmlns:a16="http://schemas.microsoft.com/office/drawing/2014/main" id="{B219EFE3-FD17-F617-4778-FEDDE5E7B51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025648" y="2665699"/>
              <a:ext cx="518940" cy="673200"/>
            </a:xfrm>
            <a:prstGeom prst="rect">
              <a:avLst/>
            </a:prstGeom>
          </p:spPr>
        </p:pic>
      </p:grpSp>
      <p:sp>
        <p:nvSpPr>
          <p:cNvPr id="7" name="Rectangle: Rounded Corners 12">
            <a:extLst>
              <a:ext uri="{FF2B5EF4-FFF2-40B4-BE49-F238E27FC236}">
                <a16:creationId xmlns:a16="http://schemas.microsoft.com/office/drawing/2014/main" id="{C69E66A0-DD21-D89A-2F07-34755214E904}"/>
              </a:ext>
              <a:ext uri="{C183D7F6-B498-43B3-948B-1728B52AA6E4}">
                <adec:decorative xmlns:adec="http://schemas.microsoft.com/office/drawing/2017/decorative" val="1"/>
              </a:ext>
            </a:extLst>
          </p:cNvPr>
          <p:cNvSpPr/>
          <p:nvPr/>
        </p:nvSpPr>
        <p:spPr>
          <a:xfrm>
            <a:off x="466025" y="1977559"/>
            <a:ext cx="4533786" cy="2026248"/>
          </a:xfrm>
          <a:custGeom>
            <a:avLst/>
            <a:gdLst>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359469 h 2831374"/>
              <a:gd name="connsiteX5" fmla="*/ 4724832 w 5196737"/>
              <a:gd name="connsiteY5" fmla="*/ 2831374 h 2831374"/>
              <a:gd name="connsiteX6" fmla="*/ 471905 w 5196737"/>
              <a:gd name="connsiteY6" fmla="*/ 2831374 h 2831374"/>
              <a:gd name="connsiteX7" fmla="*/ 0 w 5196737"/>
              <a:gd name="connsiteY7" fmla="*/ 2359469 h 2831374"/>
              <a:gd name="connsiteX8" fmla="*/ 0 w 5196737"/>
              <a:gd name="connsiteY8" fmla="*/ 471905 h 2831374"/>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724832 w 5196737"/>
              <a:gd name="connsiteY5" fmla="*/ 2831374 h 2831374"/>
              <a:gd name="connsiteX6" fmla="*/ 471905 w 5196737"/>
              <a:gd name="connsiteY6" fmla="*/ 2831374 h 2831374"/>
              <a:gd name="connsiteX7" fmla="*/ 0 w 5196737"/>
              <a:gd name="connsiteY7" fmla="*/ 2359469 h 2831374"/>
              <a:gd name="connsiteX8" fmla="*/ 0 w 5196737"/>
              <a:gd name="connsiteY8" fmla="*/ 471905 h 2831374"/>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885606 w 5196737"/>
              <a:gd name="connsiteY5" fmla="*/ 2831374 h 2831374"/>
              <a:gd name="connsiteX6" fmla="*/ 471905 w 5196737"/>
              <a:gd name="connsiteY6" fmla="*/ 2831374 h 2831374"/>
              <a:gd name="connsiteX7" fmla="*/ 0 w 5196737"/>
              <a:gd name="connsiteY7" fmla="*/ 2359469 h 2831374"/>
              <a:gd name="connsiteX8" fmla="*/ 0 w 5196737"/>
              <a:gd name="connsiteY8" fmla="*/ 471905 h 2831374"/>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885606 w 5196737"/>
              <a:gd name="connsiteY5" fmla="*/ 2831374 h 2831374"/>
              <a:gd name="connsiteX6" fmla="*/ 321180 w 5196737"/>
              <a:gd name="connsiteY6" fmla="*/ 2831374 h 2831374"/>
              <a:gd name="connsiteX7" fmla="*/ 0 w 5196737"/>
              <a:gd name="connsiteY7" fmla="*/ 2359469 h 2831374"/>
              <a:gd name="connsiteX8" fmla="*/ 0 w 5196737"/>
              <a:gd name="connsiteY8" fmla="*/ 471905 h 2831374"/>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885606 w 5196737"/>
              <a:gd name="connsiteY5" fmla="*/ 2831374 h 2831374"/>
              <a:gd name="connsiteX6" fmla="*/ 321180 w 5196737"/>
              <a:gd name="connsiteY6" fmla="*/ 2831374 h 2831374"/>
              <a:gd name="connsiteX7" fmla="*/ 0 w 5196737"/>
              <a:gd name="connsiteY7" fmla="*/ 2520243 h 2831374"/>
              <a:gd name="connsiteX8" fmla="*/ 0 w 5196737"/>
              <a:gd name="connsiteY8" fmla="*/ 471905 h 283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6737" h="2831374">
                <a:moveTo>
                  <a:pt x="0" y="471905"/>
                </a:moveTo>
                <a:cubicBezTo>
                  <a:pt x="0" y="211279"/>
                  <a:pt x="211279" y="0"/>
                  <a:pt x="471905" y="0"/>
                </a:cubicBezTo>
                <a:lnTo>
                  <a:pt x="4724832" y="0"/>
                </a:lnTo>
                <a:cubicBezTo>
                  <a:pt x="4985458" y="0"/>
                  <a:pt x="5196737" y="211279"/>
                  <a:pt x="5196737" y="471905"/>
                </a:cubicBezTo>
                <a:lnTo>
                  <a:pt x="5196737" y="2530291"/>
                </a:lnTo>
                <a:cubicBezTo>
                  <a:pt x="5196737" y="2790917"/>
                  <a:pt x="5146232" y="2831374"/>
                  <a:pt x="4885606" y="2831374"/>
                </a:cubicBezTo>
                <a:lnTo>
                  <a:pt x="321180" y="2831374"/>
                </a:lnTo>
                <a:cubicBezTo>
                  <a:pt x="60554" y="2831374"/>
                  <a:pt x="0" y="2780869"/>
                  <a:pt x="0" y="2520243"/>
                </a:cubicBezTo>
                <a:lnTo>
                  <a:pt x="0" y="471905"/>
                </a:lnTo>
                <a:close/>
              </a:path>
            </a:pathLst>
          </a:custGeom>
          <a:solidFill>
            <a:srgbClr val="E5F7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0" name="Group 9" descr="1. Locate">
            <a:extLst>
              <a:ext uri="{FF2B5EF4-FFF2-40B4-BE49-F238E27FC236}">
                <a16:creationId xmlns:a16="http://schemas.microsoft.com/office/drawing/2014/main" id="{00E49282-41ED-51C4-D926-A05B97BBAFAF}"/>
              </a:ext>
            </a:extLst>
          </p:cNvPr>
          <p:cNvGrpSpPr/>
          <p:nvPr/>
        </p:nvGrpSpPr>
        <p:grpSpPr>
          <a:xfrm>
            <a:off x="212344" y="1927204"/>
            <a:ext cx="4804214" cy="687992"/>
            <a:chOff x="212344" y="1927204"/>
            <a:chExt cx="4804214" cy="687992"/>
          </a:xfrm>
        </p:grpSpPr>
        <p:sp>
          <p:nvSpPr>
            <p:cNvPr id="9" name="Rectangle: Rounded Corners 8">
              <a:extLst>
                <a:ext uri="{FF2B5EF4-FFF2-40B4-BE49-F238E27FC236}">
                  <a16:creationId xmlns:a16="http://schemas.microsoft.com/office/drawing/2014/main" id="{0772EC9A-E12F-2396-E388-998B2D8A13C5}"/>
                </a:ext>
              </a:extLst>
            </p:cNvPr>
            <p:cNvSpPr/>
            <p:nvPr/>
          </p:nvSpPr>
          <p:spPr>
            <a:xfrm>
              <a:off x="474398" y="2011053"/>
              <a:ext cx="4542160" cy="450000"/>
            </a:xfrm>
            <a:prstGeom prst="roundRect">
              <a:avLst/>
            </a:prstGeom>
            <a:solidFill>
              <a:srgbClr val="00ACC2"/>
            </a:solidFill>
            <a:ln>
              <a:noFill/>
            </a:ln>
          </p:spPr>
          <p:style>
            <a:lnRef idx="2">
              <a:schemeClr val="accent1">
                <a:shade val="15000"/>
              </a:schemeClr>
            </a:lnRef>
            <a:fillRef idx="1">
              <a:schemeClr val="accent1"/>
            </a:fillRef>
            <a:effectRef idx="0">
              <a:schemeClr val="accent1"/>
            </a:effectRef>
            <a:fontRef idx="minor">
              <a:schemeClr val="lt1"/>
            </a:fontRef>
          </p:style>
          <p:txBody>
            <a:bodyPr lIns="612000" rtlCol="0" anchor="ctr"/>
            <a:lstStyle/>
            <a:p>
              <a:r>
                <a:rPr lang="en-AU" sz="2800">
                  <a:solidFill>
                    <a:schemeClr val="bg1"/>
                  </a:solidFill>
                </a:rPr>
                <a:t>Locate</a:t>
              </a:r>
            </a:p>
          </p:txBody>
        </p:sp>
        <p:sp>
          <p:nvSpPr>
            <p:cNvPr id="5" name="Oval 4">
              <a:hlinkClick r:id="rId5" action="ppaction://hlinksldjump"/>
              <a:extLst>
                <a:ext uri="{FF2B5EF4-FFF2-40B4-BE49-F238E27FC236}">
                  <a16:creationId xmlns:a16="http://schemas.microsoft.com/office/drawing/2014/main" id="{349E1E71-9AD1-58A4-B797-C5BE83526E8D}"/>
                </a:ext>
                <a:ext uri="{C183D7F6-B498-43B3-948B-1728B52AA6E4}">
                  <adec:decorative xmlns:adec="http://schemas.microsoft.com/office/drawing/2017/decorative" val="1"/>
                </a:ext>
              </a:extLst>
            </p:cNvPr>
            <p:cNvSpPr/>
            <p:nvPr/>
          </p:nvSpPr>
          <p:spPr>
            <a:xfrm>
              <a:off x="212344" y="1927204"/>
              <a:ext cx="687992" cy="687992"/>
            </a:xfrm>
            <a:prstGeom prst="ellipse">
              <a:avLst/>
            </a:prstGeom>
            <a:solidFill>
              <a:srgbClr val="00ACC2"/>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000" b="1">
                  <a:latin typeface="+mj-lt"/>
                  <a:cs typeface="Arial" panose="020B0604020202020204" pitchFamily="34" charset="0"/>
                </a:rPr>
                <a:t>1</a:t>
              </a:r>
            </a:p>
          </p:txBody>
        </p:sp>
      </p:grpSp>
      <p:sp>
        <p:nvSpPr>
          <p:cNvPr id="8" name="Text Placeholder 4">
            <a:extLst>
              <a:ext uri="{FF2B5EF4-FFF2-40B4-BE49-F238E27FC236}">
                <a16:creationId xmlns:a16="http://schemas.microsoft.com/office/drawing/2014/main" id="{D4088362-B491-0DB1-BB7C-1DD44F7FD861}"/>
              </a:ext>
            </a:extLst>
          </p:cNvPr>
          <p:cNvSpPr txBox="1">
            <a:spLocks/>
          </p:cNvSpPr>
          <p:nvPr/>
        </p:nvSpPr>
        <p:spPr>
          <a:xfrm>
            <a:off x="454300" y="2588649"/>
            <a:ext cx="4542160" cy="1314326"/>
          </a:xfrm>
          <a:prstGeom prst="rect">
            <a:avLst/>
          </a:prstGeom>
        </p:spPr>
        <p:txBody>
          <a:bodyPr lIns="90000" tIns="45720" rIns="91440" bIns="45720" anchor="t"/>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AU">
                <a:latin typeface="+mn-lt"/>
                <a:cs typeface="Arial"/>
              </a:rPr>
              <a:t>Is the highlighted text providing information about the purpose of the pyramids?</a:t>
            </a:r>
          </a:p>
        </p:txBody>
      </p:sp>
      <p:pic>
        <p:nvPicPr>
          <p:cNvPr id="48" name="Graphic 14" descr="Thumbs up sign with solid fill">
            <a:extLst>
              <a:ext uri="{FF2B5EF4-FFF2-40B4-BE49-F238E27FC236}">
                <a16:creationId xmlns:a16="http://schemas.microsoft.com/office/drawing/2014/main" id="{7CDE298E-2E91-C9A9-2F05-F6433A60DF8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60085" y="4057118"/>
            <a:ext cx="2045515" cy="2653572"/>
          </a:xfrm>
          <a:prstGeom prst="rect">
            <a:avLst/>
          </a:prstGeom>
        </p:spPr>
      </p:pic>
      <p:pic>
        <p:nvPicPr>
          <p:cNvPr id="49" name="Graphic 16" descr="Thumbs Down with solid fill">
            <a:extLst>
              <a:ext uri="{FF2B5EF4-FFF2-40B4-BE49-F238E27FC236}">
                <a16:creationId xmlns:a16="http://schemas.microsoft.com/office/drawing/2014/main" id="{3FF9DFE4-F7F9-17DB-48C6-6CD5161DEEF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877247" y="4113346"/>
            <a:ext cx="2141090" cy="2777549"/>
          </a:xfrm>
          <a:prstGeom prst="rect">
            <a:avLst/>
          </a:prstGeom>
        </p:spPr>
      </p:pic>
      <p:pic>
        <p:nvPicPr>
          <p:cNvPr id="6" name="Picture 5" descr="&#10;Source 3 - extract from Diodorus Siculus Library (Bibliotheca Historica) Book I&#10;Diodorus Siculus was a Greek historian from Sicily. It is estimated he wrote Bibliotheca Historica between 56 BCE and 30 BCE. It comprised of 40 books, of which I-IV and XI-XX have survived.&#10;And though the two kings built the pyramids to serve as their tombs, in the event neither of them was buried in them; for the multitudes, because of the hardships which they had endured in the building of them and the many cruel and violent acts of these kings, were filled with anger against those who had caused their sufferings and openly threatened to tear their bodies asunder and cast them in despite out of the tombs. Consequently each ruler when dying enjoined upon his kinsmen to bury his body secretly in an unmarked place. After these rulers Mycerinus [Menkaure]...undertook the construction of a third pyramid...&#10;Source: Diodorus Siculus's Library Books 1–7 translated by Charles Henry Oldfather (1887-1954) is in the public domain.">
            <a:extLst>
              <a:ext uri="{FF2B5EF4-FFF2-40B4-BE49-F238E27FC236}">
                <a16:creationId xmlns:a16="http://schemas.microsoft.com/office/drawing/2014/main" id="{F4445268-4D3E-04A0-7F6B-4F9E17853F70}"/>
              </a:ext>
            </a:extLst>
          </p:cNvPr>
          <p:cNvPicPr>
            <a:picLocks noChangeAspect="1"/>
          </p:cNvPicPr>
          <p:nvPr/>
        </p:nvPicPr>
        <p:blipFill>
          <a:blip r:embed="rId6"/>
          <a:stretch>
            <a:fillRect/>
          </a:stretch>
        </p:blipFill>
        <p:spPr>
          <a:xfrm>
            <a:off x="5345742" y="1940018"/>
            <a:ext cx="6508921" cy="3451701"/>
          </a:xfrm>
          <a:prstGeom prst="rect">
            <a:avLst/>
          </a:prstGeom>
        </p:spPr>
      </p:pic>
      <p:grpSp>
        <p:nvGrpSpPr>
          <p:cNvPr id="11" name="Group 10">
            <a:extLst>
              <a:ext uri="{FF2B5EF4-FFF2-40B4-BE49-F238E27FC236}">
                <a16:creationId xmlns:a16="http://schemas.microsoft.com/office/drawing/2014/main" id="{F40521E0-7438-3EAE-FB45-EE7765A6056D}"/>
              </a:ext>
              <a:ext uri="{C183D7F6-B498-43B3-948B-1728B52AA6E4}">
                <adec:decorative xmlns:adec="http://schemas.microsoft.com/office/drawing/2017/decorative" val="1"/>
              </a:ext>
            </a:extLst>
          </p:cNvPr>
          <p:cNvGrpSpPr/>
          <p:nvPr/>
        </p:nvGrpSpPr>
        <p:grpSpPr>
          <a:xfrm>
            <a:off x="5523500" y="3124147"/>
            <a:ext cx="6132595" cy="1700579"/>
            <a:chOff x="5523500" y="3124147"/>
            <a:chExt cx="6132595" cy="1700579"/>
          </a:xfrm>
        </p:grpSpPr>
        <p:grpSp>
          <p:nvGrpSpPr>
            <p:cNvPr id="34" name="Group 33">
              <a:extLst>
                <a:ext uri="{FF2B5EF4-FFF2-40B4-BE49-F238E27FC236}">
                  <a16:creationId xmlns:a16="http://schemas.microsoft.com/office/drawing/2014/main" id="{292BE3A5-0B19-7A9C-039E-01437C3FCF12}"/>
                </a:ext>
                <a:ext uri="{C183D7F6-B498-43B3-948B-1728B52AA6E4}">
                  <adec:decorative xmlns:adec="http://schemas.microsoft.com/office/drawing/2017/decorative" val="1"/>
                </a:ext>
              </a:extLst>
            </p:cNvPr>
            <p:cNvGrpSpPr/>
            <p:nvPr/>
          </p:nvGrpSpPr>
          <p:grpSpPr>
            <a:xfrm>
              <a:off x="5530880" y="3403045"/>
              <a:ext cx="5994599" cy="460397"/>
              <a:chOff x="185138" y="2865938"/>
              <a:chExt cx="5994599" cy="460397"/>
            </a:xfrm>
          </p:grpSpPr>
          <p:sp>
            <p:nvSpPr>
              <p:cNvPr id="27" name="Rectangle 26">
                <a:extLst>
                  <a:ext uri="{FF2B5EF4-FFF2-40B4-BE49-F238E27FC236}">
                    <a16:creationId xmlns:a16="http://schemas.microsoft.com/office/drawing/2014/main" id="{151C5E38-EF6A-726A-CFDB-D18CD2CF36A8}"/>
                  </a:ext>
                </a:extLst>
              </p:cNvPr>
              <p:cNvSpPr/>
              <p:nvPr/>
            </p:nvSpPr>
            <p:spPr>
              <a:xfrm>
                <a:off x="185138" y="3092335"/>
                <a:ext cx="598634" cy="234000"/>
              </a:xfrm>
              <a:prstGeom prst="rect">
                <a:avLst/>
              </a:prstGeom>
              <a:noFill/>
              <a:ln w="38100">
                <a:solidFill>
                  <a:srgbClr val="00AC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32">
                <a:extLst>
                  <a:ext uri="{FF2B5EF4-FFF2-40B4-BE49-F238E27FC236}">
                    <a16:creationId xmlns:a16="http://schemas.microsoft.com/office/drawing/2014/main" id="{D114E859-0950-11E3-CBC5-8546EC8B1CBC}"/>
                  </a:ext>
                </a:extLst>
              </p:cNvPr>
              <p:cNvSpPr/>
              <p:nvPr/>
            </p:nvSpPr>
            <p:spPr>
              <a:xfrm>
                <a:off x="2576933" y="2865938"/>
                <a:ext cx="3602804" cy="234000"/>
              </a:xfrm>
              <a:prstGeom prst="rect">
                <a:avLst/>
              </a:prstGeom>
              <a:noFill/>
              <a:ln w="38100">
                <a:solidFill>
                  <a:srgbClr val="00AC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7" name="Rectangle 46">
              <a:extLst>
                <a:ext uri="{FF2B5EF4-FFF2-40B4-BE49-F238E27FC236}">
                  <a16:creationId xmlns:a16="http://schemas.microsoft.com/office/drawing/2014/main" id="{C848D681-A8E9-F22B-6890-FDDBEDC36D0B}"/>
                </a:ext>
                <a:ext uri="{C183D7F6-B498-43B3-948B-1728B52AA6E4}">
                  <adec:decorative xmlns:adec="http://schemas.microsoft.com/office/drawing/2017/decorative" val="1"/>
                </a:ext>
              </a:extLst>
            </p:cNvPr>
            <p:cNvSpPr/>
            <p:nvPr/>
          </p:nvSpPr>
          <p:spPr>
            <a:xfrm>
              <a:off x="6989479" y="3402884"/>
              <a:ext cx="4536000" cy="234000"/>
            </a:xfrm>
            <a:prstGeom prst="rect">
              <a:avLst/>
            </a:prstGeom>
            <a:noFill/>
            <a:ln w="38100">
              <a:solidFill>
                <a:srgbClr val="00AC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a:extLst>
                <a:ext uri="{FF2B5EF4-FFF2-40B4-BE49-F238E27FC236}">
                  <a16:creationId xmlns:a16="http://schemas.microsoft.com/office/drawing/2014/main" id="{17E2872D-5062-BF68-057E-B902477A60EC}"/>
                </a:ext>
                <a:ext uri="{C183D7F6-B498-43B3-948B-1728B52AA6E4}">
                  <adec:decorative xmlns:adec="http://schemas.microsoft.com/office/drawing/2017/decorative" val="1"/>
                </a:ext>
              </a:extLst>
            </p:cNvPr>
            <p:cNvSpPr/>
            <p:nvPr/>
          </p:nvSpPr>
          <p:spPr>
            <a:xfrm>
              <a:off x="6266214" y="3144243"/>
              <a:ext cx="3460609" cy="234000"/>
            </a:xfrm>
            <a:prstGeom prst="rect">
              <a:avLst/>
            </a:prstGeom>
            <a:noFill/>
            <a:ln w="38100">
              <a:solidFill>
                <a:srgbClr val="00AC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0" name="Group 29">
              <a:extLst>
                <a:ext uri="{FF2B5EF4-FFF2-40B4-BE49-F238E27FC236}">
                  <a16:creationId xmlns:a16="http://schemas.microsoft.com/office/drawing/2014/main" id="{D1C2E47B-49FA-D9FF-22BE-18BA5DB6F330}"/>
                </a:ext>
                <a:ext uri="{C183D7F6-B498-43B3-948B-1728B52AA6E4}">
                  <adec:decorative xmlns:adec="http://schemas.microsoft.com/office/drawing/2017/decorative" val="1"/>
                </a:ext>
              </a:extLst>
            </p:cNvPr>
            <p:cNvGrpSpPr/>
            <p:nvPr/>
          </p:nvGrpSpPr>
          <p:grpSpPr>
            <a:xfrm>
              <a:off x="5530879" y="3144243"/>
              <a:ext cx="5994600" cy="486000"/>
              <a:chOff x="185137" y="2607136"/>
              <a:chExt cx="5994600" cy="486000"/>
            </a:xfrm>
          </p:grpSpPr>
          <p:sp>
            <p:nvSpPr>
              <p:cNvPr id="24" name="Rectangle 23">
                <a:extLst>
                  <a:ext uri="{FF2B5EF4-FFF2-40B4-BE49-F238E27FC236}">
                    <a16:creationId xmlns:a16="http://schemas.microsoft.com/office/drawing/2014/main" id="{5E426624-A19E-B109-9EF3-FEA75BF46406}"/>
                  </a:ext>
                </a:extLst>
              </p:cNvPr>
              <p:cNvSpPr/>
              <p:nvPr/>
            </p:nvSpPr>
            <p:spPr>
              <a:xfrm>
                <a:off x="5112311" y="2607136"/>
                <a:ext cx="1067426" cy="234000"/>
              </a:xfrm>
              <a:prstGeom prst="rect">
                <a:avLst/>
              </a:prstGeom>
              <a:noFill/>
              <a:ln w="38100">
                <a:solidFill>
                  <a:srgbClr val="00AC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76B8E9AB-305E-86C9-73E9-B5AE9BA82597}"/>
                  </a:ext>
                </a:extLst>
              </p:cNvPr>
              <p:cNvSpPr/>
              <p:nvPr/>
            </p:nvSpPr>
            <p:spPr>
              <a:xfrm>
                <a:off x="185137" y="2859136"/>
                <a:ext cx="1260000" cy="234000"/>
              </a:xfrm>
              <a:prstGeom prst="rect">
                <a:avLst/>
              </a:prstGeom>
              <a:noFill/>
              <a:ln w="38100">
                <a:solidFill>
                  <a:srgbClr val="00AC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9" name="Rectangle 28">
              <a:extLst>
                <a:ext uri="{FF2B5EF4-FFF2-40B4-BE49-F238E27FC236}">
                  <a16:creationId xmlns:a16="http://schemas.microsoft.com/office/drawing/2014/main" id="{1FFB2001-E503-5B21-7D78-1D78F8E15D6A}"/>
                </a:ext>
                <a:ext uri="{C183D7F6-B498-43B3-948B-1728B52AA6E4}">
                  <adec:decorative xmlns:adec="http://schemas.microsoft.com/office/drawing/2017/decorative" val="1"/>
                </a:ext>
              </a:extLst>
            </p:cNvPr>
            <p:cNvSpPr/>
            <p:nvPr/>
          </p:nvSpPr>
          <p:spPr>
            <a:xfrm>
              <a:off x="9726823" y="3124147"/>
              <a:ext cx="792000" cy="234000"/>
            </a:xfrm>
            <a:prstGeom prst="rect">
              <a:avLst/>
            </a:prstGeom>
            <a:noFill/>
            <a:ln w="38100">
              <a:solidFill>
                <a:srgbClr val="00AC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2" name="Group 31">
              <a:extLst>
                <a:ext uri="{FF2B5EF4-FFF2-40B4-BE49-F238E27FC236}">
                  <a16:creationId xmlns:a16="http://schemas.microsoft.com/office/drawing/2014/main" id="{9740A9A4-5CF7-E1CA-0001-00E56AD593C3}"/>
                </a:ext>
                <a:ext uri="{C183D7F6-B498-43B3-948B-1728B52AA6E4}">
                  <adec:decorative xmlns:adec="http://schemas.microsoft.com/office/drawing/2017/decorative" val="1"/>
                </a:ext>
              </a:extLst>
            </p:cNvPr>
            <p:cNvGrpSpPr/>
            <p:nvPr/>
          </p:nvGrpSpPr>
          <p:grpSpPr>
            <a:xfrm>
              <a:off x="6976017" y="3408433"/>
              <a:ext cx="4097286" cy="475588"/>
              <a:chOff x="1630275" y="2871326"/>
              <a:chExt cx="4097286" cy="475588"/>
            </a:xfrm>
          </p:grpSpPr>
          <p:sp>
            <p:nvSpPr>
              <p:cNvPr id="26" name="Rectangle 25">
                <a:extLst>
                  <a:ext uri="{FF2B5EF4-FFF2-40B4-BE49-F238E27FC236}">
                    <a16:creationId xmlns:a16="http://schemas.microsoft.com/office/drawing/2014/main" id="{DFFD1EB0-8FF3-FF68-A24C-6B88D2543D9F}"/>
                  </a:ext>
                </a:extLst>
              </p:cNvPr>
              <p:cNvSpPr/>
              <p:nvPr/>
            </p:nvSpPr>
            <p:spPr>
              <a:xfrm>
                <a:off x="1630275" y="2871326"/>
                <a:ext cx="999081" cy="234000"/>
              </a:xfrm>
              <a:prstGeom prst="rect">
                <a:avLst/>
              </a:prstGeom>
              <a:noFill/>
              <a:ln w="38100">
                <a:solidFill>
                  <a:srgbClr val="00AC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a:extLst>
                  <a:ext uri="{FF2B5EF4-FFF2-40B4-BE49-F238E27FC236}">
                    <a16:creationId xmlns:a16="http://schemas.microsoft.com/office/drawing/2014/main" id="{29338EB0-0358-5135-3B66-E1F237AF30F2}"/>
                  </a:ext>
                </a:extLst>
              </p:cNvPr>
              <p:cNvSpPr/>
              <p:nvPr/>
            </p:nvSpPr>
            <p:spPr>
              <a:xfrm>
                <a:off x="4328659" y="3112914"/>
                <a:ext cx="1398902" cy="234000"/>
              </a:xfrm>
              <a:prstGeom prst="rect">
                <a:avLst/>
              </a:prstGeom>
              <a:noFill/>
              <a:ln w="38100">
                <a:solidFill>
                  <a:srgbClr val="00AC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5" name="Rectangle 34">
              <a:extLst>
                <a:ext uri="{FF2B5EF4-FFF2-40B4-BE49-F238E27FC236}">
                  <a16:creationId xmlns:a16="http://schemas.microsoft.com/office/drawing/2014/main" id="{910341CF-0422-EC4F-A534-7CC2722CF5EA}"/>
                </a:ext>
                <a:ext uri="{C183D7F6-B498-43B3-948B-1728B52AA6E4}">
                  <adec:decorative xmlns:adec="http://schemas.microsoft.com/office/drawing/2017/decorative" val="1"/>
                </a:ext>
              </a:extLst>
            </p:cNvPr>
            <p:cNvSpPr/>
            <p:nvPr/>
          </p:nvSpPr>
          <p:spPr>
            <a:xfrm>
              <a:off x="6077091" y="3629442"/>
              <a:ext cx="998097" cy="234000"/>
            </a:xfrm>
            <a:prstGeom prst="rect">
              <a:avLst/>
            </a:prstGeom>
            <a:noFill/>
            <a:ln w="38100">
              <a:solidFill>
                <a:srgbClr val="00AC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ctangle 36">
              <a:extLst>
                <a:ext uri="{FF2B5EF4-FFF2-40B4-BE49-F238E27FC236}">
                  <a16:creationId xmlns:a16="http://schemas.microsoft.com/office/drawing/2014/main" id="{2B98260E-F337-9960-2968-80CEA6158572}"/>
                </a:ext>
                <a:ext uri="{C183D7F6-B498-43B3-948B-1728B52AA6E4}">
                  <adec:decorative xmlns:adec="http://schemas.microsoft.com/office/drawing/2017/decorative" val="1"/>
                </a:ext>
              </a:extLst>
            </p:cNvPr>
            <p:cNvSpPr/>
            <p:nvPr/>
          </p:nvSpPr>
          <p:spPr>
            <a:xfrm>
              <a:off x="8157417" y="3873457"/>
              <a:ext cx="2915886" cy="234000"/>
            </a:xfrm>
            <a:prstGeom prst="rect">
              <a:avLst/>
            </a:prstGeom>
            <a:noFill/>
            <a:ln w="38100">
              <a:solidFill>
                <a:srgbClr val="00AC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0" name="Group 39">
              <a:extLst>
                <a:ext uri="{FF2B5EF4-FFF2-40B4-BE49-F238E27FC236}">
                  <a16:creationId xmlns:a16="http://schemas.microsoft.com/office/drawing/2014/main" id="{5A9A4241-E1AB-D2F5-F484-4FD2B982AE07}"/>
                </a:ext>
                <a:ext uri="{C183D7F6-B498-43B3-948B-1728B52AA6E4}">
                  <adec:decorative xmlns:adec="http://schemas.microsoft.com/office/drawing/2017/decorative" val="1"/>
                </a:ext>
              </a:extLst>
            </p:cNvPr>
            <p:cNvGrpSpPr/>
            <p:nvPr/>
          </p:nvGrpSpPr>
          <p:grpSpPr>
            <a:xfrm>
              <a:off x="5530879" y="3893553"/>
              <a:ext cx="6125216" cy="444248"/>
              <a:chOff x="185137" y="3356446"/>
              <a:chExt cx="6125216" cy="444248"/>
            </a:xfrm>
          </p:grpSpPr>
          <p:sp>
            <p:nvSpPr>
              <p:cNvPr id="38" name="Rectangle 37">
                <a:extLst>
                  <a:ext uri="{FF2B5EF4-FFF2-40B4-BE49-F238E27FC236}">
                    <a16:creationId xmlns:a16="http://schemas.microsoft.com/office/drawing/2014/main" id="{3C054BED-BB8B-D4BD-8E07-E8843F223C01}"/>
                  </a:ext>
                </a:extLst>
              </p:cNvPr>
              <p:cNvSpPr/>
              <p:nvPr/>
            </p:nvSpPr>
            <p:spPr>
              <a:xfrm>
                <a:off x="5918727" y="3356446"/>
                <a:ext cx="391626" cy="234000"/>
              </a:xfrm>
              <a:prstGeom prst="rect">
                <a:avLst/>
              </a:prstGeom>
              <a:noFill/>
              <a:ln w="38100">
                <a:solidFill>
                  <a:srgbClr val="00AC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a:extLst>
                  <a:ext uri="{FF2B5EF4-FFF2-40B4-BE49-F238E27FC236}">
                    <a16:creationId xmlns:a16="http://schemas.microsoft.com/office/drawing/2014/main" id="{935E9A1A-0086-15EA-35A2-29346FE9D404}"/>
                  </a:ext>
                </a:extLst>
              </p:cNvPr>
              <p:cNvSpPr/>
              <p:nvPr/>
            </p:nvSpPr>
            <p:spPr>
              <a:xfrm>
                <a:off x="185137" y="3566694"/>
                <a:ext cx="2085790" cy="234000"/>
              </a:xfrm>
              <a:prstGeom prst="rect">
                <a:avLst/>
              </a:prstGeom>
              <a:noFill/>
              <a:ln w="38100">
                <a:solidFill>
                  <a:srgbClr val="00AC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1" name="Rectangle 40">
              <a:extLst>
                <a:ext uri="{FF2B5EF4-FFF2-40B4-BE49-F238E27FC236}">
                  <a16:creationId xmlns:a16="http://schemas.microsoft.com/office/drawing/2014/main" id="{FFB7F8BD-7ACC-5BC8-EE68-A05492C25F24}"/>
                </a:ext>
                <a:ext uri="{C183D7F6-B498-43B3-948B-1728B52AA6E4}">
                  <adec:decorative xmlns:adec="http://schemas.microsoft.com/office/drawing/2017/decorative" val="1"/>
                </a:ext>
              </a:extLst>
            </p:cNvPr>
            <p:cNvSpPr/>
            <p:nvPr/>
          </p:nvSpPr>
          <p:spPr>
            <a:xfrm>
              <a:off x="8451246" y="4105013"/>
              <a:ext cx="3204000" cy="234000"/>
            </a:xfrm>
            <a:prstGeom prst="rect">
              <a:avLst/>
            </a:prstGeom>
            <a:noFill/>
            <a:ln w="38100">
              <a:solidFill>
                <a:srgbClr val="00AC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Rectangle 41">
              <a:extLst>
                <a:ext uri="{FF2B5EF4-FFF2-40B4-BE49-F238E27FC236}">
                  <a16:creationId xmlns:a16="http://schemas.microsoft.com/office/drawing/2014/main" id="{1FE5B101-BB13-021D-D7ED-DF590E2154F3}"/>
                </a:ext>
                <a:ext uri="{C183D7F6-B498-43B3-948B-1728B52AA6E4}">
                  <adec:decorative xmlns:adec="http://schemas.microsoft.com/office/drawing/2017/decorative" val="1"/>
                </a:ext>
              </a:extLst>
            </p:cNvPr>
            <p:cNvSpPr/>
            <p:nvPr/>
          </p:nvSpPr>
          <p:spPr>
            <a:xfrm>
              <a:off x="5727043" y="4341281"/>
              <a:ext cx="2772000" cy="234000"/>
            </a:xfrm>
            <a:prstGeom prst="rect">
              <a:avLst/>
            </a:prstGeom>
            <a:noFill/>
            <a:ln w="38100">
              <a:solidFill>
                <a:srgbClr val="00AC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Rectangle 50">
              <a:extLst>
                <a:ext uri="{FF2B5EF4-FFF2-40B4-BE49-F238E27FC236}">
                  <a16:creationId xmlns:a16="http://schemas.microsoft.com/office/drawing/2014/main" id="{231B812E-F14E-F4BC-6845-F3B9540E92DA}"/>
                </a:ext>
                <a:ext uri="{C183D7F6-B498-43B3-948B-1728B52AA6E4}">
                  <adec:decorative xmlns:adec="http://schemas.microsoft.com/office/drawing/2017/decorative" val="1"/>
                </a:ext>
              </a:extLst>
            </p:cNvPr>
            <p:cNvSpPr/>
            <p:nvPr/>
          </p:nvSpPr>
          <p:spPr>
            <a:xfrm>
              <a:off x="7075184" y="3630431"/>
              <a:ext cx="3960000" cy="252000"/>
            </a:xfrm>
            <a:prstGeom prst="rect">
              <a:avLst/>
            </a:prstGeom>
            <a:noFill/>
            <a:ln w="38100">
              <a:solidFill>
                <a:srgbClr val="00AC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Rectangle 42">
              <a:extLst>
                <a:ext uri="{FF2B5EF4-FFF2-40B4-BE49-F238E27FC236}">
                  <a16:creationId xmlns:a16="http://schemas.microsoft.com/office/drawing/2014/main" id="{B23F3549-052F-EEDC-4CE2-C2DAE87DDAC8}"/>
                </a:ext>
                <a:ext uri="{C183D7F6-B498-43B3-948B-1728B52AA6E4}">
                  <adec:decorative xmlns:adec="http://schemas.microsoft.com/office/drawing/2017/decorative" val="1"/>
                </a:ext>
              </a:extLst>
            </p:cNvPr>
            <p:cNvSpPr/>
            <p:nvPr/>
          </p:nvSpPr>
          <p:spPr>
            <a:xfrm>
              <a:off x="9532761" y="4341281"/>
              <a:ext cx="720000" cy="234000"/>
            </a:xfrm>
            <a:prstGeom prst="rect">
              <a:avLst/>
            </a:prstGeom>
            <a:noFill/>
            <a:ln w="38100">
              <a:solidFill>
                <a:srgbClr val="00AC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Rectangle 43">
              <a:extLst>
                <a:ext uri="{FF2B5EF4-FFF2-40B4-BE49-F238E27FC236}">
                  <a16:creationId xmlns:a16="http://schemas.microsoft.com/office/drawing/2014/main" id="{2CC05416-B85B-99B1-6672-A06D9F0EC824}"/>
                </a:ext>
                <a:ext uri="{C183D7F6-B498-43B3-948B-1728B52AA6E4}">
                  <adec:decorative xmlns:adec="http://schemas.microsoft.com/office/drawing/2017/decorative" val="1"/>
                </a:ext>
              </a:extLst>
            </p:cNvPr>
            <p:cNvSpPr/>
            <p:nvPr/>
          </p:nvSpPr>
          <p:spPr>
            <a:xfrm>
              <a:off x="6355188" y="4590726"/>
              <a:ext cx="2816058" cy="234000"/>
            </a:xfrm>
            <a:prstGeom prst="rect">
              <a:avLst/>
            </a:prstGeom>
            <a:noFill/>
            <a:ln w="38100">
              <a:solidFill>
                <a:srgbClr val="00AC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a:extLst>
                <a:ext uri="{FF2B5EF4-FFF2-40B4-BE49-F238E27FC236}">
                  <a16:creationId xmlns:a16="http://schemas.microsoft.com/office/drawing/2014/main" id="{5D9FF2F9-28A3-3B83-EF23-313B3BDE53E7}"/>
                </a:ext>
                <a:ext uri="{C183D7F6-B498-43B3-948B-1728B52AA6E4}">
                  <adec:decorative xmlns:adec="http://schemas.microsoft.com/office/drawing/2017/decorative" val="1"/>
                </a:ext>
              </a:extLst>
            </p:cNvPr>
            <p:cNvSpPr/>
            <p:nvPr/>
          </p:nvSpPr>
          <p:spPr>
            <a:xfrm>
              <a:off x="5523500" y="3640886"/>
              <a:ext cx="576000" cy="234000"/>
            </a:xfrm>
            <a:prstGeom prst="rect">
              <a:avLst/>
            </a:prstGeom>
            <a:noFill/>
            <a:ln w="38100">
              <a:solidFill>
                <a:srgbClr val="00AC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Slide Number Placeholder 1">
            <a:extLst>
              <a:ext uri="{FF2B5EF4-FFF2-40B4-BE49-F238E27FC236}">
                <a16:creationId xmlns:a16="http://schemas.microsoft.com/office/drawing/2014/main" id="{20329627-ED36-717E-BA47-A90481B5117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254337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4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46"/>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46"/>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4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46"/>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4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46"/>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49"/>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8"/>
                                        </p:tgtEl>
                                        <p:attrNameLst>
                                          <p:attrName>style.visibility</p:attrName>
                                        </p:attrNameLst>
                                      </p:cBhvr>
                                      <p:to>
                                        <p:strVal val="visible"/>
                                      </p:to>
                                    </p:set>
                                  </p:childTnLst>
                                </p:cTn>
                              </p:par>
                              <p:par>
                                <p:cTn id="77" presetID="1" presetClass="exit" presetSubtype="0" fill="hold" nodeType="withEffect">
                                  <p:stCondLst>
                                    <p:cond delay="0"/>
                                  </p:stCondLst>
                                  <p:childTnLst>
                                    <p:set>
                                      <p:cBhvr>
                                        <p:cTn id="78" dur="1" fill="hold">
                                          <p:stCondLst>
                                            <p:cond delay="0"/>
                                          </p:stCondLst>
                                        </p:cTn>
                                        <p:tgtEl>
                                          <p:spTgt spid="4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6F329-5384-D8A1-F046-A1C67A01EC5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5356381-FD6B-7509-13FB-AABB7F2AA6EA}"/>
              </a:ext>
            </a:extLst>
          </p:cNvPr>
          <p:cNvSpPr>
            <a:spLocks noGrp="1"/>
          </p:cNvSpPr>
          <p:nvPr>
            <p:ph type="title"/>
          </p:nvPr>
        </p:nvSpPr>
        <p:spPr/>
        <p:txBody>
          <a:bodyPr/>
          <a:lstStyle/>
          <a:p>
            <a:r>
              <a:rPr lang="en-AU">
                <a:latin typeface="+mj-lt"/>
              </a:rPr>
              <a:t>Step 2 in action (2)</a:t>
            </a:r>
          </a:p>
        </p:txBody>
      </p:sp>
      <p:sp>
        <p:nvSpPr>
          <p:cNvPr id="9" name="Text Placeholder 8">
            <a:extLst>
              <a:ext uri="{FF2B5EF4-FFF2-40B4-BE49-F238E27FC236}">
                <a16:creationId xmlns:a16="http://schemas.microsoft.com/office/drawing/2014/main" id="{CFEEE982-D012-7676-1664-50C5CB4D95C3}"/>
              </a:ext>
            </a:extLst>
          </p:cNvPr>
          <p:cNvSpPr>
            <a:spLocks noGrp="1"/>
          </p:cNvSpPr>
          <p:nvPr>
            <p:ph type="body" sz="quarter" idx="18"/>
          </p:nvPr>
        </p:nvSpPr>
        <p:spPr/>
        <p:txBody>
          <a:bodyPr/>
          <a:lstStyle/>
          <a:p>
            <a:r>
              <a:rPr lang="en-AU">
                <a:latin typeface="+mj-lt"/>
              </a:rPr>
              <a:t>I do</a:t>
            </a:r>
          </a:p>
        </p:txBody>
      </p:sp>
      <p:sp>
        <p:nvSpPr>
          <p:cNvPr id="18" name="Rectangle: Rounded Corners 12">
            <a:extLst>
              <a:ext uri="{FF2B5EF4-FFF2-40B4-BE49-F238E27FC236}">
                <a16:creationId xmlns:a16="http://schemas.microsoft.com/office/drawing/2014/main" id="{40019396-F537-E94D-9511-ADED86EDDEB1}"/>
              </a:ext>
              <a:ext uri="{C183D7F6-B498-43B3-948B-1728B52AA6E4}">
                <adec:decorative xmlns:adec="http://schemas.microsoft.com/office/drawing/2017/decorative" val="1"/>
              </a:ext>
            </a:extLst>
          </p:cNvPr>
          <p:cNvSpPr/>
          <p:nvPr/>
        </p:nvSpPr>
        <p:spPr>
          <a:xfrm>
            <a:off x="360000" y="1607425"/>
            <a:ext cx="3607201" cy="4176687"/>
          </a:xfrm>
          <a:custGeom>
            <a:avLst/>
            <a:gdLst>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359469 h 2831374"/>
              <a:gd name="connsiteX5" fmla="*/ 4724832 w 5196737"/>
              <a:gd name="connsiteY5" fmla="*/ 2831374 h 2831374"/>
              <a:gd name="connsiteX6" fmla="*/ 471905 w 5196737"/>
              <a:gd name="connsiteY6" fmla="*/ 2831374 h 2831374"/>
              <a:gd name="connsiteX7" fmla="*/ 0 w 5196737"/>
              <a:gd name="connsiteY7" fmla="*/ 2359469 h 2831374"/>
              <a:gd name="connsiteX8" fmla="*/ 0 w 5196737"/>
              <a:gd name="connsiteY8" fmla="*/ 471905 h 2831374"/>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724832 w 5196737"/>
              <a:gd name="connsiteY5" fmla="*/ 2831374 h 2831374"/>
              <a:gd name="connsiteX6" fmla="*/ 471905 w 5196737"/>
              <a:gd name="connsiteY6" fmla="*/ 2831374 h 2831374"/>
              <a:gd name="connsiteX7" fmla="*/ 0 w 5196737"/>
              <a:gd name="connsiteY7" fmla="*/ 2359469 h 2831374"/>
              <a:gd name="connsiteX8" fmla="*/ 0 w 5196737"/>
              <a:gd name="connsiteY8" fmla="*/ 471905 h 2831374"/>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885606 w 5196737"/>
              <a:gd name="connsiteY5" fmla="*/ 2831374 h 2831374"/>
              <a:gd name="connsiteX6" fmla="*/ 471905 w 5196737"/>
              <a:gd name="connsiteY6" fmla="*/ 2831374 h 2831374"/>
              <a:gd name="connsiteX7" fmla="*/ 0 w 5196737"/>
              <a:gd name="connsiteY7" fmla="*/ 2359469 h 2831374"/>
              <a:gd name="connsiteX8" fmla="*/ 0 w 5196737"/>
              <a:gd name="connsiteY8" fmla="*/ 471905 h 2831374"/>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885606 w 5196737"/>
              <a:gd name="connsiteY5" fmla="*/ 2831374 h 2831374"/>
              <a:gd name="connsiteX6" fmla="*/ 321180 w 5196737"/>
              <a:gd name="connsiteY6" fmla="*/ 2831374 h 2831374"/>
              <a:gd name="connsiteX7" fmla="*/ 0 w 5196737"/>
              <a:gd name="connsiteY7" fmla="*/ 2359469 h 2831374"/>
              <a:gd name="connsiteX8" fmla="*/ 0 w 5196737"/>
              <a:gd name="connsiteY8" fmla="*/ 471905 h 2831374"/>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885606 w 5196737"/>
              <a:gd name="connsiteY5" fmla="*/ 2831374 h 2831374"/>
              <a:gd name="connsiteX6" fmla="*/ 321180 w 5196737"/>
              <a:gd name="connsiteY6" fmla="*/ 2831374 h 2831374"/>
              <a:gd name="connsiteX7" fmla="*/ 0 w 5196737"/>
              <a:gd name="connsiteY7" fmla="*/ 2520243 h 2831374"/>
              <a:gd name="connsiteX8" fmla="*/ 0 w 5196737"/>
              <a:gd name="connsiteY8" fmla="*/ 471905 h 2831374"/>
              <a:gd name="connsiteX0" fmla="*/ 0 w 5196737"/>
              <a:gd name="connsiteY0" fmla="*/ 326260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885606 w 5196737"/>
              <a:gd name="connsiteY5" fmla="*/ 2831374 h 2831374"/>
              <a:gd name="connsiteX6" fmla="*/ 321180 w 5196737"/>
              <a:gd name="connsiteY6" fmla="*/ 2831374 h 2831374"/>
              <a:gd name="connsiteX7" fmla="*/ 0 w 5196737"/>
              <a:gd name="connsiteY7" fmla="*/ 2520243 h 2831374"/>
              <a:gd name="connsiteX8" fmla="*/ 0 w 5196737"/>
              <a:gd name="connsiteY8" fmla="*/ 326260 h 2831374"/>
              <a:gd name="connsiteX0" fmla="*/ 0 w 5196737"/>
              <a:gd name="connsiteY0" fmla="*/ 326260 h 2831374"/>
              <a:gd name="connsiteX1" fmla="*/ 471905 w 5196737"/>
              <a:gd name="connsiteY1" fmla="*/ 0 h 2831374"/>
              <a:gd name="connsiteX2" fmla="*/ 4724832 w 5196737"/>
              <a:gd name="connsiteY2" fmla="*/ 0 h 2831374"/>
              <a:gd name="connsiteX3" fmla="*/ 5196737 w 5196737"/>
              <a:gd name="connsiteY3" fmla="*/ 308055 h 2831374"/>
              <a:gd name="connsiteX4" fmla="*/ 5196737 w 5196737"/>
              <a:gd name="connsiteY4" fmla="*/ 2530291 h 2831374"/>
              <a:gd name="connsiteX5" fmla="*/ 4885606 w 5196737"/>
              <a:gd name="connsiteY5" fmla="*/ 2831374 h 2831374"/>
              <a:gd name="connsiteX6" fmla="*/ 321180 w 5196737"/>
              <a:gd name="connsiteY6" fmla="*/ 2831374 h 2831374"/>
              <a:gd name="connsiteX7" fmla="*/ 0 w 5196737"/>
              <a:gd name="connsiteY7" fmla="*/ 2520243 h 2831374"/>
              <a:gd name="connsiteX8" fmla="*/ 0 w 5196737"/>
              <a:gd name="connsiteY8" fmla="*/ 326260 h 283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6737" h="2831374">
                <a:moveTo>
                  <a:pt x="0" y="326260"/>
                </a:moveTo>
                <a:cubicBezTo>
                  <a:pt x="0" y="65634"/>
                  <a:pt x="211279" y="0"/>
                  <a:pt x="471905" y="0"/>
                </a:cubicBezTo>
                <a:lnTo>
                  <a:pt x="4724832" y="0"/>
                </a:lnTo>
                <a:cubicBezTo>
                  <a:pt x="4985458" y="0"/>
                  <a:pt x="5196737" y="47429"/>
                  <a:pt x="5196737" y="308055"/>
                </a:cubicBezTo>
                <a:lnTo>
                  <a:pt x="5196737" y="2530291"/>
                </a:lnTo>
                <a:cubicBezTo>
                  <a:pt x="5196737" y="2790917"/>
                  <a:pt x="5146232" y="2831374"/>
                  <a:pt x="4885606" y="2831374"/>
                </a:cubicBezTo>
                <a:lnTo>
                  <a:pt x="321180" y="2831374"/>
                </a:lnTo>
                <a:cubicBezTo>
                  <a:pt x="60554" y="2831374"/>
                  <a:pt x="0" y="2780869"/>
                  <a:pt x="0" y="2520243"/>
                </a:cubicBezTo>
                <a:lnTo>
                  <a:pt x="0" y="326260"/>
                </a:lnTo>
                <a:close/>
              </a:path>
            </a:pathLst>
          </a:custGeom>
          <a:solidFill>
            <a:srgbClr val="EDDF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 name="Group 4" descr="2. Select">
            <a:extLst>
              <a:ext uri="{FF2B5EF4-FFF2-40B4-BE49-F238E27FC236}">
                <a16:creationId xmlns:a16="http://schemas.microsoft.com/office/drawing/2014/main" id="{B9825013-A4DD-D9A5-304E-7AA82354520D}"/>
              </a:ext>
            </a:extLst>
          </p:cNvPr>
          <p:cNvGrpSpPr/>
          <p:nvPr/>
        </p:nvGrpSpPr>
        <p:grpSpPr>
          <a:xfrm>
            <a:off x="147922" y="1488431"/>
            <a:ext cx="3819279" cy="687992"/>
            <a:chOff x="147922" y="1488431"/>
            <a:chExt cx="3819279" cy="687992"/>
          </a:xfrm>
        </p:grpSpPr>
        <p:sp>
          <p:nvSpPr>
            <p:cNvPr id="7" name="Rectangle: Rounded Corners 6">
              <a:extLst>
                <a:ext uri="{FF2B5EF4-FFF2-40B4-BE49-F238E27FC236}">
                  <a16:creationId xmlns:a16="http://schemas.microsoft.com/office/drawing/2014/main" id="{D6B08151-762D-61FC-35A2-08808E1A0E3C}"/>
                </a:ext>
              </a:extLst>
            </p:cNvPr>
            <p:cNvSpPr/>
            <p:nvPr/>
          </p:nvSpPr>
          <p:spPr>
            <a:xfrm>
              <a:off x="360001" y="1607427"/>
              <a:ext cx="3607200" cy="450000"/>
            </a:xfrm>
            <a:prstGeom prst="roundRect">
              <a:avLst/>
            </a:prstGeom>
            <a:solidFill>
              <a:srgbClr val="88419D"/>
            </a:solidFill>
            <a:ln>
              <a:noFill/>
            </a:ln>
          </p:spPr>
          <p:style>
            <a:lnRef idx="2">
              <a:schemeClr val="accent1">
                <a:shade val="15000"/>
              </a:schemeClr>
            </a:lnRef>
            <a:fillRef idx="1">
              <a:schemeClr val="accent1"/>
            </a:fillRef>
            <a:effectRef idx="0">
              <a:schemeClr val="accent1"/>
            </a:effectRef>
            <a:fontRef idx="minor">
              <a:schemeClr val="lt1"/>
            </a:fontRef>
          </p:style>
          <p:txBody>
            <a:bodyPr lIns="612000" rtlCol="0" anchor="ctr"/>
            <a:lstStyle/>
            <a:p>
              <a:r>
                <a:rPr lang="en-AU" sz="2800">
                  <a:solidFill>
                    <a:schemeClr val="bg1"/>
                  </a:solidFill>
                </a:rPr>
                <a:t>Select</a:t>
              </a:r>
            </a:p>
          </p:txBody>
        </p:sp>
        <p:sp>
          <p:nvSpPr>
            <p:cNvPr id="2" name="Oval 1">
              <a:hlinkClick r:id="rId3" action="ppaction://hlinksldjump"/>
              <a:extLst>
                <a:ext uri="{FF2B5EF4-FFF2-40B4-BE49-F238E27FC236}">
                  <a16:creationId xmlns:a16="http://schemas.microsoft.com/office/drawing/2014/main" id="{FC1F0B4B-B2DE-A714-D449-5B9C68CAD0B8}"/>
                </a:ext>
                <a:ext uri="{C183D7F6-B498-43B3-948B-1728B52AA6E4}">
                  <adec:decorative xmlns:adec="http://schemas.microsoft.com/office/drawing/2017/decorative" val="1"/>
                </a:ext>
              </a:extLst>
            </p:cNvPr>
            <p:cNvSpPr/>
            <p:nvPr/>
          </p:nvSpPr>
          <p:spPr>
            <a:xfrm>
              <a:off x="147922" y="1488431"/>
              <a:ext cx="687992" cy="687992"/>
            </a:xfrm>
            <a:prstGeom prst="ellipse">
              <a:avLst/>
            </a:prstGeom>
            <a:solidFill>
              <a:srgbClr val="88419D"/>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000" b="1">
                  <a:latin typeface="+mj-lt"/>
                  <a:cs typeface="Arial" panose="020B0604020202020204" pitchFamily="34" charset="0"/>
                </a:rPr>
                <a:t>2</a:t>
              </a:r>
            </a:p>
          </p:txBody>
        </p:sp>
      </p:grpSp>
      <p:sp>
        <p:nvSpPr>
          <p:cNvPr id="19" name="Text Placeholder 4">
            <a:extLst>
              <a:ext uri="{FF2B5EF4-FFF2-40B4-BE49-F238E27FC236}">
                <a16:creationId xmlns:a16="http://schemas.microsoft.com/office/drawing/2014/main" id="{0083BB1E-A3B1-8AFC-6FDD-A14986DF069C}"/>
              </a:ext>
            </a:extLst>
          </p:cNvPr>
          <p:cNvSpPr txBox="1">
            <a:spLocks/>
          </p:cNvSpPr>
          <p:nvPr/>
        </p:nvSpPr>
        <p:spPr>
          <a:xfrm>
            <a:off x="360001" y="2057427"/>
            <a:ext cx="3395121" cy="3567195"/>
          </a:xfrm>
          <a:prstGeom prst="rect">
            <a:avLst/>
          </a:prstGeom>
        </p:spPr>
        <p:txBody>
          <a:bodyPr vert="horz" lIns="9000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AU"/>
              <a:t>What information is relevant for the inquiry?</a:t>
            </a:r>
          </a:p>
          <a:p>
            <a:pPr marL="342900" indent="-342900">
              <a:buFont typeface="Arial" panose="020B0604020202020204" pitchFamily="34" charset="0"/>
              <a:buChar char="•"/>
            </a:pPr>
            <a:r>
              <a:rPr lang="en-AU"/>
              <a:t>Consider sub-question: ‘Examine the purpose of the pyramids’.</a:t>
            </a:r>
          </a:p>
          <a:p>
            <a:pPr marL="342900" indent="-342900">
              <a:buFont typeface="Arial" panose="020B0604020202020204" pitchFamily="34" charset="0"/>
              <a:buChar char="•"/>
            </a:pPr>
            <a:r>
              <a:rPr lang="en-AU"/>
              <a:t>Only select relevant information.</a:t>
            </a:r>
          </a:p>
        </p:txBody>
      </p:sp>
      <p:pic>
        <p:nvPicPr>
          <p:cNvPr id="6" name="Picture 5" descr="Source 2 - extract from Herodotus The Histories Book II&#10;&#10;Herodotus was a Greek historian who wrote The Histories in circa 430 BCE. It is estimated he visited Egypt between 460 and 455 BCE. The original work has been lost. This is a translation of a reproduction made in ancient times. To date, no complete manuscript has been found.&#10;&#10;The aforesaid ten years went to the building of this road and of the underground chambers in the&#10;hill where the pyramids stand; these, the king meant to be burial-places for himself, and surrounded them with water, bringing in a channel from the Nile.&#10;&#10;Source: Herodotus The Histories – Chapter 124 translated by A. D. Godley is licensed under CC BY-SA 3.0 US.">
            <a:extLst>
              <a:ext uri="{FF2B5EF4-FFF2-40B4-BE49-F238E27FC236}">
                <a16:creationId xmlns:a16="http://schemas.microsoft.com/office/drawing/2014/main" id="{05CE95D1-06CD-54BA-A2F3-55DAD7FB0173}"/>
              </a:ext>
            </a:extLst>
          </p:cNvPr>
          <p:cNvPicPr>
            <a:picLocks noChangeAspect="1"/>
          </p:cNvPicPr>
          <p:nvPr/>
        </p:nvPicPr>
        <p:blipFill>
          <a:blip r:embed="rId4"/>
          <a:stretch>
            <a:fillRect/>
          </a:stretch>
        </p:blipFill>
        <p:spPr>
          <a:xfrm>
            <a:off x="4501704" y="1528739"/>
            <a:ext cx="7555906" cy="3268520"/>
          </a:xfrm>
          <a:prstGeom prst="rect">
            <a:avLst/>
          </a:prstGeom>
        </p:spPr>
      </p:pic>
      <p:grpSp>
        <p:nvGrpSpPr>
          <p:cNvPr id="8" name="Group 7">
            <a:extLst>
              <a:ext uri="{FF2B5EF4-FFF2-40B4-BE49-F238E27FC236}">
                <a16:creationId xmlns:a16="http://schemas.microsoft.com/office/drawing/2014/main" id="{3F796694-FF10-727C-0F01-034CCFB6128C}"/>
              </a:ext>
              <a:ext uri="{C183D7F6-B498-43B3-948B-1728B52AA6E4}">
                <adec:decorative xmlns:adec="http://schemas.microsoft.com/office/drawing/2017/decorative" val="1"/>
              </a:ext>
            </a:extLst>
          </p:cNvPr>
          <p:cNvGrpSpPr/>
          <p:nvPr/>
        </p:nvGrpSpPr>
        <p:grpSpPr>
          <a:xfrm>
            <a:off x="4604040" y="3215967"/>
            <a:ext cx="7079167" cy="892132"/>
            <a:chOff x="4604040" y="3215967"/>
            <a:chExt cx="7079167" cy="892132"/>
          </a:xfrm>
        </p:grpSpPr>
        <p:sp>
          <p:nvSpPr>
            <p:cNvPr id="11" name="Rectangle 10">
              <a:extLst>
                <a:ext uri="{FF2B5EF4-FFF2-40B4-BE49-F238E27FC236}">
                  <a16:creationId xmlns:a16="http://schemas.microsoft.com/office/drawing/2014/main" id="{355061CE-9B14-B0BF-44EB-7DF74A03BA89}"/>
                </a:ext>
              </a:extLst>
            </p:cNvPr>
            <p:cNvSpPr/>
            <p:nvPr/>
          </p:nvSpPr>
          <p:spPr>
            <a:xfrm>
              <a:off x="5720558" y="3215967"/>
              <a:ext cx="3028529" cy="284384"/>
            </a:xfrm>
            <a:prstGeom prst="rect">
              <a:avLst/>
            </a:prstGeom>
            <a:noFill/>
            <a:ln w="38100">
              <a:solidFill>
                <a:srgbClr val="00AC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A8CEA20F-10FB-BC05-C5DE-55354E54471E}"/>
                </a:ext>
              </a:extLst>
            </p:cNvPr>
            <p:cNvSpPr/>
            <p:nvPr/>
          </p:nvSpPr>
          <p:spPr>
            <a:xfrm>
              <a:off x="9470268" y="3215967"/>
              <a:ext cx="2212939" cy="284384"/>
            </a:xfrm>
            <a:prstGeom prst="rect">
              <a:avLst/>
            </a:prstGeom>
            <a:noFill/>
            <a:ln w="38100">
              <a:solidFill>
                <a:srgbClr val="00AC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DD18851C-90EC-4EDB-1C74-4C7F5A3F83B1}"/>
                </a:ext>
              </a:extLst>
            </p:cNvPr>
            <p:cNvSpPr/>
            <p:nvPr/>
          </p:nvSpPr>
          <p:spPr>
            <a:xfrm>
              <a:off x="4614088" y="3510494"/>
              <a:ext cx="2286104" cy="284384"/>
            </a:xfrm>
            <a:prstGeom prst="rect">
              <a:avLst/>
            </a:prstGeom>
            <a:noFill/>
            <a:ln w="38100">
              <a:solidFill>
                <a:srgbClr val="00AC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6E9AF033-B01F-5B7C-D56B-948DF294A07C}"/>
                </a:ext>
              </a:extLst>
            </p:cNvPr>
            <p:cNvSpPr/>
            <p:nvPr/>
          </p:nvSpPr>
          <p:spPr>
            <a:xfrm>
              <a:off x="7348915" y="3510494"/>
              <a:ext cx="3319408" cy="284384"/>
            </a:xfrm>
            <a:prstGeom prst="rect">
              <a:avLst/>
            </a:prstGeom>
            <a:noFill/>
            <a:ln w="38100">
              <a:solidFill>
                <a:srgbClr val="00AC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2D18DE46-AF67-35F6-369F-9C88564F24AE}"/>
                </a:ext>
              </a:extLst>
            </p:cNvPr>
            <p:cNvSpPr/>
            <p:nvPr/>
          </p:nvSpPr>
          <p:spPr>
            <a:xfrm>
              <a:off x="4604040" y="3823715"/>
              <a:ext cx="4757998" cy="284384"/>
            </a:xfrm>
            <a:prstGeom prst="rect">
              <a:avLst/>
            </a:prstGeom>
            <a:noFill/>
            <a:ln w="38100">
              <a:solidFill>
                <a:srgbClr val="00AC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 name="Slide Number Placeholder 1">
            <a:extLst>
              <a:ext uri="{FF2B5EF4-FFF2-40B4-BE49-F238E27FC236}">
                <a16:creationId xmlns:a16="http://schemas.microsoft.com/office/drawing/2014/main" id="{EC49BA17-4303-A73B-AC69-A897FEC53CE6}"/>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382391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1B839-4EFD-4D59-4664-15936ABB3DD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B682E90-FB1D-3726-472D-FE74E0A81BB2}"/>
              </a:ext>
            </a:extLst>
          </p:cNvPr>
          <p:cNvSpPr>
            <a:spLocks noGrp="1"/>
          </p:cNvSpPr>
          <p:nvPr>
            <p:ph type="title"/>
          </p:nvPr>
        </p:nvSpPr>
        <p:spPr/>
        <p:txBody>
          <a:bodyPr/>
          <a:lstStyle/>
          <a:p>
            <a:r>
              <a:rPr lang="en-AU">
                <a:latin typeface="+mj-lt"/>
              </a:rPr>
              <a:t>Let’s try together (3)</a:t>
            </a:r>
          </a:p>
        </p:txBody>
      </p:sp>
      <p:sp>
        <p:nvSpPr>
          <p:cNvPr id="4" name="Text Placeholder 3">
            <a:extLst>
              <a:ext uri="{FF2B5EF4-FFF2-40B4-BE49-F238E27FC236}">
                <a16:creationId xmlns:a16="http://schemas.microsoft.com/office/drawing/2014/main" id="{7FFAAA6C-CE8F-D3DC-5709-E00312F20CC2}"/>
              </a:ext>
            </a:extLst>
          </p:cNvPr>
          <p:cNvSpPr>
            <a:spLocks noGrp="1"/>
          </p:cNvSpPr>
          <p:nvPr>
            <p:ph type="body" sz="quarter" idx="18"/>
          </p:nvPr>
        </p:nvSpPr>
        <p:spPr/>
        <p:txBody>
          <a:bodyPr/>
          <a:lstStyle/>
          <a:p>
            <a:r>
              <a:rPr lang="en-AU">
                <a:latin typeface="+mj-lt"/>
              </a:rPr>
              <a:t>We do</a:t>
            </a:r>
          </a:p>
        </p:txBody>
      </p:sp>
      <p:grpSp>
        <p:nvGrpSpPr>
          <p:cNvPr id="8" name="Group 7" descr="Show your answer&#10;One finger up - first answer&#10;Two fingers up - second answer">
            <a:extLst>
              <a:ext uri="{FF2B5EF4-FFF2-40B4-BE49-F238E27FC236}">
                <a16:creationId xmlns:a16="http://schemas.microsoft.com/office/drawing/2014/main" id="{21D73DD4-4E9D-E5BA-BDA7-AE5CA16F0F38}"/>
              </a:ext>
            </a:extLst>
          </p:cNvPr>
          <p:cNvGrpSpPr/>
          <p:nvPr/>
        </p:nvGrpSpPr>
        <p:grpSpPr>
          <a:xfrm>
            <a:off x="5345742" y="87569"/>
            <a:ext cx="6846258" cy="1465410"/>
            <a:chOff x="148513" y="2092769"/>
            <a:chExt cx="6846258" cy="1465410"/>
          </a:xfrm>
        </p:grpSpPr>
        <p:sp>
          <p:nvSpPr>
            <p:cNvPr id="9" name="TextBox 8" descr="Show your answer by:&#10;&#10;Show a thumbs up for yes&#10;Show a thumbs down for no">
              <a:extLst>
                <a:ext uri="{FF2B5EF4-FFF2-40B4-BE49-F238E27FC236}">
                  <a16:creationId xmlns:a16="http://schemas.microsoft.com/office/drawing/2014/main" id="{4408D90B-5EDC-527F-E377-EB0736B19276}"/>
                </a:ext>
              </a:extLst>
            </p:cNvPr>
            <p:cNvSpPr txBox="1"/>
            <p:nvPr/>
          </p:nvSpPr>
          <p:spPr>
            <a:xfrm>
              <a:off x="148513" y="2092769"/>
              <a:ext cx="6846258" cy="1465410"/>
            </a:xfrm>
            <a:prstGeom prst="rect">
              <a:avLst/>
            </a:prstGeom>
            <a:solidFill>
              <a:schemeClr val="accent1"/>
            </a:solidFill>
          </p:spPr>
          <p:txBody>
            <a:bodyPr wrap="square" lIns="144000" tIns="108000" rIns="0" bIns="0" rtlCol="0">
              <a:noAutofit/>
            </a:bodyPr>
            <a:lstStyle/>
            <a:p>
              <a:pPr algn="l"/>
              <a:r>
                <a:rPr lang="en-AU" sz="2600" b="1">
                  <a:solidFill>
                    <a:schemeClr val="bg1"/>
                  </a:solidFill>
                </a:rPr>
                <a:t>Show your answer</a:t>
              </a:r>
            </a:p>
          </p:txBody>
        </p:sp>
        <p:sp>
          <p:nvSpPr>
            <p:cNvPr id="13" name="Rectangle 12" descr="Thimbs up- Yes">
              <a:extLst>
                <a:ext uri="{FF2B5EF4-FFF2-40B4-BE49-F238E27FC236}">
                  <a16:creationId xmlns:a16="http://schemas.microsoft.com/office/drawing/2014/main" id="{3FB27018-D0D5-34D2-F153-418CA97216D9}"/>
                </a:ext>
              </a:extLst>
            </p:cNvPr>
            <p:cNvSpPr/>
            <p:nvPr/>
          </p:nvSpPr>
          <p:spPr>
            <a:xfrm>
              <a:off x="278056" y="2669578"/>
              <a:ext cx="2935611" cy="684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r>
                <a:rPr lang="en-AU" sz="1600">
                  <a:solidFill>
                    <a:schemeClr val="tx1"/>
                  </a:solidFill>
                </a:rPr>
                <a:t>Thumbs up – yes</a:t>
              </a:r>
            </a:p>
          </p:txBody>
        </p:sp>
        <p:sp>
          <p:nvSpPr>
            <p:cNvPr id="14" name="Rectangle 13" descr="Thumbs down- no">
              <a:extLst>
                <a:ext uri="{FF2B5EF4-FFF2-40B4-BE49-F238E27FC236}">
                  <a16:creationId xmlns:a16="http://schemas.microsoft.com/office/drawing/2014/main" id="{3AF70F9E-664D-60E5-6F73-0C5AE7BF308D}"/>
                </a:ext>
              </a:extLst>
            </p:cNvPr>
            <p:cNvSpPr/>
            <p:nvPr/>
          </p:nvSpPr>
          <p:spPr>
            <a:xfrm>
              <a:off x="3865902" y="2654899"/>
              <a:ext cx="2935610" cy="684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r>
                <a:rPr lang="en-AU" sz="1600">
                  <a:solidFill>
                    <a:schemeClr val="tx1"/>
                  </a:solidFill>
                </a:rPr>
                <a:t>Thumbs down – no</a:t>
              </a:r>
            </a:p>
          </p:txBody>
        </p:sp>
        <p:pic>
          <p:nvPicPr>
            <p:cNvPr id="15" name="Graphic 14" descr="Thumbs up sign with solid fill">
              <a:extLst>
                <a:ext uri="{FF2B5EF4-FFF2-40B4-BE49-F238E27FC236}">
                  <a16:creationId xmlns:a16="http://schemas.microsoft.com/office/drawing/2014/main" id="{452BD93D-AB60-CC6B-0AAC-2C3FFAB2EA5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31073" y="2667574"/>
              <a:ext cx="517493" cy="671325"/>
            </a:xfrm>
            <a:prstGeom prst="rect">
              <a:avLst/>
            </a:prstGeom>
          </p:spPr>
        </p:pic>
        <p:pic>
          <p:nvPicPr>
            <p:cNvPr id="16" name="Graphic 16" descr="Thumbs Down with solid fill">
              <a:extLst>
                <a:ext uri="{FF2B5EF4-FFF2-40B4-BE49-F238E27FC236}">
                  <a16:creationId xmlns:a16="http://schemas.microsoft.com/office/drawing/2014/main" id="{EDD4908C-AC9A-9821-7545-54FB944F9F3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025648" y="2665699"/>
              <a:ext cx="518940" cy="673200"/>
            </a:xfrm>
            <a:prstGeom prst="rect">
              <a:avLst/>
            </a:prstGeom>
          </p:spPr>
        </p:pic>
      </p:grpSp>
      <p:sp>
        <p:nvSpPr>
          <p:cNvPr id="5" name="Rectangle: Rounded Corners 12">
            <a:extLst>
              <a:ext uri="{FF2B5EF4-FFF2-40B4-BE49-F238E27FC236}">
                <a16:creationId xmlns:a16="http://schemas.microsoft.com/office/drawing/2014/main" id="{A3FBE5B9-246E-D8F6-D698-2FA2442D9320}"/>
              </a:ext>
              <a:ext uri="{C183D7F6-B498-43B3-948B-1728B52AA6E4}">
                <adec:decorative xmlns:adec="http://schemas.microsoft.com/office/drawing/2017/decorative" val="1"/>
              </a:ext>
            </a:extLst>
          </p:cNvPr>
          <p:cNvSpPr/>
          <p:nvPr/>
        </p:nvSpPr>
        <p:spPr>
          <a:xfrm>
            <a:off x="363044" y="2004521"/>
            <a:ext cx="4521593" cy="1603133"/>
          </a:xfrm>
          <a:custGeom>
            <a:avLst/>
            <a:gdLst>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359469 h 2831374"/>
              <a:gd name="connsiteX5" fmla="*/ 4724832 w 5196737"/>
              <a:gd name="connsiteY5" fmla="*/ 2831374 h 2831374"/>
              <a:gd name="connsiteX6" fmla="*/ 471905 w 5196737"/>
              <a:gd name="connsiteY6" fmla="*/ 2831374 h 2831374"/>
              <a:gd name="connsiteX7" fmla="*/ 0 w 5196737"/>
              <a:gd name="connsiteY7" fmla="*/ 2359469 h 2831374"/>
              <a:gd name="connsiteX8" fmla="*/ 0 w 5196737"/>
              <a:gd name="connsiteY8" fmla="*/ 471905 h 2831374"/>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724832 w 5196737"/>
              <a:gd name="connsiteY5" fmla="*/ 2831374 h 2831374"/>
              <a:gd name="connsiteX6" fmla="*/ 471905 w 5196737"/>
              <a:gd name="connsiteY6" fmla="*/ 2831374 h 2831374"/>
              <a:gd name="connsiteX7" fmla="*/ 0 w 5196737"/>
              <a:gd name="connsiteY7" fmla="*/ 2359469 h 2831374"/>
              <a:gd name="connsiteX8" fmla="*/ 0 w 5196737"/>
              <a:gd name="connsiteY8" fmla="*/ 471905 h 2831374"/>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885606 w 5196737"/>
              <a:gd name="connsiteY5" fmla="*/ 2831374 h 2831374"/>
              <a:gd name="connsiteX6" fmla="*/ 471905 w 5196737"/>
              <a:gd name="connsiteY6" fmla="*/ 2831374 h 2831374"/>
              <a:gd name="connsiteX7" fmla="*/ 0 w 5196737"/>
              <a:gd name="connsiteY7" fmla="*/ 2359469 h 2831374"/>
              <a:gd name="connsiteX8" fmla="*/ 0 w 5196737"/>
              <a:gd name="connsiteY8" fmla="*/ 471905 h 2831374"/>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885606 w 5196737"/>
              <a:gd name="connsiteY5" fmla="*/ 2831374 h 2831374"/>
              <a:gd name="connsiteX6" fmla="*/ 321180 w 5196737"/>
              <a:gd name="connsiteY6" fmla="*/ 2831374 h 2831374"/>
              <a:gd name="connsiteX7" fmla="*/ 0 w 5196737"/>
              <a:gd name="connsiteY7" fmla="*/ 2359469 h 2831374"/>
              <a:gd name="connsiteX8" fmla="*/ 0 w 5196737"/>
              <a:gd name="connsiteY8" fmla="*/ 471905 h 2831374"/>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885606 w 5196737"/>
              <a:gd name="connsiteY5" fmla="*/ 2831374 h 2831374"/>
              <a:gd name="connsiteX6" fmla="*/ 321180 w 5196737"/>
              <a:gd name="connsiteY6" fmla="*/ 2831374 h 2831374"/>
              <a:gd name="connsiteX7" fmla="*/ 0 w 5196737"/>
              <a:gd name="connsiteY7" fmla="*/ 2520243 h 2831374"/>
              <a:gd name="connsiteX8" fmla="*/ 0 w 5196737"/>
              <a:gd name="connsiteY8" fmla="*/ 471905 h 2831374"/>
              <a:gd name="connsiteX0" fmla="*/ 0 w 5196737"/>
              <a:gd name="connsiteY0" fmla="*/ 326260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885606 w 5196737"/>
              <a:gd name="connsiteY5" fmla="*/ 2831374 h 2831374"/>
              <a:gd name="connsiteX6" fmla="*/ 321180 w 5196737"/>
              <a:gd name="connsiteY6" fmla="*/ 2831374 h 2831374"/>
              <a:gd name="connsiteX7" fmla="*/ 0 w 5196737"/>
              <a:gd name="connsiteY7" fmla="*/ 2520243 h 2831374"/>
              <a:gd name="connsiteX8" fmla="*/ 0 w 5196737"/>
              <a:gd name="connsiteY8" fmla="*/ 326260 h 2831374"/>
              <a:gd name="connsiteX0" fmla="*/ 0 w 5196737"/>
              <a:gd name="connsiteY0" fmla="*/ 326260 h 2831374"/>
              <a:gd name="connsiteX1" fmla="*/ 471905 w 5196737"/>
              <a:gd name="connsiteY1" fmla="*/ 0 h 2831374"/>
              <a:gd name="connsiteX2" fmla="*/ 4724832 w 5196737"/>
              <a:gd name="connsiteY2" fmla="*/ 0 h 2831374"/>
              <a:gd name="connsiteX3" fmla="*/ 5196737 w 5196737"/>
              <a:gd name="connsiteY3" fmla="*/ 308055 h 2831374"/>
              <a:gd name="connsiteX4" fmla="*/ 5196737 w 5196737"/>
              <a:gd name="connsiteY4" fmla="*/ 2530291 h 2831374"/>
              <a:gd name="connsiteX5" fmla="*/ 4885606 w 5196737"/>
              <a:gd name="connsiteY5" fmla="*/ 2831374 h 2831374"/>
              <a:gd name="connsiteX6" fmla="*/ 321180 w 5196737"/>
              <a:gd name="connsiteY6" fmla="*/ 2831374 h 2831374"/>
              <a:gd name="connsiteX7" fmla="*/ 0 w 5196737"/>
              <a:gd name="connsiteY7" fmla="*/ 2520243 h 2831374"/>
              <a:gd name="connsiteX8" fmla="*/ 0 w 5196737"/>
              <a:gd name="connsiteY8" fmla="*/ 326260 h 283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6737" h="2831374">
                <a:moveTo>
                  <a:pt x="0" y="326260"/>
                </a:moveTo>
                <a:cubicBezTo>
                  <a:pt x="0" y="65634"/>
                  <a:pt x="211279" y="0"/>
                  <a:pt x="471905" y="0"/>
                </a:cubicBezTo>
                <a:lnTo>
                  <a:pt x="4724832" y="0"/>
                </a:lnTo>
                <a:cubicBezTo>
                  <a:pt x="4985458" y="0"/>
                  <a:pt x="5196737" y="47429"/>
                  <a:pt x="5196737" y="308055"/>
                </a:cubicBezTo>
                <a:lnTo>
                  <a:pt x="5196737" y="2530291"/>
                </a:lnTo>
                <a:cubicBezTo>
                  <a:pt x="5196737" y="2790917"/>
                  <a:pt x="5146232" y="2831374"/>
                  <a:pt x="4885606" y="2831374"/>
                </a:cubicBezTo>
                <a:lnTo>
                  <a:pt x="321180" y="2831374"/>
                </a:lnTo>
                <a:cubicBezTo>
                  <a:pt x="60554" y="2831374"/>
                  <a:pt x="0" y="2780869"/>
                  <a:pt x="0" y="2520243"/>
                </a:cubicBezTo>
                <a:lnTo>
                  <a:pt x="0" y="326260"/>
                </a:lnTo>
                <a:close/>
              </a:path>
            </a:pathLst>
          </a:custGeom>
          <a:solidFill>
            <a:srgbClr val="EDDF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7" name="Group 16" descr="2. Select">
            <a:extLst>
              <a:ext uri="{FF2B5EF4-FFF2-40B4-BE49-F238E27FC236}">
                <a16:creationId xmlns:a16="http://schemas.microsoft.com/office/drawing/2014/main" id="{623CF31F-5FAE-E900-845B-47C671B70A1F}"/>
              </a:ext>
            </a:extLst>
          </p:cNvPr>
          <p:cNvGrpSpPr/>
          <p:nvPr/>
        </p:nvGrpSpPr>
        <p:grpSpPr>
          <a:xfrm>
            <a:off x="172065" y="1885527"/>
            <a:ext cx="4712572" cy="687992"/>
            <a:chOff x="172065" y="1885527"/>
            <a:chExt cx="4712572" cy="687992"/>
          </a:xfrm>
        </p:grpSpPr>
        <p:sp>
          <p:nvSpPr>
            <p:cNvPr id="11" name="Rectangle: Rounded Corners 10">
              <a:extLst>
                <a:ext uri="{FF2B5EF4-FFF2-40B4-BE49-F238E27FC236}">
                  <a16:creationId xmlns:a16="http://schemas.microsoft.com/office/drawing/2014/main" id="{873A97CD-6852-EBBF-3237-A6D54A2F88A7}"/>
                </a:ext>
              </a:extLst>
            </p:cNvPr>
            <p:cNvSpPr/>
            <p:nvPr/>
          </p:nvSpPr>
          <p:spPr>
            <a:xfrm>
              <a:off x="363044" y="2004523"/>
              <a:ext cx="4521593" cy="450000"/>
            </a:xfrm>
            <a:prstGeom prst="roundRect">
              <a:avLst/>
            </a:prstGeom>
            <a:solidFill>
              <a:srgbClr val="88419D"/>
            </a:solidFill>
            <a:ln>
              <a:noFill/>
            </a:ln>
          </p:spPr>
          <p:style>
            <a:lnRef idx="2">
              <a:schemeClr val="accent1">
                <a:shade val="15000"/>
              </a:schemeClr>
            </a:lnRef>
            <a:fillRef idx="1">
              <a:schemeClr val="accent1"/>
            </a:fillRef>
            <a:effectRef idx="0">
              <a:schemeClr val="accent1"/>
            </a:effectRef>
            <a:fontRef idx="minor">
              <a:schemeClr val="lt1"/>
            </a:fontRef>
          </p:style>
          <p:txBody>
            <a:bodyPr lIns="612000" rtlCol="0" anchor="ctr"/>
            <a:lstStyle/>
            <a:p>
              <a:r>
                <a:rPr lang="en-AU" sz="2800">
                  <a:solidFill>
                    <a:schemeClr val="bg1"/>
                  </a:solidFill>
                </a:rPr>
                <a:t>Select</a:t>
              </a:r>
            </a:p>
          </p:txBody>
        </p:sp>
        <p:sp>
          <p:nvSpPr>
            <p:cNvPr id="7" name="Oval 6">
              <a:hlinkClick r:id="rId5" action="ppaction://hlinksldjump"/>
              <a:extLst>
                <a:ext uri="{FF2B5EF4-FFF2-40B4-BE49-F238E27FC236}">
                  <a16:creationId xmlns:a16="http://schemas.microsoft.com/office/drawing/2014/main" id="{8AE7FF42-B80A-8DD9-727D-6CF863AEE9A5}"/>
                </a:ext>
                <a:ext uri="{C183D7F6-B498-43B3-948B-1728B52AA6E4}">
                  <adec:decorative xmlns:adec="http://schemas.microsoft.com/office/drawing/2017/decorative" val="1"/>
                </a:ext>
              </a:extLst>
            </p:cNvPr>
            <p:cNvSpPr/>
            <p:nvPr/>
          </p:nvSpPr>
          <p:spPr>
            <a:xfrm>
              <a:off x="172065" y="1885527"/>
              <a:ext cx="687992" cy="687992"/>
            </a:xfrm>
            <a:prstGeom prst="ellipse">
              <a:avLst/>
            </a:prstGeom>
            <a:solidFill>
              <a:srgbClr val="88419D"/>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000" b="1">
                  <a:latin typeface="+mj-lt"/>
                  <a:cs typeface="Arial" panose="020B0604020202020204" pitchFamily="34" charset="0"/>
                </a:rPr>
                <a:t>2</a:t>
              </a:r>
            </a:p>
          </p:txBody>
        </p:sp>
      </p:grpSp>
      <p:sp>
        <p:nvSpPr>
          <p:cNvPr id="10" name="Text Placeholder 4">
            <a:extLst>
              <a:ext uri="{FF2B5EF4-FFF2-40B4-BE49-F238E27FC236}">
                <a16:creationId xmlns:a16="http://schemas.microsoft.com/office/drawing/2014/main" id="{4F55798F-99DC-DFE6-08C1-4992A0494CFA}"/>
              </a:ext>
            </a:extLst>
          </p:cNvPr>
          <p:cNvSpPr txBox="1">
            <a:spLocks/>
          </p:cNvSpPr>
          <p:nvPr/>
        </p:nvSpPr>
        <p:spPr>
          <a:xfrm>
            <a:off x="412832" y="2454523"/>
            <a:ext cx="4326163" cy="1040417"/>
          </a:xfrm>
          <a:prstGeom prst="rect">
            <a:avLst/>
          </a:prstGeom>
        </p:spPr>
        <p:txBody>
          <a:bodyPr vert="horz" lIns="9000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AU"/>
              <a:t>Is this information about the purpose of the Giza pyramids?</a:t>
            </a:r>
          </a:p>
        </p:txBody>
      </p:sp>
      <p:pic>
        <p:nvPicPr>
          <p:cNvPr id="48" name="Graphic 14" descr="Thumbs up sign with solid fill">
            <a:extLst>
              <a:ext uri="{FF2B5EF4-FFF2-40B4-BE49-F238E27FC236}">
                <a16:creationId xmlns:a16="http://schemas.microsoft.com/office/drawing/2014/main" id="{424EB2E1-3373-F369-C28A-A3E5DB54E1B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04458" y="3855925"/>
            <a:ext cx="1879764" cy="2438549"/>
          </a:xfrm>
          <a:prstGeom prst="rect">
            <a:avLst/>
          </a:prstGeom>
        </p:spPr>
      </p:pic>
      <p:pic>
        <p:nvPicPr>
          <p:cNvPr id="49" name="Graphic 16" descr="Thumbs Down with solid fill">
            <a:extLst>
              <a:ext uri="{FF2B5EF4-FFF2-40B4-BE49-F238E27FC236}">
                <a16:creationId xmlns:a16="http://schemas.microsoft.com/office/drawing/2014/main" id="{A15BBA85-7663-C0E5-9B98-C7B9AF70947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460208" y="3837998"/>
            <a:ext cx="1975551" cy="2562802"/>
          </a:xfrm>
          <a:prstGeom prst="rect">
            <a:avLst/>
          </a:prstGeom>
        </p:spPr>
      </p:pic>
      <p:pic>
        <p:nvPicPr>
          <p:cNvPr id="6" name="Picture 5" descr="Source 3 - extract from Diodorus Siculus Library (Bibliotheca Historica) Book I&#10;&#10;Diodorus Siculus was a Greek historian from Sicily. It is estimated he wrote Bibliotheca Historica between 56 BCE and 30 BCE. It comprised of 40 books, of which I-IV and XI-XX have survived.&#10;&#10;And though the two kings built the pyramids to serve as their tombs, in the event neither of them was buried in them; for the multitudes, because of the hardships which they had endured in the building of them and the many cruel and violent acts of these kings, were filled with anger against those who had caused their sufferings and openly threatened to tear their bodies asunder and cast them in despite out of the tombs. &#10;&#10;Consequently each ruler when dying enjoined upon his kinsmen to bury his body secretly in an unmarked place. After these rulers Mycerinus [Menkaure]... undertook the construction of a third pyramid...&#10;&#10;Source: Diodorus Siculus's Library Books 1-7 translated by Charles Henry Oldfather (1887-1954) is in the public domain.">
            <a:extLst>
              <a:ext uri="{FF2B5EF4-FFF2-40B4-BE49-F238E27FC236}">
                <a16:creationId xmlns:a16="http://schemas.microsoft.com/office/drawing/2014/main" id="{61621E9E-0714-0218-D984-C0816B5C7A79}"/>
              </a:ext>
            </a:extLst>
          </p:cNvPr>
          <p:cNvPicPr>
            <a:picLocks noChangeAspect="1"/>
          </p:cNvPicPr>
          <p:nvPr/>
        </p:nvPicPr>
        <p:blipFill>
          <a:blip r:embed="rId6"/>
          <a:stretch>
            <a:fillRect/>
          </a:stretch>
        </p:blipFill>
        <p:spPr>
          <a:xfrm>
            <a:off x="5345742" y="1895829"/>
            <a:ext cx="6508921" cy="3451701"/>
          </a:xfrm>
          <a:prstGeom prst="rect">
            <a:avLst/>
          </a:prstGeom>
        </p:spPr>
      </p:pic>
      <p:grpSp>
        <p:nvGrpSpPr>
          <p:cNvPr id="18" name="Group 17">
            <a:extLst>
              <a:ext uri="{FF2B5EF4-FFF2-40B4-BE49-F238E27FC236}">
                <a16:creationId xmlns:a16="http://schemas.microsoft.com/office/drawing/2014/main" id="{F32912B0-4819-443D-10AB-90448573757A}"/>
              </a:ext>
              <a:ext uri="{C183D7F6-B498-43B3-948B-1728B52AA6E4}">
                <adec:decorative xmlns:adec="http://schemas.microsoft.com/office/drawing/2017/decorative" val="1"/>
              </a:ext>
            </a:extLst>
          </p:cNvPr>
          <p:cNvGrpSpPr/>
          <p:nvPr/>
        </p:nvGrpSpPr>
        <p:grpSpPr>
          <a:xfrm>
            <a:off x="5530879" y="3100054"/>
            <a:ext cx="6125216" cy="1680483"/>
            <a:chOff x="5530879" y="3100054"/>
            <a:chExt cx="6125216" cy="1680483"/>
          </a:xfrm>
        </p:grpSpPr>
        <p:sp>
          <p:nvSpPr>
            <p:cNvPr id="47" name="Rectangle 46">
              <a:extLst>
                <a:ext uri="{FF2B5EF4-FFF2-40B4-BE49-F238E27FC236}">
                  <a16:creationId xmlns:a16="http://schemas.microsoft.com/office/drawing/2014/main" id="{A43D2138-ACDB-2752-51A6-2F6BB2E64D85}"/>
                </a:ext>
              </a:extLst>
            </p:cNvPr>
            <p:cNvSpPr/>
            <p:nvPr/>
          </p:nvSpPr>
          <p:spPr>
            <a:xfrm>
              <a:off x="6989479" y="3348062"/>
              <a:ext cx="4536000" cy="234000"/>
            </a:xfrm>
            <a:prstGeom prst="rect">
              <a:avLst/>
            </a:prstGeom>
            <a:noFill/>
            <a:ln w="38100">
              <a:solidFill>
                <a:srgbClr val="884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a:extLst>
                <a:ext uri="{FF2B5EF4-FFF2-40B4-BE49-F238E27FC236}">
                  <a16:creationId xmlns:a16="http://schemas.microsoft.com/office/drawing/2014/main" id="{AFF76A6B-7939-2CE7-6F8C-1872A7C14B43}"/>
                </a:ext>
              </a:extLst>
            </p:cNvPr>
            <p:cNvSpPr/>
            <p:nvPr/>
          </p:nvSpPr>
          <p:spPr>
            <a:xfrm>
              <a:off x="6266214" y="3100054"/>
              <a:ext cx="3460609" cy="234000"/>
            </a:xfrm>
            <a:prstGeom prst="rect">
              <a:avLst/>
            </a:prstGeom>
            <a:noFill/>
            <a:ln w="38100">
              <a:solidFill>
                <a:srgbClr val="884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0" name="Group 29">
              <a:extLst>
                <a:ext uri="{FF2B5EF4-FFF2-40B4-BE49-F238E27FC236}">
                  <a16:creationId xmlns:a16="http://schemas.microsoft.com/office/drawing/2014/main" id="{269926FA-611A-6645-B9ED-F3319C798378}"/>
                </a:ext>
              </a:extLst>
            </p:cNvPr>
            <p:cNvGrpSpPr/>
            <p:nvPr/>
          </p:nvGrpSpPr>
          <p:grpSpPr>
            <a:xfrm>
              <a:off x="5530879" y="3100054"/>
              <a:ext cx="5994600" cy="486000"/>
              <a:chOff x="185137" y="2607136"/>
              <a:chExt cx="5994600" cy="486000"/>
            </a:xfrm>
          </p:grpSpPr>
          <p:sp>
            <p:nvSpPr>
              <p:cNvPr id="24" name="Rectangle 23">
                <a:extLst>
                  <a:ext uri="{FF2B5EF4-FFF2-40B4-BE49-F238E27FC236}">
                    <a16:creationId xmlns:a16="http://schemas.microsoft.com/office/drawing/2014/main" id="{0E764BBE-66E0-3B38-AB01-40C2A8F1A300}"/>
                  </a:ext>
                </a:extLst>
              </p:cNvPr>
              <p:cNvSpPr/>
              <p:nvPr/>
            </p:nvSpPr>
            <p:spPr>
              <a:xfrm>
                <a:off x="5112311" y="2607136"/>
                <a:ext cx="1067426" cy="234000"/>
              </a:xfrm>
              <a:prstGeom prst="rect">
                <a:avLst/>
              </a:prstGeom>
              <a:noFill/>
              <a:ln w="38100">
                <a:solidFill>
                  <a:srgbClr val="884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6FD2CADB-C276-B65B-F0DA-A772EFEDDE1A}"/>
                  </a:ext>
                </a:extLst>
              </p:cNvPr>
              <p:cNvSpPr/>
              <p:nvPr/>
            </p:nvSpPr>
            <p:spPr>
              <a:xfrm>
                <a:off x="185137" y="2859136"/>
                <a:ext cx="1260000" cy="234000"/>
              </a:xfrm>
              <a:prstGeom prst="rect">
                <a:avLst/>
              </a:prstGeom>
              <a:noFill/>
              <a:ln w="38100">
                <a:solidFill>
                  <a:srgbClr val="884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7" name="Rectangle 26">
              <a:extLst>
                <a:ext uri="{FF2B5EF4-FFF2-40B4-BE49-F238E27FC236}">
                  <a16:creationId xmlns:a16="http://schemas.microsoft.com/office/drawing/2014/main" id="{B3EC49AF-82DA-FEE7-FBBA-A8BB3CE83F8D}"/>
                </a:ext>
              </a:extLst>
            </p:cNvPr>
            <p:cNvSpPr/>
            <p:nvPr/>
          </p:nvSpPr>
          <p:spPr>
            <a:xfrm>
              <a:off x="5530880" y="3585253"/>
              <a:ext cx="598634" cy="234000"/>
            </a:xfrm>
            <a:prstGeom prst="rect">
              <a:avLst/>
            </a:prstGeom>
            <a:noFill/>
            <a:ln w="38100">
              <a:solidFill>
                <a:srgbClr val="884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ctangle 36">
              <a:extLst>
                <a:ext uri="{FF2B5EF4-FFF2-40B4-BE49-F238E27FC236}">
                  <a16:creationId xmlns:a16="http://schemas.microsoft.com/office/drawing/2014/main" id="{DD2B8AC7-917A-400E-41CA-E8FCDDD19DAE}"/>
                </a:ext>
              </a:extLst>
            </p:cNvPr>
            <p:cNvSpPr/>
            <p:nvPr/>
          </p:nvSpPr>
          <p:spPr>
            <a:xfrm>
              <a:off x="8157417" y="3829268"/>
              <a:ext cx="2915886" cy="234000"/>
            </a:xfrm>
            <a:prstGeom prst="rect">
              <a:avLst/>
            </a:prstGeom>
            <a:noFill/>
            <a:ln w="38100">
              <a:solidFill>
                <a:srgbClr val="884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0" name="Group 39">
              <a:extLst>
                <a:ext uri="{FF2B5EF4-FFF2-40B4-BE49-F238E27FC236}">
                  <a16:creationId xmlns:a16="http://schemas.microsoft.com/office/drawing/2014/main" id="{7FC156BC-F609-8211-5A18-9FF2FF38DE3D}"/>
                </a:ext>
              </a:extLst>
            </p:cNvPr>
            <p:cNvGrpSpPr/>
            <p:nvPr/>
          </p:nvGrpSpPr>
          <p:grpSpPr>
            <a:xfrm>
              <a:off x="5530879" y="3849364"/>
              <a:ext cx="6125216" cy="444248"/>
              <a:chOff x="185137" y="3356446"/>
              <a:chExt cx="6125216" cy="444248"/>
            </a:xfrm>
          </p:grpSpPr>
          <p:sp>
            <p:nvSpPr>
              <p:cNvPr id="38" name="Rectangle 37">
                <a:extLst>
                  <a:ext uri="{FF2B5EF4-FFF2-40B4-BE49-F238E27FC236}">
                    <a16:creationId xmlns:a16="http://schemas.microsoft.com/office/drawing/2014/main" id="{41BDF8CB-F56A-C382-172D-66B92D422591}"/>
                  </a:ext>
                </a:extLst>
              </p:cNvPr>
              <p:cNvSpPr/>
              <p:nvPr/>
            </p:nvSpPr>
            <p:spPr>
              <a:xfrm>
                <a:off x="5918727" y="3356446"/>
                <a:ext cx="391626" cy="234000"/>
              </a:xfrm>
              <a:prstGeom prst="rect">
                <a:avLst/>
              </a:prstGeom>
              <a:noFill/>
              <a:ln w="38100">
                <a:solidFill>
                  <a:srgbClr val="884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a:extLst>
                  <a:ext uri="{FF2B5EF4-FFF2-40B4-BE49-F238E27FC236}">
                    <a16:creationId xmlns:a16="http://schemas.microsoft.com/office/drawing/2014/main" id="{033CBBBC-E65B-1BD3-92C5-29BB76CD1D08}"/>
                  </a:ext>
                </a:extLst>
              </p:cNvPr>
              <p:cNvSpPr/>
              <p:nvPr/>
            </p:nvSpPr>
            <p:spPr>
              <a:xfrm>
                <a:off x="185137" y="3566694"/>
                <a:ext cx="2085790" cy="234000"/>
              </a:xfrm>
              <a:prstGeom prst="rect">
                <a:avLst/>
              </a:prstGeom>
              <a:noFill/>
              <a:ln w="38100">
                <a:solidFill>
                  <a:srgbClr val="884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1" name="Rectangle 40">
              <a:extLst>
                <a:ext uri="{FF2B5EF4-FFF2-40B4-BE49-F238E27FC236}">
                  <a16:creationId xmlns:a16="http://schemas.microsoft.com/office/drawing/2014/main" id="{620DC024-4A7A-502C-32C4-E7972EEF0D1B}"/>
                </a:ext>
              </a:extLst>
            </p:cNvPr>
            <p:cNvSpPr/>
            <p:nvPr/>
          </p:nvSpPr>
          <p:spPr>
            <a:xfrm>
              <a:off x="8451246" y="4060824"/>
              <a:ext cx="3204000" cy="234000"/>
            </a:xfrm>
            <a:prstGeom prst="rect">
              <a:avLst/>
            </a:prstGeom>
            <a:noFill/>
            <a:ln w="38100">
              <a:solidFill>
                <a:srgbClr val="884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Rectangle 41">
              <a:extLst>
                <a:ext uri="{FF2B5EF4-FFF2-40B4-BE49-F238E27FC236}">
                  <a16:creationId xmlns:a16="http://schemas.microsoft.com/office/drawing/2014/main" id="{1C6ED4BF-6E59-A380-FE38-F9A65ABF92E7}"/>
                </a:ext>
              </a:extLst>
            </p:cNvPr>
            <p:cNvSpPr/>
            <p:nvPr/>
          </p:nvSpPr>
          <p:spPr>
            <a:xfrm>
              <a:off x="5727043" y="4297092"/>
              <a:ext cx="2772000" cy="234000"/>
            </a:xfrm>
            <a:prstGeom prst="rect">
              <a:avLst/>
            </a:prstGeom>
            <a:noFill/>
            <a:ln w="38100">
              <a:solidFill>
                <a:srgbClr val="884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Rectangle 42">
              <a:extLst>
                <a:ext uri="{FF2B5EF4-FFF2-40B4-BE49-F238E27FC236}">
                  <a16:creationId xmlns:a16="http://schemas.microsoft.com/office/drawing/2014/main" id="{5004DAD0-6190-B76C-3D00-CFE434200DE1}"/>
                </a:ext>
              </a:extLst>
            </p:cNvPr>
            <p:cNvSpPr/>
            <p:nvPr/>
          </p:nvSpPr>
          <p:spPr>
            <a:xfrm>
              <a:off x="9532761" y="4297092"/>
              <a:ext cx="720000" cy="234000"/>
            </a:xfrm>
            <a:prstGeom prst="rect">
              <a:avLst/>
            </a:prstGeom>
            <a:noFill/>
            <a:ln w="38100">
              <a:solidFill>
                <a:srgbClr val="884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Rectangle 43">
              <a:extLst>
                <a:ext uri="{FF2B5EF4-FFF2-40B4-BE49-F238E27FC236}">
                  <a16:creationId xmlns:a16="http://schemas.microsoft.com/office/drawing/2014/main" id="{D2F59037-C380-B794-25B1-B1B1786A4EBE}"/>
                </a:ext>
              </a:extLst>
            </p:cNvPr>
            <p:cNvSpPr/>
            <p:nvPr/>
          </p:nvSpPr>
          <p:spPr>
            <a:xfrm>
              <a:off x="6355188" y="4546537"/>
              <a:ext cx="2816058" cy="234000"/>
            </a:xfrm>
            <a:prstGeom prst="rect">
              <a:avLst/>
            </a:prstGeom>
            <a:noFill/>
            <a:ln w="38100">
              <a:solidFill>
                <a:srgbClr val="884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F40C4889-2604-5A80-A63D-D0FD6A8D6F8A}"/>
                </a:ext>
              </a:extLst>
            </p:cNvPr>
            <p:cNvSpPr/>
            <p:nvPr/>
          </p:nvSpPr>
          <p:spPr>
            <a:xfrm>
              <a:off x="7075184" y="3586242"/>
              <a:ext cx="3960000" cy="252000"/>
            </a:xfrm>
            <a:prstGeom prst="rect">
              <a:avLst/>
            </a:prstGeom>
            <a:noFill/>
            <a:ln w="38100">
              <a:solidFill>
                <a:srgbClr val="884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Slide Number Placeholder 1">
            <a:extLst>
              <a:ext uri="{FF2B5EF4-FFF2-40B4-BE49-F238E27FC236}">
                <a16:creationId xmlns:a16="http://schemas.microsoft.com/office/drawing/2014/main" id="{C143D041-3AF5-E2C1-A1B5-4FCB90C63C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82837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8"/>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4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4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par>
                                <p:cTn id="67" presetID="1" presetClass="exit" presetSubtype="0" fill="hold" nodeType="withEffect">
                                  <p:stCondLst>
                                    <p:cond delay="0"/>
                                  </p:stCondLst>
                                  <p:childTnLst>
                                    <p:set>
                                      <p:cBhvr>
                                        <p:cTn id="68" dur="1" fill="hold">
                                          <p:stCondLst>
                                            <p:cond delay="0"/>
                                          </p:stCondLst>
                                        </p:cTn>
                                        <p:tgtEl>
                                          <p:spTgt spid="8"/>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E9335-0A3F-124B-F861-D66936A8034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96ADC81-5E30-7E31-8977-D2D8F52CF040}"/>
              </a:ext>
            </a:extLst>
          </p:cNvPr>
          <p:cNvSpPr>
            <a:spLocks noGrp="1"/>
          </p:cNvSpPr>
          <p:nvPr>
            <p:ph type="title"/>
          </p:nvPr>
        </p:nvSpPr>
        <p:spPr/>
        <p:txBody>
          <a:bodyPr/>
          <a:lstStyle/>
          <a:p>
            <a:r>
              <a:rPr lang="en-AU">
                <a:latin typeface="+mj-lt"/>
              </a:rPr>
              <a:t>Step 2 in action (3)</a:t>
            </a:r>
          </a:p>
        </p:txBody>
      </p:sp>
      <p:sp>
        <p:nvSpPr>
          <p:cNvPr id="9" name="Text Placeholder 8">
            <a:extLst>
              <a:ext uri="{FF2B5EF4-FFF2-40B4-BE49-F238E27FC236}">
                <a16:creationId xmlns:a16="http://schemas.microsoft.com/office/drawing/2014/main" id="{C7940BD5-3499-9E50-338C-6EBC6BFA14E4}"/>
              </a:ext>
            </a:extLst>
          </p:cNvPr>
          <p:cNvSpPr>
            <a:spLocks noGrp="1"/>
          </p:cNvSpPr>
          <p:nvPr>
            <p:ph type="body" sz="quarter" idx="18"/>
          </p:nvPr>
        </p:nvSpPr>
        <p:spPr/>
        <p:txBody>
          <a:bodyPr/>
          <a:lstStyle/>
          <a:p>
            <a:r>
              <a:rPr lang="en-AU">
                <a:latin typeface="+mj-lt"/>
              </a:rPr>
              <a:t>I do</a:t>
            </a:r>
          </a:p>
        </p:txBody>
      </p:sp>
      <p:sp>
        <p:nvSpPr>
          <p:cNvPr id="5" name="Rectangle: Rounded Corners 12">
            <a:extLst>
              <a:ext uri="{FF2B5EF4-FFF2-40B4-BE49-F238E27FC236}">
                <a16:creationId xmlns:a16="http://schemas.microsoft.com/office/drawing/2014/main" id="{E49CA13F-7BAD-0A12-6763-82981467A350}"/>
              </a:ext>
              <a:ext uri="{C183D7F6-B498-43B3-948B-1728B52AA6E4}">
                <adec:decorative xmlns:adec="http://schemas.microsoft.com/office/drawing/2017/decorative" val="1"/>
              </a:ext>
            </a:extLst>
          </p:cNvPr>
          <p:cNvSpPr/>
          <p:nvPr/>
        </p:nvSpPr>
        <p:spPr>
          <a:xfrm>
            <a:off x="360002" y="1613080"/>
            <a:ext cx="3605941" cy="1602888"/>
          </a:xfrm>
          <a:custGeom>
            <a:avLst/>
            <a:gdLst>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359469 h 2831374"/>
              <a:gd name="connsiteX5" fmla="*/ 4724832 w 5196737"/>
              <a:gd name="connsiteY5" fmla="*/ 2831374 h 2831374"/>
              <a:gd name="connsiteX6" fmla="*/ 471905 w 5196737"/>
              <a:gd name="connsiteY6" fmla="*/ 2831374 h 2831374"/>
              <a:gd name="connsiteX7" fmla="*/ 0 w 5196737"/>
              <a:gd name="connsiteY7" fmla="*/ 2359469 h 2831374"/>
              <a:gd name="connsiteX8" fmla="*/ 0 w 5196737"/>
              <a:gd name="connsiteY8" fmla="*/ 471905 h 2831374"/>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724832 w 5196737"/>
              <a:gd name="connsiteY5" fmla="*/ 2831374 h 2831374"/>
              <a:gd name="connsiteX6" fmla="*/ 471905 w 5196737"/>
              <a:gd name="connsiteY6" fmla="*/ 2831374 h 2831374"/>
              <a:gd name="connsiteX7" fmla="*/ 0 w 5196737"/>
              <a:gd name="connsiteY7" fmla="*/ 2359469 h 2831374"/>
              <a:gd name="connsiteX8" fmla="*/ 0 w 5196737"/>
              <a:gd name="connsiteY8" fmla="*/ 471905 h 2831374"/>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885606 w 5196737"/>
              <a:gd name="connsiteY5" fmla="*/ 2831374 h 2831374"/>
              <a:gd name="connsiteX6" fmla="*/ 471905 w 5196737"/>
              <a:gd name="connsiteY6" fmla="*/ 2831374 h 2831374"/>
              <a:gd name="connsiteX7" fmla="*/ 0 w 5196737"/>
              <a:gd name="connsiteY7" fmla="*/ 2359469 h 2831374"/>
              <a:gd name="connsiteX8" fmla="*/ 0 w 5196737"/>
              <a:gd name="connsiteY8" fmla="*/ 471905 h 2831374"/>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885606 w 5196737"/>
              <a:gd name="connsiteY5" fmla="*/ 2831374 h 2831374"/>
              <a:gd name="connsiteX6" fmla="*/ 321180 w 5196737"/>
              <a:gd name="connsiteY6" fmla="*/ 2831374 h 2831374"/>
              <a:gd name="connsiteX7" fmla="*/ 0 w 5196737"/>
              <a:gd name="connsiteY7" fmla="*/ 2359469 h 2831374"/>
              <a:gd name="connsiteX8" fmla="*/ 0 w 5196737"/>
              <a:gd name="connsiteY8" fmla="*/ 471905 h 2831374"/>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885606 w 5196737"/>
              <a:gd name="connsiteY5" fmla="*/ 2831374 h 2831374"/>
              <a:gd name="connsiteX6" fmla="*/ 321180 w 5196737"/>
              <a:gd name="connsiteY6" fmla="*/ 2831374 h 2831374"/>
              <a:gd name="connsiteX7" fmla="*/ 0 w 5196737"/>
              <a:gd name="connsiteY7" fmla="*/ 2520243 h 2831374"/>
              <a:gd name="connsiteX8" fmla="*/ 0 w 5196737"/>
              <a:gd name="connsiteY8" fmla="*/ 471905 h 2831374"/>
              <a:gd name="connsiteX0" fmla="*/ 0 w 5196737"/>
              <a:gd name="connsiteY0" fmla="*/ 295692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885606 w 5196737"/>
              <a:gd name="connsiteY5" fmla="*/ 2831374 h 2831374"/>
              <a:gd name="connsiteX6" fmla="*/ 321180 w 5196737"/>
              <a:gd name="connsiteY6" fmla="*/ 2831374 h 2831374"/>
              <a:gd name="connsiteX7" fmla="*/ 0 w 5196737"/>
              <a:gd name="connsiteY7" fmla="*/ 2520243 h 2831374"/>
              <a:gd name="connsiteX8" fmla="*/ 0 w 5196737"/>
              <a:gd name="connsiteY8" fmla="*/ 295692 h 2831374"/>
              <a:gd name="connsiteX0" fmla="*/ 0 w 5196737"/>
              <a:gd name="connsiteY0" fmla="*/ 295692 h 2831374"/>
              <a:gd name="connsiteX1" fmla="*/ 471905 w 5196737"/>
              <a:gd name="connsiteY1" fmla="*/ 0 h 2831374"/>
              <a:gd name="connsiteX2" fmla="*/ 4724832 w 5196737"/>
              <a:gd name="connsiteY2" fmla="*/ 0 h 2831374"/>
              <a:gd name="connsiteX3" fmla="*/ 5184518 w 5196737"/>
              <a:gd name="connsiteY3" fmla="*/ 320865 h 2831374"/>
              <a:gd name="connsiteX4" fmla="*/ 5196737 w 5196737"/>
              <a:gd name="connsiteY4" fmla="*/ 2530291 h 2831374"/>
              <a:gd name="connsiteX5" fmla="*/ 4885606 w 5196737"/>
              <a:gd name="connsiteY5" fmla="*/ 2831374 h 2831374"/>
              <a:gd name="connsiteX6" fmla="*/ 321180 w 5196737"/>
              <a:gd name="connsiteY6" fmla="*/ 2831374 h 2831374"/>
              <a:gd name="connsiteX7" fmla="*/ 0 w 5196737"/>
              <a:gd name="connsiteY7" fmla="*/ 2520243 h 2831374"/>
              <a:gd name="connsiteX8" fmla="*/ 0 w 5196737"/>
              <a:gd name="connsiteY8" fmla="*/ 295692 h 2831374"/>
              <a:gd name="connsiteX0" fmla="*/ 0 w 5196737"/>
              <a:gd name="connsiteY0" fmla="*/ 298478 h 2834160"/>
              <a:gd name="connsiteX1" fmla="*/ 471905 w 5196737"/>
              <a:gd name="connsiteY1" fmla="*/ 2786 h 2834160"/>
              <a:gd name="connsiteX2" fmla="*/ 4724832 w 5196737"/>
              <a:gd name="connsiteY2" fmla="*/ 2786 h 2834160"/>
              <a:gd name="connsiteX3" fmla="*/ 5184519 w 5196737"/>
              <a:gd name="connsiteY3" fmla="*/ 219522 h 2834160"/>
              <a:gd name="connsiteX4" fmla="*/ 5196737 w 5196737"/>
              <a:gd name="connsiteY4" fmla="*/ 2533077 h 2834160"/>
              <a:gd name="connsiteX5" fmla="*/ 4885606 w 5196737"/>
              <a:gd name="connsiteY5" fmla="*/ 2834160 h 2834160"/>
              <a:gd name="connsiteX6" fmla="*/ 321180 w 5196737"/>
              <a:gd name="connsiteY6" fmla="*/ 2834160 h 2834160"/>
              <a:gd name="connsiteX7" fmla="*/ 0 w 5196737"/>
              <a:gd name="connsiteY7" fmla="*/ 2523029 h 2834160"/>
              <a:gd name="connsiteX8" fmla="*/ 0 w 5196737"/>
              <a:gd name="connsiteY8" fmla="*/ 298478 h 2834160"/>
              <a:gd name="connsiteX0" fmla="*/ 0 w 5196737"/>
              <a:gd name="connsiteY0" fmla="*/ 186547 h 2845882"/>
              <a:gd name="connsiteX1" fmla="*/ 471905 w 5196737"/>
              <a:gd name="connsiteY1" fmla="*/ 14508 h 2845882"/>
              <a:gd name="connsiteX2" fmla="*/ 4724832 w 5196737"/>
              <a:gd name="connsiteY2" fmla="*/ 14508 h 2845882"/>
              <a:gd name="connsiteX3" fmla="*/ 5184519 w 5196737"/>
              <a:gd name="connsiteY3" fmla="*/ 231244 h 2845882"/>
              <a:gd name="connsiteX4" fmla="*/ 5196737 w 5196737"/>
              <a:gd name="connsiteY4" fmla="*/ 2544799 h 2845882"/>
              <a:gd name="connsiteX5" fmla="*/ 4885606 w 5196737"/>
              <a:gd name="connsiteY5" fmla="*/ 2845882 h 2845882"/>
              <a:gd name="connsiteX6" fmla="*/ 321180 w 5196737"/>
              <a:gd name="connsiteY6" fmla="*/ 2845882 h 2845882"/>
              <a:gd name="connsiteX7" fmla="*/ 0 w 5196737"/>
              <a:gd name="connsiteY7" fmla="*/ 2534751 h 2845882"/>
              <a:gd name="connsiteX8" fmla="*/ 0 w 5196737"/>
              <a:gd name="connsiteY8" fmla="*/ 186547 h 284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6737" h="2845882">
                <a:moveTo>
                  <a:pt x="0" y="186547"/>
                </a:moveTo>
                <a:cubicBezTo>
                  <a:pt x="0" y="-74079"/>
                  <a:pt x="211279" y="14508"/>
                  <a:pt x="471905" y="14508"/>
                </a:cubicBezTo>
                <a:lnTo>
                  <a:pt x="4724832" y="14508"/>
                </a:lnTo>
                <a:cubicBezTo>
                  <a:pt x="4985458" y="14508"/>
                  <a:pt x="5184519" y="-29382"/>
                  <a:pt x="5184519" y="231244"/>
                </a:cubicBezTo>
                <a:cubicBezTo>
                  <a:pt x="5188592" y="1002429"/>
                  <a:pt x="5192664" y="1773614"/>
                  <a:pt x="5196737" y="2544799"/>
                </a:cubicBezTo>
                <a:cubicBezTo>
                  <a:pt x="5196737" y="2805425"/>
                  <a:pt x="5146232" y="2845882"/>
                  <a:pt x="4885606" y="2845882"/>
                </a:cubicBezTo>
                <a:lnTo>
                  <a:pt x="321180" y="2845882"/>
                </a:lnTo>
                <a:cubicBezTo>
                  <a:pt x="60554" y="2845882"/>
                  <a:pt x="0" y="2795377"/>
                  <a:pt x="0" y="2534751"/>
                </a:cubicBezTo>
                <a:lnTo>
                  <a:pt x="0" y="186547"/>
                </a:lnTo>
                <a:close/>
              </a:path>
            </a:pathLst>
          </a:custGeom>
          <a:solidFill>
            <a:srgbClr val="FBDB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1" name="Group 10" descr="3. Use&#10;">
            <a:extLst>
              <a:ext uri="{FF2B5EF4-FFF2-40B4-BE49-F238E27FC236}">
                <a16:creationId xmlns:a16="http://schemas.microsoft.com/office/drawing/2014/main" id="{32BF56C5-86CD-1F64-2A0A-CD4E33AF333A}"/>
              </a:ext>
            </a:extLst>
          </p:cNvPr>
          <p:cNvGrpSpPr/>
          <p:nvPr/>
        </p:nvGrpSpPr>
        <p:grpSpPr>
          <a:xfrm>
            <a:off x="108093" y="1496674"/>
            <a:ext cx="3857850" cy="687992"/>
            <a:chOff x="108093" y="1496674"/>
            <a:chExt cx="3857850" cy="687992"/>
          </a:xfrm>
        </p:grpSpPr>
        <p:sp>
          <p:nvSpPr>
            <p:cNvPr id="8" name="Rectangle: Rounded Corners 7">
              <a:extLst>
                <a:ext uri="{FF2B5EF4-FFF2-40B4-BE49-F238E27FC236}">
                  <a16:creationId xmlns:a16="http://schemas.microsoft.com/office/drawing/2014/main" id="{42B54617-5BED-ABCD-8E7D-3851AF47F275}"/>
                </a:ext>
              </a:extLst>
            </p:cNvPr>
            <p:cNvSpPr/>
            <p:nvPr/>
          </p:nvSpPr>
          <p:spPr>
            <a:xfrm>
              <a:off x="360000" y="1607425"/>
              <a:ext cx="3605943" cy="450000"/>
            </a:xfrm>
            <a:prstGeom prst="roundRect">
              <a:avLst/>
            </a:prstGeom>
            <a:solidFill>
              <a:srgbClr val="B51458"/>
            </a:solidFill>
            <a:ln>
              <a:noFill/>
            </a:ln>
          </p:spPr>
          <p:style>
            <a:lnRef idx="2">
              <a:schemeClr val="accent1">
                <a:shade val="15000"/>
              </a:schemeClr>
            </a:lnRef>
            <a:fillRef idx="1">
              <a:schemeClr val="accent1"/>
            </a:fillRef>
            <a:effectRef idx="0">
              <a:schemeClr val="accent1"/>
            </a:effectRef>
            <a:fontRef idx="minor">
              <a:schemeClr val="lt1"/>
            </a:fontRef>
          </p:style>
          <p:txBody>
            <a:bodyPr lIns="612000" rtlCol="0" anchor="ctr"/>
            <a:lstStyle/>
            <a:p>
              <a:r>
                <a:rPr lang="en-AU" sz="2800">
                  <a:solidFill>
                    <a:schemeClr val="bg1"/>
                  </a:solidFill>
                </a:rPr>
                <a:t>Use</a:t>
              </a:r>
            </a:p>
          </p:txBody>
        </p:sp>
        <p:sp>
          <p:nvSpPr>
            <p:cNvPr id="2" name="Oval 1">
              <a:hlinkClick r:id="rId3" action="ppaction://hlinksldjump"/>
              <a:extLst>
                <a:ext uri="{FF2B5EF4-FFF2-40B4-BE49-F238E27FC236}">
                  <a16:creationId xmlns:a16="http://schemas.microsoft.com/office/drawing/2014/main" id="{1D327334-339F-B71F-3DED-C1BC2DC39B0C}"/>
                </a:ext>
                <a:ext uri="{C183D7F6-B498-43B3-948B-1728B52AA6E4}">
                  <adec:decorative xmlns:adec="http://schemas.microsoft.com/office/drawing/2017/decorative" val="1"/>
                </a:ext>
              </a:extLst>
            </p:cNvPr>
            <p:cNvSpPr/>
            <p:nvPr/>
          </p:nvSpPr>
          <p:spPr>
            <a:xfrm>
              <a:off x="108093" y="1496674"/>
              <a:ext cx="687992" cy="687992"/>
            </a:xfrm>
            <a:prstGeom prst="ellipse">
              <a:avLst/>
            </a:prstGeom>
            <a:solidFill>
              <a:srgbClr val="B51458"/>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000" b="1">
                  <a:latin typeface="+mj-lt"/>
                  <a:cs typeface="Arial" panose="020B0604020202020204" pitchFamily="34" charset="0"/>
                </a:rPr>
                <a:t>3</a:t>
              </a:r>
            </a:p>
          </p:txBody>
        </p:sp>
      </p:grpSp>
      <p:sp>
        <p:nvSpPr>
          <p:cNvPr id="6" name="Text Placeholder 4">
            <a:extLst>
              <a:ext uri="{FF2B5EF4-FFF2-40B4-BE49-F238E27FC236}">
                <a16:creationId xmlns:a16="http://schemas.microsoft.com/office/drawing/2014/main" id="{7ED16BFB-8235-CEC7-433B-513F3377651B}"/>
              </a:ext>
            </a:extLst>
          </p:cNvPr>
          <p:cNvSpPr txBox="1">
            <a:spLocks/>
          </p:cNvSpPr>
          <p:nvPr/>
        </p:nvSpPr>
        <p:spPr>
          <a:xfrm>
            <a:off x="392098" y="2069074"/>
            <a:ext cx="3392035" cy="1146893"/>
          </a:xfrm>
          <a:prstGeom prst="rect">
            <a:avLst/>
          </a:prstGeom>
        </p:spPr>
        <p:txBody>
          <a:bodyPr vert="horz" lIns="9000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AU"/>
              <a:t>What does this evidence tell us about the past?</a:t>
            </a:r>
          </a:p>
        </p:txBody>
      </p:sp>
      <p:pic>
        <p:nvPicPr>
          <p:cNvPr id="10" name="Picture 9" descr="The aforesaid ten years went to the building of this road and of the underground chambers in the hill where the pyramids stand; these, the king meant to be burial-places for himself, and surrounded them with water, bringing in a channel from the Nile.&#10;&#10;Source: Herodotus The Histories - Chapter 124 translated by A. D. Godley is licensed under CC BY-SA 3.0 US.">
            <a:extLst>
              <a:ext uri="{FF2B5EF4-FFF2-40B4-BE49-F238E27FC236}">
                <a16:creationId xmlns:a16="http://schemas.microsoft.com/office/drawing/2014/main" id="{373EA36F-7AC2-F8D5-AFCB-C7571E86AF46}"/>
              </a:ext>
            </a:extLst>
          </p:cNvPr>
          <p:cNvPicPr>
            <a:picLocks noChangeAspect="1"/>
          </p:cNvPicPr>
          <p:nvPr/>
        </p:nvPicPr>
        <p:blipFill>
          <a:blip r:embed="rId4"/>
          <a:srcRect l="2076" t="45852"/>
          <a:stretch/>
        </p:blipFill>
        <p:spPr>
          <a:xfrm>
            <a:off x="4368210" y="1607425"/>
            <a:ext cx="7715697" cy="1717956"/>
          </a:xfrm>
          <a:prstGeom prst="rect">
            <a:avLst/>
          </a:prstGeom>
        </p:spPr>
      </p:pic>
      <p:grpSp>
        <p:nvGrpSpPr>
          <p:cNvPr id="15" name="Group 14">
            <a:extLst>
              <a:ext uri="{FF2B5EF4-FFF2-40B4-BE49-F238E27FC236}">
                <a16:creationId xmlns:a16="http://schemas.microsoft.com/office/drawing/2014/main" id="{D8E9D6F4-F082-8241-A1CE-D578EDD42738}"/>
              </a:ext>
              <a:ext uri="{C183D7F6-B498-43B3-948B-1728B52AA6E4}">
                <adec:decorative xmlns:adec="http://schemas.microsoft.com/office/drawing/2017/decorative" val="1"/>
              </a:ext>
            </a:extLst>
          </p:cNvPr>
          <p:cNvGrpSpPr/>
          <p:nvPr/>
        </p:nvGrpSpPr>
        <p:grpSpPr>
          <a:xfrm>
            <a:off x="4505995" y="1835643"/>
            <a:ext cx="7069119" cy="578911"/>
            <a:chOff x="4505995" y="1835643"/>
            <a:chExt cx="7069119" cy="578911"/>
          </a:xfrm>
        </p:grpSpPr>
        <p:sp>
          <p:nvSpPr>
            <p:cNvPr id="12" name="Rectangle 11">
              <a:extLst>
                <a:ext uri="{FF2B5EF4-FFF2-40B4-BE49-F238E27FC236}">
                  <a16:creationId xmlns:a16="http://schemas.microsoft.com/office/drawing/2014/main" id="{2255BA9D-7E53-84C3-8F03-E48375DBA842}"/>
                </a:ext>
              </a:extLst>
            </p:cNvPr>
            <p:cNvSpPr/>
            <p:nvPr/>
          </p:nvSpPr>
          <p:spPr>
            <a:xfrm>
              <a:off x="9362175" y="1835643"/>
              <a:ext cx="2212939" cy="284384"/>
            </a:xfrm>
            <a:prstGeom prst="rect">
              <a:avLst/>
            </a:prstGeom>
            <a:noFill/>
            <a:ln w="38100">
              <a:solidFill>
                <a:srgbClr val="884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CDC5B128-95E7-9990-A2C7-48FAE3815538}"/>
                </a:ext>
              </a:extLst>
            </p:cNvPr>
            <p:cNvSpPr/>
            <p:nvPr/>
          </p:nvSpPr>
          <p:spPr>
            <a:xfrm>
              <a:off x="4505995" y="2130170"/>
              <a:ext cx="2286104" cy="284384"/>
            </a:xfrm>
            <a:prstGeom prst="rect">
              <a:avLst/>
            </a:prstGeom>
            <a:noFill/>
            <a:ln w="38100">
              <a:solidFill>
                <a:srgbClr val="884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7004D3EE-12D9-46DE-5180-191E3E1E2282}"/>
                </a:ext>
              </a:extLst>
            </p:cNvPr>
            <p:cNvSpPr/>
            <p:nvPr/>
          </p:nvSpPr>
          <p:spPr>
            <a:xfrm>
              <a:off x="7240822" y="2130170"/>
              <a:ext cx="3319408" cy="284384"/>
            </a:xfrm>
            <a:prstGeom prst="rect">
              <a:avLst/>
            </a:prstGeom>
            <a:noFill/>
            <a:ln w="38100">
              <a:solidFill>
                <a:srgbClr val="884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7" name="TextBox 16">
            <a:extLst>
              <a:ext uri="{FF2B5EF4-FFF2-40B4-BE49-F238E27FC236}">
                <a16:creationId xmlns:a16="http://schemas.microsoft.com/office/drawing/2014/main" id="{1B1114DE-887F-14FB-BD01-A05C8FC08154}"/>
              </a:ext>
            </a:extLst>
          </p:cNvPr>
          <p:cNvSpPr txBox="1"/>
          <p:nvPr/>
        </p:nvSpPr>
        <p:spPr>
          <a:xfrm>
            <a:off x="279725" y="3629633"/>
            <a:ext cx="11564275" cy="732848"/>
          </a:xfrm>
          <a:prstGeom prst="rect">
            <a:avLst/>
          </a:prstGeom>
          <a:noFill/>
          <a:ln w="38100">
            <a:solidFill>
              <a:srgbClr val="B51458"/>
            </a:solidFill>
          </a:ln>
        </p:spPr>
        <p:txBody>
          <a:bodyPr wrap="square" lIns="180000" tIns="180000" rIns="180000" bIns="180000">
            <a:spAutoFit/>
          </a:bodyPr>
          <a:lstStyle/>
          <a:p>
            <a:r>
              <a:rPr lang="en-AU"/>
              <a:t>The pharaohs were buried underneath the pyramids.</a:t>
            </a:r>
          </a:p>
        </p:txBody>
      </p:sp>
      <p:sp>
        <p:nvSpPr>
          <p:cNvPr id="7" name="TextBox 6">
            <a:extLst>
              <a:ext uri="{FF2B5EF4-FFF2-40B4-BE49-F238E27FC236}">
                <a16:creationId xmlns:a16="http://schemas.microsoft.com/office/drawing/2014/main" id="{37DFFFBF-D311-7F29-8F89-BFEDDE6DDB5D}"/>
              </a:ext>
            </a:extLst>
          </p:cNvPr>
          <p:cNvSpPr txBox="1"/>
          <p:nvPr/>
        </p:nvSpPr>
        <p:spPr>
          <a:xfrm>
            <a:off x="279725" y="4762342"/>
            <a:ext cx="11564275" cy="1102179"/>
          </a:xfrm>
          <a:prstGeom prst="rect">
            <a:avLst/>
          </a:prstGeom>
          <a:noFill/>
          <a:ln w="38100">
            <a:solidFill>
              <a:srgbClr val="B51458"/>
            </a:solidFill>
          </a:ln>
        </p:spPr>
        <p:txBody>
          <a:bodyPr wrap="square" lIns="180000" tIns="180000" rIns="180000" bIns="180000">
            <a:spAutoFit/>
          </a:bodyPr>
          <a:lstStyle/>
          <a:p>
            <a:r>
              <a:rPr lang="en-AU"/>
              <a:t>Herodotus states ‘underground chambers’ beneath the pyramids were ‘meant to be burial-places’ for the pharaohs.</a:t>
            </a:r>
          </a:p>
        </p:txBody>
      </p:sp>
      <p:sp>
        <p:nvSpPr>
          <p:cNvPr id="4" name="Slide Number Placeholder 1">
            <a:extLst>
              <a:ext uri="{FF2B5EF4-FFF2-40B4-BE49-F238E27FC236}">
                <a16:creationId xmlns:a16="http://schemas.microsoft.com/office/drawing/2014/main" id="{D87E001E-52A3-6B74-1A72-53BC9DF2F99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33191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8E1DA-675F-4712-DEEF-472CE703C85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F9EF42E-0FC0-7B40-9A90-6786EF9993C4}"/>
              </a:ext>
            </a:extLst>
          </p:cNvPr>
          <p:cNvSpPr>
            <a:spLocks noGrp="1"/>
          </p:cNvSpPr>
          <p:nvPr>
            <p:ph type="title"/>
          </p:nvPr>
        </p:nvSpPr>
        <p:spPr/>
        <p:txBody>
          <a:bodyPr/>
          <a:lstStyle/>
          <a:p>
            <a:r>
              <a:rPr lang="en-AU">
                <a:latin typeface="+mj-lt"/>
              </a:rPr>
              <a:t>Let’s try together (4)</a:t>
            </a:r>
          </a:p>
        </p:txBody>
      </p:sp>
      <p:sp>
        <p:nvSpPr>
          <p:cNvPr id="4" name="Text Placeholder 3">
            <a:extLst>
              <a:ext uri="{FF2B5EF4-FFF2-40B4-BE49-F238E27FC236}">
                <a16:creationId xmlns:a16="http://schemas.microsoft.com/office/drawing/2014/main" id="{B959C6AF-B93F-CB8E-A675-826811472BD0}"/>
              </a:ext>
            </a:extLst>
          </p:cNvPr>
          <p:cNvSpPr>
            <a:spLocks noGrp="1"/>
          </p:cNvSpPr>
          <p:nvPr>
            <p:ph type="body" sz="quarter" idx="18"/>
          </p:nvPr>
        </p:nvSpPr>
        <p:spPr/>
        <p:txBody>
          <a:bodyPr/>
          <a:lstStyle/>
          <a:p>
            <a:r>
              <a:rPr lang="en-AU">
                <a:latin typeface="+mj-lt"/>
              </a:rPr>
              <a:t>We do</a:t>
            </a:r>
          </a:p>
        </p:txBody>
      </p:sp>
      <p:sp>
        <p:nvSpPr>
          <p:cNvPr id="7" name="Rectangle: Rounded Corners 12">
            <a:extLst>
              <a:ext uri="{FF2B5EF4-FFF2-40B4-BE49-F238E27FC236}">
                <a16:creationId xmlns:a16="http://schemas.microsoft.com/office/drawing/2014/main" id="{5D76DCE7-297B-5033-B7C7-BC8CD51E893F}"/>
              </a:ext>
              <a:ext uri="{C183D7F6-B498-43B3-948B-1728B52AA6E4}">
                <adec:decorative xmlns:adec="http://schemas.microsoft.com/office/drawing/2017/decorative" val="1"/>
              </a:ext>
            </a:extLst>
          </p:cNvPr>
          <p:cNvSpPr/>
          <p:nvPr/>
        </p:nvSpPr>
        <p:spPr>
          <a:xfrm>
            <a:off x="278059" y="1776286"/>
            <a:ext cx="4533344" cy="3604606"/>
          </a:xfrm>
          <a:custGeom>
            <a:avLst/>
            <a:gdLst>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359469 h 2831374"/>
              <a:gd name="connsiteX5" fmla="*/ 4724832 w 5196737"/>
              <a:gd name="connsiteY5" fmla="*/ 2831374 h 2831374"/>
              <a:gd name="connsiteX6" fmla="*/ 471905 w 5196737"/>
              <a:gd name="connsiteY6" fmla="*/ 2831374 h 2831374"/>
              <a:gd name="connsiteX7" fmla="*/ 0 w 5196737"/>
              <a:gd name="connsiteY7" fmla="*/ 2359469 h 2831374"/>
              <a:gd name="connsiteX8" fmla="*/ 0 w 5196737"/>
              <a:gd name="connsiteY8" fmla="*/ 471905 h 2831374"/>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724832 w 5196737"/>
              <a:gd name="connsiteY5" fmla="*/ 2831374 h 2831374"/>
              <a:gd name="connsiteX6" fmla="*/ 471905 w 5196737"/>
              <a:gd name="connsiteY6" fmla="*/ 2831374 h 2831374"/>
              <a:gd name="connsiteX7" fmla="*/ 0 w 5196737"/>
              <a:gd name="connsiteY7" fmla="*/ 2359469 h 2831374"/>
              <a:gd name="connsiteX8" fmla="*/ 0 w 5196737"/>
              <a:gd name="connsiteY8" fmla="*/ 471905 h 2831374"/>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885606 w 5196737"/>
              <a:gd name="connsiteY5" fmla="*/ 2831374 h 2831374"/>
              <a:gd name="connsiteX6" fmla="*/ 471905 w 5196737"/>
              <a:gd name="connsiteY6" fmla="*/ 2831374 h 2831374"/>
              <a:gd name="connsiteX7" fmla="*/ 0 w 5196737"/>
              <a:gd name="connsiteY7" fmla="*/ 2359469 h 2831374"/>
              <a:gd name="connsiteX8" fmla="*/ 0 w 5196737"/>
              <a:gd name="connsiteY8" fmla="*/ 471905 h 2831374"/>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885606 w 5196737"/>
              <a:gd name="connsiteY5" fmla="*/ 2831374 h 2831374"/>
              <a:gd name="connsiteX6" fmla="*/ 321180 w 5196737"/>
              <a:gd name="connsiteY6" fmla="*/ 2831374 h 2831374"/>
              <a:gd name="connsiteX7" fmla="*/ 0 w 5196737"/>
              <a:gd name="connsiteY7" fmla="*/ 2359469 h 2831374"/>
              <a:gd name="connsiteX8" fmla="*/ 0 w 5196737"/>
              <a:gd name="connsiteY8" fmla="*/ 471905 h 2831374"/>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885606 w 5196737"/>
              <a:gd name="connsiteY5" fmla="*/ 2831374 h 2831374"/>
              <a:gd name="connsiteX6" fmla="*/ 321180 w 5196737"/>
              <a:gd name="connsiteY6" fmla="*/ 2831374 h 2831374"/>
              <a:gd name="connsiteX7" fmla="*/ 0 w 5196737"/>
              <a:gd name="connsiteY7" fmla="*/ 2520243 h 2831374"/>
              <a:gd name="connsiteX8" fmla="*/ 0 w 5196737"/>
              <a:gd name="connsiteY8" fmla="*/ 471905 h 2831374"/>
              <a:gd name="connsiteX0" fmla="*/ 0 w 5196737"/>
              <a:gd name="connsiteY0" fmla="*/ 295692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885606 w 5196737"/>
              <a:gd name="connsiteY5" fmla="*/ 2831374 h 2831374"/>
              <a:gd name="connsiteX6" fmla="*/ 321180 w 5196737"/>
              <a:gd name="connsiteY6" fmla="*/ 2831374 h 2831374"/>
              <a:gd name="connsiteX7" fmla="*/ 0 w 5196737"/>
              <a:gd name="connsiteY7" fmla="*/ 2520243 h 2831374"/>
              <a:gd name="connsiteX8" fmla="*/ 0 w 5196737"/>
              <a:gd name="connsiteY8" fmla="*/ 295692 h 2831374"/>
              <a:gd name="connsiteX0" fmla="*/ 0 w 5196737"/>
              <a:gd name="connsiteY0" fmla="*/ 295692 h 2831374"/>
              <a:gd name="connsiteX1" fmla="*/ 471905 w 5196737"/>
              <a:gd name="connsiteY1" fmla="*/ 0 h 2831374"/>
              <a:gd name="connsiteX2" fmla="*/ 4724832 w 5196737"/>
              <a:gd name="connsiteY2" fmla="*/ 0 h 2831374"/>
              <a:gd name="connsiteX3" fmla="*/ 5184518 w 5196737"/>
              <a:gd name="connsiteY3" fmla="*/ 320865 h 2831374"/>
              <a:gd name="connsiteX4" fmla="*/ 5196737 w 5196737"/>
              <a:gd name="connsiteY4" fmla="*/ 2530291 h 2831374"/>
              <a:gd name="connsiteX5" fmla="*/ 4885606 w 5196737"/>
              <a:gd name="connsiteY5" fmla="*/ 2831374 h 2831374"/>
              <a:gd name="connsiteX6" fmla="*/ 321180 w 5196737"/>
              <a:gd name="connsiteY6" fmla="*/ 2831374 h 2831374"/>
              <a:gd name="connsiteX7" fmla="*/ 0 w 5196737"/>
              <a:gd name="connsiteY7" fmla="*/ 2520243 h 2831374"/>
              <a:gd name="connsiteX8" fmla="*/ 0 w 5196737"/>
              <a:gd name="connsiteY8" fmla="*/ 295692 h 283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6737" h="2831374">
                <a:moveTo>
                  <a:pt x="0" y="295692"/>
                </a:moveTo>
                <a:cubicBezTo>
                  <a:pt x="0" y="35066"/>
                  <a:pt x="211279" y="0"/>
                  <a:pt x="471905" y="0"/>
                </a:cubicBezTo>
                <a:lnTo>
                  <a:pt x="4724832" y="0"/>
                </a:lnTo>
                <a:cubicBezTo>
                  <a:pt x="4985458" y="0"/>
                  <a:pt x="5184518" y="60239"/>
                  <a:pt x="5184518" y="320865"/>
                </a:cubicBezTo>
                <a:lnTo>
                  <a:pt x="5196737" y="2530291"/>
                </a:lnTo>
                <a:cubicBezTo>
                  <a:pt x="5196737" y="2790917"/>
                  <a:pt x="5146232" y="2831374"/>
                  <a:pt x="4885606" y="2831374"/>
                </a:cubicBezTo>
                <a:lnTo>
                  <a:pt x="321180" y="2831374"/>
                </a:lnTo>
                <a:cubicBezTo>
                  <a:pt x="60554" y="2831374"/>
                  <a:pt x="0" y="2780869"/>
                  <a:pt x="0" y="2520243"/>
                </a:cubicBezTo>
                <a:lnTo>
                  <a:pt x="0" y="295692"/>
                </a:lnTo>
                <a:close/>
              </a:path>
            </a:pathLst>
          </a:custGeom>
          <a:solidFill>
            <a:srgbClr val="FBDB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0" name="Group 9" descr="3. Use">
            <a:extLst>
              <a:ext uri="{FF2B5EF4-FFF2-40B4-BE49-F238E27FC236}">
                <a16:creationId xmlns:a16="http://schemas.microsoft.com/office/drawing/2014/main" id="{63C9F0E3-EB26-A21A-1B2D-1554BFF6D4B5}"/>
              </a:ext>
            </a:extLst>
          </p:cNvPr>
          <p:cNvGrpSpPr/>
          <p:nvPr/>
        </p:nvGrpSpPr>
        <p:grpSpPr>
          <a:xfrm>
            <a:off x="111155" y="1622707"/>
            <a:ext cx="4683363" cy="687992"/>
            <a:chOff x="111155" y="1622707"/>
            <a:chExt cx="4683363" cy="687992"/>
          </a:xfrm>
        </p:grpSpPr>
        <p:sp>
          <p:nvSpPr>
            <p:cNvPr id="9" name="Rectangle: Rounded Corners 8">
              <a:extLst>
                <a:ext uri="{FF2B5EF4-FFF2-40B4-BE49-F238E27FC236}">
                  <a16:creationId xmlns:a16="http://schemas.microsoft.com/office/drawing/2014/main" id="{AC4C548A-F7F4-AE1A-BF51-EA1BC8A01252}"/>
                </a:ext>
              </a:extLst>
            </p:cNvPr>
            <p:cNvSpPr/>
            <p:nvPr/>
          </p:nvSpPr>
          <p:spPr>
            <a:xfrm>
              <a:off x="278056" y="1746929"/>
              <a:ext cx="4516462" cy="450000"/>
            </a:xfrm>
            <a:prstGeom prst="roundRect">
              <a:avLst/>
            </a:prstGeom>
            <a:solidFill>
              <a:srgbClr val="B51458"/>
            </a:solidFill>
            <a:ln>
              <a:noFill/>
            </a:ln>
          </p:spPr>
          <p:style>
            <a:lnRef idx="2">
              <a:schemeClr val="accent1">
                <a:shade val="15000"/>
              </a:schemeClr>
            </a:lnRef>
            <a:fillRef idx="1">
              <a:schemeClr val="accent1"/>
            </a:fillRef>
            <a:effectRef idx="0">
              <a:schemeClr val="accent1"/>
            </a:effectRef>
            <a:fontRef idx="minor">
              <a:schemeClr val="lt1"/>
            </a:fontRef>
          </p:style>
          <p:txBody>
            <a:bodyPr lIns="612000" rtlCol="0" anchor="ctr"/>
            <a:lstStyle/>
            <a:p>
              <a:r>
                <a:rPr lang="en-AU" sz="2800">
                  <a:solidFill>
                    <a:schemeClr val="bg1"/>
                  </a:solidFill>
                </a:rPr>
                <a:t>Use</a:t>
              </a:r>
            </a:p>
          </p:txBody>
        </p:sp>
        <p:sp>
          <p:nvSpPr>
            <p:cNvPr id="5" name="Oval 4">
              <a:hlinkClick r:id="rId3" action="ppaction://hlinksldjump"/>
              <a:extLst>
                <a:ext uri="{FF2B5EF4-FFF2-40B4-BE49-F238E27FC236}">
                  <a16:creationId xmlns:a16="http://schemas.microsoft.com/office/drawing/2014/main" id="{E33352BE-B56A-C874-EAC7-B27EBECC4F2A}"/>
                </a:ext>
                <a:ext uri="{C183D7F6-B498-43B3-948B-1728B52AA6E4}">
                  <adec:decorative xmlns:adec="http://schemas.microsoft.com/office/drawing/2017/decorative" val="1"/>
                </a:ext>
              </a:extLst>
            </p:cNvPr>
            <p:cNvSpPr/>
            <p:nvPr/>
          </p:nvSpPr>
          <p:spPr>
            <a:xfrm>
              <a:off x="111155" y="1622707"/>
              <a:ext cx="687992" cy="687992"/>
            </a:xfrm>
            <a:prstGeom prst="ellipse">
              <a:avLst/>
            </a:prstGeom>
            <a:solidFill>
              <a:srgbClr val="B51458"/>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000" b="1">
                  <a:latin typeface="+mj-lt"/>
                  <a:cs typeface="Arial" panose="020B0604020202020204" pitchFamily="34" charset="0"/>
                </a:rPr>
                <a:t>3</a:t>
              </a:r>
            </a:p>
          </p:txBody>
        </p:sp>
      </p:grpSp>
      <p:sp>
        <p:nvSpPr>
          <p:cNvPr id="8" name="Text Placeholder 4">
            <a:extLst>
              <a:ext uri="{FF2B5EF4-FFF2-40B4-BE49-F238E27FC236}">
                <a16:creationId xmlns:a16="http://schemas.microsoft.com/office/drawing/2014/main" id="{6461EDDE-DC58-09F6-02EF-EB31165FCB3D}"/>
              </a:ext>
            </a:extLst>
          </p:cNvPr>
          <p:cNvSpPr txBox="1">
            <a:spLocks/>
          </p:cNvSpPr>
          <p:nvPr/>
        </p:nvSpPr>
        <p:spPr>
          <a:xfrm>
            <a:off x="310154" y="2208578"/>
            <a:ext cx="4489495" cy="3026715"/>
          </a:xfrm>
          <a:prstGeom prst="rect">
            <a:avLst/>
          </a:prstGeom>
        </p:spPr>
        <p:txBody>
          <a:bodyPr vert="horz" lIns="9000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t>Together we will:</a:t>
            </a:r>
          </a:p>
          <a:p>
            <a:pPr marL="342900" indent="-342900">
              <a:buFont typeface="Arial" panose="020B0604020202020204" pitchFamily="34" charset="0"/>
              <a:buChar char="•"/>
            </a:pPr>
            <a:r>
              <a:rPr lang="en-AU"/>
              <a:t>develop an interpretation about the purpose of the Giza pyramids using information from the source</a:t>
            </a:r>
          </a:p>
          <a:p>
            <a:pPr marL="342900" indent="-342900">
              <a:buFont typeface="Arial" panose="020B0604020202020204" pitchFamily="34" charset="0"/>
              <a:buChar char="•"/>
            </a:pPr>
            <a:r>
              <a:rPr lang="en-AU"/>
              <a:t>write 2 sentences to communicate our interpretation.</a:t>
            </a:r>
          </a:p>
        </p:txBody>
      </p:sp>
      <p:pic>
        <p:nvPicPr>
          <p:cNvPr id="6" name="Picture 5" descr="Source 3 - extract from Diodorus Siculus Library (Bibliotheca Historica) Book I&#10;&#10;Diodorus Siculus was a Greek historian from Sicily. It is estimated he wrote Bibliotheca Historica between 56 BCE and 30 BCE. It comprised of 40 books, of which I-IV and XI-XX have survived.&#10;&#10;And though the two kings built the pyramids to serve as their tombs, in the event neither of them was buried in them; for the multitudes, because of the hardships which they had endured in the building of them and the many cruel and violent acts of these kings, were filled with anger against those who had caused their sufferings and openly threatened to tear their bodies asunder and cast them in despite out of the tombs. Consequently each ruler when dying enjoined upon his kinsmen to bury his body secretly in an unmarked place. After these rulers Mycerinus [Menkaure]...undertook the construction of a third pyramid...&#10;&#10;Source: Diodorus Siculus's Library Books 1–7 translated by Charles Henry Oldfather (1887-1954) is in the public domain.">
            <a:extLst>
              <a:ext uri="{FF2B5EF4-FFF2-40B4-BE49-F238E27FC236}">
                <a16:creationId xmlns:a16="http://schemas.microsoft.com/office/drawing/2014/main" id="{142BE3E5-1E5A-9693-3033-EE8385C466D2}"/>
              </a:ext>
            </a:extLst>
          </p:cNvPr>
          <p:cNvPicPr>
            <a:picLocks noChangeAspect="1"/>
          </p:cNvPicPr>
          <p:nvPr/>
        </p:nvPicPr>
        <p:blipFill>
          <a:blip r:embed="rId4"/>
          <a:stretch>
            <a:fillRect/>
          </a:stretch>
        </p:blipFill>
        <p:spPr>
          <a:xfrm>
            <a:off x="5345742" y="1674215"/>
            <a:ext cx="6508921" cy="3451701"/>
          </a:xfrm>
          <a:prstGeom prst="rect">
            <a:avLst/>
          </a:prstGeom>
        </p:spPr>
      </p:pic>
      <p:grpSp>
        <p:nvGrpSpPr>
          <p:cNvPr id="11" name="Group 10" descr="Source 3 - extract from Diodorus Siculus Library (Bibliotheca Historica) Book 1&#10;&#10;">
            <a:extLst>
              <a:ext uri="{FF2B5EF4-FFF2-40B4-BE49-F238E27FC236}">
                <a16:creationId xmlns:a16="http://schemas.microsoft.com/office/drawing/2014/main" id="{4E21559D-EA7B-FD51-7530-4E813726EB91}"/>
              </a:ext>
              <a:ext uri="{C183D7F6-B498-43B3-948B-1728B52AA6E4}">
                <adec:decorative xmlns:adec="http://schemas.microsoft.com/office/drawing/2017/decorative" val="0"/>
              </a:ext>
            </a:extLst>
          </p:cNvPr>
          <p:cNvGrpSpPr/>
          <p:nvPr/>
        </p:nvGrpSpPr>
        <p:grpSpPr>
          <a:xfrm>
            <a:off x="5530879" y="2878440"/>
            <a:ext cx="6125216" cy="1431038"/>
            <a:chOff x="5530879" y="2878440"/>
            <a:chExt cx="6125216" cy="1431038"/>
          </a:xfrm>
        </p:grpSpPr>
        <p:sp>
          <p:nvSpPr>
            <p:cNvPr id="47" name="Rectangle 46">
              <a:extLst>
                <a:ext uri="{FF2B5EF4-FFF2-40B4-BE49-F238E27FC236}">
                  <a16:creationId xmlns:a16="http://schemas.microsoft.com/office/drawing/2014/main" id="{48AC5B4A-4C12-C1FC-D156-B845095654F8}"/>
                </a:ext>
              </a:extLst>
            </p:cNvPr>
            <p:cNvSpPr/>
            <p:nvPr/>
          </p:nvSpPr>
          <p:spPr>
            <a:xfrm>
              <a:off x="6989479" y="3126448"/>
              <a:ext cx="4536000" cy="234000"/>
            </a:xfrm>
            <a:prstGeom prst="rect">
              <a:avLst/>
            </a:prstGeom>
            <a:noFill/>
            <a:ln w="38100">
              <a:solidFill>
                <a:srgbClr val="884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a:extLst>
                <a:ext uri="{FF2B5EF4-FFF2-40B4-BE49-F238E27FC236}">
                  <a16:creationId xmlns:a16="http://schemas.microsoft.com/office/drawing/2014/main" id="{CA026BC1-65FE-572F-327B-22D61A53F7D2}"/>
                </a:ext>
              </a:extLst>
            </p:cNvPr>
            <p:cNvSpPr/>
            <p:nvPr/>
          </p:nvSpPr>
          <p:spPr>
            <a:xfrm>
              <a:off x="6266214" y="2878440"/>
              <a:ext cx="3460609" cy="234000"/>
            </a:xfrm>
            <a:prstGeom prst="rect">
              <a:avLst/>
            </a:prstGeom>
            <a:noFill/>
            <a:ln w="38100">
              <a:solidFill>
                <a:srgbClr val="884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0" name="Group 29">
              <a:extLst>
                <a:ext uri="{FF2B5EF4-FFF2-40B4-BE49-F238E27FC236}">
                  <a16:creationId xmlns:a16="http://schemas.microsoft.com/office/drawing/2014/main" id="{495FEBA8-504F-6856-4756-D900462ADF12}"/>
                </a:ext>
              </a:extLst>
            </p:cNvPr>
            <p:cNvGrpSpPr/>
            <p:nvPr/>
          </p:nvGrpSpPr>
          <p:grpSpPr>
            <a:xfrm>
              <a:off x="5530879" y="2878440"/>
              <a:ext cx="5994600" cy="486000"/>
              <a:chOff x="185137" y="2607136"/>
              <a:chExt cx="5994600" cy="486000"/>
            </a:xfrm>
          </p:grpSpPr>
          <p:sp>
            <p:nvSpPr>
              <p:cNvPr id="24" name="Rectangle 23">
                <a:extLst>
                  <a:ext uri="{FF2B5EF4-FFF2-40B4-BE49-F238E27FC236}">
                    <a16:creationId xmlns:a16="http://schemas.microsoft.com/office/drawing/2014/main" id="{1E5D8879-E8C0-0DF6-B51D-0A325E7EC66B}"/>
                  </a:ext>
                </a:extLst>
              </p:cNvPr>
              <p:cNvSpPr/>
              <p:nvPr/>
            </p:nvSpPr>
            <p:spPr>
              <a:xfrm>
                <a:off x="5112311" y="2607136"/>
                <a:ext cx="1067426" cy="234000"/>
              </a:xfrm>
              <a:prstGeom prst="rect">
                <a:avLst/>
              </a:prstGeom>
              <a:noFill/>
              <a:ln w="38100">
                <a:solidFill>
                  <a:srgbClr val="884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24279983-20D0-F957-4B87-91528ECFF3AF}"/>
                  </a:ext>
                </a:extLst>
              </p:cNvPr>
              <p:cNvSpPr/>
              <p:nvPr/>
            </p:nvSpPr>
            <p:spPr>
              <a:xfrm>
                <a:off x="185137" y="2859136"/>
                <a:ext cx="1260000" cy="234000"/>
              </a:xfrm>
              <a:prstGeom prst="rect">
                <a:avLst/>
              </a:prstGeom>
              <a:noFill/>
              <a:ln w="38100">
                <a:solidFill>
                  <a:srgbClr val="884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7" name="Rectangle 26">
              <a:extLst>
                <a:ext uri="{FF2B5EF4-FFF2-40B4-BE49-F238E27FC236}">
                  <a16:creationId xmlns:a16="http://schemas.microsoft.com/office/drawing/2014/main" id="{6C0D9AB8-C27F-AD8B-CE7F-030A0B0D7102}"/>
                </a:ext>
              </a:extLst>
            </p:cNvPr>
            <p:cNvSpPr/>
            <p:nvPr/>
          </p:nvSpPr>
          <p:spPr>
            <a:xfrm>
              <a:off x="5530880" y="3363639"/>
              <a:ext cx="598634" cy="234000"/>
            </a:xfrm>
            <a:prstGeom prst="rect">
              <a:avLst/>
            </a:prstGeom>
            <a:noFill/>
            <a:ln w="38100">
              <a:solidFill>
                <a:srgbClr val="884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ctangle 36">
              <a:extLst>
                <a:ext uri="{FF2B5EF4-FFF2-40B4-BE49-F238E27FC236}">
                  <a16:creationId xmlns:a16="http://schemas.microsoft.com/office/drawing/2014/main" id="{1CCFEBB0-82BF-13C3-940F-2923AD1396A7}"/>
                </a:ext>
              </a:extLst>
            </p:cNvPr>
            <p:cNvSpPr/>
            <p:nvPr/>
          </p:nvSpPr>
          <p:spPr>
            <a:xfrm>
              <a:off x="8157417" y="3607654"/>
              <a:ext cx="2915886" cy="234000"/>
            </a:xfrm>
            <a:prstGeom prst="rect">
              <a:avLst/>
            </a:prstGeom>
            <a:noFill/>
            <a:ln w="38100">
              <a:solidFill>
                <a:srgbClr val="884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0" name="Group 39">
              <a:extLst>
                <a:ext uri="{FF2B5EF4-FFF2-40B4-BE49-F238E27FC236}">
                  <a16:creationId xmlns:a16="http://schemas.microsoft.com/office/drawing/2014/main" id="{E562D06D-475F-4EB7-E23B-F426CA63E3F8}"/>
                </a:ext>
              </a:extLst>
            </p:cNvPr>
            <p:cNvGrpSpPr/>
            <p:nvPr/>
          </p:nvGrpSpPr>
          <p:grpSpPr>
            <a:xfrm>
              <a:off x="5530879" y="3627750"/>
              <a:ext cx="6125216" cy="444248"/>
              <a:chOff x="185137" y="3356446"/>
              <a:chExt cx="6125216" cy="444248"/>
            </a:xfrm>
          </p:grpSpPr>
          <p:sp>
            <p:nvSpPr>
              <p:cNvPr id="38" name="Rectangle 37">
                <a:extLst>
                  <a:ext uri="{FF2B5EF4-FFF2-40B4-BE49-F238E27FC236}">
                    <a16:creationId xmlns:a16="http://schemas.microsoft.com/office/drawing/2014/main" id="{2AD00AFB-5B39-E5D7-A00D-5560A118C441}"/>
                  </a:ext>
                </a:extLst>
              </p:cNvPr>
              <p:cNvSpPr/>
              <p:nvPr/>
            </p:nvSpPr>
            <p:spPr>
              <a:xfrm>
                <a:off x="5918727" y="3356446"/>
                <a:ext cx="391626" cy="234000"/>
              </a:xfrm>
              <a:prstGeom prst="rect">
                <a:avLst/>
              </a:prstGeom>
              <a:noFill/>
              <a:ln w="38100">
                <a:solidFill>
                  <a:srgbClr val="884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a:extLst>
                  <a:ext uri="{FF2B5EF4-FFF2-40B4-BE49-F238E27FC236}">
                    <a16:creationId xmlns:a16="http://schemas.microsoft.com/office/drawing/2014/main" id="{1BAB2F70-6223-BA1C-3754-F2C7FD859E7B}"/>
                  </a:ext>
                </a:extLst>
              </p:cNvPr>
              <p:cNvSpPr/>
              <p:nvPr/>
            </p:nvSpPr>
            <p:spPr>
              <a:xfrm>
                <a:off x="185137" y="3566694"/>
                <a:ext cx="2085790" cy="234000"/>
              </a:xfrm>
              <a:prstGeom prst="rect">
                <a:avLst/>
              </a:prstGeom>
              <a:noFill/>
              <a:ln w="38100">
                <a:solidFill>
                  <a:srgbClr val="884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1" name="Rectangle 40">
              <a:extLst>
                <a:ext uri="{FF2B5EF4-FFF2-40B4-BE49-F238E27FC236}">
                  <a16:creationId xmlns:a16="http://schemas.microsoft.com/office/drawing/2014/main" id="{6E855A15-BDA9-7817-6065-513C3F6FD6BF}"/>
                </a:ext>
              </a:extLst>
            </p:cNvPr>
            <p:cNvSpPr/>
            <p:nvPr/>
          </p:nvSpPr>
          <p:spPr>
            <a:xfrm>
              <a:off x="8451246" y="3839210"/>
              <a:ext cx="3204000" cy="234000"/>
            </a:xfrm>
            <a:prstGeom prst="rect">
              <a:avLst/>
            </a:prstGeom>
            <a:noFill/>
            <a:ln w="38100">
              <a:solidFill>
                <a:srgbClr val="884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Rectangle 41">
              <a:extLst>
                <a:ext uri="{FF2B5EF4-FFF2-40B4-BE49-F238E27FC236}">
                  <a16:creationId xmlns:a16="http://schemas.microsoft.com/office/drawing/2014/main" id="{A5F55013-4B72-99BE-D66B-80FE633B9E30}"/>
                </a:ext>
              </a:extLst>
            </p:cNvPr>
            <p:cNvSpPr/>
            <p:nvPr/>
          </p:nvSpPr>
          <p:spPr>
            <a:xfrm>
              <a:off x="5727043" y="4075478"/>
              <a:ext cx="2772000" cy="234000"/>
            </a:xfrm>
            <a:prstGeom prst="rect">
              <a:avLst/>
            </a:prstGeom>
            <a:noFill/>
            <a:ln w="38100">
              <a:solidFill>
                <a:srgbClr val="884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6B1231D0-98C5-67C2-8DCC-35F2D55A8616}"/>
                </a:ext>
              </a:extLst>
            </p:cNvPr>
            <p:cNvSpPr/>
            <p:nvPr/>
          </p:nvSpPr>
          <p:spPr>
            <a:xfrm>
              <a:off x="7075184" y="3364628"/>
              <a:ext cx="3960000" cy="252000"/>
            </a:xfrm>
            <a:prstGeom prst="rect">
              <a:avLst/>
            </a:prstGeom>
            <a:noFill/>
            <a:ln w="38100">
              <a:solidFill>
                <a:srgbClr val="8841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Slide Number Placeholder 1">
            <a:extLst>
              <a:ext uri="{FF2B5EF4-FFF2-40B4-BE49-F238E27FC236}">
                <a16:creationId xmlns:a16="http://schemas.microsoft.com/office/drawing/2014/main" id="{6F48BB3A-A28A-D086-7615-03A45B1547F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30350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5523AF-6555-828D-7B97-869ACEB1390A}"/>
              </a:ext>
            </a:extLst>
          </p:cNvPr>
          <p:cNvSpPr>
            <a:spLocks noGrp="1"/>
          </p:cNvSpPr>
          <p:nvPr>
            <p:ph type="title"/>
          </p:nvPr>
        </p:nvSpPr>
        <p:spPr/>
        <p:txBody>
          <a:bodyPr/>
          <a:lstStyle/>
          <a:p>
            <a:r>
              <a:rPr lang="en-AU">
                <a:latin typeface="+mj-lt"/>
              </a:rPr>
              <a:t>Step 3 (1)</a:t>
            </a:r>
          </a:p>
        </p:txBody>
      </p:sp>
      <p:sp>
        <p:nvSpPr>
          <p:cNvPr id="12" name="Text Placeholder 11">
            <a:extLst>
              <a:ext uri="{FF2B5EF4-FFF2-40B4-BE49-F238E27FC236}">
                <a16:creationId xmlns:a16="http://schemas.microsoft.com/office/drawing/2014/main" id="{A956D25F-45E0-312C-7BAB-DB70DF9E999E}"/>
              </a:ext>
            </a:extLst>
          </p:cNvPr>
          <p:cNvSpPr>
            <a:spLocks noGrp="1"/>
          </p:cNvSpPr>
          <p:nvPr>
            <p:ph type="body" sz="quarter" idx="18"/>
          </p:nvPr>
        </p:nvSpPr>
        <p:spPr/>
        <p:txBody>
          <a:bodyPr/>
          <a:lstStyle/>
          <a:p>
            <a:r>
              <a:rPr lang="en-AU" b="0" i="0">
                <a:effectLst/>
                <a:latin typeface="+mj-lt"/>
              </a:rPr>
              <a:t>Draw conclusions about the value and limitations of the source</a:t>
            </a:r>
          </a:p>
        </p:txBody>
      </p:sp>
      <p:sp>
        <p:nvSpPr>
          <p:cNvPr id="4" name="Text Placeholder 3">
            <a:extLst>
              <a:ext uri="{FF2B5EF4-FFF2-40B4-BE49-F238E27FC236}">
                <a16:creationId xmlns:a16="http://schemas.microsoft.com/office/drawing/2014/main" id="{DB0132ED-C36C-D6ED-846B-D0A0CBE390FA}"/>
              </a:ext>
            </a:extLst>
          </p:cNvPr>
          <p:cNvSpPr>
            <a:spLocks noGrp="1"/>
          </p:cNvSpPr>
          <p:nvPr>
            <p:ph type="body" sz="quarter" idx="17"/>
          </p:nvPr>
        </p:nvSpPr>
        <p:spPr/>
        <p:txBody>
          <a:bodyPr/>
          <a:lstStyle/>
          <a:p>
            <a:r>
              <a:rPr lang="en-AU">
                <a:latin typeface="+mn-lt"/>
              </a:rPr>
              <a:t>A source has </a:t>
            </a:r>
            <a:r>
              <a:rPr lang="en-AU" b="1">
                <a:solidFill>
                  <a:schemeClr val="accent1"/>
                </a:solidFill>
                <a:latin typeface="+mn-lt"/>
              </a:rPr>
              <a:t>value</a:t>
            </a:r>
            <a:r>
              <a:rPr lang="en-AU">
                <a:latin typeface="+mn-lt"/>
              </a:rPr>
              <a:t> for an historical inquiry if it provides relevant evidence.</a:t>
            </a:r>
          </a:p>
          <a:p>
            <a:r>
              <a:rPr lang="en-AU">
                <a:latin typeface="+mn-lt"/>
              </a:rPr>
              <a:t>Sources 2 and 3 are both </a:t>
            </a:r>
            <a:r>
              <a:rPr lang="en-AU" b="1">
                <a:solidFill>
                  <a:schemeClr val="accent1"/>
                </a:solidFill>
                <a:latin typeface="+mn-lt"/>
              </a:rPr>
              <a:t>valuable </a:t>
            </a:r>
            <a:r>
              <a:rPr lang="en-AU">
                <a:latin typeface="+mn-lt"/>
              </a:rPr>
              <a:t>for our historical inquiry as they:</a:t>
            </a:r>
          </a:p>
          <a:p>
            <a:pPr marL="342900" indent="-342900">
              <a:buFont typeface="Arial" panose="020B0604020202020204" pitchFamily="34" charset="0"/>
              <a:buChar char="•"/>
            </a:pPr>
            <a:r>
              <a:rPr lang="en-AU">
                <a:latin typeface="+mn-lt"/>
              </a:rPr>
              <a:t>provide evidence the pyramids were meant to be tombs for the pharaohs</a:t>
            </a:r>
          </a:p>
          <a:p>
            <a:pPr marL="342900" indent="-342900">
              <a:buFont typeface="Arial" panose="020B0604020202020204" pitchFamily="34" charset="0"/>
              <a:buChar char="•"/>
            </a:pPr>
            <a:r>
              <a:rPr lang="en-AU">
                <a:latin typeface="+mn-lt"/>
              </a:rPr>
              <a:t>indicate the pharaohs may not have been buried in these tombs, explaining why bodies have not been found in these tombs.</a:t>
            </a:r>
          </a:p>
          <a:p>
            <a:r>
              <a:rPr lang="en-AU">
                <a:latin typeface="+mn-lt"/>
              </a:rPr>
              <a:t>These sources contain similar information, meaning they corroborate each other. This makes the information more reliable, increasing the sources’ value for our inquiry.</a:t>
            </a:r>
          </a:p>
          <a:p>
            <a:endParaRPr lang="en-AU" b="0" i="0">
              <a:effectLst/>
              <a:latin typeface="+mn-lt"/>
            </a:endParaRPr>
          </a:p>
        </p:txBody>
      </p:sp>
      <p:sp>
        <p:nvSpPr>
          <p:cNvPr id="2" name="Slide Number Placeholder 1">
            <a:extLst>
              <a:ext uri="{FF2B5EF4-FFF2-40B4-BE49-F238E27FC236}">
                <a16:creationId xmlns:a16="http://schemas.microsoft.com/office/drawing/2014/main" id="{7EEB3ED5-0484-8184-2600-01AE79E8D2D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231101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04BA3-82E4-1D84-FD02-655F9FE4299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A39835A-D37B-D275-BF87-FA5874A6651F}"/>
              </a:ext>
            </a:extLst>
          </p:cNvPr>
          <p:cNvSpPr>
            <a:spLocks noGrp="1"/>
          </p:cNvSpPr>
          <p:nvPr>
            <p:ph type="title"/>
          </p:nvPr>
        </p:nvSpPr>
        <p:spPr/>
        <p:txBody>
          <a:bodyPr/>
          <a:lstStyle/>
          <a:p>
            <a:r>
              <a:rPr lang="en-AU"/>
              <a:t>Step 3 (2)</a:t>
            </a:r>
          </a:p>
        </p:txBody>
      </p:sp>
      <p:sp>
        <p:nvSpPr>
          <p:cNvPr id="12" name="Text Placeholder 11">
            <a:extLst>
              <a:ext uri="{FF2B5EF4-FFF2-40B4-BE49-F238E27FC236}">
                <a16:creationId xmlns:a16="http://schemas.microsoft.com/office/drawing/2014/main" id="{402C7F28-11A2-EA6E-E170-98358E5116CC}"/>
              </a:ext>
            </a:extLst>
          </p:cNvPr>
          <p:cNvSpPr>
            <a:spLocks noGrp="1"/>
          </p:cNvSpPr>
          <p:nvPr>
            <p:ph type="body" sz="quarter" idx="18"/>
          </p:nvPr>
        </p:nvSpPr>
        <p:spPr/>
        <p:txBody>
          <a:bodyPr/>
          <a:lstStyle/>
          <a:p>
            <a:r>
              <a:rPr lang="en-AU" b="0" i="0">
                <a:effectLst/>
                <a:latin typeface="Public Sans" pitchFamily="2" charset="0"/>
              </a:rPr>
              <a:t>Draw conclusions about the value and limitations of the source</a:t>
            </a:r>
          </a:p>
        </p:txBody>
      </p:sp>
      <p:sp>
        <p:nvSpPr>
          <p:cNvPr id="4" name="Text Placeholder 3">
            <a:extLst>
              <a:ext uri="{FF2B5EF4-FFF2-40B4-BE49-F238E27FC236}">
                <a16:creationId xmlns:a16="http://schemas.microsoft.com/office/drawing/2014/main" id="{9CA3C2FE-15EF-7451-ABA8-51D7F4DCF688}"/>
              </a:ext>
            </a:extLst>
          </p:cNvPr>
          <p:cNvSpPr>
            <a:spLocks noGrp="1"/>
          </p:cNvSpPr>
          <p:nvPr>
            <p:ph type="body" sz="quarter" idx="17"/>
          </p:nvPr>
        </p:nvSpPr>
        <p:spPr>
          <a:xfrm>
            <a:off x="360000" y="1567086"/>
            <a:ext cx="11483998" cy="930949"/>
          </a:xfrm>
        </p:spPr>
        <p:txBody>
          <a:bodyPr/>
          <a:lstStyle/>
          <a:p>
            <a:r>
              <a:rPr lang="en-AU" b="1" i="0">
                <a:solidFill>
                  <a:schemeClr val="accent1"/>
                </a:solidFill>
                <a:effectLst/>
                <a:latin typeface="Public Sans" pitchFamily="2" charset="0"/>
              </a:rPr>
              <a:t>Valuable</a:t>
            </a:r>
            <a:r>
              <a:rPr lang="en-AU" b="0" i="0">
                <a:effectLst/>
                <a:latin typeface="Public Sans" pitchFamily="2" charset="0"/>
              </a:rPr>
              <a:t> sources can also have </a:t>
            </a:r>
            <a:r>
              <a:rPr lang="en-AU" b="1" i="0">
                <a:solidFill>
                  <a:schemeClr val="tx2"/>
                </a:solidFill>
                <a:effectLst/>
                <a:latin typeface="Public Sans" pitchFamily="2" charset="0"/>
              </a:rPr>
              <a:t>limitations</a:t>
            </a:r>
            <a:r>
              <a:rPr lang="en-AU" b="0" i="0">
                <a:effectLst/>
                <a:latin typeface="Public Sans" pitchFamily="2" charset="0"/>
              </a:rPr>
              <a:t>. We need to consider these when using a source. Some limitations include: </a:t>
            </a:r>
          </a:p>
          <a:p>
            <a:endParaRPr lang="en-AU" b="0" i="0">
              <a:effectLst/>
              <a:latin typeface="Public Sans" pitchFamily="2" charset="0"/>
            </a:endParaRPr>
          </a:p>
        </p:txBody>
      </p:sp>
      <p:sp>
        <p:nvSpPr>
          <p:cNvPr id="6" name="TextBox 5">
            <a:extLst>
              <a:ext uri="{FF2B5EF4-FFF2-40B4-BE49-F238E27FC236}">
                <a16:creationId xmlns:a16="http://schemas.microsoft.com/office/drawing/2014/main" id="{7AB989A5-B3C3-7FFD-F517-A2F4D0E8089F}"/>
              </a:ext>
            </a:extLst>
          </p:cNvPr>
          <p:cNvSpPr txBox="1"/>
          <p:nvPr/>
        </p:nvSpPr>
        <p:spPr>
          <a:xfrm>
            <a:off x="348002" y="2687393"/>
            <a:ext cx="2866778" cy="1736646"/>
          </a:xfrm>
          <a:prstGeom prst="roundRect">
            <a:avLst/>
          </a:prstGeom>
          <a:solidFill>
            <a:srgbClr val="FBDBE7"/>
          </a:solidFill>
        </p:spPr>
        <p:txBody>
          <a:bodyPr wrap="square">
            <a:spAutoFit/>
          </a:bodyPr>
          <a:lstStyle/>
          <a:p>
            <a:r>
              <a:rPr lang="en-AU">
                <a:latin typeface="Public Sans" pitchFamily="2" charset="0"/>
              </a:rPr>
              <a:t>The source is a copy and the original no longer exists</a:t>
            </a:r>
          </a:p>
        </p:txBody>
      </p:sp>
      <p:sp>
        <p:nvSpPr>
          <p:cNvPr id="10" name="TextBox 9">
            <a:extLst>
              <a:ext uri="{FF2B5EF4-FFF2-40B4-BE49-F238E27FC236}">
                <a16:creationId xmlns:a16="http://schemas.microsoft.com/office/drawing/2014/main" id="{8CADBA9C-D40A-3F22-9F96-A3FEF91B905D}"/>
              </a:ext>
            </a:extLst>
          </p:cNvPr>
          <p:cNvSpPr txBox="1"/>
          <p:nvPr/>
        </p:nvSpPr>
        <p:spPr>
          <a:xfrm>
            <a:off x="348002" y="4531156"/>
            <a:ext cx="2866778" cy="1735200"/>
          </a:xfrm>
          <a:prstGeom prst="roundRect">
            <a:avLst/>
          </a:prstGeom>
          <a:solidFill>
            <a:srgbClr val="E5F7FC"/>
          </a:solidFill>
        </p:spPr>
        <p:txBody>
          <a:bodyPr wrap="square">
            <a:spAutoFit/>
          </a:bodyPr>
          <a:lstStyle/>
          <a:p>
            <a:r>
              <a:rPr lang="en-AU">
                <a:latin typeface="Public Sans" pitchFamily="2" charset="0"/>
              </a:rPr>
              <a:t>Incomplete or broken sources</a:t>
            </a:r>
          </a:p>
        </p:txBody>
      </p:sp>
      <p:pic>
        <p:nvPicPr>
          <p:cNvPr id="5" name="Picture 4" descr="Source 2 - extract from Herodotus The Histories Book II&#10;&#10;Herodotus was a Greek historian who wrote The Histories in circa 430 BCE. It is estimated he visited Egypt between 460 and 455 BCE. The original work has been lost. This is a translation of a reproduction made in ancient times. To date, no complete manuscript has been found.&#10;&#10;The aforesaid ten years went to the building of this road and of the underground chambers in the&#10;hill where the pyramids stand; these, the king meant to be burial-places for himself, and surrounded them with water, bringing in a channel from the Nile.&#10;&#10;Source: Herodotus The Histories – Chapter 124 translated by A. D. Godley is licensed under CC BY-SA 3.0 US.">
            <a:extLst>
              <a:ext uri="{FF2B5EF4-FFF2-40B4-BE49-F238E27FC236}">
                <a16:creationId xmlns:a16="http://schemas.microsoft.com/office/drawing/2014/main" id="{6E025008-5C40-C610-C87A-384ADD4F1EEF}"/>
              </a:ext>
            </a:extLst>
          </p:cNvPr>
          <p:cNvPicPr>
            <a:picLocks noChangeAspect="1"/>
          </p:cNvPicPr>
          <p:nvPr/>
        </p:nvPicPr>
        <p:blipFill>
          <a:blip r:embed="rId3"/>
          <a:stretch>
            <a:fillRect/>
          </a:stretch>
        </p:blipFill>
        <p:spPr>
          <a:xfrm>
            <a:off x="3677539" y="2818074"/>
            <a:ext cx="7555906" cy="3268520"/>
          </a:xfrm>
          <a:prstGeom prst="rect">
            <a:avLst/>
          </a:prstGeom>
        </p:spPr>
      </p:pic>
      <p:grpSp>
        <p:nvGrpSpPr>
          <p:cNvPr id="7" name="Group 6">
            <a:extLst>
              <a:ext uri="{FF2B5EF4-FFF2-40B4-BE49-F238E27FC236}">
                <a16:creationId xmlns:a16="http://schemas.microsoft.com/office/drawing/2014/main" id="{EA339955-194A-59EF-B2E5-2BA62F4470C8}"/>
              </a:ext>
              <a:ext uri="{C183D7F6-B498-43B3-948B-1728B52AA6E4}">
                <adec:decorative xmlns:adec="http://schemas.microsoft.com/office/drawing/2017/decorative" val="1"/>
              </a:ext>
            </a:extLst>
          </p:cNvPr>
          <p:cNvGrpSpPr/>
          <p:nvPr/>
        </p:nvGrpSpPr>
        <p:grpSpPr>
          <a:xfrm>
            <a:off x="6861250" y="3628968"/>
            <a:ext cx="3288004" cy="517343"/>
            <a:chOff x="6861250" y="3628968"/>
            <a:chExt cx="3288004" cy="517343"/>
          </a:xfrm>
        </p:grpSpPr>
        <p:sp>
          <p:nvSpPr>
            <p:cNvPr id="8" name="Rectangle 7">
              <a:extLst>
                <a:ext uri="{FF2B5EF4-FFF2-40B4-BE49-F238E27FC236}">
                  <a16:creationId xmlns:a16="http://schemas.microsoft.com/office/drawing/2014/main" id="{2FAC4CB2-8578-9DBC-998B-9B26B70DEFF1}"/>
                </a:ext>
              </a:extLst>
            </p:cNvPr>
            <p:cNvSpPr/>
            <p:nvPr/>
          </p:nvSpPr>
          <p:spPr>
            <a:xfrm>
              <a:off x="6861250" y="3628968"/>
              <a:ext cx="2376000" cy="234000"/>
            </a:xfrm>
            <a:prstGeom prst="rect">
              <a:avLst/>
            </a:prstGeom>
            <a:noFill/>
            <a:ln w="38100">
              <a:solidFill>
                <a:srgbClr val="B514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82C7EA93-42BA-F6CF-1459-62B4E9DF55E6}"/>
                </a:ext>
              </a:extLst>
            </p:cNvPr>
            <p:cNvSpPr/>
            <p:nvPr/>
          </p:nvSpPr>
          <p:spPr>
            <a:xfrm>
              <a:off x="7095712" y="3912311"/>
              <a:ext cx="3053542" cy="234000"/>
            </a:xfrm>
            <a:prstGeom prst="rect">
              <a:avLst/>
            </a:prstGeom>
            <a:noFill/>
            <a:ln w="38100">
              <a:solidFill>
                <a:srgbClr val="00AC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 name="Slide Number Placeholder 1">
            <a:extLst>
              <a:ext uri="{FF2B5EF4-FFF2-40B4-BE49-F238E27FC236}">
                <a16:creationId xmlns:a16="http://schemas.microsoft.com/office/drawing/2014/main" id="{D295E97E-F2DA-7FE3-A540-28942978D4C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358516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E8B24-047A-4DAA-A70B-1FE40F5E061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8AF2D9E-FB01-B402-92D5-0137961BF6CC}"/>
              </a:ext>
            </a:extLst>
          </p:cNvPr>
          <p:cNvSpPr>
            <a:spLocks noGrp="1"/>
          </p:cNvSpPr>
          <p:nvPr>
            <p:ph type="title"/>
          </p:nvPr>
        </p:nvSpPr>
        <p:spPr/>
        <p:txBody>
          <a:bodyPr/>
          <a:lstStyle/>
          <a:p>
            <a:r>
              <a:rPr lang="en-AU">
                <a:latin typeface="+mj-lt"/>
              </a:rPr>
              <a:t>Step 3 (3)</a:t>
            </a:r>
          </a:p>
        </p:txBody>
      </p:sp>
      <p:sp>
        <p:nvSpPr>
          <p:cNvPr id="12" name="Text Placeholder 11">
            <a:extLst>
              <a:ext uri="{FF2B5EF4-FFF2-40B4-BE49-F238E27FC236}">
                <a16:creationId xmlns:a16="http://schemas.microsoft.com/office/drawing/2014/main" id="{D8E87028-A09D-6A9D-BBA9-44985F4F77B3}"/>
              </a:ext>
            </a:extLst>
          </p:cNvPr>
          <p:cNvSpPr>
            <a:spLocks noGrp="1"/>
          </p:cNvSpPr>
          <p:nvPr>
            <p:ph type="body" sz="quarter" idx="18"/>
          </p:nvPr>
        </p:nvSpPr>
        <p:spPr/>
        <p:txBody>
          <a:bodyPr/>
          <a:lstStyle/>
          <a:p>
            <a:r>
              <a:rPr lang="en-AU" b="0" i="0">
                <a:effectLst/>
                <a:latin typeface="+mj-lt"/>
              </a:rPr>
              <a:t>Check our understanding</a:t>
            </a:r>
          </a:p>
        </p:txBody>
      </p:sp>
      <p:grpSp>
        <p:nvGrpSpPr>
          <p:cNvPr id="8" name="Group 7" descr="Show your answer by:&#10;&#10;Show a thumbs up for true&#10;Show a thumbs down for false">
            <a:extLst>
              <a:ext uri="{FF2B5EF4-FFF2-40B4-BE49-F238E27FC236}">
                <a16:creationId xmlns:a16="http://schemas.microsoft.com/office/drawing/2014/main" id="{883CADE9-6EF1-7BCC-27F0-2D6F2F5745CB}"/>
              </a:ext>
            </a:extLst>
          </p:cNvPr>
          <p:cNvGrpSpPr/>
          <p:nvPr/>
        </p:nvGrpSpPr>
        <p:grpSpPr>
          <a:xfrm>
            <a:off x="5345742" y="87569"/>
            <a:ext cx="6846258" cy="1465410"/>
            <a:chOff x="148513" y="2092769"/>
            <a:chExt cx="6846258" cy="1465410"/>
          </a:xfrm>
        </p:grpSpPr>
        <p:sp>
          <p:nvSpPr>
            <p:cNvPr id="9" name="TextBox 8">
              <a:extLst>
                <a:ext uri="{FF2B5EF4-FFF2-40B4-BE49-F238E27FC236}">
                  <a16:creationId xmlns:a16="http://schemas.microsoft.com/office/drawing/2014/main" id="{297AC4E1-A71D-5E05-4EC9-737D26963F66}"/>
                </a:ext>
              </a:extLst>
            </p:cNvPr>
            <p:cNvSpPr txBox="1"/>
            <p:nvPr/>
          </p:nvSpPr>
          <p:spPr>
            <a:xfrm>
              <a:off x="148513" y="2092769"/>
              <a:ext cx="6846258" cy="1465410"/>
            </a:xfrm>
            <a:prstGeom prst="rect">
              <a:avLst/>
            </a:prstGeom>
            <a:solidFill>
              <a:schemeClr val="accent1"/>
            </a:solidFill>
          </p:spPr>
          <p:txBody>
            <a:bodyPr wrap="square" lIns="144000" tIns="108000" rIns="0" bIns="0" rtlCol="0">
              <a:noAutofit/>
            </a:bodyPr>
            <a:lstStyle/>
            <a:p>
              <a:pPr algn="l"/>
              <a:r>
                <a:rPr lang="en-AU" sz="2600" b="1">
                  <a:solidFill>
                    <a:schemeClr val="bg1"/>
                  </a:solidFill>
                </a:rPr>
                <a:t>Show your answer</a:t>
              </a:r>
            </a:p>
          </p:txBody>
        </p:sp>
        <p:sp>
          <p:nvSpPr>
            <p:cNvPr id="10" name="Rectangle 9" descr="Show your answer by providing a thumbs up for true">
              <a:extLst>
                <a:ext uri="{FF2B5EF4-FFF2-40B4-BE49-F238E27FC236}">
                  <a16:creationId xmlns:a16="http://schemas.microsoft.com/office/drawing/2014/main" id="{225942E9-BEF0-6C2A-8D52-B2145B7877C2}"/>
                </a:ext>
              </a:extLst>
            </p:cNvPr>
            <p:cNvSpPr/>
            <p:nvPr/>
          </p:nvSpPr>
          <p:spPr>
            <a:xfrm>
              <a:off x="278056" y="2669578"/>
              <a:ext cx="2935611" cy="684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r>
                <a:rPr lang="en-AU" sz="1600">
                  <a:solidFill>
                    <a:schemeClr val="tx1"/>
                  </a:solidFill>
                </a:rPr>
                <a:t>Thumbs up – true</a:t>
              </a:r>
            </a:p>
          </p:txBody>
        </p:sp>
        <p:sp>
          <p:nvSpPr>
            <p:cNvPr id="11" name="Rectangle 10">
              <a:extLst>
                <a:ext uri="{FF2B5EF4-FFF2-40B4-BE49-F238E27FC236}">
                  <a16:creationId xmlns:a16="http://schemas.microsoft.com/office/drawing/2014/main" id="{8A43BF19-DE1C-ABDC-5CC8-3D3FCF1D30B3}"/>
                </a:ext>
              </a:extLst>
            </p:cNvPr>
            <p:cNvSpPr/>
            <p:nvPr/>
          </p:nvSpPr>
          <p:spPr>
            <a:xfrm>
              <a:off x="3865902" y="2654899"/>
              <a:ext cx="2935610" cy="684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r>
                <a:rPr lang="en-AU" sz="1600">
                  <a:solidFill>
                    <a:schemeClr val="tx1"/>
                  </a:solidFill>
                </a:rPr>
                <a:t>Thumbs down – false</a:t>
              </a:r>
            </a:p>
          </p:txBody>
        </p:sp>
        <p:pic>
          <p:nvPicPr>
            <p:cNvPr id="13" name="Graphic 12" descr="Thumbs up sign with solid fill">
              <a:extLst>
                <a:ext uri="{FF2B5EF4-FFF2-40B4-BE49-F238E27FC236}">
                  <a16:creationId xmlns:a16="http://schemas.microsoft.com/office/drawing/2014/main" id="{976B720A-AC3F-AC27-EA41-3FA72BC9521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31073" y="2667574"/>
              <a:ext cx="517493" cy="671325"/>
            </a:xfrm>
            <a:prstGeom prst="rect">
              <a:avLst/>
            </a:prstGeom>
          </p:spPr>
        </p:pic>
        <p:pic>
          <p:nvPicPr>
            <p:cNvPr id="14" name="Graphic 16" descr="Thumbs Down with solid fill">
              <a:extLst>
                <a:ext uri="{FF2B5EF4-FFF2-40B4-BE49-F238E27FC236}">
                  <a16:creationId xmlns:a16="http://schemas.microsoft.com/office/drawing/2014/main" id="{31BAB5B3-17C6-6980-4510-7B573539073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025648" y="2665699"/>
              <a:ext cx="518940" cy="673200"/>
            </a:xfrm>
            <a:prstGeom prst="rect">
              <a:avLst/>
            </a:prstGeom>
          </p:spPr>
        </p:pic>
      </p:grpSp>
      <p:pic>
        <p:nvPicPr>
          <p:cNvPr id="7" name="Picture 6" descr="Source 3 - extract from Diodorus  Siculus Library (Bibliotheca Historica) Book 1&#10;&#10;Diodorus Siculus was a Greek historian from Sicily. It is estimated he wrote Bibliotheca Historica between 56 BCE and 30 BCE. It comprised of 40 books, of which I-IV and XI-XX have survived.&#10;&#10;And though the two kings built the pyramids to serve as their tombs, in the event neither of them was buried in them; for the multitudes, because of the hardships which they had endured in the building of them and the many cruel and violent acts of these kings, were filled with anger against those who had caused their sufferings and openly threatened to tear their bodies asunder and cast them in despite out of the tombs. Consequently each ruler when dying enjoined upon his kinsmen to bury his body secretly in an unmarked place. After these rulers Mycerinus [Menkaure]...undertook the construction of a third pyramid...&#10;&#10;Source: Diodorus Siculus's Library Books 1–7 translated by Charles Henry Oldfather (1887-1954) is in the public domain.">
            <a:extLst>
              <a:ext uri="{FF2B5EF4-FFF2-40B4-BE49-F238E27FC236}">
                <a16:creationId xmlns:a16="http://schemas.microsoft.com/office/drawing/2014/main" id="{F54011C7-E3AF-8220-8200-BEED3BEED8DD}"/>
              </a:ext>
            </a:extLst>
          </p:cNvPr>
          <p:cNvPicPr>
            <a:picLocks noChangeAspect="1"/>
          </p:cNvPicPr>
          <p:nvPr/>
        </p:nvPicPr>
        <p:blipFill>
          <a:blip r:embed="rId5"/>
          <a:stretch>
            <a:fillRect/>
          </a:stretch>
        </p:blipFill>
        <p:spPr>
          <a:xfrm>
            <a:off x="272790" y="1741312"/>
            <a:ext cx="6508921" cy="3451701"/>
          </a:xfrm>
          <a:prstGeom prst="rect">
            <a:avLst/>
          </a:prstGeom>
        </p:spPr>
      </p:pic>
      <p:pic>
        <p:nvPicPr>
          <p:cNvPr id="15" name="Graphic 14" descr="Thumbs up sign with solid fill">
            <a:extLst>
              <a:ext uri="{FF2B5EF4-FFF2-40B4-BE49-F238E27FC236}">
                <a16:creationId xmlns:a16="http://schemas.microsoft.com/office/drawing/2014/main" id="{4B7A3858-8FE4-54E8-ECC0-03110D96324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658815" y="2209725"/>
            <a:ext cx="1879764" cy="2438549"/>
          </a:xfrm>
          <a:prstGeom prst="rect">
            <a:avLst/>
          </a:prstGeom>
        </p:spPr>
      </p:pic>
      <p:pic>
        <p:nvPicPr>
          <p:cNvPr id="16" name="Graphic 16" descr="Thumbs Down with solid fill">
            <a:extLst>
              <a:ext uri="{FF2B5EF4-FFF2-40B4-BE49-F238E27FC236}">
                <a16:creationId xmlns:a16="http://schemas.microsoft.com/office/drawing/2014/main" id="{686D6988-05E1-82B5-4767-238F7DC87E8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868447" y="2840851"/>
            <a:ext cx="1975551" cy="2562802"/>
          </a:xfrm>
          <a:prstGeom prst="rect">
            <a:avLst/>
          </a:prstGeom>
        </p:spPr>
      </p:pic>
      <p:sp>
        <p:nvSpPr>
          <p:cNvPr id="17" name="TextBox 16">
            <a:extLst>
              <a:ext uri="{FF2B5EF4-FFF2-40B4-BE49-F238E27FC236}">
                <a16:creationId xmlns:a16="http://schemas.microsoft.com/office/drawing/2014/main" id="{E1F2262B-1615-B069-9C3F-EA7A0149D8AE}"/>
              </a:ext>
            </a:extLst>
          </p:cNvPr>
          <p:cNvSpPr txBox="1"/>
          <p:nvPr/>
        </p:nvSpPr>
        <p:spPr>
          <a:xfrm>
            <a:off x="272791" y="5305020"/>
            <a:ext cx="7386024" cy="510778"/>
          </a:xfrm>
          <a:prstGeom prst="roundRect">
            <a:avLst/>
          </a:prstGeom>
          <a:solidFill>
            <a:srgbClr val="FBDBE7"/>
          </a:solidFill>
        </p:spPr>
        <p:txBody>
          <a:bodyPr wrap="square">
            <a:spAutoFit/>
          </a:bodyPr>
          <a:lstStyle/>
          <a:p>
            <a:r>
              <a:rPr lang="en-AU">
                <a:latin typeface="Public Sans" pitchFamily="2" charset="0"/>
              </a:rPr>
              <a:t>1. The original of this source no longer exists.</a:t>
            </a:r>
          </a:p>
        </p:txBody>
      </p:sp>
      <p:sp>
        <p:nvSpPr>
          <p:cNvPr id="18" name="TextBox 17">
            <a:extLst>
              <a:ext uri="{FF2B5EF4-FFF2-40B4-BE49-F238E27FC236}">
                <a16:creationId xmlns:a16="http://schemas.microsoft.com/office/drawing/2014/main" id="{53FA92B9-EE03-587A-C5C0-7329993F25F7}"/>
              </a:ext>
            </a:extLst>
          </p:cNvPr>
          <p:cNvSpPr txBox="1"/>
          <p:nvPr/>
        </p:nvSpPr>
        <p:spPr>
          <a:xfrm>
            <a:off x="272790" y="5927805"/>
            <a:ext cx="7386023" cy="510778"/>
          </a:xfrm>
          <a:prstGeom prst="roundRect">
            <a:avLst/>
          </a:prstGeom>
          <a:solidFill>
            <a:srgbClr val="E5F7FC"/>
          </a:solidFill>
        </p:spPr>
        <p:txBody>
          <a:bodyPr wrap="square">
            <a:spAutoFit/>
          </a:bodyPr>
          <a:lstStyle/>
          <a:p>
            <a:r>
              <a:rPr lang="en-AU">
                <a:latin typeface="Public Sans" pitchFamily="2" charset="0"/>
              </a:rPr>
              <a:t>2. This is from an incomplete source.</a:t>
            </a:r>
          </a:p>
        </p:txBody>
      </p:sp>
      <p:sp>
        <p:nvSpPr>
          <p:cNvPr id="20" name="Rectangle 19">
            <a:extLst>
              <a:ext uri="{FF2B5EF4-FFF2-40B4-BE49-F238E27FC236}">
                <a16:creationId xmlns:a16="http://schemas.microsoft.com/office/drawing/2014/main" id="{726A9CFE-41A1-69EF-CD3F-F51D62F47843}"/>
              </a:ext>
              <a:ext uri="{C183D7F6-B498-43B3-948B-1728B52AA6E4}">
                <adec:decorative xmlns:adec="http://schemas.microsoft.com/office/drawing/2017/decorative" val="1"/>
              </a:ext>
            </a:extLst>
          </p:cNvPr>
          <p:cNvSpPr/>
          <p:nvPr/>
        </p:nvSpPr>
        <p:spPr>
          <a:xfrm>
            <a:off x="2366332" y="2397482"/>
            <a:ext cx="4032000" cy="234000"/>
          </a:xfrm>
          <a:prstGeom prst="rect">
            <a:avLst/>
          </a:prstGeom>
          <a:noFill/>
          <a:ln w="38100">
            <a:solidFill>
              <a:srgbClr val="00AC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699CF3E9-0123-1CAC-BE41-27F6167B4A81}"/>
              </a:ext>
              <a:ext uri="{C183D7F6-B498-43B3-948B-1728B52AA6E4}">
                <adec:decorative xmlns:adec="http://schemas.microsoft.com/office/drawing/2017/decorative" val="1"/>
              </a:ext>
            </a:extLst>
          </p:cNvPr>
          <p:cNvSpPr/>
          <p:nvPr/>
        </p:nvSpPr>
        <p:spPr>
          <a:xfrm>
            <a:off x="4458463" y="2397482"/>
            <a:ext cx="1944000" cy="234000"/>
          </a:xfrm>
          <a:prstGeom prst="rect">
            <a:avLst/>
          </a:prstGeom>
          <a:noFill/>
          <a:ln w="38100">
            <a:solidFill>
              <a:srgbClr val="B514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Slide Number Placeholder 1">
            <a:extLst>
              <a:ext uri="{FF2B5EF4-FFF2-40B4-BE49-F238E27FC236}">
                <a16:creationId xmlns:a16="http://schemas.microsoft.com/office/drawing/2014/main" id="{2B798B39-E6FB-D2A5-167B-3CCEB2CFE35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80917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7"/>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9"/>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20" grpId="0" animBg="1"/>
      <p:bldP spid="19" grpId="0" animBg="1"/>
      <p:bldP spid="1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a:latin typeface="+mn-lt"/>
                <a:hlinkClick r:id="rId6"/>
              </a:rPr>
              <a:t>History 7–10 Syllabus</a:t>
            </a:r>
            <a:r>
              <a:rPr lang="en-AU">
                <a:latin typeface="+mn-lt"/>
              </a:rPr>
              <a:t> © Syllabus NSW Education Standards Authority (NESA) for and on behalf of the Crown in right of the State of New South Wales, 2024.</a:t>
            </a:r>
          </a:p>
          <a:p>
            <a:r>
              <a:rPr lang="en-AU"/>
              <a:t>Godley AD (1920) </a:t>
            </a:r>
            <a:r>
              <a:rPr lang="en-AU" i="1" u="sng">
                <a:hlinkClick r:id="rId7"/>
              </a:rPr>
              <a:t>Herodotus, The Histories</a:t>
            </a:r>
            <a:r>
              <a:rPr lang="en-AU"/>
              <a:t>, Perseus Digital Library, accessed 26 June 2025.</a:t>
            </a:r>
          </a:p>
          <a:p>
            <a:r>
              <a:rPr lang="en-AU"/>
              <a:t>Oldfather CH (1933) </a:t>
            </a:r>
            <a:r>
              <a:rPr lang="en-AU" i="1" u="sng">
                <a:hlinkClick r:id="rId8"/>
              </a:rPr>
              <a:t>Diodorus Siculus, Library 1-7</a:t>
            </a:r>
            <a:r>
              <a:rPr lang="en-AU"/>
              <a:t>, </a:t>
            </a:r>
            <a:r>
              <a:rPr lang="en-AU" err="1"/>
              <a:t>ToposText</a:t>
            </a:r>
            <a:r>
              <a:rPr lang="en-AU"/>
              <a:t>, accessed 26 June 2025.</a:t>
            </a:r>
            <a:endParaRPr lang="en-AU">
              <a:latin typeface="+mn-lt"/>
            </a:endParaRPr>
          </a:p>
          <a:p>
            <a:r>
              <a:rPr lang="en-AU">
                <a:latin typeface="+mn-lt"/>
              </a:rPr>
              <a:t>sheilapic76 (11 September 2010) Egyptian pyramids [image], </a:t>
            </a:r>
            <a:r>
              <a:rPr lang="en-AU">
                <a:latin typeface="+mn-lt"/>
                <a:hlinkClick r:id="rId9"/>
              </a:rPr>
              <a:t>Flickr</a:t>
            </a:r>
            <a:r>
              <a:rPr lang="en-AU">
                <a:latin typeface="+mn-lt"/>
              </a:rPr>
              <a:t>, accessed 18 June 2025.</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2026.</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a:effectLst/>
                <a:latin typeface="+mj-lt"/>
                <a:ea typeface="Times New Roman" panose="02020603050405020304" pitchFamily="18" charset="0"/>
              </a:rPr>
              <a:t>Analysing sources</a:t>
            </a:r>
            <a:endParaRPr lang="en-AU">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History 7–10 – Stage 4</a:t>
            </a:r>
          </a:p>
        </p:txBody>
      </p:sp>
      <p:sp>
        <p:nvSpPr>
          <p:cNvPr id="15" name="Text Placeholder 14">
            <a:extLst>
              <a:ext uri="{FF2B5EF4-FFF2-40B4-BE49-F238E27FC236}">
                <a16:creationId xmlns:a16="http://schemas.microsoft.com/office/drawing/2014/main" id="{B3194FFA-45A0-8BEB-A081-4617D2C9CD7D}"/>
              </a:ext>
            </a:extLst>
          </p:cNvPr>
          <p:cNvSpPr>
            <a:spLocks noGrp="1"/>
          </p:cNvSpPr>
          <p:nvPr>
            <p:ph type="body" sz="quarter" idx="16"/>
          </p:nvPr>
        </p:nvSpPr>
        <p:spPr/>
        <p:txBody>
          <a:bodyPr/>
          <a:lstStyle/>
          <a:p>
            <a:endParaRPr lang="en-US"/>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4"/>
          </p:nvPr>
        </p:nvSpPr>
        <p:spPr/>
        <p:txBody>
          <a:bodyPr/>
          <a:lstStyle/>
          <a:p>
            <a:r>
              <a:rPr lang="en-AU">
                <a:latin typeface="+mj-lt"/>
              </a:rPr>
              <a:t>Case and site study: the construction of the Egyptian pyramids</a:t>
            </a:r>
          </a:p>
        </p:txBody>
      </p:sp>
      <p:sp>
        <p:nvSpPr>
          <p:cNvPr id="14" name="Text Placeholder 13">
            <a:extLst>
              <a:ext uri="{FF2B5EF4-FFF2-40B4-BE49-F238E27FC236}">
                <a16:creationId xmlns:a16="http://schemas.microsoft.com/office/drawing/2014/main" id="{7FB4A8EF-77F1-93C1-9299-AF3D93653CFF}"/>
              </a:ext>
            </a:extLst>
          </p:cNvPr>
          <p:cNvSpPr>
            <a:spLocks noGrp="1"/>
          </p:cNvSpPr>
          <p:nvPr>
            <p:ph type="body" sz="quarter" idx="15"/>
          </p:nvPr>
        </p:nvSpPr>
        <p:spPr/>
        <p:txBody>
          <a:bodyPr/>
          <a:lstStyle/>
          <a:p>
            <a:endParaRPr lang="en-US"/>
          </a:p>
        </p:txBody>
      </p:sp>
      <p:pic>
        <p:nvPicPr>
          <p:cNvPr id="6" name="Picture Placeholder 5" descr="3 large Egyptian pyramids. There are 3 smaller pyramids in the foreground.">
            <a:extLst>
              <a:ext uri="{FF2B5EF4-FFF2-40B4-BE49-F238E27FC236}">
                <a16:creationId xmlns:a16="http://schemas.microsoft.com/office/drawing/2014/main" id="{AA28A2B3-2180-FC6D-9E4E-3653F5A3FFD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2309" r="22309"/>
          <a:stretch/>
        </p:blipFill>
        <p:spPr bwMode="auto">
          <a:prstGeom prst="rect">
            <a:avLst/>
          </a:prstGeom>
          <a:noFill/>
          <a:ln>
            <a:noFill/>
          </a:ln>
        </p:spPr>
      </p:pic>
      <p:sp>
        <p:nvSpPr>
          <p:cNvPr id="7" name="Rectangle 6">
            <a:extLst>
              <a:ext uri="{FF2B5EF4-FFF2-40B4-BE49-F238E27FC236}">
                <a16:creationId xmlns:a16="http://schemas.microsoft.com/office/drawing/2014/main" id="{D3145317-7D07-65F1-712B-498C7B02C596}"/>
              </a:ext>
              <a:ext uri="{C183D7F6-B498-43B3-948B-1728B52AA6E4}">
                <adec:decorative xmlns:adec="http://schemas.microsoft.com/office/drawing/2017/decorative" val="1"/>
              </a:ext>
            </a:extLst>
          </p:cNvPr>
          <p:cNvSpPr/>
          <p:nvPr/>
        </p:nvSpPr>
        <p:spPr>
          <a:xfrm>
            <a:off x="7128000" y="6440992"/>
            <a:ext cx="5064000" cy="4270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81D67FE-AB00-2F13-AE8E-56E5C1DA7E3E}"/>
              </a:ext>
            </a:extLst>
          </p:cNvPr>
          <p:cNvSpPr txBox="1"/>
          <p:nvPr/>
        </p:nvSpPr>
        <p:spPr>
          <a:xfrm>
            <a:off x="7600446" y="6549688"/>
            <a:ext cx="4540715" cy="257535"/>
          </a:xfrm>
          <a:prstGeom prst="rect">
            <a:avLst/>
          </a:prstGeom>
          <a:noFill/>
        </p:spPr>
        <p:txBody>
          <a:bodyPr wrap="square" lIns="72000" tIns="0" rIns="0" bIns="0" rtlCol="0">
            <a:noAutofit/>
          </a:bodyPr>
          <a:lstStyle/>
          <a:p>
            <a:pPr algn="r"/>
            <a:r>
              <a:rPr lang="en-AU" sz="1200" u="sng">
                <a:solidFill>
                  <a:srgbClr val="001C4A"/>
                </a:solidFill>
                <a:effectLst/>
                <a:ea typeface="Calibri" panose="020F0502020204030204" pitchFamily="34" charset="0"/>
                <a:hlinkClick r:id="rId4"/>
              </a:rPr>
              <a:t>Egyptian pyramids</a:t>
            </a:r>
            <a:r>
              <a:rPr lang="en-AU" sz="1200">
                <a:effectLst/>
                <a:ea typeface="Calibri" panose="020F0502020204030204" pitchFamily="34" charset="0"/>
              </a:rPr>
              <a:t> by </a:t>
            </a:r>
            <a:r>
              <a:rPr lang="en-AU" sz="1200" u="sng">
                <a:solidFill>
                  <a:srgbClr val="001C4A"/>
                </a:solidFill>
                <a:effectLst/>
                <a:ea typeface="Calibri" panose="020F0502020204030204" pitchFamily="34" charset="0"/>
                <a:hlinkClick r:id="rId5"/>
              </a:rPr>
              <a:t>sheilapic76</a:t>
            </a:r>
            <a:r>
              <a:rPr lang="en-AU" sz="1200">
                <a:effectLst/>
                <a:ea typeface="Calibri" panose="020F0502020204030204" pitchFamily="34" charset="0"/>
              </a:rPr>
              <a:t> is licensed under </a:t>
            </a:r>
            <a:r>
              <a:rPr lang="en-AU" sz="1200" u="sng">
                <a:solidFill>
                  <a:srgbClr val="001C4A"/>
                </a:solidFill>
                <a:effectLst/>
                <a:ea typeface="Calibri" panose="020F0502020204030204" pitchFamily="34" charset="0"/>
                <a:hlinkClick r:id="rId6"/>
              </a:rPr>
              <a:t>CC BY 2.0</a:t>
            </a:r>
            <a:r>
              <a:rPr lang="en-AU" sz="1200">
                <a:effectLst/>
                <a:ea typeface="Calibri" panose="020F0502020204030204" pitchFamily="34" charset="0"/>
              </a:rPr>
              <a:t>.</a:t>
            </a:r>
            <a:endParaRPr lang="en-AU" sz="700"/>
          </a:p>
        </p:txBody>
      </p:sp>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10" name="Text Placeholder 9">
            <a:extLst>
              <a:ext uri="{FF2B5EF4-FFF2-40B4-BE49-F238E27FC236}">
                <a16:creationId xmlns:a16="http://schemas.microsoft.com/office/drawing/2014/main" id="{EF8A343C-35F3-0003-E9B7-699AD81300EA}"/>
              </a:ext>
            </a:extLst>
          </p:cNvPr>
          <p:cNvSpPr>
            <a:spLocks noGrp="1"/>
          </p:cNvSpPr>
          <p:nvPr>
            <p:ph type="body" sz="quarter" idx="18"/>
          </p:nvPr>
        </p:nvSpPr>
        <p:spPr/>
        <p:txBody>
          <a:bodyPr/>
          <a:lstStyle/>
          <a:p>
            <a:endParaRPr lang="en-US"/>
          </a:p>
        </p:txBody>
      </p:sp>
      <p:sp>
        <p:nvSpPr>
          <p:cNvPr id="8" name="Picture Placeholder 7">
            <a:extLst>
              <a:ext uri="{FF2B5EF4-FFF2-40B4-BE49-F238E27FC236}">
                <a16:creationId xmlns:a16="http://schemas.microsoft.com/office/drawing/2014/main" id="{ACDDA6D7-827D-E262-6D23-18E977CDE71A}"/>
              </a:ext>
            </a:extLst>
          </p:cNvPr>
          <p:cNvSpPr>
            <a:spLocks noGrp="1"/>
          </p:cNvSpPr>
          <p:nvPr>
            <p:ph type="pic" sz="quarter" idx="13"/>
          </p:nvPr>
        </p:nvSpPr>
        <p:spPr/>
        <p:txBody>
          <a:bodyPr/>
          <a:lstStyle/>
          <a:p>
            <a:pPr>
              <a:spcAft>
                <a:spcPts val="600"/>
              </a:spcAft>
            </a:pPr>
            <a:r>
              <a:rPr lang="en-AU" b="1">
                <a:solidFill>
                  <a:schemeClr val="accent1"/>
                </a:solidFill>
              </a:rPr>
              <a:t>We are learning to</a:t>
            </a:r>
            <a:endParaRPr lang="en-AU" b="1">
              <a:solidFill>
                <a:schemeClr val="accent1"/>
              </a:solidFill>
              <a:ea typeface="+mn-lt"/>
            </a:endParaRPr>
          </a:p>
          <a:p>
            <a:pPr marL="342900" indent="-342900">
              <a:spcAft>
                <a:spcPts val="600"/>
              </a:spcAft>
              <a:buFont typeface="Arial" panose="020B0604020202020204" pitchFamily="34" charset="0"/>
              <a:buChar char="•"/>
            </a:pPr>
            <a:r>
              <a:rPr lang="en-AU"/>
              <a:t>analyse sources effectively</a:t>
            </a:r>
          </a:p>
          <a:p>
            <a:pPr marL="342900" indent="-342900">
              <a:spcAft>
                <a:spcPts val="600"/>
              </a:spcAft>
              <a:buFont typeface="Arial" panose="020B0604020202020204" pitchFamily="34" charset="0"/>
              <a:buChar char="•"/>
            </a:pPr>
            <a:r>
              <a:rPr lang="en-AU"/>
              <a:t>collect evidence for a historical inquiry.</a:t>
            </a:r>
          </a:p>
          <a:p>
            <a:pPr>
              <a:spcAft>
                <a:spcPts val="600"/>
              </a:spcAft>
            </a:pPr>
            <a:r>
              <a:rPr lang="en-AU" b="1">
                <a:solidFill>
                  <a:schemeClr val="accent1"/>
                </a:solidFill>
              </a:rPr>
              <a:t>We can</a:t>
            </a:r>
            <a:endParaRPr lang="en-US">
              <a:solidFill>
                <a:schemeClr val="accent1"/>
              </a:solidFill>
            </a:endParaRPr>
          </a:p>
          <a:p>
            <a:pPr marL="342900" indent="-342900">
              <a:spcAft>
                <a:spcPts val="600"/>
              </a:spcAft>
              <a:buFont typeface="Arial"/>
              <a:buChar char="•"/>
            </a:pPr>
            <a:r>
              <a:rPr lang="en-AU"/>
              <a:t>identify the origin, context and purpose of a source</a:t>
            </a:r>
            <a:endParaRPr lang="en-US"/>
          </a:p>
          <a:p>
            <a:pPr marL="342900" indent="-342900">
              <a:spcAft>
                <a:spcPts val="600"/>
              </a:spcAft>
              <a:buFont typeface="Arial"/>
              <a:buChar char="•"/>
            </a:pPr>
            <a:r>
              <a:rPr lang="en-AU">
                <a:ea typeface="+mn-lt"/>
              </a:rPr>
              <a:t>find relevant evidence in a source</a:t>
            </a:r>
            <a:endParaRPr lang="en-US">
              <a:ea typeface="+mn-lt"/>
            </a:endParaRPr>
          </a:p>
          <a:p>
            <a:pPr marL="342900" indent="-342900">
              <a:spcAft>
                <a:spcPts val="600"/>
              </a:spcAft>
              <a:buFont typeface="Arial"/>
              <a:buChar char="•"/>
            </a:pPr>
            <a:r>
              <a:rPr lang="en-AU">
                <a:ea typeface="+mn-lt"/>
              </a:rPr>
              <a:t>communicate an interpretation using evidence.</a:t>
            </a:r>
            <a:endParaRPr lang="en-AU"/>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36489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D907C3-5719-9E85-B736-B1D30D8EFEC0}"/>
              </a:ext>
            </a:extLst>
          </p:cNvPr>
          <p:cNvSpPr>
            <a:spLocks noGrp="1"/>
          </p:cNvSpPr>
          <p:nvPr>
            <p:ph type="title"/>
          </p:nvPr>
        </p:nvSpPr>
        <p:spPr/>
        <p:txBody>
          <a:bodyPr/>
          <a:lstStyle/>
          <a:p>
            <a:r>
              <a:rPr lang="en-AU">
                <a:latin typeface="+mj-lt"/>
              </a:rPr>
              <a:t>Steps for analysing and using sources</a:t>
            </a:r>
          </a:p>
        </p:txBody>
      </p:sp>
      <p:grpSp>
        <p:nvGrpSpPr>
          <p:cNvPr id="12" name="Group 11" descr="1. Identify the origin, context and purpose of the source">
            <a:extLst>
              <a:ext uri="{FF2B5EF4-FFF2-40B4-BE49-F238E27FC236}">
                <a16:creationId xmlns:a16="http://schemas.microsoft.com/office/drawing/2014/main" id="{65ACBFB9-2EDF-E8F7-2687-7E5685EB472E}"/>
              </a:ext>
            </a:extLst>
          </p:cNvPr>
          <p:cNvGrpSpPr/>
          <p:nvPr/>
        </p:nvGrpSpPr>
        <p:grpSpPr>
          <a:xfrm>
            <a:off x="661890" y="1608641"/>
            <a:ext cx="10289183" cy="1259206"/>
            <a:chOff x="661890" y="1608641"/>
            <a:chExt cx="10289183" cy="1259206"/>
          </a:xfrm>
        </p:grpSpPr>
        <p:sp>
          <p:nvSpPr>
            <p:cNvPr id="13" name="TextBox 12">
              <a:extLst>
                <a:ext uri="{FF2B5EF4-FFF2-40B4-BE49-F238E27FC236}">
                  <a16:creationId xmlns:a16="http://schemas.microsoft.com/office/drawing/2014/main" id="{79C3A14D-92DF-3F47-BED5-04D3B4949C24}"/>
                </a:ext>
              </a:extLst>
            </p:cNvPr>
            <p:cNvSpPr txBox="1"/>
            <p:nvPr/>
          </p:nvSpPr>
          <p:spPr>
            <a:xfrm>
              <a:off x="1616765" y="1787777"/>
              <a:ext cx="9334308" cy="915667"/>
            </a:xfrm>
            <a:prstGeom prst="roundRect">
              <a:avLst/>
            </a:prstGeom>
            <a:solidFill>
              <a:srgbClr val="FBDBE7"/>
            </a:solidFill>
          </p:spPr>
          <p:txBody>
            <a:bodyPr wrap="square" lIns="468000" tIns="0" anchor="ctr">
              <a:noAutofit/>
            </a:bodyPr>
            <a:lstStyle>
              <a:defPPr>
                <a:defRPr lang="en-US"/>
              </a:defPPr>
              <a:lvl1pPr>
                <a:defRPr sz="3200" b="0" i="0">
                  <a:effectLst/>
                  <a:latin typeface="Public Sans" pitchFamily="2" charset="0"/>
                </a:defRPr>
              </a:lvl1pPr>
            </a:lstStyle>
            <a:p>
              <a:r>
                <a:rPr lang="en-AU" sz="2400">
                  <a:latin typeface="+mn-lt"/>
                </a:rPr>
                <a:t>Identify the origin, context and purpose of the source</a:t>
              </a:r>
            </a:p>
          </p:txBody>
        </p:sp>
        <p:sp>
          <p:nvSpPr>
            <p:cNvPr id="11" name="Oval 10">
              <a:hlinkClick r:id="rId3" action="ppaction://hlinksldjump"/>
              <a:extLst>
                <a:ext uri="{FF2B5EF4-FFF2-40B4-BE49-F238E27FC236}">
                  <a16:creationId xmlns:a16="http://schemas.microsoft.com/office/drawing/2014/main" id="{49CFC951-3152-3C67-2CF9-79574499B5E1}"/>
                </a:ext>
                <a:ext uri="{C183D7F6-B498-43B3-948B-1728B52AA6E4}">
                  <adec:decorative xmlns:adec="http://schemas.microsoft.com/office/drawing/2017/decorative" val="0"/>
                </a:ext>
              </a:extLst>
            </p:cNvPr>
            <p:cNvSpPr/>
            <p:nvPr/>
          </p:nvSpPr>
          <p:spPr>
            <a:xfrm>
              <a:off x="661890" y="1608641"/>
              <a:ext cx="1259206" cy="1259206"/>
            </a:xfrm>
            <a:prstGeom prst="ellipse">
              <a:avLst/>
            </a:prstGeom>
            <a:solidFill>
              <a:srgbClr val="B51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a:latin typeface="+mj-lt"/>
                  <a:cs typeface="Arial" panose="020B0604020202020204" pitchFamily="34" charset="0"/>
                </a:rPr>
                <a:t>1</a:t>
              </a:r>
            </a:p>
          </p:txBody>
        </p:sp>
      </p:grpSp>
      <p:grpSp>
        <p:nvGrpSpPr>
          <p:cNvPr id="14" name="Group 13" descr="2. Locate, select and use information from the source as evidence&#10;">
            <a:extLst>
              <a:ext uri="{FF2B5EF4-FFF2-40B4-BE49-F238E27FC236}">
                <a16:creationId xmlns:a16="http://schemas.microsoft.com/office/drawing/2014/main" id="{12AA6032-9DE1-1B78-278B-E1D02B7D6E81}"/>
              </a:ext>
            </a:extLst>
          </p:cNvPr>
          <p:cNvGrpSpPr/>
          <p:nvPr/>
        </p:nvGrpSpPr>
        <p:grpSpPr>
          <a:xfrm>
            <a:off x="661890" y="3046983"/>
            <a:ext cx="10289183" cy="1259206"/>
            <a:chOff x="661890" y="3046983"/>
            <a:chExt cx="10289183" cy="1259206"/>
          </a:xfrm>
        </p:grpSpPr>
        <p:sp>
          <p:nvSpPr>
            <p:cNvPr id="15" name="TextBox 14" descr="2. Locate, select and use information from the source as evidence">
              <a:extLst>
                <a:ext uri="{FF2B5EF4-FFF2-40B4-BE49-F238E27FC236}">
                  <a16:creationId xmlns:a16="http://schemas.microsoft.com/office/drawing/2014/main" id="{7DB2BB93-A249-4A09-D74F-AA00A3B089F0}"/>
                </a:ext>
              </a:extLst>
            </p:cNvPr>
            <p:cNvSpPr txBox="1"/>
            <p:nvPr/>
          </p:nvSpPr>
          <p:spPr>
            <a:xfrm>
              <a:off x="1616765" y="3226119"/>
              <a:ext cx="9334308" cy="915667"/>
            </a:xfrm>
            <a:prstGeom prst="roundRect">
              <a:avLst/>
            </a:prstGeom>
            <a:solidFill>
              <a:srgbClr val="E5F7FC"/>
            </a:solidFill>
          </p:spPr>
          <p:txBody>
            <a:bodyPr wrap="square" lIns="468000" tIns="0" bIns="0" anchor="ctr">
              <a:noAutofit/>
            </a:bodyPr>
            <a:lstStyle>
              <a:defPPr>
                <a:defRPr lang="en-US"/>
              </a:defPPr>
              <a:lvl1pPr>
                <a:defRPr sz="3200" b="0" i="0">
                  <a:effectLst/>
                  <a:latin typeface="Public Sans" pitchFamily="2" charset="0"/>
                </a:defRPr>
              </a:lvl1pPr>
            </a:lstStyle>
            <a:p>
              <a:r>
                <a:rPr lang="en-AU" sz="2400">
                  <a:latin typeface="+mn-lt"/>
                </a:rPr>
                <a:t>Locate, select and use information from the source as evidence</a:t>
              </a:r>
            </a:p>
          </p:txBody>
        </p:sp>
        <p:sp>
          <p:nvSpPr>
            <p:cNvPr id="10" name="Oval 9">
              <a:extLst>
                <a:ext uri="{FF2B5EF4-FFF2-40B4-BE49-F238E27FC236}">
                  <a16:creationId xmlns:a16="http://schemas.microsoft.com/office/drawing/2014/main" id="{CBF4F8AE-2FC2-62DF-2FAE-1D82D44206D0}"/>
                </a:ext>
                <a:ext uri="{C183D7F6-B498-43B3-948B-1728B52AA6E4}">
                  <adec:decorative xmlns:adec="http://schemas.microsoft.com/office/drawing/2017/decorative" val="0"/>
                </a:ext>
              </a:extLst>
            </p:cNvPr>
            <p:cNvSpPr/>
            <p:nvPr/>
          </p:nvSpPr>
          <p:spPr>
            <a:xfrm>
              <a:off x="661890" y="3046983"/>
              <a:ext cx="1259206" cy="1259206"/>
            </a:xfrm>
            <a:prstGeom prst="ellipse">
              <a:avLst/>
            </a:prstGeom>
            <a:solidFill>
              <a:srgbClr val="00AC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a:latin typeface="+mj-lt"/>
                  <a:cs typeface="Arial" panose="020B0604020202020204" pitchFamily="34" charset="0"/>
                </a:rPr>
                <a:t>2</a:t>
              </a:r>
            </a:p>
          </p:txBody>
        </p:sp>
      </p:grpSp>
      <p:grpSp>
        <p:nvGrpSpPr>
          <p:cNvPr id="16" name="Group 15" descr="3. Draw conclusions about the value and limitations of the source">
            <a:extLst>
              <a:ext uri="{FF2B5EF4-FFF2-40B4-BE49-F238E27FC236}">
                <a16:creationId xmlns:a16="http://schemas.microsoft.com/office/drawing/2014/main" id="{59F7A6C5-8CDC-B5A4-ABE7-7D42D222DE59}"/>
              </a:ext>
            </a:extLst>
          </p:cNvPr>
          <p:cNvGrpSpPr/>
          <p:nvPr/>
        </p:nvGrpSpPr>
        <p:grpSpPr>
          <a:xfrm>
            <a:off x="661890" y="4516041"/>
            <a:ext cx="10289183" cy="1259206"/>
            <a:chOff x="661890" y="3046983"/>
            <a:chExt cx="10289183" cy="1259206"/>
          </a:xfrm>
        </p:grpSpPr>
        <p:sp>
          <p:nvSpPr>
            <p:cNvPr id="17" name="TextBox 16">
              <a:extLst>
                <a:ext uri="{FF2B5EF4-FFF2-40B4-BE49-F238E27FC236}">
                  <a16:creationId xmlns:a16="http://schemas.microsoft.com/office/drawing/2014/main" id="{7A30B9DD-01C5-0A9A-05B6-C9E668044F3E}"/>
                </a:ext>
              </a:extLst>
            </p:cNvPr>
            <p:cNvSpPr txBox="1"/>
            <p:nvPr/>
          </p:nvSpPr>
          <p:spPr>
            <a:xfrm>
              <a:off x="1616765" y="3226119"/>
              <a:ext cx="9334308" cy="915667"/>
            </a:xfrm>
            <a:prstGeom prst="roundRect">
              <a:avLst/>
            </a:prstGeom>
            <a:solidFill>
              <a:srgbClr val="EDF9E0"/>
            </a:solidFill>
          </p:spPr>
          <p:txBody>
            <a:bodyPr wrap="square" lIns="468000" tIns="0" bIns="0" anchor="ctr">
              <a:noAutofit/>
            </a:bodyPr>
            <a:lstStyle>
              <a:defPPr>
                <a:defRPr lang="en-US"/>
              </a:defPPr>
              <a:lvl1pPr>
                <a:defRPr sz="3200" b="0" i="0">
                  <a:effectLst/>
                  <a:latin typeface="Public Sans" pitchFamily="2" charset="0"/>
                </a:defRPr>
              </a:lvl1pPr>
            </a:lstStyle>
            <a:p>
              <a:r>
                <a:rPr lang="en-AU" sz="2400">
                  <a:latin typeface="+mn-lt"/>
                </a:rPr>
                <a:t>Draw conclusions about the value and limitations of the source</a:t>
              </a:r>
            </a:p>
          </p:txBody>
        </p:sp>
        <p:sp>
          <p:nvSpPr>
            <p:cNvPr id="18" name="Oval 17">
              <a:extLst>
                <a:ext uri="{FF2B5EF4-FFF2-40B4-BE49-F238E27FC236}">
                  <a16:creationId xmlns:a16="http://schemas.microsoft.com/office/drawing/2014/main" id="{C734FCA2-B409-D26D-06B3-A915C5F3E5C1}"/>
                </a:ext>
                <a:ext uri="{C183D7F6-B498-43B3-948B-1728B52AA6E4}">
                  <adec:decorative xmlns:adec="http://schemas.microsoft.com/office/drawing/2017/decorative" val="0"/>
                </a:ext>
              </a:extLst>
            </p:cNvPr>
            <p:cNvSpPr/>
            <p:nvPr/>
          </p:nvSpPr>
          <p:spPr>
            <a:xfrm>
              <a:off x="661890" y="3046983"/>
              <a:ext cx="1259206" cy="1259206"/>
            </a:xfrm>
            <a:prstGeom prst="ellipse">
              <a:avLst/>
            </a:prstGeom>
            <a:solidFill>
              <a:srgbClr val="64BB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a:latin typeface="+mj-lt"/>
                  <a:cs typeface="Arial" panose="020B0604020202020204" pitchFamily="34" charset="0"/>
                </a:rPr>
                <a:t>3</a:t>
              </a:r>
            </a:p>
          </p:txBody>
        </p:sp>
      </p:grpSp>
      <p:sp>
        <p:nvSpPr>
          <p:cNvPr id="2" name="Slide Number Placeholder 1">
            <a:extLst>
              <a:ext uri="{FF2B5EF4-FFF2-40B4-BE49-F238E27FC236}">
                <a16:creationId xmlns:a16="http://schemas.microsoft.com/office/drawing/2014/main" id="{CE3079F9-0F66-9046-FB16-84F011114A2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06102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AA7354-37FB-39D5-44E3-8E3F8C64F81D}"/>
              </a:ext>
            </a:extLst>
          </p:cNvPr>
          <p:cNvSpPr>
            <a:spLocks noGrp="1"/>
          </p:cNvSpPr>
          <p:nvPr>
            <p:ph type="title"/>
          </p:nvPr>
        </p:nvSpPr>
        <p:spPr/>
        <p:txBody>
          <a:bodyPr/>
          <a:lstStyle/>
          <a:p>
            <a:r>
              <a:rPr lang="en-AU"/>
              <a:t>Step 1</a:t>
            </a:r>
          </a:p>
        </p:txBody>
      </p:sp>
      <p:sp>
        <p:nvSpPr>
          <p:cNvPr id="4" name="Text Placeholder 3">
            <a:extLst>
              <a:ext uri="{FF2B5EF4-FFF2-40B4-BE49-F238E27FC236}">
                <a16:creationId xmlns:a16="http://schemas.microsoft.com/office/drawing/2014/main" id="{1880F6B7-93C1-6E14-F022-0593409C9FA5}"/>
              </a:ext>
            </a:extLst>
          </p:cNvPr>
          <p:cNvSpPr>
            <a:spLocks noGrp="1"/>
          </p:cNvSpPr>
          <p:nvPr>
            <p:ph type="body" sz="quarter" idx="18"/>
          </p:nvPr>
        </p:nvSpPr>
        <p:spPr/>
        <p:txBody>
          <a:bodyPr/>
          <a:lstStyle/>
          <a:p>
            <a:r>
              <a:rPr lang="en-AU">
                <a:latin typeface="Public Sans" pitchFamily="2" charset="0"/>
              </a:rPr>
              <a:t>I</a:t>
            </a:r>
            <a:r>
              <a:rPr lang="en-AU" b="0" i="0">
                <a:effectLst/>
                <a:latin typeface="Public Sans" pitchFamily="2" charset="0"/>
              </a:rPr>
              <a:t>dentify the origin, context and purpose of the source</a:t>
            </a:r>
            <a:endParaRPr lang="en-AU"/>
          </a:p>
        </p:txBody>
      </p:sp>
      <p:sp>
        <p:nvSpPr>
          <p:cNvPr id="7" name="Rectangle: Rounded Corners 6">
            <a:extLst>
              <a:ext uri="{FF2B5EF4-FFF2-40B4-BE49-F238E27FC236}">
                <a16:creationId xmlns:a16="http://schemas.microsoft.com/office/drawing/2014/main" id="{987A5074-7CC5-A287-2A86-34AC472A153E}"/>
              </a:ext>
            </a:extLst>
          </p:cNvPr>
          <p:cNvSpPr/>
          <p:nvPr/>
        </p:nvSpPr>
        <p:spPr>
          <a:xfrm>
            <a:off x="380098" y="1737908"/>
            <a:ext cx="2433443" cy="1537398"/>
          </a:xfrm>
          <a:prstGeom prst="roundRect">
            <a:avLst/>
          </a:prstGeom>
          <a:solidFill>
            <a:srgbClr val="DEC4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a:solidFill>
                  <a:schemeClr val="tx1"/>
                </a:solidFill>
              </a:rPr>
              <a:t>Who made the source?</a:t>
            </a:r>
          </a:p>
        </p:txBody>
      </p:sp>
      <p:sp>
        <p:nvSpPr>
          <p:cNvPr id="9" name="Rectangle: Rounded Corners 8">
            <a:extLst>
              <a:ext uri="{FF2B5EF4-FFF2-40B4-BE49-F238E27FC236}">
                <a16:creationId xmlns:a16="http://schemas.microsoft.com/office/drawing/2014/main" id="{C03ADF8A-0E53-4C17-0065-30F08790C85C}"/>
              </a:ext>
            </a:extLst>
          </p:cNvPr>
          <p:cNvSpPr/>
          <p:nvPr/>
        </p:nvSpPr>
        <p:spPr>
          <a:xfrm>
            <a:off x="3262021" y="1737908"/>
            <a:ext cx="2433443" cy="1537398"/>
          </a:xfrm>
          <a:prstGeom prst="roundRect">
            <a:avLst/>
          </a:prstGeom>
          <a:solidFill>
            <a:srgbClr val="FAE6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a:solidFill>
                  <a:schemeClr val="tx1"/>
                </a:solidFill>
              </a:rPr>
              <a:t>What type of source is it?</a:t>
            </a:r>
          </a:p>
        </p:txBody>
      </p:sp>
      <p:sp>
        <p:nvSpPr>
          <p:cNvPr id="8" name="Rectangle: Rounded Corners 7">
            <a:extLst>
              <a:ext uri="{FF2B5EF4-FFF2-40B4-BE49-F238E27FC236}">
                <a16:creationId xmlns:a16="http://schemas.microsoft.com/office/drawing/2014/main" id="{022A4FCC-1A25-EE16-776A-7DEA3AFECE41}"/>
              </a:ext>
            </a:extLst>
          </p:cNvPr>
          <p:cNvSpPr/>
          <p:nvPr/>
        </p:nvSpPr>
        <p:spPr>
          <a:xfrm>
            <a:off x="380098" y="3720679"/>
            <a:ext cx="2433443" cy="1537398"/>
          </a:xfrm>
          <a:prstGeom prst="roundRect">
            <a:avLst/>
          </a:prstGeom>
          <a:solidFill>
            <a:srgbClr val="EDF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a:solidFill>
                  <a:schemeClr val="tx1"/>
                </a:solidFill>
              </a:rPr>
              <a:t>When was the source made?</a:t>
            </a:r>
          </a:p>
        </p:txBody>
      </p:sp>
      <p:sp>
        <p:nvSpPr>
          <p:cNvPr id="15" name="Text Placeholder 14">
            <a:extLst>
              <a:ext uri="{FF2B5EF4-FFF2-40B4-BE49-F238E27FC236}">
                <a16:creationId xmlns:a16="http://schemas.microsoft.com/office/drawing/2014/main" id="{B25D0666-33B4-A178-58E6-CEB32B8D4112}"/>
              </a:ext>
            </a:extLst>
          </p:cNvPr>
          <p:cNvSpPr>
            <a:spLocks noGrp="1"/>
          </p:cNvSpPr>
          <p:nvPr>
            <p:ph type="body" sz="quarter" idx="17"/>
          </p:nvPr>
        </p:nvSpPr>
        <p:spPr>
          <a:xfrm>
            <a:off x="6348829" y="1567086"/>
            <a:ext cx="5257029" cy="4807835"/>
          </a:xfrm>
        </p:spPr>
        <p:txBody>
          <a:bodyPr/>
          <a:lstStyle/>
          <a:p>
            <a:r>
              <a:rPr lang="en-AU"/>
              <a:t>These are some of the questions you might ask about a source during this step.</a:t>
            </a:r>
          </a:p>
          <a:p>
            <a:pPr marL="457200" indent="-457200">
              <a:buFont typeface="+mj-lt"/>
              <a:buAutoNum type="arabicPeriod"/>
            </a:pPr>
            <a:r>
              <a:rPr lang="en-AU"/>
              <a:t>Think about what we can learn about a source from these questions.</a:t>
            </a:r>
            <a:br>
              <a:rPr lang="en-AU"/>
            </a:br>
            <a:r>
              <a:rPr lang="en-AU">
                <a:solidFill>
                  <a:schemeClr val="tx2"/>
                </a:solidFill>
              </a:rPr>
              <a:t>(2 minutes)</a:t>
            </a:r>
          </a:p>
          <a:p>
            <a:pPr marL="457200" indent="-457200">
              <a:buFont typeface="+mj-lt"/>
              <a:buAutoNum type="arabicPeriod"/>
            </a:pPr>
            <a:r>
              <a:rPr lang="en-AU"/>
              <a:t>Discuss your ideas with a partner. </a:t>
            </a:r>
            <a:br>
              <a:rPr lang="en-AU"/>
            </a:br>
            <a:r>
              <a:rPr lang="en-AU">
                <a:solidFill>
                  <a:schemeClr val="tx2"/>
                </a:solidFill>
              </a:rPr>
              <a:t>(2 minutes)</a:t>
            </a:r>
          </a:p>
          <a:p>
            <a:pPr marL="457200" indent="-457200">
              <a:buFont typeface="+mj-lt"/>
              <a:buAutoNum type="arabicPeriod"/>
            </a:pPr>
            <a:r>
              <a:rPr lang="en-AU"/>
              <a:t>Share your thoughts with the class.</a:t>
            </a:r>
          </a:p>
          <a:p>
            <a:endParaRPr lang="en-AU"/>
          </a:p>
        </p:txBody>
      </p:sp>
      <p:sp>
        <p:nvSpPr>
          <p:cNvPr id="2" name="Slide Number Placeholder 1">
            <a:extLst>
              <a:ext uri="{FF2B5EF4-FFF2-40B4-BE49-F238E27FC236}">
                <a16:creationId xmlns:a16="http://schemas.microsoft.com/office/drawing/2014/main" id="{404E208E-9B86-34DE-D498-342B61DA9BE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292102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animBg="1"/>
      <p:bldP spid="1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EEF77-24F5-1D49-8BB7-2CBDBA3AE3C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05320CE-CBDE-67F5-B093-5F9295A532CC}"/>
              </a:ext>
            </a:extLst>
          </p:cNvPr>
          <p:cNvSpPr>
            <a:spLocks noGrp="1"/>
          </p:cNvSpPr>
          <p:nvPr>
            <p:ph type="title"/>
          </p:nvPr>
        </p:nvSpPr>
        <p:spPr/>
        <p:txBody>
          <a:bodyPr/>
          <a:lstStyle/>
          <a:p>
            <a:r>
              <a:rPr lang="en-AU"/>
              <a:t>Step 1 in action</a:t>
            </a:r>
          </a:p>
        </p:txBody>
      </p:sp>
      <p:sp>
        <p:nvSpPr>
          <p:cNvPr id="14" name="Text Placeholder 13">
            <a:extLst>
              <a:ext uri="{FF2B5EF4-FFF2-40B4-BE49-F238E27FC236}">
                <a16:creationId xmlns:a16="http://schemas.microsoft.com/office/drawing/2014/main" id="{BDE44346-DFE0-43ED-53E0-2DEF3E95064B}"/>
              </a:ext>
            </a:extLst>
          </p:cNvPr>
          <p:cNvSpPr>
            <a:spLocks noGrp="1"/>
          </p:cNvSpPr>
          <p:nvPr>
            <p:ph type="body" sz="quarter" idx="18"/>
          </p:nvPr>
        </p:nvSpPr>
        <p:spPr>
          <a:xfrm>
            <a:off x="360000" y="982520"/>
            <a:ext cx="3428229" cy="310015"/>
          </a:xfrm>
        </p:spPr>
        <p:txBody>
          <a:bodyPr/>
          <a:lstStyle/>
          <a:p>
            <a:r>
              <a:rPr lang="en-AU"/>
              <a:t>I do</a:t>
            </a:r>
          </a:p>
        </p:txBody>
      </p:sp>
      <p:pic>
        <p:nvPicPr>
          <p:cNvPr id="5" name="Picture 4" descr="&#10;Source 2 - extract from Herodotus The Histories Book II&#10;&#10;Herodotus was a Greek historian who wrote The Histories in circa 430 BCE. It is estimated he visited Egypt between 460 and 455 BCE. The original work has been lost. This is a translation of a reproduction made in ancient times. To date, no complete manuscript has been found.&#10;&#10;The aforesaid ten years went to the building of this road and of the underground chambers in the&#10;hill where the pyramids stand; these, the king meant to be burial-places for himself, and surrounded them with water, bringing in a channel from the Nile.&#10;&#10;Source: Herodotus The Histories - Chapter 124 translated by A. D. Godley is licensed under CC BY-SA 3.0 US.">
            <a:extLst>
              <a:ext uri="{FF2B5EF4-FFF2-40B4-BE49-F238E27FC236}">
                <a16:creationId xmlns:a16="http://schemas.microsoft.com/office/drawing/2014/main" id="{63CD74B9-3316-8BA4-DD21-2DE00B99CBE3}"/>
              </a:ext>
            </a:extLst>
          </p:cNvPr>
          <p:cNvPicPr>
            <a:picLocks noChangeAspect="1"/>
          </p:cNvPicPr>
          <p:nvPr/>
        </p:nvPicPr>
        <p:blipFill>
          <a:blip r:embed="rId3"/>
          <a:stretch>
            <a:fillRect/>
          </a:stretch>
        </p:blipFill>
        <p:spPr>
          <a:xfrm>
            <a:off x="96911" y="1482868"/>
            <a:ext cx="7541421" cy="3262254"/>
          </a:xfrm>
          <a:prstGeom prst="rect">
            <a:avLst/>
          </a:prstGeom>
        </p:spPr>
      </p:pic>
      <p:sp>
        <p:nvSpPr>
          <p:cNvPr id="8" name="Rectangle: Rounded Corners 7">
            <a:extLst>
              <a:ext uri="{FF2B5EF4-FFF2-40B4-BE49-F238E27FC236}">
                <a16:creationId xmlns:a16="http://schemas.microsoft.com/office/drawing/2014/main" id="{0004B100-B92E-5523-D1B3-CF4A5841CE73}"/>
              </a:ext>
            </a:extLst>
          </p:cNvPr>
          <p:cNvSpPr/>
          <p:nvPr/>
        </p:nvSpPr>
        <p:spPr>
          <a:xfrm>
            <a:off x="7775089" y="881755"/>
            <a:ext cx="4320000" cy="450000"/>
          </a:xfrm>
          <a:prstGeom prst="roundRect">
            <a:avLst/>
          </a:prstGeom>
          <a:solidFill>
            <a:srgbClr val="DEC4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b="1">
                <a:solidFill>
                  <a:schemeClr val="tx1"/>
                </a:solidFill>
              </a:rPr>
              <a:t>Who made the source?</a:t>
            </a:r>
          </a:p>
        </p:txBody>
      </p:sp>
      <p:sp>
        <p:nvSpPr>
          <p:cNvPr id="17" name="TextBox 16">
            <a:extLst>
              <a:ext uri="{FF2B5EF4-FFF2-40B4-BE49-F238E27FC236}">
                <a16:creationId xmlns:a16="http://schemas.microsoft.com/office/drawing/2014/main" id="{6CB546DD-09B5-2B8D-C4B9-F60CC8A16499}"/>
              </a:ext>
            </a:extLst>
          </p:cNvPr>
          <p:cNvSpPr txBox="1"/>
          <p:nvPr/>
        </p:nvSpPr>
        <p:spPr>
          <a:xfrm>
            <a:off x="7775089" y="1382412"/>
            <a:ext cx="4301241" cy="360458"/>
          </a:xfrm>
          <a:prstGeom prst="rect">
            <a:avLst/>
          </a:prstGeom>
          <a:noFill/>
        </p:spPr>
        <p:txBody>
          <a:bodyPr wrap="square" lIns="90000" tIns="0" rIns="0" bIns="0" rtlCol="0">
            <a:noAutofit/>
          </a:bodyPr>
          <a:lstStyle/>
          <a:p>
            <a:pPr algn="l"/>
            <a:r>
              <a:rPr lang="en-AU" sz="1800"/>
              <a:t>Herodotus, a Greek historian.</a:t>
            </a:r>
          </a:p>
        </p:txBody>
      </p:sp>
      <p:sp>
        <p:nvSpPr>
          <p:cNvPr id="9" name="Rectangle: Rounded Corners 8">
            <a:extLst>
              <a:ext uri="{FF2B5EF4-FFF2-40B4-BE49-F238E27FC236}">
                <a16:creationId xmlns:a16="http://schemas.microsoft.com/office/drawing/2014/main" id="{C18826FC-F338-1609-29B9-CFFDEE3D33F9}"/>
              </a:ext>
            </a:extLst>
          </p:cNvPr>
          <p:cNvSpPr/>
          <p:nvPr/>
        </p:nvSpPr>
        <p:spPr>
          <a:xfrm>
            <a:off x="7775089" y="2026482"/>
            <a:ext cx="4320000" cy="450288"/>
          </a:xfrm>
          <a:prstGeom prst="roundRect">
            <a:avLst/>
          </a:prstGeom>
          <a:solidFill>
            <a:srgbClr val="EDF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b="1">
                <a:solidFill>
                  <a:schemeClr val="tx1"/>
                </a:solidFill>
              </a:rPr>
              <a:t>When was the source made?</a:t>
            </a:r>
          </a:p>
        </p:txBody>
      </p:sp>
      <p:sp>
        <p:nvSpPr>
          <p:cNvPr id="22" name="TextBox 21">
            <a:extLst>
              <a:ext uri="{FF2B5EF4-FFF2-40B4-BE49-F238E27FC236}">
                <a16:creationId xmlns:a16="http://schemas.microsoft.com/office/drawing/2014/main" id="{F987793C-8CD9-FAE5-3627-F3BA5C6FB198}"/>
              </a:ext>
            </a:extLst>
          </p:cNvPr>
          <p:cNvSpPr txBox="1"/>
          <p:nvPr/>
        </p:nvSpPr>
        <p:spPr>
          <a:xfrm>
            <a:off x="7775089" y="2538844"/>
            <a:ext cx="4301241" cy="360458"/>
          </a:xfrm>
          <a:prstGeom prst="rect">
            <a:avLst/>
          </a:prstGeom>
          <a:noFill/>
        </p:spPr>
        <p:txBody>
          <a:bodyPr wrap="square" lIns="90000" tIns="0" rIns="0" bIns="0" rtlCol="0">
            <a:noAutofit/>
          </a:bodyPr>
          <a:lstStyle/>
          <a:p>
            <a:pPr algn="l"/>
            <a:r>
              <a:rPr lang="en-AU" sz="1800"/>
              <a:t>Circa (around) 430 BCE. </a:t>
            </a:r>
          </a:p>
        </p:txBody>
      </p:sp>
      <p:sp>
        <p:nvSpPr>
          <p:cNvPr id="11" name="Rectangle: Rounded Corners 10">
            <a:extLst>
              <a:ext uri="{FF2B5EF4-FFF2-40B4-BE49-F238E27FC236}">
                <a16:creationId xmlns:a16="http://schemas.microsoft.com/office/drawing/2014/main" id="{D239A4FC-1BF0-3098-2D28-2A04DF14E7CB}"/>
              </a:ext>
            </a:extLst>
          </p:cNvPr>
          <p:cNvSpPr/>
          <p:nvPr/>
        </p:nvSpPr>
        <p:spPr>
          <a:xfrm>
            <a:off x="7793848" y="3293652"/>
            <a:ext cx="4320000" cy="450000"/>
          </a:xfrm>
          <a:prstGeom prst="roundRect">
            <a:avLst/>
          </a:prstGeom>
          <a:solidFill>
            <a:srgbClr val="FAE6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b="1">
                <a:solidFill>
                  <a:schemeClr val="tx1"/>
                </a:solidFill>
              </a:rPr>
              <a:t>What type of source is it?</a:t>
            </a:r>
          </a:p>
        </p:txBody>
      </p:sp>
      <p:sp>
        <p:nvSpPr>
          <p:cNvPr id="26" name="TextBox 25">
            <a:extLst>
              <a:ext uri="{FF2B5EF4-FFF2-40B4-BE49-F238E27FC236}">
                <a16:creationId xmlns:a16="http://schemas.microsoft.com/office/drawing/2014/main" id="{4FA4D3C5-9D94-DC19-02B4-D85A35FC7C32}"/>
              </a:ext>
            </a:extLst>
          </p:cNvPr>
          <p:cNvSpPr txBox="1"/>
          <p:nvPr/>
        </p:nvSpPr>
        <p:spPr>
          <a:xfrm>
            <a:off x="7793848" y="3803340"/>
            <a:ext cx="4301241" cy="1246588"/>
          </a:xfrm>
          <a:prstGeom prst="rect">
            <a:avLst/>
          </a:prstGeom>
          <a:noFill/>
        </p:spPr>
        <p:txBody>
          <a:bodyPr wrap="square" lIns="90000" tIns="0" rIns="0" bIns="0" rtlCol="0">
            <a:noAutofit/>
          </a:bodyPr>
          <a:lstStyle/>
          <a:p>
            <a:pPr algn="l"/>
            <a:r>
              <a:rPr lang="en-AU" sz="1800"/>
              <a:t>It is a translation of an ancient written source. </a:t>
            </a:r>
          </a:p>
          <a:p>
            <a:pPr algn="l"/>
            <a:r>
              <a:rPr lang="en-AU" sz="1800"/>
              <a:t>It is a reproduction as an original complete manuscript has not been found.</a:t>
            </a:r>
          </a:p>
        </p:txBody>
      </p:sp>
      <p:sp>
        <p:nvSpPr>
          <p:cNvPr id="18" name="Rectangle 17">
            <a:extLst>
              <a:ext uri="{FF2B5EF4-FFF2-40B4-BE49-F238E27FC236}">
                <a16:creationId xmlns:a16="http://schemas.microsoft.com/office/drawing/2014/main" id="{38C28C06-C047-3A45-F0AF-047F37671BB9}"/>
              </a:ext>
              <a:ext uri="{C183D7F6-B498-43B3-948B-1728B52AA6E4}">
                <adec:decorative xmlns:adec="http://schemas.microsoft.com/office/drawing/2017/decorative" val="1"/>
              </a:ext>
            </a:extLst>
          </p:cNvPr>
          <p:cNvSpPr/>
          <p:nvPr/>
        </p:nvSpPr>
        <p:spPr>
          <a:xfrm>
            <a:off x="2130252" y="1513011"/>
            <a:ext cx="894302" cy="284384"/>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A50D0A44-530B-6F20-7AB0-62CE38C9C9E2}"/>
              </a:ext>
              <a:ext uri="{C183D7F6-B498-43B3-948B-1728B52AA6E4}">
                <adec:decorative xmlns:adec="http://schemas.microsoft.com/office/drawing/2017/decorative" val="1"/>
              </a:ext>
            </a:extLst>
          </p:cNvPr>
          <p:cNvSpPr/>
          <p:nvPr/>
        </p:nvSpPr>
        <p:spPr>
          <a:xfrm>
            <a:off x="245518" y="1996592"/>
            <a:ext cx="864000" cy="284384"/>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30542A85-CCCD-9935-1D9B-A3106C61DEFD}"/>
              </a:ext>
              <a:ext uri="{C183D7F6-B498-43B3-948B-1728B52AA6E4}">
                <adec:decorative xmlns:adec="http://schemas.microsoft.com/office/drawing/2017/decorative" val="1"/>
              </a:ext>
            </a:extLst>
          </p:cNvPr>
          <p:cNvSpPr/>
          <p:nvPr/>
        </p:nvSpPr>
        <p:spPr>
          <a:xfrm>
            <a:off x="1561650" y="2006640"/>
            <a:ext cx="1152000" cy="284384"/>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a:extLst>
              <a:ext uri="{FF2B5EF4-FFF2-40B4-BE49-F238E27FC236}">
                <a16:creationId xmlns:a16="http://schemas.microsoft.com/office/drawing/2014/main" id="{27544599-FE52-915B-4356-F4B57605996A}"/>
              </a:ext>
              <a:ext uri="{C183D7F6-B498-43B3-948B-1728B52AA6E4}">
                <adec:decorative xmlns:adec="http://schemas.microsoft.com/office/drawing/2017/decorative" val="1"/>
              </a:ext>
            </a:extLst>
          </p:cNvPr>
          <p:cNvSpPr/>
          <p:nvPr/>
        </p:nvSpPr>
        <p:spPr>
          <a:xfrm>
            <a:off x="179537" y="4384415"/>
            <a:ext cx="1317668" cy="284384"/>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a:extLst>
              <a:ext uri="{FF2B5EF4-FFF2-40B4-BE49-F238E27FC236}">
                <a16:creationId xmlns:a16="http://schemas.microsoft.com/office/drawing/2014/main" id="{AF6CCCFE-DFBA-F3F7-9AD2-8BFFC712D957}"/>
              </a:ext>
              <a:ext uri="{C183D7F6-B498-43B3-948B-1728B52AA6E4}">
                <adec:decorative xmlns:adec="http://schemas.microsoft.com/office/drawing/2017/decorative" val="1"/>
              </a:ext>
            </a:extLst>
          </p:cNvPr>
          <p:cNvSpPr/>
          <p:nvPr/>
        </p:nvSpPr>
        <p:spPr>
          <a:xfrm>
            <a:off x="4627509" y="1976496"/>
            <a:ext cx="1152000" cy="284384"/>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a:extLst>
              <a:ext uri="{FF2B5EF4-FFF2-40B4-BE49-F238E27FC236}">
                <a16:creationId xmlns:a16="http://schemas.microsoft.com/office/drawing/2014/main" id="{FB03AEF0-73CA-0508-35C1-5FB766D73E2B}"/>
              </a:ext>
              <a:ext uri="{C183D7F6-B498-43B3-948B-1728B52AA6E4}">
                <adec:decorative xmlns:adec="http://schemas.microsoft.com/office/drawing/2017/decorative" val="1"/>
              </a:ext>
            </a:extLst>
          </p:cNvPr>
          <p:cNvSpPr/>
          <p:nvPr/>
        </p:nvSpPr>
        <p:spPr>
          <a:xfrm>
            <a:off x="3023377" y="1995078"/>
            <a:ext cx="1476000" cy="284384"/>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A0932426-D35F-8E30-2B6A-28B8F9565223}"/>
              </a:ext>
              <a:ext uri="{C183D7F6-B498-43B3-948B-1728B52AA6E4}">
                <adec:decorative xmlns:adec="http://schemas.microsoft.com/office/drawing/2017/decorative" val="1"/>
              </a:ext>
            </a:extLst>
          </p:cNvPr>
          <p:cNvSpPr/>
          <p:nvPr/>
        </p:nvSpPr>
        <p:spPr>
          <a:xfrm>
            <a:off x="262370" y="3121732"/>
            <a:ext cx="7233699" cy="1013225"/>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32">
            <a:extLst>
              <a:ext uri="{FF2B5EF4-FFF2-40B4-BE49-F238E27FC236}">
                <a16:creationId xmlns:a16="http://schemas.microsoft.com/office/drawing/2014/main" id="{A9B450B7-F68B-0ABE-CA64-D3FF0C2A338F}"/>
              </a:ext>
              <a:ext uri="{C183D7F6-B498-43B3-948B-1728B52AA6E4}">
                <adec:decorative xmlns:adec="http://schemas.microsoft.com/office/drawing/2017/decorative" val="1"/>
              </a:ext>
            </a:extLst>
          </p:cNvPr>
          <p:cNvSpPr/>
          <p:nvPr/>
        </p:nvSpPr>
        <p:spPr>
          <a:xfrm>
            <a:off x="179537" y="4373827"/>
            <a:ext cx="4536000" cy="284384"/>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Rectangle 33">
            <a:extLst>
              <a:ext uri="{FF2B5EF4-FFF2-40B4-BE49-F238E27FC236}">
                <a16:creationId xmlns:a16="http://schemas.microsoft.com/office/drawing/2014/main" id="{C9193ABD-53C3-E68B-6A47-4695DD02BD97}"/>
              </a:ext>
              <a:ext uri="{C183D7F6-B498-43B3-948B-1728B52AA6E4}">
                <adec:decorative xmlns:adec="http://schemas.microsoft.com/office/drawing/2017/decorative" val="1"/>
              </a:ext>
            </a:extLst>
          </p:cNvPr>
          <p:cNvSpPr/>
          <p:nvPr/>
        </p:nvSpPr>
        <p:spPr>
          <a:xfrm>
            <a:off x="3266805" y="2276829"/>
            <a:ext cx="2360798" cy="284384"/>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0C4744F3-2383-792C-967A-C415E52781D9}"/>
              </a:ext>
              <a:ext uri="{C183D7F6-B498-43B3-948B-1728B52AA6E4}">
                <adec:decorative xmlns:adec="http://schemas.microsoft.com/office/drawing/2017/decorative" val="1"/>
              </a:ext>
            </a:extLst>
          </p:cNvPr>
          <p:cNvSpPr/>
          <p:nvPr/>
        </p:nvSpPr>
        <p:spPr>
          <a:xfrm>
            <a:off x="216604" y="2559818"/>
            <a:ext cx="2664000" cy="284384"/>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35">
            <a:extLst>
              <a:ext uri="{FF2B5EF4-FFF2-40B4-BE49-F238E27FC236}">
                <a16:creationId xmlns:a16="http://schemas.microsoft.com/office/drawing/2014/main" id="{D1248DB8-FCA5-6F2E-9F9F-C038EA399809}"/>
              </a:ext>
              <a:ext uri="{C183D7F6-B498-43B3-948B-1728B52AA6E4}">
                <adec:decorative xmlns:adec="http://schemas.microsoft.com/office/drawing/2017/decorative" val="1"/>
              </a:ext>
            </a:extLst>
          </p:cNvPr>
          <p:cNvSpPr/>
          <p:nvPr/>
        </p:nvSpPr>
        <p:spPr>
          <a:xfrm>
            <a:off x="3494162" y="2570428"/>
            <a:ext cx="3030568" cy="284384"/>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C78E70F6-AC7E-5516-10F7-5A8B12D4D6EF}"/>
              </a:ext>
              <a:ext uri="{C183D7F6-B498-43B3-948B-1728B52AA6E4}">
                <adec:decorative xmlns:adec="http://schemas.microsoft.com/office/drawing/2017/decorative" val="1"/>
              </a:ext>
            </a:extLst>
          </p:cNvPr>
          <p:cNvSpPr/>
          <p:nvPr/>
        </p:nvSpPr>
        <p:spPr>
          <a:xfrm>
            <a:off x="6201113" y="2273462"/>
            <a:ext cx="864000" cy="284384"/>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Slide Number Placeholder 1">
            <a:extLst>
              <a:ext uri="{FF2B5EF4-FFF2-40B4-BE49-F238E27FC236}">
                <a16:creationId xmlns:a16="http://schemas.microsoft.com/office/drawing/2014/main" id="{2B6EADE7-1A0E-A16B-0040-5CA6017DBBDB}"/>
              </a:ext>
              <a:ext uri="{C183D7F6-B498-43B3-948B-1728B52AA6E4}">
                <adec:decorative xmlns:adec="http://schemas.microsoft.com/office/drawing/2017/decorative" val="1"/>
              </a:ext>
            </a:extLst>
          </p:cNvPr>
          <p:cNvSpPr>
            <a:spLocks noGrp="1"/>
          </p:cNvSpPr>
          <p:nvPr>
            <p:ph type="sldNum" sz="quarter" idx="12"/>
          </p:nvPr>
        </p:nvSpPr>
        <p:spPr>
          <a:xfrm>
            <a:off x="11124000" y="6566240"/>
            <a:ext cx="720000" cy="180000"/>
          </a:xfrm>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195651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2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6"/>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31"/>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32"/>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33"/>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P spid="9" grpId="0" animBg="1"/>
      <p:bldP spid="22" grpId="0"/>
      <p:bldP spid="11" grpId="0" animBg="1"/>
      <p:bldP spid="18" grpId="0" animBg="1"/>
      <p:bldP spid="18" grpId="1" animBg="1"/>
      <p:bldP spid="19" grpId="0" animBg="1"/>
      <p:bldP spid="19" grpId="1" animBg="1"/>
      <p:bldP spid="20" grpId="0" animBg="1"/>
      <p:bldP spid="20" grpId="1" animBg="1"/>
      <p:bldP spid="21" grpId="0" animBg="1"/>
      <p:bldP spid="21" grpId="1" animBg="1"/>
      <p:bldP spid="29" grpId="0" animBg="1"/>
      <p:bldP spid="29" grpId="1" animBg="1"/>
      <p:bldP spid="31" grpId="0" animBg="1"/>
      <p:bldP spid="31" grpId="1" animBg="1"/>
      <p:bldP spid="32" grpId="0" animBg="1"/>
      <p:bldP spid="32" grpId="1" animBg="1"/>
      <p:bldP spid="33" grpId="0" animBg="1"/>
      <p:bldP spid="33" grpId="1" animBg="1"/>
      <p:bldP spid="34" grpId="0" animBg="1"/>
      <p:bldP spid="35" grpId="0" animBg="1"/>
      <p:bldP spid="36" grpId="0" animBg="1"/>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FEDE5-B211-ADBF-E054-31A9D71390A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7CEE60C-AF21-57BF-3DA0-6E430F4BE50D}"/>
              </a:ext>
            </a:extLst>
          </p:cNvPr>
          <p:cNvSpPr>
            <a:spLocks noGrp="1"/>
          </p:cNvSpPr>
          <p:nvPr>
            <p:ph type="title"/>
          </p:nvPr>
        </p:nvSpPr>
        <p:spPr/>
        <p:txBody>
          <a:bodyPr/>
          <a:lstStyle/>
          <a:p>
            <a:r>
              <a:rPr lang="en-AU"/>
              <a:t>Let’s try together (1)</a:t>
            </a:r>
          </a:p>
        </p:txBody>
      </p:sp>
      <p:sp>
        <p:nvSpPr>
          <p:cNvPr id="6" name="Text Placeholder 5">
            <a:extLst>
              <a:ext uri="{FF2B5EF4-FFF2-40B4-BE49-F238E27FC236}">
                <a16:creationId xmlns:a16="http://schemas.microsoft.com/office/drawing/2014/main" id="{D2D0627D-1F04-A237-5BA5-E053EAFBC615}"/>
              </a:ext>
            </a:extLst>
          </p:cNvPr>
          <p:cNvSpPr>
            <a:spLocks noGrp="1"/>
          </p:cNvSpPr>
          <p:nvPr>
            <p:ph type="body" sz="quarter" idx="18"/>
          </p:nvPr>
        </p:nvSpPr>
        <p:spPr/>
        <p:txBody>
          <a:bodyPr/>
          <a:lstStyle/>
          <a:p>
            <a:r>
              <a:rPr lang="en-AU"/>
              <a:t>We do</a:t>
            </a:r>
          </a:p>
        </p:txBody>
      </p:sp>
      <p:grpSp>
        <p:nvGrpSpPr>
          <p:cNvPr id="7" name="Group 6" descr="Show your answer&#10;One finger up - first answer&#10;Two fingers up - second answer">
            <a:extLst>
              <a:ext uri="{FF2B5EF4-FFF2-40B4-BE49-F238E27FC236}">
                <a16:creationId xmlns:a16="http://schemas.microsoft.com/office/drawing/2014/main" id="{6EA09DB4-802E-D70C-FB30-FD695EE1088E}"/>
              </a:ext>
            </a:extLst>
          </p:cNvPr>
          <p:cNvGrpSpPr/>
          <p:nvPr/>
        </p:nvGrpSpPr>
        <p:grpSpPr>
          <a:xfrm>
            <a:off x="5780908" y="123876"/>
            <a:ext cx="6411963" cy="1543944"/>
            <a:chOff x="-62748" y="5131240"/>
            <a:chExt cx="6411963" cy="1543944"/>
          </a:xfrm>
        </p:grpSpPr>
        <p:sp>
          <p:nvSpPr>
            <p:cNvPr id="36" name="TextBox 35">
              <a:extLst>
                <a:ext uri="{FF2B5EF4-FFF2-40B4-BE49-F238E27FC236}">
                  <a16:creationId xmlns:a16="http://schemas.microsoft.com/office/drawing/2014/main" id="{0372C7B4-7888-002B-940B-7BF589D0600C}"/>
                </a:ext>
              </a:extLst>
            </p:cNvPr>
            <p:cNvSpPr txBox="1"/>
            <p:nvPr/>
          </p:nvSpPr>
          <p:spPr>
            <a:xfrm>
              <a:off x="-62748" y="5131240"/>
              <a:ext cx="6411963" cy="1543944"/>
            </a:xfrm>
            <a:prstGeom prst="rect">
              <a:avLst/>
            </a:prstGeom>
            <a:solidFill>
              <a:schemeClr val="accent1"/>
            </a:solidFill>
          </p:spPr>
          <p:txBody>
            <a:bodyPr wrap="square" lIns="288000" tIns="108000" rIns="0" bIns="0" rtlCol="0">
              <a:noAutofit/>
            </a:bodyPr>
            <a:lstStyle/>
            <a:p>
              <a:pPr algn="l"/>
              <a:r>
                <a:rPr lang="en-AU" sz="2600" b="1">
                  <a:solidFill>
                    <a:schemeClr val="bg1"/>
                  </a:solidFill>
                </a:rPr>
                <a:t>Show your answer</a:t>
              </a:r>
            </a:p>
          </p:txBody>
        </p:sp>
        <p:sp>
          <p:nvSpPr>
            <p:cNvPr id="31" name="Rectangle 30" descr="Raise one finger for the first answer shown&#10;">
              <a:extLst>
                <a:ext uri="{FF2B5EF4-FFF2-40B4-BE49-F238E27FC236}">
                  <a16:creationId xmlns:a16="http://schemas.microsoft.com/office/drawing/2014/main" id="{5BB6E469-A85B-32A2-217A-D90441B9B0E8}"/>
                </a:ext>
              </a:extLst>
            </p:cNvPr>
            <p:cNvSpPr/>
            <p:nvPr/>
          </p:nvSpPr>
          <p:spPr>
            <a:xfrm>
              <a:off x="226135" y="5718980"/>
              <a:ext cx="2570400" cy="684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r>
                <a:rPr lang="en-AU" sz="1600">
                  <a:solidFill>
                    <a:schemeClr val="tx1"/>
                  </a:solidFill>
                </a:rPr>
                <a:t>1 finger up – </a:t>
              </a:r>
              <a:br>
                <a:rPr lang="en-AU" sz="1600">
                  <a:solidFill>
                    <a:schemeClr val="tx1"/>
                  </a:solidFill>
                </a:rPr>
              </a:br>
              <a:r>
                <a:rPr lang="en-AU" sz="1600">
                  <a:solidFill>
                    <a:schemeClr val="tx1"/>
                  </a:solidFill>
                </a:rPr>
                <a:t>first answer</a:t>
              </a:r>
            </a:p>
          </p:txBody>
        </p:sp>
        <p:sp>
          <p:nvSpPr>
            <p:cNvPr id="32" name="Rectangle 31" descr="Raise 2 fingers for the second answer shown.">
              <a:extLst>
                <a:ext uri="{FF2B5EF4-FFF2-40B4-BE49-F238E27FC236}">
                  <a16:creationId xmlns:a16="http://schemas.microsoft.com/office/drawing/2014/main" id="{42820C6E-D198-0217-FA5E-0C396C5467A4}"/>
                </a:ext>
              </a:extLst>
            </p:cNvPr>
            <p:cNvSpPr/>
            <p:nvPr/>
          </p:nvSpPr>
          <p:spPr>
            <a:xfrm>
              <a:off x="3016709" y="5718980"/>
              <a:ext cx="2572015" cy="684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827999" rtlCol="0" anchor="ctr"/>
            <a:lstStyle/>
            <a:p>
              <a:r>
                <a:rPr lang="en-AU" sz="1600">
                  <a:solidFill>
                    <a:schemeClr val="tx1"/>
                  </a:solidFill>
                </a:rPr>
                <a:t>2 fingers up – second answer</a:t>
              </a:r>
            </a:p>
          </p:txBody>
        </p:sp>
        <p:pic>
          <p:nvPicPr>
            <p:cNvPr id="33" name="Picture 32">
              <a:extLst>
                <a:ext uri="{FF2B5EF4-FFF2-40B4-BE49-F238E27FC236}">
                  <a16:creationId xmlns:a16="http://schemas.microsoft.com/office/drawing/2014/main" id="{3222197C-DB3F-AE3D-587C-C132C362EF1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r="83174"/>
            <a:stretch/>
          </p:blipFill>
          <p:spPr>
            <a:xfrm>
              <a:off x="354792" y="5720501"/>
              <a:ext cx="514194" cy="668496"/>
            </a:xfrm>
            <a:prstGeom prst="rect">
              <a:avLst/>
            </a:prstGeom>
          </p:spPr>
        </p:pic>
        <p:pic>
          <p:nvPicPr>
            <p:cNvPr id="34" name="Picture 33">
              <a:extLst>
                <a:ext uri="{FF2B5EF4-FFF2-40B4-BE49-F238E27FC236}">
                  <a16:creationId xmlns:a16="http://schemas.microsoft.com/office/drawing/2014/main" id="{B05DBD8C-C5E1-898E-1B8B-14179CA882B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21012" r="63774"/>
            <a:stretch/>
          </p:blipFill>
          <p:spPr>
            <a:xfrm>
              <a:off x="3169989" y="5730551"/>
              <a:ext cx="464946" cy="668496"/>
            </a:xfrm>
            <a:prstGeom prst="rect">
              <a:avLst/>
            </a:prstGeom>
          </p:spPr>
        </p:pic>
      </p:grpSp>
      <p:pic>
        <p:nvPicPr>
          <p:cNvPr id="51" name="Picture 50" descr="Source 3 - extract from Diodorus Siculus Library (Bibliotheca Historica) Book I&#10;&#10;Diodorus Siculus was a Greek historian from Sicily. It is estimated he wrote Bibliotheca Historica between 56 BCE and 30 BCE. It comprised of 40 books, of which I-IV and XI-XX have survived.&#10;&#10;And though the two kings built the pyramids to serve as their tombs, in the event neither of them was buried in them; for the multitudes, because of the hardships which they had endured in the building of them and the many cruel and violent acts of these kings, were filled with anger against those who had caused their sufferings and openly threatened to tear their bodies asunder and cast them in despite out of the tombs. Consequently each ruler when dying enjoined upon his kinsmen to bury his body secretly in an unmarked place. After these rulers Mycerinus [Menkaure]... undertook the construction of a third pyramid...&#10;&#10;Source: Diodorus Siculus's Library Books 1-7 translated by Charles Henry Oldfather (1887-1954) is in the public domain.">
            <a:extLst>
              <a:ext uri="{FF2B5EF4-FFF2-40B4-BE49-F238E27FC236}">
                <a16:creationId xmlns:a16="http://schemas.microsoft.com/office/drawing/2014/main" id="{CCEDCFB6-1D46-A184-3EF3-DCB0058FF4C2}"/>
              </a:ext>
            </a:extLst>
          </p:cNvPr>
          <p:cNvPicPr>
            <a:picLocks noChangeAspect="1"/>
          </p:cNvPicPr>
          <p:nvPr/>
        </p:nvPicPr>
        <p:blipFill>
          <a:blip r:embed="rId4"/>
          <a:stretch>
            <a:fillRect/>
          </a:stretch>
        </p:blipFill>
        <p:spPr>
          <a:xfrm>
            <a:off x="-38" y="1794691"/>
            <a:ext cx="6508921" cy="3451701"/>
          </a:xfrm>
          <a:prstGeom prst="rect">
            <a:avLst/>
          </a:prstGeom>
        </p:spPr>
      </p:pic>
      <p:sp>
        <p:nvSpPr>
          <p:cNvPr id="4" name="Rectangle: Rounded Corners 3">
            <a:extLst>
              <a:ext uri="{FF2B5EF4-FFF2-40B4-BE49-F238E27FC236}">
                <a16:creationId xmlns:a16="http://schemas.microsoft.com/office/drawing/2014/main" id="{66F02E09-0487-AA65-3E88-79A5D599CD09}"/>
              </a:ext>
              <a:ext uri="{C183D7F6-B498-43B3-948B-1728B52AA6E4}">
                <adec:decorative xmlns:adec="http://schemas.microsoft.com/office/drawing/2017/decorative" val="0"/>
              </a:ext>
            </a:extLst>
          </p:cNvPr>
          <p:cNvSpPr/>
          <p:nvPr/>
        </p:nvSpPr>
        <p:spPr>
          <a:xfrm>
            <a:off x="6541477" y="1738670"/>
            <a:ext cx="5553612" cy="450000"/>
          </a:xfrm>
          <a:prstGeom prst="roundRect">
            <a:avLst/>
          </a:prstGeom>
          <a:solidFill>
            <a:srgbClr val="DEC4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b="1">
                <a:solidFill>
                  <a:schemeClr val="tx1"/>
                </a:solidFill>
              </a:rPr>
              <a:t>Who made the source?</a:t>
            </a:r>
          </a:p>
        </p:txBody>
      </p:sp>
      <p:sp>
        <p:nvSpPr>
          <p:cNvPr id="10" name="TextBox 9">
            <a:extLst>
              <a:ext uri="{FF2B5EF4-FFF2-40B4-BE49-F238E27FC236}">
                <a16:creationId xmlns:a16="http://schemas.microsoft.com/office/drawing/2014/main" id="{2AED2A69-C8DC-D791-1BAA-387EB070E1F3}"/>
              </a:ext>
            </a:extLst>
          </p:cNvPr>
          <p:cNvSpPr txBox="1"/>
          <p:nvPr/>
        </p:nvSpPr>
        <p:spPr>
          <a:xfrm>
            <a:off x="6541477" y="2265779"/>
            <a:ext cx="5534853" cy="360458"/>
          </a:xfrm>
          <a:prstGeom prst="rect">
            <a:avLst/>
          </a:prstGeom>
          <a:noFill/>
        </p:spPr>
        <p:txBody>
          <a:bodyPr wrap="square" lIns="90000" tIns="0" rIns="0" bIns="0" rtlCol="0">
            <a:noAutofit/>
          </a:bodyPr>
          <a:lstStyle/>
          <a:p>
            <a:pPr algn="l"/>
            <a:r>
              <a:rPr lang="en-AU" sz="1800"/>
              <a:t>1. Diodorus Siculus, a Greek historian.</a:t>
            </a:r>
          </a:p>
        </p:txBody>
      </p:sp>
      <p:sp>
        <p:nvSpPr>
          <p:cNvPr id="30" name="TextBox 29">
            <a:extLst>
              <a:ext uri="{FF2B5EF4-FFF2-40B4-BE49-F238E27FC236}">
                <a16:creationId xmlns:a16="http://schemas.microsoft.com/office/drawing/2014/main" id="{3E2DF394-E1A0-3B47-A055-ED4824B6374D}"/>
              </a:ext>
            </a:extLst>
          </p:cNvPr>
          <p:cNvSpPr txBox="1"/>
          <p:nvPr/>
        </p:nvSpPr>
        <p:spPr>
          <a:xfrm>
            <a:off x="6550856" y="2703346"/>
            <a:ext cx="5534853" cy="360458"/>
          </a:xfrm>
          <a:prstGeom prst="rect">
            <a:avLst/>
          </a:prstGeom>
          <a:noFill/>
        </p:spPr>
        <p:txBody>
          <a:bodyPr wrap="square" lIns="90000" tIns="0" rIns="0" bIns="0" rtlCol="0">
            <a:noAutofit/>
          </a:bodyPr>
          <a:lstStyle/>
          <a:p>
            <a:pPr algn="l"/>
            <a:r>
              <a:rPr lang="en-AU" sz="1800"/>
              <a:t>2. </a:t>
            </a:r>
            <a:r>
              <a:rPr lang="en-AU" sz="1800" err="1"/>
              <a:t>Bibiliotheca</a:t>
            </a:r>
            <a:r>
              <a:rPr lang="en-AU" sz="1800"/>
              <a:t> </a:t>
            </a:r>
            <a:r>
              <a:rPr lang="en-AU" sz="1800" err="1"/>
              <a:t>Historica</a:t>
            </a:r>
            <a:r>
              <a:rPr lang="en-AU" sz="1800"/>
              <a:t>, a Sicilian historian.</a:t>
            </a:r>
          </a:p>
        </p:txBody>
      </p:sp>
      <p:sp>
        <p:nvSpPr>
          <p:cNvPr id="5" name="Rectangle: Rounded Corners 4">
            <a:extLst>
              <a:ext uri="{FF2B5EF4-FFF2-40B4-BE49-F238E27FC236}">
                <a16:creationId xmlns:a16="http://schemas.microsoft.com/office/drawing/2014/main" id="{EDC05A00-583C-A8A9-C7F6-E5C45365E34C}"/>
              </a:ext>
            </a:extLst>
          </p:cNvPr>
          <p:cNvSpPr/>
          <p:nvPr/>
        </p:nvSpPr>
        <p:spPr>
          <a:xfrm>
            <a:off x="6541477" y="3140913"/>
            <a:ext cx="5553612" cy="450288"/>
          </a:xfrm>
          <a:prstGeom prst="roundRect">
            <a:avLst/>
          </a:prstGeom>
          <a:solidFill>
            <a:srgbClr val="EDF9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b="1">
                <a:solidFill>
                  <a:schemeClr val="tx1"/>
                </a:solidFill>
              </a:rPr>
              <a:t>When was the source made?</a:t>
            </a:r>
          </a:p>
        </p:txBody>
      </p:sp>
      <p:sp>
        <p:nvSpPr>
          <p:cNvPr id="11" name="TextBox 10">
            <a:extLst>
              <a:ext uri="{FF2B5EF4-FFF2-40B4-BE49-F238E27FC236}">
                <a16:creationId xmlns:a16="http://schemas.microsoft.com/office/drawing/2014/main" id="{E2FD788F-B84E-4BD2-B33F-3447473BA300}"/>
              </a:ext>
            </a:extLst>
          </p:cNvPr>
          <p:cNvSpPr txBox="1"/>
          <p:nvPr/>
        </p:nvSpPr>
        <p:spPr>
          <a:xfrm>
            <a:off x="6541477" y="3668310"/>
            <a:ext cx="5534853" cy="360458"/>
          </a:xfrm>
          <a:prstGeom prst="rect">
            <a:avLst/>
          </a:prstGeom>
          <a:noFill/>
        </p:spPr>
        <p:txBody>
          <a:bodyPr wrap="square" lIns="90000" tIns="0" rIns="0" bIns="0" rtlCol="0">
            <a:noAutofit/>
          </a:bodyPr>
          <a:lstStyle/>
          <a:p>
            <a:pPr algn="l"/>
            <a:r>
              <a:rPr lang="en-AU" sz="1800"/>
              <a:t>1. 1887–1954. </a:t>
            </a:r>
          </a:p>
        </p:txBody>
      </p:sp>
      <p:sp>
        <p:nvSpPr>
          <p:cNvPr id="37" name="TextBox 36">
            <a:extLst>
              <a:ext uri="{FF2B5EF4-FFF2-40B4-BE49-F238E27FC236}">
                <a16:creationId xmlns:a16="http://schemas.microsoft.com/office/drawing/2014/main" id="{19B440C2-B9DF-80A5-D626-15BE14DF93F3}"/>
              </a:ext>
            </a:extLst>
          </p:cNvPr>
          <p:cNvSpPr txBox="1"/>
          <p:nvPr/>
        </p:nvSpPr>
        <p:spPr>
          <a:xfrm>
            <a:off x="6541477" y="4105877"/>
            <a:ext cx="5534853" cy="360458"/>
          </a:xfrm>
          <a:prstGeom prst="rect">
            <a:avLst/>
          </a:prstGeom>
          <a:noFill/>
        </p:spPr>
        <p:txBody>
          <a:bodyPr wrap="square" lIns="90000" tIns="0" rIns="0" bIns="0" rtlCol="0">
            <a:noAutofit/>
          </a:bodyPr>
          <a:lstStyle/>
          <a:p>
            <a:pPr algn="l"/>
            <a:r>
              <a:rPr lang="en-AU" sz="1800"/>
              <a:t>2. Circa 56–30 BCE. </a:t>
            </a:r>
          </a:p>
        </p:txBody>
      </p:sp>
      <p:sp>
        <p:nvSpPr>
          <p:cNvPr id="8" name="Rectangle: Rounded Corners 7">
            <a:extLst>
              <a:ext uri="{FF2B5EF4-FFF2-40B4-BE49-F238E27FC236}">
                <a16:creationId xmlns:a16="http://schemas.microsoft.com/office/drawing/2014/main" id="{C4469249-BC78-E98B-9F47-3B61463B289D}"/>
              </a:ext>
            </a:extLst>
          </p:cNvPr>
          <p:cNvSpPr/>
          <p:nvPr/>
        </p:nvSpPr>
        <p:spPr>
          <a:xfrm>
            <a:off x="6541477" y="4543444"/>
            <a:ext cx="5572371" cy="450000"/>
          </a:xfrm>
          <a:prstGeom prst="roundRect">
            <a:avLst/>
          </a:prstGeom>
          <a:solidFill>
            <a:srgbClr val="FAE6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b="1">
                <a:solidFill>
                  <a:schemeClr val="tx1"/>
                </a:solidFill>
              </a:rPr>
              <a:t>What type of source is it?</a:t>
            </a:r>
          </a:p>
        </p:txBody>
      </p:sp>
      <p:sp>
        <p:nvSpPr>
          <p:cNvPr id="13" name="TextBox 12">
            <a:extLst>
              <a:ext uri="{FF2B5EF4-FFF2-40B4-BE49-F238E27FC236}">
                <a16:creationId xmlns:a16="http://schemas.microsoft.com/office/drawing/2014/main" id="{947FDBB9-9AB8-79DE-E86B-B8B6D65E8CBF}"/>
              </a:ext>
            </a:extLst>
          </p:cNvPr>
          <p:cNvSpPr txBox="1"/>
          <p:nvPr/>
        </p:nvSpPr>
        <p:spPr>
          <a:xfrm>
            <a:off x="6541478" y="5070553"/>
            <a:ext cx="5553612" cy="360458"/>
          </a:xfrm>
          <a:prstGeom prst="rect">
            <a:avLst/>
          </a:prstGeom>
          <a:noFill/>
        </p:spPr>
        <p:txBody>
          <a:bodyPr wrap="square" lIns="90000" tIns="0" rIns="0" bIns="0" rtlCol="0">
            <a:noAutofit/>
          </a:bodyPr>
          <a:lstStyle/>
          <a:p>
            <a:pPr algn="l"/>
            <a:r>
              <a:rPr lang="en-AU" sz="1800"/>
              <a:t>1. Written source. </a:t>
            </a:r>
          </a:p>
        </p:txBody>
      </p:sp>
      <p:sp>
        <p:nvSpPr>
          <p:cNvPr id="38" name="TextBox 37">
            <a:extLst>
              <a:ext uri="{FF2B5EF4-FFF2-40B4-BE49-F238E27FC236}">
                <a16:creationId xmlns:a16="http://schemas.microsoft.com/office/drawing/2014/main" id="{226517CE-1044-B8CE-A13D-8D065AA45626}"/>
              </a:ext>
            </a:extLst>
          </p:cNvPr>
          <p:cNvSpPr txBox="1"/>
          <p:nvPr/>
        </p:nvSpPr>
        <p:spPr>
          <a:xfrm>
            <a:off x="6541477" y="5508120"/>
            <a:ext cx="5553612" cy="360458"/>
          </a:xfrm>
          <a:prstGeom prst="rect">
            <a:avLst/>
          </a:prstGeom>
          <a:noFill/>
        </p:spPr>
        <p:txBody>
          <a:bodyPr wrap="square" lIns="90000" tIns="0" rIns="0" bIns="0" rtlCol="0">
            <a:noAutofit/>
          </a:bodyPr>
          <a:lstStyle/>
          <a:p>
            <a:pPr algn="l"/>
            <a:r>
              <a:rPr lang="en-AU" sz="1800"/>
              <a:t>2. Oral tradition. </a:t>
            </a:r>
          </a:p>
        </p:txBody>
      </p:sp>
      <p:sp>
        <p:nvSpPr>
          <p:cNvPr id="52" name="TextBox 51">
            <a:extLst>
              <a:ext uri="{FF2B5EF4-FFF2-40B4-BE49-F238E27FC236}">
                <a16:creationId xmlns:a16="http://schemas.microsoft.com/office/drawing/2014/main" id="{C16BAAC3-5EE5-087D-A63D-EAB842917EEA}"/>
              </a:ext>
              <a:ext uri="{C183D7F6-B498-43B3-948B-1728B52AA6E4}">
                <adec:decorative xmlns:adec="http://schemas.microsoft.com/office/drawing/2017/decorative" val="0"/>
              </a:ext>
            </a:extLst>
          </p:cNvPr>
          <p:cNvSpPr txBox="1"/>
          <p:nvPr/>
        </p:nvSpPr>
        <p:spPr>
          <a:xfrm>
            <a:off x="6540273" y="5868578"/>
            <a:ext cx="5432036" cy="827422"/>
          </a:xfrm>
          <a:prstGeom prst="rect">
            <a:avLst/>
          </a:prstGeom>
          <a:noFill/>
        </p:spPr>
        <p:txBody>
          <a:bodyPr wrap="square" lIns="90000" tIns="0" rIns="0" bIns="0" rtlCol="0">
            <a:noAutofit/>
          </a:bodyPr>
          <a:lstStyle/>
          <a:p>
            <a:pPr algn="l">
              <a:lnSpc>
                <a:spcPct val="150000"/>
              </a:lnSpc>
            </a:pPr>
            <a:r>
              <a:rPr lang="en-AU" sz="1800"/>
              <a:t>It is a translation of an ancient written source.</a:t>
            </a:r>
          </a:p>
          <a:p>
            <a:pPr algn="l">
              <a:lnSpc>
                <a:spcPct val="150000"/>
              </a:lnSpc>
            </a:pPr>
            <a:r>
              <a:rPr lang="en-AU" sz="1800"/>
              <a:t>The translation is of the original work. </a:t>
            </a:r>
          </a:p>
        </p:txBody>
      </p:sp>
      <p:sp>
        <p:nvSpPr>
          <p:cNvPr id="27" name="Rectangle 26">
            <a:extLst>
              <a:ext uri="{FF2B5EF4-FFF2-40B4-BE49-F238E27FC236}">
                <a16:creationId xmlns:a16="http://schemas.microsoft.com/office/drawing/2014/main" id="{49AB964D-D6AF-ED33-4314-A6CEB7AAB364}"/>
              </a:ext>
              <a:ext uri="{C183D7F6-B498-43B3-948B-1728B52AA6E4}">
                <adec:decorative xmlns:adec="http://schemas.microsoft.com/office/drawing/2017/decorative" val="1"/>
              </a:ext>
            </a:extLst>
          </p:cNvPr>
          <p:cNvSpPr/>
          <p:nvPr/>
        </p:nvSpPr>
        <p:spPr>
          <a:xfrm>
            <a:off x="1753206" y="1846391"/>
            <a:ext cx="1239924" cy="284384"/>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Rectangle 39">
            <a:extLst>
              <a:ext uri="{FF2B5EF4-FFF2-40B4-BE49-F238E27FC236}">
                <a16:creationId xmlns:a16="http://schemas.microsoft.com/office/drawing/2014/main" id="{8A3C7EFA-1905-C12B-7A6D-67862C069E37}"/>
              </a:ext>
              <a:ext uri="{C183D7F6-B498-43B3-948B-1728B52AA6E4}">
                <adec:decorative xmlns:adec="http://schemas.microsoft.com/office/drawing/2017/decorative" val="1"/>
              </a:ext>
            </a:extLst>
          </p:cNvPr>
          <p:cNvSpPr/>
          <p:nvPr/>
        </p:nvSpPr>
        <p:spPr>
          <a:xfrm>
            <a:off x="216313" y="2212682"/>
            <a:ext cx="1097572" cy="284384"/>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Rectangle 40">
            <a:extLst>
              <a:ext uri="{FF2B5EF4-FFF2-40B4-BE49-F238E27FC236}">
                <a16:creationId xmlns:a16="http://schemas.microsoft.com/office/drawing/2014/main" id="{23771A20-B011-F3FE-6F49-D123D05476FA}"/>
              </a:ext>
              <a:ext uri="{C183D7F6-B498-43B3-948B-1728B52AA6E4}">
                <adec:decorative xmlns:adec="http://schemas.microsoft.com/office/drawing/2017/decorative" val="1"/>
              </a:ext>
            </a:extLst>
          </p:cNvPr>
          <p:cNvSpPr/>
          <p:nvPr/>
        </p:nvSpPr>
        <p:spPr>
          <a:xfrm>
            <a:off x="1681198" y="2224228"/>
            <a:ext cx="1007451" cy="284384"/>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Rectangle 41">
            <a:extLst>
              <a:ext uri="{FF2B5EF4-FFF2-40B4-BE49-F238E27FC236}">
                <a16:creationId xmlns:a16="http://schemas.microsoft.com/office/drawing/2014/main" id="{D63A7ECC-8000-D191-1BDB-B2D19E47535C}"/>
              </a:ext>
              <a:ext uri="{C183D7F6-B498-43B3-948B-1728B52AA6E4}">
                <adec:decorative xmlns:adec="http://schemas.microsoft.com/office/drawing/2017/decorative" val="1"/>
              </a:ext>
            </a:extLst>
          </p:cNvPr>
          <p:cNvSpPr/>
          <p:nvPr/>
        </p:nvSpPr>
        <p:spPr>
          <a:xfrm>
            <a:off x="216313" y="4909139"/>
            <a:ext cx="1432986" cy="284384"/>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Rectangle 42">
            <a:extLst>
              <a:ext uri="{FF2B5EF4-FFF2-40B4-BE49-F238E27FC236}">
                <a16:creationId xmlns:a16="http://schemas.microsoft.com/office/drawing/2014/main" id="{8D96A78F-81BA-62F8-47AD-958F3638D329}"/>
              </a:ext>
              <a:ext uri="{C183D7F6-B498-43B3-948B-1728B52AA6E4}">
                <adec:decorative xmlns:adec="http://schemas.microsoft.com/office/drawing/2017/decorative" val="1"/>
              </a:ext>
            </a:extLst>
          </p:cNvPr>
          <p:cNvSpPr/>
          <p:nvPr/>
        </p:nvSpPr>
        <p:spPr>
          <a:xfrm>
            <a:off x="216313" y="2461479"/>
            <a:ext cx="1891392" cy="284384"/>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Rectangle 43">
            <a:extLst>
              <a:ext uri="{FF2B5EF4-FFF2-40B4-BE49-F238E27FC236}">
                <a16:creationId xmlns:a16="http://schemas.microsoft.com/office/drawing/2014/main" id="{DDD5AE92-8B03-A412-3786-D8BB68504EC1}"/>
              </a:ext>
              <a:ext uri="{C183D7F6-B498-43B3-948B-1728B52AA6E4}">
                <adec:decorative xmlns:adec="http://schemas.microsoft.com/office/drawing/2017/decorative" val="1"/>
              </a:ext>
            </a:extLst>
          </p:cNvPr>
          <p:cNvSpPr/>
          <p:nvPr/>
        </p:nvSpPr>
        <p:spPr>
          <a:xfrm>
            <a:off x="4439789" y="2212682"/>
            <a:ext cx="391017" cy="284384"/>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Rectangle 46">
            <a:extLst>
              <a:ext uri="{FF2B5EF4-FFF2-40B4-BE49-F238E27FC236}">
                <a16:creationId xmlns:a16="http://schemas.microsoft.com/office/drawing/2014/main" id="{10884417-DA63-5CC8-35C2-CE5F0F4A702D}"/>
              </a:ext>
              <a:ext uri="{C183D7F6-B498-43B3-948B-1728B52AA6E4}">
                <adec:decorative xmlns:adec="http://schemas.microsoft.com/office/drawing/2017/decorative" val="1"/>
              </a:ext>
            </a:extLst>
          </p:cNvPr>
          <p:cNvSpPr/>
          <p:nvPr/>
        </p:nvSpPr>
        <p:spPr>
          <a:xfrm>
            <a:off x="182554" y="2983114"/>
            <a:ext cx="6125350" cy="1708632"/>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Rectangle 47">
            <a:extLst>
              <a:ext uri="{FF2B5EF4-FFF2-40B4-BE49-F238E27FC236}">
                <a16:creationId xmlns:a16="http://schemas.microsoft.com/office/drawing/2014/main" id="{AC2B967B-332B-C689-DAC8-423FFB5FC661}"/>
              </a:ext>
              <a:ext uri="{C183D7F6-B498-43B3-948B-1728B52AA6E4}">
                <adec:decorative xmlns:adec="http://schemas.microsoft.com/office/drawing/2017/decorative" val="1"/>
              </a:ext>
            </a:extLst>
          </p:cNvPr>
          <p:cNvSpPr/>
          <p:nvPr/>
        </p:nvSpPr>
        <p:spPr>
          <a:xfrm>
            <a:off x="216313" y="4909139"/>
            <a:ext cx="4252753" cy="284384"/>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Rectangle 48">
            <a:extLst>
              <a:ext uri="{FF2B5EF4-FFF2-40B4-BE49-F238E27FC236}">
                <a16:creationId xmlns:a16="http://schemas.microsoft.com/office/drawing/2014/main" id="{16297B88-6851-15CD-C150-642409289B43}"/>
              </a:ext>
              <a:ext uri="{C183D7F6-B498-43B3-948B-1728B52AA6E4}">
                <adec:decorative xmlns:adec="http://schemas.microsoft.com/office/drawing/2017/decorative" val="1"/>
              </a:ext>
            </a:extLst>
          </p:cNvPr>
          <p:cNvSpPr/>
          <p:nvPr/>
        </p:nvSpPr>
        <p:spPr>
          <a:xfrm>
            <a:off x="4182258" y="2431892"/>
            <a:ext cx="1992809" cy="284384"/>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Rectangle 52">
            <a:extLst>
              <a:ext uri="{FF2B5EF4-FFF2-40B4-BE49-F238E27FC236}">
                <a16:creationId xmlns:a16="http://schemas.microsoft.com/office/drawing/2014/main" id="{7CD49031-5217-A44B-4DAB-FAC723513C66}"/>
              </a:ext>
              <a:ext uri="{C183D7F6-B498-43B3-948B-1728B52AA6E4}">
                <adec:decorative xmlns:adec="http://schemas.microsoft.com/office/drawing/2017/decorative" val="1"/>
              </a:ext>
            </a:extLst>
          </p:cNvPr>
          <p:cNvSpPr/>
          <p:nvPr/>
        </p:nvSpPr>
        <p:spPr>
          <a:xfrm>
            <a:off x="4926504" y="1840262"/>
            <a:ext cx="540000" cy="284384"/>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Slide Number Placeholder 1">
            <a:extLst>
              <a:ext uri="{FF2B5EF4-FFF2-40B4-BE49-F238E27FC236}">
                <a16:creationId xmlns:a16="http://schemas.microsoft.com/office/drawing/2014/main" id="{B5EABD58-42B3-1A7C-E6D1-75E09DE5359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359038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30"/>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2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40"/>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4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42"/>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1"/>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7"/>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childTnLst>
                                </p:cTn>
                              </p:par>
                              <p:par>
                                <p:cTn id="67" presetID="1" presetClass="exit" presetSubtype="0" fill="hold" grpId="1" nodeType="withEffect">
                                  <p:stCondLst>
                                    <p:cond delay="0"/>
                                  </p:stCondLst>
                                  <p:childTnLst>
                                    <p:set>
                                      <p:cBhvr>
                                        <p:cTn id="68" dur="1" fill="hold">
                                          <p:stCondLst>
                                            <p:cond delay="0"/>
                                          </p:stCondLst>
                                        </p:cTn>
                                        <p:tgtEl>
                                          <p:spTgt spid="43"/>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38"/>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7"/>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2">
                                            <p:txEl>
                                              <p:pRg st="0" end="0"/>
                                            </p:txEl>
                                          </p:spTgt>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8"/>
                                        </p:tgtEl>
                                        <p:attrNameLst>
                                          <p:attrName>style.visibility</p:attrName>
                                        </p:attrNameLst>
                                      </p:cBhvr>
                                      <p:to>
                                        <p:strVal val="visible"/>
                                      </p:to>
                                    </p:set>
                                  </p:childTnLst>
                                </p:cTn>
                              </p:par>
                              <p:par>
                                <p:cTn id="93" presetID="1" presetClass="exit" presetSubtype="0" fill="hold" grpId="1" nodeType="withEffect">
                                  <p:stCondLst>
                                    <p:cond delay="0"/>
                                  </p:stCondLst>
                                  <p:childTnLst>
                                    <p:set>
                                      <p:cBhvr>
                                        <p:cTn id="94" dur="1" fill="hold">
                                          <p:stCondLst>
                                            <p:cond delay="0"/>
                                          </p:stCondLst>
                                        </p:cTn>
                                        <p:tgtEl>
                                          <p:spTgt spid="44"/>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47"/>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52">
                                            <p:txEl>
                                              <p:pRg st="1" end="1"/>
                                            </p:txEl>
                                          </p:spTgt>
                                        </p:tgtEl>
                                        <p:attrNameLst>
                                          <p:attrName>style.visibility</p:attrName>
                                        </p:attrNameLst>
                                      </p:cBhvr>
                                      <p:to>
                                        <p:strVal val="visible"/>
                                      </p:to>
                                    </p:set>
                                  </p:childTnLst>
                                </p:cTn>
                              </p:par>
                              <p:par>
                                <p:cTn id="101" presetID="1" presetClass="exit" presetSubtype="0" fill="hold" grpId="1" nodeType="withEffect">
                                  <p:stCondLst>
                                    <p:cond delay="0"/>
                                  </p:stCondLst>
                                  <p:childTnLst>
                                    <p:set>
                                      <p:cBhvr>
                                        <p:cTn id="102" dur="1" fill="hold">
                                          <p:stCondLst>
                                            <p:cond delay="0"/>
                                          </p:stCondLst>
                                        </p:cTn>
                                        <p:tgtEl>
                                          <p:spTgt spid="48"/>
                                        </p:tgtEl>
                                        <p:attrNameLst>
                                          <p:attrName>style.visibility</p:attrName>
                                        </p:attrNameLst>
                                      </p:cBhvr>
                                      <p:to>
                                        <p:strVal val="hidden"/>
                                      </p:to>
                                    </p:set>
                                  </p:childTnLst>
                                </p:cTn>
                              </p:par>
                              <p:par>
                                <p:cTn id="103" presetID="1" presetClass="entr" presetSubtype="0"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30" grpId="0"/>
      <p:bldP spid="30" grpId="1"/>
      <p:bldP spid="5" grpId="0" animBg="1"/>
      <p:bldP spid="11" grpId="0"/>
      <p:bldP spid="11" grpId="1"/>
      <p:bldP spid="37" grpId="0"/>
      <p:bldP spid="8" grpId="0" animBg="1"/>
      <p:bldP spid="13" grpId="0"/>
      <p:bldP spid="38" grpId="0"/>
      <p:bldP spid="38" grpId="1"/>
      <p:bldP spid="27" grpId="0" animBg="1"/>
      <p:bldP spid="27"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7" grpId="0" animBg="1"/>
      <p:bldP spid="47" grpId="1" animBg="1"/>
      <p:bldP spid="48" grpId="0" animBg="1"/>
      <p:bldP spid="48" grpId="1" animBg="1"/>
      <p:bldP spid="49"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B6A991-0CEB-50D3-E979-78230AECC42E}"/>
              </a:ext>
            </a:extLst>
          </p:cNvPr>
          <p:cNvSpPr>
            <a:spLocks noGrp="1"/>
          </p:cNvSpPr>
          <p:nvPr>
            <p:ph type="title"/>
          </p:nvPr>
        </p:nvSpPr>
        <p:spPr/>
        <p:txBody>
          <a:bodyPr/>
          <a:lstStyle/>
          <a:p>
            <a:r>
              <a:rPr lang="en-AU"/>
              <a:t>Step 2</a:t>
            </a:r>
          </a:p>
        </p:txBody>
      </p:sp>
      <p:sp>
        <p:nvSpPr>
          <p:cNvPr id="4" name="Text Placeholder 3">
            <a:extLst>
              <a:ext uri="{FF2B5EF4-FFF2-40B4-BE49-F238E27FC236}">
                <a16:creationId xmlns:a16="http://schemas.microsoft.com/office/drawing/2014/main" id="{807620BB-BDA8-530B-1006-72AFB35BFD66}"/>
              </a:ext>
            </a:extLst>
          </p:cNvPr>
          <p:cNvSpPr>
            <a:spLocks noGrp="1"/>
          </p:cNvSpPr>
          <p:nvPr>
            <p:ph type="body" sz="quarter" idx="18"/>
          </p:nvPr>
        </p:nvSpPr>
        <p:spPr/>
        <p:txBody>
          <a:bodyPr/>
          <a:lstStyle/>
          <a:p>
            <a:r>
              <a:rPr lang="en-AU" b="0" i="0">
                <a:effectLst/>
                <a:latin typeface="Public Sans" pitchFamily="2" charset="0"/>
              </a:rPr>
              <a:t>Locate, select and use information from the source as evidence</a:t>
            </a:r>
          </a:p>
        </p:txBody>
      </p:sp>
      <p:sp>
        <p:nvSpPr>
          <p:cNvPr id="13" name="Rectangle: Rounded Corners 12">
            <a:extLst>
              <a:ext uri="{FF2B5EF4-FFF2-40B4-BE49-F238E27FC236}">
                <a16:creationId xmlns:a16="http://schemas.microsoft.com/office/drawing/2014/main" id="{CFBC617A-AFFD-72D6-2939-52A03165C335}"/>
              </a:ext>
              <a:ext uri="{C183D7F6-B498-43B3-948B-1728B52AA6E4}">
                <adec:decorative xmlns:adec="http://schemas.microsoft.com/office/drawing/2017/decorative" val="1"/>
              </a:ext>
            </a:extLst>
          </p:cNvPr>
          <p:cNvSpPr/>
          <p:nvPr/>
        </p:nvSpPr>
        <p:spPr>
          <a:xfrm>
            <a:off x="380098" y="1527002"/>
            <a:ext cx="5538381" cy="3056019"/>
          </a:xfrm>
          <a:custGeom>
            <a:avLst/>
            <a:gdLst>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359469 h 2831374"/>
              <a:gd name="connsiteX5" fmla="*/ 4724832 w 5196737"/>
              <a:gd name="connsiteY5" fmla="*/ 2831374 h 2831374"/>
              <a:gd name="connsiteX6" fmla="*/ 471905 w 5196737"/>
              <a:gd name="connsiteY6" fmla="*/ 2831374 h 2831374"/>
              <a:gd name="connsiteX7" fmla="*/ 0 w 5196737"/>
              <a:gd name="connsiteY7" fmla="*/ 2359469 h 2831374"/>
              <a:gd name="connsiteX8" fmla="*/ 0 w 5196737"/>
              <a:gd name="connsiteY8" fmla="*/ 471905 h 2831374"/>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724832 w 5196737"/>
              <a:gd name="connsiteY5" fmla="*/ 2831374 h 2831374"/>
              <a:gd name="connsiteX6" fmla="*/ 471905 w 5196737"/>
              <a:gd name="connsiteY6" fmla="*/ 2831374 h 2831374"/>
              <a:gd name="connsiteX7" fmla="*/ 0 w 5196737"/>
              <a:gd name="connsiteY7" fmla="*/ 2359469 h 2831374"/>
              <a:gd name="connsiteX8" fmla="*/ 0 w 5196737"/>
              <a:gd name="connsiteY8" fmla="*/ 471905 h 2831374"/>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885606 w 5196737"/>
              <a:gd name="connsiteY5" fmla="*/ 2831374 h 2831374"/>
              <a:gd name="connsiteX6" fmla="*/ 471905 w 5196737"/>
              <a:gd name="connsiteY6" fmla="*/ 2831374 h 2831374"/>
              <a:gd name="connsiteX7" fmla="*/ 0 w 5196737"/>
              <a:gd name="connsiteY7" fmla="*/ 2359469 h 2831374"/>
              <a:gd name="connsiteX8" fmla="*/ 0 w 5196737"/>
              <a:gd name="connsiteY8" fmla="*/ 471905 h 2831374"/>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885606 w 5196737"/>
              <a:gd name="connsiteY5" fmla="*/ 2831374 h 2831374"/>
              <a:gd name="connsiteX6" fmla="*/ 321180 w 5196737"/>
              <a:gd name="connsiteY6" fmla="*/ 2831374 h 2831374"/>
              <a:gd name="connsiteX7" fmla="*/ 0 w 5196737"/>
              <a:gd name="connsiteY7" fmla="*/ 2359469 h 2831374"/>
              <a:gd name="connsiteX8" fmla="*/ 0 w 5196737"/>
              <a:gd name="connsiteY8" fmla="*/ 471905 h 2831374"/>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885606 w 5196737"/>
              <a:gd name="connsiteY5" fmla="*/ 2831374 h 2831374"/>
              <a:gd name="connsiteX6" fmla="*/ 321180 w 5196737"/>
              <a:gd name="connsiteY6" fmla="*/ 2831374 h 2831374"/>
              <a:gd name="connsiteX7" fmla="*/ 0 w 5196737"/>
              <a:gd name="connsiteY7" fmla="*/ 2520243 h 2831374"/>
              <a:gd name="connsiteX8" fmla="*/ 0 w 5196737"/>
              <a:gd name="connsiteY8" fmla="*/ 471905 h 283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6737" h="2831374">
                <a:moveTo>
                  <a:pt x="0" y="471905"/>
                </a:moveTo>
                <a:cubicBezTo>
                  <a:pt x="0" y="211279"/>
                  <a:pt x="211279" y="0"/>
                  <a:pt x="471905" y="0"/>
                </a:cubicBezTo>
                <a:lnTo>
                  <a:pt x="4724832" y="0"/>
                </a:lnTo>
                <a:cubicBezTo>
                  <a:pt x="4985458" y="0"/>
                  <a:pt x="5196737" y="211279"/>
                  <a:pt x="5196737" y="471905"/>
                </a:cubicBezTo>
                <a:lnTo>
                  <a:pt x="5196737" y="2530291"/>
                </a:lnTo>
                <a:cubicBezTo>
                  <a:pt x="5196737" y="2790917"/>
                  <a:pt x="5146232" y="2831374"/>
                  <a:pt x="4885606" y="2831374"/>
                </a:cubicBezTo>
                <a:lnTo>
                  <a:pt x="321180" y="2831374"/>
                </a:lnTo>
                <a:cubicBezTo>
                  <a:pt x="60554" y="2831374"/>
                  <a:pt x="0" y="2780869"/>
                  <a:pt x="0" y="2520243"/>
                </a:cubicBezTo>
                <a:lnTo>
                  <a:pt x="0" y="471905"/>
                </a:lnTo>
                <a:close/>
              </a:path>
            </a:pathLst>
          </a:custGeom>
          <a:solidFill>
            <a:srgbClr val="E5F7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7" name="Group 16" descr="1. Locate">
            <a:extLst>
              <a:ext uri="{FF2B5EF4-FFF2-40B4-BE49-F238E27FC236}">
                <a16:creationId xmlns:a16="http://schemas.microsoft.com/office/drawing/2014/main" id="{5806FB7C-276A-5DC5-FAD6-4EEFC5B2646F}"/>
              </a:ext>
            </a:extLst>
          </p:cNvPr>
          <p:cNvGrpSpPr/>
          <p:nvPr/>
        </p:nvGrpSpPr>
        <p:grpSpPr>
          <a:xfrm>
            <a:off x="166431" y="1428752"/>
            <a:ext cx="5752048" cy="687992"/>
            <a:chOff x="166431" y="1428752"/>
            <a:chExt cx="5752048" cy="687992"/>
          </a:xfrm>
        </p:grpSpPr>
        <p:sp>
          <p:nvSpPr>
            <p:cNvPr id="6" name="Rectangle: Rounded Corners 5">
              <a:extLst>
                <a:ext uri="{FF2B5EF4-FFF2-40B4-BE49-F238E27FC236}">
                  <a16:creationId xmlns:a16="http://schemas.microsoft.com/office/drawing/2014/main" id="{7B80B43D-794C-01BF-582F-828736FB80DB}"/>
                </a:ext>
              </a:extLst>
            </p:cNvPr>
            <p:cNvSpPr/>
            <p:nvPr/>
          </p:nvSpPr>
          <p:spPr>
            <a:xfrm>
              <a:off x="380098" y="1527003"/>
              <a:ext cx="5538381" cy="450000"/>
            </a:xfrm>
            <a:prstGeom prst="roundRect">
              <a:avLst/>
            </a:prstGeom>
            <a:solidFill>
              <a:srgbClr val="00ACC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r>
                <a:rPr lang="en-AU" sz="2800">
                  <a:solidFill>
                    <a:schemeClr val="bg1"/>
                  </a:solidFill>
                </a:rPr>
                <a:t>Locate</a:t>
              </a:r>
            </a:p>
          </p:txBody>
        </p:sp>
        <p:sp>
          <p:nvSpPr>
            <p:cNvPr id="9" name="Oval 8">
              <a:hlinkClick r:id="rId3" action="ppaction://hlinksldjump"/>
              <a:extLst>
                <a:ext uri="{FF2B5EF4-FFF2-40B4-BE49-F238E27FC236}">
                  <a16:creationId xmlns:a16="http://schemas.microsoft.com/office/drawing/2014/main" id="{D3E57406-F387-ECDF-3F8A-BBD09F971D3D}"/>
                </a:ext>
                <a:ext uri="{C183D7F6-B498-43B3-948B-1728B52AA6E4}">
                  <adec:decorative xmlns:adec="http://schemas.microsoft.com/office/drawing/2017/decorative" val="1"/>
                </a:ext>
              </a:extLst>
            </p:cNvPr>
            <p:cNvSpPr/>
            <p:nvPr/>
          </p:nvSpPr>
          <p:spPr>
            <a:xfrm>
              <a:off x="166431" y="1428752"/>
              <a:ext cx="687992" cy="687992"/>
            </a:xfrm>
            <a:prstGeom prst="ellipse">
              <a:avLst/>
            </a:prstGeom>
            <a:solidFill>
              <a:srgbClr val="00ACC2"/>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000" b="1">
                  <a:latin typeface="+mj-lt"/>
                  <a:cs typeface="Arial" panose="020B0604020202020204" pitchFamily="34" charset="0"/>
                </a:rPr>
                <a:t>1</a:t>
              </a:r>
            </a:p>
          </p:txBody>
        </p:sp>
      </p:grpSp>
      <p:sp>
        <p:nvSpPr>
          <p:cNvPr id="5" name="Text Placeholder 4">
            <a:extLst>
              <a:ext uri="{FF2B5EF4-FFF2-40B4-BE49-F238E27FC236}">
                <a16:creationId xmlns:a16="http://schemas.microsoft.com/office/drawing/2014/main" id="{374FF712-34D0-2FD9-5F43-A6E6F3C6E2D4}"/>
              </a:ext>
            </a:extLst>
          </p:cNvPr>
          <p:cNvSpPr>
            <a:spLocks noGrp="1"/>
          </p:cNvSpPr>
          <p:nvPr>
            <p:ph type="body" sz="quarter" idx="17"/>
          </p:nvPr>
        </p:nvSpPr>
        <p:spPr>
          <a:xfrm>
            <a:off x="360000" y="1977004"/>
            <a:ext cx="5558479" cy="2559096"/>
          </a:xfrm>
        </p:spPr>
        <p:txBody>
          <a:bodyPr lIns="90000"/>
          <a:lstStyle/>
          <a:p>
            <a:pPr marL="342900" indent="-342900">
              <a:buFont typeface="Arial" panose="020B0604020202020204" pitchFamily="34" charset="0"/>
              <a:buChar char="•"/>
            </a:pPr>
            <a:r>
              <a:rPr lang="en-AU"/>
              <a:t>What information does the source provide about the topic?</a:t>
            </a:r>
          </a:p>
          <a:p>
            <a:pPr marL="342900" indent="-342900">
              <a:buFont typeface="Arial" panose="020B0604020202020204" pitchFamily="34" charset="0"/>
              <a:buChar char="•"/>
            </a:pPr>
            <a:r>
              <a:rPr lang="en-AU"/>
              <a:t>Examine the source closely. </a:t>
            </a:r>
          </a:p>
          <a:p>
            <a:pPr marL="342900" indent="-342900">
              <a:buFont typeface="Arial" panose="020B0604020202020204" pitchFamily="34" charset="0"/>
              <a:buChar char="•"/>
            </a:pPr>
            <a:r>
              <a:rPr lang="en-AU"/>
              <a:t>Evidence can be quotes or specific features of the source.</a:t>
            </a:r>
          </a:p>
        </p:txBody>
      </p:sp>
      <p:sp>
        <p:nvSpPr>
          <p:cNvPr id="14" name="Rectangle: Rounded Corners 12">
            <a:extLst>
              <a:ext uri="{FF2B5EF4-FFF2-40B4-BE49-F238E27FC236}">
                <a16:creationId xmlns:a16="http://schemas.microsoft.com/office/drawing/2014/main" id="{1D208C93-058D-B2B8-45AC-328B3BE96DE8}"/>
              </a:ext>
              <a:ext uri="{C183D7F6-B498-43B3-948B-1728B52AA6E4}">
                <adec:decorative xmlns:adec="http://schemas.microsoft.com/office/drawing/2017/decorative" val="1"/>
              </a:ext>
            </a:extLst>
          </p:cNvPr>
          <p:cNvSpPr/>
          <p:nvPr/>
        </p:nvSpPr>
        <p:spPr>
          <a:xfrm>
            <a:off x="6324052" y="1527003"/>
            <a:ext cx="5538382" cy="3056018"/>
          </a:xfrm>
          <a:custGeom>
            <a:avLst/>
            <a:gdLst>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359469 h 2831374"/>
              <a:gd name="connsiteX5" fmla="*/ 4724832 w 5196737"/>
              <a:gd name="connsiteY5" fmla="*/ 2831374 h 2831374"/>
              <a:gd name="connsiteX6" fmla="*/ 471905 w 5196737"/>
              <a:gd name="connsiteY6" fmla="*/ 2831374 h 2831374"/>
              <a:gd name="connsiteX7" fmla="*/ 0 w 5196737"/>
              <a:gd name="connsiteY7" fmla="*/ 2359469 h 2831374"/>
              <a:gd name="connsiteX8" fmla="*/ 0 w 5196737"/>
              <a:gd name="connsiteY8" fmla="*/ 471905 h 2831374"/>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724832 w 5196737"/>
              <a:gd name="connsiteY5" fmla="*/ 2831374 h 2831374"/>
              <a:gd name="connsiteX6" fmla="*/ 471905 w 5196737"/>
              <a:gd name="connsiteY6" fmla="*/ 2831374 h 2831374"/>
              <a:gd name="connsiteX7" fmla="*/ 0 w 5196737"/>
              <a:gd name="connsiteY7" fmla="*/ 2359469 h 2831374"/>
              <a:gd name="connsiteX8" fmla="*/ 0 w 5196737"/>
              <a:gd name="connsiteY8" fmla="*/ 471905 h 2831374"/>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885606 w 5196737"/>
              <a:gd name="connsiteY5" fmla="*/ 2831374 h 2831374"/>
              <a:gd name="connsiteX6" fmla="*/ 471905 w 5196737"/>
              <a:gd name="connsiteY6" fmla="*/ 2831374 h 2831374"/>
              <a:gd name="connsiteX7" fmla="*/ 0 w 5196737"/>
              <a:gd name="connsiteY7" fmla="*/ 2359469 h 2831374"/>
              <a:gd name="connsiteX8" fmla="*/ 0 w 5196737"/>
              <a:gd name="connsiteY8" fmla="*/ 471905 h 2831374"/>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885606 w 5196737"/>
              <a:gd name="connsiteY5" fmla="*/ 2831374 h 2831374"/>
              <a:gd name="connsiteX6" fmla="*/ 321180 w 5196737"/>
              <a:gd name="connsiteY6" fmla="*/ 2831374 h 2831374"/>
              <a:gd name="connsiteX7" fmla="*/ 0 w 5196737"/>
              <a:gd name="connsiteY7" fmla="*/ 2359469 h 2831374"/>
              <a:gd name="connsiteX8" fmla="*/ 0 w 5196737"/>
              <a:gd name="connsiteY8" fmla="*/ 471905 h 2831374"/>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885606 w 5196737"/>
              <a:gd name="connsiteY5" fmla="*/ 2831374 h 2831374"/>
              <a:gd name="connsiteX6" fmla="*/ 321180 w 5196737"/>
              <a:gd name="connsiteY6" fmla="*/ 2831374 h 2831374"/>
              <a:gd name="connsiteX7" fmla="*/ 0 w 5196737"/>
              <a:gd name="connsiteY7" fmla="*/ 2520243 h 2831374"/>
              <a:gd name="connsiteX8" fmla="*/ 0 w 5196737"/>
              <a:gd name="connsiteY8" fmla="*/ 471905 h 2831374"/>
              <a:gd name="connsiteX0" fmla="*/ 0 w 5196737"/>
              <a:gd name="connsiteY0" fmla="*/ 326260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885606 w 5196737"/>
              <a:gd name="connsiteY5" fmla="*/ 2831374 h 2831374"/>
              <a:gd name="connsiteX6" fmla="*/ 321180 w 5196737"/>
              <a:gd name="connsiteY6" fmla="*/ 2831374 h 2831374"/>
              <a:gd name="connsiteX7" fmla="*/ 0 w 5196737"/>
              <a:gd name="connsiteY7" fmla="*/ 2520243 h 2831374"/>
              <a:gd name="connsiteX8" fmla="*/ 0 w 5196737"/>
              <a:gd name="connsiteY8" fmla="*/ 326260 h 2831374"/>
              <a:gd name="connsiteX0" fmla="*/ 0 w 5196737"/>
              <a:gd name="connsiteY0" fmla="*/ 326260 h 2831374"/>
              <a:gd name="connsiteX1" fmla="*/ 471905 w 5196737"/>
              <a:gd name="connsiteY1" fmla="*/ 0 h 2831374"/>
              <a:gd name="connsiteX2" fmla="*/ 4724832 w 5196737"/>
              <a:gd name="connsiteY2" fmla="*/ 0 h 2831374"/>
              <a:gd name="connsiteX3" fmla="*/ 5196737 w 5196737"/>
              <a:gd name="connsiteY3" fmla="*/ 308055 h 2831374"/>
              <a:gd name="connsiteX4" fmla="*/ 5196737 w 5196737"/>
              <a:gd name="connsiteY4" fmla="*/ 2530291 h 2831374"/>
              <a:gd name="connsiteX5" fmla="*/ 4885606 w 5196737"/>
              <a:gd name="connsiteY5" fmla="*/ 2831374 h 2831374"/>
              <a:gd name="connsiteX6" fmla="*/ 321180 w 5196737"/>
              <a:gd name="connsiteY6" fmla="*/ 2831374 h 2831374"/>
              <a:gd name="connsiteX7" fmla="*/ 0 w 5196737"/>
              <a:gd name="connsiteY7" fmla="*/ 2520243 h 2831374"/>
              <a:gd name="connsiteX8" fmla="*/ 0 w 5196737"/>
              <a:gd name="connsiteY8" fmla="*/ 326260 h 283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6737" h="2831374">
                <a:moveTo>
                  <a:pt x="0" y="326260"/>
                </a:moveTo>
                <a:cubicBezTo>
                  <a:pt x="0" y="65634"/>
                  <a:pt x="211279" y="0"/>
                  <a:pt x="471905" y="0"/>
                </a:cubicBezTo>
                <a:lnTo>
                  <a:pt x="4724832" y="0"/>
                </a:lnTo>
                <a:cubicBezTo>
                  <a:pt x="4985458" y="0"/>
                  <a:pt x="5196737" y="47429"/>
                  <a:pt x="5196737" y="308055"/>
                </a:cubicBezTo>
                <a:lnTo>
                  <a:pt x="5196737" y="2530291"/>
                </a:lnTo>
                <a:cubicBezTo>
                  <a:pt x="5196737" y="2790917"/>
                  <a:pt x="5146232" y="2831374"/>
                  <a:pt x="4885606" y="2831374"/>
                </a:cubicBezTo>
                <a:lnTo>
                  <a:pt x="321180" y="2831374"/>
                </a:lnTo>
                <a:cubicBezTo>
                  <a:pt x="60554" y="2831374"/>
                  <a:pt x="0" y="2780869"/>
                  <a:pt x="0" y="2520243"/>
                </a:cubicBezTo>
                <a:lnTo>
                  <a:pt x="0" y="326260"/>
                </a:lnTo>
                <a:close/>
              </a:path>
            </a:pathLst>
          </a:custGeom>
          <a:solidFill>
            <a:srgbClr val="EDDF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8" name="Group 17" descr="2. Select">
            <a:extLst>
              <a:ext uri="{FF2B5EF4-FFF2-40B4-BE49-F238E27FC236}">
                <a16:creationId xmlns:a16="http://schemas.microsoft.com/office/drawing/2014/main" id="{B6FA157C-079E-8F9A-AE6D-A34877C8A749}"/>
              </a:ext>
            </a:extLst>
          </p:cNvPr>
          <p:cNvGrpSpPr/>
          <p:nvPr/>
        </p:nvGrpSpPr>
        <p:grpSpPr>
          <a:xfrm>
            <a:off x="6112048" y="1369275"/>
            <a:ext cx="5750384" cy="687992"/>
            <a:chOff x="6112048" y="1369275"/>
            <a:chExt cx="5750384" cy="687992"/>
          </a:xfrm>
        </p:grpSpPr>
        <p:sp>
          <p:nvSpPr>
            <p:cNvPr id="7" name="Rectangle: Rounded Corners 6">
              <a:extLst>
                <a:ext uri="{FF2B5EF4-FFF2-40B4-BE49-F238E27FC236}">
                  <a16:creationId xmlns:a16="http://schemas.microsoft.com/office/drawing/2014/main" id="{2614AC95-9230-9196-07AA-0EF5535C4BAD}"/>
                </a:ext>
              </a:extLst>
            </p:cNvPr>
            <p:cNvSpPr/>
            <p:nvPr/>
          </p:nvSpPr>
          <p:spPr>
            <a:xfrm>
              <a:off x="6324050" y="1527003"/>
              <a:ext cx="5538382" cy="450000"/>
            </a:xfrm>
            <a:prstGeom prst="roundRect">
              <a:avLst/>
            </a:prstGeom>
            <a:solidFill>
              <a:srgbClr val="88419D"/>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r>
                <a:rPr lang="en-AU" sz="2800">
                  <a:solidFill>
                    <a:schemeClr val="bg1"/>
                  </a:solidFill>
                </a:rPr>
                <a:t>Select</a:t>
              </a:r>
            </a:p>
          </p:txBody>
        </p:sp>
        <p:sp>
          <p:nvSpPr>
            <p:cNvPr id="10" name="Oval 9">
              <a:hlinkClick r:id="rId3" action="ppaction://hlinksldjump"/>
              <a:extLst>
                <a:ext uri="{FF2B5EF4-FFF2-40B4-BE49-F238E27FC236}">
                  <a16:creationId xmlns:a16="http://schemas.microsoft.com/office/drawing/2014/main" id="{64845DFD-D56B-8D36-696C-B833E0008237}"/>
                </a:ext>
                <a:ext uri="{C183D7F6-B498-43B3-948B-1728B52AA6E4}">
                  <adec:decorative xmlns:adec="http://schemas.microsoft.com/office/drawing/2017/decorative" val="1"/>
                </a:ext>
              </a:extLst>
            </p:cNvPr>
            <p:cNvSpPr/>
            <p:nvPr/>
          </p:nvSpPr>
          <p:spPr>
            <a:xfrm>
              <a:off x="6112048" y="1369275"/>
              <a:ext cx="687992" cy="687992"/>
            </a:xfrm>
            <a:prstGeom prst="ellipse">
              <a:avLst/>
            </a:prstGeom>
            <a:solidFill>
              <a:srgbClr val="88419D"/>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000" b="1">
                  <a:latin typeface="+mj-lt"/>
                  <a:cs typeface="Arial" panose="020B0604020202020204" pitchFamily="34" charset="0"/>
                </a:rPr>
                <a:t>2</a:t>
              </a:r>
            </a:p>
          </p:txBody>
        </p:sp>
      </p:grpSp>
      <p:sp>
        <p:nvSpPr>
          <p:cNvPr id="11" name="Text Placeholder 4">
            <a:extLst>
              <a:ext uri="{FF2B5EF4-FFF2-40B4-BE49-F238E27FC236}">
                <a16:creationId xmlns:a16="http://schemas.microsoft.com/office/drawing/2014/main" id="{057FDE5C-387F-776C-5C98-283B1B61B64B}"/>
              </a:ext>
            </a:extLst>
          </p:cNvPr>
          <p:cNvSpPr txBox="1">
            <a:spLocks/>
          </p:cNvSpPr>
          <p:nvPr/>
        </p:nvSpPr>
        <p:spPr>
          <a:xfrm>
            <a:off x="6324052" y="1977004"/>
            <a:ext cx="5538381" cy="2213268"/>
          </a:xfrm>
          <a:prstGeom prst="rect">
            <a:avLst/>
          </a:prstGeom>
        </p:spPr>
        <p:txBody>
          <a:bodyPr vert="horz" lIns="9000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AU"/>
              <a:t>What information is relevant for the inquiry?</a:t>
            </a:r>
          </a:p>
          <a:p>
            <a:pPr marL="342900" indent="-342900">
              <a:buFont typeface="Arial" panose="020B0604020202020204" pitchFamily="34" charset="0"/>
              <a:buChar char="•"/>
            </a:pPr>
            <a:r>
              <a:rPr lang="en-AU"/>
              <a:t>Consider your inquiry question and sub-questions.</a:t>
            </a:r>
          </a:p>
          <a:p>
            <a:pPr marL="342900" indent="-342900">
              <a:buFont typeface="Arial" panose="020B0604020202020204" pitchFamily="34" charset="0"/>
              <a:buChar char="•"/>
            </a:pPr>
            <a:r>
              <a:rPr lang="en-AU"/>
              <a:t>Only select relevant information.</a:t>
            </a:r>
          </a:p>
        </p:txBody>
      </p:sp>
      <p:sp>
        <p:nvSpPr>
          <p:cNvPr id="15" name="Rectangle: Rounded Corners 12">
            <a:extLst>
              <a:ext uri="{FF2B5EF4-FFF2-40B4-BE49-F238E27FC236}">
                <a16:creationId xmlns:a16="http://schemas.microsoft.com/office/drawing/2014/main" id="{10153FE4-B44D-76D1-6438-BAE0790AA887}"/>
              </a:ext>
              <a:ext uri="{C183D7F6-B498-43B3-948B-1728B52AA6E4}">
                <adec:decorative xmlns:adec="http://schemas.microsoft.com/office/drawing/2017/decorative" val="1"/>
              </a:ext>
            </a:extLst>
          </p:cNvPr>
          <p:cNvSpPr/>
          <p:nvPr/>
        </p:nvSpPr>
        <p:spPr>
          <a:xfrm>
            <a:off x="348000" y="4765301"/>
            <a:ext cx="11483999" cy="1732700"/>
          </a:xfrm>
          <a:custGeom>
            <a:avLst/>
            <a:gdLst>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359469 h 2831374"/>
              <a:gd name="connsiteX5" fmla="*/ 4724832 w 5196737"/>
              <a:gd name="connsiteY5" fmla="*/ 2831374 h 2831374"/>
              <a:gd name="connsiteX6" fmla="*/ 471905 w 5196737"/>
              <a:gd name="connsiteY6" fmla="*/ 2831374 h 2831374"/>
              <a:gd name="connsiteX7" fmla="*/ 0 w 5196737"/>
              <a:gd name="connsiteY7" fmla="*/ 2359469 h 2831374"/>
              <a:gd name="connsiteX8" fmla="*/ 0 w 5196737"/>
              <a:gd name="connsiteY8" fmla="*/ 471905 h 2831374"/>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724832 w 5196737"/>
              <a:gd name="connsiteY5" fmla="*/ 2831374 h 2831374"/>
              <a:gd name="connsiteX6" fmla="*/ 471905 w 5196737"/>
              <a:gd name="connsiteY6" fmla="*/ 2831374 h 2831374"/>
              <a:gd name="connsiteX7" fmla="*/ 0 w 5196737"/>
              <a:gd name="connsiteY7" fmla="*/ 2359469 h 2831374"/>
              <a:gd name="connsiteX8" fmla="*/ 0 w 5196737"/>
              <a:gd name="connsiteY8" fmla="*/ 471905 h 2831374"/>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885606 w 5196737"/>
              <a:gd name="connsiteY5" fmla="*/ 2831374 h 2831374"/>
              <a:gd name="connsiteX6" fmla="*/ 471905 w 5196737"/>
              <a:gd name="connsiteY6" fmla="*/ 2831374 h 2831374"/>
              <a:gd name="connsiteX7" fmla="*/ 0 w 5196737"/>
              <a:gd name="connsiteY7" fmla="*/ 2359469 h 2831374"/>
              <a:gd name="connsiteX8" fmla="*/ 0 w 5196737"/>
              <a:gd name="connsiteY8" fmla="*/ 471905 h 2831374"/>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885606 w 5196737"/>
              <a:gd name="connsiteY5" fmla="*/ 2831374 h 2831374"/>
              <a:gd name="connsiteX6" fmla="*/ 321180 w 5196737"/>
              <a:gd name="connsiteY6" fmla="*/ 2831374 h 2831374"/>
              <a:gd name="connsiteX7" fmla="*/ 0 w 5196737"/>
              <a:gd name="connsiteY7" fmla="*/ 2359469 h 2831374"/>
              <a:gd name="connsiteX8" fmla="*/ 0 w 5196737"/>
              <a:gd name="connsiteY8" fmla="*/ 471905 h 2831374"/>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885606 w 5196737"/>
              <a:gd name="connsiteY5" fmla="*/ 2831374 h 2831374"/>
              <a:gd name="connsiteX6" fmla="*/ 321180 w 5196737"/>
              <a:gd name="connsiteY6" fmla="*/ 2831374 h 2831374"/>
              <a:gd name="connsiteX7" fmla="*/ 0 w 5196737"/>
              <a:gd name="connsiteY7" fmla="*/ 2520243 h 2831374"/>
              <a:gd name="connsiteX8" fmla="*/ 0 w 5196737"/>
              <a:gd name="connsiteY8" fmla="*/ 471905 h 283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6737" h="2831374">
                <a:moveTo>
                  <a:pt x="0" y="471905"/>
                </a:moveTo>
                <a:cubicBezTo>
                  <a:pt x="0" y="211279"/>
                  <a:pt x="211279" y="0"/>
                  <a:pt x="471905" y="0"/>
                </a:cubicBezTo>
                <a:lnTo>
                  <a:pt x="4724832" y="0"/>
                </a:lnTo>
                <a:cubicBezTo>
                  <a:pt x="4985458" y="0"/>
                  <a:pt x="5196737" y="211279"/>
                  <a:pt x="5196737" y="471905"/>
                </a:cubicBezTo>
                <a:lnTo>
                  <a:pt x="5196737" y="2530291"/>
                </a:lnTo>
                <a:cubicBezTo>
                  <a:pt x="5196737" y="2790917"/>
                  <a:pt x="5146232" y="2831374"/>
                  <a:pt x="4885606" y="2831374"/>
                </a:cubicBezTo>
                <a:lnTo>
                  <a:pt x="321180" y="2831374"/>
                </a:lnTo>
                <a:cubicBezTo>
                  <a:pt x="60554" y="2831374"/>
                  <a:pt x="0" y="2780869"/>
                  <a:pt x="0" y="2520243"/>
                </a:cubicBezTo>
                <a:lnTo>
                  <a:pt x="0" y="471905"/>
                </a:lnTo>
                <a:close/>
              </a:path>
            </a:pathLst>
          </a:custGeom>
          <a:solidFill>
            <a:srgbClr val="FBDB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9" name="Group 18" descr="3. Use">
            <a:extLst>
              <a:ext uri="{FF2B5EF4-FFF2-40B4-BE49-F238E27FC236}">
                <a16:creationId xmlns:a16="http://schemas.microsoft.com/office/drawing/2014/main" id="{EB24BBD2-0272-AD60-EA04-BCEA565A9321}"/>
              </a:ext>
            </a:extLst>
          </p:cNvPr>
          <p:cNvGrpSpPr/>
          <p:nvPr/>
        </p:nvGrpSpPr>
        <p:grpSpPr>
          <a:xfrm>
            <a:off x="121787" y="4675841"/>
            <a:ext cx="11722211" cy="687992"/>
            <a:chOff x="121787" y="4675841"/>
            <a:chExt cx="11722211" cy="687992"/>
          </a:xfrm>
        </p:grpSpPr>
        <p:sp>
          <p:nvSpPr>
            <p:cNvPr id="8" name="Rectangle: Rounded Corners 7">
              <a:extLst>
                <a:ext uri="{FF2B5EF4-FFF2-40B4-BE49-F238E27FC236}">
                  <a16:creationId xmlns:a16="http://schemas.microsoft.com/office/drawing/2014/main" id="{DB1348F8-B848-2B5D-5CD9-1466CB5437D9}"/>
                </a:ext>
              </a:extLst>
            </p:cNvPr>
            <p:cNvSpPr/>
            <p:nvPr/>
          </p:nvSpPr>
          <p:spPr>
            <a:xfrm>
              <a:off x="359999" y="4765301"/>
              <a:ext cx="11483999" cy="450000"/>
            </a:xfrm>
            <a:prstGeom prst="roundRect">
              <a:avLst/>
            </a:prstGeom>
            <a:solidFill>
              <a:srgbClr val="B51458"/>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0" rtlCol="0" anchor="ctr"/>
            <a:lstStyle/>
            <a:p>
              <a:r>
                <a:rPr lang="en-AU" sz="2800">
                  <a:solidFill>
                    <a:schemeClr val="bg1"/>
                  </a:solidFill>
                </a:rPr>
                <a:t>Use</a:t>
              </a:r>
            </a:p>
          </p:txBody>
        </p:sp>
        <p:sp>
          <p:nvSpPr>
            <p:cNvPr id="16" name="Oval 15">
              <a:hlinkClick r:id="rId3" action="ppaction://hlinksldjump"/>
              <a:extLst>
                <a:ext uri="{FF2B5EF4-FFF2-40B4-BE49-F238E27FC236}">
                  <a16:creationId xmlns:a16="http://schemas.microsoft.com/office/drawing/2014/main" id="{5CA8AC89-D6FE-AB30-1E5E-2539059D8FB1}"/>
                </a:ext>
                <a:ext uri="{C183D7F6-B498-43B3-948B-1728B52AA6E4}">
                  <adec:decorative xmlns:adec="http://schemas.microsoft.com/office/drawing/2017/decorative" val="1"/>
                </a:ext>
              </a:extLst>
            </p:cNvPr>
            <p:cNvSpPr/>
            <p:nvPr/>
          </p:nvSpPr>
          <p:spPr>
            <a:xfrm>
              <a:off x="121787" y="4675841"/>
              <a:ext cx="687992" cy="687992"/>
            </a:xfrm>
            <a:prstGeom prst="ellipse">
              <a:avLst/>
            </a:prstGeom>
            <a:solidFill>
              <a:srgbClr val="B51458"/>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000" b="1">
                  <a:latin typeface="+mj-lt"/>
                  <a:cs typeface="Arial" panose="020B0604020202020204" pitchFamily="34" charset="0"/>
                </a:rPr>
                <a:t>3</a:t>
              </a:r>
            </a:p>
          </p:txBody>
        </p:sp>
      </p:grpSp>
      <p:sp>
        <p:nvSpPr>
          <p:cNvPr id="12" name="Text Placeholder 4">
            <a:extLst>
              <a:ext uri="{FF2B5EF4-FFF2-40B4-BE49-F238E27FC236}">
                <a16:creationId xmlns:a16="http://schemas.microsoft.com/office/drawing/2014/main" id="{993259AE-8364-2342-14EE-727B60784254}"/>
              </a:ext>
            </a:extLst>
          </p:cNvPr>
          <p:cNvSpPr txBox="1">
            <a:spLocks/>
          </p:cNvSpPr>
          <p:nvPr/>
        </p:nvSpPr>
        <p:spPr>
          <a:xfrm>
            <a:off x="380098" y="5308120"/>
            <a:ext cx="11463900" cy="1062534"/>
          </a:xfrm>
          <a:prstGeom prst="rect">
            <a:avLst/>
          </a:prstGeom>
        </p:spPr>
        <p:txBody>
          <a:bodyPr vert="horz" lIns="9000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AU"/>
              <a:t>What does this evidence tell us about the past?</a:t>
            </a:r>
          </a:p>
          <a:p>
            <a:pPr marL="342900" indent="-342900">
              <a:buFont typeface="Arial" panose="020B0604020202020204" pitchFamily="34" charset="0"/>
              <a:buChar char="•"/>
            </a:pPr>
            <a:r>
              <a:rPr lang="en-AU"/>
              <a:t>Make interpretations about the past using the selected information.</a:t>
            </a:r>
          </a:p>
        </p:txBody>
      </p:sp>
      <p:sp>
        <p:nvSpPr>
          <p:cNvPr id="2" name="Slide Number Placeholder 1">
            <a:extLst>
              <a:ext uri="{FF2B5EF4-FFF2-40B4-BE49-F238E27FC236}">
                <a16:creationId xmlns:a16="http://schemas.microsoft.com/office/drawing/2014/main" id="{4E59F754-0E6F-ED81-3DCA-29B53E0B3D3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70457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build="p"/>
      <p:bldP spid="14" grpId="0" animBg="1"/>
      <p:bldP spid="11" grpId="0"/>
      <p:bldP spid="15"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98019-A826-9513-12F6-255838BDD5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DA335F3-8E89-9D8E-D9AC-359835A1F152}"/>
              </a:ext>
            </a:extLst>
          </p:cNvPr>
          <p:cNvSpPr>
            <a:spLocks noGrp="1"/>
          </p:cNvSpPr>
          <p:nvPr>
            <p:ph type="title"/>
          </p:nvPr>
        </p:nvSpPr>
        <p:spPr/>
        <p:txBody>
          <a:bodyPr/>
          <a:lstStyle/>
          <a:p>
            <a:r>
              <a:rPr lang="en-AU"/>
              <a:t>Step 2 in action (1)</a:t>
            </a:r>
          </a:p>
        </p:txBody>
      </p:sp>
      <p:sp>
        <p:nvSpPr>
          <p:cNvPr id="9" name="Text Placeholder 8">
            <a:extLst>
              <a:ext uri="{FF2B5EF4-FFF2-40B4-BE49-F238E27FC236}">
                <a16:creationId xmlns:a16="http://schemas.microsoft.com/office/drawing/2014/main" id="{831FD524-85F0-3073-2648-DBA179D46DD9}"/>
              </a:ext>
            </a:extLst>
          </p:cNvPr>
          <p:cNvSpPr>
            <a:spLocks noGrp="1"/>
          </p:cNvSpPr>
          <p:nvPr>
            <p:ph type="body" sz="quarter" idx="18"/>
          </p:nvPr>
        </p:nvSpPr>
        <p:spPr/>
        <p:txBody>
          <a:bodyPr/>
          <a:lstStyle/>
          <a:p>
            <a:r>
              <a:rPr lang="en-AU"/>
              <a:t>I do</a:t>
            </a:r>
          </a:p>
        </p:txBody>
      </p:sp>
      <p:sp>
        <p:nvSpPr>
          <p:cNvPr id="16" name="Rectangle: Rounded Corners 12">
            <a:extLst>
              <a:ext uri="{FF2B5EF4-FFF2-40B4-BE49-F238E27FC236}">
                <a16:creationId xmlns:a16="http://schemas.microsoft.com/office/drawing/2014/main" id="{4A04739E-69E3-D6A6-98AF-DD6CD3C5808C}"/>
              </a:ext>
              <a:ext uri="{C183D7F6-B498-43B3-948B-1728B52AA6E4}">
                <adec:decorative xmlns:adec="http://schemas.microsoft.com/office/drawing/2017/decorative" val="1"/>
              </a:ext>
            </a:extLst>
          </p:cNvPr>
          <p:cNvSpPr/>
          <p:nvPr/>
        </p:nvSpPr>
        <p:spPr>
          <a:xfrm>
            <a:off x="380099" y="1616383"/>
            <a:ext cx="3607510" cy="4571765"/>
          </a:xfrm>
          <a:custGeom>
            <a:avLst/>
            <a:gdLst>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359469 h 2831374"/>
              <a:gd name="connsiteX5" fmla="*/ 4724832 w 5196737"/>
              <a:gd name="connsiteY5" fmla="*/ 2831374 h 2831374"/>
              <a:gd name="connsiteX6" fmla="*/ 471905 w 5196737"/>
              <a:gd name="connsiteY6" fmla="*/ 2831374 h 2831374"/>
              <a:gd name="connsiteX7" fmla="*/ 0 w 5196737"/>
              <a:gd name="connsiteY7" fmla="*/ 2359469 h 2831374"/>
              <a:gd name="connsiteX8" fmla="*/ 0 w 5196737"/>
              <a:gd name="connsiteY8" fmla="*/ 471905 h 2831374"/>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724832 w 5196737"/>
              <a:gd name="connsiteY5" fmla="*/ 2831374 h 2831374"/>
              <a:gd name="connsiteX6" fmla="*/ 471905 w 5196737"/>
              <a:gd name="connsiteY6" fmla="*/ 2831374 h 2831374"/>
              <a:gd name="connsiteX7" fmla="*/ 0 w 5196737"/>
              <a:gd name="connsiteY7" fmla="*/ 2359469 h 2831374"/>
              <a:gd name="connsiteX8" fmla="*/ 0 w 5196737"/>
              <a:gd name="connsiteY8" fmla="*/ 471905 h 2831374"/>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885606 w 5196737"/>
              <a:gd name="connsiteY5" fmla="*/ 2831374 h 2831374"/>
              <a:gd name="connsiteX6" fmla="*/ 471905 w 5196737"/>
              <a:gd name="connsiteY6" fmla="*/ 2831374 h 2831374"/>
              <a:gd name="connsiteX7" fmla="*/ 0 w 5196737"/>
              <a:gd name="connsiteY7" fmla="*/ 2359469 h 2831374"/>
              <a:gd name="connsiteX8" fmla="*/ 0 w 5196737"/>
              <a:gd name="connsiteY8" fmla="*/ 471905 h 2831374"/>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885606 w 5196737"/>
              <a:gd name="connsiteY5" fmla="*/ 2831374 h 2831374"/>
              <a:gd name="connsiteX6" fmla="*/ 321180 w 5196737"/>
              <a:gd name="connsiteY6" fmla="*/ 2831374 h 2831374"/>
              <a:gd name="connsiteX7" fmla="*/ 0 w 5196737"/>
              <a:gd name="connsiteY7" fmla="*/ 2359469 h 2831374"/>
              <a:gd name="connsiteX8" fmla="*/ 0 w 5196737"/>
              <a:gd name="connsiteY8" fmla="*/ 471905 h 2831374"/>
              <a:gd name="connsiteX0" fmla="*/ 0 w 5196737"/>
              <a:gd name="connsiteY0" fmla="*/ 471905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885606 w 5196737"/>
              <a:gd name="connsiteY5" fmla="*/ 2831374 h 2831374"/>
              <a:gd name="connsiteX6" fmla="*/ 321180 w 5196737"/>
              <a:gd name="connsiteY6" fmla="*/ 2831374 h 2831374"/>
              <a:gd name="connsiteX7" fmla="*/ 0 w 5196737"/>
              <a:gd name="connsiteY7" fmla="*/ 2520243 h 2831374"/>
              <a:gd name="connsiteX8" fmla="*/ 0 w 5196737"/>
              <a:gd name="connsiteY8" fmla="*/ 471905 h 2831374"/>
              <a:gd name="connsiteX0" fmla="*/ 0 w 5196737"/>
              <a:gd name="connsiteY0" fmla="*/ 287871 h 2831374"/>
              <a:gd name="connsiteX1" fmla="*/ 471905 w 5196737"/>
              <a:gd name="connsiteY1" fmla="*/ 0 h 2831374"/>
              <a:gd name="connsiteX2" fmla="*/ 4724832 w 5196737"/>
              <a:gd name="connsiteY2" fmla="*/ 0 h 2831374"/>
              <a:gd name="connsiteX3" fmla="*/ 5196737 w 5196737"/>
              <a:gd name="connsiteY3" fmla="*/ 471905 h 2831374"/>
              <a:gd name="connsiteX4" fmla="*/ 5196737 w 5196737"/>
              <a:gd name="connsiteY4" fmla="*/ 2530291 h 2831374"/>
              <a:gd name="connsiteX5" fmla="*/ 4885606 w 5196737"/>
              <a:gd name="connsiteY5" fmla="*/ 2831374 h 2831374"/>
              <a:gd name="connsiteX6" fmla="*/ 321180 w 5196737"/>
              <a:gd name="connsiteY6" fmla="*/ 2831374 h 2831374"/>
              <a:gd name="connsiteX7" fmla="*/ 0 w 5196737"/>
              <a:gd name="connsiteY7" fmla="*/ 2520243 h 2831374"/>
              <a:gd name="connsiteX8" fmla="*/ 0 w 5196737"/>
              <a:gd name="connsiteY8" fmla="*/ 287871 h 2831374"/>
              <a:gd name="connsiteX0" fmla="*/ 0 w 5196737"/>
              <a:gd name="connsiteY0" fmla="*/ 291832 h 2835335"/>
              <a:gd name="connsiteX1" fmla="*/ 471905 w 5196737"/>
              <a:gd name="connsiteY1" fmla="*/ 3961 h 2835335"/>
              <a:gd name="connsiteX2" fmla="*/ 4724832 w 5196737"/>
              <a:gd name="connsiteY2" fmla="*/ 3961 h 2835335"/>
              <a:gd name="connsiteX3" fmla="*/ 5196737 w 5196737"/>
              <a:gd name="connsiteY3" fmla="*/ 213972 h 2835335"/>
              <a:gd name="connsiteX4" fmla="*/ 5196737 w 5196737"/>
              <a:gd name="connsiteY4" fmla="*/ 2534252 h 2835335"/>
              <a:gd name="connsiteX5" fmla="*/ 4885606 w 5196737"/>
              <a:gd name="connsiteY5" fmla="*/ 2835335 h 2835335"/>
              <a:gd name="connsiteX6" fmla="*/ 321180 w 5196737"/>
              <a:gd name="connsiteY6" fmla="*/ 2835335 h 2835335"/>
              <a:gd name="connsiteX7" fmla="*/ 0 w 5196737"/>
              <a:gd name="connsiteY7" fmla="*/ 2524204 h 2835335"/>
              <a:gd name="connsiteX8" fmla="*/ 0 w 5196737"/>
              <a:gd name="connsiteY8" fmla="*/ 291832 h 283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6737" h="2835335">
                <a:moveTo>
                  <a:pt x="0" y="291832"/>
                </a:moveTo>
                <a:cubicBezTo>
                  <a:pt x="0" y="31206"/>
                  <a:pt x="211279" y="3961"/>
                  <a:pt x="471905" y="3961"/>
                </a:cubicBezTo>
                <a:lnTo>
                  <a:pt x="4724832" y="3961"/>
                </a:lnTo>
                <a:cubicBezTo>
                  <a:pt x="4985458" y="3961"/>
                  <a:pt x="5196737" y="-46654"/>
                  <a:pt x="5196737" y="213972"/>
                </a:cubicBezTo>
                <a:lnTo>
                  <a:pt x="5196737" y="2534252"/>
                </a:lnTo>
                <a:cubicBezTo>
                  <a:pt x="5196737" y="2794878"/>
                  <a:pt x="5146232" y="2835335"/>
                  <a:pt x="4885606" y="2835335"/>
                </a:cubicBezTo>
                <a:lnTo>
                  <a:pt x="321180" y="2835335"/>
                </a:lnTo>
                <a:cubicBezTo>
                  <a:pt x="60554" y="2835335"/>
                  <a:pt x="0" y="2784830"/>
                  <a:pt x="0" y="2524204"/>
                </a:cubicBezTo>
                <a:lnTo>
                  <a:pt x="0" y="291832"/>
                </a:lnTo>
                <a:close/>
              </a:path>
            </a:pathLst>
          </a:custGeom>
          <a:solidFill>
            <a:srgbClr val="E5F7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 name="Group 6" descr="1. Locate&#10;">
            <a:extLst>
              <a:ext uri="{FF2B5EF4-FFF2-40B4-BE49-F238E27FC236}">
                <a16:creationId xmlns:a16="http://schemas.microsoft.com/office/drawing/2014/main" id="{FEBB7FE2-4563-F9E4-E50E-9C8B2514E514}"/>
              </a:ext>
            </a:extLst>
          </p:cNvPr>
          <p:cNvGrpSpPr/>
          <p:nvPr/>
        </p:nvGrpSpPr>
        <p:grpSpPr>
          <a:xfrm>
            <a:off x="166431" y="1503339"/>
            <a:ext cx="3821178" cy="687992"/>
            <a:chOff x="166431" y="1503339"/>
            <a:chExt cx="3821178" cy="687992"/>
          </a:xfrm>
        </p:grpSpPr>
        <p:sp>
          <p:nvSpPr>
            <p:cNvPr id="6" name="Rectangle: Rounded Corners 5">
              <a:extLst>
                <a:ext uri="{FF2B5EF4-FFF2-40B4-BE49-F238E27FC236}">
                  <a16:creationId xmlns:a16="http://schemas.microsoft.com/office/drawing/2014/main" id="{0132ED7E-A69D-9DA8-B519-5645983CBB88}"/>
                </a:ext>
              </a:extLst>
            </p:cNvPr>
            <p:cNvSpPr/>
            <p:nvPr/>
          </p:nvSpPr>
          <p:spPr>
            <a:xfrm>
              <a:off x="380099" y="1622335"/>
              <a:ext cx="3607510" cy="450000"/>
            </a:xfrm>
            <a:prstGeom prst="roundRect">
              <a:avLst/>
            </a:prstGeom>
            <a:solidFill>
              <a:srgbClr val="00ACC2"/>
            </a:solidFill>
            <a:ln>
              <a:noFill/>
            </a:ln>
          </p:spPr>
          <p:style>
            <a:lnRef idx="2">
              <a:schemeClr val="accent1">
                <a:shade val="15000"/>
              </a:schemeClr>
            </a:lnRef>
            <a:fillRef idx="1">
              <a:schemeClr val="accent1"/>
            </a:fillRef>
            <a:effectRef idx="0">
              <a:schemeClr val="accent1"/>
            </a:effectRef>
            <a:fontRef idx="minor">
              <a:schemeClr val="lt1"/>
            </a:fontRef>
          </p:style>
          <p:txBody>
            <a:bodyPr lIns="612000" rtlCol="0" anchor="ctr"/>
            <a:lstStyle/>
            <a:p>
              <a:r>
                <a:rPr lang="en-AU" sz="2800">
                  <a:solidFill>
                    <a:schemeClr val="bg1"/>
                  </a:solidFill>
                </a:rPr>
                <a:t>Locate</a:t>
              </a:r>
            </a:p>
          </p:txBody>
        </p:sp>
        <p:sp>
          <p:nvSpPr>
            <p:cNvPr id="4" name="Oval 3">
              <a:hlinkClick r:id="rId3" action="ppaction://hlinksldjump"/>
              <a:extLst>
                <a:ext uri="{FF2B5EF4-FFF2-40B4-BE49-F238E27FC236}">
                  <a16:creationId xmlns:a16="http://schemas.microsoft.com/office/drawing/2014/main" id="{E5A9A297-424B-5F81-829C-4D0C4B704950}"/>
                </a:ext>
                <a:ext uri="{C183D7F6-B498-43B3-948B-1728B52AA6E4}">
                  <adec:decorative xmlns:adec="http://schemas.microsoft.com/office/drawing/2017/decorative" val="1"/>
                </a:ext>
              </a:extLst>
            </p:cNvPr>
            <p:cNvSpPr/>
            <p:nvPr/>
          </p:nvSpPr>
          <p:spPr>
            <a:xfrm>
              <a:off x="166431" y="1503339"/>
              <a:ext cx="687992" cy="687992"/>
            </a:xfrm>
            <a:prstGeom prst="ellipse">
              <a:avLst/>
            </a:prstGeom>
            <a:solidFill>
              <a:srgbClr val="00ACC2"/>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000" b="1">
                  <a:latin typeface="+mj-lt"/>
                  <a:cs typeface="Arial" panose="020B0604020202020204" pitchFamily="34" charset="0"/>
                </a:rPr>
                <a:t>1</a:t>
              </a:r>
            </a:p>
          </p:txBody>
        </p:sp>
      </p:grpSp>
      <p:sp>
        <p:nvSpPr>
          <p:cNvPr id="17" name="Text Placeholder 4">
            <a:extLst>
              <a:ext uri="{FF2B5EF4-FFF2-40B4-BE49-F238E27FC236}">
                <a16:creationId xmlns:a16="http://schemas.microsoft.com/office/drawing/2014/main" id="{3EC730BC-C4BB-F99B-AB98-0367D08DB3F8}"/>
              </a:ext>
            </a:extLst>
          </p:cNvPr>
          <p:cNvSpPr txBox="1">
            <a:spLocks/>
          </p:cNvSpPr>
          <p:nvPr/>
        </p:nvSpPr>
        <p:spPr>
          <a:xfrm>
            <a:off x="360001" y="2072336"/>
            <a:ext cx="3607510" cy="3626715"/>
          </a:xfrm>
          <a:prstGeom prst="rect">
            <a:avLst/>
          </a:prstGeom>
        </p:spPr>
        <p:txBody>
          <a:bodyPr lIns="90000"/>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AU"/>
              <a:t>What information does the source provide about the topic?</a:t>
            </a:r>
          </a:p>
          <a:p>
            <a:pPr marL="342900" indent="-342900">
              <a:buFont typeface="Arial" panose="020B0604020202020204" pitchFamily="34" charset="0"/>
              <a:buChar char="•"/>
            </a:pPr>
            <a:r>
              <a:rPr lang="en-AU"/>
              <a:t>Examine the source closely.</a:t>
            </a:r>
          </a:p>
          <a:p>
            <a:pPr marL="342900" indent="-342900">
              <a:buFont typeface="Arial" panose="020B0604020202020204" pitchFamily="34" charset="0"/>
              <a:buChar char="•"/>
            </a:pPr>
            <a:r>
              <a:rPr lang="en-AU"/>
              <a:t>Evidence can be quotes or specific features of the source.</a:t>
            </a:r>
          </a:p>
        </p:txBody>
      </p:sp>
      <p:pic>
        <p:nvPicPr>
          <p:cNvPr id="5" name="Picture 4" descr="Source 2 - extract from Herodotus The Histories Book II&#10;&#10;Herodotus was a Greek historian who wrote The Histories in circa 430 BCE. It is estimated he visited Egypt between 460 and 455 BCE. The original work has been lost. This is a translation of a reproduction made in ancient times. To date, no complete manuscript has been found.&#10;&#10;The aforesaid ten years went to the building of this road and of the underground chambers in the hill where the pyramids stand; these, the king meant to be burial-places for himself, and surrounded them with water, bringing in a channel from the Nile.&#10;&#10;Source: Herodotus The Histories – Chapter 124 translated by A. D. Godley is licensed under CC BY-SA 3.0 US.">
            <a:extLst>
              <a:ext uri="{FF2B5EF4-FFF2-40B4-BE49-F238E27FC236}">
                <a16:creationId xmlns:a16="http://schemas.microsoft.com/office/drawing/2014/main" id="{C83C6450-3FA3-0710-6ABD-032B9BD770D3}"/>
              </a:ext>
            </a:extLst>
          </p:cNvPr>
          <p:cNvPicPr>
            <a:picLocks noChangeAspect="1"/>
          </p:cNvPicPr>
          <p:nvPr/>
        </p:nvPicPr>
        <p:blipFill>
          <a:blip r:embed="rId4"/>
          <a:stretch>
            <a:fillRect/>
          </a:stretch>
        </p:blipFill>
        <p:spPr>
          <a:xfrm>
            <a:off x="4342677" y="1528739"/>
            <a:ext cx="7555906" cy="3268520"/>
          </a:xfrm>
          <a:prstGeom prst="rect">
            <a:avLst/>
          </a:prstGeom>
        </p:spPr>
      </p:pic>
      <p:sp>
        <p:nvSpPr>
          <p:cNvPr id="11" name="Rectangle 10">
            <a:extLst>
              <a:ext uri="{FF2B5EF4-FFF2-40B4-BE49-F238E27FC236}">
                <a16:creationId xmlns:a16="http://schemas.microsoft.com/office/drawing/2014/main" id="{B9E1EF1E-A4F2-D443-C2A4-5F50F2F6DB24}"/>
              </a:ext>
              <a:ext uri="{C183D7F6-B498-43B3-948B-1728B52AA6E4}">
                <adec:decorative xmlns:adec="http://schemas.microsoft.com/office/drawing/2017/decorative" val="1"/>
              </a:ext>
            </a:extLst>
          </p:cNvPr>
          <p:cNvSpPr/>
          <p:nvPr/>
        </p:nvSpPr>
        <p:spPr>
          <a:xfrm>
            <a:off x="5561531" y="3228683"/>
            <a:ext cx="3028529" cy="284384"/>
          </a:xfrm>
          <a:prstGeom prst="rect">
            <a:avLst/>
          </a:prstGeom>
          <a:noFill/>
          <a:ln w="38100">
            <a:solidFill>
              <a:srgbClr val="00AC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5BBFE029-E410-D44C-1641-CE589290E90E}"/>
              </a:ext>
              <a:ext uri="{C183D7F6-B498-43B3-948B-1728B52AA6E4}">
                <adec:decorative xmlns:adec="http://schemas.microsoft.com/office/drawing/2017/decorative" val="1"/>
              </a:ext>
            </a:extLst>
          </p:cNvPr>
          <p:cNvSpPr/>
          <p:nvPr/>
        </p:nvSpPr>
        <p:spPr>
          <a:xfrm>
            <a:off x="9311241" y="3228683"/>
            <a:ext cx="2212939" cy="284384"/>
          </a:xfrm>
          <a:prstGeom prst="rect">
            <a:avLst/>
          </a:prstGeom>
          <a:noFill/>
          <a:ln w="38100">
            <a:solidFill>
              <a:srgbClr val="00AC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088D6032-9C96-7ECE-39A4-EA4297001CD9}"/>
              </a:ext>
              <a:ext uri="{C183D7F6-B498-43B3-948B-1728B52AA6E4}">
                <adec:decorative xmlns:adec="http://schemas.microsoft.com/office/drawing/2017/decorative" val="1"/>
              </a:ext>
            </a:extLst>
          </p:cNvPr>
          <p:cNvSpPr/>
          <p:nvPr/>
        </p:nvSpPr>
        <p:spPr>
          <a:xfrm>
            <a:off x="4455061" y="3523210"/>
            <a:ext cx="2286104" cy="284384"/>
          </a:xfrm>
          <a:prstGeom prst="rect">
            <a:avLst/>
          </a:prstGeom>
          <a:noFill/>
          <a:ln w="38100">
            <a:solidFill>
              <a:srgbClr val="00AC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43D79245-A8BB-4063-4ED4-E80F2E587D9F}"/>
              </a:ext>
              <a:ext uri="{C183D7F6-B498-43B3-948B-1728B52AA6E4}">
                <adec:decorative xmlns:adec="http://schemas.microsoft.com/office/drawing/2017/decorative" val="1"/>
              </a:ext>
            </a:extLst>
          </p:cNvPr>
          <p:cNvSpPr/>
          <p:nvPr/>
        </p:nvSpPr>
        <p:spPr>
          <a:xfrm>
            <a:off x="7189888" y="3523210"/>
            <a:ext cx="3319408" cy="284384"/>
          </a:xfrm>
          <a:prstGeom prst="rect">
            <a:avLst/>
          </a:prstGeom>
          <a:noFill/>
          <a:ln w="38100">
            <a:solidFill>
              <a:srgbClr val="00AC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FBBBD233-326C-CFB7-B30C-EF928AA7CA59}"/>
              </a:ext>
              <a:ext uri="{C183D7F6-B498-43B3-948B-1728B52AA6E4}">
                <adec:decorative xmlns:adec="http://schemas.microsoft.com/office/drawing/2017/decorative" val="1"/>
              </a:ext>
            </a:extLst>
          </p:cNvPr>
          <p:cNvSpPr/>
          <p:nvPr/>
        </p:nvSpPr>
        <p:spPr>
          <a:xfrm>
            <a:off x="4445013" y="3836431"/>
            <a:ext cx="4757998" cy="284384"/>
          </a:xfrm>
          <a:prstGeom prst="rect">
            <a:avLst/>
          </a:prstGeom>
          <a:noFill/>
          <a:ln w="38100">
            <a:solidFill>
              <a:srgbClr val="00AC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Slide Number Placeholder 1">
            <a:extLst>
              <a:ext uri="{FF2B5EF4-FFF2-40B4-BE49-F238E27FC236}">
                <a16:creationId xmlns:a16="http://schemas.microsoft.com/office/drawing/2014/main" id="{329E9D3F-5B84-A4DF-6FDC-317FFF1ECAA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153590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5386ad3-46d6-4eb6-bbc1-9b19b13a5756">
      <Terms xmlns="http://schemas.microsoft.com/office/infopath/2007/PartnerControls"/>
    </lcf76f155ced4ddcb4097134ff3c332f>
    <TaxCatchAll xmlns="9191b990-ddf9-46cb-8ffe-20db9d3a58aa" xsi:nil="true"/>
    <Description2 xmlns="95386ad3-46d6-4eb6-bbc1-9b19b13a5756" xsi:nil="true"/>
    <Migrated xmlns="95386ad3-46d6-4eb6-bbc1-9b19b13a5756">true</Migrated>
    <Readytopublish xmlns="95386ad3-46d6-4eb6-bbc1-9b19b13a5756">false</Readytopublish>
    <InDAM xmlns="95386ad3-46d6-4eb6-bbc1-9b19b13a5756">false</InDAM>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8EA58F-984C-49EF-9A04-3AF57DCD34B1}">
  <ds:schemaRefs>
    <ds:schemaRef ds:uri="http://schemas.microsoft.com/sharepoint/v3/contenttype/forms"/>
  </ds:schemaRefs>
</ds:datastoreItem>
</file>

<file path=customXml/itemProps2.xml><?xml version="1.0" encoding="utf-8"?>
<ds:datastoreItem xmlns:ds="http://schemas.openxmlformats.org/officeDocument/2006/customXml" ds:itemID="{A5744547-1608-4540-928D-6968C97ECE5B}">
  <ds:schemaRefs>
    <ds:schemaRef ds:uri="http://purl.org/dc/elements/1.1/"/>
    <ds:schemaRef ds:uri="http://schemas.microsoft.com/office/infopath/2007/PartnerControls"/>
    <ds:schemaRef ds:uri="http://purl.org/dc/dcmitype/"/>
    <ds:schemaRef ds:uri="9191b990-ddf9-46cb-8ffe-20db9d3a58aa"/>
    <ds:schemaRef ds:uri="http://schemas.openxmlformats.org/package/2006/metadata/core-properties"/>
    <ds:schemaRef ds:uri="http://schemas.microsoft.com/office/2006/documentManagement/types"/>
    <ds:schemaRef ds:uri="http://www.w3.org/XML/1998/namespace"/>
    <ds:schemaRef ds:uri="95386ad3-46d6-4eb6-bbc1-9b19b13a5756"/>
    <ds:schemaRef ds:uri="http://purl.org/dc/terms/"/>
    <ds:schemaRef ds:uri="http://schemas.microsoft.com/office/2006/metadata/properties"/>
  </ds:schemaRefs>
</ds:datastoreItem>
</file>

<file path=customXml/itemProps3.xml><?xml version="1.0" encoding="utf-8"?>
<ds:datastoreItem xmlns:ds="http://schemas.openxmlformats.org/officeDocument/2006/customXml" ds:itemID="{7DA2CF85-24B4-46F7-B5D8-0E1EA8249DCF}">
  <ds:schemaRefs>
    <ds:schemaRef ds:uri="9191b990-ddf9-46cb-8ffe-20db9d3a58aa"/>
    <ds:schemaRef ds:uri="95386ad3-46d6-4eb6-bbc1-9b19b13a57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b603dfd7-d93a-4381-a340-2995d8282205}" enabled="1" method="Privileged" siteId="{05a0e69a-418a-47c1-9c25-9387261bf991}" removed="0"/>
</clbl:labelList>
</file>

<file path=docProps/app.xml><?xml version="1.0" encoding="utf-8"?>
<Properties xmlns="http://schemas.openxmlformats.org/officeDocument/2006/extended-properties" xmlns:vt="http://schemas.openxmlformats.org/officeDocument/2006/docPropsVTypes">
  <Template>student-facing-secondary-template-2025-v1</Template>
  <TotalTime>154</TotalTime>
  <Words>4263</Words>
  <Application>Microsoft Office PowerPoint</Application>
  <PresentationFormat>Widescreen</PresentationFormat>
  <Paragraphs>356</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Public Sans</vt:lpstr>
      <vt:lpstr>Times New Roman</vt:lpstr>
      <vt:lpstr>Calibri</vt:lpstr>
      <vt:lpstr>Arial</vt:lpstr>
      <vt:lpstr>NSWG Corporate</vt:lpstr>
      <vt:lpstr>Instructions for use</vt:lpstr>
      <vt:lpstr>Analysing sources</vt:lpstr>
      <vt:lpstr>Learning intentions and success criteria</vt:lpstr>
      <vt:lpstr>Steps for analysing and using sources</vt:lpstr>
      <vt:lpstr>Step 1</vt:lpstr>
      <vt:lpstr>Step 1 in action</vt:lpstr>
      <vt:lpstr>Let’s try together (1)</vt:lpstr>
      <vt:lpstr>Step 2</vt:lpstr>
      <vt:lpstr>Step 2 in action (1)</vt:lpstr>
      <vt:lpstr>Let’s try together (2)</vt:lpstr>
      <vt:lpstr>Step 2 in action (2)</vt:lpstr>
      <vt:lpstr>Let’s try together (3)</vt:lpstr>
      <vt:lpstr>Step 2 in action (3)</vt:lpstr>
      <vt:lpstr>Let’s try together (4)</vt:lpstr>
      <vt:lpstr>Step 3 (1)</vt:lpstr>
      <vt:lpstr>Step 3 (2)</vt:lpstr>
      <vt:lpstr>Step 3 (3)</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construction of the ancient Egyptian pyramids –  case and site study</dc:title>
  <dc:subject/>
  <dc:creator>NSW Department of Education</dc:creator>
  <cp:keywords/>
  <dc:description/>
  <dcterms:created xsi:type="dcterms:W3CDTF">2025-06-17T23:58:08Z</dcterms:created>
  <dcterms:modified xsi:type="dcterms:W3CDTF">2026-04-21T05:29:09Z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0x0101004A1D8124FFB2A1438B815462E05615AB</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2026-03-23T05:12:45Z</vt:lpwstr>
  </property>
  <property fmtid="{D5CDD505-2E9C-101B-9397-08002B2CF9AE}" pid="6" name="MSIP_Label_b603dfd7-d93a-4381-a340-2995d8282205_Method">
    <vt:lpwstr>Privileged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86cc9e70-6da9-4653-95a8-be9aa2ad5056</vt:lpwstr>
  </property>
  <property fmtid="{D5CDD505-2E9C-101B-9397-08002B2CF9AE}" pid="10" name="MSIP_Label_b603dfd7-d93a-4381-a340-2995d8282205_ContentBits">
    <vt:lpwstr>0</vt:lpwstr>
  </property>
  <property fmtid="{D5CDD505-2E9C-101B-9397-08002B2CF9AE}" pid="11" name="MSIP_Label_b603dfd7-d93a-4381-a340-2995d8282205_Tag">
    <vt:lpwstr>50, 0, 1, 1</vt:lpwstr>
  </property>
</Properties>
</file>