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800" r:id="rId4"/>
    <p:sldMasterId id="2147483756" r:id="rId5"/>
    <p:sldMasterId id="2147483790" r:id="rId6"/>
    <p:sldMasterId id="2147483819" r:id="rId7"/>
    <p:sldMasterId id="2147483803" r:id="rId8"/>
  </p:sldMasterIdLst>
  <p:notesMasterIdLst>
    <p:notesMasterId r:id="rId20"/>
  </p:notesMasterIdLst>
  <p:handoutMasterIdLst>
    <p:handoutMasterId r:id="rId21"/>
  </p:handoutMasterIdLst>
  <p:sldIdLst>
    <p:sldId id="279" r:id="rId9"/>
    <p:sldId id="281" r:id="rId10"/>
    <p:sldId id="305" r:id="rId11"/>
    <p:sldId id="280" r:id="rId12"/>
    <p:sldId id="307" r:id="rId13"/>
    <p:sldId id="301" r:id="rId14"/>
    <p:sldId id="266" r:id="rId15"/>
    <p:sldId id="302" r:id="rId16"/>
    <p:sldId id="306" r:id="rId17"/>
    <p:sldId id="303" r:id="rId18"/>
    <p:sldId id="304" r:id="rId19"/>
  </p:sldIdLst>
  <p:sldSz cx="9144000" cy="6858000" type="screen4x3"/>
  <p:notesSz cx="6807200" cy="9939338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A59"/>
    <a:srgbClr val="029FEE"/>
    <a:srgbClr val="EBEDEE"/>
    <a:srgbClr val="B01A48"/>
    <a:srgbClr val="6785A1"/>
    <a:srgbClr val="00B1AC"/>
    <a:srgbClr val="009A4D"/>
    <a:srgbClr val="BCD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56" autoAdjust="0"/>
    <p:restoredTop sz="92663" autoAdjust="0"/>
  </p:normalViewPr>
  <p:slideViewPr>
    <p:cSldViewPr snapToGrid="0" snapToObjects="1">
      <p:cViewPr varScale="1">
        <p:scale>
          <a:sx n="103" d="100"/>
          <a:sy n="103" d="100"/>
        </p:scale>
        <p:origin x="65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fld id="{42D769CD-EC5D-43C4-80D8-FE705F920B3B}" type="datetimeFigureOut">
              <a:rPr lang="en-AU"/>
              <a:pPr>
                <a:defRPr/>
              </a:pPr>
              <a:t>26/06/2017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A95B693-96A0-45BF-8CB1-DD201E4924C4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fld id="{C919D89D-9500-4DB2-8545-D8B7612B4A5D}" type="datetimeFigureOut">
              <a:rPr lang="en-AU"/>
              <a:pPr>
                <a:defRPr/>
              </a:pPr>
              <a:t>26/06/2017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BD004C3-9DBA-4D42-B173-C0DF58E7A6C9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altLang="en-US" smtClean="0"/>
              <a:t>Acara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97885CE-F32B-43F9-82FD-DB449B640C9C}" type="slidenum">
              <a:rPr lang="en-AU" altLang="en-US"/>
              <a:pPr eaLnBrk="1" hangingPunct="1">
                <a:spcBef>
                  <a:spcPct val="0"/>
                </a:spcBef>
              </a:pPr>
              <a:t>2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46FED28-CCDB-4CFA-B77E-93EFBCE2E42D}" type="slidenum">
              <a:rPr lang="en-AU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altLang="en-US" smtClean="0"/>
              <a:t>Example: Key Inquiry Question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FFD6A7C-5EB1-42EA-8B52-01116A88AE78}" type="slidenum">
              <a:rPr lang="en-AU" altLang="en-US"/>
              <a:pPr eaLnBrk="1" hangingPunct="1">
                <a:spcBef>
                  <a:spcPct val="0"/>
                </a:spcBef>
              </a:pPr>
              <a:t>6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altLang="en-US" smtClean="0"/>
              <a:t>Example: Key Inquiry Question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50D633D-2152-4303-902C-586000C9DD7E}" type="slidenum">
              <a:rPr lang="en-AU" altLang="en-US"/>
              <a:pPr eaLnBrk="1" hangingPunct="1">
                <a:spcBef>
                  <a:spcPct val="0"/>
                </a:spcBef>
              </a:pPr>
              <a:t>7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altLang="en-US" smtClean="0"/>
              <a:t>Example: Key Inquiry Question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2A5B995-D347-43DA-ADCF-CC3972784E16}" type="slidenum">
              <a:rPr lang="en-AU" altLang="en-US"/>
              <a:pPr eaLnBrk="1" hangingPunct="1">
                <a:spcBef>
                  <a:spcPct val="0"/>
                </a:spcBef>
              </a:pPr>
              <a:t>8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altLang="en-US" smtClean="0"/>
              <a:t>Example: Key Inquiry Question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7639B4A-26C3-4618-BC85-323043FA6416}" type="slidenum">
              <a:rPr lang="en-AU" altLang="en-US"/>
              <a:pPr eaLnBrk="1" hangingPunct="1">
                <a:spcBef>
                  <a:spcPct val="0"/>
                </a:spcBef>
              </a:pPr>
              <a:t>9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altLang="en-US" smtClean="0"/>
              <a:t>Example: Key Inquiry Question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C0AD7DB-91E3-481A-8513-FD60BF0BD369}" type="slidenum">
              <a:rPr lang="en-AU" altLang="en-US"/>
              <a:pPr eaLnBrk="1" hangingPunct="1">
                <a:spcBef>
                  <a:spcPct val="0"/>
                </a:spcBef>
              </a:pPr>
              <a:t>10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altLang="en-US" smtClean="0"/>
              <a:t>Example: Key Inquiry Question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4DAD98-DFB7-4457-99D5-7E283B6F9809}" type="slidenum">
              <a:rPr lang="en-AU" altLang="en-US"/>
              <a:pPr eaLnBrk="1" hangingPunct="1">
                <a:spcBef>
                  <a:spcPct val="0"/>
                </a:spcBef>
              </a:pPr>
              <a:t>11</a:t>
            </a:fld>
            <a:endParaRPr lang="en-A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5708644"/>
            <a:ext cx="8235988" cy="51935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67544" y="5014800"/>
            <a:ext cx="8229762" cy="79208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ts val="4200"/>
              </a:lnSpc>
              <a:defRPr sz="4400" b="1" i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6275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Arial Narrow Bold" panose="020B0706020202030204" pitchFamily="34" charset="0"/>
              </a:defRPr>
            </a:lvl1pPr>
          </a:lstStyle>
          <a:p>
            <a:fld id="{3DFF9A19-3A70-41BA-AFCC-B8E8AA2327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6507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8000" y="1220168"/>
            <a:ext cx="8185726" cy="49367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394A59"/>
                </a:solidFill>
              </a:defRPr>
            </a:lvl1pPr>
            <a:lvl2pPr marL="54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2pPr>
            <a:lvl3pPr marL="90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3pPr>
            <a:lvl4pPr marL="126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4pPr>
            <a:lvl5pPr marL="162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67544" y="461633"/>
            <a:ext cx="8208912" cy="71913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000" b="1" i="0"/>
            </a:lvl1pPr>
          </a:lstStyle>
          <a:p>
            <a:pPr lvl="0"/>
            <a:r>
              <a:rPr lang="en-AU" dirty="0" smtClean="0"/>
              <a:t>Click to edit Master text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76275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Arial Narrow Bold" panose="020B0706020202030204" pitchFamily="34" charset="0"/>
              </a:defRPr>
            </a:lvl1pPr>
          </a:lstStyle>
          <a:p>
            <a:fld id="{258457CA-8AEE-48D5-85F5-705D5F4CEE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732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ody 2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606" y="5150296"/>
            <a:ext cx="8208912" cy="648072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rgbClr val="41596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2832" y="404664"/>
            <a:ext cx="8208912" cy="46805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415968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6606" y="5798368"/>
            <a:ext cx="8208912" cy="3834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15968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6275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Arial Narrow Bold" panose="020B0706020202030204" pitchFamily="34" charset="0"/>
              </a:defRPr>
            </a:lvl1pPr>
          </a:lstStyle>
          <a:p>
            <a:fld id="{08CAD584-8DE6-4847-9F7E-20AE66EEBB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2448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2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000" y="1220168"/>
            <a:ext cx="3933571" cy="49367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394A59"/>
                </a:solidFill>
              </a:defRPr>
            </a:lvl1pPr>
            <a:lvl2pPr marL="54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2pPr>
            <a:lvl3pPr marL="90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3pPr>
            <a:lvl4pPr marL="126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4pPr>
            <a:lvl5pPr marL="162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4732855" y="1220168"/>
            <a:ext cx="3933571" cy="49367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394A59"/>
                </a:solidFill>
              </a:defRPr>
            </a:lvl1pPr>
            <a:lvl2pPr marL="54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2pPr>
            <a:lvl3pPr marL="90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3pPr>
            <a:lvl4pPr marL="126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4pPr>
            <a:lvl5pPr marL="162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67544" y="461633"/>
            <a:ext cx="8208912" cy="71913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000" b="1" i="0"/>
            </a:lvl1pPr>
          </a:lstStyle>
          <a:p>
            <a:pPr lvl="0"/>
            <a:r>
              <a:rPr lang="en-AU" dirty="0" smtClean="0"/>
              <a:t>Click to edit Master text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6275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Arial Narrow Bold" panose="020B0706020202030204" pitchFamily="34" charset="0"/>
              </a:defRPr>
            </a:lvl1pPr>
          </a:lstStyle>
          <a:p>
            <a:fld id="{AA48F843-9DB4-4000-ACBE-AEAADCDE11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640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2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98674" y="5150296"/>
            <a:ext cx="8208912" cy="648072"/>
          </a:xfrm>
          <a:prstGeom prst="rect">
            <a:avLst/>
          </a:prstGeom>
        </p:spPr>
        <p:txBody>
          <a:bodyPr anchor="b"/>
          <a:lstStyle>
            <a:lvl1pPr algn="r">
              <a:defRPr sz="1800" b="1">
                <a:solidFill>
                  <a:srgbClr val="41596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674" y="5798368"/>
            <a:ext cx="8208912" cy="38340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rgbClr val="415968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67544" y="461633"/>
            <a:ext cx="8208912" cy="71913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000" b="1" i="0"/>
            </a:lvl1pPr>
          </a:lstStyle>
          <a:p>
            <a:pPr lvl="0"/>
            <a:r>
              <a:rPr lang="en-AU" dirty="0" smtClean="0"/>
              <a:t>Click to edit Master text style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76275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Arial Narrow Bold" panose="020B0706020202030204" pitchFamily="34" charset="0"/>
              </a:defRPr>
            </a:lvl1pPr>
          </a:lstStyle>
          <a:p>
            <a:fld id="{9CB31CD8-8FF9-4F12-8B4E-4F2B88FE5A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0423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4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8000" y="432000"/>
            <a:ext cx="8185726" cy="719690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394A5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000" y="1220168"/>
            <a:ext cx="8185726" cy="49367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394A59"/>
                </a:solidFill>
              </a:defRPr>
            </a:lvl1pPr>
            <a:lvl2pPr marL="540000" indent="-252000">
              <a:buFont typeface="Wingdings" pitchFamily="2" charset="2"/>
              <a:buChar char="§"/>
              <a:defRPr sz="2400">
                <a:solidFill>
                  <a:srgbClr val="394A59"/>
                </a:solidFill>
              </a:defRPr>
            </a:lvl2pPr>
            <a:lvl3pPr marL="900000" indent="-252000">
              <a:buFont typeface="Wingdings" pitchFamily="2" charset="2"/>
              <a:buChar char="§"/>
              <a:defRPr sz="2400">
                <a:solidFill>
                  <a:srgbClr val="394A59"/>
                </a:solidFill>
              </a:defRPr>
            </a:lvl3pPr>
            <a:lvl4pPr marL="1260000" indent="-252000">
              <a:buFont typeface="Wingdings" pitchFamily="2" charset="2"/>
              <a:buChar char="§"/>
              <a:defRPr sz="2400">
                <a:solidFill>
                  <a:srgbClr val="394A59"/>
                </a:solidFill>
              </a:defRPr>
            </a:lvl4pPr>
            <a:lvl5pPr marL="1620000" indent="-252000">
              <a:buFont typeface="Wingdings" pitchFamily="2" charset="2"/>
              <a:buChar char="§"/>
              <a:defRPr sz="2400">
                <a:solidFill>
                  <a:srgbClr val="394A5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err="1" smtClean="0"/>
              <a:t>Secod</a:t>
            </a:r>
            <a:r>
              <a:rPr lang="en-US" dirty="0" smtClean="0"/>
              <a:t>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6275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Arial Narrow Bold" panose="020B0706020202030204" pitchFamily="34" charset="0"/>
              </a:defRPr>
            </a:lvl1pPr>
          </a:lstStyle>
          <a:p>
            <a:fld id="{DACB77AA-C565-4C98-8F19-AEEC1C4796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7074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4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8000" y="432000"/>
            <a:ext cx="8185726" cy="719690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000" y="1220168"/>
            <a:ext cx="8185726" cy="49367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540000" indent="-252000">
              <a:buFont typeface="Wingdings" pitchFamily="2" charset="2"/>
              <a:buChar char="§"/>
              <a:defRPr sz="2400">
                <a:solidFill>
                  <a:srgbClr val="FFFFFF"/>
                </a:solidFill>
              </a:defRPr>
            </a:lvl2pPr>
            <a:lvl3pPr marL="900000" indent="-252000">
              <a:buFont typeface="Wingdings" pitchFamily="2" charset="2"/>
              <a:buChar char="§"/>
              <a:defRPr sz="2400">
                <a:solidFill>
                  <a:srgbClr val="FFFFFF"/>
                </a:solidFill>
              </a:defRPr>
            </a:lvl3pPr>
            <a:lvl4pPr marL="1260000" indent="-252000">
              <a:buFont typeface="Wingdings" pitchFamily="2" charset="2"/>
              <a:buChar char="§"/>
              <a:defRPr sz="2400">
                <a:solidFill>
                  <a:srgbClr val="FFFFFF"/>
                </a:solidFill>
              </a:defRPr>
            </a:lvl4pPr>
            <a:lvl5pPr marL="1620000" indent="-252000">
              <a:buFont typeface="Wingdings" pitchFamily="2" charset="2"/>
              <a:buChar char="§"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6275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Arial Narrow Bold" panose="020B0706020202030204" pitchFamily="34" charset="0"/>
              </a:defRPr>
            </a:lvl1pPr>
          </a:lstStyle>
          <a:p>
            <a:fld id="{B8B98915-5016-4C2D-8F86-A5E7DFE064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1804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73770" y="4681519"/>
            <a:ext cx="6399405" cy="51935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11" name="Title 9"/>
          <p:cNvSpPr>
            <a:spLocks noGrp="1"/>
          </p:cNvSpPr>
          <p:nvPr>
            <p:ph type="title"/>
          </p:nvPr>
        </p:nvSpPr>
        <p:spPr>
          <a:xfrm>
            <a:off x="473770" y="3498646"/>
            <a:ext cx="6399405" cy="128111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4200"/>
              </a:lnSpc>
              <a:defRPr sz="4400" b="1" i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77828" y="5802691"/>
            <a:ext cx="6333344" cy="46947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7116326" y="3906020"/>
            <a:ext cx="1701210" cy="13433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676275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Arial Narrow Bold" panose="020B0706020202030204" pitchFamily="34" charset="0"/>
              </a:defRPr>
            </a:lvl1pPr>
          </a:lstStyle>
          <a:p>
            <a:fld id="{3A2ACE12-350D-4E12-A9B5-80E919D12C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8233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73770" y="5792393"/>
            <a:ext cx="8237402" cy="53730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473770" y="4681519"/>
            <a:ext cx="8237402" cy="51935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5" name="Title 9"/>
          <p:cNvSpPr>
            <a:spLocks noGrp="1"/>
          </p:cNvSpPr>
          <p:nvPr>
            <p:ph type="title"/>
          </p:nvPr>
        </p:nvSpPr>
        <p:spPr>
          <a:xfrm>
            <a:off x="473770" y="3498646"/>
            <a:ext cx="8237402" cy="128111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4200"/>
              </a:lnSpc>
              <a:defRPr sz="44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76275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Arial Narrow Bold" panose="020B0706020202030204" pitchFamily="34" charset="0"/>
              </a:defRPr>
            </a:lvl1pPr>
          </a:lstStyle>
          <a:p>
            <a:fld id="{5541823E-1AAA-4D66-98F7-178A46BA53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1123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8000" y="432000"/>
            <a:ext cx="6255758" cy="719690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8000" y="1220168"/>
            <a:ext cx="6255758" cy="3863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540000" indent="-252000">
              <a:buFont typeface="Wingdings" pitchFamily="2" charset="2"/>
              <a:buChar char="§"/>
              <a:defRPr sz="1800">
                <a:solidFill>
                  <a:schemeClr val="bg1"/>
                </a:solidFill>
              </a:defRPr>
            </a:lvl2pPr>
            <a:lvl3pPr marL="900000" indent="-252000">
              <a:buFont typeface="Wingdings" pitchFamily="2" charset="2"/>
              <a:buChar char="§"/>
              <a:defRPr sz="1800">
                <a:solidFill>
                  <a:schemeClr val="bg1"/>
                </a:solidFill>
              </a:defRPr>
            </a:lvl3pPr>
            <a:lvl4pPr marL="1260000" indent="-252000">
              <a:buFont typeface="Wingdings" pitchFamily="2" charset="2"/>
              <a:buChar char="§"/>
              <a:defRPr sz="1800">
                <a:solidFill>
                  <a:schemeClr val="bg1"/>
                </a:solidFill>
              </a:defRPr>
            </a:lvl4pPr>
            <a:lvl5pPr marL="1620000" indent="-252000">
              <a:buFont typeface="Wingdings" pitchFamily="2" charset="2"/>
              <a:buChar char="§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77828" y="5792393"/>
            <a:ext cx="6333344" cy="53730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116326" y="3906020"/>
            <a:ext cx="1701210" cy="13433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7116326" y="525231"/>
            <a:ext cx="1701210" cy="326097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676275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Arial Narrow Bold" panose="020B0706020202030204" pitchFamily="34" charset="0"/>
              </a:defRPr>
            </a:lvl1pPr>
          </a:lstStyle>
          <a:p>
            <a:fld id="{2EF641CB-0A40-4C51-AB3F-BB45D910B2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8158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116326" y="4958305"/>
            <a:ext cx="1701210" cy="13433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7116326" y="3470590"/>
            <a:ext cx="1701210" cy="13433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8000" y="432000"/>
            <a:ext cx="6255758" cy="719690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000" y="1220168"/>
            <a:ext cx="6255758" cy="49367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394A59"/>
                </a:solidFill>
              </a:defRPr>
            </a:lvl1pPr>
            <a:lvl2pPr marL="54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2pPr>
            <a:lvl3pPr marL="90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3pPr>
            <a:lvl4pPr marL="126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4pPr>
            <a:lvl5pPr marL="162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r>
              <a:rPr lang="en-US" dirty="0" err="1" smtClean="0"/>
              <a:t>info@det.nsw.edu.au</a:t>
            </a:r>
            <a:endParaRPr lang="en-US" dirty="0" smtClean="0"/>
          </a:p>
          <a:p>
            <a:pPr lvl="4"/>
            <a:endParaRPr lang="en-AU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676275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Arial Narrow Bold" panose="020B0706020202030204" pitchFamily="34" charset="0"/>
              </a:defRPr>
            </a:lvl1pPr>
          </a:lstStyle>
          <a:p>
            <a:fld id="{A40E63F1-94BF-4128-BAA6-DCB76ADFA8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2897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8000" y="1220168"/>
            <a:ext cx="8185726" cy="49367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394A59"/>
                </a:solidFill>
              </a:defRPr>
            </a:lvl1pPr>
            <a:lvl2pPr marL="54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2pPr>
            <a:lvl3pPr marL="90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3pPr>
            <a:lvl4pPr marL="126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4pPr>
            <a:lvl5pPr marL="162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8000" y="432000"/>
            <a:ext cx="8185726" cy="719690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6275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Arial Narrow Bold" panose="020B0706020202030204" pitchFamily="34" charset="0"/>
              </a:defRPr>
            </a:lvl1pPr>
          </a:lstStyle>
          <a:p>
            <a:fld id="{CF24CE8E-9A74-416B-98ED-6F569C564A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236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ody 2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150296"/>
            <a:ext cx="8208912" cy="648072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rgbClr val="41596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7544" y="404664"/>
            <a:ext cx="8208912" cy="46805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415968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5798368"/>
            <a:ext cx="8208912" cy="3834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15968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6275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Arial Narrow Bold" panose="020B0706020202030204" pitchFamily="34" charset="0"/>
              </a:defRPr>
            </a:lvl1pPr>
          </a:lstStyle>
          <a:p>
            <a:fld id="{70C570EB-34DB-499D-BBE4-309857B85C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9917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2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000" y="1220168"/>
            <a:ext cx="3933571" cy="49367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394A59"/>
                </a:solidFill>
              </a:defRPr>
            </a:lvl1pPr>
            <a:lvl2pPr marL="54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2pPr>
            <a:lvl3pPr marL="90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3pPr>
            <a:lvl4pPr marL="126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4pPr>
            <a:lvl5pPr marL="162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4720155" y="1220168"/>
            <a:ext cx="3933571" cy="49367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394A59"/>
                </a:solidFill>
              </a:defRPr>
            </a:lvl1pPr>
            <a:lvl2pPr marL="54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2pPr>
            <a:lvl3pPr marL="90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3pPr>
            <a:lvl4pPr marL="126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4pPr>
            <a:lvl5pPr marL="162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8000" y="432000"/>
            <a:ext cx="8185726" cy="719690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76275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Arial Narrow Bold" panose="020B0706020202030204" pitchFamily="34" charset="0"/>
              </a:defRPr>
            </a:lvl1pPr>
          </a:lstStyle>
          <a:p>
            <a:fld id="{F765E550-D32E-4A2E-BA05-180E70E60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3129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2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544" y="5150296"/>
            <a:ext cx="8208912" cy="648072"/>
          </a:xfrm>
          <a:prstGeom prst="rect">
            <a:avLst/>
          </a:prstGeom>
        </p:spPr>
        <p:txBody>
          <a:bodyPr anchor="b"/>
          <a:lstStyle>
            <a:lvl1pPr algn="r">
              <a:defRPr sz="1800" b="1">
                <a:solidFill>
                  <a:srgbClr val="41596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5798368"/>
            <a:ext cx="8208912" cy="38340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rgbClr val="415968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67544" y="461633"/>
            <a:ext cx="8208912" cy="71913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0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76275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Arial Narrow Bold" panose="020B0706020202030204" pitchFamily="34" charset="0"/>
              </a:defRPr>
            </a:lvl1pPr>
          </a:lstStyle>
          <a:p>
            <a:fld id="{F2E2A918-EF32-4C53-AE5B-9761B5E6AB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0407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1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3850" y="323850"/>
            <a:ext cx="8496300" cy="60118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23850" y="6477000"/>
          <a:ext cx="8496300" cy="13811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766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0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8113">
                <a:tc>
                  <a:txBody>
                    <a:bodyPr/>
                    <a:lstStyle/>
                    <a:p>
                      <a:r>
                        <a:rPr lang="en-US" sz="900" b="1" kern="900" spc="50" dirty="0" smtClean="0">
                          <a:solidFill>
                            <a:srgbClr val="FFFFFF"/>
                          </a:solidFill>
                          <a:latin typeface="Arial Narrow Bold" charset="0"/>
                        </a:rPr>
                        <a:t>   PUBLIC SCHOOLS NSW</a:t>
                      </a:r>
                      <a:endParaRPr lang="en-US" sz="900" kern="900" spc="5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900" spc="50" dirty="0" smtClean="0">
                          <a:solidFill>
                            <a:srgbClr val="FFFFFF"/>
                          </a:solidFill>
                          <a:latin typeface="Arial Narrow Bold" charset="0"/>
                        </a:rPr>
                        <a:t>WWW.SCHOOLS.NSW.EDU.AU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3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482600"/>
            <a:ext cx="848360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AU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4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4"/>
          <p:cNvSpPr>
            <a:spLocks noChangeArrowheads="1"/>
          </p:cNvSpPr>
          <p:nvPr/>
        </p:nvSpPr>
        <p:spPr bwMode="auto">
          <a:xfrm>
            <a:off x="323850" y="5364163"/>
            <a:ext cx="8496300" cy="971550"/>
          </a:xfrm>
          <a:prstGeom prst="rect">
            <a:avLst/>
          </a:prstGeom>
          <a:solidFill>
            <a:srgbClr val="394A58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0" tIns="108000" rIns="180000"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z="1300" smtClean="0">
              <a:solidFill>
                <a:srgbClr val="415968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850" y="323850"/>
            <a:ext cx="6673850" cy="49323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2052" name="Picture 5" descr="425x6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87"/>
          <a:stretch>
            <a:fillRect/>
          </a:stretch>
        </p:blipFill>
        <p:spPr bwMode="auto">
          <a:xfrm>
            <a:off x="7097713" y="304800"/>
            <a:ext cx="1728787" cy="3484563"/>
          </a:xfrm>
          <a:prstGeom prst="rect">
            <a:avLst/>
          </a:prstGeom>
          <a:solidFill>
            <a:srgbClr val="009A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097713" y="3890963"/>
            <a:ext cx="1728787" cy="13652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2054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1788"/>
            <a:ext cx="27686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23850" y="6477000"/>
          <a:ext cx="8496300" cy="13811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766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0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8113">
                <a:tc>
                  <a:txBody>
                    <a:bodyPr/>
                    <a:lstStyle/>
                    <a:p>
                      <a:r>
                        <a:rPr lang="en-US" sz="900" b="1" kern="900" spc="50" dirty="0" smtClean="0">
                          <a:solidFill>
                            <a:srgbClr val="FFFFFF"/>
                          </a:solidFill>
                          <a:latin typeface="Arial Narrow Bold" charset="0"/>
                        </a:rPr>
                        <a:t>   PUBLIC SCHOOLS NSW</a:t>
                      </a:r>
                      <a:endParaRPr lang="en-US" sz="900" kern="900" spc="5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900" spc="50" dirty="0" smtClean="0">
                          <a:solidFill>
                            <a:srgbClr val="FFFFFF"/>
                          </a:solidFill>
                          <a:latin typeface="Arial Narrow Bold" charset="0"/>
                        </a:rPr>
                        <a:t>WWW.SCHOOLS.NSW.EDU.AU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45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23850" y="323850"/>
            <a:ext cx="8496300" cy="49323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123" name="Rectangle 24"/>
          <p:cNvSpPr>
            <a:spLocks noChangeArrowheads="1"/>
          </p:cNvSpPr>
          <p:nvPr/>
        </p:nvSpPr>
        <p:spPr bwMode="auto">
          <a:xfrm>
            <a:off x="323850" y="5364163"/>
            <a:ext cx="8496300" cy="971550"/>
          </a:xfrm>
          <a:prstGeom prst="rect">
            <a:avLst/>
          </a:prstGeom>
          <a:solidFill>
            <a:srgbClr val="394A58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0" tIns="108000" rIns="180000"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z="1300" smtClean="0">
              <a:solidFill>
                <a:srgbClr val="415968"/>
              </a:solidFill>
            </a:endParaRPr>
          </a:p>
        </p:txBody>
      </p:sp>
      <p:pic>
        <p:nvPicPr>
          <p:cNvPr id="307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1788"/>
            <a:ext cx="27686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23850" y="6477000"/>
          <a:ext cx="8496300" cy="13811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766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0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8113">
                <a:tc>
                  <a:txBody>
                    <a:bodyPr/>
                    <a:lstStyle/>
                    <a:p>
                      <a:r>
                        <a:rPr lang="en-US" sz="900" b="1" kern="900" spc="50" dirty="0" smtClean="0">
                          <a:solidFill>
                            <a:srgbClr val="FFFFFF"/>
                          </a:solidFill>
                          <a:latin typeface="Arial Narrow Bold" charset="0"/>
                        </a:rPr>
                        <a:t>   PUBLIC SCHOOLS NSW</a:t>
                      </a:r>
                      <a:endParaRPr lang="en-US" sz="900" kern="900" spc="5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900" spc="50" dirty="0" smtClean="0">
                          <a:solidFill>
                            <a:srgbClr val="FFFFFF"/>
                          </a:solidFill>
                          <a:latin typeface="Arial Narrow Bold" charset="0"/>
                        </a:rPr>
                        <a:t>WWW.SCHOOLS.NSW.EDU.AU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45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4"/>
          <p:cNvSpPr>
            <a:spLocks noChangeArrowheads="1"/>
          </p:cNvSpPr>
          <p:nvPr/>
        </p:nvSpPr>
        <p:spPr bwMode="auto">
          <a:xfrm>
            <a:off x="323850" y="5364163"/>
            <a:ext cx="8496300" cy="971550"/>
          </a:xfrm>
          <a:prstGeom prst="rect">
            <a:avLst/>
          </a:prstGeom>
          <a:solidFill>
            <a:srgbClr val="394A58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0" tIns="108000" rIns="180000"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z="1300" smtClean="0">
              <a:solidFill>
                <a:srgbClr val="415968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3850" y="323850"/>
            <a:ext cx="6673850" cy="49323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4100" name="Picture 5" descr="425x6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87"/>
          <a:stretch>
            <a:fillRect/>
          </a:stretch>
        </p:blipFill>
        <p:spPr bwMode="auto">
          <a:xfrm>
            <a:off x="7097713" y="304800"/>
            <a:ext cx="1728787" cy="3484563"/>
          </a:xfrm>
          <a:prstGeom prst="rect">
            <a:avLst/>
          </a:prstGeom>
          <a:solidFill>
            <a:srgbClr val="009A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097713" y="3890963"/>
            <a:ext cx="1728787" cy="13652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23850" y="6477000"/>
          <a:ext cx="8496300" cy="13811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766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0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8113">
                <a:tc>
                  <a:txBody>
                    <a:bodyPr/>
                    <a:lstStyle/>
                    <a:p>
                      <a:r>
                        <a:rPr lang="en-US" sz="900" b="1" kern="900" spc="50" dirty="0" smtClean="0">
                          <a:solidFill>
                            <a:srgbClr val="FFFFFF"/>
                          </a:solidFill>
                          <a:latin typeface="Arial Narrow Bold" charset="0"/>
                        </a:rPr>
                        <a:t>   NAME OF DIRECTORATE/REGION</a:t>
                      </a:r>
                      <a:endParaRPr lang="en-US" sz="900" kern="900" spc="5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900" spc="50" dirty="0" smtClean="0">
                          <a:solidFill>
                            <a:srgbClr val="FFFFFF"/>
                          </a:solidFill>
                          <a:latin typeface="Arial Narrow Bold" charset="0"/>
                        </a:rPr>
                        <a:t>WWW.SCHOOLS.NSW.EDU.AU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105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421313"/>
            <a:ext cx="16637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5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425x6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8" b="5988"/>
          <a:stretch>
            <a:fillRect/>
          </a:stretch>
        </p:blipFill>
        <p:spPr bwMode="auto">
          <a:xfrm>
            <a:off x="7097713" y="3478213"/>
            <a:ext cx="1728787" cy="1368425"/>
          </a:xfrm>
          <a:prstGeom prst="rect">
            <a:avLst/>
          </a:prstGeom>
          <a:solidFill>
            <a:srgbClr val="394A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6" descr="425x6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8" b="5988"/>
          <a:stretch>
            <a:fillRect/>
          </a:stretch>
        </p:blipFill>
        <p:spPr bwMode="auto">
          <a:xfrm>
            <a:off x="7097713" y="4946650"/>
            <a:ext cx="1728787" cy="1368425"/>
          </a:xfrm>
          <a:prstGeom prst="rect">
            <a:avLst/>
          </a:prstGeom>
          <a:solidFill>
            <a:srgbClr val="394A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23850" y="304800"/>
            <a:ext cx="6659563" cy="6003925"/>
          </a:xfrm>
          <a:prstGeom prst="rect">
            <a:avLst/>
          </a:prstGeom>
          <a:solidFill>
            <a:srgbClr val="EBED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5" name="Rectangle 14"/>
          <p:cNvSpPr/>
          <p:nvPr/>
        </p:nvSpPr>
        <p:spPr>
          <a:xfrm>
            <a:off x="7097713" y="304800"/>
            <a:ext cx="1728787" cy="3057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23850" y="6477000"/>
          <a:ext cx="8496300" cy="13811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766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0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8113">
                <a:tc>
                  <a:txBody>
                    <a:bodyPr/>
                    <a:lstStyle/>
                    <a:p>
                      <a:r>
                        <a:rPr lang="en-US" sz="900" b="1" kern="900" spc="50" dirty="0" smtClean="0">
                          <a:solidFill>
                            <a:srgbClr val="FFFFFF"/>
                          </a:solidFill>
                          <a:latin typeface="Arial Narrow Bold" charset="0"/>
                        </a:rPr>
                        <a:t>   PUBLIC SCHOOLS NSW</a:t>
                      </a:r>
                      <a:endParaRPr lang="en-US" sz="900" kern="900" spc="5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900" spc="50" dirty="0" smtClean="0">
                          <a:solidFill>
                            <a:srgbClr val="FFFFFF"/>
                          </a:solidFill>
                          <a:latin typeface="Arial Narrow Bold" charset="0"/>
                        </a:rPr>
                        <a:t>WWW.SCHOOLS.NSW.EDU.AU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45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850" y="304800"/>
            <a:ext cx="8496300" cy="6003925"/>
          </a:xfrm>
          <a:prstGeom prst="rect">
            <a:avLst/>
          </a:prstGeom>
          <a:solidFill>
            <a:srgbClr val="EBED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3850" y="6477000"/>
          <a:ext cx="8496300" cy="13811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766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0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8113">
                <a:tc>
                  <a:txBody>
                    <a:bodyPr/>
                    <a:lstStyle/>
                    <a:p>
                      <a:r>
                        <a:rPr lang="en-US" sz="900" b="1" kern="900" spc="50" dirty="0" smtClean="0">
                          <a:solidFill>
                            <a:srgbClr val="FFFFFF"/>
                          </a:solidFill>
                          <a:latin typeface="Arial Narrow Bold" charset="0"/>
                        </a:rPr>
                        <a:t>   PUBLIC SCHOOLS NSW</a:t>
                      </a:r>
                      <a:endParaRPr lang="en-US" sz="900" kern="900" spc="5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900" spc="50" dirty="0" smtClean="0">
                          <a:solidFill>
                            <a:srgbClr val="FFFFFF"/>
                          </a:solidFill>
                          <a:latin typeface="Arial Narrow Bold" charset="0"/>
                        </a:rPr>
                        <a:t>WWW.SCHOOLS.NSW.EDU.AU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459" r:id="rId1"/>
    <p:sldLayoutId id="2147484460" r:id="rId2"/>
    <p:sldLayoutId id="2147484461" r:id="rId3"/>
    <p:sldLayoutId id="2147484462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23850" y="6477000"/>
          <a:ext cx="8496300" cy="13811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766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0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8113">
                <a:tc>
                  <a:txBody>
                    <a:bodyPr/>
                    <a:lstStyle/>
                    <a:p>
                      <a:r>
                        <a:rPr lang="en-US" sz="900" b="1" kern="900" spc="50" dirty="0" smtClean="0">
                          <a:solidFill>
                            <a:srgbClr val="FFFFFF"/>
                          </a:solidFill>
                          <a:latin typeface="Arial Narrow Bold" charset="0"/>
                        </a:rPr>
                        <a:t>   PUBLIC SCHOOLS NSW</a:t>
                      </a:r>
                      <a:endParaRPr lang="en-US" sz="900" kern="900" spc="5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900" spc="50" dirty="0" smtClean="0">
                          <a:solidFill>
                            <a:srgbClr val="FFFFFF"/>
                          </a:solidFill>
                          <a:latin typeface="Arial Narrow Bold" charset="0"/>
                        </a:rPr>
                        <a:t>WWW.SCHOOLS.NSW.EDU.AU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463" r:id="rId1"/>
    <p:sldLayoutId id="2147484464" r:id="rId2"/>
    <p:sldLayoutId id="2147484465" r:id="rId3"/>
    <p:sldLayoutId id="2147484466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850" y="304800"/>
            <a:ext cx="8496300" cy="60039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3850" y="6477000"/>
          <a:ext cx="8496300" cy="13811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766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0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8113">
                <a:tc>
                  <a:txBody>
                    <a:bodyPr/>
                    <a:lstStyle/>
                    <a:p>
                      <a:r>
                        <a:rPr lang="en-US" sz="900" b="1" kern="900" spc="50" dirty="0" smtClean="0">
                          <a:solidFill>
                            <a:srgbClr val="FFFFFF"/>
                          </a:solidFill>
                          <a:latin typeface="Arial Narrow Bold" charset="0"/>
                        </a:rPr>
                        <a:t>   PUBLIC SCHOOLS NSW</a:t>
                      </a:r>
                      <a:endParaRPr lang="en-US" sz="900" kern="900" spc="5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900" spc="50" dirty="0" smtClean="0">
                          <a:solidFill>
                            <a:srgbClr val="FFFFFF"/>
                          </a:solidFill>
                          <a:latin typeface="Arial Narrow Bold" charset="0"/>
                        </a:rPr>
                        <a:t>WWW.SCHOOLS.NSW.EDU.AU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467" r:id="rId1"/>
    <p:sldLayoutId id="2147484468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3"/>
          <p:cNvSpPr>
            <a:spLocks noGrp="1"/>
          </p:cNvSpPr>
          <p:nvPr>
            <p:ph type="title"/>
          </p:nvPr>
        </p:nvSpPr>
        <p:spPr bwMode="auto">
          <a:xfrm>
            <a:off x="473075" y="3498850"/>
            <a:ext cx="8237538" cy="1281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3600" smtClean="0"/>
              <a:t>The nature of historical inquiry in schools</a:t>
            </a:r>
          </a:p>
        </p:txBody>
      </p:sp>
      <p:sp>
        <p:nvSpPr>
          <p:cNvPr id="24578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473075" y="5792788"/>
            <a:ext cx="8237538" cy="536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mtClean="0"/>
              <a:t>Australian Curriculum K-10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 bwMode="auto">
          <a:xfrm>
            <a:off x="468313" y="241300"/>
            <a:ext cx="8185150" cy="719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mtClean="0"/>
              <a:t>Historical inquiry step #4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 bwMode="auto">
          <a:xfrm>
            <a:off x="468313" y="722313"/>
            <a:ext cx="8185150" cy="49355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  <a:defRPr/>
            </a:pPr>
            <a:r>
              <a:rPr lang="en-AU" sz="2000" b="1" dirty="0" smtClean="0">
                <a:ea typeface="MS PGothic" pitchFamily="34" charset="-128"/>
              </a:rPr>
              <a:t>Evaluate</a:t>
            </a:r>
            <a:r>
              <a:rPr lang="en-AU" sz="2000" b="1" dirty="0">
                <a:ea typeface="MS PGothic" pitchFamily="34" charset="-128"/>
              </a:rPr>
              <a:t>: </a:t>
            </a:r>
            <a:r>
              <a:rPr lang="en-AU" sz="2000" dirty="0"/>
              <a:t>the reliability of the sources </a:t>
            </a:r>
          </a:p>
          <a:p>
            <a:pPr>
              <a:buFont typeface="Arial" charset="0"/>
              <a:buNone/>
              <a:defRPr/>
            </a:pPr>
            <a:endParaRPr lang="en-AU" sz="2000" dirty="0" smtClean="0"/>
          </a:p>
          <a:p>
            <a:pPr>
              <a:buFont typeface="Arial" charset="0"/>
              <a:buNone/>
              <a:defRPr/>
            </a:pPr>
            <a:r>
              <a:rPr lang="en-AU" sz="2000" dirty="0" smtClean="0"/>
              <a:t>(</a:t>
            </a:r>
            <a:r>
              <a:rPr lang="en-AU" sz="2000" dirty="0"/>
              <a:t>i.e. Can the information processed in the previous step be believed? </a:t>
            </a:r>
          </a:p>
          <a:p>
            <a:pPr>
              <a:buFont typeface="Arial" charset="0"/>
              <a:buNone/>
              <a:defRPr/>
            </a:pPr>
            <a:r>
              <a:rPr lang="en-AU" sz="2000" dirty="0"/>
              <a:t>Are there limitations to the sources ‘believability</a:t>
            </a:r>
            <a:r>
              <a:rPr lang="en-AU" sz="2000" dirty="0" smtClean="0"/>
              <a:t>’?)</a:t>
            </a:r>
          </a:p>
          <a:p>
            <a:pPr>
              <a:buFont typeface="Arial" charset="0"/>
              <a:buNone/>
              <a:defRPr/>
            </a:pPr>
            <a:r>
              <a:rPr lang="en-AU" altLang="en-US" sz="2000" b="1" dirty="0" smtClean="0">
                <a:ea typeface="MS PGothic" pitchFamily="34" charset="-128"/>
              </a:rPr>
              <a:t>Reliability</a:t>
            </a:r>
            <a:endParaRPr lang="en-US" altLang="en-US" sz="2000" b="1" dirty="0">
              <a:ea typeface="MS PGothic" pitchFamily="34" charset="-128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§"/>
              <a:defRPr/>
            </a:pPr>
            <a:endParaRPr lang="en-US" altLang="en-US" sz="1400" dirty="0">
              <a:ea typeface="MS PGothic" pitchFamily="34" charset="-128"/>
            </a:endParaRPr>
          </a:p>
          <a:p>
            <a:pPr eaLnBrk="1" hangingPunct="1">
              <a:defRPr/>
            </a:pPr>
            <a:endParaRPr lang="en-US" altLang="en-US" sz="2800" dirty="0" smtClean="0">
              <a:ea typeface="MS PGothic" pitchFamily="34" charset="-128"/>
            </a:endParaRPr>
          </a:p>
        </p:txBody>
      </p:sp>
      <p:graphicFrame>
        <p:nvGraphicFramePr>
          <p:cNvPr id="2" name="Table 1" descr="The table lists questions to ask of the source to determine if it is reliable" title="Source reliability 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223240"/>
              </p:ext>
            </p:extLst>
          </p:nvPr>
        </p:nvGraphicFramePr>
        <p:xfrm>
          <a:off x="572294" y="2550311"/>
          <a:ext cx="7977188" cy="3897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77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5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 smtClean="0">
                          <a:solidFill>
                            <a:schemeClr val="bg1"/>
                          </a:solidFill>
                        </a:rPr>
                        <a:t>Source </a:t>
                      </a:r>
                      <a:r>
                        <a:rPr lang="en-AU" sz="1800" dirty="0" err="1" smtClean="0">
                          <a:solidFill>
                            <a:schemeClr val="bg1"/>
                          </a:solidFill>
                        </a:rPr>
                        <a:t>Reliabilty</a:t>
                      </a:r>
                      <a:endParaRPr lang="en-AU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45713" marB="45713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553159"/>
                  </a:ext>
                </a:extLst>
              </a:tr>
              <a:tr h="8322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 smtClean="0">
                          <a:solidFill>
                            <a:schemeClr val="bg1"/>
                          </a:solidFill>
                        </a:rPr>
                        <a:t>Is the author to be believed? Would the author’s situation create</a:t>
                      </a:r>
                      <a:r>
                        <a:rPr lang="en-AU" sz="1800" baseline="0" dirty="0" smtClean="0">
                          <a:solidFill>
                            <a:schemeClr val="bg1"/>
                          </a:solidFill>
                        </a:rPr>
                        <a:t> a bias?</a:t>
                      </a:r>
                      <a:endParaRPr lang="en-AU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45713" marB="45713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65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 smtClean="0">
                          <a:solidFill>
                            <a:schemeClr val="bg1"/>
                          </a:solidFill>
                        </a:rPr>
                        <a:t>What is</a:t>
                      </a:r>
                      <a:r>
                        <a:rPr lang="en-AU" sz="1800" baseline="0" dirty="0" smtClean="0">
                          <a:solidFill>
                            <a:schemeClr val="bg1"/>
                          </a:solidFill>
                        </a:rPr>
                        <a:t> the purpose of the text? Does this affect its ‘believability’ </a:t>
                      </a:r>
                      <a:endParaRPr lang="en-AU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45713" marB="45713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65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 smtClean="0">
                          <a:solidFill>
                            <a:schemeClr val="bg1"/>
                          </a:solidFill>
                        </a:rPr>
                        <a:t>Who was the intended audience?</a:t>
                      </a:r>
                      <a:r>
                        <a:rPr lang="en-AU" sz="1800" baseline="0" dirty="0" smtClean="0">
                          <a:solidFill>
                            <a:schemeClr val="bg1"/>
                          </a:solidFill>
                        </a:rPr>
                        <a:t> Could this affect its ‘believability’?</a:t>
                      </a:r>
                      <a:endParaRPr lang="en-AU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45713" marB="45713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19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 smtClean="0">
                          <a:solidFill>
                            <a:schemeClr val="bg1"/>
                          </a:solidFill>
                        </a:rPr>
                        <a:t>Does the language indicate potential ‘</a:t>
                      </a:r>
                      <a:r>
                        <a:rPr lang="en-AU" sz="1800" dirty="0" err="1" smtClean="0">
                          <a:solidFill>
                            <a:schemeClr val="bg1"/>
                          </a:solidFill>
                        </a:rPr>
                        <a:t>unbelievability</a:t>
                      </a:r>
                      <a:r>
                        <a:rPr lang="en-AU" sz="1800" dirty="0" smtClean="0">
                          <a:solidFill>
                            <a:schemeClr val="bg1"/>
                          </a:solidFill>
                        </a:rPr>
                        <a:t>’?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AU" sz="1800" dirty="0" smtClean="0">
                          <a:solidFill>
                            <a:schemeClr val="bg1"/>
                          </a:solidFill>
                        </a:rPr>
                        <a:t>Emotive</a:t>
                      </a:r>
                      <a:r>
                        <a:rPr lang="en-AU" sz="1800" baseline="0" dirty="0" smtClean="0">
                          <a:solidFill>
                            <a:schemeClr val="bg1"/>
                          </a:solidFill>
                        </a:rPr>
                        <a:t> language – may indicate bias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AU" sz="1800" baseline="0" dirty="0" smtClean="0">
                          <a:solidFill>
                            <a:schemeClr val="bg1"/>
                          </a:solidFill>
                        </a:rPr>
                        <a:t>Formal register/ ‘textbook’ tone – may indicate reliability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AU" sz="1800" baseline="0" dirty="0" smtClean="0">
                          <a:solidFill>
                            <a:schemeClr val="bg1"/>
                          </a:solidFill>
                        </a:rPr>
                        <a:t>Is the text dominated by facts or opinions?</a:t>
                      </a:r>
                      <a:endParaRPr lang="en-AU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45713" marB="45713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 bwMode="auto">
          <a:xfrm>
            <a:off x="468313" y="71438"/>
            <a:ext cx="818515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mtClean="0"/>
              <a:t>Historical inquiry step #5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 bwMode="auto">
          <a:xfrm>
            <a:off x="468313" y="792163"/>
            <a:ext cx="8185150" cy="49339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altLang="en-US" sz="4000" b="1" dirty="0" smtClean="0">
                <a:ea typeface="MS PGothic" pitchFamily="34" charset="-128"/>
              </a:rPr>
              <a:t>Communicate: </a:t>
            </a:r>
          </a:p>
          <a:p>
            <a:pPr eaLnBrk="1" hangingPunct="1">
              <a:defRPr/>
            </a:pPr>
            <a:r>
              <a:rPr lang="en-US" altLang="en-US" sz="2000" b="1" dirty="0">
                <a:ea typeface="MS PGothic" pitchFamily="34" charset="-128"/>
              </a:rPr>
              <a:t>Some sample historical texts</a:t>
            </a:r>
            <a:r>
              <a:rPr lang="en-US" altLang="en-US" sz="2000" b="1" dirty="0" smtClean="0">
                <a:ea typeface="MS PGothic" pitchFamily="34" charset="-128"/>
              </a:rPr>
              <a:t>:</a:t>
            </a:r>
          </a:p>
          <a:p>
            <a:pPr eaLnBrk="1" hangingPunct="1">
              <a:defRPr/>
            </a:pPr>
            <a:r>
              <a:rPr lang="en-US" altLang="en-US" b="1" dirty="0" smtClean="0">
                <a:ea typeface="MS PGothic" pitchFamily="34" charset="-128"/>
              </a:rPr>
              <a:t>ES1 : </a:t>
            </a:r>
            <a:r>
              <a:rPr lang="en-AU" altLang="en-US" dirty="0" smtClean="0">
                <a:ea typeface="MS PGothic" pitchFamily="34" charset="-128"/>
              </a:rPr>
              <a:t>Present </a:t>
            </a:r>
            <a:r>
              <a:rPr lang="en-AU" altLang="en-US" dirty="0">
                <a:ea typeface="MS PGothic" pitchFamily="34" charset="-128"/>
              </a:rPr>
              <a:t>an oral report on an aspect of family heritage.</a:t>
            </a:r>
          </a:p>
          <a:p>
            <a:pPr eaLnBrk="1" hangingPunct="1">
              <a:defRPr/>
            </a:pPr>
            <a:r>
              <a:rPr lang="en-US" altLang="en-US" b="1" dirty="0" smtClean="0">
                <a:ea typeface="MS PGothic" pitchFamily="34" charset="-128"/>
              </a:rPr>
              <a:t>Stage 1: </a:t>
            </a:r>
            <a:r>
              <a:rPr lang="en-AU" altLang="en-US" dirty="0">
                <a:ea typeface="MS PGothic" pitchFamily="34" charset="-128"/>
              </a:rPr>
              <a:t>Use presentation software to communicate an understanding of change and continuity in the area of family traditions OR leisure time </a:t>
            </a:r>
            <a:r>
              <a:rPr lang="en-AU" altLang="en-US" dirty="0" smtClean="0">
                <a:ea typeface="MS PGothic" pitchFamily="34" charset="-128"/>
              </a:rPr>
              <a:t>OR </a:t>
            </a:r>
            <a:r>
              <a:rPr lang="en-AU" altLang="en-US" dirty="0">
                <a:ea typeface="MS PGothic" pitchFamily="34" charset="-128"/>
              </a:rPr>
              <a:t>communication</a:t>
            </a:r>
          </a:p>
          <a:p>
            <a:pPr eaLnBrk="1" hangingPunct="1">
              <a:defRPr/>
            </a:pPr>
            <a:r>
              <a:rPr lang="en-US" altLang="en-US" b="1" dirty="0" smtClean="0">
                <a:ea typeface="MS PGothic" pitchFamily="34" charset="-128"/>
              </a:rPr>
              <a:t>Stage 2: </a:t>
            </a:r>
            <a:r>
              <a:rPr lang="en-AU" altLang="en-US" dirty="0">
                <a:ea typeface="MS PGothic" pitchFamily="34" charset="-128"/>
              </a:rPr>
              <a:t>Using an appropriate diagram (and publishing software): Describe and explain </a:t>
            </a:r>
            <a:r>
              <a:rPr lang="en-AU" altLang="en-US" dirty="0" smtClean="0">
                <a:ea typeface="MS PGothic" pitchFamily="34" charset="-128"/>
              </a:rPr>
              <a:t>the effects </a:t>
            </a:r>
            <a:r>
              <a:rPr lang="en-AU" altLang="en-US" dirty="0">
                <a:ea typeface="MS PGothic" pitchFamily="34" charset="-128"/>
              </a:rPr>
              <a:t>of British colonisation on Australia</a:t>
            </a:r>
          </a:p>
          <a:p>
            <a:pPr eaLnBrk="1" hangingPunct="1">
              <a:defRPr/>
            </a:pPr>
            <a:r>
              <a:rPr lang="en-US" altLang="en-US" b="1" dirty="0" smtClean="0">
                <a:ea typeface="MS PGothic" pitchFamily="34" charset="-128"/>
              </a:rPr>
              <a:t>Stage 3: </a:t>
            </a:r>
            <a:r>
              <a:rPr lang="en-AU" altLang="en-US" dirty="0">
                <a:ea typeface="MS PGothic" pitchFamily="34" charset="-128"/>
              </a:rPr>
              <a:t>With reference to written and pictorial </a:t>
            </a:r>
            <a:r>
              <a:rPr lang="en-AU" altLang="en-US" dirty="0" smtClean="0">
                <a:ea typeface="MS PGothic" pitchFamily="34" charset="-128"/>
              </a:rPr>
              <a:t>sources, Investigate </a:t>
            </a:r>
            <a:r>
              <a:rPr lang="en-AU" altLang="en-US" dirty="0">
                <a:ea typeface="MS PGothic" pitchFamily="34" charset="-128"/>
              </a:rPr>
              <a:t>the significance of ONE event in the struggle for rights and freedoms of Aboriginal and Torres Strait Islander peoples</a:t>
            </a:r>
          </a:p>
          <a:p>
            <a:pPr eaLnBrk="1" hangingPunct="1">
              <a:defRPr/>
            </a:pPr>
            <a:r>
              <a:rPr lang="en-US" altLang="en-US" b="1" dirty="0" smtClean="0">
                <a:ea typeface="MS PGothic" pitchFamily="34" charset="-128"/>
              </a:rPr>
              <a:t>Stage 4: </a:t>
            </a:r>
            <a:r>
              <a:rPr lang="en-AU" altLang="en-US" dirty="0">
                <a:ea typeface="MS PGothic" pitchFamily="34" charset="-128"/>
              </a:rPr>
              <a:t>Use the process of historical inquiry to examine at least ONE historical controversy or </a:t>
            </a:r>
            <a:r>
              <a:rPr lang="en-AU" altLang="en-US" dirty="0" smtClean="0">
                <a:ea typeface="MS PGothic" pitchFamily="34" charset="-128"/>
              </a:rPr>
              <a:t>mystery. Include </a:t>
            </a:r>
            <a:r>
              <a:rPr lang="en-AU" altLang="en-US" dirty="0">
                <a:ea typeface="MS PGothic" pitchFamily="34" charset="-128"/>
              </a:rPr>
              <a:t>an explanation of the mystery (500 words) and a process diary outlining your investigation.</a:t>
            </a:r>
          </a:p>
          <a:p>
            <a:pPr eaLnBrk="1" hangingPunct="1">
              <a:defRPr/>
            </a:pPr>
            <a:r>
              <a:rPr lang="en-US" altLang="en-US" b="1" dirty="0" smtClean="0">
                <a:ea typeface="MS PGothic" pitchFamily="34" charset="-128"/>
              </a:rPr>
              <a:t>Stage 5: </a:t>
            </a:r>
            <a:r>
              <a:rPr lang="en-AU" altLang="en-US" dirty="0">
                <a:ea typeface="MS PGothic" pitchFamily="34" charset="-128"/>
              </a:rPr>
              <a:t>Answer the following in a full essay structure: </a:t>
            </a:r>
            <a:r>
              <a:rPr lang="en-AU" altLang="en-US" dirty="0" smtClean="0">
                <a:ea typeface="MS PGothic" pitchFamily="34" charset="-128"/>
              </a:rPr>
              <a:t>Assess </a:t>
            </a:r>
            <a:r>
              <a:rPr lang="en-AU" altLang="en-US" dirty="0">
                <a:ea typeface="MS PGothic" pitchFamily="34" charset="-128"/>
              </a:rPr>
              <a:t>the impacts of various progressive ideas and movements  from the period 1750-1918 on the history of Australia and the world</a:t>
            </a:r>
            <a:r>
              <a:rPr lang="en-AU" altLang="en-US" dirty="0" smtClean="0">
                <a:ea typeface="MS PGothic" pitchFamily="34" charset="-128"/>
              </a:rPr>
              <a:t>.</a:t>
            </a:r>
            <a:endParaRPr lang="en-US" altLang="en-US" dirty="0">
              <a:ea typeface="MS PGothic" pitchFamily="34" charset="-128"/>
            </a:endParaRPr>
          </a:p>
          <a:p>
            <a:pPr eaLnBrk="1" hangingPunct="1">
              <a:defRPr/>
            </a:pPr>
            <a:endParaRPr lang="en-US" altLang="en-US" sz="2000" b="1" dirty="0">
              <a:ea typeface="MS PGothic" pitchFamily="34" charset="-128"/>
            </a:endParaRPr>
          </a:p>
          <a:p>
            <a:pPr algn="ctr" eaLnBrk="1" hangingPunct="1">
              <a:defRPr/>
            </a:pPr>
            <a:endParaRPr lang="en-US" altLang="en-US" sz="2400" dirty="0" smtClean="0">
              <a:ea typeface="MS PGothic" pitchFamily="34" charset="-128"/>
            </a:endParaRPr>
          </a:p>
          <a:p>
            <a:pPr eaLnBrk="1" hangingPunct="1">
              <a:defRPr/>
            </a:pPr>
            <a:endParaRPr lang="en-US" altLang="en-US" sz="1400" dirty="0" smtClean="0">
              <a:ea typeface="MS PGothic" pitchFamily="34" charset="-128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§"/>
              <a:defRPr/>
            </a:pPr>
            <a:endParaRPr lang="en-US" altLang="en-US" sz="1400" dirty="0">
              <a:ea typeface="MS PGothic" pitchFamily="34" charset="-128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§"/>
              <a:defRPr/>
            </a:pPr>
            <a:endParaRPr lang="en-US" altLang="en-US" sz="1400" dirty="0">
              <a:ea typeface="MS PGothic" pitchFamily="34" charset="-128"/>
            </a:endParaRPr>
          </a:p>
          <a:p>
            <a:pPr eaLnBrk="1" hangingPunct="1">
              <a:defRPr/>
            </a:pPr>
            <a:endParaRPr lang="en-US" altLang="en-US" sz="2800" dirty="0" smtClean="0"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3"/>
          <p:cNvSpPr>
            <a:spLocks noGrp="1"/>
          </p:cNvSpPr>
          <p:nvPr>
            <p:ph type="title"/>
          </p:nvPr>
        </p:nvSpPr>
        <p:spPr bwMode="auto">
          <a:xfrm>
            <a:off x="468313" y="431800"/>
            <a:ext cx="8185150" cy="719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dirty="0" smtClean="0"/>
              <a:t>What is ‘historical inquiry’?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582738"/>
            <a:ext cx="8185150" cy="4935537"/>
          </a:xfrm>
        </p:spPr>
        <p:txBody>
          <a:bodyPr/>
          <a:lstStyle/>
          <a:p>
            <a:pPr lvl="1">
              <a:defRPr/>
            </a:pPr>
            <a:r>
              <a:rPr lang="en-AU" sz="2800" dirty="0" smtClean="0">
                <a:ea typeface="MS PGothic" pitchFamily="34" charset="-128"/>
              </a:rPr>
              <a:t>It involves the retrieval, comprehension and interpretation of sources, with judgement guided by principles that are intrinsic to the discipline.</a:t>
            </a:r>
          </a:p>
          <a:p>
            <a:pPr marL="288000" lvl="1" indent="0">
              <a:buFont typeface="Wingdings" pitchFamily="2" charset="2"/>
              <a:buNone/>
              <a:defRPr/>
            </a:pPr>
            <a:endParaRPr lang="en-AU" sz="2800" dirty="0" smtClean="0">
              <a:ea typeface="MS PGothic" pitchFamily="34" charset="-128"/>
            </a:endParaRPr>
          </a:p>
          <a:p>
            <a:pPr lvl="1">
              <a:defRPr/>
            </a:pPr>
            <a:r>
              <a:rPr lang="en-AU" sz="2800" dirty="0" smtClean="0">
                <a:ea typeface="MS PGothic" pitchFamily="34" charset="-128"/>
              </a:rPr>
              <a:t>It involves the creation of a product, often given the generic name ‘historical narrative’ (which may actually be a recount, explanation or exposition; written, oral or visual)</a:t>
            </a:r>
          </a:p>
          <a:p>
            <a:pPr marL="288000" lvl="1" indent="0">
              <a:buFont typeface="Wingdings" pitchFamily="2" charset="2"/>
              <a:buNone/>
              <a:defRPr/>
            </a:pPr>
            <a:endParaRPr lang="en-AU" sz="1600" dirty="0" smtClean="0"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What is ‘historical inquiry’ continued</a:t>
            </a:r>
            <a:br>
              <a:rPr lang="en-AU" altLang="en-US" dirty="0"/>
            </a:br>
            <a:endParaRPr lang="en-AU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AU" altLang="en-US" dirty="0" smtClean="0"/>
          </a:p>
          <a:p>
            <a:pPr lvl="1"/>
            <a:r>
              <a:rPr lang="en-AU" altLang="en-US" dirty="0" smtClean="0"/>
              <a:t>Historical inquiry in the digital age can include primary source materials– there are so many online resources, including easy to use databases.</a:t>
            </a:r>
          </a:p>
          <a:p>
            <a:pPr lvl="1"/>
            <a:endParaRPr lang="en-AU" altLang="en-US" dirty="0" smtClean="0"/>
          </a:p>
          <a:p>
            <a:pPr lvl="1"/>
            <a:r>
              <a:rPr lang="en-AU" altLang="en-US" dirty="0" smtClean="0"/>
              <a:t>We must not forget the importance of secondary source material. Historical inquiry involves the use and production of historical narratives: </a:t>
            </a:r>
          </a:p>
          <a:p>
            <a:pPr lvl="1"/>
            <a:endParaRPr lang="en-AU" altLang="en-US" dirty="0" smtClean="0"/>
          </a:p>
          <a:p>
            <a:pPr lvl="1"/>
            <a:r>
              <a:rPr lang="en-AU" altLang="en-US" dirty="0" smtClean="0"/>
              <a:t>	“… the importance of narrative structures, [is that they] provide the 	framework within which questions are posed and answers 	developed.”  </a:t>
            </a:r>
          </a:p>
          <a:p>
            <a:pPr lvl="1"/>
            <a:r>
              <a:rPr lang="en-AU" altLang="en-US" dirty="0" smtClean="0"/>
              <a:t>	(</a:t>
            </a:r>
            <a:r>
              <a:rPr lang="en-AU" altLang="en-US" dirty="0" err="1" smtClean="0"/>
              <a:t>Pendry</a:t>
            </a:r>
            <a:r>
              <a:rPr lang="en-AU" altLang="en-US" dirty="0" smtClean="0"/>
              <a:t>, Husbands, Arthur &amp; Davidson, 1998, p.147)</a:t>
            </a:r>
          </a:p>
          <a:p>
            <a:pPr lvl="1"/>
            <a:endParaRPr lang="en-AU" altLang="en-US" dirty="0" smtClean="0"/>
          </a:p>
          <a:p>
            <a:pPr lvl="1"/>
            <a:endParaRPr lang="en-AU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1"/>
          <p:cNvSpPr>
            <a:spLocks noGrp="1"/>
          </p:cNvSpPr>
          <p:nvPr>
            <p:ph type="title"/>
          </p:nvPr>
        </p:nvSpPr>
        <p:spPr bwMode="auto">
          <a:xfrm>
            <a:off x="468313" y="431800"/>
            <a:ext cx="8185150" cy="719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What historical inquiry learning is not!</a:t>
            </a:r>
          </a:p>
        </p:txBody>
      </p:sp>
      <p:sp>
        <p:nvSpPr>
          <p:cNvPr id="28674" name="Content Placeholder 1"/>
          <p:cNvSpPr>
            <a:spLocks noGrp="1"/>
          </p:cNvSpPr>
          <p:nvPr>
            <p:ph idx="1"/>
          </p:nvPr>
        </p:nvSpPr>
        <p:spPr bwMode="auto">
          <a:xfrm>
            <a:off x="468313" y="1411288"/>
            <a:ext cx="8185150" cy="49355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 typeface="Arial" charset="0"/>
              <a:buNone/>
              <a:defRPr/>
            </a:pPr>
            <a:endParaRPr lang="en-AU" altLang="en-US" sz="2400" dirty="0" smtClean="0"/>
          </a:p>
          <a:p>
            <a:pPr marL="342900" indent="-342900">
              <a:spcBef>
                <a:spcPct val="0"/>
              </a:spcBef>
              <a:buFont typeface="Arial" charset="0"/>
              <a:buChar char="•"/>
              <a:defRPr/>
            </a:pPr>
            <a:r>
              <a:rPr lang="en-AU" altLang="en-US" sz="2400" dirty="0" smtClean="0"/>
              <a:t>It does not involve asking students to “research ‘x’ on the internet”</a:t>
            </a:r>
          </a:p>
          <a:p>
            <a:pPr marL="342900" indent="-342900">
              <a:spcBef>
                <a:spcPct val="0"/>
              </a:spcBef>
              <a:buFont typeface="Arial" charset="0"/>
              <a:buChar char="•"/>
              <a:defRPr/>
            </a:pPr>
            <a:endParaRPr lang="en-AU" altLang="en-US" sz="2400" dirty="0" smtClean="0"/>
          </a:p>
          <a:p>
            <a:pPr marL="342900" indent="-342900">
              <a:spcBef>
                <a:spcPct val="0"/>
              </a:spcBef>
              <a:buFont typeface="Arial" charset="0"/>
              <a:buChar char="•"/>
              <a:defRPr/>
            </a:pPr>
            <a:r>
              <a:rPr lang="en-AU" altLang="en-US" sz="2400" dirty="0" smtClean="0"/>
              <a:t>It is not just gathering information – it involves design, collection, analysis, evaluation and production</a:t>
            </a:r>
          </a:p>
          <a:p>
            <a:pPr>
              <a:spcBef>
                <a:spcPct val="0"/>
              </a:spcBef>
              <a:buFont typeface="Arial" charset="0"/>
              <a:buNone/>
              <a:defRPr/>
            </a:pPr>
            <a:endParaRPr lang="en-AU" altLang="en-US" sz="2400" dirty="0" smtClean="0"/>
          </a:p>
          <a:p>
            <a:pPr marL="342900" indent="-342900">
              <a:spcBef>
                <a:spcPct val="0"/>
              </a:spcBef>
              <a:buFont typeface="Arial" charset="0"/>
              <a:buChar char="•"/>
              <a:defRPr/>
            </a:pPr>
            <a:r>
              <a:rPr lang="en-AU" altLang="en-US" sz="2400" dirty="0" smtClean="0"/>
              <a:t>It is complex combination of </a:t>
            </a:r>
            <a:r>
              <a:rPr lang="en-AU" altLang="en-US" sz="2400" b="1" dirty="0" smtClean="0"/>
              <a:t>structured</a:t>
            </a:r>
            <a:r>
              <a:rPr lang="en-AU" altLang="en-US" sz="2400" dirty="0" smtClean="0"/>
              <a:t> learning with intentional opportunities for students to create, design, imagine and develop new possibilities.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4"/>
          <p:cNvSpPr>
            <a:spLocks noGrp="1"/>
          </p:cNvSpPr>
          <p:nvPr>
            <p:ph type="title"/>
          </p:nvPr>
        </p:nvSpPr>
        <p:spPr bwMode="auto">
          <a:xfrm>
            <a:off x="468313" y="431800"/>
            <a:ext cx="8185150" cy="719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AU" altLang="en-US" sz="1800" dirty="0" smtClean="0"/>
              <a:t/>
            </a:r>
            <a:br>
              <a:rPr lang="en-AU" altLang="en-US" sz="1800" dirty="0" smtClean="0"/>
            </a:br>
            <a:r>
              <a:rPr lang="en-AU" altLang="en-US" sz="2400" dirty="0" smtClean="0">
                <a:solidFill>
                  <a:srgbClr val="FF0000"/>
                </a:solidFill>
              </a:rPr>
              <a:t> </a:t>
            </a:r>
            <a:r>
              <a:rPr lang="en-AU" altLang="en-US" sz="2400" dirty="0" smtClean="0"/>
              <a:t>Process of historical inquiry using the </a:t>
            </a:r>
            <a:r>
              <a:rPr lang="en-AU" altLang="en-US" sz="2400" i="1" dirty="0" smtClean="0"/>
              <a:t>History K-10 Syllabus</a:t>
            </a:r>
          </a:p>
        </p:txBody>
      </p:sp>
      <p:pic>
        <p:nvPicPr>
          <p:cNvPr id="2" name="Picture 1" descr="the image shows rectangles in a stair pattern with information on the process of historical inquiry.&#10;The first rectangle reads &quot;Step 1 Question: use the language of time to shape questions to  plan develop an investigation.&quot; There is an arrow pointing to the next step.&#10;The seconds rectangle reads &quot;Step 2 Research: acquiring  primary and/or  secondary sources  which may be related to the area of inquiry.&quot; There is a double sided arrow pointing from the current step to the next step.&#10;The third step reads &quot;Step 3 Analyse: do the sources contain information that can be considered useful for this inquiry?&#10;Process information to begin to develop an informed argument or opinion.&quot; There is a double sided arrow pointing from the current step to the next step. There is another arrow pointing back up to step one, it reads &quot;Question resdesign&quot; and has information below that reads &quot;Inquiry questions may need to be redesigned as a result of analysing and evaluating sources.&quot;&#10;The fourth step reads &quot;Step 4 Evaluate: the reliability of the sources. i.e. Can the information processed in the previous step be believed? Are there limitations to the sources ‘believability’?&quot;&#10;There is an arrow pointing to the next step.&#10;The fifth step reads &quot;Step 5 Communicate: synthesise information from sources, formulate a perspective and  develop an historical text to describe what occurred.&quot;" title="Process of historical inquiry 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70" y="1126145"/>
            <a:ext cx="7677635" cy="51248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 bwMode="auto">
          <a:xfrm>
            <a:off x="468313" y="431800"/>
            <a:ext cx="8185150" cy="719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mtClean="0"/>
              <a:t>Historical inquiry step #1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 bwMode="auto">
          <a:xfrm>
            <a:off x="468313" y="1150938"/>
            <a:ext cx="8185150" cy="49355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altLang="en-US" sz="4000" b="1" dirty="0" smtClean="0">
                <a:ea typeface="MS PGothic" pitchFamily="34" charset="-128"/>
              </a:rPr>
              <a:t>Questioning</a:t>
            </a:r>
            <a:endParaRPr lang="en-US" altLang="en-US" sz="2800" dirty="0" smtClean="0">
              <a:ea typeface="MS PGothic" pitchFamily="34" charset="-128"/>
            </a:endParaRPr>
          </a:p>
          <a:p>
            <a:pPr eaLnBrk="1" hangingPunct="1">
              <a:defRPr/>
            </a:pPr>
            <a:endParaRPr lang="en-US" altLang="en-US" sz="1400" dirty="0" smtClean="0">
              <a:ea typeface="MS PGothic" pitchFamily="34" charset="-128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§"/>
              <a:defRPr/>
            </a:pPr>
            <a:endParaRPr lang="en-US" altLang="en-US" sz="1400" dirty="0">
              <a:ea typeface="MS PGothic" pitchFamily="34" charset="-128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ea typeface="MS PGothic" pitchFamily="34" charset="-128"/>
              </a:rPr>
              <a:t>Typically teachers will set an inquiry question designed to direct the learning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ea typeface="MS PGothic" pitchFamily="34" charset="-128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ea typeface="MS PGothic" pitchFamily="34" charset="-128"/>
              </a:rPr>
              <a:t>At times options of questions may be provided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ea typeface="MS PGothic" pitchFamily="34" charset="-128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ea typeface="MS PGothic" pitchFamily="34" charset="-128"/>
              </a:rPr>
              <a:t>M</a:t>
            </a:r>
            <a:r>
              <a:rPr lang="en-US" altLang="en-US" sz="2000" dirty="0" smtClean="0">
                <a:ea typeface="MS PGothic" pitchFamily="34" charset="-128"/>
              </a:rPr>
              <a:t>ore capable students may be asked to design their own inquiry question/s </a:t>
            </a:r>
          </a:p>
          <a:p>
            <a:pPr indent="266700" eaLnBrk="1" hangingPunct="1">
              <a:defRPr/>
            </a:pPr>
            <a:r>
              <a:rPr lang="en-US" altLang="en-US" sz="2000" dirty="0" smtClean="0">
                <a:ea typeface="MS PGothic" pitchFamily="34" charset="-128"/>
              </a:rPr>
              <a:t>(as is the case with History Extension major research projects)</a:t>
            </a:r>
            <a:endParaRPr lang="en-US" altLang="en-US" sz="2000" dirty="0">
              <a:ea typeface="MS PGothic" pitchFamily="34" charset="-128"/>
            </a:endParaRPr>
          </a:p>
          <a:p>
            <a:pPr eaLnBrk="1" hangingPunct="1">
              <a:defRPr/>
            </a:pPr>
            <a:endParaRPr lang="en-US" altLang="en-US" sz="2800" dirty="0" smtClean="0"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 bwMode="auto">
          <a:xfrm>
            <a:off x="468313" y="431800"/>
            <a:ext cx="8185150" cy="719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dirty="0" smtClean="0"/>
              <a:t>Historical inquiry step #2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 bwMode="auto">
          <a:xfrm>
            <a:off x="468313" y="1131060"/>
            <a:ext cx="8185150" cy="219854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altLang="en-US" sz="4000" b="1" dirty="0" smtClean="0">
                <a:ea typeface="MS PGothic" pitchFamily="34" charset="-128"/>
              </a:rPr>
              <a:t>Research</a:t>
            </a:r>
            <a:endParaRPr lang="en-US" altLang="en-US" sz="2800" dirty="0" smtClean="0">
              <a:ea typeface="MS PGothic" pitchFamily="34" charset="-128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400" dirty="0" smtClean="0">
                <a:ea typeface="MS PGothic" pitchFamily="34" charset="-128"/>
              </a:rPr>
              <a:t>Students </a:t>
            </a:r>
            <a:r>
              <a:rPr lang="en-US" altLang="en-US" sz="1400" dirty="0">
                <a:ea typeface="MS PGothic" pitchFamily="34" charset="-128"/>
              </a:rPr>
              <a:t>collect and </a:t>
            </a:r>
            <a:r>
              <a:rPr lang="en-US" altLang="en-US" sz="1400" dirty="0" err="1" smtClean="0">
                <a:ea typeface="MS PGothic" pitchFamily="34" charset="-128"/>
              </a:rPr>
              <a:t>organise</a:t>
            </a:r>
            <a:r>
              <a:rPr lang="en-US" altLang="en-US" sz="1400" dirty="0" smtClean="0">
                <a:ea typeface="MS PGothic" pitchFamily="34" charset="-128"/>
              </a:rPr>
              <a:t> information from </a:t>
            </a:r>
            <a:r>
              <a:rPr lang="en-US" altLang="en-US" sz="1400" dirty="0">
                <a:ea typeface="MS PGothic" pitchFamily="34" charset="-128"/>
              </a:rPr>
              <a:t>primary and secondary </a:t>
            </a:r>
            <a:r>
              <a:rPr lang="en-US" altLang="en-US" sz="1400" dirty="0" smtClean="0">
                <a:ea typeface="MS PGothic" pitchFamily="34" charset="-128"/>
              </a:rPr>
              <a:t>sources</a:t>
            </a:r>
          </a:p>
          <a:p>
            <a:pPr eaLnBrk="1" hangingPunct="1">
              <a:defRPr/>
            </a:pPr>
            <a:endParaRPr lang="en-US" altLang="en-US" sz="1400" dirty="0" smtClean="0">
              <a:ea typeface="MS PGothic" pitchFamily="34" charset="-128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400" dirty="0" smtClean="0">
                <a:ea typeface="MS PGothic" pitchFamily="34" charset="-128"/>
              </a:rPr>
              <a:t>Directing </a:t>
            </a:r>
            <a:r>
              <a:rPr lang="en-US" altLang="en-US" sz="1400" dirty="0" smtClean="0">
                <a:ea typeface="MS PGothic" pitchFamily="34" charset="-128"/>
              </a:rPr>
              <a:t>students to resources will be determined by factors such as age, ability, literacy/numeracy levels and student interest. Resource guidance is a great place to differentiate learning.</a:t>
            </a:r>
          </a:p>
          <a:p>
            <a:pPr eaLnBrk="1" hangingPunct="1">
              <a:defRPr/>
            </a:pPr>
            <a:endParaRPr lang="en-US" altLang="en-US" sz="1400" dirty="0">
              <a:ea typeface="MS PGothic" pitchFamily="34" charset="-128"/>
            </a:endParaRPr>
          </a:p>
          <a:p>
            <a:pPr marL="447675" lvl="1" indent="-447675">
              <a:buFont typeface="Arial" pitchFamily="34" charset="0"/>
              <a:buChar char="•"/>
              <a:defRPr/>
            </a:pPr>
            <a:r>
              <a:rPr lang="en-US" altLang="en-US" sz="1400" dirty="0" smtClean="0">
                <a:ea typeface="MS PGothic" pitchFamily="34" charset="-128"/>
              </a:rPr>
              <a:t>Sources may include</a:t>
            </a:r>
            <a:r>
              <a:rPr lang="en-US" altLang="en-US" sz="1400" dirty="0" smtClean="0">
                <a:ea typeface="MS PGothic" pitchFamily="34" charset="-128"/>
              </a:rPr>
              <a:t>:</a:t>
            </a:r>
            <a:endParaRPr lang="en-US" altLang="en-US" sz="1400" dirty="0" smtClean="0">
              <a:ea typeface="MS PGothic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22513" y="3319669"/>
            <a:ext cx="7921487" cy="378565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eaLnBrk="1" fontAlgn="auto" hangingPunct="1"/>
            <a:r>
              <a:rPr lang="en-AU" sz="1400" dirty="0">
                <a:solidFill>
                  <a:srgbClr val="394A59"/>
                </a:solidFill>
              </a:rPr>
              <a:t>Books </a:t>
            </a:r>
          </a:p>
          <a:p>
            <a:pPr eaLnBrk="1" fontAlgn="auto" hangingPunct="1"/>
            <a:r>
              <a:rPr lang="en-AU" sz="1400" dirty="0">
                <a:solidFill>
                  <a:srgbClr val="394A59"/>
                </a:solidFill>
              </a:rPr>
              <a:t>W</a:t>
            </a:r>
            <a:r>
              <a:rPr lang="en-AU" sz="1400" dirty="0" smtClean="0">
                <a:solidFill>
                  <a:srgbClr val="394A59"/>
                </a:solidFill>
              </a:rPr>
              <a:t>ebsites</a:t>
            </a:r>
            <a:endParaRPr lang="en-AU" sz="1400" dirty="0">
              <a:solidFill>
                <a:srgbClr val="394A59"/>
              </a:solidFill>
            </a:endParaRPr>
          </a:p>
          <a:p>
            <a:pPr eaLnBrk="1" fontAlgn="auto" hangingPunct="1"/>
            <a:r>
              <a:rPr lang="en-AU" sz="1400" dirty="0">
                <a:solidFill>
                  <a:srgbClr val="394A59"/>
                </a:solidFill>
              </a:rPr>
              <a:t>Documentaries </a:t>
            </a:r>
          </a:p>
          <a:p>
            <a:pPr eaLnBrk="1" fontAlgn="auto" hangingPunct="1"/>
            <a:r>
              <a:rPr lang="en-AU" sz="1400" dirty="0" smtClean="0">
                <a:solidFill>
                  <a:srgbClr val="394A59"/>
                </a:solidFill>
              </a:rPr>
              <a:t>Oral </a:t>
            </a:r>
            <a:r>
              <a:rPr lang="en-AU" sz="1400" dirty="0">
                <a:solidFill>
                  <a:srgbClr val="394A59"/>
                </a:solidFill>
              </a:rPr>
              <a:t>histories</a:t>
            </a:r>
          </a:p>
          <a:p>
            <a:pPr eaLnBrk="1" fontAlgn="auto" hangingPunct="1"/>
            <a:r>
              <a:rPr lang="en-AU" sz="1400" dirty="0">
                <a:solidFill>
                  <a:srgbClr val="394A59"/>
                </a:solidFill>
              </a:rPr>
              <a:t>Online archives and databases</a:t>
            </a:r>
          </a:p>
          <a:p>
            <a:pPr eaLnBrk="1" fontAlgn="auto" hangingPunct="1"/>
            <a:r>
              <a:rPr lang="en-AU" sz="1400" dirty="0">
                <a:solidFill>
                  <a:srgbClr val="394A59"/>
                </a:solidFill>
              </a:rPr>
              <a:t>Artefacts </a:t>
            </a:r>
            <a:endParaRPr lang="en-AU" sz="1400" dirty="0" smtClean="0">
              <a:solidFill>
                <a:srgbClr val="394A59"/>
              </a:solidFill>
            </a:endParaRPr>
          </a:p>
          <a:p>
            <a:pPr eaLnBrk="1" fontAlgn="auto" hangingPunct="1"/>
            <a:endParaRPr lang="en-AU" sz="1400" dirty="0" smtClean="0">
              <a:solidFill>
                <a:srgbClr val="394A59"/>
              </a:solidFill>
            </a:endParaRPr>
          </a:p>
          <a:p>
            <a:pPr eaLnBrk="1" fontAlgn="auto" hangingPunct="1"/>
            <a:endParaRPr lang="en-AU" sz="1400" dirty="0" smtClean="0">
              <a:solidFill>
                <a:srgbClr val="394A59"/>
              </a:solidFill>
            </a:endParaRPr>
          </a:p>
          <a:p>
            <a:pPr eaLnBrk="1" fontAlgn="auto" hangingPunct="1"/>
            <a:endParaRPr lang="en-AU" sz="1400" dirty="0">
              <a:solidFill>
                <a:srgbClr val="394A59"/>
              </a:solidFill>
            </a:endParaRPr>
          </a:p>
          <a:p>
            <a:pPr eaLnBrk="1" fontAlgn="auto" hangingPunct="1"/>
            <a:endParaRPr lang="en-AU" sz="1400" dirty="0" smtClean="0">
              <a:solidFill>
                <a:srgbClr val="394A59"/>
              </a:solidFill>
            </a:endParaRPr>
          </a:p>
          <a:p>
            <a:pPr eaLnBrk="1" fontAlgn="auto" hangingPunct="1"/>
            <a:endParaRPr lang="en-AU" sz="1400" dirty="0">
              <a:solidFill>
                <a:srgbClr val="394A59"/>
              </a:solidFill>
            </a:endParaRPr>
          </a:p>
          <a:p>
            <a:pPr eaLnBrk="1" fontAlgn="auto" hangingPunct="1"/>
            <a:endParaRPr lang="en-AU" sz="1400" dirty="0" smtClean="0">
              <a:solidFill>
                <a:srgbClr val="394A59"/>
              </a:solidFill>
            </a:endParaRPr>
          </a:p>
          <a:p>
            <a:pPr eaLnBrk="1" fontAlgn="auto" hangingPunct="1"/>
            <a:endParaRPr lang="en-AU" sz="1400" dirty="0">
              <a:solidFill>
                <a:srgbClr val="394A59"/>
              </a:solidFill>
            </a:endParaRPr>
          </a:p>
          <a:p>
            <a:pPr eaLnBrk="1" fontAlgn="auto" hangingPunct="1"/>
            <a:endParaRPr lang="en-AU" sz="1400" dirty="0" smtClean="0">
              <a:solidFill>
                <a:srgbClr val="394A59"/>
              </a:solidFill>
            </a:endParaRPr>
          </a:p>
          <a:p>
            <a:pPr eaLnBrk="1" fontAlgn="auto" hangingPunct="1"/>
            <a:endParaRPr lang="en-AU" sz="1400" dirty="0">
              <a:solidFill>
                <a:srgbClr val="394A59"/>
              </a:solidFill>
            </a:endParaRPr>
          </a:p>
          <a:p>
            <a:pPr eaLnBrk="1" fontAlgn="auto" hangingPunct="1"/>
            <a:endParaRPr lang="en-AU" sz="1400" dirty="0" smtClean="0">
              <a:solidFill>
                <a:srgbClr val="394A59"/>
              </a:solidFill>
            </a:endParaRPr>
          </a:p>
          <a:p>
            <a:pPr eaLnBrk="1" fontAlgn="auto" hangingPunct="1"/>
            <a:endParaRPr lang="en-AU" sz="1400" dirty="0">
              <a:solidFill>
                <a:srgbClr val="394A59"/>
              </a:solidFill>
            </a:endParaRPr>
          </a:p>
          <a:p>
            <a:pPr eaLnBrk="1" fontAlgn="auto" hangingPunct="1"/>
            <a:r>
              <a:rPr lang="en-AU" sz="1400" dirty="0">
                <a:solidFill>
                  <a:srgbClr val="394A59"/>
                </a:solidFill>
              </a:rPr>
              <a:t>D</a:t>
            </a:r>
            <a:r>
              <a:rPr lang="en-AU" sz="1400" dirty="0" smtClean="0">
                <a:solidFill>
                  <a:srgbClr val="394A59"/>
                </a:solidFill>
              </a:rPr>
              <a:t>ocuments</a:t>
            </a:r>
            <a:endParaRPr lang="en-AU" sz="1400" dirty="0">
              <a:solidFill>
                <a:srgbClr val="394A59"/>
              </a:solidFill>
            </a:endParaRPr>
          </a:p>
          <a:p>
            <a:pPr eaLnBrk="1" fontAlgn="auto" hangingPunct="1"/>
            <a:r>
              <a:rPr lang="en-AU" sz="1400" dirty="0">
                <a:solidFill>
                  <a:srgbClr val="394A59"/>
                </a:solidFill>
              </a:rPr>
              <a:t>Sites </a:t>
            </a:r>
          </a:p>
          <a:p>
            <a:pPr eaLnBrk="1" fontAlgn="auto" hangingPunct="1"/>
            <a:r>
              <a:rPr lang="en-AU" sz="1400" dirty="0" smtClean="0">
                <a:solidFill>
                  <a:srgbClr val="394A59"/>
                </a:solidFill>
              </a:rPr>
              <a:t>Celebrations/commemorations</a:t>
            </a:r>
            <a:endParaRPr lang="en-AU" sz="1400" dirty="0">
              <a:solidFill>
                <a:srgbClr val="394A59"/>
              </a:solidFill>
            </a:endParaRPr>
          </a:p>
          <a:p>
            <a:pPr eaLnBrk="1" fontAlgn="auto" hangingPunct="1"/>
            <a:r>
              <a:rPr lang="en-AU" sz="1400" dirty="0" smtClean="0">
                <a:solidFill>
                  <a:srgbClr val="394A59"/>
                </a:solidFill>
              </a:rPr>
              <a:t>Cultural/artistic </a:t>
            </a:r>
            <a:r>
              <a:rPr lang="en-AU" sz="1400" dirty="0">
                <a:solidFill>
                  <a:srgbClr val="394A59"/>
                </a:solidFill>
              </a:rPr>
              <a:t>artefacts</a:t>
            </a:r>
          </a:p>
          <a:p>
            <a:pPr eaLnBrk="1" fontAlgn="t" hangingPunct="1"/>
            <a:r>
              <a:rPr lang="en-AU" sz="1400" dirty="0">
                <a:solidFill>
                  <a:srgbClr val="394A59"/>
                </a:solidFill>
              </a:rPr>
              <a:t>Image databases </a:t>
            </a:r>
          </a:p>
          <a:p>
            <a:pPr eaLnBrk="1" fontAlgn="t" hangingPunct="1"/>
            <a:r>
              <a:rPr lang="en-AU" sz="1400" dirty="0" smtClean="0">
                <a:solidFill>
                  <a:srgbClr val="394A59"/>
                </a:solidFill>
              </a:rPr>
              <a:t>Buildings</a:t>
            </a:r>
            <a:endParaRPr lang="en-AU" sz="1400" dirty="0">
              <a:solidFill>
                <a:srgbClr val="394A5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 bwMode="auto">
          <a:xfrm>
            <a:off x="468313" y="431800"/>
            <a:ext cx="8185150" cy="719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mtClean="0"/>
              <a:t>Historical inquiry step #3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 bwMode="auto">
          <a:xfrm>
            <a:off x="468313" y="1150938"/>
            <a:ext cx="8185150" cy="49355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Arial" charset="0"/>
              <a:buNone/>
              <a:defRPr/>
            </a:pPr>
            <a:r>
              <a:rPr lang="en-AU" sz="4000" b="1" dirty="0" smtClean="0">
                <a:ea typeface="MS PGothic" pitchFamily="34" charset="-128"/>
              </a:rPr>
              <a:t>Analyse</a:t>
            </a:r>
            <a:r>
              <a:rPr lang="en-AU" sz="4000" b="1" dirty="0">
                <a:ea typeface="MS PGothic" pitchFamily="34" charset="-128"/>
              </a:rPr>
              <a:t>:</a:t>
            </a:r>
            <a:r>
              <a:rPr lang="en-AU" sz="3200" b="1" dirty="0">
                <a:ea typeface="MS PGothic" pitchFamily="34" charset="-128"/>
              </a:rPr>
              <a:t> </a:t>
            </a:r>
            <a:r>
              <a:rPr lang="en-AU" sz="3200" dirty="0"/>
              <a:t>do the sources contain information that can be considered useful for this inquiry</a:t>
            </a:r>
            <a:r>
              <a:rPr lang="en-AU" sz="3200" dirty="0" smtClean="0"/>
              <a:t>?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n-US" altLang="en-US" sz="4000" b="1" dirty="0" smtClean="0">
                <a:ea typeface="MS PGothic" pitchFamily="34" charset="-128"/>
              </a:rPr>
              <a:t> </a:t>
            </a:r>
            <a:endParaRPr lang="en-US" altLang="en-US" sz="2800" dirty="0" smtClean="0">
              <a:ea typeface="MS PGothic" pitchFamily="34" charset="-128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400" dirty="0" smtClean="0">
                <a:ea typeface="MS PGothic" pitchFamily="34" charset="-128"/>
              </a:rPr>
              <a:t>It sounds so simple but students often find this judgment to be a challenge… encourage them to think: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altLang="en-US" sz="1400" dirty="0">
              <a:ea typeface="MS PGothic" pitchFamily="34" charset="-128"/>
            </a:endParaRPr>
          </a:p>
          <a:p>
            <a:pPr marL="882900" lvl="1" indent="-342900" eaLnBrk="1" hangingPunct="1">
              <a:buFont typeface="Wingdings" pitchFamily="2" charset="2"/>
              <a:buAutoNum type="arabicPeriod"/>
              <a:defRPr/>
            </a:pPr>
            <a:r>
              <a:rPr lang="en-US" altLang="en-US" sz="1400" dirty="0" smtClean="0">
                <a:ea typeface="MS PGothic" pitchFamily="34" charset="-128"/>
              </a:rPr>
              <a:t>What is the core content that needs to be addressed in a response to this question?</a:t>
            </a:r>
          </a:p>
          <a:p>
            <a:pPr marL="342900" indent="-342900" eaLnBrk="1" hangingPunct="1">
              <a:buFont typeface="Arial" panose="020B0604020202020204" pitchFamily="34" charset="0"/>
              <a:buAutoNum type="arabicPeriod"/>
              <a:defRPr/>
            </a:pPr>
            <a:endParaRPr lang="en-US" altLang="en-US" sz="1400" dirty="0">
              <a:ea typeface="MS PGothic" pitchFamily="34" charset="-128"/>
            </a:endParaRPr>
          </a:p>
          <a:p>
            <a:pPr marL="882900" lvl="1" indent="-342900" eaLnBrk="1" hangingPunct="1">
              <a:buFont typeface="Wingdings" pitchFamily="2" charset="2"/>
              <a:buAutoNum type="arabicPeriod" startAt="2"/>
              <a:defRPr/>
            </a:pPr>
            <a:r>
              <a:rPr lang="en-US" altLang="en-US" sz="1400" dirty="0" smtClean="0">
                <a:ea typeface="MS PGothic" pitchFamily="34" charset="-128"/>
              </a:rPr>
              <a:t>Does the source’s content relates substantially to the ‘core content’?</a:t>
            </a:r>
          </a:p>
          <a:p>
            <a:pPr lvl="1" indent="0" eaLnBrk="1" hangingPunct="1">
              <a:buFont typeface="Wingdings" pitchFamily="2" charset="2"/>
              <a:buNone/>
              <a:defRPr/>
            </a:pPr>
            <a:endParaRPr lang="en-US" altLang="en-US" sz="1400" dirty="0">
              <a:ea typeface="MS PGothic" pitchFamily="34" charset="-128"/>
            </a:endParaRPr>
          </a:p>
          <a:p>
            <a:pPr lvl="1" indent="0" eaLnBrk="1" hangingPunct="1">
              <a:buFont typeface="Wingdings" pitchFamily="2" charset="2"/>
              <a:buNone/>
              <a:defRPr/>
            </a:pPr>
            <a:r>
              <a:rPr lang="en-US" altLang="en-US" sz="1400" dirty="0" smtClean="0">
                <a:ea typeface="MS PGothic" pitchFamily="34" charset="-128"/>
              </a:rPr>
              <a:t>… AND THEN REFLECT ON USEFULNESS.</a:t>
            </a:r>
            <a:endParaRPr lang="en-US" altLang="en-US" sz="1400" dirty="0">
              <a:ea typeface="MS PGothic" pitchFamily="34" charset="-128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§"/>
              <a:defRPr/>
            </a:pPr>
            <a:endParaRPr lang="en-US" altLang="en-US" sz="1400" dirty="0">
              <a:ea typeface="MS PGothic" pitchFamily="34" charset="-128"/>
            </a:endParaRPr>
          </a:p>
          <a:p>
            <a:pPr eaLnBrk="1" hangingPunct="1">
              <a:defRPr/>
            </a:pPr>
            <a:endParaRPr lang="en-US" altLang="en-US" sz="2800" dirty="0" smtClean="0"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3798" y="198735"/>
            <a:ext cx="8185726" cy="719690"/>
          </a:xfrm>
        </p:spPr>
        <p:txBody>
          <a:bodyPr/>
          <a:lstStyle/>
          <a:p>
            <a:r>
              <a:rPr lang="en-AU" dirty="0" smtClean="0"/>
              <a:t>Usefulness</a:t>
            </a:r>
            <a:endParaRPr lang="en-AU" dirty="0"/>
          </a:p>
        </p:txBody>
      </p:sp>
      <p:graphicFrame>
        <p:nvGraphicFramePr>
          <p:cNvPr id="2" name="Table 1" descr="the table lists areas of a source to check to determine if it is useful" title="source usefulness 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882299"/>
              </p:ext>
            </p:extLst>
          </p:nvPr>
        </p:nvGraphicFramePr>
        <p:xfrm>
          <a:off x="363797" y="755779"/>
          <a:ext cx="7875133" cy="5693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75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43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AU" sz="1800" dirty="0" smtClean="0">
                          <a:solidFill>
                            <a:schemeClr val="bg1"/>
                          </a:solidFill>
                        </a:rPr>
                        <a:t>Source Usefulness</a:t>
                      </a:r>
                      <a:endParaRPr lang="en-AU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45723" marB="45723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76566"/>
                  </a:ext>
                </a:extLst>
              </a:tr>
              <a:tr h="2254708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AU" sz="1800" dirty="0" smtClean="0">
                          <a:solidFill>
                            <a:schemeClr val="bg1"/>
                          </a:solidFill>
                        </a:rPr>
                        <a:t>Author: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 smtClean="0">
                          <a:solidFill>
                            <a:schemeClr val="bg1"/>
                          </a:solidFill>
                        </a:rPr>
                        <a:t>A </a:t>
                      </a:r>
                      <a:r>
                        <a:rPr lang="en-AU" sz="1800" b="1" dirty="0" smtClean="0">
                          <a:solidFill>
                            <a:schemeClr val="bg1"/>
                          </a:solidFill>
                        </a:rPr>
                        <a:t>primary source </a:t>
                      </a:r>
                      <a:r>
                        <a:rPr lang="en-AU" sz="1800" dirty="0" smtClean="0">
                          <a:solidFill>
                            <a:schemeClr val="bg1"/>
                          </a:solidFill>
                        </a:rPr>
                        <a:t>may be considered useful if it: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AU" sz="1800" dirty="0" smtClean="0">
                          <a:solidFill>
                            <a:schemeClr val="bg1"/>
                          </a:solidFill>
                        </a:rPr>
                        <a:t>is</a:t>
                      </a:r>
                      <a:r>
                        <a:rPr lang="en-AU" sz="1800" baseline="0" dirty="0" smtClean="0">
                          <a:solidFill>
                            <a:schemeClr val="bg1"/>
                          </a:solidFill>
                        </a:rPr>
                        <a:t> produced by a first hand witness to the past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AU" sz="1800" baseline="0" dirty="0" smtClean="0">
                          <a:solidFill>
                            <a:schemeClr val="bg1"/>
                          </a:solidFill>
                        </a:rPr>
                        <a:t>is produced by a significant historical figure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AU" sz="180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AU" sz="1800" baseline="0" dirty="0" smtClean="0">
                          <a:solidFill>
                            <a:schemeClr val="bg1"/>
                          </a:solidFill>
                        </a:rPr>
                        <a:t>A </a:t>
                      </a:r>
                      <a:r>
                        <a:rPr lang="en-AU" sz="1800" b="1" baseline="0" dirty="0" smtClean="0">
                          <a:solidFill>
                            <a:schemeClr val="bg1"/>
                          </a:solidFill>
                        </a:rPr>
                        <a:t>secondary source </a:t>
                      </a:r>
                      <a:r>
                        <a:rPr lang="en-AU" sz="1800" baseline="0" dirty="0" smtClean="0">
                          <a:solidFill>
                            <a:schemeClr val="bg1"/>
                          </a:solidFill>
                        </a:rPr>
                        <a:t>may be considered useful it is: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AU" sz="1800" baseline="0" dirty="0" smtClean="0">
                          <a:solidFill>
                            <a:schemeClr val="bg1"/>
                          </a:solidFill>
                        </a:rPr>
                        <a:t>produced by an expert historian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AU" sz="1800" baseline="0" dirty="0" smtClean="0">
                          <a:solidFill>
                            <a:schemeClr val="bg1"/>
                          </a:solidFill>
                        </a:rPr>
                        <a:t>includes a point-of-view which adds to our understanding of perspectives</a:t>
                      </a:r>
                      <a:endParaRPr lang="en-AU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45723" marB="45723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72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 smtClean="0">
                          <a:solidFill>
                            <a:schemeClr val="bg1"/>
                          </a:solidFill>
                        </a:rPr>
                        <a:t>2.</a:t>
                      </a:r>
                      <a:r>
                        <a:rPr lang="en-AU" sz="1800" baseline="0" dirty="0" smtClean="0">
                          <a:solidFill>
                            <a:schemeClr val="bg1"/>
                          </a:solidFill>
                        </a:rPr>
                        <a:t> Reliability: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AU" sz="1800" baseline="0" dirty="0" smtClean="0">
                          <a:solidFill>
                            <a:schemeClr val="bg1"/>
                          </a:solidFill>
                        </a:rPr>
                        <a:t>A reliable source is often useful because it contains information that can be believed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AU" sz="1800" baseline="0" dirty="0" smtClean="0">
                          <a:solidFill>
                            <a:schemeClr val="bg1"/>
                          </a:solidFill>
                        </a:rPr>
                        <a:t>An unreliable source can still be useful if it provides an insight into the thinking of individuals or groups</a:t>
                      </a:r>
                      <a:endParaRPr lang="en-AU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45723" marB="45723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80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 smtClean="0">
                          <a:solidFill>
                            <a:schemeClr val="bg1"/>
                          </a:solidFill>
                        </a:rPr>
                        <a:t>3. Information quantity: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AU" sz="1800" dirty="0" smtClean="0">
                          <a:solidFill>
                            <a:schemeClr val="bg1"/>
                          </a:solidFill>
                        </a:rPr>
                        <a:t>Does the source contain</a:t>
                      </a:r>
                      <a:r>
                        <a:rPr lang="en-AU" sz="1800" baseline="0" dirty="0" smtClean="0">
                          <a:solidFill>
                            <a:schemeClr val="bg1"/>
                          </a:solidFill>
                        </a:rPr>
                        <a:t> a lot of information relevant to the topic?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AU" sz="1800" baseline="0" dirty="0" smtClean="0">
                          <a:solidFill>
                            <a:schemeClr val="bg1"/>
                          </a:solidFill>
                        </a:rPr>
                        <a:t>Are there relevant dates, names, places or data?</a:t>
                      </a:r>
                      <a:endParaRPr lang="en-AU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45723" marB="45723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0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 smtClean="0">
                          <a:solidFill>
                            <a:schemeClr val="bg1"/>
                          </a:solidFill>
                        </a:rPr>
                        <a:t>4. Empathy: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 smtClean="0">
                          <a:solidFill>
                            <a:schemeClr val="bg1"/>
                          </a:solidFill>
                        </a:rPr>
                        <a:t>Does the source help</a:t>
                      </a:r>
                      <a:r>
                        <a:rPr lang="en-AU" sz="1800" baseline="0" dirty="0" smtClean="0">
                          <a:solidFill>
                            <a:schemeClr val="bg1"/>
                          </a:solidFill>
                        </a:rPr>
                        <a:t> us to empathise with the lives of people in the past?</a:t>
                      </a:r>
                      <a:endParaRPr lang="en-AU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45723" marB="45723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1 - &amp;quot;The nature of historical inquiry in schools&amp;quot;&quot;/&gt;&lt;property id=&quot;20307&quot; value=&quot;279&quot;/&gt;&lt;/object&gt;&lt;object type=&quot;3&quot; unique_id=&quot;10006&quot;&gt;&lt;property id=&quot;20148&quot; value=&quot;5&quot;/&gt;&lt;property id=&quot;20300&quot; value=&quot;Slide 4 - &amp;quot;What historical inquiry learning is not!&amp;quot;&quot;/&gt;&lt;property id=&quot;20307&quot; value=&quot;280&quot;/&gt;&lt;/object&gt;&lt;object type=&quot;3&quot; unique_id=&quot;10007&quot;&gt;&lt;property id=&quot;20148&quot; value=&quot;5&quot;/&gt;&lt;property id=&quot;20300&quot; value=&quot;Slide 2 - &amp;quot;What is ‘historical inquiry’? &amp;quot;&quot;/&gt;&lt;property id=&quot;20307&quot; value=&quot;281&quot;/&gt;&lt;/object&gt;&lt;object type=&quot;3&quot; unique_id=&quot;10010&quot;&gt;&lt;property id=&quot;20148&quot; value=&quot;5&quot;/&gt;&lt;property id=&quot;20300&quot; value=&quot;Slide 7 - &amp;quot;Historical inquiry step #2&amp;quot;&quot;/&gt;&lt;property id=&quot;20307&quot; value=&quot;266&quot;/&gt;&lt;/object&gt;&lt;object type=&quot;3&quot; unique_id=&quot;38918&quot;&gt;&lt;property id=&quot;20148&quot; value=&quot;5&quot;/&gt;&lt;property id=&quot;20300&quot; value=&quot;Slide 6 - &amp;quot;Historical inquiry step #1&amp;quot;&quot;/&gt;&lt;property id=&quot;20307&quot; value=&quot;301&quot;/&gt;&lt;/object&gt;&lt;object type=&quot;3&quot; unique_id=&quot;38919&quot;&gt;&lt;property id=&quot;20148&quot; value=&quot;5&quot;/&gt;&lt;property id=&quot;20300&quot; value=&quot;Slide 8 - &amp;quot;Historical inquiry step #3&amp;quot;&quot;/&gt;&lt;property id=&quot;20307&quot; value=&quot;302&quot;/&gt;&lt;/object&gt;&lt;object type=&quot;3&quot; unique_id=&quot;38920&quot;&gt;&lt;property id=&quot;20148&quot; value=&quot;5&quot;/&gt;&lt;property id=&quot;20300&quot; value=&quot;Slide 10 - &amp;quot;Historical inquiry step #4&amp;quot;&quot;/&gt;&lt;property id=&quot;20307&quot; value=&quot;303&quot;/&gt;&lt;/object&gt;&lt;object type=&quot;3&quot; unique_id=&quot;38921&quot;&gt;&lt;property id=&quot;20148&quot; value=&quot;5&quot;/&gt;&lt;property id=&quot;20300&quot; value=&quot;Slide 11 - &amp;quot;Historical inquiry step #5&amp;quot;&quot;/&gt;&lt;property id=&quot;20307&quot; value=&quot;304&quot;/&gt;&lt;/object&gt;&lt;object type=&quot;3&quot; unique_id=&quot;39016&quot;&gt;&lt;property id=&quot;20148&quot; value=&quot;5&quot;/&gt;&lt;property id=&quot;20300&quot; value=&quot;Slide 3&quot;/&gt;&lt;property id=&quot;20307&quot; value=&quot;305&quot;/&gt;&lt;/object&gt;&lt;object type=&quot;3&quot; unique_id=&quot;39017&quot;&gt;&lt;property id=&quot;20148&quot; value=&quot;5&quot;/&gt;&lt;property id=&quot;20300&quot; value=&quot;Slide 9&quot;/&gt;&lt;property id=&quot;20307&quot; value=&quot;306&quot;/&gt;&lt;/object&gt;&lt;object type=&quot;3&quot; unique_id=&quot;39019&quot;&gt;&lt;property id=&quot;20148&quot; value=&quot;5&quot;/&gt;&lt;property id=&quot;20300&quot; value=&quot;Slide 5 - &amp;quot;&amp;#x0D;&amp;#x0A; Process of historical inquiry using the History K-10 Syllabus&amp;quot;&quot;/&gt;&lt;property id=&quot;20307&quot; value=&quot;307&quot;/&gt;&lt;/object&gt;&lt;/object&gt;&lt;object type=&quot;8&quot; unique_id=&quot;1005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ps-ppoint-tealR">
  <a:themeElements>
    <a:clrScheme name="Teal">
      <a:dk1>
        <a:srgbClr val="00505C"/>
      </a:dk1>
      <a:lt1>
        <a:sysClr val="window" lastClr="FFFFFF"/>
      </a:lt1>
      <a:dk2>
        <a:srgbClr val="00505C"/>
      </a:dk2>
      <a:lt2>
        <a:srgbClr val="FFFFFF"/>
      </a:lt2>
      <a:accent1>
        <a:srgbClr val="394A59"/>
      </a:accent1>
      <a:accent2>
        <a:srgbClr val="394A59"/>
      </a:accent2>
      <a:accent3>
        <a:srgbClr val="394A59"/>
      </a:accent3>
      <a:accent4>
        <a:srgbClr val="394A59"/>
      </a:accent4>
      <a:accent5>
        <a:srgbClr val="394A59"/>
      </a:accent5>
      <a:accent6>
        <a:srgbClr val="394A59"/>
      </a:accent6>
      <a:hlink>
        <a:srgbClr val="00505C"/>
      </a:hlink>
      <a:folHlink>
        <a:srgbClr val="00505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Slide 2B">
  <a:themeElements>
    <a:clrScheme name="Teal">
      <a:dk1>
        <a:srgbClr val="00505C"/>
      </a:dk1>
      <a:lt1>
        <a:sysClr val="window" lastClr="FFFFFF"/>
      </a:lt1>
      <a:dk2>
        <a:srgbClr val="00505C"/>
      </a:dk2>
      <a:lt2>
        <a:srgbClr val="FFFFFF"/>
      </a:lt2>
      <a:accent1>
        <a:srgbClr val="394A59"/>
      </a:accent1>
      <a:accent2>
        <a:srgbClr val="394A59"/>
      </a:accent2>
      <a:accent3>
        <a:srgbClr val="394A59"/>
      </a:accent3>
      <a:accent4>
        <a:srgbClr val="394A59"/>
      </a:accent4>
      <a:accent5>
        <a:srgbClr val="394A59"/>
      </a:accent5>
      <a:accent6>
        <a:srgbClr val="394A59"/>
      </a:accent6>
      <a:hlink>
        <a:srgbClr val="00505C"/>
      </a:hlink>
      <a:folHlink>
        <a:srgbClr val="00505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itle Slide 3">
  <a:themeElements>
    <a:clrScheme name="Custom 1">
      <a:dk1>
        <a:srgbClr val="0070C0"/>
      </a:dk1>
      <a:lt1>
        <a:sysClr val="window" lastClr="FFFFFF"/>
      </a:lt1>
      <a:dk2>
        <a:srgbClr val="00505C"/>
      </a:dk2>
      <a:lt2>
        <a:srgbClr val="FFFFFF"/>
      </a:lt2>
      <a:accent1>
        <a:srgbClr val="394A59"/>
      </a:accent1>
      <a:accent2>
        <a:srgbClr val="394A59"/>
      </a:accent2>
      <a:accent3>
        <a:srgbClr val="394A59"/>
      </a:accent3>
      <a:accent4>
        <a:srgbClr val="394A59"/>
      </a:accent4>
      <a:accent5>
        <a:srgbClr val="394A59"/>
      </a:accent5>
      <a:accent6>
        <a:srgbClr val="394A59"/>
      </a:accent6>
      <a:hlink>
        <a:srgbClr val="00505C"/>
      </a:hlink>
      <a:folHlink>
        <a:srgbClr val="00505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ubtitle 1">
  <a:themeElements>
    <a:clrScheme name="Teal">
      <a:dk1>
        <a:srgbClr val="00505C"/>
      </a:dk1>
      <a:lt1>
        <a:sysClr val="window" lastClr="FFFFFF"/>
      </a:lt1>
      <a:dk2>
        <a:srgbClr val="00505C"/>
      </a:dk2>
      <a:lt2>
        <a:srgbClr val="FFFFFF"/>
      </a:lt2>
      <a:accent1>
        <a:srgbClr val="394A59"/>
      </a:accent1>
      <a:accent2>
        <a:srgbClr val="394A59"/>
      </a:accent2>
      <a:accent3>
        <a:srgbClr val="394A59"/>
      </a:accent3>
      <a:accent4>
        <a:srgbClr val="394A59"/>
      </a:accent4>
      <a:accent5>
        <a:srgbClr val="394A59"/>
      </a:accent5>
      <a:accent6>
        <a:srgbClr val="394A59"/>
      </a:accent6>
      <a:hlink>
        <a:srgbClr val="00505C"/>
      </a:hlink>
      <a:folHlink>
        <a:srgbClr val="00505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ody 1">
  <a:themeElements>
    <a:clrScheme name="Teal">
      <a:dk1>
        <a:srgbClr val="00505C"/>
      </a:dk1>
      <a:lt1>
        <a:sysClr val="window" lastClr="FFFFFF"/>
      </a:lt1>
      <a:dk2>
        <a:srgbClr val="00505C"/>
      </a:dk2>
      <a:lt2>
        <a:srgbClr val="FFFFFF"/>
      </a:lt2>
      <a:accent1>
        <a:srgbClr val="394A59"/>
      </a:accent1>
      <a:accent2>
        <a:srgbClr val="394A59"/>
      </a:accent2>
      <a:accent3>
        <a:srgbClr val="394A59"/>
      </a:accent3>
      <a:accent4>
        <a:srgbClr val="394A59"/>
      </a:accent4>
      <a:accent5>
        <a:srgbClr val="394A59"/>
      </a:accent5>
      <a:accent6>
        <a:srgbClr val="394A59"/>
      </a:accent6>
      <a:hlink>
        <a:srgbClr val="00505C"/>
      </a:hlink>
      <a:folHlink>
        <a:srgbClr val="00505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Body 2">
  <a:themeElements>
    <a:clrScheme name="Teal">
      <a:dk1>
        <a:srgbClr val="00505C"/>
      </a:dk1>
      <a:lt1>
        <a:sysClr val="window" lastClr="FFFFFF"/>
      </a:lt1>
      <a:dk2>
        <a:srgbClr val="00505C"/>
      </a:dk2>
      <a:lt2>
        <a:srgbClr val="FFFFFF"/>
      </a:lt2>
      <a:accent1>
        <a:srgbClr val="394A59"/>
      </a:accent1>
      <a:accent2>
        <a:srgbClr val="394A59"/>
      </a:accent2>
      <a:accent3>
        <a:srgbClr val="394A59"/>
      </a:accent3>
      <a:accent4>
        <a:srgbClr val="394A59"/>
      </a:accent4>
      <a:accent5>
        <a:srgbClr val="394A59"/>
      </a:accent5>
      <a:accent6>
        <a:srgbClr val="394A59"/>
      </a:accent6>
      <a:hlink>
        <a:srgbClr val="00505C"/>
      </a:hlink>
      <a:folHlink>
        <a:srgbClr val="00505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Body 2">
  <a:themeElements>
    <a:clrScheme name="Teal">
      <a:dk1>
        <a:srgbClr val="00505C"/>
      </a:dk1>
      <a:lt1>
        <a:sysClr val="window" lastClr="FFFFFF"/>
      </a:lt1>
      <a:dk2>
        <a:srgbClr val="00505C"/>
      </a:dk2>
      <a:lt2>
        <a:srgbClr val="FFFFFF"/>
      </a:lt2>
      <a:accent1>
        <a:srgbClr val="394A59"/>
      </a:accent1>
      <a:accent2>
        <a:srgbClr val="394A59"/>
      </a:accent2>
      <a:accent3>
        <a:srgbClr val="394A59"/>
      </a:accent3>
      <a:accent4>
        <a:srgbClr val="394A59"/>
      </a:accent4>
      <a:accent5>
        <a:srgbClr val="394A59"/>
      </a:accent5>
      <a:accent6>
        <a:srgbClr val="394A59"/>
      </a:accent6>
      <a:hlink>
        <a:srgbClr val="00505C"/>
      </a:hlink>
      <a:folHlink>
        <a:srgbClr val="00505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Body 4">
  <a:themeElements>
    <a:clrScheme name="Teal">
      <a:dk1>
        <a:srgbClr val="00505C"/>
      </a:dk1>
      <a:lt1>
        <a:sysClr val="window" lastClr="FFFFFF"/>
      </a:lt1>
      <a:dk2>
        <a:srgbClr val="00505C"/>
      </a:dk2>
      <a:lt2>
        <a:srgbClr val="FFFFFF"/>
      </a:lt2>
      <a:accent1>
        <a:srgbClr val="394A59"/>
      </a:accent1>
      <a:accent2>
        <a:srgbClr val="394A59"/>
      </a:accent2>
      <a:accent3>
        <a:srgbClr val="394A59"/>
      </a:accent3>
      <a:accent4>
        <a:srgbClr val="394A59"/>
      </a:accent4>
      <a:accent5>
        <a:srgbClr val="394A59"/>
      </a:accent5>
      <a:accent6>
        <a:srgbClr val="394A59"/>
      </a:accent6>
      <a:hlink>
        <a:srgbClr val="00505C"/>
      </a:hlink>
      <a:folHlink>
        <a:srgbClr val="00505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ps-ppoint-tealR.pptx</Template>
  <TotalTime>2823</TotalTime>
  <Words>860</Words>
  <Application>Microsoft Office PowerPoint</Application>
  <PresentationFormat>On-screen Show (4:3)</PresentationFormat>
  <Paragraphs>132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ＭＳ Ｐゴシック</vt:lpstr>
      <vt:lpstr>ＭＳ Ｐゴシック</vt:lpstr>
      <vt:lpstr>Arial</vt:lpstr>
      <vt:lpstr>Arial Narrow Bold</vt:lpstr>
      <vt:lpstr>Calibri</vt:lpstr>
      <vt:lpstr>Wingdings</vt:lpstr>
      <vt:lpstr>ps-ppoint-tealR</vt:lpstr>
      <vt:lpstr>Title Slide 2B</vt:lpstr>
      <vt:lpstr>Title Slide 3</vt:lpstr>
      <vt:lpstr>Subtitle 1</vt:lpstr>
      <vt:lpstr>Body 1</vt:lpstr>
      <vt:lpstr>Body 2</vt:lpstr>
      <vt:lpstr>1_Body 2</vt:lpstr>
      <vt:lpstr>Body 4</vt:lpstr>
      <vt:lpstr>The nature of historical inquiry in schools</vt:lpstr>
      <vt:lpstr>What is ‘historical inquiry’? </vt:lpstr>
      <vt:lpstr>What is ‘historical inquiry’ continued </vt:lpstr>
      <vt:lpstr>What historical inquiry learning is not!</vt:lpstr>
      <vt:lpstr>  Process of historical inquiry using the History K-10 Syllabus</vt:lpstr>
      <vt:lpstr>Historical inquiry step #1</vt:lpstr>
      <vt:lpstr>Historical inquiry step #2</vt:lpstr>
      <vt:lpstr>Historical inquiry step #3</vt:lpstr>
      <vt:lpstr>Usefulness</vt:lpstr>
      <vt:lpstr>Historical inquiry step #4</vt:lpstr>
      <vt:lpstr>Historical inquiry step #5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DEC</dc:creator>
  <cp:lastModifiedBy>Milton, Gerri</cp:lastModifiedBy>
  <cp:revision>216</cp:revision>
  <cp:lastPrinted>2015-02-27T05:35:07Z</cp:lastPrinted>
  <dcterms:created xsi:type="dcterms:W3CDTF">2012-02-16T09:57:50Z</dcterms:created>
  <dcterms:modified xsi:type="dcterms:W3CDTF">2017-06-26T00:11:57Z</dcterms:modified>
</cp:coreProperties>
</file>