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4"/>
  </p:sldMasterIdLst>
  <p:notesMasterIdLst>
    <p:notesMasterId r:id="rId14"/>
  </p:notesMasterIdLst>
  <p:sldIdLst>
    <p:sldId id="256" r:id="rId5"/>
    <p:sldId id="257" r:id="rId6"/>
    <p:sldId id="258" r:id="rId7"/>
    <p:sldId id="259" r:id="rId8"/>
    <p:sldId id="260" r:id="rId9"/>
    <p:sldId id="261" r:id="rId10"/>
    <p:sldId id="262" r:id="rId11"/>
    <p:sldId id="263" r:id="rId12"/>
    <p:sldId id="265"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boto" panose="020B060402020202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8" d="100"/>
          <a:sy n="198" d="100"/>
        </p:scale>
        <p:origin x="78" y="19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9832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3265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654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442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75fc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940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75fc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672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75fc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015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75fce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75fce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24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429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75fc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325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41F523A-2312-41DB-B038-17FBA3930856}" type="datetimeFigureOut">
              <a:rPr lang="en-AU" smtClean="0"/>
              <a:t>28/09/2018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33796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1F523A-2312-41DB-B038-17FBA3930856}" type="datetimeFigureOut">
              <a:rPr lang="en-AU" smtClean="0"/>
              <a:t>28/09/2018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78679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1F523A-2312-41DB-B038-17FBA3930856}" type="datetimeFigureOut">
              <a:rPr lang="en-AU" smtClean="0"/>
              <a:t>28/09/2018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46451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6876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4831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7790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1F523A-2312-41DB-B038-17FBA3930856}" type="datetimeFigureOut">
              <a:rPr lang="en-AU" smtClean="0"/>
              <a:t>28/09/2018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849159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1F523A-2312-41DB-B038-17FBA3930856}" type="datetimeFigureOut">
              <a:rPr lang="en-AU" smtClean="0"/>
              <a:t>28/09/2018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646289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41F523A-2312-41DB-B038-17FBA3930856}" type="datetimeFigureOut">
              <a:rPr lang="en-AU" smtClean="0"/>
              <a:t>28/09/2018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5454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41F523A-2312-41DB-B038-17FBA3930856}" type="datetimeFigureOut">
              <a:rPr lang="en-AU" smtClean="0"/>
              <a:t>28/09/2018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24486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41F523A-2312-41DB-B038-17FBA3930856}" type="datetimeFigureOut">
              <a:rPr lang="en-AU" smtClean="0"/>
              <a:t>28/09/2018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47738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F523A-2312-41DB-B038-17FBA3930856}" type="datetimeFigureOut">
              <a:rPr lang="en-AU" smtClean="0"/>
              <a:t>28/09/2018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576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41F523A-2312-41DB-B038-17FBA3930856}" type="datetimeFigureOut">
              <a:rPr lang="en-AU" smtClean="0"/>
              <a:t>28/09/2018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2336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41F523A-2312-41DB-B038-17FBA3930856}" type="datetimeFigureOut">
              <a:rPr lang="en-AU" smtClean="0"/>
              <a:t>28/09/2018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01055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1F523A-2312-41DB-B038-17FBA3930856}" type="datetimeFigureOut">
              <a:rPr lang="en-AU" smtClean="0"/>
              <a:t>28/09/2018</a:t>
            </a:fld>
            <a:endParaRPr lang="en-A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9964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Castle”</a:t>
            </a:r>
            <a:endParaRPr/>
          </a:p>
        </p:txBody>
      </p:sp>
      <p:sp>
        <p:nvSpPr>
          <p:cNvPr id="64" name="Google Shape;64;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Themes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4"/>
          <p:cNvSpPr txBox="1">
            <a:spLocks noGrp="1"/>
          </p:cNvSpPr>
          <p:nvPr>
            <p:ph type="title"/>
          </p:nvPr>
        </p:nvSpPr>
        <p:spPr>
          <a:xfrm>
            <a:off x="265500" y="1505125"/>
            <a:ext cx="4045200" cy="172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Themes in </a:t>
            </a:r>
            <a:endParaRPr/>
          </a:p>
          <a:p>
            <a:pPr marL="0" lvl="0" indent="0">
              <a:spcBef>
                <a:spcPts val="0"/>
              </a:spcBef>
              <a:spcAft>
                <a:spcPts val="0"/>
              </a:spcAft>
              <a:buNone/>
            </a:pPr>
            <a:r>
              <a:rPr lang="en"/>
              <a:t>“The Castle”</a:t>
            </a:r>
            <a:endParaRPr/>
          </a:p>
        </p:txBody>
      </p:sp>
      <p:sp>
        <p:nvSpPr>
          <p:cNvPr id="69" name="Google Shape;69;p14"/>
          <p:cNvSpPr txBox="1">
            <a:spLocks noGrp="1"/>
          </p:cNvSpPr>
          <p:nvPr>
            <p:ph type="body" idx="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2"/>
              </a:buClr>
              <a:buSzPts val="1100"/>
              <a:buNone/>
            </a:pPr>
            <a:r>
              <a:rPr lang="en" b="1"/>
              <a:t>What it is:</a:t>
            </a:r>
            <a:r>
              <a:rPr lang="en"/>
              <a:t> A theme may be regarded as the message or even the moral of a text</a:t>
            </a:r>
            <a:endParaRPr/>
          </a:p>
          <a:p>
            <a:pPr marL="0" lvl="0" indent="0">
              <a:spcBef>
                <a:spcPts val="1600"/>
              </a:spcBef>
              <a:spcAft>
                <a:spcPts val="0"/>
              </a:spcAft>
              <a:buClr>
                <a:schemeClr val="dk2"/>
              </a:buClr>
              <a:buSzPts val="1100"/>
              <a:buNone/>
            </a:pPr>
            <a:endParaRPr/>
          </a:p>
          <a:p>
            <a:pPr marL="0" lvl="0" indent="0">
              <a:spcBef>
                <a:spcPts val="1600"/>
              </a:spcBef>
              <a:spcAft>
                <a:spcPts val="1600"/>
              </a:spcAft>
              <a:buClr>
                <a:schemeClr val="dk2"/>
              </a:buClr>
              <a:buSzPts val="1100"/>
              <a:buNone/>
            </a:pPr>
            <a:r>
              <a:rPr lang="en" b="1"/>
              <a:t>Why it is important: </a:t>
            </a:r>
            <a:r>
              <a:rPr lang="en"/>
              <a:t>To give greater insight into what is valued by a culture to then identify, accept or challenge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723650" y="345675"/>
            <a:ext cx="56967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Why “The Castle” is important</a:t>
            </a:r>
            <a:endParaRPr/>
          </a:p>
        </p:txBody>
      </p:sp>
      <p:sp>
        <p:nvSpPr>
          <p:cNvPr id="76" name="Google Shape;76;p15"/>
          <p:cNvSpPr txBox="1">
            <a:spLocks noGrp="1"/>
          </p:cNvSpPr>
          <p:nvPr>
            <p:ph type="body" idx="1"/>
          </p:nvPr>
        </p:nvSpPr>
        <p:spPr>
          <a:xfrm>
            <a:off x="387900" y="1489825"/>
            <a:ext cx="8366700" cy="30789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solidFill>
                  <a:schemeClr val="accent5"/>
                </a:solidFill>
              </a:rPr>
              <a:t>Summary: </a:t>
            </a:r>
            <a:r>
              <a:rPr lang="en" sz="1200">
                <a:solidFill>
                  <a:srgbClr val="FFFFFF"/>
                </a:solidFill>
              </a:rPr>
              <a:t>Directed by Rob Sitch, “The Castle” is a film that follows the story of an Australian family struggling to keep their home after receiving a compulsory notice from the government who requires the land to expand the airport. Through the family’s quest for justice, this film highlights the importance of connection to family and friends, being grateful for what we all have, and pursuing what is deemed “right” and “a fair go” in Australia. </a:t>
            </a:r>
            <a:endParaRPr sz="1200">
              <a:solidFill>
                <a:srgbClr val="FFFFFF"/>
              </a:solidFill>
            </a:endParaRPr>
          </a:p>
          <a:p>
            <a:pPr marL="0" marR="0" lvl="0" indent="0" algn="l" rtl="0">
              <a:lnSpc>
                <a:spcPct val="115000"/>
              </a:lnSpc>
              <a:spcBef>
                <a:spcPts val="1600"/>
              </a:spcBef>
              <a:spcAft>
                <a:spcPts val="0"/>
              </a:spcAft>
              <a:buNone/>
            </a:pPr>
            <a:endParaRPr sz="1200">
              <a:solidFill>
                <a:srgbClr val="FFFFFF"/>
              </a:solidFill>
            </a:endParaRPr>
          </a:p>
          <a:p>
            <a:pPr marL="0" marR="0" lvl="0" indent="0" algn="l" rtl="0">
              <a:lnSpc>
                <a:spcPct val="115000"/>
              </a:lnSpc>
              <a:spcBef>
                <a:spcPts val="1600"/>
              </a:spcBef>
              <a:spcAft>
                <a:spcPts val="1600"/>
              </a:spcAft>
              <a:buNone/>
            </a:pPr>
            <a:endParaRPr sz="2400">
              <a:solidFill>
                <a:schemeClr val="accent5"/>
              </a:solidFill>
            </a:endParaRPr>
          </a:p>
        </p:txBody>
      </p:sp>
      <p:sp>
        <p:nvSpPr>
          <p:cNvPr id="77" name="Google Shape;77;p15"/>
          <p:cNvSpPr txBox="1"/>
          <p:nvPr/>
        </p:nvSpPr>
        <p:spPr>
          <a:xfrm>
            <a:off x="387900" y="2879125"/>
            <a:ext cx="5612400" cy="1773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400">
                <a:solidFill>
                  <a:schemeClr val="accent5"/>
                </a:solidFill>
                <a:latin typeface="Roboto"/>
                <a:ea typeface="Roboto"/>
                <a:cs typeface="Roboto"/>
                <a:sym typeface="Roboto"/>
              </a:rPr>
              <a:t>Related image:</a:t>
            </a:r>
            <a:endParaRPr sz="2400">
              <a:solidFill>
                <a:schemeClr val="accent5"/>
              </a:solidFill>
              <a:latin typeface="Roboto"/>
              <a:ea typeface="Roboto"/>
              <a:cs typeface="Roboto"/>
              <a:sym typeface="Roboto"/>
            </a:endParaRPr>
          </a:p>
          <a:p>
            <a:pPr marL="0" lvl="0" indent="0" rtl="0">
              <a:lnSpc>
                <a:spcPct val="115000"/>
              </a:lnSpc>
              <a:spcBef>
                <a:spcPts val="1600"/>
              </a:spcBef>
              <a:spcAft>
                <a:spcPts val="0"/>
              </a:spcAft>
              <a:buNone/>
            </a:pPr>
            <a:endParaRPr sz="2400">
              <a:solidFill>
                <a:schemeClr val="accent5"/>
              </a:solidFill>
              <a:latin typeface="Roboto"/>
              <a:ea typeface="Roboto"/>
              <a:cs typeface="Roboto"/>
              <a:sym typeface="Roboto"/>
            </a:endParaRPr>
          </a:p>
          <a:p>
            <a:pPr marL="0" lvl="0" indent="0" rtl="0">
              <a:lnSpc>
                <a:spcPct val="115000"/>
              </a:lnSpc>
              <a:spcBef>
                <a:spcPts val="1600"/>
              </a:spcBef>
              <a:spcAft>
                <a:spcPts val="1600"/>
              </a:spcAft>
              <a:buNone/>
            </a:pPr>
            <a:endParaRPr sz="2400">
              <a:solidFill>
                <a:schemeClr val="accent5"/>
              </a:solidFill>
              <a:latin typeface="Roboto"/>
              <a:ea typeface="Roboto"/>
              <a:cs typeface="Roboto"/>
              <a:sym typeface="Roboto"/>
            </a:endParaRPr>
          </a:p>
        </p:txBody>
      </p:sp>
      <p:pic>
        <p:nvPicPr>
          <p:cNvPr id="78" name="Google Shape;78;p15" descr="Picture of cast members of the film &quot;The Castle&quot;."/>
          <p:cNvPicPr preferRelativeResize="0"/>
          <p:nvPr/>
        </p:nvPicPr>
        <p:blipFill>
          <a:blip r:embed="rId3">
            <a:alphaModFix/>
          </a:blip>
          <a:stretch>
            <a:fillRect/>
          </a:stretch>
        </p:blipFill>
        <p:spPr>
          <a:xfrm>
            <a:off x="446275" y="3331850"/>
            <a:ext cx="2884624" cy="1622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idx="4294967295"/>
          </p:nvPr>
        </p:nvSpPr>
        <p:spPr>
          <a:xfrm>
            <a:off x="0" y="265113"/>
            <a:ext cx="5292725" cy="733425"/>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Theme 1: Australian Identity</a:t>
            </a:r>
            <a:endParaRPr/>
          </a:p>
        </p:txBody>
      </p:sp>
      <p:sp>
        <p:nvSpPr>
          <p:cNvPr id="84" name="Google Shape;84;p16"/>
          <p:cNvSpPr txBox="1">
            <a:spLocks noGrp="1"/>
          </p:cNvSpPr>
          <p:nvPr>
            <p:ph type="body" idx="4294967295"/>
          </p:nvPr>
        </p:nvSpPr>
        <p:spPr>
          <a:xfrm>
            <a:off x="0" y="1195388"/>
            <a:ext cx="3854450" cy="523875"/>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dirty="0">
                <a:solidFill>
                  <a:schemeClr val="accent5"/>
                </a:solidFill>
              </a:rPr>
              <a:t>Summary of theme:</a:t>
            </a:r>
            <a:endParaRPr sz="2400" dirty="0">
              <a:solidFill>
                <a:schemeClr val="accent5"/>
              </a:solidFill>
            </a:endParaRPr>
          </a:p>
        </p:txBody>
      </p:sp>
      <p:sp>
        <p:nvSpPr>
          <p:cNvPr id="87" name="Google Shape;87;p16"/>
          <p:cNvSpPr txBox="1"/>
          <p:nvPr/>
        </p:nvSpPr>
        <p:spPr>
          <a:xfrm>
            <a:off x="6381175" y="1257925"/>
            <a:ext cx="2587500" cy="733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2400">
                <a:solidFill>
                  <a:schemeClr val="accent5"/>
                </a:solidFill>
                <a:latin typeface="Roboto"/>
                <a:ea typeface="Roboto"/>
                <a:cs typeface="Roboto"/>
                <a:sym typeface="Roboto"/>
              </a:rPr>
              <a:t>Related image:</a:t>
            </a:r>
            <a:endParaRPr sz="2400">
              <a:solidFill>
                <a:schemeClr val="accent5"/>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title" idx="4294967295"/>
          </p:nvPr>
        </p:nvSpPr>
        <p:spPr>
          <a:xfrm>
            <a:off x="5176838" y="260350"/>
            <a:ext cx="3967162" cy="733425"/>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solidFill>
                  <a:schemeClr val="accent1"/>
                </a:solidFill>
              </a:rPr>
              <a:t>Theme 2: Family</a:t>
            </a:r>
            <a:endParaRPr>
              <a:solidFill>
                <a:schemeClr val="accent1"/>
              </a:solidFill>
            </a:endParaRPr>
          </a:p>
        </p:txBody>
      </p:sp>
      <p:sp>
        <p:nvSpPr>
          <p:cNvPr id="95" name="Google Shape;95;p17"/>
          <p:cNvSpPr txBox="1">
            <a:spLocks noGrp="1"/>
          </p:cNvSpPr>
          <p:nvPr>
            <p:ph type="body" idx="4294967295"/>
          </p:nvPr>
        </p:nvSpPr>
        <p:spPr>
          <a:xfrm>
            <a:off x="0" y="1233488"/>
            <a:ext cx="2905125" cy="436562"/>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100">
                <a:solidFill>
                  <a:schemeClr val="accent5"/>
                </a:solidFill>
              </a:rPr>
              <a:t>Summary of theme:</a:t>
            </a:r>
            <a:endParaRPr sz="2100">
              <a:solidFill>
                <a:schemeClr val="accent5"/>
              </a:solidFill>
            </a:endParaRPr>
          </a:p>
        </p:txBody>
      </p:sp>
      <p:sp>
        <p:nvSpPr>
          <p:cNvPr id="99" name="Google Shape;99;p17"/>
          <p:cNvSpPr txBox="1"/>
          <p:nvPr/>
        </p:nvSpPr>
        <p:spPr>
          <a:xfrm>
            <a:off x="136800" y="3448950"/>
            <a:ext cx="2460600" cy="698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None/>
            </a:pPr>
            <a:r>
              <a:rPr lang="en" sz="2100">
                <a:solidFill>
                  <a:schemeClr val="accent5"/>
                </a:solidFill>
                <a:latin typeface="Roboto"/>
                <a:ea typeface="Roboto"/>
                <a:cs typeface="Roboto"/>
                <a:sym typeface="Roboto"/>
              </a:rPr>
              <a:t>Related image:</a:t>
            </a:r>
            <a:endParaRPr sz="2100">
              <a:solidFill>
                <a:schemeClr val="accent5"/>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Theme 3: Class and Culture</a:t>
            </a:r>
            <a:endParaRPr dirty="0"/>
          </a:p>
        </p:txBody>
      </p:sp>
      <p:sp>
        <p:nvSpPr>
          <p:cNvPr id="105" name="Google Shape;105;p18"/>
          <p:cNvSpPr txBox="1">
            <a:spLocks noGrp="1"/>
          </p:cNvSpPr>
          <p:nvPr>
            <p:ph type="body" idx="2"/>
          </p:nvPr>
        </p:nvSpPr>
        <p:spPr>
          <a:xfrm>
            <a:off x="4669750" y="229900"/>
            <a:ext cx="3059700" cy="5562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2400" dirty="0">
                <a:solidFill>
                  <a:schemeClr val="accent5"/>
                </a:solidFill>
              </a:rPr>
              <a:t>Summary of theme:</a:t>
            </a:r>
            <a:endParaRPr sz="2400" dirty="0">
              <a:solidFill>
                <a:schemeClr val="accent5"/>
              </a:solidFill>
            </a:endParaRPr>
          </a:p>
        </p:txBody>
      </p:sp>
      <p:sp>
        <p:nvSpPr>
          <p:cNvPr id="107" name="Google Shape;107;p18"/>
          <p:cNvSpPr txBox="1"/>
          <p:nvPr/>
        </p:nvSpPr>
        <p:spPr>
          <a:xfrm>
            <a:off x="4669750" y="2853000"/>
            <a:ext cx="2227800" cy="471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2400" dirty="0">
                <a:solidFill>
                  <a:schemeClr val="accent5"/>
                </a:solidFill>
                <a:latin typeface="Roboto"/>
                <a:ea typeface="Roboto"/>
                <a:cs typeface="Roboto"/>
                <a:sym typeface="Roboto"/>
              </a:rPr>
              <a:t>Related image:</a:t>
            </a:r>
            <a:endParaRPr sz="2400" dirty="0">
              <a:solidFill>
                <a:schemeClr val="accent5"/>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Theme 4: Land Rights</a:t>
            </a:r>
            <a:endParaRPr/>
          </a:p>
        </p:txBody>
      </p:sp>
      <p:sp>
        <p:nvSpPr>
          <p:cNvPr id="112" name="Google Shape;112;p19"/>
          <p:cNvSpPr txBox="1">
            <a:spLocks noGrp="1"/>
          </p:cNvSpPr>
          <p:nvPr>
            <p:ph type="body" idx="2"/>
          </p:nvPr>
        </p:nvSpPr>
        <p:spPr>
          <a:xfrm>
            <a:off x="4939500" y="724200"/>
            <a:ext cx="3837000" cy="4887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2400">
                <a:solidFill>
                  <a:schemeClr val="accent5"/>
                </a:solidFill>
              </a:rPr>
              <a:t>Summary of theme:</a:t>
            </a:r>
            <a:endParaRPr sz="2400">
              <a:solidFill>
                <a:schemeClr val="accent5"/>
              </a:solidFill>
            </a:endParaRPr>
          </a:p>
        </p:txBody>
      </p:sp>
      <p:sp>
        <p:nvSpPr>
          <p:cNvPr id="114" name="Google Shape;114;p19"/>
          <p:cNvSpPr txBox="1"/>
          <p:nvPr/>
        </p:nvSpPr>
        <p:spPr>
          <a:xfrm>
            <a:off x="4939500" y="3324900"/>
            <a:ext cx="2408100" cy="698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2400">
                <a:solidFill>
                  <a:schemeClr val="accent5"/>
                </a:solidFill>
                <a:latin typeface="Roboto"/>
                <a:ea typeface="Roboto"/>
                <a:cs typeface="Roboto"/>
                <a:sym typeface="Roboto"/>
              </a:rPr>
              <a:t>Related image:</a:t>
            </a:r>
            <a:endParaRPr sz="2400">
              <a:solidFill>
                <a:schemeClr val="accent5"/>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90250" y="526350"/>
            <a:ext cx="6171900" cy="1102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800"/>
              <a:t>Theme 5: Community</a:t>
            </a:r>
            <a:endParaRPr sz="3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title" idx="4294967295"/>
          </p:nvPr>
        </p:nvSpPr>
        <p:spPr>
          <a:xfrm>
            <a:off x="0" y="260350"/>
            <a:ext cx="7427913" cy="733425"/>
          </a:xfrm>
          <a:prstGeom prst="rect">
            <a:avLst/>
          </a:prstGeom>
        </p:spPr>
        <p:txBody>
          <a:bodyPr spcFirstLastPara="1" wrap="square" lIns="91425" tIns="91425" rIns="91425" bIns="91425" anchor="b" anchorCtr="0">
            <a:noAutofit/>
          </a:bodyPr>
          <a:lstStyle/>
          <a:p>
            <a:pPr lvl="0" algn="ctr"/>
            <a:r>
              <a:rPr lang="en" dirty="0">
                <a:solidFill>
                  <a:schemeClr val="accent1"/>
                </a:solidFill>
              </a:rPr>
              <a:t>Theme 6: Multiculturalism</a:t>
            </a:r>
            <a:endParaRPr dirty="0">
              <a:solidFill>
                <a:schemeClr val="accent1"/>
              </a:solidFill>
            </a:endParaRPr>
          </a:p>
        </p:txBody>
      </p:sp>
      <p:sp>
        <p:nvSpPr>
          <p:cNvPr id="95" name="Google Shape;95;p17"/>
          <p:cNvSpPr txBox="1">
            <a:spLocks noGrp="1"/>
          </p:cNvSpPr>
          <p:nvPr>
            <p:ph type="body" idx="4294967295"/>
          </p:nvPr>
        </p:nvSpPr>
        <p:spPr>
          <a:xfrm>
            <a:off x="0" y="1233488"/>
            <a:ext cx="2905125" cy="436562"/>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100">
                <a:solidFill>
                  <a:schemeClr val="accent5"/>
                </a:solidFill>
              </a:rPr>
              <a:t>Summary of theme:</a:t>
            </a:r>
            <a:endParaRPr sz="2100">
              <a:solidFill>
                <a:schemeClr val="accent5"/>
              </a:solidFill>
            </a:endParaRPr>
          </a:p>
        </p:txBody>
      </p:sp>
      <p:sp>
        <p:nvSpPr>
          <p:cNvPr id="99" name="Google Shape;99;p17"/>
          <p:cNvSpPr txBox="1"/>
          <p:nvPr/>
        </p:nvSpPr>
        <p:spPr>
          <a:xfrm>
            <a:off x="136800" y="3448950"/>
            <a:ext cx="2460600" cy="698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None/>
            </a:pPr>
            <a:r>
              <a:rPr lang="en" sz="2100">
                <a:solidFill>
                  <a:schemeClr val="accent5"/>
                </a:solidFill>
                <a:latin typeface="Roboto"/>
                <a:ea typeface="Roboto"/>
                <a:cs typeface="Roboto"/>
                <a:sym typeface="Roboto"/>
              </a:rPr>
              <a:t>Related image:</a:t>
            </a:r>
            <a:endParaRPr sz="2100">
              <a:solidFill>
                <a:schemeClr val="accent5"/>
              </a:solidFill>
              <a:latin typeface="Roboto"/>
              <a:ea typeface="Roboto"/>
              <a:cs typeface="Roboto"/>
              <a:sym typeface="Roboto"/>
            </a:endParaRPr>
          </a:p>
        </p:txBody>
      </p:sp>
    </p:spTree>
    <p:extLst>
      <p:ext uri="{BB962C8B-B14F-4D97-AF65-F5344CB8AC3E}">
        <p14:creationId xmlns:p14="http://schemas.microsoft.com/office/powerpoint/2010/main" val="331369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0E3D48D849AA42B1D77F90C2061795" ma:contentTypeVersion="4" ma:contentTypeDescription="Create a new document." ma:contentTypeScope="" ma:versionID="fa067c9c54e704b2366cc29c0e3b406a">
  <xsd:schema xmlns:xsd="http://www.w3.org/2001/XMLSchema" xmlns:xs="http://www.w3.org/2001/XMLSchema" xmlns:p="http://schemas.microsoft.com/office/2006/metadata/properties" xmlns:ns2="2a325db0-d0bd-4599-8ec7-a9db19e3658f" targetNamespace="http://schemas.microsoft.com/office/2006/metadata/properties" ma:root="true" ma:fieldsID="22648a32e7d5d7921b4c5b641dd29183" ns2:_="">
    <xsd:import namespace="2a325db0-d0bd-4599-8ec7-a9db19e365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25db0-d0bd-4599-8ec7-a9db19e3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1C0B62-0488-4C36-87F0-20B3FC75313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a325db0-d0bd-4599-8ec7-a9db19e3658f"/>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D1C80D7-4015-4F94-8C85-7A5F942DB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25db0-d0bd-4599-8ec7-a9db19e3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AA6E69-2A97-46C3-9A0A-74906A4758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214</Words>
  <Application>Microsoft Office PowerPoint</Application>
  <PresentationFormat>On-screen Show (16:9)</PresentationFormat>
  <Paragraphs>26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Calibri Light</vt:lpstr>
      <vt:lpstr>Roboto</vt:lpstr>
      <vt:lpstr>Office Theme</vt:lpstr>
      <vt:lpstr>“The Castle”</vt:lpstr>
      <vt:lpstr>Themes in  “The Castle”</vt:lpstr>
      <vt:lpstr>Why “The Castle” is important</vt:lpstr>
      <vt:lpstr>Theme 1: Australian Identity</vt:lpstr>
      <vt:lpstr>Theme 2: Family</vt:lpstr>
      <vt:lpstr>Theme 3: Class and Culture</vt:lpstr>
      <vt:lpstr>Theme 4: Land Rights</vt:lpstr>
      <vt:lpstr>Theme 5: Community</vt:lpstr>
      <vt:lpstr>Theme 6: Multiculturalism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Castle”</dc:title>
  <dc:creator>Michiko Ishiguro</dc:creator>
  <cp:lastModifiedBy>Michiko Ishiguro</cp:lastModifiedBy>
  <cp:revision>2</cp:revision>
  <dcterms:modified xsi:type="dcterms:W3CDTF">2018-09-28T01:45:16Z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0x0101004C0E3D48D849AA42B1D77F90C2061795</vt:lpwstr>
  </property>
</Properties>
</file>