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2" r:id="rId4"/>
  </p:sldMasterIdLst>
  <p:notesMasterIdLst>
    <p:notesMasterId r:id="rId22"/>
  </p:notesMasterIdLst>
  <p:sldIdLst>
    <p:sldId id="256" r:id="rId5"/>
    <p:sldId id="300" r:id="rId6"/>
    <p:sldId id="257" r:id="rId7"/>
    <p:sldId id="291" r:id="rId8"/>
    <p:sldId id="260" r:id="rId9"/>
    <p:sldId id="264" r:id="rId10"/>
    <p:sldId id="259" r:id="rId11"/>
    <p:sldId id="268" r:id="rId12"/>
    <p:sldId id="269" r:id="rId13"/>
    <p:sldId id="258" r:id="rId14"/>
    <p:sldId id="299" r:id="rId15"/>
    <p:sldId id="267" r:id="rId16"/>
    <p:sldId id="278" r:id="rId17"/>
    <p:sldId id="266" r:id="rId18"/>
    <p:sldId id="288" r:id="rId19"/>
    <p:sldId id="289" r:id="rId20"/>
    <p:sldId id="287"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9" d="100"/>
          <a:sy n="149" d="100"/>
        </p:scale>
        <p:origin x="1424" y="1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EF71995-12FD-4AF2-8E9E-6FF7D7484B2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Arial" charset="0"/>
                <a:ea typeface="ＭＳ Ｐゴシック" charset="0"/>
              </a:defRPr>
            </a:lvl1pPr>
          </a:lstStyle>
          <a:p>
            <a:pPr>
              <a:defRPr/>
            </a:pPr>
            <a:endParaRPr lang="it-IT"/>
          </a:p>
        </p:txBody>
      </p:sp>
      <p:sp>
        <p:nvSpPr>
          <p:cNvPr id="3075" name="Rectangle 3">
            <a:extLst>
              <a:ext uri="{FF2B5EF4-FFF2-40B4-BE49-F238E27FC236}">
                <a16:creationId xmlns:a16="http://schemas.microsoft.com/office/drawing/2014/main" id="{3E4D8FCB-955F-4ABA-BE35-B2E9641C3ED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Arial" charset="0"/>
                <a:ea typeface="ＭＳ Ｐゴシック" charset="0"/>
              </a:defRPr>
            </a:lvl1pPr>
          </a:lstStyle>
          <a:p>
            <a:pPr>
              <a:defRPr/>
            </a:pPr>
            <a:endParaRPr lang="it-IT"/>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9FF303F-6988-46F7-A188-DE914875AD8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3078" name="Rectangle 6">
            <a:extLst>
              <a:ext uri="{FF2B5EF4-FFF2-40B4-BE49-F238E27FC236}">
                <a16:creationId xmlns:a16="http://schemas.microsoft.com/office/drawing/2014/main" id="{38C16550-E2CF-4571-8B67-AD5425348799}"/>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Arial" charset="0"/>
                <a:ea typeface="ＭＳ Ｐゴシック" charset="0"/>
              </a:defRPr>
            </a:lvl1pPr>
          </a:lstStyle>
          <a:p>
            <a:pPr>
              <a:defRPr/>
            </a:pPr>
            <a:endParaRPr lang="it-IT"/>
          </a:p>
        </p:txBody>
      </p:sp>
      <p:sp>
        <p:nvSpPr>
          <p:cNvPr id="3079" name="Rectangle 7">
            <a:extLst>
              <a:ext uri="{FF2B5EF4-FFF2-40B4-BE49-F238E27FC236}">
                <a16:creationId xmlns:a16="http://schemas.microsoft.com/office/drawing/2014/main" id="{58C86C9F-0A5A-491A-AFC1-07ED4F8C2A6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Arial" panose="020B0604020202020204" pitchFamily="34" charset="0"/>
              </a:defRPr>
            </a:lvl1pPr>
          </a:lstStyle>
          <a:p>
            <a:pPr>
              <a:defRPr/>
            </a:pPr>
            <a:fld id="{20B95647-3088-4B52-A8FB-88485845A377}" type="slidenum">
              <a:rPr lang="it-IT" altLang="en-US"/>
              <a:pPr>
                <a:defRPr/>
              </a:pPr>
              <a:t>‹#›</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75673C9A-E401-4287-8938-05A9E1F479F8}" type="slidenum">
              <a:rPr lang="it-IT" altLang="en-US" smtClean="0"/>
              <a:pPr fontAlgn="base">
                <a:spcBef>
                  <a:spcPct val="0"/>
                </a:spcBef>
                <a:spcAft>
                  <a:spcPct val="0"/>
                </a:spcAft>
              </a:pPr>
              <a:t>1</a:t>
            </a:fld>
            <a:endParaRPr lang="it-IT" altLang="en-US"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197A2C0F-C7A8-47EB-9A76-55E939829ECE}" type="slidenum">
              <a:rPr lang="it-IT" altLang="en-US" smtClean="0"/>
              <a:pPr fontAlgn="base">
                <a:spcBef>
                  <a:spcPct val="0"/>
                </a:spcBef>
                <a:spcAft>
                  <a:spcPct val="0"/>
                </a:spcAft>
              </a:pPr>
              <a:t>11</a:t>
            </a:fld>
            <a:endParaRPr lang="it-IT" alt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A6A957EF-1D1F-45E1-A3D8-3AC3DCFB9519}" type="slidenum">
              <a:rPr lang="it-IT" altLang="en-US" smtClean="0"/>
              <a:pPr fontAlgn="base">
                <a:spcBef>
                  <a:spcPct val="0"/>
                </a:spcBef>
                <a:spcAft>
                  <a:spcPct val="0"/>
                </a:spcAft>
              </a:pPr>
              <a:t>12</a:t>
            </a:fld>
            <a:endParaRPr lang="it-IT" alt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264E73AA-B51F-4422-B15B-40A837A8ADE2}" type="slidenum">
              <a:rPr lang="it-IT" altLang="en-US" smtClean="0"/>
              <a:pPr fontAlgn="base">
                <a:spcBef>
                  <a:spcPct val="0"/>
                </a:spcBef>
                <a:spcAft>
                  <a:spcPct val="0"/>
                </a:spcAft>
              </a:pPr>
              <a:t>13</a:t>
            </a:fld>
            <a:endParaRPr lang="it-IT"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E4345019-2A59-4097-BC88-68A1C5A20E41}" type="slidenum">
              <a:rPr lang="it-IT" altLang="en-US" smtClean="0"/>
              <a:pPr fontAlgn="base">
                <a:spcBef>
                  <a:spcPct val="0"/>
                </a:spcBef>
                <a:spcAft>
                  <a:spcPct val="0"/>
                </a:spcAft>
              </a:pPr>
              <a:t>14</a:t>
            </a:fld>
            <a:endParaRPr lang="it-IT"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D80B36E7-57F2-40ED-9436-6A727E1E0FE8}" type="slidenum">
              <a:rPr lang="it-IT" altLang="en-US" smtClean="0"/>
              <a:pPr fontAlgn="base">
                <a:spcBef>
                  <a:spcPct val="0"/>
                </a:spcBef>
                <a:spcAft>
                  <a:spcPct val="0"/>
                </a:spcAft>
              </a:pPr>
              <a:t>15</a:t>
            </a:fld>
            <a:endParaRPr lang="it-IT"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BC48057F-E33B-4DB3-8F63-06C2BF98BB1A}" type="slidenum">
              <a:rPr lang="it-IT" altLang="en-US" smtClean="0"/>
              <a:pPr fontAlgn="base">
                <a:spcBef>
                  <a:spcPct val="0"/>
                </a:spcBef>
                <a:spcAft>
                  <a:spcPct val="0"/>
                </a:spcAft>
              </a:pPr>
              <a:t>16</a:t>
            </a:fld>
            <a:endParaRPr lang="it-IT"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9ED14372-4771-4449-B68E-E7382DF91633}" type="slidenum">
              <a:rPr lang="it-IT" altLang="en-US" smtClean="0"/>
              <a:pPr fontAlgn="base">
                <a:spcBef>
                  <a:spcPct val="0"/>
                </a:spcBef>
                <a:spcAft>
                  <a:spcPct val="0"/>
                </a:spcAft>
              </a:pPr>
              <a:t>17</a:t>
            </a:fld>
            <a:endParaRPr lang="it-IT"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AF68C3A5-BA63-4F97-8835-C0463637AB8B}" type="slidenum">
              <a:rPr lang="it-IT" altLang="en-US" smtClean="0"/>
              <a:pPr fontAlgn="base">
                <a:spcBef>
                  <a:spcPct val="0"/>
                </a:spcBef>
                <a:spcAft>
                  <a:spcPct val="0"/>
                </a:spcAft>
              </a:pPr>
              <a:t>3</a:t>
            </a:fld>
            <a:endParaRPr lang="it-IT" alt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DE4C034F-6D73-47AD-A768-3934A078AB8D}" type="slidenum">
              <a:rPr lang="it-IT" altLang="en-US" smtClean="0"/>
              <a:pPr fontAlgn="base">
                <a:spcBef>
                  <a:spcPct val="0"/>
                </a:spcBef>
                <a:spcAft>
                  <a:spcPct val="0"/>
                </a:spcAft>
              </a:pPr>
              <a:t>4</a:t>
            </a:fld>
            <a:endParaRPr lang="it-IT" altLang="en-US"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55BD7B4F-E880-402F-B59B-2AE0529E376C}" type="slidenum">
              <a:rPr lang="it-IT" altLang="en-US" smtClean="0"/>
              <a:pPr fontAlgn="base">
                <a:spcBef>
                  <a:spcPct val="0"/>
                </a:spcBef>
                <a:spcAft>
                  <a:spcPct val="0"/>
                </a:spcAft>
              </a:pPr>
              <a:t>5</a:t>
            </a:fld>
            <a:endParaRPr lang="it-IT" alt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7DACA787-16B2-4948-A05D-35989A2E21DB}" type="slidenum">
              <a:rPr lang="it-IT" altLang="en-US" smtClean="0"/>
              <a:pPr fontAlgn="base">
                <a:spcBef>
                  <a:spcPct val="0"/>
                </a:spcBef>
                <a:spcAft>
                  <a:spcPct val="0"/>
                </a:spcAft>
              </a:pPr>
              <a:t>6</a:t>
            </a:fld>
            <a:endParaRPr lang="it-IT" alt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A710C6F2-5D65-4E4C-8C67-E31579649949}" type="slidenum">
              <a:rPr lang="it-IT" altLang="en-US" smtClean="0"/>
              <a:pPr fontAlgn="base">
                <a:spcBef>
                  <a:spcPct val="0"/>
                </a:spcBef>
                <a:spcAft>
                  <a:spcPct val="0"/>
                </a:spcAft>
              </a:pPr>
              <a:t>7</a:t>
            </a:fld>
            <a:endParaRPr lang="it-IT" alt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B4BA7AED-541A-4260-9B3E-BEF0DDEA21D6}" type="slidenum">
              <a:rPr lang="it-IT" altLang="en-US" smtClean="0"/>
              <a:pPr fontAlgn="base">
                <a:spcBef>
                  <a:spcPct val="0"/>
                </a:spcBef>
                <a:spcAft>
                  <a:spcPct val="0"/>
                </a:spcAft>
              </a:pPr>
              <a:t>8</a:t>
            </a:fld>
            <a:endParaRPr lang="it-IT" alt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882D98C8-6D34-400F-8CF8-A65C0360FC9D}" type="slidenum">
              <a:rPr lang="it-IT" altLang="en-US" smtClean="0"/>
              <a:pPr fontAlgn="base">
                <a:spcBef>
                  <a:spcPct val="0"/>
                </a:spcBef>
                <a:spcAft>
                  <a:spcPct val="0"/>
                </a:spcAft>
              </a:pPr>
              <a:t>9</a:t>
            </a:fld>
            <a:endParaRPr lang="it-IT" alt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fontAlgn="base">
              <a:spcBef>
                <a:spcPct val="0"/>
              </a:spcBef>
              <a:spcAft>
                <a:spcPct val="0"/>
              </a:spcAft>
            </a:pPr>
            <a:fld id="{ADBE21D4-D573-4BEB-8947-6EE9398B7059}" type="slidenum">
              <a:rPr lang="it-IT" altLang="en-US" smtClean="0"/>
              <a:pPr fontAlgn="base">
                <a:spcBef>
                  <a:spcPct val="0"/>
                </a:spcBef>
                <a:spcAft>
                  <a:spcPct val="0"/>
                </a:spcAft>
              </a:pPr>
              <a:t>10</a:t>
            </a:fld>
            <a:endParaRPr lang="it-IT" alt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DC867367-5AB5-4065-9DF9-480F352544DC}" type="slidenum">
              <a:rPr lang="it-IT" altLang="en-US"/>
              <a:pPr>
                <a:defRPr/>
              </a:pPr>
              <a:t>‹#›</a:t>
            </a:fld>
            <a:endParaRPr lang="it-IT" altLang="en-US"/>
          </a:p>
        </p:txBody>
      </p:sp>
    </p:spTree>
    <p:extLst>
      <p:ext uri="{BB962C8B-B14F-4D97-AF65-F5344CB8AC3E}">
        <p14:creationId xmlns:p14="http://schemas.microsoft.com/office/powerpoint/2010/main" val="2382166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EB669457-399B-48B1-9545-62165EDD0835}" type="slidenum">
              <a:rPr lang="it-IT" altLang="en-US"/>
              <a:pPr>
                <a:defRPr/>
              </a:pPr>
              <a:t>‹#›</a:t>
            </a:fld>
            <a:endParaRPr lang="it-IT" altLang="en-US"/>
          </a:p>
        </p:txBody>
      </p:sp>
    </p:spTree>
    <p:extLst>
      <p:ext uri="{BB962C8B-B14F-4D97-AF65-F5344CB8AC3E}">
        <p14:creationId xmlns:p14="http://schemas.microsoft.com/office/powerpoint/2010/main" val="2574123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60AB5E57-8184-4C36-9D20-B6E8BA308C9F}" type="slidenum">
              <a:rPr lang="it-IT" altLang="en-US"/>
              <a:pPr>
                <a:defRPr/>
              </a:pPr>
              <a:t>‹#›</a:t>
            </a:fld>
            <a:endParaRPr lang="it-IT" altLang="en-US"/>
          </a:p>
        </p:txBody>
      </p:sp>
    </p:spTree>
    <p:extLst>
      <p:ext uri="{BB962C8B-B14F-4D97-AF65-F5344CB8AC3E}">
        <p14:creationId xmlns:p14="http://schemas.microsoft.com/office/powerpoint/2010/main" val="83901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E5301D97-78C8-43F4-BC98-FF20A84BF969}" type="slidenum">
              <a:rPr lang="it-IT" altLang="en-US"/>
              <a:pPr>
                <a:defRPr/>
              </a:pPr>
              <a:t>‹#›</a:t>
            </a:fld>
            <a:endParaRPr lang="it-IT" altLang="en-US"/>
          </a:p>
        </p:txBody>
      </p:sp>
    </p:spTree>
    <p:extLst>
      <p:ext uri="{BB962C8B-B14F-4D97-AF65-F5344CB8AC3E}">
        <p14:creationId xmlns:p14="http://schemas.microsoft.com/office/powerpoint/2010/main" val="364777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AU"/>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Slide Number Placeholder 5"/>
          <p:cNvSpPr>
            <a:spLocks noGrp="1"/>
          </p:cNvSpPr>
          <p:nvPr>
            <p:ph type="sldNum" sz="quarter" idx="12"/>
          </p:nvPr>
        </p:nvSpPr>
        <p:spPr/>
        <p:txBody>
          <a:bodyPr/>
          <a:lstStyle>
            <a:lvl1pPr>
              <a:defRPr/>
            </a:lvl1pPr>
          </a:lstStyle>
          <a:p>
            <a:pPr>
              <a:defRPr/>
            </a:pPr>
            <a:fld id="{8C9F9ACE-6B9D-4759-91D8-643D4A7133C7}" type="slidenum">
              <a:rPr lang="it-IT" altLang="en-US"/>
              <a:pPr>
                <a:defRPr/>
              </a:pPr>
              <a:t>‹#›</a:t>
            </a:fld>
            <a:endParaRPr lang="it-IT" altLang="en-US"/>
          </a:p>
        </p:txBody>
      </p:sp>
    </p:spTree>
    <p:extLst>
      <p:ext uri="{BB962C8B-B14F-4D97-AF65-F5344CB8AC3E}">
        <p14:creationId xmlns:p14="http://schemas.microsoft.com/office/powerpoint/2010/main" val="247354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3"/>
          <p:cNvSpPr>
            <a:spLocks noGrp="1"/>
          </p:cNvSpPr>
          <p:nvPr>
            <p:ph type="dt" sz="half" idx="10"/>
          </p:nvPr>
        </p:nvSpPr>
        <p:spPr/>
        <p:txBody>
          <a:bodyPr/>
          <a:lstStyle>
            <a:lvl1pPr>
              <a:defRPr/>
            </a:lvl1pPr>
          </a:lstStyle>
          <a:p>
            <a:pPr>
              <a:defRPr/>
            </a:pPr>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6E019A0D-0375-4E15-BCB1-28A435944661}" type="slidenum">
              <a:rPr lang="it-IT" altLang="en-US"/>
              <a:pPr>
                <a:defRPr/>
              </a:pPr>
              <a:t>‹#›</a:t>
            </a:fld>
            <a:endParaRPr lang="it-IT" altLang="en-US"/>
          </a:p>
        </p:txBody>
      </p:sp>
    </p:spTree>
    <p:extLst>
      <p:ext uri="{BB962C8B-B14F-4D97-AF65-F5344CB8AC3E}">
        <p14:creationId xmlns:p14="http://schemas.microsoft.com/office/powerpoint/2010/main" val="1344844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3"/>
          <p:cNvSpPr>
            <a:spLocks noGrp="1"/>
          </p:cNvSpPr>
          <p:nvPr>
            <p:ph type="dt" sz="half" idx="10"/>
          </p:nvPr>
        </p:nvSpPr>
        <p:spPr/>
        <p:txBody>
          <a:bodyPr/>
          <a:lstStyle>
            <a:lvl1pPr>
              <a:defRPr/>
            </a:lvl1pPr>
          </a:lstStyle>
          <a:p>
            <a:pPr>
              <a:defRPr/>
            </a:pPr>
            <a:endParaRPr lang="it-IT"/>
          </a:p>
        </p:txBody>
      </p:sp>
      <p:sp>
        <p:nvSpPr>
          <p:cNvPr id="8" name="Footer Placeholder 4"/>
          <p:cNvSpPr>
            <a:spLocks noGrp="1"/>
          </p:cNvSpPr>
          <p:nvPr>
            <p:ph type="ftr" sz="quarter" idx="11"/>
          </p:nvPr>
        </p:nvSpPr>
        <p:spPr/>
        <p:txBody>
          <a:bodyPr/>
          <a:lstStyle>
            <a:lvl1pPr>
              <a:defRPr/>
            </a:lvl1pPr>
          </a:lstStyle>
          <a:p>
            <a:pPr>
              <a:defRPr/>
            </a:pPr>
            <a:endParaRPr lang="it-IT"/>
          </a:p>
        </p:txBody>
      </p:sp>
      <p:sp>
        <p:nvSpPr>
          <p:cNvPr id="9" name="Slide Number Placeholder 5"/>
          <p:cNvSpPr>
            <a:spLocks noGrp="1"/>
          </p:cNvSpPr>
          <p:nvPr>
            <p:ph type="sldNum" sz="quarter" idx="12"/>
          </p:nvPr>
        </p:nvSpPr>
        <p:spPr/>
        <p:txBody>
          <a:bodyPr/>
          <a:lstStyle>
            <a:lvl1pPr>
              <a:defRPr/>
            </a:lvl1pPr>
          </a:lstStyle>
          <a:p>
            <a:pPr>
              <a:defRPr/>
            </a:pPr>
            <a:fld id="{740D2C80-B727-4899-A773-AAD9E49153E4}" type="slidenum">
              <a:rPr lang="it-IT" altLang="en-US"/>
              <a:pPr>
                <a:defRPr/>
              </a:pPr>
              <a:t>‹#›</a:t>
            </a:fld>
            <a:endParaRPr lang="it-IT" altLang="en-US"/>
          </a:p>
        </p:txBody>
      </p:sp>
    </p:spTree>
    <p:extLst>
      <p:ext uri="{BB962C8B-B14F-4D97-AF65-F5344CB8AC3E}">
        <p14:creationId xmlns:p14="http://schemas.microsoft.com/office/powerpoint/2010/main" val="2119615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endParaRPr lang="it-IT"/>
          </a:p>
        </p:txBody>
      </p:sp>
      <p:sp>
        <p:nvSpPr>
          <p:cNvPr id="4" name="Footer Placeholder 4"/>
          <p:cNvSpPr>
            <a:spLocks noGrp="1"/>
          </p:cNvSpPr>
          <p:nvPr>
            <p:ph type="ftr" sz="quarter" idx="11"/>
          </p:nvPr>
        </p:nvSpPr>
        <p:spPr/>
        <p:txBody>
          <a:bodyPr/>
          <a:lstStyle>
            <a:lvl1pPr>
              <a:defRPr/>
            </a:lvl1pPr>
          </a:lstStyle>
          <a:p>
            <a:pPr>
              <a:defRPr/>
            </a:pPr>
            <a:endParaRPr lang="it-IT"/>
          </a:p>
        </p:txBody>
      </p:sp>
      <p:sp>
        <p:nvSpPr>
          <p:cNvPr id="5" name="Slide Number Placeholder 5"/>
          <p:cNvSpPr>
            <a:spLocks noGrp="1"/>
          </p:cNvSpPr>
          <p:nvPr>
            <p:ph type="sldNum" sz="quarter" idx="12"/>
          </p:nvPr>
        </p:nvSpPr>
        <p:spPr/>
        <p:txBody>
          <a:bodyPr/>
          <a:lstStyle>
            <a:lvl1pPr>
              <a:defRPr/>
            </a:lvl1pPr>
          </a:lstStyle>
          <a:p>
            <a:pPr>
              <a:defRPr/>
            </a:pPr>
            <a:fld id="{601CEB13-44AA-4410-9E7F-E9F5E7500D2D}" type="slidenum">
              <a:rPr lang="it-IT" altLang="en-US"/>
              <a:pPr>
                <a:defRPr/>
              </a:pPr>
              <a:t>‹#›</a:t>
            </a:fld>
            <a:endParaRPr lang="it-IT" altLang="en-US"/>
          </a:p>
        </p:txBody>
      </p:sp>
    </p:spTree>
    <p:extLst>
      <p:ext uri="{BB962C8B-B14F-4D97-AF65-F5344CB8AC3E}">
        <p14:creationId xmlns:p14="http://schemas.microsoft.com/office/powerpoint/2010/main" val="599449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it-IT"/>
          </a:p>
        </p:txBody>
      </p:sp>
      <p:sp>
        <p:nvSpPr>
          <p:cNvPr id="3" name="Footer Placeholder 4"/>
          <p:cNvSpPr>
            <a:spLocks noGrp="1"/>
          </p:cNvSpPr>
          <p:nvPr>
            <p:ph type="ftr" sz="quarter" idx="11"/>
          </p:nvPr>
        </p:nvSpPr>
        <p:spPr/>
        <p:txBody>
          <a:bodyPr/>
          <a:lstStyle>
            <a:lvl1pPr>
              <a:defRPr/>
            </a:lvl1pPr>
          </a:lstStyle>
          <a:p>
            <a:pPr>
              <a:defRPr/>
            </a:pPr>
            <a:endParaRPr lang="it-IT"/>
          </a:p>
        </p:txBody>
      </p:sp>
      <p:sp>
        <p:nvSpPr>
          <p:cNvPr id="4" name="Slide Number Placeholder 5"/>
          <p:cNvSpPr>
            <a:spLocks noGrp="1"/>
          </p:cNvSpPr>
          <p:nvPr>
            <p:ph type="sldNum" sz="quarter" idx="12"/>
          </p:nvPr>
        </p:nvSpPr>
        <p:spPr/>
        <p:txBody>
          <a:bodyPr/>
          <a:lstStyle>
            <a:lvl1pPr>
              <a:defRPr/>
            </a:lvl1pPr>
          </a:lstStyle>
          <a:p>
            <a:pPr>
              <a:defRPr/>
            </a:pPr>
            <a:fld id="{4ED8DEAF-01B6-474F-A46F-B47B66749649}" type="slidenum">
              <a:rPr lang="it-IT" altLang="en-US"/>
              <a:pPr>
                <a:defRPr/>
              </a:pPr>
              <a:t>‹#›</a:t>
            </a:fld>
            <a:endParaRPr lang="it-IT" altLang="en-US"/>
          </a:p>
        </p:txBody>
      </p:sp>
    </p:spTree>
    <p:extLst>
      <p:ext uri="{BB962C8B-B14F-4D97-AF65-F5344CB8AC3E}">
        <p14:creationId xmlns:p14="http://schemas.microsoft.com/office/powerpoint/2010/main" val="1301386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AU"/>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88DD31D6-C830-49C0-A366-84E658F402E2}" type="slidenum">
              <a:rPr lang="it-IT" altLang="en-US"/>
              <a:pPr>
                <a:defRPr/>
              </a:pPr>
              <a:t>‹#›</a:t>
            </a:fld>
            <a:endParaRPr lang="it-IT" altLang="en-US"/>
          </a:p>
        </p:txBody>
      </p:sp>
    </p:spTree>
    <p:extLst>
      <p:ext uri="{BB962C8B-B14F-4D97-AF65-F5344CB8AC3E}">
        <p14:creationId xmlns:p14="http://schemas.microsoft.com/office/powerpoint/2010/main" val="3504929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AU"/>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AU" noProof="0" smtClean="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Slide Number Placeholder 5"/>
          <p:cNvSpPr>
            <a:spLocks noGrp="1"/>
          </p:cNvSpPr>
          <p:nvPr>
            <p:ph type="sldNum" sz="quarter" idx="12"/>
          </p:nvPr>
        </p:nvSpPr>
        <p:spPr/>
        <p:txBody>
          <a:bodyPr/>
          <a:lstStyle>
            <a:lvl1pPr>
              <a:defRPr/>
            </a:lvl1pPr>
          </a:lstStyle>
          <a:p>
            <a:pPr>
              <a:defRPr/>
            </a:pPr>
            <a:fld id="{02B27B60-19A5-4C0B-BDBE-D36C3EF9FD5C}" type="slidenum">
              <a:rPr lang="it-IT" altLang="en-US"/>
              <a:pPr>
                <a:defRPr/>
              </a:pPr>
              <a:t>‹#›</a:t>
            </a:fld>
            <a:endParaRPr lang="it-IT" altLang="en-US"/>
          </a:p>
        </p:txBody>
      </p:sp>
    </p:spTree>
    <p:extLst>
      <p:ext uri="{BB962C8B-B14F-4D97-AF65-F5344CB8AC3E}">
        <p14:creationId xmlns:p14="http://schemas.microsoft.com/office/powerpoint/2010/main" val="3560337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AU" altLang="en-US" smtClean="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it-IT"/>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it-IT"/>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76976FAC-A140-4E12-94E4-B54094B991E0}" type="slidenum">
              <a:rPr lang="it-IT" altLang="en-US"/>
              <a:pPr>
                <a:defRPr/>
              </a:pPr>
              <a:t>‹#›</a:t>
            </a:fld>
            <a:endParaRPr lang="it-IT" altLang="en-US"/>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55650" y="2781300"/>
            <a:ext cx="7772400" cy="1470025"/>
          </a:xfrm>
        </p:spPr>
        <p:txBody>
          <a:bodyPr/>
          <a:lstStyle/>
          <a:p>
            <a:r>
              <a:rPr lang="it-IT" altLang="en-US" smtClean="0">
                <a:latin typeface="Arial" panose="020B0604020202020204" pitchFamily="34" charset="0"/>
                <a:cs typeface="Arial" panose="020B0604020202020204" pitchFamily="34" charset="0"/>
              </a:rPr>
              <a:t>Modernism in literature</a:t>
            </a:r>
          </a:p>
        </p:txBody>
      </p:sp>
      <p:sp>
        <p:nvSpPr>
          <p:cNvPr id="3075" name="Rectangle 3"/>
          <p:cNvSpPr>
            <a:spLocks noGrp="1" noChangeArrowheads="1"/>
          </p:cNvSpPr>
          <p:nvPr>
            <p:ph type="subTitle" idx="1"/>
          </p:nvPr>
        </p:nvSpPr>
        <p:spPr bwMode="auto">
          <a:xfrm>
            <a:off x="757238" y="4532313"/>
            <a:ext cx="7707312" cy="1181100"/>
          </a:xfrm>
        </p:spPr>
        <p:txBody>
          <a:bodyPr wrap="square" numCol="1" anchor="t" anchorCtr="0" compatLnSpc="1">
            <a:prstTxWarp prst="textNoShape">
              <a:avLst/>
            </a:prstTxWarp>
          </a:bodyPr>
          <a:lstStyle/>
          <a:p>
            <a:r>
              <a:rPr lang="it-IT" altLang="en-US"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GB" altLang="en-US" smtClean="0">
                <a:latin typeface="Arial" panose="020B0604020202020204" pitchFamily="34" charset="0"/>
                <a:cs typeface="Arial" panose="020B0604020202020204" pitchFamily="34" charset="0"/>
              </a:rPr>
              <a:t>Formal features of poetry</a:t>
            </a:r>
            <a:endParaRPr lang="it-IT" altLang="en-US" smtClean="0">
              <a:latin typeface="Arial" panose="020B0604020202020204" pitchFamily="34" charset="0"/>
              <a:cs typeface="Arial" panose="020B0604020202020204" pitchFamily="34" charset="0"/>
            </a:endParaRPr>
          </a:p>
        </p:txBody>
      </p:sp>
      <p:sp>
        <p:nvSpPr>
          <p:cNvPr id="20483" name="Rectangle 3"/>
          <p:cNvSpPr>
            <a:spLocks noGrp="1" noChangeArrowheads="1"/>
          </p:cNvSpPr>
          <p:nvPr>
            <p:ph idx="1"/>
          </p:nvPr>
        </p:nvSpPr>
        <p:spPr bwMode="auto"/>
        <p:txBody>
          <a:bodyPr wrap="square" numCol="1" anchor="t" anchorCtr="0" compatLnSpc="1">
            <a:prstTxWarp prst="textNoShape">
              <a:avLst/>
            </a:prstTxWarp>
          </a:bodyPr>
          <a:lstStyle/>
          <a:p>
            <a:r>
              <a:rPr lang="it-IT" altLang="en-US" sz="2400" smtClean="0">
                <a:latin typeface="Arial" panose="020B0604020202020204" pitchFamily="34" charset="0"/>
                <a:cs typeface="Arial" panose="020B0604020202020204" pitchFamily="34" charset="0"/>
              </a:rPr>
              <a:t>Open form</a:t>
            </a:r>
          </a:p>
          <a:p>
            <a:r>
              <a:rPr lang="it-IT" altLang="en-US" sz="2400" smtClean="0">
                <a:latin typeface="Arial" panose="020B0604020202020204" pitchFamily="34" charset="0"/>
                <a:cs typeface="Arial" panose="020B0604020202020204" pitchFamily="34" charset="0"/>
              </a:rPr>
              <a:t>Use of free verse</a:t>
            </a:r>
          </a:p>
          <a:p>
            <a:r>
              <a:rPr lang="it-IT" altLang="en-US" sz="2400" smtClean="0">
                <a:latin typeface="Arial" panose="020B0604020202020204" pitchFamily="34" charset="0"/>
                <a:cs typeface="Arial" panose="020B0604020202020204" pitchFamily="34" charset="0"/>
              </a:rPr>
              <a:t>Juxtaposition of ideas rather than consequential exposition</a:t>
            </a:r>
          </a:p>
          <a:p>
            <a:r>
              <a:rPr lang="it-IT" altLang="en-US" sz="2400" smtClean="0">
                <a:latin typeface="Arial" panose="020B0604020202020204" pitchFamily="34" charset="0"/>
                <a:cs typeface="Arial" panose="020B0604020202020204" pitchFamily="34" charset="0"/>
              </a:rPr>
              <a:t>Intertextuality</a:t>
            </a:r>
          </a:p>
          <a:p>
            <a:r>
              <a:rPr lang="it-IT" altLang="en-US" sz="2400" smtClean="0">
                <a:latin typeface="Arial" panose="020B0604020202020204" pitchFamily="34" charset="0"/>
                <a:cs typeface="Arial" panose="020B0604020202020204" pitchFamily="34" charset="0"/>
              </a:rPr>
              <a:t>Use of allusions and multiple association of words</a:t>
            </a:r>
          </a:p>
          <a:p>
            <a:r>
              <a:rPr lang="en-GB" altLang="en-US" sz="2400" smtClean="0">
                <a:latin typeface="Arial" panose="020B0604020202020204" pitchFamily="34" charset="0"/>
                <a:cs typeface="Arial" panose="020B0604020202020204" pitchFamily="34" charset="0"/>
              </a:rPr>
              <a:t>Borrowings from other cultures and languages</a:t>
            </a:r>
            <a:endParaRPr lang="it-IT" altLang="en-US" sz="2400" smtClean="0">
              <a:latin typeface="Arial" panose="020B0604020202020204" pitchFamily="34" charset="0"/>
              <a:cs typeface="Arial" panose="020B0604020202020204" pitchFamily="34" charset="0"/>
            </a:endParaRPr>
          </a:p>
          <a:p>
            <a:r>
              <a:rPr lang="it-IT" altLang="en-US" sz="2400" smtClean="0">
                <a:latin typeface="Arial" panose="020B0604020202020204" pitchFamily="34" charset="0"/>
                <a:cs typeface="Arial" panose="020B0604020202020204" pitchFamily="34" charset="0"/>
              </a:rPr>
              <a:t>Unconventional use of metaphor</a:t>
            </a:r>
          </a:p>
          <a:p>
            <a:r>
              <a:rPr lang="it-IT" altLang="en-US" sz="2400" smtClean="0">
                <a:latin typeface="Arial" panose="020B0604020202020204" pitchFamily="34" charset="0"/>
                <a:cs typeface="Arial" panose="020B0604020202020204" pitchFamily="34" charset="0"/>
              </a:rPr>
              <a:t>Importance given to sound to convey </a:t>
            </a:r>
            <a:r>
              <a:rPr lang="ja-JP" altLang="it-IT" sz="2400" smtClean="0">
                <a:latin typeface="Arial" panose="020B0604020202020204" pitchFamily="34" charset="0"/>
                <a:cs typeface="Arial" panose="020B0604020202020204" pitchFamily="34" charset="0"/>
              </a:rPr>
              <a:t>“</a:t>
            </a:r>
            <a:r>
              <a:rPr lang="it-IT" altLang="ja-JP" sz="2400" smtClean="0">
                <a:latin typeface="Arial" panose="020B0604020202020204" pitchFamily="34" charset="0"/>
                <a:cs typeface="Arial" panose="020B0604020202020204" pitchFamily="34" charset="0"/>
              </a:rPr>
              <a:t>the music of ideas</a:t>
            </a:r>
            <a:r>
              <a:rPr lang="ja-JP" altLang="it-IT" sz="2400" smtClean="0">
                <a:latin typeface="Arial" panose="020B0604020202020204" pitchFamily="34" charset="0"/>
                <a:cs typeface="Arial" panose="020B0604020202020204" pitchFamily="34" charset="0"/>
              </a:rPr>
              <a:t>”</a:t>
            </a:r>
            <a:endParaRPr lang="it-IT" altLang="en-US" sz="240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Free verse</a:t>
            </a:r>
          </a:p>
        </p:txBody>
      </p:sp>
      <p:sp>
        <p:nvSpPr>
          <p:cNvPr id="22531" name="Rectangle 3"/>
          <p:cNvSpPr>
            <a:spLocks noGrp="1" noChangeArrowheads="1"/>
          </p:cNvSpPr>
          <p:nvPr>
            <p:ph sz="half" idx="1"/>
          </p:nvPr>
        </p:nvSpPr>
        <p:spPr bwMode="auto">
          <a:xfrm>
            <a:off x="468313" y="1989138"/>
            <a:ext cx="8047037" cy="4114800"/>
          </a:xfrm>
        </p:spPr>
        <p:txBody>
          <a:bodyPr wrap="square" numCol="1" anchor="t" anchorCtr="0" compatLnSpc="1">
            <a:prstTxWarp prst="textNoShape">
              <a:avLst/>
            </a:prstTxWarp>
          </a:bodyPr>
          <a:lstStyle/>
          <a:p>
            <a:pPr>
              <a:lnSpc>
                <a:spcPct val="80000"/>
              </a:lnSpc>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Use of poetic line</a:t>
            </a:r>
          </a:p>
          <a:p>
            <a:pPr>
              <a:lnSpc>
                <a:spcPct val="80000"/>
              </a:lnSpc>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Flexibility of line length</a:t>
            </a:r>
          </a:p>
          <a:p>
            <a:pPr>
              <a:lnSpc>
                <a:spcPct val="80000"/>
              </a:lnSpc>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Massive use of alliteration and assonance</a:t>
            </a:r>
          </a:p>
          <a:p>
            <a:pPr>
              <a:lnSpc>
                <a:spcPct val="80000"/>
              </a:lnSpc>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No use of traditional metre</a:t>
            </a:r>
          </a:p>
          <a:p>
            <a:pPr>
              <a:lnSpc>
                <a:spcPct val="80000"/>
              </a:lnSpc>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No regular rhyme scheme</a:t>
            </a:r>
          </a:p>
          <a:p>
            <a:pPr>
              <a:lnSpc>
                <a:spcPct val="80000"/>
              </a:lnSpc>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Use of visual images in distinct lines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Modernist poets</a:t>
            </a:r>
          </a:p>
        </p:txBody>
      </p:sp>
      <p:sp>
        <p:nvSpPr>
          <p:cNvPr id="24579" name="Rectangle 3"/>
          <p:cNvSpPr>
            <a:spLocks noGrp="1" noChangeArrowheads="1"/>
          </p:cNvSpPr>
          <p:nvPr>
            <p:ph idx="1"/>
          </p:nvPr>
        </p:nvSpPr>
        <p:spPr bwMode="auto"/>
        <p:txBody>
          <a:bodyPr wrap="square" numCol="1" anchor="t" anchorCtr="0" compatLnSpc="1">
            <a:prstTxWarp prst="textNoShape">
              <a:avLst/>
            </a:prstTxWarp>
          </a:bodyPr>
          <a:lstStyle/>
          <a:p>
            <a:pPr>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W.B. Yeats</a:t>
            </a:r>
          </a:p>
          <a:p>
            <a:pPr>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Ezra Pound</a:t>
            </a:r>
          </a:p>
          <a:p>
            <a:pPr>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T.S. Eliot</a:t>
            </a:r>
          </a:p>
          <a:p>
            <a:pPr>
              <a:buFont typeface="Wingdings" panose="05000000000000000000" pitchFamily="2" charset="2"/>
              <a:buChar char="n"/>
            </a:pPr>
            <a:r>
              <a:rPr lang="it-IT" altLang="en-US" sz="2800" smtClean="0">
                <a:latin typeface="Arial" panose="020B0604020202020204" pitchFamily="34" charset="0"/>
                <a:cs typeface="Arial" panose="020B0604020202020204" pitchFamily="34" charset="0"/>
              </a:rPr>
              <a:t>Emily Dickinson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Modernist novelists</a:t>
            </a:r>
          </a:p>
        </p:txBody>
      </p:sp>
      <p:sp>
        <p:nvSpPr>
          <p:cNvPr id="26627" name="Rectangle 3"/>
          <p:cNvSpPr>
            <a:spLocks noGrp="1" noChangeArrowheads="1"/>
          </p:cNvSpPr>
          <p:nvPr>
            <p:ph sz="half" idx="1"/>
          </p:nvPr>
        </p:nvSpPr>
        <p:spPr bwMode="auto">
          <a:xfrm>
            <a:off x="628650" y="1825625"/>
            <a:ext cx="5743575" cy="4351338"/>
          </a:xfrm>
        </p:spPr>
        <p:txBody>
          <a:bodyPr wrap="square" numCol="1" anchor="t" anchorCtr="0" compatLnSpc="1">
            <a:prstTxWarp prst="textNoShape">
              <a:avLst/>
            </a:prstTxWarp>
          </a:bodyPr>
          <a:lstStyle/>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J, Joyce</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V. Woolf</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D.H. Lawrence</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J. Conrad</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E.M. Forster</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E. Hemingway</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W. Faulkner</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K.Mansfield</a:t>
            </a:r>
          </a:p>
          <a:p>
            <a:pPr>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F. Scott Fitzgerald </a:t>
            </a:r>
          </a:p>
          <a:p>
            <a:pPr>
              <a:buFont typeface="Wingdings" panose="05000000000000000000" pitchFamily="2" charset="2"/>
              <a:buChar char="n"/>
            </a:pPr>
            <a:endParaRPr lang="it-IT" alt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altLang="en-US" smtClean="0">
                <a:latin typeface="Arial" panose="020B0604020202020204" pitchFamily="34" charset="0"/>
                <a:cs typeface="Arial" panose="020B0604020202020204" pitchFamily="34" charset="0"/>
              </a:rPr>
              <a:t>Formal features of narrative </a:t>
            </a:r>
            <a:endParaRPr lang="it-IT" altLang="en-US" smtClean="0">
              <a:latin typeface="Arial" panose="020B0604020202020204" pitchFamily="34" charset="0"/>
              <a:cs typeface="Arial" panose="020B0604020202020204" pitchFamily="34" charset="0"/>
            </a:endParaRPr>
          </a:p>
        </p:txBody>
      </p:sp>
      <p:sp>
        <p:nvSpPr>
          <p:cNvPr id="28675" name="Rectangle 3"/>
          <p:cNvSpPr>
            <a:spLocks noGrp="1" noChangeArrowheads="1"/>
          </p:cNvSpPr>
          <p:nvPr>
            <p:ph idx="1"/>
          </p:nvPr>
        </p:nvSpPr>
        <p:spPr bwMode="auto">
          <a:xfrm>
            <a:off x="250825" y="1916113"/>
            <a:ext cx="8704263" cy="4941887"/>
          </a:xfrm>
        </p:spPr>
        <p:txBody>
          <a:bodyPr wrap="square" numCol="1" anchor="t" anchorCtr="0" compatLnSpc="1">
            <a:prstTxWarp prst="textNoShape">
              <a:avLst/>
            </a:prstTxWarp>
          </a:bodyPr>
          <a:lstStyle/>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Experimental nature </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Lack of traditional chronological narrative (discontinuous narrative) </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Moving from one level of narrative to another </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A number of different narrators (multiple narrative points of view) </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Self-reflexive about the act of writing and the nature of literature (meta-narrative)</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Use of interior monologue technique</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Use of the stream of consciousness technique </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Focus on a character's consciousness and subconscious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Stream of consciousness</a:t>
            </a:r>
          </a:p>
        </p:txBody>
      </p:sp>
      <p:sp>
        <p:nvSpPr>
          <p:cNvPr id="30723" name="Rectangle 3"/>
          <p:cNvSpPr>
            <a:spLocks noGrp="1" noChangeArrowheads="1"/>
          </p:cNvSpPr>
          <p:nvPr>
            <p:ph idx="1"/>
          </p:nvPr>
        </p:nvSpPr>
        <p:spPr bwMode="auto">
          <a:xfrm>
            <a:off x="0" y="2060575"/>
            <a:ext cx="8955088" cy="4071938"/>
          </a:xfrm>
        </p:spPr>
        <p:txBody>
          <a:bodyPr wrap="square" numCol="1" anchor="t" anchorCtr="0" compatLnSpc="1">
            <a:prstTxWarp prst="textNoShape">
              <a:avLst/>
            </a:prstTxWarp>
          </a:bodyPr>
          <a:lstStyle/>
          <a:p>
            <a:r>
              <a:rPr lang="en-GB" altLang="en-US" sz="2400" smtClean="0">
                <a:latin typeface="Arial" panose="020B0604020202020204" pitchFamily="34" charset="0"/>
                <a:cs typeface="Arial" panose="020B0604020202020204" pitchFamily="34" charset="0"/>
              </a:rPr>
              <a:t>Aims to provide a textual equivalent to the stream of a fictional character’s consciousness</a:t>
            </a:r>
          </a:p>
          <a:p>
            <a:r>
              <a:rPr lang="en-GB" altLang="en-US" sz="2400" smtClean="0">
                <a:latin typeface="Arial" panose="020B0604020202020204" pitchFamily="34" charset="0"/>
                <a:cs typeface="Arial" panose="020B0604020202020204" pitchFamily="34" charset="0"/>
              </a:rPr>
              <a:t>Creates the impression that the reader is eavesdropping on the flow of conscious experience in the character’s mind</a:t>
            </a:r>
            <a:r>
              <a:rPr lang="it-IT" altLang="en-US" sz="2400" smtClean="0">
                <a:latin typeface="Arial" panose="020B0604020202020204" pitchFamily="34" charset="0"/>
                <a:cs typeface="Arial" panose="020B0604020202020204" pitchFamily="34" charset="0"/>
              </a:rPr>
              <a:t> </a:t>
            </a:r>
          </a:p>
          <a:p>
            <a:r>
              <a:rPr lang="en-GB" altLang="en-US" sz="2400" smtClean="0">
                <a:latin typeface="Arial" panose="020B0604020202020204" pitchFamily="34" charset="0"/>
                <a:cs typeface="Arial" panose="020B0604020202020204" pitchFamily="34" charset="0"/>
              </a:rPr>
              <a:t>Comes in a variety of stylistic forms</a:t>
            </a:r>
            <a:r>
              <a:rPr lang="it-IT" altLang="en-US" sz="2400" smtClean="0">
                <a:latin typeface="Arial" panose="020B0604020202020204" pitchFamily="34" charset="0"/>
                <a:cs typeface="Arial" panose="020B0604020202020204" pitchFamily="34" charset="0"/>
              </a:rPr>
              <a:t> </a:t>
            </a:r>
          </a:p>
          <a:p>
            <a:r>
              <a:rPr lang="en-GB" altLang="en-US" sz="2400" smtClean="0">
                <a:latin typeface="Arial" panose="020B0604020202020204" pitchFamily="34" charset="0"/>
                <a:cs typeface="Arial" panose="020B0604020202020204" pitchFamily="34" charset="0"/>
              </a:rPr>
              <a:t>Narrated stream of consciousness often composed of different sentence types including free indirect style</a:t>
            </a:r>
          </a:p>
          <a:p>
            <a:r>
              <a:rPr lang="it-IT" altLang="en-US" sz="2400" smtClean="0">
                <a:latin typeface="Arial" panose="020B0604020202020204" pitchFamily="34" charset="0"/>
                <a:cs typeface="Arial" panose="020B0604020202020204" pitchFamily="34" charset="0"/>
              </a:rPr>
              <a:t>characterized by associative (and at times dissociative) leaps in syntax and punctuation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Interior monologue</a:t>
            </a:r>
          </a:p>
        </p:txBody>
      </p:sp>
      <p:sp>
        <p:nvSpPr>
          <p:cNvPr id="33795" name="Rectangle 3"/>
          <p:cNvSpPr>
            <a:spLocks noGrp="1" noChangeArrowheads="1"/>
          </p:cNvSpPr>
          <p:nvPr>
            <p:ph idx="1"/>
          </p:nvPr>
        </p:nvSpPr>
        <p:spPr>
          <a:xfrm>
            <a:off x="219075" y="1557338"/>
            <a:ext cx="8704263" cy="4464050"/>
          </a:xfrm>
        </p:spPr>
        <p:txBody>
          <a:bodyPr>
            <a:normAutofit lnSpcReduction="10000"/>
          </a:bodyPr>
          <a:lstStyle/>
          <a:p>
            <a:pPr marL="457200" indent="-457200" fontAlgn="auto">
              <a:lnSpc>
                <a:spcPct val="100000"/>
              </a:lnSpc>
              <a:spcAft>
                <a:spcPts val="0"/>
              </a:spcAft>
              <a:buFont typeface="+mj-lt"/>
              <a:buAutoNum type="arabicPeriod"/>
              <a:defRPr/>
            </a:pPr>
            <a:r>
              <a:rPr lang="en-GB" altLang="en-US" sz="2400" dirty="0" smtClean="0">
                <a:latin typeface="Arial" panose="020B0604020202020204" pitchFamily="34" charset="0"/>
                <a:cs typeface="Arial" panose="020B0604020202020204" pitchFamily="34" charset="0"/>
              </a:rPr>
              <a:t>A particular kind of stream of consciousness writing </a:t>
            </a:r>
          </a:p>
          <a:p>
            <a:pPr marL="457200" indent="-457200" fontAlgn="auto">
              <a:lnSpc>
                <a:spcPct val="100000"/>
              </a:lnSpc>
              <a:spcAft>
                <a:spcPts val="0"/>
              </a:spcAft>
              <a:buFont typeface="+mj-lt"/>
              <a:buAutoNum type="arabicPeriod"/>
              <a:defRPr/>
            </a:pPr>
            <a:r>
              <a:rPr lang="en-GB" altLang="en-US" sz="2400" dirty="0" smtClean="0">
                <a:latin typeface="Arial" panose="020B0604020202020204" pitchFamily="34" charset="0"/>
                <a:cs typeface="Arial" panose="020B0604020202020204" pitchFamily="34" charset="0"/>
              </a:rPr>
              <a:t>Also called quoted stream of consciousness, presents characters’ thought streams exclusively in the form of silent inner speech, as a stream of verbalised thoughts</a:t>
            </a:r>
          </a:p>
          <a:p>
            <a:pPr marL="457200" indent="-457200" fontAlgn="auto">
              <a:lnSpc>
                <a:spcPct val="100000"/>
              </a:lnSpc>
              <a:spcAft>
                <a:spcPts val="0"/>
              </a:spcAft>
              <a:buFont typeface="+mj-lt"/>
              <a:buAutoNum type="arabicPeriod"/>
              <a:defRPr/>
            </a:pPr>
            <a:r>
              <a:rPr lang="en-GB" altLang="en-US" sz="2400" dirty="0" smtClean="0">
                <a:latin typeface="Arial" panose="020B0604020202020204" pitchFamily="34" charset="0"/>
                <a:cs typeface="Arial" panose="020B0604020202020204" pitchFamily="34" charset="0"/>
              </a:rPr>
              <a:t>Represents characters speaking silently to themselves and quotes their inner speech, often without speech marks</a:t>
            </a:r>
          </a:p>
          <a:p>
            <a:pPr marL="457200" indent="-457200" fontAlgn="auto">
              <a:lnSpc>
                <a:spcPct val="100000"/>
              </a:lnSpc>
              <a:spcAft>
                <a:spcPts val="0"/>
              </a:spcAft>
              <a:buFont typeface="+mj-lt"/>
              <a:buAutoNum type="arabicPeriod"/>
              <a:defRPr/>
            </a:pPr>
            <a:r>
              <a:rPr lang="en-GB" altLang="en-US" sz="2400" dirty="0" smtClean="0">
                <a:latin typeface="Arial" panose="020B0604020202020204" pitchFamily="34" charset="0"/>
                <a:cs typeface="Arial" panose="020B0604020202020204" pitchFamily="34" charset="0"/>
              </a:rPr>
              <a:t>Is presented in the first person and in the present tense and employs deictic words</a:t>
            </a:r>
          </a:p>
          <a:p>
            <a:pPr marL="457200" indent="-457200" fontAlgn="auto">
              <a:lnSpc>
                <a:spcPct val="100000"/>
              </a:lnSpc>
              <a:spcAft>
                <a:spcPts val="0"/>
              </a:spcAft>
              <a:buFont typeface="+mj-lt"/>
              <a:buAutoNum type="arabicPeriod"/>
              <a:defRPr/>
            </a:pPr>
            <a:r>
              <a:rPr lang="en-GB" altLang="en-US" sz="2400" dirty="0" smtClean="0">
                <a:latin typeface="Arial" panose="020B0604020202020204" pitchFamily="34" charset="0"/>
                <a:cs typeface="Arial" panose="020B0604020202020204" pitchFamily="34" charset="0"/>
              </a:rPr>
              <a:t>also attempts to mimic the unstructured free flow of thought</a:t>
            </a:r>
            <a:r>
              <a:rPr lang="it-IT" altLang="en-US" sz="2400" dirty="0" smtClean="0">
                <a:latin typeface="Arial" panose="020B0604020202020204" pitchFamily="34" charset="0"/>
                <a:cs typeface="Arial" panose="020B0604020202020204" pitchFamily="34" charset="0"/>
              </a:rPr>
              <a:t> </a:t>
            </a:r>
          </a:p>
          <a:p>
            <a:pPr marL="457200" indent="-457200" fontAlgn="auto">
              <a:lnSpc>
                <a:spcPct val="100000"/>
              </a:lnSpc>
              <a:spcAft>
                <a:spcPts val="0"/>
              </a:spcAft>
              <a:buFont typeface="+mj-lt"/>
              <a:buAutoNum type="arabicPeriod"/>
              <a:defRPr/>
            </a:pPr>
            <a:r>
              <a:rPr lang="en-GB" altLang="en-US" sz="2400" dirty="0" smtClean="0">
                <a:latin typeface="Arial" panose="020B0604020202020204" pitchFamily="34" charset="0"/>
                <a:cs typeface="Arial" panose="020B0604020202020204" pitchFamily="34" charset="0"/>
              </a:rPr>
              <a:t>can be found in the context of third-person narration and dialogue</a:t>
            </a:r>
            <a:r>
              <a:rPr lang="it-IT" altLang="en-US" sz="2400" dirty="0" smtClean="0">
                <a:latin typeface="Arial" panose="020B0604020202020204" pitchFamily="34" charset="0"/>
                <a:cs typeface="Arial" panose="020B0604020202020204" pitchFamily="34" charset="0"/>
              </a:rPr>
              <a:t> </a:t>
            </a:r>
            <a:r>
              <a:rPr lang="en-GB" altLang="en-US" sz="2400" dirty="0" smtClean="0">
                <a:latin typeface="Arial" panose="020B0604020202020204" pitchFamily="34" charset="0"/>
                <a:cs typeface="Arial" panose="020B0604020202020204" pitchFamily="34" charset="0"/>
              </a:rPr>
              <a:t>  </a:t>
            </a:r>
          </a:p>
          <a:p>
            <a:pPr fontAlgn="auto">
              <a:lnSpc>
                <a:spcPct val="80000"/>
              </a:lnSpc>
              <a:spcAft>
                <a:spcPts val="0"/>
              </a:spcAft>
              <a:defRPr/>
            </a:pPr>
            <a:endParaRPr lang="it-IT" alt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References</a:t>
            </a:r>
            <a:r>
              <a:rPr lang="it-IT" altLang="en-US" smtClean="0"/>
              <a:t> </a:t>
            </a:r>
          </a:p>
        </p:txBody>
      </p:sp>
      <p:sp>
        <p:nvSpPr>
          <p:cNvPr id="34819" name="Rectangle 3"/>
          <p:cNvSpPr>
            <a:spLocks noGrp="1" noChangeArrowheads="1"/>
          </p:cNvSpPr>
          <p:nvPr>
            <p:ph idx="1"/>
          </p:nvPr>
        </p:nvSpPr>
        <p:spPr bwMode="auto"/>
        <p:txBody>
          <a:bodyPr wrap="square" numCol="1" anchor="t" anchorCtr="0" compatLnSpc="1">
            <a:prstTxWarp prst="textNoShape">
              <a:avLst/>
            </a:prstTxWarp>
          </a:bodyPr>
          <a:lstStyle/>
          <a:p>
            <a:pPr>
              <a:lnSpc>
                <a:spcPct val="100000"/>
              </a:lnSpc>
            </a:pPr>
            <a:r>
              <a:rPr lang="en-GB" altLang="en-US" sz="1800" smtClean="0">
                <a:latin typeface="Arial" panose="020B0604020202020204" pitchFamily="34" charset="0"/>
                <a:cs typeface="Arial" panose="020B0604020202020204" pitchFamily="34" charset="0"/>
              </a:rPr>
              <a:t>Bradbury, Malcolm, and McFarlane, James, eds. </a:t>
            </a:r>
            <a:r>
              <a:rPr lang="it-IT" altLang="en-US" sz="1800" smtClean="0">
                <a:latin typeface="Arial" panose="020B0604020202020204" pitchFamily="34" charset="0"/>
                <a:cs typeface="Arial" panose="020B0604020202020204" pitchFamily="34" charset="0"/>
              </a:rPr>
              <a:t>Modernism: A Guide to European Literature, 1890-1930. </a:t>
            </a:r>
            <a:r>
              <a:rPr lang="en-GB" altLang="en-US" sz="1800" smtClean="0">
                <a:latin typeface="Arial" panose="020B0604020202020204" pitchFamily="34" charset="0"/>
                <a:cs typeface="Arial" panose="020B0604020202020204" pitchFamily="34" charset="0"/>
              </a:rPr>
              <a:t>London: Penguin</a:t>
            </a:r>
            <a:r>
              <a:rPr lang="it-IT" altLang="en-US" sz="1800" smtClean="0">
                <a:latin typeface="Arial" panose="020B0604020202020204" pitchFamily="34" charset="0"/>
                <a:cs typeface="Arial" panose="020B0604020202020204" pitchFamily="34" charset="0"/>
              </a:rPr>
              <a:t> </a:t>
            </a:r>
          </a:p>
          <a:p>
            <a:pPr>
              <a:lnSpc>
                <a:spcPct val="100000"/>
              </a:lnSpc>
            </a:pPr>
            <a:r>
              <a:rPr lang="en-GB" altLang="en-US" sz="1800" smtClean="0">
                <a:latin typeface="Arial" panose="020B0604020202020204" pitchFamily="34" charset="0"/>
                <a:cs typeface="Arial" panose="020B0604020202020204" pitchFamily="34" charset="0"/>
              </a:rPr>
              <a:t>Brooker, Peter, ed. Modernism/Postmodernism. London: Longman, 1992</a:t>
            </a:r>
            <a:r>
              <a:rPr lang="it-IT" altLang="en-US" sz="1800" smtClean="0">
                <a:latin typeface="Arial" panose="020B0604020202020204" pitchFamily="34" charset="0"/>
                <a:cs typeface="Arial" panose="020B0604020202020204" pitchFamily="34" charset="0"/>
              </a:rPr>
              <a:t> </a:t>
            </a:r>
          </a:p>
          <a:p>
            <a:pPr>
              <a:lnSpc>
                <a:spcPct val="100000"/>
              </a:lnSpc>
            </a:pPr>
            <a:r>
              <a:rPr lang="en-GB" altLang="en-US" sz="1800" smtClean="0">
                <a:latin typeface="Arial" panose="020B0604020202020204" pitchFamily="34" charset="0"/>
                <a:cs typeface="Arial" panose="020B0604020202020204" pitchFamily="34" charset="0"/>
              </a:rPr>
              <a:t>Hassan, Ihab and Hassan, Sally, eds. Innovation/Renovation: New Perspectives on the Humanities. Madison: University of Wisconsin Press, 1983</a:t>
            </a:r>
            <a:r>
              <a:rPr lang="it-IT" altLang="en-US" sz="1800" smtClean="0">
                <a:latin typeface="Arial" panose="020B0604020202020204" pitchFamily="34" charset="0"/>
                <a:cs typeface="Arial" panose="020B0604020202020204" pitchFamily="34" charset="0"/>
              </a:rPr>
              <a:t> </a:t>
            </a:r>
          </a:p>
          <a:p>
            <a:pPr>
              <a:lnSpc>
                <a:spcPct val="100000"/>
              </a:lnSpc>
            </a:pPr>
            <a:r>
              <a:rPr lang="en-GB" altLang="en-US" sz="1800" smtClean="0">
                <a:latin typeface="Arial" panose="020B0604020202020204" pitchFamily="34" charset="0"/>
                <a:cs typeface="Arial" panose="020B0604020202020204" pitchFamily="34" charset="0"/>
              </a:rPr>
              <a:t>Huyssen, Andreas. After the Great Divide: Modernism, Mass Culture, Postmodernism. Bloomington: Indiana University Press, 1986</a:t>
            </a:r>
            <a:r>
              <a:rPr lang="it-IT" altLang="en-US" sz="1800" smtClean="0">
                <a:latin typeface="Arial" panose="020B0604020202020204" pitchFamily="34" charset="0"/>
                <a:cs typeface="Arial" panose="020B0604020202020204" pitchFamily="34" charset="0"/>
              </a:rPr>
              <a:t> </a:t>
            </a:r>
          </a:p>
          <a:p>
            <a:pPr>
              <a:lnSpc>
                <a:spcPct val="100000"/>
              </a:lnSpc>
            </a:pPr>
            <a:r>
              <a:rPr lang="en-GB" altLang="en-US" sz="1800" smtClean="0">
                <a:latin typeface="Arial" panose="020B0604020202020204" pitchFamily="34" charset="0"/>
                <a:cs typeface="Arial" panose="020B0604020202020204" pitchFamily="34" charset="0"/>
              </a:rPr>
              <a:t>Lodge, David, ed. Modernism, Antimodernism, and Postmodernism. Birmingham: University of Birmingham Press, 1977</a:t>
            </a:r>
            <a:r>
              <a:rPr lang="it-IT" altLang="en-US" sz="1800" smtClean="0">
                <a:latin typeface="Arial" panose="020B0604020202020204" pitchFamily="34" charset="0"/>
                <a:cs typeface="Arial" panose="020B0604020202020204" pitchFamily="34" charset="0"/>
              </a:rPr>
              <a:t> </a:t>
            </a:r>
          </a:p>
          <a:p>
            <a:pPr>
              <a:lnSpc>
                <a:spcPct val="100000"/>
              </a:lnSpc>
            </a:pPr>
            <a:r>
              <a:rPr lang="en-GB" altLang="en-US" sz="1800" smtClean="0">
                <a:latin typeface="Arial" panose="020B0604020202020204" pitchFamily="34" charset="0"/>
                <a:cs typeface="Arial" panose="020B0604020202020204" pitchFamily="34" charset="0"/>
              </a:rPr>
              <a:t>Wilde, Alan. Horizon of Assent: Modernism, Postmodernism and the Ironic Imagination. Baltimore and London: Johns Hopkins University Press, 1981. </a:t>
            </a:r>
            <a:endParaRPr lang="it-IT" altLang="en-US" sz="180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12428" y="436835"/>
            <a:ext cx="7886700" cy="1325563"/>
          </a:xfrm>
        </p:spPr>
        <p:txBody>
          <a:bodyPr/>
          <a:lstStyle/>
          <a:p>
            <a:r>
              <a:rPr lang="en-US" altLang="en-US" dirty="0" smtClean="0"/>
              <a:t>Questions to consider </a:t>
            </a:r>
          </a:p>
        </p:txBody>
      </p:sp>
      <p:sp>
        <p:nvSpPr>
          <p:cNvPr id="5123" name="Content Placeholder 2"/>
          <p:cNvSpPr>
            <a:spLocks noGrp="1" noChangeArrowheads="1"/>
          </p:cNvSpPr>
          <p:nvPr>
            <p:ph idx="1"/>
          </p:nvPr>
        </p:nvSpPr>
        <p:spPr bwMode="auto">
          <a:xfrm>
            <a:off x="323528" y="2060848"/>
            <a:ext cx="8343900" cy="4143375"/>
          </a:xfrm>
        </p:spPr>
        <p:txBody>
          <a:bodyPr wrap="square" numCol="1" anchor="t" anchorCtr="0" compatLnSpc="1">
            <a:prstTxWarp prst="textNoShape">
              <a:avLst/>
            </a:prstTxWarp>
          </a:bodyPr>
          <a:lstStyle/>
          <a:p>
            <a:r>
              <a:rPr lang="en-US" altLang="en-US" sz="2800" dirty="0" smtClean="0">
                <a:latin typeface="Arial" panose="020B0604020202020204" pitchFamily="34" charset="0"/>
                <a:cs typeface="Arial" panose="020B0604020202020204" pitchFamily="34" charset="0"/>
              </a:rPr>
              <a:t>Define the word “modern” in your own words:</a:t>
            </a:r>
          </a:p>
          <a:p>
            <a:r>
              <a:rPr lang="en-GB" altLang="en-US" sz="2800" dirty="0" smtClean="0">
                <a:latin typeface="Arial" panose="020B0604020202020204" pitchFamily="34" charset="0"/>
                <a:cs typeface="Arial" panose="020B0604020202020204" pitchFamily="34" charset="0"/>
              </a:rPr>
              <a:t>What does the word modern mean to you? </a:t>
            </a:r>
          </a:p>
          <a:p>
            <a:r>
              <a:rPr lang="en-GB" altLang="en-US" sz="2800" dirty="0" smtClean="0">
                <a:latin typeface="Arial" panose="020B0604020202020204" pitchFamily="34" charset="0"/>
                <a:cs typeface="Arial" panose="020B0604020202020204" pitchFamily="34" charset="0"/>
              </a:rPr>
              <a:t>What are its associations?</a:t>
            </a:r>
          </a:p>
          <a:p>
            <a:r>
              <a:rPr lang="en-GB" altLang="en-US" sz="2800" dirty="0" smtClean="0">
                <a:latin typeface="Arial" panose="020B0604020202020204" pitchFamily="34" charset="0"/>
                <a:cs typeface="Arial" panose="020B0604020202020204" pitchFamily="34" charset="0"/>
              </a:rPr>
              <a:t>Is it a positive or negative term? Why?</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331913" y="333375"/>
            <a:ext cx="2484437" cy="695325"/>
          </a:xfrm>
        </p:spPr>
        <p:txBody>
          <a:bodyPr/>
          <a:lstStyle/>
          <a:p>
            <a:r>
              <a:rPr lang="it-IT" altLang="en-US" sz="4000" smtClean="0">
                <a:latin typeface="Arial" panose="020B0604020202020204" pitchFamily="34" charset="0"/>
                <a:cs typeface="Arial" panose="020B0604020202020204" pitchFamily="34" charset="0"/>
              </a:rPr>
              <a:t>Definition</a:t>
            </a:r>
          </a:p>
        </p:txBody>
      </p:sp>
      <p:sp>
        <p:nvSpPr>
          <p:cNvPr id="6147" name="Rectangle 3"/>
          <p:cNvSpPr>
            <a:spLocks noGrp="1" noChangeArrowheads="1"/>
          </p:cNvSpPr>
          <p:nvPr>
            <p:ph idx="1"/>
          </p:nvPr>
        </p:nvSpPr>
        <p:spPr bwMode="auto">
          <a:xfrm>
            <a:off x="827088" y="2017713"/>
            <a:ext cx="8128000" cy="4114800"/>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en-GB" altLang="en-US" sz="2800" smtClean="0">
                <a:latin typeface="Arial" panose="020B0604020202020204" pitchFamily="34" charset="0"/>
                <a:cs typeface="Arial" panose="020B0604020202020204" pitchFamily="34" charset="0"/>
              </a:rPr>
              <a:t>     Modernism is a literary and cultural international movement which flourished in the first decades of the 20th century. It reflects a sense of cultural crisis which was both exciting and disquieting, in that it opened up a whole new vista of human possibilities at the same time as putting into question any previously accepted means of grounding and evaluating new ideas. Modernism is marked by experimentation, particularly manipulation of form, and by the realization that knowledge is not absolute.</a:t>
            </a:r>
            <a:r>
              <a:rPr lang="it-IT" altLang="en-US" sz="2800" smtClean="0">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A few dates</a:t>
            </a:r>
          </a:p>
        </p:txBody>
      </p:sp>
      <p:sp>
        <p:nvSpPr>
          <p:cNvPr id="8195" name="Rectangle 3"/>
          <p:cNvSpPr>
            <a:spLocks noGrp="1" noChangeArrowheads="1"/>
          </p:cNvSpPr>
          <p:nvPr>
            <p:ph sz="half" idx="1"/>
          </p:nvPr>
        </p:nvSpPr>
        <p:spPr bwMode="auto">
          <a:xfrm>
            <a:off x="395288" y="1484313"/>
            <a:ext cx="3810000" cy="4392612"/>
          </a:xfrm>
        </p:spPr>
        <p:txBody>
          <a:bodyPr wrap="square" numCol="1" anchor="t" anchorCtr="0" compatLnSpc="1">
            <a:prstTxWarp prst="textNoShape">
              <a:avLst/>
            </a:prstTxWarp>
          </a:bodyPr>
          <a:lstStyle/>
          <a:p>
            <a:pPr>
              <a:lnSpc>
                <a:spcPct val="80000"/>
              </a:lnSpc>
            </a:pPr>
            <a:r>
              <a:rPr lang="it-IT" altLang="en-US" sz="2400" smtClean="0">
                <a:latin typeface="Arial" panose="020B0604020202020204" pitchFamily="34" charset="0"/>
                <a:cs typeface="Arial" panose="020B0604020202020204" pitchFamily="34" charset="0"/>
              </a:rPr>
              <a:t>1909</a:t>
            </a:r>
          </a:p>
          <a:p>
            <a:pPr lvl="1">
              <a:lnSpc>
                <a:spcPct val="80000"/>
              </a:lnSpc>
            </a:pPr>
            <a:r>
              <a:rPr lang="it-IT" altLang="en-US" sz="2400" smtClean="0">
                <a:latin typeface="Arial" panose="020B0604020202020204" pitchFamily="34" charset="0"/>
                <a:cs typeface="Arial" panose="020B0604020202020204" pitchFamily="34" charset="0"/>
              </a:rPr>
              <a:t>First </a:t>
            </a:r>
            <a:r>
              <a:rPr lang="ja-JP" altLang="it-IT" sz="2400" smtClean="0">
                <a:latin typeface="Arial" panose="020B0604020202020204" pitchFamily="34" charset="0"/>
                <a:cs typeface="Arial" panose="020B0604020202020204" pitchFamily="34" charset="0"/>
              </a:rPr>
              <a:t>“</a:t>
            </a:r>
            <a:r>
              <a:rPr lang="it-IT" altLang="ja-JP" sz="2400" smtClean="0">
                <a:latin typeface="Arial" panose="020B0604020202020204" pitchFamily="34" charset="0"/>
                <a:cs typeface="Arial" panose="020B0604020202020204" pitchFamily="34" charset="0"/>
              </a:rPr>
              <a:t>Manifesto</a:t>
            </a:r>
            <a:r>
              <a:rPr lang="ja-JP" altLang="it-IT" sz="2400" smtClean="0">
                <a:latin typeface="Arial" panose="020B0604020202020204" pitchFamily="34" charset="0"/>
                <a:cs typeface="Arial" panose="020B0604020202020204" pitchFamily="34" charset="0"/>
              </a:rPr>
              <a:t>”</a:t>
            </a:r>
            <a:r>
              <a:rPr lang="it-IT" altLang="ja-JP" sz="2400" smtClean="0">
                <a:latin typeface="Arial" panose="020B0604020202020204" pitchFamily="34" charset="0"/>
                <a:cs typeface="Arial" panose="020B0604020202020204" pitchFamily="34" charset="0"/>
              </a:rPr>
              <a:t> of Italian Futurism</a:t>
            </a:r>
          </a:p>
          <a:p>
            <a:pPr>
              <a:lnSpc>
                <a:spcPct val="80000"/>
              </a:lnSpc>
            </a:pPr>
            <a:r>
              <a:rPr lang="it-IT" altLang="en-US" sz="2400" smtClean="0">
                <a:latin typeface="Arial" panose="020B0604020202020204" pitchFamily="34" charset="0"/>
                <a:cs typeface="Arial" panose="020B0604020202020204" pitchFamily="34" charset="0"/>
              </a:rPr>
              <a:t>1910 </a:t>
            </a:r>
          </a:p>
          <a:p>
            <a:pPr lvl="1">
              <a:lnSpc>
                <a:spcPct val="80000"/>
              </a:lnSpc>
            </a:pPr>
            <a:r>
              <a:rPr lang="it-IT" altLang="en-US" sz="2400" smtClean="0">
                <a:latin typeface="Arial" panose="020B0604020202020204" pitchFamily="34" charset="0"/>
                <a:cs typeface="Arial" panose="020B0604020202020204" pitchFamily="34" charset="0"/>
              </a:rPr>
              <a:t>Death of Edward VII</a:t>
            </a:r>
          </a:p>
          <a:p>
            <a:pPr lvl="1">
              <a:lnSpc>
                <a:spcPct val="80000"/>
              </a:lnSpc>
            </a:pPr>
            <a:r>
              <a:rPr lang="it-IT" altLang="en-US" sz="2400" smtClean="0">
                <a:latin typeface="Arial" panose="020B0604020202020204" pitchFamily="34" charset="0"/>
                <a:cs typeface="Arial" panose="020B0604020202020204" pitchFamily="34" charset="0"/>
              </a:rPr>
              <a:t>Post-impressionist exhibition in London</a:t>
            </a:r>
          </a:p>
          <a:p>
            <a:pPr>
              <a:lnSpc>
                <a:spcPct val="80000"/>
              </a:lnSpc>
            </a:pPr>
            <a:r>
              <a:rPr lang="it-IT" altLang="en-US" sz="2400" smtClean="0">
                <a:latin typeface="Arial" panose="020B0604020202020204" pitchFamily="34" charset="0"/>
                <a:cs typeface="Arial" panose="020B0604020202020204" pitchFamily="34" charset="0"/>
              </a:rPr>
              <a:t>1913</a:t>
            </a:r>
          </a:p>
          <a:p>
            <a:pPr lvl="1">
              <a:lnSpc>
                <a:spcPct val="80000"/>
              </a:lnSpc>
            </a:pPr>
            <a:r>
              <a:rPr lang="it-IT" altLang="en-US" sz="2400" smtClean="0">
                <a:latin typeface="Arial" panose="020B0604020202020204" pitchFamily="34" charset="0"/>
                <a:cs typeface="Arial" panose="020B0604020202020204" pitchFamily="34" charset="0"/>
              </a:rPr>
              <a:t>Russian Cubo-futurism</a:t>
            </a:r>
          </a:p>
          <a:p>
            <a:pPr lvl="1">
              <a:lnSpc>
                <a:spcPct val="80000"/>
              </a:lnSpc>
            </a:pPr>
            <a:r>
              <a:rPr lang="it-IT" altLang="en-US" sz="2400" smtClean="0">
                <a:latin typeface="Arial" panose="020B0604020202020204" pitchFamily="34" charset="0"/>
                <a:cs typeface="Arial" panose="020B0604020202020204" pitchFamily="34" charset="0"/>
              </a:rPr>
              <a:t>English Verticism</a:t>
            </a:r>
          </a:p>
          <a:p>
            <a:pPr>
              <a:lnSpc>
                <a:spcPct val="80000"/>
              </a:lnSpc>
            </a:pPr>
            <a:r>
              <a:rPr lang="it-IT" altLang="en-US" sz="2400" smtClean="0">
                <a:latin typeface="Arial" panose="020B0604020202020204" pitchFamily="34" charset="0"/>
                <a:cs typeface="Arial" panose="020B0604020202020204" pitchFamily="34" charset="0"/>
              </a:rPr>
              <a:t>1916-20</a:t>
            </a:r>
          </a:p>
          <a:p>
            <a:pPr lvl="1">
              <a:lnSpc>
                <a:spcPct val="80000"/>
              </a:lnSpc>
            </a:pPr>
            <a:r>
              <a:rPr lang="it-IT" altLang="en-US" sz="2400" smtClean="0">
                <a:latin typeface="Arial" panose="020B0604020202020204" pitchFamily="34" charset="0"/>
                <a:cs typeface="Arial" panose="020B0604020202020204" pitchFamily="34" charset="0"/>
              </a:rPr>
              <a:t>Dada</a:t>
            </a:r>
          </a:p>
        </p:txBody>
      </p:sp>
      <p:sp>
        <p:nvSpPr>
          <p:cNvPr id="8196" name="Rectangle 4"/>
          <p:cNvSpPr>
            <a:spLocks noGrp="1" noChangeArrowheads="1"/>
          </p:cNvSpPr>
          <p:nvPr>
            <p:ph sz="half" idx="2"/>
          </p:nvPr>
        </p:nvSpPr>
        <p:spPr bwMode="auto">
          <a:xfrm>
            <a:off x="4578350" y="2051050"/>
            <a:ext cx="3810000" cy="4114800"/>
          </a:xfrm>
        </p:spPr>
        <p:txBody>
          <a:bodyPr wrap="square" numCol="1" anchor="t" anchorCtr="0" compatLnSpc="1">
            <a:prstTxWarp prst="textNoShape">
              <a:avLst/>
            </a:prstTxWarp>
          </a:bodyPr>
          <a:lstStyle/>
          <a:p>
            <a:r>
              <a:rPr lang="it-IT" altLang="en-US" sz="2400" smtClean="0">
                <a:latin typeface="Arial" panose="020B0604020202020204" pitchFamily="34" charset="0"/>
                <a:cs typeface="Arial" panose="020B0604020202020204" pitchFamily="34" charset="0"/>
              </a:rPr>
              <a:t>1912-17 </a:t>
            </a:r>
          </a:p>
          <a:p>
            <a:pPr lvl="1"/>
            <a:r>
              <a:rPr lang="it-IT" altLang="en-US" sz="2400" smtClean="0">
                <a:latin typeface="Arial" panose="020B0604020202020204" pitchFamily="34" charset="0"/>
                <a:cs typeface="Arial" panose="020B0604020202020204" pitchFamily="34" charset="0"/>
              </a:rPr>
              <a:t>Imagism</a:t>
            </a:r>
          </a:p>
          <a:p>
            <a:pPr lvl="1"/>
            <a:r>
              <a:rPr lang="it-IT" altLang="en-US" sz="2400" i="1" smtClean="0">
                <a:latin typeface="Arial" panose="020B0604020202020204" pitchFamily="34" charset="0"/>
                <a:cs typeface="Arial" panose="020B0604020202020204" pitchFamily="34" charset="0"/>
              </a:rPr>
              <a:t>Tradition and individual Talent</a:t>
            </a:r>
            <a:r>
              <a:rPr lang="it-IT" altLang="en-US" sz="2400" smtClean="0">
                <a:latin typeface="Arial" panose="020B0604020202020204" pitchFamily="34" charset="0"/>
                <a:cs typeface="Arial" panose="020B0604020202020204" pitchFamily="34" charset="0"/>
              </a:rPr>
              <a:t> by TS Eliot</a:t>
            </a:r>
          </a:p>
          <a:p>
            <a:r>
              <a:rPr lang="it-IT" altLang="en-US" sz="2400" smtClean="0">
                <a:latin typeface="Arial" panose="020B0604020202020204" pitchFamily="34" charset="0"/>
                <a:cs typeface="Arial" panose="020B0604020202020204" pitchFamily="34" charset="0"/>
              </a:rPr>
              <a:t>1922</a:t>
            </a:r>
          </a:p>
          <a:p>
            <a:pPr lvl="1"/>
            <a:r>
              <a:rPr lang="it-IT" altLang="en-US" sz="2400" smtClean="0">
                <a:latin typeface="Arial" panose="020B0604020202020204" pitchFamily="34" charset="0"/>
                <a:cs typeface="Arial" panose="020B0604020202020204" pitchFamily="34" charset="0"/>
              </a:rPr>
              <a:t>Ts. Eliot</a:t>
            </a:r>
            <a:r>
              <a:rPr lang="ja-JP" altLang="it-IT" sz="2400" smtClean="0">
                <a:latin typeface="Arial" panose="020B0604020202020204" pitchFamily="34" charset="0"/>
                <a:cs typeface="Arial" panose="020B0604020202020204" pitchFamily="34" charset="0"/>
              </a:rPr>
              <a:t>’</a:t>
            </a:r>
            <a:r>
              <a:rPr lang="it-IT" altLang="ja-JP" sz="2400" smtClean="0">
                <a:latin typeface="Arial" panose="020B0604020202020204" pitchFamily="34" charset="0"/>
                <a:cs typeface="Arial" panose="020B0604020202020204" pitchFamily="34" charset="0"/>
              </a:rPr>
              <a:t>s </a:t>
            </a:r>
            <a:r>
              <a:rPr lang="it-IT" altLang="ja-JP" sz="2400" i="1" smtClean="0">
                <a:latin typeface="Arial" panose="020B0604020202020204" pitchFamily="34" charset="0"/>
                <a:cs typeface="Arial" panose="020B0604020202020204" pitchFamily="34" charset="0"/>
              </a:rPr>
              <a:t>The Waste Land</a:t>
            </a:r>
          </a:p>
          <a:p>
            <a:pPr lvl="1"/>
            <a:r>
              <a:rPr lang="it-IT" altLang="en-US" sz="2400" smtClean="0">
                <a:latin typeface="Arial" panose="020B0604020202020204" pitchFamily="34" charset="0"/>
                <a:cs typeface="Arial" panose="020B0604020202020204" pitchFamily="34" charset="0"/>
              </a:rPr>
              <a:t>J. Joyce</a:t>
            </a:r>
            <a:r>
              <a:rPr lang="ja-JP" altLang="it-IT" sz="2400" smtClean="0">
                <a:latin typeface="Arial" panose="020B0604020202020204" pitchFamily="34" charset="0"/>
              </a:rPr>
              <a:t>’</a:t>
            </a:r>
            <a:r>
              <a:rPr lang="it-IT" altLang="ja-JP" sz="2400" smtClean="0">
                <a:latin typeface="Arial" panose="020B0604020202020204" pitchFamily="34" charset="0"/>
              </a:rPr>
              <a:t>s </a:t>
            </a:r>
            <a:r>
              <a:rPr lang="it-IT" altLang="ja-JP" sz="2400" i="1" smtClean="0">
                <a:latin typeface="Arial" panose="020B0604020202020204" pitchFamily="34" charset="0"/>
              </a:rPr>
              <a:t>Ulysses</a:t>
            </a:r>
          </a:p>
          <a:p>
            <a:pPr lvl="1"/>
            <a:r>
              <a:rPr lang="it-IT" altLang="en-US" sz="2400" smtClean="0">
                <a:latin typeface="Arial" panose="020B0604020202020204" pitchFamily="34" charset="0"/>
                <a:cs typeface="Arial" panose="020B0604020202020204" pitchFamily="34" charset="0"/>
              </a:rPr>
              <a:t>Death of M.Proust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Modernism as a movement</a:t>
            </a:r>
          </a:p>
        </p:txBody>
      </p:sp>
      <p:sp>
        <p:nvSpPr>
          <p:cNvPr id="10243" name="Rectangle 3"/>
          <p:cNvSpPr>
            <a:spLocks noGrp="1" noChangeArrowheads="1"/>
          </p:cNvSpPr>
          <p:nvPr>
            <p:ph idx="1"/>
          </p:nvPr>
        </p:nvSpPr>
        <p:spPr bwMode="auto"/>
        <p:txBody>
          <a:bodyPr wrap="square" numCol="1" anchor="t" anchorCtr="0" compatLnSpc="1">
            <a:prstTxWarp prst="textNoShape">
              <a:avLst/>
            </a:prstTxWarp>
          </a:bodyPr>
          <a:lstStyle/>
          <a:p>
            <a:pPr>
              <a:buFont typeface="Wingdings" panose="05000000000000000000" pitchFamily="2" charset="2"/>
              <a:buNone/>
            </a:pPr>
            <a:r>
              <a:rPr lang="en-GB" altLang="en-US" sz="2400" smtClean="0">
                <a:latin typeface="Arial" panose="020B0604020202020204" pitchFamily="34" charset="0"/>
                <a:cs typeface="Arial" panose="020B0604020202020204" pitchFamily="34" charset="0"/>
              </a:rPr>
              <a:t>Modernism as a movement can be recognized not only</a:t>
            </a:r>
          </a:p>
          <a:p>
            <a:pPr>
              <a:buFont typeface="Wingdings" panose="05000000000000000000" pitchFamily="2" charset="2"/>
              <a:buNone/>
            </a:pPr>
            <a:r>
              <a:rPr lang="en-GB" altLang="en-US" sz="2400" smtClean="0">
                <a:latin typeface="Arial" panose="020B0604020202020204" pitchFamily="34" charset="0"/>
                <a:cs typeface="Arial" panose="020B0604020202020204" pitchFamily="34" charset="0"/>
              </a:rPr>
              <a:t>in literature but also in </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The sciences</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Philosophy </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Psychology </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Anthropology</a:t>
            </a:r>
            <a:r>
              <a:rPr lang="it-IT" altLang="en-US" sz="2400" smtClean="0">
                <a:latin typeface="Arial" panose="020B0604020202020204" pitchFamily="34" charset="0"/>
                <a:cs typeface="Arial" panose="020B0604020202020204" pitchFamily="34" charset="0"/>
              </a:rPr>
              <a:t> </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Painting </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Music</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Sculpture</a:t>
            </a:r>
          </a:p>
          <a:p>
            <a:pPr>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Architecture</a:t>
            </a:r>
          </a:p>
          <a:p>
            <a:pPr>
              <a:buFont typeface="Wingdings" panose="05000000000000000000" pitchFamily="2" charset="2"/>
              <a:buChar char="n"/>
            </a:pPr>
            <a:endParaRPr lang="it-IT" alt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General Features </a:t>
            </a:r>
          </a:p>
        </p:txBody>
      </p:sp>
      <p:sp>
        <p:nvSpPr>
          <p:cNvPr id="12291" name="Rectangle 3"/>
          <p:cNvSpPr>
            <a:spLocks noGrp="1" noChangeArrowheads="1"/>
          </p:cNvSpPr>
          <p:nvPr>
            <p:ph idx="1"/>
          </p:nvPr>
        </p:nvSpPr>
        <p:spPr bwMode="auto">
          <a:xfrm>
            <a:off x="250825" y="2017713"/>
            <a:ext cx="8704263" cy="4506912"/>
          </a:xfrm>
        </p:spPr>
        <p:txBody>
          <a:bodyPr wrap="square" numCol="1" anchor="t" anchorCtr="0" compatLnSpc="1">
            <a:prstTxWarp prst="textNoShape">
              <a:avLst/>
            </a:prstTxWarp>
          </a:bodyPr>
          <a:lstStyle/>
          <a:p>
            <a:pPr>
              <a:buFont typeface="Wingdings" panose="05000000000000000000" pitchFamily="2" charset="2"/>
              <a:buNone/>
            </a:pPr>
            <a:r>
              <a:rPr lang="en-GB" altLang="en-US" sz="2800" smtClean="0">
                <a:latin typeface="Arial" panose="020B0604020202020204" pitchFamily="34" charset="0"/>
                <a:cs typeface="Arial" panose="020B0604020202020204" pitchFamily="34" charset="0"/>
              </a:rPr>
              <a:t>   Modernism was built on a sense of lost community and civilization and was made up of a series of contradictions , embraced multiple features of modern sensibility</a:t>
            </a:r>
          </a:p>
          <a:p>
            <a:pPr>
              <a:buFont typeface="Wingdings" panose="05000000000000000000" pitchFamily="2" charset="2"/>
              <a:buChar char="n"/>
            </a:pPr>
            <a:r>
              <a:rPr lang="en-GB" altLang="en-US" sz="2800" smtClean="0">
                <a:latin typeface="Arial" panose="020B0604020202020204" pitchFamily="34" charset="0"/>
                <a:cs typeface="Arial" panose="020B0604020202020204" pitchFamily="34" charset="0"/>
              </a:rPr>
              <a:t>Revolution and conservatism</a:t>
            </a:r>
          </a:p>
          <a:p>
            <a:pPr>
              <a:buFont typeface="Wingdings" panose="05000000000000000000" pitchFamily="2" charset="2"/>
              <a:buChar char="n"/>
            </a:pPr>
            <a:r>
              <a:rPr lang="en-GB" altLang="en-US" sz="2800" smtClean="0">
                <a:latin typeface="Arial" panose="020B0604020202020204" pitchFamily="34" charset="0"/>
                <a:cs typeface="Arial" panose="020B0604020202020204" pitchFamily="34" charset="0"/>
              </a:rPr>
              <a:t>Loss of a sense of tradition</a:t>
            </a:r>
          </a:p>
          <a:p>
            <a:pPr>
              <a:buFont typeface="Wingdings" panose="05000000000000000000" pitchFamily="2" charset="2"/>
              <a:buChar char="n"/>
            </a:pPr>
            <a:r>
              <a:rPr lang="en-GB" altLang="en-US" sz="2800" smtClean="0">
                <a:latin typeface="Arial" panose="020B0604020202020204" pitchFamily="34" charset="0"/>
                <a:cs typeface="Arial" panose="020B0604020202020204" pitchFamily="34" charset="0"/>
              </a:rPr>
              <a:t>Increasing dominance of technology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116013" y="188913"/>
            <a:ext cx="7793037" cy="1127125"/>
          </a:xfrm>
        </p:spPr>
        <p:txBody>
          <a:bodyPr/>
          <a:lstStyle/>
          <a:p>
            <a:r>
              <a:rPr lang="it-IT" altLang="en-US" smtClean="0">
                <a:latin typeface="Arial" panose="020B0604020202020204" pitchFamily="34" charset="0"/>
                <a:cs typeface="Arial" panose="020B0604020202020204" pitchFamily="34" charset="0"/>
              </a:rPr>
              <a:t>Thematic features</a:t>
            </a:r>
          </a:p>
        </p:txBody>
      </p:sp>
      <p:sp>
        <p:nvSpPr>
          <p:cNvPr id="14339" name="Rectangle 3"/>
          <p:cNvSpPr>
            <a:spLocks noGrp="1" noChangeArrowheads="1"/>
          </p:cNvSpPr>
          <p:nvPr>
            <p:ph idx="1"/>
          </p:nvPr>
        </p:nvSpPr>
        <p:spPr bwMode="auto">
          <a:xfrm>
            <a:off x="395288" y="1412875"/>
            <a:ext cx="9145587" cy="4824413"/>
          </a:xfrm>
        </p:spPr>
        <p:txBody>
          <a:bodyPr wrap="square" numCol="1" anchor="t" anchorCtr="0" compatLnSpc="1">
            <a:prstTxWarp prst="textNoShape">
              <a:avLst/>
            </a:prstTxWarp>
          </a:bodyPr>
          <a:lstStyle/>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Intentional distortion of shapes</a:t>
            </a: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Focus on form rather than meaning</a:t>
            </a: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Breakdown of social norms and cultural values</a:t>
            </a:r>
            <a:endParaRPr lang="it-IT" altLang="en-US" sz="2400" smtClean="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Dislocation of meaning and sense from its normal context</a:t>
            </a:r>
            <a:endParaRPr lang="it-IT" altLang="en-US" sz="2400" smtClean="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Disillusionment</a:t>
            </a: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Rejection of history and the substitution of a mythical past</a:t>
            </a:r>
            <a:endParaRPr lang="it-IT" altLang="en-US" sz="2400" smtClean="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Need to reflect the complexity of modern urban life </a:t>
            </a: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Importance of the unconscious mind</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Interest in the primitive and </a:t>
            </a:r>
            <a:r>
              <a:rPr lang="en-US" altLang="en-US" sz="2400" smtClean="0">
                <a:latin typeface="Arial" panose="020B0604020202020204" pitchFamily="34" charset="0"/>
                <a:cs typeface="Arial" panose="020B0604020202020204" pitchFamily="34" charset="0"/>
              </a:rPr>
              <a:t>non-western cultures</a:t>
            </a:r>
          </a:p>
          <a:p>
            <a:pPr>
              <a:lnSpc>
                <a:spcPct val="80000"/>
              </a:lnSpc>
              <a:buFont typeface="Wingdings" panose="05000000000000000000" pitchFamily="2" charset="2"/>
              <a:buChar char="n"/>
            </a:pPr>
            <a:r>
              <a:rPr lang="en-US" altLang="en-US" sz="2400" smtClean="0">
                <a:latin typeface="Arial" panose="020B0604020202020204" pitchFamily="34" charset="0"/>
                <a:cs typeface="Arial" panose="020B0604020202020204" pitchFamily="34" charset="0"/>
              </a:rPr>
              <a:t>Impossibility  of an absolute interpretation of reality</a:t>
            </a:r>
          </a:p>
          <a:p>
            <a:pPr>
              <a:lnSpc>
                <a:spcPct val="80000"/>
              </a:lnSpc>
              <a:buFont typeface="Wingdings" panose="05000000000000000000" pitchFamily="2" charset="2"/>
              <a:buChar char="n"/>
            </a:pPr>
            <a:r>
              <a:rPr lang="en-GB" altLang="en-US" sz="2400" smtClean="0">
                <a:latin typeface="Arial" panose="020B0604020202020204" pitchFamily="34" charset="0"/>
                <a:cs typeface="Arial" panose="020B0604020202020204" pitchFamily="34" charset="0"/>
              </a:rPr>
              <a:t>Overwhelming technological changes</a:t>
            </a:r>
            <a:endParaRPr lang="it-IT" altLang="en-US" sz="240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altLang="en-US" smtClean="0">
                <a:latin typeface="Arial" panose="020B0604020202020204" pitchFamily="34" charset="0"/>
                <a:cs typeface="Arial" panose="020B0604020202020204" pitchFamily="34" charset="0"/>
              </a:rPr>
              <a:t>Albert Einstein </a:t>
            </a:r>
            <a:r>
              <a:rPr lang="en-GB" altLang="en-US" sz="2000" smtClean="0">
                <a:latin typeface="Arial" panose="020B0604020202020204" pitchFamily="34" charset="0"/>
                <a:cs typeface="Arial" panose="020B0604020202020204" pitchFamily="34" charset="0"/>
              </a:rPr>
              <a:t>(</a:t>
            </a:r>
            <a:r>
              <a:rPr lang="it-IT" altLang="en-US" sz="2000" smtClean="0">
                <a:latin typeface="Arial" panose="020B0604020202020204" pitchFamily="34" charset="0"/>
                <a:cs typeface="Arial" panose="020B0604020202020204" pitchFamily="34" charset="0"/>
              </a:rPr>
              <a:t>1879-1955</a:t>
            </a:r>
            <a:r>
              <a:rPr lang="it-IT" altLang="en-US" sz="2000" smtClean="0"/>
              <a:t>)</a:t>
            </a:r>
            <a:r>
              <a:rPr lang="it-IT" altLang="en-US" smtClean="0"/>
              <a:t> </a:t>
            </a:r>
          </a:p>
        </p:txBody>
      </p:sp>
      <p:sp>
        <p:nvSpPr>
          <p:cNvPr id="16387" name="Rectangle 3"/>
          <p:cNvSpPr>
            <a:spLocks noGrp="1" noChangeArrowheads="1"/>
          </p:cNvSpPr>
          <p:nvPr>
            <p:ph idx="1"/>
          </p:nvPr>
        </p:nvSpPr>
        <p:spPr bwMode="auto">
          <a:xfrm>
            <a:off x="611188" y="2017713"/>
            <a:ext cx="8343900" cy="4114800"/>
          </a:xfrm>
        </p:spPr>
        <p:txBody>
          <a:bodyPr wrap="square" numCol="1" anchor="t" anchorCtr="0" compatLnSpc="1">
            <a:prstTxWarp prst="textNoShape">
              <a:avLst/>
            </a:prstTxWarp>
            <a:normAutofit fontScale="92500"/>
          </a:bodyPr>
          <a:lstStyle/>
          <a:p>
            <a:pPr>
              <a:lnSpc>
                <a:spcPct val="80000"/>
              </a:lnSpc>
              <a:buFont typeface="Wingdings" panose="05000000000000000000" pitchFamily="2" charset="2"/>
              <a:buNone/>
            </a:pPr>
            <a:endParaRPr lang="it-IT" altLang="en-US" sz="2400" smtClean="0">
              <a:latin typeface="Arial" panose="020B0604020202020204" pitchFamily="34" charset="0"/>
              <a:cs typeface="Arial" panose="020B0604020202020204" pitchFamily="34" charset="0"/>
            </a:endParaRPr>
          </a:p>
          <a:p>
            <a:pPr>
              <a:lnSpc>
                <a:spcPct val="80000"/>
              </a:lnSpc>
              <a:buFont typeface="Wingdings" panose="05000000000000000000" pitchFamily="2" charset="2"/>
              <a:buNone/>
            </a:pPr>
            <a:r>
              <a:rPr lang="it-IT" altLang="en-US" sz="2400" smtClean="0">
                <a:latin typeface="Arial" panose="020B0604020202020204" pitchFamily="34" charset="0"/>
                <a:cs typeface="Arial" panose="020B0604020202020204" pitchFamily="34" charset="0"/>
              </a:rPr>
              <a:t>The Theory of General Relativity </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A metric theory of gravitation</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Einstein's equations link the geometry of a four-dimensional space-time with the energy-momentum contained in that space-time</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Phenomena ascribed to the action of the force of gravity in classical mechanics, correspond to inertial motion within a curved geometry of spacetime</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The curvature is caused by the energy-momentum of matter </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Space-time tells matter how to move </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Matter tells space-time how to curve.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it-IT" altLang="en-US" smtClean="0">
                <a:latin typeface="Arial" panose="020B0604020202020204" pitchFamily="34" charset="0"/>
                <a:cs typeface="Arial" panose="020B0604020202020204" pitchFamily="34" charset="0"/>
              </a:rPr>
              <a:t>Sigmund Freud </a:t>
            </a:r>
            <a:r>
              <a:rPr lang="it-IT" altLang="en-US" sz="2000" smtClean="0">
                <a:latin typeface="Arial" panose="020B0604020202020204" pitchFamily="34" charset="0"/>
                <a:cs typeface="Arial" panose="020B0604020202020204" pitchFamily="34" charset="0"/>
              </a:rPr>
              <a:t>(1856-1938)</a:t>
            </a:r>
            <a:endParaRPr lang="it-IT" altLang="en-US" smtClean="0">
              <a:latin typeface="Arial" panose="020B0604020202020204" pitchFamily="34" charset="0"/>
              <a:cs typeface="Arial" panose="020B0604020202020204" pitchFamily="34" charset="0"/>
            </a:endParaRPr>
          </a:p>
        </p:txBody>
      </p:sp>
      <p:sp>
        <p:nvSpPr>
          <p:cNvPr id="18435" name="Rectangle 3"/>
          <p:cNvSpPr>
            <a:spLocks noGrp="1" noChangeArrowheads="1"/>
          </p:cNvSpPr>
          <p:nvPr>
            <p:ph idx="1"/>
          </p:nvPr>
        </p:nvSpPr>
        <p:spPr bwMode="auto">
          <a:xfrm>
            <a:off x="250825" y="1690688"/>
            <a:ext cx="8569325" cy="4773612"/>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it-IT" altLang="en-US" sz="2400" smtClean="0">
                <a:latin typeface="Arial" panose="020B0604020202020204" pitchFamily="34" charset="0"/>
                <a:cs typeface="Arial" panose="020B0604020202020204" pitchFamily="34" charset="0"/>
              </a:rPr>
              <a:t>Austrian psychologist and psychotherapist</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Discovered a new method to investigate </a:t>
            </a:r>
          </a:p>
          <a:p>
            <a:pPr>
              <a:lnSpc>
                <a:spcPct val="80000"/>
              </a:lnSpc>
              <a:buFont typeface="Wingdings" panose="05000000000000000000" pitchFamily="2" charset="2"/>
              <a:buNone/>
            </a:pPr>
            <a:r>
              <a:rPr lang="it-IT" altLang="en-US" sz="2400" smtClean="0">
                <a:latin typeface="Arial" panose="020B0604020202020204" pitchFamily="34" charset="0"/>
                <a:cs typeface="Arial" panose="020B0604020202020204" pitchFamily="34" charset="0"/>
              </a:rPr>
              <a:t>	the mind through analysis of dreams and free associations</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Known for his theories of the unconscious mind and the defense </a:t>
            </a:r>
          </a:p>
          <a:p>
            <a:pPr>
              <a:lnSpc>
                <a:spcPct val="80000"/>
              </a:lnSpc>
              <a:buFont typeface="Wingdings" panose="05000000000000000000" pitchFamily="2" charset="2"/>
              <a:buNone/>
            </a:pPr>
            <a:r>
              <a:rPr lang="it-IT" altLang="en-US" sz="2400" smtClean="0">
                <a:latin typeface="Arial" panose="020B0604020202020204" pitchFamily="34" charset="0"/>
                <a:cs typeface="Arial" panose="020B0604020202020204" pitchFamily="34" charset="0"/>
              </a:rPr>
              <a:t>	mechanism of repression </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Renowned for his redefinition of sexual desire as the primary motivational energy of human life directed toward a wide variety of objects </a:t>
            </a:r>
          </a:p>
          <a:p>
            <a:pPr>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Famous for his therapeutic techniques, including </a:t>
            </a:r>
          </a:p>
          <a:p>
            <a:pPr lvl="1">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theory of transference in the therapeutic relationship </a:t>
            </a:r>
          </a:p>
          <a:p>
            <a:pPr lvl="1">
              <a:lnSpc>
                <a:spcPct val="80000"/>
              </a:lnSpc>
              <a:buFont typeface="Wingdings" panose="05000000000000000000" pitchFamily="2" charset="2"/>
              <a:buChar char="n"/>
            </a:pPr>
            <a:r>
              <a:rPr lang="it-IT" altLang="en-US" sz="2400" smtClean="0">
                <a:latin typeface="Arial" panose="020B0604020202020204" pitchFamily="34" charset="0"/>
                <a:cs typeface="Arial" panose="020B0604020202020204" pitchFamily="34" charset="0"/>
              </a:rPr>
              <a:t>value of dreams as sources of insight into unconscious desires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0E3D48D849AA42B1D77F90C2061795" ma:contentTypeVersion="4" ma:contentTypeDescription="Create a new document." ma:contentTypeScope="" ma:versionID="fa067c9c54e704b2366cc29c0e3b406a">
  <xsd:schema xmlns:xsd="http://www.w3.org/2001/XMLSchema" xmlns:xs="http://www.w3.org/2001/XMLSchema" xmlns:p="http://schemas.microsoft.com/office/2006/metadata/properties" xmlns:ns2="2a325db0-d0bd-4599-8ec7-a9db19e3658f" targetNamespace="http://schemas.microsoft.com/office/2006/metadata/properties" ma:root="true" ma:fieldsID="22648a32e7d5d7921b4c5b641dd29183" ns2:_="">
    <xsd:import namespace="2a325db0-d0bd-4599-8ec7-a9db19e3658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325db0-d0bd-4599-8ec7-a9db19e365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38591F-BC43-44FA-9AEC-0D1BF0030A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325db0-d0bd-4599-8ec7-a9db19e365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A0479C-F8D9-4C71-99F8-9749A892D279}">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2a325db0-d0bd-4599-8ec7-a9db19e3658f"/>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7D0170F-C85D-40EC-B7ED-DF1D7DEE412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11045</TotalTime>
  <Words>790</Words>
  <Application>Microsoft Office PowerPoint</Application>
  <PresentationFormat>On-screen Show (4:3)</PresentationFormat>
  <Paragraphs>150</Paragraphs>
  <Slides>17</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ＭＳ Ｐゴシック</vt:lpstr>
      <vt:lpstr>ＭＳ Ｐゴシック</vt:lpstr>
      <vt:lpstr>游ゴシック</vt:lpstr>
      <vt:lpstr>Arial</vt:lpstr>
      <vt:lpstr>Calibri</vt:lpstr>
      <vt:lpstr>Calibri Light</vt:lpstr>
      <vt:lpstr>Wingdings</vt:lpstr>
      <vt:lpstr>Office Theme</vt:lpstr>
      <vt:lpstr>Modernism in literature</vt:lpstr>
      <vt:lpstr>Questions to consider </vt:lpstr>
      <vt:lpstr>Definition</vt:lpstr>
      <vt:lpstr>A few dates</vt:lpstr>
      <vt:lpstr>Modernism as a movement</vt:lpstr>
      <vt:lpstr>General Features </vt:lpstr>
      <vt:lpstr>Thematic features</vt:lpstr>
      <vt:lpstr>Albert Einstein (1879-1955) </vt:lpstr>
      <vt:lpstr>Sigmund Freud (1856-1938)</vt:lpstr>
      <vt:lpstr>Formal features of poetry</vt:lpstr>
      <vt:lpstr>Free verse</vt:lpstr>
      <vt:lpstr>Modernist poets</vt:lpstr>
      <vt:lpstr>Modernist novelists</vt:lpstr>
      <vt:lpstr>Formal features of narrative </vt:lpstr>
      <vt:lpstr>Stream of consciousness</vt:lpstr>
      <vt:lpstr>Interior monologue</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Modernism in literature</dc:title>
  <dc:creator>Strandard</dc:creator>
  <cp:lastModifiedBy>Michiko Ishiguro</cp:lastModifiedBy>
  <cp:revision>19</cp:revision>
  <dcterms:created xsi:type="dcterms:W3CDTF">2008-04-13T10:54:30Z</dcterms:created>
  <dcterms:modified xsi:type="dcterms:W3CDTF">2018-12-12T23:38:48Z</dcterms:modified>
</cp:coreProperties>
</file>