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4"/>
  </p:sldMasterIdLst>
  <p:handoutMasterIdLst>
    <p:handoutMasterId r:id="rId25"/>
  </p:handoutMasterIdLst>
  <p:sldIdLst>
    <p:sldId id="256" r:id="rId5"/>
    <p:sldId id="257" r:id="rId6"/>
    <p:sldId id="258" r:id="rId7"/>
    <p:sldId id="259" r:id="rId8"/>
    <p:sldId id="260" r:id="rId9"/>
    <p:sldId id="269" r:id="rId10"/>
    <p:sldId id="27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2" r:id="rId20"/>
    <p:sldId id="273" r:id="rId21"/>
    <p:sldId id="275" r:id="rId22"/>
    <p:sldId id="276" r:id="rId23"/>
    <p:sldId id="274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9" d="100"/>
          <a:sy n="149" d="100"/>
        </p:scale>
        <p:origin x="1424" y="1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AFD469-4EEC-425E-8AA3-966815F60A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6C0F1B-7658-4A2B-99A9-BF63599029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BD9BB27-7FC4-4616-BF4F-C6D0105FC259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850956-284F-4E5D-98BC-D8E7457673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F5DEBC-A6BF-482F-868E-B7613848C2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692BF50-E953-44D0-B90F-86D2DE0B1A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8BD26-9494-45A8-AEEE-CE0A850E2182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225FB-AC2C-4A2A-9289-00FE5290DA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1192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F8FD9-F2A5-46F5-94A9-AF038D4D3B52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CBCDB-A508-49A9-ACF7-EB8A5AFA00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585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2B744-C7AE-4445-855B-B6C56A549768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5E807-1D61-4AFC-B308-5D4E412FE4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672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2084-6238-4FE9-8C76-F1E72A2B3DE4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DA13-1D33-4429-810D-9E1B393863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6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4AC63-463C-4799-AE80-2199B9EFF39D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31D2A-9B2F-443B-AF37-81981D5A87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38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55624-129B-432A-9173-05873798D4BF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234AF-D977-4ABC-BBD3-44D1858F23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582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9001F-29AE-4387-979E-26544A81033D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9B890-89D5-4AD5-BAE1-D1F55BE6FC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708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8136D-56C4-4E38-AAC0-805EDACE3E48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DEB69-E127-4855-AABD-7EEA58D349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831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BFB74-6CB2-4FAD-8D57-5FE9BF9B9479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FB2FE-140D-429B-8EAB-2A39818E92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397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C8CE5-FDA8-4840-8B03-7751576861AF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95564-0FE4-4775-A24A-F104810D0D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988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F2401-91C4-4797-B4AA-0F94F84D0A9E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28724-6325-44D4-9AF0-708B2748E3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2428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AU" alt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06BE85-4A72-42E6-9A12-41AC60EF1762}" type="datetimeFigureOut">
              <a:rPr lang="en-US"/>
              <a:pPr>
                <a:defRPr/>
              </a:pPr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125B59-C56B-494C-B9FB-CED131652E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6000" smtClean="0">
                <a:latin typeface="Arial" panose="020B0604020202020204" pitchFamily="34" charset="0"/>
                <a:cs typeface="Arial" panose="020B0604020202020204" pitchFamily="34" charset="0"/>
              </a:rPr>
              <a:t>Critical Approaches to Literature</a:t>
            </a:r>
            <a:endParaRPr lang="en-US" altLang="en-US" sz="6000" b="1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4400" smtClean="0">
                <a:latin typeface="Arial" panose="020B0604020202020204" pitchFamily="34" charset="0"/>
                <a:cs typeface="Arial" panose="020B0604020202020204" pitchFamily="34" charset="0"/>
              </a:rPr>
              <a:t>Literary Theory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52400" y="365125"/>
            <a:ext cx="8839200" cy="1325563"/>
          </a:xfrm>
        </p:spPr>
        <p:txBody>
          <a:bodyPr/>
          <a:lstStyle/>
          <a:p>
            <a:pPr algn="ctr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3. The Psychological/ Psychoanalytic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152400" y="2133600"/>
            <a:ext cx="8839200" cy="47244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Psychological Criticism views a text as a revelation of its author’s mind and personality.  It is based on the work of Sigmund Freud</a:t>
            </a: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Also focuses on the </a:t>
            </a:r>
            <a:r>
              <a:rPr lang="en-US" altLang="en-US" sz="3200" i="1" smtClean="0">
                <a:latin typeface="Arial" panose="020B0604020202020204" pitchFamily="34" charset="0"/>
                <a:cs typeface="Arial" panose="020B0604020202020204" pitchFamily="34" charset="0"/>
              </a:rPr>
              <a:t>hidden</a:t>
            </a:r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 motivations of literary characters</a:t>
            </a:r>
          </a:p>
          <a:p>
            <a:pPr lvl="1"/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Looks at literary characters as a reflection of the writer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4. The Sociological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63575" y="1690688"/>
            <a:ext cx="7600950" cy="5160962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19088" indent="-319088">
              <a:buFontTx/>
              <a:buNone/>
            </a:pPr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Sociological criticism argues that social contexts (the social environment) must be considered when analyzing a text.</a:t>
            </a:r>
          </a:p>
          <a:p>
            <a:pPr marL="639763" lvl="1" indent="-273050">
              <a:buFont typeface="Wingdings 2" panose="05020102010507070707" pitchFamily="18" charset="2"/>
              <a:buChar char=""/>
            </a:pPr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Focuses on the values of a society and how those views are reflected in a text</a:t>
            </a:r>
          </a:p>
          <a:p>
            <a:pPr marL="639763" lvl="1" indent="-273050">
              <a:buFont typeface="Wingdings 2" panose="05020102010507070707" pitchFamily="18" charset="2"/>
              <a:buChar char=""/>
            </a:pPr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Emphasizes the economic, political, and cultural issues within literary texts </a:t>
            </a:r>
          </a:p>
          <a:p>
            <a:pPr marL="639763" lvl="1" indent="-273050">
              <a:buFont typeface="Wingdings 2" panose="05020102010507070707" pitchFamily="18" charset="2"/>
              <a:buChar char=""/>
            </a:pPr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Core Belief:  Literature is a reflection of its society.</a:t>
            </a:r>
          </a:p>
          <a:p>
            <a:pPr marL="319088" indent="-319088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4A. The Marxist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– Part 1</a:t>
            </a: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38200" y="2057400"/>
            <a:ext cx="7677150" cy="4586288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19088" indent="-319088">
              <a:buFontTx/>
              <a:buNone/>
            </a:pPr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Marxist Criticism emphasizes economic and social conditions.  It is based on the political theory of Karl Marx and Friedrich Engels.</a:t>
            </a:r>
          </a:p>
          <a:p>
            <a:pPr marL="639763" lvl="1" indent="-273050">
              <a:buFont typeface="Wingdings 2" panose="05020102010507070707" pitchFamily="18" charset="2"/>
              <a:buChar char=""/>
            </a:pPr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Concerned with understanding the role of power, politics, and money in literary texts</a:t>
            </a:r>
          </a:p>
          <a:p>
            <a:pPr marL="319088" indent="-319088">
              <a:buFont typeface="Wingdings" panose="05000000000000000000" pitchFamily="2" charset="2"/>
              <a:buChar char=""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4A. The Marxist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– Part 2</a:t>
            </a: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589B1-3E38-4212-B601-6991609F3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Marxist Criticism examines literature to see how it reflects</a:t>
            </a:r>
          </a:p>
          <a:p>
            <a:pPr marL="990600" lvl="1" indent="-5334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way in which dominant groups (typically, the majority) exploit the subordinate groups (typically, the minority)</a:t>
            </a:r>
          </a:p>
          <a:p>
            <a:pPr marL="990600" lvl="1" indent="-5334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way in which people become alienated from one another through power, money, and politics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4B. The Feminist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– Part 1</a:t>
            </a: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628650" y="1905000"/>
            <a:ext cx="7886700" cy="4800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19088" indent="-319088">
              <a:buFontTx/>
              <a:buNone/>
            </a:pPr>
            <a:r>
              <a:rPr lang="en-US" altLang="en-US" sz="3200" smtClean="0"/>
              <a:t>Feminist Criticism is concerned with the role, position, and influence of women in a literary text.</a:t>
            </a:r>
          </a:p>
          <a:p>
            <a:pPr marL="639763" lvl="1" indent="-273050">
              <a:buFont typeface="Wingdings 2" panose="05020102010507070707" pitchFamily="18" charset="2"/>
              <a:buChar char=""/>
            </a:pPr>
            <a:r>
              <a:rPr lang="en-US" altLang="en-US" sz="3200" smtClean="0"/>
              <a:t>Asserts that most “literature” throughout time has been written by men, for men.</a:t>
            </a:r>
          </a:p>
          <a:p>
            <a:pPr marL="639763" lvl="1" indent="-273050">
              <a:buFont typeface="Wingdings 2" panose="05020102010507070707" pitchFamily="18" charset="2"/>
              <a:buChar char=""/>
            </a:pPr>
            <a:r>
              <a:rPr lang="en-US" altLang="en-US" sz="3200" smtClean="0"/>
              <a:t>Examines the way that the female consciousness is depicted by both male and female writers.</a:t>
            </a:r>
          </a:p>
          <a:p>
            <a:pPr marL="319088" indent="-319088">
              <a:buFont typeface="Wingdings" panose="05000000000000000000" pitchFamily="2" charset="2"/>
              <a:buChar char=""/>
            </a:pPr>
            <a:endParaRPr lang="en-US" alt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4B. The Feminist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– Part 2</a:t>
            </a: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625CD-9200-4065-8B70-4E78EAF9A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 Basic Principles of Feminist Criticism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Western civilization is patriarchal.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concepts of gender are mainly cultural ideas created by patriarchal societies.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Patriarchal ideals pervade “literature.”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Most “literature” through time has been gender-biased.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5. The Biographical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– Part 1</a:t>
            </a: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 bwMode="auto">
          <a:xfrm>
            <a:off x="612775" y="2209800"/>
            <a:ext cx="7616825" cy="39163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52450" indent="-552450"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Biographical Criticism argues that we must take an author’s life and background into account when we study a text.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5. The Biographical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– Part 2</a:t>
            </a: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 bwMode="auto">
          <a:xfrm>
            <a:off x="612775" y="1600200"/>
            <a:ext cx="8153400" cy="45259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52450" indent="-552450"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Three Benefits:</a:t>
            </a:r>
          </a:p>
          <a:p>
            <a:pPr marL="552450" indent="-552450">
              <a:buFont typeface="Wingdings" panose="05000000000000000000" pitchFamily="2" charset="2"/>
              <a:buAutoNum type="arabicPeriod"/>
            </a:pP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Facts about an author’s experience can help a reader decide how to interpret a text.</a:t>
            </a:r>
          </a:p>
          <a:p>
            <a:pPr marL="552450" indent="-552450">
              <a:buFont typeface="Wingdings" panose="05000000000000000000" pitchFamily="2" charset="2"/>
              <a:buAutoNum type="arabicPeriod"/>
            </a:pP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A reader can better appreciate a text by knowing a writer’s struggles or difficulties in creating that text.</a:t>
            </a:r>
          </a:p>
          <a:p>
            <a:pPr marL="552450" indent="-552450">
              <a:buFont typeface="Wingdings" panose="05000000000000000000" pitchFamily="2" charset="2"/>
              <a:buAutoNum type="arabicPeriod"/>
            </a:pP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A reader can understand a writer’s preoccupation by studying the way they apply and modify their own life experiences in their works.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6. The New Historicist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– Part 1</a:t>
            </a: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 bwMode="auto">
          <a:xfrm>
            <a:off x="612775" y="2438400"/>
            <a:ext cx="8153400" cy="41910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New Historicist Criticism argues that every literary work is a product of its time and its world.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6. The New Historicist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– Part 2</a:t>
            </a: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3E425-CE6B-4272-8868-6428C693D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49580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New Historicism: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Provides background information necessary to understand how literary texts were perceived in their time.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Shows how literary texts reflect ideas and attitudes of the time in which they were written.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New historicist critics often compare the language in contemporary documents and literary texts to reveal cultural assumptions and values in the text.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Unit Focus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>
              <a:buFontTx/>
              <a:buNone/>
            </a:pPr>
            <a:r>
              <a:rPr lang="en-US" alt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How do we study literature?</a:t>
            </a:r>
          </a:p>
          <a:p>
            <a:pPr algn="ctr">
              <a:buFontTx/>
              <a:buNone/>
            </a:pPr>
            <a:r>
              <a:rPr lang="en-US" alt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How do viewpoint and bias affect our perception of reality?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REMEMBER…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 bwMode="auto">
          <a:xfrm>
            <a:off x="612775" y="2209800"/>
            <a:ext cx="8153400" cy="39163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We will never look at a text STRICTLY from one standpoint or another, ignoring all other views.  That is antithetical to what we are trying to do.</a:t>
            </a:r>
          </a:p>
          <a:p>
            <a:r>
              <a:rPr lang="en-US" alt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We should always keep our focus on the text and use these critical approaches to clarify our understanding of a text and develop an interpretation of it.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28600" y="365125"/>
            <a:ext cx="8686800" cy="1325563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Critical Approaches to the Study of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Critical Approaches are different perspectives we consider when looking at a piece of literature.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They seek to give us answers to these questions, in addition to aiding us in interpreting literature.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	1. What do we read?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	2. Why do we read?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	3. How do we read?</a:t>
            </a:r>
            <a:endParaRPr lang="en-US" altLang="en-US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Critical Approaches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3D266-A6B3-4A39-BE8D-3F21C1E68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800600"/>
          </a:xfrm>
        </p:spPr>
        <p:txBody>
          <a:bodyPr/>
          <a:lstStyle/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Reader-Response Criticism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Formalist Criticism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Psychological/Psychoanalytic Criticism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Sociological Criticism</a:t>
            </a:r>
          </a:p>
          <a:p>
            <a:pPr marL="990600" lvl="1" indent="-533400" fontAlgn="auto">
              <a:spcAft>
                <a:spcPts val="0"/>
              </a:spcAft>
              <a:buFontTx/>
              <a:buNone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A. Feminist/Gender Criticism</a:t>
            </a:r>
          </a:p>
          <a:p>
            <a:pPr marL="990600" lvl="1" indent="-533400" fontAlgn="auto">
              <a:spcAft>
                <a:spcPts val="0"/>
              </a:spcAft>
              <a:buFontTx/>
              <a:buNone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B. Marxist Criticism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Biographical Criticism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New Historicist Criticism</a:t>
            </a:r>
          </a:p>
          <a:p>
            <a:pPr marL="320040" indent="-320040"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4800" y="365125"/>
            <a:ext cx="8610600" cy="1325563"/>
          </a:xfrm>
        </p:spPr>
        <p:txBody>
          <a:bodyPr/>
          <a:lstStyle/>
          <a:p>
            <a:pPr algn="ctr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Questions to ponder for each Theory/Approach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12775" y="2209800"/>
            <a:ext cx="7921625" cy="43434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What are the benefits of each form of criticism?</a:t>
            </a:r>
          </a:p>
          <a:p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What are potential problems with each form?</a:t>
            </a:r>
          </a:p>
          <a:p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Is there a “right” or a “wrong” form?</a:t>
            </a:r>
          </a:p>
          <a:p>
            <a:r>
              <a:rPr lang="en-US" alt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Can the mode of criticism alter the entire meaning of a text?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1. The </a:t>
            </a:r>
            <a:r>
              <a:rPr lang="en-US" altLang="en-US" dirty="0" smtClean="0"/>
              <a:t>Reader-Response </a:t>
            </a:r>
            <a:r>
              <a:rPr lang="en-US" altLang="en-US" dirty="0" smtClean="0"/>
              <a:t>Approach – Part 1</a:t>
            </a:r>
            <a:endParaRPr lang="en-US" altLang="en-US" dirty="0" smtClean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12956-A500-4D74-90A1-357D49E5E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52578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Reader-Response Criticism asserts that a great deal of meaning in a text lies with how the reader responds to it.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Focuses on the act of reading and how it affects our perception of meaning in a text (how we feel at the beginning vs. the end)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Deals more with the process of creating meaning and experiencing a text as we read.  A text is an experience, not an object.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text is a living thing that lives in the reader’s imagination.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639763" algn="ctr"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READER + READING SITUATION + TEXT = MEANING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1. The 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Reader-Response 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– Part 2</a:t>
            </a:r>
            <a:endParaRPr lang="en-US" alt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0671A-B7C0-44C3-BF86-3A224D6D5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00200"/>
            <a:ext cx="6629400" cy="5257800"/>
          </a:xfrm>
        </p:spPr>
        <p:txBody>
          <a:bodyPr/>
          <a:lstStyle/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Important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Ideas in Reader-Response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 individual reader’s interpretation usually changes over time.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Readers from different generations and different time periods interpret texts differently.</a:t>
            </a:r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Ultimately… How do YOU feel about what you have read?  What do YOU think it means?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 The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Formalist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– Part 1</a:t>
            </a: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Formalist Criticism emphasizes the form of a literary work to determine its meaning, focusing on literary elements and how they work to create meaning. </a:t>
            </a:r>
          </a:p>
          <a:p>
            <a:pPr lvl="1"/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Examines a text as independent from its time period, social setting, and author’s background.  A text is an independent entity.</a:t>
            </a:r>
          </a:p>
          <a:p>
            <a:pPr lvl="1"/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Focuses on close readings of texts and analysis of the </a:t>
            </a:r>
            <a:r>
              <a:rPr lang="en-US" altLang="en-US" sz="2400" i="1" smtClean="0">
                <a:latin typeface="Arial" panose="020B0604020202020204" pitchFamily="34" charset="0"/>
                <a:cs typeface="Arial" panose="020B0604020202020204" pitchFamily="34" charset="0"/>
              </a:rPr>
              <a:t>effects</a:t>
            </a:r>
            <a:r>
              <a:rPr lang="en-US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 of literary elements and techniques on the text.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Formalist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– Part 2</a:t>
            </a: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2166E-C370-4F1B-A8C1-D67C40530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90688"/>
            <a:ext cx="6553200" cy="5029200"/>
          </a:xfrm>
        </p:spPr>
        <p:txBody>
          <a:bodyPr/>
          <a:lstStyle/>
          <a:p>
            <a:pPr marL="609600" indent="-609600" fontAlgn="auto">
              <a:spcAft>
                <a:spcPts val="0"/>
              </a:spcAft>
              <a:buFontTx/>
              <a:buNone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Two Major Principles of Formalism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 literary text exists independent of any particular reader and, in a sense, has a fixed meaning.</a:t>
            </a:r>
          </a:p>
          <a:p>
            <a:pPr marL="609600" indent="-6096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greatest literary texts are “timeless” and “universal.”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0E3D48D849AA42B1D77F90C2061795" ma:contentTypeVersion="4" ma:contentTypeDescription="Create a new document." ma:contentTypeScope="" ma:versionID="fa067c9c54e704b2366cc29c0e3b406a">
  <xsd:schema xmlns:xsd="http://www.w3.org/2001/XMLSchema" xmlns:xs="http://www.w3.org/2001/XMLSchema" xmlns:p="http://schemas.microsoft.com/office/2006/metadata/properties" xmlns:ns2="2a325db0-d0bd-4599-8ec7-a9db19e3658f" targetNamespace="http://schemas.microsoft.com/office/2006/metadata/properties" ma:root="true" ma:fieldsID="22648a32e7d5d7921b4c5b641dd29183" ns2:_="">
    <xsd:import namespace="2a325db0-d0bd-4599-8ec7-a9db19e365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325db0-d0bd-4599-8ec7-a9db19e365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5F45DC-7F12-4B17-8572-CF9CB37F5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65DB77-C0DB-40E5-9723-2EA279920D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325db0-d0bd-4599-8ec7-a9db19e365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D962D3-4B84-433A-BE14-2C6335EC2AD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2a325db0-d0bd-4599-8ec7-a9db19e3658f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996</Words>
  <Application>Microsoft Office PowerPoint</Application>
  <PresentationFormat>On-screen Show (4:3)</PresentationFormat>
  <Paragraphs>89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Wingdings 2</vt:lpstr>
      <vt:lpstr>Office Theme</vt:lpstr>
      <vt:lpstr>Critical Approaches to Literature</vt:lpstr>
      <vt:lpstr>Unit Focus Questions</vt:lpstr>
      <vt:lpstr>Critical Approaches to the Study of Literature</vt:lpstr>
      <vt:lpstr>Critical Approaches to Consider</vt:lpstr>
      <vt:lpstr>Questions to ponder for each Theory/Approach</vt:lpstr>
      <vt:lpstr>1. The Reader-Response Approach – Part 1</vt:lpstr>
      <vt:lpstr>1. The Reader-Response Approach – Part 2</vt:lpstr>
      <vt:lpstr>2. The Formalist Approach – Part 1</vt:lpstr>
      <vt:lpstr>2. The Formalist Approach – Part 2</vt:lpstr>
      <vt:lpstr>3. The Psychological/ Psychoanalytic Approach</vt:lpstr>
      <vt:lpstr>4. The Sociological Approach</vt:lpstr>
      <vt:lpstr>4A. The Marxist Approach – Part 1</vt:lpstr>
      <vt:lpstr>4A. The Marxist Approach – Part 2</vt:lpstr>
      <vt:lpstr>4B. The Feminist Approach – Part 1</vt:lpstr>
      <vt:lpstr>4B. The Feminist Approach – Part 2</vt:lpstr>
      <vt:lpstr>5. The Biographical Approach – Part 1</vt:lpstr>
      <vt:lpstr>5. The Biographical Approach – Part 2</vt:lpstr>
      <vt:lpstr>6. The New Historicist Approach – Part 1</vt:lpstr>
      <vt:lpstr>6. The New Historicist Approach – Part 2</vt:lpstr>
      <vt:lpstr>REMEMBER…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Approaches to Literature</dc:title>
  <dc:creator>RJ Feudo</dc:creator>
  <cp:lastModifiedBy>Michiko Ishiguro</cp:lastModifiedBy>
  <cp:revision>17</cp:revision>
  <dcterms:created xsi:type="dcterms:W3CDTF">2009-09-09T03:01:03Z</dcterms:created>
  <dcterms:modified xsi:type="dcterms:W3CDTF">2018-12-10T22:22:16Z</dcterms:modified>
</cp:coreProperties>
</file>