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71" r:id="rId1"/>
  </p:sldMasterIdLst>
  <p:notesMasterIdLst>
    <p:notesMasterId r:id="rId18"/>
  </p:notes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0702"/>
    <a:srgbClr val="820D04"/>
    <a:srgbClr val="134D21"/>
    <a:srgbClr val="A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32" autoAdjust="0"/>
    <p:restoredTop sz="75943" autoAdjust="0"/>
  </p:normalViewPr>
  <p:slideViewPr>
    <p:cSldViewPr snapToGrid="0">
      <p:cViewPr varScale="1">
        <p:scale>
          <a:sx n="67" d="100"/>
          <a:sy n="67" d="100"/>
        </p:scale>
        <p:origin x="826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SzPct val="116666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SzPct val="116666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SzPct val="116666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116666"/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116666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116666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116666"/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116666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116666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116666"/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116666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SzPct val="116666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A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A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9825329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4" name="Shape 1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1" name="Shape 2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7" name="Shape 2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A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Ensure they know the difference between </a:t>
            </a:r>
            <a:r>
              <a:rPr lang="en-AU" sz="1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formative</a:t>
            </a:r>
            <a:r>
              <a:rPr lang="en-A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assessment and </a:t>
            </a:r>
            <a:r>
              <a:rPr lang="en-AU" sz="1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summative</a:t>
            </a:r>
            <a:r>
              <a:rPr lang="en-A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Discuss the idea of </a:t>
            </a:r>
            <a:r>
              <a:rPr lang="en-AU" sz="1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feed-forward </a:t>
            </a:r>
            <a:r>
              <a:rPr lang="en-A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the importance of </a:t>
            </a:r>
            <a:r>
              <a:rPr lang="en-AU" sz="1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drafting and editing.</a:t>
            </a:r>
          </a:p>
        </p:txBody>
      </p:sp>
      <p:sp>
        <p:nvSpPr>
          <p:cNvPr id="182" name="Shape 182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A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AU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A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 these and the difference if it is a draft or the final work ie. They are much more useful if it is a draft and they can then work on it further.</a:t>
            </a: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A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AU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9" name="Shape 2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AU" sz="1600" smtClean="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AU" sz="160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357734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AU" sz="1600" b="0" u="none" smtClean="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AU" sz="1600" b="0" u="none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2795940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AU" sz="1600" b="0" u="none" smtClean="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AU" sz="1600" b="0" u="none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05405966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AU" sz="1600" smtClean="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AU" sz="160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67229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AU" sz="1600" smtClean="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AU" sz="160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1421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AU" sz="1600" smtClean="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AU" sz="160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214784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AU" sz="1600" smtClean="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AU" sz="160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222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AU" sz="1600" smtClean="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AU" sz="160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668313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AU" sz="1600" b="0" u="none" smtClean="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AU" sz="1600" b="0" u="none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0263125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AU" sz="1600" b="0" u="none" smtClean="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AU" sz="1600" b="0" u="none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16037686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AU" sz="1600" b="0" u="none" smtClean="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AU" sz="1600" b="0" u="none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01110516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AU" sz="1600" b="0" u="none" smtClean="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-AU" sz="1600" b="0" u="none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6125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joe57spike/4790178429/in/photolist-8ihVag-4B5Wy3-FJT5ST-5S7YC5-6c3RjZ-7UAprE-26bAk-7U9puT-2FXiSQ-pVpjEb-bLjQQM-4hRb3r-j51KxB-5HMxSQ-8aHbRs-toarw-kL9z-5Ep8bw-5EjPq2-5iKL2z-SysVn-4kqvKy-5iQ4Rb-mRMU4-7Ux8Dv-7aYNBe-6m3xe2-7aYPix-iEKEG3-nDRJFV-kjEzqr-8KHrWV-dHicbL-911uxs-3wDwfB-6aneRv-SysZe-8i4n8J-arbSDB-2mXvH-f3s5m-qe3XLU-7B9BnA-b5c3WM-d898P9-d897rG-5dMPdm-4t4GN7-vReoX-8ipijJ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outube.com/watch?v=1Tihrg7nBos" TargetMode="External"/><Relationship Id="rId3" Type="http://schemas.openxmlformats.org/officeDocument/2006/relationships/hyperlink" Target="https://www.youtube.com/watch?v=n7Ox5aoZ4ww" TargetMode="External"/><Relationship Id="rId7" Type="http://schemas.openxmlformats.org/officeDocument/2006/relationships/hyperlink" Target="http://mrssimonscy.wikispaces.com/file/view/Editing+Symbols.pdf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untingenglish.com/2013/10/12/dirty-work/" TargetMode="External"/><Relationship Id="rId5" Type="http://schemas.openxmlformats.org/officeDocument/2006/relationships/hyperlink" Target="http://teaching.unsw.edu.au/assessment-feedback" TargetMode="External"/><Relationship Id="rId4" Type="http://schemas.openxmlformats.org/officeDocument/2006/relationships/hyperlink" Target="http://www.flinders.edu.au/teaching/teaching-strategies/assessment/feedback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7lBhMSaFNh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mjmM1iN-m-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lose up of a parched dry dirt&#10;&#10;Description generated with high confidence">
            <a:extLst>
              <a:ext uri="{FF2B5EF4-FFF2-40B4-BE49-F238E27FC236}">
                <a16:creationId xmlns:a16="http://schemas.microsoft.com/office/drawing/2014/main" id="{410C7E12-4600-4222-8924-27FE3AB713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164" r="7505" b="2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Down Arrow 7">
            <a:extLst>
              <a:ext uri="{FF2B5EF4-FFF2-40B4-BE49-F238E27FC236}">
                <a16:creationId xmlns:a16="http://schemas.microsoft.com/office/drawing/2014/main" id="{B547373F-AF2E-4907-B442-9F902B387FD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0075" y="-4763"/>
            <a:ext cx="2500311" cy="3338514"/>
          </a:xfrm>
          <a:prstGeom prst="downArrow">
            <a:avLst>
              <a:gd name="adj1" fmla="val 100000"/>
              <a:gd name="adj2" fmla="val 26890"/>
            </a:avLst>
          </a:prstGeom>
          <a:solidFill>
            <a:schemeClr val="tx1">
              <a:lumMod val="85000"/>
              <a:lumOff val="15000"/>
            </a:schemeClr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3A7F9B-503A-4CDF-8902-5BB3A37F2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525" y="190501"/>
            <a:ext cx="2164556" cy="2486024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>
                <a:solidFill>
                  <a:schemeClr val="bg1"/>
                </a:solidFill>
              </a:rPr>
              <a:t>Feedback to improve student learning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C7A233-3C55-4915-8DBD-31B0FDBE57BF}"/>
              </a:ext>
            </a:extLst>
          </p:cNvPr>
          <p:cNvSpPr txBox="1"/>
          <p:nvPr/>
        </p:nvSpPr>
        <p:spPr>
          <a:xfrm>
            <a:off x="3833504" y="2530347"/>
            <a:ext cx="4977113" cy="304698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AU" sz="4800" dirty="0">
                <a:solidFill>
                  <a:schemeClr val="bg1"/>
                </a:solidFill>
              </a:rPr>
              <a:t>Directed</a:t>
            </a:r>
          </a:p>
          <a:p>
            <a:r>
              <a:rPr lang="en-AU" sz="4800" dirty="0">
                <a:solidFill>
                  <a:schemeClr val="bg1"/>
                </a:solidFill>
              </a:rPr>
              <a:t>Improvement &amp;</a:t>
            </a:r>
          </a:p>
          <a:p>
            <a:r>
              <a:rPr lang="en-AU" sz="4800" dirty="0">
                <a:solidFill>
                  <a:schemeClr val="bg1"/>
                </a:solidFill>
              </a:rPr>
              <a:t>Reflection</a:t>
            </a:r>
          </a:p>
          <a:p>
            <a:r>
              <a:rPr lang="en-AU" sz="4800" dirty="0">
                <a:solidFill>
                  <a:schemeClr val="bg1"/>
                </a:solidFill>
              </a:rPr>
              <a:t>Time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68343C-9CE4-464E-BB94-9A8A99FA9560}"/>
              </a:ext>
            </a:extLst>
          </p:cNvPr>
          <p:cNvSpPr txBox="1"/>
          <p:nvPr/>
        </p:nvSpPr>
        <p:spPr>
          <a:xfrm>
            <a:off x="92597" y="6536694"/>
            <a:ext cx="18519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>
                <a:hlinkClick r:id="rId3"/>
              </a:rPr>
              <a:t>‘Dirt’ by Joe Lodge </a:t>
            </a:r>
            <a:endParaRPr lang="en-AU" sz="1100" dirty="0"/>
          </a:p>
        </p:txBody>
      </p:sp>
    </p:spTree>
    <p:extLst>
      <p:ext uri="{BB962C8B-B14F-4D97-AF65-F5344CB8AC3E}">
        <p14:creationId xmlns:p14="http://schemas.microsoft.com/office/powerpoint/2010/main" val="457426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68012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7A9798"/>
              </a:buClr>
              <a:buSzPct val="25000"/>
              <a:buFont typeface="Georgia"/>
              <a:buNone/>
            </a:pPr>
            <a:br>
              <a:rPr lang="en-AU" sz="2970" b="0" i="0" u="none" strike="noStrike" cap="none" dirty="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en-AU" sz="2970" b="0" i="0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The importance of DIRT</a:t>
            </a:r>
          </a:p>
        </p:txBody>
      </p:sp>
      <p:sp>
        <p:nvSpPr>
          <p:cNvPr id="228" name="Shape 228"/>
          <p:cNvSpPr txBox="1">
            <a:spLocks noGrp="1"/>
          </p:cNvSpPr>
          <p:nvPr>
            <p:ph idx="1"/>
          </p:nvPr>
        </p:nvSpPr>
        <p:spPr>
          <a:xfrm>
            <a:off x="130800" y="1284126"/>
            <a:ext cx="8876100" cy="4854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274320" marR="0" lvl="0" indent="-27432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Pct val="84982"/>
              <a:buFont typeface="Noto Sans Symbols"/>
              <a:buChar char="●"/>
            </a:pPr>
            <a:r>
              <a:rPr lang="en-AU" sz="2497" b="1" i="1" u="none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"It cannot simply be assumed that when students are ‘given feedback' they will know what to do with it" </a:t>
            </a:r>
            <a:r>
              <a:rPr lang="en-AU" sz="2497" b="1" i="0" u="none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(Sadler, 1998, 78) </a:t>
            </a:r>
          </a:p>
          <a:p>
            <a:pPr marL="274320" marR="0" lvl="0" indent="-27432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accent1"/>
              </a:buClr>
              <a:buSzPct val="84982"/>
              <a:buFont typeface="Noto Sans Symbols"/>
              <a:buNone/>
            </a:pPr>
            <a:endParaRPr sz="2497" b="1" i="0" u="none" strike="noStrike" cap="none" dirty="0">
              <a:solidFill>
                <a:srgbClr val="FF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AU" sz="2497" b="1" i="0" u="none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D.I.R.T</a:t>
            </a: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(yes… another acronym…sorry)</a:t>
            </a:r>
          </a:p>
          <a:p>
            <a:pPr marL="274320" marR="0" lvl="0" indent="-27432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Tx/>
              <a:buSzPct val="84982"/>
              <a:buFont typeface="Noto Sans Symbols"/>
              <a:buChar char="●"/>
            </a:pPr>
            <a:r>
              <a:rPr lang="en-AU" sz="2497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DIRT</a:t>
            </a: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stands for ‘</a:t>
            </a:r>
            <a:r>
              <a:rPr lang="en-AU" sz="2497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Dedicated Improvement and Reflection Time</a:t>
            </a: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’.</a:t>
            </a:r>
          </a:p>
          <a:p>
            <a:pPr marL="274320" marR="0" lvl="0" indent="-27432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Tx/>
              <a:buSzPct val="84982"/>
              <a:buFont typeface="Noto Sans Symbols"/>
              <a:buChar char="●"/>
            </a:pP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The evidence about the importance of quality feedback is well founded. Put simply,</a:t>
            </a:r>
            <a:r>
              <a:rPr lang="en-AU" sz="2497" b="1" i="0" u="none" strike="noStrike" cap="none" dirty="0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AU" sz="2497" b="1" i="0" u="none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feedback and DIRT are essential bedfellows.</a:t>
            </a:r>
            <a:r>
              <a:rPr lang="en-AU" sz="2497" b="1" i="0" u="none" strike="noStrike" cap="none" dirty="0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If we give great feedback, with specific targets to improve, then </a:t>
            </a:r>
            <a:r>
              <a:rPr lang="en-AU" sz="2497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DIRT</a:t>
            </a: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is the crucial next step to deal with that feedback. </a:t>
            </a:r>
          </a:p>
          <a:p>
            <a:pPr marL="274320" marR="0" lvl="0" indent="-27432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accent1"/>
              </a:buClr>
              <a:buSzPct val="84982"/>
              <a:buFont typeface="Noto Sans Symbols"/>
              <a:buNone/>
            </a:pPr>
            <a:endParaRPr sz="2497" b="1" i="0" u="none" strike="noStrike" cap="none" dirty="0">
              <a:solidFill>
                <a:srgbClr val="FF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274320" marR="0" lvl="0" indent="-274320" algn="l" rtl="0">
              <a:lnSpc>
                <a:spcPct val="80000"/>
              </a:lnSpc>
              <a:spcBef>
                <a:spcPts val="499"/>
              </a:spcBef>
              <a:buClr>
                <a:schemeClr val="accent1"/>
              </a:buClr>
              <a:buSzPct val="84982"/>
              <a:buFont typeface="Noto Sans Symbols"/>
              <a:buNone/>
            </a:pPr>
            <a:endParaRPr sz="2497" b="0" i="0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7A9798"/>
              </a:buClr>
              <a:buSzPct val="25000"/>
              <a:buFont typeface="Georgia"/>
              <a:buNone/>
            </a:pPr>
            <a:r>
              <a:rPr lang="en-AU" sz="3300" b="0" i="0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Drafting, Feedback &amp; DIRT</a:t>
            </a:r>
          </a:p>
        </p:txBody>
      </p:sp>
      <p:sp>
        <p:nvSpPr>
          <p:cNvPr id="234" name="Shape 234"/>
          <p:cNvSpPr txBox="1">
            <a:spLocks noGrp="1"/>
          </p:cNvSpPr>
          <p:nvPr>
            <p:ph idx="1"/>
          </p:nvPr>
        </p:nvSpPr>
        <p:spPr>
          <a:xfrm>
            <a:off x="168175" y="1527051"/>
            <a:ext cx="8637600" cy="4926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AU" sz="1870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Oral feedback is important too.</a:t>
            </a:r>
          </a:p>
          <a:p>
            <a:pPr marL="274320" marR="0" lvl="0" indent="-274320" algn="l" rtl="0">
              <a:lnSpc>
                <a:spcPct val="80000"/>
              </a:lnSpc>
              <a:spcBef>
                <a:spcPts val="374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Noto Sans Symbols"/>
              <a:buNone/>
            </a:pPr>
            <a:endParaRPr sz="1870" b="0" i="0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274320" marR="0" lvl="0" indent="-274320" algn="l" rtl="0">
              <a:lnSpc>
                <a:spcPct val="80000"/>
              </a:lnSpc>
              <a:spcBef>
                <a:spcPts val="374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187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Teacher or Peers read a draft </a:t>
            </a:r>
          </a:p>
          <a:p>
            <a:pPr marL="0" marR="0" lvl="0" indent="0" algn="l" rtl="0">
              <a:lnSpc>
                <a:spcPct val="80000"/>
              </a:lnSpc>
              <a:spcBef>
                <a:spcPts val="37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AU" sz="187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of work, then give verbal feedback.</a:t>
            </a:r>
          </a:p>
          <a:p>
            <a:pPr marL="0" marR="0" lvl="0" indent="0" algn="l" rtl="0">
              <a:lnSpc>
                <a:spcPct val="80000"/>
              </a:lnSpc>
              <a:spcBef>
                <a:spcPts val="37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AU" sz="187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Student then writes down the </a:t>
            </a:r>
          </a:p>
          <a:p>
            <a:pPr marL="0" marR="0" lvl="0" indent="0" algn="l" rtl="0">
              <a:lnSpc>
                <a:spcPct val="80000"/>
              </a:lnSpc>
              <a:spcBef>
                <a:spcPts val="37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AU" sz="187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main points needed for improve-</a:t>
            </a:r>
          </a:p>
          <a:p>
            <a:pPr marL="0" marR="0" lvl="0" indent="0" algn="l" rtl="0">
              <a:lnSpc>
                <a:spcPct val="80000"/>
              </a:lnSpc>
              <a:spcBef>
                <a:spcPts val="37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AU" sz="1870" b="0" i="0" u="none" strike="noStrike" cap="none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ment</a:t>
            </a:r>
            <a:r>
              <a:rPr lang="en-AU" sz="187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and begins to re-draft.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37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70" b="0" i="0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7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AU" sz="187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This may be done more than once.</a:t>
            </a:r>
          </a:p>
          <a:p>
            <a:pPr marL="0" marR="0" lvl="0" indent="0" algn="l" rtl="0">
              <a:lnSpc>
                <a:spcPct val="80000"/>
              </a:lnSpc>
              <a:spcBef>
                <a:spcPts val="37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AU" sz="187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Final (</a:t>
            </a:r>
            <a:r>
              <a:rPr lang="en-AU" sz="1870" b="0" i="1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summative</a:t>
            </a:r>
            <a:r>
              <a:rPr lang="en-AU" sz="187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) marking should</a:t>
            </a:r>
          </a:p>
          <a:p>
            <a:pPr marL="0" marR="0" lvl="0" indent="0" algn="l" rtl="0">
              <a:lnSpc>
                <a:spcPct val="80000"/>
              </a:lnSpc>
              <a:spcBef>
                <a:spcPts val="37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AU" sz="187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take into account how well they have</a:t>
            </a:r>
          </a:p>
          <a:p>
            <a:pPr marL="0" marR="0" lvl="0" indent="0" algn="l" rtl="0">
              <a:lnSpc>
                <a:spcPct val="80000"/>
              </a:lnSpc>
              <a:spcBef>
                <a:spcPts val="37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AU" sz="187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acted on the feedback.</a:t>
            </a:r>
          </a:p>
          <a:p>
            <a:pPr marL="0" marR="0" lvl="0" indent="0" algn="l" rtl="0">
              <a:lnSpc>
                <a:spcPct val="80000"/>
              </a:lnSpc>
              <a:spcBef>
                <a:spcPts val="37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AU" sz="187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AU" sz="1870" b="1" i="0" strike="noStrike" cap="none" dirty="0">
                <a:latin typeface="Georgia"/>
                <a:ea typeface="Georgia"/>
                <a:cs typeface="Georgia"/>
                <a:sym typeface="Georgia"/>
              </a:rPr>
              <a:t>You will need to teach </a:t>
            </a:r>
          </a:p>
          <a:p>
            <a:pPr marL="0" marR="0" lvl="0" indent="0" algn="l" rtl="0">
              <a:lnSpc>
                <a:spcPct val="80000"/>
              </a:lnSpc>
              <a:spcBef>
                <a:spcPts val="37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AU" sz="1870" b="1" i="0" strike="noStrike" cap="none" dirty="0">
                <a:latin typeface="Georgia"/>
                <a:ea typeface="Georgia"/>
                <a:cs typeface="Georgia"/>
                <a:sym typeface="Georgia"/>
              </a:rPr>
              <a:t>Peer-editing Techniques to the </a:t>
            </a:r>
          </a:p>
          <a:p>
            <a:pPr marL="0" marR="0" lvl="0" indent="0" algn="l" rtl="0">
              <a:lnSpc>
                <a:spcPct val="80000"/>
              </a:lnSpc>
              <a:spcBef>
                <a:spcPts val="37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AU" sz="1870" b="1" i="0" strike="noStrike" cap="none" dirty="0">
                <a:latin typeface="Georgia"/>
                <a:ea typeface="Georgia"/>
                <a:cs typeface="Georgia"/>
                <a:sym typeface="Georgia"/>
              </a:rPr>
              <a:t>class.</a:t>
            </a:r>
          </a:p>
          <a:p>
            <a:pPr marL="0" marR="0" lvl="0" indent="0" algn="l" rtl="0">
              <a:lnSpc>
                <a:spcPct val="80000"/>
              </a:lnSpc>
              <a:spcBef>
                <a:spcPts val="34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AU" sz="1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</a:p>
        </p:txBody>
      </p:sp>
      <p:pic>
        <p:nvPicPr>
          <p:cNvPr id="235" name="Shape 235" descr="Image of an example of written feedback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27984" y="1340769"/>
            <a:ext cx="4541796" cy="5380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Shape 236" descr="decorative image of a speech bubble with &quot;verbal feedback given&quot; inside it. 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427984" y="5292238"/>
            <a:ext cx="1428750" cy="1428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7A9798"/>
              </a:buClr>
              <a:buSzPct val="25000"/>
              <a:buFont typeface="Georgia"/>
              <a:buNone/>
            </a:pPr>
            <a:r>
              <a:rPr lang="en-AU" sz="3300" b="0" i="0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Modelling - Before, during or after….</a:t>
            </a:r>
          </a:p>
        </p:txBody>
      </p:sp>
      <p:sp>
        <p:nvSpPr>
          <p:cNvPr id="242" name="Shape 242"/>
          <p:cNvSpPr txBox="1">
            <a:spLocks noGrp="1"/>
          </p:cNvSpPr>
          <p:nvPr>
            <p:ph idx="1"/>
          </p:nvPr>
        </p:nvSpPr>
        <p:spPr>
          <a:xfrm>
            <a:off x="301752" y="1527048"/>
            <a:ext cx="8503920" cy="485428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AU" sz="2497" b="1" i="0" u="none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To develop an understanding of what is required regarding assessment and feedback, you can, for example:</a:t>
            </a:r>
          </a:p>
          <a:p>
            <a:pPr marL="274320" marR="0" lvl="0" indent="-274320" algn="l" rtl="0">
              <a:spcBef>
                <a:spcPts val="499"/>
              </a:spcBef>
              <a:spcAft>
                <a:spcPts val="0"/>
              </a:spcAft>
              <a:buClrTx/>
              <a:buSzPct val="84982"/>
              <a:buFont typeface="Noto Sans Symbols"/>
              <a:buChar char="●"/>
            </a:pP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annotate and distribute a range of sample student responses on the same task to illustrate different levels of performance (high , middle, low)</a:t>
            </a:r>
          </a:p>
          <a:p>
            <a:pPr marL="274320" marR="0" lvl="0" indent="-274320" algn="l" rtl="0">
              <a:spcBef>
                <a:spcPts val="499"/>
              </a:spcBef>
              <a:spcAft>
                <a:spcPts val="0"/>
              </a:spcAft>
              <a:buClrTx/>
              <a:buSzPct val="84982"/>
              <a:buFont typeface="Noto Sans Symbols"/>
              <a:buChar char="●"/>
            </a:pP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use annotated examples as a basis for class discussion</a:t>
            </a:r>
          </a:p>
          <a:p>
            <a:pPr marL="274320" marR="0" lvl="0" indent="-274320" algn="l" rtl="0">
              <a:spcBef>
                <a:spcPts val="499"/>
              </a:spcBef>
              <a:spcAft>
                <a:spcPts val="0"/>
              </a:spcAft>
              <a:buClrTx/>
              <a:buSzPct val="84982"/>
              <a:buFont typeface="Noto Sans Symbols"/>
              <a:buChar char="●"/>
            </a:pP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let students undertake their own assessments of unannotated examples, justifying the kind of feedback and/or grades they would give, and perhaps annotating the examples for use in a future class</a:t>
            </a:r>
          </a:p>
          <a:p>
            <a:pPr marL="274320" marR="0" lvl="0" indent="-274320" algn="l" rtl="0">
              <a:spcBef>
                <a:spcPts val="499"/>
              </a:spcBef>
              <a:buClr>
                <a:schemeClr val="accent1"/>
              </a:buClr>
              <a:buSzPct val="84982"/>
              <a:buFont typeface="Noto Sans Symbols"/>
              <a:buNone/>
            </a:pPr>
            <a:endParaRPr sz="2497" b="0" i="0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xfrm>
            <a:off x="356839" y="-28993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7A9798"/>
              </a:buClr>
              <a:buSzPct val="25000"/>
              <a:buFont typeface="Georgia"/>
              <a:buNone/>
            </a:pPr>
            <a:r>
              <a:rPr lang="en-AU" sz="3300" b="0" i="0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Engage students by getting them to…</a:t>
            </a:r>
          </a:p>
        </p:txBody>
      </p:sp>
      <p:sp>
        <p:nvSpPr>
          <p:cNvPr id="248" name="Shape 248"/>
          <p:cNvSpPr txBox="1">
            <a:spLocks noGrp="1"/>
          </p:cNvSpPr>
          <p:nvPr>
            <p:ph idx="1"/>
          </p:nvPr>
        </p:nvSpPr>
        <p:spPr>
          <a:xfrm>
            <a:off x="105900" y="1281975"/>
            <a:ext cx="8932200" cy="5184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274320" marR="0" lvl="0" indent="-2743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Re-read their work and the </a:t>
            </a:r>
            <a:r>
              <a:rPr lang="en-AU" sz="2700" b="0" i="0" strike="noStrike" cap="none" dirty="0">
                <a:latin typeface="Georgia"/>
                <a:ea typeface="Georgia"/>
                <a:cs typeface="Georgia"/>
                <a:sym typeface="Georgia"/>
              </a:rPr>
              <a:t>feedback</a:t>
            </a: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and write down 2 things they will focus on improving in their next piece of work. </a:t>
            </a:r>
            <a:r>
              <a:rPr lang="en-AU" sz="2700" b="0" i="1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(Hand this in to the teacher who checks if they do.)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Groups </a:t>
            </a:r>
            <a:r>
              <a:rPr lang="en-AU" sz="2700" b="0" i="1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(high, mid, low) </a:t>
            </a: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compare their work and feedback to the whole group on what aspects were needed to achieve higher marks and what was missing in lower responses.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540"/>
              </a:spcBef>
              <a:buClrTx/>
              <a:buSzPct val="85000"/>
              <a:buFont typeface="Noto Sans Symbols"/>
              <a:buChar char="●"/>
            </a:pP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Give them feedback on (&amp; maybe mark) drafts and get them to use this in improving the final product. Ensure marking guides include this aspect </a:t>
            </a:r>
            <a:r>
              <a:rPr lang="en-AU" sz="2700" b="0" i="1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(</a:t>
            </a:r>
            <a:r>
              <a:rPr lang="en-AU" i="1" dirty="0"/>
              <a:t>for example</a:t>
            </a:r>
            <a:r>
              <a:rPr lang="en-AU" sz="2700" b="0" i="1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. ….. has considered feedback from draft and applied this to their work.)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7A9798"/>
              </a:buClr>
              <a:buSzPct val="25000"/>
              <a:buFont typeface="Georgia"/>
              <a:buNone/>
            </a:pPr>
            <a:r>
              <a:rPr lang="en-AU" sz="2970" b="1" i="0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Ensure consistency of feedback among teaching staff</a:t>
            </a:r>
          </a:p>
        </p:txBody>
      </p:sp>
      <p:sp>
        <p:nvSpPr>
          <p:cNvPr id="254" name="Shape 254"/>
          <p:cNvSpPr txBox="1">
            <a:spLocks noGrp="1"/>
          </p:cNvSpPr>
          <p:nvPr>
            <p:ph idx="1"/>
          </p:nvPr>
        </p:nvSpPr>
        <p:spPr>
          <a:xfrm>
            <a:off x="301752" y="1527048"/>
            <a:ext cx="8503920" cy="485428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Hold a meeting with all teachers who will be marking assessments to agree on assessment criteria and feedback (type and level of detail).</a:t>
            </a:r>
          </a:p>
          <a:p>
            <a:pPr marL="274320" marR="0" lvl="0" indent="-274320" algn="l" rtl="0">
              <a:spcBef>
                <a:spcPts val="54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Provide markers and students with </a:t>
            </a:r>
            <a:r>
              <a:rPr lang="en-AU" sz="2700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model student responses (high, mid, low)</a:t>
            </a: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from a past assessment task to indicate what you are expecting, in terms of both structure and level of detail.</a:t>
            </a:r>
          </a:p>
          <a:p>
            <a:pPr marL="274320" marR="0" lvl="0" indent="-274320" algn="l" rtl="0">
              <a:spcBef>
                <a:spcPts val="54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Provide markers with a </a:t>
            </a:r>
            <a:r>
              <a:rPr lang="en-AU" sz="2700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standardised marking criteria sheet with a rubric</a:t>
            </a: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to indicate what is being marked and what constitutes a good, fair or poor answer.</a:t>
            </a:r>
          </a:p>
          <a:p>
            <a:pPr marL="274320" marR="0" lvl="0" indent="-274320" algn="l" rtl="0">
              <a:spcBef>
                <a:spcPts val="540"/>
              </a:spcBef>
              <a:buClr>
                <a:schemeClr val="accent1"/>
              </a:buClr>
              <a:buSzPct val="85000"/>
              <a:buFont typeface="Noto Sans Symbols"/>
              <a:buNone/>
            </a:pPr>
            <a:endParaRPr sz="2700" b="0" i="0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 hidden="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7A9798"/>
              </a:buClr>
              <a:buSzPct val="25000"/>
              <a:buFont typeface="Georgia"/>
              <a:buNone/>
            </a:pPr>
            <a:r>
              <a:rPr lang="en-AU" sz="3300" b="0" i="0" u="none" strike="noStrike" cap="none" dirty="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Quality Feedback </a:t>
            </a:r>
            <a:r>
              <a:rPr lang="en-AU" sz="3300" b="0" i="0" u="none" strike="noStrike" cap="none" dirty="0" err="1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rPr>
              <a:t>Mindmap</a:t>
            </a:r>
            <a:endParaRPr sz="3300" b="0" i="0" u="none" strike="noStrike" cap="none" dirty="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260" name="Shape 260" descr="Quality feedback mindmap. "/>
          <p:cNvPicPr preferRelativeResize="0">
            <a:picLocks noGrp="1"/>
          </p:cNvPicPr>
          <p:nvPr>
            <p:ph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015257" y="-449230"/>
            <a:ext cx="6768751" cy="76892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7A9798"/>
              </a:buClr>
              <a:buSzPct val="25000"/>
              <a:buFont typeface="Georgia"/>
              <a:buNone/>
            </a:pPr>
            <a:r>
              <a:rPr lang="en-AU" sz="3300" b="0" i="0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Bibliography</a:t>
            </a:r>
          </a:p>
        </p:txBody>
      </p:sp>
      <p:sp>
        <p:nvSpPr>
          <p:cNvPr id="266" name="Shape 266" descr="Bibliography text box. "/>
          <p:cNvSpPr txBox="1">
            <a:spLocks noGrp="1"/>
          </p:cNvSpPr>
          <p:nvPr>
            <p:ph idx="1"/>
          </p:nvPr>
        </p:nvSpPr>
        <p:spPr>
          <a:xfrm>
            <a:off x="301752" y="1458937"/>
            <a:ext cx="8695950" cy="499565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lvl="0" indent="-274320">
              <a:lnSpc>
                <a:spcPct val="90000"/>
              </a:lnSpc>
              <a:buClrTx/>
            </a:pPr>
            <a:r>
              <a:rPr lang="en-AU" sz="2000" dirty="0">
                <a:solidFill>
                  <a:schemeClr val="hlink"/>
                </a:solidFill>
                <a:hlinkClick r:id="rId3"/>
              </a:rPr>
              <a:t>Dylan Wiliam: Feedback on learning</a:t>
            </a:r>
            <a:r>
              <a:rPr lang="en-AU" sz="2000" dirty="0">
                <a:solidFill>
                  <a:schemeClr val="hlink"/>
                </a:solidFill>
              </a:rPr>
              <a:t>: https://www.youtube.com/watch?v=n7Ox5aoZ4ww</a:t>
            </a:r>
          </a:p>
          <a:p>
            <a:pPr lvl="0" indent="-274320">
              <a:lnSpc>
                <a:spcPct val="90000"/>
              </a:lnSpc>
              <a:buClrTx/>
            </a:pPr>
            <a:r>
              <a:rPr lang="en-AU" sz="2000" b="0" i="0" strike="noStrike" cap="none" dirty="0">
                <a:solidFill>
                  <a:schemeClr val="hlink"/>
                </a:solidFill>
                <a:sym typeface="Georgia"/>
                <a:hlinkClick r:id="rId4"/>
              </a:rPr>
              <a:t>Feedback to improve student learning: </a:t>
            </a:r>
            <a:r>
              <a:rPr lang="en-AU" sz="2000" b="0" i="0" strike="noStrike" cap="none" dirty="0">
                <a:solidFill>
                  <a:schemeClr val="hlink"/>
                </a:solidFill>
                <a:sym typeface="Georgia"/>
              </a:rPr>
              <a:t>http://www.flinders.edu.au/teaching/teaching-strategies/assessment/feedback/</a:t>
            </a:r>
            <a:endParaRPr lang="en-AU" sz="2000" b="0" i="0" strike="noStrike" cap="none" dirty="0">
              <a:solidFill>
                <a:schemeClr val="dk1"/>
              </a:solidFill>
              <a:sym typeface="Georgia"/>
            </a:endParaRPr>
          </a:p>
          <a:p>
            <a:pPr marL="274320" marR="0" lvl="0" indent="-274320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000" b="0" i="0" strike="noStrike" cap="none" dirty="0">
                <a:solidFill>
                  <a:schemeClr val="hlink"/>
                </a:solidFill>
                <a:sym typeface="Georgia"/>
                <a:hlinkClick r:id="rId5"/>
              </a:rPr>
              <a:t>Giving Assessment Feedback</a:t>
            </a:r>
            <a:r>
              <a:rPr lang="en-AU" sz="2000" b="0" i="0" strike="noStrike" cap="none" dirty="0">
                <a:solidFill>
                  <a:schemeClr val="hlink"/>
                </a:solidFill>
                <a:sym typeface="Georgia"/>
              </a:rPr>
              <a:t>:</a:t>
            </a:r>
            <a:r>
              <a:rPr lang="en-AU" sz="2000" b="0" i="0" u="sng" strike="noStrike" cap="none" dirty="0">
                <a:solidFill>
                  <a:schemeClr val="hlink"/>
                </a:solidFill>
                <a:sym typeface="Georgia"/>
              </a:rPr>
              <a:t> </a:t>
            </a:r>
            <a:r>
              <a:rPr lang="en-AU" sz="2000" b="0" i="0" strike="noStrike" cap="none" dirty="0">
                <a:solidFill>
                  <a:schemeClr val="hlink"/>
                </a:solidFill>
                <a:sym typeface="Georgia"/>
              </a:rPr>
              <a:t>http://teaching.unsw.edu.au/assessment-feedback</a:t>
            </a:r>
            <a:endParaRPr lang="en-AU" sz="2000" b="0" i="0" strike="noStrike" cap="none" dirty="0">
              <a:solidFill>
                <a:schemeClr val="hlink"/>
              </a:solidFill>
              <a:sym typeface="Georgia"/>
              <a:hlinkClick r:id="rId5"/>
            </a:endParaRPr>
          </a:p>
          <a:p>
            <a:pPr marL="274320" marR="0" lvl="0" indent="-274320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000" b="0" i="0" strike="noStrike" cap="none" dirty="0">
                <a:solidFill>
                  <a:schemeClr val="hlink"/>
                </a:solidFill>
                <a:sym typeface="Georgia"/>
                <a:hlinkClick r:id="rId6"/>
              </a:rPr>
              <a:t>Hunting English</a:t>
            </a:r>
            <a:r>
              <a:rPr lang="en-AU" sz="2000" b="0" i="0" strike="noStrike" cap="none" dirty="0">
                <a:solidFill>
                  <a:schemeClr val="hlink"/>
                </a:solidFill>
                <a:sym typeface="Georgia"/>
              </a:rPr>
              <a:t>: http://www.huntingenglish.com/2013/10/12/dirty-work/</a:t>
            </a:r>
            <a:r>
              <a:rPr lang="en-AU" sz="2000" b="0" i="0" strike="noStrike" cap="none" dirty="0">
                <a:solidFill>
                  <a:schemeClr val="dk1"/>
                </a:solidFill>
                <a:sym typeface="Georgia"/>
              </a:rPr>
              <a:t> </a:t>
            </a:r>
            <a:r>
              <a:rPr lang="en-AU" sz="2000" b="0" i="0" strike="noStrike" cap="none" dirty="0">
                <a:solidFill>
                  <a:schemeClr val="hlink"/>
                </a:solidFill>
                <a:sym typeface="Georgia"/>
              </a:rPr>
              <a:t>http://www.huntingenglish.com/2013/06/16/improving-written-feedback/</a:t>
            </a:r>
            <a:r>
              <a:rPr lang="en-AU" sz="2000" b="0" i="0" strike="noStrike" cap="none" dirty="0">
                <a:solidFill>
                  <a:schemeClr val="dk1"/>
                </a:solidFill>
                <a:sym typeface="Georgia"/>
              </a:rPr>
              <a:t> 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000" b="0" i="0" strike="noStrike" cap="none" dirty="0">
                <a:solidFill>
                  <a:schemeClr val="hlink"/>
                </a:solidFill>
                <a:sym typeface="Georgia"/>
                <a:hlinkClick r:id="rId7"/>
              </a:rPr>
              <a:t>Peer Editing Symbols</a:t>
            </a:r>
            <a:r>
              <a:rPr lang="en-AU" sz="2000" b="0" i="0" strike="noStrike" cap="none" dirty="0">
                <a:solidFill>
                  <a:schemeClr val="hlink"/>
                </a:solidFill>
                <a:sym typeface="Georgia"/>
              </a:rPr>
              <a:t>: http://mrssimonscy.wikispaces.com/file/view/Editing+Symbols.pdf</a:t>
            </a:r>
            <a:r>
              <a:rPr lang="en-AU" sz="2000" b="0" i="0" strike="noStrike" cap="none" dirty="0">
                <a:solidFill>
                  <a:schemeClr val="dk1"/>
                </a:solidFill>
                <a:sym typeface="Georgia"/>
              </a:rPr>
              <a:t> 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540"/>
              </a:spcBef>
              <a:buClrTx/>
              <a:buSzPct val="85000"/>
              <a:buFont typeface="Noto Sans Symbols"/>
              <a:buChar char="●"/>
            </a:pPr>
            <a:r>
              <a:rPr lang="en-AU" sz="2000" b="0" i="0" strike="noStrike" cap="none" dirty="0">
                <a:solidFill>
                  <a:schemeClr val="hlink"/>
                </a:solidFill>
                <a:sym typeface="Georgia"/>
                <a:hlinkClick r:id="rId8"/>
              </a:rPr>
              <a:t>Effective Feedback and Formative Assessment</a:t>
            </a:r>
            <a:r>
              <a:rPr lang="en-AU" sz="2000" b="0" i="0" strike="noStrike" cap="none" dirty="0">
                <a:solidFill>
                  <a:schemeClr val="hlink"/>
                </a:solidFill>
                <a:sym typeface="Georgia"/>
              </a:rPr>
              <a:t>: http://www.youtube.com/watch?v=1Tihrg7nBos</a:t>
            </a:r>
            <a:r>
              <a:rPr lang="en-AU" sz="2000" b="0" i="0" strike="noStrike" cap="none" dirty="0">
                <a:solidFill>
                  <a:schemeClr val="dk1"/>
                </a:solidFill>
                <a:sym typeface="Georgia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7A9798"/>
              </a:buClr>
              <a:buSzPct val="25000"/>
              <a:buFont typeface="Georgia"/>
              <a:buNone/>
            </a:pPr>
            <a:r>
              <a:rPr lang="en-AU" sz="3300" b="0" i="0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FEEDBACK</a:t>
            </a:r>
          </a:p>
        </p:txBody>
      </p:sp>
      <p:sp>
        <p:nvSpPr>
          <p:cNvPr id="177" name="Shape 17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Why bother when they just chuck it in the bin or ignore it and go straight to the mark? </a:t>
            </a:r>
          </a:p>
          <a:p>
            <a:pPr marL="274320" marR="0" lvl="0" indent="-274320" algn="l" rtl="0"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Noto Sans Symbols"/>
              <a:buNone/>
            </a:pPr>
            <a:endParaRPr sz="2700" b="0" i="0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274320" marR="0" lvl="0" indent="-274320" algn="l" rtl="0"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Noto Sans Symbols"/>
              <a:buNone/>
            </a:pPr>
            <a:endParaRPr sz="2700" b="0" i="0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274320" marR="0" lvl="0" indent="-274320" algn="l" rtl="0"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Noto Sans Symbols"/>
              <a:buNone/>
            </a:pPr>
            <a:endParaRPr sz="2700" b="0" i="0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540"/>
              </a:spcBef>
              <a:buNone/>
            </a:pPr>
            <a:endParaRPr sz="2700" b="0" i="0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8" name="Shape 178" descr="We created this video as a humorous conversation starter - around authentic assessment, the needs of today's learners, and of our varied stakeholders.  An essential question to this discussion is: have your assessment practices changed with the needs of learners and stakeholders?   Most importantly, are you having deep conversations at your institution about the kinds of work - and the kinds of assessment &amp; feedback on that work - students should be creating?  What does &quot;meaningful work&quot; look like to your students and teachers? How can you get more of it into your curricula?" title="A Brief History of Assessment.mp4">
            <a:hlinkClick r:id="rId3"/>
          </p:cNvPr>
          <p:cNvSpPr/>
          <p:nvPr/>
        </p:nvSpPr>
        <p:spPr>
          <a:xfrm>
            <a:off x="2173875" y="2929125"/>
            <a:ext cx="4572000" cy="3429000"/>
          </a:xfrm>
          <a:prstGeom prst="rect">
            <a:avLst/>
          </a:prstGeom>
          <a:blipFill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7A9798"/>
              </a:buClr>
              <a:buSzPct val="25000"/>
              <a:buFont typeface="Georgia"/>
              <a:buNone/>
            </a:pPr>
            <a:r>
              <a:rPr lang="en-AU" sz="3300" b="1" i="0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What is feedback?</a:t>
            </a:r>
          </a:p>
        </p:txBody>
      </p:sp>
      <p:sp>
        <p:nvSpPr>
          <p:cNvPr id="185" name="Shape 185"/>
          <p:cNvSpPr txBox="1">
            <a:spLocks noGrp="1"/>
          </p:cNvSpPr>
          <p:nvPr>
            <p:ph idx="1"/>
          </p:nvPr>
        </p:nvSpPr>
        <p:spPr>
          <a:xfrm>
            <a:off x="301752" y="1527048"/>
            <a:ext cx="8503920" cy="507030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Much of the research literature around </a:t>
            </a:r>
            <a:r>
              <a:rPr lang="en-AU" sz="2700" b="0" i="1" u="sng" strike="noStrike" cap="none" dirty="0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  <a:hlinkClick r:id="rId3"/>
              </a:rPr>
              <a:t>formative</a:t>
            </a:r>
            <a:r>
              <a:rPr lang="en-AU" sz="2700" b="0" i="0" u="sng" strike="noStrike" cap="none" dirty="0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  <a:hlinkClick r:id="rId3"/>
              </a:rPr>
              <a:t> </a:t>
            </a: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assessment points to the importance of feedback to students as part of the learning process. Sadler (1989, 77) argues that </a:t>
            </a:r>
            <a:r>
              <a:rPr lang="en-AU" sz="2400" b="1" i="0" u="none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formative assessment is "specifically intended to provide feedback on performance to improve and accelerate learning</a:t>
            </a:r>
            <a:r>
              <a:rPr lang="en-AU" sz="2700" b="0" i="0" u="none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”.</a:t>
            </a:r>
          </a:p>
          <a:p>
            <a:pPr marL="274320" marR="0" lvl="0" indent="-274320" algn="l" rtl="0">
              <a:spcBef>
                <a:spcPts val="54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Feedback is information provided to students that is </a:t>
            </a:r>
            <a:r>
              <a:rPr lang="en-AU" sz="2700" b="0" i="1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used by them</a:t>
            </a: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AU" sz="2700" b="0" i="1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to alter the gap</a:t>
            </a: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between their current performance and the ideal. If comments are not or cannot be used by students to alter the gap, then those comments do not constitute feedback!</a:t>
            </a:r>
          </a:p>
          <a:p>
            <a:pPr marL="274320" marR="0" lvl="0" indent="-274320" algn="l" rtl="0">
              <a:spcBef>
                <a:spcPts val="540"/>
              </a:spcBef>
              <a:buClr>
                <a:schemeClr val="accent1"/>
              </a:buClr>
              <a:buSzPct val="85000"/>
              <a:buFont typeface="Noto Sans Symbols"/>
              <a:buNone/>
            </a:pPr>
            <a:endParaRPr sz="2700" b="0" i="0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0000"/>
              </a:buClr>
              <a:buSzPct val="25000"/>
              <a:buFont typeface="Georgia"/>
              <a:buNone/>
            </a:pPr>
            <a:r>
              <a:rPr lang="en-AU" sz="2970" b="0" i="0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Which are “feedback”? Which examples give better feedback than others?</a:t>
            </a:r>
          </a:p>
        </p:txBody>
      </p:sp>
      <p:sp>
        <p:nvSpPr>
          <p:cNvPr id="192" name="Shape 192"/>
          <p:cNvSpPr txBox="1">
            <a:spLocks noGrp="1"/>
          </p:cNvSpPr>
          <p:nvPr>
            <p:ph idx="1"/>
          </p:nvPr>
        </p:nvSpPr>
        <p:spPr>
          <a:xfrm>
            <a:off x="301752" y="1527048"/>
            <a:ext cx="8503920" cy="485428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514350" marR="0" lvl="0" indent="-514350" algn="l" rtl="0">
              <a:spcBef>
                <a:spcPts val="0"/>
              </a:spcBef>
              <a:spcAft>
                <a:spcPts val="0"/>
              </a:spcAft>
              <a:buClrTx/>
              <a:buSzPct val="84982"/>
              <a:buFont typeface="Georgia"/>
              <a:buAutoNum type="arabicPeriod"/>
            </a:pP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You have not put much effort into this , John.</a:t>
            </a:r>
          </a:p>
          <a:p>
            <a:pPr marL="514350" marR="0" lvl="0" indent="-514350" algn="l" rtl="0">
              <a:spcBef>
                <a:spcPts val="499"/>
              </a:spcBef>
              <a:spcAft>
                <a:spcPts val="0"/>
              </a:spcAft>
              <a:buClrTx/>
              <a:buSzPct val="84982"/>
              <a:buFont typeface="Georgia"/>
              <a:buAutoNum type="arabicPeriod"/>
            </a:pPr>
            <a:r>
              <a:rPr lang="en-AU" sz="2497" b="0" i="0" u="none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You will need to improve the structure of your exposition and work on the analysis section (H) of your WHY paragraphs before your final copy.</a:t>
            </a:r>
          </a:p>
          <a:p>
            <a:pPr marL="514350" marR="0" lvl="0" indent="-514350" algn="l" rtl="0">
              <a:spcBef>
                <a:spcPts val="499"/>
              </a:spcBef>
              <a:spcAft>
                <a:spcPts val="0"/>
              </a:spcAft>
              <a:buClrTx/>
              <a:buSzPct val="84982"/>
              <a:buFont typeface="Georgia"/>
              <a:buAutoNum type="arabicPeriod"/>
            </a:pP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Good work, Maddie. An interesting piece of research, but it needs a Bibliography.</a:t>
            </a:r>
          </a:p>
          <a:p>
            <a:pPr marL="514350" marR="0" lvl="0" indent="-514350" algn="l" rtl="0">
              <a:spcBef>
                <a:spcPts val="499"/>
              </a:spcBef>
              <a:spcAft>
                <a:spcPts val="0"/>
              </a:spcAft>
              <a:buClrTx/>
              <a:buSzPct val="84982"/>
              <a:buFont typeface="Georgia"/>
              <a:buAutoNum type="arabicPeriod"/>
            </a:pPr>
            <a:r>
              <a:rPr lang="en-AU" sz="2497" b="0" i="0" u="none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A lovely project but you haven’t included information on all topics.</a:t>
            </a:r>
          </a:p>
          <a:p>
            <a:pPr marL="514350" marR="0" lvl="0" indent="-514350" algn="l" rtl="0">
              <a:spcBef>
                <a:spcPts val="499"/>
              </a:spcBef>
              <a:spcAft>
                <a:spcPts val="0"/>
              </a:spcAft>
              <a:buClrTx/>
              <a:buSzPct val="84982"/>
              <a:buFont typeface="Georgia"/>
              <a:buAutoNum type="arabicPeriod"/>
            </a:pP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Your opinion is clearly stated but you have not supported it with much factual data, nor have you used persuasive devices to sway your audience’s opinions.</a:t>
            </a:r>
          </a:p>
          <a:p>
            <a:pPr marL="274320" marR="0" lvl="0" indent="-274320" algn="l" rtl="0">
              <a:spcBef>
                <a:spcPts val="499"/>
              </a:spcBef>
              <a:buClr>
                <a:schemeClr val="accent1"/>
              </a:buClr>
              <a:buSzPct val="84982"/>
              <a:buFont typeface="Noto Sans Symbols"/>
              <a:buNone/>
            </a:pPr>
            <a:endParaRPr sz="2497" b="0" i="0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7A9798"/>
              </a:buClr>
              <a:buSzPct val="25000"/>
              <a:buFont typeface="Georgia"/>
              <a:buNone/>
            </a:pPr>
            <a:r>
              <a:rPr lang="en-AU" sz="3300" b="0" i="0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What makes good feedback?</a:t>
            </a:r>
          </a:p>
        </p:txBody>
      </p:sp>
      <p:sp>
        <p:nvSpPr>
          <p:cNvPr id="198" name="Shape 198"/>
          <p:cNvSpPr txBox="1">
            <a:spLocks noGrp="1"/>
          </p:cNvSpPr>
          <p:nvPr>
            <p:ph idx="1"/>
          </p:nvPr>
        </p:nvSpPr>
        <p:spPr>
          <a:xfrm>
            <a:off x="301752" y="1527048"/>
            <a:ext cx="8503920" cy="49262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0"/>
              </a:spcBef>
              <a:spcAft>
                <a:spcPts val="0"/>
              </a:spcAft>
              <a:buClrTx/>
              <a:buSzPct val="84982"/>
              <a:buFont typeface="Noto Sans Symbols"/>
              <a:buChar char="●"/>
            </a:pP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It helps clarify what good performance is (goals, criteria, expected standards)</a:t>
            </a:r>
          </a:p>
          <a:p>
            <a:pPr marL="274320" marR="0" lvl="0" indent="-274320" algn="l" rtl="0">
              <a:spcBef>
                <a:spcPts val="499"/>
              </a:spcBef>
              <a:spcAft>
                <a:spcPts val="0"/>
              </a:spcAft>
              <a:buClrTx/>
              <a:buSzPct val="84982"/>
              <a:buFont typeface="Noto Sans Symbols"/>
              <a:buChar char="●"/>
            </a:pP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facilitates the development of self-assessment (reflection) in learning</a:t>
            </a:r>
          </a:p>
          <a:p>
            <a:pPr marL="274320" marR="0" lvl="0" indent="-274320" algn="l" rtl="0">
              <a:spcBef>
                <a:spcPts val="499"/>
              </a:spcBef>
              <a:spcAft>
                <a:spcPts val="0"/>
              </a:spcAft>
              <a:buClrTx/>
              <a:buSzPct val="84982"/>
              <a:buFont typeface="Noto Sans Symbols"/>
              <a:buChar char="●"/>
            </a:pP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delivers high quality information to students about their learning</a:t>
            </a:r>
          </a:p>
          <a:p>
            <a:pPr marL="274320" marR="0" lvl="0" indent="-274320" algn="l" rtl="0">
              <a:spcBef>
                <a:spcPts val="499"/>
              </a:spcBef>
              <a:spcAft>
                <a:spcPts val="0"/>
              </a:spcAft>
              <a:buClrTx/>
              <a:buSzPct val="84982"/>
              <a:buFont typeface="Noto Sans Symbols"/>
              <a:buChar char="●"/>
            </a:pP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encourages teacher and peer dialogue around learning</a:t>
            </a:r>
          </a:p>
          <a:p>
            <a:pPr marL="274320" marR="0" lvl="0" indent="-274320" algn="l" rtl="0">
              <a:spcBef>
                <a:spcPts val="499"/>
              </a:spcBef>
              <a:spcAft>
                <a:spcPts val="0"/>
              </a:spcAft>
              <a:buClrTx/>
              <a:buSzPct val="84982"/>
              <a:buFont typeface="Noto Sans Symbols"/>
              <a:buChar char="●"/>
            </a:pP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provides opportunities to close the gap between current and desired performance</a:t>
            </a:r>
          </a:p>
          <a:p>
            <a:pPr marL="274320" marR="0" lvl="0" indent="-274320" algn="l" rtl="0">
              <a:spcBef>
                <a:spcPts val="499"/>
              </a:spcBef>
              <a:buClrTx/>
              <a:buSzPct val="84982"/>
              <a:buFont typeface="Noto Sans Symbols"/>
              <a:buChar char="●"/>
            </a:pP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provides information to teachers that can be used to help shape future teaching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7A9798"/>
              </a:buClr>
              <a:buSzPct val="25000"/>
              <a:buFont typeface="Georgia"/>
              <a:buNone/>
            </a:pPr>
            <a:r>
              <a:rPr lang="en-AU" sz="3300" b="0" i="0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Usable feedback should contain: </a:t>
            </a:r>
          </a:p>
        </p:txBody>
      </p:sp>
      <p:sp>
        <p:nvSpPr>
          <p:cNvPr id="204" name="Shape 20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274320" marR="0" lvl="0" indent="-2743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295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descriptions</a:t>
            </a:r>
            <a:r>
              <a:rPr lang="en-AU" sz="2295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of the features of the students’ work (what has been done and/or not done) 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459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295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evaluative judgements</a:t>
            </a:r>
            <a:r>
              <a:rPr lang="en-AU" sz="2295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/comments linked to criteria and standards that indicate the features of the work that add to or detract from its quality (how well things have been done)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459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295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suggestions</a:t>
            </a:r>
            <a:r>
              <a:rPr lang="en-AU" sz="2295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of alternative approaches that would lead to improvement 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459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295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explanations</a:t>
            </a:r>
            <a:r>
              <a:rPr lang="en-AU" sz="2295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or directions to resources, that demonstrate an improved possible approach that the student could use, and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459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295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motivating comments</a:t>
            </a:r>
            <a:r>
              <a:rPr lang="en-AU" sz="2295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(praise, encouragement etc.) that indicate that an aspect of the work is praiseworthy and explains why the element being praised is good.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459"/>
              </a:spcBef>
              <a:buClr>
                <a:schemeClr val="accent1"/>
              </a:buClr>
              <a:buSzPct val="85000"/>
              <a:buFont typeface="Noto Sans Symbols"/>
              <a:buNone/>
            </a:pPr>
            <a:endParaRPr sz="2295" b="0" i="0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7A9798"/>
              </a:buClr>
              <a:buSzPct val="25000"/>
              <a:buFont typeface="Georgia"/>
              <a:buNone/>
            </a:pPr>
            <a:r>
              <a:rPr lang="en-AU" sz="3300" b="0" i="0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Good feedback practices</a:t>
            </a:r>
          </a:p>
        </p:txBody>
      </p:sp>
      <p:sp>
        <p:nvSpPr>
          <p:cNvPr id="210" name="Shape 210"/>
          <p:cNvSpPr txBox="1">
            <a:spLocks noGrp="1"/>
          </p:cNvSpPr>
          <p:nvPr>
            <p:ph idx="1"/>
          </p:nvPr>
        </p:nvSpPr>
        <p:spPr>
          <a:xfrm>
            <a:off x="171300" y="1788960"/>
            <a:ext cx="8801400" cy="5091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274320" marR="0" lvl="0" indent="-2743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Write (handwritten) comments on students' essays, reports, etc. Use language at the </a:t>
            </a:r>
            <a:r>
              <a:rPr lang="en-AU" sz="2700" b="0" i="0" u="sng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student’s level</a:t>
            </a: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.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700" b="0" i="0" u="none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Provide face-to-face feedback, where you </a:t>
            </a:r>
            <a:r>
              <a:rPr lang="en-AU" sz="2700" b="1" i="0" u="none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discuss </a:t>
            </a:r>
            <a:r>
              <a:rPr lang="en-AU" sz="2700" b="0" i="0" u="none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students' work with them, individually or in small groups.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Email </a:t>
            </a:r>
            <a:r>
              <a:rPr lang="en-AU" sz="2700" b="0" i="0" strike="noStrike" cap="none" dirty="0">
                <a:latin typeface="Georgia"/>
                <a:ea typeface="Georgia"/>
                <a:cs typeface="Georgia"/>
                <a:sym typeface="Georgia"/>
              </a:rPr>
              <a:t>feedback on drafts </a:t>
            </a: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directly to students. This can help ensure that the feedback is timely.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540"/>
              </a:spcBef>
              <a:buClrTx/>
              <a:buSzPct val="85000"/>
              <a:buFont typeface="Noto Sans Symbols"/>
              <a:buChar char="●"/>
            </a:pPr>
            <a:r>
              <a:rPr lang="en-AU" sz="2700" b="0" i="0" u="none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Use </a:t>
            </a:r>
            <a:r>
              <a:rPr lang="en-AU" sz="2700" b="1" i="1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model answers</a:t>
            </a:r>
            <a:r>
              <a:rPr lang="en-AU" sz="2700" b="1" i="0" u="none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: </a:t>
            </a:r>
            <a:r>
              <a:rPr lang="en-AU" sz="2700" b="0" i="0" u="none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these can show students a lot of detail which can be self-explanatory to them, allowing them to compare the model answers with their own work and see what they've missed out or got wrong.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82413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7A9798"/>
              </a:buClr>
              <a:buSzPct val="25000"/>
              <a:buFont typeface="Georgia"/>
              <a:buNone/>
            </a:pPr>
            <a:r>
              <a:rPr lang="en-AU" sz="2800" b="1" i="0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Be specific about the type of feedback you are providing</a:t>
            </a:r>
          </a:p>
        </p:txBody>
      </p:sp>
      <p:sp>
        <p:nvSpPr>
          <p:cNvPr id="216" name="Shape 216"/>
          <p:cNvSpPr txBox="1">
            <a:spLocks noGrp="1"/>
          </p:cNvSpPr>
          <p:nvPr>
            <p:ph idx="1"/>
          </p:nvPr>
        </p:nvSpPr>
        <p:spPr>
          <a:xfrm>
            <a:off x="93425" y="1284126"/>
            <a:ext cx="8895000" cy="5142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en-AU" sz="2497" b="1" i="0" u="none" strike="noStrike" cap="none" dirty="0">
                <a:solidFill>
                  <a:srgbClr val="440702"/>
                </a:solidFill>
                <a:latin typeface="Georgia"/>
                <a:ea typeface="Georgia"/>
                <a:cs typeface="Georgia"/>
                <a:sym typeface="Georgia"/>
              </a:rPr>
              <a:t>Comments should consider these five aspects: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Tx/>
              <a:buSzPct val="84982"/>
              <a:buFont typeface="Noto Sans Symbols"/>
              <a:buChar char="●"/>
            </a:pPr>
            <a:r>
              <a:rPr lang="en-AU" sz="2497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Structure: </a:t>
            </a:r>
            <a:r>
              <a:rPr lang="en-AU" sz="2497" b="0" i="1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"Your abstract should be placed before your table of contents."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Tx/>
              <a:buSzPct val="84982"/>
              <a:buFont typeface="Noto Sans Symbols"/>
              <a:buChar char="●"/>
            </a:pPr>
            <a:r>
              <a:rPr lang="en-AU" sz="2497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Organisation:</a:t>
            </a:r>
            <a:r>
              <a:rPr lang="en-AU" sz="2497" b="1" i="1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AU" sz="2497" b="0" i="1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"Good problem statement. Where is your outline?"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Tx/>
              <a:buSzPct val="84982"/>
              <a:buFont typeface="Noto Sans Symbols"/>
              <a:buChar char="●"/>
            </a:pPr>
            <a:r>
              <a:rPr lang="en-AU" sz="2497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Language/punctuation: </a:t>
            </a:r>
            <a:r>
              <a:rPr lang="en-AU" sz="2497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"</a:t>
            </a:r>
            <a:r>
              <a:rPr lang="en-AU" sz="2497" b="0" i="1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(1) Word choice could be more accurate. (2) Start a new paragraph each time the speaker changes for dialogue."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Tx/>
              <a:buSzPct val="84982"/>
              <a:buFont typeface="Noto Sans Symbols"/>
              <a:buChar char="●"/>
            </a:pPr>
            <a:r>
              <a:rPr lang="en-AU" sz="2497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Conventions: </a:t>
            </a:r>
            <a:r>
              <a:rPr lang="en-AU" sz="2497" b="0" i="1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"Which reference system are you using? Some of your references are inconsistent."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Tx/>
              <a:buSzPct val="84982"/>
              <a:buFont typeface="Noto Sans Symbols"/>
              <a:buChar char="●"/>
            </a:pPr>
            <a:r>
              <a:rPr lang="en-AU" sz="2497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Content: </a:t>
            </a:r>
            <a:r>
              <a:rPr lang="en-AU" sz="2497" b="0" i="1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"The structure of materials, rationale, functions and operation is good, but there is no mention of the process you undertook to generate these ideas."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499"/>
              </a:spcBef>
              <a:buClr>
                <a:schemeClr val="accent1"/>
              </a:buClr>
              <a:buSzPct val="84982"/>
              <a:buFont typeface="Noto Sans Symbols"/>
              <a:buNone/>
            </a:pPr>
            <a:endParaRPr sz="2497" b="0" i="0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7A9798"/>
              </a:buClr>
              <a:buSzPct val="25000"/>
              <a:buFont typeface="Georgia"/>
              <a:buNone/>
            </a:pPr>
            <a:r>
              <a:rPr lang="en-AU" sz="3300" b="0" i="0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Getting students to make use of feedback</a:t>
            </a:r>
            <a:endParaRPr lang="en-AU" sz="3300" b="0" i="0" u="none" strike="noStrike" cap="none" dirty="0">
              <a:solidFill>
                <a:srgbClr val="7A979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2" name="Shape 22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274320" marR="0" lvl="0" indent="-2743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Ensure that students and teachers have a shared understanding of what feedback is, and what it is for. Students may struggle to understand assessment criteria and the academic language used in feedback, </a:t>
            </a:r>
            <a:r>
              <a:rPr lang="en-AU" sz="2700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so make sure you communicate clearly.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Be explicit about the details of feedback processes and expectations. Ensure that students understand why they are getting feedback and </a:t>
            </a:r>
            <a:r>
              <a:rPr lang="en-AU" sz="2700" b="1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how their learning can benefit from their reflecting, and acting, on feedback </a:t>
            </a: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(Scott, 2008).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Tx/>
              <a:buSzPct val="85000"/>
              <a:buFont typeface="Noto Sans Symbols"/>
              <a:buChar char="●"/>
            </a:pP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Encourage and specifically teach self &amp; </a:t>
            </a:r>
            <a:r>
              <a:rPr lang="en-AU" sz="2700" b="0" i="0" strike="noStrike" cap="none" dirty="0">
                <a:latin typeface="Georgia"/>
                <a:ea typeface="Georgia"/>
                <a:cs typeface="Georgia"/>
                <a:sym typeface="Georgia"/>
              </a:rPr>
              <a:t>peer editing</a:t>
            </a:r>
            <a:r>
              <a:rPr lang="en-AU" sz="2700" b="0" i="0" u="none" strike="noStrike" cap="none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.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540"/>
              </a:spcBef>
              <a:buClr>
                <a:schemeClr val="accent1"/>
              </a:buClr>
              <a:buSzPct val="85000"/>
              <a:buFont typeface="Noto Sans Symbols"/>
              <a:buNone/>
            </a:pPr>
            <a:endParaRPr sz="2700" b="0" i="0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1260</TotalTime>
  <Words>1434</Words>
  <Application>Microsoft Office PowerPoint</Application>
  <PresentationFormat>On-screen Show (4:3)</PresentationFormat>
  <Paragraphs>96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Georgia</vt:lpstr>
      <vt:lpstr>Noto Sans Symbols</vt:lpstr>
      <vt:lpstr>Office Theme</vt:lpstr>
      <vt:lpstr>Feedback to improve student learning</vt:lpstr>
      <vt:lpstr>FEEDBACK</vt:lpstr>
      <vt:lpstr>What is feedback?</vt:lpstr>
      <vt:lpstr>Which are “feedback”? Which examples give better feedback than others?</vt:lpstr>
      <vt:lpstr>What makes good feedback?</vt:lpstr>
      <vt:lpstr>Usable feedback should contain: </vt:lpstr>
      <vt:lpstr>Good feedback practices</vt:lpstr>
      <vt:lpstr>Be specific about the type of feedback you are providing</vt:lpstr>
      <vt:lpstr>Getting students to make use of feedback</vt:lpstr>
      <vt:lpstr> The importance of DIRT</vt:lpstr>
      <vt:lpstr>Drafting, Feedback &amp; DIRT</vt:lpstr>
      <vt:lpstr>Modelling - Before, during or after….</vt:lpstr>
      <vt:lpstr>Engage students by getting them to…</vt:lpstr>
      <vt:lpstr>Ensure consistency of feedback among teaching staff</vt:lpstr>
      <vt:lpstr>Quality Feedback Mindmap</vt:lpstr>
      <vt:lpstr>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Feedback to improve student learning</dc:title>
  <dc:creator>Hastings, Stuart</dc:creator>
  <cp:lastModifiedBy>Greene, Prudence</cp:lastModifiedBy>
  <cp:revision>9</cp:revision>
  <dcterms:modified xsi:type="dcterms:W3CDTF">2017-11-30T00:05:22Z</dcterms:modified>
</cp:coreProperties>
</file>