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8"/>
  </p:notesMasterIdLst>
  <p:sldIdLst>
    <p:sldId id="256" r:id="rId5"/>
    <p:sldId id="257" r:id="rId6"/>
    <p:sldId id="258" r:id="rId7"/>
    <p:sldId id="259" r:id="rId8"/>
    <p:sldId id="260" r:id="rId9"/>
    <p:sldId id="267" r:id="rId10"/>
    <p:sldId id="261" r:id="rId11"/>
    <p:sldId id="262" r:id="rId12"/>
    <p:sldId id="263" r:id="rId13"/>
    <p:sldId id="268" r:id="rId14"/>
    <p:sldId id="264" r:id="rId15"/>
    <p:sldId id="265" r:id="rId16"/>
    <p:sldId id="266"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8" d="100"/>
          <a:sy n="198" d="100"/>
        </p:scale>
        <p:origin x="78" y="48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067656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guardian.com/books/2000/mar/18/tedhughes.sylviaplat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Vqhsnk6vY8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elegraph.co.uk/news/obituaries/5886550/Ted-Hughe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telegraph.co.uk/news/2017/09/22/dearest-teddy-sylvia-plaths-love-letters-ted-hughes-published/"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theparisreview.org/interviews/1669/ted-hughes-the-art-of-poetry-no-71-ted-hughes" TargetMode="External"/><Relationship Id="rId3" Type="http://schemas.openxmlformats.org/officeDocument/2006/relationships/hyperlink" Target="http://www.minimaetmoralia.it/wp/ted-hughes/" TargetMode="External"/><Relationship Id="rId7" Type="http://schemas.openxmlformats.org/officeDocument/2006/relationships/hyperlink" Target="https://www.theguardian.com/books/2017/apr/11/unseen-sylvia-plath-letters-claim-domestic-abuse-by-ted-hughe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ookstr.com/sylvia-plath-and-ted-hughes-poems-uncovered" TargetMode="External"/><Relationship Id="rId5" Type="http://schemas.openxmlformats.org/officeDocument/2006/relationships/hyperlink" Target="https://www.thetimes.co.uk/article/sylvia-plath-s-daughter-sells-relics-of-a-lost-love-sg6hdgt6j" TargetMode="External"/><Relationship Id="rId4" Type="http://schemas.openxmlformats.org/officeDocument/2006/relationships/hyperlink" Target="http://www.latimes.com/books/la-et-jc-plath-hughes-auction-20180321-story.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stor.org/stable/44377057?seq=1#page_scan_tab_content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telegraph.co.uk/culture/books/bookreviews/9854932/Mad-Girls-Love-Song-Sylvia-Plath-and-Life-Before-Ted-by-Andrew-Wilson-review.html" TargetMode="External"/><Relationship Id="rId4" Type="http://schemas.openxmlformats.org/officeDocument/2006/relationships/hyperlink" Target="https://www.telegraph.co.uk/news/obituaries/5886550/Ted-Hughe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stor.org/stable/44377057?seq=1#page_scan_tab_content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telegraph.co.uk/culture/books/bookreviews/9854932/Mad-Girls-Love-Song-Sylvia-Plath-and-Life-Before-Ted-by-Andrew-Wilson-review.html" TargetMode="External"/><Relationship Id="rId4" Type="http://schemas.openxmlformats.org/officeDocument/2006/relationships/hyperlink" Target="https://www.telegraph.co.uk/news/obituaries/5886550/Ted-Hughes.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late.com/articles/news_and_politics/the_gist/1998/03/sylvia_plath_and_ted_hughe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independent.co.uk/news/people/ted-hughes-new-biography-claims-the-poet-was-in-bed-with-a-lover-the-day-sylvia-plath-died-a6669521.html" TargetMode="External"/><Relationship Id="rId4" Type="http://schemas.openxmlformats.org/officeDocument/2006/relationships/hyperlink" Target="https://www.theguardian.com/books/2015/oct/11/ted-hughes-the-unauthorised-life-review-jonathan-bate-sylvia-plath-carol-orchard-assia-wevil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nglish.illinois.edu/maps/poets/m_r/plath/orrinterview.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guardian.com/books/2000/mar/18/tedhughes.sylviaplat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NB:</a:t>
            </a:r>
            <a:r>
              <a:rPr lang="en"/>
              <a:t> Use this slideshow as a model for the students prior to giving them the Core Classwork1 (CC1) task.</a:t>
            </a:r>
            <a:endParaRPr/>
          </a:p>
          <a:p>
            <a:pPr marL="0" lvl="0" indent="0">
              <a:spcBef>
                <a:spcPts val="0"/>
              </a:spcBef>
              <a:spcAft>
                <a:spcPts val="0"/>
              </a:spcAft>
              <a:buNone/>
            </a:pPr>
            <a:r>
              <a:rPr lang="en"/>
              <a:t>The Theme has been deliberately left plain. Teacher/ students may modify as suits them.</a:t>
            </a:r>
            <a:endParaRPr/>
          </a:p>
        </p:txBody>
      </p:sp>
    </p:spTree>
    <p:extLst>
      <p:ext uri="{BB962C8B-B14F-4D97-AF65-F5344CB8AC3E}">
        <p14:creationId xmlns:p14="http://schemas.microsoft.com/office/powerpoint/2010/main" val="329401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049f693a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049f693a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9</a:t>
            </a:r>
            <a:r>
              <a:rPr lang="en"/>
              <a:t> </a:t>
            </a:r>
            <a:r>
              <a:rPr lang="en" u="sng">
                <a:hlinkClick r:id="rId3"/>
              </a:rPr>
              <a:t>https://www.theguardian.com/books/2000/mar/18/tedhughes.sylviaplath</a:t>
            </a:r>
            <a:endParaRPr/>
          </a:p>
        </p:txBody>
      </p:sp>
    </p:spTree>
    <p:extLst>
      <p:ext uri="{BB962C8B-B14F-4D97-AF65-F5344CB8AC3E}">
        <p14:creationId xmlns:p14="http://schemas.microsoft.com/office/powerpoint/2010/main" val="1711249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049f693a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049f693a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rtl="0">
              <a:spcBef>
                <a:spcPts val="0"/>
              </a:spcBef>
              <a:spcAft>
                <a:spcPts val="0"/>
              </a:spcAft>
              <a:buNone/>
            </a:pPr>
            <a:endParaRPr/>
          </a:p>
        </p:txBody>
      </p:sp>
    </p:spTree>
    <p:extLst>
      <p:ext uri="{BB962C8B-B14F-4D97-AF65-F5344CB8AC3E}">
        <p14:creationId xmlns:p14="http://schemas.microsoft.com/office/powerpoint/2010/main" val="4201215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0644108c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0644108c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4430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05f80c50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05f80c50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732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05f80c50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05f80c50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URL here </a:t>
            </a:r>
            <a:r>
              <a:rPr lang="en">
                <a:solidFill>
                  <a:schemeClr val="dk1"/>
                </a:solidFill>
              </a:rPr>
              <a:t>- </a:t>
            </a:r>
            <a:r>
              <a:rPr lang="en" u="sng">
                <a:solidFill>
                  <a:schemeClr val="dk1"/>
                </a:solidFill>
                <a:hlinkClick r:id="rId3"/>
              </a:rPr>
              <a:t>https://www.youtube.com/watch?v=Vqhsnk6vY8E</a:t>
            </a:r>
            <a:r>
              <a:rPr lang="en">
                <a:solidFill>
                  <a:schemeClr val="dk1"/>
                </a:solidFill>
              </a:rPr>
              <a:t> </a:t>
            </a:r>
            <a:endParaRPr>
              <a:solidFill>
                <a:schemeClr val="dk1"/>
              </a:solidFill>
            </a:endParaRPr>
          </a:p>
        </p:txBody>
      </p:sp>
    </p:spTree>
    <p:extLst>
      <p:ext uri="{BB962C8B-B14F-4D97-AF65-F5344CB8AC3E}">
        <p14:creationId xmlns:p14="http://schemas.microsoft.com/office/powerpoint/2010/main" val="296583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05f80c5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05f80c5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1</a:t>
            </a:r>
            <a:r>
              <a:rPr lang="en"/>
              <a:t> </a:t>
            </a:r>
            <a:r>
              <a:rPr lang="en" u="sng">
                <a:hlinkClick r:id="rId3"/>
              </a:rPr>
              <a:t>https://www.telegraph.co.uk/news/obituaries/5886550/Ted-Hughes.html</a:t>
            </a:r>
            <a:endParaRPr/>
          </a:p>
          <a:p>
            <a:pPr marL="0" lvl="0" indent="0">
              <a:spcBef>
                <a:spcPts val="0"/>
              </a:spcBef>
              <a:spcAft>
                <a:spcPts val="0"/>
              </a:spcAft>
              <a:buNone/>
            </a:pPr>
            <a:r>
              <a:rPr lang="en" b="1"/>
              <a:t>2</a:t>
            </a:r>
            <a:r>
              <a:rPr lang="en"/>
              <a:t> </a:t>
            </a:r>
            <a:r>
              <a:rPr lang="en" u="sng">
                <a:hlinkClick r:id="rId4"/>
              </a:rPr>
              <a:t>https://www.telegraph.co.uk/news/2017/09/22/dearest-teddy-sylvia-plaths-love-letters-ted-hughes-published/</a:t>
            </a:r>
            <a:endParaRPr/>
          </a:p>
        </p:txBody>
      </p:sp>
    </p:spTree>
    <p:extLst>
      <p:ext uri="{BB962C8B-B14F-4D97-AF65-F5344CB8AC3E}">
        <p14:creationId xmlns:p14="http://schemas.microsoft.com/office/powerpoint/2010/main" val="409364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05f80c50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05f80c50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Put URL for each picture on Bibliography to avoid copyright issues.</a:t>
            </a:r>
            <a:endParaRPr/>
          </a:p>
          <a:p>
            <a:pPr marL="457200" lvl="0" indent="-298450" rtl="0">
              <a:lnSpc>
                <a:spcPct val="115000"/>
              </a:lnSpc>
              <a:spcBef>
                <a:spcPts val="0"/>
              </a:spcBef>
              <a:spcAft>
                <a:spcPts val="0"/>
              </a:spcAft>
              <a:buClr>
                <a:schemeClr val="dk1"/>
              </a:buClr>
              <a:buSzPts val="1100"/>
              <a:buAutoNum type="arabicPeriod"/>
            </a:pPr>
            <a:r>
              <a:rPr lang="en" u="sng">
                <a:solidFill>
                  <a:schemeClr val="dk1"/>
                </a:solidFill>
                <a:hlinkClick r:id="rId3"/>
              </a:rPr>
              <a:t>http://www.minimaetmoralia.it/wp/ted-hughes/</a:t>
            </a:r>
            <a:endParaRPr>
              <a:solidFill>
                <a:schemeClr val="lt2"/>
              </a:solidFill>
            </a:endParaRPr>
          </a:p>
          <a:p>
            <a:pPr marL="457200" lvl="0" indent="-298450" rtl="0">
              <a:lnSpc>
                <a:spcPct val="115000"/>
              </a:lnSpc>
              <a:spcBef>
                <a:spcPts val="0"/>
              </a:spcBef>
              <a:spcAft>
                <a:spcPts val="0"/>
              </a:spcAft>
              <a:buClr>
                <a:schemeClr val="dk1"/>
              </a:buClr>
              <a:buSzPts val="1100"/>
              <a:buAutoNum type="arabicPeriod"/>
            </a:pPr>
            <a:r>
              <a:rPr lang="en" u="sng">
                <a:solidFill>
                  <a:schemeClr val="dk1"/>
                </a:solidFill>
                <a:hlinkClick r:id="rId4"/>
              </a:rPr>
              <a:t>http://www.latimes.com/books/la-et-jc-plath-hughes-auction-20180321-story.html#</a:t>
            </a:r>
            <a:endParaRPr>
              <a:solidFill>
                <a:schemeClr val="lt2"/>
              </a:solidFill>
            </a:endParaRPr>
          </a:p>
          <a:p>
            <a:pPr marL="457200" lvl="0" indent="-298450" rtl="0">
              <a:lnSpc>
                <a:spcPct val="115000"/>
              </a:lnSpc>
              <a:spcBef>
                <a:spcPts val="0"/>
              </a:spcBef>
              <a:spcAft>
                <a:spcPts val="0"/>
              </a:spcAft>
              <a:buClr>
                <a:schemeClr val="dk1"/>
              </a:buClr>
              <a:buSzPts val="1100"/>
              <a:buAutoNum type="arabicPeriod"/>
            </a:pPr>
            <a:r>
              <a:rPr lang="en" u="sng">
                <a:solidFill>
                  <a:schemeClr val="dk1"/>
                </a:solidFill>
                <a:hlinkClick r:id="rId5"/>
              </a:rPr>
              <a:t>https://www.thetimes.co.uk/article/sylvia-plath-s-daughter-sells-relics-of-a-lost-love-sg6hdgt6j</a:t>
            </a:r>
            <a:endParaRPr>
              <a:solidFill>
                <a:schemeClr val="lt2"/>
              </a:solidFill>
            </a:endParaRPr>
          </a:p>
          <a:p>
            <a:pPr marL="457200" lvl="0" indent="-298450" rtl="0">
              <a:lnSpc>
                <a:spcPct val="115000"/>
              </a:lnSpc>
              <a:spcBef>
                <a:spcPts val="0"/>
              </a:spcBef>
              <a:spcAft>
                <a:spcPts val="0"/>
              </a:spcAft>
              <a:buClr>
                <a:schemeClr val="dk1"/>
              </a:buClr>
              <a:buSzPts val="1100"/>
              <a:buAutoNum type="arabicPeriod"/>
            </a:pPr>
            <a:r>
              <a:rPr lang="en" u="sng">
                <a:solidFill>
                  <a:schemeClr val="dk1"/>
                </a:solidFill>
                <a:hlinkClick r:id="rId6"/>
              </a:rPr>
              <a:t>https://www.bookstr.com/sylvia-plath-and-ted-hughes-poems-uncovered</a:t>
            </a:r>
            <a:endParaRPr>
              <a:solidFill>
                <a:schemeClr val="dk1"/>
              </a:solidFill>
            </a:endParaRPr>
          </a:p>
          <a:p>
            <a:pPr marL="457200" lvl="0" indent="-298450" rtl="0">
              <a:lnSpc>
                <a:spcPct val="115000"/>
              </a:lnSpc>
              <a:spcBef>
                <a:spcPts val="0"/>
              </a:spcBef>
              <a:spcAft>
                <a:spcPts val="0"/>
              </a:spcAft>
              <a:buClr>
                <a:schemeClr val="dk1"/>
              </a:buClr>
              <a:buSzPts val="1100"/>
              <a:buAutoNum type="arabicPeriod"/>
            </a:pPr>
            <a:r>
              <a:rPr lang="en" u="sng">
                <a:solidFill>
                  <a:schemeClr val="dk1"/>
                </a:solidFill>
                <a:hlinkClick r:id="rId7"/>
              </a:rPr>
              <a:t>https://www.theguardian.com/books/2017/apr/11/unseen-sylvia-plath-letters-claim-domestic-abuse-by-ted-hughes</a:t>
            </a:r>
            <a:endParaRPr>
              <a:solidFill>
                <a:schemeClr val="dk1"/>
              </a:solidFill>
            </a:endParaRPr>
          </a:p>
          <a:p>
            <a:pPr marL="457200" lvl="0" indent="-298450" rtl="0">
              <a:lnSpc>
                <a:spcPct val="115000"/>
              </a:lnSpc>
              <a:spcBef>
                <a:spcPts val="0"/>
              </a:spcBef>
              <a:spcAft>
                <a:spcPts val="0"/>
              </a:spcAft>
              <a:buClr>
                <a:schemeClr val="dk1"/>
              </a:buClr>
              <a:buSzPts val="1100"/>
              <a:buAutoNum type="arabicPeriod"/>
            </a:pPr>
            <a:r>
              <a:rPr lang="en" u="sng">
                <a:solidFill>
                  <a:schemeClr val="dk1"/>
                </a:solidFill>
                <a:hlinkClick r:id="rId8"/>
              </a:rPr>
              <a:t>https://www.theparisreview.org/interviews/1669/ted-hughes-the-art-of-poetry-no-71-ted-hughes</a:t>
            </a:r>
            <a:endParaRPr/>
          </a:p>
        </p:txBody>
      </p:sp>
    </p:spTree>
    <p:extLst>
      <p:ext uri="{BB962C8B-B14F-4D97-AF65-F5344CB8AC3E}">
        <p14:creationId xmlns:p14="http://schemas.microsoft.com/office/powerpoint/2010/main" val="339484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05f80c50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05f80c50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3</a:t>
            </a:r>
            <a:r>
              <a:rPr lang="en"/>
              <a:t> </a:t>
            </a:r>
            <a:r>
              <a:rPr lang="en" u="sng">
                <a:hlinkClick r:id="rId3"/>
              </a:rPr>
              <a:t>https://www.jstor.org/stable/44377057?seq=1#page_scan_tab_contents</a:t>
            </a:r>
            <a:endParaRPr/>
          </a:p>
          <a:p>
            <a:pPr marL="0" lvl="0" indent="0" rtl="0">
              <a:spcBef>
                <a:spcPts val="0"/>
              </a:spcBef>
              <a:spcAft>
                <a:spcPts val="0"/>
              </a:spcAft>
              <a:buNone/>
            </a:pPr>
            <a:r>
              <a:rPr lang="en" b="1"/>
              <a:t>4</a:t>
            </a:r>
            <a:r>
              <a:rPr lang="en"/>
              <a:t> </a:t>
            </a:r>
            <a:r>
              <a:rPr lang="en" u="sng">
                <a:hlinkClick r:id="rId4"/>
              </a:rPr>
              <a:t>https://www.telegraph.co.uk/news/obituaries/5886550/Ted-Hughes.html</a:t>
            </a:r>
            <a:r>
              <a:rPr lang="en" u="sng">
                <a:hlinkClick r:id="rId5"/>
              </a:rPr>
              <a:t> </a:t>
            </a:r>
            <a:endParaRPr/>
          </a:p>
          <a:p>
            <a:pPr marL="0" lvl="0" indent="0">
              <a:spcBef>
                <a:spcPts val="0"/>
              </a:spcBef>
              <a:spcAft>
                <a:spcPts val="0"/>
              </a:spcAft>
              <a:buNone/>
            </a:pPr>
            <a:r>
              <a:rPr lang="en" b="1"/>
              <a:t>5</a:t>
            </a:r>
            <a:r>
              <a:rPr lang="en"/>
              <a:t> </a:t>
            </a:r>
            <a:r>
              <a:rPr lang="en" u="sng">
                <a:hlinkClick r:id="rId5"/>
              </a:rPr>
              <a:t>https://www.telegraph.co.uk/culture/books/bookreviews/9854932/Mad-Girls-Love-Song-Sylvia-Plath-and-Life-Before-Ted-by-Andrew-Wilson-review.html</a:t>
            </a:r>
            <a:endParaRPr/>
          </a:p>
        </p:txBody>
      </p:sp>
    </p:spTree>
    <p:extLst>
      <p:ext uri="{BB962C8B-B14F-4D97-AF65-F5344CB8AC3E}">
        <p14:creationId xmlns:p14="http://schemas.microsoft.com/office/powerpoint/2010/main" val="335881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05f80c50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05f80c50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3</a:t>
            </a:r>
            <a:r>
              <a:rPr lang="en"/>
              <a:t> </a:t>
            </a:r>
            <a:r>
              <a:rPr lang="en" u="sng">
                <a:hlinkClick r:id="rId3"/>
              </a:rPr>
              <a:t>https://www.jstor.org/stable/44377057?seq=1#page_scan_tab_contents</a:t>
            </a:r>
            <a:endParaRPr/>
          </a:p>
          <a:p>
            <a:pPr marL="0" lvl="0" indent="0" rtl="0">
              <a:spcBef>
                <a:spcPts val="0"/>
              </a:spcBef>
              <a:spcAft>
                <a:spcPts val="0"/>
              </a:spcAft>
              <a:buNone/>
            </a:pPr>
            <a:r>
              <a:rPr lang="en" b="1"/>
              <a:t>4</a:t>
            </a:r>
            <a:r>
              <a:rPr lang="en"/>
              <a:t> </a:t>
            </a:r>
            <a:r>
              <a:rPr lang="en" u="sng">
                <a:hlinkClick r:id="rId4"/>
              </a:rPr>
              <a:t>https://www.telegraph.co.uk/news/obituaries/5886550/Ted-Hughes.html</a:t>
            </a:r>
            <a:r>
              <a:rPr lang="en" u="sng">
                <a:hlinkClick r:id="rId5"/>
              </a:rPr>
              <a:t> </a:t>
            </a:r>
            <a:endParaRPr/>
          </a:p>
          <a:p>
            <a:pPr marL="0" lvl="0" indent="0">
              <a:spcBef>
                <a:spcPts val="0"/>
              </a:spcBef>
              <a:spcAft>
                <a:spcPts val="0"/>
              </a:spcAft>
              <a:buNone/>
            </a:pPr>
            <a:r>
              <a:rPr lang="en" b="1"/>
              <a:t>5</a:t>
            </a:r>
            <a:r>
              <a:rPr lang="en"/>
              <a:t> </a:t>
            </a:r>
            <a:r>
              <a:rPr lang="en" u="sng">
                <a:hlinkClick r:id="rId5"/>
              </a:rPr>
              <a:t>https://www.telegraph.co.uk/culture/books/bookreviews/9854932/Mad-Girls-Love-Song-Sylvia-Plath-and-Life-Before-Ted-by-Andrew-Wilson-review.html</a:t>
            </a:r>
            <a:endParaRPr/>
          </a:p>
        </p:txBody>
      </p:sp>
    </p:spTree>
    <p:extLst>
      <p:ext uri="{BB962C8B-B14F-4D97-AF65-F5344CB8AC3E}">
        <p14:creationId xmlns:p14="http://schemas.microsoft.com/office/powerpoint/2010/main" val="335881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05f80c50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05f80c50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6</a:t>
            </a:r>
            <a:r>
              <a:rPr lang="en"/>
              <a:t> </a:t>
            </a:r>
            <a:r>
              <a:rPr lang="en" u="sng">
                <a:hlinkClick r:id="rId3"/>
              </a:rPr>
              <a:t>http://www.slate.com/articles/news_and_politics/the_gist/1998/03/sylvia_plath_and_ted_hughes.html</a:t>
            </a:r>
            <a:endParaRPr/>
          </a:p>
          <a:p>
            <a:pPr marL="0" lvl="0" indent="0" rtl="0">
              <a:spcBef>
                <a:spcPts val="0"/>
              </a:spcBef>
              <a:spcAft>
                <a:spcPts val="0"/>
              </a:spcAft>
              <a:buNone/>
            </a:pPr>
            <a:r>
              <a:rPr lang="en" b="1"/>
              <a:t>7</a:t>
            </a:r>
            <a:r>
              <a:rPr lang="en"/>
              <a:t> </a:t>
            </a:r>
            <a:r>
              <a:rPr lang="en" u="sng">
                <a:hlinkClick r:id="rId4"/>
              </a:rPr>
              <a:t>https://www.theguardian.com/books/2015/oct/11/ted-hughes-the-unauthorised-life-review-jonathan-bate-sylvia-plath-carol-orchard-assia-wevill</a:t>
            </a:r>
            <a:endParaRPr/>
          </a:p>
          <a:p>
            <a:pPr marL="0" lvl="0" indent="0" rtl="0">
              <a:spcBef>
                <a:spcPts val="0"/>
              </a:spcBef>
              <a:spcAft>
                <a:spcPts val="0"/>
              </a:spcAft>
              <a:buNone/>
            </a:pPr>
            <a:r>
              <a:rPr lang="en" b="1"/>
              <a:t>Image 7 </a:t>
            </a:r>
            <a:r>
              <a:rPr lang="en" u="sng">
                <a:hlinkClick r:id="rId5"/>
              </a:rPr>
              <a:t>https://www.independent.co.uk/news/people/ted-hughes-new-biography-claims-the-poet-was-in-bed-with-a-lover-the-day-sylvia-plath-died-a6669521.html</a:t>
            </a:r>
            <a:endParaRPr/>
          </a:p>
          <a:p>
            <a:pPr marL="0" lvl="0" indent="0">
              <a:spcBef>
                <a:spcPts val="0"/>
              </a:spcBef>
              <a:spcAft>
                <a:spcPts val="0"/>
              </a:spcAft>
              <a:buNone/>
            </a:pPr>
            <a:endParaRPr/>
          </a:p>
        </p:txBody>
      </p:sp>
    </p:spTree>
    <p:extLst>
      <p:ext uri="{BB962C8B-B14F-4D97-AF65-F5344CB8AC3E}">
        <p14:creationId xmlns:p14="http://schemas.microsoft.com/office/powerpoint/2010/main" val="3607951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05f80c50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05f80c50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8</a:t>
            </a:r>
            <a:r>
              <a:rPr lang="en"/>
              <a:t> </a:t>
            </a:r>
            <a:r>
              <a:rPr lang="en" u="sng">
                <a:hlinkClick r:id="rId3"/>
              </a:rPr>
              <a:t>http://www.english.illinois.edu/maps/poets/m_r/plath/orrinterview.htm</a:t>
            </a:r>
            <a:endParaRPr/>
          </a:p>
        </p:txBody>
      </p:sp>
    </p:spTree>
    <p:extLst>
      <p:ext uri="{BB962C8B-B14F-4D97-AF65-F5344CB8AC3E}">
        <p14:creationId xmlns:p14="http://schemas.microsoft.com/office/powerpoint/2010/main" val="5843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049f693a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049f693a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9</a:t>
            </a:r>
            <a:r>
              <a:rPr lang="en"/>
              <a:t> </a:t>
            </a:r>
            <a:r>
              <a:rPr lang="en" u="sng">
                <a:hlinkClick r:id="rId3"/>
              </a:rPr>
              <a:t>https://www.theguardian.com/books/2000/mar/18/tedhughes.sylviaplath</a:t>
            </a:r>
            <a:endParaRPr/>
          </a:p>
        </p:txBody>
      </p:sp>
    </p:spTree>
    <p:extLst>
      <p:ext uri="{BB962C8B-B14F-4D97-AF65-F5344CB8AC3E}">
        <p14:creationId xmlns:p14="http://schemas.microsoft.com/office/powerpoint/2010/main" val="171124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slate.com/articles/news_and_politics/the_gist/1998/03/sylvia_plath_and_ted_hughes.html" TargetMode="External"/><Relationship Id="rId3" Type="http://schemas.openxmlformats.org/officeDocument/2006/relationships/hyperlink" Target="https://www.youtube.com/watch?v=Vqhsnk6vY8E" TargetMode="External"/><Relationship Id="rId7" Type="http://schemas.openxmlformats.org/officeDocument/2006/relationships/hyperlink" Target="https://www.telegraph.co.uk/news/2017/09/22/dearest-teddy-sylvia-plaths-love-letters-ted-hughes-publishe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telegraph.co.uk/news/obituaries/5886550/Ted-Hughes.html" TargetMode="External"/><Relationship Id="rId5" Type="http://schemas.openxmlformats.org/officeDocument/2006/relationships/hyperlink" Target="https://www.theguardian.com/books/2000/mar/18/tedhughes.sylviaplath" TargetMode="External"/><Relationship Id="rId4" Type="http://schemas.openxmlformats.org/officeDocument/2006/relationships/hyperlink" Target="https://www.telegraph.co.uk/culture/books/bookreviews/9854932/Mad-Girls-Love-Song-Sylvia-Plath-and-Life-Before-Ted-by-Andrew-Wilson-review.html" TargetMode="External"/><Relationship Id="rId9" Type="http://schemas.openxmlformats.org/officeDocument/2006/relationships/hyperlink" Target="https://www.theguardian.com/books/2015/oct/11/ted-hughes-the-unauthorised-life-review-jonathan-bate-sylvia-plath-carol-orchard-assia-wevil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ndependent.co.uk/arts-entertainment/books/features/the-poetry-of-courtship-plath-and-hughes-caught-on-tape-1945367.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english.illinois.edu/maps/poets/m_r/plath/orrinterview.htm" TargetMode="External"/><Relationship Id="rId4" Type="http://schemas.openxmlformats.org/officeDocument/2006/relationships/hyperlink" Target="https://www.jstor.org/stable/44377057?seq=1#page_scan_tab_content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theparisreview.org/interviews/1669/ted-hughes-the-art-of-poetry-no-71-ted-hughes" TargetMode="External"/><Relationship Id="rId3" Type="http://schemas.openxmlformats.org/officeDocument/2006/relationships/hyperlink" Target="http://www.minimaetmoralia.it/wp/ted-hughes/" TargetMode="External"/><Relationship Id="rId7" Type="http://schemas.openxmlformats.org/officeDocument/2006/relationships/hyperlink" Target="https://www.theguardian.com/books/2017/apr/11/unseen-sylvia-plath-letters-claim-domestic-abuse-by-ted-hugh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bookstr.com/sylvia-plath-and-ted-hughes-poems-uncovered" TargetMode="External"/><Relationship Id="rId5" Type="http://schemas.openxmlformats.org/officeDocument/2006/relationships/hyperlink" Target="https://www.thetimes.co.uk/article/sylvia-plath-s-daughter-sells-relics-of-a-lost-love-sg6hdgt6j" TargetMode="External"/><Relationship Id="rId4" Type="http://schemas.openxmlformats.org/officeDocument/2006/relationships/hyperlink" Target="http://www.latimes.com/books/la-et-jc-plath-hughes-auction-20180321-story.html" TargetMode="External"/><Relationship Id="rId9" Type="http://schemas.openxmlformats.org/officeDocument/2006/relationships/hyperlink" Target="https://www.independent.co.uk/news/people/ted-hughes-new-biography-claims-the-poet-was-in-bed-with-a-lover-the-day-sylvia-plath-died-a6669521.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Vqhsnk6vY8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www.telegraph.co.uk/news/obituaries/5886550/Ted-Hughes.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Plath and Hughes </a:t>
            </a:r>
            <a:endParaRPr/>
          </a:p>
          <a:p>
            <a:pPr marL="0" lvl="0" indent="0">
              <a:spcBef>
                <a:spcPts val="0"/>
              </a:spcBef>
              <a:spcAft>
                <a:spcPts val="0"/>
              </a:spcAft>
              <a:buNone/>
            </a:pPr>
            <a:r>
              <a:rPr lang="en"/>
              <a:t>- their relationship</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Group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Considerations continued:</a:t>
            </a:r>
          </a:p>
        </p:txBody>
      </p:sp>
      <p:sp>
        <p:nvSpPr>
          <p:cNvPr id="106" name="Google Shape;106;p2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chemeClr val="dk1"/>
              </a:buClr>
              <a:buSzPts val="1400"/>
              <a:buChar char="●"/>
            </a:pPr>
            <a:r>
              <a:rPr lang="en" sz="1400" i="1">
                <a:solidFill>
                  <a:schemeClr val="dk1"/>
                </a:solidFill>
              </a:rPr>
              <a:t>“ </a:t>
            </a:r>
            <a:r>
              <a:rPr lang="en" sz="1400" i="1" dirty="0">
                <a:solidFill>
                  <a:schemeClr val="dk1"/>
                </a:solidFill>
              </a:rPr>
              <a:t>Sylvia Plath predicted on the day after she met Ted Hughes that their relationship would lead to her death, according to extracts from her diaries” </a:t>
            </a:r>
            <a:r>
              <a:rPr lang="en" sz="1400" b="1" dirty="0">
                <a:solidFill>
                  <a:schemeClr val="dk1"/>
                </a:solidFill>
              </a:rPr>
              <a:t>(9)</a:t>
            </a:r>
            <a:r>
              <a:rPr lang="en" sz="1400" dirty="0">
                <a:solidFill>
                  <a:schemeClr val="dk1"/>
                </a:solidFill>
              </a:rPr>
              <a:t>  </a:t>
            </a:r>
            <a:r>
              <a:rPr lang="en" sz="1400" b="1" dirty="0">
                <a:solidFill>
                  <a:schemeClr val="dk1"/>
                </a:solidFill>
              </a:rPr>
              <a:t>Was their relationship doomed from the beginning?</a:t>
            </a:r>
            <a:endParaRPr sz="1400" b="1" dirty="0">
              <a:solidFill>
                <a:schemeClr val="dk1"/>
              </a:solidFill>
            </a:endParaRPr>
          </a:p>
          <a:p>
            <a:pPr marL="457200" lvl="0" indent="-317500" rtl="0">
              <a:lnSpc>
                <a:spcPct val="115000"/>
              </a:lnSpc>
              <a:spcBef>
                <a:spcPts val="0"/>
              </a:spcBef>
              <a:spcAft>
                <a:spcPts val="0"/>
              </a:spcAft>
              <a:buClr>
                <a:schemeClr val="dk1"/>
              </a:buClr>
              <a:buSzPts val="1400"/>
              <a:buChar char="●"/>
            </a:pPr>
            <a:r>
              <a:rPr lang="en" sz="1400" dirty="0">
                <a:solidFill>
                  <a:schemeClr val="dk1"/>
                </a:solidFill>
              </a:rPr>
              <a:t>There are many contradicting articles, written by people with their own agendas, so an accurate picture which gives us a greater understanding may never be known.  </a:t>
            </a:r>
            <a:r>
              <a:rPr lang="en" sz="1400" b="1" dirty="0">
                <a:solidFill>
                  <a:schemeClr val="dk1"/>
                </a:solidFill>
              </a:rPr>
              <a:t>However, is this relevant?  Does this diminish their poetry? Does this make their personal and professional relationship any less valid? Does this make the conversations between the poems any less meaningful?</a:t>
            </a:r>
            <a:endParaRPr sz="1400" b="1" dirty="0">
              <a:solidFill>
                <a:schemeClr val="dk1"/>
              </a:solidFill>
            </a:endParaRPr>
          </a:p>
          <a:p>
            <a:pPr marL="457200" lvl="0" indent="-317500" rtl="0">
              <a:lnSpc>
                <a:spcPct val="115000"/>
              </a:lnSpc>
              <a:spcBef>
                <a:spcPts val="0"/>
              </a:spcBef>
              <a:spcAft>
                <a:spcPts val="0"/>
              </a:spcAft>
              <a:buClr>
                <a:schemeClr val="dk1"/>
              </a:buClr>
              <a:buSzPts val="1400"/>
              <a:buChar char="●"/>
            </a:pPr>
            <a:r>
              <a:rPr lang="en" sz="1400" dirty="0">
                <a:solidFill>
                  <a:schemeClr val="dk1"/>
                </a:solidFill>
              </a:rPr>
              <a:t>Hughes’ </a:t>
            </a:r>
            <a:r>
              <a:rPr lang="en" sz="1400" i="1" dirty="0">
                <a:solidFill>
                  <a:schemeClr val="dk1"/>
                </a:solidFill>
              </a:rPr>
              <a:t>Birthday Letters</a:t>
            </a:r>
            <a:r>
              <a:rPr lang="en" sz="1400" dirty="0">
                <a:solidFill>
                  <a:schemeClr val="dk1"/>
                </a:solidFill>
              </a:rPr>
              <a:t> was published in 1998, before his death from cancer. It deliberately responds to and reinterprets some of her poems from </a:t>
            </a:r>
            <a:r>
              <a:rPr lang="en" sz="1400" i="1" dirty="0">
                <a:solidFill>
                  <a:schemeClr val="dk1"/>
                </a:solidFill>
              </a:rPr>
              <a:t>Ariel</a:t>
            </a:r>
            <a:r>
              <a:rPr lang="en" sz="1400" dirty="0">
                <a:solidFill>
                  <a:schemeClr val="dk1"/>
                </a:solidFill>
              </a:rPr>
              <a:t>. </a:t>
            </a:r>
            <a:r>
              <a:rPr lang="en" sz="1400" b="1" dirty="0">
                <a:solidFill>
                  <a:schemeClr val="dk1"/>
                </a:solidFill>
              </a:rPr>
              <a:t>Why may he have chosen this timing?</a:t>
            </a:r>
            <a:endParaRPr sz="1400" b="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Effect transition="in" filter="fade">
                                      <p:cBhvr>
                                        <p:cTn id="12" dur="1000"/>
                                        <p:tgtEl>
                                          <p:spTgt spid="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2" end="2"/>
                                            </p:txEl>
                                          </p:spTgt>
                                        </p:tgtEl>
                                        <p:attrNameLst>
                                          <p:attrName>style.visibility</p:attrName>
                                        </p:attrNameLst>
                                      </p:cBhvr>
                                      <p:to>
                                        <p:strVal val="visible"/>
                                      </p:to>
                                    </p:set>
                                    <p:animEffect transition="in" filter="fade">
                                      <p:cBhvr>
                                        <p:cTn id="17" dur="1000"/>
                                        <p:tgtEl>
                                          <p:spTgt spid="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0"/>
            <a:ext cx="8520600" cy="656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Bibliography</a:t>
            </a:r>
            <a:endParaRPr b="1" u="sng"/>
          </a:p>
        </p:txBody>
      </p:sp>
      <p:sp>
        <p:nvSpPr>
          <p:cNvPr id="112" name="Google Shape;112;p21"/>
          <p:cNvSpPr txBox="1">
            <a:spLocks noGrp="1"/>
          </p:cNvSpPr>
          <p:nvPr>
            <p:ph type="body" idx="1"/>
          </p:nvPr>
        </p:nvSpPr>
        <p:spPr>
          <a:xfrm>
            <a:off x="204850" y="921400"/>
            <a:ext cx="88173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500" u="sng" dirty="0">
                <a:solidFill>
                  <a:schemeClr val="dk1"/>
                </a:solidFill>
              </a:rPr>
              <a:t>Interview </a:t>
            </a:r>
            <a:r>
              <a:rPr lang="en" sz="1500" dirty="0">
                <a:solidFill>
                  <a:schemeClr val="dk1"/>
                </a:solidFill>
              </a:rPr>
              <a:t>- </a:t>
            </a:r>
            <a:r>
              <a:rPr lang="en-AU" sz="1500" u="sng" dirty="0" err="1">
                <a:solidFill>
                  <a:schemeClr val="dk1"/>
                </a:solidFill>
                <a:hlinkClick r:id="rId3"/>
              </a:rPr>
              <a:t>sylvia</a:t>
            </a:r>
            <a:r>
              <a:rPr lang="en-AU" sz="1500" u="sng" dirty="0">
                <a:solidFill>
                  <a:schemeClr val="dk1"/>
                </a:solidFill>
                <a:hlinkClick r:id="rId3"/>
              </a:rPr>
              <a:t> </a:t>
            </a:r>
            <a:r>
              <a:rPr lang="en-AU" sz="1500" u="sng" dirty="0" err="1">
                <a:solidFill>
                  <a:schemeClr val="dk1"/>
                </a:solidFill>
                <a:hlinkClick r:id="rId3"/>
              </a:rPr>
              <a:t>plath</a:t>
            </a:r>
            <a:r>
              <a:rPr lang="en-AU" sz="1500" u="sng" dirty="0">
                <a:solidFill>
                  <a:schemeClr val="dk1"/>
                </a:solidFill>
                <a:hlinkClick r:id="rId3"/>
              </a:rPr>
              <a:t> ted </a:t>
            </a:r>
            <a:r>
              <a:rPr lang="en-AU" sz="1500" u="sng" dirty="0" err="1">
                <a:solidFill>
                  <a:schemeClr val="dk1"/>
                </a:solidFill>
                <a:hlinkClick r:id="rId3"/>
              </a:rPr>
              <a:t>hughes</a:t>
            </a:r>
            <a:r>
              <a:rPr lang="en-AU" sz="1500" u="sng" dirty="0">
                <a:solidFill>
                  <a:schemeClr val="dk1"/>
                </a:solidFill>
                <a:hlinkClick r:id="rId3"/>
              </a:rPr>
              <a:t> interview 1961 </a:t>
            </a:r>
            <a:r>
              <a:rPr lang="en-AU" sz="1500" u="sng" dirty="0" err="1">
                <a:solidFill>
                  <a:schemeClr val="dk1"/>
                </a:solidFill>
                <a:hlinkClick r:id="rId3"/>
              </a:rPr>
              <a:t>youtube</a:t>
            </a:r>
            <a:r>
              <a:rPr lang="en-AU" sz="1500" u="sng" dirty="0">
                <a:solidFill>
                  <a:schemeClr val="dk1"/>
                </a:solidFill>
                <a:hlinkClick r:id="rId3"/>
              </a:rPr>
              <a:t> video</a:t>
            </a:r>
            <a:endParaRPr sz="1500" dirty="0">
              <a:solidFill>
                <a:schemeClr val="dk1"/>
              </a:solidFill>
            </a:endParaRPr>
          </a:p>
          <a:p>
            <a:pPr marL="0" lvl="0" indent="0" rtl="0">
              <a:spcBef>
                <a:spcPts val="1600"/>
              </a:spcBef>
              <a:spcAft>
                <a:spcPts val="0"/>
              </a:spcAft>
              <a:buNone/>
            </a:pPr>
            <a:r>
              <a:rPr lang="en-US" sz="1500" u="sng" dirty="0">
                <a:solidFill>
                  <a:schemeClr val="dk1"/>
                </a:solidFill>
                <a:hlinkClick r:id="rId4"/>
              </a:rPr>
              <a:t>Mad Girl’s Love Song: Sylvia Plath and Life Before Ted by Andrew Wilson: review</a:t>
            </a:r>
            <a:r>
              <a:rPr lang="en" sz="1500" dirty="0">
                <a:solidFill>
                  <a:schemeClr val="dk1"/>
                </a:solidFill>
              </a:rPr>
              <a:t> </a:t>
            </a:r>
            <a:endParaRPr sz="1500" dirty="0">
              <a:solidFill>
                <a:schemeClr val="dk1"/>
              </a:solidFill>
            </a:endParaRPr>
          </a:p>
          <a:p>
            <a:pPr marL="0" lvl="0" indent="0" rtl="0">
              <a:spcBef>
                <a:spcPts val="1600"/>
              </a:spcBef>
              <a:spcAft>
                <a:spcPts val="0"/>
              </a:spcAft>
              <a:buNone/>
            </a:pPr>
            <a:r>
              <a:rPr lang="en-US" sz="1500" u="sng" dirty="0">
                <a:solidFill>
                  <a:schemeClr val="dk1"/>
                </a:solidFill>
                <a:hlinkClick r:id="rId5"/>
              </a:rPr>
              <a:t>Love, loathing and life with Ted Hughes</a:t>
            </a:r>
            <a:endParaRPr sz="1500" dirty="0">
              <a:solidFill>
                <a:schemeClr val="dk1"/>
              </a:solidFill>
            </a:endParaRPr>
          </a:p>
          <a:p>
            <a:pPr marL="0" lvl="0" indent="0" rtl="0">
              <a:lnSpc>
                <a:spcPct val="100000"/>
              </a:lnSpc>
              <a:spcBef>
                <a:spcPts val="1600"/>
              </a:spcBef>
              <a:spcAft>
                <a:spcPts val="0"/>
              </a:spcAft>
              <a:buNone/>
            </a:pPr>
            <a:r>
              <a:rPr lang="en-AU" sz="1500" u="sng" dirty="0">
                <a:solidFill>
                  <a:schemeClr val="dk1"/>
                </a:solidFill>
                <a:hlinkClick r:id="rId6"/>
              </a:rPr>
              <a:t>Ted Hughes Obituaries</a:t>
            </a:r>
            <a:endParaRPr sz="1500" dirty="0"/>
          </a:p>
          <a:p>
            <a:pPr marL="0" lvl="0" indent="0" rtl="0">
              <a:lnSpc>
                <a:spcPct val="100000"/>
              </a:lnSpc>
              <a:spcBef>
                <a:spcPts val="0"/>
              </a:spcBef>
              <a:spcAft>
                <a:spcPts val="0"/>
              </a:spcAft>
              <a:buNone/>
            </a:pPr>
            <a:endParaRPr sz="1500" dirty="0">
              <a:solidFill>
                <a:schemeClr val="dk1"/>
              </a:solidFill>
            </a:endParaRPr>
          </a:p>
          <a:p>
            <a:pPr marL="0" lvl="0" indent="0" rtl="0">
              <a:lnSpc>
                <a:spcPct val="100000"/>
              </a:lnSpc>
              <a:spcBef>
                <a:spcPts val="0"/>
              </a:spcBef>
              <a:spcAft>
                <a:spcPts val="0"/>
              </a:spcAft>
              <a:buNone/>
            </a:pPr>
            <a:r>
              <a:rPr lang="en-US" sz="1500" u="sng" dirty="0">
                <a:solidFill>
                  <a:schemeClr val="dk1"/>
                </a:solidFill>
                <a:hlinkClick r:id="rId7"/>
              </a:rPr>
              <a:t>'Dearest Teddy': Sylvia Plath's love letters to Ted Hughes published for the first time</a:t>
            </a:r>
            <a:endParaRPr sz="1500" dirty="0">
              <a:solidFill>
                <a:schemeClr val="dk1"/>
              </a:solidFill>
            </a:endParaRPr>
          </a:p>
          <a:p>
            <a:pPr marL="0" lvl="0" indent="0" rtl="0">
              <a:spcBef>
                <a:spcPts val="0"/>
              </a:spcBef>
              <a:spcAft>
                <a:spcPts val="0"/>
              </a:spcAft>
              <a:buNone/>
            </a:pPr>
            <a:r>
              <a:rPr lang="en-US" sz="1500" u="sng" dirty="0">
                <a:solidFill>
                  <a:schemeClr val="dk1"/>
                </a:solidFill>
                <a:hlinkClick r:id="rId8"/>
              </a:rPr>
              <a:t>Sylvia Plath and Ted Hughes by Franklin Foer</a:t>
            </a:r>
            <a:endParaRPr sz="1500" dirty="0">
              <a:solidFill>
                <a:schemeClr val="dk1"/>
              </a:solidFill>
            </a:endParaRPr>
          </a:p>
          <a:p>
            <a:pPr marL="0" lvl="0" indent="0" rtl="0">
              <a:spcBef>
                <a:spcPts val="1600"/>
              </a:spcBef>
              <a:spcAft>
                <a:spcPts val="0"/>
              </a:spcAft>
              <a:buNone/>
            </a:pPr>
            <a:r>
              <a:rPr lang="en-US" sz="1500" u="sng" dirty="0">
                <a:solidFill>
                  <a:schemeClr val="dk1"/>
                </a:solidFill>
                <a:hlinkClick r:id="rId9"/>
              </a:rPr>
              <a:t>Ted Hughes: The </a:t>
            </a:r>
            <a:r>
              <a:rPr lang="en-US" sz="1500" u="sng" dirty="0" err="1">
                <a:solidFill>
                  <a:schemeClr val="dk1"/>
                </a:solidFill>
                <a:hlinkClick r:id="rId9"/>
              </a:rPr>
              <a:t>Unauthorised</a:t>
            </a:r>
            <a:r>
              <a:rPr lang="en-US" sz="1500" u="sng" dirty="0">
                <a:solidFill>
                  <a:schemeClr val="dk1"/>
                </a:solidFill>
                <a:hlinkClick r:id="rId9"/>
              </a:rPr>
              <a:t> Life review – a man </a:t>
            </a:r>
            <a:r>
              <a:rPr lang="en-US" sz="1500" u="sng" dirty="0" err="1">
                <a:solidFill>
                  <a:schemeClr val="dk1"/>
                </a:solidFill>
                <a:hlinkClick r:id="rId9"/>
              </a:rPr>
              <a:t>smouldering</a:t>
            </a:r>
            <a:r>
              <a:rPr lang="en-US" sz="1500" u="sng" dirty="0">
                <a:solidFill>
                  <a:schemeClr val="dk1"/>
                </a:solidFill>
                <a:hlinkClick r:id="rId9"/>
              </a:rPr>
              <a:t> with life</a:t>
            </a:r>
            <a:endParaRPr sz="1500" dirty="0"/>
          </a:p>
          <a:p>
            <a:pPr marL="0" lvl="0" indent="0" rtl="0">
              <a:spcBef>
                <a:spcPts val="1600"/>
              </a:spcBef>
              <a:spcAft>
                <a:spcPts val="0"/>
              </a:spcAft>
              <a:buNone/>
            </a:pPr>
            <a:endParaRPr sz="1200" dirty="0">
              <a:solidFill>
                <a:schemeClr val="dk1"/>
              </a:solidFill>
            </a:endParaRPr>
          </a:p>
          <a:p>
            <a:pPr marL="457200" lvl="0" indent="0" rtl="0">
              <a:spcBef>
                <a:spcPts val="0"/>
              </a:spcBef>
              <a:spcAft>
                <a:spcPts val="0"/>
              </a:spcAft>
              <a:buNone/>
            </a:pPr>
            <a:endParaRPr dirty="0">
              <a:solidFill>
                <a:schemeClr val="dk1"/>
              </a:solidFill>
            </a:endParaRPr>
          </a:p>
          <a:p>
            <a:pPr marL="457200" lvl="0" indent="0" rtl="0">
              <a:spcBef>
                <a:spcPts val="0"/>
              </a:spcBef>
              <a:spcAft>
                <a:spcPts val="0"/>
              </a:spcAft>
              <a:buNone/>
            </a:pPr>
            <a:endParaRPr dirty="0">
              <a:solidFill>
                <a:schemeClr val="dk1"/>
              </a:solidFill>
            </a:endParaRPr>
          </a:p>
          <a:p>
            <a:pPr marL="457200" lvl="0" indent="0" rtl="0">
              <a:spcBef>
                <a:spcPts val="0"/>
              </a:spcBef>
              <a:spcAft>
                <a:spcPts val="0"/>
              </a:spcAft>
              <a:buNone/>
            </a:pPr>
            <a:endParaRPr dirty="0">
              <a:solidFill>
                <a:schemeClr val="dk1"/>
              </a:solidFill>
            </a:endParaRPr>
          </a:p>
          <a:p>
            <a:pPr marL="0" lvl="0" indent="0" rtl="0">
              <a:spcBef>
                <a:spcPts val="0"/>
              </a:spcBef>
              <a:spcAft>
                <a:spcPts val="0"/>
              </a:spcAft>
              <a:buNone/>
            </a:pPr>
            <a:endParaRPr dirty="0"/>
          </a:p>
          <a:p>
            <a:pPr marL="0" lvl="0" indent="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Bibliography Continued</a:t>
            </a:r>
            <a:endParaRPr b="1" u="sng"/>
          </a:p>
        </p:txBody>
      </p:sp>
      <p:sp>
        <p:nvSpPr>
          <p:cNvPr id="118" name="Google Shape;118;p22"/>
          <p:cNvSpPr txBox="1">
            <a:spLocks noGrp="1"/>
          </p:cNvSpPr>
          <p:nvPr>
            <p:ph type="body" idx="1"/>
          </p:nvPr>
        </p:nvSpPr>
        <p:spPr>
          <a:xfrm>
            <a:off x="311700" y="1381350"/>
            <a:ext cx="8520600" cy="3416400"/>
          </a:xfrm>
          <a:prstGeom prst="rect">
            <a:avLst/>
          </a:prstGeom>
        </p:spPr>
        <p:txBody>
          <a:bodyPr spcFirstLastPara="1" wrap="square" lIns="91425" tIns="91425" rIns="91425" bIns="91425" anchor="t" anchorCtr="0">
            <a:noAutofit/>
          </a:bodyPr>
          <a:lstStyle/>
          <a:p>
            <a:pPr marL="0" lvl="0" indent="0" rtl="0">
              <a:spcBef>
                <a:spcPts val="1600"/>
              </a:spcBef>
              <a:spcAft>
                <a:spcPts val="0"/>
              </a:spcAft>
              <a:buNone/>
            </a:pPr>
            <a:r>
              <a:rPr lang="en-US" sz="1600" u="sng" dirty="0">
                <a:solidFill>
                  <a:schemeClr val="dk1"/>
                </a:solidFill>
                <a:hlinkClick r:id="rId3"/>
              </a:rPr>
              <a:t>The poetry of courtship: Plath and Hughes caught on tape</a:t>
            </a:r>
            <a:endParaRPr sz="1600" dirty="0"/>
          </a:p>
          <a:p>
            <a:pPr marL="0" lvl="0" indent="0" rtl="0">
              <a:lnSpc>
                <a:spcPct val="100000"/>
              </a:lnSpc>
              <a:spcBef>
                <a:spcPts val="0"/>
              </a:spcBef>
              <a:spcAft>
                <a:spcPts val="0"/>
              </a:spcAft>
              <a:buNone/>
            </a:pPr>
            <a:endParaRPr sz="1600" dirty="0"/>
          </a:p>
          <a:p>
            <a:pPr marL="0" lvl="0" indent="0" rtl="0">
              <a:lnSpc>
                <a:spcPct val="100000"/>
              </a:lnSpc>
              <a:spcBef>
                <a:spcPts val="0"/>
              </a:spcBef>
              <a:spcAft>
                <a:spcPts val="0"/>
              </a:spcAft>
              <a:buNone/>
            </a:pPr>
            <a:r>
              <a:rPr lang="en-US" sz="1600" u="sng" dirty="0">
                <a:solidFill>
                  <a:schemeClr val="dk1"/>
                </a:solidFill>
                <a:hlinkClick r:id="rId4"/>
              </a:rPr>
              <a:t>The Poet as Wife: Sylvia Plath's </a:t>
            </a:r>
            <a:r>
              <a:rPr lang="en-US" sz="1600" u="sng" dirty="0" err="1">
                <a:solidFill>
                  <a:schemeClr val="dk1"/>
                </a:solidFill>
                <a:hlinkClick r:id="rId4"/>
              </a:rPr>
              <a:t>Marraige</a:t>
            </a:r>
            <a:r>
              <a:rPr lang="en-US" sz="1600" u="sng" dirty="0">
                <a:solidFill>
                  <a:schemeClr val="dk1"/>
                </a:solidFill>
                <a:hlinkClick r:id="rId4"/>
              </a:rPr>
              <a:t> Poems- Carole Stone </a:t>
            </a:r>
            <a:endParaRPr sz="1600" dirty="0"/>
          </a:p>
          <a:p>
            <a:pPr marL="0" lvl="0" indent="0" rtl="0">
              <a:lnSpc>
                <a:spcPct val="100000"/>
              </a:lnSpc>
              <a:spcBef>
                <a:spcPts val="0"/>
              </a:spcBef>
              <a:spcAft>
                <a:spcPts val="0"/>
              </a:spcAft>
              <a:buNone/>
            </a:pPr>
            <a:endParaRPr sz="1600" dirty="0"/>
          </a:p>
          <a:p>
            <a:pPr marL="0" lvl="0" indent="0" rtl="0">
              <a:lnSpc>
                <a:spcPct val="100000"/>
              </a:lnSpc>
              <a:spcBef>
                <a:spcPts val="0"/>
              </a:spcBef>
              <a:spcAft>
                <a:spcPts val="0"/>
              </a:spcAft>
              <a:buNone/>
            </a:pPr>
            <a:r>
              <a:rPr lang="en-US" sz="1600" u="sng" dirty="0">
                <a:solidFill>
                  <a:schemeClr val="dk1"/>
                </a:solidFill>
                <a:hlinkClick r:id="rId5"/>
              </a:rPr>
              <a:t>A 1962 Sylvia Plath Interview with Peter Orr</a:t>
            </a:r>
            <a:endParaRPr sz="1600" dirty="0">
              <a:solidFill>
                <a:schemeClr val="dk1"/>
              </a:solidFill>
            </a:endParaRPr>
          </a:p>
          <a:p>
            <a:pPr marL="0" lvl="0" indent="0" rtl="0">
              <a:lnSpc>
                <a:spcPct val="100000"/>
              </a:lnSpc>
              <a:spcBef>
                <a:spcPts val="0"/>
              </a:spcBef>
              <a:spcAft>
                <a:spcPts val="0"/>
              </a:spcAft>
              <a:buNone/>
            </a:pPr>
            <a:endParaRPr dirty="0"/>
          </a:p>
          <a:p>
            <a:pPr marL="0" lvl="0" indent="0" rtl="0">
              <a:lnSpc>
                <a:spcPct val="100000"/>
              </a:lnSpc>
              <a:spcBef>
                <a:spcPts val="0"/>
              </a:spcBef>
              <a:spcAft>
                <a:spcPts val="0"/>
              </a:spcAft>
              <a:buNone/>
            </a:pPr>
            <a:endParaRPr sz="1400"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165350" y="130600"/>
            <a:ext cx="8520600" cy="54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Bibliography - Images</a:t>
            </a:r>
            <a:endParaRPr b="1" u="sng"/>
          </a:p>
        </p:txBody>
      </p:sp>
      <p:sp>
        <p:nvSpPr>
          <p:cNvPr id="124" name="Google Shape;124;p23"/>
          <p:cNvSpPr txBox="1">
            <a:spLocks noGrp="1"/>
          </p:cNvSpPr>
          <p:nvPr>
            <p:ph type="body" idx="1"/>
          </p:nvPr>
        </p:nvSpPr>
        <p:spPr>
          <a:xfrm>
            <a:off x="311700" y="757850"/>
            <a:ext cx="8520600" cy="3936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AutoNum type="arabicPeriod"/>
            </a:pPr>
            <a:r>
              <a:rPr lang="it-IT" u="sng" dirty="0">
                <a:solidFill>
                  <a:schemeClr val="dk1"/>
                </a:solidFill>
                <a:hlinkClick r:id="rId3"/>
              </a:rPr>
              <a:t>LA MITOLOGIA DELL’ASSENZA: TED HUGHES E LE BIRTHDAY LETTERS</a:t>
            </a:r>
            <a:endParaRPr dirty="0"/>
          </a:p>
          <a:p>
            <a:pPr marL="457200" lvl="0" indent="-342900" rtl="0">
              <a:spcBef>
                <a:spcPts val="0"/>
              </a:spcBef>
              <a:spcAft>
                <a:spcPts val="0"/>
              </a:spcAft>
              <a:buClr>
                <a:schemeClr val="dk1"/>
              </a:buClr>
              <a:buSzPts val="1800"/>
              <a:buAutoNum type="arabicPeriod"/>
            </a:pPr>
            <a:r>
              <a:rPr lang="en-US" u="sng" dirty="0">
                <a:solidFill>
                  <a:schemeClr val="dk1"/>
                </a:solidFill>
                <a:hlinkClick r:id="rId4"/>
              </a:rPr>
              <a:t>Sylvia Plath and Ted Hughes rarities garner big bids in London auction</a:t>
            </a:r>
            <a:endParaRPr dirty="0"/>
          </a:p>
          <a:p>
            <a:pPr marL="457200" lvl="0" indent="-342900" rtl="0">
              <a:spcBef>
                <a:spcPts val="0"/>
              </a:spcBef>
              <a:spcAft>
                <a:spcPts val="0"/>
              </a:spcAft>
              <a:buClr>
                <a:schemeClr val="dk1"/>
              </a:buClr>
              <a:buSzPts val="1800"/>
              <a:buAutoNum type="arabicPeriod"/>
            </a:pPr>
            <a:r>
              <a:rPr lang="en-US" u="sng" dirty="0">
                <a:solidFill>
                  <a:schemeClr val="dk1"/>
                </a:solidFill>
                <a:hlinkClick r:id="rId5"/>
              </a:rPr>
              <a:t>Sylvia Plath’s daughter sells relics of a lost love</a:t>
            </a:r>
            <a:endParaRPr dirty="0"/>
          </a:p>
          <a:p>
            <a:pPr marL="457200" lvl="0" indent="-342900" rtl="0">
              <a:spcBef>
                <a:spcPts val="0"/>
              </a:spcBef>
              <a:spcAft>
                <a:spcPts val="0"/>
              </a:spcAft>
              <a:buClr>
                <a:schemeClr val="dk1"/>
              </a:buClr>
              <a:buSzPts val="1800"/>
              <a:buAutoNum type="arabicPeriod"/>
            </a:pPr>
            <a:r>
              <a:rPr lang="en-US" u="sng" dirty="0">
                <a:solidFill>
                  <a:schemeClr val="dk1"/>
                </a:solidFill>
                <a:hlinkClick r:id="rId6"/>
              </a:rPr>
              <a:t>Unseen &amp; Unpublished Sylvia Plath Poems Discovered</a:t>
            </a:r>
            <a:endParaRPr dirty="0">
              <a:solidFill>
                <a:schemeClr val="dk1"/>
              </a:solidFill>
            </a:endParaRPr>
          </a:p>
          <a:p>
            <a:pPr marL="457200" lvl="0" indent="-342900" rtl="0">
              <a:spcBef>
                <a:spcPts val="0"/>
              </a:spcBef>
              <a:spcAft>
                <a:spcPts val="0"/>
              </a:spcAft>
              <a:buClr>
                <a:schemeClr val="dk1"/>
              </a:buClr>
              <a:buSzPts val="1800"/>
              <a:buAutoNum type="arabicPeriod"/>
            </a:pPr>
            <a:r>
              <a:rPr lang="en-US" u="sng" dirty="0">
                <a:solidFill>
                  <a:schemeClr val="dk1"/>
                </a:solidFill>
                <a:hlinkClick r:id="rId7"/>
              </a:rPr>
              <a:t>Unseen Sylvia Plath letters claim domestic abuse by Ted Hughes</a:t>
            </a:r>
            <a:endParaRPr dirty="0">
              <a:solidFill>
                <a:schemeClr val="dk1"/>
              </a:solidFill>
            </a:endParaRPr>
          </a:p>
          <a:p>
            <a:pPr marL="457200" lvl="0" indent="-342900" rtl="0">
              <a:spcBef>
                <a:spcPts val="0"/>
              </a:spcBef>
              <a:spcAft>
                <a:spcPts val="0"/>
              </a:spcAft>
              <a:buClr>
                <a:schemeClr val="dk1"/>
              </a:buClr>
              <a:buSzPts val="1800"/>
              <a:buAutoNum type="arabicPeriod"/>
            </a:pPr>
            <a:r>
              <a:rPr lang="en-US" u="sng" dirty="0">
                <a:solidFill>
                  <a:schemeClr val="dk1"/>
                </a:solidFill>
                <a:hlinkClick r:id="rId8"/>
              </a:rPr>
              <a:t>Ted Hughes, The Art of Poetry No. 71</a:t>
            </a:r>
            <a:endParaRPr dirty="0"/>
          </a:p>
          <a:p>
            <a:pPr marL="457200" lvl="0" indent="-342900" rtl="0">
              <a:spcBef>
                <a:spcPts val="0"/>
              </a:spcBef>
              <a:spcAft>
                <a:spcPts val="0"/>
              </a:spcAft>
              <a:buClr>
                <a:schemeClr val="dk1"/>
              </a:buClr>
              <a:buSzPts val="1800"/>
              <a:buAutoNum type="arabicPeriod"/>
            </a:pPr>
            <a:r>
              <a:rPr lang="en-US" u="sng" dirty="0">
                <a:solidFill>
                  <a:schemeClr val="dk1"/>
                </a:solidFill>
                <a:hlinkClick r:id="rId9"/>
              </a:rPr>
              <a:t>Ted Hughes: New biography claims the poet was in bed with a lover the day Sylvia Plath died</a:t>
            </a:r>
            <a:endParaRPr dirty="0">
              <a:solidFill>
                <a:schemeClr val="dk1"/>
              </a:solidFill>
            </a:endParaRPr>
          </a:p>
          <a:p>
            <a:pPr marL="457200" lvl="0" indent="0">
              <a:spcBef>
                <a:spcPts val="1600"/>
              </a:spcBef>
              <a:spcAft>
                <a:spcPts val="1600"/>
              </a:spcAft>
              <a:buNone/>
            </a:pPr>
            <a:endParaRPr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699" y="555600"/>
            <a:ext cx="3694243" cy="755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600" dirty="0"/>
          </a:p>
          <a:p>
            <a:pPr marL="0" lvl="0" indent="0" algn="l" rtl="0">
              <a:lnSpc>
                <a:spcPct val="115000"/>
              </a:lnSpc>
              <a:spcBef>
                <a:spcPts val="0"/>
              </a:spcBef>
              <a:spcAft>
                <a:spcPts val="0"/>
              </a:spcAft>
              <a:buNone/>
            </a:pPr>
            <a:endParaRPr sz="2400" b="1" dirty="0"/>
          </a:p>
          <a:p>
            <a:pPr marL="0" lvl="0" indent="0" algn="l" rtl="0">
              <a:lnSpc>
                <a:spcPct val="115000"/>
              </a:lnSpc>
              <a:spcBef>
                <a:spcPts val="0"/>
              </a:spcBef>
              <a:spcAft>
                <a:spcPts val="0"/>
              </a:spcAft>
              <a:buNone/>
            </a:pPr>
            <a:endParaRPr sz="2400" b="1" dirty="0"/>
          </a:p>
          <a:p>
            <a:pPr marL="0" lvl="0" indent="0" algn="l" rtl="0">
              <a:lnSpc>
                <a:spcPct val="115000"/>
              </a:lnSpc>
              <a:spcBef>
                <a:spcPts val="0"/>
              </a:spcBef>
              <a:spcAft>
                <a:spcPts val="0"/>
              </a:spcAft>
              <a:buNone/>
            </a:pPr>
            <a:endParaRPr sz="2400" b="1" dirty="0"/>
          </a:p>
          <a:p>
            <a:pPr marL="0" lvl="0" indent="0" algn="l" rtl="0">
              <a:lnSpc>
                <a:spcPct val="115000"/>
              </a:lnSpc>
              <a:spcBef>
                <a:spcPts val="0"/>
              </a:spcBef>
              <a:spcAft>
                <a:spcPts val="0"/>
              </a:spcAft>
              <a:buNone/>
            </a:pPr>
            <a:endParaRPr sz="1800" dirty="0"/>
          </a:p>
          <a:p>
            <a:pPr lvl="0">
              <a:lnSpc>
                <a:spcPct val="115000"/>
              </a:lnSpc>
            </a:pPr>
            <a:r>
              <a:rPr lang="en" b="1" dirty="0"/>
              <a:t>Focus Questions:</a:t>
            </a:r>
            <a:endParaRPr sz="1800" dirty="0"/>
          </a:p>
        </p:txBody>
      </p:sp>
      <p:sp>
        <p:nvSpPr>
          <p:cNvPr id="9" name="Text Placeholder 8"/>
          <p:cNvSpPr>
            <a:spLocks noGrp="1"/>
          </p:cNvSpPr>
          <p:nvPr>
            <p:ph type="body" idx="1"/>
          </p:nvPr>
        </p:nvSpPr>
        <p:spPr>
          <a:xfrm>
            <a:off x="311700" y="1389600"/>
            <a:ext cx="3694242" cy="3179400"/>
          </a:xfrm>
        </p:spPr>
        <p:txBody>
          <a:bodyPr/>
          <a:lstStyle/>
          <a:p>
            <a:pPr marL="0" lvl="0" indent="0">
              <a:buNone/>
            </a:pPr>
            <a:r>
              <a:rPr lang="en-AU" dirty="0"/>
              <a:t>What insights are gained about Hughes and Plath from listening to the interview and reading about their life together? </a:t>
            </a:r>
          </a:p>
          <a:p>
            <a:pPr marL="0" lvl="0" indent="0">
              <a:buNone/>
            </a:pPr>
            <a:endParaRPr lang="en-AU" dirty="0"/>
          </a:p>
          <a:p>
            <a:pPr marL="0" lvl="0" indent="0">
              <a:buNone/>
            </a:pPr>
            <a:r>
              <a:rPr lang="en-AU" dirty="0"/>
              <a:t>What do we learn of their meeting, relationship, life together and poetry?</a:t>
            </a:r>
          </a:p>
        </p:txBody>
      </p:sp>
      <p:pic>
        <p:nvPicPr>
          <p:cNvPr id="61" name="Google Shape;61;p14" descr="This is a video of an Interview with both Ted Hughes and Sylvia Plath filmed in 1961." title="sylvia plath ted hughes interview 1961">
            <a:hlinkClick r:id="rId3"/>
          </p:cNvPr>
          <p:cNvPicPr preferRelativeResize="0"/>
          <p:nvPr/>
        </p:nvPicPr>
        <p:blipFill>
          <a:blip r:embed="rId4">
            <a:alphaModFix/>
          </a:blip>
          <a:stretch>
            <a:fillRect/>
          </a:stretch>
        </p:blipFill>
        <p:spPr>
          <a:xfrm>
            <a:off x="4188310" y="684842"/>
            <a:ext cx="4600500" cy="349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Title 1"/>
          <p:cNvSpPr>
            <a:spLocks noGrp="1"/>
          </p:cNvSpPr>
          <p:nvPr>
            <p:ph type="title"/>
          </p:nvPr>
        </p:nvSpPr>
        <p:spPr>
          <a:xfrm>
            <a:off x="311700" y="154739"/>
            <a:ext cx="8520600" cy="572700"/>
          </a:xfrm>
        </p:spPr>
        <p:txBody>
          <a:bodyPr/>
          <a:lstStyle/>
          <a:p>
            <a:r>
              <a:rPr lang="en-AU" dirty="0"/>
              <a:t>Meeting:</a:t>
            </a:r>
          </a:p>
        </p:txBody>
      </p:sp>
      <p:sp>
        <p:nvSpPr>
          <p:cNvPr id="67" name="Google Shape;67;p15"/>
          <p:cNvSpPr txBox="1">
            <a:spLocks noGrp="1"/>
          </p:cNvSpPr>
          <p:nvPr>
            <p:ph type="body" idx="1"/>
          </p:nvPr>
        </p:nvSpPr>
        <p:spPr>
          <a:xfrm>
            <a:off x="311700" y="727439"/>
            <a:ext cx="8520600" cy="4279990"/>
          </a:xfrm>
          <a:prstGeom prst="rect">
            <a:avLst/>
          </a:prstGeom>
        </p:spPr>
        <p:txBody>
          <a:bodyPr spcFirstLastPara="1" wrap="square" lIns="91425" tIns="91425" rIns="91425" bIns="91425" anchor="t" anchorCtr="0">
            <a:noAutofit/>
          </a:bodyPr>
          <a:lstStyle/>
          <a:p>
            <a:pPr marL="419100" indent="-285750">
              <a:buClr>
                <a:schemeClr val="dk1"/>
              </a:buClr>
              <a:buSzPts val="1500"/>
            </a:pPr>
            <a:r>
              <a:rPr lang="en" sz="1500" b="1" dirty="0">
                <a:solidFill>
                  <a:schemeClr val="dk1"/>
                </a:solidFill>
              </a:rPr>
              <a:t>February 1956</a:t>
            </a:r>
            <a:r>
              <a:rPr lang="en" sz="1500" dirty="0">
                <a:solidFill>
                  <a:schemeClr val="dk1"/>
                </a:solidFill>
              </a:rPr>
              <a:t> - Sylvia knew of Ted before their first meeting.  She said </a:t>
            </a:r>
            <a:r>
              <a:rPr lang="en" sz="1500" i="1" dirty="0">
                <a:solidFill>
                  <a:schemeClr val="dk1"/>
                </a:solidFill>
              </a:rPr>
              <a:t>“ I had read some of these poems in this magazine, and I was so impressed I wanted to meet him” </a:t>
            </a:r>
          </a:p>
          <a:p>
            <a:pPr marL="457200" lvl="0" indent="-323850" rtl="0">
              <a:spcBef>
                <a:spcPts val="0"/>
              </a:spcBef>
              <a:spcAft>
                <a:spcPts val="0"/>
              </a:spcAft>
              <a:buClr>
                <a:schemeClr val="dk1"/>
              </a:buClr>
              <a:buSzPts val="1500"/>
              <a:buChar char="●"/>
            </a:pPr>
            <a:r>
              <a:rPr lang="en" sz="1500" dirty="0">
                <a:solidFill>
                  <a:schemeClr val="dk1"/>
                </a:solidFill>
              </a:rPr>
              <a:t>Both were at the same celebration gathering that was being held by Ted’s friends in honour of his poems being published in a magazine, </a:t>
            </a:r>
            <a:r>
              <a:rPr lang="en" sz="1500" i="1" dirty="0">
                <a:solidFill>
                  <a:schemeClr val="dk1"/>
                </a:solidFill>
                <a:uFill>
                  <a:noFill/>
                </a:uFill>
                <a:hlinkClick r:id="rId3"/>
              </a:rPr>
              <a:t>St Botolph’s Review</a:t>
            </a:r>
            <a:r>
              <a:rPr lang="en" sz="1500" i="1" dirty="0">
                <a:solidFill>
                  <a:schemeClr val="hlink"/>
                </a:solidFill>
                <a:uFill>
                  <a:noFill/>
                </a:uFill>
                <a:hlinkClick r:id="rId3"/>
              </a:rPr>
              <a:t> </a:t>
            </a:r>
            <a:r>
              <a:rPr lang="en" sz="1500" b="1" dirty="0">
                <a:solidFill>
                  <a:schemeClr val="dk1"/>
                </a:solidFill>
              </a:rPr>
              <a:t>(1)</a:t>
            </a:r>
            <a:r>
              <a:rPr lang="en" sz="1500" dirty="0">
                <a:solidFill>
                  <a:schemeClr val="dk1"/>
                </a:solidFill>
              </a:rPr>
              <a:t> - </a:t>
            </a:r>
            <a:r>
              <a:rPr lang="en" sz="1500" b="1" dirty="0">
                <a:solidFill>
                  <a:schemeClr val="dk1"/>
                </a:solidFill>
              </a:rPr>
              <a:t>did Plath go there intentionally to meet Ted?</a:t>
            </a:r>
            <a:r>
              <a:rPr lang="en" sz="1500" dirty="0">
                <a:solidFill>
                  <a:schemeClr val="dk1"/>
                </a:solidFill>
              </a:rPr>
              <a:t> (in some articles there is mention of Ted kissing her hard / passionately and Sylvia biting his cheek - intense first meeting)</a:t>
            </a:r>
          </a:p>
          <a:p>
            <a:pPr marL="457200" lvl="0" indent="-323850" rtl="0">
              <a:spcBef>
                <a:spcPts val="0"/>
              </a:spcBef>
              <a:spcAft>
                <a:spcPts val="0"/>
              </a:spcAft>
              <a:buClr>
                <a:schemeClr val="dk1"/>
              </a:buClr>
              <a:buSzPts val="1500"/>
              <a:buChar char="●"/>
            </a:pPr>
            <a:r>
              <a:rPr lang="en" sz="1500" dirty="0">
                <a:solidFill>
                  <a:schemeClr val="dk1"/>
                </a:solidFill>
              </a:rPr>
              <a:t>The first three months of their relationship were intense, with more dates and a trip to London together.  Within about 3 months of courtship, including Ted spending money on Sylvia, and numerous poems being written to each other, they found themselves married.  </a:t>
            </a:r>
            <a:endParaRPr sz="1500" dirty="0">
              <a:solidFill>
                <a:schemeClr val="dk1"/>
              </a:solidFill>
            </a:endParaRPr>
          </a:p>
          <a:p>
            <a:pPr marL="457200" lvl="0" indent="-323850" rtl="0">
              <a:spcBef>
                <a:spcPts val="0"/>
              </a:spcBef>
              <a:spcAft>
                <a:spcPts val="0"/>
              </a:spcAft>
              <a:buClr>
                <a:schemeClr val="dk1"/>
              </a:buClr>
              <a:buSzPts val="1500"/>
              <a:buChar char="●"/>
            </a:pPr>
            <a:r>
              <a:rPr lang="en" sz="1500" dirty="0">
                <a:solidFill>
                  <a:schemeClr val="dk1"/>
                </a:solidFill>
              </a:rPr>
              <a:t>There are reports that whilst Sylvia was taken with Ted, he also felt the same and would spend time underneath her window throwing small stones to try to catch her attention - thus proving a mutual attraction.</a:t>
            </a:r>
            <a:endParaRPr sz="1500" dirty="0">
              <a:solidFill>
                <a:schemeClr val="dk1"/>
              </a:solidFill>
            </a:endParaRPr>
          </a:p>
          <a:p>
            <a:pPr marL="457200" lvl="0" indent="-323850" rtl="0">
              <a:spcBef>
                <a:spcPts val="0"/>
              </a:spcBef>
              <a:spcAft>
                <a:spcPts val="0"/>
              </a:spcAft>
              <a:buClr>
                <a:schemeClr val="dk1"/>
              </a:buClr>
              <a:buSzPts val="1500"/>
              <a:buChar char="●"/>
            </a:pPr>
            <a:r>
              <a:rPr lang="en" sz="1500" dirty="0">
                <a:solidFill>
                  <a:schemeClr val="dk1"/>
                </a:solidFill>
              </a:rPr>
              <a:t>Many poems were for each other and by each other.  They were not intended to be published.  However, 15 of these passionate love letters sent by Sylvia have been published by Frieda Hughes in </a:t>
            </a:r>
            <a:r>
              <a:rPr lang="en" sz="1500" i="1" dirty="0">
                <a:solidFill>
                  <a:schemeClr val="dk1"/>
                </a:solidFill>
              </a:rPr>
              <a:t>The Telegraph</a:t>
            </a:r>
            <a:r>
              <a:rPr lang="en" sz="1500" dirty="0">
                <a:solidFill>
                  <a:schemeClr val="dk1"/>
                </a:solidFill>
              </a:rPr>
              <a:t> in 2017 </a:t>
            </a:r>
            <a:r>
              <a:rPr lang="en" sz="1500" b="1" dirty="0">
                <a:solidFill>
                  <a:schemeClr val="dk1"/>
                </a:solidFill>
              </a:rPr>
              <a:t>(2)</a:t>
            </a:r>
            <a:endParaRPr sz="1500" b="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10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xEl>
                                              <p:pRg st="1" end="1"/>
                                            </p:txEl>
                                          </p:spTgt>
                                        </p:tgtEl>
                                        <p:attrNameLst>
                                          <p:attrName>style.visibility</p:attrName>
                                        </p:attrNameLst>
                                      </p:cBhvr>
                                      <p:to>
                                        <p:strVal val="visible"/>
                                      </p:to>
                                    </p:set>
                                    <p:animEffect transition="in" filter="fade">
                                      <p:cBhvr>
                                        <p:cTn id="12" dur="1000"/>
                                        <p:tgtEl>
                                          <p:spTgt spid="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xEl>
                                              <p:pRg st="2" end="2"/>
                                            </p:txEl>
                                          </p:spTgt>
                                        </p:tgtEl>
                                        <p:attrNameLst>
                                          <p:attrName>style.visibility</p:attrName>
                                        </p:attrNameLst>
                                      </p:cBhvr>
                                      <p:to>
                                        <p:strVal val="visible"/>
                                      </p:to>
                                    </p:set>
                                    <p:animEffect transition="in" filter="fade">
                                      <p:cBhvr>
                                        <p:cTn id="17" dur="1000"/>
                                        <p:tgtEl>
                                          <p:spTgt spid="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xEl>
                                              <p:pRg st="3" end="3"/>
                                            </p:txEl>
                                          </p:spTgt>
                                        </p:tgtEl>
                                        <p:attrNameLst>
                                          <p:attrName>style.visibility</p:attrName>
                                        </p:attrNameLst>
                                      </p:cBhvr>
                                      <p:to>
                                        <p:strVal val="visible"/>
                                      </p:to>
                                    </p:set>
                                    <p:animEffect transition="in" filter="fade">
                                      <p:cBhvr>
                                        <p:cTn id="22" dur="1000"/>
                                        <p:tgtEl>
                                          <p:spTgt spid="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
                                            <p:txEl>
                                              <p:pRg st="4" end="4"/>
                                            </p:txEl>
                                          </p:spTgt>
                                        </p:tgtEl>
                                        <p:attrNameLst>
                                          <p:attrName>style.visibility</p:attrName>
                                        </p:attrNameLst>
                                      </p:cBhvr>
                                      <p:to>
                                        <p:strVal val="visible"/>
                                      </p:to>
                                    </p:set>
                                    <p:animEffect transition="in" filter="fade">
                                      <p:cBhvr>
                                        <p:cTn id="27" dur="1000"/>
                                        <p:tgtEl>
                                          <p:spTgt spid="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le 1"/>
          <p:cNvSpPr>
            <a:spLocks noGrp="1"/>
          </p:cNvSpPr>
          <p:nvPr>
            <p:ph type="title"/>
          </p:nvPr>
        </p:nvSpPr>
        <p:spPr/>
        <p:txBody>
          <a:bodyPr/>
          <a:lstStyle/>
          <a:p>
            <a:r>
              <a:rPr lang="en-AU" dirty="0"/>
              <a:t>Photos of Plath and Hughes</a:t>
            </a:r>
          </a:p>
        </p:txBody>
      </p:sp>
      <p:sp>
        <p:nvSpPr>
          <p:cNvPr id="72" name="Google Shape;72;p16"/>
          <p:cNvSpPr txBox="1">
            <a:spLocks noGrp="1"/>
          </p:cNvSpPr>
          <p:nvPr>
            <p:ph type="body" idx="4294967295"/>
          </p:nvPr>
        </p:nvSpPr>
        <p:spPr>
          <a:xfrm>
            <a:off x="622300" y="207963"/>
            <a:ext cx="8521700" cy="4805362"/>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73" name="Google Shape;73;p16" descr="The couple are looking at each other, seemingly young and happy." title="Image of Ted Hughes and Sylvia Plath"/>
          <p:cNvPicPr preferRelativeResize="0"/>
          <p:nvPr/>
        </p:nvPicPr>
        <p:blipFill>
          <a:blip r:embed="rId3">
            <a:alphaModFix/>
          </a:blip>
          <a:stretch>
            <a:fillRect/>
          </a:stretch>
        </p:blipFill>
        <p:spPr>
          <a:xfrm>
            <a:off x="50269" y="1261238"/>
            <a:ext cx="2952731" cy="1966900"/>
          </a:xfrm>
          <a:prstGeom prst="rect">
            <a:avLst/>
          </a:prstGeom>
          <a:noFill/>
          <a:ln>
            <a:noFill/>
          </a:ln>
        </p:spPr>
      </p:pic>
      <p:pic>
        <p:nvPicPr>
          <p:cNvPr id="74" name="Google Shape;74;p16" descr="Proud parents posing with their baby." title="Ted and Sylvia with their first baby, Frieda."/>
          <p:cNvPicPr preferRelativeResize="0"/>
          <p:nvPr/>
        </p:nvPicPr>
        <p:blipFill>
          <a:blip r:embed="rId4">
            <a:alphaModFix/>
          </a:blip>
          <a:stretch>
            <a:fillRect/>
          </a:stretch>
        </p:blipFill>
        <p:spPr>
          <a:xfrm>
            <a:off x="5468577" y="1162013"/>
            <a:ext cx="3675423" cy="2066125"/>
          </a:xfrm>
          <a:prstGeom prst="rect">
            <a:avLst/>
          </a:prstGeom>
          <a:noFill/>
          <a:ln>
            <a:noFill/>
          </a:ln>
        </p:spPr>
      </p:pic>
      <p:pic>
        <p:nvPicPr>
          <p:cNvPr id="75" name="Google Shape;75;p16" descr="This image also seems happy." title="Ted and Sylvia"/>
          <p:cNvPicPr preferRelativeResize="0"/>
          <p:nvPr/>
        </p:nvPicPr>
        <p:blipFill rotWithShape="1">
          <a:blip r:embed="rId5">
            <a:alphaModFix/>
          </a:blip>
          <a:srcRect r="18300"/>
          <a:stretch/>
        </p:blipFill>
        <p:spPr>
          <a:xfrm>
            <a:off x="0" y="3176600"/>
            <a:ext cx="2854125" cy="1966900"/>
          </a:xfrm>
          <a:prstGeom prst="rect">
            <a:avLst/>
          </a:prstGeom>
          <a:noFill/>
          <a:ln>
            <a:noFill/>
          </a:ln>
        </p:spPr>
      </p:pic>
      <p:pic>
        <p:nvPicPr>
          <p:cNvPr id="76" name="Google Shape;76;p16" descr="This image is a close-up. Hughes seems thoughtful." title="Ted Hughes"/>
          <p:cNvPicPr preferRelativeResize="0"/>
          <p:nvPr/>
        </p:nvPicPr>
        <p:blipFill rotWithShape="1">
          <a:blip r:embed="rId6">
            <a:alphaModFix/>
          </a:blip>
          <a:srcRect l="14947" r="34089"/>
          <a:stretch/>
        </p:blipFill>
        <p:spPr>
          <a:xfrm>
            <a:off x="7391067" y="3211549"/>
            <a:ext cx="1750652" cy="1934025"/>
          </a:xfrm>
          <a:prstGeom prst="rect">
            <a:avLst/>
          </a:prstGeom>
          <a:noFill/>
          <a:ln>
            <a:noFill/>
          </a:ln>
        </p:spPr>
      </p:pic>
      <p:pic>
        <p:nvPicPr>
          <p:cNvPr id="77" name="Google Shape;77;p16" descr="This image shows a close-up. She seems tense." title="Sylvia Plath"/>
          <p:cNvPicPr preferRelativeResize="0"/>
          <p:nvPr/>
        </p:nvPicPr>
        <p:blipFill rotWithShape="1">
          <a:blip r:embed="rId7">
            <a:alphaModFix/>
          </a:blip>
          <a:srcRect l="15272" r="19985"/>
          <a:stretch/>
        </p:blipFill>
        <p:spPr>
          <a:xfrm>
            <a:off x="5611537" y="3398929"/>
            <a:ext cx="1777249" cy="1646474"/>
          </a:xfrm>
          <a:prstGeom prst="rect">
            <a:avLst/>
          </a:prstGeom>
          <a:noFill/>
          <a:ln>
            <a:noFill/>
          </a:ln>
        </p:spPr>
      </p:pic>
      <p:pic>
        <p:nvPicPr>
          <p:cNvPr id="78" name="Google Shape;78;p16" descr="This images seems happy but was taken not long before Sylvia Plath's suicide. Frieda is a young girl and Nicholas is a baby." title="Sylvia with children Frieda and Nicholas"/>
          <p:cNvPicPr preferRelativeResize="0"/>
          <p:nvPr/>
        </p:nvPicPr>
        <p:blipFill>
          <a:blip r:embed="rId8">
            <a:alphaModFix/>
          </a:blip>
          <a:stretch>
            <a:fillRect/>
          </a:stretch>
        </p:blipFill>
        <p:spPr>
          <a:xfrm>
            <a:off x="2763131" y="1842594"/>
            <a:ext cx="3262324" cy="1833569"/>
          </a:xfrm>
          <a:prstGeom prst="rect">
            <a:avLst/>
          </a:prstGeom>
          <a:noFill/>
          <a:ln>
            <a:noFill/>
          </a:ln>
        </p:spPr>
      </p:pic>
      <p:sp>
        <p:nvSpPr>
          <p:cNvPr id="79" name="Google Shape;79;p16"/>
          <p:cNvSpPr txBox="1"/>
          <p:nvPr/>
        </p:nvSpPr>
        <p:spPr>
          <a:xfrm>
            <a:off x="87550" y="1569400"/>
            <a:ext cx="313200" cy="397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00"/>
                </a:solidFill>
              </a:rPr>
              <a:t>1</a:t>
            </a:r>
            <a:endParaRPr>
              <a:solidFill>
                <a:srgbClr val="FFFF00"/>
              </a:solidFill>
            </a:endParaRPr>
          </a:p>
        </p:txBody>
      </p:sp>
      <p:sp>
        <p:nvSpPr>
          <p:cNvPr id="80" name="Google Shape;80;p16"/>
          <p:cNvSpPr txBox="1"/>
          <p:nvPr/>
        </p:nvSpPr>
        <p:spPr>
          <a:xfrm>
            <a:off x="8851375" y="1162013"/>
            <a:ext cx="202500" cy="39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FFFF00"/>
                </a:solidFill>
              </a:rPr>
              <a:t>2</a:t>
            </a:r>
            <a:endParaRPr dirty="0">
              <a:solidFill>
                <a:srgbClr val="FFFF00"/>
              </a:solidFill>
            </a:endParaRPr>
          </a:p>
        </p:txBody>
      </p:sp>
      <p:sp>
        <p:nvSpPr>
          <p:cNvPr id="81" name="Google Shape;81;p16"/>
          <p:cNvSpPr txBox="1"/>
          <p:nvPr/>
        </p:nvSpPr>
        <p:spPr>
          <a:xfrm>
            <a:off x="5568150" y="1876225"/>
            <a:ext cx="410400" cy="39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00"/>
                </a:solidFill>
              </a:rPr>
              <a:t>3</a:t>
            </a:r>
            <a:endParaRPr>
              <a:solidFill>
                <a:srgbClr val="FFFF00"/>
              </a:solidFill>
            </a:endParaRPr>
          </a:p>
        </p:txBody>
      </p:sp>
      <p:sp>
        <p:nvSpPr>
          <p:cNvPr id="82" name="Google Shape;82;p16"/>
          <p:cNvSpPr txBox="1"/>
          <p:nvPr/>
        </p:nvSpPr>
        <p:spPr>
          <a:xfrm>
            <a:off x="11350" y="3190482"/>
            <a:ext cx="313200" cy="333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00"/>
                </a:solidFill>
              </a:rPr>
              <a:t>4</a:t>
            </a:r>
            <a:endParaRPr>
              <a:solidFill>
                <a:srgbClr val="FFFF00"/>
              </a:solidFill>
            </a:endParaRPr>
          </a:p>
        </p:txBody>
      </p:sp>
      <p:sp>
        <p:nvSpPr>
          <p:cNvPr id="83" name="Google Shape;83;p16"/>
          <p:cNvSpPr txBox="1"/>
          <p:nvPr/>
        </p:nvSpPr>
        <p:spPr>
          <a:xfrm>
            <a:off x="6944250" y="4688675"/>
            <a:ext cx="313200" cy="397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00"/>
                </a:solidFill>
              </a:rPr>
              <a:t>5</a:t>
            </a:r>
            <a:endParaRPr>
              <a:solidFill>
                <a:srgbClr val="FFFF00"/>
              </a:solidFill>
            </a:endParaRPr>
          </a:p>
        </p:txBody>
      </p:sp>
      <p:sp>
        <p:nvSpPr>
          <p:cNvPr id="84" name="Google Shape;84;p16"/>
          <p:cNvSpPr txBox="1"/>
          <p:nvPr/>
        </p:nvSpPr>
        <p:spPr>
          <a:xfrm>
            <a:off x="8538175" y="4765421"/>
            <a:ext cx="313200" cy="333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FFFF00"/>
                </a:solidFill>
              </a:rPr>
              <a:t>6</a:t>
            </a:r>
            <a:endParaRPr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itle 1"/>
          <p:cNvSpPr>
            <a:spLocks noGrp="1"/>
          </p:cNvSpPr>
          <p:nvPr>
            <p:ph type="title"/>
          </p:nvPr>
        </p:nvSpPr>
        <p:spPr/>
        <p:txBody>
          <a:bodyPr/>
          <a:lstStyle/>
          <a:p>
            <a:r>
              <a:rPr lang="en-AU" dirty="0"/>
              <a:t>Relationship:</a:t>
            </a:r>
          </a:p>
        </p:txBody>
      </p:sp>
      <p:sp>
        <p:nvSpPr>
          <p:cNvPr id="89" name="Google Shape;89;p17"/>
          <p:cNvSpPr txBox="1">
            <a:spLocks noGrp="1"/>
          </p:cNvSpPr>
          <p:nvPr>
            <p:ph type="body" idx="1"/>
          </p:nvPr>
        </p:nvSpPr>
        <p:spPr>
          <a:prstGeom prst="rect">
            <a:avLst/>
          </a:prstGeom>
        </p:spPr>
        <p:txBody>
          <a:bodyPr spcFirstLastPara="1" wrap="square" lIns="91425" tIns="91425" rIns="91425" bIns="91425" anchor="t" anchorCtr="0">
            <a:noAutofit/>
          </a:bodyPr>
          <a:lstStyle/>
          <a:p>
            <a:pPr marL="431800" indent="-285750">
              <a:spcBef>
                <a:spcPts val="1600"/>
              </a:spcBef>
              <a:buClr>
                <a:schemeClr val="dk1"/>
              </a:buClr>
              <a:buSzPts val="1300"/>
            </a:pPr>
            <a:r>
              <a:rPr lang="en" sz="1300" dirty="0">
                <a:solidFill>
                  <a:schemeClr val="dk1"/>
                </a:solidFill>
              </a:rPr>
              <a:t>Both felt that their marriage overtook the need to write poems for each other - that the poetry allowed them to be free to do other work and to focus on other subjects.</a:t>
            </a:r>
            <a:endParaRPr sz="1300" dirty="0">
              <a:solidFill>
                <a:schemeClr val="dk1"/>
              </a:solidFill>
            </a:endParaRPr>
          </a:p>
          <a:p>
            <a:pPr marL="457200" lvl="0" indent="-311150" rtl="0">
              <a:spcBef>
                <a:spcPts val="0"/>
              </a:spcBef>
              <a:spcAft>
                <a:spcPts val="0"/>
              </a:spcAft>
              <a:buClr>
                <a:schemeClr val="dk1"/>
              </a:buClr>
              <a:buSzPts val="1300"/>
              <a:buChar char="●"/>
            </a:pPr>
            <a:r>
              <a:rPr lang="en" sz="1300" dirty="0">
                <a:solidFill>
                  <a:schemeClr val="dk1"/>
                </a:solidFill>
              </a:rPr>
              <a:t>Sylvia didn’t believe that she would be writing what she was, or as much as she was without Ted’s support.  He was a literary mentor to Sylvia, and in a letter written to her mother shortly after their marriage, she wrote “</a:t>
            </a:r>
            <a:r>
              <a:rPr lang="en" sz="1300" i="1" dirty="0">
                <a:solidFill>
                  <a:schemeClr val="dk1"/>
                </a:solidFill>
              </a:rPr>
              <a:t>Even as he sees into my poems and will work with me to make me a woman poet like the world will gape at.</a:t>
            </a:r>
            <a:r>
              <a:rPr lang="en" sz="1300" dirty="0">
                <a:solidFill>
                  <a:schemeClr val="dk1"/>
                </a:solidFill>
              </a:rPr>
              <a:t>” </a:t>
            </a:r>
            <a:r>
              <a:rPr lang="en" sz="1300" b="1" dirty="0">
                <a:solidFill>
                  <a:schemeClr val="dk1"/>
                </a:solidFill>
              </a:rPr>
              <a:t>(3)</a:t>
            </a:r>
            <a:endParaRPr sz="1300" b="1" dirty="0">
              <a:solidFill>
                <a:schemeClr val="dk1"/>
              </a:solidFill>
            </a:endParaRPr>
          </a:p>
          <a:p>
            <a:pPr marL="457200" lvl="0" indent="-311150" rtl="0">
              <a:spcBef>
                <a:spcPts val="0"/>
              </a:spcBef>
              <a:spcAft>
                <a:spcPts val="0"/>
              </a:spcAft>
              <a:buClr>
                <a:schemeClr val="dk1"/>
              </a:buClr>
              <a:buSzPts val="1300"/>
              <a:buChar char="●"/>
            </a:pPr>
            <a:r>
              <a:rPr lang="en" sz="1300" dirty="0">
                <a:solidFill>
                  <a:schemeClr val="dk1"/>
                </a:solidFill>
              </a:rPr>
              <a:t>Ted believed that they were very alike in many ways, same tempo &amp; rhythm, but also that they were completely different where they “</a:t>
            </a:r>
            <a:r>
              <a:rPr lang="en" sz="1300" i="1" dirty="0">
                <a:solidFill>
                  <a:schemeClr val="dk1"/>
                </a:solidFill>
              </a:rPr>
              <a:t>met in an imaginary world.</a:t>
            </a:r>
            <a:r>
              <a:rPr lang="en" sz="1300" dirty="0">
                <a:solidFill>
                  <a:schemeClr val="dk1"/>
                </a:solidFill>
              </a:rPr>
              <a:t>”</a:t>
            </a:r>
            <a:endParaRPr sz="13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10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fade">
                                      <p:cBhvr>
                                        <p:cTn id="12" dur="1000"/>
                                        <p:tgtEl>
                                          <p:spTgt spid="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1000"/>
                                        <p:tgtEl>
                                          <p:spTgt spid="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itle 1"/>
          <p:cNvSpPr>
            <a:spLocks noGrp="1"/>
          </p:cNvSpPr>
          <p:nvPr>
            <p:ph type="title"/>
          </p:nvPr>
        </p:nvSpPr>
        <p:spPr/>
        <p:txBody>
          <a:bodyPr/>
          <a:lstStyle/>
          <a:p>
            <a:r>
              <a:rPr lang="en-AU" dirty="0"/>
              <a:t>Relationship continued:</a:t>
            </a:r>
          </a:p>
        </p:txBody>
      </p:sp>
      <p:sp>
        <p:nvSpPr>
          <p:cNvPr id="89" name="Google Shape;89;p1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11150" rtl="0">
              <a:spcBef>
                <a:spcPts val="0"/>
              </a:spcBef>
              <a:spcAft>
                <a:spcPts val="0"/>
              </a:spcAft>
              <a:buClr>
                <a:schemeClr val="dk1"/>
              </a:buClr>
              <a:buSzPts val="1300"/>
              <a:buChar char="●"/>
            </a:pPr>
            <a:r>
              <a:rPr lang="en" sz="1300">
                <a:solidFill>
                  <a:schemeClr val="dk1"/>
                </a:solidFill>
              </a:rPr>
              <a:t>“</a:t>
            </a:r>
            <a:r>
              <a:rPr lang="en" sz="1300" i="1" dirty="0">
                <a:solidFill>
                  <a:schemeClr val="dk1"/>
                </a:solidFill>
              </a:rPr>
              <a:t>From the beginning it was, and for some years continues to be an extremely close, intertwined relationship.  Each gave the other much in the way of literary models, criticism, stimulus and support.</a:t>
            </a:r>
            <a:r>
              <a:rPr lang="en" sz="1300" dirty="0">
                <a:solidFill>
                  <a:schemeClr val="dk1"/>
                </a:solidFill>
              </a:rPr>
              <a:t>” </a:t>
            </a:r>
            <a:r>
              <a:rPr lang="en" sz="1300" b="1" dirty="0">
                <a:solidFill>
                  <a:schemeClr val="dk1"/>
                </a:solidFill>
              </a:rPr>
              <a:t>(4)</a:t>
            </a:r>
            <a:endParaRPr sz="1300" b="1" dirty="0">
              <a:solidFill>
                <a:schemeClr val="dk1"/>
              </a:solidFill>
            </a:endParaRPr>
          </a:p>
          <a:p>
            <a:pPr marL="457200" lvl="0" indent="-311150" rtl="0">
              <a:spcBef>
                <a:spcPts val="0"/>
              </a:spcBef>
              <a:spcAft>
                <a:spcPts val="0"/>
              </a:spcAft>
              <a:buClr>
                <a:schemeClr val="dk1"/>
              </a:buClr>
              <a:buSzPts val="1300"/>
              <a:buChar char="●"/>
            </a:pPr>
            <a:r>
              <a:rPr lang="en" sz="1300" dirty="0">
                <a:solidFill>
                  <a:schemeClr val="dk1"/>
                </a:solidFill>
              </a:rPr>
              <a:t>Ted was able to be with other people and still write, whilst Sylvia had to be by herself and she was often distracted by those around her.</a:t>
            </a:r>
            <a:endParaRPr sz="1300" dirty="0">
              <a:solidFill>
                <a:schemeClr val="dk1"/>
              </a:solidFill>
            </a:endParaRPr>
          </a:p>
          <a:p>
            <a:pPr marL="457200" lvl="0" indent="-311150" rtl="0">
              <a:spcBef>
                <a:spcPts val="0"/>
              </a:spcBef>
              <a:spcAft>
                <a:spcPts val="0"/>
              </a:spcAft>
              <a:buClr>
                <a:schemeClr val="dk1"/>
              </a:buClr>
              <a:buSzPts val="1300"/>
              <a:buChar char="●"/>
            </a:pPr>
            <a:r>
              <a:rPr lang="en" sz="1300" dirty="0">
                <a:solidFill>
                  <a:schemeClr val="dk1"/>
                </a:solidFill>
              </a:rPr>
              <a:t>Articles state that Sylvia was boy mad in her youth and appeared to have a succession of men in her life before Ted - (it could be questioned as to whether she had an obsessive personality or wanted a father figure in her life?) Was she </a:t>
            </a:r>
            <a:r>
              <a:rPr lang="en" sz="1300" i="1" dirty="0">
                <a:solidFill>
                  <a:schemeClr val="dk1"/>
                </a:solidFill>
              </a:rPr>
              <a:t>“desperate for experience, terrified of commitment and the relation of wifehood to writing, but too competitive to let go of her conventional goals.  She felt fear, yet did it anyway” </a:t>
            </a:r>
            <a:r>
              <a:rPr lang="en" sz="1300" b="1" dirty="0">
                <a:solidFill>
                  <a:schemeClr val="dk1"/>
                </a:solidFill>
              </a:rPr>
              <a:t>(5)</a:t>
            </a:r>
            <a:endParaRPr sz="1300" b="1" dirty="0">
              <a:solidFill>
                <a:schemeClr val="dk1"/>
              </a:solidFill>
            </a:endParaRPr>
          </a:p>
          <a:p>
            <a:pPr marL="457200" lvl="0" indent="-311150" rtl="0">
              <a:spcBef>
                <a:spcPts val="0"/>
              </a:spcBef>
              <a:spcAft>
                <a:spcPts val="0"/>
              </a:spcAft>
              <a:buClr>
                <a:schemeClr val="dk1"/>
              </a:buClr>
              <a:buSzPts val="1300"/>
              <a:buChar char="●"/>
            </a:pPr>
            <a:r>
              <a:rPr lang="en" sz="1300" dirty="0">
                <a:solidFill>
                  <a:schemeClr val="dk1"/>
                </a:solidFill>
              </a:rPr>
              <a:t>In the interview Sylvia states that she was a happy, content child who believed in magic, elves and fairies.  She goes on to say that this changed when she was about 9 years old.  Whilst she doesn’t specifically name the cause of her change in attitude we know that her father died when she was 8 years old. </a:t>
            </a:r>
            <a:endParaRPr sz="13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10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fade">
                                      <p:cBhvr>
                                        <p:cTn id="12" dur="1000"/>
                                        <p:tgtEl>
                                          <p:spTgt spid="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1000"/>
                                        <p:tgtEl>
                                          <p:spTgt spid="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xEl>
                                              <p:pRg st="3" end="3"/>
                                            </p:txEl>
                                          </p:spTgt>
                                        </p:tgtEl>
                                        <p:attrNameLst>
                                          <p:attrName>style.visibility</p:attrName>
                                        </p:attrNameLst>
                                      </p:cBhvr>
                                      <p:to>
                                        <p:strVal val="visible"/>
                                      </p:to>
                                    </p:set>
                                    <p:animEffect transition="in" filter="fade">
                                      <p:cBhvr>
                                        <p:cTn id="22" dur="1000"/>
                                        <p:tgtEl>
                                          <p:spTgt spid="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p:cNvSpPr>
            <a:spLocks noGrp="1"/>
          </p:cNvSpPr>
          <p:nvPr>
            <p:ph type="title"/>
          </p:nvPr>
        </p:nvSpPr>
        <p:spPr>
          <a:xfrm>
            <a:off x="316375" y="193761"/>
            <a:ext cx="8520600" cy="572700"/>
          </a:xfrm>
        </p:spPr>
        <p:txBody>
          <a:bodyPr/>
          <a:lstStyle/>
          <a:p>
            <a:r>
              <a:rPr lang="en-AU" dirty="0"/>
              <a:t>Life Together:</a:t>
            </a:r>
          </a:p>
        </p:txBody>
      </p:sp>
      <p:sp>
        <p:nvSpPr>
          <p:cNvPr id="94" name="Google Shape;94;p18"/>
          <p:cNvSpPr txBox="1">
            <a:spLocks noGrp="1"/>
          </p:cNvSpPr>
          <p:nvPr>
            <p:ph type="body" idx="1"/>
          </p:nvPr>
        </p:nvSpPr>
        <p:spPr>
          <a:xfrm>
            <a:off x="152043" y="1017724"/>
            <a:ext cx="6242325" cy="3878125"/>
          </a:xfrm>
          <a:prstGeom prst="rect">
            <a:avLst/>
          </a:prstGeom>
        </p:spPr>
        <p:txBody>
          <a:bodyPr spcFirstLastPara="1" wrap="square" lIns="91425" tIns="91425" rIns="91425" bIns="91425" anchor="t" anchorCtr="0">
            <a:noAutofit/>
          </a:bodyPr>
          <a:lstStyle/>
          <a:p>
            <a:pPr marL="457200" lvl="0" indent="-323850" rtl="0">
              <a:spcAft>
                <a:spcPts val="0"/>
              </a:spcAft>
              <a:buClr>
                <a:schemeClr val="dk1"/>
              </a:buClr>
              <a:buSzPts val="1500"/>
              <a:buChar char="●"/>
            </a:pPr>
            <a:r>
              <a:rPr lang="en" sz="1500" dirty="0">
                <a:solidFill>
                  <a:schemeClr val="dk1"/>
                </a:solidFill>
              </a:rPr>
              <a:t>Whilst already writing her own poems before they got together, they were able to use not only their life together as an inspiration for their poetry, but also the experiences that each had when growing up and their way of looking at these experiences as inspiration.</a:t>
            </a:r>
            <a:endParaRPr sz="1500" dirty="0">
              <a:solidFill>
                <a:schemeClr val="dk1"/>
              </a:solidFill>
            </a:endParaRPr>
          </a:p>
          <a:p>
            <a:pPr marL="457200" lvl="0" indent="-323850" rtl="0">
              <a:spcBef>
                <a:spcPts val="0"/>
              </a:spcBef>
              <a:spcAft>
                <a:spcPts val="0"/>
              </a:spcAft>
              <a:buClr>
                <a:schemeClr val="dk1"/>
              </a:buClr>
              <a:buSzPts val="1500"/>
              <a:buChar char="●"/>
            </a:pPr>
            <a:r>
              <a:rPr lang="en" sz="1500" dirty="0">
                <a:solidFill>
                  <a:schemeClr val="dk1"/>
                </a:solidFill>
              </a:rPr>
              <a:t>There are claims, especially from feminist groups, of Ted’s mistreatment of Sylvia, his sexual encounters with numerous other women, his gallivanting and attending parties whilst she was at home with their children led her to suicide </a:t>
            </a:r>
            <a:r>
              <a:rPr lang="en" sz="1500" b="1" dirty="0">
                <a:solidFill>
                  <a:schemeClr val="dk1"/>
                </a:solidFill>
              </a:rPr>
              <a:t>(6)</a:t>
            </a:r>
            <a:endParaRPr sz="1500" b="1" dirty="0">
              <a:solidFill>
                <a:schemeClr val="dk1"/>
              </a:solidFill>
            </a:endParaRPr>
          </a:p>
          <a:p>
            <a:pPr marL="457200" lvl="0" indent="-323850" rtl="0">
              <a:spcBef>
                <a:spcPts val="0"/>
              </a:spcBef>
              <a:spcAft>
                <a:spcPts val="0"/>
              </a:spcAft>
              <a:buClr>
                <a:schemeClr val="dk1"/>
              </a:buClr>
              <a:buSzPts val="1500"/>
              <a:buChar char="●"/>
            </a:pPr>
            <a:r>
              <a:rPr lang="en" sz="1500" dirty="0">
                <a:solidFill>
                  <a:schemeClr val="dk1"/>
                </a:solidFill>
              </a:rPr>
              <a:t>Their marriage lasted 7 years before they separated in July 1962 </a:t>
            </a:r>
            <a:endParaRPr sz="1500" dirty="0">
              <a:solidFill>
                <a:schemeClr val="dk1"/>
              </a:solidFill>
            </a:endParaRPr>
          </a:p>
          <a:p>
            <a:pPr marL="457200" lvl="0" indent="-323850" rtl="0">
              <a:spcBef>
                <a:spcPts val="0"/>
              </a:spcBef>
              <a:spcAft>
                <a:spcPts val="0"/>
              </a:spcAft>
              <a:buClr>
                <a:schemeClr val="dk1"/>
              </a:buClr>
              <a:buSzPts val="1500"/>
              <a:buChar char="●"/>
            </a:pPr>
            <a:r>
              <a:rPr lang="en" sz="1500" dirty="0">
                <a:solidFill>
                  <a:schemeClr val="dk1"/>
                </a:solidFill>
              </a:rPr>
              <a:t>It could be argued that their relationship was doomed from the very beginning, with it being said that</a:t>
            </a:r>
            <a:r>
              <a:rPr lang="en" sz="1500" i="1" dirty="0">
                <a:solidFill>
                  <a:schemeClr val="dk1"/>
                </a:solidFill>
              </a:rPr>
              <a:t> “Ted and Sylvia were twin stars shining and spinning together,  but too fierce to be able to hold on to each other” </a:t>
            </a:r>
            <a:r>
              <a:rPr lang="en" sz="1500" b="1" dirty="0">
                <a:solidFill>
                  <a:schemeClr val="dk1"/>
                </a:solidFill>
              </a:rPr>
              <a:t>(7)</a:t>
            </a:r>
            <a:endParaRPr sz="1500" b="1" dirty="0">
              <a:solidFill>
                <a:schemeClr val="dk1"/>
              </a:solidFill>
            </a:endParaRPr>
          </a:p>
          <a:p>
            <a:pPr marL="457200" lvl="0" indent="0" rtl="0">
              <a:spcBef>
                <a:spcPts val="0"/>
              </a:spcBef>
              <a:spcAft>
                <a:spcPts val="0"/>
              </a:spcAft>
              <a:buNone/>
            </a:pPr>
            <a:endParaRPr sz="1400" dirty="0">
              <a:solidFill>
                <a:schemeClr val="dk1"/>
              </a:solidFill>
            </a:endParaRPr>
          </a:p>
          <a:p>
            <a:pPr marL="0" lvl="0" indent="0" rtl="0">
              <a:lnSpc>
                <a:spcPct val="100000"/>
              </a:lnSpc>
              <a:spcBef>
                <a:spcPts val="1600"/>
              </a:spcBef>
              <a:spcAft>
                <a:spcPts val="0"/>
              </a:spcAft>
              <a:buNone/>
            </a:pPr>
            <a:endParaRPr sz="1400" dirty="0">
              <a:solidFill>
                <a:srgbClr val="FFFF00"/>
              </a:solidFill>
            </a:endParaRPr>
          </a:p>
          <a:p>
            <a:pPr marL="0" lvl="0" indent="0">
              <a:spcBef>
                <a:spcPts val="0"/>
              </a:spcBef>
              <a:spcAft>
                <a:spcPts val="1600"/>
              </a:spcAft>
              <a:buNone/>
            </a:pPr>
            <a:endParaRPr dirty="0">
              <a:solidFill>
                <a:schemeClr val="dk1"/>
              </a:solidFill>
            </a:endParaRPr>
          </a:p>
        </p:txBody>
      </p:sp>
      <p:pic>
        <p:nvPicPr>
          <p:cNvPr id="95" name="Google Shape;95;p18" descr="This image shows Ted and Sylvia outside. He has his arm around her but she seems happier than he does. He is not smiling." title="Hughes and Plath "/>
          <p:cNvPicPr preferRelativeResize="0"/>
          <p:nvPr/>
        </p:nvPicPr>
        <p:blipFill rotWithShape="1">
          <a:blip r:embed="rId3">
            <a:alphaModFix/>
          </a:blip>
          <a:srcRect r="22904"/>
          <a:stretch/>
        </p:blipFill>
        <p:spPr>
          <a:xfrm>
            <a:off x="6394368" y="1017724"/>
            <a:ext cx="2469700" cy="2133875"/>
          </a:xfrm>
          <a:prstGeom prst="rect">
            <a:avLst/>
          </a:prstGeom>
          <a:noFill/>
          <a:ln>
            <a:noFill/>
          </a:ln>
        </p:spPr>
      </p:pic>
      <p:sp>
        <p:nvSpPr>
          <p:cNvPr id="96" name="Google Shape;96;p18"/>
          <p:cNvSpPr txBox="1"/>
          <p:nvPr/>
        </p:nvSpPr>
        <p:spPr>
          <a:xfrm>
            <a:off x="8650225" y="4474350"/>
            <a:ext cx="373500" cy="421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00"/>
                </a:solidFill>
              </a:rPr>
              <a:t>7</a:t>
            </a:r>
            <a:endParaRPr>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10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10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1000"/>
                                        <p:tgtEl>
                                          <p:spTgt spid="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xEl>
                                              <p:pRg st="3" end="3"/>
                                            </p:txEl>
                                          </p:spTgt>
                                        </p:tgtEl>
                                        <p:attrNameLst>
                                          <p:attrName>style.visibility</p:attrName>
                                        </p:attrNameLst>
                                      </p:cBhvr>
                                      <p:to>
                                        <p:strVal val="visible"/>
                                      </p:to>
                                    </p:set>
                                    <p:animEffect transition="in" filter="fade">
                                      <p:cBhvr>
                                        <p:cTn id="22" dur="1000"/>
                                        <p:tgtEl>
                                          <p:spTgt spid="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itle 1"/>
          <p:cNvSpPr>
            <a:spLocks noGrp="1"/>
          </p:cNvSpPr>
          <p:nvPr>
            <p:ph type="title"/>
          </p:nvPr>
        </p:nvSpPr>
        <p:spPr>
          <a:xfrm>
            <a:off x="311700" y="125711"/>
            <a:ext cx="8520600" cy="572700"/>
          </a:xfrm>
        </p:spPr>
        <p:txBody>
          <a:bodyPr/>
          <a:lstStyle/>
          <a:p>
            <a:r>
              <a:rPr lang="en-AU" dirty="0"/>
              <a:t>Poetry:</a:t>
            </a:r>
          </a:p>
        </p:txBody>
      </p:sp>
      <p:sp>
        <p:nvSpPr>
          <p:cNvPr id="101" name="Google Shape;101;p19"/>
          <p:cNvSpPr txBox="1">
            <a:spLocks noGrp="1"/>
          </p:cNvSpPr>
          <p:nvPr>
            <p:ph type="body" idx="1"/>
          </p:nvPr>
        </p:nvSpPr>
        <p:spPr>
          <a:xfrm>
            <a:off x="311700" y="698411"/>
            <a:ext cx="8520600" cy="4134846"/>
          </a:xfrm>
          <a:prstGeom prst="rect">
            <a:avLst/>
          </a:prstGeom>
        </p:spPr>
        <p:txBody>
          <a:bodyPr spcFirstLastPara="1" wrap="square" lIns="91425" tIns="91425" rIns="91425" bIns="91425" anchor="t" anchorCtr="0">
            <a:noAutofit/>
          </a:bodyPr>
          <a:lstStyle/>
          <a:p>
            <a:pPr marL="425450" indent="-285750">
              <a:buClr>
                <a:schemeClr val="dk1"/>
              </a:buClr>
              <a:buSzPts val="1400"/>
            </a:pPr>
            <a:r>
              <a:rPr lang="en" sz="1400" dirty="0">
                <a:solidFill>
                  <a:schemeClr val="dk1"/>
                </a:solidFill>
              </a:rPr>
              <a:t>Ted and Sylvia were writing poetry, and were published poets before they ever met.</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Both drew upon their childhood experiences growing up, albeit in completely different surroundings and circumstances, to write their poetry.  Eg. Ted - the rural English countryside, animals and moving from the country to an industrial area when he was 7, Sylvia - the USA, seaside, her family and her enforced piano lessons. Sylvia said that when she began to write she wrote about “..</a:t>
            </a:r>
            <a:r>
              <a:rPr lang="en" sz="1400" i="1" dirty="0">
                <a:solidFill>
                  <a:schemeClr val="dk1"/>
                </a:solidFill>
              </a:rPr>
              <a:t>.all those subjects which are absolute gifts to the person who doesn't have any interior experience to write about.”</a:t>
            </a:r>
            <a:r>
              <a:rPr lang="en" sz="1400" dirty="0">
                <a:solidFill>
                  <a:schemeClr val="dk1"/>
                </a:solidFill>
              </a:rPr>
              <a:t> </a:t>
            </a:r>
            <a:r>
              <a:rPr lang="en" sz="1400" b="1" dirty="0">
                <a:solidFill>
                  <a:schemeClr val="dk1"/>
                </a:solidFill>
              </a:rPr>
              <a:t>(8)</a:t>
            </a:r>
            <a:r>
              <a:rPr lang="en" sz="1400" dirty="0">
                <a:solidFill>
                  <a:schemeClr val="dk1"/>
                </a:solidFill>
              </a:rPr>
              <a:t>  In her later years she wrote about things that she found interesting.  She was influenced by the Confessional poetry of Robert Lowell and Anne Sexton because they wrote about </a:t>
            </a:r>
            <a:r>
              <a:rPr lang="en" sz="1400" i="1" dirty="0">
                <a:solidFill>
                  <a:schemeClr val="dk1"/>
                </a:solidFill>
              </a:rPr>
              <a:t>“peculiar, private and taboo subjects” </a:t>
            </a:r>
            <a:r>
              <a:rPr lang="en" sz="1400" dirty="0">
                <a:solidFill>
                  <a:schemeClr val="dk1"/>
                </a:solidFill>
              </a:rPr>
              <a:t> </a:t>
            </a:r>
            <a:r>
              <a:rPr lang="en" sz="1400" b="1" dirty="0">
                <a:solidFill>
                  <a:schemeClr val="dk1"/>
                </a:solidFill>
              </a:rPr>
              <a:t>(8</a:t>
            </a:r>
            <a:r>
              <a:rPr lang="en" sz="1400" dirty="0">
                <a:solidFill>
                  <a:schemeClr val="dk1"/>
                </a:solidFill>
              </a:rPr>
              <a:t>) </a:t>
            </a:r>
            <a:endParaRPr sz="1400" dirty="0">
              <a:solidFill>
                <a:schemeClr val="dk1"/>
              </a:solidFill>
            </a:endParaRPr>
          </a:p>
          <a:p>
            <a:pPr marL="457200" lvl="0" indent="-317500" rtl="0">
              <a:spcBef>
                <a:spcPts val="0"/>
              </a:spcBef>
              <a:spcAft>
                <a:spcPts val="0"/>
              </a:spcAft>
              <a:buClr>
                <a:schemeClr val="dk1"/>
              </a:buClr>
              <a:buSzPts val="1400"/>
              <a:buChar char="●"/>
            </a:pPr>
            <a:r>
              <a:rPr lang="en" sz="1400" dirty="0">
                <a:solidFill>
                  <a:schemeClr val="dk1"/>
                </a:solidFill>
              </a:rPr>
              <a:t>Despite there being some similarities in their poetry, (subject matter - animals and rural landscapes, similar syntax and how it is used) these are approached from different angles and treated in a different way by both Ted and Sylvia.</a:t>
            </a:r>
            <a:endParaRPr sz="1400" dirty="0">
              <a:solidFill>
                <a:schemeClr val="dk1"/>
              </a:solidFill>
            </a:endParaRPr>
          </a:p>
          <a:p>
            <a:pPr marL="457200" lvl="0" indent="-317500">
              <a:spcBef>
                <a:spcPts val="0"/>
              </a:spcBef>
              <a:spcAft>
                <a:spcPts val="0"/>
              </a:spcAft>
              <a:buClr>
                <a:schemeClr val="dk1"/>
              </a:buClr>
              <a:buSzPts val="1400"/>
              <a:buChar char="●"/>
            </a:pPr>
            <a:r>
              <a:rPr lang="en" sz="1400" dirty="0">
                <a:solidFill>
                  <a:schemeClr val="dk1"/>
                </a:solidFill>
              </a:rPr>
              <a:t>Ted said that he was heavily influenced by Beethoven, more than he has ever been influenced by any other artist, in any medium.  Whilst this may not have influenced his writing, it influenced his imagination.  This in turn, had an impact on Sylvia, who could not carry a tune, which made her feel unhappy, but she learned an appreciation of music, especially Beethoven, from Ted.</a:t>
            </a:r>
            <a:endParaRPr sz="14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Considerations:</a:t>
            </a:r>
          </a:p>
        </p:txBody>
      </p:sp>
      <p:sp>
        <p:nvSpPr>
          <p:cNvPr id="106" name="Google Shape;106;p20"/>
          <p:cNvSpPr txBox="1">
            <a:spLocks noGrp="1"/>
          </p:cNvSpPr>
          <p:nvPr>
            <p:ph type="body" idx="1"/>
          </p:nvPr>
        </p:nvSpPr>
        <p:spPr>
          <a:prstGeom prst="rect">
            <a:avLst/>
          </a:prstGeom>
        </p:spPr>
        <p:txBody>
          <a:bodyPr spcFirstLastPara="1" wrap="square" lIns="91425" tIns="91425" rIns="91425" bIns="91425" anchor="t" anchorCtr="0">
            <a:noAutofit/>
          </a:bodyPr>
          <a:lstStyle/>
          <a:p>
            <a:pPr marL="425450" indent="-285750">
              <a:buClr>
                <a:schemeClr val="dk1"/>
              </a:buClr>
              <a:buSzPts val="1400"/>
            </a:pPr>
            <a:r>
              <a:rPr lang="en" sz="1400" dirty="0">
                <a:solidFill>
                  <a:schemeClr val="dk1"/>
                </a:solidFill>
              </a:rPr>
              <a:t>This interview was recorded in 1961, we are listening to it in 2018 / 2019 when we know of the events that lead to the death of Sylvia 11th February 1963 (only 2 years after the recording).  </a:t>
            </a:r>
            <a:r>
              <a:rPr lang="en" sz="1400" b="1" dirty="0">
                <a:solidFill>
                  <a:schemeClr val="dk1"/>
                </a:solidFill>
              </a:rPr>
              <a:t>Does this change our attitude to what we are listening to? Does this make us question the validity of their story / of their love for one another?</a:t>
            </a:r>
            <a:endParaRPr sz="1400" b="1" dirty="0">
              <a:solidFill>
                <a:schemeClr val="dk1"/>
              </a:solidFill>
            </a:endParaRPr>
          </a:p>
          <a:p>
            <a:pPr marL="457200" lvl="0" indent="-317500" rtl="0">
              <a:lnSpc>
                <a:spcPct val="115000"/>
              </a:lnSpc>
              <a:spcBef>
                <a:spcPts val="0"/>
              </a:spcBef>
              <a:spcAft>
                <a:spcPts val="0"/>
              </a:spcAft>
              <a:buClr>
                <a:schemeClr val="dk1"/>
              </a:buClr>
              <a:buSzPts val="1400"/>
              <a:buChar char="●"/>
            </a:pPr>
            <a:r>
              <a:rPr lang="en" sz="1400" dirty="0">
                <a:solidFill>
                  <a:schemeClr val="dk1"/>
                </a:solidFill>
              </a:rPr>
              <a:t>Sylvia appears a level headed, successful, published poet, wife and mother.  Ted, the successful published poet, husband and father.  We know that Sylvia suffered depression and that Ted was not the model husband with his wandering ways. </a:t>
            </a:r>
            <a:r>
              <a:rPr lang="en" sz="1400" b="1" dirty="0">
                <a:solidFill>
                  <a:schemeClr val="dk1"/>
                </a:solidFill>
              </a:rPr>
              <a:t>Therefore, how reliable is the impression given in this interview?</a:t>
            </a:r>
            <a:endParaRPr sz="1400" b="1" dirty="0">
              <a:solidFill>
                <a:schemeClr val="dk1"/>
              </a:solidFill>
            </a:endParaRPr>
          </a:p>
          <a:p>
            <a:pPr marL="457200" lvl="0" indent="-317500" rtl="0">
              <a:lnSpc>
                <a:spcPct val="115000"/>
              </a:lnSpc>
              <a:spcBef>
                <a:spcPts val="0"/>
              </a:spcBef>
              <a:spcAft>
                <a:spcPts val="0"/>
              </a:spcAft>
              <a:buClr>
                <a:schemeClr val="dk1"/>
              </a:buClr>
              <a:buSzPts val="1400"/>
              <a:buChar char="●"/>
            </a:pPr>
            <a:r>
              <a:rPr lang="en" sz="1400" dirty="0">
                <a:solidFill>
                  <a:schemeClr val="dk1"/>
                </a:solidFill>
              </a:rPr>
              <a:t>Sylvia, in the interview gives the impression of being like other housewives and mothers, but in other articles she claims she found it difficult to combine the two.  She wanted to be a mother and housewife but was scared by it. </a:t>
            </a:r>
            <a:endParaRPr sz="14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Effect transition="in" filter="fade">
                                      <p:cBhvr>
                                        <p:cTn id="12" dur="1000"/>
                                        <p:tgtEl>
                                          <p:spTgt spid="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2" end="2"/>
                                            </p:txEl>
                                          </p:spTgt>
                                        </p:tgtEl>
                                        <p:attrNameLst>
                                          <p:attrName>style.visibility</p:attrName>
                                        </p:attrNameLst>
                                      </p:cBhvr>
                                      <p:to>
                                        <p:strVal val="visible"/>
                                      </p:to>
                                    </p:set>
                                    <p:animEffect transition="in" filter="fade">
                                      <p:cBhvr>
                                        <p:cTn id="17" dur="1000"/>
                                        <p:tgtEl>
                                          <p:spTgt spid="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0E3D48D849AA42B1D77F90C2061795" ma:contentTypeVersion="2" ma:contentTypeDescription="Create a new document." ma:contentTypeScope="" ma:versionID="8eece707aee3b607e73fff22ddd38f4c">
  <xsd:schema xmlns:xsd="http://www.w3.org/2001/XMLSchema" xmlns:xs="http://www.w3.org/2001/XMLSchema" xmlns:p="http://schemas.microsoft.com/office/2006/metadata/properties" xmlns:ns2="2a325db0-d0bd-4599-8ec7-a9db19e3658f" targetNamespace="http://schemas.microsoft.com/office/2006/metadata/properties" ma:root="true" ma:fieldsID="5cd1562f12ecd8c9d24cf77000d1864f" ns2:_="">
    <xsd:import namespace="2a325db0-d0bd-4599-8ec7-a9db19e365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25db0-d0bd-4599-8ec7-a9db19e36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8BEAC-BCF9-4ADB-A68F-92ADE140613F}">
  <ds:schemaRefs>
    <ds:schemaRef ds:uri="http://schemas.microsoft.com/sharepoint/v3/contenttype/forms"/>
  </ds:schemaRefs>
</ds:datastoreItem>
</file>

<file path=customXml/itemProps2.xml><?xml version="1.0" encoding="utf-8"?>
<ds:datastoreItem xmlns:ds="http://schemas.openxmlformats.org/officeDocument/2006/customXml" ds:itemID="{6A431766-66E2-4DE5-93F7-81CCEFA5FEDC}">
  <ds:schemaRefs>
    <ds:schemaRef ds:uri="2a325db0-d0bd-4599-8ec7-a9db19e3658f"/>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817ACDA7-AA28-4E04-B73E-256E622D8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325db0-d0bd-4599-8ec7-a9db19e36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1730</Words>
  <Application>Microsoft Office PowerPoint</Application>
  <PresentationFormat>On-screen Show (16:9)</PresentationFormat>
  <Paragraphs>107</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Plath and Hughes  - their relationship</vt:lpstr>
      <vt:lpstr>     Focus Questions:</vt:lpstr>
      <vt:lpstr>Meeting:</vt:lpstr>
      <vt:lpstr>Photos of Plath and Hughes</vt:lpstr>
      <vt:lpstr>Relationship:</vt:lpstr>
      <vt:lpstr>Relationship continued:</vt:lpstr>
      <vt:lpstr>Life Together:</vt:lpstr>
      <vt:lpstr>Poetry:</vt:lpstr>
      <vt:lpstr>Some Considerations:</vt:lpstr>
      <vt:lpstr>Some Considerations continued:</vt:lpstr>
      <vt:lpstr>Bibliography</vt:lpstr>
      <vt:lpstr>Bibliography Continued</vt:lpstr>
      <vt:lpstr>Bibliography -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Plath and Hughes  - their relationship</dc:title>
  <dc:creator>Denise Tsirigos</dc:creator>
  <cp:lastModifiedBy>Michiko Ishiguro</cp:lastModifiedBy>
  <cp:revision>7</cp:revision>
  <dcterms:modified xsi:type="dcterms:W3CDTF">2018-09-10T01:25:44Z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0x0101004C0E3D48D849AA42B1D77F90C2061795</vt:lpwstr>
  </property>
</Properties>
</file>