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7" d="100"/>
          <a:sy n="107" d="100"/>
        </p:scale>
        <p:origin x="-1098"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smtClean="0"/>
              <a:t>Click to edit Master subtitle style</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331491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935378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309841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idx="1"/>
          </p:nvPr>
        </p:nvSpPr>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321882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smtClean="0"/>
              <a:t>Click to edit Master text styles</a:t>
            </a:r>
          </a:p>
        </p:txBody>
      </p:sp>
      <p:sp>
        <p:nvSpPr>
          <p:cNvPr id="4" name="Date Placeholder 3"/>
          <p:cNvSpPr>
            <a:spLocks noGrp="1"/>
          </p:cNvSpPr>
          <p:nvPr>
            <p:ph type="dt" sz="half" idx="10"/>
          </p:nvPr>
        </p:nvSpPr>
        <p:spPr/>
        <p:txBody>
          <a:bodyPr/>
          <a:lstStyle/>
          <a:p>
            <a:fld id="{6BFECD78-3C8E-49F2-8FAB-59489D168ABB}" type="datetimeFigureOut">
              <a:rPr lang="en-US" smtClean="0"/>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4283081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Date Placeholder 4"/>
          <p:cNvSpPr>
            <a:spLocks noGrp="1"/>
          </p:cNvSpPr>
          <p:nvPr>
            <p:ph type="dt" sz="half" idx="10"/>
          </p:nvPr>
        </p:nvSpPr>
        <p:spPr/>
        <p:txBody>
          <a:bodyPr/>
          <a:lstStyle/>
          <a:p>
            <a:fld id="{6BFECD78-3C8E-49F2-8FAB-59489D168ABB}" type="datetimeFigureOut">
              <a:rPr lang="en-US" smtClean="0"/>
              <a:t>5/31/2018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76223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7" name="Date Placeholder 6"/>
          <p:cNvSpPr>
            <a:spLocks noGrp="1"/>
          </p:cNvSpPr>
          <p:nvPr>
            <p:ph type="dt" sz="half" idx="10"/>
          </p:nvPr>
        </p:nvSpPr>
        <p:spPr/>
        <p:txBody>
          <a:bodyPr/>
          <a:lstStyle/>
          <a:p>
            <a:fld id="{6BFECD78-3C8E-49F2-8FAB-59489D168ABB}" type="datetimeFigureOut">
              <a:rPr lang="en-US" smtClean="0"/>
              <a:t>5/31/2018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909225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Date Placeholder 2"/>
          <p:cNvSpPr>
            <a:spLocks noGrp="1"/>
          </p:cNvSpPr>
          <p:nvPr>
            <p:ph type="dt" sz="half" idx="10"/>
          </p:nvPr>
        </p:nvSpPr>
        <p:spPr/>
        <p:txBody>
          <a:bodyPr/>
          <a:lstStyle/>
          <a:p>
            <a:fld id="{6BFECD78-3C8E-49F2-8FAB-59489D168ABB}" type="datetimeFigureOut">
              <a:rPr lang="en-US" smtClean="0"/>
              <a:t>5/31/2018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3223102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ECD78-3C8E-49F2-8FAB-59489D168ABB}" type="datetimeFigureOut">
              <a:rPr lang="en-US" smtClean="0"/>
              <a:t>5/31/2018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831207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t>5/31/2018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685462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t>5/31/2018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4040642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AU"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FECD78-3C8E-49F2-8FAB-59489D168ABB}" type="datetimeFigureOut">
              <a:rPr lang="en-US" smtClean="0"/>
              <a:t>5/31/2018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B56013-B943-42BA-886F-6F9D4EB85E9D}" type="slidenum">
              <a:rPr lang="en-US" smtClean="0"/>
              <a:t>‹#›</a:t>
            </a:fld>
            <a:endParaRPr lang="en-US"/>
          </a:p>
        </p:txBody>
      </p:sp>
    </p:spTree>
    <p:extLst>
      <p:ext uri="{BB962C8B-B14F-4D97-AF65-F5344CB8AC3E}">
        <p14:creationId xmlns:p14="http://schemas.microsoft.com/office/powerpoint/2010/main" val="33368751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b="0" i="0" u="none"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hyperlink" Target="https://www.theguardian.com/books/booksblog/2010/jan/13/death-of-the-author"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16558"/>
            <a:ext cx="7772400" cy="1470025"/>
          </a:xfrm>
        </p:spPr>
        <p:txBody>
          <a:bodyPr/>
          <a:lstStyle/>
          <a:p>
            <a:r>
              <a:rPr lang="en-US" dirty="0" smtClean="0">
                <a:latin typeface="Arial"/>
                <a:cs typeface="Arial"/>
              </a:rPr>
              <a:t>Hag-Seed</a:t>
            </a:r>
            <a:endParaRPr lang="en-US" dirty="0">
              <a:latin typeface="Arial"/>
              <a:cs typeface="Arial"/>
            </a:endParaRPr>
          </a:p>
        </p:txBody>
      </p:sp>
      <p:sp>
        <p:nvSpPr>
          <p:cNvPr id="3" name="Subtitle 2"/>
          <p:cNvSpPr>
            <a:spLocks noGrp="1"/>
          </p:cNvSpPr>
          <p:nvPr>
            <p:ph type="subTitle" idx="1"/>
          </p:nvPr>
        </p:nvSpPr>
        <p:spPr>
          <a:xfrm>
            <a:off x="1371600" y="2488076"/>
            <a:ext cx="6400800" cy="2115717"/>
          </a:xfrm>
        </p:spPr>
        <p:txBody>
          <a:bodyPr>
            <a:normAutofit fontScale="92500" lnSpcReduction="10000"/>
          </a:bodyPr>
          <a:lstStyle/>
          <a:p>
            <a:r>
              <a:rPr lang="en-US" u="sng" dirty="0" smtClean="0">
                <a:latin typeface="Arial"/>
                <a:cs typeface="Arial"/>
              </a:rPr>
              <a:t>The </a:t>
            </a:r>
            <a:r>
              <a:rPr lang="en-US" u="sng" dirty="0" smtClean="0">
                <a:latin typeface="Arial"/>
                <a:cs typeface="Arial"/>
              </a:rPr>
              <a:t>death </a:t>
            </a:r>
            <a:r>
              <a:rPr lang="en-US" u="sng" dirty="0" smtClean="0">
                <a:latin typeface="Arial"/>
                <a:cs typeface="Arial"/>
              </a:rPr>
              <a:t>of the </a:t>
            </a:r>
            <a:r>
              <a:rPr lang="en-US" u="sng" dirty="0" smtClean="0">
                <a:latin typeface="Arial"/>
                <a:cs typeface="Arial"/>
              </a:rPr>
              <a:t>author</a:t>
            </a:r>
            <a:endParaRPr lang="en-US" u="sng" dirty="0" smtClean="0">
              <a:latin typeface="Arial"/>
              <a:cs typeface="Arial"/>
            </a:endParaRPr>
          </a:p>
          <a:p>
            <a:endParaRPr lang="en-US" u="sng" dirty="0" smtClean="0">
              <a:latin typeface="Arial"/>
              <a:cs typeface="Arial"/>
            </a:endParaRPr>
          </a:p>
          <a:p>
            <a:r>
              <a:rPr lang="en-US" dirty="0" smtClean="0">
                <a:latin typeface="Arial"/>
                <a:cs typeface="Arial"/>
              </a:rPr>
              <a:t>“Team Gonzalo leaves that to</a:t>
            </a:r>
          </a:p>
          <a:p>
            <a:r>
              <a:rPr lang="en-US" dirty="0" smtClean="0">
                <a:latin typeface="Arial"/>
                <a:cs typeface="Arial"/>
              </a:rPr>
              <a:t> your imagination”</a:t>
            </a:r>
            <a:endParaRPr lang="en-US" dirty="0">
              <a:latin typeface="Arial"/>
              <a:cs typeface="Arial"/>
            </a:endParaRPr>
          </a:p>
        </p:txBody>
      </p:sp>
    </p:spTree>
    <p:extLst>
      <p:ext uri="{BB962C8B-B14F-4D97-AF65-F5344CB8AC3E}">
        <p14:creationId xmlns:p14="http://schemas.microsoft.com/office/powerpoint/2010/main" val="7183314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a:cs typeface="Arial"/>
              </a:rPr>
              <a:t>The </a:t>
            </a:r>
            <a:r>
              <a:rPr lang="en-US" dirty="0" smtClean="0">
                <a:latin typeface="Arial"/>
                <a:cs typeface="Arial"/>
              </a:rPr>
              <a:t>death </a:t>
            </a:r>
            <a:r>
              <a:rPr lang="en-US" dirty="0" smtClean="0">
                <a:latin typeface="Arial"/>
                <a:cs typeface="Arial"/>
              </a:rPr>
              <a:t>of the </a:t>
            </a:r>
            <a:r>
              <a:rPr lang="en-US" dirty="0" smtClean="0">
                <a:latin typeface="Arial"/>
                <a:cs typeface="Arial"/>
              </a:rPr>
              <a:t>author</a:t>
            </a:r>
            <a:endParaRPr lang="en-US" dirty="0">
              <a:latin typeface="Arial"/>
              <a:cs typeface="Arial"/>
            </a:endParaRPr>
          </a:p>
        </p:txBody>
      </p:sp>
      <p:sp>
        <p:nvSpPr>
          <p:cNvPr id="4" name="TextBox 3"/>
          <p:cNvSpPr txBox="1"/>
          <p:nvPr/>
        </p:nvSpPr>
        <p:spPr>
          <a:xfrm>
            <a:off x="457200" y="1417638"/>
            <a:ext cx="8229600" cy="4832092"/>
          </a:xfrm>
          <a:prstGeom prst="rect">
            <a:avLst/>
          </a:prstGeom>
          <a:noFill/>
        </p:spPr>
        <p:txBody>
          <a:bodyPr wrap="square" rtlCol="0">
            <a:spAutoFit/>
          </a:bodyPr>
          <a:lstStyle/>
          <a:p>
            <a:r>
              <a:rPr lang="en-US" sz="2200" dirty="0" smtClean="0">
                <a:latin typeface="Arial"/>
                <a:cs typeface="Arial"/>
              </a:rPr>
              <a:t>In 1967, literary critic Roland Barthes wrote an essay announcing the ‘death of the author’ in literature.</a:t>
            </a:r>
          </a:p>
          <a:p>
            <a:endParaRPr lang="en-US" sz="2200" dirty="0">
              <a:latin typeface="Arial"/>
              <a:cs typeface="Arial"/>
            </a:endParaRPr>
          </a:p>
          <a:p>
            <a:r>
              <a:rPr lang="en-US" sz="2200" dirty="0" smtClean="0">
                <a:latin typeface="Arial"/>
                <a:cs typeface="Arial"/>
              </a:rPr>
              <a:t>Barthes argued that the author’s personal context and creative intentions are distinct from her or his literary work—that writing and creator are unrelated.</a:t>
            </a:r>
          </a:p>
          <a:p>
            <a:endParaRPr lang="en-US" sz="2200" dirty="0" smtClean="0">
              <a:latin typeface="Arial"/>
              <a:cs typeface="Arial"/>
            </a:endParaRPr>
          </a:p>
          <a:p>
            <a:endParaRPr lang="en-US" sz="2200" dirty="0">
              <a:latin typeface="Arial"/>
              <a:cs typeface="Arial"/>
            </a:endParaRPr>
          </a:p>
          <a:p>
            <a:pPr marL="342900" indent="-342900">
              <a:buFont typeface="Arial"/>
              <a:buChar char="•"/>
            </a:pPr>
            <a:r>
              <a:rPr lang="en-US" sz="2200" dirty="0" smtClean="0">
                <a:latin typeface="Arial"/>
                <a:cs typeface="Arial"/>
              </a:rPr>
              <a:t>Popular among postmodern thinkers</a:t>
            </a:r>
          </a:p>
          <a:p>
            <a:endParaRPr lang="en-US" sz="2200" dirty="0" smtClean="0">
              <a:latin typeface="Arial"/>
              <a:cs typeface="Arial"/>
            </a:endParaRPr>
          </a:p>
          <a:p>
            <a:pPr marL="342900" indent="-342900">
              <a:buFont typeface="Arial"/>
              <a:buChar char="•"/>
            </a:pPr>
            <a:r>
              <a:rPr lang="en-US" sz="2200" dirty="0" smtClean="0">
                <a:latin typeface="Arial"/>
                <a:cs typeface="Arial"/>
              </a:rPr>
              <a:t>Also associated with modernist thinking</a:t>
            </a:r>
          </a:p>
          <a:p>
            <a:pPr marL="342900" indent="-342900">
              <a:buFont typeface="Arial"/>
              <a:buChar char="•"/>
            </a:pPr>
            <a:endParaRPr lang="en-US" sz="2200" dirty="0">
              <a:latin typeface="Arial"/>
              <a:cs typeface="Arial"/>
            </a:endParaRPr>
          </a:p>
          <a:p>
            <a:pPr marL="342900" indent="-342900">
              <a:buFont typeface="Arial"/>
              <a:buChar char="•"/>
            </a:pPr>
            <a:r>
              <a:rPr lang="en-US" sz="2200" dirty="0" smtClean="0">
                <a:latin typeface="Arial"/>
                <a:cs typeface="Arial"/>
              </a:rPr>
              <a:t>Related to how we, as readers, interpret meaning</a:t>
            </a:r>
          </a:p>
          <a:p>
            <a:endParaRPr lang="en-US" sz="2200" dirty="0">
              <a:latin typeface="Arial"/>
              <a:cs typeface="Arial"/>
            </a:endParaRPr>
          </a:p>
        </p:txBody>
      </p:sp>
    </p:spTree>
    <p:extLst>
      <p:ext uri="{BB962C8B-B14F-4D97-AF65-F5344CB8AC3E}">
        <p14:creationId xmlns:p14="http://schemas.microsoft.com/office/powerpoint/2010/main" val="41584326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p:cNvSpPr>
            <a:spLocks noGrp="1"/>
          </p:cNvSpPr>
          <p:nvPr>
            <p:ph type="title"/>
          </p:nvPr>
        </p:nvSpPr>
        <p:spPr>
          <a:xfrm>
            <a:off x="457200" y="20114"/>
            <a:ext cx="8229600" cy="1143000"/>
          </a:xfrm>
        </p:spPr>
        <p:txBody>
          <a:bodyPr>
            <a:normAutofit fontScale="90000"/>
          </a:bodyPr>
          <a:lstStyle/>
          <a:p>
            <a:r>
              <a:rPr lang="en-AU" dirty="0" smtClean="0"/>
              <a:t>The Death of the Author Continued.</a:t>
            </a:r>
            <a:endParaRPr lang="en-AU" dirty="0"/>
          </a:p>
        </p:txBody>
      </p:sp>
      <p:sp>
        <p:nvSpPr>
          <p:cNvPr id="4" name="Rectangle 3"/>
          <p:cNvSpPr/>
          <p:nvPr/>
        </p:nvSpPr>
        <p:spPr>
          <a:xfrm>
            <a:off x="697159" y="560076"/>
            <a:ext cx="7793253" cy="1600438"/>
          </a:xfrm>
          <a:prstGeom prst="rect">
            <a:avLst/>
          </a:prstGeom>
        </p:spPr>
        <p:txBody>
          <a:bodyPr wrap="square">
            <a:spAutoFit/>
          </a:bodyPr>
          <a:lstStyle/>
          <a:p>
            <a:r>
              <a:rPr lang="en-US" sz="2000" dirty="0" smtClean="0">
                <a:latin typeface="Arial"/>
                <a:cs typeface="Arial"/>
              </a:rPr>
              <a:t>Barthes describes “literature </a:t>
            </a:r>
            <a:r>
              <a:rPr lang="en-US" sz="2000" dirty="0">
                <a:latin typeface="Arial"/>
                <a:cs typeface="Arial"/>
              </a:rPr>
              <a:t>as a space "where all identity is lost, beginning with the very identity of the body that writes". The death of the author marks the birth of literature, defined, precisely, as "the invention of this voice, to which we cannot assign a specific </a:t>
            </a:r>
            <a:r>
              <a:rPr lang="en-US" sz="2000" dirty="0" smtClean="0">
                <a:latin typeface="Arial"/>
                <a:cs typeface="Arial"/>
              </a:rPr>
              <a:t>origin”.</a:t>
            </a:r>
            <a:endParaRPr lang="en-US" dirty="0">
              <a:latin typeface="Arial"/>
              <a:cs typeface="Arial"/>
            </a:endParaRPr>
          </a:p>
          <a:p>
            <a:endParaRPr lang="en-US" dirty="0">
              <a:latin typeface="Arial"/>
              <a:cs typeface="Arial"/>
            </a:endParaRPr>
          </a:p>
        </p:txBody>
      </p:sp>
      <p:sp>
        <p:nvSpPr>
          <p:cNvPr id="5" name="Rectangle 4"/>
          <p:cNvSpPr/>
          <p:nvPr/>
        </p:nvSpPr>
        <p:spPr>
          <a:xfrm>
            <a:off x="697159" y="1807316"/>
            <a:ext cx="7793253" cy="4878259"/>
          </a:xfrm>
          <a:prstGeom prst="rect">
            <a:avLst/>
          </a:prstGeom>
        </p:spPr>
        <p:txBody>
          <a:bodyPr wrap="square">
            <a:spAutoFit/>
          </a:bodyPr>
          <a:lstStyle/>
          <a:p>
            <a:r>
              <a:rPr lang="en-US" sz="2000" dirty="0">
                <a:latin typeface="Arial"/>
                <a:cs typeface="Arial"/>
              </a:rPr>
              <a:t>Indeed, the "modern writer" – or "</a:t>
            </a:r>
            <a:r>
              <a:rPr lang="en-US" sz="2000" dirty="0" err="1">
                <a:latin typeface="Arial"/>
                <a:cs typeface="Arial"/>
              </a:rPr>
              <a:t>scriptor</a:t>
            </a:r>
            <a:r>
              <a:rPr lang="en-US" sz="2000" dirty="0">
                <a:latin typeface="Arial"/>
                <a:cs typeface="Arial"/>
              </a:rPr>
              <a:t>" as Barthes calls him – can only mimic "a gesture forever anterior, never original" by recombining what has already been written. Whereas the "Author-God" maintained with his work "the same relation of antecedence a father maintains with his child," the </a:t>
            </a:r>
            <a:r>
              <a:rPr lang="en-US" sz="2000" dirty="0" err="1">
                <a:latin typeface="Arial"/>
                <a:cs typeface="Arial"/>
              </a:rPr>
              <a:t>scriptor</a:t>
            </a:r>
            <a:r>
              <a:rPr lang="en-US" sz="2000" dirty="0">
                <a:latin typeface="Arial"/>
                <a:cs typeface="Arial"/>
              </a:rPr>
              <a:t> "is born simultaneously with his text": for him, "there is no other time than that of the utterance, and every text is eternally written here and now". As Barthes puts it, apropos of </a:t>
            </a:r>
            <a:r>
              <a:rPr lang="en-US" sz="2000" dirty="0" err="1">
                <a:latin typeface="Arial"/>
                <a:cs typeface="Arial"/>
              </a:rPr>
              <a:t>Mallarmé</a:t>
            </a:r>
            <a:r>
              <a:rPr lang="en-US" sz="2000" dirty="0">
                <a:latin typeface="Arial"/>
                <a:cs typeface="Arial"/>
              </a:rPr>
              <a:t>, "it is language which speaks, not the author" – or the </a:t>
            </a:r>
            <a:r>
              <a:rPr lang="en-US" sz="2000" dirty="0" err="1">
                <a:latin typeface="Arial"/>
                <a:cs typeface="Arial"/>
              </a:rPr>
              <a:t>scriptor</a:t>
            </a:r>
            <a:r>
              <a:rPr lang="en-US" sz="2000" dirty="0">
                <a:latin typeface="Arial"/>
                <a:cs typeface="Arial"/>
              </a:rPr>
              <a:t> for that matter. Works of fiction are palimpsests and as such are devoid of any "single 'theological' meaning (the 'message' of the Author-God)". The key to a text is not to be found in its "origin" but in its "destination": "the birth of the reader must be at the cost of the death of the Author"</a:t>
            </a:r>
            <a:r>
              <a:rPr lang="en-US" sz="2000" dirty="0" smtClean="0">
                <a:latin typeface="Arial"/>
                <a:cs typeface="Arial"/>
              </a:rPr>
              <a:t>.”</a:t>
            </a:r>
          </a:p>
          <a:p>
            <a:endParaRPr lang="en-US" dirty="0" smtClean="0">
              <a:latin typeface="Arial"/>
              <a:cs typeface="Arial"/>
            </a:endParaRPr>
          </a:p>
          <a:p>
            <a:r>
              <a:rPr lang="en-US" dirty="0">
                <a:latin typeface="Arial"/>
                <a:cs typeface="Arial"/>
              </a:rPr>
              <a:t>- </a:t>
            </a:r>
            <a:r>
              <a:rPr lang="en-US" dirty="0" smtClean="0">
                <a:latin typeface="Arial"/>
                <a:cs typeface="Arial"/>
              </a:rPr>
              <a:t>Source, </a:t>
            </a:r>
            <a:r>
              <a:rPr lang="en-US" dirty="0" smtClean="0">
                <a:latin typeface="Arial"/>
                <a:cs typeface="Arial"/>
                <a:hlinkClick r:id="rId2"/>
              </a:rPr>
              <a:t>Death of the Author</a:t>
            </a:r>
            <a:r>
              <a:rPr lang="en-US" dirty="0" smtClean="0">
                <a:latin typeface="Arial"/>
                <a:cs typeface="Arial"/>
              </a:rPr>
              <a:t>:  </a:t>
            </a:r>
            <a:r>
              <a:rPr lang="en-US" sz="1500" dirty="0">
                <a:latin typeface="Arial"/>
                <a:cs typeface="Arial"/>
              </a:rPr>
              <a:t>https://www.theguardian.com/books/booksblog/2010/jan/13/death-of-the-</a:t>
            </a:r>
            <a:r>
              <a:rPr lang="en-US" sz="1500" dirty="0" smtClean="0">
                <a:latin typeface="Arial"/>
                <a:cs typeface="Arial"/>
              </a:rPr>
              <a:t>author </a:t>
            </a:r>
            <a:endParaRPr lang="en-US" sz="1500" dirty="0">
              <a:latin typeface="Arial"/>
              <a:cs typeface="Arial"/>
            </a:endParaRPr>
          </a:p>
        </p:txBody>
      </p:sp>
    </p:spTree>
    <p:extLst>
      <p:ext uri="{BB962C8B-B14F-4D97-AF65-F5344CB8AC3E}">
        <p14:creationId xmlns:p14="http://schemas.microsoft.com/office/powerpoint/2010/main" val="27815305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a:cs typeface="Arial"/>
              </a:rPr>
              <a:t>“Team Gonzalo”</a:t>
            </a:r>
            <a:endParaRPr lang="en-US" dirty="0">
              <a:latin typeface="Arial"/>
              <a:cs typeface="Arial"/>
            </a:endParaRPr>
          </a:p>
        </p:txBody>
      </p:sp>
      <p:sp>
        <p:nvSpPr>
          <p:cNvPr id="3" name="Content Placeholder 2"/>
          <p:cNvSpPr>
            <a:spLocks noGrp="1"/>
          </p:cNvSpPr>
          <p:nvPr>
            <p:ph idx="1"/>
          </p:nvPr>
        </p:nvSpPr>
        <p:spPr/>
        <p:txBody>
          <a:bodyPr/>
          <a:lstStyle/>
          <a:p>
            <a:r>
              <a:rPr lang="en-US" dirty="0" smtClean="0">
                <a:latin typeface="Arial"/>
                <a:cs typeface="Arial"/>
              </a:rPr>
              <a:t>In Ch. 44 of the play, a small team of inmates present to the rest of the cast and crew about how they think Gonzalo’s life plays out after the final events of the play</a:t>
            </a:r>
          </a:p>
          <a:p>
            <a:r>
              <a:rPr lang="en-US" dirty="0" smtClean="0">
                <a:latin typeface="Arial"/>
                <a:cs typeface="Arial"/>
              </a:rPr>
              <a:t>This in itself is typical of Atwood’s playful approach to ‘conversing’ with Shakespeare’s ‘The Tempest’ in the novel</a:t>
            </a:r>
            <a:endParaRPr lang="en-US" dirty="0">
              <a:latin typeface="Arial"/>
              <a:cs typeface="Arial"/>
            </a:endParaRPr>
          </a:p>
        </p:txBody>
      </p:sp>
    </p:spTree>
    <p:extLst>
      <p:ext uri="{BB962C8B-B14F-4D97-AF65-F5344CB8AC3E}">
        <p14:creationId xmlns:p14="http://schemas.microsoft.com/office/powerpoint/2010/main" val="16335403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a:cs typeface="Arial"/>
              </a:rPr>
              <a:t>“Team Gonzalo” </a:t>
            </a:r>
            <a:r>
              <a:rPr lang="en-US" dirty="0" smtClean="0">
                <a:latin typeface="Arial"/>
                <a:cs typeface="Arial"/>
              </a:rPr>
              <a:t>continued</a:t>
            </a:r>
            <a:endParaRPr lang="en-US" dirty="0">
              <a:latin typeface="Arial"/>
              <a:cs typeface="Arial"/>
            </a:endParaRPr>
          </a:p>
        </p:txBody>
      </p:sp>
      <p:sp>
        <p:nvSpPr>
          <p:cNvPr id="3" name="Content Placeholder 2"/>
          <p:cNvSpPr>
            <a:spLocks noGrp="1"/>
          </p:cNvSpPr>
          <p:nvPr>
            <p:ph idx="1"/>
          </p:nvPr>
        </p:nvSpPr>
        <p:spPr/>
        <p:txBody>
          <a:bodyPr>
            <a:normAutofit lnSpcReduction="10000"/>
          </a:bodyPr>
          <a:lstStyle/>
          <a:p>
            <a:r>
              <a:rPr lang="en-US" dirty="0" smtClean="0">
                <a:latin typeface="Arial"/>
                <a:cs typeface="Arial"/>
              </a:rPr>
              <a:t>“He chooses to go back to the island with a small group of other people as good as himself”</a:t>
            </a:r>
          </a:p>
          <a:p>
            <a:r>
              <a:rPr lang="en-US" dirty="0" smtClean="0">
                <a:latin typeface="Arial"/>
                <a:cs typeface="Arial"/>
              </a:rPr>
              <a:t>“</a:t>
            </a:r>
            <a:r>
              <a:rPr lang="mr-IN" dirty="0" smtClean="0">
                <a:latin typeface="Arial"/>
                <a:cs typeface="Arial"/>
              </a:rPr>
              <a:t>…</a:t>
            </a:r>
            <a:r>
              <a:rPr lang="en-AU" dirty="0" smtClean="0">
                <a:latin typeface="Arial"/>
                <a:cs typeface="Arial"/>
              </a:rPr>
              <a:t>there he sets up a kingdom </a:t>
            </a:r>
            <a:r>
              <a:rPr lang="mr-IN" dirty="0" smtClean="0">
                <a:latin typeface="Arial"/>
                <a:cs typeface="Arial"/>
              </a:rPr>
              <a:t>…</a:t>
            </a:r>
            <a:r>
              <a:rPr lang="en-AU" dirty="0" smtClean="0">
                <a:latin typeface="Arial"/>
                <a:cs typeface="Arial"/>
              </a:rPr>
              <a:t> where there will be</a:t>
            </a:r>
            <a:r>
              <a:rPr lang="mr-IN" dirty="0" smtClean="0">
                <a:latin typeface="Arial"/>
                <a:cs typeface="Arial"/>
              </a:rPr>
              <a:t>…</a:t>
            </a:r>
            <a:r>
              <a:rPr lang="en-AU" dirty="0" smtClean="0">
                <a:latin typeface="Arial"/>
                <a:cs typeface="Arial"/>
              </a:rPr>
              <a:t>no wars, no crimes, and no prisons”</a:t>
            </a:r>
          </a:p>
          <a:p>
            <a:r>
              <a:rPr lang="en-AU" b="1" dirty="0" smtClean="0">
                <a:latin typeface="Arial"/>
                <a:cs typeface="Arial"/>
              </a:rPr>
              <a:t>Felix:</a:t>
            </a:r>
            <a:r>
              <a:rPr lang="en-AU" dirty="0" smtClean="0">
                <a:latin typeface="Arial"/>
                <a:cs typeface="Arial"/>
              </a:rPr>
              <a:t> “And how does it go?”</a:t>
            </a:r>
          </a:p>
          <a:p>
            <a:pPr marL="0" indent="0">
              <a:buNone/>
            </a:pPr>
            <a:r>
              <a:rPr lang="en-US" b="1" dirty="0" smtClean="0">
                <a:latin typeface="Arial"/>
                <a:cs typeface="Arial"/>
              </a:rPr>
              <a:t>Bent Pencil:</a:t>
            </a:r>
            <a:r>
              <a:rPr lang="en-US" dirty="0" smtClean="0">
                <a:latin typeface="Arial"/>
                <a:cs typeface="Arial"/>
              </a:rPr>
              <a:t> “Team Gonzalo leaves that to your imagination”</a:t>
            </a:r>
            <a:endParaRPr lang="en-AU" dirty="0">
              <a:latin typeface="Arial"/>
              <a:cs typeface="Arial"/>
            </a:endParaRPr>
          </a:p>
        </p:txBody>
      </p:sp>
    </p:spTree>
    <p:extLst>
      <p:ext uri="{BB962C8B-B14F-4D97-AF65-F5344CB8AC3E}">
        <p14:creationId xmlns:p14="http://schemas.microsoft.com/office/powerpoint/2010/main" val="36990017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latin typeface="Arial"/>
                <a:cs typeface="Arial"/>
              </a:rPr>
              <a:t>The key to a text is not to be found in its "origin" but in its "destination": "the birth of the reader must be at the cost of the death of the Author".</a:t>
            </a:r>
          </a:p>
        </p:txBody>
      </p:sp>
      <p:sp>
        <p:nvSpPr>
          <p:cNvPr id="3" name="Subtitle 2"/>
          <p:cNvSpPr>
            <a:spLocks noGrp="1"/>
          </p:cNvSpPr>
          <p:nvPr>
            <p:ph type="subTitle" idx="1"/>
          </p:nvPr>
        </p:nvSpPr>
        <p:spPr>
          <a:xfrm>
            <a:off x="1371600" y="4932177"/>
            <a:ext cx="6400800" cy="770889"/>
          </a:xfrm>
        </p:spPr>
        <p:txBody>
          <a:bodyPr/>
          <a:lstStyle/>
          <a:p>
            <a:r>
              <a:rPr lang="en-US" dirty="0" smtClean="0">
                <a:latin typeface="Arial"/>
                <a:cs typeface="Arial"/>
              </a:rPr>
              <a:t>- Barthes</a:t>
            </a:r>
            <a:endParaRPr lang="en-US" dirty="0">
              <a:latin typeface="Arial"/>
              <a:cs typeface="Arial"/>
            </a:endParaRPr>
          </a:p>
        </p:txBody>
      </p:sp>
    </p:spTree>
    <p:extLst>
      <p:ext uri="{BB962C8B-B14F-4D97-AF65-F5344CB8AC3E}">
        <p14:creationId xmlns:p14="http://schemas.microsoft.com/office/powerpoint/2010/main" val="15667772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a:t>
            </a:r>
            <a:endParaRPr lang="en-US" dirty="0"/>
          </a:p>
        </p:txBody>
      </p:sp>
      <p:sp>
        <p:nvSpPr>
          <p:cNvPr id="3" name="Content Placeholder 2"/>
          <p:cNvSpPr>
            <a:spLocks noGrp="1"/>
          </p:cNvSpPr>
          <p:nvPr>
            <p:ph idx="1"/>
          </p:nvPr>
        </p:nvSpPr>
        <p:spPr/>
        <p:txBody>
          <a:bodyPr>
            <a:normAutofit fontScale="85000" lnSpcReduction="10000"/>
          </a:bodyPr>
          <a:lstStyle/>
          <a:p>
            <a:r>
              <a:rPr lang="en-US" dirty="0"/>
              <a:t>h</a:t>
            </a:r>
            <a:r>
              <a:rPr lang="en-US" dirty="0" smtClean="0"/>
              <a:t>ow </a:t>
            </a:r>
            <a:r>
              <a:rPr lang="en-US" dirty="0" smtClean="0"/>
              <a:t>does the imagining of Gonzalo the character’s possible future, beyond the plot of the play, enact “the birth of the reader”?</a:t>
            </a:r>
          </a:p>
          <a:p>
            <a:r>
              <a:rPr lang="en-US" dirty="0" smtClean="0"/>
              <a:t>Shakespeare as author, Atwood as author </a:t>
            </a:r>
            <a:r>
              <a:rPr lang="en-US" i="1" dirty="0" smtClean="0"/>
              <a:t>and</a:t>
            </a:r>
            <a:r>
              <a:rPr lang="en-US" dirty="0" smtClean="0"/>
              <a:t> reader, we the reader—who ‘lives’ and who ‘dies’ in this textual conversation?</a:t>
            </a:r>
          </a:p>
          <a:p>
            <a:r>
              <a:rPr lang="en-US" dirty="0"/>
              <a:t>h</a:t>
            </a:r>
            <a:r>
              <a:rPr lang="en-US" dirty="0" smtClean="0"/>
              <a:t>ow </a:t>
            </a:r>
            <a:r>
              <a:rPr lang="en-US" dirty="0" smtClean="0"/>
              <a:t>does this chapter reinforce and explore the theme of ‘the humanising power of the imagination’?</a:t>
            </a:r>
          </a:p>
          <a:p>
            <a:r>
              <a:rPr lang="en-US" dirty="0"/>
              <a:t>w</a:t>
            </a:r>
            <a:r>
              <a:rPr lang="en-US" smtClean="0"/>
              <a:t>hat </a:t>
            </a:r>
            <a:r>
              <a:rPr lang="en-US" dirty="0" smtClean="0"/>
              <a:t>does this chapter reflect about Atwood’s overall style, and the textual conversation in which she engages?</a:t>
            </a:r>
            <a:endParaRPr lang="en-US" dirty="0"/>
          </a:p>
        </p:txBody>
      </p:sp>
    </p:spTree>
    <p:extLst>
      <p:ext uri="{BB962C8B-B14F-4D97-AF65-F5344CB8AC3E}">
        <p14:creationId xmlns:p14="http://schemas.microsoft.com/office/powerpoint/2010/main" val="10277592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1&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Hag-Seed&amp;quot;&quot;/&gt;&lt;property id=&quot;20307&quot; value=&quot;256&quot;/&gt;&lt;/object&gt;&lt;object type=&quot;3&quot; unique_id=&quot;10005&quot;&gt;&lt;property id=&quot;20148&quot; value=&quot;5&quot;/&gt;&lt;property id=&quot;20300&quot; value=&quot;Slide 2 - &amp;quot;The death of the author&amp;quot;&quot;/&gt;&lt;property id=&quot;20307&quot; value=&quot;257&quot;/&gt;&lt;/object&gt;&lt;object type=&quot;3&quot; unique_id=&quot;10006&quot;&gt;&lt;property id=&quot;20148&quot; value=&quot;5&quot;/&gt;&lt;property id=&quot;20300&quot; value=&quot;Slide 3 - &amp;quot;The Death of the Author Continued.&amp;quot;&quot;/&gt;&lt;property id=&quot;20307&quot; value=&quot;258&quot;/&gt;&lt;/object&gt;&lt;object type=&quot;3&quot; unique_id=&quot;10007&quot;&gt;&lt;property id=&quot;20148&quot; value=&quot;5&quot;/&gt;&lt;property id=&quot;20300&quot; value=&quot;Slide 4 - &amp;quot;“Team Gonzalo”&amp;quot;&quot;/&gt;&lt;property id=&quot;20307&quot; value=&quot;259&quot;/&gt;&lt;/object&gt;&lt;object type=&quot;3&quot; unique_id=&quot;10008&quot;&gt;&lt;property id=&quot;20148&quot; value=&quot;5&quot;/&gt;&lt;property id=&quot;20300&quot; value=&quot;Slide 5 - &amp;quot;“Team Gonzalo” continued&amp;quot;&quot;/&gt;&lt;property id=&quot;20307&quot; value=&quot;260&quot;/&gt;&lt;/object&gt;&lt;object type=&quot;3&quot; unique_id=&quot;10009&quot;&gt;&lt;property id=&quot;20148&quot; value=&quot;5&quot;/&gt;&lt;property id=&quot;20300&quot; value=&quot;Slide 6 - &amp;quot;The key to a text is not to be found in its &amp;quot;origin&amp;quot; but in its &amp;quot;destination&amp;quot;: &amp;quot;the birth of the reader must be at &quot;/&gt;&lt;property id=&quot;20307&quot; value=&quot;261&quot;/&gt;&lt;/object&gt;&lt;object type=&quot;3&quot; unique_id=&quot;10010&quot;&gt;&lt;property id=&quot;20148&quot; value=&quot;5&quot;/&gt;&lt;property id=&quot;20300&quot; value=&quot;Slide 7 - &amp;quot;Consider&amp;quot;&quot;/&gt;&lt;property id=&quot;20307&quot; value=&quot;262&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356</TotalTime>
  <Words>611</Words>
  <Application>Microsoft Office PowerPoint</Application>
  <PresentationFormat>On-screen Show (4:3)</PresentationFormat>
  <Paragraphs>36</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Hag-Seed</vt:lpstr>
      <vt:lpstr>The death of the author</vt:lpstr>
      <vt:lpstr>The Death of the Author Continued.</vt:lpstr>
      <vt:lpstr>“Team Gonzalo”</vt:lpstr>
      <vt:lpstr>“Team Gonzalo” continued</vt:lpstr>
      <vt:lpstr>The key to a text is not to be found in its "origin" but in its "destination": "the birth of the reader must be at the cost of the death of the Author".</vt:lpstr>
      <vt:lpstr>Consider</vt:lpstr>
    </vt:vector>
  </TitlesOfParts>
  <Company>NSW Department of Education and Communities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Hag-Seed</dc:title>
  <dc:creator>Michael Cox</dc:creator>
  <cp:lastModifiedBy>Martin, Rowena</cp:lastModifiedBy>
  <cp:revision>16</cp:revision>
  <dcterms:created xsi:type="dcterms:W3CDTF">2017-07-20T23:20:56Z</dcterms:created>
  <dcterms:modified xsi:type="dcterms:W3CDTF">2018-05-31T01:30:50Z</dcterms:modified>
</cp:coreProperties>
</file>