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286" r:id="rId6"/>
    <p:sldId id="279" r:id="rId7"/>
    <p:sldId id="290" r:id="rId8"/>
    <p:sldId id="280" r:id="rId9"/>
    <p:sldId id="281" r:id="rId10"/>
    <p:sldId id="282" r:id="rId11"/>
    <p:sldId id="278" r:id="rId12"/>
    <p:sldId id="257" r:id="rId13"/>
    <p:sldId id="270" r:id="rId14"/>
    <p:sldId id="271" r:id="rId15"/>
    <p:sldId id="273" r:id="rId16"/>
    <p:sldId id="291" r:id="rId17"/>
    <p:sldId id="292" r:id="rId18"/>
    <p:sldId id="293" r:id="rId19"/>
    <p:sldId id="274" r:id="rId20"/>
    <p:sldId id="275" r:id="rId21"/>
    <p:sldId id="276" r:id="rId22"/>
    <p:sldId id="277" r:id="rId23"/>
    <p:sldId id="28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1" autoAdjust="0"/>
    <p:restoredTop sz="89757" autoAdjust="0"/>
  </p:normalViewPr>
  <p:slideViewPr>
    <p:cSldViewPr snapToGrid="0">
      <p:cViewPr varScale="1">
        <p:scale>
          <a:sx n="115" d="100"/>
          <a:sy n="115" d="100"/>
        </p:scale>
        <p:origin x="224" y="1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451AF4-7FB3-48E2-AD80-E95F7C919AAB}"/>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4EECD312-027F-47E9-8F25-5B5593B009F6}"/>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04CB6B62-E2AD-43BA-AB53-5F88DEB4E39D}" type="datetimeFigureOut">
              <a:rPr lang="en-AU" smtClean="0"/>
              <a:t>29/06/2018</a:t>
            </a:fld>
            <a:endParaRPr lang="en-AU"/>
          </a:p>
        </p:txBody>
      </p:sp>
      <p:sp>
        <p:nvSpPr>
          <p:cNvPr id="4" name="Footer Placeholder 3">
            <a:extLst>
              <a:ext uri="{FF2B5EF4-FFF2-40B4-BE49-F238E27FC236}">
                <a16:creationId xmlns:a16="http://schemas.microsoft.com/office/drawing/2014/main" id="{FE3387A2-9BD3-4B6F-A204-DCFDB4779657}"/>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3E0793EB-B74A-4C3E-99AA-22042AAC6BD6}"/>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DEC20F19-46C7-47E6-AA2C-04643BF15B5F}" type="slidenum">
              <a:rPr lang="en-AU" smtClean="0"/>
              <a:t>‹#›</a:t>
            </a:fld>
            <a:endParaRPr lang="en-AU"/>
          </a:p>
        </p:txBody>
      </p:sp>
    </p:spTree>
    <p:extLst>
      <p:ext uri="{BB962C8B-B14F-4D97-AF65-F5344CB8AC3E}">
        <p14:creationId xmlns:p14="http://schemas.microsoft.com/office/powerpoint/2010/main" val="440915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910DECFB-D574-4553-9C76-F8A90275752C}" type="datetimeFigureOut">
              <a:rPr lang="en-AU" smtClean="0"/>
              <a:t>29/06/2018</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A8ACBCE-3859-4ACB-B9A4-F18B0C7E2FE1}" type="slidenum">
              <a:rPr lang="en-AU" smtClean="0"/>
              <a:t>‹#›</a:t>
            </a:fld>
            <a:endParaRPr lang="en-AU"/>
          </a:p>
        </p:txBody>
      </p:sp>
    </p:spTree>
    <p:extLst>
      <p:ext uri="{BB962C8B-B14F-4D97-AF65-F5344CB8AC3E}">
        <p14:creationId xmlns:p14="http://schemas.microsoft.com/office/powerpoint/2010/main" val="262577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ACBCE-3859-4ACB-B9A4-F18B0C7E2FE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8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http://files.dancemedia.com/dancemagazine/Wrong_Stretch.jpg</a:t>
            </a:r>
          </a:p>
        </p:txBody>
      </p:sp>
      <p:sp>
        <p:nvSpPr>
          <p:cNvPr id="4" name="Slide Number Placeholder 3"/>
          <p:cNvSpPr>
            <a:spLocks noGrp="1"/>
          </p:cNvSpPr>
          <p:nvPr>
            <p:ph type="sldNum" sz="quarter" idx="10"/>
          </p:nvPr>
        </p:nvSpPr>
        <p:spPr/>
        <p:txBody>
          <a:bodyPr/>
          <a:lstStyle/>
          <a:p>
            <a:fld id="{6A8ACBCE-3859-4ACB-B9A4-F18B0C7E2FE1}" type="slidenum">
              <a:rPr lang="en-AU" smtClean="0"/>
              <a:t>11</a:t>
            </a:fld>
            <a:endParaRPr lang="en-AU"/>
          </a:p>
        </p:txBody>
      </p:sp>
    </p:spTree>
    <p:extLst>
      <p:ext uri="{BB962C8B-B14F-4D97-AF65-F5344CB8AC3E}">
        <p14:creationId xmlns:p14="http://schemas.microsoft.com/office/powerpoint/2010/main" val="3605691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12</a:t>
            </a:fld>
            <a:endParaRPr lang="en-AU"/>
          </a:p>
        </p:txBody>
      </p:sp>
    </p:spTree>
    <p:extLst>
      <p:ext uri="{BB962C8B-B14F-4D97-AF65-F5344CB8AC3E}">
        <p14:creationId xmlns:p14="http://schemas.microsoft.com/office/powerpoint/2010/main" val="353880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http://workoutlabs.com/wp-content/uploads/watermarked/Forward_Leg_Hip_Swings_M_WorkoutLabs.png</a:t>
            </a:r>
          </a:p>
        </p:txBody>
      </p:sp>
      <p:sp>
        <p:nvSpPr>
          <p:cNvPr id="4" name="Slide Number Placeholder 3"/>
          <p:cNvSpPr>
            <a:spLocks noGrp="1"/>
          </p:cNvSpPr>
          <p:nvPr>
            <p:ph type="sldNum" sz="quarter" idx="10"/>
          </p:nvPr>
        </p:nvSpPr>
        <p:spPr/>
        <p:txBody>
          <a:bodyPr/>
          <a:lstStyle/>
          <a:p>
            <a:fld id="{6A8ACBCE-3859-4ACB-B9A4-F18B0C7E2FE1}" type="slidenum">
              <a:rPr lang="en-AU" smtClean="0"/>
              <a:t>13</a:t>
            </a:fld>
            <a:endParaRPr lang="en-AU"/>
          </a:p>
        </p:txBody>
      </p:sp>
    </p:spTree>
    <p:extLst>
      <p:ext uri="{BB962C8B-B14F-4D97-AF65-F5344CB8AC3E}">
        <p14:creationId xmlns:p14="http://schemas.microsoft.com/office/powerpoint/2010/main" val="1768943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http://stretchcoach.com/wp-content/uploads/pnf-stretch_1.jpg</a:t>
            </a:r>
          </a:p>
        </p:txBody>
      </p:sp>
      <p:sp>
        <p:nvSpPr>
          <p:cNvPr id="4" name="Slide Number Placeholder 3"/>
          <p:cNvSpPr>
            <a:spLocks noGrp="1"/>
          </p:cNvSpPr>
          <p:nvPr>
            <p:ph type="sldNum" sz="quarter" idx="10"/>
          </p:nvPr>
        </p:nvSpPr>
        <p:spPr/>
        <p:txBody>
          <a:bodyPr/>
          <a:lstStyle/>
          <a:p>
            <a:fld id="{6A8ACBCE-3859-4ACB-B9A4-F18B0C7E2FE1}" type="slidenum">
              <a:rPr lang="en-AU" smtClean="0"/>
              <a:t>14</a:t>
            </a:fld>
            <a:endParaRPr lang="en-AU"/>
          </a:p>
        </p:txBody>
      </p:sp>
    </p:spTree>
    <p:extLst>
      <p:ext uri="{BB962C8B-B14F-4D97-AF65-F5344CB8AC3E}">
        <p14:creationId xmlns:p14="http://schemas.microsoft.com/office/powerpoint/2010/main" val="395638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15</a:t>
            </a:fld>
            <a:endParaRPr lang="en-AU"/>
          </a:p>
        </p:txBody>
      </p:sp>
    </p:spTree>
    <p:extLst>
      <p:ext uri="{BB962C8B-B14F-4D97-AF65-F5344CB8AC3E}">
        <p14:creationId xmlns:p14="http://schemas.microsoft.com/office/powerpoint/2010/main" val="306775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http://www.jonathanrosenbaum.net/wp-content/uploads/2017/05/SaturdayNightFever-solo.jpeg</a:t>
            </a:r>
          </a:p>
        </p:txBody>
      </p:sp>
      <p:sp>
        <p:nvSpPr>
          <p:cNvPr id="4" name="Slide Number Placeholder 3"/>
          <p:cNvSpPr>
            <a:spLocks noGrp="1"/>
          </p:cNvSpPr>
          <p:nvPr>
            <p:ph type="sldNum" sz="quarter" idx="10"/>
          </p:nvPr>
        </p:nvSpPr>
        <p:spPr/>
        <p:txBody>
          <a:bodyPr/>
          <a:lstStyle/>
          <a:p>
            <a:fld id="{6A8ACBCE-3859-4ACB-B9A4-F18B0C7E2FE1}" type="slidenum">
              <a:rPr lang="en-AU" smtClean="0"/>
              <a:t>16</a:t>
            </a:fld>
            <a:endParaRPr lang="en-AU"/>
          </a:p>
        </p:txBody>
      </p:sp>
    </p:spTree>
    <p:extLst>
      <p:ext uri="{BB962C8B-B14F-4D97-AF65-F5344CB8AC3E}">
        <p14:creationId xmlns:p14="http://schemas.microsoft.com/office/powerpoint/2010/main" val="2681356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https://dancestudentspace.files.wordpress.com/2014/08/plumb-line.jpg?w=227</a:t>
            </a:r>
          </a:p>
          <a:p>
            <a:r>
              <a:rPr lang="en-AU" dirty="0"/>
              <a:t>Image two: https://www.google.com.au/</a:t>
            </a:r>
            <a:r>
              <a:rPr lang="en-AU" dirty="0" err="1"/>
              <a:t>search?rlz</a:t>
            </a:r>
            <a:r>
              <a:rPr lang="en-AU" dirty="0"/>
              <a:t>=1C1CHBF_enAU771AU771&amp;biw=1038&amp;bih=575&amp;tbm=</a:t>
            </a:r>
            <a:r>
              <a:rPr lang="en-AU" dirty="0" err="1"/>
              <a:t>isch&amp;sa</a:t>
            </a:r>
            <a:r>
              <a:rPr lang="en-AU" dirty="0"/>
              <a:t>=1&amp;ei=uHlkWoGtIIqA8gXT_LvIDg&amp;q=</a:t>
            </a:r>
            <a:r>
              <a:rPr lang="en-AU" dirty="0" err="1"/>
              <a:t>plumb+line&amp;oq</a:t>
            </a:r>
            <a:r>
              <a:rPr lang="en-AU" dirty="0"/>
              <a:t>=</a:t>
            </a:r>
            <a:r>
              <a:rPr lang="en-AU" dirty="0" err="1"/>
              <a:t>plumb+line&amp;gs_l</a:t>
            </a:r>
            <a:r>
              <a:rPr lang="en-AU" dirty="0"/>
              <a:t>=psy-ab.3..0l10.882233.883466.0.883536.10.6.0.0.0.0.331.331.3-1.1.0....0...1c.1.64.psy-ab..9.1.330....0.8re2AV_YBI0#imgrc=-jC6l3RKVaRgSM:</a:t>
            </a:r>
          </a:p>
        </p:txBody>
      </p:sp>
      <p:sp>
        <p:nvSpPr>
          <p:cNvPr id="4" name="Slide Number Placeholder 3"/>
          <p:cNvSpPr>
            <a:spLocks noGrp="1"/>
          </p:cNvSpPr>
          <p:nvPr>
            <p:ph type="sldNum" sz="quarter" idx="10"/>
          </p:nvPr>
        </p:nvSpPr>
        <p:spPr/>
        <p:txBody>
          <a:bodyPr/>
          <a:lstStyle/>
          <a:p>
            <a:fld id="{6A8ACBCE-3859-4ACB-B9A4-F18B0C7E2FE1}" type="slidenum">
              <a:rPr lang="en-AU" smtClean="0"/>
              <a:t>17</a:t>
            </a:fld>
            <a:endParaRPr lang="en-AU"/>
          </a:p>
        </p:txBody>
      </p:sp>
    </p:spTree>
    <p:extLst>
      <p:ext uri="{BB962C8B-B14F-4D97-AF65-F5344CB8AC3E}">
        <p14:creationId xmlns:p14="http://schemas.microsoft.com/office/powerpoint/2010/main" val="2223062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one: http://activephysiohealth.com.au/wp-content/uploads/2015/09/thumbnail.png</a:t>
            </a:r>
          </a:p>
          <a:p>
            <a:r>
              <a:rPr lang="en-AU" dirty="0"/>
              <a:t>Image two: http://wellnessmovementcenter.com/wp-content/uploads/2016/08/good_bad-posture-copy.jpg</a:t>
            </a:r>
          </a:p>
        </p:txBody>
      </p:sp>
      <p:sp>
        <p:nvSpPr>
          <p:cNvPr id="4" name="Slide Number Placeholder 3"/>
          <p:cNvSpPr>
            <a:spLocks noGrp="1"/>
          </p:cNvSpPr>
          <p:nvPr>
            <p:ph type="sldNum" sz="quarter" idx="10"/>
          </p:nvPr>
        </p:nvSpPr>
        <p:spPr/>
        <p:txBody>
          <a:bodyPr/>
          <a:lstStyle/>
          <a:p>
            <a:fld id="{6A8ACBCE-3859-4ACB-B9A4-F18B0C7E2FE1}" type="slidenum">
              <a:rPr lang="en-AU" smtClean="0"/>
              <a:t>18</a:t>
            </a:fld>
            <a:endParaRPr lang="en-AU"/>
          </a:p>
        </p:txBody>
      </p:sp>
    </p:spTree>
    <p:extLst>
      <p:ext uri="{BB962C8B-B14F-4D97-AF65-F5344CB8AC3E}">
        <p14:creationId xmlns:p14="http://schemas.microsoft.com/office/powerpoint/2010/main" val="4016293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r>
              <a:rPr lang="en-AU" dirty="0"/>
              <a:t>Image one: http://assets.nydailynews.com/polopoly_fs/1.2771789.1473193608!/img/httpImage/image.jpg_gen/derivatives/gallery_320/jake-t-austin-jenna-johnson.jpg</a:t>
            </a:r>
          </a:p>
          <a:p>
            <a:r>
              <a:rPr lang="en-AU" dirty="0"/>
              <a:t>Image two: https://i.ytimg.com/vi/4yEOcUqRz7o/maxresdefault.jpg</a:t>
            </a:r>
          </a:p>
          <a:p>
            <a:r>
              <a:rPr lang="en-AU" dirty="0"/>
              <a:t>Image three: http://assets.danceinforma.com/public/assets/mce/Chelsea_News/SYTYCD_Top_10_contestant_Paul_Karmiryan_and_all-star_Witney_Carson_in_a_Cha_Cha_routine.jpg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19</a:t>
            </a:fld>
            <a:endParaRPr lang="en-AU"/>
          </a:p>
        </p:txBody>
      </p:sp>
    </p:spTree>
    <p:extLst>
      <p:ext uri="{BB962C8B-B14F-4D97-AF65-F5344CB8AC3E}">
        <p14:creationId xmlns:p14="http://schemas.microsoft.com/office/powerpoint/2010/main" val="2499215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20</a:t>
            </a:fld>
            <a:endParaRPr lang="en-AU"/>
          </a:p>
        </p:txBody>
      </p:sp>
    </p:spTree>
    <p:extLst>
      <p:ext uri="{BB962C8B-B14F-4D97-AF65-F5344CB8AC3E}">
        <p14:creationId xmlns:p14="http://schemas.microsoft.com/office/powerpoint/2010/main" val="288447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a:t>
            </a:fld>
            <a:endParaRPr lang="en-AU"/>
          </a:p>
        </p:txBody>
      </p:sp>
    </p:spTree>
    <p:extLst>
      <p:ext uri="{BB962C8B-B14F-4D97-AF65-F5344CB8AC3E}">
        <p14:creationId xmlns:p14="http://schemas.microsoft.com/office/powerpoint/2010/main" val="455583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21</a:t>
            </a:fld>
            <a:endParaRPr lang="en-AU"/>
          </a:p>
        </p:txBody>
      </p:sp>
    </p:spTree>
    <p:extLst>
      <p:ext uri="{BB962C8B-B14F-4D97-AF65-F5344CB8AC3E}">
        <p14:creationId xmlns:p14="http://schemas.microsoft.com/office/powerpoint/2010/main" val="3885313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22</a:t>
            </a:fld>
            <a:endParaRPr lang="en-AU"/>
          </a:p>
        </p:txBody>
      </p:sp>
    </p:spTree>
    <p:extLst>
      <p:ext uri="{BB962C8B-B14F-4D97-AF65-F5344CB8AC3E}">
        <p14:creationId xmlns:p14="http://schemas.microsoft.com/office/powerpoint/2010/main" val="285414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23</a:t>
            </a:fld>
            <a:endParaRPr lang="en-AU"/>
          </a:p>
        </p:txBody>
      </p:sp>
    </p:spTree>
    <p:extLst>
      <p:ext uri="{BB962C8B-B14F-4D97-AF65-F5344CB8AC3E}">
        <p14:creationId xmlns:p14="http://schemas.microsoft.com/office/powerpoint/2010/main" val="1159031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24</a:t>
            </a:fld>
            <a:endParaRPr lang="en-AU"/>
          </a:p>
        </p:txBody>
      </p:sp>
    </p:spTree>
    <p:extLst>
      <p:ext uri="{BB962C8B-B14F-4D97-AF65-F5344CB8AC3E}">
        <p14:creationId xmlns:p14="http://schemas.microsoft.com/office/powerpoint/2010/main" val="412910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25</a:t>
            </a:fld>
            <a:endParaRPr lang="en-AU"/>
          </a:p>
        </p:txBody>
      </p:sp>
    </p:spTree>
    <p:extLst>
      <p:ext uri="{BB962C8B-B14F-4D97-AF65-F5344CB8AC3E}">
        <p14:creationId xmlns:p14="http://schemas.microsoft.com/office/powerpoint/2010/main" val="2578670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26</a:t>
            </a:fld>
            <a:endParaRPr lang="en-AU"/>
          </a:p>
        </p:txBody>
      </p:sp>
    </p:spTree>
    <p:extLst>
      <p:ext uri="{BB962C8B-B14F-4D97-AF65-F5344CB8AC3E}">
        <p14:creationId xmlns:p14="http://schemas.microsoft.com/office/powerpoint/2010/main" val="198126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27</a:t>
            </a:fld>
            <a:endParaRPr lang="en-AU"/>
          </a:p>
        </p:txBody>
      </p:sp>
    </p:spTree>
    <p:extLst>
      <p:ext uri="{BB962C8B-B14F-4D97-AF65-F5344CB8AC3E}">
        <p14:creationId xmlns:p14="http://schemas.microsoft.com/office/powerpoint/2010/main" val="1800644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28</a:t>
            </a:fld>
            <a:endParaRPr lang="en-AU"/>
          </a:p>
        </p:txBody>
      </p:sp>
    </p:spTree>
    <p:extLst>
      <p:ext uri="{BB962C8B-B14F-4D97-AF65-F5344CB8AC3E}">
        <p14:creationId xmlns:p14="http://schemas.microsoft.com/office/powerpoint/2010/main" val="2269449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29</a:t>
            </a:fld>
            <a:endParaRPr lang="en-AU"/>
          </a:p>
        </p:txBody>
      </p:sp>
    </p:spTree>
    <p:extLst>
      <p:ext uri="{BB962C8B-B14F-4D97-AF65-F5344CB8AC3E}">
        <p14:creationId xmlns:p14="http://schemas.microsoft.com/office/powerpoint/2010/main" val="133066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30</a:t>
            </a:fld>
            <a:endParaRPr lang="en-AU"/>
          </a:p>
        </p:txBody>
      </p:sp>
    </p:spTree>
    <p:extLst>
      <p:ext uri="{BB962C8B-B14F-4D97-AF65-F5344CB8AC3E}">
        <p14:creationId xmlns:p14="http://schemas.microsoft.com/office/powerpoint/2010/main" val="255372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4</a:t>
            </a:fld>
            <a:endParaRPr lang="en-AU"/>
          </a:p>
        </p:txBody>
      </p:sp>
    </p:spTree>
    <p:extLst>
      <p:ext uri="{BB962C8B-B14F-4D97-AF65-F5344CB8AC3E}">
        <p14:creationId xmlns:p14="http://schemas.microsoft.com/office/powerpoint/2010/main" val="3931742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31</a:t>
            </a:fld>
            <a:endParaRPr lang="en-AU"/>
          </a:p>
        </p:txBody>
      </p:sp>
    </p:spTree>
    <p:extLst>
      <p:ext uri="{BB962C8B-B14F-4D97-AF65-F5344CB8AC3E}">
        <p14:creationId xmlns:p14="http://schemas.microsoft.com/office/powerpoint/2010/main" val="3284688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32</a:t>
            </a:fld>
            <a:endParaRPr lang="en-AU"/>
          </a:p>
        </p:txBody>
      </p:sp>
    </p:spTree>
    <p:extLst>
      <p:ext uri="{BB962C8B-B14F-4D97-AF65-F5344CB8AC3E}">
        <p14:creationId xmlns:p14="http://schemas.microsoft.com/office/powerpoint/2010/main" val="184801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33</a:t>
            </a:fld>
            <a:endParaRPr lang="en-AU"/>
          </a:p>
        </p:txBody>
      </p:sp>
    </p:spTree>
    <p:extLst>
      <p:ext uri="{BB962C8B-B14F-4D97-AF65-F5344CB8AC3E}">
        <p14:creationId xmlns:p14="http://schemas.microsoft.com/office/powerpoint/2010/main" val="799905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34</a:t>
            </a:fld>
            <a:endParaRPr lang="en-AU"/>
          </a:p>
        </p:txBody>
      </p:sp>
    </p:spTree>
    <p:extLst>
      <p:ext uri="{BB962C8B-B14F-4D97-AF65-F5344CB8AC3E}">
        <p14:creationId xmlns:p14="http://schemas.microsoft.com/office/powerpoint/2010/main" val="274269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35</a:t>
            </a:fld>
            <a:endParaRPr lang="en-AU"/>
          </a:p>
        </p:txBody>
      </p:sp>
    </p:spTree>
    <p:extLst>
      <p:ext uri="{BB962C8B-B14F-4D97-AF65-F5344CB8AC3E}">
        <p14:creationId xmlns:p14="http://schemas.microsoft.com/office/powerpoint/2010/main" val="159447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Image one: https://i.ytimg.com/vi/Adq1XlOMMLI/maxresdefault.jpg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5</a:t>
            </a:fld>
            <a:endParaRPr lang="en-AU"/>
          </a:p>
        </p:txBody>
      </p:sp>
    </p:spTree>
    <p:extLst>
      <p:ext uri="{BB962C8B-B14F-4D97-AF65-F5344CB8AC3E}">
        <p14:creationId xmlns:p14="http://schemas.microsoft.com/office/powerpoint/2010/main" val="92043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6</a:t>
            </a:fld>
            <a:endParaRPr lang="en-AU"/>
          </a:p>
        </p:txBody>
      </p:sp>
    </p:spTree>
    <p:extLst>
      <p:ext uri="{BB962C8B-B14F-4D97-AF65-F5344CB8AC3E}">
        <p14:creationId xmlns:p14="http://schemas.microsoft.com/office/powerpoint/2010/main" val="192063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7</a:t>
            </a:fld>
            <a:endParaRPr lang="en-AU"/>
          </a:p>
        </p:txBody>
      </p:sp>
    </p:spTree>
    <p:extLst>
      <p:ext uri="{BB962C8B-B14F-4D97-AF65-F5344CB8AC3E}">
        <p14:creationId xmlns:p14="http://schemas.microsoft.com/office/powerpoint/2010/main" val="21826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one: https://upload.wikimedia.org/wikipedia/commons/3/35/Elvis_Presley_Jailhouse_Rock.jpg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p:txBody>
      </p:sp>
      <p:sp>
        <p:nvSpPr>
          <p:cNvPr id="4" name="Slide Number Placeholder 3"/>
          <p:cNvSpPr>
            <a:spLocks noGrp="1"/>
          </p:cNvSpPr>
          <p:nvPr>
            <p:ph type="sldNum" sz="quarter" idx="10"/>
          </p:nvPr>
        </p:nvSpPr>
        <p:spPr/>
        <p:txBody>
          <a:bodyPr/>
          <a:lstStyle/>
          <a:p>
            <a:fld id="{6A8ACBCE-3859-4ACB-B9A4-F18B0C7E2FE1}" type="slidenum">
              <a:rPr lang="en-AU" smtClean="0"/>
              <a:t>8</a:t>
            </a:fld>
            <a:endParaRPr lang="en-AU"/>
          </a:p>
        </p:txBody>
      </p:sp>
    </p:spTree>
    <p:extLst>
      <p:ext uri="{BB962C8B-B14F-4D97-AF65-F5344CB8AC3E}">
        <p14:creationId xmlns:p14="http://schemas.microsoft.com/office/powerpoint/2010/main" val="40369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9</a:t>
            </a:fld>
            <a:endParaRPr lang="en-AU"/>
          </a:p>
        </p:txBody>
      </p:sp>
    </p:spTree>
    <p:extLst>
      <p:ext uri="{BB962C8B-B14F-4D97-AF65-F5344CB8AC3E}">
        <p14:creationId xmlns:p14="http://schemas.microsoft.com/office/powerpoint/2010/main" val="90622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10</a:t>
            </a:fld>
            <a:endParaRPr lang="en-AU"/>
          </a:p>
        </p:txBody>
      </p:sp>
    </p:spTree>
    <p:extLst>
      <p:ext uri="{BB962C8B-B14F-4D97-AF65-F5344CB8AC3E}">
        <p14:creationId xmlns:p14="http://schemas.microsoft.com/office/powerpoint/2010/main" val="331039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education.nsw.gov.au/teaching-and-learning/curriculum/key-learning-areas/creative-arts"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8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2A6CF7D-4F39-D245-9F89-A1813D16EC3F}"/>
              </a:ext>
            </a:extLst>
          </p:cNvPr>
          <p:cNvSpPr>
            <a:spLocks noGrp="1"/>
          </p:cNvSpPr>
          <p:nvPr>
            <p:ph idx="4294967295"/>
          </p:nvPr>
        </p:nvSpPr>
        <p:spPr>
          <a:xfrm>
            <a:off x="515938" y="1484314"/>
            <a:ext cx="5580062" cy="4140200"/>
          </a:xfrm>
          <a:prstGeom prst="rect">
            <a:avLst/>
          </a:prstGeom>
        </p:spPr>
        <p:txBody>
          <a:bodyPr>
            <a:noAutofit/>
          </a:bodyPr>
          <a:lstStyle/>
          <a:p>
            <a:pPr marL="0" lvl="0" indent="0">
              <a:lnSpc>
                <a:spcPct val="100000"/>
              </a:lnSpc>
              <a:buNone/>
              <a:defRPr sz="1800"/>
            </a:pPr>
            <a:r>
              <a:rPr lang="en-AU" sz="2100" b="1" dirty="0"/>
              <a:t>The release technique</a:t>
            </a:r>
          </a:p>
          <a:p>
            <a:r>
              <a:rPr lang="en-AU" sz="2100" dirty="0"/>
              <a:t>The release is the counter to the contraction. It occurs on the inhalation of breath. A release also begins from the pelvis and travels up the spine to return the torso to a neutral, straight position.</a:t>
            </a:r>
          </a:p>
          <a:p>
            <a:pPr lvl="0"/>
            <a:r>
              <a:rPr lang="en-AU" sz="2100" dirty="0"/>
              <a:t>A second type of release, called the high release occurs when a dancer opens their breastbone to the sky and seems to rest their torso on an invisible shelf beneath the shoulder blades. The rib cage maintains alignment over the hips with no break in the lower back. The head remains in line with the spine.</a:t>
            </a:r>
          </a:p>
          <a:p>
            <a:pPr marL="446738" indent="-446738">
              <a:spcBef>
                <a:spcPts val="400"/>
              </a:spcBef>
              <a:buSzPct val="80000"/>
              <a:defRPr sz="1800">
                <a:solidFill>
                  <a:srgbClr val="000000"/>
                </a:solidFill>
              </a:defRPr>
            </a:pPr>
            <a:endParaRPr lang="en-AU" sz="2100" dirty="0">
              <a:solidFill>
                <a:schemeClr val="bg2">
                  <a:lumMod val="10000"/>
                </a:schemeClr>
              </a:solidFill>
            </a:endParaRPr>
          </a:p>
          <a:p>
            <a:pPr marL="0" indent="0">
              <a:buNone/>
            </a:pPr>
            <a:endParaRPr lang="en-AU" sz="2100" dirty="0"/>
          </a:p>
        </p:txBody>
      </p:sp>
      <p:sp>
        <p:nvSpPr>
          <p:cNvPr id="8" name="Rectangle 7">
            <a:extLst>
              <a:ext uri="{FF2B5EF4-FFF2-40B4-BE49-F238E27FC236}">
                <a16:creationId xmlns:a16="http://schemas.microsoft.com/office/drawing/2014/main" id="{3B5010DA-1C73-EE44-9D39-5CF425828862}"/>
              </a:ext>
            </a:extLst>
          </p:cNvPr>
          <p:cNvSpPr/>
          <p:nvPr userDrawn="1"/>
        </p:nvSpPr>
        <p:spPr>
          <a:xfrm>
            <a:off x="419100" y="6386245"/>
            <a:ext cx="10713720" cy="246221"/>
          </a:xfrm>
          <a:prstGeom prst="rect">
            <a:avLst/>
          </a:prstGeom>
        </p:spPr>
        <p:txBody>
          <a:bodyPr wrap="square">
            <a:spAutoFit/>
          </a:bodyPr>
          <a:lstStyle/>
          <a:p>
            <a:r>
              <a:rPr lang="en-AU" sz="1000" b="0" i="0" dirty="0">
                <a:solidFill>
                  <a:schemeClr val="bg1"/>
                </a:solidFill>
                <a:effectLst/>
                <a:latin typeface="Calibri" panose="020F0502020204030204" pitchFamily="34" charset="0"/>
                <a:cs typeface="Calibri" panose="020F0502020204030204" pitchFamily="34" charset="0"/>
              </a:rPr>
              <a:t>Learning and Teaching Directorate, Secondary Education © </a:t>
            </a:r>
            <a:r>
              <a:rPr lang="en-AU" sz="1000" b="0" i="0" u="sng" dirty="0">
                <a:solidFill>
                  <a:srgbClr val="005EDE"/>
                </a:solidFill>
                <a:effectLst/>
                <a:latin typeface="Calibri" panose="020F0502020204030204" pitchFamily="34" charset="0"/>
                <a:cs typeface="Calibri" panose="020F0502020204030204" pitchFamily="34" charset="0"/>
                <a:hlinkClick r:id="rId3"/>
              </a:rPr>
              <a:t>NSW Department of Education</a:t>
            </a:r>
            <a:r>
              <a:rPr lang="en-AU" sz="1000" b="0" i="0" dirty="0">
                <a:solidFill>
                  <a:schemeClr val="bg1"/>
                </a:solidFill>
                <a:effectLst/>
                <a:latin typeface="Calibri" panose="020F0502020204030204" pitchFamily="34" charset="0"/>
                <a:cs typeface="Calibri" panose="020F0502020204030204" pitchFamily="34" charset="0"/>
              </a:rPr>
              <a:t>, July 2018</a:t>
            </a:r>
          </a:p>
        </p:txBody>
      </p:sp>
    </p:spTree>
    <p:extLst>
      <p:ext uri="{BB962C8B-B14F-4D97-AF65-F5344CB8AC3E}">
        <p14:creationId xmlns:p14="http://schemas.microsoft.com/office/powerpoint/2010/main" val="15594701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935" userDrawn="1">
          <p15:clr>
            <a:srgbClr val="FBAE40"/>
          </p15:clr>
        </p15:guide>
        <p15:guide id="3" orient="horz" pos="3543" userDrawn="1">
          <p15:clr>
            <a:srgbClr val="FBAE40"/>
          </p15:clr>
        </p15:guide>
        <p15:guide id="4" pos="325" userDrawn="1">
          <p15:clr>
            <a:srgbClr val="FBAE40"/>
          </p15:clr>
        </p15:guide>
        <p15:guide id="5" orient="horz" pos="36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5848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2258-610E-41D4-96BC-C1180C83FEB5}"/>
              </a:ext>
            </a:extLst>
          </p:cNvPr>
          <p:cNvSpPr>
            <a:spLocks noGrp="1"/>
          </p:cNvSpPr>
          <p:nvPr>
            <p:ph type="ctrTitle" idx="4294967295"/>
          </p:nvPr>
        </p:nvSpPr>
        <p:spPr>
          <a:xfrm>
            <a:off x="0" y="6024549"/>
            <a:ext cx="12192000" cy="697229"/>
          </a:xfrm>
          <a:prstGeom prst="rect">
            <a:avLst/>
          </a:prstGeom>
        </p:spPr>
        <p:txBody>
          <a:bodyPr>
            <a:normAutofit/>
          </a:bodyPr>
          <a:lstStyle/>
          <a:p>
            <a:pPr algn="ctr"/>
            <a:r>
              <a:rPr lang="en-AU" sz="4400" dirty="0">
                <a:solidFill>
                  <a:schemeClr val="bg1"/>
                </a:solidFill>
              </a:rPr>
              <a:t>Safe dance practice</a:t>
            </a:r>
          </a:p>
        </p:txBody>
      </p:sp>
    </p:spTree>
    <p:extLst>
      <p:ext uri="{BB962C8B-B14F-4D97-AF65-F5344CB8AC3E}">
        <p14:creationId xmlns:p14="http://schemas.microsoft.com/office/powerpoint/2010/main" val="72005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Body awareness test…</a:t>
            </a:r>
          </a:p>
        </p:txBody>
      </p:sp>
      <p:sp>
        <p:nvSpPr>
          <p:cNvPr id="12" name="Shape 87">
            <a:extLst>
              <a:ext uri="{FF2B5EF4-FFF2-40B4-BE49-F238E27FC236}">
                <a16:creationId xmlns:a16="http://schemas.microsoft.com/office/drawing/2014/main" id="{E095D879-BC7A-4793-B94D-A0669CE792BB}"/>
              </a:ext>
            </a:extLst>
          </p:cNvPr>
          <p:cNvSpPr txBox="1">
            <a:spLocks/>
          </p:cNvSpPr>
          <p:nvPr/>
        </p:nvSpPr>
        <p:spPr>
          <a:xfrm>
            <a:off x="188231" y="2137410"/>
            <a:ext cx="2880360" cy="29411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500"/>
              </a:spcBef>
              <a:buClr>
                <a:srgbClr val="BD1900"/>
              </a:buClr>
              <a:buSzPct val="100000"/>
              <a:buNone/>
              <a:defRPr sz="1800">
                <a:solidFill>
                  <a:srgbClr val="000000"/>
                </a:solidFill>
              </a:defRPr>
            </a:pPr>
            <a:endParaRPr lang="en-US" sz="2200" dirty="0">
              <a:uFill>
                <a:solidFill>
                  <a:srgbClr val="FFFFFF"/>
                </a:solidFill>
              </a:uFill>
              <a:latin typeface="Calibri"/>
              <a:ea typeface="Calibri"/>
              <a:cs typeface="Calibri"/>
              <a:sym typeface="Calibri"/>
            </a:endParaRPr>
          </a:p>
        </p:txBody>
      </p:sp>
      <p:sp>
        <p:nvSpPr>
          <p:cNvPr id="3" name="Rectangle 2">
            <a:extLst>
              <a:ext uri="{FF2B5EF4-FFF2-40B4-BE49-F238E27FC236}">
                <a16:creationId xmlns:a16="http://schemas.microsoft.com/office/drawing/2014/main" id="{EEFC5362-2FE3-4C36-898B-36CAFCBA322A}"/>
              </a:ext>
            </a:extLst>
          </p:cNvPr>
          <p:cNvSpPr/>
          <p:nvPr/>
        </p:nvSpPr>
        <p:spPr>
          <a:xfrm>
            <a:off x="515938" y="1484313"/>
            <a:ext cx="11461315" cy="4140200"/>
          </a:xfrm>
          <a:prstGeom prst="rect">
            <a:avLst/>
          </a:prstGeom>
        </p:spPr>
        <p:txBody>
          <a:bodyPr wrap="square">
            <a:noAutofit/>
          </a:bodyPr>
          <a:lstStyle/>
          <a:p>
            <a:pPr marL="342900" indent="-342900">
              <a:lnSpc>
                <a:spcPct val="120000"/>
              </a:lnSpc>
              <a:buFont typeface="+mj-lt"/>
              <a:buAutoNum type="arabicPeriod" startAt="3"/>
              <a:defRPr sz="1800">
                <a:solidFill>
                  <a:srgbClr val="000000"/>
                </a:solidFill>
              </a:defRPr>
            </a:pPr>
            <a:r>
              <a:rPr lang="en-AU" sz="2100" dirty="0"/>
              <a:t>Can you do the left leg splits?</a:t>
            </a:r>
          </a:p>
          <a:p>
            <a:pPr marL="342900" indent="-342900">
              <a:lnSpc>
                <a:spcPct val="120000"/>
              </a:lnSpc>
              <a:buFont typeface="+mj-lt"/>
              <a:buAutoNum type="arabicPeriod" startAt="3"/>
              <a:defRPr sz="1800">
                <a:solidFill>
                  <a:srgbClr val="000000"/>
                </a:solidFill>
              </a:defRPr>
            </a:pPr>
            <a:r>
              <a:rPr lang="en-AU" sz="2100" dirty="0"/>
              <a:t>Can you do the middle splits?</a:t>
            </a:r>
          </a:p>
          <a:p>
            <a:pPr marL="342900" indent="-342900">
              <a:lnSpc>
                <a:spcPct val="120000"/>
              </a:lnSpc>
              <a:buFont typeface="+mj-lt"/>
              <a:buAutoNum type="arabicPeriod" startAt="3"/>
              <a:defRPr sz="1800">
                <a:solidFill>
                  <a:srgbClr val="000000"/>
                </a:solidFill>
              </a:defRPr>
            </a:pPr>
            <a:r>
              <a:rPr lang="en-AU" sz="2100" dirty="0"/>
              <a:t>How many push ups on your knees can you do without stopping?</a:t>
            </a:r>
          </a:p>
          <a:p>
            <a:pPr marL="342900" indent="-342900">
              <a:lnSpc>
                <a:spcPct val="120000"/>
              </a:lnSpc>
              <a:buFont typeface="+mj-lt"/>
              <a:buAutoNum type="arabicPeriod" startAt="3"/>
              <a:defRPr sz="1800">
                <a:solidFill>
                  <a:srgbClr val="000000"/>
                </a:solidFill>
              </a:defRPr>
            </a:pPr>
            <a:r>
              <a:rPr lang="en-AU" sz="2100" dirty="0"/>
              <a:t>How many push ups on your feet can you do without stopping?</a:t>
            </a:r>
          </a:p>
          <a:p>
            <a:pPr marL="342900" indent="-342900">
              <a:lnSpc>
                <a:spcPct val="120000"/>
              </a:lnSpc>
              <a:buFont typeface="+mj-lt"/>
              <a:buAutoNum type="arabicPeriod" startAt="3"/>
              <a:defRPr sz="1800">
                <a:solidFill>
                  <a:srgbClr val="000000"/>
                </a:solidFill>
              </a:defRPr>
            </a:pPr>
            <a:r>
              <a:rPr lang="en-AU" sz="2100" dirty="0"/>
              <a:t>How many times can you rotate between a plank extended on your arms, changing to your elbows, and back up to your arms? Each change is worth 1 rep. Count the reps:</a:t>
            </a:r>
          </a:p>
          <a:p>
            <a:pPr marL="342900" indent="-342900">
              <a:lnSpc>
                <a:spcPct val="120000"/>
              </a:lnSpc>
              <a:buFont typeface="+mj-lt"/>
              <a:buAutoNum type="arabicPeriod" startAt="3"/>
              <a:defRPr sz="1800">
                <a:solidFill>
                  <a:srgbClr val="000000"/>
                </a:solidFill>
              </a:defRPr>
            </a:pPr>
            <a:r>
              <a:rPr lang="en-AU" sz="2100" dirty="0"/>
              <a:t>How many dips can you do?</a:t>
            </a:r>
          </a:p>
          <a:p>
            <a:pPr marL="342900" indent="-342900">
              <a:lnSpc>
                <a:spcPct val="120000"/>
              </a:lnSpc>
              <a:buFont typeface="+mj-lt"/>
              <a:buAutoNum type="arabicPeriod" startAt="3"/>
              <a:defRPr sz="1800">
                <a:solidFill>
                  <a:srgbClr val="000000"/>
                </a:solidFill>
              </a:defRPr>
            </a:pPr>
            <a:r>
              <a:rPr lang="en-AU" sz="2100" dirty="0"/>
              <a:t>How many burpees can you do in 1 minute?</a:t>
            </a:r>
          </a:p>
          <a:p>
            <a:pPr marL="342900" indent="-342900">
              <a:lnSpc>
                <a:spcPct val="120000"/>
              </a:lnSpc>
              <a:buFont typeface="+mj-lt"/>
              <a:buAutoNum type="arabicPeriod" startAt="3"/>
              <a:defRPr sz="1800">
                <a:solidFill>
                  <a:srgbClr val="000000"/>
                </a:solidFill>
              </a:defRPr>
            </a:pPr>
            <a:endParaRPr lang="en-AU" sz="2100" dirty="0"/>
          </a:p>
          <a:p>
            <a:pPr>
              <a:lnSpc>
                <a:spcPct val="120000"/>
              </a:lnSpc>
              <a:defRPr sz="1800">
                <a:solidFill>
                  <a:srgbClr val="000000"/>
                </a:solidFill>
              </a:defRPr>
            </a:pPr>
            <a:r>
              <a:rPr lang="en-AU" sz="2100" dirty="0"/>
              <a:t>Reflection: In your process diary, write a TEEEC paragraph on your capabilities and limitations. </a:t>
            </a:r>
          </a:p>
        </p:txBody>
      </p:sp>
    </p:spTree>
    <p:extLst>
      <p:ext uri="{BB962C8B-B14F-4D97-AF65-F5344CB8AC3E}">
        <p14:creationId xmlns:p14="http://schemas.microsoft.com/office/powerpoint/2010/main" val="36340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Stretching</a:t>
            </a:r>
          </a:p>
        </p:txBody>
      </p:sp>
      <p:sp>
        <p:nvSpPr>
          <p:cNvPr id="8" name="Shape 100">
            <a:extLst>
              <a:ext uri="{FF2B5EF4-FFF2-40B4-BE49-F238E27FC236}">
                <a16:creationId xmlns:a16="http://schemas.microsoft.com/office/drawing/2014/main" id="{F66E1170-1CEF-4C54-8750-344768BE5F91}"/>
              </a:ext>
            </a:extLst>
          </p:cNvPr>
          <p:cNvSpPr txBox="1">
            <a:spLocks/>
          </p:cNvSpPr>
          <p:nvPr/>
        </p:nvSpPr>
        <p:spPr>
          <a:xfrm>
            <a:off x="0" y="1728360"/>
            <a:ext cx="8378190" cy="40552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80000"/>
              </a:lnSpc>
              <a:spcBef>
                <a:spcPts val="400"/>
              </a:spcBef>
              <a:buClr>
                <a:srgbClr val="BD1900"/>
              </a:buClr>
              <a:buSzPct val="100000"/>
              <a:buNone/>
              <a:defRPr sz="1800">
                <a:solidFill>
                  <a:srgbClr val="000000"/>
                </a:solidFill>
              </a:defRPr>
            </a:pPr>
            <a:endParaRPr lang="en-US" sz="1800" dirty="0">
              <a:uFill>
                <a:solidFill>
                  <a:srgbClr val="FFFFFF"/>
                </a:solidFill>
              </a:uFill>
              <a:latin typeface="Calibri"/>
              <a:ea typeface="Calibri"/>
              <a:cs typeface="Calibri"/>
              <a:sym typeface="Calibri"/>
            </a:endParaRPr>
          </a:p>
        </p:txBody>
      </p:sp>
      <p:sp>
        <p:nvSpPr>
          <p:cNvPr id="3" name="TextBox 2">
            <a:extLst>
              <a:ext uri="{FF2B5EF4-FFF2-40B4-BE49-F238E27FC236}">
                <a16:creationId xmlns:a16="http://schemas.microsoft.com/office/drawing/2014/main" id="{C182A67A-7989-4DBA-8AE2-21BD4671BAE0}"/>
              </a:ext>
            </a:extLst>
          </p:cNvPr>
          <p:cNvSpPr txBox="1"/>
          <p:nvPr/>
        </p:nvSpPr>
        <p:spPr>
          <a:xfrm>
            <a:off x="515939" y="1484313"/>
            <a:ext cx="5580062" cy="3477875"/>
          </a:xfrm>
          <a:prstGeom prst="rect">
            <a:avLst/>
          </a:prstGeom>
          <a:noFill/>
        </p:spPr>
        <p:txBody>
          <a:bodyPr wrap="square" rtlCol="0">
            <a:noAutofit/>
          </a:bodyPr>
          <a:lstStyle/>
          <a:p>
            <a:r>
              <a:rPr lang="en-AU" sz="2100" dirty="0"/>
              <a:t>Discuss as a group the aim of stretching. Write a TEEEC paragraph in your process diary about the aim and importance. </a:t>
            </a:r>
          </a:p>
          <a:p>
            <a:endParaRPr lang="en-AU" sz="2100" dirty="0"/>
          </a:p>
          <a:p>
            <a:r>
              <a:rPr lang="en-AU" sz="2100" dirty="0"/>
              <a:t>Different reasons could include:</a:t>
            </a:r>
          </a:p>
          <a:p>
            <a:pPr marL="342900" indent="-342900">
              <a:buFont typeface="Arial" panose="020B0604020202020204" pitchFamily="34" charset="0"/>
              <a:buChar char="•"/>
            </a:pPr>
            <a:r>
              <a:rPr lang="en-AU" sz="2100" dirty="0"/>
              <a:t>Flexibility</a:t>
            </a:r>
          </a:p>
          <a:p>
            <a:pPr marL="342900" indent="-342900">
              <a:buFont typeface="Arial" panose="020B0604020202020204" pitchFamily="34" charset="0"/>
              <a:buChar char="•"/>
            </a:pPr>
            <a:r>
              <a:rPr lang="en-AU" sz="2100" dirty="0"/>
              <a:t>Injury prevention</a:t>
            </a:r>
          </a:p>
          <a:p>
            <a:pPr marL="342900" indent="-342900">
              <a:buFont typeface="Arial" panose="020B0604020202020204" pitchFamily="34" charset="0"/>
              <a:buChar char="•"/>
            </a:pPr>
            <a:r>
              <a:rPr lang="en-AU" sz="2100" dirty="0"/>
              <a:t>Warming up muscles</a:t>
            </a:r>
          </a:p>
          <a:p>
            <a:pPr marL="342900" indent="-342900">
              <a:buFont typeface="Arial" panose="020B0604020202020204" pitchFamily="34" charset="0"/>
              <a:buChar char="•"/>
            </a:pPr>
            <a:endParaRPr lang="en-AU" sz="2100" dirty="0"/>
          </a:p>
          <a:p>
            <a:r>
              <a:rPr lang="en-AU" sz="2100" dirty="0"/>
              <a:t>Research the definitions of stretching and flexibility. </a:t>
            </a:r>
          </a:p>
        </p:txBody>
      </p:sp>
      <p:pic>
        <p:nvPicPr>
          <p:cNvPr id="4" name="Picture 3">
            <a:extLst>
              <a:ext uri="{FF2B5EF4-FFF2-40B4-BE49-F238E27FC236}">
                <a16:creationId xmlns:a16="http://schemas.microsoft.com/office/drawing/2014/main" id="{9BFB9331-1300-4451-950B-A7C71A1FF2FE}"/>
              </a:ext>
            </a:extLst>
          </p:cNvPr>
          <p:cNvPicPr>
            <a:picLocks noChangeAspect="1"/>
          </p:cNvPicPr>
          <p:nvPr/>
        </p:nvPicPr>
        <p:blipFill>
          <a:blip r:embed="rId3"/>
          <a:stretch>
            <a:fillRect/>
          </a:stretch>
        </p:blipFill>
        <p:spPr>
          <a:xfrm>
            <a:off x="6611940" y="1484313"/>
            <a:ext cx="5081588" cy="2855207"/>
          </a:xfrm>
          <a:prstGeom prst="rect">
            <a:avLst/>
          </a:prstGeom>
        </p:spPr>
      </p:pic>
    </p:spTree>
    <p:extLst>
      <p:ext uri="{BB962C8B-B14F-4D97-AF65-F5344CB8AC3E}">
        <p14:creationId xmlns:p14="http://schemas.microsoft.com/office/powerpoint/2010/main" val="2078041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The four types of stretches</a:t>
            </a:r>
          </a:p>
        </p:txBody>
      </p:sp>
      <p:sp>
        <p:nvSpPr>
          <p:cNvPr id="3" name="TextBox 2">
            <a:extLst>
              <a:ext uri="{FF2B5EF4-FFF2-40B4-BE49-F238E27FC236}">
                <a16:creationId xmlns:a16="http://schemas.microsoft.com/office/drawing/2014/main" id="{11AE019D-B7D3-4BC6-B82B-1B80620A9E44}"/>
              </a:ext>
            </a:extLst>
          </p:cNvPr>
          <p:cNvSpPr txBox="1"/>
          <p:nvPr/>
        </p:nvSpPr>
        <p:spPr>
          <a:xfrm>
            <a:off x="515939" y="1484313"/>
            <a:ext cx="5580062" cy="3333014"/>
          </a:xfrm>
          <a:prstGeom prst="rect">
            <a:avLst/>
          </a:prstGeom>
          <a:noFill/>
        </p:spPr>
        <p:txBody>
          <a:bodyPr wrap="square" rtlCol="0">
            <a:noAutofit/>
          </a:bodyPr>
          <a:lstStyle/>
          <a:p>
            <a:r>
              <a:rPr lang="en-AU" sz="2100" b="1" dirty="0"/>
              <a:t>1. Static:</a:t>
            </a:r>
          </a:p>
          <a:p>
            <a:pPr marL="285750" indent="-285750">
              <a:buFont typeface="Arial" panose="020B0604020202020204" pitchFamily="34" charset="0"/>
              <a:buChar char="•"/>
            </a:pPr>
            <a:r>
              <a:rPr lang="en-US" sz="2100" dirty="0"/>
              <a:t>Gradual stretching of a muscle to a position of comfort where it is sustained for 10-20 seconds.</a:t>
            </a:r>
          </a:p>
          <a:p>
            <a:pPr marL="285750" indent="-285750">
              <a:buFont typeface="Arial" panose="020B0604020202020204" pitchFamily="34" charset="0"/>
              <a:buChar char="•"/>
            </a:pPr>
            <a:r>
              <a:rPr lang="en-US" sz="2100" dirty="0"/>
              <a:t>Sustain the stretch- this stretches both the muscle and the connective tissue. </a:t>
            </a:r>
          </a:p>
          <a:p>
            <a:pPr marL="285750" indent="-285750">
              <a:buFont typeface="Arial" panose="020B0604020202020204" pitchFamily="34" charset="0"/>
              <a:buChar char="•"/>
            </a:pPr>
            <a:endParaRPr lang="en-US" sz="2100" dirty="0"/>
          </a:p>
          <a:p>
            <a:r>
              <a:rPr lang="en-US" sz="2100" dirty="0"/>
              <a:t>List the types of static stretches you know and do in dance classes. </a:t>
            </a:r>
          </a:p>
          <a:p>
            <a:pPr marL="285750" indent="-285750">
              <a:buFont typeface="Arial" panose="020B0604020202020204" pitchFamily="34" charset="0"/>
              <a:buChar char="•"/>
            </a:pPr>
            <a:endParaRPr lang="en-AU" sz="2100" dirty="0"/>
          </a:p>
        </p:txBody>
      </p:sp>
      <p:pic>
        <p:nvPicPr>
          <p:cNvPr id="4" name="Picture 3">
            <a:extLst>
              <a:ext uri="{FF2B5EF4-FFF2-40B4-BE49-F238E27FC236}">
                <a16:creationId xmlns:a16="http://schemas.microsoft.com/office/drawing/2014/main" id="{777C2C64-498A-4117-A199-888996715A4C}"/>
              </a:ext>
            </a:extLst>
          </p:cNvPr>
          <p:cNvPicPr>
            <a:picLocks noChangeAspect="1"/>
          </p:cNvPicPr>
          <p:nvPr/>
        </p:nvPicPr>
        <p:blipFill>
          <a:blip r:embed="rId3"/>
          <a:stretch>
            <a:fillRect/>
          </a:stretch>
        </p:blipFill>
        <p:spPr>
          <a:xfrm>
            <a:off x="6453958" y="1484313"/>
            <a:ext cx="5410788" cy="3611357"/>
          </a:xfrm>
          <a:prstGeom prst="rect">
            <a:avLst/>
          </a:prstGeom>
        </p:spPr>
      </p:pic>
    </p:spTree>
    <p:extLst>
      <p:ext uri="{BB962C8B-B14F-4D97-AF65-F5344CB8AC3E}">
        <p14:creationId xmlns:p14="http://schemas.microsoft.com/office/powerpoint/2010/main" val="150534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The four types of stretches</a:t>
            </a:r>
          </a:p>
        </p:txBody>
      </p:sp>
      <p:sp>
        <p:nvSpPr>
          <p:cNvPr id="3" name="TextBox 2">
            <a:extLst>
              <a:ext uri="{FF2B5EF4-FFF2-40B4-BE49-F238E27FC236}">
                <a16:creationId xmlns:a16="http://schemas.microsoft.com/office/drawing/2014/main" id="{11AE019D-B7D3-4BC6-B82B-1B80620A9E44}"/>
              </a:ext>
            </a:extLst>
          </p:cNvPr>
          <p:cNvSpPr txBox="1"/>
          <p:nvPr/>
        </p:nvSpPr>
        <p:spPr>
          <a:xfrm>
            <a:off x="515938" y="1495306"/>
            <a:ext cx="5657589" cy="2031325"/>
          </a:xfrm>
          <a:prstGeom prst="rect">
            <a:avLst/>
          </a:prstGeom>
          <a:noFill/>
        </p:spPr>
        <p:txBody>
          <a:bodyPr wrap="square" rtlCol="0">
            <a:noAutofit/>
          </a:bodyPr>
          <a:lstStyle/>
          <a:p>
            <a:r>
              <a:rPr lang="en-AU" sz="2100" b="1" dirty="0"/>
              <a:t>2. Dynamic (Range of motion)</a:t>
            </a:r>
          </a:p>
          <a:p>
            <a:pPr marL="285750" indent="-285750">
              <a:buFont typeface="Arial" panose="020B0604020202020204" pitchFamily="34" charset="0"/>
              <a:buChar char="•"/>
            </a:pPr>
            <a:r>
              <a:rPr lang="en-US" sz="2100" dirty="0"/>
              <a:t>Moving a muscle through its full range of motion with increasing repetitive movements. </a:t>
            </a:r>
          </a:p>
          <a:p>
            <a:pPr marL="285750" indent="-285750">
              <a:buFont typeface="Arial" panose="020B0604020202020204" pitchFamily="34" charset="0"/>
              <a:buChar char="•"/>
            </a:pPr>
            <a:endParaRPr lang="en-US" sz="2100" dirty="0"/>
          </a:p>
          <a:p>
            <a:r>
              <a:rPr lang="en-US" sz="2100" dirty="0"/>
              <a:t>List the types of dynamic stretches you know and do in dance classes. </a:t>
            </a:r>
          </a:p>
          <a:p>
            <a:pPr marL="285750" indent="-285750">
              <a:buFont typeface="Arial" panose="020B0604020202020204" pitchFamily="34" charset="0"/>
              <a:buChar char="•"/>
            </a:pPr>
            <a:endParaRPr lang="en-AU" sz="2100" dirty="0"/>
          </a:p>
        </p:txBody>
      </p:sp>
      <p:pic>
        <p:nvPicPr>
          <p:cNvPr id="5" name="Picture 4">
            <a:extLst>
              <a:ext uri="{FF2B5EF4-FFF2-40B4-BE49-F238E27FC236}">
                <a16:creationId xmlns:a16="http://schemas.microsoft.com/office/drawing/2014/main" id="{45F7FAA2-11AB-4C3F-9823-CB0C7E2B25CF}"/>
              </a:ext>
            </a:extLst>
          </p:cNvPr>
          <p:cNvPicPr>
            <a:picLocks noChangeAspect="1"/>
          </p:cNvPicPr>
          <p:nvPr/>
        </p:nvPicPr>
        <p:blipFill>
          <a:blip r:embed="rId3"/>
          <a:stretch>
            <a:fillRect/>
          </a:stretch>
        </p:blipFill>
        <p:spPr>
          <a:xfrm>
            <a:off x="6342460" y="1542915"/>
            <a:ext cx="5143500" cy="3429000"/>
          </a:xfrm>
          <a:prstGeom prst="rect">
            <a:avLst/>
          </a:prstGeom>
        </p:spPr>
      </p:pic>
    </p:spTree>
    <p:extLst>
      <p:ext uri="{BB962C8B-B14F-4D97-AF65-F5344CB8AC3E}">
        <p14:creationId xmlns:p14="http://schemas.microsoft.com/office/powerpoint/2010/main" val="101010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The four types of stretches</a:t>
            </a:r>
          </a:p>
        </p:txBody>
      </p:sp>
      <p:sp>
        <p:nvSpPr>
          <p:cNvPr id="3" name="TextBox 2">
            <a:extLst>
              <a:ext uri="{FF2B5EF4-FFF2-40B4-BE49-F238E27FC236}">
                <a16:creationId xmlns:a16="http://schemas.microsoft.com/office/drawing/2014/main" id="{11AE019D-B7D3-4BC6-B82B-1B80620A9E44}"/>
              </a:ext>
            </a:extLst>
          </p:cNvPr>
          <p:cNvSpPr txBox="1"/>
          <p:nvPr/>
        </p:nvSpPr>
        <p:spPr>
          <a:xfrm>
            <a:off x="515938" y="1484313"/>
            <a:ext cx="5657589" cy="4140200"/>
          </a:xfrm>
          <a:prstGeom prst="rect">
            <a:avLst/>
          </a:prstGeom>
          <a:noFill/>
        </p:spPr>
        <p:txBody>
          <a:bodyPr wrap="square" rtlCol="0">
            <a:noAutofit/>
          </a:bodyPr>
          <a:lstStyle/>
          <a:p>
            <a:r>
              <a:rPr lang="en-AU" sz="2100" b="1" dirty="0"/>
              <a:t>3. PNF (Proprioceptive Neuromuscular Facilitation)</a:t>
            </a:r>
          </a:p>
          <a:p>
            <a:pPr marL="285750" indent="-285750">
              <a:buFont typeface="Arial" panose="020B0604020202020204" pitchFamily="34" charset="0"/>
              <a:buChar char="•"/>
            </a:pPr>
            <a:r>
              <a:rPr lang="en-US" sz="2100" dirty="0"/>
              <a:t>A stretch that is repeated: hold for 7-10 seconds, relax for 3 seconds, move into further range and hold for another 10 seconds. Repeat this three times.</a:t>
            </a:r>
          </a:p>
          <a:p>
            <a:pPr marL="285750" indent="-285750">
              <a:buFont typeface="Arial" panose="020B0604020202020204" pitchFamily="34" charset="0"/>
              <a:buChar char="•"/>
            </a:pPr>
            <a:r>
              <a:rPr lang="en-US" sz="2100" dirty="0"/>
              <a:t>This is a safe stretch if done sensibly.</a:t>
            </a:r>
          </a:p>
          <a:p>
            <a:endParaRPr lang="en-US" sz="2100" dirty="0"/>
          </a:p>
          <a:p>
            <a:r>
              <a:rPr lang="en-US" sz="2100" dirty="0"/>
              <a:t>List the types of PNF stretches you know and do in dance classes. </a:t>
            </a:r>
          </a:p>
          <a:p>
            <a:pPr marL="285750" indent="-285750">
              <a:buFont typeface="Arial" panose="020B0604020202020204" pitchFamily="34" charset="0"/>
              <a:buChar char="•"/>
            </a:pPr>
            <a:endParaRPr lang="en-AU" sz="2100" dirty="0"/>
          </a:p>
        </p:txBody>
      </p:sp>
      <p:pic>
        <p:nvPicPr>
          <p:cNvPr id="4" name="Picture 3">
            <a:extLst>
              <a:ext uri="{FF2B5EF4-FFF2-40B4-BE49-F238E27FC236}">
                <a16:creationId xmlns:a16="http://schemas.microsoft.com/office/drawing/2014/main" id="{1A81F1F5-0901-4811-A089-86D8F7C47812}"/>
              </a:ext>
            </a:extLst>
          </p:cNvPr>
          <p:cNvPicPr>
            <a:picLocks noChangeAspect="1"/>
          </p:cNvPicPr>
          <p:nvPr/>
        </p:nvPicPr>
        <p:blipFill>
          <a:blip r:embed="rId3"/>
          <a:stretch>
            <a:fillRect/>
          </a:stretch>
        </p:blipFill>
        <p:spPr>
          <a:xfrm>
            <a:off x="6814547" y="1484313"/>
            <a:ext cx="4890109" cy="3080769"/>
          </a:xfrm>
          <a:prstGeom prst="rect">
            <a:avLst/>
          </a:prstGeom>
        </p:spPr>
      </p:pic>
    </p:spTree>
    <p:extLst>
      <p:ext uri="{BB962C8B-B14F-4D97-AF65-F5344CB8AC3E}">
        <p14:creationId xmlns:p14="http://schemas.microsoft.com/office/powerpoint/2010/main" val="236275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The four types of stretches</a:t>
            </a:r>
          </a:p>
        </p:txBody>
      </p:sp>
      <p:sp>
        <p:nvSpPr>
          <p:cNvPr id="3" name="TextBox 2">
            <a:extLst>
              <a:ext uri="{FF2B5EF4-FFF2-40B4-BE49-F238E27FC236}">
                <a16:creationId xmlns:a16="http://schemas.microsoft.com/office/drawing/2014/main" id="{11AE019D-B7D3-4BC6-B82B-1B80620A9E44}"/>
              </a:ext>
            </a:extLst>
          </p:cNvPr>
          <p:cNvSpPr txBox="1"/>
          <p:nvPr/>
        </p:nvSpPr>
        <p:spPr>
          <a:xfrm>
            <a:off x="515938" y="1484313"/>
            <a:ext cx="10960274" cy="2677656"/>
          </a:xfrm>
          <a:prstGeom prst="rect">
            <a:avLst/>
          </a:prstGeom>
          <a:noFill/>
        </p:spPr>
        <p:txBody>
          <a:bodyPr wrap="square" rtlCol="0">
            <a:noAutofit/>
          </a:bodyPr>
          <a:lstStyle/>
          <a:p>
            <a:r>
              <a:rPr lang="en-AU" sz="2100" b="1" dirty="0"/>
              <a:t>4. Ballistic</a:t>
            </a:r>
          </a:p>
          <a:p>
            <a:pPr marL="285750" indent="-285750">
              <a:buFont typeface="Arial" panose="020B0604020202020204" pitchFamily="34" charset="0"/>
              <a:buChar char="•"/>
            </a:pPr>
            <a:r>
              <a:rPr lang="en-US" sz="2100" dirty="0"/>
              <a:t>Ballistic stretching uses bouncing movements to push your body past its normal range of motion. </a:t>
            </a:r>
          </a:p>
          <a:p>
            <a:pPr marL="285750" indent="-285750">
              <a:buFont typeface="Arial" panose="020B0604020202020204" pitchFamily="34" charset="0"/>
              <a:buChar char="•"/>
            </a:pPr>
            <a:r>
              <a:rPr lang="en-US" sz="2100" dirty="0"/>
              <a:t>These stretches are fast, rapid movements, repeating a bouncing motion.</a:t>
            </a:r>
          </a:p>
          <a:p>
            <a:pPr marL="285750" indent="-285750">
              <a:buFont typeface="Arial" panose="020B0604020202020204" pitchFamily="34" charset="0"/>
              <a:buChar char="•"/>
            </a:pPr>
            <a:r>
              <a:rPr lang="en-US" sz="2100" dirty="0"/>
              <a:t>As dancers, we prefer not to use these, as they are unsafe dance practice when not done correctly. </a:t>
            </a:r>
          </a:p>
          <a:p>
            <a:endParaRPr lang="en-AU" sz="2100" dirty="0"/>
          </a:p>
        </p:txBody>
      </p:sp>
    </p:spTree>
    <p:extLst>
      <p:ext uri="{BB962C8B-B14F-4D97-AF65-F5344CB8AC3E}">
        <p14:creationId xmlns:p14="http://schemas.microsoft.com/office/powerpoint/2010/main" val="140713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Alignment</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252843" y="1484313"/>
            <a:ext cx="11686314" cy="2755413"/>
          </a:xfrm>
          <a:prstGeom prst="rect">
            <a:avLst/>
          </a:prstGeom>
        </p:spPr>
        <p:txBody>
          <a:bodyPr>
            <a:noAutofit/>
          </a:bodyPr>
          <a:lstStyle/>
          <a:p>
            <a:pPr marL="254000" lvl="1" indent="0">
              <a:spcBef>
                <a:spcPts val="400"/>
              </a:spcBef>
              <a:buSzPct val="80000"/>
              <a:buNone/>
              <a:defRPr sz="1800">
                <a:solidFill>
                  <a:srgbClr val="000000"/>
                </a:solidFill>
              </a:defRPr>
            </a:pPr>
            <a:r>
              <a:rPr lang="en-US" sz="2100" dirty="0"/>
              <a:t>Alignment refers to the posture and position of the body while dancing or preparing to dance. Healthy alignment is key for the execution of choreography. It is necessary for balance, muscle development, and prevention of injury in dance. Poor alignment puts stresses and strains on the joints and muscles of the lower back and legs. </a:t>
            </a:r>
          </a:p>
          <a:p>
            <a:pPr marL="254000" lvl="1" indent="0">
              <a:spcBef>
                <a:spcPts val="400"/>
              </a:spcBef>
              <a:buSzPct val="80000"/>
              <a:buNone/>
              <a:defRPr sz="1800">
                <a:solidFill>
                  <a:srgbClr val="000000"/>
                </a:solidFill>
              </a:defRPr>
            </a:pPr>
            <a:endParaRPr lang="en-AU" sz="2100" dirty="0"/>
          </a:p>
          <a:p>
            <a:pPr marL="254000" lvl="1" indent="0">
              <a:spcBef>
                <a:spcPts val="400"/>
              </a:spcBef>
              <a:buSzPct val="80000"/>
              <a:buNone/>
              <a:defRPr sz="1800">
                <a:solidFill>
                  <a:srgbClr val="000000"/>
                </a:solidFill>
              </a:defRPr>
            </a:pPr>
            <a:r>
              <a:rPr lang="en-AU" sz="2100" dirty="0"/>
              <a:t>Summarise the information above, by choosing 10 of the most important words, and rewriting several sentences in your own words. </a:t>
            </a:r>
          </a:p>
        </p:txBody>
      </p:sp>
    </p:spTree>
    <p:extLst>
      <p:ext uri="{BB962C8B-B14F-4D97-AF65-F5344CB8AC3E}">
        <p14:creationId xmlns:p14="http://schemas.microsoft.com/office/powerpoint/2010/main" val="68974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367010" cy="1325563"/>
          </a:xfrm>
          <a:prstGeom prst="rect">
            <a:avLst/>
          </a:prstGeom>
        </p:spPr>
        <p:txBody>
          <a:bodyPr/>
          <a:lstStyle/>
          <a:p>
            <a:r>
              <a:rPr lang="en-AU" b="1" dirty="0">
                <a:solidFill>
                  <a:srgbClr val="C00000"/>
                </a:solidFill>
              </a:rPr>
              <a:t>The plumb line</a:t>
            </a:r>
          </a:p>
        </p:txBody>
      </p:sp>
      <p:sp>
        <p:nvSpPr>
          <p:cNvPr id="8" name="Shape 102">
            <a:extLst>
              <a:ext uri="{FF2B5EF4-FFF2-40B4-BE49-F238E27FC236}">
                <a16:creationId xmlns:a16="http://schemas.microsoft.com/office/drawing/2014/main" id="{8D2AEC48-6E43-4A54-984A-D5C0746194A3}"/>
              </a:ext>
            </a:extLst>
          </p:cNvPr>
          <p:cNvSpPr txBox="1">
            <a:spLocks/>
          </p:cNvSpPr>
          <p:nvPr/>
        </p:nvSpPr>
        <p:spPr>
          <a:xfrm>
            <a:off x="515938" y="1484313"/>
            <a:ext cx="4072681" cy="31512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SzPct val="100000"/>
              <a:defRPr sz="1800">
                <a:solidFill>
                  <a:srgbClr val="000000"/>
                </a:solidFill>
              </a:defRPr>
            </a:pPr>
            <a:r>
              <a:rPr lang="en-US" sz="2100" dirty="0">
                <a:latin typeface="Calibri" panose="020F0502020204030204" pitchFamily="34" charset="0"/>
                <a:cs typeface="Calibri" panose="020F0502020204030204" pitchFamily="34" charset="0"/>
              </a:rPr>
              <a:t>Ear lobe</a:t>
            </a:r>
          </a:p>
          <a:p>
            <a:pPr>
              <a:lnSpc>
                <a:spcPct val="80000"/>
              </a:lnSpc>
              <a:buSzPct val="100000"/>
              <a:defRPr sz="1800">
                <a:solidFill>
                  <a:srgbClr val="000000"/>
                </a:solidFill>
              </a:defRPr>
            </a:pPr>
            <a:r>
              <a:rPr lang="en-US" sz="2100" dirty="0">
                <a:latin typeface="Calibri" panose="020F0502020204030204" pitchFamily="34" charset="0"/>
                <a:cs typeface="Calibri" panose="020F0502020204030204" pitchFamily="34" charset="0"/>
              </a:rPr>
              <a:t>Mid point of the shoulder</a:t>
            </a:r>
          </a:p>
          <a:p>
            <a:pPr>
              <a:lnSpc>
                <a:spcPct val="80000"/>
              </a:lnSpc>
              <a:buSzPct val="100000"/>
              <a:defRPr sz="1800">
                <a:solidFill>
                  <a:srgbClr val="000000"/>
                </a:solidFill>
              </a:defRPr>
            </a:pPr>
            <a:r>
              <a:rPr lang="en-US" sz="2100" dirty="0">
                <a:latin typeface="Calibri" panose="020F0502020204030204" pitchFamily="34" charset="0"/>
                <a:cs typeface="Calibri" panose="020F0502020204030204" pitchFamily="34" charset="0"/>
              </a:rPr>
              <a:t>Center of the hip</a:t>
            </a:r>
          </a:p>
          <a:p>
            <a:pPr>
              <a:lnSpc>
                <a:spcPct val="80000"/>
              </a:lnSpc>
              <a:buSzPct val="100000"/>
              <a:defRPr sz="1800">
                <a:solidFill>
                  <a:srgbClr val="000000"/>
                </a:solidFill>
              </a:defRPr>
            </a:pPr>
            <a:r>
              <a:rPr lang="en-US" sz="2100" dirty="0">
                <a:latin typeface="Calibri" panose="020F0502020204030204" pitchFamily="34" charset="0"/>
                <a:cs typeface="Calibri" panose="020F0502020204030204" pitchFamily="34" charset="0"/>
              </a:rPr>
              <a:t>Back of the knee</a:t>
            </a:r>
          </a:p>
          <a:p>
            <a:pPr>
              <a:lnSpc>
                <a:spcPct val="80000"/>
              </a:lnSpc>
              <a:buSzPct val="100000"/>
              <a:defRPr sz="1800">
                <a:solidFill>
                  <a:srgbClr val="000000"/>
                </a:solidFill>
              </a:defRPr>
            </a:pPr>
            <a:r>
              <a:rPr lang="en-US" sz="2100" dirty="0">
                <a:latin typeface="Calibri" panose="020F0502020204030204" pitchFamily="34" charset="0"/>
                <a:cs typeface="Calibri" panose="020F0502020204030204" pitchFamily="34" charset="0"/>
              </a:rPr>
              <a:t>Ankle bone</a:t>
            </a:r>
          </a:p>
        </p:txBody>
      </p:sp>
      <p:pic>
        <p:nvPicPr>
          <p:cNvPr id="3" name="Picture 2">
            <a:extLst>
              <a:ext uri="{FF2B5EF4-FFF2-40B4-BE49-F238E27FC236}">
                <a16:creationId xmlns:a16="http://schemas.microsoft.com/office/drawing/2014/main" id="{5DCC75DB-850B-4B50-9C8E-2616F0A00DC9}"/>
              </a:ext>
            </a:extLst>
          </p:cNvPr>
          <p:cNvPicPr>
            <a:picLocks noChangeAspect="1"/>
          </p:cNvPicPr>
          <p:nvPr/>
        </p:nvPicPr>
        <p:blipFill>
          <a:blip r:embed="rId3"/>
          <a:stretch>
            <a:fillRect/>
          </a:stretch>
        </p:blipFill>
        <p:spPr>
          <a:xfrm>
            <a:off x="4684734" y="1452685"/>
            <a:ext cx="2492353" cy="3952630"/>
          </a:xfrm>
          <a:prstGeom prst="rect">
            <a:avLst/>
          </a:prstGeom>
        </p:spPr>
      </p:pic>
      <p:pic>
        <p:nvPicPr>
          <p:cNvPr id="4" name="Picture 3">
            <a:extLst>
              <a:ext uri="{FF2B5EF4-FFF2-40B4-BE49-F238E27FC236}">
                <a16:creationId xmlns:a16="http://schemas.microsoft.com/office/drawing/2014/main" id="{4A40874C-FD22-454D-B004-5DD4CE43DF8D}"/>
              </a:ext>
            </a:extLst>
          </p:cNvPr>
          <p:cNvPicPr>
            <a:picLocks noChangeAspect="1"/>
          </p:cNvPicPr>
          <p:nvPr/>
        </p:nvPicPr>
        <p:blipFill>
          <a:blip r:embed="rId4"/>
          <a:stretch>
            <a:fillRect/>
          </a:stretch>
        </p:blipFill>
        <p:spPr>
          <a:xfrm>
            <a:off x="7656232" y="1452685"/>
            <a:ext cx="2202365" cy="3952631"/>
          </a:xfrm>
          <a:prstGeom prst="rect">
            <a:avLst/>
          </a:prstGeom>
        </p:spPr>
      </p:pic>
    </p:spTree>
    <p:extLst>
      <p:ext uri="{BB962C8B-B14F-4D97-AF65-F5344CB8AC3E}">
        <p14:creationId xmlns:p14="http://schemas.microsoft.com/office/powerpoint/2010/main" val="4001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Posture analysis</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07822" y="1924520"/>
            <a:ext cx="6830188" cy="3800419"/>
          </a:xfrm>
          <a:prstGeom prst="rect">
            <a:avLst/>
          </a:prstGeom>
        </p:spPr>
        <p:txBody>
          <a:bodyPr>
            <a:normAutofit/>
          </a:bodyPr>
          <a:lstStyle/>
          <a:p>
            <a:pPr marL="0" indent="0">
              <a:spcBef>
                <a:spcPts val="400"/>
              </a:spcBef>
              <a:buSzPct val="80000"/>
              <a:buNone/>
              <a:defRPr sz="1800">
                <a:solidFill>
                  <a:srgbClr val="000000"/>
                </a:solidFill>
              </a:defRPr>
            </a:pPr>
            <a:endParaRPr lang="en-AU" sz="2400" dirty="0">
              <a:solidFill>
                <a:schemeClr val="bg2">
                  <a:lumMod val="10000"/>
                </a:schemeClr>
              </a:solidFill>
            </a:endParaRPr>
          </a:p>
          <a:p>
            <a:pPr marL="0" indent="0">
              <a:buNone/>
            </a:pPr>
            <a:endParaRPr lang="en-AU" sz="8000" dirty="0"/>
          </a:p>
        </p:txBody>
      </p:sp>
      <p:pic>
        <p:nvPicPr>
          <p:cNvPr id="5" name="Picture 4">
            <a:extLst>
              <a:ext uri="{FF2B5EF4-FFF2-40B4-BE49-F238E27FC236}">
                <a16:creationId xmlns:a16="http://schemas.microsoft.com/office/drawing/2014/main" id="{D7EF7D65-BFFF-4F08-9273-079D4253DBBD}"/>
              </a:ext>
            </a:extLst>
          </p:cNvPr>
          <p:cNvPicPr>
            <a:picLocks noChangeAspect="1"/>
          </p:cNvPicPr>
          <p:nvPr/>
        </p:nvPicPr>
        <p:blipFill>
          <a:blip r:embed="rId3"/>
          <a:stretch>
            <a:fillRect/>
          </a:stretch>
        </p:blipFill>
        <p:spPr>
          <a:xfrm>
            <a:off x="4185122" y="1545529"/>
            <a:ext cx="3445975" cy="2466791"/>
          </a:xfrm>
          <a:prstGeom prst="rect">
            <a:avLst/>
          </a:prstGeom>
        </p:spPr>
      </p:pic>
      <p:sp>
        <p:nvSpPr>
          <p:cNvPr id="6" name="TextBox 5">
            <a:extLst>
              <a:ext uri="{FF2B5EF4-FFF2-40B4-BE49-F238E27FC236}">
                <a16:creationId xmlns:a16="http://schemas.microsoft.com/office/drawing/2014/main" id="{5C3017CB-4FF1-460D-9E2B-235CE7537276}"/>
              </a:ext>
            </a:extLst>
          </p:cNvPr>
          <p:cNvSpPr txBox="1"/>
          <p:nvPr/>
        </p:nvSpPr>
        <p:spPr>
          <a:xfrm>
            <a:off x="515938" y="1507979"/>
            <a:ext cx="3337012" cy="3041719"/>
          </a:xfrm>
          <a:prstGeom prst="rect">
            <a:avLst/>
          </a:prstGeom>
          <a:noFill/>
        </p:spPr>
        <p:txBody>
          <a:bodyPr wrap="square" rtlCol="0">
            <a:noAutofit/>
          </a:bodyPr>
          <a:lstStyle/>
          <a:p>
            <a:r>
              <a:rPr lang="en-AU" sz="2100" dirty="0"/>
              <a:t>In pairs, analyse your posture by checking the following levels are correct. </a:t>
            </a:r>
          </a:p>
          <a:p>
            <a:endParaRPr lang="en-AU" sz="2100" dirty="0"/>
          </a:p>
          <a:p>
            <a:r>
              <a:rPr lang="en-AU" sz="2100" dirty="0"/>
              <a:t>Write a reflection in your process diary on your own posture. </a:t>
            </a:r>
          </a:p>
          <a:p>
            <a:pPr marL="342900" indent="-342900">
              <a:buAutoNum type="arabicPeriod"/>
            </a:pPr>
            <a:endParaRPr lang="en-AU" sz="2100" dirty="0"/>
          </a:p>
        </p:txBody>
      </p:sp>
      <p:pic>
        <p:nvPicPr>
          <p:cNvPr id="7" name="Picture 6">
            <a:extLst>
              <a:ext uri="{FF2B5EF4-FFF2-40B4-BE49-F238E27FC236}">
                <a16:creationId xmlns:a16="http://schemas.microsoft.com/office/drawing/2014/main" id="{52780110-F59F-4DAE-98C8-FD2742896464}"/>
              </a:ext>
            </a:extLst>
          </p:cNvPr>
          <p:cNvPicPr>
            <a:picLocks noChangeAspect="1"/>
          </p:cNvPicPr>
          <p:nvPr/>
        </p:nvPicPr>
        <p:blipFill>
          <a:blip r:embed="rId4"/>
          <a:stretch>
            <a:fillRect/>
          </a:stretch>
        </p:blipFill>
        <p:spPr>
          <a:xfrm>
            <a:off x="7631097" y="2348811"/>
            <a:ext cx="4351024" cy="2951836"/>
          </a:xfrm>
          <a:prstGeom prst="rect">
            <a:avLst/>
          </a:prstGeom>
        </p:spPr>
      </p:pic>
    </p:spTree>
    <p:extLst>
      <p:ext uri="{BB962C8B-B14F-4D97-AF65-F5344CB8AC3E}">
        <p14:creationId xmlns:p14="http://schemas.microsoft.com/office/powerpoint/2010/main" val="400781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Muscles</a:t>
            </a:r>
          </a:p>
        </p:txBody>
      </p:sp>
      <p:sp>
        <p:nvSpPr>
          <p:cNvPr id="6" name="TextBox 5">
            <a:extLst>
              <a:ext uri="{FF2B5EF4-FFF2-40B4-BE49-F238E27FC236}">
                <a16:creationId xmlns:a16="http://schemas.microsoft.com/office/drawing/2014/main" id="{6B6C7291-DCF3-49D4-A1A3-E53AC5FFF30C}"/>
              </a:ext>
            </a:extLst>
          </p:cNvPr>
          <p:cNvSpPr txBox="1"/>
          <p:nvPr/>
        </p:nvSpPr>
        <p:spPr>
          <a:xfrm>
            <a:off x="515938" y="1484313"/>
            <a:ext cx="4359059" cy="4002618"/>
          </a:xfrm>
          <a:prstGeom prst="rect">
            <a:avLst/>
          </a:prstGeom>
          <a:noFill/>
        </p:spPr>
        <p:txBody>
          <a:bodyPr wrap="square" rtlCol="0">
            <a:noAutofit/>
          </a:bodyPr>
          <a:lstStyle/>
          <a:p>
            <a:pPr marL="285750" indent="-285750">
              <a:buFont typeface="Arial" panose="020B0604020202020204" pitchFamily="34" charset="0"/>
              <a:buChar char="•"/>
            </a:pPr>
            <a:r>
              <a:rPr lang="en-AU" sz="2100" dirty="0"/>
              <a:t>Muscles produce force and cause motion</a:t>
            </a:r>
          </a:p>
          <a:p>
            <a:pPr marL="285750" indent="-285750">
              <a:buFont typeface="Arial" panose="020B0604020202020204" pitchFamily="34" charset="0"/>
              <a:buChar char="•"/>
            </a:pPr>
            <a:r>
              <a:rPr lang="en-AU" sz="2100" dirty="0"/>
              <a:t>Muscles provide the strength a dancer needs</a:t>
            </a:r>
          </a:p>
          <a:p>
            <a:pPr marL="285750" indent="-285750">
              <a:buFont typeface="Arial" panose="020B0604020202020204" pitchFamily="34" charset="0"/>
              <a:buChar char="•"/>
            </a:pPr>
            <a:r>
              <a:rPr lang="en-AU" sz="2100" dirty="0"/>
              <a:t>Muscle strength prevents injuries </a:t>
            </a:r>
          </a:p>
          <a:p>
            <a:pPr marL="285750" indent="-285750">
              <a:buFont typeface="Arial" panose="020B0604020202020204" pitchFamily="34" charset="0"/>
              <a:buChar char="•"/>
            </a:pPr>
            <a:r>
              <a:rPr lang="en-AU" sz="2100" dirty="0"/>
              <a:t>There are around 650 muscles in the human body</a:t>
            </a:r>
          </a:p>
          <a:p>
            <a:pPr marL="285750" indent="-285750">
              <a:buFont typeface="Arial" panose="020B0604020202020204" pitchFamily="34" charset="0"/>
              <a:buChar char="•"/>
            </a:pPr>
            <a:r>
              <a:rPr lang="en-AU" sz="2100" dirty="0"/>
              <a:t>Voluntary muscles are muscles in which you control movement</a:t>
            </a:r>
          </a:p>
          <a:p>
            <a:pPr marL="285750" indent="-285750">
              <a:buFont typeface="Arial" panose="020B0604020202020204" pitchFamily="34" charset="0"/>
              <a:buChar char="•"/>
            </a:pPr>
            <a:r>
              <a:rPr lang="en-AU" sz="2100" dirty="0"/>
              <a:t>Involuntary muscles are not under your conscious control, </a:t>
            </a:r>
            <a:r>
              <a:rPr lang="en-AU" sz="2100" dirty="0" err="1"/>
              <a:t>eg</a:t>
            </a:r>
            <a:r>
              <a:rPr lang="en-AU" sz="2100" dirty="0"/>
              <a:t>: heart, muscles in the stomach </a:t>
            </a:r>
          </a:p>
        </p:txBody>
      </p:sp>
      <p:pic>
        <p:nvPicPr>
          <p:cNvPr id="3" name="Picture 2">
            <a:extLst>
              <a:ext uri="{FF2B5EF4-FFF2-40B4-BE49-F238E27FC236}">
                <a16:creationId xmlns:a16="http://schemas.microsoft.com/office/drawing/2014/main" id="{BEF08E92-0EB6-4BC3-B2CC-0364D375E6B6}"/>
              </a:ext>
            </a:extLst>
          </p:cNvPr>
          <p:cNvPicPr>
            <a:picLocks noChangeAspect="1"/>
          </p:cNvPicPr>
          <p:nvPr/>
        </p:nvPicPr>
        <p:blipFill>
          <a:blip r:embed="rId3"/>
          <a:stretch>
            <a:fillRect/>
          </a:stretch>
        </p:blipFill>
        <p:spPr>
          <a:xfrm>
            <a:off x="4759888" y="1316341"/>
            <a:ext cx="3555496" cy="4122682"/>
          </a:xfrm>
          <a:prstGeom prst="rect">
            <a:avLst/>
          </a:prstGeom>
        </p:spPr>
      </p:pic>
      <p:pic>
        <p:nvPicPr>
          <p:cNvPr id="4" name="Picture 3">
            <a:extLst>
              <a:ext uri="{FF2B5EF4-FFF2-40B4-BE49-F238E27FC236}">
                <a16:creationId xmlns:a16="http://schemas.microsoft.com/office/drawing/2014/main" id="{86AFAFA4-908A-43EF-A1B2-620F364167F8}"/>
              </a:ext>
            </a:extLst>
          </p:cNvPr>
          <p:cNvPicPr>
            <a:picLocks noChangeAspect="1"/>
          </p:cNvPicPr>
          <p:nvPr/>
        </p:nvPicPr>
        <p:blipFill>
          <a:blip r:embed="rId4"/>
          <a:stretch>
            <a:fillRect/>
          </a:stretch>
        </p:blipFill>
        <p:spPr>
          <a:xfrm>
            <a:off x="8579050" y="1449103"/>
            <a:ext cx="3308149" cy="4037828"/>
          </a:xfrm>
          <a:prstGeom prst="rect">
            <a:avLst/>
          </a:prstGeom>
        </p:spPr>
      </p:pic>
    </p:spTree>
    <p:extLst>
      <p:ext uri="{BB962C8B-B14F-4D97-AF65-F5344CB8AC3E}">
        <p14:creationId xmlns:p14="http://schemas.microsoft.com/office/powerpoint/2010/main" val="220020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84200"/>
            <a:ext cx="8576312" cy="1325563"/>
          </a:xfrm>
          <a:prstGeom prst="rect">
            <a:avLst/>
          </a:prstGeom>
        </p:spPr>
        <p:txBody>
          <a:bodyPr/>
          <a:lstStyle/>
          <a:p>
            <a:r>
              <a:rPr lang="en-AU" b="1" dirty="0">
                <a:solidFill>
                  <a:srgbClr val="C00000"/>
                </a:solidFill>
              </a:rPr>
              <a:t>Safe dance practice includes</a:t>
            </a:r>
          </a:p>
        </p:txBody>
      </p:sp>
      <p:sp>
        <p:nvSpPr>
          <p:cNvPr id="5" name="TextBox 4">
            <a:extLst>
              <a:ext uri="{FF2B5EF4-FFF2-40B4-BE49-F238E27FC236}">
                <a16:creationId xmlns:a16="http://schemas.microsoft.com/office/drawing/2014/main" id="{7B894FCA-BBF4-426A-BAEC-9A6C03E3388D}"/>
              </a:ext>
            </a:extLst>
          </p:cNvPr>
          <p:cNvSpPr txBox="1"/>
          <p:nvPr/>
        </p:nvSpPr>
        <p:spPr>
          <a:xfrm>
            <a:off x="515938" y="1515811"/>
            <a:ext cx="7059199" cy="3970318"/>
          </a:xfrm>
          <a:prstGeom prst="rect">
            <a:avLst/>
          </a:prstGeom>
          <a:noFill/>
        </p:spPr>
        <p:txBody>
          <a:bodyPr wrap="square" rtlCol="0">
            <a:noAutofit/>
          </a:bodyPr>
          <a:lstStyle/>
          <a:p>
            <a:pPr marL="457200" indent="-457200">
              <a:buFont typeface="Arial" panose="020B0604020202020204" pitchFamily="34" charset="0"/>
              <a:buChar char="•"/>
            </a:pPr>
            <a:r>
              <a:rPr lang="en-AU" sz="2100" dirty="0"/>
              <a:t>Warm up and cool down</a:t>
            </a:r>
          </a:p>
          <a:p>
            <a:pPr marL="457200" indent="-457200">
              <a:buFont typeface="Arial" panose="020B0604020202020204" pitchFamily="34" charset="0"/>
              <a:buChar char="•"/>
            </a:pPr>
            <a:r>
              <a:rPr lang="en-AU" sz="2100" dirty="0"/>
              <a:t>Stretching </a:t>
            </a:r>
          </a:p>
          <a:p>
            <a:pPr marL="457200" indent="-457200">
              <a:buFont typeface="Arial" panose="020B0604020202020204" pitchFamily="34" charset="0"/>
              <a:buChar char="•"/>
            </a:pPr>
            <a:r>
              <a:rPr lang="en-AU" sz="2100" dirty="0"/>
              <a:t>Alignment</a:t>
            </a:r>
          </a:p>
          <a:p>
            <a:pPr marL="457200" indent="-457200">
              <a:buFont typeface="Arial" panose="020B0604020202020204" pitchFamily="34" charset="0"/>
              <a:buChar char="•"/>
            </a:pPr>
            <a:r>
              <a:rPr lang="en-AU" sz="2100" dirty="0"/>
              <a:t>Body awareness</a:t>
            </a:r>
          </a:p>
          <a:p>
            <a:pPr marL="457200" indent="-457200">
              <a:buFont typeface="Arial" panose="020B0604020202020204" pitchFamily="34" charset="0"/>
              <a:buChar char="•"/>
            </a:pPr>
            <a:r>
              <a:rPr lang="en-AU" sz="2100" dirty="0"/>
              <a:t>Body capabilities and limitations</a:t>
            </a:r>
          </a:p>
          <a:p>
            <a:pPr marL="457200" indent="-457200">
              <a:buFont typeface="Arial" panose="020B0604020202020204" pitchFamily="34" charset="0"/>
              <a:buChar char="•"/>
            </a:pPr>
            <a:r>
              <a:rPr lang="en-AU" sz="2100" dirty="0"/>
              <a:t>Causes, prevention and treatment of injury</a:t>
            </a:r>
          </a:p>
          <a:p>
            <a:pPr marL="457200" indent="-457200">
              <a:buFont typeface="Arial" panose="020B0604020202020204" pitchFamily="34" charset="0"/>
              <a:buChar char="•"/>
            </a:pPr>
            <a:r>
              <a:rPr lang="en-AU" sz="2100" dirty="0"/>
              <a:t>Body maintenance</a:t>
            </a:r>
          </a:p>
          <a:p>
            <a:pPr marL="457200" indent="-457200">
              <a:buFont typeface="Arial" panose="020B0604020202020204" pitchFamily="34" charset="0"/>
              <a:buChar char="•"/>
            </a:pPr>
            <a:endParaRPr lang="en-AU" sz="2100" dirty="0"/>
          </a:p>
          <a:p>
            <a:pPr marL="457200" indent="-457200">
              <a:buFont typeface="Arial" panose="020B0604020202020204" pitchFamily="34" charset="0"/>
              <a:buChar char="•"/>
            </a:pPr>
            <a:endParaRPr lang="en-AU" sz="2100" dirty="0"/>
          </a:p>
        </p:txBody>
      </p:sp>
    </p:spTree>
    <p:extLst>
      <p:ext uri="{BB962C8B-B14F-4D97-AF65-F5344CB8AC3E}">
        <p14:creationId xmlns:p14="http://schemas.microsoft.com/office/powerpoint/2010/main" val="168290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Major muscles of the upper limb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9" y="1484313"/>
            <a:ext cx="5580062" cy="3509010"/>
          </a:xfrm>
          <a:prstGeom prst="rect">
            <a:avLst/>
          </a:prstGeom>
        </p:spPr>
        <p:txBody>
          <a:bodyPr>
            <a:noAutofit/>
          </a:bodyPr>
          <a:lstStyle/>
          <a:p>
            <a:pPr marL="0" indent="0">
              <a:buNone/>
              <a:defRPr sz="1800">
                <a:solidFill>
                  <a:srgbClr val="000000"/>
                </a:solidFill>
              </a:defRPr>
            </a:pPr>
            <a:r>
              <a:rPr lang="en-US" sz="2100" dirty="0"/>
              <a:t>Trapezius:</a:t>
            </a:r>
          </a:p>
          <a:p>
            <a:pPr>
              <a:defRPr sz="1800">
                <a:solidFill>
                  <a:srgbClr val="000000"/>
                </a:solidFill>
              </a:defRPr>
            </a:pPr>
            <a:r>
              <a:rPr lang="en-US" sz="2100" dirty="0"/>
              <a:t>From the neck, across the shoulders and down the middle of the back. </a:t>
            </a:r>
          </a:p>
          <a:p>
            <a:pPr>
              <a:defRPr sz="1800">
                <a:solidFill>
                  <a:srgbClr val="000000"/>
                </a:solidFill>
              </a:defRPr>
            </a:pPr>
            <a:r>
              <a:rPr lang="en-US" sz="2100" dirty="0"/>
              <a:t>Actions: Elevates clavicle, rotates the scapula, elevates or depresses the scapula, and extends the head. </a:t>
            </a:r>
          </a:p>
          <a:p>
            <a:pPr lvl="0">
              <a:defRPr sz="1800">
                <a:solidFill>
                  <a:srgbClr val="000000"/>
                </a:solidFill>
              </a:defRPr>
            </a:pPr>
            <a:endParaRPr lang="en-AU" sz="2100" dirty="0"/>
          </a:p>
        </p:txBody>
      </p:sp>
      <p:pic>
        <p:nvPicPr>
          <p:cNvPr id="5" name="Picture 4">
            <a:extLst>
              <a:ext uri="{FF2B5EF4-FFF2-40B4-BE49-F238E27FC236}">
                <a16:creationId xmlns:a16="http://schemas.microsoft.com/office/drawing/2014/main" id="{07CF0573-CFD8-4D7E-AC76-FB4EFAA3B480}"/>
              </a:ext>
            </a:extLst>
          </p:cNvPr>
          <p:cNvPicPr>
            <a:picLocks noChangeAspect="1"/>
          </p:cNvPicPr>
          <p:nvPr/>
        </p:nvPicPr>
        <p:blipFill>
          <a:blip r:embed="rId3"/>
          <a:stretch>
            <a:fillRect/>
          </a:stretch>
        </p:blipFill>
        <p:spPr>
          <a:xfrm>
            <a:off x="7999455" y="1549238"/>
            <a:ext cx="2630230" cy="3665438"/>
          </a:xfrm>
          <a:prstGeom prst="rect">
            <a:avLst/>
          </a:prstGeom>
        </p:spPr>
      </p:pic>
    </p:spTree>
    <p:extLst>
      <p:ext uri="{BB962C8B-B14F-4D97-AF65-F5344CB8AC3E}">
        <p14:creationId xmlns:p14="http://schemas.microsoft.com/office/powerpoint/2010/main" val="2213943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Major muscles of the upper limb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423875" cy="3509010"/>
          </a:xfrm>
          <a:prstGeom prst="rect">
            <a:avLst/>
          </a:prstGeom>
        </p:spPr>
        <p:txBody>
          <a:bodyPr>
            <a:noAutofit/>
          </a:bodyPr>
          <a:lstStyle/>
          <a:p>
            <a:pPr marL="0" indent="0">
              <a:buNone/>
              <a:defRPr sz="1800">
                <a:solidFill>
                  <a:srgbClr val="000000"/>
                </a:solidFill>
              </a:defRPr>
            </a:pPr>
            <a:r>
              <a:rPr lang="en-US" sz="2100" dirty="0"/>
              <a:t>Latissimus </a:t>
            </a:r>
            <a:r>
              <a:rPr lang="en-US" sz="2100" dirty="0" err="1"/>
              <a:t>dorsi</a:t>
            </a:r>
            <a:endParaRPr lang="en-US" sz="2100" dirty="0"/>
          </a:p>
          <a:p>
            <a:pPr>
              <a:defRPr sz="1800">
                <a:solidFill>
                  <a:srgbClr val="000000"/>
                </a:solidFill>
              </a:defRPr>
            </a:pPr>
            <a:r>
              <a:rPr lang="en-US" sz="2100" dirty="0"/>
              <a:t>Under the arms</a:t>
            </a:r>
          </a:p>
          <a:p>
            <a:pPr>
              <a:defRPr sz="1800">
                <a:solidFill>
                  <a:srgbClr val="000000"/>
                </a:solidFill>
              </a:defRPr>
            </a:pPr>
            <a:r>
              <a:rPr lang="en-US" sz="2100" dirty="0"/>
              <a:t>Actions: extends, rotates the arm. Draws the arm backwards. Gives the back support. </a:t>
            </a:r>
          </a:p>
          <a:p>
            <a:pPr>
              <a:defRPr sz="1800">
                <a:solidFill>
                  <a:srgbClr val="000000"/>
                </a:solidFill>
              </a:defRPr>
            </a:pPr>
            <a:endParaRPr lang="en-AU" sz="2100" dirty="0"/>
          </a:p>
        </p:txBody>
      </p:sp>
      <p:pic>
        <p:nvPicPr>
          <p:cNvPr id="4" name="Picture 3">
            <a:extLst>
              <a:ext uri="{FF2B5EF4-FFF2-40B4-BE49-F238E27FC236}">
                <a16:creationId xmlns:a16="http://schemas.microsoft.com/office/drawing/2014/main" id="{B490A947-FCAD-4993-A7A7-483C74781CD4}"/>
              </a:ext>
            </a:extLst>
          </p:cNvPr>
          <p:cNvPicPr>
            <a:picLocks noChangeAspect="1"/>
          </p:cNvPicPr>
          <p:nvPr/>
        </p:nvPicPr>
        <p:blipFill>
          <a:blip r:embed="rId3"/>
          <a:stretch>
            <a:fillRect/>
          </a:stretch>
        </p:blipFill>
        <p:spPr>
          <a:xfrm>
            <a:off x="7787114" y="1439917"/>
            <a:ext cx="3978166" cy="3978166"/>
          </a:xfrm>
          <a:prstGeom prst="rect">
            <a:avLst/>
          </a:prstGeom>
        </p:spPr>
      </p:pic>
    </p:spTree>
    <p:extLst>
      <p:ext uri="{BB962C8B-B14F-4D97-AF65-F5344CB8AC3E}">
        <p14:creationId xmlns:p14="http://schemas.microsoft.com/office/powerpoint/2010/main" val="76872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Major muscles of the upper limb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5387"/>
            <a:ext cx="6423875" cy="3509010"/>
          </a:xfrm>
          <a:prstGeom prst="rect">
            <a:avLst/>
          </a:prstGeom>
        </p:spPr>
        <p:txBody>
          <a:bodyPr>
            <a:noAutofit/>
          </a:bodyPr>
          <a:lstStyle/>
          <a:p>
            <a:pPr marL="0" indent="0">
              <a:buNone/>
              <a:defRPr sz="1800">
                <a:solidFill>
                  <a:srgbClr val="000000"/>
                </a:solidFill>
              </a:defRPr>
            </a:pPr>
            <a:r>
              <a:rPr lang="en-US" sz="2100" dirty="0"/>
              <a:t>Pectoralis major</a:t>
            </a:r>
          </a:p>
          <a:p>
            <a:pPr>
              <a:defRPr sz="1800">
                <a:solidFill>
                  <a:srgbClr val="000000"/>
                </a:solidFill>
              </a:defRPr>
            </a:pPr>
            <a:r>
              <a:rPr lang="en-US" sz="2100" dirty="0"/>
              <a:t>Runs across the chest </a:t>
            </a:r>
          </a:p>
          <a:p>
            <a:pPr>
              <a:defRPr sz="1800">
                <a:solidFill>
                  <a:srgbClr val="000000"/>
                </a:solidFill>
              </a:defRPr>
            </a:pPr>
            <a:r>
              <a:rPr lang="en-US" sz="2100" dirty="0"/>
              <a:t>Action: Helps flexion of the arm </a:t>
            </a:r>
            <a:endParaRPr lang="en-AU" sz="2100" dirty="0"/>
          </a:p>
        </p:txBody>
      </p:sp>
      <p:pic>
        <p:nvPicPr>
          <p:cNvPr id="5" name="Picture 4">
            <a:extLst>
              <a:ext uri="{FF2B5EF4-FFF2-40B4-BE49-F238E27FC236}">
                <a16:creationId xmlns:a16="http://schemas.microsoft.com/office/drawing/2014/main" id="{8F1A8491-9F43-4034-A467-FA3FD35DB4C6}"/>
              </a:ext>
            </a:extLst>
          </p:cNvPr>
          <p:cNvPicPr>
            <a:picLocks noChangeAspect="1"/>
          </p:cNvPicPr>
          <p:nvPr/>
        </p:nvPicPr>
        <p:blipFill>
          <a:blip r:embed="rId3"/>
          <a:stretch>
            <a:fillRect/>
          </a:stretch>
        </p:blipFill>
        <p:spPr>
          <a:xfrm>
            <a:off x="7930686" y="1314450"/>
            <a:ext cx="4261314" cy="4256780"/>
          </a:xfrm>
          <a:prstGeom prst="rect">
            <a:avLst/>
          </a:prstGeom>
        </p:spPr>
      </p:pic>
    </p:spTree>
    <p:extLst>
      <p:ext uri="{BB962C8B-B14F-4D97-AF65-F5344CB8AC3E}">
        <p14:creationId xmlns:p14="http://schemas.microsoft.com/office/powerpoint/2010/main" val="235831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Major muscles of the upper limb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423875" cy="3509010"/>
          </a:xfrm>
          <a:prstGeom prst="rect">
            <a:avLst/>
          </a:prstGeom>
        </p:spPr>
        <p:txBody>
          <a:bodyPr>
            <a:noAutofit/>
          </a:bodyPr>
          <a:lstStyle/>
          <a:p>
            <a:pPr marL="0" indent="0">
              <a:buNone/>
              <a:defRPr sz="1800">
                <a:solidFill>
                  <a:srgbClr val="000000"/>
                </a:solidFill>
              </a:defRPr>
            </a:pPr>
            <a:r>
              <a:rPr lang="en-US" sz="2100" dirty="0"/>
              <a:t>Biceps</a:t>
            </a:r>
          </a:p>
          <a:p>
            <a:pPr>
              <a:defRPr sz="1800">
                <a:solidFill>
                  <a:srgbClr val="000000"/>
                </a:solidFill>
              </a:defRPr>
            </a:pPr>
            <a:r>
              <a:rPr lang="en-US" sz="2100" dirty="0"/>
              <a:t>On the anterior (front) of the arm</a:t>
            </a:r>
          </a:p>
          <a:p>
            <a:pPr>
              <a:defRPr sz="1800">
                <a:solidFill>
                  <a:srgbClr val="000000"/>
                </a:solidFill>
              </a:defRPr>
            </a:pPr>
            <a:r>
              <a:rPr lang="en-US" sz="2100" dirty="0"/>
              <a:t>Actions: flexes the arm </a:t>
            </a:r>
          </a:p>
          <a:p>
            <a:pPr marL="0" indent="0">
              <a:buNone/>
              <a:defRPr sz="1800">
                <a:solidFill>
                  <a:srgbClr val="000000"/>
                </a:solidFill>
              </a:defRPr>
            </a:pPr>
            <a:endParaRPr lang="en-US" sz="2100" dirty="0"/>
          </a:p>
          <a:p>
            <a:pPr marL="0" indent="0">
              <a:buNone/>
              <a:defRPr sz="1800">
                <a:solidFill>
                  <a:srgbClr val="000000"/>
                </a:solidFill>
              </a:defRPr>
            </a:pPr>
            <a:r>
              <a:rPr lang="en-US" sz="2100" dirty="0"/>
              <a:t>Triceps</a:t>
            </a:r>
          </a:p>
          <a:p>
            <a:pPr>
              <a:defRPr sz="1800">
                <a:solidFill>
                  <a:srgbClr val="000000"/>
                </a:solidFill>
              </a:defRPr>
            </a:pPr>
            <a:r>
              <a:rPr lang="en-US" sz="2100" dirty="0"/>
              <a:t>On the posterior (back) of the upper arm</a:t>
            </a:r>
          </a:p>
          <a:p>
            <a:pPr>
              <a:defRPr sz="1800">
                <a:solidFill>
                  <a:srgbClr val="000000"/>
                </a:solidFill>
              </a:defRPr>
            </a:pPr>
            <a:r>
              <a:rPr lang="en-US" sz="2100" dirty="0"/>
              <a:t>Actions: extends the arm </a:t>
            </a:r>
            <a:endParaRPr lang="en-AU" sz="2100" dirty="0"/>
          </a:p>
        </p:txBody>
      </p:sp>
      <p:pic>
        <p:nvPicPr>
          <p:cNvPr id="4" name="Picture 3">
            <a:extLst>
              <a:ext uri="{FF2B5EF4-FFF2-40B4-BE49-F238E27FC236}">
                <a16:creationId xmlns:a16="http://schemas.microsoft.com/office/drawing/2014/main" id="{B5BDED3D-2CDE-4299-8158-0C4A6947063B}"/>
              </a:ext>
            </a:extLst>
          </p:cNvPr>
          <p:cNvPicPr>
            <a:picLocks noChangeAspect="1"/>
          </p:cNvPicPr>
          <p:nvPr/>
        </p:nvPicPr>
        <p:blipFill>
          <a:blip r:embed="rId3"/>
          <a:stretch>
            <a:fillRect/>
          </a:stretch>
        </p:blipFill>
        <p:spPr>
          <a:xfrm>
            <a:off x="5079344" y="1988820"/>
            <a:ext cx="3447435" cy="3365284"/>
          </a:xfrm>
          <a:prstGeom prst="rect">
            <a:avLst/>
          </a:prstGeom>
        </p:spPr>
      </p:pic>
      <p:pic>
        <p:nvPicPr>
          <p:cNvPr id="6" name="Picture 5">
            <a:extLst>
              <a:ext uri="{FF2B5EF4-FFF2-40B4-BE49-F238E27FC236}">
                <a16:creationId xmlns:a16="http://schemas.microsoft.com/office/drawing/2014/main" id="{43F6636B-B373-4526-A052-7EB99855D010}"/>
              </a:ext>
            </a:extLst>
          </p:cNvPr>
          <p:cNvPicPr>
            <a:picLocks noChangeAspect="1"/>
          </p:cNvPicPr>
          <p:nvPr/>
        </p:nvPicPr>
        <p:blipFill>
          <a:blip r:embed="rId4"/>
          <a:stretch>
            <a:fillRect/>
          </a:stretch>
        </p:blipFill>
        <p:spPr>
          <a:xfrm>
            <a:off x="8737017" y="1988820"/>
            <a:ext cx="3340898" cy="3365284"/>
          </a:xfrm>
          <a:prstGeom prst="rect">
            <a:avLst/>
          </a:prstGeom>
        </p:spPr>
      </p:pic>
    </p:spTree>
    <p:extLst>
      <p:ext uri="{BB962C8B-B14F-4D97-AF65-F5344CB8AC3E}">
        <p14:creationId xmlns:p14="http://schemas.microsoft.com/office/powerpoint/2010/main" val="190921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7" y="584200"/>
            <a:ext cx="10579525" cy="1325563"/>
          </a:xfrm>
          <a:prstGeom prst="rect">
            <a:avLst/>
          </a:prstGeom>
        </p:spPr>
        <p:txBody>
          <a:bodyPr/>
          <a:lstStyle/>
          <a:p>
            <a:r>
              <a:rPr lang="en-AU" b="1" dirty="0">
                <a:solidFill>
                  <a:srgbClr val="C00000"/>
                </a:solidFill>
              </a:rPr>
              <a:t>Major muscles of the abdominal wall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26495" y="1484313"/>
            <a:ext cx="5969506" cy="3868272"/>
          </a:xfrm>
          <a:prstGeom prst="rect">
            <a:avLst/>
          </a:prstGeom>
        </p:spPr>
        <p:txBody>
          <a:bodyPr>
            <a:noAutofit/>
          </a:bodyPr>
          <a:lstStyle/>
          <a:p>
            <a:pPr marL="800100" indent="-342900">
              <a:defRPr sz="1800">
                <a:solidFill>
                  <a:srgbClr val="000000"/>
                </a:solidFill>
              </a:defRPr>
            </a:pPr>
            <a:r>
              <a:rPr lang="en-US" sz="2100" dirty="0"/>
              <a:t>RECTUS ABDOMINIS: More commonly known as the ‘6 pack’</a:t>
            </a:r>
          </a:p>
          <a:p>
            <a:pPr marL="800100" indent="-342900">
              <a:defRPr sz="1800">
                <a:solidFill>
                  <a:srgbClr val="000000"/>
                </a:solidFill>
              </a:defRPr>
            </a:pPr>
            <a:r>
              <a:rPr lang="en-US" sz="2100" dirty="0"/>
              <a:t>EXTERNAL OBLIQUES: On the sides of the trunk</a:t>
            </a:r>
          </a:p>
          <a:p>
            <a:pPr marL="800100" indent="-342900">
              <a:defRPr sz="1800">
                <a:solidFill>
                  <a:srgbClr val="000000"/>
                </a:solidFill>
              </a:defRPr>
            </a:pPr>
            <a:r>
              <a:rPr lang="en-US" sz="2100" dirty="0"/>
              <a:t>INTERNAL OBLIQUES: Same as external but deeper</a:t>
            </a:r>
          </a:p>
          <a:p>
            <a:pPr marL="800100" indent="-342900">
              <a:defRPr sz="1800">
                <a:solidFill>
                  <a:srgbClr val="000000"/>
                </a:solidFill>
              </a:defRPr>
            </a:pPr>
            <a:r>
              <a:rPr lang="en-US" sz="2100" dirty="0"/>
              <a:t>TRANSVERSE ABDOMINIS: Compresses the abdomen- most important for core strength</a:t>
            </a:r>
          </a:p>
          <a:p>
            <a:pPr marL="457200" indent="0">
              <a:buNone/>
              <a:defRPr sz="1800">
                <a:solidFill>
                  <a:srgbClr val="000000"/>
                </a:solidFill>
              </a:defRPr>
            </a:pPr>
            <a:r>
              <a:rPr lang="en-US" sz="2100" dirty="0"/>
              <a:t>Actions: together they all act to flex the spine, compress the abdomen and bend the spine laterally.</a:t>
            </a:r>
          </a:p>
          <a:p>
            <a:pPr marL="0" indent="0">
              <a:buNone/>
              <a:defRPr sz="1800">
                <a:solidFill>
                  <a:srgbClr val="000000"/>
                </a:solidFill>
              </a:defRPr>
            </a:pPr>
            <a:endParaRPr lang="en-AU" sz="2100" dirty="0"/>
          </a:p>
        </p:txBody>
      </p:sp>
      <p:pic>
        <p:nvPicPr>
          <p:cNvPr id="5" name="Picture 4">
            <a:extLst>
              <a:ext uri="{FF2B5EF4-FFF2-40B4-BE49-F238E27FC236}">
                <a16:creationId xmlns:a16="http://schemas.microsoft.com/office/drawing/2014/main" id="{D1BD2A0F-805A-49AF-A0E0-5A4534B949C3}"/>
              </a:ext>
            </a:extLst>
          </p:cNvPr>
          <p:cNvPicPr>
            <a:picLocks noChangeAspect="1"/>
          </p:cNvPicPr>
          <p:nvPr/>
        </p:nvPicPr>
        <p:blipFill>
          <a:blip r:embed="rId3"/>
          <a:stretch>
            <a:fillRect/>
          </a:stretch>
        </p:blipFill>
        <p:spPr>
          <a:xfrm>
            <a:off x="7068130" y="1406389"/>
            <a:ext cx="4416775" cy="4045221"/>
          </a:xfrm>
          <a:prstGeom prst="rect">
            <a:avLst/>
          </a:prstGeom>
        </p:spPr>
      </p:pic>
    </p:spTree>
    <p:extLst>
      <p:ext uri="{BB962C8B-B14F-4D97-AF65-F5344CB8AC3E}">
        <p14:creationId xmlns:p14="http://schemas.microsoft.com/office/powerpoint/2010/main" val="1242210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1161"/>
            <a:ext cx="7068130" cy="903152"/>
          </a:xfrm>
          <a:prstGeom prst="rect">
            <a:avLst/>
          </a:prstGeom>
        </p:spPr>
        <p:txBody>
          <a:bodyPr/>
          <a:lstStyle/>
          <a:p>
            <a:r>
              <a:rPr lang="en-AU" b="1" dirty="0">
                <a:solidFill>
                  <a:srgbClr val="C00000"/>
                </a:solidFill>
              </a:rPr>
              <a:t>Major muscles of the buttocks</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05605" y="1484313"/>
            <a:ext cx="11334017" cy="2198070"/>
          </a:xfrm>
          <a:prstGeom prst="rect">
            <a:avLst/>
          </a:prstGeom>
        </p:spPr>
        <p:txBody>
          <a:bodyPr numCol="2">
            <a:noAutofit/>
          </a:bodyPr>
          <a:lstStyle/>
          <a:p>
            <a:pPr marL="457200" indent="0">
              <a:buNone/>
              <a:defRPr sz="1800">
                <a:solidFill>
                  <a:srgbClr val="000000"/>
                </a:solidFill>
              </a:defRPr>
            </a:pPr>
            <a:r>
              <a:rPr lang="en-US" sz="2100" dirty="0"/>
              <a:t>Gluteus maximus:</a:t>
            </a:r>
          </a:p>
          <a:p>
            <a:pPr marL="800100" indent="-342900">
              <a:defRPr sz="1800">
                <a:solidFill>
                  <a:srgbClr val="000000"/>
                </a:solidFill>
              </a:defRPr>
            </a:pPr>
            <a:r>
              <a:rPr lang="en-US" sz="2100" dirty="0"/>
              <a:t>Connects lower back to thighs</a:t>
            </a:r>
          </a:p>
          <a:p>
            <a:pPr marL="800100" indent="-342900">
              <a:defRPr sz="1800">
                <a:solidFill>
                  <a:srgbClr val="000000"/>
                </a:solidFill>
              </a:defRPr>
            </a:pPr>
            <a:r>
              <a:rPr lang="en-US" sz="2100" dirty="0"/>
              <a:t>Is the largest muscle in the body</a:t>
            </a:r>
          </a:p>
          <a:p>
            <a:pPr marL="800100" indent="-342900">
              <a:defRPr sz="1800">
                <a:solidFill>
                  <a:srgbClr val="000000"/>
                </a:solidFill>
              </a:defRPr>
            </a:pPr>
            <a:r>
              <a:rPr lang="en-US" sz="2100" dirty="0"/>
              <a:t>Action: Extends flexed hip, works with abdominals for alignment and posture</a:t>
            </a:r>
          </a:p>
          <a:p>
            <a:pPr marL="457200" indent="0">
              <a:buNone/>
              <a:defRPr sz="1800">
                <a:solidFill>
                  <a:srgbClr val="000000"/>
                </a:solidFill>
              </a:defRPr>
            </a:pPr>
            <a:endParaRPr lang="en-US" sz="2100" dirty="0"/>
          </a:p>
          <a:p>
            <a:pPr marL="457200" indent="0">
              <a:buNone/>
              <a:defRPr sz="1800">
                <a:solidFill>
                  <a:srgbClr val="000000"/>
                </a:solidFill>
              </a:defRPr>
            </a:pPr>
            <a:r>
              <a:rPr lang="en-US" sz="2100" dirty="0"/>
              <a:t>Gluteus </a:t>
            </a:r>
            <a:r>
              <a:rPr lang="en-US" sz="2100" dirty="0" err="1"/>
              <a:t>medius</a:t>
            </a:r>
            <a:r>
              <a:rPr lang="en-US" sz="2100" dirty="0"/>
              <a:t> and gluteus </a:t>
            </a:r>
            <a:r>
              <a:rPr lang="en-US" sz="2100" dirty="0" err="1"/>
              <a:t>minimus</a:t>
            </a:r>
            <a:r>
              <a:rPr lang="en-US" sz="2100" dirty="0"/>
              <a:t>:</a:t>
            </a:r>
          </a:p>
          <a:p>
            <a:pPr marL="800100" indent="-342900">
              <a:defRPr sz="1800">
                <a:solidFill>
                  <a:srgbClr val="000000"/>
                </a:solidFill>
              </a:defRPr>
            </a:pPr>
            <a:r>
              <a:rPr lang="en-US" sz="2100" dirty="0"/>
              <a:t>Also connects the lower back and thighs, though deeper than the gluteus maximus</a:t>
            </a:r>
          </a:p>
          <a:p>
            <a:pPr marL="800100" indent="-342900">
              <a:defRPr sz="1800">
                <a:solidFill>
                  <a:srgbClr val="000000"/>
                </a:solidFill>
              </a:defRPr>
            </a:pPr>
            <a:r>
              <a:rPr lang="en-US" sz="2100" dirty="0"/>
              <a:t>Actions: maintains pelvic alignment (if it is weak you will sink into the hip)</a:t>
            </a:r>
          </a:p>
          <a:p>
            <a:pPr marL="457200" indent="0">
              <a:buNone/>
              <a:defRPr sz="1800">
                <a:solidFill>
                  <a:srgbClr val="000000"/>
                </a:solidFill>
              </a:defRPr>
            </a:pPr>
            <a:endParaRPr lang="en-AU" sz="2100" dirty="0"/>
          </a:p>
        </p:txBody>
      </p:sp>
      <p:pic>
        <p:nvPicPr>
          <p:cNvPr id="4" name="Picture 3">
            <a:extLst>
              <a:ext uri="{FF2B5EF4-FFF2-40B4-BE49-F238E27FC236}">
                <a16:creationId xmlns:a16="http://schemas.microsoft.com/office/drawing/2014/main" id="{EAA977DA-1D15-4D9F-8741-6FFD28406ACF}"/>
              </a:ext>
            </a:extLst>
          </p:cNvPr>
          <p:cNvPicPr>
            <a:picLocks noChangeAspect="1"/>
          </p:cNvPicPr>
          <p:nvPr/>
        </p:nvPicPr>
        <p:blipFill>
          <a:blip r:embed="rId3"/>
          <a:stretch>
            <a:fillRect/>
          </a:stretch>
        </p:blipFill>
        <p:spPr>
          <a:xfrm>
            <a:off x="3701052" y="3852999"/>
            <a:ext cx="4789896" cy="1690551"/>
          </a:xfrm>
          <a:prstGeom prst="rect">
            <a:avLst/>
          </a:prstGeom>
        </p:spPr>
      </p:pic>
    </p:spTree>
    <p:extLst>
      <p:ext uri="{BB962C8B-B14F-4D97-AF65-F5344CB8AC3E}">
        <p14:creationId xmlns:p14="http://schemas.microsoft.com/office/powerpoint/2010/main" val="1505739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98688"/>
            <a:ext cx="7068130" cy="903152"/>
          </a:xfrm>
          <a:prstGeom prst="rect">
            <a:avLst/>
          </a:prstGeom>
        </p:spPr>
        <p:txBody>
          <a:bodyPr/>
          <a:lstStyle/>
          <a:p>
            <a:r>
              <a:rPr lang="en-AU" b="1" dirty="0">
                <a:solidFill>
                  <a:srgbClr val="C00000"/>
                </a:solidFill>
              </a:rPr>
              <a:t>Major muscles of the legs</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501839"/>
            <a:ext cx="6958361" cy="4122673"/>
          </a:xfrm>
          <a:prstGeom prst="rect">
            <a:avLst/>
          </a:prstGeom>
        </p:spPr>
        <p:txBody>
          <a:bodyPr numCol="1">
            <a:noAutofit/>
          </a:bodyPr>
          <a:lstStyle/>
          <a:p>
            <a:pPr marL="457200" indent="0">
              <a:buNone/>
              <a:defRPr sz="1800">
                <a:solidFill>
                  <a:srgbClr val="000000"/>
                </a:solidFill>
              </a:defRPr>
            </a:pPr>
            <a:r>
              <a:rPr lang="en-US" sz="2100" dirty="0"/>
              <a:t>Quadriceps:</a:t>
            </a:r>
          </a:p>
          <a:p>
            <a:pPr marL="800100" indent="-342900">
              <a:defRPr sz="1800">
                <a:solidFill>
                  <a:srgbClr val="000000"/>
                </a:solidFill>
              </a:defRPr>
            </a:pPr>
            <a:r>
              <a:rPr lang="en-US" sz="2100" dirty="0"/>
              <a:t>Runs from the hip flexors to the knee extensors</a:t>
            </a:r>
          </a:p>
          <a:p>
            <a:pPr marL="800100" indent="-342900">
              <a:defRPr sz="1800">
                <a:solidFill>
                  <a:srgbClr val="000000"/>
                </a:solidFill>
              </a:defRPr>
            </a:pPr>
            <a:r>
              <a:rPr lang="en-US" sz="2100" dirty="0"/>
              <a:t>Actions: Important for patella alignment, flexes the hip, therefore used for kicks to the front, jumps, </a:t>
            </a:r>
            <a:r>
              <a:rPr lang="en-US" sz="2100" dirty="0" err="1"/>
              <a:t>etc</a:t>
            </a:r>
            <a:endParaRPr lang="en-US" sz="2100" dirty="0"/>
          </a:p>
          <a:p>
            <a:pPr marL="457200" indent="0">
              <a:buNone/>
              <a:defRPr sz="1800">
                <a:solidFill>
                  <a:srgbClr val="000000"/>
                </a:solidFill>
              </a:defRPr>
            </a:pPr>
            <a:r>
              <a:rPr lang="en-US" sz="2100" dirty="0"/>
              <a:t>Hamstrings:</a:t>
            </a:r>
          </a:p>
          <a:p>
            <a:pPr marL="800100" indent="-342900">
              <a:defRPr sz="1800">
                <a:solidFill>
                  <a:srgbClr val="000000"/>
                </a:solidFill>
              </a:defRPr>
            </a:pPr>
            <a:r>
              <a:rPr lang="en-US" sz="2100" dirty="0"/>
              <a:t>On the back of the thigh</a:t>
            </a:r>
          </a:p>
          <a:p>
            <a:pPr marL="800100" indent="-342900">
              <a:defRPr sz="1800">
                <a:solidFill>
                  <a:srgbClr val="000000"/>
                </a:solidFill>
              </a:defRPr>
            </a:pPr>
            <a:r>
              <a:rPr lang="en-US" sz="2100" dirty="0"/>
              <a:t>Actions: Extends the hip, flexes the knee. Controls posture, used for working through jumps and flexibility</a:t>
            </a:r>
          </a:p>
          <a:p>
            <a:pPr marL="457200" indent="0">
              <a:buNone/>
              <a:defRPr sz="1800">
                <a:solidFill>
                  <a:srgbClr val="000000"/>
                </a:solidFill>
              </a:defRPr>
            </a:pPr>
            <a:r>
              <a:rPr lang="en-US" sz="2100" dirty="0"/>
              <a:t>Gastrocnemius</a:t>
            </a:r>
          </a:p>
          <a:p>
            <a:pPr marL="800100" indent="-342900">
              <a:defRPr sz="1800">
                <a:solidFill>
                  <a:srgbClr val="000000"/>
                </a:solidFill>
              </a:defRPr>
            </a:pPr>
            <a:r>
              <a:rPr lang="en-US" sz="2100" dirty="0"/>
              <a:t>Known as the ‘calf’ muscle</a:t>
            </a:r>
          </a:p>
          <a:p>
            <a:pPr marL="800100" indent="-342900">
              <a:defRPr sz="1800">
                <a:solidFill>
                  <a:srgbClr val="000000"/>
                </a:solidFill>
              </a:defRPr>
            </a:pPr>
            <a:r>
              <a:rPr lang="en-US" sz="2100" dirty="0"/>
              <a:t>Actions: Flexes the knee. Used for walking, rises, jumps. </a:t>
            </a:r>
            <a:endParaRPr lang="en-AU" sz="2100" dirty="0"/>
          </a:p>
        </p:txBody>
      </p:sp>
      <p:pic>
        <p:nvPicPr>
          <p:cNvPr id="5" name="Picture 4">
            <a:extLst>
              <a:ext uri="{FF2B5EF4-FFF2-40B4-BE49-F238E27FC236}">
                <a16:creationId xmlns:a16="http://schemas.microsoft.com/office/drawing/2014/main" id="{87BDBD3F-BE91-4D4D-8D00-D146114C276B}"/>
              </a:ext>
            </a:extLst>
          </p:cNvPr>
          <p:cNvPicPr>
            <a:picLocks noChangeAspect="1"/>
          </p:cNvPicPr>
          <p:nvPr/>
        </p:nvPicPr>
        <p:blipFill>
          <a:blip r:embed="rId3"/>
          <a:stretch>
            <a:fillRect/>
          </a:stretch>
        </p:blipFill>
        <p:spPr>
          <a:xfrm>
            <a:off x="6958361" y="3563175"/>
            <a:ext cx="2269273" cy="2340050"/>
          </a:xfrm>
          <a:prstGeom prst="rect">
            <a:avLst/>
          </a:prstGeom>
        </p:spPr>
      </p:pic>
      <p:pic>
        <p:nvPicPr>
          <p:cNvPr id="6" name="Picture 5">
            <a:extLst>
              <a:ext uri="{FF2B5EF4-FFF2-40B4-BE49-F238E27FC236}">
                <a16:creationId xmlns:a16="http://schemas.microsoft.com/office/drawing/2014/main" id="{4C9457BE-BD05-443D-B6BC-91F45ADF5319}"/>
              </a:ext>
            </a:extLst>
          </p:cNvPr>
          <p:cNvPicPr>
            <a:picLocks noChangeAspect="1"/>
          </p:cNvPicPr>
          <p:nvPr/>
        </p:nvPicPr>
        <p:blipFill>
          <a:blip r:embed="rId4"/>
          <a:stretch>
            <a:fillRect/>
          </a:stretch>
        </p:blipFill>
        <p:spPr>
          <a:xfrm>
            <a:off x="7850554" y="237512"/>
            <a:ext cx="2000319" cy="3141205"/>
          </a:xfrm>
          <a:prstGeom prst="rect">
            <a:avLst/>
          </a:prstGeom>
        </p:spPr>
      </p:pic>
      <p:pic>
        <p:nvPicPr>
          <p:cNvPr id="7" name="Picture 6">
            <a:extLst>
              <a:ext uri="{FF2B5EF4-FFF2-40B4-BE49-F238E27FC236}">
                <a16:creationId xmlns:a16="http://schemas.microsoft.com/office/drawing/2014/main" id="{57306453-CDB0-4977-B210-7F87395933B8}"/>
              </a:ext>
            </a:extLst>
          </p:cNvPr>
          <p:cNvPicPr>
            <a:picLocks noChangeAspect="1"/>
          </p:cNvPicPr>
          <p:nvPr/>
        </p:nvPicPr>
        <p:blipFill>
          <a:blip r:embed="rId5"/>
          <a:stretch>
            <a:fillRect/>
          </a:stretch>
        </p:blipFill>
        <p:spPr>
          <a:xfrm>
            <a:off x="9763927" y="2717710"/>
            <a:ext cx="2269274" cy="2370335"/>
          </a:xfrm>
          <a:prstGeom prst="rect">
            <a:avLst/>
          </a:prstGeom>
        </p:spPr>
      </p:pic>
    </p:spTree>
    <p:extLst>
      <p:ext uri="{BB962C8B-B14F-4D97-AF65-F5344CB8AC3E}">
        <p14:creationId xmlns:p14="http://schemas.microsoft.com/office/powerpoint/2010/main" val="3968396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Major muscles</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7352"/>
            <a:ext cx="10847541" cy="1327264"/>
          </a:xfrm>
          <a:prstGeom prst="rect">
            <a:avLst/>
          </a:prstGeom>
        </p:spPr>
        <p:txBody>
          <a:bodyPr numCol="1">
            <a:noAutofit/>
          </a:bodyPr>
          <a:lstStyle/>
          <a:p>
            <a:pPr marL="457200" indent="0">
              <a:buNone/>
              <a:defRPr sz="1800">
                <a:solidFill>
                  <a:srgbClr val="000000"/>
                </a:solidFill>
              </a:defRPr>
            </a:pPr>
            <a:r>
              <a:rPr lang="en-AU" sz="2100" dirty="0"/>
              <a:t>Working in small groups develop a stretch for each of the muscles explored. </a:t>
            </a:r>
          </a:p>
          <a:p>
            <a:pPr marL="457200" indent="0">
              <a:buNone/>
              <a:defRPr sz="1800">
                <a:solidFill>
                  <a:srgbClr val="000000"/>
                </a:solidFill>
              </a:defRPr>
            </a:pPr>
            <a:r>
              <a:rPr lang="en-AU" sz="2100" dirty="0"/>
              <a:t>Write a stretching and strengthening program to build and develop these muscles. </a:t>
            </a:r>
          </a:p>
        </p:txBody>
      </p:sp>
    </p:spTree>
    <p:extLst>
      <p:ext uri="{BB962C8B-B14F-4D97-AF65-F5344CB8AC3E}">
        <p14:creationId xmlns:p14="http://schemas.microsoft.com/office/powerpoint/2010/main" val="4173119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Environmental factors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7352"/>
            <a:ext cx="10847541" cy="3508394"/>
          </a:xfrm>
          <a:prstGeom prst="rect">
            <a:avLst/>
          </a:prstGeom>
        </p:spPr>
        <p:txBody>
          <a:bodyPr numCol="1">
            <a:noAutofit/>
          </a:bodyPr>
          <a:lstStyle/>
          <a:p>
            <a:pPr lvl="0">
              <a:defRPr sz="1800">
                <a:solidFill>
                  <a:srgbClr val="000000"/>
                </a:solidFill>
              </a:defRPr>
            </a:pPr>
            <a:r>
              <a:rPr lang="en-US" sz="2100" dirty="0"/>
              <a:t>TEMPERATURE: 22 degrees is the ideal temp. If cold, injuries may occur, such as tears. If too hot, may cause sweating resulting in loss of water= loss of electrolytes, resulting in muscle cramps, fatigue and injury.</a:t>
            </a:r>
          </a:p>
          <a:p>
            <a:pPr lvl="0">
              <a:defRPr sz="1800">
                <a:solidFill>
                  <a:srgbClr val="000000"/>
                </a:solidFill>
              </a:defRPr>
            </a:pPr>
            <a:r>
              <a:rPr lang="en-US" sz="2100" dirty="0"/>
              <a:t>FLOOR CONSTRUCTION: Sprung floor is ideal, however this is unchangeable. </a:t>
            </a:r>
          </a:p>
          <a:p>
            <a:pPr lvl="0">
              <a:defRPr sz="1800">
                <a:solidFill>
                  <a:srgbClr val="000000"/>
                </a:solidFill>
              </a:defRPr>
            </a:pPr>
            <a:r>
              <a:rPr lang="en-US" sz="2100" dirty="0"/>
              <a:t>FLOOR SURFACE: Use of rosin will build up in uneven places which can cause injury. Carpet can cause carpet burns, and is harder to turn on. This needs care.  </a:t>
            </a:r>
            <a:endParaRPr lang="en-AU" sz="2100" dirty="0"/>
          </a:p>
          <a:p>
            <a:pPr lvl="0">
              <a:defRPr sz="1800">
                <a:solidFill>
                  <a:srgbClr val="000000"/>
                </a:solidFill>
              </a:defRPr>
            </a:pPr>
            <a:endParaRPr lang="en-AU" sz="2100" dirty="0"/>
          </a:p>
          <a:p>
            <a:pPr marL="0" lvl="0" indent="0">
              <a:buNone/>
              <a:defRPr sz="1800">
                <a:solidFill>
                  <a:srgbClr val="000000"/>
                </a:solidFill>
              </a:defRPr>
            </a:pPr>
            <a:r>
              <a:rPr lang="en-AU" sz="2100" dirty="0"/>
              <a:t>Write a TEEEC paragraph on the importance of environmental factors. </a:t>
            </a:r>
            <a:endParaRPr lang="en-US" sz="2100" dirty="0"/>
          </a:p>
        </p:txBody>
      </p:sp>
    </p:spTree>
    <p:extLst>
      <p:ext uri="{BB962C8B-B14F-4D97-AF65-F5344CB8AC3E}">
        <p14:creationId xmlns:p14="http://schemas.microsoft.com/office/powerpoint/2010/main" val="181320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Causes of injury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7352"/>
            <a:ext cx="11125935" cy="4456248"/>
          </a:xfrm>
          <a:prstGeom prst="rect">
            <a:avLst/>
          </a:prstGeom>
        </p:spPr>
        <p:txBody>
          <a:bodyPr numCol="2">
            <a:noAutofit/>
          </a:bodyPr>
          <a:lstStyle/>
          <a:p>
            <a:pPr marL="457200" indent="-457200">
              <a:buFont typeface="+mj-lt"/>
              <a:buAutoNum type="arabicPeriod"/>
              <a:defRPr sz="1800">
                <a:solidFill>
                  <a:srgbClr val="000000"/>
                </a:solidFill>
              </a:defRPr>
            </a:pPr>
            <a:r>
              <a:rPr lang="en-US" sz="2100" dirty="0"/>
              <a:t>Inadequate warm up:</a:t>
            </a:r>
          </a:p>
          <a:p>
            <a:pPr>
              <a:defRPr sz="1800">
                <a:solidFill>
                  <a:srgbClr val="000000"/>
                </a:solidFill>
              </a:defRPr>
            </a:pPr>
            <a:r>
              <a:rPr lang="en-AU" sz="2100" dirty="0"/>
              <a:t>Shortened/Absent warm-up</a:t>
            </a:r>
          </a:p>
          <a:p>
            <a:pPr>
              <a:defRPr sz="1800">
                <a:solidFill>
                  <a:srgbClr val="000000"/>
                </a:solidFill>
              </a:defRPr>
            </a:pPr>
            <a:r>
              <a:rPr lang="en-AU" sz="2100" dirty="0"/>
              <a:t>Body needs to be kept warm during class</a:t>
            </a:r>
          </a:p>
          <a:p>
            <a:pPr>
              <a:defRPr sz="1800">
                <a:solidFill>
                  <a:srgbClr val="000000"/>
                </a:solidFill>
              </a:defRPr>
            </a:pPr>
            <a:r>
              <a:rPr lang="en-AU" sz="2100" dirty="0"/>
              <a:t>Effectiveness of warm-up leaves quickly</a:t>
            </a:r>
          </a:p>
          <a:p>
            <a:pPr>
              <a:defRPr sz="1800">
                <a:solidFill>
                  <a:srgbClr val="000000"/>
                </a:solidFill>
              </a:defRPr>
            </a:pPr>
            <a:r>
              <a:rPr lang="en-AU" sz="2100" dirty="0"/>
              <a:t>After 45 minutes- most if not all of the benefits are gone</a:t>
            </a:r>
            <a:endParaRPr lang="en-US" sz="2100" dirty="0"/>
          </a:p>
          <a:p>
            <a:pPr marL="457200" indent="-457200">
              <a:buFont typeface="+mj-lt"/>
              <a:buAutoNum type="arabicPeriod" startAt="2"/>
              <a:defRPr sz="1800">
                <a:solidFill>
                  <a:srgbClr val="000000"/>
                </a:solidFill>
              </a:defRPr>
            </a:pPr>
            <a:r>
              <a:rPr lang="en-US" sz="2100" dirty="0"/>
              <a:t>Lack of specific warm up:</a:t>
            </a:r>
          </a:p>
          <a:p>
            <a:pPr>
              <a:defRPr sz="1800">
                <a:solidFill>
                  <a:srgbClr val="000000"/>
                </a:solidFill>
              </a:defRPr>
            </a:pPr>
            <a:r>
              <a:rPr lang="en-US" sz="2100" dirty="0"/>
              <a:t>Warm up needs to be specific to the style you are about to perform</a:t>
            </a:r>
          </a:p>
          <a:p>
            <a:pPr>
              <a:defRPr sz="1800">
                <a:solidFill>
                  <a:srgbClr val="000000"/>
                </a:solidFill>
              </a:defRPr>
            </a:pPr>
            <a:endParaRPr lang="en-US" sz="2100" dirty="0"/>
          </a:p>
          <a:p>
            <a:pPr>
              <a:defRPr sz="1800">
                <a:solidFill>
                  <a:srgbClr val="000000"/>
                </a:solidFill>
              </a:defRPr>
            </a:pPr>
            <a:endParaRPr lang="en-US" sz="2100" dirty="0"/>
          </a:p>
          <a:p>
            <a:pPr marL="457200" indent="-457200">
              <a:buFont typeface="+mj-lt"/>
              <a:buAutoNum type="arabicPeriod" startAt="3"/>
              <a:defRPr sz="1800">
                <a:solidFill>
                  <a:srgbClr val="000000"/>
                </a:solidFill>
              </a:defRPr>
            </a:pPr>
            <a:r>
              <a:rPr lang="en-US" sz="2100" dirty="0"/>
              <a:t>Poor pre-season conditioning:</a:t>
            </a:r>
          </a:p>
          <a:p>
            <a:pPr>
              <a:defRPr sz="1800">
                <a:solidFill>
                  <a:srgbClr val="000000"/>
                </a:solidFill>
              </a:defRPr>
            </a:pPr>
            <a:r>
              <a:rPr lang="en-US" sz="2100" dirty="0"/>
              <a:t>If you’re unwell or have an injury at the beginning of the dancing term, you need to take it slow- build up the system.</a:t>
            </a:r>
          </a:p>
          <a:p>
            <a:pPr>
              <a:defRPr sz="1800">
                <a:solidFill>
                  <a:srgbClr val="000000"/>
                </a:solidFill>
              </a:defRPr>
            </a:pPr>
            <a:r>
              <a:rPr lang="en-US" sz="2100" dirty="0"/>
              <a:t>If you do have an injury- have it addressed and take care of it, or this will simply cause more injuries further on. </a:t>
            </a:r>
          </a:p>
          <a:p>
            <a:pPr>
              <a:defRPr sz="1800">
                <a:solidFill>
                  <a:srgbClr val="000000"/>
                </a:solidFill>
              </a:defRPr>
            </a:pPr>
            <a:r>
              <a:rPr lang="en-US" sz="2100" dirty="0"/>
              <a:t>Stay physically fit- don’t have four weeks off, then straight back into it. </a:t>
            </a:r>
          </a:p>
          <a:p>
            <a:pPr marL="457200" indent="-457200">
              <a:buFont typeface="+mj-lt"/>
              <a:buAutoNum type="arabicPeriod" startAt="3"/>
              <a:defRPr sz="1800">
                <a:solidFill>
                  <a:srgbClr val="000000"/>
                </a:solidFill>
              </a:defRPr>
            </a:pPr>
            <a:endParaRPr lang="en-US" sz="2100" dirty="0"/>
          </a:p>
          <a:p>
            <a:pPr marL="0" indent="0">
              <a:buNone/>
              <a:defRPr sz="1800">
                <a:solidFill>
                  <a:srgbClr val="000000"/>
                </a:solidFill>
              </a:defRPr>
            </a:pPr>
            <a:endParaRPr lang="en-US" sz="2100" dirty="0"/>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78970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Effective warm up</a:t>
            </a:r>
          </a:p>
        </p:txBody>
      </p:sp>
      <p:sp>
        <p:nvSpPr>
          <p:cNvPr id="7" name="Content Placeholder 6">
            <a:extLst>
              <a:ext uri="{FF2B5EF4-FFF2-40B4-BE49-F238E27FC236}">
                <a16:creationId xmlns:a16="http://schemas.microsoft.com/office/drawing/2014/main" id="{DE95F586-0227-4AD9-9D03-8A7A7272BF96}"/>
              </a:ext>
            </a:extLst>
          </p:cNvPr>
          <p:cNvSpPr>
            <a:spLocks noGrp="1"/>
          </p:cNvSpPr>
          <p:nvPr>
            <p:ph idx="4294967295"/>
          </p:nvPr>
        </p:nvSpPr>
        <p:spPr>
          <a:xfrm>
            <a:off x="0" y="1484313"/>
            <a:ext cx="11241066" cy="2675604"/>
          </a:xfrm>
          <a:prstGeom prst="rect">
            <a:avLst/>
          </a:prstGeom>
        </p:spPr>
        <p:txBody>
          <a:bodyPr wrap="square">
            <a:noAutofit/>
          </a:bodyPr>
          <a:lstStyle/>
          <a:p>
            <a:pPr marL="796697" lvl="0" indent="-339497">
              <a:buFont typeface="Arial" panose="020B0604020202020204" pitchFamily="34" charset="0"/>
              <a:buChar char="•"/>
              <a:defRPr sz="1800">
                <a:solidFill>
                  <a:srgbClr val="000000"/>
                </a:solidFill>
              </a:defRPr>
            </a:pPr>
            <a:r>
              <a:rPr lang="en-US" sz="2100" dirty="0"/>
              <a:t>10 - 15 minutes of continuous movement that increases in difficulty, involving large muscle groups. These large muscle groups include: quadriceps, hamstrings, calf complex, muscles of lower back, shoulders, adductors, etc.</a:t>
            </a:r>
          </a:p>
          <a:p>
            <a:pPr marL="796697" lvl="0" indent="-339497">
              <a:buFont typeface="Arial" panose="020B0604020202020204" pitchFamily="34" charset="0"/>
              <a:buChar char="•"/>
              <a:defRPr sz="1800">
                <a:solidFill>
                  <a:srgbClr val="000000"/>
                </a:solidFill>
              </a:defRPr>
            </a:pPr>
            <a:r>
              <a:rPr lang="en-US" sz="2100" dirty="0"/>
              <a:t>It is more useful if the warm up is specific to joints and muscles you’re intending to use, angles intended to use, and the speed you intend to move. </a:t>
            </a:r>
          </a:p>
          <a:p>
            <a:pPr marL="796697" lvl="0" indent="-339497">
              <a:buFont typeface="Arial" panose="020B0604020202020204" pitchFamily="34" charset="0"/>
              <a:buChar char="•"/>
              <a:defRPr sz="1800">
                <a:solidFill>
                  <a:srgbClr val="000000"/>
                </a:solidFill>
              </a:defRPr>
            </a:pPr>
            <a:r>
              <a:rPr lang="en-US" sz="2100" dirty="0"/>
              <a:t>Note: The benefits of a warm up are completely lost after 45 minutes of standing/sitting still, therefore it’s important to stay warm throughout class. </a:t>
            </a:r>
          </a:p>
        </p:txBody>
      </p:sp>
    </p:spTree>
    <p:extLst>
      <p:ext uri="{BB962C8B-B14F-4D97-AF65-F5344CB8AC3E}">
        <p14:creationId xmlns:p14="http://schemas.microsoft.com/office/powerpoint/2010/main" val="64506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Causes of injury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7352"/>
            <a:ext cx="11699311" cy="3206168"/>
          </a:xfrm>
          <a:prstGeom prst="rect">
            <a:avLst/>
          </a:prstGeom>
        </p:spPr>
        <p:txBody>
          <a:bodyPr numCol="1">
            <a:noAutofit/>
          </a:bodyPr>
          <a:lstStyle/>
          <a:p>
            <a:pPr marL="914400" indent="-457200">
              <a:buFont typeface="+mj-lt"/>
              <a:buAutoNum type="arabicPeriod" startAt="4"/>
              <a:defRPr sz="1800">
                <a:solidFill>
                  <a:srgbClr val="000000"/>
                </a:solidFill>
              </a:defRPr>
            </a:pPr>
            <a:r>
              <a:rPr lang="en-AU" sz="2100" dirty="0"/>
              <a:t>Scheduling of classes, rehearsals and performances:</a:t>
            </a:r>
          </a:p>
          <a:p>
            <a:pPr marL="800100" indent="-342900">
              <a:defRPr sz="1800">
                <a:solidFill>
                  <a:srgbClr val="000000"/>
                </a:solidFill>
              </a:defRPr>
            </a:pPr>
            <a:r>
              <a:rPr lang="en-US" sz="2100" dirty="0"/>
              <a:t>Make sure preparation is adequate prior to performances</a:t>
            </a:r>
          </a:p>
          <a:p>
            <a:pPr marL="800100" indent="-342900">
              <a:defRPr sz="1800">
                <a:solidFill>
                  <a:srgbClr val="000000"/>
                </a:solidFill>
              </a:defRPr>
            </a:pPr>
            <a:r>
              <a:rPr lang="en-US" sz="2100" dirty="0"/>
              <a:t>When on tour- difficult for preparation because of the lack of facilities</a:t>
            </a:r>
          </a:p>
          <a:p>
            <a:pPr marL="457200" indent="0">
              <a:buNone/>
              <a:defRPr sz="1800">
                <a:solidFill>
                  <a:srgbClr val="000000"/>
                </a:solidFill>
              </a:defRPr>
            </a:pPr>
            <a:endParaRPr lang="en-US" sz="2100" dirty="0"/>
          </a:p>
          <a:p>
            <a:pPr marL="914400" indent="-457200">
              <a:buFont typeface="+mj-lt"/>
              <a:buAutoNum type="arabicPeriod" startAt="5"/>
              <a:defRPr sz="1800">
                <a:solidFill>
                  <a:srgbClr val="000000"/>
                </a:solidFill>
              </a:defRPr>
            </a:pPr>
            <a:r>
              <a:rPr lang="en-US" sz="2100" dirty="0"/>
              <a:t>Improper performance of technique:</a:t>
            </a:r>
          </a:p>
          <a:p>
            <a:pPr lvl="1">
              <a:defRPr sz="1800">
                <a:solidFill>
                  <a:srgbClr val="000000"/>
                </a:solidFill>
              </a:defRPr>
            </a:pPr>
            <a:r>
              <a:rPr lang="en-US" sz="2100" dirty="0"/>
              <a:t>Responsibility to understand correct techniques and usage. </a:t>
            </a:r>
          </a:p>
          <a:p>
            <a:pPr lvl="1">
              <a:defRPr sz="1800">
                <a:solidFill>
                  <a:srgbClr val="000000"/>
                </a:solidFill>
              </a:defRPr>
            </a:pPr>
            <a:r>
              <a:rPr lang="en-US" sz="2100" dirty="0"/>
              <a:t>Need to be aware of physical capabilities and limitations of your own body- body maintenance.</a:t>
            </a:r>
          </a:p>
          <a:p>
            <a:pPr marL="457200" indent="0">
              <a:buNone/>
              <a:defRPr sz="1800">
                <a:solidFill>
                  <a:srgbClr val="000000"/>
                </a:solidFill>
              </a:defRPr>
            </a:pPr>
            <a:endParaRPr lang="en-US" sz="2100" dirty="0"/>
          </a:p>
          <a:p>
            <a:pPr marL="457200" indent="0">
              <a:buNone/>
              <a:defRPr sz="1800">
                <a:solidFill>
                  <a:srgbClr val="000000"/>
                </a:solidFill>
              </a:defRPr>
            </a:pPr>
            <a:endParaRPr lang="en-US" sz="2100" dirty="0"/>
          </a:p>
          <a:p>
            <a:pPr marL="0" indent="0">
              <a:buNone/>
              <a:defRPr sz="1800">
                <a:solidFill>
                  <a:srgbClr val="000000"/>
                </a:solidFill>
              </a:defRPr>
            </a:pPr>
            <a:endParaRPr lang="en-US" sz="2100" dirty="0"/>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1406038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Causes of injury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7351"/>
            <a:ext cx="11699311" cy="3675663"/>
          </a:xfrm>
          <a:prstGeom prst="rect">
            <a:avLst/>
          </a:prstGeom>
        </p:spPr>
        <p:txBody>
          <a:bodyPr numCol="1">
            <a:noAutofit/>
          </a:bodyPr>
          <a:lstStyle/>
          <a:p>
            <a:pPr marL="914400" indent="-457200">
              <a:buFont typeface="+mj-lt"/>
              <a:buAutoNum type="arabicPeriod" startAt="6"/>
              <a:defRPr sz="1800">
                <a:solidFill>
                  <a:srgbClr val="000000"/>
                </a:solidFill>
              </a:defRPr>
            </a:pPr>
            <a:r>
              <a:rPr lang="en-AU" sz="2100" dirty="0"/>
              <a:t>Commencing dance training late:</a:t>
            </a:r>
          </a:p>
          <a:p>
            <a:pPr marL="800100" indent="-342900">
              <a:defRPr sz="1800">
                <a:solidFill>
                  <a:srgbClr val="000000"/>
                </a:solidFill>
              </a:defRPr>
            </a:pPr>
            <a:r>
              <a:rPr lang="en-US" sz="2100" dirty="0"/>
              <a:t>When starting late it is hard to gain the required facility. </a:t>
            </a:r>
          </a:p>
          <a:p>
            <a:pPr marL="800100" indent="-342900">
              <a:defRPr sz="1800">
                <a:solidFill>
                  <a:srgbClr val="000000"/>
                </a:solidFill>
              </a:defRPr>
            </a:pPr>
            <a:r>
              <a:rPr lang="en-US" sz="2100" dirty="0"/>
              <a:t>Intensity of training (catching up if having started late) can cause injury.</a:t>
            </a:r>
          </a:p>
          <a:p>
            <a:pPr marL="800100" indent="-342900">
              <a:defRPr sz="1800">
                <a:solidFill>
                  <a:srgbClr val="000000"/>
                </a:solidFill>
              </a:defRPr>
            </a:pPr>
            <a:r>
              <a:rPr lang="en-US" sz="2100" dirty="0"/>
              <a:t>Result of starting late to catch up: excessing training, fatigue, etc. </a:t>
            </a:r>
          </a:p>
          <a:p>
            <a:pPr marL="457200" indent="0">
              <a:buNone/>
              <a:defRPr sz="1800">
                <a:solidFill>
                  <a:srgbClr val="000000"/>
                </a:solidFill>
              </a:defRPr>
            </a:pPr>
            <a:endParaRPr lang="en-US" sz="2100" dirty="0"/>
          </a:p>
          <a:p>
            <a:pPr marL="914400" indent="-457200">
              <a:buFont typeface="+mj-lt"/>
              <a:buAutoNum type="arabicPeriod" startAt="7"/>
              <a:defRPr sz="1800">
                <a:solidFill>
                  <a:srgbClr val="000000"/>
                </a:solidFill>
              </a:defRPr>
            </a:pPr>
            <a:r>
              <a:rPr lang="en-US" sz="2100" dirty="0"/>
              <a:t>Development of muscle imbalances:</a:t>
            </a:r>
          </a:p>
          <a:p>
            <a:pPr lvl="1">
              <a:defRPr sz="1800">
                <a:solidFill>
                  <a:srgbClr val="000000"/>
                </a:solidFill>
              </a:defRPr>
            </a:pPr>
            <a:r>
              <a:rPr lang="en-US" sz="2100" dirty="0"/>
              <a:t>Faulty technique</a:t>
            </a:r>
          </a:p>
          <a:p>
            <a:pPr lvl="1">
              <a:defRPr sz="1800">
                <a:solidFill>
                  <a:srgbClr val="000000"/>
                </a:solidFill>
              </a:defRPr>
            </a:pPr>
            <a:r>
              <a:rPr lang="en-US" sz="2100" dirty="0"/>
              <a:t>If training well- muscles should develop simultaneously, (spend the same amount of time on both sides)</a:t>
            </a:r>
          </a:p>
          <a:p>
            <a:pPr marL="457200" lvl="1" indent="0">
              <a:buNone/>
              <a:defRPr sz="1800">
                <a:solidFill>
                  <a:srgbClr val="000000"/>
                </a:solidFill>
              </a:defRPr>
            </a:pPr>
            <a:endParaRPr lang="en-US" sz="2100" dirty="0"/>
          </a:p>
          <a:p>
            <a:pPr marL="457200" indent="0">
              <a:buNone/>
              <a:defRPr sz="1800">
                <a:solidFill>
                  <a:srgbClr val="000000"/>
                </a:solidFill>
              </a:defRPr>
            </a:pPr>
            <a:endParaRPr lang="en-US" sz="2100" dirty="0"/>
          </a:p>
          <a:p>
            <a:pPr marL="0" indent="0">
              <a:buNone/>
              <a:defRPr sz="1800">
                <a:solidFill>
                  <a:srgbClr val="000000"/>
                </a:solidFill>
              </a:defRPr>
            </a:pPr>
            <a:endParaRPr lang="en-US" sz="2100" dirty="0"/>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1959357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1161"/>
            <a:ext cx="7068130" cy="903152"/>
          </a:xfrm>
          <a:prstGeom prst="rect">
            <a:avLst/>
          </a:prstGeom>
        </p:spPr>
        <p:txBody>
          <a:bodyPr/>
          <a:lstStyle/>
          <a:p>
            <a:r>
              <a:rPr lang="en-AU" b="1" dirty="0">
                <a:solidFill>
                  <a:srgbClr val="C00000"/>
                </a:solidFill>
              </a:rPr>
              <a:t>Type of injury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4313"/>
            <a:ext cx="11699311" cy="3206168"/>
          </a:xfrm>
          <a:prstGeom prst="rect">
            <a:avLst/>
          </a:prstGeom>
        </p:spPr>
        <p:txBody>
          <a:bodyPr numCol="1">
            <a:noAutofit/>
          </a:bodyPr>
          <a:lstStyle/>
          <a:p>
            <a:pPr marL="457200" lvl="1" indent="0">
              <a:buNone/>
              <a:defRPr sz="1800">
                <a:solidFill>
                  <a:srgbClr val="000000"/>
                </a:solidFill>
              </a:defRPr>
            </a:pPr>
            <a:r>
              <a:rPr lang="en-US" sz="2100" b="1" dirty="0" err="1"/>
              <a:t>Haematoma</a:t>
            </a:r>
            <a:r>
              <a:rPr lang="en-US" sz="2100" b="1" dirty="0"/>
              <a:t>:</a:t>
            </a:r>
          </a:p>
          <a:p>
            <a:pPr lvl="1">
              <a:defRPr sz="1800">
                <a:solidFill>
                  <a:srgbClr val="000000"/>
                </a:solidFill>
              </a:defRPr>
            </a:pPr>
            <a:r>
              <a:rPr lang="en-US" sz="2100" dirty="0"/>
              <a:t>Damage to a blood vessel with bleeding into the tissues</a:t>
            </a:r>
          </a:p>
          <a:p>
            <a:pPr lvl="1">
              <a:defRPr sz="1800">
                <a:solidFill>
                  <a:srgbClr val="000000"/>
                </a:solidFill>
              </a:defRPr>
            </a:pPr>
            <a:r>
              <a:rPr lang="en-US" sz="2100" dirty="0"/>
              <a:t>Mildest form is known as a bruise</a:t>
            </a:r>
          </a:p>
          <a:p>
            <a:pPr marL="457200" lvl="1" indent="0">
              <a:buNone/>
              <a:defRPr sz="1800">
                <a:solidFill>
                  <a:srgbClr val="000000"/>
                </a:solidFill>
              </a:defRPr>
            </a:pPr>
            <a:r>
              <a:rPr lang="en-US" sz="2100" b="1" dirty="0"/>
              <a:t>Treatment:</a:t>
            </a:r>
          </a:p>
          <a:p>
            <a:pPr lvl="1">
              <a:defRPr sz="1800">
                <a:solidFill>
                  <a:srgbClr val="000000"/>
                </a:solidFill>
              </a:defRPr>
            </a:pPr>
            <a:r>
              <a:rPr lang="en-US" sz="2100" dirty="0"/>
              <a:t>First 72 hours- no heat</a:t>
            </a:r>
          </a:p>
          <a:p>
            <a:pPr lvl="1">
              <a:defRPr sz="1800">
                <a:solidFill>
                  <a:srgbClr val="000000"/>
                </a:solidFill>
              </a:defRPr>
            </a:pPr>
            <a:r>
              <a:rPr lang="en-US" sz="2100" dirty="0"/>
              <a:t>Cold pack to control bleeding</a:t>
            </a:r>
          </a:p>
          <a:p>
            <a:pPr lvl="1">
              <a:defRPr sz="1800">
                <a:solidFill>
                  <a:srgbClr val="000000"/>
                </a:solidFill>
              </a:defRPr>
            </a:pPr>
            <a:r>
              <a:rPr lang="en-US" sz="2100" dirty="0"/>
              <a:t>Massage around the damaged area (not directly on)</a:t>
            </a:r>
          </a:p>
          <a:p>
            <a:pPr marL="457200" indent="0">
              <a:buNone/>
              <a:defRPr sz="1800">
                <a:solidFill>
                  <a:srgbClr val="000000"/>
                </a:solidFill>
              </a:defRPr>
            </a:pPr>
            <a:endParaRPr lang="en-US" sz="2100" dirty="0"/>
          </a:p>
          <a:p>
            <a:pPr marL="0" indent="0">
              <a:buNone/>
              <a:defRPr sz="1800">
                <a:solidFill>
                  <a:srgbClr val="000000"/>
                </a:solidFill>
              </a:defRPr>
            </a:pPr>
            <a:endParaRPr lang="en-US" sz="2100" dirty="0"/>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276204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Type of injury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7352"/>
            <a:ext cx="11699311" cy="3206168"/>
          </a:xfrm>
          <a:prstGeom prst="rect">
            <a:avLst/>
          </a:prstGeom>
        </p:spPr>
        <p:txBody>
          <a:bodyPr numCol="1">
            <a:noAutofit/>
          </a:bodyPr>
          <a:lstStyle/>
          <a:p>
            <a:pPr marL="457200" lvl="1" indent="0">
              <a:buNone/>
              <a:defRPr sz="1800">
                <a:solidFill>
                  <a:srgbClr val="000000"/>
                </a:solidFill>
              </a:defRPr>
            </a:pPr>
            <a:r>
              <a:rPr lang="en-US" sz="2100" b="1" dirty="0"/>
              <a:t>Muscle and tendon strain:</a:t>
            </a:r>
          </a:p>
          <a:p>
            <a:pPr lvl="1">
              <a:defRPr sz="1800">
                <a:solidFill>
                  <a:srgbClr val="000000"/>
                </a:solidFill>
              </a:defRPr>
            </a:pPr>
            <a:r>
              <a:rPr lang="en-US" sz="2100" dirty="0" err="1"/>
              <a:t>Characterised</a:t>
            </a:r>
            <a:r>
              <a:rPr lang="en-US" sz="2100" dirty="0"/>
              <a:t> by immense pain- cramping and spasms</a:t>
            </a:r>
          </a:p>
          <a:p>
            <a:pPr marL="457200" lvl="1" indent="0">
              <a:buNone/>
              <a:defRPr sz="1800">
                <a:solidFill>
                  <a:srgbClr val="000000"/>
                </a:solidFill>
              </a:defRPr>
            </a:pPr>
            <a:r>
              <a:rPr lang="en-US" sz="2100" dirty="0"/>
              <a:t>Treatment:</a:t>
            </a:r>
          </a:p>
          <a:p>
            <a:pPr lvl="1">
              <a:defRPr sz="1800">
                <a:solidFill>
                  <a:srgbClr val="000000"/>
                </a:solidFill>
              </a:defRPr>
            </a:pPr>
            <a:r>
              <a:rPr lang="en-US" sz="2100" dirty="0"/>
              <a:t>Cold pack to control pain, cramping and spasms</a:t>
            </a:r>
          </a:p>
          <a:p>
            <a:pPr marL="457200" lvl="1" indent="0">
              <a:buNone/>
              <a:defRPr sz="1800">
                <a:solidFill>
                  <a:srgbClr val="000000"/>
                </a:solidFill>
              </a:defRPr>
            </a:pPr>
            <a:endParaRPr lang="en-US" sz="2100" dirty="0"/>
          </a:p>
          <a:p>
            <a:pPr marL="457200" lvl="1" indent="0">
              <a:buNone/>
              <a:defRPr sz="1800">
                <a:solidFill>
                  <a:srgbClr val="000000"/>
                </a:solidFill>
              </a:defRPr>
            </a:pPr>
            <a:r>
              <a:rPr lang="en-US" sz="2100" b="1" dirty="0"/>
              <a:t>Ligament sprains and tears:</a:t>
            </a:r>
          </a:p>
          <a:p>
            <a:pPr lvl="1">
              <a:defRPr sz="1800">
                <a:solidFill>
                  <a:srgbClr val="000000"/>
                </a:solidFill>
              </a:defRPr>
            </a:pPr>
            <a:r>
              <a:rPr lang="en-US" sz="2100" dirty="0"/>
              <a:t>Causes pain, swelling and a reduction in movement</a:t>
            </a:r>
          </a:p>
          <a:p>
            <a:pPr marL="457200" lvl="1" indent="0">
              <a:buNone/>
              <a:defRPr sz="1800">
                <a:solidFill>
                  <a:srgbClr val="000000"/>
                </a:solidFill>
              </a:defRPr>
            </a:pPr>
            <a:r>
              <a:rPr lang="en-US" sz="2100" dirty="0"/>
              <a:t>Treatment:</a:t>
            </a:r>
          </a:p>
          <a:p>
            <a:pPr lvl="1">
              <a:defRPr sz="1800">
                <a:solidFill>
                  <a:srgbClr val="000000"/>
                </a:solidFill>
              </a:defRPr>
            </a:pPr>
            <a:r>
              <a:rPr lang="en-US" sz="2100" dirty="0"/>
              <a:t>4 – 12 weeks rehabilitation- depending on severity of the sprain or tear</a:t>
            </a:r>
          </a:p>
          <a:p>
            <a:pPr marL="0" indent="0">
              <a:buNone/>
              <a:defRPr sz="1800">
                <a:solidFill>
                  <a:srgbClr val="000000"/>
                </a:solidFill>
              </a:defRPr>
            </a:pPr>
            <a:endParaRPr lang="en-US" sz="2100" dirty="0"/>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931166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23746" y="581161"/>
            <a:ext cx="7068130" cy="903152"/>
          </a:xfrm>
          <a:prstGeom prst="rect">
            <a:avLst/>
          </a:prstGeom>
        </p:spPr>
        <p:txBody>
          <a:bodyPr/>
          <a:lstStyle/>
          <a:p>
            <a:r>
              <a:rPr lang="en-AU" b="1" dirty="0">
                <a:solidFill>
                  <a:srgbClr val="C00000"/>
                </a:solidFill>
              </a:rPr>
              <a:t>Type of injury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4313"/>
            <a:ext cx="11699311" cy="3494266"/>
          </a:xfrm>
          <a:prstGeom prst="rect">
            <a:avLst/>
          </a:prstGeom>
        </p:spPr>
        <p:txBody>
          <a:bodyPr numCol="1">
            <a:noAutofit/>
          </a:bodyPr>
          <a:lstStyle/>
          <a:p>
            <a:pPr marL="457200" lvl="1" indent="0">
              <a:buNone/>
              <a:defRPr sz="1800">
                <a:solidFill>
                  <a:srgbClr val="000000"/>
                </a:solidFill>
              </a:defRPr>
            </a:pPr>
            <a:r>
              <a:rPr lang="en-US" sz="2100" b="1" dirty="0"/>
              <a:t>Tendonitis:</a:t>
            </a:r>
          </a:p>
          <a:p>
            <a:pPr lvl="1">
              <a:defRPr sz="1800">
                <a:solidFill>
                  <a:srgbClr val="000000"/>
                </a:solidFill>
              </a:defRPr>
            </a:pPr>
            <a:r>
              <a:rPr lang="en-US" sz="2100" dirty="0"/>
              <a:t>Inflammation of the tendon resulting from overuse or faulty alignment</a:t>
            </a:r>
          </a:p>
          <a:p>
            <a:pPr marL="457200" lvl="1" indent="0">
              <a:buNone/>
              <a:defRPr sz="1800">
                <a:solidFill>
                  <a:srgbClr val="000000"/>
                </a:solidFill>
              </a:defRPr>
            </a:pPr>
            <a:r>
              <a:rPr lang="en-US" sz="2100" dirty="0"/>
              <a:t>Treatment:</a:t>
            </a:r>
          </a:p>
          <a:p>
            <a:pPr lvl="1">
              <a:defRPr sz="1800">
                <a:solidFill>
                  <a:srgbClr val="000000"/>
                </a:solidFill>
              </a:defRPr>
            </a:pPr>
            <a:r>
              <a:rPr lang="en-US" sz="2100" dirty="0"/>
              <a:t>Cold pack to settle the inflammation</a:t>
            </a:r>
          </a:p>
          <a:p>
            <a:pPr lvl="1">
              <a:defRPr sz="1800">
                <a:solidFill>
                  <a:srgbClr val="000000"/>
                </a:solidFill>
              </a:defRPr>
            </a:pPr>
            <a:r>
              <a:rPr lang="en-US" sz="2100" dirty="0"/>
              <a:t>Correct the faulty technique that caused it</a:t>
            </a:r>
          </a:p>
          <a:p>
            <a:pPr lvl="1">
              <a:defRPr sz="1800">
                <a:solidFill>
                  <a:srgbClr val="000000"/>
                </a:solidFill>
              </a:defRPr>
            </a:pPr>
            <a:r>
              <a:rPr lang="en-US" sz="2100" dirty="0"/>
              <a:t>4 – 6 weeks rehabilitation</a:t>
            </a:r>
          </a:p>
          <a:p>
            <a:pPr marL="457200" lvl="1" indent="0">
              <a:buNone/>
              <a:defRPr sz="1800">
                <a:solidFill>
                  <a:srgbClr val="000000"/>
                </a:solidFill>
              </a:defRPr>
            </a:pPr>
            <a:endParaRPr lang="en-US" sz="2100" dirty="0"/>
          </a:p>
          <a:p>
            <a:pPr marL="457200" lvl="1" indent="0">
              <a:buNone/>
              <a:defRPr sz="1800">
                <a:solidFill>
                  <a:srgbClr val="000000"/>
                </a:solidFill>
              </a:defRPr>
            </a:pPr>
            <a:r>
              <a:rPr lang="en-US" sz="2100" b="1" dirty="0"/>
              <a:t>Stress fracture:</a:t>
            </a:r>
          </a:p>
          <a:p>
            <a:pPr lvl="1">
              <a:defRPr sz="1800">
                <a:solidFill>
                  <a:srgbClr val="000000"/>
                </a:solidFill>
              </a:defRPr>
            </a:pPr>
            <a:r>
              <a:rPr lang="en-US" sz="2100" dirty="0"/>
              <a:t>Hairline cracks in the bone, caused by overuse</a:t>
            </a:r>
          </a:p>
          <a:p>
            <a:pPr marL="457200" lvl="1" indent="0">
              <a:buNone/>
              <a:defRPr sz="1800">
                <a:solidFill>
                  <a:srgbClr val="000000"/>
                </a:solidFill>
              </a:defRPr>
            </a:pPr>
            <a:r>
              <a:rPr lang="en-US" sz="2100" dirty="0"/>
              <a:t>Treatment:</a:t>
            </a:r>
          </a:p>
          <a:p>
            <a:pPr marL="457200" lvl="1" indent="0">
              <a:buNone/>
              <a:defRPr sz="1800">
                <a:solidFill>
                  <a:srgbClr val="000000"/>
                </a:solidFill>
              </a:defRPr>
            </a:pPr>
            <a:r>
              <a:rPr lang="en-US" sz="2100" dirty="0"/>
              <a:t>Correct the faulty technique that caused the injury</a:t>
            </a:r>
          </a:p>
          <a:p>
            <a:pPr lvl="1">
              <a:defRPr sz="1800">
                <a:solidFill>
                  <a:srgbClr val="000000"/>
                </a:solidFill>
              </a:defRPr>
            </a:pPr>
            <a:r>
              <a:rPr lang="en-US" sz="2100" dirty="0"/>
              <a:t>4 – 6 weeks rehabilitation</a:t>
            </a:r>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3021791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7068130" cy="903152"/>
          </a:xfrm>
          <a:prstGeom prst="rect">
            <a:avLst/>
          </a:prstGeom>
        </p:spPr>
        <p:txBody>
          <a:bodyPr/>
          <a:lstStyle/>
          <a:p>
            <a:r>
              <a:rPr lang="en-AU" b="1" dirty="0">
                <a:solidFill>
                  <a:srgbClr val="C00000"/>
                </a:solidFill>
              </a:rPr>
              <a:t>Type of injury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0" y="1487352"/>
            <a:ext cx="11699311" cy="3206168"/>
          </a:xfrm>
          <a:prstGeom prst="rect">
            <a:avLst/>
          </a:prstGeom>
        </p:spPr>
        <p:txBody>
          <a:bodyPr numCol="1">
            <a:noAutofit/>
          </a:bodyPr>
          <a:lstStyle/>
          <a:p>
            <a:pPr marL="457200" lvl="1" indent="0">
              <a:buNone/>
              <a:defRPr sz="1800">
                <a:solidFill>
                  <a:srgbClr val="000000"/>
                </a:solidFill>
              </a:defRPr>
            </a:pPr>
            <a:r>
              <a:rPr lang="en-US" sz="2100" b="1" dirty="0"/>
              <a:t>Bursitis:</a:t>
            </a:r>
          </a:p>
          <a:p>
            <a:pPr lvl="1">
              <a:defRPr sz="1800">
                <a:solidFill>
                  <a:srgbClr val="000000"/>
                </a:solidFill>
              </a:defRPr>
            </a:pPr>
            <a:r>
              <a:rPr lang="en-US" sz="2100" dirty="0"/>
              <a:t>Inflammation of the bursa (little fluid sacks)</a:t>
            </a:r>
          </a:p>
          <a:p>
            <a:pPr lvl="1">
              <a:defRPr sz="1800">
                <a:solidFill>
                  <a:srgbClr val="000000"/>
                </a:solidFill>
              </a:defRPr>
            </a:pPr>
            <a:r>
              <a:rPr lang="en-US" sz="2100" dirty="0"/>
              <a:t>Caused by repeated jumps on hard floors</a:t>
            </a:r>
          </a:p>
          <a:p>
            <a:pPr marL="457200" lvl="1" indent="0">
              <a:buNone/>
              <a:defRPr sz="1800">
                <a:solidFill>
                  <a:srgbClr val="000000"/>
                </a:solidFill>
              </a:defRPr>
            </a:pPr>
            <a:r>
              <a:rPr lang="en-US" sz="2100" dirty="0"/>
              <a:t>Treatment:</a:t>
            </a:r>
          </a:p>
          <a:p>
            <a:pPr lvl="1">
              <a:defRPr sz="1800">
                <a:solidFill>
                  <a:srgbClr val="000000"/>
                </a:solidFill>
              </a:defRPr>
            </a:pPr>
            <a:r>
              <a:rPr lang="en-US" sz="2100" dirty="0"/>
              <a:t>Cold pack to settle the inflammation</a:t>
            </a:r>
          </a:p>
          <a:p>
            <a:pPr lvl="1">
              <a:defRPr sz="1800">
                <a:solidFill>
                  <a:srgbClr val="000000"/>
                </a:solidFill>
              </a:defRPr>
            </a:pPr>
            <a:r>
              <a:rPr lang="en-US" sz="2100" dirty="0"/>
              <a:t>Correct the faulty technique that caused it</a:t>
            </a:r>
          </a:p>
          <a:p>
            <a:pPr lvl="1">
              <a:defRPr sz="1800">
                <a:solidFill>
                  <a:srgbClr val="000000"/>
                </a:solidFill>
              </a:defRPr>
            </a:pPr>
            <a:endParaRPr lang="en-US" sz="2100" dirty="0"/>
          </a:p>
          <a:p>
            <a:pPr marL="457200" lvl="1" indent="0">
              <a:buNone/>
              <a:defRPr sz="1800">
                <a:solidFill>
                  <a:srgbClr val="000000"/>
                </a:solidFill>
              </a:defRPr>
            </a:pPr>
            <a:r>
              <a:rPr lang="en-US" sz="2100" dirty="0"/>
              <a:t>Research one of these injuries in further detail and present your report to the class. </a:t>
            </a:r>
          </a:p>
          <a:p>
            <a:pPr marL="457200" indent="0">
              <a:buNone/>
              <a:defRPr sz="1800">
                <a:solidFill>
                  <a:srgbClr val="000000"/>
                </a:solidFill>
              </a:defRPr>
            </a:pPr>
            <a:endParaRPr lang="en-AU" sz="2100" dirty="0"/>
          </a:p>
        </p:txBody>
      </p:sp>
    </p:spTree>
    <p:extLst>
      <p:ext uri="{BB962C8B-B14F-4D97-AF65-F5344CB8AC3E}">
        <p14:creationId xmlns:p14="http://schemas.microsoft.com/office/powerpoint/2010/main" val="3379847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What are some warm up examples? </a:t>
            </a:r>
          </a:p>
        </p:txBody>
      </p:sp>
      <p:sp>
        <p:nvSpPr>
          <p:cNvPr id="9" name="Shape 68">
            <a:extLst>
              <a:ext uri="{FF2B5EF4-FFF2-40B4-BE49-F238E27FC236}">
                <a16:creationId xmlns:a16="http://schemas.microsoft.com/office/drawing/2014/main" id="{45AD93A9-227F-45F0-B86D-A00DB0AC23DB}"/>
              </a:ext>
            </a:extLst>
          </p:cNvPr>
          <p:cNvSpPr>
            <a:spLocks noGrp="1"/>
          </p:cNvSpPr>
          <p:nvPr>
            <p:ph idx="4294967295"/>
          </p:nvPr>
        </p:nvSpPr>
        <p:spPr>
          <a:xfrm>
            <a:off x="515938" y="1484313"/>
            <a:ext cx="11622589" cy="3877261"/>
          </a:xfrm>
          <a:prstGeom prst="rect">
            <a:avLst/>
          </a:prstGeom>
        </p:spPr>
        <p:txBody>
          <a:bodyPr anchor="t">
            <a:noAutofit/>
          </a:bodyPr>
          <a:lstStyle/>
          <a:p>
            <a:pPr marL="457200" indent="-342900">
              <a:spcBef>
                <a:spcPts val="400"/>
              </a:spcBef>
              <a:buSzPct val="100000"/>
              <a:defRPr sz="1800">
                <a:solidFill>
                  <a:srgbClr val="000000"/>
                </a:solidFill>
              </a:defRPr>
            </a:pPr>
            <a:r>
              <a:rPr lang="en-AU" sz="2100" dirty="0">
                <a:uFill>
                  <a:solidFill/>
                </a:uFill>
                <a:latin typeface="Calibri"/>
                <a:ea typeface="Calibri"/>
                <a:cs typeface="Calibri"/>
                <a:sym typeface="Calibri"/>
              </a:rPr>
              <a:t>Jogging</a:t>
            </a:r>
          </a:p>
          <a:p>
            <a:pPr marL="400050" indent="-285750">
              <a:spcBef>
                <a:spcPts val="400"/>
              </a:spcBef>
              <a:buSzPct val="100000"/>
              <a:defRPr sz="1800">
                <a:solidFill>
                  <a:srgbClr val="000000"/>
                </a:solidFill>
              </a:defRPr>
            </a:pPr>
            <a:r>
              <a:rPr lang="en-AU" sz="2100" dirty="0">
                <a:uFill>
                  <a:solidFill/>
                </a:uFill>
                <a:latin typeface="Calibri"/>
                <a:ea typeface="Calibri"/>
                <a:cs typeface="Calibri"/>
                <a:sym typeface="Calibri"/>
              </a:rPr>
              <a:t>High knees</a:t>
            </a:r>
          </a:p>
          <a:p>
            <a:pPr marL="400050" indent="-285750">
              <a:spcBef>
                <a:spcPts val="400"/>
              </a:spcBef>
              <a:buSzPct val="100000"/>
              <a:defRPr sz="1800">
                <a:solidFill>
                  <a:srgbClr val="000000"/>
                </a:solidFill>
              </a:defRPr>
            </a:pPr>
            <a:r>
              <a:rPr lang="en-AU" sz="2100" dirty="0">
                <a:uFill>
                  <a:solidFill/>
                </a:uFill>
                <a:latin typeface="Calibri"/>
                <a:ea typeface="Calibri"/>
                <a:cs typeface="Calibri"/>
                <a:sym typeface="Calibri"/>
              </a:rPr>
              <a:t>Star jumps</a:t>
            </a:r>
          </a:p>
          <a:p>
            <a:pPr marL="400050" indent="-285750">
              <a:spcBef>
                <a:spcPts val="400"/>
              </a:spcBef>
              <a:buSzPct val="100000"/>
              <a:defRPr sz="1800">
                <a:solidFill>
                  <a:srgbClr val="000000"/>
                </a:solidFill>
              </a:defRPr>
            </a:pPr>
            <a:r>
              <a:rPr lang="en-AU" sz="2100" dirty="0">
                <a:uFill>
                  <a:solidFill/>
                </a:uFill>
                <a:latin typeface="Calibri"/>
                <a:ea typeface="Calibri"/>
                <a:cs typeface="Calibri"/>
                <a:sym typeface="Calibri"/>
              </a:rPr>
              <a:t>Roll downs, warming up the spine</a:t>
            </a:r>
          </a:p>
          <a:p>
            <a:pPr marL="400050" indent="-285750">
              <a:spcBef>
                <a:spcPts val="400"/>
              </a:spcBef>
              <a:buSzPct val="100000"/>
              <a:defRPr sz="1800">
                <a:solidFill>
                  <a:srgbClr val="000000"/>
                </a:solidFill>
              </a:defRPr>
            </a:pPr>
            <a:endParaRPr lang="en-AU" sz="2100" dirty="0">
              <a:uFill>
                <a:solidFill/>
              </a:uFill>
              <a:latin typeface="Calibri"/>
              <a:ea typeface="Calibri"/>
              <a:cs typeface="Calibri"/>
              <a:sym typeface="Calibri"/>
            </a:endParaRPr>
          </a:p>
          <a:p>
            <a:pPr marL="114300" indent="0">
              <a:spcBef>
                <a:spcPts val="400"/>
              </a:spcBef>
              <a:buSzPct val="100000"/>
              <a:buNone/>
              <a:defRPr sz="1800">
                <a:solidFill>
                  <a:srgbClr val="000000"/>
                </a:solidFill>
              </a:defRPr>
            </a:pPr>
            <a:r>
              <a:rPr lang="en-AU" sz="2100" dirty="0">
                <a:uFill>
                  <a:solidFill/>
                </a:uFill>
                <a:latin typeface="Calibri"/>
                <a:ea typeface="Calibri"/>
                <a:cs typeface="Calibri"/>
                <a:sym typeface="Calibri"/>
              </a:rPr>
              <a:t>Discuss and name some more warm up examples.</a:t>
            </a:r>
          </a:p>
          <a:p>
            <a:pPr marL="114300" indent="0">
              <a:spcBef>
                <a:spcPts val="400"/>
              </a:spcBef>
              <a:buSzPct val="100000"/>
              <a:buNone/>
              <a:defRPr sz="1800">
                <a:solidFill>
                  <a:srgbClr val="000000"/>
                </a:solidFill>
              </a:defRPr>
            </a:pPr>
            <a:r>
              <a:rPr lang="en-AU" sz="2100" dirty="0">
                <a:uFill>
                  <a:solidFill/>
                </a:uFill>
                <a:latin typeface="Calibri"/>
                <a:ea typeface="Calibri"/>
                <a:cs typeface="Calibri"/>
                <a:sym typeface="Calibri"/>
              </a:rPr>
              <a:t>Remember it is anything to warm up the feet, calves and increase your heart rate.</a:t>
            </a:r>
          </a:p>
        </p:txBody>
      </p:sp>
    </p:spTree>
    <p:extLst>
      <p:ext uri="{BB962C8B-B14F-4D97-AF65-F5344CB8AC3E}">
        <p14:creationId xmlns:p14="http://schemas.microsoft.com/office/powerpoint/2010/main" val="81591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Why should we cool down?</a:t>
            </a:r>
          </a:p>
        </p:txBody>
      </p:sp>
      <p:sp>
        <p:nvSpPr>
          <p:cNvPr id="7" name="Shape 62">
            <a:extLst>
              <a:ext uri="{FF2B5EF4-FFF2-40B4-BE49-F238E27FC236}">
                <a16:creationId xmlns:a16="http://schemas.microsoft.com/office/drawing/2014/main" id="{A5482432-2B59-4E3E-82AC-1738B5D08568}"/>
              </a:ext>
            </a:extLst>
          </p:cNvPr>
          <p:cNvSpPr>
            <a:spLocks noGrp="1"/>
          </p:cNvSpPr>
          <p:nvPr>
            <p:ph idx="4294967295"/>
          </p:nvPr>
        </p:nvSpPr>
        <p:spPr>
          <a:xfrm>
            <a:off x="1" y="1484313"/>
            <a:ext cx="6095999" cy="4172799"/>
          </a:xfrm>
          <a:prstGeom prst="rect">
            <a:avLst/>
          </a:prstGeom>
        </p:spPr>
        <p:txBody>
          <a:bodyPr>
            <a:noAutofit/>
          </a:bodyPr>
          <a:lstStyle/>
          <a:p>
            <a:pPr marL="800100" indent="-342900">
              <a:defRPr sz="1800">
                <a:solidFill>
                  <a:srgbClr val="000000"/>
                </a:solidFill>
              </a:defRPr>
            </a:pPr>
            <a:r>
              <a:rPr sz="2100" dirty="0"/>
              <a:t>Cooling down returns the blood to the heart</a:t>
            </a:r>
          </a:p>
          <a:p>
            <a:pPr marL="800100" indent="-342900">
              <a:defRPr sz="1800">
                <a:solidFill>
                  <a:srgbClr val="000000"/>
                </a:solidFill>
              </a:defRPr>
            </a:pPr>
            <a:r>
              <a:rPr sz="2100" dirty="0"/>
              <a:t>It allows the metabolic waste products (like lactic acid) to move rapidly throughout the body. Ever felt sore the following day after dancing or playing sport? This is due to the lactic acid that remains in your muscles after you suddenly stop activity. Deep stretches whilst cooling down helps to decrease this effect</a:t>
            </a:r>
            <a:r>
              <a:rPr lang="en-AU" sz="2100" dirty="0"/>
              <a:t>.</a:t>
            </a:r>
          </a:p>
          <a:p>
            <a:pPr marL="800100" indent="-342900">
              <a:defRPr sz="1800">
                <a:solidFill>
                  <a:srgbClr val="000000"/>
                </a:solidFill>
              </a:defRPr>
            </a:pPr>
            <a:r>
              <a:rPr lang="en-US" sz="2100" dirty="0"/>
              <a:t>Deep stretches during a cool down is the best time to increase your flexibility.</a:t>
            </a:r>
          </a:p>
          <a:p>
            <a:pPr marL="800100" indent="-342900">
              <a:defRPr sz="1800">
                <a:solidFill>
                  <a:srgbClr val="000000"/>
                </a:solidFill>
              </a:defRPr>
            </a:pPr>
            <a:r>
              <a:rPr lang="en-US" sz="2100" dirty="0"/>
              <a:t>Cooling down should happen gradually. </a:t>
            </a:r>
          </a:p>
          <a:p>
            <a:pPr marL="914400" indent="-457200">
              <a:defRPr sz="1800">
                <a:solidFill>
                  <a:srgbClr val="000000"/>
                </a:solidFill>
              </a:defRPr>
            </a:pPr>
            <a:endParaRPr sz="2100" dirty="0"/>
          </a:p>
        </p:txBody>
      </p:sp>
      <p:pic>
        <p:nvPicPr>
          <p:cNvPr id="6" name="Picture 5">
            <a:extLst>
              <a:ext uri="{FF2B5EF4-FFF2-40B4-BE49-F238E27FC236}">
                <a16:creationId xmlns:a16="http://schemas.microsoft.com/office/drawing/2014/main" id="{712443B8-DDE4-4F5E-B7B2-C7B9810B0EEA}"/>
              </a:ext>
            </a:extLst>
          </p:cNvPr>
          <p:cNvPicPr>
            <a:picLocks noChangeAspect="1"/>
          </p:cNvPicPr>
          <p:nvPr/>
        </p:nvPicPr>
        <p:blipFill>
          <a:blip r:embed="rId3"/>
          <a:stretch>
            <a:fillRect/>
          </a:stretch>
        </p:blipFill>
        <p:spPr>
          <a:xfrm>
            <a:off x="6476110" y="1484313"/>
            <a:ext cx="4668215" cy="2625871"/>
          </a:xfrm>
          <a:prstGeom prst="rect">
            <a:avLst/>
          </a:prstGeom>
        </p:spPr>
      </p:pic>
    </p:spTree>
    <p:extLst>
      <p:ext uri="{BB962C8B-B14F-4D97-AF65-F5344CB8AC3E}">
        <p14:creationId xmlns:p14="http://schemas.microsoft.com/office/powerpoint/2010/main" val="157079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Cool down examples</a:t>
            </a:r>
          </a:p>
        </p:txBody>
      </p:sp>
      <p:sp>
        <p:nvSpPr>
          <p:cNvPr id="5" name="Shape 67">
            <a:extLst>
              <a:ext uri="{FF2B5EF4-FFF2-40B4-BE49-F238E27FC236}">
                <a16:creationId xmlns:a16="http://schemas.microsoft.com/office/drawing/2014/main" id="{8D2F6D2D-2484-4D43-BFC8-8B3174BAE005}"/>
              </a:ext>
            </a:extLst>
          </p:cNvPr>
          <p:cNvSpPr>
            <a:spLocks noGrp="1"/>
          </p:cNvSpPr>
          <p:nvPr>
            <p:ph idx="4294967295"/>
          </p:nvPr>
        </p:nvSpPr>
        <p:spPr>
          <a:xfrm>
            <a:off x="107950" y="1484313"/>
            <a:ext cx="11578834" cy="3632200"/>
          </a:xfrm>
          <a:prstGeom prst="rect">
            <a:avLst/>
          </a:prstGeom>
        </p:spPr>
        <p:txBody>
          <a:bodyPr>
            <a:noAutofit/>
          </a:bodyPr>
          <a:lstStyle>
            <a:lvl1pPr marL="820947" indent="-363747">
              <a:buBlip>
                <a:blip r:embed="rId3"/>
              </a:buBlip>
              <a:defRPr sz="3000"/>
            </a:lvl1pPr>
          </a:lstStyle>
          <a:p>
            <a:pPr lvl="0">
              <a:buFont typeface="Arial" panose="020B0604020202020204" pitchFamily="34" charset="0"/>
              <a:buChar char="•"/>
              <a:defRPr sz="1800">
                <a:solidFill>
                  <a:srgbClr val="000000"/>
                </a:solidFill>
              </a:defRPr>
            </a:pPr>
            <a:r>
              <a:rPr sz="2100" dirty="0"/>
              <a:t>Deep stretches: such as splits, calf stretch, quadriceps stretch, etc. Holding stretches for 30 seconds will help maintain your flexibility, holding for 1 minute will increase it. </a:t>
            </a:r>
            <a:endParaRPr lang="en-AU" sz="2100" dirty="0"/>
          </a:p>
          <a:p>
            <a:pPr>
              <a:buFont typeface="Arial" panose="020B0604020202020204" pitchFamily="34" charset="0"/>
              <a:buChar char="•"/>
              <a:defRPr sz="1800">
                <a:solidFill>
                  <a:srgbClr val="000000"/>
                </a:solidFill>
              </a:defRPr>
            </a:pPr>
            <a:r>
              <a:rPr lang="en-US" sz="2100" dirty="0"/>
              <a:t>Deep breathing: Breathing returns the oxygen into your blood which allows the heart rate to go back to its regular pace. </a:t>
            </a:r>
          </a:p>
          <a:p>
            <a:pPr>
              <a:buFont typeface="Arial" panose="020B0604020202020204" pitchFamily="34" charset="0"/>
              <a:buChar char="•"/>
              <a:defRPr sz="1800">
                <a:solidFill>
                  <a:srgbClr val="000000"/>
                </a:solidFill>
              </a:defRPr>
            </a:pPr>
            <a:r>
              <a:rPr lang="en-US" sz="2100" dirty="0"/>
              <a:t>Walking around the room at a regular pace. It’s important to not stop suddenly after physical activity. You can slow your activity down by simply walking around at a regular pace to enable your heart rate to settle. </a:t>
            </a:r>
          </a:p>
          <a:p>
            <a:pPr marL="914400" lvl="0" indent="-457200">
              <a:buFont typeface="+mj-lt"/>
              <a:buAutoNum type="arabicPeriod"/>
              <a:defRPr sz="1800">
                <a:solidFill>
                  <a:srgbClr val="000000"/>
                </a:solidFill>
              </a:defRPr>
            </a:pPr>
            <a:r>
              <a:rPr lang="en-AU" sz="2100" dirty="0"/>
              <a:t>Use the internet to research 5 alternative cool-downs.</a:t>
            </a:r>
          </a:p>
          <a:p>
            <a:pPr marL="914400" lvl="0" indent="-457200">
              <a:buFont typeface="+mj-lt"/>
              <a:buAutoNum type="arabicPeriod"/>
              <a:defRPr sz="1800">
                <a:solidFill>
                  <a:srgbClr val="000000"/>
                </a:solidFill>
              </a:defRPr>
            </a:pPr>
            <a:r>
              <a:rPr lang="en-AU" sz="2100" dirty="0"/>
              <a:t>With your partner develop a cool down exercise and run the class through it. </a:t>
            </a:r>
          </a:p>
        </p:txBody>
      </p:sp>
    </p:spTree>
    <p:extLst>
      <p:ext uri="{BB962C8B-B14F-4D97-AF65-F5344CB8AC3E}">
        <p14:creationId xmlns:p14="http://schemas.microsoft.com/office/powerpoint/2010/main" val="777211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Body awareness</a:t>
            </a:r>
          </a:p>
        </p:txBody>
      </p:sp>
      <p:sp>
        <p:nvSpPr>
          <p:cNvPr id="3" name="Rectangle 2">
            <a:extLst>
              <a:ext uri="{FF2B5EF4-FFF2-40B4-BE49-F238E27FC236}">
                <a16:creationId xmlns:a16="http://schemas.microsoft.com/office/drawing/2014/main" id="{AAFD3B5F-3CBF-443E-9F7F-27D12B64955F}"/>
              </a:ext>
            </a:extLst>
          </p:cNvPr>
          <p:cNvSpPr/>
          <p:nvPr/>
        </p:nvSpPr>
        <p:spPr>
          <a:xfrm>
            <a:off x="0" y="1484313"/>
            <a:ext cx="11711836" cy="2123658"/>
          </a:xfrm>
          <a:prstGeom prst="rect">
            <a:avLst/>
          </a:prstGeom>
        </p:spPr>
        <p:txBody>
          <a:bodyPr wrap="square">
            <a:noAutofit/>
          </a:bodyPr>
          <a:lstStyle/>
          <a:p>
            <a:pPr marL="845197" lvl="0" indent="-387997">
              <a:buFont typeface="Arial" panose="020B0604020202020204" pitchFamily="34" charset="0"/>
              <a:buChar char="•"/>
              <a:defRPr sz="1800">
                <a:solidFill>
                  <a:srgbClr val="000000"/>
                </a:solidFill>
              </a:defRPr>
            </a:pPr>
            <a:r>
              <a:rPr lang="en-US" sz="2100" dirty="0"/>
              <a:t>Body awareness is being constantly aware of what your body is doing in dance. This includes how it is moving and the space it is taking. This can also be referred to as spatial awareness. Body awareness also refers to knowing your own personal capabilities and limitations in dance. </a:t>
            </a:r>
          </a:p>
          <a:p>
            <a:pPr marL="845197" lvl="0" indent="-387997">
              <a:buFont typeface="Arial" panose="020B0604020202020204" pitchFamily="34" charset="0"/>
              <a:buChar char="•"/>
              <a:defRPr sz="1800">
                <a:solidFill>
                  <a:srgbClr val="000000"/>
                </a:solidFill>
              </a:defRPr>
            </a:pPr>
            <a:r>
              <a:rPr lang="en-US" sz="2100" dirty="0"/>
              <a:t>Building this awareness will improve a dancers ability to create shape and form</a:t>
            </a:r>
          </a:p>
          <a:p>
            <a:pPr marL="457200" lvl="0">
              <a:defRPr sz="1800">
                <a:solidFill>
                  <a:srgbClr val="000000"/>
                </a:solidFill>
              </a:defRPr>
            </a:pPr>
            <a:endParaRPr lang="en-US" sz="2100" dirty="0"/>
          </a:p>
        </p:txBody>
      </p:sp>
    </p:spTree>
    <p:extLst>
      <p:ext uri="{BB962C8B-B14F-4D97-AF65-F5344CB8AC3E}">
        <p14:creationId xmlns:p14="http://schemas.microsoft.com/office/powerpoint/2010/main" val="2970031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Body awareness test</a:t>
            </a:r>
          </a:p>
        </p:txBody>
      </p:sp>
      <p:sp>
        <p:nvSpPr>
          <p:cNvPr id="8" name="Shape 75">
            <a:extLst>
              <a:ext uri="{FF2B5EF4-FFF2-40B4-BE49-F238E27FC236}">
                <a16:creationId xmlns:a16="http://schemas.microsoft.com/office/drawing/2014/main" id="{0401EC68-8D12-4BB9-A724-70EEC3B5974A}"/>
              </a:ext>
            </a:extLst>
          </p:cNvPr>
          <p:cNvSpPr>
            <a:spLocks noGrp="1"/>
          </p:cNvSpPr>
          <p:nvPr>
            <p:ph idx="4294967295"/>
          </p:nvPr>
        </p:nvSpPr>
        <p:spPr>
          <a:xfrm>
            <a:off x="371335" y="1484313"/>
            <a:ext cx="11612254" cy="3507288"/>
          </a:xfrm>
          <a:prstGeom prst="rect">
            <a:avLst/>
          </a:prstGeom>
        </p:spPr>
        <p:txBody>
          <a:bodyPr anchor="t">
            <a:noAutofit/>
          </a:bodyPr>
          <a:lstStyle/>
          <a:p>
            <a:pPr marL="114300" indent="0" defTabSz="914400">
              <a:lnSpc>
                <a:spcPct val="120000"/>
              </a:lnSpc>
              <a:spcBef>
                <a:spcPts val="500"/>
              </a:spcBef>
              <a:buClr>
                <a:srgbClr val="BD1900"/>
              </a:buClr>
              <a:buSzPct val="100000"/>
              <a:buNone/>
              <a:defRPr sz="1800">
                <a:solidFill>
                  <a:srgbClr val="000000"/>
                </a:solidFill>
              </a:defRPr>
            </a:pPr>
            <a:r>
              <a:rPr lang="en-AU" sz="2100" dirty="0">
                <a:uFill>
                  <a:solidFill>
                    <a:srgbClr val="FFFFFF"/>
                  </a:solidFill>
                </a:uFill>
                <a:latin typeface="Calibri"/>
                <a:ea typeface="Calibri"/>
                <a:cs typeface="Calibri"/>
                <a:sym typeface="Calibri"/>
              </a:rPr>
              <a:t>With each of the following exercises, estimate what your results will be. This will allow you to develop your knowledge on your capabilities and limitations within dance.</a:t>
            </a:r>
          </a:p>
          <a:p>
            <a:pPr marL="114300" indent="0" defTabSz="914400">
              <a:lnSpc>
                <a:spcPct val="120000"/>
              </a:lnSpc>
              <a:spcBef>
                <a:spcPts val="500"/>
              </a:spcBef>
              <a:buClr>
                <a:srgbClr val="BD1900"/>
              </a:buClr>
              <a:buSzPct val="100000"/>
              <a:buNone/>
              <a:defRPr sz="1800">
                <a:solidFill>
                  <a:srgbClr val="000000"/>
                </a:solidFill>
              </a:defRPr>
            </a:pPr>
            <a:endParaRPr lang="en-AU" sz="2100" dirty="0">
              <a:uFill>
                <a:solidFill>
                  <a:srgbClr val="FFFFFF"/>
                </a:solidFill>
              </a:uFill>
              <a:latin typeface="Calibri"/>
              <a:ea typeface="Calibri"/>
              <a:cs typeface="Calibri"/>
              <a:sym typeface="Calibri"/>
            </a:endParaRPr>
          </a:p>
          <a:p>
            <a:pPr>
              <a:lnSpc>
                <a:spcPct val="120000"/>
              </a:lnSpc>
              <a:buBlip>
                <a:blip r:embed="rId3"/>
              </a:buBlip>
              <a:defRPr sz="1800">
                <a:solidFill>
                  <a:srgbClr val="000000"/>
                </a:solidFill>
              </a:defRPr>
            </a:pPr>
            <a:r>
              <a:rPr lang="en-US" sz="2100" dirty="0"/>
              <a:t>1. How long can you balance on a rise for?</a:t>
            </a:r>
          </a:p>
          <a:p>
            <a:pPr>
              <a:lnSpc>
                <a:spcPct val="120000"/>
              </a:lnSpc>
              <a:buBlip>
                <a:blip r:embed="rId3"/>
              </a:buBlip>
              <a:defRPr sz="1800">
                <a:solidFill>
                  <a:srgbClr val="000000"/>
                </a:solidFill>
              </a:defRPr>
            </a:pPr>
            <a:r>
              <a:rPr lang="en-US" sz="2100" dirty="0"/>
              <a:t>Two Feet:            </a:t>
            </a:r>
          </a:p>
          <a:p>
            <a:pPr>
              <a:lnSpc>
                <a:spcPct val="120000"/>
              </a:lnSpc>
              <a:buBlip>
                <a:blip r:embed="rId3"/>
              </a:buBlip>
              <a:defRPr sz="1800">
                <a:solidFill>
                  <a:srgbClr val="000000"/>
                </a:solidFill>
              </a:defRPr>
            </a:pPr>
            <a:r>
              <a:rPr lang="en-US" sz="2100" dirty="0"/>
              <a:t>Right Foot:		</a:t>
            </a:r>
          </a:p>
          <a:p>
            <a:pPr>
              <a:lnSpc>
                <a:spcPct val="120000"/>
              </a:lnSpc>
              <a:buBlip>
                <a:blip r:embed="rId3"/>
              </a:buBlip>
              <a:defRPr sz="1800">
                <a:solidFill>
                  <a:srgbClr val="000000"/>
                </a:solidFill>
              </a:defRPr>
            </a:pPr>
            <a:r>
              <a:rPr lang="en-US" sz="2100" dirty="0"/>
              <a:t>Left Foot:</a:t>
            </a:r>
          </a:p>
          <a:p>
            <a:pPr marL="114300" indent="0" defTabSz="914400">
              <a:lnSpc>
                <a:spcPct val="120000"/>
              </a:lnSpc>
              <a:spcBef>
                <a:spcPts val="500"/>
              </a:spcBef>
              <a:buClr>
                <a:srgbClr val="BD1900"/>
              </a:buClr>
              <a:buSzPct val="100000"/>
              <a:buNone/>
              <a:defRPr sz="1800">
                <a:solidFill>
                  <a:srgbClr val="000000"/>
                </a:solidFill>
              </a:defRPr>
            </a:pPr>
            <a:endParaRPr lang="en-AU" sz="2100" dirty="0">
              <a:uFill>
                <a:solidFill>
                  <a:srgbClr val="FFFFFF"/>
                </a:solidFill>
              </a:uFill>
              <a:latin typeface="Calibri"/>
              <a:ea typeface="Calibri"/>
              <a:cs typeface="Calibri"/>
              <a:sym typeface="Calibri"/>
            </a:endParaRPr>
          </a:p>
          <a:p>
            <a:pPr marL="114300" indent="0" defTabSz="914400">
              <a:lnSpc>
                <a:spcPct val="120000"/>
              </a:lnSpc>
              <a:spcBef>
                <a:spcPts val="500"/>
              </a:spcBef>
              <a:buClr>
                <a:srgbClr val="BD1900"/>
              </a:buClr>
              <a:buSzPct val="100000"/>
              <a:buNone/>
              <a:defRPr sz="1800">
                <a:solidFill>
                  <a:srgbClr val="000000"/>
                </a:solidFill>
              </a:defRPr>
            </a:pPr>
            <a:endParaRPr lang="en-AU" sz="2100" dirty="0">
              <a:uFill>
                <a:solidFill>
                  <a:srgbClr val="FFFFFF"/>
                </a:solidFill>
              </a:uFill>
              <a:latin typeface="Calibri"/>
              <a:ea typeface="Calibri"/>
              <a:cs typeface="Calibri"/>
              <a:sym typeface="Calibri"/>
            </a:endParaRPr>
          </a:p>
          <a:p>
            <a:pPr marL="114300" indent="0" defTabSz="914400">
              <a:lnSpc>
                <a:spcPct val="120000"/>
              </a:lnSpc>
              <a:spcBef>
                <a:spcPts val="500"/>
              </a:spcBef>
              <a:buClr>
                <a:srgbClr val="BD1900"/>
              </a:buClr>
              <a:buSzPct val="100000"/>
              <a:buNone/>
              <a:defRPr sz="1800">
                <a:solidFill>
                  <a:srgbClr val="000000"/>
                </a:solidFill>
              </a:defRPr>
            </a:pPr>
            <a:endParaRPr lang="en-AU" sz="2100" dirty="0">
              <a:uFill>
                <a:solidFill>
                  <a:srgbClr val="FFFFFF"/>
                </a:solidFill>
              </a:uFill>
              <a:latin typeface="Calibri"/>
              <a:ea typeface="Calibri"/>
              <a:cs typeface="Calibri"/>
              <a:sym typeface="Calibri"/>
            </a:endParaRPr>
          </a:p>
          <a:p>
            <a:pPr marL="114300" lvl="0" indent="0" defTabSz="914400">
              <a:lnSpc>
                <a:spcPct val="120000"/>
              </a:lnSpc>
              <a:spcBef>
                <a:spcPts val="500"/>
              </a:spcBef>
              <a:buClr>
                <a:srgbClr val="BD1900"/>
              </a:buClr>
              <a:buSzPct val="100000"/>
              <a:buNone/>
              <a:defRPr sz="1800">
                <a:solidFill>
                  <a:srgbClr val="000000"/>
                </a:solidFill>
              </a:defRPr>
            </a:pPr>
            <a:endParaRPr sz="2100" dirty="0">
              <a:uFill>
                <a:solidFill>
                  <a:srgbClr val="FFFFFF"/>
                </a:solidFill>
              </a:uFill>
              <a:latin typeface="Calibri"/>
              <a:ea typeface="Calibri"/>
              <a:cs typeface="Calibri"/>
              <a:sym typeface="Calibri"/>
            </a:endParaRPr>
          </a:p>
        </p:txBody>
      </p:sp>
    </p:spTree>
    <p:extLst>
      <p:ext uri="{BB962C8B-B14F-4D97-AF65-F5344CB8AC3E}">
        <p14:creationId xmlns:p14="http://schemas.microsoft.com/office/powerpoint/2010/main" val="56442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Body awareness test…</a:t>
            </a:r>
          </a:p>
        </p:txBody>
      </p:sp>
      <p:sp>
        <p:nvSpPr>
          <p:cNvPr id="9" name="Shape 87">
            <a:extLst>
              <a:ext uri="{FF2B5EF4-FFF2-40B4-BE49-F238E27FC236}">
                <a16:creationId xmlns:a16="http://schemas.microsoft.com/office/drawing/2014/main" id="{B7E9ED95-4B50-4A6A-AE7B-FFC0DF633589}"/>
              </a:ext>
            </a:extLst>
          </p:cNvPr>
          <p:cNvSpPr txBox="1">
            <a:spLocks/>
          </p:cNvSpPr>
          <p:nvPr/>
        </p:nvSpPr>
        <p:spPr>
          <a:xfrm>
            <a:off x="187850" y="2299702"/>
            <a:ext cx="7568946" cy="35661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500"/>
              </a:spcBef>
              <a:buClr>
                <a:srgbClr val="BD1900"/>
              </a:buClr>
              <a:buSzPct val="100000"/>
              <a:buNone/>
              <a:defRPr sz="1800">
                <a:solidFill>
                  <a:srgbClr val="000000"/>
                </a:solidFill>
              </a:defRPr>
            </a:pPr>
            <a:endParaRPr lang="en-US" sz="1700" dirty="0">
              <a:uFill>
                <a:solidFill>
                  <a:srgbClr val="FFFFFF"/>
                </a:solidFill>
              </a:uFill>
              <a:latin typeface="Calibri"/>
              <a:ea typeface="Calibri"/>
              <a:cs typeface="Calibri"/>
              <a:sym typeface="Calibri"/>
            </a:endParaRPr>
          </a:p>
        </p:txBody>
      </p:sp>
      <p:sp>
        <p:nvSpPr>
          <p:cNvPr id="3" name="Rectangle 2">
            <a:extLst>
              <a:ext uri="{FF2B5EF4-FFF2-40B4-BE49-F238E27FC236}">
                <a16:creationId xmlns:a16="http://schemas.microsoft.com/office/drawing/2014/main" id="{1A140821-1931-4644-B2F0-2939365ABC87}"/>
              </a:ext>
            </a:extLst>
          </p:cNvPr>
          <p:cNvSpPr/>
          <p:nvPr/>
        </p:nvSpPr>
        <p:spPr>
          <a:xfrm>
            <a:off x="515938" y="1484313"/>
            <a:ext cx="10133477" cy="3577646"/>
          </a:xfrm>
          <a:prstGeom prst="rect">
            <a:avLst/>
          </a:prstGeom>
        </p:spPr>
        <p:txBody>
          <a:bodyPr wrap="square">
            <a:noAutofit/>
          </a:bodyPr>
          <a:lstStyle/>
          <a:p>
            <a:pPr marL="342900" indent="-342900">
              <a:lnSpc>
                <a:spcPct val="120000"/>
              </a:lnSpc>
              <a:buFont typeface="+mj-lt"/>
              <a:buAutoNum type="arabicPeriod" startAt="2"/>
              <a:defRPr sz="1800">
                <a:solidFill>
                  <a:srgbClr val="000000"/>
                </a:solidFill>
              </a:defRPr>
            </a:pPr>
            <a:r>
              <a:rPr lang="en-US" sz="2100" dirty="0"/>
              <a:t>How long can you hold the plank position for? How long can you hold a side plank for? </a:t>
            </a:r>
          </a:p>
          <a:p>
            <a:pPr>
              <a:lnSpc>
                <a:spcPct val="120000"/>
              </a:lnSpc>
              <a:defRPr sz="1800">
                <a:solidFill>
                  <a:srgbClr val="000000"/>
                </a:solidFill>
              </a:defRPr>
            </a:pPr>
            <a:r>
              <a:rPr lang="en-US" sz="2100" dirty="0"/>
              <a:t>Right side: </a:t>
            </a:r>
          </a:p>
          <a:p>
            <a:pPr>
              <a:lnSpc>
                <a:spcPct val="120000"/>
              </a:lnSpc>
              <a:defRPr sz="1800">
                <a:solidFill>
                  <a:srgbClr val="000000"/>
                </a:solidFill>
              </a:defRPr>
            </a:pPr>
            <a:r>
              <a:rPr lang="en-US" sz="2100" dirty="0"/>
              <a:t>Left side:</a:t>
            </a:r>
          </a:p>
          <a:p>
            <a:pPr marL="342900" indent="-342900">
              <a:lnSpc>
                <a:spcPct val="120000"/>
              </a:lnSpc>
              <a:buFont typeface="+mj-lt"/>
              <a:buAutoNum type="arabicPeriod" startAt="3"/>
              <a:defRPr sz="1800">
                <a:solidFill>
                  <a:srgbClr val="000000"/>
                </a:solidFill>
              </a:defRPr>
            </a:pPr>
            <a:r>
              <a:rPr lang="en-AU" sz="2100" dirty="0"/>
              <a:t>How long can you balance for on both feet with your eyes closed?</a:t>
            </a:r>
          </a:p>
          <a:p>
            <a:pPr marL="342900" indent="-342900">
              <a:lnSpc>
                <a:spcPct val="120000"/>
              </a:lnSpc>
              <a:buFont typeface="+mj-lt"/>
              <a:buAutoNum type="arabicPeriod" startAt="3"/>
              <a:defRPr sz="1800">
                <a:solidFill>
                  <a:srgbClr val="000000"/>
                </a:solidFill>
              </a:defRPr>
            </a:pPr>
            <a:r>
              <a:rPr lang="en-AU" sz="2100" dirty="0"/>
              <a:t>How well can you touch your toes standing? Hands in line with: Knee, Shin or Toes.</a:t>
            </a:r>
          </a:p>
          <a:p>
            <a:pPr marL="342900" indent="-342900">
              <a:lnSpc>
                <a:spcPct val="120000"/>
              </a:lnSpc>
              <a:buFont typeface="+mj-lt"/>
              <a:buAutoNum type="arabicPeriod" startAt="3"/>
              <a:defRPr sz="1800">
                <a:solidFill>
                  <a:srgbClr val="000000"/>
                </a:solidFill>
              </a:defRPr>
            </a:pPr>
            <a:r>
              <a:rPr lang="en-AU" sz="2100" dirty="0"/>
              <a:t>How well can you touch your toes sitting? Hands in line with: Knee, Shin or Toes.</a:t>
            </a:r>
          </a:p>
          <a:p>
            <a:pPr marL="342900" indent="-342900">
              <a:lnSpc>
                <a:spcPct val="120000"/>
              </a:lnSpc>
              <a:buFont typeface="+mj-lt"/>
              <a:buAutoNum type="arabicPeriod" startAt="3"/>
              <a:defRPr sz="1800">
                <a:solidFill>
                  <a:srgbClr val="000000"/>
                </a:solidFill>
              </a:defRPr>
            </a:pPr>
            <a:r>
              <a:rPr lang="en-AU" sz="2100" dirty="0"/>
              <a:t>How long can you hold a V-Sit for? </a:t>
            </a:r>
          </a:p>
          <a:p>
            <a:pPr marL="342900" indent="-342900">
              <a:lnSpc>
                <a:spcPct val="120000"/>
              </a:lnSpc>
              <a:buFont typeface="+mj-lt"/>
              <a:buAutoNum type="arabicPeriod" startAt="3"/>
              <a:defRPr sz="1800">
                <a:solidFill>
                  <a:srgbClr val="000000"/>
                </a:solidFill>
              </a:defRPr>
            </a:pPr>
            <a:r>
              <a:rPr lang="en-AU" sz="2100" dirty="0"/>
              <a:t>How long can you do a wall-sit for? </a:t>
            </a:r>
          </a:p>
          <a:p>
            <a:pPr marL="342900" indent="-342900">
              <a:lnSpc>
                <a:spcPct val="120000"/>
              </a:lnSpc>
              <a:buFont typeface="+mj-lt"/>
              <a:buAutoNum type="arabicPeriod" startAt="3"/>
              <a:defRPr sz="1800">
                <a:solidFill>
                  <a:srgbClr val="000000"/>
                </a:solidFill>
              </a:defRPr>
            </a:pPr>
            <a:r>
              <a:rPr lang="en-AU" sz="2100" dirty="0"/>
              <a:t>Can you do the right leg splits?</a:t>
            </a:r>
          </a:p>
        </p:txBody>
      </p:sp>
    </p:spTree>
    <p:extLst>
      <p:ext uri="{BB962C8B-B14F-4D97-AF65-F5344CB8AC3E}">
        <p14:creationId xmlns:p14="http://schemas.microsoft.com/office/powerpoint/2010/main" val="423600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373A817663EA42B3E0B0E42AB0D4E1" ma:contentTypeVersion="4" ma:contentTypeDescription="Create a new document." ma:contentTypeScope="" ma:versionID="b5b89e9661da03447f432e8032df9daa">
  <xsd:schema xmlns:xsd="http://www.w3.org/2001/XMLSchema" xmlns:xs="http://www.w3.org/2001/XMLSchema" xmlns:p="http://schemas.microsoft.com/office/2006/metadata/properties" xmlns:ns2="031f4bbe-2dea-43e9-b264-4a13c49315a6" xmlns:ns3="399e3732-e69e-4531-8f09-0a2675998c62" targetNamespace="http://schemas.microsoft.com/office/2006/metadata/properties" ma:root="true" ma:fieldsID="73a694be8832c748ad655bd7402f3cf9" ns2:_="" ns3:_="">
    <xsd:import namespace="031f4bbe-2dea-43e9-b264-4a13c49315a6"/>
    <xsd:import namespace="399e3732-e69e-4531-8f09-0a2675998c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1f4bbe-2dea-43e9-b264-4a13c49315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9e3732-e69e-4531-8f09-0a2675998c62"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05B7DE-7466-4105-9149-84B97AA57154}">
  <ds:schemaRefs>
    <ds:schemaRef ds:uri="http://www.w3.org/XML/1998/namespace"/>
    <ds:schemaRef ds:uri="http://schemas.microsoft.com/office/2006/metadata/properties"/>
    <ds:schemaRef ds:uri="http://schemas.microsoft.com/office/infopath/2007/PartnerControls"/>
    <ds:schemaRef ds:uri="http://purl.org/dc/elements/1.1/"/>
    <ds:schemaRef ds:uri="399e3732-e69e-4531-8f09-0a2675998c62"/>
    <ds:schemaRef ds:uri="http://schemas.microsoft.com/office/2006/documentManagement/types"/>
    <ds:schemaRef ds:uri="http://purl.org/dc/dcmitype/"/>
    <ds:schemaRef ds:uri="http://schemas.openxmlformats.org/package/2006/metadata/core-properties"/>
    <ds:schemaRef ds:uri="031f4bbe-2dea-43e9-b264-4a13c49315a6"/>
    <ds:schemaRef ds:uri="http://purl.org/dc/terms/"/>
  </ds:schemaRefs>
</ds:datastoreItem>
</file>

<file path=customXml/itemProps2.xml><?xml version="1.0" encoding="utf-8"?>
<ds:datastoreItem xmlns:ds="http://schemas.openxmlformats.org/officeDocument/2006/customXml" ds:itemID="{45469973-E5B9-490A-9E7A-106AA75D8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1f4bbe-2dea-43e9-b264-4a13c49315a6"/>
    <ds:schemaRef ds:uri="399e3732-e69e-4531-8f09-0a2675998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50B6BA-1978-41DB-8105-E6189ADEA4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952</TotalTime>
  <Words>2568</Words>
  <Application>Microsoft Macintosh PowerPoint</Application>
  <PresentationFormat>Widescreen</PresentationFormat>
  <Paragraphs>295</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Safe dance practice</vt:lpstr>
      <vt:lpstr>Safe dance practice includes</vt:lpstr>
      <vt:lpstr>Effective warm up</vt:lpstr>
      <vt:lpstr>What are some warm up examples? </vt:lpstr>
      <vt:lpstr>Why should we cool down?</vt:lpstr>
      <vt:lpstr>Cool down examples</vt:lpstr>
      <vt:lpstr>Body awareness</vt:lpstr>
      <vt:lpstr>Body awareness test</vt:lpstr>
      <vt:lpstr>Body awareness test…</vt:lpstr>
      <vt:lpstr>Body awareness test…</vt:lpstr>
      <vt:lpstr>Stretching</vt:lpstr>
      <vt:lpstr>The four types of stretches</vt:lpstr>
      <vt:lpstr>The four types of stretches</vt:lpstr>
      <vt:lpstr>The four types of stretches</vt:lpstr>
      <vt:lpstr>The four types of stretches</vt:lpstr>
      <vt:lpstr>Alignment</vt:lpstr>
      <vt:lpstr>The plumb line</vt:lpstr>
      <vt:lpstr>Posture analysis</vt:lpstr>
      <vt:lpstr>Muscles</vt:lpstr>
      <vt:lpstr>Major muscles of the upper limb </vt:lpstr>
      <vt:lpstr>Major muscles of the upper limb </vt:lpstr>
      <vt:lpstr>Major muscles of the upper limb </vt:lpstr>
      <vt:lpstr>Major muscles of the upper limb </vt:lpstr>
      <vt:lpstr>Major muscles of the abdominal wall </vt:lpstr>
      <vt:lpstr>Major muscles of the buttocks</vt:lpstr>
      <vt:lpstr>Major muscles of the legs</vt:lpstr>
      <vt:lpstr>Major muscles</vt:lpstr>
      <vt:lpstr>Environmental factors </vt:lpstr>
      <vt:lpstr>Causes of injury </vt:lpstr>
      <vt:lpstr>Causes of injury </vt:lpstr>
      <vt:lpstr>Causes of injury </vt:lpstr>
      <vt:lpstr>Type of injury</vt:lpstr>
      <vt:lpstr>Type of injury</vt:lpstr>
      <vt:lpstr>Type of injury</vt:lpstr>
      <vt:lpstr>Type of injury</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to stage</dc:title>
  <dc:creator>Ricketts, Cathryn</dc:creator>
  <cp:lastModifiedBy>Carly Picklum</cp:lastModifiedBy>
  <cp:revision>102</cp:revision>
  <cp:lastPrinted>2018-03-07T01:38:30Z</cp:lastPrinted>
  <dcterms:created xsi:type="dcterms:W3CDTF">2017-11-15T00:40:17Z</dcterms:created>
  <dcterms:modified xsi:type="dcterms:W3CDTF">2018-06-29T06:44:47Z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0x010100B6373A817663EA42B3E0B0E42AB0D4E1</vt:lpwstr>
  </property>
</Properties>
</file>