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07"/>
    <p:restoredTop sz="94661"/>
  </p:normalViewPr>
  <p:slideViewPr>
    <p:cSldViewPr snapToGrid="0">
      <p:cViewPr varScale="1">
        <p:scale>
          <a:sx n="101" d="100"/>
          <a:sy n="101" d="100"/>
        </p:scale>
        <p:origin x="200" y="2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1/1b/Ampersand.svg/2000px-Ampersand.svg.pn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8/80/Ampersand_Evolution.svg/2000px-Ampersand_Evolution.svg.pn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u5ePhTrGWlU/T-SNamBqoJI/AAAAAAAABRY/YbmUG9CqKTo/s1600/ampersand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dycharacters.co.uk/wp/wp-content/uploads/2011/06/pompeii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u5ePhTrGWlU/T-SNamBqoJI/AAAAAAAABRY/YbmUG9CqKTo/s1600/ampersand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fleming.com/27th-letter-competi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ebookcollector.co.uk/the-27th-letter-rules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lineationofdesign.files.wordpress.com/2011/03/student27thletterssp11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bula.wsimg.com/4e81cebb76ed5decf3ed81ba78f282fb?AccessKeyId=EF52F3F57E402A7175EB&amp;disposition=0&amp;alloworigin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ehughesdesign.com/27th-letter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https://upload.wikimedia.org/wikipedia/commons/thumb/1/1b/Ampersand.svg/2000px-Ampersand.svg.png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https://upload.wikimedia.org/wikipedia/commons/thumb/8/80/Ampersand_Evolution.svg/2000px-Ampersand_Evolution.svg.png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http://1.bp.blogspot.com/-u5ePhTrGWlU/T-SNamBqoJI/AAAAAAAABRY/YbmUG9CqKTo/s1600/ampersand.jpg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http://www.shadycharacters.co.uk/wp/wp-content/uploads/2011/06/pompeii.jpg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http://1.bp.blogspot.com/-u5ePhTrGWlU/T-SNamBqoJI/AAAAAAAABRY/YbmUG9CqKTo/s1600/ampersand.jpg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Think about entering </a:t>
            </a:r>
          </a:p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http://www.ianfleming.com/27th-letter-competition/</a:t>
            </a:r>
            <a:r>
              <a:t> accessed 10/12/2017</a:t>
            </a:r>
          </a:p>
          <a:p>
            <a:endParaRPr/>
          </a:p>
          <a:p>
            <a:r>
              <a:t>entry </a:t>
            </a:r>
          </a:p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https://www.thebookcollector.co.uk/the-27th-letter-rules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https://delineationofdesign.files.wordpress.com/2011/03/student27thletterssp11.jpg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http://nebula.wsimg.com/4e81cebb76ed5decf3ed81ba78f282fb?AccessKeyId=EF52F3F57E402A7175EB&amp;disposition=0&amp;alloworigin=1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Copyright © George Hughes Design. All rights reserved.</a:t>
            </a:r>
          </a:p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http://www.georgehughesdesign.com/27th-letter.html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teaching-and-learning/curriculum/key-learning-areas/creative-art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4AED0-8306-774C-A447-C8ACE98C4693}"/>
              </a:ext>
            </a:extLst>
          </p:cNvPr>
          <p:cNvSpPr/>
          <p:nvPr userDrawn="1"/>
        </p:nvSpPr>
        <p:spPr>
          <a:xfrm>
            <a:off x="419100" y="6386245"/>
            <a:ext cx="10713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 and Teaching Directorate, Secondary Education © </a:t>
            </a:r>
            <a:r>
              <a:rPr lang="en-AU" sz="1000" b="0" i="0" u="sng" dirty="0">
                <a:solidFill>
                  <a:srgbClr val="005ED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NSW Department of Education</a:t>
            </a:r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July 2018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orient="horz" pos="346" userDrawn="1">
          <p15:clr>
            <a:srgbClr val="FBAE40"/>
          </p15:clr>
        </p15:guide>
        <p15:guide id="3" orient="horz" pos="3566" userDrawn="1">
          <p15:clr>
            <a:srgbClr val="FBAE40"/>
          </p15:clr>
        </p15:guide>
        <p15:guide id="4" pos="7355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379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eorgehughesdesign.com/27th-lette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McmuKcfjCg&amp;feature=youtu.be" TargetMode="External"/><Relationship Id="rId4" Type="http://schemas.openxmlformats.org/officeDocument/2006/relationships/hyperlink" Target="https://www.youtube.com/watch?v=t6DmP9Qgcr4&amp;feature=youtu.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thebookcollector.co.uk/the-27th-letter-rules" TargetMode="External"/><Relationship Id="rId4" Type="http://schemas.openxmlformats.org/officeDocument/2006/relationships/hyperlink" Target="http://www.ianfleming.com/27th-letter-competitio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ctrTitle" idx="4294967295"/>
          </p:nvPr>
        </p:nvSpPr>
        <p:spPr>
          <a:xfrm>
            <a:off x="0" y="6016625"/>
            <a:ext cx="12192000" cy="6969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841247">
              <a:defRPr sz="4048">
                <a:solidFill>
                  <a:srgbClr val="FFFFFF"/>
                </a:solidFill>
              </a:defRPr>
            </a:pPr>
            <a:r>
              <a:rPr dirty="0"/>
              <a:t>The 27</a:t>
            </a:r>
            <a:r>
              <a:rPr baseline="29826" dirty="0"/>
              <a:t>th</a:t>
            </a:r>
            <a:r>
              <a:rPr dirty="0"/>
              <a:t> letter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49275"/>
            <a:ext cx="10452100" cy="68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George Hughes</a:t>
            </a:r>
          </a:p>
        </p:txBody>
      </p:sp>
      <p:sp>
        <p:nvSpPr>
          <p:cNvPr id="161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515938" y="1484313"/>
            <a:ext cx="5508625" cy="4176712"/>
          </a:xfrm>
          <a:prstGeom prst="rect">
            <a:avLst/>
          </a:prstGeom>
        </p:spPr>
        <p:txBody>
          <a:bodyPr/>
          <a:lstStyle/>
          <a:p>
            <a:pPr defTabSz="393192">
              <a:lnSpc>
                <a:spcPct val="100000"/>
              </a:lnSpc>
              <a:spcBef>
                <a:spcPts val="400"/>
              </a:spcBef>
              <a:buSzTx/>
              <a:defRPr sz="1849">
                <a:uFill>
                  <a:solidFill>
                    <a:srgbClr val="000000"/>
                  </a:solidFill>
                </a:uFill>
              </a:defRPr>
            </a:pPr>
            <a:r>
              <a:rPr sz="2100" dirty="0"/>
              <a:t>The designer George Hughes looked into making a letter for the sound </a:t>
            </a:r>
            <a:r>
              <a:rPr lang="en-AU" sz="2100" dirty="0"/>
              <a:t>'f’</a:t>
            </a:r>
            <a:r>
              <a:rPr sz="2100" dirty="0"/>
              <a:t> which is made by the letters </a:t>
            </a:r>
            <a:r>
              <a:rPr lang="en-AU" sz="2100" dirty="0"/>
              <a:t>'</a:t>
            </a:r>
            <a:r>
              <a:rPr sz="2100" dirty="0" err="1"/>
              <a:t>ph</a:t>
            </a:r>
            <a:r>
              <a:rPr lang="en-AU" sz="2100" dirty="0"/>
              <a:t>'.</a:t>
            </a:r>
            <a:endParaRPr sz="2100" dirty="0"/>
          </a:p>
          <a:p>
            <a:pPr marL="457200" indent="-457200" defTabSz="393192">
              <a:lnSpc>
                <a:spcPct val="100000"/>
              </a:lnSpc>
              <a:spcBef>
                <a:spcPts val="400"/>
              </a:spcBef>
              <a:buSzTx/>
              <a:buFont typeface="+mj-lt"/>
              <a:buAutoNum type="arabicPeriod"/>
              <a:defRPr sz="1849">
                <a:uFill>
                  <a:solidFill>
                    <a:srgbClr val="000000"/>
                  </a:solidFill>
                </a:uFill>
              </a:defRPr>
            </a:pPr>
            <a:r>
              <a:rPr sz="2100" dirty="0"/>
              <a:t>What words do you know that use </a:t>
            </a:r>
            <a:r>
              <a:rPr lang="en-AU" sz="2100" dirty="0"/>
              <a:t>'</a:t>
            </a:r>
            <a:r>
              <a:rPr sz="2100" dirty="0" err="1"/>
              <a:t>ph</a:t>
            </a:r>
            <a:r>
              <a:rPr lang="en-AU" sz="2100" dirty="0"/>
              <a:t>'</a:t>
            </a:r>
            <a:r>
              <a:rPr sz="2100" dirty="0"/>
              <a:t> to make an </a:t>
            </a:r>
            <a:r>
              <a:rPr lang="en-AU" sz="2100" dirty="0"/>
              <a:t>'</a:t>
            </a:r>
            <a:r>
              <a:rPr sz="2100" dirty="0"/>
              <a:t>f</a:t>
            </a:r>
            <a:r>
              <a:rPr lang="en-AU" sz="2100" dirty="0"/>
              <a:t>’ </a:t>
            </a:r>
            <a:r>
              <a:rPr sz="2100" dirty="0"/>
              <a:t>sound?</a:t>
            </a:r>
          </a:p>
          <a:p>
            <a:pPr marL="457200" indent="-457200" defTabSz="393192">
              <a:lnSpc>
                <a:spcPct val="100000"/>
              </a:lnSpc>
              <a:spcBef>
                <a:spcPts val="400"/>
              </a:spcBef>
              <a:buSzTx/>
              <a:buFont typeface="+mj-lt"/>
              <a:buAutoNum type="arabicPeriod"/>
              <a:defRPr sz="1849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Brainstorm some a list of other letter</a:t>
            </a:r>
            <a:r>
              <a:rPr sz="2100" dirty="0"/>
              <a:t> combinations </a:t>
            </a:r>
            <a:r>
              <a:rPr lang="en-AU" sz="2100" dirty="0"/>
              <a:t>with similar sounds.</a:t>
            </a:r>
          </a:p>
          <a:p>
            <a:pPr marL="457200" indent="-457200" defTabSz="393192">
              <a:lnSpc>
                <a:spcPct val="100000"/>
              </a:lnSpc>
              <a:spcBef>
                <a:spcPts val="400"/>
              </a:spcBef>
              <a:buSzTx/>
              <a:buFont typeface="+mj-lt"/>
              <a:buAutoNum type="arabicPeriod"/>
              <a:defRPr sz="1849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Select your favourite and design a new letter.</a:t>
            </a:r>
            <a:endParaRPr sz="2100" dirty="0"/>
          </a:p>
          <a:p>
            <a:pPr marL="0" indent="0" algn="ctr" defTabSz="393192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763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68516" y="1484313"/>
            <a:ext cx="5364072" cy="2606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ontent Placeholder 4"/>
          <p:cNvSpPr txBox="1">
            <a:spLocks noGrp="1"/>
          </p:cNvSpPr>
          <p:nvPr>
            <p:ph type="body" sz="half" idx="4294967295"/>
          </p:nvPr>
        </p:nvSpPr>
        <p:spPr>
          <a:xfrm>
            <a:off x="515938" y="1233488"/>
            <a:ext cx="6262688" cy="2922587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2100">
                <a:uFill>
                  <a:solidFill>
                    <a:srgbClr val="000000"/>
                  </a:solidFill>
                </a:uFill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http://www.georgehughesdesign.com/27th-letter.html</a:t>
            </a:r>
            <a:endParaRPr dirty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2100">
                <a:uFill>
                  <a:solidFill>
                    <a:srgbClr val="000000"/>
                  </a:solidFill>
                </a:uFill>
              </a:defRPr>
            </a:pPr>
            <a:r>
              <a:rPr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Copyright © George Hughes Design. All rights reserved.</a:t>
            </a:r>
          </a:p>
        </p:txBody>
      </p:sp>
      <p:pic>
        <p:nvPicPr>
          <p:cNvPr id="167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8260" y="1349930"/>
            <a:ext cx="3132667" cy="4136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23925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algn="ctr"/>
            <a:r>
              <a:rPr lang="en-AU" dirty="0">
                <a:latin typeface="Calibri" panose="020F0502020204030204" pitchFamily="34" charset="0"/>
              </a:rPr>
              <a:t>What is this symbol?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2F24E-6F69-4F35-BC75-FDCB998E9F6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789488"/>
            <a:ext cx="12192000" cy="742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100" dirty="0"/>
              <a:t>Write a definition in your blog/visual design journal of what you think this is,</a:t>
            </a:r>
          </a:p>
          <a:p>
            <a:pPr marL="0" indent="0" algn="ctr">
              <a:buNone/>
            </a:pPr>
            <a:r>
              <a:rPr lang="en-AU" sz="2100" dirty="0"/>
              <a:t>and how it is used. DO NOT research this yet.</a:t>
            </a:r>
          </a:p>
        </p:txBody>
      </p:sp>
      <p:pic>
        <p:nvPicPr>
          <p:cNvPr id="11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2733" y="1908811"/>
            <a:ext cx="5706534" cy="2388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49275"/>
            <a:ext cx="9999662" cy="677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And Per se, and</a:t>
            </a:r>
          </a:p>
        </p:txBody>
      </p:sp>
      <p:sp>
        <p:nvSpPr>
          <p:cNvPr id="121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515938" y="1499143"/>
            <a:ext cx="9748837" cy="164147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29768">
              <a:lnSpc>
                <a:spcPct val="107916"/>
              </a:lnSpc>
              <a:spcBef>
                <a:spcPts val="700"/>
              </a:spcBef>
              <a:buSzTx/>
              <a:defRPr sz="1974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Ampersand was originally the </a:t>
            </a:r>
            <a:r>
              <a:rPr lang="en-AU" sz="2100" dirty="0" err="1"/>
              <a:t>latin</a:t>
            </a:r>
            <a:r>
              <a:rPr lang="en-AU" sz="2100" dirty="0"/>
              <a:t> word </a:t>
            </a:r>
            <a:r>
              <a:rPr lang="en-AU" sz="2100" i="1" dirty="0"/>
              <a:t>et</a:t>
            </a:r>
            <a:r>
              <a:rPr lang="en-AU" sz="2100" dirty="0"/>
              <a:t>, which means And.</a:t>
            </a:r>
          </a:p>
          <a:p>
            <a:pPr defTabSz="429768">
              <a:lnSpc>
                <a:spcPct val="107916"/>
              </a:lnSpc>
              <a:spcBef>
                <a:spcPts val="700"/>
              </a:spcBef>
              <a:buSzTx/>
              <a:defRPr sz="1974">
                <a:uFill>
                  <a:solidFill>
                    <a:srgbClr val="000000"/>
                  </a:solidFill>
                </a:uFill>
              </a:defRPr>
            </a:pPr>
            <a:r>
              <a:rPr sz="2100" dirty="0"/>
              <a:t>The ligature (2 or more joined letters) of E and T</a:t>
            </a:r>
            <a:r>
              <a:rPr lang="en-AU" sz="2100" dirty="0"/>
              <a:t>,</a:t>
            </a:r>
            <a:r>
              <a:rPr sz="2100" dirty="0"/>
              <a:t> form a single letter</a:t>
            </a:r>
            <a:r>
              <a:rPr lang="en-AU" sz="2100" dirty="0"/>
              <a:t>.</a:t>
            </a:r>
          </a:p>
          <a:p>
            <a:pPr defTabSz="429768">
              <a:lnSpc>
                <a:spcPct val="107916"/>
              </a:lnSpc>
              <a:spcBef>
                <a:spcPts val="700"/>
              </a:spcBef>
              <a:buSzTx/>
              <a:defRPr sz="1974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/>
              <a:t>It has now evolved into the </a:t>
            </a:r>
            <a:r>
              <a:rPr sz="2100" dirty="0"/>
              <a:t>letter form/symbol that we know today</a:t>
            </a:r>
          </a:p>
          <a:p>
            <a:pPr defTabSz="429768">
              <a:lnSpc>
                <a:spcPct val="107916"/>
              </a:lnSpc>
              <a:spcBef>
                <a:spcPts val="700"/>
              </a:spcBef>
              <a:buSzTx/>
              <a:defRPr sz="1974">
                <a:uFill>
                  <a:solidFill>
                    <a:srgbClr val="000000"/>
                  </a:solidFill>
                </a:uFill>
              </a:defRPr>
            </a:pPr>
            <a:r>
              <a:rPr sz="2100" dirty="0"/>
              <a:t>Its name literally means and per se, (i.e. &amp;)</a:t>
            </a:r>
            <a:r>
              <a:rPr lang="en-AU" sz="2100" dirty="0"/>
              <a:t> and.</a:t>
            </a:r>
            <a:endParaRPr sz="2100" dirty="0"/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938" y="3783235"/>
            <a:ext cx="9121462" cy="1641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49340" y="615602"/>
            <a:ext cx="4899475" cy="474636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515938" y="549275"/>
            <a:ext cx="4857750" cy="4240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21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lang="en-AU" dirty="0"/>
              <a:t>T</a:t>
            </a:r>
            <a:r>
              <a:rPr dirty="0" err="1"/>
              <a:t>ypographer</a:t>
            </a:r>
            <a:r>
              <a:rPr dirty="0"/>
              <a:t> Jan </a:t>
            </a:r>
            <a:r>
              <a:rPr dirty="0" err="1"/>
              <a:t>Tschichold</a:t>
            </a:r>
            <a:r>
              <a:rPr lang="en-AU" dirty="0"/>
              <a:t> traced the origins of the</a:t>
            </a:r>
            <a:r>
              <a:rPr dirty="0"/>
              <a:t> ampersand</a:t>
            </a:r>
            <a:r>
              <a:rPr lang="en-AU" dirty="0"/>
              <a:t> from roman times</a:t>
            </a:r>
            <a:r>
              <a:rPr dirty="0"/>
              <a:t> to present.</a:t>
            </a:r>
            <a:endParaRPr lang="en-AU" dirty="0"/>
          </a:p>
          <a:p>
            <a:r>
              <a:rPr dirty="0"/>
              <a:t> </a:t>
            </a:r>
            <a:endParaRPr lang="en-AU" dirty="0"/>
          </a:p>
          <a:p>
            <a:r>
              <a:rPr lang="en-AU" dirty="0"/>
              <a:t>The symbols on the right show indicate how the design has developed over time.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49275"/>
            <a:ext cx="10515600" cy="68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Ampersand</a:t>
            </a:r>
            <a:r>
              <a:rPr lang="en-AU" dirty="0">
                <a:latin typeface="Calibri" panose="020F0502020204030204" pitchFamily="34" charset="0"/>
              </a:rPr>
              <a:t>:</a:t>
            </a:r>
            <a:r>
              <a:rPr dirty="0">
                <a:latin typeface="Calibri" panose="020F0502020204030204" pitchFamily="34" charset="0"/>
              </a:rPr>
              <a:t> </a:t>
            </a:r>
            <a:r>
              <a:rPr lang="en-AU" dirty="0">
                <a:latin typeface="Calibri" panose="020F0502020204030204" pitchFamily="34" charset="0"/>
              </a:rPr>
              <a:t>P</a:t>
            </a:r>
            <a:r>
              <a:rPr dirty="0" err="1">
                <a:latin typeface="Calibri" panose="020F0502020204030204" pitchFamily="34" charset="0"/>
              </a:rPr>
              <a:t>ompei</a:t>
            </a:r>
            <a:r>
              <a:rPr dirty="0">
                <a:latin typeface="Calibri" panose="020F0502020204030204" pitchFamily="34" charset="0"/>
              </a:rPr>
              <a:t> 79AD</a:t>
            </a:r>
          </a:p>
        </p:txBody>
      </p:sp>
      <p:sp>
        <p:nvSpPr>
          <p:cNvPr id="134" name="Content Placeholder 2"/>
          <p:cNvSpPr txBox="1">
            <a:spLocks noGrp="1"/>
          </p:cNvSpPr>
          <p:nvPr>
            <p:ph sz="quarter" idx="4294967295"/>
          </p:nvPr>
        </p:nvSpPr>
        <p:spPr>
          <a:xfrm>
            <a:off x="515938" y="1484313"/>
            <a:ext cx="6313125" cy="34349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21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lang="en-AU" dirty="0"/>
              <a:t>In your visual design journal/blog answer the question -</a:t>
            </a:r>
          </a:p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/>
              <a:t>What </a:t>
            </a:r>
            <a:r>
              <a:rPr lang="en-AU" dirty="0"/>
              <a:t>are the similarities and differences between this symbol compared to the </a:t>
            </a:r>
            <a:r>
              <a:rPr dirty="0"/>
              <a:t>modern ampersand ?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3166" y="2354243"/>
            <a:ext cx="2908301" cy="270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49275"/>
            <a:ext cx="10515600" cy="68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The 27th letter</a:t>
            </a:r>
          </a:p>
        </p:txBody>
      </p:sp>
      <p:sp>
        <p:nvSpPr>
          <p:cNvPr id="139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515938" y="1484313"/>
            <a:ext cx="7332663" cy="303371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57200">
              <a:lnSpc>
                <a:spcPct val="107916"/>
              </a:lnSpc>
              <a:spcBef>
                <a:spcPts val="800"/>
              </a:spcBef>
              <a:buSzTx/>
              <a:defRPr sz="2100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By the 18</a:t>
            </a:r>
            <a:r>
              <a:rPr baseline="31999" dirty="0"/>
              <a:t>th</a:t>
            </a:r>
            <a:r>
              <a:rPr dirty="0"/>
              <a:t> century</a:t>
            </a:r>
            <a:r>
              <a:rPr lang="en-AU" dirty="0"/>
              <a:t>, the ampersand had been added to the alphabet.</a:t>
            </a:r>
            <a:r>
              <a:rPr dirty="0"/>
              <a:t> </a:t>
            </a:r>
            <a:endParaRPr lang="en-AU" dirty="0"/>
          </a:p>
          <a:p>
            <a:pPr defTabSz="457200">
              <a:lnSpc>
                <a:spcPct val="107916"/>
              </a:lnSpc>
              <a:spcBef>
                <a:spcPts val="800"/>
              </a:spcBef>
              <a:buSzTx/>
              <a:defRPr sz="2100">
                <a:uFill>
                  <a:solidFill>
                    <a:srgbClr val="000000"/>
                  </a:solidFill>
                </a:uFill>
              </a:defRPr>
            </a:pPr>
            <a:r>
              <a:rPr lang="en-AU" dirty="0"/>
              <a:t>Student’s would</a:t>
            </a:r>
            <a:r>
              <a:rPr dirty="0"/>
              <a:t> recite the alphabet</a:t>
            </a:r>
            <a:r>
              <a:rPr lang="en-AU" dirty="0"/>
              <a:t> and </a:t>
            </a:r>
            <a:r>
              <a:rPr dirty="0"/>
              <a:t>include</a:t>
            </a:r>
            <a:r>
              <a:rPr lang="en-AU" dirty="0"/>
              <a:t> it</a:t>
            </a:r>
            <a:r>
              <a:rPr dirty="0"/>
              <a:t> as the 27</a:t>
            </a:r>
            <a:r>
              <a:rPr baseline="31999" dirty="0"/>
              <a:t>th</a:t>
            </a:r>
            <a:r>
              <a:rPr dirty="0"/>
              <a:t> letter after z.</a:t>
            </a:r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2100">
                <a:uFill>
                  <a:solidFill>
                    <a:srgbClr val="000000"/>
                  </a:solidFill>
                </a:uFill>
              </a:defRPr>
            </a:pPr>
            <a:endParaRPr lang="en-AU" dirty="0"/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2100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Do you remember reciting the alphabet</a:t>
            </a:r>
            <a:r>
              <a:rPr lang="en-AU" dirty="0"/>
              <a:t>?</a:t>
            </a:r>
            <a:endParaRPr dirty="0"/>
          </a:p>
          <a:p>
            <a: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2100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In the 18</a:t>
            </a:r>
            <a:r>
              <a:rPr baseline="30000" dirty="0"/>
              <a:t>th</a:t>
            </a:r>
            <a:r>
              <a:rPr dirty="0"/>
              <a:t> century students said </a:t>
            </a:r>
            <a:r>
              <a:rPr lang="en-AU" dirty="0"/>
              <a:t>'</a:t>
            </a:r>
            <a:r>
              <a:rPr dirty="0"/>
              <a:t>And per se,</a:t>
            </a:r>
            <a:r>
              <a:rPr lang="en-AU" dirty="0"/>
              <a:t> </a:t>
            </a:r>
            <a:r>
              <a:rPr dirty="0"/>
              <a:t>and</a:t>
            </a:r>
            <a:r>
              <a:rPr lang="en-AU" dirty="0"/>
              <a:t>’ at the end.</a:t>
            </a:r>
            <a:endParaRPr dirty="0"/>
          </a:p>
        </p:txBody>
      </p:sp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38380" y="1476375"/>
            <a:ext cx="2943226" cy="3905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49275"/>
            <a:ext cx="10515600" cy="68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The Ampersand</a:t>
            </a:r>
          </a:p>
        </p:txBody>
      </p:sp>
      <p:pic>
        <p:nvPicPr>
          <p:cNvPr id="14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5924" y="1486430"/>
            <a:ext cx="5089830" cy="381709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C4552F-D34F-4937-B83E-4EFCB270046D}"/>
              </a:ext>
            </a:extLst>
          </p:cNvPr>
          <p:cNvSpPr txBox="1">
            <a:spLocks/>
          </p:cNvSpPr>
          <p:nvPr/>
        </p:nvSpPr>
        <p:spPr>
          <a:xfrm>
            <a:off x="515938" y="1509146"/>
            <a:ext cx="6072677" cy="3771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457200" rtl="0" latinLnBrk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AU" dirty="0"/>
              <a:t>Watch and discuss:</a:t>
            </a:r>
          </a:p>
          <a:p>
            <a:pPr marL="457200" indent="-457200" hangingPunct="1">
              <a:buFont typeface="+mj-lt"/>
              <a:buAutoNum type="arabicPeriod"/>
            </a:pPr>
            <a:r>
              <a:rPr lang="en-AU" dirty="0">
                <a:hlinkClick r:id="rId4"/>
              </a:rPr>
              <a:t>Chalking Points – History of the &amp; (the Ampersand)</a:t>
            </a:r>
            <a:endParaRPr lang="en-AU" dirty="0"/>
          </a:p>
          <a:p>
            <a:pPr marL="457200" indent="-457200" hangingPunct="1">
              <a:buFont typeface="+mj-lt"/>
              <a:buAutoNum type="arabicPeriod"/>
            </a:pPr>
            <a:r>
              <a:rPr lang="en-AU" dirty="0">
                <a:hlinkClick r:id="rId5"/>
              </a:rPr>
              <a:t>The 27</a:t>
            </a:r>
            <a:r>
              <a:rPr lang="en-AU" baseline="30000" dirty="0">
                <a:hlinkClick r:id="rId5"/>
              </a:rPr>
              <a:t>th</a:t>
            </a:r>
            <a:r>
              <a:rPr lang="en-AU" dirty="0">
                <a:hlinkClick r:id="rId5"/>
              </a:rPr>
              <a:t> Letter: Ampersand</a:t>
            </a:r>
            <a:endParaRPr lang="en-AU" dirty="0"/>
          </a:p>
          <a:p>
            <a:pPr hangingPunct="1"/>
            <a:endParaRPr lang="en-AU" dirty="0"/>
          </a:p>
          <a:p>
            <a:pPr hangingPunct="1"/>
            <a:r>
              <a:rPr lang="en-AU" dirty="0"/>
              <a:t>Make some sketches of an ampersand in your visual design journal and upload them to your blog.</a:t>
            </a:r>
          </a:p>
          <a:p>
            <a:pPr hangingPunct="1"/>
            <a:endParaRPr lang="en-AU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49275"/>
            <a:ext cx="10515600" cy="68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The 27th letter competition</a:t>
            </a:r>
          </a:p>
        </p:txBody>
      </p:sp>
      <p:sp>
        <p:nvSpPr>
          <p:cNvPr id="149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515938" y="1484313"/>
            <a:ext cx="5508625" cy="4176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16052">
              <a:lnSpc>
                <a:spcPct val="107916"/>
              </a:lnSpc>
              <a:spcBef>
                <a:spcPts val="700"/>
              </a:spcBef>
              <a:buSzTx/>
              <a:buFontTx/>
              <a:buNone/>
              <a:defRPr sz="1956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>
                <a:ea typeface="Arial"/>
                <a:cs typeface="Arial"/>
                <a:sym typeface="Arial"/>
              </a:rPr>
              <a:t>In 1947, </a:t>
            </a:r>
            <a:r>
              <a:rPr sz="2100" dirty="0">
                <a:ea typeface="Arial"/>
                <a:cs typeface="Arial"/>
                <a:sym typeface="Arial"/>
              </a:rPr>
              <a:t>James Bond</a:t>
            </a:r>
            <a:r>
              <a:rPr lang="en-AU" sz="2100" dirty="0">
                <a:ea typeface="Arial"/>
                <a:cs typeface="Arial"/>
                <a:sym typeface="Arial"/>
              </a:rPr>
              <a:t> and</a:t>
            </a:r>
            <a:r>
              <a:rPr sz="2100" dirty="0">
                <a:ea typeface="Arial"/>
                <a:cs typeface="Arial"/>
                <a:sym typeface="Arial"/>
              </a:rPr>
              <a:t> Ian Fleming </a:t>
            </a:r>
            <a:r>
              <a:rPr lang="en-AU" sz="2100" dirty="0">
                <a:ea typeface="Arial"/>
                <a:cs typeface="Arial"/>
                <a:sym typeface="Arial"/>
              </a:rPr>
              <a:t>created a competition</a:t>
            </a:r>
            <a:r>
              <a:rPr sz="2100" dirty="0">
                <a:ea typeface="Arial"/>
                <a:cs typeface="Arial"/>
                <a:sym typeface="Arial"/>
              </a:rPr>
              <a:t> for a 27th letter</a:t>
            </a:r>
            <a:r>
              <a:rPr lang="en-AU" sz="2100" dirty="0">
                <a:ea typeface="Arial"/>
                <a:cs typeface="Arial"/>
                <a:sym typeface="Arial"/>
              </a:rPr>
              <a:t>.</a:t>
            </a:r>
          </a:p>
          <a:p>
            <a:pPr marL="0" indent="0" defTabSz="416052">
              <a:lnSpc>
                <a:spcPct val="107916"/>
              </a:lnSpc>
              <a:spcBef>
                <a:spcPts val="700"/>
              </a:spcBef>
              <a:buSzTx/>
              <a:buFontTx/>
              <a:buNone/>
              <a:defRPr sz="1956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>
                <a:ea typeface="Arial"/>
                <a:cs typeface="Arial"/>
                <a:sym typeface="Arial"/>
              </a:rPr>
              <a:t>Recently t</a:t>
            </a:r>
            <a:r>
              <a:rPr sz="2100" dirty="0">
                <a:ea typeface="Arial"/>
                <a:cs typeface="Arial"/>
                <a:sym typeface="Arial"/>
              </a:rPr>
              <a:t>he competition has been resurrected and can be entered by professional designers and everyday lovers of typography</a:t>
            </a:r>
            <a:r>
              <a:rPr lang="en-AU" sz="2100" dirty="0">
                <a:ea typeface="Arial"/>
                <a:cs typeface="Arial"/>
                <a:sym typeface="Arial"/>
              </a:rPr>
              <a:t>.</a:t>
            </a:r>
          </a:p>
          <a:p>
            <a:pPr defTabSz="416052">
              <a:lnSpc>
                <a:spcPct val="107916"/>
              </a:lnSpc>
              <a:spcBef>
                <a:spcPts val="700"/>
              </a:spcBef>
              <a:buSzTx/>
              <a:defRPr sz="1956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>
                <a:ea typeface="Arial"/>
                <a:cs typeface="Arial"/>
                <a:sym typeface="Arial"/>
              </a:rPr>
              <a:t>Read through the information on the </a:t>
            </a:r>
            <a:r>
              <a:rPr lang="en-AU" sz="2100" dirty="0">
                <a:ea typeface="Arial"/>
                <a:cs typeface="Arial"/>
                <a:sym typeface="Arial"/>
                <a:hlinkClick r:id="rId4"/>
              </a:rPr>
              <a:t>Ian Fleming website</a:t>
            </a:r>
            <a:r>
              <a:rPr lang="en-AU" sz="2100" dirty="0">
                <a:ea typeface="Arial"/>
                <a:cs typeface="Arial"/>
                <a:sym typeface="Arial"/>
              </a:rPr>
              <a:t>, taking notes for your blog. </a:t>
            </a:r>
          </a:p>
          <a:p>
            <a:pPr defTabSz="416052">
              <a:lnSpc>
                <a:spcPct val="107916"/>
              </a:lnSpc>
              <a:spcBef>
                <a:spcPts val="700"/>
              </a:spcBef>
              <a:buSzTx/>
              <a:defRPr sz="1956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>
                <a:ea typeface="Arial"/>
                <a:cs typeface="Arial"/>
                <a:sym typeface="Arial"/>
                <a:hlinkClick r:id="rId5"/>
              </a:rPr>
              <a:t>Study the rules </a:t>
            </a:r>
            <a:r>
              <a:rPr lang="en-AU" sz="2100" dirty="0">
                <a:ea typeface="Arial"/>
                <a:cs typeface="Arial"/>
                <a:sym typeface="Arial"/>
              </a:rPr>
              <a:t>and create an entry for the competition. </a:t>
            </a:r>
          </a:p>
          <a:p>
            <a:pPr defTabSz="416052">
              <a:lnSpc>
                <a:spcPct val="107916"/>
              </a:lnSpc>
              <a:spcBef>
                <a:spcPts val="700"/>
              </a:spcBef>
              <a:buSzTx/>
              <a:defRPr sz="1956">
                <a:uFill>
                  <a:solidFill>
                    <a:srgbClr val="000000"/>
                  </a:solidFill>
                </a:uFill>
              </a:defRPr>
            </a:pPr>
            <a:r>
              <a:rPr lang="en-AU" sz="2100" dirty="0">
                <a:ea typeface="Arial"/>
                <a:cs typeface="Arial"/>
                <a:sym typeface="Arial"/>
              </a:rPr>
              <a:t>Document the process in your blog.</a:t>
            </a:r>
          </a:p>
        </p:txBody>
      </p:sp>
      <p:pic>
        <p:nvPicPr>
          <p:cNvPr id="150" name="27th letter" descr="27th letter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39164" y="1385123"/>
            <a:ext cx="3347565" cy="3909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49275"/>
            <a:ext cx="11160125" cy="684213"/>
          </a:xfrm>
          <a:prstGeom prst="rect">
            <a:avLst/>
          </a:prstGeom>
        </p:spPr>
        <p:txBody>
          <a:bodyPr/>
          <a:lstStyle/>
          <a:p>
            <a:pPr defTabSz="868680">
              <a:defRPr sz="4180">
                <a:solidFill>
                  <a:srgbClr val="C00000"/>
                </a:solidFill>
              </a:defRPr>
            </a:pPr>
            <a:r>
              <a:rPr dirty="0">
                <a:latin typeface="Calibri" panose="020F0502020204030204" pitchFamily="34" charset="0"/>
              </a:rPr>
              <a:t>Candidates for the 27</a:t>
            </a:r>
            <a:r>
              <a:rPr baseline="29894" dirty="0">
                <a:latin typeface="Calibri" panose="020F0502020204030204" pitchFamily="34" charset="0"/>
              </a:rPr>
              <a:t>th</a:t>
            </a:r>
            <a:r>
              <a:rPr dirty="0">
                <a:latin typeface="Calibri" panose="020F0502020204030204" pitchFamily="34" charset="0"/>
              </a:rPr>
              <a:t> letter</a:t>
            </a:r>
          </a:p>
        </p:txBody>
      </p:sp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8245" y="1783878"/>
            <a:ext cx="6555510" cy="424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515938" y="1484313"/>
            <a:ext cx="11226379" cy="599130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07916"/>
              </a:lnSpc>
              <a:spcBef>
                <a:spcPts val="800"/>
              </a:spcBef>
              <a:buSzTx/>
              <a:buFontTx/>
              <a:buNone/>
              <a:defRPr sz="21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These are some of the designs for a new 27th letter</a:t>
            </a:r>
            <a:r>
              <a:rPr lang="en-AU" dirty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73A817663EA42B3E0B0E42AB0D4E1" ma:contentTypeVersion="4" ma:contentTypeDescription="Create a new document." ma:contentTypeScope="" ma:versionID="b5b89e9661da03447f432e8032df9daa">
  <xsd:schema xmlns:xsd="http://www.w3.org/2001/XMLSchema" xmlns:xs="http://www.w3.org/2001/XMLSchema" xmlns:p="http://schemas.microsoft.com/office/2006/metadata/properties" xmlns:ns2="031f4bbe-2dea-43e9-b264-4a13c49315a6" xmlns:ns3="399e3732-e69e-4531-8f09-0a2675998c62" targetNamespace="http://schemas.microsoft.com/office/2006/metadata/properties" ma:root="true" ma:fieldsID="73a694be8832c748ad655bd7402f3cf9" ns2:_="" ns3:_="">
    <xsd:import namespace="031f4bbe-2dea-43e9-b264-4a13c49315a6"/>
    <xsd:import namespace="399e3732-e69e-4531-8f09-0a2675998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f4bbe-2dea-43e9-b264-4a13c4931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e3732-e69e-4531-8f09-0a2675998c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FFED2F-8B54-4EF3-B8DB-DF0D1B05F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E9EF37-7513-4539-A7BC-B1CC3E7747BC}">
  <ds:schemaRefs>
    <ds:schemaRef ds:uri="http://purl.org/dc/dcmitype/"/>
    <ds:schemaRef ds:uri="031f4bbe-2dea-43e9-b264-4a13c49315a6"/>
    <ds:schemaRef ds:uri="http://schemas.microsoft.com/office/2006/documentManagement/types"/>
    <ds:schemaRef ds:uri="399e3732-e69e-4531-8f09-0a2675998c62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2F60EE7-AF57-4C2C-90FB-40B08B207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1f4bbe-2dea-43e9-b264-4a13c49315a6"/>
    <ds:schemaRef ds:uri="399e3732-e69e-4531-8f09-0a2675998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630</Words>
  <Application>Microsoft Macintosh PowerPoint</Application>
  <PresentationFormat>Widescreen</PresentationFormat>
  <Paragraphs>58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Office Theme</vt:lpstr>
      <vt:lpstr>The 27th letter</vt:lpstr>
      <vt:lpstr>What is this symbol?</vt:lpstr>
      <vt:lpstr>And Per se, and</vt:lpstr>
      <vt:lpstr>PowerPoint Presentation</vt:lpstr>
      <vt:lpstr>Ampersand: Pompei 79AD</vt:lpstr>
      <vt:lpstr>The 27th letter</vt:lpstr>
      <vt:lpstr>The Ampersand</vt:lpstr>
      <vt:lpstr>The 27th letter competition</vt:lpstr>
      <vt:lpstr>Candidates for the 27th letter</vt:lpstr>
      <vt:lpstr>George Hughes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27th letter</dc:title>
  <dc:creator>Ricketts, Cathryn</dc:creator>
  <cp:lastModifiedBy>Carly Picklum</cp:lastModifiedBy>
  <cp:revision>23</cp:revision>
  <dcterms:modified xsi:type="dcterms:W3CDTF">2018-06-29T00:27:41Z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0x010100B6373A817663EA42B3E0B0E42AB0D4E1</vt:lpwstr>
  </property>
</Properties>
</file>