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</p:sldIdLst>
  <p:sldSz cx="12192000" cy="6858000"/>
  <p:notesSz cx="6805613" cy="99393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972"/>
    <p:restoredTop sz="94661"/>
  </p:normalViewPr>
  <p:slideViewPr>
    <p:cSldViewPr snapToGrid="0">
      <p:cViewPr varScale="1">
        <p:scale>
          <a:sx n="101" d="100"/>
          <a:sy n="101" d="100"/>
        </p:scale>
        <p:origin x="208" y="2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727C1D3-2D99-4AFB-885E-C249E0B4D02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81B0ED-2DB7-4849-A0CA-EEC3F2F900A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4939" y="0"/>
            <a:ext cx="2949099" cy="498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914CA2-90B2-4AB2-9CB6-DA7FBA7D2035}" type="datetimeFigureOut">
              <a:rPr lang="en-AU" smtClean="0"/>
              <a:t>29/06/2018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586A54-1337-4C07-AB48-B052C8AC93D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285A0-2330-4968-B850-48DB039AED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4939" y="9440647"/>
            <a:ext cx="2949099" cy="49869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8C212-2910-4931-A29B-135951464451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7977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3050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0" name="Shape 110"/>
          <p:cNvSpPr>
            <a:spLocks noGrp="1"/>
          </p:cNvSpPr>
          <p:nvPr>
            <p:ph type="body" sz="quarter" idx="1"/>
          </p:nvPr>
        </p:nvSpPr>
        <p:spPr>
          <a:xfrm>
            <a:off x="907415" y="4721186"/>
            <a:ext cx="4990783" cy="4472702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nts.com/content/learning/fontology/level-3/signs-and-symbols/ligatures-1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ncms.fonts.net/images/11e480c620df0c14/fontology_ligatures_6.gif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4/46/Calligraphy.malmesbury.bible.arp.jpg/1024px-Calligraphy.malmesbury.bible.arp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thumb/6/6e/Ligatures.svg/555px-Ligatures.svg.png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8/8b/Long_S-I_Garamond_sort_001.pn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nowiknow.com/wp-content/uploads/1_hobo-code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upload.wikimedia.org/wikipedia/commons/4/4d/Latin_W.pn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simple.wikipedia.org/wiki/Sanskrit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italychronicles.com/wp-content/uploads/2010/09/Valentine-typewriter-red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8" name="Shape 11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https://www.fonts.com/content/learning/fontology/level-3/signs-and-symbols/ligatures-1</a:t>
            </a:r>
            <a:r>
              <a:rPr dirty="0"/>
              <a:t> accessed 10/12/2017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https://cdncms.fonts.net/images/11e480c620df0c14/fontology_ligatures_6.gif</a:t>
            </a:r>
            <a:r>
              <a:t> accessed 10/12/2017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4" name="Shape 1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https://upload.wikimedia.org/wikipedia/commons/thumb/4/46/Calligraphy.malmesbury.bible.arp.jpg/1024px-Calligraphy.malmesbury.bible.arp.jpg</a:t>
            </a:r>
            <a:r>
              <a:t> accessed 10/12/2017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6" name="Shape 13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u="sng"/>
            </a:pPr>
            <a:r>
              <a:rPr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https://upload.wikimedia.org/wikipedia/commons/thumb/6/6e/Ligatures.svg/555px-Ligatures.svg.png</a:t>
            </a:r>
            <a:r>
              <a:t> accessed 10/12/2017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2" name="Shape 142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https://upload.wikimedia.org/wikipedia/commons/8/8b/Long_S-I_Garamond_sort_001.png</a:t>
            </a:r>
            <a:r>
              <a:t> accessed 10/12/2017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http://nowiknow.com/wp-content/uploads/1_hobo-code.jpg</a:t>
            </a:r>
            <a:r>
              <a:t> accessed 10/12/2017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54" name="Shape 15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https://upload.wikimedia.org/wikipedia/commons/4/4d/Latin_W.png</a:t>
            </a:r>
            <a:r>
              <a:t> accessed 10/12/2017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https://simple.wikipedia.org/wiki/Sanskrit</a:t>
            </a:r>
            <a:r>
              <a:rPr dirty="0"/>
              <a:t> accessed 10/12/2017</a:t>
            </a:r>
            <a:r>
              <a:rPr lang="en-AU" dirty="0"/>
              <a:t> – translation Sanskrit - written in Devanagari.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 noRot="1" noChangeAspect="1"/>
          </p:cNvSpPr>
          <p:nvPr>
            <p:ph type="sldImg"/>
          </p:nvPr>
        </p:nvSpPr>
        <p:spPr>
          <a:xfrm>
            <a:off x="92075" y="746125"/>
            <a:ext cx="6621463" cy="3725863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6" name="Shape 16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AU" u="sng" dirty="0" err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Tyepwriter</a:t>
            </a:r>
            <a:r>
              <a:rPr lang="en-AU"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 image: </a:t>
            </a:r>
            <a:r>
              <a:rPr u="sng" dirty="0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hlinkClick r:id="rId3"/>
              </a:rPr>
              <a:t>http://italychronicles.com/wp-content/uploads/2010/09/Valentine-typewriter-red.jpg</a:t>
            </a:r>
            <a:r>
              <a:rPr dirty="0"/>
              <a:t> accessed 10/12/2017</a:t>
            </a:r>
            <a:endParaRPr lang="en-AU" dirty="0"/>
          </a:p>
          <a:p>
            <a:r>
              <a:rPr lang="en-AU" dirty="0"/>
              <a:t>QWERTY image: https://blog.wikimedia.org/2016/07/27/wikipedia-language-search/ accessed 15/01/2018</a:t>
            </a:r>
          </a:p>
          <a:p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nsw.gov.au/teaching-and-learning/curriculum/key-learning-areas/creative-arts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83F7DAD-6365-5D4E-9DCC-7100BDECAEE0}"/>
              </a:ext>
            </a:extLst>
          </p:cNvPr>
          <p:cNvSpPr/>
          <p:nvPr userDrawn="1"/>
        </p:nvSpPr>
        <p:spPr>
          <a:xfrm>
            <a:off x="419100" y="6386245"/>
            <a:ext cx="1071372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Learning and Teaching Directorate, Secondary Education © </a:t>
            </a:r>
            <a:r>
              <a:rPr lang="en-AU" sz="1000" b="0" i="0" u="sng" dirty="0">
                <a:solidFill>
                  <a:srgbClr val="005EDE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NSW Department of Education</a:t>
            </a:r>
            <a:r>
              <a:rPr lang="en-AU" sz="1000" b="0" i="0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July 2018</a:t>
            </a:r>
          </a:p>
        </p:txBody>
      </p:sp>
    </p:spTree>
  </p:cSld>
  <p:clrMapOvr>
    <a:masterClrMapping/>
  </p:clrMapOvr>
  <p:transition spd="med"/>
  <p:extLst mod="1">
    <p:ext uri="{DCECCB84-F9BA-43D5-87BE-67443E8EF086}">
      <p15:sldGuideLst xmlns:p15="http://schemas.microsoft.com/office/powerpoint/2012/main">
        <p15:guide id="1" pos="325" userDrawn="1">
          <p15:clr>
            <a:srgbClr val="FBAE40"/>
          </p15:clr>
        </p15:guide>
        <p15:guide id="2" orient="horz" pos="935" userDrawn="1">
          <p15:clr>
            <a:srgbClr val="FBAE40"/>
          </p15:clr>
        </p15:guide>
        <p15:guide id="3" orient="horz" pos="346" userDrawn="1">
          <p15:clr>
            <a:srgbClr val="FBAE40"/>
          </p15:clr>
        </p15:guide>
        <p15:guide id="4" orient="horz" pos="777" userDrawn="1">
          <p15:clr>
            <a:srgbClr val="FBAE40"/>
          </p15:clr>
        </p15:guide>
        <p15:guide id="5" pos="7378" userDrawn="1">
          <p15:clr>
            <a:srgbClr val="FBAE40"/>
          </p15:clr>
        </p15:guide>
        <p15:guide id="6" pos="3795" userDrawn="1">
          <p15:clr>
            <a:srgbClr val="FBAE40"/>
          </p15:clr>
        </p15:guide>
        <p15:guide id="7" orient="horz" pos="3612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t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"/><Relationship Id="rId4" Type="http://schemas.openxmlformats.org/officeDocument/2006/relationships/image" Target="../media/image14.t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t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if"/><Relationship Id="rId4" Type="http://schemas.openxmlformats.org/officeDocument/2006/relationships/hyperlink" Target="https://vimeo.com/127605643#collections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Title 1"/>
          <p:cNvSpPr txBox="1">
            <a:spLocks noGrp="1"/>
          </p:cNvSpPr>
          <p:nvPr>
            <p:ph type="ctrTitle" idx="4294967295"/>
          </p:nvPr>
        </p:nvSpPr>
        <p:spPr>
          <a:xfrm>
            <a:off x="0" y="6066401"/>
            <a:ext cx="12192000" cy="697230"/>
          </a:xfrm>
          <a:prstGeom prst="rect">
            <a:avLst/>
          </a:prstGeom>
        </p:spPr>
        <p:txBody>
          <a:bodyPr/>
          <a:lstStyle>
            <a:lvl1pPr defTabSz="841247">
              <a:defRPr sz="4048">
                <a:solidFill>
                  <a:srgbClr val="FFFFFF"/>
                </a:solidFill>
              </a:defRPr>
            </a:lvl1pPr>
          </a:lstStyle>
          <a:p>
            <a:pPr algn="ctr"/>
            <a:r>
              <a:rPr dirty="0"/>
              <a:t>Ligatures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384313" y="356260"/>
            <a:ext cx="3194891" cy="2651760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49275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Qwerty</a:t>
            </a:r>
          </a:p>
        </p:txBody>
      </p:sp>
      <p:pic>
        <p:nvPicPr>
          <p:cNvPr id="1026" name="Picture 2" descr="Photo by Colin, CC BY-SA 4.0.">
            <a:extLst>
              <a:ext uri="{FF2B5EF4-FFF2-40B4-BE49-F238E27FC236}">
                <a16:creationId xmlns:a16="http://schemas.microsoft.com/office/drawing/2014/main" id="{AAB651F8-3E9D-424B-86E5-489E4C6F5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554" y="3352491"/>
            <a:ext cx="4187319" cy="2353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209C363-80AC-3542-99C0-CB0FAB9DF9D1}"/>
              </a:ext>
            </a:extLst>
          </p:cNvPr>
          <p:cNvSpPr txBox="1">
            <a:spLocks/>
          </p:cNvSpPr>
          <p:nvPr/>
        </p:nvSpPr>
        <p:spPr>
          <a:xfrm>
            <a:off x="531884" y="1484313"/>
            <a:ext cx="5508625" cy="4249737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buSzTx/>
              <a:defRPr sz="2100"/>
            </a:pPr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Qwerty is the arrangement of keys on the top line on a keyboard.</a:t>
            </a:r>
          </a:p>
          <a:p>
            <a:pPr hangingPunct="1">
              <a:buSzTx/>
              <a:defRPr sz="2100"/>
            </a:pPr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Ligatures are rarely used in print anymore.</a:t>
            </a:r>
          </a:p>
          <a:p>
            <a:pPr hangingPunct="1">
              <a:buSzTx/>
              <a:defRPr sz="2100"/>
            </a:pPr>
            <a:endParaRPr lang="en-AU" sz="21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hangingPunct="1">
              <a:buSzTx/>
              <a:buNone/>
              <a:defRPr sz="2100"/>
            </a:pPr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Technology is consistently evolving. As the qwerty keyboard replaced the ligature, a new technology will replace our current desktop publishers. 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70706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Over to you</a:t>
            </a:r>
          </a:p>
        </p:txBody>
      </p:sp>
      <p:pic>
        <p:nvPicPr>
          <p:cNvPr id="170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/>
          <a:stretch>
            <a:fillRect/>
          </a:stretch>
        </p:blipFill>
        <p:spPr>
          <a:xfrm>
            <a:off x="5773738" y="3002314"/>
            <a:ext cx="2806701" cy="2133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1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765763" y="3002314"/>
            <a:ext cx="2806701" cy="2095501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E8D743-08AF-4541-8410-22A8455A8290}"/>
              </a:ext>
            </a:extLst>
          </p:cNvPr>
          <p:cNvSpPr txBox="1">
            <a:spLocks/>
          </p:cNvSpPr>
          <p:nvPr/>
        </p:nvSpPr>
        <p:spPr>
          <a:xfrm>
            <a:off x="515938" y="1484313"/>
            <a:ext cx="5508625" cy="3784601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1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j-lt"/>
                <a:ea typeface="+mj-ea"/>
                <a:cs typeface="+mj-cs"/>
                <a:sym typeface="Calibri"/>
              </a:defRPr>
            </a:lvl9pPr>
          </a:lstStyle>
          <a:p>
            <a:pPr marL="0" indent="0" hangingPunct="1">
              <a:buNone/>
            </a:pPr>
            <a:r>
              <a:rPr lang="en-AU" dirty="0"/>
              <a:t>Here are two examples of how ligatures can still be a valuable tool in Modern typography.</a:t>
            </a:r>
          </a:p>
          <a:p>
            <a:pPr marL="0" indent="0" hangingPunct="1">
              <a:buNone/>
            </a:pPr>
            <a:r>
              <a:rPr lang="en-AU" dirty="0"/>
              <a:t>Create your own ligatures using by combining 2 letters to visually enhance the word.</a:t>
            </a:r>
          </a:p>
          <a:p>
            <a:pPr marL="0" indent="0" hangingPunct="1">
              <a:buNone/>
            </a:pPr>
            <a:endParaRPr lang="en-AU" dirty="0"/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70707"/>
            <a:ext cx="7848602" cy="66278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lang="en-AU" dirty="0">
                <a:latin typeface="Calibri" panose="020F0502020204030204" pitchFamily="34" charset="0"/>
              </a:rPr>
              <a:t>What is a ligature?</a:t>
            </a:r>
            <a:endParaRPr dirty="0">
              <a:latin typeface="Calibri" panose="020F0502020204030204" pitchFamily="34" charset="0"/>
            </a:endParaRPr>
          </a:p>
        </p:txBody>
      </p:sp>
      <p:sp>
        <p:nvSpPr>
          <p:cNvPr id="115" name="Conten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515938" y="1484314"/>
            <a:ext cx="8384231" cy="204265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SzTx/>
              <a:buNone/>
              <a:defRPr sz="2100"/>
            </a:pPr>
            <a:r>
              <a:rPr dirty="0"/>
              <a:t>Look carefully at the</a:t>
            </a:r>
            <a:r>
              <a:rPr lang="en-AU" dirty="0"/>
              <a:t> first flower images below.</a:t>
            </a:r>
            <a:r>
              <a:rPr dirty="0"/>
              <a:t> </a:t>
            </a:r>
          </a:p>
          <a:p>
            <a:pPr marL="0" indent="0">
              <a:buSzTx/>
              <a:buNone/>
              <a:defRPr sz="2100"/>
            </a:pPr>
            <a:r>
              <a:rPr lang="en-AU" dirty="0"/>
              <a:t>Answer the following in your visual design journal/blog:</a:t>
            </a:r>
          </a:p>
          <a:p>
            <a:pPr marL="457200" indent="-457200">
              <a:buSzTx/>
              <a:buFont typeface="+mj-lt"/>
              <a:buAutoNum type="arabicPeriod"/>
              <a:defRPr sz="2100"/>
            </a:pPr>
            <a:r>
              <a:rPr lang="en-AU" dirty="0"/>
              <a:t>What are the similarities and differences between the version on the left, compared to the version on the right?</a:t>
            </a:r>
          </a:p>
          <a:p>
            <a:pPr marL="457200" indent="-457200">
              <a:buSzTx/>
              <a:buFont typeface="+mj-lt"/>
              <a:buAutoNum type="arabicPeriod"/>
              <a:defRPr sz="2100"/>
            </a:pPr>
            <a:r>
              <a:rPr lang="en-AU" dirty="0"/>
              <a:t>Which version to you prefer and why?</a:t>
            </a:r>
            <a:endParaRPr dirty="0"/>
          </a:p>
        </p:txBody>
      </p:sp>
      <p:pic>
        <p:nvPicPr>
          <p:cNvPr id="116" name="ligatures_1.png" descr="ligatures_1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938" y="3526972"/>
            <a:ext cx="5837505" cy="24356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Conten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515938" y="3819687"/>
            <a:ext cx="10466862" cy="92412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/>
            </a:pPr>
            <a:r>
              <a:rPr lang="en-AU" dirty="0"/>
              <a:t>Ligatures are more visually appealing due to</a:t>
            </a:r>
            <a:r>
              <a:rPr dirty="0"/>
              <a:t> </a:t>
            </a:r>
            <a:r>
              <a:rPr lang="en-AU" dirty="0"/>
              <a:t>the way the letters flow and </a:t>
            </a:r>
            <a:r>
              <a:rPr dirty="0"/>
              <a:t>join</a:t>
            </a:r>
            <a:r>
              <a:rPr lang="en-AU" dirty="0"/>
              <a:t> together. This makes them easier to read and less crowded than other letters. </a:t>
            </a:r>
            <a:endParaRPr dirty="0"/>
          </a:p>
        </p:txBody>
      </p:sp>
      <p:pic>
        <p:nvPicPr>
          <p:cNvPr id="12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938" y="456844"/>
            <a:ext cx="9561057" cy="284993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49275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Gothic blackletter</a:t>
            </a:r>
          </a:p>
        </p:txBody>
      </p:sp>
      <p:sp>
        <p:nvSpPr>
          <p:cNvPr id="127" name="Conten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515938" y="1515352"/>
            <a:ext cx="3249038" cy="2719008"/>
          </a:xfrm>
          <a:prstGeom prst="rect">
            <a:avLst/>
          </a:prstGeom>
        </p:spPr>
        <p:txBody>
          <a:bodyPr/>
          <a:lstStyle>
            <a:lvl1pPr marL="0" indent="0">
              <a:buSzTx/>
              <a:buNone/>
              <a:defRPr sz="2500"/>
            </a:lvl1pPr>
          </a:lstStyle>
          <a:p>
            <a:r>
              <a:rPr sz="2100" dirty="0"/>
              <a:t>Early manuscripts contained many joined letters</a:t>
            </a:r>
            <a:r>
              <a:rPr lang="en-AU" sz="2100" dirty="0"/>
              <a:t>. </a:t>
            </a:r>
          </a:p>
          <a:p>
            <a:r>
              <a:rPr lang="en-AU" sz="2100" dirty="0"/>
              <a:t>This can be seen in the picture to the right. For example, look for the d</a:t>
            </a:r>
            <a:r>
              <a:rPr sz="2100" dirty="0" err="1"/>
              <a:t>ouble</a:t>
            </a:r>
            <a:r>
              <a:rPr sz="2100" dirty="0"/>
              <a:t> </a:t>
            </a:r>
            <a:r>
              <a:rPr lang="en-AU" sz="2100" dirty="0"/>
              <a:t>'</a:t>
            </a:r>
            <a:r>
              <a:rPr sz="2100" dirty="0" err="1"/>
              <a:t>ff</a:t>
            </a:r>
            <a:r>
              <a:rPr lang="en-AU" sz="2100" dirty="0"/>
              <a:t>’s</a:t>
            </a:r>
            <a:r>
              <a:rPr sz="2100" dirty="0"/>
              <a:t> and </a:t>
            </a:r>
            <a:r>
              <a:rPr lang="en-AU" sz="2100" dirty="0"/>
              <a:t>'</a:t>
            </a:r>
            <a:r>
              <a:rPr sz="2100" dirty="0"/>
              <a:t>fi</a:t>
            </a:r>
            <a:r>
              <a:rPr lang="en-AU" sz="2100" dirty="0"/>
              <a:t>'</a:t>
            </a:r>
            <a:r>
              <a:rPr sz="2100" dirty="0"/>
              <a:t>.</a:t>
            </a:r>
          </a:p>
        </p:txBody>
      </p:sp>
      <p:pic>
        <p:nvPicPr>
          <p:cNvPr id="128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505957" y="1528255"/>
            <a:ext cx="4924948" cy="3318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49275"/>
            <a:ext cx="9685868" cy="1325564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C00000"/>
                </a:solidFill>
              </a:defRPr>
            </a:pPr>
            <a:r>
              <a:rPr lang="en-AU" dirty="0">
                <a:latin typeface="Calibri" panose="020F0502020204030204" pitchFamily="34" charset="0"/>
              </a:rPr>
              <a:t>Identify and blog</a:t>
            </a:r>
            <a:endParaRPr dirty="0">
              <a:latin typeface="Calibri" panose="020F0502020204030204" pitchFamily="34" charset="0"/>
            </a:endParaRPr>
          </a:p>
        </p:txBody>
      </p:sp>
      <p:pic>
        <p:nvPicPr>
          <p:cNvPr id="134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624555" y="1233488"/>
            <a:ext cx="5089633" cy="4713642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5892DB5-C6BF-4FCD-897B-F3A8502EA190}"/>
              </a:ext>
            </a:extLst>
          </p:cNvPr>
          <p:cNvSpPr txBox="1">
            <a:spLocks noGrp="1"/>
          </p:cNvSpPr>
          <p:nvPr>
            <p:ph type="body" sz="half" idx="4294967295"/>
          </p:nvPr>
        </p:nvSpPr>
        <p:spPr>
          <a:xfrm>
            <a:off x="520615" y="1484313"/>
            <a:ext cx="3616321" cy="40346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SzTx/>
              <a:buNone/>
              <a:defRPr sz="2500"/>
            </a:lvl1pPr>
          </a:lstStyle>
          <a:p>
            <a:r>
              <a:rPr lang="en-AU" sz="2100" dirty="0"/>
              <a:t>In your visual design journal or blog: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100" dirty="0"/>
              <a:t>create a table with the symbols to the right.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100" dirty="0"/>
              <a:t>identify and define them.</a:t>
            </a:r>
          </a:p>
          <a:p>
            <a:pPr marL="457200" indent="-457200">
              <a:buFont typeface="+mj-lt"/>
              <a:buAutoNum type="arabicPeriod"/>
            </a:pPr>
            <a:r>
              <a:rPr lang="en-AU" sz="2100" dirty="0"/>
              <a:t>write down any reasons they may have changed over time.</a:t>
            </a:r>
            <a:endParaRPr sz="2100" dirty="0"/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71588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Movable type</a:t>
            </a:r>
          </a:p>
        </p:txBody>
      </p:sp>
      <p:sp>
        <p:nvSpPr>
          <p:cNvPr id="139" name="Conten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515938" y="1484313"/>
            <a:ext cx="4476993" cy="3531871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ct val="100000"/>
              </a:lnSpc>
              <a:spcBef>
                <a:spcPts val="0"/>
              </a:spcBef>
              <a:buSzTx/>
              <a:buFontTx/>
              <a:buNone/>
              <a:defRPr sz="2100"/>
            </a:lvl1pPr>
          </a:lstStyle>
          <a:p>
            <a:r>
              <a:rPr lang="en-AU" dirty="0"/>
              <a:t>When the printed press was invented and used, ligatures were used. Typesetters would place a single block for printing, instead of 2 or 3.</a:t>
            </a:r>
          </a:p>
          <a:p>
            <a:endParaRPr lang="en-AU" dirty="0"/>
          </a:p>
          <a:p>
            <a:r>
              <a:rPr lang="en-AU" dirty="0"/>
              <a:t>Watch the short film </a:t>
            </a:r>
            <a:r>
              <a:rPr lang="en-AU" dirty="0">
                <a:hlinkClick r:id="rId4"/>
              </a:rPr>
              <a:t>Farewell – ETAOIN SHRDLU – 1978</a:t>
            </a:r>
            <a:r>
              <a:rPr lang="en-AU" dirty="0"/>
              <a:t> (00:29:19).</a:t>
            </a:r>
          </a:p>
          <a:p>
            <a:endParaRPr dirty="0"/>
          </a:p>
        </p:txBody>
      </p:sp>
      <p:pic>
        <p:nvPicPr>
          <p:cNvPr id="140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425890" y="571588"/>
            <a:ext cx="3437957" cy="49113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49275"/>
            <a:ext cx="100584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Ampersand</a:t>
            </a:r>
          </a:p>
        </p:txBody>
      </p:sp>
      <p:sp>
        <p:nvSpPr>
          <p:cNvPr id="145" name="Content Placeholder 2"/>
          <p:cNvSpPr txBox="1">
            <a:spLocks noGrp="1"/>
          </p:cNvSpPr>
          <p:nvPr>
            <p:ph type="body" sz="half" idx="4294967295"/>
          </p:nvPr>
        </p:nvSpPr>
        <p:spPr>
          <a:xfrm>
            <a:off x="515938" y="1484313"/>
            <a:ext cx="8424041" cy="3784601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</a:lstStyle>
          <a:p>
            <a:pPr marL="0" indent="0">
              <a:buNone/>
            </a:pPr>
            <a:r>
              <a:rPr dirty="0"/>
              <a:t>The ampersand began as a ligature of the letters </a:t>
            </a:r>
            <a:r>
              <a:rPr lang="en-AU" dirty="0"/>
              <a:t>'</a:t>
            </a:r>
            <a:r>
              <a:rPr dirty="0"/>
              <a:t>e</a:t>
            </a:r>
            <a:r>
              <a:rPr lang="en-AU" dirty="0"/>
              <a:t>'</a:t>
            </a:r>
            <a:r>
              <a:rPr dirty="0"/>
              <a:t> and </a:t>
            </a:r>
            <a:r>
              <a:rPr lang="en-AU" dirty="0"/>
              <a:t>'</a:t>
            </a:r>
            <a:r>
              <a:rPr dirty="0"/>
              <a:t>t</a:t>
            </a:r>
            <a:r>
              <a:rPr lang="en-AU" dirty="0"/>
              <a:t>'</a:t>
            </a:r>
            <a:r>
              <a:rPr dirty="0"/>
              <a:t>, before developing into a stand alone letter and word.</a:t>
            </a:r>
          </a:p>
        </p:txBody>
      </p:sp>
      <p:pic>
        <p:nvPicPr>
          <p:cNvPr id="14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5938" y="2555681"/>
            <a:ext cx="9121462" cy="16418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70706"/>
            <a:ext cx="10515600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   W </a:t>
            </a:r>
            <a:r>
              <a:rPr dirty="0" err="1">
                <a:latin typeface="Calibri" panose="020F0502020204030204" pitchFamily="34" charset="0"/>
              </a:rPr>
              <a:t>w</a:t>
            </a:r>
            <a:endParaRPr dirty="0">
              <a:latin typeface="Calibri" panose="020F0502020204030204" pitchFamily="34" charset="0"/>
            </a:endParaRPr>
          </a:p>
        </p:txBody>
      </p:sp>
      <p:pic>
        <p:nvPicPr>
          <p:cNvPr id="15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82516" y="1484313"/>
            <a:ext cx="3734502" cy="3617066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B7CBC4A-4D03-DF49-9DD8-23CA2F6AD946}"/>
              </a:ext>
            </a:extLst>
          </p:cNvPr>
          <p:cNvSpPr txBox="1">
            <a:spLocks/>
          </p:cNvSpPr>
          <p:nvPr/>
        </p:nvSpPr>
        <p:spPr>
          <a:xfrm>
            <a:off x="531884" y="1484313"/>
            <a:ext cx="5508625" cy="4249737"/>
          </a:xfrm>
          <a:prstGeom prst="rect">
            <a:avLst/>
          </a:prstGeom>
        </p:spPr>
        <p:txBody>
          <a:bodyPr>
            <a:noAutofit/>
          </a:bodyPr>
          <a:lstStyle>
            <a:lvl1pPr marL="228600" marR="0" indent="-228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723900" marR="0" indent="-2667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1234439" marR="0" indent="-320039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727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21844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hangingPunct="1">
              <a:buSzTx/>
              <a:defRPr sz="2100"/>
            </a:pPr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The 'w' literally means double 'u'. </a:t>
            </a:r>
          </a:p>
          <a:p>
            <a:pPr hangingPunct="1">
              <a:buSzTx/>
              <a:defRPr sz="2100"/>
            </a:pPr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The Anglo Saxons developed the ‘w’ in the13 century by joining two 'v’s together. </a:t>
            </a:r>
          </a:p>
          <a:p>
            <a:pPr hangingPunct="1">
              <a:buSzTx/>
              <a:defRPr sz="2100"/>
            </a:pPr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Two ‘v’s made the sound of a ‘w’ in the 13th century.</a:t>
            </a:r>
          </a:p>
          <a:p>
            <a:pPr hangingPunct="1">
              <a:buSzTx/>
              <a:defRPr sz="2100"/>
            </a:pPr>
            <a:r>
              <a:rPr lang="en-AU" sz="2100" dirty="0">
                <a:latin typeface="Calibri" panose="020F0502020204030204" pitchFamily="34" charset="0"/>
                <a:cs typeface="Calibri" panose="020F0502020204030204" pitchFamily="34" charset="0"/>
              </a:rPr>
              <a:t>This then became the single letter ‘w’ we know and use today.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Title 1"/>
          <p:cNvSpPr txBox="1">
            <a:spLocks noGrp="1"/>
          </p:cNvSpPr>
          <p:nvPr>
            <p:ph type="title" idx="4294967295"/>
          </p:nvPr>
        </p:nvSpPr>
        <p:spPr>
          <a:xfrm>
            <a:off x="515938" y="549275"/>
            <a:ext cx="10515601" cy="132556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00000"/>
                </a:solidFill>
              </a:defRPr>
            </a:lvl1pPr>
          </a:lstStyle>
          <a:p>
            <a:r>
              <a:rPr dirty="0">
                <a:latin typeface="Calibri" panose="020F0502020204030204" pitchFamily="34" charset="0"/>
              </a:rPr>
              <a:t>Non </a:t>
            </a:r>
            <a:r>
              <a:rPr dirty="0" err="1">
                <a:latin typeface="Calibri" panose="020F0502020204030204" pitchFamily="34" charset="0"/>
              </a:rPr>
              <a:t>latin</a:t>
            </a:r>
            <a:r>
              <a:rPr dirty="0">
                <a:latin typeface="Calibri" panose="020F0502020204030204" pitchFamily="34" charset="0"/>
              </a:rPr>
              <a:t> languages </a:t>
            </a:r>
          </a:p>
        </p:txBody>
      </p:sp>
      <p:sp>
        <p:nvSpPr>
          <p:cNvPr id="157" name="Content Placeholder 2"/>
          <p:cNvSpPr txBox="1">
            <a:spLocks noGrp="1"/>
          </p:cNvSpPr>
          <p:nvPr>
            <p:ph type="body" sz="quarter" idx="4294967295"/>
          </p:nvPr>
        </p:nvSpPr>
        <p:spPr>
          <a:xfrm>
            <a:off x="515938" y="1498865"/>
            <a:ext cx="5611112" cy="3188971"/>
          </a:xfrm>
          <a:prstGeom prst="rect">
            <a:avLst/>
          </a:prstGeom>
        </p:spPr>
        <p:txBody>
          <a:bodyPr/>
          <a:lstStyle>
            <a:lvl1pPr>
              <a:lnSpc>
                <a:spcPct val="81000"/>
              </a:lnSpc>
              <a:defRPr sz="2100"/>
            </a:lvl1pPr>
          </a:lstStyle>
          <a:p>
            <a:r>
              <a:rPr dirty="0"/>
              <a:t>Ligatures and conjoined letters to make words are common in many other languages such as Sanskrit, Arabic and forms of </a:t>
            </a:r>
            <a:r>
              <a:rPr lang="en-AU" dirty="0"/>
              <a:t>Asian</a:t>
            </a:r>
            <a:r>
              <a:rPr dirty="0"/>
              <a:t> calligraphy.</a:t>
            </a:r>
          </a:p>
        </p:txBody>
      </p:sp>
      <p:pic>
        <p:nvPicPr>
          <p:cNvPr id="158" name="1200px-The_word_संस्कृतम्_(Sanskrit)_in_Sanskrit_svg.png" descr="1200px-The_word_संस्कृतम्_(Sanskrit)_in_Sanskrit_svg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6800" y="2478177"/>
            <a:ext cx="7396228" cy="2773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6373A817663EA42B3E0B0E42AB0D4E1" ma:contentTypeVersion="4" ma:contentTypeDescription="Create a new document." ma:contentTypeScope="" ma:versionID="b5b89e9661da03447f432e8032df9daa">
  <xsd:schema xmlns:xsd="http://www.w3.org/2001/XMLSchema" xmlns:xs="http://www.w3.org/2001/XMLSchema" xmlns:p="http://schemas.microsoft.com/office/2006/metadata/properties" xmlns:ns2="031f4bbe-2dea-43e9-b264-4a13c49315a6" xmlns:ns3="399e3732-e69e-4531-8f09-0a2675998c62" targetNamespace="http://schemas.microsoft.com/office/2006/metadata/properties" ma:root="true" ma:fieldsID="73a694be8832c748ad655bd7402f3cf9" ns2:_="" ns3:_="">
    <xsd:import namespace="031f4bbe-2dea-43e9-b264-4a13c49315a6"/>
    <xsd:import namespace="399e3732-e69e-4531-8f09-0a2675998c6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f4bbe-2dea-43e9-b264-4a13c49315a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9e3732-e69e-4531-8f09-0a2675998c62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23488AC-2F42-475A-B8F1-B3ED34EA3B87}">
  <ds:schemaRefs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399e3732-e69e-4531-8f09-0a2675998c62"/>
    <ds:schemaRef ds:uri="http://purl.org/dc/elements/1.1/"/>
    <ds:schemaRef ds:uri="http://schemas.microsoft.com/office/2006/metadata/properties"/>
    <ds:schemaRef ds:uri="http://purl.org/dc/dcmitype/"/>
    <ds:schemaRef ds:uri="031f4bbe-2dea-43e9-b264-4a13c49315a6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1BC51B6-A256-49C8-86B5-137482F547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1D927A7-E38C-417E-BB2E-F6CE27E2C31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1f4bbe-2dea-43e9-b264-4a13c49315a6"/>
    <ds:schemaRef ds:uri="399e3732-e69e-4531-8f09-0a2675998c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624</Words>
  <Application>Microsoft Macintosh PowerPoint</Application>
  <PresentationFormat>Widescreen</PresentationFormat>
  <Paragraphs>46</Paragraphs>
  <Slides>11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Office Theme</vt:lpstr>
      <vt:lpstr>Ligatures</vt:lpstr>
      <vt:lpstr>What is a ligature?</vt:lpstr>
      <vt:lpstr>PowerPoint Presentation</vt:lpstr>
      <vt:lpstr>Gothic blackletter</vt:lpstr>
      <vt:lpstr>Identify and blog</vt:lpstr>
      <vt:lpstr>Movable type</vt:lpstr>
      <vt:lpstr>Ampersand</vt:lpstr>
      <vt:lpstr>   W w</vt:lpstr>
      <vt:lpstr>Non latin languages </vt:lpstr>
      <vt:lpstr>Qwerty</vt:lpstr>
      <vt:lpstr>Over to you</vt:lpstr>
    </vt:vector>
  </TitlesOfParts>
  <LinksUpToDate>false</LinksUpToDate>
  <SharedDoc>false</SharedDoc>
  <HyperlinksChanged>false</HyperlinksChanged>
  <AppVersion>16.0013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Ligatures</dc:title>
  <cp:lastModifiedBy>Carly Picklum</cp:lastModifiedBy>
  <cp:revision>22</cp:revision>
  <cp:lastPrinted>2018-03-28T22:52:48Z</cp:lastPrinted>
  <dcterms:modified xsi:type="dcterms:W3CDTF">2018-06-29T00:25:12Z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0x010100B6373A817663EA42B3E0B0E42AB0D4E1</vt:lpwstr>
  </property>
</Properties>
</file>