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5"/>
  </p:notesMasterIdLst>
  <p:handoutMasterIdLst>
    <p:handoutMasterId r:id="rId26"/>
  </p:handoutMasterIdLst>
  <p:sldIdLst>
    <p:sldId id="323" r:id="rId2"/>
    <p:sldId id="329" r:id="rId3"/>
    <p:sldId id="328" r:id="rId4"/>
    <p:sldId id="402" r:id="rId5"/>
    <p:sldId id="404" r:id="rId6"/>
    <p:sldId id="325" r:id="rId7"/>
    <p:sldId id="324" r:id="rId8"/>
    <p:sldId id="405" r:id="rId9"/>
    <p:sldId id="336" r:id="rId10"/>
    <p:sldId id="406" r:id="rId11"/>
    <p:sldId id="407" r:id="rId12"/>
    <p:sldId id="409" r:id="rId13"/>
    <p:sldId id="410" r:id="rId14"/>
    <p:sldId id="411" r:id="rId15"/>
    <p:sldId id="412" r:id="rId16"/>
    <p:sldId id="413" r:id="rId17"/>
    <p:sldId id="414" r:id="rId18"/>
    <p:sldId id="415" r:id="rId19"/>
    <p:sldId id="416" r:id="rId20"/>
    <p:sldId id="417" r:id="rId21"/>
    <p:sldId id="418" r:id="rId22"/>
    <p:sldId id="419" r:id="rId23"/>
    <p:sldId id="396" r:id="rId24"/>
  </p:sldIdLst>
  <p:sldSz cx="12192000" cy="6858000"/>
  <p:notesSz cx="6858000" cy="9144000"/>
  <p:embeddedFontLst>
    <p:embeddedFont>
      <p:font typeface="Public Sans" panose="020B0604020202020204" charset="0"/>
      <p:regular r:id="rId27"/>
      <p:bold r:id="rId28"/>
      <p:italic r:id="rId29"/>
      <p:boldItalic r:id="rId30"/>
    </p:embeddedFont>
    <p:embeddedFont>
      <p:font typeface="Public Sans Light" panose="020B0604020202020204" charset="0"/>
      <p:regular r:id="rId31"/>
      <p:italic r:id="rId32"/>
    </p:embeddedFont>
    <p:embeddedFont>
      <p:font typeface="Quattrocento" panose="02020502030000000404" pitchFamily="18" charset="0"/>
      <p:regular r:id="rId33"/>
      <p:bold r:id="rId3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CB6"/>
    <a:srgbClr val="630019"/>
    <a:srgbClr val="EBEBEB"/>
    <a:srgbClr val="F3E2E6"/>
    <a:srgbClr val="CBEDFD"/>
    <a:srgbClr val="D715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7B3180-CC0C-425D-A871-106350982391}" v="3" dt="2023-04-16T22:14:51.059"/>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894" y="9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15/06/2023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15/06/2023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hlinkClick r:id="rId3"/>
              </a:rPr>
              <a:t>Jump Sky Man - Free photo on </a:t>
            </a:r>
            <a:r>
              <a:rPr lang="en-AU" err="1">
                <a:hlinkClick r:id="rId3"/>
              </a:rPr>
              <a:t>Pixabay</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835519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282873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rgbClr val="F6ACB6"/>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426555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3849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95496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023240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ivider 2_Image">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407991"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407990"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43B0A989-8C17-718F-1784-DAD10FB92D0A}"/>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2271565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10080000" cy="1008000"/>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a:t>Click icon to add table</a:t>
            </a:r>
            <a:endParaRPr lang="en-AU"/>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a:t>Click icon to add table</a:t>
            </a:r>
            <a:endParaRPr lang="en-AU"/>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a:t>Click icon to add table</a:t>
            </a:r>
            <a:endParaRPr lang="en-AU"/>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a:t>Click icon to add table</a:t>
            </a: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565172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69994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710867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accent2"/>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4663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9195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016379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96958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016276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186238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bheading, two column text and imag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394264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ubheading, two column text and image_no Lin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841564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887899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673595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225097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84884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451219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563696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12596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65956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5879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bg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bg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423656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419941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32944443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6"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704" r:id="rId7"/>
    <p:sldLayoutId id="2147483671" r:id="rId8"/>
    <p:sldLayoutId id="2147483706" r:id="rId9"/>
    <p:sldLayoutId id="2147483673" r:id="rId10"/>
    <p:sldLayoutId id="2147483700" r:id="rId11"/>
    <p:sldLayoutId id="2147483674" r:id="rId12"/>
    <p:sldLayoutId id="2147483701" r:id="rId13"/>
    <p:sldLayoutId id="2147483707" r:id="rId14"/>
    <p:sldLayoutId id="2147483708" r:id="rId15"/>
    <p:sldLayoutId id="2147483675" r:id="rId16"/>
    <p:sldLayoutId id="2147483676" r:id="rId17"/>
    <p:sldLayoutId id="2147483662" r:id="rId18"/>
    <p:sldLayoutId id="2147483690" r:id="rId19"/>
    <p:sldLayoutId id="2147483672" r:id="rId20"/>
    <p:sldLayoutId id="2147483691" r:id="rId21"/>
    <p:sldLayoutId id="2147483677" r:id="rId22"/>
    <p:sldLayoutId id="2147483692" r:id="rId23"/>
    <p:sldLayoutId id="2147483678" r:id="rId24"/>
    <p:sldLayoutId id="2147483698" r:id="rId25"/>
    <p:sldLayoutId id="2147483699" r:id="rId26"/>
    <p:sldLayoutId id="2147483689" r:id="rId27"/>
    <p:sldLayoutId id="2147483664" r:id="rId28"/>
    <p:sldLayoutId id="2147483693" r:id="rId29"/>
    <p:sldLayoutId id="2147483684" r:id="rId30"/>
    <p:sldLayoutId id="2147483694" r:id="rId31"/>
    <p:sldLayoutId id="2147483679" r:id="rId32"/>
    <p:sldLayoutId id="2147483695" r:id="rId33"/>
    <p:sldLayoutId id="2147483687" r:id="rId34"/>
    <p:sldLayoutId id="2147483696" r:id="rId35"/>
    <p:sldLayoutId id="2147483680" r:id="rId36"/>
    <p:sldLayoutId id="2147483681" r:id="rId37"/>
    <p:sldLayoutId id="2147483682" r:id="rId38"/>
    <p:sldLayoutId id="2147483697" r:id="rId39"/>
    <p:sldLayoutId id="2147483685" r:id="rId40"/>
    <p:sldLayoutId id="2147483686" r:id="rId41"/>
    <p:sldLayoutId id="2147483665" r:id="rId42"/>
    <p:sldLayoutId id="2147483666" r:id="rId43"/>
    <p:sldLayoutId id="2147483667" r:id="rId44"/>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educationstandards.nsw.edu.au/wps/portal/nesa/resource-finder/hsc-exam-papers/2017/visual-arts-2017-hsc-exam-pack" TargetMode="External"/><Relationship Id="rId1" Type="http://schemas.openxmlformats.org/officeDocument/2006/relationships/slideLayout" Target="../slideLayouts/slideLayout18.xml"/><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hyperlink" Target="https://educationstandards.nsw.edu.au/wps/portal/nesa/resource-finder/hsc-exam-papers/2017/visual-arts-2017-hsc-exam-pack" TargetMode="Externa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hyperlink" Target="https://educationstandards.nsw.edu.au/wps/portal/nesa/resource-finder/hsc-exam-papers/2017/visual-arts-2017-hsc-exam-pack" TargetMode="External"/><Relationship Id="rId1" Type="http://schemas.openxmlformats.org/officeDocument/2006/relationships/slideLayout" Target="../slideLayouts/slideLayout19.xml"/><Relationship Id="rId4" Type="http://schemas.openxmlformats.org/officeDocument/2006/relationships/hyperlink" Target="#_Selecting_the_right"/></Relationships>
</file>

<file path=ppt/slides/_rels/slide22.xml.rels><?xml version="1.0" encoding="UTF-8" standalone="yes"?>
<Relationships xmlns="http://schemas.openxmlformats.org/package/2006/relationships"><Relationship Id="rId2" Type="http://schemas.openxmlformats.org/officeDocument/2006/relationships/hyperlink" Target="#_Selecting_the_right"/><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8" Type="http://schemas.openxmlformats.org/officeDocument/2006/relationships/hyperlink" Target="https://www.learninghub.ac.nz/writing/writing-paragraphs/" TargetMode="External"/><Relationship Id="rId3" Type="http://schemas.openxmlformats.org/officeDocument/2006/relationships/hyperlink" Target="https://educationstandards.nsw.edu.au/wps/portal/nesa/11-12/hsc/hsc-student-guide/glossary-keywords" TargetMode="External"/><Relationship Id="rId7" Type="http://schemas.openxmlformats.org/officeDocument/2006/relationships/hyperlink" Target="https://educationstandards.nsw.edu.au/wps/portal/nesa/resource-finder/hsc-exam-papers/2017/visual-arts-2017-hsc-exam-pack" TargetMode="External"/><Relationship Id="rId2" Type="http://schemas.openxmlformats.org/officeDocument/2006/relationships/hyperlink" Target="https://education.nsw.gov.au/about-us/copyright" TargetMode="External"/><Relationship Id="rId1" Type="http://schemas.openxmlformats.org/officeDocument/2006/relationships/slideLayout" Target="../slideLayouts/slideLayout19.xml"/><Relationship Id="rId6" Type="http://schemas.openxmlformats.org/officeDocument/2006/relationships/hyperlink" Target="https://educationstandards.nsw.edu.au/wps/portal/nesa/resource-finder/hsc-exam-papers/2021/visual-arts-2021-hsc-exam-pack+" TargetMode="External"/><Relationship Id="rId5" Type="http://schemas.openxmlformats.org/officeDocument/2006/relationships/hyperlink" Target="https://educationstandards.nsw.edu.au/wps/portal/nesa/11-12/stage-6-learning-areas/stage-6-creative-arts/visual-arts-syllabus" TargetMode="External"/><Relationship Id="rId4" Type="http://schemas.openxmlformats.org/officeDocument/2006/relationships/hyperlink" Target="https://pixabay.com/photos/jump-sky-man-clouds-height-girl-2731641/"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https://www.educationstandards.nsw.edu.au/wps/portal/nesa/resource-finder/hsc-exam-papers/2021/visual-arts-2021-hsc-exam-pack" TargetMode="External"/><Relationship Id="rId1" Type="http://schemas.openxmlformats.org/officeDocument/2006/relationships/slideLayout" Target="../slideLayouts/slideLayout23.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ducationstandards.nsw.edu.au/wps/portal/nesa/resource-finder/hsc-exam-papers/2017/visual-arts-2017-hsc-exam-pack" TargetMode="External"/><Relationship Id="rId1" Type="http://schemas.openxmlformats.org/officeDocument/2006/relationships/slideLayout" Target="../slideLayouts/slideLayout25.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8" Type="http://schemas.openxmlformats.org/officeDocument/2006/relationships/hyperlink" Target="https://education.nsw.gov.au/content/dam/main-education/teaching-and-learning/curriculum/key-learning-areas/creative-arts/media/documents/creative-arts-s6-visual-arts-hsc-writing-module-2-introductory-paragraph.pptx" TargetMode="External"/><Relationship Id="rId3" Type="http://schemas.openxmlformats.org/officeDocument/2006/relationships/slide" Target="slide3.xml"/><Relationship Id="rId7" Type="http://schemas.openxmlformats.org/officeDocument/2006/relationships/hyperlink" Target="https://education.nsw.gov.au/content/dam/main-education/teaching-and-learning/curriculum/key-learning-areas/creative-arts/media/documents/creative-arts-s6-visual-arts-hsc-writing-module-2-planning.pptx" TargetMode="External"/><Relationship Id="rId12" Type="http://schemas.openxmlformats.org/officeDocument/2006/relationships/hyperlink" Target="https://education.nsw.gov.au/content/dam/main-education/teaching-and-learning/curriculum/key-learning-areas/creative-arts/media/documents/creative-arts-s6-visual-arts-hsc-writing-module-2-complete-your-own.pptx" TargetMode="External"/><Relationship Id="rId2" Type="http://schemas.openxmlformats.org/officeDocument/2006/relationships/slide" Target="slide8.xml"/><Relationship Id="rId1" Type="http://schemas.openxmlformats.org/officeDocument/2006/relationships/slideLayout" Target="../slideLayouts/slideLayout19.xml"/><Relationship Id="rId6" Type="http://schemas.openxmlformats.org/officeDocument/2006/relationships/hyperlink" Target="https://education.nsw.gov.au/content/dam/main-education/teaching-and-learning/curriculum/key-learning-areas/creative-arts/media/documents/creative-arts-s6-visual-arts-hsc-writing-module-2-break-down.pptx" TargetMode="External"/><Relationship Id="rId11" Type="http://schemas.openxmlformats.org/officeDocument/2006/relationships/hyperlink" Target="https://education.nsw.gov.au/content/dam/main-education/teaching-and-learning/curriculum/key-learning-areas/creative-arts/media/documents/creative-arts-s6-visual-arts-hsc-writing-module-2-language-skills.pptx" TargetMode="External"/><Relationship Id="rId5" Type="http://schemas.openxmlformats.org/officeDocument/2006/relationships/slide" Target="slide18.xml"/><Relationship Id="rId10" Type="http://schemas.openxmlformats.org/officeDocument/2006/relationships/hyperlink" Target="https://education.nsw.gov.au/content/dam/main-education/teaching-and-learning/curriculum/key-learning-areas/creative-arts/media/documents/creative-arts-s6-visual-arts-hsc-writing-module-2-conclusion.pptx" TargetMode="External"/><Relationship Id="rId4" Type="http://schemas.openxmlformats.org/officeDocument/2006/relationships/slide" Target="slide12.xml"/><Relationship Id="rId9" Type="http://schemas.openxmlformats.org/officeDocument/2006/relationships/hyperlink" Target="https://education.nsw.gov.au/content/dam/main-education/teaching-and-learning/curriculum/key-learning-areas/creative-arts/media/documents/creative-arts-s6-visual-arts-hsc-writing-module-2-extended-response-body.pptx"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293ED8-297F-D250-24BF-56D4C9D0EE09}"/>
              </a:ext>
            </a:extLst>
          </p:cNvPr>
          <p:cNvSpPr>
            <a:spLocks noGrp="1"/>
          </p:cNvSpPr>
          <p:nvPr>
            <p:ph type="ctrTitle"/>
          </p:nvPr>
        </p:nvSpPr>
        <p:spPr>
          <a:xfrm>
            <a:off x="3599997" y="1259999"/>
            <a:ext cx="6948000" cy="2700000"/>
          </a:xfrm>
        </p:spPr>
        <p:txBody>
          <a:bodyPr anchor="t">
            <a:normAutofit/>
          </a:bodyPr>
          <a:lstStyle/>
          <a:p>
            <a:r>
              <a:rPr lang="en-AU" dirty="0"/>
              <a:t>LEAP! </a:t>
            </a:r>
            <a:br>
              <a:rPr lang="en-AU" dirty="0"/>
            </a:br>
            <a:r>
              <a:rPr lang="en-AU" dirty="0"/>
              <a:t>Level up your skills in section II - </a:t>
            </a:r>
            <a:r>
              <a:rPr lang="en-AU" dirty="0">
                <a:solidFill>
                  <a:schemeClr val="accent4"/>
                </a:solidFill>
              </a:rPr>
              <a:t>overview</a:t>
            </a:r>
          </a:p>
        </p:txBody>
      </p:sp>
      <p:sp>
        <p:nvSpPr>
          <p:cNvPr id="2" name="Footer Placeholder 2">
            <a:extLst>
              <a:ext uri="{FF2B5EF4-FFF2-40B4-BE49-F238E27FC236}">
                <a16:creationId xmlns:a16="http://schemas.microsoft.com/office/drawing/2014/main" id="{A221F0F2-430A-ED54-73A0-C77B9887E674}"/>
              </a:ext>
            </a:extLst>
          </p:cNvPr>
          <p:cNvSpPr>
            <a:spLocks noGrp="1"/>
          </p:cNvSpPr>
          <p:nvPr>
            <p:ph type="ftr" sz="quarter" idx="10"/>
          </p:nvPr>
        </p:nvSpPr>
        <p:spPr>
          <a:xfrm>
            <a:off x="3599997" y="360000"/>
            <a:ext cx="3599996" cy="684000"/>
          </a:xfrm>
        </p:spPr>
        <p:txBody>
          <a:bodyPr/>
          <a:lstStyle/>
          <a:p>
            <a:r>
              <a:rPr lang="en-US" dirty="0"/>
              <a:t>NSW Department of Education</a:t>
            </a:r>
            <a:endParaRPr lang="en-AU" dirty="0"/>
          </a:p>
        </p:txBody>
      </p:sp>
      <p:sp>
        <p:nvSpPr>
          <p:cNvPr id="9" name="Text Placeholder 8">
            <a:extLst>
              <a:ext uri="{FF2B5EF4-FFF2-40B4-BE49-F238E27FC236}">
                <a16:creationId xmlns:a16="http://schemas.microsoft.com/office/drawing/2014/main" id="{F18866E8-4A90-9FEF-A343-F3FD9D57546A}"/>
              </a:ext>
            </a:extLst>
          </p:cNvPr>
          <p:cNvSpPr>
            <a:spLocks noGrp="1"/>
          </p:cNvSpPr>
          <p:nvPr>
            <p:ph type="body" sz="quarter" idx="14"/>
          </p:nvPr>
        </p:nvSpPr>
        <p:spPr>
          <a:xfrm>
            <a:off x="3599997" y="4248000"/>
            <a:ext cx="6947996" cy="1152000"/>
          </a:xfrm>
        </p:spPr>
        <p:txBody>
          <a:bodyPr anchor="b">
            <a:normAutofit/>
          </a:bodyPr>
          <a:lstStyle/>
          <a:p>
            <a:r>
              <a:rPr lang="en-AU">
                <a:effectLst/>
              </a:rPr>
              <a:t>Writing about HSC visual arts</a:t>
            </a:r>
            <a:endParaRPr lang="en-AU"/>
          </a:p>
        </p:txBody>
      </p:sp>
      <p:sp>
        <p:nvSpPr>
          <p:cNvPr id="6" name="Text Placeholder 5">
            <a:extLst>
              <a:ext uri="{FF2B5EF4-FFF2-40B4-BE49-F238E27FC236}">
                <a16:creationId xmlns:a16="http://schemas.microsoft.com/office/drawing/2014/main" id="{FD17CA8E-A67C-88EF-B799-9923252A495E}"/>
              </a:ext>
            </a:extLst>
          </p:cNvPr>
          <p:cNvSpPr>
            <a:spLocks noGrp="1"/>
          </p:cNvSpPr>
          <p:nvPr>
            <p:ph type="body" sz="quarter" idx="11"/>
          </p:nvPr>
        </p:nvSpPr>
        <p:spPr>
          <a:xfrm>
            <a:off x="3599997" y="5832773"/>
            <a:ext cx="3600000" cy="396000"/>
          </a:xfrm>
        </p:spPr>
        <p:txBody>
          <a:bodyPr anchor="b">
            <a:normAutofit/>
          </a:bodyPr>
          <a:lstStyle/>
          <a:p>
            <a:pPr>
              <a:spcAft>
                <a:spcPts val="600"/>
              </a:spcAft>
            </a:pPr>
            <a:r>
              <a:rPr lang="en-AU" b="0"/>
              <a:t>Creative arts curriculum team </a:t>
            </a:r>
          </a:p>
        </p:txBody>
      </p:sp>
      <p:pic>
        <p:nvPicPr>
          <p:cNvPr id="8" name="Picture 7">
            <a:extLst>
              <a:ext uri="{FF2B5EF4-FFF2-40B4-BE49-F238E27FC236}">
                <a16:creationId xmlns:a16="http://schemas.microsoft.com/office/drawing/2014/main" id="{349B0B94-77A5-6F9C-2A3F-12A50FE50D46}"/>
              </a:ext>
              <a:ext uri="{C183D7F6-B498-43B3-948B-1728B52AA6E4}">
                <adec:decorative xmlns:adec="http://schemas.microsoft.com/office/drawing/2017/decorative" val="1"/>
              </a:ext>
            </a:extLst>
          </p:cNvPr>
          <p:cNvPicPr>
            <a:picLocks noChangeAspect="1"/>
          </p:cNvPicPr>
          <p:nvPr/>
        </p:nvPicPr>
        <p:blipFill rotWithShape="1">
          <a:blip r:embed="rId3"/>
          <a:srcRect l="24961" r="49812"/>
          <a:stretch/>
        </p:blipFill>
        <p:spPr>
          <a:xfrm>
            <a:off x="0" y="0"/>
            <a:ext cx="3075709" cy="6858000"/>
          </a:xfrm>
          <a:prstGeom prst="rect">
            <a:avLst/>
          </a:prstGeom>
        </p:spPr>
      </p:pic>
    </p:spTree>
    <p:extLst>
      <p:ext uri="{BB962C8B-B14F-4D97-AF65-F5344CB8AC3E}">
        <p14:creationId xmlns:p14="http://schemas.microsoft.com/office/powerpoint/2010/main" val="3690394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CCA62-E58E-D34A-5C83-7A5E7A11D21B}"/>
              </a:ext>
            </a:extLst>
          </p:cNvPr>
          <p:cNvSpPr>
            <a:spLocks noGrp="1"/>
          </p:cNvSpPr>
          <p:nvPr>
            <p:ph type="title"/>
          </p:nvPr>
        </p:nvSpPr>
        <p:spPr/>
        <p:txBody>
          <a:bodyPr/>
          <a:lstStyle/>
          <a:p>
            <a:r>
              <a:rPr lang="en-AU" dirty="0"/>
              <a:t>Persuasive writing</a:t>
            </a:r>
            <a:endParaRPr lang="en-AU" sz="1600" dirty="0"/>
          </a:p>
        </p:txBody>
      </p:sp>
      <p:pic>
        <p:nvPicPr>
          <p:cNvPr id="6" name="Graphic 5">
            <a:extLst>
              <a:ext uri="{FF2B5EF4-FFF2-40B4-BE49-F238E27FC236}">
                <a16:creationId xmlns:a16="http://schemas.microsoft.com/office/drawing/2014/main" id="{9CEA97D9-4888-D6BD-C298-3C28A11B703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6438" y="1594204"/>
            <a:ext cx="4536000" cy="4536000"/>
          </a:xfrm>
          <a:prstGeom prst="rect">
            <a:avLst/>
          </a:prstGeom>
        </p:spPr>
      </p:pic>
      <p:sp>
        <p:nvSpPr>
          <p:cNvPr id="3" name="Content Placeholder 2">
            <a:extLst>
              <a:ext uri="{FF2B5EF4-FFF2-40B4-BE49-F238E27FC236}">
                <a16:creationId xmlns:a16="http://schemas.microsoft.com/office/drawing/2014/main" id="{19E38EBB-3B6C-F06C-B391-A8CCFA23A9B5}"/>
              </a:ext>
            </a:extLst>
          </p:cNvPr>
          <p:cNvSpPr>
            <a:spLocks noGrp="1"/>
          </p:cNvSpPr>
          <p:nvPr>
            <p:ph idx="1"/>
          </p:nvPr>
        </p:nvSpPr>
        <p:spPr>
          <a:xfrm>
            <a:off x="5576952" y="1594204"/>
            <a:ext cx="6204702" cy="4536000"/>
          </a:xfrm>
        </p:spPr>
        <p:txBody>
          <a:bodyPr vert="horz" lIns="0" tIns="0" rIns="0" bIns="0" rtlCol="0" anchor="t">
            <a:noAutofit/>
          </a:bodyPr>
          <a:lstStyle/>
          <a:p>
            <a:pPr>
              <a:lnSpc>
                <a:spcPct val="114000"/>
              </a:lnSpc>
              <a:spcBef>
                <a:spcPts val="1200"/>
              </a:spcBef>
            </a:pPr>
            <a:r>
              <a:rPr lang="en-US" sz="1800">
                <a:solidFill>
                  <a:schemeClr val="accent1"/>
                </a:solidFill>
                <a:effectLst/>
                <a:ea typeface="Arial" panose="020B0604020202020204" pitchFamily="34" charset="0"/>
                <a:cs typeface="Arial"/>
              </a:rPr>
              <a:t>Good persuasive writing blends fact and opinion seamlessly together, forming a response which reinforces your argument.</a:t>
            </a:r>
            <a:r>
              <a:rPr lang="en-US" sz="1800">
                <a:solidFill>
                  <a:schemeClr val="accent1"/>
                </a:solidFill>
                <a:ea typeface="Arial" panose="020B0604020202020204" pitchFamily="34" charset="0"/>
                <a:cs typeface="Arial"/>
              </a:rPr>
              <a:t> </a:t>
            </a:r>
            <a:endParaRPr lang="en-AU" sz="1800">
              <a:solidFill>
                <a:schemeClr val="accent1"/>
              </a:solidFill>
              <a:effectLst/>
              <a:ea typeface="Calibri" panose="020F0502020204030204" pitchFamily="34" charset="0"/>
              <a:cs typeface="Arial" panose="020B0604020202020204" pitchFamily="34" charset="0"/>
            </a:endParaRPr>
          </a:p>
          <a:p>
            <a:pPr>
              <a:lnSpc>
                <a:spcPct val="114000"/>
              </a:lnSpc>
              <a:spcBef>
                <a:spcPts val="1200"/>
              </a:spcBef>
            </a:pPr>
            <a:r>
              <a:rPr lang="en-US" sz="1800">
                <a:solidFill>
                  <a:schemeClr val="accent1"/>
                </a:solidFill>
                <a:effectLst/>
                <a:ea typeface="Arial" panose="020B0604020202020204" pitchFamily="34" charset="0"/>
                <a:cs typeface="Arial"/>
              </a:rPr>
              <a:t>Persuasive writing:</a:t>
            </a:r>
            <a:endParaRPr lang="en-AU" sz="1800">
              <a:solidFill>
                <a:schemeClr val="accent1"/>
              </a:solidFill>
              <a:effectLst/>
              <a:ea typeface="Calibri" panose="020F0502020204030204" pitchFamily="34" charset="0"/>
              <a:cs typeface="Arial"/>
            </a:endParaRPr>
          </a:p>
          <a:p>
            <a:pPr marL="342900" indent="-342900">
              <a:lnSpc>
                <a:spcPct val="114000"/>
              </a:lnSpc>
              <a:spcBef>
                <a:spcPts val="400"/>
              </a:spcBef>
              <a:buFont typeface="Symbol" panose="05050102010706020507" pitchFamily="18" charset="2"/>
              <a:buChar char=""/>
              <a:tabLst>
                <a:tab pos="228600" algn="l"/>
                <a:tab pos="414020" algn="l"/>
              </a:tabLst>
            </a:pPr>
            <a:r>
              <a:rPr lang="en-US" sz="1800">
                <a:solidFill>
                  <a:schemeClr val="accent1"/>
                </a:solidFill>
                <a:effectLst/>
                <a:ea typeface="Arial" panose="020B0604020202020204" pitchFamily="34" charset="0"/>
                <a:cs typeface="Arial"/>
              </a:rPr>
              <a:t>aims to persuade, or convince, the reader that your argument is correct</a:t>
            </a:r>
            <a:r>
              <a:rPr lang="en-US" sz="1800">
                <a:solidFill>
                  <a:schemeClr val="accent1"/>
                </a:solidFill>
                <a:ea typeface="Arial" panose="020B0604020202020204" pitchFamily="34" charset="0"/>
                <a:cs typeface="Arial"/>
              </a:rPr>
              <a:t> </a:t>
            </a:r>
            <a:endParaRPr lang="en-AU" sz="1800">
              <a:solidFill>
                <a:schemeClr val="accent1"/>
              </a:solidFill>
              <a:effectLst/>
              <a:ea typeface="Calibri" panose="020F0502020204030204" pitchFamily="34" charset="0"/>
              <a:cs typeface="Arial" panose="020B0604020202020204" pitchFamily="34" charset="0"/>
            </a:endParaRPr>
          </a:p>
          <a:p>
            <a:pPr marL="342900" lvl="0" indent="-342900">
              <a:lnSpc>
                <a:spcPct val="114000"/>
              </a:lnSpc>
              <a:spcBef>
                <a:spcPts val="400"/>
              </a:spcBef>
              <a:buFont typeface="Symbol" panose="05050102010706020507" pitchFamily="18" charset="2"/>
              <a:buChar char=""/>
              <a:tabLst>
                <a:tab pos="228600" algn="l"/>
                <a:tab pos="414020" algn="l"/>
              </a:tabLst>
            </a:pPr>
            <a:r>
              <a:rPr lang="en-US" sz="1800">
                <a:solidFill>
                  <a:schemeClr val="accent1"/>
                </a:solidFill>
                <a:effectLst/>
                <a:ea typeface="Arial" panose="020B0604020202020204" pitchFamily="34" charset="0"/>
                <a:cs typeface="Arial"/>
              </a:rPr>
              <a:t>helps to make your point of view logical and complex</a:t>
            </a:r>
            <a:endParaRPr lang="en-AU" sz="1800">
              <a:solidFill>
                <a:schemeClr val="accent1"/>
              </a:solidFill>
              <a:effectLst/>
              <a:ea typeface="Calibri" panose="020F0502020204030204" pitchFamily="34" charset="0"/>
              <a:cs typeface="Arial"/>
            </a:endParaRPr>
          </a:p>
          <a:p>
            <a:pPr marL="342900" lvl="0" indent="-342900">
              <a:lnSpc>
                <a:spcPct val="114000"/>
              </a:lnSpc>
              <a:spcBef>
                <a:spcPts val="400"/>
              </a:spcBef>
              <a:buFont typeface="Symbol" panose="05050102010706020507" pitchFamily="18" charset="2"/>
              <a:buChar char=""/>
              <a:tabLst>
                <a:tab pos="228600" algn="l"/>
                <a:tab pos="414020" algn="l"/>
              </a:tabLst>
            </a:pPr>
            <a:r>
              <a:rPr lang="en-US" sz="1800">
                <a:solidFill>
                  <a:schemeClr val="accent1"/>
                </a:solidFill>
                <a:effectLst/>
                <a:ea typeface="Arial" panose="020B0604020202020204" pitchFamily="34" charset="0"/>
                <a:cs typeface="Arial"/>
              </a:rPr>
              <a:t>suggests a highly developed understanding of the visual arts, in line with the marking guidelines</a:t>
            </a:r>
            <a:endParaRPr lang="en-US" sz="1800">
              <a:solidFill>
                <a:schemeClr val="accent1"/>
              </a:solidFill>
              <a:effectLst/>
              <a:ea typeface="Calibri" panose="020F0502020204030204" pitchFamily="34" charset="0"/>
              <a:cs typeface="Arial"/>
            </a:endParaRPr>
          </a:p>
          <a:p>
            <a:pPr marL="342900" indent="-342900">
              <a:lnSpc>
                <a:spcPct val="114000"/>
              </a:lnSpc>
              <a:spcBef>
                <a:spcPts val="400"/>
              </a:spcBef>
              <a:buFont typeface="Symbol" panose="05050102010706020507" pitchFamily="18" charset="2"/>
              <a:buChar char=""/>
              <a:tabLst>
                <a:tab pos="228600" algn="l"/>
                <a:tab pos="414020" algn="l"/>
              </a:tabLst>
            </a:pPr>
            <a:r>
              <a:rPr lang="en-US" sz="1800">
                <a:solidFill>
                  <a:schemeClr val="accent1"/>
                </a:solidFill>
                <a:effectLst/>
                <a:ea typeface="Arial" panose="020B0604020202020204" pitchFamily="34" charset="0"/>
                <a:cs typeface="Arial"/>
              </a:rPr>
              <a:t>relies on interpretation rather than description.</a:t>
            </a:r>
            <a:r>
              <a:rPr lang="en-US" sz="1800">
                <a:solidFill>
                  <a:schemeClr val="accent1"/>
                </a:solidFill>
                <a:ea typeface="Arial" panose="020B0604020202020204" pitchFamily="34" charset="0"/>
                <a:cs typeface="Arial"/>
              </a:rPr>
              <a:t> </a:t>
            </a:r>
            <a:endParaRPr lang="en-AU" sz="1800">
              <a:solidFill>
                <a:schemeClr val="accent1"/>
              </a:solidFill>
              <a:effectLst/>
              <a:ea typeface="Calibri" panose="020F0502020204030204" pitchFamily="34" charset="0"/>
              <a:cs typeface="Arial" panose="020B0604020202020204" pitchFamily="34" charset="0"/>
            </a:endParaRPr>
          </a:p>
          <a:p>
            <a:pPr>
              <a:lnSpc>
                <a:spcPct val="114000"/>
              </a:lnSpc>
            </a:pPr>
            <a:endParaRPr lang="en-AU"/>
          </a:p>
        </p:txBody>
      </p:sp>
      <p:sp>
        <p:nvSpPr>
          <p:cNvPr id="4" name="Slide Number Placeholder 3">
            <a:extLst>
              <a:ext uri="{FF2B5EF4-FFF2-40B4-BE49-F238E27FC236}">
                <a16:creationId xmlns:a16="http://schemas.microsoft.com/office/drawing/2014/main" id="{199B2999-961B-5DBD-E75A-A62BF98D7472}"/>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446764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CCA62-E58E-D34A-5C83-7A5E7A11D21B}"/>
              </a:ext>
            </a:extLst>
          </p:cNvPr>
          <p:cNvSpPr>
            <a:spLocks noGrp="1"/>
          </p:cNvSpPr>
          <p:nvPr>
            <p:ph type="title"/>
          </p:nvPr>
        </p:nvSpPr>
        <p:spPr/>
        <p:txBody>
          <a:bodyPr/>
          <a:lstStyle/>
          <a:p>
            <a:r>
              <a:rPr lang="en-AU" dirty="0"/>
              <a:t>General advice for section II continued</a:t>
            </a:r>
            <a:endParaRPr lang="en-AU" sz="1600" dirty="0"/>
          </a:p>
        </p:txBody>
      </p:sp>
      <p:sp>
        <p:nvSpPr>
          <p:cNvPr id="3" name="Content Placeholder 2">
            <a:extLst>
              <a:ext uri="{FF2B5EF4-FFF2-40B4-BE49-F238E27FC236}">
                <a16:creationId xmlns:a16="http://schemas.microsoft.com/office/drawing/2014/main" id="{19E38EBB-3B6C-F06C-B391-A8CCFA23A9B5}"/>
              </a:ext>
            </a:extLst>
          </p:cNvPr>
          <p:cNvSpPr>
            <a:spLocks noGrp="1"/>
          </p:cNvSpPr>
          <p:nvPr>
            <p:ph idx="1"/>
          </p:nvPr>
        </p:nvSpPr>
        <p:spPr>
          <a:xfrm>
            <a:off x="360000" y="1714891"/>
            <a:ext cx="7952727" cy="4536000"/>
          </a:xfrm>
        </p:spPr>
        <p:txBody>
          <a:bodyPr/>
          <a:lstStyle/>
          <a:p>
            <a:pPr>
              <a:lnSpc>
                <a:spcPct val="114000"/>
              </a:lnSpc>
              <a:spcBef>
                <a:spcPts val="1200"/>
              </a:spcBef>
            </a:pPr>
            <a:r>
              <a:rPr lang="en-US" sz="1800">
                <a:solidFill>
                  <a:schemeClr val="accent1"/>
                </a:solidFill>
                <a:effectLst/>
                <a:ea typeface="Arial" panose="020B0604020202020204" pitchFamily="34" charset="0"/>
                <a:cs typeface="Arial" panose="020B0604020202020204" pitchFamily="34" charset="0"/>
              </a:rPr>
              <a:t>How you write is just as important as what you write about in an essay. To enhance your response, always:</a:t>
            </a:r>
            <a:endParaRPr lang="en-AU" sz="1800">
              <a:solidFill>
                <a:schemeClr val="accent1"/>
              </a:solidFill>
              <a:effectLst/>
              <a:ea typeface="Calibri" panose="020F0502020204030204" pitchFamily="34" charset="0"/>
              <a:cs typeface="Arial" panose="020B0604020202020204" pitchFamily="34" charset="0"/>
            </a:endParaRPr>
          </a:p>
          <a:p>
            <a:pPr marL="342900" lvl="0" indent="-342900">
              <a:lnSpc>
                <a:spcPct val="114000"/>
              </a:lnSpc>
              <a:spcBef>
                <a:spcPts val="400"/>
              </a:spcBef>
              <a:buFont typeface="Symbol" panose="05050102010706020507" pitchFamily="18" charset="2"/>
              <a:buChar char=""/>
              <a:tabLst>
                <a:tab pos="228600" algn="l"/>
                <a:tab pos="414020" algn="l"/>
              </a:tabLst>
            </a:pPr>
            <a:r>
              <a:rPr lang="en-US" sz="1800">
                <a:solidFill>
                  <a:schemeClr val="accent1"/>
                </a:solidFill>
                <a:effectLst/>
                <a:ea typeface="Arial" panose="020B0604020202020204" pitchFamily="34" charset="0"/>
                <a:cs typeface="Arial" panose="020B0604020202020204" pitchFamily="34" charset="0"/>
              </a:rPr>
              <a:t>use formal language instead of colloquial (slang) language </a:t>
            </a:r>
            <a:endParaRPr lang="en-AU" sz="1800">
              <a:solidFill>
                <a:schemeClr val="accent1"/>
              </a:solidFill>
              <a:effectLst/>
              <a:ea typeface="Calibri" panose="020F0502020204030204" pitchFamily="34" charset="0"/>
              <a:cs typeface="Arial" panose="020B0604020202020204" pitchFamily="34" charset="0"/>
            </a:endParaRPr>
          </a:p>
          <a:p>
            <a:pPr marL="342900" lvl="0" indent="-342900">
              <a:lnSpc>
                <a:spcPct val="114000"/>
              </a:lnSpc>
              <a:spcBef>
                <a:spcPts val="400"/>
              </a:spcBef>
              <a:buFont typeface="Symbol" panose="05050102010706020507" pitchFamily="18" charset="2"/>
              <a:buChar char=""/>
              <a:tabLst>
                <a:tab pos="228600" algn="l"/>
                <a:tab pos="414020" algn="l"/>
              </a:tabLst>
            </a:pPr>
            <a:r>
              <a:rPr lang="en-US" sz="1800">
                <a:solidFill>
                  <a:schemeClr val="accent1"/>
                </a:solidFill>
                <a:effectLst/>
                <a:ea typeface="Arial" panose="020B0604020202020204" pitchFamily="34" charset="0"/>
                <a:cs typeface="Arial" panose="020B0604020202020204" pitchFamily="34" charset="0"/>
              </a:rPr>
              <a:t>write in third person (no “I think”)</a:t>
            </a:r>
            <a:endParaRPr lang="en-AU" sz="1800">
              <a:solidFill>
                <a:schemeClr val="accent1"/>
              </a:solidFill>
              <a:effectLst/>
              <a:ea typeface="Calibri" panose="020F0502020204030204" pitchFamily="34" charset="0"/>
              <a:cs typeface="Arial" panose="020B0604020202020204" pitchFamily="34" charset="0"/>
            </a:endParaRPr>
          </a:p>
          <a:p>
            <a:pPr marL="342900" lvl="0" indent="-342900">
              <a:lnSpc>
                <a:spcPct val="114000"/>
              </a:lnSpc>
              <a:spcBef>
                <a:spcPts val="400"/>
              </a:spcBef>
              <a:buFont typeface="Symbol" panose="05050102010706020507" pitchFamily="18" charset="2"/>
              <a:buChar char=""/>
              <a:tabLst>
                <a:tab pos="228600" algn="l"/>
                <a:tab pos="414020" algn="l"/>
              </a:tabLst>
            </a:pPr>
            <a:r>
              <a:rPr lang="en-US" sz="1800">
                <a:solidFill>
                  <a:schemeClr val="accent1"/>
                </a:solidFill>
                <a:effectLst/>
                <a:ea typeface="Arial" panose="020B0604020202020204" pitchFamily="34" charset="0"/>
                <a:cs typeface="Arial" panose="020B0604020202020204" pitchFamily="34" charset="0"/>
              </a:rPr>
              <a:t>use subject-specific language, including visual arts syllabus words and terms</a:t>
            </a:r>
            <a:endParaRPr lang="en-AU" sz="1800">
              <a:solidFill>
                <a:schemeClr val="accent1"/>
              </a:solidFill>
              <a:effectLst/>
              <a:ea typeface="Calibri" panose="020F0502020204030204" pitchFamily="34" charset="0"/>
              <a:cs typeface="Arial" panose="020B0604020202020204" pitchFamily="34" charset="0"/>
            </a:endParaRPr>
          </a:p>
          <a:p>
            <a:pPr marL="342900" lvl="0" indent="-342900">
              <a:lnSpc>
                <a:spcPct val="114000"/>
              </a:lnSpc>
              <a:spcBef>
                <a:spcPts val="400"/>
              </a:spcBef>
              <a:buFont typeface="Symbol" panose="05050102010706020507" pitchFamily="18" charset="2"/>
              <a:buChar char=""/>
              <a:tabLst>
                <a:tab pos="228600" algn="l"/>
                <a:tab pos="414020" algn="l"/>
              </a:tabLst>
            </a:pPr>
            <a:r>
              <a:rPr lang="en-US" sz="1800">
                <a:solidFill>
                  <a:schemeClr val="accent1"/>
                </a:solidFill>
                <a:effectLst/>
                <a:ea typeface="Arial" panose="020B0604020202020204" pitchFamily="34" charset="0"/>
                <a:cs typeface="Arial" panose="020B0604020202020204" pitchFamily="34" charset="0"/>
              </a:rPr>
              <a:t>use direct, concise sentences rather than long sentences that attempt to link 3 or 4 ideas together</a:t>
            </a:r>
            <a:endParaRPr lang="en-AU" sz="1800">
              <a:solidFill>
                <a:schemeClr val="accent1"/>
              </a:solidFill>
              <a:effectLst/>
              <a:ea typeface="Calibri" panose="020F0502020204030204" pitchFamily="34" charset="0"/>
              <a:cs typeface="Arial" panose="020B0604020202020204" pitchFamily="34" charset="0"/>
            </a:endParaRPr>
          </a:p>
          <a:p>
            <a:pPr marL="342900" lvl="0" indent="-342900">
              <a:lnSpc>
                <a:spcPct val="114000"/>
              </a:lnSpc>
              <a:spcBef>
                <a:spcPts val="400"/>
              </a:spcBef>
              <a:buFont typeface="Symbol" panose="05050102010706020507" pitchFamily="18" charset="2"/>
              <a:buChar char=""/>
              <a:tabLst>
                <a:tab pos="228600" algn="l"/>
                <a:tab pos="414020" algn="l"/>
              </a:tabLst>
            </a:pPr>
            <a:r>
              <a:rPr lang="en-US" sz="1800">
                <a:solidFill>
                  <a:schemeClr val="accent1"/>
                </a:solidFill>
                <a:effectLst/>
                <a:ea typeface="Arial" panose="020B0604020202020204" pitchFamily="34" charset="0"/>
                <a:cs typeface="Arial" panose="020B0604020202020204" pitchFamily="34" charset="0"/>
              </a:rPr>
              <a:t>divide longer sentences into 2 shorter sentences to make your point clear.</a:t>
            </a:r>
            <a:endParaRPr lang="en-AU" sz="1800">
              <a:solidFill>
                <a:schemeClr val="accent1"/>
              </a:solidFill>
              <a:effectLst/>
              <a:ea typeface="Calibri" panose="020F0502020204030204" pitchFamily="34" charset="0"/>
              <a:cs typeface="Arial" panose="020B0604020202020204" pitchFamily="34" charset="0"/>
            </a:endParaRPr>
          </a:p>
          <a:p>
            <a:pPr>
              <a:lnSpc>
                <a:spcPct val="114000"/>
              </a:lnSpc>
            </a:pPr>
            <a:endParaRPr lang="en-AU"/>
          </a:p>
        </p:txBody>
      </p:sp>
      <p:pic>
        <p:nvPicPr>
          <p:cNvPr id="6" name="Graphic 5">
            <a:extLst>
              <a:ext uri="{FF2B5EF4-FFF2-40B4-BE49-F238E27FC236}">
                <a16:creationId xmlns:a16="http://schemas.microsoft.com/office/drawing/2014/main" id="{561523CD-9C77-1D9C-753B-3DB2C215BBF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12347" y="1672086"/>
            <a:ext cx="3752491" cy="3752491"/>
          </a:xfrm>
          <a:prstGeom prst="rect">
            <a:avLst/>
          </a:prstGeom>
        </p:spPr>
      </p:pic>
      <p:sp>
        <p:nvSpPr>
          <p:cNvPr id="4" name="Slide Number Placeholder 3">
            <a:extLst>
              <a:ext uri="{FF2B5EF4-FFF2-40B4-BE49-F238E27FC236}">
                <a16:creationId xmlns:a16="http://schemas.microsoft.com/office/drawing/2014/main" id="{199B2999-961B-5DBD-E75A-A62BF98D7472}"/>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339558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1BC7-A42D-8B20-2E18-C0B7FE33FDA4}"/>
              </a:ext>
            </a:extLst>
          </p:cNvPr>
          <p:cNvSpPr>
            <a:spLocks noGrp="1"/>
          </p:cNvSpPr>
          <p:nvPr>
            <p:ph type="title"/>
          </p:nvPr>
        </p:nvSpPr>
        <p:spPr/>
        <p:txBody>
          <a:bodyPr/>
          <a:lstStyle/>
          <a:p>
            <a:r>
              <a:rPr lang="en-AU" dirty="0"/>
              <a:t>Selecting the right question</a:t>
            </a:r>
            <a:endParaRPr lang="en-AU" sz="1600" dirty="0"/>
          </a:p>
        </p:txBody>
      </p:sp>
      <p:sp>
        <p:nvSpPr>
          <p:cNvPr id="6" name="Rectangle: Rounded Corners 5">
            <a:extLst>
              <a:ext uri="{FF2B5EF4-FFF2-40B4-BE49-F238E27FC236}">
                <a16:creationId xmlns:a16="http://schemas.microsoft.com/office/drawing/2014/main" id="{E5B0A6DE-8A6F-B7E0-D4DE-4485D083803B}"/>
              </a:ext>
            </a:extLst>
          </p:cNvPr>
          <p:cNvSpPr/>
          <p:nvPr/>
        </p:nvSpPr>
        <p:spPr>
          <a:xfrm>
            <a:off x="348000" y="1929429"/>
            <a:ext cx="4291415" cy="3723648"/>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800" dirty="0">
                <a:solidFill>
                  <a:schemeClr val="accent1"/>
                </a:solidFill>
                <a:effectLst/>
                <a:ea typeface="Arial" panose="020B0604020202020204" pitchFamily="34" charset="0"/>
              </a:rPr>
              <a:t>Choosing a section II examination question that best matches your case study knowledge ensures your chosen artists and artworks </a:t>
            </a:r>
            <a:r>
              <a:rPr lang="en-AU" sz="1800" dirty="0">
                <a:solidFill>
                  <a:schemeClr val="accent1"/>
                </a:solidFill>
                <a:effectLst/>
                <a:ea typeface="Arial" panose="020B0604020202020204" pitchFamily="34" charset="0"/>
              </a:rPr>
              <a:t>strongly support your point of view or argument.</a:t>
            </a:r>
            <a:endParaRPr lang="en-AU" sz="1800" dirty="0">
              <a:solidFill>
                <a:schemeClr val="accent1"/>
              </a:solidFill>
              <a:effectLst/>
              <a:ea typeface="Calibri" panose="020F0502020204030204" pitchFamily="34" charset="0"/>
            </a:endParaRPr>
          </a:p>
        </p:txBody>
      </p:sp>
      <p:pic>
        <p:nvPicPr>
          <p:cNvPr id="8" name="Graphic 7">
            <a:extLst>
              <a:ext uri="{FF2B5EF4-FFF2-40B4-BE49-F238E27FC236}">
                <a16:creationId xmlns:a16="http://schemas.microsoft.com/office/drawing/2014/main" id="{D3CA2116-03DB-5E46-8C6E-3C65CD05BB6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82557" y="2419832"/>
            <a:ext cx="2250884" cy="2250884"/>
          </a:xfrm>
          <a:prstGeom prst="rect">
            <a:avLst/>
          </a:prstGeom>
        </p:spPr>
      </p:pic>
      <p:sp>
        <p:nvSpPr>
          <p:cNvPr id="10" name="TextBox 9">
            <a:extLst>
              <a:ext uri="{FF2B5EF4-FFF2-40B4-BE49-F238E27FC236}">
                <a16:creationId xmlns:a16="http://schemas.microsoft.com/office/drawing/2014/main" id="{64FBB614-E992-3709-A5C0-264F7D1A5599}"/>
              </a:ext>
            </a:extLst>
          </p:cNvPr>
          <p:cNvSpPr txBox="1"/>
          <p:nvPr/>
        </p:nvSpPr>
        <p:spPr>
          <a:xfrm>
            <a:off x="7576582" y="1929429"/>
            <a:ext cx="4267418" cy="3723648"/>
          </a:xfrm>
          <a:prstGeom prst="rect">
            <a:avLst/>
          </a:prstGeom>
          <a:noFill/>
        </p:spPr>
        <p:txBody>
          <a:bodyPr wrap="square">
            <a:spAutoFit/>
          </a:bodyPr>
          <a:lstStyle/>
          <a:p>
            <a:pPr>
              <a:lnSpc>
                <a:spcPct val="115000"/>
              </a:lnSpc>
              <a:spcBef>
                <a:spcPts val="1200"/>
              </a:spcBef>
            </a:pPr>
            <a:r>
              <a:rPr lang="en-US" sz="1800" dirty="0">
                <a:solidFill>
                  <a:srgbClr val="000000"/>
                </a:solidFill>
                <a:effectLst/>
                <a:ea typeface="Arial" panose="020B0604020202020204" pitchFamily="34" charset="0"/>
                <a:cs typeface="Arial" panose="020B0604020202020204" pitchFamily="34" charset="0"/>
              </a:rPr>
              <a:t>It is important to identify the concepts in common between the examination questions and your case study knowledge.</a:t>
            </a:r>
            <a:endParaRPr lang="en-AU" sz="1800" dirty="0">
              <a:effectLst/>
              <a:ea typeface="Calibri" panose="020F0502020204030204" pitchFamily="34" charset="0"/>
              <a:cs typeface="Arial" panose="020B0604020202020204" pitchFamily="34" charset="0"/>
            </a:endParaRPr>
          </a:p>
          <a:p>
            <a:pPr>
              <a:lnSpc>
                <a:spcPct val="115000"/>
              </a:lnSpc>
              <a:spcBef>
                <a:spcPts val="1200"/>
              </a:spcBef>
            </a:pPr>
            <a:r>
              <a:rPr lang="en-US" sz="1800" dirty="0">
                <a:solidFill>
                  <a:srgbClr val="000000"/>
                </a:solidFill>
                <a:effectLst/>
                <a:ea typeface="Arial" panose="020B0604020202020204" pitchFamily="34" charset="0"/>
                <a:cs typeface="Arial" panose="020B0604020202020204" pitchFamily="34" charset="0"/>
              </a:rPr>
              <a:t>Section II consists of 6 extended response questions, including 2 questions from each of the 3 syllabus content areas (practice, frames, and conceptual framework). You must choose </a:t>
            </a:r>
            <a:r>
              <a:rPr lang="en-US" sz="1800" b="1" dirty="0">
                <a:solidFill>
                  <a:srgbClr val="000000"/>
                </a:solidFill>
                <a:effectLst/>
                <a:ea typeface="Arial" panose="020B0604020202020204" pitchFamily="34" charset="0"/>
                <a:cs typeface="Arial" panose="020B0604020202020204" pitchFamily="34" charset="0"/>
              </a:rPr>
              <a:t>only one </a:t>
            </a:r>
            <a:r>
              <a:rPr lang="en-US" sz="1800" dirty="0">
                <a:solidFill>
                  <a:srgbClr val="000000"/>
                </a:solidFill>
                <a:effectLst/>
                <a:ea typeface="Arial" panose="020B0604020202020204" pitchFamily="34" charset="0"/>
                <a:cs typeface="Arial" panose="020B0604020202020204" pitchFamily="34" charset="0"/>
              </a:rPr>
              <a:t>question to answer. This question is worth 25 marks. </a:t>
            </a:r>
            <a:endParaRPr lang="en-AU" sz="1800" dirty="0">
              <a:effectLst/>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276B098-0124-6D12-7E7E-42093426958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2219164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550CAAF-6103-5433-8C71-76A928373A95}"/>
              </a:ext>
            </a:extLst>
          </p:cNvPr>
          <p:cNvSpPr>
            <a:spLocks noGrp="1"/>
          </p:cNvSpPr>
          <p:nvPr>
            <p:ph type="title"/>
          </p:nvPr>
        </p:nvSpPr>
        <p:spPr/>
        <p:txBody>
          <a:bodyPr/>
          <a:lstStyle/>
          <a:p>
            <a:r>
              <a:rPr lang="en-AU" dirty="0"/>
              <a:t>Selecting the right question – part 1</a:t>
            </a:r>
            <a:endParaRPr lang="en-AU" sz="1600" dirty="0"/>
          </a:p>
        </p:txBody>
      </p:sp>
      <p:sp>
        <p:nvSpPr>
          <p:cNvPr id="2" name="Rectangle 1">
            <a:extLst>
              <a:ext uri="{FF2B5EF4-FFF2-40B4-BE49-F238E27FC236}">
                <a16:creationId xmlns:a16="http://schemas.microsoft.com/office/drawing/2014/main" id="{4EF227D7-0574-AA0D-DE0B-E32E3526ACA4}"/>
              </a:ext>
              <a:ext uri="{C183D7F6-B498-43B3-948B-1728B52AA6E4}">
                <adec:decorative xmlns:adec="http://schemas.microsoft.com/office/drawing/2017/decorative" val="0"/>
              </a:ext>
            </a:extLst>
          </p:cNvPr>
          <p:cNvSpPr/>
          <p:nvPr/>
        </p:nvSpPr>
        <p:spPr>
          <a:xfrm>
            <a:off x="476250" y="1562793"/>
            <a:ext cx="11416848" cy="892488"/>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800" dirty="0">
                <a:solidFill>
                  <a:schemeClr val="accent1"/>
                </a:solidFill>
                <a:effectLst/>
                <a:ea typeface="Arial" panose="020B0604020202020204" pitchFamily="34" charset="0"/>
                <a:cs typeface="Arial" panose="020B0604020202020204" pitchFamily="34" charset="0"/>
              </a:rPr>
              <a:t>There are the 6 extended response questions from the </a:t>
            </a:r>
            <a:r>
              <a:rPr lang="en-AU" sz="1800" dirty="0">
                <a:solidFill>
                  <a:schemeClr val="accent2"/>
                </a:solidFill>
                <a:hlinkClick r:id="rId2">
                  <a:extLst>
                    <a:ext uri="{A12FA001-AC4F-418D-AE19-62706E023703}">
                      <ahyp:hlinkClr xmlns:ahyp="http://schemas.microsoft.com/office/drawing/2018/hyperlinkcolor" val="tx"/>
                    </a:ext>
                  </a:extLst>
                </a:hlinkClick>
              </a:rPr>
              <a:t>Visual Arts 2017 HSC exam pack</a:t>
            </a:r>
            <a:r>
              <a:rPr lang="en-US" sz="1800" dirty="0">
                <a:solidFill>
                  <a:schemeClr val="accent1"/>
                </a:solidFill>
                <a:effectLst/>
                <a:ea typeface="Arial" panose="020B0604020202020204" pitchFamily="34" charset="0"/>
                <a:cs typeface="Arial" panose="020B0604020202020204" pitchFamily="34" charset="0"/>
              </a:rPr>
              <a:t>. Note that they are divided into 3 syllabus areas over the next 3 slides.</a:t>
            </a:r>
            <a:endParaRPr lang="en-AU" sz="1800" dirty="0">
              <a:solidFill>
                <a:schemeClr val="accent1"/>
              </a:solidFill>
              <a:effectLst/>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699348BA-0FD5-8699-D704-3D9349EFA6A3}"/>
              </a:ext>
            </a:extLst>
          </p:cNvPr>
          <p:cNvSpPr txBox="1"/>
          <p:nvPr/>
        </p:nvSpPr>
        <p:spPr>
          <a:xfrm>
            <a:off x="360000" y="2541085"/>
            <a:ext cx="8276924" cy="3924857"/>
          </a:xfrm>
          <a:prstGeom prst="rect">
            <a:avLst/>
          </a:prstGeom>
          <a:noFill/>
        </p:spPr>
        <p:txBody>
          <a:bodyPr wrap="square">
            <a:spAutoFit/>
          </a:bodyPr>
          <a:lstStyle/>
          <a:p>
            <a:pPr>
              <a:lnSpc>
                <a:spcPct val="114000"/>
              </a:lnSpc>
            </a:pPr>
            <a:r>
              <a:rPr lang="en-AU" sz="1800" b="1" dirty="0">
                <a:solidFill>
                  <a:schemeClr val="accent1"/>
                </a:solidFill>
                <a:effectLst/>
                <a:ea typeface="Arial" panose="020B0604020202020204" pitchFamily="34" charset="0"/>
              </a:rPr>
              <a:t>Practice</a:t>
            </a:r>
          </a:p>
          <a:p>
            <a:pPr>
              <a:lnSpc>
                <a:spcPct val="114000"/>
              </a:lnSpc>
            </a:pPr>
            <a:endParaRPr lang="en-AU" sz="1800" dirty="0">
              <a:solidFill>
                <a:schemeClr val="accent1"/>
              </a:solidFill>
              <a:effectLst/>
              <a:ea typeface="Calibri" panose="020F0502020204030204" pitchFamily="34" charset="0"/>
            </a:endParaRPr>
          </a:p>
          <a:p>
            <a:pPr>
              <a:lnSpc>
                <a:spcPct val="114000"/>
              </a:lnSpc>
              <a:spcAft>
                <a:spcPts val="600"/>
              </a:spcAft>
            </a:pPr>
            <a:r>
              <a:rPr lang="en-AU" sz="1800" dirty="0">
                <a:solidFill>
                  <a:schemeClr val="accent1"/>
                </a:solidFill>
                <a:effectLst/>
                <a:ea typeface="Calibri" panose="020F0502020204030204" pitchFamily="34" charset="0"/>
              </a:rPr>
              <a:t>Question 4 </a:t>
            </a:r>
          </a:p>
          <a:p>
            <a:pPr>
              <a:lnSpc>
                <a:spcPct val="114000"/>
              </a:lnSpc>
            </a:pPr>
            <a:r>
              <a:rPr lang="en-AU" sz="1800" dirty="0">
                <a:solidFill>
                  <a:schemeClr val="accent1"/>
                </a:solidFill>
                <a:effectLst/>
                <a:ea typeface="Arial" panose="020B0604020202020204" pitchFamily="34" charset="0"/>
              </a:rPr>
              <a:t>Investigate the changing roles of art galleries and art museums. In your answer, refer to specific artists and/or curators and/or exhibitions and/or art critics and/or art historians.</a:t>
            </a:r>
            <a:endParaRPr lang="en-AU" sz="1800" dirty="0">
              <a:solidFill>
                <a:schemeClr val="accent1"/>
              </a:solidFill>
              <a:effectLst/>
              <a:ea typeface="Calibri" panose="020F0502020204030204" pitchFamily="34" charset="0"/>
            </a:endParaRPr>
          </a:p>
          <a:p>
            <a:pPr>
              <a:lnSpc>
                <a:spcPct val="114000"/>
              </a:lnSpc>
            </a:pPr>
            <a:endParaRPr lang="en-AU" sz="1800" dirty="0">
              <a:solidFill>
                <a:schemeClr val="accent1"/>
              </a:solidFill>
              <a:effectLst/>
              <a:ea typeface="Arial" panose="020B0604020202020204" pitchFamily="34" charset="0"/>
            </a:endParaRPr>
          </a:p>
          <a:p>
            <a:pPr>
              <a:lnSpc>
                <a:spcPct val="114000"/>
              </a:lnSpc>
            </a:pPr>
            <a:r>
              <a:rPr lang="en-AU" sz="1800" dirty="0">
                <a:solidFill>
                  <a:schemeClr val="accent1"/>
                </a:solidFill>
                <a:effectLst/>
                <a:ea typeface="Arial" panose="020B0604020202020204" pitchFamily="34" charset="0"/>
              </a:rPr>
              <a:t>Question 5 </a:t>
            </a:r>
            <a:endParaRPr lang="en-AU" sz="1800" dirty="0">
              <a:solidFill>
                <a:schemeClr val="accent1"/>
              </a:solidFill>
              <a:effectLst/>
              <a:ea typeface="Calibri" panose="020F0502020204030204" pitchFamily="34" charset="0"/>
            </a:endParaRPr>
          </a:p>
          <a:p>
            <a:pPr>
              <a:lnSpc>
                <a:spcPct val="114000"/>
              </a:lnSpc>
              <a:spcBef>
                <a:spcPts val="1200"/>
              </a:spcBef>
            </a:pPr>
            <a:r>
              <a:rPr lang="en-AU" sz="1800" dirty="0">
                <a:solidFill>
                  <a:schemeClr val="accent1"/>
                </a:solidFill>
                <a:effectLst/>
                <a:ea typeface="Arial" panose="020B0604020202020204" pitchFamily="34" charset="0"/>
              </a:rPr>
              <a:t>“An artist’s practice is still shaped by their gender.”</a:t>
            </a:r>
          </a:p>
          <a:p>
            <a:pPr>
              <a:lnSpc>
                <a:spcPct val="114000"/>
              </a:lnSpc>
              <a:spcBef>
                <a:spcPts val="1200"/>
              </a:spcBef>
            </a:pPr>
            <a:r>
              <a:rPr lang="en-AU" sz="1800" dirty="0">
                <a:solidFill>
                  <a:schemeClr val="accent1"/>
                </a:solidFill>
                <a:effectLst/>
                <a:ea typeface="Arial" panose="020B0604020202020204" pitchFamily="34" charset="0"/>
              </a:rPr>
              <a:t>Discuss this statement, referring to specific artists and artworks in your answer. </a:t>
            </a:r>
          </a:p>
        </p:txBody>
      </p:sp>
      <p:grpSp>
        <p:nvGrpSpPr>
          <p:cNvPr id="5" name="Group 4" descr="Highlight the key words in questions 4 and 5 that relate to the content area ‘practice’.">
            <a:extLst>
              <a:ext uri="{FF2B5EF4-FFF2-40B4-BE49-F238E27FC236}">
                <a16:creationId xmlns:a16="http://schemas.microsoft.com/office/drawing/2014/main" id="{6997D16B-77EB-725E-4BA6-3FF2BE9B1A82}"/>
              </a:ext>
            </a:extLst>
          </p:cNvPr>
          <p:cNvGrpSpPr/>
          <p:nvPr/>
        </p:nvGrpSpPr>
        <p:grpSpPr>
          <a:xfrm>
            <a:off x="8869098" y="2455281"/>
            <a:ext cx="3024000" cy="3648370"/>
            <a:chOff x="8869098" y="2455281"/>
            <a:chExt cx="3024000" cy="3648370"/>
          </a:xfrm>
        </p:grpSpPr>
        <p:sp>
          <p:nvSpPr>
            <p:cNvPr id="17" name="Rectangle: Rounded Corners 16">
              <a:extLst>
                <a:ext uri="{FF2B5EF4-FFF2-40B4-BE49-F238E27FC236}">
                  <a16:creationId xmlns:a16="http://schemas.microsoft.com/office/drawing/2014/main" id="{B08E7867-6CCF-7873-54EF-564D6E7A4707}"/>
                </a:ext>
              </a:extLst>
            </p:cNvPr>
            <p:cNvSpPr/>
            <p:nvPr/>
          </p:nvSpPr>
          <p:spPr>
            <a:xfrm>
              <a:off x="8869098" y="2580885"/>
              <a:ext cx="3024000" cy="3522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dirty="0"/>
            </a:p>
            <a:p>
              <a:endParaRPr lang="en-AU" dirty="0"/>
            </a:p>
            <a:p>
              <a:endParaRPr lang="en-AU" dirty="0"/>
            </a:p>
            <a:p>
              <a:endParaRPr lang="en-AU" dirty="0"/>
            </a:p>
            <a:p>
              <a:endParaRPr lang="en-AU" dirty="0"/>
            </a:p>
            <a:p>
              <a:r>
                <a:rPr lang="en-AU" sz="1800" dirty="0"/>
                <a:t>Highlight the key words in questions 4 and 5 that relate to the content area ‘practice’.</a:t>
              </a:r>
            </a:p>
          </p:txBody>
        </p:sp>
        <p:pic>
          <p:nvPicPr>
            <p:cNvPr id="20" name="Graphic 19">
              <a:extLst>
                <a:ext uri="{FF2B5EF4-FFF2-40B4-BE49-F238E27FC236}">
                  <a16:creationId xmlns:a16="http://schemas.microsoft.com/office/drawing/2014/main" id="{E00AE854-841C-4506-38DD-844C53082EA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10854" y="2455281"/>
              <a:ext cx="2258292" cy="2258292"/>
            </a:xfrm>
            <a:prstGeom prst="rect">
              <a:avLst/>
            </a:prstGeom>
          </p:spPr>
        </p:pic>
      </p:grpSp>
      <p:sp>
        <p:nvSpPr>
          <p:cNvPr id="4" name="Slide Number Placeholder 3">
            <a:extLst>
              <a:ext uri="{FF2B5EF4-FFF2-40B4-BE49-F238E27FC236}">
                <a16:creationId xmlns:a16="http://schemas.microsoft.com/office/drawing/2014/main" id="{5A07D352-1F30-CEAB-60AC-AEC20886398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3729638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4">
            <a:extLst>
              <a:ext uri="{FF2B5EF4-FFF2-40B4-BE49-F238E27FC236}">
                <a16:creationId xmlns:a16="http://schemas.microsoft.com/office/drawing/2014/main" id="{EFB7E76B-00E3-890F-A28A-CAEA7541DA4F}"/>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accent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schemeClr val="accent1"/>
                </a:solidFill>
                <a:effectLst/>
                <a:uLnTx/>
                <a:uFillTx/>
                <a:latin typeface="+mj-lt"/>
                <a:ea typeface="+mj-ea"/>
                <a:cs typeface="+mj-cs"/>
              </a:rPr>
              <a:t>Selecting the right question – part 2</a:t>
            </a:r>
            <a:endParaRPr kumimoji="0" lang="en-AU" sz="1600" b="0" i="0" u="none" strike="noStrike" kern="1200" cap="none" spc="0" normalizeH="0" baseline="0" noProof="0" dirty="0">
              <a:ln>
                <a:noFill/>
              </a:ln>
              <a:solidFill>
                <a:schemeClr val="accent1"/>
              </a:solidFill>
              <a:effectLst/>
              <a:uLnTx/>
              <a:uFillTx/>
              <a:latin typeface="+mj-lt"/>
              <a:ea typeface="+mj-ea"/>
              <a:cs typeface="+mj-cs"/>
            </a:endParaRPr>
          </a:p>
        </p:txBody>
      </p:sp>
      <p:sp>
        <p:nvSpPr>
          <p:cNvPr id="3" name="Content Placeholder 2">
            <a:extLst>
              <a:ext uri="{FF2B5EF4-FFF2-40B4-BE49-F238E27FC236}">
                <a16:creationId xmlns:a16="http://schemas.microsoft.com/office/drawing/2014/main" id="{4E4EA862-9BFF-2BE6-EA70-B16C8B5B3260}"/>
              </a:ext>
            </a:extLst>
          </p:cNvPr>
          <p:cNvSpPr>
            <a:spLocks noGrp="1"/>
          </p:cNvSpPr>
          <p:nvPr>
            <p:ph idx="1"/>
          </p:nvPr>
        </p:nvSpPr>
        <p:spPr>
          <a:xfrm>
            <a:off x="360000" y="1485247"/>
            <a:ext cx="7874313" cy="4536000"/>
          </a:xfrm>
        </p:spPr>
        <p:txBody>
          <a:bodyPr/>
          <a:lstStyle/>
          <a:p>
            <a:pPr>
              <a:lnSpc>
                <a:spcPct val="150000"/>
              </a:lnSpc>
              <a:spcBef>
                <a:spcPts val="1200"/>
              </a:spcBef>
            </a:pPr>
            <a:r>
              <a:rPr lang="en-AU" sz="1800" b="1" dirty="0">
                <a:solidFill>
                  <a:schemeClr val="accent1"/>
                </a:solidFill>
                <a:effectLst/>
                <a:ea typeface="Arial" panose="020B0604020202020204" pitchFamily="34" charset="0"/>
              </a:rPr>
              <a:t>Conceptual Framework </a:t>
            </a:r>
            <a:endParaRPr lang="en-AU" sz="1800" dirty="0">
              <a:solidFill>
                <a:schemeClr val="accent1"/>
              </a:solidFill>
              <a:effectLst/>
              <a:ea typeface="Calibri" panose="020F0502020204030204" pitchFamily="34" charset="0"/>
            </a:endParaRPr>
          </a:p>
          <a:p>
            <a:pPr>
              <a:lnSpc>
                <a:spcPct val="150000"/>
              </a:lnSpc>
              <a:spcAft>
                <a:spcPts val="600"/>
              </a:spcAft>
            </a:pPr>
            <a:r>
              <a:rPr lang="en-AU" sz="1800" dirty="0">
                <a:solidFill>
                  <a:schemeClr val="accent1"/>
                </a:solidFill>
                <a:effectLst/>
                <a:ea typeface="Arial" panose="020B0604020202020204" pitchFamily="34" charset="0"/>
              </a:rPr>
              <a:t>Question 6</a:t>
            </a:r>
            <a:endParaRPr lang="en-AU" sz="1800" dirty="0">
              <a:solidFill>
                <a:schemeClr val="accent1"/>
              </a:solidFill>
              <a:effectLst/>
              <a:ea typeface="Calibri" panose="020F0502020204030204" pitchFamily="34" charset="0"/>
            </a:endParaRPr>
          </a:p>
          <a:p>
            <a:pPr>
              <a:lnSpc>
                <a:spcPct val="150000"/>
              </a:lnSpc>
            </a:pPr>
            <a:r>
              <a:rPr lang="en-AU" sz="1800" dirty="0">
                <a:solidFill>
                  <a:schemeClr val="accent1"/>
                </a:solidFill>
                <a:effectLst/>
                <a:ea typeface="Arial" panose="020B0604020202020204" pitchFamily="34" charset="0"/>
              </a:rPr>
              <a:t>Explain how the interrelationship between physical site-specific artworks and the resulting documentation communicates meaning to an audience. In your answer, refer to specific artists and artworks.</a:t>
            </a:r>
          </a:p>
          <a:p>
            <a:pPr>
              <a:lnSpc>
                <a:spcPct val="150000"/>
              </a:lnSpc>
            </a:pPr>
            <a:endParaRPr lang="en-AU" sz="1800" dirty="0">
              <a:solidFill>
                <a:schemeClr val="accent1"/>
              </a:solidFill>
              <a:ea typeface="Calibri" panose="020F0502020204030204" pitchFamily="34" charset="0"/>
            </a:endParaRPr>
          </a:p>
          <a:p>
            <a:pPr>
              <a:lnSpc>
                <a:spcPct val="150000"/>
              </a:lnSpc>
              <a:spcAft>
                <a:spcPts val="600"/>
              </a:spcAft>
            </a:pPr>
            <a:r>
              <a:rPr lang="en-AU" sz="1800" dirty="0">
                <a:solidFill>
                  <a:schemeClr val="accent1"/>
                </a:solidFill>
                <a:effectLst/>
                <a:ea typeface="Arial" panose="020B0604020202020204" pitchFamily="34" charset="0"/>
              </a:rPr>
              <a:t>Question 7 </a:t>
            </a:r>
            <a:endParaRPr lang="en-AU" sz="1800" dirty="0">
              <a:solidFill>
                <a:schemeClr val="accent1"/>
              </a:solidFill>
              <a:effectLst/>
              <a:ea typeface="Calibri" panose="020F0502020204030204" pitchFamily="34" charset="0"/>
            </a:endParaRPr>
          </a:p>
          <a:p>
            <a:pPr>
              <a:lnSpc>
                <a:spcPct val="150000"/>
              </a:lnSpc>
            </a:pPr>
            <a:r>
              <a:rPr lang="en-AU" sz="1800" dirty="0">
                <a:solidFill>
                  <a:schemeClr val="accent1"/>
                </a:solidFill>
                <a:effectLst/>
                <a:ea typeface="Arial" panose="020B0604020202020204" pitchFamily="34" charset="0"/>
              </a:rPr>
              <a:t>Examine how artists have used artworks to challenge social and political views in innovative ways. In your answer, refer to specific artists and artworks. </a:t>
            </a:r>
          </a:p>
          <a:p>
            <a:pPr>
              <a:lnSpc>
                <a:spcPct val="150000"/>
              </a:lnSpc>
            </a:pPr>
            <a:endParaRPr lang="en-AU" sz="1800" dirty="0">
              <a:solidFill>
                <a:schemeClr val="accent1"/>
              </a:solidFill>
              <a:effectLst/>
              <a:ea typeface="Calibri" panose="020F0502020204030204" pitchFamily="34" charset="0"/>
            </a:endParaRPr>
          </a:p>
          <a:p>
            <a:pPr>
              <a:lnSpc>
                <a:spcPct val="150000"/>
              </a:lnSpc>
            </a:pPr>
            <a:endParaRPr lang="en-AU" sz="1800" dirty="0"/>
          </a:p>
        </p:txBody>
      </p:sp>
      <p:grpSp>
        <p:nvGrpSpPr>
          <p:cNvPr id="7" name="Group 6" descr="Highlight the key words in questions 6 and 7 that relate to the content area ‘conceptual framework’.">
            <a:extLst>
              <a:ext uri="{FF2B5EF4-FFF2-40B4-BE49-F238E27FC236}">
                <a16:creationId xmlns:a16="http://schemas.microsoft.com/office/drawing/2014/main" id="{733D78B8-93A7-A99D-8EEC-EB91E71166B6}"/>
              </a:ext>
            </a:extLst>
          </p:cNvPr>
          <p:cNvGrpSpPr/>
          <p:nvPr/>
        </p:nvGrpSpPr>
        <p:grpSpPr>
          <a:xfrm>
            <a:off x="8869098" y="2427658"/>
            <a:ext cx="3024000" cy="3675993"/>
            <a:chOff x="8869098" y="2427658"/>
            <a:chExt cx="3024000" cy="3675993"/>
          </a:xfrm>
        </p:grpSpPr>
        <p:sp>
          <p:nvSpPr>
            <p:cNvPr id="2" name="Rectangle: Rounded Corners 1">
              <a:extLst>
                <a:ext uri="{FF2B5EF4-FFF2-40B4-BE49-F238E27FC236}">
                  <a16:creationId xmlns:a16="http://schemas.microsoft.com/office/drawing/2014/main" id="{34A4B272-3803-51C6-0B23-E0AFA59A9A22}"/>
                </a:ext>
              </a:extLst>
            </p:cNvPr>
            <p:cNvSpPr/>
            <p:nvPr/>
          </p:nvSpPr>
          <p:spPr>
            <a:xfrm>
              <a:off x="8869098" y="2580885"/>
              <a:ext cx="3024000" cy="3522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800" dirty="0"/>
            </a:p>
            <a:p>
              <a:endParaRPr lang="en-AU" sz="1800" dirty="0"/>
            </a:p>
            <a:p>
              <a:endParaRPr lang="en-AU" sz="1800" dirty="0"/>
            </a:p>
            <a:p>
              <a:endParaRPr lang="en-AU" sz="1800" dirty="0"/>
            </a:p>
            <a:p>
              <a:endParaRPr lang="en-AU" sz="1800" dirty="0"/>
            </a:p>
            <a:p>
              <a:r>
                <a:rPr lang="en-AU" sz="1800" dirty="0"/>
                <a:t>Highlight the key words in questions 6 and 7 that relate to the content area ‘conceptual framework’.</a:t>
              </a:r>
            </a:p>
          </p:txBody>
        </p:sp>
        <p:pic>
          <p:nvPicPr>
            <p:cNvPr id="8" name="Graphic 7">
              <a:extLst>
                <a:ext uri="{FF2B5EF4-FFF2-40B4-BE49-F238E27FC236}">
                  <a16:creationId xmlns:a16="http://schemas.microsoft.com/office/drawing/2014/main" id="{43EB8541-686B-FDE6-70D3-4B9FF20A47D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10854" y="2427658"/>
              <a:ext cx="2258292" cy="2258292"/>
            </a:xfrm>
            <a:prstGeom prst="rect">
              <a:avLst/>
            </a:prstGeom>
          </p:spPr>
        </p:pic>
      </p:grpSp>
      <p:sp>
        <p:nvSpPr>
          <p:cNvPr id="4" name="Slide Number Placeholder 3">
            <a:extLst>
              <a:ext uri="{FF2B5EF4-FFF2-40B4-BE49-F238E27FC236}">
                <a16:creationId xmlns:a16="http://schemas.microsoft.com/office/drawing/2014/main" id="{9008F13C-5225-E9C7-2F33-8668C8DDEEE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700901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319F4-752F-8068-38CE-999F67CD7B3F}"/>
              </a:ext>
            </a:extLst>
          </p:cNvPr>
          <p:cNvSpPr>
            <a:spLocks noGrp="1"/>
          </p:cNvSpPr>
          <p:nvPr>
            <p:ph type="title"/>
          </p:nvPr>
        </p:nvSpPr>
        <p:spPr/>
        <p:txBody>
          <a:bodyPr/>
          <a:lstStyle/>
          <a:p>
            <a:r>
              <a:rPr lang="en-AU" dirty="0"/>
              <a:t>Selecting the right question – part 3</a:t>
            </a:r>
            <a:endParaRPr lang="en-AU" sz="1600" dirty="0"/>
          </a:p>
        </p:txBody>
      </p:sp>
      <p:sp>
        <p:nvSpPr>
          <p:cNvPr id="3" name="Content Placeholder 2">
            <a:extLst>
              <a:ext uri="{FF2B5EF4-FFF2-40B4-BE49-F238E27FC236}">
                <a16:creationId xmlns:a16="http://schemas.microsoft.com/office/drawing/2014/main" id="{B570B10F-22CD-1542-E6AF-899E2B18101B}"/>
              </a:ext>
            </a:extLst>
          </p:cNvPr>
          <p:cNvSpPr>
            <a:spLocks noGrp="1"/>
          </p:cNvSpPr>
          <p:nvPr>
            <p:ph idx="1"/>
          </p:nvPr>
        </p:nvSpPr>
        <p:spPr>
          <a:xfrm>
            <a:off x="360000" y="1567651"/>
            <a:ext cx="7907307" cy="4536000"/>
          </a:xfrm>
        </p:spPr>
        <p:txBody>
          <a:bodyPr vert="horz" lIns="0" tIns="0" rIns="0" bIns="0" rtlCol="0" anchor="t">
            <a:noAutofit/>
          </a:bodyPr>
          <a:lstStyle/>
          <a:p>
            <a:pPr>
              <a:lnSpc>
                <a:spcPct val="114000"/>
              </a:lnSpc>
            </a:pPr>
            <a:r>
              <a:rPr lang="en-AU" sz="1800" b="1" dirty="0">
                <a:solidFill>
                  <a:schemeClr val="accent1"/>
                </a:solidFill>
                <a:effectLst/>
                <a:ea typeface="Arial" panose="020B0604020202020204" pitchFamily="34" charset="0"/>
              </a:rPr>
              <a:t>Frames</a:t>
            </a:r>
            <a:r>
              <a:rPr lang="en-AU" sz="1800" b="1" dirty="0">
                <a:solidFill>
                  <a:schemeClr val="accent1"/>
                </a:solidFill>
                <a:ea typeface="Arial" panose="020B0604020202020204" pitchFamily="34" charset="0"/>
              </a:rPr>
              <a:t> </a:t>
            </a:r>
            <a:endParaRPr lang="en-AU" sz="1800" dirty="0">
              <a:solidFill>
                <a:schemeClr val="accent1"/>
              </a:solidFill>
              <a:effectLst/>
              <a:ea typeface="Calibri" panose="020F0502020204030204" pitchFamily="34" charset="0"/>
            </a:endParaRPr>
          </a:p>
          <a:p>
            <a:pPr>
              <a:lnSpc>
                <a:spcPct val="114000"/>
              </a:lnSpc>
              <a:spcAft>
                <a:spcPts val="600"/>
              </a:spcAft>
            </a:pPr>
            <a:r>
              <a:rPr lang="en-AU" sz="1800" dirty="0">
                <a:solidFill>
                  <a:schemeClr val="accent1"/>
                </a:solidFill>
                <a:effectLst/>
                <a:ea typeface="Arial" panose="020B0604020202020204" pitchFamily="34" charset="0"/>
              </a:rPr>
              <a:t>Question 8</a:t>
            </a:r>
            <a:r>
              <a:rPr lang="en-AU" sz="1800" dirty="0">
                <a:solidFill>
                  <a:schemeClr val="accent1"/>
                </a:solidFill>
                <a:ea typeface="Arial" panose="020B0604020202020204" pitchFamily="34" charset="0"/>
              </a:rPr>
              <a:t> </a:t>
            </a:r>
            <a:endParaRPr lang="en-AU" sz="1800" dirty="0">
              <a:solidFill>
                <a:schemeClr val="accent1"/>
              </a:solidFill>
              <a:effectLst/>
              <a:ea typeface="Calibri" panose="020F0502020204030204" pitchFamily="34" charset="0"/>
            </a:endParaRPr>
          </a:p>
          <a:p>
            <a:pPr>
              <a:lnSpc>
                <a:spcPct val="114000"/>
              </a:lnSpc>
              <a:spcAft>
                <a:spcPts val="600"/>
              </a:spcAft>
            </a:pPr>
            <a:r>
              <a:rPr lang="en-AU" sz="1800" dirty="0">
                <a:solidFill>
                  <a:schemeClr val="accent1"/>
                </a:solidFill>
                <a:effectLst/>
                <a:ea typeface="Arial" panose="020B0604020202020204" pitchFamily="34" charset="0"/>
              </a:rPr>
              <a:t>Contemporary art can provide a valuable yet unsettling critique of society. Discuss this statement, referring to specific artists and artworks in your answer.</a:t>
            </a:r>
            <a:r>
              <a:rPr lang="en-AU" sz="1800" dirty="0">
                <a:solidFill>
                  <a:schemeClr val="accent1"/>
                </a:solidFill>
                <a:ea typeface="Arial" panose="020B0604020202020204" pitchFamily="34" charset="0"/>
              </a:rPr>
              <a:t> </a:t>
            </a:r>
            <a:endParaRPr lang="en-AU" sz="1800" dirty="0">
              <a:solidFill>
                <a:schemeClr val="accent1"/>
              </a:solidFill>
              <a:effectLst/>
              <a:ea typeface="Arial" panose="020B0604020202020204" pitchFamily="34" charset="0"/>
            </a:endParaRPr>
          </a:p>
          <a:p>
            <a:pPr>
              <a:lnSpc>
                <a:spcPct val="114000"/>
              </a:lnSpc>
              <a:spcAft>
                <a:spcPts val="600"/>
              </a:spcAft>
            </a:pPr>
            <a:endParaRPr lang="en-AU" sz="1800" dirty="0">
              <a:solidFill>
                <a:schemeClr val="accent1"/>
              </a:solidFill>
              <a:effectLst/>
              <a:ea typeface="Calibri" panose="020F0502020204030204" pitchFamily="34" charset="0"/>
            </a:endParaRPr>
          </a:p>
          <a:p>
            <a:pPr>
              <a:lnSpc>
                <a:spcPct val="114000"/>
              </a:lnSpc>
              <a:spcBef>
                <a:spcPts val="600"/>
              </a:spcBef>
              <a:spcAft>
                <a:spcPts val="600"/>
              </a:spcAft>
            </a:pPr>
            <a:r>
              <a:rPr lang="en-AU" sz="1800" dirty="0">
                <a:solidFill>
                  <a:schemeClr val="accent1"/>
                </a:solidFill>
                <a:effectLst/>
                <a:ea typeface="Arial" panose="020B0604020202020204" pitchFamily="34" charset="0"/>
              </a:rPr>
              <a:t>Question 9</a:t>
            </a:r>
            <a:r>
              <a:rPr lang="en-AU" sz="1800" dirty="0">
                <a:solidFill>
                  <a:schemeClr val="accent1"/>
                </a:solidFill>
                <a:ea typeface="Arial" panose="020B0604020202020204" pitchFamily="34" charset="0"/>
              </a:rPr>
              <a:t> </a:t>
            </a:r>
            <a:endParaRPr lang="en-AU" sz="1800" dirty="0">
              <a:solidFill>
                <a:schemeClr val="accent1"/>
              </a:solidFill>
              <a:effectLst/>
              <a:ea typeface="Calibri" panose="020F0502020204030204" pitchFamily="34" charset="0"/>
            </a:endParaRPr>
          </a:p>
          <a:p>
            <a:pPr>
              <a:lnSpc>
                <a:spcPct val="114000"/>
              </a:lnSpc>
            </a:pPr>
            <a:r>
              <a:rPr lang="en-AU" sz="1800" dirty="0">
                <a:solidFill>
                  <a:schemeClr val="accent1"/>
                </a:solidFill>
                <a:effectLst/>
                <a:ea typeface="Arial" panose="020B0604020202020204" pitchFamily="34" charset="0"/>
              </a:rPr>
              <a:t>“Nature is not only all that’s visible to the eye; it also includes the inner pictures of the soul” Edvard Munch</a:t>
            </a:r>
            <a:r>
              <a:rPr lang="en-AU" sz="1800" dirty="0">
                <a:solidFill>
                  <a:schemeClr val="accent1"/>
                </a:solidFill>
                <a:ea typeface="Arial" panose="020B0604020202020204" pitchFamily="34" charset="0"/>
              </a:rPr>
              <a:t>.</a:t>
            </a:r>
            <a:endParaRPr lang="en-AU" sz="1800" dirty="0">
              <a:solidFill>
                <a:schemeClr val="accent1"/>
              </a:solidFill>
              <a:effectLst/>
              <a:ea typeface="Calibri" panose="020F0502020204030204" pitchFamily="34" charset="0"/>
            </a:endParaRPr>
          </a:p>
          <a:p>
            <a:pPr>
              <a:lnSpc>
                <a:spcPct val="114000"/>
              </a:lnSpc>
            </a:pPr>
            <a:r>
              <a:rPr lang="en-AU" sz="1800" dirty="0">
                <a:solidFill>
                  <a:schemeClr val="accent1"/>
                </a:solidFill>
                <a:effectLst/>
                <a:ea typeface="Arial" panose="020B0604020202020204" pitchFamily="34" charset="0"/>
              </a:rPr>
              <a:t>With reference to this quotation, analyse how artists distort reality to represent personal and psychological experiences in their artworks. In your answer, refer to specific artists and artworks.</a:t>
            </a:r>
            <a:endParaRPr lang="en-AU" sz="1800" dirty="0">
              <a:solidFill>
                <a:schemeClr val="accent1"/>
              </a:solidFill>
              <a:effectLst/>
              <a:ea typeface="Calibri" panose="020F0502020204030204" pitchFamily="34" charset="0"/>
            </a:endParaRPr>
          </a:p>
          <a:p>
            <a:pPr>
              <a:lnSpc>
                <a:spcPct val="114000"/>
              </a:lnSpc>
            </a:pPr>
            <a:endParaRPr lang="en-AU" dirty="0"/>
          </a:p>
        </p:txBody>
      </p:sp>
      <p:grpSp>
        <p:nvGrpSpPr>
          <p:cNvPr id="5" name="Group 4" descr="Highlight the key words in questions 8 and 9 that relate to the content area ‘frames’.">
            <a:extLst>
              <a:ext uri="{FF2B5EF4-FFF2-40B4-BE49-F238E27FC236}">
                <a16:creationId xmlns:a16="http://schemas.microsoft.com/office/drawing/2014/main" id="{416EFCB2-DBD4-6AF3-8DA2-12BCF35A2F63}"/>
              </a:ext>
            </a:extLst>
          </p:cNvPr>
          <p:cNvGrpSpPr/>
          <p:nvPr/>
        </p:nvGrpSpPr>
        <p:grpSpPr>
          <a:xfrm>
            <a:off x="8869098" y="2427658"/>
            <a:ext cx="3024000" cy="3675993"/>
            <a:chOff x="8869098" y="2427658"/>
            <a:chExt cx="3024000" cy="3675993"/>
          </a:xfrm>
        </p:grpSpPr>
        <p:sp>
          <p:nvSpPr>
            <p:cNvPr id="6" name="Rectangle: Rounded Corners 5">
              <a:extLst>
                <a:ext uri="{FF2B5EF4-FFF2-40B4-BE49-F238E27FC236}">
                  <a16:creationId xmlns:a16="http://schemas.microsoft.com/office/drawing/2014/main" id="{54564FB7-BE6C-1460-BBF6-D6459DEEF190}"/>
                </a:ext>
              </a:extLst>
            </p:cNvPr>
            <p:cNvSpPr/>
            <p:nvPr/>
          </p:nvSpPr>
          <p:spPr>
            <a:xfrm>
              <a:off x="8869098" y="2580885"/>
              <a:ext cx="3024000" cy="3522766"/>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endParaRPr lang="en-AU" sz="1800" dirty="0"/>
            </a:p>
            <a:p>
              <a:pPr>
                <a:lnSpc>
                  <a:spcPct val="114000"/>
                </a:lnSpc>
              </a:pPr>
              <a:endParaRPr lang="en-AU" sz="1800" dirty="0"/>
            </a:p>
            <a:p>
              <a:pPr>
                <a:lnSpc>
                  <a:spcPct val="114000"/>
                </a:lnSpc>
              </a:pPr>
              <a:endParaRPr lang="en-AU" sz="1800" dirty="0"/>
            </a:p>
            <a:p>
              <a:pPr>
                <a:lnSpc>
                  <a:spcPct val="114000"/>
                </a:lnSpc>
              </a:pPr>
              <a:endParaRPr lang="en-AU" sz="1800" dirty="0"/>
            </a:p>
            <a:p>
              <a:pPr>
                <a:lnSpc>
                  <a:spcPct val="114000"/>
                </a:lnSpc>
              </a:pPr>
              <a:endParaRPr lang="en-AU" sz="1800" dirty="0"/>
            </a:p>
            <a:p>
              <a:pPr>
                <a:lnSpc>
                  <a:spcPct val="114000"/>
                </a:lnSpc>
              </a:pPr>
              <a:r>
                <a:rPr lang="en-AU" sz="1800" dirty="0"/>
                <a:t>Highlight the key words in questions 8 and 9 that relate to the content area ‘frames’.</a:t>
              </a:r>
            </a:p>
          </p:txBody>
        </p:sp>
        <p:pic>
          <p:nvPicPr>
            <p:cNvPr id="7" name="Graphic 6">
              <a:extLst>
                <a:ext uri="{FF2B5EF4-FFF2-40B4-BE49-F238E27FC236}">
                  <a16:creationId xmlns:a16="http://schemas.microsoft.com/office/drawing/2014/main" id="{CE41B892-1CAC-873B-0DA1-E1B9737EAB1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89808" y="2427658"/>
              <a:ext cx="2258292" cy="2258292"/>
            </a:xfrm>
            <a:prstGeom prst="rect">
              <a:avLst/>
            </a:prstGeom>
          </p:spPr>
        </p:pic>
      </p:grpSp>
      <p:sp>
        <p:nvSpPr>
          <p:cNvPr id="4" name="Slide Number Placeholder 3">
            <a:extLst>
              <a:ext uri="{FF2B5EF4-FFF2-40B4-BE49-F238E27FC236}">
                <a16:creationId xmlns:a16="http://schemas.microsoft.com/office/drawing/2014/main" id="{71E0E4D2-7AD1-E9C1-8FF3-F896CA0AB4E4}"/>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2462000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95F38-2FA7-F83B-14ED-2E92B24CEF66}"/>
              </a:ext>
            </a:extLst>
          </p:cNvPr>
          <p:cNvSpPr>
            <a:spLocks noGrp="1"/>
          </p:cNvSpPr>
          <p:nvPr>
            <p:ph type="title"/>
          </p:nvPr>
        </p:nvSpPr>
        <p:spPr/>
        <p:txBody>
          <a:bodyPr/>
          <a:lstStyle/>
          <a:p>
            <a:r>
              <a:rPr lang="en-AU" dirty="0"/>
              <a:t>Selecting the right question</a:t>
            </a:r>
            <a:br>
              <a:rPr lang="en-AU" dirty="0"/>
            </a:br>
            <a:endParaRPr lang="en-AU" sz="1600" dirty="0"/>
          </a:p>
        </p:txBody>
      </p:sp>
      <p:sp>
        <p:nvSpPr>
          <p:cNvPr id="3" name="Content Placeholder 2">
            <a:extLst>
              <a:ext uri="{FF2B5EF4-FFF2-40B4-BE49-F238E27FC236}">
                <a16:creationId xmlns:a16="http://schemas.microsoft.com/office/drawing/2014/main" id="{6D047CBF-A0D0-FA93-5057-C378B85A5E35}"/>
              </a:ext>
            </a:extLst>
          </p:cNvPr>
          <p:cNvSpPr>
            <a:spLocks noGrp="1"/>
          </p:cNvSpPr>
          <p:nvPr>
            <p:ph idx="1"/>
          </p:nvPr>
        </p:nvSpPr>
        <p:spPr>
          <a:xfrm>
            <a:off x="459753" y="1451127"/>
            <a:ext cx="6423185" cy="1237644"/>
          </a:xfrm>
        </p:spPr>
        <p:txBody>
          <a:bodyPr/>
          <a:lstStyle/>
          <a:p>
            <a:pPr>
              <a:lnSpc>
                <a:spcPct val="150000"/>
              </a:lnSpc>
              <a:spcBef>
                <a:spcPts val="1200"/>
              </a:spcBef>
            </a:pPr>
            <a:r>
              <a:rPr lang="en-AU" sz="1800">
                <a:solidFill>
                  <a:schemeClr val="accent1"/>
                </a:solidFill>
                <a:effectLst/>
                <a:ea typeface="Arial" panose="020B0604020202020204" pitchFamily="34" charset="0"/>
                <a:cs typeface="Arial" panose="020B0604020202020204" pitchFamily="34" charset="0"/>
              </a:rPr>
              <a:t>HSC questions are designed to be broad and general in their concepts so they can be answered by each student. They will not match your case studies exactly. </a:t>
            </a:r>
          </a:p>
          <a:p>
            <a:pPr>
              <a:lnSpc>
                <a:spcPct val="150000"/>
              </a:lnSpc>
              <a:spcBef>
                <a:spcPts val="1200"/>
              </a:spcBef>
            </a:pPr>
            <a:endParaRPr lang="en-AU" sz="1800">
              <a:solidFill>
                <a:schemeClr val="accent1"/>
              </a:solidFill>
              <a:effectLst/>
              <a:ea typeface="Calibri" panose="020F0502020204030204" pitchFamily="34" charset="0"/>
              <a:cs typeface="Arial" panose="020B0604020202020204" pitchFamily="34" charset="0"/>
            </a:endParaRPr>
          </a:p>
        </p:txBody>
      </p:sp>
      <p:sp>
        <p:nvSpPr>
          <p:cNvPr id="5" name="Rectangle: Rounded Corners 4" descr="Hint: You need to look for a question that covers similar concepts or ideas about art that you have covered in your case studies. For instance, if you have completed a case study on feminism, or the human body, then question 5 from the 2017 paper may be a good question to attempt. However, if you have completed a case study on artists as agents for change, then either question 7 or 8 would be more suitable.">
            <a:extLst>
              <a:ext uri="{FF2B5EF4-FFF2-40B4-BE49-F238E27FC236}">
                <a16:creationId xmlns:a16="http://schemas.microsoft.com/office/drawing/2014/main" id="{824B8552-EBD8-AB3D-D198-32F9AE0277D4}"/>
              </a:ext>
              <a:ext uri="{C183D7F6-B498-43B3-948B-1728B52AA6E4}">
                <adec:decorative xmlns:adec="http://schemas.microsoft.com/office/drawing/2017/decorative" val="0"/>
              </a:ext>
            </a:extLst>
          </p:cNvPr>
          <p:cNvSpPr/>
          <p:nvPr/>
        </p:nvSpPr>
        <p:spPr>
          <a:xfrm>
            <a:off x="263126" y="2909455"/>
            <a:ext cx="6816437" cy="2909455"/>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en-AU" sz="1800" b="1" dirty="0">
                <a:solidFill>
                  <a:schemeClr val="accent1"/>
                </a:solidFill>
                <a:ea typeface="Arial" panose="020B0604020202020204" pitchFamily="34" charset="0"/>
                <a:cs typeface="Arial" panose="020B0604020202020204" pitchFamily="34" charset="0"/>
              </a:rPr>
              <a:t>Hint:</a:t>
            </a:r>
            <a:r>
              <a:rPr lang="en-AU" sz="1800" dirty="0">
                <a:solidFill>
                  <a:schemeClr val="accent1"/>
                </a:solidFill>
                <a:ea typeface="Arial" panose="020B0604020202020204" pitchFamily="34" charset="0"/>
                <a:cs typeface="Arial" panose="020B0604020202020204" pitchFamily="34" charset="0"/>
              </a:rPr>
              <a:t> You need to look for a question that covers similar concepts or ideas about art that you have covered in your case studies. For instance, if you have completed a case study on feminism, or the human body, then question 5 from the 2017 paper may be a good question to attempt. However, if you have completed a case study on artists as agents for change, then either question 7 or 8 would be more suitable. </a:t>
            </a:r>
            <a:endParaRPr lang="en-AU" sz="1800" dirty="0">
              <a:solidFill>
                <a:schemeClr val="accent1"/>
              </a:solidFill>
              <a:ea typeface="Calibri" panose="020F0502020204030204" pitchFamily="34" charset="0"/>
              <a:cs typeface="Arial" panose="020B0604020202020204" pitchFamily="34" charset="0"/>
            </a:endParaRPr>
          </a:p>
        </p:txBody>
      </p:sp>
      <p:pic>
        <p:nvPicPr>
          <p:cNvPr id="7" name="Picture 6" descr="Image of examination page with section II questions.">
            <a:extLst>
              <a:ext uri="{FF2B5EF4-FFF2-40B4-BE49-F238E27FC236}">
                <a16:creationId xmlns:a16="http://schemas.microsoft.com/office/drawing/2014/main" id="{44E74099-4D0F-5964-18D7-DCDD9E34A89A}"/>
              </a:ext>
            </a:extLst>
          </p:cNvPr>
          <p:cNvPicPr>
            <a:picLocks noChangeAspect="1"/>
          </p:cNvPicPr>
          <p:nvPr/>
        </p:nvPicPr>
        <p:blipFill>
          <a:blip r:embed="rId2"/>
          <a:stretch>
            <a:fillRect/>
          </a:stretch>
        </p:blipFill>
        <p:spPr>
          <a:xfrm>
            <a:off x="7685232" y="1120547"/>
            <a:ext cx="3275591" cy="461690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 name="Slide Number Placeholder 3">
            <a:extLst>
              <a:ext uri="{FF2B5EF4-FFF2-40B4-BE49-F238E27FC236}">
                <a16:creationId xmlns:a16="http://schemas.microsoft.com/office/drawing/2014/main" id="{4DCE48DA-CAEA-6DE2-4945-73BD1F30ED1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3109531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A650-43DE-4D1C-C4FB-90B55F5C649E}"/>
              </a:ext>
            </a:extLst>
          </p:cNvPr>
          <p:cNvSpPr>
            <a:spLocks noGrp="1"/>
          </p:cNvSpPr>
          <p:nvPr>
            <p:ph type="title"/>
          </p:nvPr>
        </p:nvSpPr>
        <p:spPr/>
        <p:txBody>
          <a:bodyPr/>
          <a:lstStyle/>
          <a:p>
            <a:r>
              <a:rPr lang="en-AU"/>
              <a:t>Selecting the right question task</a:t>
            </a:r>
          </a:p>
        </p:txBody>
      </p:sp>
      <p:sp>
        <p:nvSpPr>
          <p:cNvPr id="5" name="Rectangle 4">
            <a:extLst>
              <a:ext uri="{FF2B5EF4-FFF2-40B4-BE49-F238E27FC236}">
                <a16:creationId xmlns:a16="http://schemas.microsoft.com/office/drawing/2014/main" id="{234035C3-5C7F-E2AA-2EBF-752E20FAA636}"/>
              </a:ext>
            </a:extLst>
          </p:cNvPr>
          <p:cNvSpPr/>
          <p:nvPr/>
        </p:nvSpPr>
        <p:spPr>
          <a:xfrm>
            <a:off x="348001" y="1147156"/>
            <a:ext cx="3725236" cy="81464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en-AU" sz="1800">
                <a:solidFill>
                  <a:schemeClr val="accent1"/>
                </a:solidFill>
                <a:effectLst/>
                <a:ea typeface="Arial" panose="020B0604020202020204" pitchFamily="34" charset="0"/>
              </a:rPr>
              <a:t>1. List all the case studies that you have completed in class. </a:t>
            </a:r>
            <a:endParaRPr lang="en-AU" sz="1800">
              <a:solidFill>
                <a:schemeClr val="accent1"/>
              </a:solidFill>
              <a:effectLst/>
              <a:ea typeface="Calibri" panose="020F0502020204030204" pitchFamily="34" charset="0"/>
            </a:endParaRPr>
          </a:p>
        </p:txBody>
      </p:sp>
      <p:sp>
        <p:nvSpPr>
          <p:cNvPr id="6" name="Rectangle 5">
            <a:extLst>
              <a:ext uri="{FF2B5EF4-FFF2-40B4-BE49-F238E27FC236}">
                <a16:creationId xmlns:a16="http://schemas.microsoft.com/office/drawing/2014/main" id="{281795FB-ED06-6E66-8FC2-6E1434396F82}"/>
              </a:ext>
            </a:extLst>
          </p:cNvPr>
          <p:cNvSpPr/>
          <p:nvPr/>
        </p:nvSpPr>
        <p:spPr>
          <a:xfrm>
            <a:off x="342000" y="2155156"/>
            <a:ext cx="3725236" cy="4029513"/>
          </a:xfrm>
          <a:prstGeom prst="rect">
            <a:avLst/>
          </a:prstGeom>
          <a:solidFill>
            <a:schemeClr val="accent6"/>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dirty="0">
                <a:solidFill>
                  <a:schemeClr val="accent1"/>
                </a:solidFill>
              </a:rPr>
              <a:t>(add your response here)</a:t>
            </a:r>
          </a:p>
        </p:txBody>
      </p:sp>
      <p:sp>
        <p:nvSpPr>
          <p:cNvPr id="7" name="Rectangle 6">
            <a:extLst>
              <a:ext uri="{FF2B5EF4-FFF2-40B4-BE49-F238E27FC236}">
                <a16:creationId xmlns:a16="http://schemas.microsoft.com/office/drawing/2014/main" id="{C8BE1B3D-D623-306A-6B9A-A408FEFE0472}"/>
              </a:ext>
            </a:extLst>
          </p:cNvPr>
          <p:cNvSpPr/>
          <p:nvPr/>
        </p:nvSpPr>
        <p:spPr>
          <a:xfrm>
            <a:off x="4242382" y="1147156"/>
            <a:ext cx="3707236" cy="2560320"/>
          </a:xfrm>
          <a:prstGeom prst="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spcBef>
                <a:spcPts val="1200"/>
              </a:spcBef>
            </a:pPr>
            <a:r>
              <a:rPr lang="en-AU" sz="1800" dirty="0">
                <a:solidFill>
                  <a:schemeClr val="accent1"/>
                </a:solidFill>
                <a:effectLst/>
                <a:ea typeface="Arial" panose="020B0604020202020204" pitchFamily="34" charset="0"/>
              </a:rPr>
              <a:t>2. Select the question(s) from the </a:t>
            </a:r>
            <a:r>
              <a:rPr lang="en-AU" sz="1800" u="sng" dirty="0">
                <a:solidFill>
                  <a:schemeClr val="accent2"/>
                </a:solidFill>
                <a:ea typeface="Arial" panose="020B0604020202020204" pitchFamily="34" charset="0"/>
              </a:rPr>
              <a:t>V</a:t>
            </a:r>
            <a:r>
              <a:rPr lang="en-AU" sz="1800" u="sng" dirty="0">
                <a:solidFill>
                  <a:schemeClr val="accent2"/>
                </a:solidFill>
                <a:effectLst/>
                <a:ea typeface="Arial" panose="020B0604020202020204" pitchFamily="34" charset="0"/>
                <a:hlinkClick r:id="rId2">
                  <a:extLst>
                    <a:ext uri="{A12FA001-AC4F-418D-AE19-62706E023703}">
                      <ahyp:hlinkClr xmlns:ahyp="http://schemas.microsoft.com/office/drawing/2018/hyperlinkcolor" val="tx"/>
                    </a:ext>
                  </a:extLst>
                </a:hlinkClick>
              </a:rPr>
              <a:t>isual </a:t>
            </a:r>
            <a:r>
              <a:rPr lang="en-AU" sz="1800" u="sng" dirty="0">
                <a:solidFill>
                  <a:schemeClr val="accent2"/>
                </a:solidFill>
                <a:ea typeface="Arial" panose="020B0604020202020204" pitchFamily="34" charset="0"/>
                <a:hlinkClick r:id="rId2">
                  <a:extLst>
                    <a:ext uri="{A12FA001-AC4F-418D-AE19-62706E023703}">
                      <ahyp:hlinkClr xmlns:ahyp="http://schemas.microsoft.com/office/drawing/2018/hyperlinkcolor" val="tx"/>
                    </a:ext>
                  </a:extLst>
                </a:hlinkClick>
              </a:rPr>
              <a:t>A</a:t>
            </a:r>
            <a:r>
              <a:rPr lang="en-AU" sz="1800" u="sng" dirty="0">
                <a:solidFill>
                  <a:schemeClr val="accent2"/>
                </a:solidFill>
                <a:effectLst/>
                <a:ea typeface="Arial" panose="020B0604020202020204" pitchFamily="34" charset="0"/>
                <a:hlinkClick r:id="rId2">
                  <a:extLst>
                    <a:ext uri="{A12FA001-AC4F-418D-AE19-62706E023703}">
                      <ahyp:hlinkClr xmlns:ahyp="http://schemas.microsoft.com/office/drawing/2018/hyperlinkcolor" val="tx"/>
                    </a:ext>
                  </a:extLst>
                </a:hlinkClick>
              </a:rPr>
              <a:t>rts HSC exam paper 2017</a:t>
            </a:r>
            <a:r>
              <a:rPr lang="en-AU" sz="1800" dirty="0">
                <a:solidFill>
                  <a:schemeClr val="accent2"/>
                </a:solidFill>
                <a:effectLst/>
                <a:ea typeface="Arial" panose="020B0604020202020204" pitchFamily="34" charset="0"/>
              </a:rPr>
              <a:t> </a:t>
            </a:r>
            <a:r>
              <a:rPr lang="en-AU" sz="1800" dirty="0">
                <a:solidFill>
                  <a:schemeClr val="accent1"/>
                </a:solidFill>
                <a:effectLst/>
                <a:ea typeface="Arial" panose="020B0604020202020204" pitchFamily="34" charset="0"/>
              </a:rPr>
              <a:t>which best match your case study knowledge. </a:t>
            </a:r>
          </a:p>
          <a:p>
            <a:pPr>
              <a:lnSpc>
                <a:spcPct val="114000"/>
              </a:lnSpc>
              <a:spcBef>
                <a:spcPts val="1200"/>
              </a:spcBef>
            </a:pPr>
            <a:r>
              <a:rPr lang="en-US" sz="1800" dirty="0">
                <a:solidFill>
                  <a:schemeClr val="accent1"/>
                </a:solidFill>
                <a:effectLst/>
                <a:ea typeface="Arial" panose="020B0604020202020204" pitchFamily="34" charset="0"/>
              </a:rPr>
              <a:t>Note – you will be using this question throughout this student learning guide.</a:t>
            </a:r>
            <a:endParaRPr lang="en-AU" sz="1800" dirty="0">
              <a:solidFill>
                <a:schemeClr val="accent1"/>
              </a:solidFill>
              <a:effectLst/>
              <a:ea typeface="Calibri" panose="020F0502020204030204" pitchFamily="34" charset="0"/>
            </a:endParaRPr>
          </a:p>
        </p:txBody>
      </p:sp>
      <p:sp>
        <p:nvSpPr>
          <p:cNvPr id="8" name="Rectangle 7">
            <a:extLst>
              <a:ext uri="{FF2B5EF4-FFF2-40B4-BE49-F238E27FC236}">
                <a16:creationId xmlns:a16="http://schemas.microsoft.com/office/drawing/2014/main" id="{BD0E46E9-3574-9FC3-5496-F1F2A04E639E}"/>
              </a:ext>
            </a:extLst>
          </p:cNvPr>
          <p:cNvSpPr/>
          <p:nvPr/>
        </p:nvSpPr>
        <p:spPr>
          <a:xfrm>
            <a:off x="4214674" y="3918857"/>
            <a:ext cx="3734944" cy="2265812"/>
          </a:xfrm>
          <a:prstGeom prst="rect">
            <a:avLst/>
          </a:prstGeom>
          <a:solidFill>
            <a:schemeClr val="accent6"/>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dirty="0">
                <a:solidFill>
                  <a:schemeClr val="accent1"/>
                </a:solidFill>
              </a:rPr>
              <a:t>(add your response here)</a:t>
            </a:r>
          </a:p>
        </p:txBody>
      </p:sp>
      <p:sp>
        <p:nvSpPr>
          <p:cNvPr id="9" name="Rectangle 8">
            <a:extLst>
              <a:ext uri="{FF2B5EF4-FFF2-40B4-BE49-F238E27FC236}">
                <a16:creationId xmlns:a16="http://schemas.microsoft.com/office/drawing/2014/main" id="{AC520AA7-BD8F-5A5A-4A7C-5BF35DAA758D}"/>
              </a:ext>
            </a:extLst>
          </p:cNvPr>
          <p:cNvSpPr/>
          <p:nvPr/>
        </p:nvSpPr>
        <p:spPr>
          <a:xfrm>
            <a:off x="8118763" y="1147156"/>
            <a:ext cx="3089520" cy="140773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spcBef>
                <a:spcPts val="1200"/>
              </a:spcBef>
            </a:pPr>
            <a:r>
              <a:rPr lang="en-AU" sz="1800">
                <a:solidFill>
                  <a:schemeClr val="accent1"/>
                </a:solidFill>
                <a:effectLst/>
                <a:ea typeface="Arial" panose="020B0604020202020204" pitchFamily="34" charset="0"/>
              </a:rPr>
              <a:t>3. Identify the concepts found in your case study which will help you answer the question.</a:t>
            </a:r>
            <a:endParaRPr lang="en-AU" sz="1800">
              <a:solidFill>
                <a:schemeClr val="accent1"/>
              </a:solidFill>
              <a:effectLst/>
              <a:ea typeface="Calibri" panose="020F0502020204030204" pitchFamily="34" charset="0"/>
            </a:endParaRPr>
          </a:p>
        </p:txBody>
      </p:sp>
      <p:sp>
        <p:nvSpPr>
          <p:cNvPr id="10" name="Rectangle 9">
            <a:extLst>
              <a:ext uri="{FF2B5EF4-FFF2-40B4-BE49-F238E27FC236}">
                <a16:creationId xmlns:a16="http://schemas.microsoft.com/office/drawing/2014/main" id="{5504445A-C18E-90CA-EB52-E8BA0CD09A67}"/>
              </a:ext>
            </a:extLst>
          </p:cNvPr>
          <p:cNvSpPr/>
          <p:nvPr/>
        </p:nvSpPr>
        <p:spPr>
          <a:xfrm>
            <a:off x="8118764" y="2731506"/>
            <a:ext cx="3089519" cy="3453164"/>
          </a:xfrm>
          <a:prstGeom prst="rect">
            <a:avLst/>
          </a:prstGeom>
          <a:solidFill>
            <a:schemeClr val="accent6"/>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dirty="0">
                <a:solidFill>
                  <a:schemeClr val="accent1"/>
                </a:solidFill>
              </a:rPr>
              <a:t>(add your response here)</a:t>
            </a:r>
          </a:p>
        </p:txBody>
      </p:sp>
      <p:sp>
        <p:nvSpPr>
          <p:cNvPr id="4" name="Slide Number Placeholder 3">
            <a:extLst>
              <a:ext uri="{FF2B5EF4-FFF2-40B4-BE49-F238E27FC236}">
                <a16:creationId xmlns:a16="http://schemas.microsoft.com/office/drawing/2014/main" id="{1429E9E0-4562-8710-8C94-754EB7BEAA2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757548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14374-0E6A-BAA4-C235-E92848FFD5D6}"/>
              </a:ext>
            </a:extLst>
          </p:cNvPr>
          <p:cNvSpPr>
            <a:spLocks noGrp="1"/>
          </p:cNvSpPr>
          <p:nvPr>
            <p:ph type="title"/>
          </p:nvPr>
        </p:nvSpPr>
        <p:spPr/>
        <p:txBody>
          <a:bodyPr/>
          <a:lstStyle/>
          <a:p>
            <a:r>
              <a:rPr lang="en-AU" dirty="0"/>
              <a:t>Preparing case study research</a:t>
            </a:r>
            <a:endParaRPr lang="en-AU" sz="1600" dirty="0"/>
          </a:p>
        </p:txBody>
      </p:sp>
      <p:sp>
        <p:nvSpPr>
          <p:cNvPr id="5" name="Rectangle 4">
            <a:extLst>
              <a:ext uri="{FF2B5EF4-FFF2-40B4-BE49-F238E27FC236}">
                <a16:creationId xmlns:a16="http://schemas.microsoft.com/office/drawing/2014/main" id="{849AD5E3-540F-63FE-029B-019322AF0788}"/>
              </a:ext>
            </a:extLst>
          </p:cNvPr>
          <p:cNvSpPr/>
          <p:nvPr/>
        </p:nvSpPr>
        <p:spPr>
          <a:xfrm>
            <a:off x="360000" y="1512916"/>
            <a:ext cx="11484000" cy="1219417"/>
          </a:xfrm>
          <a:prstGeom prst="rect">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en-AU" sz="1800">
                <a:solidFill>
                  <a:schemeClr val="accent1"/>
                </a:solidFill>
                <a:effectLst/>
                <a:ea typeface="Arial" panose="020B0604020202020204" pitchFamily="34" charset="0"/>
              </a:rPr>
              <a:t>Organising your research from your case study by concepts, themes, artists, and artworks aids examination preparation. This ensures a well-informed response that is relevant to the syllabus content being examined.</a:t>
            </a:r>
            <a:endParaRPr lang="en-AU" sz="1800">
              <a:solidFill>
                <a:schemeClr val="accent1"/>
              </a:solidFill>
              <a:effectLst/>
              <a:ea typeface="Calibri" panose="020F0502020204030204" pitchFamily="34" charset="0"/>
            </a:endParaRPr>
          </a:p>
        </p:txBody>
      </p:sp>
      <p:sp>
        <p:nvSpPr>
          <p:cNvPr id="3" name="Content Placeholder 2">
            <a:extLst>
              <a:ext uri="{FF2B5EF4-FFF2-40B4-BE49-F238E27FC236}">
                <a16:creationId xmlns:a16="http://schemas.microsoft.com/office/drawing/2014/main" id="{0F9488F8-9F37-5860-2091-13D08C53698E}"/>
              </a:ext>
            </a:extLst>
          </p:cNvPr>
          <p:cNvSpPr>
            <a:spLocks noGrp="1"/>
          </p:cNvSpPr>
          <p:nvPr>
            <p:ph idx="1"/>
          </p:nvPr>
        </p:nvSpPr>
        <p:spPr>
          <a:xfrm>
            <a:off x="360001" y="2984269"/>
            <a:ext cx="4419818" cy="3063665"/>
          </a:xfrm>
        </p:spPr>
        <p:txBody>
          <a:bodyPr vert="horz" lIns="0" tIns="0" rIns="0" bIns="0" rtlCol="0" anchor="t">
            <a:noAutofit/>
          </a:bodyPr>
          <a:lstStyle/>
          <a:p>
            <a:pPr>
              <a:lnSpc>
                <a:spcPct val="114000"/>
              </a:lnSpc>
              <a:spcBef>
                <a:spcPts val="1200"/>
              </a:spcBef>
            </a:pPr>
            <a:r>
              <a:rPr lang="en-AU" sz="1800" dirty="0">
                <a:solidFill>
                  <a:schemeClr val="accent1"/>
                </a:solidFill>
                <a:effectLst/>
                <a:ea typeface="Arial" panose="020B0604020202020204" pitchFamily="34" charset="0"/>
                <a:cs typeface="Arial"/>
              </a:rPr>
              <a:t>To prepare for the examination, you will need to collect research and summaries of the artists, artworks, and art movements covered in case studies. You also need to identify how these artists can be used as evidence. Identify each artist’s ideas, concepts about art, and the relevant syllabus content areas to demonstrate an informed point of view.</a:t>
            </a:r>
            <a:r>
              <a:rPr lang="en-AU" sz="1800" dirty="0">
                <a:solidFill>
                  <a:schemeClr val="accent1"/>
                </a:solidFill>
                <a:ea typeface="Arial" panose="020B0604020202020204" pitchFamily="34" charset="0"/>
                <a:cs typeface="Arial"/>
              </a:rPr>
              <a:t> </a:t>
            </a:r>
            <a:endParaRPr lang="en-AU" sz="1800" dirty="0">
              <a:solidFill>
                <a:schemeClr val="accent1"/>
              </a:solidFill>
              <a:effectLst/>
              <a:ea typeface="Calibri" panose="020F0502020204030204" pitchFamily="34" charset="0"/>
              <a:cs typeface="Arial" panose="020B0604020202020204" pitchFamily="34" charset="0"/>
            </a:endParaRPr>
          </a:p>
          <a:p>
            <a:pPr>
              <a:lnSpc>
                <a:spcPct val="114000"/>
              </a:lnSpc>
            </a:pPr>
            <a:endParaRPr lang="en-AU" dirty="0"/>
          </a:p>
        </p:txBody>
      </p:sp>
      <p:pic>
        <p:nvPicPr>
          <p:cNvPr id="9" name="Graphic 8">
            <a:extLst>
              <a:ext uri="{FF2B5EF4-FFF2-40B4-BE49-F238E27FC236}">
                <a16:creationId xmlns:a16="http://schemas.microsoft.com/office/drawing/2014/main" id="{05455824-F98B-6967-FED0-9846EFCD6DE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25927" y="2984269"/>
            <a:ext cx="3035782" cy="3035782"/>
          </a:xfrm>
          <a:prstGeom prst="rect">
            <a:avLst/>
          </a:prstGeom>
        </p:spPr>
      </p:pic>
      <p:sp>
        <p:nvSpPr>
          <p:cNvPr id="8" name="Rectangle: Rounded Corners 7">
            <a:extLst>
              <a:ext uri="{FF2B5EF4-FFF2-40B4-BE49-F238E27FC236}">
                <a16:creationId xmlns:a16="http://schemas.microsoft.com/office/drawing/2014/main" id="{E9897B2B-24BD-395E-1B17-9F9D957A356D}"/>
              </a:ext>
            </a:extLst>
          </p:cNvPr>
          <p:cNvSpPr/>
          <p:nvPr/>
        </p:nvSpPr>
        <p:spPr>
          <a:xfrm>
            <a:off x="8435782" y="3188356"/>
            <a:ext cx="3408218" cy="2859578"/>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en-AU" sz="1800">
                <a:solidFill>
                  <a:schemeClr val="accent1"/>
                </a:solidFill>
                <a:effectLst/>
                <a:ea typeface="Arial" panose="020B0604020202020204" pitchFamily="34" charset="0"/>
                <a:cs typeface="Arial" panose="020B0604020202020204" pitchFamily="34" charset="0"/>
              </a:rPr>
              <a:t>Each time you write an extended response, you will need to carefully select the most appropriate artists and artworks for each question, based on your case study knowledge. </a:t>
            </a:r>
            <a:endParaRPr lang="en-AU" sz="1800">
              <a:solidFill>
                <a:schemeClr val="accent1"/>
              </a:solidFill>
              <a:effectLst/>
              <a:ea typeface="Calibri" panose="020F0502020204030204" pitchFamily="34" charset="0"/>
              <a:cs typeface="Arial" panose="020B0604020202020204" pitchFamily="34" charset="0"/>
            </a:endParaRPr>
          </a:p>
          <a:p>
            <a:pPr algn="ctr">
              <a:lnSpc>
                <a:spcPct val="114000"/>
              </a:lnSpc>
            </a:pPr>
            <a:endParaRPr lang="en-AU"/>
          </a:p>
        </p:txBody>
      </p:sp>
      <p:sp>
        <p:nvSpPr>
          <p:cNvPr id="4" name="Slide Number Placeholder 3">
            <a:extLst>
              <a:ext uri="{FF2B5EF4-FFF2-40B4-BE49-F238E27FC236}">
                <a16:creationId xmlns:a16="http://schemas.microsoft.com/office/drawing/2014/main" id="{43210792-B598-B4CB-3C34-4ED86D1B4A20}"/>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a:p>
        </p:txBody>
      </p:sp>
    </p:spTree>
    <p:extLst>
      <p:ext uri="{BB962C8B-B14F-4D97-AF65-F5344CB8AC3E}">
        <p14:creationId xmlns:p14="http://schemas.microsoft.com/office/powerpoint/2010/main" val="2735295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342AA-47EE-F08B-1268-D4DF4F9F3D64}"/>
              </a:ext>
            </a:extLst>
          </p:cNvPr>
          <p:cNvSpPr>
            <a:spLocks noGrp="1"/>
          </p:cNvSpPr>
          <p:nvPr>
            <p:ph type="title"/>
          </p:nvPr>
        </p:nvSpPr>
        <p:spPr/>
        <p:txBody>
          <a:bodyPr/>
          <a:lstStyle/>
          <a:p>
            <a:r>
              <a:rPr lang="en-AU"/>
              <a:t>Summaries</a:t>
            </a:r>
          </a:p>
        </p:txBody>
      </p:sp>
      <p:sp>
        <p:nvSpPr>
          <p:cNvPr id="8" name="Rectangle: Rounded Corners 7">
            <a:extLst>
              <a:ext uri="{FF2B5EF4-FFF2-40B4-BE49-F238E27FC236}">
                <a16:creationId xmlns:a16="http://schemas.microsoft.com/office/drawing/2014/main" id="{AE0BCF4A-0574-A551-5278-1E8CB1944940}"/>
              </a:ext>
            </a:extLst>
          </p:cNvPr>
          <p:cNvSpPr/>
          <p:nvPr/>
        </p:nvSpPr>
        <p:spPr>
          <a:xfrm>
            <a:off x="392196" y="1604355"/>
            <a:ext cx="4725972" cy="23673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en-AU" sz="1800" dirty="0"/>
              <a:t>It is important that you make summaries of the artists you feel most confident to write about in your response. You may have written about these artists in previous examinations, or assessments. You can reuse some artists across the 3 syllabus areas. </a:t>
            </a:r>
          </a:p>
        </p:txBody>
      </p:sp>
      <p:sp>
        <p:nvSpPr>
          <p:cNvPr id="9" name="Rectangle: Rounded Corners 8">
            <a:extLst>
              <a:ext uri="{FF2B5EF4-FFF2-40B4-BE49-F238E27FC236}">
                <a16:creationId xmlns:a16="http://schemas.microsoft.com/office/drawing/2014/main" id="{B4461C1B-0465-1323-AB14-C884BF4257DC}"/>
              </a:ext>
            </a:extLst>
          </p:cNvPr>
          <p:cNvSpPr/>
          <p:nvPr/>
        </p:nvSpPr>
        <p:spPr>
          <a:xfrm>
            <a:off x="392196" y="4121512"/>
            <a:ext cx="4725972" cy="1949088"/>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en-US" sz="1800">
                <a:solidFill>
                  <a:schemeClr val="bg1"/>
                </a:solidFill>
                <a:effectLst/>
                <a:ea typeface="Arial" panose="020B0604020202020204" pitchFamily="34" charset="0"/>
                <a:cs typeface="Arial" panose="020B0604020202020204" pitchFamily="34" charset="0"/>
              </a:rPr>
              <a:t>Quotes from your chosen artist, or art critics, act as powerful evidence in presenting an informed point of view. </a:t>
            </a:r>
          </a:p>
          <a:p>
            <a:pPr>
              <a:lnSpc>
                <a:spcPct val="114000"/>
              </a:lnSpc>
            </a:pPr>
            <a:endParaRPr lang="en-US" sz="1800">
              <a:solidFill>
                <a:schemeClr val="bg1"/>
              </a:solidFill>
              <a:ea typeface="Arial" panose="020B0604020202020204" pitchFamily="34" charset="0"/>
              <a:cs typeface="Arial" panose="020B0604020202020204" pitchFamily="34" charset="0"/>
            </a:endParaRPr>
          </a:p>
          <a:p>
            <a:pPr>
              <a:lnSpc>
                <a:spcPct val="114000"/>
              </a:lnSpc>
            </a:pPr>
            <a:r>
              <a:rPr lang="en-US" sz="1800">
                <a:solidFill>
                  <a:schemeClr val="bg1"/>
                </a:solidFill>
                <a:effectLst/>
                <a:ea typeface="Arial" panose="020B0604020202020204" pitchFamily="34" charset="0"/>
                <a:cs typeface="Arial" panose="020B0604020202020204" pitchFamily="34" charset="0"/>
              </a:rPr>
              <a:t>You will need to source these quotes during your preparation.</a:t>
            </a:r>
          </a:p>
        </p:txBody>
      </p:sp>
      <p:pic>
        <p:nvPicPr>
          <p:cNvPr id="7170" name="Picture 2">
            <a:extLst>
              <a:ext uri="{FF2B5EF4-FFF2-40B4-BE49-F238E27FC236}">
                <a16:creationId xmlns:a16="http://schemas.microsoft.com/office/drawing/2014/main" id="{4926BF08-8740-D8FF-1FCE-1E6BA4CE0EA0}"/>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639" y="1604355"/>
            <a:ext cx="6478361" cy="446624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B9BF905E-AC5C-5A19-0BBA-CD6341CC2B92}"/>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19</a:t>
            </a:fld>
            <a:endParaRPr lang="en-AU"/>
          </a:p>
        </p:txBody>
      </p:sp>
    </p:spTree>
    <p:extLst>
      <p:ext uri="{BB962C8B-B14F-4D97-AF65-F5344CB8AC3E}">
        <p14:creationId xmlns:p14="http://schemas.microsoft.com/office/powerpoint/2010/main" val="622281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E069DEE-94C4-2926-156E-115680670FEC}"/>
              </a:ext>
            </a:extLst>
          </p:cNvPr>
          <p:cNvSpPr>
            <a:spLocks noGrp="1"/>
          </p:cNvSpPr>
          <p:nvPr>
            <p:ph type="title"/>
          </p:nvPr>
        </p:nvSpPr>
        <p:spPr/>
        <p:txBody>
          <a:bodyPr/>
          <a:lstStyle/>
          <a:p>
            <a:r>
              <a:rPr lang="en-AU"/>
              <a:t>Purpose</a:t>
            </a:r>
          </a:p>
        </p:txBody>
      </p:sp>
      <p:sp>
        <p:nvSpPr>
          <p:cNvPr id="2" name="Rectangle 1">
            <a:extLst>
              <a:ext uri="{FF2B5EF4-FFF2-40B4-BE49-F238E27FC236}">
                <a16:creationId xmlns:a16="http://schemas.microsoft.com/office/drawing/2014/main" id="{2E56A622-534A-8931-438E-7FF56D44992F}"/>
              </a:ext>
              <a:ext uri="{C183D7F6-B498-43B3-948B-1728B52AA6E4}">
                <adec:decorative xmlns:adec="http://schemas.microsoft.com/office/drawing/2017/decorative" val="0"/>
              </a:ext>
            </a:extLst>
          </p:cNvPr>
          <p:cNvSpPr/>
          <p:nvPr/>
        </p:nvSpPr>
        <p:spPr>
          <a:xfrm>
            <a:off x="363902" y="2311523"/>
            <a:ext cx="4876800" cy="3877985"/>
          </a:xfrm>
          <a:prstGeom prst="rect">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spcBef>
                <a:spcPts val="1200"/>
              </a:spcBef>
            </a:pPr>
            <a:r>
              <a:rPr lang="en-US" sz="1800" dirty="0">
                <a:solidFill>
                  <a:schemeClr val="accent5"/>
                </a:solidFill>
                <a:effectLst/>
                <a:ea typeface="Arial" panose="020B0604020202020204" pitchFamily="34" charset="0"/>
              </a:rPr>
              <a:t>The </a:t>
            </a:r>
            <a:r>
              <a:rPr lang="en-AU" sz="1800" dirty="0">
                <a:solidFill>
                  <a:schemeClr val="accent5"/>
                </a:solidFill>
                <a:effectLst/>
                <a:ea typeface="Arial" panose="020B0604020202020204" pitchFamily="34" charset="0"/>
              </a:rPr>
              <a:t>visual arts HSC written </a:t>
            </a:r>
            <a:r>
              <a:rPr lang="en-US" sz="1800" dirty="0">
                <a:solidFill>
                  <a:schemeClr val="accent5"/>
                </a:solidFill>
                <a:effectLst/>
                <a:ea typeface="Arial" panose="020B0604020202020204" pitchFamily="34" charset="0"/>
              </a:rPr>
              <a:t>examination consists of 2 parts: section I and section II. The purpose of this student learning guide is to help </a:t>
            </a:r>
            <a:r>
              <a:rPr lang="en-AU" sz="1800" dirty="0">
                <a:solidFill>
                  <a:schemeClr val="accent5"/>
                </a:solidFill>
                <a:effectLst/>
                <a:ea typeface="Arial" panose="020B0604020202020204" pitchFamily="34" charset="0"/>
              </a:rPr>
              <a:t>you construct a well-informed, extended response for section II. </a:t>
            </a:r>
            <a:endParaRPr lang="en-AU" sz="1800" dirty="0">
              <a:solidFill>
                <a:schemeClr val="accent5"/>
              </a:solidFill>
              <a:ea typeface="Arial" panose="020B0604020202020204" pitchFamily="34" charset="0"/>
            </a:endParaRPr>
          </a:p>
          <a:p>
            <a:pPr>
              <a:lnSpc>
                <a:spcPct val="125000"/>
              </a:lnSpc>
              <a:spcBef>
                <a:spcPts val="1200"/>
              </a:spcBef>
            </a:pPr>
            <a:r>
              <a:rPr lang="en-AU" sz="1800" dirty="0">
                <a:solidFill>
                  <a:schemeClr val="accent5"/>
                </a:solidFill>
                <a:effectLst/>
                <a:ea typeface="Arial" panose="020B0604020202020204" pitchFamily="34" charset="0"/>
              </a:rPr>
              <a:t>By completing the activities and integrating your case study knowledge, you will be better prepared to answer a section II question. </a:t>
            </a:r>
            <a:endParaRPr lang="en-AU" sz="1800" dirty="0">
              <a:solidFill>
                <a:schemeClr val="accent5"/>
              </a:solidFill>
              <a:effectLst/>
              <a:ea typeface="Calibri" panose="020F0502020204030204" pitchFamily="34" charset="0"/>
            </a:endParaRPr>
          </a:p>
        </p:txBody>
      </p:sp>
      <p:pic>
        <p:nvPicPr>
          <p:cNvPr id="1028" name="Picture 4">
            <a:extLst>
              <a:ext uri="{FF2B5EF4-FFF2-40B4-BE49-F238E27FC236}">
                <a16:creationId xmlns:a16="http://schemas.microsoft.com/office/drawing/2014/main" id="{B027D67B-6EEA-4181-AD68-9D6ACE2618C6}"/>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8428" y="2311523"/>
            <a:ext cx="5819670" cy="38779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3">
            <a:extLst>
              <a:ext uri="{FF2B5EF4-FFF2-40B4-BE49-F238E27FC236}">
                <a16:creationId xmlns:a16="http://schemas.microsoft.com/office/drawing/2014/main" id="{06E9D7B0-6822-F818-AFF1-8487FE035A10}"/>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fld id="{10A01DC5-1685-4615-8240-15192985C6A2}" type="slidenum">
              <a:rPr lang="en-AU" sz="1200" smtClean="0"/>
              <a:pPr algn="r"/>
              <a:t>2</a:t>
            </a:fld>
            <a:endParaRPr lang="en-AU" sz="1200" dirty="0"/>
          </a:p>
        </p:txBody>
      </p:sp>
    </p:spTree>
    <p:extLst>
      <p:ext uri="{BB962C8B-B14F-4D97-AF65-F5344CB8AC3E}">
        <p14:creationId xmlns:p14="http://schemas.microsoft.com/office/powerpoint/2010/main" val="2724387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838D3-F614-AD5C-B1F3-1B37E90A669D}"/>
              </a:ext>
            </a:extLst>
          </p:cNvPr>
          <p:cNvSpPr>
            <a:spLocks noGrp="1"/>
          </p:cNvSpPr>
          <p:nvPr>
            <p:ph type="title"/>
          </p:nvPr>
        </p:nvSpPr>
        <p:spPr/>
        <p:txBody>
          <a:bodyPr/>
          <a:lstStyle/>
          <a:p>
            <a:r>
              <a:rPr lang="en-AU" dirty="0"/>
              <a:t>Summaries continued</a:t>
            </a:r>
          </a:p>
        </p:txBody>
      </p:sp>
      <p:sp>
        <p:nvSpPr>
          <p:cNvPr id="6" name="Rectangle 5">
            <a:extLst>
              <a:ext uri="{FF2B5EF4-FFF2-40B4-BE49-F238E27FC236}">
                <a16:creationId xmlns:a16="http://schemas.microsoft.com/office/drawing/2014/main" id="{1A475077-13EA-69FE-91EA-0237E7DC9D93}"/>
              </a:ext>
              <a:ext uri="{C183D7F6-B498-43B3-948B-1728B52AA6E4}">
                <adec:decorative xmlns:adec="http://schemas.microsoft.com/office/drawing/2017/decorative" val="0"/>
              </a:ext>
            </a:extLst>
          </p:cNvPr>
          <p:cNvSpPr/>
          <p:nvPr/>
        </p:nvSpPr>
        <p:spPr>
          <a:xfrm>
            <a:off x="360000" y="1603865"/>
            <a:ext cx="6600987" cy="3272934"/>
          </a:xfrm>
          <a:prstGeom prst="rect">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lnSpc>
                <a:spcPct val="114000"/>
              </a:lnSpc>
            </a:pPr>
            <a:r>
              <a:rPr lang="en-AU" sz="1800" dirty="0">
                <a:solidFill>
                  <a:schemeClr val="accent1"/>
                </a:solidFill>
                <a:effectLst/>
                <a:ea typeface="Arial" panose="020B0604020202020204" pitchFamily="34" charset="0"/>
                <a:cs typeface="Arial" panose="020B0604020202020204" pitchFamily="34" charset="0"/>
              </a:rPr>
              <a:t>Summary information should be grouped into syllabus content areas and case studies, as well across multiple syllabus content areas. </a:t>
            </a:r>
            <a:r>
              <a:rPr lang="en-US" sz="1800" dirty="0">
                <a:solidFill>
                  <a:schemeClr val="accent1"/>
                </a:solidFill>
                <a:effectLst/>
                <a:ea typeface="Arial" panose="020B0604020202020204" pitchFamily="34" charset="0"/>
                <a:cs typeface="Arial" panose="020B0604020202020204" pitchFamily="34" charset="0"/>
              </a:rPr>
              <a:t>You may find artists used in a cultural frame essay can also be useful for a question on the relationship between artists, world, or the audience in the conceptual framework.</a:t>
            </a:r>
            <a:r>
              <a:rPr lang="en-US" sz="1800" b="1" dirty="0">
                <a:solidFill>
                  <a:schemeClr val="accent1"/>
                </a:solidFill>
                <a:effectLst/>
                <a:ea typeface="Arial" panose="020B0604020202020204" pitchFamily="34" charset="0"/>
                <a:cs typeface="Arial" panose="020B0604020202020204" pitchFamily="34" charset="0"/>
              </a:rPr>
              <a:t> </a:t>
            </a:r>
            <a:r>
              <a:rPr lang="en-US" sz="1800" dirty="0">
                <a:solidFill>
                  <a:schemeClr val="accent1"/>
                </a:solidFill>
                <a:effectLst/>
                <a:ea typeface="Arial" panose="020B0604020202020204" pitchFamily="34" charset="0"/>
                <a:cs typeface="Arial" panose="020B0604020202020204" pitchFamily="34" charset="0"/>
              </a:rPr>
              <a:t>The number of artists and artworks used as evidence can vary. This learning resource uses knowledge of 3 artists as evidence. However, it is also possible to use a different number of artists and artworks. </a:t>
            </a:r>
          </a:p>
        </p:txBody>
      </p:sp>
      <p:sp>
        <p:nvSpPr>
          <p:cNvPr id="5" name="Rectangle: Rounded Corners 4">
            <a:extLst>
              <a:ext uri="{FF2B5EF4-FFF2-40B4-BE49-F238E27FC236}">
                <a16:creationId xmlns:a16="http://schemas.microsoft.com/office/drawing/2014/main" id="{63639DE4-9150-D030-CEC2-89DE9BD724A8}"/>
              </a:ext>
            </a:extLst>
          </p:cNvPr>
          <p:cNvSpPr/>
          <p:nvPr/>
        </p:nvSpPr>
        <p:spPr>
          <a:xfrm>
            <a:off x="7787607" y="1603865"/>
            <a:ext cx="3336393" cy="4937991"/>
          </a:xfrm>
          <a:prstGeom prst="roundRect">
            <a:avLst>
              <a:gd name="adj" fmla="val 11719"/>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a:lnSpc>
                <a:spcPct val="114000"/>
              </a:lnSpc>
            </a:pPr>
            <a:r>
              <a:rPr lang="en-AU" sz="1800" b="1" dirty="0">
                <a:solidFill>
                  <a:schemeClr val="accent1"/>
                </a:solidFill>
                <a:effectLst/>
                <a:ea typeface="Arial" panose="020B0604020202020204" pitchFamily="34" charset="0"/>
                <a:cs typeface="Arial" panose="020B0604020202020204" pitchFamily="34" charset="0"/>
              </a:rPr>
              <a:t>Hint:</a:t>
            </a:r>
            <a:r>
              <a:rPr lang="en-AU" sz="1800" dirty="0">
                <a:solidFill>
                  <a:schemeClr val="accent1"/>
                </a:solidFill>
                <a:effectLst/>
                <a:ea typeface="Arial" panose="020B0604020202020204" pitchFamily="34" charset="0"/>
                <a:cs typeface="Arial" panose="020B0604020202020204" pitchFamily="34" charset="0"/>
              </a:rPr>
              <a:t> It is a good idea to prepare summaries for written examinations for a range of 5-6 artists, across time and place. </a:t>
            </a:r>
          </a:p>
          <a:p>
            <a:pPr marL="88900">
              <a:lnSpc>
                <a:spcPct val="114000"/>
              </a:lnSpc>
            </a:pPr>
            <a:r>
              <a:rPr lang="en-AU" sz="1800" dirty="0">
                <a:solidFill>
                  <a:schemeClr val="accent1"/>
                </a:solidFill>
                <a:effectLst/>
                <a:ea typeface="Arial" panose="020B0604020202020204" pitchFamily="34" charset="0"/>
                <a:cs typeface="Arial" panose="020B0604020202020204" pitchFamily="34" charset="0"/>
              </a:rPr>
              <a:t>Organise your information about each artist, or art movement, in paragraphs and use sub-headings that link back to the syllabus concepts. Try to include 3-4 key concepts. For example, gender, social concerns, or political art for each case study. </a:t>
            </a:r>
            <a:endParaRPr lang="en-AU" sz="1800" dirty="0">
              <a:solidFill>
                <a:schemeClr val="accent1"/>
              </a:solidFill>
              <a:effectLst/>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2597B8F-1843-DE77-7FCC-9DFD70160CD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20</a:t>
            </a:fld>
            <a:endParaRPr lang="en-AU"/>
          </a:p>
        </p:txBody>
      </p:sp>
    </p:spTree>
    <p:extLst>
      <p:ext uri="{BB962C8B-B14F-4D97-AF65-F5344CB8AC3E}">
        <p14:creationId xmlns:p14="http://schemas.microsoft.com/office/powerpoint/2010/main" val="1357327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3F100-8752-2C6C-AF60-5F0DFA75FAE4}"/>
              </a:ext>
            </a:extLst>
          </p:cNvPr>
          <p:cNvSpPr>
            <a:spLocks noGrp="1"/>
          </p:cNvSpPr>
          <p:nvPr>
            <p:ph type="title"/>
          </p:nvPr>
        </p:nvSpPr>
        <p:spPr/>
        <p:txBody>
          <a:bodyPr/>
          <a:lstStyle/>
          <a:p>
            <a:r>
              <a:rPr lang="en-AU"/>
              <a:t>Preparing summaries</a:t>
            </a:r>
          </a:p>
        </p:txBody>
      </p:sp>
      <p:sp>
        <p:nvSpPr>
          <p:cNvPr id="5" name="Rectangle 4">
            <a:extLst>
              <a:ext uri="{FF2B5EF4-FFF2-40B4-BE49-F238E27FC236}">
                <a16:creationId xmlns:a16="http://schemas.microsoft.com/office/drawing/2014/main" id="{81CED4A0-A004-28BA-7776-6FE21685AE4A}"/>
              </a:ext>
            </a:extLst>
          </p:cNvPr>
          <p:cNvSpPr/>
          <p:nvPr/>
        </p:nvSpPr>
        <p:spPr>
          <a:xfrm>
            <a:off x="372000" y="1181372"/>
            <a:ext cx="11134200" cy="1809819"/>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Bef>
                <a:spcPts val="1200"/>
              </a:spcBef>
            </a:pPr>
            <a:r>
              <a:rPr lang="en-AU" sz="1600" dirty="0">
                <a:solidFill>
                  <a:schemeClr val="accent1"/>
                </a:solidFill>
                <a:effectLst/>
                <a:ea typeface="Calibri" panose="020F0502020204030204" pitchFamily="34" charset="0"/>
              </a:rPr>
              <a:t>Complete the table on the next slide based on artists drawn from your case studies. The first row in the example below has been filled in to provide a model for you to follow.</a:t>
            </a:r>
          </a:p>
          <a:p>
            <a:pPr>
              <a:lnSpc>
                <a:spcPct val="115000"/>
              </a:lnSpc>
              <a:spcBef>
                <a:spcPts val="1200"/>
              </a:spcBef>
            </a:pPr>
            <a:r>
              <a:rPr lang="en-AU" sz="1600" dirty="0">
                <a:solidFill>
                  <a:schemeClr val="accent1"/>
                </a:solidFill>
                <a:effectLst/>
                <a:ea typeface="Calibri" panose="020F0502020204030204" pitchFamily="34" charset="0"/>
              </a:rPr>
              <a:t>In column 5, identify the questions from the </a:t>
            </a:r>
            <a:r>
              <a:rPr lang="en-AU" sz="1600" dirty="0">
                <a:solidFill>
                  <a:schemeClr val="accent2"/>
                </a:solidFill>
                <a:hlinkClick r:id="rId2">
                  <a:extLst>
                    <a:ext uri="{A12FA001-AC4F-418D-AE19-62706E023703}">
                      <ahyp:hlinkClr xmlns:ahyp="http://schemas.microsoft.com/office/drawing/2018/hyperlinkcolor" val="tx"/>
                    </a:ext>
                  </a:extLst>
                </a:hlinkClick>
              </a:rPr>
              <a:t>Visual Arts 2017 HSC exam pack </a:t>
            </a:r>
            <a:r>
              <a:rPr lang="en-AU" sz="1600" dirty="0">
                <a:solidFill>
                  <a:schemeClr val="accent1"/>
                </a:solidFill>
                <a:effectLst/>
                <a:ea typeface="Calibri" panose="020F0502020204030204" pitchFamily="34" charset="0"/>
              </a:rPr>
              <a:t>you could answer, using your listed artists and artworks. Ensure you include the question you selected in </a:t>
            </a:r>
            <a:r>
              <a:rPr lang="en-AU" sz="1600" u="sng" dirty="0">
                <a:solidFill>
                  <a:schemeClr val="accent2"/>
                </a:solidFill>
                <a:effectLst/>
                <a:ea typeface="Calibri" panose="020F0502020204030204" pitchFamily="34" charset="0"/>
                <a:hlinkClick r:id="rId3" action="ppaction://hlinksldjump">
                  <a:extLst>
                    <a:ext uri="{A12FA001-AC4F-418D-AE19-62706E023703}">
                      <ahyp:hlinkClr xmlns:ahyp="http://schemas.microsoft.com/office/drawing/2018/hyperlinkcolor" val="tx"/>
                    </a:ext>
                  </a:extLst>
                </a:hlinkClick>
              </a:rPr>
              <a:t>selecting the right question task.</a:t>
            </a:r>
            <a:endParaRPr lang="en-AU" sz="1600" dirty="0">
              <a:solidFill>
                <a:schemeClr val="accent2"/>
              </a:solidFill>
              <a:effectLst/>
              <a:ea typeface="Calibri" panose="020F0502020204030204" pitchFamily="34" charset="0"/>
            </a:endParaRPr>
          </a:p>
          <a:p>
            <a:pPr>
              <a:lnSpc>
                <a:spcPct val="115000"/>
              </a:lnSpc>
              <a:spcBef>
                <a:spcPts val="1200"/>
              </a:spcBef>
            </a:pPr>
            <a:r>
              <a:rPr lang="en-AU" sz="1600" dirty="0">
                <a:solidFill>
                  <a:schemeClr val="accent1"/>
                </a:solidFill>
                <a:effectLst/>
                <a:ea typeface="Calibri" panose="020F0502020204030204" pitchFamily="34" charset="0"/>
              </a:rPr>
              <a:t>In column 6, source a quote from the artist, or art critic, that can act as evidence. </a:t>
            </a:r>
          </a:p>
        </p:txBody>
      </p:sp>
      <p:sp>
        <p:nvSpPr>
          <p:cNvPr id="7" name="Rectangle 1">
            <a:extLst>
              <a:ext uri="{FF2B5EF4-FFF2-40B4-BE49-F238E27FC236}">
                <a16:creationId xmlns:a16="http://schemas.microsoft.com/office/drawing/2014/main" id="{783DE12A-E8E9-ABBB-A4B8-B381F9A818B4}"/>
              </a:ext>
            </a:extLst>
          </p:cNvPr>
          <p:cNvSpPr>
            <a:spLocks noChangeArrowheads="1"/>
          </p:cNvSpPr>
          <p:nvPr/>
        </p:nvSpPr>
        <p:spPr bwMode="auto">
          <a:xfrm>
            <a:off x="360000" y="3059668"/>
            <a:ext cx="222459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800" i="0" u="none" strike="noStrike" cap="none" normalizeH="0" baseline="0" dirty="0">
                <a:ln>
                  <a:noFill/>
                </a:ln>
                <a:effectLst/>
                <a:latin typeface="+mj-lt"/>
                <a:ea typeface="Calibri" panose="020F0502020204030204" pitchFamily="34" charset="0"/>
                <a:cs typeface="Arial" panose="020B0604020202020204" pitchFamily="34" charset="0"/>
              </a:rPr>
              <a:t>Table 1: Preparing case studies information task example</a:t>
            </a:r>
            <a:endParaRPr kumimoji="0" lang="en-AU" altLang="en-US" sz="1800" i="0" u="none" strike="noStrike" cap="none" normalizeH="0" baseline="0" dirty="0">
              <a:ln>
                <a:noFill/>
              </a:ln>
              <a:effectLst/>
              <a:latin typeface="+mj-lt"/>
            </a:endParaRPr>
          </a:p>
        </p:txBody>
      </p:sp>
      <p:graphicFrame>
        <p:nvGraphicFramePr>
          <p:cNvPr id="6" name="Table 5">
            <a:extLst>
              <a:ext uri="{FF2B5EF4-FFF2-40B4-BE49-F238E27FC236}">
                <a16:creationId xmlns:a16="http://schemas.microsoft.com/office/drawing/2014/main" id="{3A745C29-9C08-924B-ABB9-4A066B4F530F}"/>
              </a:ext>
            </a:extLst>
          </p:cNvPr>
          <p:cNvGraphicFramePr>
            <a:graphicFrameLocks noGrp="1"/>
          </p:cNvGraphicFramePr>
          <p:nvPr>
            <p:extLst>
              <p:ext uri="{D42A27DB-BD31-4B8C-83A1-F6EECF244321}">
                <p14:modId xmlns:p14="http://schemas.microsoft.com/office/powerpoint/2010/main" val="1087576633"/>
              </p:ext>
            </p:extLst>
          </p:nvPr>
        </p:nvGraphicFramePr>
        <p:xfrm>
          <a:off x="372001" y="3456795"/>
          <a:ext cx="11134199" cy="3148584"/>
        </p:xfrm>
        <a:graphic>
          <a:graphicData uri="http://schemas.openxmlformats.org/drawingml/2006/table">
            <a:tbl>
              <a:tblPr firstRow="1" firstCol="1" bandRow="1">
                <a:tableStyleId>{69012ECD-51FC-41F1-AA8D-1B2483CD663E}</a:tableStyleId>
              </a:tblPr>
              <a:tblGrid>
                <a:gridCol w="1592087">
                  <a:extLst>
                    <a:ext uri="{9D8B030D-6E8A-4147-A177-3AD203B41FA5}">
                      <a16:colId xmlns:a16="http://schemas.microsoft.com/office/drawing/2014/main" val="1581324855"/>
                    </a:ext>
                  </a:extLst>
                </a:gridCol>
                <a:gridCol w="1534276">
                  <a:extLst>
                    <a:ext uri="{9D8B030D-6E8A-4147-A177-3AD203B41FA5}">
                      <a16:colId xmlns:a16="http://schemas.microsoft.com/office/drawing/2014/main" val="525300873"/>
                    </a:ext>
                  </a:extLst>
                </a:gridCol>
                <a:gridCol w="1854544">
                  <a:extLst>
                    <a:ext uri="{9D8B030D-6E8A-4147-A177-3AD203B41FA5}">
                      <a16:colId xmlns:a16="http://schemas.microsoft.com/office/drawing/2014/main" val="2182432744"/>
                    </a:ext>
                  </a:extLst>
                </a:gridCol>
                <a:gridCol w="2317024">
                  <a:extLst>
                    <a:ext uri="{9D8B030D-6E8A-4147-A177-3AD203B41FA5}">
                      <a16:colId xmlns:a16="http://schemas.microsoft.com/office/drawing/2014/main" val="1167215883"/>
                    </a:ext>
                  </a:extLst>
                </a:gridCol>
                <a:gridCol w="1785171">
                  <a:extLst>
                    <a:ext uri="{9D8B030D-6E8A-4147-A177-3AD203B41FA5}">
                      <a16:colId xmlns:a16="http://schemas.microsoft.com/office/drawing/2014/main" val="1226782231"/>
                    </a:ext>
                  </a:extLst>
                </a:gridCol>
                <a:gridCol w="2051097">
                  <a:extLst>
                    <a:ext uri="{9D8B030D-6E8A-4147-A177-3AD203B41FA5}">
                      <a16:colId xmlns:a16="http://schemas.microsoft.com/office/drawing/2014/main" val="3197148629"/>
                    </a:ext>
                  </a:extLst>
                </a:gridCol>
              </a:tblGrid>
              <a:tr h="1573024">
                <a:tc>
                  <a:txBody>
                    <a:bodyPr/>
                    <a:lstStyle/>
                    <a:p>
                      <a:pPr>
                        <a:lnSpc>
                          <a:spcPct val="115000"/>
                        </a:lnSpc>
                        <a:spcBef>
                          <a:spcPts val="960"/>
                        </a:spcBef>
                        <a:spcAft>
                          <a:spcPts val="960"/>
                        </a:spcAft>
                      </a:pPr>
                      <a:r>
                        <a:rPr lang="en-AU" sz="1400" dirty="0">
                          <a:effectLst/>
                        </a:rPr>
                        <a:t>Artists – List artists useful as evidence in your identified question</a:t>
                      </a: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Bef>
                          <a:spcPts val="400"/>
                        </a:spcBef>
                        <a:spcAft>
                          <a:spcPts val="400"/>
                        </a:spcAft>
                      </a:pPr>
                      <a:r>
                        <a:rPr lang="en-AU" sz="1400" dirty="0">
                          <a:effectLst/>
                        </a:rPr>
                        <a:t>Artworks – List artwork to use as evidence</a:t>
                      </a: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Bef>
                          <a:spcPts val="400"/>
                        </a:spcBef>
                        <a:spcAft>
                          <a:spcPts val="400"/>
                        </a:spcAft>
                      </a:pPr>
                      <a:r>
                        <a:rPr lang="en-AU" sz="1400">
                          <a:effectLst/>
                        </a:rPr>
                        <a:t>Concepts – Identify case study concepts for each artist. For example, gender, social, or political issues</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Bef>
                          <a:spcPts val="400"/>
                        </a:spcBef>
                        <a:spcAft>
                          <a:spcPts val="400"/>
                        </a:spcAft>
                      </a:pPr>
                      <a:r>
                        <a:rPr lang="en-AU" sz="1400">
                          <a:effectLst/>
                        </a:rPr>
                        <a:t>Syllabus areas – Identify where these artists/artworks fit in the syllabus. There should be multiple areas.</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Bef>
                          <a:spcPts val="400"/>
                        </a:spcBef>
                        <a:spcAft>
                          <a:spcPts val="400"/>
                        </a:spcAft>
                      </a:pPr>
                      <a:r>
                        <a:rPr lang="en-AU" sz="1400">
                          <a:effectLst/>
                        </a:rPr>
                        <a:t>2017 Section II questions – </a:t>
                      </a:r>
                      <a:r>
                        <a:rPr lang="en-AU" sz="1400">
                          <a:solidFill>
                            <a:schemeClr val="bg1"/>
                          </a:solidFill>
                          <a:effectLst/>
                        </a:rPr>
                        <a:t>Match the </a:t>
                      </a:r>
                      <a:r>
                        <a:rPr lang="en-AU" sz="1400" u="sng">
                          <a:solidFill>
                            <a:schemeClr val="bg1"/>
                          </a:solidFill>
                          <a:effectLst/>
                          <a:hlinkClick r:id="rId4">
                            <a:extLst>
                              <a:ext uri="{A12FA001-AC4F-418D-AE19-62706E023703}">
                                <ahyp:hlinkClr xmlns:ahyp="http://schemas.microsoft.com/office/drawing/2018/hyperlinkcolor" val="tx"/>
                              </a:ext>
                            </a:extLst>
                          </a:hlinkClick>
                        </a:rPr>
                        <a:t>Section II questions</a:t>
                      </a:r>
                      <a:r>
                        <a:rPr lang="en-AU" sz="1400">
                          <a:solidFill>
                            <a:schemeClr val="bg1"/>
                          </a:solidFill>
                          <a:effectLst/>
                        </a:rPr>
                        <a:t> to </a:t>
                      </a:r>
                      <a:r>
                        <a:rPr lang="en-AU" sz="1400">
                          <a:effectLst/>
                        </a:rPr>
                        <a:t>your artists, syllabus area, concepts and themes</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Bef>
                          <a:spcPts val="400"/>
                        </a:spcBef>
                        <a:spcAft>
                          <a:spcPts val="400"/>
                        </a:spcAft>
                      </a:pPr>
                      <a:r>
                        <a:rPr lang="en-AU" sz="1400">
                          <a:effectLst/>
                        </a:rPr>
                        <a:t>Quotes as evidence – Source quotes from artists/art writers as evidence of point of view</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59801219"/>
                  </a:ext>
                </a:extLst>
              </a:tr>
              <a:tr h="1345581">
                <a:tc>
                  <a:txBody>
                    <a:bodyPr/>
                    <a:lstStyle/>
                    <a:p>
                      <a:pPr>
                        <a:lnSpc>
                          <a:spcPct val="115000"/>
                        </a:lnSpc>
                        <a:spcBef>
                          <a:spcPts val="960"/>
                        </a:spcBef>
                        <a:spcAft>
                          <a:spcPts val="960"/>
                        </a:spcAft>
                      </a:pPr>
                      <a:r>
                        <a:rPr lang="en-AU" sz="1400">
                          <a:effectLst/>
                        </a:rPr>
                        <a:t>Goya </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Bef>
                          <a:spcPts val="960"/>
                        </a:spcBef>
                        <a:spcAft>
                          <a:spcPts val="960"/>
                        </a:spcAft>
                      </a:pPr>
                      <a:r>
                        <a:rPr lang="en-AU" sz="1400" dirty="0">
                          <a:effectLst/>
                        </a:rPr>
                        <a:t>‘The Third of May, 1808’</a:t>
                      </a: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Bef>
                          <a:spcPts val="960"/>
                        </a:spcBef>
                        <a:spcAft>
                          <a:spcPts val="960"/>
                        </a:spcAft>
                      </a:pPr>
                      <a:r>
                        <a:rPr lang="en-AU" sz="1400">
                          <a:effectLst/>
                        </a:rPr>
                        <a:t>Art as social commentary, politics, artists as agents of change, war, innovation</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Bef>
                          <a:spcPts val="960"/>
                        </a:spcBef>
                        <a:spcAft>
                          <a:spcPts val="960"/>
                        </a:spcAft>
                      </a:pPr>
                      <a:r>
                        <a:rPr lang="en-AU" sz="1400" dirty="0">
                          <a:effectLst/>
                        </a:rPr>
                        <a:t>Cultural frame, artist/world, artist practice</a:t>
                      </a: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Bef>
                          <a:spcPts val="960"/>
                        </a:spcBef>
                        <a:spcAft>
                          <a:spcPts val="960"/>
                        </a:spcAft>
                      </a:pPr>
                      <a:r>
                        <a:rPr lang="en-AU" sz="1400">
                          <a:effectLst/>
                        </a:rPr>
                        <a:t>Q7</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15000"/>
                        </a:lnSpc>
                        <a:spcBef>
                          <a:spcPts val="960"/>
                        </a:spcBef>
                        <a:spcAft>
                          <a:spcPts val="960"/>
                        </a:spcAft>
                      </a:pPr>
                      <a:r>
                        <a:rPr lang="en-AU" sz="1400" dirty="0">
                          <a:effectLst/>
                        </a:rPr>
                        <a:t>‘The first big picture that was revolutionary in every sense of the word, in style, in subject, and intention’. Kenneth Clark</a:t>
                      </a: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73299402"/>
                  </a:ext>
                </a:extLst>
              </a:tr>
            </a:tbl>
          </a:graphicData>
        </a:graphic>
      </p:graphicFrame>
      <p:sp>
        <p:nvSpPr>
          <p:cNvPr id="4" name="Slide Number Placeholder 3">
            <a:extLst>
              <a:ext uri="{FF2B5EF4-FFF2-40B4-BE49-F238E27FC236}">
                <a16:creationId xmlns:a16="http://schemas.microsoft.com/office/drawing/2014/main" id="{C3A7BAFF-BF65-A00F-C234-BD41E13709B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21</a:t>
            </a:fld>
            <a:endParaRPr lang="en-AU"/>
          </a:p>
        </p:txBody>
      </p:sp>
    </p:spTree>
    <p:extLst>
      <p:ext uri="{BB962C8B-B14F-4D97-AF65-F5344CB8AC3E}">
        <p14:creationId xmlns:p14="http://schemas.microsoft.com/office/powerpoint/2010/main" val="1915697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236BB-99AD-4EF3-39B1-D416EA295C00}"/>
              </a:ext>
            </a:extLst>
          </p:cNvPr>
          <p:cNvSpPr>
            <a:spLocks noGrp="1"/>
          </p:cNvSpPr>
          <p:nvPr>
            <p:ph type="title"/>
          </p:nvPr>
        </p:nvSpPr>
        <p:spPr/>
        <p:txBody>
          <a:bodyPr/>
          <a:lstStyle/>
          <a:p>
            <a:r>
              <a:rPr lang="en-AU"/>
              <a:t>Prepare your summaries</a:t>
            </a:r>
          </a:p>
        </p:txBody>
      </p:sp>
      <p:sp>
        <p:nvSpPr>
          <p:cNvPr id="6" name="Rectangle 1">
            <a:extLst>
              <a:ext uri="{FF2B5EF4-FFF2-40B4-BE49-F238E27FC236}">
                <a16:creationId xmlns:a16="http://schemas.microsoft.com/office/drawing/2014/main" id="{2BE677BF-221A-26DD-BB60-D5C7E5A77354}"/>
              </a:ext>
            </a:extLst>
          </p:cNvPr>
          <p:cNvSpPr>
            <a:spLocks noChangeArrowheads="1"/>
          </p:cNvSpPr>
          <p:nvPr/>
        </p:nvSpPr>
        <p:spPr bwMode="auto">
          <a:xfrm>
            <a:off x="360000" y="955413"/>
            <a:ext cx="222459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800" i="0" u="none" strike="noStrike" cap="none" normalizeH="0" baseline="0">
                <a:ln>
                  <a:noFill/>
                </a:ln>
                <a:effectLst/>
                <a:latin typeface="+mj-lt"/>
                <a:ea typeface="Calibri" panose="020F0502020204030204" pitchFamily="34" charset="0"/>
                <a:cs typeface="Arial" panose="020B0604020202020204" pitchFamily="34" charset="0"/>
              </a:rPr>
              <a:t>Table 2: Preparing case studies information task</a:t>
            </a:r>
            <a:endParaRPr kumimoji="0" lang="en-AU" altLang="en-US" sz="3200" i="0" u="none" strike="noStrike" cap="none" normalizeH="0" baseline="0">
              <a:ln>
                <a:noFill/>
              </a:ln>
              <a:effectLst/>
              <a:latin typeface="+mj-lt"/>
            </a:endParaRPr>
          </a:p>
        </p:txBody>
      </p:sp>
      <p:graphicFrame>
        <p:nvGraphicFramePr>
          <p:cNvPr id="5" name="Content Placeholder 4">
            <a:extLst>
              <a:ext uri="{FF2B5EF4-FFF2-40B4-BE49-F238E27FC236}">
                <a16:creationId xmlns:a16="http://schemas.microsoft.com/office/drawing/2014/main" id="{E4AE4737-D8B8-ACF1-17B3-D85B88A1A8E4}"/>
              </a:ext>
            </a:extLst>
          </p:cNvPr>
          <p:cNvGraphicFramePr>
            <a:graphicFrameLocks noGrp="1"/>
          </p:cNvGraphicFramePr>
          <p:nvPr>
            <p:ph idx="1"/>
            <p:extLst>
              <p:ext uri="{D42A27DB-BD31-4B8C-83A1-F6EECF244321}">
                <p14:modId xmlns:p14="http://schemas.microsoft.com/office/powerpoint/2010/main" val="2999502929"/>
              </p:ext>
            </p:extLst>
          </p:nvPr>
        </p:nvGraphicFramePr>
        <p:xfrm>
          <a:off x="360000" y="1412939"/>
          <a:ext cx="11483997" cy="4856384"/>
        </p:xfrm>
        <a:graphic>
          <a:graphicData uri="http://schemas.openxmlformats.org/drawingml/2006/table">
            <a:tbl>
              <a:tblPr firstRow="1" firstCol="1" bandRow="1">
                <a:tableStyleId>{69012ECD-51FC-41F1-AA8D-1B2483CD663E}</a:tableStyleId>
              </a:tblPr>
              <a:tblGrid>
                <a:gridCol w="1642105">
                  <a:extLst>
                    <a:ext uri="{9D8B030D-6E8A-4147-A177-3AD203B41FA5}">
                      <a16:colId xmlns:a16="http://schemas.microsoft.com/office/drawing/2014/main" val="1363728365"/>
                    </a:ext>
                  </a:extLst>
                </a:gridCol>
                <a:gridCol w="1582477">
                  <a:extLst>
                    <a:ext uri="{9D8B030D-6E8A-4147-A177-3AD203B41FA5}">
                      <a16:colId xmlns:a16="http://schemas.microsoft.com/office/drawing/2014/main" val="813596013"/>
                    </a:ext>
                  </a:extLst>
                </a:gridCol>
                <a:gridCol w="1912807">
                  <a:extLst>
                    <a:ext uri="{9D8B030D-6E8A-4147-A177-3AD203B41FA5}">
                      <a16:colId xmlns:a16="http://schemas.microsoft.com/office/drawing/2014/main" val="2301191806"/>
                    </a:ext>
                  </a:extLst>
                </a:gridCol>
                <a:gridCol w="2389817">
                  <a:extLst>
                    <a:ext uri="{9D8B030D-6E8A-4147-A177-3AD203B41FA5}">
                      <a16:colId xmlns:a16="http://schemas.microsoft.com/office/drawing/2014/main" val="1288888017"/>
                    </a:ext>
                  </a:extLst>
                </a:gridCol>
                <a:gridCol w="1841256">
                  <a:extLst>
                    <a:ext uri="{9D8B030D-6E8A-4147-A177-3AD203B41FA5}">
                      <a16:colId xmlns:a16="http://schemas.microsoft.com/office/drawing/2014/main" val="1045916635"/>
                    </a:ext>
                  </a:extLst>
                </a:gridCol>
                <a:gridCol w="2115535">
                  <a:extLst>
                    <a:ext uri="{9D8B030D-6E8A-4147-A177-3AD203B41FA5}">
                      <a16:colId xmlns:a16="http://schemas.microsoft.com/office/drawing/2014/main" val="3027867676"/>
                    </a:ext>
                  </a:extLst>
                </a:gridCol>
              </a:tblGrid>
              <a:tr h="1396763">
                <a:tc>
                  <a:txBody>
                    <a:bodyPr/>
                    <a:lstStyle/>
                    <a:p>
                      <a:pPr>
                        <a:lnSpc>
                          <a:spcPct val="115000"/>
                        </a:lnSpc>
                        <a:spcBef>
                          <a:spcPts val="960"/>
                        </a:spcBef>
                        <a:spcAft>
                          <a:spcPts val="960"/>
                        </a:spcAft>
                      </a:pPr>
                      <a:r>
                        <a:rPr lang="en-AU" sz="1400">
                          <a:effectLst/>
                        </a:rPr>
                        <a:t>Artists – List artists useful as evidence in your identified question</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47900" marR="47900" marT="0" marB="0" anchor="ctr"/>
                </a:tc>
                <a:tc>
                  <a:txBody>
                    <a:bodyPr/>
                    <a:lstStyle/>
                    <a:p>
                      <a:pPr>
                        <a:lnSpc>
                          <a:spcPct val="115000"/>
                        </a:lnSpc>
                        <a:spcBef>
                          <a:spcPts val="400"/>
                        </a:spcBef>
                        <a:spcAft>
                          <a:spcPts val="400"/>
                        </a:spcAft>
                      </a:pPr>
                      <a:r>
                        <a:rPr lang="en-AU" sz="1400">
                          <a:effectLst/>
                        </a:rPr>
                        <a:t>Artworks – List artwork to use as evidence</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47900" marR="47900" marT="0" marB="0" anchor="ctr"/>
                </a:tc>
                <a:tc>
                  <a:txBody>
                    <a:bodyPr/>
                    <a:lstStyle/>
                    <a:p>
                      <a:pPr>
                        <a:lnSpc>
                          <a:spcPct val="115000"/>
                        </a:lnSpc>
                        <a:spcBef>
                          <a:spcPts val="400"/>
                        </a:spcBef>
                        <a:spcAft>
                          <a:spcPts val="400"/>
                        </a:spcAft>
                      </a:pPr>
                      <a:r>
                        <a:rPr lang="en-AU" sz="1400">
                          <a:effectLst/>
                        </a:rPr>
                        <a:t>Concepts – Identify case study concepts for each artist. For example, gender, social, or political issues</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47900" marR="47900" marT="0" marB="0" anchor="ctr"/>
                </a:tc>
                <a:tc>
                  <a:txBody>
                    <a:bodyPr/>
                    <a:lstStyle/>
                    <a:p>
                      <a:pPr>
                        <a:lnSpc>
                          <a:spcPct val="115000"/>
                        </a:lnSpc>
                        <a:spcBef>
                          <a:spcPts val="400"/>
                        </a:spcBef>
                        <a:spcAft>
                          <a:spcPts val="400"/>
                        </a:spcAft>
                      </a:pPr>
                      <a:r>
                        <a:rPr lang="en-AU" sz="1400">
                          <a:solidFill>
                            <a:schemeClr val="bg1"/>
                          </a:solidFill>
                          <a:effectLst/>
                        </a:rPr>
                        <a:t>Syllabus areas – Identify where these artists/artworks fit in the syllabus. There should be multiple areas.</a:t>
                      </a:r>
                      <a:endParaRPr lang="en-AU"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900" marR="47900" marT="0" marB="0" anchor="ctr"/>
                </a:tc>
                <a:tc>
                  <a:txBody>
                    <a:bodyPr/>
                    <a:lstStyle/>
                    <a:p>
                      <a:pPr>
                        <a:lnSpc>
                          <a:spcPct val="115000"/>
                        </a:lnSpc>
                        <a:spcBef>
                          <a:spcPts val="400"/>
                        </a:spcBef>
                        <a:spcAft>
                          <a:spcPts val="400"/>
                        </a:spcAft>
                      </a:pPr>
                      <a:r>
                        <a:rPr lang="en-AU" sz="1400">
                          <a:solidFill>
                            <a:schemeClr val="bg1"/>
                          </a:solidFill>
                          <a:effectLst/>
                        </a:rPr>
                        <a:t>2017 Section II questions – Match the </a:t>
                      </a:r>
                      <a:r>
                        <a:rPr lang="en-AU" sz="1400" u="sng">
                          <a:solidFill>
                            <a:schemeClr val="bg1"/>
                          </a:solidFill>
                          <a:effectLst/>
                          <a:hlinkClick r:id="rId2">
                            <a:extLst>
                              <a:ext uri="{A12FA001-AC4F-418D-AE19-62706E023703}">
                                <ahyp:hlinkClr xmlns:ahyp="http://schemas.microsoft.com/office/drawing/2018/hyperlinkcolor" val="tx"/>
                              </a:ext>
                            </a:extLst>
                          </a:hlinkClick>
                        </a:rPr>
                        <a:t>Section II questions</a:t>
                      </a:r>
                      <a:r>
                        <a:rPr lang="en-AU" sz="1400">
                          <a:solidFill>
                            <a:schemeClr val="bg1"/>
                          </a:solidFill>
                          <a:effectLst/>
                        </a:rPr>
                        <a:t> to your artists, syllabus area, concepts and themes</a:t>
                      </a:r>
                      <a:endParaRPr lang="en-AU" sz="14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7900" marR="47900" marT="0" marB="0" anchor="ctr"/>
                </a:tc>
                <a:tc>
                  <a:txBody>
                    <a:bodyPr/>
                    <a:lstStyle/>
                    <a:p>
                      <a:pPr>
                        <a:lnSpc>
                          <a:spcPct val="115000"/>
                        </a:lnSpc>
                        <a:spcBef>
                          <a:spcPts val="400"/>
                        </a:spcBef>
                        <a:spcAft>
                          <a:spcPts val="400"/>
                        </a:spcAft>
                      </a:pPr>
                      <a:r>
                        <a:rPr lang="en-AU" sz="1400" dirty="0">
                          <a:effectLst/>
                        </a:rPr>
                        <a:t>Quotes as evidence – Source quotes from artists/art writers as evidence of point of view</a:t>
                      </a:r>
                      <a:endParaRPr lang="en-AU" sz="1400" dirty="0">
                        <a:effectLst/>
                        <a:latin typeface="Arial" panose="020B0604020202020204" pitchFamily="34" charset="0"/>
                        <a:ea typeface="Calibri" panose="020F0502020204030204" pitchFamily="34" charset="0"/>
                        <a:cs typeface="Arial" panose="020B0604020202020204" pitchFamily="34" charset="0"/>
                      </a:endParaRPr>
                    </a:p>
                  </a:txBody>
                  <a:tcPr marL="47900" marR="47900" marT="0" marB="0" anchor="ctr"/>
                </a:tc>
                <a:extLst>
                  <a:ext uri="{0D108BD9-81ED-4DB2-BD59-A6C34878D82A}">
                    <a16:rowId xmlns:a16="http://schemas.microsoft.com/office/drawing/2014/main" val="1811977646"/>
                  </a:ext>
                </a:extLst>
              </a:tr>
              <a:tr h="1200419">
                <a:tc>
                  <a:txBody>
                    <a:bodyPr/>
                    <a:lstStyle/>
                    <a:p>
                      <a:pPr>
                        <a:lnSpc>
                          <a:spcPct val="115000"/>
                        </a:lnSpc>
                        <a:spcBef>
                          <a:spcPts val="960"/>
                        </a:spcBef>
                        <a:spcAft>
                          <a:spcPts val="960"/>
                        </a:spcAft>
                      </a:pPr>
                      <a:r>
                        <a:rPr lang="en-AU" sz="1400" dirty="0">
                          <a:solidFill>
                            <a:schemeClr val="accent1"/>
                          </a:solidFill>
                          <a:effectLst/>
                        </a:rPr>
                        <a:t>Goya </a:t>
                      </a:r>
                      <a:endParaRPr lang="en-AU" sz="14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7900" marR="47900" marT="0" marB="0" anchor="ctr">
                    <a:solidFill>
                      <a:schemeClr val="bg1"/>
                    </a:solidFill>
                  </a:tcPr>
                </a:tc>
                <a:tc>
                  <a:txBody>
                    <a:bodyPr/>
                    <a:lstStyle/>
                    <a:p>
                      <a:pPr>
                        <a:lnSpc>
                          <a:spcPct val="115000"/>
                        </a:lnSpc>
                        <a:spcBef>
                          <a:spcPts val="960"/>
                        </a:spcBef>
                        <a:spcAft>
                          <a:spcPts val="960"/>
                        </a:spcAft>
                      </a:pPr>
                      <a:r>
                        <a:rPr lang="en-AU" sz="1400" dirty="0">
                          <a:solidFill>
                            <a:schemeClr val="accent1"/>
                          </a:solidFill>
                          <a:effectLst/>
                        </a:rPr>
                        <a:t>‘The Third of May, 1808’</a:t>
                      </a:r>
                      <a:endParaRPr lang="en-AU" sz="14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7900" marR="47900" marT="0" marB="0" anchor="ctr">
                    <a:solidFill>
                      <a:schemeClr val="bg1"/>
                    </a:solidFill>
                  </a:tcPr>
                </a:tc>
                <a:tc>
                  <a:txBody>
                    <a:bodyPr/>
                    <a:lstStyle/>
                    <a:p>
                      <a:pPr>
                        <a:lnSpc>
                          <a:spcPct val="115000"/>
                        </a:lnSpc>
                        <a:spcBef>
                          <a:spcPts val="960"/>
                        </a:spcBef>
                        <a:spcAft>
                          <a:spcPts val="960"/>
                        </a:spcAft>
                      </a:pPr>
                      <a:r>
                        <a:rPr lang="en-AU" sz="1400" dirty="0">
                          <a:solidFill>
                            <a:schemeClr val="accent1"/>
                          </a:solidFill>
                          <a:effectLst/>
                        </a:rPr>
                        <a:t>Art as social commentary, politics, artists as agents of change, war, innovation</a:t>
                      </a:r>
                      <a:endParaRPr lang="en-AU" sz="14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7900" marR="47900" marT="0" marB="0" anchor="ctr">
                    <a:solidFill>
                      <a:schemeClr val="bg1"/>
                    </a:solidFill>
                  </a:tcPr>
                </a:tc>
                <a:tc>
                  <a:txBody>
                    <a:bodyPr/>
                    <a:lstStyle/>
                    <a:p>
                      <a:pPr>
                        <a:lnSpc>
                          <a:spcPct val="115000"/>
                        </a:lnSpc>
                        <a:spcBef>
                          <a:spcPts val="960"/>
                        </a:spcBef>
                        <a:spcAft>
                          <a:spcPts val="960"/>
                        </a:spcAft>
                      </a:pPr>
                      <a:r>
                        <a:rPr lang="en-AU" sz="1400" dirty="0">
                          <a:solidFill>
                            <a:schemeClr val="accent1"/>
                          </a:solidFill>
                          <a:effectLst/>
                        </a:rPr>
                        <a:t>Cultural frame, artist/world, artists’ practice</a:t>
                      </a:r>
                      <a:endParaRPr lang="en-AU" sz="14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7900" marR="47900" marT="0" marB="0" anchor="ctr">
                    <a:solidFill>
                      <a:schemeClr val="bg1"/>
                    </a:solidFill>
                  </a:tcPr>
                </a:tc>
                <a:tc>
                  <a:txBody>
                    <a:bodyPr/>
                    <a:lstStyle/>
                    <a:p>
                      <a:pPr>
                        <a:lnSpc>
                          <a:spcPct val="115000"/>
                        </a:lnSpc>
                        <a:spcBef>
                          <a:spcPts val="960"/>
                        </a:spcBef>
                        <a:spcAft>
                          <a:spcPts val="960"/>
                        </a:spcAft>
                      </a:pPr>
                      <a:r>
                        <a:rPr lang="en-AU" sz="1400" dirty="0">
                          <a:solidFill>
                            <a:schemeClr val="accent1"/>
                          </a:solidFill>
                          <a:effectLst/>
                        </a:rPr>
                        <a:t>Q7</a:t>
                      </a:r>
                      <a:endParaRPr lang="en-AU" sz="14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7900" marR="47900" marT="0" marB="0" anchor="ctr">
                    <a:solidFill>
                      <a:schemeClr val="bg1"/>
                    </a:solidFill>
                  </a:tcPr>
                </a:tc>
                <a:tc>
                  <a:txBody>
                    <a:bodyPr/>
                    <a:lstStyle/>
                    <a:p>
                      <a:pPr>
                        <a:lnSpc>
                          <a:spcPct val="115000"/>
                        </a:lnSpc>
                        <a:spcBef>
                          <a:spcPts val="960"/>
                        </a:spcBef>
                        <a:spcAft>
                          <a:spcPts val="960"/>
                        </a:spcAft>
                      </a:pPr>
                      <a:r>
                        <a:rPr lang="en-AU" sz="1400" dirty="0">
                          <a:solidFill>
                            <a:schemeClr val="accent1"/>
                          </a:solidFill>
                          <a:effectLst/>
                        </a:rPr>
                        <a:t>‘The first big picture that was revolutionary in every sense of the word, in style, in subject, and intention’. Kenneth Clark</a:t>
                      </a:r>
                      <a:endParaRPr lang="en-AU" sz="14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7900" marR="47900" marT="0" marB="0" anchor="ctr">
                    <a:solidFill>
                      <a:schemeClr val="bg1"/>
                    </a:solidFill>
                  </a:tcPr>
                </a:tc>
                <a:extLst>
                  <a:ext uri="{0D108BD9-81ED-4DB2-BD59-A6C34878D82A}">
                    <a16:rowId xmlns:a16="http://schemas.microsoft.com/office/drawing/2014/main" val="2796521718"/>
                  </a:ext>
                </a:extLst>
              </a:tr>
              <a:tr h="463474">
                <a:tc>
                  <a:txBody>
                    <a:bodyPr/>
                    <a:lstStyle/>
                    <a:p>
                      <a:pPr>
                        <a:lnSpc>
                          <a:spcPct val="115000"/>
                        </a:lnSpc>
                        <a:spcBef>
                          <a:spcPts val="400"/>
                        </a:spcBef>
                        <a:spcAft>
                          <a:spcPts val="400"/>
                        </a:spcAft>
                      </a:pPr>
                      <a:r>
                        <a:rPr lang="en-AU" sz="1400">
                          <a:solidFill>
                            <a:schemeClr val="accent1"/>
                          </a:solidFill>
                          <a:effectLst/>
                        </a:rPr>
                        <a:t>(add artist)</a:t>
                      </a:r>
                      <a:endParaRPr lang="en-AU" sz="140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7900" marR="47900" marT="0" marB="0" anchor="ctr">
                    <a:solidFill>
                      <a:schemeClr val="accent6"/>
                    </a:solidFill>
                  </a:tcPr>
                </a:tc>
                <a:tc>
                  <a:txBody>
                    <a:bodyPr/>
                    <a:lstStyle/>
                    <a:p>
                      <a:pPr>
                        <a:lnSpc>
                          <a:spcPct val="115000"/>
                        </a:lnSpc>
                        <a:spcBef>
                          <a:spcPts val="400"/>
                        </a:spcBef>
                        <a:spcAft>
                          <a:spcPts val="400"/>
                        </a:spcAft>
                      </a:pPr>
                      <a:r>
                        <a:rPr lang="en-AU" sz="1400">
                          <a:solidFill>
                            <a:schemeClr val="accent1"/>
                          </a:solidFill>
                          <a:effectLst/>
                        </a:rPr>
                        <a:t>(add artwork)</a:t>
                      </a:r>
                      <a:endParaRPr lang="en-AU" sz="140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7900" marR="47900" marT="0" marB="0" anchor="ctr">
                    <a:solidFill>
                      <a:schemeClr val="accent6"/>
                    </a:solidFill>
                  </a:tcPr>
                </a:tc>
                <a:tc>
                  <a:txBody>
                    <a:bodyPr/>
                    <a:lstStyle/>
                    <a:p>
                      <a:pPr>
                        <a:lnSpc>
                          <a:spcPct val="115000"/>
                        </a:lnSpc>
                        <a:spcBef>
                          <a:spcPts val="400"/>
                        </a:spcBef>
                        <a:spcAft>
                          <a:spcPts val="400"/>
                        </a:spcAft>
                      </a:pPr>
                      <a:r>
                        <a:rPr lang="en-AU" sz="1400">
                          <a:solidFill>
                            <a:schemeClr val="accent1"/>
                          </a:solidFill>
                          <a:effectLst/>
                        </a:rPr>
                        <a:t>(add case study)</a:t>
                      </a:r>
                      <a:endParaRPr lang="en-AU" sz="140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7900" marR="47900" marT="0" marB="0" anchor="ctr">
                    <a:solidFill>
                      <a:schemeClr val="accent6"/>
                    </a:solidFill>
                  </a:tcPr>
                </a:tc>
                <a:tc>
                  <a:txBody>
                    <a:bodyPr/>
                    <a:lstStyle/>
                    <a:p>
                      <a:pPr>
                        <a:lnSpc>
                          <a:spcPct val="115000"/>
                        </a:lnSpc>
                        <a:spcBef>
                          <a:spcPts val="400"/>
                        </a:spcBef>
                        <a:spcAft>
                          <a:spcPts val="400"/>
                        </a:spcAft>
                      </a:pPr>
                      <a:r>
                        <a:rPr lang="en-AU" sz="1400">
                          <a:solidFill>
                            <a:schemeClr val="accent1"/>
                          </a:solidFill>
                          <a:effectLst/>
                        </a:rPr>
                        <a:t>(add syllabus links)</a:t>
                      </a:r>
                      <a:endParaRPr lang="en-AU" sz="140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7900" marR="47900" marT="0" marB="0" anchor="ctr">
                    <a:solidFill>
                      <a:schemeClr val="accent6"/>
                    </a:solidFill>
                  </a:tcPr>
                </a:tc>
                <a:tc>
                  <a:txBody>
                    <a:bodyPr/>
                    <a:lstStyle/>
                    <a:p>
                      <a:pPr>
                        <a:lnSpc>
                          <a:spcPct val="115000"/>
                        </a:lnSpc>
                        <a:spcBef>
                          <a:spcPts val="400"/>
                        </a:spcBef>
                        <a:spcAft>
                          <a:spcPts val="400"/>
                        </a:spcAft>
                      </a:pPr>
                      <a:r>
                        <a:rPr lang="en-AU" sz="1400">
                          <a:solidFill>
                            <a:schemeClr val="accent1"/>
                          </a:solidFill>
                          <a:effectLst/>
                        </a:rPr>
                        <a:t>(add 2017 question)</a:t>
                      </a:r>
                    </a:p>
                  </a:txBody>
                  <a:tcPr marL="47900" marR="47900" marT="0" marB="0" anchor="ctr">
                    <a:solidFill>
                      <a:schemeClr val="accent6"/>
                    </a:solidFill>
                  </a:tcPr>
                </a:tc>
                <a:tc>
                  <a:txBody>
                    <a:bodyPr/>
                    <a:lstStyle/>
                    <a:p>
                      <a:pPr>
                        <a:lnSpc>
                          <a:spcPct val="115000"/>
                        </a:lnSpc>
                        <a:spcBef>
                          <a:spcPts val="400"/>
                        </a:spcBef>
                        <a:spcAft>
                          <a:spcPts val="400"/>
                        </a:spcAft>
                      </a:pPr>
                      <a:r>
                        <a:rPr lang="en-AU" sz="1400" dirty="0">
                          <a:solidFill>
                            <a:schemeClr val="accent1"/>
                          </a:solidFill>
                          <a:effectLst/>
                        </a:rPr>
                        <a:t>(add sourced quote)</a:t>
                      </a:r>
                      <a:endParaRPr lang="en-AU" sz="14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7900" marR="47900" marT="0" marB="0" anchor="ctr">
                    <a:solidFill>
                      <a:schemeClr val="accent6"/>
                    </a:solidFill>
                  </a:tcPr>
                </a:tc>
                <a:extLst>
                  <a:ext uri="{0D108BD9-81ED-4DB2-BD59-A6C34878D82A}">
                    <a16:rowId xmlns:a16="http://schemas.microsoft.com/office/drawing/2014/main" val="54537942"/>
                  </a:ext>
                </a:extLst>
              </a:tr>
              <a:tr h="257860">
                <a:tc>
                  <a:txBody>
                    <a:bodyPr/>
                    <a:lstStyle/>
                    <a:p>
                      <a:pPr>
                        <a:lnSpc>
                          <a:spcPct val="115000"/>
                        </a:lnSpc>
                        <a:spcBef>
                          <a:spcPts val="960"/>
                        </a:spcBef>
                        <a:spcAft>
                          <a:spcPts val="960"/>
                        </a:spcAft>
                      </a:pPr>
                      <a:r>
                        <a:rPr lang="en-AU" sz="1400">
                          <a:solidFill>
                            <a:schemeClr val="accent1"/>
                          </a:solidFill>
                          <a:effectLst/>
                        </a:rPr>
                        <a:t>(add artist)</a:t>
                      </a:r>
                      <a:endParaRPr lang="en-AU" sz="140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7900" marR="47900" marT="0" marB="0" anchor="ctr">
                    <a:solidFill>
                      <a:schemeClr val="accent6"/>
                    </a:solidFill>
                  </a:tcPr>
                </a:tc>
                <a:tc>
                  <a:txBody>
                    <a:bodyPr/>
                    <a:lstStyle/>
                    <a:p>
                      <a:pPr>
                        <a:lnSpc>
                          <a:spcPct val="115000"/>
                        </a:lnSpc>
                        <a:spcBef>
                          <a:spcPts val="960"/>
                        </a:spcBef>
                        <a:spcAft>
                          <a:spcPts val="960"/>
                        </a:spcAft>
                      </a:pPr>
                      <a:r>
                        <a:rPr lang="en-AU" sz="1400">
                          <a:solidFill>
                            <a:schemeClr val="accent1"/>
                          </a:solidFill>
                          <a:effectLst/>
                        </a:rPr>
                        <a:t>(add artwork)</a:t>
                      </a:r>
                      <a:endParaRPr lang="en-AU" sz="140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7900" marR="47900" marT="0" marB="0" anchor="ctr">
                    <a:solidFill>
                      <a:schemeClr val="accent6"/>
                    </a:solidFill>
                  </a:tcPr>
                </a:tc>
                <a:tc>
                  <a:txBody>
                    <a:bodyPr/>
                    <a:lstStyle/>
                    <a:p>
                      <a:pPr>
                        <a:lnSpc>
                          <a:spcPct val="115000"/>
                        </a:lnSpc>
                        <a:spcBef>
                          <a:spcPts val="960"/>
                        </a:spcBef>
                        <a:spcAft>
                          <a:spcPts val="960"/>
                        </a:spcAft>
                      </a:pPr>
                      <a:r>
                        <a:rPr lang="en-AU" sz="1400">
                          <a:solidFill>
                            <a:schemeClr val="accent1"/>
                          </a:solidFill>
                          <a:effectLst/>
                        </a:rPr>
                        <a:t>(add case study)</a:t>
                      </a:r>
                      <a:endParaRPr lang="en-AU" sz="140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7900" marR="47900" marT="0" marB="0" anchor="ctr">
                    <a:solidFill>
                      <a:schemeClr val="accent6"/>
                    </a:solidFill>
                  </a:tcPr>
                </a:tc>
                <a:tc>
                  <a:txBody>
                    <a:bodyPr/>
                    <a:lstStyle/>
                    <a:p>
                      <a:pPr>
                        <a:lnSpc>
                          <a:spcPct val="115000"/>
                        </a:lnSpc>
                        <a:spcBef>
                          <a:spcPts val="960"/>
                        </a:spcBef>
                        <a:spcAft>
                          <a:spcPts val="960"/>
                        </a:spcAft>
                      </a:pPr>
                      <a:r>
                        <a:rPr lang="en-AU" sz="1400">
                          <a:solidFill>
                            <a:schemeClr val="accent1"/>
                          </a:solidFill>
                          <a:effectLst/>
                        </a:rPr>
                        <a:t>(add syllabus links)</a:t>
                      </a:r>
                      <a:endParaRPr lang="en-AU" sz="140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7900" marR="47900" marT="0" marB="0" anchor="ctr">
                    <a:solidFill>
                      <a:schemeClr val="accent6"/>
                    </a:solidFill>
                  </a:tcPr>
                </a:tc>
                <a:tc>
                  <a:txBody>
                    <a:bodyPr/>
                    <a:lstStyle/>
                    <a:p>
                      <a:pPr>
                        <a:lnSpc>
                          <a:spcPct val="115000"/>
                        </a:lnSpc>
                        <a:spcBef>
                          <a:spcPts val="960"/>
                        </a:spcBef>
                        <a:spcAft>
                          <a:spcPts val="960"/>
                        </a:spcAft>
                      </a:pPr>
                      <a:r>
                        <a:rPr lang="en-AU" sz="1400">
                          <a:solidFill>
                            <a:schemeClr val="accent1"/>
                          </a:solidFill>
                          <a:effectLst/>
                        </a:rPr>
                        <a:t>(add 2017 question)</a:t>
                      </a:r>
                      <a:endParaRPr lang="en-AU" sz="140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7900" marR="47900" marT="0" marB="0" anchor="ctr">
                    <a:solidFill>
                      <a:schemeClr val="accent6"/>
                    </a:solidFill>
                  </a:tcPr>
                </a:tc>
                <a:tc>
                  <a:txBody>
                    <a:bodyPr/>
                    <a:lstStyle/>
                    <a:p>
                      <a:pPr>
                        <a:lnSpc>
                          <a:spcPct val="115000"/>
                        </a:lnSpc>
                        <a:spcBef>
                          <a:spcPts val="960"/>
                        </a:spcBef>
                        <a:spcAft>
                          <a:spcPts val="960"/>
                        </a:spcAft>
                      </a:pPr>
                      <a:r>
                        <a:rPr lang="en-AU" sz="1400" dirty="0">
                          <a:solidFill>
                            <a:schemeClr val="accent1"/>
                          </a:solidFill>
                          <a:effectLst/>
                        </a:rPr>
                        <a:t>(add sourced quote)</a:t>
                      </a:r>
                      <a:endParaRPr lang="en-AU" sz="14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7900" marR="47900" marT="0" marB="0" anchor="ctr">
                    <a:solidFill>
                      <a:schemeClr val="accent6"/>
                    </a:solidFill>
                  </a:tcPr>
                </a:tc>
                <a:extLst>
                  <a:ext uri="{0D108BD9-81ED-4DB2-BD59-A6C34878D82A}">
                    <a16:rowId xmlns:a16="http://schemas.microsoft.com/office/drawing/2014/main" val="2049799992"/>
                  </a:ext>
                </a:extLst>
              </a:tr>
              <a:tr h="328822">
                <a:tc>
                  <a:txBody>
                    <a:bodyPr/>
                    <a:lstStyle/>
                    <a:p>
                      <a:pPr>
                        <a:lnSpc>
                          <a:spcPct val="115000"/>
                        </a:lnSpc>
                        <a:spcBef>
                          <a:spcPts val="400"/>
                        </a:spcBef>
                        <a:spcAft>
                          <a:spcPts val="400"/>
                        </a:spcAft>
                      </a:pPr>
                      <a:r>
                        <a:rPr lang="en-AU" sz="1400">
                          <a:solidFill>
                            <a:schemeClr val="accent1"/>
                          </a:solidFill>
                          <a:effectLst/>
                        </a:rPr>
                        <a:t>(add artist)</a:t>
                      </a:r>
                      <a:endParaRPr lang="en-AU" sz="140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7900" marR="47900" marT="0" marB="0" anchor="ctr">
                    <a:solidFill>
                      <a:schemeClr val="accent6"/>
                    </a:solidFill>
                  </a:tcPr>
                </a:tc>
                <a:tc>
                  <a:txBody>
                    <a:bodyPr/>
                    <a:lstStyle/>
                    <a:p>
                      <a:pPr>
                        <a:lnSpc>
                          <a:spcPct val="115000"/>
                        </a:lnSpc>
                        <a:spcBef>
                          <a:spcPts val="400"/>
                        </a:spcBef>
                        <a:spcAft>
                          <a:spcPts val="400"/>
                        </a:spcAft>
                      </a:pPr>
                      <a:r>
                        <a:rPr lang="en-AU" sz="1400">
                          <a:solidFill>
                            <a:schemeClr val="accent1"/>
                          </a:solidFill>
                          <a:effectLst/>
                        </a:rPr>
                        <a:t>(add artwork)</a:t>
                      </a:r>
                      <a:endParaRPr lang="en-AU" sz="140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7900" marR="47900" marT="0" marB="0" anchor="ctr">
                    <a:solidFill>
                      <a:schemeClr val="accent6"/>
                    </a:solidFill>
                  </a:tcPr>
                </a:tc>
                <a:tc>
                  <a:txBody>
                    <a:bodyPr/>
                    <a:lstStyle/>
                    <a:p>
                      <a:pPr>
                        <a:lnSpc>
                          <a:spcPct val="115000"/>
                        </a:lnSpc>
                        <a:spcBef>
                          <a:spcPts val="400"/>
                        </a:spcBef>
                        <a:spcAft>
                          <a:spcPts val="400"/>
                        </a:spcAft>
                      </a:pPr>
                      <a:r>
                        <a:rPr lang="en-AU" sz="1400">
                          <a:solidFill>
                            <a:schemeClr val="accent1"/>
                          </a:solidFill>
                          <a:effectLst/>
                        </a:rPr>
                        <a:t>(add case study)</a:t>
                      </a:r>
                      <a:endParaRPr lang="en-AU" sz="140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7900" marR="47900" marT="0" marB="0" anchor="ctr">
                    <a:solidFill>
                      <a:schemeClr val="accent6"/>
                    </a:solidFill>
                  </a:tcPr>
                </a:tc>
                <a:tc>
                  <a:txBody>
                    <a:bodyPr/>
                    <a:lstStyle/>
                    <a:p>
                      <a:pPr>
                        <a:lnSpc>
                          <a:spcPct val="115000"/>
                        </a:lnSpc>
                        <a:spcBef>
                          <a:spcPts val="400"/>
                        </a:spcBef>
                        <a:spcAft>
                          <a:spcPts val="400"/>
                        </a:spcAft>
                      </a:pPr>
                      <a:r>
                        <a:rPr lang="en-AU" sz="1400">
                          <a:solidFill>
                            <a:schemeClr val="accent1"/>
                          </a:solidFill>
                          <a:effectLst/>
                        </a:rPr>
                        <a:t>(add syllabus links)</a:t>
                      </a:r>
                      <a:endParaRPr lang="en-AU" sz="140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7900" marR="47900" marT="0" marB="0" anchor="ctr">
                    <a:solidFill>
                      <a:schemeClr val="accent6"/>
                    </a:solidFill>
                  </a:tcPr>
                </a:tc>
                <a:tc>
                  <a:txBody>
                    <a:bodyPr/>
                    <a:lstStyle/>
                    <a:p>
                      <a:pPr>
                        <a:lnSpc>
                          <a:spcPct val="115000"/>
                        </a:lnSpc>
                        <a:spcBef>
                          <a:spcPts val="400"/>
                        </a:spcBef>
                        <a:spcAft>
                          <a:spcPts val="400"/>
                        </a:spcAft>
                      </a:pPr>
                      <a:r>
                        <a:rPr lang="en-AU" sz="1400">
                          <a:solidFill>
                            <a:schemeClr val="accent1"/>
                          </a:solidFill>
                          <a:effectLst/>
                        </a:rPr>
                        <a:t>(add 2017 question)</a:t>
                      </a:r>
                      <a:endParaRPr lang="en-AU" sz="140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7900" marR="47900" marT="0" marB="0" anchor="ctr">
                    <a:solidFill>
                      <a:schemeClr val="accent6"/>
                    </a:solidFill>
                  </a:tcPr>
                </a:tc>
                <a:tc>
                  <a:txBody>
                    <a:bodyPr/>
                    <a:lstStyle/>
                    <a:p>
                      <a:pPr>
                        <a:lnSpc>
                          <a:spcPct val="115000"/>
                        </a:lnSpc>
                        <a:spcBef>
                          <a:spcPts val="400"/>
                        </a:spcBef>
                        <a:spcAft>
                          <a:spcPts val="400"/>
                        </a:spcAft>
                      </a:pPr>
                      <a:r>
                        <a:rPr lang="en-AU" sz="1400" dirty="0">
                          <a:solidFill>
                            <a:schemeClr val="accent1"/>
                          </a:solidFill>
                          <a:effectLst/>
                        </a:rPr>
                        <a:t>(add sourced quote)</a:t>
                      </a:r>
                      <a:endParaRPr lang="en-AU" sz="14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7900" marR="47900" marT="0" marB="0" anchor="ctr">
                    <a:solidFill>
                      <a:schemeClr val="accent6"/>
                    </a:solidFill>
                  </a:tcPr>
                </a:tc>
                <a:extLst>
                  <a:ext uri="{0D108BD9-81ED-4DB2-BD59-A6C34878D82A}">
                    <a16:rowId xmlns:a16="http://schemas.microsoft.com/office/drawing/2014/main" val="660365254"/>
                  </a:ext>
                </a:extLst>
              </a:tr>
              <a:tr h="328822">
                <a:tc>
                  <a:txBody>
                    <a:bodyPr/>
                    <a:lstStyle/>
                    <a:p>
                      <a:pPr>
                        <a:lnSpc>
                          <a:spcPct val="115000"/>
                        </a:lnSpc>
                        <a:spcBef>
                          <a:spcPts val="400"/>
                        </a:spcBef>
                        <a:spcAft>
                          <a:spcPts val="400"/>
                        </a:spcAft>
                      </a:pPr>
                      <a:r>
                        <a:rPr lang="en-AU" sz="1400">
                          <a:solidFill>
                            <a:schemeClr val="accent1"/>
                          </a:solidFill>
                          <a:effectLst/>
                        </a:rPr>
                        <a:t>(add artist)</a:t>
                      </a:r>
                      <a:endParaRPr lang="en-AU" sz="140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7900" marR="47900" marT="0" marB="0" anchor="ctr">
                    <a:solidFill>
                      <a:schemeClr val="accent6"/>
                    </a:solidFill>
                  </a:tcPr>
                </a:tc>
                <a:tc>
                  <a:txBody>
                    <a:bodyPr/>
                    <a:lstStyle/>
                    <a:p>
                      <a:pPr>
                        <a:lnSpc>
                          <a:spcPct val="115000"/>
                        </a:lnSpc>
                        <a:spcBef>
                          <a:spcPts val="400"/>
                        </a:spcBef>
                        <a:spcAft>
                          <a:spcPts val="400"/>
                        </a:spcAft>
                      </a:pPr>
                      <a:r>
                        <a:rPr lang="en-AU" sz="1400">
                          <a:solidFill>
                            <a:schemeClr val="accent1"/>
                          </a:solidFill>
                          <a:effectLst/>
                        </a:rPr>
                        <a:t>(add artwork)</a:t>
                      </a:r>
                      <a:endParaRPr lang="en-AU" sz="140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7900" marR="47900" marT="0" marB="0" anchor="ctr">
                    <a:solidFill>
                      <a:schemeClr val="accent6"/>
                    </a:solidFill>
                  </a:tcPr>
                </a:tc>
                <a:tc>
                  <a:txBody>
                    <a:bodyPr/>
                    <a:lstStyle/>
                    <a:p>
                      <a:pPr>
                        <a:lnSpc>
                          <a:spcPct val="115000"/>
                        </a:lnSpc>
                        <a:spcBef>
                          <a:spcPts val="400"/>
                        </a:spcBef>
                        <a:spcAft>
                          <a:spcPts val="400"/>
                        </a:spcAft>
                      </a:pPr>
                      <a:r>
                        <a:rPr lang="en-AU" sz="1400">
                          <a:solidFill>
                            <a:schemeClr val="accent1"/>
                          </a:solidFill>
                          <a:effectLst/>
                        </a:rPr>
                        <a:t>(add case study)</a:t>
                      </a:r>
                      <a:endParaRPr lang="en-AU" sz="140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7900" marR="47900" marT="0" marB="0" anchor="ctr">
                    <a:solidFill>
                      <a:schemeClr val="accent6"/>
                    </a:solidFill>
                  </a:tcPr>
                </a:tc>
                <a:tc>
                  <a:txBody>
                    <a:bodyPr/>
                    <a:lstStyle/>
                    <a:p>
                      <a:pPr>
                        <a:lnSpc>
                          <a:spcPct val="115000"/>
                        </a:lnSpc>
                        <a:spcBef>
                          <a:spcPts val="400"/>
                        </a:spcBef>
                        <a:spcAft>
                          <a:spcPts val="400"/>
                        </a:spcAft>
                      </a:pPr>
                      <a:r>
                        <a:rPr lang="en-AU" sz="1400">
                          <a:solidFill>
                            <a:schemeClr val="accent1"/>
                          </a:solidFill>
                          <a:effectLst/>
                        </a:rPr>
                        <a:t>(add syllabus links)</a:t>
                      </a:r>
                      <a:endParaRPr lang="en-AU" sz="140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7900" marR="47900" marT="0" marB="0" anchor="ctr">
                    <a:solidFill>
                      <a:schemeClr val="accent6"/>
                    </a:solidFill>
                  </a:tcPr>
                </a:tc>
                <a:tc>
                  <a:txBody>
                    <a:bodyPr/>
                    <a:lstStyle/>
                    <a:p>
                      <a:pPr>
                        <a:lnSpc>
                          <a:spcPct val="115000"/>
                        </a:lnSpc>
                        <a:spcBef>
                          <a:spcPts val="400"/>
                        </a:spcBef>
                        <a:spcAft>
                          <a:spcPts val="400"/>
                        </a:spcAft>
                      </a:pPr>
                      <a:r>
                        <a:rPr lang="en-AU" sz="1400">
                          <a:solidFill>
                            <a:schemeClr val="accent1"/>
                          </a:solidFill>
                          <a:effectLst/>
                        </a:rPr>
                        <a:t>(add 2017 question)</a:t>
                      </a:r>
                      <a:endParaRPr lang="en-AU" sz="140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7900" marR="47900" marT="0" marB="0" anchor="ctr">
                    <a:solidFill>
                      <a:schemeClr val="accent6"/>
                    </a:solidFill>
                  </a:tcPr>
                </a:tc>
                <a:tc>
                  <a:txBody>
                    <a:bodyPr/>
                    <a:lstStyle/>
                    <a:p>
                      <a:pPr>
                        <a:lnSpc>
                          <a:spcPct val="115000"/>
                        </a:lnSpc>
                        <a:spcBef>
                          <a:spcPts val="400"/>
                        </a:spcBef>
                        <a:spcAft>
                          <a:spcPts val="400"/>
                        </a:spcAft>
                      </a:pPr>
                      <a:r>
                        <a:rPr lang="en-AU" sz="1400" dirty="0">
                          <a:solidFill>
                            <a:schemeClr val="accent1"/>
                          </a:solidFill>
                          <a:effectLst/>
                        </a:rPr>
                        <a:t>(add sourced quote)</a:t>
                      </a:r>
                      <a:endParaRPr lang="en-AU" sz="14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7900" marR="47900" marT="0" marB="0" anchor="ctr">
                    <a:solidFill>
                      <a:schemeClr val="accent6"/>
                    </a:solidFill>
                  </a:tcPr>
                </a:tc>
                <a:extLst>
                  <a:ext uri="{0D108BD9-81ED-4DB2-BD59-A6C34878D82A}">
                    <a16:rowId xmlns:a16="http://schemas.microsoft.com/office/drawing/2014/main" val="894451799"/>
                  </a:ext>
                </a:extLst>
              </a:tr>
              <a:tr h="328822">
                <a:tc>
                  <a:txBody>
                    <a:bodyPr/>
                    <a:lstStyle/>
                    <a:p>
                      <a:pPr>
                        <a:lnSpc>
                          <a:spcPct val="115000"/>
                        </a:lnSpc>
                        <a:spcBef>
                          <a:spcPts val="400"/>
                        </a:spcBef>
                        <a:spcAft>
                          <a:spcPts val="400"/>
                        </a:spcAft>
                      </a:pPr>
                      <a:r>
                        <a:rPr lang="en-AU" sz="1400">
                          <a:solidFill>
                            <a:schemeClr val="accent1"/>
                          </a:solidFill>
                          <a:effectLst/>
                        </a:rPr>
                        <a:t>(add artist)</a:t>
                      </a:r>
                      <a:endParaRPr lang="en-AU" sz="140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7900" marR="47900" marT="0" marB="0" anchor="ctr">
                    <a:solidFill>
                      <a:schemeClr val="accent6"/>
                    </a:solidFill>
                  </a:tcPr>
                </a:tc>
                <a:tc>
                  <a:txBody>
                    <a:bodyPr/>
                    <a:lstStyle/>
                    <a:p>
                      <a:pPr>
                        <a:lnSpc>
                          <a:spcPct val="115000"/>
                        </a:lnSpc>
                        <a:spcBef>
                          <a:spcPts val="400"/>
                        </a:spcBef>
                        <a:spcAft>
                          <a:spcPts val="400"/>
                        </a:spcAft>
                      </a:pPr>
                      <a:r>
                        <a:rPr lang="en-AU" sz="1400">
                          <a:solidFill>
                            <a:schemeClr val="accent1"/>
                          </a:solidFill>
                          <a:effectLst/>
                        </a:rPr>
                        <a:t>(add artwork)</a:t>
                      </a:r>
                      <a:endParaRPr lang="en-AU" sz="140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7900" marR="47900" marT="0" marB="0" anchor="ctr">
                    <a:solidFill>
                      <a:schemeClr val="accent6"/>
                    </a:solidFill>
                  </a:tcPr>
                </a:tc>
                <a:tc>
                  <a:txBody>
                    <a:bodyPr/>
                    <a:lstStyle/>
                    <a:p>
                      <a:pPr>
                        <a:lnSpc>
                          <a:spcPct val="115000"/>
                        </a:lnSpc>
                        <a:spcBef>
                          <a:spcPts val="400"/>
                        </a:spcBef>
                        <a:spcAft>
                          <a:spcPts val="400"/>
                        </a:spcAft>
                      </a:pPr>
                      <a:r>
                        <a:rPr lang="en-AU" sz="1400">
                          <a:solidFill>
                            <a:schemeClr val="accent1"/>
                          </a:solidFill>
                          <a:effectLst/>
                        </a:rPr>
                        <a:t>(add case study)</a:t>
                      </a:r>
                      <a:endParaRPr lang="en-AU" sz="140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7900" marR="47900" marT="0" marB="0" anchor="ctr">
                    <a:solidFill>
                      <a:schemeClr val="accent6"/>
                    </a:solidFill>
                  </a:tcPr>
                </a:tc>
                <a:tc>
                  <a:txBody>
                    <a:bodyPr/>
                    <a:lstStyle/>
                    <a:p>
                      <a:pPr>
                        <a:lnSpc>
                          <a:spcPct val="115000"/>
                        </a:lnSpc>
                        <a:spcBef>
                          <a:spcPts val="400"/>
                        </a:spcBef>
                        <a:spcAft>
                          <a:spcPts val="400"/>
                        </a:spcAft>
                      </a:pPr>
                      <a:r>
                        <a:rPr lang="en-AU" sz="1400">
                          <a:solidFill>
                            <a:schemeClr val="accent1"/>
                          </a:solidFill>
                          <a:effectLst/>
                        </a:rPr>
                        <a:t>(add syllabus links)</a:t>
                      </a:r>
                      <a:endParaRPr lang="en-AU" sz="140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7900" marR="47900" marT="0" marB="0" anchor="ctr">
                    <a:solidFill>
                      <a:schemeClr val="accent6"/>
                    </a:solidFill>
                  </a:tcPr>
                </a:tc>
                <a:tc>
                  <a:txBody>
                    <a:bodyPr/>
                    <a:lstStyle/>
                    <a:p>
                      <a:pPr>
                        <a:lnSpc>
                          <a:spcPct val="115000"/>
                        </a:lnSpc>
                        <a:spcBef>
                          <a:spcPts val="400"/>
                        </a:spcBef>
                        <a:spcAft>
                          <a:spcPts val="400"/>
                        </a:spcAft>
                      </a:pPr>
                      <a:r>
                        <a:rPr lang="en-AU" sz="1400">
                          <a:solidFill>
                            <a:schemeClr val="accent1"/>
                          </a:solidFill>
                          <a:effectLst/>
                        </a:rPr>
                        <a:t>(add 2017 question)</a:t>
                      </a:r>
                      <a:endParaRPr lang="en-AU" sz="140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7900" marR="47900" marT="0" marB="0" anchor="ctr">
                    <a:solidFill>
                      <a:schemeClr val="accent6"/>
                    </a:solidFill>
                  </a:tcPr>
                </a:tc>
                <a:tc>
                  <a:txBody>
                    <a:bodyPr/>
                    <a:lstStyle/>
                    <a:p>
                      <a:pPr>
                        <a:lnSpc>
                          <a:spcPct val="115000"/>
                        </a:lnSpc>
                        <a:spcBef>
                          <a:spcPts val="400"/>
                        </a:spcBef>
                        <a:spcAft>
                          <a:spcPts val="400"/>
                        </a:spcAft>
                      </a:pPr>
                      <a:r>
                        <a:rPr lang="en-AU" sz="1400" dirty="0">
                          <a:solidFill>
                            <a:schemeClr val="accent1"/>
                          </a:solidFill>
                          <a:effectLst/>
                        </a:rPr>
                        <a:t>(add sourced quote)</a:t>
                      </a:r>
                      <a:endParaRPr lang="en-AU" sz="14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7900" marR="47900" marT="0" marB="0" anchor="ctr">
                    <a:solidFill>
                      <a:schemeClr val="accent6"/>
                    </a:solidFill>
                  </a:tcPr>
                </a:tc>
                <a:extLst>
                  <a:ext uri="{0D108BD9-81ED-4DB2-BD59-A6C34878D82A}">
                    <a16:rowId xmlns:a16="http://schemas.microsoft.com/office/drawing/2014/main" val="480867797"/>
                  </a:ext>
                </a:extLst>
              </a:tr>
            </a:tbl>
          </a:graphicData>
        </a:graphic>
      </p:graphicFrame>
      <p:sp>
        <p:nvSpPr>
          <p:cNvPr id="4" name="Slide Number Placeholder 3">
            <a:extLst>
              <a:ext uri="{FF2B5EF4-FFF2-40B4-BE49-F238E27FC236}">
                <a16:creationId xmlns:a16="http://schemas.microsoft.com/office/drawing/2014/main" id="{5AD38D64-9DCC-F231-E8B1-4E1214C38A9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22</a:t>
            </a:fld>
            <a:endParaRPr lang="en-AU"/>
          </a:p>
        </p:txBody>
      </p:sp>
    </p:spTree>
    <p:extLst>
      <p:ext uri="{BB962C8B-B14F-4D97-AF65-F5344CB8AC3E}">
        <p14:creationId xmlns:p14="http://schemas.microsoft.com/office/powerpoint/2010/main" val="3195101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AA818-D477-16A0-1A73-CB25CB95A8E5}"/>
              </a:ext>
            </a:extLst>
          </p:cNvPr>
          <p:cNvSpPr>
            <a:spLocks noGrp="1"/>
          </p:cNvSpPr>
          <p:nvPr>
            <p:ph type="title"/>
          </p:nvPr>
        </p:nvSpPr>
        <p:spPr/>
        <p:txBody>
          <a:bodyPr/>
          <a:lstStyle/>
          <a:p>
            <a:r>
              <a:rPr lang="en-AU"/>
              <a:t>References for LEAP! – Level up your skills in section II </a:t>
            </a:r>
          </a:p>
        </p:txBody>
      </p:sp>
      <p:sp>
        <p:nvSpPr>
          <p:cNvPr id="5" name="Rectangle 4">
            <a:extLst>
              <a:ext uri="{FF2B5EF4-FFF2-40B4-BE49-F238E27FC236}">
                <a16:creationId xmlns:a16="http://schemas.microsoft.com/office/drawing/2014/main" id="{EDD1368A-3790-0D5D-7C04-210195BFA4EF}"/>
              </a:ext>
            </a:extLst>
          </p:cNvPr>
          <p:cNvSpPr/>
          <p:nvPr/>
        </p:nvSpPr>
        <p:spPr>
          <a:xfrm>
            <a:off x="354000" y="1473708"/>
            <a:ext cx="11484000" cy="115685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spcBef>
                <a:spcPts val="1200"/>
              </a:spcBef>
            </a:pPr>
            <a:r>
              <a:rPr lang="en-US" sz="1400" b="1" dirty="0">
                <a:solidFill>
                  <a:srgbClr val="041F42"/>
                </a:solidFill>
                <a:effectLst/>
                <a:ea typeface="Arial" panose="020B0604020202020204" pitchFamily="34" charset="0"/>
                <a:cs typeface="Arial" panose="020B0604020202020204" pitchFamily="34" charset="0"/>
              </a:rPr>
              <a:t>Links to third-party material and websites</a:t>
            </a:r>
            <a:endParaRPr lang="en-AU" sz="1400" b="1" dirty="0">
              <a:effectLst/>
              <a:ea typeface="Calibri" panose="020F0502020204030204" pitchFamily="34" charset="0"/>
              <a:cs typeface="Arial" panose="020B0604020202020204" pitchFamily="34" charset="0"/>
            </a:endParaRPr>
          </a:p>
          <a:p>
            <a:pPr>
              <a:lnSpc>
                <a:spcPct val="114000"/>
              </a:lnSpc>
              <a:spcBef>
                <a:spcPts val="1200"/>
              </a:spcBef>
            </a:pPr>
            <a:r>
              <a:rPr lang="en-US" sz="1400" dirty="0">
                <a:solidFill>
                  <a:srgbClr val="000000"/>
                </a:solidFill>
                <a:effectLst/>
                <a:ea typeface="Arial" panose="020B0604020202020204" pitchFamily="34" charset="0"/>
                <a:cs typeface="Arial" panose="020B0604020202020204" pitchFamily="34" charset="0"/>
              </a:rPr>
              <a:t>If you use the links provided in this document to access a third-party's website, you acknowledge that the terms of use, including license terms set out on the third-party's website apply to the use which may be made of the materials on that third-party website or were permitted by the </a:t>
            </a:r>
            <a:r>
              <a:rPr lang="en-US" sz="1400" i="1" dirty="0">
                <a:solidFill>
                  <a:srgbClr val="000000"/>
                </a:solidFill>
                <a:effectLst/>
                <a:ea typeface="Arial" panose="020B0604020202020204" pitchFamily="34" charset="0"/>
                <a:cs typeface="Arial" panose="020B0604020202020204" pitchFamily="34" charset="0"/>
              </a:rPr>
              <a:t>Copyright Act 1968</a:t>
            </a:r>
            <a:r>
              <a:rPr lang="en-US" sz="1400" dirty="0">
                <a:solidFill>
                  <a:srgbClr val="000000"/>
                </a:solidFill>
                <a:effectLst/>
                <a:ea typeface="Arial" panose="020B0604020202020204" pitchFamily="34" charset="0"/>
                <a:cs typeface="Arial" panose="020B0604020202020204" pitchFamily="34" charset="0"/>
              </a:rPr>
              <a:t> (</a:t>
            </a:r>
            <a:r>
              <a:rPr lang="en-US" sz="1400" dirty="0" err="1">
                <a:solidFill>
                  <a:srgbClr val="000000"/>
                </a:solidFill>
                <a:effectLst/>
                <a:ea typeface="Arial" panose="020B0604020202020204" pitchFamily="34" charset="0"/>
                <a:cs typeface="Arial" panose="020B0604020202020204" pitchFamily="34" charset="0"/>
              </a:rPr>
              <a:t>Cth</a:t>
            </a:r>
            <a:r>
              <a:rPr lang="en-US" sz="1400" dirty="0">
                <a:solidFill>
                  <a:srgbClr val="000000"/>
                </a:solidFill>
                <a:effectLst/>
                <a:ea typeface="Arial" panose="020B0604020202020204" pitchFamily="34" charset="0"/>
                <a:cs typeface="Arial" panose="020B0604020202020204" pitchFamily="34" charset="0"/>
              </a:rPr>
              <a:t>). The department accepts no responsibility for content on third-party websites.</a:t>
            </a:r>
            <a:endParaRPr lang="en-AU" sz="1400" dirty="0">
              <a:effectLst/>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6E15296-715C-B52E-A847-C20F26AD964B}"/>
              </a:ext>
            </a:extLst>
          </p:cNvPr>
          <p:cNvSpPr>
            <a:spLocks noGrp="1"/>
          </p:cNvSpPr>
          <p:nvPr>
            <p:ph idx="1"/>
          </p:nvPr>
        </p:nvSpPr>
        <p:spPr>
          <a:xfrm>
            <a:off x="353999" y="2736272"/>
            <a:ext cx="11484000" cy="3208309"/>
          </a:xfrm>
        </p:spPr>
        <p:txBody>
          <a:bodyPr/>
          <a:lstStyle/>
          <a:p>
            <a:pPr>
              <a:lnSpc>
                <a:spcPct val="114000"/>
              </a:lnSpc>
              <a:spcBef>
                <a:spcPts val="600"/>
              </a:spcBef>
              <a:spcAft>
                <a:spcPts val="0"/>
              </a:spcAft>
            </a:pPr>
            <a:r>
              <a:rPr lang="en-US" sz="1400" dirty="0">
                <a:solidFill>
                  <a:srgbClr val="000000"/>
                </a:solidFill>
                <a:effectLst/>
                <a:ea typeface="Arial" panose="020B0604020202020204" pitchFamily="34" charset="0"/>
                <a:cs typeface="Arial" panose="020B0604020202020204" pitchFamily="34" charset="0"/>
              </a:rPr>
              <a:t>All material © </a:t>
            </a:r>
            <a:r>
              <a:rPr lang="en-US" sz="1400" u="sng" dirty="0">
                <a:solidFill>
                  <a:schemeClr val="accent2"/>
                </a:solidFill>
                <a:effectLst/>
                <a:ea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State of New South Wales (Department of Education), 2021</a:t>
            </a:r>
            <a:r>
              <a:rPr lang="en-US" sz="1400" dirty="0">
                <a:solidFill>
                  <a:schemeClr val="accent2"/>
                </a:solidFill>
                <a:effectLst/>
                <a:ea typeface="Arial" panose="020B0604020202020204" pitchFamily="34" charset="0"/>
                <a:cs typeface="Arial" panose="020B0604020202020204" pitchFamily="34" charset="0"/>
              </a:rPr>
              <a:t> </a:t>
            </a:r>
            <a:r>
              <a:rPr lang="en-US" sz="1400" dirty="0">
                <a:solidFill>
                  <a:srgbClr val="000000"/>
                </a:solidFill>
                <a:effectLst/>
                <a:ea typeface="Arial" panose="020B0604020202020204" pitchFamily="34" charset="0"/>
                <a:cs typeface="Arial" panose="020B0604020202020204" pitchFamily="34" charset="0"/>
              </a:rPr>
              <a:t>unless otherwise indicated. All other material used by permission or under license.</a:t>
            </a:r>
            <a:endParaRPr lang="en-AU" sz="1400" dirty="0">
              <a:effectLst/>
              <a:ea typeface="Calibri" panose="020F0502020204030204" pitchFamily="34" charset="0"/>
              <a:cs typeface="Arial" panose="020B0604020202020204" pitchFamily="34" charset="0"/>
            </a:endParaRPr>
          </a:p>
          <a:p>
            <a:pPr>
              <a:lnSpc>
                <a:spcPct val="114000"/>
              </a:lnSpc>
              <a:spcBef>
                <a:spcPts val="600"/>
              </a:spcBef>
              <a:spcAft>
                <a:spcPts val="0"/>
              </a:spcAft>
            </a:pPr>
            <a:r>
              <a:rPr lang="en-AU" sz="1400" u="sng" dirty="0">
                <a:solidFill>
                  <a:schemeClr val="accent2"/>
                </a:solidFill>
                <a:effectLst/>
                <a:ea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Glossary of Key Words</a:t>
            </a:r>
            <a:r>
              <a:rPr lang="en-AU" sz="1400" dirty="0">
                <a:solidFill>
                  <a:srgbClr val="000000"/>
                </a:solidFill>
                <a:effectLst/>
                <a:ea typeface="Arial" panose="020B0604020202020204" pitchFamily="34" charset="0"/>
                <a:cs typeface="Arial" panose="020B0604020202020204" pitchFamily="34" charset="0"/>
              </a:rPr>
              <a:t>@ NSW Education Standards Authority (NESA) for and on behalf of the Crown in right of the State of New South Wales, [2008] accessed 25/10/2022. </a:t>
            </a:r>
          </a:p>
          <a:p>
            <a:pPr>
              <a:lnSpc>
                <a:spcPct val="114000"/>
              </a:lnSpc>
              <a:spcBef>
                <a:spcPts val="600"/>
              </a:spcBef>
              <a:spcAft>
                <a:spcPts val="0"/>
              </a:spcAft>
            </a:pPr>
            <a:r>
              <a:rPr lang="en-AU" sz="1400" dirty="0" err="1"/>
              <a:t>Pixabay</a:t>
            </a:r>
            <a:r>
              <a:rPr lang="en-AU" sz="1400" dirty="0"/>
              <a:t> (2017) </a:t>
            </a:r>
            <a:r>
              <a:rPr lang="en-AU" sz="1400" dirty="0">
                <a:solidFill>
                  <a:schemeClr val="accent2"/>
                </a:solidFill>
                <a:hlinkClick r:id="rId4">
                  <a:extLst>
                    <a:ext uri="{A12FA001-AC4F-418D-AE19-62706E023703}">
                      <ahyp:hlinkClr xmlns:ahyp="http://schemas.microsoft.com/office/drawing/2018/hyperlinkcolor" val="tx"/>
                    </a:ext>
                  </a:extLst>
                </a:hlinkClick>
              </a:rPr>
              <a:t>Jump for joy</a:t>
            </a:r>
            <a:r>
              <a:rPr lang="en-AU" sz="1400" dirty="0">
                <a:solidFill>
                  <a:schemeClr val="accent2"/>
                </a:solidFill>
              </a:rPr>
              <a:t> </a:t>
            </a:r>
            <a:r>
              <a:rPr lang="en-AU" sz="1400" dirty="0"/>
              <a:t>[image] accessed 23/02/23</a:t>
            </a:r>
            <a:endParaRPr lang="en-AU" sz="1400" dirty="0">
              <a:effectLst/>
              <a:ea typeface="Calibri" panose="020F0502020204030204" pitchFamily="34" charset="0"/>
              <a:cs typeface="Arial" panose="020B0604020202020204" pitchFamily="34" charset="0"/>
            </a:endParaRPr>
          </a:p>
          <a:p>
            <a:pPr>
              <a:lnSpc>
                <a:spcPct val="114000"/>
              </a:lnSpc>
              <a:spcBef>
                <a:spcPts val="600"/>
              </a:spcBef>
              <a:spcAft>
                <a:spcPts val="0"/>
              </a:spcAft>
            </a:pPr>
            <a:r>
              <a:rPr lang="en-US" sz="1400" u="sng" dirty="0">
                <a:solidFill>
                  <a:schemeClr val="accent2"/>
                </a:solidFill>
                <a:effectLst/>
                <a:ea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Visual Arts Stage 6 Syllabus</a:t>
            </a:r>
            <a:r>
              <a:rPr lang="en-US" sz="1400" dirty="0">
                <a:solidFill>
                  <a:schemeClr val="accent2"/>
                </a:solidFill>
                <a:effectLst/>
                <a:ea typeface="Segoe UI" panose="020B0502040204020203" pitchFamily="34" charset="0"/>
                <a:cs typeface="Arial" panose="020B0604020202020204" pitchFamily="34" charset="0"/>
              </a:rPr>
              <a:t> </a:t>
            </a:r>
            <a:r>
              <a:rPr lang="en-US" sz="1400" dirty="0">
                <a:solidFill>
                  <a:srgbClr val="000000"/>
                </a:solidFill>
                <a:effectLst/>
                <a:ea typeface="Segoe UI" panose="020B0502040204020203" pitchFamily="34" charset="0"/>
                <a:cs typeface="Arial" panose="020B0604020202020204" pitchFamily="34" charset="0"/>
              </a:rPr>
              <a:t>© 2016 NSW Education Standards Authority (NESA) for and on behalf of the Crown in right of the State of New South Wales.</a:t>
            </a:r>
            <a:endParaRPr lang="en-AU" sz="1400" dirty="0">
              <a:effectLst/>
              <a:ea typeface="Calibri" panose="020F0502020204030204" pitchFamily="34" charset="0"/>
              <a:cs typeface="Arial" panose="020B0604020202020204" pitchFamily="34" charset="0"/>
            </a:endParaRPr>
          </a:p>
          <a:p>
            <a:pPr>
              <a:lnSpc>
                <a:spcPct val="114000"/>
              </a:lnSpc>
              <a:spcBef>
                <a:spcPts val="600"/>
              </a:spcBef>
              <a:spcAft>
                <a:spcPts val="0"/>
              </a:spcAft>
            </a:pPr>
            <a:r>
              <a:rPr lang="en-AU" sz="1400" u="sng" dirty="0">
                <a:solidFill>
                  <a:schemeClr val="accent2"/>
                </a:solidFill>
                <a:effectLst/>
                <a:ea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Visual Arts HSC exam pack 2021</a:t>
            </a:r>
            <a:r>
              <a:rPr lang="en-AU" sz="1400" dirty="0">
                <a:solidFill>
                  <a:schemeClr val="accent2"/>
                </a:solidFill>
                <a:effectLst/>
                <a:ea typeface="Arial" panose="020B0604020202020204" pitchFamily="34" charset="0"/>
                <a:cs typeface="Arial" panose="020B0604020202020204" pitchFamily="34" charset="0"/>
              </a:rPr>
              <a:t> </a:t>
            </a:r>
            <a:r>
              <a:rPr lang="en-AU" sz="1400" dirty="0">
                <a:solidFill>
                  <a:srgbClr val="000000"/>
                </a:solidFill>
                <a:effectLst/>
                <a:ea typeface="Segoe UI" panose="020B0502040204020203" pitchFamily="34" charset="0"/>
                <a:cs typeface="Arial" panose="020B0604020202020204" pitchFamily="34" charset="0"/>
              </a:rPr>
              <a:t>© NSW Education Standards Authority (NESA) for and on behalf of the Crown in right of the State of New South Wales, [20</a:t>
            </a:r>
            <a:r>
              <a:rPr lang="en-AU" sz="1400" dirty="0">
                <a:solidFill>
                  <a:srgbClr val="000000"/>
                </a:solidFill>
                <a:effectLst/>
                <a:ea typeface="Arial" panose="020B0604020202020204" pitchFamily="34" charset="0"/>
                <a:cs typeface="Arial" panose="020B0604020202020204" pitchFamily="34" charset="0"/>
              </a:rPr>
              <a:t>21] accessed 25/10/2022.</a:t>
            </a:r>
            <a:endParaRPr lang="en-AU" sz="1400" dirty="0">
              <a:effectLst/>
              <a:ea typeface="Calibri" panose="020F0502020204030204" pitchFamily="34" charset="0"/>
              <a:cs typeface="Arial" panose="020B0604020202020204" pitchFamily="34" charset="0"/>
            </a:endParaRPr>
          </a:p>
          <a:p>
            <a:pPr>
              <a:lnSpc>
                <a:spcPct val="114000"/>
              </a:lnSpc>
              <a:spcBef>
                <a:spcPts val="600"/>
              </a:spcBef>
              <a:spcAft>
                <a:spcPts val="0"/>
              </a:spcAft>
            </a:pPr>
            <a:r>
              <a:rPr lang="en-AU" sz="1400" u="sng" dirty="0">
                <a:solidFill>
                  <a:schemeClr val="accent2"/>
                </a:solidFill>
                <a:effectLst/>
                <a:ea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Visual Arts HSC exam pack 2017</a:t>
            </a:r>
            <a:r>
              <a:rPr lang="en-AU" sz="1400" dirty="0">
                <a:solidFill>
                  <a:schemeClr val="accent2"/>
                </a:solidFill>
                <a:effectLst/>
                <a:ea typeface="Arial" panose="020B0604020202020204" pitchFamily="34" charset="0"/>
                <a:cs typeface="Arial" panose="020B0604020202020204" pitchFamily="34" charset="0"/>
              </a:rPr>
              <a:t> </a:t>
            </a:r>
            <a:r>
              <a:rPr lang="en-AU" sz="1400" dirty="0">
                <a:solidFill>
                  <a:srgbClr val="000000"/>
                </a:solidFill>
                <a:effectLst/>
                <a:ea typeface="Arial" panose="020B0604020202020204" pitchFamily="34" charset="0"/>
                <a:cs typeface="Arial" panose="020B0604020202020204" pitchFamily="34" charset="0"/>
              </a:rPr>
              <a:t>@NSW Education Standards Authority (NESA) for and on behalf of the Crown in right of the State of New South Wales, [2017] accessed 25/10/2022.</a:t>
            </a:r>
            <a:endParaRPr lang="en-AU" sz="1400" dirty="0">
              <a:effectLst/>
              <a:ea typeface="Calibri" panose="020F0502020204030204" pitchFamily="34" charset="0"/>
              <a:cs typeface="Arial" panose="020B0604020202020204" pitchFamily="34" charset="0"/>
            </a:endParaRPr>
          </a:p>
          <a:p>
            <a:pPr>
              <a:lnSpc>
                <a:spcPct val="114000"/>
              </a:lnSpc>
              <a:spcBef>
                <a:spcPts val="600"/>
              </a:spcBef>
              <a:spcAft>
                <a:spcPts val="0"/>
              </a:spcAft>
            </a:pPr>
            <a:r>
              <a:rPr lang="en-AU" sz="1400" u="sng" dirty="0">
                <a:solidFill>
                  <a:schemeClr val="accent2"/>
                </a:solidFill>
                <a:effectLst/>
                <a:ea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Visual Arts | NSW Education Standards</a:t>
            </a:r>
            <a:r>
              <a:rPr lang="en-AU" sz="1400" dirty="0">
                <a:solidFill>
                  <a:schemeClr val="accent2"/>
                </a:solidFill>
                <a:effectLst/>
                <a:ea typeface="Arial" panose="020B0604020202020204" pitchFamily="34" charset="0"/>
                <a:cs typeface="Arial" panose="020B0604020202020204" pitchFamily="34" charset="0"/>
              </a:rPr>
              <a:t> </a:t>
            </a:r>
            <a:r>
              <a:rPr lang="en-AU" sz="1400" dirty="0">
                <a:solidFill>
                  <a:srgbClr val="000000"/>
                </a:solidFill>
                <a:effectLst/>
                <a:ea typeface="Arial" panose="020B0604020202020204" pitchFamily="34" charset="0"/>
                <a:cs typeface="Arial" panose="020B0604020202020204" pitchFamily="34" charset="0"/>
              </a:rPr>
              <a:t>@NSW Education Standards Authority (NESA) for and on behalf of the Crown in right of the State of New South Wales, [2017] accessed 25/10/2022.</a:t>
            </a:r>
            <a:endParaRPr lang="en-AU" sz="1400" dirty="0">
              <a:effectLst/>
              <a:ea typeface="Calibri" panose="020F0502020204030204" pitchFamily="34" charset="0"/>
              <a:cs typeface="Arial" panose="020B0604020202020204" pitchFamily="34" charset="0"/>
            </a:endParaRPr>
          </a:p>
          <a:p>
            <a:pPr>
              <a:lnSpc>
                <a:spcPct val="114000"/>
              </a:lnSpc>
              <a:spcBef>
                <a:spcPts val="600"/>
              </a:spcBef>
            </a:pPr>
            <a:r>
              <a:rPr lang="en-AU" sz="1400" dirty="0">
                <a:solidFill>
                  <a:srgbClr val="000000"/>
                </a:solidFill>
                <a:effectLst/>
                <a:ea typeface="Arial" panose="020B0604020202020204" pitchFamily="34" charset="0"/>
                <a:cs typeface="Arial" panose="020B0604020202020204" pitchFamily="34" charset="0"/>
              </a:rPr>
              <a:t>Learning Hub </a:t>
            </a:r>
            <a:r>
              <a:rPr lang="en-AU" sz="1400" u="sng" dirty="0">
                <a:solidFill>
                  <a:schemeClr val="accent2"/>
                </a:solidFill>
                <a:effectLst/>
                <a:ea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Learning Hub | Writing paragraphs with PEEL</a:t>
            </a:r>
            <a:r>
              <a:rPr lang="en-AU" sz="1400" dirty="0">
                <a:solidFill>
                  <a:schemeClr val="accent2"/>
                </a:solidFill>
                <a:effectLst/>
                <a:ea typeface="Arial" panose="020B0604020202020204" pitchFamily="34" charset="0"/>
                <a:cs typeface="Arial" panose="020B0604020202020204" pitchFamily="34" charset="0"/>
              </a:rPr>
              <a:t> </a:t>
            </a:r>
            <a:r>
              <a:rPr lang="en-AU" sz="1400" dirty="0">
                <a:solidFill>
                  <a:srgbClr val="000000"/>
                </a:solidFill>
                <a:effectLst/>
                <a:ea typeface="Arial" panose="020B0604020202020204" pitchFamily="34" charset="0"/>
                <a:cs typeface="Arial" panose="020B0604020202020204" pitchFamily="34" charset="0"/>
              </a:rPr>
              <a:t>[website] accessed 25/10/2022.</a:t>
            </a:r>
            <a:endParaRPr lang="en-AU" sz="1400" dirty="0">
              <a:effectLst/>
              <a:ea typeface="Calibri" panose="020F0502020204030204" pitchFamily="34" charset="0"/>
              <a:cs typeface="Arial" panose="020B0604020202020204" pitchFamily="34" charset="0"/>
            </a:endParaRPr>
          </a:p>
          <a:p>
            <a:pPr>
              <a:lnSpc>
                <a:spcPct val="114000"/>
              </a:lnSpc>
            </a:pPr>
            <a:endParaRPr lang="en-AU" sz="1400" dirty="0">
              <a:effectLst/>
              <a:ea typeface="Calibri" panose="020F0502020204030204" pitchFamily="34" charset="0"/>
              <a:cs typeface="Arial" panose="020B0604020202020204" pitchFamily="34" charset="0"/>
            </a:endParaRPr>
          </a:p>
          <a:p>
            <a:pPr>
              <a:lnSpc>
                <a:spcPct val="114000"/>
              </a:lnSpc>
            </a:pPr>
            <a:endParaRPr lang="en-AU" sz="1400" dirty="0"/>
          </a:p>
        </p:txBody>
      </p:sp>
      <p:sp>
        <p:nvSpPr>
          <p:cNvPr id="4" name="Slide Number Placeholder 3">
            <a:extLst>
              <a:ext uri="{FF2B5EF4-FFF2-40B4-BE49-F238E27FC236}">
                <a16:creationId xmlns:a16="http://schemas.microsoft.com/office/drawing/2014/main" id="{D162A49B-DF5B-8ECF-1B2C-0B021982124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23</a:t>
            </a:fld>
            <a:endParaRPr lang="en-AU"/>
          </a:p>
        </p:txBody>
      </p:sp>
    </p:spTree>
    <p:extLst>
      <p:ext uri="{BB962C8B-B14F-4D97-AF65-F5344CB8AC3E}">
        <p14:creationId xmlns:p14="http://schemas.microsoft.com/office/powerpoint/2010/main" val="1184995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B205C-0D39-05A6-9D62-EC187D109DAB}"/>
              </a:ext>
            </a:extLst>
          </p:cNvPr>
          <p:cNvSpPr>
            <a:spLocks noGrp="1"/>
          </p:cNvSpPr>
          <p:nvPr>
            <p:ph type="title"/>
          </p:nvPr>
        </p:nvSpPr>
        <p:spPr/>
        <p:txBody>
          <a:bodyPr/>
          <a:lstStyle/>
          <a:p>
            <a:r>
              <a:rPr lang="en-AU"/>
              <a:t>Overview – student learning guide</a:t>
            </a:r>
            <a:br>
              <a:rPr lang="en-AU"/>
            </a:br>
            <a:br>
              <a:rPr lang="en-AU"/>
            </a:br>
            <a:endParaRPr lang="en-AU"/>
          </a:p>
        </p:txBody>
      </p:sp>
      <p:sp>
        <p:nvSpPr>
          <p:cNvPr id="7" name="Rectangle 6">
            <a:extLst>
              <a:ext uri="{FF2B5EF4-FFF2-40B4-BE49-F238E27FC236}">
                <a16:creationId xmlns:a16="http://schemas.microsoft.com/office/drawing/2014/main" id="{D963600B-C7E4-520F-F752-4FB7BF003506}"/>
              </a:ext>
            </a:extLst>
          </p:cNvPr>
          <p:cNvSpPr/>
          <p:nvPr/>
        </p:nvSpPr>
        <p:spPr>
          <a:xfrm>
            <a:off x="392196" y="1544175"/>
            <a:ext cx="3606226" cy="4631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800">
                <a:solidFill>
                  <a:schemeClr val="bg1"/>
                </a:solidFill>
                <a:effectLst/>
                <a:ea typeface="Arial" panose="020B0604020202020204" pitchFamily="34" charset="0"/>
              </a:rPr>
              <a:t>This student learning guide provides a scaffolded model which will help you to link your case study knowledge to aspects of syllabus content. This enables you to be well prepared to select and respond to section II questions in the visual arts HSC examination.</a:t>
            </a:r>
            <a:endParaRPr lang="en-AU" sz="1800">
              <a:solidFill>
                <a:schemeClr val="bg1"/>
              </a:solidFill>
              <a:effectLst/>
              <a:ea typeface="Calibri" panose="020F0502020204030204" pitchFamily="34" charset="0"/>
            </a:endParaRPr>
          </a:p>
        </p:txBody>
      </p:sp>
      <p:sp>
        <p:nvSpPr>
          <p:cNvPr id="9" name="TextBox 8">
            <a:extLst>
              <a:ext uri="{FF2B5EF4-FFF2-40B4-BE49-F238E27FC236}">
                <a16:creationId xmlns:a16="http://schemas.microsoft.com/office/drawing/2014/main" id="{99781B62-DFD3-3265-0994-CF95C4D57C40}"/>
              </a:ext>
            </a:extLst>
          </p:cNvPr>
          <p:cNvSpPr txBox="1"/>
          <p:nvPr/>
        </p:nvSpPr>
        <p:spPr>
          <a:xfrm>
            <a:off x="4291920" y="1544175"/>
            <a:ext cx="4074369" cy="4730590"/>
          </a:xfrm>
          <a:prstGeom prst="rect">
            <a:avLst/>
          </a:prstGeom>
          <a:noFill/>
        </p:spPr>
        <p:txBody>
          <a:bodyPr wrap="square">
            <a:spAutoFit/>
          </a:bodyPr>
          <a:lstStyle/>
          <a:p>
            <a:pPr>
              <a:lnSpc>
                <a:spcPct val="115000"/>
              </a:lnSpc>
              <a:spcBef>
                <a:spcPts val="1200"/>
              </a:spcBef>
            </a:pPr>
            <a:r>
              <a:rPr lang="en-AU" sz="1800">
                <a:solidFill>
                  <a:schemeClr val="accent1"/>
                </a:solidFill>
                <a:effectLst/>
                <a:ea typeface="Arial" panose="020B0604020202020204" pitchFamily="34" charset="0"/>
                <a:cs typeface="Arial" panose="020B0604020202020204" pitchFamily="34" charset="0"/>
              </a:rPr>
              <a:t>In this student learning guide, you will learn about using scaffolds to write an effective examination response. This will include:</a:t>
            </a:r>
            <a:endParaRPr lang="en-AU" sz="1800">
              <a:solidFill>
                <a:schemeClr val="accent1"/>
              </a:solidFill>
              <a:effectLst/>
              <a:ea typeface="Calibri" panose="020F0502020204030204" pitchFamily="34" charset="0"/>
              <a:cs typeface="Arial" panose="020B0604020202020204" pitchFamily="34" charset="0"/>
            </a:endParaRPr>
          </a:p>
          <a:p>
            <a:pPr marL="342900" lvl="0" indent="-342900">
              <a:lnSpc>
                <a:spcPct val="115000"/>
              </a:lnSpc>
              <a:spcBef>
                <a:spcPts val="400"/>
              </a:spcBef>
              <a:buFont typeface="Symbol" panose="05050102010706020507" pitchFamily="18" charset="2"/>
              <a:buChar char=""/>
              <a:tabLst>
                <a:tab pos="228600" algn="l"/>
                <a:tab pos="414020" algn="l"/>
              </a:tabLst>
            </a:pPr>
            <a:r>
              <a:rPr lang="en-AU" sz="1800">
                <a:solidFill>
                  <a:schemeClr val="accent1"/>
                </a:solidFill>
                <a:effectLst/>
                <a:ea typeface="Arial" panose="020B0604020202020204" pitchFamily="34" charset="0"/>
                <a:cs typeface="Arial" panose="020B0604020202020204" pitchFamily="34" charset="0"/>
              </a:rPr>
              <a:t>using scaffolds to write </a:t>
            </a:r>
            <a:r>
              <a:rPr lang="en-US" sz="1800">
                <a:solidFill>
                  <a:schemeClr val="accent1"/>
                </a:solidFill>
                <a:effectLst/>
                <a:ea typeface="Arial" panose="020B0604020202020204" pitchFamily="34" charset="0"/>
                <a:cs typeface="Arial" panose="020B0604020202020204" pitchFamily="34" charset="0"/>
              </a:rPr>
              <a:t>an introduction, body paragraphs, and a conclusion </a:t>
            </a:r>
            <a:endParaRPr lang="en-AU" sz="1800">
              <a:solidFill>
                <a:schemeClr val="accent1"/>
              </a:solidFill>
              <a:effectLst/>
              <a:ea typeface="Calibri" panose="020F0502020204030204" pitchFamily="34" charset="0"/>
              <a:cs typeface="Arial" panose="020B0604020202020204" pitchFamily="34" charset="0"/>
            </a:endParaRPr>
          </a:p>
          <a:p>
            <a:pPr marL="342900" lvl="0" indent="-342900">
              <a:lnSpc>
                <a:spcPct val="115000"/>
              </a:lnSpc>
              <a:spcBef>
                <a:spcPts val="400"/>
              </a:spcBef>
              <a:buFont typeface="Symbol" panose="05050102010706020507" pitchFamily="18" charset="2"/>
              <a:buChar char=""/>
              <a:tabLst>
                <a:tab pos="228600" algn="l"/>
                <a:tab pos="414020" algn="l"/>
              </a:tabLst>
            </a:pPr>
            <a:r>
              <a:rPr lang="en-AU" sz="1800">
                <a:solidFill>
                  <a:schemeClr val="accent1"/>
                </a:solidFill>
                <a:effectLst/>
                <a:ea typeface="Arial" panose="020B0604020202020204" pitchFamily="34" charset="0"/>
                <a:cs typeface="Arial" panose="020B0604020202020204" pitchFamily="34" charset="0"/>
              </a:rPr>
              <a:t>using connecting verbs to connect ideas and concepts together </a:t>
            </a:r>
            <a:endParaRPr lang="en-AU" sz="1800">
              <a:solidFill>
                <a:schemeClr val="accent1"/>
              </a:solidFill>
              <a:effectLst/>
              <a:ea typeface="Calibri" panose="020F0502020204030204" pitchFamily="34" charset="0"/>
              <a:cs typeface="Arial" panose="020B0604020202020204" pitchFamily="34" charset="0"/>
            </a:endParaRPr>
          </a:p>
          <a:p>
            <a:pPr marL="342900" lvl="0" indent="-342900">
              <a:lnSpc>
                <a:spcPct val="115000"/>
              </a:lnSpc>
              <a:spcBef>
                <a:spcPts val="400"/>
              </a:spcBef>
              <a:buFont typeface="Symbol" panose="05050102010706020507" pitchFamily="18" charset="2"/>
              <a:buChar char=""/>
              <a:tabLst>
                <a:tab pos="228600" algn="l"/>
                <a:tab pos="414020" algn="l"/>
              </a:tabLst>
            </a:pPr>
            <a:r>
              <a:rPr lang="en-AU" sz="1800">
                <a:solidFill>
                  <a:schemeClr val="accent1"/>
                </a:solidFill>
                <a:effectLst/>
                <a:ea typeface="Arial" panose="020B0604020202020204" pitchFamily="34" charset="0"/>
                <a:cs typeface="Arial" panose="020B0604020202020204" pitchFamily="34" charset="0"/>
              </a:rPr>
              <a:t>moving from a descriptive to interpretive response</a:t>
            </a:r>
            <a:endParaRPr lang="en-AU" sz="1800">
              <a:solidFill>
                <a:schemeClr val="accent1"/>
              </a:solidFill>
              <a:effectLst/>
              <a:ea typeface="Calibri" panose="020F0502020204030204" pitchFamily="34" charset="0"/>
              <a:cs typeface="Arial" panose="020B0604020202020204" pitchFamily="34" charset="0"/>
            </a:endParaRPr>
          </a:p>
          <a:p>
            <a:pPr marL="342900" lvl="0" indent="-342900">
              <a:lnSpc>
                <a:spcPct val="115000"/>
              </a:lnSpc>
              <a:spcBef>
                <a:spcPts val="400"/>
              </a:spcBef>
              <a:buFont typeface="Symbol" panose="05050102010706020507" pitchFamily="18" charset="2"/>
              <a:buChar char=""/>
              <a:tabLst>
                <a:tab pos="228600" algn="l"/>
                <a:tab pos="414020" algn="l"/>
              </a:tabLst>
            </a:pPr>
            <a:r>
              <a:rPr lang="en-AU" sz="1800">
                <a:solidFill>
                  <a:schemeClr val="accent1"/>
                </a:solidFill>
                <a:effectLst/>
                <a:ea typeface="Arial" panose="020B0604020202020204" pitchFamily="34" charset="0"/>
                <a:cs typeface="Arial" panose="020B0604020202020204" pitchFamily="34" charset="0"/>
              </a:rPr>
              <a:t>developing visual arts vocabulary.</a:t>
            </a:r>
            <a:endParaRPr lang="en-AU" sz="1800">
              <a:solidFill>
                <a:schemeClr val="accent1"/>
              </a:solidFill>
              <a:effectLst/>
              <a:ea typeface="Calibri" panose="020F0502020204030204" pitchFamily="34" charset="0"/>
              <a:cs typeface="Arial" panose="020B0604020202020204" pitchFamily="34" charset="0"/>
            </a:endParaRPr>
          </a:p>
        </p:txBody>
      </p:sp>
      <p:pic>
        <p:nvPicPr>
          <p:cNvPr id="5122" name="Picture 2">
            <a:extLst>
              <a:ext uri="{FF2B5EF4-FFF2-40B4-BE49-F238E27FC236}">
                <a16:creationId xmlns:a16="http://schemas.microsoft.com/office/drawing/2014/main" id="{8EA26768-19E6-E055-64CE-EC35A285946B}"/>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8366288" y="1527592"/>
            <a:ext cx="3433515" cy="462931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E6ACD06-A691-4C0C-257E-E373B7F32A2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dirty="0"/>
          </a:p>
        </p:txBody>
      </p:sp>
    </p:spTree>
    <p:extLst>
      <p:ext uri="{BB962C8B-B14F-4D97-AF65-F5344CB8AC3E}">
        <p14:creationId xmlns:p14="http://schemas.microsoft.com/office/powerpoint/2010/main" val="3150489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92949-FD9A-6CDA-D5AB-16080C60C47E}"/>
              </a:ext>
            </a:extLst>
          </p:cNvPr>
          <p:cNvSpPr>
            <a:spLocks noGrp="1"/>
          </p:cNvSpPr>
          <p:nvPr>
            <p:ph type="title"/>
          </p:nvPr>
        </p:nvSpPr>
        <p:spPr/>
        <p:txBody>
          <a:bodyPr/>
          <a:lstStyle/>
          <a:p>
            <a:r>
              <a:rPr lang="en-US" dirty="0"/>
              <a:t>Overview of section II</a:t>
            </a:r>
          </a:p>
        </p:txBody>
      </p:sp>
      <p:sp>
        <p:nvSpPr>
          <p:cNvPr id="3" name="Rectangle 2">
            <a:extLst>
              <a:ext uri="{FF2B5EF4-FFF2-40B4-BE49-F238E27FC236}">
                <a16:creationId xmlns:a16="http://schemas.microsoft.com/office/drawing/2014/main" id="{63725E6D-7A41-4189-99CF-3FD26B47DA08}"/>
              </a:ext>
              <a:ext uri="{C183D7F6-B498-43B3-948B-1728B52AA6E4}">
                <adec:decorative xmlns:adec="http://schemas.microsoft.com/office/drawing/2017/decorative" val="0"/>
              </a:ext>
            </a:extLst>
          </p:cNvPr>
          <p:cNvSpPr/>
          <p:nvPr/>
        </p:nvSpPr>
        <p:spPr>
          <a:xfrm>
            <a:off x="808888" y="2360712"/>
            <a:ext cx="5040000" cy="3752467"/>
          </a:xfrm>
          <a:prstGeom prst="rect">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Bef>
                <a:spcPts val="1200"/>
              </a:spcBef>
            </a:pPr>
            <a:r>
              <a:rPr lang="en-US" sz="1800" dirty="0">
                <a:solidFill>
                  <a:schemeClr val="accent5"/>
                </a:solidFill>
                <a:effectLst/>
                <a:ea typeface="Arial" panose="020B0604020202020204" pitchFamily="34" charset="0"/>
                <a:cs typeface="Arial" panose="020B0604020202020204" pitchFamily="34" charset="0"/>
              </a:rPr>
              <a:t>Section II consists of 6 questions, including 2 questions from each of the 3 syllabus content areas. As you prepare for the examination, remember:</a:t>
            </a:r>
            <a:endParaRPr lang="en-AU" sz="1800" dirty="0">
              <a:solidFill>
                <a:schemeClr val="accent5"/>
              </a:solidFill>
              <a:effectLst/>
              <a:ea typeface="Calibri" panose="020F0502020204030204" pitchFamily="34" charset="0"/>
              <a:cs typeface="Arial" panose="020B0604020202020204" pitchFamily="34" charset="0"/>
            </a:endParaRPr>
          </a:p>
          <a:p>
            <a:pPr marL="342900" lvl="0" indent="-342900">
              <a:lnSpc>
                <a:spcPct val="115000"/>
              </a:lnSpc>
              <a:spcBef>
                <a:spcPts val="400"/>
              </a:spcBef>
              <a:buFont typeface="Symbol" panose="05050102010706020507" pitchFamily="18" charset="2"/>
              <a:buChar char=""/>
              <a:tabLst>
                <a:tab pos="228600" algn="l"/>
                <a:tab pos="414020" algn="l"/>
              </a:tabLst>
            </a:pPr>
            <a:r>
              <a:rPr lang="en-US" sz="1800" dirty="0">
                <a:solidFill>
                  <a:schemeClr val="accent5"/>
                </a:solidFill>
                <a:effectLst/>
                <a:ea typeface="Arial" panose="020B0604020202020204" pitchFamily="34" charset="0"/>
                <a:cs typeface="Arial" panose="020B0604020202020204" pitchFamily="34" charset="0"/>
              </a:rPr>
              <a:t>you need to choose only one question to answer</a:t>
            </a:r>
            <a:endParaRPr lang="en-AU" sz="1800" dirty="0">
              <a:solidFill>
                <a:schemeClr val="accent5"/>
              </a:solidFill>
              <a:effectLst/>
              <a:ea typeface="Calibri" panose="020F0502020204030204" pitchFamily="34" charset="0"/>
              <a:cs typeface="Arial" panose="020B0604020202020204" pitchFamily="34" charset="0"/>
            </a:endParaRPr>
          </a:p>
          <a:p>
            <a:pPr marL="342900" lvl="0" indent="-342900">
              <a:lnSpc>
                <a:spcPct val="115000"/>
              </a:lnSpc>
              <a:spcBef>
                <a:spcPts val="400"/>
              </a:spcBef>
              <a:buFont typeface="Symbol" panose="05050102010706020507" pitchFamily="18" charset="2"/>
              <a:buChar char=""/>
              <a:tabLst>
                <a:tab pos="228600" algn="l"/>
                <a:tab pos="414020" algn="l"/>
              </a:tabLst>
            </a:pPr>
            <a:r>
              <a:rPr lang="en-US" sz="1800" dirty="0">
                <a:solidFill>
                  <a:schemeClr val="accent5"/>
                </a:solidFill>
                <a:effectLst/>
                <a:ea typeface="Arial" panose="020B0604020202020204" pitchFamily="34" charset="0"/>
                <a:cs typeface="Arial" panose="020B0604020202020204" pitchFamily="34" charset="0"/>
              </a:rPr>
              <a:t>this question is worth 25 marks and should take approximately 45 minutes to complete</a:t>
            </a:r>
            <a:endParaRPr lang="en-AU" sz="1800" dirty="0">
              <a:solidFill>
                <a:schemeClr val="accent5"/>
              </a:solidFill>
              <a:effectLst/>
              <a:ea typeface="Calibri" panose="020F0502020204030204" pitchFamily="34" charset="0"/>
              <a:cs typeface="Arial" panose="020B0604020202020204" pitchFamily="34" charset="0"/>
            </a:endParaRPr>
          </a:p>
          <a:p>
            <a:pPr marL="342900" lvl="0" indent="-342900">
              <a:lnSpc>
                <a:spcPct val="115000"/>
              </a:lnSpc>
              <a:spcBef>
                <a:spcPts val="400"/>
              </a:spcBef>
              <a:buFont typeface="Symbol" panose="05050102010706020507" pitchFamily="18" charset="2"/>
              <a:buChar char=""/>
              <a:tabLst>
                <a:tab pos="228600" algn="l"/>
                <a:tab pos="414020" algn="l"/>
              </a:tabLst>
            </a:pPr>
            <a:r>
              <a:rPr lang="en-US" sz="1800" dirty="0">
                <a:solidFill>
                  <a:schemeClr val="accent5"/>
                </a:solidFill>
                <a:effectLst/>
                <a:ea typeface="Arial" panose="020B0604020202020204" pitchFamily="34" charset="0"/>
                <a:cs typeface="Arial" panose="020B0604020202020204" pitchFamily="34" charset="0"/>
              </a:rPr>
              <a:t>the expected length of a response is approximately 1000 words.</a:t>
            </a:r>
            <a:endParaRPr lang="en-AU" sz="1800" dirty="0">
              <a:solidFill>
                <a:schemeClr val="accent5"/>
              </a:solidFill>
              <a:effectLst/>
              <a:ea typeface="Calibri" panose="020F050202020403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A850E1A8-69E9-E07E-680B-29012D418C55}"/>
              </a:ext>
              <a:ext uri="{C183D7F6-B498-43B3-948B-1728B52AA6E4}">
                <adec:decorative xmlns:adec="http://schemas.microsoft.com/office/drawing/2017/decorative" val="0"/>
              </a:ext>
            </a:extLst>
          </p:cNvPr>
          <p:cNvSpPr/>
          <p:nvPr/>
        </p:nvSpPr>
        <p:spPr>
          <a:xfrm>
            <a:off x="6343113" y="2360713"/>
            <a:ext cx="5040000" cy="3752467"/>
          </a:xfrm>
          <a:prstGeom prst="rect">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9750" indent="-342900">
              <a:lnSpc>
                <a:spcPct val="150000"/>
              </a:lnSpc>
              <a:spcBef>
                <a:spcPts val="1200"/>
              </a:spcBef>
            </a:pPr>
            <a:r>
              <a:rPr lang="en-US" sz="1800" dirty="0">
                <a:solidFill>
                  <a:schemeClr val="accent5"/>
                </a:solidFill>
                <a:effectLst/>
                <a:ea typeface="Arial" panose="020B0604020202020204" pitchFamily="34" charset="0"/>
                <a:cs typeface="Arial" panose="020B0604020202020204" pitchFamily="34" charset="0"/>
              </a:rPr>
              <a:t>In section II, your answer will be assessed on how well you: </a:t>
            </a:r>
            <a:endParaRPr lang="en-AU" sz="1800" dirty="0">
              <a:solidFill>
                <a:schemeClr val="accent5"/>
              </a:solidFill>
              <a:effectLst/>
              <a:ea typeface="Calibri" panose="020F0502020204030204" pitchFamily="34" charset="0"/>
              <a:cs typeface="Arial" panose="020B0604020202020204" pitchFamily="34" charset="0"/>
            </a:endParaRPr>
          </a:p>
          <a:p>
            <a:pPr marL="539750" lvl="0" indent="-342900">
              <a:lnSpc>
                <a:spcPct val="150000"/>
              </a:lnSpc>
              <a:spcBef>
                <a:spcPts val="400"/>
              </a:spcBef>
              <a:buFont typeface="Symbol" panose="05050102010706020507" pitchFamily="18" charset="2"/>
              <a:buChar char=""/>
              <a:tabLst>
                <a:tab pos="228600" algn="l"/>
                <a:tab pos="414020" algn="l"/>
              </a:tabLst>
            </a:pPr>
            <a:r>
              <a:rPr lang="en-US" sz="1800" dirty="0">
                <a:solidFill>
                  <a:schemeClr val="accent5"/>
                </a:solidFill>
                <a:effectLst/>
                <a:ea typeface="Arial" panose="020B0604020202020204" pitchFamily="34" charset="0"/>
                <a:cs typeface="Arial" panose="020B0604020202020204" pitchFamily="34" charset="0"/>
              </a:rPr>
              <a:t>present an informed point of view</a:t>
            </a:r>
            <a:endParaRPr lang="en-AU" sz="1800" dirty="0">
              <a:solidFill>
                <a:schemeClr val="accent5"/>
              </a:solidFill>
              <a:effectLst/>
              <a:ea typeface="Calibri" panose="020F0502020204030204" pitchFamily="34" charset="0"/>
              <a:cs typeface="Arial" panose="020B0604020202020204" pitchFamily="34" charset="0"/>
            </a:endParaRPr>
          </a:p>
          <a:p>
            <a:pPr marL="539750" lvl="0" indent="-342900">
              <a:lnSpc>
                <a:spcPct val="150000"/>
              </a:lnSpc>
              <a:spcBef>
                <a:spcPts val="400"/>
              </a:spcBef>
              <a:buFont typeface="Symbol" panose="05050102010706020507" pitchFamily="18" charset="2"/>
              <a:buChar char=""/>
              <a:tabLst>
                <a:tab pos="228600" algn="l"/>
                <a:tab pos="414020" algn="l"/>
              </a:tabLst>
            </a:pPr>
            <a:r>
              <a:rPr lang="en-US" sz="1800" dirty="0">
                <a:solidFill>
                  <a:schemeClr val="accent5"/>
                </a:solidFill>
                <a:effectLst/>
                <a:ea typeface="Arial" panose="020B0604020202020204" pitchFamily="34" charset="0"/>
                <a:cs typeface="Arial" panose="020B0604020202020204" pitchFamily="34" charset="0"/>
              </a:rPr>
              <a:t>apply your understanding of the different aspects of content (practice, conceptual framework, and the frames)</a:t>
            </a:r>
            <a:endParaRPr lang="en-AU" sz="1800" dirty="0">
              <a:solidFill>
                <a:schemeClr val="accent5"/>
              </a:solidFill>
              <a:effectLst/>
              <a:ea typeface="Calibri" panose="020F0502020204030204" pitchFamily="34" charset="0"/>
              <a:cs typeface="Arial" panose="020B0604020202020204" pitchFamily="34" charset="0"/>
            </a:endParaRPr>
          </a:p>
          <a:p>
            <a:pPr marL="539750" lvl="0" indent="-342900">
              <a:lnSpc>
                <a:spcPct val="150000"/>
              </a:lnSpc>
              <a:spcBef>
                <a:spcPts val="400"/>
              </a:spcBef>
              <a:buFont typeface="Symbol" panose="05050102010706020507" pitchFamily="18" charset="2"/>
              <a:buChar char=""/>
              <a:tabLst>
                <a:tab pos="228600" algn="l"/>
                <a:tab pos="414020" algn="l"/>
              </a:tabLst>
            </a:pPr>
            <a:r>
              <a:rPr lang="en-US" sz="1800" dirty="0">
                <a:solidFill>
                  <a:schemeClr val="accent5"/>
                </a:solidFill>
                <a:effectLst/>
                <a:ea typeface="Arial" panose="020B0604020202020204" pitchFamily="34" charset="0"/>
                <a:cs typeface="Arial" panose="020B0604020202020204" pitchFamily="34" charset="0"/>
              </a:rPr>
              <a:t>use relevant examples.</a:t>
            </a:r>
            <a:endParaRPr lang="en-AU" sz="1800" dirty="0">
              <a:solidFill>
                <a:schemeClr val="accent5"/>
              </a:solidFill>
              <a:effectLst/>
              <a:ea typeface="Calibri" panose="020F050202020403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A4B577CF-FBED-0A09-513B-5FC817A9D43B}"/>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2777219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48D79-2BCB-2F4E-636A-4DA4ED730873}"/>
              </a:ext>
            </a:extLst>
          </p:cNvPr>
          <p:cNvSpPr>
            <a:spLocks noGrp="1"/>
          </p:cNvSpPr>
          <p:nvPr>
            <p:ph type="title"/>
          </p:nvPr>
        </p:nvSpPr>
        <p:spPr/>
        <p:txBody>
          <a:bodyPr/>
          <a:lstStyle/>
          <a:p>
            <a:r>
              <a:rPr lang="en-AU" dirty="0"/>
              <a:t>Overview of section II continued</a:t>
            </a:r>
          </a:p>
        </p:txBody>
      </p:sp>
      <p:sp>
        <p:nvSpPr>
          <p:cNvPr id="3" name="Text Placeholder 2">
            <a:extLst>
              <a:ext uri="{FF2B5EF4-FFF2-40B4-BE49-F238E27FC236}">
                <a16:creationId xmlns:a16="http://schemas.microsoft.com/office/drawing/2014/main" id="{BD74B959-AB0A-8E2F-9FA0-12B5008CB420}"/>
              </a:ext>
            </a:extLst>
          </p:cNvPr>
          <p:cNvSpPr>
            <a:spLocks noGrp="1"/>
          </p:cNvSpPr>
          <p:nvPr>
            <p:ph type="body" sz="quarter" idx="13"/>
          </p:nvPr>
        </p:nvSpPr>
        <p:spPr>
          <a:xfrm>
            <a:off x="408491" y="1681908"/>
            <a:ext cx="6009929" cy="4560950"/>
          </a:xfrm>
        </p:spPr>
        <p:txBody>
          <a:bodyPr/>
          <a:lstStyle/>
          <a:p>
            <a:pPr>
              <a:spcBef>
                <a:spcPts val="1200"/>
              </a:spcBef>
            </a:pPr>
            <a:r>
              <a:rPr lang="en-US" sz="1800" dirty="0">
                <a:solidFill>
                  <a:schemeClr val="accent5"/>
                </a:solidFill>
                <a:effectLst/>
                <a:ea typeface="Arial" panose="020B0604020202020204" pitchFamily="34" charset="0"/>
                <a:cs typeface="Arial" panose="020B0604020202020204" pitchFamily="34" charset="0"/>
              </a:rPr>
              <a:t>In your section II response, you will need to:</a:t>
            </a:r>
            <a:endParaRPr lang="en-AU" sz="1800" dirty="0">
              <a:solidFill>
                <a:schemeClr val="accent5"/>
              </a:solidFill>
              <a:effectLst/>
              <a:ea typeface="Calibri" panose="020F0502020204030204" pitchFamily="34" charset="0"/>
              <a:cs typeface="Arial" panose="020B0604020202020204" pitchFamily="34" charset="0"/>
            </a:endParaRPr>
          </a:p>
          <a:p>
            <a:pPr marL="342900" lvl="0" indent="-342900">
              <a:spcBef>
                <a:spcPts val="400"/>
              </a:spcBef>
              <a:buFont typeface="Symbol" panose="05050102010706020507" pitchFamily="18" charset="2"/>
              <a:buChar char=""/>
              <a:tabLst>
                <a:tab pos="228600" algn="l"/>
                <a:tab pos="414020" algn="l"/>
              </a:tabLst>
            </a:pPr>
            <a:r>
              <a:rPr lang="en-US" sz="1800" dirty="0">
                <a:solidFill>
                  <a:schemeClr val="accent5"/>
                </a:solidFill>
                <a:effectLst/>
                <a:ea typeface="Arial" panose="020B0604020202020204" pitchFamily="34" charset="0"/>
                <a:cs typeface="Arial" panose="020B0604020202020204" pitchFamily="34" charset="0"/>
              </a:rPr>
              <a:t>present a persuasive argument and interpretation of case study content</a:t>
            </a:r>
            <a:endParaRPr lang="en-AU" sz="1800" dirty="0">
              <a:solidFill>
                <a:schemeClr val="accent5"/>
              </a:solidFill>
              <a:effectLst/>
              <a:ea typeface="Calibri" panose="020F0502020204030204" pitchFamily="34" charset="0"/>
              <a:cs typeface="Arial" panose="020B0604020202020204" pitchFamily="34" charset="0"/>
            </a:endParaRPr>
          </a:p>
          <a:p>
            <a:pPr marL="342900" lvl="0" indent="-342900">
              <a:lnSpc>
                <a:spcPct val="150000"/>
              </a:lnSpc>
              <a:spcBef>
                <a:spcPts val="400"/>
              </a:spcBef>
              <a:buFont typeface="Symbol" panose="05050102010706020507" pitchFamily="18" charset="2"/>
              <a:buChar char=""/>
              <a:tabLst>
                <a:tab pos="228600" algn="l"/>
                <a:tab pos="414020" algn="l"/>
              </a:tabLst>
            </a:pPr>
            <a:r>
              <a:rPr lang="en-US" sz="1800" dirty="0">
                <a:solidFill>
                  <a:schemeClr val="accent5"/>
                </a:solidFill>
                <a:effectLst/>
                <a:ea typeface="Arial" panose="020B0604020202020204" pitchFamily="34" charset="0"/>
                <a:cs typeface="Arial" panose="020B0604020202020204" pitchFamily="34" charset="0"/>
              </a:rPr>
              <a:t>integrate syllabus content knowledge to support your argument</a:t>
            </a:r>
            <a:endParaRPr lang="en-AU" sz="1800" dirty="0">
              <a:solidFill>
                <a:schemeClr val="accent5"/>
              </a:solidFill>
              <a:effectLst/>
              <a:ea typeface="Calibri" panose="020F0502020204030204" pitchFamily="34" charset="0"/>
              <a:cs typeface="Arial" panose="020B0604020202020204" pitchFamily="34" charset="0"/>
            </a:endParaRPr>
          </a:p>
          <a:p>
            <a:pPr marL="742950" lvl="1" indent="-285750">
              <a:spcBef>
                <a:spcPts val="200"/>
              </a:spcBef>
              <a:buFont typeface="Quattrocento" panose="02020502030000000404" pitchFamily="18" charset="0"/>
              <a:buChar char="–"/>
            </a:pPr>
            <a:r>
              <a:rPr lang="en-AU" b="0" dirty="0">
                <a:solidFill>
                  <a:schemeClr val="accent5"/>
                </a:solidFill>
                <a:effectLst/>
                <a:ea typeface="SimSun" panose="02010600030101010101" pitchFamily="2" charset="-122"/>
                <a:cs typeface="Times New Roman" panose="02020603050405020304" pitchFamily="18" charset="0"/>
              </a:rPr>
              <a:t>practice – artmaking, art criticism and art history</a:t>
            </a:r>
          </a:p>
          <a:p>
            <a:pPr marL="742950" lvl="1" indent="-285750">
              <a:buFont typeface="Quattrocento" panose="02020502030000000404" pitchFamily="18" charset="0"/>
              <a:buChar char="–"/>
            </a:pPr>
            <a:r>
              <a:rPr lang="en-AU" b="0" dirty="0">
                <a:solidFill>
                  <a:schemeClr val="accent5"/>
                </a:solidFill>
                <a:effectLst/>
                <a:ea typeface="SimSun" panose="02010600030101010101" pitchFamily="2" charset="-122"/>
                <a:cs typeface="Times New Roman" panose="02020603050405020304" pitchFamily="18" charset="0"/>
              </a:rPr>
              <a:t>frames – subjective, structural, cultural, and postmodern</a:t>
            </a:r>
          </a:p>
          <a:p>
            <a:pPr marL="742950" lvl="1" indent="-285750">
              <a:buFont typeface="Quattrocento" panose="02020502030000000404" pitchFamily="18" charset="0"/>
              <a:buChar char="–"/>
            </a:pPr>
            <a:r>
              <a:rPr lang="en-AU" b="0" dirty="0">
                <a:solidFill>
                  <a:schemeClr val="accent5"/>
                </a:solidFill>
                <a:effectLst/>
                <a:ea typeface="SimSun" panose="02010600030101010101" pitchFamily="2" charset="-122"/>
                <a:cs typeface="Times New Roman" panose="02020603050405020304" pitchFamily="18" charset="0"/>
              </a:rPr>
              <a:t>conceptual framework – the agencies of the artworld, including artist, artwork, world, and audience</a:t>
            </a:r>
          </a:p>
          <a:p>
            <a:pPr marL="342900" lvl="0" indent="-342900">
              <a:spcBef>
                <a:spcPts val="400"/>
              </a:spcBef>
              <a:buFont typeface="Symbol" panose="05050102010706020507" pitchFamily="18" charset="2"/>
              <a:buChar char=""/>
              <a:tabLst>
                <a:tab pos="228600" algn="l"/>
                <a:tab pos="414020" algn="l"/>
              </a:tabLst>
            </a:pPr>
            <a:r>
              <a:rPr lang="en-US" sz="1800" dirty="0">
                <a:solidFill>
                  <a:schemeClr val="accent5"/>
                </a:solidFill>
                <a:effectLst/>
                <a:ea typeface="Arial" panose="020B0604020202020204" pitchFamily="34" charset="0"/>
                <a:cs typeface="Arial" panose="020B0604020202020204" pitchFamily="34" charset="0"/>
              </a:rPr>
              <a:t>include artists and artworks as examples that are appropriate to the examination question.  </a:t>
            </a:r>
            <a:endParaRPr lang="en-AU" sz="1800" dirty="0">
              <a:solidFill>
                <a:schemeClr val="accent5"/>
              </a:solidFill>
              <a:effectLst/>
              <a:ea typeface="Calibri" panose="020F0502020204030204" pitchFamily="34" charset="0"/>
              <a:cs typeface="Arial" panose="020B0604020202020204" pitchFamily="34" charset="0"/>
            </a:endParaRPr>
          </a:p>
          <a:p>
            <a:endParaRPr lang="en-AU" dirty="0"/>
          </a:p>
        </p:txBody>
      </p:sp>
      <p:sp>
        <p:nvSpPr>
          <p:cNvPr id="6" name="Rectangle: Rounded Corners 5">
            <a:extLst>
              <a:ext uri="{FF2B5EF4-FFF2-40B4-BE49-F238E27FC236}">
                <a16:creationId xmlns:a16="http://schemas.microsoft.com/office/drawing/2014/main" id="{9DEF583C-470C-B35F-E60F-0AD9F73CB77E}"/>
              </a:ext>
            </a:extLst>
          </p:cNvPr>
          <p:cNvSpPr/>
          <p:nvPr/>
        </p:nvSpPr>
        <p:spPr>
          <a:xfrm>
            <a:off x="7048340" y="1514481"/>
            <a:ext cx="4435660" cy="1102855"/>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800" dirty="0">
                <a:solidFill>
                  <a:schemeClr val="tx1"/>
                </a:solidFill>
                <a:effectLst/>
                <a:ea typeface="Arial" panose="020B0604020202020204" pitchFamily="34" charset="0"/>
                <a:cs typeface="Arial"/>
              </a:rPr>
              <a:t>Further information can be found in the </a:t>
            </a:r>
            <a:r>
              <a:rPr lang="en-AU" sz="1800" u="sng" dirty="0">
                <a:solidFill>
                  <a:schemeClr val="accent2"/>
                </a:solidFill>
                <a:ea typeface="Arial" panose="020B0604020202020204" pitchFamily="34" charset="0"/>
                <a:cs typeface="Arial"/>
                <a:hlinkClick r:id="rId2">
                  <a:extLst>
                    <a:ext uri="{A12FA001-AC4F-418D-AE19-62706E023703}">
                      <ahyp:hlinkClr xmlns:ahyp="http://schemas.microsoft.com/office/drawing/2018/hyperlinkcolor" val="tx"/>
                    </a:ext>
                  </a:extLst>
                </a:hlinkClick>
              </a:rPr>
              <a:t>v</a:t>
            </a:r>
            <a:r>
              <a:rPr lang="en-AU" sz="1800" u="sng" dirty="0">
                <a:solidFill>
                  <a:schemeClr val="accent2"/>
                </a:solidFill>
                <a:effectLst/>
                <a:ea typeface="Arial" panose="020B0604020202020204" pitchFamily="34" charset="0"/>
                <a:cs typeface="Arial"/>
                <a:hlinkClick r:id="rId2">
                  <a:extLst>
                    <a:ext uri="{A12FA001-AC4F-418D-AE19-62706E023703}">
                      <ahyp:hlinkClr xmlns:ahyp="http://schemas.microsoft.com/office/drawing/2018/hyperlinkcolor" val="tx"/>
                    </a:ext>
                  </a:extLst>
                </a:hlinkClick>
              </a:rPr>
              <a:t>isual </a:t>
            </a:r>
            <a:r>
              <a:rPr lang="en-AU" sz="1800" u="sng" dirty="0">
                <a:solidFill>
                  <a:schemeClr val="accent2"/>
                </a:solidFill>
                <a:ea typeface="Arial" panose="020B0604020202020204" pitchFamily="34" charset="0"/>
                <a:cs typeface="Arial"/>
                <a:hlinkClick r:id="rId2">
                  <a:extLst>
                    <a:ext uri="{A12FA001-AC4F-418D-AE19-62706E023703}">
                      <ahyp:hlinkClr xmlns:ahyp="http://schemas.microsoft.com/office/drawing/2018/hyperlinkcolor" val="tx"/>
                    </a:ext>
                  </a:extLst>
                </a:hlinkClick>
              </a:rPr>
              <a:t>a</a:t>
            </a:r>
            <a:r>
              <a:rPr lang="en-AU" sz="1800" u="sng" dirty="0">
                <a:solidFill>
                  <a:schemeClr val="accent2"/>
                </a:solidFill>
                <a:effectLst/>
                <a:ea typeface="Arial" panose="020B0604020202020204" pitchFamily="34" charset="0"/>
                <a:cs typeface="Arial"/>
                <a:hlinkClick r:id="rId2">
                  <a:extLst>
                    <a:ext uri="{A12FA001-AC4F-418D-AE19-62706E023703}">
                      <ahyp:hlinkClr xmlns:ahyp="http://schemas.microsoft.com/office/drawing/2018/hyperlinkcolor" val="tx"/>
                    </a:ext>
                  </a:extLst>
                </a:hlinkClick>
              </a:rPr>
              <a:t>rts 2021 HSC exam pack</a:t>
            </a:r>
            <a:r>
              <a:rPr lang="en-AU" sz="1800" u="sng" dirty="0">
                <a:solidFill>
                  <a:schemeClr val="bg1"/>
                </a:solidFill>
                <a:ea typeface="Arial" panose="020B0604020202020204" pitchFamily="34" charset="0"/>
                <a:cs typeface="Arial"/>
                <a:hlinkClick r:id="rId3">
                  <a:extLst>
                    <a:ext uri="{A12FA001-AC4F-418D-AE19-62706E023703}">
                      <ahyp:hlinkClr xmlns:ahyp="http://schemas.microsoft.com/office/drawing/2018/hyperlinkcolor" val="tx"/>
                    </a:ext>
                  </a:extLst>
                </a:hlinkClick>
              </a:rPr>
              <a:t>.</a:t>
            </a:r>
            <a:endParaRPr lang="en-AU" dirty="0">
              <a:solidFill>
                <a:schemeClr val="bg1"/>
              </a:solidFill>
            </a:endParaRPr>
          </a:p>
        </p:txBody>
      </p:sp>
      <p:pic>
        <p:nvPicPr>
          <p:cNvPr id="4098" name="Picture 2">
            <a:extLst>
              <a:ext uri="{FF2B5EF4-FFF2-40B4-BE49-F238E27FC236}">
                <a16:creationId xmlns:a16="http://schemas.microsoft.com/office/drawing/2014/main" id="{9B8F699F-2024-D7F8-0CBA-357202D2ADFD}"/>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7536014" y="2784763"/>
            <a:ext cx="3310459" cy="345809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8A848B9C-4BCE-ADDF-D7C1-62C84AA5E834}"/>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3415303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6FAA59-166F-FB6C-2522-610ABB4A7B31}"/>
              </a:ext>
            </a:extLst>
          </p:cNvPr>
          <p:cNvSpPr>
            <a:spLocks noGrp="1"/>
          </p:cNvSpPr>
          <p:nvPr>
            <p:ph type="title"/>
          </p:nvPr>
        </p:nvSpPr>
        <p:spPr>
          <a:xfrm>
            <a:off x="360000" y="360000"/>
            <a:ext cx="10080000" cy="1008000"/>
          </a:xfrm>
        </p:spPr>
        <p:txBody>
          <a:bodyPr anchor="t">
            <a:normAutofit/>
          </a:bodyPr>
          <a:lstStyle/>
          <a:p>
            <a:r>
              <a:rPr lang="en-AU"/>
              <a:t>What do I need to get started?</a:t>
            </a:r>
          </a:p>
        </p:txBody>
      </p:sp>
      <p:sp>
        <p:nvSpPr>
          <p:cNvPr id="13" name="TextBox 12">
            <a:extLst>
              <a:ext uri="{FF2B5EF4-FFF2-40B4-BE49-F238E27FC236}">
                <a16:creationId xmlns:a16="http://schemas.microsoft.com/office/drawing/2014/main" id="{8ABBCC65-514A-3720-25CE-943A3686DB9F}"/>
              </a:ext>
            </a:extLst>
          </p:cNvPr>
          <p:cNvSpPr txBox="1"/>
          <p:nvPr/>
        </p:nvSpPr>
        <p:spPr>
          <a:xfrm>
            <a:off x="360000" y="1915896"/>
            <a:ext cx="6539346" cy="3365473"/>
          </a:xfrm>
          <a:prstGeom prst="rect">
            <a:avLst/>
          </a:prstGeom>
          <a:noFill/>
        </p:spPr>
        <p:txBody>
          <a:bodyPr wrap="square" lIns="91440" tIns="45720" rIns="91440" bIns="45720" anchor="t">
            <a:spAutoFit/>
          </a:bodyPr>
          <a:lstStyle/>
          <a:p>
            <a:pPr marL="342900" indent="-342900">
              <a:lnSpc>
                <a:spcPct val="150000"/>
              </a:lnSpc>
              <a:buFont typeface="Arial" panose="020B0604020202020204" pitchFamily="34" charset="0"/>
              <a:buChar char="•"/>
            </a:pPr>
            <a:r>
              <a:rPr lang="en-AU" sz="1800" dirty="0">
                <a:solidFill>
                  <a:schemeClr val="accent1"/>
                </a:solidFill>
              </a:rPr>
              <a:t>Access the section II questions in the </a:t>
            </a:r>
            <a:r>
              <a:rPr lang="en-AU" sz="1800" dirty="0">
                <a:solidFill>
                  <a:schemeClr val="accent2"/>
                </a:solidFill>
                <a:hlinkClick r:id="rId2">
                  <a:extLst>
                    <a:ext uri="{A12FA001-AC4F-418D-AE19-62706E023703}">
                      <ahyp:hlinkClr xmlns:ahyp="http://schemas.microsoft.com/office/drawing/2018/hyperlinkcolor" val="tx"/>
                    </a:ext>
                  </a:extLst>
                </a:hlinkClick>
              </a:rPr>
              <a:t>Visual Arts 2017 HSC exam pack</a:t>
            </a:r>
            <a:r>
              <a:rPr lang="en-AU" sz="1800" dirty="0">
                <a:solidFill>
                  <a:schemeClr val="accent1"/>
                </a:solidFill>
              </a:rPr>
              <a:t>.</a:t>
            </a:r>
          </a:p>
          <a:p>
            <a:pPr marL="342900" indent="-342900">
              <a:lnSpc>
                <a:spcPct val="150000"/>
              </a:lnSpc>
              <a:buFont typeface="Arial" panose="020B0604020202020204" pitchFamily="34" charset="0"/>
              <a:buChar char="•"/>
            </a:pPr>
            <a:endParaRPr lang="en-AU" sz="1800" dirty="0">
              <a:solidFill>
                <a:schemeClr val="accent1"/>
              </a:solidFill>
            </a:endParaRPr>
          </a:p>
          <a:p>
            <a:pPr marL="342900" indent="-342900">
              <a:lnSpc>
                <a:spcPct val="150000"/>
              </a:lnSpc>
              <a:buFont typeface="Arial" panose="020B0604020202020204" pitchFamily="34" charset="0"/>
              <a:buChar char="•"/>
            </a:pPr>
            <a:r>
              <a:rPr lang="en-AU" sz="1800" dirty="0">
                <a:solidFill>
                  <a:schemeClr val="accent1"/>
                </a:solidFill>
              </a:rPr>
              <a:t>LEAP! Level up your skills in section II: preparing for the visual arts HSC written examination PowerPoints.</a:t>
            </a:r>
          </a:p>
          <a:p>
            <a:pPr marL="342900" indent="-342900">
              <a:lnSpc>
                <a:spcPct val="150000"/>
              </a:lnSpc>
              <a:buFont typeface="Arial" panose="020B0604020202020204" pitchFamily="34" charset="0"/>
              <a:buChar char="•"/>
            </a:pPr>
            <a:endParaRPr lang="en-AU" sz="1800" dirty="0">
              <a:solidFill>
                <a:schemeClr val="accent1"/>
              </a:solidFill>
            </a:endParaRPr>
          </a:p>
          <a:p>
            <a:pPr marL="342900" indent="-342900">
              <a:lnSpc>
                <a:spcPct val="150000"/>
              </a:lnSpc>
              <a:buFont typeface="Arial" panose="020B0604020202020204" pitchFamily="34" charset="0"/>
              <a:buChar char="•"/>
            </a:pPr>
            <a:r>
              <a:rPr lang="en-AU" sz="1800" dirty="0">
                <a:solidFill>
                  <a:schemeClr val="accent1"/>
                </a:solidFill>
              </a:rPr>
              <a:t>A device to work on the tasks digitally. If a device is not available, it can also be completed with a pen and paper.</a:t>
            </a:r>
          </a:p>
        </p:txBody>
      </p:sp>
      <p:pic>
        <p:nvPicPr>
          <p:cNvPr id="9" name="Graphic 8">
            <a:extLst>
              <a:ext uri="{FF2B5EF4-FFF2-40B4-BE49-F238E27FC236}">
                <a16:creationId xmlns:a16="http://schemas.microsoft.com/office/drawing/2014/main" id="{295979CE-2E3D-1363-BEA4-08ADC54DA02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56763" y="1368000"/>
            <a:ext cx="4835237" cy="4835237"/>
          </a:xfrm>
          <a:prstGeom prst="rect">
            <a:avLst/>
          </a:prstGeom>
        </p:spPr>
      </p:pic>
      <p:sp>
        <p:nvSpPr>
          <p:cNvPr id="2" name="Slide Number Placeholder 1">
            <a:extLst>
              <a:ext uri="{FF2B5EF4-FFF2-40B4-BE49-F238E27FC236}">
                <a16:creationId xmlns:a16="http://schemas.microsoft.com/office/drawing/2014/main" id="{5CD58666-E626-1835-981F-45ADCC2C4630}"/>
              </a:ext>
              <a:ext uri="{C183D7F6-B498-43B3-948B-1728B52AA6E4}">
                <adec:decorative xmlns:adec="http://schemas.microsoft.com/office/drawing/2017/decorative" val="1"/>
              </a:ext>
            </a:extLst>
          </p:cNvPr>
          <p:cNvSpPr>
            <a:spLocks noGrp="1"/>
          </p:cNvSpPr>
          <p:nvPr>
            <p:ph type="sldNum" sz="quarter" idx="16"/>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6</a:t>
            </a:fld>
            <a:endParaRPr lang="en-AU"/>
          </a:p>
        </p:txBody>
      </p:sp>
    </p:spTree>
    <p:extLst>
      <p:ext uri="{BB962C8B-B14F-4D97-AF65-F5344CB8AC3E}">
        <p14:creationId xmlns:p14="http://schemas.microsoft.com/office/powerpoint/2010/main" val="2040679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2F02989-4365-9F18-F1F8-1E215B2F36D1}"/>
              </a:ext>
            </a:extLst>
          </p:cNvPr>
          <p:cNvSpPr>
            <a:spLocks noGrp="1"/>
          </p:cNvSpPr>
          <p:nvPr>
            <p:ph type="title"/>
          </p:nvPr>
        </p:nvSpPr>
        <p:spPr/>
        <p:txBody>
          <a:bodyPr/>
          <a:lstStyle/>
          <a:p>
            <a:r>
              <a:rPr lang="en-AU"/>
              <a:t>Using this resource</a:t>
            </a:r>
          </a:p>
        </p:txBody>
      </p:sp>
      <p:sp>
        <p:nvSpPr>
          <p:cNvPr id="16" name="Content Placeholder 15">
            <a:extLst>
              <a:ext uri="{FF2B5EF4-FFF2-40B4-BE49-F238E27FC236}">
                <a16:creationId xmlns:a16="http://schemas.microsoft.com/office/drawing/2014/main" id="{9A1CA9A9-D3D1-37D1-F09D-61F1FE56C090}"/>
              </a:ext>
            </a:extLst>
          </p:cNvPr>
          <p:cNvSpPr>
            <a:spLocks noGrp="1"/>
          </p:cNvSpPr>
          <p:nvPr>
            <p:ph idx="1"/>
          </p:nvPr>
        </p:nvSpPr>
        <p:spPr>
          <a:xfrm>
            <a:off x="360000" y="1368000"/>
            <a:ext cx="11484000" cy="4536000"/>
          </a:xfrm>
        </p:spPr>
        <p:txBody>
          <a:bodyPr/>
          <a:lstStyle/>
          <a:p>
            <a:r>
              <a:rPr lang="en-AU" dirty="0">
                <a:solidFill>
                  <a:schemeClr val="accent1"/>
                </a:solidFill>
              </a:rPr>
              <a:t>To learn more about section II and how to answer the examination questions you can:</a:t>
            </a:r>
          </a:p>
          <a:p>
            <a:pPr algn="l" rtl="0" fontAlgn="base">
              <a:buFont typeface="Arial" panose="020B0604020202020204" pitchFamily="34" charset="0"/>
              <a:buChar char="•"/>
            </a:pPr>
            <a:r>
              <a:rPr lang="en-AU" b="0" i="0" u="none" strike="noStrike" dirty="0">
                <a:solidFill>
                  <a:schemeClr val="accent1"/>
                </a:solidFill>
                <a:effectLst/>
              </a:rPr>
              <a:t> work through the </a:t>
            </a:r>
            <a:r>
              <a:rPr lang="en-AU" dirty="0">
                <a:solidFill>
                  <a:schemeClr val="accent1"/>
                </a:solidFill>
              </a:rPr>
              <a:t>P</a:t>
            </a:r>
            <a:r>
              <a:rPr lang="en-AU" b="0" i="0" u="none" strike="noStrike" dirty="0">
                <a:solidFill>
                  <a:schemeClr val="accent1"/>
                </a:solidFill>
                <a:effectLst/>
              </a:rPr>
              <a:t>owerPoints in order</a:t>
            </a:r>
            <a:r>
              <a:rPr lang="en-US" b="0" i="0" dirty="0">
                <a:solidFill>
                  <a:schemeClr val="accent1"/>
                </a:solidFill>
                <a:effectLst/>
              </a:rPr>
              <a:t>​</a:t>
            </a:r>
          </a:p>
          <a:p>
            <a:pPr algn="l" rtl="0" fontAlgn="base">
              <a:buFont typeface="Arial" panose="020B0604020202020204" pitchFamily="34" charset="0"/>
              <a:buChar char="•"/>
            </a:pPr>
            <a:r>
              <a:rPr lang="en-AU" b="0" i="0" u="none" strike="noStrike" dirty="0">
                <a:solidFill>
                  <a:schemeClr val="accent1"/>
                </a:solidFill>
                <a:effectLst/>
              </a:rPr>
              <a:t> use the </a:t>
            </a:r>
            <a:r>
              <a:rPr lang="en-AU" dirty="0">
                <a:solidFill>
                  <a:schemeClr val="accent1"/>
                </a:solidFill>
              </a:rPr>
              <a:t>P</a:t>
            </a:r>
            <a:r>
              <a:rPr lang="en-AU" b="0" i="0" u="none" strike="noStrike" dirty="0">
                <a:solidFill>
                  <a:schemeClr val="accent1"/>
                </a:solidFill>
                <a:effectLst/>
              </a:rPr>
              <a:t>owerPoint names to navigate to the information/tasks you need.</a:t>
            </a:r>
            <a:r>
              <a:rPr lang="en-US" b="0" i="0" dirty="0">
                <a:solidFill>
                  <a:schemeClr val="accent1"/>
                </a:solidFill>
                <a:effectLst/>
              </a:rPr>
              <a:t>​</a:t>
            </a:r>
          </a:p>
          <a:p>
            <a:pPr algn="l" rtl="0" fontAlgn="base"/>
            <a:r>
              <a:rPr lang="en-AU" b="0" i="0" dirty="0">
                <a:solidFill>
                  <a:schemeClr val="accent1"/>
                </a:solidFill>
                <a:effectLst/>
              </a:rPr>
              <a:t>​</a:t>
            </a:r>
            <a:r>
              <a:rPr lang="en-AU" b="0" i="0" u="none" strike="noStrike" dirty="0">
                <a:solidFill>
                  <a:schemeClr val="accent1"/>
                </a:solidFill>
                <a:effectLst/>
              </a:rPr>
              <a:t>This resource includes the overview and LEAP lessons.</a:t>
            </a:r>
            <a:endParaRPr lang="en-US" b="0" i="0" dirty="0">
              <a:solidFill>
                <a:schemeClr val="accent1"/>
              </a:solidFill>
              <a:effectLst/>
            </a:endParaRPr>
          </a:p>
          <a:p>
            <a:pPr lvl="3" indent="0">
              <a:buNone/>
            </a:pPr>
            <a:endParaRPr lang="en-AU" dirty="0"/>
          </a:p>
        </p:txBody>
      </p:sp>
      <p:sp>
        <p:nvSpPr>
          <p:cNvPr id="20" name="Rectangle: Rounded Corners 19">
            <a:extLst>
              <a:ext uri="{FF2B5EF4-FFF2-40B4-BE49-F238E27FC236}">
                <a16:creationId xmlns:a16="http://schemas.microsoft.com/office/drawing/2014/main" id="{1087E14B-33FC-AD91-D887-BA249996CC13}"/>
              </a:ext>
            </a:extLst>
          </p:cNvPr>
          <p:cNvSpPr/>
          <p:nvPr/>
        </p:nvSpPr>
        <p:spPr>
          <a:xfrm>
            <a:off x="360000" y="3142083"/>
            <a:ext cx="2725948" cy="583202"/>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a:solidFill>
                  <a:schemeClr val="accent1"/>
                </a:solidFill>
              </a:rPr>
              <a:t>The </a:t>
            </a:r>
            <a:r>
              <a:rPr lang="en-AU" sz="1800" b="1">
                <a:solidFill>
                  <a:schemeClr val="accent1"/>
                </a:solidFill>
              </a:rPr>
              <a:t>overview</a:t>
            </a:r>
            <a:r>
              <a:rPr lang="en-AU" sz="1800">
                <a:solidFill>
                  <a:schemeClr val="accent1"/>
                </a:solidFill>
              </a:rPr>
              <a:t> covers:</a:t>
            </a:r>
          </a:p>
        </p:txBody>
      </p:sp>
      <p:sp>
        <p:nvSpPr>
          <p:cNvPr id="17" name="Rectangle: Rounded Corners 16">
            <a:extLst>
              <a:ext uri="{FF2B5EF4-FFF2-40B4-BE49-F238E27FC236}">
                <a16:creationId xmlns:a16="http://schemas.microsoft.com/office/drawing/2014/main" id="{59EF43C4-2227-1078-16FA-34F6DA0D73E9}"/>
              </a:ext>
            </a:extLst>
          </p:cNvPr>
          <p:cNvSpPr/>
          <p:nvPr/>
        </p:nvSpPr>
        <p:spPr>
          <a:xfrm>
            <a:off x="360000" y="3802553"/>
            <a:ext cx="5201411" cy="2582304"/>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2313" lvl="3" indent="-285750">
              <a:spcBef>
                <a:spcPts val="300"/>
              </a:spcBef>
              <a:spcAft>
                <a:spcPts val="300"/>
              </a:spcAft>
              <a:buClr>
                <a:schemeClr val="tx1"/>
              </a:buClr>
              <a:buFont typeface="Arial" panose="020B0604020202020204" pitchFamily="34" charset="0"/>
              <a:buChar char="•"/>
            </a:pPr>
            <a:r>
              <a:rPr lang="en-AU" sz="1800" dirty="0">
                <a:solidFill>
                  <a:schemeClr val="accent2"/>
                </a:solidFill>
                <a:hlinkClick r:id="rId2" action="ppaction://hlinksldjump">
                  <a:extLst>
                    <a:ext uri="{A12FA001-AC4F-418D-AE19-62706E023703}">
                      <ahyp:hlinkClr xmlns:ahyp="http://schemas.microsoft.com/office/drawing/2018/hyperlinkcolor" val="tx"/>
                    </a:ext>
                  </a:extLst>
                </a:hlinkClick>
              </a:rPr>
              <a:t>general advice </a:t>
            </a:r>
            <a:endParaRPr lang="en-AU" sz="1800" dirty="0">
              <a:solidFill>
                <a:schemeClr val="accent2"/>
              </a:solidFill>
            </a:endParaRPr>
          </a:p>
          <a:p>
            <a:pPr marL="722313" lvl="3" indent="-285750">
              <a:spcBef>
                <a:spcPts val="300"/>
              </a:spcBef>
              <a:spcAft>
                <a:spcPts val="300"/>
              </a:spcAft>
              <a:buClr>
                <a:schemeClr val="tx1"/>
              </a:buClr>
              <a:buFont typeface="Arial" panose="020B0604020202020204" pitchFamily="34" charset="0"/>
              <a:buChar char="•"/>
            </a:pPr>
            <a:r>
              <a:rPr lang="en-AU" sz="1800" dirty="0">
                <a:solidFill>
                  <a:schemeClr val="accent2"/>
                </a:solidFill>
                <a:hlinkClick r:id="rId3" action="ppaction://hlinksldjump">
                  <a:extLst>
                    <a:ext uri="{A12FA001-AC4F-418D-AE19-62706E023703}">
                      <ahyp:hlinkClr xmlns:ahyp="http://schemas.microsoft.com/office/drawing/2018/hyperlinkcolor" val="tx"/>
                    </a:ext>
                  </a:extLst>
                </a:hlinkClick>
              </a:rPr>
              <a:t>essay structure</a:t>
            </a:r>
            <a:endParaRPr lang="en-AU" sz="1800" dirty="0">
              <a:solidFill>
                <a:schemeClr val="accent2"/>
              </a:solidFill>
            </a:endParaRPr>
          </a:p>
          <a:p>
            <a:pPr marL="722313" lvl="3" indent="-285750">
              <a:spcBef>
                <a:spcPts val="300"/>
              </a:spcBef>
              <a:spcAft>
                <a:spcPts val="300"/>
              </a:spcAft>
              <a:buClr>
                <a:schemeClr val="tx1"/>
              </a:buClr>
              <a:buFont typeface="Arial" panose="020B0604020202020204" pitchFamily="34" charset="0"/>
              <a:buChar char="•"/>
            </a:pPr>
            <a:r>
              <a:rPr lang="en-AU" sz="1800" dirty="0">
                <a:solidFill>
                  <a:schemeClr val="accent2"/>
                </a:solidFill>
                <a:hlinkClick r:id="rId4" action="ppaction://hlinksldjump">
                  <a:extLst>
                    <a:ext uri="{A12FA001-AC4F-418D-AE19-62706E023703}">
                      <ahyp:hlinkClr xmlns:ahyp="http://schemas.microsoft.com/office/drawing/2018/hyperlinkcolor" val="tx"/>
                    </a:ext>
                  </a:extLst>
                </a:hlinkClick>
              </a:rPr>
              <a:t>selecting the right question.</a:t>
            </a:r>
            <a:endParaRPr lang="en-AU" sz="1800" dirty="0">
              <a:solidFill>
                <a:schemeClr val="accent2"/>
              </a:solidFill>
            </a:endParaRPr>
          </a:p>
          <a:p>
            <a:pPr marL="722313" lvl="3" indent="-285750">
              <a:spcBef>
                <a:spcPts val="300"/>
              </a:spcBef>
              <a:spcAft>
                <a:spcPts val="300"/>
              </a:spcAft>
              <a:buClr>
                <a:schemeClr val="tx1"/>
              </a:buClr>
              <a:buFont typeface="Arial" panose="020B0604020202020204" pitchFamily="34" charset="0"/>
              <a:buChar char="•"/>
            </a:pPr>
            <a:r>
              <a:rPr lang="en-AU" sz="1800" dirty="0">
                <a:solidFill>
                  <a:schemeClr val="accent2"/>
                </a:solidFill>
                <a:hlinkClick r:id="rId5" action="ppaction://hlinksldjump">
                  <a:extLst>
                    <a:ext uri="{A12FA001-AC4F-418D-AE19-62706E023703}">
                      <ahyp:hlinkClr xmlns:ahyp="http://schemas.microsoft.com/office/drawing/2018/hyperlinkcolor" val="tx"/>
                    </a:ext>
                  </a:extLst>
                </a:hlinkClick>
              </a:rPr>
              <a:t>preparing case study research and  summaries.</a:t>
            </a:r>
            <a:endParaRPr lang="en-AU" sz="1800" dirty="0">
              <a:solidFill>
                <a:schemeClr val="accent2"/>
              </a:solidFill>
            </a:endParaRPr>
          </a:p>
        </p:txBody>
      </p:sp>
      <p:sp>
        <p:nvSpPr>
          <p:cNvPr id="21" name="Rectangle: Rounded Corners 20">
            <a:extLst>
              <a:ext uri="{FF2B5EF4-FFF2-40B4-BE49-F238E27FC236}">
                <a16:creationId xmlns:a16="http://schemas.microsoft.com/office/drawing/2014/main" id="{E48EFCE6-BD87-EF0C-C1B8-E277DA3F792D}"/>
              </a:ext>
            </a:extLst>
          </p:cNvPr>
          <p:cNvSpPr/>
          <p:nvPr/>
        </p:nvSpPr>
        <p:spPr>
          <a:xfrm>
            <a:off x="5881535" y="3137399"/>
            <a:ext cx="2725948" cy="583202"/>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a:solidFill>
                  <a:schemeClr val="accent1"/>
                </a:solidFill>
              </a:rPr>
              <a:t>LEAP lessons cover:</a:t>
            </a:r>
          </a:p>
        </p:txBody>
      </p:sp>
      <p:sp>
        <p:nvSpPr>
          <p:cNvPr id="22" name="Rectangle: Rounded Corners 21">
            <a:extLst>
              <a:ext uri="{FF2B5EF4-FFF2-40B4-BE49-F238E27FC236}">
                <a16:creationId xmlns:a16="http://schemas.microsoft.com/office/drawing/2014/main" id="{3EA928E8-19B4-E323-E53B-1B33B5E89517}"/>
              </a:ext>
            </a:extLst>
          </p:cNvPr>
          <p:cNvSpPr/>
          <p:nvPr/>
        </p:nvSpPr>
        <p:spPr>
          <a:xfrm>
            <a:off x="5881535" y="3831128"/>
            <a:ext cx="6025476" cy="2582304"/>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3" indent="-285750">
              <a:spcBef>
                <a:spcPts val="300"/>
              </a:spcBef>
              <a:spcAft>
                <a:spcPts val="300"/>
              </a:spcAft>
              <a:buClr>
                <a:schemeClr val="tx1"/>
              </a:buClr>
              <a:buFont typeface="Arial" panose="020B0604020202020204" pitchFamily="34" charset="0"/>
              <a:buChar char="•"/>
            </a:pPr>
            <a:r>
              <a:rPr lang="en-AU" sz="1800" dirty="0">
                <a:solidFill>
                  <a:schemeClr val="accent2"/>
                </a:solidFill>
                <a:hlinkClick r:id="rId6">
                  <a:extLst>
                    <a:ext uri="{A12FA001-AC4F-418D-AE19-62706E023703}">
                      <ahyp:hlinkClr xmlns:ahyp="http://schemas.microsoft.com/office/drawing/2018/hyperlinkcolor" val="tx"/>
                    </a:ext>
                  </a:extLst>
                </a:hlinkClick>
              </a:rPr>
              <a:t>breaking down the question</a:t>
            </a:r>
            <a:r>
              <a:rPr lang="en-AU" sz="1800" dirty="0">
                <a:solidFill>
                  <a:schemeClr val="accent2"/>
                </a:solidFill>
              </a:rPr>
              <a:t> </a:t>
            </a:r>
          </a:p>
          <a:p>
            <a:pPr marL="285750" lvl="3" indent="-285750">
              <a:spcBef>
                <a:spcPts val="300"/>
              </a:spcBef>
              <a:spcAft>
                <a:spcPts val="300"/>
              </a:spcAft>
              <a:buClr>
                <a:schemeClr val="tx1"/>
              </a:buClr>
              <a:buFont typeface="Arial" panose="020B0604020202020204" pitchFamily="34" charset="0"/>
              <a:buChar char="•"/>
            </a:pPr>
            <a:r>
              <a:rPr lang="en-AU" sz="1800" dirty="0">
                <a:solidFill>
                  <a:schemeClr val="accent2"/>
                </a:solidFill>
                <a:hlinkClick r:id="rId7">
                  <a:extLst>
                    <a:ext uri="{A12FA001-AC4F-418D-AE19-62706E023703}">
                      <ahyp:hlinkClr xmlns:ahyp="http://schemas.microsoft.com/office/drawing/2018/hyperlinkcolor" val="tx"/>
                    </a:ext>
                  </a:extLst>
                </a:hlinkClick>
              </a:rPr>
              <a:t>planning in the examination</a:t>
            </a:r>
            <a:endParaRPr lang="en-AU" sz="1800" dirty="0">
              <a:solidFill>
                <a:schemeClr val="accent2"/>
              </a:solidFill>
            </a:endParaRPr>
          </a:p>
          <a:p>
            <a:pPr marL="285750" lvl="3" indent="-285750">
              <a:spcBef>
                <a:spcPts val="300"/>
              </a:spcBef>
              <a:spcAft>
                <a:spcPts val="300"/>
              </a:spcAft>
              <a:buClr>
                <a:schemeClr val="tx1"/>
              </a:buClr>
              <a:buFont typeface="Arial" panose="020B0604020202020204" pitchFamily="34" charset="0"/>
              <a:buChar char="•"/>
            </a:pPr>
            <a:r>
              <a:rPr lang="en-AU" sz="1800" dirty="0">
                <a:solidFill>
                  <a:schemeClr val="accent2"/>
                </a:solidFill>
                <a:hlinkClick r:id="rId8">
                  <a:extLst>
                    <a:ext uri="{A12FA001-AC4F-418D-AE19-62706E023703}">
                      <ahyp:hlinkClr xmlns:ahyp="http://schemas.microsoft.com/office/drawing/2018/hyperlinkcolor" val="tx"/>
                    </a:ext>
                  </a:extLst>
                </a:hlinkClick>
              </a:rPr>
              <a:t>writing an introductory paragraph</a:t>
            </a:r>
            <a:endParaRPr lang="en-AU" sz="1800" dirty="0">
              <a:solidFill>
                <a:schemeClr val="accent2"/>
              </a:solidFill>
            </a:endParaRPr>
          </a:p>
          <a:p>
            <a:pPr marL="285750" lvl="3" indent="-285750">
              <a:spcBef>
                <a:spcPts val="300"/>
              </a:spcBef>
              <a:spcAft>
                <a:spcPts val="300"/>
              </a:spcAft>
              <a:buClr>
                <a:schemeClr val="tx1"/>
              </a:buClr>
              <a:buFont typeface="Arial" panose="020B0604020202020204" pitchFamily="34" charset="0"/>
              <a:buChar char="•"/>
            </a:pPr>
            <a:r>
              <a:rPr lang="en-AU" sz="1800" dirty="0">
                <a:solidFill>
                  <a:schemeClr val="accent2"/>
                </a:solidFill>
                <a:hlinkClick r:id="rId9">
                  <a:extLst>
                    <a:ext uri="{A12FA001-AC4F-418D-AE19-62706E023703}">
                      <ahyp:hlinkClr xmlns:ahyp="http://schemas.microsoft.com/office/drawing/2018/hyperlinkcolor" val="tx"/>
                    </a:ext>
                  </a:extLst>
                </a:hlinkClick>
              </a:rPr>
              <a:t>writing the body of an extended response</a:t>
            </a:r>
            <a:endParaRPr lang="en-AU" sz="1800" dirty="0">
              <a:solidFill>
                <a:schemeClr val="accent2"/>
              </a:solidFill>
            </a:endParaRPr>
          </a:p>
          <a:p>
            <a:pPr marL="285750" lvl="3" indent="-285750">
              <a:spcBef>
                <a:spcPts val="300"/>
              </a:spcBef>
              <a:spcAft>
                <a:spcPts val="300"/>
              </a:spcAft>
              <a:buClr>
                <a:schemeClr val="tx1"/>
              </a:buClr>
              <a:buFont typeface="Arial" panose="020B0604020202020204" pitchFamily="34" charset="0"/>
              <a:buChar char="•"/>
            </a:pPr>
            <a:r>
              <a:rPr lang="en-AU" sz="1800" dirty="0">
                <a:solidFill>
                  <a:schemeClr val="accent2"/>
                </a:solidFill>
                <a:hlinkClick r:id="rId10">
                  <a:extLst>
                    <a:ext uri="{A12FA001-AC4F-418D-AE19-62706E023703}">
                      <ahyp:hlinkClr xmlns:ahyp="http://schemas.microsoft.com/office/drawing/2018/hyperlinkcolor" val="tx"/>
                    </a:ext>
                  </a:extLst>
                </a:hlinkClick>
              </a:rPr>
              <a:t>writing conclusions</a:t>
            </a:r>
            <a:endParaRPr lang="en-AU" sz="1800" dirty="0">
              <a:solidFill>
                <a:schemeClr val="accent2"/>
              </a:solidFill>
            </a:endParaRPr>
          </a:p>
          <a:p>
            <a:pPr marL="285750" lvl="3" indent="-285750">
              <a:spcBef>
                <a:spcPts val="300"/>
              </a:spcBef>
              <a:spcAft>
                <a:spcPts val="300"/>
              </a:spcAft>
              <a:buClr>
                <a:schemeClr val="tx1"/>
              </a:buClr>
              <a:buFont typeface="Arial" panose="020B0604020202020204" pitchFamily="34" charset="0"/>
              <a:buChar char="•"/>
            </a:pPr>
            <a:r>
              <a:rPr lang="en-AU" sz="1800" dirty="0">
                <a:solidFill>
                  <a:schemeClr val="accent2"/>
                </a:solidFill>
                <a:hlinkClick r:id="rId11">
                  <a:extLst>
                    <a:ext uri="{A12FA001-AC4F-418D-AE19-62706E023703}">
                      <ahyp:hlinkClr xmlns:ahyp="http://schemas.microsoft.com/office/drawing/2018/hyperlinkcolor" val="tx"/>
                    </a:ext>
                  </a:extLst>
                </a:hlinkClick>
              </a:rPr>
              <a:t>improving language </a:t>
            </a:r>
            <a:endParaRPr lang="en-AU" sz="1800" dirty="0">
              <a:solidFill>
                <a:schemeClr val="accent2"/>
              </a:solidFill>
            </a:endParaRPr>
          </a:p>
          <a:p>
            <a:pPr marL="285750" lvl="3" indent="-285750">
              <a:spcBef>
                <a:spcPts val="300"/>
              </a:spcBef>
              <a:spcAft>
                <a:spcPts val="300"/>
              </a:spcAft>
              <a:buClr>
                <a:schemeClr val="tx1"/>
              </a:buClr>
              <a:buFont typeface="Arial" panose="020B0604020202020204" pitchFamily="34" charset="0"/>
              <a:buChar char="•"/>
            </a:pPr>
            <a:r>
              <a:rPr lang="en-AU" sz="1800" dirty="0">
                <a:solidFill>
                  <a:schemeClr val="accent2"/>
                </a:solidFill>
                <a:hlinkClick r:id="rId12">
                  <a:extLst>
                    <a:ext uri="{A12FA001-AC4F-418D-AE19-62706E023703}">
                      <ahyp:hlinkClr xmlns:ahyp="http://schemas.microsoft.com/office/drawing/2018/hyperlinkcolor" val="tx"/>
                    </a:ext>
                  </a:extLst>
                </a:hlinkClick>
              </a:rPr>
              <a:t>completing your own extended response</a:t>
            </a:r>
            <a:endParaRPr lang="en-AU" sz="1800" dirty="0">
              <a:solidFill>
                <a:schemeClr val="accent2"/>
              </a:solidFill>
            </a:endParaRPr>
          </a:p>
        </p:txBody>
      </p:sp>
      <p:sp>
        <p:nvSpPr>
          <p:cNvPr id="2" name="Slide Number Placeholder 1">
            <a:extLst>
              <a:ext uri="{FF2B5EF4-FFF2-40B4-BE49-F238E27FC236}">
                <a16:creationId xmlns:a16="http://schemas.microsoft.com/office/drawing/2014/main" id="{12B66F1A-3322-3E48-C280-0A9B31C04D32}"/>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anchor="t">
            <a:normAutofit fontScale="32500" lnSpcReduction="20000"/>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90000"/>
              </a:lnSpc>
              <a:spcAft>
                <a:spcPts val="600"/>
              </a:spcAft>
            </a:pPr>
            <a:fld id="{10A01DC5-1685-4615-8240-15192985C6A2}" type="slidenum">
              <a:rPr lang="en-AU" smtClean="0"/>
              <a:pPr>
                <a:lnSpc>
                  <a:spcPct val="90000"/>
                </a:lnSpc>
                <a:spcAft>
                  <a:spcPts val="600"/>
                </a:spcAft>
              </a:pPr>
              <a:t>7</a:t>
            </a:fld>
            <a:endParaRPr lang="en-AU"/>
          </a:p>
        </p:txBody>
      </p:sp>
    </p:spTree>
    <p:extLst>
      <p:ext uri="{BB962C8B-B14F-4D97-AF65-F5344CB8AC3E}">
        <p14:creationId xmlns:p14="http://schemas.microsoft.com/office/powerpoint/2010/main" val="3363759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CCA62-E58E-D34A-5C83-7A5E7A11D21B}"/>
              </a:ext>
            </a:extLst>
          </p:cNvPr>
          <p:cNvSpPr>
            <a:spLocks noGrp="1"/>
          </p:cNvSpPr>
          <p:nvPr>
            <p:ph type="title"/>
          </p:nvPr>
        </p:nvSpPr>
        <p:spPr/>
        <p:txBody>
          <a:bodyPr/>
          <a:lstStyle/>
          <a:p>
            <a:r>
              <a:rPr lang="en-AU" dirty="0"/>
              <a:t>General advice for section II</a:t>
            </a:r>
            <a:endParaRPr lang="en-AU" sz="1600" dirty="0"/>
          </a:p>
        </p:txBody>
      </p:sp>
      <p:sp>
        <p:nvSpPr>
          <p:cNvPr id="5" name="Rectangle 4">
            <a:extLst>
              <a:ext uri="{FF2B5EF4-FFF2-40B4-BE49-F238E27FC236}">
                <a16:creationId xmlns:a16="http://schemas.microsoft.com/office/drawing/2014/main" id="{9EAC9B34-D536-F37F-0BBE-E1884260DB34}"/>
              </a:ext>
              <a:ext uri="{C183D7F6-B498-43B3-948B-1728B52AA6E4}">
                <adec:decorative xmlns:adec="http://schemas.microsoft.com/office/drawing/2017/decorative" val="0"/>
              </a:ext>
            </a:extLst>
          </p:cNvPr>
          <p:cNvSpPr/>
          <p:nvPr/>
        </p:nvSpPr>
        <p:spPr>
          <a:xfrm>
            <a:off x="359999" y="1559293"/>
            <a:ext cx="4991647" cy="177913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Bef>
                <a:spcPts val="600"/>
              </a:spcBef>
              <a:spcAft>
                <a:spcPts val="0"/>
              </a:spcAft>
            </a:pPr>
            <a:r>
              <a:rPr lang="en-US" sz="1800" dirty="0">
                <a:solidFill>
                  <a:srgbClr val="000000"/>
                </a:solidFill>
                <a:effectLst/>
                <a:ea typeface="Arial" panose="020B0604020202020204" pitchFamily="34" charset="0"/>
              </a:rPr>
              <a:t>Constructing an informed point of view requires you to present </a:t>
            </a:r>
            <a:r>
              <a:rPr lang="en-US" sz="1800" b="1" dirty="0">
                <a:solidFill>
                  <a:srgbClr val="000000"/>
                </a:solidFill>
                <a:effectLst/>
                <a:ea typeface="Arial" panose="020B0604020202020204" pitchFamily="34" charset="0"/>
              </a:rPr>
              <a:t>factual information </a:t>
            </a:r>
            <a:r>
              <a:rPr lang="en-US" sz="1800" dirty="0">
                <a:solidFill>
                  <a:srgbClr val="000000"/>
                </a:solidFill>
                <a:effectLst/>
                <a:ea typeface="Arial" panose="020B0604020202020204" pitchFamily="34" charset="0"/>
              </a:rPr>
              <a:t>from your case studies</a:t>
            </a:r>
            <a:r>
              <a:rPr lang="en-US" sz="1800" b="1" dirty="0">
                <a:solidFill>
                  <a:srgbClr val="000000"/>
                </a:solidFill>
                <a:effectLst/>
                <a:ea typeface="Arial" panose="020B0604020202020204" pitchFamily="34" charset="0"/>
              </a:rPr>
              <a:t>,</a:t>
            </a:r>
            <a:r>
              <a:rPr lang="en-US" sz="1800" dirty="0">
                <a:solidFill>
                  <a:srgbClr val="000000"/>
                </a:solidFill>
                <a:effectLst/>
                <a:ea typeface="Arial" panose="020B0604020202020204" pitchFamily="34" charset="0"/>
              </a:rPr>
              <a:t> as well as </a:t>
            </a:r>
            <a:r>
              <a:rPr lang="en-US" sz="1800" b="1" dirty="0">
                <a:solidFill>
                  <a:srgbClr val="000000"/>
                </a:solidFill>
                <a:effectLst/>
                <a:ea typeface="Arial" panose="020B0604020202020204" pitchFamily="34" charset="0"/>
              </a:rPr>
              <a:t>persuasive writing. </a:t>
            </a:r>
            <a:endParaRPr lang="en-AU" sz="1800" b="1" dirty="0">
              <a:effectLst/>
              <a:ea typeface="Calibri" panose="020F0502020204030204" pitchFamily="34" charset="0"/>
            </a:endParaRPr>
          </a:p>
        </p:txBody>
      </p:sp>
      <p:pic>
        <p:nvPicPr>
          <p:cNvPr id="11" name="Graphic 10">
            <a:extLst>
              <a:ext uri="{FF2B5EF4-FFF2-40B4-BE49-F238E27FC236}">
                <a16:creationId xmlns:a16="http://schemas.microsoft.com/office/drawing/2014/main" id="{B67A0607-5F43-D4C7-722F-1D1CC87415B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92591" y="3429000"/>
            <a:ext cx="2803979" cy="2803979"/>
          </a:xfrm>
          <a:prstGeom prst="rect">
            <a:avLst/>
          </a:prstGeom>
        </p:spPr>
      </p:pic>
      <p:pic>
        <p:nvPicPr>
          <p:cNvPr id="1026" name="Picture 2">
            <a:extLst>
              <a:ext uri="{FF2B5EF4-FFF2-40B4-BE49-F238E27FC236}">
                <a16:creationId xmlns:a16="http://schemas.microsoft.com/office/drawing/2014/main" id="{0345A020-9763-A790-F500-8E3D8AA36B8F}"/>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6407815" y="1554973"/>
            <a:ext cx="4716185" cy="462658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99B2999-961B-5DBD-E75A-A62BF98D7472}"/>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3265509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CCA62-E58E-D34A-5C83-7A5E7A11D21B}"/>
              </a:ext>
            </a:extLst>
          </p:cNvPr>
          <p:cNvSpPr>
            <a:spLocks noGrp="1"/>
          </p:cNvSpPr>
          <p:nvPr>
            <p:ph type="title"/>
          </p:nvPr>
        </p:nvSpPr>
        <p:spPr/>
        <p:txBody>
          <a:bodyPr/>
          <a:lstStyle/>
          <a:p>
            <a:r>
              <a:rPr lang="en-AU" dirty="0"/>
              <a:t>Factual information</a:t>
            </a:r>
            <a:endParaRPr lang="en-AU" sz="1600" dirty="0"/>
          </a:p>
        </p:txBody>
      </p:sp>
      <p:sp>
        <p:nvSpPr>
          <p:cNvPr id="14" name="Content Placeholder 13">
            <a:extLst>
              <a:ext uri="{FF2B5EF4-FFF2-40B4-BE49-F238E27FC236}">
                <a16:creationId xmlns:a16="http://schemas.microsoft.com/office/drawing/2014/main" id="{ED59F29B-4948-F0A9-2E1B-8DC40FBE4B39}"/>
              </a:ext>
            </a:extLst>
          </p:cNvPr>
          <p:cNvSpPr>
            <a:spLocks noGrp="1"/>
          </p:cNvSpPr>
          <p:nvPr>
            <p:ph idx="1"/>
          </p:nvPr>
        </p:nvSpPr>
        <p:spPr>
          <a:xfrm>
            <a:off x="228167" y="1525201"/>
            <a:ext cx="11615833" cy="3960000"/>
          </a:xfrm>
        </p:spPr>
        <p:txBody>
          <a:bodyPr/>
          <a:lstStyle/>
          <a:p>
            <a:pPr>
              <a:lnSpc>
                <a:spcPct val="114000"/>
              </a:lnSpc>
            </a:pPr>
            <a:r>
              <a:rPr lang="en-US" sz="1800" dirty="0">
                <a:solidFill>
                  <a:schemeClr val="accent1"/>
                </a:solidFill>
                <a:effectLst/>
                <a:ea typeface="Arial" panose="020B0604020202020204" pitchFamily="34" charset="0"/>
                <a:cs typeface="Arial" panose="020B0604020202020204" pitchFamily="34" charset="0"/>
              </a:rPr>
              <a:t>The inclusion of factual information from your case study will provide evidence and authenticity in your response. </a:t>
            </a:r>
            <a:endParaRPr lang="en-AU" sz="1800" dirty="0">
              <a:solidFill>
                <a:schemeClr val="accent1"/>
              </a:solidFill>
              <a:effectLst/>
              <a:ea typeface="Calibri" panose="020F0502020204030204" pitchFamily="34" charset="0"/>
              <a:cs typeface="Arial" panose="020B0604020202020204" pitchFamily="34" charset="0"/>
            </a:endParaRPr>
          </a:p>
          <a:p>
            <a:pPr>
              <a:lnSpc>
                <a:spcPct val="114000"/>
              </a:lnSpc>
              <a:spcAft>
                <a:spcPts val="0"/>
              </a:spcAft>
            </a:pPr>
            <a:r>
              <a:rPr lang="en-US" sz="1800" dirty="0">
                <a:solidFill>
                  <a:schemeClr val="accent1"/>
                </a:solidFill>
                <a:effectLst/>
                <a:ea typeface="Arial" panose="020B0604020202020204" pitchFamily="34" charset="0"/>
                <a:cs typeface="Arial" panose="020B0604020202020204" pitchFamily="34" charset="0"/>
              </a:rPr>
              <a:t>Factual information includes: </a:t>
            </a:r>
            <a:endParaRPr lang="en-AU" sz="1800" dirty="0">
              <a:solidFill>
                <a:schemeClr val="accent1"/>
              </a:solidFill>
              <a:effectLst/>
              <a:ea typeface="Calibri" panose="020F0502020204030204" pitchFamily="34" charset="0"/>
              <a:cs typeface="Arial" panose="020B0604020202020204" pitchFamily="34" charset="0"/>
            </a:endParaRPr>
          </a:p>
          <a:p>
            <a:pPr marL="342900" lvl="0" indent="-342900">
              <a:lnSpc>
                <a:spcPct val="114000"/>
              </a:lnSpc>
              <a:spcBef>
                <a:spcPts val="400"/>
              </a:spcBef>
              <a:buFont typeface="Symbol" panose="05050102010706020507" pitchFamily="18" charset="2"/>
              <a:buChar char=""/>
              <a:tabLst>
                <a:tab pos="228600" algn="l"/>
                <a:tab pos="414020" algn="l"/>
              </a:tabLst>
            </a:pPr>
            <a:r>
              <a:rPr lang="en-US" sz="1800" dirty="0">
                <a:solidFill>
                  <a:schemeClr val="accent1"/>
                </a:solidFill>
                <a:effectLst/>
                <a:ea typeface="Arial" panose="020B0604020202020204" pitchFamily="34" charset="0"/>
                <a:cs typeface="Arial" panose="020B0604020202020204" pitchFamily="34" charset="0"/>
              </a:rPr>
              <a:t>the artist – their name, country of origin, and the time and place they worked</a:t>
            </a:r>
            <a:endParaRPr lang="en-AU" sz="1800" dirty="0">
              <a:solidFill>
                <a:schemeClr val="accent1"/>
              </a:solidFill>
              <a:effectLst/>
              <a:ea typeface="Calibri" panose="020F0502020204030204" pitchFamily="34" charset="0"/>
              <a:cs typeface="Arial" panose="020B0604020202020204" pitchFamily="34" charset="0"/>
            </a:endParaRPr>
          </a:p>
          <a:p>
            <a:pPr marL="342900" lvl="0" indent="-342900">
              <a:lnSpc>
                <a:spcPct val="114000"/>
              </a:lnSpc>
              <a:spcBef>
                <a:spcPts val="400"/>
              </a:spcBef>
              <a:buFont typeface="Symbol" panose="05050102010706020507" pitchFamily="18" charset="2"/>
              <a:buChar char=""/>
              <a:tabLst>
                <a:tab pos="228600" algn="l"/>
                <a:tab pos="414020" algn="l"/>
              </a:tabLst>
            </a:pPr>
            <a:r>
              <a:rPr lang="en-US" sz="1800" dirty="0">
                <a:solidFill>
                  <a:schemeClr val="accent1"/>
                </a:solidFill>
                <a:effectLst/>
                <a:ea typeface="Arial" panose="020B0604020202020204" pitchFamily="34" charset="0"/>
                <a:cs typeface="Arial" panose="020B0604020202020204" pitchFamily="34" charset="0"/>
              </a:rPr>
              <a:t>the artwork – the title of the work, the form of the work, and material properties</a:t>
            </a:r>
            <a:endParaRPr lang="en-AU" sz="1800" dirty="0">
              <a:solidFill>
                <a:schemeClr val="accent1"/>
              </a:solidFill>
              <a:effectLst/>
              <a:ea typeface="Calibri" panose="020F0502020204030204" pitchFamily="34" charset="0"/>
              <a:cs typeface="Arial" panose="020B0604020202020204" pitchFamily="34" charset="0"/>
            </a:endParaRPr>
          </a:p>
          <a:p>
            <a:pPr marL="342900" lvl="0" indent="-342900">
              <a:lnSpc>
                <a:spcPct val="114000"/>
              </a:lnSpc>
              <a:spcBef>
                <a:spcPts val="400"/>
              </a:spcBef>
              <a:buFont typeface="Symbol" panose="05050102010706020507" pitchFamily="18" charset="2"/>
              <a:buChar char=""/>
              <a:tabLst>
                <a:tab pos="228600" algn="l"/>
                <a:tab pos="414020" algn="l"/>
              </a:tabLst>
            </a:pPr>
            <a:r>
              <a:rPr lang="en-US" sz="1800" dirty="0">
                <a:solidFill>
                  <a:schemeClr val="accent1"/>
                </a:solidFill>
                <a:effectLst/>
                <a:ea typeface="Arial" panose="020B0604020202020204" pitchFamily="34" charset="0"/>
                <a:cs typeface="Arial" panose="020B0604020202020204" pitchFamily="34" charset="0"/>
              </a:rPr>
              <a:t>syllabus content – the words and terms used to identify practice in the artworld</a:t>
            </a:r>
            <a:endParaRPr lang="en-AU" sz="1800" dirty="0">
              <a:solidFill>
                <a:schemeClr val="accent1"/>
              </a:solidFill>
              <a:effectLst/>
              <a:ea typeface="Calibri" panose="020F0502020204030204" pitchFamily="34" charset="0"/>
              <a:cs typeface="Arial" panose="020B0604020202020204" pitchFamily="34" charset="0"/>
            </a:endParaRPr>
          </a:p>
          <a:p>
            <a:pPr marL="342900" lvl="0" indent="-342900">
              <a:lnSpc>
                <a:spcPct val="114000"/>
              </a:lnSpc>
              <a:spcBef>
                <a:spcPts val="400"/>
              </a:spcBef>
              <a:buFont typeface="Symbol" panose="05050102010706020507" pitchFamily="18" charset="2"/>
              <a:buChar char=""/>
              <a:tabLst>
                <a:tab pos="228600" algn="l"/>
                <a:tab pos="414020" algn="l"/>
              </a:tabLst>
            </a:pPr>
            <a:r>
              <a:rPr lang="en-US" sz="1800" dirty="0">
                <a:solidFill>
                  <a:schemeClr val="accent1"/>
                </a:solidFill>
                <a:effectLst/>
                <a:ea typeface="Arial" panose="020B0604020202020204" pitchFamily="34" charset="0"/>
                <a:cs typeface="Arial" panose="020B0604020202020204" pitchFamily="34" charset="0"/>
              </a:rPr>
              <a:t>art concepts – ideas about art, techniques, styles, and art movements</a:t>
            </a:r>
            <a:endParaRPr lang="en-AU" sz="1800" dirty="0">
              <a:solidFill>
                <a:schemeClr val="accent1"/>
              </a:solidFill>
              <a:effectLst/>
              <a:ea typeface="Calibri" panose="020F0502020204030204" pitchFamily="34" charset="0"/>
              <a:cs typeface="Arial" panose="020B0604020202020204" pitchFamily="34" charset="0"/>
            </a:endParaRPr>
          </a:p>
          <a:p>
            <a:pPr marL="342900" lvl="0" indent="-342900">
              <a:lnSpc>
                <a:spcPct val="114000"/>
              </a:lnSpc>
              <a:spcBef>
                <a:spcPts val="400"/>
              </a:spcBef>
              <a:buFont typeface="Symbol" panose="05050102010706020507" pitchFamily="18" charset="2"/>
              <a:buChar char=""/>
              <a:tabLst>
                <a:tab pos="228600" algn="l"/>
                <a:tab pos="414020" algn="l"/>
              </a:tabLst>
            </a:pPr>
            <a:r>
              <a:rPr lang="en-US" sz="1800" dirty="0">
                <a:solidFill>
                  <a:schemeClr val="accent1"/>
                </a:solidFill>
                <a:effectLst/>
                <a:ea typeface="Arial" panose="020B0604020202020204" pitchFamily="34" charset="0"/>
                <a:cs typeface="Arial" panose="020B0604020202020204" pitchFamily="34" charset="0"/>
              </a:rPr>
              <a:t>quotes – from informed audience members such as artists, art critics, art historians, curators, judges, and gallery owners.</a:t>
            </a:r>
            <a:endParaRPr lang="en-AU" sz="1800" dirty="0">
              <a:solidFill>
                <a:schemeClr val="accent1"/>
              </a:solidFill>
              <a:effectLst/>
              <a:ea typeface="Calibri" panose="020F0502020204030204" pitchFamily="34" charset="0"/>
              <a:cs typeface="Arial" panose="020B0604020202020204" pitchFamily="34" charset="0"/>
            </a:endParaRPr>
          </a:p>
          <a:p>
            <a:pPr>
              <a:lnSpc>
                <a:spcPct val="114000"/>
              </a:lnSpc>
            </a:pPr>
            <a:endParaRPr lang="en-AU" dirty="0"/>
          </a:p>
        </p:txBody>
      </p:sp>
      <p:pic>
        <p:nvPicPr>
          <p:cNvPr id="9218" name="Picture 2">
            <a:extLst>
              <a:ext uri="{FF2B5EF4-FFF2-40B4-BE49-F238E27FC236}">
                <a16:creationId xmlns:a16="http://schemas.microsoft.com/office/drawing/2014/main" id="{194CE509-B9AC-3296-107E-9BA3D96DF438}"/>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6453" y="3505201"/>
            <a:ext cx="3846151" cy="256291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99B2999-961B-5DBD-E75A-A62BF98D7472}"/>
              </a:ext>
              <a:ext uri="{C183D7F6-B498-43B3-948B-1728B52AA6E4}">
                <adec:decorative xmlns:adec="http://schemas.microsoft.com/office/drawing/2017/decorative" val="1"/>
              </a:ext>
            </a:extLst>
          </p:cNvPr>
          <p:cNvSpPr>
            <a:spLocks noGrp="1"/>
          </p:cNvSpPr>
          <p:nvPr>
            <p:ph type="sldNum" sz="quarter" idx="14"/>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1719677233"/>
      </p:ext>
    </p:extLst>
  </p:cSld>
  <p:clrMapOvr>
    <a:masterClrMapping/>
  </p:clrMapOvr>
</p:sld>
</file>

<file path=ppt/theme/theme1.xml><?xml version="1.0" encoding="utf-8"?>
<a:theme xmlns:a="http://schemas.openxmlformats.org/drawingml/2006/main" name="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DoE PPT Template 2022 DRAFT" id="{EE3A526C-8D38-9A4D-A42A-078C80723416}" vid="{3CBC06BA-A92D-1648-A71C-24BD71284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DoE_PPT_Template</Template>
  <TotalTime>0</TotalTime>
  <Words>2820</Words>
  <Application>Microsoft Office PowerPoint</Application>
  <PresentationFormat>Widescreen</PresentationFormat>
  <Paragraphs>247</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Public Sans</vt:lpstr>
      <vt:lpstr>Symbol</vt:lpstr>
      <vt:lpstr>Public Sans Light</vt:lpstr>
      <vt:lpstr>Times New Roman</vt:lpstr>
      <vt:lpstr>Arial</vt:lpstr>
      <vt:lpstr>Quattrocento</vt:lpstr>
      <vt:lpstr>NSWG Corporate</vt:lpstr>
      <vt:lpstr>LEAP!  Level up your skills in section II - overview</vt:lpstr>
      <vt:lpstr>Purpose</vt:lpstr>
      <vt:lpstr>Overview – student learning guide  </vt:lpstr>
      <vt:lpstr>Overview of section II</vt:lpstr>
      <vt:lpstr>Overview of section II continued</vt:lpstr>
      <vt:lpstr>What do I need to get started?</vt:lpstr>
      <vt:lpstr>Using this resource</vt:lpstr>
      <vt:lpstr>General advice for section II</vt:lpstr>
      <vt:lpstr>Factual information</vt:lpstr>
      <vt:lpstr>Persuasive writing</vt:lpstr>
      <vt:lpstr>General advice for section II continued</vt:lpstr>
      <vt:lpstr>Selecting the right question</vt:lpstr>
      <vt:lpstr>Selecting the right question – part 1</vt:lpstr>
      <vt:lpstr>Selecting the right question – part 2</vt:lpstr>
      <vt:lpstr>Selecting the right question – part 3</vt:lpstr>
      <vt:lpstr>Selecting the right question </vt:lpstr>
      <vt:lpstr>Selecting the right question task</vt:lpstr>
      <vt:lpstr>Preparing case study research</vt:lpstr>
      <vt:lpstr>Summaries</vt:lpstr>
      <vt:lpstr>Summaries continued</vt:lpstr>
      <vt:lpstr>Preparing summaries</vt:lpstr>
      <vt:lpstr>Prepare your summaries</vt:lpstr>
      <vt:lpstr>References for LEAP! – Level up your skills in section II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LEAP! Level up your skills in section II - overview</dc:title>
  <dc:creator>NSW Department of Education</dc:creator>
  <cp:keywords/>
  <cp:revision>2</cp:revision>
  <dcterms:created xsi:type="dcterms:W3CDTF">2023-06-15T00:29:59Z</dcterms:created>
  <dcterms:modified xsi:type="dcterms:W3CDTF">2023-06-15T00:30:21Z</dcterms:modified>
  <cp:category/>
</cp:coreProperties>
</file>