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handoutMasterIdLst>
    <p:handoutMasterId r:id="rId10"/>
  </p:handoutMasterIdLst>
  <p:sldIdLst>
    <p:sldId id="323" r:id="rId2"/>
    <p:sldId id="373" r:id="rId3"/>
    <p:sldId id="360" r:id="rId4"/>
    <p:sldId id="363" r:id="rId5"/>
    <p:sldId id="364" r:id="rId6"/>
    <p:sldId id="365" r:id="rId7"/>
    <p:sldId id="396" r:id="rId8"/>
  </p:sldIdLst>
  <p:sldSz cx="12192000" cy="6858000"/>
  <p:notesSz cx="6858000" cy="9144000"/>
  <p:embeddedFontLst>
    <p:embeddedFont>
      <p:font typeface="Public Sans" panose="020B0604020202020204" charset="0"/>
      <p:regular r:id="rId11"/>
      <p:bold r:id="rId12"/>
      <p:italic r:id="rId13"/>
      <p:boldItalic r:id="rId14"/>
    </p:embeddedFont>
    <p:embeddedFont>
      <p:font typeface="Public Sans Light" panose="020B0604020202020204" charset="0"/>
      <p:regular r:id="rId15"/>
      <p: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D83A15-E68B-0B0B-1C3F-999FD2CA37A0}" name="Ravenna GREGORY" initials="RG" userId="S::ravenna.gregory@det.nsw.edu.au::f5c11ae7-6dec-403e-a7cc-ae83440d4b4a" providerId="AD"/>
  <p188:author id="{32BA8AA1-691A-0C5B-F8FB-874FC5D098EB}" name="Alex Manton" initials="AM" userId="S::alex.manton@det.nsw.edu.au::ac4fd86e-d6a9-402d-87ef-cfff92a16b6e" providerId="AD"/>
  <p188:author id="{002681A9-7D58-0AFA-ED9F-A780C1A6EAFE}" name="Jackie King" initials="JK" userId="S::jacquelyn.king1@det.nsw.edu.au::d8b064bb-b302-46ab-9bb5-5991f720e55b" providerId="AD"/>
  <p188:author id="{418936B8-3A4C-1AC9-3C33-D1B0387287B1}" name="Sarah Pacey" initials="SP" userId="S::sarah.pacey2@det.nsw.edu.au::4280ed20-4c42-4a59-8e7f-58f2f52d2365" providerId="AD"/>
  <p188:author id="{E01E41E9-2EB3-2CEA-7F62-566CC93C56C6}" name="Alexander Papasavvas" initials="AP" userId="S::Alexander.Papasavvas@det.nsw.edu.au::23500b9d-e8c9-4b05-b51e-1cddf5f5d7ab"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DFD"/>
    <a:srgbClr val="F6ACB6"/>
    <a:srgbClr val="630019"/>
    <a:srgbClr val="EBEBEB"/>
    <a:srgbClr val="F3E2E6"/>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7F832-BBF3-4335-9230-93910F101E3B}" v="4" dt="2023-04-10T22:33:55.935"/>
    <p1510:client id="{6F02E436-DB11-41FA-B7D6-1E6F518739B0}" v="1" dt="2023-04-10T22:40:03.719"/>
    <p1510:client id="{F1779FA2-B206-EEF0-2A93-EDCC0ADD36CF}" v="2" dt="2023-04-14T04:07:56.51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73" autoAdjust="0"/>
  </p:normalViewPr>
  <p:slideViewPr>
    <p:cSldViewPr snapToGrid="0">
      <p:cViewPr varScale="1">
        <p:scale>
          <a:sx n="94" d="100"/>
          <a:sy n="94" d="100"/>
        </p:scale>
        <p:origin x="894"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a:hlinkClick r:id="rId3"/>
              </a:rPr>
              <a:t>Jump Sky Man - Free photo on </a:t>
            </a:r>
            <a:r>
              <a:rPr lang="en-AU" err="1">
                <a:hlinkClick r:id="rId3"/>
              </a:rPr>
              <a:t>Pixabay</a:t>
            </a:r>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ducation.nsw.gov.au/teaching-and-learning/curriculum/creative-arts/planning-programming-and-assessing-creative-arts-11-12/visual-arts-11-12/writing-about-visual-arts-in-stage-6#support-docs2" TargetMode="External"/><Relationship Id="rId1" Type="http://schemas.openxmlformats.org/officeDocument/2006/relationships/slideLayout" Target="../slideLayouts/slideLayout19.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hyperlink" Target="https://education.nsw.gov.au/teaching-and-learning/curriculum/creative-arts/planning-programming-and-assessing-creative-arts-11-12/visual-arts-11-12/writing-about-visual-arts-in-stage-6#support-docs2"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hyperlink" Target="https://www.learninghub.ac.nz/writing/writing-paragraphs/" TargetMode="External"/><Relationship Id="rId3" Type="http://schemas.openxmlformats.org/officeDocument/2006/relationships/hyperlink" Target="https://educationstandards.nsw.edu.au/wps/portal/nesa/11-12/hsc/hsc-student-guide/glossary-keywords" TargetMode="External"/><Relationship Id="rId7" Type="http://schemas.openxmlformats.org/officeDocument/2006/relationships/hyperlink" Target="https://educationstandards.nsw.edu.au/wps/portal/nesa/resource-finder/hsc-exam-papers/2017/visual-arts-2017-hsc-exam-pack"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educationstandards.nsw.edu.au/wps/portal/nesa/resource-finder/hsc-exam-papers/2021/visual-arts-2021-hsc-exam-pack+" TargetMode="External"/><Relationship Id="rId5" Type="http://schemas.openxmlformats.org/officeDocument/2006/relationships/hyperlink" Target="https://educationstandards.nsw.edu.au/wps/portal/nesa/11-12/stage-6-learning-areas/stage-6-creative-arts/visual-arts-syllabus" TargetMode="External"/><Relationship Id="rId4" Type="http://schemas.openxmlformats.org/officeDocument/2006/relationships/hyperlink" Target="https://pixabay.com/photos/jump-sky-man-clouds-height-girl-27316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rmAutofit/>
          </a:bodyPr>
          <a:lstStyle/>
          <a:p>
            <a:r>
              <a:rPr lang="en-AU" dirty="0"/>
              <a:t>LEAP! </a:t>
            </a:r>
            <a:br>
              <a:rPr lang="en-AU" dirty="0"/>
            </a:br>
            <a:r>
              <a:rPr lang="en-AU" dirty="0"/>
              <a:t>Level up your skills in section II– </a:t>
            </a:r>
            <a:r>
              <a:rPr lang="en-AU" dirty="0">
                <a:solidFill>
                  <a:schemeClr val="accent4"/>
                </a:solidFill>
              </a:rPr>
              <a:t>improving language skills</a:t>
            </a:r>
          </a:p>
        </p:txBody>
      </p:sp>
      <p:sp>
        <p:nvSpPr>
          <p:cNvPr id="2" name="Footer Placeholder 2">
            <a:extLst>
              <a:ext uri="{FF2B5EF4-FFF2-40B4-BE49-F238E27FC236}">
                <a16:creationId xmlns:a16="http://schemas.microsoft.com/office/drawing/2014/main" id="{EBD43FB8-3CF6-2987-A767-383564BBDD68}"/>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a:t>Writing about HSC visual arts</a:t>
            </a:r>
            <a:endParaRPr lang="en-US"/>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a:t>Creative arts curriculum team </a:t>
            </a:r>
          </a:p>
        </p:txBody>
      </p:sp>
      <p:pic>
        <p:nvPicPr>
          <p:cNvPr id="3" name="Picture 2">
            <a:extLst>
              <a:ext uri="{FF2B5EF4-FFF2-40B4-BE49-F238E27FC236}">
                <a16:creationId xmlns:a16="http://schemas.microsoft.com/office/drawing/2014/main" id="{C2FD0A7A-4E50-D735-3882-5878364BF71C}"/>
              </a:ext>
              <a:ext uri="{C183D7F6-B498-43B3-948B-1728B52AA6E4}">
                <adec:decorative xmlns:adec="http://schemas.microsoft.com/office/drawing/2017/decorative" val="1"/>
              </a:ext>
            </a:extLst>
          </p:cNvPr>
          <p:cNvPicPr>
            <a:picLocks noChangeAspect="1"/>
          </p:cNvPicPr>
          <p:nvPr/>
        </p:nvPicPr>
        <p:blipFill rotWithShape="1">
          <a:blip r:embed="rId3"/>
          <a:srcRect l="24961" r="49812"/>
          <a:stretch/>
        </p:blipFill>
        <p:spPr>
          <a:xfrm>
            <a:off x="0" y="0"/>
            <a:ext cx="3075709" cy="6858000"/>
          </a:xfrm>
          <a:prstGeom prst="rect">
            <a:avLst/>
          </a:prstGeom>
        </p:spPr>
      </p:pic>
    </p:spTree>
    <p:extLst>
      <p:ext uri="{BB962C8B-B14F-4D97-AF65-F5344CB8AC3E}">
        <p14:creationId xmlns:p14="http://schemas.microsoft.com/office/powerpoint/2010/main" val="369039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4">
            <a:extLst>
              <a:ext uri="{FF2B5EF4-FFF2-40B4-BE49-F238E27FC236}">
                <a16:creationId xmlns:a16="http://schemas.microsoft.com/office/drawing/2014/main" id="{7267E7F1-2F7D-4678-F806-6A68B3489DE6}"/>
              </a:ext>
            </a:extLst>
          </p:cNvPr>
          <p:cNvSpPr>
            <a:spLocks noGrp="1"/>
          </p:cNvSpPr>
          <p:nvPr>
            <p:ph type="title"/>
          </p:nvPr>
        </p:nvSpPr>
        <p:spPr>
          <a:xfrm>
            <a:off x="360000" y="360000"/>
            <a:ext cx="10080000" cy="1008000"/>
          </a:xfrm>
        </p:spPr>
        <p:txBody>
          <a:bodyPr/>
          <a:lstStyle/>
          <a:p>
            <a:r>
              <a:rPr lang="en-AU" dirty="0"/>
              <a:t>LEAP lessons introduction</a:t>
            </a:r>
            <a:br>
              <a:rPr lang="en-AU" dirty="0"/>
            </a:br>
            <a:endParaRPr lang="en-AU" dirty="0"/>
          </a:p>
        </p:txBody>
      </p:sp>
      <p:sp>
        <p:nvSpPr>
          <p:cNvPr id="3" name="TextBox 2">
            <a:extLst>
              <a:ext uri="{FF2B5EF4-FFF2-40B4-BE49-F238E27FC236}">
                <a16:creationId xmlns:a16="http://schemas.microsoft.com/office/drawing/2014/main" id="{7B353CCF-4F76-4313-5189-E0E3DAEAB90A}"/>
              </a:ext>
            </a:extLst>
          </p:cNvPr>
          <p:cNvSpPr txBox="1"/>
          <p:nvPr/>
        </p:nvSpPr>
        <p:spPr>
          <a:xfrm>
            <a:off x="314929" y="1654212"/>
            <a:ext cx="7043981" cy="3611694"/>
          </a:xfrm>
          <a:prstGeom prst="rect">
            <a:avLst/>
          </a:prstGeom>
          <a:noFill/>
        </p:spPr>
        <p:txBody>
          <a:bodyPr wrap="square" lIns="91440" tIns="45720" rIns="91440" bIns="45720" anchor="t">
            <a:spAutoFit/>
          </a:bodyPr>
          <a:lstStyle/>
          <a:p>
            <a:pPr>
              <a:lnSpc>
                <a:spcPct val="150000"/>
              </a:lnSpc>
            </a:pPr>
            <a:r>
              <a:rPr lang="en-AU" sz="1800">
                <a:solidFill>
                  <a:schemeClr val="accent1"/>
                </a:solidFill>
              </a:rPr>
              <a:t>LEAP lessons are structured in 4 parts.</a:t>
            </a:r>
          </a:p>
          <a:p>
            <a:pPr>
              <a:lnSpc>
                <a:spcPct val="150000"/>
              </a:lnSpc>
              <a:spcBef>
                <a:spcPts val="1200"/>
              </a:spcBef>
              <a:spcAft>
                <a:spcPts val="1200"/>
              </a:spcAft>
            </a:pPr>
            <a:r>
              <a:rPr lang="en-AU" sz="1800" b="1">
                <a:solidFill>
                  <a:schemeClr val="accent1"/>
                </a:solidFill>
              </a:rPr>
              <a:t>Learn</a:t>
            </a:r>
            <a:r>
              <a:rPr lang="en-AU" sz="1800">
                <a:solidFill>
                  <a:schemeClr val="accent1"/>
                </a:solidFill>
              </a:rPr>
              <a:t> – provides information about topic.</a:t>
            </a:r>
          </a:p>
          <a:p>
            <a:pPr>
              <a:lnSpc>
                <a:spcPct val="150000"/>
              </a:lnSpc>
              <a:spcBef>
                <a:spcPts val="1200"/>
              </a:spcBef>
              <a:spcAft>
                <a:spcPts val="1200"/>
              </a:spcAft>
            </a:pPr>
            <a:r>
              <a:rPr lang="en-AU" sz="1800" b="1">
                <a:solidFill>
                  <a:schemeClr val="accent1"/>
                </a:solidFill>
              </a:rPr>
              <a:t>Example</a:t>
            </a:r>
            <a:r>
              <a:rPr lang="en-AU" sz="1800">
                <a:solidFill>
                  <a:schemeClr val="accent1"/>
                </a:solidFill>
              </a:rPr>
              <a:t> – provides an example response, often using a scaffold.</a:t>
            </a:r>
          </a:p>
          <a:p>
            <a:pPr>
              <a:lnSpc>
                <a:spcPct val="150000"/>
              </a:lnSpc>
              <a:spcBef>
                <a:spcPts val="1200"/>
              </a:spcBef>
              <a:spcAft>
                <a:spcPts val="1200"/>
              </a:spcAft>
            </a:pPr>
            <a:r>
              <a:rPr lang="en-AU" sz="1800" b="1">
                <a:solidFill>
                  <a:schemeClr val="accent1"/>
                </a:solidFill>
              </a:rPr>
              <a:t>Apply</a:t>
            </a:r>
            <a:r>
              <a:rPr lang="en-AU" sz="1800">
                <a:solidFill>
                  <a:schemeClr val="accent1"/>
                </a:solidFill>
              </a:rPr>
              <a:t> – apply your learning to answer a section II question</a:t>
            </a:r>
          </a:p>
          <a:p>
            <a:pPr>
              <a:lnSpc>
                <a:spcPct val="150000"/>
              </a:lnSpc>
              <a:spcBef>
                <a:spcPts val="1200"/>
              </a:spcBef>
              <a:spcAft>
                <a:spcPts val="1200"/>
              </a:spcAft>
            </a:pPr>
            <a:r>
              <a:rPr lang="en-AU" sz="1800" b="1">
                <a:solidFill>
                  <a:schemeClr val="accent1"/>
                </a:solidFill>
              </a:rPr>
              <a:t>Practise</a:t>
            </a:r>
            <a:r>
              <a:rPr lang="en-AU" sz="1800">
                <a:solidFill>
                  <a:schemeClr val="accent1"/>
                </a:solidFill>
              </a:rPr>
              <a:t> – key points to remember when you practise in the future for assessment and examination preparation.</a:t>
            </a:r>
          </a:p>
        </p:txBody>
      </p:sp>
      <p:sp>
        <p:nvSpPr>
          <p:cNvPr id="4" name="Slide Number Placeholder 3">
            <a:extLst>
              <a:ext uri="{FF2B5EF4-FFF2-40B4-BE49-F238E27FC236}">
                <a16:creationId xmlns:a16="http://schemas.microsoft.com/office/drawing/2014/main" id="{8AA94DCC-BADA-B640-D3CB-F0B5A6587F4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grpSp>
        <p:nvGrpSpPr>
          <p:cNvPr id="6" name="Group 5">
            <a:extLst>
              <a:ext uri="{FF2B5EF4-FFF2-40B4-BE49-F238E27FC236}">
                <a16:creationId xmlns:a16="http://schemas.microsoft.com/office/drawing/2014/main" id="{2AB43A25-5656-94F5-8D00-2EF985137C5F}"/>
              </a:ext>
              <a:ext uri="{C183D7F6-B498-43B3-948B-1728B52AA6E4}">
                <adec:decorative xmlns:adec="http://schemas.microsoft.com/office/drawing/2017/decorative" val="1"/>
              </a:ext>
            </a:extLst>
          </p:cNvPr>
          <p:cNvGrpSpPr/>
          <p:nvPr/>
        </p:nvGrpSpPr>
        <p:grpSpPr>
          <a:xfrm>
            <a:off x="7663439" y="1654212"/>
            <a:ext cx="4228184" cy="1882994"/>
            <a:chOff x="7650194" y="1654212"/>
            <a:chExt cx="4228184" cy="1882994"/>
          </a:xfrm>
        </p:grpSpPr>
        <p:sp>
          <p:nvSpPr>
            <p:cNvPr id="7" name="Rectangle: Rounded Corners 6">
              <a:extLst>
                <a:ext uri="{FF2B5EF4-FFF2-40B4-BE49-F238E27FC236}">
                  <a16:creationId xmlns:a16="http://schemas.microsoft.com/office/drawing/2014/main" id="{CB3DCDF4-7A90-2077-3BE5-60E54E2295EE}"/>
                </a:ext>
                <a:ext uri="{C183D7F6-B498-43B3-948B-1728B52AA6E4}">
                  <adec:decorative xmlns:adec="http://schemas.microsoft.com/office/drawing/2017/decorative" val="1"/>
                </a:ext>
              </a:extLst>
            </p:cNvPr>
            <p:cNvSpPr/>
            <p:nvPr/>
          </p:nvSpPr>
          <p:spPr>
            <a:xfrm>
              <a:off x="7650195" y="1654212"/>
              <a:ext cx="4226876" cy="130838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0D0844FC-332C-589C-0C90-C8E62555A674}"/>
                </a:ext>
                <a:ext uri="{C183D7F6-B498-43B3-948B-1728B52AA6E4}">
                  <adec:decorative xmlns:adec="http://schemas.microsoft.com/office/drawing/2017/decorative" val="1"/>
                </a:ext>
              </a:extLst>
            </p:cNvPr>
            <p:cNvSpPr txBox="1"/>
            <p:nvPr/>
          </p:nvSpPr>
          <p:spPr>
            <a:xfrm>
              <a:off x="8246651" y="1748473"/>
              <a:ext cx="3033757"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800" dirty="0">
                  <a:solidFill>
                    <a:schemeClr val="accent1"/>
                  </a:solidFill>
                </a:rPr>
                <a:t>Breaking down the question</a:t>
              </a:r>
            </a:p>
          </p:txBody>
        </p:sp>
        <p:sp>
          <p:nvSpPr>
            <p:cNvPr id="9" name="Oval 8">
              <a:extLst>
                <a:ext uri="{FF2B5EF4-FFF2-40B4-BE49-F238E27FC236}">
                  <a16:creationId xmlns:a16="http://schemas.microsoft.com/office/drawing/2014/main" id="{B9F1BD55-5629-C0F5-0EC7-04B074D94675}"/>
                </a:ext>
                <a:ext uri="{C183D7F6-B498-43B3-948B-1728B52AA6E4}">
                  <adec:decorative xmlns:adec="http://schemas.microsoft.com/office/drawing/2017/decorative" val="1"/>
                </a:ext>
              </a:extLst>
            </p:cNvPr>
            <p:cNvSpPr/>
            <p:nvPr/>
          </p:nvSpPr>
          <p:spPr>
            <a:xfrm>
              <a:off x="7650194" y="2529144"/>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L</a:t>
              </a:r>
            </a:p>
            <a:p>
              <a:pPr algn="ctr"/>
              <a:endParaRPr lang="en-AU" b="1" dirty="0"/>
            </a:p>
          </p:txBody>
        </p:sp>
        <p:sp>
          <p:nvSpPr>
            <p:cNvPr id="10" name="Oval 9">
              <a:extLst>
                <a:ext uri="{FF2B5EF4-FFF2-40B4-BE49-F238E27FC236}">
                  <a16:creationId xmlns:a16="http://schemas.microsoft.com/office/drawing/2014/main" id="{BD37EDD9-6A40-4744-02D8-C36C81A01A22}"/>
                </a:ext>
                <a:ext uri="{C183D7F6-B498-43B3-948B-1728B52AA6E4}">
                  <adec:decorative xmlns:adec="http://schemas.microsoft.com/office/drawing/2017/decorative" val="1"/>
                </a:ext>
              </a:extLst>
            </p:cNvPr>
            <p:cNvSpPr/>
            <p:nvPr/>
          </p:nvSpPr>
          <p:spPr>
            <a:xfrm>
              <a:off x="9800926" y="252906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A</a:t>
              </a:r>
            </a:p>
            <a:p>
              <a:pPr algn="ctr"/>
              <a:endParaRPr lang="en-AU" dirty="0"/>
            </a:p>
          </p:txBody>
        </p:sp>
        <p:sp>
          <p:nvSpPr>
            <p:cNvPr id="11" name="Oval 10">
              <a:extLst>
                <a:ext uri="{FF2B5EF4-FFF2-40B4-BE49-F238E27FC236}">
                  <a16:creationId xmlns:a16="http://schemas.microsoft.com/office/drawing/2014/main" id="{3468382C-7C1E-E156-6A5D-CCADF6501884}"/>
                </a:ext>
                <a:ext uri="{C183D7F6-B498-43B3-948B-1728B52AA6E4}">
                  <adec:decorative xmlns:adec="http://schemas.microsoft.com/office/drawing/2017/decorative" val="1"/>
                </a:ext>
              </a:extLst>
            </p:cNvPr>
            <p:cNvSpPr/>
            <p:nvPr/>
          </p:nvSpPr>
          <p:spPr>
            <a:xfrm>
              <a:off x="10870378" y="252906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P</a:t>
              </a:r>
            </a:p>
            <a:p>
              <a:pPr algn="ctr"/>
              <a:endParaRPr lang="en-AU" dirty="0"/>
            </a:p>
          </p:txBody>
        </p:sp>
        <p:sp>
          <p:nvSpPr>
            <p:cNvPr id="20" name="TextBox 19">
              <a:extLst>
                <a:ext uri="{FF2B5EF4-FFF2-40B4-BE49-F238E27FC236}">
                  <a16:creationId xmlns:a16="http://schemas.microsoft.com/office/drawing/2014/main" id="{E7B78D04-D6E9-C0D9-AB82-BF74B00C789A}"/>
                </a:ext>
                <a:ext uri="{C183D7F6-B498-43B3-948B-1728B52AA6E4}">
                  <adec:decorative xmlns:adec="http://schemas.microsoft.com/office/drawing/2017/decorative" val="1"/>
                </a:ext>
              </a:extLst>
            </p:cNvPr>
            <p:cNvSpPr txBox="1"/>
            <p:nvPr/>
          </p:nvSpPr>
          <p:spPr>
            <a:xfrm>
              <a:off x="7951722" y="3241862"/>
              <a:ext cx="632990" cy="206700"/>
            </a:xfrm>
            <a:prstGeom prst="rect">
              <a:avLst/>
            </a:prstGeom>
            <a:noFill/>
          </p:spPr>
          <p:txBody>
            <a:bodyPr wrap="square" lIns="0" tIns="0" rIns="0" bIns="0" rtlCol="0">
              <a:noAutofit/>
            </a:bodyPr>
            <a:lstStyle/>
            <a:p>
              <a:pPr algn="l"/>
              <a:r>
                <a:rPr lang="en-AU" sz="1200">
                  <a:solidFill>
                    <a:schemeClr val="bg1"/>
                  </a:solidFill>
                </a:rPr>
                <a:t>Learn</a:t>
              </a:r>
            </a:p>
          </p:txBody>
        </p:sp>
        <p:sp>
          <p:nvSpPr>
            <p:cNvPr id="21" name="TextBox 20">
              <a:extLst>
                <a:ext uri="{FF2B5EF4-FFF2-40B4-BE49-F238E27FC236}">
                  <a16:creationId xmlns:a16="http://schemas.microsoft.com/office/drawing/2014/main" id="{2A91A0EC-A346-DD78-DA54-F648D9D5E265}"/>
                </a:ext>
                <a:ext uri="{C183D7F6-B498-43B3-948B-1728B52AA6E4}">
                  <adec:decorative xmlns:adec="http://schemas.microsoft.com/office/drawing/2017/decorative" val="1"/>
                </a:ext>
              </a:extLst>
            </p:cNvPr>
            <p:cNvSpPr txBox="1"/>
            <p:nvPr/>
          </p:nvSpPr>
          <p:spPr>
            <a:xfrm>
              <a:off x="10099556" y="3241506"/>
              <a:ext cx="632990" cy="206700"/>
            </a:xfrm>
            <a:prstGeom prst="rect">
              <a:avLst/>
            </a:prstGeom>
            <a:noFill/>
          </p:spPr>
          <p:txBody>
            <a:bodyPr wrap="square" lIns="0" tIns="0" rIns="0" bIns="0" rtlCol="0">
              <a:noAutofit/>
            </a:bodyPr>
            <a:lstStyle/>
            <a:p>
              <a:pPr algn="l"/>
              <a:r>
                <a:rPr lang="en-AU" sz="1200">
                  <a:solidFill>
                    <a:schemeClr val="bg1"/>
                  </a:solidFill>
                </a:rPr>
                <a:t>Apply</a:t>
              </a:r>
            </a:p>
          </p:txBody>
        </p:sp>
        <p:sp>
          <p:nvSpPr>
            <p:cNvPr id="22" name="TextBox 21">
              <a:extLst>
                <a:ext uri="{FF2B5EF4-FFF2-40B4-BE49-F238E27FC236}">
                  <a16:creationId xmlns:a16="http://schemas.microsoft.com/office/drawing/2014/main" id="{B63EB29A-A1F1-D98B-3849-6C22B7A82BA5}"/>
                </a:ext>
                <a:ext uri="{C183D7F6-B498-43B3-948B-1728B52AA6E4}">
                  <adec:decorative xmlns:adec="http://schemas.microsoft.com/office/drawing/2017/decorative" val="1"/>
                </a:ext>
              </a:extLst>
            </p:cNvPr>
            <p:cNvSpPr txBox="1"/>
            <p:nvPr/>
          </p:nvSpPr>
          <p:spPr>
            <a:xfrm>
              <a:off x="11117707" y="3241506"/>
              <a:ext cx="632990" cy="206700"/>
            </a:xfrm>
            <a:prstGeom prst="rect">
              <a:avLst/>
            </a:prstGeom>
            <a:noFill/>
          </p:spPr>
          <p:txBody>
            <a:bodyPr wrap="square" lIns="0" tIns="0" rIns="0" bIns="0" rtlCol="0">
              <a:noAutofit/>
            </a:bodyPr>
            <a:lstStyle/>
            <a:p>
              <a:pPr algn="l"/>
              <a:r>
                <a:rPr lang="en-AU" sz="1200">
                  <a:solidFill>
                    <a:schemeClr val="bg1"/>
                  </a:solidFill>
                </a:rPr>
                <a:t>Practise</a:t>
              </a:r>
            </a:p>
          </p:txBody>
        </p:sp>
        <p:sp>
          <p:nvSpPr>
            <p:cNvPr id="24" name="Oval 23">
              <a:extLst>
                <a:ext uri="{FF2B5EF4-FFF2-40B4-BE49-F238E27FC236}">
                  <a16:creationId xmlns:a16="http://schemas.microsoft.com/office/drawing/2014/main" id="{3751E3A5-78FE-6C3F-8480-7A9FC9F415A7}"/>
                </a:ext>
                <a:ext uri="{C183D7F6-B498-43B3-948B-1728B52AA6E4}">
                  <adec:decorative xmlns:adec="http://schemas.microsoft.com/office/drawing/2017/decorative" val="1"/>
                </a:ext>
              </a:extLst>
            </p:cNvPr>
            <p:cNvSpPr/>
            <p:nvPr/>
          </p:nvSpPr>
          <p:spPr>
            <a:xfrm>
              <a:off x="8718873" y="2529144"/>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sz="6000" dirty="0"/>
                <a:t>E</a:t>
              </a:r>
            </a:p>
            <a:p>
              <a:pPr algn="ctr"/>
              <a:endParaRPr lang="en-AU" dirty="0"/>
            </a:p>
          </p:txBody>
        </p:sp>
        <p:sp>
          <p:nvSpPr>
            <p:cNvPr id="25" name="TextBox 24">
              <a:extLst>
                <a:ext uri="{FF2B5EF4-FFF2-40B4-BE49-F238E27FC236}">
                  <a16:creationId xmlns:a16="http://schemas.microsoft.com/office/drawing/2014/main" id="{657B0CFF-622D-8381-50A0-5C80A9F66AD0}"/>
                </a:ext>
                <a:ext uri="{C183D7F6-B498-43B3-948B-1728B52AA6E4}">
                  <adec:decorative xmlns:adec="http://schemas.microsoft.com/office/drawing/2017/decorative" val="1"/>
                </a:ext>
              </a:extLst>
            </p:cNvPr>
            <p:cNvSpPr txBox="1"/>
            <p:nvPr/>
          </p:nvSpPr>
          <p:spPr>
            <a:xfrm>
              <a:off x="8904668" y="3241862"/>
              <a:ext cx="723237" cy="198588"/>
            </a:xfrm>
            <a:prstGeom prst="rect">
              <a:avLst/>
            </a:prstGeom>
            <a:noFill/>
          </p:spPr>
          <p:txBody>
            <a:bodyPr wrap="square" lIns="0" tIns="0" rIns="0" bIns="0" rtlCol="0">
              <a:noAutofit/>
            </a:bodyPr>
            <a:lstStyle/>
            <a:p>
              <a:pPr algn="l"/>
              <a:r>
                <a:rPr lang="en-AU" sz="1200">
                  <a:solidFill>
                    <a:schemeClr val="bg1"/>
                  </a:solidFill>
                </a:rPr>
                <a:t>Example</a:t>
              </a:r>
            </a:p>
          </p:txBody>
        </p:sp>
      </p:grpSp>
    </p:spTree>
    <p:extLst>
      <p:ext uri="{BB962C8B-B14F-4D97-AF65-F5344CB8AC3E}">
        <p14:creationId xmlns:p14="http://schemas.microsoft.com/office/powerpoint/2010/main" val="65348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68D80-713F-2BE6-4ECD-20C8EE86EC3E}"/>
              </a:ext>
            </a:extLst>
          </p:cNvPr>
          <p:cNvSpPr>
            <a:spLocks noGrp="1"/>
          </p:cNvSpPr>
          <p:nvPr>
            <p:ph type="title"/>
          </p:nvPr>
        </p:nvSpPr>
        <p:spPr/>
        <p:txBody>
          <a:bodyPr/>
          <a:lstStyle/>
          <a:p>
            <a:r>
              <a:rPr lang="en-AU" sz="3600" dirty="0"/>
              <a:t>Learn – </a:t>
            </a:r>
            <a:r>
              <a:rPr lang="en-AU" sz="3600" dirty="0">
                <a:solidFill>
                  <a:schemeClr val="tx2"/>
                </a:solidFill>
              </a:rPr>
              <a:t>c</a:t>
            </a:r>
            <a:r>
              <a:rPr lang="en-AU" dirty="0">
                <a:solidFill>
                  <a:schemeClr val="tx2"/>
                </a:solidFill>
              </a:rPr>
              <a:t>onnecting verbs bank</a:t>
            </a:r>
            <a:endParaRPr lang="en-AU" sz="1600" dirty="0"/>
          </a:p>
        </p:txBody>
      </p:sp>
      <p:grpSp>
        <p:nvGrpSpPr>
          <p:cNvPr id="11" name="Group 10">
            <a:extLst>
              <a:ext uri="{FF2B5EF4-FFF2-40B4-BE49-F238E27FC236}">
                <a16:creationId xmlns:a16="http://schemas.microsoft.com/office/drawing/2014/main" id="{5CA08A9C-A5E4-22E7-A0F5-ADEB54F659EA}"/>
              </a:ext>
              <a:ext uri="{C183D7F6-B498-43B3-948B-1728B52AA6E4}">
                <adec:decorative xmlns:adec="http://schemas.microsoft.com/office/drawing/2017/decorative" val="1"/>
              </a:ext>
            </a:extLst>
          </p:cNvPr>
          <p:cNvGrpSpPr/>
          <p:nvPr/>
        </p:nvGrpSpPr>
        <p:grpSpPr>
          <a:xfrm>
            <a:off x="244458" y="1368000"/>
            <a:ext cx="1800000" cy="1898775"/>
            <a:chOff x="244458" y="1368000"/>
            <a:chExt cx="1800000" cy="1898775"/>
          </a:xfrm>
        </p:grpSpPr>
        <p:sp>
          <p:nvSpPr>
            <p:cNvPr id="3" name="Oval 2">
              <a:extLst>
                <a:ext uri="{FF2B5EF4-FFF2-40B4-BE49-F238E27FC236}">
                  <a16:creationId xmlns:a16="http://schemas.microsoft.com/office/drawing/2014/main" id="{C20A5164-5A44-E080-795A-053E74AE70FC}"/>
                </a:ext>
                <a:ext uri="{C183D7F6-B498-43B3-948B-1728B52AA6E4}">
                  <adec:decorative xmlns:adec="http://schemas.microsoft.com/office/drawing/2017/decorative" val="1"/>
                </a:ext>
              </a:extLst>
            </p:cNvPr>
            <p:cNvSpPr/>
            <p:nvPr/>
          </p:nvSpPr>
          <p:spPr>
            <a:xfrm>
              <a:off x="244458" y="1368000"/>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L</a:t>
              </a:r>
            </a:p>
            <a:p>
              <a:pPr algn="ctr"/>
              <a:endParaRPr lang="en-AU" b="1" dirty="0"/>
            </a:p>
          </p:txBody>
        </p:sp>
        <p:sp>
          <p:nvSpPr>
            <p:cNvPr id="10" name="TextBox 9">
              <a:extLst>
                <a:ext uri="{FF2B5EF4-FFF2-40B4-BE49-F238E27FC236}">
                  <a16:creationId xmlns:a16="http://schemas.microsoft.com/office/drawing/2014/main" id="{4222D1C6-8E20-903D-C7AF-BE5C255624A2}"/>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dirty="0">
                  <a:solidFill>
                    <a:schemeClr val="bg1"/>
                  </a:solidFill>
                </a:rPr>
                <a:t>Learn</a:t>
              </a:r>
            </a:p>
          </p:txBody>
        </p:sp>
      </p:grpSp>
      <p:sp>
        <p:nvSpPr>
          <p:cNvPr id="5" name="Rectangle 4">
            <a:extLst>
              <a:ext uri="{FF2B5EF4-FFF2-40B4-BE49-F238E27FC236}">
                <a16:creationId xmlns:a16="http://schemas.microsoft.com/office/drawing/2014/main" id="{6064F02B-3E4E-D335-A4CE-79D60147B4B9}"/>
              </a:ext>
            </a:extLst>
          </p:cNvPr>
          <p:cNvSpPr/>
          <p:nvPr/>
        </p:nvSpPr>
        <p:spPr>
          <a:xfrm>
            <a:off x="360000" y="3444786"/>
            <a:ext cx="2764200" cy="330425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lnSpc>
                <a:spcPct val="115000"/>
              </a:lnSpc>
              <a:spcBef>
                <a:spcPts val="1200"/>
              </a:spcBef>
            </a:pPr>
            <a:r>
              <a:rPr lang="en-US" sz="1600" dirty="0">
                <a:solidFill>
                  <a:schemeClr val="accent1"/>
                </a:solidFill>
                <a:effectLst/>
                <a:ea typeface="Arial" panose="020B0604020202020204" pitchFamily="34" charset="0"/>
              </a:rPr>
              <a:t>Connecting verbs will help you to link your ideas and concepts together in a cohesive way, which reinforces your argument.</a:t>
            </a:r>
            <a:r>
              <a:rPr lang="en-AU" sz="1600" dirty="0">
                <a:solidFill>
                  <a:schemeClr val="accent1"/>
                </a:solidFill>
                <a:effectLst/>
                <a:ea typeface="Arial" panose="020B0604020202020204" pitchFamily="34" charset="0"/>
              </a:rPr>
              <a:t> Using connecting verbs allows you to be more precise about the relationship between 2 connected concepts. </a:t>
            </a:r>
            <a:endParaRPr lang="en-AU" sz="1600" dirty="0">
              <a:solidFill>
                <a:schemeClr val="accent1"/>
              </a:solidFill>
              <a:effectLst/>
              <a:ea typeface="Calibri" panose="020F0502020204030204" pitchFamily="34" charset="0"/>
            </a:endParaRPr>
          </a:p>
        </p:txBody>
      </p:sp>
      <p:sp>
        <p:nvSpPr>
          <p:cNvPr id="8" name="TextBox 7">
            <a:extLst>
              <a:ext uri="{FF2B5EF4-FFF2-40B4-BE49-F238E27FC236}">
                <a16:creationId xmlns:a16="http://schemas.microsoft.com/office/drawing/2014/main" id="{B690EFEB-529E-C15F-4559-783541F3B6D9}"/>
              </a:ext>
            </a:extLst>
          </p:cNvPr>
          <p:cNvSpPr txBox="1"/>
          <p:nvPr/>
        </p:nvSpPr>
        <p:spPr>
          <a:xfrm>
            <a:off x="3281589" y="1169707"/>
            <a:ext cx="8022740" cy="1236685"/>
          </a:xfrm>
          <a:prstGeom prst="rect">
            <a:avLst/>
          </a:prstGeom>
          <a:noFill/>
        </p:spPr>
        <p:txBody>
          <a:bodyPr wrap="square">
            <a:spAutoFit/>
          </a:bodyPr>
          <a:lstStyle/>
          <a:p>
            <a:pPr>
              <a:lnSpc>
                <a:spcPct val="115000"/>
              </a:lnSpc>
              <a:spcBef>
                <a:spcPts val="1200"/>
              </a:spcBef>
            </a:pPr>
            <a:r>
              <a:rPr lang="en-AU" sz="1600" dirty="0">
                <a:solidFill>
                  <a:schemeClr val="accent1"/>
                </a:solidFill>
                <a:effectLst/>
                <a:ea typeface="Arial" panose="020B0604020202020204" pitchFamily="34" charset="0"/>
                <a:cs typeface="Arial" panose="020B0604020202020204" pitchFamily="34" charset="0"/>
              </a:rPr>
              <a:t>Below is a table of connecting words suitable for a visual arts extended response</a:t>
            </a:r>
            <a:r>
              <a:rPr lang="en-AU" sz="1800" dirty="0">
                <a:solidFill>
                  <a:schemeClr val="accent1"/>
                </a:solidFill>
                <a:effectLst/>
                <a:ea typeface="Arial" panose="020B0604020202020204" pitchFamily="34" charset="0"/>
                <a:cs typeface="Arial" panose="020B0604020202020204" pitchFamily="34" charset="0"/>
              </a:rPr>
              <a:t>. </a:t>
            </a:r>
            <a:r>
              <a:rPr lang="en-AU" sz="1600" dirty="0">
                <a:solidFill>
                  <a:schemeClr val="accent1"/>
                </a:solidFill>
                <a:effectLst/>
                <a:ea typeface="Arial" panose="020B0604020202020204" pitchFamily="34" charset="0"/>
                <a:cs typeface="Arial" panose="020B0604020202020204" pitchFamily="34" charset="0"/>
              </a:rPr>
              <a:t>The suggested column includes synonyms for ‘shows’, the extended column includes more sophisticated word choices that may imply intention or judgement. The supplementary column offers phrases to introduce concepts. </a:t>
            </a:r>
            <a:endParaRPr lang="en-AU" sz="1600" dirty="0">
              <a:solidFill>
                <a:schemeClr val="accent1"/>
              </a:solidFill>
              <a:effectLst/>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5B34B4A-517F-ADF5-898A-5D63CA09A57B}"/>
              </a:ext>
            </a:extLst>
          </p:cNvPr>
          <p:cNvSpPr txBox="1"/>
          <p:nvPr/>
        </p:nvSpPr>
        <p:spPr>
          <a:xfrm>
            <a:off x="3281589" y="2634442"/>
            <a:ext cx="7594600" cy="260777"/>
          </a:xfrm>
          <a:prstGeom prst="rect">
            <a:avLst/>
          </a:prstGeom>
          <a:noFill/>
        </p:spPr>
        <p:txBody>
          <a:bodyPr wrap="square" lIns="91440" tIns="45720" rIns="91440" bIns="45720" anchor="t">
            <a:spAutoFit/>
          </a:bodyPr>
          <a:lstStyle/>
          <a:p>
            <a:pPr>
              <a:lnSpc>
                <a:spcPts val="1200"/>
              </a:lnSpc>
              <a:spcBef>
                <a:spcPts val="1200"/>
              </a:spcBef>
              <a:spcAft>
                <a:spcPts val="600"/>
              </a:spcAft>
            </a:pPr>
            <a:r>
              <a:rPr lang="en-AU" sz="1800">
                <a:effectLst/>
                <a:latin typeface="+mj-lt"/>
                <a:ea typeface="Calibri" panose="020F0502020204030204" pitchFamily="34" charset="0"/>
                <a:cs typeface="Arial"/>
              </a:rPr>
              <a:t>Table </a:t>
            </a:r>
            <a:r>
              <a:rPr lang="en-AU" sz="1800">
                <a:latin typeface="+mj-lt"/>
                <a:ea typeface="Calibri" panose="020F0502020204030204" pitchFamily="34" charset="0"/>
                <a:cs typeface="Arial"/>
              </a:rPr>
              <a:t>23</a:t>
            </a:r>
            <a:r>
              <a:rPr lang="en-AU" sz="1800">
                <a:effectLst/>
                <a:latin typeface="+mj-lt"/>
                <a:ea typeface="Calibri" panose="020F0502020204030204" pitchFamily="34" charset="0"/>
                <a:cs typeface="Arial"/>
              </a:rPr>
              <a:t>: Connecting words</a:t>
            </a:r>
          </a:p>
        </p:txBody>
      </p:sp>
      <p:graphicFrame>
        <p:nvGraphicFramePr>
          <p:cNvPr id="7" name="Table 6">
            <a:extLst>
              <a:ext uri="{FF2B5EF4-FFF2-40B4-BE49-F238E27FC236}">
                <a16:creationId xmlns:a16="http://schemas.microsoft.com/office/drawing/2014/main" id="{27A6162E-914E-E636-E307-EF1C84326D6F}"/>
              </a:ext>
            </a:extLst>
          </p:cNvPr>
          <p:cNvGraphicFramePr>
            <a:graphicFrameLocks noGrp="1"/>
          </p:cNvGraphicFramePr>
          <p:nvPr>
            <p:extLst>
              <p:ext uri="{D42A27DB-BD31-4B8C-83A1-F6EECF244321}">
                <p14:modId xmlns:p14="http://schemas.microsoft.com/office/powerpoint/2010/main" val="1200632012"/>
              </p:ext>
            </p:extLst>
          </p:nvPr>
        </p:nvGraphicFramePr>
        <p:xfrm>
          <a:off x="3358591" y="2895222"/>
          <a:ext cx="8022740" cy="3853815"/>
        </p:xfrm>
        <a:graphic>
          <a:graphicData uri="http://schemas.openxmlformats.org/drawingml/2006/table">
            <a:tbl>
              <a:tblPr firstRow="1" firstCol="1" bandRow="1">
                <a:tableStyleId>{69012ECD-51FC-41F1-AA8D-1B2483CD663E}</a:tableStyleId>
              </a:tblPr>
              <a:tblGrid>
                <a:gridCol w="2078137">
                  <a:extLst>
                    <a:ext uri="{9D8B030D-6E8A-4147-A177-3AD203B41FA5}">
                      <a16:colId xmlns:a16="http://schemas.microsoft.com/office/drawing/2014/main" val="1875545951"/>
                    </a:ext>
                  </a:extLst>
                </a:gridCol>
                <a:gridCol w="2046164">
                  <a:extLst>
                    <a:ext uri="{9D8B030D-6E8A-4147-A177-3AD203B41FA5}">
                      <a16:colId xmlns:a16="http://schemas.microsoft.com/office/drawing/2014/main" val="4243848348"/>
                    </a:ext>
                  </a:extLst>
                </a:gridCol>
                <a:gridCol w="3898439">
                  <a:extLst>
                    <a:ext uri="{9D8B030D-6E8A-4147-A177-3AD203B41FA5}">
                      <a16:colId xmlns:a16="http://schemas.microsoft.com/office/drawing/2014/main" val="2235416881"/>
                    </a:ext>
                  </a:extLst>
                </a:gridCol>
              </a:tblGrid>
              <a:tr h="241385">
                <a:tc>
                  <a:txBody>
                    <a:bodyPr/>
                    <a:lstStyle/>
                    <a:p>
                      <a:pPr>
                        <a:lnSpc>
                          <a:spcPct val="115000"/>
                        </a:lnSpc>
                        <a:spcBef>
                          <a:spcPts val="960"/>
                        </a:spcBef>
                        <a:spcAft>
                          <a:spcPts val="960"/>
                        </a:spcAft>
                      </a:pPr>
                      <a:r>
                        <a:rPr lang="en-AU" sz="1600">
                          <a:effectLst/>
                        </a:rPr>
                        <a:t>Suggested</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600">
                          <a:effectLst/>
                        </a:rPr>
                        <a:t>Extended</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Bef>
                          <a:spcPts val="400"/>
                        </a:spcBef>
                        <a:spcAft>
                          <a:spcPts val="400"/>
                        </a:spcAft>
                      </a:pPr>
                      <a:r>
                        <a:rPr lang="en-AU" sz="1600">
                          <a:effectLst/>
                        </a:rPr>
                        <a:t>Supplementary</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0676307"/>
                  </a:ext>
                </a:extLst>
              </a:tr>
              <a:tr h="241385">
                <a:tc>
                  <a:txBody>
                    <a:bodyPr/>
                    <a:lstStyle/>
                    <a:p>
                      <a:pPr>
                        <a:lnSpc>
                          <a:spcPct val="115000"/>
                        </a:lnSpc>
                        <a:spcBef>
                          <a:spcPts val="400"/>
                        </a:spcBef>
                        <a:spcAft>
                          <a:spcPts val="400"/>
                        </a:spcAft>
                      </a:pPr>
                      <a:r>
                        <a:rPr lang="en-AU" sz="1600" b="0" dirty="0">
                          <a:effectLst/>
                        </a:rPr>
                        <a:t>suggests</a:t>
                      </a:r>
                      <a:endParaRPr lang="en-AU"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creates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positions the audience as…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7685790"/>
                  </a:ext>
                </a:extLst>
              </a:tr>
              <a:tr h="241385">
                <a:tc>
                  <a:txBody>
                    <a:bodyPr/>
                    <a:lstStyle/>
                    <a:p>
                      <a:pPr>
                        <a:lnSpc>
                          <a:spcPct val="115000"/>
                        </a:lnSpc>
                        <a:spcBef>
                          <a:spcPts val="400"/>
                        </a:spcBef>
                        <a:spcAft>
                          <a:spcPts val="400"/>
                        </a:spcAft>
                      </a:pPr>
                      <a:r>
                        <a:rPr lang="en-AU" sz="1600" b="0">
                          <a:effectLst/>
                        </a:rPr>
                        <a:t>emphasises </a:t>
                      </a:r>
                      <a:endParaRPr lang="en-AU"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constructs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presents a vison of….</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244181"/>
                  </a:ext>
                </a:extLst>
              </a:tr>
              <a:tr h="241385">
                <a:tc>
                  <a:txBody>
                    <a:bodyPr/>
                    <a:lstStyle/>
                    <a:p>
                      <a:pPr>
                        <a:lnSpc>
                          <a:spcPct val="115000"/>
                        </a:lnSpc>
                        <a:spcBef>
                          <a:spcPts val="400"/>
                        </a:spcBef>
                        <a:spcAft>
                          <a:spcPts val="400"/>
                        </a:spcAft>
                      </a:pPr>
                      <a:r>
                        <a:rPr lang="en-AU" sz="1600" b="0">
                          <a:effectLst/>
                        </a:rPr>
                        <a:t>captures </a:t>
                      </a:r>
                      <a:endParaRPr lang="en-AU"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recalls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creates a lens of…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5414648"/>
                  </a:ext>
                </a:extLst>
              </a:tr>
              <a:tr h="241385">
                <a:tc>
                  <a:txBody>
                    <a:bodyPr/>
                    <a:lstStyle/>
                    <a:p>
                      <a:pPr>
                        <a:lnSpc>
                          <a:spcPct val="115000"/>
                        </a:lnSpc>
                        <a:spcBef>
                          <a:spcPts val="400"/>
                        </a:spcBef>
                        <a:spcAft>
                          <a:spcPts val="400"/>
                        </a:spcAft>
                      </a:pPr>
                      <a:r>
                        <a:rPr lang="en-AU" sz="1600" b="0">
                          <a:effectLst/>
                        </a:rPr>
                        <a:t>represents</a:t>
                      </a:r>
                      <a:endParaRPr lang="en-AU"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connects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draws us into…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553532"/>
                  </a:ext>
                </a:extLst>
              </a:tr>
              <a:tr h="241385">
                <a:tc>
                  <a:txBody>
                    <a:bodyPr/>
                    <a:lstStyle/>
                    <a:p>
                      <a:pPr>
                        <a:lnSpc>
                          <a:spcPct val="115000"/>
                        </a:lnSpc>
                        <a:spcBef>
                          <a:spcPts val="400"/>
                        </a:spcBef>
                        <a:spcAft>
                          <a:spcPts val="400"/>
                        </a:spcAft>
                      </a:pPr>
                      <a:r>
                        <a:rPr lang="en-AU" sz="1600" b="0">
                          <a:effectLst/>
                        </a:rPr>
                        <a:t>demonstrates</a:t>
                      </a:r>
                      <a:endParaRPr lang="en-AU"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dirty="0">
                          <a:effectLst/>
                        </a:rPr>
                        <a:t>explores</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acts as a pivot between…</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5813876"/>
                  </a:ext>
                </a:extLst>
              </a:tr>
              <a:tr h="241385">
                <a:tc>
                  <a:txBody>
                    <a:bodyPr/>
                    <a:lstStyle/>
                    <a:p>
                      <a:pPr>
                        <a:lnSpc>
                          <a:spcPct val="115000"/>
                        </a:lnSpc>
                        <a:spcBef>
                          <a:spcPts val="400"/>
                        </a:spcBef>
                        <a:spcAft>
                          <a:spcPts val="400"/>
                        </a:spcAft>
                      </a:pPr>
                      <a:r>
                        <a:rPr lang="en-AU" sz="1600" b="0">
                          <a:effectLst/>
                        </a:rPr>
                        <a:t>depicts</a:t>
                      </a:r>
                      <a:endParaRPr lang="en-AU"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dirty="0">
                          <a:effectLst/>
                        </a:rPr>
                        <a:t>evaluates </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serves as a symbol of…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9058948"/>
                  </a:ext>
                </a:extLst>
              </a:tr>
              <a:tr h="241385">
                <a:tc>
                  <a:txBody>
                    <a:bodyPr/>
                    <a:lstStyle/>
                    <a:p>
                      <a:pPr>
                        <a:lnSpc>
                          <a:spcPct val="115000"/>
                        </a:lnSpc>
                        <a:spcBef>
                          <a:spcPts val="400"/>
                        </a:spcBef>
                        <a:spcAft>
                          <a:spcPts val="400"/>
                        </a:spcAft>
                      </a:pPr>
                      <a:r>
                        <a:rPr lang="en-AU" sz="1600" b="0">
                          <a:effectLst/>
                        </a:rPr>
                        <a:t>expresses</a:t>
                      </a:r>
                      <a:endParaRPr lang="en-AU"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dirty="0">
                          <a:effectLst/>
                        </a:rPr>
                        <a:t>reminds</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infers the concept of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6922605"/>
                  </a:ext>
                </a:extLst>
              </a:tr>
              <a:tr h="241385">
                <a:tc>
                  <a:txBody>
                    <a:bodyPr/>
                    <a:lstStyle/>
                    <a:p>
                      <a:pPr>
                        <a:lnSpc>
                          <a:spcPct val="115000"/>
                        </a:lnSpc>
                        <a:spcBef>
                          <a:spcPts val="400"/>
                        </a:spcBef>
                        <a:spcAft>
                          <a:spcPts val="400"/>
                        </a:spcAft>
                      </a:pPr>
                      <a:r>
                        <a:rPr lang="en-AU" sz="1600" b="0">
                          <a:effectLst/>
                        </a:rPr>
                        <a:t>communicates</a:t>
                      </a:r>
                      <a:endParaRPr lang="en-AU"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dirty="0">
                          <a:effectLst/>
                        </a:rPr>
                        <a:t>locates</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invites the audience to consider…</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3027982"/>
                  </a:ext>
                </a:extLst>
              </a:tr>
              <a:tr h="241385">
                <a:tc>
                  <a:txBody>
                    <a:bodyPr/>
                    <a:lstStyle/>
                    <a:p>
                      <a:pPr>
                        <a:lnSpc>
                          <a:spcPct val="115000"/>
                        </a:lnSpc>
                        <a:spcBef>
                          <a:spcPts val="400"/>
                        </a:spcBef>
                        <a:spcAft>
                          <a:spcPts val="400"/>
                        </a:spcAft>
                      </a:pPr>
                      <a:r>
                        <a:rPr lang="en-AU" sz="1600" b="0">
                          <a:effectLst/>
                        </a:rPr>
                        <a:t>highlights</a:t>
                      </a:r>
                      <a:endParaRPr lang="en-AU"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privileges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dirty="0">
                          <a:effectLst/>
                        </a:rPr>
                        <a:t>shifts away from… </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665537"/>
                  </a:ext>
                </a:extLst>
              </a:tr>
              <a:tr h="241385">
                <a:tc>
                  <a:txBody>
                    <a:bodyPr/>
                    <a:lstStyle/>
                    <a:p>
                      <a:pPr>
                        <a:lnSpc>
                          <a:spcPct val="115000"/>
                        </a:lnSpc>
                        <a:spcBef>
                          <a:spcPts val="400"/>
                        </a:spcBef>
                        <a:spcAft>
                          <a:spcPts val="400"/>
                        </a:spcAft>
                      </a:pPr>
                      <a:r>
                        <a:rPr lang="en-AU" sz="1600" b="0">
                          <a:effectLst/>
                        </a:rPr>
                        <a:t>reveals</a:t>
                      </a:r>
                      <a:endParaRPr lang="en-AU"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challenges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dirty="0">
                          <a:effectLst/>
                        </a:rPr>
                        <a:t>offers a different perspective of… </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22311"/>
                  </a:ext>
                </a:extLst>
              </a:tr>
              <a:tr h="241385">
                <a:tc>
                  <a:txBody>
                    <a:bodyPr/>
                    <a:lstStyle/>
                    <a:p>
                      <a:pPr>
                        <a:lnSpc>
                          <a:spcPct val="115000"/>
                        </a:lnSpc>
                        <a:spcBef>
                          <a:spcPts val="400"/>
                        </a:spcBef>
                        <a:spcAft>
                          <a:spcPts val="400"/>
                        </a:spcAft>
                      </a:pPr>
                      <a:r>
                        <a:rPr lang="en-AU" sz="1600" b="0">
                          <a:effectLst/>
                        </a:rPr>
                        <a:t>illustrates</a:t>
                      </a:r>
                      <a:endParaRPr lang="en-AU"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informs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dirty="0">
                          <a:effectLst/>
                        </a:rPr>
                        <a:t>evocatively highlights…</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9370168"/>
                  </a:ext>
                </a:extLst>
              </a:tr>
              <a:tr h="241385">
                <a:tc>
                  <a:txBody>
                    <a:bodyPr/>
                    <a:lstStyle/>
                    <a:p>
                      <a:pPr>
                        <a:lnSpc>
                          <a:spcPct val="115000"/>
                        </a:lnSpc>
                        <a:spcBef>
                          <a:spcPts val="400"/>
                        </a:spcBef>
                        <a:spcAft>
                          <a:spcPts val="400"/>
                        </a:spcAft>
                      </a:pPr>
                      <a:r>
                        <a:rPr lang="en-AU" sz="1600" b="0">
                          <a:effectLst/>
                        </a:rPr>
                        <a:t>implies</a:t>
                      </a:r>
                      <a:endParaRPr lang="en-AU"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promotes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dirty="0">
                          <a:effectLst/>
                        </a:rPr>
                        <a:t>acts as recognitions of…</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8523842"/>
                  </a:ext>
                </a:extLst>
              </a:tr>
              <a:tr h="241385">
                <a:tc>
                  <a:txBody>
                    <a:bodyPr/>
                    <a:lstStyle/>
                    <a:p>
                      <a:pPr>
                        <a:lnSpc>
                          <a:spcPct val="115000"/>
                        </a:lnSpc>
                        <a:spcBef>
                          <a:spcPts val="400"/>
                        </a:spcBef>
                        <a:spcAft>
                          <a:spcPts val="400"/>
                        </a:spcAft>
                      </a:pPr>
                      <a:r>
                        <a:rPr lang="en-AU" sz="1600" b="0">
                          <a:effectLst/>
                        </a:rPr>
                        <a:t>conveys </a:t>
                      </a:r>
                      <a:endParaRPr lang="en-AU"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questions </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dirty="0">
                          <a:effectLst/>
                        </a:rPr>
                        <a:t>draws the audience into a…</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726673"/>
                  </a:ext>
                </a:extLst>
              </a:tr>
              <a:tr h="241385">
                <a:tc>
                  <a:txBody>
                    <a:bodyPr/>
                    <a:lstStyle/>
                    <a:p>
                      <a:pPr>
                        <a:lnSpc>
                          <a:spcPct val="115000"/>
                        </a:lnSpc>
                        <a:spcBef>
                          <a:spcPts val="400"/>
                        </a:spcBef>
                        <a:spcAft>
                          <a:spcPts val="400"/>
                        </a:spcAft>
                      </a:pPr>
                      <a:r>
                        <a:rPr lang="en-AU" sz="1600" b="0">
                          <a:effectLst/>
                        </a:rPr>
                        <a:t>examines</a:t>
                      </a:r>
                      <a:endParaRPr lang="en-AU" sz="16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a:effectLst/>
                        </a:rPr>
                        <a:t>evokes</a:t>
                      </a:r>
                      <a:endParaRPr lang="en-A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400"/>
                        </a:spcBef>
                        <a:spcAft>
                          <a:spcPts val="400"/>
                        </a:spcAft>
                      </a:pPr>
                      <a:r>
                        <a:rPr lang="en-AU" sz="1600" dirty="0">
                          <a:effectLst/>
                        </a:rPr>
                        <a:t>hints at a connection between…</a:t>
                      </a:r>
                      <a:endParaRPr lang="en-A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509419"/>
                  </a:ext>
                </a:extLst>
              </a:tr>
            </a:tbl>
          </a:graphicData>
        </a:graphic>
      </p:graphicFrame>
      <p:sp>
        <p:nvSpPr>
          <p:cNvPr id="4" name="Slide Number Placeholder 3">
            <a:extLst>
              <a:ext uri="{FF2B5EF4-FFF2-40B4-BE49-F238E27FC236}">
                <a16:creationId xmlns:a16="http://schemas.microsoft.com/office/drawing/2014/main" id="{2916AEC9-2AD7-CB67-9C87-DC2AA8E9AE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92186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39BA-585B-16BA-4663-A4B4082752A8}"/>
              </a:ext>
            </a:extLst>
          </p:cNvPr>
          <p:cNvSpPr>
            <a:spLocks noGrp="1"/>
          </p:cNvSpPr>
          <p:nvPr>
            <p:ph type="title"/>
          </p:nvPr>
        </p:nvSpPr>
        <p:spPr/>
        <p:txBody>
          <a:bodyPr/>
          <a:lstStyle/>
          <a:p>
            <a:r>
              <a:rPr lang="en-AU" dirty="0"/>
              <a:t>Example – </a:t>
            </a:r>
            <a:r>
              <a:rPr lang="en-AU" dirty="0">
                <a:solidFill>
                  <a:schemeClr val="tx2"/>
                </a:solidFill>
              </a:rPr>
              <a:t>planning your response</a:t>
            </a:r>
            <a:endParaRPr lang="en-AU" sz="1600" dirty="0">
              <a:solidFill>
                <a:schemeClr val="tx2"/>
              </a:solidFill>
            </a:endParaRPr>
          </a:p>
        </p:txBody>
      </p:sp>
      <p:grpSp>
        <p:nvGrpSpPr>
          <p:cNvPr id="13" name="Group 12">
            <a:extLst>
              <a:ext uri="{FF2B5EF4-FFF2-40B4-BE49-F238E27FC236}">
                <a16:creationId xmlns:a16="http://schemas.microsoft.com/office/drawing/2014/main" id="{D51ABDBE-93F1-F259-599D-1EC0313DF5E2}"/>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14" name="Oval 13">
              <a:extLst>
                <a:ext uri="{FF2B5EF4-FFF2-40B4-BE49-F238E27FC236}">
                  <a16:creationId xmlns:a16="http://schemas.microsoft.com/office/drawing/2014/main" id="{577B2BC1-C633-2C49-509F-A1FAE05019A5}"/>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dirty="0"/>
                <a:t>E</a:t>
              </a:r>
            </a:p>
            <a:p>
              <a:pPr algn="ctr"/>
              <a:endParaRPr lang="en-AU" b="1" dirty="0"/>
            </a:p>
          </p:txBody>
        </p:sp>
        <p:sp>
          <p:nvSpPr>
            <p:cNvPr id="15" name="TextBox 14">
              <a:extLst>
                <a:ext uri="{FF2B5EF4-FFF2-40B4-BE49-F238E27FC236}">
                  <a16:creationId xmlns:a16="http://schemas.microsoft.com/office/drawing/2014/main" id="{462298AC-772F-DC87-34C9-0E2600059BA8}"/>
                </a:ext>
                <a:ext uri="{C183D7F6-B498-43B3-948B-1728B52AA6E4}">
                  <adec:decorative xmlns:adec="http://schemas.microsoft.com/office/drawing/2017/decorative" val="1"/>
                </a:ext>
              </a:extLst>
            </p:cNvPr>
            <p:cNvSpPr txBox="1"/>
            <p:nvPr/>
          </p:nvSpPr>
          <p:spPr>
            <a:xfrm>
              <a:off x="671161" y="2826508"/>
              <a:ext cx="946594" cy="440267"/>
            </a:xfrm>
            <a:prstGeom prst="rect">
              <a:avLst/>
            </a:prstGeom>
            <a:noFill/>
          </p:spPr>
          <p:txBody>
            <a:bodyPr wrap="square" lIns="0" tIns="0" rIns="0" bIns="0" rtlCol="0">
              <a:noAutofit/>
            </a:bodyPr>
            <a:lstStyle/>
            <a:p>
              <a:pPr algn="l"/>
              <a:r>
                <a:rPr lang="en-AU" sz="1800">
                  <a:solidFill>
                    <a:schemeClr val="bg1"/>
                  </a:solidFill>
                </a:rPr>
                <a:t>Example</a:t>
              </a:r>
            </a:p>
          </p:txBody>
        </p:sp>
      </p:grpSp>
      <p:sp>
        <p:nvSpPr>
          <p:cNvPr id="5" name="Rectangle 4">
            <a:extLst>
              <a:ext uri="{FF2B5EF4-FFF2-40B4-BE49-F238E27FC236}">
                <a16:creationId xmlns:a16="http://schemas.microsoft.com/office/drawing/2014/main" id="{CA1113A7-6AD1-EBA5-B5D9-A29DCCF05551}"/>
              </a:ext>
            </a:extLst>
          </p:cNvPr>
          <p:cNvSpPr/>
          <p:nvPr/>
        </p:nvSpPr>
        <p:spPr>
          <a:xfrm>
            <a:off x="2471161" y="1463516"/>
            <a:ext cx="4363126" cy="430723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5000"/>
              </a:lnSpc>
              <a:spcBef>
                <a:spcPts val="1200"/>
              </a:spcBef>
            </a:pPr>
            <a:r>
              <a:rPr lang="en-AU" sz="1800" dirty="0">
                <a:solidFill>
                  <a:schemeClr val="accent1"/>
                </a:solidFill>
                <a:effectLst/>
                <a:ea typeface="Calibri" panose="020F0502020204030204" pitchFamily="34" charset="0"/>
              </a:rPr>
              <a:t>Highlight where connecting verbs and phrases have been used in the </a:t>
            </a:r>
            <a:r>
              <a:rPr lang="en-AU" sz="1800" dirty="0">
                <a:solidFill>
                  <a:schemeClr val="accent2"/>
                </a:solidFill>
                <a:effectLst/>
                <a:ea typeface="Calibri" panose="020F0502020204030204" pitchFamily="34" charset="0"/>
                <a:hlinkClick r:id="rId2">
                  <a:extLst>
                    <a:ext uri="{A12FA001-AC4F-418D-AE19-62706E023703}">
                      <ahyp:hlinkClr xmlns:ahyp="http://schemas.microsoft.com/office/drawing/2018/hyperlinkcolor" val="tx"/>
                    </a:ext>
                  </a:extLst>
                </a:hlinkClick>
              </a:rPr>
              <a:t>Connecting verbs activity</a:t>
            </a:r>
            <a:r>
              <a:rPr lang="en-AU" sz="1800" dirty="0">
                <a:solidFill>
                  <a:schemeClr val="accent1"/>
                </a:solidFill>
                <a:effectLst/>
                <a:ea typeface="Calibri" panose="020F0502020204030204" pitchFamily="34" charset="0"/>
              </a:rPr>
              <a:t>. Look at how these words and phrases connect either the artist intention or the audience response to the artists’ choice of techniques. Some connecting verbs have been highlighted in bold as a guide.</a:t>
            </a:r>
          </a:p>
          <a:p>
            <a:pPr>
              <a:lnSpc>
                <a:spcPct val="115000"/>
              </a:lnSpc>
              <a:spcBef>
                <a:spcPts val="1200"/>
              </a:spcBef>
            </a:pPr>
            <a:r>
              <a:rPr lang="en-AU" sz="1800" dirty="0">
                <a:solidFill>
                  <a:schemeClr val="accent1"/>
                </a:solidFill>
                <a:ea typeface="Calibri" panose="020F0502020204030204" pitchFamily="34" charset="0"/>
              </a:rPr>
              <a:t>It may be helpful to have a copy of table 23 on the previous slide open when you are completing this activity.</a:t>
            </a:r>
            <a:endParaRPr lang="en-AU" sz="1800" dirty="0">
              <a:solidFill>
                <a:schemeClr val="accent1"/>
              </a:solidFill>
              <a:effectLst/>
              <a:ea typeface="Calibri" panose="020F0502020204030204" pitchFamily="34" charset="0"/>
            </a:endParaRPr>
          </a:p>
        </p:txBody>
      </p:sp>
      <p:pic>
        <p:nvPicPr>
          <p:cNvPr id="6" name="Graphic 5">
            <a:extLst>
              <a:ext uri="{FF2B5EF4-FFF2-40B4-BE49-F238E27FC236}">
                <a16:creationId xmlns:a16="http://schemas.microsoft.com/office/drawing/2014/main" id="{4097498D-CB75-41EA-811E-77D1CF4D659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0333" y="581301"/>
            <a:ext cx="6071667" cy="6071667"/>
          </a:xfrm>
          <a:prstGeom prst="rect">
            <a:avLst/>
          </a:prstGeom>
        </p:spPr>
      </p:pic>
      <p:sp>
        <p:nvSpPr>
          <p:cNvPr id="4" name="Slide Number Placeholder 3">
            <a:extLst>
              <a:ext uri="{FF2B5EF4-FFF2-40B4-BE49-F238E27FC236}">
                <a16:creationId xmlns:a16="http://schemas.microsoft.com/office/drawing/2014/main" id="{9194564B-C607-8BB2-3B45-32B3AA0F7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47059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39BA-585B-16BA-4663-A4B4082752A8}"/>
              </a:ext>
            </a:extLst>
          </p:cNvPr>
          <p:cNvSpPr>
            <a:spLocks noGrp="1"/>
          </p:cNvSpPr>
          <p:nvPr>
            <p:ph type="title"/>
          </p:nvPr>
        </p:nvSpPr>
        <p:spPr/>
        <p:txBody>
          <a:bodyPr/>
          <a:lstStyle/>
          <a:p>
            <a:r>
              <a:rPr lang="en-AU" dirty="0"/>
              <a:t>Apply – </a:t>
            </a:r>
            <a:r>
              <a:rPr lang="en-AU" dirty="0">
                <a:solidFill>
                  <a:schemeClr val="tx2"/>
                </a:solidFill>
              </a:rPr>
              <a:t>connecting verbs</a:t>
            </a:r>
            <a:endParaRPr lang="en-AU" sz="1600" dirty="0">
              <a:solidFill>
                <a:schemeClr val="tx2"/>
              </a:solidFill>
            </a:endParaRPr>
          </a:p>
        </p:txBody>
      </p:sp>
      <p:grpSp>
        <p:nvGrpSpPr>
          <p:cNvPr id="3" name="Group 2">
            <a:extLst>
              <a:ext uri="{FF2B5EF4-FFF2-40B4-BE49-F238E27FC236}">
                <a16:creationId xmlns:a16="http://schemas.microsoft.com/office/drawing/2014/main" id="{345245A3-D0B1-BE9A-BF59-18DCC8B3B96E}"/>
              </a:ext>
              <a:ext uri="{C183D7F6-B498-43B3-948B-1728B52AA6E4}">
                <adec:decorative xmlns:adec="http://schemas.microsoft.com/office/drawing/2017/decorative" val="1"/>
              </a:ext>
            </a:extLst>
          </p:cNvPr>
          <p:cNvGrpSpPr/>
          <p:nvPr/>
        </p:nvGrpSpPr>
        <p:grpSpPr>
          <a:xfrm>
            <a:off x="244458" y="1484714"/>
            <a:ext cx="1800000" cy="1800000"/>
            <a:chOff x="244458" y="1484714"/>
            <a:chExt cx="1800000" cy="1800000"/>
          </a:xfrm>
        </p:grpSpPr>
        <p:sp>
          <p:nvSpPr>
            <p:cNvPr id="14" name="Oval 13">
              <a:extLst>
                <a:ext uri="{FF2B5EF4-FFF2-40B4-BE49-F238E27FC236}">
                  <a16:creationId xmlns:a16="http://schemas.microsoft.com/office/drawing/2014/main" id="{17F88A02-FC0F-C8CF-FEBE-3B71738D572D}"/>
                </a:ext>
                <a:ext uri="{C183D7F6-B498-43B3-948B-1728B52AA6E4}">
                  <adec:decorative xmlns:adec="http://schemas.microsoft.com/office/drawing/2017/decorative" val="1"/>
                </a:ext>
              </a:extLst>
            </p:cNvPr>
            <p:cNvSpPr/>
            <p:nvPr/>
          </p:nvSpPr>
          <p:spPr>
            <a:xfrm>
              <a:off x="244458" y="1484714"/>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A</a:t>
              </a:r>
            </a:p>
            <a:p>
              <a:pPr algn="ctr"/>
              <a:endParaRPr lang="en-AU" b="1"/>
            </a:p>
          </p:txBody>
        </p:sp>
        <p:sp>
          <p:nvSpPr>
            <p:cNvPr id="15" name="TextBox 14">
              <a:extLst>
                <a:ext uri="{FF2B5EF4-FFF2-40B4-BE49-F238E27FC236}">
                  <a16:creationId xmlns:a16="http://schemas.microsoft.com/office/drawing/2014/main" id="{B29D1DA9-9F85-074D-8722-5908534C2488}"/>
                </a:ext>
                <a:ext uri="{C183D7F6-B498-43B3-948B-1728B52AA6E4}">
                  <adec:decorative xmlns:adec="http://schemas.microsoft.com/office/drawing/2017/decorative" val="1"/>
                </a:ext>
              </a:extLst>
            </p:cNvPr>
            <p:cNvSpPr txBox="1"/>
            <p:nvPr/>
          </p:nvSpPr>
          <p:spPr>
            <a:xfrm>
              <a:off x="816790" y="2828341"/>
              <a:ext cx="655336" cy="440267"/>
            </a:xfrm>
            <a:prstGeom prst="rect">
              <a:avLst/>
            </a:prstGeom>
            <a:noFill/>
          </p:spPr>
          <p:txBody>
            <a:bodyPr wrap="square" lIns="0" tIns="0" rIns="0" bIns="0" rtlCol="0">
              <a:noAutofit/>
            </a:bodyPr>
            <a:lstStyle/>
            <a:p>
              <a:pPr algn="l"/>
              <a:r>
                <a:rPr lang="en-AU" sz="1800">
                  <a:solidFill>
                    <a:schemeClr val="bg1"/>
                  </a:solidFill>
                </a:rPr>
                <a:t>Apply</a:t>
              </a:r>
            </a:p>
          </p:txBody>
        </p:sp>
      </p:grpSp>
      <p:sp>
        <p:nvSpPr>
          <p:cNvPr id="6" name="Rectangle 5">
            <a:extLst>
              <a:ext uri="{FF2B5EF4-FFF2-40B4-BE49-F238E27FC236}">
                <a16:creationId xmlns:a16="http://schemas.microsoft.com/office/drawing/2014/main" id="{7B5FE16F-D181-C619-6363-453D1766F8B1}"/>
              </a:ext>
            </a:extLst>
          </p:cNvPr>
          <p:cNvSpPr/>
          <p:nvPr/>
        </p:nvSpPr>
        <p:spPr>
          <a:xfrm>
            <a:off x="2251166" y="1368000"/>
            <a:ext cx="8872834" cy="11466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dirty="0">
                <a:solidFill>
                  <a:schemeClr val="accent1"/>
                </a:solidFill>
                <a:effectLst/>
                <a:ea typeface="Calibri" panose="020F0502020204030204" pitchFamily="34" charset="0"/>
              </a:rPr>
              <a:t>Edit 2 of your own paragraph sentences from your completed</a:t>
            </a:r>
            <a:r>
              <a:rPr lang="en-AU" sz="1800" dirty="0">
                <a:solidFill>
                  <a:schemeClr val="accent1"/>
                </a:solidFill>
                <a:ea typeface="Calibri" panose="020F0502020204030204" pitchFamily="34" charset="0"/>
              </a:rPr>
              <a:t> </a:t>
            </a:r>
            <a:r>
              <a:rPr lang="en-AU" sz="1800" u="sng" dirty="0">
                <a:solidFill>
                  <a:schemeClr val="accent2"/>
                </a:solidFill>
                <a:ea typeface="Calibri" panose="020F0502020204030204" pitchFamily="34" charset="0"/>
                <a:hlinkClick r:id="rId2"/>
              </a:rPr>
              <a:t>Table 17 – PEEL paragraph</a:t>
            </a:r>
            <a:r>
              <a:rPr lang="en-AU" sz="1800" dirty="0">
                <a:solidFill>
                  <a:schemeClr val="accent1"/>
                </a:solidFill>
                <a:effectLst/>
                <a:ea typeface="Calibri" panose="020F0502020204030204" pitchFamily="34" charset="0"/>
              </a:rPr>
              <a:t>, using connecting verbs from the table above. If you feel confident, experiment with the phrases in the supplementary column. </a:t>
            </a:r>
          </a:p>
        </p:txBody>
      </p:sp>
      <p:grpSp>
        <p:nvGrpSpPr>
          <p:cNvPr id="5" name="Group 4" descr="Write your 2 edited sentences here.">
            <a:extLst>
              <a:ext uri="{FF2B5EF4-FFF2-40B4-BE49-F238E27FC236}">
                <a16:creationId xmlns:a16="http://schemas.microsoft.com/office/drawing/2014/main" id="{8C255171-0ABB-EB2C-E203-B10BDD0B896B}"/>
              </a:ext>
            </a:extLst>
          </p:cNvPr>
          <p:cNvGrpSpPr/>
          <p:nvPr/>
        </p:nvGrpSpPr>
        <p:grpSpPr>
          <a:xfrm>
            <a:off x="2217066" y="2802467"/>
            <a:ext cx="8906934" cy="3547533"/>
            <a:chOff x="2217066" y="2802467"/>
            <a:chExt cx="8906934" cy="3547533"/>
          </a:xfrm>
        </p:grpSpPr>
        <p:sp>
          <p:nvSpPr>
            <p:cNvPr id="10" name="Rectangle 9">
              <a:extLst>
                <a:ext uri="{FF2B5EF4-FFF2-40B4-BE49-F238E27FC236}">
                  <a16:creationId xmlns:a16="http://schemas.microsoft.com/office/drawing/2014/main" id="{BC5DA419-EBBA-AF95-5185-1336F0A33C55}"/>
                </a:ext>
                <a:ext uri="{C183D7F6-B498-43B3-948B-1728B52AA6E4}">
                  <adec:decorative xmlns:adec="http://schemas.microsoft.com/office/drawing/2017/decorative" val="1"/>
                </a:ext>
              </a:extLst>
            </p:cNvPr>
            <p:cNvSpPr/>
            <p:nvPr/>
          </p:nvSpPr>
          <p:spPr>
            <a:xfrm>
              <a:off x="2217066" y="2802467"/>
              <a:ext cx="8906934" cy="3547533"/>
            </a:xfrm>
            <a:prstGeom prst="rect">
              <a:avLst/>
            </a:prstGeom>
            <a:solidFill>
              <a:schemeClr val="accent6"/>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1C6A7D10-449C-3435-BB6A-879043AFCBC8}"/>
                </a:ext>
              </a:extLst>
            </p:cNvPr>
            <p:cNvSpPr txBox="1"/>
            <p:nvPr/>
          </p:nvSpPr>
          <p:spPr>
            <a:xfrm>
              <a:off x="2299062" y="2909761"/>
              <a:ext cx="8824937" cy="440267"/>
            </a:xfrm>
            <a:prstGeom prst="rect">
              <a:avLst/>
            </a:prstGeom>
            <a:solidFill>
              <a:schemeClr val="accent6"/>
            </a:solidFill>
            <a:ln>
              <a:solidFill>
                <a:schemeClr val="accent6"/>
              </a:solidFill>
            </a:ln>
          </p:spPr>
          <p:txBody>
            <a:bodyPr wrap="square" lIns="0" tIns="0" rIns="0" bIns="0" rtlCol="0">
              <a:noAutofit/>
            </a:bodyPr>
            <a:lstStyle/>
            <a:p>
              <a:pPr algn="l"/>
              <a:r>
                <a:rPr lang="en-AU" sz="1800" dirty="0"/>
                <a:t>Write your 2 edited sentences here.</a:t>
              </a:r>
            </a:p>
          </p:txBody>
        </p:sp>
      </p:grpSp>
      <p:sp>
        <p:nvSpPr>
          <p:cNvPr id="4" name="Slide Number Placeholder 3">
            <a:extLst>
              <a:ext uri="{FF2B5EF4-FFF2-40B4-BE49-F238E27FC236}">
                <a16:creationId xmlns:a16="http://schemas.microsoft.com/office/drawing/2014/main" id="{9194564B-C607-8BB2-3B45-32B3AA0F7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10706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39BA-585B-16BA-4663-A4B4082752A8}"/>
              </a:ext>
            </a:extLst>
          </p:cNvPr>
          <p:cNvSpPr>
            <a:spLocks noGrp="1"/>
          </p:cNvSpPr>
          <p:nvPr>
            <p:ph type="title"/>
          </p:nvPr>
        </p:nvSpPr>
        <p:spPr/>
        <p:txBody>
          <a:bodyPr/>
          <a:lstStyle/>
          <a:p>
            <a:r>
              <a:rPr lang="en-AU" dirty="0"/>
              <a:t>Practise – </a:t>
            </a:r>
            <a:r>
              <a:rPr lang="en-AU" dirty="0">
                <a:solidFill>
                  <a:schemeClr val="tx2"/>
                </a:solidFill>
              </a:rPr>
              <a:t>connecting verbs</a:t>
            </a:r>
            <a:endParaRPr lang="en-AU" sz="1600" dirty="0">
              <a:solidFill>
                <a:schemeClr val="tx2"/>
              </a:solidFill>
            </a:endParaRPr>
          </a:p>
        </p:txBody>
      </p:sp>
      <p:grpSp>
        <p:nvGrpSpPr>
          <p:cNvPr id="3" name="Group 2">
            <a:extLst>
              <a:ext uri="{FF2B5EF4-FFF2-40B4-BE49-F238E27FC236}">
                <a16:creationId xmlns:a16="http://schemas.microsoft.com/office/drawing/2014/main" id="{72E1BC51-1DB5-096F-4615-318E98622DE2}"/>
              </a:ext>
              <a:ext uri="{C183D7F6-B498-43B3-948B-1728B52AA6E4}">
                <adec:decorative xmlns:adec="http://schemas.microsoft.com/office/drawing/2017/decorative" val="1"/>
              </a:ext>
            </a:extLst>
          </p:cNvPr>
          <p:cNvGrpSpPr/>
          <p:nvPr/>
        </p:nvGrpSpPr>
        <p:grpSpPr>
          <a:xfrm>
            <a:off x="244458" y="1482881"/>
            <a:ext cx="1800000" cy="1800000"/>
            <a:chOff x="244458" y="1482881"/>
            <a:chExt cx="1800000" cy="1800000"/>
          </a:xfrm>
        </p:grpSpPr>
        <p:sp>
          <p:nvSpPr>
            <p:cNvPr id="6" name="Oval 5">
              <a:extLst>
                <a:ext uri="{FF2B5EF4-FFF2-40B4-BE49-F238E27FC236}">
                  <a16:creationId xmlns:a16="http://schemas.microsoft.com/office/drawing/2014/main" id="{0D821077-3113-8091-B963-920A80E741B7}"/>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P</a:t>
              </a:r>
            </a:p>
            <a:p>
              <a:pPr algn="ctr"/>
              <a:endParaRPr lang="en-AU" b="1"/>
            </a:p>
          </p:txBody>
        </p:sp>
        <p:sp>
          <p:nvSpPr>
            <p:cNvPr id="10" name="TextBox 9">
              <a:extLst>
                <a:ext uri="{FF2B5EF4-FFF2-40B4-BE49-F238E27FC236}">
                  <a16:creationId xmlns:a16="http://schemas.microsoft.com/office/drawing/2014/main" id="{EE60CBDF-71CB-45C8-60C8-1E3EA4AD9D34}"/>
                </a:ext>
                <a:ext uri="{C183D7F6-B498-43B3-948B-1728B52AA6E4}">
                  <adec:decorative xmlns:adec="http://schemas.microsoft.com/office/drawing/2017/decorative" val="1"/>
                </a:ext>
              </a:extLst>
            </p:cNvPr>
            <p:cNvSpPr txBox="1"/>
            <p:nvPr/>
          </p:nvSpPr>
          <p:spPr>
            <a:xfrm>
              <a:off x="673290" y="2826508"/>
              <a:ext cx="942336" cy="440267"/>
            </a:xfrm>
            <a:prstGeom prst="rect">
              <a:avLst/>
            </a:prstGeom>
            <a:noFill/>
          </p:spPr>
          <p:txBody>
            <a:bodyPr wrap="square" lIns="0" tIns="0" rIns="0" bIns="0" rtlCol="0">
              <a:noAutofit/>
            </a:bodyPr>
            <a:lstStyle/>
            <a:p>
              <a:pPr algn="l"/>
              <a:r>
                <a:rPr lang="en-AU" sz="1800">
                  <a:solidFill>
                    <a:schemeClr val="bg1"/>
                  </a:solidFill>
                </a:rPr>
                <a:t>Practise</a:t>
              </a:r>
            </a:p>
          </p:txBody>
        </p:sp>
      </p:grpSp>
      <p:sp>
        <p:nvSpPr>
          <p:cNvPr id="7" name="Content Placeholder 6">
            <a:extLst>
              <a:ext uri="{FF2B5EF4-FFF2-40B4-BE49-F238E27FC236}">
                <a16:creationId xmlns:a16="http://schemas.microsoft.com/office/drawing/2014/main" id="{C79BB9AE-8D97-8275-7B52-CE6C0EEE582A}"/>
              </a:ext>
            </a:extLst>
          </p:cNvPr>
          <p:cNvSpPr>
            <a:spLocks noGrp="1"/>
          </p:cNvSpPr>
          <p:nvPr>
            <p:ph idx="1"/>
          </p:nvPr>
        </p:nvSpPr>
        <p:spPr>
          <a:xfrm>
            <a:off x="2332383" y="1620000"/>
            <a:ext cx="5114436" cy="4536000"/>
          </a:xfrm>
        </p:spPr>
        <p:txBody>
          <a:bodyPr/>
          <a:lstStyle/>
          <a:p>
            <a:pPr>
              <a:lnSpc>
                <a:spcPct val="150000"/>
              </a:lnSpc>
            </a:pPr>
            <a:r>
              <a:rPr lang="en-AU" sz="1800"/>
              <a:t>The tips below are suggestions you may use to practise the skills and knowledge in this LEAP lesson.</a:t>
            </a:r>
          </a:p>
          <a:p>
            <a:pPr marL="342900" indent="-342900">
              <a:lnSpc>
                <a:spcPct val="150000"/>
              </a:lnSpc>
              <a:buFont typeface="Arial" panose="020B0604020202020204" pitchFamily="34" charset="0"/>
              <a:buChar char="•"/>
            </a:pPr>
            <a:r>
              <a:rPr lang="en-AU" sz="1800"/>
              <a:t>Keep a copy of the connecting verbs bank to refer to when you are practising writing responses for section II.</a:t>
            </a:r>
          </a:p>
          <a:p>
            <a:pPr marL="342900" indent="-342900">
              <a:lnSpc>
                <a:spcPct val="150000"/>
              </a:lnSpc>
              <a:buFont typeface="Arial" panose="020B0604020202020204" pitchFamily="34" charset="0"/>
              <a:buChar char="•"/>
            </a:pPr>
            <a:r>
              <a:rPr lang="en-AU" sz="1800"/>
              <a:t>After any writing activity review your work for opportunities to refine the connecting verbs.</a:t>
            </a:r>
          </a:p>
        </p:txBody>
      </p:sp>
      <p:pic>
        <p:nvPicPr>
          <p:cNvPr id="1026" name="Picture 2">
            <a:extLst>
              <a:ext uri="{FF2B5EF4-FFF2-40B4-BE49-F238E27FC236}">
                <a16:creationId xmlns:a16="http://schemas.microsoft.com/office/drawing/2014/main" id="{9EA87DE7-63DE-398D-F939-5FDD649C34C9}"/>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7701556" y="1509196"/>
            <a:ext cx="3551089" cy="44873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194564B-C607-8BB2-3B45-32B3AA0F75B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97949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A818-D477-16A0-1A73-CB25CB95A8E5}"/>
              </a:ext>
            </a:extLst>
          </p:cNvPr>
          <p:cNvSpPr>
            <a:spLocks noGrp="1"/>
          </p:cNvSpPr>
          <p:nvPr>
            <p:ph type="title"/>
          </p:nvPr>
        </p:nvSpPr>
        <p:spPr/>
        <p:txBody>
          <a:bodyPr/>
          <a:lstStyle/>
          <a:p>
            <a:r>
              <a:rPr lang="en-AU"/>
              <a:t>References for LEAP! – Level up your skills in section II </a:t>
            </a:r>
          </a:p>
        </p:txBody>
      </p:sp>
      <p:sp>
        <p:nvSpPr>
          <p:cNvPr id="5" name="Rectangle 4">
            <a:extLst>
              <a:ext uri="{FF2B5EF4-FFF2-40B4-BE49-F238E27FC236}">
                <a16:creationId xmlns:a16="http://schemas.microsoft.com/office/drawing/2014/main" id="{EDD1368A-3790-0D5D-7C04-210195BFA4EF}"/>
              </a:ext>
            </a:extLst>
          </p:cNvPr>
          <p:cNvSpPr/>
          <p:nvPr/>
        </p:nvSpPr>
        <p:spPr>
          <a:xfrm>
            <a:off x="354000" y="1473708"/>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E15296-715C-B52E-A847-C20F26AD964B}"/>
              </a:ext>
            </a:extLst>
          </p:cNvPr>
          <p:cNvSpPr>
            <a:spLocks noGrp="1"/>
          </p:cNvSpPr>
          <p:nvPr>
            <p:ph idx="1"/>
          </p:nvPr>
        </p:nvSpPr>
        <p:spPr>
          <a:xfrm>
            <a:off x="353999" y="2736272"/>
            <a:ext cx="11484000" cy="3208309"/>
          </a:xfrm>
        </p:spPr>
        <p:txBody>
          <a:bodyPr/>
          <a:lstStyle/>
          <a:p>
            <a:pPr>
              <a:lnSpc>
                <a:spcPct val="114000"/>
              </a:lnSpc>
              <a:spcBef>
                <a:spcPts val="600"/>
              </a:spcBef>
              <a:spcAft>
                <a:spcPts val="0"/>
              </a:spcAft>
            </a:pPr>
            <a:r>
              <a:rPr lang="en-US" sz="1400" dirty="0">
                <a:solidFill>
                  <a:srgbClr val="000000"/>
                </a:solidFill>
                <a:effectLst/>
                <a:ea typeface="Arial" panose="020B0604020202020204" pitchFamily="34" charset="0"/>
                <a:cs typeface="Arial" panose="020B0604020202020204" pitchFamily="34" charset="0"/>
              </a:rPr>
              <a:t>All material © </a:t>
            </a:r>
            <a:r>
              <a:rPr lang="en-US" sz="1400" u="sng" dirty="0">
                <a:solidFill>
                  <a:schemeClr val="accent2"/>
                </a:solidFill>
                <a:effectLst/>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State of New South Wales (Department of Education), 2021</a:t>
            </a:r>
            <a:r>
              <a:rPr lang="en-US" sz="1400" dirty="0">
                <a:solidFill>
                  <a:schemeClr val="accent2"/>
                </a:solidFill>
                <a:effectLst/>
                <a:ea typeface="Arial" panose="020B0604020202020204" pitchFamily="34" charset="0"/>
                <a:cs typeface="Arial" panose="020B0604020202020204" pitchFamily="34" charset="0"/>
              </a:rPr>
              <a:t> </a:t>
            </a:r>
            <a:r>
              <a:rPr lang="en-US" sz="1400" dirty="0">
                <a:solidFill>
                  <a:srgbClr val="000000"/>
                </a:solidFill>
                <a:effectLst/>
                <a:ea typeface="Arial" panose="020B0604020202020204" pitchFamily="34" charset="0"/>
                <a:cs typeface="Arial" panose="020B0604020202020204" pitchFamily="34" charset="0"/>
              </a:rPr>
              <a:t>unless otherwise indicated. All other material used by permission or under license.</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Glossary of Key Words</a:t>
            </a:r>
            <a:r>
              <a:rPr lang="en-AU" sz="1400" dirty="0">
                <a:solidFill>
                  <a:srgbClr val="000000"/>
                </a:solidFill>
                <a:effectLst/>
                <a:ea typeface="Arial" panose="020B0604020202020204" pitchFamily="34" charset="0"/>
                <a:cs typeface="Arial" panose="020B0604020202020204" pitchFamily="34" charset="0"/>
              </a:rPr>
              <a:t>@ NSW Education Standards Authority (NESA) for and on behalf of the Crown in right of the State of New South Wales, [2008] accessed 25/10/2022. </a:t>
            </a:r>
          </a:p>
          <a:p>
            <a:pPr>
              <a:lnSpc>
                <a:spcPct val="114000"/>
              </a:lnSpc>
              <a:spcBef>
                <a:spcPts val="600"/>
              </a:spcBef>
              <a:spcAft>
                <a:spcPts val="0"/>
              </a:spcAft>
            </a:pPr>
            <a:r>
              <a:rPr lang="en-AU" sz="1400" dirty="0" err="1"/>
              <a:t>Pixabay</a:t>
            </a:r>
            <a:r>
              <a:rPr lang="en-AU" sz="1400" dirty="0"/>
              <a:t> (2017) </a:t>
            </a:r>
            <a:r>
              <a:rPr lang="en-AU" sz="1400" dirty="0">
                <a:solidFill>
                  <a:schemeClr val="accent2"/>
                </a:solidFill>
                <a:hlinkClick r:id="rId4">
                  <a:extLst>
                    <a:ext uri="{A12FA001-AC4F-418D-AE19-62706E023703}">
                      <ahyp:hlinkClr xmlns:ahyp="http://schemas.microsoft.com/office/drawing/2018/hyperlinkcolor" val="tx"/>
                    </a:ext>
                  </a:extLst>
                </a:hlinkClick>
              </a:rPr>
              <a:t>Jump for joy</a:t>
            </a:r>
            <a:r>
              <a:rPr lang="en-AU" sz="1400" dirty="0">
                <a:solidFill>
                  <a:schemeClr val="accent2"/>
                </a:solidFill>
              </a:rPr>
              <a:t> </a:t>
            </a:r>
            <a:r>
              <a:rPr lang="en-AU" sz="1400" dirty="0"/>
              <a:t>[image] accessed 23/02/23</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US"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Stage 6 Syllabus</a:t>
            </a:r>
            <a:r>
              <a:rPr lang="en-US" sz="1400" dirty="0">
                <a:solidFill>
                  <a:schemeClr val="accent2"/>
                </a:solidFill>
                <a:effectLst/>
                <a:ea typeface="Segoe UI" panose="020B0502040204020203" pitchFamily="34" charset="0"/>
                <a:cs typeface="Arial" panose="020B0604020202020204" pitchFamily="34" charset="0"/>
              </a:rPr>
              <a:t> </a:t>
            </a:r>
            <a:r>
              <a:rPr lang="en-US" sz="1400" dirty="0">
                <a:solidFill>
                  <a:srgbClr val="000000"/>
                </a:solidFill>
                <a:effectLst/>
                <a:ea typeface="Segoe UI" panose="020B0502040204020203" pitchFamily="34" charset="0"/>
                <a:cs typeface="Arial" panose="020B0604020202020204" pitchFamily="34" charset="0"/>
              </a:rPr>
              <a:t>© 2016 NSW Education Standards Authority (NESA) for and on behalf of the Crown in right of the State of New South Wales.</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Visual Arts HSC exam pack 2021</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Segoe UI" panose="020B0502040204020203" pitchFamily="34" charset="0"/>
                <a:cs typeface="Arial" panose="020B0604020202020204" pitchFamily="34" charset="0"/>
              </a:rPr>
              <a:t>© NSW Education Standards Authority (NESA) for and on behalf of the Crown in right of the State of New South Wales, [20</a:t>
            </a:r>
            <a:r>
              <a:rPr lang="en-AU" sz="1400" dirty="0">
                <a:solidFill>
                  <a:srgbClr val="000000"/>
                </a:solidFill>
                <a:effectLst/>
                <a:ea typeface="Arial" panose="020B0604020202020204" pitchFamily="34" charset="0"/>
                <a:cs typeface="Arial" panose="020B0604020202020204" pitchFamily="34" charset="0"/>
              </a:rPr>
              <a:t>21]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Visual Arts HSC exam pack 2017</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 NSW Education Standards</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pPr>
            <a:r>
              <a:rPr lang="en-AU" sz="1400" dirty="0">
                <a:solidFill>
                  <a:srgbClr val="000000"/>
                </a:solidFill>
                <a:effectLst/>
                <a:ea typeface="Arial" panose="020B0604020202020204" pitchFamily="34" charset="0"/>
                <a:cs typeface="Arial" panose="020B0604020202020204" pitchFamily="34" charset="0"/>
              </a:rPr>
              <a:t>Learning Hub </a:t>
            </a:r>
            <a:r>
              <a:rPr lang="en-AU" sz="1400" u="sng" dirty="0">
                <a:solidFill>
                  <a:schemeClr val="accent2"/>
                </a:solidFill>
                <a:effectLst/>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Learning Hub | Writing paragraphs with PEEL</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[website] accessed 25/10/2022.</a:t>
            </a: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p>
        </p:txBody>
      </p:sp>
      <p:sp>
        <p:nvSpPr>
          <p:cNvPr id="4" name="Slide Number Placeholder 3">
            <a:extLst>
              <a:ext uri="{FF2B5EF4-FFF2-40B4-BE49-F238E27FC236}">
                <a16:creationId xmlns:a16="http://schemas.microsoft.com/office/drawing/2014/main" id="{D162A49B-DF5B-8ECF-1B2C-0B021982124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184995522"/>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828</Words>
  <Application>Microsoft Office PowerPoint</Application>
  <PresentationFormat>Widescreen</PresentationFormat>
  <Paragraphs>105</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Public Sans</vt:lpstr>
      <vt:lpstr>Public Sans Light</vt:lpstr>
      <vt:lpstr>Arial</vt:lpstr>
      <vt:lpstr>Times New Roman</vt:lpstr>
      <vt:lpstr>NSWG Corporate</vt:lpstr>
      <vt:lpstr>LEAP!  Level up your skills in section II– improving language skills</vt:lpstr>
      <vt:lpstr>LEAP lessons introduction </vt:lpstr>
      <vt:lpstr>Learn – connecting verbs bank</vt:lpstr>
      <vt:lpstr>Example – planning your response</vt:lpstr>
      <vt:lpstr>Apply – connecting verbs</vt:lpstr>
      <vt:lpstr>Practise – connecting verbs</vt:lpstr>
      <vt:lpstr>References for LEAP! – Level up your skills in section 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Level up your skills in section II– improving language skills</dc:title>
  <dc:creator>NSW Department of Education</dc:creator>
  <cp:keywords/>
  <cp:revision>2</cp:revision>
  <dcterms:created xsi:type="dcterms:W3CDTF">2023-06-15T00:28:53Z</dcterms:created>
  <dcterms:modified xsi:type="dcterms:W3CDTF">2023-06-15T00:29:11Z</dcterms:modified>
</cp:coreProperties>
</file>