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60" r:id="rId1"/>
  </p:sldMasterIdLst>
  <p:notesMasterIdLst>
    <p:notesMasterId r:id="rId10"/>
  </p:notesMasterIdLst>
  <p:handoutMasterIdLst>
    <p:handoutMasterId r:id="rId11"/>
  </p:handoutMasterIdLst>
  <p:sldIdLst>
    <p:sldId id="323" r:id="rId2"/>
    <p:sldId id="371" r:id="rId3"/>
    <p:sldId id="314" r:id="rId4"/>
    <p:sldId id="369" r:id="rId5"/>
    <p:sldId id="315" r:id="rId6"/>
    <p:sldId id="317" r:id="rId7"/>
    <p:sldId id="370" r:id="rId8"/>
    <p:sldId id="396" r:id="rId9"/>
  </p:sldIdLst>
  <p:sldSz cx="12192000" cy="6858000"/>
  <p:notesSz cx="6858000" cy="9144000"/>
  <p:embeddedFontLst>
    <p:embeddedFont>
      <p:font typeface="Public Sans" panose="020B0604020202020204" charset="0"/>
      <p:regular r:id="rId12"/>
      <p:bold r:id="rId13"/>
      <p:italic r:id="rId14"/>
      <p:boldItalic r:id="rId15"/>
    </p:embeddedFont>
    <p:embeddedFont>
      <p:font typeface="Public Sans Light" panose="020B0604020202020204" charset="0"/>
      <p:regular r:id="rId16"/>
      <p:italic r:id="rId1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D83A15-E68B-0B0B-1C3F-999FD2CA37A0}" name="Ravenna GREGORY" initials="RG" userId="S::ravenna.gregory@det.nsw.edu.au::f5c11ae7-6dec-403e-a7cc-ae83440d4b4a" providerId="AD"/>
  <p188:author id="{32BA8AA1-691A-0C5B-F8FB-874FC5D098EB}" name="Alex Manton" initials="AM" userId="S::alex.manton@det.nsw.edu.au::ac4fd86e-d6a9-402d-87ef-cfff92a16b6e" providerId="AD"/>
  <p188:author id="{002681A9-7D58-0AFA-ED9F-A780C1A6EAFE}" name="Jackie King" initials="JK" userId="S::jacquelyn.king1@det.nsw.edu.au::d8b064bb-b302-46ab-9bb5-5991f720e55b" providerId="AD"/>
  <p188:author id="{418936B8-3A4C-1AC9-3C33-D1B0387287B1}" name="Sarah Pacey" initials="SP" userId="S::sarah.pacey2@det.nsw.edu.au::4280ed20-4c42-4a59-8e7f-58f2f52d2365" providerId="AD"/>
  <p188:author id="{E01E41E9-2EB3-2CEA-7F62-566CC93C56C6}" name="Alexander Papasavvas" initials="AP" userId="S::Alexander.Papasavvas@det.nsw.edu.au::23500b9d-e8c9-4b05-b51e-1cddf5f5d7ab" providerId="AD"/>
  <p188:author id="{42C0F0FB-B4C2-4274-0CA1-A64C7F1DACA0}" name="Sarah Pacey" initials="SP" userId="S::Sarah.Pacey2@det.nsw.edu.au::4280ed20-4c42-4a59-8e7f-58f2f52d23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CB6"/>
    <a:srgbClr val="630019"/>
    <a:srgbClr val="EBEBEB"/>
    <a:srgbClr val="F3E2E6"/>
    <a:srgbClr val="CBEDFD"/>
    <a:srgbClr val="D715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31ECBE-33FF-D44F-DD3E-353E7E8B06D5}" v="3" dt="2023-04-14T03:52:20.889"/>
    <p1510:client id="{0E63616A-8985-47D8-B6D5-C0ECD1E7F1FF}" v="3" dt="2023-04-10T22:13:17.597"/>
    <p1510:client id="{A02AFFEA-B745-41B1-94FB-27114B18DA3C}" v="7" dt="2023-04-10T23:35:16.204"/>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894"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23" Type="http://schemas.microsoft.com/office/2018/10/relationships/authors" Target="authors.xml"/><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15/06/2023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15/06/2023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hlinkClick r:id="rId3"/>
              </a:rPr>
              <a:t>Jump Sky Man - Free photo on </a:t>
            </a:r>
            <a:r>
              <a:rPr lang="en-AU" err="1">
                <a:hlinkClick r:id="rId3"/>
              </a:rPr>
              <a:t>Pixabay</a:t>
            </a:r>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835519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282873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rgbClr val="F6ACB6"/>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426555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3849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95496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023240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ivider 2_Image">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407991"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407990"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43B0A989-8C17-718F-1784-DAD10FB92D0A}"/>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2271565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10080000" cy="1008000"/>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a:t>Click icon to add table</a:t>
            </a:r>
            <a:endParaRPr lang="en-AU"/>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a:t>Click icon to add table</a:t>
            </a:r>
            <a:endParaRPr lang="en-AU"/>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a:t>Click icon to add table</a:t>
            </a:r>
            <a:endParaRPr lang="en-AU"/>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a:t>Click icon to add table</a:t>
            </a: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565172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69994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710867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accent2"/>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89342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4663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9195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1318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016379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96958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016276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186238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bheading, two column text and imag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394264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ubheading, two column text and image_no Lin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841564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887899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673595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225097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84884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451219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563696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12596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65956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668512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5879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bg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bg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423656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419941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32944443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6"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704" r:id="rId7"/>
    <p:sldLayoutId id="2147483671" r:id="rId8"/>
    <p:sldLayoutId id="2147483706" r:id="rId9"/>
    <p:sldLayoutId id="2147483673" r:id="rId10"/>
    <p:sldLayoutId id="2147483700" r:id="rId11"/>
    <p:sldLayoutId id="2147483674" r:id="rId12"/>
    <p:sldLayoutId id="2147483701" r:id="rId13"/>
    <p:sldLayoutId id="2147483707" r:id="rId14"/>
    <p:sldLayoutId id="2147483708" r:id="rId15"/>
    <p:sldLayoutId id="2147483675" r:id="rId16"/>
    <p:sldLayoutId id="2147483676" r:id="rId17"/>
    <p:sldLayoutId id="2147483662" r:id="rId18"/>
    <p:sldLayoutId id="2147483690" r:id="rId19"/>
    <p:sldLayoutId id="2147483672" r:id="rId20"/>
    <p:sldLayoutId id="2147483691" r:id="rId21"/>
    <p:sldLayoutId id="2147483677" r:id="rId22"/>
    <p:sldLayoutId id="2147483692" r:id="rId23"/>
    <p:sldLayoutId id="2147483678" r:id="rId24"/>
    <p:sldLayoutId id="2147483698" r:id="rId25"/>
    <p:sldLayoutId id="2147483699" r:id="rId26"/>
    <p:sldLayoutId id="2147483689" r:id="rId27"/>
    <p:sldLayoutId id="2147483664" r:id="rId28"/>
    <p:sldLayoutId id="2147483693" r:id="rId29"/>
    <p:sldLayoutId id="2147483684" r:id="rId30"/>
    <p:sldLayoutId id="2147483694" r:id="rId31"/>
    <p:sldLayoutId id="2147483679" r:id="rId32"/>
    <p:sldLayoutId id="2147483695" r:id="rId33"/>
    <p:sldLayoutId id="2147483687" r:id="rId34"/>
    <p:sldLayoutId id="2147483696" r:id="rId35"/>
    <p:sldLayoutId id="2147483680" r:id="rId36"/>
    <p:sldLayoutId id="2147483681" r:id="rId37"/>
    <p:sldLayoutId id="2147483682" r:id="rId38"/>
    <p:sldLayoutId id="2147483697" r:id="rId39"/>
    <p:sldLayoutId id="2147483685" r:id="rId40"/>
    <p:sldLayoutId id="2147483686" r:id="rId41"/>
    <p:sldLayoutId id="2147483665" r:id="rId42"/>
    <p:sldLayoutId id="2147483666" r:id="rId43"/>
    <p:sldLayoutId id="2147483667" r:id="rId44"/>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hyperlink" Target="https://education.nsw.gov.au/content/dam/main-education/teaching-and-learning/curriculum/key-learning-areas/creative-arts/media/documents/creative-arts-s6-visual-arts-hsc-writing-module-2-word-bank.pptx"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hyperlink" Target="https://education.nsw.gov.au/content/dam/main-education/teaching-and-learning/curriculum/key-learning-areas/creative-arts/media/documents/creative-arts-s6-visual-arts-hsc-writing-module-2-planning.pptx" TargetMode="Externa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hyperlink" Target="https://www.learninghub.ac.nz/writing/writing-paragraphs/" TargetMode="External"/><Relationship Id="rId3" Type="http://schemas.openxmlformats.org/officeDocument/2006/relationships/hyperlink" Target="https://educationstandards.nsw.edu.au/wps/portal/nesa/11-12/hsc/hsc-student-guide/glossary-keywords" TargetMode="External"/><Relationship Id="rId7" Type="http://schemas.openxmlformats.org/officeDocument/2006/relationships/hyperlink" Target="https://educationstandards.nsw.edu.au/wps/portal/nesa/resource-finder/hsc-exam-papers/2017/visual-arts-2017-hsc-exam-pack" TargetMode="External"/><Relationship Id="rId2" Type="http://schemas.openxmlformats.org/officeDocument/2006/relationships/hyperlink" Target="https://education.nsw.gov.au/about-us/copyright" TargetMode="External"/><Relationship Id="rId1" Type="http://schemas.openxmlformats.org/officeDocument/2006/relationships/slideLayout" Target="../slideLayouts/slideLayout19.xml"/><Relationship Id="rId6" Type="http://schemas.openxmlformats.org/officeDocument/2006/relationships/hyperlink" Target="https://educationstandards.nsw.edu.au/wps/portal/nesa/resource-finder/hsc-exam-papers/2021/visual-arts-2021-hsc-exam-pack+" TargetMode="External"/><Relationship Id="rId5" Type="http://schemas.openxmlformats.org/officeDocument/2006/relationships/hyperlink" Target="https://educationstandards.nsw.edu.au/wps/portal/nesa/11-12/stage-6-learning-areas/stage-6-creative-arts/visual-arts-syllabus" TargetMode="External"/><Relationship Id="rId4" Type="http://schemas.openxmlformats.org/officeDocument/2006/relationships/hyperlink" Target="https://pixabay.com/photos/jump-sky-man-clouds-height-girl-273164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293ED8-297F-D250-24BF-56D4C9D0EE09}"/>
              </a:ext>
            </a:extLst>
          </p:cNvPr>
          <p:cNvSpPr>
            <a:spLocks noGrp="1"/>
          </p:cNvSpPr>
          <p:nvPr>
            <p:ph type="ctrTitle"/>
          </p:nvPr>
        </p:nvSpPr>
        <p:spPr>
          <a:xfrm>
            <a:off x="3599997" y="1259999"/>
            <a:ext cx="6948000" cy="2700000"/>
          </a:xfrm>
        </p:spPr>
        <p:txBody>
          <a:bodyPr anchor="t">
            <a:normAutofit/>
          </a:bodyPr>
          <a:lstStyle/>
          <a:p>
            <a:r>
              <a:rPr lang="en-AU" dirty="0"/>
              <a:t>LEAP! </a:t>
            </a:r>
            <a:br>
              <a:rPr lang="en-AU" dirty="0"/>
            </a:br>
            <a:r>
              <a:rPr lang="en-AU" dirty="0"/>
              <a:t>Level up your skills in section II– </a:t>
            </a:r>
            <a:r>
              <a:rPr lang="en-AU" dirty="0">
                <a:solidFill>
                  <a:schemeClr val="accent4"/>
                </a:solidFill>
              </a:rPr>
              <a:t>writing an introductory paragraph</a:t>
            </a:r>
          </a:p>
        </p:txBody>
      </p:sp>
      <p:sp>
        <p:nvSpPr>
          <p:cNvPr id="3" name="Footer Placeholder 2">
            <a:extLst>
              <a:ext uri="{FF2B5EF4-FFF2-40B4-BE49-F238E27FC236}">
                <a16:creationId xmlns:a16="http://schemas.microsoft.com/office/drawing/2014/main" id="{1AB71365-3109-0ACE-8781-C46C4080B61D}"/>
              </a:ext>
            </a:extLst>
          </p:cNvPr>
          <p:cNvSpPr>
            <a:spLocks noGrp="1"/>
          </p:cNvSpPr>
          <p:nvPr>
            <p:ph type="ftr" sz="quarter" idx="10"/>
          </p:nvPr>
        </p:nvSpPr>
        <p:spPr>
          <a:xfrm>
            <a:off x="3599997" y="360000"/>
            <a:ext cx="3599996" cy="684000"/>
          </a:xfrm>
        </p:spPr>
        <p:txBody>
          <a:bodyPr/>
          <a:lstStyle/>
          <a:p>
            <a:r>
              <a:rPr lang="en-US" dirty="0"/>
              <a:t>NSW Department of Education</a:t>
            </a:r>
            <a:endParaRPr lang="en-AU" dirty="0"/>
          </a:p>
        </p:txBody>
      </p:sp>
      <p:sp>
        <p:nvSpPr>
          <p:cNvPr id="9" name="Text Placeholder 8">
            <a:extLst>
              <a:ext uri="{FF2B5EF4-FFF2-40B4-BE49-F238E27FC236}">
                <a16:creationId xmlns:a16="http://schemas.microsoft.com/office/drawing/2014/main" id="{F18866E8-4A90-9FEF-A343-F3FD9D57546A}"/>
              </a:ext>
            </a:extLst>
          </p:cNvPr>
          <p:cNvSpPr>
            <a:spLocks noGrp="1"/>
          </p:cNvSpPr>
          <p:nvPr>
            <p:ph type="body" sz="quarter" idx="14"/>
          </p:nvPr>
        </p:nvSpPr>
        <p:spPr>
          <a:xfrm>
            <a:off x="3599997" y="4248000"/>
            <a:ext cx="6947996" cy="1152000"/>
          </a:xfrm>
        </p:spPr>
        <p:txBody>
          <a:bodyPr anchor="b">
            <a:normAutofit/>
          </a:bodyPr>
          <a:lstStyle/>
          <a:p>
            <a:r>
              <a:rPr lang="en-AU"/>
              <a:t>Writing about HSC visual arts</a:t>
            </a:r>
            <a:endParaRPr lang="en-US"/>
          </a:p>
        </p:txBody>
      </p:sp>
      <p:sp>
        <p:nvSpPr>
          <p:cNvPr id="6" name="Text Placeholder 5">
            <a:extLst>
              <a:ext uri="{FF2B5EF4-FFF2-40B4-BE49-F238E27FC236}">
                <a16:creationId xmlns:a16="http://schemas.microsoft.com/office/drawing/2014/main" id="{FD17CA8E-A67C-88EF-B799-9923252A495E}"/>
              </a:ext>
            </a:extLst>
          </p:cNvPr>
          <p:cNvSpPr>
            <a:spLocks noGrp="1"/>
          </p:cNvSpPr>
          <p:nvPr>
            <p:ph type="body" sz="quarter" idx="11"/>
          </p:nvPr>
        </p:nvSpPr>
        <p:spPr>
          <a:xfrm>
            <a:off x="3599997" y="5832773"/>
            <a:ext cx="3600000" cy="396000"/>
          </a:xfrm>
        </p:spPr>
        <p:txBody>
          <a:bodyPr anchor="b">
            <a:normAutofit/>
          </a:bodyPr>
          <a:lstStyle/>
          <a:p>
            <a:pPr>
              <a:spcAft>
                <a:spcPts val="600"/>
              </a:spcAft>
            </a:pPr>
            <a:r>
              <a:rPr lang="en-AU" b="0"/>
              <a:t>Creative arts curriculum team </a:t>
            </a:r>
          </a:p>
        </p:txBody>
      </p:sp>
      <p:pic>
        <p:nvPicPr>
          <p:cNvPr id="2" name="Picture 1">
            <a:extLst>
              <a:ext uri="{FF2B5EF4-FFF2-40B4-BE49-F238E27FC236}">
                <a16:creationId xmlns:a16="http://schemas.microsoft.com/office/drawing/2014/main" id="{446DE469-A3AB-2358-949E-22B5C4B53572}"/>
              </a:ext>
              <a:ext uri="{C183D7F6-B498-43B3-948B-1728B52AA6E4}">
                <adec:decorative xmlns:adec="http://schemas.microsoft.com/office/drawing/2017/decorative" val="1"/>
              </a:ext>
            </a:extLst>
          </p:cNvPr>
          <p:cNvPicPr>
            <a:picLocks noChangeAspect="1"/>
          </p:cNvPicPr>
          <p:nvPr/>
        </p:nvPicPr>
        <p:blipFill rotWithShape="1">
          <a:blip r:embed="rId3"/>
          <a:srcRect l="24961" r="49812"/>
          <a:stretch/>
        </p:blipFill>
        <p:spPr>
          <a:xfrm>
            <a:off x="0" y="0"/>
            <a:ext cx="3075709" cy="6858000"/>
          </a:xfrm>
          <a:prstGeom prst="rect">
            <a:avLst/>
          </a:prstGeom>
        </p:spPr>
      </p:pic>
    </p:spTree>
    <p:extLst>
      <p:ext uri="{BB962C8B-B14F-4D97-AF65-F5344CB8AC3E}">
        <p14:creationId xmlns:p14="http://schemas.microsoft.com/office/powerpoint/2010/main" val="3690394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DC5DA1-DC14-6DCF-1AC1-6C0CBC3D722C}"/>
              </a:ext>
            </a:extLst>
          </p:cNvPr>
          <p:cNvSpPr>
            <a:spLocks noGrp="1"/>
          </p:cNvSpPr>
          <p:nvPr>
            <p:ph type="title"/>
          </p:nvPr>
        </p:nvSpPr>
        <p:spPr/>
        <p:txBody>
          <a:bodyPr/>
          <a:lstStyle/>
          <a:p>
            <a:r>
              <a:rPr lang="en-AU" dirty="0"/>
              <a:t>LEAP lessons introduction</a:t>
            </a:r>
          </a:p>
        </p:txBody>
      </p:sp>
      <p:sp>
        <p:nvSpPr>
          <p:cNvPr id="3" name="TextBox 2">
            <a:extLst>
              <a:ext uri="{FF2B5EF4-FFF2-40B4-BE49-F238E27FC236}">
                <a16:creationId xmlns:a16="http://schemas.microsoft.com/office/drawing/2014/main" id="{7B353CCF-4F76-4313-5189-E0E3DAEAB90A}"/>
              </a:ext>
            </a:extLst>
          </p:cNvPr>
          <p:cNvSpPr txBox="1"/>
          <p:nvPr/>
        </p:nvSpPr>
        <p:spPr>
          <a:xfrm>
            <a:off x="314929" y="1654212"/>
            <a:ext cx="7043981" cy="3611694"/>
          </a:xfrm>
          <a:prstGeom prst="rect">
            <a:avLst/>
          </a:prstGeom>
          <a:noFill/>
        </p:spPr>
        <p:txBody>
          <a:bodyPr wrap="square" lIns="91440" tIns="45720" rIns="91440" bIns="45720" anchor="t">
            <a:spAutoFit/>
          </a:bodyPr>
          <a:lstStyle/>
          <a:p>
            <a:pPr>
              <a:lnSpc>
                <a:spcPct val="150000"/>
              </a:lnSpc>
            </a:pPr>
            <a:r>
              <a:rPr lang="en-AU" sz="1800">
                <a:solidFill>
                  <a:schemeClr val="accent1"/>
                </a:solidFill>
              </a:rPr>
              <a:t>LEAP lessons are structured in 4 parts.</a:t>
            </a:r>
          </a:p>
          <a:p>
            <a:pPr>
              <a:lnSpc>
                <a:spcPct val="150000"/>
              </a:lnSpc>
              <a:spcBef>
                <a:spcPts val="1200"/>
              </a:spcBef>
              <a:spcAft>
                <a:spcPts val="1200"/>
              </a:spcAft>
            </a:pPr>
            <a:r>
              <a:rPr lang="en-AU" sz="1800" b="1">
                <a:solidFill>
                  <a:schemeClr val="accent1"/>
                </a:solidFill>
              </a:rPr>
              <a:t>Learn</a:t>
            </a:r>
            <a:r>
              <a:rPr lang="en-AU" sz="1800">
                <a:solidFill>
                  <a:schemeClr val="accent1"/>
                </a:solidFill>
              </a:rPr>
              <a:t> – provides information about topic.</a:t>
            </a:r>
          </a:p>
          <a:p>
            <a:pPr>
              <a:lnSpc>
                <a:spcPct val="150000"/>
              </a:lnSpc>
              <a:spcBef>
                <a:spcPts val="1200"/>
              </a:spcBef>
              <a:spcAft>
                <a:spcPts val="1200"/>
              </a:spcAft>
            </a:pPr>
            <a:r>
              <a:rPr lang="en-AU" sz="1800" b="1">
                <a:solidFill>
                  <a:schemeClr val="accent1"/>
                </a:solidFill>
              </a:rPr>
              <a:t>Example</a:t>
            </a:r>
            <a:r>
              <a:rPr lang="en-AU" sz="1800">
                <a:solidFill>
                  <a:schemeClr val="accent1"/>
                </a:solidFill>
              </a:rPr>
              <a:t> – provides an example response, often using a scaffold.</a:t>
            </a:r>
          </a:p>
          <a:p>
            <a:pPr>
              <a:lnSpc>
                <a:spcPct val="150000"/>
              </a:lnSpc>
              <a:spcBef>
                <a:spcPts val="1200"/>
              </a:spcBef>
              <a:spcAft>
                <a:spcPts val="1200"/>
              </a:spcAft>
            </a:pPr>
            <a:r>
              <a:rPr lang="en-AU" sz="1800" b="1">
                <a:solidFill>
                  <a:schemeClr val="accent1"/>
                </a:solidFill>
              </a:rPr>
              <a:t>Apply</a:t>
            </a:r>
            <a:r>
              <a:rPr lang="en-AU" sz="1800">
                <a:solidFill>
                  <a:schemeClr val="accent1"/>
                </a:solidFill>
              </a:rPr>
              <a:t> – apply your learning to answer a section II question</a:t>
            </a:r>
          </a:p>
          <a:p>
            <a:pPr>
              <a:lnSpc>
                <a:spcPct val="150000"/>
              </a:lnSpc>
              <a:spcBef>
                <a:spcPts val="1200"/>
              </a:spcBef>
              <a:spcAft>
                <a:spcPts val="1200"/>
              </a:spcAft>
            </a:pPr>
            <a:r>
              <a:rPr lang="en-AU" sz="1800" b="1">
                <a:solidFill>
                  <a:schemeClr val="accent1"/>
                </a:solidFill>
              </a:rPr>
              <a:t>Practise</a:t>
            </a:r>
            <a:r>
              <a:rPr lang="en-AU" sz="1800">
                <a:solidFill>
                  <a:schemeClr val="accent1"/>
                </a:solidFill>
              </a:rPr>
              <a:t> – </a:t>
            </a:r>
            <a:r>
              <a:rPr lang="en-AU" sz="1800">
                <a:solidFill>
                  <a:schemeClr val="accent1"/>
                </a:solidFill>
                <a:ea typeface="+mn-lt"/>
                <a:cs typeface="+mn-lt"/>
              </a:rPr>
              <a:t>practise using the skills and knowledge from this LEAP lesson.</a:t>
            </a:r>
            <a:endParaRPr lang="en-AU" sz="1800">
              <a:solidFill>
                <a:schemeClr val="accent1"/>
              </a:solidFill>
            </a:endParaRPr>
          </a:p>
        </p:txBody>
      </p:sp>
      <p:grpSp>
        <p:nvGrpSpPr>
          <p:cNvPr id="6" name="Group 5">
            <a:extLst>
              <a:ext uri="{FF2B5EF4-FFF2-40B4-BE49-F238E27FC236}">
                <a16:creationId xmlns:a16="http://schemas.microsoft.com/office/drawing/2014/main" id="{5641B457-2C6D-C193-C1A6-75BD75B678FE}"/>
              </a:ext>
              <a:ext uri="{C183D7F6-B498-43B3-948B-1728B52AA6E4}">
                <adec:decorative xmlns:adec="http://schemas.microsoft.com/office/drawing/2017/decorative" val="1"/>
              </a:ext>
            </a:extLst>
          </p:cNvPr>
          <p:cNvGrpSpPr/>
          <p:nvPr/>
        </p:nvGrpSpPr>
        <p:grpSpPr>
          <a:xfrm>
            <a:off x="7663439" y="1654212"/>
            <a:ext cx="4228184" cy="1882994"/>
            <a:chOff x="7650194" y="1654212"/>
            <a:chExt cx="4228184" cy="1882994"/>
          </a:xfrm>
        </p:grpSpPr>
        <p:sp>
          <p:nvSpPr>
            <p:cNvPr id="7" name="Rectangle: Rounded Corners 6">
              <a:extLst>
                <a:ext uri="{FF2B5EF4-FFF2-40B4-BE49-F238E27FC236}">
                  <a16:creationId xmlns:a16="http://schemas.microsoft.com/office/drawing/2014/main" id="{A65D4E02-351D-2DC3-4BE9-02F7C85BEA0E}"/>
                </a:ext>
                <a:ext uri="{C183D7F6-B498-43B3-948B-1728B52AA6E4}">
                  <adec:decorative xmlns:adec="http://schemas.microsoft.com/office/drawing/2017/decorative" val="1"/>
                </a:ext>
              </a:extLst>
            </p:cNvPr>
            <p:cNvSpPr/>
            <p:nvPr/>
          </p:nvSpPr>
          <p:spPr>
            <a:xfrm>
              <a:off x="7650195" y="1654212"/>
              <a:ext cx="4226876" cy="1308389"/>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AF990BDC-8746-CABC-87D5-2DB42544D176}"/>
                </a:ext>
                <a:ext uri="{C183D7F6-B498-43B3-948B-1728B52AA6E4}">
                  <adec:decorative xmlns:adec="http://schemas.microsoft.com/office/drawing/2017/decorative" val="1"/>
                </a:ext>
              </a:extLst>
            </p:cNvPr>
            <p:cNvSpPr txBox="1"/>
            <p:nvPr/>
          </p:nvSpPr>
          <p:spPr>
            <a:xfrm>
              <a:off x="8246651" y="1748473"/>
              <a:ext cx="3033757"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800" dirty="0">
                  <a:solidFill>
                    <a:schemeClr val="accent1"/>
                  </a:solidFill>
                </a:rPr>
                <a:t>Breaking down the question</a:t>
              </a:r>
            </a:p>
          </p:txBody>
        </p:sp>
        <p:sp>
          <p:nvSpPr>
            <p:cNvPr id="9" name="Oval 8">
              <a:extLst>
                <a:ext uri="{FF2B5EF4-FFF2-40B4-BE49-F238E27FC236}">
                  <a16:creationId xmlns:a16="http://schemas.microsoft.com/office/drawing/2014/main" id="{2E47C963-3188-9C4C-CC12-728AD2F6206B}"/>
                </a:ext>
                <a:ext uri="{C183D7F6-B498-43B3-948B-1728B52AA6E4}">
                  <adec:decorative xmlns:adec="http://schemas.microsoft.com/office/drawing/2017/decorative" val="1"/>
                </a:ext>
              </a:extLst>
            </p:cNvPr>
            <p:cNvSpPr/>
            <p:nvPr/>
          </p:nvSpPr>
          <p:spPr>
            <a:xfrm>
              <a:off x="7650194" y="2529144"/>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6000" dirty="0"/>
                <a:t>L</a:t>
              </a:r>
            </a:p>
            <a:p>
              <a:pPr algn="ctr"/>
              <a:endParaRPr lang="en-AU" b="1" dirty="0"/>
            </a:p>
          </p:txBody>
        </p:sp>
        <p:sp>
          <p:nvSpPr>
            <p:cNvPr id="10" name="Oval 9">
              <a:extLst>
                <a:ext uri="{FF2B5EF4-FFF2-40B4-BE49-F238E27FC236}">
                  <a16:creationId xmlns:a16="http://schemas.microsoft.com/office/drawing/2014/main" id="{EEE422C4-D244-1A97-A87B-FE85BEE54BCA}"/>
                </a:ext>
                <a:ext uri="{C183D7F6-B498-43B3-948B-1728B52AA6E4}">
                  <adec:decorative xmlns:adec="http://schemas.microsoft.com/office/drawing/2017/decorative" val="1"/>
                </a:ext>
              </a:extLst>
            </p:cNvPr>
            <p:cNvSpPr/>
            <p:nvPr/>
          </p:nvSpPr>
          <p:spPr>
            <a:xfrm>
              <a:off x="9800926" y="2529062"/>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6000" dirty="0"/>
                <a:t>A</a:t>
              </a:r>
            </a:p>
            <a:p>
              <a:pPr algn="ctr"/>
              <a:endParaRPr lang="en-AU" dirty="0"/>
            </a:p>
          </p:txBody>
        </p:sp>
        <p:sp>
          <p:nvSpPr>
            <p:cNvPr id="11" name="Oval 10">
              <a:extLst>
                <a:ext uri="{FF2B5EF4-FFF2-40B4-BE49-F238E27FC236}">
                  <a16:creationId xmlns:a16="http://schemas.microsoft.com/office/drawing/2014/main" id="{609847EF-F8BE-3187-B584-E4C95311E041}"/>
                </a:ext>
                <a:ext uri="{C183D7F6-B498-43B3-948B-1728B52AA6E4}">
                  <adec:decorative xmlns:adec="http://schemas.microsoft.com/office/drawing/2017/decorative" val="1"/>
                </a:ext>
              </a:extLst>
            </p:cNvPr>
            <p:cNvSpPr/>
            <p:nvPr/>
          </p:nvSpPr>
          <p:spPr>
            <a:xfrm>
              <a:off x="10870378" y="2529062"/>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6000" dirty="0"/>
                <a:t>P</a:t>
              </a:r>
            </a:p>
            <a:p>
              <a:pPr algn="ctr"/>
              <a:endParaRPr lang="en-AU" dirty="0"/>
            </a:p>
          </p:txBody>
        </p:sp>
        <p:sp>
          <p:nvSpPr>
            <p:cNvPr id="20" name="TextBox 19">
              <a:extLst>
                <a:ext uri="{FF2B5EF4-FFF2-40B4-BE49-F238E27FC236}">
                  <a16:creationId xmlns:a16="http://schemas.microsoft.com/office/drawing/2014/main" id="{89BE0B1C-53A5-F208-3191-59FCB37DAEF2}"/>
                </a:ext>
                <a:ext uri="{C183D7F6-B498-43B3-948B-1728B52AA6E4}">
                  <adec:decorative xmlns:adec="http://schemas.microsoft.com/office/drawing/2017/decorative" val="1"/>
                </a:ext>
              </a:extLst>
            </p:cNvPr>
            <p:cNvSpPr txBox="1"/>
            <p:nvPr/>
          </p:nvSpPr>
          <p:spPr>
            <a:xfrm>
              <a:off x="7951722" y="3241862"/>
              <a:ext cx="632990" cy="206700"/>
            </a:xfrm>
            <a:prstGeom prst="rect">
              <a:avLst/>
            </a:prstGeom>
            <a:noFill/>
          </p:spPr>
          <p:txBody>
            <a:bodyPr wrap="square" lIns="0" tIns="0" rIns="0" bIns="0" rtlCol="0">
              <a:noAutofit/>
            </a:bodyPr>
            <a:lstStyle/>
            <a:p>
              <a:pPr algn="l"/>
              <a:r>
                <a:rPr lang="en-AU" sz="1200">
                  <a:solidFill>
                    <a:schemeClr val="bg1"/>
                  </a:solidFill>
                </a:rPr>
                <a:t>Learn</a:t>
              </a:r>
            </a:p>
          </p:txBody>
        </p:sp>
        <p:sp>
          <p:nvSpPr>
            <p:cNvPr id="21" name="TextBox 20">
              <a:extLst>
                <a:ext uri="{FF2B5EF4-FFF2-40B4-BE49-F238E27FC236}">
                  <a16:creationId xmlns:a16="http://schemas.microsoft.com/office/drawing/2014/main" id="{5D121C05-122C-D04C-99B2-CD514C1EE4B9}"/>
                </a:ext>
                <a:ext uri="{C183D7F6-B498-43B3-948B-1728B52AA6E4}">
                  <adec:decorative xmlns:adec="http://schemas.microsoft.com/office/drawing/2017/decorative" val="1"/>
                </a:ext>
              </a:extLst>
            </p:cNvPr>
            <p:cNvSpPr txBox="1"/>
            <p:nvPr/>
          </p:nvSpPr>
          <p:spPr>
            <a:xfrm>
              <a:off x="10099556" y="3241506"/>
              <a:ext cx="632990" cy="206700"/>
            </a:xfrm>
            <a:prstGeom prst="rect">
              <a:avLst/>
            </a:prstGeom>
            <a:noFill/>
          </p:spPr>
          <p:txBody>
            <a:bodyPr wrap="square" lIns="0" tIns="0" rIns="0" bIns="0" rtlCol="0">
              <a:noAutofit/>
            </a:bodyPr>
            <a:lstStyle/>
            <a:p>
              <a:pPr algn="l"/>
              <a:r>
                <a:rPr lang="en-AU" sz="1200">
                  <a:solidFill>
                    <a:schemeClr val="bg1"/>
                  </a:solidFill>
                </a:rPr>
                <a:t>Apply</a:t>
              </a:r>
            </a:p>
          </p:txBody>
        </p:sp>
        <p:sp>
          <p:nvSpPr>
            <p:cNvPr id="22" name="TextBox 21">
              <a:extLst>
                <a:ext uri="{FF2B5EF4-FFF2-40B4-BE49-F238E27FC236}">
                  <a16:creationId xmlns:a16="http://schemas.microsoft.com/office/drawing/2014/main" id="{8275D9F9-443A-7852-7F79-67E26065230D}"/>
                </a:ext>
                <a:ext uri="{C183D7F6-B498-43B3-948B-1728B52AA6E4}">
                  <adec:decorative xmlns:adec="http://schemas.microsoft.com/office/drawing/2017/decorative" val="1"/>
                </a:ext>
              </a:extLst>
            </p:cNvPr>
            <p:cNvSpPr txBox="1"/>
            <p:nvPr/>
          </p:nvSpPr>
          <p:spPr>
            <a:xfrm>
              <a:off x="11117707" y="3241506"/>
              <a:ext cx="632990" cy="206700"/>
            </a:xfrm>
            <a:prstGeom prst="rect">
              <a:avLst/>
            </a:prstGeom>
            <a:noFill/>
          </p:spPr>
          <p:txBody>
            <a:bodyPr wrap="square" lIns="0" tIns="0" rIns="0" bIns="0" rtlCol="0">
              <a:noAutofit/>
            </a:bodyPr>
            <a:lstStyle/>
            <a:p>
              <a:pPr algn="l"/>
              <a:r>
                <a:rPr lang="en-AU" sz="1200">
                  <a:solidFill>
                    <a:schemeClr val="bg1"/>
                  </a:solidFill>
                </a:rPr>
                <a:t>Practise</a:t>
              </a:r>
            </a:p>
          </p:txBody>
        </p:sp>
        <p:sp>
          <p:nvSpPr>
            <p:cNvPr id="24" name="Oval 23">
              <a:extLst>
                <a:ext uri="{FF2B5EF4-FFF2-40B4-BE49-F238E27FC236}">
                  <a16:creationId xmlns:a16="http://schemas.microsoft.com/office/drawing/2014/main" id="{A99FAB1E-C919-F289-0386-9D0D7DCC9B15}"/>
                </a:ext>
                <a:ext uri="{C183D7F6-B498-43B3-948B-1728B52AA6E4}">
                  <adec:decorative xmlns:adec="http://schemas.microsoft.com/office/drawing/2017/decorative" val="1"/>
                </a:ext>
              </a:extLst>
            </p:cNvPr>
            <p:cNvSpPr/>
            <p:nvPr/>
          </p:nvSpPr>
          <p:spPr>
            <a:xfrm>
              <a:off x="8718873" y="2529144"/>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6000" dirty="0"/>
                <a:t>E</a:t>
              </a:r>
            </a:p>
            <a:p>
              <a:pPr algn="ctr"/>
              <a:endParaRPr lang="en-AU" dirty="0"/>
            </a:p>
          </p:txBody>
        </p:sp>
        <p:sp>
          <p:nvSpPr>
            <p:cNvPr id="25" name="TextBox 24">
              <a:extLst>
                <a:ext uri="{FF2B5EF4-FFF2-40B4-BE49-F238E27FC236}">
                  <a16:creationId xmlns:a16="http://schemas.microsoft.com/office/drawing/2014/main" id="{C259E89B-DDA5-B4A9-36D6-DB855DF3003D}"/>
                </a:ext>
                <a:ext uri="{C183D7F6-B498-43B3-948B-1728B52AA6E4}">
                  <adec:decorative xmlns:adec="http://schemas.microsoft.com/office/drawing/2017/decorative" val="1"/>
                </a:ext>
              </a:extLst>
            </p:cNvPr>
            <p:cNvSpPr txBox="1"/>
            <p:nvPr/>
          </p:nvSpPr>
          <p:spPr>
            <a:xfrm>
              <a:off x="8904668" y="3241862"/>
              <a:ext cx="723237" cy="198588"/>
            </a:xfrm>
            <a:prstGeom prst="rect">
              <a:avLst/>
            </a:prstGeom>
            <a:noFill/>
          </p:spPr>
          <p:txBody>
            <a:bodyPr wrap="square" lIns="0" tIns="0" rIns="0" bIns="0" rtlCol="0">
              <a:noAutofit/>
            </a:bodyPr>
            <a:lstStyle/>
            <a:p>
              <a:pPr algn="l"/>
              <a:r>
                <a:rPr lang="en-AU" sz="1200">
                  <a:solidFill>
                    <a:schemeClr val="bg1"/>
                  </a:solidFill>
                </a:rPr>
                <a:t>Example</a:t>
              </a:r>
            </a:p>
          </p:txBody>
        </p:sp>
      </p:grpSp>
      <p:sp>
        <p:nvSpPr>
          <p:cNvPr id="4" name="Slide Number Placeholder 3">
            <a:extLst>
              <a:ext uri="{FF2B5EF4-FFF2-40B4-BE49-F238E27FC236}">
                <a16:creationId xmlns:a16="http://schemas.microsoft.com/office/drawing/2014/main" id="{8AA94DCC-BADA-B640-D3CB-F0B5A6587F4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1981870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F4618-BABB-27B5-E087-9A633BE5FE25}"/>
              </a:ext>
            </a:extLst>
          </p:cNvPr>
          <p:cNvSpPr>
            <a:spLocks noGrp="1"/>
          </p:cNvSpPr>
          <p:nvPr>
            <p:ph type="title"/>
          </p:nvPr>
        </p:nvSpPr>
        <p:spPr>
          <a:xfrm>
            <a:off x="372533" y="360000"/>
            <a:ext cx="10067467" cy="1008000"/>
          </a:xfrm>
        </p:spPr>
        <p:txBody>
          <a:bodyPr/>
          <a:lstStyle/>
          <a:p>
            <a:r>
              <a:rPr lang="en-AU" dirty="0"/>
              <a:t>Learn – </a:t>
            </a:r>
            <a:r>
              <a:rPr lang="en-AU" dirty="0">
                <a:solidFill>
                  <a:schemeClr val="tx2"/>
                </a:solidFill>
              </a:rPr>
              <a:t>writing an introductory paragraph</a:t>
            </a:r>
            <a:br>
              <a:rPr lang="en-AU" dirty="0"/>
            </a:br>
            <a:endParaRPr lang="en-AU" dirty="0">
              <a:solidFill>
                <a:schemeClr val="tx2"/>
              </a:solidFill>
            </a:endParaRPr>
          </a:p>
        </p:txBody>
      </p:sp>
      <p:grpSp>
        <p:nvGrpSpPr>
          <p:cNvPr id="5" name="Group 4">
            <a:extLst>
              <a:ext uri="{FF2B5EF4-FFF2-40B4-BE49-F238E27FC236}">
                <a16:creationId xmlns:a16="http://schemas.microsoft.com/office/drawing/2014/main" id="{4F839AE2-9C01-9759-9154-91F83144C6B4}"/>
              </a:ext>
              <a:ext uri="{C183D7F6-B498-43B3-948B-1728B52AA6E4}">
                <adec:decorative xmlns:adec="http://schemas.microsoft.com/office/drawing/2017/decorative" val="1"/>
              </a:ext>
            </a:extLst>
          </p:cNvPr>
          <p:cNvGrpSpPr/>
          <p:nvPr/>
        </p:nvGrpSpPr>
        <p:grpSpPr>
          <a:xfrm>
            <a:off x="244458" y="1482881"/>
            <a:ext cx="1800000" cy="1800000"/>
            <a:chOff x="244458" y="1482881"/>
            <a:chExt cx="1800000" cy="1800000"/>
          </a:xfrm>
        </p:grpSpPr>
        <p:sp>
          <p:nvSpPr>
            <p:cNvPr id="8" name="Oval 7">
              <a:extLst>
                <a:ext uri="{FF2B5EF4-FFF2-40B4-BE49-F238E27FC236}">
                  <a16:creationId xmlns:a16="http://schemas.microsoft.com/office/drawing/2014/main" id="{6312DEA4-DAE8-37BD-5E11-EA827C63B783}"/>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a:t>L</a:t>
              </a:r>
            </a:p>
            <a:p>
              <a:pPr algn="ctr"/>
              <a:endParaRPr lang="en-AU" b="1"/>
            </a:p>
          </p:txBody>
        </p:sp>
        <p:sp>
          <p:nvSpPr>
            <p:cNvPr id="9" name="TextBox 8">
              <a:extLst>
                <a:ext uri="{FF2B5EF4-FFF2-40B4-BE49-F238E27FC236}">
                  <a16:creationId xmlns:a16="http://schemas.microsoft.com/office/drawing/2014/main" id="{4D391E25-2E48-4915-6A85-0828BCF0DCFB}"/>
                </a:ext>
                <a:ext uri="{C183D7F6-B498-43B3-948B-1728B52AA6E4}">
                  <adec:decorative xmlns:adec="http://schemas.microsoft.com/office/drawing/2017/decorative" val="1"/>
                </a:ext>
              </a:extLst>
            </p:cNvPr>
            <p:cNvSpPr txBox="1"/>
            <p:nvPr/>
          </p:nvSpPr>
          <p:spPr>
            <a:xfrm>
              <a:off x="810670" y="2826508"/>
              <a:ext cx="667576" cy="440267"/>
            </a:xfrm>
            <a:prstGeom prst="rect">
              <a:avLst/>
            </a:prstGeom>
            <a:noFill/>
          </p:spPr>
          <p:txBody>
            <a:bodyPr wrap="square" lIns="0" tIns="0" rIns="0" bIns="0" rtlCol="0">
              <a:noAutofit/>
            </a:bodyPr>
            <a:lstStyle/>
            <a:p>
              <a:pPr algn="l"/>
              <a:r>
                <a:rPr lang="en-AU" sz="1800">
                  <a:solidFill>
                    <a:schemeClr val="bg1"/>
                  </a:solidFill>
                </a:rPr>
                <a:t>Learn</a:t>
              </a:r>
            </a:p>
          </p:txBody>
        </p:sp>
      </p:grpSp>
      <p:sp>
        <p:nvSpPr>
          <p:cNvPr id="7" name="Rectangle 6">
            <a:extLst>
              <a:ext uri="{FF2B5EF4-FFF2-40B4-BE49-F238E27FC236}">
                <a16:creationId xmlns:a16="http://schemas.microsoft.com/office/drawing/2014/main" id="{31B4725D-95FE-982E-CB67-3D30D7961A1A}"/>
              </a:ext>
              <a:ext uri="{C183D7F6-B498-43B3-948B-1728B52AA6E4}">
                <adec:decorative xmlns:adec="http://schemas.microsoft.com/office/drawing/2017/decorative" val="0"/>
              </a:ext>
            </a:extLst>
          </p:cNvPr>
          <p:cNvSpPr/>
          <p:nvPr/>
        </p:nvSpPr>
        <p:spPr>
          <a:xfrm>
            <a:off x="2448733" y="1612815"/>
            <a:ext cx="9395268" cy="750823"/>
          </a:xfrm>
          <a:prstGeom prst="rect">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Bef>
                <a:spcPts val="1200"/>
              </a:spcBef>
            </a:pPr>
            <a:r>
              <a:rPr lang="en-AU" sz="1600" dirty="0">
                <a:solidFill>
                  <a:srgbClr val="000000"/>
                </a:solidFill>
                <a:effectLst/>
                <a:ea typeface="Arial" panose="020B0604020202020204" pitchFamily="34" charset="0"/>
              </a:rPr>
              <a:t>A good introductory paragraph shows your understanding of the themes and concepts within the question, introduces the artists and artworks used, and outlines your main point.</a:t>
            </a:r>
            <a:endParaRPr lang="en-AU" sz="1600" dirty="0">
              <a:effectLst/>
              <a:ea typeface="Calibri" panose="020F0502020204030204" pitchFamily="34" charset="0"/>
            </a:endParaRPr>
          </a:p>
        </p:txBody>
      </p:sp>
      <p:sp>
        <p:nvSpPr>
          <p:cNvPr id="12" name="TextBox 11">
            <a:extLst>
              <a:ext uri="{FF2B5EF4-FFF2-40B4-BE49-F238E27FC236}">
                <a16:creationId xmlns:a16="http://schemas.microsoft.com/office/drawing/2014/main" id="{B5D35B2A-8156-9CB4-5E67-7FB3480BFE4F}"/>
              </a:ext>
            </a:extLst>
          </p:cNvPr>
          <p:cNvSpPr txBox="1"/>
          <p:nvPr/>
        </p:nvSpPr>
        <p:spPr>
          <a:xfrm>
            <a:off x="2406431" y="2452018"/>
            <a:ext cx="9407301" cy="3558988"/>
          </a:xfrm>
          <a:prstGeom prst="rect">
            <a:avLst/>
          </a:prstGeom>
          <a:noFill/>
        </p:spPr>
        <p:txBody>
          <a:bodyPr wrap="square">
            <a:spAutoFit/>
          </a:bodyPr>
          <a:lstStyle/>
          <a:p>
            <a:pPr>
              <a:lnSpc>
                <a:spcPct val="115000"/>
              </a:lnSpc>
              <a:spcBef>
                <a:spcPts val="1200"/>
              </a:spcBef>
            </a:pPr>
            <a:r>
              <a:rPr lang="en-AU" sz="1800" dirty="0">
                <a:solidFill>
                  <a:srgbClr val="000000"/>
                </a:solidFill>
                <a:effectLst/>
                <a:ea typeface="Arial" panose="020B0604020202020204" pitchFamily="34" charset="0"/>
                <a:cs typeface="Arial" panose="020B0604020202020204" pitchFamily="34" charset="0"/>
              </a:rPr>
              <a:t>An introduction will contain your main arguments that will be expanded in the body paragraphs</a:t>
            </a:r>
            <a:r>
              <a:rPr lang="en-US" sz="1800" dirty="0">
                <a:solidFill>
                  <a:srgbClr val="000000"/>
                </a:solidFill>
                <a:effectLst/>
                <a:ea typeface="Arial" panose="020B0604020202020204" pitchFamily="34" charset="0"/>
                <a:cs typeface="Arial" panose="020B0604020202020204" pitchFamily="34" charset="0"/>
              </a:rPr>
              <a:t>. In this activity, you will write an introduction of </a:t>
            </a:r>
            <a:r>
              <a:rPr lang="en-AU" sz="1800" dirty="0">
                <a:solidFill>
                  <a:srgbClr val="000000"/>
                </a:solidFill>
                <a:effectLst/>
                <a:ea typeface="Arial" panose="020B0604020202020204" pitchFamily="34" charset="0"/>
                <a:cs typeface="Arial" panose="020B0604020202020204" pitchFamily="34" charset="0"/>
              </a:rPr>
              <a:t>130–170 words </a:t>
            </a:r>
            <a:r>
              <a:rPr lang="en-US" sz="1800" dirty="0">
                <a:solidFill>
                  <a:srgbClr val="000000"/>
                </a:solidFill>
                <a:effectLst/>
                <a:ea typeface="Arial" panose="020B0604020202020204" pitchFamily="34" charset="0"/>
                <a:cs typeface="Arial" panose="020B0604020202020204" pitchFamily="34" charset="0"/>
              </a:rPr>
              <a:t>which:</a:t>
            </a:r>
            <a:endParaRPr lang="en-AU" sz="1800" dirty="0">
              <a:effectLst/>
              <a:ea typeface="Calibri" panose="020F0502020204030204" pitchFamily="34" charset="0"/>
              <a:cs typeface="Arial" panose="020B0604020202020204" pitchFamily="34" charset="0"/>
            </a:endParaRPr>
          </a:p>
          <a:p>
            <a:pPr marL="342900" lvl="0" indent="-342900">
              <a:lnSpc>
                <a:spcPct val="115000"/>
              </a:lnSpc>
              <a:spcBef>
                <a:spcPts val="400"/>
              </a:spcBef>
              <a:buFont typeface="Symbol" panose="05050102010706020507" pitchFamily="18" charset="2"/>
              <a:buChar char=""/>
              <a:tabLst>
                <a:tab pos="228600" algn="l"/>
                <a:tab pos="414020" algn="l"/>
              </a:tabLst>
            </a:pPr>
            <a:r>
              <a:rPr lang="en-AU" sz="1800" dirty="0">
                <a:solidFill>
                  <a:srgbClr val="000000"/>
                </a:solidFill>
                <a:effectLst/>
                <a:ea typeface="Arial" panose="020B0604020202020204" pitchFamily="34" charset="0"/>
                <a:cs typeface="Arial" panose="020B0604020202020204" pitchFamily="34" charset="0"/>
              </a:rPr>
              <a:t>presents your argument clearly and concisely, using the language of the question, and placing it in context within the syllabus</a:t>
            </a:r>
            <a:endParaRPr lang="en-AU" sz="1800" dirty="0">
              <a:effectLst/>
              <a:ea typeface="Calibri" panose="020F0502020204030204" pitchFamily="34" charset="0"/>
              <a:cs typeface="Arial" panose="020B0604020202020204" pitchFamily="34" charset="0"/>
            </a:endParaRPr>
          </a:p>
          <a:p>
            <a:pPr marL="342900" lvl="0" indent="-342900">
              <a:lnSpc>
                <a:spcPct val="115000"/>
              </a:lnSpc>
              <a:spcBef>
                <a:spcPts val="400"/>
              </a:spcBef>
              <a:buFont typeface="Symbol" panose="05050102010706020507" pitchFamily="18" charset="2"/>
              <a:buChar char=""/>
              <a:tabLst>
                <a:tab pos="228600" algn="l"/>
                <a:tab pos="414020" algn="l"/>
              </a:tabLst>
            </a:pPr>
            <a:r>
              <a:rPr lang="en-AU" sz="1800" dirty="0">
                <a:solidFill>
                  <a:srgbClr val="000000"/>
                </a:solidFill>
                <a:effectLst/>
                <a:ea typeface="Arial" panose="020B0604020202020204" pitchFamily="34" charset="0"/>
                <a:cs typeface="Arial" panose="020B0604020202020204" pitchFamily="34" charset="0"/>
              </a:rPr>
              <a:t>introduces the artists you will be using to answer the question using no more than one sentence per artist</a:t>
            </a:r>
            <a:endParaRPr lang="en-AU" sz="1800" dirty="0">
              <a:effectLst/>
              <a:ea typeface="Calibri" panose="020F0502020204030204" pitchFamily="34" charset="0"/>
              <a:cs typeface="Arial" panose="020B0604020202020204" pitchFamily="34" charset="0"/>
            </a:endParaRPr>
          </a:p>
          <a:p>
            <a:pPr marL="342900" lvl="0" indent="-342900">
              <a:lnSpc>
                <a:spcPct val="115000"/>
              </a:lnSpc>
              <a:spcBef>
                <a:spcPts val="400"/>
              </a:spcBef>
              <a:buFont typeface="Symbol" panose="05050102010706020507" pitchFamily="18" charset="2"/>
              <a:buChar char=""/>
              <a:tabLst>
                <a:tab pos="228600" algn="l"/>
                <a:tab pos="414020" algn="l"/>
              </a:tabLst>
            </a:pPr>
            <a:r>
              <a:rPr lang="en-AU" sz="1800" dirty="0">
                <a:solidFill>
                  <a:srgbClr val="000000"/>
                </a:solidFill>
                <a:effectLst/>
                <a:ea typeface="Arial" panose="020B0604020202020204" pitchFamily="34" charset="0"/>
                <a:cs typeface="Arial" panose="020B0604020202020204" pitchFamily="34" charset="0"/>
              </a:rPr>
              <a:t>outlines your position and states how these artist/artworks will prove your main argument.</a:t>
            </a:r>
            <a:endParaRPr lang="en-AU" sz="1800" dirty="0">
              <a:effectLst/>
              <a:ea typeface="Calibri" panose="020F0502020204030204" pitchFamily="34" charset="0"/>
              <a:cs typeface="Arial" panose="020B0604020202020204" pitchFamily="34" charset="0"/>
            </a:endParaRPr>
          </a:p>
          <a:p>
            <a:pPr>
              <a:lnSpc>
                <a:spcPct val="115000"/>
              </a:lnSpc>
              <a:spcBef>
                <a:spcPts val="1200"/>
              </a:spcBef>
            </a:pPr>
            <a:r>
              <a:rPr lang="en-AU" sz="1800" dirty="0">
                <a:solidFill>
                  <a:srgbClr val="000000"/>
                </a:solidFill>
                <a:effectLst/>
                <a:ea typeface="Arial" panose="020B0604020202020204" pitchFamily="34" charset="0"/>
                <a:cs typeface="Arial" panose="020B0604020202020204" pitchFamily="34" charset="0"/>
              </a:rPr>
              <a:t>If your question begins with a quote, you need to refer to that quote in the introduction, clearly linking it to both the question and your argument.</a:t>
            </a:r>
            <a:endParaRPr lang="en-AU" sz="1800" dirty="0">
              <a:effectLst/>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A533391-80FA-15A1-4455-5DB8EDB625E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3484227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F4618-BABB-27B5-E087-9A633BE5FE25}"/>
              </a:ext>
            </a:extLst>
          </p:cNvPr>
          <p:cNvSpPr>
            <a:spLocks noGrp="1"/>
          </p:cNvSpPr>
          <p:nvPr>
            <p:ph type="title"/>
          </p:nvPr>
        </p:nvSpPr>
        <p:spPr>
          <a:xfrm>
            <a:off x="372533" y="360000"/>
            <a:ext cx="10067467" cy="1008000"/>
          </a:xfrm>
        </p:spPr>
        <p:txBody>
          <a:bodyPr/>
          <a:lstStyle/>
          <a:p>
            <a:r>
              <a:rPr lang="en-AU" dirty="0"/>
              <a:t>Learn – </a:t>
            </a:r>
            <a:r>
              <a:rPr lang="en-AU" dirty="0">
                <a:solidFill>
                  <a:schemeClr val="tx2"/>
                </a:solidFill>
              </a:rPr>
              <a:t>introductory paragraph scaffold</a:t>
            </a:r>
          </a:p>
        </p:txBody>
      </p:sp>
      <p:grpSp>
        <p:nvGrpSpPr>
          <p:cNvPr id="5" name="Group 4">
            <a:extLst>
              <a:ext uri="{FF2B5EF4-FFF2-40B4-BE49-F238E27FC236}">
                <a16:creationId xmlns:a16="http://schemas.microsoft.com/office/drawing/2014/main" id="{0A983AA9-B5CC-188C-1D7B-864444D74214}"/>
              </a:ext>
              <a:ext uri="{C183D7F6-B498-43B3-948B-1728B52AA6E4}">
                <adec:decorative xmlns:adec="http://schemas.microsoft.com/office/drawing/2017/decorative" val="1"/>
              </a:ext>
            </a:extLst>
          </p:cNvPr>
          <p:cNvGrpSpPr/>
          <p:nvPr/>
        </p:nvGrpSpPr>
        <p:grpSpPr>
          <a:xfrm>
            <a:off x="244458" y="1482881"/>
            <a:ext cx="1800000" cy="1800000"/>
            <a:chOff x="244458" y="1482881"/>
            <a:chExt cx="1800000" cy="1800000"/>
          </a:xfrm>
        </p:grpSpPr>
        <p:sp>
          <p:nvSpPr>
            <p:cNvPr id="3" name="Oval 2">
              <a:extLst>
                <a:ext uri="{FF2B5EF4-FFF2-40B4-BE49-F238E27FC236}">
                  <a16:creationId xmlns:a16="http://schemas.microsoft.com/office/drawing/2014/main" id="{654E6FB4-D1B7-A448-377D-ADC05A252EFC}"/>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a:t>L</a:t>
              </a:r>
            </a:p>
            <a:p>
              <a:pPr algn="ctr"/>
              <a:endParaRPr lang="en-AU" b="1"/>
            </a:p>
          </p:txBody>
        </p:sp>
        <p:sp>
          <p:nvSpPr>
            <p:cNvPr id="7" name="TextBox 6">
              <a:extLst>
                <a:ext uri="{FF2B5EF4-FFF2-40B4-BE49-F238E27FC236}">
                  <a16:creationId xmlns:a16="http://schemas.microsoft.com/office/drawing/2014/main" id="{CB0A8672-F064-5066-CB76-1C36914C650F}"/>
                </a:ext>
                <a:ext uri="{C183D7F6-B498-43B3-948B-1728B52AA6E4}">
                  <adec:decorative xmlns:adec="http://schemas.microsoft.com/office/drawing/2017/decorative" val="1"/>
                </a:ext>
              </a:extLst>
            </p:cNvPr>
            <p:cNvSpPr txBox="1"/>
            <p:nvPr/>
          </p:nvSpPr>
          <p:spPr>
            <a:xfrm>
              <a:off x="810670" y="2826508"/>
              <a:ext cx="667576" cy="440267"/>
            </a:xfrm>
            <a:prstGeom prst="rect">
              <a:avLst/>
            </a:prstGeom>
            <a:noFill/>
          </p:spPr>
          <p:txBody>
            <a:bodyPr wrap="square" lIns="0" tIns="0" rIns="0" bIns="0" rtlCol="0">
              <a:noAutofit/>
            </a:bodyPr>
            <a:lstStyle/>
            <a:p>
              <a:pPr algn="l"/>
              <a:r>
                <a:rPr lang="en-AU" sz="1800">
                  <a:solidFill>
                    <a:schemeClr val="bg1"/>
                  </a:solidFill>
                </a:rPr>
                <a:t>Learn</a:t>
              </a:r>
            </a:p>
          </p:txBody>
        </p:sp>
      </p:grpSp>
      <p:sp>
        <p:nvSpPr>
          <p:cNvPr id="11" name="Rectangle: Rounded Corners 10">
            <a:extLst>
              <a:ext uri="{FF2B5EF4-FFF2-40B4-BE49-F238E27FC236}">
                <a16:creationId xmlns:a16="http://schemas.microsoft.com/office/drawing/2014/main" id="{FAE50095-5F6C-0A66-F67B-2DC6AA9C7005}"/>
              </a:ext>
            </a:extLst>
          </p:cNvPr>
          <p:cNvSpPr/>
          <p:nvPr/>
        </p:nvSpPr>
        <p:spPr>
          <a:xfrm>
            <a:off x="244458" y="3506345"/>
            <a:ext cx="2731581" cy="2699645"/>
          </a:xfrm>
          <a:prstGeom prst="roundRect">
            <a:avLst>
              <a:gd name="adj" fmla="val 9011"/>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lnSpc>
                <a:spcPct val="114000"/>
              </a:lnSpc>
            </a:pPr>
            <a:r>
              <a:rPr kumimoji="0" lang="en-AU" altLang="en-US" sz="1400" b="1" i="0" u="none" strike="noStrike" cap="none" normalizeH="0" baseline="0" dirty="0">
                <a:ln>
                  <a:noFill/>
                </a:ln>
                <a:solidFill>
                  <a:srgbClr val="000000"/>
                </a:solidFill>
                <a:effectLst/>
                <a:ea typeface="Arial" panose="020B0604020202020204" pitchFamily="34" charset="0"/>
                <a:cs typeface="Arial" panose="020B0604020202020204" pitchFamily="34" charset="0"/>
              </a:rPr>
              <a:t>Hint – </a:t>
            </a:r>
            <a:r>
              <a:rPr kumimoji="0" lang="en-AU" altLang="en-US" sz="1400" b="0" i="0" u="none" strike="noStrike" cap="none" normalizeH="0" baseline="0" dirty="0">
                <a:ln>
                  <a:noFill/>
                </a:ln>
                <a:solidFill>
                  <a:srgbClr val="000000"/>
                </a:solidFill>
                <a:effectLst/>
                <a:ea typeface="Arial" panose="020B0604020202020204" pitchFamily="34" charset="0"/>
                <a:cs typeface="Arial" panose="020B0604020202020204" pitchFamily="34" charset="0"/>
              </a:rPr>
              <a:t>A quote from the artworld as an opening line can help to centre your arguments, however, this must be clearly linked to the question and your main point. An example of a suitable quote and how it is linked to the question appears in the model paragraph below.</a:t>
            </a:r>
            <a:endParaRPr kumimoji="0" lang="en-AU" altLang="en-US" sz="1400" b="0" i="0" u="none" strike="noStrike" cap="none" normalizeH="0" baseline="0" dirty="0">
              <a:ln>
                <a:noFill/>
              </a:ln>
              <a:solidFill>
                <a:schemeClr val="tx1"/>
              </a:solidFill>
              <a:effectLst/>
            </a:endParaRPr>
          </a:p>
        </p:txBody>
      </p:sp>
      <p:sp>
        <p:nvSpPr>
          <p:cNvPr id="10" name="Rectangle 1">
            <a:extLst>
              <a:ext uri="{FF2B5EF4-FFF2-40B4-BE49-F238E27FC236}">
                <a16:creationId xmlns:a16="http://schemas.microsoft.com/office/drawing/2014/main" id="{F7AC1A9B-D2AF-0F6E-4DF4-D7CEF5174A8B}"/>
              </a:ext>
            </a:extLst>
          </p:cNvPr>
          <p:cNvSpPr>
            <a:spLocks noChangeArrowheads="1"/>
          </p:cNvSpPr>
          <p:nvPr/>
        </p:nvSpPr>
        <p:spPr bwMode="auto">
          <a:xfrm>
            <a:off x="3107584" y="1440599"/>
            <a:ext cx="719725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80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Table 14: Elements of the introduction scaffold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900" i="0" u="none" strike="noStrike" cap="none" normalizeH="0" baseline="0" dirty="0">
              <a:ln>
                <a:noFill/>
              </a:ln>
              <a:solidFill>
                <a:schemeClr val="tx1"/>
              </a:solidFill>
              <a:effectLst/>
              <a:latin typeface="+mj-lt"/>
            </a:endParaRPr>
          </a:p>
        </p:txBody>
      </p:sp>
      <p:graphicFrame>
        <p:nvGraphicFramePr>
          <p:cNvPr id="13" name="Content Placeholder 4">
            <a:extLst>
              <a:ext uri="{FF2B5EF4-FFF2-40B4-BE49-F238E27FC236}">
                <a16:creationId xmlns:a16="http://schemas.microsoft.com/office/drawing/2014/main" id="{04865AB7-D8B4-98AA-98A1-B747A55E038F}"/>
              </a:ext>
            </a:extLst>
          </p:cNvPr>
          <p:cNvGraphicFramePr>
            <a:graphicFrameLocks noGrp="1"/>
          </p:cNvGraphicFramePr>
          <p:nvPr>
            <p:ph idx="1"/>
            <p:extLst>
              <p:ext uri="{D42A27DB-BD31-4B8C-83A1-F6EECF244321}">
                <p14:modId xmlns:p14="http://schemas.microsoft.com/office/powerpoint/2010/main" val="1036759318"/>
              </p:ext>
            </p:extLst>
          </p:nvPr>
        </p:nvGraphicFramePr>
        <p:xfrm>
          <a:off x="3162552" y="1799858"/>
          <a:ext cx="8681448" cy="4406132"/>
        </p:xfrm>
        <a:graphic>
          <a:graphicData uri="http://schemas.openxmlformats.org/drawingml/2006/table">
            <a:tbl>
              <a:tblPr firstRow="1" firstCol="1" bandRow="1">
                <a:tableStyleId>{69012ECD-51FC-41F1-AA8D-1B2483CD663E}</a:tableStyleId>
              </a:tblPr>
              <a:tblGrid>
                <a:gridCol w="1936693">
                  <a:extLst>
                    <a:ext uri="{9D8B030D-6E8A-4147-A177-3AD203B41FA5}">
                      <a16:colId xmlns:a16="http://schemas.microsoft.com/office/drawing/2014/main" val="896811689"/>
                    </a:ext>
                  </a:extLst>
                </a:gridCol>
                <a:gridCol w="6744755">
                  <a:extLst>
                    <a:ext uri="{9D8B030D-6E8A-4147-A177-3AD203B41FA5}">
                      <a16:colId xmlns:a16="http://schemas.microsoft.com/office/drawing/2014/main" val="588807777"/>
                    </a:ext>
                  </a:extLst>
                </a:gridCol>
              </a:tblGrid>
              <a:tr h="281437">
                <a:tc>
                  <a:txBody>
                    <a:bodyPr/>
                    <a:lstStyle/>
                    <a:p>
                      <a:pPr>
                        <a:lnSpc>
                          <a:spcPct val="114000"/>
                        </a:lnSpc>
                        <a:spcBef>
                          <a:spcPts val="600"/>
                        </a:spcBef>
                        <a:spcAft>
                          <a:spcPts val="600"/>
                        </a:spcAft>
                      </a:pPr>
                      <a:r>
                        <a:rPr lang="en-AU" sz="1600" b="1" kern="1200" dirty="0">
                          <a:solidFill>
                            <a:schemeClr val="bg1"/>
                          </a:solidFill>
                          <a:effectLst/>
                          <a:latin typeface="+mn-lt"/>
                          <a:ea typeface="+mn-ea"/>
                          <a:cs typeface="+mn-cs"/>
                        </a:rPr>
                        <a:t>Elements</a:t>
                      </a:r>
                    </a:p>
                  </a:txBody>
                  <a:tcPr marL="68580" marR="68580" marT="0" marB="0" anchor="ctr">
                    <a:lnB w="12700" cap="flat" cmpd="sng" algn="ctr">
                      <a:solidFill>
                        <a:schemeClr val="tx1"/>
                      </a:solidFill>
                      <a:prstDash val="solid"/>
                      <a:round/>
                      <a:headEnd type="none" w="med" len="med"/>
                      <a:tailEnd type="none" w="med" len="med"/>
                    </a:lnB>
                  </a:tcPr>
                </a:tc>
                <a:tc>
                  <a:txBody>
                    <a:bodyPr/>
                    <a:lstStyle/>
                    <a:p>
                      <a:pPr>
                        <a:lnSpc>
                          <a:spcPct val="114000"/>
                        </a:lnSpc>
                        <a:spcBef>
                          <a:spcPts val="0"/>
                        </a:spcBef>
                        <a:spcAft>
                          <a:spcPts val="0"/>
                        </a:spcAft>
                      </a:pPr>
                      <a:r>
                        <a:rPr lang="en-AU" sz="1600" b="1" kern="1200" dirty="0">
                          <a:solidFill>
                            <a:schemeClr val="bg1"/>
                          </a:solidFill>
                          <a:effectLst/>
                          <a:latin typeface="+mn-lt"/>
                          <a:ea typeface="+mn-ea"/>
                          <a:cs typeface="+mn-cs"/>
                        </a:rPr>
                        <a:t>Definition</a:t>
                      </a: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8734212"/>
                  </a:ext>
                </a:extLst>
              </a:tr>
              <a:tr h="1136605">
                <a:tc>
                  <a:txBody>
                    <a:bodyPr/>
                    <a:lstStyle/>
                    <a:p>
                      <a:pPr>
                        <a:lnSpc>
                          <a:spcPct val="114000"/>
                        </a:lnSpc>
                        <a:spcBef>
                          <a:spcPts val="400"/>
                        </a:spcBef>
                        <a:spcAft>
                          <a:spcPts val="400"/>
                        </a:spcAft>
                      </a:pPr>
                      <a:r>
                        <a:rPr lang="en-AU" sz="1600" dirty="0">
                          <a:effectLst/>
                        </a:rPr>
                        <a:t>Quote as opener</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4000"/>
                        </a:lnSpc>
                        <a:spcBef>
                          <a:spcPts val="600"/>
                        </a:spcBef>
                        <a:spcAft>
                          <a:spcPts val="600"/>
                        </a:spcAft>
                      </a:pPr>
                      <a:r>
                        <a:rPr lang="en-AU" sz="1600">
                          <a:effectLst/>
                        </a:rPr>
                        <a:t>If there is a quote at the beginning of the question, then you must refer to it in the introduction and link it back to the question. Alternatively, you may include a quote as an opener to support your arguments.</a:t>
                      </a:r>
                      <a:endParaRPr lang="en-AU" sz="1600">
                        <a:effectLst/>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7260848"/>
                  </a:ext>
                </a:extLst>
              </a:tr>
              <a:tr h="588638">
                <a:tc>
                  <a:txBody>
                    <a:bodyPr/>
                    <a:lstStyle/>
                    <a:p>
                      <a:pPr>
                        <a:lnSpc>
                          <a:spcPct val="114000"/>
                        </a:lnSpc>
                        <a:spcBef>
                          <a:spcPts val="400"/>
                        </a:spcBef>
                        <a:spcAft>
                          <a:spcPts val="400"/>
                        </a:spcAft>
                      </a:pPr>
                      <a:r>
                        <a:rPr lang="en-AU" sz="1600">
                          <a:effectLst/>
                        </a:rPr>
                        <a:t>Rephrase question</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4000"/>
                        </a:lnSpc>
                        <a:spcBef>
                          <a:spcPts val="600"/>
                        </a:spcBef>
                        <a:spcAft>
                          <a:spcPts val="600"/>
                        </a:spcAft>
                      </a:pPr>
                      <a:r>
                        <a:rPr lang="en-AU" sz="1600">
                          <a:effectLst/>
                        </a:rPr>
                        <a:t>Use the language of the question identified earlier to set up an argument and rephrase the question.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0224300"/>
                  </a:ext>
                </a:extLst>
              </a:tr>
              <a:tr h="1393855">
                <a:tc>
                  <a:txBody>
                    <a:bodyPr/>
                    <a:lstStyle/>
                    <a:p>
                      <a:pPr>
                        <a:lnSpc>
                          <a:spcPct val="114000"/>
                        </a:lnSpc>
                        <a:spcBef>
                          <a:spcPts val="400"/>
                        </a:spcBef>
                        <a:spcAft>
                          <a:spcPts val="400"/>
                        </a:spcAft>
                      </a:pPr>
                      <a:r>
                        <a:rPr lang="en-AU" sz="1600">
                          <a:effectLst/>
                        </a:rPr>
                        <a:t>Introduce artists and artworks</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4000"/>
                        </a:lnSpc>
                        <a:spcBef>
                          <a:spcPts val="600"/>
                        </a:spcBef>
                        <a:spcAft>
                          <a:spcPts val="600"/>
                        </a:spcAft>
                      </a:pPr>
                      <a:r>
                        <a:rPr lang="en-AU" sz="1600">
                          <a:effectLst/>
                        </a:rPr>
                        <a:t>Introduce and briefly contextualise your artists stating in a phrase how they will provide evidence for your argument. ‘Contemporary US sculptural installation artist [time, place, media] …’</a:t>
                      </a:r>
                    </a:p>
                    <a:p>
                      <a:pPr>
                        <a:lnSpc>
                          <a:spcPct val="114000"/>
                        </a:lnSpc>
                        <a:spcBef>
                          <a:spcPts val="600"/>
                        </a:spcBef>
                        <a:spcAft>
                          <a:spcPts val="600"/>
                        </a:spcAft>
                      </a:pPr>
                      <a:r>
                        <a:rPr lang="en-AU" sz="1600">
                          <a:effectLst/>
                        </a:rPr>
                        <a:t>This can be 2–3 sentences if 2 artists can be grouped together.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5536221"/>
                  </a:ext>
                </a:extLst>
              </a:tr>
              <a:tr h="1005597">
                <a:tc>
                  <a:txBody>
                    <a:bodyPr/>
                    <a:lstStyle/>
                    <a:p>
                      <a:pPr>
                        <a:lnSpc>
                          <a:spcPct val="114000"/>
                        </a:lnSpc>
                        <a:spcBef>
                          <a:spcPts val="400"/>
                        </a:spcBef>
                        <a:spcAft>
                          <a:spcPts val="400"/>
                        </a:spcAft>
                      </a:pPr>
                      <a:r>
                        <a:rPr lang="en-AU" sz="1600">
                          <a:effectLst/>
                        </a:rPr>
                        <a:t>Main argument</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4000"/>
                        </a:lnSpc>
                        <a:spcBef>
                          <a:spcPts val="600"/>
                        </a:spcBef>
                        <a:spcAft>
                          <a:spcPts val="600"/>
                        </a:spcAft>
                      </a:pPr>
                      <a:r>
                        <a:rPr lang="en-AU" sz="1600" dirty="0">
                          <a:effectLst/>
                        </a:rPr>
                        <a:t>State how your selected artists/artworks will illustrate your argument. </a:t>
                      </a:r>
                    </a:p>
                    <a:p>
                      <a:pPr>
                        <a:lnSpc>
                          <a:spcPct val="114000"/>
                        </a:lnSpc>
                        <a:spcBef>
                          <a:spcPts val="600"/>
                        </a:spcBef>
                        <a:spcAft>
                          <a:spcPts val="600"/>
                        </a:spcAft>
                      </a:pPr>
                      <a:r>
                        <a:rPr lang="en-AU" sz="1600" u="sng" dirty="0">
                          <a:solidFill>
                            <a:schemeClr val="accent2"/>
                          </a:solidFill>
                          <a:effectLst/>
                          <a:hlinkClick r:id="rId2">
                            <a:extLst>
                              <a:ext uri="{A12FA001-AC4F-418D-AE19-62706E023703}">
                                <ahyp:hlinkClr xmlns:ahyp="http://schemas.microsoft.com/office/drawing/2018/hyperlinkcolor" val="tx"/>
                              </a:ext>
                            </a:extLst>
                          </a:hlinkClick>
                        </a:rPr>
                        <a:t>Visual arts word bank</a:t>
                      </a:r>
                      <a:r>
                        <a:rPr lang="en-AU" sz="1600" dirty="0">
                          <a:effectLst/>
                        </a:rPr>
                        <a:t> can help you here.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633669"/>
                  </a:ext>
                </a:extLst>
              </a:tr>
            </a:tbl>
          </a:graphicData>
        </a:graphic>
      </p:graphicFrame>
      <p:sp>
        <p:nvSpPr>
          <p:cNvPr id="4" name="Slide Number Placeholder 3">
            <a:extLst>
              <a:ext uri="{FF2B5EF4-FFF2-40B4-BE49-F238E27FC236}">
                <a16:creationId xmlns:a16="http://schemas.microsoft.com/office/drawing/2014/main" id="{0A533391-80FA-15A1-4455-5DB8EDB625E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2930320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CA0C5-D039-A38F-2816-5777C29367DE}"/>
              </a:ext>
            </a:extLst>
          </p:cNvPr>
          <p:cNvSpPr>
            <a:spLocks noGrp="1"/>
          </p:cNvSpPr>
          <p:nvPr>
            <p:ph type="title"/>
          </p:nvPr>
        </p:nvSpPr>
        <p:spPr/>
        <p:txBody>
          <a:bodyPr/>
          <a:lstStyle/>
          <a:p>
            <a:r>
              <a:rPr lang="en-AU" dirty="0"/>
              <a:t>Example – </a:t>
            </a:r>
            <a:r>
              <a:rPr lang="en-AU" dirty="0">
                <a:solidFill>
                  <a:schemeClr val="tx2"/>
                </a:solidFill>
              </a:rPr>
              <a:t>response using the introduction scaffold</a:t>
            </a:r>
            <a:br>
              <a:rPr lang="en-AU" dirty="0"/>
            </a:br>
            <a:endParaRPr lang="en-AU" dirty="0"/>
          </a:p>
        </p:txBody>
      </p:sp>
      <p:grpSp>
        <p:nvGrpSpPr>
          <p:cNvPr id="5" name="Group 4">
            <a:extLst>
              <a:ext uri="{FF2B5EF4-FFF2-40B4-BE49-F238E27FC236}">
                <a16:creationId xmlns:a16="http://schemas.microsoft.com/office/drawing/2014/main" id="{EDA87E83-A333-65EA-23F7-12617E75FDED}"/>
              </a:ext>
              <a:ext uri="{C183D7F6-B498-43B3-948B-1728B52AA6E4}">
                <adec:decorative xmlns:adec="http://schemas.microsoft.com/office/drawing/2017/decorative" val="1"/>
              </a:ext>
            </a:extLst>
          </p:cNvPr>
          <p:cNvGrpSpPr/>
          <p:nvPr/>
        </p:nvGrpSpPr>
        <p:grpSpPr>
          <a:xfrm>
            <a:off x="244458" y="1702973"/>
            <a:ext cx="1800000" cy="1800000"/>
            <a:chOff x="244458" y="1702973"/>
            <a:chExt cx="1800000" cy="1800000"/>
          </a:xfrm>
        </p:grpSpPr>
        <p:sp>
          <p:nvSpPr>
            <p:cNvPr id="7" name="Oval 6">
              <a:extLst>
                <a:ext uri="{FF2B5EF4-FFF2-40B4-BE49-F238E27FC236}">
                  <a16:creationId xmlns:a16="http://schemas.microsoft.com/office/drawing/2014/main" id="{B434CEC7-B154-3AE1-1AE3-936B7C60499C}"/>
                </a:ext>
                <a:ext uri="{C183D7F6-B498-43B3-948B-1728B52AA6E4}">
                  <adec:decorative xmlns:adec="http://schemas.microsoft.com/office/drawing/2017/decorative" val="1"/>
                </a:ext>
              </a:extLst>
            </p:cNvPr>
            <p:cNvSpPr/>
            <p:nvPr/>
          </p:nvSpPr>
          <p:spPr>
            <a:xfrm>
              <a:off x="244458" y="1702973"/>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a:t>E</a:t>
              </a:r>
            </a:p>
            <a:p>
              <a:pPr algn="ctr"/>
              <a:endParaRPr lang="en-AU" b="1"/>
            </a:p>
          </p:txBody>
        </p:sp>
        <p:sp>
          <p:nvSpPr>
            <p:cNvPr id="9" name="TextBox 8">
              <a:extLst>
                <a:ext uri="{FF2B5EF4-FFF2-40B4-BE49-F238E27FC236}">
                  <a16:creationId xmlns:a16="http://schemas.microsoft.com/office/drawing/2014/main" id="{71A5A975-20AA-942D-1315-9615417E8745}"/>
                </a:ext>
                <a:ext uri="{C183D7F6-B498-43B3-948B-1728B52AA6E4}">
                  <adec:decorative xmlns:adec="http://schemas.microsoft.com/office/drawing/2017/decorative" val="1"/>
                </a:ext>
              </a:extLst>
            </p:cNvPr>
            <p:cNvSpPr txBox="1"/>
            <p:nvPr/>
          </p:nvSpPr>
          <p:spPr>
            <a:xfrm>
              <a:off x="673931" y="3046600"/>
              <a:ext cx="941054" cy="440267"/>
            </a:xfrm>
            <a:prstGeom prst="rect">
              <a:avLst/>
            </a:prstGeom>
            <a:noFill/>
          </p:spPr>
          <p:txBody>
            <a:bodyPr wrap="square" lIns="0" tIns="0" rIns="0" bIns="0" rtlCol="0">
              <a:noAutofit/>
            </a:bodyPr>
            <a:lstStyle/>
            <a:p>
              <a:pPr algn="l"/>
              <a:r>
                <a:rPr lang="en-AU" sz="1800">
                  <a:solidFill>
                    <a:schemeClr val="bg1"/>
                  </a:solidFill>
                </a:rPr>
                <a:t>Example</a:t>
              </a:r>
            </a:p>
          </p:txBody>
        </p:sp>
      </p:grpSp>
      <p:sp>
        <p:nvSpPr>
          <p:cNvPr id="3" name="Rectangle 2">
            <a:extLst>
              <a:ext uri="{FF2B5EF4-FFF2-40B4-BE49-F238E27FC236}">
                <a16:creationId xmlns:a16="http://schemas.microsoft.com/office/drawing/2014/main" id="{07FE2C82-EEBE-2E73-7576-E56A2F0B8DAE}"/>
              </a:ext>
            </a:extLst>
          </p:cNvPr>
          <p:cNvSpPr/>
          <p:nvPr/>
        </p:nvSpPr>
        <p:spPr>
          <a:xfrm>
            <a:off x="2340864" y="1368000"/>
            <a:ext cx="9338544" cy="789984"/>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en-AU" sz="1600">
                <a:solidFill>
                  <a:schemeClr val="tx1"/>
                </a:solidFill>
              </a:rPr>
              <a:t>Question 7 : Examine how artists have used artworks to challenge social and political views in innovative ways. In your answer, refer to specific artists and artworks.</a:t>
            </a:r>
          </a:p>
        </p:txBody>
      </p:sp>
      <p:sp>
        <p:nvSpPr>
          <p:cNvPr id="8" name="TextBox 7">
            <a:extLst>
              <a:ext uri="{FF2B5EF4-FFF2-40B4-BE49-F238E27FC236}">
                <a16:creationId xmlns:a16="http://schemas.microsoft.com/office/drawing/2014/main" id="{678A2F48-61D3-7AFA-9CB5-4209F75027A6}"/>
              </a:ext>
            </a:extLst>
          </p:cNvPr>
          <p:cNvSpPr txBox="1"/>
          <p:nvPr/>
        </p:nvSpPr>
        <p:spPr>
          <a:xfrm>
            <a:off x="2340864" y="2291592"/>
            <a:ext cx="9338544" cy="3437929"/>
          </a:xfrm>
          <a:prstGeom prst="rect">
            <a:avLst/>
          </a:prstGeom>
          <a:solidFill>
            <a:schemeClr val="bg1"/>
          </a:solidFill>
          <a:ln w="38100">
            <a:solidFill>
              <a:schemeClr val="accent1"/>
            </a:solidFill>
          </a:ln>
        </p:spPr>
        <p:txBody>
          <a:bodyPr wrap="square">
            <a:spAutoFit/>
          </a:bodyPr>
          <a:lstStyle/>
          <a:p>
            <a:pPr>
              <a:lnSpc>
                <a:spcPct val="114000"/>
              </a:lnSpc>
              <a:spcBef>
                <a:spcPts val="1200"/>
              </a:spcBef>
            </a:pPr>
            <a:r>
              <a:rPr lang="en-AU" sz="1600">
                <a:effectLst/>
                <a:ea typeface="Calibri" panose="020F0502020204030204" pitchFamily="34" charset="0"/>
              </a:rPr>
              <a:t>Anonymous British street artist, Banksy, stated that ‘art should comfort the disturbed and disturb the comfortable’ illustrating how artists use innovative forms, techniques and visual language to challenge accepted political and social views. Spanish 19th Century painter, Francisco de Goya in his anti-war painting ‘</a:t>
            </a:r>
            <a:r>
              <a:rPr lang="en-AU" sz="1600" i="1">
                <a:effectLst/>
                <a:ea typeface="Calibri" panose="020F0502020204030204" pitchFamily="34" charset="0"/>
              </a:rPr>
              <a:t>The Third of May, 1808’ </a:t>
            </a:r>
            <a:r>
              <a:rPr lang="en-AU" sz="1600">
                <a:effectLst/>
                <a:ea typeface="Calibri" panose="020F0502020204030204" pitchFamily="34" charset="0"/>
              </a:rPr>
              <a:t>employed an experimental visual language to question traditional views of war as glorious, instead presenting it as brutal and devastating. Japanese contemporary collaborative artists Ken + Julia </a:t>
            </a:r>
            <a:r>
              <a:rPr lang="en-AU" sz="1600" err="1">
                <a:effectLst/>
                <a:ea typeface="Calibri" panose="020F0502020204030204" pitchFamily="34" charset="0"/>
              </a:rPr>
              <a:t>Yonetani</a:t>
            </a:r>
            <a:r>
              <a:rPr lang="en-AU" sz="1600">
                <a:effectLst/>
                <a:ea typeface="Calibri" panose="020F0502020204030204" pitchFamily="34" charset="0"/>
              </a:rPr>
              <a:t> in </a:t>
            </a:r>
            <a:r>
              <a:rPr lang="en-AU" sz="1600" i="1">
                <a:effectLst/>
                <a:ea typeface="Calibri" panose="020F0502020204030204" pitchFamily="34" charset="0"/>
              </a:rPr>
              <a:t>‘The Last Supper’</a:t>
            </a:r>
            <a:r>
              <a:rPr lang="en-AU" sz="1600">
                <a:effectLst/>
                <a:ea typeface="Calibri" panose="020F0502020204030204" pitchFamily="34" charset="0"/>
              </a:rPr>
              <a:t> (2014) use Murray River salt in their innovative approach to challenge conventional views around food security and safety in an increasingly toxic world. Installation artist F.X. </a:t>
            </a:r>
            <a:r>
              <a:rPr lang="en-AU" sz="1600" err="1">
                <a:effectLst/>
                <a:ea typeface="Calibri" panose="020F0502020204030204" pitchFamily="34" charset="0"/>
              </a:rPr>
              <a:t>Harsono</a:t>
            </a:r>
            <a:r>
              <a:rPr lang="en-AU" sz="1600">
                <a:effectLst/>
                <a:ea typeface="Calibri" panose="020F0502020204030204" pitchFamily="34" charset="0"/>
              </a:rPr>
              <a:t> in </a:t>
            </a:r>
            <a:r>
              <a:rPr lang="en-AU" sz="1600" b="1">
                <a:effectLst/>
                <a:ea typeface="Calibri" panose="020F0502020204030204" pitchFamily="34" charset="0"/>
              </a:rPr>
              <a:t>‘</a:t>
            </a:r>
            <a:r>
              <a:rPr lang="en-AU" sz="1600" i="1">
                <a:effectLst/>
                <a:ea typeface="Calibri" panose="020F0502020204030204" pitchFamily="34" charset="0"/>
              </a:rPr>
              <a:t>Voice Without a Voice: Sign</a:t>
            </a:r>
            <a:r>
              <a:rPr lang="en-AU" sz="1600" b="1">
                <a:effectLst/>
                <a:ea typeface="Calibri" panose="020F0502020204030204" pitchFamily="34" charset="0"/>
              </a:rPr>
              <a:t>’</a:t>
            </a:r>
            <a:r>
              <a:rPr lang="en-AU" sz="1600">
                <a:effectLst/>
                <a:ea typeface="Calibri" panose="020F0502020204030204" pitchFamily="34" charset="0"/>
              </a:rPr>
              <a:t> (1994) uses photographic installation to communicate his interrogation of the lack of free speech and political freedom in Indonesian society in the late 20th century. These artists demonstrate how innovation can be utilised to powerfully challenge and change our political and social viewpoints rather than simply document events as they happen.</a:t>
            </a:r>
          </a:p>
        </p:txBody>
      </p:sp>
      <p:sp>
        <p:nvSpPr>
          <p:cNvPr id="4" name="Slide Number Placeholder 3">
            <a:extLst>
              <a:ext uri="{FF2B5EF4-FFF2-40B4-BE49-F238E27FC236}">
                <a16:creationId xmlns:a16="http://schemas.microsoft.com/office/drawing/2014/main" id="{F2E6E4CF-0FEF-7D64-DA29-DEB50BE3EF1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445920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CA0C5-D039-A38F-2816-5777C29367DE}"/>
              </a:ext>
            </a:extLst>
          </p:cNvPr>
          <p:cNvSpPr>
            <a:spLocks noGrp="1"/>
          </p:cNvSpPr>
          <p:nvPr>
            <p:ph type="title"/>
          </p:nvPr>
        </p:nvSpPr>
        <p:spPr/>
        <p:txBody>
          <a:bodyPr/>
          <a:lstStyle/>
          <a:p>
            <a:r>
              <a:rPr lang="en-AU" dirty="0"/>
              <a:t>Apply – </a:t>
            </a:r>
            <a:r>
              <a:rPr lang="en-AU" dirty="0">
                <a:solidFill>
                  <a:schemeClr val="tx2"/>
                </a:solidFill>
              </a:rPr>
              <a:t>breaking down the modelled introductory paragraph</a:t>
            </a:r>
            <a:br>
              <a:rPr lang="en-AU" dirty="0"/>
            </a:br>
            <a:endParaRPr lang="en-AU" dirty="0"/>
          </a:p>
        </p:txBody>
      </p:sp>
      <p:grpSp>
        <p:nvGrpSpPr>
          <p:cNvPr id="5" name="Group 4">
            <a:extLst>
              <a:ext uri="{FF2B5EF4-FFF2-40B4-BE49-F238E27FC236}">
                <a16:creationId xmlns:a16="http://schemas.microsoft.com/office/drawing/2014/main" id="{6575E049-BA6F-A343-896D-01B4A521398B}"/>
              </a:ext>
              <a:ext uri="{C183D7F6-B498-43B3-948B-1728B52AA6E4}">
                <adec:decorative xmlns:adec="http://schemas.microsoft.com/office/drawing/2017/decorative" val="1"/>
              </a:ext>
            </a:extLst>
          </p:cNvPr>
          <p:cNvGrpSpPr/>
          <p:nvPr/>
        </p:nvGrpSpPr>
        <p:grpSpPr>
          <a:xfrm>
            <a:off x="244458" y="1702973"/>
            <a:ext cx="1800000" cy="1800000"/>
            <a:chOff x="244458" y="1702973"/>
            <a:chExt cx="1800000" cy="1800000"/>
          </a:xfrm>
        </p:grpSpPr>
        <p:sp>
          <p:nvSpPr>
            <p:cNvPr id="3" name="Oval 2">
              <a:extLst>
                <a:ext uri="{FF2B5EF4-FFF2-40B4-BE49-F238E27FC236}">
                  <a16:creationId xmlns:a16="http://schemas.microsoft.com/office/drawing/2014/main" id="{7508D2BD-43A0-3975-197C-0C3EE1F34542}"/>
                </a:ext>
                <a:ext uri="{C183D7F6-B498-43B3-948B-1728B52AA6E4}">
                  <adec:decorative xmlns:adec="http://schemas.microsoft.com/office/drawing/2017/decorative" val="1"/>
                </a:ext>
              </a:extLst>
            </p:cNvPr>
            <p:cNvSpPr/>
            <p:nvPr/>
          </p:nvSpPr>
          <p:spPr>
            <a:xfrm>
              <a:off x="244458" y="1702973"/>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dirty="0"/>
                <a:t>A</a:t>
              </a:r>
            </a:p>
            <a:p>
              <a:pPr algn="ctr"/>
              <a:endParaRPr lang="en-AU" b="1" dirty="0"/>
            </a:p>
          </p:txBody>
        </p:sp>
        <p:sp>
          <p:nvSpPr>
            <p:cNvPr id="7" name="TextBox 6">
              <a:extLst>
                <a:ext uri="{FF2B5EF4-FFF2-40B4-BE49-F238E27FC236}">
                  <a16:creationId xmlns:a16="http://schemas.microsoft.com/office/drawing/2014/main" id="{470D14E4-77B9-89D2-21FD-4AE2BBD1092C}"/>
                </a:ext>
                <a:ext uri="{C183D7F6-B498-43B3-948B-1728B52AA6E4}">
                  <adec:decorative xmlns:adec="http://schemas.microsoft.com/office/drawing/2017/decorative" val="1"/>
                </a:ext>
              </a:extLst>
            </p:cNvPr>
            <p:cNvSpPr txBox="1"/>
            <p:nvPr/>
          </p:nvSpPr>
          <p:spPr>
            <a:xfrm>
              <a:off x="816790" y="3046600"/>
              <a:ext cx="655336" cy="440267"/>
            </a:xfrm>
            <a:prstGeom prst="rect">
              <a:avLst/>
            </a:prstGeom>
            <a:noFill/>
          </p:spPr>
          <p:txBody>
            <a:bodyPr wrap="square" lIns="0" tIns="0" rIns="0" bIns="0" rtlCol="0">
              <a:noAutofit/>
            </a:bodyPr>
            <a:lstStyle/>
            <a:p>
              <a:pPr algn="l"/>
              <a:r>
                <a:rPr lang="en-AU" sz="1800">
                  <a:solidFill>
                    <a:schemeClr val="bg1"/>
                  </a:solidFill>
                </a:rPr>
                <a:t>Apply</a:t>
              </a:r>
            </a:p>
          </p:txBody>
        </p:sp>
      </p:grpSp>
      <p:sp>
        <p:nvSpPr>
          <p:cNvPr id="13" name="Rectangle 12">
            <a:extLst>
              <a:ext uri="{FF2B5EF4-FFF2-40B4-BE49-F238E27FC236}">
                <a16:creationId xmlns:a16="http://schemas.microsoft.com/office/drawing/2014/main" id="{4DE070A9-CE49-1252-3D38-F9AF119B96CC}"/>
              </a:ext>
            </a:extLst>
          </p:cNvPr>
          <p:cNvSpPr/>
          <p:nvPr/>
        </p:nvSpPr>
        <p:spPr>
          <a:xfrm>
            <a:off x="2355011" y="1425406"/>
            <a:ext cx="9108677" cy="1516202"/>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eaLnBrk="0" fontAlgn="base" hangingPunct="0">
              <a:lnSpc>
                <a:spcPct val="114000"/>
              </a:lnSpc>
              <a:spcBef>
                <a:spcPct val="0"/>
              </a:spcBef>
              <a:spcAft>
                <a:spcPct val="0"/>
              </a:spcAft>
            </a:pPr>
            <a:r>
              <a:rPr lang="en-AU" altLang="zh-CN" sz="1800">
                <a:solidFill>
                  <a:srgbClr val="000000"/>
                </a:solidFill>
                <a:ea typeface="Calibri" panose="020F0502020204030204" pitchFamily="34" charset="0"/>
                <a:cs typeface="Arial" panose="020B0604020202020204" pitchFamily="34" charset="0"/>
              </a:rPr>
              <a:t>Use the example provided in the first row of the table below as a guide to:</a:t>
            </a:r>
            <a:endParaRPr lang="en-AU" altLang="zh-CN" sz="1800">
              <a:solidFill>
                <a:schemeClr val="tx1"/>
              </a:solidFill>
            </a:endParaRPr>
          </a:p>
          <a:p>
            <a:pPr marL="285750" marR="0" lvl="0" indent="-285750" algn="l" defTabSz="914400" rtl="0" eaLnBrk="0" fontAlgn="base" latinLnBrk="0" hangingPunct="0">
              <a:lnSpc>
                <a:spcPct val="114000"/>
              </a:lnSpc>
              <a:spcBef>
                <a:spcPct val="0"/>
              </a:spcBef>
              <a:spcAft>
                <a:spcPct val="0"/>
              </a:spcAft>
              <a:buClrTx/>
              <a:buSzTx/>
              <a:buFont typeface="Arial" panose="020B0604020202020204" pitchFamily="34" charset="0"/>
              <a:buChar char="•"/>
              <a:tabLst/>
            </a:pPr>
            <a:r>
              <a:rPr lang="en-AU" altLang="zh-CN" sz="1800">
                <a:solidFill>
                  <a:srgbClr val="000000"/>
                </a:solidFill>
                <a:ea typeface="Calibri" panose="020F0502020204030204" pitchFamily="34" charset="0"/>
                <a:cs typeface="Arial" panose="020B0604020202020204" pitchFamily="34" charset="0"/>
              </a:rPr>
              <a:t>identify the elements of the scaffold in the modelled response in the previous slide</a:t>
            </a:r>
          </a:p>
          <a:p>
            <a:pPr marL="285750" marR="0" lvl="0" indent="-285750" algn="l" defTabSz="914400" rtl="0" eaLnBrk="0" fontAlgn="base" latinLnBrk="0" hangingPunct="0">
              <a:lnSpc>
                <a:spcPct val="114000"/>
              </a:lnSpc>
              <a:spcBef>
                <a:spcPct val="0"/>
              </a:spcBef>
              <a:spcAft>
                <a:spcPct val="0"/>
              </a:spcAft>
              <a:buClrTx/>
              <a:buSzTx/>
              <a:buFont typeface="Arial" panose="020B0604020202020204" pitchFamily="34" charset="0"/>
              <a:buChar char="•"/>
              <a:tabLst/>
            </a:pPr>
            <a:r>
              <a:rPr lang="en-AU" altLang="zh-CN" sz="1800">
                <a:solidFill>
                  <a:srgbClr val="000000"/>
                </a:solidFill>
                <a:ea typeface="Calibri" panose="020F0502020204030204" pitchFamily="34" charset="0"/>
                <a:cs typeface="Arial" panose="020B0604020202020204" pitchFamily="34" charset="0"/>
              </a:rPr>
              <a:t>add the elements to the scaffold below.</a:t>
            </a:r>
          </a:p>
          <a:p>
            <a:pPr marL="285750" marR="0" lvl="0" indent="-285750" algn="l" defTabSz="914400" rtl="0" eaLnBrk="0" fontAlgn="base" latinLnBrk="0" hangingPunct="0">
              <a:lnSpc>
                <a:spcPct val="114000"/>
              </a:lnSpc>
              <a:spcBef>
                <a:spcPct val="0"/>
              </a:spcBef>
              <a:spcAft>
                <a:spcPct val="0"/>
              </a:spcAft>
              <a:buClrTx/>
              <a:buSzTx/>
              <a:buFont typeface="Arial" panose="020B0604020202020204" pitchFamily="34" charset="0"/>
              <a:buChar char="•"/>
              <a:tabLst/>
            </a:pPr>
            <a:r>
              <a:rPr lang="en-AU" altLang="zh-CN" sz="1800">
                <a:solidFill>
                  <a:srgbClr val="000000"/>
                </a:solidFill>
                <a:ea typeface="Calibri" panose="020F0502020204030204" pitchFamily="34" charset="0"/>
                <a:cs typeface="Arial" panose="020B0604020202020204" pitchFamily="34" charset="0"/>
              </a:rPr>
              <a:t>a</a:t>
            </a:r>
            <a:r>
              <a:rPr kumimoji="0" lang="en-AU" altLang="zh-CN" sz="1800" b="0" i="0" u="none" strike="noStrike" cap="none" normalizeH="0" baseline="0">
                <a:ln>
                  <a:noFill/>
                </a:ln>
                <a:solidFill>
                  <a:srgbClr val="000000"/>
                </a:solidFill>
                <a:effectLst/>
                <a:ea typeface="Calibri" panose="020F0502020204030204" pitchFamily="34" charset="0"/>
                <a:cs typeface="Arial" panose="020B0604020202020204" pitchFamily="34" charset="0"/>
              </a:rPr>
              <a:t>dd the component to the matching element. </a:t>
            </a:r>
            <a:r>
              <a:rPr kumimoji="0" lang="en-GB" altLang="zh-CN" sz="1800" b="0" i="0" u="none" strike="noStrike" cap="none" normalizeH="0" baseline="0">
                <a:ln>
                  <a:noFill/>
                </a:ln>
                <a:solidFill>
                  <a:srgbClr val="000000"/>
                </a:solidFill>
                <a:effectLst/>
                <a:ea typeface="Calibri" panose="020F0502020204030204" pitchFamily="34" charset="0"/>
                <a:cs typeface="Arial" panose="020B0604020202020204" pitchFamily="34" charset="0"/>
              </a:rPr>
              <a:t> </a:t>
            </a:r>
            <a:endParaRPr kumimoji="0" lang="en-AU" altLang="zh-CN" sz="1800" b="0" i="0" u="none" strike="noStrike" cap="none" normalizeH="0" baseline="0">
              <a:ln>
                <a:noFill/>
              </a:ln>
              <a:solidFill>
                <a:schemeClr val="tx1"/>
              </a:solidFill>
              <a:effectLst/>
            </a:endParaRPr>
          </a:p>
        </p:txBody>
      </p:sp>
      <p:sp>
        <p:nvSpPr>
          <p:cNvPr id="15" name="TextBox 14">
            <a:extLst>
              <a:ext uri="{FF2B5EF4-FFF2-40B4-BE49-F238E27FC236}">
                <a16:creationId xmlns:a16="http://schemas.microsoft.com/office/drawing/2014/main" id="{FC7F643C-3486-5094-14D2-448B54710C9B}"/>
              </a:ext>
            </a:extLst>
          </p:cNvPr>
          <p:cNvSpPr txBox="1"/>
          <p:nvPr/>
        </p:nvSpPr>
        <p:spPr>
          <a:xfrm>
            <a:off x="2276289" y="2939979"/>
            <a:ext cx="7440282" cy="369332"/>
          </a:xfrm>
          <a:prstGeom prst="rect">
            <a:avLst/>
          </a:prstGeom>
          <a:noFill/>
        </p:spPr>
        <p:txBody>
          <a:bodyPr wrap="square">
            <a:spAutoFit/>
          </a:bodyPr>
          <a:lstStyle/>
          <a:p>
            <a:pPr defTabSz="914400" eaLnBrk="0" fontAlgn="base" hangingPunct="0">
              <a:spcBef>
                <a:spcPct val="0"/>
              </a:spcBef>
              <a:spcAft>
                <a:spcPct val="0"/>
              </a:spcAft>
            </a:pPr>
            <a:r>
              <a:rPr lang="en-AU" altLang="zh-CN" sz="1800">
                <a:latin typeface="+mj-lt"/>
                <a:cs typeface="Arial" panose="020B0604020202020204" pitchFamily="34" charset="0"/>
              </a:rPr>
              <a:t>Table 15: Introduction scaffold task</a:t>
            </a:r>
          </a:p>
        </p:txBody>
      </p:sp>
      <p:graphicFrame>
        <p:nvGraphicFramePr>
          <p:cNvPr id="11" name="Content Placeholder 10">
            <a:extLst>
              <a:ext uri="{FF2B5EF4-FFF2-40B4-BE49-F238E27FC236}">
                <a16:creationId xmlns:a16="http://schemas.microsoft.com/office/drawing/2014/main" id="{3638EBC0-D3CC-EA83-0A54-76BD235CEA0D}"/>
              </a:ext>
            </a:extLst>
          </p:cNvPr>
          <p:cNvGraphicFramePr>
            <a:graphicFrameLocks noGrp="1"/>
          </p:cNvGraphicFramePr>
          <p:nvPr>
            <p:ph idx="1"/>
            <p:extLst>
              <p:ext uri="{D42A27DB-BD31-4B8C-83A1-F6EECF244321}">
                <p14:modId xmlns:p14="http://schemas.microsoft.com/office/powerpoint/2010/main" val="3133755713"/>
              </p:ext>
            </p:extLst>
          </p:nvPr>
        </p:nvGraphicFramePr>
        <p:xfrm>
          <a:off x="2355011" y="3307682"/>
          <a:ext cx="9108677" cy="3218095"/>
        </p:xfrm>
        <a:graphic>
          <a:graphicData uri="http://schemas.openxmlformats.org/drawingml/2006/table">
            <a:tbl>
              <a:tblPr firstRow="1" firstCol="1" bandRow="1">
                <a:tableStyleId>{69012ECD-51FC-41F1-AA8D-1B2483CD663E}</a:tableStyleId>
              </a:tblPr>
              <a:tblGrid>
                <a:gridCol w="2563498">
                  <a:extLst>
                    <a:ext uri="{9D8B030D-6E8A-4147-A177-3AD203B41FA5}">
                      <a16:colId xmlns:a16="http://schemas.microsoft.com/office/drawing/2014/main" val="3403022009"/>
                    </a:ext>
                  </a:extLst>
                </a:gridCol>
                <a:gridCol w="6545179">
                  <a:extLst>
                    <a:ext uri="{9D8B030D-6E8A-4147-A177-3AD203B41FA5}">
                      <a16:colId xmlns:a16="http://schemas.microsoft.com/office/drawing/2014/main" val="1972014173"/>
                    </a:ext>
                  </a:extLst>
                </a:gridCol>
              </a:tblGrid>
              <a:tr h="433376">
                <a:tc>
                  <a:txBody>
                    <a:bodyPr/>
                    <a:lstStyle/>
                    <a:p>
                      <a:pPr>
                        <a:lnSpc>
                          <a:spcPct val="115000"/>
                        </a:lnSpc>
                        <a:spcBef>
                          <a:spcPts val="960"/>
                        </a:spcBef>
                        <a:spcAft>
                          <a:spcPts val="960"/>
                        </a:spcAft>
                      </a:pPr>
                      <a:r>
                        <a:rPr lang="en-AU" sz="1600" dirty="0">
                          <a:effectLst/>
                        </a:rPr>
                        <a:t>Elements </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38048" marR="38048" marT="0" marB="0" anchor="ctr">
                    <a:lnB w="12700" cap="flat" cmpd="sng" algn="ctr">
                      <a:solidFill>
                        <a:schemeClr val="tx1"/>
                      </a:solidFill>
                      <a:prstDash val="solid"/>
                      <a:round/>
                      <a:headEnd type="none" w="med" len="med"/>
                      <a:tailEnd type="none" w="med" len="med"/>
                    </a:lnB>
                  </a:tcPr>
                </a:tc>
                <a:tc>
                  <a:txBody>
                    <a:bodyPr/>
                    <a:lstStyle/>
                    <a:p>
                      <a:pPr>
                        <a:lnSpc>
                          <a:spcPct val="115000"/>
                        </a:lnSpc>
                        <a:spcBef>
                          <a:spcPts val="400"/>
                        </a:spcBef>
                        <a:spcAft>
                          <a:spcPts val="400"/>
                        </a:spcAft>
                      </a:pPr>
                      <a:r>
                        <a:rPr lang="en-AU" sz="1600">
                          <a:effectLst/>
                        </a:rPr>
                        <a:t>Response </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38048" marR="38048"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3677028"/>
                  </a:ext>
                </a:extLst>
              </a:tr>
              <a:tr h="1380630">
                <a:tc>
                  <a:txBody>
                    <a:bodyPr/>
                    <a:lstStyle/>
                    <a:p>
                      <a:pPr>
                        <a:lnSpc>
                          <a:spcPct val="115000"/>
                        </a:lnSpc>
                        <a:spcBef>
                          <a:spcPts val="400"/>
                        </a:spcBef>
                        <a:spcAft>
                          <a:spcPts val="400"/>
                        </a:spcAft>
                      </a:pPr>
                      <a:r>
                        <a:rPr lang="en-AU" sz="1600" dirty="0">
                          <a:effectLst/>
                        </a:rPr>
                        <a:t>Quote as opener – either your own or one found in the question (not compulsory)</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38048" marR="380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400"/>
                        </a:spcBef>
                        <a:spcAft>
                          <a:spcPts val="400"/>
                        </a:spcAft>
                      </a:pPr>
                      <a:r>
                        <a:rPr lang="en-AU" sz="1600" dirty="0">
                          <a:effectLst/>
                        </a:rPr>
                        <a:t>British anonymous street artist, Banksy, stated that ‘art should comfort the disturbed and disturb the comfortable’.</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38048" marR="380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8629776"/>
                  </a:ext>
                </a:extLst>
              </a:tr>
              <a:tr h="433376">
                <a:tc>
                  <a:txBody>
                    <a:bodyPr/>
                    <a:lstStyle/>
                    <a:p>
                      <a:pPr>
                        <a:lnSpc>
                          <a:spcPct val="115000"/>
                        </a:lnSpc>
                        <a:spcBef>
                          <a:spcPts val="400"/>
                        </a:spcBef>
                        <a:spcAft>
                          <a:spcPts val="400"/>
                        </a:spcAft>
                      </a:pPr>
                      <a:r>
                        <a:rPr lang="en-AU" sz="1600" dirty="0">
                          <a:effectLst/>
                        </a:rPr>
                        <a:t>Rephrase question</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38048" marR="380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400"/>
                        </a:spcBef>
                        <a:spcAft>
                          <a:spcPts val="400"/>
                        </a:spcAft>
                      </a:pPr>
                      <a:r>
                        <a:rPr lang="en-AU" sz="1600" dirty="0">
                          <a:effectLst/>
                        </a:rPr>
                        <a:t>(Add response)</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38048" marR="380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295229045"/>
                  </a:ext>
                </a:extLst>
              </a:tr>
              <a:tr h="433376">
                <a:tc>
                  <a:txBody>
                    <a:bodyPr/>
                    <a:lstStyle/>
                    <a:p>
                      <a:pPr>
                        <a:lnSpc>
                          <a:spcPct val="115000"/>
                        </a:lnSpc>
                        <a:spcBef>
                          <a:spcPts val="400"/>
                        </a:spcBef>
                        <a:spcAft>
                          <a:spcPts val="400"/>
                        </a:spcAft>
                      </a:pPr>
                      <a:r>
                        <a:rPr lang="en-AU" sz="1600">
                          <a:effectLst/>
                        </a:rPr>
                        <a:t>Introduce artists and artworks</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38048" marR="380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400"/>
                        </a:spcBef>
                        <a:spcAft>
                          <a:spcPts val="400"/>
                        </a:spcAft>
                      </a:pPr>
                      <a:r>
                        <a:rPr lang="en-AU" sz="1600" dirty="0">
                          <a:effectLst/>
                        </a:rPr>
                        <a:t>(Add response)</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38048" marR="380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820363683"/>
                  </a:ext>
                </a:extLst>
              </a:tr>
              <a:tr h="433376">
                <a:tc>
                  <a:txBody>
                    <a:bodyPr/>
                    <a:lstStyle/>
                    <a:p>
                      <a:pPr>
                        <a:lnSpc>
                          <a:spcPct val="115000"/>
                        </a:lnSpc>
                        <a:spcBef>
                          <a:spcPts val="400"/>
                        </a:spcBef>
                        <a:spcAft>
                          <a:spcPts val="400"/>
                        </a:spcAft>
                      </a:pPr>
                      <a:r>
                        <a:rPr lang="en-AU" sz="1600" dirty="0">
                          <a:effectLst/>
                        </a:rPr>
                        <a:t>Main point or argument</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38048" marR="380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400"/>
                        </a:spcBef>
                        <a:spcAft>
                          <a:spcPts val="400"/>
                        </a:spcAft>
                      </a:pPr>
                      <a:r>
                        <a:rPr lang="en-AU" sz="1600" dirty="0">
                          <a:effectLst/>
                        </a:rPr>
                        <a:t>(Add response)</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38048" marR="380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111075873"/>
                  </a:ext>
                </a:extLst>
              </a:tr>
            </a:tbl>
          </a:graphicData>
        </a:graphic>
      </p:graphicFrame>
      <p:sp>
        <p:nvSpPr>
          <p:cNvPr id="4" name="Slide Number Placeholder 3">
            <a:extLst>
              <a:ext uri="{FF2B5EF4-FFF2-40B4-BE49-F238E27FC236}">
                <a16:creationId xmlns:a16="http://schemas.microsoft.com/office/drawing/2014/main" id="{F2E6E4CF-0FEF-7D64-DA29-DEB50BE3EF1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2363253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CA0C5-D039-A38F-2816-5777C29367DE}"/>
              </a:ext>
            </a:extLst>
          </p:cNvPr>
          <p:cNvSpPr>
            <a:spLocks noGrp="1"/>
          </p:cNvSpPr>
          <p:nvPr>
            <p:ph type="title"/>
          </p:nvPr>
        </p:nvSpPr>
        <p:spPr/>
        <p:txBody>
          <a:bodyPr/>
          <a:lstStyle/>
          <a:p>
            <a:r>
              <a:rPr lang="en-AU" dirty="0"/>
              <a:t>Practise – </a:t>
            </a:r>
            <a:r>
              <a:rPr lang="en-AU" dirty="0">
                <a:solidFill>
                  <a:schemeClr val="tx2"/>
                </a:solidFill>
              </a:rPr>
              <a:t>write your own introductory paragraph</a:t>
            </a:r>
            <a:br>
              <a:rPr lang="en-AU" dirty="0"/>
            </a:br>
            <a:endParaRPr lang="en-AU" dirty="0"/>
          </a:p>
        </p:txBody>
      </p:sp>
      <p:grpSp>
        <p:nvGrpSpPr>
          <p:cNvPr id="6" name="Group 5">
            <a:extLst>
              <a:ext uri="{FF2B5EF4-FFF2-40B4-BE49-F238E27FC236}">
                <a16:creationId xmlns:a16="http://schemas.microsoft.com/office/drawing/2014/main" id="{2090DA60-B43E-223E-42F1-D6F006B7C0AF}"/>
              </a:ext>
              <a:ext uri="{C183D7F6-B498-43B3-948B-1728B52AA6E4}">
                <adec:decorative xmlns:adec="http://schemas.microsoft.com/office/drawing/2017/decorative" val="1"/>
              </a:ext>
            </a:extLst>
          </p:cNvPr>
          <p:cNvGrpSpPr/>
          <p:nvPr/>
        </p:nvGrpSpPr>
        <p:grpSpPr>
          <a:xfrm>
            <a:off x="244458" y="1702973"/>
            <a:ext cx="1800000" cy="1800000"/>
            <a:chOff x="244458" y="1702973"/>
            <a:chExt cx="1800000" cy="1800000"/>
          </a:xfrm>
        </p:grpSpPr>
        <p:sp>
          <p:nvSpPr>
            <p:cNvPr id="3" name="Oval 2">
              <a:extLst>
                <a:ext uri="{FF2B5EF4-FFF2-40B4-BE49-F238E27FC236}">
                  <a16:creationId xmlns:a16="http://schemas.microsoft.com/office/drawing/2014/main" id="{7508D2BD-43A0-3975-197C-0C3EE1F34542}"/>
                </a:ext>
                <a:ext uri="{C183D7F6-B498-43B3-948B-1728B52AA6E4}">
                  <adec:decorative xmlns:adec="http://schemas.microsoft.com/office/drawing/2017/decorative" val="1"/>
                </a:ext>
              </a:extLst>
            </p:cNvPr>
            <p:cNvSpPr/>
            <p:nvPr/>
          </p:nvSpPr>
          <p:spPr>
            <a:xfrm>
              <a:off x="244458" y="1702973"/>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a:t>P</a:t>
              </a:r>
            </a:p>
            <a:p>
              <a:pPr algn="ctr"/>
              <a:endParaRPr lang="en-AU" b="1"/>
            </a:p>
          </p:txBody>
        </p:sp>
        <p:sp>
          <p:nvSpPr>
            <p:cNvPr id="7" name="TextBox 6">
              <a:extLst>
                <a:ext uri="{FF2B5EF4-FFF2-40B4-BE49-F238E27FC236}">
                  <a16:creationId xmlns:a16="http://schemas.microsoft.com/office/drawing/2014/main" id="{470D14E4-77B9-89D2-21FD-4AE2BBD1092C}"/>
                </a:ext>
                <a:ext uri="{C183D7F6-B498-43B3-948B-1728B52AA6E4}">
                  <adec:decorative xmlns:adec="http://schemas.microsoft.com/office/drawing/2017/decorative" val="1"/>
                </a:ext>
              </a:extLst>
            </p:cNvPr>
            <p:cNvSpPr txBox="1"/>
            <p:nvPr/>
          </p:nvSpPr>
          <p:spPr>
            <a:xfrm>
              <a:off x="685800" y="3046600"/>
              <a:ext cx="917316" cy="440267"/>
            </a:xfrm>
            <a:prstGeom prst="rect">
              <a:avLst/>
            </a:prstGeom>
            <a:noFill/>
          </p:spPr>
          <p:txBody>
            <a:bodyPr wrap="square" lIns="0" tIns="0" rIns="0" bIns="0" rtlCol="0">
              <a:noAutofit/>
            </a:bodyPr>
            <a:lstStyle/>
            <a:p>
              <a:pPr algn="l"/>
              <a:r>
                <a:rPr lang="en-AU" sz="1800">
                  <a:solidFill>
                    <a:schemeClr val="bg1"/>
                  </a:solidFill>
                </a:rPr>
                <a:t>Practise</a:t>
              </a:r>
            </a:p>
          </p:txBody>
        </p:sp>
      </p:grpSp>
      <p:sp>
        <p:nvSpPr>
          <p:cNvPr id="5" name="TextBox 4">
            <a:extLst>
              <a:ext uri="{FF2B5EF4-FFF2-40B4-BE49-F238E27FC236}">
                <a16:creationId xmlns:a16="http://schemas.microsoft.com/office/drawing/2014/main" id="{D5522D08-7DB3-5B60-3952-2004FC8B996A}"/>
              </a:ext>
            </a:extLst>
          </p:cNvPr>
          <p:cNvSpPr txBox="1"/>
          <p:nvPr/>
        </p:nvSpPr>
        <p:spPr>
          <a:xfrm>
            <a:off x="2355011" y="1632282"/>
            <a:ext cx="9079803" cy="1355179"/>
          </a:xfrm>
          <a:prstGeom prst="rect">
            <a:avLst/>
          </a:prstGeom>
          <a:solidFill>
            <a:schemeClr val="bg1"/>
          </a:solidFill>
          <a:ln w="38100">
            <a:solidFill>
              <a:schemeClr val="accent1"/>
            </a:solidFill>
          </a:ln>
        </p:spPr>
        <p:txBody>
          <a:bodyPr wrap="square">
            <a:spAutoFit/>
          </a:bodyPr>
          <a:lstStyle/>
          <a:p>
            <a:pPr>
              <a:lnSpc>
                <a:spcPct val="115000"/>
              </a:lnSpc>
              <a:spcBef>
                <a:spcPts val="1200"/>
              </a:spcBef>
            </a:pPr>
            <a:r>
              <a:rPr lang="en-AU" sz="1600" dirty="0">
                <a:solidFill>
                  <a:srgbClr val="000000"/>
                </a:solidFill>
                <a:effectLst/>
                <a:ea typeface="Arial" panose="020B0604020202020204" pitchFamily="34" charset="0"/>
              </a:rPr>
              <a:t>Write your own introduction in the scaffold below for the question you have selected</a:t>
            </a:r>
            <a:r>
              <a:rPr lang="en-AU" sz="1600" dirty="0">
                <a:solidFill>
                  <a:srgbClr val="2F5496"/>
                </a:solidFill>
                <a:effectLst/>
                <a:ea typeface="Arial" panose="020B0604020202020204" pitchFamily="34" charset="0"/>
              </a:rPr>
              <a:t>.</a:t>
            </a:r>
            <a:endParaRPr lang="en-AU" sz="1600" dirty="0">
              <a:effectLst/>
              <a:ea typeface="Calibri" panose="020F0502020204030204" pitchFamily="34" charset="0"/>
            </a:endParaRPr>
          </a:p>
          <a:p>
            <a:pPr>
              <a:lnSpc>
                <a:spcPct val="115000"/>
              </a:lnSpc>
              <a:spcBef>
                <a:spcPts val="1200"/>
              </a:spcBef>
            </a:pPr>
            <a:r>
              <a:rPr lang="en-AU" sz="1600" dirty="0">
                <a:solidFill>
                  <a:srgbClr val="000000"/>
                </a:solidFill>
                <a:effectLst/>
                <a:ea typeface="Arial" panose="020B0604020202020204" pitchFamily="34" charset="0"/>
              </a:rPr>
              <a:t>Introduce the artists, syllabus area and concepts identified in </a:t>
            </a:r>
            <a:r>
              <a:rPr lang="en-AU" sz="1600" u="sng" dirty="0">
                <a:solidFill>
                  <a:schemeClr val="accent2"/>
                </a:solidFill>
                <a:effectLst/>
                <a:ea typeface="Arial" panose="020B0604020202020204" pitchFamily="34" charset="0"/>
                <a:hlinkClick r:id="rId2">
                  <a:extLst>
                    <a:ext uri="{A12FA001-AC4F-418D-AE19-62706E023703}">
                      <ahyp:hlinkClr xmlns:ahyp="http://schemas.microsoft.com/office/drawing/2018/hyperlinkcolor" val="tx"/>
                    </a:ext>
                  </a:extLst>
                </a:hlinkClick>
              </a:rPr>
              <a:t>planning your response in section II</a:t>
            </a:r>
            <a:r>
              <a:rPr lang="en-AU" sz="1600" dirty="0">
                <a:solidFill>
                  <a:srgbClr val="2F5496"/>
                </a:solidFill>
                <a:effectLst/>
                <a:ea typeface="Arial" panose="020B0604020202020204" pitchFamily="34" charset="0"/>
              </a:rPr>
              <a:t>.</a:t>
            </a:r>
            <a:r>
              <a:rPr lang="en-AU" sz="1600" dirty="0">
                <a:solidFill>
                  <a:srgbClr val="000000"/>
                </a:solidFill>
                <a:effectLst/>
                <a:ea typeface="Arial" panose="020B0604020202020204" pitchFamily="34" charset="0"/>
              </a:rPr>
              <a:t> Include quotes found in the question, or use your own quote from an artist to reinforce your main point.</a:t>
            </a:r>
            <a:endParaRPr lang="en-AU" sz="1600" dirty="0">
              <a:effectLst/>
              <a:ea typeface="Calibri" panose="020F0502020204030204" pitchFamily="34" charset="0"/>
            </a:endParaRPr>
          </a:p>
        </p:txBody>
      </p:sp>
      <p:sp>
        <p:nvSpPr>
          <p:cNvPr id="15" name="TextBox 14">
            <a:extLst>
              <a:ext uri="{FF2B5EF4-FFF2-40B4-BE49-F238E27FC236}">
                <a16:creationId xmlns:a16="http://schemas.microsoft.com/office/drawing/2014/main" id="{FC7F643C-3486-5094-14D2-448B54710C9B}"/>
              </a:ext>
            </a:extLst>
          </p:cNvPr>
          <p:cNvSpPr txBox="1"/>
          <p:nvPr/>
        </p:nvSpPr>
        <p:spPr>
          <a:xfrm>
            <a:off x="2266663" y="3030683"/>
            <a:ext cx="7440282" cy="369332"/>
          </a:xfrm>
          <a:prstGeom prst="rect">
            <a:avLst/>
          </a:prstGeom>
          <a:noFill/>
        </p:spPr>
        <p:txBody>
          <a:bodyPr wrap="square">
            <a:spAutoFit/>
          </a:bodyPr>
          <a:lstStyle/>
          <a:p>
            <a:pPr defTabSz="914400" eaLnBrk="0" fontAlgn="base" hangingPunct="0">
              <a:spcBef>
                <a:spcPct val="0"/>
              </a:spcBef>
              <a:spcAft>
                <a:spcPct val="0"/>
              </a:spcAft>
            </a:pPr>
            <a:r>
              <a:rPr lang="en-AU" altLang="zh-CN" sz="1800">
                <a:latin typeface="+mj-lt"/>
                <a:cs typeface="Arial" panose="020B0604020202020204" pitchFamily="34" charset="0"/>
              </a:rPr>
              <a:t>Table 16: Your own introduction using the scaffold</a:t>
            </a:r>
          </a:p>
        </p:txBody>
      </p:sp>
      <p:graphicFrame>
        <p:nvGraphicFramePr>
          <p:cNvPr id="11" name="Content Placeholder 10">
            <a:extLst>
              <a:ext uri="{FF2B5EF4-FFF2-40B4-BE49-F238E27FC236}">
                <a16:creationId xmlns:a16="http://schemas.microsoft.com/office/drawing/2014/main" id="{3638EBC0-D3CC-EA83-0A54-76BD235CEA0D}"/>
              </a:ext>
            </a:extLst>
          </p:cNvPr>
          <p:cNvGraphicFramePr>
            <a:graphicFrameLocks noGrp="1"/>
          </p:cNvGraphicFramePr>
          <p:nvPr>
            <p:ph idx="1"/>
            <p:extLst>
              <p:ext uri="{D42A27DB-BD31-4B8C-83A1-F6EECF244321}">
                <p14:modId xmlns:p14="http://schemas.microsoft.com/office/powerpoint/2010/main" val="540336572"/>
              </p:ext>
            </p:extLst>
          </p:nvPr>
        </p:nvGraphicFramePr>
        <p:xfrm>
          <a:off x="2341867" y="3400015"/>
          <a:ext cx="9092947" cy="3150912"/>
        </p:xfrm>
        <a:graphic>
          <a:graphicData uri="http://schemas.openxmlformats.org/drawingml/2006/table">
            <a:tbl>
              <a:tblPr firstRow="1" firstCol="1" bandRow="1">
                <a:tableStyleId>{69012ECD-51FC-41F1-AA8D-1B2483CD663E}</a:tableStyleId>
              </a:tblPr>
              <a:tblGrid>
                <a:gridCol w="2273237">
                  <a:extLst>
                    <a:ext uri="{9D8B030D-6E8A-4147-A177-3AD203B41FA5}">
                      <a16:colId xmlns:a16="http://schemas.microsoft.com/office/drawing/2014/main" val="3403022009"/>
                    </a:ext>
                  </a:extLst>
                </a:gridCol>
                <a:gridCol w="6819710">
                  <a:extLst>
                    <a:ext uri="{9D8B030D-6E8A-4147-A177-3AD203B41FA5}">
                      <a16:colId xmlns:a16="http://schemas.microsoft.com/office/drawing/2014/main" val="1972014173"/>
                    </a:ext>
                  </a:extLst>
                </a:gridCol>
              </a:tblGrid>
              <a:tr h="433376">
                <a:tc>
                  <a:txBody>
                    <a:bodyPr/>
                    <a:lstStyle/>
                    <a:p>
                      <a:pPr>
                        <a:lnSpc>
                          <a:spcPct val="115000"/>
                        </a:lnSpc>
                        <a:spcBef>
                          <a:spcPts val="960"/>
                        </a:spcBef>
                        <a:spcAft>
                          <a:spcPts val="960"/>
                        </a:spcAft>
                      </a:pPr>
                      <a:r>
                        <a:rPr lang="en-AU" sz="1400">
                          <a:effectLst/>
                        </a:rPr>
                        <a:t>Elements </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38048" marR="38048" marT="0" marB="0" anchor="ctr">
                    <a:lnB w="12700" cap="flat" cmpd="sng" algn="ctr">
                      <a:solidFill>
                        <a:schemeClr val="tx1"/>
                      </a:solidFill>
                      <a:prstDash val="solid"/>
                      <a:round/>
                      <a:headEnd type="none" w="med" len="med"/>
                      <a:tailEnd type="none" w="med" len="med"/>
                    </a:lnB>
                  </a:tcPr>
                </a:tc>
                <a:tc>
                  <a:txBody>
                    <a:bodyPr/>
                    <a:lstStyle/>
                    <a:p>
                      <a:pPr>
                        <a:lnSpc>
                          <a:spcPct val="115000"/>
                        </a:lnSpc>
                        <a:spcBef>
                          <a:spcPts val="400"/>
                        </a:spcBef>
                        <a:spcAft>
                          <a:spcPts val="400"/>
                        </a:spcAft>
                      </a:pPr>
                      <a:r>
                        <a:rPr lang="en-AU" sz="1400" dirty="0">
                          <a:effectLst/>
                        </a:rPr>
                        <a:t>Response</a:t>
                      </a:r>
                    </a:p>
                  </a:txBody>
                  <a:tcPr marL="38048" marR="38048"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3677028"/>
                  </a:ext>
                </a:extLst>
              </a:tr>
              <a:tr h="1380630">
                <a:tc>
                  <a:txBody>
                    <a:bodyPr/>
                    <a:lstStyle/>
                    <a:p>
                      <a:pPr>
                        <a:lnSpc>
                          <a:spcPct val="115000"/>
                        </a:lnSpc>
                        <a:spcBef>
                          <a:spcPts val="400"/>
                        </a:spcBef>
                        <a:spcAft>
                          <a:spcPts val="400"/>
                        </a:spcAft>
                      </a:pPr>
                      <a:r>
                        <a:rPr lang="en-AU" sz="1400" dirty="0">
                          <a:effectLst/>
                        </a:rPr>
                        <a:t>Quote as opener – either your own or one found in the question (not compulsory)</a:t>
                      </a: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38048" marR="380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400"/>
                        </a:spcBef>
                        <a:spcAft>
                          <a:spcPts val="400"/>
                        </a:spcAft>
                      </a:pPr>
                      <a:r>
                        <a:rPr lang="en-AU" sz="1400" dirty="0">
                          <a:effectLst/>
                        </a:rPr>
                        <a:t>(add response)</a:t>
                      </a: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38048" marR="380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378629776"/>
                  </a:ext>
                </a:extLst>
              </a:tr>
              <a:tr h="433376">
                <a:tc>
                  <a:txBody>
                    <a:bodyPr/>
                    <a:lstStyle/>
                    <a:p>
                      <a:pPr>
                        <a:lnSpc>
                          <a:spcPct val="115000"/>
                        </a:lnSpc>
                        <a:spcBef>
                          <a:spcPts val="400"/>
                        </a:spcBef>
                        <a:spcAft>
                          <a:spcPts val="400"/>
                        </a:spcAft>
                      </a:pPr>
                      <a:r>
                        <a:rPr lang="en-AU" sz="1400">
                          <a:effectLst/>
                        </a:rPr>
                        <a:t>Rephrase question</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38048" marR="380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400"/>
                        </a:spcBef>
                        <a:spcAft>
                          <a:spcPts val="400"/>
                        </a:spcAft>
                      </a:pPr>
                      <a:r>
                        <a:rPr lang="en-AU" sz="1400" dirty="0">
                          <a:effectLst/>
                        </a:rPr>
                        <a:t>(add response)</a:t>
                      </a: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38048" marR="380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295229045"/>
                  </a:ext>
                </a:extLst>
              </a:tr>
              <a:tr h="433376">
                <a:tc>
                  <a:txBody>
                    <a:bodyPr/>
                    <a:lstStyle/>
                    <a:p>
                      <a:pPr>
                        <a:lnSpc>
                          <a:spcPct val="115000"/>
                        </a:lnSpc>
                        <a:spcBef>
                          <a:spcPts val="400"/>
                        </a:spcBef>
                        <a:spcAft>
                          <a:spcPts val="400"/>
                        </a:spcAft>
                      </a:pPr>
                      <a:r>
                        <a:rPr lang="en-AU" sz="1400">
                          <a:effectLst/>
                        </a:rPr>
                        <a:t>Introduce artists and artworks</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38048" marR="380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400"/>
                        </a:spcBef>
                        <a:spcAft>
                          <a:spcPts val="400"/>
                        </a:spcAft>
                      </a:pPr>
                      <a:r>
                        <a:rPr lang="en-AU" sz="1400" dirty="0">
                          <a:effectLst/>
                        </a:rPr>
                        <a:t>(add response)</a:t>
                      </a: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38048" marR="380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820363683"/>
                  </a:ext>
                </a:extLst>
              </a:tr>
              <a:tr h="433376">
                <a:tc>
                  <a:txBody>
                    <a:bodyPr/>
                    <a:lstStyle/>
                    <a:p>
                      <a:pPr>
                        <a:lnSpc>
                          <a:spcPct val="115000"/>
                        </a:lnSpc>
                        <a:spcBef>
                          <a:spcPts val="400"/>
                        </a:spcBef>
                        <a:spcAft>
                          <a:spcPts val="400"/>
                        </a:spcAft>
                      </a:pPr>
                      <a:r>
                        <a:rPr lang="en-AU" sz="1400" dirty="0">
                          <a:effectLst/>
                        </a:rPr>
                        <a:t>Main point or argument</a:t>
                      </a: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38048" marR="380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400"/>
                        </a:spcBef>
                        <a:spcAft>
                          <a:spcPts val="400"/>
                        </a:spcAft>
                      </a:pPr>
                      <a:r>
                        <a:rPr lang="en-AU" sz="1400" dirty="0">
                          <a:effectLst/>
                        </a:rPr>
                        <a:t>(add response)</a:t>
                      </a: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38048" marR="380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111075873"/>
                  </a:ext>
                </a:extLst>
              </a:tr>
            </a:tbl>
          </a:graphicData>
        </a:graphic>
      </p:graphicFrame>
      <p:sp>
        <p:nvSpPr>
          <p:cNvPr id="4" name="Slide Number Placeholder 3">
            <a:extLst>
              <a:ext uri="{FF2B5EF4-FFF2-40B4-BE49-F238E27FC236}">
                <a16:creationId xmlns:a16="http://schemas.microsoft.com/office/drawing/2014/main" id="{F2E6E4CF-0FEF-7D64-DA29-DEB50BE3EF1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200986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AA818-D477-16A0-1A73-CB25CB95A8E5}"/>
              </a:ext>
            </a:extLst>
          </p:cNvPr>
          <p:cNvSpPr>
            <a:spLocks noGrp="1"/>
          </p:cNvSpPr>
          <p:nvPr>
            <p:ph type="title"/>
          </p:nvPr>
        </p:nvSpPr>
        <p:spPr/>
        <p:txBody>
          <a:bodyPr/>
          <a:lstStyle/>
          <a:p>
            <a:r>
              <a:rPr lang="en-AU"/>
              <a:t>References for LEAP! – Level up your skills in section II </a:t>
            </a:r>
          </a:p>
        </p:txBody>
      </p:sp>
      <p:sp>
        <p:nvSpPr>
          <p:cNvPr id="5" name="Rectangle 4">
            <a:extLst>
              <a:ext uri="{FF2B5EF4-FFF2-40B4-BE49-F238E27FC236}">
                <a16:creationId xmlns:a16="http://schemas.microsoft.com/office/drawing/2014/main" id="{EDD1368A-3790-0D5D-7C04-210195BFA4EF}"/>
              </a:ext>
            </a:extLst>
          </p:cNvPr>
          <p:cNvSpPr/>
          <p:nvPr/>
        </p:nvSpPr>
        <p:spPr>
          <a:xfrm>
            <a:off x="354000" y="1473708"/>
            <a:ext cx="11484000" cy="115685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spcBef>
                <a:spcPts val="1200"/>
              </a:spcBef>
            </a:pPr>
            <a:r>
              <a:rPr lang="en-US" sz="1400" b="1" dirty="0">
                <a:solidFill>
                  <a:srgbClr val="041F42"/>
                </a:solidFill>
                <a:effectLst/>
                <a:ea typeface="Arial" panose="020B0604020202020204" pitchFamily="34" charset="0"/>
                <a:cs typeface="Arial" panose="020B0604020202020204" pitchFamily="34" charset="0"/>
              </a:rPr>
              <a:t>Links to third-party material and websites</a:t>
            </a:r>
            <a:endParaRPr lang="en-AU" sz="1400" b="1" dirty="0">
              <a:effectLst/>
              <a:ea typeface="Calibri" panose="020F0502020204030204" pitchFamily="34" charset="0"/>
              <a:cs typeface="Arial" panose="020B0604020202020204" pitchFamily="34" charset="0"/>
            </a:endParaRPr>
          </a:p>
          <a:p>
            <a:pPr>
              <a:lnSpc>
                <a:spcPct val="114000"/>
              </a:lnSpc>
              <a:spcBef>
                <a:spcPts val="1200"/>
              </a:spcBef>
            </a:pPr>
            <a:r>
              <a:rPr lang="en-US" sz="1400" dirty="0">
                <a:solidFill>
                  <a:srgbClr val="000000"/>
                </a:solidFill>
                <a:effectLst/>
                <a:ea typeface="Arial" panose="020B0604020202020204" pitchFamily="34" charset="0"/>
                <a:cs typeface="Arial" panose="020B0604020202020204" pitchFamily="34" charset="0"/>
              </a:rPr>
              <a:t>If you use the links provided in this document to access a third-party's website, you acknowledge that the terms of use, including license terms set out on the third-party's website apply to the use which may be made of the materials on that third-party website or were permitted by the </a:t>
            </a:r>
            <a:r>
              <a:rPr lang="en-US" sz="1400" i="1" dirty="0">
                <a:solidFill>
                  <a:srgbClr val="000000"/>
                </a:solidFill>
                <a:effectLst/>
                <a:ea typeface="Arial" panose="020B0604020202020204" pitchFamily="34" charset="0"/>
                <a:cs typeface="Arial" panose="020B0604020202020204" pitchFamily="34" charset="0"/>
              </a:rPr>
              <a:t>Copyright Act 1968</a:t>
            </a:r>
            <a:r>
              <a:rPr lang="en-US" sz="1400" dirty="0">
                <a:solidFill>
                  <a:srgbClr val="000000"/>
                </a:solidFill>
                <a:effectLst/>
                <a:ea typeface="Arial" panose="020B0604020202020204" pitchFamily="34" charset="0"/>
                <a:cs typeface="Arial" panose="020B0604020202020204" pitchFamily="34" charset="0"/>
              </a:rPr>
              <a:t> (</a:t>
            </a:r>
            <a:r>
              <a:rPr lang="en-US" sz="1400" dirty="0" err="1">
                <a:solidFill>
                  <a:srgbClr val="000000"/>
                </a:solidFill>
                <a:effectLst/>
                <a:ea typeface="Arial" panose="020B0604020202020204" pitchFamily="34" charset="0"/>
                <a:cs typeface="Arial" panose="020B0604020202020204" pitchFamily="34" charset="0"/>
              </a:rPr>
              <a:t>Cth</a:t>
            </a:r>
            <a:r>
              <a:rPr lang="en-US" sz="1400" dirty="0">
                <a:solidFill>
                  <a:srgbClr val="000000"/>
                </a:solidFill>
                <a:effectLst/>
                <a:ea typeface="Arial" panose="020B0604020202020204" pitchFamily="34" charset="0"/>
                <a:cs typeface="Arial" panose="020B0604020202020204" pitchFamily="34" charset="0"/>
              </a:rPr>
              <a:t>). The department accepts no responsibility for content on third-party websites.</a:t>
            </a:r>
            <a:endParaRPr lang="en-AU" sz="1400" dirty="0">
              <a:effectLst/>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6E15296-715C-B52E-A847-C20F26AD964B}"/>
              </a:ext>
            </a:extLst>
          </p:cNvPr>
          <p:cNvSpPr>
            <a:spLocks noGrp="1"/>
          </p:cNvSpPr>
          <p:nvPr>
            <p:ph idx="1"/>
          </p:nvPr>
        </p:nvSpPr>
        <p:spPr>
          <a:xfrm>
            <a:off x="353999" y="2736272"/>
            <a:ext cx="11484000" cy="3208309"/>
          </a:xfrm>
        </p:spPr>
        <p:txBody>
          <a:bodyPr/>
          <a:lstStyle/>
          <a:p>
            <a:pPr>
              <a:lnSpc>
                <a:spcPct val="114000"/>
              </a:lnSpc>
              <a:spcBef>
                <a:spcPts val="600"/>
              </a:spcBef>
              <a:spcAft>
                <a:spcPts val="0"/>
              </a:spcAft>
            </a:pPr>
            <a:r>
              <a:rPr lang="en-US" sz="1400" dirty="0">
                <a:solidFill>
                  <a:srgbClr val="000000"/>
                </a:solidFill>
                <a:effectLst/>
                <a:ea typeface="Arial" panose="020B0604020202020204" pitchFamily="34" charset="0"/>
                <a:cs typeface="Arial" panose="020B0604020202020204" pitchFamily="34" charset="0"/>
              </a:rPr>
              <a:t>All material © </a:t>
            </a:r>
            <a:r>
              <a:rPr lang="en-US" sz="1400" u="sng" dirty="0">
                <a:solidFill>
                  <a:schemeClr val="accent2"/>
                </a:solidFill>
                <a:effectLst/>
                <a:ea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State of New South Wales (Department of Education), 2021</a:t>
            </a:r>
            <a:r>
              <a:rPr lang="en-US" sz="1400" dirty="0">
                <a:solidFill>
                  <a:schemeClr val="accent2"/>
                </a:solidFill>
                <a:effectLst/>
                <a:ea typeface="Arial" panose="020B0604020202020204" pitchFamily="34" charset="0"/>
                <a:cs typeface="Arial" panose="020B0604020202020204" pitchFamily="34" charset="0"/>
              </a:rPr>
              <a:t> </a:t>
            </a:r>
            <a:r>
              <a:rPr lang="en-US" sz="1400" dirty="0">
                <a:solidFill>
                  <a:srgbClr val="000000"/>
                </a:solidFill>
                <a:effectLst/>
                <a:ea typeface="Arial" panose="020B0604020202020204" pitchFamily="34" charset="0"/>
                <a:cs typeface="Arial" panose="020B0604020202020204" pitchFamily="34" charset="0"/>
              </a:rPr>
              <a:t>unless otherwise indicated. All other material used by permission or under license.</a:t>
            </a:r>
            <a:endParaRPr lang="en-AU" sz="1400" dirty="0">
              <a:effectLst/>
              <a:ea typeface="Calibri" panose="020F0502020204030204" pitchFamily="34" charset="0"/>
              <a:cs typeface="Arial" panose="020B0604020202020204" pitchFamily="34" charset="0"/>
            </a:endParaRPr>
          </a:p>
          <a:p>
            <a:pPr>
              <a:lnSpc>
                <a:spcPct val="114000"/>
              </a:lnSpc>
              <a:spcBef>
                <a:spcPts val="600"/>
              </a:spcBef>
              <a:spcAft>
                <a:spcPts val="0"/>
              </a:spcAft>
            </a:pPr>
            <a:r>
              <a:rPr lang="en-AU" sz="1400" u="sng" dirty="0">
                <a:solidFill>
                  <a:schemeClr val="accent2"/>
                </a:solidFill>
                <a:effectLst/>
                <a:ea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Glossary of Key Words</a:t>
            </a:r>
            <a:r>
              <a:rPr lang="en-AU" sz="1400" dirty="0">
                <a:solidFill>
                  <a:srgbClr val="000000"/>
                </a:solidFill>
                <a:effectLst/>
                <a:ea typeface="Arial" panose="020B0604020202020204" pitchFamily="34" charset="0"/>
                <a:cs typeface="Arial" panose="020B0604020202020204" pitchFamily="34" charset="0"/>
              </a:rPr>
              <a:t>@ NSW Education Standards Authority (NESA) for and on behalf of the Crown in right of the State of New South Wales, [2008] accessed 25/10/2022. </a:t>
            </a:r>
          </a:p>
          <a:p>
            <a:pPr>
              <a:lnSpc>
                <a:spcPct val="114000"/>
              </a:lnSpc>
              <a:spcBef>
                <a:spcPts val="600"/>
              </a:spcBef>
              <a:spcAft>
                <a:spcPts val="0"/>
              </a:spcAft>
            </a:pPr>
            <a:r>
              <a:rPr lang="en-AU" sz="1400" dirty="0" err="1"/>
              <a:t>Pixabay</a:t>
            </a:r>
            <a:r>
              <a:rPr lang="en-AU" sz="1400" dirty="0"/>
              <a:t> (2017) </a:t>
            </a:r>
            <a:r>
              <a:rPr lang="en-AU" sz="1400" dirty="0">
                <a:solidFill>
                  <a:schemeClr val="accent2"/>
                </a:solidFill>
                <a:hlinkClick r:id="rId4">
                  <a:extLst>
                    <a:ext uri="{A12FA001-AC4F-418D-AE19-62706E023703}">
                      <ahyp:hlinkClr xmlns:ahyp="http://schemas.microsoft.com/office/drawing/2018/hyperlinkcolor" val="tx"/>
                    </a:ext>
                  </a:extLst>
                </a:hlinkClick>
              </a:rPr>
              <a:t>Jump for joy</a:t>
            </a:r>
            <a:r>
              <a:rPr lang="en-AU" sz="1400" dirty="0">
                <a:solidFill>
                  <a:schemeClr val="accent2"/>
                </a:solidFill>
              </a:rPr>
              <a:t> </a:t>
            </a:r>
            <a:r>
              <a:rPr lang="en-AU" sz="1400" dirty="0"/>
              <a:t>[image] accessed 23/02/23</a:t>
            </a:r>
            <a:endParaRPr lang="en-AU" sz="1400" dirty="0">
              <a:effectLst/>
              <a:ea typeface="Calibri" panose="020F0502020204030204" pitchFamily="34" charset="0"/>
              <a:cs typeface="Arial" panose="020B0604020202020204" pitchFamily="34" charset="0"/>
            </a:endParaRPr>
          </a:p>
          <a:p>
            <a:pPr>
              <a:lnSpc>
                <a:spcPct val="114000"/>
              </a:lnSpc>
              <a:spcBef>
                <a:spcPts val="600"/>
              </a:spcBef>
              <a:spcAft>
                <a:spcPts val="0"/>
              </a:spcAft>
            </a:pPr>
            <a:r>
              <a:rPr lang="en-US" sz="1400" u="sng" dirty="0">
                <a:solidFill>
                  <a:schemeClr val="accent2"/>
                </a:solidFill>
                <a:effectLst/>
                <a:ea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Visual Arts Stage 6 Syllabus</a:t>
            </a:r>
            <a:r>
              <a:rPr lang="en-US" sz="1400" dirty="0">
                <a:solidFill>
                  <a:schemeClr val="accent2"/>
                </a:solidFill>
                <a:effectLst/>
                <a:ea typeface="Segoe UI" panose="020B0502040204020203" pitchFamily="34" charset="0"/>
                <a:cs typeface="Arial" panose="020B0604020202020204" pitchFamily="34" charset="0"/>
              </a:rPr>
              <a:t> </a:t>
            </a:r>
            <a:r>
              <a:rPr lang="en-US" sz="1400" dirty="0">
                <a:solidFill>
                  <a:srgbClr val="000000"/>
                </a:solidFill>
                <a:effectLst/>
                <a:ea typeface="Segoe UI" panose="020B0502040204020203" pitchFamily="34" charset="0"/>
                <a:cs typeface="Arial" panose="020B0604020202020204" pitchFamily="34" charset="0"/>
              </a:rPr>
              <a:t>© 2016 NSW Education Standards Authority (NESA) for and on behalf of the Crown in right of the State of New South Wales.</a:t>
            </a:r>
            <a:endParaRPr lang="en-AU" sz="1400" dirty="0">
              <a:effectLst/>
              <a:ea typeface="Calibri" panose="020F0502020204030204" pitchFamily="34" charset="0"/>
              <a:cs typeface="Arial" panose="020B0604020202020204" pitchFamily="34" charset="0"/>
            </a:endParaRPr>
          </a:p>
          <a:p>
            <a:pPr>
              <a:lnSpc>
                <a:spcPct val="114000"/>
              </a:lnSpc>
              <a:spcBef>
                <a:spcPts val="600"/>
              </a:spcBef>
              <a:spcAft>
                <a:spcPts val="0"/>
              </a:spcAft>
            </a:pPr>
            <a:r>
              <a:rPr lang="en-AU" sz="1400" u="sng" dirty="0">
                <a:solidFill>
                  <a:schemeClr val="accent2"/>
                </a:solidFill>
                <a:effectLst/>
                <a:ea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Visual Arts HSC exam pack 2021</a:t>
            </a:r>
            <a:r>
              <a:rPr lang="en-AU" sz="1400" dirty="0">
                <a:solidFill>
                  <a:schemeClr val="accent2"/>
                </a:solidFill>
                <a:effectLst/>
                <a:ea typeface="Arial" panose="020B0604020202020204" pitchFamily="34" charset="0"/>
                <a:cs typeface="Arial" panose="020B0604020202020204" pitchFamily="34" charset="0"/>
              </a:rPr>
              <a:t> </a:t>
            </a:r>
            <a:r>
              <a:rPr lang="en-AU" sz="1400" dirty="0">
                <a:solidFill>
                  <a:srgbClr val="000000"/>
                </a:solidFill>
                <a:effectLst/>
                <a:ea typeface="Segoe UI" panose="020B0502040204020203" pitchFamily="34" charset="0"/>
                <a:cs typeface="Arial" panose="020B0604020202020204" pitchFamily="34" charset="0"/>
              </a:rPr>
              <a:t>© NSW Education Standards Authority (NESA) for and on behalf of the Crown in right of the State of New South Wales, [20</a:t>
            </a:r>
            <a:r>
              <a:rPr lang="en-AU" sz="1400" dirty="0">
                <a:solidFill>
                  <a:srgbClr val="000000"/>
                </a:solidFill>
                <a:effectLst/>
                <a:ea typeface="Arial" panose="020B0604020202020204" pitchFamily="34" charset="0"/>
                <a:cs typeface="Arial" panose="020B0604020202020204" pitchFamily="34" charset="0"/>
              </a:rPr>
              <a:t>21] accessed 25/10/2022.</a:t>
            </a:r>
            <a:endParaRPr lang="en-AU" sz="1400" dirty="0">
              <a:effectLst/>
              <a:ea typeface="Calibri" panose="020F0502020204030204" pitchFamily="34" charset="0"/>
              <a:cs typeface="Arial" panose="020B0604020202020204" pitchFamily="34" charset="0"/>
            </a:endParaRPr>
          </a:p>
          <a:p>
            <a:pPr>
              <a:lnSpc>
                <a:spcPct val="114000"/>
              </a:lnSpc>
              <a:spcBef>
                <a:spcPts val="600"/>
              </a:spcBef>
              <a:spcAft>
                <a:spcPts val="0"/>
              </a:spcAft>
            </a:pPr>
            <a:r>
              <a:rPr lang="en-AU" sz="1400" u="sng" dirty="0">
                <a:solidFill>
                  <a:schemeClr val="accent2"/>
                </a:solidFill>
                <a:effectLst/>
                <a:ea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Visual Arts HSC exam pack 2017</a:t>
            </a:r>
            <a:r>
              <a:rPr lang="en-AU" sz="1400" dirty="0">
                <a:solidFill>
                  <a:schemeClr val="accent2"/>
                </a:solidFill>
                <a:effectLst/>
                <a:ea typeface="Arial" panose="020B0604020202020204" pitchFamily="34" charset="0"/>
                <a:cs typeface="Arial" panose="020B0604020202020204" pitchFamily="34" charset="0"/>
              </a:rPr>
              <a:t> </a:t>
            </a:r>
            <a:r>
              <a:rPr lang="en-AU" sz="1400" dirty="0">
                <a:solidFill>
                  <a:srgbClr val="000000"/>
                </a:solidFill>
                <a:effectLst/>
                <a:ea typeface="Arial" panose="020B0604020202020204" pitchFamily="34" charset="0"/>
                <a:cs typeface="Arial" panose="020B0604020202020204" pitchFamily="34" charset="0"/>
              </a:rPr>
              <a:t>@NSW Education Standards Authority (NESA) for and on behalf of the Crown in right of the State of New South Wales, [2017] accessed 25/10/2022.</a:t>
            </a:r>
            <a:endParaRPr lang="en-AU" sz="1400" dirty="0">
              <a:effectLst/>
              <a:ea typeface="Calibri" panose="020F0502020204030204" pitchFamily="34" charset="0"/>
              <a:cs typeface="Arial" panose="020B0604020202020204" pitchFamily="34" charset="0"/>
            </a:endParaRPr>
          </a:p>
          <a:p>
            <a:pPr>
              <a:lnSpc>
                <a:spcPct val="114000"/>
              </a:lnSpc>
              <a:spcBef>
                <a:spcPts val="600"/>
              </a:spcBef>
              <a:spcAft>
                <a:spcPts val="0"/>
              </a:spcAft>
            </a:pPr>
            <a:r>
              <a:rPr lang="en-AU" sz="1400" u="sng" dirty="0">
                <a:solidFill>
                  <a:schemeClr val="accent2"/>
                </a:solidFill>
                <a:effectLst/>
                <a:ea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Visual Arts | NSW Education Standards</a:t>
            </a:r>
            <a:r>
              <a:rPr lang="en-AU" sz="1400" dirty="0">
                <a:solidFill>
                  <a:schemeClr val="accent2"/>
                </a:solidFill>
                <a:effectLst/>
                <a:ea typeface="Arial" panose="020B0604020202020204" pitchFamily="34" charset="0"/>
                <a:cs typeface="Arial" panose="020B0604020202020204" pitchFamily="34" charset="0"/>
              </a:rPr>
              <a:t> </a:t>
            </a:r>
            <a:r>
              <a:rPr lang="en-AU" sz="1400" dirty="0">
                <a:solidFill>
                  <a:srgbClr val="000000"/>
                </a:solidFill>
                <a:effectLst/>
                <a:ea typeface="Arial" panose="020B0604020202020204" pitchFamily="34" charset="0"/>
                <a:cs typeface="Arial" panose="020B0604020202020204" pitchFamily="34" charset="0"/>
              </a:rPr>
              <a:t>@NSW Education Standards Authority (NESA) for and on behalf of the Crown in right of the State of New South Wales, [2017] accessed 25/10/2022.</a:t>
            </a:r>
            <a:endParaRPr lang="en-AU" sz="1400" dirty="0">
              <a:effectLst/>
              <a:ea typeface="Calibri" panose="020F0502020204030204" pitchFamily="34" charset="0"/>
              <a:cs typeface="Arial" panose="020B0604020202020204" pitchFamily="34" charset="0"/>
            </a:endParaRPr>
          </a:p>
          <a:p>
            <a:pPr>
              <a:lnSpc>
                <a:spcPct val="114000"/>
              </a:lnSpc>
              <a:spcBef>
                <a:spcPts val="600"/>
              </a:spcBef>
            </a:pPr>
            <a:r>
              <a:rPr lang="en-AU" sz="1400" dirty="0">
                <a:solidFill>
                  <a:srgbClr val="000000"/>
                </a:solidFill>
                <a:effectLst/>
                <a:ea typeface="Arial" panose="020B0604020202020204" pitchFamily="34" charset="0"/>
                <a:cs typeface="Arial" panose="020B0604020202020204" pitchFamily="34" charset="0"/>
              </a:rPr>
              <a:t>Learning Hub </a:t>
            </a:r>
            <a:r>
              <a:rPr lang="en-AU" sz="1400" u="sng" dirty="0">
                <a:solidFill>
                  <a:schemeClr val="accent2"/>
                </a:solidFill>
                <a:effectLst/>
                <a:ea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Learning Hub | Writing paragraphs with PEEL</a:t>
            </a:r>
            <a:r>
              <a:rPr lang="en-AU" sz="1400" dirty="0">
                <a:solidFill>
                  <a:schemeClr val="accent2"/>
                </a:solidFill>
                <a:effectLst/>
                <a:ea typeface="Arial" panose="020B0604020202020204" pitchFamily="34" charset="0"/>
                <a:cs typeface="Arial" panose="020B0604020202020204" pitchFamily="34" charset="0"/>
              </a:rPr>
              <a:t> </a:t>
            </a:r>
            <a:r>
              <a:rPr lang="en-AU" sz="1400" dirty="0">
                <a:solidFill>
                  <a:srgbClr val="000000"/>
                </a:solidFill>
                <a:effectLst/>
                <a:ea typeface="Arial" panose="020B0604020202020204" pitchFamily="34" charset="0"/>
                <a:cs typeface="Arial" panose="020B0604020202020204" pitchFamily="34" charset="0"/>
              </a:rPr>
              <a:t>[website] accessed 25/10/2022.</a:t>
            </a:r>
            <a:endParaRPr lang="en-AU" sz="1400" dirty="0">
              <a:effectLst/>
              <a:ea typeface="Calibri" panose="020F0502020204030204" pitchFamily="34" charset="0"/>
              <a:cs typeface="Arial" panose="020B0604020202020204" pitchFamily="34" charset="0"/>
            </a:endParaRPr>
          </a:p>
          <a:p>
            <a:pPr>
              <a:lnSpc>
                <a:spcPct val="114000"/>
              </a:lnSpc>
            </a:pPr>
            <a:endParaRPr lang="en-AU" sz="1400" dirty="0">
              <a:effectLst/>
              <a:ea typeface="Calibri" panose="020F0502020204030204" pitchFamily="34" charset="0"/>
              <a:cs typeface="Arial" panose="020B0604020202020204" pitchFamily="34" charset="0"/>
            </a:endParaRPr>
          </a:p>
          <a:p>
            <a:pPr>
              <a:lnSpc>
                <a:spcPct val="114000"/>
              </a:lnSpc>
            </a:pPr>
            <a:endParaRPr lang="en-AU" sz="1400" dirty="0"/>
          </a:p>
        </p:txBody>
      </p:sp>
      <p:sp>
        <p:nvSpPr>
          <p:cNvPr id="4" name="Slide Number Placeholder 3">
            <a:extLst>
              <a:ext uri="{FF2B5EF4-FFF2-40B4-BE49-F238E27FC236}">
                <a16:creationId xmlns:a16="http://schemas.microsoft.com/office/drawing/2014/main" id="{D162A49B-DF5B-8ECF-1B2C-0B021982124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1184995522"/>
      </p:ext>
    </p:extLst>
  </p:cSld>
  <p:clrMapOvr>
    <a:masterClrMapping/>
  </p:clrMapOvr>
</p:sld>
</file>

<file path=ppt/theme/theme1.xml><?xml version="1.0" encoding="utf-8"?>
<a:theme xmlns:a="http://schemas.openxmlformats.org/drawingml/2006/main" name="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DoE PPT Template 2022 DRAFT" id="{EE3A526C-8D38-9A4D-A42A-078C80723416}" vid="{3CBC06BA-A92D-1648-A71C-24BD71284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DoE_PPT_Template</Template>
  <TotalTime>0</TotalTime>
  <Words>1269</Words>
  <Application>Microsoft Office PowerPoint</Application>
  <PresentationFormat>Widescreen</PresentationFormat>
  <Paragraphs>104</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Symbol</vt:lpstr>
      <vt:lpstr>Times New Roman</vt:lpstr>
      <vt:lpstr>Arial</vt:lpstr>
      <vt:lpstr>Public Sans Light</vt:lpstr>
      <vt:lpstr>Public Sans</vt:lpstr>
      <vt:lpstr>NSWG Corporate</vt:lpstr>
      <vt:lpstr>LEAP!  Level up your skills in section II– writing an introductory paragraph</vt:lpstr>
      <vt:lpstr>LEAP lessons introduction</vt:lpstr>
      <vt:lpstr>Learn – writing an introductory paragraph </vt:lpstr>
      <vt:lpstr>Learn – introductory paragraph scaffold</vt:lpstr>
      <vt:lpstr>Example – response using the introduction scaffold </vt:lpstr>
      <vt:lpstr>Apply – breaking down the modelled introductory paragraph </vt:lpstr>
      <vt:lpstr>Practise – write your own introductory paragraph </vt:lpstr>
      <vt:lpstr>References for LEAP! – Level up your skills in section II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LEAP! Level up your skills in section II– writing an introductory paragraph</dc:title>
  <dc:creator>NSW Department of Education</dc:creator>
  <cp:revision>2</cp:revision>
  <dcterms:created xsi:type="dcterms:W3CDTF">2023-06-15T00:27:42Z</dcterms:created>
  <dcterms:modified xsi:type="dcterms:W3CDTF">2023-06-15T00:28:02Z</dcterms:modified>
</cp:coreProperties>
</file>