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handoutMasterIdLst>
    <p:handoutMasterId r:id="rId17"/>
  </p:handoutMasterIdLst>
  <p:sldIdLst>
    <p:sldId id="323" r:id="rId2"/>
    <p:sldId id="391" r:id="rId3"/>
    <p:sldId id="386" r:id="rId4"/>
    <p:sldId id="387" r:id="rId5"/>
    <p:sldId id="389" r:id="rId6"/>
    <p:sldId id="390" r:id="rId7"/>
    <p:sldId id="375" r:id="rId8"/>
    <p:sldId id="379" r:id="rId9"/>
    <p:sldId id="385" r:id="rId10"/>
    <p:sldId id="368" r:id="rId11"/>
    <p:sldId id="369" r:id="rId12"/>
    <p:sldId id="370" r:id="rId13"/>
    <p:sldId id="371" r:id="rId14"/>
    <p:sldId id="396" r:id="rId15"/>
  </p:sldIdLst>
  <p:sldSz cx="12192000" cy="6858000"/>
  <p:notesSz cx="6858000" cy="9144000"/>
  <p:embeddedFontLst>
    <p:embeddedFont>
      <p:font typeface="Public Sans" panose="020B0604020202020204" charset="0"/>
      <p:regular r:id="rId18"/>
      <p:bold r:id="rId19"/>
      <p:italic r:id="rId20"/>
      <p:boldItalic r:id="rId21"/>
    </p:embeddedFont>
    <p:embeddedFont>
      <p:font typeface="Public Sans Light" panose="020B0604020202020204"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A6A7A-014A-4BC2-B8F5-C983EAE442A4}" v="4" dt="2023-04-10T23:35:58.197"/>
    <p1510:client id="{8787BC78-0E7B-00A6-0FA3-982D29D223B3}" v="8" dt="2023-04-14T03:58:01.866"/>
    <p1510:client id="{88747C28-1D38-49E1-BEE2-F88FB38FC0FB}" v="9" dt="2023-04-10T22:30:15.796"/>
    <p1510:client id="{8D40ACED-A035-42D9-9F38-7D799A7BC79D}" v="2" dt="2023-04-14T03:53:07.4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Jump Sky Man - Free photo on </a:t>
            </a:r>
            <a:r>
              <a:rPr lang="en-AU" err="1">
                <a:hlinkClick r:id="rId3"/>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9.svg"/><Relationship Id="rId7"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hyperlink" Target="https://education.nsw.gov.au/content/dam/main-education/teaching-and-learning/curriculum/key-learning-areas/creative-arts/media/documents/creative-arts-s6-visual-arts-hsc-writing-module-2-extended-response-body.pptx" TargetMode="External"/><Relationship Id="rId4" Type="http://schemas.openxmlformats.org/officeDocument/2006/relationships/hyperlink" Target="https://education.nsw.gov.au/teaching-and-learning/curriculum/creative-arts/planning-programming-and-assessing-creative-arts-11-12/visual-arts-11-12/writing-about-visual-arts-in-stage-6#support-docs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education.nsw.gov.au/teaching-and-learning/curriculum/creative-arts/planning-programming-and-assessing-creative-arts-11-12/visual-arts-11-12/writing-about-visual-arts-in-stage-6#support-docs2"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2"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snsw.sharepoint.com/sites/CAVASecondaryEd/Shared%20Documents/Projects/VA,%20PDM,%20VD,%20C/Stage%206%20writing%20module/VA%20Mod%201%20and%202/Module%202%20for%20publishing/creativearts-visualarts-resource-writingaboutHSCvisualarts-levelupyoursection2skills-Table18PEELscaffold-s6.docx" TargetMode="External"/><Relationship Id="rId7" Type="http://schemas.openxmlformats.org/officeDocument/2006/relationships/hyperlink" Target="https://educationstandards.nsw.edu.au/wps/wcm/connect/810062ec-b0a7-40e9-a645-2a6f11e13bb5/2017-hsc-mg-visual-arts.pdf?MOD=AJPERES&amp;CACHEID=ROOTWORKSPACE-810062ec-b0a7-40e9-a645-2a6f11e13bb5-m00tX-A" TargetMode="External"/><Relationship Id="rId2" Type="http://schemas.openxmlformats.org/officeDocument/2006/relationships/hyperlink" Target="https://education.nsw.gov.au/content/dam/main-education/teaching-and-learning/curriculum/key-learning-areas/creative-arts/media/documents/creative-arts-s6-visual-arts-hsc-writing-module-2-introductory-paragraph.pptx" TargetMode="External"/><Relationship Id="rId1" Type="http://schemas.openxmlformats.org/officeDocument/2006/relationships/slideLayout" Target="../slideLayouts/slideLayout19.xml"/><Relationship Id="rId6" Type="http://schemas.openxmlformats.org/officeDocument/2006/relationships/hyperlink" Target="https://education.nsw.gov.au/content/dam/main-education/teaching-and-learning/curriculum/key-learning-areas/creative-arts/media/documents/creative-arts-s6-visual-arts-hsc-writing-module-2-planning.pptx" TargetMode="External"/><Relationship Id="rId5"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Autofit/>
          </a:bodyPr>
          <a:lstStyle/>
          <a:p>
            <a:r>
              <a:rPr lang="en-AU" dirty="0"/>
              <a:t>LEAP! </a:t>
            </a:r>
            <a:br>
              <a:rPr lang="en-AU" dirty="0"/>
            </a:br>
            <a:r>
              <a:rPr lang="en-AU" dirty="0"/>
              <a:t>Level up your skills in section II – </a:t>
            </a:r>
            <a:r>
              <a:rPr lang="en-AU" dirty="0">
                <a:solidFill>
                  <a:schemeClr val="accent4"/>
                </a:solidFill>
              </a:rPr>
              <a:t>writing the body of an extended response</a:t>
            </a:r>
          </a:p>
        </p:txBody>
      </p:sp>
      <p:sp>
        <p:nvSpPr>
          <p:cNvPr id="2" name="Footer Placeholder 2">
            <a:extLst>
              <a:ext uri="{FF2B5EF4-FFF2-40B4-BE49-F238E27FC236}">
                <a16:creationId xmlns:a16="http://schemas.microsoft.com/office/drawing/2014/main" id="{9DEE6EE5-1B76-1794-36FC-DD9ADCFEE747}"/>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t>Writing about HSC visual arts</a:t>
            </a:r>
            <a:endParaRPr lang="en-US"/>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3" name="Picture 2">
            <a:extLst>
              <a:ext uri="{FF2B5EF4-FFF2-40B4-BE49-F238E27FC236}">
                <a16:creationId xmlns:a16="http://schemas.microsoft.com/office/drawing/2014/main" id="{32F75741-CDB9-189B-F847-A31A3774A950}"/>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7688-627B-7C9D-8165-83485F3D5A49}"/>
              </a:ext>
            </a:extLst>
          </p:cNvPr>
          <p:cNvSpPr>
            <a:spLocks noGrp="1"/>
          </p:cNvSpPr>
          <p:nvPr>
            <p:ph type="title"/>
          </p:nvPr>
        </p:nvSpPr>
        <p:spPr/>
        <p:txBody>
          <a:bodyPr/>
          <a:lstStyle/>
          <a:p>
            <a:r>
              <a:rPr lang="en-AU"/>
              <a:t>Extension – </a:t>
            </a:r>
            <a:r>
              <a:rPr lang="en-AU">
                <a:solidFill>
                  <a:schemeClr val="tx2"/>
                </a:solidFill>
              </a:rPr>
              <a:t>improving visual arts-specific vocabulary</a:t>
            </a:r>
          </a:p>
        </p:txBody>
      </p:sp>
      <p:sp>
        <p:nvSpPr>
          <p:cNvPr id="5" name="Rectangle 4">
            <a:extLst>
              <a:ext uri="{FF2B5EF4-FFF2-40B4-BE49-F238E27FC236}">
                <a16:creationId xmlns:a16="http://schemas.microsoft.com/office/drawing/2014/main" id="{7D780716-C156-9338-2939-2AA853EB68CD}"/>
              </a:ext>
            </a:extLst>
          </p:cNvPr>
          <p:cNvSpPr/>
          <p:nvPr/>
        </p:nvSpPr>
        <p:spPr>
          <a:xfrm>
            <a:off x="360001" y="1558637"/>
            <a:ext cx="5290302" cy="2467558"/>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US" sz="1800">
                <a:solidFill>
                  <a:srgbClr val="000000"/>
                </a:solidFill>
                <a:effectLst/>
                <a:ea typeface="Arial" panose="020B0604020202020204" pitchFamily="34" charset="0"/>
              </a:rPr>
              <a:t>Subject-specific formal language will assist you in communicating ideas and constructing a comprehensive and sustained response in your visual arts HSC written examination. Visual arts-specific language helps you move from a descriptive to an interpretative response.</a:t>
            </a:r>
            <a:endParaRPr lang="en-AU" sz="1800">
              <a:effectLst/>
              <a:ea typeface="Calibri" panose="020F0502020204030204" pitchFamily="34" charset="0"/>
            </a:endParaRPr>
          </a:p>
        </p:txBody>
      </p:sp>
      <p:sp>
        <p:nvSpPr>
          <p:cNvPr id="6" name="Rectangle: Rounded Corners 5">
            <a:extLst>
              <a:ext uri="{FF2B5EF4-FFF2-40B4-BE49-F238E27FC236}">
                <a16:creationId xmlns:a16="http://schemas.microsoft.com/office/drawing/2014/main" id="{5D799EC2-11E8-9237-1AC1-3DD1453DE7FE}"/>
              </a:ext>
            </a:extLst>
          </p:cNvPr>
          <p:cNvSpPr/>
          <p:nvPr/>
        </p:nvSpPr>
        <p:spPr>
          <a:xfrm>
            <a:off x="317108" y="4345172"/>
            <a:ext cx="5333194" cy="172505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a:solidFill>
                  <a:schemeClr val="accent1"/>
                </a:solidFill>
                <a:effectLst/>
                <a:ea typeface="Arial" panose="020B0604020202020204" pitchFamily="34" charset="0"/>
                <a:cs typeface="Arial" panose="020B0604020202020204" pitchFamily="34" charset="0"/>
              </a:rPr>
              <a:t>Subject-specific formal language is often called a metalanguage. Here is a list of some useful, visual arts-specific terms, or metalanguage</a:t>
            </a:r>
            <a:r>
              <a:rPr lang="en-AU" sz="1800">
                <a:solidFill>
                  <a:schemeClr val="accent1"/>
                </a:solidFill>
                <a:effectLst/>
                <a:ea typeface="Arial" panose="020B0604020202020204" pitchFamily="34" charset="0"/>
                <a:cs typeface="Arial" panose="020B0604020202020204" pitchFamily="34" charset="0"/>
              </a:rPr>
              <a:t>. Always use words that you understand in your written examination.</a:t>
            </a:r>
            <a:endParaRPr lang="en-AU" sz="1800">
              <a:solidFill>
                <a:schemeClr val="accent1"/>
              </a:solidFill>
              <a:effectLst/>
              <a:ea typeface="Calibri" panose="020F050202020403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5572DE43-EE36-4B05-8EC4-0E3968D391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0302" y="788532"/>
            <a:ext cx="5915165" cy="5915165"/>
          </a:xfrm>
          <a:prstGeom prst="rect">
            <a:avLst/>
          </a:prstGeom>
        </p:spPr>
      </p:pic>
      <p:sp>
        <p:nvSpPr>
          <p:cNvPr id="4" name="Slide Number Placeholder 3">
            <a:extLst>
              <a:ext uri="{FF2B5EF4-FFF2-40B4-BE49-F238E27FC236}">
                <a16:creationId xmlns:a16="http://schemas.microsoft.com/office/drawing/2014/main" id="{8AFE03BD-4550-9E8E-4910-F880CB0478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24245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CA20-4B6D-D0C0-3C40-66F1C7FF3F31}"/>
              </a:ext>
            </a:extLst>
          </p:cNvPr>
          <p:cNvSpPr>
            <a:spLocks noGrp="1"/>
          </p:cNvSpPr>
          <p:nvPr>
            <p:ph type="title"/>
          </p:nvPr>
        </p:nvSpPr>
        <p:spPr/>
        <p:txBody>
          <a:bodyPr/>
          <a:lstStyle/>
          <a:p>
            <a:r>
              <a:rPr lang="en-AU"/>
              <a:t>Extension – </a:t>
            </a:r>
            <a:r>
              <a:rPr lang="en-AU">
                <a:solidFill>
                  <a:schemeClr val="tx2"/>
                </a:solidFill>
              </a:rPr>
              <a:t>visual arts-specific terms</a:t>
            </a:r>
          </a:p>
        </p:txBody>
      </p:sp>
      <p:sp>
        <p:nvSpPr>
          <p:cNvPr id="7" name="TextBox 6">
            <a:extLst>
              <a:ext uri="{FF2B5EF4-FFF2-40B4-BE49-F238E27FC236}">
                <a16:creationId xmlns:a16="http://schemas.microsoft.com/office/drawing/2014/main" id="{123DCAEA-4249-CE34-402D-EC4C8ED5C91E}"/>
              </a:ext>
            </a:extLst>
          </p:cNvPr>
          <p:cNvSpPr txBox="1"/>
          <p:nvPr/>
        </p:nvSpPr>
        <p:spPr>
          <a:xfrm>
            <a:off x="360000" y="1069955"/>
            <a:ext cx="7439246" cy="260777"/>
          </a:xfrm>
          <a:prstGeom prst="rect">
            <a:avLst/>
          </a:prstGeom>
          <a:noFill/>
        </p:spPr>
        <p:txBody>
          <a:bodyPr wrap="square" lIns="91440" tIns="45720" rIns="91440" bIns="45720" anchor="t">
            <a:spAutoFit/>
          </a:bodyPr>
          <a:lstStyle/>
          <a:p>
            <a:pPr>
              <a:lnSpc>
                <a:spcPts val="1200"/>
              </a:lnSpc>
              <a:spcBef>
                <a:spcPts val="1200"/>
              </a:spcBef>
              <a:spcAft>
                <a:spcPts val="600"/>
              </a:spcAft>
            </a:pPr>
            <a:r>
              <a:rPr lang="en-AU" sz="1800" dirty="0">
                <a:effectLst/>
                <a:latin typeface="+mj-lt"/>
                <a:ea typeface="Calibri" panose="020F0502020204030204" pitchFamily="34" charset="0"/>
                <a:cs typeface="Arial"/>
              </a:rPr>
              <a:t>Table </a:t>
            </a:r>
            <a:r>
              <a:rPr lang="en-AU" sz="1800" dirty="0">
                <a:latin typeface="+mj-lt"/>
                <a:ea typeface="Calibri" panose="020F0502020204030204" pitchFamily="34" charset="0"/>
                <a:cs typeface="Arial"/>
              </a:rPr>
              <a:t>19</a:t>
            </a:r>
            <a:r>
              <a:rPr lang="en-AU" sz="1800" dirty="0">
                <a:effectLst/>
                <a:latin typeface="+mj-lt"/>
                <a:ea typeface="Calibri" panose="020F0502020204030204" pitchFamily="34" charset="0"/>
                <a:cs typeface="Arial"/>
              </a:rPr>
              <a:t>: </a:t>
            </a:r>
            <a:r>
              <a:rPr lang="en-AU" sz="1800" dirty="0">
                <a:latin typeface="+mj-lt"/>
                <a:ea typeface="Calibri" panose="020F0502020204030204" pitchFamily="34" charset="0"/>
                <a:cs typeface="Arial"/>
              </a:rPr>
              <a:t>visual arts</a:t>
            </a:r>
            <a:r>
              <a:rPr lang="en-AU" sz="1800" dirty="0">
                <a:effectLst/>
                <a:latin typeface="+mj-lt"/>
                <a:ea typeface="Calibri" panose="020F0502020204030204" pitchFamily="34" charset="0"/>
                <a:cs typeface="Arial"/>
              </a:rPr>
              <a:t>-specific terms</a:t>
            </a:r>
          </a:p>
        </p:txBody>
      </p:sp>
      <p:graphicFrame>
        <p:nvGraphicFramePr>
          <p:cNvPr id="5" name="Table 4" descr="table with 4 columns and 2 rows, the columns are titled terms about artworks, terms about process, terms related to audience and terms about the artworld. the second row includes examples of subject-specific words">
            <a:extLst>
              <a:ext uri="{FF2B5EF4-FFF2-40B4-BE49-F238E27FC236}">
                <a16:creationId xmlns:a16="http://schemas.microsoft.com/office/drawing/2014/main" id="{C494E925-07C8-6F77-2518-CF6E6D594ED9}"/>
              </a:ext>
            </a:extLst>
          </p:cNvPr>
          <p:cNvGraphicFramePr>
            <a:graphicFrameLocks noGrp="1"/>
          </p:cNvGraphicFramePr>
          <p:nvPr>
            <p:extLst>
              <p:ext uri="{D42A27DB-BD31-4B8C-83A1-F6EECF244321}">
                <p14:modId xmlns:p14="http://schemas.microsoft.com/office/powerpoint/2010/main" val="4149947387"/>
              </p:ext>
            </p:extLst>
          </p:nvPr>
        </p:nvGraphicFramePr>
        <p:xfrm>
          <a:off x="360000" y="1330732"/>
          <a:ext cx="10113936" cy="5167268"/>
        </p:xfrm>
        <a:graphic>
          <a:graphicData uri="http://schemas.openxmlformats.org/drawingml/2006/table">
            <a:tbl>
              <a:tblPr firstRow="1" firstCol="1" bandRow="1">
                <a:tableStyleId>{69012ECD-51FC-41F1-AA8D-1B2483CD663E}</a:tableStyleId>
              </a:tblPr>
              <a:tblGrid>
                <a:gridCol w="2528484">
                  <a:extLst>
                    <a:ext uri="{9D8B030D-6E8A-4147-A177-3AD203B41FA5}">
                      <a16:colId xmlns:a16="http://schemas.microsoft.com/office/drawing/2014/main" val="2684896105"/>
                    </a:ext>
                  </a:extLst>
                </a:gridCol>
                <a:gridCol w="2528484">
                  <a:extLst>
                    <a:ext uri="{9D8B030D-6E8A-4147-A177-3AD203B41FA5}">
                      <a16:colId xmlns:a16="http://schemas.microsoft.com/office/drawing/2014/main" val="3804352964"/>
                    </a:ext>
                  </a:extLst>
                </a:gridCol>
                <a:gridCol w="2528484">
                  <a:extLst>
                    <a:ext uri="{9D8B030D-6E8A-4147-A177-3AD203B41FA5}">
                      <a16:colId xmlns:a16="http://schemas.microsoft.com/office/drawing/2014/main" val="2815015124"/>
                    </a:ext>
                  </a:extLst>
                </a:gridCol>
                <a:gridCol w="2528484">
                  <a:extLst>
                    <a:ext uri="{9D8B030D-6E8A-4147-A177-3AD203B41FA5}">
                      <a16:colId xmlns:a16="http://schemas.microsoft.com/office/drawing/2014/main" val="2640162008"/>
                    </a:ext>
                  </a:extLst>
                </a:gridCol>
              </a:tblGrid>
              <a:tr h="260369">
                <a:tc>
                  <a:txBody>
                    <a:bodyPr/>
                    <a:lstStyle/>
                    <a:p>
                      <a:pPr>
                        <a:lnSpc>
                          <a:spcPct val="115000"/>
                        </a:lnSpc>
                        <a:spcBef>
                          <a:spcPts val="960"/>
                        </a:spcBef>
                        <a:spcAft>
                          <a:spcPts val="960"/>
                        </a:spcAft>
                      </a:pPr>
                      <a:r>
                        <a:rPr lang="en-AU" sz="1200">
                          <a:effectLst/>
                        </a:rPr>
                        <a:t>Terms about artworks</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effectLst/>
                        </a:rPr>
                        <a:t>Terms about process</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effectLst/>
                        </a:rPr>
                        <a:t>Terms related to the audience</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effectLst/>
                        </a:rPr>
                        <a:t>Terms about the artworld</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513883"/>
                  </a:ext>
                </a:extLst>
              </a:tr>
              <a:tr h="4276705">
                <a:tc>
                  <a:txBody>
                    <a:bodyPr/>
                    <a:lstStyle/>
                    <a:p>
                      <a:pPr marL="228600" indent="-228600">
                        <a:lnSpc>
                          <a:spcPct val="115000"/>
                        </a:lnSpc>
                        <a:spcBef>
                          <a:spcPts val="100"/>
                        </a:spcBef>
                        <a:spcAft>
                          <a:spcPts val="100"/>
                        </a:spcAft>
                        <a:tabLst>
                          <a:tab pos="228600" algn="l"/>
                        </a:tabLst>
                      </a:pPr>
                      <a:r>
                        <a:rPr lang="en-AU" sz="1200" b="0">
                          <a:effectLst/>
                        </a:rPr>
                        <a:t>acrylic</a:t>
                      </a:r>
                    </a:p>
                    <a:p>
                      <a:pPr marL="228600" indent="-228600">
                        <a:lnSpc>
                          <a:spcPct val="115000"/>
                        </a:lnSpc>
                        <a:spcBef>
                          <a:spcPts val="100"/>
                        </a:spcBef>
                        <a:spcAft>
                          <a:spcPts val="100"/>
                        </a:spcAft>
                        <a:tabLst>
                          <a:tab pos="228600" algn="l"/>
                        </a:tabLst>
                      </a:pPr>
                      <a:r>
                        <a:rPr lang="en-AU" sz="1200" b="0">
                          <a:effectLst/>
                        </a:rPr>
                        <a:t>allegorical </a:t>
                      </a:r>
                    </a:p>
                    <a:p>
                      <a:pPr marL="228600" indent="-228600">
                        <a:lnSpc>
                          <a:spcPct val="115000"/>
                        </a:lnSpc>
                        <a:spcBef>
                          <a:spcPts val="100"/>
                        </a:spcBef>
                        <a:spcAft>
                          <a:spcPts val="100"/>
                        </a:spcAft>
                        <a:tabLst>
                          <a:tab pos="228600" algn="l"/>
                        </a:tabLst>
                      </a:pPr>
                      <a:r>
                        <a:rPr lang="en-AU" sz="1200" b="0">
                          <a:effectLst/>
                        </a:rPr>
                        <a:t>balance</a:t>
                      </a:r>
                    </a:p>
                    <a:p>
                      <a:pPr marL="228600" indent="-228600">
                        <a:lnSpc>
                          <a:spcPct val="115000"/>
                        </a:lnSpc>
                        <a:spcBef>
                          <a:spcPts val="100"/>
                        </a:spcBef>
                        <a:spcAft>
                          <a:spcPts val="100"/>
                        </a:spcAft>
                        <a:tabLst>
                          <a:tab pos="228600" algn="l"/>
                        </a:tabLst>
                      </a:pPr>
                      <a:r>
                        <a:rPr lang="en-AU" sz="1200" b="0">
                          <a:effectLst/>
                        </a:rPr>
                        <a:t>collage</a:t>
                      </a:r>
                    </a:p>
                    <a:p>
                      <a:pPr marL="228600" indent="-228600">
                        <a:lnSpc>
                          <a:spcPct val="115000"/>
                        </a:lnSpc>
                        <a:spcBef>
                          <a:spcPts val="100"/>
                        </a:spcBef>
                        <a:spcAft>
                          <a:spcPts val="100"/>
                        </a:spcAft>
                        <a:tabLst>
                          <a:tab pos="228600" algn="l"/>
                        </a:tabLst>
                      </a:pPr>
                      <a:r>
                        <a:rPr lang="en-AU" sz="1200" b="0">
                          <a:effectLst/>
                        </a:rPr>
                        <a:t>contrast </a:t>
                      </a:r>
                    </a:p>
                    <a:p>
                      <a:pPr marL="228600" indent="-228600">
                        <a:lnSpc>
                          <a:spcPct val="115000"/>
                        </a:lnSpc>
                        <a:spcBef>
                          <a:spcPts val="100"/>
                        </a:spcBef>
                        <a:spcAft>
                          <a:spcPts val="100"/>
                        </a:spcAft>
                        <a:tabLst>
                          <a:tab pos="228600" algn="l"/>
                        </a:tabLst>
                      </a:pPr>
                      <a:r>
                        <a:rPr lang="en-AU" sz="1200" b="0">
                          <a:effectLst/>
                        </a:rPr>
                        <a:t>conventions</a:t>
                      </a:r>
                    </a:p>
                    <a:p>
                      <a:pPr marL="228600" indent="-228600">
                        <a:lnSpc>
                          <a:spcPct val="115000"/>
                        </a:lnSpc>
                        <a:spcBef>
                          <a:spcPts val="100"/>
                        </a:spcBef>
                        <a:spcAft>
                          <a:spcPts val="100"/>
                        </a:spcAft>
                        <a:tabLst>
                          <a:tab pos="228600" algn="l"/>
                        </a:tabLst>
                      </a:pPr>
                      <a:r>
                        <a:rPr lang="en-AU" sz="1200" b="0">
                          <a:effectLst/>
                        </a:rPr>
                        <a:t>focal point</a:t>
                      </a:r>
                    </a:p>
                    <a:p>
                      <a:pPr marL="228600" indent="-228600">
                        <a:lnSpc>
                          <a:spcPct val="115000"/>
                        </a:lnSpc>
                        <a:spcBef>
                          <a:spcPts val="100"/>
                        </a:spcBef>
                        <a:spcAft>
                          <a:spcPts val="100"/>
                        </a:spcAft>
                        <a:tabLst>
                          <a:tab pos="228600" algn="l"/>
                        </a:tabLst>
                      </a:pPr>
                      <a:r>
                        <a:rPr lang="en-AU" sz="1200" b="0">
                          <a:effectLst/>
                        </a:rPr>
                        <a:t>iconography</a:t>
                      </a:r>
                    </a:p>
                    <a:p>
                      <a:pPr marL="228600" indent="-228600">
                        <a:lnSpc>
                          <a:spcPct val="115000"/>
                        </a:lnSpc>
                        <a:spcBef>
                          <a:spcPts val="100"/>
                        </a:spcBef>
                        <a:spcAft>
                          <a:spcPts val="100"/>
                        </a:spcAft>
                        <a:tabLst>
                          <a:tab pos="228600" algn="l"/>
                        </a:tabLst>
                      </a:pPr>
                      <a:r>
                        <a:rPr lang="en-AU" sz="1200" b="0">
                          <a:effectLst/>
                        </a:rPr>
                        <a:t>juxtaposition</a:t>
                      </a:r>
                    </a:p>
                    <a:p>
                      <a:pPr marL="228600" indent="-228600">
                        <a:lnSpc>
                          <a:spcPct val="115000"/>
                        </a:lnSpc>
                        <a:spcBef>
                          <a:spcPts val="100"/>
                        </a:spcBef>
                        <a:spcAft>
                          <a:spcPts val="100"/>
                        </a:spcAft>
                        <a:tabLst>
                          <a:tab pos="228600" algn="l"/>
                        </a:tabLst>
                      </a:pPr>
                      <a:r>
                        <a:rPr lang="en-AU" sz="1200" b="0">
                          <a:effectLst/>
                        </a:rPr>
                        <a:t>lighting</a:t>
                      </a:r>
                    </a:p>
                    <a:p>
                      <a:pPr marL="228600" indent="-228600">
                        <a:lnSpc>
                          <a:spcPct val="115000"/>
                        </a:lnSpc>
                        <a:spcBef>
                          <a:spcPts val="100"/>
                        </a:spcBef>
                        <a:spcAft>
                          <a:spcPts val="100"/>
                        </a:spcAft>
                        <a:tabLst>
                          <a:tab pos="228600" algn="l"/>
                        </a:tabLst>
                      </a:pPr>
                      <a:r>
                        <a:rPr lang="en-AU" sz="1200" b="0">
                          <a:effectLst/>
                        </a:rPr>
                        <a:t>mass/volume</a:t>
                      </a:r>
                    </a:p>
                    <a:p>
                      <a:pPr marL="228600" indent="-228600">
                        <a:lnSpc>
                          <a:spcPct val="115000"/>
                        </a:lnSpc>
                        <a:spcBef>
                          <a:spcPts val="100"/>
                        </a:spcBef>
                        <a:spcAft>
                          <a:spcPts val="100"/>
                        </a:spcAft>
                        <a:tabLst>
                          <a:tab pos="228600" algn="l"/>
                        </a:tabLst>
                      </a:pPr>
                      <a:r>
                        <a:rPr lang="en-AU" sz="1200" b="0">
                          <a:effectLst/>
                        </a:rPr>
                        <a:t>media</a:t>
                      </a:r>
                    </a:p>
                    <a:p>
                      <a:pPr marL="228600" indent="-228600">
                        <a:lnSpc>
                          <a:spcPct val="115000"/>
                        </a:lnSpc>
                        <a:spcBef>
                          <a:spcPts val="100"/>
                        </a:spcBef>
                        <a:spcAft>
                          <a:spcPts val="100"/>
                        </a:spcAft>
                        <a:tabLst>
                          <a:tab pos="228600" algn="l"/>
                        </a:tabLst>
                      </a:pPr>
                      <a:r>
                        <a:rPr lang="en-AU" sz="1200" b="0">
                          <a:effectLst/>
                        </a:rPr>
                        <a:t>model</a:t>
                      </a:r>
                    </a:p>
                    <a:p>
                      <a:pPr marL="228600" indent="-228600">
                        <a:lnSpc>
                          <a:spcPct val="115000"/>
                        </a:lnSpc>
                        <a:spcBef>
                          <a:spcPts val="100"/>
                        </a:spcBef>
                        <a:spcAft>
                          <a:spcPts val="100"/>
                        </a:spcAft>
                        <a:tabLst>
                          <a:tab pos="228600" algn="l"/>
                        </a:tabLst>
                      </a:pPr>
                      <a:r>
                        <a:rPr lang="en-AU" sz="1200" b="0">
                          <a:effectLst/>
                        </a:rPr>
                        <a:t>narrative traditions </a:t>
                      </a:r>
                    </a:p>
                    <a:p>
                      <a:pPr marL="228600" indent="-228600">
                        <a:lnSpc>
                          <a:spcPct val="115000"/>
                        </a:lnSpc>
                        <a:spcBef>
                          <a:spcPts val="100"/>
                        </a:spcBef>
                        <a:spcAft>
                          <a:spcPts val="100"/>
                        </a:spcAft>
                        <a:tabLst>
                          <a:tab pos="228600" algn="l"/>
                        </a:tabLst>
                      </a:pPr>
                      <a:r>
                        <a:rPr lang="en-AU" sz="1200" b="0">
                          <a:effectLst/>
                        </a:rPr>
                        <a:t>negative space</a:t>
                      </a:r>
                    </a:p>
                    <a:p>
                      <a:pPr marL="228600" indent="-228600">
                        <a:lnSpc>
                          <a:spcPct val="115000"/>
                        </a:lnSpc>
                        <a:spcBef>
                          <a:spcPts val="100"/>
                        </a:spcBef>
                        <a:spcAft>
                          <a:spcPts val="100"/>
                        </a:spcAft>
                        <a:tabLst>
                          <a:tab pos="228600" algn="l"/>
                        </a:tabLst>
                      </a:pPr>
                      <a:r>
                        <a:rPr lang="en-AU" sz="1200" b="0">
                          <a:effectLst/>
                        </a:rPr>
                        <a:t>perspective</a:t>
                      </a:r>
                    </a:p>
                    <a:p>
                      <a:pPr marL="228600" indent="-228600">
                        <a:lnSpc>
                          <a:spcPct val="115000"/>
                        </a:lnSpc>
                        <a:spcBef>
                          <a:spcPts val="100"/>
                        </a:spcBef>
                        <a:spcAft>
                          <a:spcPts val="100"/>
                        </a:spcAft>
                        <a:tabLst>
                          <a:tab pos="228600" algn="l"/>
                        </a:tabLst>
                      </a:pPr>
                      <a:r>
                        <a:rPr lang="en-AU" sz="1200" b="0">
                          <a:effectLst/>
                        </a:rPr>
                        <a:t>quotation</a:t>
                      </a:r>
                    </a:p>
                    <a:p>
                      <a:pPr marL="228600" indent="-228600">
                        <a:lnSpc>
                          <a:spcPct val="115000"/>
                        </a:lnSpc>
                        <a:spcBef>
                          <a:spcPts val="100"/>
                        </a:spcBef>
                        <a:spcAft>
                          <a:spcPts val="100"/>
                        </a:spcAft>
                        <a:tabLst>
                          <a:tab pos="228600" algn="l"/>
                        </a:tabLst>
                      </a:pPr>
                      <a:r>
                        <a:rPr lang="en-AU" sz="1200" b="0">
                          <a:effectLst/>
                        </a:rPr>
                        <a:t>realism</a:t>
                      </a:r>
                    </a:p>
                    <a:p>
                      <a:pPr marL="228600" indent="-228600">
                        <a:lnSpc>
                          <a:spcPct val="115000"/>
                        </a:lnSpc>
                        <a:spcBef>
                          <a:spcPts val="100"/>
                        </a:spcBef>
                        <a:spcAft>
                          <a:spcPts val="100"/>
                        </a:spcAft>
                        <a:tabLst>
                          <a:tab pos="228600" algn="l"/>
                        </a:tabLst>
                      </a:pPr>
                      <a:r>
                        <a:rPr lang="en-AU" sz="1200" b="0">
                          <a:effectLst/>
                        </a:rPr>
                        <a:t>representation</a:t>
                      </a:r>
                    </a:p>
                    <a:p>
                      <a:pPr marL="228600" indent="-228600">
                        <a:lnSpc>
                          <a:spcPct val="115000"/>
                        </a:lnSpc>
                        <a:spcBef>
                          <a:spcPts val="100"/>
                        </a:spcBef>
                        <a:spcAft>
                          <a:spcPts val="100"/>
                        </a:spcAft>
                        <a:tabLst>
                          <a:tab pos="228600" algn="l"/>
                        </a:tabLst>
                      </a:pPr>
                      <a:r>
                        <a:rPr lang="en-AU" sz="1200" b="0">
                          <a:effectLst/>
                        </a:rPr>
                        <a:t>style/stylised </a:t>
                      </a:r>
                    </a:p>
                    <a:p>
                      <a:pPr marL="228600" indent="-228600">
                        <a:lnSpc>
                          <a:spcPct val="115000"/>
                        </a:lnSpc>
                        <a:spcBef>
                          <a:spcPts val="100"/>
                        </a:spcBef>
                        <a:spcAft>
                          <a:spcPts val="100"/>
                        </a:spcAft>
                        <a:tabLst>
                          <a:tab pos="228600" algn="l"/>
                        </a:tabLst>
                      </a:pPr>
                      <a:r>
                        <a:rPr lang="en-AU" sz="1200" b="0">
                          <a:effectLst/>
                        </a:rPr>
                        <a:t>visual qualities</a:t>
                      </a:r>
                      <a:endParaRPr lang="en-AU" sz="1200" b="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15000"/>
                        </a:lnSpc>
                        <a:spcBef>
                          <a:spcPts val="100"/>
                        </a:spcBef>
                        <a:spcAft>
                          <a:spcPts val="100"/>
                        </a:spcAft>
                        <a:tabLst>
                          <a:tab pos="228600" algn="l"/>
                        </a:tabLst>
                      </a:pPr>
                      <a:r>
                        <a:rPr lang="en-AU" sz="1200">
                          <a:effectLst/>
                        </a:rPr>
                        <a:t>approach </a:t>
                      </a:r>
                    </a:p>
                    <a:p>
                      <a:pPr marL="228600" indent="-228600">
                        <a:lnSpc>
                          <a:spcPct val="115000"/>
                        </a:lnSpc>
                        <a:spcBef>
                          <a:spcPts val="100"/>
                        </a:spcBef>
                        <a:spcAft>
                          <a:spcPts val="100"/>
                        </a:spcAft>
                        <a:tabLst>
                          <a:tab pos="228600" algn="l"/>
                        </a:tabLst>
                      </a:pPr>
                      <a:r>
                        <a:rPr lang="en-AU" sz="1200">
                          <a:effectLst/>
                        </a:rPr>
                        <a:t>abstraction </a:t>
                      </a:r>
                    </a:p>
                    <a:p>
                      <a:pPr marL="228600" indent="-228600">
                        <a:lnSpc>
                          <a:spcPct val="115000"/>
                        </a:lnSpc>
                        <a:spcBef>
                          <a:spcPts val="100"/>
                        </a:spcBef>
                        <a:spcAft>
                          <a:spcPts val="100"/>
                        </a:spcAft>
                        <a:tabLst>
                          <a:tab pos="228600" algn="l"/>
                        </a:tabLst>
                      </a:pPr>
                      <a:r>
                        <a:rPr lang="en-AU" sz="1200">
                          <a:effectLst/>
                        </a:rPr>
                        <a:t>experimentation</a:t>
                      </a:r>
                    </a:p>
                    <a:p>
                      <a:pPr marL="228600" indent="-228600">
                        <a:lnSpc>
                          <a:spcPct val="115000"/>
                        </a:lnSpc>
                        <a:spcBef>
                          <a:spcPts val="100"/>
                        </a:spcBef>
                        <a:spcAft>
                          <a:spcPts val="100"/>
                        </a:spcAft>
                        <a:tabLst>
                          <a:tab pos="228600" algn="l"/>
                        </a:tabLst>
                      </a:pPr>
                      <a:r>
                        <a:rPr lang="en-AU" sz="1200">
                          <a:effectLst/>
                        </a:rPr>
                        <a:t>carve </a:t>
                      </a:r>
                    </a:p>
                    <a:p>
                      <a:pPr marL="228600" indent="-228600">
                        <a:lnSpc>
                          <a:spcPct val="115000"/>
                        </a:lnSpc>
                        <a:spcBef>
                          <a:spcPts val="100"/>
                        </a:spcBef>
                        <a:spcAft>
                          <a:spcPts val="100"/>
                        </a:spcAft>
                        <a:tabLst>
                          <a:tab pos="228600" algn="l"/>
                        </a:tabLst>
                      </a:pPr>
                      <a:r>
                        <a:rPr lang="en-AU" sz="1200">
                          <a:effectLst/>
                        </a:rPr>
                        <a:t>construct</a:t>
                      </a:r>
                    </a:p>
                    <a:p>
                      <a:pPr marL="228600" indent="-228600">
                        <a:lnSpc>
                          <a:spcPct val="115000"/>
                        </a:lnSpc>
                        <a:spcBef>
                          <a:spcPts val="100"/>
                        </a:spcBef>
                        <a:spcAft>
                          <a:spcPts val="100"/>
                        </a:spcAft>
                        <a:tabLst>
                          <a:tab pos="228600" algn="l"/>
                        </a:tabLst>
                      </a:pPr>
                      <a:r>
                        <a:rPr lang="en-AU" sz="1200">
                          <a:effectLst/>
                        </a:rPr>
                        <a:t>cultural conventions</a:t>
                      </a:r>
                    </a:p>
                    <a:p>
                      <a:pPr marL="228600" indent="-228600">
                        <a:lnSpc>
                          <a:spcPct val="115000"/>
                        </a:lnSpc>
                        <a:spcBef>
                          <a:spcPts val="100"/>
                        </a:spcBef>
                        <a:spcAft>
                          <a:spcPts val="100"/>
                        </a:spcAft>
                        <a:tabLst>
                          <a:tab pos="228600" algn="l"/>
                        </a:tabLst>
                      </a:pPr>
                      <a:r>
                        <a:rPr lang="en-AU" sz="1200">
                          <a:effectLst/>
                        </a:rPr>
                        <a:t>distortion</a:t>
                      </a:r>
                    </a:p>
                    <a:p>
                      <a:pPr marL="228600" indent="-228600">
                        <a:lnSpc>
                          <a:spcPct val="115000"/>
                        </a:lnSpc>
                        <a:spcBef>
                          <a:spcPts val="100"/>
                        </a:spcBef>
                        <a:spcAft>
                          <a:spcPts val="100"/>
                        </a:spcAft>
                        <a:tabLst>
                          <a:tab pos="228600" algn="l"/>
                        </a:tabLst>
                      </a:pPr>
                      <a:r>
                        <a:rPr lang="en-AU" sz="1200">
                          <a:effectLst/>
                        </a:rPr>
                        <a:t>emerging technologies</a:t>
                      </a:r>
                    </a:p>
                    <a:p>
                      <a:pPr marL="228600" indent="-228600">
                        <a:lnSpc>
                          <a:spcPct val="115000"/>
                        </a:lnSpc>
                        <a:spcBef>
                          <a:spcPts val="100"/>
                        </a:spcBef>
                        <a:spcAft>
                          <a:spcPts val="100"/>
                        </a:spcAft>
                        <a:tabLst>
                          <a:tab pos="228600" algn="l"/>
                        </a:tabLst>
                      </a:pPr>
                      <a:r>
                        <a:rPr lang="en-AU" sz="1200">
                          <a:effectLst/>
                        </a:rPr>
                        <a:t>gestural innovation</a:t>
                      </a:r>
                    </a:p>
                    <a:p>
                      <a:pPr marL="228600" indent="-228600">
                        <a:lnSpc>
                          <a:spcPct val="115000"/>
                        </a:lnSpc>
                        <a:spcBef>
                          <a:spcPts val="100"/>
                        </a:spcBef>
                        <a:spcAft>
                          <a:spcPts val="100"/>
                        </a:spcAft>
                        <a:tabLst>
                          <a:tab pos="228600" algn="l"/>
                        </a:tabLst>
                      </a:pPr>
                      <a:r>
                        <a:rPr lang="en-AU" sz="1200">
                          <a:effectLst/>
                        </a:rPr>
                        <a:t>interrogate</a:t>
                      </a:r>
                    </a:p>
                    <a:p>
                      <a:pPr marL="228600" indent="-228600">
                        <a:lnSpc>
                          <a:spcPct val="115000"/>
                        </a:lnSpc>
                        <a:spcBef>
                          <a:spcPts val="100"/>
                        </a:spcBef>
                        <a:spcAft>
                          <a:spcPts val="100"/>
                        </a:spcAft>
                        <a:tabLst>
                          <a:tab pos="228600" algn="l"/>
                        </a:tabLst>
                      </a:pPr>
                      <a:r>
                        <a:rPr lang="en-AU" sz="1200">
                          <a:effectLst/>
                        </a:rPr>
                        <a:t>oil on canvas</a:t>
                      </a:r>
                    </a:p>
                    <a:p>
                      <a:pPr marL="228600" indent="-228600">
                        <a:lnSpc>
                          <a:spcPct val="115000"/>
                        </a:lnSpc>
                        <a:spcBef>
                          <a:spcPts val="100"/>
                        </a:spcBef>
                        <a:spcAft>
                          <a:spcPts val="100"/>
                        </a:spcAft>
                        <a:tabLst>
                          <a:tab pos="228600" algn="l"/>
                        </a:tabLst>
                      </a:pPr>
                      <a:r>
                        <a:rPr lang="en-AU" sz="1200">
                          <a:effectLst/>
                        </a:rPr>
                        <a:t>reconfigure </a:t>
                      </a:r>
                    </a:p>
                    <a:p>
                      <a:pPr marL="228600" indent="-228600">
                        <a:lnSpc>
                          <a:spcPct val="115000"/>
                        </a:lnSpc>
                        <a:spcBef>
                          <a:spcPts val="100"/>
                        </a:spcBef>
                        <a:spcAft>
                          <a:spcPts val="100"/>
                        </a:spcAft>
                        <a:tabLst>
                          <a:tab pos="228600" algn="l"/>
                        </a:tabLst>
                      </a:pPr>
                      <a:r>
                        <a:rPr lang="en-AU" sz="1200">
                          <a:effectLst/>
                        </a:rPr>
                        <a:t>re-contextualisation </a:t>
                      </a:r>
                    </a:p>
                    <a:p>
                      <a:pPr marL="228600" indent="-228600">
                        <a:lnSpc>
                          <a:spcPct val="115000"/>
                        </a:lnSpc>
                        <a:spcBef>
                          <a:spcPts val="100"/>
                        </a:spcBef>
                        <a:spcAft>
                          <a:spcPts val="100"/>
                        </a:spcAft>
                        <a:tabLst>
                          <a:tab pos="228600" algn="l"/>
                        </a:tabLst>
                      </a:pPr>
                      <a:r>
                        <a:rPr lang="en-AU" sz="1200">
                          <a:effectLst/>
                        </a:rPr>
                        <a:t>expressive</a:t>
                      </a:r>
                    </a:p>
                    <a:p>
                      <a:pPr marL="228600" indent="-228600">
                        <a:lnSpc>
                          <a:spcPct val="115000"/>
                        </a:lnSpc>
                        <a:spcBef>
                          <a:spcPts val="100"/>
                        </a:spcBef>
                        <a:spcAft>
                          <a:spcPts val="100"/>
                        </a:spcAft>
                        <a:tabLst>
                          <a:tab pos="228600" algn="l"/>
                        </a:tabLst>
                      </a:pPr>
                      <a:r>
                        <a:rPr lang="en-AU" sz="1200">
                          <a:effectLst/>
                        </a:rPr>
                        <a:t>re-interpret</a:t>
                      </a:r>
                    </a:p>
                    <a:p>
                      <a:pPr marL="180340" indent="-228600">
                        <a:lnSpc>
                          <a:spcPct val="115000"/>
                        </a:lnSpc>
                        <a:spcBef>
                          <a:spcPts val="100"/>
                        </a:spcBef>
                        <a:spcAft>
                          <a:spcPts val="100"/>
                        </a:spcAft>
                        <a:tabLst>
                          <a:tab pos="228600" algn="l"/>
                          <a:tab pos="457200" algn="l"/>
                        </a:tabLst>
                      </a:pPr>
                      <a:r>
                        <a:rPr lang="en-AU" sz="1200">
                          <a:effectLst/>
                        </a:rPr>
                        <a:t>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15000"/>
                        </a:lnSpc>
                        <a:spcBef>
                          <a:spcPts val="100"/>
                        </a:spcBef>
                        <a:spcAft>
                          <a:spcPts val="100"/>
                        </a:spcAft>
                        <a:tabLst>
                          <a:tab pos="228600" algn="l"/>
                        </a:tabLst>
                      </a:pPr>
                      <a:r>
                        <a:rPr lang="en-AU" sz="1200">
                          <a:effectLst/>
                        </a:rPr>
                        <a:t>emotional </a:t>
                      </a:r>
                    </a:p>
                    <a:p>
                      <a:pPr marL="228600" indent="-228600">
                        <a:lnSpc>
                          <a:spcPct val="115000"/>
                        </a:lnSpc>
                        <a:spcBef>
                          <a:spcPts val="100"/>
                        </a:spcBef>
                        <a:spcAft>
                          <a:spcPts val="100"/>
                        </a:spcAft>
                        <a:tabLst>
                          <a:tab pos="228600" algn="l"/>
                        </a:tabLst>
                      </a:pPr>
                      <a:r>
                        <a:rPr lang="en-AU" sz="1200">
                          <a:effectLst/>
                        </a:rPr>
                        <a:t>impact </a:t>
                      </a:r>
                    </a:p>
                    <a:p>
                      <a:pPr marL="228600" indent="-228600">
                        <a:lnSpc>
                          <a:spcPct val="115000"/>
                        </a:lnSpc>
                        <a:spcBef>
                          <a:spcPts val="100"/>
                        </a:spcBef>
                        <a:spcAft>
                          <a:spcPts val="100"/>
                        </a:spcAft>
                        <a:tabLst>
                          <a:tab pos="228600" algn="l"/>
                        </a:tabLst>
                      </a:pPr>
                      <a:r>
                        <a:rPr lang="en-AU" sz="1200">
                          <a:effectLst/>
                        </a:rPr>
                        <a:t>interactive</a:t>
                      </a:r>
                    </a:p>
                    <a:p>
                      <a:pPr marL="228600" indent="-228600">
                        <a:lnSpc>
                          <a:spcPct val="115000"/>
                        </a:lnSpc>
                        <a:spcBef>
                          <a:spcPts val="100"/>
                        </a:spcBef>
                        <a:spcAft>
                          <a:spcPts val="100"/>
                        </a:spcAft>
                        <a:tabLst>
                          <a:tab pos="228600" algn="l"/>
                        </a:tabLst>
                      </a:pPr>
                      <a:r>
                        <a:rPr lang="en-AU" sz="1200">
                          <a:effectLst/>
                        </a:rPr>
                        <a:t>shock</a:t>
                      </a:r>
                    </a:p>
                    <a:p>
                      <a:pPr marL="228600" indent="-228600">
                        <a:lnSpc>
                          <a:spcPct val="115000"/>
                        </a:lnSpc>
                        <a:spcBef>
                          <a:spcPts val="100"/>
                        </a:spcBef>
                        <a:spcAft>
                          <a:spcPts val="100"/>
                        </a:spcAft>
                        <a:tabLst>
                          <a:tab pos="228600" algn="l"/>
                        </a:tabLst>
                      </a:pPr>
                      <a:r>
                        <a:rPr lang="en-AU" sz="1200">
                          <a:effectLst/>
                        </a:rPr>
                        <a:t>feelings</a:t>
                      </a:r>
                    </a:p>
                    <a:p>
                      <a:pPr marL="228600" indent="-228600">
                        <a:lnSpc>
                          <a:spcPct val="115000"/>
                        </a:lnSpc>
                        <a:spcBef>
                          <a:spcPts val="100"/>
                        </a:spcBef>
                        <a:spcAft>
                          <a:spcPts val="100"/>
                        </a:spcAft>
                        <a:tabLst>
                          <a:tab pos="228600" algn="l"/>
                        </a:tabLst>
                      </a:pPr>
                      <a:r>
                        <a:rPr lang="en-AU" sz="1200">
                          <a:effectLst/>
                        </a:rPr>
                        <a:t>general public</a:t>
                      </a:r>
                    </a:p>
                    <a:p>
                      <a:pPr marL="228600" indent="-228600">
                        <a:lnSpc>
                          <a:spcPct val="115000"/>
                        </a:lnSpc>
                        <a:spcBef>
                          <a:spcPts val="100"/>
                        </a:spcBef>
                        <a:spcAft>
                          <a:spcPts val="100"/>
                        </a:spcAft>
                        <a:tabLst>
                          <a:tab pos="228600" algn="l"/>
                        </a:tabLst>
                      </a:pPr>
                      <a:r>
                        <a:rPr lang="en-AU" sz="1200">
                          <a:effectLst/>
                        </a:rPr>
                        <a:t>patrons</a:t>
                      </a:r>
                    </a:p>
                    <a:p>
                      <a:pPr marL="228600" indent="-228600">
                        <a:lnSpc>
                          <a:spcPct val="115000"/>
                        </a:lnSpc>
                        <a:spcBef>
                          <a:spcPts val="100"/>
                        </a:spcBef>
                        <a:spcAft>
                          <a:spcPts val="100"/>
                        </a:spcAft>
                        <a:tabLst>
                          <a:tab pos="228600" algn="l"/>
                        </a:tabLst>
                      </a:pPr>
                      <a:r>
                        <a:rPr lang="en-AU" sz="1200">
                          <a:effectLst/>
                        </a:rPr>
                        <a:t>reinforce</a:t>
                      </a:r>
                    </a:p>
                    <a:p>
                      <a:pPr marL="228600" indent="-228600">
                        <a:lnSpc>
                          <a:spcPct val="115000"/>
                        </a:lnSpc>
                        <a:spcBef>
                          <a:spcPts val="100"/>
                        </a:spcBef>
                        <a:spcAft>
                          <a:spcPts val="100"/>
                        </a:spcAft>
                        <a:tabLst>
                          <a:tab pos="228600" algn="l"/>
                        </a:tabLst>
                      </a:pPr>
                      <a:r>
                        <a:rPr lang="en-AU" sz="1200">
                          <a:effectLst/>
                        </a:rPr>
                        <a:t>social meanings</a:t>
                      </a:r>
                    </a:p>
                    <a:p>
                      <a:pPr marL="228600" indent="-228600">
                        <a:lnSpc>
                          <a:spcPct val="115000"/>
                        </a:lnSpc>
                        <a:spcBef>
                          <a:spcPts val="100"/>
                        </a:spcBef>
                        <a:spcAft>
                          <a:spcPts val="100"/>
                        </a:spcAft>
                        <a:tabLst>
                          <a:tab pos="228600" algn="l"/>
                        </a:tabLst>
                      </a:pPr>
                      <a:r>
                        <a:rPr lang="en-AU" sz="1200">
                          <a:effectLst/>
                        </a:rPr>
                        <a:t>viewpoint</a:t>
                      </a:r>
                    </a:p>
                    <a:p>
                      <a:pPr marL="414020" indent="-233680">
                        <a:lnSpc>
                          <a:spcPct val="115000"/>
                        </a:lnSpc>
                        <a:spcBef>
                          <a:spcPts val="100"/>
                        </a:spcBef>
                        <a:spcAft>
                          <a:spcPts val="100"/>
                        </a:spcAft>
                        <a:tabLst>
                          <a:tab pos="228600" algn="l"/>
                          <a:tab pos="457200" algn="l"/>
                        </a:tabLst>
                      </a:pPr>
                      <a:r>
                        <a:rPr lang="en-AU" sz="1200">
                          <a:effectLst/>
                        </a:rPr>
                        <a:t> </a:t>
                      </a:r>
                    </a:p>
                    <a:p>
                      <a:pPr>
                        <a:lnSpc>
                          <a:spcPct val="115000"/>
                        </a:lnSpc>
                        <a:spcBef>
                          <a:spcPts val="100"/>
                        </a:spcBef>
                        <a:spcAft>
                          <a:spcPts val="100"/>
                        </a:spcAft>
                      </a:pPr>
                      <a:r>
                        <a:rPr lang="en-AU" sz="1200">
                          <a:effectLst/>
                        </a:rPr>
                        <a:t>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15000"/>
                        </a:lnSpc>
                        <a:spcBef>
                          <a:spcPts val="100"/>
                        </a:spcBef>
                        <a:spcAft>
                          <a:spcPts val="100"/>
                        </a:spcAft>
                        <a:tabLst>
                          <a:tab pos="228600" algn="l"/>
                        </a:tabLst>
                      </a:pPr>
                      <a:r>
                        <a:rPr lang="en-AU" sz="1200" dirty="0">
                          <a:effectLst/>
                        </a:rPr>
                        <a:t>academics</a:t>
                      </a:r>
                    </a:p>
                    <a:p>
                      <a:pPr marL="228600" indent="-228600">
                        <a:lnSpc>
                          <a:spcPct val="115000"/>
                        </a:lnSpc>
                        <a:spcBef>
                          <a:spcPts val="100"/>
                        </a:spcBef>
                        <a:spcAft>
                          <a:spcPts val="100"/>
                        </a:spcAft>
                        <a:tabLst>
                          <a:tab pos="228600" algn="l"/>
                        </a:tabLst>
                      </a:pPr>
                      <a:r>
                        <a:rPr lang="en-AU" sz="1200" dirty="0">
                          <a:effectLst/>
                        </a:rPr>
                        <a:t>curators</a:t>
                      </a:r>
                    </a:p>
                    <a:p>
                      <a:pPr marL="228600" indent="-228600">
                        <a:lnSpc>
                          <a:spcPct val="115000"/>
                        </a:lnSpc>
                        <a:spcBef>
                          <a:spcPts val="100"/>
                        </a:spcBef>
                        <a:spcAft>
                          <a:spcPts val="100"/>
                        </a:spcAft>
                        <a:tabLst>
                          <a:tab pos="228600" algn="l"/>
                        </a:tabLst>
                      </a:pPr>
                      <a:r>
                        <a:rPr lang="en-AU" sz="1200" dirty="0">
                          <a:effectLst/>
                        </a:rPr>
                        <a:t>galleries</a:t>
                      </a:r>
                    </a:p>
                    <a:p>
                      <a:pPr marL="228600" indent="-228600">
                        <a:lnSpc>
                          <a:spcPct val="115000"/>
                        </a:lnSpc>
                        <a:spcBef>
                          <a:spcPts val="100"/>
                        </a:spcBef>
                        <a:spcAft>
                          <a:spcPts val="100"/>
                        </a:spcAft>
                        <a:tabLst>
                          <a:tab pos="228600" algn="l"/>
                        </a:tabLst>
                      </a:pPr>
                      <a:r>
                        <a:rPr lang="en-AU" sz="1200" dirty="0">
                          <a:effectLst/>
                        </a:rPr>
                        <a:t>museums</a:t>
                      </a:r>
                    </a:p>
                    <a:p>
                      <a:pPr marL="228600" indent="-228600">
                        <a:lnSpc>
                          <a:spcPct val="115000"/>
                        </a:lnSpc>
                        <a:spcBef>
                          <a:spcPts val="100"/>
                        </a:spcBef>
                        <a:spcAft>
                          <a:spcPts val="100"/>
                        </a:spcAft>
                        <a:tabLst>
                          <a:tab pos="228600" algn="l"/>
                        </a:tabLst>
                      </a:pPr>
                      <a:r>
                        <a:rPr lang="en-AU" sz="1200" dirty="0">
                          <a:effectLst/>
                        </a:rPr>
                        <a:t>salon</a:t>
                      </a:r>
                    </a:p>
                    <a:p>
                      <a:pPr marL="414020" indent="-233680">
                        <a:lnSpc>
                          <a:spcPct val="115000"/>
                        </a:lnSpc>
                        <a:spcBef>
                          <a:spcPts val="100"/>
                        </a:spcBef>
                        <a:spcAft>
                          <a:spcPts val="100"/>
                        </a:spcAft>
                        <a:tabLst>
                          <a:tab pos="228600" algn="l"/>
                          <a:tab pos="457200" algn="l"/>
                        </a:tabLst>
                      </a:pPr>
                      <a:r>
                        <a:rPr lang="en-AU" sz="1200" dirty="0">
                          <a:effectLst/>
                        </a:rPr>
                        <a:t> </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8366" marR="48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644369"/>
                  </a:ext>
                </a:extLst>
              </a:tr>
            </a:tbl>
          </a:graphicData>
        </a:graphic>
      </p:graphicFrame>
      <p:sp>
        <p:nvSpPr>
          <p:cNvPr id="4" name="Slide Number Placeholder 3">
            <a:extLst>
              <a:ext uri="{FF2B5EF4-FFF2-40B4-BE49-F238E27FC236}">
                <a16:creationId xmlns:a16="http://schemas.microsoft.com/office/drawing/2014/main" id="{B1F58A69-C9C8-6E2E-86E0-596ABE8FC1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60311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3E80-5671-0779-FD3F-996194712F40}"/>
              </a:ext>
            </a:extLst>
          </p:cNvPr>
          <p:cNvSpPr>
            <a:spLocks noGrp="1"/>
          </p:cNvSpPr>
          <p:nvPr>
            <p:ph type="title"/>
          </p:nvPr>
        </p:nvSpPr>
        <p:spPr/>
        <p:txBody>
          <a:bodyPr/>
          <a:lstStyle/>
          <a:p>
            <a:r>
              <a:rPr lang="en-AU"/>
              <a:t>Extension – </a:t>
            </a:r>
            <a:r>
              <a:rPr lang="en-AU">
                <a:solidFill>
                  <a:schemeClr val="tx2"/>
                </a:solidFill>
              </a:rPr>
              <a:t>improving</a:t>
            </a:r>
            <a:r>
              <a:rPr lang="en-AU"/>
              <a:t> </a:t>
            </a:r>
            <a:r>
              <a:rPr lang="en-AU">
                <a:solidFill>
                  <a:schemeClr val="tx2"/>
                </a:solidFill>
              </a:rPr>
              <a:t>visual arts-specific language</a:t>
            </a:r>
          </a:p>
        </p:txBody>
      </p:sp>
      <p:pic>
        <p:nvPicPr>
          <p:cNvPr id="6" name="Graphic 5">
            <a:extLst>
              <a:ext uri="{FF2B5EF4-FFF2-40B4-BE49-F238E27FC236}">
                <a16:creationId xmlns:a16="http://schemas.microsoft.com/office/drawing/2014/main" id="{A6D046FB-D938-130D-587E-5665D57ECB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177" y="1368000"/>
            <a:ext cx="4572000" cy="4572000"/>
          </a:xfrm>
          <a:prstGeom prst="rect">
            <a:avLst/>
          </a:prstGeom>
        </p:spPr>
      </p:pic>
      <p:sp>
        <p:nvSpPr>
          <p:cNvPr id="3" name="Content Placeholder 2">
            <a:extLst>
              <a:ext uri="{FF2B5EF4-FFF2-40B4-BE49-F238E27FC236}">
                <a16:creationId xmlns:a16="http://schemas.microsoft.com/office/drawing/2014/main" id="{041DB96E-453D-1D51-93F2-D8B7F811E7B0}"/>
              </a:ext>
            </a:extLst>
          </p:cNvPr>
          <p:cNvSpPr>
            <a:spLocks noGrp="1"/>
          </p:cNvSpPr>
          <p:nvPr>
            <p:ph idx="1"/>
          </p:nvPr>
        </p:nvSpPr>
        <p:spPr>
          <a:xfrm>
            <a:off x="4678532" y="1620000"/>
            <a:ext cx="7165468" cy="4536000"/>
          </a:xfrm>
        </p:spPr>
        <p:txBody>
          <a:bodyPr/>
          <a:lstStyle/>
          <a:p>
            <a:pPr marL="342900" indent="-342900">
              <a:lnSpc>
                <a:spcPct val="115000"/>
              </a:lnSpc>
              <a:spcBef>
                <a:spcPts val="1200"/>
              </a:spcBef>
              <a:buFont typeface="+mj-lt"/>
              <a:buAutoNum type="arabicPeriod"/>
            </a:pPr>
            <a:r>
              <a:rPr lang="en-AU" sz="1800" dirty="0">
                <a:solidFill>
                  <a:schemeClr val="accent1"/>
                </a:solidFill>
                <a:effectLst/>
                <a:ea typeface="Arial" panose="020B0604020202020204" pitchFamily="34" charset="0"/>
              </a:rPr>
              <a:t>Look up any words from the descriptive word lists if you are unsure of their meaning and type a definition that will help you use it correctly in a response.</a:t>
            </a:r>
            <a:endParaRPr lang="en-AU" sz="1800" dirty="0">
              <a:solidFill>
                <a:schemeClr val="accent1"/>
              </a:solidFill>
              <a:effectLst/>
              <a:ea typeface="Calibri" panose="020F0502020204030204" pitchFamily="34" charset="0"/>
            </a:endParaRPr>
          </a:p>
          <a:p>
            <a:pPr marL="342900" indent="-342900">
              <a:lnSpc>
                <a:spcPct val="115000"/>
              </a:lnSpc>
              <a:spcBef>
                <a:spcPts val="1200"/>
              </a:spcBef>
              <a:buFont typeface="+mj-lt"/>
              <a:buAutoNum type="arabicPeriod"/>
            </a:pPr>
            <a:r>
              <a:rPr lang="en-AU" sz="1800" dirty="0">
                <a:solidFill>
                  <a:schemeClr val="accent1"/>
                </a:solidFill>
                <a:effectLst/>
                <a:ea typeface="Arial" panose="020B0604020202020204" pitchFamily="34" charset="0"/>
              </a:rPr>
              <a:t>Re-read the updated Goya paragraph in the </a:t>
            </a:r>
            <a:r>
              <a:rPr lang="en-AU" sz="1800" dirty="0">
                <a:solidFill>
                  <a:schemeClr val="accent2"/>
                </a:solidFill>
                <a:effectLst/>
                <a:ea typeface="Arial" panose="020B0604020202020204" pitchFamily="34" charset="0"/>
                <a:hlinkClick r:id="rId4">
                  <a:extLst>
                    <a:ext uri="{A12FA001-AC4F-418D-AE19-62706E023703}">
                      <ahyp:hlinkClr xmlns:ahyp="http://schemas.microsoft.com/office/drawing/2018/hyperlinkcolor" val="tx"/>
                    </a:ext>
                  </a:extLst>
                </a:hlinkClick>
              </a:rPr>
              <a:t>connecting verbs activity</a:t>
            </a:r>
            <a:r>
              <a:rPr lang="en-AU" sz="1800" dirty="0">
                <a:solidFill>
                  <a:schemeClr val="accent1"/>
                </a:solidFill>
                <a:effectLst/>
                <a:ea typeface="Arial" panose="020B0604020202020204" pitchFamily="34" charset="0"/>
              </a:rPr>
              <a:t>. Highlight in colour where </a:t>
            </a:r>
            <a:r>
              <a:rPr lang="en-AU" sz="1800" b="1" dirty="0">
                <a:solidFill>
                  <a:schemeClr val="accent1"/>
                </a:solidFill>
                <a:effectLst/>
                <a:ea typeface="Arial" panose="020B0604020202020204" pitchFamily="34" charset="0"/>
              </a:rPr>
              <a:t>descriptive</a:t>
            </a:r>
            <a:r>
              <a:rPr lang="en-AU" sz="1800" dirty="0">
                <a:solidFill>
                  <a:schemeClr val="accent1"/>
                </a:solidFill>
                <a:effectLst/>
                <a:ea typeface="Arial" panose="020B0604020202020204" pitchFamily="34" charset="0"/>
              </a:rPr>
              <a:t> visual arts-specific language has been used. </a:t>
            </a:r>
            <a:endParaRPr lang="en-AU" sz="1800" dirty="0">
              <a:solidFill>
                <a:schemeClr val="accent1"/>
              </a:solidFill>
              <a:effectLst/>
              <a:ea typeface="Calibri" panose="020F0502020204030204" pitchFamily="34" charset="0"/>
            </a:endParaRPr>
          </a:p>
          <a:p>
            <a:pPr marL="342900" indent="-342900">
              <a:lnSpc>
                <a:spcPct val="115000"/>
              </a:lnSpc>
              <a:spcBef>
                <a:spcPts val="1200"/>
              </a:spcBef>
              <a:buFont typeface="+mj-lt"/>
              <a:buAutoNum type="arabicPeriod"/>
            </a:pPr>
            <a:r>
              <a:rPr lang="en-AU" sz="1800" dirty="0">
                <a:solidFill>
                  <a:schemeClr val="accent1"/>
                </a:solidFill>
                <a:effectLst/>
                <a:ea typeface="Arial" panose="020B0604020202020204" pitchFamily="34" charset="0"/>
              </a:rPr>
              <a:t>Read your </a:t>
            </a:r>
            <a:r>
              <a:rPr lang="en-AU" sz="1800" dirty="0">
                <a:solidFill>
                  <a:schemeClr val="accent2"/>
                </a:solidFill>
                <a:effectLst/>
                <a:ea typeface="Arial" panose="020B0604020202020204" pitchFamily="34" charset="0"/>
                <a:hlinkClick r:id="rId5">
                  <a:extLst>
                    <a:ext uri="{A12FA001-AC4F-418D-AE19-62706E023703}">
                      <ahyp:hlinkClr xmlns:ahyp="http://schemas.microsoft.com/office/drawing/2018/hyperlinkcolor" val="tx"/>
                    </a:ext>
                  </a:extLst>
                </a:hlinkClick>
              </a:rPr>
              <a:t>PEEL paragraph</a:t>
            </a:r>
            <a:r>
              <a:rPr lang="en-AU" sz="1800" dirty="0">
                <a:solidFill>
                  <a:schemeClr val="accent1"/>
                </a:solidFill>
                <a:ea typeface="Arial" panose="020B0604020202020204" pitchFamily="34" charset="0"/>
              </a:rPr>
              <a:t>.</a:t>
            </a:r>
            <a:r>
              <a:rPr lang="en-AU" sz="1800" dirty="0">
                <a:solidFill>
                  <a:schemeClr val="accent1"/>
                </a:solidFill>
                <a:effectLst/>
                <a:ea typeface="Arial" panose="020B0604020202020204" pitchFamily="34" charset="0"/>
              </a:rPr>
              <a:t> Highlight in colour where you have used </a:t>
            </a:r>
            <a:r>
              <a:rPr lang="en-AU" sz="1800" b="1" dirty="0">
                <a:solidFill>
                  <a:schemeClr val="accent1"/>
                </a:solidFill>
                <a:effectLst/>
                <a:ea typeface="Arial" panose="020B0604020202020204" pitchFamily="34" charset="0"/>
              </a:rPr>
              <a:t>descriptive</a:t>
            </a:r>
            <a:r>
              <a:rPr lang="en-AU" sz="1800" dirty="0">
                <a:solidFill>
                  <a:schemeClr val="accent1"/>
                </a:solidFill>
                <a:effectLst/>
                <a:ea typeface="Arial" panose="020B0604020202020204" pitchFamily="34" charset="0"/>
              </a:rPr>
              <a:t> visual arts-specific language.</a:t>
            </a:r>
            <a:endParaRPr lang="en-AU" sz="1800" dirty="0">
              <a:solidFill>
                <a:schemeClr val="accent1"/>
              </a:solidFill>
              <a:effectLst/>
              <a:ea typeface="Calibri" panose="020F0502020204030204" pitchFamily="34" charset="0"/>
            </a:endParaRPr>
          </a:p>
          <a:p>
            <a:pPr marL="342900" indent="-342900">
              <a:lnSpc>
                <a:spcPct val="115000"/>
              </a:lnSpc>
              <a:spcBef>
                <a:spcPts val="1200"/>
              </a:spcBef>
              <a:buFont typeface="+mj-lt"/>
              <a:buAutoNum type="arabicPeriod"/>
            </a:pPr>
            <a:r>
              <a:rPr lang="en-AU" sz="1800" dirty="0">
                <a:solidFill>
                  <a:schemeClr val="accent1"/>
                </a:solidFill>
                <a:effectLst/>
                <a:ea typeface="Arial" panose="020B0604020202020204" pitchFamily="34" charset="0"/>
              </a:rPr>
              <a:t>Edit your paragraph to include some of the language from the </a:t>
            </a:r>
            <a:r>
              <a:rPr lang="en-AU" sz="1800" dirty="0">
                <a:solidFill>
                  <a:srgbClr val="22272B"/>
                </a:solidFill>
                <a:effectLst/>
                <a:ea typeface="Arial" panose="020B0604020202020204" pitchFamily="34" charset="0"/>
                <a:hlinkClick r:id="rId6" action="ppaction://hlinksldjump">
                  <a:extLst>
                    <a:ext uri="{A12FA001-AC4F-418D-AE19-62706E023703}">
                      <ahyp:hlinkClr xmlns:ahyp="http://schemas.microsoft.com/office/drawing/2018/hyperlinkcolor" val="tx"/>
                    </a:ext>
                  </a:extLst>
                </a:hlinkClick>
              </a:rPr>
              <a:t>visua</a:t>
            </a:r>
            <a:r>
              <a:rPr lang="en-AU" sz="1800" dirty="0">
                <a:solidFill>
                  <a:schemeClr val="accent1"/>
                </a:solidFill>
                <a:ea typeface="Arial" panose="020B0604020202020204" pitchFamily="34" charset="0"/>
                <a:hlinkClick r:id="rId6" action="ppaction://hlinksldjump">
                  <a:extLst>
                    <a:ext uri="{A12FA001-AC4F-418D-AE19-62706E023703}">
                      <ahyp:hlinkClr xmlns:ahyp="http://schemas.microsoft.com/office/drawing/2018/hyperlinkcolor" val="tx"/>
                    </a:ext>
                  </a:extLst>
                </a:hlinkClick>
              </a:rPr>
              <a:t>l arts-specific terms </a:t>
            </a:r>
            <a:r>
              <a:rPr lang="en-AU" sz="1800" dirty="0">
                <a:solidFill>
                  <a:schemeClr val="accent1"/>
                </a:solidFill>
                <a:ea typeface="Arial" panose="020B0604020202020204" pitchFamily="34" charset="0"/>
              </a:rPr>
              <a:t>on the previous slide</a:t>
            </a:r>
            <a:r>
              <a:rPr lang="en-AU" sz="1800" dirty="0">
                <a:solidFill>
                  <a:schemeClr val="accent1"/>
                </a:solidFill>
                <a:effectLst/>
                <a:ea typeface="Arial" panose="020B0604020202020204" pitchFamily="34" charset="0"/>
              </a:rPr>
              <a:t>. </a:t>
            </a:r>
            <a:r>
              <a:rPr lang="en-US" sz="1800" dirty="0">
                <a:solidFill>
                  <a:schemeClr val="accent1"/>
                </a:solidFill>
                <a:effectLst/>
                <a:ea typeface="Arial" panose="020B0604020202020204" pitchFamily="34" charset="0"/>
              </a:rPr>
              <a:t>The </a:t>
            </a:r>
            <a:r>
              <a:rPr lang="en-US" sz="1800" dirty="0">
                <a:solidFill>
                  <a:schemeClr val="accent2"/>
                </a:solidFill>
                <a:effectLst/>
                <a:ea typeface="Arial" panose="020B0604020202020204" pitchFamily="34" charset="0"/>
                <a:hlinkClick r:id="rId7">
                  <a:extLst>
                    <a:ext uri="{A12FA001-AC4F-418D-AE19-62706E023703}">
                      <ahyp:hlinkClr xmlns:ahyp="http://schemas.microsoft.com/office/drawing/2018/hyperlinkcolor" val="tx"/>
                    </a:ext>
                  </a:extLst>
                </a:hlinkClick>
              </a:rPr>
              <a:t>visual arts word bank</a:t>
            </a:r>
            <a:r>
              <a:rPr lang="en-US" sz="1800" dirty="0">
                <a:solidFill>
                  <a:schemeClr val="accent1"/>
                </a:solidFill>
                <a:effectLst/>
                <a:ea typeface="Arial" panose="020B0604020202020204" pitchFamily="34" charset="0"/>
              </a:rPr>
              <a:t> and the </a:t>
            </a:r>
            <a:r>
              <a:rPr lang="en-US" sz="1800" dirty="0">
                <a:solidFill>
                  <a:schemeClr val="accent1"/>
                </a:solidFill>
                <a:effectLst/>
                <a:ea typeface="Arial" panose="020B0604020202020204" pitchFamily="34" charset="0"/>
                <a:hlinkClick r:id="rId8" action="ppaction://hlinksldjump">
                  <a:extLst>
                    <a:ext uri="{A12FA001-AC4F-418D-AE19-62706E023703}">
                      <ahyp:hlinkClr xmlns:ahyp="http://schemas.microsoft.com/office/drawing/2018/hyperlinkcolor" val="tx"/>
                    </a:ext>
                  </a:extLst>
                </a:hlinkClick>
              </a:rPr>
              <a:t>connecting verbs word bank </a:t>
            </a:r>
            <a:r>
              <a:rPr lang="en-US" sz="1800" dirty="0">
                <a:solidFill>
                  <a:schemeClr val="accent1"/>
                </a:solidFill>
                <a:effectLst/>
                <a:ea typeface="Arial" panose="020B0604020202020204" pitchFamily="34" charset="0"/>
              </a:rPr>
              <a:t>will help you here</a:t>
            </a:r>
            <a:r>
              <a:rPr lang="en-AU" sz="1800" dirty="0">
                <a:solidFill>
                  <a:schemeClr val="accent1"/>
                </a:solidFill>
                <a:effectLst/>
                <a:ea typeface="Arial" panose="020B0604020202020204" pitchFamily="34" charset="0"/>
              </a:rPr>
              <a:t>. </a:t>
            </a:r>
            <a:endParaRPr lang="en-AU" sz="1800" dirty="0">
              <a:solidFill>
                <a:schemeClr val="accent1"/>
              </a:solidFill>
              <a:effectLst/>
              <a:ea typeface="Calibri" panose="020F0502020204030204" pitchFamily="34" charset="0"/>
            </a:endParaRPr>
          </a:p>
          <a:p>
            <a:pPr>
              <a:lnSpc>
                <a:spcPct val="115000"/>
              </a:lnSpc>
              <a:spcBef>
                <a:spcPts val="1200"/>
              </a:spcBef>
            </a:pPr>
            <a:br>
              <a:rPr lang="en-AU" sz="1800" dirty="0">
                <a:effectLst/>
                <a:ea typeface="Calibri" panose="020F0502020204030204" pitchFamily="34" charset="0"/>
              </a:rPr>
            </a:br>
            <a:r>
              <a:rPr lang="en-AU" sz="1800" dirty="0">
                <a:solidFill>
                  <a:srgbClr val="000000"/>
                </a:solidFill>
                <a:effectLst/>
                <a:ea typeface="Arial" panose="020B0604020202020204" pitchFamily="34" charset="0"/>
                <a:cs typeface="Arial" panose="020B0604020202020204" pitchFamily="34" charset="0"/>
              </a:rPr>
              <a:t> </a:t>
            </a:r>
            <a:endParaRPr lang="en-AU" sz="18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15D9484-9B6C-705A-8540-75B12FCD90B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9486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F66B-C0A7-EA58-A48A-5EA42AA3F33B}"/>
              </a:ext>
            </a:extLst>
          </p:cNvPr>
          <p:cNvSpPr>
            <a:spLocks noGrp="1"/>
          </p:cNvSpPr>
          <p:nvPr>
            <p:ph type="title"/>
          </p:nvPr>
        </p:nvSpPr>
        <p:spPr/>
        <p:txBody>
          <a:bodyPr/>
          <a:lstStyle/>
          <a:p>
            <a:r>
              <a:rPr lang="en-AU"/>
              <a:t>Extension – </a:t>
            </a:r>
            <a:r>
              <a:rPr lang="en-AU">
                <a:solidFill>
                  <a:schemeClr val="tx2"/>
                </a:solidFill>
              </a:rPr>
              <a:t>improving</a:t>
            </a:r>
            <a:r>
              <a:rPr lang="en-AU"/>
              <a:t> </a:t>
            </a:r>
            <a:r>
              <a:rPr lang="en-AU">
                <a:solidFill>
                  <a:schemeClr val="tx2"/>
                </a:solidFill>
              </a:rPr>
              <a:t>visual arts-specific language continued</a:t>
            </a:r>
            <a:endParaRPr lang="en-AU"/>
          </a:p>
        </p:txBody>
      </p:sp>
      <p:sp>
        <p:nvSpPr>
          <p:cNvPr id="5" name="Rectangle 4">
            <a:extLst>
              <a:ext uri="{FF2B5EF4-FFF2-40B4-BE49-F238E27FC236}">
                <a16:creationId xmlns:a16="http://schemas.microsoft.com/office/drawing/2014/main" id="{8308855B-6FD1-BBCF-9C77-A90012E4ED68}"/>
              </a:ext>
              <a:ext uri="{C183D7F6-B498-43B3-948B-1728B52AA6E4}">
                <adec:decorative xmlns:adec="http://schemas.microsoft.com/office/drawing/2017/decorative" val="1"/>
              </a:ext>
            </a:extLst>
          </p:cNvPr>
          <p:cNvSpPr/>
          <p:nvPr/>
        </p:nvSpPr>
        <p:spPr>
          <a:xfrm>
            <a:off x="360000" y="1577947"/>
            <a:ext cx="10764000" cy="4830945"/>
          </a:xfrm>
          <a:prstGeom prst="rect">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5B39E6B-9365-714A-A58A-AA14FE49C76C}"/>
              </a:ext>
              <a:ext uri="{C183D7F6-B498-43B3-948B-1728B52AA6E4}">
                <adec:decorative xmlns:adec="http://schemas.microsoft.com/office/drawing/2017/decorative" val="0"/>
              </a:ext>
            </a:extLst>
          </p:cNvPr>
          <p:cNvSpPr>
            <a:spLocks noGrp="1"/>
          </p:cNvSpPr>
          <p:nvPr>
            <p:ph idx="1"/>
          </p:nvPr>
        </p:nvSpPr>
        <p:spPr>
          <a:xfrm>
            <a:off x="513748" y="1673554"/>
            <a:ext cx="10119187" cy="771263"/>
          </a:xfrm>
          <a:solidFill>
            <a:schemeClr val="accent6"/>
          </a:solidFill>
          <a:ln>
            <a:solidFill>
              <a:schemeClr val="accent6"/>
            </a:solidFill>
          </a:ln>
        </p:spPr>
        <p:txBody>
          <a:bodyPr vert="horz" lIns="0" tIns="0" rIns="0" bIns="0" rtlCol="0" anchor="t">
            <a:noAutofit/>
          </a:bodyPr>
          <a:lstStyle/>
          <a:p>
            <a:pPr>
              <a:lnSpc>
                <a:spcPct val="114000"/>
              </a:lnSpc>
            </a:pPr>
            <a:r>
              <a:rPr lang="en-AU" sz="1800" dirty="0">
                <a:solidFill>
                  <a:srgbClr val="000000"/>
                </a:solidFill>
                <a:effectLst/>
                <a:ea typeface="Arial" panose="020B0604020202020204" pitchFamily="34" charset="0"/>
                <a:cs typeface="Arial"/>
              </a:rPr>
              <a:t>Copy and edit your paragraph from </a:t>
            </a:r>
            <a:r>
              <a:rPr lang="en-AU" sz="1800" u="sng" dirty="0">
                <a:solidFill>
                  <a:schemeClr val="accent2"/>
                </a:solidFill>
                <a:effectLst/>
                <a:ea typeface="Arial" panose="020B0604020202020204" pitchFamily="34" charset="0"/>
                <a:cs typeface="Arial"/>
                <a:hlinkClick r:id="rId2">
                  <a:extLst>
                    <a:ext uri="{A12FA001-AC4F-418D-AE19-62706E023703}">
                      <ahyp:hlinkClr xmlns:ahyp="http://schemas.microsoft.com/office/drawing/2018/hyperlinkcolor" val="tx"/>
                    </a:ext>
                  </a:extLst>
                </a:hlinkClick>
              </a:rPr>
              <a:t>table </a:t>
            </a:r>
            <a:r>
              <a:rPr lang="en-AU" sz="1800" u="sng" dirty="0">
                <a:solidFill>
                  <a:schemeClr val="accent2"/>
                </a:solidFill>
                <a:ea typeface="Arial" panose="020B0604020202020204" pitchFamily="34" charset="0"/>
                <a:cs typeface="Arial"/>
                <a:hlinkClick r:id="rId2">
                  <a:extLst>
                    <a:ext uri="{A12FA001-AC4F-418D-AE19-62706E023703}">
                      <ahyp:hlinkClr xmlns:ahyp="http://schemas.microsoft.com/office/drawing/2018/hyperlinkcolor" val="tx"/>
                    </a:ext>
                  </a:extLst>
                </a:hlinkClick>
              </a:rPr>
              <a:t>18</a:t>
            </a:r>
            <a:r>
              <a:rPr lang="en-AU" sz="1800" u="sng" dirty="0">
                <a:solidFill>
                  <a:schemeClr val="accent2"/>
                </a:solidFill>
                <a:effectLst/>
                <a:ea typeface="Arial" panose="020B0604020202020204" pitchFamily="34" charset="0"/>
                <a:cs typeface="Arial"/>
                <a:hlinkClick r:id="rId2">
                  <a:extLst>
                    <a:ext uri="{A12FA001-AC4F-418D-AE19-62706E023703}">
                      <ahyp:hlinkClr xmlns:ahyp="http://schemas.microsoft.com/office/drawing/2018/hyperlinkcolor" val="tx"/>
                    </a:ext>
                  </a:extLst>
                </a:hlinkClick>
              </a:rPr>
              <a:t> PEEL scaffold</a:t>
            </a:r>
            <a:r>
              <a:rPr lang="en-AU" sz="1800" dirty="0">
                <a:solidFill>
                  <a:srgbClr val="000000"/>
                </a:solidFill>
                <a:effectLst/>
                <a:ea typeface="Arial" panose="020B0604020202020204" pitchFamily="34" charset="0"/>
                <a:cs typeface="Arial"/>
                <a:hlinkClick r:id="rId3"/>
              </a:rPr>
              <a:t> </a:t>
            </a:r>
            <a:r>
              <a:rPr lang="en-AU" sz="1800" dirty="0">
                <a:solidFill>
                  <a:srgbClr val="000000"/>
                </a:solidFill>
                <a:effectLst/>
                <a:ea typeface="Arial" panose="020B0604020202020204" pitchFamily="34" charset="0"/>
                <a:cs typeface="Arial"/>
              </a:rPr>
              <a:t>here to include more visual arts-specific descriptive language.</a:t>
            </a:r>
          </a:p>
          <a:p>
            <a:pPr>
              <a:lnSpc>
                <a:spcPct val="114000"/>
              </a:lnSpc>
            </a:pPr>
            <a:endParaRPr lang="en-AU" sz="1800" dirty="0">
              <a:effectLst/>
              <a:ea typeface="Calibri" panose="020F0502020204030204" pitchFamily="34" charset="0"/>
              <a:cs typeface="Arial" panose="020B0604020202020204" pitchFamily="34" charset="0"/>
            </a:endParaRPr>
          </a:p>
          <a:p>
            <a:pPr>
              <a:lnSpc>
                <a:spcPct val="114000"/>
              </a:lnSpc>
            </a:pPr>
            <a:endParaRPr lang="en-AU" sz="1800" dirty="0"/>
          </a:p>
        </p:txBody>
      </p:sp>
      <p:sp>
        <p:nvSpPr>
          <p:cNvPr id="4" name="Slide Number Placeholder 3">
            <a:extLst>
              <a:ext uri="{FF2B5EF4-FFF2-40B4-BE49-F238E27FC236}">
                <a16:creationId xmlns:a16="http://schemas.microsoft.com/office/drawing/2014/main" id="{7CAACF4C-044B-67EC-3EE7-2836FC0345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12588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499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300F8-2A38-40E2-5F5F-955782CC8826}"/>
              </a:ext>
            </a:extLst>
          </p:cNvPr>
          <p:cNvSpPr>
            <a:spLocks noGrp="1"/>
          </p:cNvSpPr>
          <p:nvPr>
            <p:ph type="title"/>
          </p:nvPr>
        </p:nvSpPr>
        <p:spPr/>
        <p:txBody>
          <a:bodyPr/>
          <a:lstStyle/>
          <a:p>
            <a:r>
              <a:rPr lang="en-AU" dirty="0"/>
              <a:t>LEAP lessons introduction</a:t>
            </a:r>
            <a:br>
              <a:rPr lang="en-AU" dirty="0"/>
            </a:br>
            <a:endParaRPr lang="en-AU" dirty="0"/>
          </a:p>
        </p:txBody>
      </p:sp>
      <p:sp>
        <p:nvSpPr>
          <p:cNvPr id="3" name="TextBox 2">
            <a:extLst>
              <a:ext uri="{FF2B5EF4-FFF2-40B4-BE49-F238E27FC236}">
                <a16:creationId xmlns:a16="http://schemas.microsoft.com/office/drawing/2014/main" id="{7B353CCF-4F76-4313-5189-E0E3DAEAB90A}"/>
              </a:ext>
            </a:extLst>
          </p:cNvPr>
          <p:cNvSpPr txBox="1"/>
          <p:nvPr/>
        </p:nvSpPr>
        <p:spPr>
          <a:xfrm>
            <a:off x="314929" y="1654212"/>
            <a:ext cx="7043981" cy="3611694"/>
          </a:xfrm>
          <a:prstGeom prst="rect">
            <a:avLst/>
          </a:prstGeom>
          <a:noFill/>
        </p:spPr>
        <p:txBody>
          <a:bodyPr wrap="square" lIns="91440" tIns="45720" rIns="91440" bIns="45720" anchor="t">
            <a:spAutoFit/>
          </a:body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section II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a:t>
            </a:r>
            <a:r>
              <a:rPr lang="en-AU" sz="1800" b="0" i="0" u="none" strike="noStrike">
                <a:solidFill>
                  <a:srgbClr val="002664"/>
                </a:solidFill>
                <a:effectLst/>
              </a:rPr>
              <a:t>key points to remember when you practise in the future for assessment and examination preparation.</a:t>
            </a:r>
            <a:endParaRPr lang="en-AU" sz="1800">
              <a:solidFill>
                <a:schemeClr val="accent1"/>
              </a:solidFill>
            </a:endParaRPr>
          </a:p>
        </p:txBody>
      </p:sp>
      <p:grpSp>
        <p:nvGrpSpPr>
          <p:cNvPr id="6" name="Group 5">
            <a:extLst>
              <a:ext uri="{FF2B5EF4-FFF2-40B4-BE49-F238E27FC236}">
                <a16:creationId xmlns:a16="http://schemas.microsoft.com/office/drawing/2014/main" id="{A68D6CC1-732F-2F1C-18EB-59073345DEF7}"/>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7" name="Rectangle: Rounded Corners 6">
              <a:extLst>
                <a:ext uri="{FF2B5EF4-FFF2-40B4-BE49-F238E27FC236}">
                  <a16:creationId xmlns:a16="http://schemas.microsoft.com/office/drawing/2014/main" id="{73ADA7B2-4E70-1DB6-671A-0819F19D723C}"/>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5D9ADAC1-CCE2-038D-7189-240888CD440A}"/>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9" name="Oval 8">
              <a:extLst>
                <a:ext uri="{FF2B5EF4-FFF2-40B4-BE49-F238E27FC236}">
                  <a16:creationId xmlns:a16="http://schemas.microsoft.com/office/drawing/2014/main" id="{F86C4B0A-75C3-EE9D-DD4B-E95D1FF39371}"/>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0" name="Oval 9">
              <a:extLst>
                <a:ext uri="{FF2B5EF4-FFF2-40B4-BE49-F238E27FC236}">
                  <a16:creationId xmlns:a16="http://schemas.microsoft.com/office/drawing/2014/main" id="{D21E7F83-ACF5-316F-55CC-95F9E32253F1}"/>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A</a:t>
              </a:r>
            </a:p>
            <a:p>
              <a:pPr algn="ctr"/>
              <a:endParaRPr lang="en-AU" dirty="0"/>
            </a:p>
          </p:txBody>
        </p:sp>
        <p:sp>
          <p:nvSpPr>
            <p:cNvPr id="11" name="Oval 10">
              <a:extLst>
                <a:ext uri="{FF2B5EF4-FFF2-40B4-BE49-F238E27FC236}">
                  <a16:creationId xmlns:a16="http://schemas.microsoft.com/office/drawing/2014/main" id="{710E71A3-1306-52ED-423D-32E686B3FDB7}"/>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33037A81-BBDE-444D-79DB-F72FB1324B9E}"/>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2B7AEA4A-4A90-CE72-6219-3F205F5A0750}"/>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CDD21C84-F53E-FF29-709C-213C908F502F}"/>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4B495006-8BEF-26B4-BECB-7B19CC9605DA}"/>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E</a:t>
              </a:r>
            </a:p>
            <a:p>
              <a:pPr algn="ctr"/>
              <a:endParaRPr lang="en-AU" dirty="0"/>
            </a:p>
          </p:txBody>
        </p:sp>
        <p:sp>
          <p:nvSpPr>
            <p:cNvPr id="25" name="TextBox 24">
              <a:extLst>
                <a:ext uri="{FF2B5EF4-FFF2-40B4-BE49-F238E27FC236}">
                  <a16:creationId xmlns:a16="http://schemas.microsoft.com/office/drawing/2014/main" id="{0C759446-7262-B6AB-2B04-02E9A81969A6}"/>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80795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p:txBody>
          <a:bodyPr/>
          <a:lstStyle/>
          <a:p>
            <a:r>
              <a:rPr lang="en-AU" dirty="0"/>
              <a:t>Learn – </a:t>
            </a:r>
            <a:r>
              <a:rPr lang="en-AU" dirty="0">
                <a:solidFill>
                  <a:schemeClr val="tx2"/>
                </a:solidFill>
              </a:rPr>
              <a:t>scaffold the body of your response</a:t>
            </a:r>
            <a:endParaRPr lang="en-AU" sz="1600" dirty="0">
              <a:solidFill>
                <a:schemeClr val="tx2"/>
              </a:solidFill>
            </a:endParaRPr>
          </a:p>
        </p:txBody>
      </p:sp>
      <p:grpSp>
        <p:nvGrpSpPr>
          <p:cNvPr id="7" name="Group 6">
            <a:extLst>
              <a:ext uri="{FF2B5EF4-FFF2-40B4-BE49-F238E27FC236}">
                <a16:creationId xmlns:a16="http://schemas.microsoft.com/office/drawing/2014/main" id="{0BFC02FE-A3D2-B926-B511-B3A535EA8F5C}"/>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BB317788-E114-826A-AC7C-8F754B6A2A48}"/>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5" name="TextBox 4">
              <a:extLst>
                <a:ext uri="{FF2B5EF4-FFF2-40B4-BE49-F238E27FC236}">
                  <a16:creationId xmlns:a16="http://schemas.microsoft.com/office/drawing/2014/main" id="{7B1FE76E-5AB2-5DA3-D6BA-FEB682F846E1}"/>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9" name="Rectangle 8">
            <a:extLst>
              <a:ext uri="{FF2B5EF4-FFF2-40B4-BE49-F238E27FC236}">
                <a16:creationId xmlns:a16="http://schemas.microsoft.com/office/drawing/2014/main" id="{C4B289D3-C074-8DF0-401A-2EA1202438B6}"/>
              </a:ext>
            </a:extLst>
          </p:cNvPr>
          <p:cNvSpPr/>
          <p:nvPr/>
        </p:nvSpPr>
        <p:spPr>
          <a:xfrm>
            <a:off x="2266681" y="1316365"/>
            <a:ext cx="9565319" cy="930255"/>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US" sz="1800">
                <a:solidFill>
                  <a:schemeClr val="accent1"/>
                </a:solidFill>
                <a:effectLst/>
                <a:ea typeface="Arial" panose="020B0604020202020204" pitchFamily="34" charset="0"/>
              </a:rPr>
              <a:t>A scaffolded response reinforces your main ideas and concepts and increases the logical flow of your writing</a:t>
            </a:r>
            <a:r>
              <a:rPr lang="en-US" sz="1800" b="1">
                <a:solidFill>
                  <a:schemeClr val="accent1"/>
                </a:solidFill>
                <a:effectLst/>
                <a:ea typeface="Arial" panose="020B0604020202020204" pitchFamily="34" charset="0"/>
              </a:rPr>
              <a:t>.</a:t>
            </a:r>
            <a:endParaRPr lang="en-AU" sz="1800">
              <a:solidFill>
                <a:schemeClr val="accent1"/>
              </a:solidFill>
              <a:effectLst/>
              <a:ea typeface="Calibri" panose="020F0502020204030204" pitchFamily="34" charset="0"/>
            </a:endParaRPr>
          </a:p>
        </p:txBody>
      </p:sp>
      <p:sp>
        <p:nvSpPr>
          <p:cNvPr id="6" name="TextBox 5">
            <a:extLst>
              <a:ext uri="{FF2B5EF4-FFF2-40B4-BE49-F238E27FC236}">
                <a16:creationId xmlns:a16="http://schemas.microsoft.com/office/drawing/2014/main" id="{0AE9CAB9-8C16-306A-BE36-D77C27A0C98E}"/>
              </a:ext>
            </a:extLst>
          </p:cNvPr>
          <p:cNvSpPr txBox="1"/>
          <p:nvPr/>
        </p:nvSpPr>
        <p:spPr>
          <a:xfrm>
            <a:off x="2266681" y="2517871"/>
            <a:ext cx="9864117" cy="3291735"/>
          </a:xfrm>
          <a:prstGeom prst="rect">
            <a:avLst/>
          </a:prstGeom>
          <a:noFill/>
        </p:spPr>
        <p:txBody>
          <a:bodyPr wrap="square" lIns="91440" tIns="45720" rIns="91440" bIns="45720" anchor="t">
            <a:spAutoFit/>
          </a:bodyPr>
          <a:lstStyle/>
          <a:p>
            <a:pPr>
              <a:lnSpc>
                <a:spcPct val="115000"/>
              </a:lnSpc>
              <a:spcBef>
                <a:spcPts val="1200"/>
              </a:spcBef>
            </a:pPr>
            <a:r>
              <a:rPr lang="en-AU" sz="1800">
                <a:solidFill>
                  <a:schemeClr val="accent1"/>
                </a:solidFill>
                <a:effectLst/>
                <a:ea typeface="Arial" panose="020B0604020202020204" pitchFamily="34" charset="0"/>
                <a:cs typeface="Arial" panose="020B0604020202020204" pitchFamily="34" charset="0"/>
              </a:rPr>
              <a:t>In this activity you will</a:t>
            </a:r>
            <a:r>
              <a:rPr lang="en-AU" sz="1800" b="1">
                <a:solidFill>
                  <a:schemeClr val="accent1"/>
                </a:solidFill>
                <a:effectLst/>
                <a:ea typeface="Arial" panose="020B0604020202020204" pitchFamily="34" charset="0"/>
                <a:cs typeface="Arial" panose="020B0604020202020204" pitchFamily="34" charset="0"/>
              </a:rPr>
              <a:t>:</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break down a model paragraph with PEEL (point, explain, evidence, link) </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construct your own paragraph using the PEEL scaffold</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make your opening point of view as the first sentence</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explain the reasons for this point of view using a chosen artist and artwork </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provide evidence of your point of view drawn from the artists practice and the visual qualities found in their artwork/s</a:t>
            </a:r>
            <a:endParaRPr lang="en-AU" sz="1800">
              <a:solidFill>
                <a:schemeClr val="accent1"/>
              </a:solidFill>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a:rPr>
              <a:t>link factual information back to the question</a:t>
            </a:r>
            <a:r>
              <a:rPr lang="en-AU" sz="1800">
                <a:solidFill>
                  <a:schemeClr val="accent1"/>
                </a:solidFill>
                <a:ea typeface="Arial" panose="020B0604020202020204" pitchFamily="34" charset="0"/>
                <a:cs typeface="Arial"/>
              </a:rPr>
              <a:t> </a:t>
            </a:r>
            <a:r>
              <a:rPr lang="en-AU" sz="1800">
                <a:solidFill>
                  <a:schemeClr val="accent1"/>
                </a:solidFill>
                <a:effectLst/>
                <a:ea typeface="Arial" panose="020B0604020202020204" pitchFamily="34" charset="0"/>
                <a:cs typeface="Arial"/>
              </a:rPr>
              <a:t>and your main point</a:t>
            </a:r>
            <a:endParaRPr lang="en-AU" sz="1800">
              <a:solidFill>
                <a:schemeClr val="accent1"/>
              </a:solidFill>
              <a:effectLst/>
              <a:ea typeface="Calibri" panose="020F0502020204030204" pitchFamily="34" charset="0"/>
              <a:cs typeface="Arial"/>
            </a:endParaRPr>
          </a:p>
          <a:p>
            <a:pPr marL="285750" indent="-285750">
              <a:lnSpc>
                <a:spcPct val="115000"/>
              </a:lnSpc>
              <a:spcBef>
                <a:spcPts val="400"/>
              </a:spcBef>
              <a:buFont typeface="Arial" panose="020B0604020202020204" pitchFamily="34" charset="0"/>
              <a:buChar char="•"/>
              <a:tabLst>
                <a:tab pos="228600" algn="l"/>
              </a:tabLst>
            </a:pPr>
            <a:r>
              <a:rPr lang="en-AU" sz="1800">
                <a:solidFill>
                  <a:schemeClr val="accent1"/>
                </a:solidFill>
                <a:effectLst/>
                <a:ea typeface="Arial" panose="020B0604020202020204" pitchFamily="34" charset="0"/>
                <a:cs typeface="Arial" panose="020B0604020202020204" pitchFamily="34" charset="0"/>
              </a:rPr>
              <a:t>link concepts together using connecting verbs.</a:t>
            </a:r>
            <a:endParaRPr lang="en-AU" sz="1800">
              <a:solidFill>
                <a:schemeClr val="accent1"/>
              </a:solidFill>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79102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p:txBody>
          <a:bodyPr/>
          <a:lstStyle/>
          <a:p>
            <a:r>
              <a:rPr lang="en-AU" dirty="0"/>
              <a:t>Learn – </a:t>
            </a:r>
            <a:r>
              <a:rPr lang="en-AU" dirty="0">
                <a:solidFill>
                  <a:schemeClr val="tx2"/>
                </a:solidFill>
              </a:rPr>
              <a:t>PEEL scaffold</a:t>
            </a:r>
            <a:endParaRPr lang="en-AU" sz="1600" dirty="0">
              <a:solidFill>
                <a:schemeClr val="tx2"/>
              </a:solidFill>
            </a:endParaRPr>
          </a:p>
        </p:txBody>
      </p:sp>
      <p:grpSp>
        <p:nvGrpSpPr>
          <p:cNvPr id="7" name="Group 6">
            <a:extLst>
              <a:ext uri="{FF2B5EF4-FFF2-40B4-BE49-F238E27FC236}">
                <a16:creationId xmlns:a16="http://schemas.microsoft.com/office/drawing/2014/main" id="{6957212F-7EA4-B4E3-F7A1-AF185A3D7904}"/>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59581A0C-EB77-C1B3-1206-165AA5786899}"/>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5" name="TextBox 4">
              <a:extLst>
                <a:ext uri="{FF2B5EF4-FFF2-40B4-BE49-F238E27FC236}">
                  <a16:creationId xmlns:a16="http://schemas.microsoft.com/office/drawing/2014/main" id="{9FAB4E98-7ED8-5BD8-3BE9-9C5E6A7DE51D}"/>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6" name="TextBox 5">
            <a:extLst>
              <a:ext uri="{FF2B5EF4-FFF2-40B4-BE49-F238E27FC236}">
                <a16:creationId xmlns:a16="http://schemas.microsoft.com/office/drawing/2014/main" id="{0AE9CAB9-8C16-306A-BE36-D77C27A0C98E}"/>
              </a:ext>
            </a:extLst>
          </p:cNvPr>
          <p:cNvSpPr txBox="1"/>
          <p:nvPr/>
        </p:nvSpPr>
        <p:spPr>
          <a:xfrm>
            <a:off x="2448732" y="1368000"/>
            <a:ext cx="4273801" cy="4679294"/>
          </a:xfrm>
          <a:prstGeom prst="rect">
            <a:avLst/>
          </a:prstGeom>
          <a:noFill/>
        </p:spPr>
        <p:txBody>
          <a:bodyPr wrap="square">
            <a:spAutoFit/>
          </a:bodyPr>
          <a:lstStyle/>
          <a:p>
            <a:pPr>
              <a:lnSpc>
                <a:spcPct val="115000"/>
              </a:lnSpc>
              <a:spcBef>
                <a:spcPts val="1200"/>
              </a:spcBef>
            </a:pPr>
            <a:r>
              <a:rPr lang="en-US" sz="1800">
                <a:solidFill>
                  <a:srgbClr val="000000"/>
                </a:solidFill>
                <a:effectLst/>
                <a:ea typeface="Arial" panose="020B0604020202020204" pitchFamily="34" charset="0"/>
                <a:cs typeface="Arial" panose="020B0604020202020204" pitchFamily="34" charset="0"/>
              </a:rPr>
              <a:t>The PEEL scaffold allows you to see what you need to include to </a:t>
            </a:r>
            <a:r>
              <a:rPr lang="en-AU" sz="1800">
                <a:solidFill>
                  <a:srgbClr val="000000"/>
                </a:solidFill>
                <a:effectLst/>
                <a:ea typeface="Arial" panose="020B0604020202020204" pitchFamily="34" charset="0"/>
                <a:cs typeface="Arial" panose="020B0604020202020204" pitchFamily="34" charset="0"/>
              </a:rPr>
              <a:t>construct an informed response to your chosen question.</a:t>
            </a:r>
            <a:endParaRPr lang="en-AU" sz="1800">
              <a:effectLst/>
              <a:ea typeface="Calibri" panose="020F0502020204030204" pitchFamily="34" charset="0"/>
              <a:cs typeface="Arial" panose="020B0604020202020204" pitchFamily="34" charset="0"/>
            </a:endParaRPr>
          </a:p>
          <a:p>
            <a:pPr>
              <a:lnSpc>
                <a:spcPct val="115000"/>
              </a:lnSpc>
              <a:spcBef>
                <a:spcPts val="1200"/>
              </a:spcBef>
            </a:pPr>
            <a:r>
              <a:rPr lang="en-AU" sz="1800">
                <a:solidFill>
                  <a:srgbClr val="000000"/>
                </a:solidFill>
                <a:effectLst/>
                <a:ea typeface="Arial" panose="020B0604020202020204" pitchFamily="34" charset="0"/>
                <a:cs typeface="Arial" panose="020B0604020202020204" pitchFamily="34" charset="0"/>
              </a:rPr>
              <a:t>The structure of a visual arts extended response requires your information to be grouped into paragraphs containing related ideas and concepts. All the information on one artwork would form a paragraph. Examination responses should connect each paragraph to both the question and your main argument discussed in the introduction. </a:t>
            </a:r>
            <a:endParaRPr lang="en-AU" sz="1800">
              <a:effectLst/>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9888B71-5460-C1A8-BCDE-5819012D3D8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8"/>
          <a:stretch/>
        </p:blipFill>
        <p:spPr bwMode="auto">
          <a:xfrm>
            <a:off x="7771200" y="1320130"/>
            <a:ext cx="3352800" cy="45187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4718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p:txBody>
          <a:bodyPr/>
          <a:lstStyle/>
          <a:p>
            <a:r>
              <a:rPr lang="en-AU" dirty="0"/>
              <a:t>Learn – </a:t>
            </a:r>
            <a:r>
              <a:rPr lang="en-AU" dirty="0">
                <a:solidFill>
                  <a:schemeClr val="tx2"/>
                </a:solidFill>
              </a:rPr>
              <a:t>PEEL scaffold continued</a:t>
            </a:r>
            <a:endParaRPr lang="en-AU" sz="1600" dirty="0">
              <a:solidFill>
                <a:schemeClr val="tx2"/>
              </a:solidFill>
            </a:endParaRPr>
          </a:p>
        </p:txBody>
      </p:sp>
      <p:grpSp>
        <p:nvGrpSpPr>
          <p:cNvPr id="7" name="Group 6">
            <a:extLst>
              <a:ext uri="{FF2B5EF4-FFF2-40B4-BE49-F238E27FC236}">
                <a16:creationId xmlns:a16="http://schemas.microsoft.com/office/drawing/2014/main" id="{85F0DBF2-D2C8-57F2-87EB-A018C71E6685}"/>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9" name="Oval 8">
              <a:extLst>
                <a:ext uri="{FF2B5EF4-FFF2-40B4-BE49-F238E27FC236}">
                  <a16:creationId xmlns:a16="http://schemas.microsoft.com/office/drawing/2014/main" id="{E9434D08-C8DF-9FF5-9CCD-CBCA7959058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10" name="TextBox 9">
              <a:extLst>
                <a:ext uri="{FF2B5EF4-FFF2-40B4-BE49-F238E27FC236}">
                  <a16:creationId xmlns:a16="http://schemas.microsoft.com/office/drawing/2014/main" id="{3D60BF98-72BD-6840-5566-12A9D727C486}"/>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6" name="TextBox 5">
            <a:extLst>
              <a:ext uri="{FF2B5EF4-FFF2-40B4-BE49-F238E27FC236}">
                <a16:creationId xmlns:a16="http://schemas.microsoft.com/office/drawing/2014/main" id="{0AE9CAB9-8C16-306A-BE36-D77C27A0C98E}"/>
              </a:ext>
            </a:extLst>
          </p:cNvPr>
          <p:cNvSpPr txBox="1"/>
          <p:nvPr/>
        </p:nvSpPr>
        <p:spPr>
          <a:xfrm>
            <a:off x="2448732" y="1368000"/>
            <a:ext cx="8710163" cy="1812356"/>
          </a:xfrm>
          <a:prstGeom prst="rect">
            <a:avLst/>
          </a:prstGeom>
          <a:noFill/>
        </p:spPr>
        <p:txBody>
          <a:bodyPr wrap="square">
            <a:spAutoFit/>
          </a:bodyPr>
          <a:lstStyle/>
          <a:p>
            <a:pPr>
              <a:lnSpc>
                <a:spcPct val="115000"/>
              </a:lnSpc>
              <a:spcBef>
                <a:spcPts val="1200"/>
              </a:spcBef>
            </a:pPr>
            <a:r>
              <a:rPr lang="en-AU" sz="1800">
                <a:solidFill>
                  <a:srgbClr val="000000"/>
                </a:solidFill>
                <a:effectLst/>
                <a:ea typeface="Arial" panose="020B0604020202020204" pitchFamily="34" charset="0"/>
                <a:cs typeface="Arial" panose="020B0604020202020204" pitchFamily="34" charset="0"/>
              </a:rPr>
              <a:t>The PEEL paragraph scaffold is used to construct a body paragraph. If your school uses a different scaffold you may prefer to transfer the common elements found here into that scaffold. </a:t>
            </a:r>
            <a:endParaRPr lang="en-AU" sz="1800">
              <a:effectLst/>
              <a:ea typeface="Calibri" panose="020F0502020204030204" pitchFamily="34" charset="0"/>
              <a:cs typeface="Arial" panose="020B0604020202020204" pitchFamily="34" charset="0"/>
            </a:endParaRPr>
          </a:p>
          <a:p>
            <a:pPr>
              <a:lnSpc>
                <a:spcPct val="115000"/>
              </a:lnSpc>
              <a:spcBef>
                <a:spcPts val="1200"/>
              </a:spcBef>
            </a:pPr>
            <a:r>
              <a:rPr lang="en-AU" sz="1800">
                <a:solidFill>
                  <a:srgbClr val="000000"/>
                </a:solidFill>
                <a:effectLst/>
                <a:ea typeface="Arial" panose="020B0604020202020204" pitchFamily="34" charset="0"/>
                <a:cs typeface="Arial" panose="020B0604020202020204" pitchFamily="34" charset="0"/>
              </a:rPr>
              <a:t>Below is the outline of the PEEL scaffold which can be used to create detailed paragraphs when writing about the visual arts.</a:t>
            </a:r>
            <a:endParaRPr lang="en-AU" sz="180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BCD35A-FAFD-E9E1-8946-5E627D7FAD25}"/>
              </a:ext>
            </a:extLst>
          </p:cNvPr>
          <p:cNvSpPr txBox="1"/>
          <p:nvPr/>
        </p:nvSpPr>
        <p:spPr>
          <a:xfrm>
            <a:off x="2448732" y="3429000"/>
            <a:ext cx="7439890" cy="369332"/>
          </a:xfrm>
          <a:prstGeom prst="rect">
            <a:avLst/>
          </a:prstGeom>
          <a:noFill/>
        </p:spPr>
        <p:txBody>
          <a:bodyPr wrap="square" lIns="91440" tIns="45720" rIns="91440" bIns="45720" anchor="t">
            <a:spAutoFit/>
          </a:bodyPr>
          <a:lstStyle/>
          <a:p>
            <a:r>
              <a:rPr lang="en-AU" sz="1800">
                <a:effectLst/>
                <a:latin typeface="+mj-lt"/>
                <a:ea typeface="Calibri" panose="020F0502020204030204" pitchFamily="34" charset="0"/>
              </a:rPr>
              <a:t>Table </a:t>
            </a:r>
            <a:r>
              <a:rPr lang="en-AU" sz="1800">
                <a:latin typeface="+mj-lt"/>
                <a:ea typeface="Calibri" panose="020F0502020204030204" pitchFamily="34" charset="0"/>
              </a:rPr>
              <a:t>17: </a:t>
            </a:r>
            <a:r>
              <a:rPr lang="en-AU" sz="1800">
                <a:effectLst/>
                <a:latin typeface="+mj-lt"/>
                <a:ea typeface="Calibri" panose="020F0502020204030204" pitchFamily="34" charset="0"/>
              </a:rPr>
              <a:t>PEEL scaffold</a:t>
            </a:r>
            <a:endParaRPr lang="en-AU" sz="1800">
              <a:latin typeface="+mj-lt"/>
            </a:endParaRPr>
          </a:p>
        </p:txBody>
      </p:sp>
      <p:graphicFrame>
        <p:nvGraphicFramePr>
          <p:cNvPr id="3" name="Table 2">
            <a:extLst>
              <a:ext uri="{FF2B5EF4-FFF2-40B4-BE49-F238E27FC236}">
                <a16:creationId xmlns:a16="http://schemas.microsoft.com/office/drawing/2014/main" id="{9FFD97A2-AE11-EC00-D8B7-E0437C34D732}"/>
              </a:ext>
            </a:extLst>
          </p:cNvPr>
          <p:cNvGraphicFramePr>
            <a:graphicFrameLocks noGrp="1"/>
          </p:cNvGraphicFramePr>
          <p:nvPr>
            <p:extLst>
              <p:ext uri="{D42A27DB-BD31-4B8C-83A1-F6EECF244321}">
                <p14:modId xmlns:p14="http://schemas.microsoft.com/office/powerpoint/2010/main" val="3411211810"/>
              </p:ext>
            </p:extLst>
          </p:nvPr>
        </p:nvGraphicFramePr>
        <p:xfrm>
          <a:off x="2448732" y="3798332"/>
          <a:ext cx="8406024" cy="2643974"/>
        </p:xfrm>
        <a:graphic>
          <a:graphicData uri="http://schemas.openxmlformats.org/drawingml/2006/table">
            <a:tbl>
              <a:tblPr firstRow="1" firstCol="1" bandRow="1">
                <a:tableStyleId>{69012ECD-51FC-41F1-AA8D-1B2483CD663E}</a:tableStyleId>
              </a:tblPr>
              <a:tblGrid>
                <a:gridCol w="2679944">
                  <a:extLst>
                    <a:ext uri="{9D8B030D-6E8A-4147-A177-3AD203B41FA5}">
                      <a16:colId xmlns:a16="http://schemas.microsoft.com/office/drawing/2014/main" val="317150271"/>
                    </a:ext>
                  </a:extLst>
                </a:gridCol>
                <a:gridCol w="5726080">
                  <a:extLst>
                    <a:ext uri="{9D8B030D-6E8A-4147-A177-3AD203B41FA5}">
                      <a16:colId xmlns:a16="http://schemas.microsoft.com/office/drawing/2014/main" val="3515352220"/>
                    </a:ext>
                  </a:extLst>
                </a:gridCol>
              </a:tblGrid>
              <a:tr h="368108">
                <a:tc>
                  <a:txBody>
                    <a:bodyPr/>
                    <a:lstStyle/>
                    <a:p>
                      <a:pPr>
                        <a:lnSpc>
                          <a:spcPct val="115000"/>
                        </a:lnSpc>
                        <a:spcBef>
                          <a:spcPts val="960"/>
                        </a:spcBef>
                        <a:spcAft>
                          <a:spcPts val="960"/>
                        </a:spcAft>
                      </a:pPr>
                      <a:r>
                        <a:rPr lang="en-AU" sz="1600">
                          <a:effectLst/>
                        </a:rPr>
                        <a:t>Paragraph part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dirty="0">
                          <a:effectLst/>
                        </a:rPr>
                        <a:t>Description</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799889"/>
                  </a:ext>
                </a:extLst>
              </a:tr>
              <a:tr h="368108">
                <a:tc>
                  <a:txBody>
                    <a:bodyPr/>
                    <a:lstStyle/>
                    <a:p>
                      <a:pPr>
                        <a:lnSpc>
                          <a:spcPct val="115000"/>
                        </a:lnSpc>
                        <a:spcBef>
                          <a:spcPts val="400"/>
                        </a:spcBef>
                        <a:spcAft>
                          <a:spcPts val="400"/>
                        </a:spcAft>
                      </a:pPr>
                      <a:r>
                        <a:rPr lang="en-AU" sz="1600">
                          <a:effectLst/>
                        </a:rPr>
                        <a:t>Point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600" dirty="0">
                          <a:effectLst/>
                        </a:rPr>
                        <a:t>Begin your paragraph by stating your point</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0072285"/>
                  </a:ext>
                </a:extLst>
              </a:tr>
              <a:tr h="769825">
                <a:tc>
                  <a:txBody>
                    <a:bodyPr/>
                    <a:lstStyle/>
                    <a:p>
                      <a:pPr>
                        <a:lnSpc>
                          <a:spcPct val="115000"/>
                        </a:lnSpc>
                        <a:spcBef>
                          <a:spcPts val="400"/>
                        </a:spcBef>
                        <a:spcAft>
                          <a:spcPts val="400"/>
                        </a:spcAft>
                      </a:pPr>
                      <a:r>
                        <a:rPr lang="en-AU" sz="1600">
                          <a:effectLst/>
                        </a:rPr>
                        <a:t>Explain</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600">
                          <a:effectLst/>
                        </a:rPr>
                        <a:t>Explain the point in more detail. Present reasons for the claim (can be more than one sentence)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113031"/>
                  </a:ext>
                </a:extLst>
              </a:tr>
              <a:tr h="769825">
                <a:tc>
                  <a:txBody>
                    <a:bodyPr/>
                    <a:lstStyle/>
                    <a:p>
                      <a:pPr>
                        <a:lnSpc>
                          <a:spcPct val="115000"/>
                        </a:lnSpc>
                        <a:spcBef>
                          <a:spcPts val="400"/>
                        </a:spcBef>
                        <a:spcAft>
                          <a:spcPts val="400"/>
                        </a:spcAft>
                      </a:pPr>
                      <a:r>
                        <a:rPr lang="en-AU" sz="1600">
                          <a:effectLst/>
                        </a:rPr>
                        <a:t>Evidence/examples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600">
                          <a:effectLst/>
                        </a:rPr>
                        <a:t>Example or evidence (evidence could be an example, quote, or a paraphrase from a recognised source)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743813"/>
                  </a:ext>
                </a:extLst>
              </a:tr>
              <a:tr h="368108">
                <a:tc>
                  <a:txBody>
                    <a:bodyPr/>
                    <a:lstStyle/>
                    <a:p>
                      <a:pPr>
                        <a:lnSpc>
                          <a:spcPct val="115000"/>
                        </a:lnSpc>
                        <a:spcBef>
                          <a:spcPts val="400"/>
                        </a:spcBef>
                        <a:spcAft>
                          <a:spcPts val="400"/>
                        </a:spcAft>
                      </a:pPr>
                      <a:r>
                        <a:rPr lang="en-AU" sz="1600">
                          <a:effectLst/>
                        </a:rPr>
                        <a:t>Link</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400"/>
                        </a:spcAft>
                      </a:pPr>
                      <a:r>
                        <a:rPr lang="en-AU" sz="1600" dirty="0">
                          <a:effectLst/>
                        </a:rPr>
                        <a:t>Link back to the question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02833"/>
                  </a:ext>
                </a:extLst>
              </a:tr>
            </a:tbl>
          </a:graphicData>
        </a:graphic>
      </p:graphicFrame>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881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8B1-6612-B480-3ED2-72E1D8F289D1}"/>
              </a:ext>
            </a:extLst>
          </p:cNvPr>
          <p:cNvSpPr>
            <a:spLocks noGrp="1"/>
          </p:cNvSpPr>
          <p:nvPr>
            <p:ph type="title"/>
          </p:nvPr>
        </p:nvSpPr>
        <p:spPr/>
        <p:txBody>
          <a:bodyPr/>
          <a:lstStyle/>
          <a:p>
            <a:r>
              <a:rPr lang="en-AU" dirty="0"/>
              <a:t>Learn – </a:t>
            </a:r>
            <a:r>
              <a:rPr lang="en-AU" dirty="0">
                <a:solidFill>
                  <a:schemeClr val="tx2"/>
                </a:solidFill>
              </a:rPr>
              <a:t>PEEL scaffold applied to the visual arts extended response</a:t>
            </a:r>
            <a:endParaRPr lang="en-AU" sz="1600" dirty="0">
              <a:solidFill>
                <a:schemeClr val="tx2"/>
              </a:solidFill>
            </a:endParaRPr>
          </a:p>
        </p:txBody>
      </p:sp>
      <p:grpSp>
        <p:nvGrpSpPr>
          <p:cNvPr id="7" name="Group 6">
            <a:extLst>
              <a:ext uri="{FF2B5EF4-FFF2-40B4-BE49-F238E27FC236}">
                <a16:creationId xmlns:a16="http://schemas.microsoft.com/office/drawing/2014/main" id="{1401CA9F-5A8E-4CF4-8F21-770C38D726A1}"/>
              </a:ext>
              <a:ext uri="{C183D7F6-B498-43B3-948B-1728B52AA6E4}">
                <adec:decorative xmlns:adec="http://schemas.microsoft.com/office/drawing/2017/decorative" val="1"/>
              </a:ext>
            </a:extLst>
          </p:cNvPr>
          <p:cNvGrpSpPr/>
          <p:nvPr/>
        </p:nvGrpSpPr>
        <p:grpSpPr>
          <a:xfrm>
            <a:off x="244458" y="1702800"/>
            <a:ext cx="1800000" cy="1800000"/>
            <a:chOff x="244458" y="1702800"/>
            <a:chExt cx="1800000" cy="1800000"/>
          </a:xfrm>
        </p:grpSpPr>
        <p:sp>
          <p:nvSpPr>
            <p:cNvPr id="3" name="Oval 2">
              <a:extLst>
                <a:ext uri="{FF2B5EF4-FFF2-40B4-BE49-F238E27FC236}">
                  <a16:creationId xmlns:a16="http://schemas.microsoft.com/office/drawing/2014/main" id="{670623E4-17FC-585B-DBBE-1DD760652AB2}"/>
                </a:ext>
                <a:ext uri="{C183D7F6-B498-43B3-948B-1728B52AA6E4}">
                  <adec:decorative xmlns:adec="http://schemas.microsoft.com/office/drawing/2017/decorative" val="1"/>
                </a:ext>
              </a:extLst>
            </p:cNvPr>
            <p:cNvSpPr/>
            <p:nvPr/>
          </p:nvSpPr>
          <p:spPr>
            <a:xfrm>
              <a:off x="244458" y="1702800"/>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6" name="TextBox 5">
              <a:extLst>
                <a:ext uri="{FF2B5EF4-FFF2-40B4-BE49-F238E27FC236}">
                  <a16:creationId xmlns:a16="http://schemas.microsoft.com/office/drawing/2014/main" id="{D6734753-C9D8-92FC-E8FA-5E23B33361C9}"/>
                </a:ext>
                <a:ext uri="{C183D7F6-B498-43B3-948B-1728B52AA6E4}">
                  <adec:decorative xmlns:adec="http://schemas.microsoft.com/office/drawing/2017/decorative" val="1"/>
                </a:ext>
              </a:extLst>
            </p:cNvPr>
            <p:cNvSpPr txBox="1"/>
            <p:nvPr/>
          </p:nvSpPr>
          <p:spPr>
            <a:xfrm>
              <a:off x="810670" y="3045600"/>
              <a:ext cx="667576" cy="440267"/>
            </a:xfrm>
            <a:prstGeom prst="rect">
              <a:avLst/>
            </a:prstGeom>
            <a:noFill/>
          </p:spPr>
          <p:txBody>
            <a:bodyPr wrap="square" lIns="0" tIns="0" rIns="0" bIns="0" rtlCol="0">
              <a:noAutofit/>
            </a:bodyPr>
            <a:lstStyle/>
            <a:p>
              <a:pPr algn="l"/>
              <a:r>
                <a:rPr lang="en-AU" sz="1800" dirty="0">
                  <a:solidFill>
                    <a:schemeClr val="bg1"/>
                  </a:solidFill>
                </a:rPr>
                <a:t>Learn</a:t>
              </a:r>
            </a:p>
          </p:txBody>
        </p:sp>
      </p:grpSp>
      <p:sp>
        <p:nvSpPr>
          <p:cNvPr id="5" name="Rectangle 4">
            <a:extLst>
              <a:ext uri="{FF2B5EF4-FFF2-40B4-BE49-F238E27FC236}">
                <a16:creationId xmlns:a16="http://schemas.microsoft.com/office/drawing/2014/main" id="{56532A11-D841-C339-738C-476B246BA074}"/>
              </a:ext>
            </a:extLst>
          </p:cNvPr>
          <p:cNvSpPr/>
          <p:nvPr/>
        </p:nvSpPr>
        <p:spPr>
          <a:xfrm>
            <a:off x="360000" y="3638349"/>
            <a:ext cx="2373274" cy="3057651"/>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US" sz="1600" dirty="0">
                <a:solidFill>
                  <a:srgbClr val="000000"/>
                </a:solidFill>
                <a:effectLst/>
                <a:ea typeface="Arial" panose="020B0604020202020204" pitchFamily="34" charset="0"/>
              </a:rPr>
              <a:t>In a visual arts extended response there are several elements you can include in each step. By including all elements, you will help your response move from being a descriptive response to an interpretative response.</a:t>
            </a:r>
            <a:endParaRPr lang="en-AU" sz="1600" dirty="0">
              <a:effectLst/>
              <a:ea typeface="Calibri" panose="020F0502020204030204" pitchFamily="34" charset="0"/>
            </a:endParaRPr>
          </a:p>
        </p:txBody>
      </p:sp>
      <p:sp>
        <p:nvSpPr>
          <p:cNvPr id="13" name="TextBox 12">
            <a:extLst>
              <a:ext uri="{FF2B5EF4-FFF2-40B4-BE49-F238E27FC236}">
                <a16:creationId xmlns:a16="http://schemas.microsoft.com/office/drawing/2014/main" id="{F165ABC3-4826-6297-BCE4-2EC959D3D057}"/>
              </a:ext>
            </a:extLst>
          </p:cNvPr>
          <p:cNvSpPr txBox="1"/>
          <p:nvPr/>
        </p:nvSpPr>
        <p:spPr>
          <a:xfrm>
            <a:off x="2925794" y="1506199"/>
            <a:ext cx="7439890" cy="369332"/>
          </a:xfrm>
          <a:prstGeom prst="rect">
            <a:avLst/>
          </a:prstGeom>
          <a:noFill/>
        </p:spPr>
        <p:txBody>
          <a:bodyPr wrap="square" lIns="91440" tIns="45720" rIns="91440" bIns="45720" anchor="t">
            <a:spAutoFit/>
          </a:bodyPr>
          <a:lstStyle/>
          <a:p>
            <a:r>
              <a:rPr lang="en-AU" sz="1800" dirty="0">
                <a:effectLst/>
                <a:latin typeface="+mj-lt"/>
                <a:ea typeface="Calibri" panose="020F0502020204030204" pitchFamily="34" charset="0"/>
              </a:rPr>
              <a:t>Table </a:t>
            </a:r>
            <a:r>
              <a:rPr lang="en-AU" sz="1800" dirty="0">
                <a:latin typeface="+mj-lt"/>
                <a:ea typeface="Calibri" panose="020F0502020204030204" pitchFamily="34" charset="0"/>
              </a:rPr>
              <a:t>18</a:t>
            </a:r>
            <a:r>
              <a:rPr lang="en-AU" sz="1800" dirty="0">
                <a:effectLst/>
                <a:latin typeface="+mj-lt"/>
                <a:ea typeface="Calibri" panose="020F0502020204030204" pitchFamily="34" charset="0"/>
              </a:rPr>
              <a:t>: Breakdown of elements of PEEL scaffold</a:t>
            </a:r>
            <a:endParaRPr lang="en-AU" sz="1800" dirty="0">
              <a:latin typeface="+mj-lt"/>
            </a:endParaRPr>
          </a:p>
        </p:txBody>
      </p:sp>
      <p:graphicFrame>
        <p:nvGraphicFramePr>
          <p:cNvPr id="11" name="Table 10">
            <a:extLst>
              <a:ext uri="{FF2B5EF4-FFF2-40B4-BE49-F238E27FC236}">
                <a16:creationId xmlns:a16="http://schemas.microsoft.com/office/drawing/2014/main" id="{39EF329C-472C-78CB-32A2-F56629F91244}"/>
              </a:ext>
            </a:extLst>
          </p:cNvPr>
          <p:cNvGraphicFramePr>
            <a:graphicFrameLocks noGrp="1"/>
          </p:cNvGraphicFramePr>
          <p:nvPr>
            <p:extLst>
              <p:ext uri="{D42A27DB-BD31-4B8C-83A1-F6EECF244321}">
                <p14:modId xmlns:p14="http://schemas.microsoft.com/office/powerpoint/2010/main" val="4164673527"/>
              </p:ext>
            </p:extLst>
          </p:nvPr>
        </p:nvGraphicFramePr>
        <p:xfrm>
          <a:off x="2925794" y="1875531"/>
          <a:ext cx="8615200" cy="4821682"/>
        </p:xfrm>
        <a:graphic>
          <a:graphicData uri="http://schemas.openxmlformats.org/drawingml/2006/table">
            <a:tbl>
              <a:tblPr firstRow="1" firstCol="1" bandRow="1">
                <a:tableStyleId>{69012ECD-51FC-41F1-AA8D-1B2483CD663E}</a:tableStyleId>
              </a:tblPr>
              <a:tblGrid>
                <a:gridCol w="1170248">
                  <a:extLst>
                    <a:ext uri="{9D8B030D-6E8A-4147-A177-3AD203B41FA5}">
                      <a16:colId xmlns:a16="http://schemas.microsoft.com/office/drawing/2014/main" val="1819548672"/>
                    </a:ext>
                  </a:extLst>
                </a:gridCol>
                <a:gridCol w="7444952">
                  <a:extLst>
                    <a:ext uri="{9D8B030D-6E8A-4147-A177-3AD203B41FA5}">
                      <a16:colId xmlns:a16="http://schemas.microsoft.com/office/drawing/2014/main" val="1623587378"/>
                    </a:ext>
                  </a:extLst>
                </a:gridCol>
              </a:tblGrid>
              <a:tr h="0">
                <a:tc>
                  <a:txBody>
                    <a:bodyPr/>
                    <a:lstStyle/>
                    <a:p>
                      <a:pPr>
                        <a:lnSpc>
                          <a:spcPct val="115000"/>
                        </a:lnSpc>
                        <a:spcBef>
                          <a:spcPts val="960"/>
                        </a:spcBef>
                        <a:spcAft>
                          <a:spcPts val="960"/>
                        </a:spcAft>
                      </a:pPr>
                      <a:r>
                        <a:rPr lang="en-AU" sz="1400">
                          <a:effectLst/>
                        </a:rPr>
                        <a:t>Part</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a:effectLst/>
                        </a:rPr>
                        <a:t>Paragraph element</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415222"/>
                  </a:ext>
                </a:extLst>
              </a:tr>
              <a:tr h="0">
                <a:tc>
                  <a:txBody>
                    <a:bodyPr/>
                    <a:lstStyle/>
                    <a:p>
                      <a:pPr>
                        <a:lnSpc>
                          <a:spcPct val="115000"/>
                        </a:lnSpc>
                        <a:spcBef>
                          <a:spcPts val="400"/>
                        </a:spcBef>
                        <a:spcAft>
                          <a:spcPts val="400"/>
                        </a:spcAft>
                      </a:pPr>
                      <a:r>
                        <a:rPr lang="en-AU" sz="1400">
                          <a:effectLst/>
                        </a:rPr>
                        <a:t>Point</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a:effectLst/>
                        </a:rPr>
                        <a:t>The point of the paragraph – a single sentence that directly addresses the question, referring to the artist(s) and the artwork(s).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773297"/>
                  </a:ext>
                </a:extLst>
              </a:tr>
              <a:tr h="0">
                <a:tc>
                  <a:txBody>
                    <a:bodyPr/>
                    <a:lstStyle/>
                    <a:p>
                      <a:pPr>
                        <a:lnSpc>
                          <a:spcPct val="115000"/>
                        </a:lnSpc>
                        <a:spcBef>
                          <a:spcPts val="400"/>
                        </a:spcBef>
                        <a:spcAft>
                          <a:spcPts val="400"/>
                        </a:spcAft>
                      </a:pPr>
                      <a:r>
                        <a:rPr lang="en-AU" sz="1400">
                          <a:effectLst/>
                        </a:rPr>
                        <a:t>Explain</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Bef>
                          <a:spcPts val="400"/>
                        </a:spcBef>
                        <a:spcAft>
                          <a:spcPts val="400"/>
                        </a:spcAft>
                        <a:buFont typeface="Symbol" panose="05050102010706020507" pitchFamily="18" charset="2"/>
                        <a:buChar char=""/>
                      </a:pPr>
                      <a:r>
                        <a:rPr lang="en-AU" sz="1400">
                          <a:effectLst/>
                        </a:rPr>
                        <a:t>Explain why your artist/artworks relate to the point above.</a:t>
                      </a:r>
                    </a:p>
                    <a:p>
                      <a:pPr marL="342900" lvl="0" indent="-342900">
                        <a:lnSpc>
                          <a:spcPct val="115000"/>
                        </a:lnSpc>
                        <a:spcBef>
                          <a:spcPts val="400"/>
                        </a:spcBef>
                        <a:spcAft>
                          <a:spcPts val="400"/>
                        </a:spcAft>
                        <a:buFont typeface="Symbol" panose="05050102010706020507" pitchFamily="18" charset="2"/>
                        <a:buChar char=""/>
                      </a:pPr>
                      <a:r>
                        <a:rPr lang="en-AU" sz="1400">
                          <a:effectLst/>
                        </a:rPr>
                        <a:t>Explain the cultural context and link it to the point of the paragraph.</a:t>
                      </a:r>
                    </a:p>
                    <a:p>
                      <a:pPr marL="342900" lvl="0" indent="-342900">
                        <a:lnSpc>
                          <a:spcPct val="115000"/>
                        </a:lnSpc>
                        <a:spcBef>
                          <a:spcPts val="400"/>
                        </a:spcBef>
                        <a:spcAft>
                          <a:spcPts val="400"/>
                        </a:spcAft>
                        <a:buFont typeface="Symbol" panose="05050102010706020507" pitchFamily="18" charset="2"/>
                        <a:buChar char=""/>
                      </a:pPr>
                      <a:r>
                        <a:rPr lang="en-AU" sz="1400">
                          <a:effectLst/>
                        </a:rPr>
                        <a:t>Explain the subject matter by describing the artwork using an expressive description to link it to the point of the paragraph.</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0527428"/>
                  </a:ext>
                </a:extLst>
              </a:tr>
              <a:tr h="0">
                <a:tc>
                  <a:txBody>
                    <a:bodyPr/>
                    <a:lstStyle/>
                    <a:p>
                      <a:pPr>
                        <a:lnSpc>
                          <a:spcPct val="115000"/>
                        </a:lnSpc>
                        <a:spcBef>
                          <a:spcPts val="400"/>
                        </a:spcBef>
                        <a:spcAft>
                          <a:spcPts val="400"/>
                        </a:spcAft>
                      </a:pPr>
                      <a:r>
                        <a:rPr lang="en-AU" sz="1400" dirty="0">
                          <a:effectLst/>
                        </a:rPr>
                        <a:t>Evidence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Bef>
                          <a:spcPts val="400"/>
                        </a:spcBef>
                        <a:spcAft>
                          <a:spcPts val="400"/>
                        </a:spcAft>
                        <a:buFont typeface="Symbol" panose="05050102010706020507" pitchFamily="18" charset="2"/>
                        <a:buChar char=""/>
                      </a:pPr>
                      <a:r>
                        <a:rPr lang="en-AU" sz="1400">
                          <a:effectLst/>
                        </a:rPr>
                        <a:t>Connect the artist’s intentions, ideas, and concepts as evidence of your point of the paragraph in the first sentence. </a:t>
                      </a:r>
                    </a:p>
                    <a:p>
                      <a:pPr marL="342900" lvl="0" indent="-342900">
                        <a:lnSpc>
                          <a:spcPct val="115000"/>
                        </a:lnSpc>
                        <a:spcBef>
                          <a:spcPts val="400"/>
                        </a:spcBef>
                        <a:spcAft>
                          <a:spcPts val="400"/>
                        </a:spcAft>
                        <a:buFont typeface="Symbol" panose="05050102010706020507" pitchFamily="18" charset="2"/>
                        <a:buChar char=""/>
                      </a:pPr>
                      <a:r>
                        <a:rPr lang="en-AU" sz="1400">
                          <a:effectLst/>
                        </a:rPr>
                        <a:t>Identify, explain, and connect the different visual properties of the artwork or choice of technique by the artists and their effect as evidence of the point of the paragraph.</a:t>
                      </a:r>
                    </a:p>
                    <a:p>
                      <a:pPr marL="342900" lvl="0" indent="-342900">
                        <a:lnSpc>
                          <a:spcPct val="115000"/>
                        </a:lnSpc>
                        <a:spcBef>
                          <a:spcPts val="400"/>
                        </a:spcBef>
                        <a:spcAft>
                          <a:spcPts val="400"/>
                        </a:spcAft>
                        <a:buFont typeface="Symbol" panose="05050102010706020507" pitchFamily="18" charset="2"/>
                        <a:buChar char=""/>
                      </a:pPr>
                      <a:r>
                        <a:rPr lang="en-AU" sz="1400">
                          <a:effectLst/>
                        </a:rPr>
                        <a:t>Refer specifically to such techniques as: symbolism, composition, use of materials, intention, and style as further evidence of the point of the paragraph.</a:t>
                      </a:r>
                    </a:p>
                    <a:p>
                      <a:pPr marL="342900" lvl="0" indent="-342900">
                        <a:lnSpc>
                          <a:spcPct val="115000"/>
                        </a:lnSpc>
                        <a:spcBef>
                          <a:spcPts val="400"/>
                        </a:spcBef>
                        <a:spcAft>
                          <a:spcPts val="400"/>
                        </a:spcAft>
                        <a:buFont typeface="Symbol" panose="05050102010706020507" pitchFamily="18" charset="2"/>
                        <a:buChar char=""/>
                      </a:pPr>
                      <a:r>
                        <a:rPr lang="en-AU" sz="1400">
                          <a:effectLst/>
                        </a:rPr>
                        <a:t>Reference quotes from artists or art writers, linking it back as evidence of the point of the paragraph. This is not compulsory but reiterates your point of view.</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906481"/>
                  </a:ext>
                </a:extLst>
              </a:tr>
              <a:tr h="0">
                <a:tc>
                  <a:txBody>
                    <a:bodyPr/>
                    <a:lstStyle/>
                    <a:p>
                      <a:pPr>
                        <a:lnSpc>
                          <a:spcPct val="115000"/>
                        </a:lnSpc>
                        <a:spcBef>
                          <a:spcPts val="400"/>
                        </a:spcBef>
                        <a:spcAft>
                          <a:spcPts val="400"/>
                        </a:spcAft>
                      </a:pPr>
                      <a:r>
                        <a:rPr lang="en-AU" sz="1400">
                          <a:effectLst/>
                        </a:rPr>
                        <a:t>Link</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rPr>
                        <a:t>One sentence that links the point of the paragraph back to the question. This must explain how your point addresses the question, using words such as ‘thus’, ‘in this way’ or ‘ultimately’ to start the sentence.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574544"/>
                  </a:ext>
                </a:extLst>
              </a:tr>
            </a:tbl>
          </a:graphicData>
        </a:graphic>
      </p:graphicFrame>
      <p:sp>
        <p:nvSpPr>
          <p:cNvPr id="4" name="Slide Number Placeholder 3">
            <a:extLst>
              <a:ext uri="{FF2B5EF4-FFF2-40B4-BE49-F238E27FC236}">
                <a16:creationId xmlns:a16="http://schemas.microsoft.com/office/drawing/2014/main" id="{BCB32B0F-8DE5-214A-4E28-C9C900E02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42173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paragraph using PEEL scaffold</a:t>
            </a:r>
            <a:br>
              <a:rPr lang="en-AU" dirty="0"/>
            </a:br>
            <a:endParaRPr lang="en-AU" dirty="0"/>
          </a:p>
        </p:txBody>
      </p:sp>
      <p:grpSp>
        <p:nvGrpSpPr>
          <p:cNvPr id="5" name="Group 4">
            <a:extLst>
              <a:ext uri="{FF2B5EF4-FFF2-40B4-BE49-F238E27FC236}">
                <a16:creationId xmlns:a16="http://schemas.microsoft.com/office/drawing/2014/main" id="{1F910F98-C3EE-14C1-4137-B1970AFACF17}"/>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7" name="Oval 6">
              <a:extLst>
                <a:ext uri="{FF2B5EF4-FFF2-40B4-BE49-F238E27FC236}">
                  <a16:creationId xmlns:a16="http://schemas.microsoft.com/office/drawing/2014/main" id="{6669D45A-0D9F-047C-6AA1-4C4877A2AA40}"/>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9" name="TextBox 8">
              <a:extLst>
                <a:ext uri="{FF2B5EF4-FFF2-40B4-BE49-F238E27FC236}">
                  <a16:creationId xmlns:a16="http://schemas.microsoft.com/office/drawing/2014/main" id="{337D051D-FCD0-AA42-121F-1085569233F2}"/>
                </a:ext>
                <a:ext uri="{C183D7F6-B498-43B3-948B-1728B52AA6E4}">
                  <adec:decorative xmlns:adec="http://schemas.microsoft.com/office/drawing/2017/decorative" val="1"/>
                </a:ext>
              </a:extLst>
            </p:cNvPr>
            <p:cNvSpPr txBox="1"/>
            <p:nvPr/>
          </p:nvSpPr>
          <p:spPr>
            <a:xfrm>
              <a:off x="673931" y="3046600"/>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8" name="TextBox 7">
            <a:extLst>
              <a:ext uri="{FF2B5EF4-FFF2-40B4-BE49-F238E27FC236}">
                <a16:creationId xmlns:a16="http://schemas.microsoft.com/office/drawing/2014/main" id="{678A2F48-61D3-7AFA-9CB5-4209F75027A6}"/>
              </a:ext>
            </a:extLst>
          </p:cNvPr>
          <p:cNvSpPr txBox="1"/>
          <p:nvPr/>
        </p:nvSpPr>
        <p:spPr>
          <a:xfrm>
            <a:off x="2328309" y="1399867"/>
            <a:ext cx="9683751" cy="702372"/>
          </a:xfrm>
          <a:prstGeom prst="rect">
            <a:avLst/>
          </a:prstGeom>
          <a:solidFill>
            <a:schemeClr val="accent4"/>
          </a:solidFill>
          <a:ln w="38100">
            <a:solidFill>
              <a:schemeClr val="accent4"/>
            </a:solidFill>
          </a:ln>
        </p:spPr>
        <p:txBody>
          <a:bodyPr wrap="square">
            <a:spAutoFit/>
          </a:bodyPr>
          <a:lstStyle/>
          <a:p>
            <a:pPr>
              <a:lnSpc>
                <a:spcPct val="115000"/>
              </a:lnSpc>
              <a:spcBef>
                <a:spcPts val="1200"/>
              </a:spcBef>
            </a:pPr>
            <a:r>
              <a:rPr lang="en-AU" sz="1800">
                <a:solidFill>
                  <a:srgbClr val="000000"/>
                </a:solidFill>
                <a:effectLst/>
                <a:ea typeface="Arial" panose="020B0604020202020204" pitchFamily="34" charset="0"/>
              </a:rPr>
              <a:t>Question: Examine how artists use artworks to challenge social and political views in innovative ways. In your answer, refer to specific artists and artworks.</a:t>
            </a:r>
            <a:endParaRPr lang="en-AU" sz="1800">
              <a:effectLst/>
              <a:ea typeface="Calibri" panose="020F0502020204030204" pitchFamily="34" charset="0"/>
            </a:endParaRPr>
          </a:p>
        </p:txBody>
      </p:sp>
      <p:sp>
        <p:nvSpPr>
          <p:cNvPr id="11" name="TextBox 10">
            <a:extLst>
              <a:ext uri="{FF2B5EF4-FFF2-40B4-BE49-F238E27FC236}">
                <a16:creationId xmlns:a16="http://schemas.microsoft.com/office/drawing/2014/main" id="{DE067D72-D815-F980-1B8D-7F70FF202787}"/>
              </a:ext>
            </a:extLst>
          </p:cNvPr>
          <p:cNvSpPr txBox="1"/>
          <p:nvPr/>
        </p:nvSpPr>
        <p:spPr>
          <a:xfrm>
            <a:off x="2328309" y="2291227"/>
            <a:ext cx="9683751" cy="4035785"/>
          </a:xfrm>
          <a:prstGeom prst="rect">
            <a:avLst/>
          </a:prstGeom>
          <a:noFill/>
          <a:ln w="38100">
            <a:solidFill>
              <a:schemeClr val="accent1"/>
            </a:solidFill>
          </a:ln>
        </p:spPr>
        <p:txBody>
          <a:bodyPr wrap="square">
            <a:spAutoFit/>
          </a:bodyPr>
          <a:lstStyle/>
          <a:p>
            <a:pPr>
              <a:lnSpc>
                <a:spcPct val="115000"/>
              </a:lnSpc>
              <a:spcBef>
                <a:spcPts val="1200"/>
              </a:spcBef>
            </a:pPr>
            <a:r>
              <a:rPr lang="en-GB" sz="1400">
                <a:effectLst/>
                <a:ea typeface="Calibri" panose="020F0502020204030204" pitchFamily="34" charset="0"/>
              </a:rPr>
              <a:t>In the painting, </a:t>
            </a:r>
            <a:r>
              <a:rPr lang="en-GB" sz="1400" i="1">
                <a:effectLst/>
                <a:ea typeface="Calibri" panose="020F0502020204030204" pitchFamily="34" charset="0"/>
              </a:rPr>
              <a:t>‘The Third of May, 1808’</a:t>
            </a:r>
            <a:r>
              <a:rPr lang="en-GB" sz="1400">
                <a:effectLst/>
                <a:ea typeface="Calibri" panose="020F0502020204030204" pitchFamily="34" charset="0"/>
              </a:rPr>
              <a:t>, Spanish artist Francisco de Goya used his innovative visual language to challenge the social and political traditions of his time and place. He portrayed war as brutal and inhumane rather than celebrating war as honourable and heroic as past artists had done. Goya was commissioned in 1815 by the Spanish government to</a:t>
            </a:r>
            <a:r>
              <a:rPr lang="en-GB" sz="1400">
                <a:solidFill>
                  <a:srgbClr val="101010"/>
                </a:solidFill>
                <a:effectLst/>
                <a:ea typeface="Calibri" panose="020F0502020204030204" pitchFamily="34" charset="0"/>
              </a:rPr>
              <a:t> celebrate the expulsion of the French army. Instead, he chose to </a:t>
            </a:r>
            <a:r>
              <a:rPr lang="en-GB" sz="1400">
                <a:effectLst/>
                <a:ea typeface="Calibri" panose="020F0502020204030204" pitchFamily="34" charset="0"/>
              </a:rPr>
              <a:t>depict the brutal massacre of everyday people who had revolted against the forceful taking of the Spanish throne in 1808. Goya portrays an ordinary man, arms raised in terror, kneeling before faceless French soldiers, guns pointing in the moment of execution. Others watch with horror at the bloodied corpses. His intention was to show the inhumanity of war using expressive and experimental techniques. He used symbolic language, dramatic lighting, and innovative composition to communicate these ideas. Goya painted the anonymous executioners using light to highlight the horrifying scene. Goya’s placement of the main victim off centre was an innovative compositional device at the time. Therefore, the audience is positioned as shocked witnesses to this gruesome event. Goya bathed the central victim in dramatic almost spiritual light, making him the focal point. By using the crucifixion pose and the stigmata on the hands of the victims he connected them to the martyrdom of Jesus Christ. </a:t>
            </a:r>
            <a:r>
              <a:rPr lang="en-AU" sz="1400">
                <a:solidFill>
                  <a:srgbClr val="202122"/>
                </a:solidFill>
                <a:effectLst/>
                <a:ea typeface="Calibri" panose="020F0502020204030204" pitchFamily="34" charset="0"/>
              </a:rPr>
              <a:t>Art historian Kenneth Clark identifies this work as ‘the first big picture that was revolutionary in every sense of the word, in style, in subject, and in intention’. This further reinforces how Goya </a:t>
            </a:r>
            <a:r>
              <a:rPr lang="en-GB" sz="1400">
                <a:effectLst/>
                <a:ea typeface="Calibri" panose="020F0502020204030204" pitchFamily="34" charset="0"/>
              </a:rPr>
              <a:t>used his experimental and innovative visual language to interrogate conventional political and social views of war and powerfully challenged ideas of war as necessary and noble.</a:t>
            </a:r>
            <a:endParaRPr lang="en-AU" sz="140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06065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Apply – </a:t>
            </a:r>
            <a:r>
              <a:rPr lang="en-AU" dirty="0">
                <a:solidFill>
                  <a:schemeClr val="tx2"/>
                </a:solidFill>
              </a:rPr>
              <a:t>breakdown PEEL paragraph task</a:t>
            </a:r>
            <a:br>
              <a:rPr lang="en-AU" dirty="0"/>
            </a:br>
            <a:endParaRPr lang="en-AU" dirty="0"/>
          </a:p>
        </p:txBody>
      </p:sp>
      <p:grpSp>
        <p:nvGrpSpPr>
          <p:cNvPr id="7" name="Group 6">
            <a:extLst>
              <a:ext uri="{FF2B5EF4-FFF2-40B4-BE49-F238E27FC236}">
                <a16:creationId xmlns:a16="http://schemas.microsoft.com/office/drawing/2014/main" id="{18694D58-B1C3-C074-B06E-623A14750179}"/>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5" name="Oval 4">
              <a:extLst>
                <a:ext uri="{FF2B5EF4-FFF2-40B4-BE49-F238E27FC236}">
                  <a16:creationId xmlns:a16="http://schemas.microsoft.com/office/drawing/2014/main" id="{6E562853-41D8-2998-38F0-C425F7807390}"/>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6" name="TextBox 5">
              <a:extLst>
                <a:ext uri="{FF2B5EF4-FFF2-40B4-BE49-F238E27FC236}">
                  <a16:creationId xmlns:a16="http://schemas.microsoft.com/office/drawing/2014/main" id="{24847D7B-E28F-30C4-4345-F964068D02FB}"/>
                </a:ext>
                <a:ext uri="{C183D7F6-B498-43B3-948B-1728B52AA6E4}">
                  <adec:decorative xmlns:adec="http://schemas.microsoft.com/office/drawing/2017/decorative" val="1"/>
                </a:ext>
              </a:extLst>
            </p:cNvPr>
            <p:cNvSpPr txBox="1"/>
            <p:nvPr/>
          </p:nvSpPr>
          <p:spPr>
            <a:xfrm>
              <a:off x="816790" y="3046600"/>
              <a:ext cx="65533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15" name="Rectangle 14">
            <a:extLst>
              <a:ext uri="{FF2B5EF4-FFF2-40B4-BE49-F238E27FC236}">
                <a16:creationId xmlns:a16="http://schemas.microsoft.com/office/drawing/2014/main" id="{81C5B773-5516-801F-082A-AF1DF9AB914C}"/>
              </a:ext>
            </a:extLst>
          </p:cNvPr>
          <p:cNvSpPr/>
          <p:nvPr/>
        </p:nvSpPr>
        <p:spPr>
          <a:xfrm>
            <a:off x="2429814" y="2232381"/>
            <a:ext cx="6228000" cy="310574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Bef>
                <a:spcPts val="1200"/>
              </a:spcBef>
            </a:pPr>
            <a:r>
              <a:rPr lang="en-US" sz="1800">
                <a:solidFill>
                  <a:srgbClr val="000000"/>
                </a:solidFill>
                <a:effectLst/>
                <a:ea typeface="Calibri" panose="020F0502020204030204" pitchFamily="34" charset="0"/>
              </a:rPr>
              <a:t>Identify each element of the PEEL scaffold (point, explain, evidence, link) in the model paragraph on the previous slide.</a:t>
            </a:r>
          </a:p>
          <a:p>
            <a:pPr>
              <a:lnSpc>
                <a:spcPct val="150000"/>
              </a:lnSpc>
              <a:spcBef>
                <a:spcPts val="1200"/>
              </a:spcBef>
            </a:pPr>
            <a:r>
              <a:rPr lang="en-US" sz="1800">
                <a:solidFill>
                  <a:srgbClr val="000000"/>
                </a:solidFill>
                <a:effectLst/>
                <a:ea typeface="Calibri" panose="020F0502020204030204" pitchFamily="34" charset="0"/>
              </a:rPr>
              <a:t>Copy and paste each sentence into column 3 of table </a:t>
            </a:r>
            <a:r>
              <a:rPr lang="en-US" sz="1800">
                <a:solidFill>
                  <a:srgbClr val="000000"/>
                </a:solidFill>
                <a:ea typeface="Calibri" panose="020F0502020204030204" pitchFamily="34" charset="0"/>
              </a:rPr>
              <a:t>17 </a:t>
            </a:r>
            <a:r>
              <a:rPr lang="en-US" sz="1800">
                <a:solidFill>
                  <a:srgbClr val="000000"/>
                </a:solidFill>
                <a:effectLst/>
                <a:ea typeface="Calibri" panose="020F0502020204030204" pitchFamily="34" charset="0"/>
              </a:rPr>
              <a:t>– break down PEEL paragraph, matching each sentence against the corresponding part and element in the table.</a:t>
            </a:r>
            <a:r>
              <a:rPr lang="en-US" sz="1800">
                <a:solidFill>
                  <a:srgbClr val="000000"/>
                </a:solidFill>
                <a:ea typeface="Calibri" panose="020F0502020204030204" pitchFamily="34" charset="0"/>
              </a:rPr>
              <a:t> </a:t>
            </a:r>
            <a:endParaRPr lang="en-AU" sz="1800">
              <a:effectLst/>
              <a:ea typeface="Calibri" panose="020F0502020204030204" pitchFamily="34" charset="0"/>
            </a:endParaRPr>
          </a:p>
        </p:txBody>
      </p:sp>
      <p:sp>
        <p:nvSpPr>
          <p:cNvPr id="3" name="Oval 2">
            <a:extLst>
              <a:ext uri="{FF2B5EF4-FFF2-40B4-BE49-F238E27FC236}">
                <a16:creationId xmlns:a16="http://schemas.microsoft.com/office/drawing/2014/main" id="{7FD8D3C9-A7AD-2BFF-7C0B-FD3F9FE4A7D3}"/>
              </a:ext>
            </a:extLst>
          </p:cNvPr>
          <p:cNvSpPr/>
          <p:nvPr/>
        </p:nvSpPr>
        <p:spPr>
          <a:xfrm>
            <a:off x="8901980" y="2429070"/>
            <a:ext cx="2880000" cy="28800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AU" sz="2000" dirty="0">
                <a:solidFill>
                  <a:schemeClr val="accent2"/>
                </a:solidFill>
                <a:hlinkClick r:id="rId2">
                  <a:extLst>
                    <a:ext uri="{A12FA001-AC4F-418D-AE19-62706E023703}">
                      <ahyp:hlinkClr xmlns:ahyp="http://schemas.microsoft.com/office/drawing/2018/hyperlinkcolor" val="tx"/>
                    </a:ext>
                  </a:extLst>
                </a:hlinkClick>
              </a:rPr>
              <a:t>Click here to access table 17 – Break down PEEL paragraph</a:t>
            </a:r>
            <a:endParaRPr lang="en-AU" sz="2000" dirty="0">
              <a:solidFill>
                <a:schemeClr val="accent2"/>
              </a:solidFill>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53854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a:xfrm>
            <a:off x="360000" y="360000"/>
            <a:ext cx="10518355" cy="1008000"/>
          </a:xfrm>
        </p:spPr>
        <p:txBody>
          <a:bodyPr/>
          <a:lstStyle/>
          <a:p>
            <a:r>
              <a:rPr lang="en-AU" dirty="0"/>
              <a:t>Practise – </a:t>
            </a:r>
            <a:r>
              <a:rPr lang="en-AU" dirty="0">
                <a:solidFill>
                  <a:schemeClr val="tx2"/>
                </a:solidFill>
              </a:rPr>
              <a:t>using PEEL scaffold to write a paragraph</a:t>
            </a:r>
            <a:br>
              <a:rPr lang="en-AU" dirty="0"/>
            </a:br>
            <a:endParaRPr lang="en-AU" dirty="0"/>
          </a:p>
        </p:txBody>
      </p:sp>
      <p:grpSp>
        <p:nvGrpSpPr>
          <p:cNvPr id="3" name="Group 2">
            <a:extLst>
              <a:ext uri="{FF2B5EF4-FFF2-40B4-BE49-F238E27FC236}">
                <a16:creationId xmlns:a16="http://schemas.microsoft.com/office/drawing/2014/main" id="{0A8D2955-A319-193D-9B55-EAE8239BA39F}"/>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5" name="Oval 4">
              <a:extLst>
                <a:ext uri="{FF2B5EF4-FFF2-40B4-BE49-F238E27FC236}">
                  <a16:creationId xmlns:a16="http://schemas.microsoft.com/office/drawing/2014/main" id="{3C8597F3-471C-66DE-38F0-A7C10A2B004A}"/>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6" name="TextBox 5">
              <a:extLst>
                <a:ext uri="{FF2B5EF4-FFF2-40B4-BE49-F238E27FC236}">
                  <a16:creationId xmlns:a16="http://schemas.microsoft.com/office/drawing/2014/main" id="{73145C50-1223-1AAD-C41E-0B0B22F2FF48}"/>
                </a:ext>
                <a:ext uri="{C183D7F6-B498-43B3-948B-1728B52AA6E4}">
                  <adec:decorative xmlns:adec="http://schemas.microsoft.com/office/drawing/2017/decorative" val="1"/>
                </a:ext>
              </a:extLst>
            </p:cNvPr>
            <p:cNvSpPr txBox="1"/>
            <p:nvPr/>
          </p:nvSpPr>
          <p:spPr>
            <a:xfrm>
              <a:off x="685800" y="3046600"/>
              <a:ext cx="91731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7" name="Rectangle 6">
            <a:extLst>
              <a:ext uri="{FF2B5EF4-FFF2-40B4-BE49-F238E27FC236}">
                <a16:creationId xmlns:a16="http://schemas.microsoft.com/office/drawing/2014/main" id="{85C01EDB-EB81-0C27-EBB2-A637DC21E80B}"/>
              </a:ext>
            </a:extLst>
          </p:cNvPr>
          <p:cNvSpPr/>
          <p:nvPr/>
        </p:nvSpPr>
        <p:spPr>
          <a:xfrm>
            <a:off x="2429999" y="1702973"/>
            <a:ext cx="9517543" cy="47267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Bef>
                <a:spcPts val="1200"/>
              </a:spcBef>
            </a:pPr>
            <a:r>
              <a:rPr lang="en-US" sz="1600" dirty="0">
                <a:solidFill>
                  <a:srgbClr val="000000"/>
                </a:solidFill>
                <a:effectLst/>
                <a:ea typeface="Calibri" panose="020F0502020204030204" pitchFamily="34" charset="0"/>
              </a:rPr>
              <a:t>Complete a body paragraph for the question you chose by:</a:t>
            </a:r>
          </a:p>
          <a:p>
            <a:pPr marL="342900" indent="-342900">
              <a:lnSpc>
                <a:spcPct val="150000"/>
              </a:lnSpc>
              <a:spcBef>
                <a:spcPts val="1200"/>
              </a:spcBef>
              <a:buFont typeface="+mj-lt"/>
              <a:buAutoNum type="arabicPeriod"/>
            </a:pPr>
            <a:r>
              <a:rPr lang="en-US" sz="1600" dirty="0">
                <a:solidFill>
                  <a:srgbClr val="000000"/>
                </a:solidFill>
                <a:ea typeface="Calibri" panose="020F0502020204030204" pitchFamily="34" charset="0"/>
              </a:rPr>
              <a:t>choosing one of the </a:t>
            </a:r>
            <a:r>
              <a:rPr lang="en-AU" sz="1600" dirty="0">
                <a:solidFill>
                  <a:srgbClr val="000000"/>
                </a:solidFill>
                <a:ea typeface="Calibri" panose="020F0502020204030204" pitchFamily="34" charset="0"/>
              </a:rPr>
              <a:t>artists from your introduction in </a:t>
            </a:r>
            <a:r>
              <a:rPr lang="en-AU" sz="1600" u="sng" dirty="0">
                <a:solidFill>
                  <a:schemeClr val="accent2"/>
                </a:solidFill>
                <a:ea typeface="Calibri" panose="020F0502020204030204" pitchFamily="34" charset="0"/>
                <a:hlinkClick r:id="rId2">
                  <a:extLst>
                    <a:ext uri="{A12FA001-AC4F-418D-AE19-62706E023703}">
                      <ahyp:hlinkClr xmlns:ahyp="http://schemas.microsoft.com/office/drawing/2018/hyperlinkcolor" val="tx"/>
                    </a:ext>
                  </a:extLst>
                </a:hlinkClick>
              </a:rPr>
              <a:t>constructing your introductory paragraph</a:t>
            </a:r>
            <a:endParaRPr lang="en-AU" sz="1600" u="sng" dirty="0">
              <a:solidFill>
                <a:schemeClr val="accent2"/>
              </a:solidFill>
              <a:ea typeface="Calibri" panose="020F0502020204030204" pitchFamily="34" charset="0"/>
            </a:endParaRPr>
          </a:p>
          <a:p>
            <a:pPr marL="342900" indent="-342900">
              <a:lnSpc>
                <a:spcPct val="150000"/>
              </a:lnSpc>
              <a:spcBef>
                <a:spcPts val="1200"/>
              </a:spcBef>
              <a:buFont typeface="+mj-lt"/>
              <a:buAutoNum type="arabicPeriod"/>
            </a:pPr>
            <a:r>
              <a:rPr lang="en-US" sz="1600" dirty="0">
                <a:solidFill>
                  <a:srgbClr val="000000"/>
                </a:solidFill>
                <a:effectLst/>
                <a:ea typeface="Calibri" panose="020F0502020204030204" pitchFamily="34" charset="0"/>
              </a:rPr>
              <a:t>using the </a:t>
            </a:r>
            <a:r>
              <a:rPr lang="en-US" sz="1600" dirty="0">
                <a:solidFill>
                  <a:srgbClr val="000000"/>
                </a:solidFill>
                <a:ea typeface="Calibri" panose="020F0502020204030204" pitchFamily="34" charset="0"/>
              </a:rPr>
              <a:t>PEEL scaffolds on </a:t>
            </a:r>
            <a:r>
              <a:rPr lang="en-US" sz="1600" dirty="0">
                <a:solidFill>
                  <a:srgbClr val="000000"/>
                </a:solidFill>
                <a:effectLst/>
                <a:ea typeface="Calibri" panose="020F0502020204030204" pitchFamily="34" charset="0"/>
                <a:hlinkClick r:id="rId3"/>
              </a:rPr>
              <a:t>tables </a:t>
            </a:r>
            <a:r>
              <a:rPr lang="en-US" sz="1600" dirty="0">
                <a:solidFill>
                  <a:srgbClr val="000000"/>
                </a:solidFill>
                <a:ea typeface="Calibri" panose="020F0502020204030204" pitchFamily="34" charset="0"/>
                <a:hlinkClick r:id="rId3"/>
              </a:rPr>
              <a:t>18 </a:t>
            </a:r>
            <a:r>
              <a:rPr lang="en-US" sz="1600" dirty="0">
                <a:solidFill>
                  <a:srgbClr val="000000"/>
                </a:solidFill>
                <a:ea typeface="Calibri" panose="020F0502020204030204" pitchFamily="34" charset="0"/>
              </a:rPr>
              <a:t>and </a:t>
            </a:r>
            <a:r>
              <a:rPr lang="en-US" sz="1600" dirty="0">
                <a:solidFill>
                  <a:srgbClr val="000000"/>
                </a:solidFill>
                <a:ea typeface="Calibri" panose="020F0502020204030204" pitchFamily="34" charset="0"/>
                <a:hlinkClick r:id="rId4"/>
              </a:rPr>
              <a:t>19</a:t>
            </a:r>
            <a:r>
              <a:rPr lang="en-US" sz="1600" dirty="0">
                <a:solidFill>
                  <a:srgbClr val="000000"/>
                </a:solidFill>
                <a:effectLst/>
                <a:ea typeface="Calibri" panose="020F0502020204030204" pitchFamily="34" charset="0"/>
              </a:rPr>
              <a:t> </a:t>
            </a:r>
            <a:r>
              <a:rPr lang="en-AU" sz="1600" dirty="0">
                <a:solidFill>
                  <a:srgbClr val="000000"/>
                </a:solidFill>
                <a:ea typeface="Calibri" panose="020F0502020204030204" pitchFamily="34" charset="0"/>
              </a:rPr>
              <a:t>to organise your ideas and evidence</a:t>
            </a:r>
          </a:p>
          <a:p>
            <a:pPr marL="342900" indent="-342900">
              <a:lnSpc>
                <a:spcPct val="150000"/>
              </a:lnSpc>
              <a:spcBef>
                <a:spcPts val="1200"/>
              </a:spcBef>
              <a:buFont typeface="+mj-lt"/>
              <a:buAutoNum type="arabicPeriod"/>
            </a:pPr>
            <a:r>
              <a:rPr lang="en-AU" sz="1600" dirty="0">
                <a:solidFill>
                  <a:srgbClr val="000000"/>
                </a:solidFill>
                <a:ea typeface="Calibri" panose="020F0502020204030204" pitchFamily="34" charset="0"/>
              </a:rPr>
              <a:t>t</a:t>
            </a:r>
            <a:r>
              <a:rPr lang="en-AU" sz="1600" dirty="0">
                <a:solidFill>
                  <a:srgbClr val="000000"/>
                </a:solidFill>
                <a:effectLst/>
                <a:ea typeface="Calibri" panose="020F0502020204030204" pitchFamily="34" charset="0"/>
              </a:rPr>
              <a:t>aking the points from your completed PEEL scaffold and write as full sentences, being mindful of how the ideas and sentences connect to one another</a:t>
            </a:r>
            <a:endParaRPr lang="en-US" sz="1600" dirty="0">
              <a:solidFill>
                <a:srgbClr val="000000"/>
              </a:solidFill>
              <a:ea typeface="Calibri" panose="020F0502020204030204" pitchFamily="34" charset="0"/>
            </a:endParaRPr>
          </a:p>
          <a:p>
            <a:pPr marL="342900" indent="-342900">
              <a:lnSpc>
                <a:spcPct val="150000"/>
              </a:lnSpc>
              <a:spcBef>
                <a:spcPts val="1200"/>
              </a:spcBef>
              <a:buFont typeface="+mj-lt"/>
              <a:buAutoNum type="arabicPeriod"/>
            </a:pPr>
            <a:r>
              <a:rPr lang="en-US" sz="1600" dirty="0">
                <a:solidFill>
                  <a:srgbClr val="000000"/>
                </a:solidFill>
                <a:ea typeface="Calibri" panose="020F0502020204030204" pitchFamily="34" charset="0"/>
              </a:rPr>
              <a:t>referring</a:t>
            </a:r>
            <a:r>
              <a:rPr lang="en-US" sz="1600" dirty="0">
                <a:solidFill>
                  <a:srgbClr val="000000"/>
                </a:solidFill>
                <a:effectLst/>
                <a:ea typeface="Calibri" panose="020F0502020204030204" pitchFamily="34" charset="0"/>
              </a:rPr>
              <a:t> to the </a:t>
            </a:r>
            <a:r>
              <a:rPr lang="en-US" sz="1600" dirty="0">
                <a:solidFill>
                  <a:schemeClr val="accent2"/>
                </a:solidFill>
                <a:effectLst/>
                <a:ea typeface="Calibri" panose="020F0502020204030204" pitchFamily="34" charset="0"/>
                <a:hlinkClick r:id="rId5">
                  <a:extLst>
                    <a:ext uri="{A12FA001-AC4F-418D-AE19-62706E023703}">
                      <ahyp:hlinkClr xmlns:ahyp="http://schemas.microsoft.com/office/drawing/2018/hyperlinkcolor" val="tx"/>
                    </a:ext>
                  </a:extLst>
                </a:hlinkClick>
              </a:rPr>
              <a:t>visual arts word bank</a:t>
            </a:r>
            <a:r>
              <a:rPr lang="en-US" sz="1600" dirty="0">
                <a:solidFill>
                  <a:srgbClr val="000000"/>
                </a:solidFill>
                <a:effectLst/>
                <a:ea typeface="Calibri" panose="020F0502020204030204" pitchFamily="34" charset="0"/>
              </a:rPr>
              <a:t> and the concepts and quotes found in </a:t>
            </a:r>
            <a:r>
              <a:rPr lang="en-US" sz="1600" u="sng" dirty="0">
                <a:solidFill>
                  <a:schemeClr val="accent2"/>
                </a:solidFill>
                <a:effectLst/>
                <a:ea typeface="Calibri" panose="020F0502020204030204" pitchFamily="34" charset="0"/>
                <a:hlinkClick r:id="rId6">
                  <a:extLst>
                    <a:ext uri="{A12FA001-AC4F-418D-AE19-62706E023703}">
                      <ahyp:hlinkClr xmlns:ahyp="http://schemas.microsoft.com/office/drawing/2018/hyperlinkcolor" val="tx"/>
                    </a:ext>
                  </a:extLst>
                </a:hlinkClick>
              </a:rPr>
              <a:t>planning your response in section II</a:t>
            </a:r>
            <a:r>
              <a:rPr lang="en-US" sz="1600" dirty="0">
                <a:solidFill>
                  <a:srgbClr val="000000"/>
                </a:solidFill>
                <a:effectLst/>
                <a:ea typeface="Calibri" panose="020F0502020204030204" pitchFamily="34" charset="0"/>
              </a:rPr>
              <a:t> to improve your paragraph</a:t>
            </a:r>
            <a:endParaRPr lang="en-AU" sz="1600" dirty="0">
              <a:ea typeface="Calibri" panose="020F0502020204030204" pitchFamily="34" charset="0"/>
            </a:endParaRPr>
          </a:p>
          <a:p>
            <a:pPr marL="342900" indent="-342900">
              <a:lnSpc>
                <a:spcPct val="150000"/>
              </a:lnSpc>
              <a:spcBef>
                <a:spcPts val="1200"/>
              </a:spcBef>
              <a:buFont typeface="+mj-lt"/>
              <a:buAutoNum type="arabicPeriod"/>
            </a:pPr>
            <a:r>
              <a:rPr lang="en-US" sz="1600" dirty="0">
                <a:solidFill>
                  <a:srgbClr val="000000"/>
                </a:solidFill>
                <a:ea typeface="Calibri" panose="020F0502020204030204" pitchFamily="34" charset="0"/>
              </a:rPr>
              <a:t>referring</a:t>
            </a:r>
            <a:r>
              <a:rPr lang="en-US" sz="1600" dirty="0">
                <a:solidFill>
                  <a:srgbClr val="000000"/>
                </a:solidFill>
                <a:effectLst/>
                <a:ea typeface="Calibri" panose="020F0502020204030204" pitchFamily="34" charset="0"/>
              </a:rPr>
              <a:t> to the marking guidelines </a:t>
            </a:r>
            <a:r>
              <a:rPr lang="en-US" sz="1600" dirty="0">
                <a:solidFill>
                  <a:srgbClr val="000000"/>
                </a:solidFill>
                <a:ea typeface="Calibri" panose="020F0502020204030204" pitchFamily="34" charset="0"/>
              </a:rPr>
              <a:t>for the question you have chosen, </a:t>
            </a:r>
            <a:r>
              <a:rPr lang="en-US" sz="1600" dirty="0">
                <a:solidFill>
                  <a:srgbClr val="000000"/>
                </a:solidFill>
                <a:effectLst/>
                <a:ea typeface="Calibri" panose="020F0502020204030204" pitchFamily="34" charset="0"/>
              </a:rPr>
              <a:t>in the </a:t>
            </a:r>
            <a:r>
              <a:rPr lang="en-US" sz="1600" u="sng" dirty="0">
                <a:solidFill>
                  <a:schemeClr val="accent2"/>
                </a:solidFill>
                <a:effectLst/>
                <a:ea typeface="Calibri" panose="020F0502020204030204" pitchFamily="34" charset="0"/>
                <a:hlinkClick r:id="rId7">
                  <a:extLst>
                    <a:ext uri="{A12FA001-AC4F-418D-AE19-62706E023703}">
                      <ahyp:hlinkClr xmlns:ahyp="http://schemas.microsoft.com/office/drawing/2018/hyperlinkcolor" val="tx"/>
                    </a:ext>
                  </a:extLst>
                </a:hlinkClick>
              </a:rPr>
              <a:t>Visual Arts 2017 HSC exam pack</a:t>
            </a:r>
            <a:endParaRPr lang="en-US" sz="1600" dirty="0">
              <a:solidFill>
                <a:schemeClr val="accent2"/>
              </a:solidFill>
              <a:effectLst/>
              <a:ea typeface="Calibri" panose="020F0502020204030204" pitchFamily="34" charset="0"/>
            </a:endParaRPr>
          </a:p>
          <a:p>
            <a:pPr marL="342900" indent="-342900">
              <a:lnSpc>
                <a:spcPct val="150000"/>
              </a:lnSpc>
              <a:spcBef>
                <a:spcPts val="1200"/>
              </a:spcBef>
              <a:buFont typeface="+mj-lt"/>
              <a:buAutoNum type="arabicPeriod"/>
            </a:pPr>
            <a:r>
              <a:rPr lang="en-US" sz="1600" dirty="0">
                <a:solidFill>
                  <a:srgbClr val="000000"/>
                </a:solidFill>
                <a:ea typeface="Calibri" panose="020F0502020204030204" pitchFamily="34" charset="0"/>
              </a:rPr>
              <a:t>r</a:t>
            </a:r>
            <a:r>
              <a:rPr lang="en-US" sz="1600" dirty="0">
                <a:solidFill>
                  <a:srgbClr val="000000"/>
                </a:solidFill>
                <a:effectLst/>
                <a:ea typeface="Calibri" panose="020F0502020204030204" pitchFamily="34" charset="0"/>
              </a:rPr>
              <a:t>eviewing your response against these guidelines editing as required. </a:t>
            </a:r>
            <a:endParaRPr lang="en-AU" sz="16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70159536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1950</Words>
  <Application>Microsoft Office PowerPoint</Application>
  <PresentationFormat>Widescreen</PresentationFormat>
  <Paragraphs>191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Symbol</vt:lpstr>
      <vt:lpstr>Times New Roman</vt:lpstr>
      <vt:lpstr>Public Sans Light</vt:lpstr>
      <vt:lpstr>Public Sans</vt:lpstr>
      <vt:lpstr>Arial</vt:lpstr>
      <vt:lpstr>NSWG Corporate</vt:lpstr>
      <vt:lpstr>LEAP!  Level up your skills in section II – writing the body of an extended response</vt:lpstr>
      <vt:lpstr>LEAP lessons introduction </vt:lpstr>
      <vt:lpstr>Learn – scaffold the body of your response</vt:lpstr>
      <vt:lpstr>Learn – PEEL scaffold</vt:lpstr>
      <vt:lpstr>Learn – PEEL scaffold continued</vt:lpstr>
      <vt:lpstr>Learn – PEEL scaffold applied to the visual arts extended response</vt:lpstr>
      <vt:lpstr>Example – paragraph using PEEL scaffold </vt:lpstr>
      <vt:lpstr>Apply – breakdown PEEL paragraph task </vt:lpstr>
      <vt:lpstr>Practise – using PEEL scaffold to write a paragraph </vt:lpstr>
      <vt:lpstr>Extension – improving visual arts-specific vocabulary</vt:lpstr>
      <vt:lpstr>Extension – visual arts-specific terms</vt:lpstr>
      <vt:lpstr>Extension – improving visual arts-specific language</vt:lpstr>
      <vt:lpstr>Extension – improving visual arts-specific language continued</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 writing the body of an extended response</dc:title>
  <dc:creator>NSW Department of Education</dc:creator>
  <cp:revision>2</cp:revision>
  <dcterms:created xsi:type="dcterms:W3CDTF">2023-06-15T00:25:25Z</dcterms:created>
  <dcterms:modified xsi:type="dcterms:W3CDTF">2023-06-15T00:25:41Z</dcterms:modified>
</cp:coreProperties>
</file>