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0"/>
  </p:notesMasterIdLst>
  <p:handoutMasterIdLst>
    <p:handoutMasterId r:id="rId11"/>
  </p:handoutMasterIdLst>
  <p:sldIdLst>
    <p:sldId id="323" r:id="rId2"/>
    <p:sldId id="395" r:id="rId3"/>
    <p:sldId id="386" r:id="rId4"/>
    <p:sldId id="394" r:id="rId5"/>
    <p:sldId id="388" r:id="rId6"/>
    <p:sldId id="390" r:id="rId7"/>
    <p:sldId id="392" r:id="rId8"/>
    <p:sldId id="396" r:id="rId9"/>
  </p:sldIdLst>
  <p:sldSz cx="12192000" cy="6858000"/>
  <p:notesSz cx="6858000" cy="9144000"/>
  <p:embeddedFontLst>
    <p:embeddedFont>
      <p:font typeface="Public Sans" panose="020B0604020202020204" charset="0"/>
      <p:regular r:id="rId12"/>
      <p:bold r:id="rId13"/>
      <p:italic r:id="rId14"/>
      <p:boldItalic r:id="rId15"/>
    </p:embeddedFont>
    <p:embeddedFont>
      <p:font typeface="Public Sans Light" panose="020B0604020202020204" charset="0"/>
      <p:regular r:id="rId16"/>
      <p:italic r:id="rId1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D83A15-E68B-0B0B-1C3F-999FD2CA37A0}" name="Ravenna GREGORY" initials="RG" userId="S::ravenna.gregory@det.nsw.edu.au::f5c11ae7-6dec-403e-a7cc-ae83440d4b4a" providerId="AD"/>
  <p188:author id="{32BA8AA1-691A-0C5B-F8FB-874FC5D098EB}" name="Alex Manton" initials="AM" userId="S::alex.manton@det.nsw.edu.au::ac4fd86e-d6a9-402d-87ef-cfff92a16b6e" providerId="AD"/>
  <p188:author id="{002681A9-7D58-0AFA-ED9F-A780C1A6EAFE}" name="Jackie King" initials="JK" userId="S::jacquelyn.king1@det.nsw.edu.au::d8b064bb-b302-46ab-9bb5-5991f720e55b" providerId="AD"/>
  <p188:author id="{42C0F0FB-B4C2-4274-0CA1-A64C7F1DACA0}" name="Sarah Pacey" initials="SP" userId="S::Sarah.Pacey2@det.nsw.edu.au::4280ed20-4c42-4a59-8e7f-58f2f52d23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CB6"/>
    <a:srgbClr val="630019"/>
    <a:srgbClr val="EBEBEB"/>
    <a:srgbClr val="F3E2E6"/>
    <a:srgbClr val="CBEDFD"/>
    <a:srgbClr val="D7153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FE59B8-535B-48D3-9DCA-4E9E471F2471}" v="3" dt="2023-04-14T03:59:29.270"/>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894"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23" Type="http://schemas.microsoft.com/office/2018/10/relationships/authors" Target="authors.xml"/><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15/06/2023</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15/06/2023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a:hlinkClick r:id="rId3"/>
              </a:rPr>
              <a:t>Jump Sky Man - Free photo on </a:t>
            </a:r>
            <a:r>
              <a:rPr lang="en-AU" err="1">
                <a:hlinkClick r:id="rId3"/>
              </a:rPr>
              <a:t>Pixabay</a:t>
            </a:r>
            <a:endParaRPr lang="en-AU"/>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8355196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356856507"/>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a:t>NSW Department of Education</a:t>
            </a:r>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4282873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a:t>NSW Department of Education</a:t>
            </a:r>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rgbClr val="63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rgbClr val="F6ACB6"/>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3426555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443849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vider 2">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395496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Divider 2_Image">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023240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Divider 2_Image">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407991"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407990"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43B0A989-8C17-718F-1784-DAD10FB92D0A}"/>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2271565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10080000" cy="1008000"/>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US"/>
              <a:t>Click icon to add table</a:t>
            </a:r>
            <a:endParaRPr lang="en-AU"/>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US"/>
              <a:t>Click icon to add table</a:t>
            </a:r>
            <a:endParaRPr lang="en-AU"/>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US"/>
              <a:t>Click icon to add table</a:t>
            </a:r>
            <a:endParaRPr lang="en-AU"/>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US"/>
              <a:t>Click icon to add table</a:t>
            </a: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565172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620000"/>
            <a:ext cx="5616000" cy="4680000"/>
          </a:xfrm>
        </p:spPr>
        <p:txBody>
          <a:bodyPr/>
          <a:lstStyle>
            <a:lvl1pPr>
              <a:defRPr>
                <a:latin typeface="+mn-lt"/>
              </a:defRPr>
            </a:lvl1pPr>
          </a:lstStyle>
          <a:p>
            <a:r>
              <a:rPr lang="en-US"/>
              <a:t>Click icon to add table</a:t>
            </a:r>
            <a:endParaRPr lang="en-AU"/>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620000"/>
            <a:ext cx="5616000" cy="4680000"/>
          </a:xfrm>
        </p:spPr>
        <p:txBody>
          <a:bodyPr/>
          <a:lstStyle>
            <a:lvl1pPr>
              <a:defRPr>
                <a:latin typeface="+mn-lt"/>
              </a:defRPr>
            </a:lvl1pPr>
          </a:lstStyle>
          <a:p>
            <a:r>
              <a:rPr lang="en-US"/>
              <a:t>Click icon to add table</a:t>
            </a:r>
            <a:endParaRPr lang="en-AU"/>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505727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70407630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797119284"/>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accent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bg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4018397184"/>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583723895"/>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2 Column Content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223972593"/>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69994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Text box and 2 Column Content box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7108675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chemeClr val="accent2"/>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a:t>Caption</a:t>
            </a:r>
            <a:endParaRPr lang="en-AU"/>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889342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3">
            <a:extLst>
              <a:ext uri="{FF2B5EF4-FFF2-40B4-BE49-F238E27FC236}">
                <a16:creationId xmlns:a16="http://schemas.microsoft.com/office/drawing/2014/main" id="{7FE002FA-5983-1B5A-189B-F350B609A505}"/>
              </a:ext>
            </a:extLst>
          </p:cNvPr>
          <p:cNvSpPr>
            <a:spLocks noGrp="1"/>
          </p:cNvSpPr>
          <p:nvPr>
            <p:ph type="title"/>
          </p:nvPr>
        </p:nvSpPr>
        <p:spPr>
          <a:xfrm>
            <a:off x="36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4663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3">
            <a:extLst>
              <a:ext uri="{FF2B5EF4-FFF2-40B4-BE49-F238E27FC236}">
                <a16:creationId xmlns:a16="http://schemas.microsoft.com/office/drawing/2014/main" id="{7FE002FA-5983-1B5A-189B-F350B609A505}"/>
              </a:ext>
            </a:extLst>
          </p:cNvPr>
          <p:cNvSpPr>
            <a:spLocks noGrp="1"/>
          </p:cNvSpPr>
          <p:nvPr>
            <p:ph type="title"/>
          </p:nvPr>
        </p:nvSpPr>
        <p:spPr>
          <a:xfrm>
            <a:off x="36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91957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7413180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016379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wo Content_no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969581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2385288"/>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2385288"/>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2673288"/>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2385288"/>
            <a:ext cx="2772000" cy="287999"/>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042575"/>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Tree>
    <p:extLst>
      <p:ext uri="{BB962C8B-B14F-4D97-AF65-F5344CB8AC3E}">
        <p14:creationId xmlns:p14="http://schemas.microsoft.com/office/powerpoint/2010/main" val="1787055479"/>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lower">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E1452-9E62-6F19-C714-37630E42A23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0162768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lower_no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E1452-9E62-6F19-C714-37630E42A23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186238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ubheading, two column text and image">
    <p:bg>
      <p:bgPr>
        <a:solidFill>
          <a:schemeClr val="tx2">
            <a:lumMod val="20000"/>
            <a:lumOff val="80000"/>
            <a:alpha val="3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C143A-765A-9867-B018-133C6C026A1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64000"/>
            <a:ext cx="7560000" cy="900000"/>
          </a:xfrm>
        </p:spPr>
        <p:txBody>
          <a:bodyPr/>
          <a:lstStyle>
            <a:lvl1pPr>
              <a:defRPr b="1">
                <a:latin typeface="+mn-lt"/>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08000"/>
            <a:ext cx="7560000" cy="3311998"/>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8172000" y="1764000"/>
            <a:ext cx="3672000" cy="4355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394264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ubheading, two column text and image_no Line">
    <p:bg>
      <p:bgPr>
        <a:solidFill>
          <a:schemeClr val="tx2">
            <a:lumMod val="20000"/>
            <a:lumOff val="80000"/>
            <a:alpha val="3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C143A-765A-9867-B018-133C6C026A1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64000"/>
            <a:ext cx="7560000" cy="900000"/>
          </a:xfrm>
        </p:spPr>
        <p:txBody>
          <a:bodyPr/>
          <a:lstStyle>
            <a:lvl1pPr>
              <a:defRPr b="1">
                <a:latin typeface="+mn-lt"/>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08000"/>
            <a:ext cx="7560000" cy="3311998"/>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8172000" y="1764000"/>
            <a:ext cx="3672000" cy="4355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8415640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29215-48B2-3734-8B2B-2DD43514EE1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887899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ubheading box with three column text box and image box_no Line">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29215-48B2-3734-8B2B-2DD43514EE1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673595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48000"/>
            <a:ext cx="5976000" cy="4680000"/>
          </a:xfrm>
        </p:spPr>
        <p:txBody>
          <a:bodyPr/>
          <a:lstStyle/>
          <a:p>
            <a:r>
              <a:rPr lang="en-US"/>
              <a:t>Click icon to add picture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6192000" y="1548000"/>
            <a:ext cx="56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728000"/>
            <a:ext cx="5688000" cy="900000"/>
          </a:xfrm>
        </p:spPr>
        <p:txBody>
          <a:bodyPr>
            <a:noAutofit/>
          </a:bodyPr>
          <a:lstStyle>
            <a:lvl1pPr>
              <a:defRPr sz="1400">
                <a:latin typeface="+mn-lt"/>
              </a:defRPr>
            </a:lvl1pPr>
          </a:lstStyle>
          <a:p>
            <a:pPr lvl="0"/>
            <a:r>
              <a:rPr lang="en-US"/>
              <a:t>Caption</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1999"/>
            <a:ext cx="5688000" cy="324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6192000" y="6228000"/>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42250978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a:t>Click to edit Master title style</a:t>
            </a:r>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latin typeface="+mn-lt"/>
              </a:defRPr>
            </a:lvl2p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6187384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column text above graphic">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10080000" cy="1008000"/>
          </a:xfrm>
        </p:spPr>
        <p:txBody>
          <a:bodyPr numCol="2" spcCol="180000">
            <a:noAutofit/>
          </a:bodyPr>
          <a:lstStyle>
            <a:lvl1pPr>
              <a:defRPr sz="1800">
                <a:latin typeface="+mj-lt"/>
              </a:defRPr>
            </a:lvl1pPr>
          </a:lstStyle>
          <a:p>
            <a:r>
              <a:rPr lang="en-US"/>
              <a:t>Click to edit Master title style</a:t>
            </a:r>
          </a:p>
        </p:txBody>
      </p:sp>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84884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2 column text above graphic">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10080000" cy="1008000"/>
          </a:xfrm>
        </p:spPr>
        <p:txBody>
          <a:bodyPr numCol="2" spcCol="180000">
            <a:noAutofit/>
          </a:bodyPr>
          <a:lstStyle>
            <a:lvl1pPr>
              <a:defRPr sz="1800">
                <a:latin typeface="+mj-lt"/>
              </a:defRPr>
            </a:lvl1pPr>
          </a:lstStyle>
          <a:p>
            <a:r>
              <a:rPr lang="en-US"/>
              <a:t>Click to edit Master title style</a:t>
            </a:r>
          </a:p>
        </p:txBody>
      </p:sp>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451219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bg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bg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bg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bg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498626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1491CDD6-AF2B-7135-AE3A-404BB16DE4A8}"/>
              </a:ext>
            </a:extLst>
          </p:cNvPr>
          <p:cNvSpPr>
            <a:spLocks noGrp="1"/>
          </p:cNvSpPr>
          <p:nvPr>
            <p:ph type="title"/>
          </p:nvPr>
        </p:nvSpPr>
        <p:spPr>
          <a:xfrm>
            <a:off x="54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607212"/>
          </a:xfrm>
        </p:spPr>
        <p:txBody>
          <a:bodyPr/>
          <a:lstStyle/>
          <a:p>
            <a:r>
              <a:rPr lang="en-US"/>
              <a:t>Click icon to add picture</a:t>
            </a:r>
            <a:endParaRPr lang="en-AU"/>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727999"/>
            <a:ext cx="4715997"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28000" y="3924000"/>
            <a:ext cx="4715996"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000">
                <a:latin typeface="+mn-lt"/>
              </a:defRPr>
            </a:lvl1pPr>
          </a:lstStyle>
          <a:p>
            <a:pPr lvl="0"/>
            <a:r>
              <a:rPr lang="en-US"/>
              <a:t>Caption</a:t>
            </a:r>
            <a:endParaRPr lang="en-AU"/>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563696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5F073A6-78DC-D556-A6E7-C245EAE45D1D}"/>
              </a:ext>
            </a:extLst>
          </p:cNvPr>
          <p:cNvSpPr>
            <a:spLocks noGrp="1"/>
          </p:cNvSpPr>
          <p:nvPr>
            <p:ph type="title"/>
          </p:nvPr>
        </p:nvSpPr>
        <p:spPr>
          <a:xfrm>
            <a:off x="54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a:t>Click icon to add chart</a:t>
            </a:r>
            <a:endParaRPr lang="en-AU"/>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a:t>Click icon to add chart</a:t>
            </a:r>
            <a:endParaRPr lang="en-AU"/>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text styles</a:t>
            </a:r>
          </a:p>
          <a:p>
            <a:pPr lvl="1"/>
            <a:r>
              <a:rPr lang="en-US"/>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125962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D457-3C24-5974-7940-E92CE3CEEBA5}"/>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60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659563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9668512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39702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accent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accent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accent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accent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58795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accent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accent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345813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bg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bg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4236561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accent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4199414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bg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32944443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6"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539978"/>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47">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688" r:id="rId4"/>
    <p:sldLayoutId id="2147483705" r:id="rId5"/>
    <p:sldLayoutId id="2147483668" r:id="rId6"/>
    <p:sldLayoutId id="2147483704" r:id="rId7"/>
    <p:sldLayoutId id="2147483671" r:id="rId8"/>
    <p:sldLayoutId id="2147483706" r:id="rId9"/>
    <p:sldLayoutId id="2147483673" r:id="rId10"/>
    <p:sldLayoutId id="2147483700" r:id="rId11"/>
    <p:sldLayoutId id="2147483674" r:id="rId12"/>
    <p:sldLayoutId id="2147483701" r:id="rId13"/>
    <p:sldLayoutId id="2147483707" r:id="rId14"/>
    <p:sldLayoutId id="2147483708" r:id="rId15"/>
    <p:sldLayoutId id="2147483675" r:id="rId16"/>
    <p:sldLayoutId id="2147483676" r:id="rId17"/>
    <p:sldLayoutId id="2147483662" r:id="rId18"/>
    <p:sldLayoutId id="2147483690" r:id="rId19"/>
    <p:sldLayoutId id="2147483672" r:id="rId20"/>
    <p:sldLayoutId id="2147483691" r:id="rId21"/>
    <p:sldLayoutId id="2147483677" r:id="rId22"/>
    <p:sldLayoutId id="2147483692" r:id="rId23"/>
    <p:sldLayoutId id="2147483678" r:id="rId24"/>
    <p:sldLayoutId id="2147483698" r:id="rId25"/>
    <p:sldLayoutId id="2147483699" r:id="rId26"/>
    <p:sldLayoutId id="2147483689" r:id="rId27"/>
    <p:sldLayoutId id="2147483664" r:id="rId28"/>
    <p:sldLayoutId id="2147483693" r:id="rId29"/>
    <p:sldLayoutId id="2147483684" r:id="rId30"/>
    <p:sldLayoutId id="2147483694" r:id="rId31"/>
    <p:sldLayoutId id="2147483679" r:id="rId32"/>
    <p:sldLayoutId id="2147483695" r:id="rId33"/>
    <p:sldLayoutId id="2147483687" r:id="rId34"/>
    <p:sldLayoutId id="2147483696" r:id="rId35"/>
    <p:sldLayoutId id="2147483680" r:id="rId36"/>
    <p:sldLayoutId id="2147483681" r:id="rId37"/>
    <p:sldLayoutId id="2147483682" r:id="rId38"/>
    <p:sldLayoutId id="2147483697" r:id="rId39"/>
    <p:sldLayoutId id="2147483685" r:id="rId40"/>
    <p:sldLayoutId id="2147483686" r:id="rId41"/>
    <p:sldLayoutId id="2147483665" r:id="rId42"/>
    <p:sldLayoutId id="2147483666" r:id="rId43"/>
    <p:sldLayoutId id="2147483667" r:id="rId44"/>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hyperlink" Target="https://education.nsw.gov.au/content/dam/main-education/teaching-and-learning/curriculum/key-learning-areas/creative-arts/media/documents/creative-arts-s6-visual-arts-hsc-writing-module-2-extended-response-body.pptx" TargetMode="External"/><Relationship Id="rId2" Type="http://schemas.openxmlformats.org/officeDocument/2006/relationships/hyperlink" Target="https://education.nsw.gov.au/content/dam/main-education/teaching-and-learning/curriculum/key-learning-areas/creative-arts/media/documents/creative-arts-s6-visual-arts-hsc-writing-module-2-introductory-paragraph.pptx" TargetMode="Externa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openxmlformats.org/officeDocument/2006/relationships/hyperlink" Target="https://www.learninghub.ac.nz/writing/writing-paragraphs/" TargetMode="External"/><Relationship Id="rId3" Type="http://schemas.openxmlformats.org/officeDocument/2006/relationships/hyperlink" Target="https://educationstandards.nsw.edu.au/wps/portal/nesa/11-12/hsc/hsc-student-guide/glossary-keywords" TargetMode="External"/><Relationship Id="rId7" Type="http://schemas.openxmlformats.org/officeDocument/2006/relationships/hyperlink" Target="https://educationstandards.nsw.edu.au/wps/portal/nesa/resource-finder/hsc-exam-papers/2017/visual-arts-2017-hsc-exam-pack" TargetMode="External"/><Relationship Id="rId2" Type="http://schemas.openxmlformats.org/officeDocument/2006/relationships/hyperlink" Target="https://education.nsw.gov.au/about-us/copyright" TargetMode="External"/><Relationship Id="rId1" Type="http://schemas.openxmlformats.org/officeDocument/2006/relationships/slideLayout" Target="../slideLayouts/slideLayout19.xml"/><Relationship Id="rId6" Type="http://schemas.openxmlformats.org/officeDocument/2006/relationships/hyperlink" Target="https://educationstandards.nsw.edu.au/wps/portal/nesa/resource-finder/hsc-exam-papers/2021/visual-arts-2021-hsc-exam-pack+" TargetMode="External"/><Relationship Id="rId5" Type="http://schemas.openxmlformats.org/officeDocument/2006/relationships/hyperlink" Target="https://educationstandards.nsw.edu.au/wps/portal/nesa/11-12/stage-6-learning-areas/stage-6-creative-arts/visual-arts-syllabus" TargetMode="External"/><Relationship Id="rId4" Type="http://schemas.openxmlformats.org/officeDocument/2006/relationships/hyperlink" Target="https://pixabay.com/photos/jump-sky-man-clouds-height-girl-273164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293ED8-297F-D250-24BF-56D4C9D0EE09}"/>
              </a:ext>
            </a:extLst>
          </p:cNvPr>
          <p:cNvSpPr>
            <a:spLocks noGrp="1"/>
          </p:cNvSpPr>
          <p:nvPr>
            <p:ph type="ctrTitle"/>
          </p:nvPr>
        </p:nvSpPr>
        <p:spPr>
          <a:xfrm>
            <a:off x="3599997" y="1259999"/>
            <a:ext cx="6948000" cy="2700000"/>
          </a:xfrm>
        </p:spPr>
        <p:txBody>
          <a:bodyPr anchor="t">
            <a:normAutofit/>
          </a:bodyPr>
          <a:lstStyle/>
          <a:p>
            <a:r>
              <a:rPr lang="en-AU" dirty="0"/>
              <a:t>LEAP! </a:t>
            </a:r>
            <a:br>
              <a:rPr lang="en-AU" dirty="0"/>
            </a:br>
            <a:r>
              <a:rPr lang="en-AU" dirty="0"/>
              <a:t>Level up your skills in section II– </a:t>
            </a:r>
            <a:r>
              <a:rPr lang="en-AU" dirty="0">
                <a:solidFill>
                  <a:schemeClr val="accent4"/>
                </a:solidFill>
              </a:rPr>
              <a:t>writing a conclusion</a:t>
            </a:r>
          </a:p>
        </p:txBody>
      </p:sp>
      <p:sp>
        <p:nvSpPr>
          <p:cNvPr id="3" name="Footer Placeholder 2">
            <a:extLst>
              <a:ext uri="{FF2B5EF4-FFF2-40B4-BE49-F238E27FC236}">
                <a16:creationId xmlns:a16="http://schemas.microsoft.com/office/drawing/2014/main" id="{395EF180-BBFC-4040-3E21-210F59FAA7E5}"/>
              </a:ext>
            </a:extLst>
          </p:cNvPr>
          <p:cNvSpPr>
            <a:spLocks noGrp="1"/>
          </p:cNvSpPr>
          <p:nvPr>
            <p:ph type="ftr" sz="quarter" idx="10"/>
          </p:nvPr>
        </p:nvSpPr>
        <p:spPr>
          <a:xfrm>
            <a:off x="3599997" y="360000"/>
            <a:ext cx="3599996" cy="684000"/>
          </a:xfrm>
        </p:spPr>
        <p:txBody>
          <a:bodyPr/>
          <a:lstStyle/>
          <a:p>
            <a:r>
              <a:rPr lang="en-US" dirty="0"/>
              <a:t>NSW Department of Education</a:t>
            </a:r>
            <a:endParaRPr lang="en-AU" dirty="0"/>
          </a:p>
        </p:txBody>
      </p:sp>
      <p:sp>
        <p:nvSpPr>
          <p:cNvPr id="9" name="Text Placeholder 8">
            <a:extLst>
              <a:ext uri="{FF2B5EF4-FFF2-40B4-BE49-F238E27FC236}">
                <a16:creationId xmlns:a16="http://schemas.microsoft.com/office/drawing/2014/main" id="{F18866E8-4A90-9FEF-A343-F3FD9D57546A}"/>
              </a:ext>
            </a:extLst>
          </p:cNvPr>
          <p:cNvSpPr>
            <a:spLocks noGrp="1"/>
          </p:cNvSpPr>
          <p:nvPr>
            <p:ph type="body" sz="quarter" idx="14"/>
          </p:nvPr>
        </p:nvSpPr>
        <p:spPr>
          <a:xfrm>
            <a:off x="3599997" y="4248000"/>
            <a:ext cx="6947996" cy="1152000"/>
          </a:xfrm>
        </p:spPr>
        <p:txBody>
          <a:bodyPr anchor="b">
            <a:normAutofit/>
          </a:bodyPr>
          <a:lstStyle/>
          <a:p>
            <a:r>
              <a:rPr lang="en-AU" dirty="0"/>
              <a:t>Writing about HSC visual arts</a:t>
            </a:r>
            <a:endParaRPr lang="en-US" dirty="0"/>
          </a:p>
        </p:txBody>
      </p:sp>
      <p:sp>
        <p:nvSpPr>
          <p:cNvPr id="6" name="Text Placeholder 5">
            <a:extLst>
              <a:ext uri="{FF2B5EF4-FFF2-40B4-BE49-F238E27FC236}">
                <a16:creationId xmlns:a16="http://schemas.microsoft.com/office/drawing/2014/main" id="{FD17CA8E-A67C-88EF-B799-9923252A495E}"/>
              </a:ext>
            </a:extLst>
          </p:cNvPr>
          <p:cNvSpPr>
            <a:spLocks noGrp="1"/>
          </p:cNvSpPr>
          <p:nvPr>
            <p:ph type="body" sz="quarter" idx="11"/>
          </p:nvPr>
        </p:nvSpPr>
        <p:spPr>
          <a:xfrm>
            <a:off x="3599997" y="5832773"/>
            <a:ext cx="3600000" cy="396000"/>
          </a:xfrm>
        </p:spPr>
        <p:txBody>
          <a:bodyPr anchor="b">
            <a:normAutofit/>
          </a:bodyPr>
          <a:lstStyle/>
          <a:p>
            <a:pPr>
              <a:spcAft>
                <a:spcPts val="600"/>
              </a:spcAft>
            </a:pPr>
            <a:r>
              <a:rPr lang="en-AU" b="0"/>
              <a:t>Creative arts curriculum team </a:t>
            </a:r>
          </a:p>
        </p:txBody>
      </p:sp>
      <p:pic>
        <p:nvPicPr>
          <p:cNvPr id="2" name="Picture 1">
            <a:extLst>
              <a:ext uri="{FF2B5EF4-FFF2-40B4-BE49-F238E27FC236}">
                <a16:creationId xmlns:a16="http://schemas.microsoft.com/office/drawing/2014/main" id="{721BDDBB-C9F7-4D94-200A-333604AC515B}"/>
              </a:ext>
              <a:ext uri="{C183D7F6-B498-43B3-948B-1728B52AA6E4}">
                <adec:decorative xmlns:adec="http://schemas.microsoft.com/office/drawing/2017/decorative" val="1"/>
              </a:ext>
            </a:extLst>
          </p:cNvPr>
          <p:cNvPicPr>
            <a:picLocks noChangeAspect="1"/>
          </p:cNvPicPr>
          <p:nvPr/>
        </p:nvPicPr>
        <p:blipFill rotWithShape="1">
          <a:blip r:embed="rId3"/>
          <a:srcRect l="24961" r="49812"/>
          <a:stretch/>
        </p:blipFill>
        <p:spPr>
          <a:xfrm>
            <a:off x="0" y="0"/>
            <a:ext cx="3075709" cy="6858000"/>
          </a:xfrm>
          <a:prstGeom prst="rect">
            <a:avLst/>
          </a:prstGeom>
        </p:spPr>
      </p:pic>
    </p:spTree>
    <p:extLst>
      <p:ext uri="{BB962C8B-B14F-4D97-AF65-F5344CB8AC3E}">
        <p14:creationId xmlns:p14="http://schemas.microsoft.com/office/powerpoint/2010/main" val="3690394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361161-40BF-E79D-6007-EE04D391E267}"/>
              </a:ext>
            </a:extLst>
          </p:cNvPr>
          <p:cNvSpPr>
            <a:spLocks noGrp="1"/>
          </p:cNvSpPr>
          <p:nvPr>
            <p:ph type="title"/>
          </p:nvPr>
        </p:nvSpPr>
        <p:spPr/>
        <p:txBody>
          <a:bodyPr/>
          <a:lstStyle/>
          <a:p>
            <a:r>
              <a:rPr lang="en-AU" dirty="0"/>
              <a:t>LEAP lessons introduction</a:t>
            </a:r>
            <a:br>
              <a:rPr lang="en-AU" dirty="0"/>
            </a:br>
            <a:endParaRPr lang="en-AU" dirty="0"/>
          </a:p>
        </p:txBody>
      </p:sp>
      <p:sp>
        <p:nvSpPr>
          <p:cNvPr id="3" name="TextBox 2">
            <a:extLst>
              <a:ext uri="{FF2B5EF4-FFF2-40B4-BE49-F238E27FC236}">
                <a16:creationId xmlns:a16="http://schemas.microsoft.com/office/drawing/2014/main" id="{7B353CCF-4F76-4313-5189-E0E3DAEAB90A}"/>
              </a:ext>
            </a:extLst>
          </p:cNvPr>
          <p:cNvSpPr txBox="1"/>
          <p:nvPr/>
        </p:nvSpPr>
        <p:spPr>
          <a:xfrm>
            <a:off x="314929" y="1654212"/>
            <a:ext cx="7043981" cy="3611694"/>
          </a:xfrm>
          <a:prstGeom prst="rect">
            <a:avLst/>
          </a:prstGeom>
          <a:noFill/>
        </p:spPr>
        <p:txBody>
          <a:bodyPr wrap="square" lIns="91440" tIns="45720" rIns="91440" bIns="45720" anchor="t">
            <a:spAutoFit/>
          </a:bodyPr>
          <a:lstStyle/>
          <a:p>
            <a:pPr>
              <a:lnSpc>
                <a:spcPct val="150000"/>
              </a:lnSpc>
            </a:pPr>
            <a:r>
              <a:rPr lang="en-AU" sz="1800">
                <a:solidFill>
                  <a:schemeClr val="accent1"/>
                </a:solidFill>
              </a:rPr>
              <a:t>LEAP lessons are structured in 4 parts.</a:t>
            </a:r>
          </a:p>
          <a:p>
            <a:pPr>
              <a:lnSpc>
                <a:spcPct val="150000"/>
              </a:lnSpc>
              <a:spcBef>
                <a:spcPts val="1200"/>
              </a:spcBef>
              <a:spcAft>
                <a:spcPts val="1200"/>
              </a:spcAft>
            </a:pPr>
            <a:r>
              <a:rPr lang="en-AU" sz="1800" b="1">
                <a:solidFill>
                  <a:schemeClr val="accent1"/>
                </a:solidFill>
              </a:rPr>
              <a:t>Learn</a:t>
            </a:r>
            <a:r>
              <a:rPr lang="en-AU" sz="1800">
                <a:solidFill>
                  <a:schemeClr val="accent1"/>
                </a:solidFill>
              </a:rPr>
              <a:t> – provides information about topic.</a:t>
            </a:r>
          </a:p>
          <a:p>
            <a:pPr>
              <a:lnSpc>
                <a:spcPct val="150000"/>
              </a:lnSpc>
              <a:spcBef>
                <a:spcPts val="1200"/>
              </a:spcBef>
              <a:spcAft>
                <a:spcPts val="1200"/>
              </a:spcAft>
            </a:pPr>
            <a:r>
              <a:rPr lang="en-AU" sz="1800" b="1">
                <a:solidFill>
                  <a:schemeClr val="accent1"/>
                </a:solidFill>
              </a:rPr>
              <a:t>Example</a:t>
            </a:r>
            <a:r>
              <a:rPr lang="en-AU" sz="1800">
                <a:solidFill>
                  <a:schemeClr val="accent1"/>
                </a:solidFill>
              </a:rPr>
              <a:t> – provides an example response, often using a scaffold.</a:t>
            </a:r>
          </a:p>
          <a:p>
            <a:pPr>
              <a:lnSpc>
                <a:spcPct val="150000"/>
              </a:lnSpc>
              <a:spcBef>
                <a:spcPts val="1200"/>
              </a:spcBef>
              <a:spcAft>
                <a:spcPts val="1200"/>
              </a:spcAft>
            </a:pPr>
            <a:r>
              <a:rPr lang="en-AU" sz="1800" b="1">
                <a:solidFill>
                  <a:schemeClr val="accent1"/>
                </a:solidFill>
              </a:rPr>
              <a:t>Apply</a:t>
            </a:r>
            <a:r>
              <a:rPr lang="en-AU" sz="1800">
                <a:solidFill>
                  <a:schemeClr val="accent1"/>
                </a:solidFill>
              </a:rPr>
              <a:t> – apply your learning to answer a section II question</a:t>
            </a:r>
          </a:p>
          <a:p>
            <a:pPr>
              <a:lnSpc>
                <a:spcPct val="150000"/>
              </a:lnSpc>
              <a:spcBef>
                <a:spcPts val="1200"/>
              </a:spcBef>
              <a:spcAft>
                <a:spcPts val="1200"/>
              </a:spcAft>
            </a:pPr>
            <a:r>
              <a:rPr lang="en-AU" sz="1800" b="1">
                <a:solidFill>
                  <a:schemeClr val="accent1"/>
                </a:solidFill>
              </a:rPr>
              <a:t>Practise</a:t>
            </a:r>
            <a:r>
              <a:rPr lang="en-AU" sz="1800">
                <a:solidFill>
                  <a:schemeClr val="accent1"/>
                </a:solidFill>
              </a:rPr>
              <a:t> – key points to remember when you practise in the future for assessment and examination preparation.</a:t>
            </a:r>
          </a:p>
        </p:txBody>
      </p:sp>
      <p:sp>
        <p:nvSpPr>
          <p:cNvPr id="4" name="Slide Number Placeholder 3">
            <a:extLst>
              <a:ext uri="{FF2B5EF4-FFF2-40B4-BE49-F238E27FC236}">
                <a16:creationId xmlns:a16="http://schemas.microsoft.com/office/drawing/2014/main" id="{8AA94DCC-BADA-B640-D3CB-F0B5A6587F4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a:t>
            </a:fld>
            <a:endParaRPr lang="en-AU"/>
          </a:p>
        </p:txBody>
      </p:sp>
      <p:grpSp>
        <p:nvGrpSpPr>
          <p:cNvPr id="6" name="Group 5">
            <a:extLst>
              <a:ext uri="{FF2B5EF4-FFF2-40B4-BE49-F238E27FC236}">
                <a16:creationId xmlns:a16="http://schemas.microsoft.com/office/drawing/2014/main" id="{B15CB06C-03BE-0D65-32FA-21A5590454FA}"/>
              </a:ext>
              <a:ext uri="{C183D7F6-B498-43B3-948B-1728B52AA6E4}">
                <adec:decorative xmlns:adec="http://schemas.microsoft.com/office/drawing/2017/decorative" val="1"/>
              </a:ext>
            </a:extLst>
          </p:cNvPr>
          <p:cNvGrpSpPr/>
          <p:nvPr/>
        </p:nvGrpSpPr>
        <p:grpSpPr>
          <a:xfrm>
            <a:off x="7663439" y="1654212"/>
            <a:ext cx="4228184" cy="1882994"/>
            <a:chOff x="7650194" y="1654212"/>
            <a:chExt cx="4228184" cy="1882994"/>
          </a:xfrm>
        </p:grpSpPr>
        <p:sp>
          <p:nvSpPr>
            <p:cNvPr id="7" name="Rectangle: Rounded Corners 6">
              <a:extLst>
                <a:ext uri="{FF2B5EF4-FFF2-40B4-BE49-F238E27FC236}">
                  <a16:creationId xmlns:a16="http://schemas.microsoft.com/office/drawing/2014/main" id="{F3DFD7A3-70C8-36C0-D52F-30F596277702}"/>
                </a:ext>
                <a:ext uri="{C183D7F6-B498-43B3-948B-1728B52AA6E4}">
                  <adec:decorative xmlns:adec="http://schemas.microsoft.com/office/drawing/2017/decorative" val="1"/>
                </a:ext>
              </a:extLst>
            </p:cNvPr>
            <p:cNvSpPr/>
            <p:nvPr/>
          </p:nvSpPr>
          <p:spPr>
            <a:xfrm>
              <a:off x="7650195" y="1654212"/>
              <a:ext cx="4226876" cy="1308389"/>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5F836150-C3FD-D3A9-D56D-8B7110B059D8}"/>
                </a:ext>
                <a:ext uri="{C183D7F6-B498-43B3-948B-1728B52AA6E4}">
                  <adec:decorative xmlns:adec="http://schemas.microsoft.com/office/drawing/2017/decorative" val="1"/>
                </a:ext>
              </a:extLst>
            </p:cNvPr>
            <p:cNvSpPr txBox="1"/>
            <p:nvPr/>
          </p:nvSpPr>
          <p:spPr>
            <a:xfrm>
              <a:off x="8246651" y="1748473"/>
              <a:ext cx="3033757"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800" dirty="0">
                  <a:solidFill>
                    <a:schemeClr val="accent1"/>
                  </a:solidFill>
                </a:rPr>
                <a:t>Breaking down the question</a:t>
              </a:r>
            </a:p>
          </p:txBody>
        </p:sp>
        <p:sp>
          <p:nvSpPr>
            <p:cNvPr id="9" name="Oval 8">
              <a:extLst>
                <a:ext uri="{FF2B5EF4-FFF2-40B4-BE49-F238E27FC236}">
                  <a16:creationId xmlns:a16="http://schemas.microsoft.com/office/drawing/2014/main" id="{99516F18-527F-FC80-FB74-C09E03C8B873}"/>
                </a:ext>
                <a:ext uri="{C183D7F6-B498-43B3-948B-1728B52AA6E4}">
                  <adec:decorative xmlns:adec="http://schemas.microsoft.com/office/drawing/2017/decorative" val="1"/>
                </a:ext>
              </a:extLst>
            </p:cNvPr>
            <p:cNvSpPr/>
            <p:nvPr/>
          </p:nvSpPr>
          <p:spPr>
            <a:xfrm>
              <a:off x="7650194" y="2529144"/>
              <a:ext cx="1008000" cy="100806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AU" sz="6000" dirty="0"/>
                <a:t>L</a:t>
              </a:r>
            </a:p>
            <a:p>
              <a:pPr algn="ctr"/>
              <a:endParaRPr lang="en-AU" b="1" dirty="0"/>
            </a:p>
          </p:txBody>
        </p:sp>
        <p:sp>
          <p:nvSpPr>
            <p:cNvPr id="10" name="Oval 9">
              <a:extLst>
                <a:ext uri="{FF2B5EF4-FFF2-40B4-BE49-F238E27FC236}">
                  <a16:creationId xmlns:a16="http://schemas.microsoft.com/office/drawing/2014/main" id="{175D7319-1C71-73FE-8C1B-06BEB7CBF2F3}"/>
                </a:ext>
                <a:ext uri="{C183D7F6-B498-43B3-948B-1728B52AA6E4}">
                  <adec:decorative xmlns:adec="http://schemas.microsoft.com/office/drawing/2017/decorative" val="1"/>
                </a:ext>
              </a:extLst>
            </p:cNvPr>
            <p:cNvSpPr/>
            <p:nvPr/>
          </p:nvSpPr>
          <p:spPr>
            <a:xfrm>
              <a:off x="9800926" y="2529062"/>
              <a:ext cx="1008000" cy="100806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AU" sz="6000" dirty="0"/>
                <a:t>A</a:t>
              </a:r>
            </a:p>
            <a:p>
              <a:pPr algn="ctr"/>
              <a:endParaRPr lang="en-AU" dirty="0"/>
            </a:p>
          </p:txBody>
        </p:sp>
        <p:sp>
          <p:nvSpPr>
            <p:cNvPr id="11" name="Oval 10">
              <a:extLst>
                <a:ext uri="{FF2B5EF4-FFF2-40B4-BE49-F238E27FC236}">
                  <a16:creationId xmlns:a16="http://schemas.microsoft.com/office/drawing/2014/main" id="{4E227EDC-07EB-D684-D27B-3217C92E7DE0}"/>
                </a:ext>
                <a:ext uri="{C183D7F6-B498-43B3-948B-1728B52AA6E4}">
                  <adec:decorative xmlns:adec="http://schemas.microsoft.com/office/drawing/2017/decorative" val="1"/>
                </a:ext>
              </a:extLst>
            </p:cNvPr>
            <p:cNvSpPr/>
            <p:nvPr/>
          </p:nvSpPr>
          <p:spPr>
            <a:xfrm>
              <a:off x="10870378" y="2529062"/>
              <a:ext cx="1008000" cy="100806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AU" sz="6000" dirty="0"/>
                <a:t>P</a:t>
              </a:r>
            </a:p>
            <a:p>
              <a:pPr algn="ctr"/>
              <a:endParaRPr lang="en-AU" dirty="0"/>
            </a:p>
          </p:txBody>
        </p:sp>
        <p:sp>
          <p:nvSpPr>
            <p:cNvPr id="20" name="TextBox 19">
              <a:extLst>
                <a:ext uri="{FF2B5EF4-FFF2-40B4-BE49-F238E27FC236}">
                  <a16:creationId xmlns:a16="http://schemas.microsoft.com/office/drawing/2014/main" id="{85EA4CD9-4740-0C4E-648F-A0A71CE0C5CD}"/>
                </a:ext>
                <a:ext uri="{C183D7F6-B498-43B3-948B-1728B52AA6E4}">
                  <adec:decorative xmlns:adec="http://schemas.microsoft.com/office/drawing/2017/decorative" val="1"/>
                </a:ext>
              </a:extLst>
            </p:cNvPr>
            <p:cNvSpPr txBox="1"/>
            <p:nvPr/>
          </p:nvSpPr>
          <p:spPr>
            <a:xfrm>
              <a:off x="7951722" y="3241862"/>
              <a:ext cx="632990" cy="206700"/>
            </a:xfrm>
            <a:prstGeom prst="rect">
              <a:avLst/>
            </a:prstGeom>
            <a:noFill/>
          </p:spPr>
          <p:txBody>
            <a:bodyPr wrap="square" lIns="0" tIns="0" rIns="0" bIns="0" rtlCol="0">
              <a:noAutofit/>
            </a:bodyPr>
            <a:lstStyle/>
            <a:p>
              <a:pPr algn="l"/>
              <a:r>
                <a:rPr lang="en-AU" sz="1200">
                  <a:solidFill>
                    <a:schemeClr val="bg1"/>
                  </a:solidFill>
                </a:rPr>
                <a:t>Learn</a:t>
              </a:r>
            </a:p>
          </p:txBody>
        </p:sp>
        <p:sp>
          <p:nvSpPr>
            <p:cNvPr id="21" name="TextBox 20">
              <a:extLst>
                <a:ext uri="{FF2B5EF4-FFF2-40B4-BE49-F238E27FC236}">
                  <a16:creationId xmlns:a16="http://schemas.microsoft.com/office/drawing/2014/main" id="{9B7ED3AE-2F7C-6F69-F7E0-C43EF81BD736}"/>
                </a:ext>
                <a:ext uri="{C183D7F6-B498-43B3-948B-1728B52AA6E4}">
                  <adec:decorative xmlns:adec="http://schemas.microsoft.com/office/drawing/2017/decorative" val="1"/>
                </a:ext>
              </a:extLst>
            </p:cNvPr>
            <p:cNvSpPr txBox="1"/>
            <p:nvPr/>
          </p:nvSpPr>
          <p:spPr>
            <a:xfrm>
              <a:off x="10099556" y="3241506"/>
              <a:ext cx="632990" cy="206700"/>
            </a:xfrm>
            <a:prstGeom prst="rect">
              <a:avLst/>
            </a:prstGeom>
            <a:noFill/>
          </p:spPr>
          <p:txBody>
            <a:bodyPr wrap="square" lIns="0" tIns="0" rIns="0" bIns="0" rtlCol="0">
              <a:noAutofit/>
            </a:bodyPr>
            <a:lstStyle/>
            <a:p>
              <a:pPr algn="l"/>
              <a:r>
                <a:rPr lang="en-AU" sz="1200">
                  <a:solidFill>
                    <a:schemeClr val="bg1"/>
                  </a:solidFill>
                </a:rPr>
                <a:t>Apply</a:t>
              </a:r>
            </a:p>
          </p:txBody>
        </p:sp>
        <p:sp>
          <p:nvSpPr>
            <p:cNvPr id="22" name="TextBox 21">
              <a:extLst>
                <a:ext uri="{FF2B5EF4-FFF2-40B4-BE49-F238E27FC236}">
                  <a16:creationId xmlns:a16="http://schemas.microsoft.com/office/drawing/2014/main" id="{F3DB82AD-0CC6-99AC-A984-20007AD5E77F}"/>
                </a:ext>
                <a:ext uri="{C183D7F6-B498-43B3-948B-1728B52AA6E4}">
                  <adec:decorative xmlns:adec="http://schemas.microsoft.com/office/drawing/2017/decorative" val="1"/>
                </a:ext>
              </a:extLst>
            </p:cNvPr>
            <p:cNvSpPr txBox="1"/>
            <p:nvPr/>
          </p:nvSpPr>
          <p:spPr>
            <a:xfrm>
              <a:off x="11117707" y="3241506"/>
              <a:ext cx="632990" cy="206700"/>
            </a:xfrm>
            <a:prstGeom prst="rect">
              <a:avLst/>
            </a:prstGeom>
            <a:noFill/>
          </p:spPr>
          <p:txBody>
            <a:bodyPr wrap="square" lIns="0" tIns="0" rIns="0" bIns="0" rtlCol="0">
              <a:noAutofit/>
            </a:bodyPr>
            <a:lstStyle/>
            <a:p>
              <a:pPr algn="l"/>
              <a:r>
                <a:rPr lang="en-AU" sz="1200">
                  <a:solidFill>
                    <a:schemeClr val="bg1"/>
                  </a:solidFill>
                </a:rPr>
                <a:t>Practise</a:t>
              </a:r>
            </a:p>
          </p:txBody>
        </p:sp>
        <p:sp>
          <p:nvSpPr>
            <p:cNvPr id="24" name="Oval 23">
              <a:extLst>
                <a:ext uri="{FF2B5EF4-FFF2-40B4-BE49-F238E27FC236}">
                  <a16:creationId xmlns:a16="http://schemas.microsoft.com/office/drawing/2014/main" id="{65406B4A-7B6A-F204-834A-9D0E8DAE4745}"/>
                </a:ext>
                <a:ext uri="{C183D7F6-B498-43B3-948B-1728B52AA6E4}">
                  <adec:decorative xmlns:adec="http://schemas.microsoft.com/office/drawing/2017/decorative" val="1"/>
                </a:ext>
              </a:extLst>
            </p:cNvPr>
            <p:cNvSpPr/>
            <p:nvPr/>
          </p:nvSpPr>
          <p:spPr>
            <a:xfrm>
              <a:off x="8718873" y="2529144"/>
              <a:ext cx="1008000" cy="100806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AU" sz="6000" dirty="0"/>
                <a:t>E</a:t>
              </a:r>
            </a:p>
            <a:p>
              <a:pPr algn="ctr"/>
              <a:endParaRPr lang="en-AU" dirty="0"/>
            </a:p>
          </p:txBody>
        </p:sp>
        <p:sp>
          <p:nvSpPr>
            <p:cNvPr id="25" name="TextBox 24">
              <a:extLst>
                <a:ext uri="{FF2B5EF4-FFF2-40B4-BE49-F238E27FC236}">
                  <a16:creationId xmlns:a16="http://schemas.microsoft.com/office/drawing/2014/main" id="{16DB148C-D539-CCEC-68DD-9E7515A84637}"/>
                </a:ext>
                <a:ext uri="{C183D7F6-B498-43B3-948B-1728B52AA6E4}">
                  <adec:decorative xmlns:adec="http://schemas.microsoft.com/office/drawing/2017/decorative" val="1"/>
                </a:ext>
              </a:extLst>
            </p:cNvPr>
            <p:cNvSpPr txBox="1"/>
            <p:nvPr/>
          </p:nvSpPr>
          <p:spPr>
            <a:xfrm>
              <a:off x="8904668" y="3241862"/>
              <a:ext cx="723237" cy="198588"/>
            </a:xfrm>
            <a:prstGeom prst="rect">
              <a:avLst/>
            </a:prstGeom>
            <a:noFill/>
          </p:spPr>
          <p:txBody>
            <a:bodyPr wrap="square" lIns="0" tIns="0" rIns="0" bIns="0" rtlCol="0">
              <a:noAutofit/>
            </a:bodyPr>
            <a:lstStyle/>
            <a:p>
              <a:pPr algn="l"/>
              <a:r>
                <a:rPr lang="en-AU" sz="1200">
                  <a:solidFill>
                    <a:schemeClr val="bg1"/>
                  </a:solidFill>
                </a:rPr>
                <a:t>Example</a:t>
              </a:r>
            </a:p>
          </p:txBody>
        </p:sp>
      </p:grpSp>
    </p:spTree>
    <p:extLst>
      <p:ext uri="{BB962C8B-B14F-4D97-AF65-F5344CB8AC3E}">
        <p14:creationId xmlns:p14="http://schemas.microsoft.com/office/powerpoint/2010/main" val="1709378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F4618-BABB-27B5-E087-9A633BE5FE25}"/>
              </a:ext>
            </a:extLst>
          </p:cNvPr>
          <p:cNvSpPr>
            <a:spLocks noGrp="1"/>
          </p:cNvSpPr>
          <p:nvPr>
            <p:ph type="title"/>
          </p:nvPr>
        </p:nvSpPr>
        <p:spPr/>
        <p:txBody>
          <a:bodyPr/>
          <a:lstStyle/>
          <a:p>
            <a:r>
              <a:rPr lang="en-AU" dirty="0"/>
              <a:t>Learn – </a:t>
            </a:r>
            <a:r>
              <a:rPr lang="en-AU" dirty="0">
                <a:solidFill>
                  <a:schemeClr val="tx2"/>
                </a:solidFill>
              </a:rPr>
              <a:t>writing a conclusion</a:t>
            </a:r>
          </a:p>
        </p:txBody>
      </p:sp>
      <p:grpSp>
        <p:nvGrpSpPr>
          <p:cNvPr id="5" name="Group 4">
            <a:extLst>
              <a:ext uri="{FF2B5EF4-FFF2-40B4-BE49-F238E27FC236}">
                <a16:creationId xmlns:a16="http://schemas.microsoft.com/office/drawing/2014/main" id="{71CCCA5D-44EA-03D3-E413-74C9052F113C}"/>
              </a:ext>
              <a:ext uri="{C183D7F6-B498-43B3-948B-1728B52AA6E4}">
                <adec:decorative xmlns:adec="http://schemas.microsoft.com/office/drawing/2017/decorative" val="1"/>
              </a:ext>
            </a:extLst>
          </p:cNvPr>
          <p:cNvGrpSpPr/>
          <p:nvPr/>
        </p:nvGrpSpPr>
        <p:grpSpPr>
          <a:xfrm>
            <a:off x="244458" y="1482881"/>
            <a:ext cx="1800000" cy="1800000"/>
            <a:chOff x="244458" y="1482881"/>
            <a:chExt cx="1800000" cy="1800000"/>
          </a:xfrm>
        </p:grpSpPr>
        <p:sp>
          <p:nvSpPr>
            <p:cNvPr id="8" name="Oval 7">
              <a:extLst>
                <a:ext uri="{FF2B5EF4-FFF2-40B4-BE49-F238E27FC236}">
                  <a16:creationId xmlns:a16="http://schemas.microsoft.com/office/drawing/2014/main" id="{1C877683-48FC-6687-5FBB-CA28A94A4A51}"/>
                </a:ext>
                <a:ext uri="{C183D7F6-B498-43B3-948B-1728B52AA6E4}">
                  <adec:decorative xmlns:adec="http://schemas.microsoft.com/office/drawing/2017/decorative" val="1"/>
                </a:ext>
              </a:extLst>
            </p:cNvPr>
            <p:cNvSpPr/>
            <p:nvPr/>
          </p:nvSpPr>
          <p:spPr>
            <a:xfrm>
              <a:off x="244458" y="1482881"/>
              <a:ext cx="1800000" cy="180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0"/>
                <a:t>L</a:t>
              </a:r>
            </a:p>
            <a:p>
              <a:pPr algn="ctr"/>
              <a:endParaRPr lang="en-AU" b="1"/>
            </a:p>
          </p:txBody>
        </p:sp>
        <p:sp>
          <p:nvSpPr>
            <p:cNvPr id="9" name="TextBox 8">
              <a:extLst>
                <a:ext uri="{FF2B5EF4-FFF2-40B4-BE49-F238E27FC236}">
                  <a16:creationId xmlns:a16="http://schemas.microsoft.com/office/drawing/2014/main" id="{159C3D8D-AC25-3E46-E683-C3B2ADE8579F}"/>
                </a:ext>
                <a:ext uri="{C183D7F6-B498-43B3-948B-1728B52AA6E4}">
                  <adec:decorative xmlns:adec="http://schemas.microsoft.com/office/drawing/2017/decorative" val="1"/>
                </a:ext>
              </a:extLst>
            </p:cNvPr>
            <p:cNvSpPr txBox="1"/>
            <p:nvPr/>
          </p:nvSpPr>
          <p:spPr>
            <a:xfrm>
              <a:off x="810670" y="2826508"/>
              <a:ext cx="667576" cy="440267"/>
            </a:xfrm>
            <a:prstGeom prst="rect">
              <a:avLst/>
            </a:prstGeom>
            <a:noFill/>
          </p:spPr>
          <p:txBody>
            <a:bodyPr wrap="square" lIns="0" tIns="0" rIns="0" bIns="0" rtlCol="0">
              <a:noAutofit/>
            </a:bodyPr>
            <a:lstStyle/>
            <a:p>
              <a:pPr algn="l"/>
              <a:r>
                <a:rPr lang="en-AU" sz="1800">
                  <a:solidFill>
                    <a:schemeClr val="bg1"/>
                  </a:solidFill>
                </a:rPr>
                <a:t>Learn</a:t>
              </a:r>
            </a:p>
          </p:txBody>
        </p:sp>
      </p:grpSp>
      <p:sp>
        <p:nvSpPr>
          <p:cNvPr id="7" name="Rectangle 6">
            <a:extLst>
              <a:ext uri="{FF2B5EF4-FFF2-40B4-BE49-F238E27FC236}">
                <a16:creationId xmlns:a16="http://schemas.microsoft.com/office/drawing/2014/main" id="{31B4725D-95FE-982E-CB67-3D30D7961A1A}"/>
              </a:ext>
              <a:ext uri="{C183D7F6-B498-43B3-948B-1728B52AA6E4}">
                <adec:decorative xmlns:adec="http://schemas.microsoft.com/office/drawing/2017/decorative" val="0"/>
              </a:ext>
            </a:extLst>
          </p:cNvPr>
          <p:cNvSpPr/>
          <p:nvPr/>
        </p:nvSpPr>
        <p:spPr>
          <a:xfrm>
            <a:off x="2208108" y="1439732"/>
            <a:ext cx="8915892" cy="955738"/>
          </a:xfrm>
          <a:prstGeom prst="rect">
            <a:avLst/>
          </a:pr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ts val="1200"/>
              </a:spcBef>
              <a:spcAft>
                <a:spcPts val="0"/>
              </a:spcAft>
            </a:pPr>
            <a:r>
              <a:rPr lang="en-AU" sz="1800" dirty="0">
                <a:solidFill>
                  <a:srgbClr val="000000"/>
                </a:solidFill>
                <a:effectLst/>
                <a:ea typeface="Arial" panose="020B0604020202020204" pitchFamily="34" charset="0"/>
              </a:rPr>
              <a:t>A conclusion paragraph summarises your main points, briefly explaining how your artists and artworks provide evidence of your main argument or point of view. </a:t>
            </a:r>
            <a:endParaRPr lang="en-AU" sz="1800" dirty="0">
              <a:effectLst/>
              <a:ea typeface="Calibri" panose="020F0502020204030204" pitchFamily="34" charset="0"/>
            </a:endParaRPr>
          </a:p>
        </p:txBody>
      </p:sp>
      <p:sp>
        <p:nvSpPr>
          <p:cNvPr id="10" name="TextBox 9">
            <a:extLst>
              <a:ext uri="{FF2B5EF4-FFF2-40B4-BE49-F238E27FC236}">
                <a16:creationId xmlns:a16="http://schemas.microsoft.com/office/drawing/2014/main" id="{C6328D5F-7B08-260D-34A7-C9E33F284C6F}"/>
              </a:ext>
            </a:extLst>
          </p:cNvPr>
          <p:cNvSpPr txBox="1"/>
          <p:nvPr/>
        </p:nvSpPr>
        <p:spPr>
          <a:xfrm>
            <a:off x="2208107" y="2694868"/>
            <a:ext cx="8915892" cy="3558988"/>
          </a:xfrm>
          <a:prstGeom prst="rect">
            <a:avLst/>
          </a:prstGeom>
          <a:noFill/>
        </p:spPr>
        <p:txBody>
          <a:bodyPr wrap="square">
            <a:spAutoFit/>
          </a:bodyPr>
          <a:lstStyle/>
          <a:p>
            <a:pPr>
              <a:lnSpc>
                <a:spcPct val="115000"/>
              </a:lnSpc>
              <a:spcBef>
                <a:spcPts val="1200"/>
              </a:spcBef>
            </a:pPr>
            <a:r>
              <a:rPr lang="en-AU" sz="1800">
                <a:solidFill>
                  <a:srgbClr val="000000"/>
                </a:solidFill>
                <a:effectLst/>
                <a:ea typeface="Arial" panose="020B0604020202020204" pitchFamily="34" charset="0"/>
                <a:cs typeface="Arial" panose="020B0604020202020204" pitchFamily="34" charset="0"/>
              </a:rPr>
              <a:t>In this activity you will write a conclusion paragraph that: </a:t>
            </a:r>
            <a:endParaRPr lang="en-AU" sz="1800">
              <a:effectLst/>
              <a:ea typeface="Calibri" panose="020F0502020204030204" pitchFamily="34" charset="0"/>
              <a:cs typeface="Arial" panose="020B0604020202020204" pitchFamily="34" charset="0"/>
            </a:endParaRPr>
          </a:p>
          <a:p>
            <a:pPr marL="285750" indent="-285750">
              <a:lnSpc>
                <a:spcPct val="115000"/>
              </a:lnSpc>
              <a:spcBef>
                <a:spcPts val="400"/>
              </a:spcBef>
              <a:buFont typeface="Arial" panose="020B0604020202020204" pitchFamily="34" charset="0"/>
              <a:buChar char="•"/>
              <a:tabLst>
                <a:tab pos="228600" algn="l"/>
              </a:tabLst>
            </a:pPr>
            <a:r>
              <a:rPr lang="en-AU" sz="1800">
                <a:solidFill>
                  <a:srgbClr val="000000"/>
                </a:solidFill>
                <a:effectLst/>
                <a:ea typeface="Arial" panose="020B0604020202020204" pitchFamily="34" charset="0"/>
                <a:cs typeface="Arial" panose="020B0604020202020204" pitchFamily="34" charset="0"/>
              </a:rPr>
              <a:t>restates your main point of view or argument from the introduction </a:t>
            </a:r>
            <a:endParaRPr lang="en-AU" sz="1800">
              <a:effectLst/>
              <a:ea typeface="Calibri" panose="020F0502020204030204" pitchFamily="34" charset="0"/>
              <a:cs typeface="Arial" panose="020B0604020202020204" pitchFamily="34" charset="0"/>
            </a:endParaRPr>
          </a:p>
          <a:p>
            <a:pPr marL="285750" indent="-285750">
              <a:lnSpc>
                <a:spcPct val="115000"/>
              </a:lnSpc>
              <a:spcBef>
                <a:spcPts val="400"/>
              </a:spcBef>
              <a:buFont typeface="Arial" panose="020B0604020202020204" pitchFamily="34" charset="0"/>
              <a:buChar char="•"/>
              <a:tabLst>
                <a:tab pos="228600" algn="l"/>
              </a:tabLst>
            </a:pPr>
            <a:r>
              <a:rPr lang="en-AU" sz="1800">
                <a:solidFill>
                  <a:srgbClr val="000000"/>
                </a:solidFill>
                <a:effectLst/>
                <a:ea typeface="Arial" panose="020B0604020202020204" pitchFamily="34" charset="0"/>
                <a:cs typeface="Arial" panose="020B0604020202020204" pitchFamily="34" charset="0"/>
              </a:rPr>
              <a:t>includes an evaluative statement that briefly summarises how each of your artists/artworks provide evidence for your arguments </a:t>
            </a:r>
            <a:endParaRPr lang="en-AU" sz="1800">
              <a:effectLst/>
              <a:ea typeface="Calibri" panose="020F0502020204030204" pitchFamily="34" charset="0"/>
              <a:cs typeface="Arial" panose="020B0604020202020204" pitchFamily="34" charset="0"/>
            </a:endParaRPr>
          </a:p>
          <a:p>
            <a:pPr marL="285750" indent="-285750">
              <a:lnSpc>
                <a:spcPct val="115000"/>
              </a:lnSpc>
              <a:spcBef>
                <a:spcPts val="400"/>
              </a:spcBef>
              <a:buFont typeface="Arial" panose="020B0604020202020204" pitchFamily="34" charset="0"/>
              <a:buChar char="•"/>
              <a:tabLst>
                <a:tab pos="228600" algn="l"/>
              </a:tabLst>
            </a:pPr>
            <a:r>
              <a:rPr lang="en-AU" sz="1800">
                <a:solidFill>
                  <a:srgbClr val="000000"/>
                </a:solidFill>
                <a:effectLst/>
                <a:ea typeface="Arial" panose="020B0604020202020204" pitchFamily="34" charset="0"/>
                <a:cs typeface="Arial" panose="020B0604020202020204" pitchFamily="34" charset="0"/>
              </a:rPr>
              <a:t>concludes the essay by reinforcing your main arguments, ideas and concepts from the body of the essay, using the language of the question</a:t>
            </a:r>
            <a:endParaRPr lang="en-AU" sz="1800">
              <a:effectLst/>
              <a:ea typeface="Calibri" panose="020F0502020204030204" pitchFamily="34" charset="0"/>
              <a:cs typeface="Arial" panose="020B0604020202020204" pitchFamily="34" charset="0"/>
            </a:endParaRPr>
          </a:p>
          <a:p>
            <a:pPr marL="285750" indent="-285750">
              <a:lnSpc>
                <a:spcPct val="115000"/>
              </a:lnSpc>
              <a:spcBef>
                <a:spcPts val="400"/>
              </a:spcBef>
              <a:buFont typeface="Arial" panose="020B0604020202020204" pitchFamily="34" charset="0"/>
              <a:buChar char="•"/>
              <a:tabLst>
                <a:tab pos="228600" algn="l"/>
              </a:tabLst>
            </a:pPr>
            <a:r>
              <a:rPr lang="en-AU" sz="1800">
                <a:solidFill>
                  <a:srgbClr val="000000"/>
                </a:solidFill>
                <a:effectLst/>
                <a:ea typeface="Arial" panose="020B0604020202020204" pitchFamily="34" charset="0"/>
                <a:cs typeface="Arial" panose="020B0604020202020204" pitchFamily="34" charset="0"/>
              </a:rPr>
              <a:t>links the final sentence back to the main point</a:t>
            </a:r>
            <a:endParaRPr lang="en-AU" sz="1800">
              <a:effectLst/>
              <a:ea typeface="Calibri" panose="020F0502020204030204" pitchFamily="34" charset="0"/>
              <a:cs typeface="Arial" panose="020B0604020202020204" pitchFamily="34" charset="0"/>
            </a:endParaRPr>
          </a:p>
          <a:p>
            <a:pPr marL="285750" indent="-285750">
              <a:lnSpc>
                <a:spcPct val="115000"/>
              </a:lnSpc>
              <a:spcBef>
                <a:spcPts val="400"/>
              </a:spcBef>
              <a:buFont typeface="Arial" panose="020B0604020202020204" pitchFamily="34" charset="0"/>
              <a:buChar char="•"/>
              <a:tabLst>
                <a:tab pos="228600" algn="l"/>
              </a:tabLst>
            </a:pPr>
            <a:r>
              <a:rPr lang="en-AU" sz="1800">
                <a:solidFill>
                  <a:srgbClr val="000000"/>
                </a:solidFill>
                <a:effectLst/>
                <a:ea typeface="Arial" panose="020B0604020202020204" pitchFamily="34" charset="0"/>
                <a:cs typeface="Arial" panose="020B0604020202020204" pitchFamily="34" charset="0"/>
              </a:rPr>
              <a:t>does not introduce any new arguments or knowledge</a:t>
            </a:r>
            <a:endParaRPr lang="en-AU" sz="1800">
              <a:effectLst/>
              <a:ea typeface="Calibri" panose="020F0502020204030204" pitchFamily="34" charset="0"/>
              <a:cs typeface="Arial" panose="020B0604020202020204" pitchFamily="34" charset="0"/>
            </a:endParaRPr>
          </a:p>
          <a:p>
            <a:pPr marL="285750" indent="-285750">
              <a:lnSpc>
                <a:spcPct val="115000"/>
              </a:lnSpc>
              <a:spcBef>
                <a:spcPts val="400"/>
              </a:spcBef>
              <a:buFont typeface="Arial" panose="020B0604020202020204" pitchFamily="34" charset="0"/>
              <a:buChar char="•"/>
              <a:tabLst>
                <a:tab pos="228600" algn="l"/>
              </a:tabLst>
            </a:pPr>
            <a:r>
              <a:rPr lang="en-AU" sz="1800">
                <a:solidFill>
                  <a:srgbClr val="000000"/>
                </a:solidFill>
                <a:effectLst/>
                <a:ea typeface="Arial" panose="020B0604020202020204" pitchFamily="34" charset="0"/>
                <a:cs typeface="Arial" panose="020B0604020202020204" pitchFamily="34" charset="0"/>
              </a:rPr>
              <a:t>reinforces your final statement by referring to any quote used in the introduction or question. </a:t>
            </a:r>
            <a:endParaRPr lang="en-AU" sz="1800">
              <a:effectLst/>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A533391-80FA-15A1-4455-5DB8EDB625E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779098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F4618-BABB-27B5-E087-9A633BE5FE25}"/>
              </a:ext>
            </a:extLst>
          </p:cNvPr>
          <p:cNvSpPr>
            <a:spLocks noGrp="1"/>
          </p:cNvSpPr>
          <p:nvPr>
            <p:ph type="title"/>
          </p:nvPr>
        </p:nvSpPr>
        <p:spPr/>
        <p:txBody>
          <a:bodyPr/>
          <a:lstStyle/>
          <a:p>
            <a:r>
              <a:rPr lang="en-AU" dirty="0"/>
              <a:t>Learn – </a:t>
            </a:r>
            <a:r>
              <a:rPr lang="en-AU" dirty="0">
                <a:solidFill>
                  <a:schemeClr val="tx2"/>
                </a:solidFill>
              </a:rPr>
              <a:t>writing a conclusion</a:t>
            </a:r>
            <a:br>
              <a:rPr lang="en-AU" dirty="0"/>
            </a:br>
            <a:endParaRPr lang="en-AU" dirty="0">
              <a:solidFill>
                <a:schemeClr val="tx2"/>
              </a:solidFill>
            </a:endParaRPr>
          </a:p>
        </p:txBody>
      </p:sp>
      <p:grpSp>
        <p:nvGrpSpPr>
          <p:cNvPr id="5" name="Group 4">
            <a:extLst>
              <a:ext uri="{FF2B5EF4-FFF2-40B4-BE49-F238E27FC236}">
                <a16:creationId xmlns:a16="http://schemas.microsoft.com/office/drawing/2014/main" id="{B4E3D0AA-11A2-85B3-06DE-FFA114F263A5}"/>
              </a:ext>
              <a:ext uri="{C183D7F6-B498-43B3-948B-1728B52AA6E4}">
                <adec:decorative xmlns:adec="http://schemas.microsoft.com/office/drawing/2017/decorative" val="1"/>
              </a:ext>
            </a:extLst>
          </p:cNvPr>
          <p:cNvGrpSpPr/>
          <p:nvPr/>
        </p:nvGrpSpPr>
        <p:grpSpPr>
          <a:xfrm>
            <a:off x="244458" y="1482881"/>
            <a:ext cx="1800000" cy="1800000"/>
            <a:chOff x="244458" y="1482881"/>
            <a:chExt cx="1800000" cy="1800000"/>
          </a:xfrm>
        </p:grpSpPr>
        <p:sp>
          <p:nvSpPr>
            <p:cNvPr id="3" name="Oval 2">
              <a:extLst>
                <a:ext uri="{FF2B5EF4-FFF2-40B4-BE49-F238E27FC236}">
                  <a16:creationId xmlns:a16="http://schemas.microsoft.com/office/drawing/2014/main" id="{348BEE3A-EDB9-DE4A-1877-DCCA1840C4AF}"/>
                </a:ext>
                <a:ext uri="{C183D7F6-B498-43B3-948B-1728B52AA6E4}">
                  <adec:decorative xmlns:adec="http://schemas.microsoft.com/office/drawing/2017/decorative" val="1"/>
                </a:ext>
              </a:extLst>
            </p:cNvPr>
            <p:cNvSpPr/>
            <p:nvPr/>
          </p:nvSpPr>
          <p:spPr>
            <a:xfrm>
              <a:off x="244458" y="1482881"/>
              <a:ext cx="1800000" cy="180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0"/>
                <a:t>L</a:t>
              </a:r>
            </a:p>
            <a:p>
              <a:pPr algn="ctr"/>
              <a:endParaRPr lang="en-AU" b="1"/>
            </a:p>
          </p:txBody>
        </p:sp>
        <p:sp>
          <p:nvSpPr>
            <p:cNvPr id="7" name="TextBox 6">
              <a:extLst>
                <a:ext uri="{FF2B5EF4-FFF2-40B4-BE49-F238E27FC236}">
                  <a16:creationId xmlns:a16="http://schemas.microsoft.com/office/drawing/2014/main" id="{E3E2E814-00E1-4595-E4FE-156C84A6033D}"/>
                </a:ext>
                <a:ext uri="{C183D7F6-B498-43B3-948B-1728B52AA6E4}">
                  <adec:decorative xmlns:adec="http://schemas.microsoft.com/office/drawing/2017/decorative" val="1"/>
                </a:ext>
              </a:extLst>
            </p:cNvPr>
            <p:cNvSpPr txBox="1"/>
            <p:nvPr/>
          </p:nvSpPr>
          <p:spPr>
            <a:xfrm>
              <a:off x="810670" y="2826508"/>
              <a:ext cx="667576" cy="440267"/>
            </a:xfrm>
            <a:prstGeom prst="rect">
              <a:avLst/>
            </a:prstGeom>
            <a:noFill/>
          </p:spPr>
          <p:txBody>
            <a:bodyPr wrap="square" lIns="0" tIns="0" rIns="0" bIns="0" rtlCol="0">
              <a:noAutofit/>
            </a:bodyPr>
            <a:lstStyle/>
            <a:p>
              <a:pPr algn="l"/>
              <a:r>
                <a:rPr lang="en-AU" sz="1800">
                  <a:solidFill>
                    <a:schemeClr val="bg1"/>
                  </a:solidFill>
                </a:rPr>
                <a:t>Learn</a:t>
              </a:r>
            </a:p>
          </p:txBody>
        </p:sp>
      </p:grpSp>
      <p:sp>
        <p:nvSpPr>
          <p:cNvPr id="13" name="TextBox 12">
            <a:extLst>
              <a:ext uri="{FF2B5EF4-FFF2-40B4-BE49-F238E27FC236}">
                <a16:creationId xmlns:a16="http://schemas.microsoft.com/office/drawing/2014/main" id="{F535121B-E22B-C26D-D6BB-912AA1C834D3}"/>
              </a:ext>
            </a:extLst>
          </p:cNvPr>
          <p:cNvSpPr txBox="1"/>
          <p:nvPr/>
        </p:nvSpPr>
        <p:spPr>
          <a:xfrm>
            <a:off x="2253705" y="1368000"/>
            <a:ext cx="8870295" cy="457200"/>
          </a:xfrm>
          <a:prstGeom prst="rect">
            <a:avLst/>
          </a:prstGeom>
          <a:noFill/>
        </p:spPr>
        <p:txBody>
          <a:bodyPr wrap="square" lIns="0" tIns="0" rIns="0" bIns="0" rtlCol="0">
            <a:noAutofit/>
          </a:bodyPr>
          <a:lstStyle/>
          <a:p>
            <a:pPr algn="l"/>
            <a:r>
              <a:rPr lang="en-AU" sz="1800"/>
              <a:t>This is a scaffold that can support you to develop a conclusion.</a:t>
            </a:r>
          </a:p>
        </p:txBody>
      </p:sp>
      <p:sp>
        <p:nvSpPr>
          <p:cNvPr id="12" name="Rectangle 1">
            <a:extLst>
              <a:ext uri="{FF2B5EF4-FFF2-40B4-BE49-F238E27FC236}">
                <a16:creationId xmlns:a16="http://schemas.microsoft.com/office/drawing/2014/main" id="{2F1AF58B-968E-E017-E5DF-4AC1A7B37535}"/>
              </a:ext>
            </a:extLst>
          </p:cNvPr>
          <p:cNvSpPr>
            <a:spLocks noChangeArrowheads="1"/>
          </p:cNvSpPr>
          <p:nvPr/>
        </p:nvSpPr>
        <p:spPr bwMode="auto">
          <a:xfrm>
            <a:off x="2253705" y="1990130"/>
            <a:ext cx="445278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800" i="0" u="none" strike="noStrike" cap="none" normalizeH="0" baseline="0">
                <a:ln>
                  <a:noFill/>
                </a:ln>
                <a:effectLst/>
                <a:latin typeface="+mj-lt"/>
                <a:ea typeface="Calibri" panose="020F0502020204030204" pitchFamily="34" charset="0"/>
                <a:cs typeface="Arial"/>
              </a:rPr>
              <a:t>Table </a:t>
            </a:r>
            <a:r>
              <a:rPr lang="en-AU" altLang="en-US" sz="1800">
                <a:latin typeface="+mj-lt"/>
                <a:ea typeface="Calibri" panose="020F0502020204030204" pitchFamily="34" charset="0"/>
                <a:cs typeface="Arial"/>
              </a:rPr>
              <a:t>20</a:t>
            </a:r>
            <a:r>
              <a:rPr kumimoji="0" lang="en-AU" altLang="en-US" sz="1800" i="0" u="none" strike="noStrike" cap="none" normalizeH="0" baseline="0">
                <a:ln>
                  <a:noFill/>
                </a:ln>
                <a:effectLst/>
                <a:latin typeface="+mj-lt"/>
                <a:ea typeface="Calibri" panose="020F0502020204030204" pitchFamily="34" charset="0"/>
                <a:cs typeface="Arial"/>
              </a:rPr>
              <a:t>: Conclusion scaffold</a:t>
            </a:r>
            <a:endParaRPr kumimoji="0" lang="en-AU" altLang="en-US" sz="3200" i="0" u="none" strike="noStrike" cap="none" normalizeH="0" baseline="0">
              <a:ln>
                <a:noFill/>
              </a:ln>
              <a:effectLst/>
              <a:latin typeface="+mj-lt"/>
              <a:cs typeface="Arial"/>
            </a:endParaRPr>
          </a:p>
        </p:txBody>
      </p:sp>
      <p:graphicFrame>
        <p:nvGraphicFramePr>
          <p:cNvPr id="11" name="Content Placeholder 10">
            <a:extLst>
              <a:ext uri="{FF2B5EF4-FFF2-40B4-BE49-F238E27FC236}">
                <a16:creationId xmlns:a16="http://schemas.microsoft.com/office/drawing/2014/main" id="{E3E20A99-4099-90EC-7777-E6450436C088}"/>
              </a:ext>
            </a:extLst>
          </p:cNvPr>
          <p:cNvGraphicFramePr>
            <a:graphicFrameLocks noGrp="1"/>
          </p:cNvGraphicFramePr>
          <p:nvPr>
            <p:ph idx="1"/>
            <p:extLst>
              <p:ext uri="{D42A27DB-BD31-4B8C-83A1-F6EECF244321}">
                <p14:modId xmlns:p14="http://schemas.microsoft.com/office/powerpoint/2010/main" val="2730340735"/>
              </p:ext>
            </p:extLst>
          </p:nvPr>
        </p:nvGraphicFramePr>
        <p:xfrm>
          <a:off x="2262325" y="2359462"/>
          <a:ext cx="8861675" cy="4209515"/>
        </p:xfrm>
        <a:graphic>
          <a:graphicData uri="http://schemas.openxmlformats.org/drawingml/2006/table">
            <a:tbl>
              <a:tblPr firstRow="1" firstCol="1" bandRow="1">
                <a:tableStyleId>{69012ECD-51FC-41F1-AA8D-1B2483CD663E}</a:tableStyleId>
              </a:tblPr>
              <a:tblGrid>
                <a:gridCol w="2236269">
                  <a:extLst>
                    <a:ext uri="{9D8B030D-6E8A-4147-A177-3AD203B41FA5}">
                      <a16:colId xmlns:a16="http://schemas.microsoft.com/office/drawing/2014/main" val="466094510"/>
                    </a:ext>
                  </a:extLst>
                </a:gridCol>
                <a:gridCol w="6625406">
                  <a:extLst>
                    <a:ext uri="{9D8B030D-6E8A-4147-A177-3AD203B41FA5}">
                      <a16:colId xmlns:a16="http://schemas.microsoft.com/office/drawing/2014/main" val="4133562930"/>
                    </a:ext>
                  </a:extLst>
                </a:gridCol>
              </a:tblGrid>
              <a:tr h="271314">
                <a:tc>
                  <a:txBody>
                    <a:bodyPr/>
                    <a:lstStyle/>
                    <a:p>
                      <a:pPr>
                        <a:lnSpc>
                          <a:spcPct val="115000"/>
                        </a:lnSpc>
                        <a:spcBef>
                          <a:spcPts val="960"/>
                        </a:spcBef>
                        <a:spcAft>
                          <a:spcPts val="960"/>
                        </a:spcAft>
                      </a:pPr>
                      <a:r>
                        <a:rPr lang="en-AU" sz="1600">
                          <a:effectLst/>
                        </a:rPr>
                        <a:t>Conclusion element</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nSpc>
                          <a:spcPct val="115000"/>
                        </a:lnSpc>
                        <a:spcBef>
                          <a:spcPts val="400"/>
                        </a:spcBef>
                        <a:spcAft>
                          <a:spcPts val="400"/>
                        </a:spcAft>
                      </a:pPr>
                      <a:r>
                        <a:rPr lang="en-AU" sz="1600">
                          <a:effectLst/>
                        </a:rPr>
                        <a:t>Description</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4028348"/>
                  </a:ext>
                </a:extLst>
              </a:tr>
              <a:tr h="1282489">
                <a:tc>
                  <a:txBody>
                    <a:bodyPr/>
                    <a:lstStyle/>
                    <a:p>
                      <a:pPr>
                        <a:lnSpc>
                          <a:spcPct val="115000"/>
                        </a:lnSpc>
                        <a:spcBef>
                          <a:spcPts val="400"/>
                        </a:spcBef>
                        <a:spcAft>
                          <a:spcPts val="400"/>
                        </a:spcAft>
                      </a:pPr>
                      <a:r>
                        <a:rPr lang="en-AU" sz="1600">
                          <a:effectLst/>
                        </a:rPr>
                        <a:t>Conceptual wrap-up which summarises your argument. </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400"/>
                        </a:spcBef>
                        <a:spcAft>
                          <a:spcPts val="400"/>
                        </a:spcAft>
                      </a:pPr>
                      <a:r>
                        <a:rPr lang="en-AU" sz="1600">
                          <a:effectLst/>
                        </a:rPr>
                        <a:t>This needs to act as a strong final statement that reinforces and acts as an evaluation of your arguments, using the language of the question and the position stated in the introduction. </a:t>
                      </a:r>
                    </a:p>
                    <a:p>
                      <a:pPr>
                        <a:lnSpc>
                          <a:spcPct val="115000"/>
                        </a:lnSpc>
                        <a:spcBef>
                          <a:spcPts val="400"/>
                        </a:spcBef>
                        <a:spcAft>
                          <a:spcPts val="400"/>
                        </a:spcAft>
                      </a:pPr>
                      <a:r>
                        <a:rPr lang="en-AU" sz="1600">
                          <a:effectLst/>
                        </a:rPr>
                        <a:t>Begin with a conjunction such as hence, ultimately, therefore.</a:t>
                      </a:r>
                      <a:endParaRPr lang="en-AU" sz="200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5801607"/>
                  </a:ext>
                </a:extLst>
              </a:tr>
              <a:tr h="1455943">
                <a:tc>
                  <a:txBody>
                    <a:bodyPr/>
                    <a:lstStyle/>
                    <a:p>
                      <a:pPr>
                        <a:lnSpc>
                          <a:spcPct val="115000"/>
                        </a:lnSpc>
                        <a:spcBef>
                          <a:spcPts val="400"/>
                        </a:spcBef>
                        <a:spcAft>
                          <a:spcPts val="400"/>
                        </a:spcAft>
                      </a:pPr>
                      <a:r>
                        <a:rPr lang="en-AU" sz="1600">
                          <a:effectLst/>
                        </a:rPr>
                        <a:t>Summary sentence of each artist or artwork. </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400"/>
                        </a:spcBef>
                        <a:spcAft>
                          <a:spcPts val="400"/>
                        </a:spcAft>
                      </a:pPr>
                      <a:r>
                        <a:rPr lang="en-AU" sz="1600">
                          <a:effectLst/>
                        </a:rPr>
                        <a:t>Construct an evaluative statement about how each artist or artwork reinforces or acts as evidence of the main point of view or argument. </a:t>
                      </a:r>
                    </a:p>
                    <a:p>
                      <a:pPr>
                        <a:lnSpc>
                          <a:spcPct val="115000"/>
                        </a:lnSpc>
                        <a:spcBef>
                          <a:spcPts val="400"/>
                        </a:spcBef>
                        <a:spcAft>
                          <a:spcPts val="400"/>
                        </a:spcAft>
                      </a:pPr>
                      <a:r>
                        <a:rPr lang="en-AU" sz="1600">
                          <a:effectLst/>
                        </a:rPr>
                        <a:t>This should be 2 to 3 sentences.</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2729613"/>
                  </a:ext>
                </a:extLst>
              </a:tr>
              <a:tr h="986254">
                <a:tc>
                  <a:txBody>
                    <a:bodyPr/>
                    <a:lstStyle/>
                    <a:p>
                      <a:pPr>
                        <a:lnSpc>
                          <a:spcPct val="115000"/>
                        </a:lnSpc>
                        <a:spcBef>
                          <a:spcPts val="400"/>
                        </a:spcBef>
                        <a:spcAft>
                          <a:spcPts val="400"/>
                        </a:spcAft>
                      </a:pPr>
                      <a:r>
                        <a:rPr lang="en-AU" sz="1600">
                          <a:effectLst/>
                        </a:rPr>
                        <a:t>Concluding statement (could reference the initial quote)</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400"/>
                        </a:spcBef>
                        <a:spcAft>
                          <a:spcPts val="400"/>
                        </a:spcAft>
                      </a:pPr>
                      <a:r>
                        <a:rPr lang="en-AU" sz="1600" dirty="0">
                          <a:effectLst/>
                        </a:rPr>
                        <a:t>Draw a conclusion, as the final reinforcement of your argument, which must powerfully summarise your argument and tie directly back to the question. </a:t>
                      </a:r>
                    </a:p>
                    <a:p>
                      <a:pPr>
                        <a:lnSpc>
                          <a:spcPct val="115000"/>
                        </a:lnSpc>
                        <a:spcBef>
                          <a:spcPts val="400"/>
                        </a:spcBef>
                        <a:spcAft>
                          <a:spcPts val="400"/>
                        </a:spcAft>
                      </a:pPr>
                      <a:r>
                        <a:rPr lang="en-AU" sz="1600" dirty="0">
                          <a:effectLst/>
                        </a:rPr>
                        <a:t>Refer back to any initial quote used in opening sentence.</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2639535"/>
                  </a:ext>
                </a:extLst>
              </a:tr>
            </a:tbl>
          </a:graphicData>
        </a:graphic>
      </p:graphicFrame>
      <p:sp>
        <p:nvSpPr>
          <p:cNvPr id="4" name="Slide Number Placeholder 3">
            <a:extLst>
              <a:ext uri="{FF2B5EF4-FFF2-40B4-BE49-F238E27FC236}">
                <a16:creationId xmlns:a16="http://schemas.microsoft.com/office/drawing/2014/main" id="{0A533391-80FA-15A1-4455-5DB8EDB625E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2573071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CA0C5-D039-A38F-2816-5777C29367DE}"/>
              </a:ext>
            </a:extLst>
          </p:cNvPr>
          <p:cNvSpPr>
            <a:spLocks noGrp="1"/>
          </p:cNvSpPr>
          <p:nvPr>
            <p:ph type="title"/>
          </p:nvPr>
        </p:nvSpPr>
        <p:spPr/>
        <p:txBody>
          <a:bodyPr/>
          <a:lstStyle/>
          <a:p>
            <a:r>
              <a:rPr lang="en-AU" dirty="0"/>
              <a:t>Example – </a:t>
            </a:r>
            <a:r>
              <a:rPr lang="en-AU" dirty="0">
                <a:solidFill>
                  <a:schemeClr val="tx2"/>
                </a:solidFill>
              </a:rPr>
              <a:t>conclusion model using scaffold</a:t>
            </a:r>
            <a:endParaRPr lang="en-AU" sz="1600" dirty="0"/>
          </a:p>
        </p:txBody>
      </p:sp>
      <p:grpSp>
        <p:nvGrpSpPr>
          <p:cNvPr id="5" name="Group 4">
            <a:extLst>
              <a:ext uri="{FF2B5EF4-FFF2-40B4-BE49-F238E27FC236}">
                <a16:creationId xmlns:a16="http://schemas.microsoft.com/office/drawing/2014/main" id="{0FA19A68-8609-24F7-5751-6D94E97F0341}"/>
              </a:ext>
              <a:ext uri="{C183D7F6-B498-43B3-948B-1728B52AA6E4}">
                <adec:decorative xmlns:adec="http://schemas.microsoft.com/office/drawing/2017/decorative" val="1"/>
              </a:ext>
            </a:extLst>
          </p:cNvPr>
          <p:cNvGrpSpPr/>
          <p:nvPr/>
        </p:nvGrpSpPr>
        <p:grpSpPr>
          <a:xfrm>
            <a:off x="244458" y="1482881"/>
            <a:ext cx="1800000" cy="1800000"/>
            <a:chOff x="244458" y="1482881"/>
            <a:chExt cx="1800000" cy="1800000"/>
          </a:xfrm>
        </p:grpSpPr>
        <p:sp>
          <p:nvSpPr>
            <p:cNvPr id="7" name="Oval 6">
              <a:extLst>
                <a:ext uri="{FF2B5EF4-FFF2-40B4-BE49-F238E27FC236}">
                  <a16:creationId xmlns:a16="http://schemas.microsoft.com/office/drawing/2014/main" id="{56B9BAF5-D9C6-6510-F6A4-3F9757F5E0E7}"/>
                </a:ext>
                <a:ext uri="{C183D7F6-B498-43B3-948B-1728B52AA6E4}">
                  <adec:decorative xmlns:adec="http://schemas.microsoft.com/office/drawing/2017/decorative" val="1"/>
                </a:ext>
              </a:extLst>
            </p:cNvPr>
            <p:cNvSpPr/>
            <p:nvPr/>
          </p:nvSpPr>
          <p:spPr>
            <a:xfrm>
              <a:off x="244458" y="1482881"/>
              <a:ext cx="1800000" cy="180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0"/>
                <a:t>E</a:t>
              </a:r>
            </a:p>
            <a:p>
              <a:pPr algn="ctr"/>
              <a:endParaRPr lang="en-AU" b="1"/>
            </a:p>
          </p:txBody>
        </p:sp>
        <p:sp>
          <p:nvSpPr>
            <p:cNvPr id="8" name="TextBox 7">
              <a:extLst>
                <a:ext uri="{FF2B5EF4-FFF2-40B4-BE49-F238E27FC236}">
                  <a16:creationId xmlns:a16="http://schemas.microsoft.com/office/drawing/2014/main" id="{DF3962CA-2E13-8F8E-B154-DA34CA93192B}"/>
                </a:ext>
                <a:ext uri="{C183D7F6-B498-43B3-948B-1728B52AA6E4}">
                  <adec:decorative xmlns:adec="http://schemas.microsoft.com/office/drawing/2017/decorative" val="1"/>
                </a:ext>
              </a:extLst>
            </p:cNvPr>
            <p:cNvSpPr txBox="1"/>
            <p:nvPr/>
          </p:nvSpPr>
          <p:spPr>
            <a:xfrm>
              <a:off x="673931" y="2826508"/>
              <a:ext cx="941054" cy="440267"/>
            </a:xfrm>
            <a:prstGeom prst="rect">
              <a:avLst/>
            </a:prstGeom>
            <a:noFill/>
          </p:spPr>
          <p:txBody>
            <a:bodyPr wrap="square" lIns="0" tIns="0" rIns="0" bIns="0" rtlCol="0">
              <a:noAutofit/>
            </a:bodyPr>
            <a:lstStyle/>
            <a:p>
              <a:pPr algn="l"/>
              <a:r>
                <a:rPr lang="en-AU" sz="1800">
                  <a:solidFill>
                    <a:schemeClr val="bg1"/>
                  </a:solidFill>
                </a:rPr>
                <a:t>Example</a:t>
              </a:r>
            </a:p>
          </p:txBody>
        </p:sp>
      </p:grpSp>
      <p:sp>
        <p:nvSpPr>
          <p:cNvPr id="3" name="Content Placeholder 2">
            <a:extLst>
              <a:ext uri="{FF2B5EF4-FFF2-40B4-BE49-F238E27FC236}">
                <a16:creationId xmlns:a16="http://schemas.microsoft.com/office/drawing/2014/main" id="{C21F7D00-94C6-3129-B1D7-418EEB5757D9}"/>
              </a:ext>
            </a:extLst>
          </p:cNvPr>
          <p:cNvSpPr>
            <a:spLocks noGrp="1"/>
          </p:cNvSpPr>
          <p:nvPr>
            <p:ph idx="1"/>
          </p:nvPr>
        </p:nvSpPr>
        <p:spPr>
          <a:xfrm>
            <a:off x="2455648" y="1367480"/>
            <a:ext cx="9376353" cy="659333"/>
          </a:xfrm>
          <a:solidFill>
            <a:schemeClr val="accent4"/>
          </a:solidFill>
        </p:spPr>
        <p:txBody>
          <a:bodyPr/>
          <a:lstStyle/>
          <a:p>
            <a:pPr>
              <a:lnSpc>
                <a:spcPct val="115000"/>
              </a:lnSpc>
              <a:spcBef>
                <a:spcPts val="1200"/>
              </a:spcBef>
            </a:pPr>
            <a:r>
              <a:rPr lang="en-AU" sz="1800" dirty="0">
                <a:solidFill>
                  <a:schemeClr val="accent1"/>
                </a:solidFill>
                <a:effectLst/>
                <a:ea typeface="Calibri" panose="020F0502020204030204" pitchFamily="34" charset="0"/>
              </a:rPr>
              <a:t>The example response below has been created using the conclusion </a:t>
            </a:r>
            <a:r>
              <a:rPr lang="en-AU" sz="1800" dirty="0">
                <a:solidFill>
                  <a:schemeClr val="accent1"/>
                </a:solidFill>
                <a:ea typeface="Calibri" panose="020F0502020204030204" pitchFamily="34" charset="0"/>
              </a:rPr>
              <a:t>scaffold on the previous slide.</a:t>
            </a:r>
            <a:endParaRPr lang="en-AU" sz="1800" dirty="0">
              <a:solidFill>
                <a:schemeClr val="accent1"/>
              </a:solidFill>
              <a:effectLst/>
              <a:ea typeface="Calibri" panose="020F0502020204030204" pitchFamily="34" charset="0"/>
            </a:endParaRPr>
          </a:p>
          <a:p>
            <a:endParaRPr lang="en-AU" sz="1800" dirty="0"/>
          </a:p>
        </p:txBody>
      </p:sp>
      <p:sp>
        <p:nvSpPr>
          <p:cNvPr id="6" name="TextBox 5">
            <a:extLst>
              <a:ext uri="{FF2B5EF4-FFF2-40B4-BE49-F238E27FC236}">
                <a16:creationId xmlns:a16="http://schemas.microsoft.com/office/drawing/2014/main" id="{21064A06-4BEE-E2D1-00E9-C45BC5DE1D4C}"/>
              </a:ext>
            </a:extLst>
          </p:cNvPr>
          <p:cNvSpPr txBox="1"/>
          <p:nvPr/>
        </p:nvSpPr>
        <p:spPr>
          <a:xfrm>
            <a:off x="2467648" y="2159000"/>
            <a:ext cx="9376352" cy="667508"/>
          </a:xfrm>
          <a:prstGeom prst="rect">
            <a:avLst/>
          </a:prstGeom>
          <a:noFill/>
        </p:spPr>
        <p:txBody>
          <a:bodyPr wrap="square" lIns="0" tIns="0" rIns="0" bIns="0" rtlCol="0">
            <a:noAutofit/>
          </a:bodyPr>
          <a:lstStyle/>
          <a:p>
            <a:pPr>
              <a:lnSpc>
                <a:spcPct val="114000"/>
              </a:lnSpc>
            </a:pPr>
            <a:r>
              <a:rPr lang="en-AU" sz="1800" dirty="0">
                <a:solidFill>
                  <a:schemeClr val="accent1"/>
                </a:solidFill>
                <a:ea typeface="Calibri" panose="020F0502020204030204" pitchFamily="34" charset="0"/>
              </a:rPr>
              <a:t>Question: Examine how artists use artworks to challenge social and political views in innovative ways. In your answer, refer to specific artists and artworks.</a:t>
            </a:r>
          </a:p>
          <a:p>
            <a:pPr algn="l">
              <a:lnSpc>
                <a:spcPct val="114000"/>
              </a:lnSpc>
            </a:pPr>
            <a:endParaRPr lang="en-AU" sz="1800" dirty="0"/>
          </a:p>
        </p:txBody>
      </p:sp>
      <p:sp>
        <p:nvSpPr>
          <p:cNvPr id="12" name="TextBox 11">
            <a:extLst>
              <a:ext uri="{FF2B5EF4-FFF2-40B4-BE49-F238E27FC236}">
                <a16:creationId xmlns:a16="http://schemas.microsoft.com/office/drawing/2014/main" id="{E1BE5CF3-838C-1596-33C6-F164A67501B5}"/>
              </a:ext>
            </a:extLst>
          </p:cNvPr>
          <p:cNvSpPr txBox="1"/>
          <p:nvPr/>
        </p:nvSpPr>
        <p:spPr>
          <a:xfrm>
            <a:off x="2467648" y="3027520"/>
            <a:ext cx="9376352" cy="3251211"/>
          </a:xfrm>
          <a:prstGeom prst="rect">
            <a:avLst/>
          </a:prstGeom>
          <a:solidFill>
            <a:schemeClr val="bg1"/>
          </a:solidFill>
          <a:ln w="38100">
            <a:solidFill>
              <a:schemeClr val="accent1"/>
            </a:solidFill>
          </a:ln>
        </p:spPr>
        <p:txBody>
          <a:bodyPr wrap="square" lIns="91440" tIns="45720" rIns="91440" bIns="45720" anchor="t">
            <a:spAutoFit/>
          </a:bodyPr>
          <a:lstStyle/>
          <a:p>
            <a:pPr>
              <a:lnSpc>
                <a:spcPct val="115000"/>
              </a:lnSpc>
              <a:spcBef>
                <a:spcPts val="1200"/>
              </a:spcBef>
            </a:pPr>
            <a:r>
              <a:rPr lang="en-AU" sz="1800">
                <a:solidFill>
                  <a:schemeClr val="accent1"/>
                </a:solidFill>
                <a:effectLst/>
                <a:ea typeface="Calibri" panose="020F0502020204030204" pitchFamily="34" charset="0"/>
              </a:rPr>
              <a:t>Ultimately, in our uncertain world, these artists use innovative artmaking practices to forcefully argue for changes to conventional values and beliefs. Goya’s revolutionary work redefined the spirit and mood of his time and place, challenging previously held notions of war as glorious. Ken + Julia Yonetani and F.X. Harsono use innovative, yet clever, forms, materials, and visual language to enact social, environmental, and political change in their deeply connected worlds. Rather than merely mirroring the world around them, each artist has reinforced Banksy’s view that art should disturb the comfortable. Each of these artists use their art to disrupt and interrogate conventional social and political views, thereby acting as powerful agents of change in their societies.</a:t>
            </a:r>
            <a:endParaRPr lang="en-US">
              <a:solidFill>
                <a:schemeClr val="accent1"/>
              </a:solidFill>
            </a:endParaRPr>
          </a:p>
        </p:txBody>
      </p:sp>
      <p:sp>
        <p:nvSpPr>
          <p:cNvPr id="4" name="Slide Number Placeholder 3">
            <a:extLst>
              <a:ext uri="{FF2B5EF4-FFF2-40B4-BE49-F238E27FC236}">
                <a16:creationId xmlns:a16="http://schemas.microsoft.com/office/drawing/2014/main" id="{F2E6E4CF-0FEF-7D64-DA29-DEB50BE3EF1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1439780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8F520-486E-F81D-FD35-E244EC20E8BF}"/>
              </a:ext>
            </a:extLst>
          </p:cNvPr>
          <p:cNvSpPr>
            <a:spLocks noGrp="1"/>
          </p:cNvSpPr>
          <p:nvPr>
            <p:ph type="title"/>
          </p:nvPr>
        </p:nvSpPr>
        <p:spPr/>
        <p:txBody>
          <a:bodyPr/>
          <a:lstStyle/>
          <a:p>
            <a:r>
              <a:rPr lang="en-AU" dirty="0"/>
              <a:t>Apply – </a:t>
            </a:r>
            <a:r>
              <a:rPr lang="en-AU" dirty="0">
                <a:solidFill>
                  <a:schemeClr val="tx2"/>
                </a:solidFill>
              </a:rPr>
              <a:t>writing a conclusion</a:t>
            </a:r>
            <a:br>
              <a:rPr lang="en-AU" dirty="0"/>
            </a:br>
            <a:endParaRPr lang="en-AU" dirty="0"/>
          </a:p>
        </p:txBody>
      </p:sp>
      <p:grpSp>
        <p:nvGrpSpPr>
          <p:cNvPr id="9" name="Group 8">
            <a:extLst>
              <a:ext uri="{FF2B5EF4-FFF2-40B4-BE49-F238E27FC236}">
                <a16:creationId xmlns:a16="http://schemas.microsoft.com/office/drawing/2014/main" id="{BDFD26D9-FE5F-3C0F-4001-F8CAC2B05B2A}"/>
              </a:ext>
              <a:ext uri="{C183D7F6-B498-43B3-948B-1728B52AA6E4}">
                <adec:decorative xmlns:adec="http://schemas.microsoft.com/office/drawing/2017/decorative" val="1"/>
              </a:ext>
            </a:extLst>
          </p:cNvPr>
          <p:cNvGrpSpPr/>
          <p:nvPr/>
        </p:nvGrpSpPr>
        <p:grpSpPr>
          <a:xfrm>
            <a:off x="244458" y="1482881"/>
            <a:ext cx="1800000" cy="1800000"/>
            <a:chOff x="244458" y="1482881"/>
            <a:chExt cx="1800000" cy="1800000"/>
          </a:xfrm>
        </p:grpSpPr>
        <p:sp>
          <p:nvSpPr>
            <p:cNvPr id="5" name="Oval 4">
              <a:extLst>
                <a:ext uri="{FF2B5EF4-FFF2-40B4-BE49-F238E27FC236}">
                  <a16:creationId xmlns:a16="http://schemas.microsoft.com/office/drawing/2014/main" id="{6018B252-6EC5-8600-0676-67EC9E0FDEB1}"/>
                </a:ext>
                <a:ext uri="{C183D7F6-B498-43B3-948B-1728B52AA6E4}">
                  <adec:decorative xmlns:adec="http://schemas.microsoft.com/office/drawing/2017/decorative" val="1"/>
                </a:ext>
              </a:extLst>
            </p:cNvPr>
            <p:cNvSpPr/>
            <p:nvPr/>
          </p:nvSpPr>
          <p:spPr>
            <a:xfrm>
              <a:off x="244458" y="1482881"/>
              <a:ext cx="1800000" cy="180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0"/>
                <a:t>A</a:t>
              </a:r>
            </a:p>
            <a:p>
              <a:pPr algn="ctr"/>
              <a:endParaRPr lang="en-AU" b="1"/>
            </a:p>
          </p:txBody>
        </p:sp>
        <p:sp>
          <p:nvSpPr>
            <p:cNvPr id="6" name="TextBox 5">
              <a:extLst>
                <a:ext uri="{FF2B5EF4-FFF2-40B4-BE49-F238E27FC236}">
                  <a16:creationId xmlns:a16="http://schemas.microsoft.com/office/drawing/2014/main" id="{CF235BA7-F689-6D20-4FE6-755CC745B7C9}"/>
                </a:ext>
                <a:ext uri="{C183D7F6-B498-43B3-948B-1728B52AA6E4}">
                  <adec:decorative xmlns:adec="http://schemas.microsoft.com/office/drawing/2017/decorative" val="1"/>
                </a:ext>
              </a:extLst>
            </p:cNvPr>
            <p:cNvSpPr txBox="1"/>
            <p:nvPr/>
          </p:nvSpPr>
          <p:spPr>
            <a:xfrm>
              <a:off x="810670" y="2826508"/>
              <a:ext cx="667576" cy="440267"/>
            </a:xfrm>
            <a:prstGeom prst="rect">
              <a:avLst/>
            </a:prstGeom>
            <a:noFill/>
          </p:spPr>
          <p:txBody>
            <a:bodyPr wrap="square" lIns="0" tIns="0" rIns="0" bIns="0" rtlCol="0">
              <a:noAutofit/>
            </a:bodyPr>
            <a:lstStyle/>
            <a:p>
              <a:pPr algn="l"/>
              <a:r>
                <a:rPr lang="en-AU" sz="1800">
                  <a:solidFill>
                    <a:schemeClr val="bg1"/>
                  </a:solidFill>
                </a:rPr>
                <a:t>Apply</a:t>
              </a:r>
            </a:p>
          </p:txBody>
        </p:sp>
      </p:grpSp>
      <p:sp>
        <p:nvSpPr>
          <p:cNvPr id="8" name="Rectangle 1">
            <a:extLst>
              <a:ext uri="{FF2B5EF4-FFF2-40B4-BE49-F238E27FC236}">
                <a16:creationId xmlns:a16="http://schemas.microsoft.com/office/drawing/2014/main" id="{D880B8F4-4B0D-BEA1-20C9-A34BB279C309}"/>
              </a:ext>
            </a:extLst>
          </p:cNvPr>
          <p:cNvSpPr>
            <a:spLocks noChangeArrowheads="1"/>
          </p:cNvSpPr>
          <p:nvPr/>
        </p:nvSpPr>
        <p:spPr bwMode="auto">
          <a:xfrm>
            <a:off x="2378966" y="1477351"/>
            <a:ext cx="9465034" cy="698012"/>
          </a:xfrm>
          <a:prstGeom prst="rect">
            <a:avLst/>
          </a:prstGeom>
          <a:solidFill>
            <a:schemeClr val="bg1"/>
          </a:solidFill>
          <a:ln w="38100">
            <a:solidFill>
              <a:schemeClr val="accent1"/>
            </a:solid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14000"/>
              </a:lnSpc>
              <a:spcBef>
                <a:spcPct val="0"/>
              </a:spcBef>
              <a:spcAft>
                <a:spcPct val="0"/>
              </a:spcAft>
              <a:buClrTx/>
              <a:buSzTx/>
              <a:buFontTx/>
              <a:buNone/>
              <a:tabLst/>
            </a:pPr>
            <a:r>
              <a:rPr kumimoji="0" lang="en-AU" altLang="zh-CN" sz="1800" b="0" i="0" u="none" strike="noStrike" cap="none" normalizeH="0" baseline="0">
                <a:ln>
                  <a:noFill/>
                </a:ln>
                <a:solidFill>
                  <a:srgbClr val="000000"/>
                </a:solidFill>
                <a:effectLst/>
                <a:ea typeface="Calibri" panose="020F0502020204030204" pitchFamily="34" charset="0"/>
                <a:cs typeface="Arial" panose="020B0604020202020204" pitchFamily="34" charset="0"/>
              </a:rPr>
              <a:t>Fill in the table below identifying the elements of the example conclusion paragraph on the previous slide. The first element has been completed for you. </a:t>
            </a:r>
            <a:endParaRPr kumimoji="0" lang="en-AU" altLang="zh-CN" sz="600" b="0" i="0" u="none" strike="noStrike" cap="none" normalizeH="0" baseline="0">
              <a:ln>
                <a:noFill/>
              </a:ln>
              <a:solidFill>
                <a:schemeClr val="tx1"/>
              </a:solidFill>
              <a:effectLst/>
            </a:endParaRPr>
          </a:p>
        </p:txBody>
      </p:sp>
      <p:sp>
        <p:nvSpPr>
          <p:cNvPr id="10" name="TextBox 9">
            <a:extLst>
              <a:ext uri="{FF2B5EF4-FFF2-40B4-BE49-F238E27FC236}">
                <a16:creationId xmlns:a16="http://schemas.microsoft.com/office/drawing/2014/main" id="{8374BB6A-57E8-5416-5AD4-10AEAFBA9DAE}"/>
              </a:ext>
            </a:extLst>
          </p:cNvPr>
          <p:cNvSpPr txBox="1"/>
          <p:nvPr/>
        </p:nvSpPr>
        <p:spPr>
          <a:xfrm>
            <a:off x="2377017" y="2519909"/>
            <a:ext cx="7437966" cy="369332"/>
          </a:xfrm>
          <a:prstGeom prst="rect">
            <a:avLst/>
          </a:prstGeom>
          <a:noFill/>
        </p:spPr>
        <p:txBody>
          <a:bodyPr wrap="square" lIns="91440" tIns="45720" rIns="91440" bIns="4572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zh-CN" sz="1800" i="0" u="none" strike="noStrike" cap="none" normalizeH="0" baseline="0">
                <a:ln>
                  <a:noFill/>
                </a:ln>
                <a:effectLst/>
                <a:latin typeface="+mj-lt"/>
                <a:ea typeface="Calibri" panose="020F0502020204030204" pitchFamily="34" charset="0"/>
                <a:cs typeface="Arial"/>
              </a:rPr>
              <a:t>Table </a:t>
            </a:r>
            <a:r>
              <a:rPr lang="en-AU" altLang="zh-CN" sz="1800">
                <a:latin typeface="+mj-lt"/>
                <a:ea typeface="Calibri" panose="020F0502020204030204" pitchFamily="34" charset="0"/>
                <a:cs typeface="Arial"/>
              </a:rPr>
              <a:t>21</a:t>
            </a:r>
            <a:r>
              <a:rPr kumimoji="0" lang="en-AU" altLang="zh-CN" sz="1800" i="0" u="none" strike="noStrike" cap="none" normalizeH="0" baseline="0">
                <a:ln>
                  <a:noFill/>
                </a:ln>
                <a:effectLst/>
                <a:latin typeface="+mj-lt"/>
                <a:ea typeface="Calibri" panose="020F0502020204030204" pitchFamily="34" charset="0"/>
                <a:cs typeface="Arial"/>
              </a:rPr>
              <a:t>: Modelled </a:t>
            </a:r>
            <a:r>
              <a:rPr lang="en-AU" altLang="zh-CN" sz="1800">
                <a:latin typeface="+mj-lt"/>
                <a:ea typeface="Calibri" panose="020F0502020204030204" pitchFamily="34" charset="0"/>
                <a:cs typeface="Arial"/>
              </a:rPr>
              <a:t>c</a:t>
            </a:r>
            <a:r>
              <a:rPr kumimoji="0" lang="en-AU" altLang="zh-CN" sz="1800" i="0" u="none" strike="noStrike" cap="none" normalizeH="0" baseline="0">
                <a:ln>
                  <a:noFill/>
                </a:ln>
                <a:effectLst/>
                <a:latin typeface="+mj-lt"/>
                <a:ea typeface="Calibri" panose="020F0502020204030204" pitchFamily="34" charset="0"/>
                <a:cs typeface="Arial"/>
              </a:rPr>
              <a:t>onclusion scaffold task</a:t>
            </a:r>
          </a:p>
        </p:txBody>
      </p:sp>
      <p:graphicFrame>
        <p:nvGraphicFramePr>
          <p:cNvPr id="7" name="Table 6">
            <a:extLst>
              <a:ext uri="{FF2B5EF4-FFF2-40B4-BE49-F238E27FC236}">
                <a16:creationId xmlns:a16="http://schemas.microsoft.com/office/drawing/2014/main" id="{CEAB6289-AAEF-9767-12E9-673762F65B9F}"/>
              </a:ext>
            </a:extLst>
          </p:cNvPr>
          <p:cNvGraphicFramePr>
            <a:graphicFrameLocks noGrp="1"/>
          </p:cNvGraphicFramePr>
          <p:nvPr>
            <p:extLst>
              <p:ext uri="{D42A27DB-BD31-4B8C-83A1-F6EECF244321}">
                <p14:modId xmlns:p14="http://schemas.microsoft.com/office/powerpoint/2010/main" val="3785184420"/>
              </p:ext>
            </p:extLst>
          </p:nvPr>
        </p:nvGraphicFramePr>
        <p:xfrm>
          <a:off x="2378966" y="2889241"/>
          <a:ext cx="9423567" cy="3166287"/>
        </p:xfrm>
        <a:graphic>
          <a:graphicData uri="http://schemas.openxmlformats.org/drawingml/2006/table">
            <a:tbl>
              <a:tblPr firstRow="1" firstCol="1" bandRow="1">
                <a:tableStyleId>{69012ECD-51FC-41F1-AA8D-1B2483CD663E}</a:tableStyleId>
              </a:tblPr>
              <a:tblGrid>
                <a:gridCol w="2248224">
                  <a:extLst>
                    <a:ext uri="{9D8B030D-6E8A-4147-A177-3AD203B41FA5}">
                      <a16:colId xmlns:a16="http://schemas.microsoft.com/office/drawing/2014/main" val="1955084579"/>
                    </a:ext>
                  </a:extLst>
                </a:gridCol>
                <a:gridCol w="7175343">
                  <a:extLst>
                    <a:ext uri="{9D8B030D-6E8A-4147-A177-3AD203B41FA5}">
                      <a16:colId xmlns:a16="http://schemas.microsoft.com/office/drawing/2014/main" val="1888409533"/>
                    </a:ext>
                  </a:extLst>
                </a:gridCol>
              </a:tblGrid>
              <a:tr h="258790">
                <a:tc>
                  <a:txBody>
                    <a:bodyPr/>
                    <a:lstStyle/>
                    <a:p>
                      <a:pPr>
                        <a:lnSpc>
                          <a:spcPct val="150000"/>
                        </a:lnSpc>
                        <a:spcBef>
                          <a:spcPts val="960"/>
                        </a:spcBef>
                        <a:spcAft>
                          <a:spcPts val="960"/>
                        </a:spcAft>
                      </a:pPr>
                      <a:r>
                        <a:rPr lang="en-AU" sz="1600">
                          <a:effectLst/>
                        </a:rPr>
                        <a:t>Conclusion element</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nSpc>
                          <a:spcPct val="150000"/>
                        </a:lnSpc>
                        <a:spcBef>
                          <a:spcPts val="400"/>
                        </a:spcBef>
                        <a:spcAft>
                          <a:spcPts val="400"/>
                        </a:spcAft>
                      </a:pPr>
                      <a:r>
                        <a:rPr lang="en-AU" sz="1600">
                          <a:effectLst/>
                        </a:rPr>
                        <a:t>Conclusion example</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4153699"/>
                  </a:ext>
                </a:extLst>
              </a:tr>
              <a:tr h="1106220">
                <a:tc>
                  <a:txBody>
                    <a:bodyPr/>
                    <a:lstStyle/>
                    <a:p>
                      <a:pPr>
                        <a:lnSpc>
                          <a:spcPct val="150000"/>
                        </a:lnSpc>
                        <a:spcBef>
                          <a:spcPts val="400"/>
                        </a:spcBef>
                        <a:spcAft>
                          <a:spcPts val="400"/>
                        </a:spcAft>
                      </a:pPr>
                      <a:r>
                        <a:rPr lang="en-AU" sz="1600" dirty="0">
                          <a:effectLst/>
                        </a:rPr>
                        <a:t>Conceptual wrap-up which summarises your argument. </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Bef>
                          <a:spcPts val="400"/>
                        </a:spcBef>
                        <a:spcAft>
                          <a:spcPts val="400"/>
                        </a:spcAft>
                      </a:pPr>
                      <a:r>
                        <a:rPr lang="en-AU" sz="1600">
                          <a:effectLst/>
                        </a:rPr>
                        <a:t>Ultimately, in our uncertain world, these artists use innovative artmaking practices to forcefully argue for changes to conventional values and beliefs.</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580528326"/>
                  </a:ext>
                </a:extLst>
              </a:tr>
              <a:tr h="541267">
                <a:tc>
                  <a:txBody>
                    <a:bodyPr/>
                    <a:lstStyle/>
                    <a:p>
                      <a:pPr>
                        <a:lnSpc>
                          <a:spcPct val="150000"/>
                        </a:lnSpc>
                        <a:spcBef>
                          <a:spcPts val="400"/>
                        </a:spcBef>
                        <a:spcAft>
                          <a:spcPts val="400"/>
                        </a:spcAft>
                      </a:pPr>
                      <a:r>
                        <a:rPr lang="en-AU" sz="1600">
                          <a:effectLst/>
                        </a:rPr>
                        <a:t>Summary sentence of each artist or artwork. </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Bef>
                          <a:spcPts val="400"/>
                        </a:spcBef>
                        <a:spcAft>
                          <a:spcPts val="400"/>
                        </a:spcAft>
                      </a:pPr>
                      <a:r>
                        <a:rPr lang="en-AU" sz="1600" dirty="0">
                          <a:effectLst/>
                        </a:rPr>
                        <a:t>(add response)</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056348597"/>
                  </a:ext>
                </a:extLst>
              </a:tr>
              <a:tr h="0">
                <a:tc>
                  <a:txBody>
                    <a:bodyPr/>
                    <a:lstStyle/>
                    <a:p>
                      <a:pPr>
                        <a:lnSpc>
                          <a:spcPct val="150000"/>
                        </a:lnSpc>
                        <a:spcBef>
                          <a:spcPts val="400"/>
                        </a:spcBef>
                        <a:spcAft>
                          <a:spcPts val="400"/>
                        </a:spcAft>
                      </a:pPr>
                      <a:r>
                        <a:rPr lang="en-AU" sz="1600" dirty="0">
                          <a:effectLst/>
                        </a:rPr>
                        <a:t>Concluding statement (could reference the initial quote)</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Bef>
                          <a:spcPts val="400"/>
                        </a:spcBef>
                        <a:spcAft>
                          <a:spcPts val="400"/>
                        </a:spcAft>
                      </a:pPr>
                      <a:r>
                        <a:rPr lang="en-AU" sz="1600" dirty="0">
                          <a:effectLst/>
                        </a:rPr>
                        <a:t>(add response)</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651796996"/>
                  </a:ext>
                </a:extLst>
              </a:tr>
            </a:tbl>
          </a:graphicData>
        </a:graphic>
      </p:graphicFrame>
      <p:sp>
        <p:nvSpPr>
          <p:cNvPr id="4" name="Slide Number Placeholder 3">
            <a:extLst>
              <a:ext uri="{FF2B5EF4-FFF2-40B4-BE49-F238E27FC236}">
                <a16:creationId xmlns:a16="http://schemas.microsoft.com/office/drawing/2014/main" id="{19BFE475-5750-64C9-9BDD-E2B59DE48A9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142459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8F520-486E-F81D-FD35-E244EC20E8BF}"/>
              </a:ext>
            </a:extLst>
          </p:cNvPr>
          <p:cNvSpPr>
            <a:spLocks noGrp="1"/>
          </p:cNvSpPr>
          <p:nvPr>
            <p:ph type="title"/>
          </p:nvPr>
        </p:nvSpPr>
        <p:spPr/>
        <p:txBody>
          <a:bodyPr/>
          <a:lstStyle/>
          <a:p>
            <a:r>
              <a:rPr lang="en-AU" dirty="0"/>
              <a:t>Practise – </a:t>
            </a:r>
            <a:r>
              <a:rPr lang="en-AU" dirty="0">
                <a:solidFill>
                  <a:schemeClr val="tx2"/>
                </a:solidFill>
              </a:rPr>
              <a:t>concluding sentence(s)</a:t>
            </a:r>
            <a:br>
              <a:rPr lang="en-AU" dirty="0"/>
            </a:br>
            <a:endParaRPr lang="en-AU" dirty="0"/>
          </a:p>
        </p:txBody>
      </p:sp>
      <p:grpSp>
        <p:nvGrpSpPr>
          <p:cNvPr id="5" name="Group 4">
            <a:extLst>
              <a:ext uri="{FF2B5EF4-FFF2-40B4-BE49-F238E27FC236}">
                <a16:creationId xmlns:a16="http://schemas.microsoft.com/office/drawing/2014/main" id="{A33145FB-CDC3-A1AB-A41D-2574B14F5F3F}"/>
              </a:ext>
              <a:ext uri="{C183D7F6-B498-43B3-948B-1728B52AA6E4}">
                <adec:decorative xmlns:adec="http://schemas.microsoft.com/office/drawing/2017/decorative" val="1"/>
              </a:ext>
            </a:extLst>
          </p:cNvPr>
          <p:cNvGrpSpPr/>
          <p:nvPr/>
        </p:nvGrpSpPr>
        <p:grpSpPr>
          <a:xfrm>
            <a:off x="244458" y="1482881"/>
            <a:ext cx="1800000" cy="1800000"/>
            <a:chOff x="244458" y="1482881"/>
            <a:chExt cx="1800000" cy="1800000"/>
          </a:xfrm>
        </p:grpSpPr>
        <p:sp>
          <p:nvSpPr>
            <p:cNvPr id="3" name="Oval 2">
              <a:extLst>
                <a:ext uri="{FF2B5EF4-FFF2-40B4-BE49-F238E27FC236}">
                  <a16:creationId xmlns:a16="http://schemas.microsoft.com/office/drawing/2014/main" id="{300EA97E-0248-BA0F-45C1-F0BA6B2A1C03}"/>
                </a:ext>
                <a:ext uri="{C183D7F6-B498-43B3-948B-1728B52AA6E4}">
                  <adec:decorative xmlns:adec="http://schemas.microsoft.com/office/drawing/2017/decorative" val="1"/>
                </a:ext>
              </a:extLst>
            </p:cNvPr>
            <p:cNvSpPr/>
            <p:nvPr/>
          </p:nvSpPr>
          <p:spPr>
            <a:xfrm>
              <a:off x="244458" y="1482881"/>
              <a:ext cx="1800000" cy="180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0"/>
                <a:t>P</a:t>
              </a:r>
            </a:p>
            <a:p>
              <a:pPr algn="ctr"/>
              <a:endParaRPr lang="en-AU" b="1"/>
            </a:p>
          </p:txBody>
        </p:sp>
        <p:sp>
          <p:nvSpPr>
            <p:cNvPr id="7" name="TextBox 6">
              <a:extLst>
                <a:ext uri="{FF2B5EF4-FFF2-40B4-BE49-F238E27FC236}">
                  <a16:creationId xmlns:a16="http://schemas.microsoft.com/office/drawing/2014/main" id="{E8A78CE9-4063-BE69-65FA-AB10C31D18CD}"/>
                </a:ext>
                <a:ext uri="{C183D7F6-B498-43B3-948B-1728B52AA6E4}">
                  <adec:decorative xmlns:adec="http://schemas.microsoft.com/office/drawing/2017/decorative" val="1"/>
                </a:ext>
              </a:extLst>
            </p:cNvPr>
            <p:cNvSpPr txBox="1"/>
            <p:nvPr/>
          </p:nvSpPr>
          <p:spPr>
            <a:xfrm>
              <a:off x="673290" y="2826508"/>
              <a:ext cx="942336" cy="440267"/>
            </a:xfrm>
            <a:prstGeom prst="rect">
              <a:avLst/>
            </a:prstGeom>
            <a:noFill/>
          </p:spPr>
          <p:txBody>
            <a:bodyPr wrap="square" lIns="0" tIns="0" rIns="0" bIns="0" rtlCol="0">
              <a:noAutofit/>
            </a:bodyPr>
            <a:lstStyle/>
            <a:p>
              <a:pPr algn="l"/>
              <a:r>
                <a:rPr lang="en-AU" sz="1800">
                  <a:solidFill>
                    <a:schemeClr val="bg1"/>
                  </a:solidFill>
                </a:rPr>
                <a:t>Practise</a:t>
              </a:r>
            </a:p>
          </p:txBody>
        </p:sp>
      </p:grpSp>
      <p:sp>
        <p:nvSpPr>
          <p:cNvPr id="8" name="Rectangle 1">
            <a:extLst>
              <a:ext uri="{FF2B5EF4-FFF2-40B4-BE49-F238E27FC236}">
                <a16:creationId xmlns:a16="http://schemas.microsoft.com/office/drawing/2014/main" id="{3B395170-2263-602C-D9D0-813C8926BB2F}"/>
              </a:ext>
            </a:extLst>
          </p:cNvPr>
          <p:cNvSpPr>
            <a:spLocks noChangeArrowheads="1"/>
          </p:cNvSpPr>
          <p:nvPr/>
        </p:nvSpPr>
        <p:spPr bwMode="auto">
          <a:xfrm>
            <a:off x="2378966" y="1482881"/>
            <a:ext cx="9423567" cy="1013804"/>
          </a:xfrm>
          <a:prstGeom prst="rect">
            <a:avLst/>
          </a:prstGeom>
          <a:solidFill>
            <a:schemeClr val="bg1"/>
          </a:solidFill>
          <a:ln w="38100">
            <a:solidFill>
              <a:schemeClr val="accent4"/>
            </a:solidFill>
          </a:ln>
          <a:effectLst/>
        </p:spPr>
        <p:txBody>
          <a:bodyPr vert="horz" wrap="square" lIns="91440" tIns="45720" rIns="91440" bIns="45720" numCol="1" anchor="ctr" anchorCtr="0" compatLnSpc="1">
            <a:prstTxWarp prst="textNoShape">
              <a:avLst/>
            </a:prstTxWarp>
            <a:spAutoFit/>
          </a:bodyPr>
          <a:lstStyle/>
          <a:p>
            <a:pPr>
              <a:lnSpc>
                <a:spcPct val="114000"/>
              </a:lnSpc>
            </a:pPr>
            <a:r>
              <a:rPr lang="en-AU" altLang="zh-CN" sz="1800" dirty="0"/>
              <a:t>Use the table to write your own conclusion for the question you have selected. Refer to your </a:t>
            </a:r>
            <a:r>
              <a:rPr lang="en-AU" altLang="zh-CN" sz="1800" dirty="0">
                <a:solidFill>
                  <a:schemeClr val="accent2"/>
                </a:solidFill>
                <a:hlinkClick r:id="rId2">
                  <a:extLst>
                    <a:ext uri="{A12FA001-AC4F-418D-AE19-62706E023703}">
                      <ahyp:hlinkClr xmlns:ahyp="http://schemas.microsoft.com/office/drawing/2018/hyperlinkcolor" val="tx"/>
                    </a:ext>
                  </a:extLst>
                </a:hlinkClick>
              </a:rPr>
              <a:t>introduction</a:t>
            </a:r>
            <a:r>
              <a:rPr lang="en-AU" altLang="zh-CN" sz="1800" dirty="0"/>
              <a:t> and </a:t>
            </a:r>
            <a:r>
              <a:rPr lang="en-AU" altLang="zh-CN" sz="1800" dirty="0">
                <a:solidFill>
                  <a:schemeClr val="accent2"/>
                </a:solidFill>
                <a:hlinkClick r:id="rId3">
                  <a:extLst>
                    <a:ext uri="{A12FA001-AC4F-418D-AE19-62706E023703}">
                      <ahyp:hlinkClr xmlns:ahyp="http://schemas.microsoft.com/office/drawing/2018/hyperlinkcolor" val="tx"/>
                    </a:ext>
                  </a:extLst>
                </a:hlinkClick>
              </a:rPr>
              <a:t>body paragraphs</a:t>
            </a:r>
            <a:r>
              <a:rPr lang="en-AU" altLang="zh-CN" sz="1800" dirty="0"/>
              <a:t> before you begin.</a:t>
            </a:r>
          </a:p>
          <a:p>
            <a:pPr marL="0" marR="0" lvl="0" indent="0" algn="l" defTabSz="914400" rtl="0" eaLnBrk="0" fontAlgn="base" latinLnBrk="0" hangingPunct="0">
              <a:lnSpc>
                <a:spcPct val="114000"/>
              </a:lnSpc>
              <a:spcBef>
                <a:spcPct val="0"/>
              </a:spcBef>
              <a:spcAft>
                <a:spcPct val="0"/>
              </a:spcAft>
              <a:buClrTx/>
              <a:buSzTx/>
              <a:buFontTx/>
              <a:buNone/>
              <a:tabLst/>
            </a:pPr>
            <a:endParaRPr kumimoji="0" lang="en-AU" altLang="zh-CN" sz="1800" b="0" i="0" u="none" strike="noStrike" cap="none" normalizeH="0" baseline="0" dirty="0">
              <a:ln>
                <a:noFill/>
              </a:ln>
              <a:solidFill>
                <a:schemeClr val="tx1"/>
              </a:solidFill>
              <a:effectLst/>
            </a:endParaRPr>
          </a:p>
        </p:txBody>
      </p:sp>
      <p:sp>
        <p:nvSpPr>
          <p:cNvPr id="9" name="TextBox 8">
            <a:extLst>
              <a:ext uri="{FF2B5EF4-FFF2-40B4-BE49-F238E27FC236}">
                <a16:creationId xmlns:a16="http://schemas.microsoft.com/office/drawing/2014/main" id="{FDFCD225-1D05-42D1-0C73-5CF254735AD2}"/>
              </a:ext>
            </a:extLst>
          </p:cNvPr>
          <p:cNvSpPr txBox="1"/>
          <p:nvPr/>
        </p:nvSpPr>
        <p:spPr>
          <a:xfrm>
            <a:off x="2277820" y="2612242"/>
            <a:ext cx="7437966" cy="382221"/>
          </a:xfrm>
          <a:prstGeom prst="rect">
            <a:avLst/>
          </a:prstGeom>
          <a:noFill/>
        </p:spPr>
        <p:txBody>
          <a:bodyPr wrap="square" lIns="91440" tIns="45720" rIns="91440" bIns="45720" anchor="t">
            <a:spAutoFit/>
          </a:bodyPr>
          <a:lstStyle/>
          <a:p>
            <a:pPr marL="0" marR="0" lvl="0" indent="0" algn="l" defTabSz="914400" rtl="0" eaLnBrk="0" fontAlgn="base" latinLnBrk="0" hangingPunct="0">
              <a:lnSpc>
                <a:spcPct val="114000"/>
              </a:lnSpc>
              <a:spcBef>
                <a:spcPct val="0"/>
              </a:spcBef>
              <a:spcAft>
                <a:spcPct val="0"/>
              </a:spcAft>
              <a:buClrTx/>
              <a:buSzTx/>
              <a:buFontTx/>
              <a:buNone/>
              <a:tabLst/>
            </a:pPr>
            <a:r>
              <a:rPr kumimoji="0" lang="en-AU" altLang="zh-CN" sz="1800" i="0" u="none" strike="noStrike" cap="none" normalizeH="0" baseline="0" dirty="0">
                <a:ln>
                  <a:noFill/>
                </a:ln>
                <a:effectLst/>
                <a:latin typeface="+mj-lt"/>
                <a:ea typeface="+mj-ea"/>
                <a:cs typeface="Arial"/>
              </a:rPr>
              <a:t>Table </a:t>
            </a:r>
            <a:r>
              <a:rPr lang="en-AU" altLang="zh-CN" sz="1800" dirty="0">
                <a:latin typeface="+mj-lt"/>
                <a:ea typeface="+mj-ea"/>
                <a:cs typeface="Arial"/>
              </a:rPr>
              <a:t>22</a:t>
            </a:r>
            <a:r>
              <a:rPr kumimoji="0" lang="en-AU" altLang="zh-CN" sz="1800" i="0" u="none" strike="noStrike" cap="none" normalizeH="0" baseline="0" dirty="0">
                <a:ln>
                  <a:noFill/>
                </a:ln>
                <a:effectLst/>
                <a:latin typeface="+mj-lt"/>
                <a:ea typeface="+mj-ea"/>
                <a:cs typeface="Arial"/>
              </a:rPr>
              <a:t>: Conclusion scaffold task</a:t>
            </a:r>
          </a:p>
        </p:txBody>
      </p:sp>
      <p:graphicFrame>
        <p:nvGraphicFramePr>
          <p:cNvPr id="10" name="Table 9">
            <a:extLst>
              <a:ext uri="{FF2B5EF4-FFF2-40B4-BE49-F238E27FC236}">
                <a16:creationId xmlns:a16="http://schemas.microsoft.com/office/drawing/2014/main" id="{B21B2F1D-5F54-9236-E61D-85AA35FC8290}"/>
              </a:ext>
            </a:extLst>
          </p:cNvPr>
          <p:cNvGraphicFramePr>
            <a:graphicFrameLocks noGrp="1"/>
          </p:cNvGraphicFramePr>
          <p:nvPr>
            <p:extLst>
              <p:ext uri="{D42A27DB-BD31-4B8C-83A1-F6EECF244321}">
                <p14:modId xmlns:p14="http://schemas.microsoft.com/office/powerpoint/2010/main" val="113261650"/>
              </p:ext>
            </p:extLst>
          </p:nvPr>
        </p:nvGraphicFramePr>
        <p:xfrm>
          <a:off x="2378966" y="2994463"/>
          <a:ext cx="9423567" cy="2724094"/>
        </p:xfrm>
        <a:graphic>
          <a:graphicData uri="http://schemas.openxmlformats.org/drawingml/2006/table">
            <a:tbl>
              <a:tblPr firstRow="1" firstCol="1" bandRow="1">
                <a:tableStyleId>{69012ECD-51FC-41F1-AA8D-1B2483CD663E}</a:tableStyleId>
              </a:tblPr>
              <a:tblGrid>
                <a:gridCol w="2248224">
                  <a:extLst>
                    <a:ext uri="{9D8B030D-6E8A-4147-A177-3AD203B41FA5}">
                      <a16:colId xmlns:a16="http://schemas.microsoft.com/office/drawing/2014/main" val="1955084579"/>
                    </a:ext>
                  </a:extLst>
                </a:gridCol>
                <a:gridCol w="7175343">
                  <a:extLst>
                    <a:ext uri="{9D8B030D-6E8A-4147-A177-3AD203B41FA5}">
                      <a16:colId xmlns:a16="http://schemas.microsoft.com/office/drawing/2014/main" val="1888409533"/>
                    </a:ext>
                  </a:extLst>
                </a:gridCol>
              </a:tblGrid>
              <a:tr h="258790">
                <a:tc>
                  <a:txBody>
                    <a:bodyPr/>
                    <a:lstStyle/>
                    <a:p>
                      <a:pPr>
                        <a:lnSpc>
                          <a:spcPct val="115000"/>
                        </a:lnSpc>
                        <a:spcBef>
                          <a:spcPts val="960"/>
                        </a:spcBef>
                        <a:spcAft>
                          <a:spcPts val="960"/>
                        </a:spcAft>
                      </a:pPr>
                      <a:r>
                        <a:rPr lang="en-AU" sz="1600">
                          <a:effectLst/>
                          <a:latin typeface="+mn-lt"/>
                        </a:rPr>
                        <a:t>Conclusion element</a:t>
                      </a:r>
                      <a:endParaRPr lang="en-AU" sz="1600">
                        <a:effectLst/>
                        <a:latin typeface="+mn-lt"/>
                        <a:ea typeface="Calibri" panose="020F050202020403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a:lnSpc>
                          <a:spcPct val="115000"/>
                        </a:lnSpc>
                        <a:spcBef>
                          <a:spcPts val="400"/>
                        </a:spcBef>
                        <a:spcAft>
                          <a:spcPts val="400"/>
                        </a:spcAft>
                      </a:pPr>
                      <a:r>
                        <a:rPr lang="en-AU" sz="1600" dirty="0">
                          <a:effectLst/>
                          <a:latin typeface="+mn-lt"/>
                        </a:rPr>
                        <a:t>Your conclusion</a:t>
                      </a:r>
                      <a:endParaRPr lang="en-AU" sz="16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4153699"/>
                  </a:ext>
                </a:extLst>
              </a:tr>
              <a:tr h="1106220">
                <a:tc>
                  <a:txBody>
                    <a:bodyPr/>
                    <a:lstStyle/>
                    <a:p>
                      <a:pPr>
                        <a:lnSpc>
                          <a:spcPct val="115000"/>
                        </a:lnSpc>
                        <a:spcBef>
                          <a:spcPts val="400"/>
                        </a:spcBef>
                        <a:spcAft>
                          <a:spcPts val="400"/>
                        </a:spcAft>
                      </a:pPr>
                      <a:r>
                        <a:rPr lang="en-AU" sz="1600">
                          <a:effectLst/>
                          <a:latin typeface="+mn-lt"/>
                        </a:rPr>
                        <a:t>Conceptual wrap-up which summarises your argument. </a:t>
                      </a:r>
                      <a:endParaRPr lang="en-AU" sz="1600">
                        <a:effectLst/>
                        <a:latin typeface="+mn-lt"/>
                        <a:ea typeface="Calibri" panose="020F050202020403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l" defTabSz="914377" rtl="0" eaLnBrk="1" fontAlgn="auto" latinLnBrk="0" hangingPunct="1">
                        <a:lnSpc>
                          <a:spcPct val="115000"/>
                        </a:lnSpc>
                        <a:spcBef>
                          <a:spcPts val="400"/>
                        </a:spcBef>
                        <a:spcAft>
                          <a:spcPts val="400"/>
                        </a:spcAft>
                        <a:buClrTx/>
                        <a:buSzTx/>
                        <a:buFontTx/>
                        <a:buNone/>
                        <a:tabLst/>
                        <a:defRPr/>
                      </a:pPr>
                      <a:r>
                        <a:rPr kumimoji="0" lang="en-AU" sz="1600" b="0" i="0" u="none" strike="noStrike" kern="1200" cap="none" spc="0" normalizeH="0" baseline="0" noProof="0" dirty="0">
                          <a:ln>
                            <a:noFill/>
                          </a:ln>
                          <a:solidFill>
                            <a:srgbClr val="22272B"/>
                          </a:solidFill>
                          <a:effectLst/>
                          <a:uLnTx/>
                          <a:uFillTx/>
                          <a:latin typeface="+mn-lt"/>
                          <a:ea typeface="+mn-ea"/>
                          <a:cs typeface="+mn-cs"/>
                        </a:rPr>
                        <a:t>(add response)</a:t>
                      </a:r>
                      <a:endParaRPr kumimoji="0" lang="en-AU" sz="1600" b="0" i="0" u="none" strike="noStrike" kern="1200" cap="none" spc="0" normalizeH="0" baseline="0" noProof="0" dirty="0">
                        <a:ln>
                          <a:noFill/>
                        </a:ln>
                        <a:solidFill>
                          <a:srgbClr val="22272B"/>
                        </a:solidFill>
                        <a:effectLst/>
                        <a:uLnTx/>
                        <a:uFillTx/>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580528326"/>
                  </a:ext>
                </a:extLst>
              </a:tr>
              <a:tr h="541267">
                <a:tc>
                  <a:txBody>
                    <a:bodyPr/>
                    <a:lstStyle/>
                    <a:p>
                      <a:pPr>
                        <a:lnSpc>
                          <a:spcPct val="115000"/>
                        </a:lnSpc>
                        <a:spcBef>
                          <a:spcPts val="400"/>
                        </a:spcBef>
                        <a:spcAft>
                          <a:spcPts val="400"/>
                        </a:spcAft>
                      </a:pPr>
                      <a:r>
                        <a:rPr lang="en-AU" sz="1600">
                          <a:effectLst/>
                          <a:latin typeface="+mn-lt"/>
                        </a:rPr>
                        <a:t>Summary sentence of each artist or artwork. </a:t>
                      </a:r>
                      <a:endParaRPr lang="en-AU" sz="1600">
                        <a:effectLst/>
                        <a:latin typeface="+mn-lt"/>
                        <a:ea typeface="Calibri" panose="020F050202020403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l" defTabSz="914377" rtl="0" eaLnBrk="1" fontAlgn="auto" latinLnBrk="0" hangingPunct="1">
                        <a:lnSpc>
                          <a:spcPct val="115000"/>
                        </a:lnSpc>
                        <a:spcBef>
                          <a:spcPts val="400"/>
                        </a:spcBef>
                        <a:spcAft>
                          <a:spcPts val="400"/>
                        </a:spcAft>
                        <a:buClrTx/>
                        <a:buSzTx/>
                        <a:buFontTx/>
                        <a:buNone/>
                        <a:tabLst/>
                        <a:defRPr/>
                      </a:pPr>
                      <a:r>
                        <a:rPr kumimoji="0" lang="en-AU" sz="1600" b="0" i="0" u="none" strike="noStrike" kern="1200" cap="none" spc="0" normalizeH="0" baseline="0" noProof="0" dirty="0">
                          <a:ln>
                            <a:noFill/>
                          </a:ln>
                          <a:solidFill>
                            <a:srgbClr val="22272B"/>
                          </a:solidFill>
                          <a:effectLst/>
                          <a:uLnTx/>
                          <a:uFillTx/>
                          <a:latin typeface="+mn-lt"/>
                          <a:ea typeface="+mn-ea"/>
                          <a:cs typeface="+mn-cs"/>
                        </a:rPr>
                        <a:t>(add response)</a:t>
                      </a:r>
                      <a:endParaRPr kumimoji="0" lang="en-AU" sz="1600" b="0" i="0" u="none" strike="noStrike" kern="1200" cap="none" spc="0" normalizeH="0" baseline="0" noProof="0" dirty="0">
                        <a:ln>
                          <a:noFill/>
                        </a:ln>
                        <a:solidFill>
                          <a:srgbClr val="22272B"/>
                        </a:solidFill>
                        <a:effectLst/>
                        <a:uLnTx/>
                        <a:uFillTx/>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056348597"/>
                  </a:ext>
                </a:extLst>
              </a:tr>
              <a:tr h="0">
                <a:tc>
                  <a:txBody>
                    <a:bodyPr/>
                    <a:lstStyle/>
                    <a:p>
                      <a:pPr>
                        <a:lnSpc>
                          <a:spcPct val="115000"/>
                        </a:lnSpc>
                        <a:spcBef>
                          <a:spcPts val="400"/>
                        </a:spcBef>
                        <a:spcAft>
                          <a:spcPts val="400"/>
                        </a:spcAft>
                      </a:pPr>
                      <a:r>
                        <a:rPr lang="en-AU" sz="1600" dirty="0">
                          <a:effectLst/>
                          <a:latin typeface="+mn-lt"/>
                        </a:rPr>
                        <a:t>Concluding statement (could reference the initial quote)</a:t>
                      </a:r>
                      <a:endParaRPr lang="en-AU" sz="1600" dirty="0">
                        <a:effectLst/>
                        <a:latin typeface="+mn-lt"/>
                        <a:ea typeface="Calibri" panose="020F050202020403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l" defTabSz="914377" rtl="0" eaLnBrk="1" fontAlgn="auto" latinLnBrk="0" hangingPunct="1">
                        <a:lnSpc>
                          <a:spcPct val="115000"/>
                        </a:lnSpc>
                        <a:spcBef>
                          <a:spcPts val="400"/>
                        </a:spcBef>
                        <a:spcAft>
                          <a:spcPts val="400"/>
                        </a:spcAft>
                        <a:buClrTx/>
                        <a:buSzTx/>
                        <a:buFontTx/>
                        <a:buNone/>
                        <a:tabLst/>
                        <a:defRPr/>
                      </a:pPr>
                      <a:r>
                        <a:rPr kumimoji="0" lang="en-AU" sz="1600" b="0" i="0" u="none" strike="noStrike" kern="1200" cap="none" spc="0" normalizeH="0" baseline="0" noProof="0" dirty="0">
                          <a:ln>
                            <a:noFill/>
                          </a:ln>
                          <a:solidFill>
                            <a:srgbClr val="22272B"/>
                          </a:solidFill>
                          <a:effectLst/>
                          <a:uLnTx/>
                          <a:uFillTx/>
                          <a:latin typeface="+mn-lt"/>
                          <a:ea typeface="+mn-ea"/>
                          <a:cs typeface="+mn-cs"/>
                        </a:rPr>
                        <a:t>(add response)</a:t>
                      </a:r>
                      <a:endParaRPr kumimoji="0" lang="en-AU" sz="1600" b="0" i="0" u="none" strike="noStrike" kern="1200" cap="none" spc="0" normalizeH="0" baseline="0" noProof="0" dirty="0">
                        <a:ln>
                          <a:noFill/>
                        </a:ln>
                        <a:solidFill>
                          <a:srgbClr val="22272B"/>
                        </a:solidFill>
                        <a:effectLst/>
                        <a:uLnTx/>
                        <a:uFillTx/>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651796996"/>
                  </a:ext>
                </a:extLst>
              </a:tr>
            </a:tbl>
          </a:graphicData>
        </a:graphic>
      </p:graphicFrame>
      <p:sp>
        <p:nvSpPr>
          <p:cNvPr id="4" name="Slide Number Placeholder 3">
            <a:extLst>
              <a:ext uri="{FF2B5EF4-FFF2-40B4-BE49-F238E27FC236}">
                <a16:creationId xmlns:a16="http://schemas.microsoft.com/office/drawing/2014/main" id="{19BFE475-5750-64C9-9BDD-E2B59DE48A9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2644960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AA818-D477-16A0-1A73-CB25CB95A8E5}"/>
              </a:ext>
            </a:extLst>
          </p:cNvPr>
          <p:cNvSpPr>
            <a:spLocks noGrp="1"/>
          </p:cNvSpPr>
          <p:nvPr>
            <p:ph type="title"/>
          </p:nvPr>
        </p:nvSpPr>
        <p:spPr/>
        <p:txBody>
          <a:bodyPr/>
          <a:lstStyle/>
          <a:p>
            <a:r>
              <a:rPr lang="en-AU"/>
              <a:t>References for LEAP! – Level up your skills in section II </a:t>
            </a:r>
          </a:p>
        </p:txBody>
      </p:sp>
      <p:sp>
        <p:nvSpPr>
          <p:cNvPr id="5" name="Rectangle 4">
            <a:extLst>
              <a:ext uri="{FF2B5EF4-FFF2-40B4-BE49-F238E27FC236}">
                <a16:creationId xmlns:a16="http://schemas.microsoft.com/office/drawing/2014/main" id="{EDD1368A-3790-0D5D-7C04-210195BFA4EF}"/>
              </a:ext>
            </a:extLst>
          </p:cNvPr>
          <p:cNvSpPr/>
          <p:nvPr/>
        </p:nvSpPr>
        <p:spPr>
          <a:xfrm>
            <a:off x="354000" y="1473708"/>
            <a:ext cx="11484000" cy="115685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spcBef>
                <a:spcPts val="1200"/>
              </a:spcBef>
            </a:pPr>
            <a:r>
              <a:rPr lang="en-US" sz="1400" b="1" dirty="0">
                <a:solidFill>
                  <a:srgbClr val="041F42"/>
                </a:solidFill>
                <a:effectLst/>
                <a:ea typeface="Arial" panose="020B0604020202020204" pitchFamily="34" charset="0"/>
                <a:cs typeface="Arial" panose="020B0604020202020204" pitchFamily="34" charset="0"/>
              </a:rPr>
              <a:t>Links to third-party material and websites</a:t>
            </a:r>
            <a:endParaRPr lang="en-AU" sz="1400" b="1" dirty="0">
              <a:effectLst/>
              <a:ea typeface="Calibri" panose="020F0502020204030204" pitchFamily="34" charset="0"/>
              <a:cs typeface="Arial" panose="020B0604020202020204" pitchFamily="34" charset="0"/>
            </a:endParaRPr>
          </a:p>
          <a:p>
            <a:pPr>
              <a:lnSpc>
                <a:spcPct val="114000"/>
              </a:lnSpc>
              <a:spcBef>
                <a:spcPts val="1200"/>
              </a:spcBef>
            </a:pPr>
            <a:r>
              <a:rPr lang="en-US" sz="1400" dirty="0">
                <a:solidFill>
                  <a:srgbClr val="000000"/>
                </a:solidFill>
                <a:effectLst/>
                <a:ea typeface="Arial" panose="020B0604020202020204" pitchFamily="34" charset="0"/>
                <a:cs typeface="Arial" panose="020B0604020202020204" pitchFamily="34" charset="0"/>
              </a:rPr>
              <a:t>If you use the links provided in this document to access a third-party's website, you acknowledge that the terms of use, including license terms set out on the third-party's website apply to the use which may be made of the materials on that third-party website or were permitted by the </a:t>
            </a:r>
            <a:r>
              <a:rPr lang="en-US" sz="1400" i="1" dirty="0">
                <a:solidFill>
                  <a:srgbClr val="000000"/>
                </a:solidFill>
                <a:effectLst/>
                <a:ea typeface="Arial" panose="020B0604020202020204" pitchFamily="34" charset="0"/>
                <a:cs typeface="Arial" panose="020B0604020202020204" pitchFamily="34" charset="0"/>
              </a:rPr>
              <a:t>Copyright Act 1968</a:t>
            </a:r>
            <a:r>
              <a:rPr lang="en-US" sz="1400" dirty="0">
                <a:solidFill>
                  <a:srgbClr val="000000"/>
                </a:solidFill>
                <a:effectLst/>
                <a:ea typeface="Arial" panose="020B0604020202020204" pitchFamily="34" charset="0"/>
                <a:cs typeface="Arial" panose="020B0604020202020204" pitchFamily="34" charset="0"/>
              </a:rPr>
              <a:t> (</a:t>
            </a:r>
            <a:r>
              <a:rPr lang="en-US" sz="1400" dirty="0" err="1">
                <a:solidFill>
                  <a:srgbClr val="000000"/>
                </a:solidFill>
                <a:effectLst/>
                <a:ea typeface="Arial" panose="020B0604020202020204" pitchFamily="34" charset="0"/>
                <a:cs typeface="Arial" panose="020B0604020202020204" pitchFamily="34" charset="0"/>
              </a:rPr>
              <a:t>Cth</a:t>
            </a:r>
            <a:r>
              <a:rPr lang="en-US" sz="1400" dirty="0">
                <a:solidFill>
                  <a:srgbClr val="000000"/>
                </a:solidFill>
                <a:effectLst/>
                <a:ea typeface="Arial" panose="020B0604020202020204" pitchFamily="34" charset="0"/>
                <a:cs typeface="Arial" panose="020B0604020202020204" pitchFamily="34" charset="0"/>
              </a:rPr>
              <a:t>). The department accepts no responsibility for content on third-party websites.</a:t>
            </a:r>
            <a:endParaRPr lang="en-AU" sz="1400" dirty="0">
              <a:effectLst/>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6E15296-715C-B52E-A847-C20F26AD964B}"/>
              </a:ext>
            </a:extLst>
          </p:cNvPr>
          <p:cNvSpPr>
            <a:spLocks noGrp="1"/>
          </p:cNvSpPr>
          <p:nvPr>
            <p:ph idx="1"/>
          </p:nvPr>
        </p:nvSpPr>
        <p:spPr>
          <a:xfrm>
            <a:off x="353999" y="2736272"/>
            <a:ext cx="11484000" cy="3208309"/>
          </a:xfrm>
        </p:spPr>
        <p:txBody>
          <a:bodyPr/>
          <a:lstStyle/>
          <a:p>
            <a:pPr>
              <a:lnSpc>
                <a:spcPct val="114000"/>
              </a:lnSpc>
              <a:spcBef>
                <a:spcPts val="600"/>
              </a:spcBef>
              <a:spcAft>
                <a:spcPts val="0"/>
              </a:spcAft>
            </a:pPr>
            <a:r>
              <a:rPr lang="en-US" sz="1400" dirty="0">
                <a:solidFill>
                  <a:srgbClr val="000000"/>
                </a:solidFill>
                <a:effectLst/>
                <a:ea typeface="Arial" panose="020B0604020202020204" pitchFamily="34" charset="0"/>
                <a:cs typeface="Arial" panose="020B0604020202020204" pitchFamily="34" charset="0"/>
              </a:rPr>
              <a:t>All material © </a:t>
            </a:r>
            <a:r>
              <a:rPr lang="en-US" sz="1400" u="sng" dirty="0">
                <a:solidFill>
                  <a:schemeClr val="accent2"/>
                </a:solidFill>
                <a:effectLst/>
                <a:ea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State of New South Wales (Department of Education), 2021</a:t>
            </a:r>
            <a:r>
              <a:rPr lang="en-US" sz="1400" dirty="0">
                <a:solidFill>
                  <a:schemeClr val="accent2"/>
                </a:solidFill>
                <a:effectLst/>
                <a:ea typeface="Arial" panose="020B0604020202020204" pitchFamily="34" charset="0"/>
                <a:cs typeface="Arial" panose="020B0604020202020204" pitchFamily="34" charset="0"/>
              </a:rPr>
              <a:t> </a:t>
            </a:r>
            <a:r>
              <a:rPr lang="en-US" sz="1400" dirty="0">
                <a:solidFill>
                  <a:srgbClr val="000000"/>
                </a:solidFill>
                <a:effectLst/>
                <a:ea typeface="Arial" panose="020B0604020202020204" pitchFamily="34" charset="0"/>
                <a:cs typeface="Arial" panose="020B0604020202020204" pitchFamily="34" charset="0"/>
              </a:rPr>
              <a:t>unless otherwise indicated. All other material used by permission or under license.</a:t>
            </a:r>
            <a:endParaRPr lang="en-AU" sz="1400" dirty="0">
              <a:effectLst/>
              <a:ea typeface="Calibri" panose="020F0502020204030204" pitchFamily="34" charset="0"/>
              <a:cs typeface="Arial" panose="020B0604020202020204" pitchFamily="34" charset="0"/>
            </a:endParaRPr>
          </a:p>
          <a:p>
            <a:pPr>
              <a:lnSpc>
                <a:spcPct val="114000"/>
              </a:lnSpc>
              <a:spcBef>
                <a:spcPts val="600"/>
              </a:spcBef>
              <a:spcAft>
                <a:spcPts val="0"/>
              </a:spcAft>
            </a:pPr>
            <a:r>
              <a:rPr lang="en-AU" sz="1400" u="sng" dirty="0">
                <a:solidFill>
                  <a:schemeClr val="accent2"/>
                </a:solidFill>
                <a:effectLst/>
                <a:ea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Glossary of Key Words</a:t>
            </a:r>
            <a:r>
              <a:rPr lang="en-AU" sz="1400" dirty="0">
                <a:solidFill>
                  <a:srgbClr val="000000"/>
                </a:solidFill>
                <a:effectLst/>
                <a:ea typeface="Arial" panose="020B0604020202020204" pitchFamily="34" charset="0"/>
                <a:cs typeface="Arial" panose="020B0604020202020204" pitchFamily="34" charset="0"/>
              </a:rPr>
              <a:t>@ NSW Education Standards Authority (NESA) for and on behalf of the Crown in right of the State of New South Wales, [2008] accessed 25/10/2022. </a:t>
            </a:r>
          </a:p>
          <a:p>
            <a:pPr>
              <a:lnSpc>
                <a:spcPct val="114000"/>
              </a:lnSpc>
              <a:spcBef>
                <a:spcPts val="600"/>
              </a:spcBef>
              <a:spcAft>
                <a:spcPts val="0"/>
              </a:spcAft>
            </a:pPr>
            <a:r>
              <a:rPr lang="en-AU" sz="1400" dirty="0" err="1"/>
              <a:t>Pixabay</a:t>
            </a:r>
            <a:r>
              <a:rPr lang="en-AU" sz="1400" dirty="0"/>
              <a:t> (2017) </a:t>
            </a:r>
            <a:r>
              <a:rPr lang="en-AU" sz="1400" dirty="0">
                <a:solidFill>
                  <a:schemeClr val="accent2"/>
                </a:solidFill>
                <a:hlinkClick r:id="rId4">
                  <a:extLst>
                    <a:ext uri="{A12FA001-AC4F-418D-AE19-62706E023703}">
                      <ahyp:hlinkClr xmlns:ahyp="http://schemas.microsoft.com/office/drawing/2018/hyperlinkcolor" val="tx"/>
                    </a:ext>
                  </a:extLst>
                </a:hlinkClick>
              </a:rPr>
              <a:t>Jump for joy</a:t>
            </a:r>
            <a:r>
              <a:rPr lang="en-AU" sz="1400" dirty="0">
                <a:solidFill>
                  <a:schemeClr val="accent2"/>
                </a:solidFill>
              </a:rPr>
              <a:t> </a:t>
            </a:r>
            <a:r>
              <a:rPr lang="en-AU" sz="1400" dirty="0"/>
              <a:t>[image] accessed 23/02/23</a:t>
            </a:r>
            <a:endParaRPr lang="en-AU" sz="1400" dirty="0">
              <a:effectLst/>
              <a:ea typeface="Calibri" panose="020F0502020204030204" pitchFamily="34" charset="0"/>
              <a:cs typeface="Arial" panose="020B0604020202020204" pitchFamily="34" charset="0"/>
            </a:endParaRPr>
          </a:p>
          <a:p>
            <a:pPr>
              <a:lnSpc>
                <a:spcPct val="114000"/>
              </a:lnSpc>
              <a:spcBef>
                <a:spcPts val="600"/>
              </a:spcBef>
              <a:spcAft>
                <a:spcPts val="0"/>
              </a:spcAft>
            </a:pPr>
            <a:r>
              <a:rPr lang="en-US" sz="1400" u="sng" dirty="0">
                <a:solidFill>
                  <a:schemeClr val="accent2"/>
                </a:solidFill>
                <a:effectLst/>
                <a:ea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Visual Arts Stage 6 Syllabus</a:t>
            </a:r>
            <a:r>
              <a:rPr lang="en-US" sz="1400" dirty="0">
                <a:solidFill>
                  <a:schemeClr val="accent2"/>
                </a:solidFill>
                <a:effectLst/>
                <a:ea typeface="Segoe UI" panose="020B0502040204020203" pitchFamily="34" charset="0"/>
                <a:cs typeface="Arial" panose="020B0604020202020204" pitchFamily="34" charset="0"/>
              </a:rPr>
              <a:t> </a:t>
            </a:r>
            <a:r>
              <a:rPr lang="en-US" sz="1400" dirty="0">
                <a:solidFill>
                  <a:srgbClr val="000000"/>
                </a:solidFill>
                <a:effectLst/>
                <a:ea typeface="Segoe UI" panose="020B0502040204020203" pitchFamily="34" charset="0"/>
                <a:cs typeface="Arial" panose="020B0604020202020204" pitchFamily="34" charset="0"/>
              </a:rPr>
              <a:t>© 2016 NSW Education Standards Authority (NESA) for and on behalf of the Crown in right of the State of New South Wales.</a:t>
            </a:r>
            <a:endParaRPr lang="en-AU" sz="1400" dirty="0">
              <a:effectLst/>
              <a:ea typeface="Calibri" panose="020F0502020204030204" pitchFamily="34" charset="0"/>
              <a:cs typeface="Arial" panose="020B0604020202020204" pitchFamily="34" charset="0"/>
            </a:endParaRPr>
          </a:p>
          <a:p>
            <a:pPr>
              <a:lnSpc>
                <a:spcPct val="114000"/>
              </a:lnSpc>
              <a:spcBef>
                <a:spcPts val="600"/>
              </a:spcBef>
              <a:spcAft>
                <a:spcPts val="0"/>
              </a:spcAft>
            </a:pPr>
            <a:r>
              <a:rPr lang="en-AU" sz="1400" u="sng" dirty="0">
                <a:solidFill>
                  <a:schemeClr val="accent2"/>
                </a:solidFill>
                <a:effectLst/>
                <a:ea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Visual Arts HSC exam pack 2021</a:t>
            </a:r>
            <a:r>
              <a:rPr lang="en-AU" sz="1400" dirty="0">
                <a:solidFill>
                  <a:schemeClr val="accent2"/>
                </a:solidFill>
                <a:effectLst/>
                <a:ea typeface="Arial" panose="020B0604020202020204" pitchFamily="34" charset="0"/>
                <a:cs typeface="Arial" panose="020B0604020202020204" pitchFamily="34" charset="0"/>
              </a:rPr>
              <a:t> </a:t>
            </a:r>
            <a:r>
              <a:rPr lang="en-AU" sz="1400" dirty="0">
                <a:solidFill>
                  <a:srgbClr val="000000"/>
                </a:solidFill>
                <a:effectLst/>
                <a:ea typeface="Segoe UI" panose="020B0502040204020203" pitchFamily="34" charset="0"/>
                <a:cs typeface="Arial" panose="020B0604020202020204" pitchFamily="34" charset="0"/>
              </a:rPr>
              <a:t>© NSW Education Standards Authority (NESA) for and on behalf of the Crown in right of the State of New South Wales, [20</a:t>
            </a:r>
            <a:r>
              <a:rPr lang="en-AU" sz="1400" dirty="0">
                <a:solidFill>
                  <a:srgbClr val="000000"/>
                </a:solidFill>
                <a:effectLst/>
                <a:ea typeface="Arial" panose="020B0604020202020204" pitchFamily="34" charset="0"/>
                <a:cs typeface="Arial" panose="020B0604020202020204" pitchFamily="34" charset="0"/>
              </a:rPr>
              <a:t>21] accessed 25/10/2022.</a:t>
            </a:r>
            <a:endParaRPr lang="en-AU" sz="1400" dirty="0">
              <a:effectLst/>
              <a:ea typeface="Calibri" panose="020F0502020204030204" pitchFamily="34" charset="0"/>
              <a:cs typeface="Arial" panose="020B0604020202020204" pitchFamily="34" charset="0"/>
            </a:endParaRPr>
          </a:p>
          <a:p>
            <a:pPr>
              <a:lnSpc>
                <a:spcPct val="114000"/>
              </a:lnSpc>
              <a:spcBef>
                <a:spcPts val="600"/>
              </a:spcBef>
              <a:spcAft>
                <a:spcPts val="0"/>
              </a:spcAft>
            </a:pPr>
            <a:r>
              <a:rPr lang="en-AU" sz="1400" u="sng" dirty="0">
                <a:solidFill>
                  <a:schemeClr val="accent2"/>
                </a:solidFill>
                <a:effectLst/>
                <a:ea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Visual Arts HSC exam pack 2017</a:t>
            </a:r>
            <a:r>
              <a:rPr lang="en-AU" sz="1400" dirty="0">
                <a:solidFill>
                  <a:schemeClr val="accent2"/>
                </a:solidFill>
                <a:effectLst/>
                <a:ea typeface="Arial" panose="020B0604020202020204" pitchFamily="34" charset="0"/>
                <a:cs typeface="Arial" panose="020B0604020202020204" pitchFamily="34" charset="0"/>
              </a:rPr>
              <a:t> </a:t>
            </a:r>
            <a:r>
              <a:rPr lang="en-AU" sz="1400" dirty="0">
                <a:solidFill>
                  <a:srgbClr val="000000"/>
                </a:solidFill>
                <a:effectLst/>
                <a:ea typeface="Arial" panose="020B0604020202020204" pitchFamily="34" charset="0"/>
                <a:cs typeface="Arial" panose="020B0604020202020204" pitchFamily="34" charset="0"/>
              </a:rPr>
              <a:t>@NSW Education Standards Authority (NESA) for and on behalf of the Crown in right of the State of New South Wales, [2017] accessed 25/10/2022.</a:t>
            </a:r>
            <a:endParaRPr lang="en-AU" sz="1400" dirty="0">
              <a:effectLst/>
              <a:ea typeface="Calibri" panose="020F0502020204030204" pitchFamily="34" charset="0"/>
              <a:cs typeface="Arial" panose="020B0604020202020204" pitchFamily="34" charset="0"/>
            </a:endParaRPr>
          </a:p>
          <a:p>
            <a:pPr>
              <a:lnSpc>
                <a:spcPct val="114000"/>
              </a:lnSpc>
              <a:spcBef>
                <a:spcPts val="600"/>
              </a:spcBef>
              <a:spcAft>
                <a:spcPts val="0"/>
              </a:spcAft>
            </a:pPr>
            <a:r>
              <a:rPr lang="en-AU" sz="1400" u="sng" dirty="0">
                <a:solidFill>
                  <a:schemeClr val="accent2"/>
                </a:solidFill>
                <a:effectLst/>
                <a:ea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Visual Arts | NSW Education Standards</a:t>
            </a:r>
            <a:r>
              <a:rPr lang="en-AU" sz="1400" dirty="0">
                <a:solidFill>
                  <a:schemeClr val="accent2"/>
                </a:solidFill>
                <a:effectLst/>
                <a:ea typeface="Arial" panose="020B0604020202020204" pitchFamily="34" charset="0"/>
                <a:cs typeface="Arial" panose="020B0604020202020204" pitchFamily="34" charset="0"/>
              </a:rPr>
              <a:t> </a:t>
            </a:r>
            <a:r>
              <a:rPr lang="en-AU" sz="1400" dirty="0">
                <a:solidFill>
                  <a:srgbClr val="000000"/>
                </a:solidFill>
                <a:effectLst/>
                <a:ea typeface="Arial" panose="020B0604020202020204" pitchFamily="34" charset="0"/>
                <a:cs typeface="Arial" panose="020B0604020202020204" pitchFamily="34" charset="0"/>
              </a:rPr>
              <a:t>@NSW Education Standards Authority (NESA) for and on behalf of the Crown in right of the State of New South Wales, [2017] accessed 25/10/2022.</a:t>
            </a:r>
            <a:endParaRPr lang="en-AU" sz="1400" dirty="0">
              <a:effectLst/>
              <a:ea typeface="Calibri" panose="020F0502020204030204" pitchFamily="34" charset="0"/>
              <a:cs typeface="Arial" panose="020B0604020202020204" pitchFamily="34" charset="0"/>
            </a:endParaRPr>
          </a:p>
          <a:p>
            <a:pPr>
              <a:lnSpc>
                <a:spcPct val="114000"/>
              </a:lnSpc>
              <a:spcBef>
                <a:spcPts val="600"/>
              </a:spcBef>
            </a:pPr>
            <a:r>
              <a:rPr lang="en-AU" sz="1400" dirty="0">
                <a:solidFill>
                  <a:srgbClr val="000000"/>
                </a:solidFill>
                <a:effectLst/>
                <a:ea typeface="Arial" panose="020B0604020202020204" pitchFamily="34" charset="0"/>
                <a:cs typeface="Arial" panose="020B0604020202020204" pitchFamily="34" charset="0"/>
              </a:rPr>
              <a:t>Learning Hub </a:t>
            </a:r>
            <a:r>
              <a:rPr lang="en-AU" sz="1400" u="sng" dirty="0">
                <a:solidFill>
                  <a:schemeClr val="accent2"/>
                </a:solidFill>
                <a:effectLst/>
                <a:ea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Learning Hub | Writing paragraphs with PEEL</a:t>
            </a:r>
            <a:r>
              <a:rPr lang="en-AU" sz="1400" dirty="0">
                <a:solidFill>
                  <a:schemeClr val="accent2"/>
                </a:solidFill>
                <a:effectLst/>
                <a:ea typeface="Arial" panose="020B0604020202020204" pitchFamily="34" charset="0"/>
                <a:cs typeface="Arial" panose="020B0604020202020204" pitchFamily="34" charset="0"/>
              </a:rPr>
              <a:t> </a:t>
            </a:r>
            <a:r>
              <a:rPr lang="en-AU" sz="1400" dirty="0">
                <a:solidFill>
                  <a:srgbClr val="000000"/>
                </a:solidFill>
                <a:effectLst/>
                <a:ea typeface="Arial" panose="020B0604020202020204" pitchFamily="34" charset="0"/>
                <a:cs typeface="Arial" panose="020B0604020202020204" pitchFamily="34" charset="0"/>
              </a:rPr>
              <a:t>[website] accessed 25/10/2022.</a:t>
            </a:r>
            <a:endParaRPr lang="en-AU" sz="1400" dirty="0">
              <a:effectLst/>
              <a:ea typeface="Calibri" panose="020F0502020204030204" pitchFamily="34" charset="0"/>
              <a:cs typeface="Arial" panose="020B0604020202020204" pitchFamily="34" charset="0"/>
            </a:endParaRPr>
          </a:p>
          <a:p>
            <a:pPr>
              <a:lnSpc>
                <a:spcPct val="114000"/>
              </a:lnSpc>
            </a:pPr>
            <a:endParaRPr lang="en-AU" sz="1400" dirty="0">
              <a:effectLst/>
              <a:ea typeface="Calibri" panose="020F0502020204030204" pitchFamily="34" charset="0"/>
              <a:cs typeface="Arial" panose="020B0604020202020204" pitchFamily="34" charset="0"/>
            </a:endParaRPr>
          </a:p>
          <a:p>
            <a:pPr>
              <a:lnSpc>
                <a:spcPct val="114000"/>
              </a:lnSpc>
            </a:pPr>
            <a:endParaRPr lang="en-AU" sz="1400" dirty="0"/>
          </a:p>
        </p:txBody>
      </p:sp>
      <p:sp>
        <p:nvSpPr>
          <p:cNvPr id="4" name="Slide Number Placeholder 3">
            <a:extLst>
              <a:ext uri="{FF2B5EF4-FFF2-40B4-BE49-F238E27FC236}">
                <a16:creationId xmlns:a16="http://schemas.microsoft.com/office/drawing/2014/main" id="{D162A49B-DF5B-8ECF-1B2C-0B021982124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1184995522"/>
      </p:ext>
    </p:extLst>
  </p:cSld>
  <p:clrMapOvr>
    <a:masterClrMapping/>
  </p:clrMapOvr>
</p:sld>
</file>

<file path=ppt/theme/theme1.xml><?xml version="1.0" encoding="utf-8"?>
<a:theme xmlns:a="http://schemas.openxmlformats.org/drawingml/2006/main" name="NSWG Corporate">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DoE PPT Template 2022 DRAFT" id="{EE3A526C-8D38-9A4D-A42A-078C80723416}" vid="{3CBC06BA-A92D-1648-A71C-24BD71284C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DoE_PPT_Template</Template>
  <TotalTime>0</TotalTime>
  <Words>1105</Words>
  <Application>Microsoft Office PowerPoint</Application>
  <PresentationFormat>Widescreen</PresentationFormat>
  <Paragraphs>98</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Times New Roman</vt:lpstr>
      <vt:lpstr>Arial</vt:lpstr>
      <vt:lpstr>Public Sans</vt:lpstr>
      <vt:lpstr>Public Sans Light</vt:lpstr>
      <vt:lpstr>NSWG Corporate</vt:lpstr>
      <vt:lpstr>LEAP!  Level up your skills in section II– writing a conclusion</vt:lpstr>
      <vt:lpstr>LEAP lessons introduction </vt:lpstr>
      <vt:lpstr>Learn – writing a conclusion</vt:lpstr>
      <vt:lpstr>Learn – writing a conclusion </vt:lpstr>
      <vt:lpstr>Example – conclusion model using scaffold</vt:lpstr>
      <vt:lpstr>Apply – writing a conclusion </vt:lpstr>
      <vt:lpstr>Practise – concluding sentence(s) </vt:lpstr>
      <vt:lpstr>References for LEAP! – Level up your skills in section II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LEAP! Level up your skills in section II– writing a conclusion</dc:title>
  <dc:creator>NSW Department of Education</dc:creator>
  <cp:keywords/>
  <cp:revision>2</cp:revision>
  <dcterms:created xsi:type="dcterms:W3CDTF">2023-06-15T00:24:14Z</dcterms:created>
  <dcterms:modified xsi:type="dcterms:W3CDTF">2023-06-15T00:24:34Z</dcterms:modified>
</cp:coreProperties>
</file>