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handoutMasterIdLst>
    <p:handoutMasterId r:id="rId11"/>
  </p:handoutMasterIdLst>
  <p:sldIdLst>
    <p:sldId id="323" r:id="rId2"/>
    <p:sldId id="360" r:id="rId3"/>
    <p:sldId id="351" r:id="rId4"/>
    <p:sldId id="357" r:id="rId5"/>
    <p:sldId id="358" r:id="rId6"/>
    <p:sldId id="361" r:id="rId7"/>
    <p:sldId id="359" r:id="rId8"/>
    <p:sldId id="396" r:id="rId9"/>
  </p:sldIdLst>
  <p:sldSz cx="12192000" cy="6858000"/>
  <p:notesSz cx="6858000" cy="9144000"/>
  <p:embeddedFontLst>
    <p:embeddedFont>
      <p:font typeface="Public Sans" panose="020B0604020202020204" charset="0"/>
      <p:regular r:id="rId12"/>
      <p:bold r:id="rId13"/>
      <p:italic r:id="rId14"/>
      <p:boldItalic r:id="rId15"/>
    </p:embeddedFont>
    <p:embeddedFont>
      <p:font typeface="Public Sans Light" panose="020B0604020202020204"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83A15-E68B-0B0B-1C3F-999FD2CA37A0}" name="Ravenna GREGORY" initials="RG" userId="S::ravenna.gregory@det.nsw.edu.au::f5c11ae7-6dec-403e-a7cc-ae83440d4b4a" providerId="AD"/>
  <p188:author id="{55FE7F95-A3CF-0E98-C5FC-2B8759A72201}"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E01E41E9-2EB3-2CEA-7F62-566CC93C56C6}" name="Alexander Papasavvas" initials="AP" userId="S::Alexander.Papasavvas@det.nsw.edu.au::23500b9d-e8c9-4b05-b51e-1cddf5f5d7ab"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F6ACB6"/>
    <a:srgbClr val="630019"/>
    <a:srgbClr val="EBEBEB"/>
    <a:srgbClr val="F3E2E6"/>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E2577-25CD-4BF7-92A2-DEBC598E4D60}" v="2" dt="2023-04-16T22:15:44.60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73" autoAdjust="0"/>
  </p:normalViewPr>
  <p:slideViewPr>
    <p:cSldViewPr snapToGrid="0">
      <p:cViewPr varScale="1">
        <p:scale>
          <a:sx n="94" d="100"/>
          <a:sy n="94" d="100"/>
        </p:scale>
        <p:origin x="89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Jump Sky Man - Free photo on </a:t>
            </a:r>
            <a:r>
              <a:rPr lang="en-AU" err="1">
                <a:hlinkClick r:id="rId3"/>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educationstandards.nsw.edu.au/wps/portal/nesa/11-12/hsc/hsc-student-guide/glossary-keywords"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standards.nsw.edu.au/wps/portal/nesa/resource-finder/hsc-exam-papers/2017/visual-arts-2017-hsc-exam-pack" TargetMode="External"/><Relationship Id="rId2" Type="http://schemas.openxmlformats.org/officeDocument/2006/relationships/hyperlink" Target="https://education.nsw.gov.au/content/dam/main-education/teaching-and-learning/curriculum/key-learning-areas/creative-arts/media/documents/creative-arts-s6-visual-arts-hsc-writing-module-2-overview.pptx"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standards.nsw.edu.au/wps/portal/nesa/resource-finder/hsc-exam-papers/2017/visual-arts-2017-hsc-exam-pack" TargetMode="External"/><Relationship Id="rId2" Type="http://schemas.openxmlformats.org/officeDocument/2006/relationships/hyperlink" Target="https://education.nsw.gov.au/content/dam/main-education/teaching-and-learning/curriculum/key-learning-areas/creative-arts/media/documents/creative-arts-s6-visual-arts-hsc-writing-module-2-overview.pptx" TargetMode="External"/><Relationship Id="rId1" Type="http://schemas.openxmlformats.org/officeDocument/2006/relationships/slideLayout" Target="../slideLayouts/slideLayout19.xml"/><Relationship Id="rId4" Type="http://schemas.openxmlformats.org/officeDocument/2006/relationships/hyperlink" Target="https://educationstandards.nsw.edu.au/wps/portal/nesa/11-12/hsc/hsc-student-guide/glossary-keywor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II – </a:t>
            </a:r>
            <a:r>
              <a:rPr lang="en-AU" dirty="0">
                <a:solidFill>
                  <a:schemeClr val="accent4"/>
                </a:solidFill>
              </a:rPr>
              <a:t>breaking down the question</a:t>
            </a:r>
          </a:p>
        </p:txBody>
      </p:sp>
      <p:sp>
        <p:nvSpPr>
          <p:cNvPr id="2" name="Footer Placeholder 2">
            <a:extLst>
              <a:ext uri="{FF2B5EF4-FFF2-40B4-BE49-F238E27FC236}">
                <a16:creationId xmlns:a16="http://schemas.microsoft.com/office/drawing/2014/main" id="{6F27A95A-B46B-824F-4EA4-652B29DEA255}"/>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dirty="0">
                <a:effectLst/>
              </a:rPr>
              <a:t>Writing about HSC visual arts</a:t>
            </a:r>
            <a:endParaRPr lang="en-AU" dirty="0"/>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dirty="0"/>
              <a:t>Creative arts curriculum team </a:t>
            </a:r>
          </a:p>
        </p:txBody>
      </p:sp>
      <p:pic>
        <p:nvPicPr>
          <p:cNvPr id="3" name="Picture 2">
            <a:extLst>
              <a:ext uri="{FF2B5EF4-FFF2-40B4-BE49-F238E27FC236}">
                <a16:creationId xmlns:a16="http://schemas.microsoft.com/office/drawing/2014/main" id="{F71AE5A8-4ED2-40BB-6FCD-8360329C77F5}"/>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07A789D-265B-BC7F-1CA1-EF8C17F2CCA5}"/>
              </a:ext>
            </a:extLst>
          </p:cNvPr>
          <p:cNvSpPr>
            <a:spLocks noGrp="1"/>
          </p:cNvSpPr>
          <p:nvPr>
            <p:ph type="title"/>
          </p:nvPr>
        </p:nvSpPr>
        <p:spPr/>
        <p:txBody>
          <a:bodyPr/>
          <a:lstStyle/>
          <a:p>
            <a:r>
              <a:rPr lang="en-AU" dirty="0"/>
              <a:t>LEAP lessons introduction</a:t>
            </a:r>
            <a:br>
              <a:rPr lang="en-AU" dirty="0"/>
            </a:br>
            <a:endParaRPr lang="en-AU" dirty="0"/>
          </a:p>
        </p:txBody>
      </p:sp>
      <p:sp>
        <p:nvSpPr>
          <p:cNvPr id="3" name="TextBox 2">
            <a:extLst>
              <a:ext uri="{FF2B5EF4-FFF2-40B4-BE49-F238E27FC236}">
                <a16:creationId xmlns:a16="http://schemas.microsoft.com/office/drawing/2014/main" id="{7B353CCF-4F76-4313-5189-E0E3DAEAB90A}"/>
              </a:ext>
            </a:extLst>
          </p:cNvPr>
          <p:cNvSpPr txBox="1"/>
          <p:nvPr/>
        </p:nvSpPr>
        <p:spPr>
          <a:xfrm>
            <a:off x="286926" y="1643253"/>
            <a:ext cx="7043981" cy="3611694"/>
          </a:xfrm>
          <a:prstGeom prst="rect">
            <a:avLst/>
          </a:prstGeom>
          <a:noFill/>
        </p:spPr>
        <p:txBody>
          <a:bodyPr wrap="square" lIns="91440" tIns="45720" rIns="91440" bIns="45720" anchor="t">
            <a:spAutoFit/>
          </a:bodyPr>
          <a:lstStyle/>
          <a:p>
            <a:pPr>
              <a:lnSpc>
                <a:spcPct val="150000"/>
              </a:lnSpc>
            </a:pPr>
            <a:r>
              <a:rPr lang="en-AU" sz="1800" dirty="0">
                <a:solidFill>
                  <a:schemeClr val="accent1"/>
                </a:solidFill>
              </a:rPr>
              <a:t>LEAP lessons are structured in 4 parts.</a:t>
            </a:r>
          </a:p>
          <a:p>
            <a:pPr>
              <a:lnSpc>
                <a:spcPct val="150000"/>
              </a:lnSpc>
              <a:spcBef>
                <a:spcPts val="1200"/>
              </a:spcBef>
              <a:spcAft>
                <a:spcPts val="1200"/>
              </a:spcAft>
            </a:pPr>
            <a:r>
              <a:rPr lang="en-AU" sz="1800" b="1" dirty="0">
                <a:solidFill>
                  <a:schemeClr val="accent1"/>
                </a:solidFill>
              </a:rPr>
              <a:t>Learn</a:t>
            </a:r>
            <a:r>
              <a:rPr lang="en-AU" sz="1800" dirty="0">
                <a:solidFill>
                  <a:schemeClr val="accent1"/>
                </a:solidFill>
              </a:rPr>
              <a:t> – provides information about topic.</a:t>
            </a:r>
          </a:p>
          <a:p>
            <a:pPr>
              <a:lnSpc>
                <a:spcPct val="150000"/>
              </a:lnSpc>
              <a:spcBef>
                <a:spcPts val="1200"/>
              </a:spcBef>
              <a:spcAft>
                <a:spcPts val="1200"/>
              </a:spcAft>
            </a:pPr>
            <a:r>
              <a:rPr lang="en-AU" sz="1800" b="1" dirty="0">
                <a:solidFill>
                  <a:schemeClr val="accent1"/>
                </a:solidFill>
              </a:rPr>
              <a:t>Example</a:t>
            </a:r>
            <a:r>
              <a:rPr lang="en-AU" sz="1800" dirty="0">
                <a:solidFill>
                  <a:schemeClr val="accent1"/>
                </a:solidFill>
              </a:rPr>
              <a:t> – provides an example response, often using a scaffold.</a:t>
            </a:r>
          </a:p>
          <a:p>
            <a:pPr>
              <a:lnSpc>
                <a:spcPct val="150000"/>
              </a:lnSpc>
              <a:spcBef>
                <a:spcPts val="1200"/>
              </a:spcBef>
              <a:spcAft>
                <a:spcPts val="1200"/>
              </a:spcAft>
            </a:pPr>
            <a:r>
              <a:rPr lang="en-AU" sz="1800" b="1" dirty="0">
                <a:solidFill>
                  <a:schemeClr val="accent1"/>
                </a:solidFill>
              </a:rPr>
              <a:t>Apply</a:t>
            </a:r>
            <a:r>
              <a:rPr lang="en-AU" sz="1800" dirty="0">
                <a:solidFill>
                  <a:schemeClr val="accent1"/>
                </a:solidFill>
              </a:rPr>
              <a:t> – apply your learning to answer a section II question</a:t>
            </a:r>
          </a:p>
          <a:p>
            <a:pPr>
              <a:lnSpc>
                <a:spcPct val="150000"/>
              </a:lnSpc>
              <a:spcBef>
                <a:spcPts val="1200"/>
              </a:spcBef>
              <a:spcAft>
                <a:spcPts val="1200"/>
              </a:spcAft>
            </a:pPr>
            <a:r>
              <a:rPr lang="en-AU" sz="1800" b="1" dirty="0">
                <a:solidFill>
                  <a:schemeClr val="accent1"/>
                </a:solidFill>
              </a:rPr>
              <a:t>Practise</a:t>
            </a:r>
            <a:r>
              <a:rPr lang="en-AU" sz="1800" dirty="0">
                <a:solidFill>
                  <a:schemeClr val="accent1"/>
                </a:solidFill>
              </a:rPr>
              <a:t> – key points to remember when you practise in the future for assessment and examination preparation.</a:t>
            </a:r>
          </a:p>
        </p:txBody>
      </p:sp>
      <p:grpSp>
        <p:nvGrpSpPr>
          <p:cNvPr id="13" name="Group 12">
            <a:extLst>
              <a:ext uri="{FF2B5EF4-FFF2-40B4-BE49-F238E27FC236}">
                <a16:creationId xmlns:a16="http://schemas.microsoft.com/office/drawing/2014/main" id="{0980A05D-9D66-16B9-FEDE-41069A618917}"/>
              </a:ext>
              <a:ext uri="{C183D7F6-B498-43B3-948B-1728B52AA6E4}">
                <adec:decorative xmlns:adec="http://schemas.microsoft.com/office/drawing/2017/decorative" val="1"/>
              </a:ext>
            </a:extLst>
          </p:cNvPr>
          <p:cNvGrpSpPr/>
          <p:nvPr/>
        </p:nvGrpSpPr>
        <p:grpSpPr>
          <a:xfrm>
            <a:off x="7663439" y="1654212"/>
            <a:ext cx="4228184" cy="1882994"/>
            <a:chOff x="7650194" y="1654212"/>
            <a:chExt cx="4228184" cy="1882994"/>
          </a:xfrm>
        </p:grpSpPr>
        <p:sp>
          <p:nvSpPr>
            <p:cNvPr id="15" name="Rectangle: Rounded Corners 14">
              <a:extLst>
                <a:ext uri="{FF2B5EF4-FFF2-40B4-BE49-F238E27FC236}">
                  <a16:creationId xmlns:a16="http://schemas.microsoft.com/office/drawing/2014/main" id="{41475DF2-5DB4-D6D3-41A8-C35559FAE7CB}"/>
                </a:ext>
                <a:ext uri="{C183D7F6-B498-43B3-948B-1728B52AA6E4}">
                  <adec:decorative xmlns:adec="http://schemas.microsoft.com/office/drawing/2017/decorative" val="1"/>
                </a:ext>
              </a:extLst>
            </p:cNvPr>
            <p:cNvSpPr/>
            <p:nvPr/>
          </p:nvSpPr>
          <p:spPr>
            <a:xfrm>
              <a:off x="7650195" y="1654212"/>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39B2FBE7-628B-3421-DAC5-BD285B9B5A2F}"/>
                </a:ext>
                <a:ext uri="{C183D7F6-B498-43B3-948B-1728B52AA6E4}">
                  <adec:decorative xmlns:adec="http://schemas.microsoft.com/office/drawing/2017/decorative" val="1"/>
                </a:ext>
              </a:extLst>
            </p:cNvPr>
            <p:cNvSpPr txBox="1"/>
            <p:nvPr/>
          </p:nvSpPr>
          <p:spPr>
            <a:xfrm>
              <a:off x="8246651" y="1748473"/>
              <a:ext cx="3033757"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solidFill>
                    <a:schemeClr val="accent1"/>
                  </a:solidFill>
                </a:rPr>
                <a:t>Breaking down the question</a:t>
              </a:r>
            </a:p>
          </p:txBody>
        </p:sp>
        <p:sp>
          <p:nvSpPr>
            <p:cNvPr id="17" name="Oval 16">
              <a:extLst>
                <a:ext uri="{FF2B5EF4-FFF2-40B4-BE49-F238E27FC236}">
                  <a16:creationId xmlns:a16="http://schemas.microsoft.com/office/drawing/2014/main" id="{323AE310-7A92-E22D-FD1C-AE862E60DCA0}"/>
                </a:ext>
                <a:ext uri="{C183D7F6-B498-43B3-948B-1728B52AA6E4}">
                  <adec:decorative xmlns:adec="http://schemas.microsoft.com/office/drawing/2017/decorative" val="1"/>
                </a:ext>
              </a:extLst>
            </p:cNvPr>
            <p:cNvSpPr/>
            <p:nvPr/>
          </p:nvSpPr>
          <p:spPr>
            <a:xfrm>
              <a:off x="7650194"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L</a:t>
              </a:r>
            </a:p>
            <a:p>
              <a:pPr algn="ctr"/>
              <a:endParaRPr lang="en-AU" b="1" dirty="0"/>
            </a:p>
          </p:txBody>
        </p:sp>
        <p:sp>
          <p:nvSpPr>
            <p:cNvPr id="18" name="Oval 17">
              <a:extLst>
                <a:ext uri="{FF2B5EF4-FFF2-40B4-BE49-F238E27FC236}">
                  <a16:creationId xmlns:a16="http://schemas.microsoft.com/office/drawing/2014/main" id="{7071D30B-269D-1888-0E3A-4EE00AF92CD6}"/>
                </a:ext>
                <a:ext uri="{C183D7F6-B498-43B3-948B-1728B52AA6E4}">
                  <adec:decorative xmlns:adec="http://schemas.microsoft.com/office/drawing/2017/decorative" val="1"/>
                </a:ext>
              </a:extLst>
            </p:cNvPr>
            <p:cNvSpPr/>
            <p:nvPr/>
          </p:nvSpPr>
          <p:spPr>
            <a:xfrm>
              <a:off x="9800926"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a:t>A</a:t>
              </a:r>
            </a:p>
            <a:p>
              <a:pPr algn="ctr"/>
              <a:endParaRPr lang="en-AU"/>
            </a:p>
          </p:txBody>
        </p:sp>
        <p:sp>
          <p:nvSpPr>
            <p:cNvPr id="19" name="Oval 18">
              <a:extLst>
                <a:ext uri="{FF2B5EF4-FFF2-40B4-BE49-F238E27FC236}">
                  <a16:creationId xmlns:a16="http://schemas.microsoft.com/office/drawing/2014/main" id="{CDB903A1-2C9C-B32C-A446-43D6DBED038C}"/>
                </a:ext>
                <a:ext uri="{C183D7F6-B498-43B3-948B-1728B52AA6E4}">
                  <adec:decorative xmlns:adec="http://schemas.microsoft.com/office/drawing/2017/decorative" val="1"/>
                </a:ext>
              </a:extLst>
            </p:cNvPr>
            <p:cNvSpPr/>
            <p:nvPr/>
          </p:nvSpPr>
          <p:spPr>
            <a:xfrm>
              <a:off x="10870378"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P</a:t>
              </a:r>
            </a:p>
            <a:p>
              <a:pPr algn="ctr"/>
              <a:endParaRPr lang="en-AU" dirty="0"/>
            </a:p>
          </p:txBody>
        </p:sp>
        <p:sp>
          <p:nvSpPr>
            <p:cNvPr id="20" name="TextBox 19">
              <a:extLst>
                <a:ext uri="{FF2B5EF4-FFF2-40B4-BE49-F238E27FC236}">
                  <a16:creationId xmlns:a16="http://schemas.microsoft.com/office/drawing/2014/main" id="{3EAFC5D8-24A0-7297-3A2D-FFB2BB3A3C17}"/>
                </a:ext>
                <a:ext uri="{C183D7F6-B498-43B3-948B-1728B52AA6E4}">
                  <adec:decorative xmlns:adec="http://schemas.microsoft.com/office/drawing/2017/decorative" val="1"/>
                </a:ext>
              </a:extLst>
            </p:cNvPr>
            <p:cNvSpPr txBox="1"/>
            <p:nvPr/>
          </p:nvSpPr>
          <p:spPr>
            <a:xfrm>
              <a:off x="7951722" y="3241862"/>
              <a:ext cx="632990" cy="206700"/>
            </a:xfrm>
            <a:prstGeom prst="rect">
              <a:avLst/>
            </a:prstGeom>
            <a:noFill/>
          </p:spPr>
          <p:txBody>
            <a:bodyPr wrap="square" lIns="0" tIns="0" rIns="0" bIns="0" rtlCol="0">
              <a:noAutofit/>
            </a:bodyPr>
            <a:lstStyle/>
            <a:p>
              <a:pPr algn="l"/>
              <a:r>
                <a:rPr lang="en-AU" sz="1200">
                  <a:solidFill>
                    <a:schemeClr val="bg1"/>
                  </a:solidFill>
                </a:rPr>
                <a:t>Learn</a:t>
              </a:r>
            </a:p>
          </p:txBody>
        </p:sp>
        <p:sp>
          <p:nvSpPr>
            <p:cNvPr id="21" name="TextBox 20">
              <a:extLst>
                <a:ext uri="{FF2B5EF4-FFF2-40B4-BE49-F238E27FC236}">
                  <a16:creationId xmlns:a16="http://schemas.microsoft.com/office/drawing/2014/main" id="{A74B1627-F386-C9D7-E5D8-B1F62E6976D0}"/>
                </a:ext>
                <a:ext uri="{C183D7F6-B498-43B3-948B-1728B52AA6E4}">
                  <adec:decorative xmlns:adec="http://schemas.microsoft.com/office/drawing/2017/decorative" val="1"/>
                </a:ext>
              </a:extLst>
            </p:cNvPr>
            <p:cNvSpPr txBox="1"/>
            <p:nvPr/>
          </p:nvSpPr>
          <p:spPr>
            <a:xfrm>
              <a:off x="10099556" y="3241506"/>
              <a:ext cx="632990" cy="206700"/>
            </a:xfrm>
            <a:prstGeom prst="rect">
              <a:avLst/>
            </a:prstGeom>
            <a:noFill/>
          </p:spPr>
          <p:txBody>
            <a:bodyPr wrap="square" lIns="0" tIns="0" rIns="0" bIns="0" rtlCol="0">
              <a:noAutofit/>
            </a:bodyPr>
            <a:lstStyle/>
            <a:p>
              <a:pPr algn="l"/>
              <a:r>
                <a:rPr lang="en-AU" sz="1200">
                  <a:solidFill>
                    <a:schemeClr val="bg1"/>
                  </a:solidFill>
                </a:rPr>
                <a:t>Apply</a:t>
              </a:r>
            </a:p>
          </p:txBody>
        </p:sp>
        <p:sp>
          <p:nvSpPr>
            <p:cNvPr id="22" name="TextBox 21">
              <a:extLst>
                <a:ext uri="{FF2B5EF4-FFF2-40B4-BE49-F238E27FC236}">
                  <a16:creationId xmlns:a16="http://schemas.microsoft.com/office/drawing/2014/main" id="{42A27527-8D1E-E0C9-937E-A2351DB8A7A4}"/>
                </a:ext>
                <a:ext uri="{C183D7F6-B498-43B3-948B-1728B52AA6E4}">
                  <adec:decorative xmlns:adec="http://schemas.microsoft.com/office/drawing/2017/decorative" val="1"/>
                </a:ext>
              </a:extLst>
            </p:cNvPr>
            <p:cNvSpPr txBox="1"/>
            <p:nvPr/>
          </p:nvSpPr>
          <p:spPr>
            <a:xfrm>
              <a:off x="11117707" y="3241506"/>
              <a:ext cx="632990" cy="206700"/>
            </a:xfrm>
            <a:prstGeom prst="rect">
              <a:avLst/>
            </a:prstGeom>
            <a:noFill/>
          </p:spPr>
          <p:txBody>
            <a:bodyPr wrap="square" lIns="0" tIns="0" rIns="0" bIns="0" rtlCol="0">
              <a:noAutofit/>
            </a:bodyPr>
            <a:lstStyle/>
            <a:p>
              <a:pPr algn="l"/>
              <a:r>
                <a:rPr lang="en-AU" sz="1200">
                  <a:solidFill>
                    <a:schemeClr val="bg1"/>
                  </a:solidFill>
                </a:rPr>
                <a:t>Practise</a:t>
              </a:r>
            </a:p>
          </p:txBody>
        </p:sp>
        <p:sp>
          <p:nvSpPr>
            <p:cNvPr id="24" name="Oval 23">
              <a:extLst>
                <a:ext uri="{FF2B5EF4-FFF2-40B4-BE49-F238E27FC236}">
                  <a16:creationId xmlns:a16="http://schemas.microsoft.com/office/drawing/2014/main" id="{F4CE55E6-EC04-F750-E469-79BDD1D699C9}"/>
                </a:ext>
                <a:ext uri="{C183D7F6-B498-43B3-948B-1728B52AA6E4}">
                  <adec:decorative xmlns:adec="http://schemas.microsoft.com/office/drawing/2017/decorative" val="1"/>
                </a:ext>
              </a:extLst>
            </p:cNvPr>
            <p:cNvSpPr/>
            <p:nvPr/>
          </p:nvSpPr>
          <p:spPr>
            <a:xfrm>
              <a:off x="8718873"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a:t>E</a:t>
              </a:r>
            </a:p>
            <a:p>
              <a:pPr algn="ctr"/>
              <a:endParaRPr lang="en-AU"/>
            </a:p>
          </p:txBody>
        </p:sp>
        <p:sp>
          <p:nvSpPr>
            <p:cNvPr id="25" name="TextBox 24">
              <a:extLst>
                <a:ext uri="{FF2B5EF4-FFF2-40B4-BE49-F238E27FC236}">
                  <a16:creationId xmlns:a16="http://schemas.microsoft.com/office/drawing/2014/main" id="{8626EE9D-9299-1ADA-2341-04144FBC9C93}"/>
                </a:ext>
                <a:ext uri="{C183D7F6-B498-43B3-948B-1728B52AA6E4}">
                  <adec:decorative xmlns:adec="http://schemas.microsoft.com/office/drawing/2017/decorative" val="1"/>
                </a:ext>
              </a:extLst>
            </p:cNvPr>
            <p:cNvSpPr txBox="1"/>
            <p:nvPr/>
          </p:nvSpPr>
          <p:spPr>
            <a:xfrm>
              <a:off x="8904668" y="3241862"/>
              <a:ext cx="723237" cy="198588"/>
            </a:xfrm>
            <a:prstGeom prst="rect">
              <a:avLst/>
            </a:prstGeom>
            <a:noFill/>
          </p:spPr>
          <p:txBody>
            <a:bodyPr wrap="square" lIns="0" tIns="0" rIns="0" bIns="0" rtlCol="0">
              <a:noAutofit/>
            </a:bodyPr>
            <a:lstStyle/>
            <a:p>
              <a:pPr algn="l"/>
              <a:r>
                <a:rPr lang="en-AU" sz="1200">
                  <a:solidFill>
                    <a:schemeClr val="bg1"/>
                  </a:solidFill>
                </a:rPr>
                <a:t>Example</a:t>
              </a:r>
            </a:p>
          </p:txBody>
        </p:sp>
      </p:grpSp>
      <p:sp>
        <p:nvSpPr>
          <p:cNvPr id="4" name="Slide Number Placeholder 3">
            <a:extLst>
              <a:ext uri="{FF2B5EF4-FFF2-40B4-BE49-F238E27FC236}">
                <a16:creationId xmlns:a16="http://schemas.microsoft.com/office/drawing/2014/main" id="{8AA94DCC-BADA-B640-D3CB-F0B5A6587F4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72482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D80-713F-2BE6-4ECD-20C8EE86EC3E}"/>
              </a:ext>
            </a:extLst>
          </p:cNvPr>
          <p:cNvSpPr>
            <a:spLocks noGrp="1"/>
          </p:cNvSpPr>
          <p:nvPr>
            <p:ph type="title"/>
          </p:nvPr>
        </p:nvSpPr>
        <p:spPr>
          <a:xfrm>
            <a:off x="359999" y="360000"/>
            <a:ext cx="10421607" cy="1008000"/>
          </a:xfrm>
        </p:spPr>
        <p:txBody>
          <a:bodyPr/>
          <a:lstStyle/>
          <a:p>
            <a:r>
              <a:rPr lang="en-AU" sz="3600" dirty="0"/>
              <a:t>Learn – </a:t>
            </a:r>
            <a:r>
              <a:rPr lang="en-AU" dirty="0">
                <a:solidFill>
                  <a:schemeClr val="tx2"/>
                </a:solidFill>
              </a:rPr>
              <a:t>b</a:t>
            </a:r>
            <a:r>
              <a:rPr lang="en-AU" sz="3600" dirty="0">
                <a:solidFill>
                  <a:schemeClr val="tx2"/>
                </a:solidFill>
              </a:rPr>
              <a:t>reaking down the question in section II</a:t>
            </a:r>
            <a:endParaRPr lang="en-AU" sz="1600" dirty="0"/>
          </a:p>
        </p:txBody>
      </p:sp>
      <p:sp>
        <p:nvSpPr>
          <p:cNvPr id="6" name="TextBox 5">
            <a:extLst>
              <a:ext uri="{FF2B5EF4-FFF2-40B4-BE49-F238E27FC236}">
                <a16:creationId xmlns:a16="http://schemas.microsoft.com/office/drawing/2014/main" id="{A69E2DAB-F90A-BDAC-F6A8-A19C0C69D108}"/>
              </a:ext>
            </a:extLst>
          </p:cNvPr>
          <p:cNvSpPr txBox="1"/>
          <p:nvPr/>
        </p:nvSpPr>
        <p:spPr>
          <a:xfrm>
            <a:off x="2644717" y="1328312"/>
            <a:ext cx="7750216" cy="384272"/>
          </a:xfrm>
          <a:prstGeom prst="rect">
            <a:avLst/>
          </a:prstGeom>
          <a:noFill/>
        </p:spPr>
        <p:txBody>
          <a:bodyPr wrap="square">
            <a:spAutoFit/>
          </a:bodyPr>
          <a:lstStyle/>
          <a:p>
            <a:pPr>
              <a:lnSpc>
                <a:spcPct val="115000"/>
              </a:lnSpc>
              <a:spcBef>
                <a:spcPts val="1200"/>
              </a:spcBef>
            </a:pPr>
            <a:r>
              <a:rPr lang="en-US" sz="1800">
                <a:solidFill>
                  <a:schemeClr val="accent1"/>
                </a:solidFill>
                <a:effectLst/>
                <a:ea typeface="Arial" panose="020B0604020202020204" pitchFamily="34" charset="0"/>
                <a:cs typeface="Arial" panose="020B0604020202020204" pitchFamily="34" charset="0"/>
              </a:rPr>
              <a:t>Most Section II extended response questions have 4 parts.</a:t>
            </a:r>
            <a:endParaRPr lang="en-AU" sz="1800">
              <a:solidFill>
                <a:schemeClr val="accent1"/>
              </a:solidFill>
              <a:effectLst/>
              <a:ea typeface="Calibri" panose="020F0502020204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EA714AE-5AB6-84C2-C18A-3E98AF5806F7}"/>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8" name="Oval 7">
              <a:extLst>
                <a:ext uri="{FF2B5EF4-FFF2-40B4-BE49-F238E27FC236}">
                  <a16:creationId xmlns:a16="http://schemas.microsoft.com/office/drawing/2014/main" id="{82E40DE8-B077-26BF-95A7-8ED214289B0F}"/>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9" name="TextBox 8">
              <a:extLst>
                <a:ext uri="{FF2B5EF4-FFF2-40B4-BE49-F238E27FC236}">
                  <a16:creationId xmlns:a16="http://schemas.microsoft.com/office/drawing/2014/main" id="{B656D3B0-5D70-E73F-BC66-CD7043018B8D}"/>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5" name="Rectangle 4">
            <a:extLst>
              <a:ext uri="{FF2B5EF4-FFF2-40B4-BE49-F238E27FC236}">
                <a16:creationId xmlns:a16="http://schemas.microsoft.com/office/drawing/2014/main" id="{6064F02B-3E4E-D335-A4CE-79D60147B4B9}"/>
              </a:ext>
            </a:extLst>
          </p:cNvPr>
          <p:cNvSpPr/>
          <p:nvPr/>
        </p:nvSpPr>
        <p:spPr>
          <a:xfrm>
            <a:off x="244457" y="3614401"/>
            <a:ext cx="2086734" cy="268052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800" dirty="0">
                <a:solidFill>
                  <a:srgbClr val="000000"/>
                </a:solidFill>
                <a:effectLst/>
                <a:ea typeface="Arial" panose="020B0604020202020204" pitchFamily="34" charset="0"/>
              </a:rPr>
              <a:t>Breaking down the question into its component parts helps you to fully understand what the examiner is asking you to do. </a:t>
            </a:r>
            <a:endParaRPr lang="en-AU" sz="1800" dirty="0">
              <a:effectLst/>
              <a:ea typeface="Calibri" panose="020F0502020204030204" pitchFamily="34" charset="0"/>
            </a:endParaRPr>
          </a:p>
        </p:txBody>
      </p:sp>
      <p:sp>
        <p:nvSpPr>
          <p:cNvPr id="10" name="Rectangle 9">
            <a:extLst>
              <a:ext uri="{FF2B5EF4-FFF2-40B4-BE49-F238E27FC236}">
                <a16:creationId xmlns:a16="http://schemas.microsoft.com/office/drawing/2014/main" id="{76A1B788-8CA6-DD8E-94A0-8348864689DC}"/>
              </a:ext>
            </a:extLst>
          </p:cNvPr>
          <p:cNvSpPr/>
          <p:nvPr/>
        </p:nvSpPr>
        <p:spPr>
          <a:xfrm>
            <a:off x="2644718" y="1760770"/>
            <a:ext cx="4595668" cy="21314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800" u="none" strike="noStrike" kern="0" spc="0" dirty="0">
                <a:solidFill>
                  <a:schemeClr val="tx1"/>
                </a:solidFill>
                <a:effectLst/>
                <a:ea typeface="Calibri" panose="020F0502020204030204" pitchFamily="34" charset="0"/>
                <a:cs typeface="Arial" panose="020B0604020202020204" pitchFamily="34" charset="0"/>
              </a:rPr>
              <a:t>1. Begin with an instructional word such as: explain, investigate, discuss, evaluate, or examine. </a:t>
            </a:r>
            <a:r>
              <a:rPr lang="en-AU" sz="1800" u="none" strike="noStrike" kern="0" spc="0" dirty="0">
                <a:solidFill>
                  <a:schemeClr val="tx1"/>
                </a:solidFill>
                <a:effectLst/>
                <a:ea typeface="Calibri" panose="020F0502020204030204" pitchFamily="34" charset="0"/>
                <a:cs typeface="Arial" panose="020B0604020202020204" pitchFamily="34" charset="0"/>
              </a:rPr>
              <a:t>These instructional words will help you understand what is being asked of you </a:t>
            </a:r>
            <a:r>
              <a:rPr lang="en-US" sz="1800" u="none" strike="noStrike" kern="0" spc="0" dirty="0">
                <a:solidFill>
                  <a:schemeClr val="tx1"/>
                </a:solidFill>
                <a:effectLst/>
                <a:ea typeface="Calibri" panose="020F0502020204030204" pitchFamily="34" charset="0"/>
                <a:cs typeface="Arial" panose="020B0604020202020204" pitchFamily="34" charset="0"/>
              </a:rPr>
              <a:t>and their meanings are explained in the </a:t>
            </a:r>
            <a:r>
              <a:rPr lang="en-AU" sz="1800" u="none" strike="noStrike" kern="0" spc="0"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Glossary of Key Words</a:t>
            </a:r>
            <a:r>
              <a:rPr lang="en-AU" sz="1800" u="none" strike="noStrike" kern="0" spc="0" dirty="0">
                <a:solidFill>
                  <a:schemeClr val="accent2"/>
                </a:solidFill>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endParaRPr lang="en-AU" sz="1800" u="none" strike="noStrike" kern="0" spc="0" dirty="0">
              <a:solidFill>
                <a:schemeClr val="accent2"/>
              </a:solidFill>
              <a:effectLst/>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5B63524-82EF-3E0C-A2E8-B9D3EC497EFF}"/>
              </a:ext>
            </a:extLst>
          </p:cNvPr>
          <p:cNvSpPr/>
          <p:nvPr/>
        </p:nvSpPr>
        <p:spPr>
          <a:xfrm>
            <a:off x="7351874" y="1760770"/>
            <a:ext cx="4595668" cy="213147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4000"/>
              </a:lnSpc>
              <a:spcBef>
                <a:spcPts val="400"/>
              </a:spcBef>
            </a:pPr>
            <a:r>
              <a:rPr lang="en-US" sz="1800" u="none" strike="noStrike" kern="0" spc="0" dirty="0">
                <a:solidFill>
                  <a:schemeClr val="accent1"/>
                </a:solidFill>
                <a:effectLst/>
                <a:ea typeface="Arial" panose="020B0604020202020204" pitchFamily="34" charset="0"/>
                <a:cs typeface="Arial" panose="020B0604020202020204" pitchFamily="34" charset="0"/>
              </a:rPr>
              <a:t>2. Reference a concept or idea that influences artists. Gender, social and political viewpoints, or distortion </a:t>
            </a:r>
            <a:r>
              <a:rPr lang="en-US" sz="1800" kern="0" dirty="0">
                <a:solidFill>
                  <a:schemeClr val="accent1"/>
                </a:solidFill>
                <a:ea typeface="Arial" panose="020B0604020202020204" pitchFamily="34" charset="0"/>
                <a:cs typeface="Arial" panose="020B0604020202020204" pitchFamily="34" charset="0"/>
              </a:rPr>
              <a:t>of</a:t>
            </a:r>
            <a:r>
              <a:rPr lang="en-US" sz="1800" u="none" strike="noStrike" kern="0" spc="0" dirty="0">
                <a:solidFill>
                  <a:schemeClr val="accent1"/>
                </a:solidFill>
                <a:effectLst/>
                <a:ea typeface="Arial" panose="020B0604020202020204" pitchFamily="34" charset="0"/>
                <a:cs typeface="Arial" panose="020B0604020202020204" pitchFamily="34" charset="0"/>
              </a:rPr>
              <a:t> reality, are some examples of concepts. </a:t>
            </a:r>
            <a:r>
              <a:rPr lang="en-AU" sz="1800" u="none" strike="noStrike" kern="0" spc="0" dirty="0">
                <a:solidFill>
                  <a:schemeClr val="accent1"/>
                </a:solidFill>
                <a:effectLst/>
                <a:ea typeface="Arial" panose="020B0604020202020204" pitchFamily="34" charset="0"/>
                <a:cs typeface="Arial" panose="020B0604020202020204" pitchFamily="34" charset="0"/>
              </a:rPr>
              <a:t>Some questions also include a quote which expands on the concept.</a:t>
            </a:r>
            <a:endParaRPr lang="en-AU" sz="1800" u="none" strike="noStrike" kern="0" spc="0" dirty="0">
              <a:solidFill>
                <a:schemeClr val="accent1"/>
              </a:solidFill>
              <a:effectLst/>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0FABBCD-1BA5-C41A-87AD-3A865BD549AD}"/>
              </a:ext>
            </a:extLst>
          </p:cNvPr>
          <p:cNvSpPr/>
          <p:nvPr/>
        </p:nvSpPr>
        <p:spPr>
          <a:xfrm>
            <a:off x="2644717" y="4031030"/>
            <a:ext cx="4595669" cy="2263891"/>
          </a:xfrm>
          <a:prstGeom prst="rect">
            <a:avLst/>
          </a:prstGeom>
          <a:solidFill>
            <a:schemeClr val="accent4"/>
          </a:solidFill>
          <a:ln>
            <a:solidFill>
              <a:srgbClr val="CBE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800" u="none" strike="noStrike" kern="0" spc="0">
                <a:solidFill>
                  <a:schemeClr val="accent1"/>
                </a:solidFill>
                <a:effectLst/>
                <a:ea typeface="Calibri" panose="020F0502020204030204" pitchFamily="34" charset="0"/>
                <a:cs typeface="Arial" panose="020B0604020202020204" pitchFamily="34" charset="0"/>
              </a:rPr>
              <a:t>3. Subject-specific language, identifying which area of the syllabus the question examines, such as artists’ practice (practice) or </a:t>
            </a:r>
            <a:r>
              <a:rPr lang="en-AU" sz="1800" u="none" strike="noStrike" kern="0" spc="0">
                <a:solidFill>
                  <a:schemeClr val="accent1"/>
                </a:solidFill>
                <a:effectLst/>
                <a:ea typeface="Calibri" panose="020F0502020204030204" pitchFamily="34" charset="0"/>
                <a:cs typeface="Arial" panose="020B0604020202020204" pitchFamily="34" charset="0"/>
              </a:rPr>
              <a:t>personal and psychological experiences (subjective frame).</a:t>
            </a:r>
          </a:p>
        </p:txBody>
      </p:sp>
      <p:sp>
        <p:nvSpPr>
          <p:cNvPr id="17" name="Rectangle 16">
            <a:extLst>
              <a:ext uri="{FF2B5EF4-FFF2-40B4-BE49-F238E27FC236}">
                <a16:creationId xmlns:a16="http://schemas.microsoft.com/office/drawing/2014/main" id="{C24356DA-96EC-9B45-500F-A1BE0BF16EE8}"/>
              </a:ext>
            </a:extLst>
          </p:cNvPr>
          <p:cNvSpPr/>
          <p:nvPr/>
        </p:nvSpPr>
        <p:spPr>
          <a:xfrm>
            <a:off x="7351875" y="4031030"/>
            <a:ext cx="4595668" cy="22638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800" kern="0" dirty="0">
                <a:solidFill>
                  <a:schemeClr val="bg1"/>
                </a:solidFill>
                <a:ea typeface="Calibri" panose="020F0502020204030204" pitchFamily="34" charset="0"/>
                <a:cs typeface="Arial" panose="020B0604020202020204" pitchFamily="34" charset="0"/>
              </a:rPr>
              <a:t>4. </a:t>
            </a:r>
            <a:r>
              <a:rPr lang="en-AU" sz="1800" u="none" strike="noStrike" kern="0" spc="0" dirty="0">
                <a:solidFill>
                  <a:schemeClr val="bg1"/>
                </a:solidFill>
                <a:effectLst/>
                <a:ea typeface="Arial" panose="020B0604020202020204" pitchFamily="34" charset="0"/>
                <a:cs typeface="Arial" panose="020B0604020202020204" pitchFamily="34" charset="0"/>
              </a:rPr>
              <a:t>Asks you to refer to specific artists and artworks. This identifies the evidence component you need to include in your response. Your selected artists need to be appropriate examples that will address the question’s concepts and support your argument. </a:t>
            </a:r>
            <a:endParaRPr lang="en-AU" sz="1800" u="none" strike="noStrike" kern="0" spc="0" dirty="0">
              <a:solidFill>
                <a:schemeClr val="bg1"/>
              </a:solidFill>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916AEC9-2AD7-CB67-9C87-DC2AA8E9AE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70009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a:xfrm>
            <a:off x="360000" y="360000"/>
            <a:ext cx="10862182" cy="1008000"/>
          </a:xfrm>
        </p:spPr>
        <p:txBody>
          <a:bodyPr/>
          <a:lstStyle/>
          <a:p>
            <a:r>
              <a:rPr lang="en-AU" dirty="0"/>
              <a:t>Example – </a:t>
            </a:r>
            <a:r>
              <a:rPr lang="en-AU" dirty="0">
                <a:solidFill>
                  <a:schemeClr val="tx2"/>
                </a:solidFill>
              </a:rPr>
              <a:t>breaking down the question in section II</a:t>
            </a:r>
            <a:endParaRPr lang="en-AU" sz="1600" dirty="0">
              <a:solidFill>
                <a:schemeClr val="tx2"/>
              </a:solidFill>
            </a:endParaRPr>
          </a:p>
        </p:txBody>
      </p:sp>
      <p:grpSp>
        <p:nvGrpSpPr>
          <p:cNvPr id="8" name="Group 7">
            <a:extLst>
              <a:ext uri="{FF2B5EF4-FFF2-40B4-BE49-F238E27FC236}">
                <a16:creationId xmlns:a16="http://schemas.microsoft.com/office/drawing/2014/main" id="{49179608-4DEE-6492-D48D-40A06E86D7A8}"/>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7" name="Oval 6">
              <a:extLst>
                <a:ext uri="{FF2B5EF4-FFF2-40B4-BE49-F238E27FC236}">
                  <a16:creationId xmlns:a16="http://schemas.microsoft.com/office/drawing/2014/main" id="{1626E9A7-B45B-260B-1F28-0A251BF1FFBC}"/>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E</a:t>
              </a:r>
            </a:p>
            <a:p>
              <a:pPr algn="ctr"/>
              <a:endParaRPr lang="en-AU" b="1"/>
            </a:p>
          </p:txBody>
        </p:sp>
        <p:sp>
          <p:nvSpPr>
            <p:cNvPr id="11" name="TextBox 10">
              <a:extLst>
                <a:ext uri="{FF2B5EF4-FFF2-40B4-BE49-F238E27FC236}">
                  <a16:creationId xmlns:a16="http://schemas.microsoft.com/office/drawing/2014/main" id="{B8C43189-A3FE-5E08-9874-A54097FFEFA5}"/>
                </a:ext>
                <a:ext uri="{C183D7F6-B498-43B3-948B-1728B52AA6E4}">
                  <adec:decorative xmlns:adec="http://schemas.microsoft.com/office/drawing/2017/decorative" val="1"/>
                </a:ext>
              </a:extLst>
            </p:cNvPr>
            <p:cNvSpPr txBox="1"/>
            <p:nvPr/>
          </p:nvSpPr>
          <p:spPr>
            <a:xfrm>
              <a:off x="673931" y="2826508"/>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5" name="Rectangle 4">
            <a:extLst>
              <a:ext uri="{FF2B5EF4-FFF2-40B4-BE49-F238E27FC236}">
                <a16:creationId xmlns:a16="http://schemas.microsoft.com/office/drawing/2014/main" id="{8086580A-E441-D1E5-A827-97DF723F0162}"/>
              </a:ext>
            </a:extLst>
          </p:cNvPr>
          <p:cNvSpPr/>
          <p:nvPr/>
        </p:nvSpPr>
        <p:spPr>
          <a:xfrm>
            <a:off x="2507491" y="1371728"/>
            <a:ext cx="9078633" cy="1008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kumimoji="0" lang="en-AU" altLang="en-US" sz="1800" b="0" i="0" u="none" strike="noStrike" cap="none" normalizeH="0" baseline="0">
                <a:ln>
                  <a:noFill/>
                </a:ln>
                <a:solidFill>
                  <a:srgbClr val="000000"/>
                </a:solidFill>
                <a:effectLst/>
                <a:ea typeface="Arial" panose="020B0604020202020204" pitchFamily="34" charset="0"/>
                <a:cs typeface="Arial" panose="020B0604020202020204" pitchFamily="34" charset="0"/>
              </a:rPr>
              <a:t>Below is an example of how the frames question from the visual arts 2017 HSC written examination has been broken down into the 4 components of key word, concept, subject-specific language and evidence.</a:t>
            </a:r>
            <a:endParaRPr lang="en-AU" sz="1200">
              <a:solidFill>
                <a:schemeClr val="accent1"/>
              </a:solidFill>
            </a:endParaRPr>
          </a:p>
        </p:txBody>
      </p:sp>
      <p:sp>
        <p:nvSpPr>
          <p:cNvPr id="23" name="Rectangle 22">
            <a:extLst>
              <a:ext uri="{FF2B5EF4-FFF2-40B4-BE49-F238E27FC236}">
                <a16:creationId xmlns:a16="http://schemas.microsoft.com/office/drawing/2014/main" id="{1EB3776B-F2DA-9711-DDCA-31AFF64F02E0}"/>
              </a:ext>
              <a:ext uri="{C183D7F6-B498-43B3-948B-1728B52AA6E4}">
                <adec:decorative xmlns:adec="http://schemas.microsoft.com/office/drawing/2017/decorative" val="0"/>
              </a:ext>
            </a:extLst>
          </p:cNvPr>
          <p:cNvSpPr/>
          <p:nvPr/>
        </p:nvSpPr>
        <p:spPr>
          <a:xfrm>
            <a:off x="2504611" y="2601670"/>
            <a:ext cx="9078633" cy="1464418"/>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AU" altLang="zh-CN" sz="1800" b="0" i="0" u="none" strike="noStrike" cap="none" normalizeH="0" baseline="0" dirty="0">
                <a:ln>
                  <a:noFill/>
                </a:ln>
                <a:solidFill>
                  <a:srgbClr val="000000"/>
                </a:solidFill>
                <a:effectLst/>
                <a:ea typeface="Arial" panose="020B0604020202020204" pitchFamily="34" charset="0"/>
                <a:cs typeface="Arial" panose="020B0604020202020204" pitchFamily="34" charset="0"/>
              </a:rPr>
              <a:t>Example question: </a:t>
            </a:r>
          </a:p>
          <a:p>
            <a:pPr marL="0" marR="0" lvl="0" indent="0" algn="l" defTabSz="914400" rtl="0" eaLnBrk="0" fontAlgn="base" latinLnBrk="0" hangingPunct="0">
              <a:lnSpc>
                <a:spcPct val="114000"/>
              </a:lnSpc>
              <a:spcBef>
                <a:spcPct val="0"/>
              </a:spcBef>
              <a:spcAft>
                <a:spcPct val="0"/>
              </a:spcAft>
              <a:buClrTx/>
              <a:buSzTx/>
              <a:buFontTx/>
              <a:buNone/>
              <a:tabLst/>
            </a:pPr>
            <a:endParaRPr kumimoji="0" lang="en-AU" altLang="zh-CN"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14000"/>
              </a:lnSpc>
              <a:spcBef>
                <a:spcPct val="0"/>
              </a:spcBef>
              <a:spcAft>
                <a:spcPct val="0"/>
              </a:spcAft>
              <a:buClrTx/>
              <a:buSzTx/>
              <a:buFontTx/>
              <a:buNone/>
              <a:tabLst/>
            </a:pPr>
            <a:r>
              <a:rPr kumimoji="0" lang="en-AU" altLang="zh-CN" sz="1800" b="0" i="0" u="none" strike="noStrike" cap="none" normalizeH="0" baseline="0" dirty="0">
                <a:ln>
                  <a:noFill/>
                </a:ln>
                <a:solidFill>
                  <a:srgbClr val="000000"/>
                </a:solidFill>
                <a:effectLst/>
                <a:ea typeface="Arial" panose="020B0604020202020204" pitchFamily="34" charset="0"/>
                <a:cs typeface="Arial" panose="020B0604020202020204" pitchFamily="34" charset="0"/>
              </a:rPr>
              <a:t>Examine how artists have used artworks to challenge social and political views in innovative ways. In your answer, refer to specific artists and artworks. </a:t>
            </a:r>
            <a:endParaRPr kumimoji="0" lang="en-AU" altLang="zh-CN" sz="1800" b="0" i="0" u="none" strike="noStrike" cap="none" normalizeH="0" baseline="0" dirty="0">
              <a:ln>
                <a:noFill/>
              </a:ln>
              <a:solidFill>
                <a:schemeClr val="tx1"/>
              </a:solidFill>
              <a:effectLst/>
            </a:endParaRPr>
          </a:p>
        </p:txBody>
      </p:sp>
      <p:sp>
        <p:nvSpPr>
          <p:cNvPr id="6" name="Rectangle 1">
            <a:extLst>
              <a:ext uri="{FF2B5EF4-FFF2-40B4-BE49-F238E27FC236}">
                <a16:creationId xmlns:a16="http://schemas.microsoft.com/office/drawing/2014/main" id="{0EFF9A09-F7D6-E2C6-EAFD-5AE3E6C6F882}"/>
              </a:ext>
            </a:extLst>
          </p:cNvPr>
          <p:cNvSpPr>
            <a:spLocks noChangeArrowheads="1"/>
          </p:cNvSpPr>
          <p:nvPr/>
        </p:nvSpPr>
        <p:spPr bwMode="auto">
          <a:xfrm>
            <a:off x="2504611" y="4274486"/>
            <a:ext cx="7600200" cy="38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AU" altLang="zh-CN" sz="1800" b="1" i="0" u="none" strike="noStrike" cap="none" normalizeH="0" baseline="0" dirty="0">
                <a:ln>
                  <a:noFill/>
                </a:ln>
                <a:solidFill>
                  <a:schemeClr val="tx1"/>
                </a:solidFill>
                <a:effectLst/>
                <a:ea typeface="Calibri" panose="020F0502020204030204" pitchFamily="34" charset="0"/>
                <a:cs typeface="Arial" panose="020B0604020202020204" pitchFamily="34" charset="0"/>
              </a:rPr>
              <a:t>Table 3: Example examination question key components</a:t>
            </a:r>
            <a:endParaRPr kumimoji="0" lang="en-AU" altLang="zh-CN" sz="1800" b="0" i="0" u="none" strike="noStrike" cap="none" normalizeH="0" baseline="0" dirty="0">
              <a:ln>
                <a:noFill/>
              </a:ln>
              <a:solidFill>
                <a:schemeClr val="tx1"/>
              </a:solidFill>
              <a:effectLst/>
            </a:endParaRPr>
          </a:p>
        </p:txBody>
      </p:sp>
      <p:graphicFrame>
        <p:nvGraphicFramePr>
          <p:cNvPr id="3" name="Table 2">
            <a:extLst>
              <a:ext uri="{FF2B5EF4-FFF2-40B4-BE49-F238E27FC236}">
                <a16:creationId xmlns:a16="http://schemas.microsoft.com/office/drawing/2014/main" id="{68031C5A-1BA6-3551-7BE5-4DE142405589}"/>
              </a:ext>
            </a:extLst>
          </p:cNvPr>
          <p:cNvGraphicFramePr>
            <a:graphicFrameLocks noGrp="1"/>
          </p:cNvGraphicFramePr>
          <p:nvPr>
            <p:extLst>
              <p:ext uri="{D42A27DB-BD31-4B8C-83A1-F6EECF244321}">
                <p14:modId xmlns:p14="http://schemas.microsoft.com/office/powerpoint/2010/main" val="2523829488"/>
              </p:ext>
            </p:extLst>
          </p:nvPr>
        </p:nvGraphicFramePr>
        <p:xfrm>
          <a:off x="2504610" y="4663579"/>
          <a:ext cx="9078633" cy="1524508"/>
        </p:xfrm>
        <a:graphic>
          <a:graphicData uri="http://schemas.openxmlformats.org/drawingml/2006/table">
            <a:tbl>
              <a:tblPr firstRow="1" firstCol="1" bandRow="1">
                <a:tableStyleId>{69012ECD-51FC-41F1-AA8D-1B2483CD663E}</a:tableStyleId>
              </a:tblPr>
              <a:tblGrid>
                <a:gridCol w="2418275">
                  <a:extLst>
                    <a:ext uri="{9D8B030D-6E8A-4147-A177-3AD203B41FA5}">
                      <a16:colId xmlns:a16="http://schemas.microsoft.com/office/drawing/2014/main" val="4004757038"/>
                    </a:ext>
                  </a:extLst>
                </a:gridCol>
                <a:gridCol w="2039277">
                  <a:extLst>
                    <a:ext uri="{9D8B030D-6E8A-4147-A177-3AD203B41FA5}">
                      <a16:colId xmlns:a16="http://schemas.microsoft.com/office/drawing/2014/main" val="3924824485"/>
                    </a:ext>
                  </a:extLst>
                </a:gridCol>
                <a:gridCol w="2174909">
                  <a:extLst>
                    <a:ext uri="{9D8B030D-6E8A-4147-A177-3AD203B41FA5}">
                      <a16:colId xmlns:a16="http://schemas.microsoft.com/office/drawing/2014/main" val="1169649698"/>
                    </a:ext>
                  </a:extLst>
                </a:gridCol>
                <a:gridCol w="2446172">
                  <a:extLst>
                    <a:ext uri="{9D8B030D-6E8A-4147-A177-3AD203B41FA5}">
                      <a16:colId xmlns:a16="http://schemas.microsoft.com/office/drawing/2014/main" val="3401408987"/>
                    </a:ext>
                  </a:extLst>
                </a:gridCol>
              </a:tblGrid>
              <a:tr h="575945">
                <a:tc>
                  <a:txBody>
                    <a:bodyPr/>
                    <a:lstStyle/>
                    <a:p>
                      <a:pPr>
                        <a:lnSpc>
                          <a:spcPct val="115000"/>
                        </a:lnSpc>
                        <a:spcBef>
                          <a:spcPts val="960"/>
                        </a:spcBef>
                        <a:spcAft>
                          <a:spcPts val="960"/>
                        </a:spcAft>
                      </a:pPr>
                      <a:r>
                        <a:rPr lang="en-AU" sz="1800">
                          <a:effectLst/>
                        </a:rPr>
                        <a:t>Key word</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800">
                          <a:effectLst/>
                        </a:rPr>
                        <a:t>Concept</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800">
                          <a:effectLst/>
                        </a:rPr>
                        <a:t>Subject-specific language</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800" dirty="0">
                          <a:effectLst/>
                        </a:rPr>
                        <a:t>Evidence of concept</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59891975"/>
                  </a:ext>
                </a:extLst>
              </a:tr>
              <a:tr h="0">
                <a:tc>
                  <a:txBody>
                    <a:bodyPr/>
                    <a:lstStyle/>
                    <a:p>
                      <a:pPr>
                        <a:lnSpc>
                          <a:spcPct val="115000"/>
                        </a:lnSpc>
                        <a:spcBef>
                          <a:spcPts val="400"/>
                        </a:spcBef>
                        <a:spcAft>
                          <a:spcPts val="400"/>
                        </a:spcAft>
                      </a:pPr>
                      <a:r>
                        <a:rPr lang="en-AU" sz="1800">
                          <a:effectLst/>
                        </a:rPr>
                        <a:t>Examine</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800">
                          <a:effectLst/>
                        </a:rPr>
                        <a:t>challenge through innovation</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800">
                          <a:effectLst/>
                        </a:rPr>
                        <a:t>social and political views (cultural frame) </a:t>
                      </a:r>
                      <a:endParaRPr lang="en-AU"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800" dirty="0">
                          <a:effectLst/>
                        </a:rPr>
                        <a:t>reference to artists and artworks</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55204286"/>
                  </a:ext>
                </a:extLst>
              </a:tr>
            </a:tbl>
          </a:graphicData>
        </a:graphic>
      </p:graphicFrame>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15188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Apply – </a:t>
            </a:r>
            <a:r>
              <a:rPr lang="en-AU" dirty="0">
                <a:solidFill>
                  <a:schemeClr val="tx2"/>
                </a:solidFill>
              </a:rPr>
              <a:t>breaking down the question – part 1 </a:t>
            </a:r>
            <a:endParaRPr lang="en-AU" sz="1600" dirty="0">
              <a:solidFill>
                <a:schemeClr val="tx2"/>
              </a:solidFill>
            </a:endParaRPr>
          </a:p>
        </p:txBody>
      </p:sp>
      <p:grpSp>
        <p:nvGrpSpPr>
          <p:cNvPr id="3" name="Group 2">
            <a:extLst>
              <a:ext uri="{FF2B5EF4-FFF2-40B4-BE49-F238E27FC236}">
                <a16:creationId xmlns:a16="http://schemas.microsoft.com/office/drawing/2014/main" id="{F56D6A8A-D457-AB0C-00DD-9D6FBAD5E304}"/>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7" name="Oval 6">
              <a:extLst>
                <a:ext uri="{FF2B5EF4-FFF2-40B4-BE49-F238E27FC236}">
                  <a16:creationId xmlns:a16="http://schemas.microsoft.com/office/drawing/2014/main" id="{F452308D-6997-20F4-ACB4-166B996BE85E}"/>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10" name="TextBox 9">
              <a:extLst>
                <a:ext uri="{FF2B5EF4-FFF2-40B4-BE49-F238E27FC236}">
                  <a16:creationId xmlns:a16="http://schemas.microsoft.com/office/drawing/2014/main" id="{6717DF9B-0BCD-F331-1BFA-814FA9FE53EF}"/>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5" name="Rectangle 4">
            <a:extLst>
              <a:ext uri="{FF2B5EF4-FFF2-40B4-BE49-F238E27FC236}">
                <a16:creationId xmlns:a16="http://schemas.microsoft.com/office/drawing/2014/main" id="{8086580A-E441-D1E5-A827-97DF723F0162}"/>
              </a:ext>
            </a:extLst>
          </p:cNvPr>
          <p:cNvSpPr/>
          <p:nvPr/>
        </p:nvSpPr>
        <p:spPr>
          <a:xfrm>
            <a:off x="2453685" y="1240125"/>
            <a:ext cx="9094930" cy="9198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ea typeface="Arial" panose="020B0604020202020204" pitchFamily="34" charset="0"/>
                <a:cs typeface="Arial" panose="020B0604020202020204" pitchFamily="34" charset="0"/>
              </a:rPr>
              <a:t>Use the </a:t>
            </a:r>
            <a:r>
              <a:rPr kumimoji="0" lang="en-US" altLang="zh-CN" sz="1800" b="0" i="0" u="none" strike="noStrike" cap="none" normalizeH="0" baseline="0" dirty="0">
                <a:ln>
                  <a:noFill/>
                </a:ln>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question you selected</a:t>
            </a:r>
            <a:r>
              <a:rPr kumimoji="0" lang="en-US" altLang="zh-CN" sz="1800" b="0" i="0" u="none" strike="noStrike" cap="none" normalizeH="0" baseline="0" dirty="0">
                <a:ln>
                  <a:noFill/>
                </a:ln>
                <a:solidFill>
                  <a:schemeClr val="accent2"/>
                </a:solidFill>
                <a:effectLst/>
                <a:ea typeface="Arial" panose="020B0604020202020204" pitchFamily="34" charset="0"/>
                <a:cs typeface="Arial" panose="020B0604020202020204" pitchFamily="34" charset="0"/>
              </a:rPr>
              <a:t> </a:t>
            </a:r>
            <a:r>
              <a:rPr kumimoji="0" lang="en-US" altLang="zh-CN" sz="1800" b="0" i="0" u="none" strike="noStrike" cap="none" normalizeH="0" baseline="0" dirty="0">
                <a:ln>
                  <a:noFill/>
                </a:ln>
                <a:solidFill>
                  <a:srgbClr val="000000"/>
                </a:solidFill>
                <a:effectLst/>
                <a:ea typeface="Arial" panose="020B0604020202020204" pitchFamily="34" charset="0"/>
                <a:cs typeface="Arial" panose="020B0604020202020204" pitchFamily="34" charset="0"/>
              </a:rPr>
              <a:t>from the </a:t>
            </a:r>
            <a:r>
              <a:rPr kumimoji="0" lang="en-US" altLang="zh-CN" sz="1800" b="0" i="0" u="none" strike="noStrike" cap="none" normalizeH="0" baseline="0" dirty="0">
                <a:ln>
                  <a:noFill/>
                </a:ln>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Visual Arts HSC exam paper 2017</a:t>
            </a:r>
            <a:r>
              <a:rPr kumimoji="0" lang="en-US" altLang="zh-CN" sz="1800" b="0" i="0" u="none" strike="noStrike" cap="none" normalizeH="0" baseline="0" dirty="0">
                <a:ln>
                  <a:noFill/>
                </a:ln>
                <a:solidFill>
                  <a:schemeClr val="accent2"/>
                </a:solidFill>
                <a:effectLst/>
                <a:ea typeface="Arial" panose="020B0604020202020204" pitchFamily="34" charset="0"/>
                <a:cs typeface="Arial" panose="020B0604020202020204" pitchFamily="34" charset="0"/>
              </a:rPr>
              <a:t> </a:t>
            </a:r>
            <a:r>
              <a:rPr kumimoji="0" lang="en-US" altLang="zh-CN" sz="1800" b="0" i="0" u="none" strike="noStrike" cap="none" normalizeH="0" baseline="0" dirty="0">
                <a:ln>
                  <a:noFill/>
                </a:ln>
                <a:solidFill>
                  <a:srgbClr val="000000"/>
                </a:solidFill>
                <a:effectLst/>
                <a:ea typeface="Arial" panose="020B0604020202020204" pitchFamily="34" charset="0"/>
                <a:cs typeface="Arial" panose="020B0604020202020204" pitchFamily="34" charset="0"/>
              </a:rPr>
              <a:t>to complete the table to the right.</a:t>
            </a:r>
            <a:endParaRPr kumimoji="0" lang="en-AU" altLang="zh-CN" sz="1800" b="0" i="0" u="none" strike="noStrike" cap="none" normalizeH="0" baseline="0" dirty="0">
              <a:ln>
                <a:noFill/>
              </a:ln>
              <a:solidFill>
                <a:schemeClr val="tx1"/>
              </a:solidFill>
              <a:effectLst/>
            </a:endParaRPr>
          </a:p>
        </p:txBody>
      </p:sp>
      <p:grpSp>
        <p:nvGrpSpPr>
          <p:cNvPr id="11" name="Group 10" descr="Write the question here:">
            <a:extLst>
              <a:ext uri="{FF2B5EF4-FFF2-40B4-BE49-F238E27FC236}">
                <a16:creationId xmlns:a16="http://schemas.microsoft.com/office/drawing/2014/main" id="{349A89A4-0E97-216A-A302-C0ECD78FE474}"/>
              </a:ext>
            </a:extLst>
          </p:cNvPr>
          <p:cNvGrpSpPr/>
          <p:nvPr/>
        </p:nvGrpSpPr>
        <p:grpSpPr>
          <a:xfrm>
            <a:off x="2455386" y="2298261"/>
            <a:ext cx="9094930" cy="2007770"/>
            <a:chOff x="2455386" y="2298261"/>
            <a:chExt cx="9376614" cy="2007770"/>
          </a:xfrm>
        </p:grpSpPr>
        <p:sp>
          <p:nvSpPr>
            <p:cNvPr id="23" name="Rectangle 22">
              <a:extLst>
                <a:ext uri="{FF2B5EF4-FFF2-40B4-BE49-F238E27FC236}">
                  <a16:creationId xmlns:a16="http://schemas.microsoft.com/office/drawing/2014/main" id="{1EB3776B-F2DA-9711-DDCA-31AFF64F02E0}"/>
                </a:ext>
                <a:ext uri="{C183D7F6-B498-43B3-948B-1728B52AA6E4}">
                  <adec:decorative xmlns:adec="http://schemas.microsoft.com/office/drawing/2017/decorative" val="1"/>
                </a:ext>
              </a:extLst>
            </p:cNvPr>
            <p:cNvSpPr/>
            <p:nvPr/>
          </p:nvSpPr>
          <p:spPr>
            <a:xfrm>
              <a:off x="2455386" y="2298261"/>
              <a:ext cx="9376614" cy="200777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4000"/>
                </a:lnSpc>
              </a:pPr>
              <a:endParaRPr lang="en-AU" sz="1800" dirty="0"/>
            </a:p>
          </p:txBody>
        </p:sp>
        <p:sp>
          <p:nvSpPr>
            <p:cNvPr id="8" name="TextBox 7">
              <a:extLst>
                <a:ext uri="{FF2B5EF4-FFF2-40B4-BE49-F238E27FC236}">
                  <a16:creationId xmlns:a16="http://schemas.microsoft.com/office/drawing/2014/main" id="{6DCBF242-B854-3704-181A-3901713F33A2}"/>
                </a:ext>
              </a:extLst>
            </p:cNvPr>
            <p:cNvSpPr txBox="1"/>
            <p:nvPr/>
          </p:nvSpPr>
          <p:spPr>
            <a:xfrm>
              <a:off x="2479573" y="2320230"/>
              <a:ext cx="2920427" cy="382221"/>
            </a:xfrm>
            <a:prstGeom prst="rect">
              <a:avLst/>
            </a:prstGeom>
            <a:solidFill>
              <a:schemeClr val="accent6"/>
            </a:solidFill>
          </p:spPr>
          <p:txBody>
            <a:bodyPr wrap="square" lIns="91440" tIns="45720" rIns="91440" bIns="45720" anchor="t">
              <a:spAutoFit/>
            </a:bodyP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ea typeface="Arial" panose="020B0604020202020204" pitchFamily="34" charset="0"/>
                  <a:cs typeface="Arial" panose="020B0604020202020204" pitchFamily="34" charset="0"/>
                </a:rPr>
                <a:t>Write the question here:</a:t>
              </a:r>
              <a:endParaRPr kumimoji="0" lang="en-AU" altLang="zh-CN" sz="1800" b="0" i="0" u="none" strike="noStrike" cap="none" normalizeH="0" baseline="0" dirty="0">
                <a:ln>
                  <a:noFill/>
                </a:ln>
                <a:solidFill>
                  <a:schemeClr val="tx1"/>
                </a:solidFill>
                <a:effectLst/>
              </a:endParaRPr>
            </a:p>
          </p:txBody>
        </p:sp>
      </p:grpSp>
      <p:sp>
        <p:nvSpPr>
          <p:cNvPr id="6" name="Rectangle 1">
            <a:extLst>
              <a:ext uri="{FF2B5EF4-FFF2-40B4-BE49-F238E27FC236}">
                <a16:creationId xmlns:a16="http://schemas.microsoft.com/office/drawing/2014/main" id="{9CA9BA5D-1C79-AA01-1953-E1B881F8DBA9}"/>
              </a:ext>
            </a:extLst>
          </p:cNvPr>
          <p:cNvSpPr>
            <a:spLocks noChangeArrowheads="1"/>
          </p:cNvSpPr>
          <p:nvPr/>
        </p:nvSpPr>
        <p:spPr bwMode="auto">
          <a:xfrm>
            <a:off x="2398778" y="4443461"/>
            <a:ext cx="5373587" cy="382221"/>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14000"/>
              </a:lnSpc>
              <a:spcBef>
                <a:spcPct val="0"/>
              </a:spcBef>
              <a:spcAft>
                <a:spcPct val="0"/>
              </a:spcAft>
              <a:buClrTx/>
              <a:buSzTx/>
              <a:buFontTx/>
              <a:buNone/>
              <a:tabLst/>
            </a:pPr>
            <a:r>
              <a:rPr kumimoji="0" lang="en-AU" altLang="zh-CN"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3: </a:t>
            </a:r>
            <a:r>
              <a:rPr lang="en-AU" altLang="zh-CN" sz="1800" dirty="0">
                <a:latin typeface="+mj-lt"/>
                <a:ea typeface="Calibri" panose="020F0502020204030204" pitchFamily="34" charset="0"/>
                <a:cs typeface="Arial" panose="020B0604020202020204" pitchFamily="34" charset="0"/>
              </a:rPr>
              <a:t>E</a:t>
            </a:r>
            <a:r>
              <a:rPr kumimoji="0" lang="en-AU" altLang="zh-CN"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xamination question key components</a:t>
            </a:r>
            <a:endParaRPr kumimoji="0" lang="en-AU" altLang="zh-CN" sz="1800" i="0" u="none" strike="noStrike" cap="none" normalizeH="0" baseline="0" dirty="0">
              <a:ln>
                <a:noFill/>
              </a:ln>
              <a:solidFill>
                <a:schemeClr val="tx1"/>
              </a:solidFill>
              <a:effectLst/>
              <a:latin typeface="+mj-lt"/>
            </a:endParaRPr>
          </a:p>
        </p:txBody>
      </p:sp>
      <p:graphicFrame>
        <p:nvGraphicFramePr>
          <p:cNvPr id="13" name="Table 12">
            <a:extLst>
              <a:ext uri="{FF2B5EF4-FFF2-40B4-BE49-F238E27FC236}">
                <a16:creationId xmlns:a16="http://schemas.microsoft.com/office/drawing/2014/main" id="{27099428-D567-85EF-8F2E-EDB208E38418}"/>
              </a:ext>
            </a:extLst>
          </p:cNvPr>
          <p:cNvGraphicFramePr>
            <a:graphicFrameLocks noGrp="1"/>
          </p:cNvGraphicFramePr>
          <p:nvPr>
            <p:extLst>
              <p:ext uri="{D42A27DB-BD31-4B8C-83A1-F6EECF244321}">
                <p14:modId xmlns:p14="http://schemas.microsoft.com/office/powerpoint/2010/main" val="3897488061"/>
              </p:ext>
            </p:extLst>
          </p:nvPr>
        </p:nvGraphicFramePr>
        <p:xfrm>
          <a:off x="2455386" y="4941194"/>
          <a:ext cx="9094930" cy="893700"/>
        </p:xfrm>
        <a:graphic>
          <a:graphicData uri="http://schemas.openxmlformats.org/drawingml/2006/table">
            <a:tbl>
              <a:tblPr firstRow="1" firstCol="1" bandRow="1">
                <a:tableStyleId>{69012ECD-51FC-41F1-AA8D-1B2483CD663E}</a:tableStyleId>
              </a:tblPr>
              <a:tblGrid>
                <a:gridCol w="2422616">
                  <a:extLst>
                    <a:ext uri="{9D8B030D-6E8A-4147-A177-3AD203B41FA5}">
                      <a16:colId xmlns:a16="http://schemas.microsoft.com/office/drawing/2014/main" val="4004757038"/>
                    </a:ext>
                  </a:extLst>
                </a:gridCol>
                <a:gridCol w="2042938">
                  <a:extLst>
                    <a:ext uri="{9D8B030D-6E8A-4147-A177-3AD203B41FA5}">
                      <a16:colId xmlns:a16="http://schemas.microsoft.com/office/drawing/2014/main" val="3924824485"/>
                    </a:ext>
                  </a:extLst>
                </a:gridCol>
                <a:gridCol w="2178813">
                  <a:extLst>
                    <a:ext uri="{9D8B030D-6E8A-4147-A177-3AD203B41FA5}">
                      <a16:colId xmlns:a16="http://schemas.microsoft.com/office/drawing/2014/main" val="1169649698"/>
                    </a:ext>
                  </a:extLst>
                </a:gridCol>
                <a:gridCol w="2450563">
                  <a:extLst>
                    <a:ext uri="{9D8B030D-6E8A-4147-A177-3AD203B41FA5}">
                      <a16:colId xmlns:a16="http://schemas.microsoft.com/office/drawing/2014/main" val="3401408987"/>
                    </a:ext>
                  </a:extLst>
                </a:gridCol>
              </a:tblGrid>
              <a:tr h="575945">
                <a:tc>
                  <a:txBody>
                    <a:bodyPr/>
                    <a:lstStyle/>
                    <a:p>
                      <a:pPr>
                        <a:lnSpc>
                          <a:spcPct val="115000"/>
                        </a:lnSpc>
                        <a:spcBef>
                          <a:spcPts val="960"/>
                        </a:spcBef>
                        <a:spcAft>
                          <a:spcPts val="960"/>
                        </a:spcAft>
                      </a:pPr>
                      <a:r>
                        <a:rPr lang="en-AU" sz="1800">
                          <a:effectLst/>
                          <a:latin typeface="+mn-lt"/>
                        </a:rPr>
                        <a:t>Key word</a:t>
                      </a:r>
                      <a:endParaRPr lang="en-AU" sz="18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800">
                          <a:effectLst/>
                          <a:latin typeface="+mn-lt"/>
                        </a:rPr>
                        <a:t>Concept</a:t>
                      </a:r>
                      <a:endParaRPr lang="en-AU" sz="18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800">
                          <a:effectLst/>
                          <a:latin typeface="+mn-lt"/>
                        </a:rPr>
                        <a:t>Subject-specific language</a:t>
                      </a:r>
                      <a:endParaRPr lang="en-AU" sz="18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800">
                          <a:effectLst/>
                          <a:latin typeface="+mn-lt"/>
                        </a:rPr>
                        <a:t>Evidence of concept</a:t>
                      </a:r>
                      <a:endParaRPr lang="en-AU" sz="18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891975"/>
                  </a:ext>
                </a:extLst>
              </a:tr>
              <a:tr h="0">
                <a:tc>
                  <a:txBody>
                    <a:bodyPr/>
                    <a:lstStyle/>
                    <a:p>
                      <a:pPr>
                        <a:lnSpc>
                          <a:spcPct val="115000"/>
                        </a:lnSpc>
                        <a:spcBef>
                          <a:spcPts val="400"/>
                        </a:spcBef>
                        <a:spcAft>
                          <a:spcPts val="400"/>
                        </a:spcAft>
                      </a:pPr>
                      <a:r>
                        <a:rPr lang="en-AU" sz="1800" b="0">
                          <a:effectLst/>
                          <a:latin typeface="+mn-lt"/>
                          <a:ea typeface="Calibri" panose="020F0502020204030204" pitchFamily="34" charset="0"/>
                          <a:cs typeface="Arial" panose="020B0604020202020204" pitchFamily="34" charset="0"/>
                        </a:rPr>
                        <a:t>(add response)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15000"/>
                        </a:lnSpc>
                        <a:spcBef>
                          <a:spcPts val="400"/>
                        </a:spcBef>
                        <a:spcAft>
                          <a:spcPts val="40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n-lt"/>
                          <a:ea typeface="Calibri" panose="020F0502020204030204" pitchFamily="34" charset="0"/>
                          <a:cs typeface="Arial" panose="020B0604020202020204" pitchFamily="34" charset="0"/>
                        </a:rPr>
                        <a:t>(add response)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15000"/>
                        </a:lnSpc>
                        <a:spcBef>
                          <a:spcPts val="400"/>
                        </a:spcBef>
                        <a:spcAft>
                          <a:spcPts val="40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n-lt"/>
                          <a:ea typeface="Calibri" panose="020F0502020204030204" pitchFamily="34" charset="0"/>
                          <a:cs typeface="Arial" panose="020B0604020202020204" pitchFamily="34" charset="0"/>
                        </a:rPr>
                        <a:t>(add response)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15000"/>
                        </a:lnSpc>
                        <a:spcBef>
                          <a:spcPts val="400"/>
                        </a:spcBef>
                        <a:spcAft>
                          <a:spcPts val="40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mn-lt"/>
                          <a:ea typeface="Calibri" panose="020F0502020204030204" pitchFamily="34" charset="0"/>
                          <a:cs typeface="Arial" panose="020B0604020202020204" pitchFamily="34" charset="0"/>
                        </a:rPr>
                        <a:t>(add response)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204286"/>
                  </a:ext>
                </a:extLst>
              </a:tr>
            </a:tbl>
          </a:graphicData>
        </a:graphic>
      </p:graphicFrame>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9717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Apply – </a:t>
            </a:r>
            <a:r>
              <a:rPr lang="en-AU" dirty="0">
                <a:solidFill>
                  <a:schemeClr val="tx2"/>
                </a:solidFill>
              </a:rPr>
              <a:t>breaking down the question – part 2</a:t>
            </a:r>
            <a:endParaRPr lang="en-AU" sz="1600" dirty="0">
              <a:solidFill>
                <a:schemeClr val="tx2"/>
              </a:solidFill>
            </a:endParaRPr>
          </a:p>
        </p:txBody>
      </p:sp>
      <p:grpSp>
        <p:nvGrpSpPr>
          <p:cNvPr id="11" name="Group 10">
            <a:extLst>
              <a:ext uri="{FF2B5EF4-FFF2-40B4-BE49-F238E27FC236}">
                <a16:creationId xmlns:a16="http://schemas.microsoft.com/office/drawing/2014/main" id="{EAC1F588-C809-7472-9CC2-AB39E08A1FA3}"/>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7" name="Oval 6">
              <a:extLst>
                <a:ext uri="{FF2B5EF4-FFF2-40B4-BE49-F238E27FC236}">
                  <a16:creationId xmlns:a16="http://schemas.microsoft.com/office/drawing/2014/main" id="{F452308D-6997-20F4-ACB4-166B996BE85E}"/>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10" name="TextBox 9">
              <a:extLst>
                <a:ext uri="{FF2B5EF4-FFF2-40B4-BE49-F238E27FC236}">
                  <a16:creationId xmlns:a16="http://schemas.microsoft.com/office/drawing/2014/main" id="{6717DF9B-0BCD-F331-1BFA-814FA9FE53EF}"/>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5" name="Rectangle 4">
            <a:extLst>
              <a:ext uri="{FF2B5EF4-FFF2-40B4-BE49-F238E27FC236}">
                <a16:creationId xmlns:a16="http://schemas.microsoft.com/office/drawing/2014/main" id="{8086580A-E441-D1E5-A827-97DF723F0162}"/>
              </a:ext>
            </a:extLst>
          </p:cNvPr>
          <p:cNvSpPr/>
          <p:nvPr/>
        </p:nvSpPr>
        <p:spPr>
          <a:xfrm>
            <a:off x="357527" y="3429763"/>
            <a:ext cx="2317941" cy="193825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ea typeface="Arial" panose="020B0604020202020204" pitchFamily="34" charset="0"/>
                <a:cs typeface="Arial" panose="020B0604020202020204" pitchFamily="34" charset="0"/>
              </a:rPr>
              <a:t>Use the </a:t>
            </a:r>
            <a:r>
              <a:rPr kumimoji="0" lang="en-US" altLang="zh-CN" sz="1600" b="0" i="0" u="none" strike="noStrike" cap="none" normalizeH="0" baseline="0" dirty="0">
                <a:ln>
                  <a:noFill/>
                </a:ln>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question you selected</a:t>
            </a:r>
            <a:r>
              <a:rPr kumimoji="0" lang="en-US" altLang="zh-CN" sz="1600" b="0" i="0" u="none" strike="noStrike" cap="none" normalizeH="0" baseline="0" dirty="0">
                <a:ln>
                  <a:noFill/>
                </a:ln>
                <a:solidFill>
                  <a:srgbClr val="000000"/>
                </a:solidFill>
                <a:effectLst/>
                <a:ea typeface="Arial" panose="020B0604020202020204" pitchFamily="34" charset="0"/>
                <a:cs typeface="Arial" panose="020B0604020202020204" pitchFamily="34" charset="0"/>
              </a:rPr>
              <a:t> from the </a:t>
            </a:r>
            <a:r>
              <a:rPr kumimoji="0" lang="en-US" altLang="zh-CN" sz="1600" b="0" i="0" u="none" strike="noStrike" cap="none" normalizeH="0" baseline="0" dirty="0">
                <a:ln>
                  <a:noFill/>
                </a:ln>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Visual Arts HSC exam paper 2017</a:t>
            </a:r>
            <a:r>
              <a:rPr kumimoji="0" lang="en-US" altLang="zh-CN" sz="1600" b="0" i="0" u="none" strike="noStrike" cap="none" normalizeH="0" baseline="0" dirty="0">
                <a:ln>
                  <a:noFill/>
                </a:ln>
                <a:solidFill>
                  <a:srgbClr val="000000"/>
                </a:solidFill>
                <a:effectLst/>
                <a:ea typeface="Arial" panose="020B0604020202020204" pitchFamily="34" charset="0"/>
                <a:cs typeface="Arial" panose="020B0604020202020204" pitchFamily="34" charset="0"/>
              </a:rPr>
              <a:t> and your ideas from the table on slide 5 to complete the table to the right.</a:t>
            </a:r>
            <a:endParaRPr kumimoji="0" lang="en-AU" altLang="zh-CN" sz="1600" b="0" i="0" u="none" strike="noStrike" cap="none" normalizeH="0" baseline="0" dirty="0">
              <a:ln>
                <a:noFill/>
              </a:ln>
              <a:solidFill>
                <a:schemeClr val="tx1"/>
              </a:solidFill>
              <a:effectLst/>
            </a:endParaRPr>
          </a:p>
        </p:txBody>
      </p:sp>
      <p:sp>
        <p:nvSpPr>
          <p:cNvPr id="6" name="Rectangle 1">
            <a:extLst>
              <a:ext uri="{FF2B5EF4-FFF2-40B4-BE49-F238E27FC236}">
                <a16:creationId xmlns:a16="http://schemas.microsoft.com/office/drawing/2014/main" id="{9CA9BA5D-1C79-AA01-1953-E1B881F8DBA9}"/>
              </a:ext>
            </a:extLst>
          </p:cNvPr>
          <p:cNvSpPr>
            <a:spLocks noChangeArrowheads="1"/>
          </p:cNvSpPr>
          <p:nvPr/>
        </p:nvSpPr>
        <p:spPr bwMode="auto">
          <a:xfrm>
            <a:off x="3015649" y="990544"/>
            <a:ext cx="5413661" cy="369332"/>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zh-CN"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4: Linking case study to the question task</a:t>
            </a:r>
            <a:endParaRPr kumimoji="0" lang="en-AU" altLang="zh-CN" sz="1800" i="0" u="none" strike="noStrike" cap="none" normalizeH="0" baseline="0" dirty="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310D50B4-1BC3-B9B8-8CF0-16A7B6BAA599}"/>
              </a:ext>
            </a:extLst>
          </p:cNvPr>
          <p:cNvGraphicFramePr>
            <a:graphicFrameLocks noGrp="1"/>
          </p:cNvGraphicFramePr>
          <p:nvPr>
            <p:extLst>
              <p:ext uri="{D42A27DB-BD31-4B8C-83A1-F6EECF244321}">
                <p14:modId xmlns:p14="http://schemas.microsoft.com/office/powerpoint/2010/main" val="3379018415"/>
              </p:ext>
            </p:extLst>
          </p:nvPr>
        </p:nvGraphicFramePr>
        <p:xfrm>
          <a:off x="3015649" y="1368000"/>
          <a:ext cx="8438415" cy="5188484"/>
        </p:xfrm>
        <a:graphic>
          <a:graphicData uri="http://schemas.openxmlformats.org/drawingml/2006/table">
            <a:tbl>
              <a:tblPr firstRow="1" firstCol="1" bandRow="1">
                <a:tableStyleId>{69012ECD-51FC-41F1-AA8D-1B2483CD663E}</a:tableStyleId>
              </a:tblPr>
              <a:tblGrid>
                <a:gridCol w="4187041">
                  <a:extLst>
                    <a:ext uri="{9D8B030D-6E8A-4147-A177-3AD203B41FA5}">
                      <a16:colId xmlns:a16="http://schemas.microsoft.com/office/drawing/2014/main" val="1319528341"/>
                    </a:ext>
                  </a:extLst>
                </a:gridCol>
                <a:gridCol w="4251374">
                  <a:extLst>
                    <a:ext uri="{9D8B030D-6E8A-4147-A177-3AD203B41FA5}">
                      <a16:colId xmlns:a16="http://schemas.microsoft.com/office/drawing/2014/main" val="1071277785"/>
                    </a:ext>
                  </a:extLst>
                </a:gridCol>
              </a:tblGrid>
              <a:tr h="355564">
                <a:tc>
                  <a:txBody>
                    <a:bodyPr/>
                    <a:lstStyle/>
                    <a:p>
                      <a:pPr>
                        <a:lnSpc>
                          <a:spcPct val="115000"/>
                        </a:lnSpc>
                        <a:spcBef>
                          <a:spcPts val="960"/>
                        </a:spcBef>
                        <a:spcAft>
                          <a:spcPts val="960"/>
                        </a:spcAft>
                      </a:pPr>
                      <a:r>
                        <a:rPr lang="en-AU" sz="1200">
                          <a:solidFill>
                            <a:schemeClr val="bg1"/>
                          </a:solidFill>
                          <a:effectLst/>
                        </a:rPr>
                        <a:t>Steps</a:t>
                      </a:r>
                      <a:endParaRPr lang="en-AU"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200">
                          <a:solidFill>
                            <a:schemeClr val="bg1"/>
                          </a:solidFill>
                          <a:effectLst/>
                        </a:rPr>
                        <a:t>Your answer</a:t>
                      </a:r>
                      <a:endParaRPr lang="en-AU"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2441526"/>
                  </a:ext>
                </a:extLst>
              </a:tr>
              <a:tr h="406716">
                <a:tc>
                  <a:txBody>
                    <a:bodyPr/>
                    <a:lstStyle/>
                    <a:p>
                      <a:pPr>
                        <a:lnSpc>
                          <a:spcPct val="115000"/>
                        </a:lnSpc>
                        <a:spcBef>
                          <a:spcPts val="960"/>
                        </a:spcBef>
                        <a:spcAft>
                          <a:spcPts val="960"/>
                        </a:spcAft>
                      </a:pPr>
                      <a:r>
                        <a:rPr lang="en-AU" sz="1200" dirty="0">
                          <a:solidFill>
                            <a:schemeClr val="tx1"/>
                          </a:solidFill>
                          <a:effectLst/>
                        </a:rPr>
                        <a:t>Key word: What is the key word in this question? What is it asking you to do? Refer to </a:t>
                      </a:r>
                      <a:r>
                        <a:rPr kumimoji="0" lang="en-AU" sz="1200" b="1" i="0" u="sng" strike="noStrike" kern="1200" cap="none" spc="0" normalizeH="0" baseline="0" noProof="0" dirty="0">
                          <a:ln>
                            <a:noFill/>
                          </a:ln>
                          <a:solidFill>
                            <a:srgbClr val="146CFD"/>
                          </a:solidFill>
                          <a:effectLst/>
                          <a:uLnTx/>
                          <a:uFillTx/>
                          <a:latin typeface="+mn-lt"/>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Glossary of Key Words</a:t>
                      </a:r>
                      <a:r>
                        <a:rPr lang="en-AU" sz="1200" dirty="0">
                          <a:solidFill>
                            <a:schemeClr val="tx1"/>
                          </a:solidFill>
                          <a:effectLst/>
                        </a:rPr>
                        <a:t>. </a:t>
                      </a:r>
                      <a:endParaRPr lang="en-A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960"/>
                        </a:spcBef>
                        <a:spcAft>
                          <a:spcPts val="960"/>
                        </a:spcAft>
                      </a:pPr>
                      <a:r>
                        <a:rPr lang="en-AU" sz="1200">
                          <a:solidFill>
                            <a:schemeClr val="tx1"/>
                          </a:solidFill>
                          <a:effectLst/>
                        </a:rPr>
                        <a:t>(Add response)</a:t>
                      </a:r>
                      <a:endParaRPr lang="en-AU"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346902622"/>
                  </a:ext>
                </a:extLst>
              </a:tr>
              <a:tr h="984311">
                <a:tc>
                  <a:txBody>
                    <a:bodyPr/>
                    <a:lstStyle/>
                    <a:p>
                      <a:pPr>
                        <a:lnSpc>
                          <a:spcPct val="115000"/>
                        </a:lnSpc>
                        <a:spcBef>
                          <a:spcPts val="400"/>
                        </a:spcBef>
                        <a:spcAft>
                          <a:spcPts val="400"/>
                        </a:spcAft>
                      </a:pPr>
                      <a:r>
                        <a:rPr lang="en-AU" sz="1200" dirty="0">
                          <a:solidFill>
                            <a:schemeClr val="tx1"/>
                          </a:solidFill>
                          <a:effectLst/>
                        </a:rPr>
                        <a:t>Concept: What concept/s does the question refer to? </a:t>
                      </a:r>
                    </a:p>
                    <a:p>
                      <a:pPr>
                        <a:lnSpc>
                          <a:spcPct val="115000"/>
                        </a:lnSpc>
                        <a:spcBef>
                          <a:spcPts val="400"/>
                        </a:spcBef>
                        <a:spcAft>
                          <a:spcPts val="400"/>
                        </a:spcAft>
                      </a:pPr>
                      <a:r>
                        <a:rPr lang="en-AU" sz="1200" dirty="0">
                          <a:solidFill>
                            <a:schemeClr val="tx1"/>
                          </a:solidFill>
                          <a:effectLst/>
                        </a:rPr>
                        <a:t>What case studies knowledge could help you answer this question? </a:t>
                      </a:r>
                    </a:p>
                    <a:p>
                      <a:pPr>
                        <a:lnSpc>
                          <a:spcPct val="115000"/>
                        </a:lnSpc>
                        <a:spcBef>
                          <a:spcPts val="400"/>
                        </a:spcBef>
                        <a:spcAft>
                          <a:spcPts val="400"/>
                        </a:spcAft>
                      </a:pPr>
                      <a:r>
                        <a:rPr lang="en-AU" sz="1200" dirty="0">
                          <a:solidFill>
                            <a:schemeClr val="tx1"/>
                          </a:solidFill>
                          <a:effectLst/>
                        </a:rPr>
                        <a:t>Does the question use a quote as a prompt?</a:t>
                      </a:r>
                      <a:endParaRPr lang="en-A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200">
                          <a:solidFill>
                            <a:schemeClr val="tx1"/>
                          </a:solidFill>
                          <a:effectLst/>
                        </a:rPr>
                        <a:t>(Add response)</a:t>
                      </a:r>
                      <a:endParaRPr lang="en-AU"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55955838"/>
                  </a:ext>
                </a:extLst>
              </a:tr>
              <a:tr h="1783934">
                <a:tc>
                  <a:txBody>
                    <a:bodyPr/>
                    <a:lstStyle/>
                    <a:p>
                      <a:pPr>
                        <a:lnSpc>
                          <a:spcPct val="115000"/>
                        </a:lnSpc>
                        <a:spcBef>
                          <a:spcPts val="400"/>
                        </a:spcBef>
                        <a:spcAft>
                          <a:spcPts val="400"/>
                        </a:spcAft>
                      </a:pPr>
                      <a:r>
                        <a:rPr lang="en-AU" sz="1200" dirty="0">
                          <a:solidFill>
                            <a:schemeClr val="tx1"/>
                          </a:solidFill>
                          <a:effectLst/>
                        </a:rPr>
                        <a:t>Syllabus areas:</a:t>
                      </a:r>
                    </a:p>
                    <a:p>
                      <a:pPr>
                        <a:lnSpc>
                          <a:spcPct val="115000"/>
                        </a:lnSpc>
                        <a:spcBef>
                          <a:spcPts val="400"/>
                        </a:spcBef>
                        <a:spcAft>
                          <a:spcPts val="400"/>
                        </a:spcAft>
                      </a:pPr>
                      <a:r>
                        <a:rPr lang="en-AU" sz="1200" dirty="0">
                          <a:solidFill>
                            <a:schemeClr val="tx1"/>
                          </a:solidFill>
                          <a:effectLst/>
                        </a:rPr>
                        <a:t>What syllabus area does the question focus on? </a:t>
                      </a:r>
                    </a:p>
                    <a:p>
                      <a:pPr marL="342900" lvl="0" indent="-342900">
                        <a:lnSpc>
                          <a:spcPct val="115000"/>
                        </a:lnSpc>
                        <a:spcBef>
                          <a:spcPts val="400"/>
                        </a:spcBef>
                        <a:spcAft>
                          <a:spcPts val="400"/>
                        </a:spcAft>
                        <a:buFont typeface="Symbol" panose="05050102010706020507" pitchFamily="18" charset="2"/>
                        <a:buChar char=""/>
                      </a:pPr>
                      <a:r>
                        <a:rPr lang="en-AU" sz="1200" dirty="0">
                          <a:solidFill>
                            <a:schemeClr val="tx1"/>
                          </a:solidFill>
                          <a:effectLst/>
                        </a:rPr>
                        <a:t>Practice – artmaking, art criticism and art history</a:t>
                      </a:r>
                    </a:p>
                    <a:p>
                      <a:pPr marL="342900" lvl="0" indent="-342900">
                        <a:lnSpc>
                          <a:spcPct val="115000"/>
                        </a:lnSpc>
                        <a:spcBef>
                          <a:spcPts val="400"/>
                        </a:spcBef>
                        <a:spcAft>
                          <a:spcPts val="400"/>
                        </a:spcAft>
                        <a:buFont typeface="Symbol" panose="05050102010706020507" pitchFamily="18" charset="2"/>
                        <a:buChar char=""/>
                      </a:pPr>
                      <a:r>
                        <a:rPr lang="en-AU" sz="1200" dirty="0">
                          <a:solidFill>
                            <a:schemeClr val="tx1"/>
                          </a:solidFill>
                          <a:effectLst/>
                        </a:rPr>
                        <a:t>Frames – subjective, structural, cultural, postmodern.</a:t>
                      </a:r>
                    </a:p>
                    <a:p>
                      <a:pPr marL="342900" lvl="0" indent="-342900">
                        <a:lnSpc>
                          <a:spcPct val="115000"/>
                        </a:lnSpc>
                        <a:spcBef>
                          <a:spcPts val="400"/>
                        </a:spcBef>
                        <a:spcAft>
                          <a:spcPts val="400"/>
                        </a:spcAft>
                        <a:buFont typeface="Symbol" panose="05050102010706020507" pitchFamily="18" charset="2"/>
                        <a:buChar char=""/>
                      </a:pPr>
                      <a:r>
                        <a:rPr lang="en-AU" sz="1200" dirty="0">
                          <a:solidFill>
                            <a:schemeClr val="tx1"/>
                          </a:solidFill>
                          <a:effectLst/>
                        </a:rPr>
                        <a:t>Conceptual framework – artist, artwork, world, audience.</a:t>
                      </a:r>
                      <a:endParaRPr lang="en-A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960"/>
                        </a:spcBef>
                        <a:spcAft>
                          <a:spcPts val="960"/>
                        </a:spcAft>
                      </a:pPr>
                      <a:r>
                        <a:rPr lang="en-AU" sz="1200">
                          <a:solidFill>
                            <a:schemeClr val="tx1"/>
                          </a:solidFill>
                          <a:effectLst/>
                        </a:rPr>
                        <a:t>(Add response)</a:t>
                      </a:r>
                      <a:endParaRPr lang="en-AU"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628366174"/>
                  </a:ext>
                </a:extLst>
              </a:tr>
              <a:tr h="1088525">
                <a:tc>
                  <a:txBody>
                    <a:bodyPr/>
                    <a:lstStyle/>
                    <a:p>
                      <a:pPr>
                        <a:lnSpc>
                          <a:spcPct val="115000"/>
                        </a:lnSpc>
                        <a:spcBef>
                          <a:spcPts val="400"/>
                        </a:spcBef>
                        <a:spcAft>
                          <a:spcPts val="400"/>
                        </a:spcAft>
                      </a:pPr>
                      <a:r>
                        <a:rPr lang="en-AU" sz="1200" dirty="0">
                          <a:solidFill>
                            <a:schemeClr val="tx1"/>
                          </a:solidFill>
                          <a:effectLst/>
                        </a:rPr>
                        <a:t>Artists/evidence:</a:t>
                      </a:r>
                    </a:p>
                    <a:p>
                      <a:pPr>
                        <a:lnSpc>
                          <a:spcPct val="115000"/>
                        </a:lnSpc>
                        <a:spcBef>
                          <a:spcPts val="400"/>
                        </a:spcBef>
                        <a:spcAft>
                          <a:spcPts val="400"/>
                        </a:spcAft>
                      </a:pPr>
                      <a:r>
                        <a:rPr lang="en-AU" sz="1200" dirty="0">
                          <a:solidFill>
                            <a:schemeClr val="tx1"/>
                          </a:solidFill>
                          <a:effectLst/>
                        </a:rPr>
                        <a:t>Every question asks you to refer to specific artists and artworks. Which artists and artworks could you use as evidence in your answer to this question? Refer to your case studies. </a:t>
                      </a:r>
                      <a:endParaRPr lang="en-A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960"/>
                        </a:spcBef>
                        <a:spcAft>
                          <a:spcPts val="960"/>
                        </a:spcAft>
                      </a:pPr>
                      <a:r>
                        <a:rPr lang="en-AU" sz="1200">
                          <a:solidFill>
                            <a:schemeClr val="tx1"/>
                          </a:solidFill>
                          <a:effectLst/>
                        </a:rPr>
                        <a:t>(Add response)</a:t>
                      </a:r>
                      <a:endParaRPr lang="en-AU"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61307809"/>
                  </a:ext>
                </a:extLst>
              </a:tr>
              <a:tr h="395412">
                <a:tc>
                  <a:txBody>
                    <a:bodyPr/>
                    <a:lstStyle/>
                    <a:p>
                      <a:pPr>
                        <a:lnSpc>
                          <a:spcPct val="115000"/>
                        </a:lnSpc>
                        <a:spcBef>
                          <a:spcPts val="400"/>
                        </a:spcBef>
                        <a:spcAft>
                          <a:spcPts val="400"/>
                        </a:spcAft>
                      </a:pPr>
                      <a:r>
                        <a:rPr lang="en-AU" sz="1200" dirty="0">
                          <a:solidFill>
                            <a:schemeClr val="tx1"/>
                          </a:solidFill>
                          <a:effectLst/>
                        </a:rPr>
                        <a:t>Rewrite the question in your own words to ensure you understand and address all aspects of the question. </a:t>
                      </a:r>
                      <a:endParaRPr lang="en-A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960"/>
                        </a:spcBef>
                        <a:spcAft>
                          <a:spcPts val="960"/>
                        </a:spcAft>
                      </a:pPr>
                      <a:r>
                        <a:rPr lang="en-AU" sz="1200" dirty="0">
                          <a:solidFill>
                            <a:schemeClr val="tx1"/>
                          </a:solidFill>
                          <a:effectLst/>
                        </a:rPr>
                        <a:t>(Add response)</a:t>
                      </a:r>
                      <a:endParaRPr lang="en-AU"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205" marR="532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055761084"/>
                  </a:ext>
                </a:extLst>
              </a:tr>
            </a:tbl>
          </a:graphicData>
        </a:graphic>
      </p:graphicFrame>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03976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Practise – </a:t>
            </a:r>
            <a:r>
              <a:rPr lang="en-AU" dirty="0">
                <a:solidFill>
                  <a:schemeClr val="tx2"/>
                </a:solidFill>
              </a:rPr>
              <a:t>breaking down the question</a:t>
            </a:r>
            <a:endParaRPr lang="en-AU" sz="1600" dirty="0">
              <a:solidFill>
                <a:schemeClr val="tx2"/>
              </a:solidFill>
            </a:endParaRPr>
          </a:p>
        </p:txBody>
      </p:sp>
      <p:grpSp>
        <p:nvGrpSpPr>
          <p:cNvPr id="7" name="Group 6">
            <a:extLst>
              <a:ext uri="{FF2B5EF4-FFF2-40B4-BE49-F238E27FC236}">
                <a16:creationId xmlns:a16="http://schemas.microsoft.com/office/drawing/2014/main" id="{746394BE-404F-250B-E42B-DD6EC000DE71}"/>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3" name="Oval 2">
              <a:extLst>
                <a:ext uri="{FF2B5EF4-FFF2-40B4-BE49-F238E27FC236}">
                  <a16:creationId xmlns:a16="http://schemas.microsoft.com/office/drawing/2014/main" id="{7D645C09-2156-A82E-82A5-0E8B28875FD8}"/>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6" name="TextBox 5">
              <a:extLst>
                <a:ext uri="{FF2B5EF4-FFF2-40B4-BE49-F238E27FC236}">
                  <a16:creationId xmlns:a16="http://schemas.microsoft.com/office/drawing/2014/main" id="{A27409BB-3AA8-9BA7-C5B7-34376AF526A6}"/>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5" name="Rectangle 4">
            <a:extLst>
              <a:ext uri="{FF2B5EF4-FFF2-40B4-BE49-F238E27FC236}">
                <a16:creationId xmlns:a16="http://schemas.microsoft.com/office/drawing/2014/main" id="{8086580A-E441-D1E5-A827-97DF723F0162}"/>
              </a:ext>
            </a:extLst>
          </p:cNvPr>
          <p:cNvSpPr/>
          <p:nvPr/>
        </p:nvSpPr>
        <p:spPr>
          <a:xfrm>
            <a:off x="2208600" y="1235972"/>
            <a:ext cx="9623399" cy="13884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spcBef>
                <a:spcPts val="1200"/>
              </a:spcBef>
            </a:pPr>
            <a:r>
              <a:rPr lang="en-AU" sz="1800">
                <a:solidFill>
                  <a:schemeClr val="accent1"/>
                </a:solidFill>
                <a:effectLst/>
                <a:ea typeface="Arial" panose="020B0604020202020204" pitchFamily="34" charset="0"/>
              </a:rPr>
              <a:t>Thorough planning in the written examination, before beginning your response, ensures you engage with all parts of the question, choose the best artists as evidence, and effectively use visual arts-specific language as a starting point for your response. </a:t>
            </a:r>
            <a:endParaRPr lang="en-AU" sz="1800">
              <a:solidFill>
                <a:schemeClr val="accent1"/>
              </a:solidFill>
              <a:effectLst/>
              <a:ea typeface="Calibri" panose="020F0502020204030204" pitchFamily="34" charset="0"/>
            </a:endParaRPr>
          </a:p>
        </p:txBody>
      </p:sp>
      <p:sp>
        <p:nvSpPr>
          <p:cNvPr id="23" name="Rectangle 22">
            <a:extLst>
              <a:ext uri="{FF2B5EF4-FFF2-40B4-BE49-F238E27FC236}">
                <a16:creationId xmlns:a16="http://schemas.microsoft.com/office/drawing/2014/main" id="{1EB3776B-F2DA-9711-DDCA-31AFF64F02E0}"/>
              </a:ext>
              <a:ext uri="{C183D7F6-B498-43B3-948B-1728B52AA6E4}">
                <adec:decorative xmlns:adec="http://schemas.microsoft.com/office/drawing/2017/decorative" val="0"/>
              </a:ext>
            </a:extLst>
          </p:cNvPr>
          <p:cNvSpPr/>
          <p:nvPr/>
        </p:nvSpPr>
        <p:spPr>
          <a:xfrm>
            <a:off x="2208599" y="2932069"/>
            <a:ext cx="4784867" cy="3448383"/>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5000"/>
              </a:lnSpc>
              <a:spcBef>
                <a:spcPts val="1200"/>
              </a:spcBef>
            </a:pPr>
            <a:r>
              <a:rPr lang="en-AU" sz="1800">
                <a:solidFill>
                  <a:schemeClr val="accent1"/>
                </a:solidFill>
                <a:ea typeface="Arial" panose="020B0604020202020204" pitchFamily="34" charset="0"/>
                <a:cs typeface="Arial" panose="020B0604020202020204" pitchFamily="34" charset="0"/>
              </a:rPr>
              <a:t>T</a:t>
            </a:r>
            <a:r>
              <a:rPr lang="en-AU" sz="1800">
                <a:solidFill>
                  <a:schemeClr val="accent1"/>
                </a:solidFill>
                <a:effectLst/>
                <a:ea typeface="Arial" panose="020B0604020202020204" pitchFamily="34" charset="0"/>
                <a:cs typeface="Arial" panose="020B0604020202020204" pitchFamily="34" charset="0"/>
              </a:rPr>
              <a:t>o support you in breaking down the question, it is important to:</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spcAft>
                <a:spcPts val="0"/>
              </a:spcAft>
              <a:buFont typeface="Symbol" panose="05050102010706020507" pitchFamily="18" charset="2"/>
              <a:buChar char=""/>
            </a:pPr>
            <a:r>
              <a:rPr lang="en-AU" sz="1800">
                <a:solidFill>
                  <a:schemeClr val="accent1"/>
                </a:solidFill>
                <a:ea typeface="Arial" panose="020B0604020202020204" pitchFamily="34" charset="0"/>
                <a:cs typeface="Arial" panose="020B0604020202020204" pitchFamily="34" charset="0"/>
              </a:rPr>
              <a:t>b</a:t>
            </a:r>
            <a:r>
              <a:rPr lang="en-AU" sz="1800">
                <a:solidFill>
                  <a:schemeClr val="accent1"/>
                </a:solidFill>
                <a:effectLst/>
                <a:ea typeface="Arial" panose="020B0604020202020204" pitchFamily="34" charset="0"/>
                <a:cs typeface="Arial" panose="020B0604020202020204" pitchFamily="34" charset="0"/>
              </a:rPr>
              <a:t>e familiar with the syllabus content areas and the key words associated with each area. </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spcAft>
                <a:spcPts val="0"/>
              </a:spcAft>
              <a:buFont typeface="Symbol" panose="05050102010706020507" pitchFamily="18" charset="2"/>
              <a:buChar char=""/>
            </a:pPr>
            <a:r>
              <a:rPr lang="en-AU" sz="1800">
                <a:solidFill>
                  <a:schemeClr val="accent1"/>
                </a:solidFill>
                <a:ea typeface="Calibri" panose="020F0502020204030204" pitchFamily="34" charset="0"/>
                <a:cs typeface="Arial" panose="020B0604020202020204" pitchFamily="34" charset="0"/>
              </a:rPr>
              <a:t>be familiar with your case study information and how the artists/ movements/ artworks can be grouped to answer different types of questions.</a:t>
            </a:r>
            <a:endParaRPr lang="en-AU" sz="1800">
              <a:solidFill>
                <a:schemeClr val="accent1"/>
              </a:solidFill>
              <a:effectLst/>
              <a:ea typeface="Calibri" panose="020F0502020204030204" pitchFamily="34" charset="0"/>
              <a:cs typeface="Arial" panose="020B0604020202020204" pitchFamily="34" charset="0"/>
            </a:endParaRPr>
          </a:p>
        </p:txBody>
      </p:sp>
      <p:pic>
        <p:nvPicPr>
          <p:cNvPr id="8" name="Graphic 7" descr="Pencils with note paper and pencil sharpener">
            <a:extLst>
              <a:ext uri="{FF2B5EF4-FFF2-40B4-BE49-F238E27FC236}">
                <a16:creationId xmlns:a16="http://schemas.microsoft.com/office/drawing/2014/main" id="{E6611836-3CEB-1F3E-8048-8C82B5A0B0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6066" y="2459081"/>
            <a:ext cx="4572000" cy="4572000"/>
          </a:xfrm>
          <a:prstGeom prst="rect">
            <a:avLst/>
          </a:prstGeom>
        </p:spPr>
      </p:pic>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37926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184995522"/>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1158</Words>
  <Application>Microsoft Office PowerPoint</Application>
  <PresentationFormat>Widescreen</PresentationFormat>
  <Paragraphs>109</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Symbol</vt:lpstr>
      <vt:lpstr>Times New Roman</vt:lpstr>
      <vt:lpstr>Public Sans</vt:lpstr>
      <vt:lpstr>Public Sans Light</vt:lpstr>
      <vt:lpstr>Arial</vt:lpstr>
      <vt:lpstr>NSWG Corporate</vt:lpstr>
      <vt:lpstr>LEAP!  Level up your skills in section II – breaking down the question</vt:lpstr>
      <vt:lpstr>LEAP lessons introduction </vt:lpstr>
      <vt:lpstr>Learn – breaking down the question in section II</vt:lpstr>
      <vt:lpstr>Example – breaking down the question in section II</vt:lpstr>
      <vt:lpstr>Apply – breaking down the question – part 1 </vt:lpstr>
      <vt:lpstr>Apply – breaking down the question – part 2</vt:lpstr>
      <vt:lpstr>Practise – breaking down the question</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II – breaking down the question</dc:title>
  <dc:creator>NSW Department of Education</dc:creator>
  <cp:keywords/>
  <cp:revision>2</cp:revision>
  <dcterms:created xsi:type="dcterms:W3CDTF">2023-06-15T00:16:54Z</dcterms:created>
  <dcterms:modified xsi:type="dcterms:W3CDTF">2023-06-15T00:17:19Z</dcterms:modified>
</cp:coreProperties>
</file>