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
  </p:notesMasterIdLst>
  <p:handoutMasterIdLst>
    <p:handoutMasterId r:id="rId8"/>
  </p:handoutMasterIdLst>
  <p:sldIdLst>
    <p:sldId id="323" r:id="rId2"/>
    <p:sldId id="402" r:id="rId3"/>
    <p:sldId id="400" r:id="rId4"/>
    <p:sldId id="401" r:id="rId5"/>
    <p:sldId id="396" r:id="rId6"/>
  </p:sldIdLst>
  <p:sldSz cx="12192000" cy="6858000"/>
  <p:notesSz cx="6858000" cy="9144000"/>
  <p:embeddedFontLst>
    <p:embeddedFont>
      <p:font typeface="Public Sans" panose="020B0604020202020204" charset="0"/>
      <p:regular r:id="rId9"/>
      <p:bold r:id="rId10"/>
      <p:italic r:id="rId11"/>
      <p:boldItalic r:id="rId12"/>
    </p:embeddedFont>
    <p:embeddedFont>
      <p:font typeface="Public Sans Light" panose="020B0604020202020204" charset="0"/>
      <p:regular r:id="rId13"/>
      <p: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83A15-E68B-0B0B-1C3F-999FD2CA37A0}"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82059-0F2D-4D93-8A22-2B34B44B00C4}" v="4" dt="2023-04-10T22:48:48.178"/>
    <p1510:client id="{DC3762BE-BE30-48F9-8892-66B3C12D8CF7}" v="16" dt="2023-04-10T23:07:45.57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hlinkClick r:id="rId3"/>
              </a:rPr>
              <a:t>Jump Sky Man - Free photo on </a:t>
            </a:r>
            <a:r>
              <a:rPr lang="en-AU" dirty="0" err="1">
                <a:hlinkClick r:id="rId3"/>
              </a:rPr>
              <a:t>Pixabay</a:t>
            </a:r>
            <a:endParaRPr lang="en-AU"/>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799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8">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709" r:id="rId26"/>
    <p:sldLayoutId id="2147483699" r:id="rId27"/>
    <p:sldLayoutId id="2147483689" r:id="rId28"/>
    <p:sldLayoutId id="2147483664" r:id="rId29"/>
    <p:sldLayoutId id="2147483693" r:id="rId30"/>
    <p:sldLayoutId id="2147483684" r:id="rId31"/>
    <p:sldLayoutId id="2147483694" r:id="rId32"/>
    <p:sldLayoutId id="2147483679" r:id="rId33"/>
    <p:sldLayoutId id="2147483695" r:id="rId34"/>
    <p:sldLayoutId id="2147483687" r:id="rId35"/>
    <p:sldLayoutId id="2147483696" r:id="rId36"/>
    <p:sldLayoutId id="2147483680" r:id="rId37"/>
    <p:sldLayoutId id="2147483681" r:id="rId38"/>
    <p:sldLayoutId id="2147483682" r:id="rId39"/>
    <p:sldLayoutId id="2147483697" r:id="rId40"/>
    <p:sldLayoutId id="2147483685" r:id="rId41"/>
    <p:sldLayoutId id="2147483686" r:id="rId42"/>
    <p:sldLayoutId id="2147483665" r:id="rId43"/>
    <p:sldLayoutId id="2147483666" r:id="rId44"/>
    <p:sldLayoutId id="2147483667" r:id="rId45"/>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Section II – </a:t>
            </a:r>
            <a:r>
              <a:rPr lang="en-AU" dirty="0">
                <a:solidFill>
                  <a:schemeClr val="accent4"/>
                </a:solidFill>
              </a:rPr>
              <a:t>advice for teachers</a:t>
            </a:r>
          </a:p>
        </p:txBody>
      </p:sp>
      <p:sp>
        <p:nvSpPr>
          <p:cNvPr id="3" name="Footer Placeholder 2">
            <a:extLst>
              <a:ext uri="{FF2B5EF4-FFF2-40B4-BE49-F238E27FC236}">
                <a16:creationId xmlns:a16="http://schemas.microsoft.com/office/drawing/2014/main" id="{9386A5F7-DEAC-C807-40F2-B4F428FBF3DD}"/>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t>Writing about HSC visual arts</a:t>
            </a:r>
            <a:endParaRPr lang="en-US"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2" name="Picture 1">
            <a:extLst>
              <a:ext uri="{FF2B5EF4-FFF2-40B4-BE49-F238E27FC236}">
                <a16:creationId xmlns:a16="http://schemas.microsoft.com/office/drawing/2014/main" id="{F06BDFE1-D11F-9C94-CB74-69C128666775}"/>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2D0FC-9AE6-4B62-D863-E2EE51EF1E44}"/>
              </a:ext>
            </a:extLst>
          </p:cNvPr>
          <p:cNvSpPr>
            <a:spLocks noGrp="1"/>
          </p:cNvSpPr>
          <p:nvPr>
            <p:ph type="title"/>
          </p:nvPr>
        </p:nvSpPr>
        <p:spPr/>
        <p:txBody>
          <a:bodyPr/>
          <a:lstStyle/>
          <a:p>
            <a:r>
              <a:rPr lang="en-AU" dirty="0"/>
              <a:t>Advice for teachers </a:t>
            </a:r>
          </a:p>
        </p:txBody>
      </p:sp>
      <p:sp>
        <p:nvSpPr>
          <p:cNvPr id="10" name="Content Placeholder 9">
            <a:extLst>
              <a:ext uri="{FF2B5EF4-FFF2-40B4-BE49-F238E27FC236}">
                <a16:creationId xmlns:a16="http://schemas.microsoft.com/office/drawing/2014/main" id="{2522A170-5B33-842B-A215-5F008BAF8CF1}"/>
              </a:ext>
            </a:extLst>
          </p:cNvPr>
          <p:cNvSpPr>
            <a:spLocks noGrp="1"/>
          </p:cNvSpPr>
          <p:nvPr>
            <p:ph idx="1"/>
          </p:nvPr>
        </p:nvSpPr>
        <p:spPr>
          <a:xfrm>
            <a:off x="360000" y="2678476"/>
            <a:ext cx="6587996" cy="3657524"/>
          </a:xfrm>
        </p:spPr>
        <p:txBody>
          <a:bodyPr/>
          <a:lstStyle/>
          <a:p>
            <a:pPr marL="342900" lvl="0" indent="-342900">
              <a:lnSpc>
                <a:spcPct val="115000"/>
              </a:lnSpc>
              <a:spcBef>
                <a:spcPts val="400"/>
              </a:spcBef>
              <a:buFont typeface="Arial" panose="020B0604020202020204" pitchFamily="34" charset="0"/>
              <a:buChar char="•"/>
              <a:tabLst>
                <a:tab pos="228600" algn="l"/>
                <a:tab pos="457200" algn="l"/>
              </a:tabLst>
            </a:pPr>
            <a:r>
              <a:rPr lang="en-US" sz="1800" dirty="0">
                <a:solidFill>
                  <a:srgbClr val="000000"/>
                </a:solidFill>
                <a:effectLst/>
                <a:ea typeface="Arial" panose="020B0604020202020204" pitchFamily="34" charset="0"/>
                <a:cs typeface="Arial" panose="020B0604020202020204" pitchFamily="34" charset="0"/>
              </a:rPr>
              <a:t>Set an HSC examination-style question as a focus question at the beginning of each case study. </a:t>
            </a:r>
            <a:endParaRPr lang="en-AU" sz="1800" dirty="0">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Arial" panose="020B0604020202020204" pitchFamily="34" charset="0"/>
              <a:buChar char="•"/>
              <a:tabLst>
                <a:tab pos="228600" algn="l"/>
                <a:tab pos="457200" algn="l"/>
              </a:tabLst>
            </a:pPr>
            <a:r>
              <a:rPr lang="en-US" sz="1800" dirty="0">
                <a:solidFill>
                  <a:srgbClr val="000000"/>
                </a:solidFill>
                <a:effectLst/>
                <a:ea typeface="Arial" panose="020B0604020202020204" pitchFamily="34" charset="0"/>
                <a:cs typeface="Arial" panose="020B0604020202020204" pitchFamily="34" charset="0"/>
              </a:rPr>
              <a:t>After studying each artist/artwork within the case study, instruct students to write a PEEL paragraph on that artist/artwork to answer the focus question.</a:t>
            </a:r>
            <a:endParaRPr lang="en-AU" sz="1800" dirty="0">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Arial" panose="020B0604020202020204" pitchFamily="34" charset="0"/>
              <a:buChar char="•"/>
              <a:tabLst>
                <a:tab pos="228600" algn="l"/>
                <a:tab pos="457200" algn="l"/>
              </a:tabLst>
            </a:pPr>
            <a:r>
              <a:rPr lang="en-US" sz="1800" dirty="0">
                <a:solidFill>
                  <a:srgbClr val="000000"/>
                </a:solidFill>
                <a:effectLst/>
                <a:ea typeface="Arial" panose="020B0604020202020204" pitchFamily="34" charset="0"/>
                <a:cs typeface="Arial" panose="020B0604020202020204" pitchFamily="34" charset="0"/>
              </a:rPr>
              <a:t>After studying 3 artists within the case study, students will have 3 paragraphs using the PEEL technique, in response to the focus question. </a:t>
            </a:r>
            <a:endParaRPr lang="en-AU" sz="1800" dirty="0">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Arial" panose="020B0604020202020204" pitchFamily="34" charset="0"/>
              <a:buChar char="•"/>
              <a:tabLst>
                <a:tab pos="228600" algn="l"/>
                <a:tab pos="457200" algn="l"/>
              </a:tabLst>
            </a:pPr>
            <a:r>
              <a:rPr lang="en-US" sz="1800" dirty="0">
                <a:solidFill>
                  <a:srgbClr val="000000"/>
                </a:solidFill>
                <a:effectLst/>
                <a:ea typeface="Arial" panose="020B0604020202020204" pitchFamily="34" charset="0"/>
                <a:cs typeface="Arial" panose="020B0604020202020204" pitchFamily="34" charset="0"/>
              </a:rPr>
              <a:t>At the end of the case study, spend time with students crafting an introduction and conclusion.</a:t>
            </a:r>
            <a:endParaRPr lang="en-AU" sz="1800" dirty="0">
              <a:effectLst/>
              <a:ea typeface="Calibri" panose="020F050202020403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3E54633E-2E73-03B0-EAD0-21BB7A3D942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417612" y="1800000"/>
            <a:ext cx="4426387" cy="4536000"/>
          </a:xfrm>
          <a:prstGeom prst="rect">
            <a:avLst/>
          </a:prstGeom>
          <a:solidFill>
            <a:srgbClr val="FFFFFF"/>
          </a:solidFill>
        </p:spPr>
      </p:pic>
      <p:sp>
        <p:nvSpPr>
          <p:cNvPr id="13" name="TextBox 12">
            <a:extLst>
              <a:ext uri="{FF2B5EF4-FFF2-40B4-BE49-F238E27FC236}">
                <a16:creationId xmlns:a16="http://schemas.microsoft.com/office/drawing/2014/main" id="{EBDC190A-D886-5D19-70E9-AC344076431B}"/>
              </a:ext>
            </a:extLst>
          </p:cNvPr>
          <p:cNvSpPr txBox="1"/>
          <p:nvPr/>
        </p:nvSpPr>
        <p:spPr>
          <a:xfrm>
            <a:off x="360000" y="1130265"/>
            <a:ext cx="6587996" cy="1339469"/>
          </a:xfrm>
          <a:prstGeom prst="rect">
            <a:avLst/>
          </a:prstGeom>
          <a:solidFill>
            <a:schemeClr val="accent4"/>
          </a:solidFill>
        </p:spPr>
        <p:txBody>
          <a:bodyPr wrap="square">
            <a:spAutoFit/>
          </a:bodyPr>
          <a:lstStyle/>
          <a:p>
            <a:pPr>
              <a:lnSpc>
                <a:spcPct val="115000"/>
              </a:lnSpc>
              <a:spcBef>
                <a:spcPts val="1200"/>
              </a:spcBef>
            </a:pPr>
            <a:r>
              <a:rPr lang="en-US" sz="1800" dirty="0">
                <a:solidFill>
                  <a:srgbClr val="000000"/>
                </a:solidFill>
                <a:effectLst/>
                <a:ea typeface="Arial" panose="020B0604020202020204" pitchFamily="34" charset="0"/>
              </a:rPr>
              <a:t>Chunking information into paragraphs can make it easier for some students to develop improved extended responses, in preparation for the examination. Below is one suggested method for chunking an HSC extended response.</a:t>
            </a:r>
            <a:endParaRPr lang="en-AU" sz="1800" dirty="0">
              <a:effectLst/>
              <a:ea typeface="Calibri" panose="020F0502020204030204" pitchFamily="34" charset="0"/>
            </a:endParaRPr>
          </a:p>
        </p:txBody>
      </p:sp>
    </p:spTree>
    <p:extLst>
      <p:ext uri="{BB962C8B-B14F-4D97-AF65-F5344CB8AC3E}">
        <p14:creationId xmlns:p14="http://schemas.microsoft.com/office/powerpoint/2010/main" val="393510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64A0-FF39-BF3C-B401-CB317776EFB2}"/>
              </a:ext>
            </a:extLst>
          </p:cNvPr>
          <p:cNvSpPr>
            <a:spLocks noGrp="1"/>
          </p:cNvSpPr>
          <p:nvPr>
            <p:ph type="title"/>
          </p:nvPr>
        </p:nvSpPr>
        <p:spPr>
          <a:xfrm>
            <a:off x="360000" y="360000"/>
            <a:ext cx="10080000" cy="1008000"/>
          </a:xfrm>
        </p:spPr>
        <p:txBody>
          <a:bodyPr anchor="t">
            <a:normAutofit/>
          </a:bodyPr>
          <a:lstStyle/>
          <a:p>
            <a:r>
              <a:rPr lang="en-AU" dirty="0"/>
              <a:t>Advice for teachers continued</a:t>
            </a:r>
          </a:p>
        </p:txBody>
      </p:sp>
      <p:sp>
        <p:nvSpPr>
          <p:cNvPr id="3" name="Content Placeholder 2">
            <a:extLst>
              <a:ext uri="{FF2B5EF4-FFF2-40B4-BE49-F238E27FC236}">
                <a16:creationId xmlns:a16="http://schemas.microsoft.com/office/drawing/2014/main" id="{D989FF8C-833D-9EB4-8F27-C8C7BCBC661A}"/>
              </a:ext>
            </a:extLst>
          </p:cNvPr>
          <p:cNvSpPr>
            <a:spLocks noGrp="1"/>
          </p:cNvSpPr>
          <p:nvPr>
            <p:ph idx="1"/>
          </p:nvPr>
        </p:nvSpPr>
        <p:spPr>
          <a:xfrm>
            <a:off x="360000" y="1260000"/>
            <a:ext cx="6587996" cy="5076000"/>
          </a:xfrm>
        </p:spPr>
        <p:txBody>
          <a:bodyPr vert="horz" lIns="0" tIns="0" rIns="0" bIns="0" numCol="2" spcCol="180000" rtlCol="0" anchor="t">
            <a:normAutofit/>
          </a:bodyPr>
          <a:lstStyle/>
          <a:p>
            <a:pPr marL="342900" lvl="0" indent="-342900">
              <a:lnSpc>
                <a:spcPct val="115000"/>
              </a:lnSpc>
              <a:spcBef>
                <a:spcPts val="400"/>
              </a:spcBef>
              <a:buFont typeface="Arial" panose="020B0604020202020204" pitchFamily="34" charset="0"/>
              <a:buChar char="•"/>
              <a:tabLst>
                <a:tab pos="228600" algn="l"/>
                <a:tab pos="457200" algn="l"/>
              </a:tabLst>
            </a:pPr>
            <a:r>
              <a:rPr lang="en-US" sz="1900" dirty="0">
                <a:solidFill>
                  <a:srgbClr val="000000"/>
                </a:solidFill>
                <a:ea typeface="Arial" panose="020B0604020202020204" pitchFamily="34" charset="0"/>
                <a:cs typeface="Arial"/>
              </a:rPr>
              <a:t>Students</a:t>
            </a:r>
            <a:r>
              <a:rPr lang="en-US" sz="1900" dirty="0">
                <a:solidFill>
                  <a:srgbClr val="000000"/>
                </a:solidFill>
                <a:effectLst/>
                <a:ea typeface="Arial" panose="020B0604020202020204" pitchFamily="34" charset="0"/>
                <a:cs typeface="Arial"/>
              </a:rPr>
              <a:t> should re-read and edit their introduction, body, and conclusion paragraphs for logical flow. Ensure the main point, or argument, is reinforced at the beginning and end of each paragraph. At this stage, students may add more connecting verbs and art-specific language to their response, as needed.</a:t>
            </a:r>
            <a:endParaRPr lang="en-AU" sz="1900" dirty="0">
              <a:effectLst/>
              <a:ea typeface="Calibri" panose="020F0502020204030204" pitchFamily="34" charset="0"/>
              <a:cs typeface="Arial"/>
            </a:endParaRPr>
          </a:p>
          <a:p>
            <a:pPr marL="342900" lvl="0" indent="-342900">
              <a:lnSpc>
                <a:spcPct val="115000"/>
              </a:lnSpc>
              <a:spcBef>
                <a:spcPts val="400"/>
              </a:spcBef>
              <a:buFont typeface="Arial" panose="020B0604020202020204" pitchFamily="34" charset="0"/>
              <a:buChar char="•"/>
              <a:tabLst>
                <a:tab pos="228600" algn="l"/>
                <a:tab pos="457200" algn="l"/>
              </a:tabLst>
            </a:pPr>
            <a:r>
              <a:rPr lang="en-US" sz="1900" dirty="0">
                <a:solidFill>
                  <a:srgbClr val="000000"/>
                </a:solidFill>
                <a:effectLst/>
                <a:ea typeface="Arial" panose="020B0604020202020204" pitchFamily="34" charset="0"/>
                <a:cs typeface="Arial" panose="020B0604020202020204" pitchFamily="34" charset="0"/>
              </a:rPr>
              <a:t>Repeat this process with other case studies. This will mean students will have practiced multiple extended responses, using a broad range of artists before the HSC examination.</a:t>
            </a:r>
            <a:endParaRPr lang="en-AU" sz="1900" dirty="0">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Arial" panose="020B0604020202020204" pitchFamily="34" charset="0"/>
              <a:buChar char="•"/>
              <a:tabLst>
                <a:tab pos="228600" algn="l"/>
                <a:tab pos="457200" algn="l"/>
              </a:tabLst>
            </a:pPr>
            <a:endParaRPr lang="en-US" sz="1900" dirty="0">
              <a:solidFill>
                <a:srgbClr val="000000"/>
              </a:solidFill>
              <a:effectLst/>
              <a:ea typeface="Calibri" panose="020F0502020204030204" pitchFamily="34" charset="0"/>
              <a:cs typeface="Arial" panose="020B0604020202020204" pitchFamily="34" charset="0"/>
            </a:endParaRPr>
          </a:p>
          <a:p>
            <a:pPr>
              <a:lnSpc>
                <a:spcPct val="90000"/>
              </a:lnSpc>
            </a:pPr>
            <a:endParaRPr lang="en-AU" sz="1700" dirty="0"/>
          </a:p>
        </p:txBody>
      </p:sp>
      <p:pic>
        <p:nvPicPr>
          <p:cNvPr id="5" name="Picture 4">
            <a:extLst>
              <a:ext uri="{FF2B5EF4-FFF2-40B4-BE49-F238E27FC236}">
                <a16:creationId xmlns:a16="http://schemas.microsoft.com/office/drawing/2014/main" id="{B854F7D1-2874-6867-5DFE-DC12182591D7}"/>
              </a:ext>
              <a:ext uri="{C183D7F6-B498-43B3-948B-1728B52AA6E4}">
                <adec:decorative xmlns:adec="http://schemas.microsoft.com/office/drawing/2017/decorative" val="1"/>
              </a:ext>
            </a:extLst>
          </p:cNvPr>
          <p:cNvPicPr>
            <a:picLocks noChangeAspect="1"/>
          </p:cNvPicPr>
          <p:nvPr/>
        </p:nvPicPr>
        <p:blipFill rotWithShape="1">
          <a:blip r:embed="rId2"/>
          <a:srcRect l="20806" r="14058" b="1"/>
          <a:stretch/>
        </p:blipFill>
        <p:spPr>
          <a:xfrm>
            <a:off x="7417612" y="1800000"/>
            <a:ext cx="4426387" cy="4536000"/>
          </a:xfrm>
          <a:prstGeom prst="rect">
            <a:avLst/>
          </a:prstGeom>
          <a:noFill/>
        </p:spPr>
      </p:pic>
      <p:sp>
        <p:nvSpPr>
          <p:cNvPr id="4" name="Slide Number Placeholder 3">
            <a:extLst>
              <a:ext uri="{FF2B5EF4-FFF2-40B4-BE49-F238E27FC236}">
                <a16:creationId xmlns:a16="http://schemas.microsoft.com/office/drawing/2014/main" id="{0B39B00E-4613-9BA9-C16F-AEF2FBC88497}"/>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01558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FC3FFD-ED45-6D98-A823-8AB75F9269F9}"/>
              </a:ext>
            </a:extLst>
          </p:cNvPr>
          <p:cNvSpPr>
            <a:spLocks noGrp="1"/>
          </p:cNvSpPr>
          <p:nvPr>
            <p:ph type="title"/>
          </p:nvPr>
        </p:nvSpPr>
        <p:spPr/>
        <p:txBody>
          <a:bodyPr/>
          <a:lstStyle/>
          <a:p>
            <a:r>
              <a:rPr lang="en-AU" dirty="0"/>
              <a:t>Advice for teachers cont.</a:t>
            </a:r>
          </a:p>
        </p:txBody>
      </p:sp>
      <p:sp>
        <p:nvSpPr>
          <p:cNvPr id="5" name="Content Placeholder 4">
            <a:extLst>
              <a:ext uri="{FF2B5EF4-FFF2-40B4-BE49-F238E27FC236}">
                <a16:creationId xmlns:a16="http://schemas.microsoft.com/office/drawing/2014/main" id="{33B69414-8972-2E73-4D8D-2D3C35E4AA83}"/>
              </a:ext>
            </a:extLst>
          </p:cNvPr>
          <p:cNvSpPr>
            <a:spLocks noGrp="1"/>
          </p:cNvSpPr>
          <p:nvPr>
            <p:ph idx="1"/>
          </p:nvPr>
        </p:nvSpPr>
        <p:spPr>
          <a:xfrm>
            <a:off x="360000" y="1260001"/>
            <a:ext cx="6587996" cy="5079996"/>
          </a:xfrm>
        </p:spPr>
        <p:txBody>
          <a:bodyPr vert="horz" lIns="0" tIns="0" rIns="0" bIns="0" numCol="2" spcCol="180000" rtlCol="0" anchor="t">
            <a:noAutofit/>
          </a:bodyPr>
          <a:lstStyle/>
          <a:p>
            <a:pPr marL="285750" indent="-285750">
              <a:lnSpc>
                <a:spcPct val="114000"/>
              </a:lnSpc>
              <a:spcBef>
                <a:spcPts val="600"/>
              </a:spcBef>
              <a:spcAft>
                <a:spcPts val="600"/>
              </a:spcAft>
              <a:buFont typeface="Arial" panose="020B0604020202020204" pitchFamily="34" charset="0"/>
              <a:buChar char="•"/>
            </a:pPr>
            <a:r>
              <a:rPr lang="en-US" sz="1800" dirty="0">
                <a:solidFill>
                  <a:srgbClr val="000000"/>
                </a:solidFill>
                <a:ea typeface="Arial" panose="020B0604020202020204" pitchFamily="34" charset="0"/>
                <a:cs typeface="Arial"/>
              </a:rPr>
              <a:t>Ensure students practice timed, handwritten responses under examination conditions. This should be completed after they have carefully prepared extended responses using the chunking techniques already outlined.</a:t>
            </a:r>
          </a:p>
          <a:p>
            <a:pPr marL="285750" indent="-285750">
              <a:lnSpc>
                <a:spcPct val="114000"/>
              </a:lnSpc>
              <a:spcBef>
                <a:spcPts val="600"/>
              </a:spcBef>
              <a:spcAft>
                <a:spcPts val="600"/>
              </a:spcAft>
              <a:buFont typeface="Arial" panose="020B0604020202020204" pitchFamily="34" charset="0"/>
              <a:buChar char="•"/>
            </a:pPr>
            <a:r>
              <a:rPr lang="en-US" sz="1800" dirty="0">
                <a:solidFill>
                  <a:srgbClr val="000000"/>
                </a:solidFill>
                <a:effectLst/>
                <a:ea typeface="Arial" panose="020B0604020202020204" pitchFamily="34" charset="0"/>
                <a:cs typeface="Arial"/>
              </a:rPr>
              <a:t>Each time students write an extended response they will need to carefully select the most appropriate artist for each question. However, they can refer to the same artists across the 3 syllabus areas.</a:t>
            </a:r>
            <a:r>
              <a:rPr lang="en-US" sz="1800" dirty="0">
                <a:solidFill>
                  <a:srgbClr val="000000"/>
                </a:solidFill>
                <a:ea typeface="Arial" panose="020B0604020202020204" pitchFamily="34" charset="0"/>
                <a:cs typeface="Arial"/>
              </a:rPr>
              <a:t> </a:t>
            </a:r>
            <a:endParaRPr lang="en-US" sz="1800" dirty="0">
              <a:solidFill>
                <a:srgbClr val="000000"/>
              </a:solidFill>
              <a:effectLst/>
              <a:ea typeface="Arial" panose="020B0604020202020204" pitchFamily="34" charset="0"/>
              <a:cs typeface="Arial" panose="020B0604020202020204" pitchFamily="34" charset="0"/>
            </a:endParaRPr>
          </a:p>
          <a:p>
            <a:pPr marL="285750" indent="-285750">
              <a:lnSpc>
                <a:spcPct val="114000"/>
              </a:lnSpc>
              <a:spcBef>
                <a:spcPts val="600"/>
              </a:spcBef>
              <a:spcAft>
                <a:spcPts val="600"/>
              </a:spcAft>
              <a:buFont typeface="Arial" panose="020B0604020202020204" pitchFamily="34" charset="0"/>
              <a:buChar char="•"/>
            </a:pPr>
            <a:r>
              <a:rPr lang="en-US" sz="1800" dirty="0">
                <a:solidFill>
                  <a:srgbClr val="000000"/>
                </a:solidFill>
                <a:effectLst/>
                <a:ea typeface="Arial" panose="020B0604020202020204" pitchFamily="34" charset="0"/>
                <a:cs typeface="Arial"/>
              </a:rPr>
              <a:t>For instance, the artists used in a cultural frame essay can also be applied to an artmaking practice question, or a question on the relationships between artists, world, or audience.</a:t>
            </a:r>
            <a:r>
              <a:rPr lang="en-AU" sz="1800" dirty="0">
                <a:solidFill>
                  <a:srgbClr val="000000"/>
                </a:solidFill>
                <a:effectLst/>
                <a:ea typeface="Arial" panose="020B0604020202020204" pitchFamily="34" charset="0"/>
                <a:cs typeface="Arial"/>
              </a:rPr>
              <a:t> </a:t>
            </a:r>
          </a:p>
          <a:p>
            <a:pPr marL="285750" indent="-285750">
              <a:lnSpc>
                <a:spcPct val="114000"/>
              </a:lnSpc>
              <a:spcBef>
                <a:spcPts val="600"/>
              </a:spcBef>
              <a:spcAft>
                <a:spcPts val="600"/>
              </a:spcAft>
              <a:buFont typeface="Arial" panose="020B0604020202020204" pitchFamily="34" charset="0"/>
              <a:buChar char="•"/>
            </a:pPr>
            <a:endParaRPr lang="en-US" sz="1800" dirty="0">
              <a:solidFill>
                <a:srgbClr val="000000"/>
              </a:solidFill>
              <a:effectLst/>
              <a:ea typeface="Calibri" panose="020F0502020204030204" pitchFamily="34" charset="0"/>
              <a:cs typeface="Arial" panose="020B0604020202020204" pitchFamily="34" charset="0"/>
            </a:endParaRPr>
          </a:p>
          <a:p>
            <a:pPr>
              <a:lnSpc>
                <a:spcPct val="114000"/>
              </a:lnSpc>
              <a:spcBef>
                <a:spcPts val="600"/>
              </a:spcBef>
              <a:spcAft>
                <a:spcPts val="600"/>
              </a:spcAft>
            </a:pPr>
            <a:endParaRPr lang="en-AU" dirty="0"/>
          </a:p>
        </p:txBody>
      </p:sp>
      <p:pic>
        <p:nvPicPr>
          <p:cNvPr id="1026" name="Picture 2">
            <a:extLst>
              <a:ext uri="{FF2B5EF4-FFF2-40B4-BE49-F238E27FC236}">
                <a16:creationId xmlns:a16="http://schemas.microsoft.com/office/drawing/2014/main" id="{0F66147E-E197-5814-2E5E-E1357059A4FB}"/>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28251" y="1800000"/>
            <a:ext cx="4315749" cy="453999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A7DBD7B-5153-1087-EB89-A45D07F2BF7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5929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18499552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676</Words>
  <Application>Microsoft Office PowerPoint</Application>
  <PresentationFormat>Widescreen</PresentationFormat>
  <Paragraphs>33</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Times New Roman</vt:lpstr>
      <vt:lpstr>Arial</vt:lpstr>
      <vt:lpstr>Public Sans Light</vt:lpstr>
      <vt:lpstr>Public Sans</vt:lpstr>
      <vt:lpstr>NSWG Corporate</vt:lpstr>
      <vt:lpstr>LEAP!  Section II – advice for teachers</vt:lpstr>
      <vt:lpstr>Advice for teachers </vt:lpstr>
      <vt:lpstr>Advice for teachers continued</vt:lpstr>
      <vt:lpstr>Advice for teachers cont.</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Section II – advice for teachers</dc:title>
  <dc:creator>NSW Department of Education</dc:creator>
  <cp:keywords/>
  <cp:revision>2</cp:revision>
  <dcterms:created xsi:type="dcterms:W3CDTF">2023-06-15T00:04:01Z</dcterms:created>
  <dcterms:modified xsi:type="dcterms:W3CDTF">2023-06-15T00:04:39Z</dcterms:modified>
</cp:coreProperties>
</file>