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handoutMasterIdLst>
    <p:handoutMasterId r:id="rId16"/>
  </p:handoutMasterIdLst>
  <p:sldIdLst>
    <p:sldId id="323" r:id="rId2"/>
    <p:sldId id="386" r:id="rId3"/>
    <p:sldId id="371" r:id="rId4"/>
    <p:sldId id="372" r:id="rId5"/>
    <p:sldId id="373" r:id="rId6"/>
    <p:sldId id="375" r:id="rId7"/>
    <p:sldId id="376" r:id="rId8"/>
    <p:sldId id="379" r:id="rId9"/>
    <p:sldId id="380" r:id="rId10"/>
    <p:sldId id="383" r:id="rId11"/>
    <p:sldId id="385" r:id="rId12"/>
    <p:sldId id="384" r:id="rId13"/>
    <p:sldId id="406" r:id="rId14"/>
  </p:sldIdLst>
  <p:sldSz cx="12192000" cy="6858000"/>
  <p:notesSz cx="6858000" cy="9144000"/>
  <p:embeddedFontLst>
    <p:embeddedFont>
      <p:font typeface="Public Sans" panose="020B0604020202020204" charset="0"/>
      <p:regular r:id="rId17"/>
      <p:bold r:id="rId18"/>
      <p:italic r:id="rId19"/>
      <p:boldItalic r:id="rId20"/>
    </p:embeddedFont>
    <p:embeddedFont>
      <p:font typeface="Public Sans Light" panose="020B0604020202020204" charset="0"/>
      <p:regular r:id="rId21"/>
      <p: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FE7F95-A3CF-0E98-C5FC-2B8759A72201}"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18936B8-3A4C-1AC9-3C33-D1B0387287B1}" name="Sarah Pacey" initials="SP" userId="S::sarah.pacey2@det.nsw.edu.au::4280ed20-4c42-4a59-8e7f-58f2f52d2365"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9FF79-1967-42AF-88B4-BBFF72A85FC3}" v="19" dt="2023-04-24T02:29:00.322"/>
    <p1510:client id="{5CE1A155-22DD-405C-BD31-83056DB75D8F}" v="6" dt="2023-04-16T22:47:47.63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https://www.pexels.com/photo/woman-in-black-and-white-plaid-shirt-and-blue-denim-jeans-jumping-on-brown-concrete-floor-3680771/</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education.nsw.gov.au/teaching-and-learning/curriculum/creative-arts/planning-programming-and-assessing-creative-arts-11-12/visual-arts-11-12/writing-about-visual-arts-in-stage-6#support-docs"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education.nsw.gov.au/teaching-and-learning/curriculum/creative-arts/planning-programming-and-assessing-creative-arts-11-12/visual-arts-11-12/writing-about-visual-arts-in-stage-6#support-docs"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11-12/hsc/hsc-student-guide/glossary-keywords"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www.pexels.com/photo/woman-in-black-and-white-plaid-shirt-and-blue-denim-jeans-jumping-on-brown-concrete-floor-3680771/" TargetMode="External"/><Relationship Id="rId5" Type="http://schemas.openxmlformats.org/officeDocument/2006/relationships/hyperlink" Target="https://www.educationstandards.nsw.edu.au/wps/portal/nesa/11-12/stage-6-learning-areas/stage-6-creative-arts/visual-arts-syllabus" TargetMode="External"/><Relationship Id="rId4" Type="http://schemas.openxmlformats.org/officeDocument/2006/relationships/hyperlink" Target="https://www.educationstandards.nsw.edu.au/wps/portal/nesa/resource-finder/hsc-exam-papers/2017/visual-arts-2017-hsc-exam-pac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creative-arts/media/documents/creative-arts-s6-visual-arts-hsc-writing-module-1-break-down.pptx" TargetMode="External"/><Relationship Id="rId2" Type="http://schemas.openxmlformats.org/officeDocument/2006/relationships/hyperlink" Target="https://education.nsw.gov.au/content/dam/main-education/teaching-and-learning/curriculum/key-learning-areas/creative-arts/media/documents/creative-arts-s6-visual-arts-hsc-writing-module-1-planning.pptx"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creative-arts/media/documents/creative-arts-s6-visual-arts-hsc-writing-module-1-table-16-scaffold.docx#support-docs" TargetMode="External"/><Relationship Id="rId2" Type="http://schemas.openxmlformats.org/officeDocument/2006/relationships/hyperlink" Target="https://education.nsw.gov.au/content/dam/main-education/teaching-and-learning/curriculum/key-learning-areas/creative-arts/media/documents/creative-arts-s6-visual-arts-hsc-writing-module-1-planning.pptx" TargetMode="External"/><Relationship Id="rId1" Type="http://schemas.openxmlformats.org/officeDocument/2006/relationships/slideLayout" Target="../slideLayouts/slideLayout18.xml"/><Relationship Id="rId4" Type="http://schemas.openxmlformats.org/officeDocument/2006/relationships/hyperlink" Target="https://education.nsw.gov.au/teaching-and-learning/curriculum/creative-arts/planning-programming-and-assessing-creative-arts-11-12/visual-arts-11-12/writing-about-visual-arts-in-stage-6#support-doc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 – </a:t>
            </a:r>
            <a:r>
              <a:rPr lang="en-AU" dirty="0">
                <a:solidFill>
                  <a:schemeClr val="accent4"/>
                </a:solidFill>
              </a:rPr>
              <a:t>scaffold the body of your response</a:t>
            </a:r>
          </a:p>
        </p:txBody>
      </p:sp>
      <p:sp>
        <p:nvSpPr>
          <p:cNvPr id="2" name="Footer Placeholder 2">
            <a:extLst>
              <a:ext uri="{FF2B5EF4-FFF2-40B4-BE49-F238E27FC236}">
                <a16:creationId xmlns:a16="http://schemas.microsoft.com/office/drawing/2014/main" id="{BAEC2CE7-93B6-77EE-FAD0-FE01ACB15074}"/>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dirty="0">
                <a:effectLst/>
              </a:rPr>
              <a:t>Writing about HSC visual arts</a:t>
            </a:r>
            <a:endParaRPr lang="en-AU" dirty="0"/>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15" name="Picture 14">
            <a:extLst>
              <a:ext uri="{FF2B5EF4-FFF2-40B4-BE49-F238E27FC236}">
                <a16:creationId xmlns:a16="http://schemas.microsoft.com/office/drawing/2014/main" id="{D12B8F33-B6CB-95DC-B277-B7C737FD3451}"/>
              </a:ext>
              <a:ext uri="{C183D7F6-B498-43B3-948B-1728B52AA6E4}">
                <adec:decorative xmlns:adec="http://schemas.microsoft.com/office/drawing/2017/decorative" val="1"/>
              </a:ext>
            </a:extLst>
          </p:cNvPr>
          <p:cNvPicPr>
            <a:picLocks noChangeAspect="1"/>
          </p:cNvPicPr>
          <p:nvPr/>
        </p:nvPicPr>
        <p:blipFill rotWithShape="1">
          <a:blip r:embed="rId3"/>
          <a:srcRect l="36724" r="33492" b="-1"/>
          <a:stretch/>
        </p:blipFill>
        <p:spPr>
          <a:xfrm>
            <a:off x="20" y="10"/>
            <a:ext cx="3059980" cy="6857990"/>
          </a:xfrm>
          <a:prstGeom prst="rect">
            <a:avLst/>
          </a:prstGeom>
          <a:noFill/>
        </p:spPr>
      </p:pic>
    </p:spTree>
    <p:extLst>
      <p:ext uri="{BB962C8B-B14F-4D97-AF65-F5344CB8AC3E}">
        <p14:creationId xmlns:p14="http://schemas.microsoft.com/office/powerpoint/2010/main" val="369039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A358-F045-5A53-A173-DA33DEADD85B}"/>
              </a:ext>
            </a:extLst>
          </p:cNvPr>
          <p:cNvSpPr>
            <a:spLocks noGrp="1"/>
          </p:cNvSpPr>
          <p:nvPr>
            <p:ph type="title"/>
          </p:nvPr>
        </p:nvSpPr>
        <p:spPr>
          <a:xfrm>
            <a:off x="360000" y="162161"/>
            <a:ext cx="10080000" cy="1008000"/>
          </a:xfrm>
        </p:spPr>
        <p:txBody>
          <a:bodyPr/>
          <a:lstStyle/>
          <a:p>
            <a:r>
              <a:rPr lang="en-AU" dirty="0"/>
              <a:t>Apply – </a:t>
            </a:r>
            <a:r>
              <a:rPr lang="en-AU" dirty="0">
                <a:solidFill>
                  <a:schemeClr val="tx2"/>
                </a:solidFill>
              </a:rPr>
              <a:t>PEEL paragraphs incorporating KCI – part 3</a:t>
            </a:r>
            <a:endParaRPr lang="en-AU" dirty="0"/>
          </a:p>
        </p:txBody>
      </p:sp>
      <p:grpSp>
        <p:nvGrpSpPr>
          <p:cNvPr id="3" name="Group 2">
            <a:extLst>
              <a:ext uri="{FF2B5EF4-FFF2-40B4-BE49-F238E27FC236}">
                <a16:creationId xmlns:a16="http://schemas.microsoft.com/office/drawing/2014/main" id="{B184898F-2600-8571-2B8F-974A38CC1D9B}"/>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6" name="Oval 5">
              <a:extLst>
                <a:ext uri="{FF2B5EF4-FFF2-40B4-BE49-F238E27FC236}">
                  <a16:creationId xmlns:a16="http://schemas.microsoft.com/office/drawing/2014/main" id="{A7935A91-5547-41E7-EF31-797814EED355}"/>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A</a:t>
              </a:r>
            </a:p>
            <a:p>
              <a:pPr algn="ctr"/>
              <a:endParaRPr lang="en-AU" b="1"/>
            </a:p>
          </p:txBody>
        </p:sp>
        <p:sp>
          <p:nvSpPr>
            <p:cNvPr id="7" name="TextBox 6">
              <a:extLst>
                <a:ext uri="{FF2B5EF4-FFF2-40B4-BE49-F238E27FC236}">
                  <a16:creationId xmlns:a16="http://schemas.microsoft.com/office/drawing/2014/main" id="{347BC5BF-5CC9-4902-1A8A-5A730624E050}"/>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15" name="Rectangle 14">
            <a:extLst>
              <a:ext uri="{FF2B5EF4-FFF2-40B4-BE49-F238E27FC236}">
                <a16:creationId xmlns:a16="http://schemas.microsoft.com/office/drawing/2014/main" id="{0773780C-260A-B03B-1FB7-441A199E2F64}"/>
              </a:ext>
              <a:ext uri="{C183D7F6-B498-43B3-948B-1728B52AA6E4}">
                <adec:decorative xmlns:adec="http://schemas.microsoft.com/office/drawing/2017/decorative" val="0"/>
              </a:ext>
            </a:extLst>
          </p:cNvPr>
          <p:cNvSpPr/>
          <p:nvPr/>
        </p:nvSpPr>
        <p:spPr>
          <a:xfrm>
            <a:off x="2180128" y="1452189"/>
            <a:ext cx="9663872" cy="1806893"/>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800" dirty="0">
                <a:solidFill>
                  <a:schemeClr val="tx1"/>
                </a:solidFill>
                <a:effectLst/>
                <a:ea typeface="Calibri" panose="020F0502020204030204" pitchFamily="34" charset="0"/>
              </a:rPr>
              <a:t>Question 1 (5 marks) </a:t>
            </a:r>
          </a:p>
          <a:p>
            <a:pPr>
              <a:lnSpc>
                <a:spcPct val="115000"/>
              </a:lnSpc>
              <a:spcBef>
                <a:spcPts val="1200"/>
              </a:spcBef>
            </a:pPr>
            <a:r>
              <a:rPr lang="en-AU" sz="1800" dirty="0">
                <a:solidFill>
                  <a:schemeClr val="tx1"/>
                </a:solidFill>
                <a:effectLst/>
                <a:ea typeface="Calibri" panose="020F0502020204030204" pitchFamily="34" charset="0"/>
              </a:rPr>
              <a:t>Refer to plate 1 on page 1 of the plates </a:t>
            </a:r>
            <a:r>
              <a:rPr lang="en-AU" sz="1800" dirty="0">
                <a:solidFill>
                  <a:schemeClr val="tx1"/>
                </a:solidFill>
                <a:ea typeface="Calibri" panose="020F0502020204030204" pitchFamily="34" charset="0"/>
              </a:rPr>
              <a:t>b</a:t>
            </a:r>
            <a:r>
              <a:rPr lang="en-AU" sz="1800" dirty="0">
                <a:solidFill>
                  <a:schemeClr val="tx1"/>
                </a:solidFill>
                <a:effectLst/>
                <a:ea typeface="Calibri" panose="020F0502020204030204" pitchFamily="34" charset="0"/>
              </a:rPr>
              <a:t>ooklet to answer question 1. </a:t>
            </a:r>
          </a:p>
          <a:p>
            <a:pPr>
              <a:lnSpc>
                <a:spcPct val="115000"/>
              </a:lnSpc>
              <a:spcBef>
                <a:spcPts val="1200"/>
              </a:spcBef>
            </a:pPr>
            <a:r>
              <a:rPr lang="en-AU" sz="1800" dirty="0">
                <a:solidFill>
                  <a:schemeClr val="tx1"/>
                </a:solidFill>
                <a:effectLst/>
                <a:ea typeface="Calibri" panose="020F0502020204030204" pitchFamily="34" charset="0"/>
              </a:rPr>
              <a:t>How does Lin Onus incorporate both the traditional and the contemporary in his artmaking practice?</a:t>
            </a:r>
          </a:p>
        </p:txBody>
      </p:sp>
      <p:sp>
        <p:nvSpPr>
          <p:cNvPr id="16" name="Rectangle: Rounded Corners 15">
            <a:extLst>
              <a:ext uri="{FF2B5EF4-FFF2-40B4-BE49-F238E27FC236}">
                <a16:creationId xmlns:a16="http://schemas.microsoft.com/office/drawing/2014/main" id="{5B38FE64-353E-1D14-41E3-91041E7C93A0}"/>
              </a:ext>
            </a:extLst>
          </p:cNvPr>
          <p:cNvSpPr/>
          <p:nvPr/>
        </p:nvSpPr>
        <p:spPr>
          <a:xfrm>
            <a:off x="160373" y="3448730"/>
            <a:ext cx="2505821" cy="275455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altLang="zh-CN" sz="1800" b="0" i="0" u="none" strike="noStrike" cap="none" normalizeH="0" baseline="0" dirty="0">
                <a:ln>
                  <a:noFill/>
                </a:ln>
                <a:solidFill>
                  <a:schemeClr val="tx1"/>
                </a:solidFill>
                <a:effectLst/>
              </a:rPr>
              <a:t>1. Complete columns 3 and 4 in table 18 – </a:t>
            </a:r>
            <a:r>
              <a:rPr lang="en-AU" altLang="zh-CN" sz="1800" u="sng" dirty="0">
                <a:solidFill>
                  <a:schemeClr val="accent2"/>
                </a:solidFill>
                <a:hlinkClick r:id="rId2">
                  <a:extLst>
                    <a:ext uri="{A12FA001-AC4F-418D-AE19-62706E023703}">
                      <ahyp:hlinkClr xmlns:ahyp="http://schemas.microsoft.com/office/drawing/2018/hyperlinkcolor" val="tx"/>
                    </a:ext>
                  </a:extLst>
                </a:hlinkClick>
              </a:rPr>
              <a:t>q</a:t>
            </a:r>
            <a:r>
              <a:rPr kumimoji="0" lang="en-AU" altLang="zh-CN" sz="1800" b="0" i="0" u="sng" strike="noStrike" cap="none" normalizeH="0" baseline="0" dirty="0">
                <a:ln>
                  <a:noFill/>
                </a:ln>
                <a:solidFill>
                  <a:schemeClr val="accent2"/>
                </a:solidFill>
                <a:effectLst/>
                <a:hlinkClick r:id="rId2">
                  <a:extLst>
                    <a:ext uri="{A12FA001-AC4F-418D-AE19-62706E023703}">
                      <ahyp:hlinkClr xmlns:ahyp="http://schemas.microsoft.com/office/drawing/2018/hyperlinkcolor" val="tx"/>
                    </a:ext>
                  </a:extLst>
                </a:hlinkClick>
              </a:rPr>
              <a:t>uestion 1 PEEL paragraph incorporating KCI.</a:t>
            </a:r>
            <a:endParaRPr kumimoji="0" lang="en-AU" altLang="zh-CN" sz="1800" b="0" i="0" u="none" strike="noStrike" cap="none" normalizeH="0" baseline="0" dirty="0">
              <a:ln>
                <a:noFill/>
              </a:ln>
              <a:solidFill>
                <a:schemeClr val="accent2"/>
              </a:solidFill>
              <a:effectLst/>
            </a:endParaRPr>
          </a:p>
        </p:txBody>
      </p:sp>
      <p:sp>
        <p:nvSpPr>
          <p:cNvPr id="17" name="Rectangle: Rounded Corners 16">
            <a:extLst>
              <a:ext uri="{FF2B5EF4-FFF2-40B4-BE49-F238E27FC236}">
                <a16:creationId xmlns:a16="http://schemas.microsoft.com/office/drawing/2014/main" id="{C3E1A28D-8859-A9BF-61C1-FA4011F86D4F}"/>
              </a:ext>
            </a:extLst>
          </p:cNvPr>
          <p:cNvSpPr/>
          <p:nvPr/>
        </p:nvSpPr>
        <p:spPr>
          <a:xfrm>
            <a:off x="2857907" y="3429000"/>
            <a:ext cx="3697524" cy="277428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400" eaLnBrk="0" fontAlgn="base" hangingPunct="0">
              <a:spcBef>
                <a:spcPct val="0"/>
              </a:spcBef>
              <a:spcAft>
                <a:spcPct val="0"/>
              </a:spcAft>
            </a:pPr>
            <a:r>
              <a:rPr kumimoji="0" lang="en-AU" altLang="zh-CN" sz="1800" b="0" i="0" u="none" strike="noStrike" cap="none" normalizeH="0" baseline="0" dirty="0">
                <a:ln>
                  <a:noFill/>
                </a:ln>
                <a:solidFill>
                  <a:schemeClr val="tx1"/>
                </a:solidFill>
                <a:effectLst/>
              </a:rPr>
              <a:t>2. Cut and paste your responses from the 4</a:t>
            </a:r>
            <a:r>
              <a:rPr kumimoji="0" lang="en-AU" altLang="zh-CN" sz="1800" b="0" i="0" u="none" strike="noStrike" cap="none" normalizeH="0" baseline="30000" dirty="0">
                <a:ln>
                  <a:noFill/>
                </a:ln>
                <a:solidFill>
                  <a:schemeClr val="tx1"/>
                </a:solidFill>
                <a:effectLst/>
              </a:rPr>
              <a:t>th</a:t>
            </a:r>
            <a:r>
              <a:rPr kumimoji="0" lang="en-AU" altLang="zh-CN" sz="1800" b="0" i="0" u="none" strike="noStrike" cap="none" normalizeH="0" baseline="0" dirty="0">
                <a:ln>
                  <a:noFill/>
                </a:ln>
                <a:solidFill>
                  <a:schemeClr val="tx1"/>
                </a:solidFill>
                <a:effectLst/>
              </a:rPr>
              <a:t> column of</a:t>
            </a:r>
            <a:r>
              <a:rPr kumimoji="0" lang="en-AU" altLang="zh-CN" sz="1800" b="0" i="0" strike="noStrike" cap="none" normalizeH="0" baseline="0" dirty="0">
                <a:ln>
                  <a:noFill/>
                </a:ln>
                <a:solidFill>
                  <a:schemeClr val="tx1"/>
                </a:solidFill>
                <a:effectLst/>
              </a:rPr>
              <a:t> table 18 </a:t>
            </a:r>
            <a:r>
              <a:rPr kumimoji="0" lang="en-AU" altLang="zh-CN" sz="1800" b="0" i="0" u="none" strike="noStrike" cap="none" normalizeH="0" baseline="0" dirty="0">
                <a:ln>
                  <a:noFill/>
                </a:ln>
                <a:solidFill>
                  <a:schemeClr val="tx1"/>
                </a:solidFill>
                <a:effectLst/>
              </a:rPr>
              <a:t>underneath your introductory sentence on the </a:t>
            </a:r>
            <a:r>
              <a:rPr lang="en-AU" altLang="zh-CN" sz="1800" dirty="0">
                <a:solidFill>
                  <a:schemeClr val="accent2"/>
                </a:solidFill>
                <a:hlinkClick r:id="rId2">
                  <a:extLst>
                    <a:ext uri="{A12FA001-AC4F-418D-AE19-62706E023703}">
                      <ahyp:hlinkClr xmlns:ahyp="http://schemas.microsoft.com/office/drawing/2018/hyperlinkcolor" val="tx"/>
                    </a:ext>
                  </a:extLst>
                </a:hlinkClick>
              </a:rPr>
              <a:t>Response to question 1 and 3</a:t>
            </a:r>
            <a:r>
              <a:rPr lang="en-AU" altLang="zh-CN" sz="1800" u="sng" dirty="0">
                <a:solidFill>
                  <a:srgbClr val="22272B"/>
                </a:solidFill>
                <a:hlinkClick r:id="rId2">
                  <a:extLst>
                    <a:ext uri="{A12FA001-AC4F-418D-AE19-62706E023703}">
                      <ahyp:hlinkClr xmlns:ahyp="http://schemas.microsoft.com/office/drawing/2018/hyperlinkcolor" val="tx"/>
                    </a:ext>
                  </a:extLst>
                </a:hlinkClick>
              </a:rPr>
              <a:t> </a:t>
            </a:r>
            <a:r>
              <a:rPr lang="en-AU" altLang="zh-CN" sz="1800" dirty="0">
                <a:solidFill>
                  <a:schemeClr val="tx1"/>
                </a:solidFill>
              </a:rPr>
              <a:t>Word document to continue to build your response.</a:t>
            </a:r>
            <a:endParaRPr kumimoji="0" lang="en-AU" altLang="zh-CN" sz="1800" b="0" i="0" u="none" strike="noStrike" cap="none" normalizeH="0" baseline="0" dirty="0">
              <a:ln>
                <a:noFill/>
              </a:ln>
              <a:solidFill>
                <a:schemeClr val="tx1"/>
              </a:solidFill>
              <a:effectLst/>
            </a:endParaRPr>
          </a:p>
        </p:txBody>
      </p:sp>
      <p:sp>
        <p:nvSpPr>
          <p:cNvPr id="18" name="Rectangle: Rounded Corners 17">
            <a:extLst>
              <a:ext uri="{FF2B5EF4-FFF2-40B4-BE49-F238E27FC236}">
                <a16:creationId xmlns:a16="http://schemas.microsoft.com/office/drawing/2014/main" id="{0C6C4960-2962-2F55-1A95-E306C4EC466C}"/>
              </a:ext>
            </a:extLst>
          </p:cNvPr>
          <p:cNvSpPr/>
          <p:nvPr/>
        </p:nvSpPr>
        <p:spPr>
          <a:xfrm>
            <a:off x="6763979" y="3448730"/>
            <a:ext cx="5080022" cy="275455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0000"/>
                </a:solidFill>
                <a:ea typeface="Calibri" panose="020F0502020204030204" pitchFamily="34" charset="0"/>
              </a:rPr>
              <a:t>3</a:t>
            </a:r>
            <a:r>
              <a:rPr lang="en-US" sz="1800">
                <a:solidFill>
                  <a:srgbClr val="000000"/>
                </a:solidFill>
                <a:effectLst/>
                <a:ea typeface="Calibri" panose="020F0502020204030204" pitchFamily="34" charset="0"/>
              </a:rPr>
              <a:t>. Read, review and edit your question 1 response as required to ensure it flows, is concise, covers the syllabus area and concepts inferred of the question and uses evidence from the citation information and visual properties. It should be 150-180 words.</a:t>
            </a:r>
            <a:endParaRPr lang="en-AU" sz="180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91D14C8C-9C40-3F48-E23F-42569EC1847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402764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p:txBody>
          <a:bodyPr/>
          <a:lstStyle/>
          <a:p>
            <a:r>
              <a:rPr lang="en-AU" dirty="0"/>
              <a:t>Practise – </a:t>
            </a:r>
            <a:r>
              <a:rPr lang="en-AU" dirty="0">
                <a:solidFill>
                  <a:schemeClr val="tx2"/>
                </a:solidFill>
              </a:rPr>
              <a:t>PEEL paragraphs incorporating KCI – part 1</a:t>
            </a:r>
            <a:br>
              <a:rPr lang="en-AU" dirty="0"/>
            </a:br>
            <a:endParaRPr lang="en-AU" dirty="0"/>
          </a:p>
        </p:txBody>
      </p:sp>
      <p:grpSp>
        <p:nvGrpSpPr>
          <p:cNvPr id="10" name="Group 9">
            <a:extLst>
              <a:ext uri="{FF2B5EF4-FFF2-40B4-BE49-F238E27FC236}">
                <a16:creationId xmlns:a16="http://schemas.microsoft.com/office/drawing/2014/main" id="{2F44A897-0934-3FDB-935A-A20BA4A8E0B4}"/>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8" name="Oval 7">
              <a:extLst>
                <a:ext uri="{FF2B5EF4-FFF2-40B4-BE49-F238E27FC236}">
                  <a16:creationId xmlns:a16="http://schemas.microsoft.com/office/drawing/2014/main" id="{08969D49-2036-EAE0-62ED-52E78FA747D2}"/>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P</a:t>
              </a:r>
            </a:p>
            <a:p>
              <a:pPr algn="ctr"/>
              <a:endParaRPr lang="en-AU" b="1"/>
            </a:p>
          </p:txBody>
        </p:sp>
        <p:sp>
          <p:nvSpPr>
            <p:cNvPr id="9" name="TextBox 8">
              <a:extLst>
                <a:ext uri="{FF2B5EF4-FFF2-40B4-BE49-F238E27FC236}">
                  <a16:creationId xmlns:a16="http://schemas.microsoft.com/office/drawing/2014/main" id="{98396F67-AF68-A730-2C4D-60B37995E93A}"/>
                </a:ext>
                <a:ext uri="{C183D7F6-B498-43B3-948B-1728B52AA6E4}">
                  <adec:decorative xmlns:adec="http://schemas.microsoft.com/office/drawing/2017/decorative" val="1"/>
                </a:ext>
              </a:extLst>
            </p:cNvPr>
            <p:cNvSpPr txBox="1"/>
            <p:nvPr/>
          </p:nvSpPr>
          <p:spPr>
            <a:xfrm>
              <a:off x="673290" y="2826508"/>
              <a:ext cx="942336"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7" name="Rectangle 6">
            <a:extLst>
              <a:ext uri="{FF2B5EF4-FFF2-40B4-BE49-F238E27FC236}">
                <a16:creationId xmlns:a16="http://schemas.microsoft.com/office/drawing/2014/main" id="{85C01EDB-EB81-0C27-EBB2-A637DC21E80B}"/>
              </a:ext>
            </a:extLst>
          </p:cNvPr>
          <p:cNvSpPr/>
          <p:nvPr/>
        </p:nvSpPr>
        <p:spPr>
          <a:xfrm>
            <a:off x="2273057" y="1554301"/>
            <a:ext cx="9570943" cy="111480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a:solidFill>
                  <a:schemeClr val="accent1"/>
                </a:solidFill>
              </a:rPr>
              <a:t>It’s time to answer question 3 using the ‘PEEL paragraph incorporating KCI’ scaffold. Read the tips below before continuing on to the next slide to complete the activity.</a:t>
            </a:r>
          </a:p>
        </p:txBody>
      </p:sp>
      <p:sp>
        <p:nvSpPr>
          <p:cNvPr id="3" name="Rectangle: Rounded Corners 2">
            <a:extLst>
              <a:ext uri="{FF2B5EF4-FFF2-40B4-BE49-F238E27FC236}">
                <a16:creationId xmlns:a16="http://schemas.microsoft.com/office/drawing/2014/main" id="{DD7A7B08-B809-11E9-2188-ABD4FE5E030F}"/>
              </a:ext>
            </a:extLst>
          </p:cNvPr>
          <p:cNvSpPr/>
          <p:nvPr/>
        </p:nvSpPr>
        <p:spPr>
          <a:xfrm>
            <a:off x="164911" y="3440833"/>
            <a:ext cx="2901429" cy="3084759"/>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accent1"/>
                </a:solidFill>
                <a:effectLst/>
                <a:ea typeface="Arial" panose="020B0604020202020204" pitchFamily="34" charset="0"/>
              </a:rPr>
              <a:t>This question 3 example is worth 12 marks. </a:t>
            </a:r>
          </a:p>
          <a:p>
            <a:endParaRPr lang="en-US" sz="1800">
              <a:solidFill>
                <a:schemeClr val="accent1"/>
              </a:solidFill>
              <a:ea typeface="Arial" panose="020B0604020202020204" pitchFamily="34" charset="0"/>
            </a:endParaRPr>
          </a:p>
          <a:p>
            <a:r>
              <a:rPr lang="en-US" sz="1800">
                <a:solidFill>
                  <a:schemeClr val="accent1"/>
                </a:solidFill>
                <a:effectLst/>
                <a:ea typeface="Arial" panose="020B0604020202020204" pitchFamily="34" charset="0"/>
              </a:rPr>
              <a:t>Under examination conditions this response should take 21 minutes. </a:t>
            </a:r>
            <a:endParaRPr lang="en-US" sz="1800">
              <a:solidFill>
                <a:schemeClr val="accent1"/>
              </a:solidFill>
              <a:effectLst/>
              <a:ea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A92EA2E-244B-6D8D-82F0-428E979F640C}"/>
              </a:ext>
            </a:extLst>
          </p:cNvPr>
          <p:cNvSpPr/>
          <p:nvPr/>
        </p:nvSpPr>
        <p:spPr>
          <a:xfrm>
            <a:off x="3284438" y="3081867"/>
            <a:ext cx="2901429" cy="341613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accent1"/>
                </a:solidFill>
                <a:effectLst/>
                <a:ea typeface="Arial" panose="020B0604020202020204" pitchFamily="34" charset="0"/>
              </a:rPr>
              <a:t>It starts with the word, ‘</a:t>
            </a:r>
            <a:r>
              <a:rPr lang="en-US" sz="1800" err="1">
                <a:solidFill>
                  <a:schemeClr val="accent1"/>
                </a:solidFill>
                <a:effectLst/>
                <a:ea typeface="Arial" panose="020B0604020202020204" pitchFamily="34" charset="0"/>
              </a:rPr>
              <a:t>analyse</a:t>
            </a:r>
            <a:r>
              <a:rPr lang="en-US" sz="1800">
                <a:solidFill>
                  <a:schemeClr val="accent1"/>
                </a:solidFill>
                <a:effectLst/>
                <a:ea typeface="Arial" panose="020B0604020202020204" pitchFamily="34" charset="0"/>
              </a:rPr>
              <a:t>’, and refers to one artwork. It requires you to </a:t>
            </a:r>
            <a:r>
              <a:rPr lang="en-US" sz="1800" err="1">
                <a:solidFill>
                  <a:schemeClr val="accent1"/>
                </a:solidFill>
                <a:effectLst/>
                <a:ea typeface="Arial" panose="020B0604020202020204" pitchFamily="34" charset="0"/>
              </a:rPr>
              <a:t>analyse</a:t>
            </a:r>
            <a:r>
              <a:rPr lang="en-US" sz="1800">
                <a:solidFill>
                  <a:schemeClr val="accent1"/>
                </a:solidFill>
                <a:effectLst/>
                <a:ea typeface="Arial" panose="020B0604020202020204" pitchFamily="34" charset="0"/>
              </a:rPr>
              <a:t> and interpret all plates in relation to the question, using persuasive and convincing evidence drawn from the citation and plates. </a:t>
            </a:r>
            <a:endParaRPr lang="en-US" sz="1800">
              <a:solidFill>
                <a:schemeClr val="accent1"/>
              </a:solidFill>
              <a:effectLst/>
              <a:ea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FE8EACA-7069-855A-FDE2-E060F9DDCAFC}"/>
              </a:ext>
            </a:extLst>
          </p:cNvPr>
          <p:cNvSpPr/>
          <p:nvPr/>
        </p:nvSpPr>
        <p:spPr>
          <a:xfrm>
            <a:off x="6403965" y="3081867"/>
            <a:ext cx="5548161" cy="341613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5000"/>
              </a:lnSpc>
              <a:spcBef>
                <a:spcPts val="600"/>
              </a:spcBef>
            </a:pPr>
            <a:r>
              <a:rPr lang="en-US" sz="1800" dirty="0">
                <a:solidFill>
                  <a:schemeClr val="accent1"/>
                </a:solidFill>
                <a:effectLst/>
                <a:ea typeface="Arial" panose="020B0604020202020204" pitchFamily="34" charset="0"/>
                <a:cs typeface="Arial"/>
              </a:rPr>
              <a:t>This question 3 response should:</a:t>
            </a:r>
          </a:p>
          <a:p>
            <a:pPr marL="285750" indent="-285750">
              <a:lnSpc>
                <a:spcPct val="115000"/>
              </a:lnSpc>
              <a:spcBef>
                <a:spcPts val="600"/>
              </a:spcBef>
              <a:buFont typeface="Arial" panose="020B0604020202020204" pitchFamily="34" charset="0"/>
              <a:buChar char="•"/>
            </a:pPr>
            <a:r>
              <a:rPr lang="en-US" sz="1800" dirty="0">
                <a:solidFill>
                  <a:schemeClr val="accent1"/>
                </a:solidFill>
                <a:effectLst/>
                <a:ea typeface="Arial" panose="020B0604020202020204" pitchFamily="34" charset="0"/>
                <a:cs typeface="Arial"/>
              </a:rPr>
              <a:t>include 3 well-argued points with evidence in each body paragraph, making 8-9 points in total.</a:t>
            </a:r>
          </a:p>
          <a:p>
            <a:pPr marL="285750" indent="-285750">
              <a:lnSpc>
                <a:spcPct val="115000"/>
              </a:lnSpc>
              <a:spcBef>
                <a:spcPts val="600"/>
              </a:spcBef>
              <a:buFont typeface="Arial" panose="020B0604020202020204" pitchFamily="34" charset="0"/>
              <a:buChar char="•"/>
            </a:pPr>
            <a:r>
              <a:rPr lang="en-US" sz="1800" dirty="0">
                <a:solidFill>
                  <a:schemeClr val="accent1"/>
                </a:solidFill>
                <a:effectLst/>
                <a:ea typeface="Arial" panose="020B0604020202020204" pitchFamily="34" charset="0"/>
                <a:cs typeface="Arial"/>
              </a:rPr>
              <a:t>be 450-500 words in length, with each body paragraph around 140-150 words.</a:t>
            </a:r>
            <a:r>
              <a:rPr lang="en-US" sz="1800" dirty="0">
                <a:solidFill>
                  <a:schemeClr val="accent1"/>
                </a:solidFill>
                <a:ea typeface="Arial" panose="020B0604020202020204" pitchFamily="34" charset="0"/>
                <a:cs typeface="Arial"/>
              </a:rPr>
              <a:t> </a:t>
            </a:r>
            <a:endParaRPr lang="en-US" sz="1800" dirty="0">
              <a:solidFill>
                <a:schemeClr val="accent1"/>
              </a:solidFill>
              <a:effectLst/>
              <a:ea typeface="Arial" panose="020B0604020202020204" pitchFamily="34" charset="0"/>
              <a:cs typeface="Arial" panose="020B0604020202020204" pitchFamily="34" charset="0"/>
            </a:endParaRPr>
          </a:p>
          <a:p>
            <a:pPr marL="285750" indent="-285750">
              <a:lnSpc>
                <a:spcPct val="115000"/>
              </a:lnSpc>
              <a:spcBef>
                <a:spcPts val="600"/>
              </a:spcBef>
              <a:buFont typeface="Arial" panose="020B0604020202020204" pitchFamily="34" charset="0"/>
              <a:buChar char="•"/>
            </a:pPr>
            <a:r>
              <a:rPr lang="en-US" sz="1800" dirty="0">
                <a:solidFill>
                  <a:schemeClr val="accent1"/>
                </a:solidFill>
                <a:ea typeface="Arial" panose="020B0604020202020204" pitchFamily="34" charset="0"/>
                <a:cs typeface="Arial"/>
              </a:rPr>
              <a:t>include </a:t>
            </a:r>
            <a:r>
              <a:rPr lang="en-US" sz="1800" dirty="0">
                <a:solidFill>
                  <a:schemeClr val="accent1"/>
                </a:solidFill>
                <a:effectLst/>
                <a:ea typeface="Arial" panose="020B0604020202020204" pitchFamily="34" charset="0"/>
                <a:cs typeface="Arial"/>
              </a:rPr>
              <a:t>short introductory paragraph, a body paragraph for each plate, and a short conclusion paragraph.</a:t>
            </a:r>
            <a:r>
              <a:rPr lang="en-US" sz="1800" dirty="0">
                <a:solidFill>
                  <a:schemeClr val="accent1"/>
                </a:solidFill>
                <a:ea typeface="Arial" panose="020B0604020202020204" pitchFamily="34" charset="0"/>
                <a:cs typeface="Arial"/>
              </a:rPr>
              <a:t> </a:t>
            </a:r>
            <a:endParaRPr lang="en-US" sz="1800" dirty="0">
              <a:solidFill>
                <a:schemeClr val="accent1"/>
              </a:solidFill>
              <a:effectLst/>
              <a:ea typeface="Arial" panose="020B0604020202020204" pitchFamily="34" charset="0"/>
              <a:cs typeface="Arial"/>
            </a:endParaRP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70159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 uri="{C183D7F6-B498-43B3-948B-1728B52AA6E4}">
                <adec:decorative xmlns:adec="http://schemas.microsoft.com/office/drawing/2017/decorative" val="0"/>
              </a:ext>
            </a:extLst>
          </p:cNvPr>
          <p:cNvSpPr>
            <a:spLocks noGrp="1"/>
          </p:cNvSpPr>
          <p:nvPr>
            <p:ph type="title"/>
          </p:nvPr>
        </p:nvSpPr>
        <p:spPr/>
        <p:txBody>
          <a:bodyPr/>
          <a:lstStyle/>
          <a:p>
            <a:r>
              <a:rPr lang="en-AU" dirty="0"/>
              <a:t>Practise – </a:t>
            </a:r>
            <a:r>
              <a:rPr lang="en-AU" dirty="0">
                <a:solidFill>
                  <a:schemeClr val="tx2"/>
                </a:solidFill>
              </a:rPr>
              <a:t>PEEL paragraphs incorporating KCI – part 2</a:t>
            </a:r>
            <a:br>
              <a:rPr lang="en-AU" dirty="0"/>
            </a:br>
            <a:endParaRPr lang="en-AU" dirty="0"/>
          </a:p>
        </p:txBody>
      </p:sp>
      <p:grpSp>
        <p:nvGrpSpPr>
          <p:cNvPr id="9" name="Group 8">
            <a:extLst>
              <a:ext uri="{FF2B5EF4-FFF2-40B4-BE49-F238E27FC236}">
                <a16:creationId xmlns:a16="http://schemas.microsoft.com/office/drawing/2014/main" id="{B19D14C2-C366-2F32-4EE8-A6C13846F9AA}"/>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3" name="Oval 2">
              <a:extLst>
                <a:ext uri="{FF2B5EF4-FFF2-40B4-BE49-F238E27FC236}">
                  <a16:creationId xmlns:a16="http://schemas.microsoft.com/office/drawing/2014/main" id="{E13363DE-0B91-7B36-52C3-262F6B4A675F}"/>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P</a:t>
              </a:r>
            </a:p>
            <a:p>
              <a:pPr algn="ctr"/>
              <a:endParaRPr lang="en-AU" b="1"/>
            </a:p>
          </p:txBody>
        </p:sp>
        <p:sp>
          <p:nvSpPr>
            <p:cNvPr id="5" name="TextBox 4">
              <a:extLst>
                <a:ext uri="{FF2B5EF4-FFF2-40B4-BE49-F238E27FC236}">
                  <a16:creationId xmlns:a16="http://schemas.microsoft.com/office/drawing/2014/main" id="{7949A7DC-CF33-114E-2F61-BD7A28A92B5B}"/>
                </a:ext>
                <a:ext uri="{C183D7F6-B498-43B3-948B-1728B52AA6E4}">
                  <adec:decorative xmlns:adec="http://schemas.microsoft.com/office/drawing/2017/decorative" val="1"/>
                </a:ext>
              </a:extLst>
            </p:cNvPr>
            <p:cNvSpPr txBox="1"/>
            <p:nvPr/>
          </p:nvSpPr>
          <p:spPr>
            <a:xfrm>
              <a:off x="673290" y="2826508"/>
              <a:ext cx="942336"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7" name="Rectangle 6">
            <a:extLst>
              <a:ext uri="{FF2B5EF4-FFF2-40B4-BE49-F238E27FC236}">
                <a16:creationId xmlns:a16="http://schemas.microsoft.com/office/drawing/2014/main" id="{E0083129-A79E-12A7-69F9-EF8C762291CA}"/>
              </a:ext>
              <a:ext uri="{C183D7F6-B498-43B3-948B-1728B52AA6E4}">
                <adec:decorative xmlns:adec="http://schemas.microsoft.com/office/drawing/2017/decorative" val="0"/>
              </a:ext>
            </a:extLst>
          </p:cNvPr>
          <p:cNvSpPr/>
          <p:nvPr/>
        </p:nvSpPr>
        <p:spPr>
          <a:xfrm>
            <a:off x="2226733" y="1482881"/>
            <a:ext cx="9617267" cy="1620322"/>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800" dirty="0">
                <a:solidFill>
                  <a:schemeClr val="tx1"/>
                </a:solidFill>
                <a:effectLst/>
                <a:ea typeface="Calibri" panose="020F0502020204030204" pitchFamily="34" charset="0"/>
              </a:rPr>
              <a:t>Question 3</a:t>
            </a:r>
          </a:p>
          <a:p>
            <a:pPr>
              <a:lnSpc>
                <a:spcPct val="115000"/>
              </a:lnSpc>
              <a:spcBef>
                <a:spcPts val="1200"/>
              </a:spcBef>
            </a:pPr>
            <a:r>
              <a:rPr lang="en-AU" sz="1800" dirty="0">
                <a:solidFill>
                  <a:schemeClr val="tx1"/>
                </a:solidFill>
                <a:effectLst/>
                <a:ea typeface="Calibri" panose="020F0502020204030204" pitchFamily="34" charset="0"/>
              </a:rPr>
              <a:t>Refer to plates 4, 5 and 6 on pages 4, 5 and 6 of the plates </a:t>
            </a:r>
            <a:r>
              <a:rPr lang="en-AU" sz="1800" dirty="0">
                <a:solidFill>
                  <a:schemeClr val="tx1"/>
                </a:solidFill>
                <a:ea typeface="Calibri" panose="020F0502020204030204" pitchFamily="34" charset="0"/>
              </a:rPr>
              <a:t>b</a:t>
            </a:r>
            <a:r>
              <a:rPr lang="en-AU" sz="1800" dirty="0">
                <a:solidFill>
                  <a:schemeClr val="tx1"/>
                </a:solidFill>
                <a:effectLst/>
                <a:ea typeface="Calibri" panose="020F0502020204030204" pitchFamily="34" charset="0"/>
              </a:rPr>
              <a:t>ooklet to answer question 3. </a:t>
            </a:r>
          </a:p>
          <a:p>
            <a:pPr>
              <a:lnSpc>
                <a:spcPct val="115000"/>
              </a:lnSpc>
              <a:spcBef>
                <a:spcPts val="1200"/>
              </a:spcBef>
            </a:pPr>
            <a:r>
              <a:rPr lang="en-AU" sz="1800" dirty="0">
                <a:solidFill>
                  <a:schemeClr val="tx1"/>
                </a:solidFill>
                <a:effectLst/>
                <a:ea typeface="Calibri" panose="020F0502020204030204" pitchFamily="34" charset="0"/>
              </a:rPr>
              <a:t>Analyse the relationships between the artworks and the audience for plates 4, 5 and 6. </a:t>
            </a:r>
          </a:p>
        </p:txBody>
      </p:sp>
      <p:sp>
        <p:nvSpPr>
          <p:cNvPr id="11" name="Rectangle: Rounded Corners 10">
            <a:extLst>
              <a:ext uri="{FF2B5EF4-FFF2-40B4-BE49-F238E27FC236}">
                <a16:creationId xmlns:a16="http://schemas.microsoft.com/office/drawing/2014/main" id="{DEB8B0ED-C976-8A53-7B52-8FCD272799FC}"/>
              </a:ext>
            </a:extLst>
          </p:cNvPr>
          <p:cNvSpPr/>
          <p:nvPr/>
        </p:nvSpPr>
        <p:spPr>
          <a:xfrm>
            <a:off x="268499" y="3517851"/>
            <a:ext cx="2505821" cy="235801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altLang="zh-CN" sz="1800" b="0" i="0" u="none" strike="noStrike" cap="none" normalizeH="0" baseline="0" dirty="0">
                <a:ln>
                  <a:noFill/>
                </a:ln>
                <a:solidFill>
                  <a:schemeClr val="tx1"/>
                </a:solidFill>
                <a:effectLst/>
              </a:rPr>
              <a:t>1. Complete columns 3 and 4 in </a:t>
            </a:r>
            <a:r>
              <a:rPr lang="en-AU" altLang="zh-CN" sz="1800" u="sng" dirty="0">
                <a:solidFill>
                  <a:schemeClr val="accent2"/>
                </a:solidFill>
                <a:hlinkClick r:id="rId2">
                  <a:extLst>
                    <a:ext uri="{A12FA001-AC4F-418D-AE19-62706E023703}">
                      <ahyp:hlinkClr xmlns:ahyp="http://schemas.microsoft.com/office/drawing/2018/hyperlinkcolor" val="tx"/>
                    </a:ext>
                  </a:extLst>
                </a:hlinkClick>
              </a:rPr>
              <a:t>t</a:t>
            </a:r>
            <a:r>
              <a:rPr kumimoji="0" lang="en-AU" altLang="zh-CN" sz="1800" b="0" i="0" u="sng" strike="noStrike" cap="none" normalizeH="0" baseline="0" dirty="0">
                <a:ln>
                  <a:noFill/>
                </a:ln>
                <a:solidFill>
                  <a:schemeClr val="accent2"/>
                </a:solidFill>
                <a:effectLst/>
                <a:hlinkClick r:id="rId2">
                  <a:extLst>
                    <a:ext uri="{A12FA001-AC4F-418D-AE19-62706E023703}">
                      <ahyp:hlinkClr xmlns:ahyp="http://schemas.microsoft.com/office/drawing/2018/hyperlinkcolor" val="tx"/>
                    </a:ext>
                  </a:extLst>
                </a:hlinkClick>
              </a:rPr>
              <a:t>able 19 – question 3 PEEL paragraph incorporating KCI.</a:t>
            </a:r>
            <a:endParaRPr kumimoji="0" lang="en-AU" altLang="zh-CN" sz="1800" b="0" i="0" u="sng" strike="noStrike" cap="none" normalizeH="0" baseline="0" dirty="0">
              <a:ln>
                <a:noFill/>
              </a:ln>
              <a:solidFill>
                <a:schemeClr val="accent2"/>
              </a:solidFill>
              <a:effectLst/>
            </a:endParaRPr>
          </a:p>
        </p:txBody>
      </p:sp>
      <p:sp>
        <p:nvSpPr>
          <p:cNvPr id="12" name="Rectangle: Rounded Corners 11">
            <a:extLst>
              <a:ext uri="{FF2B5EF4-FFF2-40B4-BE49-F238E27FC236}">
                <a16:creationId xmlns:a16="http://schemas.microsoft.com/office/drawing/2014/main" id="{9D1480EA-A2CD-076C-CA48-0FB2490EBA5E}"/>
              </a:ext>
            </a:extLst>
          </p:cNvPr>
          <p:cNvSpPr/>
          <p:nvPr/>
        </p:nvSpPr>
        <p:spPr>
          <a:xfrm>
            <a:off x="2957566" y="3517851"/>
            <a:ext cx="3697524" cy="235801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400" eaLnBrk="0" fontAlgn="base" hangingPunct="0">
              <a:spcBef>
                <a:spcPct val="0"/>
              </a:spcBef>
              <a:spcAft>
                <a:spcPct val="0"/>
              </a:spcAft>
            </a:pPr>
            <a:r>
              <a:rPr kumimoji="0" lang="en-AU" altLang="zh-CN" sz="1800" b="0" i="0" u="none" strike="noStrike" cap="none" normalizeH="0" baseline="0" dirty="0">
                <a:ln>
                  <a:noFill/>
                </a:ln>
                <a:solidFill>
                  <a:schemeClr val="tx1"/>
                </a:solidFill>
                <a:effectLst/>
              </a:rPr>
              <a:t>2. Cut and paste your responses from the 4</a:t>
            </a:r>
            <a:r>
              <a:rPr kumimoji="0" lang="en-AU" altLang="zh-CN" sz="1800" b="0" i="0" u="none" strike="noStrike" cap="none" normalizeH="0" baseline="30000" dirty="0">
                <a:ln>
                  <a:noFill/>
                </a:ln>
                <a:solidFill>
                  <a:schemeClr val="tx1"/>
                </a:solidFill>
                <a:effectLst/>
              </a:rPr>
              <a:t>th</a:t>
            </a:r>
            <a:r>
              <a:rPr kumimoji="0" lang="en-AU" altLang="zh-CN" sz="1800" b="0" i="0" u="none" strike="noStrike" cap="none" normalizeH="0" baseline="0" dirty="0">
                <a:ln>
                  <a:noFill/>
                </a:ln>
                <a:solidFill>
                  <a:schemeClr val="tx1"/>
                </a:solidFill>
                <a:effectLst/>
              </a:rPr>
              <a:t> column of </a:t>
            </a:r>
            <a:r>
              <a:rPr kumimoji="0" lang="en-AU" altLang="zh-CN" sz="1800" b="0" i="0" strike="noStrike" cap="none" normalizeH="0" baseline="0" dirty="0">
                <a:ln>
                  <a:noFill/>
                </a:ln>
                <a:solidFill>
                  <a:schemeClr val="tx1"/>
                </a:solidFill>
                <a:effectLst/>
              </a:rPr>
              <a:t>table 19 </a:t>
            </a:r>
            <a:r>
              <a:rPr kumimoji="0" lang="en-AU" altLang="zh-CN" sz="1800" b="0" i="0" u="none" strike="noStrike" cap="none" normalizeH="0" baseline="0" dirty="0">
                <a:ln>
                  <a:noFill/>
                </a:ln>
                <a:solidFill>
                  <a:schemeClr val="tx1"/>
                </a:solidFill>
                <a:effectLst/>
              </a:rPr>
              <a:t>underneath your introductory sentence on the </a:t>
            </a:r>
            <a:r>
              <a:rPr kumimoji="0" lang="en-AU" altLang="zh-CN" sz="1800" b="0" i="0" u="none" strike="noStrike" cap="none" normalizeH="0" baseline="0" dirty="0">
                <a:ln>
                  <a:noFill/>
                </a:ln>
                <a:solidFill>
                  <a:schemeClr val="accent2"/>
                </a:solidFill>
                <a:effectLst/>
                <a:hlinkClick r:id="rId2">
                  <a:extLst>
                    <a:ext uri="{A12FA001-AC4F-418D-AE19-62706E023703}">
                      <ahyp:hlinkClr xmlns:ahyp="http://schemas.microsoft.com/office/drawing/2018/hyperlinkcolor" val="tx"/>
                    </a:ext>
                  </a:extLst>
                </a:hlinkClick>
              </a:rPr>
              <a:t>Response to question </a:t>
            </a:r>
            <a:r>
              <a:rPr lang="en-AU" altLang="zh-CN" sz="1800" dirty="0">
                <a:solidFill>
                  <a:schemeClr val="accent2"/>
                </a:solidFill>
                <a:hlinkClick r:id="rId2">
                  <a:extLst>
                    <a:ext uri="{A12FA001-AC4F-418D-AE19-62706E023703}">
                      <ahyp:hlinkClr xmlns:ahyp="http://schemas.microsoft.com/office/drawing/2018/hyperlinkcolor" val="tx"/>
                    </a:ext>
                  </a:extLst>
                </a:hlinkClick>
              </a:rPr>
              <a:t>1 and 3</a:t>
            </a:r>
            <a:r>
              <a:rPr lang="en-AU" altLang="zh-CN" sz="1800" dirty="0">
                <a:solidFill>
                  <a:schemeClr val="accent2"/>
                </a:solidFill>
              </a:rPr>
              <a:t> </a:t>
            </a:r>
            <a:r>
              <a:rPr lang="en-AU" altLang="zh-CN" sz="1800" dirty="0">
                <a:solidFill>
                  <a:schemeClr val="tx1"/>
                </a:solidFill>
              </a:rPr>
              <a:t>Word document</a:t>
            </a:r>
            <a:r>
              <a:rPr kumimoji="0" lang="en-AU" altLang="zh-CN" sz="1800" b="0" i="0" u="none" strike="noStrike" cap="none" normalizeH="0" baseline="0" dirty="0">
                <a:ln>
                  <a:noFill/>
                </a:ln>
                <a:solidFill>
                  <a:schemeClr val="tx1"/>
                </a:solidFill>
                <a:effectLst/>
              </a:rPr>
              <a:t>.</a:t>
            </a:r>
          </a:p>
        </p:txBody>
      </p:sp>
      <p:sp>
        <p:nvSpPr>
          <p:cNvPr id="13" name="Rectangle: Rounded Corners 12">
            <a:extLst>
              <a:ext uri="{FF2B5EF4-FFF2-40B4-BE49-F238E27FC236}">
                <a16:creationId xmlns:a16="http://schemas.microsoft.com/office/drawing/2014/main" id="{693B6DF5-ECE8-7733-AFB2-1C7574E021A4}"/>
              </a:ext>
            </a:extLst>
          </p:cNvPr>
          <p:cNvSpPr/>
          <p:nvPr/>
        </p:nvSpPr>
        <p:spPr>
          <a:xfrm>
            <a:off x="6872105" y="3517851"/>
            <a:ext cx="5080022" cy="235801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0000"/>
                </a:solidFill>
                <a:ea typeface="Calibri" panose="020F0502020204030204" pitchFamily="34" charset="0"/>
              </a:rPr>
              <a:t>3</a:t>
            </a:r>
            <a:r>
              <a:rPr lang="en-US" sz="1800">
                <a:solidFill>
                  <a:srgbClr val="000000"/>
                </a:solidFill>
                <a:effectLst/>
                <a:ea typeface="Calibri" panose="020F0502020204030204" pitchFamily="34" charset="0"/>
              </a:rPr>
              <a:t>. Read, review and edit your question 3 response as required to ensure it flows, is concise, covers the syllabus area and concepts inferred of the question and uses evidence from the citation information and visual properties. It should be 150-180 words.</a:t>
            </a:r>
            <a:endParaRPr lang="en-AU" sz="180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84577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8A34-D78B-618E-AFFF-945C582A39FC}"/>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25C7F44E-A7AC-B8BF-7BFC-04C347738F9E}"/>
              </a:ext>
            </a:extLst>
          </p:cNvPr>
          <p:cNvSpPr>
            <a:spLocks noGrp="1"/>
          </p:cNvSpPr>
          <p:nvPr>
            <p:ph idx="1"/>
          </p:nvPr>
        </p:nvSpPr>
        <p:spPr>
          <a:xfrm>
            <a:off x="360000" y="2597949"/>
            <a:ext cx="11484000" cy="4098051"/>
          </a:xfrm>
        </p:spPr>
        <p:txBody>
          <a:bodyPr vert="horz" lIns="0" tIns="0" rIns="0" bIns="0" rtlCol="0" anchor="t">
            <a:noAutofit/>
          </a:bodyPr>
          <a:lstStyle/>
          <a:p>
            <a:pPr algn="l" rtl="0" fontAlgn="base">
              <a:lnSpc>
                <a:spcPct val="150000"/>
              </a:lnSpc>
            </a:pPr>
            <a:r>
              <a:rPr lang="en-AU" sz="1600" b="0" i="0" dirty="0">
                <a:solidFill>
                  <a:srgbClr val="000000"/>
                </a:solidFill>
                <a:effectLst/>
              </a:rPr>
              <a:t>All material © </a:t>
            </a:r>
            <a:r>
              <a:rPr lang="en-AU" sz="1600" b="0" i="0" u="sng" strike="noStrike" dirty="0">
                <a:solidFill>
                  <a:schemeClr val="accent2"/>
                </a:solidFill>
                <a:effectLst/>
                <a:hlinkClick r:id="rId2">
                  <a:extLst>
                    <a:ext uri="{A12FA001-AC4F-418D-AE19-62706E023703}">
                      <ahyp:hlinkClr xmlns:ahyp="http://schemas.microsoft.com/office/drawing/2018/hyperlinkcolor" val="tx"/>
                    </a:ext>
                  </a:extLst>
                </a:hlinkClick>
              </a:rPr>
              <a:t>State of New South Wales (Department of Education), 2021</a:t>
            </a:r>
            <a:r>
              <a:rPr lang="en-AU" sz="1600" b="0" i="0" dirty="0">
                <a:solidFill>
                  <a:schemeClr val="accent2"/>
                </a:solidFill>
                <a:effectLst/>
              </a:rPr>
              <a:t> </a:t>
            </a:r>
            <a:r>
              <a:rPr lang="en-AU" sz="1600" b="0" i="0" dirty="0">
                <a:solidFill>
                  <a:srgbClr val="000000"/>
                </a:solidFill>
                <a:effectLst/>
              </a:rPr>
              <a:t>unless otherwise indicated. All other material used by permission or under licence.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3">
                  <a:extLst>
                    <a:ext uri="{A12FA001-AC4F-418D-AE19-62706E023703}">
                      <ahyp:hlinkClr xmlns:ahyp="http://schemas.microsoft.com/office/drawing/2018/hyperlinkcolor" val="tx"/>
                    </a:ext>
                  </a:extLst>
                </a:hlinkClick>
              </a:rPr>
              <a:t>Glossary of Key Words</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2017 HSC exam pack</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HSC exam paper 2017</a:t>
            </a:r>
            <a:r>
              <a:rPr lang="en-AU" sz="1600" b="0" i="0" dirty="0">
                <a:solidFill>
                  <a:schemeClr val="accent2"/>
                </a:solidFill>
                <a:effectLst/>
              </a:rPr>
              <a:t> </a:t>
            </a:r>
            <a:r>
              <a:rPr lang="en-AU" sz="1600" b="0" i="0" dirty="0">
                <a:solidFill>
                  <a:srgbClr val="000000"/>
                </a:solidFill>
                <a:effectLst/>
              </a:rPr>
              <a:t>© NSW Education Standards Authority (NESA) for and on behalf of the Crown in right of the State of New South Wales, [2017] accessed 03/02/2023. </a:t>
            </a:r>
          </a:p>
          <a:p>
            <a:pPr>
              <a:lnSpc>
                <a:spcPct val="150000"/>
              </a:lnSpc>
            </a:pPr>
            <a:r>
              <a:rPr lang="en-AU" sz="1600" u="sng" dirty="0">
                <a:solidFill>
                  <a:schemeClr val="accent2"/>
                </a:solidFill>
                <a:cs typeface="Arial"/>
                <a:hlinkClick r:id="rId5">
                  <a:extLst>
                    <a:ext uri="{A12FA001-AC4F-418D-AE19-62706E023703}">
                      <ahyp:hlinkClr xmlns:ahyp="http://schemas.microsoft.com/office/drawing/2018/hyperlinkcolor" val="tx"/>
                    </a:ext>
                  </a:extLst>
                </a:hlinkClick>
              </a:rPr>
              <a:t>Visual Arts Stage 6 syllabus 2016</a:t>
            </a:r>
            <a:r>
              <a:rPr lang="en-AU" sz="1600" u="sng" dirty="0">
                <a:solidFill>
                  <a:schemeClr val="accent2"/>
                </a:solidFill>
                <a:cs typeface="Arial"/>
              </a:rPr>
              <a:t> </a:t>
            </a:r>
            <a:r>
              <a:rPr lang="en-AU" sz="1600" dirty="0">
                <a:solidFill>
                  <a:srgbClr val="000000"/>
                </a:solidFill>
                <a:cs typeface="Arial"/>
              </a:rPr>
              <a:t>© </a:t>
            </a:r>
            <a:r>
              <a:rPr lang="en-AU" sz="1600" dirty="0">
                <a:cs typeface="Arial"/>
              </a:rPr>
              <a:t>NSW</a:t>
            </a:r>
            <a:r>
              <a:rPr lang="en-AU" sz="1600" dirty="0">
                <a:solidFill>
                  <a:srgbClr val="000000"/>
                </a:solidFill>
                <a:cs typeface="Arial"/>
              </a:rPr>
              <a:t> Education Standards Authority (NESA) for and on behalf of the Crown in right of the State of New South Wales, [2016] accessed 03/02/2023. </a:t>
            </a:r>
            <a:endParaRPr lang="en-AU" sz="1600" dirty="0"/>
          </a:p>
          <a:p>
            <a:pPr algn="l" rtl="0" fontAlgn="base">
              <a:lnSpc>
                <a:spcPct val="150000"/>
              </a:lnSpc>
            </a:pPr>
            <a:r>
              <a:rPr lang="en-AU" sz="1600" dirty="0" err="1">
                <a:solidFill>
                  <a:srgbClr val="000000"/>
                </a:solidFill>
              </a:rPr>
              <a:t>Pexels</a:t>
            </a:r>
            <a:r>
              <a:rPr lang="en-AU" sz="1600" dirty="0">
                <a:solidFill>
                  <a:srgbClr val="000000"/>
                </a:solidFill>
              </a:rPr>
              <a:t> (2022) </a:t>
            </a:r>
            <a:r>
              <a:rPr lang="en-AU" sz="1600" dirty="0">
                <a:solidFill>
                  <a:schemeClr val="accent2"/>
                </a:solidFill>
                <a:hlinkClick r:id="rId6">
                  <a:extLst>
                    <a:ext uri="{A12FA001-AC4F-418D-AE19-62706E023703}">
                      <ahyp:hlinkClr xmlns:ahyp="http://schemas.microsoft.com/office/drawing/2018/hyperlinkcolor" val="tx"/>
                    </a:ext>
                  </a:extLst>
                </a:hlinkClick>
              </a:rPr>
              <a:t>Woman jumping</a:t>
            </a:r>
            <a:r>
              <a:rPr lang="en-AU" sz="1600" dirty="0">
                <a:solidFill>
                  <a:schemeClr val="accent2"/>
                </a:solidFill>
              </a:rPr>
              <a:t> </a:t>
            </a:r>
            <a:r>
              <a:rPr lang="en-AU" sz="1600" dirty="0">
                <a:solidFill>
                  <a:srgbClr val="000000"/>
                </a:solidFill>
              </a:rPr>
              <a:t>[image] accessed 11/02/2023.</a:t>
            </a:r>
            <a:endParaRPr lang="en-AU" sz="1600" b="0" i="0" dirty="0">
              <a:solidFill>
                <a:srgbClr val="000000"/>
              </a:solidFill>
              <a:effectLst/>
            </a:endParaRPr>
          </a:p>
          <a:p>
            <a:pPr>
              <a:lnSpc>
                <a:spcPct val="150000"/>
              </a:lnSpc>
            </a:pPr>
            <a:endParaRPr lang="en-AU" sz="1800" dirty="0"/>
          </a:p>
        </p:txBody>
      </p:sp>
      <p:sp>
        <p:nvSpPr>
          <p:cNvPr id="4" name="Slide Number Placeholder 3">
            <a:extLst>
              <a:ext uri="{FF2B5EF4-FFF2-40B4-BE49-F238E27FC236}">
                <a16:creationId xmlns:a16="http://schemas.microsoft.com/office/drawing/2014/main" id="{F9AC7B93-0B98-1BA6-4330-60425DBB71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
        <p:nvSpPr>
          <p:cNvPr id="5" name="Rectangle 4">
            <a:extLst>
              <a:ext uri="{FF2B5EF4-FFF2-40B4-BE49-F238E27FC236}">
                <a16:creationId xmlns:a16="http://schemas.microsoft.com/office/drawing/2014/main" id="{530B7186-2138-3735-45D5-D3D7839A5511}"/>
              </a:ext>
            </a:extLst>
          </p:cNvPr>
          <p:cNvSpPr/>
          <p:nvPr/>
        </p:nvSpPr>
        <p:spPr>
          <a:xfrm>
            <a:off x="360000" y="1251772"/>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610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FA3C99-41D2-0EB5-16EE-8E15BD233A98}"/>
              </a:ext>
            </a:extLst>
          </p:cNvPr>
          <p:cNvSpPr>
            <a:spLocks noGrp="1"/>
          </p:cNvSpPr>
          <p:nvPr>
            <p:ph type="title"/>
          </p:nvPr>
        </p:nvSpPr>
        <p:spPr/>
        <p:txBody>
          <a:bodyPr/>
          <a:lstStyle/>
          <a:p>
            <a:r>
              <a:rPr lang="en-AU"/>
              <a:t>LEAP lessons introduction</a:t>
            </a:r>
            <a:endParaRPr lang="en-GB">
              <a:ea typeface="+mj-lt"/>
              <a:cs typeface="+mj-lt"/>
            </a:endParaRPr>
          </a:p>
          <a:p>
            <a:endParaRPr lang="en-GB"/>
          </a:p>
        </p:txBody>
      </p:sp>
      <p:sp>
        <p:nvSpPr>
          <p:cNvPr id="29" name="TextBox 13">
            <a:extLst>
              <a:ext uri="{FF2B5EF4-FFF2-40B4-BE49-F238E27FC236}">
                <a16:creationId xmlns:a16="http://schemas.microsoft.com/office/drawing/2014/main" id="{73C9ED58-2CA1-54E0-0F50-440E4B05C118}"/>
              </a:ext>
            </a:extLst>
          </p:cNvPr>
          <p:cNvSpPr txBox="1"/>
          <p:nvPr/>
        </p:nvSpPr>
        <p:spPr>
          <a:xfrm>
            <a:off x="314929" y="1654212"/>
            <a:ext cx="7043981" cy="4027193"/>
          </a:xfrm>
          <a:prstGeom prst="rect">
            <a:avLst/>
          </a:prstGeom>
          <a:noFill/>
        </p:spPr>
        <p:txBody>
          <a:bodyPr wrap="square" lIns="91440" tIns="45720" rIns="91440" bIns="4572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AU" sz="1800">
                <a:solidFill>
                  <a:schemeClr val="accent1"/>
                </a:solidFill>
              </a:rPr>
              <a:t>LEAP lessons are structured in 4 parts.</a:t>
            </a:r>
          </a:p>
          <a:p>
            <a:pPr>
              <a:lnSpc>
                <a:spcPct val="150000"/>
              </a:lnSpc>
              <a:spcBef>
                <a:spcPts val="1200"/>
              </a:spcBef>
              <a:spcAft>
                <a:spcPts val="1200"/>
              </a:spcAft>
            </a:pPr>
            <a:r>
              <a:rPr lang="en-AU" sz="1800" b="1">
                <a:solidFill>
                  <a:schemeClr val="accent1"/>
                </a:solidFill>
              </a:rPr>
              <a:t>Learn</a:t>
            </a:r>
            <a:r>
              <a:rPr lang="en-AU" sz="1800">
                <a:solidFill>
                  <a:schemeClr val="accent1"/>
                </a:solidFill>
              </a:rPr>
              <a:t> – provides information about topic.</a:t>
            </a:r>
          </a:p>
          <a:p>
            <a:pPr>
              <a:lnSpc>
                <a:spcPct val="150000"/>
              </a:lnSpc>
              <a:spcBef>
                <a:spcPts val="1200"/>
              </a:spcBef>
              <a:spcAft>
                <a:spcPts val="1200"/>
              </a:spcAft>
            </a:pPr>
            <a:r>
              <a:rPr lang="en-AU" sz="1800" b="1">
                <a:solidFill>
                  <a:schemeClr val="accent1"/>
                </a:solidFill>
              </a:rPr>
              <a:t>Example</a:t>
            </a:r>
            <a:r>
              <a:rPr lang="en-AU" sz="1800">
                <a:solidFill>
                  <a:schemeClr val="accent1"/>
                </a:solidFill>
              </a:rPr>
              <a:t> – provides an example response to a question, often using a scaffold.</a:t>
            </a:r>
          </a:p>
          <a:p>
            <a:pPr>
              <a:lnSpc>
                <a:spcPct val="150000"/>
              </a:lnSpc>
              <a:spcBef>
                <a:spcPts val="1200"/>
              </a:spcBef>
              <a:spcAft>
                <a:spcPts val="1200"/>
              </a:spcAft>
            </a:pPr>
            <a:r>
              <a:rPr lang="en-AU" sz="1800" b="1">
                <a:solidFill>
                  <a:schemeClr val="accent1"/>
                </a:solidFill>
              </a:rPr>
              <a:t>Apply</a:t>
            </a:r>
            <a:r>
              <a:rPr lang="en-AU" sz="1800">
                <a:solidFill>
                  <a:schemeClr val="accent1"/>
                </a:solidFill>
              </a:rPr>
              <a:t> – apply your learning to answer a question.</a:t>
            </a:r>
          </a:p>
          <a:p>
            <a:pPr>
              <a:lnSpc>
                <a:spcPct val="150000"/>
              </a:lnSpc>
              <a:spcBef>
                <a:spcPts val="1200"/>
              </a:spcBef>
              <a:spcAft>
                <a:spcPts val="1200"/>
              </a:spcAft>
            </a:pPr>
            <a:r>
              <a:rPr lang="en-AU" sz="1800" b="1">
                <a:solidFill>
                  <a:schemeClr val="accent1"/>
                </a:solidFill>
              </a:rPr>
              <a:t>Practise</a:t>
            </a:r>
            <a:r>
              <a:rPr lang="en-AU" sz="1800">
                <a:solidFill>
                  <a:schemeClr val="accent1"/>
                </a:solidFill>
              </a:rPr>
              <a:t> – practise your new skills and knowledge by answering a new question in more depth.</a:t>
            </a:r>
          </a:p>
        </p:txBody>
      </p:sp>
      <p:grpSp>
        <p:nvGrpSpPr>
          <p:cNvPr id="2" name="Group 1">
            <a:extLst>
              <a:ext uri="{FF2B5EF4-FFF2-40B4-BE49-F238E27FC236}">
                <a16:creationId xmlns:a16="http://schemas.microsoft.com/office/drawing/2014/main" id="{AA2BDB0E-487A-A5B5-455B-251999E8319F}"/>
              </a:ext>
              <a:ext uri="{C183D7F6-B498-43B3-948B-1728B52AA6E4}">
                <adec:decorative xmlns:adec="http://schemas.microsoft.com/office/drawing/2017/decorative" val="1"/>
              </a:ext>
            </a:extLst>
          </p:cNvPr>
          <p:cNvGrpSpPr/>
          <p:nvPr/>
        </p:nvGrpSpPr>
        <p:grpSpPr>
          <a:xfrm>
            <a:off x="7511364" y="1483150"/>
            <a:ext cx="4228184" cy="1882994"/>
            <a:chOff x="7511364" y="1483150"/>
            <a:chExt cx="4228184" cy="1882994"/>
          </a:xfrm>
        </p:grpSpPr>
        <p:sp>
          <p:nvSpPr>
            <p:cNvPr id="8" name="Rectangle: Rounded Corners 7">
              <a:extLst>
                <a:ext uri="{FF2B5EF4-FFF2-40B4-BE49-F238E27FC236}">
                  <a16:creationId xmlns:a16="http://schemas.microsoft.com/office/drawing/2014/main" id="{1E1DF659-DE3D-098D-8BA2-DDB76B52F0F7}"/>
                </a:ext>
                <a:ext uri="{C183D7F6-B498-43B3-948B-1728B52AA6E4}">
                  <adec:decorative xmlns:adec="http://schemas.microsoft.com/office/drawing/2017/decorative" val="1"/>
                </a:ext>
              </a:extLst>
            </p:cNvPr>
            <p:cNvSpPr/>
            <p:nvPr/>
          </p:nvSpPr>
          <p:spPr>
            <a:xfrm>
              <a:off x="7511365" y="1483150"/>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9" name="Oval 8">
              <a:extLst>
                <a:ext uri="{FF2B5EF4-FFF2-40B4-BE49-F238E27FC236}">
                  <a16:creationId xmlns:a16="http://schemas.microsoft.com/office/drawing/2014/main" id="{62A07E22-BDA8-BD9B-1269-0C7BA8DDA95E}"/>
                </a:ext>
                <a:ext uri="{C183D7F6-B498-43B3-948B-1728B52AA6E4}">
                  <adec:decorative xmlns:adec="http://schemas.microsoft.com/office/drawing/2017/decorative" val="1"/>
                </a:ext>
              </a:extLst>
            </p:cNvPr>
            <p:cNvSpPr/>
            <p:nvPr/>
          </p:nvSpPr>
          <p:spPr>
            <a:xfrm>
              <a:off x="7511364"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L</a:t>
              </a:r>
            </a:p>
            <a:p>
              <a:pPr algn="ctr"/>
              <a:endParaRPr lang="en-AU" b="1"/>
            </a:p>
          </p:txBody>
        </p:sp>
        <p:sp>
          <p:nvSpPr>
            <p:cNvPr id="10" name="Oval 9">
              <a:extLst>
                <a:ext uri="{FF2B5EF4-FFF2-40B4-BE49-F238E27FC236}">
                  <a16:creationId xmlns:a16="http://schemas.microsoft.com/office/drawing/2014/main" id="{A01E73DD-79A5-57AB-3E20-B26574F02370}"/>
                </a:ext>
                <a:ext uri="{C183D7F6-B498-43B3-948B-1728B52AA6E4}">
                  <adec:decorative xmlns:adec="http://schemas.microsoft.com/office/drawing/2017/decorative" val="1"/>
                </a:ext>
              </a:extLst>
            </p:cNvPr>
            <p:cNvSpPr/>
            <p:nvPr/>
          </p:nvSpPr>
          <p:spPr>
            <a:xfrm>
              <a:off x="9662096"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A</a:t>
              </a:r>
            </a:p>
            <a:p>
              <a:pPr algn="ctr"/>
              <a:endParaRPr lang="en-AU"/>
            </a:p>
          </p:txBody>
        </p:sp>
        <p:sp>
          <p:nvSpPr>
            <p:cNvPr id="11" name="Oval 10">
              <a:extLst>
                <a:ext uri="{FF2B5EF4-FFF2-40B4-BE49-F238E27FC236}">
                  <a16:creationId xmlns:a16="http://schemas.microsoft.com/office/drawing/2014/main" id="{A8D983DF-8BF5-AB3E-5167-0F5E087CC8EC}"/>
                </a:ext>
                <a:ext uri="{C183D7F6-B498-43B3-948B-1728B52AA6E4}">
                  <adec:decorative xmlns:adec="http://schemas.microsoft.com/office/drawing/2017/decorative" val="1"/>
                </a:ext>
              </a:extLst>
            </p:cNvPr>
            <p:cNvSpPr/>
            <p:nvPr/>
          </p:nvSpPr>
          <p:spPr>
            <a:xfrm>
              <a:off x="10731548"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P</a:t>
              </a:r>
            </a:p>
            <a:p>
              <a:pPr algn="ctr"/>
              <a:endParaRPr lang="en-AU"/>
            </a:p>
          </p:txBody>
        </p:sp>
        <p:sp>
          <p:nvSpPr>
            <p:cNvPr id="12" name="TextBox 7">
              <a:extLst>
                <a:ext uri="{FF2B5EF4-FFF2-40B4-BE49-F238E27FC236}">
                  <a16:creationId xmlns:a16="http://schemas.microsoft.com/office/drawing/2014/main" id="{C4D46FE9-DBEF-9F60-C583-AE50E0D10075}"/>
                </a:ext>
                <a:ext uri="{C183D7F6-B498-43B3-948B-1728B52AA6E4}">
                  <adec:decorative xmlns:adec="http://schemas.microsoft.com/office/drawing/2017/decorative" val="1"/>
                </a:ext>
              </a:extLst>
            </p:cNvPr>
            <p:cNvSpPr txBox="1"/>
            <p:nvPr/>
          </p:nvSpPr>
          <p:spPr>
            <a:xfrm>
              <a:off x="7812892" y="3070800"/>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Learn</a:t>
              </a:r>
            </a:p>
          </p:txBody>
        </p:sp>
        <p:sp>
          <p:nvSpPr>
            <p:cNvPr id="14" name="TextBox 8">
              <a:extLst>
                <a:ext uri="{FF2B5EF4-FFF2-40B4-BE49-F238E27FC236}">
                  <a16:creationId xmlns:a16="http://schemas.microsoft.com/office/drawing/2014/main" id="{22F4978A-6FCE-7AD9-B104-13CB25481DF0}"/>
                </a:ext>
                <a:ext uri="{C183D7F6-B498-43B3-948B-1728B52AA6E4}">
                  <adec:decorative xmlns:adec="http://schemas.microsoft.com/office/drawing/2017/decorative" val="1"/>
                </a:ext>
              </a:extLst>
            </p:cNvPr>
            <p:cNvSpPr txBox="1"/>
            <p:nvPr/>
          </p:nvSpPr>
          <p:spPr>
            <a:xfrm>
              <a:off x="9960726"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Apply</a:t>
              </a:r>
            </a:p>
          </p:txBody>
        </p:sp>
        <p:sp>
          <p:nvSpPr>
            <p:cNvPr id="20" name="TextBox 9">
              <a:extLst>
                <a:ext uri="{FF2B5EF4-FFF2-40B4-BE49-F238E27FC236}">
                  <a16:creationId xmlns:a16="http://schemas.microsoft.com/office/drawing/2014/main" id="{F0CD4C8F-FB62-33F9-1919-2F6B58CFA005}"/>
                </a:ext>
                <a:ext uri="{C183D7F6-B498-43B3-948B-1728B52AA6E4}">
                  <adec:decorative xmlns:adec="http://schemas.microsoft.com/office/drawing/2017/decorative" val="1"/>
                </a:ext>
              </a:extLst>
            </p:cNvPr>
            <p:cNvSpPr txBox="1"/>
            <p:nvPr/>
          </p:nvSpPr>
          <p:spPr>
            <a:xfrm>
              <a:off x="10978877"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Practise</a:t>
              </a:r>
            </a:p>
          </p:txBody>
        </p:sp>
        <p:sp>
          <p:nvSpPr>
            <p:cNvPr id="26" name="Oval 25">
              <a:extLst>
                <a:ext uri="{FF2B5EF4-FFF2-40B4-BE49-F238E27FC236}">
                  <a16:creationId xmlns:a16="http://schemas.microsoft.com/office/drawing/2014/main" id="{39BC668E-75B9-4AE4-73FA-444E9255C3BA}"/>
                </a:ext>
                <a:ext uri="{C183D7F6-B498-43B3-948B-1728B52AA6E4}">
                  <adec:decorative xmlns:adec="http://schemas.microsoft.com/office/drawing/2017/decorative" val="1"/>
                </a:ext>
              </a:extLst>
            </p:cNvPr>
            <p:cNvSpPr/>
            <p:nvPr/>
          </p:nvSpPr>
          <p:spPr>
            <a:xfrm>
              <a:off x="8580043"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E</a:t>
              </a:r>
            </a:p>
            <a:p>
              <a:pPr algn="ctr"/>
              <a:endParaRPr lang="en-AU"/>
            </a:p>
          </p:txBody>
        </p:sp>
        <p:sp>
          <p:nvSpPr>
            <p:cNvPr id="27" name="TextBox 11">
              <a:extLst>
                <a:ext uri="{FF2B5EF4-FFF2-40B4-BE49-F238E27FC236}">
                  <a16:creationId xmlns:a16="http://schemas.microsoft.com/office/drawing/2014/main" id="{684E62A0-1BD8-7C26-DD15-5D1DC255AF41}"/>
                </a:ext>
                <a:ext uri="{C183D7F6-B498-43B3-948B-1728B52AA6E4}">
                  <adec:decorative xmlns:adec="http://schemas.microsoft.com/office/drawing/2017/decorative" val="1"/>
                </a:ext>
              </a:extLst>
            </p:cNvPr>
            <p:cNvSpPr txBox="1"/>
            <p:nvPr/>
          </p:nvSpPr>
          <p:spPr>
            <a:xfrm>
              <a:off x="8765838" y="3070800"/>
              <a:ext cx="723237" cy="198588"/>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Example</a:t>
              </a:r>
            </a:p>
          </p:txBody>
        </p:sp>
        <p:sp>
          <p:nvSpPr>
            <p:cNvPr id="30" name="Title 1">
              <a:extLst>
                <a:ext uri="{FF2B5EF4-FFF2-40B4-BE49-F238E27FC236}">
                  <a16:creationId xmlns:a16="http://schemas.microsoft.com/office/drawing/2014/main" id="{70DDBF93-4CE2-B576-5A5B-FD01E3C76D17}"/>
                </a:ext>
                <a:ext uri="{C183D7F6-B498-43B3-948B-1728B52AA6E4}">
                  <adec:decorative xmlns:adec="http://schemas.microsoft.com/office/drawing/2017/decorative" val="1"/>
                </a:ext>
              </a:extLst>
            </p:cNvPr>
            <p:cNvSpPr txBox="1">
              <a:spLocks/>
            </p:cNvSpPr>
            <p:nvPr/>
          </p:nvSpPr>
          <p:spPr>
            <a:xfrm>
              <a:off x="7778254" y="1639969"/>
              <a:ext cx="3868490" cy="870983"/>
            </a:xfrm>
            <a:prstGeom prst="rect">
              <a:avLst/>
            </a:prstGeom>
          </p:spPr>
          <p:txBody>
            <a:bodyPr vert="horz"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a:t>The body of your response</a:t>
              </a:r>
              <a:endParaRPr lang="en-AU" sz="2400"/>
            </a:p>
          </p:txBody>
        </p:sp>
      </p:grpSp>
      <p:sp>
        <p:nvSpPr>
          <p:cNvPr id="7" name="Slide Number Placeholder 3">
            <a:extLst>
              <a:ext uri="{FF2B5EF4-FFF2-40B4-BE49-F238E27FC236}">
                <a16:creationId xmlns:a16="http://schemas.microsoft.com/office/drawing/2014/main" id="{A89122DF-3DC5-6775-DEE7-5E7BA5F30954}"/>
              </a:ext>
              <a:ext uri="{C183D7F6-B498-43B3-948B-1728B52AA6E4}">
                <adec:decorative xmlns:adec="http://schemas.microsoft.com/office/drawing/2017/decorative" val="1"/>
              </a:ext>
            </a:extLst>
          </p:cNvPr>
          <p:cNvSpPr>
            <a:spLocks noGrp="1"/>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2</a:t>
            </a:fld>
            <a:endParaRPr lang="en-AU"/>
          </a:p>
        </p:txBody>
      </p:sp>
    </p:spTree>
    <p:extLst>
      <p:ext uri="{BB962C8B-B14F-4D97-AF65-F5344CB8AC3E}">
        <p14:creationId xmlns:p14="http://schemas.microsoft.com/office/powerpoint/2010/main" val="190746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78B1-6612-B480-3ED2-72E1D8F289D1}"/>
              </a:ext>
            </a:extLst>
          </p:cNvPr>
          <p:cNvSpPr>
            <a:spLocks noGrp="1"/>
          </p:cNvSpPr>
          <p:nvPr>
            <p:ph type="title"/>
          </p:nvPr>
        </p:nvSpPr>
        <p:spPr>
          <a:xfrm>
            <a:off x="350374" y="214761"/>
            <a:ext cx="10080000" cy="1008000"/>
          </a:xfrm>
        </p:spPr>
        <p:txBody>
          <a:bodyPr/>
          <a:lstStyle/>
          <a:p>
            <a:r>
              <a:rPr lang="en-AU" dirty="0"/>
              <a:t>Learn – </a:t>
            </a:r>
            <a:r>
              <a:rPr lang="en-AU" dirty="0">
                <a:solidFill>
                  <a:schemeClr val="tx2"/>
                </a:solidFill>
              </a:rPr>
              <a:t>scaffold the body of your response – part 1 </a:t>
            </a:r>
            <a:endParaRPr lang="en-AU" sz="1600" dirty="0">
              <a:solidFill>
                <a:schemeClr val="tx2"/>
              </a:solidFill>
            </a:endParaRPr>
          </a:p>
        </p:txBody>
      </p:sp>
      <p:grpSp>
        <p:nvGrpSpPr>
          <p:cNvPr id="6" name="Group 5">
            <a:extLst>
              <a:ext uri="{FF2B5EF4-FFF2-40B4-BE49-F238E27FC236}">
                <a16:creationId xmlns:a16="http://schemas.microsoft.com/office/drawing/2014/main" id="{75204D62-A1E3-ABB9-722D-EED1F5652B37}"/>
              </a:ext>
              <a:ext uri="{C183D7F6-B498-43B3-948B-1728B52AA6E4}">
                <adec:decorative xmlns:adec="http://schemas.microsoft.com/office/drawing/2017/decorative" val="1"/>
              </a:ext>
            </a:extLst>
          </p:cNvPr>
          <p:cNvGrpSpPr/>
          <p:nvPr/>
        </p:nvGrpSpPr>
        <p:grpSpPr>
          <a:xfrm>
            <a:off x="244458" y="1483200"/>
            <a:ext cx="1800000" cy="1800000"/>
            <a:chOff x="244458" y="1482881"/>
            <a:chExt cx="1800000" cy="1800000"/>
          </a:xfrm>
        </p:grpSpPr>
        <p:sp>
          <p:nvSpPr>
            <p:cNvPr id="3" name="Oval 2">
              <a:extLst>
                <a:ext uri="{FF2B5EF4-FFF2-40B4-BE49-F238E27FC236}">
                  <a16:creationId xmlns:a16="http://schemas.microsoft.com/office/drawing/2014/main" id="{820B6DEC-2115-BA59-5629-36B107333CCC}"/>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5" name="TextBox 4">
              <a:extLst>
                <a:ext uri="{FF2B5EF4-FFF2-40B4-BE49-F238E27FC236}">
                  <a16:creationId xmlns:a16="http://schemas.microsoft.com/office/drawing/2014/main" id="{B93D403E-9950-FFBB-AD91-E8D335C3527C}"/>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12" name="TextBox 11">
            <a:extLst>
              <a:ext uri="{FF2B5EF4-FFF2-40B4-BE49-F238E27FC236}">
                <a16:creationId xmlns:a16="http://schemas.microsoft.com/office/drawing/2014/main" id="{A74C97D8-48E2-34B8-1CE3-A6802DE1EF1E}"/>
              </a:ext>
            </a:extLst>
          </p:cNvPr>
          <p:cNvSpPr txBox="1"/>
          <p:nvPr/>
        </p:nvSpPr>
        <p:spPr>
          <a:xfrm>
            <a:off x="2309262" y="1482881"/>
            <a:ext cx="3881030" cy="4923527"/>
          </a:xfrm>
          <a:prstGeom prst="rect">
            <a:avLst/>
          </a:prstGeom>
          <a:noFill/>
        </p:spPr>
        <p:txBody>
          <a:bodyPr wrap="square">
            <a:spAutoFit/>
          </a:bodyPr>
          <a:lstStyle/>
          <a:p>
            <a:pPr algn="l" rtl="0" fontAlgn="base">
              <a:lnSpc>
                <a:spcPct val="114000"/>
              </a:lnSpc>
              <a:spcBef>
                <a:spcPts val="600"/>
              </a:spcBef>
              <a:spcAft>
                <a:spcPts val="600"/>
              </a:spcAft>
            </a:pPr>
            <a:r>
              <a:rPr lang="en-AU" sz="1800" b="0" i="0" u="none" strike="noStrike" dirty="0">
                <a:solidFill>
                  <a:srgbClr val="002664"/>
                </a:solidFill>
                <a:effectLst/>
              </a:rPr>
              <a:t>In this activity you will learn how to:</a:t>
            </a:r>
          </a:p>
          <a:p>
            <a:pPr marL="285750" indent="-285750" algn="l" rtl="0" fontAlgn="base">
              <a:lnSpc>
                <a:spcPct val="114000"/>
              </a:lnSpc>
              <a:spcBef>
                <a:spcPts val="600"/>
              </a:spcBef>
              <a:spcAft>
                <a:spcPts val="600"/>
              </a:spcAft>
              <a:buFont typeface="Arial" panose="020B0604020202020204" pitchFamily="34" charset="0"/>
              <a:buChar char="•"/>
            </a:pPr>
            <a:r>
              <a:rPr lang="en-US" sz="1800" b="0" i="0" dirty="0">
                <a:solidFill>
                  <a:srgbClr val="22272B"/>
                </a:solidFill>
                <a:effectLst/>
              </a:rPr>
              <a:t>​</a:t>
            </a:r>
            <a:r>
              <a:rPr lang="en-AU" sz="1800" dirty="0">
                <a:solidFill>
                  <a:srgbClr val="002664"/>
                </a:solidFill>
              </a:rPr>
              <a:t>structure a paragraph</a:t>
            </a:r>
          </a:p>
          <a:p>
            <a:pPr marL="285750" indent="-285750" algn="l" rtl="0" fontAlgn="base">
              <a:lnSpc>
                <a:spcPct val="114000"/>
              </a:lnSpc>
              <a:spcBef>
                <a:spcPts val="600"/>
              </a:spcBef>
              <a:spcAft>
                <a:spcPts val="600"/>
              </a:spcAft>
              <a:buFont typeface="Arial" panose="020B0604020202020204" pitchFamily="34" charset="0"/>
              <a:buChar char="•"/>
            </a:pPr>
            <a:r>
              <a:rPr lang="en-AU" sz="1800" dirty="0">
                <a:solidFill>
                  <a:srgbClr val="002664"/>
                </a:solidFill>
              </a:rPr>
              <a:t>expand your points to answer the question thoroughly.</a:t>
            </a:r>
            <a:endParaRPr lang="en-AU" sz="1800" b="0" i="0" dirty="0">
              <a:solidFill>
                <a:srgbClr val="002664"/>
              </a:solidFill>
              <a:effectLst/>
            </a:endParaRPr>
          </a:p>
          <a:p>
            <a:pPr fontAlgn="base">
              <a:lnSpc>
                <a:spcPct val="125000"/>
              </a:lnSpc>
              <a:spcBef>
                <a:spcPts val="600"/>
              </a:spcBef>
              <a:spcAft>
                <a:spcPts val="600"/>
              </a:spcAft>
            </a:pPr>
            <a:r>
              <a:rPr lang="en-AU" sz="1800" dirty="0">
                <a:solidFill>
                  <a:schemeClr val="accent1"/>
                </a:solidFill>
                <a:effectLst/>
                <a:ea typeface="Calibri" panose="020F0502020204030204" pitchFamily="34" charset="0"/>
                <a:cs typeface="Times New Roman" panose="02020603050405020304" pitchFamily="18" charset="0"/>
              </a:rPr>
              <a:t>This learning resource uses the PEEL paragraph scaffold. Organise and expand on the KCI technique used in the </a:t>
            </a:r>
            <a:r>
              <a:rPr lang="en-AU" sz="1800" u="sng" dirty="0">
                <a:solidFill>
                  <a:schemeClr val="accent2"/>
                </a:solidFill>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planning</a:t>
            </a:r>
            <a:r>
              <a:rPr lang="en-AU" sz="1800" dirty="0">
                <a:solidFill>
                  <a:schemeClr val="accent1"/>
                </a:solidFill>
                <a:effectLst/>
                <a:ea typeface="Calibri" panose="020F0502020204030204" pitchFamily="34" charset="0"/>
                <a:cs typeface="Times New Roman" panose="02020603050405020304" pitchFamily="18" charset="0"/>
              </a:rPr>
              <a:t> activities to construct your body paragraphs for section I using a PEEL paragraph. </a:t>
            </a:r>
          </a:p>
          <a:p>
            <a:pPr algn="l" rtl="0" fontAlgn="base">
              <a:lnSpc>
                <a:spcPct val="114000"/>
              </a:lnSpc>
            </a:pPr>
            <a:endParaRPr lang="en-US" sz="1800" b="0" i="0" dirty="0">
              <a:solidFill>
                <a:srgbClr val="22272B"/>
              </a:solidFill>
              <a:effectLst/>
            </a:endParaRPr>
          </a:p>
        </p:txBody>
      </p:sp>
      <p:sp>
        <p:nvSpPr>
          <p:cNvPr id="9" name="Rectangle 8">
            <a:extLst>
              <a:ext uri="{FF2B5EF4-FFF2-40B4-BE49-F238E27FC236}">
                <a16:creationId xmlns:a16="http://schemas.microsoft.com/office/drawing/2014/main" id="{C4B289D3-C074-8DF0-401A-2EA1202438B6}"/>
              </a:ext>
            </a:extLst>
          </p:cNvPr>
          <p:cNvSpPr/>
          <p:nvPr/>
        </p:nvSpPr>
        <p:spPr>
          <a:xfrm>
            <a:off x="6273800" y="1498384"/>
            <a:ext cx="5570200" cy="31024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Aft>
                <a:spcPts val="1200"/>
              </a:spcAft>
            </a:pPr>
            <a:r>
              <a:rPr lang="en-US" sz="1800" dirty="0">
                <a:solidFill>
                  <a:schemeClr val="accent1"/>
                </a:solidFill>
                <a:effectLst/>
                <a:ea typeface="Calibri" panose="020F0502020204030204" pitchFamily="34" charset="0"/>
              </a:rPr>
              <a:t>A scaffold allows you to lay out the individual elements of your response in a concise but structured way.</a:t>
            </a:r>
            <a:r>
              <a:rPr lang="en-AU" sz="1800" dirty="0">
                <a:solidFill>
                  <a:schemeClr val="accent1"/>
                </a:solidFill>
                <a:effectLst/>
                <a:ea typeface="Calibri" panose="020F0502020204030204" pitchFamily="34" charset="0"/>
              </a:rPr>
              <a:t> Section I responses should be grouped into paragraphs containing related ideas and concepts. All the information on each artwork should form a paragraph. Examination responses should connect each paragraph to the question’s concept and your main argument, as discussed in your introductory sentence(s). </a:t>
            </a:r>
          </a:p>
        </p:txBody>
      </p:sp>
      <p:sp>
        <p:nvSpPr>
          <p:cNvPr id="10" name="Rectangle: Rounded Corners 9">
            <a:extLst>
              <a:ext uri="{FF2B5EF4-FFF2-40B4-BE49-F238E27FC236}">
                <a16:creationId xmlns:a16="http://schemas.microsoft.com/office/drawing/2014/main" id="{88DC2FF9-4399-C43F-A5D9-21B814467603}"/>
              </a:ext>
            </a:extLst>
          </p:cNvPr>
          <p:cNvSpPr/>
          <p:nvPr/>
        </p:nvSpPr>
        <p:spPr>
          <a:xfrm>
            <a:off x="6273800" y="4860996"/>
            <a:ext cx="5570200" cy="99724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4000"/>
              </a:lnSpc>
            </a:pPr>
            <a:r>
              <a:rPr lang="en-AU" sz="1800" dirty="0">
                <a:solidFill>
                  <a:schemeClr val="accent1"/>
                </a:solidFill>
                <a:effectLst/>
                <a:ea typeface="Calibri" panose="020F0502020204030204" pitchFamily="34" charset="0"/>
                <a:cs typeface="Arial"/>
              </a:rPr>
              <a:t>This can be used once the steps outlined in </a:t>
            </a:r>
            <a:r>
              <a:rPr lang="en-AU" sz="1800" u="sng" dirty="0">
                <a:solidFill>
                  <a:schemeClr val="accent2"/>
                </a:solidFill>
                <a:ea typeface="Calibri" panose="020F0502020204030204" pitchFamily="34" charset="0"/>
                <a:cs typeface="Arial"/>
                <a:hlinkClick r:id="rId3">
                  <a:extLst>
                    <a:ext uri="{A12FA001-AC4F-418D-AE19-62706E023703}">
                      <ahyp:hlinkClr xmlns:ahyp="http://schemas.microsoft.com/office/drawing/2018/hyperlinkcolor" val="tx"/>
                    </a:ext>
                  </a:extLst>
                </a:hlinkClick>
              </a:rPr>
              <a:t>b</a:t>
            </a:r>
            <a:r>
              <a:rPr lang="en-AU" sz="1800" u="sng" dirty="0">
                <a:solidFill>
                  <a:schemeClr val="accent2"/>
                </a:solidFill>
                <a:effectLst/>
                <a:ea typeface="Calibri" panose="020F0502020204030204" pitchFamily="34" charset="0"/>
                <a:cs typeface="Arial"/>
                <a:hlinkClick r:id="rId3">
                  <a:extLst>
                    <a:ext uri="{A12FA001-AC4F-418D-AE19-62706E023703}">
                      <ahyp:hlinkClr xmlns:ahyp="http://schemas.microsoft.com/office/drawing/2018/hyperlinkcolor" val="tx"/>
                    </a:ext>
                  </a:extLst>
                </a:hlinkClick>
              </a:rPr>
              <a:t>reaking down the </a:t>
            </a:r>
            <a:r>
              <a:rPr lang="en-AU" sz="1800" dirty="0">
                <a:solidFill>
                  <a:schemeClr val="accent2"/>
                </a:solidFill>
                <a:effectLst/>
                <a:ea typeface="Calibri" panose="020F0502020204030204" pitchFamily="34" charset="0"/>
                <a:cs typeface="Arial"/>
                <a:hlinkClick r:id="rId3">
                  <a:extLst>
                    <a:ext uri="{A12FA001-AC4F-418D-AE19-62706E023703}">
                      <ahyp:hlinkClr xmlns:ahyp="http://schemas.microsoft.com/office/drawing/2018/hyperlinkcolor" val="tx"/>
                    </a:ext>
                  </a:extLst>
                </a:hlinkClick>
              </a:rPr>
              <a:t>question</a:t>
            </a:r>
            <a:r>
              <a:rPr lang="en-AU" sz="1800" dirty="0">
                <a:solidFill>
                  <a:schemeClr val="accent1"/>
                </a:solidFill>
                <a:effectLst/>
                <a:ea typeface="Calibri" panose="020F0502020204030204" pitchFamily="34" charset="0"/>
                <a:cs typeface="Arial"/>
              </a:rPr>
              <a:t> and </a:t>
            </a:r>
            <a:r>
              <a:rPr lang="en-AU" sz="1800" u="sng" dirty="0">
                <a:solidFill>
                  <a:schemeClr val="accent2"/>
                </a:solidFill>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planning</a:t>
            </a:r>
            <a:r>
              <a:rPr lang="en-AU" sz="1800" dirty="0">
                <a:solidFill>
                  <a:schemeClr val="accent1"/>
                </a:solidFill>
                <a:effectLst/>
                <a:ea typeface="Calibri" panose="020F0502020204030204" pitchFamily="34" charset="0"/>
                <a:cs typeface="Arial"/>
              </a:rPr>
              <a:t> are completed.</a:t>
            </a:r>
          </a:p>
        </p:txBody>
      </p:sp>
      <p:sp>
        <p:nvSpPr>
          <p:cNvPr id="4" name="Slide Number Placeholder 3">
            <a:extLst>
              <a:ext uri="{FF2B5EF4-FFF2-40B4-BE49-F238E27FC236}">
                <a16:creationId xmlns:a16="http://schemas.microsoft.com/office/drawing/2014/main" id="{BCB32B0F-8DE5-214A-4E28-C9C900E02A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26630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78B1-6612-B480-3ED2-72E1D8F289D1}"/>
              </a:ext>
            </a:extLst>
          </p:cNvPr>
          <p:cNvSpPr>
            <a:spLocks noGrp="1"/>
          </p:cNvSpPr>
          <p:nvPr>
            <p:ph type="title"/>
          </p:nvPr>
        </p:nvSpPr>
        <p:spPr>
          <a:xfrm>
            <a:off x="378160" y="207194"/>
            <a:ext cx="10080000" cy="1008000"/>
          </a:xfrm>
        </p:spPr>
        <p:txBody>
          <a:bodyPr/>
          <a:lstStyle/>
          <a:p>
            <a:r>
              <a:rPr lang="en-AU" dirty="0"/>
              <a:t>Learn – </a:t>
            </a:r>
            <a:r>
              <a:rPr lang="en-AU" dirty="0">
                <a:solidFill>
                  <a:schemeClr val="tx2"/>
                </a:solidFill>
              </a:rPr>
              <a:t>scaffold the body of your response – part 2</a:t>
            </a:r>
            <a:endParaRPr lang="en-AU" sz="1600" dirty="0">
              <a:solidFill>
                <a:schemeClr val="tx2"/>
              </a:solidFill>
            </a:endParaRPr>
          </a:p>
        </p:txBody>
      </p:sp>
      <p:grpSp>
        <p:nvGrpSpPr>
          <p:cNvPr id="7" name="Group 6">
            <a:extLst>
              <a:ext uri="{FF2B5EF4-FFF2-40B4-BE49-F238E27FC236}">
                <a16:creationId xmlns:a16="http://schemas.microsoft.com/office/drawing/2014/main" id="{2726EAD7-9F2C-F2EA-1FFD-B6B1C3C7DBB5}"/>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5" name="Oval 4">
              <a:extLst>
                <a:ext uri="{FF2B5EF4-FFF2-40B4-BE49-F238E27FC236}">
                  <a16:creationId xmlns:a16="http://schemas.microsoft.com/office/drawing/2014/main" id="{115951BE-F3A2-E659-66E9-9AC8C803C131}"/>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6" name="TextBox 5">
              <a:extLst>
                <a:ext uri="{FF2B5EF4-FFF2-40B4-BE49-F238E27FC236}">
                  <a16:creationId xmlns:a16="http://schemas.microsoft.com/office/drawing/2014/main" id="{1CB49FA1-AE40-AFD5-E79F-B307C50BFB71}"/>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9" name="Rectangle 8">
            <a:extLst>
              <a:ext uri="{FF2B5EF4-FFF2-40B4-BE49-F238E27FC236}">
                <a16:creationId xmlns:a16="http://schemas.microsoft.com/office/drawing/2014/main" id="{C4B289D3-C074-8DF0-401A-2EA1202438B6}"/>
              </a:ext>
            </a:extLst>
          </p:cNvPr>
          <p:cNvSpPr/>
          <p:nvPr/>
        </p:nvSpPr>
        <p:spPr>
          <a:xfrm>
            <a:off x="2274243" y="1426666"/>
            <a:ext cx="9569757" cy="134362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800">
                <a:solidFill>
                  <a:schemeClr val="accent1"/>
                </a:solidFill>
                <a:effectLst/>
                <a:ea typeface="Calibri" panose="020F0502020204030204" pitchFamily="34" charset="0"/>
                <a:cs typeface="Arial" panose="020B0604020202020204" pitchFamily="34" charset="0"/>
              </a:rPr>
              <a:t>The PEEL scaffold </a:t>
            </a:r>
            <a:r>
              <a:rPr lang="en-AU" sz="1800">
                <a:solidFill>
                  <a:schemeClr val="accent1"/>
                </a:solidFill>
                <a:ea typeface="Calibri" panose="020F0502020204030204" pitchFamily="34" charset="0"/>
                <a:cs typeface="Arial" panose="020B0604020202020204" pitchFamily="34" charset="0"/>
              </a:rPr>
              <a:t>below is </a:t>
            </a:r>
            <a:r>
              <a:rPr lang="en-AU" sz="1800">
                <a:solidFill>
                  <a:schemeClr val="accent1"/>
                </a:solidFill>
                <a:effectLst/>
                <a:ea typeface="Calibri" panose="020F0502020204030204" pitchFamily="34" charset="0"/>
                <a:cs typeface="Arial" panose="020B0604020202020204" pitchFamily="34" charset="0"/>
              </a:rPr>
              <a:t>used to create concise paragraphs which effectively connect your point of view about the concepts found in the question to the evidence found in the citation and visual properties of the plate to your wider art world knowledge and your understanding of syllabus content.</a:t>
            </a:r>
            <a:endParaRPr lang="en-AU" sz="1800">
              <a:solidFill>
                <a:schemeClr val="accent1"/>
              </a:solidFill>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A207D65-744A-B315-B543-3BB9B68EB29F}"/>
              </a:ext>
            </a:extLst>
          </p:cNvPr>
          <p:cNvSpPr txBox="1"/>
          <p:nvPr/>
        </p:nvSpPr>
        <p:spPr>
          <a:xfrm>
            <a:off x="2274243" y="2932461"/>
            <a:ext cx="6287835" cy="260777"/>
          </a:xfrm>
          <a:prstGeom prst="rect">
            <a:avLst/>
          </a:prstGeom>
          <a:noFill/>
        </p:spPr>
        <p:txBody>
          <a:bodyPr wrap="square">
            <a:spAutoFit/>
          </a:bodyPr>
          <a:lstStyle/>
          <a:p>
            <a:pPr>
              <a:lnSpc>
                <a:spcPts val="1200"/>
              </a:lnSpc>
              <a:spcBef>
                <a:spcPts val="1200"/>
              </a:spcBef>
              <a:spcAft>
                <a:spcPts val="600"/>
              </a:spcAft>
            </a:pPr>
            <a:r>
              <a:rPr lang="en-AU" sz="1800" dirty="0">
                <a:effectLst/>
                <a:latin typeface="+mj-lt"/>
                <a:ea typeface="Calibri" panose="020F0502020204030204" pitchFamily="34" charset="0"/>
                <a:cs typeface="Arial" panose="020B0604020202020204" pitchFamily="34" charset="0"/>
              </a:rPr>
              <a:t>Table 17: PEEL scaffold</a:t>
            </a:r>
            <a:endParaRPr lang="en-AU" sz="1800" dirty="0">
              <a:effectLst/>
              <a:latin typeface="+mj-lt"/>
              <a:ea typeface="Calibri" panose="020F0502020204030204" pitchFamily="34" charset="0"/>
              <a:cs typeface="Times New Roman" panose="02020603050405020304" pitchFamily="18" charset="0"/>
            </a:endParaRPr>
          </a:p>
        </p:txBody>
      </p:sp>
      <p:graphicFrame>
        <p:nvGraphicFramePr>
          <p:cNvPr id="3" name="Table 2" descr="Table 17 PEEL Scaffold table with 2 columns called paragraph part and paragraph element. 4 rows underneath called point, explain, evidence/examples and link">
            <a:extLst>
              <a:ext uri="{FF2B5EF4-FFF2-40B4-BE49-F238E27FC236}">
                <a16:creationId xmlns:a16="http://schemas.microsoft.com/office/drawing/2014/main" id="{F8A92E7C-2646-61D6-7327-B36A07ED93BB}"/>
              </a:ext>
            </a:extLst>
          </p:cNvPr>
          <p:cNvGraphicFramePr>
            <a:graphicFrameLocks noGrp="1"/>
          </p:cNvGraphicFramePr>
          <p:nvPr>
            <p:extLst>
              <p:ext uri="{D42A27DB-BD31-4B8C-83A1-F6EECF244321}">
                <p14:modId xmlns:p14="http://schemas.microsoft.com/office/powerpoint/2010/main" val="2106294200"/>
              </p:ext>
            </p:extLst>
          </p:nvPr>
        </p:nvGraphicFramePr>
        <p:xfrm>
          <a:off x="2274243" y="3193238"/>
          <a:ext cx="9569757" cy="3010179"/>
        </p:xfrm>
        <a:graphic>
          <a:graphicData uri="http://schemas.openxmlformats.org/drawingml/2006/table">
            <a:tbl>
              <a:tblPr firstRow="1" firstCol="1" bandRow="1">
                <a:tableStyleId>{69012ECD-51FC-41F1-AA8D-1B2483CD663E}</a:tableStyleId>
              </a:tblPr>
              <a:tblGrid>
                <a:gridCol w="1841881">
                  <a:extLst>
                    <a:ext uri="{9D8B030D-6E8A-4147-A177-3AD203B41FA5}">
                      <a16:colId xmlns:a16="http://schemas.microsoft.com/office/drawing/2014/main" val="55696885"/>
                    </a:ext>
                  </a:extLst>
                </a:gridCol>
                <a:gridCol w="7727876">
                  <a:extLst>
                    <a:ext uri="{9D8B030D-6E8A-4147-A177-3AD203B41FA5}">
                      <a16:colId xmlns:a16="http://schemas.microsoft.com/office/drawing/2014/main" val="2715137559"/>
                    </a:ext>
                  </a:extLst>
                </a:gridCol>
              </a:tblGrid>
              <a:tr h="419093">
                <a:tc>
                  <a:txBody>
                    <a:bodyPr/>
                    <a:lstStyle/>
                    <a:p>
                      <a:pPr>
                        <a:lnSpc>
                          <a:spcPct val="115000"/>
                        </a:lnSpc>
                        <a:spcBef>
                          <a:spcPts val="960"/>
                        </a:spcBef>
                        <a:spcAft>
                          <a:spcPts val="960"/>
                        </a:spcAft>
                      </a:pPr>
                      <a:r>
                        <a:rPr lang="en-AU" sz="1600">
                          <a:effectLst/>
                        </a:rPr>
                        <a:t>Paragraph part</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600">
                          <a:effectLst/>
                        </a:rPr>
                        <a:t>Paragraph element </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066701275"/>
                  </a:ext>
                </a:extLst>
              </a:tr>
              <a:tr h="419093">
                <a:tc>
                  <a:txBody>
                    <a:bodyPr/>
                    <a:lstStyle/>
                    <a:p>
                      <a:pPr>
                        <a:lnSpc>
                          <a:spcPct val="115000"/>
                        </a:lnSpc>
                        <a:spcBef>
                          <a:spcPts val="400"/>
                        </a:spcBef>
                        <a:spcAft>
                          <a:spcPts val="400"/>
                        </a:spcAft>
                      </a:pPr>
                      <a:r>
                        <a:rPr lang="en-AU" sz="1600">
                          <a:effectLst/>
                        </a:rPr>
                        <a:t>Point</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600">
                          <a:effectLst/>
                        </a:rPr>
                        <a:t>Introduce and make the point in a topic sentence.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39172947"/>
                  </a:ext>
                </a:extLst>
              </a:tr>
              <a:tr h="876450">
                <a:tc>
                  <a:txBody>
                    <a:bodyPr/>
                    <a:lstStyle/>
                    <a:p>
                      <a:pPr>
                        <a:lnSpc>
                          <a:spcPct val="115000"/>
                        </a:lnSpc>
                        <a:spcBef>
                          <a:spcPts val="400"/>
                        </a:spcBef>
                        <a:spcAft>
                          <a:spcPts val="400"/>
                        </a:spcAft>
                      </a:pPr>
                      <a:r>
                        <a:rPr lang="en-AU" sz="1600">
                          <a:effectLst/>
                        </a:rPr>
                        <a:t>Explain</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600">
                          <a:effectLst/>
                        </a:rPr>
                        <a:t>The second sentence of the paragraph should extend the ideas of the first sentence by elaborating your argument, using persuasive writing. </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07171939"/>
                  </a:ext>
                </a:extLst>
              </a:tr>
              <a:tr h="876450">
                <a:tc>
                  <a:txBody>
                    <a:bodyPr/>
                    <a:lstStyle/>
                    <a:p>
                      <a:pPr>
                        <a:lnSpc>
                          <a:spcPct val="115000"/>
                        </a:lnSpc>
                        <a:spcBef>
                          <a:spcPts val="400"/>
                        </a:spcBef>
                        <a:spcAft>
                          <a:spcPts val="400"/>
                        </a:spcAft>
                      </a:pPr>
                      <a:r>
                        <a:rPr lang="en-AU" sz="1600">
                          <a:effectLst/>
                        </a:rPr>
                        <a:t>Evidence/examples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600">
                          <a:effectLst/>
                        </a:rPr>
                        <a:t>Example or evidence. This could be from a plate, citation, source material, quote, or a paraphrase from a recognised source. </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220442729"/>
                  </a:ext>
                </a:extLst>
              </a:tr>
              <a:tr h="419093">
                <a:tc>
                  <a:txBody>
                    <a:bodyPr/>
                    <a:lstStyle/>
                    <a:p>
                      <a:pPr>
                        <a:lnSpc>
                          <a:spcPct val="115000"/>
                        </a:lnSpc>
                        <a:spcBef>
                          <a:spcPts val="400"/>
                        </a:spcBef>
                        <a:spcAft>
                          <a:spcPts val="400"/>
                        </a:spcAft>
                      </a:pPr>
                      <a:r>
                        <a:rPr lang="en-AU" sz="1600" dirty="0">
                          <a:effectLst/>
                        </a:rPr>
                        <a:t>Link</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600" dirty="0">
                          <a:effectLst/>
                        </a:rPr>
                        <a:t>Link back to the question. </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7010617"/>
                  </a:ext>
                </a:extLst>
              </a:tr>
            </a:tbl>
          </a:graphicData>
        </a:graphic>
      </p:graphicFrame>
      <p:sp>
        <p:nvSpPr>
          <p:cNvPr id="4" name="Slide Number Placeholder 3">
            <a:extLst>
              <a:ext uri="{FF2B5EF4-FFF2-40B4-BE49-F238E27FC236}">
                <a16:creationId xmlns:a16="http://schemas.microsoft.com/office/drawing/2014/main" id="{BCB32B0F-8DE5-214A-4E28-C9C900E02A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76490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78B1-6612-B480-3ED2-72E1D8F289D1}"/>
              </a:ext>
            </a:extLst>
          </p:cNvPr>
          <p:cNvSpPr>
            <a:spLocks noGrp="1"/>
          </p:cNvSpPr>
          <p:nvPr>
            <p:ph type="title"/>
          </p:nvPr>
        </p:nvSpPr>
        <p:spPr/>
        <p:txBody>
          <a:bodyPr/>
          <a:lstStyle/>
          <a:p>
            <a:r>
              <a:rPr lang="en-AU" dirty="0"/>
              <a:t>Learn – </a:t>
            </a:r>
            <a:r>
              <a:rPr lang="en-AU" dirty="0">
                <a:solidFill>
                  <a:schemeClr val="tx2"/>
                </a:solidFill>
              </a:rPr>
              <a:t>PEEL paragraph breakdown</a:t>
            </a:r>
            <a:endParaRPr lang="en-AU" sz="1600" dirty="0">
              <a:solidFill>
                <a:schemeClr val="tx2"/>
              </a:solidFill>
            </a:endParaRPr>
          </a:p>
        </p:txBody>
      </p:sp>
      <p:grpSp>
        <p:nvGrpSpPr>
          <p:cNvPr id="7" name="Group 6">
            <a:extLst>
              <a:ext uri="{FF2B5EF4-FFF2-40B4-BE49-F238E27FC236}">
                <a16:creationId xmlns:a16="http://schemas.microsoft.com/office/drawing/2014/main" id="{9BA0E28A-B615-B997-3C4A-5A7B128DAB05}"/>
              </a:ext>
              <a:ext uri="{C183D7F6-B498-43B3-948B-1728B52AA6E4}">
                <adec:decorative xmlns:adec="http://schemas.microsoft.com/office/drawing/2017/decorative" val="1"/>
              </a:ext>
            </a:extLst>
          </p:cNvPr>
          <p:cNvGrpSpPr/>
          <p:nvPr/>
        </p:nvGrpSpPr>
        <p:grpSpPr>
          <a:xfrm>
            <a:off x="244800" y="880973"/>
            <a:ext cx="1800000" cy="1800000"/>
            <a:chOff x="244458" y="1482881"/>
            <a:chExt cx="1800000" cy="1800000"/>
          </a:xfrm>
        </p:grpSpPr>
        <p:sp>
          <p:nvSpPr>
            <p:cNvPr id="3" name="Oval 2">
              <a:extLst>
                <a:ext uri="{FF2B5EF4-FFF2-40B4-BE49-F238E27FC236}">
                  <a16:creationId xmlns:a16="http://schemas.microsoft.com/office/drawing/2014/main" id="{F1FEFEFB-3ADA-90F6-8D85-76CDBD499F6D}"/>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6" name="TextBox 5">
              <a:extLst>
                <a:ext uri="{FF2B5EF4-FFF2-40B4-BE49-F238E27FC236}">
                  <a16:creationId xmlns:a16="http://schemas.microsoft.com/office/drawing/2014/main" id="{DA090DD6-C120-9A88-9970-73A498AC7B55}"/>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9" name="Rectangle 8">
            <a:extLst>
              <a:ext uri="{FF2B5EF4-FFF2-40B4-BE49-F238E27FC236}">
                <a16:creationId xmlns:a16="http://schemas.microsoft.com/office/drawing/2014/main" id="{C4B289D3-C074-8DF0-401A-2EA1202438B6}"/>
              </a:ext>
            </a:extLst>
          </p:cNvPr>
          <p:cNvSpPr/>
          <p:nvPr/>
        </p:nvSpPr>
        <p:spPr>
          <a:xfrm>
            <a:off x="2262243" y="1150664"/>
            <a:ext cx="9134068" cy="153030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800" dirty="0">
                <a:solidFill>
                  <a:schemeClr val="accent1"/>
                </a:solidFill>
                <a:effectLst/>
                <a:ea typeface="Calibri" panose="020F0502020204030204" pitchFamily="34" charset="0"/>
                <a:cs typeface="Arial" panose="020B0604020202020204" pitchFamily="34" charset="0"/>
              </a:rPr>
              <a:t>In the PEEL scaffold there are several elements you can include in each step. By including all elements, you will help your response move from being a descriptive response to an interpretative response. You will need to adjust the elements of the paragraphs according to the syllabus content being examined and key words of the question. </a:t>
            </a:r>
            <a:endParaRPr lang="en-AU" sz="1800" dirty="0">
              <a:solidFill>
                <a:schemeClr val="accent1"/>
              </a:solidFill>
              <a:effectLs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3CD5EB5-6B3B-A2F1-240B-CC750E28CDEB}"/>
              </a:ext>
            </a:extLst>
          </p:cNvPr>
          <p:cNvSpPr txBox="1"/>
          <p:nvPr/>
        </p:nvSpPr>
        <p:spPr>
          <a:xfrm>
            <a:off x="360000" y="2832614"/>
            <a:ext cx="7440282" cy="369332"/>
          </a:xfrm>
          <a:prstGeom prst="rect">
            <a:avLst/>
          </a:prstGeom>
          <a:noFill/>
        </p:spPr>
        <p:txBody>
          <a:bodyPr wrap="square" lIns="91440" tIns="45720" rIns="91440" bIns="45720" anchor="t">
            <a:spAutoFit/>
          </a:bodyPr>
          <a:lstStyle/>
          <a:p>
            <a:r>
              <a:rPr lang="en-AU" sz="1800" dirty="0">
                <a:effectLst/>
                <a:latin typeface="+mj-lt"/>
                <a:ea typeface="Calibri" panose="020F0502020204030204" pitchFamily="34" charset="0"/>
                <a:cs typeface="Arial"/>
              </a:rPr>
              <a:t>Table </a:t>
            </a:r>
            <a:r>
              <a:rPr lang="en-AU" sz="1800" dirty="0">
                <a:latin typeface="+mj-lt"/>
                <a:ea typeface="Calibri" panose="020F0502020204030204" pitchFamily="34" charset="0"/>
                <a:cs typeface="Arial"/>
              </a:rPr>
              <a:t>18</a:t>
            </a:r>
            <a:r>
              <a:rPr lang="en-AU" sz="1800" dirty="0">
                <a:effectLst/>
                <a:latin typeface="+mj-lt"/>
                <a:ea typeface="Calibri" panose="020F0502020204030204" pitchFamily="34" charset="0"/>
                <a:cs typeface="Arial"/>
              </a:rPr>
              <a:t>: Breakdown of elements of PEEL scaffold</a:t>
            </a:r>
            <a:endParaRPr lang="en-AU" sz="1800" dirty="0">
              <a:latin typeface="+mj-lt"/>
              <a:cs typeface="Arial"/>
            </a:endParaRPr>
          </a:p>
        </p:txBody>
      </p:sp>
      <p:graphicFrame>
        <p:nvGraphicFramePr>
          <p:cNvPr id="5" name="Table 4" descr="Table 18 -Breakdown of elements of PEEL scaffold table. 3 columns called part and elements of paragraph incorporating KCI.  5 rows beneath called point, explain/evidence, explain/evidence (2), evidence and link.">
            <a:extLst>
              <a:ext uri="{FF2B5EF4-FFF2-40B4-BE49-F238E27FC236}">
                <a16:creationId xmlns:a16="http://schemas.microsoft.com/office/drawing/2014/main" id="{740B4D03-D0F7-20D8-483D-55320B636D39}"/>
              </a:ext>
            </a:extLst>
          </p:cNvPr>
          <p:cNvGraphicFramePr>
            <a:graphicFrameLocks noGrp="1"/>
          </p:cNvGraphicFramePr>
          <p:nvPr>
            <p:extLst>
              <p:ext uri="{D42A27DB-BD31-4B8C-83A1-F6EECF244321}">
                <p14:modId xmlns:p14="http://schemas.microsoft.com/office/powerpoint/2010/main" val="2002254981"/>
              </p:ext>
            </p:extLst>
          </p:nvPr>
        </p:nvGraphicFramePr>
        <p:xfrm>
          <a:off x="360000" y="3201947"/>
          <a:ext cx="11036311" cy="3514852"/>
        </p:xfrm>
        <a:graphic>
          <a:graphicData uri="http://schemas.openxmlformats.org/drawingml/2006/table">
            <a:tbl>
              <a:tblPr firstRow="1" firstCol="1" bandRow="1">
                <a:tableStyleId>{69012ECD-51FC-41F1-AA8D-1B2483CD663E}</a:tableStyleId>
              </a:tblPr>
              <a:tblGrid>
                <a:gridCol w="1431080">
                  <a:extLst>
                    <a:ext uri="{9D8B030D-6E8A-4147-A177-3AD203B41FA5}">
                      <a16:colId xmlns:a16="http://schemas.microsoft.com/office/drawing/2014/main" val="3868083617"/>
                    </a:ext>
                  </a:extLst>
                </a:gridCol>
                <a:gridCol w="9605231">
                  <a:extLst>
                    <a:ext uri="{9D8B030D-6E8A-4147-A177-3AD203B41FA5}">
                      <a16:colId xmlns:a16="http://schemas.microsoft.com/office/drawing/2014/main" val="649263238"/>
                    </a:ext>
                  </a:extLst>
                </a:gridCol>
              </a:tblGrid>
              <a:tr h="186138">
                <a:tc>
                  <a:txBody>
                    <a:bodyPr/>
                    <a:lstStyle/>
                    <a:p>
                      <a:pPr>
                        <a:lnSpc>
                          <a:spcPct val="115000"/>
                        </a:lnSpc>
                        <a:spcBef>
                          <a:spcPts val="960"/>
                        </a:spcBef>
                        <a:spcAft>
                          <a:spcPts val="960"/>
                        </a:spcAft>
                      </a:pPr>
                      <a:r>
                        <a:rPr lang="en-AU" sz="1400" dirty="0">
                          <a:effectLst/>
                        </a:rPr>
                        <a:t>Part</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400">
                          <a:effectLst/>
                        </a:rPr>
                        <a:t>Elements of paragraph incorporating KCI </a:t>
                      </a:r>
                      <a:endParaRPr lang="en-AU"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2094716"/>
                  </a:ext>
                </a:extLst>
              </a:tr>
              <a:tr h="186138">
                <a:tc>
                  <a:txBody>
                    <a:bodyPr/>
                    <a:lstStyle/>
                    <a:p>
                      <a:pPr>
                        <a:lnSpc>
                          <a:spcPct val="115000"/>
                        </a:lnSpc>
                        <a:spcBef>
                          <a:spcPts val="400"/>
                        </a:spcBef>
                        <a:spcAft>
                          <a:spcPts val="400"/>
                        </a:spcAft>
                      </a:pPr>
                      <a:r>
                        <a:rPr lang="en-AU" sz="1400">
                          <a:effectLst/>
                        </a:rPr>
                        <a:t>Point</a:t>
                      </a:r>
                      <a:endParaRPr lang="en-AU"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400">
                          <a:effectLst/>
                        </a:rPr>
                        <a:t>State the main point clearly identifying concepts and syllabus content embedded in the question.</a:t>
                      </a:r>
                      <a:endParaRPr lang="en-AU"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75488"/>
                  </a:ext>
                </a:extLst>
              </a:tr>
              <a:tr h="592404">
                <a:tc>
                  <a:txBody>
                    <a:bodyPr/>
                    <a:lstStyle/>
                    <a:p>
                      <a:pPr>
                        <a:lnSpc>
                          <a:spcPct val="115000"/>
                        </a:lnSpc>
                        <a:spcBef>
                          <a:spcPts val="400"/>
                        </a:spcBef>
                        <a:spcAft>
                          <a:spcPts val="400"/>
                        </a:spcAft>
                      </a:pPr>
                      <a:r>
                        <a:rPr lang="en-AU" sz="1400">
                          <a:effectLst/>
                        </a:rPr>
                        <a:t>Explain/</a:t>
                      </a:r>
                    </a:p>
                    <a:p>
                      <a:pPr>
                        <a:lnSpc>
                          <a:spcPct val="115000"/>
                        </a:lnSpc>
                        <a:spcBef>
                          <a:spcPts val="400"/>
                        </a:spcBef>
                        <a:spcAft>
                          <a:spcPts val="400"/>
                        </a:spcAft>
                      </a:pPr>
                      <a:r>
                        <a:rPr lang="en-AU" sz="1400">
                          <a:effectLst/>
                        </a:rPr>
                        <a:t>evidence</a:t>
                      </a:r>
                      <a:endParaRPr lang="en-AU"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400" dirty="0">
                          <a:effectLst/>
                        </a:rPr>
                        <a:t>Explain and connect the concepts of the question to the factual information provided in the source material and citation as evidence of your point of view. This will include the materials, techniques, forms, time, place and any supplementary information included in the plate’s booklet.</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0414906"/>
                  </a:ext>
                </a:extLst>
              </a:tr>
              <a:tr h="592404">
                <a:tc>
                  <a:txBody>
                    <a:bodyPr/>
                    <a:lstStyle/>
                    <a:p>
                      <a:pPr>
                        <a:lnSpc>
                          <a:spcPct val="115000"/>
                        </a:lnSpc>
                        <a:spcBef>
                          <a:spcPts val="400"/>
                        </a:spcBef>
                        <a:spcAft>
                          <a:spcPts val="400"/>
                        </a:spcAft>
                      </a:pPr>
                      <a:r>
                        <a:rPr lang="en-AU" sz="1400">
                          <a:effectLst/>
                        </a:rPr>
                        <a:t>Explain/ evidence </a:t>
                      </a:r>
                      <a:endParaRPr lang="en-AU"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400" dirty="0">
                          <a:effectLst/>
                        </a:rPr>
                        <a:t>Provide evidence of your point of view by connecting the concepts found in question to citation and visual properties of the plate(s). This may include techniques, symbolism, composition, materials, intention, style as further evidence of the point of the paragraph.</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9979554"/>
                  </a:ext>
                </a:extLst>
              </a:tr>
              <a:tr h="699457">
                <a:tc>
                  <a:txBody>
                    <a:bodyPr/>
                    <a:lstStyle/>
                    <a:p>
                      <a:pPr>
                        <a:lnSpc>
                          <a:spcPct val="115000"/>
                        </a:lnSpc>
                        <a:spcBef>
                          <a:spcPts val="400"/>
                        </a:spcBef>
                        <a:spcAft>
                          <a:spcPts val="400"/>
                        </a:spcAft>
                      </a:pPr>
                      <a:r>
                        <a:rPr lang="en-AU" sz="1400">
                          <a:effectLst/>
                        </a:rPr>
                        <a:t>Evidence</a:t>
                      </a:r>
                      <a:endParaRPr lang="en-AU"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400" dirty="0">
                          <a:effectLst/>
                        </a:rPr>
                        <a:t>Provide evidence of possible interpretations of meaning within the artwork and link back to concept found in the question. Use QIC (connect question/image/citation).</a:t>
                      </a:r>
                    </a:p>
                    <a:p>
                      <a:pPr>
                        <a:lnSpc>
                          <a:spcPct val="115000"/>
                        </a:lnSpc>
                        <a:spcBef>
                          <a:spcPts val="400"/>
                        </a:spcBef>
                        <a:spcAft>
                          <a:spcPts val="400"/>
                        </a:spcAft>
                      </a:pPr>
                      <a:r>
                        <a:rPr lang="en-AU" sz="1400" dirty="0">
                          <a:effectLst/>
                        </a:rPr>
                        <a:t>Refer to title as a hint to interpret meaning, where possible. </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5074505"/>
                  </a:ext>
                </a:extLst>
              </a:tr>
              <a:tr h="699457">
                <a:tc>
                  <a:txBody>
                    <a:bodyPr/>
                    <a:lstStyle/>
                    <a:p>
                      <a:pPr>
                        <a:lnSpc>
                          <a:spcPct val="115000"/>
                        </a:lnSpc>
                        <a:spcBef>
                          <a:spcPts val="400"/>
                        </a:spcBef>
                        <a:spcAft>
                          <a:spcPts val="400"/>
                        </a:spcAft>
                      </a:pPr>
                      <a:r>
                        <a:rPr lang="en-AU" sz="1400" dirty="0">
                          <a:effectLst/>
                        </a:rPr>
                        <a:t>Link</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400" dirty="0">
                          <a:effectLst/>
                        </a:rPr>
                        <a:t>One sentence that links the point of the paragraph back to the question. This must explain how your point addresses the question, using words such as ‘thus’, ‘in this way’ or ‘ultimately’ to start the sentence. </a:t>
                      </a:r>
                    </a:p>
                    <a:p>
                      <a:pPr>
                        <a:lnSpc>
                          <a:spcPct val="115000"/>
                        </a:lnSpc>
                        <a:spcBef>
                          <a:spcPts val="400"/>
                        </a:spcBef>
                        <a:spcAft>
                          <a:spcPts val="400"/>
                        </a:spcAft>
                      </a:pPr>
                      <a:r>
                        <a:rPr lang="en-AU" sz="1400" dirty="0">
                          <a:effectLst/>
                        </a:rPr>
                        <a:t>Note: In question 1 this would be the concluding sentence as the question usually only refers to one artist/ artwork.</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2308987"/>
                  </a:ext>
                </a:extLst>
              </a:tr>
            </a:tbl>
          </a:graphicData>
        </a:graphic>
      </p:graphicFrame>
      <p:sp>
        <p:nvSpPr>
          <p:cNvPr id="4" name="Slide Number Placeholder 3">
            <a:extLst>
              <a:ext uri="{FF2B5EF4-FFF2-40B4-BE49-F238E27FC236}">
                <a16:creationId xmlns:a16="http://schemas.microsoft.com/office/drawing/2014/main" id="{BCB32B0F-8DE5-214A-4E28-C9C900E02A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72327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Example – </a:t>
            </a:r>
            <a:r>
              <a:rPr lang="en-AU" dirty="0">
                <a:solidFill>
                  <a:schemeClr val="tx2"/>
                </a:solidFill>
              </a:rPr>
              <a:t>PEEL paragraphs – part 1</a:t>
            </a:r>
            <a:br>
              <a:rPr lang="en-AU" dirty="0"/>
            </a:br>
            <a:endParaRPr lang="en-AU" dirty="0"/>
          </a:p>
        </p:txBody>
      </p:sp>
      <p:grpSp>
        <p:nvGrpSpPr>
          <p:cNvPr id="5" name="Group 4">
            <a:extLst>
              <a:ext uri="{FF2B5EF4-FFF2-40B4-BE49-F238E27FC236}">
                <a16:creationId xmlns:a16="http://schemas.microsoft.com/office/drawing/2014/main" id="{FA88D26B-2167-F10A-2B25-9FCFFC682248}"/>
              </a:ext>
              <a:ext uri="{C183D7F6-B498-43B3-948B-1728B52AA6E4}">
                <adec:decorative xmlns:adec="http://schemas.microsoft.com/office/drawing/2017/decorative" val="1"/>
              </a:ext>
            </a:extLst>
          </p:cNvPr>
          <p:cNvGrpSpPr/>
          <p:nvPr/>
        </p:nvGrpSpPr>
        <p:grpSpPr>
          <a:xfrm>
            <a:off x="244800" y="1483200"/>
            <a:ext cx="1800000" cy="1800000"/>
            <a:chOff x="244458" y="1482881"/>
            <a:chExt cx="1800000" cy="1800000"/>
          </a:xfrm>
        </p:grpSpPr>
        <p:sp>
          <p:nvSpPr>
            <p:cNvPr id="10" name="Oval 9">
              <a:extLst>
                <a:ext uri="{FF2B5EF4-FFF2-40B4-BE49-F238E27FC236}">
                  <a16:creationId xmlns:a16="http://schemas.microsoft.com/office/drawing/2014/main" id="{AABD41A5-DD45-ABE2-B899-4641E20699AB}"/>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E</a:t>
              </a:r>
            </a:p>
            <a:p>
              <a:pPr algn="ctr"/>
              <a:endParaRPr lang="en-AU" b="1"/>
            </a:p>
          </p:txBody>
        </p:sp>
        <p:sp>
          <p:nvSpPr>
            <p:cNvPr id="11" name="TextBox 10">
              <a:extLst>
                <a:ext uri="{FF2B5EF4-FFF2-40B4-BE49-F238E27FC236}">
                  <a16:creationId xmlns:a16="http://schemas.microsoft.com/office/drawing/2014/main" id="{159DEE22-2B44-FE9F-00BA-CB2F2701DE4D}"/>
                </a:ext>
                <a:ext uri="{C183D7F6-B498-43B3-948B-1728B52AA6E4}">
                  <adec:decorative xmlns:adec="http://schemas.microsoft.com/office/drawing/2017/decorative" val="1"/>
                </a:ext>
              </a:extLst>
            </p:cNvPr>
            <p:cNvSpPr txBox="1"/>
            <p:nvPr/>
          </p:nvSpPr>
          <p:spPr>
            <a:xfrm>
              <a:off x="717536" y="2808733"/>
              <a:ext cx="1035063"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8" name="TextBox 7">
            <a:extLst>
              <a:ext uri="{FF2B5EF4-FFF2-40B4-BE49-F238E27FC236}">
                <a16:creationId xmlns:a16="http://schemas.microsoft.com/office/drawing/2014/main" id="{678A2F48-61D3-7AFA-9CB5-4209F75027A6}"/>
              </a:ext>
            </a:extLst>
          </p:cNvPr>
          <p:cNvSpPr txBox="1"/>
          <p:nvPr/>
        </p:nvSpPr>
        <p:spPr>
          <a:xfrm>
            <a:off x="2329219" y="1601754"/>
            <a:ext cx="9515690" cy="1647246"/>
          </a:xfrm>
          <a:prstGeom prst="rect">
            <a:avLst/>
          </a:prstGeom>
          <a:solidFill>
            <a:schemeClr val="accent4"/>
          </a:solidFill>
          <a:ln w="38100">
            <a:solidFill>
              <a:schemeClr val="accent4"/>
            </a:solidFill>
          </a:ln>
        </p:spPr>
        <p:txBody>
          <a:bodyPr wrap="square">
            <a:spAutoFit/>
          </a:bodyPr>
          <a:lstStyle/>
          <a:p>
            <a:pPr>
              <a:lnSpc>
                <a:spcPct val="115000"/>
              </a:lnSpc>
              <a:spcBef>
                <a:spcPts val="1200"/>
              </a:spcBef>
            </a:pPr>
            <a:r>
              <a:rPr lang="en-AU" sz="1800" b="1" dirty="0">
                <a:solidFill>
                  <a:srgbClr val="000000"/>
                </a:solidFill>
                <a:effectLst/>
                <a:ea typeface="Calibri" panose="020F0502020204030204" pitchFamily="34" charset="0"/>
              </a:rPr>
              <a:t>Question 2</a:t>
            </a:r>
            <a:r>
              <a:rPr lang="en-AU" sz="1800" dirty="0">
                <a:solidFill>
                  <a:srgbClr val="000000"/>
                </a:solidFill>
                <a:effectLst/>
                <a:ea typeface="Calibri" panose="020F0502020204030204" pitchFamily="34" charset="0"/>
              </a:rPr>
              <a:t> (8 marks) </a:t>
            </a:r>
            <a:endParaRPr lang="en-AU" sz="1800" dirty="0">
              <a:effectLst/>
              <a:ea typeface="Calibri" panose="020F0502020204030204" pitchFamily="34" charset="0"/>
            </a:endParaRPr>
          </a:p>
          <a:p>
            <a:pPr>
              <a:lnSpc>
                <a:spcPct val="115000"/>
              </a:lnSpc>
              <a:spcBef>
                <a:spcPts val="1200"/>
              </a:spcBef>
            </a:pPr>
            <a:r>
              <a:rPr lang="en-AU" sz="1800" dirty="0">
                <a:solidFill>
                  <a:srgbClr val="000000"/>
                </a:solidFill>
                <a:effectLst/>
                <a:ea typeface="Calibri" panose="020F0502020204030204" pitchFamily="34" charset="0"/>
              </a:rPr>
              <a:t>Refer to plate 2 on page 2 and plate 3 on page 3 of the plates booklet to answer </a:t>
            </a:r>
            <a:endParaRPr lang="en-AU" sz="1800" dirty="0">
              <a:effectLst/>
              <a:ea typeface="Calibri" panose="020F0502020204030204" pitchFamily="34" charset="0"/>
            </a:endParaRPr>
          </a:p>
          <a:p>
            <a:pPr>
              <a:lnSpc>
                <a:spcPct val="115000"/>
              </a:lnSpc>
              <a:spcBef>
                <a:spcPts val="1200"/>
              </a:spcBef>
            </a:pPr>
            <a:r>
              <a:rPr lang="en-AU" sz="1800" dirty="0">
                <a:solidFill>
                  <a:srgbClr val="000000"/>
                </a:solidFill>
                <a:effectLst/>
                <a:ea typeface="Calibri" panose="020F0502020204030204" pitchFamily="34" charset="0"/>
              </a:rPr>
              <a:t>Compare how El Greco and Feng </a:t>
            </a:r>
            <a:r>
              <a:rPr lang="en-AU" sz="1800" dirty="0" err="1">
                <a:solidFill>
                  <a:srgbClr val="000000"/>
                </a:solidFill>
                <a:effectLst/>
                <a:ea typeface="Calibri" panose="020F0502020204030204" pitchFamily="34" charset="0"/>
              </a:rPr>
              <a:t>Mengbo</a:t>
            </a:r>
            <a:r>
              <a:rPr lang="en-AU" sz="1800" dirty="0">
                <a:solidFill>
                  <a:srgbClr val="000000"/>
                </a:solidFill>
                <a:effectLst/>
                <a:ea typeface="Calibri" panose="020F0502020204030204" pitchFamily="34" charset="0"/>
              </a:rPr>
              <a:t> have explored the use of light and space in their artworks to create meaning.</a:t>
            </a:r>
            <a:endParaRPr lang="en-AU" sz="1800" dirty="0">
              <a:effectLst/>
              <a:ea typeface="Calibri" panose="020F0502020204030204" pitchFamily="34" charset="0"/>
            </a:endParaRPr>
          </a:p>
        </p:txBody>
      </p:sp>
      <p:sp>
        <p:nvSpPr>
          <p:cNvPr id="7" name="Rectangle 6">
            <a:extLst>
              <a:ext uri="{FF2B5EF4-FFF2-40B4-BE49-F238E27FC236}">
                <a16:creationId xmlns:a16="http://schemas.microsoft.com/office/drawing/2014/main" id="{07CF311C-3E6E-8E9A-6742-BB90A8B5AEFE}"/>
              </a:ext>
            </a:extLst>
          </p:cNvPr>
          <p:cNvSpPr/>
          <p:nvPr/>
        </p:nvSpPr>
        <p:spPr>
          <a:xfrm>
            <a:off x="522514" y="3429000"/>
            <a:ext cx="5012012" cy="257991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800" dirty="0">
                <a:solidFill>
                  <a:schemeClr val="accent1"/>
                </a:solidFill>
                <a:effectLst/>
                <a:ea typeface="Arial" panose="020B0604020202020204" pitchFamily="34" charset="0"/>
                <a:cs typeface="Arial" panose="020B0604020202020204" pitchFamily="34" charset="0"/>
              </a:rPr>
              <a:t>Question 2 starts with the word ‘compare’ so it needs cross references between the two plates to fulfill this demand. It refers to 2 artworks (plates) as source material and requires critical </a:t>
            </a:r>
            <a:r>
              <a:rPr lang="en-AU" sz="1800" dirty="0">
                <a:solidFill>
                  <a:schemeClr val="accent1"/>
                </a:solidFill>
                <a:effectLst/>
                <a:ea typeface="Calibri" panose="020F0502020204030204" pitchFamily="34" charset="0"/>
                <a:cs typeface="Arial" panose="020B0604020202020204" pitchFamily="34" charset="0"/>
              </a:rPr>
              <a:t>analysis and evaluation of both plates to persuade and convince the examiner.</a:t>
            </a:r>
            <a:endParaRPr lang="en-AU" sz="1800" dirty="0">
              <a:solidFill>
                <a:schemeClr val="accent1"/>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EB78DE0-BE1A-A558-5502-F28AADCF22D7}"/>
              </a:ext>
            </a:extLst>
          </p:cNvPr>
          <p:cNvSpPr/>
          <p:nvPr/>
        </p:nvSpPr>
        <p:spPr>
          <a:xfrm>
            <a:off x="5913463" y="3429000"/>
            <a:ext cx="5930537" cy="25799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600">
                <a:solidFill>
                  <a:schemeClr val="accent1"/>
                </a:solidFill>
                <a:effectLst/>
                <a:ea typeface="Arial" panose="020B0604020202020204" pitchFamily="34" charset="0"/>
                <a:cs typeface="Arial" panose="020B0604020202020204" pitchFamily="34" charset="0"/>
              </a:rPr>
              <a:t>In the example response each paragraph is dedicated to a plate referred to in the question while also comparing to the other plate found in the source material. It also includes an introduction and conclusion sentence referencing both artworks. </a:t>
            </a:r>
          </a:p>
          <a:p>
            <a:pPr>
              <a:lnSpc>
                <a:spcPct val="114000"/>
              </a:lnSpc>
            </a:pPr>
            <a:endParaRPr lang="en-US" sz="1600">
              <a:solidFill>
                <a:schemeClr val="accent1"/>
              </a:solidFill>
              <a:ea typeface="Arial" panose="020B0604020202020204" pitchFamily="34" charset="0"/>
              <a:cs typeface="Arial" panose="020B0604020202020204" pitchFamily="34" charset="0"/>
            </a:endParaRPr>
          </a:p>
          <a:p>
            <a:pPr>
              <a:lnSpc>
                <a:spcPct val="114000"/>
              </a:lnSpc>
            </a:pPr>
            <a:r>
              <a:rPr lang="en-US" sz="1600">
                <a:solidFill>
                  <a:schemeClr val="accent1"/>
                </a:solidFill>
                <a:effectLst/>
                <a:ea typeface="Arial" panose="020B0604020202020204" pitchFamily="34" charset="0"/>
                <a:cs typeface="Arial" panose="020B0604020202020204" pitchFamily="34" charset="0"/>
              </a:rPr>
              <a:t>It makes at least 3 well-argued points in each paragraph, with each paragraph 150-170 words in length making a total of around 360 words altogether.</a:t>
            </a:r>
            <a:endParaRPr lang="en-AU" sz="1600">
              <a:solidFill>
                <a:schemeClr val="accent1"/>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060650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Example – </a:t>
            </a:r>
            <a:r>
              <a:rPr lang="en-AU" dirty="0">
                <a:solidFill>
                  <a:schemeClr val="tx2"/>
                </a:solidFill>
              </a:rPr>
              <a:t>PEEL paragraphs – part 2</a:t>
            </a:r>
            <a:br>
              <a:rPr lang="en-AU" dirty="0"/>
            </a:br>
            <a:endParaRPr lang="en-AU" dirty="0"/>
          </a:p>
        </p:txBody>
      </p:sp>
      <p:sp>
        <p:nvSpPr>
          <p:cNvPr id="8" name="TextBox 7">
            <a:extLst>
              <a:ext uri="{FF2B5EF4-FFF2-40B4-BE49-F238E27FC236}">
                <a16:creationId xmlns:a16="http://schemas.microsoft.com/office/drawing/2014/main" id="{678A2F48-61D3-7AFA-9CB5-4209F75027A6}"/>
              </a:ext>
            </a:extLst>
          </p:cNvPr>
          <p:cNvSpPr txBox="1"/>
          <p:nvPr/>
        </p:nvSpPr>
        <p:spPr>
          <a:xfrm>
            <a:off x="360000" y="1260000"/>
            <a:ext cx="11484000" cy="383823"/>
          </a:xfrm>
          <a:prstGeom prst="rect">
            <a:avLst/>
          </a:prstGeom>
          <a:solidFill>
            <a:schemeClr val="accent4"/>
          </a:solidFill>
          <a:ln w="38100">
            <a:noFill/>
          </a:ln>
        </p:spPr>
        <p:txBody>
          <a:bodyPr wrap="square" lIns="91440" tIns="45720" rIns="91440" bIns="45720" anchor="t">
            <a:spAutoFit/>
          </a:bodyPr>
          <a:lstStyle/>
          <a:p>
            <a:pPr>
              <a:lnSpc>
                <a:spcPct val="115000"/>
              </a:lnSpc>
              <a:spcBef>
                <a:spcPts val="1200"/>
              </a:spcBef>
            </a:pPr>
            <a:r>
              <a:rPr lang="en-GB" sz="1800">
                <a:effectLst/>
                <a:ea typeface="Calibri" panose="020F0502020204030204" pitchFamily="34" charset="0"/>
                <a:cs typeface="Arial" panose="020B0604020202020204" pitchFamily="34" charset="0"/>
              </a:rPr>
              <a:t>Here is an example of a PEEL body paragraph for El Greco and Plate 2, for question 2.</a:t>
            </a:r>
            <a:endParaRPr lang="en-AU" sz="1800">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628DD8BE-3023-C44B-6A52-FC40568F9551}"/>
              </a:ext>
              <a:ext uri="{C183D7F6-B498-43B3-948B-1728B52AA6E4}">
                <adec:decorative xmlns:adec="http://schemas.microsoft.com/office/drawing/2017/decorative" val="0"/>
              </a:ext>
            </a:extLst>
          </p:cNvPr>
          <p:cNvSpPr/>
          <p:nvPr/>
        </p:nvSpPr>
        <p:spPr>
          <a:xfrm>
            <a:off x="353721" y="2035924"/>
            <a:ext cx="11496000" cy="39023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fontAlgn="base">
              <a:lnSpc>
                <a:spcPct val="150000"/>
              </a:lnSpc>
            </a:pPr>
            <a:r>
              <a:rPr lang="en-AU" sz="1600" b="0" i="0" u="none" strike="noStrike" dirty="0">
                <a:solidFill>
                  <a:srgbClr val="002664"/>
                </a:solidFill>
                <a:effectLst/>
              </a:rPr>
              <a:t>El Greco used dramatic light and confined space to create allegorical meanings in plate 2. The artist used conventional western materials and form in his oil painting on canvas. An ape and a foolishly grinning man watch on as a young boy lights a candle, their faces glow in dramatic lighting. This figurative painting uses dramatic light and dark, aimed at a religious 16th century Spanish audience, familiar with his symbolic visual language. Using a traditional triangular composition, he tightly crops his figures in a dark space. This illusion of confined space emphasises the foreground only, conveying drama and mystery. Unlike Feng </a:t>
            </a:r>
            <a:r>
              <a:rPr lang="en-AU" sz="1600" b="0" i="0" u="none" strike="noStrike" dirty="0" err="1">
                <a:solidFill>
                  <a:srgbClr val="002664"/>
                </a:solidFill>
                <a:effectLst/>
              </a:rPr>
              <a:t>Mengbo’s</a:t>
            </a:r>
            <a:r>
              <a:rPr lang="en-AU" sz="1600" b="0" i="0" u="none" strike="noStrike" dirty="0">
                <a:solidFill>
                  <a:srgbClr val="002664"/>
                </a:solidFill>
                <a:effectLst/>
              </a:rPr>
              <a:t> interactive digital work, El Greco’s conventional materials and scale ensured the work remained a precious, permanent reminder of layered meanings. The title reinforces the meaning with symbolic references to the boy, fool and ape. El Greco’s use of dramatic chiaroscuro to model human form creates the focal point of the image. El Greco employs traditional but dramatic chiaroscuro and closed space, to provoke a powerful response to his allegorical meanings. </a:t>
            </a:r>
            <a:endParaRPr lang="en-AU" sz="1600" b="0" i="0" dirty="0">
              <a:solidFill>
                <a:srgbClr val="22272B"/>
              </a:solidFill>
              <a:effectLst/>
            </a:endParaRPr>
          </a:p>
        </p:txBody>
      </p:sp>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13112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a:xfrm>
            <a:off x="340749" y="257149"/>
            <a:ext cx="10080000" cy="1008000"/>
          </a:xfrm>
        </p:spPr>
        <p:txBody>
          <a:bodyPr/>
          <a:lstStyle/>
          <a:p>
            <a:r>
              <a:rPr lang="en-AU" dirty="0"/>
              <a:t>Apply – </a:t>
            </a:r>
            <a:r>
              <a:rPr lang="en-AU" dirty="0">
                <a:solidFill>
                  <a:schemeClr val="tx2"/>
                </a:solidFill>
              </a:rPr>
              <a:t>PEEL paragraphs incorporating KCI – part 1</a:t>
            </a:r>
            <a:br>
              <a:rPr lang="en-AU" dirty="0"/>
            </a:br>
            <a:endParaRPr lang="en-AU" dirty="0"/>
          </a:p>
        </p:txBody>
      </p:sp>
      <p:grpSp>
        <p:nvGrpSpPr>
          <p:cNvPr id="6" name="Group 5">
            <a:extLst>
              <a:ext uri="{FF2B5EF4-FFF2-40B4-BE49-F238E27FC236}">
                <a16:creationId xmlns:a16="http://schemas.microsoft.com/office/drawing/2014/main" id="{82E13FC3-61A4-E933-40ED-316D9B80DDEB}"/>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7" name="Oval 6">
              <a:extLst>
                <a:ext uri="{FF2B5EF4-FFF2-40B4-BE49-F238E27FC236}">
                  <a16:creationId xmlns:a16="http://schemas.microsoft.com/office/drawing/2014/main" id="{896E1854-70D0-E32E-912A-228668CE1A93}"/>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A</a:t>
              </a:r>
            </a:p>
            <a:p>
              <a:pPr algn="ctr"/>
              <a:endParaRPr lang="en-AU" b="1"/>
            </a:p>
          </p:txBody>
        </p:sp>
        <p:sp>
          <p:nvSpPr>
            <p:cNvPr id="8" name="TextBox 7">
              <a:extLst>
                <a:ext uri="{FF2B5EF4-FFF2-40B4-BE49-F238E27FC236}">
                  <a16:creationId xmlns:a16="http://schemas.microsoft.com/office/drawing/2014/main" id="{A8A54463-EFD3-023A-DD20-1E9EBF91B6B2}"/>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5" name="TextBox 4">
            <a:extLst>
              <a:ext uri="{FF2B5EF4-FFF2-40B4-BE49-F238E27FC236}">
                <a16:creationId xmlns:a16="http://schemas.microsoft.com/office/drawing/2014/main" id="{34F8FCC1-4AE5-7B4E-9F6A-23046B941371}"/>
              </a:ext>
            </a:extLst>
          </p:cNvPr>
          <p:cNvSpPr txBox="1"/>
          <p:nvPr/>
        </p:nvSpPr>
        <p:spPr>
          <a:xfrm>
            <a:off x="2156362" y="1458748"/>
            <a:ext cx="9223349" cy="702821"/>
          </a:xfrm>
          <a:prstGeom prst="rect">
            <a:avLst/>
          </a:prstGeom>
          <a:noFill/>
        </p:spPr>
        <p:txBody>
          <a:bodyPr wrap="square">
            <a:spAutoFit/>
          </a:bodyPr>
          <a:lstStyle/>
          <a:p>
            <a:pPr>
              <a:lnSpc>
                <a:spcPct val="115000"/>
              </a:lnSpc>
              <a:spcBef>
                <a:spcPts val="1200"/>
              </a:spcBef>
            </a:pPr>
            <a:r>
              <a:rPr lang="en-AU" sz="1800" dirty="0">
                <a:solidFill>
                  <a:schemeClr val="accent1"/>
                </a:solidFill>
                <a:effectLst/>
                <a:ea typeface="Calibri" panose="020F0502020204030204" pitchFamily="34" charset="0"/>
                <a:cs typeface="Arial" panose="020B0604020202020204" pitchFamily="34" charset="0"/>
              </a:rPr>
              <a:t>Table 16 incorporates the KCI technique used in </a:t>
            </a:r>
            <a:r>
              <a:rPr lang="en-AU" sz="1800" u="sng" dirty="0">
                <a:solidFill>
                  <a:schemeClr val="accent2"/>
                </a:solidFill>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planning</a:t>
            </a:r>
            <a:r>
              <a:rPr lang="en-AU" sz="1800" dirty="0">
                <a:solidFill>
                  <a:schemeClr val="accent1"/>
                </a:solidFill>
                <a:effectLst/>
                <a:ea typeface="Calibri" panose="020F0502020204030204" pitchFamily="34" charset="0"/>
                <a:cs typeface="Arial" panose="020B0604020202020204" pitchFamily="34" charset="0"/>
              </a:rPr>
              <a:t> into the PEEL scaffold. Words are outlined in bold to highlight PEEL and KCI. </a:t>
            </a:r>
            <a:endParaRPr lang="en-AU" sz="1800" dirty="0">
              <a:solidFill>
                <a:schemeClr val="accent1"/>
              </a:solidFill>
              <a:effectLst/>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7FD8D3C9-A7AD-2BFF-7C0B-FD3F9FE4A7D3}"/>
              </a:ext>
            </a:extLst>
          </p:cNvPr>
          <p:cNvSpPr/>
          <p:nvPr/>
        </p:nvSpPr>
        <p:spPr>
          <a:xfrm>
            <a:off x="1709568" y="2734300"/>
            <a:ext cx="2789620" cy="2712369"/>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AU" sz="2000" dirty="0">
                <a:solidFill>
                  <a:schemeClr val="accent1"/>
                </a:solidFill>
                <a:effectLst/>
                <a:ea typeface="Calibri" panose="020F0502020204030204" pitchFamily="34" charset="0"/>
                <a:cs typeface="Arial" panose="020B0604020202020204" pitchFamily="34" charset="0"/>
              </a:rPr>
              <a:t>Click here to access</a:t>
            </a:r>
            <a:endParaRPr lang="en-AU" sz="2000" dirty="0">
              <a:solidFill>
                <a:schemeClr val="accent2"/>
              </a:solidFill>
              <a:hlinkClick r:id="rId3">
                <a:extLst>
                  <a:ext uri="{A12FA001-AC4F-418D-AE19-62706E023703}">
                    <ahyp:hlinkClr xmlns:ahyp="http://schemas.microsoft.com/office/drawing/2018/hyperlinkcolor" val="tx"/>
                  </a:ext>
                </a:extLst>
              </a:hlinkClick>
            </a:endParaRPr>
          </a:p>
          <a:p>
            <a:pPr algn="ctr">
              <a:lnSpc>
                <a:spcPct val="150000"/>
              </a:lnSpc>
            </a:pPr>
            <a:r>
              <a:rPr lang="en-AU" sz="2000" dirty="0">
                <a:solidFill>
                  <a:schemeClr val="accent2"/>
                </a:solidFill>
                <a:hlinkClick r:id="rId4">
                  <a:extLst>
                    <a:ext uri="{A12FA001-AC4F-418D-AE19-62706E023703}">
                      <ahyp:hlinkClr xmlns:ahyp="http://schemas.microsoft.com/office/drawing/2018/hyperlinkcolor" val="tx"/>
                    </a:ext>
                  </a:extLst>
                </a:hlinkClick>
              </a:rPr>
              <a:t>Table 16 – PEEL and KCI scaffold.</a:t>
            </a:r>
            <a:endParaRPr lang="en-AU" sz="2000" dirty="0">
              <a:solidFill>
                <a:schemeClr val="accent2"/>
              </a:solidFill>
            </a:endParaRPr>
          </a:p>
        </p:txBody>
      </p:sp>
      <p:sp>
        <p:nvSpPr>
          <p:cNvPr id="15" name="Rectangle 14">
            <a:extLst>
              <a:ext uri="{FF2B5EF4-FFF2-40B4-BE49-F238E27FC236}">
                <a16:creationId xmlns:a16="http://schemas.microsoft.com/office/drawing/2014/main" id="{81C5B773-5516-801F-082A-AF1DF9AB914C}"/>
              </a:ext>
            </a:extLst>
          </p:cNvPr>
          <p:cNvSpPr/>
          <p:nvPr/>
        </p:nvSpPr>
        <p:spPr>
          <a:xfrm>
            <a:off x="4770121" y="2394858"/>
            <a:ext cx="7073879" cy="365456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US" sz="1800">
                <a:solidFill>
                  <a:schemeClr val="accent1"/>
                </a:solidFill>
                <a:effectLst/>
                <a:ea typeface="Calibri" panose="020F0502020204030204" pitchFamily="34" charset="0"/>
              </a:rPr>
              <a:t>You need to </a:t>
            </a:r>
            <a:r>
              <a:rPr lang="en-US" sz="1800">
                <a:solidFill>
                  <a:schemeClr val="accent1"/>
                </a:solidFill>
                <a:effectLst/>
                <a:ea typeface="SimSun" panose="02010600030101010101" pitchFamily="2" charset="-122"/>
              </a:rPr>
              <a:t>copy each sentence in the example on the previous slide and paste the text into column 4 of the table 16. It may be helpful to copy and paste both the text and table into a word document.</a:t>
            </a:r>
            <a:endParaRPr lang="en-AU" sz="1800">
              <a:solidFill>
                <a:schemeClr val="accent1"/>
              </a:solidFill>
              <a:effectLst/>
              <a:ea typeface="Calibri" panose="020F0502020204030204" pitchFamily="34" charset="0"/>
            </a:endParaRPr>
          </a:p>
          <a:p>
            <a:pPr>
              <a:lnSpc>
                <a:spcPct val="115000"/>
              </a:lnSpc>
              <a:spcBef>
                <a:spcPts val="1200"/>
              </a:spcBef>
            </a:pPr>
            <a:r>
              <a:rPr lang="en-US" sz="1800">
                <a:solidFill>
                  <a:schemeClr val="accent1"/>
                </a:solidFill>
                <a:effectLst/>
                <a:ea typeface="SimSun" panose="02010600030101010101" pitchFamily="2" charset="-122"/>
              </a:rPr>
              <a:t>Select sentences that best represent the information in columns 2 and 3 and paste them into column 4. There are 2 examples of this task using two sentences from the El Greco paragraph in column 3, in row 1 (point) and row 3 (explain/evidence).</a:t>
            </a:r>
            <a:endParaRPr lang="en-AU" sz="1800">
              <a:solidFill>
                <a:schemeClr val="accent1"/>
              </a:solidFill>
              <a:effectLst/>
              <a:ea typeface="Calibri" panose="020F0502020204030204" pitchFamily="34" charset="0"/>
            </a:endParaRPr>
          </a:p>
          <a:p>
            <a:pPr>
              <a:lnSpc>
                <a:spcPct val="115000"/>
              </a:lnSpc>
              <a:spcBef>
                <a:spcPts val="1200"/>
              </a:spcBef>
            </a:pPr>
            <a:r>
              <a:rPr lang="en-US" sz="1800">
                <a:solidFill>
                  <a:schemeClr val="accent1"/>
                </a:solidFill>
                <a:effectLst/>
                <a:ea typeface="SimSun" panose="02010600030101010101" pitchFamily="2" charset="-122"/>
              </a:rPr>
              <a:t>You can place more than one sentence against each PEEL paragraph part.</a:t>
            </a:r>
            <a:endParaRPr lang="en-AU" sz="1800">
              <a:solidFill>
                <a:schemeClr val="accent1"/>
              </a:solidFill>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53854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a:xfrm>
            <a:off x="360000" y="205756"/>
            <a:ext cx="10080000" cy="1008000"/>
          </a:xfrm>
        </p:spPr>
        <p:txBody>
          <a:bodyPr/>
          <a:lstStyle/>
          <a:p>
            <a:r>
              <a:rPr lang="en-AU" dirty="0"/>
              <a:t>Apply – </a:t>
            </a:r>
            <a:r>
              <a:rPr lang="en-AU" dirty="0">
                <a:solidFill>
                  <a:schemeClr val="tx2"/>
                </a:solidFill>
              </a:rPr>
              <a:t>PEEL paragraphs incorporating KCI – part 2</a:t>
            </a:r>
            <a:br>
              <a:rPr lang="en-AU" dirty="0"/>
            </a:br>
            <a:endParaRPr lang="en-AU" dirty="0"/>
          </a:p>
        </p:txBody>
      </p:sp>
      <p:sp>
        <p:nvSpPr>
          <p:cNvPr id="10" name="Rectangle 9">
            <a:extLst>
              <a:ext uri="{FF2B5EF4-FFF2-40B4-BE49-F238E27FC236}">
                <a16:creationId xmlns:a16="http://schemas.microsoft.com/office/drawing/2014/main" id="{5BBC3455-44BF-BF11-B4EF-795EEAD4B776}"/>
              </a:ext>
            </a:extLst>
          </p:cNvPr>
          <p:cNvSpPr/>
          <p:nvPr/>
        </p:nvSpPr>
        <p:spPr>
          <a:xfrm>
            <a:off x="360000" y="1759480"/>
            <a:ext cx="8516417" cy="111480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AU" sz="1800">
                <a:solidFill>
                  <a:schemeClr val="accent1"/>
                </a:solidFill>
              </a:rPr>
              <a:t>It’s time to answer question 1 using the ‘PEEL paragraph incorporating KCI’ scaffold. Read the tips below before continuing onto the next slide to complete the activity.</a:t>
            </a:r>
          </a:p>
        </p:txBody>
      </p:sp>
      <p:sp>
        <p:nvSpPr>
          <p:cNvPr id="3" name="Rectangle: Rounded Corners 2">
            <a:extLst>
              <a:ext uri="{FF2B5EF4-FFF2-40B4-BE49-F238E27FC236}">
                <a16:creationId xmlns:a16="http://schemas.microsoft.com/office/drawing/2014/main" id="{DD7A7B08-B809-11E9-2188-ABD4FE5E030F}"/>
              </a:ext>
            </a:extLst>
          </p:cNvPr>
          <p:cNvSpPr/>
          <p:nvPr/>
        </p:nvSpPr>
        <p:spPr>
          <a:xfrm>
            <a:off x="1020321" y="3167688"/>
            <a:ext cx="2490652" cy="265559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accent1"/>
                </a:solidFill>
                <a:effectLst/>
                <a:ea typeface="Arial" panose="020B0604020202020204" pitchFamily="34" charset="0"/>
                <a:cs typeface="Arial" panose="020B0604020202020204" pitchFamily="34" charset="0"/>
              </a:rPr>
              <a:t>This question 1 example is worth 5 marks. </a:t>
            </a:r>
          </a:p>
          <a:p>
            <a:endParaRPr lang="en-US" sz="1800">
              <a:solidFill>
                <a:schemeClr val="accent1"/>
              </a:solidFill>
              <a:ea typeface="Arial" panose="020B0604020202020204" pitchFamily="34" charset="0"/>
              <a:cs typeface="Arial" panose="020B0604020202020204" pitchFamily="34" charset="0"/>
            </a:endParaRPr>
          </a:p>
          <a:p>
            <a:r>
              <a:rPr lang="en-US" sz="1800">
                <a:solidFill>
                  <a:schemeClr val="accent1"/>
                </a:solidFill>
                <a:effectLst/>
                <a:ea typeface="Arial" panose="020B0604020202020204" pitchFamily="34" charset="0"/>
                <a:cs typeface="Arial" panose="020B0604020202020204" pitchFamily="34" charset="0"/>
              </a:rPr>
              <a:t>Under examination conditions this response should take only 8 minutes. </a:t>
            </a:r>
          </a:p>
        </p:txBody>
      </p:sp>
      <p:sp>
        <p:nvSpPr>
          <p:cNvPr id="5" name="Rectangle: Rounded Corners 4">
            <a:extLst>
              <a:ext uri="{FF2B5EF4-FFF2-40B4-BE49-F238E27FC236}">
                <a16:creationId xmlns:a16="http://schemas.microsoft.com/office/drawing/2014/main" id="{AA92EA2E-244B-6D8D-82F0-428E979F640C}"/>
              </a:ext>
            </a:extLst>
          </p:cNvPr>
          <p:cNvSpPr/>
          <p:nvPr/>
        </p:nvSpPr>
        <p:spPr>
          <a:xfrm>
            <a:off x="4025019" y="3150242"/>
            <a:ext cx="2487378" cy="265559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accent1"/>
                </a:solidFill>
                <a:effectLst/>
                <a:ea typeface="Arial" panose="020B0604020202020204" pitchFamily="34" charset="0"/>
                <a:cs typeface="Arial" panose="020B0604020202020204" pitchFamily="34" charset="0"/>
              </a:rPr>
              <a:t>It starts with the word, ‘how’, and refers to one artwork. It therefore requires less depth and detail than question 2. </a:t>
            </a:r>
          </a:p>
        </p:txBody>
      </p:sp>
      <p:sp>
        <p:nvSpPr>
          <p:cNvPr id="7" name="Rectangle: Rounded Corners 6">
            <a:extLst>
              <a:ext uri="{FF2B5EF4-FFF2-40B4-BE49-F238E27FC236}">
                <a16:creationId xmlns:a16="http://schemas.microsoft.com/office/drawing/2014/main" id="{1189E5C7-2289-92D9-4419-48A9A9909FB4}"/>
              </a:ext>
            </a:extLst>
          </p:cNvPr>
          <p:cNvSpPr/>
          <p:nvPr/>
        </p:nvSpPr>
        <p:spPr>
          <a:xfrm>
            <a:off x="7026443" y="3222742"/>
            <a:ext cx="4372619" cy="260054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accent1"/>
                </a:solidFill>
                <a:effectLst/>
                <a:ea typeface="Arial" panose="020B0604020202020204" pitchFamily="34" charset="0"/>
                <a:cs typeface="Arial" panose="020B0604020202020204" pitchFamily="34" charset="0"/>
              </a:rPr>
              <a:t>Your response should:</a:t>
            </a:r>
          </a:p>
          <a:p>
            <a:pPr marL="285750" indent="-285750">
              <a:buFont typeface="Arial" panose="020B0604020202020204" pitchFamily="34" charset="0"/>
              <a:buChar char="•"/>
            </a:pPr>
            <a:r>
              <a:rPr lang="en-US" sz="1800">
                <a:solidFill>
                  <a:schemeClr val="accent1"/>
                </a:solidFill>
                <a:ea typeface="Arial" panose="020B0604020202020204" pitchFamily="34" charset="0"/>
                <a:cs typeface="Arial" panose="020B0604020202020204" pitchFamily="34" charset="0"/>
              </a:rPr>
              <a:t>i</a:t>
            </a:r>
            <a:r>
              <a:rPr lang="en-US" sz="1800">
                <a:solidFill>
                  <a:schemeClr val="accent1"/>
                </a:solidFill>
                <a:effectLst/>
                <a:ea typeface="Arial" panose="020B0604020202020204" pitchFamily="34" charset="0"/>
                <a:cs typeface="Arial" panose="020B0604020202020204" pitchFamily="34" charset="0"/>
              </a:rPr>
              <a:t>nclude at least 3 well-argued points </a:t>
            </a:r>
          </a:p>
          <a:p>
            <a:pPr marL="285750" indent="-285750">
              <a:buFont typeface="Arial" panose="020B0604020202020204" pitchFamily="34" charset="0"/>
              <a:buChar char="•"/>
            </a:pPr>
            <a:r>
              <a:rPr lang="en-US" sz="1800">
                <a:solidFill>
                  <a:schemeClr val="accent1"/>
                </a:solidFill>
                <a:effectLst/>
                <a:ea typeface="Arial" panose="020B0604020202020204" pitchFamily="34" charset="0"/>
                <a:cs typeface="Arial" panose="020B0604020202020204" pitchFamily="34" charset="0"/>
              </a:rPr>
              <a:t>be 150-180 words in length</a:t>
            </a:r>
          </a:p>
          <a:p>
            <a:pPr marL="285750" indent="-285750">
              <a:buFont typeface="Arial" panose="020B0604020202020204" pitchFamily="34" charset="0"/>
              <a:buChar char="•"/>
            </a:pPr>
            <a:r>
              <a:rPr lang="en-US" sz="1800">
                <a:solidFill>
                  <a:schemeClr val="accent1"/>
                </a:solidFill>
                <a:ea typeface="Arial" panose="020B0604020202020204" pitchFamily="34" charset="0"/>
                <a:cs typeface="Arial" panose="020B0604020202020204" pitchFamily="34" charset="0"/>
              </a:rPr>
              <a:t>be written concisely</a:t>
            </a:r>
            <a:endParaRPr lang="en-US" sz="1800">
              <a:solidFill>
                <a:schemeClr val="accent1"/>
              </a:solidFill>
              <a:effectLst/>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a:solidFill>
                  <a:schemeClr val="accent1"/>
                </a:solidFill>
                <a:ea typeface="Arial" panose="020B0604020202020204" pitchFamily="34" charset="0"/>
                <a:cs typeface="Arial" panose="020B0604020202020204" pitchFamily="34" charset="0"/>
              </a:rPr>
              <a:t>b</a:t>
            </a:r>
            <a:r>
              <a:rPr lang="en-US" sz="1800">
                <a:solidFill>
                  <a:schemeClr val="accent1"/>
                </a:solidFill>
                <a:effectLst/>
                <a:ea typeface="Arial" panose="020B0604020202020204" pitchFamily="34" charset="0"/>
                <a:cs typeface="Arial" panose="020B0604020202020204" pitchFamily="34" charset="0"/>
              </a:rPr>
              <a:t>e a short introductory sentence, a body paragraph, and a short conclusion sentence. </a:t>
            </a:r>
            <a:endParaRPr lang="en-AU" sz="1800">
              <a:solidFill>
                <a:schemeClr val="accent1"/>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197464506"/>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2102</Words>
  <Application>Microsoft Office PowerPoint</Application>
  <PresentationFormat>Widescreen</PresentationFormat>
  <Paragraphs>149</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Public Sans Light</vt:lpstr>
      <vt:lpstr>Arial</vt:lpstr>
      <vt:lpstr>Public Sans</vt:lpstr>
      <vt:lpstr>NSWG Corporate</vt:lpstr>
      <vt:lpstr>LEAP!  Level up your skills in section I – scaffold the body of your response</vt:lpstr>
      <vt:lpstr>LEAP lessons introduction </vt:lpstr>
      <vt:lpstr>Learn – scaffold the body of your response – part 1 </vt:lpstr>
      <vt:lpstr>Learn – scaffold the body of your response – part 2</vt:lpstr>
      <vt:lpstr>Learn – PEEL paragraph breakdown</vt:lpstr>
      <vt:lpstr>Example – PEEL paragraphs – part 1 </vt:lpstr>
      <vt:lpstr>Example – PEEL paragraphs – part 2 </vt:lpstr>
      <vt:lpstr>Apply – PEEL paragraphs incorporating KCI – part 1 </vt:lpstr>
      <vt:lpstr>Apply – PEEL paragraphs incorporating KCI – part 2 </vt:lpstr>
      <vt:lpstr>Apply – PEEL paragraphs incorporating KCI – part 3</vt:lpstr>
      <vt:lpstr>Practise – PEEL paragraphs incorporating KCI – part 1 </vt:lpstr>
      <vt:lpstr>Practise – PEEL paragraphs incorporating KCI – part 2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 – scaffold the body of your response</dc:title>
  <dc:creator>NSW Department of Education</dc:creator>
  <cp:keywords/>
  <cp:revision>2</cp:revision>
  <dcterms:created xsi:type="dcterms:W3CDTF">2023-06-15T00:00:50Z</dcterms:created>
  <dcterms:modified xsi:type="dcterms:W3CDTF">2023-06-15T00:01:07Z</dcterms:modified>
</cp:coreProperties>
</file>