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handoutMasterIdLst>
    <p:handoutMasterId r:id="rId10"/>
  </p:handoutMasterIdLst>
  <p:sldIdLst>
    <p:sldId id="323" r:id="rId2"/>
    <p:sldId id="399" r:id="rId3"/>
    <p:sldId id="395" r:id="rId4"/>
    <p:sldId id="400" r:id="rId5"/>
    <p:sldId id="396" r:id="rId6"/>
    <p:sldId id="398" r:id="rId7"/>
    <p:sldId id="406" r:id="rId8"/>
  </p:sldIdLst>
  <p:sldSz cx="12192000" cy="6858000"/>
  <p:notesSz cx="6858000" cy="9144000"/>
  <p:embeddedFontLs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8F8A4-AF1A-4FA8-8F59-2E46FE91A64F}" v="8" dt="2023-04-24T04:39:32.039"/>
    <p1510:client id="{842BB9CF-BA96-4996-B71C-F7E4F1CDA8F6}" v="6" dt="2023-04-16T22:49:46.19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nsw.gov.au/content/dam/main-education/teaching-and-learning/curriculum/key-learning-areas/creative-arts/media/documents/creative-arts-s6-visual-arts-hsc-writing-module-1-edit-responses.docx#support-docs"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standards.nsw.edu.au/wps/portal/nesa/resource-finder/hsc-exam-papers/2017/visual-arts-2017-hsc-exam-pack" TargetMode="External"/><Relationship Id="rId2" Type="http://schemas.openxmlformats.org/officeDocument/2006/relationships/hyperlink" Target="https://education.nsw.gov.au/content/dam/main-education/teaching-and-learning/curriculum/key-learning-areas/creative-arts/media/documents/creative-arts-s6-visual-arts-hsc-writing-module-1-questions-1-and-3.docx#support-docs"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 – </a:t>
            </a:r>
            <a:r>
              <a:rPr lang="en-AU" dirty="0">
                <a:solidFill>
                  <a:schemeClr val="accent4"/>
                </a:solidFill>
              </a:rPr>
              <a:t>review and edit responses</a:t>
            </a:r>
          </a:p>
        </p:txBody>
      </p:sp>
      <p:sp>
        <p:nvSpPr>
          <p:cNvPr id="2" name="Footer Placeholder 2">
            <a:extLst>
              <a:ext uri="{FF2B5EF4-FFF2-40B4-BE49-F238E27FC236}">
                <a16:creationId xmlns:a16="http://schemas.microsoft.com/office/drawing/2014/main" id="{F4D25380-698D-2EF7-5411-A9697589DF02}"/>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effectLst/>
              </a:rPr>
              <a:t>Writing about HSC visual arts</a:t>
            </a:r>
            <a:endParaRPr lang="en-AU"/>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A3C99-41D2-0EB5-16EE-8E15BD233A98}"/>
              </a:ext>
            </a:extLst>
          </p:cNvPr>
          <p:cNvSpPr>
            <a:spLocks noGrp="1"/>
          </p:cNvSpPr>
          <p:nvPr>
            <p:ph type="title"/>
          </p:nvPr>
        </p:nvSpPr>
        <p:spPr/>
        <p:txBody>
          <a:bodyPr/>
          <a:lstStyle/>
          <a:p>
            <a:r>
              <a:rPr lang="en-AU"/>
              <a:t>LEAP lessons introduction</a:t>
            </a:r>
            <a:endParaRPr lang="en-GB">
              <a:ea typeface="+mj-lt"/>
              <a:cs typeface="+mj-lt"/>
            </a:endParaRPr>
          </a:p>
          <a:p>
            <a:endParaRPr lang="en-GB"/>
          </a:p>
        </p:txBody>
      </p:sp>
      <p:sp>
        <p:nvSpPr>
          <p:cNvPr id="29" name="TextBox 13">
            <a:extLst>
              <a:ext uri="{FF2B5EF4-FFF2-40B4-BE49-F238E27FC236}">
                <a16:creationId xmlns:a16="http://schemas.microsoft.com/office/drawing/2014/main" id="{73C9ED58-2CA1-54E0-0F50-440E4B05C118}"/>
              </a:ext>
              <a:ext uri="{C183D7F6-B498-43B3-948B-1728B52AA6E4}">
                <adec:decorative xmlns:adec="http://schemas.microsoft.com/office/drawing/2017/decorative" val="0"/>
              </a:ext>
            </a:extLst>
          </p:cNvPr>
          <p:cNvSpPr txBox="1"/>
          <p:nvPr/>
        </p:nvSpPr>
        <p:spPr>
          <a:xfrm>
            <a:off x="314929" y="1654212"/>
            <a:ext cx="7043981" cy="4027193"/>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to a question,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practise your new skills and knowledge by answering a new question in more depth.</a:t>
            </a:r>
          </a:p>
        </p:txBody>
      </p:sp>
      <p:grpSp>
        <p:nvGrpSpPr>
          <p:cNvPr id="2" name="Group 1">
            <a:extLst>
              <a:ext uri="{FF2B5EF4-FFF2-40B4-BE49-F238E27FC236}">
                <a16:creationId xmlns:a16="http://schemas.microsoft.com/office/drawing/2014/main" id="{679AA42C-BB56-5ACC-7EA2-ED8E5F265CEE}"/>
              </a:ext>
              <a:ext uri="{C183D7F6-B498-43B3-948B-1728B52AA6E4}">
                <adec:decorative xmlns:adec="http://schemas.microsoft.com/office/drawing/2017/decorative" val="1"/>
              </a:ext>
            </a:extLst>
          </p:cNvPr>
          <p:cNvGrpSpPr/>
          <p:nvPr/>
        </p:nvGrpSpPr>
        <p:grpSpPr>
          <a:xfrm>
            <a:off x="7511364" y="1483150"/>
            <a:ext cx="4228184" cy="1882994"/>
            <a:chOff x="7511364" y="1483150"/>
            <a:chExt cx="4228184" cy="1882994"/>
          </a:xfrm>
        </p:grpSpPr>
        <p:sp>
          <p:nvSpPr>
            <p:cNvPr id="8" name="Rectangle: Rounded Corners 7">
              <a:extLst>
                <a:ext uri="{FF2B5EF4-FFF2-40B4-BE49-F238E27FC236}">
                  <a16:creationId xmlns:a16="http://schemas.microsoft.com/office/drawing/2014/main" id="{1E1DF659-DE3D-098D-8BA2-DDB76B52F0F7}"/>
                </a:ext>
                <a:ext uri="{C183D7F6-B498-43B3-948B-1728B52AA6E4}">
                  <adec:decorative xmlns:adec="http://schemas.microsoft.com/office/drawing/2017/decorative" val="1"/>
                </a:ext>
              </a:extLst>
            </p:cNvPr>
            <p:cNvSpPr/>
            <p:nvPr/>
          </p:nvSpPr>
          <p:spPr>
            <a:xfrm>
              <a:off x="7511365" y="1483150"/>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9" name="Oval 8">
              <a:extLst>
                <a:ext uri="{FF2B5EF4-FFF2-40B4-BE49-F238E27FC236}">
                  <a16:creationId xmlns:a16="http://schemas.microsoft.com/office/drawing/2014/main" id="{62A07E22-BDA8-BD9B-1269-0C7BA8DDA95E}"/>
                </a:ext>
                <a:ext uri="{C183D7F6-B498-43B3-948B-1728B52AA6E4}">
                  <adec:decorative xmlns:adec="http://schemas.microsoft.com/office/drawing/2017/decorative" val="1"/>
                </a:ext>
              </a:extLst>
            </p:cNvPr>
            <p:cNvSpPr/>
            <p:nvPr/>
          </p:nvSpPr>
          <p:spPr>
            <a:xfrm>
              <a:off x="7511364"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L</a:t>
              </a:r>
            </a:p>
            <a:p>
              <a:pPr algn="ctr"/>
              <a:endParaRPr lang="en-AU" b="1"/>
            </a:p>
          </p:txBody>
        </p:sp>
        <p:sp>
          <p:nvSpPr>
            <p:cNvPr id="10" name="Oval 9">
              <a:extLst>
                <a:ext uri="{FF2B5EF4-FFF2-40B4-BE49-F238E27FC236}">
                  <a16:creationId xmlns:a16="http://schemas.microsoft.com/office/drawing/2014/main" id="{A01E73DD-79A5-57AB-3E20-B26574F02370}"/>
                </a:ext>
                <a:ext uri="{C183D7F6-B498-43B3-948B-1728B52AA6E4}">
                  <adec:decorative xmlns:adec="http://schemas.microsoft.com/office/drawing/2017/decorative" val="1"/>
                </a:ext>
              </a:extLst>
            </p:cNvPr>
            <p:cNvSpPr/>
            <p:nvPr/>
          </p:nvSpPr>
          <p:spPr>
            <a:xfrm>
              <a:off x="9662096"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A</a:t>
              </a:r>
            </a:p>
            <a:p>
              <a:pPr algn="ctr"/>
              <a:endParaRPr lang="en-AU"/>
            </a:p>
          </p:txBody>
        </p:sp>
        <p:sp>
          <p:nvSpPr>
            <p:cNvPr id="11" name="Oval 10">
              <a:extLst>
                <a:ext uri="{FF2B5EF4-FFF2-40B4-BE49-F238E27FC236}">
                  <a16:creationId xmlns:a16="http://schemas.microsoft.com/office/drawing/2014/main" id="{A8D983DF-8BF5-AB3E-5167-0F5E087CC8EC}"/>
                </a:ext>
                <a:ext uri="{C183D7F6-B498-43B3-948B-1728B52AA6E4}">
                  <adec:decorative xmlns:adec="http://schemas.microsoft.com/office/drawing/2017/decorative" val="1"/>
                </a:ext>
              </a:extLst>
            </p:cNvPr>
            <p:cNvSpPr/>
            <p:nvPr/>
          </p:nvSpPr>
          <p:spPr>
            <a:xfrm>
              <a:off x="10731548"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P</a:t>
              </a:r>
            </a:p>
            <a:p>
              <a:pPr algn="ctr"/>
              <a:endParaRPr lang="en-AU"/>
            </a:p>
          </p:txBody>
        </p:sp>
        <p:sp>
          <p:nvSpPr>
            <p:cNvPr id="12" name="TextBox 7">
              <a:extLst>
                <a:ext uri="{FF2B5EF4-FFF2-40B4-BE49-F238E27FC236}">
                  <a16:creationId xmlns:a16="http://schemas.microsoft.com/office/drawing/2014/main" id="{C4D46FE9-DBEF-9F60-C583-AE50E0D10075}"/>
                </a:ext>
                <a:ext uri="{C183D7F6-B498-43B3-948B-1728B52AA6E4}">
                  <adec:decorative xmlns:adec="http://schemas.microsoft.com/office/drawing/2017/decorative" val="1"/>
                </a:ext>
              </a:extLst>
            </p:cNvPr>
            <p:cNvSpPr txBox="1"/>
            <p:nvPr/>
          </p:nvSpPr>
          <p:spPr>
            <a:xfrm>
              <a:off x="7812892" y="3070800"/>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Learn</a:t>
              </a:r>
            </a:p>
          </p:txBody>
        </p:sp>
        <p:sp>
          <p:nvSpPr>
            <p:cNvPr id="14" name="TextBox 8">
              <a:extLst>
                <a:ext uri="{FF2B5EF4-FFF2-40B4-BE49-F238E27FC236}">
                  <a16:creationId xmlns:a16="http://schemas.microsoft.com/office/drawing/2014/main" id="{22F4978A-6FCE-7AD9-B104-13CB25481DF0}"/>
                </a:ext>
                <a:ext uri="{C183D7F6-B498-43B3-948B-1728B52AA6E4}">
                  <adec:decorative xmlns:adec="http://schemas.microsoft.com/office/drawing/2017/decorative" val="1"/>
                </a:ext>
              </a:extLst>
            </p:cNvPr>
            <p:cNvSpPr txBox="1"/>
            <p:nvPr/>
          </p:nvSpPr>
          <p:spPr>
            <a:xfrm>
              <a:off x="9960726"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Apply</a:t>
              </a:r>
            </a:p>
          </p:txBody>
        </p:sp>
        <p:sp>
          <p:nvSpPr>
            <p:cNvPr id="20" name="TextBox 9">
              <a:extLst>
                <a:ext uri="{FF2B5EF4-FFF2-40B4-BE49-F238E27FC236}">
                  <a16:creationId xmlns:a16="http://schemas.microsoft.com/office/drawing/2014/main" id="{F0CD4C8F-FB62-33F9-1919-2F6B58CFA005}"/>
                </a:ext>
                <a:ext uri="{C183D7F6-B498-43B3-948B-1728B52AA6E4}">
                  <adec:decorative xmlns:adec="http://schemas.microsoft.com/office/drawing/2017/decorative" val="1"/>
                </a:ext>
              </a:extLst>
            </p:cNvPr>
            <p:cNvSpPr txBox="1"/>
            <p:nvPr/>
          </p:nvSpPr>
          <p:spPr>
            <a:xfrm>
              <a:off x="10978877"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Practise</a:t>
              </a:r>
            </a:p>
          </p:txBody>
        </p:sp>
        <p:sp>
          <p:nvSpPr>
            <p:cNvPr id="26" name="Oval 25">
              <a:extLst>
                <a:ext uri="{FF2B5EF4-FFF2-40B4-BE49-F238E27FC236}">
                  <a16:creationId xmlns:a16="http://schemas.microsoft.com/office/drawing/2014/main" id="{39BC668E-75B9-4AE4-73FA-444E9255C3BA}"/>
                </a:ext>
                <a:ext uri="{C183D7F6-B498-43B3-948B-1728B52AA6E4}">
                  <adec:decorative xmlns:adec="http://schemas.microsoft.com/office/drawing/2017/decorative" val="1"/>
                </a:ext>
              </a:extLst>
            </p:cNvPr>
            <p:cNvSpPr/>
            <p:nvPr/>
          </p:nvSpPr>
          <p:spPr>
            <a:xfrm>
              <a:off x="8580043"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E</a:t>
              </a:r>
            </a:p>
            <a:p>
              <a:pPr algn="ctr"/>
              <a:endParaRPr lang="en-AU"/>
            </a:p>
          </p:txBody>
        </p:sp>
        <p:sp>
          <p:nvSpPr>
            <p:cNvPr id="27" name="TextBox 11">
              <a:extLst>
                <a:ext uri="{FF2B5EF4-FFF2-40B4-BE49-F238E27FC236}">
                  <a16:creationId xmlns:a16="http://schemas.microsoft.com/office/drawing/2014/main" id="{684E62A0-1BD8-7C26-DD15-5D1DC255AF41}"/>
                </a:ext>
                <a:ext uri="{C183D7F6-B498-43B3-948B-1728B52AA6E4}">
                  <adec:decorative xmlns:adec="http://schemas.microsoft.com/office/drawing/2017/decorative" val="1"/>
                </a:ext>
              </a:extLst>
            </p:cNvPr>
            <p:cNvSpPr txBox="1"/>
            <p:nvPr/>
          </p:nvSpPr>
          <p:spPr>
            <a:xfrm>
              <a:off x="8765838" y="3070800"/>
              <a:ext cx="723237" cy="198588"/>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Example</a:t>
              </a:r>
            </a:p>
          </p:txBody>
        </p:sp>
        <p:sp>
          <p:nvSpPr>
            <p:cNvPr id="30" name="Title 1">
              <a:extLst>
                <a:ext uri="{FF2B5EF4-FFF2-40B4-BE49-F238E27FC236}">
                  <a16:creationId xmlns:a16="http://schemas.microsoft.com/office/drawing/2014/main" id="{70DDBF93-4CE2-B576-5A5B-FD01E3C76D17}"/>
                </a:ext>
                <a:ext uri="{C183D7F6-B498-43B3-948B-1728B52AA6E4}">
                  <adec:decorative xmlns:adec="http://schemas.microsoft.com/office/drawing/2017/decorative" val="1"/>
                </a:ext>
              </a:extLst>
            </p:cNvPr>
            <p:cNvSpPr txBox="1">
              <a:spLocks/>
            </p:cNvSpPr>
            <p:nvPr/>
          </p:nvSpPr>
          <p:spPr>
            <a:xfrm>
              <a:off x="7753163" y="1624339"/>
              <a:ext cx="3860655" cy="870983"/>
            </a:xfrm>
            <a:prstGeom prst="rect">
              <a:avLst/>
            </a:prstGeo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2400"/>
                <a:t>Review and edit responses</a:t>
              </a:r>
            </a:p>
          </p:txBody>
        </p:sp>
      </p:grpSp>
      <p:sp>
        <p:nvSpPr>
          <p:cNvPr id="7" name="Slide Number Placeholder 3">
            <a:extLst>
              <a:ext uri="{FF2B5EF4-FFF2-40B4-BE49-F238E27FC236}">
                <a16:creationId xmlns:a16="http://schemas.microsoft.com/office/drawing/2014/main" id="{A89122DF-3DC5-6775-DEE7-5E7BA5F30954}"/>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a:t>
            </a:fld>
            <a:endParaRPr lang="en-AU"/>
          </a:p>
        </p:txBody>
      </p:sp>
    </p:spTree>
    <p:extLst>
      <p:ext uri="{BB962C8B-B14F-4D97-AF65-F5344CB8AC3E}">
        <p14:creationId xmlns:p14="http://schemas.microsoft.com/office/powerpoint/2010/main" val="168876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a:xfrm>
            <a:off x="372533" y="360000"/>
            <a:ext cx="10067467" cy="1008000"/>
          </a:xfrm>
          <a:solidFill>
            <a:schemeClr val="accent4"/>
          </a:solidFill>
        </p:spPr>
        <p:txBody>
          <a:bodyPr/>
          <a:lstStyle/>
          <a:p>
            <a:r>
              <a:rPr lang="en-AU" dirty="0"/>
              <a:t>Learn – </a:t>
            </a:r>
            <a:r>
              <a:rPr lang="en-AU" dirty="0">
                <a:solidFill>
                  <a:schemeClr val="tx2"/>
                </a:solidFill>
              </a:rPr>
              <a:t>review and edit section 1 responses</a:t>
            </a:r>
            <a:br>
              <a:rPr lang="en-AU" dirty="0">
                <a:solidFill>
                  <a:schemeClr val="tx2"/>
                </a:solidFill>
              </a:rPr>
            </a:br>
            <a:br>
              <a:rPr lang="en-AU" dirty="0"/>
            </a:br>
            <a:endParaRPr lang="en-AU" dirty="0">
              <a:solidFill>
                <a:schemeClr val="tx2"/>
              </a:solidFill>
            </a:endParaRPr>
          </a:p>
        </p:txBody>
      </p:sp>
      <p:grpSp>
        <p:nvGrpSpPr>
          <p:cNvPr id="6" name="Group 5">
            <a:extLst>
              <a:ext uri="{FF2B5EF4-FFF2-40B4-BE49-F238E27FC236}">
                <a16:creationId xmlns:a16="http://schemas.microsoft.com/office/drawing/2014/main" id="{B0AA0558-CAC0-D3EA-0625-0148C5A9B6F1}"/>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9" name="Oval 8">
              <a:extLst>
                <a:ext uri="{FF2B5EF4-FFF2-40B4-BE49-F238E27FC236}">
                  <a16:creationId xmlns:a16="http://schemas.microsoft.com/office/drawing/2014/main" id="{A25361F3-EE3C-E7D7-C998-A117D522284D}"/>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11" name="TextBox 10">
              <a:extLst>
                <a:ext uri="{FF2B5EF4-FFF2-40B4-BE49-F238E27FC236}">
                  <a16:creationId xmlns:a16="http://schemas.microsoft.com/office/drawing/2014/main" id="{A7E6C1D0-F874-CF3B-2714-A6F12F021CB3}"/>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7" name="Rectangle 6">
            <a:extLst>
              <a:ext uri="{FF2B5EF4-FFF2-40B4-BE49-F238E27FC236}">
                <a16:creationId xmlns:a16="http://schemas.microsoft.com/office/drawing/2014/main" id="{31B4725D-95FE-982E-CB67-3D30D7961A1A}"/>
              </a:ext>
              <a:ext uri="{C183D7F6-B498-43B3-948B-1728B52AA6E4}">
                <adec:decorative xmlns:adec="http://schemas.microsoft.com/office/drawing/2017/decorative" val="0"/>
              </a:ext>
            </a:extLst>
          </p:cNvPr>
          <p:cNvSpPr/>
          <p:nvPr/>
        </p:nvSpPr>
        <p:spPr>
          <a:xfrm>
            <a:off x="2208108" y="1439730"/>
            <a:ext cx="5124509" cy="4800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nSpc>
                <a:spcPct val="150000"/>
              </a:lnSpc>
              <a:spcBef>
                <a:spcPts val="600"/>
              </a:spcBef>
              <a:spcAft>
                <a:spcPts val="600"/>
              </a:spcAft>
            </a:pPr>
            <a:r>
              <a:rPr lang="en-AU" sz="1800" dirty="0">
                <a:solidFill>
                  <a:schemeClr val="accent1"/>
                </a:solidFill>
                <a:effectLst/>
                <a:ea typeface="Calibri" panose="020F0502020204030204" pitchFamily="34" charset="0"/>
              </a:rPr>
              <a:t>Assessing your answers to HSC section I questions against the marking guidelines provided by NESA can provide valuable information about how to improve your responses in the future.</a:t>
            </a:r>
          </a:p>
          <a:p>
            <a:pPr marL="355600" indent="-268288">
              <a:lnSpc>
                <a:spcPct val="115000"/>
              </a:lnSpc>
              <a:spcBef>
                <a:spcPts val="600"/>
              </a:spcBef>
              <a:spcAft>
                <a:spcPts val="600"/>
              </a:spcAft>
            </a:pPr>
            <a:r>
              <a:rPr lang="en-US" sz="1800" dirty="0">
                <a:solidFill>
                  <a:schemeClr val="accent1"/>
                </a:solidFill>
                <a:effectLst/>
                <a:ea typeface="Calibri" panose="020F0502020204030204" pitchFamily="34" charset="0"/>
                <a:cs typeface="Arial" panose="020B0604020202020204" pitchFamily="34" charset="0"/>
              </a:rPr>
              <a:t>In this activity, you will learn how to</a:t>
            </a:r>
            <a:r>
              <a:rPr lang="en-US" sz="1800" dirty="0">
                <a:solidFill>
                  <a:schemeClr val="accent1"/>
                </a:solidFill>
                <a:ea typeface="Calibri" panose="020F0502020204030204" pitchFamily="34" charset="0"/>
                <a:cs typeface="Arial" panose="020B0604020202020204" pitchFamily="34" charset="0"/>
              </a:rPr>
              <a:t>:</a:t>
            </a:r>
            <a:endParaRPr lang="en-AU" sz="1800" dirty="0">
              <a:solidFill>
                <a:schemeClr val="accent1"/>
              </a:solidFill>
              <a:effectLst/>
              <a:ea typeface="Calibri" panose="020F0502020204030204" pitchFamily="34" charset="0"/>
              <a:cs typeface="Arial" panose="020B0604020202020204" pitchFamily="34" charset="0"/>
            </a:endParaRPr>
          </a:p>
          <a:p>
            <a:pPr marL="355600" lvl="0" indent="-268288">
              <a:lnSpc>
                <a:spcPct val="115000"/>
              </a:lnSpc>
              <a:spcBef>
                <a:spcPts val="600"/>
              </a:spcBef>
              <a:spcAft>
                <a:spcPts val="600"/>
              </a:spcAft>
              <a:buFont typeface="Symbol" panose="05050102010706020507" pitchFamily="18" charset="2"/>
              <a:buChar char=""/>
              <a:tabLst>
                <a:tab pos="414020" algn="l"/>
              </a:tabLst>
            </a:pPr>
            <a:r>
              <a:rPr lang="en-AU" sz="1800" dirty="0">
                <a:solidFill>
                  <a:schemeClr val="accent1"/>
                </a:solidFill>
              </a:rPr>
              <a:t>review your responses against the marking guidelines</a:t>
            </a:r>
            <a:endParaRPr lang="en-AU" sz="1800" b="0" i="0" dirty="0">
              <a:solidFill>
                <a:schemeClr val="accent1"/>
              </a:solidFill>
              <a:effectLst/>
            </a:endParaRPr>
          </a:p>
          <a:p>
            <a:pPr marL="355600" lvl="0" indent="-268288">
              <a:lnSpc>
                <a:spcPct val="115000"/>
              </a:lnSpc>
              <a:spcBef>
                <a:spcPts val="600"/>
              </a:spcBef>
              <a:spcAft>
                <a:spcPts val="600"/>
              </a:spcAft>
              <a:buFont typeface="Symbol" panose="05050102010706020507" pitchFamily="18" charset="2"/>
              <a:buChar char=""/>
              <a:tabLst>
                <a:tab pos="414020" algn="l"/>
              </a:tabLst>
            </a:pPr>
            <a:r>
              <a:rPr lang="en-US" sz="1800" dirty="0">
                <a:solidFill>
                  <a:schemeClr val="accent1"/>
                </a:solidFill>
                <a:ea typeface="Calibri" panose="020F0502020204030204" pitchFamily="34" charset="0"/>
                <a:cs typeface="Arial" panose="020B0604020202020204" pitchFamily="34" charset="0"/>
              </a:rPr>
              <a:t>develop and apply feedback based on the marking guidelines</a:t>
            </a:r>
          </a:p>
          <a:p>
            <a:pPr marL="355600" lvl="0" indent="-268288">
              <a:lnSpc>
                <a:spcPct val="115000"/>
              </a:lnSpc>
              <a:spcBef>
                <a:spcPts val="600"/>
              </a:spcBef>
              <a:spcAft>
                <a:spcPts val="600"/>
              </a:spcAft>
              <a:buFont typeface="Symbol" panose="05050102010706020507" pitchFamily="18" charset="2"/>
              <a:buChar char=""/>
              <a:tabLst>
                <a:tab pos="414020" algn="l"/>
              </a:tabLst>
            </a:pPr>
            <a:r>
              <a:rPr lang="en-US" sz="1800" dirty="0">
                <a:solidFill>
                  <a:schemeClr val="accent1"/>
                </a:solidFill>
                <a:effectLst/>
                <a:ea typeface="Calibri" panose="020F0502020204030204" pitchFamily="34" charset="0"/>
                <a:cs typeface="Arial" panose="020B0604020202020204" pitchFamily="34" charset="0"/>
              </a:rPr>
              <a:t>Improve the quality of your response</a:t>
            </a:r>
            <a:r>
              <a:rPr lang="en-US" sz="1800" dirty="0">
                <a:solidFill>
                  <a:schemeClr val="accent1"/>
                </a:solidFill>
                <a:ea typeface="Calibri" panose="020F0502020204030204" pitchFamily="34" charset="0"/>
                <a:cs typeface="Arial" panose="020B0604020202020204" pitchFamily="34" charset="0"/>
              </a:rPr>
              <a:t>s.</a:t>
            </a:r>
          </a:p>
        </p:txBody>
      </p:sp>
      <p:pic>
        <p:nvPicPr>
          <p:cNvPr id="12" name="Picture 11">
            <a:extLst>
              <a:ext uri="{FF2B5EF4-FFF2-40B4-BE49-F238E27FC236}">
                <a16:creationId xmlns:a16="http://schemas.microsoft.com/office/drawing/2014/main" id="{2BD120EF-B44F-456C-6D71-DF5B14C4D9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95410" y="1439730"/>
            <a:ext cx="3022531" cy="42971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422457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a:xfrm>
            <a:off x="372533" y="360000"/>
            <a:ext cx="10067467" cy="1008000"/>
          </a:xfrm>
          <a:solidFill>
            <a:schemeClr val="accent4"/>
          </a:solidFill>
        </p:spPr>
        <p:txBody>
          <a:bodyPr/>
          <a:lstStyle/>
          <a:p>
            <a:r>
              <a:rPr lang="en-AU" dirty="0"/>
              <a:t>Learn – </a:t>
            </a:r>
            <a:r>
              <a:rPr lang="en-AU" dirty="0">
                <a:solidFill>
                  <a:schemeClr val="tx2"/>
                </a:solidFill>
              </a:rPr>
              <a:t>review and edit section 1 responses</a:t>
            </a:r>
            <a:br>
              <a:rPr lang="en-AU" dirty="0"/>
            </a:br>
            <a:endParaRPr lang="en-AU" dirty="0">
              <a:solidFill>
                <a:schemeClr val="tx2"/>
              </a:solidFill>
            </a:endParaRPr>
          </a:p>
        </p:txBody>
      </p:sp>
      <p:grpSp>
        <p:nvGrpSpPr>
          <p:cNvPr id="3" name="Group 2">
            <a:extLst>
              <a:ext uri="{FF2B5EF4-FFF2-40B4-BE49-F238E27FC236}">
                <a16:creationId xmlns:a16="http://schemas.microsoft.com/office/drawing/2014/main" id="{DD6033CF-EAFF-CD8C-D3D7-3A263F024D73}"/>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9" name="Oval 8">
              <a:extLst>
                <a:ext uri="{FF2B5EF4-FFF2-40B4-BE49-F238E27FC236}">
                  <a16:creationId xmlns:a16="http://schemas.microsoft.com/office/drawing/2014/main" id="{A25361F3-EE3C-E7D7-C998-A117D522284D}"/>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11" name="TextBox 10">
              <a:extLst>
                <a:ext uri="{FF2B5EF4-FFF2-40B4-BE49-F238E27FC236}">
                  <a16:creationId xmlns:a16="http://schemas.microsoft.com/office/drawing/2014/main" id="{A7E6C1D0-F874-CF3B-2714-A6F12F021CB3}"/>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5" name="Rectangle 4">
            <a:extLst>
              <a:ext uri="{FF2B5EF4-FFF2-40B4-BE49-F238E27FC236}">
                <a16:creationId xmlns:a16="http://schemas.microsoft.com/office/drawing/2014/main" id="{2336CADC-30EA-7883-CECA-07FFE5556F0B}"/>
              </a:ext>
              <a:ext uri="{C183D7F6-B498-43B3-948B-1728B52AA6E4}">
                <adec:decorative xmlns:adec="http://schemas.microsoft.com/office/drawing/2017/decorative" val="0"/>
              </a:ext>
            </a:extLst>
          </p:cNvPr>
          <p:cNvSpPr/>
          <p:nvPr/>
        </p:nvSpPr>
        <p:spPr>
          <a:xfrm>
            <a:off x="2503932" y="1482881"/>
            <a:ext cx="5124509" cy="313724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nSpc>
                <a:spcPct val="150000"/>
              </a:lnSpc>
              <a:spcBef>
                <a:spcPts val="1200"/>
              </a:spcBef>
            </a:pPr>
            <a:r>
              <a:rPr lang="en-AU" sz="1800" dirty="0">
                <a:solidFill>
                  <a:srgbClr val="000000"/>
                </a:solidFill>
                <a:effectLst/>
                <a:ea typeface="Calibri" panose="020F0502020204030204" pitchFamily="34" charset="0"/>
                <a:cs typeface="Arial" panose="020B0604020202020204" pitchFamily="34" charset="0"/>
              </a:rPr>
              <a:t>Marking guidelines are developed by NESA in conjunction with each examination paper to be used by markers to guide their marking of a student's response. These are presented as a table form with criteria against each mark or mark range. Sample answers are also sometimes provided in the guidelines. </a:t>
            </a:r>
            <a:endParaRPr lang="en-AU" sz="1800" dirty="0">
              <a:effectLs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BD120EF-B44F-456C-6D71-DF5B14C4D9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87915" y="1482881"/>
            <a:ext cx="3022531" cy="429718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75400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review and edit section 1 responses</a:t>
            </a:r>
            <a:br>
              <a:rPr lang="en-AU" dirty="0"/>
            </a:br>
            <a:endParaRPr lang="en-AU" dirty="0"/>
          </a:p>
        </p:txBody>
      </p:sp>
      <p:grpSp>
        <p:nvGrpSpPr>
          <p:cNvPr id="5" name="Group 4">
            <a:extLst>
              <a:ext uri="{FF2B5EF4-FFF2-40B4-BE49-F238E27FC236}">
                <a16:creationId xmlns:a16="http://schemas.microsoft.com/office/drawing/2014/main" id="{C518CAE6-ADB2-F814-C12C-BA085B954139}"/>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9" name="Oval 8">
              <a:extLst>
                <a:ext uri="{FF2B5EF4-FFF2-40B4-BE49-F238E27FC236}">
                  <a16:creationId xmlns:a16="http://schemas.microsoft.com/office/drawing/2014/main" id="{D36C356F-089F-838D-128B-18A377951DC6}"/>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E</a:t>
              </a:r>
            </a:p>
            <a:p>
              <a:pPr algn="ctr"/>
              <a:endParaRPr lang="en-AU" b="1" dirty="0"/>
            </a:p>
          </p:txBody>
        </p:sp>
        <p:sp>
          <p:nvSpPr>
            <p:cNvPr id="10" name="TextBox 9">
              <a:extLst>
                <a:ext uri="{FF2B5EF4-FFF2-40B4-BE49-F238E27FC236}">
                  <a16:creationId xmlns:a16="http://schemas.microsoft.com/office/drawing/2014/main" id="{D6A67EE9-58EE-3B6C-9267-B9AA50E566B0}"/>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3" name="Content Placeholder 2">
            <a:extLst>
              <a:ext uri="{FF2B5EF4-FFF2-40B4-BE49-F238E27FC236}">
                <a16:creationId xmlns:a16="http://schemas.microsoft.com/office/drawing/2014/main" id="{C21F7D00-94C6-3129-B1D7-418EEB5757D9}"/>
              </a:ext>
            </a:extLst>
          </p:cNvPr>
          <p:cNvSpPr>
            <a:spLocks noGrp="1"/>
          </p:cNvSpPr>
          <p:nvPr>
            <p:ph idx="1"/>
          </p:nvPr>
        </p:nvSpPr>
        <p:spPr>
          <a:xfrm>
            <a:off x="2321396" y="1129875"/>
            <a:ext cx="8802604" cy="5191508"/>
          </a:xfrm>
        </p:spPr>
        <p:txBody>
          <a:bodyPr vert="horz" lIns="0" tIns="0" rIns="0" bIns="0" rtlCol="0" anchor="t">
            <a:noAutofit/>
          </a:bodyPr>
          <a:lstStyle/>
          <a:p>
            <a:pPr>
              <a:lnSpc>
                <a:spcPct val="115000"/>
              </a:lnSpc>
              <a:spcBef>
                <a:spcPts val="1200"/>
              </a:spcBef>
            </a:pPr>
            <a:r>
              <a:rPr lang="en-AU" sz="1600" dirty="0">
                <a:solidFill>
                  <a:schemeClr val="accent1"/>
                </a:solidFill>
                <a:effectLst/>
                <a:ea typeface="Calibri" panose="020F0502020204030204" pitchFamily="34" charset="0"/>
                <a:cs typeface="Arial"/>
              </a:rPr>
              <a:t>See how the </a:t>
            </a:r>
            <a:r>
              <a:rPr lang="en-US" sz="1600" u="sng"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example response for question 2</a:t>
            </a:r>
            <a:r>
              <a:rPr lang="en-US" sz="1600" dirty="0">
                <a:solidFill>
                  <a:schemeClr val="accent2"/>
                </a:solidFill>
                <a:ea typeface="Calibri" panose="020F0502020204030204" pitchFamily="34" charset="0"/>
                <a:cs typeface="Arial"/>
              </a:rPr>
              <a:t> </a:t>
            </a:r>
            <a:r>
              <a:rPr lang="en-AU" sz="1600" dirty="0">
                <a:solidFill>
                  <a:schemeClr val="accent1"/>
                </a:solidFill>
                <a:effectLst/>
                <a:ea typeface="Calibri" panose="020F0502020204030204" pitchFamily="34" charset="0"/>
                <a:cs typeface="Arial"/>
              </a:rPr>
              <a:t>has been assessed against the making guidelines.</a:t>
            </a:r>
            <a:r>
              <a:rPr lang="en-AU" sz="1600" dirty="0">
                <a:solidFill>
                  <a:schemeClr val="accent1"/>
                </a:solidFill>
                <a:ea typeface="Calibri" panose="020F0502020204030204" pitchFamily="34" charset="0"/>
                <a:cs typeface="Arial"/>
              </a:rPr>
              <a:t> </a:t>
            </a:r>
            <a:endParaRPr lang="en-AU" sz="1600" dirty="0">
              <a:solidFill>
                <a:schemeClr val="accent1"/>
              </a:solidFill>
              <a:effectLst/>
              <a:ea typeface="Calibri" panose="020F0502020204030204" pitchFamily="34" charset="0"/>
              <a:cs typeface="Arial"/>
            </a:endParaRPr>
          </a:p>
          <a:p>
            <a:pPr>
              <a:lnSpc>
                <a:spcPct val="115000"/>
              </a:lnSpc>
              <a:spcBef>
                <a:spcPts val="1200"/>
              </a:spcBef>
            </a:pPr>
            <a:r>
              <a:rPr lang="en-AU" sz="1600" dirty="0">
                <a:solidFill>
                  <a:schemeClr val="accent1"/>
                </a:solidFill>
                <a:effectLst/>
                <a:ea typeface="Calibri" panose="020F0502020204030204" pitchFamily="34" charset="0"/>
                <a:cs typeface="Times New Roman" panose="02020603050405020304" pitchFamily="18" charset="0"/>
              </a:rPr>
              <a:t>The response has been reviewed in a 2-step process. </a:t>
            </a:r>
          </a:p>
          <a:p>
            <a:pPr marL="342900" lvl="0" indent="-342900" fontAlgn="base">
              <a:lnSpc>
                <a:spcPct val="115000"/>
              </a:lnSpc>
              <a:spcBef>
                <a:spcPts val="400"/>
              </a:spcBef>
              <a:buFont typeface="+mj-lt"/>
              <a:buAutoNum type="arabicPeriod"/>
            </a:pPr>
            <a:r>
              <a:rPr lang="en-AU" sz="1600" u="none" strike="noStrike" kern="0" spc="0" dirty="0">
                <a:solidFill>
                  <a:schemeClr val="accent1"/>
                </a:solidFill>
                <a:effectLst/>
                <a:ea typeface="Calibri" panose="020F0502020204030204" pitchFamily="34" charset="0"/>
                <a:cs typeface="Times New Roman" panose="02020603050405020304" pitchFamily="18" charset="0"/>
              </a:rPr>
              <a:t>Response is read through carefully and all evidence is identified and coded with the appropriate colour and/or bold. </a:t>
            </a:r>
          </a:p>
          <a:p>
            <a:pPr marL="342900" indent="-342900" fontAlgn="base">
              <a:lnSpc>
                <a:spcPct val="115000"/>
              </a:lnSpc>
              <a:buFont typeface="+mj-lt"/>
              <a:buAutoNum type="arabicPeriod"/>
            </a:pPr>
            <a:r>
              <a:rPr lang="en-AU" sz="1600" u="none" strike="noStrike" kern="0" spc="0" dirty="0">
                <a:solidFill>
                  <a:schemeClr val="accent1"/>
                </a:solidFill>
                <a:effectLst/>
                <a:ea typeface="Calibri" panose="020F0502020204030204" pitchFamily="34" charset="0"/>
                <a:cs typeface="Times New Roman"/>
              </a:rPr>
              <a:t>The evidence is re-read and aligned to the most appropriate criteria level in the marking guidelines. The discriminating terms that indicate criteria level have been underlined in the </a:t>
            </a:r>
            <a:r>
              <a:rPr lang="en-AU" sz="1600" kern="0" dirty="0">
                <a:solidFill>
                  <a:schemeClr val="accent1"/>
                </a:solidFill>
                <a:ea typeface="Calibri" panose="020F0502020204030204" pitchFamily="34" charset="0"/>
                <a:cs typeface="Times New Roman"/>
              </a:rPr>
              <a:t>Example response review using the marking guidelines. </a:t>
            </a:r>
            <a:r>
              <a:rPr lang="en-AU" sz="1600" u="none" strike="noStrike" kern="0" spc="0" dirty="0">
                <a:solidFill>
                  <a:schemeClr val="accent1"/>
                </a:solidFill>
                <a:effectLst/>
                <a:ea typeface="Calibri" panose="020F0502020204030204" pitchFamily="34" charset="0"/>
                <a:cs typeface="Times New Roman"/>
              </a:rPr>
              <a:t>Generally, there will be a criteria level that at least half the evidence aligns to. This is a good indication of where the response sits based on the marking guidelines.</a:t>
            </a:r>
            <a:r>
              <a:rPr lang="en-AU" sz="1600" kern="0" dirty="0">
                <a:solidFill>
                  <a:schemeClr val="accent1"/>
                </a:solidFill>
                <a:ea typeface="Calibri" panose="020F0502020204030204" pitchFamily="34" charset="0"/>
                <a:cs typeface="Times New Roman"/>
              </a:rPr>
              <a:t> </a:t>
            </a:r>
            <a:endParaRPr lang="en-AU" sz="1600" dirty="0">
              <a:solidFill>
                <a:schemeClr val="accent1"/>
              </a:solidFill>
            </a:endParaRPr>
          </a:p>
          <a:p>
            <a:pPr fontAlgn="base">
              <a:lnSpc>
                <a:spcPct val="115000"/>
              </a:lnSpc>
              <a:spcBef>
                <a:spcPts val="400"/>
              </a:spcBef>
            </a:pPr>
            <a:r>
              <a:rPr lang="en-AU" sz="1600" dirty="0">
                <a:solidFill>
                  <a:schemeClr val="accent1"/>
                </a:solidFill>
                <a:ea typeface="Calibri" panose="020F0502020204030204" pitchFamily="34" charset="0"/>
                <a:cs typeface="Times New Roman"/>
              </a:rPr>
              <a:t>If</a:t>
            </a:r>
            <a:r>
              <a:rPr lang="en-AU" sz="1600" dirty="0">
                <a:solidFill>
                  <a:schemeClr val="accent1"/>
                </a:solidFill>
                <a:effectLst/>
                <a:ea typeface="Calibri" panose="020F0502020204030204" pitchFamily="34" charset="0"/>
                <a:cs typeface="Times New Roman"/>
              </a:rPr>
              <a:t> the evidence is split over multiple criteria levels,</a:t>
            </a:r>
            <a:r>
              <a:rPr lang="en-AU" sz="1600" dirty="0">
                <a:solidFill>
                  <a:schemeClr val="accent1"/>
                </a:solidFill>
                <a:ea typeface="Calibri" panose="020F0502020204030204" pitchFamily="34" charset="0"/>
                <a:cs typeface="Times New Roman"/>
              </a:rPr>
              <a:t> award the mark range aligned with most of the evidence</a:t>
            </a:r>
            <a:r>
              <a:rPr lang="en-AU" sz="1600" dirty="0">
                <a:solidFill>
                  <a:schemeClr val="accent1"/>
                </a:solidFill>
                <a:effectLst/>
                <a:ea typeface="Calibri" panose="020F0502020204030204" pitchFamily="34" charset="0"/>
                <a:cs typeface="Times New Roman"/>
              </a:rPr>
              <a:t>. When other evidence is sitting in the criteria level above or below, this is a sign that the mark awarded could be in the higher or lower end of the mark range. For example, if most of the evidence in a response is sitting in criteria level 3 and there are some evidence points in level 4 and 1 evidence point level 2, the response would be considered as meeting the upper range of the criteria level 3-mark range.</a:t>
            </a:r>
          </a:p>
          <a:p>
            <a:pPr>
              <a:lnSpc>
                <a:spcPct val="115000"/>
              </a:lnSpc>
              <a:spcBef>
                <a:spcPts val="1200"/>
              </a:spcBef>
            </a:pPr>
            <a:endParaRPr lang="en-AU" sz="1600" dirty="0">
              <a:solidFill>
                <a:schemeClr val="accent1"/>
              </a:solidFill>
              <a:effectLst/>
              <a:ea typeface="Calibri" panose="020F0502020204030204" pitchFamily="34" charset="0"/>
              <a:cs typeface="Arial"/>
            </a:endParaRPr>
          </a:p>
          <a:p>
            <a:pPr>
              <a:lnSpc>
                <a:spcPct val="115000"/>
              </a:lnSpc>
              <a:spcBef>
                <a:spcPts val="1200"/>
              </a:spcBef>
            </a:pPr>
            <a:endParaRPr lang="en-AU" sz="1600" dirty="0">
              <a:solidFill>
                <a:schemeClr val="accent1"/>
              </a:solidFill>
              <a:effectLst/>
              <a:ea typeface="Calibri" panose="020F0502020204030204" pitchFamily="34" charset="0"/>
            </a:endParaRPr>
          </a:p>
          <a:p>
            <a:endParaRPr lang="en-AU" sz="1600" dirty="0"/>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9984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Apply and practise – </a:t>
            </a:r>
            <a:r>
              <a:rPr lang="en-AU" dirty="0">
                <a:solidFill>
                  <a:schemeClr val="tx2"/>
                </a:solidFill>
              </a:rPr>
              <a:t>review and edit section 1 responses</a:t>
            </a:r>
            <a:br>
              <a:rPr lang="en-AU" dirty="0"/>
            </a:br>
            <a:endParaRPr lang="en-AU" dirty="0"/>
          </a:p>
        </p:txBody>
      </p:sp>
      <p:grpSp>
        <p:nvGrpSpPr>
          <p:cNvPr id="3" name="Group 2">
            <a:extLst>
              <a:ext uri="{FF2B5EF4-FFF2-40B4-BE49-F238E27FC236}">
                <a16:creationId xmlns:a16="http://schemas.microsoft.com/office/drawing/2014/main" id="{7AACB92F-61CD-4ABE-71AF-5B4B13F7F655}"/>
              </a:ext>
              <a:ext uri="{C183D7F6-B498-43B3-948B-1728B52AA6E4}">
                <adec:decorative xmlns:adec="http://schemas.microsoft.com/office/drawing/2017/decorative" val="1"/>
              </a:ext>
            </a:extLst>
          </p:cNvPr>
          <p:cNvGrpSpPr/>
          <p:nvPr/>
        </p:nvGrpSpPr>
        <p:grpSpPr>
          <a:xfrm>
            <a:off x="244800" y="1483200"/>
            <a:ext cx="1800000" cy="1800000"/>
            <a:chOff x="214489" y="2708391"/>
            <a:chExt cx="1800000" cy="1800000"/>
          </a:xfrm>
        </p:grpSpPr>
        <p:sp>
          <p:nvSpPr>
            <p:cNvPr id="6" name="Oval 5">
              <a:extLst>
                <a:ext uri="{FF2B5EF4-FFF2-40B4-BE49-F238E27FC236}">
                  <a16:creationId xmlns:a16="http://schemas.microsoft.com/office/drawing/2014/main" id="{E5B5C693-5BF6-6F99-2DDB-A4D1F6F1308A}"/>
                </a:ext>
                <a:ext uri="{C183D7F6-B498-43B3-948B-1728B52AA6E4}">
                  <adec:decorative xmlns:adec="http://schemas.microsoft.com/office/drawing/2017/decorative" val="1"/>
                </a:ext>
              </a:extLst>
            </p:cNvPr>
            <p:cNvSpPr/>
            <p:nvPr/>
          </p:nvSpPr>
          <p:spPr>
            <a:xfrm>
              <a:off x="214489" y="270839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A</a:t>
              </a:r>
            </a:p>
            <a:p>
              <a:pPr algn="ctr"/>
              <a:endParaRPr lang="en-AU" b="1" dirty="0"/>
            </a:p>
          </p:txBody>
        </p:sp>
        <p:sp>
          <p:nvSpPr>
            <p:cNvPr id="7" name="TextBox 6">
              <a:extLst>
                <a:ext uri="{FF2B5EF4-FFF2-40B4-BE49-F238E27FC236}">
                  <a16:creationId xmlns:a16="http://schemas.microsoft.com/office/drawing/2014/main" id="{D0C51477-338A-E8B6-603B-6CFED0439625}"/>
                </a:ext>
                <a:ext uri="{C183D7F6-B498-43B3-948B-1728B52AA6E4}">
                  <adec:decorative xmlns:adec="http://schemas.microsoft.com/office/drawing/2017/decorative" val="1"/>
                </a:ext>
              </a:extLst>
            </p:cNvPr>
            <p:cNvSpPr txBox="1"/>
            <p:nvPr/>
          </p:nvSpPr>
          <p:spPr>
            <a:xfrm>
              <a:off x="796362" y="4003527"/>
              <a:ext cx="941054" cy="440267"/>
            </a:xfrm>
            <a:prstGeom prst="rect">
              <a:avLst/>
            </a:prstGeom>
            <a:noFill/>
          </p:spPr>
          <p:txBody>
            <a:bodyPr wrap="square" lIns="0" tIns="0" rIns="0" bIns="0" rtlCol="0">
              <a:noAutofit/>
            </a:bodyPr>
            <a:lstStyle/>
            <a:p>
              <a:pPr algn="l"/>
              <a:r>
                <a:rPr lang="en-AU" sz="1800">
                  <a:solidFill>
                    <a:schemeClr val="bg1"/>
                  </a:solidFill>
                </a:rPr>
                <a:t>Apply</a:t>
              </a:r>
            </a:p>
          </p:txBody>
        </p:sp>
      </p:grpSp>
      <p:grpSp>
        <p:nvGrpSpPr>
          <p:cNvPr id="14" name="Group 13">
            <a:extLst>
              <a:ext uri="{FF2B5EF4-FFF2-40B4-BE49-F238E27FC236}">
                <a16:creationId xmlns:a16="http://schemas.microsoft.com/office/drawing/2014/main" id="{4A17C16F-0732-FF9C-719B-42B250E11600}"/>
              </a:ext>
              <a:ext uri="{C183D7F6-B498-43B3-948B-1728B52AA6E4}">
                <adec:decorative xmlns:adec="http://schemas.microsoft.com/office/drawing/2017/decorative" val="1"/>
              </a:ext>
            </a:extLst>
          </p:cNvPr>
          <p:cNvGrpSpPr/>
          <p:nvPr/>
        </p:nvGrpSpPr>
        <p:grpSpPr>
          <a:xfrm>
            <a:off x="248504" y="3429000"/>
            <a:ext cx="1800000" cy="1800000"/>
            <a:chOff x="237262" y="4716000"/>
            <a:chExt cx="1800000" cy="1800000"/>
          </a:xfrm>
        </p:grpSpPr>
        <p:sp>
          <p:nvSpPr>
            <p:cNvPr id="9" name="Oval 8">
              <a:extLst>
                <a:ext uri="{FF2B5EF4-FFF2-40B4-BE49-F238E27FC236}">
                  <a16:creationId xmlns:a16="http://schemas.microsoft.com/office/drawing/2014/main" id="{1248BC97-683D-F6E3-A997-62E984D10749}"/>
                </a:ext>
                <a:ext uri="{C183D7F6-B498-43B3-948B-1728B52AA6E4}">
                  <adec:decorative xmlns:adec="http://schemas.microsoft.com/office/drawing/2017/decorative" val="1"/>
                </a:ext>
              </a:extLst>
            </p:cNvPr>
            <p:cNvSpPr/>
            <p:nvPr/>
          </p:nvSpPr>
          <p:spPr>
            <a:xfrm>
              <a:off x="237262" y="4716000"/>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P</a:t>
              </a:r>
            </a:p>
            <a:p>
              <a:pPr algn="ctr"/>
              <a:endParaRPr lang="en-AU" b="1" dirty="0"/>
            </a:p>
          </p:txBody>
        </p:sp>
        <p:sp>
          <p:nvSpPr>
            <p:cNvPr id="12" name="TextBox 11">
              <a:extLst>
                <a:ext uri="{FF2B5EF4-FFF2-40B4-BE49-F238E27FC236}">
                  <a16:creationId xmlns:a16="http://schemas.microsoft.com/office/drawing/2014/main" id="{AECDC55B-0EF5-A505-8C33-140BEA1AC12D}"/>
                </a:ext>
                <a:ext uri="{C183D7F6-B498-43B3-948B-1728B52AA6E4}">
                  <adec:decorative xmlns:adec="http://schemas.microsoft.com/office/drawing/2017/decorative" val="1"/>
                </a:ext>
              </a:extLst>
            </p:cNvPr>
            <p:cNvSpPr txBox="1"/>
            <p:nvPr/>
          </p:nvSpPr>
          <p:spPr>
            <a:xfrm>
              <a:off x="666735" y="6059627"/>
              <a:ext cx="941054"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8" name="TextBox 7">
            <a:extLst>
              <a:ext uri="{FF2B5EF4-FFF2-40B4-BE49-F238E27FC236}">
                <a16:creationId xmlns:a16="http://schemas.microsoft.com/office/drawing/2014/main" id="{9E0E2E3E-8674-F6DD-2B6A-C9DEA71DA861}"/>
              </a:ext>
            </a:extLst>
          </p:cNvPr>
          <p:cNvSpPr txBox="1"/>
          <p:nvPr/>
        </p:nvSpPr>
        <p:spPr>
          <a:xfrm>
            <a:off x="2151473" y="1411331"/>
            <a:ext cx="9752659" cy="872483"/>
          </a:xfrm>
          <a:prstGeom prst="rect">
            <a:avLst/>
          </a:prstGeom>
          <a:noFill/>
        </p:spPr>
        <p:txBody>
          <a:bodyPr wrap="square" lIns="91440" tIns="45720" rIns="91440" bIns="45720" anchor="t">
            <a:spAutoFit/>
          </a:bodyPr>
          <a:lstStyle/>
          <a:p>
            <a:pPr>
              <a:lnSpc>
                <a:spcPct val="150000"/>
              </a:lnSpc>
              <a:spcBef>
                <a:spcPts val="1200"/>
              </a:spcBef>
            </a:pPr>
            <a:r>
              <a:rPr lang="en-AU" sz="1800" dirty="0">
                <a:solidFill>
                  <a:schemeClr val="accent1"/>
                </a:solidFill>
                <a:effectLst/>
                <a:ea typeface="Calibri"/>
                <a:cs typeface="Arial"/>
              </a:rPr>
              <a:t>Refer to </a:t>
            </a:r>
            <a:r>
              <a:rPr lang="en-AU" sz="1800" dirty="0">
                <a:solidFill>
                  <a:schemeClr val="accent2"/>
                </a:solidFill>
                <a:ea typeface="Calibri"/>
                <a:cs typeface="Arial"/>
                <a:hlinkClick r:id="rId2">
                  <a:extLst>
                    <a:ext uri="{A12FA001-AC4F-418D-AE19-62706E023703}">
                      <ahyp:hlinkClr xmlns:ahyp="http://schemas.microsoft.com/office/drawing/2018/hyperlinkcolor" val="tx"/>
                    </a:ext>
                  </a:extLst>
                </a:hlinkClick>
              </a:rPr>
              <a:t>‘</a:t>
            </a:r>
            <a:r>
              <a:rPr lang="en-AU" sz="1800" u="sng" dirty="0">
                <a:solidFill>
                  <a:schemeClr val="accent2"/>
                </a:solidFill>
                <a:ea typeface="Calibri"/>
                <a:cs typeface="Arial"/>
                <a:hlinkClick r:id="rId2">
                  <a:extLst>
                    <a:ext uri="{A12FA001-AC4F-418D-AE19-62706E023703}">
                      <ahyp:hlinkClr xmlns:ahyp="http://schemas.microsoft.com/office/drawing/2018/hyperlinkcolor" val="tx"/>
                    </a:ext>
                  </a:extLst>
                </a:hlinkClick>
              </a:rPr>
              <a:t>Response to question 1 and </a:t>
            </a:r>
            <a:r>
              <a:rPr lang="en-AU" sz="1800" dirty="0">
                <a:solidFill>
                  <a:schemeClr val="accent2"/>
                </a:solidFill>
                <a:ea typeface="Calibri"/>
                <a:cs typeface="Arial"/>
                <a:hlinkClick r:id="rId2">
                  <a:extLst>
                    <a:ext uri="{A12FA001-AC4F-418D-AE19-62706E023703}">
                      <ahyp:hlinkClr xmlns:ahyp="http://schemas.microsoft.com/office/drawing/2018/hyperlinkcolor" val="tx"/>
                    </a:ext>
                  </a:extLst>
                </a:hlinkClick>
              </a:rPr>
              <a:t>3</a:t>
            </a:r>
            <a:r>
              <a:rPr lang="en-AU" sz="1800" dirty="0">
                <a:solidFill>
                  <a:schemeClr val="accent2"/>
                </a:solidFill>
                <a:ea typeface="Calibri"/>
                <a:cs typeface="Arial"/>
              </a:rPr>
              <a:t>’ </a:t>
            </a:r>
            <a:r>
              <a:rPr lang="en-AU" sz="1800" dirty="0">
                <a:solidFill>
                  <a:schemeClr val="accent1"/>
                </a:solidFill>
                <a:ea typeface="Calibri"/>
                <a:cs typeface="Arial"/>
              </a:rPr>
              <a:t>to </a:t>
            </a:r>
            <a:r>
              <a:rPr lang="en-AU" sz="1800" dirty="0">
                <a:solidFill>
                  <a:schemeClr val="accent1"/>
                </a:solidFill>
                <a:effectLst/>
                <a:ea typeface="Calibri"/>
                <a:cs typeface="Arial"/>
              </a:rPr>
              <a:t>review your work against the </a:t>
            </a:r>
            <a:r>
              <a:rPr lang="en-AU" sz="1800" dirty="0">
                <a:solidFill>
                  <a:schemeClr val="accent2"/>
                </a:solidFill>
                <a:effectLst/>
                <a:ea typeface="Calibri"/>
                <a:cs typeface="Arial"/>
                <a:hlinkClick r:id="rId3">
                  <a:extLst>
                    <a:ext uri="{A12FA001-AC4F-418D-AE19-62706E023703}">
                      <ahyp:hlinkClr xmlns:ahyp="http://schemas.microsoft.com/office/drawing/2018/hyperlinkcolor" val="tx"/>
                    </a:ext>
                  </a:extLst>
                </a:hlinkClick>
              </a:rPr>
              <a:t>2017 marking guidelines</a:t>
            </a:r>
            <a:r>
              <a:rPr lang="en-AU" sz="1800" dirty="0">
                <a:solidFill>
                  <a:schemeClr val="accent2"/>
                </a:solidFill>
              </a:rPr>
              <a:t> </a:t>
            </a:r>
            <a:r>
              <a:rPr lang="en-AU" sz="1800" dirty="0">
                <a:solidFill>
                  <a:schemeClr val="accent1"/>
                </a:solidFill>
                <a:effectLst/>
                <a:ea typeface="Calibri"/>
                <a:cs typeface="Arial"/>
              </a:rPr>
              <a:t>and edit </a:t>
            </a:r>
            <a:r>
              <a:rPr lang="en-AU" sz="1800" dirty="0">
                <a:solidFill>
                  <a:schemeClr val="accent1"/>
                </a:solidFill>
                <a:ea typeface="Calibri"/>
                <a:cs typeface="Arial"/>
              </a:rPr>
              <a:t>by completing </a:t>
            </a:r>
            <a:r>
              <a:rPr lang="en-AU" sz="1800" dirty="0">
                <a:solidFill>
                  <a:schemeClr val="accent1"/>
                </a:solidFill>
                <a:effectLst/>
                <a:ea typeface="Calibri"/>
              </a:rPr>
              <a:t>the steps below.</a:t>
            </a:r>
            <a:r>
              <a:rPr lang="en-AU" sz="1800" dirty="0">
                <a:solidFill>
                  <a:schemeClr val="accent1"/>
                </a:solidFill>
                <a:ea typeface="Calibri"/>
              </a:rPr>
              <a:t> </a:t>
            </a:r>
            <a:endParaRPr lang="en-AU" sz="1800" dirty="0">
              <a:solidFill>
                <a:schemeClr val="accent1"/>
              </a:solidFill>
              <a:effectLst/>
              <a:ea typeface="Calibri"/>
            </a:endParaRPr>
          </a:p>
        </p:txBody>
      </p:sp>
      <p:grpSp>
        <p:nvGrpSpPr>
          <p:cNvPr id="15" name="Group 14" descr="1. Review your responses against the visual arts marking guidelines 2017. Assess your response against the mark ranges provided by highlighting evidence from your response that meets the criteria.">
            <a:extLst>
              <a:ext uri="{FF2B5EF4-FFF2-40B4-BE49-F238E27FC236}">
                <a16:creationId xmlns:a16="http://schemas.microsoft.com/office/drawing/2014/main" id="{93F4717B-1E0F-D1B2-5344-2A2C748059D2}"/>
              </a:ext>
            </a:extLst>
          </p:cNvPr>
          <p:cNvGrpSpPr/>
          <p:nvPr/>
        </p:nvGrpSpPr>
        <p:grpSpPr>
          <a:xfrm>
            <a:off x="2190350" y="2329314"/>
            <a:ext cx="2094282" cy="4226811"/>
            <a:chOff x="2190350" y="2321100"/>
            <a:chExt cx="2094282" cy="3776115"/>
          </a:xfrm>
        </p:grpSpPr>
        <p:sp>
          <p:nvSpPr>
            <p:cNvPr id="10" name="Rectangle 9">
              <a:extLst>
                <a:ext uri="{FF2B5EF4-FFF2-40B4-BE49-F238E27FC236}">
                  <a16:creationId xmlns:a16="http://schemas.microsoft.com/office/drawing/2014/main" id="{4A5E70FE-E300-F4FC-E318-0196E8ABEA65}"/>
                </a:ext>
              </a:extLst>
            </p:cNvPr>
            <p:cNvSpPr/>
            <p:nvPr/>
          </p:nvSpPr>
          <p:spPr>
            <a:xfrm>
              <a:off x="2190350" y="2700156"/>
              <a:ext cx="2094282" cy="3397059"/>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nSpc>
                  <a:spcPct val="114000"/>
                </a:lnSpc>
              </a:pPr>
              <a:r>
                <a:rPr lang="en-AU" sz="1600" u="none" strike="noStrike" kern="0" spc="0" dirty="0">
                  <a:solidFill>
                    <a:schemeClr val="accent1"/>
                  </a:solidFill>
                  <a:effectLst/>
                  <a:ea typeface="Calibri" panose="020F0502020204030204" pitchFamily="34" charset="0"/>
                  <a:cs typeface="Times New Roman" panose="02020603050405020304" pitchFamily="18" charset="0"/>
                </a:rPr>
                <a:t>1. Review your responses against the </a:t>
              </a:r>
              <a:r>
                <a:rPr lang="en-AU" sz="1600" kern="0" dirty="0">
                  <a:solidFill>
                    <a:schemeClr val="tx1"/>
                  </a:solidFill>
                  <a:ea typeface="Calibri" panose="020F0502020204030204" pitchFamily="34" charset="0"/>
                  <a:cs typeface="Times New Roman" panose="02020603050405020304" pitchFamily="18" charset="0"/>
                  <a:hlinkClick r:id="rId3"/>
                </a:rPr>
                <a:t>v</a:t>
              </a:r>
              <a:r>
                <a:rPr lang="en-AU" sz="1600" u="none" strike="noStrike" kern="0" spc="0" dirty="0">
                  <a:solidFill>
                    <a:schemeClr val="tx1"/>
                  </a:solidFill>
                  <a:effectLst/>
                  <a:ea typeface="Calibri" panose="020F0502020204030204" pitchFamily="34" charset="0"/>
                  <a:cs typeface="Times New Roman" panose="02020603050405020304" pitchFamily="18" charset="0"/>
                  <a:hlinkClick r:id="rId3"/>
                </a:rPr>
                <a:t>isual </a:t>
              </a:r>
              <a:r>
                <a:rPr lang="en-AU" sz="1600" kern="0" dirty="0">
                  <a:solidFill>
                    <a:schemeClr val="tx1"/>
                  </a:solidFill>
                  <a:ea typeface="Calibri" panose="020F0502020204030204" pitchFamily="34" charset="0"/>
                  <a:cs typeface="Times New Roman" panose="02020603050405020304" pitchFamily="18" charset="0"/>
                  <a:hlinkClick r:id="rId3"/>
                </a:rPr>
                <a:t>a</a:t>
              </a:r>
              <a:r>
                <a:rPr lang="en-AU" sz="1600" u="none" strike="noStrike" kern="0" spc="0" dirty="0">
                  <a:solidFill>
                    <a:schemeClr val="tx1"/>
                  </a:solidFill>
                  <a:effectLst/>
                  <a:ea typeface="Calibri" panose="020F0502020204030204" pitchFamily="34" charset="0"/>
                  <a:cs typeface="Times New Roman" panose="02020603050405020304" pitchFamily="18" charset="0"/>
                  <a:hlinkClick r:id="rId3"/>
                </a:rPr>
                <a:t>rts marking guidelines 2017</a:t>
              </a:r>
              <a:r>
                <a:rPr lang="en-AU" sz="1600" u="none" strike="noStrike" kern="0" spc="0" dirty="0">
                  <a:solidFill>
                    <a:schemeClr val="tx1"/>
                  </a:solidFill>
                  <a:effectLst/>
                  <a:ea typeface="Calibri" panose="020F0502020204030204" pitchFamily="34" charset="0"/>
                  <a:cs typeface="Times New Roman" panose="02020603050405020304" pitchFamily="18" charset="0"/>
                </a:rPr>
                <a:t>. </a:t>
              </a:r>
              <a:r>
                <a:rPr lang="en-AU" sz="1600" u="none" strike="noStrike" kern="0" spc="0" dirty="0">
                  <a:solidFill>
                    <a:schemeClr val="accent1"/>
                  </a:solidFill>
                  <a:effectLst/>
                  <a:ea typeface="Calibri" panose="020F0502020204030204" pitchFamily="34" charset="0"/>
                  <a:cs typeface="Times New Roman" panose="02020603050405020304" pitchFamily="18" charset="0"/>
                </a:rPr>
                <a:t>Assess your response against the mark ranges provided by highlighting evidence from your response that meets the criteria.</a:t>
              </a:r>
            </a:p>
          </p:txBody>
        </p:sp>
        <p:sp>
          <p:nvSpPr>
            <p:cNvPr id="18" name="Oval 17">
              <a:extLst>
                <a:ext uri="{FF2B5EF4-FFF2-40B4-BE49-F238E27FC236}">
                  <a16:creationId xmlns:a16="http://schemas.microsoft.com/office/drawing/2014/main" id="{FA5F3BB9-61D3-58EF-91D5-E1D1A422709E}"/>
                </a:ext>
                <a:ext uri="{C183D7F6-B498-43B3-948B-1728B52AA6E4}">
                  <adec:decorative xmlns:adec="http://schemas.microsoft.com/office/drawing/2017/decorative" val="1"/>
                </a:ext>
              </a:extLst>
            </p:cNvPr>
            <p:cNvSpPr/>
            <p:nvPr/>
          </p:nvSpPr>
          <p:spPr>
            <a:xfrm>
              <a:off x="2846895" y="2321100"/>
              <a:ext cx="636059" cy="5357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b="1"/>
                <a:t>1</a:t>
              </a:r>
            </a:p>
          </p:txBody>
        </p:sp>
      </p:grpSp>
      <p:grpSp>
        <p:nvGrpSpPr>
          <p:cNvPr id="17" name="Group 16" descr="2. Read the marking criteria and the dot points below each question under the headings ‘Answers could include’. Some questions also provide sample answers which may or may not be of use.">
            <a:extLst>
              <a:ext uri="{FF2B5EF4-FFF2-40B4-BE49-F238E27FC236}">
                <a16:creationId xmlns:a16="http://schemas.microsoft.com/office/drawing/2014/main" id="{E5D6FA6D-8A2D-A491-1D56-2B2134D48026}"/>
              </a:ext>
            </a:extLst>
          </p:cNvPr>
          <p:cNvGrpSpPr/>
          <p:nvPr/>
        </p:nvGrpSpPr>
        <p:grpSpPr>
          <a:xfrm>
            <a:off x="4470018" y="2329314"/>
            <a:ext cx="2103807" cy="4184442"/>
            <a:chOff x="4470018" y="2320850"/>
            <a:chExt cx="2103807" cy="3738264"/>
          </a:xfrm>
        </p:grpSpPr>
        <p:sp>
          <p:nvSpPr>
            <p:cNvPr id="11" name="Rectangle 10">
              <a:extLst>
                <a:ext uri="{FF2B5EF4-FFF2-40B4-BE49-F238E27FC236}">
                  <a16:creationId xmlns:a16="http://schemas.microsoft.com/office/drawing/2014/main" id="{504AFEA5-C9B2-EDC7-BB5C-AF66637B6137}"/>
                </a:ext>
              </a:extLst>
            </p:cNvPr>
            <p:cNvSpPr/>
            <p:nvPr/>
          </p:nvSpPr>
          <p:spPr>
            <a:xfrm>
              <a:off x="4470018" y="2709680"/>
              <a:ext cx="2103807" cy="334943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7313">
                <a:lnSpc>
                  <a:spcPct val="114000"/>
                </a:lnSpc>
              </a:pPr>
              <a:r>
                <a:rPr lang="en-AU" sz="1600" u="none" strike="noStrike" kern="0" spc="0" dirty="0">
                  <a:solidFill>
                    <a:schemeClr val="accent1"/>
                  </a:solidFill>
                  <a:effectLst/>
                  <a:ea typeface="Calibri" panose="020F0502020204030204" pitchFamily="34" charset="0"/>
                  <a:cs typeface="Times New Roman"/>
                </a:rPr>
                <a:t>2. Read the marking criteria and the dot points below each question under the headings ‘Answers could include’. Some questions also provide sample answers which may or may not be of use.</a:t>
              </a:r>
              <a:r>
                <a:rPr lang="en-AU" sz="1600" kern="0" dirty="0">
                  <a:solidFill>
                    <a:schemeClr val="accent1"/>
                  </a:solidFill>
                  <a:ea typeface="Calibri" panose="020F0502020204030204" pitchFamily="34" charset="0"/>
                  <a:cs typeface="Times New Roman"/>
                </a:rPr>
                <a:t> </a:t>
              </a:r>
              <a:endParaRPr lang="en-AU" sz="1600" kern="0" dirty="0">
                <a:solidFill>
                  <a:schemeClr val="accent1"/>
                </a:solidFill>
                <a:cs typeface="Times New Roman"/>
              </a:endParaRPr>
            </a:p>
          </p:txBody>
        </p:sp>
        <p:sp>
          <p:nvSpPr>
            <p:cNvPr id="19" name="Oval 18">
              <a:extLst>
                <a:ext uri="{FF2B5EF4-FFF2-40B4-BE49-F238E27FC236}">
                  <a16:creationId xmlns:a16="http://schemas.microsoft.com/office/drawing/2014/main" id="{6877E41D-B606-6929-ED62-4A8A97AAF9D9}"/>
                </a:ext>
                <a:ext uri="{C183D7F6-B498-43B3-948B-1728B52AA6E4}">
                  <adec:decorative xmlns:adec="http://schemas.microsoft.com/office/drawing/2017/decorative" val="1"/>
                </a:ext>
              </a:extLst>
            </p:cNvPr>
            <p:cNvSpPr/>
            <p:nvPr/>
          </p:nvSpPr>
          <p:spPr>
            <a:xfrm>
              <a:off x="5199128" y="2320850"/>
              <a:ext cx="636059" cy="5357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b="1"/>
                <a:t>2</a:t>
              </a:r>
            </a:p>
          </p:txBody>
        </p:sp>
      </p:grpSp>
      <p:grpSp>
        <p:nvGrpSpPr>
          <p:cNvPr id="22" name="Group 21" descr="3. Edit and improve your response based on these marking guidelines and dot points, ensuring you stay within the suggested word limits provided earlier in this document.">
            <a:extLst>
              <a:ext uri="{FF2B5EF4-FFF2-40B4-BE49-F238E27FC236}">
                <a16:creationId xmlns:a16="http://schemas.microsoft.com/office/drawing/2014/main" id="{6B654776-83A6-81C6-6D8C-FAA403E732D6}"/>
              </a:ext>
            </a:extLst>
          </p:cNvPr>
          <p:cNvGrpSpPr/>
          <p:nvPr/>
        </p:nvGrpSpPr>
        <p:grpSpPr>
          <a:xfrm>
            <a:off x="6749686" y="2329314"/>
            <a:ext cx="2103807" cy="4182205"/>
            <a:chOff x="6749686" y="2321559"/>
            <a:chExt cx="2103807" cy="3736266"/>
          </a:xfrm>
        </p:grpSpPr>
        <p:sp>
          <p:nvSpPr>
            <p:cNvPr id="13" name="Rectangle 12">
              <a:extLst>
                <a:ext uri="{FF2B5EF4-FFF2-40B4-BE49-F238E27FC236}">
                  <a16:creationId xmlns:a16="http://schemas.microsoft.com/office/drawing/2014/main" id="{4DC07859-831F-9047-F46B-E7D24DFAB43C}"/>
                </a:ext>
              </a:extLst>
            </p:cNvPr>
            <p:cNvSpPr/>
            <p:nvPr/>
          </p:nvSpPr>
          <p:spPr>
            <a:xfrm>
              <a:off x="6749686" y="2698866"/>
              <a:ext cx="2103807" cy="3358959"/>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lnSpc>
                  <a:spcPct val="114000"/>
                </a:lnSpc>
              </a:pPr>
              <a:r>
                <a:rPr lang="en-AU" sz="1600" u="none" strike="noStrike" kern="0" spc="0" dirty="0">
                  <a:effectLst/>
                  <a:ea typeface="Calibri" panose="020F0502020204030204" pitchFamily="34" charset="0"/>
                  <a:cs typeface="Times New Roman" panose="02020603050405020304" pitchFamily="18" charset="0"/>
                </a:rPr>
                <a:t>3. Edit and improve your response based on these marking guidelines and dot points, ensuring you stay within the suggested word limits provided earlier in this document. </a:t>
              </a:r>
              <a:endParaRPr lang="en-AU" sz="1600" dirty="0"/>
            </a:p>
          </p:txBody>
        </p:sp>
        <p:sp>
          <p:nvSpPr>
            <p:cNvPr id="20" name="Oval 19">
              <a:extLst>
                <a:ext uri="{FF2B5EF4-FFF2-40B4-BE49-F238E27FC236}">
                  <a16:creationId xmlns:a16="http://schemas.microsoft.com/office/drawing/2014/main" id="{6B79B94B-9246-FA11-D8B9-991EB1127846}"/>
                </a:ext>
                <a:ext uri="{C183D7F6-B498-43B3-948B-1728B52AA6E4}">
                  <adec:decorative xmlns:adec="http://schemas.microsoft.com/office/drawing/2017/decorative" val="1"/>
                </a:ext>
              </a:extLst>
            </p:cNvPr>
            <p:cNvSpPr/>
            <p:nvPr/>
          </p:nvSpPr>
          <p:spPr>
            <a:xfrm>
              <a:off x="7478796" y="2321559"/>
              <a:ext cx="563493" cy="5357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b="1" dirty="0"/>
                <a:t>3</a:t>
              </a:r>
            </a:p>
          </p:txBody>
        </p:sp>
      </p:grpSp>
      <p:grpSp>
        <p:nvGrpSpPr>
          <p:cNvPr id="23" name="Group 22" descr="4. Re-read your completed response to ensure it flows well. Add words to connect paragraphs as required. This may include: ‘furthermore’, ultimately’, ‘additionally’ or ‘in conclusion’.">
            <a:extLst>
              <a:ext uri="{FF2B5EF4-FFF2-40B4-BE49-F238E27FC236}">
                <a16:creationId xmlns:a16="http://schemas.microsoft.com/office/drawing/2014/main" id="{65FA729F-33EF-8CED-D5FA-167C4B011D9B}"/>
              </a:ext>
            </a:extLst>
          </p:cNvPr>
          <p:cNvGrpSpPr/>
          <p:nvPr/>
        </p:nvGrpSpPr>
        <p:grpSpPr>
          <a:xfrm>
            <a:off x="9029354" y="2329314"/>
            <a:ext cx="2094282" cy="4186685"/>
            <a:chOff x="9029354" y="2321559"/>
            <a:chExt cx="2094282" cy="3740268"/>
          </a:xfrm>
        </p:grpSpPr>
        <p:sp>
          <p:nvSpPr>
            <p:cNvPr id="16" name="Rectangle 15">
              <a:extLst>
                <a:ext uri="{FF2B5EF4-FFF2-40B4-BE49-F238E27FC236}">
                  <a16:creationId xmlns:a16="http://schemas.microsoft.com/office/drawing/2014/main" id="{6CD1995D-E0CE-663D-D2FF-0F8115AC94CA}"/>
                </a:ext>
              </a:extLst>
            </p:cNvPr>
            <p:cNvSpPr/>
            <p:nvPr/>
          </p:nvSpPr>
          <p:spPr>
            <a:xfrm>
              <a:off x="9029354" y="2698866"/>
              <a:ext cx="2094282" cy="33629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7313" lvl="0" fontAlgn="base">
                <a:lnSpc>
                  <a:spcPct val="114000"/>
                </a:lnSpc>
                <a:spcBef>
                  <a:spcPts val="400"/>
                </a:spcBef>
              </a:pPr>
              <a:r>
                <a:rPr lang="en-AU" sz="1600" u="none" strike="noStrike" kern="0" spc="0" dirty="0">
                  <a:effectLst/>
                  <a:ea typeface="Calibri" panose="020F0502020204030204" pitchFamily="34" charset="0"/>
                  <a:cs typeface="Times New Roman"/>
                </a:rPr>
                <a:t>4. Re-read your completed response to ensure it flows well. Add words to connect paragraphs as required. This may include: ‘furthermore’, ultimately’, ‘additionally’ or ‘in conclusion’.</a:t>
              </a:r>
            </a:p>
          </p:txBody>
        </p:sp>
        <p:sp>
          <p:nvSpPr>
            <p:cNvPr id="21" name="Oval 20">
              <a:extLst>
                <a:ext uri="{FF2B5EF4-FFF2-40B4-BE49-F238E27FC236}">
                  <a16:creationId xmlns:a16="http://schemas.microsoft.com/office/drawing/2014/main" id="{D3B972F9-4C16-66C8-DDD2-1A2FCB653E43}"/>
                </a:ext>
                <a:ext uri="{C183D7F6-B498-43B3-948B-1728B52AA6E4}">
                  <adec:decorative xmlns:adec="http://schemas.microsoft.com/office/drawing/2017/decorative" val="1"/>
                </a:ext>
              </a:extLst>
            </p:cNvPr>
            <p:cNvSpPr/>
            <p:nvPr/>
          </p:nvSpPr>
          <p:spPr>
            <a:xfrm>
              <a:off x="9831031" y="2321559"/>
              <a:ext cx="563493" cy="53572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600" b="1" dirty="0"/>
                <a:t>4</a:t>
              </a:r>
            </a:p>
          </p:txBody>
        </p:sp>
      </p:gr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91728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896</Words>
  <Application>Microsoft Office PowerPoint</Application>
  <PresentationFormat>Widescreen</PresentationFormat>
  <Paragraphs>71</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Symbol</vt:lpstr>
      <vt:lpstr>Times New Roman</vt:lpstr>
      <vt:lpstr>Public Sans</vt:lpstr>
      <vt:lpstr>Public Sans Light</vt:lpstr>
      <vt:lpstr>Arial</vt:lpstr>
      <vt:lpstr>NSWG Corporate</vt:lpstr>
      <vt:lpstr>LEAP!  Level up your skills in section I – review and edit responses</vt:lpstr>
      <vt:lpstr>LEAP lessons introduction </vt:lpstr>
      <vt:lpstr>Learn – review and edit section 1 responses  </vt:lpstr>
      <vt:lpstr>Learn – review and edit section 1 responses </vt:lpstr>
      <vt:lpstr>Example – review and edit section 1 responses </vt:lpstr>
      <vt:lpstr>Apply and practise – review and edit section 1 responses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review and edit responses</dc:title>
  <dc:creator>NSW Department of Education</dc:creator>
  <cp:keywords/>
  <cp:revision>2</cp:revision>
  <dcterms:created xsi:type="dcterms:W3CDTF">2023-06-14T23:59:31Z</dcterms:created>
  <dcterms:modified xsi:type="dcterms:W3CDTF">2023-06-14T23:59:54Z</dcterms:modified>
</cp:coreProperties>
</file>