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23" r:id="rId2"/>
    <p:sldId id="313" r:id="rId3"/>
    <p:sldId id="339" r:id="rId4"/>
    <p:sldId id="340" r:id="rId5"/>
    <p:sldId id="341" r:id="rId6"/>
    <p:sldId id="350" r:id="rId7"/>
    <p:sldId id="342" r:id="rId8"/>
    <p:sldId id="344" r:id="rId9"/>
    <p:sldId id="345" r:id="rId10"/>
    <p:sldId id="343" r:id="rId11"/>
    <p:sldId id="406" r:id="rId12"/>
  </p:sldIdLst>
  <p:sldSz cx="12192000" cy="6858000"/>
  <p:notesSz cx="6858000" cy="9144000"/>
  <p:embeddedFontLst>
    <p:embeddedFont>
      <p:font typeface="Public Sans" panose="020B0604020202020204" charset="0"/>
      <p:regular r:id="rId15"/>
      <p:bold r:id="rId16"/>
      <p:italic r:id="rId17"/>
      <p:boldItalic r:id="rId18"/>
    </p:embeddedFont>
    <p:embeddedFont>
      <p:font typeface="Public Sans Light" panose="020B0604020202020204" charset="0"/>
      <p:regular r:id="rId19"/>
      <p:italic r:id="rId20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FE7F95-A3CF-0E98-C5FC-2B8759A72201}" name="Ravenna Gregory" initials="RG" userId="S::RAVENNA.GREGORY@det.nsw.edu.au::f5c11ae7-6dec-403e-a7cc-ae83440d4b4a" providerId="AD"/>
  <p188:author id="{32BA8AA1-691A-0C5B-F8FB-874FC5D098EB}" name="Alex Manton" initials="AM" userId="S::alex.manton@det.nsw.edu.au::ac4fd86e-d6a9-402d-87ef-cfff92a16b6e" providerId="AD"/>
  <p188:author id="{002681A9-7D58-0AFA-ED9F-A780C1A6EAFE}" name="Jackie King" initials="JK" userId="S::jacquelyn.king1@det.nsw.edu.au::d8b064bb-b302-46ab-9bb5-5991f720e55b" providerId="AD"/>
  <p188:author id="{42C0F0FB-B4C2-4274-0CA1-A64C7F1DACA0}" name="Sarah Pacey" initials="SP" userId="S::Sarah.Pacey2@det.nsw.edu.au::4280ed20-4c42-4a59-8e7f-58f2f52d23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B6"/>
    <a:srgbClr val="630019"/>
    <a:srgbClr val="EBEBEB"/>
    <a:srgbClr val="F3E2E6"/>
    <a:srgbClr val="CBEDFD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B3D27-EA1B-A3A2-FB49-586273A198A5}" v="27" dt="2023-04-23T23:20:24.977"/>
    <p1510:client id="{D745F3C4-06CA-F872-1FBC-5853714671B1}" v="28" dt="2023-04-23T23:24:57.153"/>
    <p1510:client id="{DF4AF8A5-F0D9-4D9B-84F8-0BFEA0115D6C}" v="2" dt="2023-04-16T22:39:50.799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15/06/2023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15/06/2023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https://www.pexels.com/photo/woman-in-black-and-white-plaid-shirt-and-blue-denim-jeans-jumping-on-brown-concrete-floor-3680771/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5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65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549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56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704" r:id="rId7"/>
    <p:sldLayoutId id="2147483671" r:id="rId8"/>
    <p:sldLayoutId id="2147483706" r:id="rId9"/>
    <p:sldLayoutId id="2147483673" r:id="rId10"/>
    <p:sldLayoutId id="2147483700" r:id="rId11"/>
    <p:sldLayoutId id="2147483674" r:id="rId12"/>
    <p:sldLayoutId id="2147483701" r:id="rId13"/>
    <p:sldLayoutId id="2147483707" r:id="rId14"/>
    <p:sldLayoutId id="2147483708" r:id="rId15"/>
    <p:sldLayoutId id="2147483675" r:id="rId16"/>
    <p:sldLayoutId id="2147483676" r:id="rId17"/>
    <p:sldLayoutId id="2147483662" r:id="rId18"/>
    <p:sldLayoutId id="2147483690" r:id="rId19"/>
    <p:sldLayoutId id="2147483672" r:id="rId20"/>
    <p:sldLayoutId id="2147483691" r:id="rId21"/>
    <p:sldLayoutId id="2147483677" r:id="rId22"/>
    <p:sldLayoutId id="2147483692" r:id="rId23"/>
    <p:sldLayoutId id="2147483678" r:id="rId24"/>
    <p:sldLayoutId id="2147483698" r:id="rId25"/>
    <p:sldLayoutId id="2147483699" r:id="rId26"/>
    <p:sldLayoutId id="2147483689" r:id="rId27"/>
    <p:sldLayoutId id="2147483664" r:id="rId28"/>
    <p:sldLayoutId id="2147483693" r:id="rId29"/>
    <p:sldLayoutId id="2147483684" r:id="rId30"/>
    <p:sldLayoutId id="2147483694" r:id="rId31"/>
    <p:sldLayoutId id="2147483679" r:id="rId32"/>
    <p:sldLayoutId id="2147483695" r:id="rId33"/>
    <p:sldLayoutId id="2147483687" r:id="rId34"/>
    <p:sldLayoutId id="2147483696" r:id="rId35"/>
    <p:sldLayoutId id="2147483680" r:id="rId36"/>
    <p:sldLayoutId id="2147483681" r:id="rId37"/>
    <p:sldLayoutId id="2147483682" r:id="rId38"/>
    <p:sldLayoutId id="2147483697" r:id="rId39"/>
    <p:sldLayoutId id="2147483685" r:id="rId40"/>
    <p:sldLayoutId id="2147483686" r:id="rId41"/>
    <p:sldLayoutId id="2147483665" r:id="rId42"/>
    <p:sldLayoutId id="2147483666" r:id="rId43"/>
    <p:sldLayoutId id="2147483667" r:id="rId4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standards.nsw.edu.au/wps/portal/nesa/11-12/hsc/hsc-student-guide/glossary-keywords" TargetMode="External"/><Relationship Id="rId2" Type="http://schemas.openxmlformats.org/officeDocument/2006/relationships/hyperlink" Target="https://education.nsw.gov.au/about-us/copyright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pexels.com/photo/woman-in-black-and-white-plaid-shirt-and-blue-denim-jeans-jumping-on-brown-concrete-floor-3680771/" TargetMode="External"/><Relationship Id="rId5" Type="http://schemas.openxmlformats.org/officeDocument/2006/relationships/hyperlink" Target="https://www.educationstandards.nsw.edu.au/wps/portal/nesa/11-12/stage-6-learning-areas/stage-6-creative-arts/visual-arts-syllabus" TargetMode="External"/><Relationship Id="rId4" Type="http://schemas.openxmlformats.org/officeDocument/2006/relationships/hyperlink" Target="https://www.educationstandards.nsw.edu.au/wps/portal/nesa/resource-finder/hsc-exam-papers/2017/visual-arts-2017-hsc-exam-pac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93ED8-297F-D250-24BF-56D4C9D0E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7" y="1259999"/>
            <a:ext cx="6948000" cy="2700000"/>
          </a:xfrm>
        </p:spPr>
        <p:txBody>
          <a:bodyPr anchor="t">
            <a:normAutofit/>
          </a:bodyPr>
          <a:lstStyle/>
          <a:p>
            <a:r>
              <a:rPr lang="en-AU" dirty="0"/>
              <a:t>LEAP! </a:t>
            </a:r>
            <a:br>
              <a:rPr lang="en-AU" dirty="0"/>
            </a:br>
            <a:r>
              <a:rPr lang="en-AU" dirty="0"/>
              <a:t>Level up your skills in section I – </a:t>
            </a:r>
            <a:r>
              <a:rPr lang="en-AU" dirty="0">
                <a:solidFill>
                  <a:schemeClr val="accent4"/>
                </a:solidFill>
              </a:rPr>
              <a:t>preparing to write a response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CD4A873-09BD-8418-C467-13629743F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</p:spPr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8866E8-4A90-9FEF-A343-F3FD9D575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7" y="4248000"/>
            <a:ext cx="6947996" cy="1152000"/>
          </a:xfrm>
        </p:spPr>
        <p:txBody>
          <a:bodyPr anchor="b">
            <a:normAutofit/>
          </a:bodyPr>
          <a:lstStyle/>
          <a:p>
            <a:r>
              <a:rPr lang="en-AU" dirty="0">
                <a:effectLst/>
              </a:rPr>
              <a:t>Writing about HSC visual arts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7CA8E-A67C-88EF-B799-9923252A4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7" y="5832773"/>
            <a:ext cx="3600000" cy="39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AU" dirty="0"/>
              <a:t>Creative arts curriculum team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2B8F33-B6CB-95DC-B277-B7C737FD3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24" r="33492" b="-1"/>
          <a:stretch/>
        </p:blipFill>
        <p:spPr>
          <a:xfrm>
            <a:off x="20" y="10"/>
            <a:ext cx="3059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39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327F-82BC-5F19-8873-A236831D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59" y="337939"/>
            <a:ext cx="10080000" cy="1008000"/>
          </a:xfrm>
        </p:spPr>
        <p:txBody>
          <a:bodyPr/>
          <a:lstStyle/>
          <a:p>
            <a:r>
              <a:rPr lang="en-AU" dirty="0"/>
              <a:t>Practise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  <a:br>
              <a:rPr lang="en-AU" dirty="0">
                <a:solidFill>
                  <a:schemeClr val="tx2"/>
                </a:solidFill>
              </a:rPr>
            </a:br>
            <a:endParaRPr lang="en-AU" sz="1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8A0B4-0514-A19F-813E-E9D3C0C4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800000"/>
            <a:ext cx="1800000" cy="1800000"/>
            <a:chOff x="244458" y="1482881"/>
            <a:chExt cx="1800000" cy="180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5CA131-7122-B0E4-240D-319D61066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P</a:t>
              </a:r>
            </a:p>
            <a:p>
              <a:pPr algn="ctr"/>
              <a:endParaRPr lang="en-AU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A32275-A476-09ED-8F54-6DA78AC29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90810" y="2842614"/>
              <a:ext cx="907295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48471E-763B-F064-D7E4-A7DFEB34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761" y="1637253"/>
            <a:ext cx="8813706" cy="597947"/>
          </a:xfrm>
        </p:spPr>
        <p:txBody>
          <a:bodyPr/>
          <a:lstStyle/>
          <a:p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You will </a:t>
            </a:r>
            <a:r>
              <a:rPr lang="en-US" sz="18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practise</a:t>
            </a: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using the word bank developed in this PowerPoint in later tasks. </a:t>
            </a:r>
          </a:p>
        </p:txBody>
      </p:sp>
      <p:grpSp>
        <p:nvGrpSpPr>
          <p:cNvPr id="10" name="Group 9" descr="ou might like to copy and paste the completed table onto one page and use it when you are writing your responses.">
            <a:extLst>
              <a:ext uri="{FF2B5EF4-FFF2-40B4-BE49-F238E27FC236}">
                <a16:creationId xmlns:a16="http://schemas.microsoft.com/office/drawing/2014/main" id="{D6DA0B7C-A976-9EE9-D053-77246D03E2F3}"/>
              </a:ext>
            </a:extLst>
          </p:cNvPr>
          <p:cNvGrpSpPr/>
          <p:nvPr/>
        </p:nvGrpSpPr>
        <p:grpSpPr>
          <a:xfrm>
            <a:off x="2243761" y="2065867"/>
            <a:ext cx="2785534" cy="3996266"/>
            <a:chOff x="2243761" y="2065867"/>
            <a:chExt cx="2785534" cy="399626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9BACA7-A0BA-F435-DE60-DCE4F147B91F}"/>
                </a:ext>
              </a:extLst>
            </p:cNvPr>
            <p:cNvSpPr/>
            <p:nvPr/>
          </p:nvSpPr>
          <p:spPr>
            <a:xfrm>
              <a:off x="2243761" y="2065867"/>
              <a:ext cx="2785534" cy="399626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endPara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endPara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r>
                <a:rPr lang="en-US" sz="1800" dirty="0">
                  <a:solidFill>
                    <a:schemeClr val="accent1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You might like to copy and paste the completed table onto one page and use it when you are writing your responses.</a:t>
              </a:r>
              <a:endParaRPr lang="en-AU" sz="1800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5CE74A9-A0EC-66B8-96B6-CD39B8254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28603" y="2185758"/>
              <a:ext cx="1415850" cy="1415850"/>
            </a:xfrm>
            <a:prstGeom prst="rect">
              <a:avLst/>
            </a:prstGeom>
          </p:spPr>
        </p:pic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09CC9BD3-BFAC-E3FE-7219-221138BB6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51" y="2061486"/>
            <a:ext cx="6003749" cy="40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3F73F-0238-51F4-0C8D-D659CAC3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34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8A34-D78B-618E-AFFF-945C582A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F44E-A7AC-B8BF-7BFC-04C34773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597949"/>
            <a:ext cx="11484000" cy="4098051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All material ©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New South Wales (Department of Education), 2021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unless otherwise indicated. All other material used by permission or under licence.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NSW Education Standards Authority (NESA)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Glossary of Key Words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NESA website, accessed 03/02/2023.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NSW Education Standards Authority (NESA)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2017 HSC exam pack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NESA website, accessed 03/02/2023.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HSC exam paper 2017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© NSW Education Standards Authority (NESA) for and on behalf of the Crown in right of the State of New South Wales, [2017] accessed 03/02/2023. </a:t>
            </a:r>
          </a:p>
          <a:p>
            <a:pPr>
              <a:lnSpc>
                <a:spcPct val="150000"/>
              </a:lnSpc>
            </a:pPr>
            <a:r>
              <a:rPr lang="en-AU" sz="1600" u="sng" dirty="0">
                <a:solidFill>
                  <a:schemeClr val="accent2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Stage 6 syllabus 2016</a:t>
            </a:r>
            <a:r>
              <a:rPr lang="en-AU" sz="1600" u="sng" dirty="0">
                <a:solidFill>
                  <a:schemeClr val="accent2"/>
                </a:solidFill>
                <a:cs typeface="Arial"/>
              </a:rPr>
              <a:t> </a:t>
            </a:r>
            <a:r>
              <a:rPr lang="en-AU" sz="1600" dirty="0">
                <a:solidFill>
                  <a:srgbClr val="000000"/>
                </a:solidFill>
                <a:cs typeface="Arial"/>
              </a:rPr>
              <a:t>© </a:t>
            </a:r>
            <a:r>
              <a:rPr lang="en-AU" sz="1600" dirty="0">
                <a:cs typeface="Arial"/>
              </a:rPr>
              <a:t>NSW</a:t>
            </a:r>
            <a:r>
              <a:rPr lang="en-AU" sz="1600" dirty="0">
                <a:solidFill>
                  <a:srgbClr val="000000"/>
                </a:solidFill>
                <a:cs typeface="Arial"/>
              </a:rPr>
              <a:t> Education Standards Authority (NESA) for and on behalf of the Crown in right of the State of New South Wales, [2016] accessed 03/02/2023. </a:t>
            </a:r>
            <a:endParaRPr lang="en-AU" sz="1600" dirty="0"/>
          </a:p>
          <a:p>
            <a:pPr algn="l" rtl="0" fontAlgn="base">
              <a:lnSpc>
                <a:spcPct val="150000"/>
              </a:lnSpc>
            </a:pPr>
            <a:r>
              <a:rPr lang="en-AU" sz="1600" dirty="0" err="1">
                <a:solidFill>
                  <a:srgbClr val="000000"/>
                </a:solidFill>
              </a:rPr>
              <a:t>Pexels</a:t>
            </a:r>
            <a:r>
              <a:rPr lang="en-AU" sz="1600" dirty="0">
                <a:solidFill>
                  <a:srgbClr val="000000"/>
                </a:solidFill>
              </a:rPr>
              <a:t> (2022) </a:t>
            </a:r>
            <a:r>
              <a:rPr lang="en-AU" sz="16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Woman jumping</a:t>
            </a:r>
            <a:r>
              <a:rPr lang="en-AU" sz="1600" dirty="0">
                <a:solidFill>
                  <a:schemeClr val="accent2"/>
                </a:solidFill>
              </a:rPr>
              <a:t> </a:t>
            </a:r>
            <a:r>
              <a:rPr lang="en-AU" sz="1600" dirty="0">
                <a:solidFill>
                  <a:srgbClr val="000000"/>
                </a:solidFill>
              </a:rPr>
              <a:t>[image] accessed 11/02/2023.</a:t>
            </a:r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7B93-0B98-1BA6-4330-60425DBB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B7186-2138-3735-45D5-D3D7839A5511}"/>
              </a:ext>
            </a:extLst>
          </p:cNvPr>
          <p:cNvSpPr/>
          <p:nvPr/>
        </p:nvSpPr>
        <p:spPr>
          <a:xfrm>
            <a:off x="360000" y="1251772"/>
            <a:ext cx="11484000" cy="11568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b="1" dirty="0">
                <a:solidFill>
                  <a:srgbClr val="041F4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Links to third-party material and websites</a:t>
            </a:r>
            <a:endParaRPr lang="en-AU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If you use the links provided in this document to access a third-party's website, you acknowledge that the terms of use, including license terms set out on the third-party's website apply to the use which may be made of the materials on that third-party website or were permitted by the </a:t>
            </a:r>
            <a:r>
              <a:rPr lang="en-US" sz="1400" i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Copyright Act 1968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Cth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). The department accepts no responsibility for content on third-party websites.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0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377304-FC9A-9C40-A9FF-3BF53864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+mj-lt"/>
                <a:cs typeface="+mj-lt"/>
              </a:rPr>
              <a:t>LEAP lessons introduction</a:t>
            </a:r>
            <a:endParaRPr lang="en-GB" dirty="0">
              <a:ea typeface="+mj-lt"/>
              <a:cs typeface="+mj-lt"/>
            </a:endParaRPr>
          </a:p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F4C23B-5B4C-F620-65A6-634E1109344B}"/>
              </a:ext>
            </a:extLst>
          </p:cNvPr>
          <p:cNvSpPr txBox="1"/>
          <p:nvPr/>
        </p:nvSpPr>
        <p:spPr>
          <a:xfrm>
            <a:off x="289241" y="1654212"/>
            <a:ext cx="7043981" cy="4027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>
                <a:solidFill>
                  <a:schemeClr val="accent1"/>
                </a:solidFill>
              </a:rPr>
              <a:t>LEAP lessons are structured in 4 parts.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Learn</a:t>
            </a:r>
            <a:r>
              <a:rPr lang="en-AU" sz="1800" dirty="0">
                <a:solidFill>
                  <a:schemeClr val="accent1"/>
                </a:solidFill>
              </a:rPr>
              <a:t> – provides information about the topic.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Example</a:t>
            </a:r>
            <a:r>
              <a:rPr lang="en-AU" sz="1800" dirty="0">
                <a:solidFill>
                  <a:schemeClr val="accent1"/>
                </a:solidFill>
              </a:rPr>
              <a:t> – provides an example response to a question, often using a scaffold.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Apply</a:t>
            </a:r>
            <a:r>
              <a:rPr lang="en-AU" sz="1800" dirty="0">
                <a:solidFill>
                  <a:schemeClr val="accent1"/>
                </a:solidFill>
              </a:rPr>
              <a:t> – apply your learning to answer a question.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Practise</a:t>
            </a:r>
            <a:r>
              <a:rPr lang="en-AU" sz="1800" dirty="0">
                <a:solidFill>
                  <a:schemeClr val="accent1"/>
                </a:solidFill>
              </a:rPr>
              <a:t> – practise your new skills and knowledge by answering a new question in more depth.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5953A-A7C0-DF29-21B2-E72F6945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0123" y="1654212"/>
            <a:ext cx="4323833" cy="1882994"/>
            <a:chOff x="7570123" y="1654212"/>
            <a:chExt cx="4323833" cy="18829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2542D0F-CD16-9B60-E5A2-3856E5C53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70124" y="1654212"/>
              <a:ext cx="4226876" cy="13083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10AAFF2E-58A2-6003-EEDF-C0C8B1126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7605564" y="1825274"/>
              <a:ext cx="4288392" cy="87098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dirty="0"/>
                <a:t>Preparing to write a response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1D175F-3BBA-E995-E7CE-845960D0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70123" y="2529144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/>
                <a:t>L</a:t>
              </a:r>
            </a:p>
            <a:p>
              <a:pPr algn="ctr"/>
              <a:endParaRPr lang="en-AU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19641A-E508-2866-D947-F191A22E4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871651" y="3241862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Learn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3798E8-FDC0-0291-B0B0-4B41011D2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638802" y="2529144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/>
                <a:t>E</a:t>
              </a:r>
            </a:p>
            <a:p>
              <a:pPr algn="ctr"/>
              <a:endParaRPr lang="en-A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64462B-989B-6069-9D52-EA69E09F0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824597" y="3241862"/>
              <a:ext cx="723237" cy="198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Example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551508-5C1C-1368-782B-B4F06841D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20855" y="2529062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/>
                <a:t>A</a:t>
              </a:r>
            </a:p>
            <a:p>
              <a:pPr algn="ctr"/>
              <a:endParaRPr lang="en-A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F84D75-58F6-681E-4660-C72697935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019485" y="3241506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Apply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E019B5-1BD8-6E0F-2133-DDD2D587A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790307" y="2529062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 dirty="0"/>
                <a:t>P</a:t>
              </a:r>
            </a:p>
            <a:p>
              <a:pPr algn="ctr"/>
              <a:endParaRPr lang="en-A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E01F53-B08C-DE92-92A0-4EF37EC44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1037636" y="3241506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724399E-B7FB-D75B-9166-0612E08B8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73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Learn –</a:t>
            </a:r>
            <a:r>
              <a:rPr lang="en-AU" dirty="0"/>
              <a:t> </a:t>
            </a:r>
            <a:r>
              <a:rPr lang="en-AU" dirty="0">
                <a:solidFill>
                  <a:schemeClr val="tx2"/>
                </a:solidFill>
              </a:rPr>
              <a:t>preparing</a:t>
            </a:r>
            <a:r>
              <a:rPr lang="en-AU" sz="3600" dirty="0">
                <a:solidFill>
                  <a:schemeClr val="tx2"/>
                </a:solidFill>
              </a:rPr>
              <a:t> to write a section I response</a:t>
            </a:r>
            <a:r>
              <a:rPr lang="en-AU" dirty="0">
                <a:solidFill>
                  <a:schemeClr val="tx2"/>
                </a:solidFill>
              </a:rPr>
              <a:t> – part 1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018EA1-34F4-E949-691D-05C0079D8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800" y="1800000"/>
            <a:ext cx="1800000" cy="1800000"/>
            <a:chOff x="360000" y="1802489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AE983EC-5B2D-70FB-F375-FDE0FB7BF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000" y="1802489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L</a:t>
              </a:r>
            </a:p>
            <a:p>
              <a:pPr algn="ctr"/>
              <a:endParaRPr lang="en-AU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D0D2D6-0F1A-A5A0-E0A8-DFFD7CE9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64712" y="3162222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Learn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57561C-73F3-3E0F-9898-0AED825B5B28}"/>
              </a:ext>
            </a:extLst>
          </p:cNvPr>
          <p:cNvSpPr txBox="1"/>
          <p:nvPr/>
        </p:nvSpPr>
        <p:spPr>
          <a:xfrm>
            <a:off x="2727584" y="1802489"/>
            <a:ext cx="2912820" cy="229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770">
              <a:lnSpc>
                <a:spcPct val="150000"/>
              </a:lnSpc>
              <a:spcBef>
                <a:spcPts val="1200"/>
              </a:spcBef>
            </a:pPr>
            <a:r>
              <a:rPr lang="en-AU" sz="1800" dirty="0">
                <a:solidFill>
                  <a:srgbClr val="1C438B"/>
                </a:solidFill>
                <a:effectLst/>
                <a:ea typeface="SimSun" panose="02010600030101010101" pitchFamily="2" charset="-122"/>
              </a:rPr>
              <a:t>Preparing a syllabus summary 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this activity, you will learn how </a:t>
            </a:r>
            <a:r>
              <a:rPr lang="en-US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prepare: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subject-specific word bank. 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6265019" y="1802489"/>
            <a:ext cx="5218981" cy="416107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1"/>
                </a:solidFill>
                <a:effectLst/>
                <a:ea typeface="Arial" panose="020B0604020202020204" pitchFamily="34" charset="0"/>
              </a:rPr>
              <a:t>Section I questions are designed to test your knowledge of visual arts syllabus content, and their associated ideas and concepts.</a:t>
            </a: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A syllabus summary is a concise overview of content, aiding your understanding of section I questions. </a:t>
            </a:r>
          </a:p>
          <a:p>
            <a:pPr>
              <a:lnSpc>
                <a:spcPct val="114000"/>
              </a:lnSpc>
            </a:pPr>
            <a:endParaRPr lang="en-US" sz="18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A visual arts word bank links ideas and concepts to syllabus content areas.</a:t>
            </a:r>
            <a:r>
              <a:rPr lang="en-US" sz="1800" dirty="0">
                <a:solidFill>
                  <a:schemeClr val="accent1"/>
                </a:solidFill>
                <a:effectLst/>
                <a:ea typeface="Arial" panose="020B0604020202020204" pitchFamily="34" charset="0"/>
              </a:rPr>
              <a:t> These words can also be used throughout your response. Identify the main ideas in the question and draw evidence from the plates and source material. 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08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DA31-694D-4AB1-63AC-CD12165B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33" y="197647"/>
            <a:ext cx="10080000" cy="1302656"/>
          </a:xfrm>
        </p:spPr>
        <p:txBody>
          <a:bodyPr/>
          <a:lstStyle/>
          <a:p>
            <a:r>
              <a:rPr lang="en-AU" sz="3600" dirty="0"/>
              <a:t>Learn – </a:t>
            </a:r>
            <a:r>
              <a:rPr lang="en-AU" dirty="0">
                <a:solidFill>
                  <a:schemeClr val="tx2"/>
                </a:solidFill>
              </a:rPr>
              <a:t>preparing to write a section I response – part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C79108-00DB-93AC-C574-340EDF280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800000"/>
            <a:ext cx="2086733" cy="1800000"/>
            <a:chOff x="244458" y="1482881"/>
            <a:chExt cx="2086733" cy="180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C99DDA-9D06-FDA0-662F-8B9D62151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L</a:t>
              </a:r>
            </a:p>
            <a:p>
              <a:pPr algn="ctr"/>
              <a:endParaRPr lang="en-AU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750764-641C-E8F2-2D78-16CE80A1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15564" y="2826508"/>
              <a:ext cx="1415627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Learn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2EA6DF-B6B3-2379-3BF2-5AAC63A176ED}"/>
              </a:ext>
            </a:extLst>
          </p:cNvPr>
          <p:cNvSpPr/>
          <p:nvPr/>
        </p:nvSpPr>
        <p:spPr>
          <a:xfrm>
            <a:off x="244458" y="3784409"/>
            <a:ext cx="1863846" cy="227478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1"/>
                </a:solidFill>
                <a:effectLst/>
                <a:ea typeface="Arial" panose="020B0604020202020204" pitchFamily="34" charset="0"/>
              </a:rPr>
              <a:t>You will be using the word bank developed here in later tasks.</a:t>
            </a:r>
            <a:endParaRPr lang="en-AU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D956-763C-EE34-54B3-C5CF0B0C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735" y="1714890"/>
            <a:ext cx="4927992" cy="45360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Unlike section II, s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ection I does not explicitly identify which syllabus content area each question refers to.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You will need to match concepts and phrases included in the question to interpret the plates through a particular content area. For example, if the question mentions terms such as society, politics, or culture, then this refers to the cultural frame.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Task 1 will help you to develop a visual arts word bank and help you link terms and phrases to each syllabus content area. </a:t>
            </a:r>
          </a:p>
          <a:p>
            <a:pPr>
              <a:lnSpc>
                <a:spcPct val="114000"/>
              </a:lnSpc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945BE-FF83-5D1F-63F2-B857405CE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3" r="17384"/>
          <a:stretch/>
        </p:blipFill>
        <p:spPr>
          <a:xfrm>
            <a:off x="7849671" y="1516409"/>
            <a:ext cx="3967729" cy="453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9A380-15F3-83F3-39A8-705DB5D9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03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task 1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CDB37F-FC53-A33C-D333-B5B5D34F3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800000"/>
            <a:ext cx="1800000" cy="1800000"/>
            <a:chOff x="244458" y="1482881"/>
            <a:chExt cx="1800000" cy="180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2303B3-1122-AF59-9EA4-0E7A467FE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E</a:t>
              </a:r>
            </a:p>
            <a:p>
              <a:pPr algn="ctr"/>
              <a:endParaRPr lang="en-AU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E4D0AA-6BAC-236A-59DF-4DFE51FF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69259" y="2832791"/>
              <a:ext cx="950397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Example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086580A-E441-D1E5-A827-97DF723F01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96475" y="1598405"/>
            <a:ext cx="9547525" cy="1568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</a:rPr>
              <a:t>Here is an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</a:rPr>
              <a:t>example of the activity you will complete next.  One line of key words and phrases from slide 6 has been selected, copied and pasted into column 3,  as it aligns to artmaking practice.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AEE7C53-02E6-A7F7-B4AA-51526249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475" y="3758362"/>
            <a:ext cx="6970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en-AU" altLang="en-US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AU" altLang="en-US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Syllabus content with subject-specific terms excerpt</a:t>
            </a:r>
            <a:endParaRPr kumimoji="0" lang="en-AU" altLang="en-US" sz="32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D5C17B3-3026-848C-9AB5-05CC98C88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807951" y="3532410"/>
            <a:ext cx="653924" cy="29541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0" name="Table 9" descr="Table 2 syllabus content with subject-specific terms excerpt. 3 columns called syllabus content area, syllabus content and subject specific terms. 1 row underneath called Practice : artistic activity is teh work of artists to produce artworks">
            <a:extLst>
              <a:ext uri="{FF2B5EF4-FFF2-40B4-BE49-F238E27FC236}">
                <a16:creationId xmlns:a16="http://schemas.microsoft.com/office/drawing/2014/main" id="{EEDB1790-4503-947C-8769-D1D72980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42222"/>
              </p:ext>
            </p:extLst>
          </p:nvPr>
        </p:nvGraphicFramePr>
        <p:xfrm>
          <a:off x="2296475" y="4127694"/>
          <a:ext cx="9547525" cy="163550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07033">
                  <a:extLst>
                    <a:ext uri="{9D8B030D-6E8A-4147-A177-3AD203B41FA5}">
                      <a16:colId xmlns:a16="http://schemas.microsoft.com/office/drawing/2014/main" val="399571618"/>
                    </a:ext>
                  </a:extLst>
                </a:gridCol>
                <a:gridCol w="4323034">
                  <a:extLst>
                    <a:ext uri="{9D8B030D-6E8A-4147-A177-3AD203B41FA5}">
                      <a16:colId xmlns:a16="http://schemas.microsoft.com/office/drawing/2014/main" val="3149473575"/>
                    </a:ext>
                  </a:extLst>
                </a:gridCol>
                <a:gridCol w="3117458">
                  <a:extLst>
                    <a:ext uri="{9D8B030D-6E8A-4147-A177-3AD203B41FA5}">
                      <a16:colId xmlns:a16="http://schemas.microsoft.com/office/drawing/2014/main" val="993625346"/>
                    </a:ext>
                  </a:extLst>
                </a:gridCol>
              </a:tblGrid>
              <a:tr h="2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Syllabus content area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Syllabus content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Subject-specific terms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920894"/>
                  </a:ext>
                </a:extLst>
              </a:tr>
              <a:tr h="90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Practice:</a:t>
                      </a:r>
                      <a:r>
                        <a:rPr lang="en-AU" sz="1600" dirty="0">
                          <a:effectLst/>
                        </a:rPr>
                        <a:t> artistic activity is the work of artists to produce artworks.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Artmaking </a:t>
                      </a:r>
                      <a:r>
                        <a:rPr lang="en-AU" sz="1600" dirty="0">
                          <a:effectLst/>
                        </a:rPr>
                        <a:t>practice: artists’ ideas and actions, why and how artists make artworks.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intentions, concepts, conceptual practice, artists decisions, actions, choices, processes, material practice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60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93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task 1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  <a:br>
              <a:rPr lang="en-AU" dirty="0">
                <a:solidFill>
                  <a:schemeClr val="tx2"/>
                </a:solidFill>
              </a:rPr>
            </a:b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2557C9-E200-A2F0-95F3-929828DB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800000"/>
            <a:ext cx="1800000" cy="1800000"/>
            <a:chOff x="244458" y="1482881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BAD7F6-9316-7BF4-017B-EAA621141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A</a:t>
              </a:r>
            </a:p>
            <a:p>
              <a:pPr algn="ctr"/>
              <a:endParaRPr lang="en-AU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3BDB1F-6F70-D384-F068-D55C60119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10670" y="282650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9C4E430-25EA-499D-F686-FAF091FC61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72854" y="1287115"/>
            <a:ext cx="9559146" cy="10080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Read through the word bank key words and phrases on this slide.</a:t>
            </a:r>
            <a:r>
              <a:rPr lang="en-AU" sz="16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n-AU" sz="16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Match these ‘subject-specific terms’ against the correct syllabus content in </a:t>
            </a:r>
            <a:r>
              <a:rPr lang="en-AU" sz="1600" dirty="0">
                <a:solidFill>
                  <a:srgbClr val="000000"/>
                </a:solidFill>
                <a:ea typeface="Calibri" panose="020F0502020204030204" pitchFamily="34" charset="0"/>
              </a:rPr>
              <a:t>tables 2 – 4 </a:t>
            </a: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AU" sz="16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n-AU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E975D-BB59-8AA7-3CC4-A9EDBDE6382F}"/>
              </a:ext>
            </a:extLst>
          </p:cNvPr>
          <p:cNvSpPr txBox="1"/>
          <p:nvPr/>
        </p:nvSpPr>
        <p:spPr>
          <a:xfrm>
            <a:off x="2272151" y="2295115"/>
            <a:ext cx="9675391" cy="440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Subject-specific terms include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forms, materials, techniques, approach, subject matter, composition, appropriation, symbolism, presentation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artist's ideas, intentions and concepts, conceptual practice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artist's decisions, actions, choices, processes, material practice, realistic, still life, figurative, abstract, conceptual, traditional, contemporary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painting, sculpture, architecture, installation, land art, design, time-based media, video, digital, photography, interactive media, performance art, site specific art, graffiti art, documented forms, emergent technologies, and forms, changing role of art, artistic conventions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site, gallery, public space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composition, symmetry, movement, scale, formal elements, materials, techniques and forms, symbolism, sign, codes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 educated, general public, art writers, curators, patrons, changing role of audiences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physical, intellectual, emotional, spiritual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nterrogate, conventional, social and cultural issues, reinterpret, subvert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appropriation, pastiche, new media, irony, humour, satire, parody, wit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social, political, physical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 issues, technological advances, environmental events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critic, documenter, activist, recorder, explorer, environmentalist, changing roles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philosophy, class, gender, ideology, religion, politics, values and beliefs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power, cultural identity, time and place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subconscious, dreams, memory, emotions, intuition, imagination, sensory impact</a:t>
            </a:r>
            <a:endParaRPr lang="en-AU" sz="11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38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task 1 – </a:t>
            </a:r>
            <a:r>
              <a:rPr lang="en-AU" dirty="0">
                <a:solidFill>
                  <a:schemeClr val="tx2"/>
                </a:solidFill>
              </a:rPr>
              <a:t>Visual arts word bank – part 2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B3169-B6E2-DD49-4480-790F9D66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800" y="1800000"/>
            <a:ext cx="1800000" cy="1800000"/>
            <a:chOff x="360000" y="1617635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369CFC4-82DA-552D-A20A-9FCD96057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000" y="1617635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A</a:t>
              </a:r>
            </a:p>
            <a:p>
              <a:pPr algn="ctr"/>
              <a:endParaRPr lang="en-AU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823921-E54E-1705-177C-C141A11C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26212" y="2961262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9C4E430-25EA-499D-F686-FAF091FC61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850226" y="1553255"/>
            <a:ext cx="8790316" cy="10080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Read through the word bank</a:t>
            </a:r>
            <a:r>
              <a:rPr lang="en-AU" sz="1600" dirty="0">
                <a:solidFill>
                  <a:srgbClr val="000000"/>
                </a:solidFill>
                <a:ea typeface="Calibri" panose="020F0502020204030204" pitchFamily="34" charset="0"/>
              </a:rPr>
              <a:t> of</a:t>
            </a: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key words and phrases on </a:t>
            </a:r>
            <a:r>
              <a:rPr lang="en-AU" sz="1600" dirty="0">
                <a:solidFill>
                  <a:srgbClr val="000000"/>
                </a:solidFill>
                <a:ea typeface="Calibri" panose="020F0502020204030204" pitchFamily="34" charset="0"/>
              </a:rPr>
              <a:t>slide 6</a:t>
            </a: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AU" sz="16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n-AU" sz="16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Select the terms that apply to practice and add them to this table.</a:t>
            </a:r>
            <a:endParaRPr lang="en-AU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A51530-BC0D-70DE-B7B7-D6CC1CE8BA84}"/>
              </a:ext>
            </a:extLst>
          </p:cNvPr>
          <p:cNvSpPr/>
          <p:nvPr/>
        </p:nvSpPr>
        <p:spPr>
          <a:xfrm>
            <a:off x="244800" y="4022907"/>
            <a:ext cx="2127913" cy="176023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chemeClr val="accent1"/>
                </a:solidFill>
                <a:effectLst/>
              </a:rPr>
              <a:t>Practice – artistic activity is the work of artists to produce artworks.</a:t>
            </a:r>
            <a:endParaRPr lang="en-AU" sz="1800" dirty="0">
              <a:solidFill>
                <a:schemeClr val="accent1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4C1B4E-173E-D78C-5C35-F5FE71A7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226" y="2960549"/>
            <a:ext cx="35424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Table 2: Syllabus content with subject-specific terms – Practice</a:t>
            </a:r>
            <a:endParaRPr kumimoji="0" lang="en-AU" altLang="en-US" sz="18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graphicFrame>
        <p:nvGraphicFramePr>
          <p:cNvPr id="13" name="Table 12" descr="Table 2 syllabus content with subject-specific terms . 3 columns called syllabus content area, syllabus content and subject specific terms. 2 rows underneath, both are called Practice.">
            <a:extLst>
              <a:ext uri="{FF2B5EF4-FFF2-40B4-BE49-F238E27FC236}">
                <a16:creationId xmlns:a16="http://schemas.microsoft.com/office/drawing/2014/main" id="{3CD55472-B29B-6918-3639-1EB0B541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8618"/>
              </p:ext>
            </p:extLst>
          </p:nvPr>
        </p:nvGraphicFramePr>
        <p:xfrm>
          <a:off x="2850226" y="3329881"/>
          <a:ext cx="8790316" cy="24532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32039">
                  <a:extLst>
                    <a:ext uri="{9D8B030D-6E8A-4147-A177-3AD203B41FA5}">
                      <a16:colId xmlns:a16="http://schemas.microsoft.com/office/drawing/2014/main" val="3615512163"/>
                    </a:ext>
                  </a:extLst>
                </a:gridCol>
                <a:gridCol w="3400264">
                  <a:extLst>
                    <a:ext uri="{9D8B030D-6E8A-4147-A177-3AD203B41FA5}">
                      <a16:colId xmlns:a16="http://schemas.microsoft.com/office/drawing/2014/main" val="3174490352"/>
                    </a:ext>
                  </a:extLst>
                </a:gridCol>
                <a:gridCol w="3758013">
                  <a:extLst>
                    <a:ext uri="{9D8B030D-6E8A-4147-A177-3AD203B41FA5}">
                      <a16:colId xmlns:a16="http://schemas.microsoft.com/office/drawing/2014/main" val="1417467591"/>
                    </a:ext>
                  </a:extLst>
                </a:gridCol>
              </a:tblGrid>
              <a:tr h="25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Syllabus content area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Syllabus content</a:t>
                      </a:r>
                      <a:endParaRPr lang="en-A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Subject-specific terms</a:t>
                      </a:r>
                      <a:endParaRPr lang="en-A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407537"/>
                  </a:ext>
                </a:extLst>
              </a:tr>
              <a:tr h="516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Practice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Artmaking </a:t>
                      </a:r>
                      <a:r>
                        <a:rPr lang="en-AU" sz="1600" dirty="0">
                          <a:effectLst/>
                        </a:rPr>
                        <a:t>practice: artists’ ideas and actions, why and how artists make artworks.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intentions, concepts, conceptual practice, artists decisions, actions, choices, processes, material practice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610346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Practice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Art criticism and art history practice: how art writers critically and historically interpret and explain artworks over time.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200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10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task 1– </a:t>
            </a:r>
            <a:r>
              <a:rPr lang="en-AU" dirty="0">
                <a:solidFill>
                  <a:schemeClr val="tx2"/>
                </a:solidFill>
              </a:rPr>
              <a:t>Visual arts word bank – part 3</a:t>
            </a:r>
            <a:endParaRPr lang="en-AU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CC1E2B-A779-BEFC-CD03-198D106ED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800000"/>
            <a:ext cx="1800000" cy="1800000"/>
            <a:chOff x="244458" y="1482881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FD1311C-6F2F-F162-4ECB-7B0762602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A</a:t>
              </a:r>
            </a:p>
            <a:p>
              <a:pPr algn="ctr"/>
              <a:endParaRPr lang="en-AU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496627-017B-3C4A-91CB-CC60515B5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10670" y="282650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9C4E430-25EA-499D-F686-FAF091FC61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173694" y="1369862"/>
            <a:ext cx="9427180" cy="8995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Read through the word bank key words and phrases on slide</a:t>
            </a:r>
            <a:r>
              <a:rPr lang="en-AU" sz="1600" dirty="0">
                <a:solidFill>
                  <a:schemeClr val="tx1"/>
                </a:solidFill>
                <a:ea typeface="Calibri" panose="020F0502020204030204" pitchFamily="34" charset="0"/>
              </a:rPr>
              <a:t> 6</a:t>
            </a:r>
            <a:r>
              <a:rPr lang="en-AU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AU" sz="1600" dirty="0">
                <a:solidFill>
                  <a:schemeClr val="tx1"/>
                </a:solidFill>
                <a:ea typeface="Calibri" panose="020F0502020204030204" pitchFamily="34" charset="0"/>
              </a:rPr>
              <a:t> </a:t>
            </a:r>
            <a:endParaRPr lang="en-AU" sz="1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</a:rPr>
              <a:t>C</a:t>
            </a:r>
            <a:r>
              <a:rPr lang="en-AU" sz="1600" dirty="0">
                <a:solidFill>
                  <a:schemeClr val="tx1"/>
                </a:solidFill>
                <a:effectLst/>
              </a:rPr>
              <a:t>onsider the terms that apply to the frames and add them to this table</a:t>
            </a:r>
            <a:r>
              <a:rPr lang="en-AU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AU" sz="1600" dirty="0">
                <a:solidFill>
                  <a:schemeClr val="tx1"/>
                </a:solidFill>
                <a:ea typeface="Calibri" panose="020F0502020204030204" pitchFamily="34" charset="0"/>
              </a:rPr>
              <a:t> </a:t>
            </a:r>
            <a:endParaRPr lang="en-AU" sz="1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A51530-BC0D-70DE-B7B7-D6CC1CE8BA84}"/>
              </a:ext>
            </a:extLst>
          </p:cNvPr>
          <p:cNvSpPr/>
          <p:nvPr/>
        </p:nvSpPr>
        <p:spPr>
          <a:xfrm>
            <a:off x="244458" y="3811604"/>
            <a:ext cx="1800127" cy="27019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accent1"/>
                </a:solidFill>
              </a:rPr>
              <a:t>Frames – </a:t>
            </a:r>
            <a:r>
              <a:rPr lang="en-US" sz="1600" dirty="0">
                <a:solidFill>
                  <a:schemeClr val="accent1"/>
                </a:solidFill>
                <a:effectLst/>
              </a:rPr>
              <a:t> </a:t>
            </a:r>
            <a:r>
              <a:rPr lang="en-AU" sz="1600" dirty="0">
                <a:solidFill>
                  <a:schemeClr val="accent1"/>
                </a:solidFill>
                <a:effectLst/>
              </a:rPr>
              <a:t>different points of view help interpret artists/artworks, and aid understanding and meaning in artworks. </a:t>
            </a: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4C1B4E-173E-D78C-5C35-F5FE71A7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919" y="2368551"/>
            <a:ext cx="94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Table 3: Syllabus content with subject-specific terms – Frames</a:t>
            </a:r>
            <a:endParaRPr kumimoji="0" lang="en-AU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3" name="Table 12" descr="Table 3 syllabus content with subject-specific terms - frames. 3 columns called syllabus content area, syllabus content and subject specific terms. 4 rows underneath all called frames.">
            <a:extLst>
              <a:ext uri="{FF2B5EF4-FFF2-40B4-BE49-F238E27FC236}">
                <a16:creationId xmlns:a16="http://schemas.microsoft.com/office/drawing/2014/main" id="{3CD55472-B29B-6918-3639-1EB0B541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07458"/>
              </p:ext>
            </p:extLst>
          </p:nvPr>
        </p:nvGraphicFramePr>
        <p:xfrm>
          <a:off x="2188534" y="2737883"/>
          <a:ext cx="9401703" cy="37756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36730">
                  <a:extLst>
                    <a:ext uri="{9D8B030D-6E8A-4147-A177-3AD203B41FA5}">
                      <a16:colId xmlns:a16="http://schemas.microsoft.com/office/drawing/2014/main" val="3615512163"/>
                    </a:ext>
                  </a:extLst>
                </a:gridCol>
                <a:gridCol w="5256664">
                  <a:extLst>
                    <a:ext uri="{9D8B030D-6E8A-4147-A177-3AD203B41FA5}">
                      <a16:colId xmlns:a16="http://schemas.microsoft.com/office/drawing/2014/main" val="3174490352"/>
                    </a:ext>
                  </a:extLst>
                </a:gridCol>
                <a:gridCol w="2908309">
                  <a:extLst>
                    <a:ext uri="{9D8B030D-6E8A-4147-A177-3AD203B41FA5}">
                      <a16:colId xmlns:a16="http://schemas.microsoft.com/office/drawing/2014/main" val="1417467591"/>
                    </a:ext>
                  </a:extLst>
                </a:gridCol>
              </a:tblGrid>
              <a:tr h="25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Syllabus content area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Syllabus content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Subject-specific terms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extLst>
                  <a:ext uri="{0D108BD9-81ED-4DB2-BD59-A6C34878D82A}">
                    <a16:rowId xmlns:a16="http://schemas.microsoft.com/office/drawing/2014/main" val="3218407537"/>
                  </a:ext>
                </a:extLst>
              </a:tr>
              <a:tr h="516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Frames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Structural frame: how artists use visual language, symbol systems and conventions to create meaning.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10346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Frames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Cultural frame: how artists communicate meanings about power, shared social and cultural identity.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20038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Frames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Subjective frame: how artists reflect deeply felt and sensory experiences and perceptions of the world to communicate meaning.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33882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Frames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Postmodern frame: how artists challenge ideas about art and society, apply new technical, philosophical, theoretical, and interpretive perspectives to artmaking.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0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691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task 1– </a:t>
            </a:r>
            <a:r>
              <a:rPr lang="en-AU" dirty="0">
                <a:solidFill>
                  <a:schemeClr val="tx2"/>
                </a:solidFill>
              </a:rPr>
              <a:t>Visual arts word bank – part 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6AC12F-E5E3-44E6-042C-229BD7E5B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800" y="1800000"/>
            <a:ext cx="1800000" cy="1800000"/>
            <a:chOff x="271995" y="1120671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66D3A85-1512-F631-A0F4-943CF01C5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995" y="112067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A</a:t>
              </a:r>
            </a:p>
            <a:p>
              <a:pPr algn="ctr"/>
              <a:endParaRPr lang="en-AU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8561C4-3C1F-BD85-1E9B-8C36BE6C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38207" y="246429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9C4E430-25EA-499D-F686-FAF091FC61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49553" y="1120671"/>
            <a:ext cx="9277765" cy="90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Read through the word bank key words and phrases on </a:t>
            </a:r>
            <a:r>
              <a:rPr lang="en-AU" sz="1600" dirty="0">
                <a:solidFill>
                  <a:schemeClr val="tx1"/>
                </a:solidFill>
                <a:ea typeface="Calibri" panose="020F0502020204030204" pitchFamily="34" charset="0"/>
              </a:rPr>
              <a:t>slide 6</a:t>
            </a:r>
            <a:r>
              <a:rPr lang="en-AU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AU" sz="1600" dirty="0">
                <a:solidFill>
                  <a:schemeClr val="tx1"/>
                </a:solidFill>
                <a:ea typeface="Calibri" panose="020F0502020204030204" pitchFamily="34" charset="0"/>
              </a:rPr>
              <a:t> </a:t>
            </a:r>
            <a:endParaRPr lang="en-AU" sz="1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</a:rPr>
              <a:t>C</a:t>
            </a:r>
            <a:r>
              <a:rPr lang="en-AU" sz="1600" dirty="0">
                <a:solidFill>
                  <a:schemeClr val="tx1"/>
                </a:solidFill>
                <a:effectLst/>
              </a:rPr>
              <a:t>onsider the terms that apply to the frames and add them to this table.</a:t>
            </a:r>
            <a:endParaRPr lang="en-AU" sz="1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A51530-BC0D-70DE-B7B7-D6CC1CE8BA84}"/>
              </a:ext>
            </a:extLst>
          </p:cNvPr>
          <p:cNvSpPr/>
          <p:nvPr/>
        </p:nvSpPr>
        <p:spPr>
          <a:xfrm>
            <a:off x="244800" y="3758264"/>
            <a:ext cx="1924174" cy="288121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accent1"/>
                </a:solidFill>
                <a:effectLst/>
                <a:latin typeface="Public Sans Light"/>
                <a:ea typeface="Calibri"/>
                <a:cs typeface="Times New Roman"/>
              </a:rPr>
              <a:t>Conceptual framework – </a:t>
            </a:r>
            <a:r>
              <a:rPr lang="en-AU" sz="1600" dirty="0">
                <a:solidFill>
                  <a:schemeClr val="accent1"/>
                </a:solidFill>
                <a:effectLst/>
                <a:latin typeface="Public Sans Light"/>
                <a:ea typeface="Calibri"/>
                <a:cs typeface="Times New Roman"/>
              </a:rPr>
              <a:t>the roles and relationships between artworld agencies.</a:t>
            </a:r>
            <a:endParaRPr lang="en-AU" sz="1600" dirty="0">
              <a:solidFill>
                <a:schemeClr val="accent1"/>
              </a:solidFill>
              <a:latin typeface="Public Sans Light"/>
              <a:ea typeface="Calibri"/>
              <a:cs typeface="Times New Roman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4C1B4E-173E-D78C-5C35-F5FE71A7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192" y="2178830"/>
            <a:ext cx="35424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/>
                <a:cs typeface="Arial"/>
              </a:rPr>
              <a:t>Table 4: Syllabus content with subject-specific terms – Conceptual framework</a:t>
            </a:r>
            <a:endParaRPr lang="en-AU" altLang="en-US" sz="1600" i="0" u="none" strike="noStrike" cap="none" normalizeH="0" baseline="0" dirty="0">
              <a:ln>
                <a:noFill/>
              </a:ln>
              <a:effectLst/>
              <a:latin typeface="+mj-lt"/>
              <a:ea typeface="Calibri"/>
              <a:cs typeface="Arial"/>
            </a:endParaRPr>
          </a:p>
        </p:txBody>
      </p:sp>
      <p:graphicFrame>
        <p:nvGraphicFramePr>
          <p:cNvPr id="13" name="Table 12" descr="Table 4 syllabus content with subject-specific terms - conceptual framework. 3 columns called syllabus content area, syllabus content and subject specific terms. 4 rows underneath called conceptual framework, one fore each agency.">
            <a:extLst>
              <a:ext uri="{FF2B5EF4-FFF2-40B4-BE49-F238E27FC236}">
                <a16:creationId xmlns:a16="http://schemas.microsoft.com/office/drawing/2014/main" id="{3CD55472-B29B-6918-3639-1EB0B541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56868"/>
              </p:ext>
            </p:extLst>
          </p:nvPr>
        </p:nvGraphicFramePr>
        <p:xfrm>
          <a:off x="2349553" y="2550715"/>
          <a:ext cx="9277765" cy="40887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88280">
                  <a:extLst>
                    <a:ext uri="{9D8B030D-6E8A-4147-A177-3AD203B41FA5}">
                      <a16:colId xmlns:a16="http://schemas.microsoft.com/office/drawing/2014/main" val="3615512163"/>
                    </a:ext>
                  </a:extLst>
                </a:gridCol>
                <a:gridCol w="4518463">
                  <a:extLst>
                    <a:ext uri="{9D8B030D-6E8A-4147-A177-3AD203B41FA5}">
                      <a16:colId xmlns:a16="http://schemas.microsoft.com/office/drawing/2014/main" val="3174490352"/>
                    </a:ext>
                  </a:extLst>
                </a:gridCol>
                <a:gridCol w="3371022">
                  <a:extLst>
                    <a:ext uri="{9D8B030D-6E8A-4147-A177-3AD203B41FA5}">
                      <a16:colId xmlns:a16="http://schemas.microsoft.com/office/drawing/2014/main" val="1417467591"/>
                    </a:ext>
                  </a:extLst>
                </a:gridCol>
              </a:tblGrid>
              <a:tr h="25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Syllabus content area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Syllabus content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Subject-specific terms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extLst>
                  <a:ext uri="{0D108BD9-81ED-4DB2-BD59-A6C34878D82A}">
                    <a16:rowId xmlns:a16="http://schemas.microsoft.com/office/drawing/2014/main" val="3218407537"/>
                  </a:ext>
                </a:extLst>
              </a:tr>
              <a:tr h="516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Conceptual framework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Artwork:</a:t>
                      </a:r>
                      <a:r>
                        <a:rPr lang="en-AU" sz="1600" dirty="0">
                          <a:effectLst/>
                        </a:rPr>
                        <a:t> type of artwork, how the artwork is presented, visual properties of the artwork, function of artwork.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10346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Conceptual framework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Artist: intention </a:t>
                      </a:r>
                      <a:r>
                        <a:rPr lang="en-AU" sz="1600" dirty="0">
                          <a:effectLst/>
                        </a:rPr>
                        <a:t>and role of the artist, collaborations and other work methods, influences of groups, movements, influence of personal history.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20038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Conceptual framework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Audience: type </a:t>
                      </a:r>
                      <a:r>
                        <a:rPr lang="en-AU" sz="1600" dirty="0">
                          <a:effectLst/>
                        </a:rPr>
                        <a:t>of audience, changing role of the audience change over, audience interaction and response.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33882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Conceptual framework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World: artists </a:t>
                      </a:r>
                      <a:r>
                        <a:rPr lang="en-AU" sz="1600" dirty="0">
                          <a:effectLst/>
                        </a:rPr>
                        <a:t>informed by their interactions with specific event, issues, interests, ideas, how these interactions may change over time.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092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E6AF3E-4CA4-398C-C929-EF5E814E7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0823275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E PPT Template 2022 DRAFT" id="{EE3A526C-8D38-9A4D-A42A-078C80723416}" vid="{3CBC06BA-A92D-1648-A71C-24BD71284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DoE_PPT_Template</Template>
  <TotalTime>0</TotalTime>
  <Words>1550</Words>
  <Application>Microsoft Office PowerPoint</Application>
  <PresentationFormat>Widescreen</PresentationFormat>
  <Paragraphs>162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Symbol</vt:lpstr>
      <vt:lpstr>Public Sans</vt:lpstr>
      <vt:lpstr>Times New Roman</vt:lpstr>
      <vt:lpstr>Public Sans Light</vt:lpstr>
      <vt:lpstr>Arial</vt:lpstr>
      <vt:lpstr>NSWG Corporate</vt:lpstr>
      <vt:lpstr>LEAP!  Level up your skills in section I – preparing to write a response</vt:lpstr>
      <vt:lpstr>LEAP lessons introduction </vt:lpstr>
      <vt:lpstr>Learn – preparing to write a section I response – part 1</vt:lpstr>
      <vt:lpstr>Learn – preparing to write a section I response – part 2</vt:lpstr>
      <vt:lpstr>Example task 1 – Visual arts word bank</vt:lpstr>
      <vt:lpstr>Apply task 1 – Visual arts word bank </vt:lpstr>
      <vt:lpstr>Apply task 1 – Visual arts word bank – part 2</vt:lpstr>
      <vt:lpstr>Apply task 1– Visual arts word bank – part 3</vt:lpstr>
      <vt:lpstr>Apply task 1– Visual arts word bank – part 4</vt:lpstr>
      <vt:lpstr>Practise – Visual arts word bank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LEAP! Level up your skills in section I – preparing to write a response</dc:title>
  <dc:creator>NSW Department of Education</dc:creator>
  <cp:keywords/>
  <cp:revision>2</cp:revision>
  <dcterms:created xsi:type="dcterms:W3CDTF">2023-06-14T23:58:00Z</dcterms:created>
  <dcterms:modified xsi:type="dcterms:W3CDTF">2023-06-14T23:58:20Z</dcterms:modified>
  <cp:category/>
</cp:coreProperties>
</file>