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323" r:id="rId2"/>
    <p:sldId id="366" r:id="rId3"/>
    <p:sldId id="360" r:id="rId4"/>
    <p:sldId id="367" r:id="rId5"/>
    <p:sldId id="362" r:id="rId6"/>
    <p:sldId id="363" r:id="rId7"/>
    <p:sldId id="364" r:id="rId8"/>
    <p:sldId id="365" r:id="rId9"/>
    <p:sldId id="406" r:id="rId10"/>
  </p:sldIdLst>
  <p:sldSz cx="12192000" cy="6858000"/>
  <p:notesSz cx="6858000" cy="9144000"/>
  <p:embeddedFontLst>
    <p:embeddedFont>
      <p:font typeface="Public Sans" panose="020B0604020202020204" charset="0"/>
      <p:regular r:id="rId13"/>
      <p:bold r:id="rId14"/>
      <p:italic r:id="rId15"/>
      <p:boldItalic r:id="rId16"/>
    </p:embeddedFont>
    <p:embeddedFont>
      <p:font typeface="Public Sans Light" panose="020B0604020202020204" charset="0"/>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3A6BC-D1B7-46CA-A2AA-5308A3DE83ED}" v="2" dt="2023-04-16T22:43:36.25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_Task_1_&#8211;"/><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1-preparing.pptx" TargetMode="External"/><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 – </a:t>
            </a:r>
            <a:r>
              <a:rPr lang="en-AU" dirty="0">
                <a:solidFill>
                  <a:schemeClr val="accent4"/>
                </a:solidFill>
              </a:rPr>
              <a:t>planning your response</a:t>
            </a:r>
          </a:p>
        </p:txBody>
      </p:sp>
      <p:sp>
        <p:nvSpPr>
          <p:cNvPr id="2" name="Footer Placeholder 2">
            <a:extLst>
              <a:ext uri="{FF2B5EF4-FFF2-40B4-BE49-F238E27FC236}">
                <a16:creationId xmlns:a16="http://schemas.microsoft.com/office/drawing/2014/main" id="{08DB28A4-BA97-7F32-3348-A6CB503138B2}"/>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b="0" i="0" dirty="0">
                <a:solidFill>
                  <a:srgbClr val="146CFD"/>
                </a:solidFill>
                <a:effectLst/>
              </a:rPr>
              <a:t>Writing about HSC visual arts</a:t>
            </a:r>
            <a:endParaRPr lang="en-AU"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dirty="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A3C99-41D2-0EB5-16EE-8E15BD233A98}"/>
              </a:ext>
            </a:extLst>
          </p:cNvPr>
          <p:cNvSpPr>
            <a:spLocks noGrp="1"/>
          </p:cNvSpPr>
          <p:nvPr>
            <p:ph type="title"/>
          </p:nvPr>
        </p:nvSpPr>
        <p:spPr/>
        <p:txBody>
          <a:bodyPr/>
          <a:lstStyle/>
          <a:p>
            <a:r>
              <a:rPr lang="en-AU" dirty="0"/>
              <a:t>LEAP lessons introduction</a:t>
            </a:r>
            <a:endParaRPr lang="en-GB" dirty="0">
              <a:ea typeface="+mj-lt"/>
              <a:cs typeface="+mj-lt"/>
            </a:endParaRPr>
          </a:p>
          <a:p>
            <a:endParaRPr lang="en-GB" dirty="0"/>
          </a:p>
        </p:txBody>
      </p:sp>
      <p:sp>
        <p:nvSpPr>
          <p:cNvPr id="29" name="TextBox 13">
            <a:extLst>
              <a:ext uri="{FF2B5EF4-FFF2-40B4-BE49-F238E27FC236}">
                <a16:creationId xmlns:a16="http://schemas.microsoft.com/office/drawing/2014/main" id="{73C9ED58-2CA1-54E0-0F50-440E4B05C118}"/>
              </a:ext>
            </a:extLst>
          </p:cNvPr>
          <p:cNvSpPr txBox="1"/>
          <p:nvPr/>
        </p:nvSpPr>
        <p:spPr>
          <a:xfrm>
            <a:off x="314929" y="1654212"/>
            <a:ext cx="7043981" cy="4027193"/>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dirty="0">
                <a:solidFill>
                  <a:schemeClr val="accent1"/>
                </a:solidFill>
              </a:rPr>
              <a:t>LEAP lessons are structured in 4 parts.</a:t>
            </a:r>
          </a:p>
          <a:p>
            <a:pPr>
              <a:lnSpc>
                <a:spcPct val="150000"/>
              </a:lnSpc>
              <a:spcBef>
                <a:spcPts val="1200"/>
              </a:spcBef>
              <a:spcAft>
                <a:spcPts val="1200"/>
              </a:spcAft>
            </a:pPr>
            <a:r>
              <a:rPr lang="en-AU" sz="1800" b="1" dirty="0">
                <a:solidFill>
                  <a:schemeClr val="accent1"/>
                </a:solidFill>
              </a:rPr>
              <a:t>Learn</a:t>
            </a:r>
            <a:r>
              <a:rPr lang="en-AU" sz="1800" dirty="0">
                <a:solidFill>
                  <a:schemeClr val="accent1"/>
                </a:solidFill>
              </a:rPr>
              <a:t> – provides information about topic.</a:t>
            </a:r>
          </a:p>
          <a:p>
            <a:pPr>
              <a:lnSpc>
                <a:spcPct val="150000"/>
              </a:lnSpc>
              <a:spcBef>
                <a:spcPts val="1200"/>
              </a:spcBef>
              <a:spcAft>
                <a:spcPts val="1200"/>
              </a:spcAft>
            </a:pPr>
            <a:r>
              <a:rPr lang="en-AU" sz="1800" b="1" dirty="0">
                <a:solidFill>
                  <a:schemeClr val="accent1"/>
                </a:solidFill>
              </a:rPr>
              <a:t>Example</a:t>
            </a:r>
            <a:r>
              <a:rPr lang="en-AU" sz="1800" dirty="0">
                <a:solidFill>
                  <a:schemeClr val="accent1"/>
                </a:solidFill>
              </a:rPr>
              <a:t> – provides an example response to a question, often using a scaffold.</a:t>
            </a:r>
          </a:p>
          <a:p>
            <a:pPr>
              <a:lnSpc>
                <a:spcPct val="150000"/>
              </a:lnSpc>
              <a:spcBef>
                <a:spcPts val="1200"/>
              </a:spcBef>
              <a:spcAft>
                <a:spcPts val="1200"/>
              </a:spcAft>
            </a:pPr>
            <a:r>
              <a:rPr lang="en-AU" sz="1800" b="1" dirty="0">
                <a:solidFill>
                  <a:schemeClr val="accent1"/>
                </a:solidFill>
              </a:rPr>
              <a:t>Apply</a:t>
            </a:r>
            <a:r>
              <a:rPr lang="en-AU" sz="1800" dirty="0">
                <a:solidFill>
                  <a:schemeClr val="accent1"/>
                </a:solidFill>
              </a:rPr>
              <a:t> – apply your learning to answer a question.</a:t>
            </a:r>
          </a:p>
          <a:p>
            <a:pPr>
              <a:lnSpc>
                <a:spcPct val="150000"/>
              </a:lnSpc>
              <a:spcBef>
                <a:spcPts val="1200"/>
              </a:spcBef>
              <a:spcAft>
                <a:spcPts val="1200"/>
              </a:spcAft>
            </a:pPr>
            <a:r>
              <a:rPr lang="en-AU" sz="1800" b="1" dirty="0">
                <a:solidFill>
                  <a:schemeClr val="accent1"/>
                </a:solidFill>
              </a:rPr>
              <a:t>Practise</a:t>
            </a:r>
            <a:r>
              <a:rPr lang="en-AU" sz="1800" dirty="0">
                <a:solidFill>
                  <a:schemeClr val="accent1"/>
                </a:solidFill>
              </a:rPr>
              <a:t> – practise your new skills and knowledge by answering a new question in more depth.</a:t>
            </a:r>
          </a:p>
        </p:txBody>
      </p:sp>
      <p:grpSp>
        <p:nvGrpSpPr>
          <p:cNvPr id="2" name="Group 1">
            <a:extLst>
              <a:ext uri="{FF2B5EF4-FFF2-40B4-BE49-F238E27FC236}">
                <a16:creationId xmlns:a16="http://schemas.microsoft.com/office/drawing/2014/main" id="{E84B1776-0E0C-BA49-620B-59C900C6305E}"/>
              </a:ext>
              <a:ext uri="{C183D7F6-B498-43B3-948B-1728B52AA6E4}">
                <adec:decorative xmlns:adec="http://schemas.microsoft.com/office/drawing/2017/decorative" val="1"/>
              </a:ext>
            </a:extLst>
          </p:cNvPr>
          <p:cNvGrpSpPr/>
          <p:nvPr/>
        </p:nvGrpSpPr>
        <p:grpSpPr>
          <a:xfrm>
            <a:off x="7511364" y="1483150"/>
            <a:ext cx="4228184" cy="1882994"/>
            <a:chOff x="7511364" y="1483150"/>
            <a:chExt cx="4228184" cy="1882994"/>
          </a:xfrm>
        </p:grpSpPr>
        <p:sp>
          <p:nvSpPr>
            <p:cNvPr id="8" name="Rectangle: Rounded Corners 7">
              <a:extLst>
                <a:ext uri="{FF2B5EF4-FFF2-40B4-BE49-F238E27FC236}">
                  <a16:creationId xmlns:a16="http://schemas.microsoft.com/office/drawing/2014/main" id="{1E1DF659-DE3D-098D-8BA2-DDB76B52F0F7}"/>
                </a:ext>
                <a:ext uri="{C183D7F6-B498-43B3-948B-1728B52AA6E4}">
                  <adec:decorative xmlns:adec="http://schemas.microsoft.com/office/drawing/2017/decorative" val="1"/>
                </a:ext>
              </a:extLst>
            </p:cNvPr>
            <p:cNvSpPr/>
            <p:nvPr/>
          </p:nvSpPr>
          <p:spPr>
            <a:xfrm>
              <a:off x="7511365" y="1483150"/>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9" name="Oval 8">
              <a:extLst>
                <a:ext uri="{FF2B5EF4-FFF2-40B4-BE49-F238E27FC236}">
                  <a16:creationId xmlns:a16="http://schemas.microsoft.com/office/drawing/2014/main" id="{62A07E22-BDA8-BD9B-1269-0C7BA8DDA95E}"/>
                </a:ext>
                <a:ext uri="{C183D7F6-B498-43B3-948B-1728B52AA6E4}">
                  <adec:decorative xmlns:adec="http://schemas.microsoft.com/office/drawing/2017/decorative" val="1"/>
                </a:ext>
              </a:extLst>
            </p:cNvPr>
            <p:cNvSpPr/>
            <p:nvPr/>
          </p:nvSpPr>
          <p:spPr>
            <a:xfrm>
              <a:off x="7511364"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L</a:t>
              </a:r>
            </a:p>
            <a:p>
              <a:pPr algn="ctr"/>
              <a:endParaRPr lang="en-AU" b="1"/>
            </a:p>
          </p:txBody>
        </p:sp>
        <p:sp>
          <p:nvSpPr>
            <p:cNvPr id="10" name="Oval 9">
              <a:extLst>
                <a:ext uri="{FF2B5EF4-FFF2-40B4-BE49-F238E27FC236}">
                  <a16:creationId xmlns:a16="http://schemas.microsoft.com/office/drawing/2014/main" id="{A01E73DD-79A5-57AB-3E20-B26574F02370}"/>
                </a:ext>
                <a:ext uri="{C183D7F6-B498-43B3-948B-1728B52AA6E4}">
                  <adec:decorative xmlns:adec="http://schemas.microsoft.com/office/drawing/2017/decorative" val="1"/>
                </a:ext>
              </a:extLst>
            </p:cNvPr>
            <p:cNvSpPr/>
            <p:nvPr/>
          </p:nvSpPr>
          <p:spPr>
            <a:xfrm>
              <a:off x="9662096"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A</a:t>
              </a:r>
            </a:p>
            <a:p>
              <a:pPr algn="ctr"/>
              <a:endParaRPr lang="en-AU"/>
            </a:p>
          </p:txBody>
        </p:sp>
        <p:sp>
          <p:nvSpPr>
            <p:cNvPr id="11" name="Oval 10">
              <a:extLst>
                <a:ext uri="{FF2B5EF4-FFF2-40B4-BE49-F238E27FC236}">
                  <a16:creationId xmlns:a16="http://schemas.microsoft.com/office/drawing/2014/main" id="{A8D983DF-8BF5-AB3E-5167-0F5E087CC8EC}"/>
                </a:ext>
                <a:ext uri="{C183D7F6-B498-43B3-948B-1728B52AA6E4}">
                  <adec:decorative xmlns:adec="http://schemas.microsoft.com/office/drawing/2017/decorative" val="1"/>
                </a:ext>
              </a:extLst>
            </p:cNvPr>
            <p:cNvSpPr/>
            <p:nvPr/>
          </p:nvSpPr>
          <p:spPr>
            <a:xfrm>
              <a:off x="10731548"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P</a:t>
              </a:r>
            </a:p>
            <a:p>
              <a:pPr algn="ctr"/>
              <a:endParaRPr lang="en-AU"/>
            </a:p>
          </p:txBody>
        </p:sp>
        <p:sp>
          <p:nvSpPr>
            <p:cNvPr id="12" name="TextBox 7">
              <a:extLst>
                <a:ext uri="{FF2B5EF4-FFF2-40B4-BE49-F238E27FC236}">
                  <a16:creationId xmlns:a16="http://schemas.microsoft.com/office/drawing/2014/main" id="{C4D46FE9-DBEF-9F60-C583-AE50E0D10075}"/>
                </a:ext>
                <a:ext uri="{C183D7F6-B498-43B3-948B-1728B52AA6E4}">
                  <adec:decorative xmlns:adec="http://schemas.microsoft.com/office/drawing/2017/decorative" val="1"/>
                </a:ext>
              </a:extLst>
            </p:cNvPr>
            <p:cNvSpPr txBox="1"/>
            <p:nvPr/>
          </p:nvSpPr>
          <p:spPr>
            <a:xfrm>
              <a:off x="7812892" y="3070800"/>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Learn</a:t>
              </a:r>
            </a:p>
          </p:txBody>
        </p:sp>
        <p:sp>
          <p:nvSpPr>
            <p:cNvPr id="14" name="TextBox 8">
              <a:extLst>
                <a:ext uri="{FF2B5EF4-FFF2-40B4-BE49-F238E27FC236}">
                  <a16:creationId xmlns:a16="http://schemas.microsoft.com/office/drawing/2014/main" id="{22F4978A-6FCE-7AD9-B104-13CB25481DF0}"/>
                </a:ext>
                <a:ext uri="{C183D7F6-B498-43B3-948B-1728B52AA6E4}">
                  <adec:decorative xmlns:adec="http://schemas.microsoft.com/office/drawing/2017/decorative" val="1"/>
                </a:ext>
              </a:extLst>
            </p:cNvPr>
            <p:cNvSpPr txBox="1"/>
            <p:nvPr/>
          </p:nvSpPr>
          <p:spPr>
            <a:xfrm>
              <a:off x="9960726"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Apply</a:t>
              </a:r>
            </a:p>
          </p:txBody>
        </p:sp>
        <p:sp>
          <p:nvSpPr>
            <p:cNvPr id="20" name="TextBox 9">
              <a:extLst>
                <a:ext uri="{FF2B5EF4-FFF2-40B4-BE49-F238E27FC236}">
                  <a16:creationId xmlns:a16="http://schemas.microsoft.com/office/drawing/2014/main" id="{F0CD4C8F-FB62-33F9-1919-2F6B58CFA005}"/>
                </a:ext>
                <a:ext uri="{C183D7F6-B498-43B3-948B-1728B52AA6E4}">
                  <adec:decorative xmlns:adec="http://schemas.microsoft.com/office/drawing/2017/decorative" val="1"/>
                </a:ext>
              </a:extLst>
            </p:cNvPr>
            <p:cNvSpPr txBox="1"/>
            <p:nvPr/>
          </p:nvSpPr>
          <p:spPr>
            <a:xfrm>
              <a:off x="10978877"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Practise</a:t>
              </a:r>
            </a:p>
          </p:txBody>
        </p:sp>
        <p:sp>
          <p:nvSpPr>
            <p:cNvPr id="26" name="Oval 25">
              <a:extLst>
                <a:ext uri="{FF2B5EF4-FFF2-40B4-BE49-F238E27FC236}">
                  <a16:creationId xmlns:a16="http://schemas.microsoft.com/office/drawing/2014/main" id="{39BC668E-75B9-4AE4-73FA-444E9255C3BA}"/>
                </a:ext>
                <a:ext uri="{C183D7F6-B498-43B3-948B-1728B52AA6E4}">
                  <adec:decorative xmlns:adec="http://schemas.microsoft.com/office/drawing/2017/decorative" val="1"/>
                </a:ext>
              </a:extLst>
            </p:cNvPr>
            <p:cNvSpPr/>
            <p:nvPr/>
          </p:nvSpPr>
          <p:spPr>
            <a:xfrm>
              <a:off x="8580043"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E</a:t>
              </a:r>
            </a:p>
            <a:p>
              <a:pPr algn="ctr"/>
              <a:endParaRPr lang="en-AU"/>
            </a:p>
          </p:txBody>
        </p:sp>
        <p:sp>
          <p:nvSpPr>
            <p:cNvPr id="27" name="TextBox 11">
              <a:extLst>
                <a:ext uri="{FF2B5EF4-FFF2-40B4-BE49-F238E27FC236}">
                  <a16:creationId xmlns:a16="http://schemas.microsoft.com/office/drawing/2014/main" id="{684E62A0-1BD8-7C26-DD15-5D1DC255AF41}"/>
                </a:ext>
                <a:ext uri="{C183D7F6-B498-43B3-948B-1728B52AA6E4}">
                  <adec:decorative xmlns:adec="http://schemas.microsoft.com/office/drawing/2017/decorative" val="1"/>
                </a:ext>
              </a:extLst>
            </p:cNvPr>
            <p:cNvSpPr txBox="1"/>
            <p:nvPr/>
          </p:nvSpPr>
          <p:spPr>
            <a:xfrm>
              <a:off x="8765838" y="3070800"/>
              <a:ext cx="723237" cy="198588"/>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Example</a:t>
              </a:r>
            </a:p>
          </p:txBody>
        </p:sp>
        <p:sp>
          <p:nvSpPr>
            <p:cNvPr id="30" name="Title 1">
              <a:extLst>
                <a:ext uri="{FF2B5EF4-FFF2-40B4-BE49-F238E27FC236}">
                  <a16:creationId xmlns:a16="http://schemas.microsoft.com/office/drawing/2014/main" id="{70DDBF93-4CE2-B576-5A5B-FD01E3C76D17}"/>
                </a:ext>
                <a:ext uri="{C183D7F6-B498-43B3-948B-1728B52AA6E4}">
                  <adec:decorative xmlns:adec="http://schemas.microsoft.com/office/drawing/2017/decorative" val="1"/>
                </a:ext>
              </a:extLst>
            </p:cNvPr>
            <p:cNvSpPr txBox="1">
              <a:spLocks/>
            </p:cNvSpPr>
            <p:nvPr/>
          </p:nvSpPr>
          <p:spPr>
            <a:xfrm>
              <a:off x="7927805" y="1654212"/>
              <a:ext cx="3612117" cy="870983"/>
            </a:xfrm>
            <a:prstGeom prst="rect">
              <a:avLst/>
            </a:prstGeo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t>Planning your response</a:t>
              </a:r>
              <a:endParaRPr lang="en-AU" sz="2400" dirty="0"/>
            </a:p>
          </p:txBody>
        </p:sp>
      </p:grpSp>
      <p:sp>
        <p:nvSpPr>
          <p:cNvPr id="7" name="Slide Number Placeholder 3">
            <a:extLst>
              <a:ext uri="{FF2B5EF4-FFF2-40B4-BE49-F238E27FC236}">
                <a16:creationId xmlns:a16="http://schemas.microsoft.com/office/drawing/2014/main" id="{A89122DF-3DC5-6775-DEE7-5E7BA5F30954}"/>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a:t>
            </a:fld>
            <a:endParaRPr lang="en-AU"/>
          </a:p>
        </p:txBody>
      </p:sp>
    </p:spTree>
    <p:extLst>
      <p:ext uri="{BB962C8B-B14F-4D97-AF65-F5344CB8AC3E}">
        <p14:creationId xmlns:p14="http://schemas.microsoft.com/office/powerpoint/2010/main" val="78498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p:txBody>
          <a:bodyPr/>
          <a:lstStyle/>
          <a:p>
            <a:r>
              <a:rPr lang="en-AU" sz="3600" dirty="0"/>
              <a:t>Learn – </a:t>
            </a:r>
            <a:r>
              <a:rPr lang="en-AU" dirty="0">
                <a:solidFill>
                  <a:schemeClr val="tx2"/>
                </a:solidFill>
              </a:rPr>
              <a:t>planning</a:t>
            </a:r>
            <a:r>
              <a:rPr lang="en-AU" sz="3600" dirty="0">
                <a:solidFill>
                  <a:schemeClr val="tx2"/>
                </a:solidFill>
              </a:rPr>
              <a:t> your response</a:t>
            </a:r>
            <a:endParaRPr lang="en-AU" sz="1600" dirty="0"/>
          </a:p>
        </p:txBody>
      </p:sp>
      <p:grpSp>
        <p:nvGrpSpPr>
          <p:cNvPr id="7" name="Group 6">
            <a:extLst>
              <a:ext uri="{FF2B5EF4-FFF2-40B4-BE49-F238E27FC236}">
                <a16:creationId xmlns:a16="http://schemas.microsoft.com/office/drawing/2014/main" id="{AB4DA6C0-4CC8-324D-EE36-02012DB050BA}"/>
              </a:ext>
              <a:ext uri="{C183D7F6-B498-43B3-948B-1728B52AA6E4}">
                <adec:decorative xmlns:adec="http://schemas.microsoft.com/office/drawing/2017/decorative" val="1"/>
              </a:ext>
            </a:extLst>
          </p:cNvPr>
          <p:cNvGrpSpPr/>
          <p:nvPr/>
        </p:nvGrpSpPr>
        <p:grpSpPr>
          <a:xfrm>
            <a:off x="244458" y="1620000"/>
            <a:ext cx="1800000" cy="1800000"/>
            <a:chOff x="244458" y="1482881"/>
            <a:chExt cx="1800000" cy="1800000"/>
          </a:xfrm>
        </p:grpSpPr>
        <p:sp>
          <p:nvSpPr>
            <p:cNvPr id="3" name="Oval 2">
              <a:extLst>
                <a:ext uri="{FF2B5EF4-FFF2-40B4-BE49-F238E27FC236}">
                  <a16:creationId xmlns:a16="http://schemas.microsoft.com/office/drawing/2014/main" id="{231B5ED6-CA7F-2CAE-7BED-D466E4EC31F0}"/>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6" name="TextBox 5">
              <a:extLst>
                <a:ext uri="{FF2B5EF4-FFF2-40B4-BE49-F238E27FC236}">
                  <a16:creationId xmlns:a16="http://schemas.microsoft.com/office/drawing/2014/main" id="{5EACA3AA-4512-BE20-3D34-1263DDDC6341}"/>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8" name="TextBox 7">
            <a:extLst>
              <a:ext uri="{FF2B5EF4-FFF2-40B4-BE49-F238E27FC236}">
                <a16:creationId xmlns:a16="http://schemas.microsoft.com/office/drawing/2014/main" id="{125D29F7-6DC5-B631-D1AB-B9FBE681E6A1}"/>
              </a:ext>
            </a:extLst>
          </p:cNvPr>
          <p:cNvSpPr txBox="1"/>
          <p:nvPr/>
        </p:nvSpPr>
        <p:spPr>
          <a:xfrm>
            <a:off x="2220384" y="1735096"/>
            <a:ext cx="4036038" cy="1442061"/>
          </a:xfrm>
          <a:prstGeom prst="rect">
            <a:avLst/>
          </a:prstGeom>
          <a:noFill/>
        </p:spPr>
        <p:txBody>
          <a:bodyPr wrap="square">
            <a:spAutoFit/>
          </a:bodyPr>
          <a:lstStyle/>
          <a:p>
            <a:pPr>
              <a:lnSpc>
                <a:spcPct val="115000"/>
              </a:lnSpc>
              <a:spcBef>
                <a:spcPts val="600"/>
              </a:spcBef>
            </a:pPr>
            <a:r>
              <a:rPr lang="en-US" sz="1800" dirty="0">
                <a:solidFill>
                  <a:schemeClr val="accent1"/>
                </a:solidFill>
                <a:effectLst/>
                <a:ea typeface="Calibri" panose="020F0502020204030204" pitchFamily="34" charset="0"/>
                <a:cs typeface="Arial" panose="020B0604020202020204" pitchFamily="34" charset="0"/>
              </a:rPr>
              <a:t>In this activity, you will learn how </a:t>
            </a:r>
            <a:r>
              <a:rPr lang="en-US" sz="1800" dirty="0">
                <a:solidFill>
                  <a:schemeClr val="accent1"/>
                </a:solidFill>
                <a:ea typeface="Calibri" panose="020F0502020204030204" pitchFamily="34" charset="0"/>
                <a:cs typeface="Arial" panose="020B0604020202020204" pitchFamily="34" charset="0"/>
              </a:rPr>
              <a:t>to:</a:t>
            </a:r>
            <a:endParaRPr lang="en-AU" sz="1800" dirty="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414020" algn="l"/>
              </a:tabLst>
            </a:pPr>
            <a:r>
              <a:rPr lang="en-AU" sz="1800" b="0" i="0" dirty="0">
                <a:solidFill>
                  <a:schemeClr val="accent1"/>
                </a:solidFill>
                <a:effectLst/>
              </a:rPr>
              <a:t>include all parts of the question in your response  </a:t>
            </a:r>
          </a:p>
          <a:p>
            <a:pPr marL="342900" lvl="0" indent="-342900">
              <a:lnSpc>
                <a:spcPct val="115000"/>
              </a:lnSpc>
              <a:spcBef>
                <a:spcPts val="400"/>
              </a:spcBef>
              <a:buFont typeface="Symbol" panose="05050102010706020507" pitchFamily="18" charset="2"/>
              <a:buChar char=""/>
              <a:tabLst>
                <a:tab pos="414020" algn="l"/>
              </a:tabLst>
            </a:pPr>
            <a:r>
              <a:rPr lang="en-US" sz="1800" dirty="0">
                <a:solidFill>
                  <a:schemeClr val="accent1"/>
                </a:solidFill>
                <a:ea typeface="Calibri" panose="020F0502020204030204" pitchFamily="34" charset="0"/>
                <a:cs typeface="Arial" panose="020B0604020202020204" pitchFamily="34" charset="0"/>
              </a:rPr>
              <a:t>p</a:t>
            </a:r>
            <a:r>
              <a:rPr lang="en-US" sz="1800" dirty="0">
                <a:solidFill>
                  <a:schemeClr val="accent1"/>
                </a:solidFill>
                <a:effectLst/>
                <a:ea typeface="Calibri" panose="020F0502020204030204" pitchFamily="34" charset="0"/>
                <a:cs typeface="Arial" panose="020B0604020202020204" pitchFamily="34" charset="0"/>
              </a:rPr>
              <a:t>lan a response. </a:t>
            </a:r>
            <a:endParaRPr lang="en-AU" sz="1800" dirty="0">
              <a:solidFill>
                <a:schemeClr val="accent1"/>
              </a:solidFill>
              <a:effectLst/>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64F02B-3E4E-D335-A4CE-79D60147B4B9}"/>
              </a:ext>
            </a:extLst>
          </p:cNvPr>
          <p:cNvSpPr/>
          <p:nvPr/>
        </p:nvSpPr>
        <p:spPr>
          <a:xfrm>
            <a:off x="6358466" y="1870485"/>
            <a:ext cx="5287838" cy="2352312"/>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accent1"/>
                </a:solidFill>
                <a:effectLst/>
                <a:ea typeface="SimSun" panose="02010600030101010101" pitchFamily="2" charset="-122"/>
              </a:rPr>
              <a:t>Plan your response by breaking down the question into parts. This helps to organise and structure your knowledge in a concise and well-reasoned way and present an informed point of view.</a:t>
            </a:r>
            <a:endParaRPr lang="en-AU" sz="1800" dirty="0">
              <a:solidFill>
                <a:schemeClr val="accent1"/>
              </a:solidFill>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3BF179A1-5020-A74F-6604-480117229261}"/>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92186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p:txBody>
          <a:bodyPr/>
          <a:lstStyle/>
          <a:p>
            <a:r>
              <a:rPr lang="en-AU" sz="3600" dirty="0"/>
              <a:t>Learn – </a:t>
            </a:r>
            <a:r>
              <a:rPr lang="en-AU" dirty="0">
                <a:solidFill>
                  <a:schemeClr val="tx2"/>
                </a:solidFill>
              </a:rPr>
              <a:t>planning</a:t>
            </a:r>
            <a:r>
              <a:rPr lang="en-AU" sz="3600" dirty="0">
                <a:solidFill>
                  <a:schemeClr val="tx2"/>
                </a:solidFill>
              </a:rPr>
              <a:t> your response – part 1</a:t>
            </a:r>
            <a:endParaRPr lang="en-AU" sz="1600" dirty="0"/>
          </a:p>
        </p:txBody>
      </p:sp>
      <p:grpSp>
        <p:nvGrpSpPr>
          <p:cNvPr id="7" name="Group 6">
            <a:extLst>
              <a:ext uri="{FF2B5EF4-FFF2-40B4-BE49-F238E27FC236}">
                <a16:creationId xmlns:a16="http://schemas.microsoft.com/office/drawing/2014/main" id="{0FB4CEC7-D68F-C3F8-7250-E0C8689329F3}"/>
              </a:ext>
              <a:ext uri="{C183D7F6-B498-43B3-948B-1728B52AA6E4}">
                <adec:decorative xmlns:adec="http://schemas.microsoft.com/office/drawing/2017/decorative" val="1"/>
              </a:ext>
            </a:extLst>
          </p:cNvPr>
          <p:cNvGrpSpPr/>
          <p:nvPr/>
        </p:nvGrpSpPr>
        <p:grpSpPr>
          <a:xfrm>
            <a:off x="244458" y="1620000"/>
            <a:ext cx="1800000" cy="1800000"/>
            <a:chOff x="244458" y="1482881"/>
            <a:chExt cx="1800000" cy="1800000"/>
          </a:xfrm>
        </p:grpSpPr>
        <p:sp>
          <p:nvSpPr>
            <p:cNvPr id="3" name="Oval 2">
              <a:extLst>
                <a:ext uri="{FF2B5EF4-FFF2-40B4-BE49-F238E27FC236}">
                  <a16:creationId xmlns:a16="http://schemas.microsoft.com/office/drawing/2014/main" id="{231B5ED6-CA7F-2CAE-7BED-D466E4EC31F0}"/>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6" name="TextBox 5">
              <a:extLst>
                <a:ext uri="{FF2B5EF4-FFF2-40B4-BE49-F238E27FC236}">
                  <a16:creationId xmlns:a16="http://schemas.microsoft.com/office/drawing/2014/main" id="{5EACA3AA-4512-BE20-3D34-1263DDDC6341}"/>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5" name="Rectangle 4">
            <a:extLst>
              <a:ext uri="{FF2B5EF4-FFF2-40B4-BE49-F238E27FC236}">
                <a16:creationId xmlns:a16="http://schemas.microsoft.com/office/drawing/2014/main" id="{6064F02B-3E4E-D335-A4CE-79D60147B4B9}"/>
              </a:ext>
            </a:extLst>
          </p:cNvPr>
          <p:cNvSpPr/>
          <p:nvPr/>
        </p:nvSpPr>
        <p:spPr>
          <a:xfrm>
            <a:off x="2475781" y="1516955"/>
            <a:ext cx="9085857" cy="1166337"/>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accent1"/>
                </a:solidFill>
                <a:effectLst/>
                <a:ea typeface="SimSun" panose="02010600030101010101" pitchFamily="2" charset="-122"/>
              </a:rPr>
              <a:t>Plan your response by breaking down the question into parts. This helps to organise and structure your knowledge in a concise and well-reasoned way and present an informed point of view.</a:t>
            </a:r>
            <a:endParaRPr lang="en-AU" sz="1800" dirty="0">
              <a:solidFill>
                <a:schemeClr val="accent1"/>
              </a:solidFill>
              <a:effectLst/>
              <a:ea typeface="Calibri" panose="020F0502020204030204" pitchFamily="34" charset="0"/>
            </a:endParaRPr>
          </a:p>
        </p:txBody>
      </p:sp>
      <p:sp>
        <p:nvSpPr>
          <p:cNvPr id="10" name="TextBox 9">
            <a:extLst>
              <a:ext uri="{FF2B5EF4-FFF2-40B4-BE49-F238E27FC236}">
                <a16:creationId xmlns:a16="http://schemas.microsoft.com/office/drawing/2014/main" id="{CED65F08-6638-39D6-1B3D-EB52E51FF7AD}"/>
              </a:ext>
            </a:extLst>
          </p:cNvPr>
          <p:cNvSpPr txBox="1"/>
          <p:nvPr/>
        </p:nvSpPr>
        <p:spPr>
          <a:xfrm>
            <a:off x="284462" y="3507995"/>
            <a:ext cx="5406703" cy="2613664"/>
          </a:xfrm>
          <a:prstGeom prst="rect">
            <a:avLst/>
          </a:prstGeom>
          <a:noFill/>
        </p:spPr>
        <p:txBody>
          <a:bodyPr wrap="square">
            <a:spAutoFit/>
          </a:bodyPr>
          <a:lstStyle/>
          <a:p>
            <a:pPr>
              <a:lnSpc>
                <a:spcPct val="115000"/>
              </a:lnSpc>
              <a:spcBef>
                <a:spcPts val="1200"/>
              </a:spcBef>
            </a:pPr>
            <a:r>
              <a:rPr lang="en-AU" sz="1800" dirty="0">
                <a:solidFill>
                  <a:schemeClr val="accent1"/>
                </a:solidFill>
                <a:effectLst/>
                <a:ea typeface="SimSun" panose="02010600030101010101" pitchFamily="2" charset="-122"/>
                <a:cs typeface="Arial" panose="020B0604020202020204" pitchFamily="34" charset="0"/>
              </a:rPr>
              <a:t>In examination conditions, writing a plan should only take 30 seconds before responding to each question. This activity is designed to give you a strategy to practise extracting the information you need to plan your response. Initially it may take you longer to plan your response. Keep practising until you can plan quickly, with brief notes for each question. </a:t>
            </a:r>
            <a:endParaRPr lang="en-AU" sz="1800" dirty="0">
              <a:solidFill>
                <a:schemeClr val="accent1"/>
              </a:solidFill>
              <a:effectLst/>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BF87775B-DADC-9B58-4882-CE57FAF21502}"/>
              </a:ext>
            </a:extLst>
          </p:cNvPr>
          <p:cNvSpPr/>
          <p:nvPr/>
        </p:nvSpPr>
        <p:spPr>
          <a:xfrm>
            <a:off x="6607834" y="2794717"/>
            <a:ext cx="4975134" cy="44026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solidFill>
              </a:rPr>
              <a:t>KCI magnifying glass explained</a:t>
            </a:r>
          </a:p>
        </p:txBody>
      </p:sp>
      <p:pic>
        <p:nvPicPr>
          <p:cNvPr id="8" name="Picture 7" descr="A symbol of a magnifying glass with a handle and 'cc' in the middle of the glass. The rim of the magnifying glass makes a circle and represents the action of circling key words. The 'C C' represents connecting to concepts and content. the handle looks like an &quot;i&quot; and represents interpretation.">
            <a:extLst>
              <a:ext uri="{FF2B5EF4-FFF2-40B4-BE49-F238E27FC236}">
                <a16:creationId xmlns:a16="http://schemas.microsoft.com/office/drawing/2014/main" id="{163C0AAF-0BE6-5B58-31B8-B54212F0F260}"/>
              </a:ext>
            </a:extLst>
          </p:cNvPr>
          <p:cNvPicPr>
            <a:picLocks noChangeAspect="1"/>
          </p:cNvPicPr>
          <p:nvPr/>
        </p:nvPicPr>
        <p:blipFill rotWithShape="1">
          <a:blip r:embed="rId2"/>
          <a:srcRect l="7040" t="15373"/>
          <a:stretch/>
        </p:blipFill>
        <p:spPr>
          <a:xfrm>
            <a:off x="6392049" y="3411413"/>
            <a:ext cx="5406703" cy="2806827"/>
          </a:xfrm>
          <a:prstGeom prst="rect">
            <a:avLst/>
          </a:prstGeom>
        </p:spPr>
      </p:pic>
      <p:sp>
        <p:nvSpPr>
          <p:cNvPr id="4" name="Slide Number Placeholder 3">
            <a:extLst>
              <a:ext uri="{FF2B5EF4-FFF2-40B4-BE49-F238E27FC236}">
                <a16:creationId xmlns:a16="http://schemas.microsoft.com/office/drawing/2014/main" id="{2916AEC9-2AD7-CB67-9C87-DC2AA8E9AE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45293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p:txBody>
          <a:bodyPr/>
          <a:lstStyle/>
          <a:p>
            <a:r>
              <a:rPr lang="en-AU" sz="3600" dirty="0"/>
              <a:t>Learn – </a:t>
            </a:r>
            <a:r>
              <a:rPr lang="en-AU" dirty="0">
                <a:solidFill>
                  <a:schemeClr val="tx2"/>
                </a:solidFill>
              </a:rPr>
              <a:t>p</a:t>
            </a:r>
            <a:r>
              <a:rPr lang="en-AU" sz="3600" dirty="0">
                <a:solidFill>
                  <a:schemeClr val="tx2"/>
                </a:solidFill>
              </a:rPr>
              <a:t>lanning your response – part 2</a:t>
            </a:r>
            <a:endParaRPr lang="en-AU" sz="1600" dirty="0"/>
          </a:p>
        </p:txBody>
      </p:sp>
      <p:grpSp>
        <p:nvGrpSpPr>
          <p:cNvPr id="8" name="Group 7">
            <a:extLst>
              <a:ext uri="{FF2B5EF4-FFF2-40B4-BE49-F238E27FC236}">
                <a16:creationId xmlns:a16="http://schemas.microsoft.com/office/drawing/2014/main" id="{FEF6B504-B57D-141F-CF52-9EFDD30E6B28}"/>
              </a:ext>
              <a:ext uri="{C183D7F6-B498-43B3-948B-1728B52AA6E4}">
                <adec:decorative xmlns:adec="http://schemas.microsoft.com/office/drawing/2017/decorative" val="1"/>
              </a:ext>
            </a:extLst>
          </p:cNvPr>
          <p:cNvGrpSpPr/>
          <p:nvPr/>
        </p:nvGrpSpPr>
        <p:grpSpPr>
          <a:xfrm>
            <a:off x="244458" y="1620000"/>
            <a:ext cx="1800000" cy="1800000"/>
            <a:chOff x="244458" y="1482881"/>
            <a:chExt cx="1800000" cy="1800000"/>
          </a:xfrm>
        </p:grpSpPr>
        <p:sp>
          <p:nvSpPr>
            <p:cNvPr id="10" name="Oval 9">
              <a:extLst>
                <a:ext uri="{FF2B5EF4-FFF2-40B4-BE49-F238E27FC236}">
                  <a16:creationId xmlns:a16="http://schemas.microsoft.com/office/drawing/2014/main" id="{4C0A209F-6F09-3239-E3F9-ADEA88EEDCC5}"/>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12" name="TextBox 11">
              <a:extLst>
                <a:ext uri="{FF2B5EF4-FFF2-40B4-BE49-F238E27FC236}">
                  <a16:creationId xmlns:a16="http://schemas.microsoft.com/office/drawing/2014/main" id="{AF9813E1-DB0E-C3AA-79F1-BF6D423BB427}"/>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dirty="0">
                  <a:solidFill>
                    <a:schemeClr val="bg1"/>
                  </a:solidFill>
                </a:rPr>
                <a:t>Learn</a:t>
              </a:r>
            </a:p>
          </p:txBody>
        </p:sp>
      </p:grpSp>
      <p:sp>
        <p:nvSpPr>
          <p:cNvPr id="5" name="Rectangle 4">
            <a:extLst>
              <a:ext uri="{FF2B5EF4-FFF2-40B4-BE49-F238E27FC236}">
                <a16:creationId xmlns:a16="http://schemas.microsoft.com/office/drawing/2014/main" id="{6064F02B-3E4E-D335-A4CE-79D60147B4B9}"/>
              </a:ext>
            </a:extLst>
          </p:cNvPr>
          <p:cNvSpPr/>
          <p:nvPr/>
        </p:nvSpPr>
        <p:spPr>
          <a:xfrm>
            <a:off x="348000" y="3975234"/>
            <a:ext cx="3499381" cy="2522765"/>
          </a:xfrm>
          <a:prstGeom prst="rect">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AU" sz="1600" dirty="0">
                <a:solidFill>
                  <a:schemeClr val="accent1"/>
                </a:solidFill>
                <a:effectLst/>
                <a:ea typeface="SimSun" panose="02010600030101010101" pitchFamily="2" charset="-122"/>
                <a:cs typeface="Arial" panose="020B0604020202020204" pitchFamily="34" charset="0"/>
              </a:rPr>
              <a:t>Hint: To remember the steps required in the planning stage, use the acronym KCI</a:t>
            </a:r>
            <a:r>
              <a:rPr lang="en-AU" sz="1600" b="1" dirty="0">
                <a:solidFill>
                  <a:schemeClr val="accent1"/>
                </a:solidFill>
                <a:effectLst/>
                <a:ea typeface="SimSun" panose="02010600030101010101" pitchFamily="2" charset="-122"/>
                <a:cs typeface="Arial" panose="020B0604020202020204" pitchFamily="34" charset="0"/>
              </a:rPr>
              <a:t>,</a:t>
            </a:r>
            <a:r>
              <a:rPr lang="en-AU" sz="1600" dirty="0">
                <a:solidFill>
                  <a:schemeClr val="accent1"/>
                </a:solidFill>
                <a:effectLst/>
                <a:ea typeface="SimSun" panose="02010600030101010101" pitchFamily="2" charset="-122"/>
                <a:cs typeface="Arial" panose="020B0604020202020204" pitchFamily="34" charset="0"/>
              </a:rPr>
              <a:t> as outlined in table 6: key words, connect the question’s concepts to the citation, connect the question’s concepts to the plate, interpret meaning, or the main ideas, within the artwork. </a:t>
            </a:r>
            <a:endParaRPr lang="en-AU" sz="1600" dirty="0">
              <a:solidFill>
                <a:schemeClr val="accent1"/>
              </a:solidFill>
              <a:effectLst/>
              <a:ea typeface="Calibri" panose="020F05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240C7559-A74A-7BDB-2FEF-4A05BBE1F7E3}"/>
              </a:ext>
            </a:extLst>
          </p:cNvPr>
          <p:cNvSpPr>
            <a:spLocks noChangeArrowheads="1"/>
          </p:cNvSpPr>
          <p:nvPr/>
        </p:nvSpPr>
        <p:spPr bwMode="auto">
          <a:xfrm>
            <a:off x="4119922" y="998668"/>
            <a:ext cx="3472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AU" altLang="en-US"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8: KCI planning steps</a:t>
            </a:r>
            <a:endParaRPr kumimoji="0" lang="en-AU" altLang="en-US" sz="1800" i="0" u="none" strike="noStrike" cap="none" normalizeH="0" baseline="0" dirty="0">
              <a:ln>
                <a:noFill/>
              </a:ln>
              <a:solidFill>
                <a:schemeClr val="tx1"/>
              </a:solidFill>
              <a:effectLst/>
              <a:latin typeface="+mj-lt"/>
            </a:endParaRPr>
          </a:p>
        </p:txBody>
      </p:sp>
      <p:graphicFrame>
        <p:nvGraphicFramePr>
          <p:cNvPr id="3" name="Table 2" descr="Table 8 KCI planning steps, with 2 columns called step and explanation. the 3 rows are labelled key words, connect to concepts and content and interpret.&#10;">
            <a:extLst>
              <a:ext uri="{FF2B5EF4-FFF2-40B4-BE49-F238E27FC236}">
                <a16:creationId xmlns:a16="http://schemas.microsoft.com/office/drawing/2014/main" id="{F5C47919-FD62-5F99-28DC-4FC3B0C92C8A}"/>
              </a:ext>
            </a:extLst>
          </p:cNvPr>
          <p:cNvGraphicFramePr>
            <a:graphicFrameLocks noGrp="1"/>
          </p:cNvGraphicFramePr>
          <p:nvPr>
            <p:extLst>
              <p:ext uri="{D42A27DB-BD31-4B8C-83A1-F6EECF244321}">
                <p14:modId xmlns:p14="http://schemas.microsoft.com/office/powerpoint/2010/main" val="1630839168"/>
              </p:ext>
            </p:extLst>
          </p:nvPr>
        </p:nvGraphicFramePr>
        <p:xfrm>
          <a:off x="4119922" y="1368000"/>
          <a:ext cx="7790483" cy="5129999"/>
        </p:xfrm>
        <a:graphic>
          <a:graphicData uri="http://schemas.openxmlformats.org/drawingml/2006/table">
            <a:tbl>
              <a:tblPr firstRow="1" firstCol="1" bandRow="1">
                <a:tableStyleId>{69012ECD-51FC-41F1-AA8D-1B2483CD663E}</a:tableStyleId>
              </a:tblPr>
              <a:tblGrid>
                <a:gridCol w="1828296">
                  <a:extLst>
                    <a:ext uri="{9D8B030D-6E8A-4147-A177-3AD203B41FA5}">
                      <a16:colId xmlns:a16="http://schemas.microsoft.com/office/drawing/2014/main" val="2858913191"/>
                    </a:ext>
                  </a:extLst>
                </a:gridCol>
                <a:gridCol w="5962187">
                  <a:extLst>
                    <a:ext uri="{9D8B030D-6E8A-4147-A177-3AD203B41FA5}">
                      <a16:colId xmlns:a16="http://schemas.microsoft.com/office/drawing/2014/main" val="3984366127"/>
                    </a:ext>
                  </a:extLst>
                </a:gridCol>
              </a:tblGrid>
              <a:tr h="553201">
                <a:tc>
                  <a:txBody>
                    <a:bodyPr/>
                    <a:lstStyle/>
                    <a:p>
                      <a:pPr>
                        <a:lnSpc>
                          <a:spcPct val="115000"/>
                        </a:lnSpc>
                        <a:spcBef>
                          <a:spcPts val="960"/>
                        </a:spcBef>
                        <a:spcAft>
                          <a:spcPts val="960"/>
                        </a:spcAft>
                      </a:pPr>
                      <a:r>
                        <a:rPr lang="en-AU" sz="1400">
                          <a:effectLst/>
                          <a:latin typeface="+mn-lt"/>
                        </a:rPr>
                        <a:t>Step and symbol</a:t>
                      </a:r>
                      <a:endParaRPr lang="en-AU" sz="140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dirty="0">
                          <a:effectLst/>
                          <a:latin typeface="+mn-lt"/>
                        </a:rPr>
                        <a:t>Explanation</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32288"/>
                  </a:ext>
                </a:extLst>
              </a:tr>
              <a:tr h="1839193">
                <a:tc>
                  <a:txBody>
                    <a:bodyPr/>
                    <a:lstStyle/>
                    <a:p>
                      <a:pPr>
                        <a:lnSpc>
                          <a:spcPct val="115000"/>
                        </a:lnSpc>
                        <a:spcBef>
                          <a:spcPts val="400"/>
                        </a:spcBef>
                        <a:spcAft>
                          <a:spcPts val="400"/>
                        </a:spcAft>
                      </a:pPr>
                      <a:r>
                        <a:rPr lang="en-AU" sz="1400" dirty="0">
                          <a:effectLst/>
                          <a:latin typeface="+mn-lt"/>
                        </a:rPr>
                        <a:t>Key words</a:t>
                      </a:r>
                    </a:p>
                    <a:p>
                      <a:pPr>
                        <a:lnSpc>
                          <a:spcPct val="115000"/>
                        </a:lnSpc>
                        <a:spcBef>
                          <a:spcPts val="400"/>
                        </a:spcBef>
                        <a:spcAft>
                          <a:spcPts val="400"/>
                        </a:spcAft>
                      </a:pPr>
                      <a:endParaRPr lang="en-A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dirty="0">
                          <a:effectLst/>
                          <a:latin typeface="+mn-lt"/>
                        </a:rPr>
                        <a:t>Circle the question’s key words, including the:</a:t>
                      </a:r>
                    </a:p>
                    <a:p>
                      <a:pPr marL="342900" lvl="0" indent="-342900">
                        <a:lnSpc>
                          <a:spcPct val="115000"/>
                        </a:lnSpc>
                        <a:spcBef>
                          <a:spcPts val="400"/>
                        </a:spcBef>
                        <a:spcAft>
                          <a:spcPts val="400"/>
                        </a:spcAft>
                        <a:buFont typeface="Symbol" panose="05050102010706020507" pitchFamily="18" charset="2"/>
                        <a:buChar char=""/>
                        <a:tabLst>
                          <a:tab pos="228600" algn="l"/>
                          <a:tab pos="414020" algn="l"/>
                        </a:tabLst>
                      </a:pPr>
                      <a:r>
                        <a:rPr lang="en-AU" sz="1400" dirty="0">
                          <a:effectLst/>
                          <a:latin typeface="+mn-lt"/>
                        </a:rPr>
                        <a:t>question verb to direct your response</a:t>
                      </a:r>
                    </a:p>
                    <a:p>
                      <a:pPr marL="342900" lvl="0" indent="-342900">
                        <a:lnSpc>
                          <a:spcPct val="115000"/>
                        </a:lnSpc>
                        <a:spcBef>
                          <a:spcPts val="400"/>
                        </a:spcBef>
                        <a:spcAft>
                          <a:spcPts val="400"/>
                        </a:spcAft>
                        <a:buFont typeface="Symbol" panose="05050102010706020507" pitchFamily="18" charset="2"/>
                        <a:buChar char=""/>
                        <a:tabLst>
                          <a:tab pos="228600" algn="l"/>
                          <a:tab pos="414020" algn="l"/>
                        </a:tabLst>
                      </a:pPr>
                      <a:r>
                        <a:rPr lang="en-AU" sz="1400" dirty="0">
                          <a:effectLst/>
                          <a:latin typeface="+mn-lt"/>
                        </a:rPr>
                        <a:t>syllabus content area (conceptual framework, frames or practice)</a:t>
                      </a:r>
                    </a:p>
                    <a:p>
                      <a:pPr marL="342900" lvl="0" indent="-342900">
                        <a:lnSpc>
                          <a:spcPct val="115000"/>
                        </a:lnSpc>
                        <a:spcBef>
                          <a:spcPts val="400"/>
                        </a:spcBef>
                        <a:spcAft>
                          <a:spcPts val="400"/>
                        </a:spcAft>
                        <a:buFont typeface="Symbol" panose="05050102010706020507" pitchFamily="18" charset="2"/>
                        <a:buChar char=""/>
                        <a:tabLst>
                          <a:tab pos="228600" algn="l"/>
                          <a:tab pos="414020" algn="l"/>
                        </a:tabLst>
                      </a:pPr>
                      <a:r>
                        <a:rPr lang="en-AU" sz="1400" dirty="0">
                          <a:effectLst/>
                          <a:latin typeface="+mn-lt"/>
                        </a:rPr>
                        <a:t>question’s concept.</a:t>
                      </a:r>
                    </a:p>
                    <a:p>
                      <a:pPr marL="228600" indent="-228600">
                        <a:lnSpc>
                          <a:spcPct val="115000"/>
                        </a:lnSpc>
                        <a:spcBef>
                          <a:spcPts val="400"/>
                        </a:spcBef>
                        <a:spcAft>
                          <a:spcPts val="400"/>
                        </a:spcAft>
                        <a:tabLst>
                          <a:tab pos="228600" algn="l"/>
                          <a:tab pos="457200" algn="l"/>
                        </a:tabLst>
                      </a:pPr>
                      <a:r>
                        <a:rPr lang="en-AU" sz="1400" dirty="0">
                          <a:effectLst/>
                          <a:latin typeface="+mn-lt"/>
                        </a:rPr>
                        <a:t>Hint: refer to subject-specific words from your </a:t>
                      </a:r>
                      <a:r>
                        <a:rPr lang="en-AU" sz="1400" u="sng" dirty="0">
                          <a:effectLst/>
                          <a:latin typeface="+mn-lt"/>
                        </a:rPr>
                        <a:t>v</a:t>
                      </a:r>
                      <a:r>
                        <a:rPr lang="en-AU" sz="1400" u="sng" dirty="0">
                          <a:effectLst/>
                          <a:latin typeface="+mn-lt"/>
                          <a:hlinkClick r:id="rId2"/>
                        </a:rPr>
                        <a:t>isual arts word bank</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672142"/>
                  </a:ext>
                </a:extLst>
              </a:tr>
              <a:tr h="1740374">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lang="en-AU" sz="1400" dirty="0">
                          <a:effectLst/>
                          <a:latin typeface="+mn-lt"/>
                        </a:rPr>
                        <a:t>Connect to concepts and content</a:t>
                      </a:r>
                      <a:endParaRPr lang="en-AU" sz="1400" dirty="0">
                        <a:solidFill>
                          <a:schemeClr val="accent1"/>
                        </a:solidFill>
                        <a:latin typeface="+mn-lt"/>
                      </a:endParaRPr>
                    </a:p>
                    <a:p>
                      <a:pPr>
                        <a:lnSpc>
                          <a:spcPct val="115000"/>
                        </a:lnSpc>
                        <a:spcBef>
                          <a:spcPts val="400"/>
                        </a:spcBef>
                        <a:spcAft>
                          <a:spcPts val="400"/>
                        </a:spcAft>
                      </a:pPr>
                      <a:r>
                        <a:rPr lang="en-AU" sz="4000" dirty="0">
                          <a:effectLst/>
                          <a:latin typeface="+mn-lt"/>
                          <a:ea typeface="Calibri" panose="020F0502020204030204" pitchFamily="34" charset="0"/>
                          <a:cs typeface="Times New Roman"/>
                        </a:rPr>
                        <a:t>CC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dirty="0">
                          <a:effectLst/>
                          <a:latin typeface="+mn-lt"/>
                        </a:rPr>
                        <a:t>Connect:</a:t>
                      </a:r>
                    </a:p>
                    <a:p>
                      <a:pPr marL="342900" lvl="0" indent="-342900">
                        <a:lnSpc>
                          <a:spcPct val="115000"/>
                        </a:lnSpc>
                        <a:spcBef>
                          <a:spcPts val="400"/>
                        </a:spcBef>
                        <a:spcAft>
                          <a:spcPts val="400"/>
                        </a:spcAft>
                        <a:buFont typeface="Symbol" panose="05050102010706020507" pitchFamily="18" charset="2"/>
                        <a:buChar char=""/>
                      </a:pPr>
                      <a:r>
                        <a:rPr lang="en-AU" sz="1400" dirty="0">
                          <a:effectLst/>
                          <a:latin typeface="+mn-lt"/>
                        </a:rPr>
                        <a:t>concepts to references – plate(s) and source material </a:t>
                      </a:r>
                    </a:p>
                    <a:p>
                      <a:pPr marL="342900" lvl="0" indent="-342900">
                        <a:lnSpc>
                          <a:spcPct val="115000"/>
                        </a:lnSpc>
                        <a:spcBef>
                          <a:spcPts val="400"/>
                        </a:spcBef>
                        <a:spcAft>
                          <a:spcPts val="400"/>
                        </a:spcAft>
                        <a:buFont typeface="Symbol" panose="05050102010706020507" pitchFamily="18" charset="2"/>
                        <a:buChar char=""/>
                      </a:pPr>
                      <a:r>
                        <a:rPr lang="en-AU" sz="1400" dirty="0">
                          <a:effectLst/>
                          <a:latin typeface="+mn-lt"/>
                        </a:rPr>
                        <a:t>syllabus content to references – plate(s) and source material.</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864085"/>
                  </a:ext>
                </a:extLst>
              </a:tr>
              <a:tr h="997231">
                <a:tc>
                  <a:txBody>
                    <a:bodyPr/>
                    <a:lstStyle/>
                    <a:p>
                      <a:pPr>
                        <a:lnSpc>
                          <a:spcPct val="115000"/>
                        </a:lnSpc>
                        <a:spcBef>
                          <a:spcPts val="400"/>
                        </a:spcBef>
                        <a:spcAft>
                          <a:spcPts val="400"/>
                        </a:spcAft>
                      </a:pPr>
                      <a:r>
                        <a:rPr lang="en-AU" sz="1400">
                          <a:effectLst/>
                          <a:latin typeface="+mn-lt"/>
                        </a:rPr>
                        <a:t>Interpret</a:t>
                      </a:r>
                    </a:p>
                    <a:p>
                      <a:pPr>
                        <a:lnSpc>
                          <a:spcPct val="115000"/>
                        </a:lnSpc>
                        <a:spcBef>
                          <a:spcPts val="400"/>
                        </a:spcBef>
                        <a:spcAft>
                          <a:spcPts val="400"/>
                        </a:spcAft>
                      </a:pPr>
                      <a:endParaRPr lang="en-A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dirty="0">
                          <a:effectLst/>
                          <a:latin typeface="+mn-lt"/>
                        </a:rPr>
                        <a:t>Interpret meaning or main idea within the artwork.</a:t>
                      </a:r>
                    </a:p>
                    <a:p>
                      <a:pPr>
                        <a:lnSpc>
                          <a:spcPct val="115000"/>
                        </a:lnSpc>
                        <a:spcBef>
                          <a:spcPts val="400"/>
                        </a:spcBef>
                        <a:spcAft>
                          <a:spcPts val="400"/>
                        </a:spcAft>
                      </a:pPr>
                      <a:r>
                        <a:rPr lang="en-AU" sz="1400" dirty="0">
                          <a:effectLst/>
                          <a:latin typeface="+mn-lt"/>
                        </a:rPr>
                        <a:t>The title may provide a hint to the meaning as well.</a:t>
                      </a:r>
                    </a:p>
                    <a:p>
                      <a:pPr>
                        <a:lnSpc>
                          <a:spcPct val="115000"/>
                        </a:lnSpc>
                        <a:spcBef>
                          <a:spcPts val="400"/>
                        </a:spcBef>
                        <a:spcAft>
                          <a:spcPts val="400"/>
                        </a:spcAft>
                      </a:pPr>
                      <a:endParaRPr lang="en-AU" sz="1400"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118035"/>
                  </a:ext>
                </a:extLst>
              </a:tr>
            </a:tbl>
          </a:graphicData>
        </a:graphic>
      </p:graphicFrame>
      <p:sp>
        <p:nvSpPr>
          <p:cNvPr id="7" name="Oval 6">
            <a:extLst>
              <a:ext uri="{FF2B5EF4-FFF2-40B4-BE49-F238E27FC236}">
                <a16:creationId xmlns:a16="http://schemas.microsoft.com/office/drawing/2014/main" id="{ED33AD68-3105-7BC0-3F01-A961DC1E9939}"/>
              </a:ext>
              <a:ext uri="{C183D7F6-B498-43B3-948B-1728B52AA6E4}">
                <adec:decorative xmlns:adec="http://schemas.microsoft.com/office/drawing/2017/decorative" val="1"/>
              </a:ext>
            </a:extLst>
          </p:cNvPr>
          <p:cNvSpPr/>
          <p:nvPr/>
        </p:nvSpPr>
        <p:spPr>
          <a:xfrm>
            <a:off x="4595137" y="2575060"/>
            <a:ext cx="884779" cy="85394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0">
              <a:solidFill>
                <a:schemeClr val="accent1"/>
              </a:solidFill>
            </a:endParaRPr>
          </a:p>
        </p:txBody>
      </p:sp>
      <p:cxnSp>
        <p:nvCxnSpPr>
          <p:cNvPr id="11" name="Straight Connector 10">
            <a:extLst>
              <a:ext uri="{FF2B5EF4-FFF2-40B4-BE49-F238E27FC236}">
                <a16:creationId xmlns:a16="http://schemas.microsoft.com/office/drawing/2014/main" id="{AAACF7CE-78F6-EC07-AAF5-9D5BE0940DE7}"/>
              </a:ext>
              <a:ext uri="{C183D7F6-B498-43B3-948B-1728B52AA6E4}">
                <adec:decorative xmlns:adec="http://schemas.microsoft.com/office/drawing/2017/decorative" val="1"/>
              </a:ext>
            </a:extLst>
          </p:cNvPr>
          <p:cNvCxnSpPr>
            <a:cxnSpLocks/>
          </p:cNvCxnSpPr>
          <p:nvPr/>
        </p:nvCxnSpPr>
        <p:spPr>
          <a:xfrm>
            <a:off x="4774851" y="5827884"/>
            <a:ext cx="525350" cy="47550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916AEC9-2AD7-CB67-9C87-DC2AA8E9AE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69908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a:xfrm>
            <a:off x="348001" y="205032"/>
            <a:ext cx="10080000" cy="1008000"/>
          </a:xfrm>
        </p:spPr>
        <p:txBody>
          <a:bodyPr/>
          <a:lstStyle/>
          <a:p>
            <a:r>
              <a:rPr lang="en-AU" dirty="0"/>
              <a:t>Example – </a:t>
            </a:r>
            <a:r>
              <a:rPr lang="en-AU" dirty="0">
                <a:solidFill>
                  <a:schemeClr val="tx2"/>
                </a:solidFill>
              </a:rPr>
              <a:t>planning your response using KCI</a:t>
            </a:r>
            <a:endParaRPr lang="en-AU" sz="1600" dirty="0">
              <a:solidFill>
                <a:schemeClr val="tx2"/>
              </a:solidFill>
            </a:endParaRPr>
          </a:p>
        </p:txBody>
      </p:sp>
      <p:grpSp>
        <p:nvGrpSpPr>
          <p:cNvPr id="6" name="Group 5">
            <a:extLst>
              <a:ext uri="{FF2B5EF4-FFF2-40B4-BE49-F238E27FC236}">
                <a16:creationId xmlns:a16="http://schemas.microsoft.com/office/drawing/2014/main" id="{C8D8FBD2-906A-5F68-252A-833A883B950F}"/>
              </a:ext>
              <a:ext uri="{C183D7F6-B498-43B3-948B-1728B52AA6E4}">
                <adec:decorative xmlns:adec="http://schemas.microsoft.com/office/drawing/2017/decorative" val="1"/>
              </a:ext>
            </a:extLst>
          </p:cNvPr>
          <p:cNvGrpSpPr/>
          <p:nvPr/>
        </p:nvGrpSpPr>
        <p:grpSpPr>
          <a:xfrm>
            <a:off x="244458" y="1620000"/>
            <a:ext cx="1800000" cy="1800000"/>
            <a:chOff x="244458" y="1482881"/>
            <a:chExt cx="1800000" cy="1800000"/>
          </a:xfrm>
        </p:grpSpPr>
        <p:sp>
          <p:nvSpPr>
            <p:cNvPr id="3" name="Oval 2">
              <a:extLst>
                <a:ext uri="{FF2B5EF4-FFF2-40B4-BE49-F238E27FC236}">
                  <a16:creationId xmlns:a16="http://schemas.microsoft.com/office/drawing/2014/main" id="{4363CF1D-119B-8381-33F4-22BBA7ECD533}"/>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E</a:t>
              </a:r>
            </a:p>
            <a:p>
              <a:pPr algn="ctr"/>
              <a:endParaRPr lang="en-AU" b="1" dirty="0"/>
            </a:p>
          </p:txBody>
        </p:sp>
        <p:sp>
          <p:nvSpPr>
            <p:cNvPr id="5" name="TextBox 4">
              <a:extLst>
                <a:ext uri="{FF2B5EF4-FFF2-40B4-BE49-F238E27FC236}">
                  <a16:creationId xmlns:a16="http://schemas.microsoft.com/office/drawing/2014/main" id="{C6AAA0C9-ED9A-CA3C-C184-0B78D7D713A6}"/>
                </a:ext>
                <a:ext uri="{C183D7F6-B498-43B3-948B-1728B52AA6E4}">
                  <adec:decorative xmlns:adec="http://schemas.microsoft.com/office/drawing/2017/decorative" val="1"/>
                </a:ext>
              </a:extLst>
            </p:cNvPr>
            <p:cNvSpPr txBox="1"/>
            <p:nvPr/>
          </p:nvSpPr>
          <p:spPr>
            <a:xfrm>
              <a:off x="713156" y="2842614"/>
              <a:ext cx="953329"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12" name="Rectangle: Rounded Corners 11">
            <a:extLst>
              <a:ext uri="{FF2B5EF4-FFF2-40B4-BE49-F238E27FC236}">
                <a16:creationId xmlns:a16="http://schemas.microsoft.com/office/drawing/2014/main" id="{88AE3BED-F84F-6FAE-7D8F-2D8EA9C9556D}"/>
              </a:ext>
            </a:extLst>
          </p:cNvPr>
          <p:cNvSpPr/>
          <p:nvPr/>
        </p:nvSpPr>
        <p:spPr>
          <a:xfrm>
            <a:off x="2351344" y="1620000"/>
            <a:ext cx="3477901" cy="138846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2"/>
                </a:solidFill>
                <a:hlinkClick r:id="rId2">
                  <a:extLst>
                    <a:ext uri="{A12FA001-AC4F-418D-AE19-62706E023703}">
                      <ahyp:hlinkClr xmlns:ahyp="http://schemas.microsoft.com/office/drawing/2018/hyperlinkcolor" val="tx"/>
                    </a:ext>
                  </a:extLst>
                </a:hlinkClick>
              </a:rPr>
              <a:t>Click here to see a completed KCI table for question 2 of the 2017 Visual arts HSC examination paper.</a:t>
            </a:r>
            <a:endParaRPr lang="en-AU" sz="1600" dirty="0">
              <a:solidFill>
                <a:schemeClr val="accent2"/>
              </a:solidFill>
            </a:endParaRPr>
          </a:p>
        </p:txBody>
      </p:sp>
      <p:sp>
        <p:nvSpPr>
          <p:cNvPr id="9" name="Rectangle 8">
            <a:extLst>
              <a:ext uri="{FF2B5EF4-FFF2-40B4-BE49-F238E27FC236}">
                <a16:creationId xmlns:a16="http://schemas.microsoft.com/office/drawing/2014/main" id="{BB50EC2F-C1D9-E5EB-DDD1-ADF627B5990F}"/>
              </a:ext>
            </a:extLst>
          </p:cNvPr>
          <p:cNvSpPr/>
          <p:nvPr/>
        </p:nvSpPr>
        <p:spPr>
          <a:xfrm>
            <a:off x="348001" y="3543437"/>
            <a:ext cx="5481244" cy="1388464"/>
          </a:xfrm>
          <a:prstGeom prst="rect">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b="1" dirty="0">
                <a:solidFill>
                  <a:schemeClr val="accent1"/>
                </a:solidFill>
                <a:effectLst/>
                <a:ea typeface="Calibri" panose="020F0502020204030204" pitchFamily="34" charset="0"/>
                <a:cs typeface="Times New Roman" panose="02020603050405020304" pitchFamily="18" charset="0"/>
              </a:rPr>
              <a:t>Hint: </a:t>
            </a:r>
            <a:r>
              <a:rPr lang="en-US" sz="1600" dirty="0">
                <a:solidFill>
                  <a:schemeClr val="accent1"/>
                </a:solidFill>
                <a:effectLst/>
                <a:ea typeface="Calibri" panose="020F0502020204030204" pitchFamily="34" charset="0"/>
                <a:cs typeface="Times New Roman" panose="02020603050405020304" pitchFamily="18" charset="0"/>
              </a:rPr>
              <a:t>Remember, under examination conditions, a plan would be written directly on the plate’s booklet, annotating the citation and plates, and underling key words. </a:t>
            </a:r>
          </a:p>
        </p:txBody>
      </p:sp>
      <p:sp>
        <p:nvSpPr>
          <p:cNvPr id="16" name="Rectangle 15">
            <a:extLst>
              <a:ext uri="{FF2B5EF4-FFF2-40B4-BE49-F238E27FC236}">
                <a16:creationId xmlns:a16="http://schemas.microsoft.com/office/drawing/2014/main" id="{51B6A05A-0113-99AE-25CF-D452EE1A9D3E}"/>
              </a:ext>
            </a:extLst>
          </p:cNvPr>
          <p:cNvSpPr/>
          <p:nvPr/>
        </p:nvSpPr>
        <p:spPr>
          <a:xfrm>
            <a:off x="348001" y="5055338"/>
            <a:ext cx="5481244" cy="138846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600" dirty="0">
                <a:solidFill>
                  <a:schemeClr val="accent1"/>
                </a:solidFill>
                <a:effectLst/>
                <a:ea typeface="Calibri" panose="020F0502020204030204" pitchFamily="34" charset="0"/>
                <a:cs typeface="Times New Roman" panose="02020603050405020304" pitchFamily="18" charset="0"/>
              </a:rPr>
              <a:t>Complete this task by annotating the plates and accompanying source material as you would under examination conditions, where possible. Refer to </a:t>
            </a:r>
            <a:r>
              <a:rPr lang="en-US" sz="1600" u="sng" dirty="0">
                <a:solidFill>
                  <a:schemeClr val="accent2"/>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a:t>
            </a:r>
            <a:r>
              <a:rPr lang="en-US" sz="1600" u="sng" dirty="0">
                <a:solidFill>
                  <a:schemeClr val="accent2"/>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ask 1 – visual arts word bank</a:t>
            </a:r>
            <a:r>
              <a:rPr lang="en-US" sz="1600" dirty="0">
                <a:solidFill>
                  <a:schemeClr val="accent1"/>
                </a:solidFill>
                <a:effectLst/>
                <a:ea typeface="Calibri" panose="020F0502020204030204" pitchFamily="34" charset="0"/>
                <a:cs typeface="Times New Roman" panose="02020603050405020304" pitchFamily="18" charset="0"/>
              </a:rPr>
              <a:t> when planning your response. </a:t>
            </a:r>
            <a:endParaRPr lang="en-AU" sz="1600" dirty="0">
              <a:solidFill>
                <a:schemeClr val="accent1"/>
              </a:solidFill>
              <a:effectLst/>
              <a:ea typeface="Calibri" panose="020F0502020204030204" pitchFamily="34" charset="0"/>
              <a:cs typeface="Times New Roman" panose="02020603050405020304" pitchFamily="18" charset="0"/>
            </a:endParaRPr>
          </a:p>
        </p:txBody>
      </p:sp>
      <p:pic>
        <p:nvPicPr>
          <p:cNvPr id="15" name="Picture 14" descr="Image of KCI example word document.">
            <a:extLst>
              <a:ext uri="{FF2B5EF4-FFF2-40B4-BE49-F238E27FC236}">
                <a16:creationId xmlns:a16="http://schemas.microsoft.com/office/drawing/2014/main" id="{0ACD0BA2-5156-BBF2-9F8E-C0C6CF8F700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735" y="1213032"/>
            <a:ext cx="3736265" cy="52307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7059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Apply – </a:t>
            </a:r>
            <a:r>
              <a:rPr lang="en-AU" dirty="0">
                <a:solidFill>
                  <a:schemeClr val="tx2"/>
                </a:solidFill>
              </a:rPr>
              <a:t>planning your response using KCI</a:t>
            </a:r>
            <a:endParaRPr lang="en-AU" sz="1600" dirty="0">
              <a:solidFill>
                <a:schemeClr val="tx2"/>
              </a:solidFill>
            </a:endParaRPr>
          </a:p>
        </p:txBody>
      </p:sp>
      <p:grpSp>
        <p:nvGrpSpPr>
          <p:cNvPr id="8" name="Group 7">
            <a:extLst>
              <a:ext uri="{FF2B5EF4-FFF2-40B4-BE49-F238E27FC236}">
                <a16:creationId xmlns:a16="http://schemas.microsoft.com/office/drawing/2014/main" id="{711D5627-41B6-F122-0665-5005EA39F7F2}"/>
              </a:ext>
              <a:ext uri="{C183D7F6-B498-43B3-948B-1728B52AA6E4}">
                <adec:decorative xmlns:adec="http://schemas.microsoft.com/office/drawing/2017/decorative" val="1"/>
              </a:ext>
            </a:extLst>
          </p:cNvPr>
          <p:cNvGrpSpPr/>
          <p:nvPr/>
        </p:nvGrpSpPr>
        <p:grpSpPr>
          <a:xfrm>
            <a:off x="290695" y="1620000"/>
            <a:ext cx="1800000" cy="1800000"/>
            <a:chOff x="244458" y="1482881"/>
            <a:chExt cx="1800000" cy="1800000"/>
          </a:xfrm>
        </p:grpSpPr>
        <p:sp>
          <p:nvSpPr>
            <p:cNvPr id="7" name="Oval 6">
              <a:extLst>
                <a:ext uri="{FF2B5EF4-FFF2-40B4-BE49-F238E27FC236}">
                  <a16:creationId xmlns:a16="http://schemas.microsoft.com/office/drawing/2014/main" id="{C60D0842-A882-A684-CF9B-92A5487CF5BE}"/>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A</a:t>
              </a:r>
            </a:p>
            <a:p>
              <a:pPr algn="ctr"/>
              <a:endParaRPr lang="en-AU" b="1" dirty="0"/>
            </a:p>
          </p:txBody>
        </p:sp>
        <p:sp>
          <p:nvSpPr>
            <p:cNvPr id="11" name="TextBox 10">
              <a:extLst>
                <a:ext uri="{FF2B5EF4-FFF2-40B4-BE49-F238E27FC236}">
                  <a16:creationId xmlns:a16="http://schemas.microsoft.com/office/drawing/2014/main" id="{4A48849D-B37A-380A-96A8-DE146785D98C}"/>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5" name="Rectangle 4">
            <a:extLst>
              <a:ext uri="{FF2B5EF4-FFF2-40B4-BE49-F238E27FC236}">
                <a16:creationId xmlns:a16="http://schemas.microsoft.com/office/drawing/2014/main" id="{8086580A-E441-D1E5-A827-97DF723F0162}"/>
              </a:ext>
            </a:extLst>
          </p:cNvPr>
          <p:cNvSpPr/>
          <p:nvPr/>
        </p:nvSpPr>
        <p:spPr>
          <a:xfrm>
            <a:off x="290695" y="4042611"/>
            <a:ext cx="2375102" cy="26865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spcBef>
                <a:spcPts val="1200"/>
              </a:spcBef>
            </a:pPr>
            <a:r>
              <a:rPr lang="en-US" sz="1600" dirty="0">
                <a:solidFill>
                  <a:schemeClr val="accent1"/>
                </a:solidFill>
                <a:effectLst/>
                <a:ea typeface="Calibri" panose="020F0502020204030204" pitchFamily="34" charset="0"/>
                <a:cs typeface="Arial"/>
              </a:rPr>
              <a:t>In this task, you will plan a response to question 1 from the 2017 HSC visual arts written examination, using the acronym KCI in table </a:t>
            </a:r>
            <a:r>
              <a:rPr lang="en-US" sz="1600" dirty="0">
                <a:solidFill>
                  <a:schemeClr val="accent1"/>
                </a:solidFill>
                <a:ea typeface="Calibri" panose="020F0502020204030204" pitchFamily="34" charset="0"/>
                <a:cs typeface="Arial"/>
              </a:rPr>
              <a:t>9</a:t>
            </a:r>
            <a:r>
              <a:rPr lang="en-US" sz="1600" dirty="0">
                <a:solidFill>
                  <a:schemeClr val="accent1"/>
                </a:solidFill>
                <a:effectLst/>
                <a:ea typeface="Calibri" panose="020F0502020204030204" pitchFamily="34" charset="0"/>
                <a:cs typeface="Arial"/>
              </a:rPr>
              <a:t>. Use dot points to outline your plan.</a:t>
            </a:r>
            <a:r>
              <a:rPr lang="en-US" sz="1600" dirty="0">
                <a:solidFill>
                  <a:schemeClr val="accent1"/>
                </a:solidFill>
                <a:ea typeface="Calibri" panose="020F0502020204030204" pitchFamily="34" charset="0"/>
                <a:cs typeface="Arial"/>
              </a:rPr>
              <a:t> </a:t>
            </a:r>
            <a:endParaRPr lang="en-AU" sz="1600" dirty="0">
              <a:solidFill>
                <a:schemeClr val="accent1"/>
              </a:solidFill>
              <a:effectLst/>
              <a:ea typeface="Calibri" panose="020F0502020204030204" pitchFamily="34" charset="0"/>
            </a:endParaRPr>
          </a:p>
        </p:txBody>
      </p:sp>
      <p:sp>
        <p:nvSpPr>
          <p:cNvPr id="23" name="Rectangle 22">
            <a:extLst>
              <a:ext uri="{FF2B5EF4-FFF2-40B4-BE49-F238E27FC236}">
                <a16:creationId xmlns:a16="http://schemas.microsoft.com/office/drawing/2014/main" id="{1EB3776B-F2DA-9711-DDCA-31AFF64F02E0}"/>
              </a:ext>
              <a:ext uri="{C183D7F6-B498-43B3-948B-1728B52AA6E4}">
                <adec:decorative xmlns:adec="http://schemas.microsoft.com/office/drawing/2017/decorative" val="0"/>
              </a:ext>
            </a:extLst>
          </p:cNvPr>
          <p:cNvSpPr/>
          <p:nvPr/>
        </p:nvSpPr>
        <p:spPr>
          <a:xfrm>
            <a:off x="2899671" y="972151"/>
            <a:ext cx="8224330" cy="1491916"/>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AU" sz="1600" dirty="0">
                <a:solidFill>
                  <a:schemeClr val="tx1"/>
                </a:solidFill>
                <a:effectLst/>
                <a:ea typeface="Calibri" panose="020F0502020204030204" pitchFamily="34" charset="0"/>
              </a:rPr>
              <a:t>Question 1 (5 marks) </a:t>
            </a:r>
          </a:p>
          <a:p>
            <a:pPr>
              <a:lnSpc>
                <a:spcPct val="114000"/>
              </a:lnSpc>
              <a:spcBef>
                <a:spcPts val="1200"/>
              </a:spcBef>
            </a:pPr>
            <a:r>
              <a:rPr lang="en-AU" sz="1600" dirty="0">
                <a:solidFill>
                  <a:schemeClr val="tx1"/>
                </a:solidFill>
                <a:effectLst/>
                <a:ea typeface="Calibri" panose="020F0502020204030204" pitchFamily="34" charset="0"/>
              </a:rPr>
              <a:t>Refer to plate 1 on page 1 of the plates </a:t>
            </a:r>
            <a:r>
              <a:rPr lang="en-AU" sz="1600" dirty="0">
                <a:solidFill>
                  <a:schemeClr val="tx1"/>
                </a:solidFill>
                <a:ea typeface="Calibri" panose="020F0502020204030204" pitchFamily="34" charset="0"/>
              </a:rPr>
              <a:t>b</a:t>
            </a:r>
            <a:r>
              <a:rPr lang="en-AU" sz="1600" dirty="0">
                <a:solidFill>
                  <a:schemeClr val="tx1"/>
                </a:solidFill>
                <a:effectLst/>
                <a:ea typeface="Calibri" panose="020F0502020204030204" pitchFamily="34" charset="0"/>
              </a:rPr>
              <a:t>ooklet to answer question 1. </a:t>
            </a:r>
          </a:p>
          <a:p>
            <a:pPr>
              <a:lnSpc>
                <a:spcPct val="114000"/>
              </a:lnSpc>
              <a:spcBef>
                <a:spcPts val="1200"/>
              </a:spcBef>
            </a:pPr>
            <a:r>
              <a:rPr lang="en-AU" sz="1600" dirty="0">
                <a:solidFill>
                  <a:schemeClr val="tx1"/>
                </a:solidFill>
                <a:effectLst/>
                <a:ea typeface="Calibri" panose="020F0502020204030204" pitchFamily="34" charset="0"/>
              </a:rPr>
              <a:t>How does Lin Onus incorporate both the traditional and the contemporary in his artmaking practice?</a:t>
            </a:r>
          </a:p>
        </p:txBody>
      </p:sp>
      <p:sp>
        <p:nvSpPr>
          <p:cNvPr id="10" name="TextBox 9">
            <a:extLst>
              <a:ext uri="{FF2B5EF4-FFF2-40B4-BE49-F238E27FC236}">
                <a16:creationId xmlns:a16="http://schemas.microsoft.com/office/drawing/2014/main" id="{8879881F-26B8-E1D6-5A8E-245096EC7CFC}"/>
              </a:ext>
            </a:extLst>
          </p:cNvPr>
          <p:cNvSpPr txBox="1"/>
          <p:nvPr/>
        </p:nvSpPr>
        <p:spPr>
          <a:xfrm>
            <a:off x="2857731" y="2596508"/>
            <a:ext cx="7440282" cy="260777"/>
          </a:xfrm>
          <a:prstGeom prst="rect">
            <a:avLst/>
          </a:prstGeom>
          <a:noFill/>
        </p:spPr>
        <p:txBody>
          <a:bodyPr wrap="square">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Times New Roman" panose="02020603050405020304" pitchFamily="18" charset="0"/>
              </a:rPr>
              <a:t>Table 9: Planning your response to question 1</a:t>
            </a:r>
          </a:p>
        </p:txBody>
      </p:sp>
      <p:graphicFrame>
        <p:nvGraphicFramePr>
          <p:cNvPr id="6" name="Table 5" descr="Table 9 KCI planning your response for question 1, with 2 columns called steps and question 1. The 4 rows are labelled Key words – Circle the key words in the question including the verb, syllabus content area and concepts. &#10;Subject specific words that are appropriate to use for this question, Connect syllabus content to references – plates and source material, citation information, artists, time and place, the subject matter, materials, site and/or presentation, Connect concepts to references – plates and source material, Interpret meaning, or main idea, within the artwork&#10;Refer to title as a hint.&#10;&#10;&#10;&#10;&#10;">
            <a:extLst>
              <a:ext uri="{FF2B5EF4-FFF2-40B4-BE49-F238E27FC236}">
                <a16:creationId xmlns:a16="http://schemas.microsoft.com/office/drawing/2014/main" id="{2B205F7F-9630-CC36-CCCB-DC452FABAEC8}"/>
              </a:ext>
            </a:extLst>
          </p:cNvPr>
          <p:cNvGraphicFramePr>
            <a:graphicFrameLocks noGrp="1"/>
          </p:cNvGraphicFramePr>
          <p:nvPr>
            <p:extLst>
              <p:ext uri="{D42A27DB-BD31-4B8C-83A1-F6EECF244321}">
                <p14:modId xmlns:p14="http://schemas.microsoft.com/office/powerpoint/2010/main" val="491128200"/>
              </p:ext>
            </p:extLst>
          </p:nvPr>
        </p:nvGraphicFramePr>
        <p:xfrm>
          <a:off x="2857731" y="2857285"/>
          <a:ext cx="8266269" cy="3871902"/>
        </p:xfrm>
        <a:graphic>
          <a:graphicData uri="http://schemas.openxmlformats.org/drawingml/2006/table">
            <a:tbl>
              <a:tblPr firstRow="1" firstCol="1" bandRow="1">
                <a:tableStyleId>{69012ECD-51FC-41F1-AA8D-1B2483CD663E}</a:tableStyleId>
              </a:tblPr>
              <a:tblGrid>
                <a:gridCol w="2879093">
                  <a:extLst>
                    <a:ext uri="{9D8B030D-6E8A-4147-A177-3AD203B41FA5}">
                      <a16:colId xmlns:a16="http://schemas.microsoft.com/office/drawing/2014/main" val="4080384015"/>
                    </a:ext>
                  </a:extLst>
                </a:gridCol>
                <a:gridCol w="5387176">
                  <a:extLst>
                    <a:ext uri="{9D8B030D-6E8A-4147-A177-3AD203B41FA5}">
                      <a16:colId xmlns:a16="http://schemas.microsoft.com/office/drawing/2014/main" val="628570216"/>
                    </a:ext>
                  </a:extLst>
                </a:gridCol>
              </a:tblGrid>
              <a:tr h="160921">
                <a:tc>
                  <a:txBody>
                    <a:bodyPr/>
                    <a:lstStyle/>
                    <a:p>
                      <a:pPr>
                        <a:lnSpc>
                          <a:spcPct val="115000"/>
                        </a:lnSpc>
                        <a:spcBef>
                          <a:spcPts val="600"/>
                        </a:spcBef>
                        <a:spcAft>
                          <a:spcPts val="600"/>
                        </a:spcAft>
                      </a:pPr>
                      <a:r>
                        <a:rPr lang="en-AU" sz="1200">
                          <a:effectLst/>
                        </a:rPr>
                        <a:t>Step</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US" sz="1200" dirty="0">
                          <a:effectLst/>
                        </a:rPr>
                        <a:t>Question 1</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878389"/>
                  </a:ext>
                </a:extLst>
              </a:tr>
              <a:tr h="994192">
                <a:tc>
                  <a:txBody>
                    <a:bodyPr/>
                    <a:lstStyle/>
                    <a:p>
                      <a:pPr>
                        <a:lnSpc>
                          <a:spcPct val="115000"/>
                        </a:lnSpc>
                        <a:spcBef>
                          <a:spcPts val="400"/>
                        </a:spcBef>
                        <a:spcAft>
                          <a:spcPts val="400"/>
                        </a:spcAft>
                      </a:pPr>
                      <a:r>
                        <a:rPr lang="en-AU" sz="1200" dirty="0">
                          <a:effectLst/>
                        </a:rPr>
                        <a:t>Key words – circle the key words in the question including the verb, syllabus content area and concepts. </a:t>
                      </a:r>
                    </a:p>
                    <a:p>
                      <a:pPr>
                        <a:lnSpc>
                          <a:spcPct val="115000"/>
                        </a:lnSpc>
                        <a:spcBef>
                          <a:spcPts val="400"/>
                        </a:spcBef>
                        <a:spcAft>
                          <a:spcPts val="400"/>
                        </a:spcAft>
                      </a:pPr>
                      <a:r>
                        <a:rPr lang="en-AU" sz="1200" dirty="0">
                          <a:effectLst/>
                        </a:rPr>
                        <a:t>Subject specific words that are appropriate to use for this question.</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dirty="0">
                          <a:effectLst/>
                        </a:rPr>
                        <a:t>(add response)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45765897"/>
                  </a:ext>
                </a:extLst>
              </a:tr>
              <a:tr h="1086731">
                <a:tc>
                  <a:txBody>
                    <a:bodyPr/>
                    <a:lstStyle/>
                    <a:p>
                      <a:pPr>
                        <a:lnSpc>
                          <a:spcPct val="115000"/>
                        </a:lnSpc>
                        <a:spcBef>
                          <a:spcPts val="400"/>
                        </a:spcBef>
                        <a:spcAft>
                          <a:spcPts val="400"/>
                        </a:spcAft>
                      </a:pPr>
                      <a:r>
                        <a:rPr lang="en-AU" sz="1200">
                          <a:effectLst/>
                        </a:rPr>
                        <a:t>Connect syllabus content to references – plates and source material, citation information, artists, time and place, the subject matter, materials, site and/or presentation.</a:t>
                      </a:r>
                    </a:p>
                    <a:p>
                      <a:pPr>
                        <a:lnSpc>
                          <a:spcPct val="115000"/>
                        </a:lnSpc>
                        <a:spcBef>
                          <a:spcPts val="400"/>
                        </a:spcBef>
                        <a:spcAft>
                          <a:spcPts val="400"/>
                        </a:spcAft>
                      </a:pP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dirty="0">
                          <a:effectLst/>
                        </a:rPr>
                        <a:t>(add response)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95762065"/>
                  </a:ext>
                </a:extLst>
              </a:tr>
              <a:tr h="474715">
                <a:tc>
                  <a:txBody>
                    <a:bodyPr/>
                    <a:lstStyle/>
                    <a:p>
                      <a:pPr>
                        <a:lnSpc>
                          <a:spcPct val="115000"/>
                        </a:lnSpc>
                        <a:spcBef>
                          <a:spcPts val="400"/>
                        </a:spcBef>
                        <a:spcAft>
                          <a:spcPts val="400"/>
                        </a:spcAft>
                      </a:pPr>
                      <a:r>
                        <a:rPr lang="en-AU" sz="1200">
                          <a:effectLst/>
                        </a:rPr>
                        <a:t>Connect concepts to references – plates and source material.</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dirty="0">
                          <a:effectLst/>
                        </a:rPr>
                        <a:t>(add response)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40913210"/>
                  </a:ext>
                </a:extLst>
              </a:tr>
              <a:tr h="723392">
                <a:tc>
                  <a:txBody>
                    <a:bodyPr/>
                    <a:lstStyle/>
                    <a:p>
                      <a:pPr>
                        <a:lnSpc>
                          <a:spcPct val="115000"/>
                        </a:lnSpc>
                        <a:spcBef>
                          <a:spcPts val="400"/>
                        </a:spcBef>
                        <a:spcAft>
                          <a:spcPts val="400"/>
                        </a:spcAft>
                      </a:pPr>
                      <a:r>
                        <a:rPr lang="en-AU" sz="1200" dirty="0">
                          <a:effectLst/>
                        </a:rPr>
                        <a:t>Interpret meaning, or main idea, within the artwork.</a:t>
                      </a:r>
                    </a:p>
                    <a:p>
                      <a:pPr>
                        <a:lnSpc>
                          <a:spcPct val="115000"/>
                        </a:lnSpc>
                        <a:spcBef>
                          <a:spcPts val="400"/>
                        </a:spcBef>
                        <a:spcAft>
                          <a:spcPts val="400"/>
                        </a:spcAft>
                      </a:pPr>
                      <a:r>
                        <a:rPr lang="en-AU" sz="1200" dirty="0">
                          <a:effectLst/>
                        </a:rPr>
                        <a:t>Refer to title as a hint.</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dirty="0">
                          <a:effectLst/>
                        </a:rPr>
                        <a:t>(add response)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285649996"/>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10706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Practise – </a:t>
            </a:r>
            <a:r>
              <a:rPr lang="en-AU" dirty="0">
                <a:solidFill>
                  <a:schemeClr val="tx2"/>
                </a:solidFill>
              </a:rPr>
              <a:t>planning your response using KCI</a:t>
            </a:r>
            <a:endParaRPr lang="en-AU" sz="1600" dirty="0">
              <a:solidFill>
                <a:schemeClr val="tx2"/>
              </a:solidFill>
            </a:endParaRPr>
          </a:p>
        </p:txBody>
      </p:sp>
      <p:grpSp>
        <p:nvGrpSpPr>
          <p:cNvPr id="8" name="Group 7">
            <a:extLst>
              <a:ext uri="{FF2B5EF4-FFF2-40B4-BE49-F238E27FC236}">
                <a16:creationId xmlns:a16="http://schemas.microsoft.com/office/drawing/2014/main" id="{5C704822-456F-E316-92BC-8E788F3E7F00}"/>
              </a:ext>
              <a:ext uri="{C183D7F6-B498-43B3-948B-1728B52AA6E4}">
                <adec:decorative xmlns:adec="http://schemas.microsoft.com/office/drawing/2017/decorative" val="1"/>
              </a:ext>
            </a:extLst>
          </p:cNvPr>
          <p:cNvGrpSpPr/>
          <p:nvPr/>
        </p:nvGrpSpPr>
        <p:grpSpPr>
          <a:xfrm>
            <a:off x="244458" y="1620000"/>
            <a:ext cx="1800000" cy="1800000"/>
            <a:chOff x="244458" y="1482881"/>
            <a:chExt cx="1800000" cy="1800000"/>
          </a:xfrm>
        </p:grpSpPr>
        <p:sp>
          <p:nvSpPr>
            <p:cNvPr id="7" name="Oval 6">
              <a:extLst>
                <a:ext uri="{FF2B5EF4-FFF2-40B4-BE49-F238E27FC236}">
                  <a16:creationId xmlns:a16="http://schemas.microsoft.com/office/drawing/2014/main" id="{B0FE7907-E763-6596-5520-624DF596D8C5}"/>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P</a:t>
              </a:r>
            </a:p>
            <a:p>
              <a:pPr algn="ctr"/>
              <a:endParaRPr lang="en-AU" b="1" dirty="0"/>
            </a:p>
          </p:txBody>
        </p:sp>
        <p:sp>
          <p:nvSpPr>
            <p:cNvPr id="11" name="TextBox 10">
              <a:extLst>
                <a:ext uri="{FF2B5EF4-FFF2-40B4-BE49-F238E27FC236}">
                  <a16:creationId xmlns:a16="http://schemas.microsoft.com/office/drawing/2014/main" id="{BF95205A-0805-F90B-DEBB-A70F4FCFF378}"/>
                </a:ext>
                <a:ext uri="{C183D7F6-B498-43B3-948B-1728B52AA6E4}">
                  <adec:decorative xmlns:adec="http://schemas.microsoft.com/office/drawing/2017/decorative" val="1"/>
                </a:ext>
              </a:extLst>
            </p:cNvPr>
            <p:cNvSpPr txBox="1"/>
            <p:nvPr/>
          </p:nvSpPr>
          <p:spPr>
            <a:xfrm>
              <a:off x="678471" y="2842614"/>
              <a:ext cx="983494" cy="440267"/>
            </a:xfrm>
            <a:prstGeom prst="rect">
              <a:avLst/>
            </a:prstGeom>
            <a:noFill/>
          </p:spPr>
          <p:txBody>
            <a:bodyPr wrap="square" lIns="0" tIns="0" rIns="0" bIns="0" rtlCol="0">
              <a:noAutofit/>
            </a:bodyPr>
            <a:lstStyle/>
            <a:p>
              <a:pPr algn="l"/>
              <a:r>
                <a:rPr lang="en-AU" sz="1800" dirty="0">
                  <a:solidFill>
                    <a:schemeClr val="bg1"/>
                  </a:solidFill>
                </a:rPr>
                <a:t>Practice</a:t>
              </a:r>
            </a:p>
          </p:txBody>
        </p:sp>
      </p:grpSp>
      <p:sp>
        <p:nvSpPr>
          <p:cNvPr id="5" name="Rectangle 4">
            <a:extLst>
              <a:ext uri="{FF2B5EF4-FFF2-40B4-BE49-F238E27FC236}">
                <a16:creationId xmlns:a16="http://schemas.microsoft.com/office/drawing/2014/main" id="{8086580A-E441-D1E5-A827-97DF723F0162}"/>
              </a:ext>
            </a:extLst>
          </p:cNvPr>
          <p:cNvSpPr/>
          <p:nvPr/>
        </p:nvSpPr>
        <p:spPr>
          <a:xfrm>
            <a:off x="244458" y="3965607"/>
            <a:ext cx="2375102" cy="273039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spcBef>
                <a:spcPts val="1200"/>
              </a:spcBef>
            </a:pPr>
            <a:r>
              <a:rPr lang="en-US" sz="1600" dirty="0">
                <a:solidFill>
                  <a:schemeClr val="accent1"/>
                </a:solidFill>
                <a:effectLst/>
                <a:ea typeface="Calibri" panose="020F0502020204030204" pitchFamily="34" charset="0"/>
                <a:cs typeface="Arial"/>
              </a:rPr>
              <a:t>In this task, you will plan a response to question 3 from the 2017 HSC visual arts written examination, using the acronym KCI in table </a:t>
            </a:r>
            <a:r>
              <a:rPr lang="en-US" sz="1600" dirty="0">
                <a:solidFill>
                  <a:schemeClr val="accent1"/>
                </a:solidFill>
                <a:ea typeface="Calibri" panose="020F0502020204030204" pitchFamily="34" charset="0"/>
                <a:cs typeface="Arial"/>
              </a:rPr>
              <a:t>10</a:t>
            </a:r>
            <a:r>
              <a:rPr lang="en-US" sz="1600" dirty="0">
                <a:solidFill>
                  <a:schemeClr val="accent1"/>
                </a:solidFill>
                <a:effectLst/>
                <a:ea typeface="Calibri" panose="020F0502020204030204" pitchFamily="34" charset="0"/>
                <a:cs typeface="Arial"/>
              </a:rPr>
              <a:t>. Use dot points to outline your plan.</a:t>
            </a:r>
            <a:r>
              <a:rPr lang="en-US" sz="1600" dirty="0">
                <a:solidFill>
                  <a:schemeClr val="accent1"/>
                </a:solidFill>
                <a:ea typeface="Calibri" panose="020F0502020204030204" pitchFamily="34" charset="0"/>
                <a:cs typeface="Arial"/>
              </a:rPr>
              <a:t> </a:t>
            </a:r>
            <a:endParaRPr lang="en-AU" sz="1600" dirty="0">
              <a:solidFill>
                <a:schemeClr val="accent1"/>
              </a:solidFill>
              <a:effectLst/>
              <a:ea typeface="Calibri" panose="020F0502020204030204" pitchFamily="34" charset="0"/>
            </a:endParaRPr>
          </a:p>
        </p:txBody>
      </p:sp>
      <p:sp>
        <p:nvSpPr>
          <p:cNvPr id="23" name="Rectangle 22">
            <a:extLst>
              <a:ext uri="{FF2B5EF4-FFF2-40B4-BE49-F238E27FC236}">
                <a16:creationId xmlns:a16="http://schemas.microsoft.com/office/drawing/2014/main" id="{1EB3776B-F2DA-9711-DDCA-31AFF64F02E0}"/>
              </a:ext>
              <a:ext uri="{C183D7F6-B498-43B3-948B-1728B52AA6E4}">
                <adec:decorative xmlns:adec="http://schemas.microsoft.com/office/drawing/2017/decorative" val="0"/>
              </a:ext>
            </a:extLst>
          </p:cNvPr>
          <p:cNvSpPr/>
          <p:nvPr/>
        </p:nvSpPr>
        <p:spPr>
          <a:xfrm>
            <a:off x="2899670" y="972152"/>
            <a:ext cx="8224330" cy="1719220"/>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600" dirty="0">
                <a:solidFill>
                  <a:schemeClr val="tx1"/>
                </a:solidFill>
                <a:effectLst/>
                <a:ea typeface="Calibri" panose="020F0502020204030204" pitchFamily="34" charset="0"/>
              </a:rPr>
              <a:t>Question 3</a:t>
            </a:r>
          </a:p>
          <a:p>
            <a:pPr>
              <a:lnSpc>
                <a:spcPct val="115000"/>
              </a:lnSpc>
              <a:spcBef>
                <a:spcPts val="1200"/>
              </a:spcBef>
            </a:pPr>
            <a:r>
              <a:rPr lang="en-AU" sz="1600" dirty="0">
                <a:solidFill>
                  <a:schemeClr val="tx1"/>
                </a:solidFill>
                <a:effectLst/>
                <a:ea typeface="Calibri" panose="020F0502020204030204" pitchFamily="34" charset="0"/>
              </a:rPr>
              <a:t>Refer to plates 4, 5 and 6 on pages 4, 5 and 6 of the plates </a:t>
            </a:r>
            <a:r>
              <a:rPr lang="en-AU" sz="1600" dirty="0">
                <a:solidFill>
                  <a:schemeClr val="tx1"/>
                </a:solidFill>
                <a:ea typeface="Calibri" panose="020F0502020204030204" pitchFamily="34" charset="0"/>
              </a:rPr>
              <a:t>b</a:t>
            </a:r>
            <a:r>
              <a:rPr lang="en-AU" sz="1600" dirty="0">
                <a:solidFill>
                  <a:schemeClr val="tx1"/>
                </a:solidFill>
                <a:effectLst/>
                <a:ea typeface="Calibri" panose="020F0502020204030204" pitchFamily="34" charset="0"/>
              </a:rPr>
              <a:t>ooklet to answer question 3. </a:t>
            </a:r>
          </a:p>
          <a:p>
            <a:pPr>
              <a:lnSpc>
                <a:spcPct val="115000"/>
              </a:lnSpc>
              <a:spcBef>
                <a:spcPts val="1200"/>
              </a:spcBef>
            </a:pPr>
            <a:r>
              <a:rPr lang="en-AU" sz="1600" dirty="0">
                <a:solidFill>
                  <a:schemeClr val="tx1"/>
                </a:solidFill>
                <a:effectLst/>
                <a:ea typeface="Calibri" panose="020F0502020204030204" pitchFamily="34" charset="0"/>
              </a:rPr>
              <a:t>Analyse the relationships between the artworks and the audience for plates 4, 5 and 6. </a:t>
            </a:r>
          </a:p>
        </p:txBody>
      </p:sp>
      <p:sp>
        <p:nvSpPr>
          <p:cNvPr id="10" name="TextBox 9">
            <a:extLst>
              <a:ext uri="{FF2B5EF4-FFF2-40B4-BE49-F238E27FC236}">
                <a16:creationId xmlns:a16="http://schemas.microsoft.com/office/drawing/2014/main" id="{8879881F-26B8-E1D6-5A8E-245096EC7CFC}"/>
              </a:ext>
            </a:extLst>
          </p:cNvPr>
          <p:cNvSpPr txBox="1"/>
          <p:nvPr/>
        </p:nvSpPr>
        <p:spPr>
          <a:xfrm>
            <a:off x="2899670" y="2822219"/>
            <a:ext cx="7440282" cy="260777"/>
          </a:xfrm>
          <a:prstGeom prst="rect">
            <a:avLst/>
          </a:prstGeom>
          <a:noFill/>
        </p:spPr>
        <p:txBody>
          <a:bodyPr wrap="square">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Times New Roman" panose="02020603050405020304" pitchFamily="18" charset="0"/>
              </a:rPr>
              <a:t>Table 10: Planning your response to question 3</a:t>
            </a:r>
          </a:p>
        </p:txBody>
      </p:sp>
      <p:graphicFrame>
        <p:nvGraphicFramePr>
          <p:cNvPr id="6" name="Table 5" descr="Table 10 KCI planning your response for question 3, with 2 columns called steps and question 1. The 4 rows are labelled Key words – Circle the key words in the question including the verb, syllabus content area and concepts. &#10;Subject specific words that are appropriate to use for this question, Connect syllabus content to references – plates and source material, citation information, artists, time and place, the subject matter, materials, site and/or presentation, Connect concepts to references – plates and source material, Interpret meaning, or main idea, within the artwork&#10;Refer to title as a hint.">
            <a:extLst>
              <a:ext uri="{FF2B5EF4-FFF2-40B4-BE49-F238E27FC236}">
                <a16:creationId xmlns:a16="http://schemas.microsoft.com/office/drawing/2014/main" id="{2B205F7F-9630-CC36-CCCB-DC452FABAEC8}"/>
              </a:ext>
            </a:extLst>
          </p:cNvPr>
          <p:cNvGraphicFramePr>
            <a:graphicFrameLocks noGrp="1"/>
          </p:cNvGraphicFramePr>
          <p:nvPr>
            <p:extLst>
              <p:ext uri="{D42A27DB-BD31-4B8C-83A1-F6EECF244321}">
                <p14:modId xmlns:p14="http://schemas.microsoft.com/office/powerpoint/2010/main" val="759880961"/>
              </p:ext>
            </p:extLst>
          </p:nvPr>
        </p:nvGraphicFramePr>
        <p:xfrm>
          <a:off x="2899670" y="3082996"/>
          <a:ext cx="8224330" cy="3613004"/>
        </p:xfrm>
        <a:graphic>
          <a:graphicData uri="http://schemas.openxmlformats.org/drawingml/2006/table">
            <a:tbl>
              <a:tblPr firstRow="1" firstCol="1" bandRow="1">
                <a:tableStyleId>{69012ECD-51FC-41F1-AA8D-1B2483CD663E}</a:tableStyleId>
              </a:tblPr>
              <a:tblGrid>
                <a:gridCol w="2857732">
                  <a:extLst>
                    <a:ext uri="{9D8B030D-6E8A-4147-A177-3AD203B41FA5}">
                      <a16:colId xmlns:a16="http://schemas.microsoft.com/office/drawing/2014/main" val="4080384015"/>
                    </a:ext>
                  </a:extLst>
                </a:gridCol>
                <a:gridCol w="5366598">
                  <a:extLst>
                    <a:ext uri="{9D8B030D-6E8A-4147-A177-3AD203B41FA5}">
                      <a16:colId xmlns:a16="http://schemas.microsoft.com/office/drawing/2014/main" val="628570216"/>
                    </a:ext>
                  </a:extLst>
                </a:gridCol>
              </a:tblGrid>
              <a:tr h="0">
                <a:tc>
                  <a:txBody>
                    <a:bodyPr/>
                    <a:lstStyle/>
                    <a:p>
                      <a:pPr>
                        <a:lnSpc>
                          <a:spcPct val="115000"/>
                        </a:lnSpc>
                        <a:spcBef>
                          <a:spcPts val="600"/>
                        </a:spcBef>
                        <a:spcAft>
                          <a:spcPts val="600"/>
                        </a:spcAft>
                      </a:pPr>
                      <a:r>
                        <a:rPr lang="en-AU" sz="1200">
                          <a:effectLst/>
                        </a:rPr>
                        <a:t>Step</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US" sz="1200">
                          <a:effectLst/>
                        </a:rPr>
                        <a:t>Question 3</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878389"/>
                  </a:ext>
                </a:extLst>
              </a:tr>
              <a:tr h="994192">
                <a:tc>
                  <a:txBody>
                    <a:bodyPr/>
                    <a:lstStyle/>
                    <a:p>
                      <a:pPr>
                        <a:lnSpc>
                          <a:spcPct val="115000"/>
                        </a:lnSpc>
                        <a:spcBef>
                          <a:spcPts val="400"/>
                        </a:spcBef>
                        <a:spcAft>
                          <a:spcPts val="400"/>
                        </a:spcAft>
                      </a:pPr>
                      <a:r>
                        <a:rPr lang="en-AU" sz="1200" dirty="0">
                          <a:effectLst/>
                        </a:rPr>
                        <a:t>Key words – circle the key words in the question including the verb, syllabus content area and concepts. </a:t>
                      </a:r>
                    </a:p>
                    <a:p>
                      <a:pPr>
                        <a:lnSpc>
                          <a:spcPct val="115000"/>
                        </a:lnSpc>
                        <a:spcBef>
                          <a:spcPts val="400"/>
                        </a:spcBef>
                        <a:spcAft>
                          <a:spcPts val="400"/>
                        </a:spcAft>
                      </a:pPr>
                      <a:r>
                        <a:rPr lang="en-AU" sz="1200" dirty="0">
                          <a:effectLst/>
                        </a:rPr>
                        <a:t>Subject specific words that are appropriate to use for this question.</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a:effectLst/>
                        </a:rPr>
                        <a:t>(add response)</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45765897"/>
                  </a:ext>
                </a:extLst>
              </a:tr>
              <a:tr h="1086731">
                <a:tc>
                  <a:txBody>
                    <a:bodyPr/>
                    <a:lstStyle/>
                    <a:p>
                      <a:pPr>
                        <a:lnSpc>
                          <a:spcPct val="115000"/>
                        </a:lnSpc>
                        <a:spcBef>
                          <a:spcPts val="400"/>
                        </a:spcBef>
                        <a:spcAft>
                          <a:spcPts val="400"/>
                        </a:spcAft>
                      </a:pPr>
                      <a:r>
                        <a:rPr lang="en-AU" sz="1200">
                          <a:effectLst/>
                        </a:rPr>
                        <a:t>Connect syllabus content to references – plates and source material, citation information, artists, time and place, the subject matter, materials, site and/or presentation.</a:t>
                      </a: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dirty="0">
                          <a:effectLst/>
                        </a:rPr>
                        <a:t>(add response)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95762065"/>
                  </a:ext>
                </a:extLst>
              </a:tr>
              <a:tr h="474715">
                <a:tc>
                  <a:txBody>
                    <a:bodyPr/>
                    <a:lstStyle/>
                    <a:p>
                      <a:pPr>
                        <a:lnSpc>
                          <a:spcPct val="115000"/>
                        </a:lnSpc>
                        <a:spcBef>
                          <a:spcPts val="400"/>
                        </a:spcBef>
                        <a:spcAft>
                          <a:spcPts val="400"/>
                        </a:spcAft>
                      </a:pPr>
                      <a:r>
                        <a:rPr lang="en-AU" sz="1200">
                          <a:effectLst/>
                        </a:rPr>
                        <a:t>Connect concepts to references – plates and source material.</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a:effectLst/>
                        </a:rPr>
                        <a:t>(add response)</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40913210"/>
                  </a:ext>
                </a:extLst>
              </a:tr>
              <a:tr h="723392">
                <a:tc>
                  <a:txBody>
                    <a:bodyPr/>
                    <a:lstStyle/>
                    <a:p>
                      <a:pPr>
                        <a:lnSpc>
                          <a:spcPct val="115000"/>
                        </a:lnSpc>
                        <a:spcBef>
                          <a:spcPts val="400"/>
                        </a:spcBef>
                        <a:spcAft>
                          <a:spcPts val="400"/>
                        </a:spcAft>
                      </a:pPr>
                      <a:r>
                        <a:rPr lang="en-AU" sz="1200">
                          <a:effectLst/>
                        </a:rPr>
                        <a:t>Interpret meaning, or main idea, within the artwork.</a:t>
                      </a:r>
                    </a:p>
                    <a:p>
                      <a:pPr>
                        <a:lnSpc>
                          <a:spcPct val="115000"/>
                        </a:lnSpc>
                        <a:spcBef>
                          <a:spcPts val="400"/>
                        </a:spcBef>
                        <a:spcAft>
                          <a:spcPts val="400"/>
                        </a:spcAft>
                      </a:pPr>
                      <a:r>
                        <a:rPr lang="en-AU" sz="1200">
                          <a:effectLst/>
                        </a:rPr>
                        <a:t>Refer to title as a hint.</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dirty="0">
                          <a:effectLst/>
                        </a:rPr>
                        <a:t>(add response)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534" marR="6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285649996"/>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97949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1198</Words>
  <Application>Microsoft Office PowerPoint</Application>
  <PresentationFormat>Widescreen</PresentationFormat>
  <Paragraphs>118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Symbol</vt:lpstr>
      <vt:lpstr>Public Sans</vt:lpstr>
      <vt:lpstr>Times New Roman</vt:lpstr>
      <vt:lpstr>Public Sans Light</vt:lpstr>
      <vt:lpstr>Arial</vt:lpstr>
      <vt:lpstr>NSWG Corporate</vt:lpstr>
      <vt:lpstr>LEAP!  Level up your skills in section I – planning your response</vt:lpstr>
      <vt:lpstr>LEAP lessons introduction </vt:lpstr>
      <vt:lpstr>Learn – planning your response</vt:lpstr>
      <vt:lpstr>Learn – planning your response – part 1</vt:lpstr>
      <vt:lpstr>Learn – planning your response – part 2</vt:lpstr>
      <vt:lpstr>Example – planning your response using KCI</vt:lpstr>
      <vt:lpstr>Apply – planning your response using KCI</vt:lpstr>
      <vt:lpstr>Practise – planning your response using KCI</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planning your response</dc:title>
  <dc:creator>NSW Department of Education</dc:creator>
  <cp:keywords/>
  <cp:revision>2</cp:revision>
  <dcterms:created xsi:type="dcterms:W3CDTF">2023-06-14T23:56:53Z</dcterms:created>
  <dcterms:modified xsi:type="dcterms:W3CDTF">2023-06-14T23:57:12Z</dcterms:modified>
</cp:coreProperties>
</file>