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3"/>
  </p:notesMasterIdLst>
  <p:handoutMasterIdLst>
    <p:handoutMasterId r:id="rId14"/>
  </p:handoutMasterIdLst>
  <p:sldIdLst>
    <p:sldId id="323" r:id="rId2"/>
    <p:sldId id="325" r:id="rId3"/>
    <p:sldId id="314" r:id="rId4"/>
    <p:sldId id="315" r:id="rId5"/>
    <p:sldId id="317" r:id="rId6"/>
    <p:sldId id="318" r:id="rId7"/>
    <p:sldId id="321" r:id="rId8"/>
    <p:sldId id="319" r:id="rId9"/>
    <p:sldId id="316" r:id="rId10"/>
    <p:sldId id="405" r:id="rId11"/>
    <p:sldId id="406" r:id="rId12"/>
  </p:sldIdLst>
  <p:sldSz cx="12192000" cy="6858000"/>
  <p:notesSz cx="6858000" cy="9144000"/>
  <p:embeddedFontLst>
    <p:embeddedFont>
      <p:font typeface="Public Sans" panose="020B0604020202020204" charset="0"/>
      <p:regular r:id="rId15"/>
      <p:bold r:id="rId16"/>
      <p:italic r:id="rId17"/>
      <p:boldItalic r:id="rId18"/>
    </p:embeddedFont>
    <p:embeddedFont>
      <p:font typeface="Public Sans Light" panose="020B0604020202020204" charset="0"/>
      <p:regular r:id="rId19"/>
      <p: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FE7F95-A3CF-0E98-C5FC-2B8759A72201}" name="Ravenna Gregory" initials="RG" userId="S::RAVENNA.GREGORY@det.nsw.edu.au::f5c11ae7-6dec-403e-a7cc-ae83440d4b4a" providerId="AD"/>
  <p188:author id="{32BA8AA1-691A-0C5B-F8FB-874FC5D098EB}" name="Alex Manton" initials="AM" userId="S::alex.manton@det.nsw.edu.au::ac4fd86e-d6a9-402d-87ef-cfff92a16b6e" providerId="AD"/>
  <p188:author id="{002681A9-7D58-0AFA-ED9F-A780C1A6EAFE}" name="Jackie King" initials="JK" userId="S::jacquelyn.king1@det.nsw.edu.au::d8b064bb-b302-46ab-9bb5-5991f720e55b" providerId="AD"/>
  <p188:author id="{418936B8-3A4C-1AC9-3C33-D1B0387287B1}" name="Sarah Pacey" initials="SP" userId="S::sarah.pacey2@det.nsw.edu.au::4280ed20-4c42-4a59-8e7f-58f2f52d2365" providerId="AD"/>
  <p188:author id="{42C0F0FB-B4C2-4274-0CA1-A64C7F1DACA0}" name="Sarah Pacey" initials="SP" userId="S::Sarah.Pacey2@det.nsw.edu.au::4280ed20-4c42-4a59-8e7f-58f2f52d23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B2C3F-3396-482A-8F4A-3CCA9EA6404A}" v="37" dt="2023-04-24T01:49:45.042"/>
    <p1510:client id="{64CA1456-2399-4C1A-9B22-884A7BFFB578}" v="9" dt="2023-04-24T01:46:59.624"/>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89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15/06/2023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15/06/2023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https://www.pexels.com/photo/woman-in-black-and-white-plaid-shirt-and-blue-denim-jeans-jumping-on-brown-concrete-floor-3680771/</a:t>
            </a:r>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835519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6"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education.nsw.gov.au/teaching-and-learning/curriculum/creative-arts/planning-programming-and-assessing-creative-arts-11-12/visual-arts-11-12/writing-about-visual-arts-in-stage-6#support-docs"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standards.nsw.edu.au/wps/portal/nesa/11-12/hsc/hsc-student-guide/glossary-keywords" TargetMode="External"/><Relationship Id="rId2" Type="http://schemas.openxmlformats.org/officeDocument/2006/relationships/hyperlink" Target="https://education.nsw.gov.au/about-us/copyright" TargetMode="External"/><Relationship Id="rId1" Type="http://schemas.openxmlformats.org/officeDocument/2006/relationships/slideLayout" Target="../slideLayouts/slideLayout19.xml"/><Relationship Id="rId6" Type="http://schemas.openxmlformats.org/officeDocument/2006/relationships/hyperlink" Target="https://www.pexels.com/photo/woman-in-black-and-white-plaid-shirt-and-blue-denim-jeans-jumping-on-brown-concrete-floor-3680771/" TargetMode="External"/><Relationship Id="rId5" Type="http://schemas.openxmlformats.org/officeDocument/2006/relationships/hyperlink" Target="https://www.educationstandards.nsw.edu.au/wps/portal/nesa/11-12/stage-6-learning-areas/stage-6-creative-arts/visual-arts-syllabus" TargetMode="External"/><Relationship Id="rId4" Type="http://schemas.openxmlformats.org/officeDocument/2006/relationships/hyperlink" Target="https://www.educationstandards.nsw.edu.au/wps/portal/nesa/resource-finder/hsc-exam-papers/2017/visual-arts-2017-hsc-exam-pac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hyperlink" Target="https://www.educationstandards.nsw.edu.au/wps/portal/nesa/resource-finder/hsc-exam-papers/2017/visual-arts-2017-hsc-exam-pack"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https://www.educationstandards.nsw.edu.au/wps/portal/nesa/resource-finder/hsc-exam-papers/2017/visual-arts-2017-hsc-exam-pack"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hyperlink" Target="https://www.educationstandards.nsw.edu.au/wps/wcm/connect/21881fca-faf1-45fd-985c-9f41081ecae1/2017-hsc-visual-arts.pdf?MOD=AJPERES&amp;CACHEID=ROOTWORKSPACE-21881fca-faf1-45fd-985c-9f41081ecae1-nbDp1l7"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education.nsw.gov.au/teaching-and-learning/curriculum/creative-arts/planning-programming-and-assessing-creative-arts-11-12/visual-arts-11-12/writing-about-visual-arts-in-stage-6#support-docs"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www.artgallery.nsw.gov.au/collection/works/8164/" TargetMode="External"/><Relationship Id="rId2" Type="http://schemas.openxmlformats.org/officeDocument/2006/relationships/hyperlink" Target="https://www.educationstandards.nsw.edu.au/wps/portal/nesa/resource-finder/hsc-exam-papers/2017/visual-arts-2017-hsc-exam-pack" TargetMode="Externa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93ED8-297F-D250-24BF-56D4C9D0EE09}"/>
              </a:ext>
            </a:extLst>
          </p:cNvPr>
          <p:cNvSpPr>
            <a:spLocks noGrp="1"/>
          </p:cNvSpPr>
          <p:nvPr>
            <p:ph type="ctrTitle"/>
          </p:nvPr>
        </p:nvSpPr>
        <p:spPr>
          <a:xfrm>
            <a:off x="3599997" y="1259999"/>
            <a:ext cx="6948000" cy="2700000"/>
          </a:xfrm>
        </p:spPr>
        <p:txBody>
          <a:bodyPr anchor="t">
            <a:normAutofit/>
          </a:bodyPr>
          <a:lstStyle/>
          <a:p>
            <a:r>
              <a:rPr lang="en-AU" dirty="0"/>
              <a:t>LEAP! </a:t>
            </a:r>
            <a:br>
              <a:rPr lang="en-AU" dirty="0"/>
            </a:br>
            <a:r>
              <a:rPr lang="en-AU" dirty="0"/>
              <a:t>Level up your skills in section I – </a:t>
            </a:r>
            <a:r>
              <a:rPr lang="en-AU" dirty="0">
                <a:solidFill>
                  <a:schemeClr val="accent4"/>
                </a:solidFill>
              </a:rPr>
              <a:t>introductory sentence(s)</a:t>
            </a:r>
          </a:p>
        </p:txBody>
      </p:sp>
      <p:sp>
        <p:nvSpPr>
          <p:cNvPr id="2" name="Footer Placeholder 2">
            <a:extLst>
              <a:ext uri="{FF2B5EF4-FFF2-40B4-BE49-F238E27FC236}">
                <a16:creationId xmlns:a16="http://schemas.microsoft.com/office/drawing/2014/main" id="{720D7B13-1752-036E-E8D7-75B521F59D11}"/>
              </a:ext>
            </a:extLst>
          </p:cNvPr>
          <p:cNvSpPr>
            <a:spLocks noGrp="1"/>
          </p:cNvSpPr>
          <p:nvPr>
            <p:ph type="ftr" sz="quarter" idx="10"/>
          </p:nvPr>
        </p:nvSpPr>
        <p:spPr>
          <a:xfrm>
            <a:off x="3599997" y="360000"/>
            <a:ext cx="3599996" cy="684000"/>
          </a:xfrm>
        </p:spPr>
        <p:txBody>
          <a:bodyPr/>
          <a:lstStyle/>
          <a:p>
            <a:r>
              <a:rPr lang="en-US" dirty="0"/>
              <a:t>NSW Department of Education</a:t>
            </a:r>
            <a:endParaRPr lang="en-AU" dirty="0"/>
          </a:p>
        </p:txBody>
      </p:sp>
      <p:sp>
        <p:nvSpPr>
          <p:cNvPr id="9" name="Text Placeholder 8">
            <a:extLst>
              <a:ext uri="{FF2B5EF4-FFF2-40B4-BE49-F238E27FC236}">
                <a16:creationId xmlns:a16="http://schemas.microsoft.com/office/drawing/2014/main" id="{F18866E8-4A90-9FEF-A343-F3FD9D57546A}"/>
              </a:ext>
            </a:extLst>
          </p:cNvPr>
          <p:cNvSpPr>
            <a:spLocks noGrp="1"/>
          </p:cNvSpPr>
          <p:nvPr>
            <p:ph type="body" sz="quarter" idx="14"/>
          </p:nvPr>
        </p:nvSpPr>
        <p:spPr>
          <a:xfrm>
            <a:off x="3599997" y="4248000"/>
            <a:ext cx="6947996" cy="1152000"/>
          </a:xfrm>
        </p:spPr>
        <p:txBody>
          <a:bodyPr anchor="b">
            <a:normAutofit/>
          </a:bodyPr>
          <a:lstStyle/>
          <a:p>
            <a:r>
              <a:rPr lang="en-AU">
                <a:effectLst/>
              </a:rPr>
              <a:t>Writing about HSC visual arts</a:t>
            </a:r>
            <a:endParaRPr lang="en-AU"/>
          </a:p>
        </p:txBody>
      </p:sp>
      <p:sp>
        <p:nvSpPr>
          <p:cNvPr id="6" name="Text Placeholder 5">
            <a:extLst>
              <a:ext uri="{FF2B5EF4-FFF2-40B4-BE49-F238E27FC236}">
                <a16:creationId xmlns:a16="http://schemas.microsoft.com/office/drawing/2014/main" id="{FD17CA8E-A67C-88EF-B799-9923252A495E}"/>
              </a:ext>
            </a:extLst>
          </p:cNvPr>
          <p:cNvSpPr>
            <a:spLocks noGrp="1"/>
          </p:cNvSpPr>
          <p:nvPr>
            <p:ph type="body" sz="quarter" idx="11"/>
          </p:nvPr>
        </p:nvSpPr>
        <p:spPr>
          <a:xfrm>
            <a:off x="3599997" y="5832773"/>
            <a:ext cx="3600000" cy="396000"/>
          </a:xfrm>
        </p:spPr>
        <p:txBody>
          <a:bodyPr anchor="b">
            <a:normAutofit/>
          </a:bodyPr>
          <a:lstStyle/>
          <a:p>
            <a:pPr>
              <a:spcAft>
                <a:spcPts val="600"/>
              </a:spcAft>
            </a:pPr>
            <a:r>
              <a:rPr lang="en-AU" b="0"/>
              <a:t>Creative arts curriculum team </a:t>
            </a:r>
          </a:p>
        </p:txBody>
      </p:sp>
      <p:pic>
        <p:nvPicPr>
          <p:cNvPr id="15" name="Picture 14">
            <a:extLst>
              <a:ext uri="{FF2B5EF4-FFF2-40B4-BE49-F238E27FC236}">
                <a16:creationId xmlns:a16="http://schemas.microsoft.com/office/drawing/2014/main" id="{D12B8F33-B6CB-95DC-B277-B7C737FD3451}"/>
              </a:ext>
              <a:ext uri="{C183D7F6-B498-43B3-948B-1728B52AA6E4}">
                <adec:decorative xmlns:adec="http://schemas.microsoft.com/office/drawing/2017/decorative" val="1"/>
              </a:ext>
            </a:extLst>
          </p:cNvPr>
          <p:cNvPicPr>
            <a:picLocks noChangeAspect="1"/>
          </p:cNvPicPr>
          <p:nvPr/>
        </p:nvPicPr>
        <p:blipFill rotWithShape="1">
          <a:blip r:embed="rId3"/>
          <a:srcRect l="36724" r="33492" b="-1"/>
          <a:stretch/>
        </p:blipFill>
        <p:spPr>
          <a:xfrm>
            <a:off x="20" y="10"/>
            <a:ext cx="3059980" cy="6857990"/>
          </a:xfrm>
          <a:prstGeom prst="rect">
            <a:avLst/>
          </a:prstGeom>
          <a:noFill/>
        </p:spPr>
      </p:pic>
    </p:spTree>
    <p:extLst>
      <p:ext uri="{BB962C8B-B14F-4D97-AF65-F5344CB8AC3E}">
        <p14:creationId xmlns:p14="http://schemas.microsoft.com/office/powerpoint/2010/main" val="3690394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p:txBody>
          <a:bodyPr/>
          <a:lstStyle/>
          <a:p>
            <a:r>
              <a:rPr lang="en-AU" dirty="0"/>
              <a:t>Practise – </a:t>
            </a:r>
            <a:r>
              <a:rPr lang="en-AU" dirty="0">
                <a:solidFill>
                  <a:schemeClr val="tx2"/>
                </a:solidFill>
              </a:rPr>
              <a:t>introductory sentence(s) continued</a:t>
            </a:r>
            <a:br>
              <a:rPr lang="en-AU" dirty="0"/>
            </a:br>
            <a:endParaRPr lang="en-AU" dirty="0"/>
          </a:p>
        </p:txBody>
      </p:sp>
      <p:grpSp>
        <p:nvGrpSpPr>
          <p:cNvPr id="9" name="Group 8">
            <a:extLst>
              <a:ext uri="{FF2B5EF4-FFF2-40B4-BE49-F238E27FC236}">
                <a16:creationId xmlns:a16="http://schemas.microsoft.com/office/drawing/2014/main" id="{3F6108D4-D4F4-8DD4-2264-F72FEDC227F0}"/>
              </a:ext>
              <a:ext uri="{C183D7F6-B498-43B3-948B-1728B52AA6E4}">
                <adec:decorative xmlns:adec="http://schemas.microsoft.com/office/drawing/2017/decorative" val="1"/>
              </a:ext>
            </a:extLst>
          </p:cNvPr>
          <p:cNvGrpSpPr/>
          <p:nvPr/>
        </p:nvGrpSpPr>
        <p:grpSpPr>
          <a:xfrm>
            <a:off x="244458" y="1440000"/>
            <a:ext cx="1800000" cy="1800000"/>
            <a:chOff x="244458" y="1482881"/>
            <a:chExt cx="1800000" cy="1800000"/>
          </a:xfrm>
        </p:grpSpPr>
        <p:sp>
          <p:nvSpPr>
            <p:cNvPr id="5" name="Oval 4">
              <a:extLst>
                <a:ext uri="{FF2B5EF4-FFF2-40B4-BE49-F238E27FC236}">
                  <a16:creationId xmlns:a16="http://schemas.microsoft.com/office/drawing/2014/main" id="{73307A90-7FA8-86F4-FF56-AB86B6BA7A0D}"/>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P</a:t>
              </a:r>
            </a:p>
            <a:p>
              <a:pPr algn="ctr"/>
              <a:endParaRPr lang="en-AU" b="1"/>
            </a:p>
          </p:txBody>
        </p:sp>
        <p:sp>
          <p:nvSpPr>
            <p:cNvPr id="7" name="TextBox 6">
              <a:extLst>
                <a:ext uri="{FF2B5EF4-FFF2-40B4-BE49-F238E27FC236}">
                  <a16:creationId xmlns:a16="http://schemas.microsoft.com/office/drawing/2014/main" id="{BFDDCDC3-2F5D-F3C7-74C2-8E43BDF78BA4}"/>
                </a:ext>
                <a:ext uri="{C183D7F6-B498-43B3-948B-1728B52AA6E4}">
                  <adec:decorative xmlns:adec="http://schemas.microsoft.com/office/drawing/2017/decorative" val="1"/>
                </a:ext>
              </a:extLst>
            </p:cNvPr>
            <p:cNvSpPr txBox="1"/>
            <p:nvPr/>
          </p:nvSpPr>
          <p:spPr>
            <a:xfrm>
              <a:off x="673290" y="2826508"/>
              <a:ext cx="942336" cy="440267"/>
            </a:xfrm>
            <a:prstGeom prst="rect">
              <a:avLst/>
            </a:prstGeom>
            <a:noFill/>
          </p:spPr>
          <p:txBody>
            <a:bodyPr wrap="square" lIns="0" tIns="0" rIns="0" bIns="0" rtlCol="0">
              <a:noAutofit/>
            </a:bodyPr>
            <a:lstStyle/>
            <a:p>
              <a:pPr algn="l"/>
              <a:r>
                <a:rPr lang="en-AU" sz="1800">
                  <a:solidFill>
                    <a:schemeClr val="bg1"/>
                  </a:solidFill>
                </a:rPr>
                <a:t>Practise</a:t>
              </a:r>
            </a:p>
          </p:txBody>
        </p:sp>
      </p:grpSp>
      <p:sp>
        <p:nvSpPr>
          <p:cNvPr id="12" name="TextBox 11">
            <a:extLst>
              <a:ext uri="{FF2B5EF4-FFF2-40B4-BE49-F238E27FC236}">
                <a16:creationId xmlns:a16="http://schemas.microsoft.com/office/drawing/2014/main" id="{DEE6EC11-A435-D8CF-A9E3-F61F3DA348E7}"/>
              </a:ext>
            </a:extLst>
          </p:cNvPr>
          <p:cNvSpPr txBox="1"/>
          <p:nvPr/>
        </p:nvSpPr>
        <p:spPr>
          <a:xfrm>
            <a:off x="2191536" y="1349917"/>
            <a:ext cx="10080000" cy="369332"/>
          </a:xfrm>
          <a:prstGeom prst="rect">
            <a:avLst/>
          </a:prstGeom>
          <a:noFill/>
        </p:spPr>
        <p:txBody>
          <a:bodyPr wrap="square">
            <a:spAutoFit/>
          </a:bodyPr>
          <a:lstStyle/>
          <a:p>
            <a:r>
              <a:rPr kumimoji="0" lang="en-AU" altLang="zh-CN" sz="1800" b="0" i="0" u="none" strike="noStrike" cap="none" normalizeH="0" baseline="0" dirty="0">
                <a:ln>
                  <a:noFill/>
                </a:ln>
                <a:solidFill>
                  <a:srgbClr val="000000"/>
                </a:solidFill>
                <a:effectLst/>
                <a:ea typeface="Calibri" panose="020F0502020204030204" pitchFamily="34" charset="0"/>
                <a:cs typeface="Arial" panose="020B0604020202020204" pitchFamily="34" charset="0"/>
              </a:rPr>
              <a:t>Complete an introductory sentence for question 3. </a:t>
            </a:r>
            <a:endParaRPr lang="en-AU" sz="1800" dirty="0"/>
          </a:p>
        </p:txBody>
      </p:sp>
      <p:sp>
        <p:nvSpPr>
          <p:cNvPr id="3" name="TextBox 2">
            <a:extLst>
              <a:ext uri="{FF2B5EF4-FFF2-40B4-BE49-F238E27FC236}">
                <a16:creationId xmlns:a16="http://schemas.microsoft.com/office/drawing/2014/main" id="{C8A190AE-902A-76AC-B02E-1C5884ED85A9}"/>
              </a:ext>
            </a:extLst>
          </p:cNvPr>
          <p:cNvSpPr txBox="1"/>
          <p:nvPr/>
        </p:nvSpPr>
        <p:spPr>
          <a:xfrm>
            <a:off x="2191536" y="1760149"/>
            <a:ext cx="744279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zh-CN" sz="180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Table </a:t>
            </a:r>
            <a:r>
              <a:rPr lang="en-AU" altLang="zh-CN" sz="1800" dirty="0">
                <a:latin typeface="+mj-lt"/>
                <a:ea typeface="Calibri" panose="020F0502020204030204" pitchFamily="34" charset="0"/>
                <a:cs typeface="Arial" panose="020B0604020202020204" pitchFamily="34" charset="0"/>
              </a:rPr>
              <a:t>16</a:t>
            </a:r>
            <a:r>
              <a:rPr kumimoji="0" lang="en-AU" altLang="zh-CN" sz="180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 Introductory sentence question 3</a:t>
            </a:r>
            <a:endParaRPr kumimoji="0" lang="en-AU" altLang="zh-CN" sz="1800" i="0" u="none" strike="noStrike" cap="none" normalizeH="0" baseline="0" dirty="0">
              <a:ln>
                <a:noFill/>
              </a:ln>
              <a:solidFill>
                <a:schemeClr val="tx1"/>
              </a:solidFill>
              <a:effectLst/>
              <a:latin typeface="+mj-lt"/>
            </a:endParaRPr>
          </a:p>
        </p:txBody>
      </p:sp>
      <p:graphicFrame>
        <p:nvGraphicFramePr>
          <p:cNvPr id="6" name="Table 5" descr="Table 16- introductory sentence for question 3. 2 columns titled sentence elements and your response. 3 content rows underneath titled key words of the question, artists/artworks, point of view.">
            <a:extLst>
              <a:ext uri="{FF2B5EF4-FFF2-40B4-BE49-F238E27FC236}">
                <a16:creationId xmlns:a16="http://schemas.microsoft.com/office/drawing/2014/main" id="{4658CAAD-C28D-4741-2701-DB0BA712A536}"/>
              </a:ext>
            </a:extLst>
          </p:cNvPr>
          <p:cNvGraphicFramePr>
            <a:graphicFrameLocks noGrp="1"/>
          </p:cNvGraphicFramePr>
          <p:nvPr>
            <p:extLst>
              <p:ext uri="{D42A27DB-BD31-4B8C-83A1-F6EECF244321}">
                <p14:modId xmlns:p14="http://schemas.microsoft.com/office/powerpoint/2010/main" val="929377475"/>
              </p:ext>
            </p:extLst>
          </p:nvPr>
        </p:nvGraphicFramePr>
        <p:xfrm>
          <a:off x="2284039" y="2135618"/>
          <a:ext cx="9533406" cy="2720802"/>
        </p:xfrm>
        <a:graphic>
          <a:graphicData uri="http://schemas.openxmlformats.org/drawingml/2006/table">
            <a:tbl>
              <a:tblPr firstRow="1" firstCol="1" bandRow="1">
                <a:tableStyleId>{69012ECD-51FC-41F1-AA8D-1B2483CD663E}</a:tableStyleId>
              </a:tblPr>
              <a:tblGrid>
                <a:gridCol w="2544185">
                  <a:extLst>
                    <a:ext uri="{9D8B030D-6E8A-4147-A177-3AD203B41FA5}">
                      <a16:colId xmlns:a16="http://schemas.microsoft.com/office/drawing/2014/main" val="825188053"/>
                    </a:ext>
                  </a:extLst>
                </a:gridCol>
                <a:gridCol w="6989221">
                  <a:extLst>
                    <a:ext uri="{9D8B030D-6E8A-4147-A177-3AD203B41FA5}">
                      <a16:colId xmlns:a16="http://schemas.microsoft.com/office/drawing/2014/main" val="3790413416"/>
                    </a:ext>
                  </a:extLst>
                </a:gridCol>
              </a:tblGrid>
              <a:tr h="446670">
                <a:tc>
                  <a:txBody>
                    <a:bodyPr/>
                    <a:lstStyle/>
                    <a:p>
                      <a:pPr algn="l">
                        <a:lnSpc>
                          <a:spcPct val="115000"/>
                        </a:lnSpc>
                        <a:spcBef>
                          <a:spcPts val="960"/>
                        </a:spcBef>
                        <a:spcAft>
                          <a:spcPts val="960"/>
                        </a:spcAft>
                      </a:pPr>
                      <a:r>
                        <a:rPr lang="en-AU" sz="1800">
                          <a:effectLst/>
                        </a:rPr>
                        <a:t>Sentence elements</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lnSpc>
                          <a:spcPct val="115000"/>
                        </a:lnSpc>
                        <a:spcBef>
                          <a:spcPts val="400"/>
                        </a:spcBef>
                        <a:spcAft>
                          <a:spcPts val="400"/>
                        </a:spcAft>
                      </a:pPr>
                      <a:r>
                        <a:rPr lang="en-AU" sz="1800">
                          <a:effectLst/>
                        </a:rPr>
                        <a:t>Your response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97866425"/>
                  </a:ext>
                </a:extLst>
              </a:tr>
              <a:tr h="934122">
                <a:tc>
                  <a:txBody>
                    <a:bodyPr/>
                    <a:lstStyle/>
                    <a:p>
                      <a:pPr algn="l">
                        <a:lnSpc>
                          <a:spcPct val="115000"/>
                        </a:lnSpc>
                        <a:spcBef>
                          <a:spcPts val="400"/>
                        </a:spcBef>
                        <a:spcAft>
                          <a:spcPts val="400"/>
                        </a:spcAft>
                      </a:pPr>
                      <a:r>
                        <a:rPr lang="en-AU" sz="1800">
                          <a:effectLst/>
                        </a:rPr>
                        <a:t>Key words of the question</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lnSpc>
                          <a:spcPct val="115000"/>
                        </a:lnSpc>
                        <a:spcBef>
                          <a:spcPts val="400"/>
                        </a:spcBef>
                        <a:spcAft>
                          <a:spcPts val="400"/>
                        </a:spcAft>
                      </a:pPr>
                      <a:r>
                        <a:rPr lang="en-AU" sz="1800">
                          <a:effectLst/>
                        </a:rPr>
                        <a:t>(your response)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600683019"/>
                  </a:ext>
                </a:extLst>
              </a:tr>
              <a:tr h="446670">
                <a:tc>
                  <a:txBody>
                    <a:bodyPr/>
                    <a:lstStyle/>
                    <a:p>
                      <a:pPr algn="l">
                        <a:lnSpc>
                          <a:spcPct val="115000"/>
                        </a:lnSpc>
                        <a:spcBef>
                          <a:spcPts val="400"/>
                        </a:spcBef>
                        <a:spcAft>
                          <a:spcPts val="400"/>
                        </a:spcAft>
                      </a:pPr>
                      <a:r>
                        <a:rPr lang="en-AU" sz="1800">
                          <a:effectLst/>
                        </a:rPr>
                        <a:t>Syllabus link</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lnSpc>
                          <a:spcPct val="115000"/>
                        </a:lnSpc>
                        <a:spcBef>
                          <a:spcPts val="400"/>
                        </a:spcBef>
                        <a:spcAft>
                          <a:spcPts val="400"/>
                        </a:spcAft>
                      </a:pPr>
                      <a:r>
                        <a:rPr lang="en-AU" sz="1800">
                          <a:effectLst/>
                        </a:rPr>
                        <a:t>(your response)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203283906"/>
                  </a:ext>
                </a:extLst>
              </a:tr>
              <a:tr h="446670">
                <a:tc>
                  <a:txBody>
                    <a:bodyPr/>
                    <a:lstStyle/>
                    <a:p>
                      <a:pPr algn="l">
                        <a:lnSpc>
                          <a:spcPct val="115000"/>
                        </a:lnSpc>
                        <a:spcBef>
                          <a:spcPts val="400"/>
                        </a:spcBef>
                        <a:spcAft>
                          <a:spcPts val="400"/>
                        </a:spcAft>
                      </a:pPr>
                      <a:r>
                        <a:rPr lang="en-AU" sz="1800">
                          <a:effectLst/>
                        </a:rPr>
                        <a:t>Artists/artworks</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lnSpc>
                          <a:spcPct val="115000"/>
                        </a:lnSpc>
                        <a:spcBef>
                          <a:spcPts val="400"/>
                        </a:spcBef>
                        <a:spcAft>
                          <a:spcPts val="400"/>
                        </a:spcAft>
                      </a:pPr>
                      <a:r>
                        <a:rPr lang="en-AU" sz="1800">
                          <a:effectLst/>
                        </a:rPr>
                        <a:t>(your response)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03674047"/>
                  </a:ext>
                </a:extLst>
              </a:tr>
              <a:tr h="446670">
                <a:tc>
                  <a:txBody>
                    <a:bodyPr/>
                    <a:lstStyle/>
                    <a:p>
                      <a:pPr algn="l">
                        <a:lnSpc>
                          <a:spcPct val="115000"/>
                        </a:lnSpc>
                        <a:spcBef>
                          <a:spcPts val="400"/>
                        </a:spcBef>
                        <a:spcAft>
                          <a:spcPts val="400"/>
                        </a:spcAft>
                      </a:pPr>
                      <a:r>
                        <a:rPr lang="en-AU" sz="1800" dirty="0">
                          <a:effectLst/>
                        </a:rPr>
                        <a:t>Point of view</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l">
                        <a:lnSpc>
                          <a:spcPct val="115000"/>
                        </a:lnSpc>
                        <a:spcBef>
                          <a:spcPts val="400"/>
                        </a:spcBef>
                        <a:spcAft>
                          <a:spcPts val="400"/>
                        </a:spcAft>
                      </a:pPr>
                      <a:r>
                        <a:rPr lang="en-AU" sz="1800" dirty="0">
                          <a:effectLst/>
                        </a:rPr>
                        <a:t>(your response)</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59526347"/>
                  </a:ext>
                </a:extLst>
              </a:tr>
            </a:tbl>
          </a:graphicData>
        </a:graphic>
      </p:graphicFrame>
      <p:sp>
        <p:nvSpPr>
          <p:cNvPr id="8" name="TextBox 7">
            <a:extLst>
              <a:ext uri="{FF2B5EF4-FFF2-40B4-BE49-F238E27FC236}">
                <a16:creationId xmlns:a16="http://schemas.microsoft.com/office/drawing/2014/main" id="{71B0CFDD-AE58-82B9-4AF9-C94AA35FFD44}"/>
              </a:ext>
            </a:extLst>
          </p:cNvPr>
          <p:cNvSpPr txBox="1"/>
          <p:nvPr/>
        </p:nvSpPr>
        <p:spPr>
          <a:xfrm>
            <a:off x="360001" y="5071841"/>
            <a:ext cx="11681203" cy="872483"/>
          </a:xfrm>
          <a:prstGeom prst="rect">
            <a:avLst/>
          </a:prstGeom>
          <a:noFill/>
        </p:spPr>
        <p:txBody>
          <a:bodyPr wrap="square">
            <a:spAutoFit/>
          </a:bodyPr>
          <a:lstStyle/>
          <a:p>
            <a:pPr defTabSz="914400" eaLnBrk="0" fontAlgn="base" hangingPunct="0">
              <a:lnSpc>
                <a:spcPct val="150000"/>
              </a:lnSpc>
              <a:spcBef>
                <a:spcPct val="0"/>
              </a:spcBef>
              <a:spcAft>
                <a:spcPct val="0"/>
              </a:spcAft>
            </a:pPr>
            <a:r>
              <a:rPr kumimoji="0" lang="en-AU" altLang="zh-CN" sz="1800" b="0" i="0" u="none" strike="noStrike" cap="none" normalizeH="0" baseline="0" dirty="0">
                <a:ln>
                  <a:noFill/>
                </a:ln>
                <a:effectLst/>
                <a:ea typeface="Calibri" panose="020F0502020204030204" pitchFamily="34" charset="0"/>
                <a:cs typeface="Arial"/>
              </a:rPr>
              <a:t>Put these elements together to create a concise introductory sentence and write it in the question 3 section of the </a:t>
            </a:r>
            <a:r>
              <a:rPr kumimoji="0" lang="en-AU" altLang="zh-CN" sz="1800" b="0" i="0" u="none" strike="noStrike" cap="none" normalizeH="0" baseline="0" dirty="0">
                <a:ln>
                  <a:noFill/>
                </a:ln>
                <a:solidFill>
                  <a:schemeClr val="accent2"/>
                </a:solidFill>
                <a:effectLst/>
                <a:ea typeface="Calibri" panose="020F0502020204030204" pitchFamily="34" charset="0"/>
                <a:cs typeface="Arial"/>
                <a:hlinkClick r:id="rId2">
                  <a:extLst>
                    <a:ext uri="{A12FA001-AC4F-418D-AE19-62706E023703}">
                      <ahyp:hlinkClr xmlns:ahyp="http://schemas.microsoft.com/office/drawing/2018/hyperlinkcolor" val="tx"/>
                    </a:ext>
                  </a:extLst>
                </a:hlinkClick>
              </a:rPr>
              <a:t>‘Response to </a:t>
            </a:r>
            <a:r>
              <a:rPr lang="en-AU" altLang="zh-CN" sz="1800" dirty="0">
                <a:solidFill>
                  <a:schemeClr val="accent2"/>
                </a:solidFill>
                <a:ea typeface="Calibri" panose="020F0502020204030204" pitchFamily="34" charset="0"/>
                <a:cs typeface="Arial"/>
                <a:hlinkClick r:id="rId2">
                  <a:extLst>
                    <a:ext uri="{A12FA001-AC4F-418D-AE19-62706E023703}">
                      <ahyp:hlinkClr xmlns:ahyp="http://schemas.microsoft.com/office/drawing/2018/hyperlinkcolor" val="tx"/>
                    </a:ext>
                  </a:extLst>
                </a:hlinkClick>
              </a:rPr>
              <a:t>questions</a:t>
            </a:r>
            <a:r>
              <a:rPr kumimoji="0" lang="en-AU" altLang="zh-CN" sz="1800" b="0" i="0" u="none" strike="noStrike" cap="none" normalizeH="0" baseline="0" dirty="0">
                <a:ln>
                  <a:noFill/>
                </a:ln>
                <a:solidFill>
                  <a:schemeClr val="accent2"/>
                </a:solidFill>
                <a:effectLst/>
                <a:ea typeface="Calibri" panose="020F0502020204030204" pitchFamily="34" charset="0"/>
                <a:cs typeface="Arial"/>
                <a:hlinkClick r:id="rId2">
                  <a:extLst>
                    <a:ext uri="{A12FA001-AC4F-418D-AE19-62706E023703}">
                      <ahyp:hlinkClr xmlns:ahyp="http://schemas.microsoft.com/office/drawing/2018/hyperlinkcolor" val="tx"/>
                    </a:ext>
                  </a:extLst>
                </a:hlinkClick>
              </a:rPr>
              <a:t> 1</a:t>
            </a:r>
            <a:r>
              <a:rPr lang="en-AU" altLang="zh-CN" sz="1800" dirty="0">
                <a:solidFill>
                  <a:schemeClr val="accent2"/>
                </a:solidFill>
                <a:ea typeface="Calibri" panose="020F0502020204030204" pitchFamily="34" charset="0"/>
                <a:cs typeface="Arial"/>
                <a:hlinkClick r:id="rId2">
                  <a:extLst>
                    <a:ext uri="{A12FA001-AC4F-418D-AE19-62706E023703}">
                      <ahyp:hlinkClr xmlns:ahyp="http://schemas.microsoft.com/office/drawing/2018/hyperlinkcolor" val="tx"/>
                    </a:ext>
                  </a:extLst>
                </a:hlinkClick>
              </a:rPr>
              <a:t> and 3’</a:t>
            </a:r>
            <a:r>
              <a:rPr lang="en-AU" altLang="zh-CN" sz="1800" dirty="0">
                <a:ea typeface="Calibri" panose="020F0502020204030204" pitchFamily="34" charset="0"/>
                <a:cs typeface="Arial"/>
              </a:rPr>
              <a:t> document.</a:t>
            </a:r>
            <a:endParaRPr kumimoji="0" lang="en-AU" altLang="zh-CN" sz="1800" b="0" i="0" u="none" strike="noStrike" cap="none" normalizeH="0" baseline="0" dirty="0">
              <a:ln>
                <a:noFill/>
              </a:ln>
              <a:effectLst/>
            </a:endParaRPr>
          </a:p>
        </p:txBody>
      </p:sp>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4017908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8A34-D78B-618E-AFFF-945C582A39FC}"/>
              </a:ext>
            </a:extLst>
          </p:cNvPr>
          <p:cNvSpPr>
            <a:spLocks noGrp="1"/>
          </p:cNvSpPr>
          <p:nvPr>
            <p:ph type="title"/>
          </p:nvPr>
        </p:nvSpPr>
        <p:spPr/>
        <p:txBody>
          <a:bodyPr/>
          <a:lstStyle/>
          <a:p>
            <a:r>
              <a:rPr lang="en-AU" dirty="0"/>
              <a:t>References</a:t>
            </a:r>
          </a:p>
        </p:txBody>
      </p:sp>
      <p:sp>
        <p:nvSpPr>
          <p:cNvPr id="3" name="Content Placeholder 2">
            <a:extLst>
              <a:ext uri="{FF2B5EF4-FFF2-40B4-BE49-F238E27FC236}">
                <a16:creationId xmlns:a16="http://schemas.microsoft.com/office/drawing/2014/main" id="{25C7F44E-A7AC-B8BF-7BFC-04C347738F9E}"/>
              </a:ext>
            </a:extLst>
          </p:cNvPr>
          <p:cNvSpPr>
            <a:spLocks noGrp="1"/>
          </p:cNvSpPr>
          <p:nvPr>
            <p:ph idx="1"/>
          </p:nvPr>
        </p:nvSpPr>
        <p:spPr>
          <a:xfrm>
            <a:off x="360000" y="2597949"/>
            <a:ext cx="11484000" cy="4098051"/>
          </a:xfrm>
        </p:spPr>
        <p:txBody>
          <a:bodyPr vert="horz" lIns="0" tIns="0" rIns="0" bIns="0" rtlCol="0" anchor="t">
            <a:noAutofit/>
          </a:bodyPr>
          <a:lstStyle/>
          <a:p>
            <a:pPr algn="l" rtl="0" fontAlgn="base">
              <a:lnSpc>
                <a:spcPct val="150000"/>
              </a:lnSpc>
            </a:pPr>
            <a:r>
              <a:rPr lang="en-AU" sz="1600" b="0" i="0" dirty="0">
                <a:solidFill>
                  <a:srgbClr val="000000"/>
                </a:solidFill>
                <a:effectLst/>
              </a:rPr>
              <a:t>All material © </a:t>
            </a:r>
            <a:r>
              <a:rPr lang="en-AU" sz="1600" b="0" i="0" u="sng" strike="noStrike" dirty="0">
                <a:solidFill>
                  <a:schemeClr val="accent2"/>
                </a:solidFill>
                <a:effectLst/>
                <a:hlinkClick r:id="rId2">
                  <a:extLst>
                    <a:ext uri="{A12FA001-AC4F-418D-AE19-62706E023703}">
                      <ahyp:hlinkClr xmlns:ahyp="http://schemas.microsoft.com/office/drawing/2018/hyperlinkcolor" val="tx"/>
                    </a:ext>
                  </a:extLst>
                </a:hlinkClick>
              </a:rPr>
              <a:t>State of New South Wales (Department of Education), 2021</a:t>
            </a:r>
            <a:r>
              <a:rPr lang="en-AU" sz="1600" b="0" i="0" dirty="0">
                <a:solidFill>
                  <a:schemeClr val="accent2"/>
                </a:solidFill>
                <a:effectLst/>
              </a:rPr>
              <a:t> </a:t>
            </a:r>
            <a:r>
              <a:rPr lang="en-AU" sz="1600" b="0" i="0" dirty="0">
                <a:solidFill>
                  <a:srgbClr val="000000"/>
                </a:solidFill>
                <a:effectLst/>
              </a:rPr>
              <a:t>unless otherwise indicated. All other material used by permission or under licence.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3">
                  <a:extLst>
                    <a:ext uri="{A12FA001-AC4F-418D-AE19-62706E023703}">
                      <ahyp:hlinkClr xmlns:ahyp="http://schemas.microsoft.com/office/drawing/2018/hyperlinkcolor" val="tx"/>
                    </a:ext>
                  </a:extLst>
                </a:hlinkClick>
              </a:rPr>
              <a:t>Glossary of Key Words</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dirty="0">
                <a:solidFill>
                  <a:srgbClr val="000000"/>
                </a:solidFill>
                <a:effectLst/>
              </a:rPr>
              <a:t>NSW Education Standards Authority (NESA) </a:t>
            </a: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2017 HSC exam pack</a:t>
            </a:r>
            <a:r>
              <a:rPr lang="en-AU" sz="1600" b="0" i="0" dirty="0">
                <a:solidFill>
                  <a:schemeClr val="accent2"/>
                </a:solidFill>
                <a:effectLst/>
              </a:rPr>
              <a:t> </a:t>
            </a:r>
            <a:r>
              <a:rPr lang="en-AU" sz="1600" b="0" i="0" dirty="0">
                <a:solidFill>
                  <a:srgbClr val="000000"/>
                </a:solidFill>
                <a:effectLst/>
              </a:rPr>
              <a:t>NESA website, accessed 03/02/2023. </a:t>
            </a:r>
          </a:p>
          <a:p>
            <a:pPr algn="l" rtl="0" fontAlgn="base">
              <a:lnSpc>
                <a:spcPct val="150000"/>
              </a:lnSpc>
            </a:pPr>
            <a:r>
              <a:rPr lang="en-AU" sz="1600" b="0" i="0" u="sng" strike="noStrike" dirty="0">
                <a:solidFill>
                  <a:schemeClr val="accent2"/>
                </a:solidFill>
                <a:effectLst/>
                <a:hlinkClick r:id="rId4">
                  <a:extLst>
                    <a:ext uri="{A12FA001-AC4F-418D-AE19-62706E023703}">
                      <ahyp:hlinkClr xmlns:ahyp="http://schemas.microsoft.com/office/drawing/2018/hyperlinkcolor" val="tx"/>
                    </a:ext>
                  </a:extLst>
                </a:hlinkClick>
              </a:rPr>
              <a:t>Visual Arts HSC exam paper 2017</a:t>
            </a:r>
            <a:r>
              <a:rPr lang="en-AU" sz="1600" b="0" i="0" dirty="0">
                <a:solidFill>
                  <a:schemeClr val="accent2"/>
                </a:solidFill>
                <a:effectLst/>
              </a:rPr>
              <a:t> </a:t>
            </a:r>
            <a:r>
              <a:rPr lang="en-AU" sz="1600" b="0" i="0" dirty="0">
                <a:solidFill>
                  <a:srgbClr val="000000"/>
                </a:solidFill>
                <a:effectLst/>
              </a:rPr>
              <a:t>© NSW Education Standards Authority (NESA) for and on behalf of the Crown in right of the State of New South Wales, [2017] accessed 03/02/2023. </a:t>
            </a:r>
          </a:p>
          <a:p>
            <a:pPr>
              <a:lnSpc>
                <a:spcPct val="150000"/>
              </a:lnSpc>
            </a:pPr>
            <a:r>
              <a:rPr lang="en-AU" sz="1600" u="sng" dirty="0">
                <a:solidFill>
                  <a:schemeClr val="accent2"/>
                </a:solidFill>
                <a:cs typeface="Arial"/>
                <a:hlinkClick r:id="rId5">
                  <a:extLst>
                    <a:ext uri="{A12FA001-AC4F-418D-AE19-62706E023703}">
                      <ahyp:hlinkClr xmlns:ahyp="http://schemas.microsoft.com/office/drawing/2018/hyperlinkcolor" val="tx"/>
                    </a:ext>
                  </a:extLst>
                </a:hlinkClick>
              </a:rPr>
              <a:t>Visual Arts Stage 6 syllabus 2016</a:t>
            </a:r>
            <a:r>
              <a:rPr lang="en-AU" sz="1600" u="sng" dirty="0">
                <a:solidFill>
                  <a:schemeClr val="accent2"/>
                </a:solidFill>
                <a:cs typeface="Arial"/>
              </a:rPr>
              <a:t> </a:t>
            </a:r>
            <a:r>
              <a:rPr lang="en-AU" sz="1600" dirty="0">
                <a:solidFill>
                  <a:srgbClr val="000000"/>
                </a:solidFill>
                <a:cs typeface="Arial"/>
              </a:rPr>
              <a:t>© </a:t>
            </a:r>
            <a:r>
              <a:rPr lang="en-AU" sz="1600" dirty="0">
                <a:cs typeface="Arial"/>
              </a:rPr>
              <a:t>NSW</a:t>
            </a:r>
            <a:r>
              <a:rPr lang="en-AU" sz="1600" dirty="0">
                <a:solidFill>
                  <a:srgbClr val="000000"/>
                </a:solidFill>
                <a:cs typeface="Arial"/>
              </a:rPr>
              <a:t> Education Standards Authority (NESA) for and on behalf of the Crown in right of the State of New South Wales, [2016] accessed 03/02/2023. </a:t>
            </a:r>
            <a:endParaRPr lang="en-AU" sz="1600" dirty="0"/>
          </a:p>
          <a:p>
            <a:pPr algn="l" rtl="0" fontAlgn="base">
              <a:lnSpc>
                <a:spcPct val="150000"/>
              </a:lnSpc>
            </a:pPr>
            <a:r>
              <a:rPr lang="en-AU" sz="1600" dirty="0" err="1">
                <a:solidFill>
                  <a:srgbClr val="000000"/>
                </a:solidFill>
              </a:rPr>
              <a:t>Pexels</a:t>
            </a:r>
            <a:r>
              <a:rPr lang="en-AU" sz="1600" dirty="0">
                <a:solidFill>
                  <a:srgbClr val="000000"/>
                </a:solidFill>
              </a:rPr>
              <a:t> (2022) </a:t>
            </a:r>
            <a:r>
              <a:rPr lang="en-AU" sz="1600" dirty="0">
                <a:solidFill>
                  <a:schemeClr val="accent2"/>
                </a:solidFill>
                <a:hlinkClick r:id="rId6">
                  <a:extLst>
                    <a:ext uri="{A12FA001-AC4F-418D-AE19-62706E023703}">
                      <ahyp:hlinkClr xmlns:ahyp="http://schemas.microsoft.com/office/drawing/2018/hyperlinkcolor" val="tx"/>
                    </a:ext>
                  </a:extLst>
                </a:hlinkClick>
              </a:rPr>
              <a:t>Woman jumping</a:t>
            </a:r>
            <a:r>
              <a:rPr lang="en-AU" sz="1600" dirty="0">
                <a:solidFill>
                  <a:schemeClr val="accent2"/>
                </a:solidFill>
              </a:rPr>
              <a:t> </a:t>
            </a:r>
            <a:r>
              <a:rPr lang="en-AU" sz="1600" dirty="0">
                <a:solidFill>
                  <a:srgbClr val="000000"/>
                </a:solidFill>
              </a:rPr>
              <a:t>[image] accessed 11/02/2023.</a:t>
            </a:r>
            <a:endParaRPr lang="en-AU" sz="1600" b="0" i="0" dirty="0">
              <a:solidFill>
                <a:srgbClr val="000000"/>
              </a:solidFill>
              <a:effectLst/>
            </a:endParaRPr>
          </a:p>
          <a:p>
            <a:pPr>
              <a:lnSpc>
                <a:spcPct val="150000"/>
              </a:lnSpc>
            </a:pPr>
            <a:endParaRPr lang="en-AU" sz="1800" dirty="0"/>
          </a:p>
        </p:txBody>
      </p:sp>
      <p:sp>
        <p:nvSpPr>
          <p:cNvPr id="4" name="Slide Number Placeholder 3">
            <a:extLst>
              <a:ext uri="{FF2B5EF4-FFF2-40B4-BE49-F238E27FC236}">
                <a16:creationId xmlns:a16="http://schemas.microsoft.com/office/drawing/2014/main" id="{F9AC7B93-0B98-1BA6-4330-60425DBB7198}"/>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a:p>
        </p:txBody>
      </p:sp>
      <p:sp>
        <p:nvSpPr>
          <p:cNvPr id="5" name="Rectangle 4">
            <a:extLst>
              <a:ext uri="{FF2B5EF4-FFF2-40B4-BE49-F238E27FC236}">
                <a16:creationId xmlns:a16="http://schemas.microsoft.com/office/drawing/2014/main" id="{530B7186-2138-3735-45D5-D3D7839A5511}"/>
              </a:ext>
            </a:extLst>
          </p:cNvPr>
          <p:cNvSpPr/>
          <p:nvPr/>
        </p:nvSpPr>
        <p:spPr>
          <a:xfrm>
            <a:off x="360000" y="1251772"/>
            <a:ext cx="11484000" cy="115685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1200"/>
              </a:spcBef>
            </a:pPr>
            <a:r>
              <a:rPr lang="en-US" sz="1400" b="1" dirty="0">
                <a:solidFill>
                  <a:srgbClr val="041F42"/>
                </a:solidFill>
                <a:effectLst/>
                <a:ea typeface="Arial" panose="020B0604020202020204" pitchFamily="34" charset="0"/>
                <a:cs typeface="Arial" panose="020B0604020202020204" pitchFamily="34" charset="0"/>
              </a:rPr>
              <a:t>Links to third-party material and websites</a:t>
            </a:r>
            <a:endParaRPr lang="en-AU" sz="1400" b="1" dirty="0">
              <a:effectLst/>
              <a:ea typeface="Calibri" panose="020F0502020204030204" pitchFamily="34" charset="0"/>
              <a:cs typeface="Arial" panose="020B0604020202020204" pitchFamily="34" charset="0"/>
            </a:endParaRPr>
          </a:p>
          <a:p>
            <a:pPr>
              <a:lnSpc>
                <a:spcPct val="114000"/>
              </a:lnSpc>
              <a:spcBef>
                <a:spcPts val="1200"/>
              </a:spcBef>
            </a:pPr>
            <a:r>
              <a:rPr lang="en-US" sz="1400" dirty="0">
                <a:solidFill>
                  <a:srgbClr val="000000"/>
                </a:solidFill>
                <a:effectLst/>
                <a:ea typeface="Arial" panose="020B0604020202020204" pitchFamily="34" charset="0"/>
                <a:cs typeface="Arial" panose="020B0604020202020204" pitchFamily="34" charset="0"/>
              </a:rPr>
              <a:t>If you use the links provided in this document to access a third-party's website, you acknowledge that the terms of use, including license terms set out on the third-party's website apply to the use which may be made of the materials on that third-party website or were permitted by the </a:t>
            </a:r>
            <a:r>
              <a:rPr lang="en-US" sz="1400" i="1" dirty="0">
                <a:solidFill>
                  <a:srgbClr val="000000"/>
                </a:solidFill>
                <a:effectLst/>
                <a:ea typeface="Arial" panose="020B0604020202020204" pitchFamily="34" charset="0"/>
                <a:cs typeface="Arial" panose="020B0604020202020204" pitchFamily="34" charset="0"/>
              </a:rPr>
              <a:t>Copyright Act 1968</a:t>
            </a:r>
            <a:r>
              <a:rPr lang="en-US" sz="1400" dirty="0">
                <a:solidFill>
                  <a:srgbClr val="000000"/>
                </a:solidFill>
                <a:effectLst/>
                <a:ea typeface="Arial" panose="020B0604020202020204" pitchFamily="34" charset="0"/>
                <a:cs typeface="Arial" panose="020B0604020202020204" pitchFamily="34" charset="0"/>
              </a:rPr>
              <a:t> (</a:t>
            </a:r>
            <a:r>
              <a:rPr lang="en-US" sz="1400" dirty="0" err="1">
                <a:solidFill>
                  <a:srgbClr val="000000"/>
                </a:solidFill>
                <a:effectLst/>
                <a:ea typeface="Arial" panose="020B0604020202020204" pitchFamily="34" charset="0"/>
                <a:cs typeface="Arial" panose="020B0604020202020204" pitchFamily="34" charset="0"/>
              </a:rPr>
              <a:t>Cth</a:t>
            </a:r>
            <a:r>
              <a:rPr lang="en-US" sz="1400" dirty="0">
                <a:solidFill>
                  <a:srgbClr val="000000"/>
                </a:solidFill>
                <a:effectLst/>
                <a:ea typeface="Arial" panose="020B0604020202020204" pitchFamily="34" charset="0"/>
                <a:cs typeface="Arial" panose="020B0604020202020204" pitchFamily="34" charset="0"/>
              </a:rPr>
              <a:t>). The department accepts no responsibility for content on third-party websites.</a:t>
            </a:r>
            <a:endParaRPr lang="en-AU" sz="1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6103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FA3C99-41D2-0EB5-16EE-8E15BD233A98}"/>
              </a:ext>
            </a:extLst>
          </p:cNvPr>
          <p:cNvSpPr>
            <a:spLocks noGrp="1"/>
          </p:cNvSpPr>
          <p:nvPr>
            <p:ph type="title"/>
          </p:nvPr>
        </p:nvSpPr>
        <p:spPr/>
        <p:txBody>
          <a:bodyPr/>
          <a:lstStyle/>
          <a:p>
            <a:r>
              <a:rPr lang="en-AU"/>
              <a:t>LEAP lessons introduction</a:t>
            </a:r>
            <a:endParaRPr lang="en-GB">
              <a:ea typeface="+mj-lt"/>
              <a:cs typeface="+mj-lt"/>
            </a:endParaRPr>
          </a:p>
          <a:p>
            <a:endParaRPr lang="en-GB"/>
          </a:p>
        </p:txBody>
      </p:sp>
      <p:sp>
        <p:nvSpPr>
          <p:cNvPr id="29" name="TextBox 13">
            <a:extLst>
              <a:ext uri="{FF2B5EF4-FFF2-40B4-BE49-F238E27FC236}">
                <a16:creationId xmlns:a16="http://schemas.microsoft.com/office/drawing/2014/main" id="{73C9ED58-2CA1-54E0-0F50-440E4B05C118}"/>
              </a:ext>
            </a:extLst>
          </p:cNvPr>
          <p:cNvSpPr txBox="1"/>
          <p:nvPr/>
        </p:nvSpPr>
        <p:spPr>
          <a:xfrm>
            <a:off x="314929" y="1654212"/>
            <a:ext cx="7043981" cy="4027193"/>
          </a:xfrm>
          <a:prstGeom prst="rect">
            <a:avLst/>
          </a:prstGeom>
          <a:noFill/>
        </p:spPr>
        <p:txBody>
          <a:bodyPr wrap="square" lIns="91440" tIns="45720" rIns="91440" bIns="4572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AU" sz="1800">
                <a:solidFill>
                  <a:schemeClr val="accent1"/>
                </a:solidFill>
              </a:rPr>
              <a:t>LEAP lessons are structured in 4 parts.</a:t>
            </a:r>
          </a:p>
          <a:p>
            <a:pPr>
              <a:lnSpc>
                <a:spcPct val="150000"/>
              </a:lnSpc>
              <a:spcBef>
                <a:spcPts val="1200"/>
              </a:spcBef>
              <a:spcAft>
                <a:spcPts val="1200"/>
              </a:spcAft>
            </a:pPr>
            <a:r>
              <a:rPr lang="en-AU" sz="1800" b="1">
                <a:solidFill>
                  <a:schemeClr val="accent1"/>
                </a:solidFill>
              </a:rPr>
              <a:t>Learn</a:t>
            </a:r>
            <a:r>
              <a:rPr lang="en-AU" sz="1800">
                <a:solidFill>
                  <a:schemeClr val="accent1"/>
                </a:solidFill>
              </a:rPr>
              <a:t> – provides information about topic.</a:t>
            </a:r>
          </a:p>
          <a:p>
            <a:pPr>
              <a:lnSpc>
                <a:spcPct val="150000"/>
              </a:lnSpc>
              <a:spcBef>
                <a:spcPts val="1200"/>
              </a:spcBef>
              <a:spcAft>
                <a:spcPts val="1200"/>
              </a:spcAft>
            </a:pPr>
            <a:r>
              <a:rPr lang="en-AU" sz="1800" b="1">
                <a:solidFill>
                  <a:schemeClr val="accent1"/>
                </a:solidFill>
              </a:rPr>
              <a:t>Example</a:t>
            </a:r>
            <a:r>
              <a:rPr lang="en-AU" sz="1800">
                <a:solidFill>
                  <a:schemeClr val="accent1"/>
                </a:solidFill>
              </a:rPr>
              <a:t> – provides an example response to a question, often using a scaffold.</a:t>
            </a:r>
          </a:p>
          <a:p>
            <a:pPr>
              <a:lnSpc>
                <a:spcPct val="150000"/>
              </a:lnSpc>
              <a:spcBef>
                <a:spcPts val="1200"/>
              </a:spcBef>
              <a:spcAft>
                <a:spcPts val="1200"/>
              </a:spcAft>
            </a:pPr>
            <a:r>
              <a:rPr lang="en-AU" sz="1800" b="1">
                <a:solidFill>
                  <a:schemeClr val="accent1"/>
                </a:solidFill>
              </a:rPr>
              <a:t>Apply</a:t>
            </a:r>
            <a:r>
              <a:rPr lang="en-AU" sz="1800">
                <a:solidFill>
                  <a:schemeClr val="accent1"/>
                </a:solidFill>
              </a:rPr>
              <a:t> – apply your learning to answer a question.</a:t>
            </a:r>
          </a:p>
          <a:p>
            <a:pPr>
              <a:lnSpc>
                <a:spcPct val="150000"/>
              </a:lnSpc>
              <a:spcBef>
                <a:spcPts val="1200"/>
              </a:spcBef>
              <a:spcAft>
                <a:spcPts val="1200"/>
              </a:spcAft>
            </a:pPr>
            <a:r>
              <a:rPr lang="en-AU" sz="1800" b="1">
                <a:solidFill>
                  <a:schemeClr val="accent1"/>
                </a:solidFill>
              </a:rPr>
              <a:t>Practise</a:t>
            </a:r>
            <a:r>
              <a:rPr lang="en-AU" sz="1800">
                <a:solidFill>
                  <a:schemeClr val="accent1"/>
                </a:solidFill>
              </a:rPr>
              <a:t> – practise your new skills and knowledge by answering a new question in more depth.</a:t>
            </a:r>
          </a:p>
        </p:txBody>
      </p:sp>
      <p:grpSp>
        <p:nvGrpSpPr>
          <p:cNvPr id="2" name="Group 1">
            <a:extLst>
              <a:ext uri="{FF2B5EF4-FFF2-40B4-BE49-F238E27FC236}">
                <a16:creationId xmlns:a16="http://schemas.microsoft.com/office/drawing/2014/main" id="{B0BCEFCF-2992-DD26-2159-9CC10B859EAD}"/>
              </a:ext>
              <a:ext uri="{C183D7F6-B498-43B3-948B-1728B52AA6E4}">
                <adec:decorative xmlns:adec="http://schemas.microsoft.com/office/drawing/2017/decorative" val="1"/>
              </a:ext>
            </a:extLst>
          </p:cNvPr>
          <p:cNvGrpSpPr/>
          <p:nvPr/>
        </p:nvGrpSpPr>
        <p:grpSpPr>
          <a:xfrm>
            <a:off x="7511364" y="1483150"/>
            <a:ext cx="4228184" cy="1882994"/>
            <a:chOff x="7511364" y="1483150"/>
            <a:chExt cx="4228184" cy="1882994"/>
          </a:xfrm>
        </p:grpSpPr>
        <p:sp>
          <p:nvSpPr>
            <p:cNvPr id="8" name="Rectangle: Rounded Corners 7">
              <a:extLst>
                <a:ext uri="{FF2B5EF4-FFF2-40B4-BE49-F238E27FC236}">
                  <a16:creationId xmlns:a16="http://schemas.microsoft.com/office/drawing/2014/main" id="{1E1DF659-DE3D-098D-8BA2-DDB76B52F0F7}"/>
                </a:ext>
                <a:ext uri="{C183D7F6-B498-43B3-948B-1728B52AA6E4}">
                  <adec:decorative xmlns:adec="http://schemas.microsoft.com/office/drawing/2017/decorative" val="1"/>
                </a:ext>
              </a:extLst>
            </p:cNvPr>
            <p:cNvSpPr/>
            <p:nvPr/>
          </p:nvSpPr>
          <p:spPr>
            <a:xfrm>
              <a:off x="7511365" y="1483150"/>
              <a:ext cx="4226876" cy="130838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p>
          </p:txBody>
        </p:sp>
        <p:sp>
          <p:nvSpPr>
            <p:cNvPr id="9" name="Oval 8">
              <a:extLst>
                <a:ext uri="{FF2B5EF4-FFF2-40B4-BE49-F238E27FC236}">
                  <a16:creationId xmlns:a16="http://schemas.microsoft.com/office/drawing/2014/main" id="{62A07E22-BDA8-BD9B-1269-0C7BA8DDA95E}"/>
                </a:ext>
                <a:ext uri="{C183D7F6-B498-43B3-948B-1728B52AA6E4}">
                  <adec:decorative xmlns:adec="http://schemas.microsoft.com/office/drawing/2017/decorative" val="1"/>
                </a:ext>
              </a:extLst>
            </p:cNvPr>
            <p:cNvSpPr/>
            <p:nvPr/>
          </p:nvSpPr>
          <p:spPr>
            <a:xfrm>
              <a:off x="7511364" y="235808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L</a:t>
              </a:r>
            </a:p>
            <a:p>
              <a:pPr algn="ctr"/>
              <a:endParaRPr lang="en-AU" b="1"/>
            </a:p>
          </p:txBody>
        </p:sp>
        <p:sp>
          <p:nvSpPr>
            <p:cNvPr id="10" name="Oval 9">
              <a:extLst>
                <a:ext uri="{FF2B5EF4-FFF2-40B4-BE49-F238E27FC236}">
                  <a16:creationId xmlns:a16="http://schemas.microsoft.com/office/drawing/2014/main" id="{A01E73DD-79A5-57AB-3E20-B26574F02370}"/>
                </a:ext>
                <a:ext uri="{C183D7F6-B498-43B3-948B-1728B52AA6E4}">
                  <adec:decorative xmlns:adec="http://schemas.microsoft.com/office/drawing/2017/decorative" val="1"/>
                </a:ext>
              </a:extLst>
            </p:cNvPr>
            <p:cNvSpPr/>
            <p:nvPr/>
          </p:nvSpPr>
          <p:spPr>
            <a:xfrm>
              <a:off x="9662096" y="2358000"/>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A</a:t>
              </a:r>
            </a:p>
            <a:p>
              <a:pPr algn="ctr"/>
              <a:endParaRPr lang="en-AU"/>
            </a:p>
          </p:txBody>
        </p:sp>
        <p:sp>
          <p:nvSpPr>
            <p:cNvPr id="11" name="Oval 10">
              <a:extLst>
                <a:ext uri="{FF2B5EF4-FFF2-40B4-BE49-F238E27FC236}">
                  <a16:creationId xmlns:a16="http://schemas.microsoft.com/office/drawing/2014/main" id="{A8D983DF-8BF5-AB3E-5167-0F5E087CC8EC}"/>
                </a:ext>
                <a:ext uri="{C183D7F6-B498-43B3-948B-1728B52AA6E4}">
                  <adec:decorative xmlns:adec="http://schemas.microsoft.com/office/drawing/2017/decorative" val="1"/>
                </a:ext>
              </a:extLst>
            </p:cNvPr>
            <p:cNvSpPr/>
            <p:nvPr/>
          </p:nvSpPr>
          <p:spPr>
            <a:xfrm>
              <a:off x="10731548" y="2358000"/>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P</a:t>
              </a:r>
            </a:p>
            <a:p>
              <a:pPr algn="ctr"/>
              <a:endParaRPr lang="en-AU"/>
            </a:p>
          </p:txBody>
        </p:sp>
        <p:sp>
          <p:nvSpPr>
            <p:cNvPr id="12" name="TextBox 7">
              <a:extLst>
                <a:ext uri="{FF2B5EF4-FFF2-40B4-BE49-F238E27FC236}">
                  <a16:creationId xmlns:a16="http://schemas.microsoft.com/office/drawing/2014/main" id="{C4D46FE9-DBEF-9F60-C583-AE50E0D10075}"/>
                </a:ext>
                <a:ext uri="{C183D7F6-B498-43B3-948B-1728B52AA6E4}">
                  <adec:decorative xmlns:adec="http://schemas.microsoft.com/office/drawing/2017/decorative" val="1"/>
                </a:ext>
              </a:extLst>
            </p:cNvPr>
            <p:cNvSpPr txBox="1"/>
            <p:nvPr/>
          </p:nvSpPr>
          <p:spPr>
            <a:xfrm>
              <a:off x="7812892" y="3070800"/>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Learn</a:t>
              </a:r>
            </a:p>
          </p:txBody>
        </p:sp>
        <p:sp>
          <p:nvSpPr>
            <p:cNvPr id="14" name="TextBox 8">
              <a:extLst>
                <a:ext uri="{FF2B5EF4-FFF2-40B4-BE49-F238E27FC236}">
                  <a16:creationId xmlns:a16="http://schemas.microsoft.com/office/drawing/2014/main" id="{22F4978A-6FCE-7AD9-B104-13CB25481DF0}"/>
                </a:ext>
                <a:ext uri="{C183D7F6-B498-43B3-948B-1728B52AA6E4}">
                  <adec:decorative xmlns:adec="http://schemas.microsoft.com/office/drawing/2017/decorative" val="1"/>
                </a:ext>
              </a:extLst>
            </p:cNvPr>
            <p:cNvSpPr txBox="1"/>
            <p:nvPr/>
          </p:nvSpPr>
          <p:spPr>
            <a:xfrm>
              <a:off x="9960726" y="3070444"/>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Apply</a:t>
              </a:r>
            </a:p>
          </p:txBody>
        </p:sp>
        <p:sp>
          <p:nvSpPr>
            <p:cNvPr id="20" name="TextBox 9">
              <a:extLst>
                <a:ext uri="{FF2B5EF4-FFF2-40B4-BE49-F238E27FC236}">
                  <a16:creationId xmlns:a16="http://schemas.microsoft.com/office/drawing/2014/main" id="{F0CD4C8F-FB62-33F9-1919-2F6B58CFA005}"/>
                </a:ext>
                <a:ext uri="{C183D7F6-B498-43B3-948B-1728B52AA6E4}">
                  <adec:decorative xmlns:adec="http://schemas.microsoft.com/office/drawing/2017/decorative" val="1"/>
                </a:ext>
              </a:extLst>
            </p:cNvPr>
            <p:cNvSpPr txBox="1"/>
            <p:nvPr/>
          </p:nvSpPr>
          <p:spPr>
            <a:xfrm>
              <a:off x="10978877" y="3070444"/>
              <a:ext cx="632990" cy="206700"/>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Practise</a:t>
              </a:r>
            </a:p>
          </p:txBody>
        </p:sp>
        <p:sp>
          <p:nvSpPr>
            <p:cNvPr id="26" name="Oval 25">
              <a:extLst>
                <a:ext uri="{FF2B5EF4-FFF2-40B4-BE49-F238E27FC236}">
                  <a16:creationId xmlns:a16="http://schemas.microsoft.com/office/drawing/2014/main" id="{39BC668E-75B9-4AE4-73FA-444E9255C3BA}"/>
                </a:ext>
                <a:ext uri="{C183D7F6-B498-43B3-948B-1728B52AA6E4}">
                  <adec:decorative xmlns:adec="http://schemas.microsoft.com/office/drawing/2017/decorative" val="1"/>
                </a:ext>
              </a:extLst>
            </p:cNvPr>
            <p:cNvSpPr/>
            <p:nvPr/>
          </p:nvSpPr>
          <p:spPr>
            <a:xfrm>
              <a:off x="8580043" y="2358082"/>
              <a:ext cx="1008000" cy="1008062"/>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lnSpc>
                  <a:spcPct val="150000"/>
                </a:lnSpc>
              </a:pPr>
              <a:r>
                <a:rPr lang="en-AU" sz="6000"/>
                <a:t>E</a:t>
              </a:r>
            </a:p>
            <a:p>
              <a:pPr algn="ctr"/>
              <a:endParaRPr lang="en-AU"/>
            </a:p>
          </p:txBody>
        </p:sp>
        <p:sp>
          <p:nvSpPr>
            <p:cNvPr id="27" name="TextBox 11">
              <a:extLst>
                <a:ext uri="{FF2B5EF4-FFF2-40B4-BE49-F238E27FC236}">
                  <a16:creationId xmlns:a16="http://schemas.microsoft.com/office/drawing/2014/main" id="{684E62A0-1BD8-7C26-DD15-5D1DC255AF41}"/>
                </a:ext>
                <a:ext uri="{C183D7F6-B498-43B3-948B-1728B52AA6E4}">
                  <adec:decorative xmlns:adec="http://schemas.microsoft.com/office/drawing/2017/decorative" val="1"/>
                </a:ext>
              </a:extLst>
            </p:cNvPr>
            <p:cNvSpPr txBox="1"/>
            <p:nvPr/>
          </p:nvSpPr>
          <p:spPr>
            <a:xfrm>
              <a:off x="8765838" y="3070800"/>
              <a:ext cx="723237" cy="198588"/>
            </a:xfrm>
            <a:prstGeom prst="rect">
              <a:avLst/>
            </a:prstGeom>
            <a:noFill/>
          </p:spPr>
          <p:txBody>
            <a:bodyPr wrap="square" lIns="0" tIns="0" rIns="0" bIns="0" rtlCol="0">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l"/>
              <a:r>
                <a:rPr lang="en-AU" sz="1200">
                  <a:solidFill>
                    <a:schemeClr val="bg1"/>
                  </a:solidFill>
                </a:rPr>
                <a:t>Example</a:t>
              </a:r>
            </a:p>
          </p:txBody>
        </p:sp>
        <p:sp>
          <p:nvSpPr>
            <p:cNvPr id="30" name="Title 1">
              <a:extLst>
                <a:ext uri="{FF2B5EF4-FFF2-40B4-BE49-F238E27FC236}">
                  <a16:creationId xmlns:a16="http://schemas.microsoft.com/office/drawing/2014/main" id="{70DDBF93-4CE2-B576-5A5B-FD01E3C76D17}"/>
                </a:ext>
                <a:ext uri="{C183D7F6-B498-43B3-948B-1728B52AA6E4}">
                  <adec:decorative xmlns:adec="http://schemas.microsoft.com/office/drawing/2017/decorative" val="1"/>
                </a:ext>
              </a:extLst>
            </p:cNvPr>
            <p:cNvSpPr txBox="1">
              <a:spLocks/>
            </p:cNvSpPr>
            <p:nvPr/>
          </p:nvSpPr>
          <p:spPr>
            <a:xfrm>
              <a:off x="7927805" y="1654212"/>
              <a:ext cx="3612117" cy="870983"/>
            </a:xfrm>
            <a:prstGeom prst="rect">
              <a:avLst/>
            </a:prstGeom>
          </p:spPr>
          <p:txBody>
            <a:bodyPr vert="horz" lIns="0" tIns="0" rIns="0" bIns="0" rtlCol="0" anchor="t">
              <a:no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AU" sz="2400"/>
                <a:t>Introductory sentence(s)</a:t>
              </a:r>
            </a:p>
          </p:txBody>
        </p:sp>
      </p:grpSp>
      <p:sp>
        <p:nvSpPr>
          <p:cNvPr id="7" name="Slide Number Placeholder 3">
            <a:extLst>
              <a:ext uri="{FF2B5EF4-FFF2-40B4-BE49-F238E27FC236}">
                <a16:creationId xmlns:a16="http://schemas.microsoft.com/office/drawing/2014/main" id="{A89122DF-3DC5-6775-DEE7-5E7BA5F30954}"/>
              </a:ext>
              <a:ext uri="{C183D7F6-B498-43B3-948B-1728B52AA6E4}">
                <adec:decorative xmlns:adec="http://schemas.microsoft.com/office/drawing/2017/decorative" val="1"/>
              </a:ext>
            </a:extLst>
          </p:cNvPr>
          <p:cNvSpPr>
            <a:spLocks noGrp="1"/>
          </p:cNvSpPr>
          <p:nvPr/>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2</a:t>
            </a:fld>
            <a:endParaRPr lang="en-AU"/>
          </a:p>
        </p:txBody>
      </p:sp>
    </p:spTree>
    <p:extLst>
      <p:ext uri="{BB962C8B-B14F-4D97-AF65-F5344CB8AC3E}">
        <p14:creationId xmlns:p14="http://schemas.microsoft.com/office/powerpoint/2010/main" val="363576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F4618-BABB-27B5-E087-9A633BE5FE25}"/>
              </a:ext>
            </a:extLst>
          </p:cNvPr>
          <p:cNvSpPr>
            <a:spLocks noGrp="1"/>
          </p:cNvSpPr>
          <p:nvPr>
            <p:ph type="title"/>
          </p:nvPr>
        </p:nvSpPr>
        <p:spPr/>
        <p:txBody>
          <a:bodyPr/>
          <a:lstStyle/>
          <a:p>
            <a:r>
              <a:rPr lang="en-AU" dirty="0"/>
              <a:t>Learn – </a:t>
            </a:r>
            <a:r>
              <a:rPr lang="en-AU" dirty="0">
                <a:solidFill>
                  <a:schemeClr val="tx2"/>
                </a:solidFill>
              </a:rPr>
              <a:t>introductory sentence(s)</a:t>
            </a:r>
            <a:br>
              <a:rPr lang="en-AU" dirty="0"/>
            </a:br>
            <a:endParaRPr lang="en-AU" dirty="0">
              <a:solidFill>
                <a:schemeClr val="tx2"/>
              </a:solidFill>
            </a:endParaRPr>
          </a:p>
        </p:txBody>
      </p:sp>
      <p:grpSp>
        <p:nvGrpSpPr>
          <p:cNvPr id="6" name="Group 5">
            <a:extLst>
              <a:ext uri="{FF2B5EF4-FFF2-40B4-BE49-F238E27FC236}">
                <a16:creationId xmlns:a16="http://schemas.microsoft.com/office/drawing/2014/main" id="{D4CA3E56-1E12-729A-06F4-F019FDA8CF93}"/>
              </a:ext>
              <a:ext uri="{C183D7F6-B498-43B3-948B-1728B52AA6E4}">
                <adec:decorative xmlns:adec="http://schemas.microsoft.com/office/drawing/2017/decorative" val="1"/>
              </a:ext>
            </a:extLst>
          </p:cNvPr>
          <p:cNvGrpSpPr/>
          <p:nvPr/>
        </p:nvGrpSpPr>
        <p:grpSpPr>
          <a:xfrm>
            <a:off x="244800" y="1440000"/>
            <a:ext cx="1800000" cy="1800000"/>
            <a:chOff x="244458" y="1482881"/>
            <a:chExt cx="1800000" cy="1800000"/>
          </a:xfrm>
        </p:grpSpPr>
        <p:sp>
          <p:nvSpPr>
            <p:cNvPr id="9" name="Oval 8">
              <a:extLst>
                <a:ext uri="{FF2B5EF4-FFF2-40B4-BE49-F238E27FC236}">
                  <a16:creationId xmlns:a16="http://schemas.microsoft.com/office/drawing/2014/main" id="{5D2974A4-A7E4-BF15-4EBE-78BADB0CA5B0}"/>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L</a:t>
              </a:r>
            </a:p>
            <a:p>
              <a:pPr algn="ctr"/>
              <a:endParaRPr lang="en-AU" b="1"/>
            </a:p>
          </p:txBody>
        </p:sp>
        <p:sp>
          <p:nvSpPr>
            <p:cNvPr id="12" name="TextBox 11">
              <a:extLst>
                <a:ext uri="{FF2B5EF4-FFF2-40B4-BE49-F238E27FC236}">
                  <a16:creationId xmlns:a16="http://schemas.microsoft.com/office/drawing/2014/main" id="{2E6C29EF-A081-38C7-11CE-7A24B8922BDC}"/>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Learn</a:t>
              </a:r>
            </a:p>
          </p:txBody>
        </p:sp>
      </p:grpSp>
      <p:sp>
        <p:nvSpPr>
          <p:cNvPr id="5" name="TextBox 1">
            <a:extLst>
              <a:ext uri="{FF2B5EF4-FFF2-40B4-BE49-F238E27FC236}">
                <a16:creationId xmlns:a16="http://schemas.microsoft.com/office/drawing/2014/main" id="{A82FE590-7966-2A7A-B251-0A0A510185EA}"/>
              </a:ext>
            </a:extLst>
          </p:cNvPr>
          <p:cNvSpPr txBox="1"/>
          <p:nvPr/>
        </p:nvSpPr>
        <p:spPr>
          <a:xfrm>
            <a:off x="2405192" y="1457144"/>
            <a:ext cx="2266561" cy="1658018"/>
          </a:xfrm>
          <a:prstGeom prst="rect">
            <a:avLst/>
          </a:prstGeom>
          <a:noFill/>
        </p:spPr>
        <p:txBody>
          <a:bodyPr wrap="square">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15000"/>
              </a:lnSpc>
              <a:spcBef>
                <a:spcPts val="600"/>
              </a:spcBef>
            </a:pPr>
            <a:r>
              <a:rPr lang="en-US" sz="1800">
                <a:solidFill>
                  <a:schemeClr val="accent1"/>
                </a:solidFill>
                <a:effectLst/>
                <a:ea typeface="Calibri" panose="020F0502020204030204" pitchFamily="34" charset="0"/>
                <a:cs typeface="Arial" panose="020B0604020202020204" pitchFamily="34" charset="0"/>
              </a:rPr>
              <a:t>In this activity, you will learn how </a:t>
            </a:r>
            <a:r>
              <a:rPr lang="en-US" sz="1800">
                <a:solidFill>
                  <a:schemeClr val="accent1"/>
                </a:solidFill>
                <a:ea typeface="Calibri" panose="020F0502020204030204" pitchFamily="34" charset="0"/>
                <a:cs typeface="Arial" panose="020B0604020202020204" pitchFamily="34" charset="0"/>
              </a:rPr>
              <a:t>to </a:t>
            </a:r>
            <a:r>
              <a:rPr lang="en-AU" sz="1800">
                <a:solidFill>
                  <a:schemeClr val="accent1"/>
                </a:solidFill>
              </a:rPr>
              <a:t>p</a:t>
            </a:r>
            <a:r>
              <a:rPr lang="en-AU" sz="1800" b="0" i="0">
                <a:solidFill>
                  <a:schemeClr val="accent1"/>
                </a:solidFill>
                <a:effectLst/>
              </a:rPr>
              <a:t>lan and structure an introductory sentence.</a:t>
            </a:r>
          </a:p>
        </p:txBody>
      </p:sp>
      <p:sp>
        <p:nvSpPr>
          <p:cNvPr id="7" name="Rectangle 6">
            <a:extLst>
              <a:ext uri="{FF2B5EF4-FFF2-40B4-BE49-F238E27FC236}">
                <a16:creationId xmlns:a16="http://schemas.microsoft.com/office/drawing/2014/main" id="{31B4725D-95FE-982E-CB67-3D30D7961A1A}"/>
              </a:ext>
              <a:ext uri="{C183D7F6-B498-43B3-948B-1728B52AA6E4}">
                <adec:decorative xmlns:adec="http://schemas.microsoft.com/office/drawing/2017/decorative" val="0"/>
              </a:ext>
            </a:extLst>
          </p:cNvPr>
          <p:cNvSpPr/>
          <p:nvPr/>
        </p:nvSpPr>
        <p:spPr>
          <a:xfrm>
            <a:off x="4791819" y="1420430"/>
            <a:ext cx="7052181" cy="2993691"/>
          </a:xfrm>
          <a:prstGeom prst="rect">
            <a:avLst/>
          </a:prstGeom>
          <a:solidFill>
            <a:schemeClr val="accent4"/>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800" dirty="0">
                <a:solidFill>
                  <a:schemeClr val="tx1"/>
                </a:solidFill>
                <a:effectLst/>
                <a:ea typeface="Calibri" panose="020F0502020204030204" pitchFamily="34" charset="0"/>
              </a:rPr>
              <a:t>A good introduction shows your understanding of the question and outlines your main point of view.</a:t>
            </a:r>
          </a:p>
          <a:p>
            <a:pPr>
              <a:lnSpc>
                <a:spcPct val="115000"/>
              </a:lnSpc>
              <a:spcBef>
                <a:spcPts val="1200"/>
              </a:spcBef>
            </a:pPr>
            <a:r>
              <a:rPr lang="en-AU" sz="1800" dirty="0">
                <a:solidFill>
                  <a:schemeClr val="tx1"/>
                </a:solidFill>
                <a:effectLst/>
                <a:ea typeface="Calibri" panose="020F0502020204030204" pitchFamily="34" charset="0"/>
              </a:rPr>
              <a:t>Better responses interpret artworks for meaning, rather than describing the plates or repeating the information found in the source material. A good interpretation includes an evaluation of the artwork, connecting it to your understanding of the syllabus content, the source material and the question. </a:t>
            </a:r>
          </a:p>
        </p:txBody>
      </p:sp>
      <p:grpSp>
        <p:nvGrpSpPr>
          <p:cNvPr id="3" name="Group 2" descr="Hint: Re-writing information found in the source material can waste limited time available to you in Section I questions. It is better to use the question, images and source material selectively to reinforce your interpretation of the artwork.">
            <a:extLst>
              <a:ext uri="{FF2B5EF4-FFF2-40B4-BE49-F238E27FC236}">
                <a16:creationId xmlns:a16="http://schemas.microsoft.com/office/drawing/2014/main" id="{8F57242F-052F-B784-0E5A-DF15F27085B3}"/>
              </a:ext>
            </a:extLst>
          </p:cNvPr>
          <p:cNvGrpSpPr/>
          <p:nvPr/>
        </p:nvGrpSpPr>
        <p:grpSpPr>
          <a:xfrm>
            <a:off x="360000" y="4674667"/>
            <a:ext cx="11483999" cy="1648731"/>
            <a:chOff x="360000" y="4674667"/>
            <a:chExt cx="11483999" cy="1648731"/>
          </a:xfrm>
        </p:grpSpPr>
        <p:sp>
          <p:nvSpPr>
            <p:cNvPr id="8" name="Rectangle: Rounded Corners 7">
              <a:extLst>
                <a:ext uri="{FF2B5EF4-FFF2-40B4-BE49-F238E27FC236}">
                  <a16:creationId xmlns:a16="http://schemas.microsoft.com/office/drawing/2014/main" id="{D4F06273-FABB-E716-661F-B95F31FE2F21}"/>
                </a:ext>
              </a:extLst>
            </p:cNvPr>
            <p:cNvSpPr/>
            <p:nvPr/>
          </p:nvSpPr>
          <p:spPr>
            <a:xfrm>
              <a:off x="360000" y="4679825"/>
              <a:ext cx="9967907" cy="1643573"/>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tabLst>
                  <a:tab pos="8075613" algn="l"/>
                </a:tabLst>
              </a:pPr>
              <a:r>
                <a:rPr lang="en-AU" sz="1800" b="1" dirty="0">
                  <a:solidFill>
                    <a:schemeClr val="accent1"/>
                  </a:solidFill>
                  <a:effectLst/>
                  <a:ea typeface="Calibri" panose="020F0502020204030204" pitchFamily="34" charset="0"/>
                  <a:cs typeface="Arial" panose="020B0604020202020204" pitchFamily="34" charset="0"/>
                </a:rPr>
                <a:t>Hint: </a:t>
              </a:r>
              <a:r>
                <a:rPr lang="en-AU" sz="1800" dirty="0">
                  <a:solidFill>
                    <a:schemeClr val="accent1"/>
                  </a:solidFill>
                  <a:effectLst/>
                  <a:ea typeface="Calibri" panose="020F0502020204030204" pitchFamily="34" charset="0"/>
                  <a:cs typeface="Arial" panose="020B0604020202020204" pitchFamily="34" charset="0"/>
                </a:rPr>
                <a:t>Re-writing information found in the source material can waste limited time available to you in Section I questions. It is better to use the question, images and source material selectively to reinforce your interpretation of the artwork.</a:t>
              </a:r>
              <a:endParaRPr lang="en-AU" sz="1800" dirty="0">
                <a:solidFill>
                  <a:schemeClr val="accent1"/>
                </a:solidFill>
                <a:effectLst/>
                <a:ea typeface="Calibri" panose="020F0502020204030204" pitchFamily="34" charset="0"/>
                <a:cs typeface="Times New Roman" panose="02020603050405020304" pitchFamily="18" charset="0"/>
              </a:endParaRPr>
            </a:p>
          </p:txBody>
        </p:sp>
        <p:grpSp>
          <p:nvGrpSpPr>
            <p:cNvPr id="13" name="Group 12">
              <a:extLst>
                <a:ext uri="{FF2B5EF4-FFF2-40B4-BE49-F238E27FC236}">
                  <a16:creationId xmlns:a16="http://schemas.microsoft.com/office/drawing/2014/main" id="{290A5A43-FB18-86A7-42DA-0CD4B544A10D}"/>
                </a:ext>
                <a:ext uri="{C183D7F6-B498-43B3-948B-1728B52AA6E4}">
                  <adec:decorative xmlns:adec="http://schemas.microsoft.com/office/drawing/2017/decorative" val="1"/>
                </a:ext>
              </a:extLst>
            </p:cNvPr>
            <p:cNvGrpSpPr/>
            <p:nvPr/>
          </p:nvGrpSpPr>
          <p:grpSpPr>
            <a:xfrm>
              <a:off x="10327906" y="4674667"/>
              <a:ext cx="1516093" cy="1643573"/>
              <a:chOff x="10327906" y="4674667"/>
              <a:chExt cx="1516093" cy="1643573"/>
            </a:xfrm>
          </p:grpSpPr>
          <p:sp>
            <p:nvSpPr>
              <p:cNvPr id="11" name="Rectangle: Rounded Corners 10">
                <a:extLst>
                  <a:ext uri="{FF2B5EF4-FFF2-40B4-BE49-F238E27FC236}">
                    <a16:creationId xmlns:a16="http://schemas.microsoft.com/office/drawing/2014/main" id="{85753E93-4622-3AE5-6546-068620371E8F}"/>
                  </a:ext>
                  <a:ext uri="{C183D7F6-B498-43B3-948B-1728B52AA6E4}">
                    <adec:decorative xmlns:adec="http://schemas.microsoft.com/office/drawing/2017/decorative" val="1"/>
                  </a:ext>
                </a:extLst>
              </p:cNvPr>
              <p:cNvSpPr/>
              <p:nvPr/>
            </p:nvSpPr>
            <p:spPr>
              <a:xfrm>
                <a:off x="10327906" y="4674667"/>
                <a:ext cx="1516093" cy="1643573"/>
              </a:xfrm>
              <a:prstGeom prst="roundRect">
                <a:avLst>
                  <a:gd name="adj" fmla="val 0"/>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pic>
            <p:nvPicPr>
              <p:cNvPr id="10" name="Graphic 9">
                <a:extLst>
                  <a:ext uri="{FF2B5EF4-FFF2-40B4-BE49-F238E27FC236}">
                    <a16:creationId xmlns:a16="http://schemas.microsoft.com/office/drawing/2014/main" id="{95DB2A6B-74F9-0AD4-B30F-732C1D14671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09465" y="4788573"/>
                <a:ext cx="1352974" cy="1352974"/>
              </a:xfrm>
              <a:prstGeom prst="rect">
                <a:avLst/>
              </a:prstGeom>
            </p:spPr>
          </p:pic>
        </p:grpSp>
      </p:grpSp>
      <p:sp>
        <p:nvSpPr>
          <p:cNvPr id="4" name="Slide Number Placeholder 3">
            <a:extLst>
              <a:ext uri="{FF2B5EF4-FFF2-40B4-BE49-F238E27FC236}">
                <a16:creationId xmlns:a16="http://schemas.microsoft.com/office/drawing/2014/main" id="{0A533391-80FA-15A1-4455-5DB8EDB625E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3484227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A0C5-D039-A38F-2816-5777C29367DE}"/>
              </a:ext>
            </a:extLst>
          </p:cNvPr>
          <p:cNvSpPr>
            <a:spLocks noGrp="1"/>
          </p:cNvSpPr>
          <p:nvPr>
            <p:ph type="title"/>
          </p:nvPr>
        </p:nvSpPr>
        <p:spPr/>
        <p:txBody>
          <a:bodyPr/>
          <a:lstStyle/>
          <a:p>
            <a:r>
              <a:rPr lang="en-AU" dirty="0"/>
              <a:t>Example – </a:t>
            </a:r>
            <a:r>
              <a:rPr lang="en-AU" dirty="0">
                <a:solidFill>
                  <a:schemeClr val="tx2"/>
                </a:solidFill>
              </a:rPr>
              <a:t>introductory sentence(s) – part 1</a:t>
            </a:r>
            <a:br>
              <a:rPr lang="en-AU" dirty="0"/>
            </a:br>
            <a:endParaRPr lang="en-AU" dirty="0"/>
          </a:p>
        </p:txBody>
      </p:sp>
      <p:grpSp>
        <p:nvGrpSpPr>
          <p:cNvPr id="5" name="Group 4">
            <a:extLst>
              <a:ext uri="{FF2B5EF4-FFF2-40B4-BE49-F238E27FC236}">
                <a16:creationId xmlns:a16="http://schemas.microsoft.com/office/drawing/2014/main" id="{BE4E3A76-C8DF-2E58-C9CA-5C9F39D580B0}"/>
              </a:ext>
              <a:ext uri="{C183D7F6-B498-43B3-948B-1728B52AA6E4}">
                <adec:decorative xmlns:adec="http://schemas.microsoft.com/office/drawing/2017/decorative" val="1"/>
              </a:ext>
            </a:extLst>
          </p:cNvPr>
          <p:cNvGrpSpPr/>
          <p:nvPr/>
        </p:nvGrpSpPr>
        <p:grpSpPr>
          <a:xfrm>
            <a:off x="244458" y="1440000"/>
            <a:ext cx="1800000" cy="1800000"/>
            <a:chOff x="244458" y="1482881"/>
            <a:chExt cx="1800000" cy="1800000"/>
          </a:xfrm>
        </p:grpSpPr>
        <p:sp>
          <p:nvSpPr>
            <p:cNvPr id="9" name="Oval 8">
              <a:extLst>
                <a:ext uri="{FF2B5EF4-FFF2-40B4-BE49-F238E27FC236}">
                  <a16:creationId xmlns:a16="http://schemas.microsoft.com/office/drawing/2014/main" id="{BB2D615D-F28F-857F-D36F-0AF2DA8B3B8A}"/>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E</a:t>
              </a:r>
            </a:p>
            <a:p>
              <a:pPr algn="ctr"/>
              <a:endParaRPr lang="en-AU" b="1"/>
            </a:p>
          </p:txBody>
        </p:sp>
        <p:sp>
          <p:nvSpPr>
            <p:cNvPr id="10" name="TextBox 9">
              <a:extLst>
                <a:ext uri="{FF2B5EF4-FFF2-40B4-BE49-F238E27FC236}">
                  <a16:creationId xmlns:a16="http://schemas.microsoft.com/office/drawing/2014/main" id="{320809ED-1D0A-BBA9-AA62-25042DB12456}"/>
                </a:ext>
                <a:ext uri="{C183D7F6-B498-43B3-948B-1728B52AA6E4}">
                  <adec:decorative xmlns:adec="http://schemas.microsoft.com/office/drawing/2017/decorative" val="1"/>
                </a:ext>
              </a:extLst>
            </p:cNvPr>
            <p:cNvSpPr txBox="1"/>
            <p:nvPr/>
          </p:nvSpPr>
          <p:spPr>
            <a:xfrm>
              <a:off x="673931" y="2826508"/>
              <a:ext cx="941054" cy="440267"/>
            </a:xfrm>
            <a:prstGeom prst="rect">
              <a:avLst/>
            </a:prstGeom>
            <a:noFill/>
          </p:spPr>
          <p:txBody>
            <a:bodyPr wrap="square" lIns="0" tIns="0" rIns="0" bIns="0" rtlCol="0">
              <a:noAutofit/>
            </a:bodyPr>
            <a:lstStyle/>
            <a:p>
              <a:pPr algn="l"/>
              <a:r>
                <a:rPr lang="en-AU" sz="1800">
                  <a:solidFill>
                    <a:schemeClr val="bg1"/>
                  </a:solidFill>
                </a:rPr>
                <a:t>Example</a:t>
              </a:r>
            </a:p>
          </p:txBody>
        </p:sp>
      </p:grpSp>
      <p:sp>
        <p:nvSpPr>
          <p:cNvPr id="3" name="Content Placeholder 2">
            <a:extLst>
              <a:ext uri="{FF2B5EF4-FFF2-40B4-BE49-F238E27FC236}">
                <a16:creationId xmlns:a16="http://schemas.microsoft.com/office/drawing/2014/main" id="{C21F7D00-94C6-3129-B1D7-418EEB5757D9}"/>
              </a:ext>
            </a:extLst>
          </p:cNvPr>
          <p:cNvSpPr>
            <a:spLocks noGrp="1"/>
          </p:cNvSpPr>
          <p:nvPr>
            <p:ph idx="1"/>
          </p:nvPr>
        </p:nvSpPr>
        <p:spPr>
          <a:xfrm>
            <a:off x="2377440" y="1440000"/>
            <a:ext cx="9466560" cy="1989000"/>
          </a:xfrm>
        </p:spPr>
        <p:txBody>
          <a:bodyPr/>
          <a:lstStyle/>
          <a:p>
            <a:pPr>
              <a:lnSpc>
                <a:spcPct val="150000"/>
              </a:lnSpc>
              <a:spcBef>
                <a:spcPts val="1200"/>
              </a:spcBef>
            </a:pPr>
            <a:r>
              <a:rPr lang="en-AU" sz="1800" dirty="0">
                <a:solidFill>
                  <a:schemeClr val="accent1"/>
                </a:solidFill>
                <a:effectLst/>
                <a:ea typeface="Calibri" panose="020F0502020204030204" pitchFamily="34" charset="0"/>
                <a:cs typeface="Times New Roman" panose="02020603050405020304" pitchFamily="18" charset="0"/>
              </a:rPr>
              <a:t>The length and complexity of introductory sentence(s) varies, according to the mark value of the question. For example:</a:t>
            </a:r>
          </a:p>
          <a:p>
            <a:pPr marL="342900" lvl="0" indent="-342900">
              <a:lnSpc>
                <a:spcPct val="150000"/>
              </a:lnSpc>
              <a:spcBef>
                <a:spcPts val="400"/>
              </a:spcBef>
              <a:buFont typeface="Symbol" panose="05050102010706020507" pitchFamily="18" charset="2"/>
              <a:buChar char=""/>
              <a:tabLst>
                <a:tab pos="228600" algn="l"/>
                <a:tab pos="414020" algn="l"/>
              </a:tabLst>
            </a:pPr>
            <a:r>
              <a:rPr lang="en-AU" sz="1800" b="1" dirty="0">
                <a:solidFill>
                  <a:schemeClr val="accent1"/>
                </a:solidFill>
                <a:effectLst/>
                <a:ea typeface="Calibri" panose="020F0502020204030204" pitchFamily="34" charset="0"/>
                <a:cs typeface="Times New Roman" panose="02020603050405020304" pitchFamily="18" charset="0"/>
              </a:rPr>
              <a:t>Question 2</a:t>
            </a:r>
            <a:r>
              <a:rPr lang="en-AU" sz="1800" dirty="0">
                <a:solidFill>
                  <a:schemeClr val="accent1"/>
                </a:solidFill>
                <a:effectLst/>
                <a:ea typeface="Calibri" panose="020F0502020204030204" pitchFamily="34" charset="0"/>
                <a:cs typeface="Times New Roman" panose="02020603050405020304" pitchFamily="18" charset="0"/>
              </a:rPr>
              <a:t> requires a more complex sentence clearly and concisely presenting your point of view using the language of the question and placing it in context within the syllabus. </a:t>
            </a:r>
          </a:p>
          <a:p>
            <a:pPr>
              <a:lnSpc>
                <a:spcPct val="150000"/>
              </a:lnSpc>
            </a:pPr>
            <a:endParaRPr lang="en-AU" dirty="0"/>
          </a:p>
        </p:txBody>
      </p:sp>
      <p:sp>
        <p:nvSpPr>
          <p:cNvPr id="8" name="TextBox 7">
            <a:extLst>
              <a:ext uri="{FF2B5EF4-FFF2-40B4-BE49-F238E27FC236}">
                <a16:creationId xmlns:a16="http://schemas.microsoft.com/office/drawing/2014/main" id="{678A2F48-61D3-7AFA-9CB5-4209F75027A6}"/>
              </a:ext>
            </a:extLst>
          </p:cNvPr>
          <p:cNvSpPr txBox="1"/>
          <p:nvPr/>
        </p:nvSpPr>
        <p:spPr>
          <a:xfrm>
            <a:off x="360000" y="3978000"/>
            <a:ext cx="11484000" cy="1637371"/>
          </a:xfrm>
          <a:prstGeom prst="rect">
            <a:avLst/>
          </a:prstGeom>
          <a:solidFill>
            <a:schemeClr val="accent4"/>
          </a:solidFill>
          <a:ln w="38100">
            <a:solidFill>
              <a:schemeClr val="accent4"/>
            </a:solidFill>
          </a:ln>
        </p:spPr>
        <p:txBody>
          <a:bodyPr wrap="square">
            <a:spAutoFit/>
          </a:bodyPr>
          <a:lstStyle/>
          <a:p>
            <a:pPr>
              <a:lnSpc>
                <a:spcPct val="114000"/>
              </a:lnSpc>
              <a:spcBef>
                <a:spcPts val="1200"/>
              </a:spcBef>
            </a:pPr>
            <a:r>
              <a:rPr lang="en-AU" sz="1800" b="1" dirty="0">
                <a:solidFill>
                  <a:schemeClr val="accent1"/>
                </a:solidFill>
                <a:effectLst/>
                <a:ea typeface="Calibri" panose="020F0502020204030204" pitchFamily="34" charset="0"/>
              </a:rPr>
              <a:t>Question 2</a:t>
            </a:r>
            <a:r>
              <a:rPr lang="en-AU" sz="1800" dirty="0">
                <a:solidFill>
                  <a:schemeClr val="accent1"/>
                </a:solidFill>
                <a:effectLst/>
                <a:ea typeface="Calibri" panose="020F0502020204030204" pitchFamily="34" charset="0"/>
              </a:rPr>
              <a:t> (8 marks) </a:t>
            </a:r>
          </a:p>
          <a:p>
            <a:pPr>
              <a:lnSpc>
                <a:spcPct val="114000"/>
              </a:lnSpc>
              <a:spcBef>
                <a:spcPts val="1200"/>
              </a:spcBef>
            </a:pPr>
            <a:r>
              <a:rPr lang="en-AU" sz="1800" dirty="0">
                <a:solidFill>
                  <a:schemeClr val="accent1"/>
                </a:solidFill>
                <a:effectLst/>
                <a:ea typeface="Calibri" panose="020F0502020204030204" pitchFamily="34" charset="0"/>
              </a:rPr>
              <a:t>Refer to plate 2 on page 2 and plate 3 on page 3 of the pates booklet to answer </a:t>
            </a:r>
          </a:p>
          <a:p>
            <a:pPr>
              <a:lnSpc>
                <a:spcPct val="114000"/>
              </a:lnSpc>
              <a:spcBef>
                <a:spcPts val="1200"/>
              </a:spcBef>
            </a:pPr>
            <a:r>
              <a:rPr lang="en-AU" sz="1800" dirty="0">
                <a:solidFill>
                  <a:schemeClr val="accent1"/>
                </a:solidFill>
                <a:effectLst/>
                <a:ea typeface="Calibri" panose="020F0502020204030204" pitchFamily="34" charset="0"/>
              </a:rPr>
              <a:t>Compare how El Greco and Feng </a:t>
            </a:r>
            <a:r>
              <a:rPr lang="en-AU" sz="1800" dirty="0" err="1">
                <a:solidFill>
                  <a:schemeClr val="accent1"/>
                </a:solidFill>
                <a:effectLst/>
                <a:ea typeface="Calibri" panose="020F0502020204030204" pitchFamily="34" charset="0"/>
              </a:rPr>
              <a:t>Mengbo</a:t>
            </a:r>
            <a:r>
              <a:rPr lang="en-AU" sz="1800" dirty="0">
                <a:solidFill>
                  <a:schemeClr val="accent1"/>
                </a:solidFill>
                <a:effectLst/>
                <a:ea typeface="Calibri" panose="020F0502020204030204" pitchFamily="34" charset="0"/>
              </a:rPr>
              <a:t> have explored the use of light and space in their artworks to create meaning.</a:t>
            </a:r>
          </a:p>
        </p:txBody>
      </p:sp>
      <p:sp>
        <p:nvSpPr>
          <p:cNvPr id="4" name="Slide Number Placeholder 3">
            <a:extLst>
              <a:ext uri="{FF2B5EF4-FFF2-40B4-BE49-F238E27FC236}">
                <a16:creationId xmlns:a16="http://schemas.microsoft.com/office/drawing/2014/main" id="{F2E6E4CF-0FEF-7D64-DA29-DEB50BE3EF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
        <p:nvSpPr>
          <p:cNvPr id="7" name="TextBox 6">
            <a:extLst>
              <a:ext uri="{FF2B5EF4-FFF2-40B4-BE49-F238E27FC236}">
                <a16:creationId xmlns:a16="http://schemas.microsoft.com/office/drawing/2014/main" id="{5AD00B17-73EC-0823-E5E6-3575E2354B2D}"/>
              </a:ext>
            </a:extLst>
          </p:cNvPr>
          <p:cNvSpPr txBox="1"/>
          <p:nvPr/>
        </p:nvSpPr>
        <p:spPr>
          <a:xfrm>
            <a:off x="348000" y="5690001"/>
            <a:ext cx="11496000" cy="276999"/>
          </a:xfrm>
          <a:prstGeom prst="rect">
            <a:avLst/>
          </a:prstGeom>
          <a:noFill/>
        </p:spPr>
        <p:txBody>
          <a:bodyPr wrap="square">
            <a:spAutoFit/>
          </a:bodyPr>
          <a:lstStyle/>
          <a:p>
            <a:r>
              <a:rPr lang="en-AU" sz="1200" b="0" i="0" u="sng" strike="noStrike" dirty="0">
                <a:solidFill>
                  <a:schemeClr val="accent2"/>
                </a:solidFill>
                <a:effectLst/>
                <a:hlinkClick r:id="rId2">
                  <a:extLst>
                    <a:ext uri="{A12FA001-AC4F-418D-AE19-62706E023703}">
                      <ahyp:hlinkClr xmlns:ahyp="http://schemas.microsoft.com/office/drawing/2018/hyperlinkcolor" val="tx"/>
                    </a:ext>
                  </a:extLst>
                </a:hlinkClick>
              </a:rPr>
              <a:t>Visual Arts HSC exam paper 2017</a:t>
            </a:r>
            <a:r>
              <a:rPr lang="en-AU" sz="1200" b="0" i="0" dirty="0">
                <a:solidFill>
                  <a:schemeClr val="accent2"/>
                </a:solidFill>
                <a:effectLst/>
              </a:rPr>
              <a:t> </a:t>
            </a:r>
            <a:r>
              <a:rPr lang="en-AU" sz="1200" b="0" i="0" dirty="0">
                <a:solidFill>
                  <a:srgbClr val="000000"/>
                </a:solidFill>
                <a:effectLst/>
              </a:rPr>
              <a:t>© NSW Education Standards Authority (NESA) for and on behalf of the Crown in right of the State of New South Wales, [2017] </a:t>
            </a:r>
            <a:endParaRPr lang="en-AU" sz="1200" dirty="0"/>
          </a:p>
        </p:txBody>
      </p:sp>
    </p:spTree>
    <p:extLst>
      <p:ext uri="{BB962C8B-B14F-4D97-AF65-F5344CB8AC3E}">
        <p14:creationId xmlns:p14="http://schemas.microsoft.com/office/powerpoint/2010/main" val="445920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A0C5-D039-A38F-2816-5777C29367DE}"/>
              </a:ext>
            </a:extLst>
          </p:cNvPr>
          <p:cNvSpPr>
            <a:spLocks noGrp="1"/>
          </p:cNvSpPr>
          <p:nvPr>
            <p:ph type="title"/>
          </p:nvPr>
        </p:nvSpPr>
        <p:spPr/>
        <p:txBody>
          <a:bodyPr/>
          <a:lstStyle/>
          <a:p>
            <a:r>
              <a:rPr lang="en-AU" dirty="0"/>
              <a:t>Example – </a:t>
            </a:r>
            <a:r>
              <a:rPr lang="en-AU" dirty="0">
                <a:solidFill>
                  <a:schemeClr val="tx2"/>
                </a:solidFill>
              </a:rPr>
              <a:t>introductory sentence(s) – part 2</a:t>
            </a:r>
            <a:br>
              <a:rPr lang="en-AU" dirty="0"/>
            </a:br>
            <a:endParaRPr lang="en-AU" dirty="0"/>
          </a:p>
        </p:txBody>
      </p:sp>
      <p:grpSp>
        <p:nvGrpSpPr>
          <p:cNvPr id="5" name="Group 4">
            <a:extLst>
              <a:ext uri="{FF2B5EF4-FFF2-40B4-BE49-F238E27FC236}">
                <a16:creationId xmlns:a16="http://schemas.microsoft.com/office/drawing/2014/main" id="{3D467884-8FA2-48B4-EE22-F91A8B8EBA98}"/>
              </a:ext>
              <a:ext uri="{C183D7F6-B498-43B3-948B-1728B52AA6E4}">
                <adec:decorative xmlns:adec="http://schemas.microsoft.com/office/drawing/2017/decorative" val="1"/>
              </a:ext>
            </a:extLst>
          </p:cNvPr>
          <p:cNvGrpSpPr/>
          <p:nvPr/>
        </p:nvGrpSpPr>
        <p:grpSpPr>
          <a:xfrm>
            <a:off x="244458" y="1440000"/>
            <a:ext cx="1800000" cy="1800000"/>
            <a:chOff x="244458" y="1482881"/>
            <a:chExt cx="1800000" cy="1800000"/>
          </a:xfrm>
        </p:grpSpPr>
        <p:sp>
          <p:nvSpPr>
            <p:cNvPr id="8" name="Oval 7">
              <a:extLst>
                <a:ext uri="{FF2B5EF4-FFF2-40B4-BE49-F238E27FC236}">
                  <a16:creationId xmlns:a16="http://schemas.microsoft.com/office/drawing/2014/main" id="{D5A4DF68-9C39-B325-1ECA-F6108850FBB1}"/>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E</a:t>
              </a:r>
            </a:p>
            <a:p>
              <a:pPr algn="ctr"/>
              <a:endParaRPr lang="en-AU" b="1"/>
            </a:p>
          </p:txBody>
        </p:sp>
        <p:sp>
          <p:nvSpPr>
            <p:cNvPr id="9" name="TextBox 8">
              <a:extLst>
                <a:ext uri="{FF2B5EF4-FFF2-40B4-BE49-F238E27FC236}">
                  <a16:creationId xmlns:a16="http://schemas.microsoft.com/office/drawing/2014/main" id="{73C2A3FA-6384-9E62-0522-BE050A073780}"/>
                </a:ext>
                <a:ext uri="{C183D7F6-B498-43B3-948B-1728B52AA6E4}">
                  <adec:decorative xmlns:adec="http://schemas.microsoft.com/office/drawing/2017/decorative" val="1"/>
                </a:ext>
              </a:extLst>
            </p:cNvPr>
            <p:cNvSpPr txBox="1"/>
            <p:nvPr/>
          </p:nvSpPr>
          <p:spPr>
            <a:xfrm>
              <a:off x="673931" y="2826508"/>
              <a:ext cx="941054" cy="440267"/>
            </a:xfrm>
            <a:prstGeom prst="rect">
              <a:avLst/>
            </a:prstGeom>
            <a:noFill/>
          </p:spPr>
          <p:txBody>
            <a:bodyPr wrap="square" lIns="0" tIns="0" rIns="0" bIns="0" rtlCol="0">
              <a:noAutofit/>
            </a:bodyPr>
            <a:lstStyle/>
            <a:p>
              <a:pPr algn="l"/>
              <a:r>
                <a:rPr lang="en-AU" sz="1800">
                  <a:solidFill>
                    <a:schemeClr val="bg1"/>
                  </a:solidFill>
                </a:rPr>
                <a:t>Example</a:t>
              </a:r>
            </a:p>
          </p:txBody>
        </p:sp>
      </p:grpSp>
      <p:sp>
        <p:nvSpPr>
          <p:cNvPr id="3" name="Content Placeholder 2">
            <a:extLst>
              <a:ext uri="{FF2B5EF4-FFF2-40B4-BE49-F238E27FC236}">
                <a16:creationId xmlns:a16="http://schemas.microsoft.com/office/drawing/2014/main" id="{C21F7D00-94C6-3129-B1D7-418EEB5757D9}"/>
              </a:ext>
            </a:extLst>
          </p:cNvPr>
          <p:cNvSpPr>
            <a:spLocks noGrp="1"/>
          </p:cNvSpPr>
          <p:nvPr>
            <p:ph idx="1"/>
          </p:nvPr>
        </p:nvSpPr>
        <p:spPr>
          <a:xfrm>
            <a:off x="2377441" y="1440000"/>
            <a:ext cx="9466560" cy="703253"/>
          </a:xfrm>
        </p:spPr>
        <p:txBody>
          <a:bodyPr/>
          <a:lstStyle/>
          <a:p>
            <a:pPr>
              <a:lnSpc>
                <a:spcPct val="150000"/>
              </a:lnSpc>
              <a:spcBef>
                <a:spcPts val="1200"/>
              </a:spcBef>
            </a:pPr>
            <a:r>
              <a:rPr lang="en-AU" sz="1800" dirty="0">
                <a:solidFill>
                  <a:schemeClr val="accent1"/>
                </a:solidFill>
                <a:effectLst/>
                <a:ea typeface="Calibri" panose="020F0502020204030204" pitchFamily="34" charset="0"/>
              </a:rPr>
              <a:t>Table 14 below models how to deconstruct the question elements in preparation to write an introduction to question 2 of the </a:t>
            </a:r>
            <a:r>
              <a:rPr lang="en-AU" sz="1800" u="sng" dirty="0">
                <a:solidFill>
                  <a:schemeClr val="accent2"/>
                </a:solidFill>
                <a:ea typeface="Calibri" panose="020F0502020204030204" pitchFamily="34" charset="0"/>
              </a:rPr>
              <a:t>v</a:t>
            </a:r>
            <a:r>
              <a:rPr lang="en-AU" sz="1800" u="sng" dirty="0">
                <a:solidFill>
                  <a:schemeClr val="accent2"/>
                </a:solidFill>
                <a:effectLst/>
                <a:ea typeface="Calibri" panose="020F0502020204030204" pitchFamily="34" charset="0"/>
                <a:hlinkClick r:id="rId2">
                  <a:extLst>
                    <a:ext uri="{A12FA001-AC4F-418D-AE19-62706E023703}">
                      <ahyp:hlinkClr xmlns:ahyp="http://schemas.microsoft.com/office/drawing/2018/hyperlinkcolor" val="tx"/>
                    </a:ext>
                  </a:extLst>
                </a:hlinkClick>
              </a:rPr>
              <a:t>isual </a:t>
            </a:r>
            <a:r>
              <a:rPr lang="en-AU" sz="1800" u="sng" dirty="0">
                <a:solidFill>
                  <a:schemeClr val="accent2"/>
                </a:solidFill>
                <a:ea typeface="Calibri" panose="020F0502020204030204" pitchFamily="34" charset="0"/>
                <a:hlinkClick r:id="rId2">
                  <a:extLst>
                    <a:ext uri="{A12FA001-AC4F-418D-AE19-62706E023703}">
                      <ahyp:hlinkClr xmlns:ahyp="http://schemas.microsoft.com/office/drawing/2018/hyperlinkcolor" val="tx"/>
                    </a:ext>
                  </a:extLst>
                </a:hlinkClick>
              </a:rPr>
              <a:t>a</a:t>
            </a:r>
            <a:r>
              <a:rPr lang="en-AU" sz="1800" u="sng" dirty="0">
                <a:solidFill>
                  <a:schemeClr val="accent2"/>
                </a:solidFill>
                <a:effectLst/>
                <a:ea typeface="Calibri" panose="020F0502020204030204" pitchFamily="34" charset="0"/>
                <a:hlinkClick r:id="rId2">
                  <a:extLst>
                    <a:ext uri="{A12FA001-AC4F-418D-AE19-62706E023703}">
                      <ahyp:hlinkClr xmlns:ahyp="http://schemas.microsoft.com/office/drawing/2018/hyperlinkcolor" val="tx"/>
                    </a:ext>
                  </a:extLst>
                </a:hlinkClick>
              </a:rPr>
              <a:t>rts HSC exam paper 2017</a:t>
            </a:r>
            <a:r>
              <a:rPr lang="en-AU" sz="1800" dirty="0">
                <a:solidFill>
                  <a:schemeClr val="accent2"/>
                </a:solidFill>
                <a:effectLst/>
                <a:ea typeface="Calibri" panose="020F0502020204030204" pitchFamily="34" charset="0"/>
              </a:rPr>
              <a:t>. </a:t>
            </a:r>
          </a:p>
          <a:p>
            <a:pPr>
              <a:lnSpc>
                <a:spcPct val="150000"/>
              </a:lnSpc>
            </a:pPr>
            <a:endParaRPr lang="en-AU" dirty="0"/>
          </a:p>
        </p:txBody>
      </p:sp>
      <p:sp>
        <p:nvSpPr>
          <p:cNvPr id="10" name="Rectangle 1">
            <a:extLst>
              <a:ext uri="{FF2B5EF4-FFF2-40B4-BE49-F238E27FC236}">
                <a16:creationId xmlns:a16="http://schemas.microsoft.com/office/drawing/2014/main" id="{E72D25AE-9883-4419-451D-483E47E48A61}"/>
              </a:ext>
            </a:extLst>
          </p:cNvPr>
          <p:cNvSpPr>
            <a:spLocks noChangeArrowheads="1"/>
          </p:cNvSpPr>
          <p:nvPr/>
        </p:nvSpPr>
        <p:spPr bwMode="auto">
          <a:xfrm>
            <a:off x="2377441" y="2536428"/>
            <a:ext cx="49680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Table 14: Question 2 introductory sentence </a:t>
            </a:r>
            <a:endParaRPr kumimoji="0" lang="en-AU" altLang="en-US" sz="900" i="0" u="none" strike="noStrike" cap="none" normalizeH="0" baseline="0" dirty="0">
              <a:ln>
                <a:noFill/>
              </a:ln>
              <a:solidFill>
                <a:schemeClr val="tx1"/>
              </a:solidFill>
              <a:effectLst/>
              <a:latin typeface="+mj-lt"/>
            </a:endParaRPr>
          </a:p>
        </p:txBody>
      </p:sp>
      <p:graphicFrame>
        <p:nvGraphicFramePr>
          <p:cNvPr id="7" name="Table 6" descr="Table 14 - question 2 introductory sentence. 2 columns titled sentences elements and model response. 3 rows with titles key words of the question, syllabus link, artists/artworks and point of view">
            <a:extLst>
              <a:ext uri="{FF2B5EF4-FFF2-40B4-BE49-F238E27FC236}">
                <a16:creationId xmlns:a16="http://schemas.microsoft.com/office/drawing/2014/main" id="{2361D1EE-6B0C-2A81-12D8-ACF90BBD0DAC}"/>
              </a:ext>
            </a:extLst>
          </p:cNvPr>
          <p:cNvGraphicFramePr>
            <a:graphicFrameLocks noGrp="1"/>
          </p:cNvGraphicFramePr>
          <p:nvPr>
            <p:extLst>
              <p:ext uri="{D42A27DB-BD31-4B8C-83A1-F6EECF244321}">
                <p14:modId xmlns:p14="http://schemas.microsoft.com/office/powerpoint/2010/main" val="705046532"/>
              </p:ext>
            </p:extLst>
          </p:nvPr>
        </p:nvGraphicFramePr>
        <p:xfrm>
          <a:off x="2377441" y="2905760"/>
          <a:ext cx="9265210" cy="3039745"/>
        </p:xfrm>
        <a:graphic>
          <a:graphicData uri="http://schemas.openxmlformats.org/drawingml/2006/table">
            <a:tbl>
              <a:tblPr firstRow="1" firstCol="1" bandRow="1">
                <a:tableStyleId>{69012ECD-51FC-41F1-AA8D-1B2483CD663E}</a:tableStyleId>
              </a:tblPr>
              <a:tblGrid>
                <a:gridCol w="2552633">
                  <a:extLst>
                    <a:ext uri="{9D8B030D-6E8A-4147-A177-3AD203B41FA5}">
                      <a16:colId xmlns:a16="http://schemas.microsoft.com/office/drawing/2014/main" val="2971797305"/>
                    </a:ext>
                  </a:extLst>
                </a:gridCol>
                <a:gridCol w="6712577">
                  <a:extLst>
                    <a:ext uri="{9D8B030D-6E8A-4147-A177-3AD203B41FA5}">
                      <a16:colId xmlns:a16="http://schemas.microsoft.com/office/drawing/2014/main" val="3926048641"/>
                    </a:ext>
                  </a:extLst>
                </a:gridCol>
              </a:tblGrid>
              <a:tr h="293803">
                <a:tc>
                  <a:txBody>
                    <a:bodyPr/>
                    <a:lstStyle/>
                    <a:p>
                      <a:pPr>
                        <a:lnSpc>
                          <a:spcPct val="150000"/>
                        </a:lnSpc>
                        <a:spcBef>
                          <a:spcPts val="960"/>
                        </a:spcBef>
                        <a:spcAft>
                          <a:spcPts val="960"/>
                        </a:spcAft>
                      </a:pPr>
                      <a:r>
                        <a:rPr lang="en-AU" sz="1800" dirty="0">
                          <a:effectLst/>
                        </a:rPr>
                        <a:t>Sentence elements</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50000"/>
                        </a:lnSpc>
                        <a:spcBef>
                          <a:spcPts val="400"/>
                        </a:spcBef>
                        <a:spcAft>
                          <a:spcPts val="400"/>
                        </a:spcAft>
                      </a:pPr>
                      <a:r>
                        <a:rPr lang="en-AU" sz="1800">
                          <a:effectLst/>
                        </a:rPr>
                        <a:t>Model response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518835588"/>
                  </a:ext>
                </a:extLst>
              </a:tr>
              <a:tr h="614431">
                <a:tc>
                  <a:txBody>
                    <a:bodyPr/>
                    <a:lstStyle/>
                    <a:p>
                      <a:pPr>
                        <a:lnSpc>
                          <a:spcPct val="150000"/>
                        </a:lnSpc>
                        <a:spcBef>
                          <a:spcPts val="400"/>
                        </a:spcBef>
                        <a:spcAft>
                          <a:spcPts val="400"/>
                        </a:spcAft>
                      </a:pPr>
                      <a:r>
                        <a:rPr lang="en-AU" sz="1800">
                          <a:effectLst/>
                        </a:rPr>
                        <a:t>Key words of the question</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50000"/>
                        </a:lnSpc>
                        <a:spcBef>
                          <a:spcPts val="400"/>
                        </a:spcBef>
                        <a:spcAft>
                          <a:spcPts val="400"/>
                        </a:spcAft>
                      </a:pPr>
                      <a:r>
                        <a:rPr lang="en-AU" sz="1800">
                          <a:effectLst/>
                        </a:rPr>
                        <a:t>Compare, create meaning, light, space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70704191"/>
                  </a:ext>
                </a:extLst>
              </a:tr>
              <a:tr h="293803">
                <a:tc>
                  <a:txBody>
                    <a:bodyPr/>
                    <a:lstStyle/>
                    <a:p>
                      <a:pPr>
                        <a:lnSpc>
                          <a:spcPct val="150000"/>
                        </a:lnSpc>
                        <a:spcBef>
                          <a:spcPts val="400"/>
                        </a:spcBef>
                        <a:spcAft>
                          <a:spcPts val="400"/>
                        </a:spcAft>
                      </a:pPr>
                      <a:r>
                        <a:rPr lang="en-AU" sz="1800">
                          <a:effectLst/>
                        </a:rPr>
                        <a:t>Syllabus link</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50000"/>
                        </a:lnSpc>
                        <a:spcBef>
                          <a:spcPts val="400"/>
                        </a:spcBef>
                        <a:spcAft>
                          <a:spcPts val="400"/>
                        </a:spcAft>
                      </a:pPr>
                      <a:r>
                        <a:rPr lang="en-AU" sz="1800">
                          <a:effectLst/>
                        </a:rPr>
                        <a:t>Structural frame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16921585"/>
                  </a:ext>
                </a:extLst>
              </a:tr>
              <a:tr h="293803">
                <a:tc>
                  <a:txBody>
                    <a:bodyPr/>
                    <a:lstStyle/>
                    <a:p>
                      <a:pPr>
                        <a:lnSpc>
                          <a:spcPct val="150000"/>
                        </a:lnSpc>
                        <a:spcBef>
                          <a:spcPts val="400"/>
                        </a:spcBef>
                        <a:spcAft>
                          <a:spcPts val="400"/>
                        </a:spcAft>
                      </a:pPr>
                      <a:r>
                        <a:rPr lang="en-AU" sz="1800">
                          <a:effectLst/>
                        </a:rPr>
                        <a:t>Artists/ artworks</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50000"/>
                        </a:lnSpc>
                        <a:spcBef>
                          <a:spcPts val="400"/>
                        </a:spcBef>
                        <a:spcAft>
                          <a:spcPts val="400"/>
                        </a:spcAft>
                      </a:pPr>
                      <a:r>
                        <a:rPr lang="en-AU" sz="1800">
                          <a:effectLst/>
                        </a:rPr>
                        <a:t>El Greco, Feng </a:t>
                      </a:r>
                      <a:r>
                        <a:rPr lang="en-AU" sz="1800" err="1">
                          <a:effectLst/>
                        </a:rPr>
                        <a:t>Mengbo</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52358469"/>
                  </a:ext>
                </a:extLst>
              </a:tr>
              <a:tr h="935059">
                <a:tc>
                  <a:txBody>
                    <a:bodyPr/>
                    <a:lstStyle/>
                    <a:p>
                      <a:pPr>
                        <a:lnSpc>
                          <a:spcPct val="150000"/>
                        </a:lnSpc>
                        <a:spcBef>
                          <a:spcPts val="400"/>
                        </a:spcBef>
                        <a:spcAft>
                          <a:spcPts val="400"/>
                        </a:spcAft>
                      </a:pPr>
                      <a:r>
                        <a:rPr lang="en-AU" sz="1800" dirty="0">
                          <a:effectLst/>
                        </a:rPr>
                        <a:t>Point of view</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50000"/>
                        </a:lnSpc>
                        <a:spcBef>
                          <a:spcPts val="400"/>
                        </a:spcBef>
                        <a:spcAft>
                          <a:spcPts val="400"/>
                        </a:spcAft>
                      </a:pPr>
                      <a:r>
                        <a:rPr lang="en-AU" sz="1800" dirty="0">
                          <a:effectLst/>
                        </a:rPr>
                        <a:t>Although both artists use common elements of light and space, each artist used them in different ways to create varying meanings.</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68639482"/>
                  </a:ext>
                </a:extLst>
              </a:tr>
            </a:tbl>
          </a:graphicData>
        </a:graphic>
      </p:graphicFrame>
      <p:sp>
        <p:nvSpPr>
          <p:cNvPr id="4" name="Slide Number Placeholder 3">
            <a:extLst>
              <a:ext uri="{FF2B5EF4-FFF2-40B4-BE49-F238E27FC236}">
                <a16:creationId xmlns:a16="http://schemas.microsoft.com/office/drawing/2014/main" id="{F2E6E4CF-0FEF-7D64-DA29-DEB50BE3EF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36325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A0C5-D039-A38F-2816-5777C29367DE}"/>
              </a:ext>
            </a:extLst>
          </p:cNvPr>
          <p:cNvSpPr>
            <a:spLocks noGrp="1"/>
          </p:cNvSpPr>
          <p:nvPr>
            <p:ph type="title"/>
          </p:nvPr>
        </p:nvSpPr>
        <p:spPr/>
        <p:txBody>
          <a:bodyPr/>
          <a:lstStyle/>
          <a:p>
            <a:r>
              <a:rPr lang="en-AU" dirty="0"/>
              <a:t>Example – </a:t>
            </a:r>
            <a:r>
              <a:rPr lang="en-AU" dirty="0">
                <a:solidFill>
                  <a:schemeClr val="tx2"/>
                </a:solidFill>
              </a:rPr>
              <a:t>introductory sentence(s) – part 3</a:t>
            </a:r>
            <a:br>
              <a:rPr lang="en-AU" dirty="0"/>
            </a:br>
            <a:endParaRPr lang="en-AU" dirty="0"/>
          </a:p>
        </p:txBody>
      </p:sp>
      <p:grpSp>
        <p:nvGrpSpPr>
          <p:cNvPr id="5" name="Group 4">
            <a:extLst>
              <a:ext uri="{FF2B5EF4-FFF2-40B4-BE49-F238E27FC236}">
                <a16:creationId xmlns:a16="http://schemas.microsoft.com/office/drawing/2014/main" id="{89428D51-35F2-037E-E95A-B03A38EC71C0}"/>
              </a:ext>
              <a:ext uri="{C183D7F6-B498-43B3-948B-1728B52AA6E4}">
                <adec:decorative xmlns:adec="http://schemas.microsoft.com/office/drawing/2017/decorative" val="1"/>
              </a:ext>
            </a:extLst>
          </p:cNvPr>
          <p:cNvGrpSpPr/>
          <p:nvPr/>
        </p:nvGrpSpPr>
        <p:grpSpPr>
          <a:xfrm>
            <a:off x="244800" y="1440000"/>
            <a:ext cx="1800000" cy="1800000"/>
            <a:chOff x="244458" y="1482881"/>
            <a:chExt cx="1800000" cy="1800000"/>
          </a:xfrm>
        </p:grpSpPr>
        <p:sp>
          <p:nvSpPr>
            <p:cNvPr id="3" name="Oval 2">
              <a:extLst>
                <a:ext uri="{FF2B5EF4-FFF2-40B4-BE49-F238E27FC236}">
                  <a16:creationId xmlns:a16="http://schemas.microsoft.com/office/drawing/2014/main" id="{E8B53E72-10CA-CBF7-9AA1-D641961F4F9E}"/>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E</a:t>
              </a:r>
            </a:p>
            <a:p>
              <a:pPr algn="ctr"/>
              <a:endParaRPr lang="en-AU" b="1"/>
            </a:p>
          </p:txBody>
        </p:sp>
        <p:sp>
          <p:nvSpPr>
            <p:cNvPr id="8" name="TextBox 7">
              <a:extLst>
                <a:ext uri="{FF2B5EF4-FFF2-40B4-BE49-F238E27FC236}">
                  <a16:creationId xmlns:a16="http://schemas.microsoft.com/office/drawing/2014/main" id="{748D2C7A-2EBA-0169-82AE-4D52791AFF22}"/>
                </a:ext>
                <a:ext uri="{C183D7F6-B498-43B3-948B-1728B52AA6E4}">
                  <adec:decorative xmlns:adec="http://schemas.microsoft.com/office/drawing/2017/decorative" val="1"/>
                </a:ext>
              </a:extLst>
            </p:cNvPr>
            <p:cNvSpPr txBox="1"/>
            <p:nvPr/>
          </p:nvSpPr>
          <p:spPr>
            <a:xfrm>
              <a:off x="673931" y="2826508"/>
              <a:ext cx="941054" cy="440267"/>
            </a:xfrm>
            <a:prstGeom prst="rect">
              <a:avLst/>
            </a:prstGeom>
            <a:noFill/>
          </p:spPr>
          <p:txBody>
            <a:bodyPr wrap="square" lIns="0" tIns="0" rIns="0" bIns="0" rtlCol="0">
              <a:noAutofit/>
            </a:bodyPr>
            <a:lstStyle/>
            <a:p>
              <a:pPr algn="l"/>
              <a:r>
                <a:rPr lang="en-AU" sz="1800">
                  <a:solidFill>
                    <a:schemeClr val="bg1"/>
                  </a:solidFill>
                </a:rPr>
                <a:t>Example</a:t>
              </a:r>
            </a:p>
          </p:txBody>
        </p:sp>
      </p:grpSp>
      <p:grpSp>
        <p:nvGrpSpPr>
          <p:cNvPr id="6" name="Group 5" descr="When put together, these elements form the following model introductory sentence:&#10;&#10;El Greco and Feng Mengbo explore light and space as structural elements in vastly different yet dramatic ways to create varying meanings.">
            <a:extLst>
              <a:ext uri="{FF2B5EF4-FFF2-40B4-BE49-F238E27FC236}">
                <a16:creationId xmlns:a16="http://schemas.microsoft.com/office/drawing/2014/main" id="{6DAC495B-5723-C413-2ADA-209151943918}"/>
              </a:ext>
            </a:extLst>
          </p:cNvPr>
          <p:cNvGrpSpPr/>
          <p:nvPr/>
        </p:nvGrpSpPr>
        <p:grpSpPr>
          <a:xfrm>
            <a:off x="2361666" y="1385036"/>
            <a:ext cx="9549374" cy="1950887"/>
            <a:chOff x="2361666" y="1385036"/>
            <a:chExt cx="9549374" cy="1950887"/>
          </a:xfrm>
        </p:grpSpPr>
        <p:sp>
          <p:nvSpPr>
            <p:cNvPr id="13" name="Rectangle 12">
              <a:extLst>
                <a:ext uri="{FF2B5EF4-FFF2-40B4-BE49-F238E27FC236}">
                  <a16:creationId xmlns:a16="http://schemas.microsoft.com/office/drawing/2014/main" id="{28947807-8C5C-D09B-53EE-60DAAD1AC731}"/>
                </a:ext>
                <a:ext uri="{C183D7F6-B498-43B3-948B-1728B52AA6E4}">
                  <adec:decorative xmlns:adec="http://schemas.microsoft.com/office/drawing/2017/decorative" val="1"/>
                </a:ext>
              </a:extLst>
            </p:cNvPr>
            <p:cNvSpPr/>
            <p:nvPr/>
          </p:nvSpPr>
          <p:spPr>
            <a:xfrm>
              <a:off x="2361666" y="1385036"/>
              <a:ext cx="9549374" cy="1950887"/>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2" name="TextBox 11">
              <a:extLst>
                <a:ext uri="{FF2B5EF4-FFF2-40B4-BE49-F238E27FC236}">
                  <a16:creationId xmlns:a16="http://schemas.microsoft.com/office/drawing/2014/main" id="{BDA9B192-DF8B-DE05-C9CC-3E7F012748C0}"/>
                </a:ext>
              </a:extLst>
            </p:cNvPr>
            <p:cNvSpPr txBox="1"/>
            <p:nvPr/>
          </p:nvSpPr>
          <p:spPr>
            <a:xfrm>
              <a:off x="2551413" y="1475137"/>
              <a:ext cx="9096755" cy="369332"/>
            </a:xfrm>
            <a:prstGeom prst="rect">
              <a:avLst/>
            </a:prstGeom>
            <a:noFill/>
          </p:spPr>
          <p:txBody>
            <a:bodyPr wrap="square">
              <a:spAutoFit/>
            </a:bodyPr>
            <a:lstStyle/>
            <a:p>
              <a:r>
                <a:rPr lang="en-AU" sz="1800" dirty="0"/>
                <a:t>When put together, these elements form the following model introductory sentence:</a:t>
              </a:r>
            </a:p>
          </p:txBody>
        </p:sp>
        <p:sp>
          <p:nvSpPr>
            <p:cNvPr id="14" name="Rectangle 13">
              <a:extLst>
                <a:ext uri="{FF2B5EF4-FFF2-40B4-BE49-F238E27FC236}">
                  <a16:creationId xmlns:a16="http://schemas.microsoft.com/office/drawing/2014/main" id="{5F650F82-7427-0A7F-FE5C-11104B8E335B}"/>
                </a:ext>
              </a:extLst>
            </p:cNvPr>
            <p:cNvSpPr/>
            <p:nvPr/>
          </p:nvSpPr>
          <p:spPr>
            <a:xfrm>
              <a:off x="2551413" y="2107830"/>
              <a:ext cx="9169879" cy="96761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pPr>
              <a:r>
                <a:rPr lang="en-AU" sz="1800" dirty="0">
                  <a:solidFill>
                    <a:schemeClr val="accent1"/>
                  </a:solidFill>
                  <a:effectLst/>
                  <a:ea typeface="Calibri" panose="020F0502020204030204" pitchFamily="34" charset="0"/>
                </a:rPr>
                <a:t>El Greco and Feng </a:t>
              </a:r>
              <a:r>
                <a:rPr lang="en-AU" sz="1800" dirty="0" err="1">
                  <a:solidFill>
                    <a:schemeClr val="accent1"/>
                  </a:solidFill>
                  <a:effectLst/>
                  <a:ea typeface="Calibri" panose="020F0502020204030204" pitchFamily="34" charset="0"/>
                </a:rPr>
                <a:t>Mengbo</a:t>
              </a:r>
              <a:r>
                <a:rPr lang="en-AU" sz="1800" dirty="0">
                  <a:solidFill>
                    <a:schemeClr val="accent1"/>
                  </a:solidFill>
                  <a:effectLst/>
                  <a:ea typeface="Calibri" panose="020F0502020204030204" pitchFamily="34" charset="0"/>
                </a:rPr>
                <a:t> explore light and space as structural elements in vastly different yet dramatic ways to create varying meanings.</a:t>
              </a:r>
            </a:p>
          </p:txBody>
        </p:sp>
      </p:grpSp>
      <p:sp>
        <p:nvSpPr>
          <p:cNvPr id="10" name="Rectangle 1">
            <a:extLst>
              <a:ext uri="{FF2B5EF4-FFF2-40B4-BE49-F238E27FC236}">
                <a16:creationId xmlns:a16="http://schemas.microsoft.com/office/drawing/2014/main" id="{E72D25AE-9883-4419-451D-483E47E48A61}"/>
              </a:ext>
            </a:extLst>
          </p:cNvPr>
          <p:cNvSpPr>
            <a:spLocks noChangeArrowheads="1"/>
          </p:cNvSpPr>
          <p:nvPr/>
        </p:nvSpPr>
        <p:spPr bwMode="auto">
          <a:xfrm>
            <a:off x="360000" y="3489958"/>
            <a:ext cx="49680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Table 14: Question 2 introductory sentence </a:t>
            </a:r>
            <a:endParaRPr kumimoji="0" lang="en-AU" altLang="en-US" sz="1800" i="0" u="none" strike="noStrike" cap="none" normalizeH="0" baseline="0" dirty="0">
              <a:ln>
                <a:noFill/>
              </a:ln>
              <a:solidFill>
                <a:schemeClr val="tx1"/>
              </a:solidFill>
              <a:effectLst/>
              <a:latin typeface="+mj-lt"/>
            </a:endParaRPr>
          </a:p>
        </p:txBody>
      </p:sp>
      <p:graphicFrame>
        <p:nvGraphicFramePr>
          <p:cNvPr id="7" name="Table 6" descr="Table 14 - question 2 introductory sentence. 2 columns titled sentences elements and model response. 3 rows with titles key words of the question, syllabus link, artists/artworks and point of view">
            <a:extLst>
              <a:ext uri="{FF2B5EF4-FFF2-40B4-BE49-F238E27FC236}">
                <a16:creationId xmlns:a16="http://schemas.microsoft.com/office/drawing/2014/main" id="{2361D1EE-6B0C-2A81-12D8-ACF90BBD0DAC}"/>
              </a:ext>
            </a:extLst>
          </p:cNvPr>
          <p:cNvGraphicFramePr>
            <a:graphicFrameLocks noGrp="1"/>
          </p:cNvGraphicFramePr>
          <p:nvPr>
            <p:extLst>
              <p:ext uri="{D42A27DB-BD31-4B8C-83A1-F6EECF244321}">
                <p14:modId xmlns:p14="http://schemas.microsoft.com/office/powerpoint/2010/main" val="4174875849"/>
              </p:ext>
            </p:extLst>
          </p:nvPr>
        </p:nvGraphicFramePr>
        <p:xfrm>
          <a:off x="348000" y="3859290"/>
          <a:ext cx="8649351" cy="2511152"/>
        </p:xfrm>
        <a:graphic>
          <a:graphicData uri="http://schemas.openxmlformats.org/drawingml/2006/table">
            <a:tbl>
              <a:tblPr firstRow="1" firstCol="1" bandRow="1">
                <a:tableStyleId>{69012ECD-51FC-41F1-AA8D-1B2483CD663E}</a:tableStyleId>
              </a:tblPr>
              <a:tblGrid>
                <a:gridCol w="2339241">
                  <a:extLst>
                    <a:ext uri="{9D8B030D-6E8A-4147-A177-3AD203B41FA5}">
                      <a16:colId xmlns:a16="http://schemas.microsoft.com/office/drawing/2014/main" val="2971797305"/>
                    </a:ext>
                  </a:extLst>
                </a:gridCol>
                <a:gridCol w="6310110">
                  <a:extLst>
                    <a:ext uri="{9D8B030D-6E8A-4147-A177-3AD203B41FA5}">
                      <a16:colId xmlns:a16="http://schemas.microsoft.com/office/drawing/2014/main" val="3926048641"/>
                    </a:ext>
                  </a:extLst>
                </a:gridCol>
              </a:tblGrid>
              <a:tr h="260122">
                <a:tc>
                  <a:txBody>
                    <a:bodyPr/>
                    <a:lstStyle/>
                    <a:p>
                      <a:pPr>
                        <a:lnSpc>
                          <a:spcPct val="115000"/>
                        </a:lnSpc>
                        <a:spcBef>
                          <a:spcPts val="960"/>
                        </a:spcBef>
                        <a:spcAft>
                          <a:spcPts val="960"/>
                        </a:spcAft>
                      </a:pPr>
                      <a:r>
                        <a:rPr lang="en-AU" sz="1800">
                          <a:effectLst/>
                        </a:rPr>
                        <a:t>Sentence elements</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B w="12700">
                      <a:solidFill>
                        <a:schemeClr val="tx1"/>
                      </a:solidFill>
                    </a:lnB>
                  </a:tcPr>
                </a:tc>
                <a:tc>
                  <a:txBody>
                    <a:bodyPr/>
                    <a:lstStyle/>
                    <a:p>
                      <a:pPr>
                        <a:lnSpc>
                          <a:spcPct val="115000"/>
                        </a:lnSpc>
                        <a:spcBef>
                          <a:spcPts val="400"/>
                        </a:spcBef>
                        <a:spcAft>
                          <a:spcPts val="400"/>
                        </a:spcAft>
                      </a:pPr>
                      <a:r>
                        <a:rPr lang="en-AU" sz="1800">
                          <a:effectLst/>
                        </a:rPr>
                        <a:t>Model response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B w="12700">
                      <a:solidFill>
                        <a:schemeClr val="tx1"/>
                      </a:solidFill>
                    </a:lnB>
                  </a:tcPr>
                </a:tc>
                <a:extLst>
                  <a:ext uri="{0D108BD9-81ED-4DB2-BD59-A6C34878D82A}">
                    <a16:rowId xmlns:a16="http://schemas.microsoft.com/office/drawing/2014/main" val="518835588"/>
                  </a:ext>
                </a:extLst>
              </a:tr>
              <a:tr h="724008">
                <a:tc>
                  <a:txBody>
                    <a:bodyPr/>
                    <a:lstStyle/>
                    <a:p>
                      <a:pPr>
                        <a:lnSpc>
                          <a:spcPct val="115000"/>
                        </a:lnSpc>
                        <a:spcBef>
                          <a:spcPts val="400"/>
                        </a:spcBef>
                        <a:spcAft>
                          <a:spcPts val="400"/>
                        </a:spcAft>
                      </a:pPr>
                      <a:r>
                        <a:rPr lang="en-AU" sz="1800">
                          <a:effectLst/>
                        </a:rPr>
                        <a:t>Key words of the question</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15000"/>
                        </a:lnSpc>
                        <a:spcBef>
                          <a:spcPts val="400"/>
                        </a:spcBef>
                        <a:spcAft>
                          <a:spcPts val="400"/>
                        </a:spcAft>
                      </a:pPr>
                      <a:r>
                        <a:rPr lang="en-AU" sz="1800">
                          <a:effectLst/>
                        </a:rPr>
                        <a:t>Compare, create meaning, light, space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70704191"/>
                  </a:ext>
                </a:extLst>
              </a:tr>
              <a:tr h="260122">
                <a:tc>
                  <a:txBody>
                    <a:bodyPr/>
                    <a:lstStyle/>
                    <a:p>
                      <a:pPr>
                        <a:lnSpc>
                          <a:spcPct val="115000"/>
                        </a:lnSpc>
                        <a:spcBef>
                          <a:spcPts val="400"/>
                        </a:spcBef>
                        <a:spcAft>
                          <a:spcPts val="400"/>
                        </a:spcAft>
                      </a:pPr>
                      <a:r>
                        <a:rPr lang="en-AU" sz="1800">
                          <a:effectLst/>
                        </a:rPr>
                        <a:t>Syllabus link</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15000"/>
                        </a:lnSpc>
                        <a:spcBef>
                          <a:spcPts val="400"/>
                        </a:spcBef>
                        <a:spcAft>
                          <a:spcPts val="400"/>
                        </a:spcAft>
                      </a:pPr>
                      <a:r>
                        <a:rPr lang="en-AU" sz="1800">
                          <a:effectLst/>
                        </a:rPr>
                        <a:t>Structural frame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16921585"/>
                  </a:ext>
                </a:extLst>
              </a:tr>
              <a:tr h="260122">
                <a:tc>
                  <a:txBody>
                    <a:bodyPr/>
                    <a:lstStyle/>
                    <a:p>
                      <a:pPr>
                        <a:lnSpc>
                          <a:spcPct val="115000"/>
                        </a:lnSpc>
                        <a:spcBef>
                          <a:spcPts val="400"/>
                        </a:spcBef>
                        <a:spcAft>
                          <a:spcPts val="400"/>
                        </a:spcAft>
                      </a:pPr>
                      <a:r>
                        <a:rPr lang="en-AU" sz="1800">
                          <a:effectLst/>
                        </a:rPr>
                        <a:t>Artists/ artworks</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15000"/>
                        </a:lnSpc>
                        <a:spcBef>
                          <a:spcPts val="400"/>
                        </a:spcBef>
                        <a:spcAft>
                          <a:spcPts val="400"/>
                        </a:spcAft>
                      </a:pPr>
                      <a:r>
                        <a:rPr lang="en-AU" sz="1800">
                          <a:effectLst/>
                        </a:rPr>
                        <a:t>El Greco, Feng </a:t>
                      </a:r>
                      <a:r>
                        <a:rPr lang="en-AU" sz="1800" err="1">
                          <a:effectLst/>
                        </a:rPr>
                        <a:t>Mengbo</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552358469"/>
                  </a:ext>
                </a:extLst>
              </a:tr>
              <a:tr h="827866">
                <a:tc>
                  <a:txBody>
                    <a:bodyPr/>
                    <a:lstStyle/>
                    <a:p>
                      <a:pPr>
                        <a:lnSpc>
                          <a:spcPct val="115000"/>
                        </a:lnSpc>
                        <a:spcBef>
                          <a:spcPts val="400"/>
                        </a:spcBef>
                        <a:spcAft>
                          <a:spcPts val="400"/>
                        </a:spcAft>
                      </a:pPr>
                      <a:r>
                        <a:rPr lang="en-AU" sz="1800" dirty="0">
                          <a:effectLst/>
                        </a:rPr>
                        <a:t>Point of view</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15000"/>
                        </a:lnSpc>
                        <a:spcBef>
                          <a:spcPts val="400"/>
                        </a:spcBef>
                        <a:spcAft>
                          <a:spcPts val="400"/>
                        </a:spcAft>
                      </a:pPr>
                      <a:r>
                        <a:rPr lang="en-AU" sz="1800" dirty="0">
                          <a:effectLst/>
                        </a:rPr>
                        <a:t>Although both artists use common elements of light and space, each artist used them in different ways to create varying meanings.</a:t>
                      </a: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68639482"/>
                  </a:ext>
                </a:extLst>
              </a:tr>
            </a:tbl>
          </a:graphicData>
        </a:graphic>
      </p:graphicFrame>
      <p:sp>
        <p:nvSpPr>
          <p:cNvPr id="9" name="Rectangle: Rounded Corners 8">
            <a:extLst>
              <a:ext uri="{FF2B5EF4-FFF2-40B4-BE49-F238E27FC236}">
                <a16:creationId xmlns:a16="http://schemas.microsoft.com/office/drawing/2014/main" id="{05583592-0C5E-6BF2-C12C-8F2C51509FD9}"/>
              </a:ext>
            </a:extLst>
          </p:cNvPr>
          <p:cNvSpPr/>
          <p:nvPr/>
        </p:nvSpPr>
        <p:spPr>
          <a:xfrm>
            <a:off x="9385539" y="3783950"/>
            <a:ext cx="2525501" cy="2289046"/>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1800">
                <a:solidFill>
                  <a:schemeClr val="accent1"/>
                </a:solidFill>
                <a:effectLst/>
                <a:ea typeface="Calibri" panose="020F0502020204030204" pitchFamily="34" charset="0"/>
                <a:cs typeface="Arial" panose="020B0604020202020204" pitchFamily="34" charset="0"/>
              </a:rPr>
              <a:t>Note the use of the wording from the question: El Greco, Feng </a:t>
            </a:r>
            <a:r>
              <a:rPr lang="en-AU" sz="1800" err="1">
                <a:solidFill>
                  <a:schemeClr val="accent1"/>
                </a:solidFill>
                <a:effectLst/>
                <a:ea typeface="Calibri" panose="020F0502020204030204" pitchFamily="34" charset="0"/>
                <a:cs typeface="Arial" panose="020B0604020202020204" pitchFamily="34" charset="0"/>
              </a:rPr>
              <a:t>Mengbo</a:t>
            </a:r>
            <a:r>
              <a:rPr lang="en-AU" sz="1800">
                <a:solidFill>
                  <a:schemeClr val="accent1"/>
                </a:solidFill>
                <a:effectLst/>
                <a:ea typeface="Calibri" panose="020F0502020204030204" pitchFamily="34" charset="0"/>
                <a:cs typeface="Arial" panose="020B0604020202020204" pitchFamily="34" charset="0"/>
              </a:rPr>
              <a:t>, explore, light, space, meaning.</a:t>
            </a:r>
            <a:endParaRPr lang="en-AU" sz="1800">
              <a:solidFill>
                <a:schemeClr val="accent1"/>
              </a:solidFill>
              <a:effectLst/>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2E6E4CF-0FEF-7D64-DA29-DEB50BE3EF19}"/>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1077090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p:txBody>
          <a:bodyPr/>
          <a:lstStyle/>
          <a:p>
            <a:r>
              <a:rPr lang="en-AU" dirty="0"/>
              <a:t>Apply – </a:t>
            </a:r>
            <a:r>
              <a:rPr lang="en-AU" dirty="0">
                <a:solidFill>
                  <a:schemeClr val="tx2"/>
                </a:solidFill>
              </a:rPr>
              <a:t>introductory sentence(s)</a:t>
            </a:r>
            <a:br>
              <a:rPr lang="en-AU" dirty="0"/>
            </a:br>
            <a:endParaRPr lang="en-AU" dirty="0"/>
          </a:p>
        </p:txBody>
      </p:sp>
      <p:grpSp>
        <p:nvGrpSpPr>
          <p:cNvPr id="9" name="Group 8">
            <a:extLst>
              <a:ext uri="{FF2B5EF4-FFF2-40B4-BE49-F238E27FC236}">
                <a16:creationId xmlns:a16="http://schemas.microsoft.com/office/drawing/2014/main" id="{A0858395-7EC7-2CCD-DD4B-0B4088377A48}"/>
              </a:ext>
              <a:ext uri="{C183D7F6-B498-43B3-948B-1728B52AA6E4}">
                <adec:decorative xmlns:adec="http://schemas.microsoft.com/office/drawing/2017/decorative" val="1"/>
              </a:ext>
            </a:extLst>
          </p:cNvPr>
          <p:cNvGrpSpPr/>
          <p:nvPr/>
        </p:nvGrpSpPr>
        <p:grpSpPr>
          <a:xfrm>
            <a:off x="244458" y="1440000"/>
            <a:ext cx="1800000" cy="1800000"/>
            <a:chOff x="244458" y="1482881"/>
            <a:chExt cx="1800000" cy="1800000"/>
          </a:xfrm>
        </p:grpSpPr>
        <p:sp>
          <p:nvSpPr>
            <p:cNvPr id="7" name="Oval 6">
              <a:extLst>
                <a:ext uri="{FF2B5EF4-FFF2-40B4-BE49-F238E27FC236}">
                  <a16:creationId xmlns:a16="http://schemas.microsoft.com/office/drawing/2014/main" id="{530003F3-C0EE-AA9F-5E75-3C1E7AB8A7E7}"/>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A</a:t>
              </a:r>
            </a:p>
            <a:p>
              <a:pPr algn="ctr"/>
              <a:endParaRPr lang="en-AU" b="1"/>
            </a:p>
          </p:txBody>
        </p:sp>
        <p:sp>
          <p:nvSpPr>
            <p:cNvPr id="8" name="TextBox 7">
              <a:extLst>
                <a:ext uri="{FF2B5EF4-FFF2-40B4-BE49-F238E27FC236}">
                  <a16:creationId xmlns:a16="http://schemas.microsoft.com/office/drawing/2014/main" id="{2E21FDBB-E3DD-DDBB-9C83-E4A8E25CA8D9}"/>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12" name="TextBox 11">
            <a:extLst>
              <a:ext uri="{FF2B5EF4-FFF2-40B4-BE49-F238E27FC236}">
                <a16:creationId xmlns:a16="http://schemas.microsoft.com/office/drawing/2014/main" id="{DEE6EC11-A435-D8CF-A9E3-F61F3DA348E7}"/>
              </a:ext>
            </a:extLst>
          </p:cNvPr>
          <p:cNvSpPr txBox="1"/>
          <p:nvPr/>
        </p:nvSpPr>
        <p:spPr>
          <a:xfrm>
            <a:off x="2156361" y="1442860"/>
            <a:ext cx="9687637" cy="369332"/>
          </a:xfrm>
          <a:prstGeom prst="rect">
            <a:avLst/>
          </a:prstGeom>
          <a:noFill/>
        </p:spPr>
        <p:txBody>
          <a:bodyPr wrap="square">
            <a:spAutoFit/>
          </a:bodyPr>
          <a:lstStyle/>
          <a:p>
            <a:r>
              <a:rPr kumimoji="0" lang="en-AU" altLang="zh-CN" sz="1800" b="0" i="0" u="none" strike="noStrike" cap="none" normalizeH="0" baseline="0" dirty="0">
                <a:ln>
                  <a:noFill/>
                </a:ln>
                <a:solidFill>
                  <a:srgbClr val="000000"/>
                </a:solidFill>
                <a:effectLst/>
                <a:ea typeface="Calibri" panose="020F0502020204030204" pitchFamily="34" charset="0"/>
                <a:cs typeface="Arial" panose="020B0604020202020204" pitchFamily="34" charset="0"/>
              </a:rPr>
              <a:t>Now complete an introductory sentence for question 1, using the table on the next slide. </a:t>
            </a:r>
            <a:endParaRPr lang="en-AU" sz="1800" dirty="0"/>
          </a:p>
        </p:txBody>
      </p:sp>
      <p:sp>
        <p:nvSpPr>
          <p:cNvPr id="15" name="Rectangle 14">
            <a:extLst>
              <a:ext uri="{FF2B5EF4-FFF2-40B4-BE49-F238E27FC236}">
                <a16:creationId xmlns:a16="http://schemas.microsoft.com/office/drawing/2014/main" id="{81C5B773-5516-801F-082A-AF1DF9AB914C}"/>
              </a:ext>
              <a:ext uri="{C183D7F6-B498-43B3-948B-1728B52AA6E4}">
                <adec:decorative xmlns:adec="http://schemas.microsoft.com/office/drawing/2017/decorative" val="0"/>
              </a:ext>
            </a:extLst>
          </p:cNvPr>
          <p:cNvSpPr/>
          <p:nvPr/>
        </p:nvSpPr>
        <p:spPr>
          <a:xfrm>
            <a:off x="2156362" y="1850922"/>
            <a:ext cx="9687637" cy="111556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14000"/>
              </a:lnSpc>
              <a:spcBef>
                <a:spcPts val="600"/>
              </a:spcBef>
              <a:spcAft>
                <a:spcPct val="0"/>
              </a:spcAft>
              <a:buClrTx/>
              <a:buSzTx/>
              <a:buFontTx/>
              <a:buNone/>
              <a:tabLst/>
            </a:pPr>
            <a:r>
              <a:rPr kumimoji="0" lang="en-AU" altLang="zh-CN" sz="1600" b="1" i="0" u="none" strike="noStrike" cap="none" normalizeH="0" baseline="0" dirty="0">
                <a:ln>
                  <a:noFill/>
                </a:ln>
                <a:solidFill>
                  <a:schemeClr val="tx1"/>
                </a:solidFill>
                <a:effectLst/>
                <a:ea typeface="Calibri" panose="020F0502020204030204" pitchFamily="34" charset="0"/>
                <a:cs typeface="Arial" panose="020B0604020202020204" pitchFamily="34" charset="0"/>
              </a:rPr>
              <a:t>Question 1 </a:t>
            </a:r>
            <a:r>
              <a:rPr kumimoji="0" lang="en-AU" altLang="zh-CN"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(5 marks) </a:t>
            </a:r>
            <a:endParaRPr kumimoji="0" lang="en-AU" altLang="zh-C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14000"/>
              </a:lnSpc>
              <a:spcBef>
                <a:spcPts val="600"/>
              </a:spcBef>
              <a:spcAft>
                <a:spcPct val="0"/>
              </a:spcAft>
              <a:buClrTx/>
              <a:buSzTx/>
              <a:buFontTx/>
              <a:buNone/>
              <a:tabLst/>
            </a:pPr>
            <a:r>
              <a:rPr kumimoji="0" lang="en-AU" altLang="zh-CN"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Refer to plate 1 on page 1 of the plates </a:t>
            </a:r>
            <a:r>
              <a:rPr lang="en-AU" altLang="zh-CN" sz="1600" dirty="0">
                <a:solidFill>
                  <a:schemeClr val="tx1"/>
                </a:solidFill>
                <a:ea typeface="Calibri" panose="020F0502020204030204" pitchFamily="34" charset="0"/>
                <a:cs typeface="Arial" panose="020B0604020202020204" pitchFamily="34" charset="0"/>
              </a:rPr>
              <a:t>b</a:t>
            </a:r>
            <a:r>
              <a:rPr kumimoji="0" lang="en-AU" altLang="zh-CN"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ooklet to answer question 1. </a:t>
            </a:r>
            <a:endParaRPr kumimoji="0" lang="en-AU" altLang="zh-CN"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14000"/>
              </a:lnSpc>
              <a:spcBef>
                <a:spcPts val="600"/>
              </a:spcBef>
              <a:spcAft>
                <a:spcPct val="0"/>
              </a:spcAft>
              <a:buClrTx/>
              <a:buSzTx/>
              <a:buFontTx/>
              <a:buNone/>
              <a:tabLst/>
            </a:pPr>
            <a:r>
              <a:rPr kumimoji="0" lang="en-AU" altLang="zh-CN" sz="1600" b="0" i="0" u="none" strike="noStrike" cap="none" normalizeH="0" baseline="0" dirty="0">
                <a:ln>
                  <a:noFill/>
                </a:ln>
                <a:solidFill>
                  <a:schemeClr val="tx1"/>
                </a:solidFill>
                <a:effectLst/>
                <a:ea typeface="Calibri" panose="020F0502020204030204" pitchFamily="34" charset="0"/>
                <a:cs typeface="Arial" panose="020B0604020202020204" pitchFamily="34" charset="0"/>
              </a:rPr>
              <a:t>How does Lin Onus incorporate both the traditional and the contemporary in his artmaking practice?</a:t>
            </a:r>
            <a:endParaRPr kumimoji="0" lang="en-AU" altLang="zh-CN" sz="1600" b="0" i="0" u="none" strike="noStrike" cap="none" normalizeH="0" baseline="0" dirty="0">
              <a:ln>
                <a:noFill/>
              </a:ln>
              <a:solidFill>
                <a:schemeClr val="tx1"/>
              </a:solidFill>
              <a:effectLst/>
            </a:endParaRPr>
          </a:p>
        </p:txBody>
      </p:sp>
      <p:sp>
        <p:nvSpPr>
          <p:cNvPr id="3" name="Oval 2">
            <a:extLst>
              <a:ext uri="{FF2B5EF4-FFF2-40B4-BE49-F238E27FC236}">
                <a16:creationId xmlns:a16="http://schemas.microsoft.com/office/drawing/2014/main" id="{56748FC8-1B61-0E21-37BD-1FBB506E96A1}"/>
              </a:ext>
            </a:extLst>
          </p:cNvPr>
          <p:cNvSpPr/>
          <p:nvPr/>
        </p:nvSpPr>
        <p:spPr>
          <a:xfrm>
            <a:off x="2298038" y="3109375"/>
            <a:ext cx="3244270" cy="3133057"/>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Plates are available here:</a:t>
            </a:r>
          </a:p>
          <a:p>
            <a:pPr algn="ctr"/>
            <a:r>
              <a:rPr lang="en-AU" dirty="0">
                <a:solidFill>
                  <a:schemeClr val="accent2"/>
                </a:solidFill>
                <a:hlinkClick r:id="rId2">
                  <a:extLst>
                    <a:ext uri="{A12FA001-AC4F-418D-AE19-62706E023703}">
                      <ahyp:hlinkClr xmlns:ahyp="http://schemas.microsoft.com/office/drawing/2018/hyperlinkcolor" val="tx"/>
                    </a:ext>
                  </a:extLst>
                </a:hlinkClick>
              </a:rPr>
              <a:t>2017 visual arts HSC examination kit</a:t>
            </a:r>
            <a:endParaRPr lang="en-AU" dirty="0">
              <a:solidFill>
                <a:schemeClr val="accent2"/>
              </a:solidFill>
            </a:endParaRPr>
          </a:p>
        </p:txBody>
      </p:sp>
      <p:sp>
        <p:nvSpPr>
          <p:cNvPr id="6" name="Rectangle: Rounded Corners 5">
            <a:extLst>
              <a:ext uri="{FF2B5EF4-FFF2-40B4-BE49-F238E27FC236}">
                <a16:creationId xmlns:a16="http://schemas.microsoft.com/office/drawing/2014/main" id="{C9FF97DB-3913-70B0-731B-4D4795076FF2}"/>
              </a:ext>
            </a:extLst>
          </p:cNvPr>
          <p:cNvSpPr/>
          <p:nvPr/>
        </p:nvSpPr>
        <p:spPr>
          <a:xfrm>
            <a:off x="6438379" y="3199995"/>
            <a:ext cx="3855151" cy="2951818"/>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2000" b="1">
                <a:solidFill>
                  <a:schemeClr val="accent1"/>
                </a:solidFill>
                <a:effectLst/>
                <a:ea typeface="Calibri" panose="020F0502020204030204" pitchFamily="34" charset="0"/>
                <a:cs typeface="Arial" panose="020B0604020202020204" pitchFamily="34" charset="0"/>
              </a:rPr>
              <a:t>Hint: </a:t>
            </a:r>
            <a:r>
              <a:rPr lang="en-AU" sz="1800">
                <a:solidFill>
                  <a:schemeClr val="accent1"/>
                </a:solidFill>
                <a:effectLst/>
                <a:ea typeface="Calibri" panose="020F0502020204030204" pitchFamily="34" charset="0"/>
                <a:cs typeface="Times New Roman" panose="02020603050405020304" pitchFamily="18" charset="0"/>
              </a:rPr>
              <a:t>Question 1 introductory sentence should be short, linking the key words of the question to your main point. </a:t>
            </a:r>
          </a:p>
          <a:p>
            <a:pPr>
              <a:lnSpc>
                <a:spcPct val="115000"/>
              </a:lnSpc>
              <a:spcBef>
                <a:spcPts val="1200"/>
              </a:spcBef>
            </a:pPr>
            <a:r>
              <a:rPr lang="en-AU" sz="1800">
                <a:solidFill>
                  <a:schemeClr val="accent1"/>
                </a:solidFill>
                <a:effectLst/>
                <a:ea typeface="Calibri" panose="020F0502020204030204" pitchFamily="34" charset="0"/>
                <a:cs typeface="Times New Roman" panose="02020603050405020304" pitchFamily="18" charset="0"/>
              </a:rPr>
              <a:t>Note the difference in scaffolds between questions 1 and 3.</a:t>
            </a:r>
          </a:p>
        </p:txBody>
      </p:sp>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976058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A358-F045-5A53-A173-DA33DEADD85B}"/>
              </a:ext>
            </a:extLst>
          </p:cNvPr>
          <p:cNvSpPr>
            <a:spLocks noGrp="1"/>
          </p:cNvSpPr>
          <p:nvPr>
            <p:ph type="title"/>
          </p:nvPr>
        </p:nvSpPr>
        <p:spPr/>
        <p:txBody>
          <a:bodyPr/>
          <a:lstStyle/>
          <a:p>
            <a:r>
              <a:rPr lang="en-AU" dirty="0"/>
              <a:t>Apply – </a:t>
            </a:r>
            <a:r>
              <a:rPr lang="en-AU" dirty="0">
                <a:solidFill>
                  <a:schemeClr val="tx2"/>
                </a:solidFill>
              </a:rPr>
              <a:t>introductory sentence(s) continued</a:t>
            </a:r>
            <a:br>
              <a:rPr lang="en-AU" dirty="0"/>
            </a:br>
            <a:endParaRPr lang="en-AU" dirty="0"/>
          </a:p>
        </p:txBody>
      </p:sp>
      <p:grpSp>
        <p:nvGrpSpPr>
          <p:cNvPr id="9" name="Group 8">
            <a:extLst>
              <a:ext uri="{FF2B5EF4-FFF2-40B4-BE49-F238E27FC236}">
                <a16:creationId xmlns:a16="http://schemas.microsoft.com/office/drawing/2014/main" id="{CE77A111-FEE8-BE96-75DC-76E6875716A2}"/>
              </a:ext>
              <a:ext uri="{C183D7F6-B498-43B3-948B-1728B52AA6E4}">
                <adec:decorative xmlns:adec="http://schemas.microsoft.com/office/drawing/2017/decorative" val="1"/>
              </a:ext>
            </a:extLst>
          </p:cNvPr>
          <p:cNvGrpSpPr/>
          <p:nvPr/>
        </p:nvGrpSpPr>
        <p:grpSpPr>
          <a:xfrm>
            <a:off x="244458" y="1440000"/>
            <a:ext cx="1800000" cy="1800000"/>
            <a:chOff x="244458" y="1482881"/>
            <a:chExt cx="1800000" cy="1800000"/>
          </a:xfrm>
        </p:grpSpPr>
        <p:sp>
          <p:nvSpPr>
            <p:cNvPr id="6" name="Oval 5">
              <a:extLst>
                <a:ext uri="{FF2B5EF4-FFF2-40B4-BE49-F238E27FC236}">
                  <a16:creationId xmlns:a16="http://schemas.microsoft.com/office/drawing/2014/main" id="{245B3E9E-E38B-EF51-2CF9-CF1948D97653}"/>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A</a:t>
              </a:r>
            </a:p>
            <a:p>
              <a:pPr algn="ctr"/>
              <a:endParaRPr lang="en-AU" b="1"/>
            </a:p>
          </p:txBody>
        </p:sp>
        <p:sp>
          <p:nvSpPr>
            <p:cNvPr id="13" name="TextBox 12">
              <a:extLst>
                <a:ext uri="{FF2B5EF4-FFF2-40B4-BE49-F238E27FC236}">
                  <a16:creationId xmlns:a16="http://schemas.microsoft.com/office/drawing/2014/main" id="{CD467D54-B849-87BA-D8F8-33268D1419E2}"/>
                </a:ext>
                <a:ext uri="{C183D7F6-B498-43B3-948B-1728B52AA6E4}">
                  <adec:decorative xmlns:adec="http://schemas.microsoft.com/office/drawing/2017/decorative" val="1"/>
                </a:ext>
              </a:extLst>
            </p:cNvPr>
            <p:cNvSpPr txBox="1"/>
            <p:nvPr/>
          </p:nvSpPr>
          <p:spPr>
            <a:xfrm>
              <a:off x="810670" y="2826508"/>
              <a:ext cx="667576" cy="440267"/>
            </a:xfrm>
            <a:prstGeom prst="rect">
              <a:avLst/>
            </a:prstGeom>
            <a:noFill/>
          </p:spPr>
          <p:txBody>
            <a:bodyPr wrap="square" lIns="0" tIns="0" rIns="0" bIns="0" rtlCol="0">
              <a:noAutofit/>
            </a:bodyPr>
            <a:lstStyle/>
            <a:p>
              <a:pPr algn="l"/>
              <a:r>
                <a:rPr lang="en-AU" sz="1800">
                  <a:solidFill>
                    <a:schemeClr val="bg1"/>
                  </a:solidFill>
                </a:rPr>
                <a:t>Apply</a:t>
              </a:r>
            </a:p>
          </p:txBody>
        </p:sp>
      </p:grpSp>
      <p:sp>
        <p:nvSpPr>
          <p:cNvPr id="8" name="TextBox 7">
            <a:extLst>
              <a:ext uri="{FF2B5EF4-FFF2-40B4-BE49-F238E27FC236}">
                <a16:creationId xmlns:a16="http://schemas.microsoft.com/office/drawing/2014/main" id="{9C3F3A70-2B9E-C0A8-F3C3-E1984089B152}"/>
              </a:ext>
            </a:extLst>
          </p:cNvPr>
          <p:cNvSpPr txBox="1"/>
          <p:nvPr/>
        </p:nvSpPr>
        <p:spPr>
          <a:xfrm>
            <a:off x="2180128" y="1440000"/>
            <a:ext cx="744279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zh-CN" sz="1800" i="0" u="none" strike="noStrike" cap="none" normalizeH="0" baseline="0" dirty="0">
                <a:ln>
                  <a:noFill/>
                </a:ln>
                <a:solidFill>
                  <a:schemeClr val="tx1"/>
                </a:solidFill>
                <a:effectLst/>
                <a:latin typeface="+mj-lt"/>
                <a:ea typeface="Calibri" panose="020F0502020204030204" pitchFamily="34" charset="0"/>
                <a:cs typeface="Arial" panose="020B0604020202020204" pitchFamily="34" charset="0"/>
              </a:rPr>
              <a:t>Table 15: Introductory sentence question 1</a:t>
            </a:r>
            <a:endParaRPr kumimoji="0" lang="en-AU" altLang="zh-CN" sz="1800" i="0" u="none" strike="noStrike" cap="none" normalizeH="0" baseline="0" dirty="0">
              <a:ln>
                <a:noFill/>
              </a:ln>
              <a:solidFill>
                <a:schemeClr val="tx1"/>
              </a:solidFill>
              <a:effectLst/>
              <a:latin typeface="+mj-lt"/>
            </a:endParaRPr>
          </a:p>
        </p:txBody>
      </p:sp>
      <p:graphicFrame>
        <p:nvGraphicFramePr>
          <p:cNvPr id="5" name="Content Placeholder 4" descr="Table 15 - introductory sentence for question 1. 2 columns titled sentence elements and your response. 3 content rows underneath titled key words of the question, artists/artworks, point of view.">
            <a:extLst>
              <a:ext uri="{FF2B5EF4-FFF2-40B4-BE49-F238E27FC236}">
                <a16:creationId xmlns:a16="http://schemas.microsoft.com/office/drawing/2014/main" id="{E271AF48-2C8B-DB90-9866-D536405381A6}"/>
              </a:ext>
            </a:extLst>
          </p:cNvPr>
          <p:cNvGraphicFramePr>
            <a:graphicFrameLocks/>
          </p:cNvGraphicFramePr>
          <p:nvPr>
            <p:extLst>
              <p:ext uri="{D42A27DB-BD31-4B8C-83A1-F6EECF244321}">
                <p14:modId xmlns:p14="http://schemas.microsoft.com/office/powerpoint/2010/main" val="1760185761"/>
              </p:ext>
            </p:extLst>
          </p:nvPr>
        </p:nvGraphicFramePr>
        <p:xfrm>
          <a:off x="2180128" y="1807826"/>
          <a:ext cx="9523257" cy="2963540"/>
        </p:xfrm>
        <a:graphic>
          <a:graphicData uri="http://schemas.openxmlformats.org/drawingml/2006/table">
            <a:tbl>
              <a:tblPr firstRow="1" firstCol="1" bandRow="1">
                <a:tableStyleId>{69012ECD-51FC-41F1-AA8D-1B2483CD663E}</a:tableStyleId>
              </a:tblPr>
              <a:tblGrid>
                <a:gridCol w="2541477">
                  <a:extLst>
                    <a:ext uri="{9D8B030D-6E8A-4147-A177-3AD203B41FA5}">
                      <a16:colId xmlns:a16="http://schemas.microsoft.com/office/drawing/2014/main" val="4083952938"/>
                    </a:ext>
                  </a:extLst>
                </a:gridCol>
                <a:gridCol w="6981780">
                  <a:extLst>
                    <a:ext uri="{9D8B030D-6E8A-4147-A177-3AD203B41FA5}">
                      <a16:colId xmlns:a16="http://schemas.microsoft.com/office/drawing/2014/main" val="1191606951"/>
                    </a:ext>
                  </a:extLst>
                </a:gridCol>
              </a:tblGrid>
              <a:tr h="660050">
                <a:tc>
                  <a:txBody>
                    <a:bodyPr/>
                    <a:lstStyle/>
                    <a:p>
                      <a:pPr>
                        <a:lnSpc>
                          <a:spcPct val="115000"/>
                        </a:lnSpc>
                        <a:spcBef>
                          <a:spcPts val="960"/>
                        </a:spcBef>
                        <a:spcAft>
                          <a:spcPts val="960"/>
                        </a:spcAft>
                      </a:pPr>
                      <a:r>
                        <a:rPr lang="en-AU" sz="1800">
                          <a:effectLst/>
                        </a:rPr>
                        <a:t>Sentence elements</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B w="12700">
                      <a:solidFill>
                        <a:schemeClr val="tx1"/>
                      </a:solidFill>
                    </a:lnB>
                  </a:tcPr>
                </a:tc>
                <a:tc>
                  <a:txBody>
                    <a:bodyPr/>
                    <a:lstStyle/>
                    <a:p>
                      <a:pPr>
                        <a:lnSpc>
                          <a:spcPct val="115000"/>
                        </a:lnSpc>
                        <a:spcBef>
                          <a:spcPts val="400"/>
                        </a:spcBef>
                        <a:spcAft>
                          <a:spcPts val="400"/>
                        </a:spcAft>
                      </a:pPr>
                      <a:r>
                        <a:rPr lang="en-AU" sz="1800">
                          <a:effectLst/>
                        </a:rPr>
                        <a:t>Your response </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B w="12700">
                      <a:solidFill>
                        <a:schemeClr val="tx1"/>
                      </a:solidFill>
                    </a:lnB>
                  </a:tcPr>
                </a:tc>
                <a:extLst>
                  <a:ext uri="{0D108BD9-81ED-4DB2-BD59-A6C34878D82A}">
                    <a16:rowId xmlns:a16="http://schemas.microsoft.com/office/drawing/2014/main" val="720542716"/>
                  </a:ext>
                </a:extLst>
              </a:tr>
              <a:tr h="892012">
                <a:tc>
                  <a:txBody>
                    <a:bodyPr/>
                    <a:lstStyle/>
                    <a:p>
                      <a:pPr>
                        <a:lnSpc>
                          <a:spcPct val="115000"/>
                        </a:lnSpc>
                        <a:spcBef>
                          <a:spcPts val="400"/>
                        </a:spcBef>
                        <a:spcAft>
                          <a:spcPts val="400"/>
                        </a:spcAft>
                      </a:pPr>
                      <a:r>
                        <a:rPr lang="en-AU" sz="1800">
                          <a:effectLst/>
                        </a:rPr>
                        <a:t>Key words of the question</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15000"/>
                        </a:lnSpc>
                        <a:spcBef>
                          <a:spcPts val="400"/>
                        </a:spcBef>
                        <a:spcAft>
                          <a:spcPts val="400"/>
                        </a:spcAft>
                      </a:pPr>
                      <a:r>
                        <a:rPr lang="en-AU" sz="1800">
                          <a:effectLst/>
                        </a:rPr>
                        <a:t>(your response)</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6"/>
                    </a:solidFill>
                  </a:tcPr>
                </a:tc>
                <a:extLst>
                  <a:ext uri="{0D108BD9-81ED-4DB2-BD59-A6C34878D82A}">
                    <a16:rowId xmlns:a16="http://schemas.microsoft.com/office/drawing/2014/main" val="71374870"/>
                  </a:ext>
                </a:extLst>
              </a:tr>
              <a:tr h="660050">
                <a:tc>
                  <a:txBody>
                    <a:bodyPr/>
                    <a:lstStyle/>
                    <a:p>
                      <a:pPr>
                        <a:lnSpc>
                          <a:spcPct val="115000"/>
                        </a:lnSpc>
                        <a:spcBef>
                          <a:spcPts val="400"/>
                        </a:spcBef>
                        <a:spcAft>
                          <a:spcPts val="400"/>
                        </a:spcAft>
                      </a:pPr>
                      <a:r>
                        <a:rPr lang="en-AU" sz="1800">
                          <a:effectLst/>
                        </a:rPr>
                        <a:t>Artists/artworks</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15000"/>
                        </a:lnSpc>
                        <a:spcBef>
                          <a:spcPts val="400"/>
                        </a:spcBef>
                        <a:spcAft>
                          <a:spcPts val="400"/>
                        </a:spcAft>
                      </a:pPr>
                      <a:r>
                        <a:rPr lang="en-AU" sz="1800">
                          <a:effectLst/>
                        </a:rPr>
                        <a:t>(your response)</a:t>
                      </a:r>
                    </a:p>
                    <a:p>
                      <a:pPr>
                        <a:lnSpc>
                          <a:spcPct val="115000"/>
                        </a:lnSpc>
                        <a:spcBef>
                          <a:spcPts val="400"/>
                        </a:spcBef>
                        <a:spcAft>
                          <a:spcPts val="400"/>
                        </a:spcAft>
                      </a:pP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6"/>
                    </a:solidFill>
                  </a:tcPr>
                </a:tc>
                <a:extLst>
                  <a:ext uri="{0D108BD9-81ED-4DB2-BD59-A6C34878D82A}">
                    <a16:rowId xmlns:a16="http://schemas.microsoft.com/office/drawing/2014/main" val="2157903998"/>
                  </a:ext>
                </a:extLst>
              </a:tr>
              <a:tr h="660050">
                <a:tc>
                  <a:txBody>
                    <a:bodyPr/>
                    <a:lstStyle/>
                    <a:p>
                      <a:pPr>
                        <a:lnSpc>
                          <a:spcPct val="115000"/>
                        </a:lnSpc>
                        <a:spcBef>
                          <a:spcPts val="400"/>
                        </a:spcBef>
                        <a:spcAft>
                          <a:spcPts val="400"/>
                        </a:spcAft>
                      </a:pPr>
                      <a:r>
                        <a:rPr lang="en-AU" sz="1800">
                          <a:effectLst/>
                        </a:rPr>
                        <a:t>Point of view</a:t>
                      </a:r>
                      <a:endParaRPr lang="en-AU" sz="1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ct val="115000"/>
                        </a:lnSpc>
                        <a:spcBef>
                          <a:spcPts val="400"/>
                        </a:spcBef>
                        <a:spcAft>
                          <a:spcPts val="400"/>
                        </a:spcAft>
                      </a:pPr>
                      <a:r>
                        <a:rPr lang="en-AU" sz="1800" dirty="0">
                          <a:effectLst/>
                        </a:rPr>
                        <a:t>(your response)</a:t>
                      </a:r>
                    </a:p>
                    <a:p>
                      <a:pPr>
                        <a:lnSpc>
                          <a:spcPct val="115000"/>
                        </a:lnSpc>
                        <a:spcBef>
                          <a:spcPts val="400"/>
                        </a:spcBef>
                        <a:spcAft>
                          <a:spcPts val="400"/>
                        </a:spcAft>
                      </a:pPr>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a:solidFill>
                        <a:schemeClr val="tx1"/>
                      </a:solidFill>
                    </a:lnL>
                    <a:lnR w="12700">
                      <a:solidFill>
                        <a:schemeClr val="tx1"/>
                      </a:solidFill>
                    </a:lnR>
                    <a:lnT w="12700">
                      <a:solidFill>
                        <a:schemeClr val="tx1"/>
                      </a:solidFill>
                    </a:lnT>
                    <a:lnB w="12700">
                      <a:solidFill>
                        <a:schemeClr val="tx1"/>
                      </a:solidFill>
                    </a:lnB>
                    <a:solidFill>
                      <a:schemeClr val="accent6"/>
                    </a:solidFill>
                  </a:tcPr>
                </a:tc>
                <a:extLst>
                  <a:ext uri="{0D108BD9-81ED-4DB2-BD59-A6C34878D82A}">
                    <a16:rowId xmlns:a16="http://schemas.microsoft.com/office/drawing/2014/main" val="3538736712"/>
                  </a:ext>
                </a:extLst>
              </a:tr>
            </a:tbl>
          </a:graphicData>
        </a:graphic>
      </p:graphicFrame>
      <p:sp>
        <p:nvSpPr>
          <p:cNvPr id="7" name="TextBox 6">
            <a:extLst>
              <a:ext uri="{FF2B5EF4-FFF2-40B4-BE49-F238E27FC236}">
                <a16:creationId xmlns:a16="http://schemas.microsoft.com/office/drawing/2014/main" id="{7FCB5C08-EF78-D137-7BF4-82B6B8415C98}"/>
              </a:ext>
            </a:extLst>
          </p:cNvPr>
          <p:cNvSpPr txBox="1"/>
          <p:nvPr/>
        </p:nvSpPr>
        <p:spPr>
          <a:xfrm>
            <a:off x="360000" y="5168747"/>
            <a:ext cx="11484000" cy="872483"/>
          </a:xfrm>
          <a:prstGeom prst="rect">
            <a:avLst/>
          </a:prstGeom>
          <a:noFill/>
        </p:spPr>
        <p:txBody>
          <a:bodyPr wrap="square" lIns="91440" tIns="45720" rIns="91440" bIns="45720" anchor="t">
            <a:spAutoFit/>
          </a:bodyPr>
          <a:lstStyle/>
          <a:p>
            <a:pPr defTabSz="914400" eaLnBrk="0" fontAlgn="base" hangingPunct="0">
              <a:lnSpc>
                <a:spcPct val="150000"/>
              </a:lnSpc>
              <a:spcBef>
                <a:spcPct val="0"/>
              </a:spcBef>
              <a:spcAft>
                <a:spcPct val="0"/>
              </a:spcAft>
            </a:pPr>
            <a:r>
              <a:rPr kumimoji="0" lang="en-AU" altLang="zh-CN" sz="1800" b="0" i="0" u="none" strike="noStrike" cap="none" normalizeH="0" baseline="0" dirty="0">
                <a:ln>
                  <a:noFill/>
                </a:ln>
                <a:effectLst/>
                <a:ea typeface="Calibri" panose="020F0502020204030204" pitchFamily="34" charset="0"/>
                <a:cs typeface="Arial"/>
              </a:rPr>
              <a:t>Put these elements together to create a concise introductory sentence and write it in the question 1 section of the </a:t>
            </a:r>
            <a:r>
              <a:rPr kumimoji="0" lang="en-AU" altLang="zh-CN" sz="1800" b="0" i="0" u="none" strike="noStrike" cap="none" normalizeH="0" baseline="0" dirty="0">
                <a:ln>
                  <a:noFill/>
                </a:ln>
                <a:solidFill>
                  <a:schemeClr val="accent2"/>
                </a:solidFill>
                <a:effectLst/>
                <a:ea typeface="Calibri" panose="020F0502020204030204" pitchFamily="34" charset="0"/>
                <a:cs typeface="Arial"/>
                <a:hlinkClick r:id="rId2">
                  <a:extLst>
                    <a:ext uri="{A12FA001-AC4F-418D-AE19-62706E023703}">
                      <ahyp:hlinkClr xmlns:ahyp="http://schemas.microsoft.com/office/drawing/2018/hyperlinkcolor" val="tx"/>
                    </a:ext>
                  </a:extLst>
                </a:hlinkClick>
              </a:rPr>
              <a:t>‘Response to </a:t>
            </a:r>
            <a:r>
              <a:rPr lang="en-AU" altLang="zh-CN" sz="1800" dirty="0">
                <a:solidFill>
                  <a:schemeClr val="accent2"/>
                </a:solidFill>
                <a:ea typeface="Calibri" panose="020F0502020204030204" pitchFamily="34" charset="0"/>
                <a:cs typeface="Arial"/>
                <a:hlinkClick r:id="rId2">
                  <a:extLst>
                    <a:ext uri="{A12FA001-AC4F-418D-AE19-62706E023703}">
                      <ahyp:hlinkClr xmlns:ahyp="http://schemas.microsoft.com/office/drawing/2018/hyperlinkcolor" val="tx"/>
                    </a:ext>
                  </a:extLst>
                </a:hlinkClick>
              </a:rPr>
              <a:t>questions</a:t>
            </a:r>
            <a:r>
              <a:rPr kumimoji="0" lang="en-AU" altLang="zh-CN" sz="1800" b="0" i="0" u="none" strike="noStrike" cap="none" normalizeH="0" baseline="0" dirty="0">
                <a:ln>
                  <a:noFill/>
                </a:ln>
                <a:solidFill>
                  <a:schemeClr val="accent2"/>
                </a:solidFill>
                <a:effectLst/>
                <a:ea typeface="Calibri" panose="020F0502020204030204" pitchFamily="34" charset="0"/>
                <a:cs typeface="Arial"/>
                <a:hlinkClick r:id="rId2">
                  <a:extLst>
                    <a:ext uri="{A12FA001-AC4F-418D-AE19-62706E023703}">
                      <ahyp:hlinkClr xmlns:ahyp="http://schemas.microsoft.com/office/drawing/2018/hyperlinkcolor" val="tx"/>
                    </a:ext>
                  </a:extLst>
                </a:hlinkClick>
              </a:rPr>
              <a:t> 1</a:t>
            </a:r>
            <a:r>
              <a:rPr lang="en-AU" altLang="zh-CN" sz="1800" dirty="0">
                <a:solidFill>
                  <a:schemeClr val="accent2"/>
                </a:solidFill>
                <a:ea typeface="Calibri" panose="020F0502020204030204" pitchFamily="34" charset="0"/>
                <a:cs typeface="Arial"/>
                <a:hlinkClick r:id="rId2">
                  <a:extLst>
                    <a:ext uri="{A12FA001-AC4F-418D-AE19-62706E023703}">
                      <ahyp:hlinkClr xmlns:ahyp="http://schemas.microsoft.com/office/drawing/2018/hyperlinkcolor" val="tx"/>
                    </a:ext>
                  </a:extLst>
                </a:hlinkClick>
              </a:rPr>
              <a:t> and 3 ’</a:t>
            </a:r>
            <a:r>
              <a:rPr lang="en-AU" altLang="zh-CN" sz="1800" dirty="0">
                <a:ea typeface="Calibri" panose="020F0502020204030204" pitchFamily="34" charset="0"/>
                <a:cs typeface="Arial"/>
              </a:rPr>
              <a:t> document.</a:t>
            </a:r>
            <a:endParaRPr kumimoji="0" lang="en-AU" altLang="zh-CN" sz="1800" b="0" i="0" u="none" strike="noStrike" cap="none" normalizeH="0" baseline="0" dirty="0">
              <a:ln>
                <a:noFill/>
              </a:ln>
              <a:effectLst/>
            </a:endParaRPr>
          </a:p>
        </p:txBody>
      </p:sp>
      <p:sp>
        <p:nvSpPr>
          <p:cNvPr id="4" name="Slide Number Placeholder 3">
            <a:extLst>
              <a:ext uri="{FF2B5EF4-FFF2-40B4-BE49-F238E27FC236}">
                <a16:creationId xmlns:a16="http://schemas.microsoft.com/office/drawing/2014/main" id="{91D14C8C-9C40-3F48-E23F-42569EC18473}"/>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8</a:t>
            </a:fld>
            <a:endParaRPr lang="en-AU"/>
          </a:p>
        </p:txBody>
      </p:sp>
    </p:spTree>
    <p:extLst>
      <p:ext uri="{BB962C8B-B14F-4D97-AF65-F5344CB8AC3E}">
        <p14:creationId xmlns:p14="http://schemas.microsoft.com/office/powerpoint/2010/main" val="1006638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8F520-486E-F81D-FD35-E244EC20E8BF}"/>
              </a:ext>
            </a:extLst>
          </p:cNvPr>
          <p:cNvSpPr>
            <a:spLocks noGrp="1"/>
          </p:cNvSpPr>
          <p:nvPr>
            <p:ph type="title"/>
          </p:nvPr>
        </p:nvSpPr>
        <p:spPr/>
        <p:txBody>
          <a:bodyPr/>
          <a:lstStyle/>
          <a:p>
            <a:r>
              <a:rPr lang="en-AU" dirty="0"/>
              <a:t>Practise – </a:t>
            </a:r>
            <a:r>
              <a:rPr lang="en-AU" dirty="0">
                <a:solidFill>
                  <a:schemeClr val="tx2"/>
                </a:solidFill>
              </a:rPr>
              <a:t>introductory sentence(s)</a:t>
            </a:r>
            <a:br>
              <a:rPr lang="en-AU" dirty="0"/>
            </a:br>
            <a:endParaRPr lang="en-AU" dirty="0"/>
          </a:p>
        </p:txBody>
      </p:sp>
      <p:grpSp>
        <p:nvGrpSpPr>
          <p:cNvPr id="8" name="Group 7">
            <a:extLst>
              <a:ext uri="{FF2B5EF4-FFF2-40B4-BE49-F238E27FC236}">
                <a16:creationId xmlns:a16="http://schemas.microsoft.com/office/drawing/2014/main" id="{5E5130AA-56CF-9974-8030-7F56BFBC5D0E}"/>
              </a:ext>
              <a:ext uri="{C183D7F6-B498-43B3-948B-1728B52AA6E4}">
                <adec:decorative xmlns:adec="http://schemas.microsoft.com/office/drawing/2017/decorative" val="1"/>
              </a:ext>
            </a:extLst>
          </p:cNvPr>
          <p:cNvGrpSpPr/>
          <p:nvPr/>
        </p:nvGrpSpPr>
        <p:grpSpPr>
          <a:xfrm>
            <a:off x="244458" y="1440000"/>
            <a:ext cx="1800000" cy="1800000"/>
            <a:chOff x="244458" y="1482881"/>
            <a:chExt cx="1800000" cy="1800000"/>
          </a:xfrm>
        </p:grpSpPr>
        <p:sp>
          <p:nvSpPr>
            <p:cNvPr id="5" name="Oval 4">
              <a:extLst>
                <a:ext uri="{FF2B5EF4-FFF2-40B4-BE49-F238E27FC236}">
                  <a16:creationId xmlns:a16="http://schemas.microsoft.com/office/drawing/2014/main" id="{CC31C2AF-9287-7F47-0F87-19C2BD8B154C}"/>
                </a:ext>
                <a:ext uri="{C183D7F6-B498-43B3-948B-1728B52AA6E4}">
                  <adec:decorative xmlns:adec="http://schemas.microsoft.com/office/drawing/2017/decorative" val="1"/>
                </a:ext>
              </a:extLst>
            </p:cNvPr>
            <p:cNvSpPr/>
            <p:nvPr/>
          </p:nvSpPr>
          <p:spPr>
            <a:xfrm>
              <a:off x="244458" y="1482881"/>
              <a:ext cx="1800000" cy="180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0"/>
                <a:t>P</a:t>
              </a:r>
            </a:p>
            <a:p>
              <a:pPr algn="ctr"/>
              <a:endParaRPr lang="en-AU" b="1"/>
            </a:p>
          </p:txBody>
        </p:sp>
        <p:sp>
          <p:nvSpPr>
            <p:cNvPr id="6" name="TextBox 5">
              <a:extLst>
                <a:ext uri="{FF2B5EF4-FFF2-40B4-BE49-F238E27FC236}">
                  <a16:creationId xmlns:a16="http://schemas.microsoft.com/office/drawing/2014/main" id="{F7D077B7-C5F1-71B2-71C1-A8E9E81DEC1C}"/>
                </a:ext>
                <a:ext uri="{C183D7F6-B498-43B3-948B-1728B52AA6E4}">
                  <adec:decorative xmlns:adec="http://schemas.microsoft.com/office/drawing/2017/decorative" val="1"/>
                </a:ext>
              </a:extLst>
            </p:cNvPr>
            <p:cNvSpPr txBox="1"/>
            <p:nvPr/>
          </p:nvSpPr>
          <p:spPr>
            <a:xfrm>
              <a:off x="673290" y="2826508"/>
              <a:ext cx="942336" cy="440267"/>
            </a:xfrm>
            <a:prstGeom prst="rect">
              <a:avLst/>
            </a:prstGeom>
            <a:noFill/>
          </p:spPr>
          <p:txBody>
            <a:bodyPr wrap="square" lIns="0" tIns="0" rIns="0" bIns="0" rtlCol="0">
              <a:noAutofit/>
            </a:bodyPr>
            <a:lstStyle/>
            <a:p>
              <a:pPr algn="l"/>
              <a:r>
                <a:rPr lang="en-AU" sz="1800">
                  <a:solidFill>
                    <a:schemeClr val="bg1"/>
                  </a:solidFill>
                </a:rPr>
                <a:t>Practise</a:t>
              </a:r>
            </a:p>
          </p:txBody>
        </p:sp>
      </p:grpSp>
      <p:sp>
        <p:nvSpPr>
          <p:cNvPr id="12" name="TextBox 11">
            <a:extLst>
              <a:ext uri="{FF2B5EF4-FFF2-40B4-BE49-F238E27FC236}">
                <a16:creationId xmlns:a16="http://schemas.microsoft.com/office/drawing/2014/main" id="{DEE6EC11-A435-D8CF-A9E3-F61F3DA348E7}"/>
              </a:ext>
            </a:extLst>
          </p:cNvPr>
          <p:cNvSpPr txBox="1"/>
          <p:nvPr/>
        </p:nvSpPr>
        <p:spPr>
          <a:xfrm>
            <a:off x="2357476" y="1368000"/>
            <a:ext cx="9651168" cy="369332"/>
          </a:xfrm>
          <a:prstGeom prst="rect">
            <a:avLst/>
          </a:prstGeom>
          <a:noFill/>
        </p:spPr>
        <p:txBody>
          <a:bodyPr wrap="square">
            <a:spAutoFit/>
          </a:bodyPr>
          <a:lstStyle/>
          <a:p>
            <a:r>
              <a:rPr kumimoji="0" lang="en-AU" altLang="zh-CN" sz="1800" b="0" i="0" u="none" strike="noStrike" cap="none" normalizeH="0" baseline="0">
                <a:ln>
                  <a:noFill/>
                </a:ln>
                <a:solidFill>
                  <a:srgbClr val="000000"/>
                </a:solidFill>
                <a:effectLst/>
                <a:ea typeface="Calibri" panose="020F0502020204030204" pitchFamily="34" charset="0"/>
                <a:cs typeface="Arial" panose="020B0604020202020204" pitchFamily="34" charset="0"/>
              </a:rPr>
              <a:t>Complete an introductory sentence for question 3, using the table on the next slide. </a:t>
            </a:r>
            <a:endParaRPr lang="en-AU" sz="1800"/>
          </a:p>
        </p:txBody>
      </p:sp>
      <p:sp>
        <p:nvSpPr>
          <p:cNvPr id="15" name="Rectangle 14">
            <a:extLst>
              <a:ext uri="{FF2B5EF4-FFF2-40B4-BE49-F238E27FC236}">
                <a16:creationId xmlns:a16="http://schemas.microsoft.com/office/drawing/2014/main" id="{81C5B773-5516-801F-082A-AF1DF9AB914C}"/>
              </a:ext>
              <a:ext uri="{C183D7F6-B498-43B3-948B-1728B52AA6E4}">
                <adec:decorative xmlns:adec="http://schemas.microsoft.com/office/drawing/2017/decorative" val="0"/>
              </a:ext>
            </a:extLst>
          </p:cNvPr>
          <p:cNvSpPr/>
          <p:nvPr/>
        </p:nvSpPr>
        <p:spPr>
          <a:xfrm>
            <a:off x="2357476" y="1828800"/>
            <a:ext cx="9486524" cy="118447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4000"/>
              </a:lnSpc>
              <a:spcBef>
                <a:spcPts val="600"/>
              </a:spcBef>
            </a:pPr>
            <a:r>
              <a:rPr lang="en-AU" sz="1600" b="1" dirty="0">
                <a:solidFill>
                  <a:schemeClr val="tx1"/>
                </a:solidFill>
                <a:effectLst/>
                <a:ea typeface="Calibri" panose="020F0502020204030204" pitchFamily="34" charset="0"/>
              </a:rPr>
              <a:t>Question 3 </a:t>
            </a:r>
            <a:r>
              <a:rPr lang="en-AU" sz="1600" dirty="0">
                <a:solidFill>
                  <a:schemeClr val="tx1"/>
                </a:solidFill>
                <a:effectLst/>
                <a:ea typeface="Calibri" panose="020F0502020204030204" pitchFamily="34" charset="0"/>
              </a:rPr>
              <a:t>(12 marks) </a:t>
            </a:r>
          </a:p>
          <a:p>
            <a:pPr>
              <a:lnSpc>
                <a:spcPct val="114000"/>
              </a:lnSpc>
              <a:spcBef>
                <a:spcPts val="600"/>
              </a:spcBef>
            </a:pPr>
            <a:r>
              <a:rPr lang="en-AU" sz="1600" dirty="0">
                <a:solidFill>
                  <a:schemeClr val="tx1"/>
                </a:solidFill>
                <a:effectLst/>
                <a:ea typeface="Calibri" panose="020F0502020204030204" pitchFamily="34" charset="0"/>
              </a:rPr>
              <a:t>Refer to plates 4, 5 and 6 on pages 4, 5 and 6 of the plates </a:t>
            </a:r>
            <a:r>
              <a:rPr lang="en-AU" sz="1600" dirty="0">
                <a:solidFill>
                  <a:schemeClr val="tx1"/>
                </a:solidFill>
                <a:ea typeface="Calibri" panose="020F0502020204030204" pitchFamily="34" charset="0"/>
              </a:rPr>
              <a:t>b</a:t>
            </a:r>
            <a:r>
              <a:rPr lang="en-AU" sz="1600" dirty="0">
                <a:solidFill>
                  <a:schemeClr val="tx1"/>
                </a:solidFill>
                <a:effectLst/>
                <a:ea typeface="Calibri" panose="020F0502020204030204" pitchFamily="34" charset="0"/>
              </a:rPr>
              <a:t>ooklet to answer question 3.</a:t>
            </a:r>
          </a:p>
          <a:p>
            <a:pPr>
              <a:lnSpc>
                <a:spcPct val="114000"/>
              </a:lnSpc>
              <a:spcBef>
                <a:spcPts val="600"/>
              </a:spcBef>
            </a:pPr>
            <a:r>
              <a:rPr lang="en-AU" sz="1600" dirty="0">
                <a:solidFill>
                  <a:schemeClr val="tx1"/>
                </a:solidFill>
                <a:effectLst/>
                <a:ea typeface="Calibri" panose="020F0502020204030204" pitchFamily="34" charset="0"/>
              </a:rPr>
              <a:t>Analyse the relationships between the artworks and the audience for plates 4, 5 and 6. </a:t>
            </a:r>
          </a:p>
        </p:txBody>
      </p:sp>
      <p:sp>
        <p:nvSpPr>
          <p:cNvPr id="31" name="Oval 30">
            <a:extLst>
              <a:ext uri="{FF2B5EF4-FFF2-40B4-BE49-F238E27FC236}">
                <a16:creationId xmlns:a16="http://schemas.microsoft.com/office/drawing/2014/main" id="{EF6FDDBD-D27C-FA44-5D09-A409750A1E9F}"/>
              </a:ext>
            </a:extLst>
          </p:cNvPr>
          <p:cNvSpPr/>
          <p:nvPr/>
        </p:nvSpPr>
        <p:spPr>
          <a:xfrm>
            <a:off x="1812511" y="3053432"/>
            <a:ext cx="3244270" cy="3133057"/>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Plates are available here:</a:t>
            </a:r>
          </a:p>
          <a:p>
            <a:pPr algn="ctr"/>
            <a:r>
              <a:rPr lang="en-AU" dirty="0">
                <a:solidFill>
                  <a:schemeClr val="accent2"/>
                </a:solidFill>
                <a:hlinkClick r:id="rId2">
                  <a:extLst>
                    <a:ext uri="{A12FA001-AC4F-418D-AE19-62706E023703}">
                      <ahyp:hlinkClr xmlns:ahyp="http://schemas.microsoft.com/office/drawing/2018/hyperlinkcolor" val="tx"/>
                    </a:ext>
                  </a:extLst>
                </a:hlinkClick>
              </a:rPr>
              <a:t>2017 visual arts HSC examination kit</a:t>
            </a:r>
            <a:endParaRPr lang="en-AU" dirty="0">
              <a:solidFill>
                <a:schemeClr val="accent2"/>
              </a:solidFill>
            </a:endParaRPr>
          </a:p>
        </p:txBody>
      </p:sp>
      <p:sp>
        <p:nvSpPr>
          <p:cNvPr id="32" name="Oval 31">
            <a:extLst>
              <a:ext uri="{FF2B5EF4-FFF2-40B4-BE49-F238E27FC236}">
                <a16:creationId xmlns:a16="http://schemas.microsoft.com/office/drawing/2014/main" id="{E78C8F93-2D04-089F-E3AB-FDC33D1BECD5}"/>
              </a:ext>
            </a:extLst>
          </p:cNvPr>
          <p:cNvSpPr/>
          <p:nvPr/>
        </p:nvSpPr>
        <p:spPr>
          <a:xfrm>
            <a:off x="4472731" y="3972917"/>
            <a:ext cx="2413591" cy="2253729"/>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dirty="0">
                <a:solidFill>
                  <a:schemeClr val="accent1"/>
                </a:solidFill>
                <a:effectLst/>
                <a:ea typeface="Calibri" panose="020F0502020204030204" pitchFamily="34" charset="0"/>
                <a:cs typeface="Arial" panose="020B0604020202020204" pitchFamily="34" charset="0"/>
              </a:rPr>
              <a:t>You can access </a:t>
            </a:r>
            <a:r>
              <a:rPr lang="en-AU" sz="1800" b="1" dirty="0">
                <a:solidFill>
                  <a:schemeClr val="accent1"/>
                </a:solidFill>
                <a:effectLst/>
                <a:ea typeface="Calibri" panose="020F0502020204030204" pitchFamily="34" charset="0"/>
                <a:cs typeface="Arial" panose="020B0604020202020204" pitchFamily="34" charset="0"/>
              </a:rPr>
              <a:t>plate 5 </a:t>
            </a:r>
          </a:p>
          <a:p>
            <a:pPr algn="ctr"/>
            <a:r>
              <a:rPr lang="en-AU" sz="1800" dirty="0">
                <a:solidFill>
                  <a:schemeClr val="accent1"/>
                </a:solidFill>
                <a:effectLst/>
                <a:ea typeface="Calibri" panose="020F0502020204030204" pitchFamily="34" charset="0"/>
                <a:cs typeface="Arial" panose="020B0604020202020204" pitchFamily="34" charset="0"/>
              </a:rPr>
              <a:t>from the </a:t>
            </a:r>
            <a:r>
              <a:rPr lang="en-AU" sz="1800" u="sng" dirty="0">
                <a:solidFill>
                  <a:schemeClr val="accent2"/>
                </a:solidFill>
                <a:effectLs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Art Gallery NSW website</a:t>
            </a:r>
            <a:endParaRPr lang="en-AU" sz="1800" dirty="0">
              <a:solidFill>
                <a:schemeClr val="accent2"/>
              </a:solidFill>
            </a:endParaRPr>
          </a:p>
        </p:txBody>
      </p:sp>
      <p:sp>
        <p:nvSpPr>
          <p:cNvPr id="3" name="Rectangle: Rounded Corners 2">
            <a:extLst>
              <a:ext uri="{FF2B5EF4-FFF2-40B4-BE49-F238E27FC236}">
                <a16:creationId xmlns:a16="http://schemas.microsoft.com/office/drawing/2014/main" id="{52C67069-52B3-B474-9C48-411FFFA132D1}"/>
              </a:ext>
            </a:extLst>
          </p:cNvPr>
          <p:cNvSpPr/>
          <p:nvPr/>
        </p:nvSpPr>
        <p:spPr>
          <a:xfrm>
            <a:off x="7135221" y="3182505"/>
            <a:ext cx="4695247" cy="3044141"/>
          </a:xfrm>
          <a:prstGeom prst="round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Bef>
                <a:spcPts val="1200"/>
              </a:spcBef>
            </a:pPr>
            <a:r>
              <a:rPr lang="en-AU" sz="2000" b="1">
                <a:solidFill>
                  <a:schemeClr val="accent1"/>
                </a:solidFill>
                <a:effectLst/>
                <a:ea typeface="Calibri" panose="020F0502020204030204" pitchFamily="34" charset="0"/>
                <a:cs typeface="Arial" panose="020B0604020202020204" pitchFamily="34" charset="0"/>
              </a:rPr>
              <a:t>Hint: </a:t>
            </a:r>
            <a:r>
              <a:rPr lang="en-AU" sz="1800">
                <a:solidFill>
                  <a:schemeClr val="accent1"/>
                </a:solidFill>
                <a:effectLst/>
                <a:ea typeface="Calibri" panose="020F0502020204030204" pitchFamily="34" charset="0"/>
                <a:cs typeface="Times New Roman" panose="02020603050405020304" pitchFamily="18" charset="0"/>
              </a:rPr>
              <a:t>Question 3 is more like a mini essay. Therefore, your introduction may be one or two concise sentences connecting the question and the plates found in the source material to your point of view and the syllabus area highlighted by the wording of the question. </a:t>
            </a:r>
          </a:p>
        </p:txBody>
      </p:sp>
      <p:sp>
        <p:nvSpPr>
          <p:cNvPr id="4" name="Slide Number Placeholder 3">
            <a:extLst>
              <a:ext uri="{FF2B5EF4-FFF2-40B4-BE49-F238E27FC236}">
                <a16:creationId xmlns:a16="http://schemas.microsoft.com/office/drawing/2014/main" id="{19BFE475-5750-64C9-9BDD-E2B59DE48A9E}"/>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899893026"/>
      </p:ext>
    </p:extLst>
  </p:cSld>
  <p:clrMapOvr>
    <a:masterClrMapping/>
  </p:clrMapOvr>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1289</Words>
  <Application>Microsoft Office PowerPoint</Application>
  <PresentationFormat>Widescreen</PresentationFormat>
  <Paragraphs>140</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Public Sans Light</vt:lpstr>
      <vt:lpstr>Symbol</vt:lpstr>
      <vt:lpstr>Times New Roman</vt:lpstr>
      <vt:lpstr>Arial</vt:lpstr>
      <vt:lpstr>Public Sans</vt:lpstr>
      <vt:lpstr>NSWG Corporate</vt:lpstr>
      <vt:lpstr>LEAP!  Level up your skills in section I – introductory sentence(s)</vt:lpstr>
      <vt:lpstr>LEAP lessons introduction </vt:lpstr>
      <vt:lpstr>Learn – introductory sentence(s) </vt:lpstr>
      <vt:lpstr>Example – introductory sentence(s) – part 1 </vt:lpstr>
      <vt:lpstr>Example – introductory sentence(s) – part 2 </vt:lpstr>
      <vt:lpstr>Example – introductory sentence(s) – part 3 </vt:lpstr>
      <vt:lpstr>Apply – introductory sentence(s) </vt:lpstr>
      <vt:lpstr>Apply – introductory sentence(s) continued </vt:lpstr>
      <vt:lpstr>Practise – introductory sentence(s) </vt:lpstr>
      <vt:lpstr>Practise – introductory sentence(s) continued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LEAP! Level up your skills in section I – introductory sentence(s)</dc:title>
  <dc:creator>NSW Department of Education</dc:creator>
  <cp:keywords/>
  <cp:revision>2</cp:revision>
  <dcterms:created xsi:type="dcterms:W3CDTF">2023-06-14T23:54:26Z</dcterms:created>
  <dcterms:modified xsi:type="dcterms:W3CDTF">2023-06-14T23:54:46Z</dcterms:modified>
</cp:coreProperties>
</file>