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
  </p:notesMasterIdLst>
  <p:handoutMasterIdLst>
    <p:handoutMasterId r:id="rId6"/>
  </p:handoutMasterIdLst>
  <p:sldIdLst>
    <p:sldId id="323" r:id="rId2"/>
    <p:sldId id="394" r:id="rId3"/>
    <p:sldId id="405" r:id="rId4"/>
  </p:sldIdLst>
  <p:sldSz cx="12192000" cy="6858000"/>
  <p:notesSz cx="6858000" cy="9144000"/>
  <p:embeddedFontLst>
    <p:embeddedFont>
      <p:font typeface="Public Sans" panose="020B0604020202020204" charset="0"/>
      <p:regular r:id="rId7"/>
      <p:bold r:id="rId8"/>
      <p:italic r:id="rId9"/>
      <p:boldItalic r:id="rId10"/>
    </p:embeddedFont>
    <p:embeddedFont>
      <p:font typeface="Public Sans Light" panose="020B0604020202020204" charset="0"/>
      <p:regular r:id="rId11"/>
      <p:italic r:id="rId1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DABAC-B591-4D0A-9405-06E270887AF5}" v="2" dt="2023-04-16T22:24:57.91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1-preparing.pptx" TargetMode="External"/><Relationship Id="rId2" Type="http://schemas.openxmlformats.org/officeDocument/2006/relationships/hyperlink" Target="https://educationstandards.nsw.edu.au/wps/portal/nesa/11-12/stage-6-learning-areas/stage-6-creative-arts/visual-arts-syllabus"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Autofit/>
          </a:bodyPr>
          <a:lstStyle/>
          <a:p>
            <a:r>
              <a:rPr lang="en-AU" dirty="0"/>
              <a:t>LEAP! </a:t>
            </a:r>
            <a:br>
              <a:rPr lang="en-AU" dirty="0"/>
            </a:br>
            <a:r>
              <a:rPr lang="en-AU" dirty="0"/>
              <a:t>Level up your skills in section I – </a:t>
            </a:r>
            <a:r>
              <a:rPr lang="en-AU" dirty="0">
                <a:solidFill>
                  <a:schemeClr val="accent4"/>
                </a:solidFill>
              </a:rPr>
              <a:t>further advice for developing section I responses</a:t>
            </a:r>
          </a:p>
        </p:txBody>
      </p:sp>
      <p:sp>
        <p:nvSpPr>
          <p:cNvPr id="3" name="Footer Placeholder 2">
            <a:extLst>
              <a:ext uri="{FF2B5EF4-FFF2-40B4-BE49-F238E27FC236}">
                <a16:creationId xmlns:a16="http://schemas.microsoft.com/office/drawing/2014/main" id="{E2BAE60F-2162-7C1F-B3EA-8B695C113CD2}"/>
              </a:ext>
            </a:extLst>
          </p:cNvPr>
          <p:cNvSpPr>
            <a:spLocks noGrp="1"/>
          </p:cNvSpPr>
          <p:nvPr>
            <p:ph type="ftr" sz="quarter" idx="10"/>
          </p:nvPr>
        </p:nvSpPr>
        <p:spPr>
          <a:xfrm>
            <a:off x="3599997" y="360000"/>
            <a:ext cx="3599996" cy="684000"/>
          </a:xfrm>
        </p:spPr>
        <p:txBody>
          <a:bodyPr/>
          <a:lstStyle/>
          <a:p>
            <a:r>
              <a:rPr lang="en-US"/>
              <a:t>NSW Department of Education</a:t>
            </a:r>
            <a:endParaRPr lang="en-AU"/>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effectLst/>
              </a:rPr>
              <a:t>Writing about HSC </a:t>
            </a:r>
            <a:r>
              <a:rPr lang="en-AU">
                <a:effectLst/>
              </a:rPr>
              <a:t>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ABAC-72D6-E73A-FBFF-E80ADD08A90E}"/>
              </a:ext>
            </a:extLst>
          </p:cNvPr>
          <p:cNvSpPr>
            <a:spLocks noGrp="1"/>
          </p:cNvSpPr>
          <p:nvPr>
            <p:ph type="title"/>
          </p:nvPr>
        </p:nvSpPr>
        <p:spPr/>
        <p:txBody>
          <a:bodyPr/>
          <a:lstStyle/>
          <a:p>
            <a:r>
              <a:rPr lang="en-AU" sz="3600" dirty="0">
                <a:solidFill>
                  <a:srgbClr val="1C438B"/>
                </a:solidFill>
                <a:effectLst/>
                <a:ea typeface="SimSun"/>
              </a:rPr>
              <a:t>Further advice for developing </a:t>
            </a:r>
            <a:r>
              <a:rPr lang="en-AU" dirty="0">
                <a:solidFill>
                  <a:srgbClr val="1C438B"/>
                </a:solidFill>
                <a:ea typeface="SimSun"/>
              </a:rPr>
              <a:t>section</a:t>
            </a:r>
            <a:r>
              <a:rPr lang="en-AU" sz="3600" dirty="0">
                <a:solidFill>
                  <a:srgbClr val="1C438B"/>
                </a:solidFill>
                <a:effectLst/>
                <a:ea typeface="SimSun"/>
              </a:rPr>
              <a:t> I responses</a:t>
            </a:r>
            <a:br>
              <a:rPr lang="en-AU" sz="3600" b="1" dirty="0">
                <a:effectLst/>
                <a:ea typeface="SimSun" panose="02010600030101010101" pitchFamily="2" charset="-122"/>
              </a:rPr>
            </a:br>
            <a:endParaRPr lang="en-AU" dirty="0"/>
          </a:p>
        </p:txBody>
      </p:sp>
      <p:sp>
        <p:nvSpPr>
          <p:cNvPr id="3" name="Content Placeholder 2">
            <a:extLst>
              <a:ext uri="{FF2B5EF4-FFF2-40B4-BE49-F238E27FC236}">
                <a16:creationId xmlns:a16="http://schemas.microsoft.com/office/drawing/2014/main" id="{CCF3237D-0708-C07F-208A-75FE7EEEE53D}"/>
              </a:ext>
            </a:extLst>
          </p:cNvPr>
          <p:cNvSpPr>
            <a:spLocks noGrp="1"/>
          </p:cNvSpPr>
          <p:nvPr>
            <p:ph idx="1"/>
          </p:nvPr>
        </p:nvSpPr>
        <p:spPr/>
        <p:txBody>
          <a:bodyPr vert="horz" lIns="0" tIns="0" rIns="0" bIns="0" rtlCol="0" anchor="t">
            <a:noAutofit/>
          </a:bodyPr>
          <a:lstStyle/>
          <a:p>
            <a:pPr marL="342900" indent="-342900">
              <a:lnSpc>
                <a:spcPct val="125000"/>
              </a:lnSpc>
              <a:spcBef>
                <a:spcPts val="400"/>
              </a:spcBef>
              <a:buFont typeface="Symbol" panose="05050102010706020507" pitchFamily="18" charset="2"/>
              <a:buChar char=""/>
              <a:tabLst>
                <a:tab pos="414020" algn="l"/>
              </a:tabLst>
            </a:pPr>
            <a:r>
              <a:rPr lang="en-AU" sz="1600" dirty="0">
                <a:effectLst/>
                <a:ea typeface="Calibri" panose="020F0502020204030204" pitchFamily="34" charset="0"/>
                <a:cs typeface="Times New Roman"/>
              </a:rPr>
              <a:t>It is worthwhile to familiarise yourself with the format of the examination paper and practice a lot of </a:t>
            </a:r>
            <a:r>
              <a:rPr lang="en-AU" sz="1600" dirty="0">
                <a:ea typeface="Calibri" panose="020F0502020204030204" pitchFamily="34" charset="0"/>
                <a:cs typeface="Times New Roman"/>
              </a:rPr>
              <a:t>section </a:t>
            </a:r>
            <a:r>
              <a:rPr lang="en-AU" sz="1600" dirty="0">
                <a:effectLst/>
                <a:ea typeface="Calibri" panose="020F0502020204030204" pitchFamily="34" charset="0"/>
                <a:cs typeface="Times New Roman"/>
              </a:rPr>
              <a:t>I questions as possible. You can do this by accessing previous examination papers and then assessing your responses against the marking guidelines. Mark your practice responses against the marking guidelines. These additional exam resources, including past exams, marking guidelines, and feedback on the written exam, can be found on the </a:t>
            </a:r>
            <a:r>
              <a:rPr lang="en-AU" sz="1600" u="sng" dirty="0">
                <a:solidFill>
                  <a:schemeClr val="accent2"/>
                </a:solidFill>
                <a:effectLst/>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NESA </a:t>
            </a:r>
            <a:r>
              <a:rPr lang="en-AU" sz="1600" u="sng" dirty="0">
                <a:solidFill>
                  <a:schemeClr val="accent2"/>
                </a:solidFill>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visual</a:t>
            </a:r>
            <a:r>
              <a:rPr lang="en-AU" sz="1600" u="sng" dirty="0">
                <a:solidFill>
                  <a:schemeClr val="accent2"/>
                </a:solidFill>
                <a:effectLst/>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 </a:t>
            </a:r>
            <a:r>
              <a:rPr lang="en-AU" sz="1600" u="sng" dirty="0">
                <a:solidFill>
                  <a:schemeClr val="accent2"/>
                </a:solidFill>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arts</a:t>
            </a:r>
            <a:r>
              <a:rPr lang="en-AU" sz="1600" dirty="0">
                <a:effectLst/>
                <a:ea typeface="Calibri" panose="020F0502020204030204" pitchFamily="34" charset="0"/>
                <a:cs typeface="Times New Roman"/>
              </a:rPr>
              <a:t> website.</a:t>
            </a:r>
            <a:r>
              <a:rPr lang="en-AU" sz="1600" dirty="0">
                <a:ea typeface="Calibri" panose="020F0502020204030204" pitchFamily="34" charset="0"/>
                <a:cs typeface="Times New Roman"/>
              </a:rPr>
              <a:t> </a:t>
            </a:r>
            <a:endParaRPr lang="en-AU" sz="1600" dirty="0">
              <a:effectLst/>
              <a:ea typeface="Calibri" panose="020F0502020204030204" pitchFamily="34" charset="0"/>
              <a:cs typeface="Times New Roman" panose="02020603050405020304" pitchFamily="18" charset="0"/>
            </a:endParaRPr>
          </a:p>
          <a:p>
            <a:pPr marL="342900" indent="-342900">
              <a:lnSpc>
                <a:spcPct val="125000"/>
              </a:lnSpc>
              <a:spcBef>
                <a:spcPts val="400"/>
              </a:spcBef>
              <a:buFont typeface="Symbol" panose="05050102010706020507" pitchFamily="18" charset="2"/>
              <a:buChar char=""/>
              <a:tabLst>
                <a:tab pos="414020" algn="l"/>
              </a:tabLst>
            </a:pPr>
            <a:r>
              <a:rPr lang="en-AU" sz="1600" dirty="0">
                <a:effectLst/>
                <a:ea typeface="Calibri" panose="020F0502020204030204" pitchFamily="34" charset="0"/>
                <a:cs typeface="Times New Roman"/>
              </a:rPr>
              <a:t>When you first practise answering questions have a hard copy or the electronic file of </a:t>
            </a:r>
            <a:r>
              <a:rPr lang="en-AU" sz="1600" u="sng" dirty="0">
                <a:solidFill>
                  <a:schemeClr val="accent2"/>
                </a:solidFil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preparing </a:t>
            </a:r>
            <a:r>
              <a:rPr lang="en-AU" sz="1600" u="sng" dirty="0">
                <a:solidFill>
                  <a:schemeClr val="accent2"/>
                </a:solidFill>
                <a:effectLs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to write a response </a:t>
            </a:r>
            <a:r>
              <a:rPr lang="en-AU" sz="1600" dirty="0">
                <a:effectLst/>
                <a:ea typeface="Calibri" panose="020F0502020204030204" pitchFamily="34" charset="0"/>
                <a:cs typeface="Times New Roman"/>
              </a:rPr>
              <a:t>open. Refer to it in the planning stage. Review the syllabus word bank when writing your responses as it will give you the language required for better responses.</a:t>
            </a:r>
            <a:r>
              <a:rPr lang="en-AU" sz="1600" dirty="0">
                <a:ea typeface="Calibri" panose="020F0502020204030204" pitchFamily="34" charset="0"/>
                <a:cs typeface="Times New Roman"/>
              </a:rPr>
              <a:t> </a:t>
            </a:r>
            <a:endParaRPr lang="en-AU" sz="1600" dirty="0">
              <a:effectLst/>
              <a:ea typeface="Calibri" panose="020F0502020204030204" pitchFamily="34" charset="0"/>
              <a:cs typeface="Times New Roman" panose="02020603050405020304" pitchFamily="18" charset="0"/>
            </a:endParaRPr>
          </a:p>
          <a:p>
            <a:pPr marL="342900" indent="-342900">
              <a:lnSpc>
                <a:spcPct val="125000"/>
              </a:lnSpc>
              <a:spcBef>
                <a:spcPts val="400"/>
              </a:spcBef>
              <a:buFont typeface="Symbol" panose="05050102010706020507" pitchFamily="18" charset="2"/>
              <a:buChar char=""/>
              <a:tabLst>
                <a:tab pos="414020" algn="l"/>
              </a:tabLst>
            </a:pPr>
            <a:r>
              <a:rPr lang="en-AU" sz="1600" dirty="0">
                <a:effectLst/>
                <a:ea typeface="Calibri" panose="020F0502020204030204" pitchFamily="34" charset="0"/>
                <a:cs typeface="Times New Roman"/>
              </a:rPr>
              <a:t>Once you have mastered the brainstorming, </a:t>
            </a:r>
            <a:r>
              <a:rPr lang="en-AU" sz="1600" dirty="0">
                <a:ea typeface="Calibri" panose="020F0502020204030204" pitchFamily="34" charset="0"/>
                <a:cs typeface="Times New Roman"/>
              </a:rPr>
              <a:t>KCI </a:t>
            </a:r>
            <a:r>
              <a:rPr lang="en-AU" sz="1600" dirty="0">
                <a:effectLst/>
                <a:ea typeface="Calibri" panose="020F0502020204030204" pitchFamily="34" charset="0"/>
                <a:cs typeface="Times New Roman"/>
              </a:rPr>
              <a:t>planning and PEEL scaffolds found in this learning guide, hand write practice questions and responses under timed examination conditions. You need to be able to complete </a:t>
            </a:r>
            <a:r>
              <a:rPr lang="en-AU" sz="1600" dirty="0">
                <a:ea typeface="Calibri" panose="020F0502020204030204" pitchFamily="34" charset="0"/>
                <a:cs typeface="Times New Roman"/>
              </a:rPr>
              <a:t>question</a:t>
            </a:r>
            <a:r>
              <a:rPr lang="en-AU" sz="1600" dirty="0">
                <a:effectLst/>
                <a:ea typeface="Calibri" panose="020F0502020204030204" pitchFamily="34" charset="0"/>
                <a:cs typeface="Times New Roman"/>
              </a:rPr>
              <a:t> 1, </a:t>
            </a:r>
            <a:r>
              <a:rPr lang="en-AU" sz="1600" dirty="0">
                <a:ea typeface="Calibri" panose="020F0502020204030204" pitchFamily="34" charset="0"/>
                <a:cs typeface="Times New Roman"/>
              </a:rPr>
              <a:t>question</a:t>
            </a:r>
            <a:r>
              <a:rPr lang="en-AU" sz="1600" dirty="0">
                <a:effectLst/>
                <a:ea typeface="Calibri" panose="020F0502020204030204" pitchFamily="34" charset="0"/>
                <a:cs typeface="Times New Roman"/>
              </a:rPr>
              <a:t> 2, and </a:t>
            </a:r>
            <a:r>
              <a:rPr lang="en-AU" sz="1600" dirty="0">
                <a:ea typeface="Calibri" panose="020F0502020204030204" pitchFamily="34" charset="0"/>
                <a:cs typeface="Times New Roman"/>
              </a:rPr>
              <a:t>question</a:t>
            </a:r>
            <a:r>
              <a:rPr lang="en-AU" sz="1600" dirty="0">
                <a:effectLst/>
                <a:ea typeface="Calibri" panose="020F0502020204030204" pitchFamily="34" charset="0"/>
                <a:cs typeface="Times New Roman"/>
              </a:rPr>
              <a:t> 3 responses under exam conditions in the recommended writing time for each question. These can be found at the beginning of each examination. All three questions should be completed in 45 minutes. Assess your responses against the marking guidelines. Use your assessment to identify areas you can improve on and edit your work to refine skills and understanding for future responses.</a:t>
            </a:r>
            <a:r>
              <a:rPr lang="en-AU" sz="1600" dirty="0">
                <a:ea typeface="Calibri" panose="020F0502020204030204" pitchFamily="34" charset="0"/>
                <a:cs typeface="Times New Roman"/>
              </a:rPr>
              <a:t> </a:t>
            </a:r>
            <a:endParaRPr lang="en-AU" sz="16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8A2921B-C882-A1AF-9B8C-FBE37B448F2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77575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522</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Symbol</vt:lpstr>
      <vt:lpstr>Times New Roman</vt:lpstr>
      <vt:lpstr>Public Sans</vt:lpstr>
      <vt:lpstr>Public Sans Light</vt:lpstr>
      <vt:lpstr>Arial</vt:lpstr>
      <vt:lpstr>NSWG Corporate</vt:lpstr>
      <vt:lpstr>LEAP!  Level up your skills in section I – further advice for developing section I responses</vt:lpstr>
      <vt:lpstr>Further advice for developing section I responses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further advice for developing section I responses</dc:title>
  <dc:creator>NSW Department of Education</dc:creator>
  <cp:keywords/>
  <cp:revision>2</cp:revision>
  <dcterms:created xsi:type="dcterms:W3CDTF">2023-06-14T23:52:58Z</dcterms:created>
  <dcterms:modified xsi:type="dcterms:W3CDTF">2023-06-14T23:53:23Z</dcterms:modified>
</cp:coreProperties>
</file>