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323" r:id="rId2"/>
    <p:sldId id="371" r:id="rId3"/>
    <p:sldId id="366" r:id="rId4"/>
    <p:sldId id="367" r:id="rId5"/>
    <p:sldId id="361" r:id="rId6"/>
    <p:sldId id="368" r:id="rId7"/>
    <p:sldId id="369" r:id="rId8"/>
    <p:sldId id="370" r:id="rId9"/>
    <p:sldId id="405" r:id="rId10"/>
  </p:sldIdLst>
  <p:sldSz cx="12192000" cy="6858000"/>
  <p:notesSz cx="6858000" cy="9144000"/>
  <p:embeddedFontLst>
    <p:embeddedFont>
      <p:font typeface="Public Sans" panose="020B0604020202020204" charset="0"/>
      <p:regular r:id="rId13"/>
      <p:bold r:id="rId14"/>
      <p:italic r:id="rId15"/>
      <p:boldItalic r:id="rId16"/>
    </p:embeddedFont>
    <p:embeddedFont>
      <p:font typeface="Public Sans Light" panose="020B0604020202020204"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6ACB6"/>
    <a:srgbClr val="630019"/>
    <a:srgbClr val="EBEBEB"/>
    <a:srgbClr val="F3E2E6"/>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7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4785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education.nsw.gov.au/content/dam/main-education/teaching-and-learning/curriculum/key-learning-areas/creative-arts/media/documents/creative-arts-s6-visual-arts-hsc-writing-module-1-preparing.pptx"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Autofit/>
          </a:bodyPr>
          <a:lstStyle/>
          <a:p>
            <a:r>
              <a:rPr lang="en-AU" dirty="0"/>
              <a:t>LEAP! </a:t>
            </a:r>
            <a:br>
              <a:rPr lang="en-AU" dirty="0"/>
            </a:br>
            <a:r>
              <a:rPr lang="en-AU" dirty="0"/>
              <a:t>Level up your skills in section I – </a:t>
            </a:r>
            <a:r>
              <a:rPr lang="en-AU" dirty="0">
                <a:solidFill>
                  <a:schemeClr val="accent4"/>
                </a:solidFill>
              </a:rPr>
              <a:t>deconstructing a modelled response</a:t>
            </a:r>
          </a:p>
        </p:txBody>
      </p:sp>
      <p:sp>
        <p:nvSpPr>
          <p:cNvPr id="2" name="Footer Placeholder 2">
            <a:extLst>
              <a:ext uri="{FF2B5EF4-FFF2-40B4-BE49-F238E27FC236}">
                <a16:creationId xmlns:a16="http://schemas.microsoft.com/office/drawing/2014/main" id="{02907CA1-91F0-EEB5-19F0-1BDF3FB530F4}"/>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effectLst/>
              </a:rPr>
              <a:t>Writing about HSC 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a:t>LEAP lessons introduction</a:t>
            </a:r>
            <a:endParaRPr lang="en-GB">
              <a:ea typeface="+mj-lt"/>
              <a:cs typeface="+mj-lt"/>
            </a:endParaRPr>
          </a:p>
          <a:p>
            <a:endParaRPr lang="en-GB"/>
          </a:p>
        </p:txBody>
      </p:sp>
      <p:sp>
        <p:nvSpPr>
          <p:cNvPr id="29" name="TextBox 13">
            <a:extLst>
              <a:ext uri="{FF2B5EF4-FFF2-40B4-BE49-F238E27FC236}">
                <a16:creationId xmlns:a16="http://schemas.microsoft.com/office/drawing/2014/main" id="{73C9ED58-2CA1-54E0-0F50-440E4B05C118}"/>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to a question,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6C1A6819-4AFE-877F-4CB1-6A9FBBA6F9AF}"/>
              </a:ext>
              <a:ext uri="{C183D7F6-B498-43B3-948B-1728B52AA6E4}">
                <adec:decorative xmlns:adec="http://schemas.microsoft.com/office/drawing/2017/decorative" val="1"/>
              </a:ext>
            </a:extLst>
          </p:cNvPr>
          <p:cNvGrpSpPr/>
          <p:nvPr/>
        </p:nvGrpSpPr>
        <p:grpSpPr>
          <a:xfrm>
            <a:off x="7511364" y="1483150"/>
            <a:ext cx="4256445" cy="1882994"/>
            <a:chOff x="7511364" y="1483150"/>
            <a:chExt cx="4256445"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756889" y="1604362"/>
              <a:ext cx="4010920"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a:t>Deconstructing a response</a:t>
              </a:r>
              <a:endParaRPr lang="en-AU" sz="2400"/>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246648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a:t>
            </a:r>
            <a:r>
              <a:rPr lang="en-AU" dirty="0"/>
              <a:t> </a:t>
            </a:r>
            <a:r>
              <a:rPr lang="en-AU" sz="3600" dirty="0"/>
              <a:t>–</a:t>
            </a:r>
            <a:r>
              <a:rPr lang="en-AU" dirty="0"/>
              <a:t> </a:t>
            </a:r>
            <a:r>
              <a:rPr lang="en-AU" dirty="0">
                <a:solidFill>
                  <a:schemeClr val="tx2"/>
                </a:solidFill>
              </a:rPr>
              <a:t>d</a:t>
            </a:r>
            <a:r>
              <a:rPr lang="en-AU" sz="3600" dirty="0">
                <a:solidFill>
                  <a:schemeClr val="tx2"/>
                </a:solidFill>
              </a:rPr>
              <a:t>econstructing a response</a:t>
            </a:r>
            <a:endParaRPr lang="en-AU" sz="1600" dirty="0"/>
          </a:p>
        </p:txBody>
      </p:sp>
      <p:grpSp>
        <p:nvGrpSpPr>
          <p:cNvPr id="8" name="Group 7">
            <a:extLst>
              <a:ext uri="{FF2B5EF4-FFF2-40B4-BE49-F238E27FC236}">
                <a16:creationId xmlns:a16="http://schemas.microsoft.com/office/drawing/2014/main" id="{D55F84AE-7169-37F5-58EA-788608908914}"/>
              </a:ext>
              <a:ext uri="{C183D7F6-B498-43B3-948B-1728B52AA6E4}">
                <adec:decorative xmlns:adec="http://schemas.microsoft.com/office/drawing/2017/decorative" val="1"/>
              </a:ext>
            </a:extLst>
          </p:cNvPr>
          <p:cNvGrpSpPr/>
          <p:nvPr/>
        </p:nvGrpSpPr>
        <p:grpSpPr>
          <a:xfrm>
            <a:off x="244458" y="1080000"/>
            <a:ext cx="1800000" cy="1800000"/>
            <a:chOff x="244458" y="1482881"/>
            <a:chExt cx="1800000" cy="1800000"/>
          </a:xfrm>
        </p:grpSpPr>
        <p:sp>
          <p:nvSpPr>
            <p:cNvPr id="3" name="Oval 2">
              <a:extLst>
                <a:ext uri="{FF2B5EF4-FFF2-40B4-BE49-F238E27FC236}">
                  <a16:creationId xmlns:a16="http://schemas.microsoft.com/office/drawing/2014/main" id="{CB636675-5286-2D39-4036-30C776F2A221}"/>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6" name="TextBox 5">
              <a:extLst>
                <a:ext uri="{FF2B5EF4-FFF2-40B4-BE49-F238E27FC236}">
                  <a16:creationId xmlns:a16="http://schemas.microsoft.com/office/drawing/2014/main" id="{93E26DA7-792E-F6EC-E346-2B5A6882D3A8}"/>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244458" y="3174999"/>
            <a:ext cx="4724357" cy="298516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1200"/>
              </a:spcBef>
            </a:pPr>
            <a:r>
              <a:rPr lang="en-AU" sz="1700" dirty="0">
                <a:solidFill>
                  <a:schemeClr val="accent1"/>
                </a:solidFill>
                <a:effectLst/>
                <a:ea typeface="Calibri" panose="020F0502020204030204" pitchFamily="34" charset="0"/>
              </a:rPr>
              <a:t>This section will guide you through selecting information found in the source material and connecting this to the visual qualities of the plates, syllabus content and wider art and world knowledge. This helps you to answer the question in a concise, informed and well-reasoned manner.</a:t>
            </a:r>
          </a:p>
        </p:txBody>
      </p:sp>
      <p:sp>
        <p:nvSpPr>
          <p:cNvPr id="7" name="TextBox 6">
            <a:extLst>
              <a:ext uri="{FF2B5EF4-FFF2-40B4-BE49-F238E27FC236}">
                <a16:creationId xmlns:a16="http://schemas.microsoft.com/office/drawing/2014/main" id="{6C57561C-73F3-3E0F-9898-0AED825B5B28}"/>
              </a:ext>
            </a:extLst>
          </p:cNvPr>
          <p:cNvSpPr txBox="1"/>
          <p:nvPr/>
        </p:nvSpPr>
        <p:spPr>
          <a:xfrm>
            <a:off x="5400000" y="1080000"/>
            <a:ext cx="5724000" cy="5009769"/>
          </a:xfrm>
          <a:prstGeom prst="rect">
            <a:avLst/>
          </a:prstGeom>
          <a:noFill/>
        </p:spPr>
        <p:txBody>
          <a:bodyPr wrap="square">
            <a:spAutoFit/>
          </a:bodyPr>
          <a:lstStyle/>
          <a:p>
            <a:pPr>
              <a:lnSpc>
                <a:spcPct val="150000"/>
              </a:lnSpc>
              <a:spcBef>
                <a:spcPts val="1200"/>
              </a:spcBef>
            </a:pPr>
            <a:r>
              <a:rPr lang="en-AU" sz="1700" dirty="0">
                <a:solidFill>
                  <a:schemeClr val="accent1"/>
                </a:solidFill>
                <a:effectLst/>
                <a:ea typeface="Calibri" panose="020F0502020204030204" pitchFamily="34" charset="0"/>
                <a:cs typeface="Times New Roman" panose="02020603050405020304" pitchFamily="18" charset="0"/>
              </a:rPr>
              <a:t>In this activity you will learn how to:</a:t>
            </a:r>
          </a:p>
          <a:p>
            <a:pPr marL="342900" lvl="0" indent="-342900">
              <a:lnSpc>
                <a:spcPct val="150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identify task words of the question</a:t>
            </a:r>
          </a:p>
          <a:p>
            <a:pPr marL="342900" lvl="0" indent="-342900">
              <a:lnSpc>
                <a:spcPct val="150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identify where syllabus content and the concepts of the question are used to create a well-reasoned answer to the question</a:t>
            </a:r>
          </a:p>
          <a:p>
            <a:pPr marL="342900" lvl="0" indent="-342900">
              <a:lnSpc>
                <a:spcPct val="150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connect where the factual information found in the citation is used to respond to the concepts of the question</a:t>
            </a:r>
          </a:p>
          <a:p>
            <a:pPr marL="342900" lvl="0" indent="-342900">
              <a:lnSpc>
                <a:spcPct val="150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identify where visual properties found in the plates are connected to the concept as informed evidence</a:t>
            </a:r>
          </a:p>
          <a:p>
            <a:pPr marL="342900" lvl="0" indent="-342900">
              <a:lnSpc>
                <a:spcPct val="150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connect where wider art and world knowledge might help to infer meaning. </a:t>
            </a:r>
          </a:p>
        </p:txBody>
      </p:sp>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40222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a:xfrm>
            <a:off x="348001" y="205032"/>
            <a:ext cx="10642052" cy="1008000"/>
          </a:xfrm>
        </p:spPr>
        <p:txBody>
          <a:bodyPr/>
          <a:lstStyle/>
          <a:p>
            <a:r>
              <a:rPr lang="en-AU" dirty="0"/>
              <a:t>Example – </a:t>
            </a:r>
            <a:r>
              <a:rPr lang="en-AU" dirty="0">
                <a:solidFill>
                  <a:schemeClr val="tx2"/>
                </a:solidFill>
              </a:rPr>
              <a:t>deconstructing a response</a:t>
            </a:r>
            <a:endParaRPr lang="en-AU" sz="1600" dirty="0">
              <a:solidFill>
                <a:schemeClr val="tx2"/>
              </a:solidFill>
            </a:endParaRPr>
          </a:p>
        </p:txBody>
      </p:sp>
      <p:grpSp>
        <p:nvGrpSpPr>
          <p:cNvPr id="8" name="Group 7">
            <a:extLst>
              <a:ext uri="{FF2B5EF4-FFF2-40B4-BE49-F238E27FC236}">
                <a16:creationId xmlns:a16="http://schemas.microsoft.com/office/drawing/2014/main" id="{83BBC9C7-8093-D70F-548F-DDE669C53F56}"/>
              </a:ext>
              <a:ext uri="{C183D7F6-B498-43B3-948B-1728B52AA6E4}">
                <adec:decorative xmlns:adec="http://schemas.microsoft.com/office/drawing/2017/decorative" val="1"/>
              </a:ext>
            </a:extLst>
          </p:cNvPr>
          <p:cNvGrpSpPr/>
          <p:nvPr/>
        </p:nvGrpSpPr>
        <p:grpSpPr>
          <a:xfrm>
            <a:off x="244800" y="1080000"/>
            <a:ext cx="1800000" cy="1800000"/>
            <a:chOff x="244458" y="1482881"/>
            <a:chExt cx="1800000" cy="1800000"/>
          </a:xfrm>
        </p:grpSpPr>
        <p:sp>
          <p:nvSpPr>
            <p:cNvPr id="7" name="Oval 6">
              <a:extLst>
                <a:ext uri="{FF2B5EF4-FFF2-40B4-BE49-F238E27FC236}">
                  <a16:creationId xmlns:a16="http://schemas.microsoft.com/office/drawing/2014/main" id="{0BB7A5E0-2B26-BBE7-0C52-6F7C60B9742C}"/>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10" name="TextBox 9">
              <a:extLst>
                <a:ext uri="{FF2B5EF4-FFF2-40B4-BE49-F238E27FC236}">
                  <a16:creationId xmlns:a16="http://schemas.microsoft.com/office/drawing/2014/main" id="{36E244E5-59C3-3B8F-92F2-3E51B378B899}"/>
                </a:ext>
                <a:ext uri="{C183D7F6-B498-43B3-948B-1728B52AA6E4}">
                  <adec:decorative xmlns:adec="http://schemas.microsoft.com/office/drawing/2017/decorative" val="1"/>
                </a:ext>
              </a:extLst>
            </p:cNvPr>
            <p:cNvSpPr txBox="1"/>
            <p:nvPr/>
          </p:nvSpPr>
          <p:spPr>
            <a:xfrm>
              <a:off x="670922" y="2812211"/>
              <a:ext cx="1373536"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13" name="Rectangle 12">
            <a:extLst>
              <a:ext uri="{FF2B5EF4-FFF2-40B4-BE49-F238E27FC236}">
                <a16:creationId xmlns:a16="http://schemas.microsoft.com/office/drawing/2014/main" id="{B44E4BDA-59C1-A9D6-3EF4-9AB8AA4615A8}"/>
              </a:ext>
            </a:extLst>
          </p:cNvPr>
          <p:cNvSpPr/>
          <p:nvPr/>
        </p:nvSpPr>
        <p:spPr>
          <a:xfrm>
            <a:off x="2451685" y="1080000"/>
            <a:ext cx="8538367" cy="1528519"/>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Bef>
                <a:spcPts val="1200"/>
              </a:spcBef>
            </a:pPr>
            <a:r>
              <a:rPr lang="en-AU" sz="1800" dirty="0">
                <a:solidFill>
                  <a:schemeClr val="accent1"/>
                </a:solidFill>
                <a:effectLst/>
                <a:ea typeface="Calibri" panose="020F0502020204030204" pitchFamily="34" charset="0"/>
                <a:cs typeface="Arial"/>
              </a:rPr>
              <a:t>The next slide includes a response answering question 2 from the </a:t>
            </a:r>
            <a:r>
              <a:rPr lang="en-AU" sz="1800" u="sng" dirty="0">
                <a:solidFill>
                  <a:schemeClr val="accent2"/>
                </a:solidFill>
                <a:ea typeface="Calibri" panose="020F0502020204030204" pitchFamily="34" charset="0"/>
                <a:cs typeface="Arial"/>
              </a:rPr>
              <a:t>v</a:t>
            </a:r>
            <a:r>
              <a:rPr lang="en-AU" sz="1800" u="sng" dirty="0">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isual </a:t>
            </a:r>
            <a:r>
              <a:rPr lang="en-AU" sz="1800" u="sng"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a</a:t>
            </a:r>
            <a:r>
              <a:rPr lang="en-AU" sz="1800" u="sng" dirty="0">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rts HSC exam paper 2017</a:t>
            </a:r>
            <a:r>
              <a:rPr lang="en-AU" sz="1800" dirty="0">
                <a:solidFill>
                  <a:schemeClr val="accent2"/>
                </a:solidFill>
                <a:effectLst/>
                <a:ea typeface="Calibri" panose="020F0502020204030204" pitchFamily="34" charset="0"/>
                <a:cs typeface="Arial"/>
              </a:rPr>
              <a:t>.</a:t>
            </a:r>
            <a:r>
              <a:rPr lang="en-AU" sz="1800" dirty="0">
                <a:solidFill>
                  <a:schemeClr val="accent2"/>
                </a:solidFill>
                <a:ea typeface="Calibri" panose="020F0502020204030204" pitchFamily="34" charset="0"/>
                <a:cs typeface="Arial"/>
              </a:rPr>
              <a:t> </a:t>
            </a:r>
            <a:endParaRPr lang="en-AU" sz="1800" dirty="0">
              <a:solidFill>
                <a:schemeClr val="accent2"/>
              </a:solidFill>
              <a:effectLst/>
              <a:ea typeface="Calibri" panose="020F0502020204030204" pitchFamily="34" charset="0"/>
              <a:cs typeface="Arial" panose="020B0604020202020204" pitchFamily="34" charset="0"/>
            </a:endParaRPr>
          </a:p>
          <a:p>
            <a:pPr>
              <a:lnSpc>
                <a:spcPct val="150000"/>
              </a:lnSpc>
              <a:spcBef>
                <a:spcPts val="1200"/>
              </a:spcBef>
            </a:pPr>
            <a:r>
              <a:rPr lang="en-AU" sz="1800" dirty="0">
                <a:solidFill>
                  <a:schemeClr val="accent1"/>
                </a:solidFill>
                <a:effectLst/>
                <a:ea typeface="Calibri" panose="020F0502020204030204" pitchFamily="34" charset="0"/>
                <a:cs typeface="Arial" panose="020B0604020202020204" pitchFamily="34" charset="0"/>
              </a:rPr>
              <a:t>Use this response to identify and highlight subject-specific visual arts terms. </a:t>
            </a:r>
            <a:endParaRPr lang="en-AU" sz="1800" dirty="0">
              <a:solidFill>
                <a:schemeClr val="accent1"/>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2F0E149-6C02-92E1-4DFE-E04788933E3C}"/>
              </a:ext>
              <a:ext uri="{C183D7F6-B498-43B3-948B-1728B52AA6E4}">
                <adec:decorative xmlns:adec="http://schemas.microsoft.com/office/drawing/2017/decorative" val="0"/>
              </a:ext>
            </a:extLst>
          </p:cNvPr>
          <p:cNvSpPr/>
          <p:nvPr/>
        </p:nvSpPr>
        <p:spPr>
          <a:xfrm>
            <a:off x="2451685" y="2880000"/>
            <a:ext cx="8538366" cy="29874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tx1"/>
                </a:solidFill>
              </a:rPr>
              <a:t>Question 2 (8 marks)</a:t>
            </a:r>
          </a:p>
          <a:p>
            <a:pPr>
              <a:lnSpc>
                <a:spcPct val="150000"/>
              </a:lnSpc>
            </a:pPr>
            <a:endParaRPr lang="en-AU" sz="1800" dirty="0">
              <a:solidFill>
                <a:schemeClr val="tx1"/>
              </a:solidFill>
            </a:endParaRPr>
          </a:p>
          <a:p>
            <a:pPr>
              <a:lnSpc>
                <a:spcPct val="150000"/>
              </a:lnSpc>
            </a:pPr>
            <a:r>
              <a:rPr lang="en-AU" sz="1800" dirty="0">
                <a:solidFill>
                  <a:schemeClr val="tx1"/>
                </a:solidFill>
              </a:rPr>
              <a:t>Refer to plate 2 on page 2 and plate 3 on page 3 of the plates booklet to answer question 2.</a:t>
            </a:r>
          </a:p>
          <a:p>
            <a:pPr>
              <a:lnSpc>
                <a:spcPct val="150000"/>
              </a:lnSpc>
            </a:pPr>
            <a:endParaRPr lang="en-AU" sz="1800" dirty="0">
              <a:solidFill>
                <a:schemeClr val="tx1"/>
              </a:solidFill>
            </a:endParaRPr>
          </a:p>
          <a:p>
            <a:pPr>
              <a:lnSpc>
                <a:spcPct val="150000"/>
              </a:lnSpc>
            </a:pPr>
            <a:r>
              <a:rPr lang="en-AU" sz="1800" dirty="0">
                <a:solidFill>
                  <a:schemeClr val="tx1"/>
                </a:solidFill>
              </a:rPr>
              <a:t>Compare how El Greco and Feng </a:t>
            </a:r>
            <a:r>
              <a:rPr lang="en-AU" sz="1800" dirty="0" err="1">
                <a:solidFill>
                  <a:schemeClr val="tx1"/>
                </a:solidFill>
              </a:rPr>
              <a:t>Mengbo</a:t>
            </a:r>
            <a:r>
              <a:rPr lang="en-AU" sz="1800" dirty="0">
                <a:solidFill>
                  <a:schemeClr val="tx1"/>
                </a:solidFill>
              </a:rPr>
              <a:t> have explored the use of light and space in their artworks to create meaning.</a:t>
            </a:r>
          </a:p>
        </p:txBody>
      </p:sp>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53651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A58509-B852-B4A5-A834-3951D6AB6AC3}"/>
              </a:ext>
            </a:extLst>
          </p:cNvPr>
          <p:cNvSpPr>
            <a:spLocks noGrp="1"/>
          </p:cNvSpPr>
          <p:nvPr>
            <p:ph type="title"/>
          </p:nvPr>
        </p:nvSpPr>
        <p:spPr/>
        <p:txBody>
          <a:bodyPr/>
          <a:lstStyle/>
          <a:p>
            <a:r>
              <a:rPr lang="en-AU" dirty="0"/>
              <a:t>Example – </a:t>
            </a:r>
            <a:r>
              <a:rPr lang="en-AU" dirty="0">
                <a:solidFill>
                  <a:schemeClr val="tx2"/>
                </a:solidFill>
              </a:rPr>
              <a:t>modelled response</a:t>
            </a:r>
            <a:endParaRPr lang="en-AU" sz="1600" dirty="0"/>
          </a:p>
        </p:txBody>
      </p:sp>
      <p:sp>
        <p:nvSpPr>
          <p:cNvPr id="5" name="TextBox 4">
            <a:extLst>
              <a:ext uri="{FF2B5EF4-FFF2-40B4-BE49-F238E27FC236}">
                <a16:creationId xmlns:a16="http://schemas.microsoft.com/office/drawing/2014/main" id="{A2EC60E1-F08F-69C2-09CF-43C3D8590B75}"/>
              </a:ext>
            </a:extLst>
          </p:cNvPr>
          <p:cNvSpPr txBox="1"/>
          <p:nvPr/>
        </p:nvSpPr>
        <p:spPr>
          <a:xfrm>
            <a:off x="360000" y="1137577"/>
            <a:ext cx="11431900" cy="5521512"/>
          </a:xfrm>
          <a:prstGeom prst="rect">
            <a:avLst/>
          </a:prstGeom>
          <a:noFill/>
        </p:spPr>
        <p:txBody>
          <a:bodyPr wrap="square" lIns="91440" tIns="45720" rIns="91440" bIns="45720" anchor="t">
            <a:spAutoFit/>
          </a:bodyPr>
          <a:lstStyle/>
          <a:p>
            <a:pPr>
              <a:lnSpc>
                <a:spcPct val="115000"/>
              </a:lnSpc>
              <a:spcBef>
                <a:spcPts val="1200"/>
              </a:spcBef>
              <a:spcAft>
                <a:spcPts val="600"/>
              </a:spcAft>
            </a:pPr>
            <a:r>
              <a:rPr lang="en-AU" sz="1400">
                <a:solidFill>
                  <a:schemeClr val="accent1"/>
                </a:solidFill>
                <a:effectLst/>
                <a:ea typeface="Calibri" panose="020F0502020204030204" pitchFamily="34" charset="0"/>
                <a:cs typeface="Arial"/>
              </a:rPr>
              <a:t>El Greco and Feng </a:t>
            </a:r>
            <a:r>
              <a:rPr lang="en-AU" sz="1400" err="1">
                <a:solidFill>
                  <a:schemeClr val="accent1"/>
                </a:solidFill>
                <a:effectLst/>
                <a:ea typeface="Calibri" panose="020F0502020204030204" pitchFamily="34" charset="0"/>
                <a:cs typeface="Arial"/>
              </a:rPr>
              <a:t>Mengbo</a:t>
            </a:r>
            <a:r>
              <a:rPr lang="en-AU" sz="1400">
                <a:solidFill>
                  <a:schemeClr val="accent1"/>
                </a:solidFill>
                <a:effectLst/>
                <a:ea typeface="Calibri" panose="020F0502020204030204" pitchFamily="34" charset="0"/>
                <a:cs typeface="Arial"/>
              </a:rPr>
              <a:t> explore light and space as structural elements in vastly different yet dramatic ways to create varying meanings.</a:t>
            </a:r>
          </a:p>
          <a:p>
            <a:pPr>
              <a:lnSpc>
                <a:spcPct val="115000"/>
              </a:lnSpc>
              <a:spcBef>
                <a:spcPts val="1200"/>
              </a:spcBef>
              <a:spcAft>
                <a:spcPts val="600"/>
              </a:spcAft>
            </a:pPr>
            <a:r>
              <a:rPr lang="en-AU" sz="1400">
                <a:solidFill>
                  <a:schemeClr val="accent1"/>
                </a:solidFill>
                <a:effectLst/>
                <a:ea typeface="Calibri" panose="020F0502020204030204" pitchFamily="34" charset="0"/>
                <a:cs typeface="Arial"/>
              </a:rPr>
              <a:t>El Greco used dramatic light and confined space to create allegorical meanings in plate 2. The artist used conventional western materials and form in his oil painting on canvas. An ape and a foolishly grinning man watch on as a young </a:t>
            </a:r>
            <a:r>
              <a:rPr lang="en-AU" sz="1400">
                <a:solidFill>
                  <a:schemeClr val="accent1"/>
                </a:solidFill>
                <a:ea typeface="Calibri" panose="020F0502020204030204" pitchFamily="34" charset="0"/>
                <a:cs typeface="Arial"/>
              </a:rPr>
              <a:t>boy lights a candle, their faces </a:t>
            </a:r>
            <a:r>
              <a:rPr lang="en-AU" sz="1400">
                <a:solidFill>
                  <a:schemeClr val="accent1"/>
                </a:solidFill>
                <a:effectLst/>
                <a:ea typeface="Calibri" panose="020F0502020204030204" pitchFamily="34" charset="0"/>
                <a:cs typeface="Arial"/>
              </a:rPr>
              <a:t>glow in dramatic lighting. This figurative painting uses dramatic light and dark, aimed at a religious 16</a:t>
            </a:r>
            <a:r>
              <a:rPr lang="en-AU" sz="1400" baseline="30000">
                <a:solidFill>
                  <a:schemeClr val="accent1"/>
                </a:solidFill>
                <a:effectLst/>
                <a:ea typeface="Calibri" panose="020F0502020204030204" pitchFamily="34" charset="0"/>
                <a:cs typeface="Arial"/>
              </a:rPr>
              <a:t>th</a:t>
            </a:r>
            <a:r>
              <a:rPr lang="en-AU" sz="1400">
                <a:solidFill>
                  <a:schemeClr val="accent1"/>
                </a:solidFill>
                <a:effectLst/>
                <a:ea typeface="Calibri" panose="020F0502020204030204" pitchFamily="34" charset="0"/>
                <a:cs typeface="Arial"/>
              </a:rPr>
              <a:t> century Spanish audience, familiar with his symbolic visual language. Using a traditional triangular composition, he tightly crops his figures in a dark space. This illusion of confined space emphasises the foreground only, conveying drama and mystery. Unlike Feng </a:t>
            </a:r>
            <a:r>
              <a:rPr lang="en-AU" sz="1400" err="1">
                <a:solidFill>
                  <a:schemeClr val="accent1"/>
                </a:solidFill>
                <a:effectLst/>
                <a:ea typeface="Calibri" panose="020F0502020204030204" pitchFamily="34" charset="0"/>
                <a:cs typeface="Arial"/>
              </a:rPr>
              <a:t>Mengbo’s</a:t>
            </a:r>
            <a:r>
              <a:rPr lang="en-AU" sz="1400">
                <a:solidFill>
                  <a:schemeClr val="accent1"/>
                </a:solidFill>
                <a:effectLst/>
                <a:ea typeface="Calibri" panose="020F0502020204030204" pitchFamily="34" charset="0"/>
                <a:cs typeface="Arial"/>
              </a:rPr>
              <a:t> interactive digital work, El Greco’s conventional materials and scale ensured the work remained a precious, permanent reminder of layered meanings. The title reinforces the meaning with symbolic references to the boy, fool and ape. El Greco’s use of dramatic chiaroscuro to model human form creates the focal point of the image. El Greco employs traditional but dramatic chiaroscuro and closed space, to provoke a powerful response to his allegorical meanings.</a:t>
            </a:r>
            <a:r>
              <a:rPr lang="en-AU" sz="1400">
                <a:solidFill>
                  <a:schemeClr val="accent1"/>
                </a:solidFill>
                <a:ea typeface="Calibri" panose="020F0502020204030204" pitchFamily="34" charset="0"/>
                <a:cs typeface="Arial"/>
              </a:rPr>
              <a:t> </a:t>
            </a:r>
            <a:endParaRPr lang="en-AU" sz="1400">
              <a:solidFill>
                <a:schemeClr val="accent1"/>
              </a:solidFill>
              <a:effectLst/>
              <a:ea typeface="Calibri" panose="020F0502020204030204" pitchFamily="34" charset="0"/>
              <a:cs typeface="Arial"/>
            </a:endParaRPr>
          </a:p>
          <a:p>
            <a:pPr>
              <a:lnSpc>
                <a:spcPct val="115000"/>
              </a:lnSpc>
              <a:spcBef>
                <a:spcPts val="1200"/>
              </a:spcBef>
              <a:spcAft>
                <a:spcPts val="600"/>
              </a:spcAft>
            </a:pPr>
            <a:r>
              <a:rPr lang="en-AU" sz="1400">
                <a:solidFill>
                  <a:schemeClr val="accent1"/>
                </a:solidFill>
                <a:effectLst/>
                <a:ea typeface="Calibri" panose="020F0502020204030204" pitchFamily="34" charset="0"/>
                <a:cs typeface="Arial"/>
              </a:rPr>
              <a:t>In comparison, Feng </a:t>
            </a:r>
            <a:r>
              <a:rPr lang="en-AU" sz="1400" err="1">
                <a:solidFill>
                  <a:schemeClr val="accent1"/>
                </a:solidFill>
                <a:effectLst/>
                <a:ea typeface="Calibri" panose="020F0502020204030204" pitchFamily="34" charset="0"/>
                <a:cs typeface="Arial"/>
              </a:rPr>
              <a:t>Mengbo</a:t>
            </a:r>
            <a:r>
              <a:rPr lang="en-AU" sz="1400">
                <a:solidFill>
                  <a:schemeClr val="accent1"/>
                </a:solidFill>
                <a:effectLst/>
                <a:ea typeface="Calibri" panose="020F0502020204030204" pitchFamily="34" charset="0"/>
                <a:cs typeface="Arial"/>
              </a:rPr>
              <a:t> structures his contemporary installation using projected light and actual space to create an innovative, multimedia platform, using customised computer software, colour, sound, and wireless consoles. Unlike El Greco’s traditional work, Plate 3 is designed</a:t>
            </a:r>
            <a:r>
              <a:rPr lang="en-AU" sz="1400">
                <a:solidFill>
                  <a:schemeClr val="accent1"/>
                </a:solidFill>
                <a:effectLst/>
                <a:ea typeface="Arial" panose="020B0604020202020204" pitchFamily="34" charset="0"/>
                <a:cs typeface="Arial"/>
              </a:rPr>
              <a:t> to entertain his contemporary audience through his interactive installation. He recontextualises the look and sound of a vintage video arcade through projections of light and sound using computer software. This large scale 4D virtual artwork is designed to fit the specifics of the space of where it is exhibited. The title ‘Long March: Restart’ alludes to deeper meanings about Chinese history, in particular; Mao’s long march. </a:t>
            </a:r>
            <a:r>
              <a:rPr lang="en-AU" sz="1400">
                <a:solidFill>
                  <a:schemeClr val="accent1"/>
                </a:solidFill>
                <a:effectLst/>
                <a:ea typeface="Calibri" panose="020F0502020204030204" pitchFamily="34" charset="0"/>
                <a:cs typeface="Arial"/>
              </a:rPr>
              <a:t>In contrast to El Greco’s more passive work, this immersive work allows the audience </a:t>
            </a:r>
            <a:r>
              <a:rPr lang="en-AU" sz="1400">
                <a:solidFill>
                  <a:schemeClr val="accent1"/>
                </a:solidFill>
                <a:effectLst/>
                <a:ea typeface="Arial" panose="020B0604020202020204" pitchFamily="34" charset="0"/>
                <a:cs typeface="Arial"/>
              </a:rPr>
              <a:t>to </a:t>
            </a:r>
            <a:r>
              <a:rPr lang="en-AU" sz="1400">
                <a:solidFill>
                  <a:schemeClr val="accent1"/>
                </a:solidFill>
                <a:effectLst/>
                <a:ea typeface="Calibri" panose="020F0502020204030204" pitchFamily="34" charset="0"/>
                <a:cs typeface="Arial"/>
              </a:rPr>
              <a:t>physically engage</a:t>
            </a:r>
            <a:r>
              <a:rPr lang="en-AU" sz="1400">
                <a:solidFill>
                  <a:schemeClr val="accent1"/>
                </a:solidFill>
                <a:effectLst/>
                <a:ea typeface="Arial" panose="020B0604020202020204" pitchFamily="34" charset="0"/>
                <a:cs typeface="Arial"/>
              </a:rPr>
              <a:t> as part of the work</a:t>
            </a:r>
            <a:r>
              <a:rPr lang="en-AU" sz="1400">
                <a:solidFill>
                  <a:schemeClr val="accent1"/>
                </a:solidFill>
                <a:effectLst/>
                <a:ea typeface="Calibri" panose="020F0502020204030204" pitchFamily="34" charset="0"/>
                <a:cs typeface="Arial"/>
              </a:rPr>
              <a:t> while playing with the course of Chinese history through their interactive interventions.</a:t>
            </a:r>
          </a:p>
          <a:p>
            <a:r>
              <a:rPr lang="en-AU" sz="1400">
                <a:solidFill>
                  <a:schemeClr val="accent1"/>
                </a:solidFill>
                <a:effectLst/>
                <a:ea typeface="Arial" panose="020B0604020202020204" pitchFamily="34" charset="0"/>
                <a:cs typeface="Times New Roman"/>
              </a:rPr>
              <a:t>El Greco creates the illusion of light and space through </a:t>
            </a:r>
            <a:r>
              <a:rPr lang="en-AU" sz="1400">
                <a:solidFill>
                  <a:schemeClr val="accent1"/>
                </a:solidFill>
                <a:ea typeface="Arial" panose="020B0604020202020204" pitchFamily="34" charset="0"/>
                <a:cs typeface="Times New Roman"/>
              </a:rPr>
              <a:t>the mastery</a:t>
            </a:r>
            <a:r>
              <a:rPr lang="en-AU" sz="1400">
                <a:solidFill>
                  <a:schemeClr val="accent1"/>
                </a:solidFill>
                <a:effectLst/>
                <a:ea typeface="Arial" panose="020B0604020202020204" pitchFamily="34" charset="0"/>
                <a:cs typeface="Times New Roman"/>
              </a:rPr>
              <a:t> </a:t>
            </a:r>
            <a:r>
              <a:rPr lang="en-AU" sz="1400">
                <a:solidFill>
                  <a:schemeClr val="accent1"/>
                </a:solidFill>
                <a:ea typeface="Arial" panose="020B0604020202020204" pitchFamily="34" charset="0"/>
                <a:cs typeface="Times New Roman"/>
              </a:rPr>
              <a:t>of </a:t>
            </a:r>
            <a:r>
              <a:rPr lang="en-AU" sz="1400">
                <a:solidFill>
                  <a:schemeClr val="accent1"/>
                </a:solidFill>
                <a:effectLst/>
                <a:ea typeface="Arial" panose="020B0604020202020204" pitchFamily="34" charset="0"/>
                <a:cs typeface="Times New Roman"/>
              </a:rPr>
              <a:t>oil painting techniques, conversely Feng </a:t>
            </a:r>
            <a:r>
              <a:rPr lang="en-AU" sz="1400" err="1">
                <a:solidFill>
                  <a:schemeClr val="accent1"/>
                </a:solidFill>
                <a:effectLst/>
                <a:ea typeface="Arial" panose="020B0604020202020204" pitchFamily="34" charset="0"/>
                <a:cs typeface="Times New Roman"/>
              </a:rPr>
              <a:t>Mengbo</a:t>
            </a:r>
            <a:r>
              <a:rPr lang="en-AU" sz="1400">
                <a:solidFill>
                  <a:schemeClr val="accent1"/>
                </a:solidFill>
                <a:effectLst/>
                <a:ea typeface="Arial" panose="020B0604020202020204" pitchFamily="34" charset="0"/>
                <a:cs typeface="Times New Roman"/>
              </a:rPr>
              <a:t> has constructed a large scale, interactive virtual world created through projections of actual light into physical space.</a:t>
            </a:r>
            <a:endParaRPr lang="en-AU" sz="1400">
              <a:solidFill>
                <a:schemeClr val="accent1"/>
              </a:solidFill>
              <a:cs typeface="Times New Roman"/>
            </a:endParaRPr>
          </a:p>
        </p:txBody>
      </p:sp>
      <p:sp>
        <p:nvSpPr>
          <p:cNvPr id="4" name="Slide Number Placeholder 3">
            <a:extLst>
              <a:ext uri="{FF2B5EF4-FFF2-40B4-BE49-F238E27FC236}">
                <a16:creationId xmlns:a16="http://schemas.microsoft.com/office/drawing/2014/main" id="{BDFE952E-00DC-D418-36BA-1C1685C1126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86379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deconstructing a modelled response</a:t>
            </a:r>
            <a:endParaRPr lang="en-AU" sz="1600" dirty="0">
              <a:solidFill>
                <a:schemeClr val="tx2"/>
              </a:solidFill>
            </a:endParaRPr>
          </a:p>
        </p:txBody>
      </p:sp>
      <p:grpSp>
        <p:nvGrpSpPr>
          <p:cNvPr id="8" name="Group 7">
            <a:extLst>
              <a:ext uri="{FF2B5EF4-FFF2-40B4-BE49-F238E27FC236}">
                <a16:creationId xmlns:a16="http://schemas.microsoft.com/office/drawing/2014/main" id="{ABADF6EF-D830-39D8-60F5-BCA6D713B773}"/>
              </a:ext>
              <a:ext uri="{C183D7F6-B498-43B3-948B-1728B52AA6E4}">
                <adec:decorative xmlns:adec="http://schemas.microsoft.com/office/drawing/2017/decorative" val="1"/>
              </a:ext>
            </a:extLst>
          </p:cNvPr>
          <p:cNvGrpSpPr/>
          <p:nvPr/>
        </p:nvGrpSpPr>
        <p:grpSpPr>
          <a:xfrm>
            <a:off x="244800" y="1080000"/>
            <a:ext cx="1800000" cy="1800000"/>
            <a:chOff x="244458" y="1482881"/>
            <a:chExt cx="1800000" cy="1800000"/>
          </a:xfrm>
        </p:grpSpPr>
        <p:sp>
          <p:nvSpPr>
            <p:cNvPr id="3" name="Oval 2">
              <a:extLst>
                <a:ext uri="{FF2B5EF4-FFF2-40B4-BE49-F238E27FC236}">
                  <a16:creationId xmlns:a16="http://schemas.microsoft.com/office/drawing/2014/main" id="{F95752C3-6259-CFC3-95E0-D365A788C0C6}"/>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6" name="TextBox 5">
              <a:extLst>
                <a:ext uri="{FF2B5EF4-FFF2-40B4-BE49-F238E27FC236}">
                  <a16:creationId xmlns:a16="http://schemas.microsoft.com/office/drawing/2014/main" id="{C0CD2339-8695-5655-6250-0096A624D871}"/>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5" name="Rectangle 4">
            <a:extLst>
              <a:ext uri="{FF2B5EF4-FFF2-40B4-BE49-F238E27FC236}">
                <a16:creationId xmlns:a16="http://schemas.microsoft.com/office/drawing/2014/main" id="{8086580A-E441-D1E5-A827-97DF723F0162}"/>
              </a:ext>
            </a:extLst>
          </p:cNvPr>
          <p:cNvSpPr/>
          <p:nvPr/>
        </p:nvSpPr>
        <p:spPr>
          <a:xfrm>
            <a:off x="360000" y="3043990"/>
            <a:ext cx="3996901" cy="326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600" dirty="0">
                <a:solidFill>
                  <a:schemeClr val="accent1"/>
                </a:solidFill>
                <a:effectLst/>
                <a:ea typeface="Calibri" panose="020F0502020204030204" pitchFamily="34" charset="0"/>
              </a:rPr>
              <a:t>Each sentence from the second paragraph has been copied into the left hand column of table 12, found on the next slide. </a:t>
            </a:r>
          </a:p>
          <a:p>
            <a:pPr>
              <a:lnSpc>
                <a:spcPct val="115000"/>
              </a:lnSpc>
              <a:spcBef>
                <a:spcPts val="1200"/>
              </a:spcBef>
            </a:pPr>
            <a:r>
              <a:rPr lang="en-AU" sz="1600" dirty="0">
                <a:solidFill>
                  <a:schemeClr val="accent1"/>
                </a:solidFill>
                <a:effectLst/>
                <a:ea typeface="Calibri" panose="020F0502020204030204" pitchFamily="34" charset="0"/>
              </a:rPr>
              <a:t>You are required to deconstruct each sentence, by matching it to the question, the citation or the plates as well as your syllabus and wider art world knowledge. Each piece of information will match one of the following columns found in table 12.</a:t>
            </a:r>
          </a:p>
        </p:txBody>
      </p:sp>
      <p:sp>
        <p:nvSpPr>
          <p:cNvPr id="7" name="TextBox 6">
            <a:extLst>
              <a:ext uri="{FF2B5EF4-FFF2-40B4-BE49-F238E27FC236}">
                <a16:creationId xmlns:a16="http://schemas.microsoft.com/office/drawing/2014/main" id="{37E7E6E6-937B-2050-F791-EFC44FD33D3A}"/>
              </a:ext>
              <a:ext uri="{C183D7F6-B498-43B3-948B-1728B52AA6E4}">
                <adec:decorative xmlns:adec="http://schemas.microsoft.com/office/drawing/2017/decorative" val="0"/>
              </a:ext>
            </a:extLst>
          </p:cNvPr>
          <p:cNvSpPr txBox="1"/>
          <p:nvPr/>
        </p:nvSpPr>
        <p:spPr>
          <a:xfrm>
            <a:off x="4689828" y="1059370"/>
            <a:ext cx="6691160" cy="5249835"/>
          </a:xfrm>
          <a:prstGeom prst="rect">
            <a:avLst/>
          </a:prstGeom>
          <a:noFill/>
        </p:spPr>
        <p:txBody>
          <a:bodyPr wrap="square">
            <a:spAutoFit/>
          </a:bodyPr>
          <a:lstStyle/>
          <a:p>
            <a:pPr>
              <a:lnSpc>
                <a:spcPct val="114000"/>
              </a:lnSpc>
              <a:spcBef>
                <a:spcPts val="1200"/>
              </a:spcBef>
            </a:pPr>
            <a:r>
              <a:rPr lang="en-AU" sz="1700" dirty="0">
                <a:solidFill>
                  <a:schemeClr val="accent1"/>
                </a:solidFill>
                <a:effectLst/>
                <a:ea typeface="Calibri" panose="020F0502020204030204" pitchFamily="34" charset="0"/>
                <a:cs typeface="Times New Roman" panose="02020603050405020304" pitchFamily="18" charset="0"/>
              </a:rPr>
              <a:t>This includes:</a:t>
            </a:r>
          </a:p>
          <a:p>
            <a:pPr marL="342900" lvl="0" indent="-342900">
              <a:lnSpc>
                <a:spcPct val="114000"/>
              </a:lnSpc>
              <a:spcBef>
                <a:spcPts val="400"/>
              </a:spcBef>
              <a:buFont typeface="Symbol" panose="05050102010706020507" pitchFamily="18" charset="2"/>
              <a:buChar char=""/>
              <a:tabLst>
                <a:tab pos="228600" algn="l"/>
                <a:tab pos="414020" algn="l"/>
              </a:tabLst>
            </a:pPr>
            <a:r>
              <a:rPr lang="en-US" sz="1700" dirty="0">
                <a:solidFill>
                  <a:schemeClr val="accent1"/>
                </a:solidFill>
                <a:effectLst/>
                <a:ea typeface="Calibri" panose="020F0502020204030204" pitchFamily="34" charset="0"/>
                <a:cs typeface="Times New Roman" panose="02020603050405020304" pitchFamily="18" charset="0"/>
              </a:rPr>
              <a:t>linking to the words of the question </a:t>
            </a:r>
            <a:endParaRPr lang="en-AU" sz="17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identifying the syllabus area and concepts of the question, referencing the wording of the question. Highlight key words from </a:t>
            </a:r>
            <a:r>
              <a:rPr lang="en-AU" sz="1700" u="sng" dirty="0">
                <a:solidFill>
                  <a:schemeClr val="accent2"/>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a:t>
            </a:r>
            <a:r>
              <a:rPr lang="en-AU" sz="1700" u="sng" dirty="0">
                <a:solidFill>
                  <a:schemeClr val="accent2"/>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ask 1 – visual arts word bank</a:t>
            </a:r>
            <a:r>
              <a:rPr lang="en-AU" sz="1700" dirty="0">
                <a:solidFill>
                  <a:schemeClr val="accent2"/>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AU" sz="1700" dirty="0">
                <a:solidFill>
                  <a:schemeClr val="accent1"/>
                </a:solidFill>
                <a:effectLst/>
                <a:ea typeface="Calibri" panose="020F0502020204030204" pitchFamily="34" charset="0"/>
                <a:cs typeface="Times New Roman" panose="02020603050405020304" pitchFamily="18" charset="0"/>
              </a:rPr>
              <a:t>which have been used in the passage</a:t>
            </a:r>
          </a:p>
          <a:p>
            <a:pPr marL="342900" lvl="0" indent="-342900">
              <a:lnSpc>
                <a:spcPct val="114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connecting the concepts found question to information in the citation</a:t>
            </a:r>
          </a:p>
          <a:p>
            <a:pPr marL="342900" lvl="0" indent="-342900">
              <a:lnSpc>
                <a:spcPct val="114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connecting the concepts of the question to visual properties found in the plates </a:t>
            </a:r>
          </a:p>
          <a:p>
            <a:pPr marL="342900" lvl="0" indent="-342900">
              <a:lnSpc>
                <a:spcPct val="114000"/>
              </a:lnSpc>
              <a:spcBef>
                <a:spcPts val="400"/>
              </a:spcBef>
              <a:buFont typeface="Symbol" panose="05050102010706020507" pitchFamily="18" charset="2"/>
              <a:buChar char=""/>
              <a:tabLst>
                <a:tab pos="228600" algn="l"/>
                <a:tab pos="414020" algn="l"/>
              </a:tabLst>
            </a:pPr>
            <a:r>
              <a:rPr lang="en-AU" sz="1700" dirty="0">
                <a:solidFill>
                  <a:schemeClr val="accent1"/>
                </a:solidFill>
                <a:effectLst/>
                <a:ea typeface="Calibri" panose="020F0502020204030204" pitchFamily="34" charset="0"/>
                <a:cs typeface="Times New Roman" panose="02020603050405020304" pitchFamily="18" charset="0"/>
              </a:rPr>
              <a:t>interpreting meaning by combining citation information, visual properties of the plates to wider art world knowledge.</a:t>
            </a:r>
          </a:p>
          <a:p>
            <a:pPr>
              <a:lnSpc>
                <a:spcPct val="114000"/>
              </a:lnSpc>
              <a:spcBef>
                <a:spcPts val="1200"/>
              </a:spcBef>
            </a:pPr>
            <a:r>
              <a:rPr lang="en-AU" sz="1700" dirty="0">
                <a:solidFill>
                  <a:schemeClr val="accent1"/>
                </a:solidFill>
                <a:effectLst/>
                <a:ea typeface="Calibri" panose="020F0502020204030204" pitchFamily="34" charset="0"/>
                <a:cs typeface="Times New Roman" panose="02020603050405020304" pitchFamily="18" charset="0"/>
              </a:rPr>
              <a:t>A model has been supplied for the first sentence of the Feng </a:t>
            </a:r>
            <a:r>
              <a:rPr lang="en-AU" sz="1700" dirty="0" err="1">
                <a:solidFill>
                  <a:schemeClr val="accent1"/>
                </a:solidFill>
                <a:effectLst/>
                <a:ea typeface="Calibri" panose="020F0502020204030204" pitchFamily="34" charset="0"/>
                <a:cs typeface="Times New Roman" panose="02020603050405020304" pitchFamily="18" charset="0"/>
              </a:rPr>
              <a:t>Mengbo</a:t>
            </a:r>
            <a:r>
              <a:rPr lang="en-AU" sz="1700" dirty="0">
                <a:solidFill>
                  <a:schemeClr val="accent1"/>
                </a:solidFill>
                <a:effectLst/>
                <a:ea typeface="Calibri" panose="020F0502020204030204" pitchFamily="34" charset="0"/>
                <a:cs typeface="Times New Roman" panose="02020603050405020304" pitchFamily="18" charset="0"/>
              </a:rPr>
              <a:t> paragraph. Some words and phrases may fit in more than one column. It is not necessary to fill every column in every sentence.</a:t>
            </a:r>
          </a:p>
        </p:txBody>
      </p:sp>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91319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9E3E-EF5E-CA29-4DBA-3A9AD3BF0F01}"/>
              </a:ext>
            </a:extLst>
          </p:cNvPr>
          <p:cNvSpPr>
            <a:spLocks noGrp="1"/>
          </p:cNvSpPr>
          <p:nvPr>
            <p:ph type="title"/>
          </p:nvPr>
        </p:nvSpPr>
        <p:spPr/>
        <p:txBody>
          <a:bodyPr/>
          <a:lstStyle/>
          <a:p>
            <a:r>
              <a:rPr lang="en-AU" dirty="0"/>
              <a:t>Apply – </a:t>
            </a:r>
            <a:r>
              <a:rPr lang="en-AU" dirty="0">
                <a:solidFill>
                  <a:schemeClr val="tx2"/>
                </a:solidFill>
              </a:rPr>
              <a:t>deconstructing a modelled response</a:t>
            </a:r>
            <a:endParaRPr lang="en-AU" dirty="0"/>
          </a:p>
        </p:txBody>
      </p:sp>
      <p:sp>
        <p:nvSpPr>
          <p:cNvPr id="3" name="TextBox 2" descr="Table 12: Deconstructing a modelled response&#10;5 columns called sentence, link to key words in the question, connect concepts to citation,">
            <a:extLst>
              <a:ext uri="{FF2B5EF4-FFF2-40B4-BE49-F238E27FC236}">
                <a16:creationId xmlns:a16="http://schemas.microsoft.com/office/drawing/2014/main" id="{E8E820AE-1BAA-8ED1-73B3-64AB91B6A388}"/>
              </a:ext>
            </a:extLst>
          </p:cNvPr>
          <p:cNvSpPr txBox="1"/>
          <p:nvPr/>
        </p:nvSpPr>
        <p:spPr>
          <a:xfrm>
            <a:off x="360000" y="1348017"/>
            <a:ext cx="7440282"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12: Deconstructing a modelled response</a:t>
            </a:r>
          </a:p>
        </p:txBody>
      </p:sp>
      <p:graphicFrame>
        <p:nvGraphicFramePr>
          <p:cNvPr id="5" name="Content Placeholder 4" descr="Table 12 deconstructing a modelled response. 5 columns called sentence, Link to key words in the question,Connects concepts to citation,Connect concepts to visual properties, Interprets meaning &#10;&#10;&#10; &#10;&#10;">
            <a:extLst>
              <a:ext uri="{FF2B5EF4-FFF2-40B4-BE49-F238E27FC236}">
                <a16:creationId xmlns:a16="http://schemas.microsoft.com/office/drawing/2014/main" id="{4C82FED6-7812-42CC-966A-EC96F1B67A95}"/>
              </a:ext>
            </a:extLst>
          </p:cNvPr>
          <p:cNvGraphicFramePr>
            <a:graphicFrameLocks noGrp="1"/>
          </p:cNvGraphicFramePr>
          <p:nvPr>
            <p:ph idx="1"/>
            <p:extLst>
              <p:ext uri="{D42A27DB-BD31-4B8C-83A1-F6EECF244321}">
                <p14:modId xmlns:p14="http://schemas.microsoft.com/office/powerpoint/2010/main" val="2170084085"/>
              </p:ext>
            </p:extLst>
          </p:nvPr>
        </p:nvGraphicFramePr>
        <p:xfrm>
          <a:off x="360000" y="1608794"/>
          <a:ext cx="11147638" cy="4777988"/>
        </p:xfrm>
        <a:graphic>
          <a:graphicData uri="http://schemas.openxmlformats.org/drawingml/2006/table">
            <a:tbl>
              <a:tblPr firstRow="1" firstCol="1" bandRow="1">
                <a:tableStyleId>{69012ECD-51FC-41F1-AA8D-1B2483CD663E}</a:tableStyleId>
              </a:tblPr>
              <a:tblGrid>
                <a:gridCol w="3871856">
                  <a:extLst>
                    <a:ext uri="{9D8B030D-6E8A-4147-A177-3AD203B41FA5}">
                      <a16:colId xmlns:a16="http://schemas.microsoft.com/office/drawing/2014/main" val="3551331188"/>
                    </a:ext>
                  </a:extLst>
                </a:gridCol>
                <a:gridCol w="1802724">
                  <a:extLst>
                    <a:ext uri="{9D8B030D-6E8A-4147-A177-3AD203B41FA5}">
                      <a16:colId xmlns:a16="http://schemas.microsoft.com/office/drawing/2014/main" val="2613549497"/>
                    </a:ext>
                  </a:extLst>
                </a:gridCol>
                <a:gridCol w="1955947">
                  <a:extLst>
                    <a:ext uri="{9D8B030D-6E8A-4147-A177-3AD203B41FA5}">
                      <a16:colId xmlns:a16="http://schemas.microsoft.com/office/drawing/2014/main" val="3961010590"/>
                    </a:ext>
                  </a:extLst>
                </a:gridCol>
                <a:gridCol w="1957327">
                  <a:extLst>
                    <a:ext uri="{9D8B030D-6E8A-4147-A177-3AD203B41FA5}">
                      <a16:colId xmlns:a16="http://schemas.microsoft.com/office/drawing/2014/main" val="383482318"/>
                    </a:ext>
                  </a:extLst>
                </a:gridCol>
                <a:gridCol w="1559784">
                  <a:extLst>
                    <a:ext uri="{9D8B030D-6E8A-4147-A177-3AD203B41FA5}">
                      <a16:colId xmlns:a16="http://schemas.microsoft.com/office/drawing/2014/main" val="1859528466"/>
                    </a:ext>
                  </a:extLst>
                </a:gridCol>
              </a:tblGrid>
              <a:tr h="149933">
                <a:tc>
                  <a:txBody>
                    <a:bodyPr/>
                    <a:lstStyle/>
                    <a:p>
                      <a:pPr>
                        <a:lnSpc>
                          <a:spcPct val="115000"/>
                        </a:lnSpc>
                        <a:spcBef>
                          <a:spcPts val="960"/>
                        </a:spcBef>
                        <a:spcAft>
                          <a:spcPts val="960"/>
                        </a:spcAft>
                      </a:pPr>
                      <a:r>
                        <a:rPr lang="en-AU" sz="1200">
                          <a:effectLst/>
                        </a:rPr>
                        <a:t>Sentence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Link to key words in the question</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Connects concepts to citation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Connect concepts to visual properties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US" sz="1200">
                          <a:effectLst/>
                        </a:rPr>
                        <a:t>Interprets meaning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5259005"/>
                  </a:ext>
                </a:extLst>
              </a:tr>
              <a:tr h="1059935">
                <a:tc>
                  <a:txBody>
                    <a:bodyPr/>
                    <a:lstStyle/>
                    <a:p>
                      <a:pPr>
                        <a:lnSpc>
                          <a:spcPct val="115000"/>
                        </a:lnSpc>
                        <a:spcBef>
                          <a:spcPts val="400"/>
                        </a:spcBef>
                        <a:spcAft>
                          <a:spcPts val="400"/>
                        </a:spcAft>
                      </a:pPr>
                      <a:r>
                        <a:rPr lang="en-AU" sz="1200" b="0">
                          <a:effectLst/>
                        </a:rPr>
                        <a:t>In comparison, Feng Mengbo structures his contemporary installation using projected light and actual space to create an innovative, multimedia platform using customised computer software, colour, sound and wireless consoles.</a:t>
                      </a:r>
                      <a:endParaRPr lang="en-AU" sz="1200" b="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dirty="0">
                          <a:effectLst/>
                        </a:rPr>
                        <a:t>Compare, light, space, structural</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customised computer software, colour, sound and wireless consoles</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projected light and actual space</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contemporary installation, innovative, multimedia platform</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373805"/>
                  </a:ext>
                </a:extLst>
              </a:tr>
              <a:tr h="558636">
                <a:tc>
                  <a:txBody>
                    <a:bodyPr/>
                    <a:lstStyle/>
                    <a:p>
                      <a:pPr>
                        <a:lnSpc>
                          <a:spcPct val="115000"/>
                        </a:lnSpc>
                        <a:spcBef>
                          <a:spcPts val="400"/>
                        </a:spcBef>
                        <a:spcAft>
                          <a:spcPts val="400"/>
                        </a:spcAft>
                      </a:pPr>
                      <a:r>
                        <a:rPr lang="en-AU" sz="1200" b="0">
                          <a:effectLst/>
                        </a:rPr>
                        <a:t>Unlike El Greco’s traditional work, Plate 3 is designed to entertain his contemporary audience through his interactive installation.</a:t>
                      </a:r>
                      <a:endParaRPr lang="en-AU" sz="1200" b="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5163529"/>
                  </a:ext>
                </a:extLst>
              </a:tr>
              <a:tr h="621298">
                <a:tc>
                  <a:txBody>
                    <a:bodyPr/>
                    <a:lstStyle/>
                    <a:p>
                      <a:pPr>
                        <a:lnSpc>
                          <a:spcPct val="115000"/>
                        </a:lnSpc>
                        <a:spcBef>
                          <a:spcPts val="400"/>
                        </a:spcBef>
                        <a:spcAft>
                          <a:spcPts val="400"/>
                        </a:spcAft>
                      </a:pPr>
                      <a:r>
                        <a:rPr lang="en-AU" sz="1200" b="0">
                          <a:effectLst/>
                        </a:rPr>
                        <a:t>He recontextualises the look and sound of a vintage video arcade through projections of light and sound using computer software.</a:t>
                      </a:r>
                      <a:endParaRPr lang="en-AU" sz="1200" b="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4262229"/>
                  </a:ext>
                </a:extLst>
              </a:tr>
              <a:tr h="433311">
                <a:tc>
                  <a:txBody>
                    <a:bodyPr/>
                    <a:lstStyle/>
                    <a:p>
                      <a:pPr>
                        <a:lnSpc>
                          <a:spcPct val="115000"/>
                        </a:lnSpc>
                        <a:spcBef>
                          <a:spcPts val="400"/>
                        </a:spcBef>
                        <a:spcAft>
                          <a:spcPts val="400"/>
                        </a:spcAft>
                      </a:pPr>
                      <a:r>
                        <a:rPr lang="en-AU" sz="1200" b="0">
                          <a:effectLst/>
                        </a:rPr>
                        <a:t>This large scale 4D virtual artwork, it is designed to fit the specifics of the space of where it is exhibited. </a:t>
                      </a:r>
                      <a:endParaRPr lang="en-AU" sz="1200" b="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8248687"/>
                  </a:ext>
                </a:extLst>
              </a:tr>
              <a:tr h="495974">
                <a:tc>
                  <a:txBody>
                    <a:bodyPr/>
                    <a:lstStyle/>
                    <a:p>
                      <a:pPr>
                        <a:lnSpc>
                          <a:spcPct val="115000"/>
                        </a:lnSpc>
                        <a:spcBef>
                          <a:spcPts val="400"/>
                        </a:spcBef>
                        <a:spcAft>
                          <a:spcPts val="400"/>
                        </a:spcAft>
                      </a:pPr>
                      <a:r>
                        <a:rPr lang="en-AU" sz="1200" b="0">
                          <a:effectLst/>
                        </a:rPr>
                        <a:t>The title Long March: Restart alludes to deeper meanings about Chinese history, in particular; Mao’s long march. </a:t>
                      </a:r>
                      <a:endParaRPr lang="en-AU" sz="1200" b="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483424"/>
                  </a:ext>
                </a:extLst>
              </a:tr>
              <a:tr h="934610">
                <a:tc>
                  <a:txBody>
                    <a:bodyPr/>
                    <a:lstStyle/>
                    <a:p>
                      <a:pPr>
                        <a:lnSpc>
                          <a:spcPct val="115000"/>
                        </a:lnSpc>
                        <a:spcBef>
                          <a:spcPts val="400"/>
                        </a:spcBef>
                        <a:spcAft>
                          <a:spcPts val="400"/>
                        </a:spcAft>
                      </a:pPr>
                      <a:r>
                        <a:rPr lang="en-AU" sz="1200" b="0" dirty="0">
                          <a:effectLst/>
                        </a:rPr>
                        <a:t>In contrast to El Greco’s more passive work, this immersive work allows the audience to physically engage as part of the work while playing with the course of Chinese history through their interactive interventions.</a:t>
                      </a:r>
                      <a:endParaRPr lang="en-AU"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200" dirty="0">
                          <a:effectLst/>
                        </a:rPr>
                        <a:t> </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22291" marR="222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4876309"/>
                  </a:ext>
                </a:extLst>
              </a:tr>
            </a:tbl>
          </a:graphicData>
        </a:graphic>
      </p:graphicFrame>
      <p:sp>
        <p:nvSpPr>
          <p:cNvPr id="4" name="Slide Number Placeholder 3">
            <a:extLst>
              <a:ext uri="{FF2B5EF4-FFF2-40B4-BE49-F238E27FC236}">
                <a16:creationId xmlns:a16="http://schemas.microsoft.com/office/drawing/2014/main" id="{EA26BB36-FE95-6BC9-A229-98E53718FD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66860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327F-82BC-5F19-8873-A236831DB592}"/>
              </a:ext>
            </a:extLst>
          </p:cNvPr>
          <p:cNvSpPr>
            <a:spLocks noGrp="1"/>
          </p:cNvSpPr>
          <p:nvPr>
            <p:ph type="title"/>
          </p:nvPr>
        </p:nvSpPr>
        <p:spPr/>
        <p:txBody>
          <a:bodyPr/>
          <a:lstStyle/>
          <a:p>
            <a:r>
              <a:rPr lang="en-AU" dirty="0"/>
              <a:t>Practise – </a:t>
            </a:r>
            <a:r>
              <a:rPr lang="en-AU" dirty="0">
                <a:solidFill>
                  <a:schemeClr val="tx2"/>
                </a:solidFill>
              </a:rPr>
              <a:t>deconstructing a response</a:t>
            </a:r>
            <a:endParaRPr lang="en-AU" sz="1600" dirty="0"/>
          </a:p>
        </p:txBody>
      </p:sp>
      <p:grpSp>
        <p:nvGrpSpPr>
          <p:cNvPr id="9" name="Group 8">
            <a:extLst>
              <a:ext uri="{FF2B5EF4-FFF2-40B4-BE49-F238E27FC236}">
                <a16:creationId xmlns:a16="http://schemas.microsoft.com/office/drawing/2014/main" id="{A2040CBF-81DF-A55A-AACB-477F0C7E7314}"/>
              </a:ext>
              <a:ext uri="{C183D7F6-B498-43B3-948B-1728B52AA6E4}">
                <adec:decorative xmlns:adec="http://schemas.microsoft.com/office/drawing/2017/decorative" val="1"/>
              </a:ext>
            </a:extLst>
          </p:cNvPr>
          <p:cNvGrpSpPr/>
          <p:nvPr/>
        </p:nvGrpSpPr>
        <p:grpSpPr>
          <a:xfrm>
            <a:off x="244800" y="1080000"/>
            <a:ext cx="1800000" cy="1800000"/>
            <a:chOff x="244458" y="1482881"/>
            <a:chExt cx="1800000" cy="1800000"/>
          </a:xfrm>
        </p:grpSpPr>
        <p:sp>
          <p:nvSpPr>
            <p:cNvPr id="11" name="Oval 10">
              <a:extLst>
                <a:ext uri="{FF2B5EF4-FFF2-40B4-BE49-F238E27FC236}">
                  <a16:creationId xmlns:a16="http://schemas.microsoft.com/office/drawing/2014/main" id="{876D750C-E853-85C5-F28E-F6BB16990C0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12" name="TextBox 11">
              <a:extLst>
                <a:ext uri="{FF2B5EF4-FFF2-40B4-BE49-F238E27FC236}">
                  <a16:creationId xmlns:a16="http://schemas.microsoft.com/office/drawing/2014/main" id="{B1B99E37-CBCC-D2AF-56EF-CE4B4839AA9C}"/>
                </a:ext>
                <a:ext uri="{C183D7F6-B498-43B3-948B-1728B52AA6E4}">
                  <adec:decorative xmlns:adec="http://schemas.microsoft.com/office/drawing/2017/decorative" val="1"/>
                </a:ext>
              </a:extLst>
            </p:cNvPr>
            <p:cNvSpPr txBox="1"/>
            <p:nvPr/>
          </p:nvSpPr>
          <p:spPr>
            <a:xfrm>
              <a:off x="673793" y="2807100"/>
              <a:ext cx="941330"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8" name="Content Placeholder 7">
            <a:extLst>
              <a:ext uri="{FF2B5EF4-FFF2-40B4-BE49-F238E27FC236}">
                <a16:creationId xmlns:a16="http://schemas.microsoft.com/office/drawing/2014/main" id="{C648471E-763B-F064-D7E4-A7DFEB346D30}"/>
              </a:ext>
            </a:extLst>
          </p:cNvPr>
          <p:cNvSpPr>
            <a:spLocks noGrp="1"/>
          </p:cNvSpPr>
          <p:nvPr>
            <p:ph idx="1"/>
          </p:nvPr>
        </p:nvSpPr>
        <p:spPr>
          <a:xfrm>
            <a:off x="2312000" y="1228784"/>
            <a:ext cx="9307008" cy="668999"/>
          </a:xfrm>
        </p:spPr>
        <p:txBody>
          <a:bodyPr vert="horz" lIns="0" tIns="0" rIns="0" bIns="0" rtlCol="0" anchor="t">
            <a:noAutofit/>
          </a:bodyPr>
          <a:lstStyle/>
          <a:p>
            <a:r>
              <a:rPr lang="en-US" sz="1800" dirty="0">
                <a:cs typeface="Times New Roman"/>
              </a:rPr>
              <a:t>Once you have developed some responses to practice questions you can create a visual code for the KCI acronym. There is an example of a visual code key below.</a:t>
            </a:r>
          </a:p>
          <a:p>
            <a:endParaRPr lang="en-AU" dirty="0"/>
          </a:p>
        </p:txBody>
      </p:sp>
      <p:sp>
        <p:nvSpPr>
          <p:cNvPr id="7" name="TextBox 6">
            <a:extLst>
              <a:ext uri="{FF2B5EF4-FFF2-40B4-BE49-F238E27FC236}">
                <a16:creationId xmlns:a16="http://schemas.microsoft.com/office/drawing/2014/main" id="{1B6B3136-150A-9474-C2FC-4D7AE40C870F}"/>
              </a:ext>
            </a:extLst>
          </p:cNvPr>
          <p:cNvSpPr txBox="1"/>
          <p:nvPr/>
        </p:nvSpPr>
        <p:spPr>
          <a:xfrm>
            <a:off x="2312000" y="2080518"/>
            <a:ext cx="7440282" cy="260777"/>
          </a:xfrm>
          <a:prstGeom prst="rect">
            <a:avLst/>
          </a:prstGeom>
          <a:noFill/>
        </p:spPr>
        <p:txBody>
          <a:bodyPr wrap="square">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Times New Roman" panose="02020603050405020304" pitchFamily="18" charset="0"/>
              </a:rPr>
              <a:t>Table 1</a:t>
            </a:r>
            <a:r>
              <a:rPr lang="en-AU" sz="1800" dirty="0">
                <a:latin typeface="+mj-lt"/>
                <a:ea typeface="Calibri" panose="020F0502020204030204" pitchFamily="34" charset="0"/>
                <a:cs typeface="Times New Roman" panose="02020603050405020304" pitchFamily="18" charset="0"/>
              </a:rPr>
              <a:t>3</a:t>
            </a:r>
            <a:r>
              <a:rPr lang="en-AU" sz="1800" dirty="0">
                <a:effectLst/>
                <a:latin typeface="+mj-lt"/>
                <a:ea typeface="Calibri" panose="020F0502020204030204" pitchFamily="34" charset="0"/>
                <a:cs typeface="Times New Roman" panose="02020603050405020304" pitchFamily="18" charset="0"/>
              </a:rPr>
              <a:t>: KCI coding</a:t>
            </a:r>
          </a:p>
        </p:txBody>
      </p:sp>
      <p:graphicFrame>
        <p:nvGraphicFramePr>
          <p:cNvPr id="3" name="Table 4" descr="Table 13 KCI coding. 2 columns called KCI acronym and visual code. the 3 rows are called key words, connect and interpret.">
            <a:extLst>
              <a:ext uri="{FF2B5EF4-FFF2-40B4-BE49-F238E27FC236}">
                <a16:creationId xmlns:a16="http://schemas.microsoft.com/office/drawing/2014/main" id="{4316C6A6-18C6-BFD6-4533-4B9775D54A06}"/>
              </a:ext>
            </a:extLst>
          </p:cNvPr>
          <p:cNvGraphicFramePr>
            <a:graphicFrameLocks noGrp="1"/>
          </p:cNvGraphicFramePr>
          <p:nvPr>
            <p:extLst>
              <p:ext uri="{D42A27DB-BD31-4B8C-83A1-F6EECF244321}">
                <p14:modId xmlns:p14="http://schemas.microsoft.com/office/powerpoint/2010/main" val="1825600570"/>
              </p:ext>
            </p:extLst>
          </p:nvPr>
        </p:nvGraphicFramePr>
        <p:xfrm>
          <a:off x="2312000" y="2341295"/>
          <a:ext cx="8128000" cy="284988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505245278"/>
                    </a:ext>
                  </a:extLst>
                </a:gridCol>
                <a:gridCol w="4064000">
                  <a:extLst>
                    <a:ext uri="{9D8B030D-6E8A-4147-A177-3AD203B41FA5}">
                      <a16:colId xmlns:a16="http://schemas.microsoft.com/office/drawing/2014/main" val="977833647"/>
                    </a:ext>
                  </a:extLst>
                </a:gridCol>
              </a:tblGrid>
              <a:tr h="370840">
                <a:tc>
                  <a:txBody>
                    <a:bodyPr/>
                    <a:lstStyle/>
                    <a:p>
                      <a:r>
                        <a:rPr lang="en-AU" dirty="0">
                          <a:latin typeface="+mn-lt"/>
                        </a:rPr>
                        <a:t>KCI acronym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n-lt"/>
                        </a:rPr>
                        <a:t>Visual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315937"/>
                  </a:ext>
                </a:extLst>
              </a:tr>
              <a:tr h="370840">
                <a:tc>
                  <a:txBody>
                    <a:bodyPr/>
                    <a:lstStyle/>
                    <a:p>
                      <a:r>
                        <a:rPr lang="en-AU">
                          <a:latin typeface="+mn-lt"/>
                        </a:rPr>
                        <a:t>Key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n-lt"/>
                        </a:rPr>
                        <a:t>circle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866646"/>
                  </a:ext>
                </a:extLst>
              </a:tr>
              <a:tr h="370840">
                <a:tc>
                  <a:txBody>
                    <a:bodyPr/>
                    <a:lstStyle/>
                    <a:p>
                      <a:r>
                        <a:rPr lang="en-AU" sz="1800">
                          <a:effectLst/>
                          <a:latin typeface="+mn-lt"/>
                        </a:rPr>
                        <a:t>Connect:</a:t>
                      </a:r>
                    </a:p>
                    <a:p>
                      <a:pPr marL="285750" indent="-285750">
                        <a:buFont typeface="Arial" panose="020B0604020202020204" pitchFamily="34" charset="0"/>
                        <a:buChar char="•"/>
                      </a:pPr>
                      <a:r>
                        <a:rPr lang="en-AU" sz="1800">
                          <a:effectLst/>
                          <a:latin typeface="+mn-lt"/>
                        </a:rPr>
                        <a:t>syllabus content to references – plates and source material</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mn-lt"/>
                        </a:rPr>
                        <a:t>Connect concepts to references – plates and source material </a:t>
                      </a:r>
                      <a:endParaRPr lang="en-AU" sz="180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AU" dirty="0">
                        <a:latin typeface="+mn-lt"/>
                      </a:endParaRPr>
                    </a:p>
                    <a:p>
                      <a:pPr marL="285750" indent="-285750">
                        <a:buFont typeface="Arial" panose="020B0604020202020204" pitchFamily="34" charset="0"/>
                        <a:buChar char="•"/>
                      </a:pPr>
                      <a:r>
                        <a:rPr lang="en-AU" dirty="0">
                          <a:highlight>
                            <a:srgbClr val="CBEDFD"/>
                          </a:highlight>
                          <a:latin typeface="+mn-lt"/>
                        </a:rPr>
                        <a:t>highlighted in blue</a:t>
                      </a:r>
                    </a:p>
                    <a:p>
                      <a:pPr marL="285750" indent="-285750">
                        <a:buFont typeface="Arial" panose="020B0604020202020204" pitchFamily="34" charset="0"/>
                        <a:buChar char="•"/>
                      </a:pPr>
                      <a:endParaRPr lang="en-AU" dirty="0">
                        <a:latin typeface="+mn-lt"/>
                      </a:endParaRPr>
                    </a:p>
                    <a:p>
                      <a:pPr marL="285750" indent="-285750">
                        <a:buFont typeface="Arial" panose="020B0604020202020204" pitchFamily="34" charset="0"/>
                        <a:buChar char="•"/>
                      </a:pPr>
                      <a:r>
                        <a:rPr lang="en-AU" dirty="0">
                          <a:highlight>
                            <a:srgbClr val="F6ACB6"/>
                          </a:highlight>
                          <a:latin typeface="+mn-lt"/>
                        </a:rPr>
                        <a:t>highlighted in 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675162"/>
                  </a:ext>
                </a:extLst>
              </a:tr>
              <a:tr h="370840">
                <a:tc>
                  <a:txBody>
                    <a:bodyPr/>
                    <a:lstStyle/>
                    <a:p>
                      <a:r>
                        <a:rPr lang="en-AU">
                          <a:latin typeface="+mn-lt"/>
                        </a:rPr>
                        <a:t>Interpret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u="sng" dirty="0">
                          <a:latin typeface="+mn-lt"/>
                        </a:rPr>
                        <a:t>underlined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46275"/>
                  </a:ext>
                </a:extLst>
              </a:tr>
            </a:tbl>
          </a:graphicData>
        </a:graphic>
      </p:graphicFrame>
      <p:sp>
        <p:nvSpPr>
          <p:cNvPr id="5" name="Oval 4" descr="Oval shape around the word circle to show how the action of circling can be used as a visual code.">
            <a:extLst>
              <a:ext uri="{FF2B5EF4-FFF2-40B4-BE49-F238E27FC236}">
                <a16:creationId xmlns:a16="http://schemas.microsoft.com/office/drawing/2014/main" id="{002CF356-AD3F-D242-D23E-ED903CDA8749}"/>
              </a:ext>
            </a:extLst>
          </p:cNvPr>
          <p:cNvSpPr/>
          <p:nvPr/>
        </p:nvSpPr>
        <p:spPr>
          <a:xfrm>
            <a:off x="6415996" y="2735036"/>
            <a:ext cx="708703" cy="351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7">
            <a:extLst>
              <a:ext uri="{FF2B5EF4-FFF2-40B4-BE49-F238E27FC236}">
                <a16:creationId xmlns:a16="http://schemas.microsoft.com/office/drawing/2014/main" id="{5332782C-0810-CE51-F7C8-E058ECE2B1B1}"/>
              </a:ext>
            </a:extLst>
          </p:cNvPr>
          <p:cNvSpPr txBox="1">
            <a:spLocks/>
          </p:cNvSpPr>
          <p:nvPr/>
        </p:nvSpPr>
        <p:spPr>
          <a:xfrm>
            <a:off x="2312000" y="5294737"/>
            <a:ext cx="8207995" cy="940093"/>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Times New Roman"/>
              </a:rPr>
              <a:t>Deconstruct your practice responses using your visual code to check you have covered all the points needed in your response. Improve your responses by editing them to include information you may have missed or that needs greater explanation.</a:t>
            </a:r>
          </a:p>
          <a:p>
            <a:endParaRPr lang="en-AU" dirty="0"/>
          </a:p>
        </p:txBody>
      </p:sp>
      <p:sp>
        <p:nvSpPr>
          <p:cNvPr id="4" name="Slide Number Placeholder 3">
            <a:extLst>
              <a:ext uri="{FF2B5EF4-FFF2-40B4-BE49-F238E27FC236}">
                <a16:creationId xmlns:a16="http://schemas.microsoft.com/office/drawing/2014/main" id="{A913F73F-0238-51F4-0C8D-D659CAC30C0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41924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1546</Words>
  <Application>Microsoft Office PowerPoint</Application>
  <PresentationFormat>Widescreen</PresentationFormat>
  <Paragraphs>132</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Symbol</vt:lpstr>
      <vt:lpstr>Times New Roman</vt:lpstr>
      <vt:lpstr>Arial</vt:lpstr>
      <vt:lpstr>Public Sans</vt:lpstr>
      <vt:lpstr>Public Sans Light</vt:lpstr>
      <vt:lpstr>NSWG Corporate</vt:lpstr>
      <vt:lpstr>LEAP!  Level up your skills in section I – deconstructing a modelled response</vt:lpstr>
      <vt:lpstr>LEAP lessons introduction </vt:lpstr>
      <vt:lpstr>Learn – deconstructing a response</vt:lpstr>
      <vt:lpstr>Example – deconstructing a response</vt:lpstr>
      <vt:lpstr>Example – modelled response</vt:lpstr>
      <vt:lpstr>Apply – deconstructing a modelled response</vt:lpstr>
      <vt:lpstr>Apply – deconstructing a modelled response</vt:lpstr>
      <vt:lpstr>Practise – deconstructing a response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deconstructing a modelled response</dc:title>
  <dc:creator>NSW Department of Education</dc:creator>
  <cp:keywords/>
  <cp:revision>2</cp:revision>
  <dcterms:created xsi:type="dcterms:W3CDTF">2023-06-14T23:51:41Z</dcterms:created>
  <dcterms:modified xsi:type="dcterms:W3CDTF">2023-06-14T23:52:03Z</dcterms:modified>
</cp:coreProperties>
</file>