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323" r:id="rId2"/>
    <p:sldId id="394" r:id="rId3"/>
    <p:sldId id="386" r:id="rId4"/>
    <p:sldId id="388" r:id="rId5"/>
    <p:sldId id="389" r:id="rId6"/>
    <p:sldId id="390" r:id="rId7"/>
    <p:sldId id="391" r:id="rId8"/>
    <p:sldId id="392" r:id="rId9"/>
    <p:sldId id="393" r:id="rId10"/>
    <p:sldId id="405" r:id="rId11"/>
  </p:sldIdLst>
  <p:sldSz cx="12192000" cy="6858000"/>
  <p:notesSz cx="6858000" cy="9144000"/>
  <p:embeddedFontLst>
    <p:embeddedFont>
      <p:font typeface="Public Sans" panose="020B0604020202020204" charset="0"/>
      <p:regular r:id="rId14"/>
      <p:bold r:id="rId15"/>
      <p:italic r:id="rId16"/>
      <p:boldItalic r:id="rId17"/>
    </p:embeddedFont>
    <p:embeddedFont>
      <p:font typeface="Public Sans Light" panose="020B0604020202020204"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93D33-23D8-98A8-106D-FB842EBFD6D8}" v="37" dt="2023-04-24T02:33:13.069"/>
    <p1510:client id="{1F5F83AC-700A-449F-85A7-7BD5D35914B6}" v="47" dt="2023-04-24T02:30:17.701"/>
    <p1510:client id="{22C58121-9B3C-40FA-9C25-57DBABE11E0F}" v="6" dt="2023-04-16T22:49:03.76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www.educationstandards.nsw.edu.au/wps/wcm/connect/21881fca-faf1-45fd-985c-9f41081ecae1/2017-hsc-visual-arts.pdf?MOD=AJPERES&amp;CACHEID=ROOTWORKSPACE-21881fca-faf1-45fd-985c-9f41081ecae1-nbDp1l7"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artgallery.nsw.gov.au/collection/works/8164/" TargetMode="External"/><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 – </a:t>
            </a:r>
            <a:r>
              <a:rPr lang="en-AU" dirty="0">
                <a:solidFill>
                  <a:schemeClr val="accent4"/>
                </a:solidFill>
              </a:rPr>
              <a:t>concluding sentence(s)</a:t>
            </a:r>
          </a:p>
        </p:txBody>
      </p:sp>
      <p:sp>
        <p:nvSpPr>
          <p:cNvPr id="2" name="Footer Placeholder 2">
            <a:extLst>
              <a:ext uri="{FF2B5EF4-FFF2-40B4-BE49-F238E27FC236}">
                <a16:creationId xmlns:a16="http://schemas.microsoft.com/office/drawing/2014/main" id="{48ED5686-6DC5-EECB-4050-A3E1835D7F31}"/>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effectLst/>
              </a:rPr>
              <a:t>Writing about HSC visual arts</a:t>
            </a:r>
            <a:endParaRPr lang="en-AU"/>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A3C99-41D2-0EB5-16EE-8E15BD233A98}"/>
              </a:ext>
            </a:extLst>
          </p:cNvPr>
          <p:cNvSpPr>
            <a:spLocks noGrp="1"/>
          </p:cNvSpPr>
          <p:nvPr>
            <p:ph type="title"/>
          </p:nvPr>
        </p:nvSpPr>
        <p:spPr/>
        <p:txBody>
          <a:bodyPr/>
          <a:lstStyle/>
          <a:p>
            <a:r>
              <a:rPr lang="en-AU"/>
              <a:t>LEAP lessons introduction</a:t>
            </a:r>
            <a:endParaRPr lang="en-GB">
              <a:ea typeface="+mj-lt"/>
              <a:cs typeface="+mj-lt"/>
            </a:endParaRPr>
          </a:p>
          <a:p>
            <a:endParaRPr lang="en-GB"/>
          </a:p>
        </p:txBody>
      </p:sp>
      <p:sp>
        <p:nvSpPr>
          <p:cNvPr id="29" name="TextBox 13">
            <a:extLst>
              <a:ext uri="{FF2B5EF4-FFF2-40B4-BE49-F238E27FC236}">
                <a16:creationId xmlns:a16="http://schemas.microsoft.com/office/drawing/2014/main" id="{73C9ED58-2CA1-54E0-0F50-440E4B05C118}"/>
              </a:ext>
            </a:extLst>
          </p:cNvPr>
          <p:cNvSpPr txBox="1"/>
          <p:nvPr/>
        </p:nvSpPr>
        <p:spPr>
          <a:xfrm>
            <a:off x="314929" y="1654212"/>
            <a:ext cx="7043981" cy="4027193"/>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to a question,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practise your new skills and knowledge by answering a new question in more depth.</a:t>
            </a:r>
          </a:p>
        </p:txBody>
      </p:sp>
      <p:grpSp>
        <p:nvGrpSpPr>
          <p:cNvPr id="2" name="Group 1">
            <a:extLst>
              <a:ext uri="{FF2B5EF4-FFF2-40B4-BE49-F238E27FC236}">
                <a16:creationId xmlns:a16="http://schemas.microsoft.com/office/drawing/2014/main" id="{92023A6F-1514-4460-6787-9D94B84C80D4}"/>
              </a:ext>
              <a:ext uri="{C183D7F6-B498-43B3-948B-1728B52AA6E4}">
                <adec:decorative xmlns:adec="http://schemas.microsoft.com/office/drawing/2017/decorative" val="1"/>
              </a:ext>
            </a:extLst>
          </p:cNvPr>
          <p:cNvGrpSpPr/>
          <p:nvPr/>
        </p:nvGrpSpPr>
        <p:grpSpPr>
          <a:xfrm>
            <a:off x="7511364" y="1483150"/>
            <a:ext cx="4228184" cy="1882994"/>
            <a:chOff x="7511364" y="1483150"/>
            <a:chExt cx="4228184" cy="1882994"/>
          </a:xfrm>
        </p:grpSpPr>
        <p:sp>
          <p:nvSpPr>
            <p:cNvPr id="8" name="Rectangle: Rounded Corners 7">
              <a:extLst>
                <a:ext uri="{FF2B5EF4-FFF2-40B4-BE49-F238E27FC236}">
                  <a16:creationId xmlns:a16="http://schemas.microsoft.com/office/drawing/2014/main" id="{1E1DF659-DE3D-098D-8BA2-DDB76B52F0F7}"/>
                </a:ext>
                <a:ext uri="{C183D7F6-B498-43B3-948B-1728B52AA6E4}">
                  <adec:decorative xmlns:adec="http://schemas.microsoft.com/office/drawing/2017/decorative" val="1"/>
                </a:ext>
              </a:extLst>
            </p:cNvPr>
            <p:cNvSpPr/>
            <p:nvPr/>
          </p:nvSpPr>
          <p:spPr>
            <a:xfrm>
              <a:off x="7511365" y="1483150"/>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9" name="Oval 8">
              <a:extLst>
                <a:ext uri="{FF2B5EF4-FFF2-40B4-BE49-F238E27FC236}">
                  <a16:creationId xmlns:a16="http://schemas.microsoft.com/office/drawing/2014/main" id="{62A07E22-BDA8-BD9B-1269-0C7BA8DDA95E}"/>
                </a:ext>
                <a:ext uri="{C183D7F6-B498-43B3-948B-1728B52AA6E4}">
                  <adec:decorative xmlns:adec="http://schemas.microsoft.com/office/drawing/2017/decorative" val="1"/>
                </a:ext>
              </a:extLst>
            </p:cNvPr>
            <p:cNvSpPr/>
            <p:nvPr/>
          </p:nvSpPr>
          <p:spPr>
            <a:xfrm>
              <a:off x="7511364"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L</a:t>
              </a:r>
            </a:p>
            <a:p>
              <a:pPr algn="ctr"/>
              <a:endParaRPr lang="en-AU" b="1"/>
            </a:p>
          </p:txBody>
        </p:sp>
        <p:sp>
          <p:nvSpPr>
            <p:cNvPr id="10" name="Oval 9">
              <a:extLst>
                <a:ext uri="{FF2B5EF4-FFF2-40B4-BE49-F238E27FC236}">
                  <a16:creationId xmlns:a16="http://schemas.microsoft.com/office/drawing/2014/main" id="{A01E73DD-79A5-57AB-3E20-B26574F02370}"/>
                </a:ext>
                <a:ext uri="{C183D7F6-B498-43B3-948B-1728B52AA6E4}">
                  <adec:decorative xmlns:adec="http://schemas.microsoft.com/office/drawing/2017/decorative" val="1"/>
                </a:ext>
              </a:extLst>
            </p:cNvPr>
            <p:cNvSpPr/>
            <p:nvPr/>
          </p:nvSpPr>
          <p:spPr>
            <a:xfrm>
              <a:off x="9662096"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A</a:t>
              </a:r>
            </a:p>
            <a:p>
              <a:pPr algn="ctr"/>
              <a:endParaRPr lang="en-AU"/>
            </a:p>
          </p:txBody>
        </p:sp>
        <p:sp>
          <p:nvSpPr>
            <p:cNvPr id="11" name="Oval 10">
              <a:extLst>
                <a:ext uri="{FF2B5EF4-FFF2-40B4-BE49-F238E27FC236}">
                  <a16:creationId xmlns:a16="http://schemas.microsoft.com/office/drawing/2014/main" id="{A8D983DF-8BF5-AB3E-5167-0F5E087CC8EC}"/>
                </a:ext>
                <a:ext uri="{C183D7F6-B498-43B3-948B-1728B52AA6E4}">
                  <adec:decorative xmlns:adec="http://schemas.microsoft.com/office/drawing/2017/decorative" val="1"/>
                </a:ext>
              </a:extLst>
            </p:cNvPr>
            <p:cNvSpPr/>
            <p:nvPr/>
          </p:nvSpPr>
          <p:spPr>
            <a:xfrm>
              <a:off x="10731548"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P</a:t>
              </a:r>
            </a:p>
            <a:p>
              <a:pPr algn="ctr"/>
              <a:endParaRPr lang="en-AU"/>
            </a:p>
          </p:txBody>
        </p:sp>
        <p:sp>
          <p:nvSpPr>
            <p:cNvPr id="12" name="TextBox 7">
              <a:extLst>
                <a:ext uri="{FF2B5EF4-FFF2-40B4-BE49-F238E27FC236}">
                  <a16:creationId xmlns:a16="http://schemas.microsoft.com/office/drawing/2014/main" id="{C4D46FE9-DBEF-9F60-C583-AE50E0D10075}"/>
                </a:ext>
                <a:ext uri="{C183D7F6-B498-43B3-948B-1728B52AA6E4}">
                  <adec:decorative xmlns:adec="http://schemas.microsoft.com/office/drawing/2017/decorative" val="1"/>
                </a:ext>
              </a:extLst>
            </p:cNvPr>
            <p:cNvSpPr txBox="1"/>
            <p:nvPr/>
          </p:nvSpPr>
          <p:spPr>
            <a:xfrm>
              <a:off x="7812892" y="3070800"/>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Learn</a:t>
              </a:r>
            </a:p>
          </p:txBody>
        </p:sp>
        <p:sp>
          <p:nvSpPr>
            <p:cNvPr id="14" name="TextBox 8">
              <a:extLst>
                <a:ext uri="{FF2B5EF4-FFF2-40B4-BE49-F238E27FC236}">
                  <a16:creationId xmlns:a16="http://schemas.microsoft.com/office/drawing/2014/main" id="{22F4978A-6FCE-7AD9-B104-13CB25481DF0}"/>
                </a:ext>
                <a:ext uri="{C183D7F6-B498-43B3-948B-1728B52AA6E4}">
                  <adec:decorative xmlns:adec="http://schemas.microsoft.com/office/drawing/2017/decorative" val="1"/>
                </a:ext>
              </a:extLst>
            </p:cNvPr>
            <p:cNvSpPr txBox="1"/>
            <p:nvPr/>
          </p:nvSpPr>
          <p:spPr>
            <a:xfrm>
              <a:off x="9960726"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Apply</a:t>
              </a:r>
            </a:p>
          </p:txBody>
        </p:sp>
        <p:sp>
          <p:nvSpPr>
            <p:cNvPr id="20" name="TextBox 9">
              <a:extLst>
                <a:ext uri="{FF2B5EF4-FFF2-40B4-BE49-F238E27FC236}">
                  <a16:creationId xmlns:a16="http://schemas.microsoft.com/office/drawing/2014/main" id="{F0CD4C8F-FB62-33F9-1919-2F6B58CFA005}"/>
                </a:ext>
                <a:ext uri="{C183D7F6-B498-43B3-948B-1728B52AA6E4}">
                  <adec:decorative xmlns:adec="http://schemas.microsoft.com/office/drawing/2017/decorative" val="1"/>
                </a:ext>
              </a:extLst>
            </p:cNvPr>
            <p:cNvSpPr txBox="1"/>
            <p:nvPr/>
          </p:nvSpPr>
          <p:spPr>
            <a:xfrm>
              <a:off x="10978877"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Practise</a:t>
              </a:r>
            </a:p>
          </p:txBody>
        </p:sp>
        <p:sp>
          <p:nvSpPr>
            <p:cNvPr id="26" name="Oval 25">
              <a:extLst>
                <a:ext uri="{FF2B5EF4-FFF2-40B4-BE49-F238E27FC236}">
                  <a16:creationId xmlns:a16="http://schemas.microsoft.com/office/drawing/2014/main" id="{39BC668E-75B9-4AE4-73FA-444E9255C3BA}"/>
                </a:ext>
                <a:ext uri="{C183D7F6-B498-43B3-948B-1728B52AA6E4}">
                  <adec:decorative xmlns:adec="http://schemas.microsoft.com/office/drawing/2017/decorative" val="1"/>
                </a:ext>
              </a:extLst>
            </p:cNvPr>
            <p:cNvSpPr/>
            <p:nvPr/>
          </p:nvSpPr>
          <p:spPr>
            <a:xfrm>
              <a:off x="8580043"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E</a:t>
              </a:r>
            </a:p>
            <a:p>
              <a:pPr algn="ctr"/>
              <a:endParaRPr lang="en-AU"/>
            </a:p>
          </p:txBody>
        </p:sp>
        <p:sp>
          <p:nvSpPr>
            <p:cNvPr id="27" name="TextBox 11">
              <a:extLst>
                <a:ext uri="{FF2B5EF4-FFF2-40B4-BE49-F238E27FC236}">
                  <a16:creationId xmlns:a16="http://schemas.microsoft.com/office/drawing/2014/main" id="{684E62A0-1BD8-7C26-DD15-5D1DC255AF41}"/>
                </a:ext>
                <a:ext uri="{C183D7F6-B498-43B3-948B-1728B52AA6E4}">
                  <adec:decorative xmlns:adec="http://schemas.microsoft.com/office/drawing/2017/decorative" val="1"/>
                </a:ext>
              </a:extLst>
            </p:cNvPr>
            <p:cNvSpPr txBox="1"/>
            <p:nvPr/>
          </p:nvSpPr>
          <p:spPr>
            <a:xfrm>
              <a:off x="8765838" y="3070800"/>
              <a:ext cx="723237" cy="198588"/>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Example</a:t>
              </a:r>
            </a:p>
          </p:txBody>
        </p:sp>
        <p:sp>
          <p:nvSpPr>
            <p:cNvPr id="30" name="Title 1">
              <a:extLst>
                <a:ext uri="{FF2B5EF4-FFF2-40B4-BE49-F238E27FC236}">
                  <a16:creationId xmlns:a16="http://schemas.microsoft.com/office/drawing/2014/main" id="{70DDBF93-4CE2-B576-5A5B-FD01E3C76D17}"/>
                </a:ext>
                <a:ext uri="{C183D7F6-B498-43B3-948B-1728B52AA6E4}">
                  <adec:decorative xmlns:adec="http://schemas.microsoft.com/office/drawing/2017/decorative" val="1"/>
                </a:ext>
              </a:extLst>
            </p:cNvPr>
            <p:cNvSpPr txBox="1">
              <a:spLocks/>
            </p:cNvSpPr>
            <p:nvPr/>
          </p:nvSpPr>
          <p:spPr>
            <a:xfrm>
              <a:off x="7927805" y="1654212"/>
              <a:ext cx="3612117" cy="870983"/>
            </a:xfrm>
            <a:prstGeom prst="rect">
              <a:avLst/>
            </a:prstGeo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a:t>C</a:t>
              </a:r>
              <a:r>
                <a:rPr lang="en-AU" sz="2400"/>
                <a:t>oncluding sentence(s)</a:t>
              </a:r>
            </a:p>
          </p:txBody>
        </p:sp>
      </p:grpSp>
      <p:sp>
        <p:nvSpPr>
          <p:cNvPr id="7" name="Slide Number Placeholder 3">
            <a:extLst>
              <a:ext uri="{FF2B5EF4-FFF2-40B4-BE49-F238E27FC236}">
                <a16:creationId xmlns:a16="http://schemas.microsoft.com/office/drawing/2014/main" id="{A89122DF-3DC5-6775-DEE7-5E7BA5F30954}"/>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a:t>
            </a:fld>
            <a:endParaRPr lang="en-AU"/>
          </a:p>
        </p:txBody>
      </p:sp>
    </p:spTree>
    <p:extLst>
      <p:ext uri="{BB962C8B-B14F-4D97-AF65-F5344CB8AC3E}">
        <p14:creationId xmlns:p14="http://schemas.microsoft.com/office/powerpoint/2010/main" val="253236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p:txBody>
          <a:bodyPr/>
          <a:lstStyle/>
          <a:p>
            <a:r>
              <a:rPr lang="en-AU" dirty="0"/>
              <a:t>Learn – </a:t>
            </a:r>
            <a:r>
              <a:rPr lang="en-AU" dirty="0">
                <a:solidFill>
                  <a:schemeClr val="tx2"/>
                </a:solidFill>
              </a:rPr>
              <a:t>concluding sentence(s)</a:t>
            </a:r>
            <a:br>
              <a:rPr lang="en-AU" dirty="0"/>
            </a:br>
            <a:endParaRPr lang="en-AU" dirty="0">
              <a:solidFill>
                <a:schemeClr val="tx2"/>
              </a:solidFill>
            </a:endParaRPr>
          </a:p>
        </p:txBody>
      </p:sp>
      <p:grpSp>
        <p:nvGrpSpPr>
          <p:cNvPr id="8" name="Group 7">
            <a:extLst>
              <a:ext uri="{FF2B5EF4-FFF2-40B4-BE49-F238E27FC236}">
                <a16:creationId xmlns:a16="http://schemas.microsoft.com/office/drawing/2014/main" id="{B4FAC76E-ED43-CDDD-41A1-93B989D6E572}"/>
              </a:ext>
              <a:ext uri="{C183D7F6-B498-43B3-948B-1728B52AA6E4}">
                <adec:decorative xmlns:adec="http://schemas.microsoft.com/office/drawing/2017/decorative" val="1"/>
              </a:ext>
            </a:extLst>
          </p:cNvPr>
          <p:cNvGrpSpPr/>
          <p:nvPr/>
        </p:nvGrpSpPr>
        <p:grpSpPr>
          <a:xfrm>
            <a:off x="244800" y="1306800"/>
            <a:ext cx="2112765" cy="1783894"/>
            <a:chOff x="95342" y="1426666"/>
            <a:chExt cx="2112765" cy="1783894"/>
          </a:xfrm>
        </p:grpSpPr>
        <p:sp>
          <p:nvSpPr>
            <p:cNvPr id="5" name="Oval 4">
              <a:extLst>
                <a:ext uri="{FF2B5EF4-FFF2-40B4-BE49-F238E27FC236}">
                  <a16:creationId xmlns:a16="http://schemas.microsoft.com/office/drawing/2014/main" id="{5D10D23C-0E25-10A7-CBBF-EA16234337C7}"/>
                </a:ext>
                <a:ext uri="{C183D7F6-B498-43B3-948B-1728B52AA6E4}">
                  <adec:decorative xmlns:adec="http://schemas.microsoft.com/office/drawing/2017/decorative" val="1"/>
                </a:ext>
              </a:extLst>
            </p:cNvPr>
            <p:cNvSpPr/>
            <p:nvPr/>
          </p:nvSpPr>
          <p:spPr>
            <a:xfrm>
              <a:off x="95342" y="1426666"/>
              <a:ext cx="1909565" cy="178389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0"/>
                <a:t>L</a:t>
              </a:r>
            </a:p>
            <a:p>
              <a:pPr algn="ctr"/>
              <a:endParaRPr lang="en-AU" b="1"/>
            </a:p>
          </p:txBody>
        </p:sp>
        <p:sp>
          <p:nvSpPr>
            <p:cNvPr id="6" name="TextBox 5">
              <a:extLst>
                <a:ext uri="{FF2B5EF4-FFF2-40B4-BE49-F238E27FC236}">
                  <a16:creationId xmlns:a16="http://schemas.microsoft.com/office/drawing/2014/main" id="{B2670117-2B30-0FD2-F5D9-5E187F775066}"/>
                </a:ext>
                <a:ext uri="{C183D7F6-B498-43B3-948B-1728B52AA6E4}">
                  <adec:decorative xmlns:adec="http://schemas.microsoft.com/office/drawing/2017/decorative" val="1"/>
                </a:ext>
              </a:extLst>
            </p:cNvPr>
            <p:cNvSpPr txBox="1"/>
            <p:nvPr/>
          </p:nvSpPr>
          <p:spPr>
            <a:xfrm>
              <a:off x="792480" y="2770293"/>
              <a:ext cx="1415627"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7" name="Rectangle 6">
            <a:extLst>
              <a:ext uri="{FF2B5EF4-FFF2-40B4-BE49-F238E27FC236}">
                <a16:creationId xmlns:a16="http://schemas.microsoft.com/office/drawing/2014/main" id="{31B4725D-95FE-982E-CB67-3D30D7961A1A}"/>
              </a:ext>
              <a:ext uri="{C183D7F6-B498-43B3-948B-1728B52AA6E4}">
                <adec:decorative xmlns:adec="http://schemas.microsoft.com/office/drawing/2017/decorative" val="0"/>
              </a:ext>
            </a:extLst>
          </p:cNvPr>
          <p:cNvSpPr/>
          <p:nvPr/>
        </p:nvSpPr>
        <p:spPr>
          <a:xfrm>
            <a:off x="2357565" y="1152399"/>
            <a:ext cx="5860422" cy="55436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spcAft>
                <a:spcPts val="0"/>
              </a:spcAft>
            </a:pPr>
            <a:r>
              <a:rPr lang="en-AU" sz="1800" dirty="0">
                <a:solidFill>
                  <a:schemeClr val="accent1"/>
                </a:solidFill>
                <a:effectLst/>
                <a:ea typeface="Calibri" panose="020F0502020204030204" pitchFamily="34" charset="0"/>
                <a:cs typeface="Times New Roman"/>
              </a:rPr>
              <a:t>A conclusion summarises your point of view and addresses:</a:t>
            </a:r>
          </a:p>
          <a:p>
            <a:pPr marL="285750" indent="-285750">
              <a:lnSpc>
                <a:spcPct val="115000"/>
              </a:lnSpc>
              <a:spcBef>
                <a:spcPts val="600"/>
              </a:spcBef>
              <a:spcAft>
                <a:spcPts val="0"/>
              </a:spcAft>
              <a:buFont typeface="Arial" panose="020B0604020202020204" pitchFamily="34" charset="0"/>
              <a:buChar char="•"/>
            </a:pPr>
            <a:r>
              <a:rPr lang="en-AU" sz="1800" dirty="0">
                <a:solidFill>
                  <a:schemeClr val="accent1"/>
                </a:solidFill>
                <a:effectLst/>
                <a:ea typeface="Calibri" panose="020F0502020204030204" pitchFamily="34" charset="0"/>
                <a:cs typeface="Times New Roman"/>
              </a:rPr>
              <a:t>the question’s concept</a:t>
            </a:r>
          </a:p>
          <a:p>
            <a:pPr marL="285750" indent="-285750">
              <a:lnSpc>
                <a:spcPct val="115000"/>
              </a:lnSpc>
              <a:spcBef>
                <a:spcPts val="600"/>
              </a:spcBef>
              <a:spcAft>
                <a:spcPts val="0"/>
              </a:spcAft>
              <a:buFont typeface="Arial" panose="020B0604020202020204" pitchFamily="34" charset="0"/>
              <a:buChar char="•"/>
            </a:pPr>
            <a:r>
              <a:rPr lang="en-AU" sz="1800" dirty="0">
                <a:solidFill>
                  <a:schemeClr val="accent1"/>
                </a:solidFill>
                <a:effectLst/>
                <a:ea typeface="Calibri" panose="020F0502020204030204" pitchFamily="34" charset="0"/>
                <a:cs typeface="Times New Roman"/>
              </a:rPr>
              <a:t>links to syllabus content</a:t>
            </a:r>
          </a:p>
          <a:p>
            <a:pPr marL="285750" indent="-285750">
              <a:lnSpc>
                <a:spcPct val="115000"/>
              </a:lnSpc>
              <a:spcBef>
                <a:spcPts val="600"/>
              </a:spcBef>
              <a:spcAft>
                <a:spcPts val="0"/>
              </a:spcAft>
              <a:buFont typeface="Arial" panose="020B0604020202020204" pitchFamily="34" charset="0"/>
              <a:buChar char="•"/>
            </a:pPr>
            <a:r>
              <a:rPr lang="en-AU" sz="1800" dirty="0">
                <a:solidFill>
                  <a:schemeClr val="accent1"/>
                </a:solidFill>
                <a:effectLst/>
                <a:ea typeface="Calibri" panose="020F0502020204030204" pitchFamily="34" charset="0"/>
                <a:cs typeface="Times New Roman"/>
              </a:rPr>
              <a:t>source material.</a:t>
            </a:r>
            <a:r>
              <a:rPr lang="en-AU" sz="1800" dirty="0">
                <a:solidFill>
                  <a:schemeClr val="accent1"/>
                </a:solidFill>
                <a:ea typeface="Calibri" panose="020F0502020204030204" pitchFamily="34" charset="0"/>
                <a:cs typeface="Times New Roman"/>
              </a:rPr>
              <a:t> </a:t>
            </a:r>
            <a:endParaRPr lang="en-AU" sz="1800" dirty="0">
              <a:solidFill>
                <a:schemeClr val="accent1"/>
              </a:solidFill>
              <a:effectLst/>
              <a:ea typeface="Calibri" panose="020F0502020204030204" pitchFamily="34" charset="0"/>
              <a:cs typeface="Times New Roman" panose="02020603050405020304" pitchFamily="18" charset="0"/>
            </a:endParaRPr>
          </a:p>
          <a:p>
            <a:pPr>
              <a:lnSpc>
                <a:spcPct val="115000"/>
              </a:lnSpc>
              <a:spcBef>
                <a:spcPts val="1200"/>
              </a:spcBef>
              <a:spcAft>
                <a:spcPts val="0"/>
              </a:spcAft>
            </a:pPr>
            <a:r>
              <a:rPr lang="en-AU" sz="1800" dirty="0">
                <a:solidFill>
                  <a:schemeClr val="accent1"/>
                </a:solidFill>
                <a:effectLst/>
                <a:ea typeface="Calibri" panose="020F0502020204030204" pitchFamily="34" charset="0"/>
                <a:cs typeface="Times New Roman"/>
              </a:rPr>
              <a:t>It is an opportunity to restate your argument. It is important to not introduce any new arguments or knowledge in your conclusion.</a:t>
            </a:r>
          </a:p>
          <a:p>
            <a:pPr>
              <a:lnSpc>
                <a:spcPct val="115000"/>
              </a:lnSpc>
              <a:spcBef>
                <a:spcPts val="1200"/>
              </a:spcBef>
              <a:spcAft>
                <a:spcPts val="0"/>
              </a:spcAft>
            </a:pPr>
            <a:r>
              <a:rPr lang="en-AU" sz="1800" dirty="0">
                <a:solidFill>
                  <a:schemeClr val="accent1"/>
                </a:solidFill>
                <a:effectLst/>
                <a:ea typeface="Calibri" panose="020F0502020204030204" pitchFamily="34" charset="0"/>
                <a:cs typeface="Times New Roman"/>
              </a:rPr>
              <a:t>In this activity you will:</a:t>
            </a:r>
            <a:r>
              <a:rPr lang="en-AU" sz="1800" dirty="0">
                <a:solidFill>
                  <a:schemeClr val="accent1"/>
                </a:solidFill>
                <a:ea typeface="Calibri" panose="020F0502020204030204" pitchFamily="34" charset="0"/>
                <a:cs typeface="Times New Roman"/>
              </a:rPr>
              <a:t> </a:t>
            </a:r>
            <a:endParaRPr lang="en-AU" sz="1800" dirty="0">
              <a:solidFill>
                <a:schemeClr val="accent1"/>
              </a:solidFill>
              <a:effectLst/>
              <a:ea typeface="Calibri" panose="020F0502020204030204" pitchFamily="34" charset="0"/>
              <a:cs typeface="Times New Roman" panose="02020603050405020304" pitchFamily="18" charset="0"/>
            </a:endParaRPr>
          </a:p>
          <a:p>
            <a:pPr marL="342900" indent="-342900">
              <a:lnSpc>
                <a:spcPct val="115000"/>
              </a:lnSpc>
              <a:spcBef>
                <a:spcPts val="400"/>
              </a:spcBef>
              <a:spcAft>
                <a:spcPts val="0"/>
              </a:spcAft>
              <a:buFont typeface="Symbol" panose="05050102010706020507" pitchFamily="18" charset="2"/>
              <a:buChar char=""/>
              <a:tabLst>
                <a:tab pos="228600" algn="l"/>
                <a:tab pos="414020" algn="l"/>
              </a:tabLst>
            </a:pPr>
            <a:r>
              <a:rPr lang="en-AU" sz="1800" dirty="0">
                <a:solidFill>
                  <a:schemeClr val="accent1"/>
                </a:solidFill>
                <a:effectLst/>
                <a:ea typeface="Calibri" panose="020F0502020204030204" pitchFamily="34" charset="0"/>
                <a:cs typeface="Times New Roman"/>
              </a:rPr>
              <a:t>include an evaluative statement that briefly summarises how each of the artworks found in the plates provide evidence for your arguments</a:t>
            </a:r>
            <a:r>
              <a:rPr lang="en-AU" sz="1800" dirty="0">
                <a:solidFill>
                  <a:schemeClr val="accent1"/>
                </a:solidFill>
                <a:ea typeface="Calibri" panose="020F0502020204030204" pitchFamily="34" charset="0"/>
                <a:cs typeface="Times New Roman"/>
              </a:rPr>
              <a:t> </a:t>
            </a:r>
            <a:endParaRPr lang="en-AU" sz="18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5000"/>
              </a:lnSpc>
              <a:spcBef>
                <a:spcPts val="400"/>
              </a:spcBef>
              <a:spcAft>
                <a:spcPts val="0"/>
              </a:spcAft>
              <a:buFont typeface="Symbol" panose="05050102010706020507" pitchFamily="18" charset="2"/>
              <a:buChar char=""/>
              <a:tabLst>
                <a:tab pos="228600" algn="l"/>
                <a:tab pos="414020" algn="l"/>
              </a:tabLst>
            </a:pPr>
            <a:r>
              <a:rPr lang="en-AU" sz="1800" dirty="0">
                <a:solidFill>
                  <a:schemeClr val="accent1"/>
                </a:solidFill>
                <a:effectLst/>
                <a:ea typeface="Calibri" panose="020F0502020204030204" pitchFamily="34" charset="0"/>
                <a:cs typeface="Times New Roman"/>
              </a:rPr>
              <a:t>conclude the response by reinforcing your main argument, using the language of the question.</a:t>
            </a:r>
            <a:endParaRPr lang="en-AU" sz="1800" b="1" dirty="0">
              <a:solidFill>
                <a:schemeClr val="accent1"/>
              </a:solidFill>
              <a:effectLst/>
              <a:ea typeface="Calibri" panose="020F0502020204030204" pitchFamily="34" charset="0"/>
              <a:cs typeface="Times New Roman"/>
            </a:endParaRPr>
          </a:p>
        </p:txBody>
      </p:sp>
      <p:grpSp>
        <p:nvGrpSpPr>
          <p:cNvPr id="3" name="Group 2" descr="The length and complexity of concluding sentence(s) vary according to the mark value of the question.">
            <a:extLst>
              <a:ext uri="{FF2B5EF4-FFF2-40B4-BE49-F238E27FC236}">
                <a16:creationId xmlns:a16="http://schemas.microsoft.com/office/drawing/2014/main" id="{181F9A71-0474-E049-3B66-C81DBE30F867}"/>
              </a:ext>
            </a:extLst>
          </p:cNvPr>
          <p:cNvGrpSpPr/>
          <p:nvPr/>
        </p:nvGrpSpPr>
        <p:grpSpPr>
          <a:xfrm>
            <a:off x="8421189" y="1152399"/>
            <a:ext cx="3422811" cy="3709852"/>
            <a:chOff x="8421189" y="1152399"/>
            <a:chExt cx="3422811" cy="3709852"/>
          </a:xfrm>
        </p:grpSpPr>
        <p:sp>
          <p:nvSpPr>
            <p:cNvPr id="9" name="Rectangle: Rounded Corners 8">
              <a:extLst>
                <a:ext uri="{FF2B5EF4-FFF2-40B4-BE49-F238E27FC236}">
                  <a16:creationId xmlns:a16="http://schemas.microsoft.com/office/drawing/2014/main" id="{D1BF9ABA-49A8-8C0E-C1C6-DD2CDABF99DC}"/>
                </a:ext>
              </a:extLst>
            </p:cNvPr>
            <p:cNvSpPr/>
            <p:nvPr/>
          </p:nvSpPr>
          <p:spPr>
            <a:xfrm>
              <a:off x="8421189" y="1152399"/>
              <a:ext cx="3422811" cy="370985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800" dirty="0">
                <a:solidFill>
                  <a:schemeClr val="accent1"/>
                </a:solidFill>
                <a:effectLst/>
                <a:ea typeface="Calibri" panose="020F0502020204030204" pitchFamily="34" charset="0"/>
                <a:cs typeface="Times New Roman" panose="02020603050405020304" pitchFamily="18" charset="0"/>
              </a:endParaRPr>
            </a:p>
            <a:p>
              <a:endParaRPr lang="en-AU" sz="1800" dirty="0">
                <a:solidFill>
                  <a:schemeClr val="accent1"/>
                </a:solidFill>
                <a:ea typeface="Calibri" panose="020F0502020204030204" pitchFamily="34" charset="0"/>
                <a:cs typeface="Times New Roman" panose="02020603050405020304" pitchFamily="18" charset="0"/>
              </a:endParaRPr>
            </a:p>
            <a:p>
              <a:endParaRPr lang="en-AU" sz="1800" dirty="0">
                <a:solidFill>
                  <a:schemeClr val="accent1"/>
                </a:solidFill>
                <a:effectLst/>
                <a:ea typeface="Calibri" panose="020F0502020204030204" pitchFamily="34" charset="0"/>
                <a:cs typeface="Times New Roman" panose="02020603050405020304" pitchFamily="18" charset="0"/>
              </a:endParaRPr>
            </a:p>
            <a:p>
              <a:endParaRPr lang="en-AU" sz="1800" dirty="0">
                <a:solidFill>
                  <a:schemeClr val="accent1"/>
                </a:solidFill>
                <a:ea typeface="Calibri" panose="020F0502020204030204" pitchFamily="34" charset="0"/>
                <a:cs typeface="Times New Roman" panose="02020603050405020304" pitchFamily="18" charset="0"/>
              </a:endParaRPr>
            </a:p>
            <a:p>
              <a:endParaRPr lang="en-AU" sz="1800" dirty="0">
                <a:solidFill>
                  <a:schemeClr val="accent1"/>
                </a:solidFill>
                <a:effectLst/>
                <a:ea typeface="Calibri" panose="020F0502020204030204" pitchFamily="34" charset="0"/>
                <a:cs typeface="Times New Roman" panose="02020603050405020304" pitchFamily="18" charset="0"/>
              </a:endParaRPr>
            </a:p>
            <a:p>
              <a:endParaRPr lang="en-AU" sz="1800" dirty="0">
                <a:solidFill>
                  <a:schemeClr val="accent1"/>
                </a:solidFill>
                <a:ea typeface="Calibri" panose="020F0502020204030204" pitchFamily="34" charset="0"/>
                <a:cs typeface="Times New Roman" panose="02020603050405020304" pitchFamily="18" charset="0"/>
              </a:endParaRPr>
            </a:p>
            <a:p>
              <a:endParaRPr lang="en-AU" sz="1800" dirty="0">
                <a:solidFill>
                  <a:schemeClr val="accent1"/>
                </a:solidFill>
                <a:effectLst/>
                <a:ea typeface="Calibri" panose="020F0502020204030204" pitchFamily="34" charset="0"/>
                <a:cs typeface="Times New Roman" panose="02020603050405020304" pitchFamily="18" charset="0"/>
              </a:endParaRPr>
            </a:p>
            <a:p>
              <a:endParaRPr lang="en-AU" sz="1800" dirty="0">
                <a:solidFill>
                  <a:schemeClr val="accent1"/>
                </a:solidFill>
                <a:ea typeface="Calibri" panose="020F0502020204030204" pitchFamily="34" charset="0"/>
                <a:cs typeface="Times New Roman" panose="02020603050405020304" pitchFamily="18" charset="0"/>
              </a:endParaRPr>
            </a:p>
            <a:p>
              <a:endParaRPr lang="en-AU" sz="1800" dirty="0">
                <a:solidFill>
                  <a:schemeClr val="accent1"/>
                </a:solidFill>
                <a:effectLst/>
                <a:ea typeface="Calibri" panose="020F0502020204030204" pitchFamily="34" charset="0"/>
                <a:cs typeface="Times New Roman" panose="02020603050405020304" pitchFamily="18" charset="0"/>
              </a:endParaRPr>
            </a:p>
            <a:p>
              <a:r>
                <a:rPr lang="en-AU" sz="1800" dirty="0">
                  <a:solidFill>
                    <a:schemeClr val="accent1"/>
                  </a:solidFill>
                  <a:effectLst/>
                  <a:ea typeface="Calibri" panose="020F0502020204030204" pitchFamily="34" charset="0"/>
                  <a:cs typeface="Times New Roman" panose="02020603050405020304" pitchFamily="18" charset="0"/>
                </a:rPr>
                <a:t>The length and complexity of concluding sentence(s) vary according to the mark value of the question.</a:t>
              </a:r>
            </a:p>
            <a:p>
              <a:pPr algn="ctr"/>
              <a:endParaRPr lang="en-AU" dirty="0"/>
            </a:p>
          </p:txBody>
        </p:sp>
        <p:pic>
          <p:nvPicPr>
            <p:cNvPr id="13" name="Graphic 12">
              <a:extLst>
                <a:ext uri="{FF2B5EF4-FFF2-40B4-BE49-F238E27FC236}">
                  <a16:creationId xmlns:a16="http://schemas.microsoft.com/office/drawing/2014/main" id="{B0D296C9-DC95-EC4D-C46D-541FBCFB600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8285" y="1349504"/>
              <a:ext cx="2264229" cy="2264229"/>
            </a:xfrm>
            <a:prstGeom prst="rect">
              <a:avLst/>
            </a:prstGeom>
          </p:spPr>
        </p:pic>
      </p:grpSp>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77909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concluding sentence(s)</a:t>
            </a:r>
            <a:br>
              <a:rPr lang="en-AU" dirty="0"/>
            </a:br>
            <a:endParaRPr lang="en-AU" dirty="0"/>
          </a:p>
        </p:txBody>
      </p:sp>
      <p:grpSp>
        <p:nvGrpSpPr>
          <p:cNvPr id="5" name="Group 4">
            <a:extLst>
              <a:ext uri="{FF2B5EF4-FFF2-40B4-BE49-F238E27FC236}">
                <a16:creationId xmlns:a16="http://schemas.microsoft.com/office/drawing/2014/main" id="{9FB44631-0F6B-05F4-5A61-858DA51BDB3B}"/>
              </a:ext>
              <a:ext uri="{C183D7F6-B498-43B3-948B-1728B52AA6E4}">
                <adec:decorative xmlns:adec="http://schemas.microsoft.com/office/drawing/2017/decorative" val="1"/>
              </a:ext>
            </a:extLst>
          </p:cNvPr>
          <p:cNvGrpSpPr/>
          <p:nvPr/>
        </p:nvGrpSpPr>
        <p:grpSpPr>
          <a:xfrm>
            <a:off x="244458" y="1306492"/>
            <a:ext cx="1800000" cy="1800000"/>
            <a:chOff x="244458" y="1482881"/>
            <a:chExt cx="1800000" cy="1800000"/>
          </a:xfrm>
        </p:grpSpPr>
        <p:sp>
          <p:nvSpPr>
            <p:cNvPr id="13" name="Oval 12">
              <a:extLst>
                <a:ext uri="{FF2B5EF4-FFF2-40B4-BE49-F238E27FC236}">
                  <a16:creationId xmlns:a16="http://schemas.microsoft.com/office/drawing/2014/main" id="{45D80FB1-581E-9D64-779A-471AC44967D4}"/>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E</a:t>
              </a:r>
            </a:p>
            <a:p>
              <a:pPr algn="ctr"/>
              <a:endParaRPr lang="en-AU" b="1" dirty="0"/>
            </a:p>
          </p:txBody>
        </p:sp>
        <p:sp>
          <p:nvSpPr>
            <p:cNvPr id="14" name="TextBox 13">
              <a:extLst>
                <a:ext uri="{FF2B5EF4-FFF2-40B4-BE49-F238E27FC236}">
                  <a16:creationId xmlns:a16="http://schemas.microsoft.com/office/drawing/2014/main" id="{80ECE62E-C936-E043-F09F-ABCF564A0DDB}"/>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3" name="Content Placeholder 2">
            <a:extLst>
              <a:ext uri="{FF2B5EF4-FFF2-40B4-BE49-F238E27FC236}">
                <a16:creationId xmlns:a16="http://schemas.microsoft.com/office/drawing/2014/main" id="{C21F7D00-94C6-3129-B1D7-418EEB5757D9}"/>
              </a:ext>
            </a:extLst>
          </p:cNvPr>
          <p:cNvSpPr>
            <a:spLocks noGrp="1"/>
          </p:cNvSpPr>
          <p:nvPr>
            <p:ph idx="1"/>
          </p:nvPr>
        </p:nvSpPr>
        <p:spPr>
          <a:xfrm>
            <a:off x="3365501" y="1063912"/>
            <a:ext cx="7950199" cy="2042580"/>
          </a:xfrm>
        </p:spPr>
        <p:txBody>
          <a:bodyPr vert="horz" lIns="0" tIns="0" rIns="0" bIns="0" rtlCol="0" anchor="t">
            <a:noAutofit/>
          </a:bodyPr>
          <a:lstStyle/>
          <a:p>
            <a:pPr>
              <a:lnSpc>
                <a:spcPct val="115000"/>
              </a:lnSpc>
              <a:spcBef>
                <a:spcPts val="600"/>
              </a:spcBef>
              <a:spcAft>
                <a:spcPts val="600"/>
              </a:spcAft>
            </a:pPr>
            <a:r>
              <a:rPr lang="en-AU" sz="1600" dirty="0">
                <a:solidFill>
                  <a:schemeClr val="accent1"/>
                </a:solidFill>
                <a:effectLst/>
                <a:ea typeface="Calibri" panose="020F0502020204030204" pitchFamily="34" charset="0"/>
              </a:rPr>
              <a:t>To develop a concluding sentence you can use the ‘concluding sentence </a:t>
            </a:r>
            <a:r>
              <a:rPr lang="en-AU" sz="1600" dirty="0">
                <a:solidFill>
                  <a:schemeClr val="accent1"/>
                </a:solidFill>
                <a:ea typeface="Calibri" panose="020F0502020204030204" pitchFamily="34" charset="0"/>
              </a:rPr>
              <a:t>scaffold’ below. </a:t>
            </a:r>
          </a:p>
          <a:p>
            <a:pPr>
              <a:lnSpc>
                <a:spcPct val="115000"/>
              </a:lnSpc>
              <a:spcBef>
                <a:spcPts val="1200"/>
              </a:spcBef>
            </a:pPr>
            <a:r>
              <a:rPr lang="en-AU" sz="1600" dirty="0">
                <a:solidFill>
                  <a:schemeClr val="accent1"/>
                </a:solidFill>
                <a:effectLst/>
                <a:ea typeface="Calibri" panose="020F0502020204030204" pitchFamily="34" charset="0"/>
              </a:rPr>
              <a:t>Table 20 is a completed scaffold with </a:t>
            </a:r>
            <a:r>
              <a:rPr lang="en-AU" sz="1600" dirty="0">
                <a:solidFill>
                  <a:schemeClr val="accent1"/>
                </a:solidFill>
                <a:ea typeface="Calibri" panose="020F0502020204030204" pitchFamily="34" charset="0"/>
              </a:rPr>
              <a:t>example</a:t>
            </a:r>
            <a:r>
              <a:rPr lang="en-AU" sz="1600" dirty="0">
                <a:solidFill>
                  <a:schemeClr val="accent1"/>
                </a:solidFill>
                <a:effectLst/>
                <a:ea typeface="Calibri" panose="020F0502020204030204" pitchFamily="34" charset="0"/>
              </a:rPr>
              <a:t> responses that can be included in the concluding sentence for question 2 of the </a:t>
            </a:r>
            <a:r>
              <a:rPr lang="en-AU" sz="1600" u="sng" dirty="0">
                <a:solidFill>
                  <a:schemeClr val="accent2"/>
                </a:solidFill>
                <a:ea typeface="Calibri" panose="020F0502020204030204" pitchFamily="34" charset="0"/>
              </a:rPr>
              <a:t>v</a:t>
            </a:r>
            <a:r>
              <a:rPr lang="en-AU" sz="1600" u="sng" dirty="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isual </a:t>
            </a:r>
            <a:r>
              <a:rPr lang="en-AU" sz="1600" u="sng" dirty="0">
                <a:solidFill>
                  <a:schemeClr val="accent2"/>
                </a:solidFill>
                <a:ea typeface="Calibri" panose="020F0502020204030204" pitchFamily="34" charset="0"/>
                <a:hlinkClick r:id="rId2">
                  <a:extLst>
                    <a:ext uri="{A12FA001-AC4F-418D-AE19-62706E023703}">
                      <ahyp:hlinkClr xmlns:ahyp="http://schemas.microsoft.com/office/drawing/2018/hyperlinkcolor" val="tx"/>
                    </a:ext>
                  </a:extLst>
                </a:hlinkClick>
              </a:rPr>
              <a:t>a</a:t>
            </a:r>
            <a:r>
              <a:rPr lang="en-AU" sz="1600" u="sng" dirty="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rts HSC exam paper 2017</a:t>
            </a:r>
            <a:r>
              <a:rPr lang="en-AU" sz="1600" dirty="0">
                <a:solidFill>
                  <a:schemeClr val="accent1"/>
                </a:solidFill>
                <a:effectLst/>
                <a:ea typeface="Calibri" panose="020F0502020204030204" pitchFamily="34" charset="0"/>
              </a:rPr>
              <a:t>. The plates referred to in question 2 are found on page 12 and 13 of the </a:t>
            </a:r>
            <a:r>
              <a:rPr lang="en-AU" sz="1600" u="sng" dirty="0">
                <a:solidFill>
                  <a:schemeClr val="accent2"/>
                </a:solidFill>
                <a:effectLst/>
                <a:ea typeface="Calibri" panose="020F0502020204030204" pitchFamily="34" charset="0"/>
              </a:rPr>
              <a:t>v</a:t>
            </a:r>
            <a:r>
              <a:rPr lang="en-AU" sz="1600" u="sng" dirty="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isual arts 2017 HSC exam pack</a:t>
            </a:r>
            <a:r>
              <a:rPr lang="en-AU" sz="1600" dirty="0">
                <a:solidFill>
                  <a:schemeClr val="accent1"/>
                </a:solidFill>
                <a:effectLst/>
                <a:ea typeface="Calibri" panose="020F0502020204030204" pitchFamily="34" charset="0"/>
              </a:rPr>
              <a:t>.</a:t>
            </a:r>
          </a:p>
          <a:p>
            <a:endParaRPr lang="en-AU" dirty="0"/>
          </a:p>
        </p:txBody>
      </p:sp>
      <p:sp>
        <p:nvSpPr>
          <p:cNvPr id="12" name="TextBox 11">
            <a:extLst>
              <a:ext uri="{FF2B5EF4-FFF2-40B4-BE49-F238E27FC236}">
                <a16:creationId xmlns:a16="http://schemas.microsoft.com/office/drawing/2014/main" id="{E1BE5CF3-838C-1596-33C6-F164A67501B5}"/>
              </a:ext>
            </a:extLst>
          </p:cNvPr>
          <p:cNvSpPr txBox="1"/>
          <p:nvPr/>
        </p:nvSpPr>
        <p:spPr>
          <a:xfrm>
            <a:off x="244459" y="3536648"/>
            <a:ext cx="2778142" cy="3054106"/>
          </a:xfrm>
          <a:prstGeom prst="rect">
            <a:avLst/>
          </a:prstGeom>
          <a:solidFill>
            <a:schemeClr val="accent4"/>
          </a:solidFill>
          <a:ln w="38100">
            <a:solidFill>
              <a:schemeClr val="accent4"/>
            </a:solidFill>
          </a:ln>
        </p:spPr>
        <p:txBody>
          <a:bodyPr wrap="square">
            <a:spAutoFit/>
          </a:bodyPr>
          <a:lstStyle/>
          <a:p>
            <a:pPr>
              <a:lnSpc>
                <a:spcPct val="115000"/>
              </a:lnSpc>
              <a:spcBef>
                <a:spcPts val="600"/>
              </a:spcBef>
            </a:pPr>
            <a:r>
              <a:rPr lang="en-AU" sz="1600" b="1" dirty="0">
                <a:solidFill>
                  <a:srgbClr val="000000"/>
                </a:solidFill>
                <a:effectLst/>
                <a:ea typeface="Calibri" panose="020F0502020204030204" pitchFamily="34" charset="0"/>
              </a:rPr>
              <a:t>Question 2</a:t>
            </a:r>
            <a:r>
              <a:rPr lang="en-AU" sz="1600" dirty="0">
                <a:solidFill>
                  <a:srgbClr val="000000"/>
                </a:solidFill>
                <a:effectLst/>
                <a:ea typeface="Calibri" panose="020F0502020204030204" pitchFamily="34" charset="0"/>
              </a:rPr>
              <a:t> (8 marks) </a:t>
            </a:r>
            <a:endParaRPr lang="en-AU" sz="1600" dirty="0">
              <a:effectLst/>
              <a:ea typeface="Calibri" panose="020F0502020204030204" pitchFamily="34" charset="0"/>
            </a:endParaRPr>
          </a:p>
          <a:p>
            <a:pPr>
              <a:lnSpc>
                <a:spcPct val="115000"/>
              </a:lnSpc>
              <a:spcBef>
                <a:spcPts val="600"/>
              </a:spcBef>
            </a:pPr>
            <a:r>
              <a:rPr lang="en-AU" sz="1600" dirty="0">
                <a:solidFill>
                  <a:srgbClr val="000000"/>
                </a:solidFill>
                <a:effectLst/>
                <a:ea typeface="Calibri" panose="020F0502020204030204" pitchFamily="34" charset="0"/>
              </a:rPr>
              <a:t>Refer to plate 2 on page 2 and plate 3 on page 3 of the plates booklet to answer </a:t>
            </a:r>
            <a:endParaRPr lang="en-AU" sz="1600" dirty="0">
              <a:effectLst/>
              <a:ea typeface="Calibri" panose="020F0502020204030204" pitchFamily="34" charset="0"/>
            </a:endParaRPr>
          </a:p>
          <a:p>
            <a:pPr>
              <a:lnSpc>
                <a:spcPct val="115000"/>
              </a:lnSpc>
              <a:spcBef>
                <a:spcPts val="600"/>
              </a:spcBef>
            </a:pPr>
            <a:r>
              <a:rPr lang="en-AU" sz="1600" dirty="0">
                <a:solidFill>
                  <a:srgbClr val="000000"/>
                </a:solidFill>
                <a:effectLst/>
                <a:ea typeface="Calibri" panose="020F0502020204030204" pitchFamily="34" charset="0"/>
              </a:rPr>
              <a:t>Compare how El Greco and Feng </a:t>
            </a:r>
            <a:r>
              <a:rPr lang="en-AU" sz="1600" dirty="0" err="1">
                <a:solidFill>
                  <a:srgbClr val="000000"/>
                </a:solidFill>
                <a:effectLst/>
                <a:ea typeface="Calibri" panose="020F0502020204030204" pitchFamily="34" charset="0"/>
              </a:rPr>
              <a:t>Mengbo</a:t>
            </a:r>
            <a:r>
              <a:rPr lang="en-AU" sz="1600" dirty="0">
                <a:solidFill>
                  <a:srgbClr val="000000"/>
                </a:solidFill>
                <a:effectLst/>
                <a:ea typeface="Calibri" panose="020F0502020204030204" pitchFamily="34" charset="0"/>
              </a:rPr>
              <a:t> have explored the use of light and space in their artworks to create meaning.</a:t>
            </a:r>
            <a:endParaRPr lang="en-AU" sz="1600" dirty="0">
              <a:effectLst/>
              <a:ea typeface="Calibri" panose="020F0502020204030204" pitchFamily="34" charset="0"/>
            </a:endParaRPr>
          </a:p>
        </p:txBody>
      </p:sp>
      <p:sp>
        <p:nvSpPr>
          <p:cNvPr id="7" name="TextBox 6">
            <a:extLst>
              <a:ext uri="{FF2B5EF4-FFF2-40B4-BE49-F238E27FC236}">
                <a16:creationId xmlns:a16="http://schemas.microsoft.com/office/drawing/2014/main" id="{B3894EEA-FAFE-5A62-B420-CD9B91F946B3}"/>
              </a:ext>
            </a:extLst>
          </p:cNvPr>
          <p:cNvSpPr txBox="1"/>
          <p:nvPr/>
        </p:nvSpPr>
        <p:spPr>
          <a:xfrm>
            <a:off x="3365501" y="3281770"/>
            <a:ext cx="7440282" cy="260777"/>
          </a:xfrm>
          <a:prstGeom prst="rect">
            <a:avLst/>
          </a:prstGeom>
          <a:noFill/>
        </p:spPr>
        <p:txBody>
          <a:bodyPr wrap="square">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Times New Roman" panose="02020603050405020304" pitchFamily="18" charset="0"/>
              </a:rPr>
              <a:t>Table </a:t>
            </a:r>
            <a:r>
              <a:rPr lang="en-AU" sz="1800" dirty="0">
                <a:latin typeface="+mj-lt"/>
                <a:ea typeface="Calibri" panose="020F0502020204030204" pitchFamily="34" charset="0"/>
                <a:cs typeface="Times New Roman" panose="02020603050405020304" pitchFamily="18" charset="0"/>
              </a:rPr>
              <a:t>20</a:t>
            </a:r>
            <a:r>
              <a:rPr lang="en-AU" sz="1800" dirty="0">
                <a:effectLst/>
                <a:latin typeface="+mj-lt"/>
                <a:ea typeface="Calibri" panose="020F0502020204030204" pitchFamily="34" charset="0"/>
                <a:cs typeface="Times New Roman" panose="02020603050405020304" pitchFamily="18" charset="0"/>
              </a:rPr>
              <a:t>: Concluding sentence scaffold example</a:t>
            </a:r>
          </a:p>
        </p:txBody>
      </p:sp>
      <p:graphicFrame>
        <p:nvGraphicFramePr>
          <p:cNvPr id="8" name="Table 7" descr="Table 23: Concluding sentence scaffold example. 2 columns called sentence elements and model response. 3 rows underneath are called key words and concepts of the question, artworks/ and point of view.&#10;&#10;">
            <a:extLst>
              <a:ext uri="{FF2B5EF4-FFF2-40B4-BE49-F238E27FC236}">
                <a16:creationId xmlns:a16="http://schemas.microsoft.com/office/drawing/2014/main" id="{C0AEA932-C03F-2C07-033F-ACED86B15297}"/>
              </a:ext>
            </a:extLst>
          </p:cNvPr>
          <p:cNvGraphicFramePr>
            <a:graphicFrameLocks noGrp="1"/>
          </p:cNvGraphicFramePr>
          <p:nvPr>
            <p:extLst>
              <p:ext uri="{D42A27DB-BD31-4B8C-83A1-F6EECF244321}">
                <p14:modId xmlns:p14="http://schemas.microsoft.com/office/powerpoint/2010/main" val="3557711530"/>
              </p:ext>
            </p:extLst>
          </p:nvPr>
        </p:nvGraphicFramePr>
        <p:xfrm>
          <a:off x="3365501" y="3536648"/>
          <a:ext cx="7950200" cy="3054106"/>
        </p:xfrm>
        <a:graphic>
          <a:graphicData uri="http://schemas.openxmlformats.org/drawingml/2006/table">
            <a:tbl>
              <a:tblPr firstRow="1" firstCol="1" bandRow="1">
                <a:tableStyleId>{69012ECD-51FC-41F1-AA8D-1B2483CD663E}</a:tableStyleId>
              </a:tblPr>
              <a:tblGrid>
                <a:gridCol w="2311749">
                  <a:extLst>
                    <a:ext uri="{9D8B030D-6E8A-4147-A177-3AD203B41FA5}">
                      <a16:colId xmlns:a16="http://schemas.microsoft.com/office/drawing/2014/main" val="1101133240"/>
                    </a:ext>
                  </a:extLst>
                </a:gridCol>
                <a:gridCol w="5638451">
                  <a:extLst>
                    <a:ext uri="{9D8B030D-6E8A-4147-A177-3AD203B41FA5}">
                      <a16:colId xmlns:a16="http://schemas.microsoft.com/office/drawing/2014/main" val="1958282458"/>
                    </a:ext>
                  </a:extLst>
                </a:gridCol>
              </a:tblGrid>
              <a:tr h="259044">
                <a:tc>
                  <a:txBody>
                    <a:bodyPr/>
                    <a:lstStyle/>
                    <a:p>
                      <a:pPr>
                        <a:lnSpc>
                          <a:spcPct val="115000"/>
                        </a:lnSpc>
                        <a:spcBef>
                          <a:spcPts val="960"/>
                        </a:spcBef>
                        <a:spcAft>
                          <a:spcPts val="960"/>
                        </a:spcAft>
                      </a:pPr>
                      <a:r>
                        <a:rPr lang="en-AU" sz="1600">
                          <a:effectLst/>
                        </a:rPr>
                        <a:t>Sentence elements</a:t>
                      </a:r>
                      <a:endParaRPr lang="en-AU"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Model response</a:t>
                      </a:r>
                      <a:endParaRPr lang="en-AU"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7896"/>
                  </a:ext>
                </a:extLst>
              </a:tr>
              <a:tr h="658427">
                <a:tc>
                  <a:txBody>
                    <a:bodyPr/>
                    <a:lstStyle/>
                    <a:p>
                      <a:pPr>
                        <a:lnSpc>
                          <a:spcPct val="115000"/>
                        </a:lnSpc>
                        <a:spcBef>
                          <a:spcPts val="400"/>
                        </a:spcBef>
                        <a:spcAft>
                          <a:spcPts val="400"/>
                        </a:spcAft>
                      </a:pPr>
                      <a:r>
                        <a:rPr lang="en-AU" sz="1600">
                          <a:effectLst/>
                        </a:rPr>
                        <a:t>Key words of the question</a:t>
                      </a:r>
                      <a:endParaRPr lang="en-AU"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Conversely (compares both artists), light, space</a:t>
                      </a:r>
                      <a:endParaRPr lang="en-AU"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727809"/>
                  </a:ext>
                </a:extLst>
              </a:tr>
              <a:tr h="259044">
                <a:tc>
                  <a:txBody>
                    <a:bodyPr/>
                    <a:lstStyle/>
                    <a:p>
                      <a:pPr>
                        <a:lnSpc>
                          <a:spcPct val="115000"/>
                        </a:lnSpc>
                        <a:spcBef>
                          <a:spcPts val="400"/>
                        </a:spcBef>
                        <a:spcAft>
                          <a:spcPts val="400"/>
                        </a:spcAft>
                      </a:pPr>
                      <a:r>
                        <a:rPr lang="en-AU" sz="1600">
                          <a:effectLst/>
                        </a:rPr>
                        <a:t>Artworks/plates</a:t>
                      </a:r>
                      <a:endParaRPr lang="en-AU"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El Greco, Feng Mengbo</a:t>
                      </a:r>
                      <a:endParaRPr lang="en-AU"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162648"/>
                  </a:ext>
                </a:extLst>
              </a:tr>
              <a:tr h="1877591">
                <a:tc>
                  <a:txBody>
                    <a:bodyPr/>
                    <a:lstStyle/>
                    <a:p>
                      <a:pPr>
                        <a:lnSpc>
                          <a:spcPct val="115000"/>
                        </a:lnSpc>
                        <a:spcBef>
                          <a:spcPts val="400"/>
                        </a:spcBef>
                        <a:spcAft>
                          <a:spcPts val="400"/>
                        </a:spcAft>
                      </a:pPr>
                      <a:r>
                        <a:rPr lang="en-AU" sz="1600" dirty="0">
                          <a:effectLst/>
                        </a:rPr>
                        <a:t>Point of view</a:t>
                      </a:r>
                      <a:endParaRPr lang="en-AU"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0"/>
                        </a:spcBef>
                        <a:spcAft>
                          <a:spcPts val="400"/>
                        </a:spcAft>
                      </a:pPr>
                      <a:r>
                        <a:rPr lang="en-AU" sz="1600" dirty="0">
                          <a:effectLst/>
                        </a:rPr>
                        <a:t>El Greco: </a:t>
                      </a:r>
                    </a:p>
                    <a:p>
                      <a:pPr>
                        <a:lnSpc>
                          <a:spcPct val="115000"/>
                        </a:lnSpc>
                        <a:spcBef>
                          <a:spcPts val="0"/>
                        </a:spcBef>
                        <a:spcAft>
                          <a:spcPts val="400"/>
                        </a:spcAft>
                      </a:pPr>
                      <a:r>
                        <a:rPr lang="en-AU" sz="1600" dirty="0">
                          <a:effectLst/>
                        </a:rPr>
                        <a:t>illusion of light and space through masterly oil painting techniques</a:t>
                      </a:r>
                    </a:p>
                    <a:p>
                      <a:pPr>
                        <a:lnSpc>
                          <a:spcPct val="115000"/>
                        </a:lnSpc>
                        <a:spcBef>
                          <a:spcPts val="0"/>
                        </a:spcBef>
                        <a:spcAft>
                          <a:spcPts val="400"/>
                        </a:spcAft>
                      </a:pPr>
                      <a:r>
                        <a:rPr lang="en-AU" sz="1600" dirty="0">
                          <a:effectLst/>
                        </a:rPr>
                        <a:t>Feng </a:t>
                      </a:r>
                      <a:r>
                        <a:rPr lang="en-AU" sz="1600" dirty="0" err="1">
                          <a:effectLst/>
                        </a:rPr>
                        <a:t>Mengbo</a:t>
                      </a:r>
                      <a:r>
                        <a:rPr lang="en-AU" sz="1600" dirty="0">
                          <a:effectLst/>
                        </a:rPr>
                        <a:t>: </a:t>
                      </a:r>
                    </a:p>
                    <a:p>
                      <a:pPr>
                        <a:lnSpc>
                          <a:spcPct val="115000"/>
                        </a:lnSpc>
                        <a:spcBef>
                          <a:spcPts val="0"/>
                        </a:spcBef>
                        <a:spcAft>
                          <a:spcPts val="400"/>
                        </a:spcAft>
                      </a:pPr>
                      <a:r>
                        <a:rPr lang="en-AU" sz="1600" dirty="0">
                          <a:effectLst/>
                        </a:rPr>
                        <a:t>a large scale, interactive virtual world</a:t>
                      </a:r>
                    </a:p>
                    <a:p>
                      <a:pPr>
                        <a:lnSpc>
                          <a:spcPct val="115000"/>
                        </a:lnSpc>
                        <a:spcBef>
                          <a:spcPts val="0"/>
                        </a:spcBef>
                        <a:spcAft>
                          <a:spcPts val="400"/>
                        </a:spcAft>
                      </a:pPr>
                      <a:r>
                        <a:rPr lang="en-AU" sz="1600" dirty="0">
                          <a:effectLst/>
                        </a:rPr>
                        <a:t>projections of actual light into physical space.</a:t>
                      </a:r>
                      <a:endParaRPr lang="en-AU"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377457"/>
                  </a:ext>
                </a:extLst>
              </a:tr>
            </a:tbl>
          </a:graphicData>
        </a:graphic>
      </p:graphicFrame>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43978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concluding sentence(s) continued</a:t>
            </a:r>
            <a:br>
              <a:rPr lang="en-AU" dirty="0"/>
            </a:br>
            <a:endParaRPr lang="en-AU" dirty="0"/>
          </a:p>
        </p:txBody>
      </p:sp>
      <p:grpSp>
        <p:nvGrpSpPr>
          <p:cNvPr id="5" name="Group 4">
            <a:extLst>
              <a:ext uri="{FF2B5EF4-FFF2-40B4-BE49-F238E27FC236}">
                <a16:creationId xmlns:a16="http://schemas.microsoft.com/office/drawing/2014/main" id="{D427FB99-7A44-F072-6521-72734111AFB7}"/>
              </a:ext>
              <a:ext uri="{C183D7F6-B498-43B3-948B-1728B52AA6E4}">
                <adec:decorative xmlns:adec="http://schemas.microsoft.com/office/drawing/2017/decorative" val="1"/>
              </a:ext>
            </a:extLst>
          </p:cNvPr>
          <p:cNvGrpSpPr/>
          <p:nvPr/>
        </p:nvGrpSpPr>
        <p:grpSpPr>
          <a:xfrm>
            <a:off x="244458" y="1306800"/>
            <a:ext cx="1800000" cy="1800000"/>
            <a:chOff x="244458" y="1482881"/>
            <a:chExt cx="1800000" cy="1800000"/>
          </a:xfrm>
        </p:grpSpPr>
        <p:sp>
          <p:nvSpPr>
            <p:cNvPr id="3" name="Oval 2">
              <a:extLst>
                <a:ext uri="{FF2B5EF4-FFF2-40B4-BE49-F238E27FC236}">
                  <a16:creationId xmlns:a16="http://schemas.microsoft.com/office/drawing/2014/main" id="{BF1289DA-B7E3-A7E9-CC04-F00CB6FE2442}"/>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E</a:t>
              </a:r>
            </a:p>
            <a:p>
              <a:pPr algn="ctr"/>
              <a:endParaRPr lang="en-AU" b="1" dirty="0"/>
            </a:p>
          </p:txBody>
        </p:sp>
        <p:sp>
          <p:nvSpPr>
            <p:cNvPr id="7" name="TextBox 6">
              <a:extLst>
                <a:ext uri="{FF2B5EF4-FFF2-40B4-BE49-F238E27FC236}">
                  <a16:creationId xmlns:a16="http://schemas.microsoft.com/office/drawing/2014/main" id="{08C60A6A-7FE2-A325-E9F8-CA5E6D28EA16}"/>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grpSp>
        <p:nvGrpSpPr>
          <p:cNvPr id="6" name="Group 5" descr="Each of the example responses from table 20 have been combined into the concluding sentence below.&#10;&#10;While El Greco creates the illusion of light and space through masterly oil painting techniques, conversely Feng Mengbo has constructed a large scale, interactive virtual world created through projections of actual light into physical space.">
            <a:extLst>
              <a:ext uri="{FF2B5EF4-FFF2-40B4-BE49-F238E27FC236}">
                <a16:creationId xmlns:a16="http://schemas.microsoft.com/office/drawing/2014/main" id="{2B60F46C-5398-EA54-B19F-67A734AA5744}"/>
              </a:ext>
            </a:extLst>
          </p:cNvPr>
          <p:cNvGrpSpPr/>
          <p:nvPr/>
        </p:nvGrpSpPr>
        <p:grpSpPr>
          <a:xfrm>
            <a:off x="2361666" y="1385036"/>
            <a:ext cx="9549374" cy="2179431"/>
            <a:chOff x="2361666" y="1385036"/>
            <a:chExt cx="9549374" cy="2179431"/>
          </a:xfrm>
        </p:grpSpPr>
        <p:sp>
          <p:nvSpPr>
            <p:cNvPr id="13" name="Rectangle 12">
              <a:extLst>
                <a:ext uri="{FF2B5EF4-FFF2-40B4-BE49-F238E27FC236}">
                  <a16:creationId xmlns:a16="http://schemas.microsoft.com/office/drawing/2014/main" id="{28947807-8C5C-D09B-53EE-60DAAD1AC731}"/>
                </a:ext>
                <a:ext uri="{C183D7F6-B498-43B3-948B-1728B52AA6E4}">
                  <adec:decorative xmlns:adec="http://schemas.microsoft.com/office/drawing/2017/decorative" val="1"/>
                </a:ext>
              </a:extLst>
            </p:cNvPr>
            <p:cNvSpPr/>
            <p:nvPr/>
          </p:nvSpPr>
          <p:spPr>
            <a:xfrm>
              <a:off x="2361666" y="1385036"/>
              <a:ext cx="9549374" cy="217943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Box 7">
              <a:extLst>
                <a:ext uri="{FF2B5EF4-FFF2-40B4-BE49-F238E27FC236}">
                  <a16:creationId xmlns:a16="http://schemas.microsoft.com/office/drawing/2014/main" id="{1726D322-6BFE-5F4E-43E8-114E51664C25}"/>
                </a:ext>
              </a:extLst>
            </p:cNvPr>
            <p:cNvSpPr txBox="1"/>
            <p:nvPr/>
          </p:nvSpPr>
          <p:spPr>
            <a:xfrm>
              <a:off x="2551412" y="1523146"/>
              <a:ext cx="9169879" cy="702372"/>
            </a:xfrm>
            <a:prstGeom prst="rect">
              <a:avLst/>
            </a:prstGeom>
            <a:noFill/>
          </p:spPr>
          <p:txBody>
            <a:bodyPr wrap="square" lIns="91440" tIns="45720" rIns="91440" bIns="45720" anchor="t">
              <a:spAutoFit/>
            </a:bodyPr>
            <a:lstStyle/>
            <a:p>
              <a:pPr>
                <a:lnSpc>
                  <a:spcPct val="115000"/>
                </a:lnSpc>
                <a:spcBef>
                  <a:spcPts val="1200"/>
                </a:spcBef>
              </a:pPr>
              <a:r>
                <a:rPr lang="en-AU" sz="1800" dirty="0">
                  <a:solidFill>
                    <a:schemeClr val="accent1"/>
                  </a:solidFill>
                  <a:effectLst/>
                  <a:ea typeface="Calibri" panose="020F0502020204030204" pitchFamily="34" charset="0"/>
                  <a:cs typeface="Arial"/>
                </a:rPr>
                <a:t>Each of the </a:t>
              </a:r>
              <a:r>
                <a:rPr lang="en-AU" sz="1800" dirty="0">
                  <a:solidFill>
                    <a:schemeClr val="accent1"/>
                  </a:solidFill>
                  <a:ea typeface="Calibri" panose="020F0502020204030204" pitchFamily="34" charset="0"/>
                  <a:cs typeface="Arial"/>
                </a:rPr>
                <a:t>example</a:t>
              </a:r>
              <a:r>
                <a:rPr lang="en-AU" sz="1800" dirty="0">
                  <a:solidFill>
                    <a:schemeClr val="accent1"/>
                  </a:solidFill>
                  <a:effectLst/>
                  <a:ea typeface="Calibri" panose="020F0502020204030204" pitchFamily="34" charset="0"/>
                  <a:cs typeface="Arial"/>
                </a:rPr>
                <a:t> responses from table 20 have been combined into the concluding sentence below.</a:t>
              </a:r>
            </a:p>
          </p:txBody>
        </p:sp>
        <p:sp>
          <p:nvSpPr>
            <p:cNvPr id="14" name="Rectangle 13">
              <a:extLst>
                <a:ext uri="{FF2B5EF4-FFF2-40B4-BE49-F238E27FC236}">
                  <a16:creationId xmlns:a16="http://schemas.microsoft.com/office/drawing/2014/main" id="{5F650F82-7427-0A7F-FE5C-11104B8E335B}"/>
                </a:ext>
              </a:extLst>
            </p:cNvPr>
            <p:cNvSpPr/>
            <p:nvPr/>
          </p:nvSpPr>
          <p:spPr>
            <a:xfrm>
              <a:off x="2536262" y="2268264"/>
              <a:ext cx="9169879" cy="117938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accent1"/>
                  </a:solidFill>
                  <a:effectLst/>
                  <a:ea typeface="Calibri" panose="020F0502020204030204" pitchFamily="34" charset="0"/>
                </a:rPr>
                <a:t>While El Greco creates the illusion of light and space through masterly oil painting techniques, conversely Feng </a:t>
              </a:r>
              <a:r>
                <a:rPr lang="en-AU" sz="1800" dirty="0" err="1">
                  <a:solidFill>
                    <a:schemeClr val="accent1"/>
                  </a:solidFill>
                  <a:effectLst/>
                  <a:ea typeface="Calibri" panose="020F0502020204030204" pitchFamily="34" charset="0"/>
                </a:rPr>
                <a:t>Mengbo</a:t>
              </a:r>
              <a:r>
                <a:rPr lang="en-AU" sz="1800" dirty="0">
                  <a:solidFill>
                    <a:schemeClr val="accent1"/>
                  </a:solidFill>
                  <a:effectLst/>
                  <a:ea typeface="Calibri" panose="020F0502020204030204" pitchFamily="34" charset="0"/>
                </a:rPr>
                <a:t> has constructed a large scale, interactive virtual world created through projections of actual light into physical space.</a:t>
              </a:r>
              <a:endParaRPr lang="en-AU" sz="1800" dirty="0">
                <a:effectLst/>
                <a:ea typeface="Calibri" panose="020F0502020204030204" pitchFamily="34" charset="0"/>
              </a:endParaRPr>
            </a:p>
          </p:txBody>
        </p:sp>
      </p:grpSp>
      <p:pic>
        <p:nvPicPr>
          <p:cNvPr id="3074" name="Picture 2">
            <a:extLst>
              <a:ext uri="{FF2B5EF4-FFF2-40B4-BE49-F238E27FC236}">
                <a16:creationId xmlns:a16="http://schemas.microsoft.com/office/drawing/2014/main" id="{70D85C0E-4AFD-52F5-5B6F-46BA665B79E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31" y="3798317"/>
            <a:ext cx="3834409" cy="26749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4A8087E4-434E-4BDD-8178-E8E17874D571}"/>
              </a:ext>
            </a:extLst>
          </p:cNvPr>
          <p:cNvSpPr/>
          <p:nvPr/>
        </p:nvSpPr>
        <p:spPr>
          <a:xfrm>
            <a:off x="5122333" y="3798317"/>
            <a:ext cx="6788707" cy="267493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AU" sz="1800">
                <a:solidFill>
                  <a:schemeClr val="accent1"/>
                </a:solidFill>
                <a:effectLst/>
                <a:ea typeface="Calibri" panose="020F0502020204030204" pitchFamily="34" charset="0"/>
                <a:cs typeface="Times New Roman" panose="02020603050405020304" pitchFamily="18" charset="0"/>
              </a:rPr>
              <a:t>Concluding statements for question 2 should:</a:t>
            </a:r>
          </a:p>
          <a:p>
            <a:pPr marL="285750" indent="-285750">
              <a:spcAft>
                <a:spcPts val="1200"/>
              </a:spcAft>
              <a:buFont typeface="Arial" panose="020B0604020202020204" pitchFamily="34" charset="0"/>
              <a:buChar char="•"/>
            </a:pPr>
            <a:r>
              <a:rPr lang="en-AU" sz="1800">
                <a:solidFill>
                  <a:schemeClr val="accent1"/>
                </a:solidFill>
                <a:effectLst/>
                <a:ea typeface="Calibri" panose="020F0502020204030204" pitchFamily="34" charset="0"/>
                <a:cs typeface="Times New Roman" panose="02020603050405020304" pitchFamily="18" charset="0"/>
              </a:rPr>
              <a:t>reinforce how each of the artworks, and other source material, support the point of view, or argument, in your response</a:t>
            </a:r>
          </a:p>
          <a:p>
            <a:pPr marL="285750" indent="-285750">
              <a:spcAft>
                <a:spcPts val="600"/>
              </a:spcAft>
              <a:buFont typeface="Arial" panose="020B0604020202020204" pitchFamily="34" charset="0"/>
              <a:buChar char="•"/>
            </a:pPr>
            <a:r>
              <a:rPr lang="en-AU" sz="1800">
                <a:solidFill>
                  <a:schemeClr val="accent1"/>
                </a:solidFill>
                <a:ea typeface="Calibri" panose="020F0502020204030204" pitchFamily="34" charset="0"/>
                <a:cs typeface="Times New Roman" panose="02020603050405020304" pitchFamily="18" charset="0"/>
              </a:rPr>
              <a:t>e</a:t>
            </a:r>
            <a:r>
              <a:rPr lang="en-AU" sz="1800">
                <a:solidFill>
                  <a:schemeClr val="accent1"/>
                </a:solidFill>
                <a:effectLst/>
                <a:ea typeface="Calibri" panose="020F0502020204030204" pitchFamily="34" charset="0"/>
                <a:cs typeface="Times New Roman" panose="02020603050405020304" pitchFamily="18" charset="0"/>
              </a:rPr>
              <a:t>xplicitly show how you have addressed the question’s main concept and key words.</a:t>
            </a:r>
          </a:p>
          <a:p>
            <a:r>
              <a:rPr lang="en-AU" sz="1800">
                <a:solidFill>
                  <a:schemeClr val="accent1"/>
                </a:solidFill>
                <a:effectLst/>
                <a:ea typeface="Calibri" panose="020F0502020204030204" pitchFamily="34" charset="0"/>
                <a:cs typeface="Times New Roman" panose="02020603050405020304" pitchFamily="18" charset="0"/>
              </a:rPr>
              <a:t>For example, this may involve comparing how both artworks represent each artists’ world. </a:t>
            </a: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4730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Apply – </a:t>
            </a:r>
            <a:r>
              <a:rPr lang="en-AU" dirty="0">
                <a:solidFill>
                  <a:schemeClr val="tx2"/>
                </a:solidFill>
              </a:rPr>
              <a:t>concluding sentence(s)</a:t>
            </a:r>
            <a:br>
              <a:rPr lang="en-AU" dirty="0"/>
            </a:br>
            <a:endParaRPr lang="en-AU" dirty="0"/>
          </a:p>
        </p:txBody>
      </p:sp>
      <p:grpSp>
        <p:nvGrpSpPr>
          <p:cNvPr id="7" name="Group 6">
            <a:extLst>
              <a:ext uri="{FF2B5EF4-FFF2-40B4-BE49-F238E27FC236}">
                <a16:creationId xmlns:a16="http://schemas.microsoft.com/office/drawing/2014/main" id="{CF9E81FE-A519-D605-0792-53C99F5E047B}"/>
              </a:ext>
              <a:ext uri="{C183D7F6-B498-43B3-948B-1728B52AA6E4}">
                <adec:decorative xmlns:adec="http://schemas.microsoft.com/office/drawing/2017/decorative" val="1"/>
              </a:ext>
            </a:extLst>
          </p:cNvPr>
          <p:cNvGrpSpPr/>
          <p:nvPr/>
        </p:nvGrpSpPr>
        <p:grpSpPr>
          <a:xfrm>
            <a:off x="244458" y="1306800"/>
            <a:ext cx="1800000" cy="1800000"/>
            <a:chOff x="244458" y="1482881"/>
            <a:chExt cx="1800000" cy="1800000"/>
          </a:xfrm>
        </p:grpSpPr>
        <p:sp>
          <p:nvSpPr>
            <p:cNvPr id="8" name="Oval 7">
              <a:extLst>
                <a:ext uri="{FF2B5EF4-FFF2-40B4-BE49-F238E27FC236}">
                  <a16:creationId xmlns:a16="http://schemas.microsoft.com/office/drawing/2014/main" id="{CB6450DC-5E49-298A-7094-08C5DFB53740}"/>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A</a:t>
              </a:r>
            </a:p>
            <a:p>
              <a:pPr algn="ctr"/>
              <a:endParaRPr lang="en-AU" b="1" dirty="0"/>
            </a:p>
          </p:txBody>
        </p:sp>
        <p:sp>
          <p:nvSpPr>
            <p:cNvPr id="9" name="TextBox 8">
              <a:extLst>
                <a:ext uri="{FF2B5EF4-FFF2-40B4-BE49-F238E27FC236}">
                  <a16:creationId xmlns:a16="http://schemas.microsoft.com/office/drawing/2014/main" id="{90015701-C93F-1719-6E2B-062881A34B68}"/>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12" name="TextBox 11">
            <a:extLst>
              <a:ext uri="{FF2B5EF4-FFF2-40B4-BE49-F238E27FC236}">
                <a16:creationId xmlns:a16="http://schemas.microsoft.com/office/drawing/2014/main" id="{DEE6EC11-A435-D8CF-A9E3-F61F3DA348E7}"/>
              </a:ext>
            </a:extLst>
          </p:cNvPr>
          <p:cNvSpPr txBox="1"/>
          <p:nvPr/>
        </p:nvSpPr>
        <p:spPr>
          <a:xfrm>
            <a:off x="2156362" y="1442860"/>
            <a:ext cx="9968095" cy="369332"/>
          </a:xfrm>
          <a:prstGeom prst="rect">
            <a:avLst/>
          </a:prstGeom>
          <a:noFill/>
        </p:spPr>
        <p:txBody>
          <a:bodyPr wrap="square">
            <a:spAutoFit/>
          </a:bodyPr>
          <a:lstStyle/>
          <a:p>
            <a:r>
              <a:rPr kumimoji="0" lang="en-AU" altLang="zh-CN" sz="18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Now complete a concluding sentence for question 1, using the table on the next slide. </a:t>
            </a:r>
            <a:endParaRPr lang="en-AU" sz="1800" dirty="0"/>
          </a:p>
        </p:txBody>
      </p:sp>
      <p:sp>
        <p:nvSpPr>
          <p:cNvPr id="15" name="Rectangle 14">
            <a:extLst>
              <a:ext uri="{FF2B5EF4-FFF2-40B4-BE49-F238E27FC236}">
                <a16:creationId xmlns:a16="http://schemas.microsoft.com/office/drawing/2014/main" id="{81C5B773-5516-801F-082A-AF1DF9AB914C}"/>
              </a:ext>
              <a:ext uri="{C183D7F6-B498-43B3-948B-1728B52AA6E4}">
                <adec:decorative xmlns:adec="http://schemas.microsoft.com/office/drawing/2017/decorative" val="0"/>
              </a:ext>
            </a:extLst>
          </p:cNvPr>
          <p:cNvSpPr/>
          <p:nvPr/>
        </p:nvSpPr>
        <p:spPr>
          <a:xfrm>
            <a:off x="2156363" y="1926807"/>
            <a:ext cx="9687637" cy="138757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14000"/>
              </a:lnSpc>
              <a:spcBef>
                <a:spcPts val="600"/>
              </a:spcBef>
              <a:spcAft>
                <a:spcPct val="0"/>
              </a:spcAft>
              <a:buClrTx/>
              <a:buSzTx/>
              <a:buFontTx/>
              <a:buNone/>
              <a:tabLst/>
            </a:pPr>
            <a:r>
              <a:rPr kumimoji="0" lang="en-AU" altLang="zh-CN" sz="1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Question 1 </a:t>
            </a:r>
            <a:r>
              <a:rPr kumimoji="0" lang="en-AU" altLang="zh-CN"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(5 marks) </a:t>
            </a:r>
            <a:endParaRPr kumimoji="0" lang="en-AU" altLang="zh-CN"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14000"/>
              </a:lnSpc>
              <a:spcBef>
                <a:spcPts val="600"/>
              </a:spcBef>
              <a:spcAft>
                <a:spcPct val="0"/>
              </a:spcAft>
              <a:buClrTx/>
              <a:buSzTx/>
              <a:buFontTx/>
              <a:buNone/>
              <a:tabLst/>
            </a:pPr>
            <a:r>
              <a:rPr kumimoji="0" lang="en-AU" altLang="zh-CN"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Refer to plate 1 on page 1 of the plates </a:t>
            </a:r>
            <a:r>
              <a:rPr lang="en-AU" altLang="zh-CN" sz="1800" dirty="0">
                <a:solidFill>
                  <a:schemeClr val="tx1"/>
                </a:solidFill>
                <a:ea typeface="Calibri" panose="020F0502020204030204" pitchFamily="34" charset="0"/>
                <a:cs typeface="Arial" panose="020B0604020202020204" pitchFamily="34" charset="0"/>
              </a:rPr>
              <a:t>b</a:t>
            </a:r>
            <a:r>
              <a:rPr kumimoji="0" lang="en-AU" altLang="zh-CN"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ooklet to answer question 1. </a:t>
            </a:r>
            <a:endParaRPr kumimoji="0" lang="en-AU" altLang="zh-CN"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14000"/>
              </a:lnSpc>
              <a:spcBef>
                <a:spcPts val="600"/>
              </a:spcBef>
              <a:spcAft>
                <a:spcPct val="0"/>
              </a:spcAft>
              <a:buClrTx/>
              <a:buSzTx/>
              <a:buFontTx/>
              <a:buNone/>
              <a:tabLst/>
            </a:pPr>
            <a:r>
              <a:rPr kumimoji="0" lang="en-AU" altLang="zh-CN"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How does Lin Onus incorporate both the traditional and the contemporary in his artmaking practice?</a:t>
            </a:r>
            <a:endParaRPr kumimoji="0" lang="en-AU" altLang="zh-CN" sz="1800" b="0" i="0" u="none" strike="noStrike" cap="none" normalizeH="0" baseline="0" dirty="0">
              <a:ln>
                <a:noFill/>
              </a:ln>
              <a:solidFill>
                <a:schemeClr val="tx1"/>
              </a:solidFill>
              <a:effectLst/>
            </a:endParaRPr>
          </a:p>
        </p:txBody>
      </p:sp>
      <p:sp>
        <p:nvSpPr>
          <p:cNvPr id="3" name="Oval 2">
            <a:extLst>
              <a:ext uri="{FF2B5EF4-FFF2-40B4-BE49-F238E27FC236}">
                <a16:creationId xmlns:a16="http://schemas.microsoft.com/office/drawing/2014/main" id="{56748FC8-1B61-0E21-37BD-1FBB506E96A1}"/>
              </a:ext>
            </a:extLst>
          </p:cNvPr>
          <p:cNvSpPr/>
          <p:nvPr/>
        </p:nvSpPr>
        <p:spPr>
          <a:xfrm>
            <a:off x="3465797" y="3429000"/>
            <a:ext cx="2327687" cy="21844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dirty="0">
                <a:solidFill>
                  <a:schemeClr val="tx1"/>
                </a:solidFill>
              </a:rPr>
              <a:t>Plates are available here:</a:t>
            </a:r>
          </a:p>
          <a:p>
            <a:pPr algn="ctr">
              <a:lnSpc>
                <a:spcPct val="114000"/>
              </a:lnSpc>
            </a:pPr>
            <a:r>
              <a:rPr lang="en-AU" sz="1600" dirty="0">
                <a:solidFill>
                  <a:schemeClr val="accent2"/>
                </a:solidFill>
                <a:hlinkClick r:id="rId2">
                  <a:extLst>
                    <a:ext uri="{A12FA001-AC4F-418D-AE19-62706E023703}">
                      <ahyp:hlinkClr xmlns:ahyp="http://schemas.microsoft.com/office/drawing/2018/hyperlinkcolor" val="tx"/>
                    </a:ext>
                  </a:extLst>
                </a:hlinkClick>
              </a:rPr>
              <a:t>2017 visual arts HSC examination kit</a:t>
            </a:r>
            <a:endParaRPr lang="en-AU" sz="1600" dirty="0">
              <a:solidFill>
                <a:schemeClr val="accent2"/>
              </a:solidFill>
            </a:endParaRPr>
          </a:p>
        </p:txBody>
      </p:sp>
      <p:sp>
        <p:nvSpPr>
          <p:cNvPr id="5" name="Rectangle: Rounded Corners 4">
            <a:extLst>
              <a:ext uri="{FF2B5EF4-FFF2-40B4-BE49-F238E27FC236}">
                <a16:creationId xmlns:a16="http://schemas.microsoft.com/office/drawing/2014/main" id="{F9E47B99-1274-B515-36E6-B7F47312E08D}"/>
              </a:ext>
            </a:extLst>
          </p:cNvPr>
          <p:cNvSpPr/>
          <p:nvPr/>
        </p:nvSpPr>
        <p:spPr>
          <a:xfrm>
            <a:off x="6028266" y="3429000"/>
            <a:ext cx="3277218" cy="2564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spcBef>
                <a:spcPts val="1200"/>
              </a:spcBef>
            </a:pPr>
            <a:r>
              <a:rPr lang="en-AU" sz="1600" b="1">
                <a:solidFill>
                  <a:schemeClr val="accent1"/>
                </a:solidFill>
                <a:effectLst/>
                <a:ea typeface="Calibri" panose="020F0502020204030204" pitchFamily="34" charset="0"/>
                <a:cs typeface="Arial"/>
              </a:rPr>
              <a:t>Hint: </a:t>
            </a:r>
            <a:r>
              <a:rPr lang="en-AU" sz="1600">
                <a:solidFill>
                  <a:schemeClr val="accent1"/>
                </a:solidFill>
                <a:effectLst/>
                <a:ea typeface="Calibri" panose="020F0502020204030204" pitchFamily="34" charset="0"/>
                <a:cs typeface="Times New Roman"/>
              </a:rPr>
              <a:t>For question 1, write a short concluding statement, restating how the plate artwork(s) acts as evidence to support your point of view in response to the question’s main idea, or concept.</a:t>
            </a:r>
            <a:r>
              <a:rPr lang="en-AU" sz="1600">
                <a:solidFill>
                  <a:schemeClr val="accent1"/>
                </a:solidFill>
                <a:ea typeface="Calibri" panose="020F0502020204030204" pitchFamily="34" charset="0"/>
                <a:cs typeface="Times New Roman"/>
              </a:rPr>
              <a:t> </a:t>
            </a:r>
            <a:endParaRPr lang="en-AU" sz="1600">
              <a:solidFill>
                <a:schemeClr val="accent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4245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A358-F045-5A53-A173-DA33DEADD85B}"/>
              </a:ext>
            </a:extLst>
          </p:cNvPr>
          <p:cNvSpPr>
            <a:spLocks noGrp="1"/>
          </p:cNvSpPr>
          <p:nvPr>
            <p:ph type="title"/>
          </p:nvPr>
        </p:nvSpPr>
        <p:spPr/>
        <p:txBody>
          <a:bodyPr/>
          <a:lstStyle/>
          <a:p>
            <a:r>
              <a:rPr lang="en-AU" dirty="0"/>
              <a:t>Apply – </a:t>
            </a:r>
            <a:r>
              <a:rPr lang="en-AU" dirty="0">
                <a:solidFill>
                  <a:schemeClr val="tx2"/>
                </a:solidFill>
              </a:rPr>
              <a:t>concluding sentence(s) continued</a:t>
            </a:r>
            <a:br>
              <a:rPr lang="en-AU" dirty="0"/>
            </a:br>
            <a:endParaRPr lang="en-AU" dirty="0"/>
          </a:p>
        </p:txBody>
      </p:sp>
      <p:grpSp>
        <p:nvGrpSpPr>
          <p:cNvPr id="9" name="Group 8">
            <a:extLst>
              <a:ext uri="{FF2B5EF4-FFF2-40B4-BE49-F238E27FC236}">
                <a16:creationId xmlns:a16="http://schemas.microsoft.com/office/drawing/2014/main" id="{029B8E1F-25C2-F1A1-8FF3-5ACA4A97A313}"/>
              </a:ext>
              <a:ext uri="{C183D7F6-B498-43B3-948B-1728B52AA6E4}">
                <adec:decorative xmlns:adec="http://schemas.microsoft.com/office/drawing/2017/decorative" val="1"/>
              </a:ext>
            </a:extLst>
          </p:cNvPr>
          <p:cNvGrpSpPr/>
          <p:nvPr/>
        </p:nvGrpSpPr>
        <p:grpSpPr>
          <a:xfrm>
            <a:off x="244458" y="1306800"/>
            <a:ext cx="1800000" cy="1800000"/>
            <a:chOff x="244458" y="1482881"/>
            <a:chExt cx="1800000" cy="1800000"/>
          </a:xfrm>
        </p:grpSpPr>
        <p:sp>
          <p:nvSpPr>
            <p:cNvPr id="6" name="Oval 5">
              <a:extLst>
                <a:ext uri="{FF2B5EF4-FFF2-40B4-BE49-F238E27FC236}">
                  <a16:creationId xmlns:a16="http://schemas.microsoft.com/office/drawing/2014/main" id="{69094075-1417-CB17-4945-A04BC5F7EF80}"/>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A</a:t>
              </a:r>
            </a:p>
            <a:p>
              <a:pPr algn="ctr"/>
              <a:endParaRPr lang="en-AU" b="1" dirty="0"/>
            </a:p>
          </p:txBody>
        </p:sp>
        <p:sp>
          <p:nvSpPr>
            <p:cNvPr id="13" name="TextBox 12">
              <a:extLst>
                <a:ext uri="{FF2B5EF4-FFF2-40B4-BE49-F238E27FC236}">
                  <a16:creationId xmlns:a16="http://schemas.microsoft.com/office/drawing/2014/main" id="{BDAF8667-58F2-4BD6-C625-3667B68B8533}"/>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8" name="TextBox 7" descr="Table 25: Introductory sentence scaffold example. 2 columns called sentence elements and your response. 3 rows underneath are called key words and concepts of the question, artworks/ and point of view">
            <a:extLst>
              <a:ext uri="{FF2B5EF4-FFF2-40B4-BE49-F238E27FC236}">
                <a16:creationId xmlns:a16="http://schemas.microsoft.com/office/drawing/2014/main" id="{9C3F3A70-2B9E-C0A8-F3C3-E1984089B152}"/>
              </a:ext>
            </a:extLst>
          </p:cNvPr>
          <p:cNvSpPr txBox="1"/>
          <p:nvPr/>
        </p:nvSpPr>
        <p:spPr>
          <a:xfrm>
            <a:off x="2180128" y="1427469"/>
            <a:ext cx="7442790" cy="382221"/>
          </a:xfrm>
          <a:prstGeom prst="rect">
            <a:avLst/>
          </a:prstGeom>
          <a:noFill/>
        </p:spPr>
        <p:txBody>
          <a:bodyPr wrap="square">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a:t>
            </a:r>
            <a:r>
              <a:rPr lang="en-AU" altLang="zh-CN" sz="1800" dirty="0">
                <a:latin typeface="+mj-lt"/>
                <a:ea typeface="Calibri" panose="020F0502020204030204" pitchFamily="34" charset="0"/>
                <a:cs typeface="Arial" panose="020B0604020202020204" pitchFamily="34" charset="0"/>
              </a:rPr>
              <a:t>21</a:t>
            </a: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Concluding sentence question 1</a:t>
            </a:r>
            <a:endParaRPr kumimoji="0" lang="en-AU" altLang="zh-CN" sz="1800" i="0" u="none" strike="noStrike" cap="none" normalizeH="0" baseline="0" dirty="0">
              <a:ln>
                <a:noFill/>
              </a:ln>
              <a:solidFill>
                <a:schemeClr val="tx1"/>
              </a:solidFill>
              <a:effectLst/>
              <a:latin typeface="+mj-lt"/>
            </a:endParaRPr>
          </a:p>
        </p:txBody>
      </p:sp>
      <p:graphicFrame>
        <p:nvGraphicFramePr>
          <p:cNvPr id="5" name="Content Placeholder 4" descr="Table 24: Concluding sentence scaffold for question 1. 2 columns called sentence elements and model response. 3 rows underneath are called key words and concepts of the question, artworks/ and point of view.&#10;">
            <a:extLst>
              <a:ext uri="{FF2B5EF4-FFF2-40B4-BE49-F238E27FC236}">
                <a16:creationId xmlns:a16="http://schemas.microsoft.com/office/drawing/2014/main" id="{E271AF48-2C8B-DB90-9866-D536405381A6}"/>
              </a:ext>
            </a:extLst>
          </p:cNvPr>
          <p:cNvGraphicFramePr>
            <a:graphicFrameLocks/>
          </p:cNvGraphicFramePr>
          <p:nvPr>
            <p:extLst>
              <p:ext uri="{D42A27DB-BD31-4B8C-83A1-F6EECF244321}">
                <p14:modId xmlns:p14="http://schemas.microsoft.com/office/powerpoint/2010/main" val="362317963"/>
              </p:ext>
            </p:extLst>
          </p:nvPr>
        </p:nvGraphicFramePr>
        <p:xfrm>
          <a:off x="2180128" y="1807826"/>
          <a:ext cx="9523257" cy="2963540"/>
        </p:xfrm>
        <a:graphic>
          <a:graphicData uri="http://schemas.openxmlformats.org/drawingml/2006/table">
            <a:tbl>
              <a:tblPr firstRow="1" firstCol="1" bandRow="1">
                <a:tableStyleId>{69012ECD-51FC-41F1-AA8D-1B2483CD663E}</a:tableStyleId>
              </a:tblPr>
              <a:tblGrid>
                <a:gridCol w="2541477">
                  <a:extLst>
                    <a:ext uri="{9D8B030D-6E8A-4147-A177-3AD203B41FA5}">
                      <a16:colId xmlns:a16="http://schemas.microsoft.com/office/drawing/2014/main" val="4083952938"/>
                    </a:ext>
                  </a:extLst>
                </a:gridCol>
                <a:gridCol w="6981780">
                  <a:extLst>
                    <a:ext uri="{9D8B030D-6E8A-4147-A177-3AD203B41FA5}">
                      <a16:colId xmlns:a16="http://schemas.microsoft.com/office/drawing/2014/main" val="1191606951"/>
                    </a:ext>
                  </a:extLst>
                </a:gridCol>
              </a:tblGrid>
              <a:tr h="660050">
                <a:tc>
                  <a:txBody>
                    <a:bodyPr/>
                    <a:lstStyle/>
                    <a:p>
                      <a:pPr>
                        <a:lnSpc>
                          <a:spcPct val="115000"/>
                        </a:lnSpc>
                        <a:spcBef>
                          <a:spcPts val="960"/>
                        </a:spcBef>
                        <a:spcAft>
                          <a:spcPts val="960"/>
                        </a:spcAft>
                      </a:pPr>
                      <a:r>
                        <a:rPr lang="en-AU" sz="1800">
                          <a:effectLst/>
                        </a:rPr>
                        <a:t>Sentence elements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a:effectLst/>
                        </a:rPr>
                        <a:t>Your response </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542716"/>
                  </a:ext>
                </a:extLst>
              </a:tr>
              <a:tr h="892012">
                <a:tc>
                  <a:txBody>
                    <a:bodyPr/>
                    <a:lstStyle/>
                    <a:p>
                      <a:pPr>
                        <a:lnSpc>
                          <a:spcPct val="115000"/>
                        </a:lnSpc>
                        <a:spcBef>
                          <a:spcPts val="400"/>
                        </a:spcBef>
                        <a:spcAft>
                          <a:spcPts val="400"/>
                        </a:spcAft>
                      </a:pPr>
                      <a:r>
                        <a:rPr lang="en-AU" sz="1800">
                          <a:effectLst/>
                        </a:rPr>
                        <a:t>Key words of the question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71374870"/>
                  </a:ext>
                </a:extLst>
              </a:tr>
              <a:tr h="660050">
                <a:tc>
                  <a:txBody>
                    <a:bodyPr/>
                    <a:lstStyle/>
                    <a:p>
                      <a:pPr>
                        <a:lnSpc>
                          <a:spcPct val="115000"/>
                        </a:lnSpc>
                        <a:spcBef>
                          <a:spcPts val="400"/>
                        </a:spcBef>
                        <a:spcAft>
                          <a:spcPts val="400"/>
                        </a:spcAft>
                      </a:pPr>
                      <a:r>
                        <a:rPr lang="en-AU" sz="1800">
                          <a:effectLst/>
                        </a:rPr>
                        <a:t>Artists/artworks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a:effectLst/>
                        </a:rPr>
                        <a:t>(your response)</a:t>
                      </a:r>
                    </a:p>
                    <a:p>
                      <a:pPr>
                        <a:lnSpc>
                          <a:spcPct val="115000"/>
                        </a:lnSpc>
                        <a:spcBef>
                          <a:spcPts val="400"/>
                        </a:spcBef>
                        <a:spcAft>
                          <a:spcPts val="400"/>
                        </a:spcAft>
                      </a:pP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157903998"/>
                  </a:ext>
                </a:extLst>
              </a:tr>
              <a:tr h="660050">
                <a:tc>
                  <a:txBody>
                    <a:bodyPr/>
                    <a:lstStyle/>
                    <a:p>
                      <a:pPr>
                        <a:lnSpc>
                          <a:spcPct val="115000"/>
                        </a:lnSpc>
                        <a:spcBef>
                          <a:spcPts val="400"/>
                        </a:spcBef>
                        <a:spcAft>
                          <a:spcPts val="400"/>
                        </a:spcAft>
                      </a:pPr>
                      <a:r>
                        <a:rPr lang="en-AU" sz="1800">
                          <a:effectLst/>
                        </a:rPr>
                        <a:t>Point of view</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dirty="0">
                          <a:effectLst/>
                        </a:rPr>
                        <a:t>(your response)</a:t>
                      </a:r>
                    </a:p>
                    <a:p>
                      <a:pPr>
                        <a:lnSpc>
                          <a:spcPct val="115000"/>
                        </a:lnSpc>
                        <a:spcBef>
                          <a:spcPts val="400"/>
                        </a:spcBef>
                        <a:spcAft>
                          <a:spcPts val="400"/>
                        </a:spcAft>
                      </a:pP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38736712"/>
                  </a:ext>
                </a:extLst>
              </a:tr>
            </a:tbl>
          </a:graphicData>
        </a:graphic>
      </p:graphicFrame>
      <p:sp>
        <p:nvSpPr>
          <p:cNvPr id="7" name="TextBox 6">
            <a:extLst>
              <a:ext uri="{FF2B5EF4-FFF2-40B4-BE49-F238E27FC236}">
                <a16:creationId xmlns:a16="http://schemas.microsoft.com/office/drawing/2014/main" id="{7FCB5C08-EF78-D137-7BF4-82B6B8415C98}"/>
              </a:ext>
            </a:extLst>
          </p:cNvPr>
          <p:cNvSpPr txBox="1"/>
          <p:nvPr/>
        </p:nvSpPr>
        <p:spPr>
          <a:xfrm>
            <a:off x="2180128" y="5168340"/>
            <a:ext cx="9523257" cy="698012"/>
          </a:xfrm>
          <a:prstGeom prst="rect">
            <a:avLst/>
          </a:prstGeom>
          <a:noFill/>
        </p:spPr>
        <p:txBody>
          <a:bodyPr wrap="square" lIns="91440" tIns="45720" rIns="91440" bIns="45720" anchor="t">
            <a:spAutoFit/>
          </a:bodyPr>
          <a:lstStyle/>
          <a:p>
            <a:pPr defTabSz="914400" eaLnBrk="0" fontAlgn="base" hangingPunct="0">
              <a:lnSpc>
                <a:spcPct val="114000"/>
              </a:lnSpc>
              <a:spcBef>
                <a:spcPct val="0"/>
              </a:spcBef>
              <a:spcAft>
                <a:spcPct val="0"/>
              </a:spcAft>
            </a:pPr>
            <a:r>
              <a:rPr kumimoji="0" lang="en-AU" altLang="zh-CN" sz="1800" b="0" i="0" u="none" strike="noStrike" cap="none" normalizeH="0" baseline="0" dirty="0">
                <a:ln>
                  <a:noFill/>
                </a:ln>
                <a:effectLst/>
                <a:ea typeface="Calibri"/>
                <a:cs typeface="Arial"/>
              </a:rPr>
              <a:t>Put these elements together to create a concise concluding sentence and write it in the </a:t>
            </a:r>
            <a:r>
              <a:rPr kumimoji="0" lang="en-AU" altLang="zh-CN" sz="1800" b="0" i="0" u="none" strike="noStrike" cap="none" normalizeH="0" baseline="0" dirty="0">
                <a:ln>
                  <a:noFill/>
                </a:ln>
                <a:solidFill>
                  <a:schemeClr val="accent2"/>
                </a:solidFill>
                <a:effectLst/>
                <a:ea typeface="Calibri"/>
                <a:cs typeface="Arial"/>
                <a:hlinkClick r:id="rId2">
                  <a:extLst>
                    <a:ext uri="{A12FA001-AC4F-418D-AE19-62706E023703}">
                      <ahyp:hlinkClr xmlns:ahyp="http://schemas.microsoft.com/office/drawing/2018/hyperlinkcolor" val="tx"/>
                    </a:ext>
                  </a:extLst>
                </a:hlinkClick>
              </a:rPr>
              <a:t>‘Response to </a:t>
            </a:r>
            <a:r>
              <a:rPr lang="en-AU" altLang="zh-CN" sz="1800" dirty="0">
                <a:solidFill>
                  <a:schemeClr val="accent2"/>
                </a:solidFill>
                <a:ea typeface="Calibri"/>
                <a:cs typeface="Arial"/>
                <a:hlinkClick r:id="rId2">
                  <a:extLst>
                    <a:ext uri="{A12FA001-AC4F-418D-AE19-62706E023703}">
                      <ahyp:hlinkClr xmlns:ahyp="http://schemas.microsoft.com/office/drawing/2018/hyperlinkcolor" val="tx"/>
                    </a:ext>
                  </a:extLst>
                </a:hlinkClick>
              </a:rPr>
              <a:t>questions</a:t>
            </a:r>
            <a:r>
              <a:rPr kumimoji="0" lang="en-AU" altLang="zh-CN" sz="1800" b="0" i="0" u="none" strike="noStrike" cap="none" normalizeH="0" baseline="0" dirty="0">
                <a:ln>
                  <a:noFill/>
                </a:ln>
                <a:solidFill>
                  <a:schemeClr val="accent2"/>
                </a:solidFill>
                <a:effectLst/>
                <a:ea typeface="Calibri"/>
                <a:cs typeface="Arial"/>
                <a:hlinkClick r:id="rId2">
                  <a:extLst>
                    <a:ext uri="{A12FA001-AC4F-418D-AE19-62706E023703}">
                      <ahyp:hlinkClr xmlns:ahyp="http://schemas.microsoft.com/office/drawing/2018/hyperlinkcolor" val="tx"/>
                    </a:ext>
                  </a:extLst>
                </a:hlinkClick>
              </a:rPr>
              <a:t> 1</a:t>
            </a:r>
            <a:r>
              <a:rPr lang="en-AU" altLang="zh-CN" sz="1800" dirty="0">
                <a:solidFill>
                  <a:schemeClr val="accent2"/>
                </a:solidFill>
                <a:ea typeface="Calibri"/>
                <a:cs typeface="Arial"/>
                <a:hlinkClick r:id="rId2">
                  <a:extLst>
                    <a:ext uri="{A12FA001-AC4F-418D-AE19-62706E023703}">
                      <ahyp:hlinkClr xmlns:ahyp="http://schemas.microsoft.com/office/drawing/2018/hyperlinkcolor" val="tx"/>
                    </a:ext>
                  </a:extLst>
                </a:hlinkClick>
              </a:rPr>
              <a:t> and 3’</a:t>
            </a:r>
            <a:r>
              <a:rPr lang="en-AU" altLang="zh-CN" sz="1800" dirty="0">
                <a:ea typeface="Calibri"/>
                <a:cs typeface="Arial"/>
              </a:rPr>
              <a:t> Word document.</a:t>
            </a:r>
            <a:endParaRPr lang="en-AU" altLang="zh-CN" sz="1800" b="0" i="0" u="none" strike="noStrike" cap="none" normalizeH="0" baseline="0" dirty="0">
              <a:ln>
                <a:noFill/>
              </a:ln>
              <a:effectLst/>
              <a:ea typeface="Calibri"/>
              <a:cs typeface="Arial"/>
            </a:endParaRPr>
          </a:p>
        </p:txBody>
      </p:sp>
      <p:sp>
        <p:nvSpPr>
          <p:cNvPr id="4" name="Slide Number Placeholder 3">
            <a:extLst>
              <a:ext uri="{FF2B5EF4-FFF2-40B4-BE49-F238E27FC236}">
                <a16:creationId xmlns:a16="http://schemas.microsoft.com/office/drawing/2014/main" id="{91D14C8C-9C40-3F48-E23F-42569EC1847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32374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Practise – </a:t>
            </a:r>
            <a:r>
              <a:rPr lang="en-AU" dirty="0">
                <a:solidFill>
                  <a:schemeClr val="tx2"/>
                </a:solidFill>
              </a:rPr>
              <a:t>concluding sentence(s)</a:t>
            </a:r>
            <a:br>
              <a:rPr lang="en-AU" dirty="0"/>
            </a:br>
            <a:endParaRPr lang="en-AU" dirty="0"/>
          </a:p>
        </p:txBody>
      </p:sp>
      <p:grpSp>
        <p:nvGrpSpPr>
          <p:cNvPr id="7" name="Group 6">
            <a:extLst>
              <a:ext uri="{FF2B5EF4-FFF2-40B4-BE49-F238E27FC236}">
                <a16:creationId xmlns:a16="http://schemas.microsoft.com/office/drawing/2014/main" id="{DC8C14B7-2065-BB63-646E-02AD8E4C58E7}"/>
              </a:ext>
              <a:ext uri="{C183D7F6-B498-43B3-948B-1728B52AA6E4}">
                <adec:decorative xmlns:adec="http://schemas.microsoft.com/office/drawing/2017/decorative" val="1"/>
              </a:ext>
            </a:extLst>
          </p:cNvPr>
          <p:cNvGrpSpPr/>
          <p:nvPr/>
        </p:nvGrpSpPr>
        <p:grpSpPr>
          <a:xfrm>
            <a:off x="244458" y="1306800"/>
            <a:ext cx="1800000" cy="1800000"/>
            <a:chOff x="244458" y="1482881"/>
            <a:chExt cx="1800000" cy="1800000"/>
          </a:xfrm>
        </p:grpSpPr>
        <p:sp>
          <p:nvSpPr>
            <p:cNvPr id="5" name="Oval 4">
              <a:extLst>
                <a:ext uri="{FF2B5EF4-FFF2-40B4-BE49-F238E27FC236}">
                  <a16:creationId xmlns:a16="http://schemas.microsoft.com/office/drawing/2014/main" id="{239047DB-C9EC-20CF-A824-202B6C305458}"/>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P</a:t>
              </a:r>
            </a:p>
            <a:p>
              <a:pPr algn="ctr"/>
              <a:endParaRPr lang="en-AU" b="1" dirty="0"/>
            </a:p>
          </p:txBody>
        </p:sp>
        <p:sp>
          <p:nvSpPr>
            <p:cNvPr id="6" name="TextBox 5">
              <a:extLst>
                <a:ext uri="{FF2B5EF4-FFF2-40B4-BE49-F238E27FC236}">
                  <a16:creationId xmlns:a16="http://schemas.microsoft.com/office/drawing/2014/main" id="{BF195B51-4512-BEA7-0E11-9E51840937E8}"/>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15" name="Rectangle 14">
            <a:extLst>
              <a:ext uri="{FF2B5EF4-FFF2-40B4-BE49-F238E27FC236}">
                <a16:creationId xmlns:a16="http://schemas.microsoft.com/office/drawing/2014/main" id="{81C5B773-5516-801F-082A-AF1DF9AB914C}"/>
              </a:ext>
              <a:ext uri="{C183D7F6-B498-43B3-948B-1728B52AA6E4}">
                <adec:decorative xmlns:adec="http://schemas.microsoft.com/office/drawing/2017/decorative" val="0"/>
              </a:ext>
            </a:extLst>
          </p:cNvPr>
          <p:cNvSpPr/>
          <p:nvPr/>
        </p:nvSpPr>
        <p:spPr>
          <a:xfrm>
            <a:off x="2330666" y="1429195"/>
            <a:ext cx="9513334" cy="92333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kumimoji="0" lang="en-AU" altLang="zh-CN" sz="16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As question 3 is more like a mini essay, you will have more points to summarise in your conclusion and this can require more than 1 sentence. Complete concluding sentences for question 3, using the table on the next slide. </a:t>
            </a:r>
            <a:endParaRPr lang="en-AU" sz="1600" dirty="0"/>
          </a:p>
        </p:txBody>
      </p:sp>
      <p:sp>
        <p:nvSpPr>
          <p:cNvPr id="14" name="TextBox 13">
            <a:extLst>
              <a:ext uri="{FF2B5EF4-FFF2-40B4-BE49-F238E27FC236}">
                <a16:creationId xmlns:a16="http://schemas.microsoft.com/office/drawing/2014/main" id="{EDCBAD55-BB6B-9116-49D4-B9F0C9167D54}"/>
              </a:ext>
            </a:extLst>
          </p:cNvPr>
          <p:cNvSpPr txBox="1"/>
          <p:nvPr/>
        </p:nvSpPr>
        <p:spPr>
          <a:xfrm>
            <a:off x="2330665" y="2566557"/>
            <a:ext cx="9513333" cy="1065356"/>
          </a:xfrm>
          <a:prstGeom prst="rect">
            <a:avLst/>
          </a:prstGeom>
          <a:solidFill>
            <a:schemeClr val="accent4"/>
          </a:solidFill>
          <a:ln w="38100">
            <a:solidFill>
              <a:schemeClr val="accent4"/>
            </a:solidFill>
          </a:ln>
        </p:spPr>
        <p:txBody>
          <a:bodyPr wrap="square">
            <a:spAutoFit/>
          </a:bodyPr>
          <a:lstStyle/>
          <a:p>
            <a:pPr>
              <a:lnSpc>
                <a:spcPct val="114000"/>
              </a:lnSpc>
              <a:spcBef>
                <a:spcPts val="600"/>
              </a:spcBef>
            </a:pPr>
            <a:r>
              <a:rPr lang="en-AU" sz="1600" b="1">
                <a:effectLst/>
                <a:ea typeface="Calibri" panose="020F0502020204030204" pitchFamily="34" charset="0"/>
              </a:rPr>
              <a:t>Question 3 </a:t>
            </a:r>
            <a:r>
              <a:rPr lang="en-AU" sz="1600">
                <a:effectLst/>
                <a:ea typeface="Calibri" panose="020F0502020204030204" pitchFamily="34" charset="0"/>
              </a:rPr>
              <a:t>(12 marks) </a:t>
            </a:r>
          </a:p>
          <a:p>
            <a:pPr>
              <a:lnSpc>
                <a:spcPct val="114000"/>
              </a:lnSpc>
              <a:spcBef>
                <a:spcPts val="600"/>
              </a:spcBef>
            </a:pPr>
            <a:r>
              <a:rPr lang="en-AU" sz="1600">
                <a:effectLst/>
                <a:ea typeface="Calibri" panose="020F0502020204030204" pitchFamily="34" charset="0"/>
              </a:rPr>
              <a:t>Refer to plates 4, 5 and 6 on pages 4, 5 and 6 of the plates </a:t>
            </a:r>
            <a:r>
              <a:rPr lang="en-AU" sz="1600">
                <a:ea typeface="Calibri" panose="020F0502020204030204" pitchFamily="34" charset="0"/>
              </a:rPr>
              <a:t>b</a:t>
            </a:r>
            <a:r>
              <a:rPr lang="en-AU" sz="1600">
                <a:effectLst/>
                <a:ea typeface="Calibri" panose="020F0502020204030204" pitchFamily="34" charset="0"/>
              </a:rPr>
              <a:t>ooklet to answer question 3.</a:t>
            </a:r>
          </a:p>
          <a:p>
            <a:pPr>
              <a:lnSpc>
                <a:spcPct val="114000"/>
              </a:lnSpc>
              <a:spcBef>
                <a:spcPts val="600"/>
              </a:spcBef>
            </a:pPr>
            <a:r>
              <a:rPr lang="en-AU" sz="1600">
                <a:effectLst/>
                <a:ea typeface="Calibri" panose="020F0502020204030204" pitchFamily="34" charset="0"/>
              </a:rPr>
              <a:t>Analyse the relationships between the artworks and the audience for </a:t>
            </a:r>
            <a:r>
              <a:rPr lang="en-AU" sz="1600">
                <a:ea typeface="Calibri" panose="020F0502020204030204" pitchFamily="34" charset="0"/>
              </a:rPr>
              <a:t>p</a:t>
            </a:r>
            <a:r>
              <a:rPr lang="en-AU" sz="1600">
                <a:effectLst/>
                <a:ea typeface="Calibri" panose="020F0502020204030204" pitchFamily="34" charset="0"/>
              </a:rPr>
              <a:t>lates 4, 5 and 6. </a:t>
            </a:r>
          </a:p>
        </p:txBody>
      </p:sp>
      <p:sp>
        <p:nvSpPr>
          <p:cNvPr id="31" name="Oval 30">
            <a:extLst>
              <a:ext uri="{FF2B5EF4-FFF2-40B4-BE49-F238E27FC236}">
                <a16:creationId xmlns:a16="http://schemas.microsoft.com/office/drawing/2014/main" id="{EF6FDDBD-D27C-FA44-5D09-A409750A1E9F}"/>
              </a:ext>
            </a:extLst>
          </p:cNvPr>
          <p:cNvSpPr/>
          <p:nvPr/>
        </p:nvSpPr>
        <p:spPr>
          <a:xfrm>
            <a:off x="348000" y="3844569"/>
            <a:ext cx="2411320" cy="225372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dirty="0">
                <a:solidFill>
                  <a:schemeClr val="tx1"/>
                </a:solidFill>
              </a:rPr>
              <a:t>Plates are available here:</a:t>
            </a:r>
          </a:p>
          <a:p>
            <a:pPr algn="ctr">
              <a:lnSpc>
                <a:spcPct val="114000"/>
              </a:lnSpc>
            </a:pPr>
            <a:r>
              <a:rPr lang="en-AU" sz="1600" dirty="0">
                <a:solidFill>
                  <a:schemeClr val="accent2"/>
                </a:solidFill>
                <a:hlinkClick r:id="rId2">
                  <a:extLst>
                    <a:ext uri="{A12FA001-AC4F-418D-AE19-62706E023703}">
                      <ahyp:hlinkClr xmlns:ahyp="http://schemas.microsoft.com/office/drawing/2018/hyperlinkcolor" val="tx"/>
                    </a:ext>
                  </a:extLst>
                </a:hlinkClick>
              </a:rPr>
              <a:t>2017 visual arts HSC examination kit</a:t>
            </a:r>
            <a:endParaRPr lang="en-AU" sz="1600" dirty="0">
              <a:solidFill>
                <a:schemeClr val="accent2"/>
              </a:solidFill>
            </a:endParaRPr>
          </a:p>
        </p:txBody>
      </p:sp>
      <p:sp>
        <p:nvSpPr>
          <p:cNvPr id="32" name="Oval 31">
            <a:extLst>
              <a:ext uri="{FF2B5EF4-FFF2-40B4-BE49-F238E27FC236}">
                <a16:creationId xmlns:a16="http://schemas.microsoft.com/office/drawing/2014/main" id="{E78C8F93-2D04-089F-E3AB-FDC33D1BECD5}"/>
              </a:ext>
            </a:extLst>
          </p:cNvPr>
          <p:cNvSpPr/>
          <p:nvPr/>
        </p:nvSpPr>
        <p:spPr>
          <a:xfrm>
            <a:off x="2330665" y="4118101"/>
            <a:ext cx="2165136" cy="2077979"/>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dirty="0">
                <a:solidFill>
                  <a:schemeClr val="tx1"/>
                </a:solidFill>
                <a:effectLst/>
                <a:ea typeface="Calibri" panose="020F0502020204030204" pitchFamily="34" charset="0"/>
                <a:cs typeface="Arial" panose="020B0604020202020204" pitchFamily="34" charset="0"/>
              </a:rPr>
              <a:t>You can access </a:t>
            </a:r>
            <a:r>
              <a:rPr lang="en-AU" sz="1600" b="1" dirty="0">
                <a:solidFill>
                  <a:schemeClr val="tx1"/>
                </a:solidFill>
                <a:effectLst/>
                <a:ea typeface="Calibri" panose="020F0502020204030204" pitchFamily="34" charset="0"/>
                <a:cs typeface="Arial" panose="020B0604020202020204" pitchFamily="34" charset="0"/>
              </a:rPr>
              <a:t>plate 5 </a:t>
            </a:r>
          </a:p>
          <a:p>
            <a:pPr algn="ctr">
              <a:lnSpc>
                <a:spcPct val="114000"/>
              </a:lnSpc>
            </a:pPr>
            <a:r>
              <a:rPr lang="en-AU" sz="1600" dirty="0">
                <a:solidFill>
                  <a:schemeClr val="tx1"/>
                </a:solidFill>
                <a:effectLst/>
                <a:ea typeface="Calibri" panose="020F0502020204030204" pitchFamily="34" charset="0"/>
                <a:cs typeface="Arial" panose="020B0604020202020204" pitchFamily="34" charset="0"/>
              </a:rPr>
              <a:t>from the </a:t>
            </a:r>
            <a:r>
              <a:rPr lang="en-AU" sz="1600" u="sng" dirty="0">
                <a:solidFill>
                  <a:schemeClr val="accent2"/>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Art Gallery NSW website</a:t>
            </a:r>
            <a:endParaRPr lang="en-AU" sz="1600" dirty="0">
              <a:solidFill>
                <a:schemeClr val="accent2"/>
              </a:solidFill>
            </a:endParaRPr>
          </a:p>
        </p:txBody>
      </p:sp>
      <p:sp>
        <p:nvSpPr>
          <p:cNvPr id="36" name="Rectangle: Rounded Corners 35">
            <a:extLst>
              <a:ext uri="{FF2B5EF4-FFF2-40B4-BE49-F238E27FC236}">
                <a16:creationId xmlns:a16="http://schemas.microsoft.com/office/drawing/2014/main" id="{CFBDFA59-A575-6931-FA55-577D226EF122}"/>
              </a:ext>
            </a:extLst>
          </p:cNvPr>
          <p:cNvSpPr/>
          <p:nvPr/>
        </p:nvSpPr>
        <p:spPr>
          <a:xfrm>
            <a:off x="4605867" y="3881117"/>
            <a:ext cx="7238133" cy="22537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AU" sz="1800" b="1" dirty="0">
                <a:solidFill>
                  <a:schemeClr val="accent1"/>
                </a:solidFill>
                <a:effectLst/>
                <a:ea typeface="Calibri" panose="020F0502020204030204" pitchFamily="34" charset="0"/>
                <a:cs typeface="Arial" panose="020B0604020202020204" pitchFamily="34" charset="0"/>
              </a:rPr>
              <a:t>Hint: </a:t>
            </a:r>
            <a:r>
              <a:rPr lang="en-AU" sz="1800" dirty="0">
                <a:solidFill>
                  <a:schemeClr val="accent1"/>
                </a:solidFill>
                <a:effectLst/>
                <a:ea typeface="Calibri" panose="020F0502020204030204" pitchFamily="34" charset="0"/>
                <a:cs typeface="Times New Roman" panose="02020603050405020304" pitchFamily="18" charset="0"/>
              </a:rPr>
              <a:t>For question 3, write concluding sentences. Identify and explicitly state your main argument, as outlined in the body section of your response, the evidence used to support your argument and how this addressed the concept found in the question. </a:t>
            </a:r>
          </a:p>
          <a:p>
            <a:pPr>
              <a:lnSpc>
                <a:spcPct val="114000"/>
              </a:lnSpc>
              <a:spcBef>
                <a:spcPts val="1200"/>
              </a:spcBef>
            </a:pPr>
            <a:r>
              <a:rPr lang="en-AU" sz="1800" dirty="0">
                <a:solidFill>
                  <a:schemeClr val="accent1"/>
                </a:solidFill>
                <a:effectLst/>
                <a:ea typeface="Calibri" panose="020F0502020204030204" pitchFamily="34" charset="0"/>
                <a:cs typeface="Times New Roman" panose="02020603050405020304" pitchFamily="18" charset="0"/>
              </a:rPr>
              <a:t>Note the difference in scaffolds between questions 1 and 3.</a:t>
            </a: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64496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Practise – </a:t>
            </a:r>
            <a:r>
              <a:rPr lang="en-AU" dirty="0">
                <a:solidFill>
                  <a:schemeClr val="tx2"/>
                </a:solidFill>
              </a:rPr>
              <a:t>concluding sentence(s) continued</a:t>
            </a:r>
            <a:br>
              <a:rPr lang="en-AU" dirty="0"/>
            </a:br>
            <a:endParaRPr lang="en-AU" dirty="0"/>
          </a:p>
        </p:txBody>
      </p:sp>
      <p:grpSp>
        <p:nvGrpSpPr>
          <p:cNvPr id="9" name="Group 8">
            <a:extLst>
              <a:ext uri="{FF2B5EF4-FFF2-40B4-BE49-F238E27FC236}">
                <a16:creationId xmlns:a16="http://schemas.microsoft.com/office/drawing/2014/main" id="{0946838A-4221-E0A6-C765-6C2542D0ED19}"/>
              </a:ext>
              <a:ext uri="{C183D7F6-B498-43B3-948B-1728B52AA6E4}">
                <adec:decorative xmlns:adec="http://schemas.microsoft.com/office/drawing/2017/decorative" val="1"/>
              </a:ext>
            </a:extLst>
          </p:cNvPr>
          <p:cNvGrpSpPr/>
          <p:nvPr/>
        </p:nvGrpSpPr>
        <p:grpSpPr>
          <a:xfrm>
            <a:off x="244458" y="1306800"/>
            <a:ext cx="1800000" cy="1800000"/>
            <a:chOff x="244458" y="1482881"/>
            <a:chExt cx="1800000" cy="1800000"/>
          </a:xfrm>
        </p:grpSpPr>
        <p:sp>
          <p:nvSpPr>
            <p:cNvPr id="5" name="Oval 4">
              <a:extLst>
                <a:ext uri="{FF2B5EF4-FFF2-40B4-BE49-F238E27FC236}">
                  <a16:creationId xmlns:a16="http://schemas.microsoft.com/office/drawing/2014/main" id="{D064F2F5-7265-D15D-83B7-998A3D8723BD}"/>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P</a:t>
              </a:r>
            </a:p>
            <a:p>
              <a:pPr algn="ctr"/>
              <a:endParaRPr lang="en-AU" b="1" dirty="0"/>
            </a:p>
          </p:txBody>
        </p:sp>
        <p:sp>
          <p:nvSpPr>
            <p:cNvPr id="7" name="TextBox 6">
              <a:extLst>
                <a:ext uri="{FF2B5EF4-FFF2-40B4-BE49-F238E27FC236}">
                  <a16:creationId xmlns:a16="http://schemas.microsoft.com/office/drawing/2014/main" id="{7AA8DE5C-4CE1-0CC0-58CA-80E23CCA01EA}"/>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12" name="TextBox 11">
            <a:extLst>
              <a:ext uri="{FF2B5EF4-FFF2-40B4-BE49-F238E27FC236}">
                <a16:creationId xmlns:a16="http://schemas.microsoft.com/office/drawing/2014/main" id="{DEE6EC11-A435-D8CF-A9E3-F61F3DA348E7}"/>
              </a:ext>
            </a:extLst>
          </p:cNvPr>
          <p:cNvSpPr txBox="1"/>
          <p:nvPr/>
        </p:nvSpPr>
        <p:spPr>
          <a:xfrm>
            <a:off x="2193026" y="1566392"/>
            <a:ext cx="10080000" cy="382221"/>
          </a:xfrm>
          <a:prstGeom prst="rect">
            <a:avLst/>
          </a:prstGeom>
          <a:noFill/>
        </p:spPr>
        <p:txBody>
          <a:bodyPr wrap="square">
            <a:spAutoFit/>
          </a:bodyPr>
          <a:lstStyle/>
          <a:p>
            <a:pPr>
              <a:lnSpc>
                <a:spcPct val="114000"/>
              </a:lnSpc>
            </a:pPr>
            <a:r>
              <a:rPr kumimoji="0" lang="en-AU" altLang="zh-CN" sz="18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Complete an introductory sentence for question 3. </a:t>
            </a:r>
            <a:endParaRPr lang="en-AU" sz="1800" dirty="0"/>
          </a:p>
        </p:txBody>
      </p:sp>
      <p:sp>
        <p:nvSpPr>
          <p:cNvPr id="3" name="TextBox 2" descr="Table 25: concluding sentence to Question 3. 2 columns called sentence elements and your response. 3 rows underneath are called key words and concepts of the question, artworks/ and point of view.&#10;&#10;">
            <a:extLst>
              <a:ext uri="{FF2B5EF4-FFF2-40B4-BE49-F238E27FC236}">
                <a16:creationId xmlns:a16="http://schemas.microsoft.com/office/drawing/2014/main" id="{FA21B014-ED29-C15F-83E4-D30B96A120A5}"/>
              </a:ext>
            </a:extLst>
          </p:cNvPr>
          <p:cNvSpPr txBox="1"/>
          <p:nvPr/>
        </p:nvSpPr>
        <p:spPr>
          <a:xfrm>
            <a:off x="2193026" y="2091459"/>
            <a:ext cx="7440282" cy="382221"/>
          </a:xfrm>
          <a:prstGeom prst="rect">
            <a:avLst/>
          </a:prstGeom>
          <a:noFill/>
        </p:spPr>
        <p:txBody>
          <a:bodyPr wrap="square">
            <a:spAutoFit/>
          </a:bodyPr>
          <a:lstStyle/>
          <a:p>
            <a:pPr>
              <a:lnSpc>
                <a:spcPct val="114000"/>
              </a:lnSpc>
              <a:spcBef>
                <a:spcPts val="1200"/>
              </a:spcBef>
              <a:spcAft>
                <a:spcPts val="600"/>
              </a:spcAft>
            </a:pPr>
            <a:r>
              <a:rPr lang="en-AU" sz="1800" dirty="0">
                <a:effectLst/>
                <a:latin typeface="+mj-lt"/>
                <a:ea typeface="Calibri" panose="020F0502020204030204" pitchFamily="34" charset="0"/>
                <a:cs typeface="Times New Roman" panose="02020603050405020304" pitchFamily="18" charset="0"/>
              </a:rPr>
              <a:t>Table </a:t>
            </a:r>
            <a:r>
              <a:rPr lang="en-AU" sz="1800" dirty="0">
                <a:latin typeface="+mj-lt"/>
                <a:ea typeface="Calibri" panose="020F0502020204030204" pitchFamily="34" charset="0"/>
                <a:cs typeface="Times New Roman" panose="02020603050405020304" pitchFamily="18" charset="0"/>
              </a:rPr>
              <a:t>22</a:t>
            </a:r>
            <a:r>
              <a:rPr lang="en-AU" sz="1800" dirty="0">
                <a:effectLst/>
                <a:latin typeface="+mj-lt"/>
                <a:ea typeface="Calibri" panose="020F0502020204030204" pitchFamily="34" charset="0"/>
                <a:cs typeface="Times New Roman" panose="02020603050405020304" pitchFamily="18" charset="0"/>
              </a:rPr>
              <a:t>: Concluding sentence to question 3</a:t>
            </a:r>
          </a:p>
        </p:txBody>
      </p:sp>
      <p:graphicFrame>
        <p:nvGraphicFramePr>
          <p:cNvPr id="6" name="Table 5">
            <a:extLst>
              <a:ext uri="{FF2B5EF4-FFF2-40B4-BE49-F238E27FC236}">
                <a16:creationId xmlns:a16="http://schemas.microsoft.com/office/drawing/2014/main" id="{4658CAAD-C28D-4741-2701-DB0BA712A536}"/>
              </a:ext>
            </a:extLst>
          </p:cNvPr>
          <p:cNvGraphicFramePr>
            <a:graphicFrameLocks noGrp="1"/>
          </p:cNvGraphicFramePr>
          <p:nvPr>
            <p:extLst>
              <p:ext uri="{D42A27DB-BD31-4B8C-83A1-F6EECF244321}">
                <p14:modId xmlns:p14="http://schemas.microsoft.com/office/powerpoint/2010/main" val="433482853"/>
              </p:ext>
            </p:extLst>
          </p:nvPr>
        </p:nvGraphicFramePr>
        <p:xfrm>
          <a:off x="2193026" y="2473680"/>
          <a:ext cx="9754516" cy="2720802"/>
        </p:xfrm>
        <a:graphic>
          <a:graphicData uri="http://schemas.openxmlformats.org/drawingml/2006/table">
            <a:tbl>
              <a:tblPr firstRow="1" firstCol="1" bandRow="1">
                <a:tableStyleId>{69012ECD-51FC-41F1-AA8D-1B2483CD663E}</a:tableStyleId>
              </a:tblPr>
              <a:tblGrid>
                <a:gridCol w="2603193">
                  <a:extLst>
                    <a:ext uri="{9D8B030D-6E8A-4147-A177-3AD203B41FA5}">
                      <a16:colId xmlns:a16="http://schemas.microsoft.com/office/drawing/2014/main" val="825188053"/>
                    </a:ext>
                  </a:extLst>
                </a:gridCol>
                <a:gridCol w="7151323">
                  <a:extLst>
                    <a:ext uri="{9D8B030D-6E8A-4147-A177-3AD203B41FA5}">
                      <a16:colId xmlns:a16="http://schemas.microsoft.com/office/drawing/2014/main" val="3790413416"/>
                    </a:ext>
                  </a:extLst>
                </a:gridCol>
              </a:tblGrid>
              <a:tr h="446670">
                <a:tc>
                  <a:txBody>
                    <a:bodyPr/>
                    <a:lstStyle/>
                    <a:p>
                      <a:pPr algn="l">
                        <a:lnSpc>
                          <a:spcPct val="115000"/>
                        </a:lnSpc>
                        <a:spcBef>
                          <a:spcPts val="960"/>
                        </a:spcBef>
                        <a:spcAft>
                          <a:spcPts val="960"/>
                        </a:spcAft>
                      </a:pPr>
                      <a:r>
                        <a:rPr lang="en-AU" sz="1800">
                          <a:effectLst/>
                        </a:rPr>
                        <a:t>Sentence elements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7866425"/>
                  </a:ext>
                </a:extLst>
              </a:tr>
              <a:tr h="934122">
                <a:tc>
                  <a:txBody>
                    <a:bodyPr/>
                    <a:lstStyle/>
                    <a:p>
                      <a:pPr algn="l">
                        <a:lnSpc>
                          <a:spcPct val="115000"/>
                        </a:lnSpc>
                        <a:spcBef>
                          <a:spcPts val="400"/>
                        </a:spcBef>
                        <a:spcAft>
                          <a:spcPts val="400"/>
                        </a:spcAft>
                      </a:pPr>
                      <a:r>
                        <a:rPr lang="en-AU" sz="1800">
                          <a:effectLst/>
                        </a:rPr>
                        <a:t>Key words of the question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600683019"/>
                  </a:ext>
                </a:extLst>
              </a:tr>
              <a:tr h="446670">
                <a:tc>
                  <a:txBody>
                    <a:bodyPr/>
                    <a:lstStyle/>
                    <a:p>
                      <a:pPr algn="l">
                        <a:lnSpc>
                          <a:spcPct val="115000"/>
                        </a:lnSpc>
                        <a:spcBef>
                          <a:spcPts val="400"/>
                        </a:spcBef>
                        <a:spcAft>
                          <a:spcPts val="400"/>
                        </a:spcAft>
                      </a:pPr>
                      <a:r>
                        <a:rPr lang="en-AU" sz="1800">
                          <a:effectLst/>
                        </a:rPr>
                        <a:t>Syllabus link</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4203283906"/>
                  </a:ext>
                </a:extLst>
              </a:tr>
              <a:tr h="446670">
                <a:tc>
                  <a:txBody>
                    <a:bodyPr/>
                    <a:lstStyle/>
                    <a:p>
                      <a:pPr algn="l">
                        <a:lnSpc>
                          <a:spcPct val="115000"/>
                        </a:lnSpc>
                        <a:spcBef>
                          <a:spcPts val="400"/>
                        </a:spcBef>
                        <a:spcAft>
                          <a:spcPts val="400"/>
                        </a:spcAft>
                      </a:pPr>
                      <a:r>
                        <a:rPr lang="en-AU" sz="1800">
                          <a:effectLst/>
                        </a:rPr>
                        <a:t>Artists/artworks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103674047"/>
                  </a:ext>
                </a:extLst>
              </a:tr>
              <a:tr h="446670">
                <a:tc>
                  <a:txBody>
                    <a:bodyPr/>
                    <a:lstStyle/>
                    <a:p>
                      <a:pPr algn="l">
                        <a:lnSpc>
                          <a:spcPct val="115000"/>
                        </a:lnSpc>
                        <a:spcBef>
                          <a:spcPts val="400"/>
                        </a:spcBef>
                        <a:spcAft>
                          <a:spcPts val="400"/>
                        </a:spcAft>
                      </a:pPr>
                      <a:r>
                        <a:rPr lang="en-AU" sz="1800" dirty="0">
                          <a:effectLst/>
                        </a:rPr>
                        <a:t>Point of view</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AU" sz="1800" dirty="0">
                          <a:effectLst/>
                        </a:rPr>
                        <a:t>(your response)</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459526347"/>
                  </a:ext>
                </a:extLst>
              </a:tr>
            </a:tbl>
          </a:graphicData>
        </a:graphic>
      </p:graphicFrame>
      <p:sp>
        <p:nvSpPr>
          <p:cNvPr id="8" name="TextBox 7">
            <a:extLst>
              <a:ext uri="{FF2B5EF4-FFF2-40B4-BE49-F238E27FC236}">
                <a16:creationId xmlns:a16="http://schemas.microsoft.com/office/drawing/2014/main" id="{71B0CFDD-AE58-82B9-4AF9-C94AA35FFD44}"/>
              </a:ext>
            </a:extLst>
          </p:cNvPr>
          <p:cNvSpPr txBox="1"/>
          <p:nvPr/>
        </p:nvSpPr>
        <p:spPr>
          <a:xfrm>
            <a:off x="2193026" y="5489692"/>
            <a:ext cx="9754516" cy="698012"/>
          </a:xfrm>
          <a:prstGeom prst="rect">
            <a:avLst/>
          </a:prstGeom>
          <a:noFill/>
        </p:spPr>
        <p:txBody>
          <a:bodyPr wrap="square" lIns="91440" tIns="45720" rIns="91440" bIns="45720" anchor="t">
            <a:spAutoFit/>
          </a:bodyPr>
          <a:lstStyle/>
          <a:p>
            <a:pPr defTabSz="914400" eaLnBrk="0" fontAlgn="base" hangingPunct="0">
              <a:lnSpc>
                <a:spcPct val="114000"/>
              </a:lnSpc>
              <a:spcBef>
                <a:spcPct val="0"/>
              </a:spcBef>
              <a:spcAft>
                <a:spcPct val="0"/>
              </a:spcAft>
            </a:pPr>
            <a:r>
              <a:rPr kumimoji="0" lang="en-AU" altLang="zh-CN" sz="1800" b="0" i="0" u="none" strike="noStrike" cap="none" normalizeH="0" baseline="0" dirty="0">
                <a:ln>
                  <a:noFill/>
                </a:ln>
                <a:effectLst/>
                <a:ea typeface="Calibri" panose="020F0502020204030204" pitchFamily="34" charset="0"/>
                <a:cs typeface="Arial"/>
              </a:rPr>
              <a:t>Put these elements together to create a concise </a:t>
            </a:r>
            <a:r>
              <a:rPr lang="en-AU" altLang="zh-CN" sz="1800" dirty="0">
                <a:ea typeface="Calibri" panose="020F0502020204030204" pitchFamily="34" charset="0"/>
                <a:cs typeface="Arial"/>
              </a:rPr>
              <a:t>concluding</a:t>
            </a:r>
            <a:r>
              <a:rPr kumimoji="0" lang="en-AU" altLang="zh-CN" sz="1800" b="0" i="0" u="none" strike="noStrike" cap="none" normalizeH="0" baseline="0" dirty="0">
                <a:ln>
                  <a:noFill/>
                </a:ln>
                <a:effectLst/>
                <a:ea typeface="Calibri" panose="020F0502020204030204" pitchFamily="34" charset="0"/>
                <a:cs typeface="Arial"/>
              </a:rPr>
              <a:t> sentences and write it </a:t>
            </a:r>
            <a:r>
              <a:rPr lang="en-AU" altLang="zh-CN" sz="1800" dirty="0">
                <a:ea typeface="Calibri" panose="020F0502020204030204" pitchFamily="34" charset="0"/>
                <a:cs typeface="Arial"/>
              </a:rPr>
              <a:t>in the </a:t>
            </a:r>
            <a:r>
              <a:rPr lang="en-AU" altLang="zh-CN" sz="1800"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‘Response to questions  1 and 3’</a:t>
            </a:r>
            <a:r>
              <a:rPr lang="en-AU" altLang="zh-CN" sz="1800" dirty="0">
                <a:ea typeface="Calibri" panose="020F0502020204030204" pitchFamily="34" charset="0"/>
                <a:cs typeface="Arial"/>
              </a:rPr>
              <a:t> Word document.</a:t>
            </a:r>
            <a:endParaRPr kumimoji="0" lang="en-AU" altLang="zh-CN" sz="1800" b="0" i="0" u="none" strike="noStrike" cap="none" normalizeH="0" baseline="0" dirty="0">
              <a:ln>
                <a:noFill/>
              </a:ln>
              <a:effectLst/>
              <a:cs typeface="Arial"/>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815907577"/>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1239</Words>
  <Application>Microsoft Office PowerPoint</Application>
  <PresentationFormat>Widescreen</PresentationFormat>
  <Paragraphs>142</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Symbol</vt:lpstr>
      <vt:lpstr>Times New Roman</vt:lpstr>
      <vt:lpstr>Public Sans</vt:lpstr>
      <vt:lpstr>Arial</vt:lpstr>
      <vt:lpstr>Public Sans Light</vt:lpstr>
      <vt:lpstr>NSWG Corporate</vt:lpstr>
      <vt:lpstr>LEAP!  Level up your skills in section I – concluding sentence(s)</vt:lpstr>
      <vt:lpstr>LEAP lessons introduction </vt:lpstr>
      <vt:lpstr>Learn – concluding sentence(s) </vt:lpstr>
      <vt:lpstr>Example – concluding sentence(s) </vt:lpstr>
      <vt:lpstr>Example – concluding sentence(s) continued </vt:lpstr>
      <vt:lpstr>Apply – concluding sentence(s) </vt:lpstr>
      <vt:lpstr>Apply – concluding sentence(s) continued </vt:lpstr>
      <vt:lpstr>Practise – concluding sentence(s) </vt:lpstr>
      <vt:lpstr>Practise – concluding sentence(s) continued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concluding sentence(s)</dc:title>
  <dc:creator>NSW Department of Education</dc:creator>
  <cp:keywords/>
  <cp:revision>2</cp:revision>
  <dcterms:created xsi:type="dcterms:W3CDTF">2023-06-14T23:50:27Z</dcterms:created>
  <dcterms:modified xsi:type="dcterms:W3CDTF">2023-06-14T23:50:47Z</dcterms:modified>
</cp:coreProperties>
</file>