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23" r:id="rId2"/>
    <p:sldId id="360" r:id="rId3"/>
    <p:sldId id="351" r:id="rId4"/>
    <p:sldId id="352" r:id="rId5"/>
    <p:sldId id="353" r:id="rId6"/>
    <p:sldId id="354" r:id="rId7"/>
    <p:sldId id="355" r:id="rId8"/>
    <p:sldId id="357" r:id="rId9"/>
    <p:sldId id="358" r:id="rId10"/>
    <p:sldId id="359" r:id="rId11"/>
    <p:sldId id="404" r:id="rId12"/>
  </p:sldIdLst>
  <p:sldSz cx="12192000" cy="6858000"/>
  <p:notesSz cx="6858000" cy="9144000"/>
  <p:embeddedFontLst>
    <p:embeddedFont>
      <p:font typeface="Public Sans" panose="020B0604020202020204" charset="0"/>
      <p:regular r:id="rId15"/>
      <p:bold r:id="rId16"/>
      <p:italic r:id="rId17"/>
      <p:boldItalic r:id="rId18"/>
    </p:embeddedFont>
    <p:embeddedFont>
      <p:font typeface="Public Sans Light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33BE2F-F635-4328-29D2-7D374D1330B9}" name="Alexander Papasavvas" initials="AP" userId="S::alexander.papasavvas@det.nsw.edu.au::23500b9d-e8c9-4b05-b51e-1cddf5f5d7ab" providerId="AD"/>
  <p188:author id="{55FE7F95-A3CF-0E98-C5FC-2B8759A72201}" name="Ravenna Gregory" initials="RG" userId="S::RAVENNA.GREGORY@det.nsw.edu.au::f5c11ae7-6dec-403e-a7cc-ae83440d4b4a" providerId="AD"/>
  <p188:author id="{32BA8AA1-691A-0C5B-F8FB-874FC5D098EB}" name="Alex Manton" initials="AM" userId="S::alex.manton@det.nsw.edu.au::ac4fd86e-d6a9-402d-87ef-cfff92a16b6e" providerId="AD"/>
  <p188:author id="{002681A9-7D58-0AFA-ED9F-A780C1A6EAFE}" name="Jackie King" initials="JK" userId="S::jacquelyn.king1@det.nsw.edu.au::d8b064bb-b302-46ab-9bb5-5991f720e55b" providerId="AD"/>
  <p188:author id="{418936B8-3A4C-1AC9-3C33-D1B0387287B1}" name="Sarah Pacey" initials="SP" userId="S::sarah.pacey2@det.nsw.edu.au::4280ed20-4c42-4a59-8e7f-58f2f52d2365" providerId="AD"/>
  <p188:author id="{42C0F0FB-B4C2-4274-0CA1-A64C7F1DACA0}" name="Sarah Pacey" initials="SP" userId="S::Sarah.Pacey2@det.nsw.edu.au::4280ed20-4c42-4a59-8e7f-58f2f52d2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B6"/>
    <a:srgbClr val="630019"/>
    <a:srgbClr val="EBEBEB"/>
    <a:srgbClr val="F3E2E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7A498-3C00-4192-8FCE-C360B0654AB6}" v="8" dt="2023-04-16T22:42:53.998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15/06/2023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15/06/2023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https://www.pexels.com/photo/woman-in-black-and-white-plaid-shirt-and-blue-denim-jeans-jumping-on-brown-concrete-floor-3680771/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5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standards.nsw.edu.au/wps/portal/nesa/11-12/hsc/hsc-student-guide/glossary-keywords" TargetMode="External"/><Relationship Id="rId2" Type="http://schemas.openxmlformats.org/officeDocument/2006/relationships/hyperlink" Target="https://www.educationstandards.nsw.edu.au/wps/portal/nesa/resource-finder/hsc-exam-papers/2017/visual-arts-2017-hsc-exam-pack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standards.nsw.edu.au/wps/portal/nesa/11-12/hsc/hsc-student-guide/glossary-keywords" TargetMode="External"/><Relationship Id="rId2" Type="http://schemas.openxmlformats.org/officeDocument/2006/relationships/hyperlink" Target="https://education.nsw.gov.au/about-us/copyrigh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exels.com/photo/woman-in-black-and-white-plaid-shirt-and-blue-denim-jeans-jumping-on-brown-concrete-floor-3680771/" TargetMode="External"/><Relationship Id="rId5" Type="http://schemas.openxmlformats.org/officeDocument/2006/relationships/hyperlink" Target="https://www.educationstandards.nsw.edu.au/wps/portal/nesa/11-12/stage-6-learning-areas/stage-6-creative-arts/visual-arts-syllabus" TargetMode="External"/><Relationship Id="rId4" Type="http://schemas.openxmlformats.org/officeDocument/2006/relationships/hyperlink" Target="https://www.educationstandards.nsw.edu.au/wps/portal/nesa/resource-finder/hsc-exam-papers/2017/visual-arts-2017-hsc-exam-pac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ucationstandards.nsw.edu.au/wps/portal/nesa/11-12/hsc/hsc-student-guide/glossary-keywords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nsw.gov.au/content/dam/main-education/teaching-and-learning/curriculum/key-learning-areas/creative-arts/media/documents/creative-arts-s6-visual-arts-hsc-writing-module-1-preparing.pptx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hsc/hsc-student-guide/glossary-keywords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standards.nsw.edu.au/wps/portal/nesa/11-12/hsc/hsc-student-guide/glossary-keywords" TargetMode="External"/><Relationship Id="rId2" Type="http://schemas.openxmlformats.org/officeDocument/2006/relationships/hyperlink" Target="https://www.educationstandards.nsw.edu.au/wps/portal/nesa/resource-finder/hsc-exam-papers/2017/visual-arts-2017-hsc-exam-pack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93ED8-297F-D250-24BF-56D4C9D0E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1259999"/>
            <a:ext cx="6948000" cy="2700000"/>
          </a:xfrm>
        </p:spPr>
        <p:txBody>
          <a:bodyPr anchor="t">
            <a:normAutofit/>
          </a:bodyPr>
          <a:lstStyle/>
          <a:p>
            <a:r>
              <a:rPr lang="en-AU" dirty="0"/>
              <a:t>LEAP! </a:t>
            </a:r>
            <a:br>
              <a:rPr lang="en-AU" dirty="0"/>
            </a:br>
            <a:r>
              <a:rPr lang="en-AU" dirty="0"/>
              <a:t>Level up your skills in section I – </a:t>
            </a:r>
            <a:r>
              <a:rPr lang="en-AU" dirty="0">
                <a:solidFill>
                  <a:schemeClr val="accent4"/>
                </a:solidFill>
              </a:rPr>
              <a:t>breaking down the question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841413E-2ED3-DB7D-C6B6-CC671C2E40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866E8-4A90-9FEF-A343-F3FD9D57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4248000"/>
            <a:ext cx="6947996" cy="1152000"/>
          </a:xfrm>
        </p:spPr>
        <p:txBody>
          <a:bodyPr anchor="b">
            <a:normAutofit/>
          </a:bodyPr>
          <a:lstStyle/>
          <a:p>
            <a:r>
              <a:rPr lang="en-AU" dirty="0">
                <a:effectLst/>
              </a:rPr>
              <a:t>Writing about HSC visual arts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7CA8E-A67C-88EF-B799-9923252A4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7" y="5832773"/>
            <a:ext cx="3600000" cy="39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b="0" dirty="0"/>
              <a:t>Creative arts curriculum team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B8F33-B6CB-95DC-B277-B7C737FD3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24" r="33492" b="-1"/>
          <a:stretch/>
        </p:blipFill>
        <p:spPr>
          <a:xfrm>
            <a:off x="20" y="10"/>
            <a:ext cx="3059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3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Practise – </a:t>
            </a:r>
            <a:r>
              <a:rPr lang="en-AU" dirty="0">
                <a:solidFill>
                  <a:schemeClr val="tx2"/>
                </a:solidFill>
              </a:rPr>
              <a:t>breaking down the question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129F77-CEAC-82DE-14AD-0EF61B400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8001" y="1235972"/>
            <a:ext cx="1785536" cy="1412301"/>
            <a:chOff x="348001" y="1235972"/>
            <a:chExt cx="1785536" cy="14123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89483F-5533-C820-7C6D-797411F34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8001" y="1235972"/>
              <a:ext cx="1549810" cy="13884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AU" sz="8500" dirty="0"/>
                <a:t>P</a:t>
              </a:r>
            </a:p>
            <a:p>
              <a:pPr algn="ctr"/>
              <a:endParaRPr lang="en-A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B5DC-6D3B-8EBD-C8A6-479EB819E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17910" y="2208006"/>
              <a:ext cx="141562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86580A-E441-D1E5-A827-97DF723F0162}"/>
              </a:ext>
            </a:extLst>
          </p:cNvPr>
          <p:cNvSpPr/>
          <p:nvPr/>
        </p:nvSpPr>
        <p:spPr>
          <a:xfrm>
            <a:off x="417577" y="3013386"/>
            <a:ext cx="4731828" cy="13884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Use table 7 to break down question 3 from the 2017 </a:t>
            </a:r>
            <a:r>
              <a:rPr lang="en-US" sz="1400" dirty="0">
                <a:solidFill>
                  <a:schemeClr val="accent1"/>
                </a:solidFill>
                <a:ea typeface="Calibri" panose="020F0502020204030204" pitchFamily="34" charset="0"/>
                <a:cs typeface="Arial"/>
              </a:rPr>
              <a:t>visual</a:t>
            </a: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 arts HSC examination paper.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Refer to the </a:t>
            </a:r>
            <a:r>
              <a:rPr lang="en-US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</a:rPr>
              <a:t>V</a:t>
            </a:r>
            <a:r>
              <a:rPr lang="en-AU" sz="1400" u="sng" dirty="0" err="1">
                <a:solidFill>
                  <a:schemeClr val="accent2"/>
                </a:solidFill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isual</a:t>
            </a:r>
            <a:r>
              <a:rPr lang="en-AU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400" u="sng" dirty="0">
                <a:solidFill>
                  <a:schemeClr val="accent2"/>
                </a:solidFill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</a:t>
            </a:r>
            <a:r>
              <a:rPr lang="en-AU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HSC exam paper 2017</a:t>
            </a:r>
            <a:r>
              <a:rPr lang="en-AU" sz="14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AU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for the plates and source material for question 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E2EA2-1707-AC1C-E6AE-EE7591251FF8}"/>
              </a:ext>
            </a:extLst>
          </p:cNvPr>
          <p:cNvSpPr/>
          <p:nvPr/>
        </p:nvSpPr>
        <p:spPr>
          <a:xfrm>
            <a:off x="417577" y="4548714"/>
            <a:ext cx="4731828" cy="187053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Question 3 (12 marks)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Refer to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plates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4, 5 and 6 on pages 4, 5 and 6 of the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plates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booklet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to answer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question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3.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Analyse the relationships between the artworks and the audience for Plates 4, 5 and 6.</a:t>
            </a:r>
          </a:p>
        </p:txBody>
      </p:sp>
      <p:sp>
        <p:nvSpPr>
          <p:cNvPr id="19" name="TextBox 18" descr="Table 7 Breaking down question 3. 2 columns called steps and question 2 (2017 HSSC). There are 6 rows called: Reference to source material, Key word: What is the key word in this question? Refer to NESA’s A Glossary of Key Words to rewrite in your own words, Artist/artwork, Concept: What concept/s does the question refer to? Explain what syllabus content area the question is focused on? &#10;Practice, frames or conceptual framework.&#10;You will find concepts attached to a syllabus area once you complete Task 1 – Visual arts word bank and Rewrite the question in your own words to ensure you understand and address all aspects of the question. ">
            <a:extLst>
              <a:ext uri="{FF2B5EF4-FFF2-40B4-BE49-F238E27FC236}">
                <a16:creationId xmlns:a16="http://schemas.microsoft.com/office/drawing/2014/main" id="{7D37C8AC-345E-A705-EA41-A403AD26FE2F}"/>
              </a:ext>
            </a:extLst>
          </p:cNvPr>
          <p:cNvSpPr txBox="1"/>
          <p:nvPr/>
        </p:nvSpPr>
        <p:spPr>
          <a:xfrm>
            <a:off x="5339221" y="961426"/>
            <a:ext cx="12784346" cy="260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AU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Table 7 - Breaking down </a:t>
            </a:r>
            <a:r>
              <a:rPr lang="en-AU" sz="1800" dirty="0">
                <a:latin typeface="+mj-lt"/>
                <a:ea typeface="Calibri" panose="020F0502020204030204" pitchFamily="34" charset="0"/>
                <a:cs typeface="Times New Roman"/>
              </a:rPr>
              <a:t>question</a:t>
            </a:r>
            <a:r>
              <a:rPr lang="en-AU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3</a:t>
            </a:r>
          </a:p>
        </p:txBody>
      </p:sp>
      <p:graphicFrame>
        <p:nvGraphicFramePr>
          <p:cNvPr id="14" name="Table 13" descr="Table 7 Breaking down question 3. 2 columns called steps and question 2 (2017 HSSC). There are 6 rows called: Reference to source material, Key word: What is the key word in this question? Refer to NESA’s A Glossary of Key Words to rewrite in your own words, Artist/artwork, Concept: What concept/s does the question refer to? Explain what syllabus content area the question is focused on? &#10;Practice, frames or conceptual framework.&#10;You will find concepts attached to a syllabus area once you complete Task 1 – Visual arts word bank and Rewrite the question in your own words to ensure you understand and address all aspects of the question. ">
            <a:extLst>
              <a:ext uri="{FF2B5EF4-FFF2-40B4-BE49-F238E27FC236}">
                <a16:creationId xmlns:a16="http://schemas.microsoft.com/office/drawing/2014/main" id="{FA1C4BAF-3925-B535-6516-65BD9D6D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21127"/>
              </p:ext>
            </p:extLst>
          </p:nvPr>
        </p:nvGraphicFramePr>
        <p:xfrm>
          <a:off x="5339221" y="1222203"/>
          <a:ext cx="6396100" cy="52714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93843">
                  <a:extLst>
                    <a:ext uri="{9D8B030D-6E8A-4147-A177-3AD203B41FA5}">
                      <a16:colId xmlns:a16="http://schemas.microsoft.com/office/drawing/2014/main" val="2253805467"/>
                    </a:ext>
                  </a:extLst>
                </a:gridCol>
                <a:gridCol w="3302257">
                  <a:extLst>
                    <a:ext uri="{9D8B030D-6E8A-4147-A177-3AD203B41FA5}">
                      <a16:colId xmlns:a16="http://schemas.microsoft.com/office/drawing/2014/main" val="3801589475"/>
                    </a:ext>
                  </a:extLst>
                </a:gridCol>
              </a:tblGrid>
              <a:tr h="194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Steps</a:t>
                      </a:r>
                      <a:endParaRPr lang="en-A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Question 3 (2017 HSC)</a:t>
                      </a: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extLst>
                  <a:ext uri="{0D108BD9-81ED-4DB2-BD59-A6C34878D82A}">
                    <a16:rowId xmlns:a16="http://schemas.microsoft.com/office/drawing/2014/main" val="3442954848"/>
                  </a:ext>
                </a:extLst>
              </a:tr>
              <a:tr h="86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Reference to source material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3402"/>
                  </a:ext>
                </a:extLst>
              </a:tr>
              <a:tr h="64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Key verb: What is the key word in this question? Refer to NESA’s </a:t>
                      </a:r>
                      <a:r>
                        <a:rPr lang="en-AU" sz="1200" u="sng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Glossary of Key Words</a:t>
                      </a:r>
                      <a:r>
                        <a:rPr lang="en-AU" sz="1200" dirty="0">
                          <a:effectLst/>
                          <a:latin typeface="+mn-lt"/>
                        </a:rPr>
                        <a:t> to rewrite in your own words.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0868"/>
                  </a:ext>
                </a:extLst>
              </a:tr>
              <a:tr h="496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Artist/artwork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66387"/>
                  </a:ext>
                </a:extLst>
              </a:tr>
              <a:tr h="496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Concept: what concept/s does the question refer to?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77676"/>
                  </a:ext>
                </a:extLst>
              </a:tr>
              <a:tr h="1523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Explain what syllabus content area the question is focused on?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Practice, frames or conceptual framework.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You will find concepts attached to a syllabus area once you complete </a:t>
                      </a:r>
                      <a:r>
                        <a:rPr lang="en-AU" sz="1200" u="sng" dirty="0">
                          <a:effectLst/>
                          <a:latin typeface="+mn-lt"/>
                        </a:rPr>
                        <a:t>Task </a:t>
                      </a:r>
                      <a:r>
                        <a:rPr lang="en-AU" sz="1200" u="sng" dirty="0">
                          <a:effectLst/>
                          <a:latin typeface="+mn-lt"/>
                          <a:hlinkClick r:id="" action="ppaction://noaction"/>
                        </a:rPr>
                        <a:t>1 – </a:t>
                      </a:r>
                      <a:r>
                        <a:rPr lang="en-AU" sz="1200" u="sng" dirty="0">
                          <a:effectLst/>
                          <a:latin typeface="+mn-lt"/>
                        </a:rPr>
                        <a:t>visual</a:t>
                      </a:r>
                      <a:r>
                        <a:rPr lang="en-AU" sz="1200" u="sng" dirty="0">
                          <a:effectLst/>
                          <a:latin typeface="+mn-lt"/>
                          <a:hlinkClick r:id="" action="ppaction://noaction"/>
                        </a:rPr>
                        <a:t> arts word bank</a:t>
                      </a:r>
                      <a:r>
                        <a:rPr lang="en-AU" sz="1200" u="sng" dirty="0">
                          <a:effectLst/>
                          <a:latin typeface="+mn-lt"/>
                        </a:rPr>
                        <a:t> </a:t>
                      </a:r>
                      <a:endParaRPr lang="en-AU" sz="1200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02536"/>
                  </a:ext>
                </a:extLst>
              </a:tr>
              <a:tr h="866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Rewrite the question in your own words to ensure you understand and address all aspects of the question.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31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26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8A34-D78B-618E-AFFF-945C582A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F44E-A7AC-B8BF-7BFC-04C34773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597949"/>
            <a:ext cx="11484000" cy="4098051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All material ©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New South Wales (Department of Education), 2021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unless otherwise indicated. All other material used by permission or under licence.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 of Key Words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2017 HSC exam pack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paper 2017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© NSW Education Standards Authority (NESA) for and on behalf of the Crown in right of the State of New South Wales, [2017] accessed 03/02/2023. </a:t>
            </a:r>
          </a:p>
          <a:p>
            <a:pPr>
              <a:lnSpc>
                <a:spcPct val="150000"/>
              </a:lnSpc>
            </a:pPr>
            <a:r>
              <a:rPr lang="en-AU" sz="1600" u="sng" dirty="0">
                <a:solidFill>
                  <a:schemeClr val="accent2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Stage 6 syllabus 2016</a:t>
            </a:r>
            <a:r>
              <a:rPr lang="en-AU" sz="1600" u="sng" dirty="0">
                <a:solidFill>
                  <a:schemeClr val="accent2"/>
                </a:solidFill>
                <a:cs typeface="Arial"/>
              </a:rPr>
              <a:t> 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© </a:t>
            </a:r>
            <a:r>
              <a:rPr lang="en-AU" sz="1600" dirty="0">
                <a:cs typeface="Arial"/>
              </a:rPr>
              <a:t>NSW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 Education Standards Authority (NESA) for and on behalf of the Crown in right of the State of New South Wales, [2016] accessed 03/02/2023. </a:t>
            </a:r>
            <a:endParaRPr lang="en-AU" sz="1600" dirty="0"/>
          </a:p>
          <a:p>
            <a:pPr algn="l" rtl="0" fontAlgn="base">
              <a:lnSpc>
                <a:spcPct val="150000"/>
              </a:lnSpc>
            </a:pPr>
            <a:r>
              <a:rPr lang="en-AU" sz="1600" dirty="0" err="1">
                <a:solidFill>
                  <a:srgbClr val="000000"/>
                </a:solidFill>
              </a:rPr>
              <a:t>Pexels</a:t>
            </a:r>
            <a:r>
              <a:rPr lang="en-AU" sz="1600" dirty="0">
                <a:solidFill>
                  <a:srgbClr val="000000"/>
                </a:solidFill>
              </a:rPr>
              <a:t> (2022) </a:t>
            </a:r>
            <a:r>
              <a:rPr lang="en-AU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Woman jumping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>
                <a:solidFill>
                  <a:srgbClr val="000000"/>
                </a:solidFill>
              </a:rPr>
              <a:t>[image] accessed 11/02/2023.</a:t>
            </a:r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7B93-0B98-1BA6-4330-60425DBB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B7186-2138-3735-45D5-D3D7839A5511}"/>
              </a:ext>
            </a:extLst>
          </p:cNvPr>
          <p:cNvSpPr/>
          <p:nvPr/>
        </p:nvSpPr>
        <p:spPr>
          <a:xfrm>
            <a:off x="360000" y="1251772"/>
            <a:ext cx="11484000" cy="11568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41F4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Links to third-party material and websites</a:t>
            </a:r>
            <a:endParaRPr lang="en-AU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If you use the links provided in this document to access a third-party's website, you acknowledge that the terms of use, including license terms set out on the third-party's website apply to the use which may be made of the materials on that third-party website or were permitted by the </a:t>
            </a:r>
            <a:r>
              <a:rPr lang="en-US" sz="14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Copyright Act 1968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). The department accepts no responsibility for content on third-party websites.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5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0C0B791F-740C-F898-CCA5-9160C992E7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363" y="360363"/>
            <a:ext cx="10079037" cy="10080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LEAP lessons introduction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BDEFA6-35D7-B872-9E5A-B9B5FD48887D}"/>
              </a:ext>
            </a:extLst>
          </p:cNvPr>
          <p:cNvSpPr txBox="1"/>
          <p:nvPr/>
        </p:nvSpPr>
        <p:spPr>
          <a:xfrm>
            <a:off x="314929" y="1654212"/>
            <a:ext cx="7043981" cy="4027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800" dirty="0">
                <a:solidFill>
                  <a:schemeClr val="accent1"/>
                </a:solidFill>
              </a:rPr>
              <a:t>LEAP lessons are structured in 4 parts.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Learn</a:t>
            </a:r>
            <a:r>
              <a:rPr lang="en-AU" sz="1800" dirty="0">
                <a:solidFill>
                  <a:schemeClr val="accent1"/>
                </a:solidFill>
              </a:rPr>
              <a:t> – provides information about the topic.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Example</a:t>
            </a:r>
            <a:r>
              <a:rPr lang="en-AU" sz="1800" dirty="0">
                <a:solidFill>
                  <a:schemeClr val="accent1"/>
                </a:solidFill>
              </a:rPr>
              <a:t> – provides an example response to a question, often using a scaffold.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Apply</a:t>
            </a:r>
            <a:r>
              <a:rPr lang="en-AU" sz="1800" dirty="0">
                <a:solidFill>
                  <a:schemeClr val="accent1"/>
                </a:solidFill>
              </a:rPr>
              <a:t> – apply your learning to answer a question.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1800" b="1" dirty="0">
                <a:solidFill>
                  <a:schemeClr val="accent1"/>
                </a:solidFill>
              </a:rPr>
              <a:t>Practise</a:t>
            </a:r>
            <a:r>
              <a:rPr lang="en-AU" sz="1800" dirty="0">
                <a:solidFill>
                  <a:schemeClr val="accent1"/>
                </a:solidFill>
              </a:rPr>
              <a:t> – practise your new skills and knowledge by answering a new question in more depth.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30BFA-4639-6B0D-6813-0E9441866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0194" y="1654212"/>
            <a:ext cx="4228184" cy="1882994"/>
            <a:chOff x="7650194" y="1654212"/>
            <a:chExt cx="4228184" cy="188299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E91599F-B042-D4AE-DFD5-C1889DA56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0195" y="1654212"/>
              <a:ext cx="4226876" cy="13083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33D022-B6CA-1969-C719-355FBAF5E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246651" y="1748473"/>
              <a:ext cx="303375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accent1"/>
                  </a:solidFill>
                </a:rPr>
                <a:t>Breaking down the question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150BAA-3CE3-1EE7-4ED2-44087053A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50194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L</a:t>
              </a:r>
            </a:p>
            <a:p>
              <a:pPr algn="ctr"/>
              <a:endParaRPr lang="en-AU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F2F505-76CD-A6B7-F479-53377D12B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00926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/>
                <a:t>A</a:t>
              </a:r>
            </a:p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083A6E-BCA3-CE3A-28F2-335EADCA8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870378" y="2529062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 dirty="0"/>
                <a:t>P</a:t>
              </a:r>
            </a:p>
            <a:p>
              <a:pPr algn="ctr"/>
              <a:endParaRPr lang="en-A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60ECF-E699-269A-BE05-573ECEA1E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951722" y="3241862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Learn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38836A-4E18-4FBA-B9D3-68DDF4E26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0099556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Apply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A4246-D618-8511-694F-79416ABA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1117707" y="3241506"/>
              <a:ext cx="632990" cy="20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Practise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AB08A0-3D0F-0DD6-8819-9383414E0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18873" y="2529144"/>
              <a:ext cx="1008000" cy="10080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AU" sz="6000"/>
                <a:t>E</a:t>
              </a:r>
            </a:p>
            <a:p>
              <a:pPr algn="ctr"/>
              <a:endParaRPr lang="en-A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2F1FBB-2F4C-0F02-655C-1DEF528E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904668" y="3241862"/>
              <a:ext cx="723237" cy="198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200">
                  <a:solidFill>
                    <a:schemeClr val="bg1"/>
                  </a:solidFill>
                </a:rPr>
                <a:t>Example</a:t>
              </a:r>
            </a:p>
          </p:txBody>
        </p: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A73179-59F7-7138-6135-ECC91EBAE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82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8D80-713F-2BE6-4ECD-20C8EE86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Learn – </a:t>
            </a:r>
            <a:r>
              <a:rPr lang="en-AU" dirty="0">
                <a:solidFill>
                  <a:schemeClr val="tx2"/>
                </a:solidFill>
              </a:rPr>
              <a:t>b</a:t>
            </a:r>
            <a:r>
              <a:rPr lang="en-AU" sz="3600" dirty="0">
                <a:solidFill>
                  <a:schemeClr val="tx2"/>
                </a:solidFill>
              </a:rPr>
              <a:t>reaking down the question</a:t>
            </a:r>
            <a:endParaRPr lang="en-AU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11C934-F9AA-1B43-3B62-F57017416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458" y="1482881"/>
            <a:ext cx="2086733" cy="1783894"/>
            <a:chOff x="244458" y="1482881"/>
            <a:chExt cx="2086733" cy="17838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2E40DE8-B077-26BF-95A7-8ED214289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458" y="1482881"/>
              <a:ext cx="1909565" cy="178389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0" dirty="0"/>
                <a:t>L</a:t>
              </a:r>
            </a:p>
            <a:p>
              <a:pPr algn="ctr"/>
              <a:endParaRPr lang="en-AU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56D3B0-5D70-E73F-BC66-CD704301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15564" y="2826508"/>
              <a:ext cx="141562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>
                  <a:solidFill>
                    <a:schemeClr val="bg1"/>
                  </a:solidFill>
                </a:rPr>
                <a:t>Learn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9E2DAB-F90A-BDAC-F6A8-A19C0C69D108}"/>
              </a:ext>
            </a:extLst>
          </p:cNvPr>
          <p:cNvSpPr txBox="1"/>
          <p:nvPr/>
        </p:nvSpPr>
        <p:spPr>
          <a:xfrm>
            <a:off x="2508360" y="1443864"/>
            <a:ext cx="3587640" cy="44120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this activity, you will learn to: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unpack the demands of the question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identify each part of the question, including key </a:t>
            </a:r>
            <a:r>
              <a:rPr lang="en-US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verbs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, syllabus content, concepts, reference to plates and source material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define the key word at the beginning of a question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connect the question’s concept to a syllabus area 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4F02B-3E4E-D335-A4CE-79D60147B4B9}"/>
              </a:ext>
            </a:extLst>
          </p:cNvPr>
          <p:cNvSpPr/>
          <p:nvPr/>
        </p:nvSpPr>
        <p:spPr>
          <a:xfrm>
            <a:off x="6342657" y="1516955"/>
            <a:ext cx="5218981" cy="186373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Arial" panose="020B0604020202020204" pitchFamily="34" charset="0"/>
              </a:rPr>
              <a:t>Section I questions consist of four parts: reference to source material, key words, syllabus content, and concepts.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Breaking down a question into its parts helps you understand what needs to be addressed in your response.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6C435D-6435-CB7B-9DFE-849245A2CB52}"/>
              </a:ext>
            </a:extLst>
          </p:cNvPr>
          <p:cNvSpPr/>
          <p:nvPr/>
        </p:nvSpPr>
        <p:spPr>
          <a:xfrm>
            <a:off x="6342657" y="3771941"/>
            <a:ext cx="2233675" cy="223178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800" dirty="0"/>
              <a:t>The next 4 slides provide more information on: </a:t>
            </a:r>
          </a:p>
        </p:txBody>
      </p:sp>
      <p:sp>
        <p:nvSpPr>
          <p:cNvPr id="11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17E115A6-7BEB-AFB9-A2DE-88DE77147392}"/>
              </a:ext>
            </a:extLst>
          </p:cNvPr>
          <p:cNvSpPr/>
          <p:nvPr/>
        </p:nvSpPr>
        <p:spPr>
          <a:xfrm>
            <a:off x="8325854" y="3525305"/>
            <a:ext cx="3160454" cy="54346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600" dirty="0">
                <a:solidFill>
                  <a:schemeClr val="accent1"/>
                </a:solidFill>
              </a:rPr>
              <a:t>references to source material</a:t>
            </a:r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F89C3A66-FF0F-0C27-5AE7-AC9A051607EB}"/>
              </a:ext>
            </a:extLst>
          </p:cNvPr>
          <p:cNvSpPr/>
          <p:nvPr/>
        </p:nvSpPr>
        <p:spPr>
          <a:xfrm>
            <a:off x="8323546" y="4219384"/>
            <a:ext cx="3160453" cy="54346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600" dirty="0">
                <a:solidFill>
                  <a:schemeClr val="accent1"/>
                </a:solidFill>
              </a:rPr>
              <a:t>key verbs</a:t>
            </a: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:a16="http://schemas.microsoft.com/office/drawing/2014/main" id="{A85C4BA2-71CB-26DF-F4E2-7246967F340A}"/>
              </a:ext>
            </a:extLst>
          </p:cNvPr>
          <p:cNvSpPr/>
          <p:nvPr/>
        </p:nvSpPr>
        <p:spPr>
          <a:xfrm>
            <a:off x="8323546" y="4910782"/>
            <a:ext cx="3160453" cy="54346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600" dirty="0">
                <a:solidFill>
                  <a:schemeClr val="accent1"/>
                </a:solidFill>
              </a:rPr>
              <a:t>syllabus content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9ED0FE-4703-F49B-0C10-C277B50CE0EF}"/>
              </a:ext>
            </a:extLst>
          </p:cNvPr>
          <p:cNvSpPr/>
          <p:nvPr/>
        </p:nvSpPr>
        <p:spPr>
          <a:xfrm>
            <a:off x="8323547" y="5598859"/>
            <a:ext cx="3160454" cy="543464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600" dirty="0">
                <a:solidFill>
                  <a:schemeClr val="accent1"/>
                </a:solidFill>
              </a:rPr>
              <a:t>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AEC9-2AD7-CB67-9C87-DC2AA8E9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009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0F28-17B8-8C54-BC11-1D8866A2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 – reference to source material</a:t>
            </a:r>
            <a:endParaRPr lang="en-AU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6FE1-4A1A-36FE-ED0B-8705F779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96332"/>
            <a:ext cx="7843528" cy="455966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cs typeface="Arial"/>
              </a:rPr>
              <a:t>The plates booklet provides source material and plates (images) about specific artists and artworks. </a:t>
            </a:r>
            <a:endParaRPr lang="en-US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cs typeface="Arial"/>
              </a:rPr>
              <a:t>A question will ask you to refer to the plates booklet to answer the question. 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For example, ‘</a:t>
            </a:r>
            <a:r>
              <a:rPr lang="en-AU" sz="1800" dirty="0">
                <a:solidFill>
                  <a:schemeClr val="accent1"/>
                </a:solidFill>
                <a:cs typeface="Arial"/>
              </a:rPr>
              <a:t>Refer to Plate 2 on page 2 and Plate 3 on page 3 of the Plates Booklet to answer Question 2’.  </a:t>
            </a:r>
            <a:r>
              <a:rPr lang="en-US" sz="1800" dirty="0">
                <a:solidFill>
                  <a:schemeClr val="accent1"/>
                </a:solidFill>
                <a:cs typeface="Arial"/>
              </a:rPr>
              <a:t> </a:t>
            </a:r>
            <a:endParaRPr lang="en-US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cs typeface="Arial"/>
              </a:rPr>
              <a:t>In your response, you need to directly reference and interpret each piece of source material to support your argument. </a:t>
            </a:r>
            <a:endParaRPr lang="en-AU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en-AU" dirty="0"/>
          </a:p>
        </p:txBody>
      </p:sp>
      <p:grpSp>
        <p:nvGrpSpPr>
          <p:cNvPr id="7" name="Group 6" descr="Front cover of 2017 Visual arts art criticism and art history Plates booklet. A blank box labelled 'artwork image here' and a second box labelled 'citation here' to indicate where the image and citation are on the cover.">
            <a:extLst>
              <a:ext uri="{FF2B5EF4-FFF2-40B4-BE49-F238E27FC236}">
                <a16:creationId xmlns:a16="http://schemas.microsoft.com/office/drawing/2014/main" id="{09939FB2-C31B-E893-32B5-3749E57F0E5F}"/>
              </a:ext>
            </a:extLst>
          </p:cNvPr>
          <p:cNvGrpSpPr/>
          <p:nvPr/>
        </p:nvGrpSpPr>
        <p:grpSpPr>
          <a:xfrm>
            <a:off x="8585128" y="1510607"/>
            <a:ext cx="3246872" cy="4559668"/>
            <a:chOff x="8585128" y="1510607"/>
            <a:chExt cx="3246872" cy="45596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764E6A-ECE1-9D6B-A016-DEABA9859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128" y="1510607"/>
              <a:ext cx="3246872" cy="4559668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D06E6C-2209-3FB3-D1E4-805590833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17751" y="2593831"/>
              <a:ext cx="2372264" cy="2380890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/>
                  </a:solidFill>
                </a:rPr>
                <a:t>Artwork image here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A1CB84-B1A9-4BEB-7108-04D14F89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67917" y="5022775"/>
              <a:ext cx="2182483" cy="490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/>
                <a:t>Citation here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7A711-8494-05E7-0EC1-C375AB72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35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F6F5-C0FE-0A78-5D49-9D3E5C61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 – key verbs</a:t>
            </a:r>
            <a:endParaRPr lang="en-AU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FCE0-BAA9-ACA7-5061-C242B236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5040495" cy="45360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ey words, verbs or task words, are common to many HSC subjects and their meanings are explained in NESA’s </a:t>
            </a:r>
            <a:r>
              <a:rPr lang="en-AU" sz="18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Glossary of Key Words</a:t>
            </a:r>
            <a:r>
              <a:rPr lang="en-AU" sz="18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Key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verbs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, such as: ‘compare’, ‘explain’, ‘discuss’, are </a:t>
            </a:r>
            <a:r>
              <a:rPr lang="en-US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action words,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 instructing you on how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 answer the question</a:t>
            </a: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. 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In the example to the right, the circled </a:t>
            </a: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word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 ‘compare’ is the key </a:t>
            </a: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verb</a:t>
            </a:r>
            <a:r>
              <a:rPr lang="en-AU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/>
              </a:rPr>
              <a:t> in the question.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Question 1 requires less elaboration in a response than questions 2 and 3 and uses more direct key words such as: ‘how’, ‘describe’, or ‘outline’. </a:t>
            </a:r>
            <a:endParaRPr lang="en-AU" sz="18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AU" dirty="0"/>
          </a:p>
        </p:txBody>
      </p:sp>
      <p:pic>
        <p:nvPicPr>
          <p:cNvPr id="10" name="Picture 9" descr="Text in box reads - Question 2 (8 marks)&#10;Refer to plate 2 on page 2 and plate 3 on page 3 of the plates booklet to answer question 2.&#10;Compare how El Greco and Feng Mengbo have explored the use of light and space in their artworks to create meaning.&#10;The word 'Compare' is circled.">
            <a:extLst>
              <a:ext uri="{FF2B5EF4-FFF2-40B4-BE49-F238E27FC236}">
                <a16:creationId xmlns:a16="http://schemas.microsoft.com/office/drawing/2014/main" id="{A32C2E93-026A-E150-705E-D63D61981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012" y="2164667"/>
            <a:ext cx="6026988" cy="23332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A8F44-A7C3-58E1-FFFD-D9805FA8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45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F6F5-C0FE-0A78-5D49-9D3E5C61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 – syllabus content</a:t>
            </a:r>
            <a:endParaRPr lang="en-AU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FCE0-BAA9-ACA7-5061-C242B236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30717"/>
            <a:ext cx="5040495" cy="453181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Syllabus content determines the point of view used to interpret the question’s concept and source material.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need to identify terms associated with an aspect of content.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example, if the question asks you to explain how artists express ideas in personal ways, this relates to the subjective frame, as ‘personal’ is connected to subjective qualities. 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example to the right, the circled words ‘light and space’ and ‘create meaning’ are clues to the area of syllabus content.</a:t>
            </a:r>
          </a:p>
          <a:p>
            <a:pPr>
              <a:spcBef>
                <a:spcPts val="1200"/>
              </a:spcBef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dirty="0"/>
          </a:p>
        </p:txBody>
      </p:sp>
      <p:pic>
        <p:nvPicPr>
          <p:cNvPr id="15" name="Picture 14" descr="Text in box says: Question 2 (8 marks)&#10;Refer to plate 2 on page 2 and plate 3 on page 3 of the plates booklet to answer question 2.&#10;Compare how El Greco and Feng Mengbo have explored the use of light and space in their artworks to create meaning.&#10;Light and space is circled as is create meaning.">
            <a:extLst>
              <a:ext uri="{FF2B5EF4-FFF2-40B4-BE49-F238E27FC236}">
                <a16:creationId xmlns:a16="http://schemas.microsoft.com/office/drawing/2014/main" id="{957891FE-4FC6-3D94-A924-34BDA6DB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40" y="1620000"/>
            <a:ext cx="6128995" cy="23336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F29B29-571C-60DE-06C6-2D9E31139668}"/>
              </a:ext>
            </a:extLst>
          </p:cNvPr>
          <p:cNvSpPr/>
          <p:nvPr/>
        </p:nvSpPr>
        <p:spPr>
          <a:xfrm>
            <a:off x="5664639" y="4172787"/>
            <a:ext cx="6128995" cy="158991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AU" sz="1600" dirty="0">
                <a:solidFill>
                  <a:schemeClr val="accent1"/>
                </a:solidFill>
              </a:rPr>
              <a:t>Which syllabus content area is light, space and creating meaning related to?</a:t>
            </a:r>
          </a:p>
          <a:p>
            <a:pPr>
              <a:lnSpc>
                <a:spcPct val="150000"/>
              </a:lnSpc>
            </a:pPr>
            <a:r>
              <a:rPr lang="en-AU" sz="1600" dirty="0">
                <a:solidFill>
                  <a:schemeClr val="accent1"/>
                </a:solidFill>
              </a:rPr>
              <a:t>Check your answer below.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A22E2-F158-20D3-5DF5-C0B07E56B672}"/>
              </a:ext>
            </a:extLst>
          </p:cNvPr>
          <p:cNvSpPr txBox="1"/>
          <p:nvPr/>
        </p:nvSpPr>
        <p:spPr>
          <a:xfrm>
            <a:off x="9645650" y="5916924"/>
            <a:ext cx="2147984" cy="444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1400" dirty="0"/>
              <a:t>Answer: Structural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A8F44-A7C3-58E1-FFFD-D9805FA8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31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F6F5-C0FE-0A78-5D49-9D3E5C61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 – concepts</a:t>
            </a:r>
            <a:endParaRPr lang="en-AU" sz="1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634BFF-6ED0-CAFA-9617-03954E8B1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342535" cy="226860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Concepts are ideas about art from the artworld. Section I questions use subject-specific language to refer to art concepts, such as </a:t>
            </a:r>
            <a:r>
              <a:rPr lang="en-US" sz="1800" b="1" dirty="0">
                <a:solidFill>
                  <a:schemeClr val="accent1"/>
                </a:solidFill>
              </a:rPr>
              <a:t>traditional or contemporary practice</a:t>
            </a:r>
            <a:r>
              <a:rPr lang="en-US" sz="1800" dirty="0">
                <a:solidFill>
                  <a:schemeClr val="accent1"/>
                </a:solidFill>
              </a:rPr>
              <a:t>, or </a:t>
            </a:r>
            <a:r>
              <a:rPr lang="en-US" sz="1800" b="1" dirty="0">
                <a:solidFill>
                  <a:schemeClr val="accent1"/>
                </a:solidFill>
              </a:rPr>
              <a:t>the use of light</a:t>
            </a:r>
            <a:r>
              <a:rPr lang="en-US" sz="1800" dirty="0">
                <a:solidFill>
                  <a:schemeClr val="accent1"/>
                </a:solidFill>
              </a:rPr>
              <a:t>. </a:t>
            </a:r>
            <a:endParaRPr lang="en-US" sz="1800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These concepts may refer directly to a syllabus area or may be inferred.</a:t>
            </a:r>
            <a:endParaRPr lang="en-US" sz="1800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1"/>
                </a:solidFill>
              </a:rPr>
              <a:t>Examples of different section I examination questions have been included in task 2. The </a:t>
            </a:r>
            <a:r>
              <a:rPr lang="en-US" sz="1800" u="sng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word bank task</a:t>
            </a:r>
            <a:r>
              <a:rPr lang="en-US" sz="1800" dirty="0">
                <a:solidFill>
                  <a:schemeClr val="accent1"/>
                </a:solidFill>
              </a:rPr>
              <a:t> will help you connect the concepts to a specific area of the syllabus.</a:t>
            </a:r>
            <a:endParaRPr lang="en-AU" sz="1800" dirty="0">
              <a:solidFill>
                <a:schemeClr val="accent1"/>
              </a:solidFill>
              <a:ea typeface="+mn-lt"/>
              <a:cs typeface="+mn-lt"/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</a:pPr>
            <a:br>
              <a:rPr lang="en-AU" sz="1800" dirty="0">
                <a:ea typeface="+mn-lt"/>
                <a:cs typeface="+mn-lt"/>
              </a:rPr>
            </a:br>
            <a:r>
              <a:rPr lang="en-AU" sz="1800" dirty="0">
                <a:solidFill>
                  <a:srgbClr val="041F42"/>
                </a:solidFill>
                <a:cs typeface="Arial"/>
              </a:rPr>
              <a:t> </a:t>
            </a:r>
            <a:endParaRPr lang="en-AU" sz="1800" dirty="0">
              <a:ea typeface="+mn-lt"/>
              <a:cs typeface="+mn-lt"/>
            </a:endParaRPr>
          </a:p>
          <a:p>
            <a:endParaRPr lang="en-GB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0AADE1-79DF-3B7C-E78C-0015DC8251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0000" y="4255741"/>
            <a:ext cx="11342535" cy="1725672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Question 2 (8 marks)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Refer to plate 2 on page 2 and plate 3 on page 3 of the plates booklet to answer question 2.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Compare how El Greco and Feng </a:t>
            </a:r>
            <a:r>
              <a:rPr lang="en-AU" sz="18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Mengbo</a:t>
            </a: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 have explored the </a:t>
            </a:r>
            <a:r>
              <a:rPr lang="en-AU" sz="1800" u="sng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use of light and space </a:t>
            </a:r>
            <a:r>
              <a:rPr lang="en-AU" sz="1800" dirty="0">
                <a:solidFill>
                  <a:schemeClr val="accent1"/>
                </a:solidFill>
                <a:ea typeface="Calibri" panose="020F0502020204030204" pitchFamily="34" charset="0"/>
                <a:cs typeface="Times New Roman"/>
              </a:rPr>
              <a:t>in their artworks to create meaning.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A8F44-A7C3-58E1-FFFD-D9805FA8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71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– </a:t>
            </a:r>
            <a:r>
              <a:rPr lang="en-AU" dirty="0">
                <a:solidFill>
                  <a:schemeClr val="tx2"/>
                </a:solidFill>
              </a:rPr>
              <a:t>breaking down the question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B869A3-E278-143E-860F-5567B7448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000" y="1231758"/>
            <a:ext cx="1759656" cy="1402387"/>
            <a:chOff x="389899" y="896728"/>
            <a:chExt cx="1759656" cy="140238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89483F-5533-C820-7C6D-797411F34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9899" y="896728"/>
              <a:ext cx="1549810" cy="13884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8800" dirty="0"/>
                <a:t>E</a:t>
              </a:r>
            </a:p>
            <a:p>
              <a:pPr algn="ctr"/>
              <a:endParaRPr lang="en-A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B5DC-6D3B-8EBD-C8A6-479EB819E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33928" y="1858848"/>
              <a:ext cx="141562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Example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86580A-E441-D1E5-A827-97DF723F0162}"/>
              </a:ext>
            </a:extLst>
          </p:cNvPr>
          <p:cNvSpPr/>
          <p:nvPr/>
        </p:nvSpPr>
        <p:spPr>
          <a:xfrm>
            <a:off x="398527" y="2821920"/>
            <a:ext cx="4731828" cy="1511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1400" dirty="0">
                <a:solidFill>
                  <a:schemeClr val="accent1"/>
                </a:solidFill>
              </a:rPr>
              <a:t>The example response in table 5 identifies and unpacks the components of question 2. In the last row the question is rewritten to incorporate these points. </a:t>
            </a:r>
          </a:p>
          <a:p>
            <a:endParaRPr lang="en-AU" sz="1400" dirty="0">
              <a:solidFill>
                <a:schemeClr val="accent1"/>
              </a:solidFill>
            </a:endParaRPr>
          </a:p>
          <a:p>
            <a:r>
              <a:rPr lang="en-AU" sz="1400" dirty="0">
                <a:solidFill>
                  <a:schemeClr val="accent1"/>
                </a:solidFill>
              </a:rPr>
              <a:t>Hint: Practise breaking down the question under timed examination conditions as part of the planning stage.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85306-43B7-08A2-CA17-69EE977B7224}"/>
              </a:ext>
            </a:extLst>
          </p:cNvPr>
          <p:cNvSpPr/>
          <p:nvPr/>
        </p:nvSpPr>
        <p:spPr>
          <a:xfrm>
            <a:off x="389899" y="4627465"/>
            <a:ext cx="4731828" cy="187053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chemeClr val="tx1"/>
                </a:solidFill>
              </a:rPr>
              <a:t>Question 2 (8 marks)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Refer to plate 2 on page 2 and plate 3 on page 3 of the plates booklet to answer question 2.</a:t>
            </a:r>
          </a:p>
          <a:p>
            <a:endParaRPr lang="en-AU" sz="1400" dirty="0">
              <a:solidFill>
                <a:schemeClr val="tx1"/>
              </a:solidFill>
            </a:endParaRPr>
          </a:p>
          <a:p>
            <a:r>
              <a:rPr lang="en-AU" sz="1400" dirty="0">
                <a:solidFill>
                  <a:schemeClr val="tx1"/>
                </a:solidFill>
              </a:rPr>
              <a:t>Compare how El Greco and Feng </a:t>
            </a:r>
            <a:r>
              <a:rPr lang="en-AU" sz="1400" dirty="0" err="1">
                <a:solidFill>
                  <a:schemeClr val="tx1"/>
                </a:solidFill>
              </a:rPr>
              <a:t>Mengbo</a:t>
            </a:r>
            <a:r>
              <a:rPr lang="en-AU" sz="1400" dirty="0">
                <a:solidFill>
                  <a:schemeClr val="tx1"/>
                </a:solidFill>
              </a:rPr>
              <a:t> have explored the use of light and space in their artworks to create meaning.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7C8AC-345E-A705-EA41-A403AD26FE2F}"/>
              </a:ext>
            </a:extLst>
          </p:cNvPr>
          <p:cNvSpPr txBox="1"/>
          <p:nvPr/>
        </p:nvSpPr>
        <p:spPr>
          <a:xfrm>
            <a:off x="5227610" y="866171"/>
            <a:ext cx="12784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Table 5: Breaking down the question – example</a:t>
            </a:r>
            <a:endParaRPr lang="en-AU" sz="1600" dirty="0">
              <a:latin typeface="+mj-lt"/>
            </a:endParaRPr>
          </a:p>
        </p:txBody>
      </p:sp>
      <p:graphicFrame>
        <p:nvGraphicFramePr>
          <p:cNvPr id="14" name="Table 13" descr="Table 5 Breaking down the question example. 2 columns called steps and question 2 (2017 HSSC). There are 6 rows called: Reference to source material, Key word: What is the key word in this question? Refer to NESA’s A Glossary of Key Words to rewrite in your own words, Artist/artwork, Concept: What concept/s does the question refer to? Explain what syllabus content area the question is focused on? &#10;Practice, frames or conceptual framework.&#10;You will find concepts attached to a syllabus area once you complete Task 1 – Visual arts word bank and Rewrite the question in your own words to ensure you understand and address all aspects of the question. &#10;&#10;&#10;&#10;&#10;&#10;">
            <a:extLst>
              <a:ext uri="{FF2B5EF4-FFF2-40B4-BE49-F238E27FC236}">
                <a16:creationId xmlns:a16="http://schemas.microsoft.com/office/drawing/2014/main" id="{FA1C4BAF-3925-B535-6516-65BD9D6D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379800"/>
              </p:ext>
            </p:extLst>
          </p:nvPr>
        </p:nvGraphicFramePr>
        <p:xfrm>
          <a:off x="5227610" y="1235972"/>
          <a:ext cx="6616391" cy="52790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253805467"/>
                    </a:ext>
                  </a:extLst>
                </a:gridCol>
                <a:gridCol w="3415992">
                  <a:extLst>
                    <a:ext uri="{9D8B030D-6E8A-4147-A177-3AD203B41FA5}">
                      <a16:colId xmlns:a16="http://schemas.microsoft.com/office/drawing/2014/main" val="3801589475"/>
                    </a:ext>
                  </a:extLst>
                </a:gridCol>
              </a:tblGrid>
              <a:tr h="267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400">
                          <a:effectLst/>
                        </a:rPr>
                        <a:t>Steps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</a:rPr>
                        <a:t>Question 2 (2017 HSC)</a:t>
                      </a:r>
                      <a:endParaRPr lang="en-A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extLst>
                  <a:ext uri="{0D108BD9-81ED-4DB2-BD59-A6C34878D82A}">
                    <a16:rowId xmlns:a16="http://schemas.microsoft.com/office/drawing/2014/main" val="3442954848"/>
                  </a:ext>
                </a:extLst>
              </a:tr>
              <a:tr h="881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>
                          <a:effectLst/>
                        </a:rPr>
                        <a:t>Reference to source material 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</a:rPr>
                        <a:t>Refer to plate 2 on page 2 and plate 3 on page 3 of the plates booklet and the accompanying source material to answer question 2.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3402"/>
                  </a:ext>
                </a:extLst>
              </a:tr>
              <a:tr h="6560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Key verb: What is the key word in this question? Refer to NESA’s </a:t>
                      </a:r>
                      <a:r>
                        <a:rPr lang="en-AU" sz="1200" u="sng" dirty="0">
                          <a:solidFill>
                            <a:schemeClr val="accent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Glossary of Key Words</a:t>
                      </a:r>
                      <a:r>
                        <a:rPr lang="en-AU" sz="1200" dirty="0">
                          <a:effectLst/>
                        </a:rPr>
                        <a:t> to rewrite in your own words.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</a:rPr>
                        <a:t>‘Compare’ means looking at what is similar or different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0868"/>
                  </a:ext>
                </a:extLst>
              </a:tr>
              <a:tr h="431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Artist/artwork – use the dates in the citation to consider whether the artist’s practice is historical or contemporary.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</a:rPr>
                        <a:t>El Greco (historical artist) and Feng Mengbo (contemporary artist)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66387"/>
                  </a:ext>
                </a:extLst>
              </a:tr>
              <a:tr h="431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>
                          <a:effectLst/>
                        </a:rPr>
                        <a:t>Concept: what concept/s does the question refer to? </a:t>
                      </a:r>
                      <a:endParaRPr lang="en-A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</a:rPr>
                        <a:t>Explored use of light and space/ to create meaning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77676"/>
                  </a:ext>
                </a:extLst>
              </a:tr>
              <a:tr h="1548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Explain what syllabus content area the question is focused on?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Practice, frames or conceptual framework.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You will find concepts attached to a syllabus area once you complete </a:t>
                      </a:r>
                      <a:r>
                        <a:rPr lang="en-AU" sz="1200" u="sng" dirty="0">
                          <a:effectLst/>
                        </a:rPr>
                        <a:t>T</a:t>
                      </a:r>
                      <a:r>
                        <a:rPr lang="en-AU" sz="1200" u="sng" dirty="0">
                          <a:effectLst/>
                          <a:hlinkClick r:id="" action="ppaction://noaction"/>
                        </a:rPr>
                        <a:t>ask 1 – visual arts word bank</a:t>
                      </a: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</a:rPr>
                        <a:t>Frames – structural frame.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200" dirty="0">
                          <a:effectLst/>
                        </a:rPr>
                        <a:t>Light and space are structural qualities artists can use to communicate meaning. Therefore, the question focuses on the structural frame. 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02536"/>
                  </a:ext>
                </a:extLst>
              </a:tr>
              <a:tr h="881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Rewrite the question in your own words to ensure you understand and address all aspects of the question. 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</a:rPr>
                        <a:t>What is similar and different about how and why both artists use the structural elements of light and space to communicate their meanings and concepts. </a:t>
                      </a:r>
                      <a:endParaRPr lang="en-A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31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88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39BA-585B-16BA-4663-A4B4082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 – </a:t>
            </a:r>
            <a:r>
              <a:rPr lang="en-AU" dirty="0">
                <a:solidFill>
                  <a:schemeClr val="tx2"/>
                </a:solidFill>
              </a:rPr>
              <a:t>breaking down the question</a:t>
            </a:r>
            <a:endParaRPr lang="en-AU" sz="1600" dirty="0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E4166F-5930-2AEA-00E4-1F908C2C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000" y="1301230"/>
            <a:ext cx="1897679" cy="1407723"/>
            <a:chOff x="348001" y="1235972"/>
            <a:chExt cx="1897679" cy="14077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89483F-5533-C820-7C6D-797411F34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8001" y="1235972"/>
              <a:ext cx="1549810" cy="138846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8800" dirty="0"/>
                <a:t>A</a:t>
              </a:r>
            </a:p>
            <a:p>
              <a:pPr algn="ctr"/>
              <a:endParaRPr lang="en-A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B5DC-6D3B-8EBD-C8A6-479EB819E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30053" y="2203428"/>
              <a:ext cx="1415627" cy="440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en-AU" sz="1800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086580A-E441-D1E5-A827-97DF723F0162}"/>
              </a:ext>
            </a:extLst>
          </p:cNvPr>
          <p:cNvSpPr/>
          <p:nvPr/>
        </p:nvSpPr>
        <p:spPr>
          <a:xfrm>
            <a:off x="456679" y="3025061"/>
            <a:ext cx="4731828" cy="13884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Use table </a:t>
            </a:r>
            <a:r>
              <a:rPr lang="en-US" sz="1400" dirty="0">
                <a:solidFill>
                  <a:schemeClr val="accent1"/>
                </a:solidFill>
                <a:ea typeface="Calibri" panose="020F0502020204030204" pitchFamily="34" charset="0"/>
                <a:cs typeface="Arial"/>
              </a:rPr>
              <a:t>6</a:t>
            </a: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 to break down question 1 from the 2017 visual arts HSC examination paper.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accent1"/>
                </a:solidFill>
                <a:ea typeface="Calibri" panose="020F0502020204030204" pitchFamily="34" charset="0"/>
                <a:cs typeface="Arial"/>
              </a:rPr>
              <a:t> </a:t>
            </a:r>
            <a:r>
              <a:rPr lang="en-US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Refer to the </a:t>
            </a:r>
            <a:r>
              <a:rPr lang="en-AU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</a:rPr>
              <a:t>V</a:t>
            </a:r>
            <a:r>
              <a:rPr lang="en-AU" sz="1400" u="sng" dirty="0">
                <a:solidFill>
                  <a:schemeClr val="accent2"/>
                </a:solidFill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isual</a:t>
            </a:r>
            <a:r>
              <a:rPr lang="en-AU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1400" u="sng" dirty="0">
                <a:solidFill>
                  <a:schemeClr val="accent2"/>
                </a:solidFill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</a:t>
            </a:r>
            <a:r>
              <a:rPr lang="en-AU" sz="1400" u="sng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HSC exam paper 2017</a:t>
            </a:r>
            <a:r>
              <a:rPr lang="en-AU" sz="14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AU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for the plates and source material for </a:t>
            </a:r>
            <a:r>
              <a:rPr lang="en-AU" sz="1400" dirty="0">
                <a:solidFill>
                  <a:schemeClr val="accent1"/>
                </a:solidFill>
                <a:ea typeface="Calibri" panose="020F0502020204030204" pitchFamily="34" charset="0"/>
                <a:cs typeface="Arial"/>
              </a:rPr>
              <a:t>question</a:t>
            </a:r>
            <a:r>
              <a:rPr lang="en-AU" sz="1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/>
              </a:rPr>
              <a:t> 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D5AA33-FF98-6580-CC11-A1FEE95326A9}"/>
              </a:ext>
            </a:extLst>
          </p:cNvPr>
          <p:cNvSpPr/>
          <p:nvPr/>
        </p:nvSpPr>
        <p:spPr>
          <a:xfrm>
            <a:off x="456679" y="4613959"/>
            <a:ext cx="4731828" cy="187053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Question 1 (5 marks)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 </a:t>
            </a:r>
            <a:endParaRPr lang="en-AU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Refer to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plate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1 on page 1 of the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plates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booklet 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to answer 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question</a:t>
            </a: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 1.</a:t>
            </a:r>
            <a:r>
              <a:rPr lang="en-AU" sz="1400" dirty="0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 </a:t>
            </a:r>
            <a:endParaRPr lang="en-AU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Arial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AU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/>
              </a:rPr>
              <a:t>How does Lin Onus incorporate both the traditional and the contemporary in his artmaking practice?</a:t>
            </a:r>
          </a:p>
        </p:txBody>
      </p:sp>
      <p:sp>
        <p:nvSpPr>
          <p:cNvPr id="19" name="TextBox 18" descr="Table 6 Breaking down question 1. 2 columns called steps and question 2 (2017 HSSC). There are 6 rows called: Reference to source material, Key word: What is the key word in this question? Refer to NESA’s A Glossary of Key Words to rewrite in your own words, Artist/artwork, Concept: What concept/s does the question refer to? Explain what syllabus content area the question is focused on? &#10;Practice, frames or conceptual framework.&#10;You will find concepts attached to a syllabus area once you complete Task 1 – Visual arts word bank and Rewrite the question in your own words to ensure you understand and address all aspects of the question. &#10;">
            <a:extLst>
              <a:ext uri="{FF2B5EF4-FFF2-40B4-BE49-F238E27FC236}">
                <a16:creationId xmlns:a16="http://schemas.microsoft.com/office/drawing/2014/main" id="{7D37C8AC-345E-A705-EA41-A403AD26FE2F}"/>
              </a:ext>
            </a:extLst>
          </p:cNvPr>
          <p:cNvSpPr txBox="1"/>
          <p:nvPr/>
        </p:nvSpPr>
        <p:spPr>
          <a:xfrm>
            <a:off x="5439696" y="1040902"/>
            <a:ext cx="12823074" cy="260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AU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Table 6 - Breaking down </a:t>
            </a:r>
            <a:r>
              <a:rPr lang="en-AU" sz="1800" dirty="0">
                <a:latin typeface="+mj-lt"/>
                <a:ea typeface="Calibri" panose="020F0502020204030204" pitchFamily="34" charset="0"/>
                <a:cs typeface="Times New Roman"/>
              </a:rPr>
              <a:t>question</a:t>
            </a:r>
            <a:r>
              <a:rPr lang="en-AU" sz="1800" dirty="0">
                <a:effectLst/>
                <a:latin typeface="+mj-lt"/>
                <a:ea typeface="Calibri" panose="020F0502020204030204" pitchFamily="34" charset="0"/>
                <a:cs typeface="Times New Roman"/>
              </a:rPr>
              <a:t> 1</a:t>
            </a:r>
          </a:p>
        </p:txBody>
      </p:sp>
      <p:graphicFrame>
        <p:nvGraphicFramePr>
          <p:cNvPr id="14" name="Table 13" descr="Table 6 Breaking down question 1. 2 columns called steps and question 2 (2017 HSSC). There are 6 rows called: Reference to source material, Key word: What is the key word in this question? Refer to NESA’s A Glossary of Key Words to rewrite in your own words, Artist/artwork, Concept: What concept/s does the question refer to? Explain what syllabus content area the question is focused on? &#10;Practice, frames or conceptual framework.&#10;You will find concepts attached to a syllabus area once you complete Task 1 – Visual arts word bank and Rewrite the question in your own words to ensure you understand and address all aspects of the question. &#10;">
            <a:extLst>
              <a:ext uri="{FF2B5EF4-FFF2-40B4-BE49-F238E27FC236}">
                <a16:creationId xmlns:a16="http://schemas.microsoft.com/office/drawing/2014/main" id="{FA1C4BAF-3925-B535-6516-65BD9D6D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86165"/>
              </p:ext>
            </p:extLst>
          </p:nvPr>
        </p:nvGraphicFramePr>
        <p:xfrm>
          <a:off x="5439696" y="1287123"/>
          <a:ext cx="6210167" cy="519743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03905">
                  <a:extLst>
                    <a:ext uri="{9D8B030D-6E8A-4147-A177-3AD203B41FA5}">
                      <a16:colId xmlns:a16="http://schemas.microsoft.com/office/drawing/2014/main" val="2253805467"/>
                    </a:ext>
                  </a:extLst>
                </a:gridCol>
                <a:gridCol w="3206262">
                  <a:extLst>
                    <a:ext uri="{9D8B030D-6E8A-4147-A177-3AD203B41FA5}">
                      <a16:colId xmlns:a16="http://schemas.microsoft.com/office/drawing/2014/main" val="3801589475"/>
                    </a:ext>
                  </a:extLst>
                </a:gridCol>
              </a:tblGrid>
              <a:tr h="239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Steps</a:t>
                      </a:r>
                      <a:endParaRPr lang="en-A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Question 1 (2017 HSC)</a:t>
                      </a:r>
                      <a:endParaRPr lang="en-A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/>
                </a:tc>
                <a:extLst>
                  <a:ext uri="{0D108BD9-81ED-4DB2-BD59-A6C34878D82A}">
                    <a16:rowId xmlns:a16="http://schemas.microsoft.com/office/drawing/2014/main" val="3442954848"/>
                  </a:ext>
                </a:extLst>
              </a:tr>
              <a:tr h="834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>
                          <a:effectLst/>
                          <a:latin typeface="+mn-lt"/>
                        </a:rPr>
                        <a:t>Reference to source material </a:t>
                      </a:r>
                      <a:endParaRPr lang="en-A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63402"/>
                  </a:ext>
                </a:extLst>
              </a:tr>
              <a:tr h="621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Key verb: What is the key word in this question? Refer to NESA’s </a:t>
                      </a:r>
                      <a:r>
                        <a:rPr lang="en-AU" sz="1200" u="sng" dirty="0">
                          <a:solidFill>
                            <a:schemeClr val="accent2"/>
                          </a:solidFill>
                          <a:effectLst/>
                          <a:latin typeface="+mn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Glossary of Key Words</a:t>
                      </a:r>
                      <a:r>
                        <a:rPr lang="en-AU" sz="1200" dirty="0">
                          <a:effectLst/>
                          <a:latin typeface="+mn-lt"/>
                        </a:rPr>
                        <a:t> to rewrite in your own words.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0868"/>
                  </a:ext>
                </a:extLst>
              </a:tr>
              <a:tr h="47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>
                          <a:effectLst/>
                          <a:latin typeface="+mn-lt"/>
                        </a:rPr>
                        <a:t>Artist/artwork</a:t>
                      </a:r>
                      <a:endParaRPr lang="en-A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66387"/>
                  </a:ext>
                </a:extLst>
              </a:tr>
              <a:tr h="479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Concept: what concept/s does the question refer to?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77676"/>
                  </a:ext>
                </a:extLst>
              </a:tr>
              <a:tr h="1575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Explain what syllabus content area the question is focused on?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Practice, frames or conceptual framework.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You will find concepts attached to a syllabus area once you complete </a:t>
                      </a:r>
                      <a:r>
                        <a:rPr lang="en-AU" sz="1200" u="sng" dirty="0">
                          <a:effectLst/>
                          <a:latin typeface="+mn-lt"/>
                          <a:hlinkClick r:id="" action="ppaction://noaction"/>
                        </a:rPr>
                        <a:t>Task 1 – visual arts word bank</a:t>
                      </a: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None/>
                        <a:tabLst>
                          <a:tab pos="414020" algn="l"/>
                          <a:tab pos="457200" algn="l"/>
                        </a:tabLs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02536"/>
                  </a:ext>
                </a:extLst>
              </a:tr>
              <a:tr h="834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Rewrite the question in your own words to ensure you understand and address all aspects of the question. </a:t>
                      </a: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5" marR="600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(add response)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A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0025" marR="60025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7314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4564B-C607-8BB2-3B45-32B3AA0F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173681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DoE_PPT_Template</Template>
  <TotalTime>0</TotalTime>
  <Words>1743</Words>
  <Application>Microsoft Office PowerPoint</Application>
  <PresentationFormat>Widescreen</PresentationFormat>
  <Paragraphs>160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Public Sans</vt:lpstr>
      <vt:lpstr>Symbol</vt:lpstr>
      <vt:lpstr>Public Sans Light</vt:lpstr>
      <vt:lpstr>Times New Roman</vt:lpstr>
      <vt:lpstr>Arial</vt:lpstr>
      <vt:lpstr>NSWG Corporate</vt:lpstr>
      <vt:lpstr>LEAP!  Level up your skills in section I – breaking down the question</vt:lpstr>
      <vt:lpstr>LEAP lessons introduction</vt:lpstr>
      <vt:lpstr>Learn – breaking down the question</vt:lpstr>
      <vt:lpstr>Learn – reference to source material</vt:lpstr>
      <vt:lpstr>Learn – key verbs</vt:lpstr>
      <vt:lpstr>Learn – syllabus content</vt:lpstr>
      <vt:lpstr>Learn – concepts</vt:lpstr>
      <vt:lpstr>Example – breaking down the question</vt:lpstr>
      <vt:lpstr>Apply – breaking down the question</vt:lpstr>
      <vt:lpstr>Practise – breaking down the question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LEAP! Level up your skills in section I – breaking down the question</dc:title>
  <dc:creator>NSW Department of Education</dc:creator>
  <cp:keywords/>
  <cp:revision>2</cp:revision>
  <dcterms:created xsi:type="dcterms:W3CDTF">2023-06-14T23:49:05Z</dcterms:created>
  <dcterms:modified xsi:type="dcterms:W3CDTF">2023-06-14T23:49:29Z</dcterms:modified>
</cp:coreProperties>
</file>