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23" r:id="rId2"/>
    <p:sldId id="399" r:id="rId3"/>
    <p:sldId id="400" r:id="rId4"/>
    <p:sldId id="404" r:id="rId5"/>
  </p:sldIdLst>
  <p:sldSz cx="12192000" cy="6858000"/>
  <p:notesSz cx="6858000" cy="9144000"/>
  <p:embeddedFontLst>
    <p:embeddedFont>
      <p:font typeface="Public Sans" panose="020B0604020202020204" charset="0"/>
      <p:regular r:id="rId8"/>
      <p:bold r:id="rId9"/>
      <p:italic r:id="rId10"/>
      <p:boldItalic r:id="rId11"/>
    </p:embeddedFont>
    <p:embeddedFont>
      <p:font typeface="Public Sans Light" panose="020B0604020202020204" charset="0"/>
      <p:regular r:id="rId12"/>
      <p:italic r:id="rId13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FE7F95-A3CF-0E98-C5FC-2B8759A72201}" name="Ravenna Gregory" initials="RG" userId="S::RAVENNA.GREGORY@det.nsw.edu.au::f5c11ae7-6dec-403e-a7cc-ae83440d4b4a" providerId="AD"/>
  <p188:author id="{42C0F0FB-B4C2-4274-0CA1-A64C7F1DACA0}" name="Sarah Pacey" initials="SP" userId="S::Sarah.Pacey2@det.nsw.edu.au::4280ed20-4c42-4a59-8e7f-58f2f52d23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B6"/>
    <a:srgbClr val="630019"/>
    <a:srgbClr val="EBEBEB"/>
    <a:srgbClr val="F3E2E6"/>
    <a:srgbClr val="CBEDFD"/>
    <a:srgbClr val="D715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82D78-FBC4-45BC-9241-5112289FF0E8}" v="8" dt="2023-04-16T22:25:29.319"/>
  </p1510:revLst>
</p1510:revInfo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5845" autoAdjust="0"/>
  </p:normalViewPr>
  <p:slideViewPr>
    <p:cSldViewPr snapToGrid="0">
      <p:cViewPr varScale="1">
        <p:scale>
          <a:sx n="77" d="100"/>
          <a:sy n="77" d="100"/>
        </p:scale>
        <p:origin x="384" y="27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177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15/06/2023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15/06/2023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https://www.pexels.com/photo/woman-in-black-and-white-plaid-shirt-and-blue-denim-jeans-jumping-on-brown-concrete-floor-3680771/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55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rgbClr val="630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rgbClr val="F6ACB6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65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9549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2_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407991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407990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B0A989-8C17-718F-1784-DAD10FB92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156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05139-C098-2BAF-1D2B-4D4D8D49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E0587-CE28-E673-2798-12F5DFA4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9C3ABC-6C4C-FAD8-5C90-97C9B2C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E002FA-5983-1B5A-189B-F350B609A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123783-B36F-FC9F-CD55-EDC756E5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7E1452-9E62-6F19-C714-37630E42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two column text and imag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2A9009-B980-F33D-351A-CB3398BF3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264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, two column text and image_no Line"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C143A-765A-9867-B018-133C6C02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1764000"/>
            <a:ext cx="7560000" cy="9000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2808000"/>
            <a:ext cx="7560000" cy="3311998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2000" y="1764000"/>
            <a:ext cx="3672000" cy="43559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80FCE-1988-2F0C-DC0A-CD7B9BE7D3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1564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929215-48B2-3734-8B2B-2DD43514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5A3A4-C916-02CF-411A-DF8992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88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080000" cy="1008000"/>
          </a:xfrm>
        </p:spPr>
        <p:txBody>
          <a:bodyPr numCol="2" spcCol="180000"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1491CDD6-AF2B-7135-AE3A-404BB16D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 dirty="0"/>
              <a:t>Caption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5F073A6-78DC-D556-A6E7-C245EAE4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008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D457-3C24-5974-7940-E92CE3C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endParaRPr lang="en-AU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704" r:id="rId7"/>
    <p:sldLayoutId id="2147483671" r:id="rId8"/>
    <p:sldLayoutId id="2147483706" r:id="rId9"/>
    <p:sldLayoutId id="2147483673" r:id="rId10"/>
    <p:sldLayoutId id="2147483700" r:id="rId11"/>
    <p:sldLayoutId id="2147483674" r:id="rId12"/>
    <p:sldLayoutId id="2147483701" r:id="rId13"/>
    <p:sldLayoutId id="2147483707" r:id="rId14"/>
    <p:sldLayoutId id="2147483708" r:id="rId15"/>
    <p:sldLayoutId id="2147483675" r:id="rId16"/>
    <p:sldLayoutId id="2147483676" r:id="rId17"/>
    <p:sldLayoutId id="2147483662" r:id="rId18"/>
    <p:sldLayoutId id="2147483690" r:id="rId19"/>
    <p:sldLayoutId id="2147483672" r:id="rId20"/>
    <p:sldLayoutId id="2147483691" r:id="rId21"/>
    <p:sldLayoutId id="2147483677" r:id="rId22"/>
    <p:sldLayoutId id="2147483692" r:id="rId23"/>
    <p:sldLayoutId id="2147483678" r:id="rId24"/>
    <p:sldLayoutId id="2147483698" r:id="rId25"/>
    <p:sldLayoutId id="2147483699" r:id="rId26"/>
    <p:sldLayoutId id="2147483689" r:id="rId27"/>
    <p:sldLayoutId id="2147483664" r:id="rId28"/>
    <p:sldLayoutId id="2147483693" r:id="rId29"/>
    <p:sldLayoutId id="2147483684" r:id="rId30"/>
    <p:sldLayoutId id="2147483694" r:id="rId31"/>
    <p:sldLayoutId id="2147483679" r:id="rId32"/>
    <p:sldLayoutId id="2147483695" r:id="rId33"/>
    <p:sldLayoutId id="2147483687" r:id="rId34"/>
    <p:sldLayoutId id="2147483696" r:id="rId35"/>
    <p:sldLayoutId id="2147483680" r:id="rId36"/>
    <p:sldLayoutId id="2147483681" r:id="rId37"/>
    <p:sldLayoutId id="2147483682" r:id="rId38"/>
    <p:sldLayoutId id="2147483697" r:id="rId39"/>
    <p:sldLayoutId id="2147483685" r:id="rId40"/>
    <p:sldLayoutId id="2147483686" r:id="rId41"/>
    <p:sldLayoutId id="2147483665" r:id="rId42"/>
    <p:sldLayoutId id="2147483666" r:id="rId43"/>
    <p:sldLayoutId id="2147483667" r:id="rId4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standards.nsw.edu.au/wps/portal/nesa/11-12/hsc/hsc-student-guide/glossary-keywords" TargetMode="External"/><Relationship Id="rId2" Type="http://schemas.openxmlformats.org/officeDocument/2006/relationships/hyperlink" Target="https://education.nsw.gov.au/about-us/copyright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pexels.com/photo/woman-in-black-and-white-plaid-shirt-and-blue-denim-jeans-jumping-on-brown-concrete-floor-3680771/" TargetMode="External"/><Relationship Id="rId5" Type="http://schemas.openxmlformats.org/officeDocument/2006/relationships/hyperlink" Target="https://www.educationstandards.nsw.edu.au/wps/portal/nesa/11-12/stage-6-learning-areas/stage-6-creative-arts/visual-arts-syllabus" TargetMode="External"/><Relationship Id="rId4" Type="http://schemas.openxmlformats.org/officeDocument/2006/relationships/hyperlink" Target="https://www.educationstandards.nsw.edu.au/wps/portal/nesa/resource-finder/hsc-exam-papers/2017/visual-arts-2017-hsc-exam-p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293ED8-297F-D250-24BF-56D4C9D0E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7" y="1259999"/>
            <a:ext cx="6948000" cy="2700000"/>
          </a:xfrm>
        </p:spPr>
        <p:txBody>
          <a:bodyPr anchor="t">
            <a:normAutofit/>
          </a:bodyPr>
          <a:lstStyle/>
          <a:p>
            <a:r>
              <a:rPr lang="en-AU" dirty="0"/>
              <a:t>LEAP! </a:t>
            </a:r>
            <a:br>
              <a:rPr lang="en-AU" dirty="0"/>
            </a:br>
            <a:r>
              <a:rPr lang="en-AU" dirty="0"/>
              <a:t>Level up your skills in section I – </a:t>
            </a:r>
            <a:r>
              <a:rPr lang="en-AU" dirty="0">
                <a:solidFill>
                  <a:schemeClr val="accent4"/>
                </a:solidFill>
              </a:rPr>
              <a:t>advice for teachers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08086DD-D8AC-1C9E-A4F4-71602A8972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</p:spPr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8866E8-4A90-9FEF-A343-F3FD9D575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9997" y="4248000"/>
            <a:ext cx="6947996" cy="1152000"/>
          </a:xfrm>
        </p:spPr>
        <p:txBody>
          <a:bodyPr anchor="b">
            <a:normAutofit/>
          </a:bodyPr>
          <a:lstStyle/>
          <a:p>
            <a:r>
              <a:rPr lang="en-AU" dirty="0">
                <a:effectLst/>
              </a:rPr>
              <a:t>Writing about HSC visual arts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17CA8E-A67C-88EF-B799-9923252A4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7" y="5832773"/>
            <a:ext cx="3600000" cy="39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AU" b="0" dirty="0"/>
              <a:t>Creative arts curriculum team 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2B8F33-B6CB-95DC-B277-B7C737FD3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24" r="33492" b="-1"/>
          <a:stretch/>
        </p:blipFill>
        <p:spPr>
          <a:xfrm>
            <a:off x="20" y="10"/>
            <a:ext cx="3059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39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3891-64FB-6EAD-1CD5-62C7E883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21075"/>
          </a:xfrm>
        </p:spPr>
        <p:txBody>
          <a:bodyPr anchor="t">
            <a:normAutofit/>
          </a:bodyPr>
          <a:lstStyle/>
          <a:p>
            <a:r>
              <a:rPr lang="en-AU" dirty="0"/>
              <a:t>Advice for teachers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F79F-15F6-B189-BE79-8BC0B18E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981075"/>
            <a:ext cx="6587996" cy="5714925"/>
          </a:xfrm>
        </p:spPr>
        <p:txBody>
          <a:bodyPr vert="horz" lIns="0" tIns="0" rIns="0" bIns="0" numCol="1" spcCol="180000" rtlCol="0" anchor="t">
            <a:noAutofit/>
          </a:bodyPr>
          <a:lstStyle/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US" sz="1600" dirty="0">
                <a:effectLst/>
              </a:rPr>
              <a:t>The visual arts word bank can also be completed in class time, using chunking pedagogies. Try separating out each </a:t>
            </a:r>
            <a:r>
              <a:rPr lang="en-US" sz="1600" dirty="0"/>
              <a:t>section</a:t>
            </a:r>
            <a:r>
              <a:rPr lang="en-US" sz="1600" dirty="0">
                <a:effectLst/>
              </a:rPr>
              <a:t> and </a:t>
            </a:r>
            <a:r>
              <a:rPr lang="en-US" sz="1600" dirty="0"/>
              <a:t>sub-section</a:t>
            </a:r>
            <a:r>
              <a:rPr lang="en-US" sz="1600" dirty="0">
                <a:effectLst/>
              </a:rPr>
              <a:t> of the syllabus. Spend 15</a:t>
            </a:r>
            <a:r>
              <a:rPr lang="en-AU" sz="1600" dirty="0">
                <a:effectLst/>
              </a:rPr>
              <a:t> </a:t>
            </a:r>
            <a:r>
              <a:rPr lang="en-US" sz="1600" dirty="0">
                <a:effectLst/>
              </a:rPr>
              <a:t>minutes at the beginning or end of a lesson to make a list of key words matching each syllabus area.</a:t>
            </a:r>
            <a:endParaRPr lang="en-AU" sz="1600" dirty="0">
              <a:effectLst/>
            </a:endParaRPr>
          </a:p>
          <a:p>
            <a:pPr marL="342900" lvl="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US" sz="1600" dirty="0">
                <a:effectLst/>
              </a:rPr>
              <a:t>Suggest to students that they </a:t>
            </a:r>
            <a:r>
              <a:rPr lang="en-US" sz="1600" dirty="0" err="1">
                <a:effectLst/>
              </a:rPr>
              <a:t>personalise</a:t>
            </a:r>
            <a:r>
              <a:rPr lang="en-US" sz="1600" dirty="0">
                <a:effectLst/>
              </a:rPr>
              <a:t> a copy of the word bank to put on the wall of their home study space as an ongoing reference. Encourage the use of the word bank as a ‘living’ document students can add to over time.</a:t>
            </a:r>
            <a:endParaRPr lang="en-AU" sz="1600" dirty="0">
              <a:effectLst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600" dirty="0">
                <a:effectLst/>
              </a:rPr>
              <a:t>When </a:t>
            </a:r>
            <a:r>
              <a:rPr lang="en-AU" sz="1600" dirty="0" err="1">
                <a:effectLst/>
              </a:rPr>
              <a:t>prac</a:t>
            </a:r>
            <a:r>
              <a:rPr lang="en-US" sz="1600" dirty="0" err="1">
                <a:effectLst/>
              </a:rPr>
              <a:t>tising</a:t>
            </a:r>
            <a:r>
              <a:rPr lang="en-US" sz="1600" dirty="0"/>
              <a:t> section</a:t>
            </a:r>
            <a:r>
              <a:rPr lang="en-US" sz="1600" dirty="0">
                <a:effectLst/>
              </a:rPr>
              <a:t> I responses, allow students to have the word bank in front of them to help in both the planning and writing stage until they </a:t>
            </a:r>
            <a:r>
              <a:rPr lang="en-US" sz="1600" dirty="0" err="1">
                <a:effectLst/>
              </a:rPr>
              <a:t>internalise</a:t>
            </a:r>
            <a:r>
              <a:rPr lang="en-US" sz="1600" dirty="0">
                <a:effectLst/>
              </a:rPr>
              <a:t> the words in the syllabus summary word bank.</a:t>
            </a:r>
            <a:endParaRPr lang="en-AU" sz="1600" dirty="0">
              <a:effectLst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600" dirty="0">
                <a:effectLst/>
              </a:rPr>
              <a:t>Every time teachers introduce a new artwork, begin the lesson by introducing it as an unseen image in the form of a </a:t>
            </a:r>
            <a:r>
              <a:rPr lang="en-AU" sz="1600" dirty="0"/>
              <a:t>section </a:t>
            </a:r>
            <a:r>
              <a:rPr lang="en-AU" sz="1600" dirty="0">
                <a:effectLst/>
              </a:rPr>
              <a:t>I question. Use the brainstorming, planning and scaffolding processes as a guide to how to unpack unseen images. Begin with simple </a:t>
            </a:r>
            <a:r>
              <a:rPr lang="en-AU" sz="1600" dirty="0"/>
              <a:t>question</a:t>
            </a:r>
            <a:r>
              <a:rPr lang="en-AU" sz="1600" dirty="0">
                <a:effectLst/>
              </a:rPr>
              <a:t> 1 style questions in Stage 5 or early in Stage 6.</a:t>
            </a:r>
            <a:r>
              <a:rPr lang="en-AU" sz="1600" dirty="0"/>
              <a:t> </a:t>
            </a:r>
            <a:endParaRPr lang="en-AU" sz="1600" dirty="0">
              <a:effectLst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AU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377FF1-3EE6-47CF-382E-6BF594C62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4132" y="1279487"/>
            <a:ext cx="5037868" cy="50565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A75A4-5367-877B-E219-B81C2A3AA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77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64A0-FF39-BF3C-B401-CB317776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</p:spPr>
        <p:txBody>
          <a:bodyPr anchor="t">
            <a:normAutofit/>
          </a:bodyPr>
          <a:lstStyle/>
          <a:p>
            <a:r>
              <a:rPr lang="en-AU" dirty="0"/>
              <a:t>Advice for teachers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9FF8C-833D-9EB4-8F27-C8C7BCBC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7050"/>
            <a:ext cx="6587996" cy="5638950"/>
          </a:xfrm>
        </p:spPr>
        <p:txBody>
          <a:bodyPr vert="horz" lIns="0" tIns="0" rIns="0" bIns="0" numCol="1" spcCol="180000" rtlCol="0" anchor="t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600" dirty="0">
                <a:effectLst/>
              </a:rPr>
              <a:t>Once students internalise the KCI and PEEL process, students should be able to complete unpacking a Section I style question and complete a quick handwritten response quickly. Students will internalise the process faster when it is used at the beginning of an art criticism and art history lesson.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600" dirty="0">
                <a:effectLst/>
              </a:rPr>
              <a:t>In Stage 6, introduce artworks that you are planning to use in a case study as </a:t>
            </a:r>
            <a:r>
              <a:rPr lang="en-AU" sz="1600" dirty="0"/>
              <a:t>question</a:t>
            </a:r>
            <a:r>
              <a:rPr lang="en-AU" sz="1600" dirty="0">
                <a:effectLst/>
              </a:rPr>
              <a:t> 2 or </a:t>
            </a:r>
            <a:r>
              <a:rPr lang="en-AU" sz="1600" dirty="0"/>
              <a:t>question</a:t>
            </a:r>
            <a:r>
              <a:rPr lang="en-AU" sz="1600" dirty="0">
                <a:effectLst/>
              </a:rPr>
              <a:t> 3 style questions. This will enable students to master the processes involved in this learning guide and analyse and interpret unseen images in greater depth.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14020" algn="l"/>
              </a:tabLst>
            </a:pPr>
            <a:r>
              <a:rPr lang="en-AU" sz="1600" dirty="0">
                <a:effectLst/>
              </a:rPr>
              <a:t>Encourage peer review and feedback to offer students an opportunity to read a range of writing styles and hone their skills in identifying key language and structures in responses as well as practise applying the marking guidelines.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4F7D1-2874-6867-5DFE-DC1218259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6" t="2577" r="14058" b="1"/>
          <a:stretch/>
        </p:blipFill>
        <p:spPr>
          <a:xfrm>
            <a:off x="7153275" y="1295401"/>
            <a:ext cx="5038725" cy="50406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9B00E-4613-9BA9-C16F-AEF2FBC88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4000" y="6516000"/>
            <a:ext cx="720000" cy="180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0A01DC5-1685-4615-8240-15192985C6A2}" type="slidenum">
              <a:rPr lang="en-AU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58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8A34-D78B-618E-AFFF-945C582A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F44E-A7AC-B8BF-7BFC-04C347738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597949"/>
            <a:ext cx="11484000" cy="4098051"/>
          </a:xfrm>
        </p:spPr>
        <p:txBody>
          <a:bodyPr vert="horz" lIns="0" tIns="0" rIns="0" bIns="0" rtlCol="0" anchor="t">
            <a:no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All material ©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New South Wales (Department of Education), 2021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unless otherwise indicated. All other material used by permission or under licence.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NSW Education Standards Authority (NESA)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Glossary of Key Words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NESA website, accessed 03/02/2023.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dirty="0">
                <a:solidFill>
                  <a:srgbClr val="000000"/>
                </a:solidFill>
                <a:effectLst/>
              </a:rPr>
              <a:t>NSW Education Standards Authority (NESA) </a:t>
            </a: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2017 HSC exam pack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NESA website, accessed 03/02/2023. </a:t>
            </a:r>
          </a:p>
          <a:p>
            <a:pPr algn="l" rtl="0" fontAlgn="base">
              <a:lnSpc>
                <a:spcPct val="150000"/>
              </a:lnSpc>
            </a:pPr>
            <a:r>
              <a:rPr lang="en-AU" sz="1600" b="0" i="0" u="sng" strike="noStrike" dirty="0">
                <a:solidFill>
                  <a:schemeClr val="accent2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HSC exam paper 2017</a:t>
            </a:r>
            <a:r>
              <a:rPr lang="en-AU" sz="1600" b="0" i="0" dirty="0">
                <a:solidFill>
                  <a:schemeClr val="accent2"/>
                </a:solidFill>
                <a:effectLst/>
              </a:rPr>
              <a:t> </a:t>
            </a:r>
            <a:r>
              <a:rPr lang="en-AU" sz="1600" b="0" i="0" dirty="0">
                <a:solidFill>
                  <a:srgbClr val="000000"/>
                </a:solidFill>
                <a:effectLst/>
              </a:rPr>
              <a:t>© NSW Education Standards Authority (NESA) for and on behalf of the Crown in right of the State of New South Wales, [2017] accessed 03/02/2023. </a:t>
            </a:r>
          </a:p>
          <a:p>
            <a:pPr>
              <a:lnSpc>
                <a:spcPct val="150000"/>
              </a:lnSpc>
            </a:pPr>
            <a:r>
              <a:rPr lang="en-AU" sz="1600" u="sng" dirty="0">
                <a:solidFill>
                  <a:schemeClr val="accent2"/>
                </a:solid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Arts Stage 6 syllabus 2016</a:t>
            </a:r>
            <a:r>
              <a:rPr lang="en-AU" sz="1600" u="sng" dirty="0">
                <a:solidFill>
                  <a:schemeClr val="accent2"/>
                </a:solidFill>
                <a:cs typeface="Arial"/>
              </a:rPr>
              <a:t> </a:t>
            </a:r>
            <a:r>
              <a:rPr lang="en-AU" sz="1600" dirty="0">
                <a:solidFill>
                  <a:srgbClr val="000000"/>
                </a:solidFill>
                <a:cs typeface="Arial"/>
              </a:rPr>
              <a:t>© </a:t>
            </a:r>
            <a:r>
              <a:rPr lang="en-AU" sz="1600" dirty="0">
                <a:cs typeface="Arial"/>
              </a:rPr>
              <a:t>NSW</a:t>
            </a:r>
            <a:r>
              <a:rPr lang="en-AU" sz="1600" dirty="0">
                <a:solidFill>
                  <a:srgbClr val="000000"/>
                </a:solidFill>
                <a:cs typeface="Arial"/>
              </a:rPr>
              <a:t> Education Standards Authority (NESA) for and on behalf of the Crown in right of the State of New South Wales, [2016] accessed 03/02/2023. </a:t>
            </a:r>
            <a:endParaRPr lang="en-AU" sz="1600" dirty="0"/>
          </a:p>
          <a:p>
            <a:pPr algn="l" rtl="0" fontAlgn="base">
              <a:lnSpc>
                <a:spcPct val="150000"/>
              </a:lnSpc>
            </a:pPr>
            <a:r>
              <a:rPr lang="en-AU" sz="1600" dirty="0" err="1">
                <a:solidFill>
                  <a:srgbClr val="000000"/>
                </a:solidFill>
              </a:rPr>
              <a:t>Pexels</a:t>
            </a:r>
            <a:r>
              <a:rPr lang="en-AU" sz="1600" dirty="0">
                <a:solidFill>
                  <a:srgbClr val="000000"/>
                </a:solidFill>
              </a:rPr>
              <a:t> (2022) </a:t>
            </a:r>
            <a:r>
              <a:rPr lang="en-AU" sz="16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Woman jumping</a:t>
            </a:r>
            <a:r>
              <a:rPr lang="en-AU" sz="1600" dirty="0">
                <a:solidFill>
                  <a:schemeClr val="accent2"/>
                </a:solidFill>
              </a:rPr>
              <a:t> </a:t>
            </a:r>
            <a:r>
              <a:rPr lang="en-AU" sz="1600" dirty="0">
                <a:solidFill>
                  <a:srgbClr val="000000"/>
                </a:solidFill>
              </a:rPr>
              <a:t>[image] accessed 11/02/2023.</a:t>
            </a:r>
            <a:endParaRPr lang="en-AU" sz="1600" b="0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A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C7B93-0B98-1BA6-4330-60425DBB7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B7186-2138-3735-45D5-D3D7839A5511}"/>
              </a:ext>
            </a:extLst>
          </p:cNvPr>
          <p:cNvSpPr/>
          <p:nvPr/>
        </p:nvSpPr>
        <p:spPr>
          <a:xfrm>
            <a:off x="360000" y="1251772"/>
            <a:ext cx="11484000" cy="115685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b="1" dirty="0">
                <a:solidFill>
                  <a:srgbClr val="041F42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Links to third-party material and websites</a:t>
            </a:r>
            <a:endParaRPr lang="en-AU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If you use the links provided in this document to access a third-party's website, you acknowledge that the terms of use, including license terms set out on the third-party's website apply to the use which may be made of the materials on that third-party website or were permitted by the </a:t>
            </a:r>
            <a:r>
              <a:rPr lang="en-US" sz="1400" i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Copyright Act 1968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Cth</a:t>
            </a:r>
            <a:r>
              <a:rPr lang="en-US" sz="14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). The department accepts no responsibility for content on third-party websites.</a:t>
            </a:r>
            <a:endParaRPr lang="en-AU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59537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NSWGOV Corporate Red04 Sept 2022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22272B"/>
      </a:hlink>
      <a:folHlink>
        <a:srgbClr val="22272B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oE PPT Template 2022 DRAFT" id="{EE3A526C-8D38-9A4D-A42A-078C80723416}" vid="{3CBC06BA-A92D-1648-A71C-24BD71284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DoE_PPT_Template</Template>
  <TotalTime>0</TotalTime>
  <Words>611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Symbol</vt:lpstr>
      <vt:lpstr>Times New Roman</vt:lpstr>
      <vt:lpstr>Public Sans</vt:lpstr>
      <vt:lpstr>Arial</vt:lpstr>
      <vt:lpstr>Public Sans Light</vt:lpstr>
      <vt:lpstr>NSWG Corporate</vt:lpstr>
      <vt:lpstr>LEAP!  Level up your skills in section I – advice for teachers</vt:lpstr>
      <vt:lpstr>Advice for teachers </vt:lpstr>
      <vt:lpstr>Advice for teachers continued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LEAP! Level up your skills in section I – advice for teachers </dc:title>
  <dc:creator>NSW Department of Education</dc:creator>
  <cp:keywords/>
  <cp:revision>2</cp:revision>
  <dcterms:created xsi:type="dcterms:W3CDTF">2023-06-14T23:41:08Z</dcterms:created>
  <dcterms:modified xsi:type="dcterms:W3CDTF">2023-06-14T23:41:44Z</dcterms:modified>
</cp:coreProperties>
</file>