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5"/>
    <p:restoredTop sz="94675"/>
  </p:normalViewPr>
  <p:slideViewPr>
    <p:cSldViewPr snapToGrid="0">
      <p:cViewPr varScale="1">
        <p:scale>
          <a:sx n="95" d="100"/>
          <a:sy n="95" d="100"/>
        </p:scale>
        <p:origin x="9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a/ad/Jan_Tschichold_(1963)_by_Erling_Mandelmann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writersacademy.co.uk/wp-content/uploads/2017/04/After-1950.p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ebopedia.com/FIG/kerning_graphic.gif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canva.com/wp-content/uploads/2015/10/113-tb-728x0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athsisfun.com/numbers/images/parthenon-golden-ratio.jp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ingwithtype.com/images/Thinking_with_Type_Grid_5.gif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50/e7/9c/50e79cd49e011305bda149a0792bfc44--presentation-boards-presentation-skills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2/2d/Van_de_Graaf_canon_in_book_design.svg/499px-Van_de_Graaf_canon_in_book_design.svg.p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ypetoken.net/wp-content/uploads/2014/02/JMB-TT5.jp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https://upload.wikimedia.org/wikipedia/commons/a/ad/Jan_Tschichold_%281963%29_by_Erling_Mandelmann.jpg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http://www.thewritersacademy.co.uk/wp-content/uploads/2017/04/After-1950.png</a:t>
            </a:r>
            <a:r>
              <a:t> accessed 10/12/2017</a:t>
            </a:r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https://www.webopedia.com/FIG/kerning_graphic.gif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https://learn.canva.com/wp-content/uploads/2015/10/113-tb-728x0.jpg</a:t>
            </a:r>
            <a:r>
              <a:t> accessed 10/12/2017</a:t>
            </a:r>
          </a:p>
          <a:p>
            <a:endParaRPr/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https://www.mathsisfun.com/numbers/images/parthenon-golden-ratio.jpg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http://thinkingwithtype.com/images/Thinking_with_Type_Grid_5.gif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https://i.pinimg.com/736x/50/e7/9c/50e79cd49e011305bda149a0792bfc44--presentation-boards-presentation-skills.jpg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https://upload.wikimedia.org/wikipedia/commons/thumb/2/2d/Van_de_Graaf_canon_in_book_design.svg/499px-Van_de_Graaf_canon_in_book_design.svg.png</a:t>
            </a:r>
            <a:r>
              <a:t> accessed 10/12/2017</a:t>
            </a:r>
          </a:p>
          <a:p>
            <a:endParaRPr/>
          </a:p>
          <a:p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http://www.typetoken.net/wp-content/uploads/2014/02/JMB-TT5.jpg</a:t>
            </a:r>
            <a:r>
              <a:t> accessed 10/12/2017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nsw.gov.au/teaching-and-learning/curriculum/key-learning-areas/creative-art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D53EBE-DAD6-334B-8492-3D35EC5E3E53}"/>
              </a:ext>
            </a:extLst>
          </p:cNvPr>
          <p:cNvSpPr/>
          <p:nvPr userDrawn="1"/>
        </p:nvSpPr>
        <p:spPr>
          <a:xfrm>
            <a:off x="419100" y="6386245"/>
            <a:ext cx="107137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 and Teaching Directorate, Secondary Education © </a:t>
            </a:r>
            <a:r>
              <a:rPr lang="en-AU" sz="1000" b="0" i="0" u="sng" dirty="0">
                <a:solidFill>
                  <a:srgbClr val="005ED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NSW Department of Education</a:t>
            </a:r>
            <a:r>
              <a:rPr lang="en-AU" sz="1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July 2018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325" userDrawn="1">
          <p15:clr>
            <a:srgbClr val="FBAE40"/>
          </p15:clr>
        </p15:guide>
        <p15:guide id="2" orient="horz" pos="368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orient="horz" pos="935" userDrawn="1">
          <p15:clr>
            <a:srgbClr val="FBAE40"/>
          </p15:clr>
        </p15:guide>
        <p15:guide id="5" pos="3795" userDrawn="1">
          <p15:clr>
            <a:srgbClr val="FBAE40"/>
          </p15:clr>
        </p15:guide>
        <p15:guide id="6" orient="horz" pos="3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KYlHNKQB8&amp;feature=youtu.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a5KYlHNKQ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tterpresscommons.com/compositors-tool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ingwithtype.com/gri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hyperlink" Target="https://webdesign.tutsplus.com/articles/setting-web-type-to-a-baseline-grid--webdesign-341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ctrTitle" idx="4294967295"/>
          </p:nvPr>
        </p:nvSpPr>
        <p:spPr>
          <a:xfrm>
            <a:off x="0" y="5946488"/>
            <a:ext cx="12192000" cy="697230"/>
          </a:xfrm>
          <a:prstGeom prst="rect">
            <a:avLst/>
          </a:prstGeom>
        </p:spPr>
        <p:txBody>
          <a:bodyPr/>
          <a:lstStyle>
            <a:lvl1pPr defTabSz="841247">
              <a:defRPr sz="4048">
                <a:solidFill>
                  <a:srgbClr val="FFFFFF"/>
                </a:solidFill>
              </a:defRPr>
            </a:lvl1pPr>
          </a:lstStyle>
          <a:p>
            <a:pPr algn="ctr"/>
            <a:r>
              <a:rPr dirty="0">
                <a:latin typeface="Calibri" panose="020F0502020204030204" pitchFamily="34" charset="0"/>
              </a:rPr>
              <a:t>Grid </a:t>
            </a:r>
            <a:r>
              <a:rPr lang="en-AU" dirty="0">
                <a:latin typeface="Calibri" panose="020F0502020204030204" pitchFamily="34" charset="0"/>
              </a:rPr>
              <a:t>S</a:t>
            </a:r>
            <a:r>
              <a:rPr dirty="0">
                <a:latin typeface="Calibri" panose="020F0502020204030204" pitchFamily="34" charset="0"/>
              </a:rPr>
              <a:t>y</a:t>
            </a:r>
            <a:r>
              <a:rPr lang="en-AU" dirty="0">
                <a:latin typeface="Calibri" panose="020F0502020204030204" pitchFamily="34" charset="0"/>
              </a:rPr>
              <a:t>s</a:t>
            </a:r>
            <a:r>
              <a:rPr dirty="0" err="1">
                <a:latin typeface="Calibri" panose="020F0502020204030204" pitchFamily="34" charset="0"/>
              </a:rPr>
              <a:t>tems</a:t>
            </a:r>
            <a:endParaRPr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7848602" cy="65358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C00000"/>
                </a:solidFill>
              </a:defRPr>
            </a:lvl1pPr>
          </a:lstStyle>
          <a:p>
            <a:pPr algn="l"/>
            <a:r>
              <a:rPr dirty="0">
                <a:latin typeface="Calibri" panose="020F0502020204030204" pitchFamily="34" charset="0"/>
              </a:rPr>
              <a:t>Typographic grids</a:t>
            </a:r>
          </a:p>
        </p:txBody>
      </p:sp>
      <p:sp>
        <p:nvSpPr>
          <p:cNvPr id="115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15938" y="1484313"/>
            <a:ext cx="8014896" cy="461772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1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Watch the video 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Beginning Graphic Design: Layout &amp; Composition 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(00:05:14)</a:t>
            </a:r>
            <a:b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taking notes in your visual design journal or blog.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18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Write definitions and provide examples on the following terms: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SzTx/>
              <a:buFont typeface="+mj-lt"/>
              <a:buAutoNum type="arabicPeriod"/>
              <a:defRPr sz="18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Layout</a:t>
            </a:r>
          </a:p>
          <a:p>
            <a:pPr marL="342900" indent="-342900" defTabSz="457200">
              <a:lnSpc>
                <a:spcPct val="100000"/>
              </a:lnSpc>
              <a:spcBef>
                <a:spcPts val="0"/>
              </a:spcBef>
              <a:buSzTx/>
              <a:buFont typeface="+mj-lt"/>
              <a:buAutoNum type="arabicPeriod"/>
              <a:defRPr sz="18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Composition</a:t>
            </a:r>
          </a:p>
          <a:p>
            <a:pPr marL="838200" lvl="1" indent="-342900" defTabSz="457200">
              <a:lnSpc>
                <a:spcPct val="100000"/>
              </a:lnSpc>
              <a:spcBef>
                <a:spcPts val="0"/>
              </a:spcBef>
              <a:buSzTx/>
              <a:defRPr sz="18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proximity</a:t>
            </a:r>
          </a:p>
          <a:p>
            <a:pPr marL="838200" lvl="1" indent="-342900" defTabSz="457200">
              <a:lnSpc>
                <a:spcPct val="100000"/>
              </a:lnSpc>
              <a:spcBef>
                <a:spcPts val="0"/>
              </a:spcBef>
              <a:buSzTx/>
              <a:defRPr sz="18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white space</a:t>
            </a:r>
          </a:p>
          <a:p>
            <a:pPr marL="838200" lvl="1" indent="-342900" defTabSz="457200">
              <a:lnSpc>
                <a:spcPct val="100000"/>
              </a:lnSpc>
              <a:spcBef>
                <a:spcPts val="0"/>
              </a:spcBef>
              <a:buSzTx/>
              <a:defRPr sz="18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alignment</a:t>
            </a:r>
          </a:p>
          <a:p>
            <a:pPr marL="838200" lvl="1" indent="-342900" defTabSz="457200">
              <a:lnSpc>
                <a:spcPct val="100000"/>
              </a:lnSpc>
              <a:spcBef>
                <a:spcPts val="0"/>
              </a:spcBef>
              <a:buSzTx/>
              <a:defRPr sz="18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contrast</a:t>
            </a:r>
          </a:p>
          <a:p>
            <a:pPr marL="838200" lvl="1" indent="-342900" defTabSz="457200">
              <a:lnSpc>
                <a:spcPct val="100000"/>
              </a:lnSpc>
              <a:spcBef>
                <a:spcPts val="0"/>
              </a:spcBef>
              <a:buSzTx/>
              <a:defRPr sz="18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repetition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800" dirty="0"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800">
                <a:solidFill>
                  <a:srgbClr val="111111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sz="1800"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4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Jan </a:t>
            </a:r>
            <a:r>
              <a:rPr dirty="0" err="1">
                <a:latin typeface="Calibri" panose="020F0502020204030204" pitchFamily="34" charset="0"/>
              </a:rPr>
              <a:t>Tshichold</a:t>
            </a:r>
            <a:r>
              <a:rPr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21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15937" y="1484312"/>
            <a:ext cx="6203840" cy="48314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 sz="1700"/>
            </a:pPr>
            <a:r>
              <a:rPr sz="1800" dirty="0"/>
              <a:t>Born in 1902</a:t>
            </a:r>
            <a:r>
              <a:rPr lang="en-AU" sz="1800" dirty="0"/>
              <a:t>, died </a:t>
            </a:r>
            <a:r>
              <a:rPr sz="1800" dirty="0"/>
              <a:t>1974 Germany/Switzerland</a:t>
            </a:r>
            <a:r>
              <a:rPr lang="en-AU" sz="1800" dirty="0"/>
              <a:t>.</a:t>
            </a:r>
            <a:endParaRPr sz="1800" dirty="0"/>
          </a:p>
          <a:p>
            <a:pPr>
              <a:lnSpc>
                <a:spcPct val="100000"/>
              </a:lnSpc>
              <a:defRPr sz="1700"/>
            </a:pPr>
            <a:r>
              <a:rPr sz="1800" dirty="0" err="1"/>
              <a:t>Tshichold</a:t>
            </a:r>
            <a:r>
              <a:rPr sz="1800" dirty="0"/>
              <a:t> was a book designer and typographer</a:t>
            </a:r>
            <a:r>
              <a:rPr lang="en-AU" sz="1800" dirty="0"/>
              <a:t>.</a:t>
            </a:r>
            <a:endParaRPr sz="1800" dirty="0"/>
          </a:p>
          <a:p>
            <a:pPr>
              <a:lnSpc>
                <a:spcPct val="100000"/>
              </a:lnSpc>
              <a:defRPr sz="1700"/>
            </a:pPr>
            <a:r>
              <a:rPr sz="1800" dirty="0"/>
              <a:t>He was influenced by the Bauhaus</a:t>
            </a:r>
            <a:r>
              <a:rPr lang="en-AU" sz="1800" dirty="0"/>
              <a:t> – a German art school.</a:t>
            </a:r>
          </a:p>
          <a:p>
            <a:pPr>
              <a:lnSpc>
                <a:spcPct val="100000"/>
              </a:lnSpc>
              <a:defRPr sz="1700"/>
            </a:pPr>
            <a:r>
              <a:rPr lang="en-AU" sz="1800" dirty="0"/>
              <a:t>Lead a </a:t>
            </a:r>
            <a:r>
              <a:rPr sz="1800" dirty="0"/>
              <a:t>movement called “the new topography” that </a:t>
            </a:r>
            <a:r>
              <a:rPr lang="en-AU" sz="1800" dirty="0"/>
              <a:t>created</a:t>
            </a:r>
            <a:r>
              <a:rPr sz="1800" dirty="0"/>
              <a:t> rules and simplified</a:t>
            </a:r>
            <a:r>
              <a:rPr lang="en-AU" sz="1800" dirty="0"/>
              <a:t> the </a:t>
            </a:r>
            <a:r>
              <a:rPr sz="1800" dirty="0"/>
              <a:t>typographic layout. </a:t>
            </a:r>
          </a:p>
          <a:p>
            <a:pPr>
              <a:lnSpc>
                <a:spcPct val="100000"/>
              </a:lnSpc>
              <a:defRPr sz="1700"/>
            </a:pPr>
            <a:r>
              <a:rPr lang="en-AU" sz="1800" dirty="0" err="1"/>
              <a:t>Tshichold’s</a:t>
            </a:r>
            <a:r>
              <a:rPr lang="en-AU" sz="1800" dirty="0"/>
              <a:t> favourite typeface was S</a:t>
            </a:r>
            <a:r>
              <a:rPr sz="1800" dirty="0" err="1"/>
              <a:t>ans</a:t>
            </a:r>
            <a:r>
              <a:rPr sz="1800" dirty="0"/>
              <a:t> serif.</a:t>
            </a:r>
            <a:endParaRPr lang="en-AU" sz="1800" dirty="0"/>
          </a:p>
          <a:p>
            <a:pPr marL="0" indent="0">
              <a:lnSpc>
                <a:spcPct val="100000"/>
              </a:lnSpc>
              <a:buNone/>
              <a:defRPr sz="1700"/>
            </a:pPr>
            <a:endParaRPr lang="en-AU" sz="1800" dirty="0"/>
          </a:p>
          <a:p>
            <a:pPr marL="0" indent="0">
              <a:lnSpc>
                <a:spcPct val="100000"/>
              </a:lnSpc>
              <a:buNone/>
              <a:defRPr sz="1700"/>
            </a:pPr>
            <a:r>
              <a:rPr lang="en-AU" sz="1800" dirty="0"/>
              <a:t>Research and describe</a:t>
            </a:r>
            <a:endParaRPr sz="1800" dirty="0"/>
          </a:p>
          <a:p>
            <a:pPr marL="457200" indent="-457200">
              <a:lnSpc>
                <a:spcPct val="100000"/>
              </a:lnSpc>
              <a:buSzTx/>
              <a:buFont typeface="+mj-lt"/>
              <a:buAutoNum type="arabicPeriod"/>
              <a:defRPr sz="2100"/>
            </a:pPr>
            <a:r>
              <a:rPr lang="en-AU" sz="1800" dirty="0"/>
              <a:t>Find an example of </a:t>
            </a:r>
            <a:r>
              <a:rPr lang="en-AU" sz="1800" dirty="0" err="1"/>
              <a:t>Tschichold’s</a:t>
            </a:r>
            <a:r>
              <a:rPr lang="en-AU" sz="1800" dirty="0"/>
              <a:t> work.</a:t>
            </a:r>
          </a:p>
          <a:p>
            <a:pPr marL="457200" indent="-457200">
              <a:lnSpc>
                <a:spcPct val="100000"/>
              </a:lnSpc>
              <a:buSzTx/>
              <a:buFont typeface="+mj-lt"/>
              <a:buAutoNum type="arabicPeriod"/>
              <a:defRPr sz="2100"/>
            </a:pPr>
            <a:r>
              <a:rPr lang="en-AU" sz="1800" dirty="0"/>
              <a:t>In your visual design journal/blog explain the layout and composition addressing each element as per your definitions.</a:t>
            </a:r>
            <a:endParaRPr sz="1800" dirty="0"/>
          </a:p>
        </p:txBody>
      </p:sp>
      <p:pic>
        <p:nvPicPr>
          <p:cNvPr id="1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669" y="1846413"/>
            <a:ext cx="4668631" cy="31651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9962158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Penguin books </a:t>
            </a:r>
          </a:p>
        </p:txBody>
      </p:sp>
      <p:sp>
        <p:nvSpPr>
          <p:cNvPr id="127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15938" y="1507112"/>
            <a:ext cx="5508625" cy="422693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28599" indent="-228599">
              <a:lnSpc>
                <a:spcPct val="100000"/>
              </a:lnSpc>
              <a:defRPr sz="1700"/>
            </a:pPr>
            <a:r>
              <a:rPr sz="1800" dirty="0"/>
              <a:t>Penguins </a:t>
            </a:r>
            <a:r>
              <a:rPr lang="en-AU" sz="1800" dirty="0"/>
              <a:t>B</a:t>
            </a:r>
            <a:r>
              <a:rPr sz="1800" dirty="0" err="1"/>
              <a:t>ooks</a:t>
            </a:r>
            <a:r>
              <a:rPr sz="1800" dirty="0"/>
              <a:t> were established in 1935</a:t>
            </a:r>
            <a:r>
              <a:rPr lang="en-AU" sz="1800" dirty="0"/>
              <a:t>.</a:t>
            </a:r>
          </a:p>
          <a:p>
            <a:pPr marL="228599" indent="-228599">
              <a:lnSpc>
                <a:spcPct val="100000"/>
              </a:lnSpc>
              <a:defRPr sz="1700"/>
            </a:pPr>
            <a:r>
              <a:rPr sz="1800" dirty="0"/>
              <a:t>Each page was</a:t>
            </a:r>
            <a:r>
              <a:rPr lang="en-AU" sz="1800" dirty="0"/>
              <a:t> </a:t>
            </a:r>
            <a:r>
              <a:rPr sz="1800" dirty="0"/>
              <a:t>laid out</a:t>
            </a:r>
            <a:r>
              <a:rPr lang="en-AU" sz="1800" dirty="0"/>
              <a:t> and set by hand,</a:t>
            </a:r>
            <a:r>
              <a:rPr sz="1800" dirty="0"/>
              <a:t> with movable type compositors</a:t>
            </a:r>
            <a:r>
              <a:rPr lang="en-AU" sz="1800" dirty="0"/>
              <a:t>.</a:t>
            </a:r>
            <a:r>
              <a:rPr sz="1800" dirty="0"/>
              <a:t> </a:t>
            </a:r>
            <a:endParaRPr lang="en-AU" sz="1800" dirty="0"/>
          </a:p>
          <a:p>
            <a:pPr marL="228599" indent="-228599">
              <a:lnSpc>
                <a:spcPct val="100000"/>
              </a:lnSpc>
              <a:defRPr sz="1700"/>
            </a:pPr>
            <a:r>
              <a:rPr lang="en-AU" sz="1800" dirty="0" err="1"/>
              <a:t>Tschichold</a:t>
            </a:r>
            <a:r>
              <a:rPr lang="en-AU" sz="1800" dirty="0"/>
              <a:t> used a typeface created by Eric Gill’s called Gill sans typeface when designing for Penguin books.</a:t>
            </a:r>
          </a:p>
          <a:p>
            <a:pPr marL="228599" indent="-228599">
              <a:lnSpc>
                <a:spcPct val="100000"/>
              </a:lnSpc>
              <a:defRPr sz="1700"/>
            </a:pPr>
            <a:r>
              <a:rPr lang="en-AU" sz="1800" dirty="0"/>
              <a:t>Each letter of the title must be spaced evenly.</a:t>
            </a:r>
            <a:endParaRPr sz="1800" dirty="0"/>
          </a:p>
          <a:p>
            <a:pPr marL="228599" indent="-228599">
              <a:lnSpc>
                <a:spcPct val="100000"/>
              </a:lnSpc>
              <a:defRPr sz="1700"/>
            </a:pPr>
            <a:r>
              <a:rPr sz="1800" dirty="0"/>
              <a:t>He </a:t>
            </a:r>
            <a:r>
              <a:rPr lang="en-AU" sz="1800" dirty="0"/>
              <a:t>also</a:t>
            </a:r>
            <a:r>
              <a:rPr sz="1800" dirty="0"/>
              <a:t> a grid system </a:t>
            </a:r>
            <a:r>
              <a:rPr lang="en-AU" sz="1800" dirty="0"/>
              <a:t>detailing the</a:t>
            </a:r>
            <a:r>
              <a:rPr sz="1800" dirty="0"/>
              <a:t> rules for the internal pages.</a:t>
            </a:r>
            <a:endParaRPr lang="en-AU" sz="1800" dirty="0"/>
          </a:p>
          <a:p>
            <a:pPr marL="0" indent="0">
              <a:lnSpc>
                <a:spcPct val="100000"/>
              </a:lnSpc>
              <a:buNone/>
              <a:defRPr sz="1700"/>
            </a:pPr>
            <a:r>
              <a:rPr lang="en-AU" sz="1800" dirty="0"/>
              <a:t>Activity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defRPr sz="1700"/>
            </a:pPr>
            <a:r>
              <a:rPr lang="en-AU" sz="1800" dirty="0"/>
              <a:t>Write a list of a compositor’s tools from the </a:t>
            </a:r>
            <a:r>
              <a:rPr lang="en-AU" sz="1800" dirty="0">
                <a:hlinkClick r:id="rId3"/>
              </a:rPr>
              <a:t>Letterpress commons website</a:t>
            </a:r>
            <a:r>
              <a:rPr lang="en-AU" sz="1800" dirty="0"/>
              <a:t>.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defRPr sz="1700"/>
            </a:pPr>
            <a:r>
              <a:rPr lang="en-AU" sz="1800" dirty="0"/>
              <a:t>Using the internet, write a blog listing the composition rules for Penguin Books design by </a:t>
            </a:r>
            <a:r>
              <a:rPr lang="en-AU" sz="1800" dirty="0" err="1"/>
              <a:t>Tschichold</a:t>
            </a:r>
            <a:r>
              <a:rPr lang="en-AU" sz="1800" dirty="0"/>
              <a:t>.</a:t>
            </a:r>
            <a:endParaRPr sz="1800" dirty="0"/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279" y="1537660"/>
            <a:ext cx="5069372" cy="2761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279" y="4413056"/>
            <a:ext cx="3043592" cy="1073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The Golden section</a:t>
            </a:r>
          </a:p>
        </p:txBody>
      </p:sp>
      <p:pic>
        <p:nvPicPr>
          <p:cNvPr id="135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4470" y="1484313"/>
            <a:ext cx="2657767" cy="1643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8978" y="3326507"/>
            <a:ext cx="3857005" cy="239473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395EBA-ED07-064A-BBF6-7EA0AEF4B341}"/>
              </a:ext>
            </a:extLst>
          </p:cNvPr>
          <p:cNvSpPr txBox="1">
            <a:spLocks/>
          </p:cNvSpPr>
          <p:nvPr/>
        </p:nvSpPr>
        <p:spPr>
          <a:xfrm>
            <a:off x="515938" y="1112173"/>
            <a:ext cx="5508625" cy="4831428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00000"/>
              </a:lnSpc>
              <a:defRPr sz="1700"/>
            </a:pPr>
            <a:endParaRPr lang="en-AU" sz="1800" dirty="0"/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The Golden section or ratio, has been used in art and design for a long time. </a:t>
            </a:r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The Ancient Greeks famously used the ratio in their architecture and design. You can see how it was used in the Parthenon through the pictures on the right.</a:t>
            </a:r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It was thought to be a sacred proportion and represented perfection and beauty. </a:t>
            </a:r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Numerically, the ratio for the golden section is 1 : 1.618.</a:t>
            </a:r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Designers use the golden ratio as a method of dividing pages into sections, making a grid for text and images.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>
            <a:spLocks noGrp="1"/>
          </p:cNvSpPr>
          <p:nvPr>
            <p:ph type="title" idx="4294967295"/>
          </p:nvPr>
        </p:nvSpPr>
        <p:spPr>
          <a:xfrm>
            <a:off x="8080592" y="731008"/>
            <a:ext cx="10515600" cy="1325564"/>
          </a:xfrm>
          <a:prstGeom prst="rect">
            <a:avLst/>
          </a:prstGeom>
        </p:spPr>
        <p:txBody>
          <a:bodyPr/>
          <a:lstStyle>
            <a:lvl1pPr defTabSz="393192">
              <a:lnSpc>
                <a:spcPct val="100000"/>
              </a:lnSpc>
              <a:spcBef>
                <a:spcPts val="400"/>
              </a:spcBef>
              <a:defRPr sz="3827">
                <a:solidFill>
                  <a:srgbClr val="C013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Multi</a:t>
            </a:r>
            <a:r>
              <a:rPr lang="en-AU" dirty="0">
                <a:latin typeface="Calibri" panose="020F0502020204030204" pitchFamily="34" charset="0"/>
              </a:rPr>
              <a:t>-</a:t>
            </a:r>
            <a:r>
              <a:rPr dirty="0">
                <a:latin typeface="Calibri" panose="020F0502020204030204" pitchFamily="34" charset="0"/>
              </a:rPr>
              <a:t>column Grid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5720"/>
            <a:ext cx="8080592" cy="561213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E4D7A6-28D6-CC4A-B92C-AA8CFEA6C497}"/>
              </a:ext>
            </a:extLst>
          </p:cNvPr>
          <p:cNvSpPr txBox="1">
            <a:spLocks/>
          </p:cNvSpPr>
          <p:nvPr/>
        </p:nvSpPr>
        <p:spPr>
          <a:xfrm>
            <a:off x="8126200" y="1665066"/>
            <a:ext cx="3514938" cy="4831428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00000"/>
              </a:lnSpc>
              <a:defRPr sz="1700"/>
            </a:pPr>
            <a:endParaRPr lang="en-AU" sz="1800" dirty="0"/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Multi-column grids are used to create a flexible layout space.</a:t>
            </a:r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Images and text can spread over more than one vertical space.</a:t>
            </a:r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Not all spaces need to be filled.</a:t>
            </a:r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Multiple pages can share a similar structure.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515601" cy="1325564"/>
          </a:xfrm>
          <a:prstGeom prst="rect">
            <a:avLst/>
          </a:prstGeom>
        </p:spPr>
        <p:txBody>
          <a:bodyPr/>
          <a:lstStyle>
            <a:lvl1pPr defTabSz="379475">
              <a:lnSpc>
                <a:spcPct val="100000"/>
              </a:lnSpc>
              <a:spcBef>
                <a:spcPts val="2400"/>
              </a:spcBef>
              <a:defRPr sz="3693">
                <a:solidFill>
                  <a:srgbClr val="C013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Hang </a:t>
            </a:r>
            <a:r>
              <a:rPr lang="en-AU" dirty="0">
                <a:latin typeface="Calibri" panose="020F0502020204030204" pitchFamily="34" charset="0"/>
              </a:rPr>
              <a:t>l</a:t>
            </a:r>
            <a:r>
              <a:rPr dirty="0" err="1">
                <a:latin typeface="Calibri" panose="020F0502020204030204" pitchFamily="34" charset="0"/>
              </a:rPr>
              <a:t>ine</a:t>
            </a:r>
            <a:r>
              <a:rPr lang="en-AU" dirty="0">
                <a:latin typeface="Calibri" panose="020F0502020204030204" pitchFamily="34" charset="0"/>
              </a:rPr>
              <a:t>, modular &amp; baseline grids</a:t>
            </a:r>
            <a:endParaRPr dirty="0">
              <a:latin typeface="Calibri" panose="020F0502020204030204" pitchFamily="34" charset="0"/>
            </a:endParaRPr>
          </a:p>
        </p:txBody>
      </p:sp>
      <p:sp>
        <p:nvSpPr>
          <p:cNvPr id="147" name="Content Placeholder 2"/>
          <p:cNvSpPr txBox="1">
            <a:spLocks noGrp="1"/>
          </p:cNvSpPr>
          <p:nvPr>
            <p:ph type="body" sz="half" idx="4294967295"/>
          </p:nvPr>
        </p:nvSpPr>
        <p:spPr>
          <a:xfrm>
            <a:off x="515938" y="1484312"/>
            <a:ext cx="7027727" cy="42497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1000"/>
              </a:lnSpc>
              <a:buNone/>
              <a:defRPr sz="1700"/>
            </a:pPr>
            <a:r>
              <a:rPr lang="en-AU" sz="1800" dirty="0"/>
              <a:t>Using the websites </a:t>
            </a:r>
            <a:r>
              <a:rPr lang="en-AU" sz="1800" dirty="0">
                <a:hlinkClick r:id="rId3"/>
              </a:rPr>
              <a:t>Thinking with type</a:t>
            </a:r>
            <a:r>
              <a:rPr lang="en-AU" sz="1800" dirty="0"/>
              <a:t> and </a:t>
            </a:r>
            <a:r>
              <a:rPr lang="en-AU" sz="1800" dirty="0">
                <a:hlinkClick r:id="rId4"/>
              </a:rPr>
              <a:t>Envatotuts+ Design Theory</a:t>
            </a:r>
            <a:r>
              <a:rPr lang="en-AU" sz="1800" dirty="0"/>
              <a:t>, research and answer the following questions in your visual design journal or blog.</a:t>
            </a:r>
          </a:p>
          <a:p>
            <a:pPr marL="342900" indent="-342900">
              <a:lnSpc>
                <a:spcPct val="81000"/>
              </a:lnSpc>
              <a:buFont typeface="+mj-lt"/>
              <a:buAutoNum type="arabicPeriod"/>
              <a:defRPr sz="1700"/>
            </a:pPr>
            <a:r>
              <a:rPr lang="en-AU" sz="1800" dirty="0"/>
              <a:t>What is the purpose of a hang line?</a:t>
            </a:r>
          </a:p>
          <a:p>
            <a:pPr marL="342900" indent="-342900">
              <a:lnSpc>
                <a:spcPct val="81000"/>
              </a:lnSpc>
              <a:buFont typeface="+mj-lt"/>
              <a:buAutoNum type="arabicPeriod"/>
              <a:defRPr sz="1700"/>
            </a:pPr>
            <a:r>
              <a:rPr lang="en-AU" sz="1800" dirty="0"/>
              <a:t>Define and describe the function of the modular grid.</a:t>
            </a:r>
          </a:p>
          <a:p>
            <a:pPr marL="342900" indent="-342900">
              <a:lnSpc>
                <a:spcPct val="81000"/>
              </a:lnSpc>
              <a:buFont typeface="+mj-lt"/>
              <a:buAutoNum type="arabicPeriod"/>
              <a:defRPr sz="1700"/>
            </a:pPr>
            <a:r>
              <a:rPr lang="en-AU" sz="1800" dirty="0"/>
              <a:t>How does the baseline grid differ to the hang line or modular grid?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699" y="1484313"/>
            <a:ext cx="3308943" cy="3403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>
            <a:spLocks noGrp="1"/>
          </p:cNvSpPr>
          <p:nvPr>
            <p:ph type="title" idx="4294967295"/>
          </p:nvPr>
        </p:nvSpPr>
        <p:spPr>
          <a:xfrm>
            <a:off x="515938" y="584200"/>
            <a:ext cx="10515600" cy="1325564"/>
          </a:xfrm>
          <a:prstGeom prst="rect">
            <a:avLst/>
          </a:prstGeom>
        </p:spPr>
        <p:txBody>
          <a:bodyPr/>
          <a:lstStyle>
            <a:lvl1pPr defTabSz="393192">
              <a:lnSpc>
                <a:spcPct val="100000"/>
              </a:lnSpc>
              <a:spcBef>
                <a:spcPts val="400"/>
              </a:spcBef>
              <a:defRPr sz="3827">
                <a:solidFill>
                  <a:srgbClr val="C013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rPr dirty="0">
                <a:latin typeface="Calibri" panose="020F0502020204030204" pitchFamily="34" charset="0"/>
              </a:rPr>
              <a:t>Modular </a:t>
            </a:r>
            <a:r>
              <a:rPr lang="en-AU" dirty="0">
                <a:latin typeface="Calibri" panose="020F0502020204030204" pitchFamily="34" charset="0"/>
              </a:rPr>
              <a:t>g</a:t>
            </a:r>
            <a:r>
              <a:rPr dirty="0">
                <a:latin typeface="Calibri" panose="020F0502020204030204" pitchFamily="34" charset="0"/>
              </a:rPr>
              <a:t>rid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30" y="1505792"/>
            <a:ext cx="2265652" cy="3173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202" y="2396688"/>
            <a:ext cx="4256936" cy="199771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AD1E72-3CD9-9547-873E-AD9118CBA45C}"/>
              </a:ext>
            </a:extLst>
          </p:cNvPr>
          <p:cNvSpPr txBox="1">
            <a:spLocks/>
          </p:cNvSpPr>
          <p:nvPr/>
        </p:nvSpPr>
        <p:spPr>
          <a:xfrm>
            <a:off x="515939" y="1484313"/>
            <a:ext cx="4087960" cy="4249737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In the 50s and 60s, Swiss designers such as Joseph Müller-</a:t>
            </a:r>
            <a:r>
              <a:rPr lang="en-AU" sz="1800" dirty="0" err="1"/>
              <a:t>Brockmann</a:t>
            </a:r>
            <a:r>
              <a:rPr lang="en-AU" sz="1800" dirty="0"/>
              <a:t> and Karl Gerstner developed a modular grid by dividing the page horizontally and vertically.</a:t>
            </a:r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This grid style was most suitable for magazines. </a:t>
            </a:r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Within this structure, the amount of images and text are governed by the size of each module. </a:t>
            </a:r>
          </a:p>
          <a:p>
            <a:pPr hangingPunct="1">
              <a:lnSpc>
                <a:spcPct val="100000"/>
              </a:lnSpc>
              <a:defRPr sz="1700"/>
            </a:pPr>
            <a:r>
              <a:rPr lang="en-AU" sz="1800" dirty="0"/>
              <a:t>Images and text can take up more than one space with unlimited variations.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Widescreen</PresentationFormat>
  <Paragraphs>65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Office Theme</vt:lpstr>
      <vt:lpstr>Grid Systems</vt:lpstr>
      <vt:lpstr>Typographic grids</vt:lpstr>
      <vt:lpstr>Jan Tshichold </vt:lpstr>
      <vt:lpstr>Penguin books </vt:lpstr>
      <vt:lpstr>The Golden section</vt:lpstr>
      <vt:lpstr>Multi-column Grid</vt:lpstr>
      <vt:lpstr>Hang line, modular &amp; baseline grids</vt:lpstr>
      <vt:lpstr>Modular grid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arts visual design grid systems</dc:title>
  <dc:creator>NSW Department of Education</dc:creator>
  <dcterms:modified xsi:type="dcterms:W3CDTF">2022-10-25T04:05:23Z</dcterms:modified>
</cp:coreProperties>
</file>