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56" r:id="rId2"/>
    <p:sldId id="258" r:id="rId3"/>
    <p:sldId id="268" r:id="rId4"/>
    <p:sldId id="257" r:id="rId5"/>
    <p:sldId id="269" r:id="rId6"/>
    <p:sldId id="270" r:id="rId7"/>
    <p:sldId id="271" r:id="rId8"/>
    <p:sldId id="272" r:id="rId9"/>
    <p:sldId id="273" r:id="rId10"/>
    <p:sldId id="274" r:id="rId11"/>
    <p:sldId id="275" r:id="rId12"/>
    <p:sldId id="276" r:id="rId13"/>
    <p:sldId id="277" r:id="rId14"/>
    <p:sldId id="278" r:id="rId15"/>
    <p:sldId id="279" r:id="rId16"/>
    <p:sldId id="280" r:id="rId17"/>
    <p:sldId id="281" r:id="rId18"/>
    <p:sldId id="282" r:id="rId19"/>
    <p:sldId id="283" r:id="rId20"/>
    <p:sldId id="284"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230" autoAdjust="0"/>
    <p:restoredTop sz="89757" autoAdjust="0"/>
  </p:normalViewPr>
  <p:slideViewPr>
    <p:cSldViewPr snapToGrid="0">
      <p:cViewPr varScale="1">
        <p:scale>
          <a:sx n="84" d="100"/>
          <a:sy n="84" d="100"/>
        </p:scale>
        <p:origin x="92" y="1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0DECFB-D574-4553-9C76-F8A90275752C}" type="datetimeFigureOut">
              <a:rPr lang="en-AU" smtClean="0"/>
              <a:t>11/07/2018</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8ACBCE-3859-4ACB-B9A4-F18B0C7E2FE1}" type="slidenum">
              <a:rPr lang="en-AU" smtClean="0"/>
              <a:t>‹#›</a:t>
            </a:fld>
            <a:endParaRPr lang="en-AU"/>
          </a:p>
        </p:txBody>
      </p:sp>
    </p:spTree>
    <p:extLst>
      <p:ext uri="{BB962C8B-B14F-4D97-AF65-F5344CB8AC3E}">
        <p14:creationId xmlns:p14="http://schemas.microsoft.com/office/powerpoint/2010/main" val="26257787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Image one: </a:t>
            </a:r>
            <a:r>
              <a:rPr lang="en-AU" sz="1200" dirty="0"/>
              <a:t>https://6247daisy.files.wordpress.com/2010/06/isadora20duncan.jpg</a:t>
            </a:r>
          </a:p>
          <a:p>
            <a:endParaRPr lang="en-AU" dirty="0"/>
          </a:p>
        </p:txBody>
      </p:sp>
      <p:sp>
        <p:nvSpPr>
          <p:cNvPr id="4" name="Slide Number Placeholder 3"/>
          <p:cNvSpPr>
            <a:spLocks noGrp="1"/>
          </p:cNvSpPr>
          <p:nvPr>
            <p:ph type="sldNum" sz="quarter" idx="10"/>
          </p:nvPr>
        </p:nvSpPr>
        <p:spPr/>
        <p:txBody>
          <a:bodyPr/>
          <a:lstStyle/>
          <a:p>
            <a:fld id="{6A8ACBCE-3859-4ACB-B9A4-F18B0C7E2FE1}" type="slidenum">
              <a:rPr lang="en-AU" smtClean="0"/>
              <a:t>6</a:t>
            </a:fld>
            <a:endParaRPr lang="en-AU"/>
          </a:p>
        </p:txBody>
      </p:sp>
    </p:spTree>
    <p:extLst>
      <p:ext uri="{BB962C8B-B14F-4D97-AF65-F5344CB8AC3E}">
        <p14:creationId xmlns:p14="http://schemas.microsoft.com/office/powerpoint/2010/main" val="33103950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t>Image: https://vonari.net/class-at-alvin-ailey-american-dance-theatre/</a:t>
            </a:r>
          </a:p>
          <a:p>
            <a:endParaRPr lang="en-AU" dirty="0"/>
          </a:p>
        </p:txBody>
      </p:sp>
      <p:sp>
        <p:nvSpPr>
          <p:cNvPr id="4" name="Slide Number Placeholder 3"/>
          <p:cNvSpPr>
            <a:spLocks noGrp="1"/>
          </p:cNvSpPr>
          <p:nvPr>
            <p:ph type="sldNum" sz="quarter" idx="10"/>
          </p:nvPr>
        </p:nvSpPr>
        <p:spPr/>
        <p:txBody>
          <a:bodyPr/>
          <a:lstStyle/>
          <a:p>
            <a:fld id="{6A8ACBCE-3859-4ACB-B9A4-F18B0C7E2FE1}" type="slidenum">
              <a:rPr lang="en-AU" smtClean="0"/>
              <a:t>16</a:t>
            </a:fld>
            <a:endParaRPr lang="en-AU"/>
          </a:p>
        </p:txBody>
      </p:sp>
    </p:spTree>
    <p:extLst>
      <p:ext uri="{BB962C8B-B14F-4D97-AF65-F5344CB8AC3E}">
        <p14:creationId xmlns:p14="http://schemas.microsoft.com/office/powerpoint/2010/main" val="9204368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dirty="0"/>
              <a:t>Image: https://www.sydneydancecompany.com/people/collaborators/william-forsythe/#.WhT7V7puI2w</a:t>
            </a:r>
          </a:p>
          <a:p>
            <a:endParaRPr lang="en-AU" dirty="0"/>
          </a:p>
        </p:txBody>
      </p:sp>
      <p:sp>
        <p:nvSpPr>
          <p:cNvPr id="4" name="Slide Number Placeholder 3"/>
          <p:cNvSpPr>
            <a:spLocks noGrp="1"/>
          </p:cNvSpPr>
          <p:nvPr>
            <p:ph type="sldNum" sz="quarter" idx="10"/>
          </p:nvPr>
        </p:nvSpPr>
        <p:spPr/>
        <p:txBody>
          <a:bodyPr/>
          <a:lstStyle/>
          <a:p>
            <a:fld id="{6A8ACBCE-3859-4ACB-B9A4-F18B0C7E2FE1}" type="slidenum">
              <a:rPr lang="en-AU" smtClean="0"/>
              <a:t>17</a:t>
            </a:fld>
            <a:endParaRPr lang="en-AU"/>
          </a:p>
        </p:txBody>
      </p:sp>
    </p:spTree>
    <p:extLst>
      <p:ext uri="{BB962C8B-B14F-4D97-AF65-F5344CB8AC3E}">
        <p14:creationId xmlns:p14="http://schemas.microsoft.com/office/powerpoint/2010/main" val="19206352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dirty="0"/>
              <a:t>Image: https://www.sydneydancecompany.com/video-inside-william-forsythes-quintett/#.WhT7pbpuI2w</a:t>
            </a:r>
          </a:p>
          <a:p>
            <a:endParaRPr lang="en-AU" dirty="0"/>
          </a:p>
        </p:txBody>
      </p:sp>
      <p:sp>
        <p:nvSpPr>
          <p:cNvPr id="4" name="Slide Number Placeholder 3"/>
          <p:cNvSpPr>
            <a:spLocks noGrp="1"/>
          </p:cNvSpPr>
          <p:nvPr>
            <p:ph type="sldNum" sz="quarter" idx="10"/>
          </p:nvPr>
        </p:nvSpPr>
        <p:spPr/>
        <p:txBody>
          <a:bodyPr/>
          <a:lstStyle/>
          <a:p>
            <a:fld id="{6A8ACBCE-3859-4ACB-B9A4-F18B0C7E2FE1}" type="slidenum">
              <a:rPr lang="en-AU" smtClean="0"/>
              <a:t>18</a:t>
            </a:fld>
            <a:endParaRPr lang="en-AU"/>
          </a:p>
        </p:txBody>
      </p:sp>
    </p:spTree>
    <p:extLst>
      <p:ext uri="{BB962C8B-B14F-4D97-AF65-F5344CB8AC3E}">
        <p14:creationId xmlns:p14="http://schemas.microsoft.com/office/powerpoint/2010/main" val="2182606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dirty="0"/>
              <a:t>Image: https://alchetron.com/Graeme-Murphy</a:t>
            </a:r>
          </a:p>
          <a:p>
            <a:endParaRPr lang="en-AU" dirty="0"/>
          </a:p>
        </p:txBody>
      </p:sp>
      <p:sp>
        <p:nvSpPr>
          <p:cNvPr id="4" name="Slide Number Placeholder 3"/>
          <p:cNvSpPr>
            <a:spLocks noGrp="1"/>
          </p:cNvSpPr>
          <p:nvPr>
            <p:ph type="sldNum" sz="quarter" idx="10"/>
          </p:nvPr>
        </p:nvSpPr>
        <p:spPr/>
        <p:txBody>
          <a:bodyPr/>
          <a:lstStyle/>
          <a:p>
            <a:fld id="{6A8ACBCE-3859-4ACB-B9A4-F18B0C7E2FE1}" type="slidenum">
              <a:rPr lang="en-AU" smtClean="0"/>
              <a:t>19</a:t>
            </a:fld>
            <a:endParaRPr lang="en-AU"/>
          </a:p>
        </p:txBody>
      </p:sp>
    </p:spTree>
    <p:extLst>
      <p:ext uri="{BB962C8B-B14F-4D97-AF65-F5344CB8AC3E}">
        <p14:creationId xmlns:p14="http://schemas.microsoft.com/office/powerpoint/2010/main" val="28844701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6A8ACBCE-3859-4ACB-B9A4-F18B0C7E2FE1}" type="slidenum">
              <a:rPr lang="en-AU" smtClean="0"/>
              <a:t>8</a:t>
            </a:fld>
            <a:endParaRPr lang="en-AU"/>
          </a:p>
        </p:txBody>
      </p:sp>
    </p:spTree>
    <p:extLst>
      <p:ext uri="{BB962C8B-B14F-4D97-AF65-F5344CB8AC3E}">
        <p14:creationId xmlns:p14="http://schemas.microsoft.com/office/powerpoint/2010/main" val="42109811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6A8ACBCE-3859-4ACB-B9A4-F18B0C7E2FE1}" type="slidenum">
              <a:rPr lang="en-AU" smtClean="0"/>
              <a:t>9</a:t>
            </a:fld>
            <a:endParaRPr lang="en-AU"/>
          </a:p>
        </p:txBody>
      </p:sp>
    </p:spTree>
    <p:extLst>
      <p:ext uri="{BB962C8B-B14F-4D97-AF65-F5344CB8AC3E}">
        <p14:creationId xmlns:p14="http://schemas.microsoft.com/office/powerpoint/2010/main" val="35388041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6A8ACBCE-3859-4ACB-B9A4-F18B0C7E2FE1}" type="slidenum">
              <a:rPr lang="en-AU" smtClean="0"/>
              <a:t>10</a:t>
            </a:fld>
            <a:endParaRPr lang="en-AU"/>
          </a:p>
        </p:txBody>
      </p:sp>
    </p:spTree>
    <p:extLst>
      <p:ext uri="{BB962C8B-B14F-4D97-AF65-F5344CB8AC3E}">
        <p14:creationId xmlns:p14="http://schemas.microsoft.com/office/powerpoint/2010/main" val="26813569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6A8ACBCE-3859-4ACB-B9A4-F18B0C7E2FE1}" type="slidenum">
              <a:rPr lang="en-AU" smtClean="0"/>
              <a:t>11</a:t>
            </a:fld>
            <a:endParaRPr lang="en-AU"/>
          </a:p>
        </p:txBody>
      </p:sp>
    </p:spTree>
    <p:extLst>
      <p:ext uri="{BB962C8B-B14F-4D97-AF65-F5344CB8AC3E}">
        <p14:creationId xmlns:p14="http://schemas.microsoft.com/office/powerpoint/2010/main" val="22230623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t>Images: https://userscontent2.emaze.com/images/493ab550-787a-469c-b59c-8f57ae9d00ff/b483a671-689e-40fe-9794-433fcc103eec.jpg</a:t>
            </a:r>
          </a:p>
          <a:p>
            <a:endParaRPr lang="en-AU" dirty="0"/>
          </a:p>
        </p:txBody>
      </p:sp>
      <p:sp>
        <p:nvSpPr>
          <p:cNvPr id="4" name="Slide Number Placeholder 3"/>
          <p:cNvSpPr>
            <a:spLocks noGrp="1"/>
          </p:cNvSpPr>
          <p:nvPr>
            <p:ph type="sldNum" sz="quarter" idx="10"/>
          </p:nvPr>
        </p:nvSpPr>
        <p:spPr/>
        <p:txBody>
          <a:bodyPr/>
          <a:lstStyle/>
          <a:p>
            <a:fld id="{6A8ACBCE-3859-4ACB-B9A4-F18B0C7E2FE1}" type="slidenum">
              <a:rPr lang="en-AU" smtClean="0"/>
              <a:t>12</a:t>
            </a:fld>
            <a:endParaRPr lang="en-AU"/>
          </a:p>
        </p:txBody>
      </p:sp>
    </p:spTree>
    <p:extLst>
      <p:ext uri="{BB962C8B-B14F-4D97-AF65-F5344CB8AC3E}">
        <p14:creationId xmlns:p14="http://schemas.microsoft.com/office/powerpoint/2010/main" val="40162935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t>Images: http://assets.danceinforma.com/public/assets/mce/Chelsea_News/Martha_Graham_School_of_Contemporary_Dance.jpg</a:t>
            </a:r>
          </a:p>
          <a:p>
            <a:endParaRPr lang="en-AU" dirty="0"/>
          </a:p>
        </p:txBody>
      </p:sp>
      <p:sp>
        <p:nvSpPr>
          <p:cNvPr id="4" name="Slide Number Placeholder 3"/>
          <p:cNvSpPr>
            <a:spLocks noGrp="1"/>
          </p:cNvSpPr>
          <p:nvPr>
            <p:ph type="sldNum" sz="quarter" idx="10"/>
          </p:nvPr>
        </p:nvSpPr>
        <p:spPr/>
        <p:txBody>
          <a:bodyPr/>
          <a:lstStyle/>
          <a:p>
            <a:fld id="{6A8ACBCE-3859-4ACB-B9A4-F18B0C7E2FE1}" type="slidenum">
              <a:rPr lang="en-AU" smtClean="0"/>
              <a:t>13</a:t>
            </a:fld>
            <a:endParaRPr lang="en-AU"/>
          </a:p>
        </p:txBody>
      </p:sp>
    </p:spTree>
    <p:extLst>
      <p:ext uri="{BB962C8B-B14F-4D97-AF65-F5344CB8AC3E}">
        <p14:creationId xmlns:p14="http://schemas.microsoft.com/office/powerpoint/2010/main" val="24992158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t>Images: http://www.artsbeatla.com/wp-content/uploads/2015/04/Martha-Graham-2.jpg</a:t>
            </a:r>
          </a:p>
          <a:p>
            <a:endParaRPr lang="en-AU" dirty="0"/>
          </a:p>
        </p:txBody>
      </p:sp>
      <p:sp>
        <p:nvSpPr>
          <p:cNvPr id="4" name="Slide Number Placeholder 3"/>
          <p:cNvSpPr>
            <a:spLocks noGrp="1"/>
          </p:cNvSpPr>
          <p:nvPr>
            <p:ph type="sldNum" sz="quarter" idx="10"/>
          </p:nvPr>
        </p:nvSpPr>
        <p:spPr/>
        <p:txBody>
          <a:bodyPr/>
          <a:lstStyle/>
          <a:p>
            <a:fld id="{6A8ACBCE-3859-4ACB-B9A4-F18B0C7E2FE1}" type="slidenum">
              <a:rPr lang="en-AU" smtClean="0"/>
              <a:t>14</a:t>
            </a:fld>
            <a:endParaRPr lang="en-AU"/>
          </a:p>
        </p:txBody>
      </p:sp>
    </p:spTree>
    <p:extLst>
      <p:ext uri="{BB962C8B-B14F-4D97-AF65-F5344CB8AC3E}">
        <p14:creationId xmlns:p14="http://schemas.microsoft.com/office/powerpoint/2010/main" val="4036904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Images:</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t>http://pressroom.alvinailey.org/alvin-ailey-american-dance-theater/directors/alvin-ailey</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t>http://kentakepage.com/alvin-ailey-cultural-ambassador-to-the-world/</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t>http://lincolncenteratthemovies.org/productions/alvin-ailey-american-dance-theater</a:t>
            </a:r>
          </a:p>
          <a:p>
            <a:endParaRPr lang="en-AU" dirty="0"/>
          </a:p>
        </p:txBody>
      </p:sp>
      <p:sp>
        <p:nvSpPr>
          <p:cNvPr id="4" name="Slide Number Placeholder 3"/>
          <p:cNvSpPr>
            <a:spLocks noGrp="1"/>
          </p:cNvSpPr>
          <p:nvPr>
            <p:ph type="sldNum" sz="quarter" idx="10"/>
          </p:nvPr>
        </p:nvSpPr>
        <p:spPr/>
        <p:txBody>
          <a:bodyPr/>
          <a:lstStyle/>
          <a:p>
            <a:fld id="{6A8ACBCE-3859-4ACB-B9A4-F18B0C7E2FE1}" type="slidenum">
              <a:rPr lang="en-AU" smtClean="0"/>
              <a:t>15</a:t>
            </a:fld>
            <a:endParaRPr lang="en-AU"/>
          </a:p>
        </p:txBody>
      </p:sp>
    </p:spTree>
    <p:extLst>
      <p:ext uri="{BB962C8B-B14F-4D97-AF65-F5344CB8AC3E}">
        <p14:creationId xmlns:p14="http://schemas.microsoft.com/office/powerpoint/2010/main" val="4555836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hyperlink" Target="https://education.nsw.gov.au/teaching-and-learning/curriculum/key-learning-areas/creative-arts" TargetMode="External"/><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37582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71DAF73-D9B7-ED4B-B7D3-0D44321C469B}"/>
              </a:ext>
            </a:extLst>
          </p:cNvPr>
          <p:cNvSpPr/>
          <p:nvPr userDrawn="1"/>
        </p:nvSpPr>
        <p:spPr>
          <a:xfrm>
            <a:off x="419100" y="6386245"/>
            <a:ext cx="10713720" cy="246221"/>
          </a:xfrm>
          <a:prstGeom prst="rect">
            <a:avLst/>
          </a:prstGeom>
        </p:spPr>
        <p:txBody>
          <a:bodyPr wrap="square">
            <a:spAutoFit/>
          </a:bodyPr>
          <a:lstStyle/>
          <a:p>
            <a:r>
              <a:rPr lang="en-AU" sz="1000" b="0" i="0" dirty="0">
                <a:solidFill>
                  <a:schemeClr val="bg1"/>
                </a:solidFill>
                <a:effectLst/>
                <a:latin typeface="Calibri" panose="020F0502020204030204" pitchFamily="34" charset="0"/>
                <a:cs typeface="Calibri" panose="020F0502020204030204" pitchFamily="34" charset="0"/>
              </a:rPr>
              <a:t>Learning and Teaching Directorate, Secondary Education © </a:t>
            </a:r>
            <a:r>
              <a:rPr lang="en-AU" sz="1000" b="0" i="0" u="sng" dirty="0">
                <a:solidFill>
                  <a:srgbClr val="005EDE"/>
                </a:solidFill>
                <a:effectLst/>
                <a:latin typeface="Calibri" panose="020F0502020204030204" pitchFamily="34" charset="0"/>
                <a:cs typeface="Calibri" panose="020F0502020204030204" pitchFamily="34" charset="0"/>
                <a:hlinkClick r:id="rId3"/>
              </a:rPr>
              <a:t>NSW Department of Education</a:t>
            </a:r>
            <a:r>
              <a:rPr lang="en-AU" sz="1000" b="0" i="0" dirty="0">
                <a:solidFill>
                  <a:schemeClr val="bg1"/>
                </a:solidFill>
                <a:effectLst/>
                <a:latin typeface="Calibri" panose="020F0502020204030204" pitchFamily="34" charset="0"/>
                <a:cs typeface="Calibri" panose="020F0502020204030204" pitchFamily="34" charset="0"/>
              </a:rPr>
              <a:t>, July 2018</a:t>
            </a:r>
          </a:p>
        </p:txBody>
      </p:sp>
    </p:spTree>
    <p:extLst>
      <p:ext uri="{BB962C8B-B14F-4D97-AF65-F5344CB8AC3E}">
        <p14:creationId xmlns:p14="http://schemas.microsoft.com/office/powerpoint/2010/main" val="155947011"/>
      </p:ext>
    </p:extLst>
  </p:cSld>
  <p:clrMapOvr>
    <a:masterClrMapping/>
  </p:clrMapOvr>
  <p:extLst>
    <p:ext uri="{DCECCB84-F9BA-43D5-87BE-67443E8EF086}">
      <p15:sldGuideLst xmlns:p15="http://schemas.microsoft.com/office/powerpoint/2012/main">
        <p15:guide id="1" pos="3840" userDrawn="1">
          <p15:clr>
            <a:srgbClr val="FBAE40"/>
          </p15:clr>
        </p15:guide>
        <p15:guide id="2" pos="325" userDrawn="1">
          <p15:clr>
            <a:srgbClr val="FBAE40"/>
          </p15:clr>
        </p15:guide>
        <p15:guide id="3" orient="horz" pos="3543" userDrawn="1">
          <p15:clr>
            <a:srgbClr val="FBAE40"/>
          </p15:clr>
        </p15:guide>
        <p15:guide id="4" orient="horz" pos="368" userDrawn="1">
          <p15:clr>
            <a:srgbClr val="FBAE40"/>
          </p15:clr>
        </p15:guide>
        <p15:guide id="5" orient="horz" pos="935" userDrawn="1">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1458486"/>
      </p:ext>
    </p:extLst>
  </p:cSld>
  <p:clrMap bg1="lt1" tx1="dk1" bg2="lt2" tx2="dk2" accent1="accent1" accent2="accent2" accent3="accent3" accent4="accent4" accent5="accent5" accent6="accent6" hlink="hlink" folHlink="folHlink"/>
  <p:sldLayoutIdLst>
    <p:sldLayoutId id="2147483649" r:id="rId1"/>
    <p:sldLayoutId id="2147483650"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youtube.com/watch?v=Xoid5G8j2vY"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hyperlink" Target="https://www.youtube.com/watch?v=p78zYG6-aHI&amp;feature=related"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www.youtube.com/watch?v=E8p9Fpyv4ng"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hyperlink" Target="http://www.youtube.com/watch?v=f2T-Rbf_z54&amp;feature=fvw"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hyperlink" Target="http://www.youtube.com/watch?v=JUv8dvSvB_o&amp;feature=fvwrelhttps://www.youtube.com/watch?v=oZzGElW_qRs"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www.youtube.com/watch?v=SGvfqpQZC-s"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hyperlink" Target="https://www.youtube.com/watch?v=iPScI15bUkE"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www.youtube.com/watch?v=ScODvp3VJCk"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2" Type="http://schemas.openxmlformats.org/officeDocument/2006/relationships/hyperlink" Target="http://www.youtube.com/watch?v=OyEEdb9sZZ4"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youtube.com/watch?v=uhI4CpAH8wM" TargetMode="External"/><Relationship Id="rId2" Type="http://schemas.openxmlformats.org/officeDocument/2006/relationships/hyperlink" Target="https://www.youtube.com/watch?v=do2vmsmdwlk" TargetMode="Externa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www.youtube.com/watch?v=y321YKUc7KY" TargetMode="External"/><Relationship Id="rId2" Type="http://schemas.openxmlformats.org/officeDocument/2006/relationships/hyperlink" Target="http://www.youtube.com/watch?v=UkT54BetFBI&amp;feature=related" TargetMode="Externa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hyperlink" Target="http://www.youtube.com/watch?v=6FemE2x8CWc&amp;feature=related" TargetMode="External"/><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hyperlink" Target="http://www.youtube.com/watch?v=V7H31cnTICM&amp;feature=related"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www.youtube.com/watch?v=42Hc6pvnI8A"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hyperlink" Target="https://www.youtube.com/watch?v=iRSzXbHCbQY"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32258-610E-41D4-96BC-C1180C83FEB5}"/>
              </a:ext>
            </a:extLst>
          </p:cNvPr>
          <p:cNvSpPr>
            <a:spLocks noGrp="1"/>
          </p:cNvSpPr>
          <p:nvPr>
            <p:ph type="ctrTitle" idx="4294967295"/>
          </p:nvPr>
        </p:nvSpPr>
        <p:spPr>
          <a:xfrm>
            <a:off x="0" y="5991095"/>
            <a:ext cx="12192000" cy="697229"/>
          </a:xfrm>
          <a:prstGeom prst="rect">
            <a:avLst/>
          </a:prstGeom>
        </p:spPr>
        <p:txBody>
          <a:bodyPr>
            <a:normAutofit/>
          </a:bodyPr>
          <a:lstStyle/>
          <a:p>
            <a:pPr algn="ctr"/>
            <a:r>
              <a:rPr lang="en-AU" sz="4400" dirty="0">
                <a:solidFill>
                  <a:schemeClr val="bg1"/>
                </a:solidFill>
              </a:rPr>
              <a:t>Pioneers of modern dance</a:t>
            </a:r>
          </a:p>
        </p:txBody>
      </p:sp>
    </p:spTree>
    <p:extLst>
      <p:ext uri="{BB962C8B-B14F-4D97-AF65-F5344CB8AC3E}">
        <p14:creationId xmlns:p14="http://schemas.microsoft.com/office/powerpoint/2010/main" val="7200536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D6166-8EB3-46F5-9965-E9C79D492703}"/>
              </a:ext>
            </a:extLst>
          </p:cNvPr>
          <p:cNvSpPr>
            <a:spLocks noGrp="1"/>
          </p:cNvSpPr>
          <p:nvPr>
            <p:ph type="title" idx="4294967295"/>
          </p:nvPr>
        </p:nvSpPr>
        <p:spPr>
          <a:xfrm>
            <a:off x="434898" y="427885"/>
            <a:ext cx="10515600" cy="1325563"/>
          </a:xfrm>
          <a:prstGeom prst="rect">
            <a:avLst/>
          </a:prstGeom>
        </p:spPr>
        <p:txBody>
          <a:bodyPr/>
          <a:lstStyle/>
          <a:p>
            <a:r>
              <a:rPr lang="en-AU" b="1" dirty="0">
                <a:solidFill>
                  <a:srgbClr val="C00000"/>
                </a:solidFill>
              </a:rPr>
              <a:t>Martha Graham</a:t>
            </a:r>
          </a:p>
        </p:txBody>
      </p:sp>
      <p:sp>
        <p:nvSpPr>
          <p:cNvPr id="3" name="Content Placeholder 2">
            <a:extLst>
              <a:ext uri="{FF2B5EF4-FFF2-40B4-BE49-F238E27FC236}">
                <a16:creationId xmlns:a16="http://schemas.microsoft.com/office/drawing/2014/main" id="{BEB1021C-CA40-4AEE-AB25-D172D3DDEED8}"/>
              </a:ext>
            </a:extLst>
          </p:cNvPr>
          <p:cNvSpPr>
            <a:spLocks noGrp="1"/>
          </p:cNvSpPr>
          <p:nvPr>
            <p:ph idx="4294967295"/>
          </p:nvPr>
        </p:nvSpPr>
        <p:spPr>
          <a:xfrm>
            <a:off x="143758" y="1395420"/>
            <a:ext cx="5866749" cy="3866317"/>
          </a:xfrm>
          <a:prstGeom prst="rect">
            <a:avLst/>
          </a:prstGeom>
        </p:spPr>
        <p:txBody>
          <a:bodyPr>
            <a:noAutofit/>
          </a:bodyPr>
          <a:lstStyle/>
          <a:p>
            <a:pPr marL="254000" lvl="1" indent="0">
              <a:spcBef>
                <a:spcPts val="400"/>
              </a:spcBef>
              <a:buSzPct val="80000"/>
              <a:buNone/>
              <a:defRPr sz="1800">
                <a:solidFill>
                  <a:srgbClr val="000000"/>
                </a:solidFill>
              </a:defRPr>
            </a:pPr>
            <a:r>
              <a:rPr lang="en-AU" sz="2100" dirty="0"/>
              <a:t>Martha Graham developed a dance technique that broke the mould of classical ballet and pioneered the field of modern dance.</a:t>
            </a:r>
          </a:p>
          <a:p>
            <a:pPr lvl="0">
              <a:defRPr sz="1800">
                <a:solidFill>
                  <a:srgbClr val="000000"/>
                </a:solidFill>
              </a:defRPr>
            </a:pPr>
            <a:r>
              <a:rPr lang="en-AU" sz="2100" dirty="0">
                <a:solidFill>
                  <a:schemeClr val="bg2">
                    <a:lumMod val="10000"/>
                  </a:schemeClr>
                </a:solidFill>
              </a:rPr>
              <a:t>Watch </a:t>
            </a:r>
            <a:r>
              <a:rPr lang="en-AU" sz="2100" dirty="0" smtClean="0">
                <a:solidFill>
                  <a:schemeClr val="bg2">
                    <a:lumMod val="10000"/>
                  </a:schemeClr>
                </a:solidFill>
                <a:hlinkClick r:id="rId3"/>
              </a:rPr>
              <a:t>Martha Graham’s Choreography</a:t>
            </a:r>
            <a:r>
              <a:rPr lang="en-AU" sz="2100" dirty="0" smtClean="0">
                <a:solidFill>
                  <a:schemeClr val="bg2">
                    <a:lumMod val="10000"/>
                  </a:schemeClr>
                </a:solidFill>
                <a:hlinkClick r:id="rId3"/>
              </a:rPr>
              <a:t> </a:t>
            </a:r>
            <a:r>
              <a:rPr lang="en-AU" sz="2100" dirty="0">
                <a:solidFill>
                  <a:schemeClr val="bg2">
                    <a:lumMod val="10000"/>
                  </a:schemeClr>
                </a:solidFill>
              </a:rPr>
              <a:t>and </a:t>
            </a:r>
            <a:r>
              <a:rPr lang="en-AU" sz="2100" dirty="0">
                <a:solidFill>
                  <a:schemeClr val="bg2">
                    <a:lumMod val="10000"/>
                  </a:schemeClr>
                </a:solidFill>
                <a:hlinkClick r:id="rId4"/>
              </a:rPr>
              <a:t>Floor Work </a:t>
            </a:r>
            <a:r>
              <a:rPr lang="en-AU" sz="2100" dirty="0">
                <a:solidFill>
                  <a:schemeClr val="bg2">
                    <a:lumMod val="10000"/>
                  </a:schemeClr>
                </a:solidFill>
              </a:rPr>
              <a:t>write a TEEEC paragraph in your work book, including the following information:</a:t>
            </a:r>
          </a:p>
          <a:p>
            <a:pPr marL="0" lvl="0" indent="0">
              <a:buNone/>
              <a:defRPr sz="1800">
                <a:solidFill>
                  <a:srgbClr val="000000"/>
                </a:solidFill>
              </a:defRPr>
            </a:pPr>
            <a:r>
              <a:rPr lang="en-AU" sz="2100" b="1" dirty="0">
                <a:solidFill>
                  <a:srgbClr val="C00000"/>
                </a:solidFill>
                <a:latin typeface="Arial" panose="020B0604020202020204" pitchFamily="34" charset="0"/>
                <a:ea typeface="SimSun" panose="02010600030101010101" pitchFamily="2" charset="-122"/>
                <a:cs typeface="Times New Roman" panose="02020603050405020304" pitchFamily="18" charset="0"/>
              </a:rPr>
              <a:t>	T</a:t>
            </a:r>
            <a:r>
              <a:rPr lang="en-AU" sz="2100" dirty="0">
                <a:solidFill>
                  <a:schemeClr val="bg2">
                    <a:lumMod val="10000"/>
                  </a:schemeClr>
                </a:solidFill>
              </a:rPr>
              <a:t>:  </a:t>
            </a:r>
            <a:r>
              <a:rPr lang="en-AU" sz="2100" b="1" dirty="0">
                <a:solidFill>
                  <a:srgbClr val="C00000"/>
                </a:solidFill>
                <a:latin typeface="Arial" panose="020B0604020202020204" pitchFamily="34" charset="0"/>
                <a:ea typeface="SimSun" panose="02010600030101010101" pitchFamily="2" charset="-122"/>
                <a:cs typeface="Times New Roman" panose="02020603050405020304" pitchFamily="18" charset="0"/>
              </a:rPr>
              <a:t>Topic Sentence </a:t>
            </a:r>
          </a:p>
          <a:p>
            <a:pPr marL="0" lvl="0" indent="0">
              <a:buNone/>
              <a:defRPr sz="1800">
                <a:solidFill>
                  <a:srgbClr val="000000"/>
                </a:solidFill>
              </a:defRPr>
            </a:pPr>
            <a:r>
              <a:rPr lang="en-AU" sz="2100" b="1" dirty="0">
                <a:solidFill>
                  <a:srgbClr val="E36C0A"/>
                </a:solidFill>
                <a:latin typeface="Arial" panose="020B0604020202020204" pitchFamily="34" charset="0"/>
                <a:ea typeface="SimSun" panose="02010600030101010101" pitchFamily="2" charset="-122"/>
                <a:cs typeface="Times New Roman" panose="02020603050405020304" pitchFamily="18" charset="0"/>
              </a:rPr>
              <a:t>	E</a:t>
            </a:r>
            <a:r>
              <a:rPr lang="en-AU" sz="2100" dirty="0">
                <a:solidFill>
                  <a:schemeClr val="bg2">
                    <a:lumMod val="10000"/>
                  </a:schemeClr>
                </a:solidFill>
              </a:rPr>
              <a:t>:  </a:t>
            </a:r>
            <a:r>
              <a:rPr lang="en-AU" sz="2100" b="1" dirty="0">
                <a:solidFill>
                  <a:srgbClr val="E36C0A"/>
                </a:solidFill>
                <a:latin typeface="Arial" panose="020B0604020202020204" pitchFamily="34" charset="0"/>
                <a:ea typeface="SimSun" panose="02010600030101010101" pitchFamily="2" charset="-122"/>
                <a:cs typeface="Times New Roman" panose="02020603050405020304" pitchFamily="18" charset="0"/>
              </a:rPr>
              <a:t>Expand</a:t>
            </a:r>
            <a:endParaRPr lang="en-AU" sz="2100" dirty="0">
              <a:solidFill>
                <a:schemeClr val="bg2">
                  <a:lumMod val="10000"/>
                </a:schemeClr>
              </a:solidFill>
            </a:endParaRPr>
          </a:p>
          <a:p>
            <a:pPr marL="0" lvl="0" indent="0">
              <a:buNone/>
              <a:defRPr sz="1800">
                <a:solidFill>
                  <a:srgbClr val="000000"/>
                </a:solidFill>
              </a:defRPr>
            </a:pPr>
            <a:r>
              <a:rPr lang="en-AU" sz="2100" b="1" dirty="0">
                <a:solidFill>
                  <a:srgbClr val="00863D"/>
                </a:solidFill>
                <a:latin typeface="Arial" panose="020B0604020202020204" pitchFamily="34" charset="0"/>
                <a:ea typeface="SimSun" panose="02010600030101010101" pitchFamily="2" charset="-122"/>
                <a:cs typeface="Times New Roman" panose="02020603050405020304" pitchFamily="18" charset="0"/>
              </a:rPr>
              <a:t>	E</a:t>
            </a:r>
            <a:r>
              <a:rPr lang="en-AU" sz="2100" dirty="0">
                <a:solidFill>
                  <a:schemeClr val="bg2">
                    <a:lumMod val="10000"/>
                  </a:schemeClr>
                </a:solidFill>
              </a:rPr>
              <a:t>:  </a:t>
            </a:r>
            <a:r>
              <a:rPr lang="en-AU" sz="2100" b="1" dirty="0">
                <a:solidFill>
                  <a:srgbClr val="00863D"/>
                </a:solidFill>
                <a:latin typeface="Arial" panose="020B0604020202020204" pitchFamily="34" charset="0"/>
                <a:ea typeface="SimSun" panose="02010600030101010101" pitchFamily="2" charset="-122"/>
                <a:cs typeface="Times New Roman" panose="02020603050405020304" pitchFamily="18" charset="0"/>
              </a:rPr>
              <a:t>Example</a:t>
            </a:r>
          </a:p>
          <a:p>
            <a:pPr marL="0" lvl="0" indent="0">
              <a:buNone/>
              <a:defRPr sz="1800">
                <a:solidFill>
                  <a:srgbClr val="000000"/>
                </a:solidFill>
              </a:defRPr>
            </a:pPr>
            <a:r>
              <a:rPr lang="en-AU" sz="2100" b="1" dirty="0">
                <a:solidFill>
                  <a:srgbClr val="365F91"/>
                </a:solidFill>
                <a:latin typeface="Arial" panose="020B0604020202020204" pitchFamily="34" charset="0"/>
                <a:ea typeface="SimSun" panose="02010600030101010101" pitchFamily="2" charset="-122"/>
                <a:cs typeface="Times New Roman" panose="02020603050405020304" pitchFamily="18" charset="0"/>
              </a:rPr>
              <a:t>	E</a:t>
            </a:r>
            <a:r>
              <a:rPr lang="en-AU" sz="2100" dirty="0">
                <a:solidFill>
                  <a:schemeClr val="bg2">
                    <a:lumMod val="10000"/>
                  </a:schemeClr>
                </a:solidFill>
              </a:rPr>
              <a:t>:  </a:t>
            </a:r>
            <a:r>
              <a:rPr lang="en-AU" sz="2100" b="1" dirty="0">
                <a:solidFill>
                  <a:srgbClr val="365F91"/>
                </a:solidFill>
                <a:latin typeface="Arial" panose="020B0604020202020204" pitchFamily="34" charset="0"/>
                <a:ea typeface="SimSun" panose="02010600030101010101" pitchFamily="2" charset="-122"/>
                <a:cs typeface="Times New Roman" panose="02020603050405020304" pitchFamily="18" charset="0"/>
              </a:rPr>
              <a:t>Explain</a:t>
            </a:r>
          </a:p>
          <a:p>
            <a:pPr marL="0" lvl="0" indent="0">
              <a:buNone/>
              <a:defRPr sz="1800">
                <a:solidFill>
                  <a:srgbClr val="000000"/>
                </a:solidFill>
              </a:defRPr>
            </a:pPr>
            <a:r>
              <a:rPr lang="en-AU" sz="2100" b="1" dirty="0">
                <a:solidFill>
                  <a:srgbClr val="7030A0"/>
                </a:solidFill>
                <a:latin typeface="Arial" panose="020B0604020202020204" pitchFamily="34" charset="0"/>
                <a:ea typeface="SimSun" panose="02010600030101010101" pitchFamily="2" charset="-122"/>
                <a:cs typeface="Times New Roman" panose="02020603050405020304" pitchFamily="18" charset="0"/>
              </a:rPr>
              <a:t>	C</a:t>
            </a:r>
            <a:r>
              <a:rPr lang="en-AU" sz="2100" dirty="0">
                <a:solidFill>
                  <a:schemeClr val="bg2">
                    <a:lumMod val="10000"/>
                  </a:schemeClr>
                </a:solidFill>
              </a:rPr>
              <a:t>: </a:t>
            </a:r>
            <a:r>
              <a:rPr lang="en-AU" sz="2100" b="1" dirty="0">
                <a:solidFill>
                  <a:srgbClr val="7030A0"/>
                </a:solidFill>
                <a:latin typeface="Arial" panose="020B0604020202020204" pitchFamily="34" charset="0"/>
                <a:ea typeface="SimSun" panose="02010600030101010101" pitchFamily="2" charset="-122"/>
                <a:cs typeface="Times New Roman" panose="02020603050405020304" pitchFamily="18" charset="0"/>
              </a:rPr>
              <a:t>Connect</a:t>
            </a:r>
            <a:endParaRPr lang="en-AU" sz="2100" dirty="0"/>
          </a:p>
          <a:p>
            <a:pPr lvl="0">
              <a:defRPr sz="1800">
                <a:solidFill>
                  <a:srgbClr val="000000"/>
                </a:solidFill>
              </a:defRPr>
            </a:pPr>
            <a:endParaRPr lang="en-AU" sz="2100" dirty="0">
              <a:solidFill>
                <a:schemeClr val="bg2">
                  <a:lumMod val="10000"/>
                </a:schemeClr>
              </a:solidFill>
            </a:endParaRPr>
          </a:p>
          <a:p>
            <a:pPr marL="254000" lvl="1" indent="0">
              <a:spcBef>
                <a:spcPts val="400"/>
              </a:spcBef>
              <a:buSzPct val="80000"/>
              <a:buNone/>
              <a:defRPr sz="1800">
                <a:solidFill>
                  <a:srgbClr val="000000"/>
                </a:solidFill>
              </a:defRPr>
            </a:pPr>
            <a:endParaRPr lang="en-AU" sz="2100" dirty="0"/>
          </a:p>
        </p:txBody>
      </p:sp>
      <p:sp>
        <p:nvSpPr>
          <p:cNvPr id="4" name="Rectangle 3">
            <a:extLst>
              <a:ext uri="{FF2B5EF4-FFF2-40B4-BE49-F238E27FC236}">
                <a16:creationId xmlns:a16="http://schemas.microsoft.com/office/drawing/2014/main" id="{CBF7DE90-3E4A-43E2-AD62-21B151C03FBD}"/>
              </a:ext>
            </a:extLst>
          </p:cNvPr>
          <p:cNvSpPr/>
          <p:nvPr/>
        </p:nvSpPr>
        <p:spPr>
          <a:xfrm>
            <a:off x="6096000" y="1395420"/>
            <a:ext cx="2809461" cy="3036729"/>
          </a:xfrm>
          <a:prstGeom prst="rect">
            <a:avLst/>
          </a:prstGeom>
        </p:spPr>
        <p:txBody>
          <a:bodyPr wrap="square">
            <a:noAutofit/>
          </a:bodyPr>
          <a:lstStyle/>
          <a:p>
            <a:pPr marL="342900" lvl="0" indent="-342900">
              <a:buFont typeface="Arial" panose="020B0604020202020204" pitchFamily="34" charset="0"/>
              <a:buChar char="•"/>
              <a:defRPr sz="1800">
                <a:solidFill>
                  <a:srgbClr val="000000"/>
                </a:solidFill>
              </a:defRPr>
            </a:pPr>
            <a:r>
              <a:rPr lang="en-AU" sz="2100" dirty="0">
                <a:solidFill>
                  <a:schemeClr val="bg2">
                    <a:lumMod val="10000"/>
                  </a:schemeClr>
                </a:solidFill>
              </a:rPr>
              <a:t>What do you notice about Martha Graham’s modern technique?</a:t>
            </a:r>
          </a:p>
          <a:p>
            <a:pPr marL="342900" lvl="0" indent="-342900">
              <a:buFont typeface="Arial" panose="020B0604020202020204" pitchFamily="34" charset="0"/>
              <a:buChar char="•"/>
              <a:defRPr sz="1800">
                <a:solidFill>
                  <a:srgbClr val="000000"/>
                </a:solidFill>
              </a:defRPr>
            </a:pPr>
            <a:r>
              <a:rPr lang="en-AU" sz="2100" dirty="0">
                <a:solidFill>
                  <a:schemeClr val="bg2">
                    <a:lumMod val="10000"/>
                  </a:schemeClr>
                </a:solidFill>
              </a:rPr>
              <a:t>Try and describe the movement quality?</a:t>
            </a:r>
          </a:p>
          <a:p>
            <a:pPr marL="342900" lvl="0" indent="-342900">
              <a:buFont typeface="Arial" panose="020B0604020202020204" pitchFamily="34" charset="0"/>
              <a:buChar char="•"/>
              <a:defRPr sz="1800">
                <a:solidFill>
                  <a:srgbClr val="000000"/>
                </a:solidFill>
              </a:defRPr>
            </a:pPr>
            <a:r>
              <a:rPr lang="en-AU" sz="2100" dirty="0">
                <a:solidFill>
                  <a:schemeClr val="bg2">
                    <a:lumMod val="10000"/>
                  </a:schemeClr>
                </a:solidFill>
              </a:rPr>
              <a:t>What is her aim in her choreography?</a:t>
            </a:r>
          </a:p>
          <a:p>
            <a:pPr marL="541189" indent="-287189">
              <a:spcBef>
                <a:spcPts val="400"/>
              </a:spcBef>
              <a:buSzPct val="80000"/>
              <a:defRPr sz="1800">
                <a:solidFill>
                  <a:srgbClr val="000000"/>
                </a:solidFill>
              </a:defRPr>
            </a:pPr>
            <a:endParaRPr lang="en-AU" sz="2100" dirty="0"/>
          </a:p>
        </p:txBody>
      </p:sp>
      <p:pic>
        <p:nvPicPr>
          <p:cNvPr id="6" name="Picture 5" descr="dancer">
            <a:extLst>
              <a:ext uri="{FF2B5EF4-FFF2-40B4-BE49-F238E27FC236}">
                <a16:creationId xmlns:a16="http://schemas.microsoft.com/office/drawing/2014/main" id="{E1759AB6-6B31-4F02-B07C-7D9AA0CF2DF3}"/>
              </a:ext>
            </a:extLst>
          </p:cNvPr>
          <p:cNvPicPr>
            <a:picLocks noChangeAspect="1"/>
          </p:cNvPicPr>
          <p:nvPr/>
        </p:nvPicPr>
        <p:blipFill>
          <a:blip r:embed="rId5"/>
          <a:stretch>
            <a:fillRect/>
          </a:stretch>
        </p:blipFill>
        <p:spPr>
          <a:xfrm>
            <a:off x="8990954" y="1484313"/>
            <a:ext cx="2942155" cy="3665475"/>
          </a:xfrm>
          <a:prstGeom prst="rect">
            <a:avLst/>
          </a:prstGeom>
        </p:spPr>
      </p:pic>
    </p:spTree>
    <p:extLst>
      <p:ext uri="{BB962C8B-B14F-4D97-AF65-F5344CB8AC3E}">
        <p14:creationId xmlns:p14="http://schemas.microsoft.com/office/powerpoint/2010/main" val="68974959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D6166-8EB3-46F5-9965-E9C79D492703}"/>
              </a:ext>
            </a:extLst>
          </p:cNvPr>
          <p:cNvSpPr>
            <a:spLocks noGrp="1"/>
          </p:cNvSpPr>
          <p:nvPr>
            <p:ph type="title" idx="4294967295"/>
          </p:nvPr>
        </p:nvSpPr>
        <p:spPr>
          <a:xfrm>
            <a:off x="515938" y="461182"/>
            <a:ext cx="10515600" cy="1325563"/>
          </a:xfrm>
          <a:prstGeom prst="rect">
            <a:avLst/>
          </a:prstGeom>
        </p:spPr>
        <p:txBody>
          <a:bodyPr/>
          <a:lstStyle/>
          <a:p>
            <a:r>
              <a:rPr lang="en-AU" b="1" dirty="0">
                <a:solidFill>
                  <a:srgbClr val="C00000"/>
                </a:solidFill>
              </a:rPr>
              <a:t>Martha Graham …</a:t>
            </a:r>
          </a:p>
        </p:txBody>
      </p:sp>
      <p:sp>
        <p:nvSpPr>
          <p:cNvPr id="3" name="Content Placeholder 2">
            <a:extLst>
              <a:ext uri="{FF2B5EF4-FFF2-40B4-BE49-F238E27FC236}">
                <a16:creationId xmlns:a16="http://schemas.microsoft.com/office/drawing/2014/main" id="{BEB1021C-CA40-4AEE-AB25-D172D3DDEED8}"/>
              </a:ext>
            </a:extLst>
          </p:cNvPr>
          <p:cNvSpPr>
            <a:spLocks noGrp="1"/>
          </p:cNvSpPr>
          <p:nvPr>
            <p:ph idx="4294967295"/>
          </p:nvPr>
        </p:nvSpPr>
        <p:spPr>
          <a:xfrm>
            <a:off x="431207" y="1449287"/>
            <a:ext cx="8776264" cy="3800419"/>
          </a:xfrm>
          <a:prstGeom prst="rect">
            <a:avLst/>
          </a:prstGeom>
        </p:spPr>
        <p:txBody>
          <a:bodyPr>
            <a:noAutofit/>
          </a:bodyPr>
          <a:lstStyle/>
          <a:p>
            <a:pPr marL="0" indent="0">
              <a:spcBef>
                <a:spcPts val="400"/>
              </a:spcBef>
              <a:buSzPct val="80000"/>
              <a:buNone/>
              <a:defRPr sz="1800">
                <a:solidFill>
                  <a:srgbClr val="000000"/>
                </a:solidFill>
              </a:defRPr>
            </a:pPr>
            <a:r>
              <a:rPr lang="en-AU" sz="2100" b="1" dirty="0"/>
              <a:t>Summarise the following notes into your workbooks:</a:t>
            </a:r>
            <a:endParaRPr lang="en-AU" sz="2100" b="1" dirty="0">
              <a:solidFill>
                <a:schemeClr val="bg2">
                  <a:lumMod val="10000"/>
                </a:schemeClr>
              </a:solidFill>
            </a:endParaRPr>
          </a:p>
          <a:p>
            <a:pPr marL="446738" indent="-446738">
              <a:spcBef>
                <a:spcPts val="400"/>
              </a:spcBef>
              <a:buSzPct val="80000"/>
              <a:defRPr sz="1800">
                <a:solidFill>
                  <a:srgbClr val="000000"/>
                </a:solidFill>
              </a:defRPr>
            </a:pPr>
            <a:r>
              <a:rPr lang="en-AU" sz="2100" dirty="0">
                <a:solidFill>
                  <a:schemeClr val="bg2">
                    <a:lumMod val="10000"/>
                  </a:schemeClr>
                </a:solidFill>
              </a:rPr>
              <a:t>She is the single most influential figure in modern dance.</a:t>
            </a:r>
          </a:p>
          <a:p>
            <a:pPr marL="446738" indent="-446738">
              <a:spcBef>
                <a:spcPts val="400"/>
              </a:spcBef>
              <a:buSzPct val="80000"/>
              <a:defRPr sz="1800">
                <a:solidFill>
                  <a:srgbClr val="000000"/>
                </a:solidFill>
              </a:defRPr>
            </a:pPr>
            <a:r>
              <a:rPr lang="en-AU" sz="2100" dirty="0">
                <a:solidFill>
                  <a:schemeClr val="bg2">
                    <a:lumMod val="10000"/>
                  </a:schemeClr>
                </a:solidFill>
              </a:rPr>
              <a:t>Graham toured and performed in the </a:t>
            </a:r>
            <a:r>
              <a:rPr lang="en-AU" sz="2100" dirty="0" err="1">
                <a:solidFill>
                  <a:schemeClr val="bg2">
                    <a:lumMod val="10000"/>
                  </a:schemeClr>
                </a:solidFill>
              </a:rPr>
              <a:t>Denishawn</a:t>
            </a:r>
            <a:r>
              <a:rPr lang="en-AU" sz="2100" dirty="0">
                <a:solidFill>
                  <a:schemeClr val="bg2">
                    <a:lumMod val="10000"/>
                  </a:schemeClr>
                </a:solidFill>
              </a:rPr>
              <a:t> company in 1919.</a:t>
            </a:r>
          </a:p>
          <a:p>
            <a:pPr marL="446738" indent="-446738">
              <a:spcBef>
                <a:spcPts val="400"/>
              </a:spcBef>
              <a:buSzPct val="80000"/>
              <a:defRPr sz="1800">
                <a:solidFill>
                  <a:srgbClr val="000000"/>
                </a:solidFill>
              </a:defRPr>
            </a:pPr>
            <a:r>
              <a:rPr lang="en-AU" sz="2100" dirty="0">
                <a:solidFill>
                  <a:schemeClr val="bg2">
                    <a:lumMod val="10000"/>
                  </a:schemeClr>
                </a:solidFill>
              </a:rPr>
              <a:t>Her main purpose in her works was to show inner feelings (e.g. grief, love etc)</a:t>
            </a:r>
          </a:p>
          <a:p>
            <a:pPr marL="446738" indent="-446738">
              <a:spcBef>
                <a:spcPts val="400"/>
              </a:spcBef>
              <a:buSzPct val="80000"/>
              <a:defRPr sz="1800">
                <a:solidFill>
                  <a:srgbClr val="000000"/>
                </a:solidFill>
              </a:defRPr>
            </a:pPr>
            <a:r>
              <a:rPr lang="en-AU" sz="2100" dirty="0">
                <a:solidFill>
                  <a:schemeClr val="bg2">
                    <a:lumMod val="10000"/>
                  </a:schemeClr>
                </a:solidFill>
              </a:rPr>
              <a:t>She believed breathing was the main source of dance and movement.</a:t>
            </a:r>
          </a:p>
          <a:p>
            <a:pPr marL="0" indent="0">
              <a:spcBef>
                <a:spcPts val="400"/>
              </a:spcBef>
              <a:buSzPct val="80000"/>
              <a:buNone/>
              <a:defRPr sz="1800">
                <a:solidFill>
                  <a:srgbClr val="000000"/>
                </a:solidFill>
              </a:defRPr>
            </a:pPr>
            <a:endParaRPr lang="en-AU" sz="2100" dirty="0">
              <a:solidFill>
                <a:schemeClr val="bg2">
                  <a:lumMod val="10000"/>
                </a:schemeClr>
              </a:solidFill>
            </a:endParaRPr>
          </a:p>
          <a:p>
            <a:pPr marL="0" indent="0">
              <a:spcBef>
                <a:spcPts val="400"/>
              </a:spcBef>
              <a:buSzPct val="80000"/>
              <a:buNone/>
              <a:defRPr sz="1800">
                <a:solidFill>
                  <a:srgbClr val="000000"/>
                </a:solidFill>
              </a:defRPr>
            </a:pPr>
            <a:r>
              <a:rPr lang="en-AU" sz="2100" b="1" dirty="0">
                <a:solidFill>
                  <a:schemeClr val="bg2">
                    <a:lumMod val="10000"/>
                  </a:schemeClr>
                </a:solidFill>
              </a:rPr>
              <a:t>Dance technique</a:t>
            </a:r>
          </a:p>
          <a:p>
            <a:pPr marL="0" indent="0">
              <a:spcBef>
                <a:spcPts val="400"/>
              </a:spcBef>
              <a:buSzPct val="80000"/>
              <a:buNone/>
              <a:defRPr sz="1800">
                <a:solidFill>
                  <a:srgbClr val="000000"/>
                </a:solidFill>
              </a:defRPr>
            </a:pPr>
            <a:r>
              <a:rPr lang="en-AU" sz="2100" dirty="0">
                <a:solidFill>
                  <a:srgbClr val="232323"/>
                </a:solidFill>
              </a:rPr>
              <a:t>Martha Graham </a:t>
            </a:r>
            <a:r>
              <a:rPr lang="en-AU" sz="2100" dirty="0">
                <a:solidFill>
                  <a:srgbClr val="232323"/>
                </a:solidFill>
                <a:uFill>
                  <a:solidFill>
                    <a:srgbClr val="232323"/>
                  </a:solidFill>
                </a:uFill>
              </a:rPr>
              <a:t>(1894–1991) is considered the mother of modern dance. She created a form of modern dance technique, choreographed over 150 works during her lifetime, and has had a remarkable impact on the entire field of modern dance. Her technique's deviation from classical ballet and use of specific body movements such as the contraction, release, and spiral have had profound influence on the development of modern dance. </a:t>
            </a:r>
          </a:p>
          <a:p>
            <a:pPr marL="446738" indent="-446738">
              <a:spcBef>
                <a:spcPts val="400"/>
              </a:spcBef>
              <a:buSzPct val="80000"/>
              <a:defRPr sz="1800">
                <a:solidFill>
                  <a:srgbClr val="000000"/>
                </a:solidFill>
              </a:defRPr>
            </a:pPr>
            <a:endParaRPr lang="en-AU" sz="2100" dirty="0">
              <a:solidFill>
                <a:schemeClr val="bg2">
                  <a:lumMod val="10000"/>
                </a:schemeClr>
              </a:solidFill>
            </a:endParaRPr>
          </a:p>
          <a:p>
            <a:pPr marL="0" indent="0">
              <a:buNone/>
            </a:pPr>
            <a:endParaRPr lang="en-AU" sz="2100" dirty="0"/>
          </a:p>
        </p:txBody>
      </p:sp>
      <p:pic>
        <p:nvPicPr>
          <p:cNvPr id="7" name="Picture 6" descr="dancer">
            <a:extLst>
              <a:ext uri="{FF2B5EF4-FFF2-40B4-BE49-F238E27FC236}">
                <a16:creationId xmlns:a16="http://schemas.microsoft.com/office/drawing/2014/main" id="{1A267562-8737-4FD0-A608-6CB8B330E58D}"/>
              </a:ext>
            </a:extLst>
          </p:cNvPr>
          <p:cNvPicPr>
            <a:picLocks noChangeAspect="1"/>
          </p:cNvPicPr>
          <p:nvPr/>
        </p:nvPicPr>
        <p:blipFill>
          <a:blip r:embed="rId3"/>
          <a:stretch>
            <a:fillRect/>
          </a:stretch>
        </p:blipFill>
        <p:spPr>
          <a:xfrm>
            <a:off x="9331976" y="1449287"/>
            <a:ext cx="2662404" cy="3999394"/>
          </a:xfrm>
          <a:prstGeom prst="rect">
            <a:avLst/>
          </a:prstGeom>
        </p:spPr>
      </p:pic>
    </p:spTree>
    <p:extLst>
      <p:ext uri="{BB962C8B-B14F-4D97-AF65-F5344CB8AC3E}">
        <p14:creationId xmlns:p14="http://schemas.microsoft.com/office/powerpoint/2010/main" val="40016596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D6166-8EB3-46F5-9965-E9C79D492703}"/>
              </a:ext>
            </a:extLst>
          </p:cNvPr>
          <p:cNvSpPr>
            <a:spLocks noGrp="1"/>
          </p:cNvSpPr>
          <p:nvPr>
            <p:ph type="title" idx="4294967295"/>
          </p:nvPr>
        </p:nvSpPr>
        <p:spPr>
          <a:xfrm>
            <a:off x="412595" y="493947"/>
            <a:ext cx="10515600" cy="1325563"/>
          </a:xfrm>
          <a:prstGeom prst="rect">
            <a:avLst/>
          </a:prstGeom>
        </p:spPr>
        <p:txBody>
          <a:bodyPr/>
          <a:lstStyle/>
          <a:p>
            <a:r>
              <a:rPr lang="en-AU" b="1" dirty="0">
                <a:solidFill>
                  <a:srgbClr val="C00000"/>
                </a:solidFill>
              </a:rPr>
              <a:t>Martha Graham …</a:t>
            </a:r>
          </a:p>
        </p:txBody>
      </p:sp>
      <p:sp>
        <p:nvSpPr>
          <p:cNvPr id="3" name="Content Placeholder 2">
            <a:extLst>
              <a:ext uri="{FF2B5EF4-FFF2-40B4-BE49-F238E27FC236}">
                <a16:creationId xmlns:a16="http://schemas.microsoft.com/office/drawing/2014/main" id="{BEB1021C-CA40-4AEE-AB25-D172D3DDEED8}"/>
              </a:ext>
            </a:extLst>
          </p:cNvPr>
          <p:cNvSpPr>
            <a:spLocks noGrp="1"/>
          </p:cNvSpPr>
          <p:nvPr>
            <p:ph idx="4294967295"/>
          </p:nvPr>
        </p:nvSpPr>
        <p:spPr>
          <a:xfrm>
            <a:off x="515938" y="1484313"/>
            <a:ext cx="7251579" cy="3800419"/>
          </a:xfrm>
          <a:prstGeom prst="rect">
            <a:avLst/>
          </a:prstGeom>
        </p:spPr>
        <p:txBody>
          <a:bodyPr>
            <a:noAutofit/>
          </a:bodyPr>
          <a:lstStyle/>
          <a:p>
            <a:pPr marL="0" lvl="0" indent="0">
              <a:lnSpc>
                <a:spcPct val="100000"/>
              </a:lnSpc>
              <a:buNone/>
              <a:defRPr sz="1800"/>
            </a:pPr>
            <a:r>
              <a:rPr lang="en-AU" sz="2100" b="1" dirty="0"/>
              <a:t>The contraction</a:t>
            </a:r>
          </a:p>
          <a:p>
            <a:pPr lvl="0">
              <a:lnSpc>
                <a:spcPct val="100000"/>
              </a:lnSpc>
              <a:defRPr sz="1800"/>
            </a:pPr>
            <a:r>
              <a:rPr lang="en-AU" sz="2100" dirty="0"/>
              <a:t>The contraction serves as the foundation of Graham technique. Graham developed the idea from observing the physical manifestation of grief in the body. It is one of the fundamental characteristics of her choreography and as such, most of Graham exercises were created with the contraction in mind. While Graham was the creator of the contraction, the move has become a staple of modern dance and has been used, altered, and redefined by many subsequent choreographers.</a:t>
            </a:r>
          </a:p>
          <a:p>
            <a:pPr lvl="0">
              <a:lnSpc>
                <a:spcPct val="100000"/>
              </a:lnSpc>
              <a:defRPr sz="1800"/>
            </a:pPr>
            <a:r>
              <a:rPr lang="en-AU" sz="2100" dirty="0">
                <a:hlinkClick r:id="rId3"/>
              </a:rPr>
              <a:t>Watch the Martha Graham contraction video.</a:t>
            </a:r>
            <a:endParaRPr lang="en-AU" sz="2100" dirty="0"/>
          </a:p>
          <a:p>
            <a:pPr marL="446738" indent="-446738">
              <a:spcBef>
                <a:spcPts val="400"/>
              </a:spcBef>
              <a:buSzPct val="80000"/>
              <a:defRPr sz="1800">
                <a:solidFill>
                  <a:srgbClr val="000000"/>
                </a:solidFill>
              </a:defRPr>
            </a:pPr>
            <a:endParaRPr lang="en-AU" sz="2100" dirty="0">
              <a:solidFill>
                <a:schemeClr val="bg2">
                  <a:lumMod val="10000"/>
                </a:schemeClr>
              </a:solidFill>
            </a:endParaRPr>
          </a:p>
          <a:p>
            <a:pPr marL="0" indent="0">
              <a:buNone/>
            </a:pPr>
            <a:endParaRPr lang="en-AU" sz="2100" dirty="0"/>
          </a:p>
        </p:txBody>
      </p:sp>
      <p:pic>
        <p:nvPicPr>
          <p:cNvPr id="5" name="Picture 4" descr="dancer">
            <a:extLst>
              <a:ext uri="{FF2B5EF4-FFF2-40B4-BE49-F238E27FC236}">
                <a16:creationId xmlns:a16="http://schemas.microsoft.com/office/drawing/2014/main" id="{FCCE88A7-D31F-48EE-84E4-32AF5807AA89}"/>
              </a:ext>
            </a:extLst>
          </p:cNvPr>
          <p:cNvPicPr>
            <a:picLocks noChangeAspect="1"/>
          </p:cNvPicPr>
          <p:nvPr/>
        </p:nvPicPr>
        <p:blipFill>
          <a:blip r:embed="rId4"/>
          <a:stretch>
            <a:fillRect/>
          </a:stretch>
        </p:blipFill>
        <p:spPr>
          <a:xfrm>
            <a:off x="7969686" y="1484313"/>
            <a:ext cx="3160678" cy="3429000"/>
          </a:xfrm>
          <a:prstGeom prst="rect">
            <a:avLst/>
          </a:prstGeom>
        </p:spPr>
      </p:pic>
    </p:spTree>
    <p:extLst>
      <p:ext uri="{BB962C8B-B14F-4D97-AF65-F5344CB8AC3E}">
        <p14:creationId xmlns:p14="http://schemas.microsoft.com/office/powerpoint/2010/main" val="40078105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D6166-8EB3-46F5-9965-E9C79D492703}"/>
              </a:ext>
            </a:extLst>
          </p:cNvPr>
          <p:cNvSpPr>
            <a:spLocks noGrp="1"/>
          </p:cNvSpPr>
          <p:nvPr>
            <p:ph type="title" idx="4294967295"/>
          </p:nvPr>
        </p:nvSpPr>
        <p:spPr>
          <a:xfrm>
            <a:off x="423746" y="488532"/>
            <a:ext cx="10515600" cy="1325563"/>
          </a:xfrm>
          <a:prstGeom prst="rect">
            <a:avLst/>
          </a:prstGeom>
        </p:spPr>
        <p:txBody>
          <a:bodyPr/>
          <a:lstStyle/>
          <a:p>
            <a:r>
              <a:rPr lang="en-AU" b="1" dirty="0">
                <a:solidFill>
                  <a:srgbClr val="C00000"/>
                </a:solidFill>
              </a:rPr>
              <a:t>Martha Graham …</a:t>
            </a:r>
          </a:p>
        </p:txBody>
      </p:sp>
      <p:sp>
        <p:nvSpPr>
          <p:cNvPr id="3" name="Content Placeholder 2">
            <a:extLst>
              <a:ext uri="{FF2B5EF4-FFF2-40B4-BE49-F238E27FC236}">
                <a16:creationId xmlns:a16="http://schemas.microsoft.com/office/drawing/2014/main" id="{BEB1021C-CA40-4AEE-AB25-D172D3DDEED8}"/>
              </a:ext>
            </a:extLst>
          </p:cNvPr>
          <p:cNvSpPr>
            <a:spLocks noGrp="1"/>
          </p:cNvSpPr>
          <p:nvPr>
            <p:ph idx="4294967295"/>
          </p:nvPr>
        </p:nvSpPr>
        <p:spPr>
          <a:xfrm>
            <a:off x="515938" y="1484314"/>
            <a:ext cx="5580062" cy="4140200"/>
          </a:xfrm>
          <a:prstGeom prst="rect">
            <a:avLst/>
          </a:prstGeom>
        </p:spPr>
        <p:txBody>
          <a:bodyPr>
            <a:noAutofit/>
          </a:bodyPr>
          <a:lstStyle/>
          <a:p>
            <a:pPr marL="0" lvl="0" indent="0">
              <a:lnSpc>
                <a:spcPct val="100000"/>
              </a:lnSpc>
              <a:buNone/>
              <a:defRPr sz="1800"/>
            </a:pPr>
            <a:r>
              <a:rPr lang="en-AU" sz="2100" b="1" dirty="0"/>
              <a:t>The release technique</a:t>
            </a:r>
          </a:p>
          <a:p>
            <a:r>
              <a:rPr lang="en-AU" sz="2100" dirty="0"/>
              <a:t>The release is the counter to the contraction. It occurs on the inhalation of breath. A release also begins from the pelvis and travels up the spine to return the torso to a neutral, straight position.</a:t>
            </a:r>
          </a:p>
          <a:p>
            <a:pPr lvl="0"/>
            <a:r>
              <a:rPr lang="en-AU" sz="2100" dirty="0"/>
              <a:t>A second type of release, called the high release occurs when a dancer opens their breastbone to the sky and seems to rest their torso on an invisible shelf beneath the shoulder blades. The rib cage maintains alignment over the hips with no break in the lower back. The head remains in line with the spine.</a:t>
            </a:r>
          </a:p>
          <a:p>
            <a:pPr marL="446738" indent="-446738">
              <a:spcBef>
                <a:spcPts val="400"/>
              </a:spcBef>
              <a:buSzPct val="80000"/>
              <a:defRPr sz="1800">
                <a:solidFill>
                  <a:srgbClr val="000000"/>
                </a:solidFill>
              </a:defRPr>
            </a:pPr>
            <a:endParaRPr lang="en-AU" sz="2100" dirty="0">
              <a:solidFill>
                <a:schemeClr val="bg2">
                  <a:lumMod val="10000"/>
                </a:schemeClr>
              </a:solidFill>
            </a:endParaRPr>
          </a:p>
          <a:p>
            <a:pPr marL="0" indent="0">
              <a:buNone/>
            </a:pPr>
            <a:endParaRPr lang="en-AU" sz="2100" dirty="0"/>
          </a:p>
        </p:txBody>
      </p:sp>
      <p:pic>
        <p:nvPicPr>
          <p:cNvPr id="6" name="Picture 5" descr="dancer">
            <a:extLst>
              <a:ext uri="{FF2B5EF4-FFF2-40B4-BE49-F238E27FC236}">
                <a16:creationId xmlns:a16="http://schemas.microsoft.com/office/drawing/2014/main" id="{C746CBCF-8345-4996-869D-339F32F36D64}"/>
              </a:ext>
            </a:extLst>
          </p:cNvPr>
          <p:cNvPicPr>
            <a:picLocks noChangeAspect="1"/>
          </p:cNvPicPr>
          <p:nvPr/>
        </p:nvPicPr>
        <p:blipFill>
          <a:blip r:embed="rId3"/>
          <a:stretch>
            <a:fillRect/>
          </a:stretch>
        </p:blipFill>
        <p:spPr>
          <a:xfrm>
            <a:off x="6738969" y="1484313"/>
            <a:ext cx="3557407" cy="2567262"/>
          </a:xfrm>
          <a:prstGeom prst="rect">
            <a:avLst/>
          </a:prstGeom>
        </p:spPr>
      </p:pic>
    </p:spTree>
    <p:extLst>
      <p:ext uri="{BB962C8B-B14F-4D97-AF65-F5344CB8AC3E}">
        <p14:creationId xmlns:p14="http://schemas.microsoft.com/office/powerpoint/2010/main" val="22002093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D6166-8EB3-46F5-9965-E9C79D492703}"/>
              </a:ext>
            </a:extLst>
          </p:cNvPr>
          <p:cNvSpPr>
            <a:spLocks noGrp="1"/>
          </p:cNvSpPr>
          <p:nvPr>
            <p:ph type="title" idx="4294967295"/>
          </p:nvPr>
        </p:nvSpPr>
        <p:spPr>
          <a:xfrm>
            <a:off x="515938" y="584200"/>
            <a:ext cx="10515600" cy="1325563"/>
          </a:xfrm>
          <a:prstGeom prst="rect">
            <a:avLst/>
          </a:prstGeom>
        </p:spPr>
        <p:txBody>
          <a:bodyPr/>
          <a:lstStyle/>
          <a:p>
            <a:r>
              <a:rPr lang="en-AU" b="1" dirty="0">
                <a:solidFill>
                  <a:srgbClr val="C00000"/>
                </a:solidFill>
              </a:rPr>
              <a:t>Martha Graham …</a:t>
            </a:r>
          </a:p>
        </p:txBody>
      </p:sp>
      <p:sp>
        <p:nvSpPr>
          <p:cNvPr id="3" name="Content Placeholder 2">
            <a:extLst>
              <a:ext uri="{FF2B5EF4-FFF2-40B4-BE49-F238E27FC236}">
                <a16:creationId xmlns:a16="http://schemas.microsoft.com/office/drawing/2014/main" id="{BEB1021C-CA40-4AEE-AB25-D172D3DDEED8}"/>
              </a:ext>
            </a:extLst>
          </p:cNvPr>
          <p:cNvSpPr>
            <a:spLocks noGrp="1"/>
          </p:cNvSpPr>
          <p:nvPr>
            <p:ph idx="4294967295"/>
          </p:nvPr>
        </p:nvSpPr>
        <p:spPr>
          <a:xfrm>
            <a:off x="118973" y="1484313"/>
            <a:ext cx="11689926" cy="3800419"/>
          </a:xfrm>
          <a:prstGeom prst="rect">
            <a:avLst/>
          </a:prstGeom>
        </p:spPr>
        <p:txBody>
          <a:bodyPr>
            <a:noAutofit/>
          </a:bodyPr>
          <a:lstStyle/>
          <a:p>
            <a:pPr marL="0" lvl="0" indent="0" algn="ctr">
              <a:buNone/>
              <a:defRPr sz="1800" b="0"/>
            </a:pPr>
            <a:r>
              <a:rPr lang="en-AU" sz="2100" dirty="0"/>
              <a:t>Create a TEEEC paragraph on Graham from your notes, answering the following question: </a:t>
            </a:r>
          </a:p>
          <a:p>
            <a:pPr marL="0" lvl="0" indent="0" algn="ctr">
              <a:buNone/>
              <a:defRPr sz="1800" b="0"/>
            </a:pPr>
            <a:r>
              <a:rPr lang="en-AU" sz="2100" b="1" dirty="0"/>
              <a:t>Who is Martha Graham and why was her technique so influential? </a:t>
            </a:r>
          </a:p>
          <a:p>
            <a:pPr marL="0" lvl="0" indent="0" algn="r">
              <a:buNone/>
              <a:defRPr sz="1800">
                <a:solidFill>
                  <a:srgbClr val="000000"/>
                </a:solidFill>
              </a:defRPr>
            </a:pPr>
            <a:r>
              <a:rPr lang="en-AU" sz="2100" b="1" dirty="0">
                <a:solidFill>
                  <a:srgbClr val="C00000"/>
                </a:solidFill>
                <a:latin typeface="Arial" panose="020B0604020202020204" pitchFamily="34" charset="0"/>
                <a:ea typeface="SimSun" panose="02010600030101010101" pitchFamily="2" charset="-122"/>
                <a:cs typeface="Times New Roman" panose="02020603050405020304" pitchFamily="18" charset="0"/>
              </a:rPr>
              <a:t>T</a:t>
            </a:r>
            <a:r>
              <a:rPr lang="en-AU" sz="2100" dirty="0">
                <a:solidFill>
                  <a:schemeClr val="bg2">
                    <a:lumMod val="10000"/>
                  </a:schemeClr>
                </a:solidFill>
              </a:rPr>
              <a:t>:  </a:t>
            </a:r>
            <a:r>
              <a:rPr lang="en-AU" sz="2100" b="1" dirty="0">
                <a:solidFill>
                  <a:srgbClr val="C00000"/>
                </a:solidFill>
                <a:latin typeface="Arial" panose="020B0604020202020204" pitchFamily="34" charset="0"/>
                <a:ea typeface="SimSun" panose="02010600030101010101" pitchFamily="2" charset="-122"/>
                <a:cs typeface="Times New Roman" panose="02020603050405020304" pitchFamily="18" charset="0"/>
              </a:rPr>
              <a:t>Topic Sentence </a:t>
            </a:r>
          </a:p>
          <a:p>
            <a:pPr marL="0" lvl="0" indent="0" algn="r">
              <a:buNone/>
              <a:defRPr sz="1800">
                <a:solidFill>
                  <a:srgbClr val="000000"/>
                </a:solidFill>
              </a:defRPr>
            </a:pPr>
            <a:r>
              <a:rPr lang="en-AU" sz="2100" b="1" dirty="0">
                <a:solidFill>
                  <a:srgbClr val="E36C0A"/>
                </a:solidFill>
                <a:latin typeface="Arial" panose="020B0604020202020204" pitchFamily="34" charset="0"/>
                <a:ea typeface="SimSun" panose="02010600030101010101" pitchFamily="2" charset="-122"/>
                <a:cs typeface="Times New Roman" panose="02020603050405020304" pitchFamily="18" charset="0"/>
              </a:rPr>
              <a:t>E</a:t>
            </a:r>
            <a:r>
              <a:rPr lang="en-AU" sz="2100" dirty="0">
                <a:solidFill>
                  <a:schemeClr val="bg2">
                    <a:lumMod val="10000"/>
                  </a:schemeClr>
                </a:solidFill>
              </a:rPr>
              <a:t>:  </a:t>
            </a:r>
            <a:r>
              <a:rPr lang="en-AU" sz="2100" b="1" dirty="0">
                <a:solidFill>
                  <a:srgbClr val="E36C0A"/>
                </a:solidFill>
                <a:latin typeface="Arial" panose="020B0604020202020204" pitchFamily="34" charset="0"/>
                <a:ea typeface="SimSun" panose="02010600030101010101" pitchFamily="2" charset="-122"/>
                <a:cs typeface="Times New Roman" panose="02020603050405020304" pitchFamily="18" charset="0"/>
              </a:rPr>
              <a:t>Expand</a:t>
            </a:r>
            <a:endParaRPr lang="en-AU" sz="2100" dirty="0">
              <a:solidFill>
                <a:schemeClr val="bg2">
                  <a:lumMod val="10000"/>
                </a:schemeClr>
              </a:solidFill>
            </a:endParaRPr>
          </a:p>
          <a:p>
            <a:pPr marL="0" lvl="0" indent="0" algn="r">
              <a:buNone/>
              <a:defRPr sz="1800">
                <a:solidFill>
                  <a:srgbClr val="000000"/>
                </a:solidFill>
              </a:defRPr>
            </a:pPr>
            <a:r>
              <a:rPr lang="en-AU" sz="2100" b="1" dirty="0">
                <a:solidFill>
                  <a:srgbClr val="00863D"/>
                </a:solidFill>
                <a:latin typeface="Arial" panose="020B0604020202020204" pitchFamily="34" charset="0"/>
                <a:ea typeface="SimSun" panose="02010600030101010101" pitchFamily="2" charset="-122"/>
                <a:cs typeface="Times New Roman" panose="02020603050405020304" pitchFamily="18" charset="0"/>
              </a:rPr>
              <a:t>E</a:t>
            </a:r>
            <a:r>
              <a:rPr lang="en-AU" sz="2100" dirty="0">
                <a:solidFill>
                  <a:schemeClr val="bg2">
                    <a:lumMod val="10000"/>
                  </a:schemeClr>
                </a:solidFill>
              </a:rPr>
              <a:t>:  </a:t>
            </a:r>
            <a:r>
              <a:rPr lang="en-AU" sz="2100" b="1" dirty="0">
                <a:solidFill>
                  <a:srgbClr val="00863D"/>
                </a:solidFill>
                <a:latin typeface="Arial" panose="020B0604020202020204" pitchFamily="34" charset="0"/>
                <a:ea typeface="SimSun" panose="02010600030101010101" pitchFamily="2" charset="-122"/>
                <a:cs typeface="Times New Roman" panose="02020603050405020304" pitchFamily="18" charset="0"/>
              </a:rPr>
              <a:t>Example</a:t>
            </a:r>
          </a:p>
          <a:p>
            <a:pPr marL="0" lvl="0" indent="0" algn="r">
              <a:buNone/>
              <a:defRPr sz="1800">
                <a:solidFill>
                  <a:srgbClr val="000000"/>
                </a:solidFill>
              </a:defRPr>
            </a:pPr>
            <a:r>
              <a:rPr lang="en-AU" sz="2100" b="1" dirty="0">
                <a:solidFill>
                  <a:srgbClr val="365F91"/>
                </a:solidFill>
                <a:latin typeface="Arial" panose="020B0604020202020204" pitchFamily="34" charset="0"/>
                <a:ea typeface="SimSun" panose="02010600030101010101" pitchFamily="2" charset="-122"/>
                <a:cs typeface="Times New Roman" panose="02020603050405020304" pitchFamily="18" charset="0"/>
              </a:rPr>
              <a:t>E</a:t>
            </a:r>
            <a:r>
              <a:rPr lang="en-AU" sz="2100" dirty="0">
                <a:solidFill>
                  <a:schemeClr val="bg2">
                    <a:lumMod val="10000"/>
                  </a:schemeClr>
                </a:solidFill>
              </a:rPr>
              <a:t>:  </a:t>
            </a:r>
            <a:r>
              <a:rPr lang="en-AU" sz="2100" b="1" dirty="0">
                <a:solidFill>
                  <a:srgbClr val="365F91"/>
                </a:solidFill>
                <a:latin typeface="Arial" panose="020B0604020202020204" pitchFamily="34" charset="0"/>
                <a:ea typeface="SimSun" panose="02010600030101010101" pitchFamily="2" charset="-122"/>
                <a:cs typeface="Times New Roman" panose="02020603050405020304" pitchFamily="18" charset="0"/>
              </a:rPr>
              <a:t>Explain</a:t>
            </a:r>
          </a:p>
          <a:p>
            <a:pPr marL="0" lvl="0" indent="0" algn="r">
              <a:buNone/>
              <a:defRPr sz="1800">
                <a:solidFill>
                  <a:srgbClr val="000000"/>
                </a:solidFill>
              </a:defRPr>
            </a:pPr>
            <a:r>
              <a:rPr lang="en-AU" sz="2100" b="1" dirty="0">
                <a:solidFill>
                  <a:srgbClr val="7030A0"/>
                </a:solidFill>
                <a:latin typeface="Arial" panose="020B0604020202020204" pitchFamily="34" charset="0"/>
                <a:ea typeface="SimSun" panose="02010600030101010101" pitchFamily="2" charset="-122"/>
                <a:cs typeface="Times New Roman" panose="02020603050405020304" pitchFamily="18" charset="0"/>
              </a:rPr>
              <a:t>C</a:t>
            </a:r>
            <a:r>
              <a:rPr lang="en-AU" sz="2100" dirty="0">
                <a:solidFill>
                  <a:schemeClr val="bg2">
                    <a:lumMod val="10000"/>
                  </a:schemeClr>
                </a:solidFill>
              </a:rPr>
              <a:t>: </a:t>
            </a:r>
            <a:r>
              <a:rPr lang="en-AU" sz="2100" b="1" dirty="0">
                <a:solidFill>
                  <a:srgbClr val="7030A0"/>
                </a:solidFill>
                <a:latin typeface="Arial" panose="020B0604020202020204" pitchFamily="34" charset="0"/>
                <a:ea typeface="SimSun" panose="02010600030101010101" pitchFamily="2" charset="-122"/>
                <a:cs typeface="Times New Roman" panose="02020603050405020304" pitchFamily="18" charset="0"/>
              </a:rPr>
              <a:t>Connect</a:t>
            </a:r>
            <a:endParaRPr lang="en-AU" sz="2100" dirty="0"/>
          </a:p>
          <a:p>
            <a:pPr marL="0" lvl="0" indent="0" algn="ctr">
              <a:buNone/>
              <a:defRPr sz="1800" b="0"/>
            </a:pPr>
            <a:endParaRPr lang="en-AU" sz="2100" b="1" dirty="0"/>
          </a:p>
          <a:p>
            <a:pPr marL="0" lvl="0" indent="0">
              <a:buNone/>
              <a:defRPr sz="1800" b="0"/>
            </a:pPr>
            <a:endParaRPr lang="en-AU" sz="2100" dirty="0">
              <a:solidFill>
                <a:schemeClr val="bg2">
                  <a:lumMod val="10000"/>
                </a:schemeClr>
              </a:solidFill>
            </a:endParaRPr>
          </a:p>
          <a:p>
            <a:pPr marL="0" indent="0">
              <a:buNone/>
            </a:pPr>
            <a:endParaRPr lang="en-AU" sz="2100" dirty="0"/>
          </a:p>
        </p:txBody>
      </p:sp>
      <p:pic>
        <p:nvPicPr>
          <p:cNvPr id="5" name="Picture 4" descr="dancer">
            <a:extLst>
              <a:ext uri="{FF2B5EF4-FFF2-40B4-BE49-F238E27FC236}">
                <a16:creationId xmlns:a16="http://schemas.microsoft.com/office/drawing/2014/main" id="{195F7D8A-3576-4B3D-8613-FCF60ADBE76F}"/>
              </a:ext>
            </a:extLst>
          </p:cNvPr>
          <p:cNvPicPr>
            <a:picLocks noChangeAspect="1"/>
          </p:cNvPicPr>
          <p:nvPr/>
        </p:nvPicPr>
        <p:blipFill>
          <a:blip r:embed="rId3"/>
          <a:stretch>
            <a:fillRect/>
          </a:stretch>
        </p:blipFill>
        <p:spPr>
          <a:xfrm>
            <a:off x="3973715" y="2759861"/>
            <a:ext cx="4452863" cy="2716246"/>
          </a:xfrm>
          <a:prstGeom prst="rect">
            <a:avLst/>
          </a:prstGeom>
        </p:spPr>
      </p:pic>
      <p:pic>
        <p:nvPicPr>
          <p:cNvPr id="7" name="Picture 6" descr="dancer">
            <a:extLst>
              <a:ext uri="{FF2B5EF4-FFF2-40B4-BE49-F238E27FC236}">
                <a16:creationId xmlns:a16="http://schemas.microsoft.com/office/drawing/2014/main" id="{9C37537D-D073-4D83-8803-09D5F4BEFF3F}"/>
              </a:ext>
            </a:extLst>
          </p:cNvPr>
          <p:cNvPicPr>
            <a:picLocks noChangeAspect="1"/>
          </p:cNvPicPr>
          <p:nvPr/>
        </p:nvPicPr>
        <p:blipFill>
          <a:blip r:embed="rId4"/>
          <a:stretch>
            <a:fillRect/>
          </a:stretch>
        </p:blipFill>
        <p:spPr>
          <a:xfrm>
            <a:off x="394252" y="2759861"/>
            <a:ext cx="3225735" cy="2716246"/>
          </a:xfrm>
          <a:prstGeom prst="rect">
            <a:avLst/>
          </a:prstGeom>
        </p:spPr>
      </p:pic>
    </p:spTree>
    <p:extLst>
      <p:ext uri="{BB962C8B-B14F-4D97-AF65-F5344CB8AC3E}">
        <p14:creationId xmlns:p14="http://schemas.microsoft.com/office/powerpoint/2010/main" val="5644252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D6166-8EB3-46F5-9965-E9C79D492703}"/>
              </a:ext>
            </a:extLst>
          </p:cNvPr>
          <p:cNvSpPr>
            <a:spLocks noGrp="1"/>
          </p:cNvSpPr>
          <p:nvPr>
            <p:ph type="title" idx="4294967295"/>
          </p:nvPr>
        </p:nvSpPr>
        <p:spPr>
          <a:xfrm>
            <a:off x="515938" y="584200"/>
            <a:ext cx="10515600" cy="1325563"/>
          </a:xfrm>
          <a:prstGeom prst="rect">
            <a:avLst/>
          </a:prstGeom>
        </p:spPr>
        <p:txBody>
          <a:bodyPr/>
          <a:lstStyle/>
          <a:p>
            <a:r>
              <a:rPr lang="en-AU" b="1" dirty="0">
                <a:solidFill>
                  <a:srgbClr val="C00000"/>
                </a:solidFill>
              </a:rPr>
              <a:t>Alvin Ailey</a:t>
            </a:r>
          </a:p>
        </p:txBody>
      </p:sp>
      <p:sp>
        <p:nvSpPr>
          <p:cNvPr id="3" name="Content Placeholder 2">
            <a:extLst>
              <a:ext uri="{FF2B5EF4-FFF2-40B4-BE49-F238E27FC236}">
                <a16:creationId xmlns:a16="http://schemas.microsoft.com/office/drawing/2014/main" id="{BEB1021C-CA40-4AEE-AB25-D172D3DDEED8}"/>
              </a:ext>
            </a:extLst>
          </p:cNvPr>
          <p:cNvSpPr>
            <a:spLocks noGrp="1"/>
          </p:cNvSpPr>
          <p:nvPr>
            <p:ph idx="4294967295"/>
          </p:nvPr>
        </p:nvSpPr>
        <p:spPr>
          <a:xfrm>
            <a:off x="2557585" y="1515651"/>
            <a:ext cx="6466563" cy="4384108"/>
          </a:xfrm>
          <a:prstGeom prst="rect">
            <a:avLst/>
          </a:prstGeom>
        </p:spPr>
        <p:txBody>
          <a:bodyPr>
            <a:noAutofit/>
          </a:bodyPr>
          <a:lstStyle/>
          <a:p>
            <a:pPr marL="0" indent="0">
              <a:spcBef>
                <a:spcPts val="400"/>
              </a:spcBef>
              <a:buSzPct val="80000"/>
              <a:buNone/>
              <a:defRPr sz="1800">
                <a:solidFill>
                  <a:srgbClr val="000000"/>
                </a:solidFill>
              </a:defRPr>
            </a:pPr>
            <a:r>
              <a:rPr lang="en-AU" sz="2100" dirty="0">
                <a:uFill>
                  <a:solidFill/>
                </a:uFill>
              </a:rPr>
              <a:t>Alvin Ailey American Dance Theatre grew from a now-fabled performance in March 1958 at the 92nd Street Y in New York City. Led by Alvin Ailey and a group of young African-American modern dancers, that performance changed forever the perception of American dance. The Ailey company has gone on to perform for an estimated 25 million people at theatres in 48 states and 71 countries on six continents -- as well as millions more through television broadcast.</a:t>
            </a:r>
          </a:p>
          <a:p>
            <a:pPr marL="0" indent="0">
              <a:spcBef>
                <a:spcPts val="400"/>
              </a:spcBef>
              <a:buSzPct val="80000"/>
              <a:buNone/>
              <a:defRPr sz="1800">
                <a:solidFill>
                  <a:srgbClr val="000000"/>
                </a:solidFill>
              </a:defRPr>
            </a:pPr>
            <a:endParaRPr lang="en-AU" sz="2100" dirty="0">
              <a:uFill>
                <a:solidFill/>
              </a:uFill>
            </a:endParaRPr>
          </a:p>
          <a:p>
            <a:pPr marL="0" indent="0">
              <a:spcBef>
                <a:spcPts val="400"/>
              </a:spcBef>
              <a:buSzPct val="80000"/>
              <a:buNone/>
              <a:defRPr sz="1800">
                <a:solidFill>
                  <a:srgbClr val="000000"/>
                </a:solidFill>
              </a:defRPr>
            </a:pPr>
            <a:r>
              <a:rPr lang="en-AU" sz="2100" dirty="0">
                <a:uFill>
                  <a:solidFill/>
                </a:uFill>
              </a:rPr>
              <a:t>In 2008, the company became known as ‘a vital American cultural ambassador to the world’ (US congressional resolution) that celebrates the uniqueness of the African-American cultural experience and the preservation and enrichment of the American modern dance heritage.</a:t>
            </a:r>
          </a:p>
          <a:p>
            <a:pPr marL="0" indent="0">
              <a:spcBef>
                <a:spcPts val="400"/>
              </a:spcBef>
              <a:buSzPct val="80000"/>
              <a:buNone/>
              <a:defRPr sz="1800">
                <a:solidFill>
                  <a:srgbClr val="000000"/>
                </a:solidFill>
              </a:defRPr>
            </a:pPr>
            <a:endParaRPr lang="en-AU" sz="2100" dirty="0">
              <a:uFill>
                <a:solidFill/>
              </a:uFill>
            </a:endParaRPr>
          </a:p>
          <a:p>
            <a:pPr marL="0" indent="0">
              <a:spcBef>
                <a:spcPts val="400"/>
              </a:spcBef>
              <a:buSzPct val="80000"/>
              <a:buNone/>
              <a:defRPr sz="1800">
                <a:solidFill>
                  <a:srgbClr val="000000"/>
                </a:solidFill>
              </a:defRPr>
            </a:pPr>
            <a:endParaRPr lang="en-AU" sz="2100" dirty="0">
              <a:solidFill>
                <a:schemeClr val="bg2">
                  <a:lumMod val="10000"/>
                </a:schemeClr>
              </a:solidFill>
            </a:endParaRPr>
          </a:p>
          <a:p>
            <a:pPr marL="0" indent="0">
              <a:buNone/>
            </a:pPr>
            <a:endParaRPr lang="en-AU" sz="2100" dirty="0"/>
          </a:p>
        </p:txBody>
      </p:sp>
      <p:pic>
        <p:nvPicPr>
          <p:cNvPr id="5" name="Picture 4" descr="dance group">
            <a:extLst>
              <a:ext uri="{FF2B5EF4-FFF2-40B4-BE49-F238E27FC236}">
                <a16:creationId xmlns:a16="http://schemas.microsoft.com/office/drawing/2014/main" id="{71CDD774-A304-4792-855E-E8035802E988}"/>
              </a:ext>
            </a:extLst>
          </p:cNvPr>
          <p:cNvPicPr>
            <a:picLocks noChangeAspect="1"/>
          </p:cNvPicPr>
          <p:nvPr/>
        </p:nvPicPr>
        <p:blipFill>
          <a:blip r:embed="rId3"/>
          <a:stretch>
            <a:fillRect/>
          </a:stretch>
        </p:blipFill>
        <p:spPr>
          <a:xfrm>
            <a:off x="9075060" y="3515507"/>
            <a:ext cx="3074761" cy="1731090"/>
          </a:xfrm>
          <a:prstGeom prst="rect">
            <a:avLst/>
          </a:prstGeom>
        </p:spPr>
      </p:pic>
      <p:pic>
        <p:nvPicPr>
          <p:cNvPr id="7" name="Picture 6" descr="dancer">
            <a:extLst>
              <a:ext uri="{FF2B5EF4-FFF2-40B4-BE49-F238E27FC236}">
                <a16:creationId xmlns:a16="http://schemas.microsoft.com/office/drawing/2014/main" id="{8C539FB5-E1F7-4F0C-919C-1EF5A120F3A6}"/>
              </a:ext>
            </a:extLst>
          </p:cNvPr>
          <p:cNvPicPr>
            <a:picLocks noChangeAspect="1"/>
          </p:cNvPicPr>
          <p:nvPr/>
        </p:nvPicPr>
        <p:blipFill rotWithShape="1">
          <a:blip r:embed="rId4"/>
          <a:srcRect l="8108"/>
          <a:stretch/>
        </p:blipFill>
        <p:spPr>
          <a:xfrm>
            <a:off x="0" y="1974352"/>
            <a:ext cx="2469723" cy="3461672"/>
          </a:xfrm>
          <a:prstGeom prst="rect">
            <a:avLst/>
          </a:prstGeom>
        </p:spPr>
      </p:pic>
      <p:pic>
        <p:nvPicPr>
          <p:cNvPr id="8" name="Picture 7" descr="dancer">
            <a:extLst>
              <a:ext uri="{FF2B5EF4-FFF2-40B4-BE49-F238E27FC236}">
                <a16:creationId xmlns:a16="http://schemas.microsoft.com/office/drawing/2014/main" id="{62FB360B-7F81-4997-9276-C7459334F774}"/>
              </a:ext>
            </a:extLst>
          </p:cNvPr>
          <p:cNvPicPr>
            <a:picLocks noChangeAspect="1"/>
          </p:cNvPicPr>
          <p:nvPr/>
        </p:nvPicPr>
        <p:blipFill>
          <a:blip r:embed="rId5"/>
          <a:stretch>
            <a:fillRect/>
          </a:stretch>
        </p:blipFill>
        <p:spPr>
          <a:xfrm>
            <a:off x="9075060" y="1581748"/>
            <a:ext cx="3070571" cy="1731090"/>
          </a:xfrm>
          <a:prstGeom prst="rect">
            <a:avLst/>
          </a:prstGeom>
        </p:spPr>
      </p:pic>
    </p:spTree>
    <p:extLst>
      <p:ext uri="{BB962C8B-B14F-4D97-AF65-F5344CB8AC3E}">
        <p14:creationId xmlns:p14="http://schemas.microsoft.com/office/powerpoint/2010/main" val="645066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D6166-8EB3-46F5-9965-E9C79D492703}"/>
              </a:ext>
            </a:extLst>
          </p:cNvPr>
          <p:cNvSpPr>
            <a:spLocks noGrp="1"/>
          </p:cNvSpPr>
          <p:nvPr>
            <p:ph type="title" idx="4294967295"/>
          </p:nvPr>
        </p:nvSpPr>
        <p:spPr>
          <a:xfrm>
            <a:off x="515938" y="513967"/>
            <a:ext cx="10515600" cy="1325563"/>
          </a:xfrm>
          <a:prstGeom prst="rect">
            <a:avLst/>
          </a:prstGeom>
        </p:spPr>
        <p:txBody>
          <a:bodyPr/>
          <a:lstStyle/>
          <a:p>
            <a:r>
              <a:rPr lang="en-AU" b="1" dirty="0">
                <a:solidFill>
                  <a:srgbClr val="C00000"/>
                </a:solidFill>
              </a:rPr>
              <a:t>Alvin Ailey …</a:t>
            </a:r>
          </a:p>
        </p:txBody>
      </p:sp>
      <p:sp>
        <p:nvSpPr>
          <p:cNvPr id="3" name="Content Placeholder 2">
            <a:extLst>
              <a:ext uri="{FF2B5EF4-FFF2-40B4-BE49-F238E27FC236}">
                <a16:creationId xmlns:a16="http://schemas.microsoft.com/office/drawing/2014/main" id="{BEB1021C-CA40-4AEE-AB25-D172D3DDEED8}"/>
              </a:ext>
            </a:extLst>
          </p:cNvPr>
          <p:cNvSpPr>
            <a:spLocks noGrp="1"/>
          </p:cNvSpPr>
          <p:nvPr>
            <p:ph idx="4294967295"/>
          </p:nvPr>
        </p:nvSpPr>
        <p:spPr>
          <a:xfrm>
            <a:off x="515938" y="1484313"/>
            <a:ext cx="6910774" cy="3800419"/>
          </a:xfrm>
          <a:prstGeom prst="rect">
            <a:avLst/>
          </a:prstGeom>
        </p:spPr>
        <p:txBody>
          <a:bodyPr>
            <a:noAutofit/>
          </a:bodyPr>
          <a:lstStyle/>
          <a:p>
            <a:pPr marL="0" indent="0">
              <a:lnSpc>
                <a:spcPct val="100000"/>
              </a:lnSpc>
              <a:buNone/>
              <a:defRPr sz="1800"/>
            </a:pPr>
            <a:r>
              <a:rPr lang="en-AU" sz="2100" dirty="0"/>
              <a:t>Watch the you tube video and describe what it was you noticed about the Alvin Ailey Dance Company that is different to others.</a:t>
            </a:r>
          </a:p>
          <a:p>
            <a:pPr marL="25400" lvl="1" indent="0">
              <a:spcBef>
                <a:spcPts val="1300"/>
              </a:spcBef>
              <a:buSzPct val="80000"/>
              <a:buNone/>
              <a:defRPr sz="1800">
                <a:solidFill>
                  <a:srgbClr val="000000"/>
                </a:solidFill>
              </a:defRPr>
            </a:pPr>
            <a:r>
              <a:rPr lang="en-AU" sz="2100" dirty="0">
                <a:hlinkClick r:id="rId3"/>
              </a:rPr>
              <a:t>Alvin Ailey Dance Company</a:t>
            </a:r>
            <a:endParaRPr lang="en-AU" sz="2100" dirty="0"/>
          </a:p>
          <a:p>
            <a:pPr marL="25400" lvl="1" indent="0">
              <a:spcBef>
                <a:spcPts val="1300"/>
              </a:spcBef>
              <a:buSzPct val="80000"/>
              <a:buNone/>
              <a:defRPr sz="1800">
                <a:solidFill>
                  <a:srgbClr val="000000"/>
                </a:solidFill>
              </a:defRPr>
            </a:pPr>
            <a:r>
              <a:rPr lang="en-AU" sz="2100" dirty="0">
                <a:hlinkClick r:id="rId4"/>
              </a:rPr>
              <a:t>Alvin Ailey choreography</a:t>
            </a:r>
            <a:endParaRPr lang="en-AU" sz="2100" dirty="0">
              <a:uFill>
                <a:solidFill/>
              </a:uFill>
              <a:hlinkClick r:id="rId3"/>
            </a:endParaRPr>
          </a:p>
          <a:p>
            <a:pPr lvl="0">
              <a:buSzPct val="80000"/>
              <a:defRPr sz="1800">
                <a:solidFill>
                  <a:srgbClr val="000000"/>
                </a:solidFill>
              </a:defRPr>
            </a:pPr>
            <a:r>
              <a:rPr lang="en-AU" sz="2100" dirty="0"/>
              <a:t>The company has earned a reputation as one of the most acclaimed international ambassadors of American culture. </a:t>
            </a:r>
          </a:p>
          <a:p>
            <a:pPr lvl="0">
              <a:buSzPct val="80000"/>
              <a:defRPr sz="1800">
                <a:solidFill>
                  <a:srgbClr val="000000"/>
                </a:solidFill>
              </a:defRPr>
            </a:pPr>
            <a:r>
              <a:rPr lang="en-AU" sz="2100" dirty="0"/>
              <a:t>It promotes the uniqueness of the African-American cultural experience and the preservation and enrichment of the American modern dance. </a:t>
            </a:r>
          </a:p>
          <a:p>
            <a:pPr marL="0" lvl="0" indent="0">
              <a:lnSpc>
                <a:spcPct val="100000"/>
              </a:lnSpc>
              <a:buNone/>
              <a:defRPr sz="1800"/>
            </a:pPr>
            <a:endParaRPr lang="en-AU" sz="2100" dirty="0"/>
          </a:p>
          <a:p>
            <a:pPr marL="0" indent="0">
              <a:buNone/>
            </a:pPr>
            <a:endParaRPr lang="en-AU" sz="2100" dirty="0"/>
          </a:p>
        </p:txBody>
      </p:sp>
      <p:pic>
        <p:nvPicPr>
          <p:cNvPr id="5" name="Picture 4" descr="dance group">
            <a:extLst>
              <a:ext uri="{FF2B5EF4-FFF2-40B4-BE49-F238E27FC236}">
                <a16:creationId xmlns:a16="http://schemas.microsoft.com/office/drawing/2014/main" id="{4E06AADA-E5DB-4CD7-B367-E275E8AB1753}"/>
              </a:ext>
            </a:extLst>
          </p:cNvPr>
          <p:cNvPicPr>
            <a:picLocks noChangeAspect="1"/>
          </p:cNvPicPr>
          <p:nvPr/>
        </p:nvPicPr>
        <p:blipFill>
          <a:blip r:embed="rId5"/>
          <a:stretch>
            <a:fillRect/>
          </a:stretch>
        </p:blipFill>
        <p:spPr>
          <a:xfrm>
            <a:off x="7789838" y="2233380"/>
            <a:ext cx="3837140" cy="2302284"/>
          </a:xfrm>
          <a:prstGeom prst="rect">
            <a:avLst/>
          </a:prstGeom>
        </p:spPr>
      </p:pic>
    </p:spTree>
    <p:extLst>
      <p:ext uri="{BB962C8B-B14F-4D97-AF65-F5344CB8AC3E}">
        <p14:creationId xmlns:p14="http://schemas.microsoft.com/office/powerpoint/2010/main" val="15707928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D6166-8EB3-46F5-9965-E9C79D492703}"/>
              </a:ext>
            </a:extLst>
          </p:cNvPr>
          <p:cNvSpPr>
            <a:spLocks noGrp="1"/>
          </p:cNvSpPr>
          <p:nvPr>
            <p:ph type="title" idx="4294967295"/>
          </p:nvPr>
        </p:nvSpPr>
        <p:spPr>
          <a:xfrm>
            <a:off x="515938" y="584200"/>
            <a:ext cx="10515600" cy="1325563"/>
          </a:xfrm>
          <a:prstGeom prst="rect">
            <a:avLst/>
          </a:prstGeom>
        </p:spPr>
        <p:txBody>
          <a:bodyPr/>
          <a:lstStyle/>
          <a:p>
            <a:r>
              <a:rPr lang="en-AU" b="1" dirty="0">
                <a:solidFill>
                  <a:srgbClr val="C00000"/>
                </a:solidFill>
              </a:rPr>
              <a:t>William Forsythe</a:t>
            </a:r>
          </a:p>
        </p:txBody>
      </p:sp>
      <p:sp>
        <p:nvSpPr>
          <p:cNvPr id="3" name="Content Placeholder 2">
            <a:extLst>
              <a:ext uri="{FF2B5EF4-FFF2-40B4-BE49-F238E27FC236}">
                <a16:creationId xmlns:a16="http://schemas.microsoft.com/office/drawing/2014/main" id="{BEB1021C-CA40-4AEE-AB25-D172D3DDEED8}"/>
              </a:ext>
            </a:extLst>
          </p:cNvPr>
          <p:cNvSpPr>
            <a:spLocks noGrp="1"/>
          </p:cNvSpPr>
          <p:nvPr>
            <p:ph idx="4294967295"/>
          </p:nvPr>
        </p:nvSpPr>
        <p:spPr>
          <a:xfrm>
            <a:off x="228170" y="1487217"/>
            <a:ext cx="9136386" cy="3800419"/>
          </a:xfrm>
          <a:prstGeom prst="rect">
            <a:avLst/>
          </a:prstGeom>
        </p:spPr>
        <p:txBody>
          <a:bodyPr>
            <a:noAutofit/>
          </a:bodyPr>
          <a:lstStyle/>
          <a:p>
            <a:pPr marL="596900" indent="-342900">
              <a:defRPr sz="1800">
                <a:solidFill>
                  <a:srgbClr val="000000"/>
                </a:solidFill>
              </a:defRPr>
            </a:pPr>
            <a:r>
              <a:rPr lang="en-AU" sz="2100" dirty="0"/>
              <a:t>American dancer and choreographer. </a:t>
            </a:r>
          </a:p>
          <a:p>
            <a:pPr marL="596900" indent="-342900">
              <a:defRPr sz="1800">
                <a:solidFill>
                  <a:srgbClr val="000000"/>
                </a:solidFill>
              </a:defRPr>
            </a:pPr>
            <a:r>
              <a:rPr lang="en-AU" sz="2100" dirty="0"/>
              <a:t>Pioneer of Modern dance by integrating ballet and visual arts within modern dance. </a:t>
            </a:r>
          </a:p>
          <a:p>
            <a:pPr marL="596900" indent="-342900">
              <a:defRPr sz="1800">
                <a:solidFill>
                  <a:srgbClr val="000000"/>
                </a:solidFill>
              </a:defRPr>
            </a:pPr>
            <a:r>
              <a:rPr lang="en-AU" sz="2100" dirty="0"/>
              <a:t>Forsythe creates ‘installations’ of art. </a:t>
            </a:r>
          </a:p>
          <a:p>
            <a:pPr marL="596900" indent="-342900">
              <a:defRPr sz="1800">
                <a:solidFill>
                  <a:srgbClr val="000000"/>
                </a:solidFill>
              </a:defRPr>
            </a:pPr>
            <a:r>
              <a:rPr lang="en-AU" sz="2100" dirty="0"/>
              <a:t>He began is career by choreographing Classical Ballet’s.</a:t>
            </a:r>
          </a:p>
          <a:p>
            <a:pPr marL="596900" lvl="1" indent="-342900">
              <a:spcBef>
                <a:spcPts val="1300"/>
              </a:spcBef>
              <a:buSzPct val="100000"/>
              <a:defRPr sz="1800">
                <a:solidFill>
                  <a:srgbClr val="000000"/>
                </a:solidFill>
              </a:defRPr>
            </a:pPr>
            <a:r>
              <a:rPr lang="en-AU" sz="2100" dirty="0"/>
              <a:t>Forsythe is recognised as one of the world’s foremost choreographers. </a:t>
            </a:r>
          </a:p>
          <a:p>
            <a:pPr marL="596900" lvl="1" indent="-342900">
              <a:spcBef>
                <a:spcPts val="1300"/>
              </a:spcBef>
              <a:buSzPct val="100000"/>
              <a:defRPr sz="1800">
                <a:solidFill>
                  <a:srgbClr val="000000"/>
                </a:solidFill>
              </a:defRPr>
            </a:pPr>
            <a:r>
              <a:rPr lang="en-AU" sz="2100" dirty="0"/>
              <a:t>His work is acknowledged for reorienting the practice of ballet from it’s identification with classical repertoire to a dynamic 21st century art form. </a:t>
            </a:r>
          </a:p>
          <a:p>
            <a:pPr marL="596900" lvl="1" indent="-342900">
              <a:spcBef>
                <a:spcPts val="1300"/>
              </a:spcBef>
              <a:buSzPct val="100000"/>
              <a:defRPr sz="1800">
                <a:solidFill>
                  <a:srgbClr val="000000"/>
                </a:solidFill>
              </a:defRPr>
            </a:pPr>
            <a:r>
              <a:rPr lang="en-AU" sz="2100" dirty="0"/>
              <a:t>William Forsythe opened his own company; “The Forsythe Company” in 2005. The company produces works within the areas of performance, installation, film, and educational media.  </a:t>
            </a:r>
          </a:p>
          <a:p>
            <a:pPr marL="0" indent="0">
              <a:buNone/>
            </a:pPr>
            <a:endParaRPr lang="en-AU" sz="2100" dirty="0"/>
          </a:p>
        </p:txBody>
      </p:sp>
      <p:pic>
        <p:nvPicPr>
          <p:cNvPr id="6" name="Picture 5" descr="William Forsythe">
            <a:extLst>
              <a:ext uri="{FF2B5EF4-FFF2-40B4-BE49-F238E27FC236}">
                <a16:creationId xmlns:a16="http://schemas.microsoft.com/office/drawing/2014/main" id="{55A44325-7420-4741-A5EE-B097D2ABBB0B}"/>
              </a:ext>
            </a:extLst>
          </p:cNvPr>
          <p:cNvPicPr>
            <a:picLocks noChangeAspect="1"/>
          </p:cNvPicPr>
          <p:nvPr/>
        </p:nvPicPr>
        <p:blipFill rotWithShape="1">
          <a:blip r:embed="rId3"/>
          <a:srcRect l="12573" r="12755"/>
          <a:stretch/>
        </p:blipFill>
        <p:spPr>
          <a:xfrm>
            <a:off x="9364556" y="1484313"/>
            <a:ext cx="2517732" cy="3297410"/>
          </a:xfrm>
          <a:prstGeom prst="rect">
            <a:avLst/>
          </a:prstGeom>
        </p:spPr>
      </p:pic>
    </p:spTree>
    <p:extLst>
      <p:ext uri="{BB962C8B-B14F-4D97-AF65-F5344CB8AC3E}">
        <p14:creationId xmlns:p14="http://schemas.microsoft.com/office/powerpoint/2010/main" val="77721189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D6166-8EB3-46F5-9965-E9C79D492703}"/>
              </a:ext>
            </a:extLst>
          </p:cNvPr>
          <p:cNvSpPr>
            <a:spLocks noGrp="1"/>
          </p:cNvSpPr>
          <p:nvPr>
            <p:ph type="title" idx="4294967295"/>
          </p:nvPr>
        </p:nvSpPr>
        <p:spPr>
          <a:xfrm>
            <a:off x="423746" y="462931"/>
            <a:ext cx="10515600" cy="1325563"/>
          </a:xfrm>
          <a:prstGeom prst="rect">
            <a:avLst/>
          </a:prstGeom>
        </p:spPr>
        <p:txBody>
          <a:bodyPr/>
          <a:lstStyle/>
          <a:p>
            <a:r>
              <a:rPr lang="en-AU" b="1" dirty="0">
                <a:solidFill>
                  <a:srgbClr val="C00000"/>
                </a:solidFill>
              </a:rPr>
              <a:t>William Forsythe …</a:t>
            </a:r>
          </a:p>
        </p:txBody>
      </p:sp>
      <p:sp>
        <p:nvSpPr>
          <p:cNvPr id="3" name="Content Placeholder 2">
            <a:extLst>
              <a:ext uri="{FF2B5EF4-FFF2-40B4-BE49-F238E27FC236}">
                <a16:creationId xmlns:a16="http://schemas.microsoft.com/office/drawing/2014/main" id="{BEB1021C-CA40-4AEE-AB25-D172D3DDEED8}"/>
              </a:ext>
            </a:extLst>
          </p:cNvPr>
          <p:cNvSpPr>
            <a:spLocks noGrp="1"/>
          </p:cNvSpPr>
          <p:nvPr>
            <p:ph idx="4294967295"/>
          </p:nvPr>
        </p:nvSpPr>
        <p:spPr>
          <a:xfrm>
            <a:off x="423746" y="1488612"/>
            <a:ext cx="9136386" cy="3800419"/>
          </a:xfrm>
          <a:prstGeom prst="rect">
            <a:avLst/>
          </a:prstGeom>
        </p:spPr>
        <p:txBody>
          <a:bodyPr>
            <a:noAutofit/>
          </a:bodyPr>
          <a:lstStyle/>
          <a:p>
            <a:pPr marL="0" lvl="0" indent="0">
              <a:buNone/>
              <a:defRPr sz="1800">
                <a:solidFill>
                  <a:srgbClr val="000000"/>
                </a:solidFill>
              </a:defRPr>
            </a:pPr>
            <a:r>
              <a:rPr lang="en-AU" sz="2000" dirty="0"/>
              <a:t>Watch the following works by Forsythe and answer the following questions in your work book:</a:t>
            </a:r>
          </a:p>
          <a:p>
            <a:pPr marL="0" lvl="0" indent="0">
              <a:buNone/>
              <a:defRPr sz="1800">
                <a:solidFill>
                  <a:srgbClr val="000000"/>
                </a:solidFill>
              </a:defRPr>
            </a:pPr>
            <a:r>
              <a:rPr lang="en-AU" sz="2000" dirty="0">
                <a:hlinkClick r:id="rId3"/>
              </a:rPr>
              <a:t>One flat thing</a:t>
            </a:r>
            <a:endParaRPr lang="en-AU" sz="2000" dirty="0"/>
          </a:p>
          <a:p>
            <a:pPr marL="0" lvl="0" indent="0">
              <a:buNone/>
              <a:defRPr sz="1800">
                <a:solidFill>
                  <a:srgbClr val="000000"/>
                </a:solidFill>
              </a:defRPr>
            </a:pPr>
            <a:r>
              <a:rPr lang="en-AU" sz="2000" dirty="0"/>
              <a:t>1. What do you think the work is trying to communicate?</a:t>
            </a:r>
          </a:p>
          <a:p>
            <a:pPr marL="0" lvl="0" indent="0">
              <a:buNone/>
              <a:defRPr sz="1800">
                <a:solidFill>
                  <a:srgbClr val="000000"/>
                </a:solidFill>
              </a:defRPr>
            </a:pPr>
            <a:r>
              <a:rPr lang="en-AU" sz="2000" dirty="0"/>
              <a:t>2. How does the use of tables effect this performance ?</a:t>
            </a:r>
          </a:p>
          <a:p>
            <a:pPr marL="0" lvl="0" indent="0">
              <a:buNone/>
              <a:defRPr sz="1800">
                <a:solidFill>
                  <a:srgbClr val="000000"/>
                </a:solidFill>
              </a:defRPr>
            </a:pPr>
            <a:r>
              <a:rPr lang="en-AU" sz="2000" dirty="0"/>
              <a:t>3. What is your opinion of this work? </a:t>
            </a:r>
          </a:p>
          <a:p>
            <a:pPr marL="0" lvl="0" indent="0">
              <a:buNone/>
              <a:defRPr sz="1800">
                <a:solidFill>
                  <a:srgbClr val="000000"/>
                </a:solidFill>
              </a:defRPr>
            </a:pPr>
            <a:r>
              <a:rPr lang="en-AU" sz="2000" dirty="0"/>
              <a:t>Give reasons either way. </a:t>
            </a:r>
          </a:p>
          <a:p>
            <a:pPr marL="0" lvl="0" indent="0">
              <a:buNone/>
              <a:defRPr sz="1800">
                <a:solidFill>
                  <a:srgbClr val="000000"/>
                </a:solidFill>
              </a:defRPr>
            </a:pPr>
            <a:r>
              <a:rPr lang="en-AU" sz="2000" dirty="0">
                <a:hlinkClick r:id="rId4"/>
              </a:rPr>
              <a:t>Work two</a:t>
            </a:r>
            <a:endParaRPr lang="en-AU" sz="2000" dirty="0"/>
          </a:p>
          <a:p>
            <a:pPr marL="0" lvl="0" indent="0">
              <a:buNone/>
              <a:defRPr sz="1800">
                <a:solidFill>
                  <a:srgbClr val="000000"/>
                </a:solidFill>
              </a:defRPr>
            </a:pPr>
            <a:r>
              <a:rPr lang="en-AU" sz="2000" dirty="0"/>
              <a:t>1. How has Forsythe used lines to generate movement? </a:t>
            </a:r>
          </a:p>
          <a:p>
            <a:pPr marL="0" lvl="0" indent="0">
              <a:buNone/>
              <a:defRPr sz="1800">
                <a:solidFill>
                  <a:srgbClr val="000000"/>
                </a:solidFill>
              </a:defRPr>
            </a:pPr>
            <a:r>
              <a:rPr lang="en-AU" sz="2000" dirty="0"/>
              <a:t>2. How does this create original movement? </a:t>
            </a:r>
          </a:p>
          <a:p>
            <a:pPr marL="0" lvl="0" indent="0">
              <a:buNone/>
              <a:defRPr sz="1800">
                <a:solidFill>
                  <a:srgbClr val="000000"/>
                </a:solidFill>
              </a:defRPr>
            </a:pPr>
            <a:r>
              <a:rPr lang="en-AU" sz="2000" dirty="0"/>
              <a:t>3. What is your opinion of this choreographic style? </a:t>
            </a:r>
          </a:p>
          <a:p>
            <a:pPr marL="0" lvl="0" indent="0">
              <a:buNone/>
              <a:defRPr sz="1800">
                <a:solidFill>
                  <a:srgbClr val="000000"/>
                </a:solidFill>
              </a:defRPr>
            </a:pPr>
            <a:r>
              <a:rPr lang="en-AU" sz="2000" dirty="0"/>
              <a:t>Give reasons either way. </a:t>
            </a:r>
          </a:p>
          <a:p>
            <a:pPr marL="0" lvl="0" indent="0">
              <a:buNone/>
              <a:defRPr sz="1800">
                <a:solidFill>
                  <a:srgbClr val="000000"/>
                </a:solidFill>
              </a:defRPr>
            </a:pPr>
            <a:endParaRPr lang="en-AU" sz="2000" dirty="0"/>
          </a:p>
          <a:p>
            <a:pPr marL="0" indent="0">
              <a:buNone/>
            </a:pPr>
            <a:endParaRPr lang="en-AU" sz="8000" dirty="0"/>
          </a:p>
        </p:txBody>
      </p:sp>
      <p:pic>
        <p:nvPicPr>
          <p:cNvPr id="5" name="Picture 4" descr="dance group">
            <a:extLst>
              <a:ext uri="{FF2B5EF4-FFF2-40B4-BE49-F238E27FC236}">
                <a16:creationId xmlns:a16="http://schemas.microsoft.com/office/drawing/2014/main" id="{B09691EF-D735-4713-B156-5EEC31278C1F}"/>
              </a:ext>
            </a:extLst>
          </p:cNvPr>
          <p:cNvPicPr>
            <a:picLocks noChangeAspect="1"/>
          </p:cNvPicPr>
          <p:nvPr/>
        </p:nvPicPr>
        <p:blipFill>
          <a:blip r:embed="rId5"/>
          <a:stretch>
            <a:fillRect/>
          </a:stretch>
        </p:blipFill>
        <p:spPr>
          <a:xfrm>
            <a:off x="6778542" y="2108709"/>
            <a:ext cx="5063836" cy="3266991"/>
          </a:xfrm>
          <a:prstGeom prst="rect">
            <a:avLst/>
          </a:prstGeom>
        </p:spPr>
      </p:pic>
    </p:spTree>
    <p:extLst>
      <p:ext uri="{BB962C8B-B14F-4D97-AF65-F5344CB8AC3E}">
        <p14:creationId xmlns:p14="http://schemas.microsoft.com/office/powerpoint/2010/main" val="297003198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D6166-8EB3-46F5-9965-E9C79D492703}"/>
              </a:ext>
            </a:extLst>
          </p:cNvPr>
          <p:cNvSpPr>
            <a:spLocks noGrp="1"/>
          </p:cNvSpPr>
          <p:nvPr>
            <p:ph type="title" idx="4294967295"/>
          </p:nvPr>
        </p:nvSpPr>
        <p:spPr>
          <a:xfrm>
            <a:off x="515938" y="584200"/>
            <a:ext cx="10515600" cy="1325563"/>
          </a:xfrm>
          <a:prstGeom prst="rect">
            <a:avLst/>
          </a:prstGeom>
        </p:spPr>
        <p:txBody>
          <a:bodyPr/>
          <a:lstStyle/>
          <a:p>
            <a:r>
              <a:rPr lang="en-AU" b="1" dirty="0">
                <a:solidFill>
                  <a:srgbClr val="C00000"/>
                </a:solidFill>
              </a:rPr>
              <a:t>Graeme Murphy</a:t>
            </a:r>
          </a:p>
        </p:txBody>
      </p:sp>
      <p:sp>
        <p:nvSpPr>
          <p:cNvPr id="3" name="Content Placeholder 2">
            <a:extLst>
              <a:ext uri="{FF2B5EF4-FFF2-40B4-BE49-F238E27FC236}">
                <a16:creationId xmlns:a16="http://schemas.microsoft.com/office/drawing/2014/main" id="{BEB1021C-CA40-4AEE-AB25-D172D3DDEED8}"/>
              </a:ext>
            </a:extLst>
          </p:cNvPr>
          <p:cNvSpPr>
            <a:spLocks noGrp="1"/>
          </p:cNvSpPr>
          <p:nvPr>
            <p:ph idx="4294967295"/>
          </p:nvPr>
        </p:nvSpPr>
        <p:spPr>
          <a:xfrm>
            <a:off x="515938" y="1484313"/>
            <a:ext cx="6776960" cy="3800419"/>
          </a:xfrm>
          <a:prstGeom prst="rect">
            <a:avLst/>
          </a:prstGeom>
        </p:spPr>
        <p:txBody>
          <a:bodyPr>
            <a:noAutofit/>
          </a:bodyPr>
          <a:lstStyle/>
          <a:p>
            <a:pPr marL="285750" lvl="1" indent="-285750">
              <a:spcBef>
                <a:spcPts val="400"/>
              </a:spcBef>
              <a:defRPr sz="1800">
                <a:solidFill>
                  <a:srgbClr val="000000"/>
                </a:solidFill>
              </a:defRPr>
            </a:pPr>
            <a:r>
              <a:rPr lang="en-AU" sz="1700" dirty="0">
                <a:solidFill>
                  <a:schemeClr val="bg2">
                    <a:lumMod val="10000"/>
                  </a:schemeClr>
                </a:solidFill>
              </a:rPr>
              <a:t>Murphy began his career as a student at the Australian Ballet School at the age of fourteen.</a:t>
            </a:r>
          </a:p>
          <a:p>
            <a:pPr marL="285750" lvl="1" indent="-285750">
              <a:spcBef>
                <a:spcPts val="400"/>
              </a:spcBef>
              <a:defRPr sz="1800">
                <a:solidFill>
                  <a:srgbClr val="000000"/>
                </a:solidFill>
              </a:defRPr>
            </a:pPr>
            <a:r>
              <a:rPr lang="en-AU" sz="1700" dirty="0">
                <a:solidFill>
                  <a:schemeClr val="bg2">
                    <a:lumMod val="10000"/>
                  </a:schemeClr>
                </a:solidFill>
              </a:rPr>
              <a:t>Murphy and his company marketed dance to a wider audience, and brought contemporary dance into a more commercial environment. </a:t>
            </a:r>
          </a:p>
          <a:p>
            <a:pPr marL="285750" lvl="1" indent="-285750">
              <a:spcBef>
                <a:spcPts val="400"/>
              </a:spcBef>
              <a:defRPr sz="1800">
                <a:solidFill>
                  <a:srgbClr val="000000"/>
                </a:solidFill>
              </a:defRPr>
            </a:pPr>
            <a:r>
              <a:rPr lang="en-AU" sz="1700" dirty="0">
                <a:solidFill>
                  <a:schemeClr val="bg2">
                    <a:lumMod val="10000"/>
                  </a:schemeClr>
                </a:solidFill>
              </a:rPr>
              <a:t>Murphy has been at the forefront of Australian and international dance as a choreographer and director for nearly four decades and has received critical acclaim globally.</a:t>
            </a:r>
          </a:p>
          <a:p>
            <a:pPr marL="285750" lvl="1" indent="-285750">
              <a:spcBef>
                <a:spcPts val="400"/>
              </a:spcBef>
              <a:defRPr sz="1800">
                <a:solidFill>
                  <a:srgbClr val="000000"/>
                </a:solidFill>
              </a:defRPr>
            </a:pPr>
            <a:r>
              <a:rPr lang="en-AU" sz="1700" dirty="0">
                <a:solidFill>
                  <a:schemeClr val="bg2">
                    <a:lumMod val="10000"/>
                  </a:schemeClr>
                </a:solidFill>
              </a:rPr>
              <a:t> In 1976, Murphy was appointed Artistic Director of Sydney Dance Company, and held this position until 2007. During his 31-year tenure, he created more than 50 works, including 30 full length productions.</a:t>
            </a:r>
          </a:p>
          <a:p>
            <a:pPr marL="0" lvl="1" indent="0">
              <a:spcBef>
                <a:spcPts val="400"/>
              </a:spcBef>
              <a:buNone/>
              <a:defRPr sz="1800">
                <a:solidFill>
                  <a:srgbClr val="000000"/>
                </a:solidFill>
              </a:defRPr>
            </a:pPr>
            <a:r>
              <a:rPr lang="en-US" sz="1700" dirty="0">
                <a:solidFill>
                  <a:schemeClr val="bg2">
                    <a:lumMod val="10000"/>
                  </a:schemeClr>
                </a:solidFill>
              </a:rPr>
              <a:t>In your work book, write down observations on what you recognized </a:t>
            </a:r>
            <a:r>
              <a:rPr lang="en-US" sz="1700" dirty="0">
                <a:solidFill>
                  <a:schemeClr val="bg2">
                    <a:lumMod val="10000"/>
                  </a:schemeClr>
                </a:solidFill>
                <a:hlinkClick r:id="rId3"/>
              </a:rPr>
              <a:t>in this is video</a:t>
            </a:r>
            <a:r>
              <a:rPr lang="en-US" sz="1700" dirty="0">
                <a:solidFill>
                  <a:schemeClr val="bg2">
                    <a:lumMod val="10000"/>
                  </a:schemeClr>
                </a:solidFill>
              </a:rPr>
              <a:t>:</a:t>
            </a:r>
          </a:p>
          <a:p>
            <a:pPr>
              <a:spcBef>
                <a:spcPts val="400"/>
              </a:spcBef>
              <a:buClrTx/>
              <a:defRPr sz="1800">
                <a:solidFill>
                  <a:srgbClr val="000000"/>
                </a:solidFill>
              </a:defRPr>
            </a:pPr>
            <a:r>
              <a:rPr lang="en-US" sz="1700" dirty="0">
                <a:solidFill>
                  <a:schemeClr val="bg2">
                    <a:lumMod val="10000"/>
                  </a:schemeClr>
                </a:solidFill>
              </a:rPr>
              <a:t>describe the dance style</a:t>
            </a:r>
          </a:p>
          <a:p>
            <a:pPr>
              <a:spcBef>
                <a:spcPts val="400"/>
              </a:spcBef>
              <a:buClrTx/>
              <a:defRPr sz="1800">
                <a:solidFill>
                  <a:srgbClr val="000000"/>
                </a:solidFill>
              </a:defRPr>
            </a:pPr>
            <a:r>
              <a:rPr lang="en-US" sz="1700" dirty="0">
                <a:solidFill>
                  <a:schemeClr val="bg2">
                    <a:lumMod val="10000"/>
                  </a:schemeClr>
                </a:solidFill>
              </a:rPr>
              <a:t>does it include a lot of partner work/solo?</a:t>
            </a:r>
          </a:p>
          <a:p>
            <a:pPr>
              <a:spcBef>
                <a:spcPts val="400"/>
              </a:spcBef>
              <a:buClrTx/>
              <a:defRPr sz="1800">
                <a:solidFill>
                  <a:srgbClr val="000000"/>
                </a:solidFill>
              </a:defRPr>
            </a:pPr>
            <a:r>
              <a:rPr lang="en-US" sz="1700" dirty="0">
                <a:solidFill>
                  <a:schemeClr val="bg2">
                    <a:lumMod val="10000"/>
                  </a:schemeClr>
                </a:solidFill>
              </a:rPr>
              <a:t>is it aesthetically pleasing?</a:t>
            </a:r>
          </a:p>
          <a:p>
            <a:pPr>
              <a:spcBef>
                <a:spcPts val="400"/>
              </a:spcBef>
              <a:buClrTx/>
              <a:defRPr sz="1800">
                <a:solidFill>
                  <a:srgbClr val="000000"/>
                </a:solidFill>
              </a:defRPr>
            </a:pPr>
            <a:r>
              <a:rPr lang="en-US" sz="1700" dirty="0">
                <a:solidFill>
                  <a:schemeClr val="bg2">
                    <a:lumMod val="10000"/>
                  </a:schemeClr>
                </a:solidFill>
              </a:rPr>
              <a:t>what meaning can you draw form the work?</a:t>
            </a:r>
          </a:p>
          <a:p>
            <a:pPr marL="0" lvl="0" indent="0">
              <a:buNone/>
              <a:defRPr sz="1800">
                <a:solidFill>
                  <a:srgbClr val="000000"/>
                </a:solidFill>
              </a:defRPr>
            </a:pPr>
            <a:endParaRPr lang="en-AU" sz="1700" dirty="0">
              <a:solidFill>
                <a:srgbClr val="515151"/>
              </a:solidFill>
            </a:endParaRPr>
          </a:p>
        </p:txBody>
      </p:sp>
      <p:pic>
        <p:nvPicPr>
          <p:cNvPr id="6" name="Picture 5" descr="Graeme Murphy and dancers">
            <a:extLst>
              <a:ext uri="{FF2B5EF4-FFF2-40B4-BE49-F238E27FC236}">
                <a16:creationId xmlns:a16="http://schemas.microsoft.com/office/drawing/2014/main" id="{1E04F9BE-E419-4C17-BB71-180827CA195E}"/>
              </a:ext>
            </a:extLst>
          </p:cNvPr>
          <p:cNvPicPr>
            <a:picLocks noChangeAspect="1"/>
          </p:cNvPicPr>
          <p:nvPr/>
        </p:nvPicPr>
        <p:blipFill>
          <a:blip r:embed="rId4"/>
          <a:stretch>
            <a:fillRect/>
          </a:stretch>
        </p:blipFill>
        <p:spPr>
          <a:xfrm>
            <a:off x="7575522" y="2111659"/>
            <a:ext cx="4078647" cy="2291681"/>
          </a:xfrm>
          <a:prstGeom prst="rect">
            <a:avLst/>
          </a:prstGeom>
        </p:spPr>
      </p:pic>
    </p:spTree>
    <p:extLst>
      <p:ext uri="{BB962C8B-B14F-4D97-AF65-F5344CB8AC3E}">
        <p14:creationId xmlns:p14="http://schemas.microsoft.com/office/powerpoint/2010/main" val="221394392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C3935E-7E67-4DAB-8D9F-0448073598F8}"/>
              </a:ext>
            </a:extLst>
          </p:cNvPr>
          <p:cNvSpPr>
            <a:spLocks noGrp="1"/>
          </p:cNvSpPr>
          <p:nvPr>
            <p:ph type="title" idx="4294967295"/>
          </p:nvPr>
        </p:nvSpPr>
        <p:spPr>
          <a:xfrm>
            <a:off x="515938" y="584201"/>
            <a:ext cx="9163321" cy="608980"/>
          </a:xfrm>
          <a:prstGeom prst="rect">
            <a:avLst/>
          </a:prstGeom>
        </p:spPr>
        <p:txBody>
          <a:bodyPr/>
          <a:lstStyle/>
          <a:p>
            <a:r>
              <a:rPr lang="en-AU" b="1" dirty="0">
                <a:solidFill>
                  <a:srgbClr val="C00000"/>
                </a:solidFill>
              </a:rPr>
              <a:t>What is modern dance?</a:t>
            </a:r>
          </a:p>
        </p:txBody>
      </p:sp>
      <p:sp>
        <p:nvSpPr>
          <p:cNvPr id="3" name="Content Placeholder 2">
            <a:extLst>
              <a:ext uri="{FF2B5EF4-FFF2-40B4-BE49-F238E27FC236}">
                <a16:creationId xmlns:a16="http://schemas.microsoft.com/office/drawing/2014/main" id="{9320D81A-7B56-4D85-90E3-548D40A5EAE2}"/>
              </a:ext>
            </a:extLst>
          </p:cNvPr>
          <p:cNvSpPr>
            <a:spLocks noGrp="1"/>
          </p:cNvSpPr>
          <p:nvPr>
            <p:ph idx="4294967295"/>
          </p:nvPr>
        </p:nvSpPr>
        <p:spPr>
          <a:xfrm>
            <a:off x="515937" y="1484313"/>
            <a:ext cx="11237447" cy="4351338"/>
          </a:xfrm>
          <a:prstGeom prst="rect">
            <a:avLst/>
          </a:prstGeom>
        </p:spPr>
        <p:txBody>
          <a:bodyPr>
            <a:noAutofit/>
          </a:bodyPr>
          <a:lstStyle/>
          <a:p>
            <a:pPr marL="342900" indent="-342900">
              <a:buClr>
                <a:srgbClr val="A6FBA9"/>
              </a:buClr>
              <a:buNone/>
              <a:defRPr sz="1800">
                <a:solidFill>
                  <a:srgbClr val="000000"/>
                </a:solidFill>
              </a:defRPr>
            </a:pPr>
            <a:r>
              <a:rPr lang="en-AU" sz="2100" b="1" dirty="0">
                <a:solidFill>
                  <a:schemeClr val="bg2">
                    <a:lumMod val="10000"/>
                  </a:schemeClr>
                </a:solidFill>
              </a:rPr>
              <a:t>Watch the following YouTube clip and discuss they key points of how </a:t>
            </a:r>
          </a:p>
          <a:p>
            <a:pPr marL="342900" indent="-342900">
              <a:buClr>
                <a:srgbClr val="A6FBA9"/>
              </a:buClr>
              <a:buNone/>
              <a:defRPr sz="1800">
                <a:solidFill>
                  <a:srgbClr val="000000"/>
                </a:solidFill>
              </a:defRPr>
            </a:pPr>
            <a:r>
              <a:rPr lang="en-AU" sz="2100" b="1" dirty="0">
                <a:solidFill>
                  <a:schemeClr val="bg2">
                    <a:lumMod val="10000"/>
                  </a:schemeClr>
                </a:solidFill>
              </a:rPr>
              <a:t>Modern dance has evolved throughout time:</a:t>
            </a:r>
            <a:endParaRPr lang="en-AU" sz="2100" b="1" dirty="0">
              <a:solidFill>
                <a:schemeClr val="bg2">
                  <a:lumMod val="10000"/>
                </a:schemeClr>
              </a:solidFill>
              <a:uFill>
                <a:solidFill/>
              </a:uFill>
              <a:hlinkClick r:id="rId2"/>
            </a:endParaRPr>
          </a:p>
          <a:p>
            <a:pPr marL="342900" indent="-342900">
              <a:buClr>
                <a:srgbClr val="A6FBA9"/>
              </a:buClr>
              <a:buNone/>
              <a:defRPr sz="1800">
                <a:solidFill>
                  <a:srgbClr val="000000"/>
                </a:solidFill>
              </a:defRPr>
            </a:pPr>
            <a:r>
              <a:rPr lang="en-AU" sz="2100" b="1" dirty="0">
                <a:uFill>
                  <a:solidFill/>
                </a:uFill>
                <a:hlinkClick r:id="rId2"/>
              </a:rPr>
              <a:t>http://www.youtube.com/watch?v=OyEEdb9sZZ4</a:t>
            </a:r>
            <a:endParaRPr lang="en-AU" sz="2100" dirty="0">
              <a:uFill>
                <a:solidFill/>
              </a:uFill>
            </a:endParaRPr>
          </a:p>
          <a:p>
            <a:pPr marL="342900" indent="-342900">
              <a:buClr>
                <a:srgbClr val="A6FBA9"/>
              </a:buClr>
              <a:buNone/>
              <a:defRPr sz="1800">
                <a:solidFill>
                  <a:srgbClr val="000000"/>
                </a:solidFill>
              </a:defRPr>
            </a:pPr>
            <a:r>
              <a:rPr lang="en-AU" sz="2100" dirty="0">
                <a:uFill>
                  <a:solidFill/>
                </a:uFill>
              </a:rPr>
              <a:t>Summarise and reword the following points, creating a TEEEC paragraph about modern dance.</a:t>
            </a:r>
            <a:endParaRPr lang="en-AU" sz="2100" dirty="0"/>
          </a:p>
          <a:p>
            <a:pPr marL="573099" indent="-319099">
              <a:spcBef>
                <a:spcPts val="400"/>
              </a:spcBef>
              <a:buSzPct val="80000"/>
              <a:defRPr sz="1800">
                <a:solidFill>
                  <a:srgbClr val="000000"/>
                </a:solidFill>
              </a:defRPr>
            </a:pPr>
            <a:r>
              <a:rPr lang="en-AU" sz="2100" dirty="0">
                <a:solidFill>
                  <a:schemeClr val="bg2">
                    <a:lumMod val="10000"/>
                  </a:schemeClr>
                </a:solidFill>
              </a:rPr>
              <a:t>Modern dance evolved from the desire to rebel. </a:t>
            </a:r>
          </a:p>
          <a:p>
            <a:pPr marL="573099" indent="-319099">
              <a:spcBef>
                <a:spcPts val="400"/>
              </a:spcBef>
              <a:buSzPct val="80000"/>
              <a:defRPr sz="1800">
                <a:solidFill>
                  <a:srgbClr val="000000"/>
                </a:solidFill>
              </a:defRPr>
            </a:pPr>
            <a:r>
              <a:rPr lang="en-AU" sz="2100" dirty="0">
                <a:solidFill>
                  <a:schemeClr val="bg2">
                    <a:lumMod val="10000"/>
                  </a:schemeClr>
                </a:solidFill>
              </a:rPr>
              <a:t>It is ever changing and evolving. </a:t>
            </a:r>
          </a:p>
          <a:p>
            <a:pPr marL="573099" indent="-319099">
              <a:spcBef>
                <a:spcPts val="400"/>
              </a:spcBef>
              <a:buSzPct val="80000"/>
              <a:defRPr sz="1800">
                <a:solidFill>
                  <a:srgbClr val="000000"/>
                </a:solidFill>
              </a:defRPr>
            </a:pPr>
            <a:r>
              <a:rPr lang="en-AU" sz="2100" dirty="0">
                <a:solidFill>
                  <a:schemeClr val="bg2">
                    <a:lumMod val="10000"/>
                  </a:schemeClr>
                </a:solidFill>
              </a:rPr>
              <a:t>What is a pioneer?</a:t>
            </a:r>
          </a:p>
          <a:p>
            <a:pPr marL="254000" indent="0">
              <a:spcBef>
                <a:spcPts val="400"/>
              </a:spcBef>
              <a:buSzPct val="80000"/>
              <a:buNone/>
              <a:defRPr sz="1800">
                <a:solidFill>
                  <a:srgbClr val="000000"/>
                </a:solidFill>
              </a:defRPr>
            </a:pPr>
            <a:r>
              <a:rPr lang="en-AU" sz="2100" dirty="0">
                <a:solidFill>
                  <a:schemeClr val="bg2">
                    <a:lumMod val="10000"/>
                  </a:schemeClr>
                </a:solidFill>
              </a:rPr>
              <a:t>Someone who is willing to stack everything on an idea, concept or change. They explored aspects of dance that were essential to them.</a:t>
            </a:r>
          </a:p>
          <a:p>
            <a:pPr marL="573099" indent="-319099">
              <a:spcBef>
                <a:spcPts val="400"/>
              </a:spcBef>
              <a:buSzPct val="80000"/>
              <a:defRPr sz="1800">
                <a:solidFill>
                  <a:srgbClr val="000000"/>
                </a:solidFill>
              </a:defRPr>
            </a:pPr>
            <a:r>
              <a:rPr lang="en-AU" sz="2100" dirty="0">
                <a:solidFill>
                  <a:schemeClr val="bg2">
                    <a:lumMod val="10000"/>
                  </a:schemeClr>
                </a:solidFill>
              </a:rPr>
              <a:t>What was it that influenced modern dance?</a:t>
            </a:r>
          </a:p>
          <a:p>
            <a:pPr marL="342900" indent="-342900">
              <a:spcBef>
                <a:spcPts val="400"/>
              </a:spcBef>
              <a:buClr>
                <a:srgbClr val="A6FBA9"/>
              </a:buClr>
              <a:buNone/>
              <a:defRPr sz="1800">
                <a:solidFill>
                  <a:srgbClr val="000000"/>
                </a:solidFill>
              </a:defRPr>
            </a:pPr>
            <a:r>
              <a:rPr lang="en-AU" sz="2100" dirty="0">
                <a:solidFill>
                  <a:schemeClr val="bg2">
                    <a:lumMod val="10000"/>
                  </a:schemeClr>
                </a:solidFill>
              </a:rPr>
              <a:t>	Ballet was a huge influence on modern dance as the pioneers aimed to rebel against it. </a:t>
            </a:r>
          </a:p>
          <a:p>
            <a:pPr marL="573099" indent="-319099">
              <a:spcBef>
                <a:spcPts val="400"/>
              </a:spcBef>
              <a:buSzPct val="80000"/>
              <a:defRPr sz="1800">
                <a:solidFill>
                  <a:srgbClr val="000000"/>
                </a:solidFill>
              </a:defRPr>
            </a:pPr>
            <a:r>
              <a:rPr lang="en-AU" sz="2100" dirty="0">
                <a:solidFill>
                  <a:schemeClr val="bg2">
                    <a:lumMod val="10000"/>
                  </a:schemeClr>
                </a:solidFill>
              </a:rPr>
              <a:t>Modern dance represents freedom of humanity and self expression. </a:t>
            </a:r>
            <a:endParaRPr lang="en-AU" sz="2100" dirty="0"/>
          </a:p>
        </p:txBody>
      </p:sp>
    </p:spTree>
    <p:extLst>
      <p:ext uri="{BB962C8B-B14F-4D97-AF65-F5344CB8AC3E}">
        <p14:creationId xmlns:p14="http://schemas.microsoft.com/office/powerpoint/2010/main" val="38003836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C3935E-7E67-4DAB-8D9F-0448073598F8}"/>
              </a:ext>
            </a:extLst>
          </p:cNvPr>
          <p:cNvSpPr>
            <a:spLocks noGrp="1"/>
          </p:cNvSpPr>
          <p:nvPr>
            <p:ph type="title" idx="4294967295"/>
          </p:nvPr>
        </p:nvSpPr>
        <p:spPr>
          <a:xfrm>
            <a:off x="515938" y="487789"/>
            <a:ext cx="7848601" cy="1325563"/>
          </a:xfrm>
          <a:prstGeom prst="rect">
            <a:avLst/>
          </a:prstGeom>
        </p:spPr>
        <p:txBody>
          <a:bodyPr/>
          <a:lstStyle/>
          <a:p>
            <a:r>
              <a:rPr lang="en-AU" b="1" dirty="0">
                <a:solidFill>
                  <a:srgbClr val="C00000"/>
                </a:solidFill>
              </a:rPr>
              <a:t>Modern dance today</a:t>
            </a:r>
          </a:p>
        </p:txBody>
      </p:sp>
      <p:sp>
        <p:nvSpPr>
          <p:cNvPr id="3" name="Content Placeholder 2">
            <a:extLst>
              <a:ext uri="{FF2B5EF4-FFF2-40B4-BE49-F238E27FC236}">
                <a16:creationId xmlns:a16="http://schemas.microsoft.com/office/drawing/2014/main" id="{9320D81A-7B56-4D85-90E3-548D40A5EAE2}"/>
              </a:ext>
            </a:extLst>
          </p:cNvPr>
          <p:cNvSpPr>
            <a:spLocks noGrp="1"/>
          </p:cNvSpPr>
          <p:nvPr>
            <p:ph idx="4294967295"/>
          </p:nvPr>
        </p:nvSpPr>
        <p:spPr>
          <a:xfrm>
            <a:off x="262570" y="1484313"/>
            <a:ext cx="5237969" cy="4103257"/>
          </a:xfrm>
          <a:prstGeom prst="rect">
            <a:avLst/>
          </a:prstGeom>
        </p:spPr>
        <p:txBody>
          <a:bodyPr>
            <a:noAutofit/>
          </a:bodyPr>
          <a:lstStyle/>
          <a:p>
            <a:pPr marL="254000" indent="0">
              <a:buNone/>
              <a:defRPr sz="1800">
                <a:solidFill>
                  <a:srgbClr val="000000"/>
                </a:solidFill>
              </a:defRPr>
            </a:pPr>
            <a:r>
              <a:rPr lang="en-AU" sz="2100" dirty="0"/>
              <a:t>In your work book, answer the following questions:</a:t>
            </a:r>
          </a:p>
          <a:p>
            <a:pPr marL="541189" indent="-287189">
              <a:defRPr sz="1800">
                <a:solidFill>
                  <a:srgbClr val="000000"/>
                </a:solidFill>
              </a:defRPr>
            </a:pPr>
            <a:r>
              <a:rPr lang="en-AU" sz="2100" dirty="0"/>
              <a:t>how has modern dance changed throughout time?</a:t>
            </a:r>
          </a:p>
          <a:p>
            <a:pPr marL="541189" indent="-287189">
              <a:defRPr sz="1800">
                <a:solidFill>
                  <a:srgbClr val="000000"/>
                </a:solidFill>
              </a:defRPr>
            </a:pPr>
            <a:r>
              <a:rPr lang="en-AU" sz="2100" dirty="0"/>
              <a:t>describe the style of modern dance now.</a:t>
            </a:r>
          </a:p>
          <a:p>
            <a:pPr marL="254000" indent="0">
              <a:buNone/>
              <a:defRPr sz="1800">
                <a:solidFill>
                  <a:srgbClr val="000000"/>
                </a:solidFill>
              </a:defRPr>
            </a:pPr>
            <a:r>
              <a:rPr lang="en-AU" sz="2100" dirty="0"/>
              <a:t>Watch the videos below and explain how the story is being communicated. Give an example of the movement that develops this. </a:t>
            </a:r>
          </a:p>
          <a:p>
            <a:pPr marL="539750" indent="-285750">
              <a:defRPr sz="1800">
                <a:solidFill>
                  <a:srgbClr val="000000"/>
                </a:solidFill>
              </a:defRPr>
            </a:pPr>
            <a:r>
              <a:rPr lang="en-AU" sz="2100" dirty="0">
                <a:hlinkClick r:id="rId2"/>
              </a:rPr>
              <a:t>Fix you</a:t>
            </a:r>
            <a:endParaRPr lang="en-AU" sz="2100" dirty="0"/>
          </a:p>
          <a:p>
            <a:pPr marL="539750" indent="-285750">
              <a:defRPr sz="1800">
                <a:solidFill>
                  <a:srgbClr val="000000"/>
                </a:solidFill>
              </a:defRPr>
            </a:pPr>
            <a:r>
              <a:rPr lang="en-AU" sz="2100" dirty="0">
                <a:hlinkClick r:id="rId3"/>
              </a:rPr>
              <a:t>Gravity</a:t>
            </a:r>
            <a:r>
              <a:rPr lang="en-AU" sz="2100" dirty="0"/>
              <a:t> </a:t>
            </a:r>
          </a:p>
          <a:p>
            <a:pPr marL="0" indent="0">
              <a:buNone/>
            </a:pPr>
            <a:endParaRPr lang="en-AU" sz="2100" dirty="0"/>
          </a:p>
          <a:p>
            <a:endParaRPr lang="en-AU" sz="2100" dirty="0"/>
          </a:p>
        </p:txBody>
      </p:sp>
      <p:pic>
        <p:nvPicPr>
          <p:cNvPr id="4" name="url?sa=i&amp;rct=j&amp;q=modern+dance&amp;source=images&amp;cd=&amp;docid=ZmxmWKe0OxWdlM&amp;tbnid=FCe_EuEM1lKdaM-&amp;ved=0CAUQjRw&amp;url=http%3A%2F%2Fwww.newworldencyclopedia.png" descr="dance duo">
            <a:extLst>
              <a:ext uri="{FF2B5EF4-FFF2-40B4-BE49-F238E27FC236}">
                <a16:creationId xmlns:a16="http://schemas.microsoft.com/office/drawing/2014/main" id="{18474C99-192C-4F44-8EC4-7B11535F0E7E}"/>
              </a:ext>
            </a:extLst>
          </p:cNvPr>
          <p:cNvPicPr/>
          <p:nvPr/>
        </p:nvPicPr>
        <p:blipFill>
          <a:blip r:embed="rId4">
            <a:extLst/>
          </a:blip>
          <a:stretch>
            <a:fillRect/>
          </a:stretch>
        </p:blipFill>
        <p:spPr>
          <a:xfrm>
            <a:off x="8617907" y="739035"/>
            <a:ext cx="3432131" cy="4236495"/>
          </a:xfrm>
          <a:prstGeom prst="rect">
            <a:avLst/>
          </a:prstGeom>
          <a:ln w="12700">
            <a:miter lim="400000"/>
          </a:ln>
        </p:spPr>
      </p:pic>
    </p:spTree>
    <p:extLst>
      <p:ext uri="{BB962C8B-B14F-4D97-AF65-F5344CB8AC3E}">
        <p14:creationId xmlns:p14="http://schemas.microsoft.com/office/powerpoint/2010/main" val="33655392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C3935E-7E67-4DAB-8D9F-0448073598F8}"/>
              </a:ext>
            </a:extLst>
          </p:cNvPr>
          <p:cNvSpPr>
            <a:spLocks noGrp="1"/>
          </p:cNvSpPr>
          <p:nvPr>
            <p:ph type="title" idx="4294967295"/>
          </p:nvPr>
        </p:nvSpPr>
        <p:spPr>
          <a:xfrm>
            <a:off x="515938" y="584200"/>
            <a:ext cx="7848601" cy="1325563"/>
          </a:xfrm>
          <a:prstGeom prst="rect">
            <a:avLst/>
          </a:prstGeom>
        </p:spPr>
        <p:txBody>
          <a:bodyPr/>
          <a:lstStyle/>
          <a:p>
            <a:r>
              <a:rPr lang="en-AU" b="1" dirty="0">
                <a:solidFill>
                  <a:srgbClr val="C00000"/>
                </a:solidFill>
              </a:rPr>
              <a:t>Who are the pioneers?</a:t>
            </a:r>
          </a:p>
        </p:txBody>
      </p:sp>
      <p:sp>
        <p:nvSpPr>
          <p:cNvPr id="3" name="Content Placeholder 2">
            <a:extLst>
              <a:ext uri="{FF2B5EF4-FFF2-40B4-BE49-F238E27FC236}">
                <a16:creationId xmlns:a16="http://schemas.microsoft.com/office/drawing/2014/main" id="{9320D81A-7B56-4D85-90E3-548D40A5EAE2}"/>
              </a:ext>
            </a:extLst>
          </p:cNvPr>
          <p:cNvSpPr>
            <a:spLocks noGrp="1"/>
          </p:cNvSpPr>
          <p:nvPr>
            <p:ph idx="4294967295"/>
          </p:nvPr>
        </p:nvSpPr>
        <p:spPr>
          <a:xfrm>
            <a:off x="515938" y="1484313"/>
            <a:ext cx="7848600" cy="3304222"/>
          </a:xfrm>
          <a:prstGeom prst="rect">
            <a:avLst/>
          </a:prstGeom>
        </p:spPr>
        <p:txBody>
          <a:bodyPr>
            <a:noAutofit/>
          </a:bodyPr>
          <a:lstStyle/>
          <a:p>
            <a:pPr>
              <a:spcBef>
                <a:spcPts val="700"/>
              </a:spcBef>
              <a:buSzPct val="80000"/>
              <a:defRPr sz="1800">
                <a:solidFill>
                  <a:srgbClr val="000000"/>
                </a:solidFill>
              </a:defRPr>
            </a:pPr>
            <a:r>
              <a:rPr lang="en-AU" sz="2100" dirty="0">
                <a:solidFill>
                  <a:schemeClr val="bg2">
                    <a:lumMod val="10000"/>
                  </a:schemeClr>
                </a:solidFill>
              </a:rPr>
              <a:t>Isadora Duncan</a:t>
            </a:r>
          </a:p>
          <a:p>
            <a:pPr>
              <a:spcBef>
                <a:spcPts val="700"/>
              </a:spcBef>
              <a:buSzPct val="80000"/>
              <a:defRPr sz="1800">
                <a:solidFill>
                  <a:srgbClr val="000000"/>
                </a:solidFill>
              </a:defRPr>
            </a:pPr>
            <a:r>
              <a:rPr lang="en-AU" sz="2100" dirty="0">
                <a:solidFill>
                  <a:schemeClr val="bg2">
                    <a:lumMod val="10000"/>
                  </a:schemeClr>
                </a:solidFill>
              </a:rPr>
              <a:t>Loie Fuller</a:t>
            </a:r>
          </a:p>
          <a:p>
            <a:pPr>
              <a:spcBef>
                <a:spcPts val="700"/>
              </a:spcBef>
              <a:buSzPct val="80000"/>
              <a:defRPr sz="1800">
                <a:solidFill>
                  <a:srgbClr val="000000"/>
                </a:solidFill>
              </a:defRPr>
            </a:pPr>
            <a:r>
              <a:rPr lang="en-AU" sz="2100" dirty="0">
                <a:solidFill>
                  <a:schemeClr val="bg2">
                    <a:lumMod val="10000"/>
                  </a:schemeClr>
                </a:solidFill>
              </a:rPr>
              <a:t>Ruth St. Denis and Ted Shawn</a:t>
            </a:r>
          </a:p>
          <a:p>
            <a:pPr>
              <a:spcBef>
                <a:spcPts val="700"/>
              </a:spcBef>
              <a:buSzPct val="80000"/>
              <a:defRPr sz="1800">
                <a:solidFill>
                  <a:srgbClr val="000000"/>
                </a:solidFill>
              </a:defRPr>
            </a:pPr>
            <a:r>
              <a:rPr lang="en-AU" sz="2100" dirty="0">
                <a:solidFill>
                  <a:schemeClr val="bg2">
                    <a:lumMod val="10000"/>
                  </a:schemeClr>
                </a:solidFill>
              </a:rPr>
              <a:t>Martha Graham</a:t>
            </a:r>
          </a:p>
          <a:p>
            <a:pPr>
              <a:spcBef>
                <a:spcPts val="700"/>
              </a:spcBef>
              <a:buSzPct val="80000"/>
              <a:defRPr sz="1800">
                <a:solidFill>
                  <a:srgbClr val="000000"/>
                </a:solidFill>
              </a:defRPr>
            </a:pPr>
            <a:r>
              <a:rPr lang="en-AU" sz="2100" dirty="0">
                <a:solidFill>
                  <a:schemeClr val="bg2">
                    <a:lumMod val="10000"/>
                  </a:schemeClr>
                </a:solidFill>
              </a:rPr>
              <a:t>Alvin Ailey</a:t>
            </a:r>
          </a:p>
          <a:p>
            <a:pPr>
              <a:spcBef>
                <a:spcPts val="700"/>
              </a:spcBef>
              <a:buSzPct val="80000"/>
              <a:defRPr sz="1800">
                <a:solidFill>
                  <a:srgbClr val="000000"/>
                </a:solidFill>
              </a:defRPr>
            </a:pPr>
            <a:r>
              <a:rPr lang="en-AU" sz="2100" dirty="0">
                <a:solidFill>
                  <a:schemeClr val="bg2">
                    <a:lumMod val="10000"/>
                  </a:schemeClr>
                </a:solidFill>
              </a:rPr>
              <a:t>William Forsythe</a:t>
            </a:r>
          </a:p>
          <a:p>
            <a:pPr>
              <a:spcBef>
                <a:spcPts val="700"/>
              </a:spcBef>
              <a:buSzPct val="80000"/>
              <a:defRPr sz="1800">
                <a:solidFill>
                  <a:srgbClr val="000000"/>
                </a:solidFill>
              </a:defRPr>
            </a:pPr>
            <a:r>
              <a:rPr lang="en-AU" sz="2100" dirty="0">
                <a:solidFill>
                  <a:schemeClr val="bg2">
                    <a:lumMod val="10000"/>
                  </a:schemeClr>
                </a:solidFill>
              </a:rPr>
              <a:t>Graeme Murphy (Sydney Dance Company)</a:t>
            </a:r>
          </a:p>
        </p:txBody>
      </p:sp>
    </p:spTree>
    <p:extLst>
      <p:ext uri="{BB962C8B-B14F-4D97-AF65-F5344CB8AC3E}">
        <p14:creationId xmlns:p14="http://schemas.microsoft.com/office/powerpoint/2010/main" val="20585569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D6166-8EB3-46F5-9965-E9C79D492703}"/>
              </a:ext>
            </a:extLst>
          </p:cNvPr>
          <p:cNvSpPr>
            <a:spLocks noGrp="1"/>
          </p:cNvSpPr>
          <p:nvPr>
            <p:ph type="title" idx="4294967295"/>
          </p:nvPr>
        </p:nvSpPr>
        <p:spPr>
          <a:xfrm>
            <a:off x="515938" y="584200"/>
            <a:ext cx="10515600" cy="1325563"/>
          </a:xfrm>
          <a:prstGeom prst="rect">
            <a:avLst/>
          </a:prstGeom>
        </p:spPr>
        <p:txBody>
          <a:bodyPr/>
          <a:lstStyle/>
          <a:p>
            <a:r>
              <a:rPr lang="en-AU" b="1" dirty="0">
                <a:solidFill>
                  <a:srgbClr val="C00000"/>
                </a:solidFill>
              </a:rPr>
              <a:t>Loie Fuller</a:t>
            </a:r>
          </a:p>
        </p:txBody>
      </p:sp>
      <p:sp>
        <p:nvSpPr>
          <p:cNvPr id="3" name="Content Placeholder 2">
            <a:extLst>
              <a:ext uri="{FF2B5EF4-FFF2-40B4-BE49-F238E27FC236}">
                <a16:creationId xmlns:a16="http://schemas.microsoft.com/office/drawing/2014/main" id="{BEB1021C-CA40-4AEE-AB25-D172D3DDEED8}"/>
              </a:ext>
            </a:extLst>
          </p:cNvPr>
          <p:cNvSpPr>
            <a:spLocks noGrp="1"/>
          </p:cNvSpPr>
          <p:nvPr>
            <p:ph idx="4294967295"/>
          </p:nvPr>
        </p:nvSpPr>
        <p:spPr>
          <a:xfrm>
            <a:off x="515938" y="1484313"/>
            <a:ext cx="6877321" cy="4269716"/>
          </a:xfrm>
          <a:prstGeom prst="rect">
            <a:avLst/>
          </a:prstGeom>
        </p:spPr>
        <p:txBody>
          <a:bodyPr>
            <a:noAutofit/>
          </a:bodyPr>
          <a:lstStyle/>
          <a:p>
            <a:pPr marL="342900" lvl="1" indent="-342900">
              <a:spcBef>
                <a:spcPts val="400"/>
              </a:spcBef>
              <a:defRPr sz="1800">
                <a:solidFill>
                  <a:srgbClr val="000000"/>
                </a:solidFill>
              </a:defRPr>
            </a:pPr>
            <a:r>
              <a:rPr lang="en-AU" sz="2100" dirty="0">
                <a:solidFill>
                  <a:schemeClr val="bg2">
                    <a:lumMod val="10000"/>
                  </a:schemeClr>
                </a:solidFill>
                <a:hlinkClick r:id="rId2"/>
              </a:rPr>
              <a:t>Watch this clip </a:t>
            </a:r>
            <a:r>
              <a:rPr lang="en-AU" sz="2100" dirty="0">
                <a:solidFill>
                  <a:schemeClr val="bg2">
                    <a:lumMod val="10000"/>
                  </a:schemeClr>
                </a:solidFill>
              </a:rPr>
              <a:t>and describe what you recognise about Loie Fuller’s choreographic style.</a:t>
            </a:r>
            <a:endParaRPr lang="en-AU" sz="2100" dirty="0">
              <a:solidFill>
                <a:schemeClr val="bg2">
                  <a:lumMod val="10000"/>
                </a:schemeClr>
              </a:solidFill>
              <a:uFill>
                <a:solidFill/>
              </a:uFill>
            </a:endParaRPr>
          </a:p>
          <a:p>
            <a:pPr marL="342900" lvl="1" indent="-342900">
              <a:spcBef>
                <a:spcPts val="400"/>
              </a:spcBef>
              <a:defRPr sz="1800">
                <a:solidFill>
                  <a:srgbClr val="000000"/>
                </a:solidFill>
              </a:defRPr>
            </a:pPr>
            <a:r>
              <a:rPr lang="en-AU" sz="2100" dirty="0">
                <a:uFill>
                  <a:solidFill/>
                </a:uFill>
              </a:rPr>
              <a:t>Discuss what life would have been like in the 1890s? </a:t>
            </a:r>
          </a:p>
          <a:p>
            <a:pPr marL="342900" lvl="1" indent="-342900">
              <a:spcBef>
                <a:spcPts val="400"/>
              </a:spcBef>
              <a:defRPr sz="1800">
                <a:solidFill>
                  <a:srgbClr val="000000"/>
                </a:solidFill>
              </a:defRPr>
            </a:pPr>
            <a:r>
              <a:rPr lang="en-AU" sz="2100" dirty="0">
                <a:uFill>
                  <a:solidFill/>
                </a:uFill>
                <a:hlinkClick r:id="rId3"/>
              </a:rPr>
              <a:t>What would Loie Fuller’s style of dance done for society at this time?</a:t>
            </a:r>
            <a:endParaRPr lang="en-AU" sz="2100" dirty="0">
              <a:solidFill>
                <a:srgbClr val="000000"/>
              </a:solidFill>
              <a:uFill>
                <a:solidFill/>
              </a:uFill>
            </a:endParaRPr>
          </a:p>
          <a:p>
            <a:pPr marL="0" lvl="1" indent="0">
              <a:spcBef>
                <a:spcPts val="300"/>
              </a:spcBef>
              <a:buClr>
                <a:srgbClr val="A6FBA9"/>
              </a:buClr>
              <a:buNone/>
              <a:defRPr sz="1800">
                <a:solidFill>
                  <a:srgbClr val="000000"/>
                </a:solidFill>
              </a:defRPr>
            </a:pPr>
            <a:endParaRPr lang="en-AU" sz="2100" dirty="0">
              <a:solidFill>
                <a:srgbClr val="000000"/>
              </a:solidFill>
              <a:uFill>
                <a:solidFill/>
              </a:uFill>
            </a:endParaRPr>
          </a:p>
          <a:p>
            <a:pPr marL="0" lvl="1" indent="0">
              <a:spcBef>
                <a:spcPts val="300"/>
              </a:spcBef>
              <a:buClr>
                <a:srgbClr val="A6FBA9"/>
              </a:buClr>
              <a:buNone/>
              <a:defRPr sz="1800">
                <a:solidFill>
                  <a:srgbClr val="000000"/>
                </a:solidFill>
              </a:defRPr>
            </a:pPr>
            <a:r>
              <a:rPr lang="en-AU" sz="2100" dirty="0">
                <a:solidFill>
                  <a:schemeClr val="bg2">
                    <a:lumMod val="10000"/>
                  </a:schemeClr>
                </a:solidFill>
              </a:rPr>
              <a:t>Summarise the following information on the next two pages into your own words:</a:t>
            </a:r>
          </a:p>
          <a:p>
            <a:pPr marL="541189" indent="-287189">
              <a:spcBef>
                <a:spcPts val="400"/>
              </a:spcBef>
              <a:buSzPct val="80000"/>
              <a:defRPr sz="1800">
                <a:solidFill>
                  <a:srgbClr val="000000"/>
                </a:solidFill>
              </a:defRPr>
            </a:pPr>
            <a:r>
              <a:rPr lang="en-AU" sz="2100" dirty="0">
                <a:solidFill>
                  <a:schemeClr val="bg2">
                    <a:lumMod val="10000"/>
                  </a:schemeClr>
                </a:solidFill>
              </a:rPr>
              <a:t>Loie Fuller is known as the most innovative dancer.</a:t>
            </a:r>
          </a:p>
          <a:p>
            <a:pPr marL="541189" indent="-287189">
              <a:spcBef>
                <a:spcPts val="400"/>
              </a:spcBef>
              <a:buSzPct val="80000"/>
              <a:defRPr sz="1800">
                <a:solidFill>
                  <a:srgbClr val="000000"/>
                </a:solidFill>
              </a:defRPr>
            </a:pPr>
            <a:r>
              <a:rPr lang="en-AU" sz="2100" dirty="0">
                <a:solidFill>
                  <a:schemeClr val="bg2">
                    <a:lumMod val="10000"/>
                  </a:schemeClr>
                </a:solidFill>
              </a:rPr>
              <a:t>She was born in 1862 and died in 1928.</a:t>
            </a:r>
          </a:p>
          <a:p>
            <a:pPr marL="541189" indent="-287189">
              <a:spcBef>
                <a:spcPts val="400"/>
              </a:spcBef>
              <a:buSzPct val="80000"/>
              <a:defRPr sz="1800">
                <a:solidFill>
                  <a:srgbClr val="000000"/>
                </a:solidFill>
              </a:defRPr>
            </a:pPr>
            <a:r>
              <a:rPr lang="en-AU" sz="2100" dirty="0">
                <a:solidFill>
                  <a:schemeClr val="bg2">
                    <a:lumMod val="10000"/>
                  </a:schemeClr>
                </a:solidFill>
              </a:rPr>
              <a:t>Her dancing began to become famous in the 1890s.</a:t>
            </a:r>
          </a:p>
          <a:p>
            <a:pPr marL="541189" indent="-287189">
              <a:spcBef>
                <a:spcPts val="400"/>
              </a:spcBef>
              <a:buSzPct val="80000"/>
              <a:defRPr sz="1800">
                <a:solidFill>
                  <a:srgbClr val="000000"/>
                </a:solidFill>
              </a:defRPr>
            </a:pPr>
            <a:r>
              <a:rPr lang="en-AU" sz="2100" dirty="0">
                <a:solidFill>
                  <a:schemeClr val="bg2">
                    <a:lumMod val="10000"/>
                  </a:schemeClr>
                </a:solidFill>
              </a:rPr>
              <a:t>She was inspired by impressionist artists such as Monet who experimented with the impact of light in their Paintings.</a:t>
            </a:r>
          </a:p>
          <a:p>
            <a:pPr marL="0" indent="0">
              <a:buNone/>
            </a:pPr>
            <a:endParaRPr lang="en-AU" sz="2100" dirty="0"/>
          </a:p>
        </p:txBody>
      </p:sp>
      <p:pic>
        <p:nvPicPr>
          <p:cNvPr id="7" name="Picture 6" descr="Dancing with a sheet.">
            <a:extLst>
              <a:ext uri="{FF2B5EF4-FFF2-40B4-BE49-F238E27FC236}">
                <a16:creationId xmlns:a16="http://schemas.microsoft.com/office/drawing/2014/main" id="{2DBA80AA-FEED-45A5-84DF-7ECAEAF33C50}"/>
              </a:ext>
            </a:extLst>
          </p:cNvPr>
          <p:cNvPicPr>
            <a:picLocks noChangeAspect="1"/>
          </p:cNvPicPr>
          <p:nvPr/>
        </p:nvPicPr>
        <p:blipFill>
          <a:blip r:embed="rId4"/>
          <a:stretch>
            <a:fillRect/>
          </a:stretch>
        </p:blipFill>
        <p:spPr>
          <a:xfrm>
            <a:off x="7393259" y="2539204"/>
            <a:ext cx="2302383" cy="3085309"/>
          </a:xfrm>
          <a:prstGeom prst="rect">
            <a:avLst/>
          </a:prstGeom>
        </p:spPr>
      </p:pic>
      <p:pic>
        <p:nvPicPr>
          <p:cNvPr id="8" name="Picture 7" descr="La loie fuller poster">
            <a:extLst>
              <a:ext uri="{FF2B5EF4-FFF2-40B4-BE49-F238E27FC236}">
                <a16:creationId xmlns:a16="http://schemas.microsoft.com/office/drawing/2014/main" id="{F037DAC2-CE44-435B-97E4-33AC8DFBDC21}"/>
              </a:ext>
            </a:extLst>
          </p:cNvPr>
          <p:cNvPicPr>
            <a:picLocks noChangeAspect="1"/>
          </p:cNvPicPr>
          <p:nvPr/>
        </p:nvPicPr>
        <p:blipFill>
          <a:blip r:embed="rId5"/>
          <a:stretch>
            <a:fillRect/>
          </a:stretch>
        </p:blipFill>
        <p:spPr>
          <a:xfrm>
            <a:off x="9798504" y="1452081"/>
            <a:ext cx="2247192" cy="3334149"/>
          </a:xfrm>
          <a:prstGeom prst="rect">
            <a:avLst/>
          </a:prstGeom>
        </p:spPr>
      </p:pic>
    </p:spTree>
    <p:extLst>
      <p:ext uri="{BB962C8B-B14F-4D97-AF65-F5344CB8AC3E}">
        <p14:creationId xmlns:p14="http://schemas.microsoft.com/office/powerpoint/2010/main" val="42360002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D6166-8EB3-46F5-9965-E9C79D492703}"/>
              </a:ext>
            </a:extLst>
          </p:cNvPr>
          <p:cNvSpPr>
            <a:spLocks noGrp="1"/>
          </p:cNvSpPr>
          <p:nvPr>
            <p:ph type="title" idx="4294967295"/>
          </p:nvPr>
        </p:nvSpPr>
        <p:spPr>
          <a:xfrm>
            <a:off x="515938" y="584200"/>
            <a:ext cx="10515600" cy="631283"/>
          </a:xfrm>
          <a:prstGeom prst="rect">
            <a:avLst/>
          </a:prstGeom>
        </p:spPr>
        <p:txBody>
          <a:bodyPr/>
          <a:lstStyle/>
          <a:p>
            <a:r>
              <a:rPr lang="en-AU" b="1" dirty="0">
                <a:solidFill>
                  <a:srgbClr val="C00000"/>
                </a:solidFill>
              </a:rPr>
              <a:t>Loie Fuller … </a:t>
            </a:r>
          </a:p>
        </p:txBody>
      </p:sp>
      <p:sp>
        <p:nvSpPr>
          <p:cNvPr id="3" name="Content Placeholder 2">
            <a:extLst>
              <a:ext uri="{FF2B5EF4-FFF2-40B4-BE49-F238E27FC236}">
                <a16:creationId xmlns:a16="http://schemas.microsoft.com/office/drawing/2014/main" id="{BEB1021C-CA40-4AEE-AB25-D172D3DDEED8}"/>
              </a:ext>
            </a:extLst>
          </p:cNvPr>
          <p:cNvSpPr>
            <a:spLocks noGrp="1"/>
          </p:cNvSpPr>
          <p:nvPr>
            <p:ph idx="4294967295"/>
          </p:nvPr>
        </p:nvSpPr>
        <p:spPr>
          <a:xfrm>
            <a:off x="132264" y="1484313"/>
            <a:ext cx="8320360" cy="3790950"/>
          </a:xfrm>
          <a:prstGeom prst="rect">
            <a:avLst/>
          </a:prstGeom>
        </p:spPr>
        <p:txBody>
          <a:bodyPr>
            <a:noAutofit/>
          </a:bodyPr>
          <a:lstStyle/>
          <a:p>
            <a:pPr marL="541189" indent="-287189">
              <a:spcBef>
                <a:spcPts val="400"/>
              </a:spcBef>
              <a:buSzPct val="80000"/>
              <a:defRPr sz="1800">
                <a:solidFill>
                  <a:srgbClr val="000000"/>
                </a:solidFill>
              </a:defRPr>
            </a:pPr>
            <a:r>
              <a:rPr lang="en-AU" sz="2100" dirty="0">
                <a:solidFill>
                  <a:schemeClr val="bg2">
                    <a:lumMod val="10000"/>
                  </a:schemeClr>
                </a:solidFill>
              </a:rPr>
              <a:t>She introduced the ‘magic of light’ into dance.</a:t>
            </a:r>
          </a:p>
          <a:p>
            <a:pPr marL="541189" indent="-287189">
              <a:spcBef>
                <a:spcPts val="400"/>
              </a:spcBef>
              <a:buSzPct val="80000"/>
              <a:defRPr sz="1800">
                <a:solidFill>
                  <a:srgbClr val="000000"/>
                </a:solidFill>
              </a:defRPr>
            </a:pPr>
            <a:r>
              <a:rPr lang="en-AU" sz="2100" dirty="0">
                <a:solidFill>
                  <a:schemeClr val="bg2">
                    <a:lumMod val="10000"/>
                  </a:schemeClr>
                </a:solidFill>
              </a:rPr>
              <a:t>She transferred her body impulses into the fabric, making swirls and designs in the air.</a:t>
            </a:r>
          </a:p>
          <a:p>
            <a:pPr marL="541189" indent="-287189">
              <a:spcBef>
                <a:spcPts val="400"/>
              </a:spcBef>
              <a:buSzPct val="80000"/>
              <a:defRPr sz="1800">
                <a:solidFill>
                  <a:srgbClr val="000000"/>
                </a:solidFill>
              </a:defRPr>
            </a:pPr>
            <a:r>
              <a:rPr lang="en-AU" sz="2100" dirty="0">
                <a:solidFill>
                  <a:schemeClr val="bg2">
                    <a:lumMod val="10000"/>
                  </a:schemeClr>
                </a:solidFill>
              </a:rPr>
              <a:t>Coloured lights were shone onto the cloth making a spectacular sight.</a:t>
            </a:r>
          </a:p>
          <a:p>
            <a:pPr marL="573099" indent="-319099">
              <a:defRPr sz="1800">
                <a:solidFill>
                  <a:srgbClr val="000000"/>
                </a:solidFill>
              </a:defRPr>
            </a:pPr>
            <a:r>
              <a:rPr lang="en-AU" sz="2100" dirty="0">
                <a:solidFill>
                  <a:schemeClr val="bg2">
                    <a:lumMod val="10000"/>
                  </a:schemeClr>
                </a:solidFill>
              </a:rPr>
              <a:t>Fuller began her theatrical career as a child actress. She later choreographed and performed dances in burlesque, vaudeville and circus shows.</a:t>
            </a:r>
          </a:p>
          <a:p>
            <a:pPr marL="573099" indent="-319099">
              <a:defRPr sz="1800">
                <a:solidFill>
                  <a:srgbClr val="000000"/>
                </a:solidFill>
              </a:defRPr>
            </a:pPr>
            <a:r>
              <a:rPr lang="en-AU" sz="2100" dirty="0">
                <a:solidFill>
                  <a:schemeClr val="bg2">
                    <a:lumMod val="10000"/>
                  </a:schemeClr>
                </a:solidFill>
              </a:rPr>
              <a:t>Fuller developed her own natural movement and improvisation techniques. </a:t>
            </a:r>
          </a:p>
          <a:p>
            <a:pPr marL="573099" indent="-319099">
              <a:defRPr sz="1800">
                <a:solidFill>
                  <a:srgbClr val="000000"/>
                </a:solidFill>
              </a:defRPr>
            </a:pPr>
            <a:r>
              <a:rPr lang="en-AU" sz="2100" dirty="0">
                <a:solidFill>
                  <a:schemeClr val="bg2">
                    <a:lumMod val="10000"/>
                  </a:schemeClr>
                </a:solidFill>
              </a:rPr>
              <a:t>She became famous in America through works such as Serpentine Dance in 1981. </a:t>
            </a:r>
          </a:p>
          <a:p>
            <a:pPr marL="573099" indent="-319099">
              <a:defRPr sz="1800">
                <a:solidFill>
                  <a:srgbClr val="000000"/>
                </a:solidFill>
              </a:defRPr>
            </a:pPr>
            <a:r>
              <a:rPr lang="en-AU" sz="2100" dirty="0">
                <a:solidFill>
                  <a:schemeClr val="bg2">
                    <a:lumMod val="10000"/>
                  </a:schemeClr>
                </a:solidFill>
              </a:rPr>
              <a:t>Fuller’s pioneering work attracted the attention, respect, and friendship of many French artists and scientists. </a:t>
            </a:r>
          </a:p>
        </p:txBody>
      </p:sp>
      <p:pic>
        <p:nvPicPr>
          <p:cNvPr id="6" name="Picture 5" descr="Dancer">
            <a:extLst>
              <a:ext uri="{FF2B5EF4-FFF2-40B4-BE49-F238E27FC236}">
                <a16:creationId xmlns:a16="http://schemas.microsoft.com/office/drawing/2014/main" id="{6B4D718F-E5D5-492C-936D-8687486A2846}"/>
              </a:ext>
            </a:extLst>
          </p:cNvPr>
          <p:cNvPicPr>
            <a:picLocks noChangeAspect="1"/>
          </p:cNvPicPr>
          <p:nvPr/>
        </p:nvPicPr>
        <p:blipFill>
          <a:blip r:embed="rId2"/>
          <a:stretch>
            <a:fillRect/>
          </a:stretch>
        </p:blipFill>
        <p:spPr>
          <a:xfrm>
            <a:off x="8734965" y="3598706"/>
            <a:ext cx="2544326" cy="2025807"/>
          </a:xfrm>
          <a:prstGeom prst="rect">
            <a:avLst/>
          </a:prstGeom>
        </p:spPr>
      </p:pic>
      <p:pic>
        <p:nvPicPr>
          <p:cNvPr id="9" name="Picture 8" descr="dancer">
            <a:extLst>
              <a:ext uri="{FF2B5EF4-FFF2-40B4-BE49-F238E27FC236}">
                <a16:creationId xmlns:a16="http://schemas.microsoft.com/office/drawing/2014/main" id="{A350F2FE-A789-46C7-B243-1C12E0A4D90A}"/>
              </a:ext>
            </a:extLst>
          </p:cNvPr>
          <p:cNvPicPr>
            <a:picLocks noChangeAspect="1"/>
          </p:cNvPicPr>
          <p:nvPr/>
        </p:nvPicPr>
        <p:blipFill>
          <a:blip r:embed="rId3"/>
          <a:stretch>
            <a:fillRect/>
          </a:stretch>
        </p:blipFill>
        <p:spPr>
          <a:xfrm>
            <a:off x="9167697" y="1477625"/>
            <a:ext cx="2883572" cy="1997379"/>
          </a:xfrm>
          <a:prstGeom prst="rect">
            <a:avLst/>
          </a:prstGeom>
        </p:spPr>
      </p:pic>
    </p:spTree>
    <p:extLst>
      <p:ext uri="{BB962C8B-B14F-4D97-AF65-F5344CB8AC3E}">
        <p14:creationId xmlns:p14="http://schemas.microsoft.com/office/powerpoint/2010/main" val="38201246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D6166-8EB3-46F5-9965-E9C79D492703}"/>
              </a:ext>
            </a:extLst>
          </p:cNvPr>
          <p:cNvSpPr>
            <a:spLocks noGrp="1"/>
          </p:cNvSpPr>
          <p:nvPr>
            <p:ph type="title" idx="4294967295"/>
          </p:nvPr>
        </p:nvSpPr>
        <p:spPr>
          <a:xfrm>
            <a:off x="515938" y="576012"/>
            <a:ext cx="10515600" cy="1325563"/>
          </a:xfrm>
          <a:prstGeom prst="rect">
            <a:avLst/>
          </a:prstGeom>
        </p:spPr>
        <p:txBody>
          <a:bodyPr/>
          <a:lstStyle/>
          <a:p>
            <a:r>
              <a:rPr lang="en-AU" b="1" dirty="0">
                <a:solidFill>
                  <a:srgbClr val="C00000"/>
                </a:solidFill>
              </a:rPr>
              <a:t>Isadora Duncan</a:t>
            </a:r>
          </a:p>
        </p:txBody>
      </p:sp>
      <p:sp>
        <p:nvSpPr>
          <p:cNvPr id="3" name="Content Placeholder 2">
            <a:extLst>
              <a:ext uri="{FF2B5EF4-FFF2-40B4-BE49-F238E27FC236}">
                <a16:creationId xmlns:a16="http://schemas.microsoft.com/office/drawing/2014/main" id="{BEB1021C-CA40-4AEE-AB25-D172D3DDEED8}"/>
              </a:ext>
            </a:extLst>
          </p:cNvPr>
          <p:cNvSpPr>
            <a:spLocks noGrp="1"/>
          </p:cNvSpPr>
          <p:nvPr>
            <p:ph idx="4294967295"/>
          </p:nvPr>
        </p:nvSpPr>
        <p:spPr>
          <a:xfrm>
            <a:off x="515938" y="1484313"/>
            <a:ext cx="11449321" cy="1325563"/>
          </a:xfrm>
          <a:prstGeom prst="rect">
            <a:avLst/>
          </a:prstGeom>
        </p:spPr>
        <p:txBody>
          <a:bodyPr>
            <a:noAutofit/>
          </a:bodyPr>
          <a:lstStyle/>
          <a:p>
            <a:pPr marL="254000" lvl="1">
              <a:spcBef>
                <a:spcPts val="400"/>
              </a:spcBef>
              <a:buSzPct val="80000"/>
              <a:defRPr sz="1800">
                <a:solidFill>
                  <a:srgbClr val="000000"/>
                </a:solidFill>
              </a:defRPr>
            </a:pPr>
            <a:r>
              <a:rPr lang="en-AU" sz="2100" dirty="0">
                <a:solidFill>
                  <a:schemeClr val="bg2">
                    <a:lumMod val="10000"/>
                  </a:schemeClr>
                </a:solidFill>
                <a:hlinkClick r:id="rId3"/>
              </a:rPr>
              <a:t>Watch this YouTube clip </a:t>
            </a:r>
            <a:r>
              <a:rPr lang="en-AU" sz="2100" dirty="0">
                <a:solidFill>
                  <a:schemeClr val="bg2">
                    <a:lumMod val="10000"/>
                  </a:schemeClr>
                </a:solidFill>
              </a:rPr>
              <a:t>and evaluate Duncan’s influences to her choreographic style:</a:t>
            </a:r>
          </a:p>
          <a:p>
            <a:pPr marL="25400" lvl="1" indent="0">
              <a:spcBef>
                <a:spcPts val="200"/>
              </a:spcBef>
              <a:buSzPct val="80000"/>
              <a:buNone/>
              <a:defRPr sz="1800">
                <a:solidFill>
                  <a:srgbClr val="000000"/>
                </a:solidFill>
              </a:defRPr>
            </a:pPr>
            <a:endParaRPr lang="en-AU" sz="2100" dirty="0">
              <a:uFill>
                <a:solidFill/>
              </a:uFill>
            </a:endParaRPr>
          </a:p>
          <a:p>
            <a:pPr marL="254000" lvl="1">
              <a:spcBef>
                <a:spcPts val="200"/>
              </a:spcBef>
              <a:buSzPct val="80000"/>
              <a:defRPr sz="1800">
                <a:solidFill>
                  <a:srgbClr val="000000"/>
                </a:solidFill>
              </a:defRPr>
            </a:pPr>
            <a:r>
              <a:rPr lang="en-AU" sz="2100" dirty="0">
                <a:uFill>
                  <a:solidFill/>
                </a:uFill>
                <a:hlinkClick r:id="rId4"/>
              </a:rPr>
              <a:t>Watch this YouTube clip </a:t>
            </a:r>
            <a:r>
              <a:rPr lang="en-AU" sz="2100" dirty="0">
                <a:uFill>
                  <a:solidFill/>
                </a:uFill>
              </a:rPr>
              <a:t>and describe the style of movement. Make sure to comment on all aspects of the performance including the elements of production.</a:t>
            </a:r>
          </a:p>
        </p:txBody>
      </p:sp>
      <p:pic>
        <p:nvPicPr>
          <p:cNvPr id="7" name="Picture 6" descr="group of dancers">
            <a:extLst>
              <a:ext uri="{FF2B5EF4-FFF2-40B4-BE49-F238E27FC236}">
                <a16:creationId xmlns:a16="http://schemas.microsoft.com/office/drawing/2014/main" id="{28A25E9C-3744-421A-923B-8E2BB87383FA}"/>
              </a:ext>
            </a:extLst>
          </p:cNvPr>
          <p:cNvPicPr>
            <a:picLocks noChangeAspect="1"/>
          </p:cNvPicPr>
          <p:nvPr/>
        </p:nvPicPr>
        <p:blipFill>
          <a:blip r:embed="rId5"/>
          <a:stretch>
            <a:fillRect/>
          </a:stretch>
        </p:blipFill>
        <p:spPr>
          <a:xfrm>
            <a:off x="6935508" y="3257205"/>
            <a:ext cx="1708137" cy="2259998"/>
          </a:xfrm>
          <a:prstGeom prst="rect">
            <a:avLst/>
          </a:prstGeom>
        </p:spPr>
      </p:pic>
      <p:pic>
        <p:nvPicPr>
          <p:cNvPr id="8" name="Picture 7" descr="dancer">
            <a:extLst>
              <a:ext uri="{FF2B5EF4-FFF2-40B4-BE49-F238E27FC236}">
                <a16:creationId xmlns:a16="http://schemas.microsoft.com/office/drawing/2014/main" id="{C334FEE9-2CE8-476D-9EAA-EAAD44EF4ED4}"/>
              </a:ext>
            </a:extLst>
          </p:cNvPr>
          <p:cNvPicPr>
            <a:picLocks noChangeAspect="1"/>
          </p:cNvPicPr>
          <p:nvPr/>
        </p:nvPicPr>
        <p:blipFill>
          <a:blip r:embed="rId6"/>
          <a:stretch>
            <a:fillRect/>
          </a:stretch>
        </p:blipFill>
        <p:spPr>
          <a:xfrm>
            <a:off x="9524453" y="3157038"/>
            <a:ext cx="1474524" cy="2293705"/>
          </a:xfrm>
          <a:prstGeom prst="rect">
            <a:avLst/>
          </a:prstGeom>
        </p:spPr>
      </p:pic>
      <p:pic>
        <p:nvPicPr>
          <p:cNvPr id="10" name="Picture 9" descr="dancer">
            <a:extLst>
              <a:ext uri="{FF2B5EF4-FFF2-40B4-BE49-F238E27FC236}">
                <a16:creationId xmlns:a16="http://schemas.microsoft.com/office/drawing/2014/main" id="{25509A19-6AC6-4004-8DD7-D0E9C0C008A7}"/>
              </a:ext>
            </a:extLst>
          </p:cNvPr>
          <p:cNvPicPr>
            <a:picLocks noChangeAspect="1"/>
          </p:cNvPicPr>
          <p:nvPr/>
        </p:nvPicPr>
        <p:blipFill>
          <a:blip r:embed="rId7"/>
          <a:stretch>
            <a:fillRect/>
          </a:stretch>
        </p:blipFill>
        <p:spPr>
          <a:xfrm>
            <a:off x="1032326" y="3209410"/>
            <a:ext cx="1827573" cy="2286515"/>
          </a:xfrm>
          <a:prstGeom prst="rect">
            <a:avLst/>
          </a:prstGeom>
        </p:spPr>
      </p:pic>
      <p:pic>
        <p:nvPicPr>
          <p:cNvPr id="11" name="Picture 10" descr="dancer">
            <a:extLst>
              <a:ext uri="{FF2B5EF4-FFF2-40B4-BE49-F238E27FC236}">
                <a16:creationId xmlns:a16="http://schemas.microsoft.com/office/drawing/2014/main" id="{6DE3B76B-46D1-42F7-8772-ED46B856C162}"/>
              </a:ext>
            </a:extLst>
          </p:cNvPr>
          <p:cNvPicPr>
            <a:picLocks noChangeAspect="1"/>
          </p:cNvPicPr>
          <p:nvPr/>
        </p:nvPicPr>
        <p:blipFill>
          <a:blip r:embed="rId8"/>
          <a:stretch>
            <a:fillRect/>
          </a:stretch>
        </p:blipFill>
        <p:spPr>
          <a:xfrm>
            <a:off x="4120644" y="3277096"/>
            <a:ext cx="1524290" cy="2242884"/>
          </a:xfrm>
          <a:prstGeom prst="rect">
            <a:avLst/>
          </a:prstGeom>
        </p:spPr>
      </p:pic>
    </p:spTree>
    <p:extLst>
      <p:ext uri="{BB962C8B-B14F-4D97-AF65-F5344CB8AC3E}">
        <p14:creationId xmlns:p14="http://schemas.microsoft.com/office/powerpoint/2010/main" val="36340204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D6166-8EB3-46F5-9965-E9C79D492703}"/>
              </a:ext>
            </a:extLst>
          </p:cNvPr>
          <p:cNvSpPr>
            <a:spLocks noGrp="1"/>
          </p:cNvSpPr>
          <p:nvPr>
            <p:ph type="title" idx="4294967295"/>
          </p:nvPr>
        </p:nvSpPr>
        <p:spPr>
          <a:xfrm>
            <a:off x="515938" y="603312"/>
            <a:ext cx="10515600" cy="1325563"/>
          </a:xfrm>
          <a:prstGeom prst="rect">
            <a:avLst/>
          </a:prstGeom>
        </p:spPr>
        <p:txBody>
          <a:bodyPr/>
          <a:lstStyle/>
          <a:p>
            <a:r>
              <a:rPr lang="en-AU" b="1" dirty="0">
                <a:solidFill>
                  <a:srgbClr val="C00000"/>
                </a:solidFill>
              </a:rPr>
              <a:t>Isadora Duncan …</a:t>
            </a:r>
          </a:p>
        </p:txBody>
      </p:sp>
      <p:sp>
        <p:nvSpPr>
          <p:cNvPr id="3" name="Content Placeholder 2">
            <a:extLst>
              <a:ext uri="{FF2B5EF4-FFF2-40B4-BE49-F238E27FC236}">
                <a16:creationId xmlns:a16="http://schemas.microsoft.com/office/drawing/2014/main" id="{BEB1021C-CA40-4AEE-AB25-D172D3DDEED8}"/>
              </a:ext>
            </a:extLst>
          </p:cNvPr>
          <p:cNvSpPr>
            <a:spLocks noGrp="1"/>
          </p:cNvSpPr>
          <p:nvPr>
            <p:ph idx="4294967295"/>
          </p:nvPr>
        </p:nvSpPr>
        <p:spPr>
          <a:xfrm>
            <a:off x="255003" y="1484313"/>
            <a:ext cx="5840997" cy="3495530"/>
          </a:xfrm>
          <a:prstGeom prst="rect">
            <a:avLst/>
          </a:prstGeom>
        </p:spPr>
        <p:txBody>
          <a:bodyPr>
            <a:noAutofit/>
          </a:bodyPr>
          <a:lstStyle/>
          <a:p>
            <a:pPr marL="541189" indent="-287189">
              <a:spcBef>
                <a:spcPts val="400"/>
              </a:spcBef>
              <a:buSzPct val="80000"/>
              <a:defRPr sz="1800">
                <a:solidFill>
                  <a:srgbClr val="000000"/>
                </a:solidFill>
              </a:defRPr>
            </a:pPr>
            <a:r>
              <a:rPr lang="en-AU" sz="2100" dirty="0">
                <a:solidFill>
                  <a:schemeClr val="bg2">
                    <a:lumMod val="10000"/>
                  </a:schemeClr>
                </a:solidFill>
              </a:rPr>
              <a:t>Isadora rebelled against the constraints of the ballet class she attended at 12 years old. </a:t>
            </a:r>
          </a:p>
          <a:p>
            <a:pPr marL="541189" indent="-287189">
              <a:spcBef>
                <a:spcPts val="400"/>
              </a:spcBef>
              <a:buSzPct val="80000"/>
              <a:defRPr sz="1800">
                <a:solidFill>
                  <a:srgbClr val="000000"/>
                </a:solidFill>
              </a:defRPr>
            </a:pPr>
            <a:r>
              <a:rPr lang="en-AU" sz="2100" dirty="0">
                <a:solidFill>
                  <a:schemeClr val="bg2">
                    <a:lumMod val="10000"/>
                  </a:schemeClr>
                </a:solidFill>
              </a:rPr>
              <a:t>She performed improvisations that were inspired by the wind and the sea. </a:t>
            </a:r>
          </a:p>
          <a:p>
            <a:pPr marL="541189" indent="-287189">
              <a:spcBef>
                <a:spcPts val="400"/>
              </a:spcBef>
              <a:buSzPct val="80000"/>
              <a:defRPr sz="1800">
                <a:solidFill>
                  <a:srgbClr val="000000"/>
                </a:solidFill>
              </a:defRPr>
            </a:pPr>
            <a:r>
              <a:rPr lang="en-AU" sz="2100" dirty="0">
                <a:solidFill>
                  <a:schemeClr val="bg2">
                    <a:lumMod val="10000"/>
                  </a:schemeClr>
                </a:solidFill>
              </a:rPr>
              <a:t>The way she used filtered fabric on her body made her so popular during the time.</a:t>
            </a:r>
          </a:p>
          <a:p>
            <a:pPr marL="541189" indent="-287189">
              <a:spcBef>
                <a:spcPts val="400"/>
              </a:spcBef>
              <a:buSzPct val="80000"/>
              <a:defRPr sz="1800">
                <a:solidFill>
                  <a:srgbClr val="000000"/>
                </a:solidFill>
              </a:defRPr>
            </a:pPr>
            <a:r>
              <a:rPr lang="en-AU" sz="2100" dirty="0">
                <a:solidFill>
                  <a:schemeClr val="bg2">
                    <a:lumMod val="10000"/>
                  </a:schemeClr>
                </a:solidFill>
              </a:rPr>
              <a:t>She dealt with current events with a  freedom of spirit, (such as the Russian  revolution,) when she danced in Russia in 1921.</a:t>
            </a:r>
          </a:p>
          <a:p>
            <a:pPr marL="0" indent="0">
              <a:buNone/>
            </a:pPr>
            <a:endParaRPr lang="en-AU" sz="2100" dirty="0"/>
          </a:p>
        </p:txBody>
      </p:sp>
      <p:pic>
        <p:nvPicPr>
          <p:cNvPr id="6" name="Picture 5" descr="dance duo">
            <a:extLst>
              <a:ext uri="{FF2B5EF4-FFF2-40B4-BE49-F238E27FC236}">
                <a16:creationId xmlns:a16="http://schemas.microsoft.com/office/drawing/2014/main" id="{07E05126-9A45-4EAA-9B42-895CA8959A38}"/>
              </a:ext>
            </a:extLst>
          </p:cNvPr>
          <p:cNvPicPr>
            <a:picLocks noChangeAspect="1"/>
          </p:cNvPicPr>
          <p:nvPr/>
        </p:nvPicPr>
        <p:blipFill>
          <a:blip r:embed="rId2"/>
          <a:stretch>
            <a:fillRect/>
          </a:stretch>
        </p:blipFill>
        <p:spPr>
          <a:xfrm>
            <a:off x="7127721" y="3439590"/>
            <a:ext cx="2872095" cy="2184923"/>
          </a:xfrm>
          <a:prstGeom prst="rect">
            <a:avLst/>
          </a:prstGeom>
        </p:spPr>
      </p:pic>
      <p:pic>
        <p:nvPicPr>
          <p:cNvPr id="9" name="Picture 8" descr="dancer">
            <a:extLst>
              <a:ext uri="{FF2B5EF4-FFF2-40B4-BE49-F238E27FC236}">
                <a16:creationId xmlns:a16="http://schemas.microsoft.com/office/drawing/2014/main" id="{3D0A831C-A01C-49C1-BB1F-0AB5D8435D65}"/>
              </a:ext>
            </a:extLst>
          </p:cNvPr>
          <p:cNvPicPr>
            <a:picLocks noChangeAspect="1"/>
          </p:cNvPicPr>
          <p:nvPr/>
        </p:nvPicPr>
        <p:blipFill>
          <a:blip r:embed="rId3"/>
          <a:stretch>
            <a:fillRect/>
          </a:stretch>
        </p:blipFill>
        <p:spPr>
          <a:xfrm>
            <a:off x="6914779" y="1458652"/>
            <a:ext cx="3297980" cy="1855986"/>
          </a:xfrm>
          <a:prstGeom prst="rect">
            <a:avLst/>
          </a:prstGeom>
        </p:spPr>
      </p:pic>
    </p:spTree>
    <p:extLst>
      <p:ext uri="{BB962C8B-B14F-4D97-AF65-F5344CB8AC3E}">
        <p14:creationId xmlns:p14="http://schemas.microsoft.com/office/powerpoint/2010/main" val="20780414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D6166-8EB3-46F5-9965-E9C79D492703}"/>
              </a:ext>
            </a:extLst>
          </p:cNvPr>
          <p:cNvSpPr>
            <a:spLocks noGrp="1"/>
          </p:cNvSpPr>
          <p:nvPr>
            <p:ph type="title" idx="4294967295"/>
          </p:nvPr>
        </p:nvSpPr>
        <p:spPr>
          <a:xfrm>
            <a:off x="515938" y="584201"/>
            <a:ext cx="10515600" cy="642434"/>
          </a:xfrm>
          <a:prstGeom prst="rect">
            <a:avLst/>
          </a:prstGeom>
        </p:spPr>
        <p:txBody>
          <a:bodyPr/>
          <a:lstStyle/>
          <a:p>
            <a:r>
              <a:rPr lang="en-AU" b="1" dirty="0">
                <a:solidFill>
                  <a:srgbClr val="C00000"/>
                </a:solidFill>
              </a:rPr>
              <a:t>Ruth St. Denis &amp; Ted Shawn</a:t>
            </a:r>
          </a:p>
        </p:txBody>
      </p:sp>
      <p:sp>
        <p:nvSpPr>
          <p:cNvPr id="3" name="Content Placeholder 2">
            <a:extLst>
              <a:ext uri="{FF2B5EF4-FFF2-40B4-BE49-F238E27FC236}">
                <a16:creationId xmlns:a16="http://schemas.microsoft.com/office/drawing/2014/main" id="{BEB1021C-CA40-4AEE-AB25-D172D3DDEED8}"/>
              </a:ext>
            </a:extLst>
          </p:cNvPr>
          <p:cNvSpPr>
            <a:spLocks noGrp="1"/>
          </p:cNvSpPr>
          <p:nvPr>
            <p:ph idx="4294967295"/>
          </p:nvPr>
        </p:nvSpPr>
        <p:spPr>
          <a:xfrm>
            <a:off x="178418" y="1484313"/>
            <a:ext cx="8130209" cy="3604177"/>
          </a:xfrm>
          <a:prstGeom prst="rect">
            <a:avLst/>
          </a:prstGeom>
        </p:spPr>
        <p:txBody>
          <a:bodyPr>
            <a:noAutofit/>
          </a:bodyPr>
          <a:lstStyle/>
          <a:p>
            <a:pPr marL="700738" lvl="1" indent="-446738">
              <a:spcBef>
                <a:spcPts val="400"/>
              </a:spcBef>
              <a:buSzPct val="80000"/>
              <a:defRPr sz="1800">
                <a:solidFill>
                  <a:srgbClr val="000000"/>
                </a:solidFill>
              </a:defRPr>
            </a:pPr>
            <a:r>
              <a:rPr lang="en-AU" sz="2100" dirty="0">
                <a:solidFill>
                  <a:schemeClr val="bg2">
                    <a:lumMod val="10000"/>
                  </a:schemeClr>
                </a:solidFill>
              </a:rPr>
              <a:t>Watch the following YouTube clips and write a TEEEC paragraph, with the following information included:</a:t>
            </a:r>
          </a:p>
          <a:p>
            <a:pPr marL="700738" lvl="1" indent="-446738">
              <a:spcBef>
                <a:spcPts val="400"/>
              </a:spcBef>
              <a:buSzPct val="80000"/>
              <a:defRPr sz="1800">
                <a:solidFill>
                  <a:srgbClr val="000000"/>
                </a:solidFill>
              </a:defRPr>
            </a:pPr>
            <a:r>
              <a:rPr lang="en-AU" sz="2100" dirty="0">
                <a:solidFill>
                  <a:schemeClr val="bg2">
                    <a:lumMod val="10000"/>
                  </a:schemeClr>
                </a:solidFill>
              </a:rPr>
              <a:t>Describe what it was that Ruth and Ted developed?</a:t>
            </a:r>
          </a:p>
          <a:p>
            <a:pPr marL="700738" lvl="1" indent="-446738">
              <a:spcBef>
                <a:spcPts val="400"/>
              </a:spcBef>
              <a:buSzPct val="80000"/>
              <a:defRPr sz="1800">
                <a:solidFill>
                  <a:srgbClr val="000000"/>
                </a:solidFill>
              </a:defRPr>
            </a:pPr>
            <a:r>
              <a:rPr lang="en-AU" sz="2100" dirty="0">
                <a:solidFill>
                  <a:schemeClr val="bg2">
                    <a:lumMod val="10000"/>
                  </a:schemeClr>
                </a:solidFill>
              </a:rPr>
              <a:t>Try and describe the movement quality you have viewed. </a:t>
            </a:r>
          </a:p>
          <a:p>
            <a:pPr marL="700738" lvl="1" indent="-446738">
              <a:spcBef>
                <a:spcPts val="400"/>
              </a:spcBef>
              <a:buSzPct val="80000"/>
              <a:defRPr sz="1800">
                <a:solidFill>
                  <a:srgbClr val="000000"/>
                </a:solidFill>
              </a:defRPr>
            </a:pPr>
            <a:r>
              <a:rPr lang="en-AU" sz="2100" dirty="0">
                <a:solidFill>
                  <a:schemeClr val="bg2">
                    <a:lumMod val="10000"/>
                  </a:schemeClr>
                </a:solidFill>
              </a:rPr>
              <a:t>How did this style of dance influence America in the early 1900s?</a:t>
            </a:r>
          </a:p>
          <a:p>
            <a:pPr marL="700738" lvl="1" indent="-446738">
              <a:spcBef>
                <a:spcPts val="400"/>
              </a:spcBef>
              <a:buSzPct val="80000"/>
              <a:defRPr sz="1800">
                <a:solidFill>
                  <a:srgbClr val="000000"/>
                </a:solidFill>
              </a:defRPr>
            </a:pPr>
            <a:endParaRPr lang="en-AU" sz="2100" dirty="0">
              <a:solidFill>
                <a:schemeClr val="bg2">
                  <a:lumMod val="10000"/>
                </a:schemeClr>
              </a:solidFill>
            </a:endParaRPr>
          </a:p>
          <a:p>
            <a:pPr marL="25400" lvl="1" indent="0">
              <a:spcBef>
                <a:spcPts val="1300"/>
              </a:spcBef>
              <a:buSzPct val="80000"/>
              <a:buNone/>
              <a:defRPr sz="1800">
                <a:solidFill>
                  <a:srgbClr val="000000"/>
                </a:solidFill>
              </a:defRPr>
            </a:pPr>
            <a:r>
              <a:rPr lang="en-AU" sz="2100" dirty="0">
                <a:hlinkClick r:id="rId3"/>
              </a:rPr>
              <a:t>Background information video</a:t>
            </a:r>
          </a:p>
          <a:p>
            <a:pPr marL="25400" lvl="1" indent="0">
              <a:spcBef>
                <a:spcPts val="1300"/>
              </a:spcBef>
              <a:buSzPct val="80000"/>
              <a:buNone/>
              <a:defRPr sz="1800">
                <a:solidFill>
                  <a:srgbClr val="000000"/>
                </a:solidFill>
              </a:defRPr>
            </a:pPr>
            <a:r>
              <a:rPr lang="en-AU" sz="2100" dirty="0">
                <a:hlinkClick r:id="rId4"/>
              </a:rPr>
              <a:t>Example of Denis’ choreography video</a:t>
            </a:r>
            <a:endParaRPr lang="en-AU" sz="2100" dirty="0"/>
          </a:p>
        </p:txBody>
      </p:sp>
      <p:pic>
        <p:nvPicPr>
          <p:cNvPr id="9" name="image4.jpg" descr="dance duo">
            <a:extLst>
              <a:ext uri="{FF2B5EF4-FFF2-40B4-BE49-F238E27FC236}">
                <a16:creationId xmlns:a16="http://schemas.microsoft.com/office/drawing/2014/main" id="{A0245FC3-A445-430A-981B-1A5C50558A04}"/>
              </a:ext>
            </a:extLst>
          </p:cNvPr>
          <p:cNvPicPr/>
          <p:nvPr/>
        </p:nvPicPr>
        <p:blipFill>
          <a:blip r:embed="rId5">
            <a:extLst/>
          </a:blip>
          <a:stretch>
            <a:fillRect/>
          </a:stretch>
        </p:blipFill>
        <p:spPr>
          <a:xfrm>
            <a:off x="8522586" y="1536699"/>
            <a:ext cx="3319888" cy="3784601"/>
          </a:xfrm>
          <a:prstGeom prst="rect">
            <a:avLst/>
          </a:prstGeom>
          <a:ln w="12700">
            <a:miter lim="400000"/>
          </a:ln>
        </p:spPr>
      </p:pic>
    </p:spTree>
    <p:extLst>
      <p:ext uri="{BB962C8B-B14F-4D97-AF65-F5344CB8AC3E}">
        <p14:creationId xmlns:p14="http://schemas.microsoft.com/office/powerpoint/2010/main" val="14948269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D6166-8EB3-46F5-9965-E9C79D492703}"/>
              </a:ext>
            </a:extLst>
          </p:cNvPr>
          <p:cNvSpPr>
            <a:spLocks noGrp="1"/>
          </p:cNvSpPr>
          <p:nvPr>
            <p:ph type="title" idx="4294967295"/>
          </p:nvPr>
        </p:nvSpPr>
        <p:spPr>
          <a:xfrm>
            <a:off x="515938" y="583730"/>
            <a:ext cx="10515600" cy="575997"/>
          </a:xfrm>
          <a:prstGeom prst="rect">
            <a:avLst/>
          </a:prstGeom>
        </p:spPr>
        <p:txBody>
          <a:bodyPr/>
          <a:lstStyle/>
          <a:p>
            <a:r>
              <a:rPr lang="en-AU" b="1" dirty="0">
                <a:solidFill>
                  <a:srgbClr val="C00000"/>
                </a:solidFill>
              </a:rPr>
              <a:t>Ruth St. Denis &amp; Ted Shawn …</a:t>
            </a:r>
          </a:p>
        </p:txBody>
      </p:sp>
      <p:sp>
        <p:nvSpPr>
          <p:cNvPr id="3" name="Content Placeholder 2">
            <a:extLst>
              <a:ext uri="{FF2B5EF4-FFF2-40B4-BE49-F238E27FC236}">
                <a16:creationId xmlns:a16="http://schemas.microsoft.com/office/drawing/2014/main" id="{BEB1021C-CA40-4AEE-AB25-D172D3DDEED8}"/>
              </a:ext>
            </a:extLst>
          </p:cNvPr>
          <p:cNvSpPr>
            <a:spLocks noGrp="1"/>
          </p:cNvSpPr>
          <p:nvPr>
            <p:ph idx="4294967295"/>
          </p:nvPr>
        </p:nvSpPr>
        <p:spPr>
          <a:xfrm>
            <a:off x="434896" y="1484313"/>
            <a:ext cx="7883914" cy="4414682"/>
          </a:xfrm>
          <a:prstGeom prst="rect">
            <a:avLst/>
          </a:prstGeom>
        </p:spPr>
        <p:txBody>
          <a:bodyPr>
            <a:noAutofit/>
          </a:bodyPr>
          <a:lstStyle/>
          <a:p>
            <a:pPr marL="254000" indent="0">
              <a:spcBef>
                <a:spcPts val="400"/>
              </a:spcBef>
              <a:buSzPct val="80000"/>
              <a:buNone/>
              <a:defRPr sz="1800">
                <a:solidFill>
                  <a:srgbClr val="000000"/>
                </a:solidFill>
              </a:defRPr>
            </a:pPr>
            <a:r>
              <a:rPr lang="en-AU" sz="2000" dirty="0">
                <a:solidFill>
                  <a:schemeClr val="tx1">
                    <a:lumMod val="50000"/>
                  </a:schemeClr>
                </a:solidFill>
              </a:rPr>
              <a:t>Choose 10 words from the following dot points that you believe to be the most important. </a:t>
            </a:r>
            <a:r>
              <a:rPr lang="en-AU" sz="2000" b="1" dirty="0">
                <a:solidFill>
                  <a:schemeClr val="tx1">
                    <a:lumMod val="50000"/>
                  </a:schemeClr>
                </a:solidFill>
              </a:rPr>
              <a:t>Summarise</a:t>
            </a:r>
            <a:r>
              <a:rPr lang="en-AU" sz="2000" dirty="0">
                <a:solidFill>
                  <a:schemeClr val="tx1">
                    <a:lumMod val="50000"/>
                  </a:schemeClr>
                </a:solidFill>
              </a:rPr>
              <a:t> this information into 3 sentences, while utilising </a:t>
            </a:r>
            <a:r>
              <a:rPr lang="en-AU" sz="2000" b="1" dirty="0">
                <a:solidFill>
                  <a:schemeClr val="tx1">
                    <a:lumMod val="50000"/>
                  </a:schemeClr>
                </a:solidFill>
              </a:rPr>
              <a:t>nominalisations</a:t>
            </a:r>
            <a:r>
              <a:rPr lang="en-AU" sz="2000" dirty="0">
                <a:solidFill>
                  <a:schemeClr val="tx1">
                    <a:lumMod val="50000"/>
                  </a:schemeClr>
                </a:solidFill>
              </a:rPr>
              <a:t>! (Making your writing sound more sophisticated)</a:t>
            </a:r>
          </a:p>
          <a:p>
            <a:pPr>
              <a:spcBef>
                <a:spcPts val="400"/>
              </a:spcBef>
              <a:buSzPct val="80000"/>
              <a:defRPr sz="1800">
                <a:solidFill>
                  <a:srgbClr val="000000"/>
                </a:solidFill>
              </a:defRPr>
            </a:pPr>
            <a:r>
              <a:rPr lang="en-AU" sz="2000" dirty="0">
                <a:solidFill>
                  <a:schemeClr val="tx1">
                    <a:lumMod val="50000"/>
                  </a:schemeClr>
                </a:solidFill>
              </a:rPr>
              <a:t>Ruth St. Denis was a graceful dancer, and skilled at using veils and scarfs.</a:t>
            </a:r>
          </a:p>
          <a:p>
            <a:pPr>
              <a:spcBef>
                <a:spcPts val="400"/>
              </a:spcBef>
              <a:buSzPct val="80000"/>
              <a:defRPr sz="1800">
                <a:solidFill>
                  <a:srgbClr val="000000"/>
                </a:solidFill>
              </a:defRPr>
            </a:pPr>
            <a:r>
              <a:rPr lang="en-AU" sz="2000" dirty="0">
                <a:solidFill>
                  <a:schemeClr val="tx1">
                    <a:lumMod val="50000"/>
                  </a:schemeClr>
                </a:solidFill>
              </a:rPr>
              <a:t>She studied Hindu art and philosophy.</a:t>
            </a:r>
          </a:p>
          <a:p>
            <a:pPr>
              <a:spcBef>
                <a:spcPts val="400"/>
              </a:spcBef>
              <a:buSzPct val="80000"/>
              <a:defRPr sz="1800">
                <a:solidFill>
                  <a:srgbClr val="000000"/>
                </a:solidFill>
              </a:defRPr>
            </a:pPr>
            <a:r>
              <a:rPr lang="en-AU" sz="2000" dirty="0">
                <a:solidFill>
                  <a:schemeClr val="tx1">
                    <a:lumMod val="50000"/>
                  </a:schemeClr>
                </a:solidFill>
              </a:rPr>
              <a:t>Many of her productions had a religious theme. </a:t>
            </a:r>
          </a:p>
          <a:p>
            <a:pPr>
              <a:spcBef>
                <a:spcPts val="400"/>
              </a:spcBef>
              <a:buSzPct val="80000"/>
              <a:defRPr sz="1800">
                <a:solidFill>
                  <a:srgbClr val="000000"/>
                </a:solidFill>
              </a:defRPr>
            </a:pPr>
            <a:r>
              <a:rPr lang="en-AU" sz="2000" dirty="0">
                <a:solidFill>
                  <a:schemeClr val="tx1">
                    <a:lumMod val="50000"/>
                  </a:schemeClr>
                </a:solidFill>
              </a:rPr>
              <a:t>Ted Shawn was Ruth’s pupil, then became her partner &amp; husband.</a:t>
            </a:r>
          </a:p>
          <a:p>
            <a:pPr>
              <a:spcBef>
                <a:spcPts val="400"/>
              </a:spcBef>
              <a:buSzPct val="80000"/>
              <a:defRPr sz="1800">
                <a:solidFill>
                  <a:srgbClr val="000000"/>
                </a:solidFill>
              </a:defRPr>
            </a:pPr>
            <a:r>
              <a:rPr lang="en-AU" sz="2000" dirty="0">
                <a:solidFill>
                  <a:schemeClr val="tx1">
                    <a:lumMod val="50000"/>
                  </a:schemeClr>
                </a:solidFill>
              </a:rPr>
              <a:t>Together they were a great team. Shawn’s choreography had a sturdy clean style, while Ruth’s had quite a sinuous quality to it.</a:t>
            </a:r>
          </a:p>
          <a:p>
            <a:pPr>
              <a:spcBef>
                <a:spcPts val="400"/>
              </a:spcBef>
              <a:buSzPct val="80000"/>
              <a:defRPr sz="1800">
                <a:solidFill>
                  <a:srgbClr val="000000"/>
                </a:solidFill>
              </a:defRPr>
            </a:pPr>
            <a:r>
              <a:rPr lang="en-AU" sz="2000" dirty="0">
                <a:solidFill>
                  <a:schemeClr val="tx1">
                    <a:lumMod val="50000"/>
                  </a:schemeClr>
                </a:solidFill>
              </a:rPr>
              <a:t>They opened a school in 1915 in L.A. to earn good money and acquire good dancers. It was called ‘</a:t>
            </a:r>
            <a:r>
              <a:rPr lang="en-AU" sz="2000" dirty="0" err="1">
                <a:solidFill>
                  <a:schemeClr val="tx1">
                    <a:lumMod val="50000"/>
                  </a:schemeClr>
                </a:solidFill>
              </a:rPr>
              <a:t>Denishawn</a:t>
            </a:r>
            <a:r>
              <a:rPr lang="en-AU" sz="2000" dirty="0">
                <a:solidFill>
                  <a:schemeClr val="tx1">
                    <a:lumMod val="50000"/>
                  </a:schemeClr>
                </a:solidFill>
              </a:rPr>
              <a:t>’. </a:t>
            </a:r>
          </a:p>
          <a:p>
            <a:pPr>
              <a:spcBef>
                <a:spcPts val="400"/>
              </a:spcBef>
              <a:buSzPct val="80000"/>
              <a:defRPr sz="1800">
                <a:solidFill>
                  <a:srgbClr val="000000"/>
                </a:solidFill>
              </a:defRPr>
            </a:pPr>
            <a:r>
              <a:rPr lang="en-AU" sz="2000" dirty="0">
                <a:solidFill>
                  <a:schemeClr val="tx1">
                    <a:lumMod val="50000"/>
                  </a:schemeClr>
                </a:solidFill>
              </a:rPr>
              <a:t>They believed dance should be spiritual instead of simply entertaining. </a:t>
            </a:r>
          </a:p>
        </p:txBody>
      </p:sp>
      <p:pic>
        <p:nvPicPr>
          <p:cNvPr id="5" name="Picture 4" descr="dancer">
            <a:extLst>
              <a:ext uri="{FF2B5EF4-FFF2-40B4-BE49-F238E27FC236}">
                <a16:creationId xmlns:a16="http://schemas.microsoft.com/office/drawing/2014/main" id="{D2E3C848-D6F0-45F2-9101-4EF2F658CCC5}"/>
              </a:ext>
            </a:extLst>
          </p:cNvPr>
          <p:cNvPicPr>
            <a:picLocks noChangeAspect="1"/>
          </p:cNvPicPr>
          <p:nvPr/>
        </p:nvPicPr>
        <p:blipFill>
          <a:blip r:embed="rId3"/>
          <a:stretch>
            <a:fillRect/>
          </a:stretch>
        </p:blipFill>
        <p:spPr>
          <a:xfrm>
            <a:off x="10334773" y="3016896"/>
            <a:ext cx="1737360" cy="2496207"/>
          </a:xfrm>
          <a:prstGeom prst="rect">
            <a:avLst/>
          </a:prstGeom>
        </p:spPr>
      </p:pic>
      <p:pic>
        <p:nvPicPr>
          <p:cNvPr id="6" name="Picture 5" descr="dancer">
            <a:extLst>
              <a:ext uri="{FF2B5EF4-FFF2-40B4-BE49-F238E27FC236}">
                <a16:creationId xmlns:a16="http://schemas.microsoft.com/office/drawing/2014/main" id="{27074F7D-68E0-4360-A7FF-383C9F34E93D}"/>
              </a:ext>
            </a:extLst>
          </p:cNvPr>
          <p:cNvPicPr>
            <a:picLocks noChangeAspect="1"/>
          </p:cNvPicPr>
          <p:nvPr/>
        </p:nvPicPr>
        <p:blipFill>
          <a:blip r:embed="rId4"/>
          <a:stretch>
            <a:fillRect/>
          </a:stretch>
        </p:blipFill>
        <p:spPr>
          <a:xfrm>
            <a:off x="8318810" y="1484313"/>
            <a:ext cx="1737359" cy="2712209"/>
          </a:xfrm>
          <a:prstGeom prst="rect">
            <a:avLst/>
          </a:prstGeom>
        </p:spPr>
      </p:pic>
    </p:spTree>
    <p:extLst>
      <p:ext uri="{BB962C8B-B14F-4D97-AF65-F5344CB8AC3E}">
        <p14:creationId xmlns:p14="http://schemas.microsoft.com/office/powerpoint/2010/main" val="150534291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284</TotalTime>
  <Words>1805</Words>
  <Application>Microsoft Office PowerPoint</Application>
  <PresentationFormat>Widescreen</PresentationFormat>
  <Paragraphs>175</Paragraphs>
  <Slides>20</Slides>
  <Notes>13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SimSun</vt:lpstr>
      <vt:lpstr>Arial</vt:lpstr>
      <vt:lpstr>Calibri</vt:lpstr>
      <vt:lpstr>Calibri Light</vt:lpstr>
      <vt:lpstr>Times New Roman</vt:lpstr>
      <vt:lpstr>Office Theme</vt:lpstr>
      <vt:lpstr>Pioneers of modern dance</vt:lpstr>
      <vt:lpstr>What is modern dance?</vt:lpstr>
      <vt:lpstr>Who are the pioneers?</vt:lpstr>
      <vt:lpstr>Loie Fuller</vt:lpstr>
      <vt:lpstr>Loie Fuller … </vt:lpstr>
      <vt:lpstr>Isadora Duncan</vt:lpstr>
      <vt:lpstr>Isadora Duncan …</vt:lpstr>
      <vt:lpstr>Ruth St. Denis &amp; Ted Shawn</vt:lpstr>
      <vt:lpstr>Ruth St. Denis &amp; Ted Shawn …</vt:lpstr>
      <vt:lpstr>Martha Graham</vt:lpstr>
      <vt:lpstr>Martha Graham …</vt:lpstr>
      <vt:lpstr>Martha Graham …</vt:lpstr>
      <vt:lpstr>Martha Graham …</vt:lpstr>
      <vt:lpstr>Martha Graham …</vt:lpstr>
      <vt:lpstr>Alvin Ailey</vt:lpstr>
      <vt:lpstr>Alvin Ailey …</vt:lpstr>
      <vt:lpstr>William Forsythe</vt:lpstr>
      <vt:lpstr>William Forsythe …</vt:lpstr>
      <vt:lpstr>Graeme Murphy</vt:lpstr>
      <vt:lpstr>Modern dance today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Page to stage</dc:title>
  <dc:creator>Ricketts, Cathryn</dc:creator>
  <cp:lastModifiedBy>Cathryn Ricketts</cp:lastModifiedBy>
  <cp:revision>60</cp:revision>
  <dcterms:created xsi:type="dcterms:W3CDTF">2017-11-15T00:40:17Z</dcterms:created>
  <dcterms:modified xsi:type="dcterms:W3CDTF">2018-07-11T00:34:34Z</dcterms:modified>
</cp:coreProperties>
</file>