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86" r:id="rId6"/>
    <p:sldId id="258" r:id="rId7"/>
    <p:sldId id="279" r:id="rId8"/>
    <p:sldId id="280" r:id="rId9"/>
    <p:sldId id="281" r:id="rId10"/>
    <p:sldId id="282" r:id="rId11"/>
    <p:sldId id="287" r:id="rId12"/>
    <p:sldId id="278" r:id="rId13"/>
    <p:sldId id="257" r:id="rId14"/>
    <p:sldId id="270" r:id="rId15"/>
    <p:sldId id="271" r:id="rId16"/>
    <p:sldId id="272" r:id="rId17"/>
    <p:sldId id="273" r:id="rId18"/>
    <p:sldId id="274" r:id="rId19"/>
    <p:sldId id="288" r:id="rId20"/>
    <p:sldId id="275" r:id="rId21"/>
    <p:sldId id="276" r:id="rId22"/>
    <p:sldId id="277" r:id="rId23"/>
    <p:sldId id="289" r:id="rId24"/>
    <p:sldId id="283"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4" autoAdjust="0"/>
    <p:restoredTop sz="89757" autoAdjust="0"/>
  </p:normalViewPr>
  <p:slideViewPr>
    <p:cSldViewPr snapToGrid="0">
      <p:cViewPr varScale="1">
        <p:scale>
          <a:sx n="85" d="100"/>
          <a:sy n="85" d="100"/>
        </p:scale>
        <p:origin x="48"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DECFB-D574-4553-9C76-F8A90275752C}" type="datetimeFigureOut">
              <a:rPr lang="en-AU" smtClean="0"/>
              <a:t>3/07/2018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ACBCE-3859-4ACB-B9A4-F18B0C7E2FE1}" type="slidenum">
              <a:rPr lang="en-AU" smtClean="0"/>
              <a:t>‹#›</a:t>
            </a:fld>
            <a:endParaRPr lang="en-AU"/>
          </a:p>
        </p:txBody>
      </p:sp>
    </p:spTree>
    <p:extLst>
      <p:ext uri="{BB962C8B-B14F-4D97-AF65-F5344CB8AC3E}">
        <p14:creationId xmlns:p14="http://schemas.microsoft.com/office/powerpoint/2010/main" val="262577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https://upload.wikimedia.org/wikipedia/commons/3/35/Elvis_Presley_Jailhouse_Rock.jpg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ACBCE-3859-4ACB-B9A4-F18B0C7E2F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87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one: http://4.bp.blogspot.com/-mfdVmS9kZqY/UHxiCoQfP5I/AAAAAAAAHE4/vGtOw-hXvvc/s1600/rita.jpg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two: http://globalgoodgroup.com/wp-content/uploads/2013/03/twist-e1363883235734.jpg</a:t>
            </a:r>
          </a:p>
        </p:txBody>
      </p:sp>
      <p:sp>
        <p:nvSpPr>
          <p:cNvPr id="4" name="Slide Number Placeholder 3"/>
          <p:cNvSpPr>
            <a:spLocks noGrp="1"/>
          </p:cNvSpPr>
          <p:nvPr>
            <p:ph type="sldNum" sz="quarter" idx="10"/>
          </p:nvPr>
        </p:nvSpPr>
        <p:spPr/>
        <p:txBody>
          <a:bodyPr/>
          <a:lstStyle/>
          <a:p>
            <a:fld id="{6A8ACBCE-3859-4ACB-B9A4-F18B0C7E2FE1}" type="slidenum">
              <a:rPr lang="en-AU" smtClean="0"/>
              <a:t>11</a:t>
            </a:fld>
            <a:endParaRPr lang="en-AU"/>
          </a:p>
        </p:txBody>
      </p:sp>
    </p:spTree>
    <p:extLst>
      <p:ext uri="{BB962C8B-B14F-4D97-AF65-F5344CB8AC3E}">
        <p14:creationId xmlns:p14="http://schemas.microsoft.com/office/powerpoint/2010/main" val="3310395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https://i.pinimg.com/originals/0b/bb/5e/0bbb5ea1cf0bb1e2b80de37172144c05.jpg</a:t>
            </a:r>
          </a:p>
        </p:txBody>
      </p:sp>
      <p:sp>
        <p:nvSpPr>
          <p:cNvPr id="4" name="Slide Number Placeholder 3"/>
          <p:cNvSpPr>
            <a:spLocks noGrp="1"/>
          </p:cNvSpPr>
          <p:nvPr>
            <p:ph type="sldNum" sz="quarter" idx="10"/>
          </p:nvPr>
        </p:nvSpPr>
        <p:spPr/>
        <p:txBody>
          <a:bodyPr/>
          <a:lstStyle/>
          <a:p>
            <a:fld id="{6A8ACBCE-3859-4ACB-B9A4-F18B0C7E2FE1}" type="slidenum">
              <a:rPr lang="en-AU" smtClean="0"/>
              <a:t>12</a:t>
            </a:fld>
            <a:endParaRPr lang="en-AU"/>
          </a:p>
        </p:txBody>
      </p:sp>
    </p:spTree>
    <p:extLst>
      <p:ext uri="{BB962C8B-B14F-4D97-AF65-F5344CB8AC3E}">
        <p14:creationId xmlns:p14="http://schemas.microsoft.com/office/powerpoint/2010/main" val="3605691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13</a:t>
            </a:fld>
            <a:endParaRPr lang="en-AU"/>
          </a:p>
        </p:txBody>
      </p:sp>
    </p:spTree>
    <p:extLst>
      <p:ext uri="{BB962C8B-B14F-4D97-AF65-F5344CB8AC3E}">
        <p14:creationId xmlns:p14="http://schemas.microsoft.com/office/powerpoint/2010/main" val="421098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https://burglaralarmbritain.files.wordpress.com/2012/08/abba.jpg</a:t>
            </a:r>
          </a:p>
          <a:p>
            <a:r>
              <a:rPr lang="en-AU" dirty="0"/>
              <a:t>Image two: http://6iee.com/526621.html</a:t>
            </a:r>
          </a:p>
        </p:txBody>
      </p:sp>
      <p:sp>
        <p:nvSpPr>
          <p:cNvPr id="4" name="Slide Number Placeholder 3"/>
          <p:cNvSpPr>
            <a:spLocks noGrp="1"/>
          </p:cNvSpPr>
          <p:nvPr>
            <p:ph type="sldNum" sz="quarter" idx="10"/>
          </p:nvPr>
        </p:nvSpPr>
        <p:spPr/>
        <p:txBody>
          <a:bodyPr/>
          <a:lstStyle/>
          <a:p>
            <a:fld id="{6A8ACBCE-3859-4ACB-B9A4-F18B0C7E2FE1}" type="slidenum">
              <a:rPr lang="en-AU" smtClean="0"/>
              <a:t>14</a:t>
            </a:fld>
            <a:endParaRPr lang="en-AU"/>
          </a:p>
        </p:txBody>
      </p:sp>
    </p:spTree>
    <p:extLst>
      <p:ext uri="{BB962C8B-B14F-4D97-AF65-F5344CB8AC3E}">
        <p14:creationId xmlns:p14="http://schemas.microsoft.com/office/powerpoint/2010/main" val="3538804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http://www.jonathanrosenbaum.net/wp-content/uploads/2017/05/SaturdayNightFever-solo.jpeg</a:t>
            </a:r>
          </a:p>
        </p:txBody>
      </p:sp>
      <p:sp>
        <p:nvSpPr>
          <p:cNvPr id="4" name="Slide Number Placeholder 3"/>
          <p:cNvSpPr>
            <a:spLocks noGrp="1"/>
          </p:cNvSpPr>
          <p:nvPr>
            <p:ph type="sldNum" sz="quarter" idx="10"/>
          </p:nvPr>
        </p:nvSpPr>
        <p:spPr/>
        <p:txBody>
          <a:bodyPr/>
          <a:lstStyle/>
          <a:p>
            <a:fld id="{6A8ACBCE-3859-4ACB-B9A4-F18B0C7E2FE1}" type="slidenum">
              <a:rPr lang="en-AU" smtClean="0"/>
              <a:t>15</a:t>
            </a:fld>
            <a:endParaRPr lang="en-AU"/>
          </a:p>
        </p:txBody>
      </p:sp>
    </p:spTree>
    <p:extLst>
      <p:ext uri="{BB962C8B-B14F-4D97-AF65-F5344CB8AC3E}">
        <p14:creationId xmlns:p14="http://schemas.microsoft.com/office/powerpoint/2010/main" val="268135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https://upload.wikimedia.org/wikipedia/commons/3/35/Elvis_Presley_Jailhouse_Rock.jpg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ACBCE-3859-4ACB-B9A4-F18B0C7E2F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8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http://wsjunction.org/wp-content/uploads/2014/08/flamenco.jpg</a:t>
            </a:r>
          </a:p>
        </p:txBody>
      </p:sp>
      <p:sp>
        <p:nvSpPr>
          <p:cNvPr id="4" name="Slide Number Placeholder 3"/>
          <p:cNvSpPr>
            <a:spLocks noGrp="1"/>
          </p:cNvSpPr>
          <p:nvPr>
            <p:ph type="sldNum" sz="quarter" idx="10"/>
          </p:nvPr>
        </p:nvSpPr>
        <p:spPr/>
        <p:txBody>
          <a:bodyPr/>
          <a:lstStyle/>
          <a:p>
            <a:fld id="{6A8ACBCE-3859-4ACB-B9A4-F18B0C7E2FE1}" type="slidenum">
              <a:rPr lang="en-AU" smtClean="0"/>
              <a:t>17</a:t>
            </a:fld>
            <a:endParaRPr lang="en-AU"/>
          </a:p>
        </p:txBody>
      </p:sp>
    </p:spTree>
    <p:extLst>
      <p:ext uri="{BB962C8B-B14F-4D97-AF65-F5344CB8AC3E}">
        <p14:creationId xmlns:p14="http://schemas.microsoft.com/office/powerpoint/2010/main" val="2223062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https://www.ballroomdancingunlimited.com/wp-content/uploads/2014/09/social-dance-styles1.jpg</a:t>
            </a:r>
          </a:p>
        </p:txBody>
      </p:sp>
      <p:sp>
        <p:nvSpPr>
          <p:cNvPr id="4" name="Slide Number Placeholder 3"/>
          <p:cNvSpPr>
            <a:spLocks noGrp="1"/>
          </p:cNvSpPr>
          <p:nvPr>
            <p:ph type="sldNum" sz="quarter" idx="10"/>
          </p:nvPr>
        </p:nvSpPr>
        <p:spPr/>
        <p:txBody>
          <a:bodyPr/>
          <a:lstStyle/>
          <a:p>
            <a:fld id="{6A8ACBCE-3859-4ACB-B9A4-F18B0C7E2FE1}" type="slidenum">
              <a:rPr lang="en-AU" smtClean="0"/>
              <a:t>18</a:t>
            </a:fld>
            <a:endParaRPr lang="en-AU"/>
          </a:p>
        </p:txBody>
      </p:sp>
    </p:spTree>
    <p:extLst>
      <p:ext uri="{BB962C8B-B14F-4D97-AF65-F5344CB8AC3E}">
        <p14:creationId xmlns:p14="http://schemas.microsoft.com/office/powerpoint/2010/main" val="4016293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r>
              <a:rPr lang="en-AU" dirty="0"/>
              <a:t>Image one: http://assets.nydailynews.com/polopoly_fs/1.2771789.1473193608!/img/httpImage/image.jpg_gen/derivatives/gallery_320/jake-t-austin-jenna-johnson.jpg</a:t>
            </a:r>
          </a:p>
          <a:p>
            <a:r>
              <a:rPr lang="en-AU" dirty="0"/>
              <a:t>Image two: https://i.ytimg.com/vi/4yEOcUqRz7o/maxresdefault.jpg</a:t>
            </a:r>
          </a:p>
          <a:p>
            <a:r>
              <a:rPr lang="en-AU" dirty="0"/>
              <a:t>Image three: http://assets.danceinforma.com/public/assets/mce/Chelsea_News/SYTYCD_Top_10_contestant_Paul_Karmiryan_and_all-star_Witney_Carson_in_a_Cha_Cha_routine.jpg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19</a:t>
            </a:fld>
            <a:endParaRPr lang="en-AU"/>
          </a:p>
        </p:txBody>
      </p:sp>
    </p:spTree>
    <p:extLst>
      <p:ext uri="{BB962C8B-B14F-4D97-AF65-F5344CB8AC3E}">
        <p14:creationId xmlns:p14="http://schemas.microsoft.com/office/powerpoint/2010/main" val="2499215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https://upload.wikimedia.org/wikipedia/commons/3/35/Elvis_Presley_Jailhouse_Rock.jpg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ACBCE-3859-4ACB-B9A4-F18B0C7E2F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92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https://upload.wikimedia.org/wikipedia/commons/3/35/Elvis_Presley_Jailhouse_Rock.jpg</a:t>
            </a:r>
          </a:p>
        </p:txBody>
      </p:sp>
      <p:sp>
        <p:nvSpPr>
          <p:cNvPr id="4" name="Slide Number Placeholder 3"/>
          <p:cNvSpPr>
            <a:spLocks noGrp="1"/>
          </p:cNvSpPr>
          <p:nvPr>
            <p:ph type="sldNum" sz="quarter" idx="10"/>
          </p:nvPr>
        </p:nvSpPr>
        <p:spPr/>
        <p:txBody>
          <a:bodyPr/>
          <a:lstStyle/>
          <a:p>
            <a:fld id="{6A8ACBCE-3859-4ACB-B9A4-F18B0C7E2FE1}" type="slidenum">
              <a:rPr lang="en-AU" smtClean="0"/>
              <a:t>3</a:t>
            </a:fld>
            <a:endParaRPr lang="en-AU"/>
          </a:p>
        </p:txBody>
      </p:sp>
    </p:spTree>
    <p:extLst>
      <p:ext uri="{BB962C8B-B14F-4D97-AF65-F5344CB8AC3E}">
        <p14:creationId xmlns:p14="http://schemas.microsoft.com/office/powerpoint/2010/main" val="163322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https://alchetron.com/Graeme-Murphy</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21</a:t>
            </a:fld>
            <a:endParaRPr lang="en-AU"/>
          </a:p>
        </p:txBody>
      </p:sp>
    </p:spTree>
    <p:extLst>
      <p:ext uri="{BB962C8B-B14F-4D97-AF65-F5344CB8AC3E}">
        <p14:creationId xmlns:p14="http://schemas.microsoft.com/office/powerpoint/2010/main" val="2884470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https://alchetron.com/Graeme-Murphy</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ACBCE-3859-4ACB-B9A4-F18B0C7E2F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31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4</a:t>
            </a:fld>
            <a:endParaRPr lang="en-AU"/>
          </a:p>
        </p:txBody>
      </p:sp>
    </p:spTree>
    <p:extLst>
      <p:ext uri="{BB962C8B-B14F-4D97-AF65-F5344CB8AC3E}">
        <p14:creationId xmlns:p14="http://schemas.microsoft.com/office/powerpoint/2010/main" val="45558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https://vonari.net/class-at-alvin-ailey-american-dance-theatre/</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5</a:t>
            </a:fld>
            <a:endParaRPr lang="en-AU"/>
          </a:p>
        </p:txBody>
      </p:sp>
    </p:spTree>
    <p:extLst>
      <p:ext uri="{BB962C8B-B14F-4D97-AF65-F5344CB8AC3E}">
        <p14:creationId xmlns:p14="http://schemas.microsoft.com/office/powerpoint/2010/main" val="92043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https://www.sydneydancecompany.com/people/collaborators/william-forsythe/#.WhT7V7puI2w</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6</a:t>
            </a:fld>
            <a:endParaRPr lang="en-AU"/>
          </a:p>
        </p:txBody>
      </p:sp>
    </p:spTree>
    <p:extLst>
      <p:ext uri="{BB962C8B-B14F-4D97-AF65-F5344CB8AC3E}">
        <p14:creationId xmlns:p14="http://schemas.microsoft.com/office/powerpoint/2010/main" val="192063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https://www.sydneydancecompany.com/video-inside-william-forsythes-quintett/#.WhT7pbpuI2w</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7</a:t>
            </a:fld>
            <a:endParaRPr lang="en-AU"/>
          </a:p>
        </p:txBody>
      </p:sp>
    </p:spTree>
    <p:extLst>
      <p:ext uri="{BB962C8B-B14F-4D97-AF65-F5344CB8AC3E}">
        <p14:creationId xmlns:p14="http://schemas.microsoft.com/office/powerpoint/2010/main" val="218260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https://upload.wikimedia.org/wikipedia/commons/3/35/Elvis_Presley_Jailhouse_Rock.jpg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ACBCE-3859-4ACB-B9A4-F18B0C7E2F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7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one: https://upload.wikimedia.org/wikipedia/commons/3/35/Elvis_Presley_Jailhouse_Rock.jpg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p:txBody>
      </p:sp>
      <p:sp>
        <p:nvSpPr>
          <p:cNvPr id="4" name="Slide Number Placeholder 3"/>
          <p:cNvSpPr>
            <a:spLocks noGrp="1"/>
          </p:cNvSpPr>
          <p:nvPr>
            <p:ph type="sldNum" sz="quarter" idx="10"/>
          </p:nvPr>
        </p:nvSpPr>
        <p:spPr/>
        <p:txBody>
          <a:bodyPr/>
          <a:lstStyle/>
          <a:p>
            <a:fld id="{6A8ACBCE-3859-4ACB-B9A4-F18B0C7E2FE1}" type="slidenum">
              <a:rPr lang="en-AU" smtClean="0"/>
              <a:t>9</a:t>
            </a:fld>
            <a:endParaRPr lang="en-AU"/>
          </a:p>
        </p:txBody>
      </p:sp>
    </p:spTree>
    <p:extLst>
      <p:ext uri="{BB962C8B-B14F-4D97-AF65-F5344CB8AC3E}">
        <p14:creationId xmlns:p14="http://schemas.microsoft.com/office/powerpoint/2010/main" val="40369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http://cdn.playbuzz.com/cdn/37434a10-4ff8-424c-961c-14ce5b4a1381/3e1f337f-9279-4aa7-91df-933ee6f2390b_560_420.jpg</a:t>
            </a:r>
          </a:p>
        </p:txBody>
      </p:sp>
      <p:sp>
        <p:nvSpPr>
          <p:cNvPr id="4" name="Slide Number Placeholder 3"/>
          <p:cNvSpPr>
            <a:spLocks noGrp="1"/>
          </p:cNvSpPr>
          <p:nvPr>
            <p:ph type="sldNum" sz="quarter" idx="10"/>
          </p:nvPr>
        </p:nvSpPr>
        <p:spPr/>
        <p:txBody>
          <a:bodyPr/>
          <a:lstStyle/>
          <a:p>
            <a:fld id="{6A8ACBCE-3859-4ACB-B9A4-F18B0C7E2FE1}" type="slidenum">
              <a:rPr lang="en-AU" smtClean="0"/>
              <a:t>10</a:t>
            </a:fld>
            <a:endParaRPr lang="en-AU"/>
          </a:p>
        </p:txBody>
      </p:sp>
    </p:spTree>
    <p:extLst>
      <p:ext uri="{BB962C8B-B14F-4D97-AF65-F5344CB8AC3E}">
        <p14:creationId xmlns:p14="http://schemas.microsoft.com/office/powerpoint/2010/main" val="90622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education.nsw.gov.au/teaching-and-learning/curriculum/key-learning-areas/creative-arts"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8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BC15BA-0287-1345-A0D8-2EA223073C48}"/>
              </a:ext>
            </a:extLst>
          </p:cNvPr>
          <p:cNvSpPr/>
          <p:nvPr userDrawn="1"/>
        </p:nvSpPr>
        <p:spPr>
          <a:xfrm>
            <a:off x="419100" y="6386245"/>
            <a:ext cx="10713720" cy="246221"/>
          </a:xfrm>
          <a:prstGeom prst="rect">
            <a:avLst/>
          </a:prstGeom>
        </p:spPr>
        <p:txBody>
          <a:bodyPr wrap="square">
            <a:spAutoFit/>
          </a:bodyPr>
          <a:lstStyle/>
          <a:p>
            <a:r>
              <a:rPr lang="en-AU" sz="1000" b="0" i="0" dirty="0">
                <a:solidFill>
                  <a:schemeClr val="bg1"/>
                </a:solidFill>
                <a:effectLst/>
                <a:latin typeface="Calibri" panose="020F0502020204030204" pitchFamily="34" charset="0"/>
                <a:cs typeface="Calibri" panose="020F0502020204030204" pitchFamily="34" charset="0"/>
              </a:rPr>
              <a:t>Learning and Teaching Directorate, Secondary Education © </a:t>
            </a:r>
            <a:r>
              <a:rPr lang="en-AU" sz="1000" b="0" i="0" u="sng" dirty="0">
                <a:solidFill>
                  <a:srgbClr val="005EDE"/>
                </a:solidFill>
                <a:effectLst/>
                <a:latin typeface="Calibri" panose="020F0502020204030204" pitchFamily="34" charset="0"/>
                <a:cs typeface="Calibri" panose="020F0502020204030204" pitchFamily="34" charset="0"/>
                <a:hlinkClick r:id="rId3"/>
              </a:rPr>
              <a:t>NSW Department of Education</a:t>
            </a:r>
            <a:r>
              <a:rPr lang="en-AU" sz="1000" b="0" i="0" dirty="0">
                <a:solidFill>
                  <a:schemeClr val="bg1"/>
                </a:solidFill>
                <a:effectLst/>
                <a:latin typeface="Calibri" panose="020F0502020204030204" pitchFamily="34" charset="0"/>
                <a:cs typeface="Calibri" panose="020F0502020204030204" pitchFamily="34" charset="0"/>
              </a:rPr>
              <a:t>, July 2018</a:t>
            </a:r>
          </a:p>
        </p:txBody>
      </p:sp>
    </p:spTree>
    <p:extLst>
      <p:ext uri="{BB962C8B-B14F-4D97-AF65-F5344CB8AC3E}">
        <p14:creationId xmlns:p14="http://schemas.microsoft.com/office/powerpoint/2010/main" val="155947011"/>
      </p:ext>
    </p:extLst>
  </p:cSld>
  <p:clrMapOvr>
    <a:masterClrMapping/>
  </p:clrMapOvr>
  <p:extLst mod="1">
    <p:ext uri="{DCECCB84-F9BA-43D5-87BE-67443E8EF086}">
      <p15:sldGuideLst xmlns:p15="http://schemas.microsoft.com/office/powerpoint/2012/main">
        <p15:guide id="1" pos="325" userDrawn="1">
          <p15:clr>
            <a:srgbClr val="FBAE40"/>
          </p15:clr>
        </p15:guide>
        <p15:guide id="2" orient="horz" pos="368" userDrawn="1">
          <p15:clr>
            <a:srgbClr val="FBAE40"/>
          </p15:clr>
        </p15:guide>
        <p15:guide id="3" orient="horz" pos="935" userDrawn="1">
          <p15:clr>
            <a:srgbClr val="FBAE40"/>
          </p15:clr>
        </p15:guide>
        <p15:guide id="4" pos="7355" userDrawn="1">
          <p15:clr>
            <a:srgbClr val="FBAE40"/>
          </p15:clr>
        </p15:guide>
        <p15:guide id="5" orient="horz" pos="3589" userDrawn="1">
          <p15:clr>
            <a:srgbClr val="FBAE40"/>
          </p15:clr>
        </p15:guide>
        <p15:guide id="6" pos="3817" userDrawn="1">
          <p15:clr>
            <a:srgbClr val="FBAE40"/>
          </p15:clr>
        </p15:guide>
        <p15:guide id="7" orient="horz" pos="22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5848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Y5pmzmiDO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m9XuJJXyl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sT2daisxdv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lay.kahoot.it/#/k/519c3a36-fac7-41d6-b022-3a41e6b1769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38epddAemzs" TargetMode="External"/><Relationship Id="rId3" Type="http://schemas.openxmlformats.org/officeDocument/2006/relationships/hyperlink" Target="https://www.youtube.com/watch?v=70w_0bqDMwA" TargetMode="External"/><Relationship Id="rId7" Type="http://schemas.openxmlformats.org/officeDocument/2006/relationships/hyperlink" Target="http://www.youtube.com/watch?v=ke7wfZSBwz0" TargetMode="External"/><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youtube.com/watch?v=5UUhzSmfX4Y" TargetMode="External"/><Relationship Id="rId11" Type="http://schemas.openxmlformats.org/officeDocument/2006/relationships/image" Target="../media/image22.png"/><Relationship Id="rId5" Type="http://schemas.openxmlformats.org/officeDocument/2006/relationships/hyperlink" Target="https://www.youtube.com/watch?v=HG06f1YgHYA" TargetMode="External"/><Relationship Id="rId10" Type="http://schemas.openxmlformats.org/officeDocument/2006/relationships/image" Target="../media/image21.png"/><Relationship Id="rId4" Type="http://schemas.openxmlformats.org/officeDocument/2006/relationships/hyperlink" Target="https://www.youtube.com/watch?v=j8IClCBOxDs" TargetMode="External"/><Relationship Id="rId9" Type="http://schemas.openxmlformats.org/officeDocument/2006/relationships/hyperlink" Target="http://www.youtube.com/watch?v=azB14v-4B5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youtube.com/watch?v=b7biVX9oAmc" TargetMode="External"/><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9gag.tv/p/aKjj4p/dance-routine-is-so-impressive-that-it-looks-unreal-the-company-vibe-xix-2014?ref=jfs" TargetMode="External"/><Relationship Id="rId5" Type="http://schemas.openxmlformats.org/officeDocument/2006/relationships/hyperlink" Target="http://www.youtube.com/watch?v=jykn5GZ_72w" TargetMode="External"/><Relationship Id="rId4" Type="http://schemas.openxmlformats.org/officeDocument/2006/relationships/hyperlink" Target="https://www.youtube.com/watch?v=Au1VeXrTsP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p21n1xorj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youtube.com/watch?v=mF2k4RRfBb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2258-610E-41D4-96BC-C1180C83FEB5}"/>
              </a:ext>
            </a:extLst>
          </p:cNvPr>
          <p:cNvSpPr>
            <a:spLocks noGrp="1"/>
          </p:cNvSpPr>
          <p:nvPr>
            <p:ph type="ctrTitle" idx="4294967295"/>
          </p:nvPr>
        </p:nvSpPr>
        <p:spPr>
          <a:xfrm>
            <a:off x="0" y="6024548"/>
            <a:ext cx="12192000" cy="697229"/>
          </a:xfrm>
          <a:prstGeom prst="rect">
            <a:avLst/>
          </a:prstGeom>
        </p:spPr>
        <p:txBody>
          <a:bodyPr>
            <a:normAutofit/>
          </a:bodyPr>
          <a:lstStyle/>
          <a:p>
            <a:pPr algn="ctr"/>
            <a:r>
              <a:rPr lang="en-AU" sz="4400" dirty="0">
                <a:solidFill>
                  <a:schemeClr val="bg1"/>
                </a:solidFill>
              </a:rPr>
              <a:t>Dance through the ages</a:t>
            </a:r>
          </a:p>
        </p:txBody>
      </p:sp>
    </p:spTree>
    <p:extLst>
      <p:ext uri="{BB962C8B-B14F-4D97-AF65-F5344CB8AC3E}">
        <p14:creationId xmlns:p14="http://schemas.microsoft.com/office/powerpoint/2010/main" val="72005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379141" y="472334"/>
            <a:ext cx="10515600" cy="1325563"/>
          </a:xfrm>
          <a:prstGeom prst="rect">
            <a:avLst/>
          </a:prstGeom>
        </p:spPr>
        <p:txBody>
          <a:bodyPr/>
          <a:lstStyle/>
          <a:p>
            <a:r>
              <a:rPr lang="en-AU" b="1" dirty="0">
                <a:solidFill>
                  <a:srgbClr val="C00000"/>
                </a:solidFill>
              </a:rPr>
              <a:t>1950s dance style</a:t>
            </a:r>
          </a:p>
        </p:txBody>
      </p:sp>
      <p:sp>
        <p:nvSpPr>
          <p:cNvPr id="9" name="Shape 87">
            <a:extLst>
              <a:ext uri="{FF2B5EF4-FFF2-40B4-BE49-F238E27FC236}">
                <a16:creationId xmlns:a16="http://schemas.microsoft.com/office/drawing/2014/main" id="{B7E9ED95-4B50-4A6A-AE7B-FFC0DF633589}"/>
              </a:ext>
            </a:extLst>
          </p:cNvPr>
          <p:cNvSpPr txBox="1">
            <a:spLocks/>
          </p:cNvSpPr>
          <p:nvPr/>
        </p:nvSpPr>
        <p:spPr>
          <a:xfrm>
            <a:off x="375700" y="1484312"/>
            <a:ext cx="6694173" cy="41805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Bef>
                <a:spcPts val="500"/>
              </a:spcBef>
              <a:buSzPct val="100000"/>
              <a:buFont typeface="Arial"/>
              <a:buChar char="•"/>
              <a:defRPr sz="1800">
                <a:solidFill>
                  <a:srgbClr val="000000"/>
                </a:solidFill>
              </a:defRPr>
            </a:pPr>
            <a:r>
              <a:rPr lang="en-US" sz="1900" dirty="0">
                <a:uFill>
                  <a:solidFill>
                    <a:srgbClr val="FFFFFF"/>
                  </a:solidFill>
                </a:uFill>
                <a:latin typeface="Calibri"/>
                <a:ea typeface="Calibri"/>
                <a:cs typeface="Calibri"/>
                <a:sym typeface="Calibri"/>
              </a:rPr>
              <a:t>Young people started expressing individuality and freedom in dance, particularly through rock ‘n’ roll dancing where men and women faced each other but no longer danced cheek to cheek with the man controlling the path of his partner.</a:t>
            </a:r>
          </a:p>
          <a:p>
            <a:pPr marL="342900">
              <a:spcBef>
                <a:spcPts val="500"/>
              </a:spcBef>
              <a:buSzPct val="100000"/>
              <a:buFont typeface="Arial"/>
              <a:buChar char="•"/>
              <a:defRPr sz="1800">
                <a:solidFill>
                  <a:srgbClr val="000000"/>
                </a:solidFill>
              </a:defRPr>
            </a:pPr>
            <a:r>
              <a:rPr lang="en-US" sz="1900" dirty="0">
                <a:uFill>
                  <a:solidFill>
                    <a:srgbClr val="FFFFFF"/>
                  </a:solidFill>
                </a:uFill>
                <a:latin typeface="Calibri"/>
                <a:ea typeface="Calibri"/>
                <a:cs typeface="Calibri"/>
                <a:sym typeface="Calibri"/>
              </a:rPr>
              <a:t>To their parents, rock ‘n’ roll seemed wild and uncontrollable. Performers such as Elvis Presley were provocative on stage and campaigns against rock ‘n’ roll appeared on television in America. Many churches taught that it was evil, but this opposition did little to dim its popularity and young people became even more enthusiastic. Girls fainted at concerts and teenagers dressed like their favourite singers.</a:t>
            </a:r>
          </a:p>
          <a:p>
            <a:pPr marL="114300" indent="0">
              <a:spcBef>
                <a:spcPts val="500"/>
              </a:spcBef>
              <a:buSzPct val="100000"/>
              <a:buNone/>
              <a:defRPr sz="1800">
                <a:solidFill>
                  <a:srgbClr val="000000"/>
                </a:solidFill>
              </a:defRPr>
            </a:pPr>
            <a:r>
              <a:rPr lang="en-AU" sz="1900" b="1" dirty="0">
                <a:solidFill>
                  <a:schemeClr val="bg2">
                    <a:lumMod val="10000"/>
                  </a:schemeClr>
                </a:solidFill>
              </a:rPr>
              <a:t>Watch the attached </a:t>
            </a:r>
            <a:r>
              <a:rPr lang="en-AU" sz="1900" b="1" dirty="0" err="1">
                <a:solidFill>
                  <a:schemeClr val="bg2">
                    <a:lumMod val="10000"/>
                  </a:schemeClr>
                </a:solidFill>
              </a:rPr>
              <a:t>youtube</a:t>
            </a:r>
            <a:r>
              <a:rPr lang="en-AU" sz="1900" b="1" dirty="0">
                <a:solidFill>
                  <a:schemeClr val="bg2">
                    <a:lumMod val="10000"/>
                  </a:schemeClr>
                </a:solidFill>
              </a:rPr>
              <a:t> clip from Grease and write a TEEEC paragraph on how the costumes, music and dance style embodies the era of the 1950s:</a:t>
            </a:r>
          </a:p>
          <a:p>
            <a:pPr marL="342900">
              <a:spcBef>
                <a:spcPts val="500"/>
              </a:spcBef>
              <a:buSzPct val="100000"/>
              <a:buFont typeface="Arial"/>
              <a:buChar char="•"/>
              <a:defRPr sz="1800">
                <a:solidFill>
                  <a:srgbClr val="000000"/>
                </a:solidFill>
              </a:defRPr>
            </a:pPr>
            <a:r>
              <a:rPr lang="en-AU" sz="1900" dirty="0">
                <a:solidFill>
                  <a:schemeClr val="bg2">
                    <a:lumMod val="10000"/>
                  </a:schemeClr>
                </a:solidFill>
                <a:hlinkClick r:id="rId3"/>
              </a:rPr>
              <a:t>Born to hand jive</a:t>
            </a:r>
            <a:endParaRPr lang="en-AU" sz="1900" dirty="0">
              <a:solidFill>
                <a:schemeClr val="bg2">
                  <a:lumMod val="10000"/>
                </a:schemeClr>
              </a:solidFill>
            </a:endParaRPr>
          </a:p>
          <a:p>
            <a:pPr marL="342900">
              <a:spcBef>
                <a:spcPts val="500"/>
              </a:spcBef>
              <a:buClr>
                <a:srgbClr val="BD1900"/>
              </a:buClr>
              <a:buSzPct val="100000"/>
              <a:buFont typeface="Arial"/>
              <a:buChar char="•"/>
              <a:defRPr sz="1800">
                <a:solidFill>
                  <a:srgbClr val="000000"/>
                </a:solidFill>
              </a:defRPr>
            </a:pPr>
            <a:endParaRPr lang="en-US" sz="1900" dirty="0">
              <a:uFill>
                <a:solidFill>
                  <a:srgbClr val="FFFFFF"/>
                </a:solidFill>
              </a:uFill>
              <a:latin typeface="Calibri"/>
              <a:ea typeface="Calibri"/>
              <a:cs typeface="Calibri"/>
              <a:sym typeface="Calibri"/>
            </a:endParaRPr>
          </a:p>
        </p:txBody>
      </p:sp>
      <p:pic>
        <p:nvPicPr>
          <p:cNvPr id="11" name="Picture 10" descr="grease dance">
            <a:extLst>
              <a:ext uri="{FF2B5EF4-FFF2-40B4-BE49-F238E27FC236}">
                <a16:creationId xmlns:a16="http://schemas.microsoft.com/office/drawing/2014/main" id="{72E81525-C444-4457-AD0E-569CDE6534F4}"/>
              </a:ext>
            </a:extLst>
          </p:cNvPr>
          <p:cNvPicPr>
            <a:picLocks noChangeAspect="1"/>
          </p:cNvPicPr>
          <p:nvPr/>
        </p:nvPicPr>
        <p:blipFill>
          <a:blip r:embed="rId4"/>
          <a:stretch>
            <a:fillRect/>
          </a:stretch>
        </p:blipFill>
        <p:spPr>
          <a:xfrm>
            <a:off x="7670644" y="1484313"/>
            <a:ext cx="4005419" cy="2999492"/>
          </a:xfrm>
          <a:prstGeom prst="rect">
            <a:avLst/>
          </a:prstGeom>
        </p:spPr>
      </p:pic>
    </p:spTree>
    <p:extLst>
      <p:ext uri="{BB962C8B-B14F-4D97-AF65-F5344CB8AC3E}">
        <p14:creationId xmlns:p14="http://schemas.microsoft.com/office/powerpoint/2010/main" val="423600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1960s</a:t>
            </a:r>
          </a:p>
        </p:txBody>
      </p:sp>
      <p:sp>
        <p:nvSpPr>
          <p:cNvPr id="12" name="Shape 87">
            <a:extLst>
              <a:ext uri="{FF2B5EF4-FFF2-40B4-BE49-F238E27FC236}">
                <a16:creationId xmlns:a16="http://schemas.microsoft.com/office/drawing/2014/main" id="{E095D879-BC7A-4793-B94D-A0669CE792BB}"/>
              </a:ext>
            </a:extLst>
          </p:cNvPr>
          <p:cNvSpPr txBox="1">
            <a:spLocks/>
          </p:cNvSpPr>
          <p:nvPr/>
        </p:nvSpPr>
        <p:spPr>
          <a:xfrm>
            <a:off x="352152" y="1484313"/>
            <a:ext cx="2880360" cy="29411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500"/>
              </a:spcBef>
              <a:buClr>
                <a:srgbClr val="BD1900"/>
              </a:buClr>
              <a:buSzPct val="100000"/>
              <a:buNone/>
              <a:defRPr sz="1800">
                <a:solidFill>
                  <a:srgbClr val="000000"/>
                </a:solidFill>
              </a:defRPr>
            </a:pPr>
            <a:r>
              <a:rPr lang="en-US" sz="2100" dirty="0">
                <a:uFill>
                  <a:solidFill>
                    <a:srgbClr val="FFFFFF"/>
                  </a:solidFill>
                </a:uFill>
                <a:latin typeface="Calibri"/>
                <a:ea typeface="Calibri"/>
                <a:cs typeface="Calibri"/>
                <a:sym typeface="Calibri"/>
              </a:rPr>
              <a:t>Predicting activity: </a:t>
            </a:r>
          </a:p>
          <a:p>
            <a:pPr marL="114300" indent="0">
              <a:spcBef>
                <a:spcPts val="500"/>
              </a:spcBef>
              <a:buClr>
                <a:srgbClr val="BD1900"/>
              </a:buClr>
              <a:buSzPct val="100000"/>
              <a:buNone/>
              <a:defRPr sz="1800">
                <a:solidFill>
                  <a:srgbClr val="000000"/>
                </a:solidFill>
              </a:defRPr>
            </a:pPr>
            <a:r>
              <a:rPr lang="en-US" sz="2100" dirty="0">
                <a:uFill>
                  <a:solidFill>
                    <a:srgbClr val="FFFFFF"/>
                  </a:solidFill>
                </a:uFill>
                <a:latin typeface="Calibri"/>
                <a:ea typeface="Calibri"/>
                <a:cs typeface="Calibri"/>
                <a:sym typeface="Calibri"/>
              </a:rPr>
              <a:t>By using the visual images in this slide, discuss what you think dance in the 1960’s would have been like.  </a:t>
            </a:r>
          </a:p>
        </p:txBody>
      </p:sp>
      <p:pic>
        <p:nvPicPr>
          <p:cNvPr id="6" name="Picture 5" descr="two dancing">
            <a:extLst>
              <a:ext uri="{FF2B5EF4-FFF2-40B4-BE49-F238E27FC236}">
                <a16:creationId xmlns:a16="http://schemas.microsoft.com/office/drawing/2014/main" id="{054C97C6-6F61-487C-8BE7-1A19D998CF64}"/>
              </a:ext>
            </a:extLst>
          </p:cNvPr>
          <p:cNvPicPr>
            <a:picLocks noChangeAspect="1"/>
          </p:cNvPicPr>
          <p:nvPr/>
        </p:nvPicPr>
        <p:blipFill>
          <a:blip r:embed="rId3"/>
          <a:stretch>
            <a:fillRect/>
          </a:stretch>
        </p:blipFill>
        <p:spPr>
          <a:xfrm>
            <a:off x="7654472" y="1966966"/>
            <a:ext cx="4046220" cy="2924068"/>
          </a:xfrm>
          <a:prstGeom prst="rect">
            <a:avLst/>
          </a:prstGeom>
        </p:spPr>
      </p:pic>
      <p:pic>
        <p:nvPicPr>
          <p:cNvPr id="9" name="Picture 8" descr="two dancing">
            <a:extLst>
              <a:ext uri="{FF2B5EF4-FFF2-40B4-BE49-F238E27FC236}">
                <a16:creationId xmlns:a16="http://schemas.microsoft.com/office/drawing/2014/main" id="{E8CFFF61-30DF-4550-B3B6-07F3498F4655}"/>
              </a:ext>
            </a:extLst>
          </p:cNvPr>
          <p:cNvPicPr>
            <a:picLocks noChangeAspect="1"/>
          </p:cNvPicPr>
          <p:nvPr/>
        </p:nvPicPr>
        <p:blipFill>
          <a:blip r:embed="rId4"/>
          <a:stretch>
            <a:fillRect/>
          </a:stretch>
        </p:blipFill>
        <p:spPr>
          <a:xfrm>
            <a:off x="3396433" y="2440774"/>
            <a:ext cx="3930197" cy="2941116"/>
          </a:xfrm>
          <a:prstGeom prst="rect">
            <a:avLst/>
          </a:prstGeom>
        </p:spPr>
      </p:pic>
    </p:spTree>
    <p:extLst>
      <p:ext uri="{BB962C8B-B14F-4D97-AF65-F5344CB8AC3E}">
        <p14:creationId xmlns:p14="http://schemas.microsoft.com/office/powerpoint/2010/main" val="363402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05788"/>
            <a:ext cx="10515600" cy="1325563"/>
          </a:xfrm>
          <a:prstGeom prst="rect">
            <a:avLst/>
          </a:prstGeom>
        </p:spPr>
        <p:txBody>
          <a:bodyPr/>
          <a:lstStyle/>
          <a:p>
            <a:r>
              <a:rPr lang="en-AU" b="1" dirty="0">
                <a:solidFill>
                  <a:srgbClr val="C00000"/>
                </a:solidFill>
              </a:rPr>
              <a:t>The sixties</a:t>
            </a:r>
          </a:p>
        </p:txBody>
      </p:sp>
      <p:sp>
        <p:nvSpPr>
          <p:cNvPr id="8" name="Shape 100">
            <a:extLst>
              <a:ext uri="{FF2B5EF4-FFF2-40B4-BE49-F238E27FC236}">
                <a16:creationId xmlns:a16="http://schemas.microsoft.com/office/drawing/2014/main" id="{F66E1170-1CEF-4C54-8750-344768BE5F91}"/>
              </a:ext>
            </a:extLst>
          </p:cNvPr>
          <p:cNvSpPr txBox="1">
            <a:spLocks/>
          </p:cNvSpPr>
          <p:nvPr/>
        </p:nvSpPr>
        <p:spPr>
          <a:xfrm>
            <a:off x="315119" y="1248857"/>
            <a:ext cx="8378190" cy="46009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80000"/>
              </a:lnSpc>
              <a:spcBef>
                <a:spcPts val="400"/>
              </a:spcBef>
              <a:buClr>
                <a:srgbClr val="BD1900"/>
              </a:buClr>
              <a:buSzPct val="100000"/>
              <a:buFont typeface="Arial" panose="020B0604020202020204" pitchFamily="34" charset="0"/>
              <a:buNone/>
              <a:defRPr sz="1800">
                <a:solidFill>
                  <a:srgbClr val="000000"/>
                </a:solidFill>
              </a:defRPr>
            </a:pPr>
            <a:endParaRPr lang="en-US" sz="2000" dirty="0">
              <a:uFill>
                <a:solidFill>
                  <a:srgbClr val="FFFFFF"/>
                </a:solidFill>
              </a:uFill>
              <a:latin typeface="Calibri"/>
              <a:ea typeface="Calibri"/>
              <a:cs typeface="Calibri"/>
              <a:sym typeface="Calibri"/>
            </a:endParaRPr>
          </a:p>
          <a:p>
            <a:pPr marL="114300" indent="0">
              <a:lnSpc>
                <a:spcPct val="80000"/>
              </a:lnSpc>
              <a:spcBef>
                <a:spcPts val="400"/>
              </a:spcBef>
              <a:buClr>
                <a:srgbClr val="BD1900"/>
              </a:buClr>
              <a:buSzPct val="100000"/>
              <a:buFont typeface="Arial" panose="020B0604020202020204" pitchFamily="34" charset="0"/>
              <a:buNone/>
              <a:defRPr sz="1800">
                <a:solidFill>
                  <a:srgbClr val="000000"/>
                </a:solidFill>
              </a:defRPr>
            </a:pPr>
            <a:r>
              <a:rPr lang="en-US" sz="2000" dirty="0">
                <a:uFill>
                  <a:solidFill>
                    <a:srgbClr val="FFFFFF"/>
                  </a:solidFill>
                </a:uFill>
                <a:latin typeface="Calibri"/>
                <a:ea typeface="Calibri"/>
                <a:cs typeface="Calibri"/>
                <a:sym typeface="Calibri"/>
              </a:rPr>
              <a:t>Use the following information and </a:t>
            </a:r>
            <a:r>
              <a:rPr lang="en-US" sz="2000" dirty="0" err="1">
                <a:uFill>
                  <a:solidFill>
                    <a:srgbClr val="FFFFFF"/>
                  </a:solidFill>
                </a:uFill>
                <a:latin typeface="Calibri"/>
                <a:ea typeface="Calibri"/>
                <a:cs typeface="Calibri"/>
                <a:sym typeface="Calibri"/>
              </a:rPr>
              <a:t>youtube</a:t>
            </a:r>
            <a:r>
              <a:rPr lang="en-US" sz="2000" dirty="0">
                <a:uFill>
                  <a:solidFill>
                    <a:srgbClr val="FFFFFF"/>
                  </a:solidFill>
                </a:uFill>
                <a:latin typeface="Calibri"/>
                <a:ea typeface="Calibri"/>
                <a:cs typeface="Calibri"/>
                <a:sym typeface="Calibri"/>
              </a:rPr>
              <a:t> clip to write a TEEEC paragraph on the Sixties and The Twist: </a:t>
            </a:r>
          </a:p>
          <a:p>
            <a:pPr marL="114300" indent="0">
              <a:lnSpc>
                <a:spcPct val="80000"/>
              </a:lnSpc>
              <a:spcBef>
                <a:spcPts val="400"/>
              </a:spcBef>
              <a:buClr>
                <a:srgbClr val="BD1900"/>
              </a:buClr>
              <a:buSzPct val="100000"/>
              <a:buFont typeface="Arial" panose="020B0604020202020204" pitchFamily="34" charset="0"/>
              <a:buNone/>
              <a:defRPr sz="1800">
                <a:solidFill>
                  <a:srgbClr val="000000"/>
                </a:solidFill>
              </a:defRPr>
            </a:pPr>
            <a:endParaRPr lang="en-US" sz="2000" dirty="0">
              <a:uFill>
                <a:solidFill>
                  <a:srgbClr val="FFFFFF"/>
                </a:solidFill>
              </a:uFill>
              <a:latin typeface="Calibri"/>
              <a:ea typeface="Calibri"/>
              <a:cs typeface="Calibri"/>
              <a:sym typeface="Calibri"/>
            </a:endParaRPr>
          </a:p>
          <a:p>
            <a:pPr marL="114300" indent="0">
              <a:lnSpc>
                <a:spcPct val="80000"/>
              </a:lnSpc>
              <a:spcBef>
                <a:spcPts val="400"/>
              </a:spcBef>
              <a:buClr>
                <a:srgbClr val="BD1900"/>
              </a:buClr>
              <a:buSzPct val="100000"/>
              <a:buNone/>
              <a:defRPr sz="1800">
                <a:solidFill>
                  <a:srgbClr val="000000"/>
                </a:solidFill>
              </a:defRPr>
            </a:pPr>
            <a:r>
              <a:rPr lang="en-US" sz="2000" dirty="0">
                <a:uFill>
                  <a:solidFill>
                    <a:srgbClr val="FFFFFF"/>
                  </a:solidFill>
                </a:uFill>
                <a:ea typeface="Calibri"/>
                <a:cs typeface="Calibri"/>
                <a:sym typeface="Calibri"/>
                <a:hlinkClick r:id="rId3"/>
              </a:rPr>
              <a:t>The Twist </a:t>
            </a:r>
            <a:endParaRPr lang="en-US" sz="2000" dirty="0">
              <a:uFill>
                <a:solidFill>
                  <a:srgbClr val="FFFFFF"/>
                </a:solidFill>
              </a:uFill>
              <a:ea typeface="Calibri"/>
              <a:cs typeface="Calibri"/>
              <a:sym typeface="Calibri"/>
            </a:endParaRPr>
          </a:p>
          <a:p>
            <a:pPr marL="114300" indent="0">
              <a:lnSpc>
                <a:spcPct val="80000"/>
              </a:lnSpc>
              <a:spcBef>
                <a:spcPts val="400"/>
              </a:spcBef>
              <a:buClr>
                <a:srgbClr val="BD1900"/>
              </a:buClr>
              <a:buSzPct val="100000"/>
              <a:buFont typeface="Arial" panose="020B0604020202020204" pitchFamily="34" charset="0"/>
              <a:buNone/>
              <a:defRPr sz="1800">
                <a:solidFill>
                  <a:srgbClr val="000000"/>
                </a:solidFill>
              </a:defRPr>
            </a:pPr>
            <a:endParaRPr lang="en-US" sz="2000" dirty="0">
              <a:uFill>
                <a:solidFill>
                  <a:srgbClr val="FFFFFF"/>
                </a:solidFill>
              </a:uFill>
              <a:latin typeface="Calibri"/>
              <a:ea typeface="Calibri"/>
              <a:cs typeface="Calibri"/>
              <a:sym typeface="Calibri"/>
            </a:endParaRPr>
          </a:p>
          <a:p>
            <a:pPr marL="114300" indent="0">
              <a:lnSpc>
                <a:spcPct val="80000"/>
              </a:lnSpc>
              <a:spcBef>
                <a:spcPts val="400"/>
              </a:spcBef>
              <a:buClr>
                <a:srgbClr val="BD1900"/>
              </a:buClr>
              <a:buSzPct val="100000"/>
              <a:buFont typeface="Arial" panose="020B0604020202020204" pitchFamily="34" charset="0"/>
              <a:buNone/>
              <a:defRPr sz="1800">
                <a:solidFill>
                  <a:srgbClr val="000000"/>
                </a:solidFill>
              </a:defRPr>
            </a:pPr>
            <a:r>
              <a:rPr lang="en-US" sz="2000" dirty="0">
                <a:uFill>
                  <a:solidFill>
                    <a:srgbClr val="FFFFFF"/>
                  </a:solidFill>
                </a:uFill>
                <a:latin typeface="Calibri"/>
                <a:ea typeface="Calibri"/>
                <a:cs typeface="Calibri"/>
                <a:sym typeface="Calibri"/>
              </a:rPr>
              <a:t>The sixties had seen teenagers grasp personal freedom. The changes in society were reflected in dance through a less structured rock ‘n’ roll and the introduction of the Twist where individuals could dance without a partner. Partners did not touch each other. </a:t>
            </a:r>
          </a:p>
          <a:p>
            <a:pPr marL="342900">
              <a:lnSpc>
                <a:spcPct val="80000"/>
              </a:lnSpc>
              <a:spcBef>
                <a:spcPts val="400"/>
              </a:spcBef>
              <a:buClr>
                <a:srgbClr val="BD1900"/>
              </a:buClr>
              <a:buSzPct val="100000"/>
              <a:buFont typeface="Arial"/>
              <a:buChar char="•"/>
              <a:defRPr sz="1800">
                <a:solidFill>
                  <a:srgbClr val="000000"/>
                </a:solidFill>
              </a:defRPr>
            </a:pPr>
            <a:endParaRPr lang="en-US" sz="2000" dirty="0">
              <a:uFill>
                <a:solidFill>
                  <a:srgbClr val="FFFFFF"/>
                </a:solidFill>
              </a:uFill>
              <a:latin typeface="Calibri"/>
              <a:ea typeface="Calibri"/>
              <a:cs typeface="Calibri"/>
              <a:sym typeface="Calibri"/>
            </a:endParaRPr>
          </a:p>
          <a:p>
            <a:pPr marL="114300" indent="0">
              <a:lnSpc>
                <a:spcPct val="80000"/>
              </a:lnSpc>
              <a:spcBef>
                <a:spcPts val="400"/>
              </a:spcBef>
              <a:buClr>
                <a:srgbClr val="BD1900"/>
              </a:buClr>
              <a:buSzPct val="100000"/>
              <a:buFont typeface="Arial" panose="020B0604020202020204" pitchFamily="34" charset="0"/>
              <a:buNone/>
              <a:defRPr sz="1800">
                <a:solidFill>
                  <a:srgbClr val="000000"/>
                </a:solidFill>
              </a:defRPr>
            </a:pPr>
            <a:r>
              <a:rPr lang="en-US" sz="2000" dirty="0">
                <a:uFill>
                  <a:solidFill>
                    <a:srgbClr val="FFFFFF"/>
                  </a:solidFill>
                </a:uFill>
                <a:latin typeface="Calibri"/>
                <a:ea typeface="Calibri"/>
                <a:cs typeface="Calibri"/>
                <a:sym typeface="Calibri"/>
              </a:rPr>
              <a:t>Chubby Checker introduced this dance craze and he described it as: “Imagine you’ve just stepped out of the shower and you’re drying your back with a towel. At the same time you’re stubbing out a cigarette with your foot”. The Twist changed the way people danced from that time forward. It was possible to get up and dance with a group of friends, with a partner or individually. No longer did girls have to wait to be asked to dance.</a:t>
            </a:r>
          </a:p>
          <a:p>
            <a:pPr marL="114300" indent="0">
              <a:lnSpc>
                <a:spcPct val="80000"/>
              </a:lnSpc>
              <a:spcBef>
                <a:spcPts val="400"/>
              </a:spcBef>
              <a:buClr>
                <a:srgbClr val="BD1900"/>
              </a:buClr>
              <a:buSzPct val="100000"/>
              <a:buNone/>
              <a:defRPr sz="1800">
                <a:solidFill>
                  <a:srgbClr val="000000"/>
                </a:solidFill>
              </a:defRPr>
            </a:pPr>
            <a:endParaRPr lang="en-US" sz="2000" dirty="0">
              <a:uFill>
                <a:solidFill>
                  <a:srgbClr val="FFFFFF"/>
                </a:solidFill>
              </a:uFill>
              <a:latin typeface="Calibri"/>
              <a:ea typeface="Calibri"/>
              <a:cs typeface="Calibri"/>
              <a:sym typeface="Calibri"/>
            </a:endParaRPr>
          </a:p>
        </p:txBody>
      </p:sp>
      <p:pic>
        <p:nvPicPr>
          <p:cNvPr id="7" name="Picture 6" descr="dancer">
            <a:extLst>
              <a:ext uri="{FF2B5EF4-FFF2-40B4-BE49-F238E27FC236}">
                <a16:creationId xmlns:a16="http://schemas.microsoft.com/office/drawing/2014/main" id="{BC89B6D7-F671-4BC7-84AC-9124FBE7CEF7}"/>
              </a:ext>
            </a:extLst>
          </p:cNvPr>
          <p:cNvPicPr>
            <a:picLocks noChangeAspect="1"/>
          </p:cNvPicPr>
          <p:nvPr/>
        </p:nvPicPr>
        <p:blipFill>
          <a:blip r:embed="rId4"/>
          <a:stretch>
            <a:fillRect/>
          </a:stretch>
        </p:blipFill>
        <p:spPr>
          <a:xfrm>
            <a:off x="8492490" y="1484313"/>
            <a:ext cx="3061570" cy="3756212"/>
          </a:xfrm>
          <a:prstGeom prst="rect">
            <a:avLst/>
          </a:prstGeom>
        </p:spPr>
      </p:pic>
    </p:spTree>
    <p:extLst>
      <p:ext uri="{BB962C8B-B14F-4D97-AF65-F5344CB8AC3E}">
        <p14:creationId xmlns:p14="http://schemas.microsoft.com/office/powerpoint/2010/main" val="20780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2192000" cy="1325563"/>
          </a:xfrm>
          <a:prstGeom prst="rect">
            <a:avLst/>
          </a:prstGeom>
        </p:spPr>
        <p:txBody>
          <a:bodyPr/>
          <a:lstStyle/>
          <a:p>
            <a:r>
              <a:rPr lang="en-AU" b="1" dirty="0">
                <a:solidFill>
                  <a:srgbClr val="C00000"/>
                </a:solidFill>
              </a:rPr>
              <a:t>TEEEC example: </a:t>
            </a:r>
          </a:p>
        </p:txBody>
      </p:sp>
      <p:sp>
        <p:nvSpPr>
          <p:cNvPr id="5" name="Content Placeholder 4">
            <a:extLst>
              <a:ext uri="{FF2B5EF4-FFF2-40B4-BE49-F238E27FC236}">
                <a16:creationId xmlns:a16="http://schemas.microsoft.com/office/drawing/2014/main" id="{AFD6F34E-81F6-4A72-BFF7-7615650CEE8C}"/>
              </a:ext>
            </a:extLst>
          </p:cNvPr>
          <p:cNvSpPr>
            <a:spLocks noGrp="1"/>
          </p:cNvSpPr>
          <p:nvPr>
            <p:ph idx="4294967295"/>
          </p:nvPr>
        </p:nvSpPr>
        <p:spPr>
          <a:xfrm>
            <a:off x="3394710" y="2099945"/>
            <a:ext cx="8583930" cy="4351338"/>
          </a:xfrm>
          <a:prstGeom prst="rect">
            <a:avLst/>
          </a:prstGeom>
        </p:spPr>
        <p:txBody>
          <a:bodyPr>
            <a:normAutofit/>
          </a:bodyPr>
          <a:lstStyle/>
          <a:p>
            <a:pPr marL="0" indent="0">
              <a:buNone/>
            </a:pPr>
            <a:r>
              <a:rPr lang="en-AU" sz="2600" b="1" dirty="0">
                <a:solidFill>
                  <a:srgbClr val="C00000"/>
                </a:solidFill>
                <a:latin typeface="Arial" panose="020B0604020202020204" pitchFamily="34" charset="0"/>
                <a:ea typeface="SimSun" panose="02010600030101010101" pitchFamily="2" charset="-122"/>
                <a:cs typeface="Times New Roman" panose="02020603050405020304" pitchFamily="18" charset="0"/>
              </a:rPr>
              <a:t>The sixties allowed a new and innovative style of dance to emerge. </a:t>
            </a:r>
            <a:r>
              <a:rPr lang="en-AU" sz="2600" b="1" dirty="0">
                <a:solidFill>
                  <a:srgbClr val="E36C0A"/>
                </a:solidFill>
                <a:latin typeface="Arial" panose="020B0604020202020204" pitchFamily="34" charset="0"/>
                <a:ea typeface="SimSun" panose="02010600030101010101" pitchFamily="2" charset="-122"/>
                <a:cs typeface="Times New Roman" panose="02020603050405020304" pitchFamily="18" charset="0"/>
              </a:rPr>
              <a:t>Dance became more expressive for the individual, as partners no longer touched each other. </a:t>
            </a:r>
            <a:r>
              <a:rPr lang="en-AU" sz="2600" b="1" dirty="0">
                <a:solidFill>
                  <a:srgbClr val="00863D"/>
                </a:solidFill>
                <a:latin typeface="Arial" panose="020B0604020202020204" pitchFamily="34" charset="0"/>
                <a:ea typeface="SimSun" panose="02010600030101010101" pitchFamily="2" charset="-122"/>
                <a:cs typeface="Times New Roman" panose="02020603050405020304" pitchFamily="18" charset="0"/>
              </a:rPr>
              <a:t>This is evident in the move, ‘The Twist’, introduced by Chubby Checker. </a:t>
            </a:r>
            <a:r>
              <a:rPr lang="en-AU" sz="2600" b="1" dirty="0">
                <a:solidFill>
                  <a:srgbClr val="365F91"/>
                </a:solidFill>
                <a:latin typeface="Arial" panose="020B0604020202020204" pitchFamily="34" charset="0"/>
                <a:ea typeface="SimSun" panose="02010600030101010101" pitchFamily="2" charset="-122"/>
                <a:cs typeface="Times New Roman" panose="02020603050405020304" pitchFamily="18" charset="0"/>
              </a:rPr>
              <a:t>Checker enabled people to dance in groups, with a partner, or individually through creating this movement. </a:t>
            </a:r>
            <a:r>
              <a:rPr lang="en-AU" sz="2600" b="1" dirty="0">
                <a:solidFill>
                  <a:srgbClr val="7030A0"/>
                </a:solidFill>
                <a:latin typeface="Arial" panose="020B0604020202020204" pitchFamily="34" charset="0"/>
                <a:ea typeface="SimSun" panose="02010600030101010101" pitchFamily="2" charset="-122"/>
                <a:cs typeface="Times New Roman" panose="02020603050405020304" pitchFamily="18" charset="0"/>
              </a:rPr>
              <a:t>This movement enhanced freedom within dance. </a:t>
            </a:r>
            <a:endParaRPr lang="en-AU" sz="2600" dirty="0">
              <a:latin typeface="Arial" panose="020B0604020202020204" pitchFamily="34" charset="0"/>
              <a:ea typeface="SimSun" panose="02010600030101010101" pitchFamily="2" charset="-122"/>
              <a:cs typeface="Times New Roman" panose="02020603050405020304" pitchFamily="18" charset="0"/>
            </a:endParaRPr>
          </a:p>
          <a:p>
            <a:pPr marL="0" indent="0">
              <a:buNone/>
            </a:pPr>
            <a:endParaRPr lang="en-AU" sz="2600" dirty="0"/>
          </a:p>
        </p:txBody>
      </p:sp>
      <p:sp>
        <p:nvSpPr>
          <p:cNvPr id="6" name="Rectangle 5">
            <a:extLst>
              <a:ext uri="{FF2B5EF4-FFF2-40B4-BE49-F238E27FC236}">
                <a16:creationId xmlns:a16="http://schemas.microsoft.com/office/drawing/2014/main" id="{E6A4A128-36F0-4711-A52B-C73E8DC3B03C}"/>
              </a:ext>
            </a:extLst>
          </p:cNvPr>
          <p:cNvSpPr/>
          <p:nvPr/>
        </p:nvSpPr>
        <p:spPr>
          <a:xfrm>
            <a:off x="373380" y="2205542"/>
            <a:ext cx="2670810" cy="2862322"/>
          </a:xfrm>
          <a:prstGeom prst="rect">
            <a:avLst/>
          </a:prstGeom>
        </p:spPr>
        <p:txBody>
          <a:bodyPr wrap="square">
            <a:spAutoFit/>
          </a:bodyPr>
          <a:lstStyle/>
          <a:p>
            <a:pPr marR="25400">
              <a:lnSpc>
                <a:spcPts val="2400"/>
              </a:lnSpc>
              <a:spcAft>
                <a:spcPts val="0"/>
              </a:spcAft>
            </a:pPr>
            <a:r>
              <a:rPr lang="en-AU" sz="2600" b="1" dirty="0">
                <a:solidFill>
                  <a:srgbClr val="C00000"/>
                </a:solidFill>
                <a:latin typeface="Arial" panose="020B0604020202020204" pitchFamily="34" charset="0"/>
                <a:ea typeface="SimSun" panose="02010600030101010101" pitchFamily="2" charset="-122"/>
                <a:cs typeface="Arial" panose="020B0604020202020204" pitchFamily="34" charset="0"/>
              </a:rPr>
              <a:t>Topic Sentence</a:t>
            </a:r>
          </a:p>
          <a:p>
            <a:pPr marR="25400">
              <a:lnSpc>
                <a:spcPts val="2400"/>
              </a:lnSpc>
              <a:spcAft>
                <a:spcPts val="0"/>
              </a:spcAft>
            </a:pPr>
            <a:endParaRPr lang="en-AU" sz="2600" dirty="0">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r>
              <a:rPr lang="en-AU" sz="2600" b="1" dirty="0">
                <a:solidFill>
                  <a:srgbClr val="E36C0A"/>
                </a:solidFill>
                <a:latin typeface="Arial" panose="020B0604020202020204" pitchFamily="34" charset="0"/>
                <a:ea typeface="SimSun" panose="02010600030101010101" pitchFamily="2" charset="-122"/>
                <a:cs typeface="Times New Roman" panose="02020603050405020304" pitchFamily="18" charset="0"/>
              </a:rPr>
              <a:t>Expand</a:t>
            </a:r>
            <a:endParaRPr lang="en-AU" sz="2600" dirty="0">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endParaRPr lang="en-AU" sz="2600" b="1" dirty="0">
              <a:solidFill>
                <a:srgbClr val="00863D"/>
              </a:solidFill>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r>
              <a:rPr lang="en-AU" sz="2600" b="1" dirty="0">
                <a:solidFill>
                  <a:srgbClr val="00863D"/>
                </a:solidFill>
                <a:latin typeface="Arial" panose="020B0604020202020204" pitchFamily="34" charset="0"/>
                <a:ea typeface="SimSun" panose="02010600030101010101" pitchFamily="2" charset="-122"/>
                <a:cs typeface="Times New Roman" panose="02020603050405020304" pitchFamily="18" charset="0"/>
              </a:rPr>
              <a:t>Example</a:t>
            </a:r>
            <a:endParaRPr lang="en-AU" sz="2600" dirty="0">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endParaRPr lang="en-AU" sz="2600" b="1" dirty="0">
              <a:solidFill>
                <a:srgbClr val="365F91"/>
              </a:solidFill>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r>
              <a:rPr lang="en-AU" sz="2600" b="1" dirty="0">
                <a:solidFill>
                  <a:srgbClr val="365F91"/>
                </a:solidFill>
                <a:latin typeface="Arial" panose="020B0604020202020204" pitchFamily="34" charset="0"/>
                <a:ea typeface="SimSun" panose="02010600030101010101" pitchFamily="2" charset="-122"/>
                <a:cs typeface="Times New Roman" panose="02020603050405020304" pitchFamily="18" charset="0"/>
              </a:rPr>
              <a:t>Explain</a:t>
            </a:r>
            <a:endParaRPr lang="en-AU" sz="2600" dirty="0">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endParaRPr lang="en-AU" sz="2600" b="1" dirty="0">
              <a:solidFill>
                <a:srgbClr val="7030A0"/>
              </a:solidFill>
              <a:latin typeface="Arial" panose="020B0604020202020204" pitchFamily="34" charset="0"/>
              <a:ea typeface="SimSun" panose="02010600030101010101" pitchFamily="2" charset="-122"/>
              <a:cs typeface="Times New Roman" panose="02020603050405020304" pitchFamily="18" charset="0"/>
            </a:endParaRPr>
          </a:p>
          <a:p>
            <a:pPr marR="25400">
              <a:lnSpc>
                <a:spcPts val="2400"/>
              </a:lnSpc>
              <a:spcAft>
                <a:spcPts val="0"/>
              </a:spcAft>
            </a:pPr>
            <a:r>
              <a:rPr lang="en-AU" sz="2600" b="1" dirty="0">
                <a:solidFill>
                  <a:srgbClr val="7030A0"/>
                </a:solidFill>
                <a:latin typeface="Arial" panose="020B0604020202020204" pitchFamily="34" charset="0"/>
                <a:ea typeface="SimSun" panose="02010600030101010101" pitchFamily="2" charset="-122"/>
                <a:cs typeface="Times New Roman" panose="02020603050405020304" pitchFamily="18" charset="0"/>
              </a:rPr>
              <a:t>Connect</a:t>
            </a:r>
            <a:endParaRPr lang="en-AU" sz="2600" dirty="0">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9482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23746" y="489378"/>
            <a:ext cx="10515600" cy="1325563"/>
          </a:xfrm>
          <a:prstGeom prst="rect">
            <a:avLst/>
          </a:prstGeom>
        </p:spPr>
        <p:txBody>
          <a:bodyPr/>
          <a:lstStyle/>
          <a:p>
            <a:r>
              <a:rPr lang="en-AU" b="1" dirty="0">
                <a:solidFill>
                  <a:srgbClr val="C00000"/>
                </a:solidFill>
              </a:rPr>
              <a:t>1970s: Disco</a:t>
            </a:r>
          </a:p>
        </p:txBody>
      </p:sp>
      <p:pic>
        <p:nvPicPr>
          <p:cNvPr id="8" name="Picture 7" descr="disco lights">
            <a:extLst>
              <a:ext uri="{FF2B5EF4-FFF2-40B4-BE49-F238E27FC236}">
                <a16:creationId xmlns:a16="http://schemas.microsoft.com/office/drawing/2014/main" id="{83A5F18D-D833-43C5-8D03-80FE831AE2F2}"/>
              </a:ext>
            </a:extLst>
          </p:cNvPr>
          <p:cNvPicPr>
            <a:picLocks noChangeAspect="1"/>
          </p:cNvPicPr>
          <p:nvPr/>
        </p:nvPicPr>
        <p:blipFill>
          <a:blip r:embed="rId3"/>
          <a:stretch>
            <a:fillRect/>
          </a:stretch>
        </p:blipFill>
        <p:spPr>
          <a:xfrm>
            <a:off x="8795818" y="1510594"/>
            <a:ext cx="2705924" cy="2323565"/>
          </a:xfrm>
          <a:prstGeom prst="rect">
            <a:avLst/>
          </a:prstGeom>
        </p:spPr>
      </p:pic>
      <p:sp>
        <p:nvSpPr>
          <p:cNvPr id="10" name="TextBox 9">
            <a:extLst>
              <a:ext uri="{FF2B5EF4-FFF2-40B4-BE49-F238E27FC236}">
                <a16:creationId xmlns:a16="http://schemas.microsoft.com/office/drawing/2014/main" id="{A7924639-CDCF-4538-9571-F6C421EB453A}"/>
              </a:ext>
            </a:extLst>
          </p:cNvPr>
          <p:cNvSpPr txBox="1"/>
          <p:nvPr/>
        </p:nvSpPr>
        <p:spPr>
          <a:xfrm>
            <a:off x="423746" y="1385608"/>
            <a:ext cx="4532038" cy="4311930"/>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noAutofit/>
          </a:bodyPr>
          <a:lstStyle/>
          <a:p>
            <a:pPr marL="114300" lvl="0">
              <a:lnSpc>
                <a:spcPct val="80000"/>
              </a:lnSpc>
              <a:spcBef>
                <a:spcPts val="500"/>
              </a:spcBef>
              <a:buClr>
                <a:srgbClr val="BD1900"/>
              </a:buClr>
              <a:buSzPct val="100000"/>
              <a:defRPr sz="1800">
                <a:solidFill>
                  <a:srgbClr val="000000"/>
                </a:solidFill>
              </a:defRPr>
            </a:pPr>
            <a:r>
              <a:rPr lang="en-US" sz="1500" b="1" dirty="0" err="1">
                <a:uFill>
                  <a:solidFill>
                    <a:srgbClr val="FFFFFF"/>
                  </a:solidFill>
                </a:uFill>
                <a:latin typeface="Calibri" panose="020F0502020204030204" pitchFamily="34" charset="0"/>
                <a:ea typeface="Calibri"/>
                <a:cs typeface="Calibri" panose="020F0502020204030204" pitchFamily="34" charset="0"/>
                <a:sym typeface="Calibri"/>
              </a:rPr>
              <a:t>Summarising</a:t>
            </a:r>
            <a:r>
              <a:rPr lang="en-US" sz="1500" b="1" dirty="0">
                <a:uFill>
                  <a:solidFill>
                    <a:srgbClr val="FFFFFF"/>
                  </a:solidFill>
                </a:uFill>
                <a:latin typeface="Calibri" panose="020F0502020204030204" pitchFamily="34" charset="0"/>
                <a:ea typeface="Calibri"/>
                <a:cs typeface="Calibri" panose="020F0502020204030204" pitchFamily="34" charset="0"/>
                <a:sym typeface="Calibri"/>
              </a:rPr>
              <a:t> activity: </a:t>
            </a:r>
          </a:p>
          <a:p>
            <a:pPr marL="114300" lvl="0">
              <a:lnSpc>
                <a:spcPct val="80000"/>
              </a:lnSpc>
              <a:spcBef>
                <a:spcPts val="500"/>
              </a:spcBef>
              <a:buClr>
                <a:srgbClr val="BD1900"/>
              </a:buClr>
              <a:buSzPct val="100000"/>
              <a:defRPr sz="1800">
                <a:solidFill>
                  <a:srgbClr val="000000"/>
                </a:solidFill>
              </a:defRPr>
            </a:pPr>
            <a:r>
              <a:rPr lang="en-US" sz="1500" dirty="0">
                <a:uFill>
                  <a:solidFill>
                    <a:srgbClr val="FFFFFF"/>
                  </a:solidFill>
                </a:uFill>
                <a:latin typeface="Calibri" panose="020F0502020204030204" pitchFamily="34" charset="0"/>
                <a:ea typeface="Calibri"/>
                <a:cs typeface="Calibri" panose="020F0502020204030204" pitchFamily="34" charset="0"/>
                <a:sym typeface="Calibri"/>
              </a:rPr>
              <a:t>Write down 10 key words from the following three paragraphs. Use </a:t>
            </a:r>
            <a:r>
              <a:rPr lang="en-US" sz="1500" dirty="0" smtClean="0">
                <a:uFill>
                  <a:solidFill>
                    <a:srgbClr val="FFFFFF"/>
                  </a:solidFill>
                </a:uFill>
                <a:latin typeface="Calibri" panose="020F0502020204030204" pitchFamily="34" charset="0"/>
                <a:ea typeface="Calibri"/>
                <a:cs typeface="Calibri" panose="020F0502020204030204" pitchFamily="34" charset="0"/>
                <a:sym typeface="Calibri"/>
              </a:rPr>
              <a:t>those </a:t>
            </a:r>
            <a:r>
              <a:rPr lang="en-US" sz="1500" dirty="0">
                <a:uFill>
                  <a:solidFill>
                    <a:srgbClr val="FFFFFF"/>
                  </a:solidFill>
                </a:uFill>
                <a:latin typeface="Calibri" panose="020F0502020204030204" pitchFamily="34" charset="0"/>
                <a:ea typeface="Calibri"/>
                <a:cs typeface="Calibri" panose="020F0502020204030204" pitchFamily="34" charset="0"/>
                <a:sym typeface="Calibri"/>
              </a:rPr>
              <a:t>key words as prompts to </a:t>
            </a:r>
            <a:r>
              <a:rPr lang="en-US" sz="1500" dirty="0" err="1">
                <a:uFill>
                  <a:solidFill>
                    <a:srgbClr val="FFFFFF"/>
                  </a:solidFill>
                </a:uFill>
                <a:latin typeface="Calibri" panose="020F0502020204030204" pitchFamily="34" charset="0"/>
                <a:ea typeface="Calibri"/>
                <a:cs typeface="Calibri" panose="020F0502020204030204" pitchFamily="34" charset="0"/>
                <a:sym typeface="Calibri"/>
              </a:rPr>
              <a:t>summarise</a:t>
            </a:r>
            <a:r>
              <a:rPr lang="en-US" sz="1500" dirty="0">
                <a:uFill>
                  <a:solidFill>
                    <a:srgbClr val="FFFFFF"/>
                  </a:solidFill>
                </a:uFill>
                <a:latin typeface="Calibri" panose="020F0502020204030204" pitchFamily="34" charset="0"/>
                <a:ea typeface="Calibri"/>
                <a:cs typeface="Calibri" panose="020F0502020204030204" pitchFamily="34" charset="0"/>
                <a:sym typeface="Calibri"/>
              </a:rPr>
              <a:t> the text in your own </a:t>
            </a:r>
            <a:r>
              <a:rPr lang="en-US" sz="1500" dirty="0" smtClean="0">
                <a:uFill>
                  <a:solidFill>
                    <a:srgbClr val="FFFFFF"/>
                  </a:solidFill>
                </a:uFill>
                <a:latin typeface="Calibri" panose="020F0502020204030204" pitchFamily="34" charset="0"/>
                <a:ea typeface="Calibri"/>
                <a:cs typeface="Calibri" panose="020F0502020204030204" pitchFamily="34" charset="0"/>
                <a:sym typeface="Calibri"/>
              </a:rPr>
              <a:t>words</a:t>
            </a:r>
            <a:r>
              <a:rPr lang="en-US" sz="1500" dirty="0">
                <a:uFill>
                  <a:solidFill>
                    <a:srgbClr val="FFFFFF"/>
                  </a:solidFill>
                </a:uFill>
                <a:latin typeface="Calibri" panose="020F0502020204030204" pitchFamily="34" charset="0"/>
                <a:ea typeface="Calibri"/>
                <a:cs typeface="Calibri" panose="020F0502020204030204" pitchFamily="34" charset="0"/>
                <a:sym typeface="Calibri"/>
              </a:rPr>
              <a:t>.</a:t>
            </a:r>
          </a:p>
          <a:p>
            <a:pPr marL="114300" lvl="0">
              <a:lnSpc>
                <a:spcPct val="80000"/>
              </a:lnSpc>
              <a:spcBef>
                <a:spcPts val="500"/>
              </a:spcBef>
              <a:buClr>
                <a:srgbClr val="BD1900"/>
              </a:buClr>
              <a:buSzPct val="100000"/>
              <a:defRPr sz="1800">
                <a:solidFill>
                  <a:srgbClr val="000000"/>
                </a:solidFill>
              </a:defRPr>
            </a:pPr>
            <a:endParaRPr lang="en-US" sz="1500" dirty="0">
              <a:uFill>
                <a:solidFill>
                  <a:srgbClr val="FFFFFF"/>
                </a:solidFill>
              </a:uFill>
              <a:latin typeface="Calibri" panose="020F0502020204030204" pitchFamily="34" charset="0"/>
              <a:ea typeface="Calibri"/>
              <a:cs typeface="Calibri" panose="020F0502020204030204" pitchFamily="34" charset="0"/>
              <a:sym typeface="Calibri"/>
            </a:endParaRPr>
          </a:p>
          <a:p>
            <a:pPr marL="114300" lvl="0">
              <a:lnSpc>
                <a:spcPct val="80000"/>
              </a:lnSpc>
              <a:spcBef>
                <a:spcPts val="500"/>
              </a:spcBef>
              <a:buClr>
                <a:srgbClr val="BD1900"/>
              </a:buClr>
              <a:buSzPct val="100000"/>
              <a:defRPr sz="1800">
                <a:solidFill>
                  <a:srgbClr val="000000"/>
                </a:solidFill>
              </a:defRPr>
            </a:pPr>
            <a:r>
              <a:rPr lang="en-US" sz="1500" dirty="0">
                <a:uFill>
                  <a:solidFill>
                    <a:srgbClr val="FFFFFF"/>
                  </a:solidFill>
                </a:uFill>
                <a:latin typeface="Calibri" panose="020F0502020204030204" pitchFamily="34" charset="0"/>
                <a:ea typeface="Calibri"/>
                <a:cs typeface="Calibri" panose="020F0502020204030204" pitchFamily="34" charset="0"/>
                <a:sym typeface="Calibri"/>
              </a:rPr>
              <a:t>Dance could be almost anything in the seventies. Hippies would move about waving their arms in response to the music, rock became less structured and people could dance alone in a freeform manner. </a:t>
            </a:r>
          </a:p>
          <a:p>
            <a:pPr marL="114300" lvl="0">
              <a:lnSpc>
                <a:spcPct val="80000"/>
              </a:lnSpc>
              <a:spcBef>
                <a:spcPts val="500"/>
              </a:spcBef>
              <a:buClr>
                <a:srgbClr val="BD1900"/>
              </a:buClr>
              <a:buSzPct val="100000"/>
              <a:defRPr sz="1800">
                <a:solidFill>
                  <a:srgbClr val="000000"/>
                </a:solidFill>
              </a:defRPr>
            </a:pPr>
            <a:r>
              <a:rPr lang="en-US" sz="1500" dirty="0">
                <a:uFill>
                  <a:solidFill>
                    <a:srgbClr val="FFFFFF"/>
                  </a:solidFill>
                </a:uFill>
                <a:latin typeface="Calibri" panose="020F0502020204030204" pitchFamily="34" charset="0"/>
                <a:ea typeface="Calibri"/>
                <a:cs typeface="Calibri" panose="020F0502020204030204" pitchFamily="34" charset="0"/>
                <a:sym typeface="Calibri"/>
              </a:rPr>
              <a:t>Film influenced dance more than ever. Videos were released to sell music. The film Saturday Night Fever introduced disco dancing. Disco, however, was quite structured with simple formations requiring set movements. It was performed in large groups. </a:t>
            </a:r>
          </a:p>
          <a:p>
            <a:pPr marL="342900" lvl="0" indent="-228600">
              <a:lnSpc>
                <a:spcPct val="80000"/>
              </a:lnSpc>
              <a:spcBef>
                <a:spcPts val="500"/>
              </a:spcBef>
              <a:buClr>
                <a:srgbClr val="BD1900"/>
              </a:buClr>
              <a:buSzPct val="100000"/>
              <a:buFont typeface="Arial"/>
              <a:defRPr sz="1800">
                <a:solidFill>
                  <a:srgbClr val="000000"/>
                </a:solidFill>
              </a:defRPr>
            </a:pPr>
            <a:endParaRPr lang="en-US" sz="1500" dirty="0">
              <a:uFill>
                <a:solidFill>
                  <a:srgbClr val="FFFFFF"/>
                </a:solidFill>
              </a:uFill>
              <a:latin typeface="Calibri" panose="020F0502020204030204" pitchFamily="34" charset="0"/>
              <a:ea typeface="Calibri"/>
              <a:cs typeface="Calibri" panose="020F0502020204030204" pitchFamily="34" charset="0"/>
              <a:sym typeface="Calibri"/>
            </a:endParaRPr>
          </a:p>
          <a:p>
            <a:pPr marL="114300">
              <a:lnSpc>
                <a:spcPct val="80000"/>
              </a:lnSpc>
              <a:spcBef>
                <a:spcPts val="500"/>
              </a:spcBef>
              <a:buClr>
                <a:srgbClr val="BD1900"/>
              </a:buClr>
              <a:buSzPct val="100000"/>
              <a:defRPr sz="1800">
                <a:solidFill>
                  <a:srgbClr val="000000"/>
                </a:solidFill>
              </a:defRPr>
            </a:pPr>
            <a:r>
              <a:rPr lang="en-US" sz="1500" dirty="0">
                <a:uFill>
                  <a:solidFill>
                    <a:srgbClr val="FFFFFF"/>
                  </a:solidFill>
                </a:uFill>
                <a:latin typeface="Calibri" panose="020F0502020204030204" pitchFamily="34" charset="0"/>
                <a:cs typeface="Calibri" panose="020F0502020204030204" pitchFamily="34" charset="0"/>
              </a:rPr>
              <a:t>During the 1970’s – nightspots, where young people could go and dance to the latest recorded hits – became very popular. These discotheques, or ‘discos’ for short, consisted essentially of a dance floor, a turntable for playing records, a DJ and his or her microphone, and a light show with a mirror ball to create the necessary atmosphere</a:t>
            </a:r>
            <a:endParaRPr kumimoji="0" lang="en-US" sz="1500" b="0" i="0" u="none" strike="noStrike" kern="0" cap="none" spc="0" normalizeH="0" baseline="0" noProof="0" dirty="0">
              <a:ln>
                <a:noFill/>
              </a:ln>
              <a:effectLst/>
              <a:uLnTx/>
              <a:uFillTx/>
              <a:latin typeface="Calibri" panose="020F0502020204030204" pitchFamily="34" charset="0"/>
              <a:ea typeface="Helvetica"/>
              <a:cs typeface="Calibri" panose="020F0502020204030204" pitchFamily="34" charset="0"/>
              <a:sym typeface="Helvetica"/>
            </a:endParaRPr>
          </a:p>
        </p:txBody>
      </p:sp>
      <p:pic>
        <p:nvPicPr>
          <p:cNvPr id="12" name="Picture 11" descr="ABBA">
            <a:extLst>
              <a:ext uri="{FF2B5EF4-FFF2-40B4-BE49-F238E27FC236}">
                <a16:creationId xmlns:a16="http://schemas.microsoft.com/office/drawing/2014/main" id="{8BB66CF6-2BA2-4617-BC02-CD3F135C3F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17097" y="1510594"/>
            <a:ext cx="3238500" cy="2590800"/>
          </a:xfrm>
          <a:prstGeom prst="rect">
            <a:avLst/>
          </a:prstGeom>
        </p:spPr>
      </p:pic>
    </p:spTree>
    <p:extLst>
      <p:ext uri="{BB962C8B-B14F-4D97-AF65-F5344CB8AC3E}">
        <p14:creationId xmlns:p14="http://schemas.microsoft.com/office/powerpoint/2010/main" val="15053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379141" y="494878"/>
            <a:ext cx="10515600" cy="1325563"/>
          </a:xfrm>
          <a:prstGeom prst="rect">
            <a:avLst/>
          </a:prstGeom>
        </p:spPr>
        <p:txBody>
          <a:bodyPr/>
          <a:lstStyle/>
          <a:p>
            <a:r>
              <a:rPr lang="en-AU" b="1" dirty="0">
                <a:solidFill>
                  <a:srgbClr val="C00000"/>
                </a:solidFill>
              </a:rPr>
              <a:t>1970s dance style</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500853"/>
            <a:ext cx="7372350" cy="2960370"/>
          </a:xfrm>
          <a:prstGeom prst="rect">
            <a:avLst/>
          </a:prstGeom>
        </p:spPr>
        <p:txBody>
          <a:bodyPr>
            <a:noAutofit/>
          </a:bodyPr>
          <a:lstStyle/>
          <a:p>
            <a:pPr marL="0" lvl="0" indent="0">
              <a:buNone/>
              <a:defRPr sz="1800">
                <a:solidFill>
                  <a:srgbClr val="000000"/>
                </a:solidFill>
              </a:defRPr>
            </a:pPr>
            <a:r>
              <a:rPr lang="en-AU" sz="2100" dirty="0">
                <a:solidFill>
                  <a:schemeClr val="bg2">
                    <a:lumMod val="10000"/>
                  </a:schemeClr>
                </a:solidFill>
              </a:rPr>
              <a:t>Watch the following clip from Saturday Night Fever and discuss how dance has changed from the 1970’s to the 21</a:t>
            </a:r>
            <a:r>
              <a:rPr lang="en-AU" sz="2100" baseline="30000" dirty="0">
                <a:solidFill>
                  <a:schemeClr val="bg2">
                    <a:lumMod val="10000"/>
                  </a:schemeClr>
                </a:solidFill>
              </a:rPr>
              <a:t>st</a:t>
            </a:r>
            <a:r>
              <a:rPr lang="en-AU" sz="2100" dirty="0">
                <a:solidFill>
                  <a:schemeClr val="bg2">
                    <a:lumMod val="10000"/>
                  </a:schemeClr>
                </a:solidFill>
              </a:rPr>
              <a:t> century. </a:t>
            </a:r>
          </a:p>
          <a:p>
            <a:pPr marL="0" lvl="0" indent="0">
              <a:buNone/>
              <a:defRPr sz="1800">
                <a:solidFill>
                  <a:srgbClr val="000000"/>
                </a:solidFill>
              </a:defRPr>
            </a:pPr>
            <a:r>
              <a:rPr lang="en-AU" sz="2100" dirty="0">
                <a:solidFill>
                  <a:schemeClr val="bg2">
                    <a:lumMod val="10000"/>
                  </a:schemeClr>
                </a:solidFill>
                <a:hlinkClick r:id="rId3"/>
              </a:rPr>
              <a:t>Saturday Night Fever</a:t>
            </a:r>
            <a:endParaRPr lang="en-AU" sz="2100" dirty="0">
              <a:solidFill>
                <a:schemeClr val="bg2">
                  <a:lumMod val="10000"/>
                </a:schemeClr>
              </a:solidFill>
            </a:endParaRPr>
          </a:p>
          <a:p>
            <a:pPr marL="254000" lvl="1" indent="0">
              <a:spcBef>
                <a:spcPts val="400"/>
              </a:spcBef>
              <a:buSzPct val="80000"/>
              <a:buNone/>
              <a:defRPr sz="1800">
                <a:solidFill>
                  <a:srgbClr val="000000"/>
                </a:solidFill>
              </a:defRPr>
            </a:pPr>
            <a:endParaRPr lang="en-AU" sz="2100" dirty="0"/>
          </a:p>
        </p:txBody>
      </p:sp>
      <p:pic>
        <p:nvPicPr>
          <p:cNvPr id="7" name="Picture 6" descr="John Travolta dancing">
            <a:extLst>
              <a:ext uri="{FF2B5EF4-FFF2-40B4-BE49-F238E27FC236}">
                <a16:creationId xmlns:a16="http://schemas.microsoft.com/office/drawing/2014/main" id="{9ACD9E79-1B2B-42C9-909A-EED3DBED834B}"/>
              </a:ext>
            </a:extLst>
          </p:cNvPr>
          <p:cNvPicPr>
            <a:picLocks noChangeAspect="1"/>
          </p:cNvPicPr>
          <p:nvPr/>
        </p:nvPicPr>
        <p:blipFill>
          <a:blip r:embed="rId4"/>
          <a:stretch>
            <a:fillRect/>
          </a:stretch>
        </p:blipFill>
        <p:spPr>
          <a:xfrm>
            <a:off x="8617797" y="1500853"/>
            <a:ext cx="2540804" cy="3856293"/>
          </a:xfrm>
          <a:prstGeom prst="rect">
            <a:avLst/>
          </a:prstGeom>
        </p:spPr>
      </p:pic>
    </p:spTree>
    <p:extLst>
      <p:ext uri="{BB962C8B-B14F-4D97-AF65-F5344CB8AC3E}">
        <p14:creationId xmlns:p14="http://schemas.microsoft.com/office/powerpoint/2010/main" val="689749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36416"/>
            <a:ext cx="8576312" cy="1325563"/>
          </a:xfrm>
          <a:prstGeom prst="rect">
            <a:avLst/>
          </a:prstGeom>
        </p:spPr>
        <p:txBody>
          <a:bodyPr/>
          <a:lstStyle/>
          <a:p>
            <a:r>
              <a:rPr lang="en-AU" b="1" dirty="0">
                <a:solidFill>
                  <a:srgbClr val="C00000"/>
                </a:solidFill>
              </a:rPr>
              <a:t>Social dance</a:t>
            </a:r>
          </a:p>
        </p:txBody>
      </p:sp>
      <p:sp>
        <p:nvSpPr>
          <p:cNvPr id="5" name="TextBox 4">
            <a:extLst>
              <a:ext uri="{FF2B5EF4-FFF2-40B4-BE49-F238E27FC236}">
                <a16:creationId xmlns:a16="http://schemas.microsoft.com/office/drawing/2014/main" id="{7B894FCA-BBF4-426A-BAEC-9A6C03E3388D}"/>
              </a:ext>
            </a:extLst>
          </p:cNvPr>
          <p:cNvSpPr txBox="1"/>
          <p:nvPr/>
        </p:nvSpPr>
        <p:spPr>
          <a:xfrm>
            <a:off x="515938" y="1388769"/>
            <a:ext cx="3323539" cy="39703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100" b="0" i="0" u="none" strike="noStrike" kern="1200" cap="none" spc="0" normalizeH="0" baseline="0" noProof="0" dirty="0">
                <a:ln>
                  <a:noFill/>
                </a:ln>
                <a:solidFill>
                  <a:prstClr val="black"/>
                </a:solidFill>
                <a:effectLst/>
                <a:uLnTx/>
                <a:uFillTx/>
                <a:latin typeface="Calibri" panose="020F0502020204030204"/>
                <a:ea typeface="+mn-ea"/>
                <a:cs typeface="+mn-cs"/>
              </a:rPr>
              <a:t>How social dance progressed: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100" dirty="0">
                <a:solidFill>
                  <a:prstClr val="black"/>
                </a:solidFill>
                <a:latin typeface="Calibri" panose="020F0502020204030204"/>
              </a:rPr>
              <a:t>Rock ‘n’ roll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100" b="0" i="0" u="none" strike="noStrike" kern="1200" cap="none" spc="0" normalizeH="0" baseline="0" noProof="0" dirty="0">
                <a:ln>
                  <a:noFill/>
                </a:ln>
                <a:solidFill>
                  <a:prstClr val="black"/>
                </a:solidFill>
                <a:effectLst/>
                <a:uLnTx/>
                <a:uFillTx/>
                <a:latin typeface="Calibri" panose="020F0502020204030204"/>
                <a:ea typeface="+mn-ea"/>
                <a:cs typeface="+mn-cs"/>
              </a:rPr>
              <a:t>The quickstep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100" dirty="0">
                <a:solidFill>
                  <a:prstClr val="black"/>
                </a:solidFill>
                <a:latin typeface="Calibri" panose="020F0502020204030204"/>
              </a:rPr>
              <a:t>The </a:t>
            </a:r>
            <a:r>
              <a:rPr lang="en-AU" sz="2100" dirty="0" err="1">
                <a:solidFill>
                  <a:prstClr val="black"/>
                </a:solidFill>
                <a:latin typeface="Calibri" panose="020F0502020204030204"/>
              </a:rPr>
              <a:t>charleston</a:t>
            </a:r>
            <a:endParaRPr lang="en-AU" sz="21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100" dirty="0">
                <a:solidFill>
                  <a:prstClr val="black"/>
                </a:solidFill>
                <a:latin typeface="Calibri" panose="020F0502020204030204"/>
              </a:rPr>
              <a:t>The waltz</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100" dirty="0">
                <a:solidFill>
                  <a:prstClr val="black"/>
                </a:solidFill>
                <a:latin typeface="Calibri" panose="020F0502020204030204"/>
              </a:rPr>
              <a:t>The cha </a:t>
            </a:r>
            <a:r>
              <a:rPr lang="en-AU" sz="2100" dirty="0" err="1">
                <a:solidFill>
                  <a:prstClr val="black"/>
                </a:solidFill>
                <a:latin typeface="Calibri" panose="020F0502020204030204"/>
              </a:rPr>
              <a:t>cha</a:t>
            </a:r>
            <a:endParaRPr lang="en-AU" sz="21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100" dirty="0">
                <a:solidFill>
                  <a:prstClr val="black"/>
                </a:solidFill>
                <a:latin typeface="Calibri" panose="020F0502020204030204"/>
              </a:rPr>
              <a:t>The jive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100" dirty="0">
                <a:solidFill>
                  <a:prstClr val="black"/>
                </a:solidFill>
                <a:latin typeface="Calibri" panose="020F0502020204030204"/>
              </a:rPr>
              <a:t>Salsa</a:t>
            </a:r>
          </a:p>
        </p:txBody>
      </p:sp>
      <p:pic>
        <p:nvPicPr>
          <p:cNvPr id="3" name="Picture 2" descr="two dancing">
            <a:extLst>
              <a:ext uri="{FF2B5EF4-FFF2-40B4-BE49-F238E27FC236}">
                <a16:creationId xmlns:a16="http://schemas.microsoft.com/office/drawing/2014/main" id="{0758CBFE-CE59-45EB-BD80-DA2012B3834C}"/>
              </a:ext>
            </a:extLst>
          </p:cNvPr>
          <p:cNvPicPr>
            <a:picLocks noChangeAspect="1"/>
          </p:cNvPicPr>
          <p:nvPr/>
        </p:nvPicPr>
        <p:blipFill>
          <a:blip r:embed="rId3"/>
          <a:stretch>
            <a:fillRect/>
          </a:stretch>
        </p:blipFill>
        <p:spPr>
          <a:xfrm>
            <a:off x="4749359" y="1484313"/>
            <a:ext cx="4646185" cy="3489159"/>
          </a:xfrm>
          <a:prstGeom prst="rect">
            <a:avLst/>
          </a:prstGeom>
        </p:spPr>
      </p:pic>
    </p:spTree>
    <p:extLst>
      <p:ext uri="{BB962C8B-B14F-4D97-AF65-F5344CB8AC3E}">
        <p14:creationId xmlns:p14="http://schemas.microsoft.com/office/powerpoint/2010/main" val="264039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367010" cy="1325563"/>
          </a:xfrm>
          <a:prstGeom prst="rect">
            <a:avLst/>
          </a:prstGeom>
        </p:spPr>
        <p:txBody>
          <a:bodyPr/>
          <a:lstStyle/>
          <a:p>
            <a:r>
              <a:rPr lang="en-AU" b="1" dirty="0">
                <a:solidFill>
                  <a:srgbClr val="C00000"/>
                </a:solidFill>
              </a:rPr>
              <a:t>Social dance cont.</a:t>
            </a:r>
          </a:p>
        </p:txBody>
      </p:sp>
      <p:sp>
        <p:nvSpPr>
          <p:cNvPr id="8" name="Shape 102">
            <a:extLst>
              <a:ext uri="{FF2B5EF4-FFF2-40B4-BE49-F238E27FC236}">
                <a16:creationId xmlns:a16="http://schemas.microsoft.com/office/drawing/2014/main" id="{8D2AEC48-6E43-4A54-984A-D5C0746194A3}"/>
              </a:ext>
            </a:extLst>
          </p:cNvPr>
          <p:cNvSpPr txBox="1">
            <a:spLocks/>
          </p:cNvSpPr>
          <p:nvPr/>
        </p:nvSpPr>
        <p:spPr>
          <a:xfrm>
            <a:off x="427371" y="1500482"/>
            <a:ext cx="6865527" cy="42646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SzPct val="100000"/>
              <a:buNone/>
              <a:defRPr sz="1800">
                <a:solidFill>
                  <a:srgbClr val="000000"/>
                </a:solidFill>
              </a:defRPr>
            </a:pPr>
            <a:r>
              <a:rPr lang="en-US" sz="2100" b="1" dirty="0" err="1">
                <a:latin typeface="Calibri" panose="020F0502020204030204" pitchFamily="34" charset="0"/>
                <a:cs typeface="Calibri" panose="020F0502020204030204" pitchFamily="34" charset="0"/>
              </a:rPr>
              <a:t>Summarise</a:t>
            </a:r>
            <a:r>
              <a:rPr lang="en-US" sz="2100" b="1" dirty="0">
                <a:latin typeface="Calibri" panose="020F0502020204030204" pitchFamily="34" charset="0"/>
                <a:cs typeface="Calibri" panose="020F0502020204030204" pitchFamily="34" charset="0"/>
              </a:rPr>
              <a:t> the following dot points into your workbook. Use 10 key words from the points to then create three of your own sentences. </a:t>
            </a:r>
          </a:p>
          <a:p>
            <a:pPr marL="0" indent="0">
              <a:lnSpc>
                <a:spcPct val="80000"/>
              </a:lnSpc>
              <a:buSzPct val="100000"/>
              <a:buNone/>
              <a:defRPr sz="1800">
                <a:solidFill>
                  <a:srgbClr val="000000"/>
                </a:solidFill>
              </a:defRPr>
            </a:pPr>
            <a:r>
              <a:rPr lang="en-US" sz="2100" b="1" dirty="0">
                <a:latin typeface="Calibri" panose="020F0502020204030204" pitchFamily="34" charset="0"/>
                <a:cs typeface="Calibri" panose="020F0502020204030204" pitchFamily="34" charset="0"/>
              </a:rPr>
              <a:t>Social dance</a:t>
            </a:r>
            <a:r>
              <a:rPr lang="en-US" sz="2100" dirty="0">
                <a:latin typeface="Calibri" panose="020F0502020204030204" pitchFamily="34" charset="0"/>
                <a:cs typeface="Calibri" panose="020F0502020204030204" pitchFamily="34" charset="0"/>
              </a:rPr>
              <a:t> is a major category of dance styles, where socializing are the primary focuses of the dancing. Social dances can be danced with a variety of partners and still be led and followed in a relaxed, easy atmosphere.</a:t>
            </a:r>
          </a:p>
          <a:p>
            <a:pPr marL="0" indent="0">
              <a:lnSpc>
                <a:spcPct val="80000"/>
              </a:lnSpc>
              <a:buSzPct val="100000"/>
              <a:buNone/>
              <a:defRPr sz="1800">
                <a:solidFill>
                  <a:srgbClr val="000000"/>
                </a:solidFill>
              </a:defRPr>
            </a:pPr>
            <a:r>
              <a:rPr lang="en-US" sz="2100" dirty="0">
                <a:latin typeface="Calibri" panose="020F0502020204030204" pitchFamily="34" charset="0"/>
                <a:cs typeface="Calibri" panose="020F0502020204030204" pitchFamily="34" charset="0"/>
              </a:rPr>
              <a:t>Some people with very limited ability will enjoy moving around a dance floor at a wedding or similar social occasion. However at the other end of the scale, people with advanced skills may participate in competitions or exhibition dancing.</a:t>
            </a:r>
          </a:p>
          <a:p>
            <a:pPr marL="0" indent="0">
              <a:lnSpc>
                <a:spcPct val="80000"/>
              </a:lnSpc>
              <a:buSzPct val="100000"/>
              <a:buNone/>
              <a:defRPr sz="1800">
                <a:solidFill>
                  <a:srgbClr val="000000"/>
                </a:solidFill>
              </a:defRPr>
            </a:pPr>
            <a:r>
              <a:rPr lang="en-US" sz="2100" dirty="0">
                <a:latin typeface="Calibri" panose="020F0502020204030204" pitchFamily="34" charset="0"/>
                <a:cs typeface="Calibri" panose="020F0502020204030204" pitchFamily="34" charset="0"/>
              </a:rPr>
              <a:t>Many social dances are partner dances. In fact, quite often when spoken about social dances, ballroom or other partner dances are kept in mind. </a:t>
            </a:r>
          </a:p>
        </p:txBody>
      </p:sp>
      <p:pic>
        <p:nvPicPr>
          <p:cNvPr id="10" name="Picture 9" descr="two people dancing">
            <a:extLst>
              <a:ext uri="{FF2B5EF4-FFF2-40B4-BE49-F238E27FC236}">
                <a16:creationId xmlns:a16="http://schemas.microsoft.com/office/drawing/2014/main" id="{82E6F148-C811-4501-B318-40C490B828E1}"/>
              </a:ext>
            </a:extLst>
          </p:cNvPr>
          <p:cNvPicPr>
            <a:picLocks noChangeAspect="1"/>
          </p:cNvPicPr>
          <p:nvPr/>
        </p:nvPicPr>
        <p:blipFill>
          <a:blip r:embed="rId3"/>
          <a:stretch>
            <a:fillRect/>
          </a:stretch>
        </p:blipFill>
        <p:spPr>
          <a:xfrm>
            <a:off x="7625253" y="1500482"/>
            <a:ext cx="4050810" cy="3038107"/>
          </a:xfrm>
          <a:prstGeom prst="rect">
            <a:avLst/>
          </a:prstGeom>
        </p:spPr>
      </p:pic>
    </p:spTree>
    <p:extLst>
      <p:ext uri="{BB962C8B-B14F-4D97-AF65-F5344CB8AC3E}">
        <p14:creationId xmlns:p14="http://schemas.microsoft.com/office/powerpoint/2010/main" val="4001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23030"/>
            <a:ext cx="10515600" cy="1325563"/>
          </a:xfrm>
          <a:prstGeom prst="rect">
            <a:avLst/>
          </a:prstGeom>
        </p:spPr>
        <p:txBody>
          <a:bodyPr/>
          <a:lstStyle/>
          <a:p>
            <a:r>
              <a:rPr lang="en-AU" b="1" dirty="0">
                <a:solidFill>
                  <a:srgbClr val="C00000"/>
                </a:solidFill>
              </a:rPr>
              <a:t>Types of social dance</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830188" cy="3800419"/>
          </a:xfrm>
          <a:prstGeom prst="rect">
            <a:avLst/>
          </a:prstGeom>
        </p:spPr>
        <p:txBody>
          <a:bodyPr>
            <a:noAutofit/>
          </a:bodyPr>
          <a:lstStyle/>
          <a:p>
            <a:pPr marL="0" lvl="0" indent="0">
              <a:lnSpc>
                <a:spcPct val="100000"/>
              </a:lnSpc>
              <a:buNone/>
              <a:defRPr sz="1800"/>
            </a:pPr>
            <a:r>
              <a:rPr lang="en-AU" sz="2100" dirty="0"/>
              <a:t>Login to Kahoot and link the images with the correct style of social </a:t>
            </a:r>
            <a:r>
              <a:rPr lang="en-AU" sz="2100" dirty="0" smtClean="0"/>
              <a:t>dance</a:t>
            </a:r>
            <a:r>
              <a:rPr lang="en-AU" sz="2100" dirty="0"/>
              <a:t>.</a:t>
            </a:r>
            <a:endParaRPr lang="en-AU" sz="2100" dirty="0"/>
          </a:p>
          <a:p>
            <a:pPr marL="0" lvl="0" indent="0">
              <a:lnSpc>
                <a:spcPct val="100000"/>
              </a:lnSpc>
              <a:buNone/>
              <a:defRPr sz="1800"/>
            </a:pPr>
            <a:r>
              <a:rPr lang="en-AU" sz="2100" dirty="0" err="1"/>
              <a:t>Kahoot</a:t>
            </a:r>
            <a:r>
              <a:rPr lang="en-AU" sz="2100" dirty="0"/>
              <a:t> </a:t>
            </a:r>
            <a:r>
              <a:rPr lang="en-AU" sz="2100" dirty="0">
                <a:hlinkClick r:id="rId3"/>
              </a:rPr>
              <a:t>https://play.kahoot.it/#/</a:t>
            </a:r>
            <a:r>
              <a:rPr lang="en-AU" sz="2100" dirty="0" smtClean="0">
                <a:hlinkClick r:id="rId3"/>
              </a:rPr>
              <a:t>k/519c3a36-fac7-41d6-b022-3a41e6b17695</a:t>
            </a:r>
            <a:r>
              <a:rPr lang="en-AU" sz="2100" dirty="0" smtClean="0"/>
              <a:t> </a:t>
            </a:r>
            <a:endParaRPr lang="en-AU" sz="2100" dirty="0">
              <a:solidFill>
                <a:schemeClr val="bg2">
                  <a:lumMod val="10000"/>
                </a:schemeClr>
              </a:solidFill>
            </a:endParaRPr>
          </a:p>
          <a:p>
            <a:pPr marL="0" indent="0">
              <a:buNone/>
            </a:pPr>
            <a:endParaRPr lang="en-AU" sz="2100" dirty="0"/>
          </a:p>
        </p:txBody>
      </p:sp>
      <p:pic>
        <p:nvPicPr>
          <p:cNvPr id="4" name="Picture 3" descr="two people dancing">
            <a:extLst>
              <a:ext uri="{FF2B5EF4-FFF2-40B4-BE49-F238E27FC236}">
                <a16:creationId xmlns:a16="http://schemas.microsoft.com/office/drawing/2014/main" id="{6551370F-FB38-45D2-A2DA-8B4AEAAF630F}"/>
              </a:ext>
            </a:extLst>
          </p:cNvPr>
          <p:cNvPicPr>
            <a:picLocks noChangeAspect="1"/>
          </p:cNvPicPr>
          <p:nvPr/>
        </p:nvPicPr>
        <p:blipFill>
          <a:blip r:embed="rId4"/>
          <a:stretch>
            <a:fillRect/>
          </a:stretch>
        </p:blipFill>
        <p:spPr>
          <a:xfrm>
            <a:off x="7559563" y="2007461"/>
            <a:ext cx="3851910" cy="3851910"/>
          </a:xfrm>
          <a:prstGeom prst="rect">
            <a:avLst/>
          </a:prstGeom>
        </p:spPr>
      </p:pic>
    </p:spTree>
    <p:extLst>
      <p:ext uri="{BB962C8B-B14F-4D97-AF65-F5344CB8AC3E}">
        <p14:creationId xmlns:p14="http://schemas.microsoft.com/office/powerpoint/2010/main" val="4007810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494637"/>
            <a:ext cx="10515600" cy="1325563"/>
          </a:xfrm>
          <a:prstGeom prst="rect">
            <a:avLst/>
          </a:prstGeom>
        </p:spPr>
        <p:txBody>
          <a:bodyPr/>
          <a:lstStyle/>
          <a:p>
            <a:r>
              <a:rPr lang="en-AU" b="1" dirty="0">
                <a:solidFill>
                  <a:srgbClr val="C00000"/>
                </a:solidFill>
              </a:rPr>
              <a:t>Clips on social dance</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408905" y="1484313"/>
            <a:ext cx="11413618" cy="1012990"/>
          </a:xfrm>
          <a:prstGeom prst="rect">
            <a:avLst/>
          </a:prstGeom>
        </p:spPr>
        <p:txBody>
          <a:bodyPr>
            <a:noAutofit/>
          </a:bodyPr>
          <a:lstStyle/>
          <a:p>
            <a:pPr marL="0" lvl="0" indent="0">
              <a:lnSpc>
                <a:spcPct val="100000"/>
              </a:lnSpc>
              <a:buNone/>
              <a:defRPr sz="1800"/>
            </a:pPr>
            <a:r>
              <a:rPr lang="en-US" sz="2200" dirty="0">
                <a:latin typeface="Calibri" panose="020F0502020204030204" pitchFamily="34" charset="0"/>
                <a:cs typeface="Calibri" panose="020F0502020204030204" pitchFamily="34" charset="0"/>
              </a:rPr>
              <a:t>Watch the following clips on the various styles of social dance and discuss the differences. Explore what makes each of these unique? Which is your favourite and why? </a:t>
            </a:r>
            <a:endParaRPr lang="en-AU" sz="2200" dirty="0">
              <a:latin typeface="Calibri" panose="020F0502020204030204" pitchFamily="34" charset="0"/>
              <a:cs typeface="Calibri" panose="020F0502020204030204" pitchFamily="34" charset="0"/>
              <a:hlinkClick r:id="rId3"/>
            </a:endParaRPr>
          </a:p>
        </p:txBody>
      </p:sp>
      <p:sp>
        <p:nvSpPr>
          <p:cNvPr id="4" name="TextBox 3">
            <a:extLst>
              <a:ext uri="{FF2B5EF4-FFF2-40B4-BE49-F238E27FC236}">
                <a16:creationId xmlns:a16="http://schemas.microsoft.com/office/drawing/2014/main" id="{93CAE96C-3A44-4457-AD4B-9A78C6ED0794}"/>
              </a:ext>
            </a:extLst>
          </p:cNvPr>
          <p:cNvSpPr txBox="1"/>
          <p:nvPr/>
        </p:nvSpPr>
        <p:spPr>
          <a:xfrm>
            <a:off x="515938" y="2328779"/>
            <a:ext cx="2345371" cy="2739211"/>
          </a:xfrm>
          <a:prstGeom prst="rect">
            <a:avLst/>
          </a:prstGeom>
          <a:noFill/>
        </p:spPr>
        <p:txBody>
          <a:bodyPr wrap="square" numCol="1" rtlCol="0">
            <a:spAutoFit/>
          </a:bodyPr>
          <a:lstStyle/>
          <a:p>
            <a:pPr lvl="0">
              <a:defRPr sz="1800"/>
            </a:pPr>
            <a:r>
              <a:rPr lang="en-AU" sz="2200" dirty="0">
                <a:hlinkClick r:id="rId3"/>
              </a:rPr>
              <a:t>The cha </a:t>
            </a:r>
            <a:r>
              <a:rPr lang="en-AU" sz="2200" dirty="0" err="1">
                <a:hlinkClick r:id="rId3"/>
              </a:rPr>
              <a:t>cha</a:t>
            </a:r>
            <a:endParaRPr lang="en-AU" sz="2200" dirty="0"/>
          </a:p>
          <a:p>
            <a:pPr lvl="0">
              <a:defRPr sz="1800"/>
            </a:pPr>
            <a:r>
              <a:rPr lang="en-AU" sz="2200" dirty="0">
                <a:solidFill>
                  <a:schemeClr val="bg2">
                    <a:lumMod val="10000"/>
                  </a:schemeClr>
                </a:solidFill>
                <a:hlinkClick r:id="rId4"/>
              </a:rPr>
              <a:t>The waltz</a:t>
            </a:r>
            <a:endParaRPr lang="en-AU" sz="2200" dirty="0">
              <a:solidFill>
                <a:schemeClr val="bg2">
                  <a:lumMod val="10000"/>
                </a:schemeClr>
              </a:solidFill>
            </a:endParaRPr>
          </a:p>
          <a:p>
            <a:r>
              <a:rPr lang="en-AU" sz="2200" dirty="0">
                <a:hlinkClick r:id="rId5"/>
              </a:rPr>
              <a:t>The jive</a:t>
            </a:r>
            <a:endParaRPr lang="en-AU" sz="2200" dirty="0"/>
          </a:p>
          <a:p>
            <a:r>
              <a:rPr lang="en-AU" sz="2200" dirty="0">
                <a:hlinkClick r:id="rId6"/>
              </a:rPr>
              <a:t>The Charleston</a:t>
            </a:r>
            <a:endParaRPr lang="en-AU" sz="2200" dirty="0"/>
          </a:p>
          <a:p>
            <a:r>
              <a:rPr lang="en-AU" sz="2200" dirty="0">
                <a:hlinkClick r:id="rId7"/>
              </a:rPr>
              <a:t>The quickstep</a:t>
            </a:r>
            <a:endParaRPr lang="en-AU" sz="2200" dirty="0"/>
          </a:p>
          <a:p>
            <a:r>
              <a:rPr lang="en-AU" sz="2200" dirty="0">
                <a:hlinkClick r:id="rId8"/>
              </a:rPr>
              <a:t>Rock ‘n’ roll</a:t>
            </a:r>
            <a:endParaRPr lang="en-AU" sz="2200" dirty="0"/>
          </a:p>
          <a:p>
            <a:r>
              <a:rPr lang="en-AU" sz="2200" dirty="0">
                <a:hlinkClick r:id="rId9"/>
              </a:rPr>
              <a:t>Salsa</a:t>
            </a:r>
            <a:endParaRPr lang="en-AU" sz="2200" dirty="0"/>
          </a:p>
          <a:p>
            <a:endParaRPr lang="en-AU" dirty="0"/>
          </a:p>
        </p:txBody>
      </p:sp>
      <p:pic>
        <p:nvPicPr>
          <p:cNvPr id="5" name="Picture 4" descr="two people dancing">
            <a:extLst>
              <a:ext uri="{FF2B5EF4-FFF2-40B4-BE49-F238E27FC236}">
                <a16:creationId xmlns:a16="http://schemas.microsoft.com/office/drawing/2014/main" id="{A3FC8343-A2A7-4129-97F4-97BB98C6FF47}"/>
              </a:ext>
            </a:extLst>
          </p:cNvPr>
          <p:cNvPicPr>
            <a:picLocks noChangeAspect="1"/>
          </p:cNvPicPr>
          <p:nvPr/>
        </p:nvPicPr>
        <p:blipFill>
          <a:blip r:embed="rId10"/>
          <a:stretch>
            <a:fillRect/>
          </a:stretch>
        </p:blipFill>
        <p:spPr>
          <a:xfrm>
            <a:off x="6414208" y="2670154"/>
            <a:ext cx="1829953" cy="2739211"/>
          </a:xfrm>
          <a:prstGeom prst="rect">
            <a:avLst/>
          </a:prstGeom>
        </p:spPr>
      </p:pic>
      <p:pic>
        <p:nvPicPr>
          <p:cNvPr id="7" name="Picture 6" descr="two people dancing">
            <a:extLst>
              <a:ext uri="{FF2B5EF4-FFF2-40B4-BE49-F238E27FC236}">
                <a16:creationId xmlns:a16="http://schemas.microsoft.com/office/drawing/2014/main" id="{41F53190-B17D-453F-8EE0-AE4A16BDF7B0}"/>
              </a:ext>
            </a:extLst>
          </p:cNvPr>
          <p:cNvPicPr>
            <a:picLocks noChangeAspect="1"/>
          </p:cNvPicPr>
          <p:nvPr/>
        </p:nvPicPr>
        <p:blipFill>
          <a:blip r:embed="rId11"/>
          <a:stretch>
            <a:fillRect/>
          </a:stretch>
        </p:blipFill>
        <p:spPr>
          <a:xfrm>
            <a:off x="2593597" y="2670154"/>
            <a:ext cx="3680207" cy="2725807"/>
          </a:xfrm>
          <a:prstGeom prst="rect">
            <a:avLst/>
          </a:prstGeom>
        </p:spPr>
      </p:pic>
      <p:pic>
        <p:nvPicPr>
          <p:cNvPr id="8" name="Picture 7" descr="two people dancing">
            <a:extLst>
              <a:ext uri="{FF2B5EF4-FFF2-40B4-BE49-F238E27FC236}">
                <a16:creationId xmlns:a16="http://schemas.microsoft.com/office/drawing/2014/main" id="{D3A0E452-6F3A-4611-97B8-4D38487A4135}"/>
              </a:ext>
            </a:extLst>
          </p:cNvPr>
          <p:cNvPicPr>
            <a:picLocks noChangeAspect="1"/>
          </p:cNvPicPr>
          <p:nvPr/>
        </p:nvPicPr>
        <p:blipFill>
          <a:blip r:embed="rId12"/>
          <a:stretch>
            <a:fillRect/>
          </a:stretch>
        </p:blipFill>
        <p:spPr>
          <a:xfrm>
            <a:off x="8384565" y="2649453"/>
            <a:ext cx="3699614" cy="2759911"/>
          </a:xfrm>
          <a:prstGeom prst="rect">
            <a:avLst/>
          </a:prstGeom>
        </p:spPr>
      </p:pic>
    </p:spTree>
    <p:extLst>
      <p:ext uri="{BB962C8B-B14F-4D97-AF65-F5344CB8AC3E}">
        <p14:creationId xmlns:p14="http://schemas.microsoft.com/office/powerpoint/2010/main" val="2200209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84200"/>
            <a:ext cx="8576312" cy="1325563"/>
          </a:xfrm>
          <a:prstGeom prst="rect">
            <a:avLst/>
          </a:prstGeom>
        </p:spPr>
        <p:txBody>
          <a:bodyPr/>
          <a:lstStyle/>
          <a:p>
            <a:r>
              <a:rPr lang="en-AU" b="1" dirty="0">
                <a:solidFill>
                  <a:srgbClr val="C00000"/>
                </a:solidFill>
              </a:rPr>
              <a:t>Ballet</a:t>
            </a:r>
          </a:p>
        </p:txBody>
      </p:sp>
      <p:sp>
        <p:nvSpPr>
          <p:cNvPr id="5" name="TextBox 4">
            <a:extLst>
              <a:ext uri="{FF2B5EF4-FFF2-40B4-BE49-F238E27FC236}">
                <a16:creationId xmlns:a16="http://schemas.microsoft.com/office/drawing/2014/main" id="{7B894FCA-BBF4-426A-BAEC-9A6C03E3388D}"/>
              </a:ext>
            </a:extLst>
          </p:cNvPr>
          <p:cNvSpPr txBox="1"/>
          <p:nvPr/>
        </p:nvSpPr>
        <p:spPr>
          <a:xfrm>
            <a:off x="515938" y="1484313"/>
            <a:ext cx="5543550" cy="4213225"/>
          </a:xfrm>
          <a:prstGeom prst="rect">
            <a:avLst/>
          </a:prstGeom>
          <a:noFill/>
        </p:spPr>
        <p:txBody>
          <a:bodyPr wrap="square" rtlCol="0">
            <a:noAutofit/>
          </a:bodyPr>
          <a:lstStyle/>
          <a:p>
            <a:r>
              <a:rPr lang="en-AU" sz="2100" dirty="0"/>
              <a:t>From the early 1600s to today… </a:t>
            </a:r>
          </a:p>
          <a:p>
            <a:pPr marL="457200" indent="-457200">
              <a:buFont typeface="Arial" panose="020B0604020202020204" pitchFamily="34" charset="0"/>
              <a:buChar char="•"/>
            </a:pPr>
            <a:r>
              <a:rPr lang="en-AU" sz="2100" dirty="0"/>
              <a:t>Classical ballet</a:t>
            </a:r>
          </a:p>
          <a:p>
            <a:pPr marL="457200" indent="-457200">
              <a:buFont typeface="Arial" panose="020B0604020202020204" pitchFamily="34" charset="0"/>
              <a:buChar char="•"/>
            </a:pPr>
            <a:r>
              <a:rPr lang="en-AU" sz="2100" dirty="0"/>
              <a:t>Ballet </a:t>
            </a:r>
            <a:r>
              <a:rPr lang="en-AU" sz="2100" dirty="0" err="1"/>
              <a:t>d’action</a:t>
            </a:r>
            <a:endParaRPr lang="en-AU" sz="2100" dirty="0"/>
          </a:p>
          <a:p>
            <a:pPr marL="457200" indent="-457200">
              <a:buFont typeface="Arial" panose="020B0604020202020204" pitchFamily="34" charset="0"/>
              <a:buChar char="•"/>
            </a:pPr>
            <a:r>
              <a:rPr lang="en-AU" sz="2100" dirty="0"/>
              <a:t>Romantic ballet</a:t>
            </a:r>
          </a:p>
          <a:p>
            <a:pPr marL="457200" indent="-457200">
              <a:buFont typeface="Arial" panose="020B0604020202020204" pitchFamily="34" charset="0"/>
              <a:buChar char="•"/>
            </a:pPr>
            <a:r>
              <a:rPr lang="en-AU" sz="2100" dirty="0"/>
              <a:t>Modern ballet</a:t>
            </a:r>
          </a:p>
          <a:p>
            <a:pPr marL="457200" indent="-457200">
              <a:buFont typeface="Arial" panose="020B0604020202020204" pitchFamily="34" charset="0"/>
              <a:buChar char="•"/>
            </a:pPr>
            <a:endParaRPr lang="en-AU" sz="2100" dirty="0"/>
          </a:p>
        </p:txBody>
      </p:sp>
      <p:pic>
        <p:nvPicPr>
          <p:cNvPr id="6" name="Picture 5" descr="A person dancing&#10;">
            <a:extLst>
              <a:ext uri="{FF2B5EF4-FFF2-40B4-BE49-F238E27FC236}">
                <a16:creationId xmlns:a16="http://schemas.microsoft.com/office/drawing/2014/main" id="{EA72C085-FBE1-4370-8DC5-E47F25764232}"/>
              </a:ext>
            </a:extLst>
          </p:cNvPr>
          <p:cNvPicPr>
            <a:picLocks noChangeAspect="1"/>
          </p:cNvPicPr>
          <p:nvPr/>
        </p:nvPicPr>
        <p:blipFill>
          <a:blip r:embed="rId3"/>
          <a:stretch>
            <a:fillRect/>
          </a:stretch>
        </p:blipFill>
        <p:spPr>
          <a:xfrm>
            <a:off x="6059488" y="1484313"/>
            <a:ext cx="4408277" cy="3864046"/>
          </a:xfrm>
          <a:prstGeom prst="rect">
            <a:avLst/>
          </a:prstGeom>
        </p:spPr>
      </p:pic>
    </p:spTree>
    <p:extLst>
      <p:ext uri="{BB962C8B-B14F-4D97-AF65-F5344CB8AC3E}">
        <p14:creationId xmlns:p14="http://schemas.microsoft.com/office/powerpoint/2010/main" val="168290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36416"/>
            <a:ext cx="8576312" cy="1325563"/>
          </a:xfrm>
          <a:prstGeom prst="rect">
            <a:avLst/>
          </a:prstGeom>
        </p:spPr>
        <p:txBody>
          <a:bodyPr/>
          <a:lstStyle/>
          <a:p>
            <a:r>
              <a:rPr lang="en-AU" b="1" dirty="0">
                <a:solidFill>
                  <a:srgbClr val="C00000"/>
                </a:solidFill>
              </a:rPr>
              <a:t>Street dancing</a:t>
            </a:r>
          </a:p>
        </p:txBody>
      </p:sp>
      <p:sp>
        <p:nvSpPr>
          <p:cNvPr id="5" name="TextBox 4">
            <a:extLst>
              <a:ext uri="{FF2B5EF4-FFF2-40B4-BE49-F238E27FC236}">
                <a16:creationId xmlns:a16="http://schemas.microsoft.com/office/drawing/2014/main" id="{7B894FCA-BBF4-426A-BAEC-9A6C03E3388D}"/>
              </a:ext>
            </a:extLst>
          </p:cNvPr>
          <p:cNvSpPr txBox="1"/>
          <p:nvPr/>
        </p:nvSpPr>
        <p:spPr>
          <a:xfrm>
            <a:off x="515938" y="1439645"/>
            <a:ext cx="3865245" cy="181588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dirty="0">
                <a:solidFill>
                  <a:prstClr val="black"/>
                </a:solidFill>
                <a:latin typeface="Calibri" panose="020F0502020204030204"/>
              </a:rPr>
              <a:t>The different styles of street dancing, and how it became so popular in mainstream society…</a:t>
            </a:r>
            <a:endParaRPr kumimoji="0" lang="en-AU"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Street dancer">
            <a:extLst>
              <a:ext uri="{FF2B5EF4-FFF2-40B4-BE49-F238E27FC236}">
                <a16:creationId xmlns:a16="http://schemas.microsoft.com/office/drawing/2014/main" id="{32D48725-2547-4BED-B22C-03E27DE1F010}"/>
              </a:ext>
            </a:extLst>
          </p:cNvPr>
          <p:cNvPicPr>
            <a:picLocks noChangeAspect="1"/>
          </p:cNvPicPr>
          <p:nvPr/>
        </p:nvPicPr>
        <p:blipFill>
          <a:blip r:embed="rId3"/>
          <a:stretch>
            <a:fillRect/>
          </a:stretch>
        </p:blipFill>
        <p:spPr>
          <a:xfrm>
            <a:off x="5227005" y="1484313"/>
            <a:ext cx="3865245" cy="4122929"/>
          </a:xfrm>
          <a:prstGeom prst="rect">
            <a:avLst/>
          </a:prstGeom>
        </p:spPr>
      </p:pic>
    </p:spTree>
    <p:extLst>
      <p:ext uri="{BB962C8B-B14F-4D97-AF65-F5344CB8AC3E}">
        <p14:creationId xmlns:p14="http://schemas.microsoft.com/office/powerpoint/2010/main" val="2798663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473862"/>
            <a:ext cx="10515600" cy="1325563"/>
          </a:xfrm>
          <a:prstGeom prst="rect">
            <a:avLst/>
          </a:prstGeom>
        </p:spPr>
        <p:txBody>
          <a:bodyPr/>
          <a:lstStyle/>
          <a:p>
            <a:r>
              <a:rPr lang="en-AU" b="1" dirty="0">
                <a:solidFill>
                  <a:srgbClr val="C00000"/>
                </a:solidFill>
              </a:rPr>
              <a:t>Street dancing cont.</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2"/>
            <a:ext cx="5817955" cy="4147053"/>
          </a:xfrm>
          <a:prstGeom prst="rect">
            <a:avLst/>
          </a:prstGeom>
        </p:spPr>
        <p:txBody>
          <a:bodyPr>
            <a:noAutofit/>
          </a:bodyPr>
          <a:lstStyle/>
          <a:p>
            <a:pPr lvl="0">
              <a:defRPr sz="1800">
                <a:solidFill>
                  <a:srgbClr val="000000"/>
                </a:solidFill>
              </a:defRPr>
            </a:pPr>
            <a:r>
              <a:rPr lang="en-US" sz="1600" dirty="0"/>
              <a:t>Street dancing refers to any style of dance that evolved outside of dance studios in any available open space such as streets, dance parties, parks, school yards, raves and nightclubs. </a:t>
            </a:r>
          </a:p>
          <a:p>
            <a:pPr lvl="0">
              <a:defRPr sz="1800">
                <a:solidFill>
                  <a:srgbClr val="000000"/>
                </a:solidFill>
              </a:defRPr>
            </a:pPr>
            <a:r>
              <a:rPr lang="en-US" sz="1600" dirty="0"/>
              <a:t>They are often improvisational and social in nature, encouraging interaction and contact with spectators and other dancers.</a:t>
            </a:r>
          </a:p>
          <a:p>
            <a:pPr marL="0" lvl="0" indent="0">
              <a:buNone/>
              <a:defRPr sz="1800">
                <a:solidFill>
                  <a:srgbClr val="000000"/>
                </a:solidFill>
              </a:defRPr>
            </a:pPr>
            <a:r>
              <a:rPr lang="en-AU" sz="1600" dirty="0"/>
              <a:t>Examples of street dancing include:</a:t>
            </a:r>
          </a:p>
          <a:p>
            <a:pPr marL="457200" lvl="0" indent="-457200">
              <a:buFont typeface="+mj-lt"/>
              <a:buAutoNum type="arabicPeriod"/>
              <a:defRPr sz="1800">
                <a:solidFill>
                  <a:srgbClr val="000000"/>
                </a:solidFill>
              </a:defRPr>
            </a:pPr>
            <a:r>
              <a:rPr lang="en-AU" sz="1600" dirty="0"/>
              <a:t>B-boying or breakdancing: Originating in New York city during the early 1970s</a:t>
            </a:r>
          </a:p>
          <a:p>
            <a:pPr marL="457200" indent="-457200">
              <a:buFont typeface="+mj-lt"/>
              <a:buAutoNum type="arabicPeriod"/>
              <a:defRPr sz="1800">
                <a:solidFill>
                  <a:srgbClr val="000000"/>
                </a:solidFill>
              </a:defRPr>
            </a:pPr>
            <a:r>
              <a:rPr lang="en-AU" sz="1600" dirty="0"/>
              <a:t>The Melbourne shuffle: </a:t>
            </a:r>
            <a:r>
              <a:rPr lang="en-US" sz="1600" dirty="0"/>
              <a:t>A club dance that originated in the late 1980s in the underground rave music scene in Melbourne, AUS. </a:t>
            </a:r>
          </a:p>
          <a:p>
            <a:pPr marL="457200" lvl="0" indent="-457200">
              <a:buFont typeface="+mj-lt"/>
              <a:buAutoNum type="arabicPeriod"/>
              <a:defRPr sz="1800">
                <a:solidFill>
                  <a:srgbClr val="000000"/>
                </a:solidFill>
              </a:defRPr>
            </a:pPr>
            <a:r>
              <a:rPr lang="en-AU" sz="1600" dirty="0"/>
              <a:t>Hip hop: One of the most popular styles of street dancing today. This style became so common that commercialised versions were professionally developed and performed in music videos. Hip hop includes the techniques of popping and locking. </a:t>
            </a:r>
          </a:p>
        </p:txBody>
      </p:sp>
      <p:pic>
        <p:nvPicPr>
          <p:cNvPr id="4" name="Picture 3" descr="street dancer">
            <a:extLst>
              <a:ext uri="{FF2B5EF4-FFF2-40B4-BE49-F238E27FC236}">
                <a16:creationId xmlns:a16="http://schemas.microsoft.com/office/drawing/2014/main" id="{395CD554-1D5C-42DB-9AA4-CC9C2F5267D9}"/>
              </a:ext>
            </a:extLst>
          </p:cNvPr>
          <p:cNvPicPr>
            <a:picLocks noChangeAspect="1"/>
          </p:cNvPicPr>
          <p:nvPr/>
        </p:nvPicPr>
        <p:blipFill>
          <a:blip r:embed="rId3"/>
          <a:stretch>
            <a:fillRect/>
          </a:stretch>
        </p:blipFill>
        <p:spPr>
          <a:xfrm>
            <a:off x="6401729" y="1484313"/>
            <a:ext cx="5274334" cy="2963584"/>
          </a:xfrm>
          <a:prstGeom prst="rect">
            <a:avLst/>
          </a:prstGeom>
        </p:spPr>
      </p:pic>
    </p:spTree>
    <p:extLst>
      <p:ext uri="{BB962C8B-B14F-4D97-AF65-F5344CB8AC3E}">
        <p14:creationId xmlns:p14="http://schemas.microsoft.com/office/powerpoint/2010/main" val="221394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485013"/>
            <a:ext cx="10515600" cy="1325563"/>
          </a:xfrm>
          <a:prstGeom prst="rect">
            <a:avLst/>
          </a:prstGeom>
        </p:spPr>
        <p:txBody>
          <a:bodyPr/>
          <a:lstStyle/>
          <a:p>
            <a:r>
              <a:rPr lang="en-AU" b="1" dirty="0">
                <a:solidFill>
                  <a:srgbClr val="C00000"/>
                </a:solidFill>
              </a:rPr>
              <a:t>Street dancing clips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5528023" cy="3509010"/>
          </a:xfrm>
          <a:prstGeom prst="rect">
            <a:avLst/>
          </a:prstGeom>
        </p:spPr>
        <p:txBody>
          <a:bodyPr>
            <a:noAutofit/>
          </a:bodyPr>
          <a:lstStyle/>
          <a:p>
            <a:pPr lvl="0">
              <a:defRPr sz="1800">
                <a:solidFill>
                  <a:srgbClr val="000000"/>
                </a:solidFill>
              </a:defRPr>
            </a:pPr>
            <a:r>
              <a:rPr lang="en-AU" sz="2100" dirty="0"/>
              <a:t>Watch each of the following clips on street dancing and write a TEEEC paragraph on why the movement is so successful. Discuss the movement quality and how the elements of production assist in the overall performance:</a:t>
            </a:r>
          </a:p>
          <a:p>
            <a:pPr marL="457200" lvl="0" indent="-457200">
              <a:buFont typeface="+mj-lt"/>
              <a:buAutoNum type="arabicPeriod"/>
              <a:defRPr sz="1800">
                <a:solidFill>
                  <a:srgbClr val="000000"/>
                </a:solidFill>
              </a:defRPr>
            </a:pPr>
            <a:r>
              <a:rPr lang="en-AU" sz="2100" dirty="0" err="1">
                <a:hlinkClick r:id="rId3"/>
              </a:rPr>
              <a:t>Timomatic</a:t>
            </a:r>
            <a:r>
              <a:rPr lang="en-AU" sz="2100" dirty="0">
                <a:hlinkClick r:id="rId3"/>
              </a:rPr>
              <a:t>- Freestyle</a:t>
            </a:r>
            <a:endParaRPr lang="en-AU" sz="2100" dirty="0"/>
          </a:p>
          <a:p>
            <a:pPr marL="457200" lvl="0" indent="-457200">
              <a:buFont typeface="+mj-lt"/>
              <a:buAutoNum type="arabicPeriod"/>
              <a:defRPr sz="1800">
                <a:solidFill>
                  <a:srgbClr val="000000"/>
                </a:solidFill>
              </a:defRPr>
            </a:pPr>
            <a:r>
              <a:rPr lang="en-AU" sz="2100" dirty="0">
                <a:hlinkClick r:id="rId4"/>
              </a:rPr>
              <a:t>Freestyle battle- World of dance</a:t>
            </a:r>
            <a:endParaRPr lang="en-AU" sz="2100" dirty="0"/>
          </a:p>
          <a:p>
            <a:pPr marL="457200" lvl="0" indent="-457200">
              <a:buFont typeface="+mj-lt"/>
              <a:buAutoNum type="arabicPeriod"/>
              <a:defRPr sz="1800">
                <a:solidFill>
                  <a:srgbClr val="000000"/>
                </a:solidFill>
              </a:defRPr>
            </a:pPr>
            <a:r>
              <a:rPr lang="en-AU" sz="2100" dirty="0">
                <a:hlinkClick r:id="rId5"/>
              </a:rPr>
              <a:t>Timomatic- Pass out </a:t>
            </a:r>
            <a:endParaRPr lang="en-AU" sz="2100" dirty="0"/>
          </a:p>
          <a:p>
            <a:pPr marL="457200" lvl="0" indent="-457200">
              <a:buFont typeface="+mj-lt"/>
              <a:buAutoNum type="arabicPeriod"/>
              <a:defRPr sz="1800">
                <a:solidFill>
                  <a:srgbClr val="000000"/>
                </a:solidFill>
              </a:defRPr>
            </a:pPr>
            <a:r>
              <a:rPr lang="en-AU" sz="2100" dirty="0">
                <a:hlinkClick r:id="rId6"/>
              </a:rPr>
              <a:t>The company</a:t>
            </a:r>
            <a:endParaRPr lang="en-AU" sz="2100" dirty="0"/>
          </a:p>
        </p:txBody>
      </p:sp>
      <p:pic>
        <p:nvPicPr>
          <p:cNvPr id="5" name="Picture 4" descr="street dancer">
            <a:extLst>
              <a:ext uri="{FF2B5EF4-FFF2-40B4-BE49-F238E27FC236}">
                <a16:creationId xmlns:a16="http://schemas.microsoft.com/office/drawing/2014/main" id="{9C593BFD-D708-4A24-BBA6-34C1E218C8D9}"/>
              </a:ext>
            </a:extLst>
          </p:cNvPr>
          <p:cNvPicPr>
            <a:picLocks noChangeAspect="1"/>
          </p:cNvPicPr>
          <p:nvPr/>
        </p:nvPicPr>
        <p:blipFill>
          <a:blip r:embed="rId7"/>
          <a:stretch>
            <a:fillRect/>
          </a:stretch>
        </p:blipFill>
        <p:spPr>
          <a:xfrm>
            <a:off x="6043961" y="1484313"/>
            <a:ext cx="2712918" cy="4033205"/>
          </a:xfrm>
          <a:prstGeom prst="rect">
            <a:avLst/>
          </a:prstGeom>
        </p:spPr>
      </p:pic>
      <p:pic>
        <p:nvPicPr>
          <p:cNvPr id="6" name="Picture 5" descr="street dancer">
            <a:extLst>
              <a:ext uri="{FF2B5EF4-FFF2-40B4-BE49-F238E27FC236}">
                <a16:creationId xmlns:a16="http://schemas.microsoft.com/office/drawing/2014/main" id="{4F9B6769-1089-41FF-A2BC-733239B155EE}"/>
              </a:ext>
            </a:extLst>
          </p:cNvPr>
          <p:cNvPicPr>
            <a:picLocks noChangeAspect="1"/>
          </p:cNvPicPr>
          <p:nvPr/>
        </p:nvPicPr>
        <p:blipFill>
          <a:blip r:embed="rId8"/>
          <a:stretch>
            <a:fillRect/>
          </a:stretch>
        </p:blipFill>
        <p:spPr>
          <a:xfrm>
            <a:off x="8984218" y="1484313"/>
            <a:ext cx="2691845" cy="4033205"/>
          </a:xfrm>
          <a:prstGeom prst="rect">
            <a:avLst/>
          </a:prstGeom>
        </p:spPr>
      </p:pic>
    </p:spTree>
    <p:extLst>
      <p:ext uri="{BB962C8B-B14F-4D97-AF65-F5344CB8AC3E}">
        <p14:creationId xmlns:p14="http://schemas.microsoft.com/office/powerpoint/2010/main" val="3839970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84200"/>
            <a:ext cx="8576312" cy="1325563"/>
          </a:xfrm>
          <a:prstGeom prst="rect">
            <a:avLst/>
          </a:prstGeom>
        </p:spPr>
        <p:txBody>
          <a:bodyPr/>
          <a:lstStyle/>
          <a:p>
            <a:r>
              <a:rPr lang="en-AU" b="1" dirty="0">
                <a:solidFill>
                  <a:srgbClr val="C00000"/>
                </a:solidFill>
              </a:rPr>
              <a:t>Classical Ballet</a:t>
            </a:r>
          </a:p>
        </p:txBody>
      </p:sp>
      <p:sp>
        <p:nvSpPr>
          <p:cNvPr id="3" name="Shape 62">
            <a:extLst>
              <a:ext uri="{FF2B5EF4-FFF2-40B4-BE49-F238E27FC236}">
                <a16:creationId xmlns:a16="http://schemas.microsoft.com/office/drawing/2014/main" id="{8D78C9B0-370D-4B8E-B2F2-28063A3ACEBA}"/>
              </a:ext>
            </a:extLst>
          </p:cNvPr>
          <p:cNvSpPr txBox="1">
            <a:spLocks/>
          </p:cNvSpPr>
          <p:nvPr/>
        </p:nvSpPr>
        <p:spPr>
          <a:xfrm>
            <a:off x="426277" y="1484313"/>
            <a:ext cx="7475077" cy="45988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1" indent="0">
              <a:lnSpc>
                <a:spcPct val="80000"/>
              </a:lnSpc>
              <a:buClr>
                <a:srgbClr val="A7CE2D"/>
              </a:buClr>
              <a:buSzPct val="100000"/>
              <a:buFont typeface="Arial" panose="020B0604020202020204" pitchFamily="34" charset="0"/>
              <a:buNone/>
              <a:defRPr sz="1800">
                <a:solidFill>
                  <a:srgbClr val="000000"/>
                </a:solidFill>
              </a:defRPr>
            </a:pPr>
            <a:r>
              <a:rPr lang="en-US" sz="2000" b="1" dirty="0" err="1">
                <a:solidFill>
                  <a:srgbClr val="000000"/>
                </a:solidFill>
                <a:uFill>
                  <a:solidFill/>
                </a:uFill>
                <a:latin typeface="Calibri"/>
                <a:ea typeface="Calibri"/>
                <a:cs typeface="Calibri"/>
                <a:sym typeface="Calibri"/>
              </a:rPr>
              <a:t>Summarise</a:t>
            </a:r>
            <a:r>
              <a:rPr lang="en-US" sz="2000" b="1" dirty="0">
                <a:solidFill>
                  <a:srgbClr val="000000"/>
                </a:solidFill>
                <a:uFill>
                  <a:solidFill/>
                </a:uFill>
                <a:latin typeface="Calibri"/>
                <a:ea typeface="Calibri"/>
                <a:cs typeface="Calibri"/>
                <a:sym typeface="Calibri"/>
              </a:rPr>
              <a:t> the following information into your own words, for each of the following slides. Choose the 10 most important words on each slide, to help you make your own sentences. </a:t>
            </a:r>
          </a:p>
          <a:p>
            <a:pPr marL="114300" lvl="1" indent="0">
              <a:lnSpc>
                <a:spcPct val="80000"/>
              </a:lnSpc>
              <a:buClr>
                <a:srgbClr val="A7CE2D"/>
              </a:buClr>
              <a:buSzPct val="100000"/>
              <a:buFont typeface="Arial" panose="020B0604020202020204" pitchFamily="34" charset="0"/>
              <a:buNone/>
              <a:defRPr sz="1800">
                <a:solidFill>
                  <a:srgbClr val="000000"/>
                </a:solidFill>
              </a:defRPr>
            </a:pPr>
            <a:endParaRPr lang="en-US" sz="2000" dirty="0">
              <a:solidFill>
                <a:srgbClr val="000000"/>
              </a:solidFill>
              <a:uFill>
                <a:solidFill/>
              </a:uFill>
              <a:latin typeface="Calibri"/>
              <a:ea typeface="Calibri"/>
              <a:cs typeface="Calibri"/>
              <a:sym typeface="Calibri"/>
            </a:endParaRPr>
          </a:p>
          <a:p>
            <a:pPr marL="400050" lvl="1" indent="-285750">
              <a:lnSpc>
                <a:spcPct val="80000"/>
              </a:lnSpc>
              <a:buSzPct val="100000"/>
              <a:defRPr sz="1800">
                <a:solidFill>
                  <a:srgbClr val="000000"/>
                </a:solidFill>
              </a:defRPr>
            </a:pPr>
            <a:r>
              <a:rPr lang="en-US" sz="2000" dirty="0">
                <a:uFill>
                  <a:solidFill/>
                </a:uFill>
                <a:latin typeface="Calibri"/>
                <a:ea typeface="Calibri"/>
                <a:cs typeface="Calibri"/>
                <a:sym typeface="Calibri"/>
              </a:rPr>
              <a:t>Classical ballet had its beginnings in 1661. </a:t>
            </a:r>
          </a:p>
          <a:p>
            <a:pPr marL="400050" lvl="1" indent="-285750">
              <a:lnSpc>
                <a:spcPct val="80000"/>
              </a:lnSpc>
              <a:buSzPct val="100000"/>
              <a:defRPr sz="1800">
                <a:solidFill>
                  <a:srgbClr val="000000"/>
                </a:solidFill>
              </a:defRPr>
            </a:pPr>
            <a:r>
              <a:rPr lang="en-US" sz="2000" dirty="0">
                <a:uFill>
                  <a:solidFill/>
                </a:uFill>
                <a:latin typeface="Calibri"/>
                <a:ea typeface="Calibri"/>
                <a:cs typeface="Calibri"/>
                <a:sym typeface="Calibri"/>
              </a:rPr>
              <a:t>The kings and queens had the most power over society in the 1600’s when ballet began. </a:t>
            </a:r>
          </a:p>
          <a:p>
            <a:pPr marL="400050" indent="-285750">
              <a:lnSpc>
                <a:spcPct val="80000"/>
              </a:lnSpc>
              <a:spcBef>
                <a:spcPts val="500"/>
              </a:spcBef>
              <a:buSzPct val="100000"/>
              <a:defRPr sz="1800">
                <a:solidFill>
                  <a:srgbClr val="000000"/>
                </a:solidFill>
              </a:defRPr>
            </a:pPr>
            <a:r>
              <a:rPr lang="en-US" sz="2000" dirty="0">
                <a:uFill>
                  <a:solidFill/>
                </a:uFill>
                <a:latin typeface="Calibri"/>
                <a:ea typeface="Calibri"/>
                <a:cs typeface="Calibri"/>
                <a:sym typeface="Calibri"/>
              </a:rPr>
              <a:t>They wanted to show political power and impress their guests, by creating spectacles of dance. These ballet’s were performed by members of the royal court.  </a:t>
            </a:r>
          </a:p>
          <a:p>
            <a:pPr marL="400050" indent="-285750">
              <a:lnSpc>
                <a:spcPct val="80000"/>
              </a:lnSpc>
              <a:spcBef>
                <a:spcPts val="500"/>
              </a:spcBef>
              <a:buSzPct val="100000"/>
              <a:defRPr sz="1800">
                <a:solidFill>
                  <a:srgbClr val="000000"/>
                </a:solidFill>
              </a:defRPr>
            </a:pPr>
            <a:r>
              <a:rPr lang="en-US" sz="2000" dirty="0">
                <a:uFill>
                  <a:solidFill/>
                </a:uFill>
                <a:latin typeface="Calibri"/>
                <a:ea typeface="Calibri"/>
                <a:cs typeface="Calibri"/>
                <a:sym typeface="Calibri"/>
              </a:rPr>
              <a:t>The movement of ballet was considered simple and graceful. Focus was placed on the use of floor patterns, rather then the actual choreography.  Dance was performed for entertainment purposes, not for self enjoyment of the dancers. The movement quality was no where near as technical as it is </a:t>
            </a:r>
            <a:r>
              <a:rPr lang="en-US" sz="2000" dirty="0">
                <a:solidFill>
                  <a:srgbClr val="000000"/>
                </a:solidFill>
                <a:uFill>
                  <a:solidFill/>
                </a:uFill>
                <a:latin typeface="Calibri"/>
                <a:ea typeface="Calibri"/>
                <a:cs typeface="Calibri"/>
                <a:sym typeface="Calibri"/>
              </a:rPr>
              <a:t>now. The costumes were also incredibly different, with a bodice and long dress worn by the ballerinas. </a:t>
            </a:r>
          </a:p>
        </p:txBody>
      </p:sp>
      <p:pic>
        <p:nvPicPr>
          <p:cNvPr id="4" name="Picture 3" descr="A group of people posing for a photo&#10;&#10;">
            <a:extLst>
              <a:ext uri="{FF2B5EF4-FFF2-40B4-BE49-F238E27FC236}">
                <a16:creationId xmlns:a16="http://schemas.microsoft.com/office/drawing/2014/main" id="{CED33114-D326-4A3D-B879-D51A3C0F2C8C}"/>
              </a:ext>
            </a:extLst>
          </p:cNvPr>
          <p:cNvPicPr>
            <a:picLocks noChangeAspect="1"/>
          </p:cNvPicPr>
          <p:nvPr/>
        </p:nvPicPr>
        <p:blipFill>
          <a:blip r:embed="rId3"/>
          <a:stretch>
            <a:fillRect/>
          </a:stretch>
        </p:blipFill>
        <p:spPr>
          <a:xfrm>
            <a:off x="8109903" y="1484313"/>
            <a:ext cx="3566160" cy="4432130"/>
          </a:xfrm>
          <a:prstGeom prst="rect">
            <a:avLst/>
          </a:prstGeom>
        </p:spPr>
      </p:pic>
    </p:spTree>
    <p:extLst>
      <p:ext uri="{BB962C8B-B14F-4D97-AF65-F5344CB8AC3E}">
        <p14:creationId xmlns:p14="http://schemas.microsoft.com/office/powerpoint/2010/main" val="38003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Ballet </a:t>
            </a:r>
            <a:r>
              <a:rPr lang="en-AU" b="1" dirty="0" err="1">
                <a:solidFill>
                  <a:srgbClr val="C00000"/>
                </a:solidFill>
              </a:rPr>
              <a:t>d’action</a:t>
            </a:r>
            <a:endParaRPr lang="en-AU" b="1" dirty="0">
              <a:solidFill>
                <a:srgbClr val="C00000"/>
              </a:solidFill>
            </a:endParaRPr>
          </a:p>
        </p:txBody>
      </p:sp>
      <p:sp>
        <p:nvSpPr>
          <p:cNvPr id="9" name="Shape 68">
            <a:extLst>
              <a:ext uri="{FF2B5EF4-FFF2-40B4-BE49-F238E27FC236}">
                <a16:creationId xmlns:a16="http://schemas.microsoft.com/office/drawing/2014/main" id="{45AD93A9-227F-45F0-B86D-A00DB0AC23DB}"/>
              </a:ext>
            </a:extLst>
          </p:cNvPr>
          <p:cNvSpPr>
            <a:spLocks noGrp="1"/>
          </p:cNvSpPr>
          <p:nvPr>
            <p:ph idx="4294967295"/>
          </p:nvPr>
        </p:nvSpPr>
        <p:spPr>
          <a:xfrm>
            <a:off x="303162" y="1246981"/>
            <a:ext cx="5897880" cy="4450557"/>
          </a:xfrm>
          <a:prstGeom prst="rect">
            <a:avLst/>
          </a:prstGeom>
        </p:spPr>
        <p:txBody>
          <a:bodyPr anchor="t">
            <a:noAutofit/>
          </a:bodyPr>
          <a:lstStyle/>
          <a:p>
            <a:pPr marL="114300" lvl="0" indent="0" defTabSz="914400">
              <a:spcBef>
                <a:spcPts val="400"/>
              </a:spcBef>
              <a:buClr>
                <a:srgbClr val="A7CE2D"/>
              </a:buClr>
              <a:buSzPct val="100000"/>
              <a:buNone/>
              <a:defRPr sz="1800">
                <a:solidFill>
                  <a:srgbClr val="000000"/>
                </a:solidFill>
              </a:defRPr>
            </a:pPr>
            <a:endParaRPr lang="en-AU" sz="2100" dirty="0">
              <a:uFill>
                <a:solidFill/>
              </a:uFill>
              <a:latin typeface="Calibri"/>
              <a:ea typeface="Calibri"/>
              <a:cs typeface="Calibri"/>
              <a:sym typeface="Calibri"/>
            </a:endParaRPr>
          </a:p>
          <a:p>
            <a:pPr marL="301336" lvl="0" indent="-187036" defTabSz="914400">
              <a:spcBef>
                <a:spcPts val="400"/>
              </a:spcBef>
              <a:buClr>
                <a:schemeClr val="tx1"/>
              </a:buClr>
              <a:buSzPct val="100000"/>
              <a:buFont typeface="Arial"/>
              <a:buChar char="•"/>
              <a:defRPr sz="1800">
                <a:solidFill>
                  <a:srgbClr val="000000"/>
                </a:solidFill>
              </a:defRPr>
            </a:pPr>
            <a:r>
              <a:rPr sz="2100" dirty="0">
                <a:uFill>
                  <a:solidFill/>
                </a:uFill>
                <a:latin typeface="Calibri"/>
                <a:ea typeface="Calibri"/>
                <a:cs typeface="Calibri"/>
                <a:sym typeface="Calibri"/>
              </a:rPr>
              <a:t>The development of </a:t>
            </a:r>
            <a:r>
              <a:rPr sz="2100" b="1" dirty="0">
                <a:uFill>
                  <a:solidFill/>
                </a:uFill>
                <a:latin typeface="Calibri"/>
                <a:ea typeface="Calibri"/>
                <a:cs typeface="Calibri"/>
                <a:sym typeface="Calibri"/>
              </a:rPr>
              <a:t>Ballet </a:t>
            </a:r>
            <a:r>
              <a:rPr sz="2100" b="1" dirty="0" err="1">
                <a:uFill>
                  <a:solidFill/>
                </a:uFill>
                <a:latin typeface="Calibri"/>
                <a:ea typeface="Calibri"/>
                <a:cs typeface="Calibri"/>
                <a:sym typeface="Calibri"/>
              </a:rPr>
              <a:t>d`action</a:t>
            </a:r>
            <a:r>
              <a:rPr sz="2100" b="1" dirty="0">
                <a:uFill>
                  <a:solidFill/>
                </a:uFill>
                <a:latin typeface="Calibri"/>
                <a:ea typeface="Calibri"/>
                <a:cs typeface="Calibri"/>
                <a:sym typeface="Calibri"/>
              </a:rPr>
              <a:t> </a:t>
            </a:r>
            <a:r>
              <a:rPr lang="en-AU" sz="2100" dirty="0">
                <a:uFill>
                  <a:solidFill/>
                </a:uFill>
                <a:latin typeface="Calibri"/>
                <a:ea typeface="Calibri"/>
                <a:cs typeface="Calibri"/>
                <a:sym typeface="Calibri"/>
              </a:rPr>
              <a:t>was introduced </a:t>
            </a:r>
            <a:r>
              <a:rPr sz="2100" dirty="0">
                <a:uFill>
                  <a:solidFill/>
                </a:uFill>
                <a:latin typeface="Calibri"/>
                <a:ea typeface="Calibri"/>
                <a:cs typeface="Calibri"/>
                <a:sym typeface="Calibri"/>
              </a:rPr>
              <a:t>in the eighteenth century (1700s) </a:t>
            </a:r>
            <a:r>
              <a:rPr lang="en-AU" sz="2100" dirty="0">
                <a:uFill>
                  <a:solidFill/>
                </a:uFill>
                <a:latin typeface="Calibri"/>
                <a:ea typeface="Calibri"/>
                <a:cs typeface="Calibri"/>
                <a:sym typeface="Calibri"/>
              </a:rPr>
              <a:t>and finally </a:t>
            </a:r>
            <a:r>
              <a:rPr sz="2100" dirty="0">
                <a:uFill>
                  <a:solidFill/>
                </a:uFill>
                <a:latin typeface="Calibri"/>
                <a:ea typeface="Calibri"/>
                <a:cs typeface="Calibri"/>
                <a:sym typeface="Calibri"/>
              </a:rPr>
              <a:t>saw the introduction of professional dancers</a:t>
            </a:r>
            <a:r>
              <a:rPr lang="en-AU" sz="2100" dirty="0">
                <a:uFill>
                  <a:solidFill/>
                </a:uFill>
                <a:latin typeface="Calibri"/>
                <a:ea typeface="Calibri"/>
                <a:cs typeface="Calibri"/>
                <a:sym typeface="Calibri"/>
              </a:rPr>
              <a:t>. </a:t>
            </a:r>
          </a:p>
          <a:p>
            <a:pPr marL="301336" lvl="0" indent="-187036" defTabSz="914400">
              <a:spcBef>
                <a:spcPts val="400"/>
              </a:spcBef>
              <a:buSzPct val="100000"/>
              <a:buFont typeface="Arial"/>
              <a:buChar char="•"/>
              <a:defRPr sz="1800">
                <a:solidFill>
                  <a:srgbClr val="000000"/>
                </a:solidFill>
              </a:defRPr>
            </a:pPr>
            <a:r>
              <a:rPr lang="en-AU" sz="2100" dirty="0">
                <a:uFill>
                  <a:solidFill/>
                </a:uFill>
                <a:latin typeface="Calibri"/>
                <a:ea typeface="Calibri"/>
                <a:cs typeface="Calibri"/>
                <a:sym typeface="Calibri"/>
              </a:rPr>
              <a:t>This allowed more difficult movement to be developed. The ballet </a:t>
            </a:r>
            <a:r>
              <a:rPr lang="en-AU" sz="2100" dirty="0" err="1">
                <a:uFill>
                  <a:solidFill/>
                </a:uFill>
                <a:latin typeface="Calibri"/>
                <a:ea typeface="Calibri"/>
                <a:cs typeface="Calibri"/>
                <a:sym typeface="Calibri"/>
              </a:rPr>
              <a:t>d’action</a:t>
            </a:r>
            <a:r>
              <a:rPr lang="en-AU" sz="2100" dirty="0">
                <a:uFill>
                  <a:solidFill/>
                </a:uFill>
                <a:latin typeface="Calibri"/>
                <a:ea typeface="Calibri"/>
                <a:cs typeface="Calibri"/>
                <a:sym typeface="Calibri"/>
              </a:rPr>
              <a:t> style also introduced the use of pantomimic gestures to convey meaning or emotion. These steps and gestures were choreographed to express characters within the ballet, and assist in developing the narrative. </a:t>
            </a:r>
          </a:p>
          <a:p>
            <a:pPr marL="301336" lvl="0" indent="-187036" defTabSz="914400">
              <a:spcBef>
                <a:spcPts val="400"/>
              </a:spcBef>
              <a:buSzPct val="100000"/>
              <a:buFont typeface="Arial"/>
              <a:buChar char="•"/>
              <a:defRPr sz="1800">
                <a:solidFill>
                  <a:srgbClr val="000000"/>
                </a:solidFill>
              </a:defRPr>
            </a:pPr>
            <a:r>
              <a:rPr lang="en-AU" sz="2100" dirty="0">
                <a:uFill>
                  <a:solidFill/>
                </a:uFill>
                <a:latin typeface="Calibri"/>
                <a:ea typeface="Calibri"/>
                <a:cs typeface="Calibri"/>
                <a:sym typeface="Calibri"/>
              </a:rPr>
              <a:t>In the 1700’s dance moved </a:t>
            </a:r>
            <a:r>
              <a:rPr sz="2100" dirty="0">
                <a:uFill>
                  <a:solidFill/>
                </a:uFill>
                <a:latin typeface="Calibri"/>
                <a:ea typeface="Calibri"/>
                <a:cs typeface="Calibri"/>
                <a:sym typeface="Calibri"/>
              </a:rPr>
              <a:t>from the courts to the theatre</a:t>
            </a:r>
            <a:r>
              <a:rPr lang="en-AU" sz="2100" dirty="0">
                <a:uFill>
                  <a:solidFill/>
                </a:uFill>
                <a:latin typeface="Calibri"/>
                <a:ea typeface="Calibri"/>
                <a:cs typeface="Calibri"/>
                <a:sym typeface="Calibri"/>
              </a:rPr>
              <a:t>, introducing a more professional atmosphere</a:t>
            </a:r>
            <a:r>
              <a:rPr sz="2100" dirty="0">
                <a:uFill>
                  <a:solidFill/>
                </a:uFill>
                <a:latin typeface="Calibri"/>
                <a:ea typeface="Calibri"/>
                <a:cs typeface="Calibri"/>
                <a:sym typeface="Calibri"/>
              </a:rPr>
              <a:t>. </a:t>
            </a:r>
          </a:p>
        </p:txBody>
      </p:sp>
      <p:pic>
        <p:nvPicPr>
          <p:cNvPr id="10" name="Picture 9" descr="1700s ballet performance&#10;&#10;">
            <a:extLst>
              <a:ext uri="{FF2B5EF4-FFF2-40B4-BE49-F238E27FC236}">
                <a16:creationId xmlns:a16="http://schemas.microsoft.com/office/drawing/2014/main" id="{CBF1298C-6FEF-4441-89AA-9B7DB99EFE62}"/>
              </a:ext>
            </a:extLst>
          </p:cNvPr>
          <p:cNvPicPr>
            <a:picLocks noChangeAspect="1"/>
          </p:cNvPicPr>
          <p:nvPr/>
        </p:nvPicPr>
        <p:blipFill>
          <a:blip r:embed="rId3"/>
          <a:stretch>
            <a:fillRect/>
          </a:stretch>
        </p:blipFill>
        <p:spPr>
          <a:xfrm>
            <a:off x="6613722" y="1484313"/>
            <a:ext cx="4830496" cy="3959423"/>
          </a:xfrm>
          <a:prstGeom prst="rect">
            <a:avLst/>
          </a:prstGeom>
        </p:spPr>
      </p:pic>
    </p:spTree>
    <p:extLst>
      <p:ext uri="{BB962C8B-B14F-4D97-AF65-F5344CB8AC3E}">
        <p14:creationId xmlns:p14="http://schemas.microsoft.com/office/powerpoint/2010/main" val="6450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12595" y="494636"/>
            <a:ext cx="10515600" cy="1325563"/>
          </a:xfrm>
          <a:prstGeom prst="rect">
            <a:avLst/>
          </a:prstGeom>
        </p:spPr>
        <p:txBody>
          <a:bodyPr/>
          <a:lstStyle/>
          <a:p>
            <a:r>
              <a:rPr lang="en-AU" b="1" dirty="0">
                <a:solidFill>
                  <a:srgbClr val="C00000"/>
                </a:solidFill>
              </a:rPr>
              <a:t>Romantic ballet</a:t>
            </a:r>
          </a:p>
        </p:txBody>
      </p:sp>
      <p:pic>
        <p:nvPicPr>
          <p:cNvPr id="4" name="Picture 3" descr="A person in a white dress - ballerina&#10;">
            <a:extLst>
              <a:ext uri="{FF2B5EF4-FFF2-40B4-BE49-F238E27FC236}">
                <a16:creationId xmlns:a16="http://schemas.microsoft.com/office/drawing/2014/main" id="{A09B09D2-F40C-4B4F-B94E-F641D12690F2}"/>
              </a:ext>
            </a:extLst>
          </p:cNvPr>
          <p:cNvPicPr>
            <a:picLocks noChangeAspect="1"/>
          </p:cNvPicPr>
          <p:nvPr/>
        </p:nvPicPr>
        <p:blipFill>
          <a:blip r:embed="rId3"/>
          <a:stretch>
            <a:fillRect/>
          </a:stretch>
        </p:blipFill>
        <p:spPr>
          <a:xfrm>
            <a:off x="8203862" y="1484313"/>
            <a:ext cx="3032167" cy="4053927"/>
          </a:xfrm>
          <a:prstGeom prst="rect">
            <a:avLst/>
          </a:prstGeom>
        </p:spPr>
      </p:pic>
      <p:sp>
        <p:nvSpPr>
          <p:cNvPr id="8" name="Shape 73">
            <a:extLst>
              <a:ext uri="{FF2B5EF4-FFF2-40B4-BE49-F238E27FC236}">
                <a16:creationId xmlns:a16="http://schemas.microsoft.com/office/drawing/2014/main" id="{924F179D-603A-44F0-A416-44F55E2C99C2}"/>
              </a:ext>
            </a:extLst>
          </p:cNvPr>
          <p:cNvSpPr>
            <a:spLocks noGrp="1"/>
          </p:cNvSpPr>
          <p:nvPr>
            <p:ph idx="4294967295"/>
          </p:nvPr>
        </p:nvSpPr>
        <p:spPr>
          <a:xfrm>
            <a:off x="412595" y="1249385"/>
            <a:ext cx="7359805" cy="4448153"/>
          </a:xfrm>
          <a:prstGeom prst="rect">
            <a:avLst/>
          </a:prstGeom>
        </p:spPr>
        <p:txBody>
          <a:bodyPr anchor="t">
            <a:noAutofit/>
          </a:bodyPr>
          <a:lstStyle/>
          <a:p>
            <a:pPr marL="114300" lvl="0" indent="0" defTabSz="914400">
              <a:lnSpc>
                <a:spcPct val="80000"/>
              </a:lnSpc>
              <a:spcBef>
                <a:spcPts val="500"/>
              </a:spcBef>
              <a:buClr>
                <a:srgbClr val="A7CE2D"/>
              </a:buClr>
              <a:buSzPct val="100000"/>
              <a:buNone/>
              <a:defRPr sz="1800">
                <a:solidFill>
                  <a:srgbClr val="000000"/>
                </a:solidFill>
              </a:defRPr>
            </a:pPr>
            <a:endParaRPr lang="en-AU" sz="1800" dirty="0">
              <a:uFill>
                <a:solidFill/>
              </a:uFill>
              <a:latin typeface="Calibri"/>
              <a:ea typeface="Calibri"/>
              <a:cs typeface="Calibri"/>
              <a:sym typeface="Calibri"/>
            </a:endParaRPr>
          </a:p>
          <a:p>
            <a:pPr marL="342900" lvl="0" indent="-228600" defTabSz="914400">
              <a:lnSpc>
                <a:spcPct val="80000"/>
              </a:lnSpc>
              <a:spcBef>
                <a:spcPts val="500"/>
              </a:spcBef>
              <a:buSzPct val="100000"/>
              <a:buFont typeface="Arial"/>
              <a:buChar char="•"/>
              <a:defRPr sz="1800">
                <a:solidFill>
                  <a:srgbClr val="000000"/>
                </a:solidFill>
              </a:defRPr>
            </a:pPr>
            <a:r>
              <a:rPr sz="1800" dirty="0">
                <a:uFill>
                  <a:solidFill/>
                </a:uFill>
                <a:latin typeface="Calibri"/>
                <a:ea typeface="Calibri"/>
                <a:cs typeface="Calibri"/>
                <a:sym typeface="Calibri"/>
              </a:rPr>
              <a:t>The Romantic Movement encompassed all art forms. It was reflected in music, poetry, literature, painting and ballet</a:t>
            </a:r>
            <a:r>
              <a:rPr lang="en-AU" sz="1800" dirty="0">
                <a:uFill>
                  <a:solidFill/>
                </a:uFill>
                <a:latin typeface="Calibri"/>
                <a:ea typeface="Calibri"/>
                <a:cs typeface="Calibri"/>
                <a:sym typeface="Calibri"/>
              </a:rPr>
              <a:t>, emerging in the early to mid nineteenth century (1800s)</a:t>
            </a:r>
            <a:r>
              <a:rPr sz="1800" dirty="0">
                <a:uFill>
                  <a:solidFill/>
                </a:uFill>
                <a:latin typeface="Calibri"/>
                <a:ea typeface="Calibri"/>
                <a:cs typeface="Calibri"/>
                <a:sym typeface="Calibri"/>
              </a:rPr>
              <a:t>. </a:t>
            </a:r>
          </a:p>
          <a:p>
            <a:pPr marL="342900" lvl="0" indent="-228600" defTabSz="914400">
              <a:lnSpc>
                <a:spcPct val="80000"/>
              </a:lnSpc>
              <a:spcBef>
                <a:spcPts val="500"/>
              </a:spcBef>
              <a:buSzPct val="100000"/>
              <a:buFont typeface="Arial"/>
              <a:buChar char="•"/>
              <a:defRPr sz="1800">
                <a:solidFill>
                  <a:srgbClr val="000000"/>
                </a:solidFill>
              </a:defRPr>
            </a:pPr>
            <a:r>
              <a:rPr sz="1800" dirty="0">
                <a:uFill>
                  <a:solidFill/>
                </a:uFill>
                <a:latin typeface="Calibri"/>
                <a:ea typeface="Calibri"/>
                <a:cs typeface="Calibri"/>
                <a:sym typeface="Calibri"/>
              </a:rPr>
              <a:t>Romanticism in ballet </a:t>
            </a:r>
            <a:r>
              <a:rPr lang="en-AU" sz="1800" dirty="0">
                <a:uFill>
                  <a:solidFill/>
                </a:uFill>
                <a:latin typeface="Calibri"/>
                <a:ea typeface="Calibri"/>
                <a:cs typeface="Calibri"/>
                <a:sym typeface="Calibri"/>
              </a:rPr>
              <a:t>explored the supernatural and the exotic. </a:t>
            </a:r>
          </a:p>
          <a:p>
            <a:pPr marL="342900" lvl="0" indent="-228600" defTabSz="914400">
              <a:lnSpc>
                <a:spcPct val="80000"/>
              </a:lnSpc>
              <a:spcBef>
                <a:spcPts val="500"/>
              </a:spcBef>
              <a:buSzPct val="100000"/>
              <a:buFont typeface="Arial"/>
              <a:buChar char="•"/>
              <a:defRPr sz="1800">
                <a:solidFill>
                  <a:srgbClr val="000000"/>
                </a:solidFill>
              </a:defRPr>
            </a:pPr>
            <a:r>
              <a:rPr lang="en-AU" sz="1800" dirty="0">
                <a:uFill>
                  <a:solidFill/>
                </a:uFill>
                <a:latin typeface="Calibri"/>
                <a:ea typeface="Calibri"/>
                <a:cs typeface="Calibri"/>
                <a:sym typeface="Calibri"/>
              </a:rPr>
              <a:t>This era of ballet introduced new and exciting possibilities, suspending ballerina’s by wires to show the idea of flight</a:t>
            </a:r>
            <a:r>
              <a:rPr sz="1800" dirty="0">
                <a:uFill>
                  <a:solidFill/>
                </a:uFill>
                <a:latin typeface="Calibri"/>
                <a:ea typeface="Calibri"/>
                <a:cs typeface="Calibri"/>
                <a:sym typeface="Calibri"/>
              </a:rPr>
              <a:t>. Ballerinas seemed to defy gravity, being converted into supernatural and mythical beings. </a:t>
            </a:r>
            <a:endParaRPr lang="en-AU" sz="1800" dirty="0">
              <a:uFill>
                <a:solidFill/>
              </a:uFill>
              <a:latin typeface="Calibri"/>
              <a:ea typeface="Calibri"/>
              <a:cs typeface="Calibri"/>
              <a:sym typeface="Calibri"/>
            </a:endParaRPr>
          </a:p>
          <a:p>
            <a:pPr marL="322118" lvl="0" indent="-207818">
              <a:spcBef>
                <a:spcPts val="400"/>
              </a:spcBef>
              <a:buSzPct val="100000"/>
              <a:buFont typeface="Arial"/>
              <a:buChar char="•"/>
              <a:defRPr sz="1800">
                <a:solidFill>
                  <a:srgbClr val="000000"/>
                </a:solidFill>
              </a:defRPr>
            </a:pPr>
            <a:r>
              <a:rPr lang="en-US" sz="1800" dirty="0">
                <a:uFill>
                  <a:solidFill/>
                </a:uFill>
                <a:ea typeface="Calibri"/>
                <a:cs typeface="Calibri"/>
                <a:sym typeface="Calibri"/>
              </a:rPr>
              <a:t>In the 1800s, the women became more important in dance then then men. Females had the main role, as males were always a supporting role, to lift the ballerina, showing the idea of weightlessness. Men demonstrated power, strength and the ability to leap to greater heights. </a:t>
            </a:r>
          </a:p>
          <a:p>
            <a:pPr marL="322118" lvl="0" indent="-207818">
              <a:spcBef>
                <a:spcPts val="400"/>
              </a:spcBef>
              <a:buSzPct val="100000"/>
              <a:buFont typeface="Arial"/>
              <a:buChar char="•"/>
              <a:defRPr sz="1800">
                <a:solidFill>
                  <a:srgbClr val="000000"/>
                </a:solidFill>
              </a:defRPr>
            </a:pPr>
            <a:r>
              <a:rPr lang="en-US" sz="1800" dirty="0">
                <a:uFill>
                  <a:solidFill/>
                </a:uFill>
                <a:ea typeface="Calibri"/>
                <a:cs typeface="Calibri"/>
                <a:sym typeface="Calibri"/>
              </a:rPr>
              <a:t>Attention given to set design and costuming, helping create the narrative. The skirts became a little shorter, and more tutu like, now showing some leg and pointe shoes were introduced. Composers began writing music specifically for the ballet. During the romantic era ballet acquired a prestige and dignity the has remained to this day.</a:t>
            </a:r>
          </a:p>
        </p:txBody>
      </p:sp>
    </p:spTree>
    <p:extLst>
      <p:ext uri="{BB962C8B-B14F-4D97-AF65-F5344CB8AC3E}">
        <p14:creationId xmlns:p14="http://schemas.microsoft.com/office/powerpoint/2010/main" val="15707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34898" y="483486"/>
            <a:ext cx="10515600" cy="1325563"/>
          </a:xfrm>
          <a:prstGeom prst="rect">
            <a:avLst/>
          </a:prstGeom>
        </p:spPr>
        <p:txBody>
          <a:bodyPr/>
          <a:lstStyle/>
          <a:p>
            <a:r>
              <a:rPr lang="en-AU" b="1" dirty="0">
                <a:solidFill>
                  <a:srgbClr val="C00000"/>
                </a:solidFill>
              </a:rPr>
              <a:t>Classical ballet cont.</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676599" cy="4213225"/>
          </a:xfrm>
          <a:prstGeom prst="rect">
            <a:avLst/>
          </a:prstGeom>
        </p:spPr>
        <p:txBody>
          <a:bodyPr>
            <a:noAutofit/>
          </a:bodyPr>
          <a:lstStyle/>
          <a:p>
            <a:r>
              <a:rPr lang="en-US" sz="2100" dirty="0">
                <a:uFill>
                  <a:solidFill/>
                </a:uFill>
                <a:ea typeface="Calibri"/>
                <a:cs typeface="Calibri"/>
                <a:sym typeface="Calibri"/>
              </a:rPr>
              <a:t>Within the 1900s, French ballet companies continued to flourish. They slowly began to move away from the romantic styles and ideals, focusing more on technical ability and excellence. </a:t>
            </a:r>
          </a:p>
          <a:p>
            <a:r>
              <a:rPr lang="en-US" sz="2100" dirty="0">
                <a:uFill>
                  <a:solidFill/>
                </a:uFill>
                <a:ea typeface="Calibri"/>
                <a:cs typeface="Calibri"/>
                <a:sym typeface="Calibri"/>
              </a:rPr>
              <a:t>The male dancer was given leaps, jumps and turns that were high and spectacular. The female dancer was given the task of performing 32 </a:t>
            </a:r>
            <a:r>
              <a:rPr lang="en-US" sz="2100" dirty="0" err="1">
                <a:uFill>
                  <a:solidFill/>
                </a:uFill>
                <a:ea typeface="Calibri"/>
                <a:cs typeface="Calibri"/>
                <a:sym typeface="Calibri"/>
              </a:rPr>
              <a:t>fouettes</a:t>
            </a:r>
            <a:r>
              <a:rPr lang="en-US" sz="2100" i="1" dirty="0">
                <a:uFill>
                  <a:solidFill/>
                </a:uFill>
                <a:ea typeface="Calibri"/>
                <a:cs typeface="Calibri"/>
                <a:sym typeface="Calibri"/>
              </a:rPr>
              <a:t> </a:t>
            </a:r>
            <a:r>
              <a:rPr lang="en-US" sz="2100" dirty="0">
                <a:uFill>
                  <a:solidFill/>
                </a:uFill>
                <a:ea typeface="Calibri"/>
                <a:cs typeface="Calibri"/>
                <a:sym typeface="Calibri"/>
              </a:rPr>
              <a:t>without moving from the spot. </a:t>
            </a:r>
          </a:p>
          <a:p>
            <a:r>
              <a:rPr lang="en-US" sz="2100" dirty="0">
                <a:uFill>
                  <a:solidFill/>
                </a:uFill>
                <a:ea typeface="Calibri"/>
                <a:cs typeface="Calibri"/>
                <a:sym typeface="Calibri"/>
              </a:rPr>
              <a:t>The ballet became all about the dancers technical ability. The ballet tutu became shorter so that the full effect of the dancers technique could be appreciated. </a:t>
            </a:r>
          </a:p>
          <a:p>
            <a:pPr marL="0" indent="0">
              <a:buNone/>
            </a:pPr>
            <a:endParaRPr lang="en-AU" sz="8000" dirty="0"/>
          </a:p>
        </p:txBody>
      </p:sp>
      <p:pic>
        <p:nvPicPr>
          <p:cNvPr id="4" name="Picture 3" descr="two dancers">
            <a:extLst>
              <a:ext uri="{FF2B5EF4-FFF2-40B4-BE49-F238E27FC236}">
                <a16:creationId xmlns:a16="http://schemas.microsoft.com/office/drawing/2014/main" id="{BE65A33C-2F4C-4A4E-A52A-CAF82C0A8BD3}"/>
              </a:ext>
            </a:extLst>
          </p:cNvPr>
          <p:cNvPicPr>
            <a:picLocks noChangeAspect="1"/>
          </p:cNvPicPr>
          <p:nvPr/>
        </p:nvPicPr>
        <p:blipFill>
          <a:blip r:embed="rId3"/>
          <a:stretch>
            <a:fillRect/>
          </a:stretch>
        </p:blipFill>
        <p:spPr>
          <a:xfrm>
            <a:off x="7560906" y="1484313"/>
            <a:ext cx="4115157" cy="3895682"/>
          </a:xfrm>
          <a:prstGeom prst="rect">
            <a:avLst/>
          </a:prstGeom>
        </p:spPr>
      </p:pic>
    </p:spTree>
    <p:extLst>
      <p:ext uri="{BB962C8B-B14F-4D97-AF65-F5344CB8AC3E}">
        <p14:creationId xmlns:p14="http://schemas.microsoft.com/office/powerpoint/2010/main" val="777211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Modern ballet</a:t>
            </a:r>
          </a:p>
        </p:txBody>
      </p:sp>
      <p:sp>
        <p:nvSpPr>
          <p:cNvPr id="7" name="Rectangle 6">
            <a:extLst>
              <a:ext uri="{FF2B5EF4-FFF2-40B4-BE49-F238E27FC236}">
                <a16:creationId xmlns:a16="http://schemas.microsoft.com/office/drawing/2014/main" id="{7A1BC47F-531B-4A8A-8EE8-F5127945E724}"/>
              </a:ext>
            </a:extLst>
          </p:cNvPr>
          <p:cNvSpPr/>
          <p:nvPr/>
        </p:nvSpPr>
        <p:spPr>
          <a:xfrm>
            <a:off x="395129" y="1484313"/>
            <a:ext cx="6897769" cy="4213225"/>
          </a:xfrm>
          <a:prstGeom prst="rect">
            <a:avLst/>
          </a:prstGeom>
        </p:spPr>
        <p:txBody>
          <a:bodyPr wrap="square">
            <a:noAutofit/>
          </a:bodyPr>
          <a:lstStyle/>
          <a:p>
            <a:pPr marL="400050" lvl="1" indent="-285750">
              <a:lnSpc>
                <a:spcPct val="80000"/>
              </a:lnSpc>
              <a:spcBef>
                <a:spcPts val="500"/>
              </a:spcBef>
              <a:buSzPct val="100000"/>
              <a:buFont typeface="Arial" panose="020B0604020202020204" pitchFamily="34" charset="0"/>
              <a:buChar char="•"/>
              <a:defRPr sz="1800">
                <a:solidFill>
                  <a:srgbClr val="000000"/>
                </a:solidFill>
              </a:defRPr>
            </a:pPr>
            <a:r>
              <a:rPr lang="en-US" sz="1900" dirty="0">
                <a:uFill>
                  <a:solidFill/>
                </a:uFill>
                <a:ea typeface="Calibri"/>
                <a:cs typeface="Calibri"/>
                <a:sym typeface="Calibri"/>
              </a:rPr>
              <a:t>Although the traditional style of classical ballet still exists, it has now developed into a more modern style. George Balanchine is often considered to have been the first pioneer of modern or contemporary ballet. The style of dance he developed, which is a mixture of classical ballet and today's contemporary ballet, is known as neoclassical ballet. </a:t>
            </a:r>
          </a:p>
          <a:p>
            <a:pPr marL="400050" lvl="1" indent="-285750">
              <a:lnSpc>
                <a:spcPct val="80000"/>
              </a:lnSpc>
              <a:spcBef>
                <a:spcPts val="500"/>
              </a:spcBef>
              <a:buSzPct val="100000"/>
              <a:buFont typeface="Arial" panose="020B0604020202020204" pitchFamily="34" charset="0"/>
              <a:buChar char="•"/>
              <a:defRPr sz="1800">
                <a:solidFill>
                  <a:srgbClr val="000000"/>
                </a:solidFill>
              </a:defRPr>
            </a:pPr>
            <a:r>
              <a:rPr lang="en-US" sz="1900" dirty="0">
                <a:uFill>
                  <a:solidFill/>
                </a:uFill>
                <a:ea typeface="Calibri"/>
                <a:cs typeface="Calibri"/>
                <a:sym typeface="Calibri"/>
              </a:rPr>
              <a:t>Modern ballet now incorporates flexed hands (and occasionally feet), turned-in legs, off-centered positions and non-traditional costumes, such as leotards and tunics instead of tutus, to distance the work from the classical and romantic ballet traditions. </a:t>
            </a:r>
          </a:p>
          <a:p>
            <a:pPr marL="400050" lvl="1" indent="-285750">
              <a:lnSpc>
                <a:spcPct val="80000"/>
              </a:lnSpc>
              <a:spcBef>
                <a:spcPts val="500"/>
              </a:spcBef>
              <a:buSzPct val="100000"/>
              <a:buFont typeface="Arial" panose="020B0604020202020204" pitchFamily="34" charset="0"/>
              <a:buChar char="•"/>
              <a:defRPr sz="1800">
                <a:solidFill>
                  <a:srgbClr val="000000"/>
                </a:solidFill>
              </a:defRPr>
            </a:pPr>
            <a:endParaRPr lang="en-US" sz="1900" dirty="0">
              <a:uFill>
                <a:solidFill/>
              </a:uFill>
              <a:ea typeface="Calibri"/>
              <a:cs typeface="Calibri"/>
              <a:sym typeface="Calibri"/>
            </a:endParaRPr>
          </a:p>
          <a:p>
            <a:pPr marL="114300" lvl="1">
              <a:lnSpc>
                <a:spcPct val="80000"/>
              </a:lnSpc>
              <a:spcBef>
                <a:spcPts val="500"/>
              </a:spcBef>
              <a:buSzPct val="100000"/>
              <a:defRPr sz="1800">
                <a:solidFill>
                  <a:srgbClr val="000000"/>
                </a:solidFill>
              </a:defRPr>
            </a:pPr>
            <a:r>
              <a:rPr lang="en-US" sz="1900" dirty="0">
                <a:uFill>
                  <a:solidFill/>
                </a:uFill>
                <a:ea typeface="Calibri"/>
                <a:cs typeface="Calibri"/>
                <a:sym typeface="Calibri"/>
              </a:rPr>
              <a:t>Using your </a:t>
            </a:r>
            <a:r>
              <a:rPr lang="en-US" sz="1900" dirty="0" err="1">
                <a:uFill>
                  <a:solidFill/>
                </a:uFill>
                <a:ea typeface="Calibri"/>
                <a:cs typeface="Calibri"/>
                <a:sym typeface="Calibri"/>
              </a:rPr>
              <a:t>summarised</a:t>
            </a:r>
            <a:r>
              <a:rPr lang="en-US" sz="1900" dirty="0">
                <a:uFill>
                  <a:solidFill/>
                </a:uFill>
                <a:ea typeface="Calibri"/>
                <a:cs typeface="Calibri"/>
                <a:sym typeface="Calibri"/>
              </a:rPr>
              <a:t> notes, and with watching the following two clips, write a TEEEC paragraph discussing how ballet has progressed over time:</a:t>
            </a:r>
          </a:p>
          <a:p>
            <a:pPr marL="400050" lvl="1" indent="-285750">
              <a:lnSpc>
                <a:spcPct val="80000"/>
              </a:lnSpc>
              <a:spcBef>
                <a:spcPts val="500"/>
              </a:spcBef>
              <a:buSzPct val="100000"/>
              <a:buFont typeface="Arial" panose="020B0604020202020204" pitchFamily="34" charset="0"/>
              <a:buChar char="•"/>
              <a:defRPr sz="1800">
                <a:solidFill>
                  <a:srgbClr val="000000"/>
                </a:solidFill>
              </a:defRPr>
            </a:pPr>
            <a:r>
              <a:rPr lang="en-AU" sz="1900" dirty="0">
                <a:hlinkClick r:id="rId3"/>
              </a:rPr>
              <a:t>Swan lake: The black swan </a:t>
            </a:r>
            <a:endParaRPr lang="en-US" sz="1900" dirty="0">
              <a:uFill>
                <a:solidFill/>
              </a:uFill>
              <a:ea typeface="Calibri"/>
              <a:cs typeface="Calibri"/>
              <a:sym typeface="Calibri"/>
            </a:endParaRPr>
          </a:p>
          <a:p>
            <a:pPr marL="400050" lvl="1" indent="-285750">
              <a:lnSpc>
                <a:spcPct val="80000"/>
              </a:lnSpc>
              <a:spcBef>
                <a:spcPts val="500"/>
              </a:spcBef>
              <a:buSzPct val="100000"/>
              <a:buFont typeface="Arial" panose="020B0604020202020204" pitchFamily="34" charset="0"/>
              <a:buChar char="•"/>
              <a:defRPr sz="1800">
                <a:solidFill>
                  <a:srgbClr val="000000"/>
                </a:solidFill>
              </a:defRPr>
            </a:pPr>
            <a:r>
              <a:rPr lang="en-US" sz="1900" dirty="0">
                <a:uFill>
                  <a:solidFill/>
                </a:uFill>
                <a:ea typeface="Calibri"/>
                <a:cs typeface="Calibri"/>
                <a:sym typeface="Calibri"/>
                <a:hlinkClick r:id="rId4"/>
              </a:rPr>
              <a:t>Modern ballet: So you think you can dance</a:t>
            </a:r>
            <a:endParaRPr lang="en-US" sz="1900" dirty="0">
              <a:uFill>
                <a:solidFill/>
              </a:uFill>
              <a:ea typeface="Calibri"/>
              <a:cs typeface="Calibri"/>
              <a:sym typeface="Calibri"/>
            </a:endParaRPr>
          </a:p>
        </p:txBody>
      </p:sp>
      <p:pic>
        <p:nvPicPr>
          <p:cNvPr id="8" name="Picture 7" descr="two dancers&#10;">
            <a:extLst>
              <a:ext uri="{FF2B5EF4-FFF2-40B4-BE49-F238E27FC236}">
                <a16:creationId xmlns:a16="http://schemas.microsoft.com/office/drawing/2014/main" id="{4F42A09F-860A-4143-A89C-A6FA8023149D}"/>
              </a:ext>
            </a:extLst>
          </p:cNvPr>
          <p:cNvPicPr>
            <a:picLocks noChangeAspect="1"/>
          </p:cNvPicPr>
          <p:nvPr/>
        </p:nvPicPr>
        <p:blipFill>
          <a:blip r:embed="rId5"/>
          <a:stretch>
            <a:fillRect/>
          </a:stretch>
        </p:blipFill>
        <p:spPr>
          <a:xfrm>
            <a:off x="7663190" y="1484313"/>
            <a:ext cx="4012873" cy="4007007"/>
          </a:xfrm>
          <a:prstGeom prst="rect">
            <a:avLst/>
          </a:prstGeom>
        </p:spPr>
      </p:pic>
    </p:spTree>
    <p:extLst>
      <p:ext uri="{BB962C8B-B14F-4D97-AF65-F5344CB8AC3E}">
        <p14:creationId xmlns:p14="http://schemas.microsoft.com/office/powerpoint/2010/main" val="297003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475801"/>
            <a:ext cx="8576312" cy="1325563"/>
          </a:xfrm>
          <a:prstGeom prst="rect">
            <a:avLst/>
          </a:prstGeom>
        </p:spPr>
        <p:txBody>
          <a:bodyPr/>
          <a:lstStyle/>
          <a:p>
            <a:r>
              <a:rPr lang="en-AU" b="1" dirty="0">
                <a:solidFill>
                  <a:srgbClr val="C00000"/>
                </a:solidFill>
              </a:rPr>
              <a:t>The 1950s, 60s and 70s</a:t>
            </a:r>
          </a:p>
        </p:txBody>
      </p:sp>
      <p:sp>
        <p:nvSpPr>
          <p:cNvPr id="5" name="TextBox 4">
            <a:extLst>
              <a:ext uri="{FF2B5EF4-FFF2-40B4-BE49-F238E27FC236}">
                <a16:creationId xmlns:a16="http://schemas.microsoft.com/office/drawing/2014/main" id="{7B894FCA-BBF4-426A-BAEC-9A6C03E3388D}"/>
              </a:ext>
            </a:extLst>
          </p:cNvPr>
          <p:cNvSpPr txBox="1"/>
          <p:nvPr/>
        </p:nvSpPr>
        <p:spPr>
          <a:xfrm>
            <a:off x="397261" y="1323650"/>
            <a:ext cx="4230495" cy="8463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100" b="0" i="0" u="none" strike="noStrike" kern="1200" cap="none" spc="0" normalizeH="0" baseline="0" noProof="0" dirty="0">
                <a:ln>
                  <a:noFill/>
                </a:ln>
                <a:solidFill>
                  <a:prstClr val="black"/>
                </a:solidFill>
                <a:effectLst/>
                <a:uLnTx/>
                <a:uFillTx/>
                <a:latin typeface="Calibri" panose="020F0502020204030204"/>
                <a:ea typeface="+mn-ea"/>
                <a:cs typeface="+mn-cs"/>
              </a:rPr>
              <a:t>From rock ‘n’ roll to disco…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url?sa=i&amp;rct=j&amp;q=rock+n+roll+dancing&amp;source=images&amp;cd=&amp;docid=zpls7_x0QicdJM&amp;tbnid=wb3CzFmPLnR1iM-&amp;ved=0CAUQjRw&amp;url=http%3A%2F%2Fwww.stripes.com%2Fblogs%2Farchive-photo-of-the-day%2Farchive-photo-of-th.png" descr="rock and roll dance">
            <a:extLst>
              <a:ext uri="{FF2B5EF4-FFF2-40B4-BE49-F238E27FC236}">
                <a16:creationId xmlns:a16="http://schemas.microsoft.com/office/drawing/2014/main" id="{1DBD61BC-C1AC-47C6-8F4A-4018AA885F41}"/>
              </a:ext>
            </a:extLst>
          </p:cNvPr>
          <p:cNvPicPr/>
          <p:nvPr/>
        </p:nvPicPr>
        <p:blipFill>
          <a:blip r:embed="rId3">
            <a:extLst/>
          </a:blip>
          <a:stretch>
            <a:fillRect/>
          </a:stretch>
        </p:blipFill>
        <p:spPr>
          <a:xfrm>
            <a:off x="5485858" y="1484313"/>
            <a:ext cx="3725069" cy="4013200"/>
          </a:xfrm>
          <a:prstGeom prst="rect">
            <a:avLst/>
          </a:prstGeom>
          <a:ln w="12700">
            <a:miter lim="400000"/>
          </a:ln>
        </p:spPr>
      </p:pic>
    </p:spTree>
    <p:extLst>
      <p:ext uri="{BB962C8B-B14F-4D97-AF65-F5344CB8AC3E}">
        <p14:creationId xmlns:p14="http://schemas.microsoft.com/office/powerpoint/2010/main" val="347496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23747" y="483486"/>
            <a:ext cx="10515600" cy="1325563"/>
          </a:xfrm>
          <a:prstGeom prst="rect">
            <a:avLst/>
          </a:prstGeom>
        </p:spPr>
        <p:txBody>
          <a:bodyPr/>
          <a:lstStyle/>
          <a:p>
            <a:r>
              <a:rPr lang="en-AU" b="1" dirty="0">
                <a:solidFill>
                  <a:srgbClr val="C00000"/>
                </a:solidFill>
              </a:rPr>
              <a:t>1950s: Rock ‘n’ roll</a:t>
            </a:r>
          </a:p>
        </p:txBody>
      </p:sp>
      <p:sp>
        <p:nvSpPr>
          <p:cNvPr id="8" name="Shape 75">
            <a:extLst>
              <a:ext uri="{FF2B5EF4-FFF2-40B4-BE49-F238E27FC236}">
                <a16:creationId xmlns:a16="http://schemas.microsoft.com/office/drawing/2014/main" id="{0401EC68-8D12-4BB9-A724-70EEC3B5974A}"/>
              </a:ext>
            </a:extLst>
          </p:cNvPr>
          <p:cNvSpPr>
            <a:spLocks noGrp="1"/>
          </p:cNvSpPr>
          <p:nvPr>
            <p:ph idx="4294967295"/>
          </p:nvPr>
        </p:nvSpPr>
        <p:spPr>
          <a:xfrm>
            <a:off x="423747" y="1488029"/>
            <a:ext cx="7961970" cy="4432125"/>
          </a:xfrm>
          <a:prstGeom prst="rect">
            <a:avLst/>
          </a:prstGeom>
        </p:spPr>
        <p:txBody>
          <a:bodyPr anchor="t">
            <a:noAutofit/>
          </a:bodyPr>
          <a:lstStyle/>
          <a:p>
            <a:pPr marL="114300" lvl="0" indent="0" defTabSz="914400">
              <a:lnSpc>
                <a:spcPct val="80000"/>
              </a:lnSpc>
              <a:spcBef>
                <a:spcPts val="500"/>
              </a:spcBef>
              <a:buClr>
                <a:srgbClr val="BD1900"/>
              </a:buClr>
              <a:buSzPct val="100000"/>
              <a:buNone/>
              <a:defRPr sz="1800">
                <a:solidFill>
                  <a:srgbClr val="000000"/>
                </a:solidFill>
              </a:defRPr>
            </a:pPr>
            <a:r>
              <a:rPr lang="en-AU" sz="2100" b="1" dirty="0">
                <a:uFill>
                  <a:solidFill>
                    <a:srgbClr val="FFFFFF"/>
                  </a:solidFill>
                </a:uFill>
                <a:latin typeface="Calibri"/>
                <a:ea typeface="Calibri"/>
                <a:cs typeface="Calibri"/>
                <a:sym typeface="Calibri"/>
              </a:rPr>
              <a:t>Society in the 1950s:</a:t>
            </a:r>
          </a:p>
          <a:p>
            <a:pPr marL="400050" lvl="0" indent="-285750" defTabSz="914400">
              <a:lnSpc>
                <a:spcPct val="80000"/>
              </a:lnSpc>
              <a:spcBef>
                <a:spcPts val="500"/>
              </a:spcBef>
              <a:buSzPct val="100000"/>
              <a:defRPr sz="1800">
                <a:solidFill>
                  <a:srgbClr val="000000"/>
                </a:solidFill>
              </a:defRPr>
            </a:pPr>
            <a:endParaRPr lang="en-AU" sz="2100" dirty="0">
              <a:uFill>
                <a:solidFill>
                  <a:srgbClr val="FFFFFF"/>
                </a:solidFill>
              </a:uFill>
              <a:latin typeface="Calibri"/>
              <a:ea typeface="Calibri"/>
              <a:cs typeface="Calibri"/>
              <a:sym typeface="Calibri"/>
            </a:endParaRPr>
          </a:p>
          <a:p>
            <a:pPr marL="400050" lvl="0" indent="-285750" defTabSz="914400">
              <a:lnSpc>
                <a:spcPct val="80000"/>
              </a:lnSpc>
              <a:spcBef>
                <a:spcPts val="500"/>
              </a:spcBef>
              <a:buSzPct val="100000"/>
              <a:defRPr sz="1800">
                <a:solidFill>
                  <a:srgbClr val="000000"/>
                </a:solidFill>
              </a:defRPr>
            </a:pPr>
            <a:r>
              <a:rPr sz="2100" dirty="0">
                <a:uFill>
                  <a:solidFill>
                    <a:srgbClr val="FFFFFF"/>
                  </a:solidFill>
                </a:uFill>
                <a:latin typeface="Calibri"/>
                <a:ea typeface="Calibri"/>
                <a:cs typeface="Calibri"/>
                <a:sym typeface="Calibri"/>
              </a:rPr>
              <a:t>In the fifties young people became aware of fashion, music, pop stars and political and social issues. Many teenagers were financially independent of their parents and wanted their own kind of music, fashion and dances. It was important to parents that they gave their children opportunities.</a:t>
            </a:r>
          </a:p>
          <a:p>
            <a:pPr marL="400050" lvl="0" indent="-285750" defTabSz="914400">
              <a:lnSpc>
                <a:spcPct val="80000"/>
              </a:lnSpc>
              <a:spcBef>
                <a:spcPts val="500"/>
              </a:spcBef>
              <a:buSzPct val="100000"/>
              <a:defRPr sz="1800">
                <a:solidFill>
                  <a:srgbClr val="000000"/>
                </a:solidFill>
              </a:defRPr>
            </a:pPr>
            <a:r>
              <a:rPr sz="2100" dirty="0">
                <a:uFill>
                  <a:solidFill>
                    <a:srgbClr val="FFFFFF"/>
                  </a:solidFill>
                </a:uFill>
                <a:latin typeface="Calibri"/>
                <a:ea typeface="Calibri"/>
                <a:cs typeface="Calibri"/>
                <a:sym typeface="Calibri"/>
              </a:rPr>
              <a:t>The fifties offered opportunities for teenagers to question the values of society and began to questioning the values of their parents. Young people were demanding levels of freedom never before experienced by their age group.</a:t>
            </a:r>
            <a:endParaRPr lang="en-AU" sz="2100" dirty="0">
              <a:uFill>
                <a:solidFill>
                  <a:srgbClr val="FFFFFF"/>
                </a:solidFill>
              </a:uFill>
              <a:latin typeface="Calibri"/>
              <a:ea typeface="Calibri"/>
              <a:cs typeface="Calibri"/>
              <a:sym typeface="Calibri"/>
            </a:endParaRPr>
          </a:p>
          <a:p>
            <a:pPr marL="400050" indent="-285750" defTabSz="914400">
              <a:lnSpc>
                <a:spcPct val="80000"/>
              </a:lnSpc>
              <a:spcBef>
                <a:spcPts val="500"/>
              </a:spcBef>
              <a:buSzPct val="100000"/>
              <a:defRPr sz="1800">
                <a:solidFill>
                  <a:srgbClr val="000000"/>
                </a:solidFill>
              </a:defRPr>
            </a:pPr>
            <a:r>
              <a:rPr lang="en-AU" sz="2100" dirty="0">
                <a:uFill>
                  <a:solidFill>
                    <a:srgbClr val="FFFFFF"/>
                  </a:solidFill>
                </a:uFill>
                <a:latin typeface="Calibri"/>
                <a:ea typeface="Calibri"/>
                <a:cs typeface="Calibri"/>
                <a:sym typeface="Calibri"/>
              </a:rPr>
              <a:t> Rock ‘n’ Roll was aimed directly at the youth market and became its voice, expressing the hopes, fears and rebelliousness of young people who were eager to break away from their parents.</a:t>
            </a:r>
          </a:p>
          <a:p>
            <a:pPr marL="400050" lvl="0" indent="-285750" defTabSz="914400">
              <a:lnSpc>
                <a:spcPct val="80000"/>
              </a:lnSpc>
              <a:spcBef>
                <a:spcPts val="500"/>
              </a:spcBef>
              <a:buSzPct val="100000"/>
              <a:defRPr sz="1800">
                <a:solidFill>
                  <a:srgbClr val="000000"/>
                </a:solidFill>
              </a:defRPr>
            </a:pPr>
            <a:r>
              <a:rPr lang="en-AU" sz="2100" dirty="0">
                <a:uFill>
                  <a:solidFill>
                    <a:srgbClr val="FFFFFF"/>
                  </a:solidFill>
                </a:uFill>
                <a:latin typeface="Calibri"/>
                <a:ea typeface="Calibri"/>
                <a:cs typeface="Calibri"/>
                <a:sym typeface="Calibri"/>
              </a:rPr>
              <a:t>The stars of this era included: Buddy Holly, Elvis Presley and Bill Haley and the Comets.</a:t>
            </a:r>
          </a:p>
        </p:txBody>
      </p:sp>
      <p:pic>
        <p:nvPicPr>
          <p:cNvPr id="9" name="Picture 8" descr="Elvis dancing&#10;">
            <a:extLst>
              <a:ext uri="{FF2B5EF4-FFF2-40B4-BE49-F238E27FC236}">
                <a16:creationId xmlns:a16="http://schemas.microsoft.com/office/drawing/2014/main" id="{FDABD4DB-33A2-4E1B-87AE-654A94E9CE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4255" y="1484313"/>
            <a:ext cx="2700528" cy="3352800"/>
          </a:xfrm>
          <a:prstGeom prst="rect">
            <a:avLst/>
          </a:prstGeom>
        </p:spPr>
      </p:pic>
    </p:spTree>
    <p:extLst>
      <p:ext uri="{BB962C8B-B14F-4D97-AF65-F5344CB8AC3E}">
        <p14:creationId xmlns:p14="http://schemas.microsoft.com/office/powerpoint/2010/main" val="5644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373A817663EA42B3E0B0E42AB0D4E1" ma:contentTypeVersion="4" ma:contentTypeDescription="Create a new document." ma:contentTypeScope="" ma:versionID="b5b89e9661da03447f432e8032df9daa">
  <xsd:schema xmlns:xsd="http://www.w3.org/2001/XMLSchema" xmlns:xs="http://www.w3.org/2001/XMLSchema" xmlns:p="http://schemas.microsoft.com/office/2006/metadata/properties" xmlns:ns2="031f4bbe-2dea-43e9-b264-4a13c49315a6" xmlns:ns3="399e3732-e69e-4531-8f09-0a2675998c62" targetNamespace="http://schemas.microsoft.com/office/2006/metadata/properties" ma:root="true" ma:fieldsID="73a694be8832c748ad655bd7402f3cf9" ns2:_="" ns3:_="">
    <xsd:import namespace="031f4bbe-2dea-43e9-b264-4a13c49315a6"/>
    <xsd:import namespace="399e3732-e69e-4531-8f09-0a2675998c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1f4bbe-2dea-43e9-b264-4a13c49315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9e3732-e69e-4531-8f09-0a2675998c62"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469973-E5B9-490A-9E7A-106AA75D8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1f4bbe-2dea-43e9-b264-4a13c49315a6"/>
    <ds:schemaRef ds:uri="399e3732-e69e-4531-8f09-0a2675998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05B7DE-7466-4105-9149-84B97AA57154}">
  <ds:schemaRefs>
    <ds:schemaRef ds:uri="http://purl.org/dc/dcmitype/"/>
    <ds:schemaRef ds:uri="http://www.w3.org/XML/1998/namespace"/>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399e3732-e69e-4531-8f09-0a2675998c62"/>
    <ds:schemaRef ds:uri="031f4bbe-2dea-43e9-b264-4a13c49315a6"/>
  </ds:schemaRefs>
</ds:datastoreItem>
</file>

<file path=customXml/itemProps3.xml><?xml version="1.0" encoding="utf-8"?>
<ds:datastoreItem xmlns:ds="http://schemas.openxmlformats.org/officeDocument/2006/customXml" ds:itemID="{8150B6BA-1978-41DB-8105-E6189ADEA4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673</TotalTime>
  <Words>2114</Words>
  <Application>Microsoft Office PowerPoint</Application>
  <PresentationFormat>Widescreen</PresentationFormat>
  <Paragraphs>171</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SimSun</vt:lpstr>
      <vt:lpstr>Arial</vt:lpstr>
      <vt:lpstr>Calibri</vt:lpstr>
      <vt:lpstr>Calibri Light</vt:lpstr>
      <vt:lpstr>Helvetica</vt:lpstr>
      <vt:lpstr>Times New Roman</vt:lpstr>
      <vt:lpstr>Office Theme</vt:lpstr>
      <vt:lpstr>Dance through the ages</vt:lpstr>
      <vt:lpstr>Ballet</vt:lpstr>
      <vt:lpstr>Classical Ballet</vt:lpstr>
      <vt:lpstr>Ballet d’action</vt:lpstr>
      <vt:lpstr>Romantic ballet</vt:lpstr>
      <vt:lpstr>Classical ballet cont.</vt:lpstr>
      <vt:lpstr>Modern ballet</vt:lpstr>
      <vt:lpstr>The 1950s, 60s and 70s</vt:lpstr>
      <vt:lpstr>1950s: Rock ‘n’ roll</vt:lpstr>
      <vt:lpstr>1950s dance style</vt:lpstr>
      <vt:lpstr>1960s</vt:lpstr>
      <vt:lpstr>The sixties</vt:lpstr>
      <vt:lpstr>TEEEC example: </vt:lpstr>
      <vt:lpstr>1970s: Disco</vt:lpstr>
      <vt:lpstr>1970s dance style</vt:lpstr>
      <vt:lpstr>Social dance</vt:lpstr>
      <vt:lpstr>Social dance cont.</vt:lpstr>
      <vt:lpstr>Types of social dance</vt:lpstr>
      <vt:lpstr>Clips on social dance</vt:lpstr>
      <vt:lpstr>Street dancing</vt:lpstr>
      <vt:lpstr>Street dancing cont.</vt:lpstr>
      <vt:lpstr>Street dancing clips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Page to stage</dc:title>
  <dc:creator>Ricketts, Cathryn</dc:creator>
  <cp:lastModifiedBy>Cathryn Ricketts</cp:lastModifiedBy>
  <cp:revision>86</cp:revision>
  <dcterms:created xsi:type="dcterms:W3CDTF">2017-11-15T00:40:17Z</dcterms:created>
  <dcterms:modified xsi:type="dcterms:W3CDTF">2018-07-03T04:54:51Z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0x010100B6373A817663EA42B3E0B0E42AB0D4E1</vt:lpwstr>
  </property>
</Properties>
</file>