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8" r:id="rId3"/>
    <p:sldId id="257" r:id="rId4"/>
    <p:sldId id="259" r:id="rId5"/>
    <p:sldId id="260" r:id="rId6"/>
    <p:sldId id="261" r:id="rId7"/>
    <p:sldId id="263" r:id="rId8"/>
    <p:sldId id="262" r:id="rId9"/>
    <p:sldId id="264"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0" autoAdjust="0"/>
    <p:restoredTop sz="84332" autoAdjust="0"/>
  </p:normalViewPr>
  <p:slideViewPr>
    <p:cSldViewPr snapToGrid="0">
      <p:cViewPr varScale="1">
        <p:scale>
          <a:sx n="96" d="100"/>
          <a:sy n="96" d="100"/>
        </p:scale>
        <p:origin x="1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creative-art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1A0550-422E-EB48-870B-5AB0D6FBA7FC}"/>
              </a:ext>
            </a:extLst>
          </p:cNvPr>
          <p:cNvSpPr/>
          <p:nvPr userDrawn="1"/>
        </p:nvSpPr>
        <p:spPr>
          <a:xfrm>
            <a:off x="419100" y="6386245"/>
            <a:ext cx="10713720" cy="246221"/>
          </a:xfrm>
          <a:prstGeom prst="rect">
            <a:avLst/>
          </a:prstGeom>
        </p:spPr>
        <p:txBody>
          <a:bodyPr wrap="square">
            <a:spAutoFit/>
          </a:bodyPr>
          <a:lstStyle/>
          <a:p>
            <a:r>
              <a:rPr lang="en-AU" sz="1000" b="0" i="0" dirty="0">
                <a:solidFill>
                  <a:schemeClr val="bg1"/>
                </a:solidFill>
                <a:effectLst/>
                <a:latin typeface="Calibri" panose="020F0502020204030204" pitchFamily="34" charset="0"/>
                <a:cs typeface="Calibri" panose="020F0502020204030204" pitchFamily="34" charset="0"/>
              </a:rPr>
              <a:t>Learning and Teaching Directorate, Secondary Education © </a:t>
            </a:r>
            <a:r>
              <a:rPr lang="en-AU" sz="1000" b="0" i="0" u="sng" dirty="0">
                <a:solidFill>
                  <a:srgbClr val="005EDE"/>
                </a:solidFill>
                <a:effectLst/>
                <a:latin typeface="Calibri" panose="020F0502020204030204" pitchFamily="34" charset="0"/>
                <a:cs typeface="Calibri" panose="020F0502020204030204" pitchFamily="34" charset="0"/>
                <a:hlinkClick r:id="rId3"/>
              </a:rPr>
              <a:t>NSW Department of Education</a:t>
            </a:r>
            <a:r>
              <a:rPr lang="en-AU" sz="1000" b="0" i="0" dirty="0">
                <a:solidFill>
                  <a:schemeClr val="bg1"/>
                </a:solidFill>
                <a:effectLst/>
                <a:latin typeface="Calibri" panose="020F0502020204030204" pitchFamily="34" charset="0"/>
                <a:cs typeface="Calibri" panose="020F0502020204030204" pitchFamily="34" charset="0"/>
              </a:rPr>
              <a:t>, July 2018</a:t>
            </a:r>
          </a:p>
        </p:txBody>
      </p:sp>
    </p:spTree>
    <p:extLst>
      <p:ext uri="{BB962C8B-B14F-4D97-AF65-F5344CB8AC3E}">
        <p14:creationId xmlns:p14="http://schemas.microsoft.com/office/powerpoint/2010/main" val="155947011"/>
      </p:ext>
    </p:extLst>
  </p:cSld>
  <p:clrMapOvr>
    <a:masterClrMapping/>
  </p:clrMapOvr>
  <p:extLst>
    <p:ext uri="{DCECCB84-F9BA-43D5-87BE-67443E8EF086}">
      <p15:sldGuideLst xmlns:p15="http://schemas.microsoft.com/office/powerpoint/2012/main">
        <p15:guide id="1" pos="3795" userDrawn="1">
          <p15:clr>
            <a:srgbClr val="FBAE40"/>
          </p15:clr>
        </p15:guide>
        <p15:guide id="2" pos="325" userDrawn="1">
          <p15:clr>
            <a:srgbClr val="FBAE40"/>
          </p15:clr>
        </p15:guide>
        <p15:guide id="3" orient="horz" pos="368" userDrawn="1">
          <p15:clr>
            <a:srgbClr val="FBAE40"/>
          </p15:clr>
        </p15:guide>
        <p15:guide id="4" orient="horz" pos="935" userDrawn="1">
          <p15:clr>
            <a:srgbClr val="FBAE40"/>
          </p15:clr>
        </p15:guide>
        <p15:guide id="5" orient="horz" pos="36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718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5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7F780-9B66-B44A-9F32-38886DD723F2}"/>
              </a:ext>
            </a:extLst>
          </p:cNvPr>
          <p:cNvSpPr txBox="1">
            <a:spLocks/>
          </p:cNvSpPr>
          <p:nvPr/>
        </p:nvSpPr>
        <p:spPr>
          <a:xfrm>
            <a:off x="0" y="5984421"/>
            <a:ext cx="12192000" cy="798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solidFill>
                  <a:schemeClr val="bg1"/>
                </a:solidFill>
              </a:rPr>
              <a:t>Greek Theatre – Masks in Greek Theatre</a:t>
            </a:r>
          </a:p>
        </p:txBody>
      </p:sp>
    </p:spTree>
    <p:extLst>
      <p:ext uri="{BB962C8B-B14F-4D97-AF65-F5344CB8AC3E}">
        <p14:creationId xmlns:p14="http://schemas.microsoft.com/office/powerpoint/2010/main" val="7200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7848601" cy="1325563"/>
          </a:xfrm>
          <a:prstGeom prst="rect">
            <a:avLst/>
          </a:prstGeom>
        </p:spPr>
        <p:txBody>
          <a:bodyPr/>
          <a:lstStyle/>
          <a:p>
            <a:r>
              <a:rPr lang="en-AU" b="1" dirty="0">
                <a:solidFill>
                  <a:srgbClr val="C00000"/>
                </a:solidFill>
              </a:rPr>
              <a:t>Reflection</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9" y="1484313"/>
            <a:ext cx="7848600" cy="4346575"/>
          </a:xfrm>
          <a:prstGeom prst="rect">
            <a:avLst/>
          </a:prstGeom>
        </p:spPr>
        <p:txBody>
          <a:bodyPr>
            <a:noAutofit/>
          </a:bodyPr>
          <a:lstStyle/>
          <a:p>
            <a:pPr marL="0" lvl="0" indent="0">
              <a:lnSpc>
                <a:spcPct val="100000"/>
              </a:lnSpc>
              <a:spcBef>
                <a:spcPts val="0"/>
              </a:spcBef>
              <a:buNone/>
              <a:defRPr/>
            </a:pPr>
            <a:r>
              <a:rPr lang="en-US" sz="2100" dirty="0"/>
              <a:t>In your logbooks, answer the following questions:</a:t>
            </a:r>
          </a:p>
          <a:p>
            <a:pPr marL="0" lvl="0" indent="0" algn="ctr">
              <a:lnSpc>
                <a:spcPct val="100000"/>
              </a:lnSpc>
              <a:spcBef>
                <a:spcPts val="0"/>
              </a:spcBef>
              <a:buNone/>
              <a:defRPr/>
            </a:pPr>
            <a:endParaRPr lang="en-US" sz="2100" dirty="0"/>
          </a:p>
          <a:p>
            <a:pPr>
              <a:buNone/>
            </a:pPr>
            <a:r>
              <a:rPr lang="en-GB" sz="2100" dirty="0"/>
              <a:t>What went well?</a:t>
            </a:r>
          </a:p>
          <a:p>
            <a:pPr>
              <a:buNone/>
            </a:pPr>
            <a:endParaRPr lang="en-GB" sz="2100" dirty="0"/>
          </a:p>
          <a:p>
            <a:pPr>
              <a:buNone/>
            </a:pPr>
            <a:r>
              <a:rPr lang="en-GB" sz="2100" dirty="0"/>
              <a:t>What did not work?</a:t>
            </a:r>
          </a:p>
          <a:p>
            <a:pPr>
              <a:buNone/>
            </a:pPr>
            <a:endParaRPr lang="en-GB" sz="2100" dirty="0"/>
          </a:p>
          <a:p>
            <a:pPr>
              <a:buNone/>
            </a:pPr>
            <a:r>
              <a:rPr lang="en-GB" sz="2100" dirty="0"/>
              <a:t>How could you improve it next time? </a:t>
            </a:r>
          </a:p>
        </p:txBody>
      </p:sp>
    </p:spTree>
    <p:extLst>
      <p:ext uri="{BB962C8B-B14F-4D97-AF65-F5344CB8AC3E}">
        <p14:creationId xmlns:p14="http://schemas.microsoft.com/office/powerpoint/2010/main" val="115763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1"/>
            <a:ext cx="7848601" cy="702340"/>
          </a:xfrm>
          <a:prstGeom prst="rect">
            <a:avLst/>
          </a:prstGeom>
        </p:spPr>
        <p:txBody>
          <a:bodyPr/>
          <a:lstStyle/>
          <a:p>
            <a:r>
              <a:rPr lang="en-AU" b="1" dirty="0">
                <a:solidFill>
                  <a:srgbClr val="C00000"/>
                </a:solidFill>
              </a:rPr>
              <a:t>Introduction to masks</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8" y="1484313"/>
            <a:ext cx="9893336" cy="4351338"/>
          </a:xfrm>
          <a:prstGeom prst="rect">
            <a:avLst/>
          </a:prstGeom>
        </p:spPr>
        <p:txBody>
          <a:bodyPr/>
          <a:lstStyle/>
          <a:p>
            <a:pPr marL="0" indent="0">
              <a:buNone/>
            </a:pPr>
            <a:r>
              <a:rPr lang="en-GB" sz="2100" dirty="0"/>
              <a:t>In ancient Greek drama, the performers wore masks to represent the character they were playing or the emotion that they were showing. Actors in Greek plays often played several different parts and would put on a different mask for each part that they played. The members of the chorus wore masks that were usually similar to each other, but completely different from those of the leading actors. </a:t>
            </a:r>
            <a:endParaRPr lang="en-AU" sz="2100" dirty="0"/>
          </a:p>
        </p:txBody>
      </p:sp>
    </p:spTree>
    <p:extLst>
      <p:ext uri="{BB962C8B-B14F-4D97-AF65-F5344CB8AC3E}">
        <p14:creationId xmlns:p14="http://schemas.microsoft.com/office/powerpoint/2010/main" val="380038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515938" y="1512570"/>
            <a:ext cx="5508625" cy="4221480"/>
          </a:xfrm>
          <a:prstGeom prst="rect">
            <a:avLst/>
          </a:prstGeom>
        </p:spPr>
        <p:txBody>
          <a:bodyPr>
            <a:noAutofit/>
          </a:bodyPr>
          <a:lstStyle/>
          <a:p>
            <a:pPr marL="0" indent="0">
              <a:buNone/>
            </a:pPr>
            <a:r>
              <a:rPr lang="en-GB" sz="2100" dirty="0"/>
              <a:t>The masks were often brightly coloured with exaggerated features e.g. large eyes, large nose and mouth. This allowed the faces to be seen by all the people in the theatre, even those sitting in the back rows. The masks were usually made of a lightweight material such as linen, leather, cork or carved wood. To create the shape of the mask, the artist moulded the material around a marble or stone face (like papier-mâché). Human or animal hair was used for the hair.</a:t>
            </a:r>
            <a:endParaRPr lang="en-US" sz="2100" dirty="0"/>
          </a:p>
          <a:p>
            <a:endParaRPr lang="en-AU" sz="21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5255" y="1484313"/>
            <a:ext cx="2926080" cy="3901440"/>
          </a:xfrm>
          <a:prstGeom prst="rect">
            <a:avLst/>
          </a:prstGeom>
        </p:spPr>
      </p:pic>
      <p:sp>
        <p:nvSpPr>
          <p:cNvPr id="5" name="Title 1">
            <a:extLst>
              <a:ext uri="{FF2B5EF4-FFF2-40B4-BE49-F238E27FC236}">
                <a16:creationId xmlns:a16="http://schemas.microsoft.com/office/drawing/2014/main" id="{0C5B9F39-69DE-234D-B4A1-FCB3B9DF8843}"/>
              </a:ext>
            </a:extLst>
          </p:cNvPr>
          <p:cNvSpPr txBox="1">
            <a:spLocks/>
          </p:cNvSpPr>
          <p:nvPr/>
        </p:nvSpPr>
        <p:spPr>
          <a:xfrm>
            <a:off x="515938" y="584201"/>
            <a:ext cx="7848601" cy="7023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solidFill>
                  <a:srgbClr val="C00000"/>
                </a:solidFill>
              </a:rPr>
              <a:t>Introduction to masks</a:t>
            </a:r>
            <a:endParaRPr lang="en-AU" b="1" dirty="0">
              <a:solidFill>
                <a:srgbClr val="C00000"/>
              </a:solidFill>
            </a:endParaRPr>
          </a:p>
        </p:txBody>
      </p:sp>
    </p:spTree>
    <p:extLst>
      <p:ext uri="{BB962C8B-B14F-4D97-AF65-F5344CB8AC3E}">
        <p14:creationId xmlns:p14="http://schemas.microsoft.com/office/powerpoint/2010/main" val="423600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1"/>
            <a:ext cx="8787550" cy="702340"/>
          </a:xfrm>
          <a:prstGeom prst="rect">
            <a:avLst/>
          </a:prstGeom>
        </p:spPr>
        <p:txBody>
          <a:bodyPr/>
          <a:lstStyle/>
          <a:p>
            <a:r>
              <a:rPr lang="en-AU" b="1" dirty="0">
                <a:solidFill>
                  <a:srgbClr val="C00000"/>
                </a:solidFill>
              </a:rPr>
              <a:t>Review the following </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515938" y="1484313"/>
            <a:ext cx="7848600" cy="4351338"/>
          </a:xfrm>
          <a:prstGeom prst="rect">
            <a:avLst/>
          </a:prstGeom>
        </p:spPr>
        <p:txBody>
          <a:bodyPr/>
          <a:lstStyle/>
          <a:p>
            <a:pPr marL="0" indent="0">
              <a:buNone/>
            </a:pPr>
            <a:r>
              <a:rPr lang="en-AU" sz="2100" dirty="0"/>
              <a:t>The Greek term for mask is persona and was a significant element in the worship of Dionysus at Athens, likely used in ceremonial rites and celebrations. Review the masks on the following side and discuss what character might wear this mask. </a:t>
            </a:r>
          </a:p>
          <a:p>
            <a:pPr marL="0" indent="0">
              <a:buNone/>
            </a:pPr>
            <a:endParaRPr lang="en-AU" sz="2100" dirty="0"/>
          </a:p>
          <a:p>
            <a:pPr marL="0" indent="0">
              <a:buNone/>
            </a:pPr>
            <a:r>
              <a:rPr lang="en-AU" sz="2100" dirty="0"/>
              <a:t>Consider:</a:t>
            </a:r>
          </a:p>
          <a:p>
            <a:pPr marL="0" indent="0">
              <a:buNone/>
            </a:pPr>
            <a:r>
              <a:rPr lang="en-AU" sz="2100" dirty="0"/>
              <a:t>How is character communicated using masks?</a:t>
            </a:r>
          </a:p>
        </p:txBody>
      </p:sp>
    </p:spTree>
    <p:extLst>
      <p:ext uri="{BB962C8B-B14F-4D97-AF65-F5344CB8AC3E}">
        <p14:creationId xmlns:p14="http://schemas.microsoft.com/office/powerpoint/2010/main" val="92702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938" y="0"/>
            <a:ext cx="2419012" cy="245364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1093" y="1782232"/>
            <a:ext cx="2926080" cy="3901440"/>
          </a:xfrm>
          <a:prstGeom prst="rect">
            <a:avLst/>
          </a:prstGeom>
        </p:spPr>
      </p:pic>
      <p:pic>
        <p:nvPicPr>
          <p:cNvPr id="8" name="Picture 7"/>
          <p:cNvPicPr>
            <a:picLocks noChangeAspect="1"/>
          </p:cNvPicPr>
          <p:nvPr/>
        </p:nvPicPr>
        <p:blipFill>
          <a:blip r:embed="rId4"/>
          <a:stretch>
            <a:fillRect/>
          </a:stretch>
        </p:blipFill>
        <p:spPr>
          <a:xfrm>
            <a:off x="8627966" y="0"/>
            <a:ext cx="2366099" cy="2609201"/>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1145" y="2960796"/>
            <a:ext cx="2660313" cy="2673704"/>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27966" y="2505427"/>
            <a:ext cx="3095540" cy="3178246"/>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938" y="2403262"/>
            <a:ext cx="2575565" cy="3280410"/>
          </a:xfrm>
          <a:prstGeom prst="rect">
            <a:avLst/>
          </a:prstGeom>
        </p:spPr>
      </p:pic>
    </p:spTree>
    <p:extLst>
      <p:ext uri="{BB962C8B-B14F-4D97-AF65-F5344CB8AC3E}">
        <p14:creationId xmlns:p14="http://schemas.microsoft.com/office/powerpoint/2010/main" val="165462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6809895" cy="681074"/>
          </a:xfrm>
          <a:prstGeom prst="rect">
            <a:avLst/>
          </a:prstGeom>
        </p:spPr>
        <p:txBody>
          <a:bodyPr>
            <a:noAutofit/>
          </a:bodyPr>
          <a:lstStyle/>
          <a:p>
            <a:r>
              <a:rPr lang="en-AU" b="1" dirty="0">
                <a:solidFill>
                  <a:srgbClr val="C00000"/>
                </a:solidFill>
              </a:rPr>
              <a:t>Four emotions</a:t>
            </a:r>
          </a:p>
        </p:txBody>
      </p:sp>
      <p:sp>
        <p:nvSpPr>
          <p:cNvPr id="3" name="Content Placeholder 2"/>
          <p:cNvSpPr>
            <a:spLocks noGrp="1"/>
          </p:cNvSpPr>
          <p:nvPr>
            <p:ph idx="4294967295"/>
          </p:nvPr>
        </p:nvSpPr>
        <p:spPr>
          <a:xfrm>
            <a:off x="515938" y="1484313"/>
            <a:ext cx="9204960" cy="4249737"/>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100" dirty="0"/>
              <a:t>As we discussed, masks were created to enhance the actor’s ability to communicate emotions to the audience. </a:t>
            </a:r>
          </a:p>
          <a:p>
            <a:pPr marL="514350" lvl="0" indent="-514350">
              <a:buFont typeface="+mj-lt"/>
              <a:buAutoNum type="arabicPeriod"/>
            </a:pPr>
            <a:r>
              <a:rPr lang="en-GB" sz="2100" dirty="0"/>
              <a:t>In pairs, using your face, experiment with how you communicate emotions.</a:t>
            </a:r>
          </a:p>
          <a:p>
            <a:pPr marL="514350" lvl="0" indent="-514350">
              <a:buFont typeface="+mj-lt"/>
              <a:buAutoNum type="arabicPeriod"/>
            </a:pPr>
            <a:r>
              <a:rPr lang="en-GB" sz="2100" dirty="0"/>
              <a:t>Decide upon four emotions you can communicate clearly using your face, take a photo of this and in your logbooks note how this emotion is communicated (lines, shapes, angles).</a:t>
            </a:r>
          </a:p>
          <a:p>
            <a:pPr marL="514350" lvl="0" indent="-514350">
              <a:buFont typeface="+mj-lt"/>
              <a:buAutoNum type="arabicPeriod"/>
            </a:pPr>
            <a:r>
              <a:rPr lang="en-GB" sz="2100" dirty="0"/>
              <a:t>Discuss how you might exaggerate these expressions.</a:t>
            </a:r>
          </a:p>
          <a:p>
            <a:pPr marL="514350" lvl="0" indent="-514350">
              <a:buFont typeface="+mj-lt"/>
              <a:buAutoNum type="arabicPeriod"/>
            </a:pPr>
            <a:r>
              <a:rPr lang="en-AU" sz="2100" dirty="0"/>
              <a:t>Use the </a:t>
            </a:r>
            <a:r>
              <a:rPr lang="en-AU" sz="2100" i="1" dirty="0"/>
              <a:t>Greek Theatre Mask Design </a:t>
            </a:r>
            <a:r>
              <a:rPr lang="en-AU" sz="2100" dirty="0"/>
              <a:t>sheet to record your designs.</a:t>
            </a:r>
            <a:endParaRPr lang="en-US" sz="2100" dirty="0"/>
          </a:p>
          <a:p>
            <a:pPr marL="0" marR="0" lvl="0" indent="0" defTabSz="914400" eaLnBrk="1" fontAlgn="auto" latinLnBrk="0" hangingPunct="1">
              <a:lnSpc>
                <a:spcPct val="100000"/>
              </a:lnSpc>
              <a:spcBef>
                <a:spcPts val="0"/>
              </a:spcBef>
              <a:spcAft>
                <a:spcPts val="0"/>
              </a:spcAft>
              <a:buClrTx/>
              <a:buSzTx/>
              <a:buFontTx/>
              <a:buNone/>
              <a:tabLst/>
              <a:defRPr/>
            </a:pPr>
            <a:endParaRPr lang="en-US" sz="2100" dirty="0"/>
          </a:p>
        </p:txBody>
      </p:sp>
    </p:spTree>
    <p:extLst>
      <p:ext uri="{BB962C8B-B14F-4D97-AF65-F5344CB8AC3E}">
        <p14:creationId xmlns:p14="http://schemas.microsoft.com/office/powerpoint/2010/main" val="165877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5508625" cy="585381"/>
          </a:xfrm>
          <a:prstGeom prst="rect">
            <a:avLst/>
          </a:prstGeom>
        </p:spPr>
        <p:txBody>
          <a:bodyPr>
            <a:noAutofit/>
          </a:bodyPr>
          <a:lstStyle/>
          <a:p>
            <a:r>
              <a:rPr lang="en-AU" b="1" dirty="0">
                <a:solidFill>
                  <a:srgbClr val="C00000"/>
                </a:solidFill>
              </a:rPr>
              <a:t>Cardboard masks</a:t>
            </a:r>
          </a:p>
        </p:txBody>
      </p:sp>
      <p:sp>
        <p:nvSpPr>
          <p:cNvPr id="3" name="Content Placeholder 2"/>
          <p:cNvSpPr>
            <a:spLocks noGrp="1"/>
          </p:cNvSpPr>
          <p:nvPr>
            <p:ph idx="4294967295"/>
          </p:nvPr>
        </p:nvSpPr>
        <p:spPr>
          <a:xfrm>
            <a:off x="515937" y="1484313"/>
            <a:ext cx="9755113" cy="4351338"/>
          </a:xfrm>
          <a:prstGeom prst="rect">
            <a:avLst/>
          </a:prstGeom>
        </p:spPr>
        <p:txBody>
          <a:bodyPr>
            <a:noAutofit/>
          </a:bodyPr>
          <a:lstStyle/>
          <a:p>
            <a:pPr marL="514350" indent="-514350">
              <a:spcBef>
                <a:spcPts val="500"/>
              </a:spcBef>
              <a:buFont typeface="+mj-lt"/>
              <a:buAutoNum type="arabicPeriod"/>
            </a:pPr>
            <a:r>
              <a:rPr lang="en-GB" sz="2100" dirty="0"/>
              <a:t>Look carefully at your designs and pick two designs to make cardboard masks from. </a:t>
            </a:r>
          </a:p>
          <a:p>
            <a:pPr marL="514350" indent="-514350">
              <a:spcBef>
                <a:spcPts val="500"/>
              </a:spcBef>
              <a:buFont typeface="+mj-lt"/>
              <a:buAutoNum type="arabicPeriod"/>
            </a:pPr>
            <a:r>
              <a:rPr lang="en-GB" sz="2100" dirty="0"/>
              <a:t>Draw the expression on the cardboard provided, making sure that the size matches your face. Ensure that the expression is exaggerated so audiences from a distance are able to see the emotions. </a:t>
            </a:r>
            <a:endParaRPr lang="en-US" sz="2100" dirty="0"/>
          </a:p>
          <a:p>
            <a:pPr marL="514350" indent="-514350">
              <a:spcBef>
                <a:spcPts val="500"/>
              </a:spcBef>
              <a:buFont typeface="+mj-lt"/>
              <a:buAutoNum type="arabicPeriod"/>
            </a:pPr>
            <a:r>
              <a:rPr lang="en-GB" sz="2100" dirty="0"/>
              <a:t>Cut out the holes for the eyes and the mouth. </a:t>
            </a:r>
          </a:p>
          <a:p>
            <a:pPr marL="514350" indent="-514350">
              <a:spcBef>
                <a:spcPts val="500"/>
              </a:spcBef>
              <a:buFont typeface="+mj-lt"/>
              <a:buAutoNum type="arabicPeriod"/>
            </a:pPr>
            <a:r>
              <a:rPr lang="en-GB" sz="2100" dirty="0"/>
              <a:t>Decorate appropriately using the resources provided. </a:t>
            </a:r>
          </a:p>
          <a:p>
            <a:pPr marL="514350" indent="-514350">
              <a:spcBef>
                <a:spcPts val="500"/>
              </a:spcBef>
              <a:buFont typeface="+mj-lt"/>
              <a:buAutoNum type="arabicPeriod"/>
            </a:pPr>
            <a:r>
              <a:rPr lang="en-GB" sz="2100" dirty="0"/>
              <a:t>Cut holes in the sides and thread elastic, string or ribbon through them, so that the mask can be tied on your head.</a:t>
            </a:r>
          </a:p>
          <a:p>
            <a:pPr marL="514350" indent="-514350">
              <a:spcBef>
                <a:spcPts val="500"/>
              </a:spcBef>
              <a:buFont typeface="+mj-lt"/>
              <a:buAutoNum type="arabicPeriod"/>
            </a:pPr>
            <a:r>
              <a:rPr lang="en-GB" sz="2100" dirty="0"/>
              <a:t>Check your masks fit your head and adjust the design accordingly. </a:t>
            </a:r>
            <a:endParaRPr lang="en-US" sz="2100" dirty="0"/>
          </a:p>
          <a:p>
            <a:endParaRPr lang="en-US" sz="2100" dirty="0"/>
          </a:p>
        </p:txBody>
      </p:sp>
    </p:spTree>
    <p:extLst>
      <p:ext uri="{BB962C8B-B14F-4D97-AF65-F5344CB8AC3E}">
        <p14:creationId xmlns:p14="http://schemas.microsoft.com/office/powerpoint/2010/main" val="167731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6990648" cy="702340"/>
          </a:xfrm>
          <a:prstGeom prst="rect">
            <a:avLst/>
          </a:prstGeom>
        </p:spPr>
        <p:txBody>
          <a:bodyPr>
            <a:noAutofit/>
          </a:bodyPr>
          <a:lstStyle/>
          <a:p>
            <a:r>
              <a:rPr lang="en-AU" b="1" dirty="0">
                <a:solidFill>
                  <a:srgbClr val="C00000"/>
                </a:solidFill>
              </a:rPr>
              <a:t>Rules of masked performance</a:t>
            </a:r>
          </a:p>
        </p:txBody>
      </p:sp>
      <p:sp>
        <p:nvSpPr>
          <p:cNvPr id="13" name="Content Placeholder 12"/>
          <p:cNvSpPr>
            <a:spLocks noGrp="1"/>
          </p:cNvSpPr>
          <p:nvPr>
            <p:ph sz="half" idx="4294967295"/>
          </p:nvPr>
        </p:nvSpPr>
        <p:spPr>
          <a:xfrm>
            <a:off x="515938" y="1484313"/>
            <a:ext cx="9893336" cy="3568700"/>
          </a:xfrm>
          <a:prstGeom prst="rect">
            <a:avLst/>
          </a:prstGeom>
        </p:spPr>
        <p:txBody>
          <a:bodyPr>
            <a:noAutofit/>
          </a:bodyPr>
          <a:lstStyle/>
          <a:p>
            <a:pPr marL="0" indent="0">
              <a:spcBef>
                <a:spcPts val="500"/>
              </a:spcBef>
              <a:buNone/>
            </a:pPr>
            <a:r>
              <a:rPr lang="en-US" sz="2100" dirty="0"/>
              <a:t>Masked theatre, like all form of performances, have specific practices that are unique. </a:t>
            </a:r>
            <a:endParaRPr lang="en-AU" sz="2100" dirty="0"/>
          </a:p>
          <a:p>
            <a:pPr marL="514350" indent="-514350">
              <a:spcBef>
                <a:spcPts val="500"/>
              </a:spcBef>
              <a:buFont typeface="+mj-lt"/>
              <a:buAutoNum type="arabicPeriod"/>
            </a:pPr>
            <a:r>
              <a:rPr lang="en-AU" sz="2100" dirty="0"/>
              <a:t>Never put a mask on, or take it off, in front of anyone.</a:t>
            </a:r>
          </a:p>
          <a:p>
            <a:pPr marL="514350" indent="-514350">
              <a:spcBef>
                <a:spcPts val="500"/>
              </a:spcBef>
              <a:buFont typeface="+mj-lt"/>
              <a:buAutoNum type="arabicPeriod"/>
            </a:pPr>
            <a:r>
              <a:rPr lang="en-AU" sz="2100" dirty="0"/>
              <a:t>Don't touch the mask when wearing it; it destroys the illusion.</a:t>
            </a:r>
          </a:p>
          <a:p>
            <a:pPr marL="514350" indent="-514350">
              <a:spcBef>
                <a:spcPts val="500"/>
              </a:spcBef>
              <a:buFont typeface="+mj-lt"/>
              <a:buAutoNum type="arabicPeriod"/>
            </a:pPr>
            <a:r>
              <a:rPr lang="en-AU" sz="2100" dirty="0"/>
              <a:t>Always remain 'in character' whilst in mask.</a:t>
            </a:r>
          </a:p>
          <a:p>
            <a:pPr marL="514350" indent="-514350">
              <a:spcBef>
                <a:spcPts val="500"/>
              </a:spcBef>
              <a:buFont typeface="+mj-lt"/>
              <a:buAutoNum type="arabicPeriod"/>
            </a:pPr>
            <a:r>
              <a:rPr lang="en-AU" sz="2100" dirty="0"/>
              <a:t>Handle the masks with respect and never put them down face-down.</a:t>
            </a:r>
          </a:p>
          <a:p>
            <a:pPr marL="514350" indent="-514350">
              <a:spcBef>
                <a:spcPts val="500"/>
              </a:spcBef>
              <a:buFont typeface="+mj-lt"/>
              <a:buAutoNum type="arabicPeriod"/>
            </a:pPr>
            <a:r>
              <a:rPr lang="en-AU" sz="2100" dirty="0"/>
              <a:t>Maintain a distance of six feet minimum between the performer and the audience.</a:t>
            </a:r>
          </a:p>
          <a:p>
            <a:endParaRPr lang="en-US" sz="2100" dirty="0"/>
          </a:p>
        </p:txBody>
      </p:sp>
    </p:spTree>
    <p:extLst>
      <p:ext uri="{BB962C8B-B14F-4D97-AF65-F5344CB8AC3E}">
        <p14:creationId xmlns:p14="http://schemas.microsoft.com/office/powerpoint/2010/main" val="197518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515600" cy="972820"/>
          </a:xfrm>
          <a:prstGeom prst="rect">
            <a:avLst/>
          </a:prstGeom>
        </p:spPr>
        <p:txBody>
          <a:bodyPr>
            <a:noAutofit/>
          </a:bodyPr>
          <a:lstStyle/>
          <a:p>
            <a:r>
              <a:rPr lang="en-AU" b="1" dirty="0">
                <a:solidFill>
                  <a:srgbClr val="C00000"/>
                </a:solidFill>
              </a:rPr>
              <a:t>Masking up</a:t>
            </a:r>
          </a:p>
        </p:txBody>
      </p:sp>
      <p:sp>
        <p:nvSpPr>
          <p:cNvPr id="3" name="Content Placeholder 2"/>
          <p:cNvSpPr>
            <a:spLocks noGrp="1"/>
          </p:cNvSpPr>
          <p:nvPr>
            <p:ph idx="4294967295"/>
          </p:nvPr>
        </p:nvSpPr>
        <p:spPr>
          <a:xfrm>
            <a:off x="515938" y="1484313"/>
            <a:ext cx="11373810" cy="3782695"/>
          </a:xfrm>
          <a:prstGeom prst="rect">
            <a:avLst/>
          </a:prstGeom>
        </p:spPr>
        <p:txBody>
          <a:bodyPr>
            <a:noAutofit/>
          </a:bodyPr>
          <a:lstStyle/>
          <a:p>
            <a:pPr marL="0" indent="0">
              <a:lnSpc>
                <a:spcPct val="120000"/>
              </a:lnSpc>
              <a:buNone/>
            </a:pPr>
            <a:r>
              <a:rPr lang="en-AU" sz="1600" dirty="0"/>
              <a:t>We will now practice putting on a mask for the very first time. It is important you remain focused during the task and show respect for the mask we are putting on. </a:t>
            </a:r>
          </a:p>
          <a:p>
            <a:pPr marL="457200" indent="-457200">
              <a:lnSpc>
                <a:spcPct val="120000"/>
              </a:lnSpc>
              <a:spcBef>
                <a:spcPts val="500"/>
              </a:spcBef>
              <a:buFont typeface="+mj-lt"/>
              <a:buAutoNum type="arabicPeriod"/>
            </a:pPr>
            <a:r>
              <a:rPr lang="en-AU" sz="1600" dirty="0"/>
              <a:t>Collect a mask you designed in the last task.</a:t>
            </a:r>
          </a:p>
          <a:p>
            <a:pPr marL="457200" indent="-457200">
              <a:lnSpc>
                <a:spcPct val="120000"/>
              </a:lnSpc>
              <a:spcBef>
                <a:spcPts val="500"/>
              </a:spcBef>
              <a:buFont typeface="+mj-lt"/>
              <a:buAutoNum type="arabicPeriod"/>
            </a:pPr>
            <a:r>
              <a:rPr lang="en-AU" sz="1600" dirty="0"/>
              <a:t>Turn your back to everyone/find a private space to work.</a:t>
            </a:r>
          </a:p>
          <a:p>
            <a:pPr marL="457200" indent="-457200">
              <a:lnSpc>
                <a:spcPct val="120000"/>
              </a:lnSpc>
              <a:spcBef>
                <a:spcPts val="500"/>
              </a:spcBef>
              <a:buFont typeface="+mj-lt"/>
              <a:buAutoNum type="arabicPeriod"/>
            </a:pPr>
            <a:r>
              <a:rPr lang="en-AU" sz="1600" dirty="0"/>
              <a:t>Now pull the face/copy the expression of the mask as accurately as you can. Take your time with this process to really study every detail. It might help to </a:t>
            </a:r>
            <a:r>
              <a:rPr lang="en-AU" sz="1600" i="1" dirty="0"/>
              <a:t>imagine</a:t>
            </a:r>
            <a:r>
              <a:rPr lang="en-AU" sz="1600" dirty="0"/>
              <a:t> you are looking in a mirror as you look at the mask. The more time you spend with the mask at this stage, and the more accurately you take on the exact expression, the better the mask will work.</a:t>
            </a:r>
          </a:p>
          <a:p>
            <a:pPr marL="457200" indent="-457200">
              <a:lnSpc>
                <a:spcPct val="120000"/>
              </a:lnSpc>
              <a:spcBef>
                <a:spcPts val="500"/>
              </a:spcBef>
              <a:buFont typeface="+mj-lt"/>
              <a:buAutoNum type="arabicPeriod"/>
            </a:pPr>
            <a:r>
              <a:rPr lang="en-AU" sz="1600" dirty="0"/>
              <a:t>Put the mask on. Make sure it fits well, the elastic is the correct tension, and that you can see. You will experience tunnel vision through pinhole eyes. Arrange your hair, a hat, wig or hood to cover the mask/hair line where possible.</a:t>
            </a:r>
          </a:p>
          <a:p>
            <a:pPr marL="457200" indent="-457200">
              <a:lnSpc>
                <a:spcPct val="120000"/>
              </a:lnSpc>
              <a:spcBef>
                <a:spcPts val="500"/>
              </a:spcBef>
              <a:buFont typeface="+mj-lt"/>
              <a:buAutoNum type="arabicPeriod"/>
            </a:pPr>
            <a:r>
              <a:rPr lang="en-AU" sz="1600" dirty="0"/>
              <a:t>Keep pulling the face of the mask whilst you are wearing it at all times. This will ensure that you stay in character.</a:t>
            </a:r>
          </a:p>
          <a:p>
            <a:pPr marL="457200" indent="-457200">
              <a:lnSpc>
                <a:spcPct val="120000"/>
              </a:lnSpc>
              <a:spcBef>
                <a:spcPts val="500"/>
              </a:spcBef>
              <a:buFont typeface="+mj-lt"/>
              <a:buAutoNum type="arabicPeriod"/>
            </a:pPr>
            <a:r>
              <a:rPr lang="en-AU" sz="1600" dirty="0"/>
              <a:t>Still working alone and with your back to the audience ( or off stage): Let the face 'melt' down into the body. Experiment with different ways of standing/ moving on the spot. Think about the state of tension in the body. Are there any particular physical characteristics to this mask? Try to inhabit the mask with your whole body now, taking the impetus from the face.</a:t>
            </a:r>
          </a:p>
          <a:p>
            <a:pPr marL="457200" indent="-457200">
              <a:lnSpc>
                <a:spcPct val="120000"/>
              </a:lnSpc>
              <a:spcBef>
                <a:spcPts val="500"/>
              </a:spcBef>
              <a:buFont typeface="+mj-lt"/>
              <a:buAutoNum type="arabicPeriod"/>
            </a:pPr>
            <a:r>
              <a:rPr lang="en-AU" sz="1600" dirty="0"/>
              <a:t>Face your audience in the character of the mask, and when you’re ready begin to move around the space as your character.</a:t>
            </a:r>
          </a:p>
        </p:txBody>
      </p:sp>
    </p:spTree>
    <p:extLst>
      <p:ext uri="{BB962C8B-B14F-4D97-AF65-F5344CB8AC3E}">
        <p14:creationId xmlns:p14="http://schemas.microsoft.com/office/powerpoint/2010/main" val="4089351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Introduction to masks</vt:lpstr>
      <vt:lpstr>PowerPoint Presentation</vt:lpstr>
      <vt:lpstr>Review the following </vt:lpstr>
      <vt:lpstr>PowerPoint Presentation</vt:lpstr>
      <vt:lpstr>Four emotions</vt:lpstr>
      <vt:lpstr>Cardboard masks</vt:lpstr>
      <vt:lpstr>Rules of masked performance</vt:lpstr>
      <vt:lpstr>Masking up</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arts Greek theatre masks</dc:title>
  <dc:creator/>
  <cp:lastModifiedBy/>
  <cp:revision>1</cp:revision>
  <dcterms:created xsi:type="dcterms:W3CDTF">2022-10-12T03:13:11Z</dcterms:created>
  <dcterms:modified xsi:type="dcterms:W3CDTF">2022-10-12T03:13:32Z</dcterms:modified>
</cp:coreProperties>
</file>