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8" r:id="rId13"/>
    <p:sldId id="267" r:id="rId14"/>
    <p:sldId id="264" r:id="rId15"/>
    <p:sldId id="265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6"/>
    <p:restoredTop sz="94661"/>
  </p:normalViewPr>
  <p:slideViewPr>
    <p:cSldViewPr snapToGrid="0">
      <p:cViewPr varScale="1">
        <p:scale>
          <a:sx n="132" d="100"/>
          <a:sy n="132" d="100"/>
        </p:scale>
        <p:origin x="184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1.britannica.com/eb-media/75/136775-004-856ECAEF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aemebase.com/wp-content/uploads/coveronly_0006_Layer-Comp-7.p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aemebase.com/wp-content/uploads/HORRIBLE-HAIRY-HOGS-450x300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.au/pin/136515432430189887/?lp=tru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ndisfarne_Gospels_folio_139r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a/ad/Illuminated_Manuscripts_(Middleton)_figure11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gr-assets.com/images/S/compressed.photo.goodreads.com/hostedimages/1380428085i/856274.gi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raemebase.com/wp-content/uploads/coveronly_0006_Layer-Comp-7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https://media1.britannica.com/eb-media/75/136775-004-856ECAEF.jpg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http://graemebase.com/wp-content/uploads/coveronly_0006_Layer-Comp-7.png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http://graemebase.com/wp-content/uploads/HORRIBLE-HAIRY-HOGS-450x300.jpg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Image one: http://www.latimes.com/local/obituaries/archives/la-me-bob-fosse-19870924-20160622-snap-story.html</a:t>
            </a:r>
          </a:p>
          <a:p>
            <a:r>
              <a:t>Image two: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https://www.pinterest.com.au/pin/136515432430189887/?lp=true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https://commons.wikimedia.org/wiki/File:Lindisfarne_Gospels_folio_139r.jpg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https://upload.wikimedia.org/wikipedia/commons/a/ad/Illuminated_Manuscripts_%28Middleton%29_figure11.jpg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https://i.gr-assets.com/images/S/compressed.photo.goodreads.com/hostedimages/1380428085i/856274.gif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ascent of Muhammad to heaven (mi'rāj)</a:t>
            </a:r>
          </a:p>
          <a:p>
            <a:r>
              <a:t>between 1539 and 1543</a:t>
            </a:r>
          </a:p>
          <a:p>
            <a:r>
              <a:t>opaque watercolor and ink on paper</a:t>
            </a:r>
          </a:p>
          <a:p>
            <a:r>
              <a:t>28.7 × 18.6 cm (11.3 × 7.3 in) accessed 10/12/2017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Image from http://special.lib.gla.ac.uk/exhibns/month/dec2006.html, accessed 18/01/2018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091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94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http://graemebase.com/wp-content/uploads/coveronly_0006_Layer-Comp-7.png</a:t>
            </a:r>
            <a:r>
              <a:t> accessed 10/12/2017</a:t>
            </a:r>
          </a:p>
        </p:txBody>
      </p:sp>
    </p:spTree>
    <p:extLst>
      <p:ext uri="{BB962C8B-B14F-4D97-AF65-F5344CB8AC3E}">
        <p14:creationId xmlns:p14="http://schemas.microsoft.com/office/powerpoint/2010/main" val="400568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AF0D1D-40A4-3741-AA06-D54479326097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958" userDrawn="1">
          <p15:clr>
            <a:srgbClr val="FBAE40"/>
          </p15:clr>
        </p15:guide>
        <p15:guide id="5" pos="3795" userDrawn="1">
          <p15:clr>
            <a:srgbClr val="FBAE40"/>
          </p15:clr>
        </p15:guide>
        <p15:guide id="6" orient="horz" pos="3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BWVC384l0&amp;feature=youtu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tif"/><Relationship Id="rId4" Type="http://schemas.openxmlformats.org/officeDocument/2006/relationships/hyperlink" Target="http://graemebase.com/about-graem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aDHJu9J10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HKBJkf2xbq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ecial.lib.gla.ac.uk/exhibns/month/dec2006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h2CcewghKo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2/29/Initial_A-_Two_Men_before_a_King_and_A_Man_Speaking_to_a_Family_-_Google_Art_Project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.au/url?sa=i&amp;rct=j&amp;q=&amp;esrc=s&amp;source=images&amp;cd=&amp;cad=rja&amp;uact=8&amp;ved=0ahUKEwiDmrm4kuDYAhUS5LwKHT4tB5IQjRwIBw&amp;url=http://www.getty.edu/art/collection/artists/17903/virgil-master-french-active-about-1380-1420/&amp;psig=AOvVaw0UfDGuqMYadr7pXUmjGwPX&amp;ust=15163178258083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 idx="4294967295"/>
          </p:nvPr>
        </p:nvSpPr>
        <p:spPr>
          <a:xfrm>
            <a:off x="0" y="6172844"/>
            <a:ext cx="12192000" cy="697230"/>
          </a:xfrm>
          <a:prstGeom prst="rect">
            <a:avLst/>
          </a:prstGeom>
        </p:spPr>
        <p:txBody>
          <a:bodyPr/>
          <a:lstStyle>
            <a:lvl1pPr defTabSz="841247">
              <a:defRPr sz="4048">
                <a:solidFill>
                  <a:srgbClr val="FFFFFF"/>
                </a:solidFill>
              </a:defRPr>
            </a:lvl1pPr>
          </a:lstStyle>
          <a:p>
            <a:pPr algn="ctr"/>
            <a:r>
              <a:rPr dirty="0"/>
              <a:t>Illuminated manuscripts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287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Graeme Base -</a:t>
            </a:r>
            <a:r>
              <a:rPr lang="en-AU" dirty="0">
                <a:latin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</a:rPr>
              <a:t>Animalia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3515" y="1520825"/>
            <a:ext cx="3927180" cy="39271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BB69EC-1F34-4A49-84B0-7AA1735FFBAF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520824"/>
            <a:ext cx="5508625" cy="4213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Research and answer the following in your visual design journal/blog: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Compose a one page biography for Graeme Base.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Write a TEEEC paragraph on Graeme Base’s art style, famous artworks and creative process.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What makes his work unique, yet similar to illuminated manuscripts?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Design a ten page children's book based on Graeme Base’s works.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26948054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530257"/>
            <a:ext cx="5356558" cy="320773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2100"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Watch the video </a:t>
            </a:r>
            <a:r>
              <a:rPr lang="en-AU" sz="2100" dirty="0">
                <a:hlinkClick r:id="rId3"/>
              </a:rPr>
              <a:t>Interview with Children’s Author Graeme Base</a:t>
            </a:r>
            <a:r>
              <a:rPr lang="en-AU" sz="2100" dirty="0"/>
              <a:t> (00:02:55)</a:t>
            </a: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endParaRPr lang="en-AU" sz="2100"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endParaRPr lang="en-AU" sz="2100"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Find out more about Graeme </a:t>
            </a:r>
            <a:r>
              <a:rPr lang="en-AU" sz="2100" dirty="0"/>
              <a:t>B</a:t>
            </a:r>
            <a:r>
              <a:rPr sz="2100" dirty="0" err="1"/>
              <a:t>ase</a:t>
            </a:r>
            <a:r>
              <a:rPr sz="2100" dirty="0"/>
              <a:t> at</a:t>
            </a:r>
            <a:r>
              <a:rPr lang="en-AU" sz="2100" dirty="0"/>
              <a:t>: </a:t>
            </a:r>
            <a:r>
              <a:rPr sz="21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http://graemebase.com/about-graeme/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91530" y="2371364"/>
            <a:ext cx="4477065" cy="2453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ontent Placeholder 3" descr="Content Placeholder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76060" y="1530257"/>
            <a:ext cx="6209167" cy="3797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2301" y="1535513"/>
            <a:ext cx="5149152" cy="3432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705" y="1664044"/>
            <a:ext cx="5795297" cy="3175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7848602" cy="1325563"/>
          </a:xfrm>
          <a:prstGeom prst="rect">
            <a:avLst/>
          </a:prstGeom>
        </p:spPr>
        <p:txBody>
          <a:bodyPr/>
          <a:lstStyle>
            <a:lvl1pPr algn="ctr" defTabSz="868680">
              <a:defRPr sz="4180"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What is an illuminated manuscript? 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7" y="1520825"/>
            <a:ext cx="5508625" cy="4213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lang="en-AU" dirty="0"/>
              <a:t>Watch the videos</a:t>
            </a:r>
          </a:p>
          <a:p>
            <a:pPr defTabSz="457200">
              <a:lnSpc>
                <a:spcPct val="107916"/>
              </a:lnSpc>
              <a:spcBef>
                <a:spcPts val="800"/>
              </a:spcBef>
              <a:buSzTx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lang="en-AU" dirty="0">
                <a:hlinkClick r:id="rId3"/>
              </a:rPr>
              <a:t>Making illuminated Manuscripts </a:t>
            </a:r>
            <a:r>
              <a:rPr lang="en-AU" dirty="0"/>
              <a:t>(00:06:13)</a:t>
            </a:r>
          </a:p>
          <a:p>
            <a:pPr defTabSz="457200">
              <a:lnSpc>
                <a:spcPct val="107916"/>
              </a:lnSpc>
              <a:spcBef>
                <a:spcPts val="800"/>
              </a:spcBef>
              <a:buSzTx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lang="en-AU" dirty="0">
                <a:hlinkClick r:id="rId4"/>
              </a:rPr>
              <a:t>The Structure of a Medieval Manuscript </a:t>
            </a:r>
            <a:r>
              <a:rPr lang="en-AU" dirty="0"/>
              <a:t>(00:02:08).</a:t>
            </a: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pPr>
            <a:endParaRPr lang="en-AU"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lang="en-AU" dirty="0"/>
              <a:t>S</a:t>
            </a:r>
            <a:r>
              <a:rPr dirty="0" err="1"/>
              <a:t>ummar</a:t>
            </a:r>
            <a:r>
              <a:rPr lang="en-AU" dirty="0" err="1"/>
              <a:t>ise</a:t>
            </a:r>
            <a:r>
              <a:rPr lang="en-AU" dirty="0"/>
              <a:t> the main points </a:t>
            </a:r>
            <a:r>
              <a:rPr dirty="0"/>
              <a:t>in your </a:t>
            </a:r>
            <a:r>
              <a:rPr lang="en-AU" dirty="0"/>
              <a:t>visual design journal or blog.</a:t>
            </a:r>
            <a:endParaRPr dirty="0"/>
          </a:p>
        </p:txBody>
      </p:sp>
      <p:pic>
        <p:nvPicPr>
          <p:cNvPr id="116" name="Content Placeholder 3" descr="Content Placeholder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85764" y="1520825"/>
            <a:ext cx="3984875" cy="3953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584200"/>
            <a:ext cx="5508625" cy="512000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79475">
              <a:lnSpc>
                <a:spcPct val="107916"/>
              </a:lnSpc>
              <a:spcBef>
                <a:spcPts val="600"/>
              </a:spcBef>
              <a:buSzTx/>
              <a:defRPr sz="1743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The word manuscript originates from the words meaning ‘</a:t>
            </a:r>
            <a:r>
              <a:rPr lang="en-AU" sz="2100" dirty="0"/>
              <a:t>h</a:t>
            </a:r>
            <a:r>
              <a:rPr sz="2100" dirty="0" err="1"/>
              <a:t>andwritten</a:t>
            </a:r>
            <a:r>
              <a:rPr sz="2100" dirty="0"/>
              <a:t>”. </a:t>
            </a:r>
          </a:p>
          <a:p>
            <a:pPr defTabSz="379475">
              <a:lnSpc>
                <a:spcPct val="107916"/>
              </a:lnSpc>
              <a:spcBef>
                <a:spcPts val="600"/>
              </a:spcBef>
              <a:buSzTx/>
              <a:defRPr sz="1743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Manuscripts were painstakingly copied by scribes on parchment or vellum</a:t>
            </a:r>
            <a:r>
              <a:rPr lang="en-AU" sz="2100" dirty="0"/>
              <a:t>,</a:t>
            </a:r>
            <a:r>
              <a:rPr sz="2100" dirty="0"/>
              <a:t> using quills</a:t>
            </a:r>
            <a:r>
              <a:rPr lang="en-AU" sz="2100" dirty="0"/>
              <a:t>.</a:t>
            </a:r>
            <a:r>
              <a:rPr sz="2100" dirty="0"/>
              <a:t> </a:t>
            </a:r>
          </a:p>
          <a:p>
            <a:pPr defTabSz="379475">
              <a:lnSpc>
                <a:spcPct val="107916"/>
              </a:lnSpc>
              <a:spcBef>
                <a:spcPts val="600"/>
              </a:spcBef>
              <a:buSzTx/>
              <a:defRPr sz="1743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The inks and </a:t>
            </a:r>
            <a:r>
              <a:rPr sz="2100" dirty="0" err="1"/>
              <a:t>colours</a:t>
            </a:r>
            <a:r>
              <a:rPr sz="2100" dirty="0"/>
              <a:t> were made from ground pigments</a:t>
            </a:r>
            <a:r>
              <a:rPr lang="en-AU" sz="2100" dirty="0"/>
              <a:t>,</a:t>
            </a:r>
            <a:r>
              <a:rPr sz="2100" dirty="0"/>
              <a:t> such as lamp black carbon</a:t>
            </a:r>
            <a:r>
              <a:rPr lang="en-AU" sz="2100" dirty="0"/>
              <a:t>, </a:t>
            </a:r>
            <a:r>
              <a:rPr sz="2100" dirty="0"/>
              <a:t>minerals or rocks</a:t>
            </a:r>
            <a:r>
              <a:rPr lang="en-AU" sz="2100" dirty="0"/>
              <a:t>.</a:t>
            </a:r>
            <a:endParaRPr sz="2100" dirty="0"/>
          </a:p>
          <a:p>
            <a:pPr defTabSz="379475">
              <a:lnSpc>
                <a:spcPct val="107916"/>
              </a:lnSpc>
              <a:spcBef>
                <a:spcPts val="600"/>
              </a:spcBef>
              <a:buSzTx/>
              <a:defRPr sz="1743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Until the 1200s</a:t>
            </a:r>
            <a:r>
              <a:rPr lang="en-AU" sz="2100" dirty="0"/>
              <a:t>,</a:t>
            </a:r>
            <a:r>
              <a:rPr sz="2100" dirty="0"/>
              <a:t> Monks in monasteries made the manuscripts </a:t>
            </a:r>
            <a:r>
              <a:rPr lang="en-AU" sz="2100" dirty="0"/>
              <a:t>f</a:t>
            </a:r>
            <a:r>
              <a:rPr sz="2100" dirty="0"/>
              <a:t>or religious reasons</a:t>
            </a:r>
            <a:r>
              <a:rPr lang="en-AU" sz="2100" dirty="0"/>
              <a:t>,</a:t>
            </a:r>
            <a:r>
              <a:rPr sz="2100" dirty="0"/>
              <a:t> but </a:t>
            </a:r>
            <a:r>
              <a:rPr lang="en-AU" sz="2100" dirty="0"/>
              <a:t>also</a:t>
            </a:r>
            <a:r>
              <a:rPr sz="2100" dirty="0"/>
              <a:t> to reproduce Greek and Roman texts.</a:t>
            </a:r>
          </a:p>
          <a:p>
            <a:pPr defTabSz="379475">
              <a:lnSpc>
                <a:spcPct val="107916"/>
              </a:lnSpc>
              <a:spcBef>
                <a:spcPts val="600"/>
              </a:spcBef>
              <a:buSzTx/>
              <a:defRPr sz="1743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Sometimes monks </a:t>
            </a:r>
            <a:r>
              <a:rPr lang="en-AU" sz="2100" dirty="0"/>
              <a:t>would</a:t>
            </a:r>
            <a:r>
              <a:rPr sz="2100" dirty="0"/>
              <a:t> travel</a:t>
            </a:r>
            <a:r>
              <a:rPr lang="en-AU" sz="2100" dirty="0"/>
              <a:t> in pairs</a:t>
            </a:r>
            <a:r>
              <a:rPr sz="2100" dirty="0"/>
              <a:t> to copy a book from another monastery</a:t>
            </a:r>
            <a:r>
              <a:rPr lang="en-AU" sz="2100" dirty="0"/>
              <a:t>. While one person scribed, </a:t>
            </a:r>
            <a:r>
              <a:rPr sz="2100" dirty="0"/>
              <a:t>the other </a:t>
            </a:r>
            <a:r>
              <a:rPr lang="en-AU" sz="2100" dirty="0"/>
              <a:t>would </a:t>
            </a:r>
            <a:r>
              <a:rPr sz="2100" dirty="0"/>
              <a:t>illuminated.</a:t>
            </a:r>
          </a:p>
        </p:txBody>
      </p:sp>
      <p:pic>
        <p:nvPicPr>
          <p:cNvPr id="12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9986" y="584200"/>
            <a:ext cx="3012033" cy="4183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584200"/>
            <a:ext cx="5508625" cy="422703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57200">
              <a:lnSpc>
                <a:spcPct val="107916"/>
              </a:lnSpc>
              <a:spcBef>
                <a:spcPts val="800"/>
              </a:spcBef>
              <a:buSzTx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The </a:t>
            </a:r>
            <a:r>
              <a:rPr lang="en-AU" sz="2100" dirty="0"/>
              <a:t>'</a:t>
            </a:r>
            <a:r>
              <a:rPr sz="2100" dirty="0"/>
              <a:t>illumination</a:t>
            </a:r>
            <a:r>
              <a:rPr lang="en-AU" sz="2100" dirty="0"/>
              <a:t>'</a:t>
            </a:r>
            <a:r>
              <a:rPr sz="2100" dirty="0"/>
              <a:t> comes from the application of gold to the pages which made them look like they glowed.</a:t>
            </a:r>
            <a:endParaRPr lang="en-AU" sz="2100" dirty="0"/>
          </a:p>
          <a:p>
            <a:pPr defTabSz="457200">
              <a:lnSpc>
                <a:spcPct val="107916"/>
              </a:lnSpc>
              <a:spcBef>
                <a:spcPts val="800"/>
              </a:spcBef>
              <a:buSzTx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The picture to the right is of the</a:t>
            </a:r>
            <a:r>
              <a:rPr sz="2100" dirty="0"/>
              <a:t> opening page of St Luke's Gospel 715</a:t>
            </a:r>
            <a:r>
              <a:rPr lang="en-AU" sz="2100" dirty="0"/>
              <a:t> AD,</a:t>
            </a:r>
            <a:r>
              <a:rPr sz="2100" dirty="0"/>
              <a:t> in the Lindisfarne Gospels. </a:t>
            </a:r>
            <a:r>
              <a:rPr lang="en-AU" sz="2100" dirty="0"/>
              <a:t>It is made from</a:t>
            </a:r>
            <a:r>
              <a:rPr sz="2100" dirty="0"/>
              <a:t> </a:t>
            </a:r>
            <a:r>
              <a:rPr lang="en-AU" sz="2100" dirty="0"/>
              <a:t>ink</a:t>
            </a:r>
            <a:r>
              <a:rPr sz="2100" dirty="0"/>
              <a:t>, pigments and gold on vellum</a:t>
            </a:r>
            <a:r>
              <a:rPr lang="en-AU" sz="2100" dirty="0"/>
              <a:t>.</a:t>
            </a:r>
            <a:endParaRPr sz="2100" dirty="0"/>
          </a:p>
        </p:txBody>
      </p:sp>
      <p:pic>
        <p:nvPicPr>
          <p:cNvPr id="126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6438" y="584200"/>
            <a:ext cx="3661495" cy="5054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74138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t>   </a:t>
            </a:r>
          </a:p>
        </p:txBody>
      </p:sp>
      <p:pic>
        <p:nvPicPr>
          <p:cNvPr id="131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2433" y="1351020"/>
            <a:ext cx="2990089" cy="406908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he illustrated pages were made up of decorated letters, borders large and miniature images that helped people follow the text, In an age when most people couldn’t read.…"/>
          <p:cNvSpPr txBox="1"/>
          <p:nvPr/>
        </p:nvSpPr>
        <p:spPr>
          <a:xfrm>
            <a:off x="515938" y="584200"/>
            <a:ext cx="5508625" cy="514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noAutofit/>
          </a:bodyPr>
          <a:lstStyle/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00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The illustrated pages were made up of decorated letters, borders</a:t>
            </a:r>
            <a:r>
              <a:rPr lang="en-AU" sz="2100" dirty="0"/>
              <a:t> and</a:t>
            </a:r>
            <a:r>
              <a:rPr sz="2100" dirty="0"/>
              <a:t> large and miniature images that helped people follow the text</a:t>
            </a:r>
            <a:r>
              <a:rPr lang="en-AU" sz="2100" dirty="0"/>
              <a:t>. This assisted those who couldn’t read to understand what was being told through the text. </a:t>
            </a:r>
          </a:p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Illuminated manuscripts</a:t>
            </a:r>
            <a:r>
              <a:rPr sz="2100" dirty="0"/>
              <a:t> continued</a:t>
            </a:r>
            <a:r>
              <a:rPr lang="en-AU" sz="2100" dirty="0"/>
              <a:t> to be made</a:t>
            </a:r>
            <a:r>
              <a:rPr sz="2100" dirty="0"/>
              <a:t> until</a:t>
            </a:r>
            <a:r>
              <a:rPr lang="en-AU" sz="2100" dirty="0"/>
              <a:t> the</a:t>
            </a:r>
            <a:r>
              <a:rPr sz="2100" dirty="0"/>
              <a:t> 1450s when Gutenberg invented movable type and the printing press.</a:t>
            </a:r>
            <a:r>
              <a:rPr lang="en-AU" sz="2100" dirty="0"/>
              <a:t> </a:t>
            </a:r>
            <a:r>
              <a:rPr sz="2100" dirty="0"/>
              <a:t>Printing meant books could be mass produced.</a:t>
            </a:r>
          </a:p>
          <a:p>
            <a:pPr defTabSz="457200">
              <a:lnSpc>
                <a:spcPct val="107916"/>
              </a:lnSpc>
              <a:spcBef>
                <a:spcPts val="8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endParaRPr sz="21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3014" y="584200"/>
            <a:ext cx="4293870" cy="53152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CFA695-7128-4A4E-A782-8AAD3FB02D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5938" y="1520825"/>
            <a:ext cx="3935733" cy="24917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68680">
              <a:defRPr sz="4180">
                <a:solidFill>
                  <a:srgbClr val="C00000"/>
                </a:solidFill>
              </a:defRPr>
            </a:lvl1pPr>
          </a:lstStyle>
          <a:p>
            <a:pPr algn="l"/>
            <a:r>
              <a:rPr lang="en-AU" dirty="0">
                <a:latin typeface="Calibri" panose="020F0502020204030204" pitchFamily="34" charset="0"/>
              </a:rPr>
              <a:t>Here are some examples of illuminated</a:t>
            </a:r>
            <a:r>
              <a:rPr dirty="0"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letters.</a:t>
            </a: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1196637" cy="6535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>
                <a:solidFill>
                  <a:srgbClr val="C00000"/>
                </a:solidFill>
              </a:defRPr>
            </a:pPr>
            <a:r>
              <a:rPr dirty="0">
                <a:latin typeface="Calibri" panose="020F0502020204030204" pitchFamily="34" charset="0"/>
              </a:rPr>
              <a:t>The ascent of Muhammad to heaven (</a:t>
            </a:r>
            <a:r>
              <a:rPr dirty="0" err="1">
                <a:latin typeface="Calibri" panose="020F0502020204030204" pitchFamily="34" charset="0"/>
              </a:rPr>
              <a:t>mi'rāj</a:t>
            </a:r>
            <a:r>
              <a:rPr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143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2052" y="1520825"/>
            <a:ext cx="2814157" cy="415885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e illustrated pages were made up of decorated letters, borders large and miniature images that helped people follow the text, In an age when most people couldn’t read.…">
            <a:extLst>
              <a:ext uri="{FF2B5EF4-FFF2-40B4-BE49-F238E27FC236}">
                <a16:creationId xmlns:a16="http://schemas.microsoft.com/office/drawing/2014/main" id="{51FC23D0-488D-D943-A177-2B2F04A84DF2}"/>
              </a:ext>
            </a:extLst>
          </p:cNvPr>
          <p:cNvSpPr txBox="1"/>
          <p:nvPr/>
        </p:nvSpPr>
        <p:spPr>
          <a:xfrm>
            <a:off x="515938" y="1035463"/>
            <a:ext cx="5508625" cy="464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noAutofit/>
          </a:bodyPr>
          <a:lstStyle/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00">
                <a:uFill>
                  <a:solidFill>
                    <a:srgbClr val="000000"/>
                  </a:solidFill>
                </a:uFill>
              </a:defRPr>
            </a:pPr>
            <a:endParaRPr lang="en-AU" sz="2100" dirty="0"/>
          </a:p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This illuminated manuscript was made sometime between 1539 and 1543.</a:t>
            </a:r>
          </a:p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It is opaque </a:t>
            </a:r>
            <a:r>
              <a:rPr lang="en-AU" sz="2100" dirty="0" err="1"/>
              <a:t>watercolor</a:t>
            </a:r>
            <a:r>
              <a:rPr lang="en-AU" sz="2100" dirty="0"/>
              <a:t> and ink on paper.</a:t>
            </a:r>
          </a:p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The size is 28.7 × 18.6 cm (11.3 × 7.3 in).</a:t>
            </a:r>
          </a:p>
          <a:p>
            <a:pPr defTabSz="457200">
              <a:lnSpc>
                <a:spcPct val="107916"/>
              </a:lnSpc>
              <a:spcBef>
                <a:spcPts val="800"/>
              </a:spcBef>
              <a:defRPr sz="22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Illuminated scripts were common in all cultures and combine images and text to communicate religious and non religious stories.</a:t>
            </a:r>
          </a:p>
          <a:p>
            <a:pPr defTabSz="457200">
              <a:lnSpc>
                <a:spcPct val="107916"/>
              </a:lnSpc>
              <a:spcBef>
                <a:spcPts val="800"/>
              </a:spcBef>
              <a:defRPr sz="22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Use the internet to find some examples of manuscripts from other cultures. Write about them in your visual design journal/blog.</a:t>
            </a:r>
          </a:p>
          <a:p>
            <a:pPr marL="342900" indent="-342900" defTabSz="457200">
              <a:lnSpc>
                <a:spcPct val="107916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00">
                <a:uFill>
                  <a:solidFill>
                    <a:srgbClr val="000000"/>
                  </a:solidFill>
                </a:uFill>
              </a:defRPr>
            </a:pPr>
            <a:endParaRPr sz="21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601461"/>
            <a:ext cx="10287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Calibri" panose="020F0502020204030204" pitchFamily="34" charset="0"/>
              </a:rPr>
              <a:t>Book of hours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BB69EC-1F34-4A49-84B0-7AA1735FFBAF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515939" y="1520825"/>
            <a:ext cx="6565086" cy="43930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Using the internet, go to the </a:t>
            </a:r>
            <a:r>
              <a:rPr lang="en-AU" sz="2100" dirty="0">
                <a:hlinkClick r:id="rId3"/>
              </a:rPr>
              <a:t>Glasgow University library special collections department website </a:t>
            </a:r>
            <a:r>
              <a:rPr lang="en-AU" sz="2100" dirty="0"/>
              <a:t>and read through the page with information about the Book of Hours.</a:t>
            </a: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Research and answer the following in your visual design journal/blog: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Why is this manuscript called the ‘Book of hours’?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What was the purpose of the book of hours?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How is repetition used in the images?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Brainstorm five modern organisational tools that could be changed to an illuminated manuscript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Watch the video </a:t>
            </a:r>
            <a:r>
              <a:rPr lang="en-AU" sz="2100" dirty="0">
                <a:hlinkClick r:id="rId4"/>
              </a:rPr>
              <a:t>The Medieval Calendar</a:t>
            </a:r>
            <a:r>
              <a:rPr lang="en-AU" sz="2100" dirty="0"/>
              <a:t> (00:04:29).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endParaRPr lang="en-AU" sz="2100" dirty="0"/>
          </a:p>
        </p:txBody>
      </p:sp>
      <p:pic>
        <p:nvPicPr>
          <p:cNvPr id="1026" name="Picture 2" descr="http://special.lib.gla.ac.uk/images/exhibitions/month/mseuing3/E3_double2.jpg">
            <a:extLst>
              <a:ext uri="{FF2B5EF4-FFF2-40B4-BE49-F238E27FC236}">
                <a16:creationId xmlns:a16="http://schemas.microsoft.com/office/drawing/2014/main" id="{081DDD0C-A731-41E9-ABED-D6895F1C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79" y="1907540"/>
            <a:ext cx="4408496" cy="31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647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287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Calibri" panose="020F0502020204030204" pitchFamily="34" charset="0"/>
              </a:rPr>
              <a:t>Compare and contrast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BB69EC-1F34-4A49-84B0-7AA1735FFBAF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520824"/>
            <a:ext cx="11196637" cy="43218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Use the </a:t>
            </a:r>
            <a:r>
              <a:rPr lang="en-AU" sz="2100" dirty="0">
                <a:highlight>
                  <a:srgbClr val="FFFF00"/>
                </a:highlight>
              </a:rPr>
              <a:t>Comparing manuscript illustrations </a:t>
            </a:r>
            <a:r>
              <a:rPr lang="en-AU" sz="2100" dirty="0"/>
              <a:t>printed handout or view the links below to complete this activity.</a:t>
            </a: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Made in 1290-1310: </a:t>
            </a:r>
            <a:r>
              <a:rPr lang="en-AU" sz="2100" dirty="0">
                <a:hlinkClick r:id="rId3"/>
              </a:rPr>
              <a:t>Two men before a King and a man speaking to a family</a:t>
            </a:r>
            <a:endParaRPr lang="en-AU" sz="2100"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Made in about 1405 by The Virgil Master - </a:t>
            </a:r>
            <a:r>
              <a:rPr lang="en-AU" sz="2100" dirty="0">
                <a:hlinkClick r:id="rId4"/>
              </a:rPr>
              <a:t>Alchandreus presents his work to a King</a:t>
            </a:r>
            <a:endParaRPr lang="en-AU" sz="2100"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endParaRPr lang="en-AU" sz="2100"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Compare the two manuscripts and answer the questions in your visual design journal/blog: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What are the similarities and differences between the two manuscripts?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Are there any images or symbols that have remained the same?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How have illuminated manuscripts developed over time?</a:t>
            </a:r>
          </a:p>
          <a:p>
            <a:pPr marL="457200" indent="-457200" defTabSz="457200">
              <a:lnSpc>
                <a:spcPct val="107916"/>
              </a:lnSpc>
              <a:spcBef>
                <a:spcPts val="800"/>
              </a:spcBef>
              <a:buSzTx/>
              <a:buFont typeface="+mj-lt"/>
              <a:buAutoNum type="arabicPeriod"/>
              <a:defRPr sz="1700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How could they be used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11212072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73A817663EA42B3E0B0E42AB0D4E1" ma:contentTypeVersion="4" ma:contentTypeDescription="Create a new document." ma:contentTypeScope="" ma:versionID="b5b89e9661da03447f432e8032df9daa">
  <xsd:schema xmlns:xsd="http://www.w3.org/2001/XMLSchema" xmlns:xs="http://www.w3.org/2001/XMLSchema" xmlns:p="http://schemas.microsoft.com/office/2006/metadata/properties" xmlns:ns2="031f4bbe-2dea-43e9-b264-4a13c49315a6" xmlns:ns3="399e3732-e69e-4531-8f09-0a2675998c62" targetNamespace="http://schemas.microsoft.com/office/2006/metadata/properties" ma:root="true" ma:fieldsID="73a694be8832c748ad655bd7402f3cf9" ns2:_="" ns3:_="">
    <xsd:import namespace="031f4bbe-2dea-43e9-b264-4a13c49315a6"/>
    <xsd:import namespace="399e3732-e69e-4531-8f09-0a2675998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f4bbe-2dea-43e9-b264-4a13c4931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e3732-e69e-4531-8f09-0a2675998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17F82-6717-463A-A939-B30C47C14C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6B9B23-6D71-4FC4-A5AC-73C704038F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C72A76-E063-46D8-93B9-94E06B60B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f4bbe-2dea-43e9-b264-4a13c49315a6"/>
    <ds:schemaRef ds:uri="399e3732-e69e-4531-8f09-0a2675998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893</Words>
  <Application>Microsoft Macintosh PowerPoint</Application>
  <PresentationFormat>Widescreen</PresentationFormat>
  <Paragraphs>68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Illuminated manuscripts</vt:lpstr>
      <vt:lpstr>What is an illuminated manuscript? </vt:lpstr>
      <vt:lpstr>PowerPoint Presentation</vt:lpstr>
      <vt:lpstr>PowerPoint Presentation</vt:lpstr>
      <vt:lpstr>   </vt:lpstr>
      <vt:lpstr>Here are some examples of illuminated letters.</vt:lpstr>
      <vt:lpstr>The ascent of Muhammad to heaven (mi'rāj)</vt:lpstr>
      <vt:lpstr>Book of hours</vt:lpstr>
      <vt:lpstr>Compare and contrast</vt:lpstr>
      <vt:lpstr>Graeme Base - Animalia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Illuminated manuscripts</dc:title>
  <cp:lastModifiedBy>Carly Picklum</cp:lastModifiedBy>
  <cp:revision>40</cp:revision>
  <dcterms:modified xsi:type="dcterms:W3CDTF">2018-06-28T23:47:09Z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0x010100B6373A817663EA42B3E0B0E42AB0D4E1</vt:lpwstr>
  </property>
</Properties>
</file>