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7" r:id="rId4"/>
    <p:sldId id="268" r:id="rId5"/>
    <p:sldId id="257" r:id="rId6"/>
    <p:sldId id="269" r:id="rId7"/>
    <p:sldId id="270" r:id="rId8"/>
    <p:sldId id="285" r:id="rId9"/>
    <p:sldId id="271" r:id="rId10"/>
    <p:sldId id="272" r:id="rId11"/>
    <p:sldId id="273" r:id="rId12"/>
    <p:sldId id="27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6"/>
    <p:restoredTop sz="94661"/>
  </p:normalViewPr>
  <p:slideViewPr>
    <p:cSldViewPr snapToGrid="0">
      <p:cViewPr varScale="1">
        <p:scale>
          <a:sx n="69" d="100"/>
          <a:sy n="69" d="100"/>
        </p:scale>
        <p:origin x="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ECFB-D574-4553-9C76-F8A90275752C}" type="datetimeFigureOut">
              <a:rPr lang="en-AU" smtClean="0"/>
              <a:t>20/10/2022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CBCE-3859-4ACB-B9A4-F18B0C7E2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7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Image: http://bit.ly/2k2jtUi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01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Image: http://bit.ly/2k2jtUi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58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Image one: </a:t>
            </a:r>
            <a:r>
              <a:rPr lang="en-AU" sz="1200"/>
              <a:t>https://6247daisy.files.wordpress.com/2010/06/isadora20duncan.jpg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39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Image one: </a:t>
            </a:r>
            <a:r>
              <a:rPr lang="en-AU" sz="1200"/>
              <a:t>https://6247daisy.files.wordpress.com/2010/06/isadora20duncan.jpg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65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98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80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35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89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5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231842-A2B3-CF4E-8DBE-D71D4FA93605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  <p:extLst>
      <p:ext uri="{BB962C8B-B14F-4D97-AF65-F5344CB8AC3E}">
        <p14:creationId xmlns:p14="http://schemas.microsoft.com/office/powerpoint/2010/main" val="15594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612" userDrawn="1">
          <p15:clr>
            <a:srgbClr val="FBAE40"/>
          </p15:clr>
        </p15:guide>
        <p15:guide id="6" pos="38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blopicasso.org/the-weeping-woman.j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m8OWJIFuT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2258-610E-41D4-96BC-C1180C83FEB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013397"/>
            <a:ext cx="12192000" cy="6972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Weeping woman self-portrait</a:t>
            </a:r>
          </a:p>
        </p:txBody>
      </p:sp>
    </p:spTree>
    <p:extLst>
      <p:ext uri="{BB962C8B-B14F-4D97-AF65-F5344CB8AC3E}">
        <p14:creationId xmlns:p14="http://schemas.microsoft.com/office/powerpoint/2010/main" val="72005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7" y="584200"/>
            <a:ext cx="7000389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Cut them out 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3269674" cy="360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Stick them on the side-facing profile portrait, in an abstract manner.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6529"/>
          <a:stretch/>
        </p:blipFill>
        <p:spPr>
          <a:xfrm>
            <a:off x="3887794" y="1484313"/>
            <a:ext cx="4113440" cy="5306291"/>
          </a:xfrm>
          <a:custGeom>
            <a:avLst/>
            <a:gdLst>
              <a:gd name="connsiteX0" fmla="*/ 0 w 4113440"/>
              <a:gd name="connsiteY0" fmla="*/ 0 h 3920044"/>
              <a:gd name="connsiteX1" fmla="*/ 4113440 w 4113440"/>
              <a:gd name="connsiteY1" fmla="*/ 0 h 3920044"/>
              <a:gd name="connsiteX2" fmla="*/ 4113440 w 4113440"/>
              <a:gd name="connsiteY2" fmla="*/ 3103224 h 3920044"/>
              <a:gd name="connsiteX3" fmla="*/ 2157388 w 4113440"/>
              <a:gd name="connsiteY3" fmla="*/ 3103224 h 3920044"/>
              <a:gd name="connsiteX4" fmla="*/ 2157388 w 4113440"/>
              <a:gd name="connsiteY4" fmla="*/ 3920044 h 3920044"/>
              <a:gd name="connsiteX5" fmla="*/ 0 w 4113440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800512" y="1494580"/>
            <a:ext cx="4027002" cy="35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Use the dry coloured pastel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3715967" cy="3088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tx1">
                    <a:lumMod val="50000"/>
                  </a:schemeClr>
                </a:solidFill>
              </a:rPr>
              <a:t>To colour your image in different tones. Lightly smudge over some sections and darkly colour others. 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tx1">
                    <a:lumMod val="50000"/>
                  </a:schemeClr>
                </a:solidFill>
              </a:rPr>
              <a:t>(You do not have to cover the entire image)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297" y="1484313"/>
            <a:ext cx="3231572" cy="43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8616911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Use the fine brush and white paint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2"/>
            <a:ext cx="5543550" cy="2066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/>
              <a:t>To add contrast to the colour and shapes and play with the composition of your work. </a:t>
            </a: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/>
              <a:t>Do not cover your whole profile, just add light tone.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57" y="1484313"/>
            <a:ext cx="3227013" cy="43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7066891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Place on the rack to dry, you have finished for today… Well done.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2476699"/>
            <a:ext cx="4585856" cy="162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/>
              <a:t>When you come back next lesson, use the same materials to create an abstract representation on the back. </a:t>
            </a: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/>
              <a:t>This work can be hung on a string from the roof in exhibition.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193" y="1615239"/>
            <a:ext cx="3227013" cy="43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9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35E-7E67-4DAB-8D9F-044807359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7848600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Abstraction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959" y="584200"/>
            <a:ext cx="3696425" cy="51498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F89075-2467-9647-8E54-E8FCB2862263}"/>
              </a:ext>
            </a:extLst>
          </p:cNvPr>
          <p:cNvSpPr txBox="1">
            <a:spLocks/>
          </p:cNvSpPr>
          <p:nvPr/>
        </p:nvSpPr>
        <p:spPr>
          <a:xfrm>
            <a:off x="217555" y="1486335"/>
            <a:ext cx="5543550" cy="2066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rgbClr val="000000"/>
                </a:solidFill>
              </a:rPr>
              <a:t>Abstraction (from the Latin abs, meaning away from and </a:t>
            </a:r>
            <a:r>
              <a:rPr lang="en-AU" sz="2100" dirty="0" err="1">
                <a:solidFill>
                  <a:srgbClr val="000000"/>
                </a:solidFill>
              </a:rPr>
              <a:t>trahere</a:t>
            </a:r>
            <a:r>
              <a:rPr lang="en-AU" sz="2100" dirty="0">
                <a:solidFill>
                  <a:srgbClr val="000000"/>
                </a:solidFill>
              </a:rPr>
              <a:t>, meaning to draw) is the process of taking away or removing characteristics from something in order to reduce it to a set of essential characteristics. Therefore, an abstraction means non-representational forms.</a:t>
            </a:r>
          </a:p>
        </p:txBody>
      </p:sp>
    </p:spTree>
    <p:extLst>
      <p:ext uri="{BB962C8B-B14F-4D97-AF65-F5344CB8AC3E}">
        <p14:creationId xmlns:p14="http://schemas.microsoft.com/office/powerpoint/2010/main" val="38003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35E-7E67-4DAB-8D9F-044807359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1"/>
            <a:ext cx="10055418" cy="7650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Pablo Picasso, Weeping Woman</a:t>
            </a:r>
            <a:r>
              <a:rPr lang="en-AU" b="1">
                <a:solidFill>
                  <a:srgbClr val="C00000"/>
                </a:solidFill>
              </a:rPr>
              <a:t>, 1937.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838" y="1484313"/>
            <a:ext cx="3050348" cy="42497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FEE39E-A5C1-D44F-BCDC-83B35936E7FA}"/>
              </a:ext>
            </a:extLst>
          </p:cNvPr>
          <p:cNvSpPr txBox="1">
            <a:spLocks/>
          </p:cNvSpPr>
          <p:nvPr/>
        </p:nvSpPr>
        <p:spPr>
          <a:xfrm>
            <a:off x="515938" y="1484313"/>
            <a:ext cx="5543550" cy="4247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lvl="1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rgbClr val="000000"/>
                </a:solidFill>
              </a:rPr>
              <a:t>Watch the </a:t>
            </a:r>
            <a:r>
              <a:rPr lang="en-AU" sz="2100" dirty="0">
                <a:solidFill>
                  <a:srgbClr val="000000"/>
                </a:solidFill>
                <a:hlinkClick r:id="rId5"/>
              </a:rPr>
              <a:t>weeping woman video </a:t>
            </a:r>
            <a:r>
              <a:rPr lang="en-AU" sz="2100" dirty="0">
                <a:solidFill>
                  <a:srgbClr val="000000"/>
                </a:solidFill>
              </a:rPr>
              <a:t>whilst completing a think/share/compare table outlined below.</a:t>
            </a:r>
            <a:endParaRPr lang="en-US" sz="2100" dirty="0"/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rgbClr val="000000"/>
              </a:solidFill>
            </a:endParaRP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b="1" dirty="0">
                <a:solidFill>
                  <a:srgbClr val="000000"/>
                </a:solidFill>
              </a:rPr>
              <a:t>Think</a:t>
            </a:r>
            <a:r>
              <a:rPr lang="en-AU" sz="2100" dirty="0">
                <a:solidFill>
                  <a:srgbClr val="000000"/>
                </a:solidFill>
              </a:rPr>
              <a:t> – List 5 interesting facts that you think about when you first look at the artwork.</a:t>
            </a: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b="1" dirty="0">
                <a:solidFill>
                  <a:srgbClr val="000000"/>
                </a:solidFill>
              </a:rPr>
              <a:t>Share</a:t>
            </a:r>
            <a:r>
              <a:rPr lang="en-AU" sz="2100" dirty="0">
                <a:solidFill>
                  <a:srgbClr val="000000"/>
                </a:solidFill>
              </a:rPr>
              <a:t> – With your partner, compare facts and note any differences you had between the two of you.</a:t>
            </a: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b="1" dirty="0">
                <a:solidFill>
                  <a:srgbClr val="000000"/>
                </a:solidFill>
              </a:rPr>
              <a:t>Compare</a:t>
            </a:r>
            <a:r>
              <a:rPr lang="en-AU" sz="2100" dirty="0">
                <a:solidFill>
                  <a:srgbClr val="000000"/>
                </a:solidFill>
              </a:rPr>
              <a:t> – As a class, what facts were discovered about the cultural context of the artwork that you have not already noted?</a:t>
            </a:r>
          </a:p>
          <a:p>
            <a:pPr marL="2540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3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35E-7E67-4DAB-8D9F-044807359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9620521" cy="687039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Today you are going to start this artwork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D81A-7B56-4D85-90E3-548D40A5EA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5543550" cy="4249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7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All you need is: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1x A4 forward facing self-portrait printout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1x A4 profile side facing self-portrait printout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1x A4 art paper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scissors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glue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black paint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white paint 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 fine brush</a:t>
            </a:r>
          </a:p>
          <a:p>
            <a:pPr>
              <a:spcBef>
                <a:spcPts val="7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one coloured dry pastel.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652258" y="1484313"/>
            <a:ext cx="3798484" cy="38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1081330" cy="14230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Use the fine paintbrush and black paint to outline the main features of both printouts.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56098" y="1367060"/>
            <a:ext cx="384095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6487028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Cut out the backgrounds.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9481" y="1992313"/>
            <a:ext cx="4063999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8" y="1484313"/>
            <a:ext cx="3665957" cy="33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782517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With the forward facing portrait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33528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Cut out the shapes you outlined and then paste them on to the back of your side-facing profile printout. 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/>
          <a:srcRect t="36779" b="11779"/>
          <a:stretch/>
        </p:blipFill>
        <p:spPr>
          <a:xfrm>
            <a:off x="4550040" y="1484313"/>
            <a:ext cx="6295056" cy="43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7" y="584200"/>
            <a:ext cx="832697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With the forward facing portrait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2"/>
            <a:ext cx="5543550" cy="1686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Stick the shapes that you have cut on the back of the other image in an abstract manner.</a:t>
            </a:r>
          </a:p>
          <a:p>
            <a:pPr marL="25400" lvl="1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Leave this side for now.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90240" y="1555442"/>
            <a:ext cx="4017818" cy="38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7" y="584200"/>
            <a:ext cx="803704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On a separate sheet of paper …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22495" y="2021033"/>
            <a:ext cx="4293756" cy="322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936" y="1484312"/>
            <a:ext cx="5543551" cy="11163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2100" dirty="0"/>
              <a:t>Design your own facial features using the black paint. Anything from eyes, nose, ears, mouth, hair, eyebrows, etc… As many as you like.</a:t>
            </a:r>
          </a:p>
        </p:txBody>
      </p:sp>
    </p:spTree>
    <p:extLst>
      <p:ext uri="{BB962C8B-B14F-4D97-AF65-F5344CB8AC3E}">
        <p14:creationId xmlns:p14="http://schemas.microsoft.com/office/powerpoint/2010/main" val="207804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499</Words>
  <Application>Microsoft Office PowerPoint</Application>
  <PresentationFormat>Widescreen</PresentationFormat>
  <Paragraphs>52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Weeping woman self-portrait</vt:lpstr>
      <vt:lpstr>Abstraction</vt:lpstr>
      <vt:lpstr>Pablo Picasso, Weeping Woman, 1937.</vt:lpstr>
      <vt:lpstr>Today you are going to start this artwork</vt:lpstr>
      <vt:lpstr>Use the fine paintbrush and black paint to outline the main features of both printouts.</vt:lpstr>
      <vt:lpstr>Cut out the backgrounds.</vt:lpstr>
      <vt:lpstr>With the forward facing portrait</vt:lpstr>
      <vt:lpstr>With the forward facing portrait …</vt:lpstr>
      <vt:lpstr>On a separate sheet of paper …</vt:lpstr>
      <vt:lpstr>Cut them out and…</vt:lpstr>
      <vt:lpstr>Use the dry coloured pastel</vt:lpstr>
      <vt:lpstr>Use the fine brush and white paint</vt:lpstr>
      <vt:lpstr>Place on the rack to dry, you have finished for today… Well done.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Arts S4 Weeping woman self portrait presentation</dc:title>
  <dc:creator>NSW Department of Education</dc:creator>
  <cp:keywords/>
  <dcterms:modified xsi:type="dcterms:W3CDTF">2022-10-20T00:54:43Z</dcterms:modified>
</cp:coreProperties>
</file>