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8"/>
  </p:notesMasterIdLst>
  <p:handoutMasterIdLst>
    <p:handoutMasterId r:id="rId49"/>
  </p:handoutMasterIdLst>
  <p:sldIdLst>
    <p:sldId id="297" r:id="rId5"/>
    <p:sldId id="341" r:id="rId6"/>
    <p:sldId id="343" r:id="rId7"/>
    <p:sldId id="378" r:id="rId8"/>
    <p:sldId id="379" r:id="rId9"/>
    <p:sldId id="380" r:id="rId10"/>
    <p:sldId id="381" r:id="rId11"/>
    <p:sldId id="382" r:id="rId12"/>
    <p:sldId id="413" r:id="rId13"/>
    <p:sldId id="383" r:id="rId14"/>
    <p:sldId id="364" r:id="rId15"/>
    <p:sldId id="384" r:id="rId16"/>
    <p:sldId id="409" r:id="rId17"/>
    <p:sldId id="385" r:id="rId18"/>
    <p:sldId id="407" r:id="rId19"/>
    <p:sldId id="404" r:id="rId20"/>
    <p:sldId id="388" r:id="rId21"/>
    <p:sldId id="402" r:id="rId22"/>
    <p:sldId id="411" r:id="rId23"/>
    <p:sldId id="406" r:id="rId24"/>
    <p:sldId id="415" r:id="rId25"/>
    <p:sldId id="417" r:id="rId26"/>
    <p:sldId id="386" r:id="rId27"/>
    <p:sldId id="387" r:id="rId28"/>
    <p:sldId id="410" r:id="rId29"/>
    <p:sldId id="412" r:id="rId30"/>
    <p:sldId id="391" r:id="rId31"/>
    <p:sldId id="342" r:id="rId32"/>
    <p:sldId id="396" r:id="rId33"/>
    <p:sldId id="405" r:id="rId34"/>
    <p:sldId id="403" r:id="rId35"/>
    <p:sldId id="392" r:id="rId36"/>
    <p:sldId id="393" r:id="rId37"/>
    <p:sldId id="394" r:id="rId38"/>
    <p:sldId id="395" r:id="rId39"/>
    <p:sldId id="397" r:id="rId40"/>
    <p:sldId id="398" r:id="rId41"/>
    <p:sldId id="399" r:id="rId42"/>
    <p:sldId id="400" r:id="rId43"/>
    <p:sldId id="401" r:id="rId44"/>
    <p:sldId id="408" r:id="rId45"/>
    <p:sldId id="416" r:id="rId46"/>
    <p:sldId id="418" r:id="rId4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F0BA414-DB93-F7DA-0D62-2B93B60C57C6}" name="Margaret Mcewan" initials="MM" userId="S::MARGARET.MCEWAN@det.nsw.edu.au::bd4551b8-8484-47d4-b47f-7e1e23c22331" providerId="AD"/>
  <p188:author id="{1D1D8A65-5220-8740-73E4-66C8580DEF9F}" name="Nicholas Sabato" initials="NS" userId="S::nick.sabato@det.nsw.edu.au::a1d0e36b-716e-4773-83c2-93151f14cb57" providerId="AD"/>
  <p188:author id="{CFC31589-98A0-C118-178B-D51DDA09DA73}" name="Isla Becker" initials="IB" userId="S::Isla.Becker1@det.nsw.edu.au::74d5ce0a-f8be-4885-ac6b-eaa33de38653" providerId="AD"/>
  <p188:author id="{ECAE36C7-6746-6EBB-BF8F-857BD6BC60AF}" name="Tracey SIMON" initials="TS" userId="S::Tracey.Todd1@det.nsw.edu.au::4680acba-f260-43c9-9c5f-b79f861ff2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202C8F"/>
    <a:srgbClr val="FDFBF6"/>
    <a:srgbClr val="AAC4E9"/>
    <a:srgbClr val="F5CDCE"/>
    <a:srgbClr val="DF8C8C"/>
    <a:srgbClr val="D4D593"/>
    <a:srgbClr val="E6F0FE"/>
    <a:srgbClr val="CDB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4CCFFC-18FF-4F3B-8FE9-5E1DE218C9B4}" v="617" dt="2025-08-25T07:53:52.243"/>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61812" autoAdjust="0"/>
  </p:normalViewPr>
  <p:slideViewPr>
    <p:cSldViewPr snapToGrid="0" snapToObjects="1">
      <p:cViewPr varScale="1">
        <p:scale>
          <a:sx n="68" d="100"/>
          <a:sy n="68" d="100"/>
        </p:scale>
        <p:origin x="2058"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a:buNone/>
            </a:pPr>
            <a:endParaRPr lang="en-AU"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93130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5"/>
          </p:nvPr>
        </p:nvSpPr>
        <p:spPr/>
        <p:txBody>
          <a:bodyPr/>
          <a:lstStyle/>
          <a:p>
            <a:fld id="{4A94947F-D31E-412E-8A09-A80FFB8B6F51}" type="slidenum">
              <a:rPr lang="en-AU" smtClean="0"/>
              <a:t>17</a:t>
            </a:fld>
            <a:endParaRPr lang="en-AU"/>
          </a:p>
        </p:txBody>
      </p:sp>
    </p:spTree>
    <p:extLst>
      <p:ext uri="{BB962C8B-B14F-4D97-AF65-F5344CB8AC3E}">
        <p14:creationId xmlns:p14="http://schemas.microsoft.com/office/powerpoint/2010/main" val="116381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E96BF-FE23-31D9-388E-9B130D8D7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A5ACB-10EE-D500-0245-0532172AF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6E4BA-C76A-1566-6B25-A3E3CEA8DD6A}"/>
              </a:ext>
            </a:extLst>
          </p:cNvPr>
          <p:cNvSpPr>
            <a:spLocks noGrp="1"/>
          </p:cNvSpPr>
          <p:nvPr>
            <p:ph type="body" idx="1"/>
          </p:nvPr>
        </p:nvSpPr>
        <p:spPr/>
        <p:txBody>
          <a:bodyPr/>
          <a:lstStyle/>
          <a:p>
            <a:r>
              <a:rPr lang="en-AU" dirty="0"/>
              <a:t> </a:t>
            </a:r>
          </a:p>
        </p:txBody>
      </p:sp>
      <p:sp>
        <p:nvSpPr>
          <p:cNvPr id="4" name="Slide Number Placeholder 3">
            <a:extLst>
              <a:ext uri="{FF2B5EF4-FFF2-40B4-BE49-F238E27FC236}">
                <a16:creationId xmlns:a16="http://schemas.microsoft.com/office/drawing/2014/main" id="{EB825597-7D15-C043-104C-9B98699ADF15}"/>
              </a:ext>
            </a:extLst>
          </p:cNvPr>
          <p:cNvSpPr>
            <a:spLocks noGrp="1"/>
          </p:cNvSpPr>
          <p:nvPr>
            <p:ph type="sldNum" sz="quarter" idx="5"/>
          </p:nvPr>
        </p:nvSpPr>
        <p:spPr/>
        <p:txBody>
          <a:bodyPr/>
          <a:lstStyle/>
          <a:p>
            <a:fld id="{4A94947F-D31E-412E-8A09-A80FFB8B6F51}" type="slidenum">
              <a:rPr lang="en-AU" smtClean="0"/>
              <a:t>18</a:t>
            </a:fld>
            <a:endParaRPr lang="en-AU"/>
          </a:p>
        </p:txBody>
      </p:sp>
    </p:spTree>
    <p:extLst>
      <p:ext uri="{BB962C8B-B14F-4D97-AF65-F5344CB8AC3E}">
        <p14:creationId xmlns:p14="http://schemas.microsoft.com/office/powerpoint/2010/main" val="63017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50828-D05C-B8E3-DAE0-480D65161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256BD-CCBE-EB28-ED7A-DB8C7F9517C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E792E51-EAA7-4F9F-323E-0215EFA1ACE1}"/>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28791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2077-3C3A-704E-E1B1-25E31B951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D8BA9-09D6-E76D-5D7E-16C0E8CA502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44BF944-52B3-F389-D3C2-4929E40BEF61}"/>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1069166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774EF-A7AB-71E0-8F28-461DC0C94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96904-1B7F-CB69-FB3B-8A90C1E6B96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572AA7B3-318C-F16F-FDE6-DFA81753581A}"/>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342081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6702-7451-FF21-601C-6819D7762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19FD2-EB5F-C640-AED5-D956A702052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633A0F2-07B5-677B-E373-624658BB96CD}"/>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77289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433798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B1929-3CE2-FAF5-E58C-7FD4D2B90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57396-1FDE-5894-294E-05018C6F699D}"/>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820933C-4960-0141-D0C1-C45622356E1F}"/>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458312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1D5E1-F87A-6316-7E9E-11AC84430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A5B12-7B4D-009C-CB7F-675D1DAE1A5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7B312FA-309E-61EE-D21E-A7DDE4E296F9}"/>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1231572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14317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54769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C1F1B-A047-0A2A-49A6-5AD602A0F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59D0C-C932-74EB-3A72-69BFC0C7B15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4E11306-945C-F4D8-491E-1C1E6FB89EC3}"/>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392419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DB726-AEC1-F8B5-A7DF-32164A9B3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12272-B014-EC22-6176-06022BB6F9E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800AF06-A241-733E-DF49-D423DFFA6D9E}"/>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529256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86DD-0AD1-1B6E-61AE-FF361E3B9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2E62B-1B0F-B2E7-B48A-3F0BDC62609E}"/>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95012DB-8AA3-6E80-71F9-DD7ABA31B892}"/>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3804261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39AFD-D1BD-0A95-CA0E-7D795E773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FEF5D-1877-65A7-D35C-4429305A4325}"/>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04FF3A1-1088-C016-282D-63137F89E362}"/>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3114273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151E3-01D3-E22C-5F66-3EF436973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1A774-C5EC-2FC7-3233-C2E598E1389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35CC7BE-E254-B954-FAFB-F8C8831AEA94}"/>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866216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AAB64-D971-D7FC-2B11-3BCE8EBAB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4463B6-DABF-D5A6-2F22-17FBAAFDD38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DB508A78-2CA2-6AF0-D974-E9AB5E0DACDC}"/>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514030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8876C-3E64-2E50-22B0-35206E9DA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540F3-C07B-FBF6-D6CE-DE9E3392B9EF}"/>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6B59787-9D05-F4F0-F663-FC29EB5779AC}"/>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1294353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CF863-8F71-A03D-E0B6-6E92A4287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A75F2-6969-FCDD-640E-03DF7904BD46}"/>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71BF8564-4B52-C840-5F49-393E93D73128}"/>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1273497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CFE6-02AD-7878-F363-5517A51BD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0D169-A00C-55E1-AD02-9ABB3F657C2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9472493-07CE-2DB2-54EE-D04C9F43C802}"/>
              </a:ext>
            </a:extLst>
          </p:cNvPr>
          <p:cNvSpPr>
            <a:spLocks noGrp="1"/>
          </p:cNvSpPr>
          <p:nvPr>
            <p:ph type="body" idx="1"/>
          </p:nvPr>
        </p:nvSpPr>
        <p:spPr>
          <a:xfrm>
            <a:off x="1371600" y="11734800"/>
            <a:ext cx="10972800" cy="9601200"/>
          </a:xfrm>
          <a:prstGeom prst="rect">
            <a:avLst/>
          </a:prstGeom>
        </p:spPr>
        <p:txBody>
          <a:bodyPr/>
          <a:lstStyle/>
          <a:p>
            <a:r>
              <a:rPr lang="en-AU" dirty="0"/>
              <a:t>There has been an issue with the mobile app rather than frozen</a:t>
            </a:r>
          </a:p>
        </p:txBody>
      </p:sp>
    </p:spTree>
    <p:extLst>
      <p:ext uri="{BB962C8B-B14F-4D97-AF65-F5344CB8AC3E}">
        <p14:creationId xmlns:p14="http://schemas.microsoft.com/office/powerpoint/2010/main" val="2548056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B297F-B73F-405A-A8BA-7242484BE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0D673-DEB6-8D65-D23D-B22E83D509F7}"/>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892023D-410A-73BB-A4DB-38CD6AF932D8}"/>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191367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864131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ADA9A-EF7F-340B-0EFB-CE0B60BDC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CC347-931E-A7D1-992D-FA3BC56A44F3}"/>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0AAAAB3A-10DE-1DDF-CD96-053D547A893A}"/>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111935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8C4C9-8D8C-9303-FE50-8D03ADEB0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B239C-7C0C-3FA7-6EF9-85A5976CDD4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9156FA8-9A69-1133-9DD1-4E7569D452A9}"/>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658135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589E2-AD73-7B13-3446-B72AA06C9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079EA-9B4E-F9C2-E5EB-4F96A98D4AB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C9868A6B-D4A8-E3DC-F7BB-D1F9DEADBB24}"/>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3353525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90821-BE6E-4548-BDAF-777CCDD5E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D9AF8-A53A-2FF7-20C2-FC35D2BB6161}"/>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20349E1-73BC-8FBD-2583-6DFD9C667083}"/>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380387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8966D-72AE-47E4-CC17-8A112B40F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8B52A-A90B-908F-ADD8-B54DA3EC196B}"/>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14B8B9A6-63C1-6CFA-EF6F-51CDA02C3CF4}"/>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96889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68831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79175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5"/>
          </p:nvPr>
        </p:nvSpPr>
        <p:spPr/>
        <p:txBody>
          <a:bodyPr/>
          <a:lstStyle/>
          <a:p>
            <a:fld id="{4A94947F-D31E-412E-8A09-A80FFB8B6F51}" type="slidenum">
              <a:rPr lang="en-AU" smtClean="0"/>
              <a:t>10</a:t>
            </a:fld>
            <a:endParaRPr lang="en-AU"/>
          </a:p>
        </p:txBody>
      </p:sp>
    </p:spTree>
    <p:extLst>
      <p:ext uri="{BB962C8B-B14F-4D97-AF65-F5344CB8AC3E}">
        <p14:creationId xmlns:p14="http://schemas.microsoft.com/office/powerpoint/2010/main" val="417525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D8A0E-2EA4-D24F-ED33-8C9CBE9A7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4AF95-C425-C5FE-C1EF-FC63F451E6B0}"/>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BC2768C2-B031-48A7-0078-6FB95DEACC1A}"/>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70398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CD190-9BD8-47C8-4069-A53D54F1B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42B0A-305D-5FF5-B8BC-47BCF6A8AB2C}"/>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EB2900BA-C8CF-EB32-CD7A-8972FD4146AD}"/>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277909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0065-BD6C-38DF-5370-08EEF4B9C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01333-1DBD-5682-8CEC-0261175C6344}"/>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F1531C16-DA9C-C34B-BFCE-DB394325D3D6}"/>
              </a:ext>
            </a:extLst>
          </p:cNvPr>
          <p:cNvSpPr>
            <a:spLocks noGrp="1"/>
          </p:cNvSpPr>
          <p:nvPr>
            <p:ph type="body" idx="1"/>
          </p:nvPr>
        </p:nvSpPr>
        <p:spPr>
          <a:xfrm>
            <a:off x="1371600" y="11734800"/>
            <a:ext cx="10972800" cy="9601200"/>
          </a:xfrm>
          <a:prstGeom prst="rect">
            <a:avLst/>
          </a:prstGeom>
        </p:spPr>
        <p:txBody>
          <a:bodyPr/>
          <a:lstStyle/>
          <a:p>
            <a:endParaRPr lang="en-AU" dirty="0"/>
          </a:p>
        </p:txBody>
      </p:sp>
    </p:spTree>
    <p:extLst>
      <p:ext uri="{BB962C8B-B14F-4D97-AF65-F5344CB8AC3E}">
        <p14:creationId xmlns:p14="http://schemas.microsoft.com/office/powerpoint/2010/main" val="400071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6000" y="360000"/>
            <a:ext cx="10800000" cy="1080000"/>
          </a:xfrm>
        </p:spPr>
        <p:txBody>
          <a:bodyPr/>
          <a:lstStyle>
            <a:lvl1pPr algn="ctr">
              <a:defRPr/>
            </a:lvl1pPr>
          </a:lstStyle>
          <a:p>
            <a:r>
              <a:rPr lang="en-US" dirty="0"/>
              <a:t>Click to edit Master title style</a:t>
            </a:r>
            <a:endParaRPr lang="en-AU" dirty="0"/>
          </a:p>
        </p:txBody>
      </p:sp>
      <p:sp>
        <p:nvSpPr>
          <p:cNvPr id="8" name="Rectangle 7"/>
          <p:cNvSpPr/>
          <p:nvPr userDrawn="1"/>
        </p:nvSpPr>
        <p:spPr>
          <a:xfrm>
            <a:off x="5819650" y="1440000"/>
            <a:ext cx="540000" cy="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94"/>
          </a:p>
        </p:txBody>
      </p:sp>
      <p:sp>
        <p:nvSpPr>
          <p:cNvPr id="9" name="Date Placeholder 3"/>
          <p:cNvSpPr>
            <a:spLocks noGrp="1"/>
          </p:cNvSpPr>
          <p:nvPr>
            <p:ph type="dt" sz="half" idx="10"/>
          </p:nvPr>
        </p:nvSpPr>
        <p:spPr>
          <a:xfrm>
            <a:off x="9336000" y="6408000"/>
            <a:ext cx="1080000" cy="360000"/>
          </a:xfrm>
        </p:spPr>
        <p:txBody>
          <a:bodyPr/>
          <a:lstStyle>
            <a:lvl1pPr algn="r">
              <a:defRPr/>
            </a:lvl1pPr>
          </a:lstStyle>
          <a:p>
            <a:fld id="{E29F85D5-3AB6-4257-B133-2335D6DC540D}" type="datetime1">
              <a:rPr lang="en-AU" smtClean="0"/>
              <a:t>7/10/2025</a:t>
            </a:fld>
            <a:endParaRPr lang="en-AU"/>
          </a:p>
        </p:txBody>
      </p:sp>
      <p:sp>
        <p:nvSpPr>
          <p:cNvPr id="10" name="Footer Placeholder 4"/>
          <p:cNvSpPr>
            <a:spLocks noGrp="1"/>
          </p:cNvSpPr>
          <p:nvPr>
            <p:ph type="ftr" sz="quarter" idx="11"/>
          </p:nvPr>
        </p:nvSpPr>
        <p:spPr>
          <a:xfrm>
            <a:off x="696000" y="6408000"/>
            <a:ext cx="4320000" cy="360000"/>
          </a:xfrm>
        </p:spPr>
        <p:txBody>
          <a:bodyPr/>
          <a:lstStyle>
            <a:lvl1pPr algn="l">
              <a:defRPr/>
            </a:lvl1pPr>
          </a:lstStyle>
          <a:p>
            <a:r>
              <a:rPr lang="en-AU" dirty="0"/>
              <a:t>DRAFT - Driver Information Package</a:t>
            </a:r>
          </a:p>
        </p:txBody>
      </p:sp>
      <p:sp>
        <p:nvSpPr>
          <p:cNvPr id="11" name="Slide Number Placeholder 5"/>
          <p:cNvSpPr>
            <a:spLocks noGrp="1"/>
          </p:cNvSpPr>
          <p:nvPr>
            <p:ph type="sldNum" sz="quarter" idx="12"/>
          </p:nvPr>
        </p:nvSpPr>
        <p:spPr>
          <a:xfrm>
            <a:off x="10416000" y="6408000"/>
            <a:ext cx="1080000" cy="360000"/>
          </a:xfrm>
        </p:spPr>
        <p:txBody>
          <a:bodyPr/>
          <a:lstStyle/>
          <a:p>
            <a:fld id="{BE64B92C-6FA6-4595-AE78-A0E3A0C06EDD}" type="slidenum">
              <a:rPr lang="en-AU" smtClean="0"/>
              <a:pPr/>
              <a:t>‹#›</a:t>
            </a:fld>
            <a:endParaRPr lang="en-AU"/>
          </a:p>
        </p:txBody>
      </p:sp>
      <p:sp>
        <p:nvSpPr>
          <p:cNvPr id="13" name="Text Placeholder 5"/>
          <p:cNvSpPr>
            <a:spLocks noGrp="1"/>
          </p:cNvSpPr>
          <p:nvPr>
            <p:ph type="body" sz="quarter" idx="13" hasCustomPrompt="1"/>
          </p:nvPr>
        </p:nvSpPr>
        <p:spPr>
          <a:xfrm>
            <a:off x="696000" y="1800000"/>
            <a:ext cx="5220000" cy="4320000"/>
          </a:xfrm>
          <a:solidFill>
            <a:schemeClr val="tx1">
              <a:lumMod val="75000"/>
              <a:lumOff val="25000"/>
            </a:schemeClr>
          </a:solidFill>
        </p:spPr>
        <p:txBody>
          <a:bodyPr lIns="360000" tIns="360000" rIns="360000" bIns="360000" anchor="ctr">
            <a:normAutofit/>
          </a:bodyPr>
          <a:lstStyle>
            <a:lvl1pPr marL="0" indent="0" algn="ctr">
              <a:buNone/>
              <a:defRPr sz="1800">
                <a:solidFill>
                  <a:schemeClr val="bg1"/>
                </a:solidFill>
                <a:latin typeface="Segoe UI" panose="020B0502040204020203" pitchFamily="34" charset="0"/>
                <a:cs typeface="Segoe UI" panose="020B0502040204020203" pitchFamily="34" charset="0"/>
              </a:defRPr>
            </a:lvl1pPr>
          </a:lstStyle>
          <a:p>
            <a:pPr lvl="0"/>
            <a:r>
              <a:rPr lang="en-US" dirty="0"/>
              <a:t>Text</a:t>
            </a:r>
            <a:endParaRPr lang="en-AU" dirty="0"/>
          </a:p>
        </p:txBody>
      </p:sp>
      <p:sp>
        <p:nvSpPr>
          <p:cNvPr id="14" name="Text Placeholder 5"/>
          <p:cNvSpPr>
            <a:spLocks noGrp="1"/>
          </p:cNvSpPr>
          <p:nvPr>
            <p:ph type="body" sz="quarter" idx="14" hasCustomPrompt="1"/>
          </p:nvPr>
        </p:nvSpPr>
        <p:spPr>
          <a:xfrm>
            <a:off x="6276000" y="1800000"/>
            <a:ext cx="5220000" cy="4320000"/>
          </a:xfrm>
          <a:solidFill>
            <a:schemeClr val="bg1">
              <a:lumMod val="95000"/>
            </a:schemeClr>
          </a:solidFill>
        </p:spPr>
        <p:txBody>
          <a:bodyPr lIns="360000" tIns="360000" rIns="360000" bIns="360000" anchor="ctr">
            <a:normAutofit/>
          </a:bodyPr>
          <a:lstStyle>
            <a:lvl1pPr marL="0" indent="0" algn="ctr">
              <a:buNone/>
              <a:defRPr sz="1800">
                <a:solidFill>
                  <a:schemeClr val="tx1"/>
                </a:solidFill>
                <a:latin typeface="Segoe UI Light" panose="020B0502040204020203" pitchFamily="34" charset="0"/>
                <a:cs typeface="Segoe UI Light" panose="020B0502040204020203" pitchFamily="34" charset="0"/>
              </a:defRPr>
            </a:lvl1pPr>
          </a:lstStyle>
          <a:p>
            <a:pPr lvl="0"/>
            <a:r>
              <a:rPr lang="en-US" dirty="0"/>
              <a:t>Text</a:t>
            </a:r>
            <a:endParaRPr lang="en-AU" dirty="0"/>
          </a:p>
        </p:txBody>
      </p:sp>
    </p:spTree>
    <p:extLst>
      <p:ext uri="{BB962C8B-B14F-4D97-AF65-F5344CB8AC3E}">
        <p14:creationId xmlns:p14="http://schemas.microsoft.com/office/powerpoint/2010/main" val="4936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693" r:id="rId18"/>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2884216"/>
            <a:ext cx="5715000" cy="2234642"/>
          </a:xfrm>
        </p:spPr>
        <p:txBody>
          <a:bodyPr/>
          <a:lstStyle/>
          <a:p>
            <a:r>
              <a:rPr lang="en-AU" dirty="0">
                <a:latin typeface="Segoe UI Light" panose="020B0502040204020203" pitchFamily="34" charset="0"/>
                <a:cs typeface="Segoe UI Light" panose="020B0502040204020203" pitchFamily="34" charset="0"/>
              </a:rPr>
              <a:t>The following scenarios are examples or real-life situations. They are provided for discussion and clarification of what ASTP expects you to do.</a:t>
            </a:r>
          </a:p>
        </p:txBody>
      </p:sp>
      <p:sp>
        <p:nvSpPr>
          <p:cNvPr id="6" name="TextBox 5">
            <a:extLst>
              <a:ext uri="{FF2B5EF4-FFF2-40B4-BE49-F238E27FC236}">
                <a16:creationId xmlns:a16="http://schemas.microsoft.com/office/drawing/2014/main" id="{81C47914-B001-4538-8B73-1B286568C6E6}"/>
              </a:ext>
            </a:extLst>
          </p:cNvPr>
          <p:cNvSpPr txBox="1"/>
          <p:nvPr/>
        </p:nvSpPr>
        <p:spPr>
          <a:xfrm>
            <a:off x="846945" y="1603947"/>
            <a:ext cx="5546360" cy="769441"/>
          </a:xfrm>
          <a:prstGeom prst="rect">
            <a:avLst/>
          </a:prstGeom>
          <a:noFill/>
        </p:spPr>
        <p:txBody>
          <a:bodyPr wrap="square" rtlCol="0">
            <a:spAutoFit/>
          </a:bodyPr>
          <a:lstStyle/>
          <a:p>
            <a:r>
              <a:rPr lang="en-AU" sz="4400" dirty="0">
                <a:latin typeface="Segoe UI Light" panose="020B0502040204020203" pitchFamily="34" charset="0"/>
                <a:cs typeface="Segoe UI Light" panose="020B0502040204020203" pitchFamily="34" charset="0"/>
              </a:rPr>
              <a:t>Training scenarios</a:t>
            </a:r>
          </a:p>
        </p:txBody>
      </p:sp>
    </p:spTree>
    <p:extLst>
      <p:ext uri="{BB962C8B-B14F-4D97-AF65-F5344CB8AC3E}">
        <p14:creationId xmlns:p14="http://schemas.microsoft.com/office/powerpoint/2010/main" val="197317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Driver’s responsibilities</a:t>
            </a:r>
          </a:p>
        </p:txBody>
      </p:sp>
      <p:sp>
        <p:nvSpPr>
          <p:cNvPr id="8" name="Slide Number Placeholder 7"/>
          <p:cNvSpPr>
            <a:spLocks noGrp="1"/>
          </p:cNvSpPr>
          <p:nvPr>
            <p:ph type="sldNum" sz="quarter" idx="12"/>
          </p:nvPr>
        </p:nvSpPr>
        <p:spPr/>
        <p:txBody>
          <a:bodyPr/>
          <a:lstStyle/>
          <a:p>
            <a:fld id="{BE64B92C-6FA6-4595-AE78-A0E3A0C06EDD}" type="slidenum">
              <a:rPr lang="en-AU" smtClean="0"/>
              <a:pPr/>
              <a:t>10</a:t>
            </a:fld>
            <a:endParaRPr lang="en-AU"/>
          </a:p>
        </p:txBody>
      </p:sp>
      <p:sp>
        <p:nvSpPr>
          <p:cNvPr id="9" name="Text Placeholder 8"/>
          <p:cNvSpPr>
            <a:spLocks noGrp="1"/>
          </p:cNvSpPr>
          <p:nvPr>
            <p:ph type="body" sz="quarter" idx="13"/>
          </p:nvPr>
        </p:nvSpPr>
        <p:spPr/>
        <p:txBody>
          <a:bodyPr/>
          <a:lstStyle/>
          <a:p>
            <a:r>
              <a:rPr lang="en-AU" b="1" dirty="0"/>
              <a:t>Scenario:</a:t>
            </a:r>
          </a:p>
          <a:p>
            <a:r>
              <a:rPr lang="en-AU" b="1" dirty="0"/>
              <a:t>Check vehicle for students</a:t>
            </a:r>
          </a:p>
          <a:p>
            <a:r>
              <a:rPr lang="en-AU" dirty="0"/>
              <a:t>You have arrived at school for morning drop off with multiple students in the vehicle. You receive the ‘all clear’ from the school staff that all students have left the vehicle.</a:t>
            </a:r>
          </a:p>
          <a:p>
            <a:endParaRPr lang="en-AU" dirty="0"/>
          </a:p>
          <a:p>
            <a:r>
              <a:rPr lang="en-AU" b="1" dirty="0"/>
              <a:t>Question:</a:t>
            </a:r>
          </a:p>
          <a:p>
            <a:r>
              <a:rPr lang="en-AU" dirty="0"/>
              <a:t>What should you do before driving away?</a:t>
            </a:r>
          </a:p>
        </p:txBody>
      </p:sp>
      <p:sp>
        <p:nvSpPr>
          <p:cNvPr id="11" name="Text Placeholder 10"/>
          <p:cNvSpPr>
            <a:spLocks noGrp="1"/>
          </p:cNvSpPr>
          <p:nvPr>
            <p:ph sz="half" idx="14"/>
          </p:nvPr>
        </p:nvSpPr>
        <p:spPr/>
        <p:txBody>
          <a:bodyPr>
            <a:normAutofit fontScale="92500" lnSpcReduction="20000"/>
          </a:bodyPr>
          <a:lstStyle/>
          <a:p>
            <a:r>
              <a:rPr lang="en-AU" b="1" dirty="0"/>
              <a:t>Answer:</a:t>
            </a:r>
          </a:p>
          <a:p>
            <a:r>
              <a:rPr lang="en-AU" dirty="0"/>
              <a:t>Even though you received the ‘all clear’, as the driver, you have a responsibility to double check that all students attending the school have left the vehicle and that none remain on board.</a:t>
            </a:r>
          </a:p>
          <a:p>
            <a:r>
              <a:rPr lang="en-AU" dirty="0"/>
              <a:t>Once the students have exited the vehicle at the school, tap the tick button on the Mobile App to mark students as Dropped Off.</a:t>
            </a:r>
          </a:p>
          <a:p>
            <a:r>
              <a:rPr lang="en-AU" dirty="0"/>
              <a:t>If the run did not have an ATSO, a notification will appear indicating the AM run is now complete.</a:t>
            </a:r>
          </a:p>
          <a:p>
            <a:r>
              <a:rPr lang="en-AU" dirty="0"/>
              <a:t>  If an ATSO is onboard, continue with the service by dropping the ATSO off at the agreed location before tapping the “Dropped off” button on the ‘Drop Off ATSO’ screen once the ATSO has exited the vehicle.</a:t>
            </a:r>
          </a:p>
        </p:txBody>
      </p:sp>
    </p:spTree>
    <p:extLst>
      <p:ext uri="{BB962C8B-B14F-4D97-AF65-F5344CB8AC3E}">
        <p14:creationId xmlns:p14="http://schemas.microsoft.com/office/powerpoint/2010/main" val="275529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Driver’s responsibilities</a:t>
            </a:r>
          </a:p>
        </p:txBody>
      </p:sp>
      <p:sp>
        <p:nvSpPr>
          <p:cNvPr id="8" name="Slide Number Placeholder 7"/>
          <p:cNvSpPr>
            <a:spLocks noGrp="1"/>
          </p:cNvSpPr>
          <p:nvPr>
            <p:ph type="sldNum" sz="quarter" idx="12"/>
          </p:nvPr>
        </p:nvSpPr>
        <p:spPr/>
        <p:txBody>
          <a:bodyPr/>
          <a:lstStyle/>
          <a:p>
            <a:fld id="{BE64B92C-6FA6-4595-AE78-A0E3A0C06EDD}" type="slidenum">
              <a:rPr lang="en-AU" smtClean="0"/>
              <a:pPr/>
              <a:t>11</a:t>
            </a:fld>
            <a:endParaRPr lang="en-AU"/>
          </a:p>
        </p:txBody>
      </p:sp>
      <p:sp>
        <p:nvSpPr>
          <p:cNvPr id="9" name="Text Placeholder 8"/>
          <p:cNvSpPr>
            <a:spLocks noGrp="1"/>
          </p:cNvSpPr>
          <p:nvPr>
            <p:ph type="body" sz="quarter" idx="13"/>
          </p:nvPr>
        </p:nvSpPr>
        <p:spPr/>
        <p:txBody>
          <a:bodyPr/>
          <a:lstStyle/>
          <a:p>
            <a:r>
              <a:rPr lang="en-AU" b="1" dirty="0"/>
              <a:t>Scenario:</a:t>
            </a:r>
          </a:p>
          <a:p>
            <a:r>
              <a:rPr lang="en-AU" b="1" dirty="0"/>
              <a:t>Parent/carer absence 1</a:t>
            </a:r>
          </a:p>
          <a:p>
            <a:r>
              <a:rPr lang="en-AU" dirty="0"/>
              <a:t>A student comes to your vehicle without their parent/carer. He/she explains that the father is inside in bed and can’t come out to see you.</a:t>
            </a:r>
          </a:p>
          <a:p>
            <a:endParaRPr lang="en-AU" dirty="0"/>
          </a:p>
          <a:p>
            <a:r>
              <a:rPr lang="en-AU" b="1" dirty="0"/>
              <a:t>Question:</a:t>
            </a:r>
          </a:p>
          <a:p>
            <a:r>
              <a:rPr lang="en-AU" dirty="0"/>
              <a:t>What actions, as a driver, should you take?</a:t>
            </a:r>
          </a:p>
        </p:txBody>
      </p:sp>
      <p:sp>
        <p:nvSpPr>
          <p:cNvPr id="11" name="Text Placeholder 10"/>
          <p:cNvSpPr>
            <a:spLocks noGrp="1"/>
          </p:cNvSpPr>
          <p:nvPr>
            <p:ph sz="half" idx="14"/>
          </p:nvPr>
        </p:nvSpPr>
        <p:spPr/>
        <p:txBody>
          <a:bodyPr/>
          <a:lstStyle/>
          <a:p>
            <a:r>
              <a:rPr lang="en-AU" b="1" dirty="0"/>
              <a:t>Answer:</a:t>
            </a:r>
          </a:p>
          <a:p>
            <a:r>
              <a:rPr lang="en-AU" dirty="0"/>
              <a:t>Contact the ASTP and contractor immediately.</a:t>
            </a:r>
          </a:p>
        </p:txBody>
      </p:sp>
    </p:spTree>
    <p:extLst>
      <p:ext uri="{BB962C8B-B14F-4D97-AF65-F5344CB8AC3E}">
        <p14:creationId xmlns:p14="http://schemas.microsoft.com/office/powerpoint/2010/main" val="6182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a:latin typeface="Segoe UI Light" panose="020B0502040204020203" pitchFamily="34" charset="0"/>
                <a:cs typeface="Segoe UI Light" panose="020B0502040204020203" pitchFamily="34" charset="0"/>
              </a:rPr>
              <a:t>Driver’s responsibilities</a:t>
            </a:r>
          </a:p>
        </p:txBody>
      </p:sp>
      <p:sp>
        <p:nvSpPr>
          <p:cNvPr id="8" name="Slide Number Placeholder 7"/>
          <p:cNvSpPr>
            <a:spLocks noGrp="1"/>
          </p:cNvSpPr>
          <p:nvPr>
            <p:ph type="sldNum" sz="quarter" idx="12"/>
          </p:nvPr>
        </p:nvSpPr>
        <p:spPr/>
        <p:txBody>
          <a:bodyPr/>
          <a:lstStyle/>
          <a:p>
            <a:fld id="{BE64B92C-6FA6-4595-AE78-A0E3A0C06EDD}" type="slidenum">
              <a:rPr lang="en-AU" smtClean="0"/>
              <a:pPr/>
              <a:t>12</a:t>
            </a:fld>
            <a:endParaRPr lang="en-AU"/>
          </a:p>
        </p:txBody>
      </p:sp>
      <p:sp>
        <p:nvSpPr>
          <p:cNvPr id="3" name="Content Placeholder 2"/>
          <p:cNvSpPr>
            <a:spLocks noGrp="1"/>
          </p:cNvSpPr>
          <p:nvPr>
            <p:ph sz="half" idx="13"/>
          </p:nvPr>
        </p:nvSpPr>
        <p:spPr/>
        <p:txBody>
          <a:bodyPr/>
          <a:lstStyle/>
          <a:p>
            <a:r>
              <a:rPr lang="en-AU" b="1" dirty="0"/>
              <a:t>Scenario:</a:t>
            </a:r>
          </a:p>
          <a:p>
            <a:r>
              <a:rPr lang="en-AU" b="1" dirty="0"/>
              <a:t>Parent/carer absence 2</a:t>
            </a:r>
            <a:endParaRPr lang="en-AU" dirty="0"/>
          </a:p>
          <a:p>
            <a:r>
              <a:rPr lang="en-AU" dirty="0"/>
              <a:t>A parent/carer is not at home when you arrive to drop off a student. </a:t>
            </a:r>
          </a:p>
          <a:p>
            <a:endParaRPr lang="en-AU" dirty="0"/>
          </a:p>
          <a:p>
            <a:r>
              <a:rPr lang="en-AU" b="1" dirty="0"/>
              <a:t>Question:</a:t>
            </a:r>
          </a:p>
          <a:p>
            <a:r>
              <a:rPr lang="en-AU" dirty="0"/>
              <a:t>What do you do?</a:t>
            </a:r>
          </a:p>
        </p:txBody>
      </p:sp>
      <p:sp>
        <p:nvSpPr>
          <p:cNvPr id="11" name="Text Placeholder 10"/>
          <p:cNvSpPr>
            <a:spLocks noGrp="1"/>
          </p:cNvSpPr>
          <p:nvPr>
            <p:ph sz="half" idx="14"/>
          </p:nvPr>
        </p:nvSpPr>
        <p:spPr/>
        <p:txBody>
          <a:bodyPr/>
          <a:lstStyle/>
          <a:p>
            <a:r>
              <a:rPr lang="en-AU" b="1" dirty="0"/>
              <a:t>Answer:</a:t>
            </a:r>
          </a:p>
          <a:p>
            <a:r>
              <a:rPr lang="en-AU" dirty="0"/>
              <a:t>Follow the information on the emergency actions card.</a:t>
            </a:r>
          </a:p>
          <a:p>
            <a:r>
              <a:rPr lang="en-AU" dirty="0"/>
              <a:t>Wait 3 minutes after the agreed time and contact the ASTP immediately for advice or instructions. </a:t>
            </a:r>
          </a:p>
          <a:p>
            <a:r>
              <a:rPr lang="en-AU" dirty="0"/>
              <a:t>Do not permit the student to exit the vehicle or take the student to an unauthorised address or hand the student over to an unauthorised adult.</a:t>
            </a:r>
          </a:p>
        </p:txBody>
      </p:sp>
    </p:spTree>
    <p:extLst>
      <p:ext uri="{BB962C8B-B14F-4D97-AF65-F5344CB8AC3E}">
        <p14:creationId xmlns:p14="http://schemas.microsoft.com/office/powerpoint/2010/main" val="25654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4146B-6D80-8364-CF07-EEA580306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3BA8F-2570-AD37-4CCD-D158C7317334}"/>
              </a:ext>
            </a:extLst>
          </p:cNvPr>
          <p:cNvSpPr>
            <a:spLocks noGrp="1"/>
          </p:cNvSpPr>
          <p:nvPr>
            <p:ph type="title"/>
          </p:nvPr>
        </p:nvSpPr>
        <p:spPr>
          <a:xfrm>
            <a:off x="696000" y="178000"/>
            <a:ext cx="10800000" cy="721886"/>
          </a:xfrm>
        </p:spPr>
        <p:txBody>
          <a:bodyPr>
            <a:noAutofit/>
          </a:bodyPr>
          <a:lstStyle/>
          <a:p>
            <a:r>
              <a:rPr lang="en-AU" sz="4400" dirty="0">
                <a:latin typeface="Segoe UI Light" panose="020B0502040204020203" pitchFamily="34" charset="0"/>
                <a:cs typeface="Segoe UI Light" panose="020B0502040204020203" pitchFamily="34" charset="0"/>
              </a:rPr>
              <a:t>DRIVER responsibilities</a:t>
            </a:r>
          </a:p>
        </p:txBody>
      </p:sp>
      <p:sp>
        <p:nvSpPr>
          <p:cNvPr id="8" name="Slide Number Placeholder 7">
            <a:extLst>
              <a:ext uri="{FF2B5EF4-FFF2-40B4-BE49-F238E27FC236}">
                <a16:creationId xmlns:a16="http://schemas.microsoft.com/office/drawing/2014/main" id="{451543B7-B0CC-60CF-1E45-C2C39C98273D}"/>
              </a:ext>
            </a:extLst>
          </p:cNvPr>
          <p:cNvSpPr>
            <a:spLocks noGrp="1"/>
          </p:cNvSpPr>
          <p:nvPr>
            <p:ph type="sldNum" sz="quarter" idx="12"/>
          </p:nvPr>
        </p:nvSpPr>
        <p:spPr/>
        <p:txBody>
          <a:bodyPr/>
          <a:lstStyle/>
          <a:p>
            <a:fld id="{BE64B92C-6FA6-4595-AE78-A0E3A0C06EDD}" type="slidenum">
              <a:rPr lang="en-AU" smtClean="0"/>
              <a:pPr/>
              <a:t>13</a:t>
            </a:fld>
            <a:endParaRPr lang="en-AU"/>
          </a:p>
        </p:txBody>
      </p:sp>
      <p:sp>
        <p:nvSpPr>
          <p:cNvPr id="3" name="Content Placeholder 2">
            <a:extLst>
              <a:ext uri="{FF2B5EF4-FFF2-40B4-BE49-F238E27FC236}">
                <a16:creationId xmlns:a16="http://schemas.microsoft.com/office/drawing/2014/main" id="{766303D0-88B0-35C9-15A9-2586C5D08D77}"/>
              </a:ext>
            </a:extLst>
          </p:cNvPr>
          <p:cNvSpPr>
            <a:spLocks noGrp="1"/>
          </p:cNvSpPr>
          <p:nvPr>
            <p:ph sz="half" idx="13"/>
          </p:nvPr>
        </p:nvSpPr>
        <p:spPr>
          <a:xfrm>
            <a:off x="696000" y="899886"/>
            <a:ext cx="5220000" cy="5780114"/>
          </a:xfrm>
        </p:spPr>
        <p:txBody>
          <a:bodyPr>
            <a:noAutofit/>
          </a:bodyPr>
          <a:lstStyle/>
          <a:p>
            <a:r>
              <a:rPr lang="en-AU" b="1" dirty="0"/>
              <a:t>Scenario:</a:t>
            </a:r>
          </a:p>
          <a:p>
            <a:r>
              <a:rPr lang="en-AU" b="1" dirty="0"/>
              <a:t> </a:t>
            </a:r>
          </a:p>
          <a:p>
            <a:r>
              <a:rPr lang="en-AU" dirty="0"/>
              <a:t>A student has shredded a tissue during the journey and made a mess on their seat and vehicle floor.</a:t>
            </a:r>
          </a:p>
          <a:p>
            <a:endParaRPr lang="en-AU" dirty="0"/>
          </a:p>
          <a:p>
            <a:r>
              <a:rPr lang="en-AU" b="1" dirty="0"/>
              <a:t>Question:</a:t>
            </a:r>
          </a:p>
          <a:p>
            <a:r>
              <a:rPr lang="en-AU" dirty="0"/>
              <a:t>What should you do?</a:t>
            </a:r>
          </a:p>
          <a:p>
            <a:pPr algn="l"/>
            <a:endParaRPr lang="en-AU" dirty="0"/>
          </a:p>
          <a:p>
            <a:pPr algn="l"/>
            <a:endParaRPr lang="en-AU" sz="1100" dirty="0"/>
          </a:p>
        </p:txBody>
      </p:sp>
      <p:sp>
        <p:nvSpPr>
          <p:cNvPr id="11" name="Text Placeholder 10">
            <a:extLst>
              <a:ext uri="{FF2B5EF4-FFF2-40B4-BE49-F238E27FC236}">
                <a16:creationId xmlns:a16="http://schemas.microsoft.com/office/drawing/2014/main" id="{2279AEAC-34FF-7409-841B-7961236900B8}"/>
              </a:ext>
            </a:extLst>
          </p:cNvPr>
          <p:cNvSpPr>
            <a:spLocks noGrp="1"/>
          </p:cNvSpPr>
          <p:nvPr>
            <p:ph sz="half" idx="14"/>
          </p:nvPr>
        </p:nvSpPr>
        <p:spPr>
          <a:xfrm>
            <a:off x="6276000" y="899885"/>
            <a:ext cx="5220000" cy="5780113"/>
          </a:xfrm>
        </p:spPr>
        <p:txBody>
          <a:bodyPr>
            <a:noAutofit/>
          </a:bodyPr>
          <a:lstStyle/>
          <a:p>
            <a:r>
              <a:rPr lang="en-AU" sz="1800" b="1" dirty="0"/>
              <a:t>Answer:</a:t>
            </a:r>
          </a:p>
          <a:p>
            <a:r>
              <a:rPr lang="en-AU" sz="1800" dirty="0"/>
              <a:t> Once all students and the ATSO have left the vehicle, spend time cleaning the vehicle.</a:t>
            </a:r>
          </a:p>
          <a:p>
            <a:endParaRPr lang="en-AU" sz="1800" dirty="0"/>
          </a:p>
          <a:p>
            <a:r>
              <a:rPr lang="en-AU" dirty="0"/>
              <a:t>If this is an ongoing issue, advise the school, and ask if they can be provided a different sensory item for their journey.</a:t>
            </a:r>
            <a:r>
              <a:rPr lang="en-AU" sz="1800" dirty="0"/>
              <a:t>  </a:t>
            </a:r>
            <a:endParaRPr lang="en-AU" dirty="0"/>
          </a:p>
        </p:txBody>
      </p:sp>
    </p:spTree>
    <p:extLst>
      <p:ext uri="{BB962C8B-B14F-4D97-AF65-F5344CB8AC3E}">
        <p14:creationId xmlns:p14="http://schemas.microsoft.com/office/powerpoint/2010/main" val="40316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a:latin typeface="Segoe UI Light" panose="020B0502040204020203" pitchFamily="34" charset="0"/>
                <a:cs typeface="Segoe UI Light" panose="020B0502040204020203" pitchFamily="34" charset="0"/>
              </a:rPr>
              <a:t>Driver’s responsibilities</a:t>
            </a:r>
          </a:p>
        </p:txBody>
      </p:sp>
      <p:sp>
        <p:nvSpPr>
          <p:cNvPr id="8" name="Slide Number Placeholder 7"/>
          <p:cNvSpPr>
            <a:spLocks noGrp="1"/>
          </p:cNvSpPr>
          <p:nvPr>
            <p:ph type="sldNum" sz="quarter" idx="12"/>
          </p:nvPr>
        </p:nvSpPr>
        <p:spPr/>
        <p:txBody>
          <a:bodyPr/>
          <a:lstStyle/>
          <a:p>
            <a:fld id="{BE64B92C-6FA6-4595-AE78-A0E3A0C06EDD}" type="slidenum">
              <a:rPr lang="en-AU" smtClean="0"/>
              <a:pPr/>
              <a:t>14</a:t>
            </a:fld>
            <a:endParaRPr lang="en-AU"/>
          </a:p>
        </p:txBody>
      </p:sp>
      <p:sp>
        <p:nvSpPr>
          <p:cNvPr id="3" name="Content Placeholder 2"/>
          <p:cNvSpPr>
            <a:spLocks noGrp="1"/>
          </p:cNvSpPr>
          <p:nvPr>
            <p:ph sz="half" idx="13"/>
          </p:nvPr>
        </p:nvSpPr>
        <p:spPr/>
        <p:txBody>
          <a:bodyPr>
            <a:noAutofit/>
          </a:bodyPr>
          <a:lstStyle/>
          <a:p>
            <a:r>
              <a:rPr lang="en-AU" b="1" dirty="0"/>
              <a:t>Scenario:</a:t>
            </a:r>
          </a:p>
          <a:p>
            <a:r>
              <a:rPr lang="en-AU" b="1" dirty="0"/>
              <a:t>Parent/carer absence 3</a:t>
            </a:r>
            <a:endParaRPr lang="en-AU" dirty="0"/>
          </a:p>
          <a:p>
            <a:r>
              <a:rPr lang="en-AU" dirty="0"/>
              <a:t>A parent/carer comes to your vehicle and states that he will be absent this afternoon and asks you to drop the child off at the neighbour’s house 3 doors up. The ASTP has not authorised this alternate supervisor and/or change.</a:t>
            </a:r>
          </a:p>
          <a:p>
            <a:r>
              <a:rPr lang="en-AU" b="1" dirty="0"/>
              <a:t>Question 1:</a:t>
            </a:r>
            <a:r>
              <a:rPr lang="en-AU" dirty="0"/>
              <a:t> What actions, as a driver should you say to the parent/carer?</a:t>
            </a:r>
          </a:p>
          <a:p>
            <a:r>
              <a:rPr lang="en-AU" b="1" dirty="0"/>
              <a:t>Question 2: </a:t>
            </a:r>
            <a:r>
              <a:rPr lang="en-AU" dirty="0"/>
              <a:t>Should you contact the ASTP and the contractor?</a:t>
            </a:r>
          </a:p>
        </p:txBody>
      </p:sp>
      <p:sp>
        <p:nvSpPr>
          <p:cNvPr id="11" name="Text Placeholder 10"/>
          <p:cNvSpPr>
            <a:spLocks noGrp="1"/>
          </p:cNvSpPr>
          <p:nvPr>
            <p:ph sz="half" idx="14"/>
          </p:nvPr>
        </p:nvSpPr>
        <p:spPr/>
        <p:txBody>
          <a:bodyPr/>
          <a:lstStyle/>
          <a:p>
            <a:r>
              <a:rPr lang="en-AU" b="1" dirty="0"/>
              <a:t>Answer 1:</a:t>
            </a:r>
          </a:p>
          <a:p>
            <a:r>
              <a:rPr lang="en-AU" dirty="0"/>
              <a:t>Advice the parent that you are unable to meet their request. Any changes to the transport arrangements would require the parent to contact their child's school.</a:t>
            </a:r>
          </a:p>
          <a:p>
            <a:endParaRPr lang="en-AU" dirty="0"/>
          </a:p>
          <a:p>
            <a:r>
              <a:rPr lang="en-AU" b="1" dirty="0"/>
              <a:t>Answer 2:</a:t>
            </a:r>
          </a:p>
          <a:p>
            <a:r>
              <a:rPr lang="en-AU" dirty="0"/>
              <a:t>Yes</a:t>
            </a:r>
          </a:p>
        </p:txBody>
      </p:sp>
    </p:spTree>
    <p:extLst>
      <p:ext uri="{BB962C8B-B14F-4D97-AF65-F5344CB8AC3E}">
        <p14:creationId xmlns:p14="http://schemas.microsoft.com/office/powerpoint/2010/main" val="278291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A07D4-CC11-561B-FE9B-407653030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E1EDD-D429-14ED-5827-E40F9D58AC72}"/>
              </a:ext>
            </a:extLst>
          </p:cNvPr>
          <p:cNvSpPr>
            <a:spLocks noGrp="1"/>
          </p:cNvSpPr>
          <p:nvPr>
            <p:ph type="title"/>
          </p:nvPr>
        </p:nvSpPr>
        <p:spPr>
          <a:xfrm>
            <a:off x="696000" y="34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Loading wheelchairs</a:t>
            </a:r>
          </a:p>
        </p:txBody>
      </p:sp>
      <p:sp>
        <p:nvSpPr>
          <p:cNvPr id="8" name="Slide Number Placeholder 7">
            <a:extLst>
              <a:ext uri="{FF2B5EF4-FFF2-40B4-BE49-F238E27FC236}">
                <a16:creationId xmlns:a16="http://schemas.microsoft.com/office/drawing/2014/main" id="{B9856683-AA75-CE11-8542-9353215CDAE6}"/>
              </a:ext>
            </a:extLst>
          </p:cNvPr>
          <p:cNvSpPr>
            <a:spLocks noGrp="1"/>
          </p:cNvSpPr>
          <p:nvPr>
            <p:ph type="sldNum" sz="quarter" idx="12"/>
          </p:nvPr>
        </p:nvSpPr>
        <p:spPr/>
        <p:txBody>
          <a:bodyPr/>
          <a:lstStyle/>
          <a:p>
            <a:fld id="{BE64B92C-6FA6-4595-AE78-A0E3A0C06EDD}" type="slidenum">
              <a:rPr lang="en-AU" smtClean="0"/>
              <a:pPr/>
              <a:t>15</a:t>
            </a:fld>
            <a:endParaRPr lang="en-AU"/>
          </a:p>
        </p:txBody>
      </p:sp>
      <p:sp>
        <p:nvSpPr>
          <p:cNvPr id="3" name="Content Placeholder 2">
            <a:extLst>
              <a:ext uri="{FF2B5EF4-FFF2-40B4-BE49-F238E27FC236}">
                <a16:creationId xmlns:a16="http://schemas.microsoft.com/office/drawing/2014/main" id="{6CA9A239-48BD-2647-6BE0-C551F151E948}"/>
              </a:ext>
            </a:extLst>
          </p:cNvPr>
          <p:cNvSpPr>
            <a:spLocks noGrp="1"/>
          </p:cNvSpPr>
          <p:nvPr>
            <p:ph sz="half" idx="13"/>
          </p:nvPr>
        </p:nvSpPr>
        <p:spPr>
          <a:xfrm>
            <a:off x="696000" y="1402000"/>
            <a:ext cx="5220000" cy="4718000"/>
          </a:xfrm>
        </p:spPr>
        <p:txBody>
          <a:bodyPr>
            <a:normAutofit fontScale="25000" lnSpcReduction="20000"/>
          </a:bodyPr>
          <a:lstStyle/>
          <a:p>
            <a:r>
              <a:rPr lang="en-AU" sz="5600" b="1" dirty="0"/>
              <a:t>Scenario:</a:t>
            </a:r>
          </a:p>
          <a:p>
            <a:r>
              <a:rPr lang="en-AU" sz="5600" b="1" dirty="0"/>
              <a:t> </a:t>
            </a:r>
          </a:p>
          <a:p>
            <a:pPr>
              <a:buNone/>
            </a:pPr>
            <a:r>
              <a:rPr lang="en-AU" sz="5600" dirty="0">
                <a:effectLst/>
                <a:ea typeface="Aptos" panose="020B0004020202020204" pitchFamily="34" charset="0"/>
              </a:rPr>
              <a:t>There is a new student starting on your run this morning. They travel in a wheelchair, and you have completed the relevant training in loading and securing wheelchairs.</a:t>
            </a:r>
          </a:p>
          <a:p>
            <a:pPr>
              <a:buNone/>
            </a:pPr>
            <a:r>
              <a:rPr lang="en-AU" sz="5600" dirty="0">
                <a:effectLst/>
                <a:ea typeface="Aptos" panose="020B0004020202020204" pitchFamily="34" charset="0"/>
              </a:rPr>
              <a:t>You plan to operate the hoist but know the space inside the vehicle is limited.</a:t>
            </a:r>
          </a:p>
          <a:p>
            <a:endParaRPr lang="en-AU" sz="5600" dirty="0"/>
          </a:p>
          <a:p>
            <a:r>
              <a:rPr lang="en-AU" sz="5600" b="1" dirty="0"/>
              <a:t>Question:</a:t>
            </a:r>
          </a:p>
          <a:p>
            <a:r>
              <a:rPr lang="en-AU" sz="5600" dirty="0"/>
              <a:t>What should you do?</a:t>
            </a:r>
          </a:p>
          <a:p>
            <a:pPr algn="l"/>
            <a:r>
              <a:rPr lang="en-AU" sz="5600" dirty="0"/>
              <a:t> </a:t>
            </a:r>
            <a:endParaRPr lang="en-AU" sz="4300" dirty="0"/>
          </a:p>
          <a:p>
            <a:pPr algn="l"/>
            <a:r>
              <a:rPr lang="en-AU" sz="5600" dirty="0"/>
              <a:t>a) You inspect the vehicle and find a way that you will be able to fulfill your obligation in loading and securing all the tie downs for the wheelchair. </a:t>
            </a:r>
          </a:p>
          <a:p>
            <a:pPr algn="l"/>
            <a:r>
              <a:rPr lang="en-AU" sz="5600" dirty="0"/>
              <a:t>b) You show the ATSO how to do the straps and locks and ask them to do this part of the procedure - this will work best because you don’t want to get in the side door of the vehicle with the students.</a:t>
            </a:r>
          </a:p>
          <a:p>
            <a:pPr algn="l"/>
            <a:r>
              <a:rPr lang="en-AU" sz="5600" dirty="0"/>
              <a:t>c) You ask the parents (and school staff) to assist as wheelchairs are not the responsibility of the ATSO.</a:t>
            </a:r>
          </a:p>
          <a:p>
            <a:pPr algn="l"/>
            <a:r>
              <a:rPr lang="en-AU" sz="5600" dirty="0"/>
              <a:t>d) Both a and c apply depending on the circumstance.</a:t>
            </a:r>
          </a:p>
          <a:p>
            <a:pPr algn="l"/>
            <a:endParaRPr lang="en-AU" sz="5600" dirty="0"/>
          </a:p>
          <a:p>
            <a:endParaRPr lang="en-AU" dirty="0"/>
          </a:p>
        </p:txBody>
      </p:sp>
      <p:sp>
        <p:nvSpPr>
          <p:cNvPr id="11" name="Text Placeholder 10">
            <a:extLst>
              <a:ext uri="{FF2B5EF4-FFF2-40B4-BE49-F238E27FC236}">
                <a16:creationId xmlns:a16="http://schemas.microsoft.com/office/drawing/2014/main" id="{098AD605-C888-1103-9D5E-21BC203673A8}"/>
              </a:ext>
            </a:extLst>
          </p:cNvPr>
          <p:cNvSpPr>
            <a:spLocks noGrp="1"/>
          </p:cNvSpPr>
          <p:nvPr>
            <p:ph sz="half" idx="14"/>
          </p:nvPr>
        </p:nvSpPr>
        <p:spPr>
          <a:xfrm>
            <a:off x="6276000" y="1402000"/>
            <a:ext cx="5220000" cy="4718000"/>
          </a:xfrm>
        </p:spPr>
        <p:txBody>
          <a:bodyPr>
            <a:noAutofit/>
          </a:bodyPr>
          <a:lstStyle/>
          <a:p>
            <a:r>
              <a:rPr lang="en-AU" sz="1800" b="1" dirty="0"/>
              <a:t>Answer:</a:t>
            </a:r>
          </a:p>
          <a:p>
            <a:r>
              <a:rPr lang="en-AU" sz="1800" dirty="0"/>
              <a:t> </a:t>
            </a:r>
          </a:p>
          <a:p>
            <a:r>
              <a:rPr lang="en-AU" dirty="0"/>
              <a:t>d) Both a and c apply depending on the circumstance.</a:t>
            </a:r>
          </a:p>
          <a:p>
            <a:endParaRPr lang="en-AU" dirty="0"/>
          </a:p>
          <a:p>
            <a:r>
              <a:rPr lang="en-AU" dirty="0"/>
              <a:t>You should try to load and secure all tie downs, and if have difficulty seek assistance from the school staff or parent. </a:t>
            </a:r>
          </a:p>
          <a:p>
            <a:endParaRPr lang="en-AU" dirty="0"/>
          </a:p>
          <a:p>
            <a:r>
              <a:rPr lang="en-AU" dirty="0"/>
              <a:t>The ATSO is to remain in the vehicle and focus on the students under their care.</a:t>
            </a:r>
          </a:p>
        </p:txBody>
      </p:sp>
    </p:spTree>
    <p:extLst>
      <p:ext uri="{BB962C8B-B14F-4D97-AF65-F5344CB8AC3E}">
        <p14:creationId xmlns:p14="http://schemas.microsoft.com/office/powerpoint/2010/main" val="209850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D43BF-C170-9792-4138-7D55276BC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83580-529E-7C44-E7DC-EEFC43482598}"/>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Atso responsibilities</a:t>
            </a:r>
          </a:p>
        </p:txBody>
      </p:sp>
      <p:sp>
        <p:nvSpPr>
          <p:cNvPr id="8" name="Slide Number Placeholder 7">
            <a:extLst>
              <a:ext uri="{FF2B5EF4-FFF2-40B4-BE49-F238E27FC236}">
                <a16:creationId xmlns:a16="http://schemas.microsoft.com/office/drawing/2014/main" id="{E7E1CCEB-32EC-9549-7776-9402639AE971}"/>
              </a:ext>
            </a:extLst>
          </p:cNvPr>
          <p:cNvSpPr>
            <a:spLocks noGrp="1"/>
          </p:cNvSpPr>
          <p:nvPr>
            <p:ph type="sldNum" sz="quarter" idx="12"/>
          </p:nvPr>
        </p:nvSpPr>
        <p:spPr/>
        <p:txBody>
          <a:bodyPr/>
          <a:lstStyle/>
          <a:p>
            <a:fld id="{BE64B92C-6FA6-4595-AE78-A0E3A0C06EDD}" type="slidenum">
              <a:rPr lang="en-AU" smtClean="0"/>
              <a:pPr/>
              <a:t>16</a:t>
            </a:fld>
            <a:endParaRPr lang="en-AU"/>
          </a:p>
        </p:txBody>
      </p:sp>
      <p:sp>
        <p:nvSpPr>
          <p:cNvPr id="3" name="Content Placeholder 2">
            <a:extLst>
              <a:ext uri="{FF2B5EF4-FFF2-40B4-BE49-F238E27FC236}">
                <a16:creationId xmlns:a16="http://schemas.microsoft.com/office/drawing/2014/main" id="{66656A77-AB26-644B-DB4D-3D4D3D2C7514}"/>
              </a:ext>
            </a:extLst>
          </p:cNvPr>
          <p:cNvSpPr>
            <a:spLocks noGrp="1"/>
          </p:cNvSpPr>
          <p:nvPr>
            <p:ph sz="half" idx="13"/>
          </p:nvPr>
        </p:nvSpPr>
        <p:spPr/>
        <p:txBody>
          <a:bodyPr>
            <a:normAutofit fontScale="85000" lnSpcReduction="10000"/>
          </a:bodyPr>
          <a:lstStyle/>
          <a:p>
            <a:r>
              <a:rPr lang="en-AU" b="1" dirty="0"/>
              <a:t>Scenario:</a:t>
            </a:r>
          </a:p>
          <a:p>
            <a:r>
              <a:rPr lang="en-AU" b="1" dirty="0"/>
              <a:t> </a:t>
            </a:r>
          </a:p>
          <a:p>
            <a:r>
              <a:rPr lang="en-AU" dirty="0"/>
              <a:t>You are on the run, have two students to pick up and are caught in traffic.  You will be 15 mins after the estimated pick-up time.</a:t>
            </a:r>
          </a:p>
          <a:p>
            <a:endParaRPr lang="en-AU" dirty="0"/>
          </a:p>
          <a:p>
            <a:r>
              <a:rPr lang="en-AU" b="1" dirty="0"/>
              <a:t>Question:</a:t>
            </a:r>
          </a:p>
          <a:p>
            <a:r>
              <a:rPr lang="en-AU" dirty="0"/>
              <a:t>What should you do?</a:t>
            </a:r>
          </a:p>
          <a:p>
            <a:endParaRPr lang="en-AU" dirty="0"/>
          </a:p>
          <a:p>
            <a:pPr marL="342900" indent="-342900" algn="l">
              <a:buAutoNum type="alphaLcParenR"/>
            </a:pPr>
            <a:r>
              <a:rPr lang="en-AU" dirty="0"/>
              <a:t>Ask the ATSO to call the parents to inform them.</a:t>
            </a:r>
          </a:p>
          <a:p>
            <a:pPr marL="342900" indent="-342900" algn="l">
              <a:buAutoNum type="alphaLcParenR"/>
            </a:pPr>
            <a:r>
              <a:rPr lang="en-AU" dirty="0"/>
              <a:t>Call the parents whilst sitting at the traffic lights.</a:t>
            </a:r>
          </a:p>
          <a:p>
            <a:pPr marL="342900" indent="-342900" algn="l">
              <a:buAutoNum type="alphaLcParenR"/>
            </a:pPr>
            <a:r>
              <a:rPr lang="en-AU" dirty="0"/>
              <a:t>Pull over and call the parents and the school to advise them of the delay. Use the note feature on the Mobile App for Drivers – Traffic congestion</a:t>
            </a:r>
          </a:p>
          <a:p>
            <a:pPr marL="342900" indent="-342900" algn="l">
              <a:buAutoNum type="alphaLcParenR"/>
            </a:pPr>
            <a:r>
              <a:rPr lang="en-AU" dirty="0"/>
              <a:t>nothing as you cannot control the traffic.</a:t>
            </a:r>
          </a:p>
          <a:p>
            <a:pPr marL="342900" indent="-342900">
              <a:buAutoNum type="alphaLcParenR"/>
            </a:pPr>
            <a:endParaRPr lang="en-AU" dirty="0"/>
          </a:p>
        </p:txBody>
      </p:sp>
      <p:sp>
        <p:nvSpPr>
          <p:cNvPr id="11" name="Text Placeholder 10">
            <a:extLst>
              <a:ext uri="{FF2B5EF4-FFF2-40B4-BE49-F238E27FC236}">
                <a16:creationId xmlns:a16="http://schemas.microsoft.com/office/drawing/2014/main" id="{5E9429A4-E9D9-07F4-7858-B05A47081A89}"/>
              </a:ext>
            </a:extLst>
          </p:cNvPr>
          <p:cNvSpPr>
            <a:spLocks noGrp="1"/>
          </p:cNvSpPr>
          <p:nvPr>
            <p:ph sz="half" idx="14"/>
          </p:nvPr>
        </p:nvSpPr>
        <p:spPr/>
        <p:txBody>
          <a:bodyPr>
            <a:noAutofit/>
          </a:bodyPr>
          <a:lstStyle/>
          <a:p>
            <a:r>
              <a:rPr lang="en-AU" sz="1800" b="1" dirty="0"/>
              <a:t>Answer:</a:t>
            </a:r>
          </a:p>
          <a:p>
            <a:r>
              <a:rPr lang="en-AU" sz="1800" dirty="0"/>
              <a:t> </a:t>
            </a:r>
          </a:p>
          <a:p>
            <a:r>
              <a:rPr lang="en-AU" dirty="0"/>
              <a:t>c) Pull over and call the parents and the school to advise them of the delay. Use the note feature on the Mobile App for Drivers – Traffic congestion.</a:t>
            </a:r>
          </a:p>
          <a:p>
            <a:pPr algn="l"/>
            <a:endParaRPr lang="en-AU" dirty="0"/>
          </a:p>
          <a:p>
            <a:r>
              <a:rPr lang="en-AU" sz="1800" dirty="0"/>
              <a:t>. </a:t>
            </a:r>
          </a:p>
        </p:txBody>
      </p:sp>
    </p:spTree>
    <p:extLst>
      <p:ext uri="{BB962C8B-B14F-4D97-AF65-F5344CB8AC3E}">
        <p14:creationId xmlns:p14="http://schemas.microsoft.com/office/powerpoint/2010/main" val="71472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Segoe UI Light" panose="020B0502040204020203" pitchFamily="34" charset="0"/>
                <a:cs typeface="Segoe UI Light" panose="020B0502040204020203" pitchFamily="34" charset="0"/>
              </a:rPr>
              <a:t>Changes to routes</a:t>
            </a:r>
          </a:p>
        </p:txBody>
      </p:sp>
      <p:sp>
        <p:nvSpPr>
          <p:cNvPr id="8" name="Slide Number Placeholder 7"/>
          <p:cNvSpPr>
            <a:spLocks noGrp="1"/>
          </p:cNvSpPr>
          <p:nvPr>
            <p:ph type="sldNum" sz="quarter" idx="12"/>
          </p:nvPr>
        </p:nvSpPr>
        <p:spPr/>
        <p:txBody>
          <a:bodyPr/>
          <a:lstStyle/>
          <a:p>
            <a:fld id="{BE64B92C-6FA6-4595-AE78-A0E3A0C06EDD}" type="slidenum">
              <a:rPr lang="en-AU" smtClean="0"/>
              <a:pPr/>
              <a:t>17</a:t>
            </a:fld>
            <a:endParaRPr lang="en-AU"/>
          </a:p>
        </p:txBody>
      </p:sp>
      <p:sp>
        <p:nvSpPr>
          <p:cNvPr id="3" name="Content Placeholder 2"/>
          <p:cNvSpPr>
            <a:spLocks noGrp="1"/>
          </p:cNvSpPr>
          <p:nvPr>
            <p:ph sz="half" idx="13"/>
          </p:nvPr>
        </p:nvSpPr>
        <p:spPr/>
        <p:txBody>
          <a:bodyPr/>
          <a:lstStyle/>
          <a:p>
            <a:r>
              <a:rPr lang="en-AU" b="1" dirty="0"/>
              <a:t>Scenario:</a:t>
            </a:r>
          </a:p>
          <a:p>
            <a:r>
              <a:rPr lang="en-AU" b="1" dirty="0"/>
              <a:t>Combinations</a:t>
            </a:r>
          </a:p>
          <a:p>
            <a:r>
              <a:rPr lang="en-AU" dirty="0"/>
              <a:t>You have been requested to combine routes to include another student.</a:t>
            </a:r>
          </a:p>
          <a:p>
            <a:endParaRPr lang="en-AU" dirty="0"/>
          </a:p>
          <a:p>
            <a:r>
              <a:rPr lang="en-AU" b="1" dirty="0"/>
              <a:t>Question:</a:t>
            </a:r>
          </a:p>
          <a:p>
            <a:r>
              <a:rPr lang="en-AU" dirty="0"/>
              <a:t>What should you do?</a:t>
            </a:r>
          </a:p>
        </p:txBody>
      </p:sp>
      <p:sp>
        <p:nvSpPr>
          <p:cNvPr id="11" name="Text Placeholder 10"/>
          <p:cNvSpPr>
            <a:spLocks noGrp="1"/>
          </p:cNvSpPr>
          <p:nvPr>
            <p:ph sz="half" idx="14"/>
          </p:nvPr>
        </p:nvSpPr>
        <p:spPr/>
        <p:txBody>
          <a:bodyPr/>
          <a:lstStyle/>
          <a:p>
            <a:r>
              <a:rPr lang="en-AU" b="1" dirty="0"/>
              <a:t>Answer:</a:t>
            </a:r>
          </a:p>
          <a:p>
            <a:r>
              <a:rPr lang="en-AU" dirty="0"/>
              <a:t>This change cannot occur until you receive an updated run card.</a:t>
            </a:r>
          </a:p>
        </p:txBody>
      </p:sp>
    </p:spTree>
    <p:extLst>
      <p:ext uri="{BB962C8B-B14F-4D97-AF65-F5344CB8AC3E}">
        <p14:creationId xmlns:p14="http://schemas.microsoft.com/office/powerpoint/2010/main" val="20473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4B4B-3CEC-52B7-1AD7-962D526FD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24664-5EEF-31CF-936D-A474C3BA0352}"/>
              </a:ext>
            </a:extLst>
          </p:cNvPr>
          <p:cNvSpPr>
            <a:spLocks noGrp="1"/>
          </p:cNvSpPr>
          <p:nvPr>
            <p:ph type="title"/>
          </p:nvPr>
        </p:nvSpPr>
        <p:spPr/>
        <p:txBody>
          <a:bodyPr>
            <a:normAutofit/>
          </a:bodyPr>
          <a:lstStyle/>
          <a:p>
            <a:r>
              <a:rPr lang="en-AU" dirty="0">
                <a:latin typeface="Segoe UI Light" panose="020B0502040204020203" pitchFamily="34" charset="0"/>
                <a:cs typeface="Segoe UI Light" panose="020B0502040204020203" pitchFamily="34" charset="0"/>
              </a:rPr>
              <a:t>Changes to routes</a:t>
            </a:r>
          </a:p>
        </p:txBody>
      </p:sp>
      <p:sp>
        <p:nvSpPr>
          <p:cNvPr id="8" name="Slide Number Placeholder 7">
            <a:extLst>
              <a:ext uri="{FF2B5EF4-FFF2-40B4-BE49-F238E27FC236}">
                <a16:creationId xmlns:a16="http://schemas.microsoft.com/office/drawing/2014/main" id="{0EB15ABE-1B82-EBA7-B658-3D317A18A03B}"/>
              </a:ext>
            </a:extLst>
          </p:cNvPr>
          <p:cNvSpPr>
            <a:spLocks noGrp="1"/>
          </p:cNvSpPr>
          <p:nvPr>
            <p:ph type="sldNum" sz="quarter" idx="12"/>
          </p:nvPr>
        </p:nvSpPr>
        <p:spPr/>
        <p:txBody>
          <a:bodyPr/>
          <a:lstStyle/>
          <a:p>
            <a:fld id="{BE64B92C-6FA6-4595-AE78-A0E3A0C06EDD}" type="slidenum">
              <a:rPr lang="en-AU" smtClean="0"/>
              <a:pPr/>
              <a:t>18</a:t>
            </a:fld>
            <a:endParaRPr lang="en-AU"/>
          </a:p>
        </p:txBody>
      </p:sp>
      <p:sp>
        <p:nvSpPr>
          <p:cNvPr id="3" name="Content Placeholder 2">
            <a:extLst>
              <a:ext uri="{FF2B5EF4-FFF2-40B4-BE49-F238E27FC236}">
                <a16:creationId xmlns:a16="http://schemas.microsoft.com/office/drawing/2014/main" id="{B0F2D3E0-15E8-E28E-1CE1-DEE5FD6FEF3C}"/>
              </a:ext>
            </a:extLst>
          </p:cNvPr>
          <p:cNvSpPr>
            <a:spLocks noGrp="1"/>
          </p:cNvSpPr>
          <p:nvPr>
            <p:ph sz="half" idx="13"/>
          </p:nvPr>
        </p:nvSpPr>
        <p:spPr/>
        <p:txBody>
          <a:bodyPr/>
          <a:lstStyle/>
          <a:p>
            <a:r>
              <a:rPr lang="en-AU" b="1" dirty="0"/>
              <a:t>Scenario:</a:t>
            </a:r>
          </a:p>
          <a:p>
            <a:r>
              <a:rPr lang="en-AU" b="1" dirty="0"/>
              <a:t>Combinations</a:t>
            </a:r>
          </a:p>
          <a:p>
            <a:r>
              <a:rPr lang="en-AU" dirty="0"/>
              <a:t>The parent asks you to pick their child up from their place of work.</a:t>
            </a:r>
          </a:p>
          <a:p>
            <a:endParaRPr lang="en-AU" dirty="0"/>
          </a:p>
          <a:p>
            <a:r>
              <a:rPr lang="en-AU" b="1" dirty="0"/>
              <a:t>Question:</a:t>
            </a:r>
          </a:p>
          <a:p>
            <a:r>
              <a:rPr lang="en-AU" dirty="0"/>
              <a:t>What should you do?</a:t>
            </a:r>
          </a:p>
        </p:txBody>
      </p:sp>
      <p:sp>
        <p:nvSpPr>
          <p:cNvPr id="11" name="Text Placeholder 10">
            <a:extLst>
              <a:ext uri="{FF2B5EF4-FFF2-40B4-BE49-F238E27FC236}">
                <a16:creationId xmlns:a16="http://schemas.microsoft.com/office/drawing/2014/main" id="{0BBD3DE8-70CD-0287-A53D-544D40F87763}"/>
              </a:ext>
            </a:extLst>
          </p:cNvPr>
          <p:cNvSpPr>
            <a:spLocks noGrp="1"/>
          </p:cNvSpPr>
          <p:nvPr>
            <p:ph sz="half" idx="14"/>
          </p:nvPr>
        </p:nvSpPr>
        <p:spPr/>
        <p:txBody>
          <a:bodyPr/>
          <a:lstStyle/>
          <a:p>
            <a:r>
              <a:rPr lang="en-AU" b="1" dirty="0"/>
              <a:t>Answer:</a:t>
            </a:r>
          </a:p>
          <a:p>
            <a:r>
              <a:rPr lang="en-AU" dirty="0"/>
              <a:t>Private arrangements between parents and carers cannot occur. Advise the parent to contact the school or the ASTP and follow the run card until a change is approved in writing by the ASTP.</a:t>
            </a:r>
          </a:p>
        </p:txBody>
      </p:sp>
    </p:spTree>
    <p:extLst>
      <p:ext uri="{BB962C8B-B14F-4D97-AF65-F5344CB8AC3E}">
        <p14:creationId xmlns:p14="http://schemas.microsoft.com/office/powerpoint/2010/main" val="30130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0F45-8853-262A-9ECA-764DEAD31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CF1D2-23BB-02CB-BAAA-7EE60DE5DB9C}"/>
              </a:ext>
            </a:extLst>
          </p:cNvPr>
          <p:cNvSpPr>
            <a:spLocks noGrp="1"/>
          </p:cNvSpPr>
          <p:nvPr>
            <p:ph type="title"/>
          </p:nvPr>
        </p:nvSpPr>
        <p:spPr>
          <a:xfrm>
            <a:off x="696000" y="178000"/>
            <a:ext cx="10800000" cy="721886"/>
          </a:xfrm>
        </p:spPr>
        <p:txBody>
          <a:bodyPr>
            <a:noAutofit/>
          </a:bodyPr>
          <a:lstStyle/>
          <a:p>
            <a:r>
              <a:rPr lang="en-AU" sz="4400" dirty="0">
                <a:latin typeface="Segoe UI Light" panose="020B0502040204020203" pitchFamily="34" charset="0"/>
                <a:cs typeface="Segoe UI Light" panose="020B0502040204020203" pitchFamily="34" charset="0"/>
              </a:rPr>
              <a:t>Changes to routes</a:t>
            </a:r>
          </a:p>
        </p:txBody>
      </p:sp>
      <p:sp>
        <p:nvSpPr>
          <p:cNvPr id="8" name="Slide Number Placeholder 7">
            <a:extLst>
              <a:ext uri="{FF2B5EF4-FFF2-40B4-BE49-F238E27FC236}">
                <a16:creationId xmlns:a16="http://schemas.microsoft.com/office/drawing/2014/main" id="{975C47E7-ACBF-7C55-F45A-2B39F69AC2D9}"/>
              </a:ext>
            </a:extLst>
          </p:cNvPr>
          <p:cNvSpPr>
            <a:spLocks noGrp="1"/>
          </p:cNvSpPr>
          <p:nvPr>
            <p:ph type="sldNum" sz="quarter" idx="12"/>
          </p:nvPr>
        </p:nvSpPr>
        <p:spPr/>
        <p:txBody>
          <a:bodyPr/>
          <a:lstStyle/>
          <a:p>
            <a:fld id="{BE64B92C-6FA6-4595-AE78-A0E3A0C06EDD}" type="slidenum">
              <a:rPr lang="en-AU" smtClean="0"/>
              <a:pPr/>
              <a:t>19</a:t>
            </a:fld>
            <a:endParaRPr lang="en-AU"/>
          </a:p>
        </p:txBody>
      </p:sp>
      <p:sp>
        <p:nvSpPr>
          <p:cNvPr id="3" name="Content Placeholder 2">
            <a:extLst>
              <a:ext uri="{FF2B5EF4-FFF2-40B4-BE49-F238E27FC236}">
                <a16:creationId xmlns:a16="http://schemas.microsoft.com/office/drawing/2014/main" id="{B4EB885A-7748-0E35-1765-00017F7FC9BF}"/>
              </a:ext>
            </a:extLst>
          </p:cNvPr>
          <p:cNvSpPr>
            <a:spLocks noGrp="1"/>
          </p:cNvSpPr>
          <p:nvPr>
            <p:ph sz="half" idx="13"/>
          </p:nvPr>
        </p:nvSpPr>
        <p:spPr>
          <a:xfrm>
            <a:off x="696000" y="1103086"/>
            <a:ext cx="5220000" cy="5039886"/>
          </a:xfrm>
        </p:spPr>
        <p:txBody>
          <a:bodyPr>
            <a:noAutofit/>
          </a:bodyPr>
          <a:lstStyle/>
          <a:p>
            <a:r>
              <a:rPr lang="en-AU" b="1" dirty="0"/>
              <a:t>Scenario:</a:t>
            </a:r>
          </a:p>
          <a:p>
            <a:r>
              <a:rPr lang="en-AU" b="1" dirty="0"/>
              <a:t> </a:t>
            </a:r>
          </a:p>
          <a:p>
            <a:r>
              <a:rPr lang="en-AU" dirty="0"/>
              <a:t>A parent informs you in the morning that they won’t be home this afternoon and asks if you can drop their child at the grandparent's house which happens to be in the same street. The Run Card lists the Grandparent as the Emergency Contact.</a:t>
            </a:r>
          </a:p>
          <a:p>
            <a:endParaRPr lang="en-AU" dirty="0"/>
          </a:p>
          <a:p>
            <a:r>
              <a:rPr lang="en-AU" b="1" dirty="0"/>
              <a:t>Question:</a:t>
            </a:r>
          </a:p>
          <a:p>
            <a:r>
              <a:rPr lang="en-AU" dirty="0"/>
              <a:t>What should you do?</a:t>
            </a:r>
          </a:p>
          <a:p>
            <a:endParaRPr lang="en-AU" dirty="0"/>
          </a:p>
          <a:p>
            <a:pPr marL="228600" indent="-228600" algn="l">
              <a:buAutoNum type="alphaLcParenR" startAt="2"/>
            </a:pPr>
            <a:endParaRPr lang="en-AU" sz="1100" dirty="0"/>
          </a:p>
        </p:txBody>
      </p:sp>
      <p:sp>
        <p:nvSpPr>
          <p:cNvPr id="11" name="Text Placeholder 10">
            <a:extLst>
              <a:ext uri="{FF2B5EF4-FFF2-40B4-BE49-F238E27FC236}">
                <a16:creationId xmlns:a16="http://schemas.microsoft.com/office/drawing/2014/main" id="{E5C2D13C-678B-BDEC-BCE5-CA1D9A47E87D}"/>
              </a:ext>
            </a:extLst>
          </p:cNvPr>
          <p:cNvSpPr>
            <a:spLocks noGrp="1"/>
          </p:cNvSpPr>
          <p:nvPr>
            <p:ph sz="half" idx="14"/>
          </p:nvPr>
        </p:nvSpPr>
        <p:spPr>
          <a:xfrm>
            <a:off x="6276000" y="1103086"/>
            <a:ext cx="5220000" cy="5039884"/>
          </a:xfrm>
        </p:spPr>
        <p:txBody>
          <a:bodyPr>
            <a:noAutofit/>
          </a:bodyPr>
          <a:lstStyle/>
          <a:p>
            <a:r>
              <a:rPr lang="en-AU" sz="1800" b="1" dirty="0"/>
              <a:t>Answer:</a:t>
            </a:r>
          </a:p>
          <a:p>
            <a:r>
              <a:rPr lang="en-AU" sz="1800" dirty="0"/>
              <a:t> </a:t>
            </a:r>
            <a:r>
              <a:rPr lang="en-AU" dirty="0"/>
              <a:t>Politely inform the parent you are unable to make unauthorised stops. </a:t>
            </a:r>
          </a:p>
          <a:p>
            <a:r>
              <a:rPr lang="en-AU" dirty="0"/>
              <a:t>As the run card lists the grandparent as an emergency contact, suggest that the grandparent meet you at the student’s house.</a:t>
            </a:r>
          </a:p>
          <a:p>
            <a:endParaRPr lang="en-AU" dirty="0"/>
          </a:p>
          <a:p>
            <a:r>
              <a:rPr lang="en-AU" dirty="0"/>
              <a:t>If this is not possible, inform the parent to contact the ASTP, who will then advise the contractor and you of any changes in writing.</a:t>
            </a:r>
          </a:p>
          <a:p>
            <a:endParaRPr lang="en-AU" sz="1800" dirty="0"/>
          </a:p>
        </p:txBody>
      </p:sp>
    </p:spTree>
    <p:extLst>
      <p:ext uri="{BB962C8B-B14F-4D97-AF65-F5344CB8AC3E}">
        <p14:creationId xmlns:p14="http://schemas.microsoft.com/office/powerpoint/2010/main" val="3246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Duty of care</a:t>
            </a:r>
          </a:p>
        </p:txBody>
      </p:sp>
      <p:sp>
        <p:nvSpPr>
          <p:cNvPr id="7" name="Slide Number Placeholder 6"/>
          <p:cNvSpPr>
            <a:spLocks noGrp="1"/>
          </p:cNvSpPr>
          <p:nvPr>
            <p:ph type="sldNum" sz="quarter" idx="12"/>
          </p:nvPr>
        </p:nvSpPr>
        <p:spPr/>
        <p:txBody>
          <a:bodyPr/>
          <a:lstStyle/>
          <a:p>
            <a:fld id="{BE64B92C-6FA6-4595-AE78-A0E3A0C06EDD}" type="slidenum">
              <a:rPr lang="en-AU" smtClean="0"/>
              <a:pPr/>
              <a:t>2</a:t>
            </a:fld>
            <a:endParaRPr lang="en-AU"/>
          </a:p>
        </p:txBody>
      </p:sp>
      <p:sp>
        <p:nvSpPr>
          <p:cNvPr id="21" name="Text Placeholder 20"/>
          <p:cNvSpPr>
            <a:spLocks noGrp="1"/>
          </p:cNvSpPr>
          <p:nvPr>
            <p:ph type="body" sz="quarter" idx="13"/>
          </p:nvPr>
        </p:nvSpPr>
        <p:spPr/>
        <p:txBody>
          <a:bodyPr>
            <a:normAutofit/>
          </a:bodyPr>
          <a:lstStyle/>
          <a:p>
            <a:r>
              <a:rPr lang="en-AU" b="1" dirty="0"/>
              <a:t>Scenario:</a:t>
            </a:r>
          </a:p>
          <a:p>
            <a:r>
              <a:rPr lang="en-AU" b="1" dirty="0"/>
              <a:t>Negligent driving</a:t>
            </a:r>
          </a:p>
          <a:p>
            <a:r>
              <a:rPr lang="en-AU" dirty="0"/>
              <a:t>A driver has had their licence suspended within the last year for negligent driving, resulting in a 3-month suspension.</a:t>
            </a:r>
          </a:p>
          <a:p>
            <a:r>
              <a:rPr lang="en-AU" b="1" dirty="0"/>
              <a:t>Question:</a:t>
            </a:r>
          </a:p>
          <a:p>
            <a:r>
              <a:rPr lang="en-AU" dirty="0"/>
              <a:t>What are the contractor’s and driver’s responsibilities?</a:t>
            </a:r>
          </a:p>
        </p:txBody>
      </p:sp>
      <p:sp>
        <p:nvSpPr>
          <p:cNvPr id="11" name="Text Placeholder 10"/>
          <p:cNvSpPr>
            <a:spLocks noGrp="1"/>
          </p:cNvSpPr>
          <p:nvPr>
            <p:ph sz="half" idx="14"/>
          </p:nvPr>
        </p:nvSpPr>
        <p:spPr/>
        <p:txBody>
          <a:bodyPr>
            <a:normAutofit fontScale="77500" lnSpcReduction="20000"/>
          </a:bodyPr>
          <a:lstStyle/>
          <a:p>
            <a:r>
              <a:rPr lang="en-AU" sz="2600" b="1" dirty="0"/>
              <a:t>Answer:</a:t>
            </a:r>
          </a:p>
          <a:p>
            <a:r>
              <a:rPr lang="en-AU" sz="2200" dirty="0"/>
              <a:t>All drivers are required to maintain a current and valid driver’s licence at all times. Drivers must immediately notify their contractor of any licence suspension or disqualification, regardless of the duration.</a:t>
            </a:r>
          </a:p>
          <a:p>
            <a:r>
              <a:rPr lang="en-AU" sz="2200" dirty="0"/>
              <a:t>If a suspension or disqualification occurs:</a:t>
            </a:r>
          </a:p>
          <a:p>
            <a:r>
              <a:rPr lang="en-AU" sz="2200" dirty="0"/>
              <a:t>Driver’s Responsibility: Inform the contractor immediately and cease driving on ASTP services</a:t>
            </a:r>
          </a:p>
          <a:p>
            <a:r>
              <a:rPr lang="en-AU" sz="2200" dirty="0"/>
              <a:t>Contractor’s Responsibility: Notify the ASTP immediately of the suspension or disqualification.</a:t>
            </a:r>
          </a:p>
          <a:p>
            <a:r>
              <a:rPr lang="en-AU" b="1" dirty="0"/>
              <a:t> </a:t>
            </a:r>
          </a:p>
          <a:p>
            <a:r>
              <a:rPr lang="en-AU" b="1" dirty="0"/>
              <a:t>Important:</a:t>
            </a:r>
            <a:r>
              <a:rPr lang="en-AU" dirty="0"/>
              <a:t> If a driver’s licence is suspended or disqualified for negligent driving, the driver will be ineligible to drive on ASTP services for a period of five (5) years from the date of suspension.</a:t>
            </a:r>
          </a:p>
        </p:txBody>
      </p:sp>
    </p:spTree>
    <p:extLst>
      <p:ext uri="{BB962C8B-B14F-4D97-AF65-F5344CB8AC3E}">
        <p14:creationId xmlns:p14="http://schemas.microsoft.com/office/powerpoint/2010/main" val="42606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E2DB-B919-86DA-01F0-194C27A11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63898-5C8A-EBB3-026C-49490D9829D5}"/>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Morning pick up</a:t>
            </a:r>
          </a:p>
        </p:txBody>
      </p:sp>
      <p:sp>
        <p:nvSpPr>
          <p:cNvPr id="8" name="Slide Number Placeholder 7">
            <a:extLst>
              <a:ext uri="{FF2B5EF4-FFF2-40B4-BE49-F238E27FC236}">
                <a16:creationId xmlns:a16="http://schemas.microsoft.com/office/drawing/2014/main" id="{76E9461D-3AB0-DCE4-DC26-6EA44A35BC63}"/>
              </a:ext>
            </a:extLst>
          </p:cNvPr>
          <p:cNvSpPr>
            <a:spLocks noGrp="1"/>
          </p:cNvSpPr>
          <p:nvPr>
            <p:ph type="sldNum" sz="quarter" idx="12"/>
          </p:nvPr>
        </p:nvSpPr>
        <p:spPr/>
        <p:txBody>
          <a:bodyPr/>
          <a:lstStyle/>
          <a:p>
            <a:fld id="{BE64B92C-6FA6-4595-AE78-A0E3A0C06EDD}" type="slidenum">
              <a:rPr lang="en-AU" smtClean="0"/>
              <a:pPr/>
              <a:t>20</a:t>
            </a:fld>
            <a:endParaRPr lang="en-AU"/>
          </a:p>
        </p:txBody>
      </p:sp>
      <p:sp>
        <p:nvSpPr>
          <p:cNvPr id="3" name="Content Placeholder 2">
            <a:extLst>
              <a:ext uri="{FF2B5EF4-FFF2-40B4-BE49-F238E27FC236}">
                <a16:creationId xmlns:a16="http://schemas.microsoft.com/office/drawing/2014/main" id="{3C6CB052-B3F9-540A-9252-EC4217B89F88}"/>
              </a:ext>
            </a:extLst>
          </p:cNvPr>
          <p:cNvSpPr>
            <a:spLocks noGrp="1"/>
          </p:cNvSpPr>
          <p:nvPr>
            <p:ph sz="half" idx="13"/>
          </p:nvPr>
        </p:nvSpPr>
        <p:spPr/>
        <p:txBody>
          <a:bodyPr>
            <a:normAutofit fontScale="25000" lnSpcReduction="20000"/>
          </a:bodyPr>
          <a:lstStyle/>
          <a:p>
            <a:r>
              <a:rPr lang="en-AU" sz="5600" b="1" dirty="0"/>
              <a:t>Scenario:</a:t>
            </a:r>
          </a:p>
          <a:p>
            <a:r>
              <a:rPr lang="en-AU" sz="5600" b="1" dirty="0"/>
              <a:t> </a:t>
            </a:r>
          </a:p>
          <a:p>
            <a:pPr>
              <a:buNone/>
            </a:pPr>
            <a:r>
              <a:rPr lang="en-AU" sz="5600" dirty="0">
                <a:effectLst/>
                <a:ea typeface="Aptos" panose="020B0004020202020204" pitchFamily="34" charset="0"/>
              </a:rPr>
              <a:t>You arrive at the home of a student for picking up in the morning.</a:t>
            </a:r>
          </a:p>
          <a:p>
            <a:r>
              <a:rPr lang="en-AU" sz="5600" dirty="0">
                <a:effectLst/>
                <a:ea typeface="Aptos" panose="020B0004020202020204" pitchFamily="34" charset="0"/>
              </a:rPr>
              <a:t>There is no parent or student out the front of the house.</a:t>
            </a:r>
          </a:p>
          <a:p>
            <a:endParaRPr lang="en-AU" sz="5600" dirty="0"/>
          </a:p>
          <a:p>
            <a:r>
              <a:rPr lang="en-AU" sz="5600" b="1" dirty="0"/>
              <a:t>Question:</a:t>
            </a:r>
          </a:p>
          <a:p>
            <a:r>
              <a:rPr lang="en-AU" sz="5600" dirty="0"/>
              <a:t>What should you do?</a:t>
            </a:r>
          </a:p>
          <a:p>
            <a:pPr algn="l"/>
            <a:r>
              <a:rPr lang="en-AU" sz="5600" dirty="0"/>
              <a:t> </a:t>
            </a:r>
            <a:endParaRPr lang="en-AU" sz="4300" dirty="0"/>
          </a:p>
          <a:p>
            <a:pPr algn="l"/>
            <a:r>
              <a:rPr lang="en-AU" sz="5600" dirty="0"/>
              <a:t>a) You wait 3 minutes, record the non-attendance on the driver app, and move on to the next pickup.</a:t>
            </a:r>
          </a:p>
          <a:p>
            <a:pPr algn="l"/>
            <a:endParaRPr lang="en-AU" sz="5600" dirty="0"/>
          </a:p>
          <a:p>
            <a:pPr algn="l"/>
            <a:r>
              <a:rPr lang="en-AU" sz="5600" dirty="0"/>
              <a:t>b) You tell the ATSO to go and knock on the door to see if they are coming today or if they need some help.</a:t>
            </a:r>
          </a:p>
          <a:p>
            <a:pPr algn="l"/>
            <a:endParaRPr lang="en-AU" sz="5600" dirty="0"/>
          </a:p>
          <a:p>
            <a:pPr algn="l"/>
            <a:r>
              <a:rPr lang="en-AU" sz="5600" dirty="0"/>
              <a:t>c) You tell the ATSO to have a snooze, you always wait about 20 min for this family.</a:t>
            </a:r>
          </a:p>
          <a:p>
            <a:endParaRPr lang="en-AU" dirty="0"/>
          </a:p>
        </p:txBody>
      </p:sp>
      <p:sp>
        <p:nvSpPr>
          <p:cNvPr id="11" name="Text Placeholder 10">
            <a:extLst>
              <a:ext uri="{FF2B5EF4-FFF2-40B4-BE49-F238E27FC236}">
                <a16:creationId xmlns:a16="http://schemas.microsoft.com/office/drawing/2014/main" id="{80AD37FB-536F-0773-6E11-86AB201B0926}"/>
              </a:ext>
            </a:extLst>
          </p:cNvPr>
          <p:cNvSpPr>
            <a:spLocks noGrp="1"/>
          </p:cNvSpPr>
          <p:nvPr>
            <p:ph sz="half" idx="14"/>
          </p:nvPr>
        </p:nvSpPr>
        <p:spPr/>
        <p:txBody>
          <a:bodyPr>
            <a:noAutofit/>
          </a:bodyPr>
          <a:lstStyle/>
          <a:p>
            <a:r>
              <a:rPr lang="en-AU" sz="1800" b="1" dirty="0"/>
              <a:t>Answer:</a:t>
            </a:r>
          </a:p>
          <a:p>
            <a:r>
              <a:rPr lang="en-AU" sz="1800" dirty="0"/>
              <a:t> </a:t>
            </a:r>
          </a:p>
          <a:p>
            <a:r>
              <a:rPr lang="en-AU" dirty="0"/>
              <a:t>a) You wait 3 minutes, record the non-attendance on the driver app, and move on to the next pickup.</a:t>
            </a:r>
          </a:p>
        </p:txBody>
      </p:sp>
    </p:spTree>
    <p:extLst>
      <p:ext uri="{BB962C8B-B14F-4D97-AF65-F5344CB8AC3E}">
        <p14:creationId xmlns:p14="http://schemas.microsoft.com/office/powerpoint/2010/main" val="42602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9D307-FDDE-D161-8902-A7E374985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FE445-9421-9426-CC5D-18DA11E9F6A2}"/>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Morning pick up</a:t>
            </a:r>
          </a:p>
        </p:txBody>
      </p:sp>
      <p:sp>
        <p:nvSpPr>
          <p:cNvPr id="8" name="Slide Number Placeholder 7">
            <a:extLst>
              <a:ext uri="{FF2B5EF4-FFF2-40B4-BE49-F238E27FC236}">
                <a16:creationId xmlns:a16="http://schemas.microsoft.com/office/drawing/2014/main" id="{A25D93EF-B9D8-90A3-C45E-D32696CA5732}"/>
              </a:ext>
            </a:extLst>
          </p:cNvPr>
          <p:cNvSpPr>
            <a:spLocks noGrp="1"/>
          </p:cNvSpPr>
          <p:nvPr>
            <p:ph type="sldNum" sz="quarter" idx="12"/>
          </p:nvPr>
        </p:nvSpPr>
        <p:spPr/>
        <p:txBody>
          <a:bodyPr/>
          <a:lstStyle/>
          <a:p>
            <a:fld id="{BE64B92C-6FA6-4595-AE78-A0E3A0C06EDD}" type="slidenum">
              <a:rPr lang="en-AU" smtClean="0"/>
              <a:pPr/>
              <a:t>21</a:t>
            </a:fld>
            <a:endParaRPr lang="en-AU"/>
          </a:p>
        </p:txBody>
      </p:sp>
      <p:sp>
        <p:nvSpPr>
          <p:cNvPr id="3" name="Content Placeholder 2">
            <a:extLst>
              <a:ext uri="{FF2B5EF4-FFF2-40B4-BE49-F238E27FC236}">
                <a16:creationId xmlns:a16="http://schemas.microsoft.com/office/drawing/2014/main" id="{4A66EB1B-D002-F7BE-1E49-015FC4FE35B7}"/>
              </a:ext>
            </a:extLst>
          </p:cNvPr>
          <p:cNvSpPr>
            <a:spLocks noGrp="1"/>
          </p:cNvSpPr>
          <p:nvPr>
            <p:ph sz="half" idx="13"/>
          </p:nvPr>
        </p:nvSpPr>
        <p:spPr/>
        <p:txBody>
          <a:bodyPr>
            <a:normAutofit fontScale="40000" lnSpcReduction="20000"/>
          </a:bodyPr>
          <a:lstStyle/>
          <a:p>
            <a:r>
              <a:rPr lang="en-AU" sz="5600" b="1" dirty="0"/>
              <a:t>Scenario:</a:t>
            </a:r>
          </a:p>
          <a:p>
            <a:r>
              <a:rPr lang="en-AU" sz="5600" b="1" dirty="0"/>
              <a:t> </a:t>
            </a:r>
          </a:p>
          <a:p>
            <a:pPr>
              <a:buNone/>
            </a:pPr>
            <a:r>
              <a:rPr lang="en-AU" sz="5600" dirty="0">
                <a:effectLst/>
                <a:ea typeface="Aptos" panose="020B0004020202020204" pitchFamily="34" charset="0"/>
              </a:rPr>
              <a:t>A parent asks you to let them know when you are at the front of their house by beeping the horn.</a:t>
            </a:r>
          </a:p>
          <a:p>
            <a:pPr>
              <a:buNone/>
            </a:pPr>
            <a:endParaRPr lang="en-AU" sz="5600" dirty="0"/>
          </a:p>
          <a:p>
            <a:r>
              <a:rPr lang="en-AU" sz="5600" b="1" dirty="0"/>
              <a:t>Question:</a:t>
            </a:r>
          </a:p>
          <a:p>
            <a:r>
              <a:rPr lang="en-AU" sz="5600" dirty="0"/>
              <a:t>What should you do?</a:t>
            </a:r>
          </a:p>
          <a:p>
            <a:pPr algn="l"/>
            <a:r>
              <a:rPr lang="en-AU" sz="5600" dirty="0"/>
              <a:t> </a:t>
            </a:r>
            <a:endParaRPr lang="en-AU" sz="4300" dirty="0"/>
          </a:p>
          <a:p>
            <a:pPr algn="l"/>
            <a:r>
              <a:rPr lang="en-AU" sz="5600" dirty="0"/>
              <a:t> </a:t>
            </a:r>
          </a:p>
          <a:p>
            <a:endParaRPr lang="en-AU" dirty="0"/>
          </a:p>
        </p:txBody>
      </p:sp>
      <p:sp>
        <p:nvSpPr>
          <p:cNvPr id="11" name="Text Placeholder 10">
            <a:extLst>
              <a:ext uri="{FF2B5EF4-FFF2-40B4-BE49-F238E27FC236}">
                <a16:creationId xmlns:a16="http://schemas.microsoft.com/office/drawing/2014/main" id="{93646BB9-31F5-D44C-AAF2-DF7D88D5A098}"/>
              </a:ext>
            </a:extLst>
          </p:cNvPr>
          <p:cNvSpPr>
            <a:spLocks noGrp="1"/>
          </p:cNvSpPr>
          <p:nvPr>
            <p:ph sz="half" idx="14"/>
          </p:nvPr>
        </p:nvSpPr>
        <p:spPr/>
        <p:txBody>
          <a:bodyPr>
            <a:noAutofit/>
          </a:bodyPr>
          <a:lstStyle/>
          <a:p>
            <a:r>
              <a:rPr lang="en-AU" sz="1800" b="1" dirty="0"/>
              <a:t>Answer:</a:t>
            </a:r>
          </a:p>
          <a:p>
            <a:r>
              <a:rPr lang="en-AU" sz="1800" dirty="0"/>
              <a:t> </a:t>
            </a:r>
          </a:p>
          <a:p>
            <a:r>
              <a:rPr lang="en-AU" dirty="0"/>
              <a:t>Advise the parent you are unable to do this under NSW Road Rules (regulation 224) as you are only permitted to use a horn as a warning device. It can also cause concern to neighbours and students who don’t like loud noises. </a:t>
            </a:r>
          </a:p>
          <a:p>
            <a:r>
              <a:rPr lang="en-AU" dirty="0"/>
              <a:t>Remind them of the estimated pick-up time and ask them to be ready 15 minutes before this time. Re-assure them if you are going to be delayed by more than 15minutes due to traffic or an incident, you will call them.</a:t>
            </a:r>
          </a:p>
        </p:txBody>
      </p:sp>
    </p:spTree>
    <p:extLst>
      <p:ext uri="{BB962C8B-B14F-4D97-AF65-F5344CB8AC3E}">
        <p14:creationId xmlns:p14="http://schemas.microsoft.com/office/powerpoint/2010/main" val="19212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C977-2A4C-59E1-64B6-B6B67A5C9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656F2-DB1F-75AE-D464-8271C2D7CD8E}"/>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Driveways</a:t>
            </a:r>
          </a:p>
        </p:txBody>
      </p:sp>
      <p:sp>
        <p:nvSpPr>
          <p:cNvPr id="8" name="Slide Number Placeholder 7">
            <a:extLst>
              <a:ext uri="{FF2B5EF4-FFF2-40B4-BE49-F238E27FC236}">
                <a16:creationId xmlns:a16="http://schemas.microsoft.com/office/drawing/2014/main" id="{92968E86-1A15-D104-02BD-C3A368F84E11}"/>
              </a:ext>
            </a:extLst>
          </p:cNvPr>
          <p:cNvSpPr>
            <a:spLocks noGrp="1"/>
          </p:cNvSpPr>
          <p:nvPr>
            <p:ph type="sldNum" sz="quarter" idx="12"/>
          </p:nvPr>
        </p:nvSpPr>
        <p:spPr/>
        <p:txBody>
          <a:bodyPr/>
          <a:lstStyle/>
          <a:p>
            <a:fld id="{BE64B92C-6FA6-4595-AE78-A0E3A0C06EDD}" type="slidenum">
              <a:rPr lang="en-AU" smtClean="0"/>
              <a:pPr/>
              <a:t>22</a:t>
            </a:fld>
            <a:endParaRPr lang="en-AU"/>
          </a:p>
        </p:txBody>
      </p:sp>
      <p:sp>
        <p:nvSpPr>
          <p:cNvPr id="3" name="Content Placeholder 2">
            <a:extLst>
              <a:ext uri="{FF2B5EF4-FFF2-40B4-BE49-F238E27FC236}">
                <a16:creationId xmlns:a16="http://schemas.microsoft.com/office/drawing/2014/main" id="{944F2405-FF72-0392-E010-FBA302892045}"/>
              </a:ext>
            </a:extLst>
          </p:cNvPr>
          <p:cNvSpPr>
            <a:spLocks noGrp="1"/>
          </p:cNvSpPr>
          <p:nvPr>
            <p:ph sz="half" idx="13"/>
          </p:nvPr>
        </p:nvSpPr>
        <p:spPr/>
        <p:txBody>
          <a:bodyPr>
            <a:normAutofit fontScale="25000" lnSpcReduction="20000"/>
          </a:bodyPr>
          <a:lstStyle/>
          <a:p>
            <a:endParaRPr lang="en-AU" sz="7200" b="1" dirty="0"/>
          </a:p>
          <a:p>
            <a:r>
              <a:rPr lang="en-AU" sz="7200" b="1" dirty="0"/>
              <a:t>Scenario:</a:t>
            </a:r>
          </a:p>
          <a:p>
            <a:r>
              <a:rPr lang="en-AU" sz="7200" b="1" dirty="0"/>
              <a:t> </a:t>
            </a:r>
          </a:p>
          <a:p>
            <a:pPr>
              <a:buNone/>
            </a:pPr>
            <a:r>
              <a:rPr lang="en-AU" sz="7200" dirty="0">
                <a:effectLst/>
                <a:ea typeface="Aptos" panose="020B0004020202020204" pitchFamily="34" charset="0"/>
              </a:rPr>
              <a:t>You take over a run from another driver. First morning of the run, you pull up on the street out the front of the house at the agreed pick-up time. </a:t>
            </a:r>
          </a:p>
          <a:p>
            <a:pPr>
              <a:buNone/>
            </a:pPr>
            <a:endParaRPr lang="en-AU" sz="7200" dirty="0">
              <a:effectLst/>
              <a:ea typeface="Aptos" panose="020B0004020202020204" pitchFamily="34" charset="0"/>
            </a:endParaRPr>
          </a:p>
          <a:p>
            <a:pPr>
              <a:buNone/>
            </a:pPr>
            <a:r>
              <a:rPr lang="en-AU" sz="7200" dirty="0">
                <a:effectLst/>
                <a:ea typeface="Aptos" panose="020B0004020202020204" pitchFamily="34" charset="0"/>
              </a:rPr>
              <a:t>The parent approaches the vehicle very angry that you didn’t drive up their long driveway like the other driver did, and instead, you requested them to walk to the curb.</a:t>
            </a:r>
          </a:p>
          <a:p>
            <a:pPr>
              <a:buNone/>
            </a:pPr>
            <a:endParaRPr lang="en-AU" sz="7200" dirty="0"/>
          </a:p>
          <a:p>
            <a:r>
              <a:rPr lang="en-AU" sz="7200" b="1" dirty="0"/>
              <a:t>Question:</a:t>
            </a:r>
          </a:p>
          <a:p>
            <a:r>
              <a:rPr lang="en-AU" sz="7200" dirty="0"/>
              <a:t>What should you do?</a:t>
            </a:r>
          </a:p>
          <a:p>
            <a:pPr algn="l"/>
            <a:r>
              <a:rPr lang="en-AU" sz="5600" dirty="0"/>
              <a:t> </a:t>
            </a:r>
            <a:endParaRPr lang="en-AU" sz="4300" dirty="0"/>
          </a:p>
          <a:p>
            <a:pPr algn="l"/>
            <a:r>
              <a:rPr lang="en-AU" sz="5600" dirty="0"/>
              <a:t> </a:t>
            </a:r>
          </a:p>
          <a:p>
            <a:endParaRPr lang="en-AU" dirty="0"/>
          </a:p>
        </p:txBody>
      </p:sp>
      <p:sp>
        <p:nvSpPr>
          <p:cNvPr id="11" name="Text Placeholder 10">
            <a:extLst>
              <a:ext uri="{FF2B5EF4-FFF2-40B4-BE49-F238E27FC236}">
                <a16:creationId xmlns:a16="http://schemas.microsoft.com/office/drawing/2014/main" id="{BD20D160-E285-B634-0EAC-B01FAC83F4E3}"/>
              </a:ext>
            </a:extLst>
          </p:cNvPr>
          <p:cNvSpPr>
            <a:spLocks noGrp="1"/>
          </p:cNvSpPr>
          <p:nvPr>
            <p:ph sz="half" idx="14"/>
          </p:nvPr>
        </p:nvSpPr>
        <p:spPr/>
        <p:txBody>
          <a:bodyPr>
            <a:noAutofit/>
          </a:bodyPr>
          <a:lstStyle/>
          <a:p>
            <a:r>
              <a:rPr lang="en-AU" sz="1800" b="1" dirty="0"/>
              <a:t>Answer:</a:t>
            </a:r>
          </a:p>
          <a:p>
            <a:r>
              <a:rPr lang="en-AU" sz="1800" dirty="0"/>
              <a:t> </a:t>
            </a:r>
            <a:r>
              <a:rPr lang="en-AU" dirty="0"/>
              <a:t>Calmly listen to the parent tell their story. Explain that you understand why they must be confused and frustrated that their usual transport arrangements have now changed. </a:t>
            </a:r>
          </a:p>
          <a:p>
            <a:endParaRPr lang="en-AU" dirty="0"/>
          </a:p>
          <a:p>
            <a:r>
              <a:rPr lang="en-AU" dirty="0"/>
              <a:t>Advise them that the ASTP does not permit drivers to enter driveways as it is unsafe to reverse and could lead to an accident. </a:t>
            </a:r>
          </a:p>
          <a:p>
            <a:endParaRPr lang="en-AU" dirty="0"/>
          </a:p>
          <a:p>
            <a:r>
              <a:rPr lang="en-AU" dirty="0"/>
              <a:t>Encourage them to call the ASTP to discuss their concerns and clarify everyone’s responsibilities.</a:t>
            </a:r>
          </a:p>
        </p:txBody>
      </p:sp>
    </p:spTree>
    <p:extLst>
      <p:ext uri="{BB962C8B-B14F-4D97-AF65-F5344CB8AC3E}">
        <p14:creationId xmlns:p14="http://schemas.microsoft.com/office/powerpoint/2010/main" val="417038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a:latin typeface="Segoe UI Light" panose="020B0502040204020203" pitchFamily="34" charset="0"/>
                <a:cs typeface="Segoe UI Light" panose="020B0502040204020203" pitchFamily="34" charset="0"/>
              </a:rPr>
              <a:t>Communication</a:t>
            </a:r>
          </a:p>
        </p:txBody>
      </p:sp>
      <p:sp>
        <p:nvSpPr>
          <p:cNvPr id="8" name="Slide Number Placeholder 7"/>
          <p:cNvSpPr>
            <a:spLocks noGrp="1"/>
          </p:cNvSpPr>
          <p:nvPr>
            <p:ph type="sldNum" sz="quarter" idx="12"/>
          </p:nvPr>
        </p:nvSpPr>
        <p:spPr/>
        <p:txBody>
          <a:bodyPr/>
          <a:lstStyle/>
          <a:p>
            <a:fld id="{BE64B92C-6FA6-4595-AE78-A0E3A0C06EDD}" type="slidenum">
              <a:rPr lang="en-AU" smtClean="0"/>
              <a:pPr/>
              <a:t>23</a:t>
            </a:fld>
            <a:endParaRPr lang="en-AU"/>
          </a:p>
        </p:txBody>
      </p:sp>
      <p:sp>
        <p:nvSpPr>
          <p:cNvPr id="3" name="Content Placeholder 2"/>
          <p:cNvSpPr>
            <a:spLocks noGrp="1"/>
          </p:cNvSpPr>
          <p:nvPr>
            <p:ph sz="half" idx="13"/>
          </p:nvPr>
        </p:nvSpPr>
        <p:spPr/>
        <p:txBody>
          <a:bodyPr/>
          <a:lstStyle/>
          <a:p>
            <a:r>
              <a:rPr lang="en-AU" b="1" dirty="0"/>
              <a:t>Scenario:</a:t>
            </a:r>
          </a:p>
          <a:p>
            <a:r>
              <a:rPr lang="en-AU" b="1" dirty="0"/>
              <a:t>Communication device</a:t>
            </a:r>
            <a:br>
              <a:rPr lang="en-AU" b="1" dirty="0"/>
            </a:br>
            <a:r>
              <a:rPr lang="en-AU" b="1" dirty="0"/>
              <a:t>(broken, lost or stolen)</a:t>
            </a:r>
          </a:p>
          <a:p>
            <a:r>
              <a:rPr lang="en-AU" dirty="0"/>
              <a:t>Your mobile phone is lost or broken. </a:t>
            </a:r>
          </a:p>
          <a:p>
            <a:endParaRPr lang="en-AU" dirty="0"/>
          </a:p>
          <a:p>
            <a:r>
              <a:rPr lang="en-AU" b="1" dirty="0"/>
              <a:t>Question:</a:t>
            </a:r>
          </a:p>
          <a:p>
            <a:r>
              <a:rPr lang="en-AU" dirty="0"/>
              <a:t>What actions do you need to take?</a:t>
            </a:r>
          </a:p>
        </p:txBody>
      </p:sp>
      <p:sp>
        <p:nvSpPr>
          <p:cNvPr id="11" name="Text Placeholder 10"/>
          <p:cNvSpPr>
            <a:spLocks noGrp="1"/>
          </p:cNvSpPr>
          <p:nvPr>
            <p:ph sz="half" idx="14"/>
          </p:nvPr>
        </p:nvSpPr>
        <p:spPr/>
        <p:txBody>
          <a:bodyPr/>
          <a:lstStyle/>
          <a:p>
            <a:r>
              <a:rPr lang="en-AU" b="1" dirty="0"/>
              <a:t>Answer:</a:t>
            </a:r>
          </a:p>
          <a:p>
            <a:r>
              <a:rPr lang="en-AU" dirty="0"/>
              <a:t>Please replace immediately as the driver must be contactable by mobile and have a unique number to use the mobile app (for security reasons)</a:t>
            </a:r>
          </a:p>
        </p:txBody>
      </p:sp>
    </p:spTree>
    <p:extLst>
      <p:ext uri="{BB962C8B-B14F-4D97-AF65-F5344CB8AC3E}">
        <p14:creationId xmlns:p14="http://schemas.microsoft.com/office/powerpoint/2010/main" val="349260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a:latin typeface="Segoe UI Light" panose="020B0502040204020203" pitchFamily="34" charset="0"/>
                <a:cs typeface="Segoe UI Light" panose="020B0502040204020203" pitchFamily="34" charset="0"/>
              </a:rPr>
              <a:t>Communication</a:t>
            </a:r>
          </a:p>
        </p:txBody>
      </p:sp>
      <p:sp>
        <p:nvSpPr>
          <p:cNvPr id="8" name="Slide Number Placeholder 7"/>
          <p:cNvSpPr>
            <a:spLocks noGrp="1"/>
          </p:cNvSpPr>
          <p:nvPr>
            <p:ph type="sldNum" sz="quarter" idx="12"/>
          </p:nvPr>
        </p:nvSpPr>
        <p:spPr/>
        <p:txBody>
          <a:bodyPr/>
          <a:lstStyle/>
          <a:p>
            <a:fld id="{BE64B92C-6FA6-4595-AE78-A0E3A0C06EDD}" type="slidenum">
              <a:rPr lang="en-AU" smtClean="0"/>
              <a:pPr/>
              <a:t>24</a:t>
            </a:fld>
            <a:endParaRPr lang="en-AU"/>
          </a:p>
        </p:txBody>
      </p:sp>
      <p:sp>
        <p:nvSpPr>
          <p:cNvPr id="3" name="Content Placeholder 2"/>
          <p:cNvSpPr>
            <a:spLocks noGrp="1"/>
          </p:cNvSpPr>
          <p:nvPr>
            <p:ph sz="half" idx="13"/>
          </p:nvPr>
        </p:nvSpPr>
        <p:spPr/>
        <p:txBody>
          <a:bodyPr/>
          <a:lstStyle/>
          <a:p>
            <a:r>
              <a:rPr lang="en-AU" b="1" dirty="0"/>
              <a:t>Scenario:</a:t>
            </a:r>
          </a:p>
          <a:p>
            <a:r>
              <a:rPr lang="en-AU" b="1" dirty="0"/>
              <a:t>Communication skills</a:t>
            </a:r>
          </a:p>
          <a:p>
            <a:r>
              <a:rPr lang="en-AU" dirty="0"/>
              <a:t>Teachers at the school and the parent/carer complain that they are having trouble communicating with you in English. </a:t>
            </a:r>
          </a:p>
          <a:p>
            <a:endParaRPr lang="en-AU" dirty="0"/>
          </a:p>
          <a:p>
            <a:r>
              <a:rPr lang="en-AU" b="1" dirty="0"/>
              <a:t>Question:</a:t>
            </a:r>
          </a:p>
          <a:p>
            <a:r>
              <a:rPr lang="en-AU" dirty="0"/>
              <a:t>What do you do?</a:t>
            </a:r>
          </a:p>
        </p:txBody>
      </p:sp>
      <p:sp>
        <p:nvSpPr>
          <p:cNvPr id="11" name="Text Placeholder 10"/>
          <p:cNvSpPr>
            <a:spLocks noGrp="1"/>
          </p:cNvSpPr>
          <p:nvPr>
            <p:ph sz="half" idx="14"/>
          </p:nvPr>
        </p:nvSpPr>
        <p:spPr/>
        <p:txBody>
          <a:bodyPr>
            <a:normAutofit/>
          </a:bodyPr>
          <a:lstStyle/>
          <a:p>
            <a:r>
              <a:rPr lang="en-AU" b="1" dirty="0"/>
              <a:t>Answer:</a:t>
            </a:r>
          </a:p>
          <a:p>
            <a:r>
              <a:rPr lang="en-AU" dirty="0"/>
              <a:t>If there are concerns regarding your understanding of the English language, you may be asked to undertake a formal English assessment by the ASTP.</a:t>
            </a:r>
          </a:p>
          <a:p>
            <a:endParaRPr lang="en-AU" dirty="0"/>
          </a:p>
          <a:p>
            <a:r>
              <a:rPr lang="en-AU" dirty="0"/>
              <a:t>Should your English prove not to be adequate, then you will be suspended until such time as your skills meet the requirements.</a:t>
            </a:r>
          </a:p>
        </p:txBody>
      </p:sp>
    </p:spTree>
    <p:extLst>
      <p:ext uri="{BB962C8B-B14F-4D97-AF65-F5344CB8AC3E}">
        <p14:creationId xmlns:p14="http://schemas.microsoft.com/office/powerpoint/2010/main" val="42751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F00E-8179-394B-E2F7-7D9D8BE30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26DA7-5D75-C9EC-D6F5-C65B251C6130}"/>
              </a:ext>
            </a:extLst>
          </p:cNvPr>
          <p:cNvSpPr>
            <a:spLocks noGrp="1"/>
          </p:cNvSpPr>
          <p:nvPr>
            <p:ph type="title"/>
          </p:nvPr>
        </p:nvSpPr>
        <p:spPr>
          <a:xfrm>
            <a:off x="696000" y="178000"/>
            <a:ext cx="10800000" cy="721886"/>
          </a:xfrm>
        </p:spPr>
        <p:txBody>
          <a:bodyPr>
            <a:noAutofit/>
          </a:bodyPr>
          <a:lstStyle/>
          <a:p>
            <a:r>
              <a:rPr lang="en-AU" sz="4400" dirty="0">
                <a:latin typeface="Segoe UI Light" panose="020B0502040204020203" pitchFamily="34" charset="0"/>
                <a:cs typeface="Segoe UI Light" panose="020B0502040204020203" pitchFamily="34" charset="0"/>
              </a:rPr>
              <a:t>Communication</a:t>
            </a:r>
          </a:p>
        </p:txBody>
      </p:sp>
      <p:sp>
        <p:nvSpPr>
          <p:cNvPr id="8" name="Slide Number Placeholder 7">
            <a:extLst>
              <a:ext uri="{FF2B5EF4-FFF2-40B4-BE49-F238E27FC236}">
                <a16:creationId xmlns:a16="http://schemas.microsoft.com/office/drawing/2014/main" id="{A1D26F96-7A45-138D-4AB4-7BC03684CE3F}"/>
              </a:ext>
            </a:extLst>
          </p:cNvPr>
          <p:cNvSpPr>
            <a:spLocks noGrp="1"/>
          </p:cNvSpPr>
          <p:nvPr>
            <p:ph type="sldNum" sz="quarter" idx="12"/>
          </p:nvPr>
        </p:nvSpPr>
        <p:spPr/>
        <p:txBody>
          <a:bodyPr/>
          <a:lstStyle/>
          <a:p>
            <a:fld id="{BE64B92C-6FA6-4595-AE78-A0E3A0C06EDD}" type="slidenum">
              <a:rPr lang="en-AU" smtClean="0"/>
              <a:pPr/>
              <a:t>25</a:t>
            </a:fld>
            <a:endParaRPr lang="en-AU"/>
          </a:p>
        </p:txBody>
      </p:sp>
      <p:sp>
        <p:nvSpPr>
          <p:cNvPr id="3" name="Content Placeholder 2">
            <a:extLst>
              <a:ext uri="{FF2B5EF4-FFF2-40B4-BE49-F238E27FC236}">
                <a16:creationId xmlns:a16="http://schemas.microsoft.com/office/drawing/2014/main" id="{EFBE605D-759F-AF73-0D5A-226BA7F49378}"/>
              </a:ext>
            </a:extLst>
          </p:cNvPr>
          <p:cNvSpPr>
            <a:spLocks noGrp="1"/>
          </p:cNvSpPr>
          <p:nvPr>
            <p:ph sz="half" idx="13"/>
          </p:nvPr>
        </p:nvSpPr>
        <p:spPr>
          <a:xfrm>
            <a:off x="696000" y="1103086"/>
            <a:ext cx="5220000" cy="5039886"/>
          </a:xfrm>
        </p:spPr>
        <p:txBody>
          <a:bodyPr>
            <a:noAutofit/>
          </a:bodyPr>
          <a:lstStyle/>
          <a:p>
            <a:r>
              <a:rPr lang="en-AU" b="1" dirty="0"/>
              <a:t>Scenario:</a:t>
            </a:r>
          </a:p>
          <a:p>
            <a:r>
              <a:rPr lang="en-AU" b="1" dirty="0"/>
              <a:t> </a:t>
            </a:r>
          </a:p>
          <a:p>
            <a:r>
              <a:rPr lang="en-AU" dirty="0"/>
              <a:t>At school pick-up, a teacher brings the students to your vehicle, and they are all eating lollies.</a:t>
            </a:r>
          </a:p>
          <a:p>
            <a:endParaRPr lang="en-AU" dirty="0"/>
          </a:p>
          <a:p>
            <a:r>
              <a:rPr lang="en-AU" b="1" dirty="0"/>
              <a:t>Question:</a:t>
            </a:r>
          </a:p>
          <a:p>
            <a:r>
              <a:rPr lang="en-AU" dirty="0"/>
              <a:t>What should you do?</a:t>
            </a:r>
          </a:p>
          <a:p>
            <a:endParaRPr lang="en-AU" dirty="0"/>
          </a:p>
          <a:p>
            <a:pPr marL="228600" indent="-228600" algn="l">
              <a:buAutoNum type="alphaLcParenR" startAt="2"/>
            </a:pPr>
            <a:endParaRPr lang="en-AU" sz="1100" dirty="0"/>
          </a:p>
        </p:txBody>
      </p:sp>
      <p:sp>
        <p:nvSpPr>
          <p:cNvPr id="11" name="Text Placeholder 10">
            <a:extLst>
              <a:ext uri="{FF2B5EF4-FFF2-40B4-BE49-F238E27FC236}">
                <a16:creationId xmlns:a16="http://schemas.microsoft.com/office/drawing/2014/main" id="{5A04062B-E0CC-D2A3-F6DD-E97DBCCAE811}"/>
              </a:ext>
            </a:extLst>
          </p:cNvPr>
          <p:cNvSpPr>
            <a:spLocks noGrp="1"/>
          </p:cNvSpPr>
          <p:nvPr>
            <p:ph sz="half" idx="14"/>
          </p:nvPr>
        </p:nvSpPr>
        <p:spPr>
          <a:xfrm>
            <a:off x="6276000" y="1103086"/>
            <a:ext cx="5220000" cy="5039884"/>
          </a:xfrm>
        </p:spPr>
        <p:txBody>
          <a:bodyPr>
            <a:noAutofit/>
          </a:bodyPr>
          <a:lstStyle/>
          <a:p>
            <a:r>
              <a:rPr lang="en-AU" sz="1800" b="1" dirty="0"/>
              <a:t>Answer:</a:t>
            </a:r>
          </a:p>
          <a:p>
            <a:r>
              <a:rPr lang="en-AU" sz="1800" dirty="0"/>
              <a:t> </a:t>
            </a:r>
            <a:r>
              <a:rPr lang="en-AU" dirty="0"/>
              <a:t>Politely inform the teacher that you cannot drive with the students eating lollies as they may choke. Inform the teacher you can wait up to 5 mins for them to eat their lollies, unfortunately after that you will need to call the ASTP to explain the delay and ask for advice. </a:t>
            </a:r>
          </a:p>
          <a:p>
            <a:r>
              <a:rPr lang="en-AU" dirty="0"/>
              <a:t>If the school-teacher becomes upset, explain you need to step away and call the ASTP for assistance. Avoid getting into an argument in front of the students.</a:t>
            </a:r>
          </a:p>
          <a:p>
            <a:r>
              <a:rPr lang="en-AU" dirty="0"/>
              <a:t>Following the run, report the incident to the ASTP via your contractor so they can collaborate with the school on ways to avoid this issue in the future. </a:t>
            </a:r>
          </a:p>
          <a:p>
            <a:endParaRPr lang="en-AU" sz="1800" dirty="0"/>
          </a:p>
        </p:txBody>
      </p:sp>
    </p:spTree>
    <p:extLst>
      <p:ext uri="{BB962C8B-B14F-4D97-AF65-F5344CB8AC3E}">
        <p14:creationId xmlns:p14="http://schemas.microsoft.com/office/powerpoint/2010/main" val="360178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66FD-0978-3E66-7FA6-9F5CEAC48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F9B60-DF67-8C03-6FD2-8A3B3055BA73}"/>
              </a:ext>
            </a:extLst>
          </p:cNvPr>
          <p:cNvSpPr>
            <a:spLocks noGrp="1"/>
          </p:cNvSpPr>
          <p:nvPr>
            <p:ph type="title"/>
          </p:nvPr>
        </p:nvSpPr>
        <p:spPr>
          <a:xfrm>
            <a:off x="696000" y="178000"/>
            <a:ext cx="10800000" cy="721886"/>
          </a:xfrm>
        </p:spPr>
        <p:txBody>
          <a:bodyPr>
            <a:noAutofit/>
          </a:bodyPr>
          <a:lstStyle/>
          <a:p>
            <a:r>
              <a:rPr lang="en-AU" sz="4400" dirty="0">
                <a:latin typeface="Segoe UI Light" panose="020B0502040204020203" pitchFamily="34" charset="0"/>
                <a:cs typeface="Segoe UI Light" panose="020B0502040204020203" pitchFamily="34" charset="0"/>
              </a:rPr>
              <a:t>Communication</a:t>
            </a:r>
          </a:p>
        </p:txBody>
      </p:sp>
      <p:sp>
        <p:nvSpPr>
          <p:cNvPr id="8" name="Slide Number Placeholder 7">
            <a:extLst>
              <a:ext uri="{FF2B5EF4-FFF2-40B4-BE49-F238E27FC236}">
                <a16:creationId xmlns:a16="http://schemas.microsoft.com/office/drawing/2014/main" id="{9423BC27-148B-258D-5293-9ADAF11AF65D}"/>
              </a:ext>
            </a:extLst>
          </p:cNvPr>
          <p:cNvSpPr>
            <a:spLocks noGrp="1"/>
          </p:cNvSpPr>
          <p:nvPr>
            <p:ph type="sldNum" sz="quarter" idx="12"/>
          </p:nvPr>
        </p:nvSpPr>
        <p:spPr/>
        <p:txBody>
          <a:bodyPr/>
          <a:lstStyle/>
          <a:p>
            <a:fld id="{BE64B92C-6FA6-4595-AE78-A0E3A0C06EDD}" type="slidenum">
              <a:rPr lang="en-AU" smtClean="0"/>
              <a:pPr/>
              <a:t>26</a:t>
            </a:fld>
            <a:endParaRPr lang="en-AU"/>
          </a:p>
        </p:txBody>
      </p:sp>
      <p:sp>
        <p:nvSpPr>
          <p:cNvPr id="3" name="Content Placeholder 2">
            <a:extLst>
              <a:ext uri="{FF2B5EF4-FFF2-40B4-BE49-F238E27FC236}">
                <a16:creationId xmlns:a16="http://schemas.microsoft.com/office/drawing/2014/main" id="{FBAEB3CC-046F-53ED-69C7-D71536267C8F}"/>
              </a:ext>
            </a:extLst>
          </p:cNvPr>
          <p:cNvSpPr>
            <a:spLocks noGrp="1"/>
          </p:cNvSpPr>
          <p:nvPr>
            <p:ph sz="half" idx="13"/>
          </p:nvPr>
        </p:nvSpPr>
        <p:spPr>
          <a:xfrm>
            <a:off x="696000" y="1103086"/>
            <a:ext cx="5220000" cy="5039886"/>
          </a:xfrm>
        </p:spPr>
        <p:txBody>
          <a:bodyPr>
            <a:noAutofit/>
          </a:bodyPr>
          <a:lstStyle/>
          <a:p>
            <a:r>
              <a:rPr lang="en-AU" b="1" dirty="0"/>
              <a:t>Scenario:</a:t>
            </a:r>
          </a:p>
          <a:p>
            <a:r>
              <a:rPr lang="en-AU" b="1" dirty="0"/>
              <a:t> </a:t>
            </a:r>
          </a:p>
          <a:p>
            <a:r>
              <a:rPr lang="en-AU" dirty="0"/>
              <a:t>At school pick-up, a student is very distressed and does not want to enter the vehicle.</a:t>
            </a:r>
          </a:p>
          <a:p>
            <a:endParaRPr lang="en-AU" dirty="0"/>
          </a:p>
          <a:p>
            <a:r>
              <a:rPr lang="en-AU" b="1" dirty="0"/>
              <a:t>Question:</a:t>
            </a:r>
          </a:p>
          <a:p>
            <a:r>
              <a:rPr lang="en-AU" dirty="0"/>
              <a:t>What should you do?</a:t>
            </a:r>
          </a:p>
          <a:p>
            <a:endParaRPr lang="en-AU" dirty="0"/>
          </a:p>
          <a:p>
            <a:pPr marL="228600" indent="-228600" algn="l">
              <a:buAutoNum type="alphaLcParenR" startAt="2"/>
            </a:pPr>
            <a:endParaRPr lang="en-AU" sz="1100" dirty="0"/>
          </a:p>
        </p:txBody>
      </p:sp>
      <p:sp>
        <p:nvSpPr>
          <p:cNvPr id="11" name="Text Placeholder 10">
            <a:extLst>
              <a:ext uri="{FF2B5EF4-FFF2-40B4-BE49-F238E27FC236}">
                <a16:creationId xmlns:a16="http://schemas.microsoft.com/office/drawing/2014/main" id="{BB012972-53AF-E2B7-6428-9D39457F8FAE}"/>
              </a:ext>
            </a:extLst>
          </p:cNvPr>
          <p:cNvSpPr>
            <a:spLocks noGrp="1"/>
          </p:cNvSpPr>
          <p:nvPr>
            <p:ph sz="half" idx="14"/>
          </p:nvPr>
        </p:nvSpPr>
        <p:spPr>
          <a:xfrm>
            <a:off x="6276000" y="1103086"/>
            <a:ext cx="5220000" cy="5039884"/>
          </a:xfrm>
        </p:spPr>
        <p:txBody>
          <a:bodyPr>
            <a:noAutofit/>
          </a:bodyPr>
          <a:lstStyle/>
          <a:p>
            <a:r>
              <a:rPr lang="en-AU" sz="1600" b="1" dirty="0"/>
              <a:t>Answer:</a:t>
            </a:r>
          </a:p>
          <a:p>
            <a:r>
              <a:rPr lang="en-AU" sz="1600" dirty="0"/>
              <a:t> Provide the staff time and space to de-escalate the student’s behaviour.</a:t>
            </a:r>
          </a:p>
          <a:p>
            <a:r>
              <a:rPr lang="en-AU" sz="1600" dirty="0"/>
              <a:t>Politely inform the teacher you can wait up to 5 mins for them to assist the student to become calm.</a:t>
            </a:r>
          </a:p>
          <a:p>
            <a:r>
              <a:rPr lang="en-AU" sz="1600" dirty="0"/>
              <a:t>If the student remains heightened, inform the staff that you are concerned about the student’s well-being, and it is not safe for you to transport them home.</a:t>
            </a:r>
          </a:p>
          <a:p>
            <a:r>
              <a:rPr lang="en-AU" sz="1600" dirty="0"/>
              <a:t>Step away and call the ASTP for assistance. Avoid getting into an argument in front of the students. The ASTP may ask you to commence the journey without the student. The school will have to contact the family to make alternate arrangements.</a:t>
            </a:r>
          </a:p>
          <a:p>
            <a:r>
              <a:rPr lang="en-AU" sz="1600" dirty="0"/>
              <a:t>Following the run, report the incident to the ASTP via your contractor so they can collaborate with the school on ways to avoid this issue in the future. </a:t>
            </a:r>
          </a:p>
          <a:p>
            <a:endParaRPr lang="en-AU" dirty="0"/>
          </a:p>
          <a:p>
            <a:endParaRPr lang="en-AU" sz="1800" dirty="0"/>
          </a:p>
        </p:txBody>
      </p:sp>
    </p:spTree>
    <p:extLst>
      <p:ext uri="{BB962C8B-B14F-4D97-AF65-F5344CB8AC3E}">
        <p14:creationId xmlns:p14="http://schemas.microsoft.com/office/powerpoint/2010/main" val="388937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dirty="0">
                <a:latin typeface="Segoe UI Light" panose="020B0502040204020203" pitchFamily="34" charset="0"/>
                <a:cs typeface="Segoe UI Light" panose="020B0502040204020203" pitchFamily="34" charset="0"/>
              </a:rPr>
              <a:t>Vehicle requirements</a:t>
            </a:r>
          </a:p>
        </p:txBody>
      </p:sp>
      <p:sp>
        <p:nvSpPr>
          <p:cNvPr id="8" name="Slide Number Placeholder 7"/>
          <p:cNvSpPr>
            <a:spLocks noGrp="1"/>
          </p:cNvSpPr>
          <p:nvPr>
            <p:ph type="sldNum" sz="quarter" idx="12"/>
          </p:nvPr>
        </p:nvSpPr>
        <p:spPr/>
        <p:txBody>
          <a:bodyPr/>
          <a:lstStyle/>
          <a:p>
            <a:fld id="{BE64B92C-6FA6-4595-AE78-A0E3A0C06EDD}" type="slidenum">
              <a:rPr lang="en-AU" smtClean="0"/>
              <a:pPr/>
              <a:t>27</a:t>
            </a:fld>
            <a:endParaRPr lang="en-AU"/>
          </a:p>
        </p:txBody>
      </p:sp>
      <p:sp>
        <p:nvSpPr>
          <p:cNvPr id="3" name="Content Placeholder 2"/>
          <p:cNvSpPr>
            <a:spLocks noGrp="1"/>
          </p:cNvSpPr>
          <p:nvPr>
            <p:ph sz="half" idx="13"/>
          </p:nvPr>
        </p:nvSpPr>
        <p:spPr/>
        <p:txBody>
          <a:bodyPr/>
          <a:lstStyle/>
          <a:p>
            <a:r>
              <a:rPr lang="en-AU" b="1" dirty="0"/>
              <a:t>Scenario:</a:t>
            </a:r>
          </a:p>
          <a:p>
            <a:r>
              <a:rPr lang="en-AU" b="1" dirty="0"/>
              <a:t>Car breakdown</a:t>
            </a:r>
          </a:p>
          <a:p>
            <a:r>
              <a:rPr lang="en-AU" dirty="0"/>
              <a:t>Your car breaks down while you are taking students home.</a:t>
            </a:r>
          </a:p>
          <a:p>
            <a:endParaRPr lang="en-AU" dirty="0"/>
          </a:p>
          <a:p>
            <a:r>
              <a:rPr lang="en-AU" b="1" dirty="0"/>
              <a:t>Question:</a:t>
            </a:r>
          </a:p>
          <a:p>
            <a:r>
              <a:rPr lang="en-AU" dirty="0"/>
              <a:t>What should you do?</a:t>
            </a:r>
          </a:p>
        </p:txBody>
      </p:sp>
      <p:sp>
        <p:nvSpPr>
          <p:cNvPr id="11" name="Text Placeholder 10"/>
          <p:cNvSpPr>
            <a:spLocks noGrp="1"/>
          </p:cNvSpPr>
          <p:nvPr>
            <p:ph sz="half" idx="14"/>
          </p:nvPr>
        </p:nvSpPr>
        <p:spPr/>
        <p:txBody>
          <a:bodyPr/>
          <a:lstStyle/>
          <a:p>
            <a:r>
              <a:rPr lang="en-AU" b="1" dirty="0"/>
              <a:t>Answer:</a:t>
            </a:r>
          </a:p>
          <a:p>
            <a:r>
              <a:rPr lang="en-AU" dirty="0"/>
              <a:t>Call the ASTP and advise them of the situation. </a:t>
            </a:r>
          </a:p>
          <a:p>
            <a:r>
              <a:rPr lang="en-AU" dirty="0"/>
              <a:t>If the vehicle cannot be repaired within 15 minutes, call for a reserve vehicle.</a:t>
            </a:r>
          </a:p>
          <a:p>
            <a:r>
              <a:rPr lang="en-AU" dirty="0"/>
              <a:t>If delayed, call the ASTP and parents/carers to give an estimated time of drop off.</a:t>
            </a:r>
          </a:p>
          <a:p>
            <a:r>
              <a:rPr lang="en-AU" dirty="0"/>
              <a:t>Do not leave the students unattended.</a:t>
            </a:r>
          </a:p>
          <a:p>
            <a:r>
              <a:rPr lang="en-AU" dirty="0"/>
              <a:t>Provide the ASTP a written report within 24 hours following the breakdown</a:t>
            </a:r>
          </a:p>
        </p:txBody>
      </p:sp>
    </p:spTree>
    <p:extLst>
      <p:ext uri="{BB962C8B-B14F-4D97-AF65-F5344CB8AC3E}">
        <p14:creationId xmlns:p14="http://schemas.microsoft.com/office/powerpoint/2010/main" val="9939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00" y="576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Vehicle breakdowns, accidents and emergencies</a:t>
            </a:r>
          </a:p>
        </p:txBody>
      </p:sp>
      <p:sp>
        <p:nvSpPr>
          <p:cNvPr id="8" name="Slide Number Placeholder 7"/>
          <p:cNvSpPr>
            <a:spLocks noGrp="1"/>
          </p:cNvSpPr>
          <p:nvPr>
            <p:ph type="sldNum" sz="quarter" idx="12"/>
          </p:nvPr>
        </p:nvSpPr>
        <p:spPr/>
        <p:txBody>
          <a:bodyPr/>
          <a:lstStyle/>
          <a:p>
            <a:fld id="{BE64B92C-6FA6-4595-AE78-A0E3A0C06EDD}" type="slidenum">
              <a:rPr lang="en-AU" smtClean="0"/>
              <a:pPr/>
              <a:t>28</a:t>
            </a:fld>
            <a:endParaRPr lang="en-AU"/>
          </a:p>
        </p:txBody>
      </p:sp>
      <p:sp>
        <p:nvSpPr>
          <p:cNvPr id="3" name="Content Placeholder 2"/>
          <p:cNvSpPr>
            <a:spLocks noGrp="1"/>
          </p:cNvSpPr>
          <p:nvPr>
            <p:ph sz="half" idx="13"/>
          </p:nvPr>
        </p:nvSpPr>
        <p:spPr/>
        <p:txBody>
          <a:bodyPr/>
          <a:lstStyle/>
          <a:p>
            <a:r>
              <a:rPr lang="en-AU" b="1" dirty="0"/>
              <a:t>Scenario:</a:t>
            </a:r>
          </a:p>
          <a:p>
            <a:r>
              <a:rPr lang="en-AU" b="1" dirty="0"/>
              <a:t>Safety | Maintenance | Cleanliness | Restraint</a:t>
            </a:r>
          </a:p>
          <a:p>
            <a:r>
              <a:rPr lang="en-AU" dirty="0"/>
              <a:t>Your vehicle is involved in an accident, and the student appears to be injured and in shock.</a:t>
            </a:r>
          </a:p>
          <a:p>
            <a:endParaRPr lang="en-AU" dirty="0"/>
          </a:p>
          <a:p>
            <a:r>
              <a:rPr lang="en-AU" b="1" dirty="0"/>
              <a:t>Question:</a:t>
            </a:r>
          </a:p>
          <a:p>
            <a:r>
              <a:rPr lang="en-AU" dirty="0"/>
              <a:t>What should you do?</a:t>
            </a:r>
          </a:p>
        </p:txBody>
      </p:sp>
      <p:sp>
        <p:nvSpPr>
          <p:cNvPr id="11" name="Text Placeholder 10"/>
          <p:cNvSpPr>
            <a:spLocks noGrp="1"/>
          </p:cNvSpPr>
          <p:nvPr>
            <p:ph sz="half" idx="14"/>
          </p:nvPr>
        </p:nvSpPr>
        <p:spPr/>
        <p:txBody>
          <a:bodyPr>
            <a:noAutofit/>
          </a:bodyPr>
          <a:lstStyle/>
          <a:p>
            <a:r>
              <a:rPr lang="en-AU" sz="1800" b="1" dirty="0"/>
              <a:t>Answer:</a:t>
            </a:r>
          </a:p>
          <a:p>
            <a:r>
              <a:rPr lang="en-AU" sz="1800" dirty="0"/>
              <a:t>You should take immediate action to ensure the student and vehicle is as safe as can be arranged.</a:t>
            </a:r>
          </a:p>
          <a:p>
            <a:r>
              <a:rPr lang="en-AU" sz="1800" dirty="0"/>
              <a:t>If necessary, call </a:t>
            </a:r>
            <a:r>
              <a:rPr lang="en-AU" b="1" dirty="0"/>
              <a:t>000</a:t>
            </a:r>
            <a:r>
              <a:rPr lang="en-AU" dirty="0"/>
              <a:t> for serious accidents. If you are injured and unable to call attempt  have someone, do it for you</a:t>
            </a:r>
            <a:endParaRPr lang="en-AU" sz="1800" dirty="0"/>
          </a:p>
          <a:p>
            <a:r>
              <a:rPr lang="en-AU" sz="1800" dirty="0"/>
              <a:t>Call the ASTP, the school and the parents/carers.</a:t>
            </a:r>
          </a:p>
          <a:p>
            <a:r>
              <a:rPr lang="en-AU" sz="1800" dirty="0"/>
              <a:t>Wait until the arrival of the parents/carers, and ambulance prior to leaving the scene, </a:t>
            </a:r>
            <a:r>
              <a:rPr lang="en-AU" dirty="0"/>
              <a:t>do not leave students unattended</a:t>
            </a:r>
            <a:endParaRPr lang="en-AU" sz="1800" dirty="0"/>
          </a:p>
          <a:p>
            <a:r>
              <a:rPr lang="en-AU" sz="1800" dirty="0"/>
              <a:t>. </a:t>
            </a:r>
          </a:p>
        </p:txBody>
      </p:sp>
    </p:spTree>
    <p:extLst>
      <p:ext uri="{BB962C8B-B14F-4D97-AF65-F5344CB8AC3E}">
        <p14:creationId xmlns:p14="http://schemas.microsoft.com/office/powerpoint/2010/main" val="5942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A148-F85E-8273-18D6-BB1FE53C3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BE1E8-499E-6F02-5C1F-B830065E50BD}"/>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Home alone</a:t>
            </a:r>
          </a:p>
        </p:txBody>
      </p:sp>
      <p:sp>
        <p:nvSpPr>
          <p:cNvPr id="8" name="Slide Number Placeholder 7">
            <a:extLst>
              <a:ext uri="{FF2B5EF4-FFF2-40B4-BE49-F238E27FC236}">
                <a16:creationId xmlns:a16="http://schemas.microsoft.com/office/drawing/2014/main" id="{29B8E2A8-FD92-123D-9DAD-D8564CC55A35}"/>
              </a:ext>
            </a:extLst>
          </p:cNvPr>
          <p:cNvSpPr>
            <a:spLocks noGrp="1"/>
          </p:cNvSpPr>
          <p:nvPr>
            <p:ph type="sldNum" sz="quarter" idx="12"/>
          </p:nvPr>
        </p:nvSpPr>
        <p:spPr/>
        <p:txBody>
          <a:bodyPr/>
          <a:lstStyle/>
          <a:p>
            <a:fld id="{BE64B92C-6FA6-4595-AE78-A0E3A0C06EDD}" type="slidenum">
              <a:rPr lang="en-AU" smtClean="0"/>
              <a:pPr/>
              <a:t>29</a:t>
            </a:fld>
            <a:endParaRPr lang="en-AU"/>
          </a:p>
        </p:txBody>
      </p:sp>
      <p:sp>
        <p:nvSpPr>
          <p:cNvPr id="3" name="Content Placeholder 2">
            <a:extLst>
              <a:ext uri="{FF2B5EF4-FFF2-40B4-BE49-F238E27FC236}">
                <a16:creationId xmlns:a16="http://schemas.microsoft.com/office/drawing/2014/main" id="{564631C0-C324-ABD7-A464-B437EA5AE9BC}"/>
              </a:ext>
            </a:extLst>
          </p:cNvPr>
          <p:cNvSpPr>
            <a:spLocks noGrp="1"/>
          </p:cNvSpPr>
          <p:nvPr>
            <p:ph sz="half" idx="13"/>
          </p:nvPr>
        </p:nvSpPr>
        <p:spPr/>
        <p:txBody>
          <a:bodyPr/>
          <a:lstStyle/>
          <a:p>
            <a:r>
              <a:rPr lang="en-AU" b="1" dirty="0"/>
              <a:t>Scenario:</a:t>
            </a:r>
          </a:p>
          <a:p>
            <a:r>
              <a:rPr lang="en-AU" b="1" dirty="0"/>
              <a:t> </a:t>
            </a:r>
          </a:p>
          <a:p>
            <a:r>
              <a:rPr lang="en-AU" dirty="0"/>
              <a:t>You have reported a HOME ALONE situation through the app. </a:t>
            </a:r>
          </a:p>
          <a:p>
            <a:endParaRPr lang="en-AU" dirty="0"/>
          </a:p>
          <a:p>
            <a:r>
              <a:rPr lang="en-AU" b="1" dirty="0"/>
              <a:t>Question:</a:t>
            </a:r>
          </a:p>
          <a:p>
            <a:r>
              <a:rPr lang="en-AU" dirty="0"/>
              <a:t>Are you required to still call the ASTP Emergency Line?</a:t>
            </a:r>
          </a:p>
          <a:p>
            <a:r>
              <a:rPr lang="en-AU" dirty="0"/>
              <a:t>a) Yes</a:t>
            </a:r>
          </a:p>
          <a:p>
            <a:r>
              <a:rPr lang="en-AU" dirty="0"/>
              <a:t>b) No</a:t>
            </a:r>
          </a:p>
        </p:txBody>
      </p:sp>
      <p:sp>
        <p:nvSpPr>
          <p:cNvPr id="11" name="Text Placeholder 10">
            <a:extLst>
              <a:ext uri="{FF2B5EF4-FFF2-40B4-BE49-F238E27FC236}">
                <a16:creationId xmlns:a16="http://schemas.microsoft.com/office/drawing/2014/main" id="{FB062E1B-2E30-07E2-E0DF-9B4D3D9E8EA6}"/>
              </a:ext>
            </a:extLst>
          </p:cNvPr>
          <p:cNvSpPr>
            <a:spLocks noGrp="1"/>
          </p:cNvSpPr>
          <p:nvPr>
            <p:ph sz="half" idx="14"/>
          </p:nvPr>
        </p:nvSpPr>
        <p:spPr/>
        <p:txBody>
          <a:bodyPr>
            <a:noAutofit/>
          </a:bodyPr>
          <a:lstStyle/>
          <a:p>
            <a:r>
              <a:rPr lang="en-AU" sz="1800" b="1" dirty="0"/>
              <a:t>Answer:</a:t>
            </a:r>
          </a:p>
          <a:p>
            <a:r>
              <a:rPr lang="en-AU" sz="1800" dirty="0"/>
              <a:t> </a:t>
            </a:r>
          </a:p>
          <a:p>
            <a:r>
              <a:rPr lang="de-DE" dirty="0"/>
              <a:t>(a) – </a:t>
            </a:r>
            <a:r>
              <a:rPr lang="en-AU" dirty="0"/>
              <a:t>Yes</a:t>
            </a:r>
            <a:endParaRPr lang="en-AU" sz="1800" dirty="0"/>
          </a:p>
          <a:p>
            <a:r>
              <a:rPr lang="en-AU" sz="1800" dirty="0"/>
              <a:t>. </a:t>
            </a:r>
          </a:p>
        </p:txBody>
      </p:sp>
    </p:spTree>
    <p:extLst>
      <p:ext uri="{BB962C8B-B14F-4D97-AF65-F5344CB8AC3E}">
        <p14:creationId xmlns:p14="http://schemas.microsoft.com/office/powerpoint/2010/main" val="36243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Duty of care</a:t>
            </a:r>
          </a:p>
        </p:txBody>
      </p:sp>
      <p:sp>
        <p:nvSpPr>
          <p:cNvPr id="8" name="Slide Number Placeholder 7"/>
          <p:cNvSpPr>
            <a:spLocks noGrp="1"/>
          </p:cNvSpPr>
          <p:nvPr>
            <p:ph type="sldNum" sz="quarter" idx="12"/>
          </p:nvPr>
        </p:nvSpPr>
        <p:spPr/>
        <p:txBody>
          <a:bodyPr/>
          <a:lstStyle/>
          <a:p>
            <a:fld id="{BE64B92C-6FA6-4595-AE78-A0E3A0C06EDD}" type="slidenum">
              <a:rPr lang="en-AU" smtClean="0"/>
              <a:pPr/>
              <a:t>3</a:t>
            </a:fld>
            <a:endParaRPr lang="en-AU"/>
          </a:p>
        </p:txBody>
      </p:sp>
      <p:sp>
        <p:nvSpPr>
          <p:cNvPr id="15" name="Text Placeholder 14"/>
          <p:cNvSpPr>
            <a:spLocks noGrp="1"/>
          </p:cNvSpPr>
          <p:nvPr>
            <p:ph type="body" sz="quarter" idx="13"/>
          </p:nvPr>
        </p:nvSpPr>
        <p:spPr/>
        <p:txBody>
          <a:bodyPr>
            <a:normAutofit/>
          </a:bodyPr>
          <a:lstStyle/>
          <a:p>
            <a:r>
              <a:rPr lang="en-AU" b="1" dirty="0"/>
              <a:t>Scenario:</a:t>
            </a:r>
          </a:p>
          <a:p>
            <a:r>
              <a:rPr lang="en-AU" b="1" dirty="0"/>
              <a:t>Student with Tourette’s syndrome</a:t>
            </a:r>
          </a:p>
          <a:p>
            <a:r>
              <a:rPr lang="en-AU" dirty="0"/>
              <a:t>A student has Tourette’s syndrome (is characterised by rapid, repetitive and </a:t>
            </a:r>
            <a:r>
              <a:rPr lang="en-AU" u="sng" dirty="0"/>
              <a:t>involuntary</a:t>
            </a:r>
            <a:r>
              <a:rPr lang="en-AU" dirty="0"/>
              <a:t> muscle movements and vocalisations called "tics“ and often involves behavioural difficulties) swears during the drive to school.</a:t>
            </a:r>
          </a:p>
          <a:p>
            <a:endParaRPr lang="en-AU" dirty="0"/>
          </a:p>
          <a:p>
            <a:r>
              <a:rPr lang="en-AU" b="1" dirty="0"/>
              <a:t>Question:</a:t>
            </a:r>
          </a:p>
          <a:p>
            <a:r>
              <a:rPr lang="en-AU" dirty="0"/>
              <a:t>What actions should you take?</a:t>
            </a:r>
          </a:p>
        </p:txBody>
      </p:sp>
      <p:sp>
        <p:nvSpPr>
          <p:cNvPr id="11" name="Text Placeholder 10"/>
          <p:cNvSpPr>
            <a:spLocks noGrp="1"/>
          </p:cNvSpPr>
          <p:nvPr>
            <p:ph sz="half" idx="14"/>
          </p:nvPr>
        </p:nvSpPr>
        <p:spPr/>
        <p:txBody>
          <a:bodyPr/>
          <a:lstStyle/>
          <a:p>
            <a:r>
              <a:rPr lang="en-AU" b="1" dirty="0"/>
              <a:t>Answer:</a:t>
            </a:r>
          </a:p>
          <a:p>
            <a:r>
              <a:rPr lang="en-AU" dirty="0"/>
              <a:t>The driver should not react to the language and if required explain to others what the issue is and that they should not react to the behaviour.</a:t>
            </a:r>
          </a:p>
          <a:p>
            <a:r>
              <a:rPr lang="en-AU" dirty="0"/>
              <a:t>If the driver is still concerned, they should notify the school and contractor, who will notify the ASTP.</a:t>
            </a:r>
          </a:p>
        </p:txBody>
      </p:sp>
    </p:spTree>
    <p:extLst>
      <p:ext uri="{BB962C8B-B14F-4D97-AF65-F5344CB8AC3E}">
        <p14:creationId xmlns:p14="http://schemas.microsoft.com/office/powerpoint/2010/main" val="22741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82BD6-EC89-0CAC-B831-06BE7E6FCC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848E4-BA57-5F77-E424-8CC59EC54EDA}"/>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Home alone</a:t>
            </a:r>
          </a:p>
        </p:txBody>
      </p:sp>
      <p:sp>
        <p:nvSpPr>
          <p:cNvPr id="8" name="Slide Number Placeholder 7">
            <a:extLst>
              <a:ext uri="{FF2B5EF4-FFF2-40B4-BE49-F238E27FC236}">
                <a16:creationId xmlns:a16="http://schemas.microsoft.com/office/drawing/2014/main" id="{463D3871-6FC9-37E4-1D3F-6AD1D1DE98B0}"/>
              </a:ext>
            </a:extLst>
          </p:cNvPr>
          <p:cNvSpPr>
            <a:spLocks noGrp="1"/>
          </p:cNvSpPr>
          <p:nvPr>
            <p:ph type="sldNum" sz="quarter" idx="12"/>
          </p:nvPr>
        </p:nvSpPr>
        <p:spPr/>
        <p:txBody>
          <a:bodyPr/>
          <a:lstStyle/>
          <a:p>
            <a:fld id="{BE64B92C-6FA6-4595-AE78-A0E3A0C06EDD}" type="slidenum">
              <a:rPr lang="en-AU" smtClean="0"/>
              <a:pPr/>
              <a:t>30</a:t>
            </a:fld>
            <a:endParaRPr lang="en-AU"/>
          </a:p>
        </p:txBody>
      </p:sp>
      <p:sp>
        <p:nvSpPr>
          <p:cNvPr id="3" name="Content Placeholder 2">
            <a:extLst>
              <a:ext uri="{FF2B5EF4-FFF2-40B4-BE49-F238E27FC236}">
                <a16:creationId xmlns:a16="http://schemas.microsoft.com/office/drawing/2014/main" id="{13AF9813-AFF5-D005-1AD3-33B139242825}"/>
              </a:ext>
            </a:extLst>
          </p:cNvPr>
          <p:cNvSpPr>
            <a:spLocks noGrp="1"/>
          </p:cNvSpPr>
          <p:nvPr>
            <p:ph sz="half" idx="13"/>
          </p:nvPr>
        </p:nvSpPr>
        <p:spPr/>
        <p:txBody>
          <a:bodyPr>
            <a:normAutofit fontScale="25000" lnSpcReduction="20000"/>
          </a:bodyPr>
          <a:lstStyle/>
          <a:p>
            <a:r>
              <a:rPr lang="en-AU" sz="5600" b="1" dirty="0"/>
              <a:t>Scenario:</a:t>
            </a:r>
          </a:p>
          <a:p>
            <a:r>
              <a:rPr lang="en-AU" sz="5600" b="1" dirty="0"/>
              <a:t> </a:t>
            </a:r>
          </a:p>
          <a:p>
            <a:r>
              <a:rPr lang="en-AU" sz="5600" dirty="0"/>
              <a:t>When picking up a student in the morning, the child’s Mother told you they had an appointment that afternoon that might make them arrive home after the drop off time. </a:t>
            </a:r>
          </a:p>
          <a:p>
            <a:r>
              <a:rPr lang="en-AU" sz="5600" dirty="0"/>
              <a:t>The mother has told you the child has a key to the house and will be fine to let themselves into the home and wait for the parents to get home.</a:t>
            </a:r>
          </a:p>
          <a:p>
            <a:endParaRPr lang="en-AU" sz="5600" dirty="0"/>
          </a:p>
          <a:p>
            <a:r>
              <a:rPr lang="en-AU" sz="5600" b="1" dirty="0"/>
              <a:t>Question:</a:t>
            </a:r>
          </a:p>
          <a:p>
            <a:r>
              <a:rPr lang="en-AU" sz="5600" dirty="0"/>
              <a:t>What should you do?</a:t>
            </a:r>
          </a:p>
          <a:p>
            <a:pPr algn="l"/>
            <a:r>
              <a:rPr lang="en-AU" sz="5600" dirty="0"/>
              <a:t>a) Question the parent on the time they will be there because you can change the order of the run to suit.</a:t>
            </a:r>
          </a:p>
          <a:p>
            <a:pPr algn="l"/>
            <a:r>
              <a:rPr lang="en-AU" sz="5600" dirty="0"/>
              <a:t>b) Tell the parent that you are not allowed to drop the student off without a responsible adult to take responsibility of the child. You will have to inform the ASTP if the parent is not at home in the afternoon.</a:t>
            </a:r>
          </a:p>
          <a:p>
            <a:pPr algn="l"/>
            <a:r>
              <a:rPr lang="en-AU" sz="5600" dirty="0"/>
              <a:t>c) Ask if the child will have access to food as you don’t want them to go hungry.</a:t>
            </a:r>
          </a:p>
          <a:p>
            <a:endParaRPr lang="en-AU" dirty="0"/>
          </a:p>
        </p:txBody>
      </p:sp>
      <p:sp>
        <p:nvSpPr>
          <p:cNvPr id="11" name="Text Placeholder 10">
            <a:extLst>
              <a:ext uri="{FF2B5EF4-FFF2-40B4-BE49-F238E27FC236}">
                <a16:creationId xmlns:a16="http://schemas.microsoft.com/office/drawing/2014/main" id="{A6B23748-092D-9C11-325D-FF6A88CA51B7}"/>
              </a:ext>
            </a:extLst>
          </p:cNvPr>
          <p:cNvSpPr>
            <a:spLocks noGrp="1"/>
          </p:cNvSpPr>
          <p:nvPr>
            <p:ph sz="half" idx="14"/>
          </p:nvPr>
        </p:nvSpPr>
        <p:spPr/>
        <p:txBody>
          <a:bodyPr>
            <a:noAutofit/>
          </a:bodyPr>
          <a:lstStyle/>
          <a:p>
            <a:r>
              <a:rPr lang="en-AU" sz="1800" b="1" dirty="0"/>
              <a:t>Answer:</a:t>
            </a:r>
          </a:p>
          <a:p>
            <a:r>
              <a:rPr lang="en-AU" sz="1800" dirty="0"/>
              <a:t> </a:t>
            </a:r>
          </a:p>
          <a:p>
            <a:r>
              <a:rPr lang="en-AU" dirty="0"/>
              <a:t>b) Tell the parent that you are not allowed to drop the student off without a responsible adult to take responsibility of the child. You will have to inform the ASTP if the parent is not at home in the afternoon.</a:t>
            </a:r>
          </a:p>
          <a:p>
            <a:endParaRPr lang="en-AU" sz="1800" dirty="0"/>
          </a:p>
        </p:txBody>
      </p:sp>
    </p:spTree>
    <p:extLst>
      <p:ext uri="{BB962C8B-B14F-4D97-AF65-F5344CB8AC3E}">
        <p14:creationId xmlns:p14="http://schemas.microsoft.com/office/powerpoint/2010/main" val="122101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5848-C502-DB00-8FB6-14F57F8C1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76AF6-B0AE-65CF-FA4C-BD414026264F}"/>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Home alone</a:t>
            </a:r>
          </a:p>
        </p:txBody>
      </p:sp>
      <p:sp>
        <p:nvSpPr>
          <p:cNvPr id="8" name="Slide Number Placeholder 7">
            <a:extLst>
              <a:ext uri="{FF2B5EF4-FFF2-40B4-BE49-F238E27FC236}">
                <a16:creationId xmlns:a16="http://schemas.microsoft.com/office/drawing/2014/main" id="{00A26571-046D-ABAA-E2A1-1844D4E8D498}"/>
              </a:ext>
            </a:extLst>
          </p:cNvPr>
          <p:cNvSpPr>
            <a:spLocks noGrp="1"/>
          </p:cNvSpPr>
          <p:nvPr>
            <p:ph type="sldNum" sz="quarter" idx="12"/>
          </p:nvPr>
        </p:nvSpPr>
        <p:spPr/>
        <p:txBody>
          <a:bodyPr/>
          <a:lstStyle/>
          <a:p>
            <a:fld id="{BE64B92C-6FA6-4595-AE78-A0E3A0C06EDD}" type="slidenum">
              <a:rPr lang="en-AU" smtClean="0"/>
              <a:pPr/>
              <a:t>31</a:t>
            </a:fld>
            <a:endParaRPr lang="en-AU"/>
          </a:p>
        </p:txBody>
      </p:sp>
      <p:sp>
        <p:nvSpPr>
          <p:cNvPr id="3" name="Content Placeholder 2">
            <a:extLst>
              <a:ext uri="{FF2B5EF4-FFF2-40B4-BE49-F238E27FC236}">
                <a16:creationId xmlns:a16="http://schemas.microsoft.com/office/drawing/2014/main" id="{F381D905-2BE2-81CA-C25E-47769E1E0C63}"/>
              </a:ext>
            </a:extLst>
          </p:cNvPr>
          <p:cNvSpPr>
            <a:spLocks noGrp="1"/>
          </p:cNvSpPr>
          <p:nvPr>
            <p:ph sz="half" idx="13"/>
          </p:nvPr>
        </p:nvSpPr>
        <p:spPr/>
        <p:txBody>
          <a:bodyPr/>
          <a:lstStyle/>
          <a:p>
            <a:r>
              <a:rPr lang="en-AU" b="1" dirty="0"/>
              <a:t>Scenario:</a:t>
            </a:r>
          </a:p>
          <a:p>
            <a:r>
              <a:rPr lang="en-AU" b="1" dirty="0"/>
              <a:t> </a:t>
            </a:r>
          </a:p>
          <a:p>
            <a:r>
              <a:rPr lang="en-AU" dirty="0"/>
              <a:t>You have arrived at the student’s home and a family friend is present to collect the student. </a:t>
            </a:r>
          </a:p>
          <a:p>
            <a:endParaRPr lang="en-AU" dirty="0"/>
          </a:p>
          <a:p>
            <a:r>
              <a:rPr lang="en-AU" b="1" dirty="0"/>
              <a:t>Question:</a:t>
            </a:r>
          </a:p>
          <a:p>
            <a:r>
              <a:rPr lang="en-AU" dirty="0"/>
              <a:t>What should you do?</a:t>
            </a:r>
          </a:p>
        </p:txBody>
      </p:sp>
      <p:sp>
        <p:nvSpPr>
          <p:cNvPr id="11" name="Text Placeholder 10">
            <a:extLst>
              <a:ext uri="{FF2B5EF4-FFF2-40B4-BE49-F238E27FC236}">
                <a16:creationId xmlns:a16="http://schemas.microsoft.com/office/drawing/2014/main" id="{081017BB-E9C2-D8B9-A330-F4CE28852F43}"/>
              </a:ext>
            </a:extLst>
          </p:cNvPr>
          <p:cNvSpPr>
            <a:spLocks noGrp="1"/>
          </p:cNvSpPr>
          <p:nvPr>
            <p:ph sz="half" idx="14"/>
          </p:nvPr>
        </p:nvSpPr>
        <p:spPr/>
        <p:txBody>
          <a:bodyPr>
            <a:noAutofit/>
          </a:bodyPr>
          <a:lstStyle/>
          <a:p>
            <a:r>
              <a:rPr lang="en-AU" sz="1800" b="1" dirty="0"/>
              <a:t>Answer:</a:t>
            </a:r>
          </a:p>
          <a:p>
            <a:r>
              <a:rPr lang="en-AU" sz="1800" dirty="0"/>
              <a:t> </a:t>
            </a:r>
          </a:p>
          <a:p>
            <a:r>
              <a:rPr lang="en-AU" dirty="0"/>
              <a:t>If the friend has not been authorised by ASTP to collect the student, call the ASTP Home Alone and Emergency Line and seek advice. The </a:t>
            </a:r>
          </a:p>
          <a:p>
            <a:r>
              <a:rPr lang="en-AU" dirty="0"/>
              <a:t>ASTP will attempt to contact the parent/carer to confirm the arrangement.</a:t>
            </a:r>
            <a:endParaRPr lang="en-AU" sz="1800" dirty="0"/>
          </a:p>
          <a:p>
            <a:r>
              <a:rPr lang="en-AU" sz="1800" dirty="0"/>
              <a:t>. </a:t>
            </a:r>
          </a:p>
        </p:txBody>
      </p:sp>
    </p:spTree>
    <p:extLst>
      <p:ext uri="{BB962C8B-B14F-4D97-AF65-F5344CB8AC3E}">
        <p14:creationId xmlns:p14="http://schemas.microsoft.com/office/powerpoint/2010/main" val="24155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5C643-A8F9-FE6E-327E-C79C423A5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F5500-F310-7D30-A336-0B5F25423C6E}"/>
              </a:ext>
            </a:extLst>
          </p:cNvPr>
          <p:cNvSpPr>
            <a:spLocks noGrp="1"/>
          </p:cNvSpPr>
          <p:nvPr>
            <p:ph type="title"/>
          </p:nvPr>
        </p:nvSpPr>
        <p:spPr>
          <a:xfrm>
            <a:off x="696000" y="29152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ASTP MOBILE APP</a:t>
            </a:r>
          </a:p>
        </p:txBody>
      </p:sp>
      <p:sp>
        <p:nvSpPr>
          <p:cNvPr id="8" name="Slide Number Placeholder 7">
            <a:extLst>
              <a:ext uri="{FF2B5EF4-FFF2-40B4-BE49-F238E27FC236}">
                <a16:creationId xmlns:a16="http://schemas.microsoft.com/office/drawing/2014/main" id="{27F1D4E8-5000-1EF3-1A2A-A05D2DD76094}"/>
              </a:ext>
            </a:extLst>
          </p:cNvPr>
          <p:cNvSpPr>
            <a:spLocks noGrp="1"/>
          </p:cNvSpPr>
          <p:nvPr>
            <p:ph type="sldNum" sz="quarter" idx="12"/>
          </p:nvPr>
        </p:nvSpPr>
        <p:spPr/>
        <p:txBody>
          <a:bodyPr/>
          <a:lstStyle/>
          <a:p>
            <a:fld id="{BE64B92C-6FA6-4595-AE78-A0E3A0C06EDD}" type="slidenum">
              <a:rPr lang="en-AU" smtClean="0"/>
              <a:pPr/>
              <a:t>32</a:t>
            </a:fld>
            <a:endParaRPr lang="en-AU"/>
          </a:p>
        </p:txBody>
      </p:sp>
      <p:sp>
        <p:nvSpPr>
          <p:cNvPr id="3" name="Content Placeholder 2">
            <a:extLst>
              <a:ext uri="{FF2B5EF4-FFF2-40B4-BE49-F238E27FC236}">
                <a16:creationId xmlns:a16="http://schemas.microsoft.com/office/drawing/2014/main" id="{7E0FD9A0-1CA2-778F-9704-4EE9BA8EC306}"/>
              </a:ext>
            </a:extLst>
          </p:cNvPr>
          <p:cNvSpPr>
            <a:spLocks noGrp="1"/>
          </p:cNvSpPr>
          <p:nvPr>
            <p:ph sz="half" idx="13"/>
          </p:nvPr>
        </p:nvSpPr>
        <p:spPr>
          <a:xfrm>
            <a:off x="696000" y="1800000"/>
            <a:ext cx="3286720" cy="4320000"/>
          </a:xfrm>
        </p:spPr>
        <p:txBody>
          <a:bodyPr/>
          <a:lstStyle/>
          <a:p>
            <a:r>
              <a:rPr lang="en-AU" b="1" dirty="0"/>
              <a:t>Scenario:</a:t>
            </a:r>
          </a:p>
          <a:p>
            <a:r>
              <a:rPr lang="en-AU" b="1" dirty="0"/>
              <a:t> </a:t>
            </a:r>
          </a:p>
          <a:p>
            <a:r>
              <a:rPr lang="en-AU" dirty="0"/>
              <a:t>You have completed the run and the mobile app displays “Data uploading, please wait…” </a:t>
            </a:r>
          </a:p>
          <a:p>
            <a:r>
              <a:rPr lang="en-AU" b="1" dirty="0"/>
              <a:t>Question:</a:t>
            </a:r>
          </a:p>
          <a:p>
            <a:r>
              <a:rPr lang="en-AU" dirty="0"/>
              <a:t>What should you do?</a:t>
            </a:r>
          </a:p>
        </p:txBody>
      </p:sp>
      <p:sp>
        <p:nvSpPr>
          <p:cNvPr id="11" name="Text Placeholder 10">
            <a:extLst>
              <a:ext uri="{FF2B5EF4-FFF2-40B4-BE49-F238E27FC236}">
                <a16:creationId xmlns:a16="http://schemas.microsoft.com/office/drawing/2014/main" id="{C807D77B-41A5-B9C1-8651-D4EF61E576BE}"/>
              </a:ext>
            </a:extLst>
          </p:cNvPr>
          <p:cNvSpPr>
            <a:spLocks noGrp="1"/>
          </p:cNvSpPr>
          <p:nvPr>
            <p:ph sz="half" idx="14"/>
          </p:nvPr>
        </p:nvSpPr>
        <p:spPr>
          <a:xfrm>
            <a:off x="8453120" y="1800000"/>
            <a:ext cx="3042880" cy="4320000"/>
          </a:xfrm>
        </p:spPr>
        <p:txBody>
          <a:bodyPr>
            <a:noAutofit/>
          </a:bodyPr>
          <a:lstStyle/>
          <a:p>
            <a:r>
              <a:rPr lang="en-AU" sz="1600" b="1" dirty="0"/>
              <a:t>Answer:</a:t>
            </a:r>
          </a:p>
          <a:p>
            <a:r>
              <a:rPr lang="en-AU" sz="1600" dirty="0"/>
              <a:t>If the </a:t>
            </a:r>
            <a:r>
              <a:rPr lang="en-AU" sz="1600" b="1" dirty="0"/>
              <a:t>Data uploading, please wait</a:t>
            </a:r>
            <a:r>
              <a:rPr lang="en-AU" sz="1600" dirty="0"/>
              <a:t>… message persists, you should wait a few minutes for the data to upload and do not force close or sign out of the application until the message disappears. This will ensure that your contractor and the ASTP receive the completed run information from your device. </a:t>
            </a:r>
          </a:p>
          <a:p>
            <a:r>
              <a:rPr lang="en-AU" sz="1600" dirty="0"/>
              <a:t> </a:t>
            </a:r>
          </a:p>
        </p:txBody>
      </p:sp>
      <p:pic>
        <p:nvPicPr>
          <p:cNvPr id="4" name="Picture 3">
            <a:extLst>
              <a:ext uri="{FF2B5EF4-FFF2-40B4-BE49-F238E27FC236}">
                <a16:creationId xmlns:a16="http://schemas.microsoft.com/office/drawing/2014/main" id="{A3E28D41-9E08-9B5E-4BD1-999D89DDA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379" y="1800000"/>
            <a:ext cx="4239152" cy="4320000"/>
          </a:xfrm>
          <a:prstGeom prst="rect">
            <a:avLst/>
          </a:prstGeom>
        </p:spPr>
      </p:pic>
    </p:spTree>
    <p:extLst>
      <p:ext uri="{BB962C8B-B14F-4D97-AF65-F5344CB8AC3E}">
        <p14:creationId xmlns:p14="http://schemas.microsoft.com/office/powerpoint/2010/main" val="2559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DE1FA-468B-4B02-C672-88DCD8CFB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8ED25-2E7E-5032-6A81-E3B80ED16571}"/>
              </a:ext>
            </a:extLst>
          </p:cNvPr>
          <p:cNvSpPr>
            <a:spLocks noGrp="1"/>
          </p:cNvSpPr>
          <p:nvPr>
            <p:ph type="title"/>
          </p:nvPr>
        </p:nvSpPr>
        <p:spPr>
          <a:xfrm>
            <a:off x="696000" y="322000"/>
            <a:ext cx="10800000" cy="1080000"/>
          </a:xfrm>
        </p:spPr>
        <p:txBody>
          <a:bodyPr>
            <a:noAutofit/>
          </a:bodyPr>
          <a:lstStyle/>
          <a:p>
            <a:r>
              <a:rPr lang="en-AU" sz="4400" dirty="0" err="1">
                <a:latin typeface="Segoe UI Light" panose="020B0502040204020203" pitchFamily="34" charset="0"/>
                <a:cs typeface="Segoe UI Light" panose="020B0502040204020203" pitchFamily="34" charset="0"/>
              </a:rPr>
              <a:t>Astp</a:t>
            </a:r>
            <a:r>
              <a:rPr lang="en-AU" sz="4400" dirty="0">
                <a:latin typeface="Segoe UI Light" panose="020B0502040204020203" pitchFamily="34" charset="0"/>
                <a:cs typeface="Segoe UI Light" panose="020B0502040204020203" pitchFamily="34" charset="0"/>
              </a:rPr>
              <a:t> Mobile App</a:t>
            </a:r>
          </a:p>
        </p:txBody>
      </p:sp>
      <p:sp>
        <p:nvSpPr>
          <p:cNvPr id="8" name="Slide Number Placeholder 7">
            <a:extLst>
              <a:ext uri="{FF2B5EF4-FFF2-40B4-BE49-F238E27FC236}">
                <a16:creationId xmlns:a16="http://schemas.microsoft.com/office/drawing/2014/main" id="{38CAFB46-7CDE-417D-F743-71C1B14D67CE}"/>
              </a:ext>
            </a:extLst>
          </p:cNvPr>
          <p:cNvSpPr>
            <a:spLocks noGrp="1"/>
          </p:cNvSpPr>
          <p:nvPr>
            <p:ph type="sldNum" sz="quarter" idx="12"/>
          </p:nvPr>
        </p:nvSpPr>
        <p:spPr/>
        <p:txBody>
          <a:bodyPr/>
          <a:lstStyle/>
          <a:p>
            <a:fld id="{BE64B92C-6FA6-4595-AE78-A0E3A0C06EDD}" type="slidenum">
              <a:rPr lang="en-AU" smtClean="0"/>
              <a:pPr/>
              <a:t>33</a:t>
            </a:fld>
            <a:endParaRPr lang="en-AU"/>
          </a:p>
        </p:txBody>
      </p:sp>
      <p:sp>
        <p:nvSpPr>
          <p:cNvPr id="3" name="Content Placeholder 2">
            <a:extLst>
              <a:ext uri="{FF2B5EF4-FFF2-40B4-BE49-F238E27FC236}">
                <a16:creationId xmlns:a16="http://schemas.microsoft.com/office/drawing/2014/main" id="{53772FF1-C6E3-719D-698E-3422102D0109}"/>
              </a:ext>
            </a:extLst>
          </p:cNvPr>
          <p:cNvSpPr>
            <a:spLocks noGrp="1"/>
          </p:cNvSpPr>
          <p:nvPr>
            <p:ph sz="half" idx="13"/>
          </p:nvPr>
        </p:nvSpPr>
        <p:spPr/>
        <p:txBody>
          <a:bodyPr/>
          <a:lstStyle/>
          <a:p>
            <a:r>
              <a:rPr lang="en-AU" b="1" dirty="0"/>
              <a:t>Scenario:</a:t>
            </a:r>
          </a:p>
          <a:p>
            <a:r>
              <a:rPr lang="en-AU" b="1" dirty="0"/>
              <a:t> </a:t>
            </a:r>
          </a:p>
          <a:p>
            <a:r>
              <a:rPr lang="en-AU" dirty="0"/>
              <a:t>You have been informed the day before that all students on your run will be absent the next day. </a:t>
            </a:r>
          </a:p>
          <a:p>
            <a:endParaRPr lang="en-AU" dirty="0"/>
          </a:p>
          <a:p>
            <a:r>
              <a:rPr lang="en-AU" b="1" dirty="0"/>
              <a:t>Question:</a:t>
            </a:r>
          </a:p>
          <a:p>
            <a:r>
              <a:rPr lang="en-AU" dirty="0"/>
              <a:t>On the next day, what should you do on the mobile app?</a:t>
            </a:r>
          </a:p>
          <a:p>
            <a:r>
              <a:rPr lang="en-AU" dirty="0"/>
              <a:t>a) Do Nothing</a:t>
            </a:r>
          </a:p>
          <a:p>
            <a:r>
              <a:rPr lang="en-AU" dirty="0"/>
              <a:t>b) Mark all students absent </a:t>
            </a:r>
          </a:p>
        </p:txBody>
      </p:sp>
      <p:sp>
        <p:nvSpPr>
          <p:cNvPr id="11" name="Text Placeholder 10">
            <a:extLst>
              <a:ext uri="{FF2B5EF4-FFF2-40B4-BE49-F238E27FC236}">
                <a16:creationId xmlns:a16="http://schemas.microsoft.com/office/drawing/2014/main" id="{EE397EFC-156F-FB4B-433E-A4E1812C46E9}"/>
              </a:ext>
            </a:extLst>
          </p:cNvPr>
          <p:cNvSpPr>
            <a:spLocks noGrp="1"/>
          </p:cNvSpPr>
          <p:nvPr>
            <p:ph sz="half" idx="14"/>
          </p:nvPr>
        </p:nvSpPr>
        <p:spPr/>
        <p:txBody>
          <a:bodyPr>
            <a:noAutofit/>
          </a:bodyPr>
          <a:lstStyle/>
          <a:p>
            <a:r>
              <a:rPr lang="en-AU" sz="1800" b="1" dirty="0"/>
              <a:t>Answer:</a:t>
            </a:r>
          </a:p>
          <a:p>
            <a:r>
              <a:rPr lang="en-AU" sz="1800" dirty="0"/>
              <a:t> </a:t>
            </a:r>
            <a:r>
              <a:rPr lang="de-DE" dirty="0"/>
              <a:t>(b) – Mark all students absent</a:t>
            </a:r>
          </a:p>
          <a:p>
            <a:endParaRPr lang="de-DE" dirty="0"/>
          </a:p>
          <a:p>
            <a:r>
              <a:rPr lang="de-DE" dirty="0"/>
              <a:t>(Including any ATSOs)  </a:t>
            </a:r>
            <a:endParaRPr lang="en-AU" sz="1800" dirty="0"/>
          </a:p>
          <a:p>
            <a:r>
              <a:rPr lang="en-AU" sz="1800" dirty="0"/>
              <a:t>. </a:t>
            </a:r>
          </a:p>
        </p:txBody>
      </p:sp>
    </p:spTree>
    <p:extLst>
      <p:ext uri="{BB962C8B-B14F-4D97-AF65-F5344CB8AC3E}">
        <p14:creationId xmlns:p14="http://schemas.microsoft.com/office/powerpoint/2010/main" val="92296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A8AF9-6908-3BE6-36CC-A0647AE26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009F4-129F-C448-3BFE-8ABBF9904957}"/>
              </a:ext>
            </a:extLst>
          </p:cNvPr>
          <p:cNvSpPr>
            <a:spLocks noGrp="1"/>
          </p:cNvSpPr>
          <p:nvPr>
            <p:ph type="title"/>
          </p:nvPr>
        </p:nvSpPr>
        <p:spPr>
          <a:xfrm>
            <a:off x="696000" y="322000"/>
            <a:ext cx="10800000" cy="1080000"/>
          </a:xfrm>
        </p:spPr>
        <p:txBody>
          <a:bodyPr>
            <a:noAutofit/>
          </a:bodyPr>
          <a:lstStyle/>
          <a:p>
            <a:r>
              <a:rPr lang="en-AU" sz="4400" dirty="0" err="1">
                <a:latin typeface="Segoe UI Light" panose="020B0502040204020203" pitchFamily="34" charset="0"/>
                <a:cs typeface="Segoe UI Light" panose="020B0502040204020203" pitchFamily="34" charset="0"/>
              </a:rPr>
              <a:t>Astp</a:t>
            </a:r>
            <a:r>
              <a:rPr lang="en-AU" sz="4400" dirty="0">
                <a:latin typeface="Segoe UI Light" panose="020B0502040204020203" pitchFamily="34" charset="0"/>
                <a:cs typeface="Segoe UI Light" panose="020B0502040204020203" pitchFamily="34" charset="0"/>
              </a:rPr>
              <a:t> Mobile App</a:t>
            </a:r>
          </a:p>
        </p:txBody>
      </p:sp>
      <p:sp>
        <p:nvSpPr>
          <p:cNvPr id="8" name="Slide Number Placeholder 7">
            <a:extLst>
              <a:ext uri="{FF2B5EF4-FFF2-40B4-BE49-F238E27FC236}">
                <a16:creationId xmlns:a16="http://schemas.microsoft.com/office/drawing/2014/main" id="{DB41E256-3F48-2342-0C50-578D54D95B2C}"/>
              </a:ext>
            </a:extLst>
          </p:cNvPr>
          <p:cNvSpPr>
            <a:spLocks noGrp="1"/>
          </p:cNvSpPr>
          <p:nvPr>
            <p:ph type="sldNum" sz="quarter" idx="12"/>
          </p:nvPr>
        </p:nvSpPr>
        <p:spPr/>
        <p:txBody>
          <a:bodyPr/>
          <a:lstStyle/>
          <a:p>
            <a:fld id="{BE64B92C-6FA6-4595-AE78-A0E3A0C06EDD}" type="slidenum">
              <a:rPr lang="en-AU" smtClean="0"/>
              <a:pPr/>
              <a:t>34</a:t>
            </a:fld>
            <a:endParaRPr lang="en-AU"/>
          </a:p>
        </p:txBody>
      </p:sp>
      <p:sp>
        <p:nvSpPr>
          <p:cNvPr id="3" name="Content Placeholder 2">
            <a:extLst>
              <a:ext uri="{FF2B5EF4-FFF2-40B4-BE49-F238E27FC236}">
                <a16:creationId xmlns:a16="http://schemas.microsoft.com/office/drawing/2014/main" id="{86747AC2-362D-C33F-E0D5-7817DEC5124A}"/>
              </a:ext>
            </a:extLst>
          </p:cNvPr>
          <p:cNvSpPr>
            <a:spLocks noGrp="1"/>
          </p:cNvSpPr>
          <p:nvPr>
            <p:ph sz="half" idx="13"/>
          </p:nvPr>
        </p:nvSpPr>
        <p:spPr/>
        <p:txBody>
          <a:bodyPr/>
          <a:lstStyle/>
          <a:p>
            <a:r>
              <a:rPr lang="en-AU" b="1" dirty="0"/>
              <a:t>Scenario:</a:t>
            </a:r>
          </a:p>
          <a:p>
            <a:r>
              <a:rPr lang="en-AU" b="1" dirty="0"/>
              <a:t> </a:t>
            </a:r>
          </a:p>
          <a:p>
            <a:r>
              <a:rPr lang="en-AU" dirty="0"/>
              <a:t>An incident occurs on the run, and you would like to report it via the mobile app. </a:t>
            </a:r>
          </a:p>
          <a:p>
            <a:endParaRPr lang="en-AU" b="1" dirty="0"/>
          </a:p>
          <a:p>
            <a:r>
              <a:rPr lang="en-AU" b="1" dirty="0"/>
              <a:t>Question:</a:t>
            </a:r>
          </a:p>
          <a:p>
            <a:r>
              <a:rPr lang="en-AU" dirty="0"/>
              <a:t>What symbol is used to report an incident? </a:t>
            </a:r>
          </a:p>
          <a:p>
            <a:pPr marL="342900" indent="-342900" algn="l">
              <a:buAutoNum type="alphaLcParenR"/>
            </a:pPr>
            <a:r>
              <a:rPr lang="en-AU" dirty="0"/>
              <a:t>           b)               c)                  d)</a:t>
            </a:r>
          </a:p>
        </p:txBody>
      </p:sp>
      <p:sp>
        <p:nvSpPr>
          <p:cNvPr id="11" name="Text Placeholder 10">
            <a:extLst>
              <a:ext uri="{FF2B5EF4-FFF2-40B4-BE49-F238E27FC236}">
                <a16:creationId xmlns:a16="http://schemas.microsoft.com/office/drawing/2014/main" id="{278186B3-B5F5-F857-AE07-9B00BF24A83A}"/>
              </a:ext>
            </a:extLst>
          </p:cNvPr>
          <p:cNvSpPr>
            <a:spLocks noGrp="1"/>
          </p:cNvSpPr>
          <p:nvPr>
            <p:ph sz="half" idx="14"/>
          </p:nvPr>
        </p:nvSpPr>
        <p:spPr/>
        <p:txBody>
          <a:bodyPr>
            <a:noAutofit/>
          </a:bodyPr>
          <a:lstStyle/>
          <a:p>
            <a:r>
              <a:rPr lang="en-AU" sz="1800" b="1" dirty="0"/>
              <a:t>Answer:</a:t>
            </a:r>
          </a:p>
          <a:p>
            <a:pPr algn="l"/>
            <a:r>
              <a:rPr lang="en-AU" sz="1800" dirty="0"/>
              <a:t>                            </a:t>
            </a:r>
          </a:p>
          <a:p>
            <a:pPr algn="l"/>
            <a:r>
              <a:rPr lang="en-AU" dirty="0"/>
              <a:t>                            </a:t>
            </a:r>
            <a:r>
              <a:rPr lang="en-AU" sz="1800" dirty="0"/>
              <a:t> </a:t>
            </a:r>
            <a:r>
              <a:rPr lang="de-DE" dirty="0"/>
              <a:t>(d) – </a:t>
            </a:r>
            <a:endParaRPr lang="en-AU" sz="1800" dirty="0"/>
          </a:p>
          <a:p>
            <a:pPr algn="l"/>
            <a:r>
              <a:rPr lang="en-AU" sz="1800" dirty="0"/>
              <a:t>. </a:t>
            </a:r>
          </a:p>
        </p:txBody>
      </p:sp>
      <p:pic>
        <p:nvPicPr>
          <p:cNvPr id="4" name="Picture 3">
            <a:extLst>
              <a:ext uri="{FF2B5EF4-FFF2-40B4-BE49-F238E27FC236}">
                <a16:creationId xmlns:a16="http://schemas.microsoft.com/office/drawing/2014/main" id="{95BEAE5F-FE43-3603-7C26-C3AE5009E583}"/>
              </a:ext>
            </a:extLst>
          </p:cNvPr>
          <p:cNvPicPr>
            <a:picLocks noChangeAspect="1"/>
          </p:cNvPicPr>
          <p:nvPr/>
        </p:nvPicPr>
        <p:blipFill>
          <a:blip r:embed="rId3"/>
          <a:stretch>
            <a:fillRect/>
          </a:stretch>
        </p:blipFill>
        <p:spPr>
          <a:xfrm>
            <a:off x="1344155" y="4946542"/>
            <a:ext cx="584766" cy="467815"/>
          </a:xfrm>
          <a:prstGeom prst="rect">
            <a:avLst/>
          </a:prstGeom>
        </p:spPr>
      </p:pic>
      <p:pic>
        <p:nvPicPr>
          <p:cNvPr id="5" name="Picture 4">
            <a:extLst>
              <a:ext uri="{FF2B5EF4-FFF2-40B4-BE49-F238E27FC236}">
                <a16:creationId xmlns:a16="http://schemas.microsoft.com/office/drawing/2014/main" id="{5626EF43-C8FC-D060-8942-E9B028063859}"/>
              </a:ext>
            </a:extLst>
          </p:cNvPr>
          <p:cNvPicPr>
            <a:picLocks noChangeAspect="1"/>
          </p:cNvPicPr>
          <p:nvPr/>
        </p:nvPicPr>
        <p:blipFill>
          <a:blip r:embed="rId4"/>
          <a:stretch>
            <a:fillRect/>
          </a:stretch>
        </p:blipFill>
        <p:spPr>
          <a:xfrm>
            <a:off x="2382985" y="4977997"/>
            <a:ext cx="584767" cy="467814"/>
          </a:xfrm>
          <a:prstGeom prst="rect">
            <a:avLst/>
          </a:prstGeom>
        </p:spPr>
      </p:pic>
      <p:pic>
        <p:nvPicPr>
          <p:cNvPr id="6" name="Picture 5">
            <a:extLst>
              <a:ext uri="{FF2B5EF4-FFF2-40B4-BE49-F238E27FC236}">
                <a16:creationId xmlns:a16="http://schemas.microsoft.com/office/drawing/2014/main" id="{BF440BE2-0836-83AC-04C5-CDF126037413}"/>
              </a:ext>
            </a:extLst>
          </p:cNvPr>
          <p:cNvPicPr>
            <a:picLocks noChangeAspect="1"/>
          </p:cNvPicPr>
          <p:nvPr/>
        </p:nvPicPr>
        <p:blipFill>
          <a:blip r:embed="rId5"/>
          <a:stretch>
            <a:fillRect/>
          </a:stretch>
        </p:blipFill>
        <p:spPr>
          <a:xfrm>
            <a:off x="3564076" y="4945391"/>
            <a:ext cx="584766" cy="496430"/>
          </a:xfrm>
          <a:prstGeom prst="rect">
            <a:avLst/>
          </a:prstGeom>
        </p:spPr>
      </p:pic>
      <p:pic>
        <p:nvPicPr>
          <p:cNvPr id="7" name="Picture 6">
            <a:extLst>
              <a:ext uri="{FF2B5EF4-FFF2-40B4-BE49-F238E27FC236}">
                <a16:creationId xmlns:a16="http://schemas.microsoft.com/office/drawing/2014/main" id="{91B0D28F-1F30-4736-14A0-527E57DA15EB}"/>
              </a:ext>
            </a:extLst>
          </p:cNvPr>
          <p:cNvPicPr>
            <a:picLocks noChangeAspect="1"/>
          </p:cNvPicPr>
          <p:nvPr/>
        </p:nvPicPr>
        <p:blipFill>
          <a:blip r:embed="rId6"/>
          <a:stretch>
            <a:fillRect/>
          </a:stretch>
        </p:blipFill>
        <p:spPr>
          <a:xfrm>
            <a:off x="4856682" y="4977997"/>
            <a:ext cx="621813" cy="436360"/>
          </a:xfrm>
          <a:prstGeom prst="rect">
            <a:avLst/>
          </a:prstGeom>
        </p:spPr>
      </p:pic>
      <p:pic>
        <p:nvPicPr>
          <p:cNvPr id="9" name="Picture 8">
            <a:extLst>
              <a:ext uri="{FF2B5EF4-FFF2-40B4-BE49-F238E27FC236}">
                <a16:creationId xmlns:a16="http://schemas.microsoft.com/office/drawing/2014/main" id="{9B98129D-40D3-6CBC-B254-98E3B8E0349F}"/>
              </a:ext>
            </a:extLst>
          </p:cNvPr>
          <p:cNvPicPr>
            <a:picLocks noChangeAspect="1"/>
          </p:cNvPicPr>
          <p:nvPr/>
        </p:nvPicPr>
        <p:blipFill>
          <a:blip r:embed="rId6"/>
          <a:stretch>
            <a:fillRect/>
          </a:stretch>
        </p:blipFill>
        <p:spPr>
          <a:xfrm>
            <a:off x="8921676" y="3858389"/>
            <a:ext cx="730323" cy="500251"/>
          </a:xfrm>
          <a:prstGeom prst="rect">
            <a:avLst/>
          </a:prstGeom>
        </p:spPr>
      </p:pic>
    </p:spTree>
    <p:extLst>
      <p:ext uri="{BB962C8B-B14F-4D97-AF65-F5344CB8AC3E}">
        <p14:creationId xmlns:p14="http://schemas.microsoft.com/office/powerpoint/2010/main" val="304250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500"/>
                                        <p:tgtEl>
                                          <p:spTgt spid="1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808F-A6EB-A24A-90E3-E1D6FBEE3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A7124-677E-0CBC-B08C-BB8B76DD86D3}"/>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Astp Mobile App</a:t>
            </a:r>
          </a:p>
        </p:txBody>
      </p:sp>
      <p:sp>
        <p:nvSpPr>
          <p:cNvPr id="8" name="Slide Number Placeholder 7">
            <a:extLst>
              <a:ext uri="{FF2B5EF4-FFF2-40B4-BE49-F238E27FC236}">
                <a16:creationId xmlns:a16="http://schemas.microsoft.com/office/drawing/2014/main" id="{00B3F8F0-827A-48DD-6862-DD927A10E54D}"/>
              </a:ext>
            </a:extLst>
          </p:cNvPr>
          <p:cNvSpPr>
            <a:spLocks noGrp="1"/>
          </p:cNvSpPr>
          <p:nvPr>
            <p:ph type="sldNum" sz="quarter" idx="12"/>
          </p:nvPr>
        </p:nvSpPr>
        <p:spPr/>
        <p:txBody>
          <a:bodyPr/>
          <a:lstStyle/>
          <a:p>
            <a:fld id="{BE64B92C-6FA6-4595-AE78-A0E3A0C06EDD}" type="slidenum">
              <a:rPr lang="en-AU" smtClean="0"/>
              <a:pPr/>
              <a:t>35</a:t>
            </a:fld>
            <a:endParaRPr lang="en-AU"/>
          </a:p>
        </p:txBody>
      </p:sp>
      <p:sp>
        <p:nvSpPr>
          <p:cNvPr id="3" name="Content Placeholder 2">
            <a:extLst>
              <a:ext uri="{FF2B5EF4-FFF2-40B4-BE49-F238E27FC236}">
                <a16:creationId xmlns:a16="http://schemas.microsoft.com/office/drawing/2014/main" id="{9488A63C-F4B4-7DEF-2082-EC88B410BE91}"/>
              </a:ext>
            </a:extLst>
          </p:cNvPr>
          <p:cNvSpPr>
            <a:spLocks noGrp="1"/>
          </p:cNvSpPr>
          <p:nvPr>
            <p:ph sz="half" idx="13"/>
          </p:nvPr>
        </p:nvSpPr>
        <p:spPr>
          <a:xfrm>
            <a:off x="696000" y="1800000"/>
            <a:ext cx="2037040" cy="4320000"/>
          </a:xfrm>
        </p:spPr>
        <p:txBody>
          <a:bodyPr>
            <a:normAutofit lnSpcReduction="10000"/>
          </a:bodyPr>
          <a:lstStyle/>
          <a:p>
            <a:r>
              <a:rPr lang="en-AU" sz="1600" b="1" dirty="0"/>
              <a:t>Scenario:</a:t>
            </a:r>
          </a:p>
          <a:p>
            <a:r>
              <a:rPr lang="en-AU" sz="1600" b="1" dirty="0"/>
              <a:t> </a:t>
            </a:r>
          </a:p>
          <a:p>
            <a:r>
              <a:rPr lang="en-AU" sz="1600" dirty="0"/>
              <a:t>Your LTT ATSO is absent for the run today. A relief ATSO has been provided to complete the run.</a:t>
            </a:r>
          </a:p>
          <a:p>
            <a:endParaRPr lang="en-AU" sz="1600" dirty="0"/>
          </a:p>
          <a:p>
            <a:r>
              <a:rPr lang="en-AU" sz="1600" b="1" dirty="0"/>
              <a:t>Question:</a:t>
            </a:r>
          </a:p>
          <a:p>
            <a:r>
              <a:rPr lang="en-AU" sz="1600" dirty="0"/>
              <a:t>How do you onboard a Relief ATSO?</a:t>
            </a:r>
          </a:p>
        </p:txBody>
      </p:sp>
      <p:sp>
        <p:nvSpPr>
          <p:cNvPr id="11" name="Text Placeholder 10">
            <a:extLst>
              <a:ext uri="{FF2B5EF4-FFF2-40B4-BE49-F238E27FC236}">
                <a16:creationId xmlns:a16="http://schemas.microsoft.com/office/drawing/2014/main" id="{40F67EDB-728C-A114-F180-C638642F2756}"/>
              </a:ext>
            </a:extLst>
          </p:cNvPr>
          <p:cNvSpPr>
            <a:spLocks noGrp="1"/>
          </p:cNvSpPr>
          <p:nvPr>
            <p:ph sz="half" idx="14"/>
          </p:nvPr>
        </p:nvSpPr>
        <p:spPr>
          <a:xfrm>
            <a:off x="8480301" y="1799335"/>
            <a:ext cx="3284202" cy="4320000"/>
          </a:xfrm>
          <a:solidFill>
            <a:schemeClr val="bg2"/>
          </a:solidFill>
        </p:spPr>
        <p:txBody>
          <a:bodyPr>
            <a:noAutofit/>
          </a:bodyPr>
          <a:lstStyle/>
          <a:p>
            <a:r>
              <a:rPr lang="en-AU" sz="1800" b="1" dirty="0"/>
              <a:t>Answer:</a:t>
            </a:r>
          </a:p>
          <a:p>
            <a:r>
              <a:rPr lang="en-AU" sz="1400" dirty="0"/>
              <a:t> From the ATSO details screen, tap the Onboard relief ATSO button. You can onboard a relief ATSO via two options: </a:t>
            </a:r>
          </a:p>
          <a:p>
            <a:r>
              <a:rPr lang="en-AU" sz="1400" b="1" dirty="0"/>
              <a:t>Option 1: </a:t>
            </a:r>
            <a:r>
              <a:rPr lang="en-AU" sz="1400" dirty="0"/>
              <a:t>Enter the Full Name and WWCC Number of the relief ATSO, then tap the Save button. </a:t>
            </a:r>
          </a:p>
          <a:p>
            <a:r>
              <a:rPr lang="en-AU" sz="1400" b="1" dirty="0"/>
              <a:t>Option 2: </a:t>
            </a:r>
            <a:r>
              <a:rPr lang="en-AU" sz="1400" dirty="0"/>
              <a:t>Tap the Scan ATSO QR Code button. This will open your phone camera. Scan the QR code displayed on the relief ATSO’s phone. The ATSO’s Full Name and WWCC Number fields will populate. Tap the Save button.</a:t>
            </a:r>
          </a:p>
          <a:p>
            <a:endParaRPr lang="en-AU" sz="1800" dirty="0"/>
          </a:p>
        </p:txBody>
      </p:sp>
      <p:sp>
        <p:nvSpPr>
          <p:cNvPr id="5" name="Rectangle 4">
            <a:extLst>
              <a:ext uri="{FF2B5EF4-FFF2-40B4-BE49-F238E27FC236}">
                <a16:creationId xmlns:a16="http://schemas.microsoft.com/office/drawing/2014/main" id="{4949A5A7-DAB2-FA67-1940-D36F3F65FFE6}"/>
              </a:ext>
            </a:extLst>
          </p:cNvPr>
          <p:cNvSpPr/>
          <p:nvPr/>
        </p:nvSpPr>
        <p:spPr>
          <a:xfrm>
            <a:off x="2900080" y="1799335"/>
            <a:ext cx="5735707" cy="4320000"/>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pic>
        <p:nvPicPr>
          <p:cNvPr id="4" name="Picture 3">
            <a:extLst>
              <a:ext uri="{FF2B5EF4-FFF2-40B4-BE49-F238E27FC236}">
                <a16:creationId xmlns:a16="http://schemas.microsoft.com/office/drawing/2014/main" id="{77A0F558-9614-9477-6F0A-72AEC2829642}"/>
              </a:ext>
            </a:extLst>
          </p:cNvPr>
          <p:cNvPicPr>
            <a:picLocks noChangeAspect="1"/>
          </p:cNvPicPr>
          <p:nvPr/>
        </p:nvPicPr>
        <p:blipFill>
          <a:blip r:embed="rId3"/>
          <a:srcRect l="3757" t="5102" r="5674"/>
          <a:stretch>
            <a:fillRect/>
          </a:stretch>
        </p:blipFill>
        <p:spPr>
          <a:xfrm>
            <a:off x="2999570" y="2462013"/>
            <a:ext cx="5381241" cy="2994644"/>
          </a:xfrm>
          <a:prstGeom prst="rect">
            <a:avLst/>
          </a:prstGeom>
        </p:spPr>
      </p:pic>
    </p:spTree>
    <p:extLst>
      <p:ext uri="{BB962C8B-B14F-4D97-AF65-F5344CB8AC3E}">
        <p14:creationId xmlns:p14="http://schemas.microsoft.com/office/powerpoint/2010/main" val="6983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bg/>
                                          </p:spTgt>
                                        </p:tgtEl>
                                        <p:attrNameLst>
                                          <p:attrName>style.visibility</p:attrName>
                                        </p:attrNameLst>
                                      </p:cBhvr>
                                      <p:to>
                                        <p:strVal val="visible"/>
                                      </p:to>
                                    </p:set>
                                    <p:animEffect transition="in" filter="fade">
                                      <p:cBhvr>
                                        <p:cTn id="10" dur="500"/>
                                        <p:tgtEl>
                                          <p:spTgt spid="11">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500"/>
                                        <p:tgtEl>
                                          <p:spTgt spid="1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500"/>
                                        <p:tgtEl>
                                          <p:spTgt spid="1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fade">
                                      <p:cBhvr>
                                        <p:cTn id="2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2207D-FC55-13B2-7812-ECD8A1163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6E33B-3AB9-4885-5C79-838292E3E1D6}"/>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Astp Mobile App</a:t>
            </a:r>
          </a:p>
        </p:txBody>
      </p:sp>
      <p:sp>
        <p:nvSpPr>
          <p:cNvPr id="8" name="Slide Number Placeholder 7">
            <a:extLst>
              <a:ext uri="{FF2B5EF4-FFF2-40B4-BE49-F238E27FC236}">
                <a16:creationId xmlns:a16="http://schemas.microsoft.com/office/drawing/2014/main" id="{9E6055E1-2C1B-533C-5D40-6CF539F8B5D6}"/>
              </a:ext>
            </a:extLst>
          </p:cNvPr>
          <p:cNvSpPr>
            <a:spLocks noGrp="1"/>
          </p:cNvSpPr>
          <p:nvPr>
            <p:ph type="sldNum" sz="quarter" idx="12"/>
          </p:nvPr>
        </p:nvSpPr>
        <p:spPr/>
        <p:txBody>
          <a:bodyPr/>
          <a:lstStyle/>
          <a:p>
            <a:fld id="{BE64B92C-6FA6-4595-AE78-A0E3A0C06EDD}" type="slidenum">
              <a:rPr lang="en-AU" smtClean="0"/>
              <a:pPr/>
              <a:t>36</a:t>
            </a:fld>
            <a:endParaRPr lang="en-AU"/>
          </a:p>
        </p:txBody>
      </p:sp>
      <p:sp>
        <p:nvSpPr>
          <p:cNvPr id="3" name="Content Placeholder 2">
            <a:extLst>
              <a:ext uri="{FF2B5EF4-FFF2-40B4-BE49-F238E27FC236}">
                <a16:creationId xmlns:a16="http://schemas.microsoft.com/office/drawing/2014/main" id="{A15DFF98-42ED-548B-0150-F8C7BC32B068}"/>
              </a:ext>
            </a:extLst>
          </p:cNvPr>
          <p:cNvSpPr>
            <a:spLocks noGrp="1"/>
          </p:cNvSpPr>
          <p:nvPr>
            <p:ph sz="half" idx="13"/>
          </p:nvPr>
        </p:nvSpPr>
        <p:spPr/>
        <p:txBody>
          <a:bodyPr/>
          <a:lstStyle/>
          <a:p>
            <a:r>
              <a:rPr lang="en-AU" b="1" dirty="0"/>
              <a:t>Scenario:</a:t>
            </a:r>
          </a:p>
          <a:p>
            <a:r>
              <a:rPr lang="en-AU" b="1" dirty="0"/>
              <a:t> </a:t>
            </a:r>
          </a:p>
          <a:p>
            <a:r>
              <a:rPr lang="en-AU" dirty="0"/>
              <a:t>You have multiple students attached to an ATSO.</a:t>
            </a:r>
          </a:p>
          <a:p>
            <a:endParaRPr lang="en-AU" dirty="0"/>
          </a:p>
          <a:p>
            <a:r>
              <a:rPr lang="en-AU" b="1" dirty="0"/>
              <a:t>Question:</a:t>
            </a:r>
          </a:p>
          <a:p>
            <a:r>
              <a:rPr lang="en-AU" dirty="0"/>
              <a:t>In which order do you complete the onboarding of the students and ATSO?</a:t>
            </a:r>
          </a:p>
          <a:p>
            <a:endParaRPr lang="en-AU" dirty="0"/>
          </a:p>
        </p:txBody>
      </p:sp>
      <p:sp>
        <p:nvSpPr>
          <p:cNvPr id="11" name="Text Placeholder 10">
            <a:extLst>
              <a:ext uri="{FF2B5EF4-FFF2-40B4-BE49-F238E27FC236}">
                <a16:creationId xmlns:a16="http://schemas.microsoft.com/office/drawing/2014/main" id="{57A86931-6432-7F40-58CD-6C76D60ED6E5}"/>
              </a:ext>
            </a:extLst>
          </p:cNvPr>
          <p:cNvSpPr>
            <a:spLocks noGrp="1"/>
          </p:cNvSpPr>
          <p:nvPr>
            <p:ph sz="half" idx="14"/>
          </p:nvPr>
        </p:nvSpPr>
        <p:spPr/>
        <p:txBody>
          <a:bodyPr>
            <a:noAutofit/>
          </a:bodyPr>
          <a:lstStyle/>
          <a:p>
            <a:r>
              <a:rPr lang="en-AU" sz="1800" b="1" dirty="0"/>
              <a:t>Answer:</a:t>
            </a:r>
          </a:p>
          <a:p>
            <a:r>
              <a:rPr lang="en-AU" dirty="0"/>
              <a:t>Onboard the ATSO first and then the students. </a:t>
            </a:r>
            <a:r>
              <a:rPr lang="en-AU" sz="1800" dirty="0"/>
              <a:t> </a:t>
            </a:r>
          </a:p>
        </p:txBody>
      </p:sp>
    </p:spTree>
    <p:extLst>
      <p:ext uri="{BB962C8B-B14F-4D97-AF65-F5344CB8AC3E}">
        <p14:creationId xmlns:p14="http://schemas.microsoft.com/office/powerpoint/2010/main" val="16229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8747-B1C1-9F0C-F911-9353D9713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67ABE-68ED-DEE1-7455-F2FBFAEC8CD7}"/>
              </a:ext>
            </a:extLst>
          </p:cNvPr>
          <p:cNvSpPr>
            <a:spLocks noGrp="1"/>
          </p:cNvSpPr>
          <p:nvPr>
            <p:ph type="title"/>
          </p:nvPr>
        </p:nvSpPr>
        <p:spPr>
          <a:xfrm>
            <a:off x="696000" y="322000"/>
            <a:ext cx="10800000" cy="1080000"/>
          </a:xfrm>
        </p:spPr>
        <p:txBody>
          <a:bodyPr>
            <a:noAutofit/>
          </a:bodyPr>
          <a:lstStyle/>
          <a:p>
            <a:r>
              <a:rPr lang="en-AU" sz="4400" dirty="0">
                <a:latin typeface="Segoe UI Light" panose="020B0502040204020203" pitchFamily="34" charset="0"/>
                <a:cs typeface="Segoe UI Light" panose="020B0502040204020203" pitchFamily="34" charset="0"/>
              </a:rPr>
              <a:t>Astp Mobile App</a:t>
            </a:r>
          </a:p>
        </p:txBody>
      </p:sp>
      <p:sp>
        <p:nvSpPr>
          <p:cNvPr id="8" name="Slide Number Placeholder 7">
            <a:extLst>
              <a:ext uri="{FF2B5EF4-FFF2-40B4-BE49-F238E27FC236}">
                <a16:creationId xmlns:a16="http://schemas.microsoft.com/office/drawing/2014/main" id="{F9E75A67-6B97-72F6-D047-D164D7B7B2C9}"/>
              </a:ext>
            </a:extLst>
          </p:cNvPr>
          <p:cNvSpPr>
            <a:spLocks noGrp="1"/>
          </p:cNvSpPr>
          <p:nvPr>
            <p:ph type="sldNum" sz="quarter" idx="12"/>
          </p:nvPr>
        </p:nvSpPr>
        <p:spPr/>
        <p:txBody>
          <a:bodyPr/>
          <a:lstStyle/>
          <a:p>
            <a:fld id="{BE64B92C-6FA6-4595-AE78-A0E3A0C06EDD}" type="slidenum">
              <a:rPr lang="en-AU" smtClean="0"/>
              <a:pPr/>
              <a:t>37</a:t>
            </a:fld>
            <a:endParaRPr lang="en-AU"/>
          </a:p>
        </p:txBody>
      </p:sp>
      <p:sp>
        <p:nvSpPr>
          <p:cNvPr id="3" name="Content Placeholder 2">
            <a:extLst>
              <a:ext uri="{FF2B5EF4-FFF2-40B4-BE49-F238E27FC236}">
                <a16:creationId xmlns:a16="http://schemas.microsoft.com/office/drawing/2014/main" id="{BD9F3C1C-7150-059D-EE99-4E5B514D5057}"/>
              </a:ext>
            </a:extLst>
          </p:cNvPr>
          <p:cNvSpPr>
            <a:spLocks noGrp="1"/>
          </p:cNvSpPr>
          <p:nvPr>
            <p:ph sz="half" idx="13"/>
          </p:nvPr>
        </p:nvSpPr>
        <p:spPr/>
        <p:txBody>
          <a:bodyPr/>
          <a:lstStyle/>
          <a:p>
            <a:r>
              <a:rPr lang="en-AU" b="1" dirty="0"/>
              <a:t>Scenario:</a:t>
            </a:r>
          </a:p>
          <a:p>
            <a:r>
              <a:rPr lang="en-AU" b="1" dirty="0"/>
              <a:t> </a:t>
            </a:r>
          </a:p>
          <a:p>
            <a:r>
              <a:rPr lang="en-AU" dirty="0"/>
              <a:t>Mid run, the mobile app has frozen and not allowing you to complete any actions. </a:t>
            </a:r>
          </a:p>
          <a:p>
            <a:endParaRPr lang="en-AU" dirty="0"/>
          </a:p>
          <a:p>
            <a:r>
              <a:rPr lang="en-AU" b="1" dirty="0"/>
              <a:t>Question:</a:t>
            </a:r>
          </a:p>
          <a:p>
            <a:r>
              <a:rPr lang="en-AU" dirty="0"/>
              <a:t>What should you do in this instance?</a:t>
            </a:r>
          </a:p>
        </p:txBody>
      </p:sp>
      <p:sp>
        <p:nvSpPr>
          <p:cNvPr id="11" name="Text Placeholder 10">
            <a:extLst>
              <a:ext uri="{FF2B5EF4-FFF2-40B4-BE49-F238E27FC236}">
                <a16:creationId xmlns:a16="http://schemas.microsoft.com/office/drawing/2014/main" id="{49E3FB19-76FB-7833-2C57-9C9247571DA4}"/>
              </a:ext>
            </a:extLst>
          </p:cNvPr>
          <p:cNvSpPr>
            <a:spLocks noGrp="1"/>
          </p:cNvSpPr>
          <p:nvPr>
            <p:ph sz="half" idx="14"/>
          </p:nvPr>
        </p:nvSpPr>
        <p:spPr/>
        <p:txBody>
          <a:bodyPr>
            <a:noAutofit/>
          </a:bodyPr>
          <a:lstStyle/>
          <a:p>
            <a:r>
              <a:rPr lang="en-AU" sz="1800" b="1" dirty="0"/>
              <a:t>Answer:</a:t>
            </a:r>
          </a:p>
          <a:p>
            <a:r>
              <a:rPr lang="en-AU" dirty="0"/>
              <a:t>Take a screenshot of the app page, send it to your contractor to forward it to the ASTP to help with resolving the issue. </a:t>
            </a:r>
            <a:endParaRPr lang="en-AU" sz="1800" dirty="0"/>
          </a:p>
        </p:txBody>
      </p:sp>
    </p:spTree>
    <p:extLst>
      <p:ext uri="{BB962C8B-B14F-4D97-AF65-F5344CB8AC3E}">
        <p14:creationId xmlns:p14="http://schemas.microsoft.com/office/powerpoint/2010/main" val="20387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C7A40-8893-E312-8E76-2229F744B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E9CD5-0824-758D-E61B-25ACE25E1804}"/>
              </a:ext>
            </a:extLst>
          </p:cNvPr>
          <p:cNvSpPr>
            <a:spLocks noGrp="1"/>
          </p:cNvSpPr>
          <p:nvPr>
            <p:ph type="title"/>
          </p:nvPr>
        </p:nvSpPr>
        <p:spPr>
          <a:xfrm>
            <a:off x="696000" y="322000"/>
            <a:ext cx="10800000" cy="1080000"/>
          </a:xfrm>
        </p:spPr>
        <p:txBody>
          <a:bodyPr>
            <a:noAutofit/>
          </a:bodyPr>
          <a:lstStyle/>
          <a:p>
            <a:r>
              <a:rPr lang="en-AU" sz="4400" dirty="0" err="1">
                <a:latin typeface="Segoe UI Light" panose="020B0502040204020203" pitchFamily="34" charset="0"/>
                <a:cs typeface="Segoe UI Light" panose="020B0502040204020203" pitchFamily="34" charset="0"/>
              </a:rPr>
              <a:t>Astp</a:t>
            </a:r>
            <a:r>
              <a:rPr lang="en-AU" sz="4400" dirty="0">
                <a:latin typeface="Segoe UI Light" panose="020B0502040204020203" pitchFamily="34" charset="0"/>
                <a:cs typeface="Segoe UI Light" panose="020B0502040204020203" pitchFamily="34" charset="0"/>
              </a:rPr>
              <a:t> Mobile App</a:t>
            </a:r>
          </a:p>
        </p:txBody>
      </p:sp>
      <p:sp>
        <p:nvSpPr>
          <p:cNvPr id="8" name="Slide Number Placeholder 7">
            <a:extLst>
              <a:ext uri="{FF2B5EF4-FFF2-40B4-BE49-F238E27FC236}">
                <a16:creationId xmlns:a16="http://schemas.microsoft.com/office/drawing/2014/main" id="{AE90836E-F906-F823-4410-7C7B90477712}"/>
              </a:ext>
            </a:extLst>
          </p:cNvPr>
          <p:cNvSpPr>
            <a:spLocks noGrp="1"/>
          </p:cNvSpPr>
          <p:nvPr>
            <p:ph type="sldNum" sz="quarter" idx="12"/>
          </p:nvPr>
        </p:nvSpPr>
        <p:spPr/>
        <p:txBody>
          <a:bodyPr/>
          <a:lstStyle/>
          <a:p>
            <a:fld id="{BE64B92C-6FA6-4595-AE78-A0E3A0C06EDD}" type="slidenum">
              <a:rPr lang="en-AU" smtClean="0"/>
              <a:pPr/>
              <a:t>38</a:t>
            </a:fld>
            <a:endParaRPr lang="en-AU"/>
          </a:p>
        </p:txBody>
      </p:sp>
      <p:sp>
        <p:nvSpPr>
          <p:cNvPr id="3" name="Content Placeholder 2">
            <a:extLst>
              <a:ext uri="{FF2B5EF4-FFF2-40B4-BE49-F238E27FC236}">
                <a16:creationId xmlns:a16="http://schemas.microsoft.com/office/drawing/2014/main" id="{9362F202-5D83-0B81-70BE-DE88DD9F9535}"/>
              </a:ext>
            </a:extLst>
          </p:cNvPr>
          <p:cNvSpPr>
            <a:spLocks noGrp="1"/>
          </p:cNvSpPr>
          <p:nvPr>
            <p:ph sz="half" idx="13"/>
          </p:nvPr>
        </p:nvSpPr>
        <p:spPr/>
        <p:txBody>
          <a:bodyPr>
            <a:normAutofit fontScale="77500" lnSpcReduction="20000"/>
          </a:bodyPr>
          <a:lstStyle/>
          <a:p>
            <a:r>
              <a:rPr lang="en-AU" sz="1900" b="1" dirty="0"/>
              <a:t>Scenario:</a:t>
            </a:r>
          </a:p>
          <a:p>
            <a:r>
              <a:rPr lang="en-AU" sz="1900" b="1" dirty="0"/>
              <a:t> </a:t>
            </a:r>
          </a:p>
          <a:p>
            <a:r>
              <a:rPr lang="en-AU" sz="1900" dirty="0"/>
              <a:t>A particular student/school pick-up is in an area with no network connectivity. </a:t>
            </a:r>
          </a:p>
          <a:p>
            <a:endParaRPr lang="en-AU" sz="1900" dirty="0"/>
          </a:p>
          <a:p>
            <a:r>
              <a:rPr lang="en-AU" sz="1900" b="1" dirty="0"/>
              <a:t>Question:</a:t>
            </a:r>
          </a:p>
          <a:p>
            <a:endParaRPr lang="en-AU" sz="1900" dirty="0"/>
          </a:p>
          <a:p>
            <a:r>
              <a:rPr lang="en-AU" sz="1900" dirty="0"/>
              <a:t>What do you do?</a:t>
            </a:r>
          </a:p>
          <a:p>
            <a:pPr algn="l"/>
            <a:r>
              <a:rPr lang="en-AU" sz="1900" dirty="0"/>
              <a:t>	</a:t>
            </a:r>
          </a:p>
          <a:p>
            <a:pPr algn="l"/>
            <a:r>
              <a:rPr lang="en-AU" sz="1900" dirty="0"/>
              <a:t>	a) Do nothing</a:t>
            </a:r>
          </a:p>
          <a:p>
            <a:pPr algn="l"/>
            <a:r>
              <a:rPr lang="en-AU" sz="1900" dirty="0"/>
              <a:t>	b) Complete the run from your home </a:t>
            </a:r>
          </a:p>
          <a:p>
            <a:pPr algn="l"/>
            <a:r>
              <a:rPr lang="en-AU" sz="1900" dirty="0"/>
              <a:t>	c) Start the app in an area with network 	connectivity. Then, continue 	onboarding/offboarding of students 	as per normal. </a:t>
            </a:r>
          </a:p>
          <a:p>
            <a:pPr algn="l"/>
            <a:r>
              <a:rPr lang="en-AU" sz="1900" dirty="0"/>
              <a:t>	d) use the mobile app as normal</a:t>
            </a:r>
          </a:p>
          <a:p>
            <a:endParaRPr lang="en-AU" dirty="0"/>
          </a:p>
        </p:txBody>
      </p:sp>
      <p:sp>
        <p:nvSpPr>
          <p:cNvPr id="11" name="Text Placeholder 10">
            <a:extLst>
              <a:ext uri="{FF2B5EF4-FFF2-40B4-BE49-F238E27FC236}">
                <a16:creationId xmlns:a16="http://schemas.microsoft.com/office/drawing/2014/main" id="{A8AD8429-E11B-7F5B-D151-26AA0EEB36AA}"/>
              </a:ext>
            </a:extLst>
          </p:cNvPr>
          <p:cNvSpPr>
            <a:spLocks noGrp="1"/>
          </p:cNvSpPr>
          <p:nvPr>
            <p:ph sz="half" idx="14"/>
          </p:nvPr>
        </p:nvSpPr>
        <p:spPr/>
        <p:txBody>
          <a:bodyPr>
            <a:noAutofit/>
          </a:bodyPr>
          <a:lstStyle/>
          <a:p>
            <a:r>
              <a:rPr lang="en-AU" sz="1800" b="1" dirty="0"/>
              <a:t>Answer:</a:t>
            </a:r>
          </a:p>
          <a:p>
            <a:r>
              <a:rPr lang="en-AU" dirty="0"/>
              <a:t>d) You can continue to use the Mobile App as normal, as long as you have connected to a network and logged into the Mobile App within the last 24 hours.</a:t>
            </a:r>
            <a:endParaRPr lang="en-AU" sz="1800" dirty="0"/>
          </a:p>
        </p:txBody>
      </p:sp>
    </p:spTree>
    <p:extLst>
      <p:ext uri="{BB962C8B-B14F-4D97-AF65-F5344CB8AC3E}">
        <p14:creationId xmlns:p14="http://schemas.microsoft.com/office/powerpoint/2010/main" val="160981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D07FE-4F4F-E14D-63C3-18673D53D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1FFE2-098F-D561-B032-4B0EBA4B8E11}"/>
              </a:ext>
            </a:extLst>
          </p:cNvPr>
          <p:cNvSpPr>
            <a:spLocks noGrp="1"/>
          </p:cNvSpPr>
          <p:nvPr>
            <p:ph type="title"/>
          </p:nvPr>
        </p:nvSpPr>
        <p:spPr>
          <a:xfrm>
            <a:off x="696000" y="322000"/>
            <a:ext cx="10800000" cy="1080000"/>
          </a:xfrm>
        </p:spPr>
        <p:txBody>
          <a:bodyPr>
            <a:noAutofit/>
          </a:bodyPr>
          <a:lstStyle/>
          <a:p>
            <a:r>
              <a:rPr lang="en-AU" sz="4400" dirty="0" err="1">
                <a:latin typeface="Segoe UI Light" panose="020B0502040204020203" pitchFamily="34" charset="0"/>
                <a:cs typeface="Segoe UI Light" panose="020B0502040204020203" pitchFamily="34" charset="0"/>
              </a:rPr>
              <a:t>Astp</a:t>
            </a:r>
            <a:r>
              <a:rPr lang="en-AU" sz="4400" dirty="0">
                <a:latin typeface="Segoe UI Light" panose="020B0502040204020203" pitchFamily="34" charset="0"/>
                <a:cs typeface="Segoe UI Light" panose="020B0502040204020203" pitchFamily="34" charset="0"/>
              </a:rPr>
              <a:t> Mobile App</a:t>
            </a:r>
          </a:p>
        </p:txBody>
      </p:sp>
      <p:sp>
        <p:nvSpPr>
          <p:cNvPr id="8" name="Slide Number Placeholder 7">
            <a:extLst>
              <a:ext uri="{FF2B5EF4-FFF2-40B4-BE49-F238E27FC236}">
                <a16:creationId xmlns:a16="http://schemas.microsoft.com/office/drawing/2014/main" id="{74D59403-1347-7487-BF1D-F0811C819C16}"/>
              </a:ext>
            </a:extLst>
          </p:cNvPr>
          <p:cNvSpPr>
            <a:spLocks noGrp="1"/>
          </p:cNvSpPr>
          <p:nvPr>
            <p:ph type="sldNum" sz="quarter" idx="12"/>
          </p:nvPr>
        </p:nvSpPr>
        <p:spPr/>
        <p:txBody>
          <a:bodyPr/>
          <a:lstStyle/>
          <a:p>
            <a:fld id="{BE64B92C-6FA6-4595-AE78-A0E3A0C06EDD}" type="slidenum">
              <a:rPr lang="en-AU" smtClean="0"/>
              <a:pPr/>
              <a:t>39</a:t>
            </a:fld>
            <a:endParaRPr lang="en-AU"/>
          </a:p>
        </p:txBody>
      </p:sp>
      <p:sp>
        <p:nvSpPr>
          <p:cNvPr id="3" name="Content Placeholder 2">
            <a:extLst>
              <a:ext uri="{FF2B5EF4-FFF2-40B4-BE49-F238E27FC236}">
                <a16:creationId xmlns:a16="http://schemas.microsoft.com/office/drawing/2014/main" id="{012800FA-7446-E4D6-CAE2-423420036C8F}"/>
              </a:ext>
            </a:extLst>
          </p:cNvPr>
          <p:cNvSpPr>
            <a:spLocks noGrp="1"/>
          </p:cNvSpPr>
          <p:nvPr>
            <p:ph sz="half" idx="13"/>
          </p:nvPr>
        </p:nvSpPr>
        <p:spPr/>
        <p:txBody>
          <a:bodyPr>
            <a:normAutofit/>
          </a:bodyPr>
          <a:lstStyle/>
          <a:p>
            <a:r>
              <a:rPr lang="en-AU" sz="1900" b="1" dirty="0"/>
              <a:t>Scenario:</a:t>
            </a:r>
          </a:p>
          <a:p>
            <a:r>
              <a:rPr lang="en-AU" sz="1900" b="1" dirty="0"/>
              <a:t> </a:t>
            </a:r>
          </a:p>
          <a:p>
            <a:r>
              <a:rPr lang="en-AU" sz="1900" dirty="0"/>
              <a:t>You are completing a run as a relief driver for today. </a:t>
            </a:r>
          </a:p>
          <a:p>
            <a:endParaRPr lang="en-AU" sz="1900" b="1" dirty="0"/>
          </a:p>
          <a:p>
            <a:r>
              <a:rPr lang="en-AU" sz="1900" b="1" dirty="0"/>
              <a:t>Question:</a:t>
            </a:r>
          </a:p>
          <a:p>
            <a:endParaRPr lang="en-AU" sz="1900" dirty="0"/>
          </a:p>
          <a:p>
            <a:r>
              <a:rPr lang="en-AU" sz="1900" dirty="0"/>
              <a:t>In the mobile app, where you do you access your relief run?  </a:t>
            </a:r>
          </a:p>
          <a:p>
            <a:endParaRPr lang="en-AU" dirty="0"/>
          </a:p>
        </p:txBody>
      </p:sp>
      <p:sp>
        <p:nvSpPr>
          <p:cNvPr id="11" name="Text Placeholder 10">
            <a:extLst>
              <a:ext uri="{FF2B5EF4-FFF2-40B4-BE49-F238E27FC236}">
                <a16:creationId xmlns:a16="http://schemas.microsoft.com/office/drawing/2014/main" id="{FB2EA07E-F60B-BCB6-43FF-185378E3AE75}"/>
              </a:ext>
            </a:extLst>
          </p:cNvPr>
          <p:cNvSpPr>
            <a:spLocks noGrp="1"/>
          </p:cNvSpPr>
          <p:nvPr>
            <p:ph sz="half" idx="14"/>
          </p:nvPr>
        </p:nvSpPr>
        <p:spPr/>
        <p:txBody>
          <a:bodyPr>
            <a:noAutofit/>
          </a:bodyPr>
          <a:lstStyle/>
          <a:p>
            <a:r>
              <a:rPr lang="en-AU" sz="1800" b="1" dirty="0"/>
              <a:t>Answer:</a:t>
            </a:r>
          </a:p>
          <a:p>
            <a:r>
              <a:rPr lang="en-AU" dirty="0"/>
              <a:t>In the My Runs section, there should be 2 tabs – Primary Runs and Relief Runs, click on the Relief Runs tab to access your relief run for the day. </a:t>
            </a:r>
            <a:endParaRPr lang="en-AU" sz="1800" dirty="0"/>
          </a:p>
        </p:txBody>
      </p:sp>
    </p:spTree>
    <p:extLst>
      <p:ext uri="{BB962C8B-B14F-4D97-AF65-F5344CB8AC3E}">
        <p14:creationId xmlns:p14="http://schemas.microsoft.com/office/powerpoint/2010/main" val="28695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6F4B-A469-672F-9D40-1A0D304F4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7134E-3177-DB4E-4A2C-54A463A1383C}"/>
              </a:ext>
            </a:extLst>
          </p:cNvPr>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Duty of care</a:t>
            </a:r>
          </a:p>
        </p:txBody>
      </p:sp>
      <p:sp>
        <p:nvSpPr>
          <p:cNvPr id="8" name="Slide Number Placeholder 7">
            <a:extLst>
              <a:ext uri="{FF2B5EF4-FFF2-40B4-BE49-F238E27FC236}">
                <a16:creationId xmlns:a16="http://schemas.microsoft.com/office/drawing/2014/main" id="{7B7EA73E-F640-D21F-E2C6-7820C781673E}"/>
              </a:ext>
            </a:extLst>
          </p:cNvPr>
          <p:cNvSpPr>
            <a:spLocks noGrp="1"/>
          </p:cNvSpPr>
          <p:nvPr>
            <p:ph type="sldNum" sz="quarter" idx="12"/>
          </p:nvPr>
        </p:nvSpPr>
        <p:spPr/>
        <p:txBody>
          <a:bodyPr/>
          <a:lstStyle/>
          <a:p>
            <a:fld id="{BE64B92C-6FA6-4595-AE78-A0E3A0C06EDD}" type="slidenum">
              <a:rPr lang="en-AU" smtClean="0"/>
              <a:pPr/>
              <a:t>4</a:t>
            </a:fld>
            <a:endParaRPr lang="en-AU"/>
          </a:p>
        </p:txBody>
      </p:sp>
      <p:sp>
        <p:nvSpPr>
          <p:cNvPr id="15" name="Text Placeholder 14">
            <a:extLst>
              <a:ext uri="{FF2B5EF4-FFF2-40B4-BE49-F238E27FC236}">
                <a16:creationId xmlns:a16="http://schemas.microsoft.com/office/drawing/2014/main" id="{2000066F-8722-619E-5CDB-4FDFC889F644}"/>
              </a:ext>
            </a:extLst>
          </p:cNvPr>
          <p:cNvSpPr>
            <a:spLocks noGrp="1"/>
          </p:cNvSpPr>
          <p:nvPr>
            <p:ph type="body" sz="quarter" idx="13"/>
          </p:nvPr>
        </p:nvSpPr>
        <p:spPr/>
        <p:txBody>
          <a:bodyPr>
            <a:normAutofit/>
          </a:bodyPr>
          <a:lstStyle/>
          <a:p>
            <a:r>
              <a:rPr lang="en-AU" b="1" dirty="0"/>
              <a:t>Scenario:</a:t>
            </a:r>
          </a:p>
          <a:p>
            <a:r>
              <a:rPr lang="en-AU" b="1" dirty="0"/>
              <a:t>Restrictive Practice</a:t>
            </a:r>
          </a:p>
          <a:p>
            <a:r>
              <a:rPr lang="en-AU" dirty="0"/>
              <a:t>A parent approaches you with a harness and asks you to use it when transporting their child to stop him getting out of his seat.</a:t>
            </a:r>
          </a:p>
          <a:p>
            <a:endParaRPr lang="en-AU" dirty="0"/>
          </a:p>
          <a:p>
            <a:r>
              <a:rPr lang="en-AU" b="1" dirty="0"/>
              <a:t>Question:</a:t>
            </a:r>
          </a:p>
          <a:p>
            <a:r>
              <a:rPr lang="en-AU" dirty="0"/>
              <a:t>What actions should you take?</a:t>
            </a:r>
          </a:p>
        </p:txBody>
      </p:sp>
      <p:sp>
        <p:nvSpPr>
          <p:cNvPr id="11" name="Text Placeholder 10">
            <a:extLst>
              <a:ext uri="{FF2B5EF4-FFF2-40B4-BE49-F238E27FC236}">
                <a16:creationId xmlns:a16="http://schemas.microsoft.com/office/drawing/2014/main" id="{0F50E6CE-37CE-D267-EE34-246669D262DA}"/>
              </a:ext>
            </a:extLst>
          </p:cNvPr>
          <p:cNvSpPr>
            <a:spLocks noGrp="1"/>
          </p:cNvSpPr>
          <p:nvPr>
            <p:ph sz="half" idx="14"/>
          </p:nvPr>
        </p:nvSpPr>
        <p:spPr/>
        <p:txBody>
          <a:bodyPr/>
          <a:lstStyle/>
          <a:p>
            <a:r>
              <a:rPr lang="en-AU" b="1" dirty="0"/>
              <a:t>Answer:</a:t>
            </a:r>
          </a:p>
          <a:p>
            <a:r>
              <a:rPr lang="en-AU" dirty="0"/>
              <a:t>Check the student’s behaviour support plan lists a safety harness and a medical certificate has been provided recommending the equipment for safety reasons. Check with the school that the equipment is suitable.</a:t>
            </a:r>
          </a:p>
          <a:p>
            <a:r>
              <a:rPr lang="en-AU" dirty="0"/>
              <a:t>If the harness is not listed on the plan, or there is no behaviour support plan, do not use it in the vehicle.</a:t>
            </a:r>
          </a:p>
          <a:p>
            <a:r>
              <a:rPr lang="en-AU" dirty="0"/>
              <a:t>Contact the school and the ASTP for advice. Ensure you report behavioural incidents as they occur.</a:t>
            </a:r>
          </a:p>
        </p:txBody>
      </p:sp>
    </p:spTree>
    <p:extLst>
      <p:ext uri="{BB962C8B-B14F-4D97-AF65-F5344CB8AC3E}">
        <p14:creationId xmlns:p14="http://schemas.microsoft.com/office/powerpoint/2010/main" val="23527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79DDA-718B-660E-A34D-2300C25B7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809B8-A400-388E-F61E-1F3ABC255BC7}"/>
              </a:ext>
            </a:extLst>
          </p:cNvPr>
          <p:cNvSpPr>
            <a:spLocks noGrp="1"/>
          </p:cNvSpPr>
          <p:nvPr>
            <p:ph type="title"/>
          </p:nvPr>
        </p:nvSpPr>
        <p:spPr>
          <a:xfrm>
            <a:off x="696000" y="322000"/>
            <a:ext cx="10800000" cy="1080000"/>
          </a:xfrm>
        </p:spPr>
        <p:txBody>
          <a:bodyPr>
            <a:noAutofit/>
          </a:bodyPr>
          <a:lstStyle/>
          <a:p>
            <a:r>
              <a:rPr lang="en-AU" sz="4400" dirty="0" err="1">
                <a:latin typeface="Segoe UI Light" panose="020B0502040204020203" pitchFamily="34" charset="0"/>
                <a:cs typeface="Segoe UI Light" panose="020B0502040204020203" pitchFamily="34" charset="0"/>
              </a:rPr>
              <a:t>Astp</a:t>
            </a:r>
            <a:r>
              <a:rPr lang="en-AU" sz="4400" dirty="0">
                <a:latin typeface="Segoe UI Light" panose="020B0502040204020203" pitchFamily="34" charset="0"/>
                <a:cs typeface="Segoe UI Light" panose="020B0502040204020203" pitchFamily="34" charset="0"/>
              </a:rPr>
              <a:t> Mobile App</a:t>
            </a:r>
          </a:p>
        </p:txBody>
      </p:sp>
      <p:sp>
        <p:nvSpPr>
          <p:cNvPr id="8" name="Slide Number Placeholder 7">
            <a:extLst>
              <a:ext uri="{FF2B5EF4-FFF2-40B4-BE49-F238E27FC236}">
                <a16:creationId xmlns:a16="http://schemas.microsoft.com/office/drawing/2014/main" id="{0477B477-89C1-AB36-FBDE-6A984894FAE5}"/>
              </a:ext>
            </a:extLst>
          </p:cNvPr>
          <p:cNvSpPr>
            <a:spLocks noGrp="1"/>
          </p:cNvSpPr>
          <p:nvPr>
            <p:ph type="sldNum" sz="quarter" idx="12"/>
          </p:nvPr>
        </p:nvSpPr>
        <p:spPr/>
        <p:txBody>
          <a:bodyPr/>
          <a:lstStyle/>
          <a:p>
            <a:fld id="{BE64B92C-6FA6-4595-AE78-A0E3A0C06EDD}" type="slidenum">
              <a:rPr lang="en-AU" smtClean="0"/>
              <a:pPr/>
              <a:t>40</a:t>
            </a:fld>
            <a:endParaRPr lang="en-AU"/>
          </a:p>
        </p:txBody>
      </p:sp>
      <p:sp>
        <p:nvSpPr>
          <p:cNvPr id="3" name="Content Placeholder 2">
            <a:extLst>
              <a:ext uri="{FF2B5EF4-FFF2-40B4-BE49-F238E27FC236}">
                <a16:creationId xmlns:a16="http://schemas.microsoft.com/office/drawing/2014/main" id="{FB9FC20B-EBBA-C543-6EAB-77E75A0FBBD1}"/>
              </a:ext>
            </a:extLst>
          </p:cNvPr>
          <p:cNvSpPr>
            <a:spLocks noGrp="1"/>
          </p:cNvSpPr>
          <p:nvPr>
            <p:ph sz="half" idx="13"/>
          </p:nvPr>
        </p:nvSpPr>
        <p:spPr>
          <a:xfrm>
            <a:off x="696000" y="1800000"/>
            <a:ext cx="2534880" cy="4320000"/>
          </a:xfrm>
        </p:spPr>
        <p:txBody>
          <a:bodyPr>
            <a:normAutofit fontScale="85000" lnSpcReduction="10000"/>
          </a:bodyPr>
          <a:lstStyle/>
          <a:p>
            <a:r>
              <a:rPr lang="en-AU" sz="1900" b="1" dirty="0"/>
              <a:t> </a:t>
            </a:r>
          </a:p>
          <a:p>
            <a:r>
              <a:rPr lang="en-AU" sz="1900" b="1" dirty="0"/>
              <a:t> Scenario:</a:t>
            </a:r>
          </a:p>
          <a:p>
            <a:r>
              <a:rPr lang="en-AU" sz="1900" dirty="0"/>
              <a:t>Look at the mobile app screen shot &gt;</a:t>
            </a:r>
          </a:p>
          <a:p>
            <a:r>
              <a:rPr lang="en-AU" sz="1900" dirty="0"/>
              <a:t> </a:t>
            </a:r>
          </a:p>
          <a:p>
            <a:endParaRPr lang="en-AU" sz="1900" b="1" dirty="0"/>
          </a:p>
          <a:p>
            <a:r>
              <a:rPr lang="en-AU" sz="1900" b="1" dirty="0"/>
              <a:t>Question:</a:t>
            </a:r>
          </a:p>
          <a:p>
            <a:endParaRPr lang="en-AU" sz="1900" dirty="0"/>
          </a:p>
          <a:p>
            <a:r>
              <a:rPr lang="en-AU" sz="1900" dirty="0"/>
              <a:t>What do the numbers next to ATSOs, School Pick Ups and Home Drop offs mean?</a:t>
            </a:r>
            <a:endParaRPr lang="en-AU" dirty="0"/>
          </a:p>
        </p:txBody>
      </p:sp>
      <p:sp>
        <p:nvSpPr>
          <p:cNvPr id="11" name="Text Placeholder 10">
            <a:extLst>
              <a:ext uri="{FF2B5EF4-FFF2-40B4-BE49-F238E27FC236}">
                <a16:creationId xmlns:a16="http://schemas.microsoft.com/office/drawing/2014/main" id="{3234C7D3-BAC2-A481-849B-25880AAEECE1}"/>
              </a:ext>
            </a:extLst>
          </p:cNvPr>
          <p:cNvSpPr>
            <a:spLocks noGrp="1"/>
          </p:cNvSpPr>
          <p:nvPr>
            <p:ph sz="half" idx="14"/>
          </p:nvPr>
        </p:nvSpPr>
        <p:spPr/>
        <p:txBody>
          <a:bodyPr>
            <a:noAutofit/>
          </a:bodyPr>
          <a:lstStyle/>
          <a:p>
            <a:r>
              <a:rPr lang="en-AU" sz="1800" b="1" dirty="0"/>
              <a:t>Answer:</a:t>
            </a:r>
          </a:p>
          <a:p>
            <a:endParaRPr lang="en-AU" sz="1800" b="1" dirty="0"/>
          </a:p>
          <a:p>
            <a:r>
              <a:rPr lang="en-AU" dirty="0"/>
              <a:t>The screen shot shows a summary of a PM run with: </a:t>
            </a:r>
          </a:p>
          <a:p>
            <a:pPr marL="285750" indent="-285750">
              <a:buFontTx/>
              <a:buChar char="-"/>
            </a:pPr>
            <a:r>
              <a:rPr lang="en-AU" dirty="0"/>
              <a:t>no ATSOS</a:t>
            </a:r>
          </a:p>
          <a:p>
            <a:pPr marL="285750" indent="-285750">
              <a:buFontTx/>
              <a:buChar char="-"/>
            </a:pPr>
            <a:r>
              <a:rPr lang="en-AU" sz="1800" dirty="0"/>
              <a:t>2 school pick up points</a:t>
            </a:r>
          </a:p>
          <a:p>
            <a:pPr marL="285750" indent="-285750">
              <a:buFontTx/>
              <a:buChar char="-"/>
            </a:pPr>
            <a:r>
              <a:rPr lang="en-AU" dirty="0"/>
              <a:t>3 students</a:t>
            </a:r>
          </a:p>
          <a:p>
            <a:r>
              <a:rPr lang="en-AU" sz="1800" dirty="0"/>
              <a:t>You would need to drive to two schools to pick up a total of three students, then drop the students' home.</a:t>
            </a:r>
          </a:p>
          <a:p>
            <a:pPr marL="285750" indent="-285750">
              <a:buFontTx/>
              <a:buChar char="-"/>
            </a:pPr>
            <a:endParaRPr lang="en-AU" sz="1800" b="1" dirty="0"/>
          </a:p>
          <a:p>
            <a:pPr marL="285750" indent="-285750">
              <a:buFontTx/>
              <a:buChar char="-"/>
            </a:pPr>
            <a:endParaRPr lang="en-AU" sz="1800" b="1" dirty="0"/>
          </a:p>
          <a:p>
            <a:r>
              <a:rPr lang="en-AU" dirty="0"/>
              <a:t> </a:t>
            </a:r>
            <a:endParaRPr lang="en-AU" sz="1800" dirty="0"/>
          </a:p>
        </p:txBody>
      </p:sp>
      <p:pic>
        <p:nvPicPr>
          <p:cNvPr id="4" name="Picture 3">
            <a:extLst>
              <a:ext uri="{FF2B5EF4-FFF2-40B4-BE49-F238E27FC236}">
                <a16:creationId xmlns:a16="http://schemas.microsoft.com/office/drawing/2014/main" id="{037D4702-AE4B-B9BC-FED4-ECF50B0740CC}"/>
              </a:ext>
            </a:extLst>
          </p:cNvPr>
          <p:cNvPicPr>
            <a:picLocks noChangeAspect="1"/>
          </p:cNvPicPr>
          <p:nvPr/>
        </p:nvPicPr>
        <p:blipFill>
          <a:blip r:embed="rId3"/>
          <a:stretch>
            <a:fillRect/>
          </a:stretch>
        </p:blipFill>
        <p:spPr>
          <a:xfrm>
            <a:off x="3439841" y="1800000"/>
            <a:ext cx="2476160" cy="4319999"/>
          </a:xfrm>
          <a:prstGeom prst="rect">
            <a:avLst/>
          </a:prstGeom>
        </p:spPr>
      </p:pic>
    </p:spTree>
    <p:extLst>
      <p:ext uri="{BB962C8B-B14F-4D97-AF65-F5344CB8AC3E}">
        <p14:creationId xmlns:p14="http://schemas.microsoft.com/office/powerpoint/2010/main" val="30769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45861-74EA-5784-9D2C-96BBDD0CA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5C1D8-9D77-B999-3CC6-F79FB555A0D9}"/>
              </a:ext>
            </a:extLst>
          </p:cNvPr>
          <p:cNvSpPr>
            <a:spLocks noGrp="1"/>
          </p:cNvSpPr>
          <p:nvPr>
            <p:ph type="title"/>
          </p:nvPr>
        </p:nvSpPr>
        <p:spPr>
          <a:xfrm>
            <a:off x="696000" y="0"/>
            <a:ext cx="10800000" cy="721886"/>
          </a:xfrm>
        </p:spPr>
        <p:txBody>
          <a:bodyPr>
            <a:noAutofit/>
          </a:bodyPr>
          <a:lstStyle/>
          <a:p>
            <a:r>
              <a:rPr lang="en-AU" sz="4400" dirty="0">
                <a:latin typeface="Segoe UI Light" panose="020B0502040204020203" pitchFamily="34" charset="0"/>
                <a:cs typeface="Segoe UI Light" panose="020B0502040204020203" pitchFamily="34" charset="0"/>
              </a:rPr>
              <a:t>disability</a:t>
            </a:r>
          </a:p>
        </p:txBody>
      </p:sp>
      <p:sp>
        <p:nvSpPr>
          <p:cNvPr id="8" name="Slide Number Placeholder 7">
            <a:extLst>
              <a:ext uri="{FF2B5EF4-FFF2-40B4-BE49-F238E27FC236}">
                <a16:creationId xmlns:a16="http://schemas.microsoft.com/office/drawing/2014/main" id="{18C53713-8FDE-AD0A-6FE8-1E0C39441699}"/>
              </a:ext>
            </a:extLst>
          </p:cNvPr>
          <p:cNvSpPr>
            <a:spLocks noGrp="1"/>
          </p:cNvSpPr>
          <p:nvPr>
            <p:ph type="sldNum" sz="quarter" idx="12"/>
          </p:nvPr>
        </p:nvSpPr>
        <p:spPr/>
        <p:txBody>
          <a:bodyPr/>
          <a:lstStyle/>
          <a:p>
            <a:fld id="{BE64B92C-6FA6-4595-AE78-A0E3A0C06EDD}" type="slidenum">
              <a:rPr lang="en-AU" smtClean="0"/>
              <a:pPr/>
              <a:t>41</a:t>
            </a:fld>
            <a:endParaRPr lang="en-AU"/>
          </a:p>
        </p:txBody>
      </p:sp>
      <p:sp>
        <p:nvSpPr>
          <p:cNvPr id="3" name="Content Placeholder 2">
            <a:extLst>
              <a:ext uri="{FF2B5EF4-FFF2-40B4-BE49-F238E27FC236}">
                <a16:creationId xmlns:a16="http://schemas.microsoft.com/office/drawing/2014/main" id="{77AB1796-0CB0-06BC-0461-BAAB63F1DE71}"/>
              </a:ext>
            </a:extLst>
          </p:cNvPr>
          <p:cNvSpPr>
            <a:spLocks noGrp="1"/>
          </p:cNvSpPr>
          <p:nvPr>
            <p:ph sz="half" idx="13"/>
          </p:nvPr>
        </p:nvSpPr>
        <p:spPr>
          <a:xfrm>
            <a:off x="696000" y="711200"/>
            <a:ext cx="5220000" cy="5968800"/>
          </a:xfrm>
        </p:spPr>
        <p:txBody>
          <a:bodyPr>
            <a:noAutofit/>
          </a:bodyPr>
          <a:lstStyle/>
          <a:p>
            <a:r>
              <a:rPr lang="en-AU" sz="1100" b="1" dirty="0"/>
              <a:t>Scenario:</a:t>
            </a:r>
          </a:p>
          <a:p>
            <a:r>
              <a:rPr lang="en-AU" sz="1100" b="1" dirty="0"/>
              <a:t> </a:t>
            </a:r>
          </a:p>
          <a:p>
            <a:r>
              <a:rPr lang="en-AU" sz="1100" dirty="0"/>
              <a:t>You are driving on a Run with no ATSO. A student named Sarah, who is non-verbal, becomes upset and begins to repeatedly hit themselves. Sarah’s interests include Pepper Pig, and she travels with a Pepper Pig Plushie.</a:t>
            </a:r>
          </a:p>
          <a:p>
            <a:endParaRPr lang="en-AU" sz="1100" dirty="0"/>
          </a:p>
          <a:p>
            <a:r>
              <a:rPr lang="en-AU" sz="1100" b="1" dirty="0"/>
              <a:t>Question:</a:t>
            </a:r>
          </a:p>
          <a:p>
            <a:r>
              <a:rPr lang="en-AU" sz="1100" dirty="0"/>
              <a:t>What should you NOT do?</a:t>
            </a:r>
          </a:p>
          <a:p>
            <a:endParaRPr lang="en-AU" sz="1100" dirty="0"/>
          </a:p>
          <a:p>
            <a:pPr marL="342900" indent="-342900" algn="l">
              <a:buAutoNum type="alphaLcParenR"/>
            </a:pPr>
            <a:r>
              <a:rPr lang="en-AU" sz="1100" dirty="0"/>
              <a:t>Call out to them saying “come on Sarah, don’t be silly you will hurt yourself. Stop being naughty now we are nearly there”</a:t>
            </a:r>
          </a:p>
          <a:p>
            <a:pPr marL="342900" indent="-342900" algn="l">
              <a:buAutoNum type="alphaLcParenR"/>
            </a:pPr>
            <a:r>
              <a:rPr lang="en-AU" sz="1100" dirty="0"/>
              <a:t>Calmly try to redirect Sarah to something of interest outside the vehicle – “Look at that pink car Sarah – It’s just like your Pepper Pig. It’s a Pepper Pig Car Sarah!”</a:t>
            </a:r>
          </a:p>
          <a:p>
            <a:pPr marL="342900" indent="-342900" algn="l">
              <a:buAutoNum type="alphaLcParenR"/>
            </a:pPr>
            <a:r>
              <a:rPr lang="en-AU" sz="1100" dirty="0"/>
              <a:t>Say “Sarah, I think Pepper Pig is upset too - she wants to be home. Give Pepper Pig a big hug for me. We will be home very soon Sarah. Mum will be so excited to see you and Pepper Pig today.”</a:t>
            </a:r>
          </a:p>
          <a:p>
            <a:pPr marL="342900" indent="-342900" algn="l">
              <a:buAutoNum type="alphaLcParenR"/>
            </a:pPr>
            <a:r>
              <a:rPr lang="en-AU" sz="1100" dirty="0"/>
              <a:t>You look in the mirror and see that Sarah is red in the face. You turn down the heating in the vehicle and say “Sarah, I can see you are getting hot. I will turn down the heater and you should feel much better. We are nearly home now Sarah. Mum will be so excited to see you.”</a:t>
            </a:r>
          </a:p>
          <a:p>
            <a:pPr marL="342900" indent="-342900" algn="l">
              <a:buAutoNum type="alphaLcParenR"/>
            </a:pPr>
            <a:r>
              <a:rPr lang="en-AU" sz="1100" dirty="0"/>
              <a:t>You try several re-direction techniques to calm Sarah that do not appear to be working.  She is getting more upset. You pull over at a safe location and call mum and or the ASTP to seek advice on how to support her.</a:t>
            </a:r>
          </a:p>
          <a:p>
            <a:pPr marL="342900" indent="-342900" algn="l">
              <a:buAutoNum type="alphaLcParenR"/>
            </a:pPr>
            <a:r>
              <a:rPr lang="en-AU" sz="1100" dirty="0"/>
              <a:t>After the journey, you recall this is not the first time Sarah has become distressed in the vehicle. You report the incident to the Contractor to lodge an incident report to the ASTP. </a:t>
            </a:r>
          </a:p>
          <a:p>
            <a:pPr algn="l"/>
            <a:endParaRPr lang="en-AU" sz="1100" dirty="0"/>
          </a:p>
        </p:txBody>
      </p:sp>
      <p:sp>
        <p:nvSpPr>
          <p:cNvPr id="11" name="Text Placeholder 10">
            <a:extLst>
              <a:ext uri="{FF2B5EF4-FFF2-40B4-BE49-F238E27FC236}">
                <a16:creationId xmlns:a16="http://schemas.microsoft.com/office/drawing/2014/main" id="{076C0491-05E0-19B3-AA2D-E8F120F3C4BE}"/>
              </a:ext>
            </a:extLst>
          </p:cNvPr>
          <p:cNvSpPr>
            <a:spLocks noGrp="1"/>
          </p:cNvSpPr>
          <p:nvPr>
            <p:ph sz="half" idx="14"/>
          </p:nvPr>
        </p:nvSpPr>
        <p:spPr>
          <a:xfrm>
            <a:off x="6276000" y="711201"/>
            <a:ext cx="5220000" cy="5968798"/>
          </a:xfrm>
        </p:spPr>
        <p:txBody>
          <a:bodyPr>
            <a:noAutofit/>
          </a:bodyPr>
          <a:lstStyle/>
          <a:p>
            <a:r>
              <a:rPr lang="en-AU" sz="1800" b="1" dirty="0"/>
              <a:t>Answer:</a:t>
            </a:r>
          </a:p>
          <a:p>
            <a:r>
              <a:rPr lang="en-AU" sz="1800" dirty="0"/>
              <a:t> </a:t>
            </a:r>
          </a:p>
          <a:p>
            <a:pPr marL="342900" indent="-342900">
              <a:buAutoNum type="alphaLcParenR"/>
            </a:pPr>
            <a:r>
              <a:rPr lang="en-AU" dirty="0"/>
              <a:t>Is the only incorrect answer. You should not call students silly or naughty. All behaviour is a form of communication. </a:t>
            </a:r>
          </a:p>
          <a:p>
            <a:endParaRPr lang="en-AU" dirty="0"/>
          </a:p>
          <a:p>
            <a:r>
              <a:rPr lang="en-AU" sz="1800" dirty="0"/>
              <a:t>You should try to identify what is causing Sarah to be upset and redirect her attention to things of interest. If the behaviour </a:t>
            </a:r>
            <a:r>
              <a:rPr lang="en-AU" dirty="0"/>
              <a:t>continues, report the incident to the ASTP. </a:t>
            </a:r>
          </a:p>
          <a:p>
            <a:r>
              <a:rPr lang="en-AU" dirty="0"/>
              <a:t>The school will re-assess the safety risks to support Sarah’s wellbeing and ensure you can stay focused on driving.</a:t>
            </a:r>
            <a:endParaRPr lang="en-AU" sz="1800" dirty="0"/>
          </a:p>
        </p:txBody>
      </p:sp>
    </p:spTree>
    <p:extLst>
      <p:ext uri="{BB962C8B-B14F-4D97-AF65-F5344CB8AC3E}">
        <p14:creationId xmlns:p14="http://schemas.microsoft.com/office/powerpoint/2010/main" val="31212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4905F-109A-1D41-0455-CD44C2683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0210E1-09CE-FA0B-0C43-18FF8A12FD1F}"/>
              </a:ext>
            </a:extLst>
          </p:cNvPr>
          <p:cNvSpPr>
            <a:spLocks noGrp="1"/>
          </p:cNvSpPr>
          <p:nvPr>
            <p:ph type="title"/>
          </p:nvPr>
        </p:nvSpPr>
        <p:spPr>
          <a:xfrm>
            <a:off x="696000" y="178000"/>
            <a:ext cx="10800000" cy="721886"/>
          </a:xfrm>
        </p:spPr>
        <p:txBody>
          <a:bodyPr>
            <a:noAutofit/>
          </a:bodyPr>
          <a:lstStyle/>
          <a:p>
            <a:r>
              <a:rPr lang="en-AU" sz="4400" dirty="0">
                <a:latin typeface="Segoe UI Light" panose="020B0502040204020203" pitchFamily="34" charset="0"/>
                <a:cs typeface="Segoe UI Light" panose="020B0502040204020203" pitchFamily="34" charset="0"/>
              </a:rPr>
              <a:t>disability</a:t>
            </a:r>
          </a:p>
        </p:txBody>
      </p:sp>
      <p:sp>
        <p:nvSpPr>
          <p:cNvPr id="8" name="Slide Number Placeholder 7">
            <a:extLst>
              <a:ext uri="{FF2B5EF4-FFF2-40B4-BE49-F238E27FC236}">
                <a16:creationId xmlns:a16="http://schemas.microsoft.com/office/drawing/2014/main" id="{F39D3180-FB27-0564-8DC6-D5A4F9CFCE5B}"/>
              </a:ext>
            </a:extLst>
          </p:cNvPr>
          <p:cNvSpPr>
            <a:spLocks noGrp="1"/>
          </p:cNvSpPr>
          <p:nvPr>
            <p:ph type="sldNum" sz="quarter" idx="12"/>
          </p:nvPr>
        </p:nvSpPr>
        <p:spPr/>
        <p:txBody>
          <a:bodyPr/>
          <a:lstStyle/>
          <a:p>
            <a:fld id="{BE64B92C-6FA6-4595-AE78-A0E3A0C06EDD}" type="slidenum">
              <a:rPr lang="en-AU" smtClean="0"/>
              <a:pPr/>
              <a:t>42</a:t>
            </a:fld>
            <a:endParaRPr lang="en-AU"/>
          </a:p>
        </p:txBody>
      </p:sp>
      <p:sp>
        <p:nvSpPr>
          <p:cNvPr id="3" name="Content Placeholder 2">
            <a:extLst>
              <a:ext uri="{FF2B5EF4-FFF2-40B4-BE49-F238E27FC236}">
                <a16:creationId xmlns:a16="http://schemas.microsoft.com/office/drawing/2014/main" id="{C5D03E84-C044-DB93-B8A6-C7342BBE998E}"/>
              </a:ext>
            </a:extLst>
          </p:cNvPr>
          <p:cNvSpPr>
            <a:spLocks noGrp="1"/>
          </p:cNvSpPr>
          <p:nvPr>
            <p:ph sz="half" idx="13"/>
          </p:nvPr>
        </p:nvSpPr>
        <p:spPr>
          <a:xfrm>
            <a:off x="696000" y="899886"/>
            <a:ext cx="5220000" cy="5780114"/>
          </a:xfrm>
        </p:spPr>
        <p:txBody>
          <a:bodyPr>
            <a:noAutofit/>
          </a:bodyPr>
          <a:lstStyle/>
          <a:p>
            <a:r>
              <a:rPr lang="en-AU" sz="1400" b="1" dirty="0"/>
              <a:t>Scenario:</a:t>
            </a:r>
          </a:p>
          <a:p>
            <a:r>
              <a:rPr lang="en-AU" sz="1400" b="1" dirty="0"/>
              <a:t> </a:t>
            </a:r>
          </a:p>
          <a:p>
            <a:r>
              <a:rPr lang="en-AU" sz="1400" dirty="0"/>
              <a:t>You notice when driving, a young 8 yr old student on the run keeps trying to undo their seatbelt and get out of their seat.</a:t>
            </a:r>
          </a:p>
          <a:p>
            <a:endParaRPr lang="en-AU" sz="1400" b="1" dirty="0"/>
          </a:p>
          <a:p>
            <a:r>
              <a:rPr lang="en-AU" sz="1400" b="1" dirty="0"/>
              <a:t>Question:</a:t>
            </a:r>
          </a:p>
          <a:p>
            <a:r>
              <a:rPr lang="en-AU" sz="1400" dirty="0"/>
              <a:t>What should you do?</a:t>
            </a:r>
          </a:p>
          <a:p>
            <a:endParaRPr lang="en-AU" sz="1400" dirty="0"/>
          </a:p>
          <a:p>
            <a:pPr marL="228600" indent="-228600" algn="l">
              <a:buAutoNum type="alphaLcParenR"/>
            </a:pPr>
            <a:endParaRPr lang="en-AU" sz="1400" dirty="0"/>
          </a:p>
          <a:p>
            <a:pPr marL="228600" indent="-228600" algn="l">
              <a:buAutoNum type="alphaLcParenR"/>
            </a:pPr>
            <a:r>
              <a:rPr lang="en-AU" sz="1400" dirty="0"/>
              <a:t>You have a spare belt buckle in the glovebox, so you pull over and attach it to keep the student safe.</a:t>
            </a:r>
          </a:p>
          <a:p>
            <a:pPr marL="228600" indent="-228600" algn="l">
              <a:buAutoNum type="alphaLcParenR" startAt="2"/>
            </a:pPr>
            <a:r>
              <a:rPr lang="en-AU" sz="1400" dirty="0"/>
              <a:t>You tell the parents that their daughter is distracting you whilst driving and ask them to speak to her about staying in her seat.</a:t>
            </a:r>
          </a:p>
          <a:p>
            <a:pPr marL="228600" indent="-228600" algn="l">
              <a:buAutoNum type="alphaLcParenR" startAt="2"/>
            </a:pPr>
            <a:r>
              <a:rPr lang="en-AU" sz="1400" dirty="0"/>
              <a:t>You suggest to the parents to go to their doctor and get a doctor's certificate and let them know where they can purchase belt buckle covers. </a:t>
            </a:r>
          </a:p>
          <a:p>
            <a:pPr marL="228600" indent="-228600" algn="l">
              <a:buAutoNum type="alphaLcParenR" startAt="2"/>
            </a:pPr>
            <a:r>
              <a:rPr lang="en-AU" sz="1400" dirty="0"/>
              <a:t>You pull over at a safe spot and call the ASTP for advice. </a:t>
            </a:r>
          </a:p>
          <a:p>
            <a:pPr algn="l"/>
            <a:endParaRPr lang="en-AU" sz="1100" dirty="0"/>
          </a:p>
        </p:txBody>
      </p:sp>
      <p:sp>
        <p:nvSpPr>
          <p:cNvPr id="11" name="Text Placeholder 10">
            <a:extLst>
              <a:ext uri="{FF2B5EF4-FFF2-40B4-BE49-F238E27FC236}">
                <a16:creationId xmlns:a16="http://schemas.microsoft.com/office/drawing/2014/main" id="{F74C450B-0B00-36BE-F752-6C69790CF2AC}"/>
              </a:ext>
            </a:extLst>
          </p:cNvPr>
          <p:cNvSpPr>
            <a:spLocks noGrp="1"/>
          </p:cNvSpPr>
          <p:nvPr>
            <p:ph sz="half" idx="14"/>
          </p:nvPr>
        </p:nvSpPr>
        <p:spPr>
          <a:xfrm>
            <a:off x="6276000" y="899885"/>
            <a:ext cx="5220000" cy="5780113"/>
          </a:xfrm>
        </p:spPr>
        <p:txBody>
          <a:bodyPr>
            <a:noAutofit/>
          </a:bodyPr>
          <a:lstStyle/>
          <a:p>
            <a:r>
              <a:rPr lang="en-AU" sz="1800" b="1" dirty="0"/>
              <a:t>Answer:</a:t>
            </a:r>
          </a:p>
          <a:p>
            <a:r>
              <a:rPr lang="en-AU" sz="1800" dirty="0"/>
              <a:t> </a:t>
            </a:r>
            <a:r>
              <a:rPr lang="en-AU" dirty="0"/>
              <a:t>d</a:t>
            </a:r>
            <a:r>
              <a:rPr lang="en-AU" sz="1800" dirty="0"/>
              <a:t>) </a:t>
            </a:r>
            <a:r>
              <a:rPr lang="en-AU" dirty="0"/>
              <a:t>You  pull over at a safe spot and call the ASTP for advice. </a:t>
            </a:r>
          </a:p>
        </p:txBody>
      </p:sp>
    </p:spTree>
    <p:extLst>
      <p:ext uri="{BB962C8B-B14F-4D97-AF65-F5344CB8AC3E}">
        <p14:creationId xmlns:p14="http://schemas.microsoft.com/office/powerpoint/2010/main" val="262625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BEA94-4AE3-DB98-3876-6E4E9ACC8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C910D-55D6-A440-A950-44CF83AEA7E0}"/>
              </a:ext>
            </a:extLst>
          </p:cNvPr>
          <p:cNvSpPr>
            <a:spLocks noGrp="1"/>
          </p:cNvSpPr>
          <p:nvPr>
            <p:ph type="title"/>
          </p:nvPr>
        </p:nvSpPr>
        <p:spPr>
          <a:xfrm>
            <a:off x="696000" y="178000"/>
            <a:ext cx="10800000" cy="721886"/>
          </a:xfrm>
        </p:spPr>
        <p:txBody>
          <a:bodyPr>
            <a:noAutofit/>
          </a:bodyPr>
          <a:lstStyle/>
          <a:p>
            <a:r>
              <a:rPr lang="en-AU" sz="4400" dirty="0">
                <a:latin typeface="Segoe UI Light" panose="020B0502040204020203" pitchFamily="34" charset="0"/>
                <a:cs typeface="Segoe UI Light" panose="020B0502040204020203" pitchFamily="34" charset="0"/>
              </a:rPr>
              <a:t>disability</a:t>
            </a:r>
          </a:p>
        </p:txBody>
      </p:sp>
      <p:sp>
        <p:nvSpPr>
          <p:cNvPr id="8" name="Slide Number Placeholder 7">
            <a:extLst>
              <a:ext uri="{FF2B5EF4-FFF2-40B4-BE49-F238E27FC236}">
                <a16:creationId xmlns:a16="http://schemas.microsoft.com/office/drawing/2014/main" id="{13A3EE16-6166-AB9A-832A-ECF7A21254DD}"/>
              </a:ext>
            </a:extLst>
          </p:cNvPr>
          <p:cNvSpPr>
            <a:spLocks noGrp="1"/>
          </p:cNvSpPr>
          <p:nvPr>
            <p:ph type="sldNum" sz="quarter" idx="12"/>
          </p:nvPr>
        </p:nvSpPr>
        <p:spPr/>
        <p:txBody>
          <a:bodyPr/>
          <a:lstStyle/>
          <a:p>
            <a:fld id="{BE64B92C-6FA6-4595-AE78-A0E3A0C06EDD}" type="slidenum">
              <a:rPr lang="en-AU" smtClean="0"/>
              <a:pPr/>
              <a:t>43</a:t>
            </a:fld>
            <a:endParaRPr lang="en-AU"/>
          </a:p>
        </p:txBody>
      </p:sp>
      <p:sp>
        <p:nvSpPr>
          <p:cNvPr id="3" name="Content Placeholder 2">
            <a:extLst>
              <a:ext uri="{FF2B5EF4-FFF2-40B4-BE49-F238E27FC236}">
                <a16:creationId xmlns:a16="http://schemas.microsoft.com/office/drawing/2014/main" id="{6A30551F-0AD5-D1F4-53D4-A6F7C622265E}"/>
              </a:ext>
            </a:extLst>
          </p:cNvPr>
          <p:cNvSpPr>
            <a:spLocks noGrp="1"/>
          </p:cNvSpPr>
          <p:nvPr>
            <p:ph sz="half" idx="13"/>
          </p:nvPr>
        </p:nvSpPr>
        <p:spPr>
          <a:xfrm>
            <a:off x="696000" y="899886"/>
            <a:ext cx="5220000" cy="5780114"/>
          </a:xfrm>
        </p:spPr>
        <p:txBody>
          <a:bodyPr>
            <a:noAutofit/>
          </a:bodyPr>
          <a:lstStyle/>
          <a:p>
            <a:r>
              <a:rPr lang="en-AU" b="1" dirty="0"/>
              <a:t>Scenario:</a:t>
            </a:r>
          </a:p>
          <a:p>
            <a:r>
              <a:rPr lang="en-AU" b="1" dirty="0"/>
              <a:t> </a:t>
            </a:r>
          </a:p>
          <a:p>
            <a:r>
              <a:rPr lang="en-AU" dirty="0"/>
              <a:t>A student informs you they need to go to the toilet and can’t wait to get home. The ATSO on board suggests pulling into the Service Station just ahead and she will take them to the bathroom. She says she will wait outside to ensure they are safe.</a:t>
            </a:r>
          </a:p>
          <a:p>
            <a:endParaRPr lang="en-AU" b="1" dirty="0"/>
          </a:p>
          <a:p>
            <a:r>
              <a:rPr lang="en-AU" b="1" dirty="0"/>
              <a:t>Question:</a:t>
            </a:r>
          </a:p>
          <a:p>
            <a:r>
              <a:rPr lang="en-AU" dirty="0"/>
              <a:t>What should you do?</a:t>
            </a:r>
          </a:p>
          <a:p>
            <a:endParaRPr lang="en-AU" dirty="0"/>
          </a:p>
          <a:p>
            <a:pPr marL="228600" indent="-228600" algn="l">
              <a:buAutoNum type="alphaLcParenR"/>
            </a:pPr>
            <a:endParaRPr lang="en-AU" dirty="0"/>
          </a:p>
          <a:p>
            <a:pPr marL="228600" indent="-228600" algn="l">
              <a:buAutoNum type="alphaLcParenR"/>
            </a:pPr>
            <a:endParaRPr lang="en-AU" dirty="0"/>
          </a:p>
          <a:p>
            <a:pPr algn="l"/>
            <a:endParaRPr lang="en-AU" sz="1100" dirty="0"/>
          </a:p>
          <a:p>
            <a:pPr algn="l"/>
            <a:endParaRPr lang="en-AU" sz="1100" dirty="0"/>
          </a:p>
        </p:txBody>
      </p:sp>
      <p:sp>
        <p:nvSpPr>
          <p:cNvPr id="11" name="Text Placeholder 10">
            <a:extLst>
              <a:ext uri="{FF2B5EF4-FFF2-40B4-BE49-F238E27FC236}">
                <a16:creationId xmlns:a16="http://schemas.microsoft.com/office/drawing/2014/main" id="{8767EC6E-2B4B-4B3A-3DC6-EC7BC3058E7F}"/>
              </a:ext>
            </a:extLst>
          </p:cNvPr>
          <p:cNvSpPr>
            <a:spLocks noGrp="1"/>
          </p:cNvSpPr>
          <p:nvPr>
            <p:ph sz="half" idx="14"/>
          </p:nvPr>
        </p:nvSpPr>
        <p:spPr>
          <a:xfrm>
            <a:off x="6276000" y="899885"/>
            <a:ext cx="5220000" cy="5780113"/>
          </a:xfrm>
        </p:spPr>
        <p:txBody>
          <a:bodyPr>
            <a:noAutofit/>
          </a:bodyPr>
          <a:lstStyle/>
          <a:p>
            <a:r>
              <a:rPr lang="en-AU" sz="1800" b="1" dirty="0"/>
              <a:t>Answer:</a:t>
            </a:r>
          </a:p>
          <a:p>
            <a:endParaRPr lang="en-AU" sz="1800" b="1" dirty="0"/>
          </a:p>
          <a:p>
            <a:r>
              <a:rPr lang="en-AU" sz="1800" dirty="0"/>
              <a:t> </a:t>
            </a:r>
            <a:r>
              <a:rPr lang="en-AU" dirty="0"/>
              <a:t> Advise the ATSO and student you are not allowed to make unplanned stops or detours from the Run Card without ASTP approval.</a:t>
            </a:r>
          </a:p>
          <a:p>
            <a:endParaRPr lang="en-AU" dirty="0"/>
          </a:p>
          <a:p>
            <a:r>
              <a:rPr lang="en-AU" dirty="0"/>
              <a:t>Call the ASTP for advice.</a:t>
            </a:r>
          </a:p>
          <a:p>
            <a:endParaRPr lang="en-AU" dirty="0"/>
          </a:p>
        </p:txBody>
      </p:sp>
    </p:spTree>
    <p:extLst>
      <p:ext uri="{BB962C8B-B14F-4D97-AF65-F5344CB8AC3E}">
        <p14:creationId xmlns:p14="http://schemas.microsoft.com/office/powerpoint/2010/main" val="108047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Duty of care</a:t>
            </a:r>
          </a:p>
        </p:txBody>
      </p:sp>
      <p:sp>
        <p:nvSpPr>
          <p:cNvPr id="8" name="Slide Number Placeholder 7"/>
          <p:cNvSpPr>
            <a:spLocks noGrp="1"/>
          </p:cNvSpPr>
          <p:nvPr>
            <p:ph type="sldNum" sz="quarter" idx="12"/>
          </p:nvPr>
        </p:nvSpPr>
        <p:spPr/>
        <p:txBody>
          <a:bodyPr/>
          <a:lstStyle/>
          <a:p>
            <a:fld id="{BE64B92C-6FA6-4595-AE78-A0E3A0C06EDD}" type="slidenum">
              <a:rPr lang="en-AU" smtClean="0"/>
              <a:pPr/>
              <a:t>5</a:t>
            </a:fld>
            <a:endParaRPr lang="en-AU"/>
          </a:p>
        </p:txBody>
      </p:sp>
      <p:sp>
        <p:nvSpPr>
          <p:cNvPr id="15" name="Text Placeholder 14"/>
          <p:cNvSpPr>
            <a:spLocks noGrp="1"/>
          </p:cNvSpPr>
          <p:nvPr>
            <p:ph type="body" sz="quarter" idx="13"/>
          </p:nvPr>
        </p:nvSpPr>
        <p:spPr/>
        <p:txBody>
          <a:bodyPr/>
          <a:lstStyle/>
          <a:p>
            <a:r>
              <a:rPr lang="en-AU" b="1" dirty="0"/>
              <a:t>Scenario:</a:t>
            </a:r>
          </a:p>
          <a:p>
            <a:r>
              <a:rPr lang="en-AU" b="1" dirty="0"/>
              <a:t>Mistreatment by staff</a:t>
            </a:r>
          </a:p>
          <a:p>
            <a:r>
              <a:rPr lang="en-AU" dirty="0"/>
              <a:t>You believe a member of staff at a school has treated you discourteously.</a:t>
            </a:r>
          </a:p>
          <a:p>
            <a:endParaRPr lang="en-AU" dirty="0"/>
          </a:p>
          <a:p>
            <a:r>
              <a:rPr lang="en-AU" b="1" dirty="0"/>
              <a:t>Question:</a:t>
            </a:r>
          </a:p>
          <a:p>
            <a:r>
              <a:rPr lang="en-AU" dirty="0"/>
              <a:t>What actions should you take?</a:t>
            </a:r>
          </a:p>
        </p:txBody>
      </p:sp>
      <p:sp>
        <p:nvSpPr>
          <p:cNvPr id="11" name="Text Placeholder 10"/>
          <p:cNvSpPr>
            <a:spLocks noGrp="1"/>
          </p:cNvSpPr>
          <p:nvPr>
            <p:ph sz="half" idx="14"/>
          </p:nvPr>
        </p:nvSpPr>
        <p:spPr/>
        <p:txBody>
          <a:bodyPr>
            <a:normAutofit/>
          </a:bodyPr>
          <a:lstStyle/>
          <a:p>
            <a:r>
              <a:rPr lang="en-AU" sz="1800" b="1" dirty="0"/>
              <a:t>Answer:</a:t>
            </a:r>
          </a:p>
          <a:p>
            <a:r>
              <a:rPr lang="en-AU" sz="1800" dirty="0"/>
              <a:t>By providing services on behalf of the Department of Education you are protected by the same policies as any other member of the department.</a:t>
            </a:r>
          </a:p>
          <a:p>
            <a:r>
              <a:rPr lang="en-AU" sz="1800" dirty="0"/>
              <a:t>You should report your concerns first with the member of staff and if necessary, then with the school principal, the ASTP and the contractor.</a:t>
            </a:r>
          </a:p>
          <a:p>
            <a:r>
              <a:rPr lang="en-AU" sz="1800" dirty="0"/>
              <a:t>You may make a formal complaint to the principal who is required to address your concern.</a:t>
            </a:r>
          </a:p>
        </p:txBody>
      </p:sp>
    </p:spTree>
    <p:extLst>
      <p:ext uri="{BB962C8B-B14F-4D97-AF65-F5344CB8AC3E}">
        <p14:creationId xmlns:p14="http://schemas.microsoft.com/office/powerpoint/2010/main" val="140430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Code of conduct</a:t>
            </a:r>
          </a:p>
        </p:txBody>
      </p:sp>
      <p:sp>
        <p:nvSpPr>
          <p:cNvPr id="8" name="Slide Number Placeholder 7"/>
          <p:cNvSpPr>
            <a:spLocks noGrp="1"/>
          </p:cNvSpPr>
          <p:nvPr>
            <p:ph type="sldNum" sz="quarter" idx="12"/>
          </p:nvPr>
        </p:nvSpPr>
        <p:spPr/>
        <p:txBody>
          <a:bodyPr/>
          <a:lstStyle/>
          <a:p>
            <a:fld id="{BE64B92C-6FA6-4595-AE78-A0E3A0C06EDD}" type="slidenum">
              <a:rPr lang="en-AU" smtClean="0"/>
              <a:pPr/>
              <a:t>6</a:t>
            </a:fld>
            <a:endParaRPr lang="en-AU"/>
          </a:p>
        </p:txBody>
      </p:sp>
      <p:sp>
        <p:nvSpPr>
          <p:cNvPr id="9" name="Text Placeholder 8"/>
          <p:cNvSpPr>
            <a:spLocks noGrp="1"/>
          </p:cNvSpPr>
          <p:nvPr>
            <p:ph type="body" sz="quarter" idx="13"/>
          </p:nvPr>
        </p:nvSpPr>
        <p:spPr/>
        <p:txBody>
          <a:bodyPr/>
          <a:lstStyle/>
          <a:p>
            <a:r>
              <a:rPr lang="en-AU" b="1" dirty="0"/>
              <a:t>Scenario:</a:t>
            </a:r>
          </a:p>
          <a:p>
            <a:r>
              <a:rPr lang="en-AU" b="1" dirty="0"/>
              <a:t>Private monetary arrangements</a:t>
            </a:r>
          </a:p>
          <a:p>
            <a:r>
              <a:rPr lang="en-AU" dirty="0"/>
              <a:t>A parent offers an extra payment to have their student dropped off at an alternative location. </a:t>
            </a:r>
          </a:p>
          <a:p>
            <a:endParaRPr lang="en-AU" dirty="0"/>
          </a:p>
          <a:p>
            <a:r>
              <a:rPr lang="en-AU" b="1" dirty="0"/>
              <a:t>Question:</a:t>
            </a:r>
          </a:p>
          <a:p>
            <a:r>
              <a:rPr lang="en-AU" dirty="0"/>
              <a:t>What should you do?</a:t>
            </a:r>
          </a:p>
        </p:txBody>
      </p:sp>
      <p:sp>
        <p:nvSpPr>
          <p:cNvPr id="11" name="Text Placeholder 10"/>
          <p:cNvSpPr>
            <a:spLocks noGrp="1"/>
          </p:cNvSpPr>
          <p:nvPr>
            <p:ph sz="half" idx="14"/>
          </p:nvPr>
        </p:nvSpPr>
        <p:spPr/>
        <p:txBody>
          <a:bodyPr/>
          <a:lstStyle/>
          <a:p>
            <a:r>
              <a:rPr lang="en-AU" b="1" dirty="0"/>
              <a:t>Answer:</a:t>
            </a:r>
          </a:p>
          <a:p>
            <a:r>
              <a:rPr lang="en-AU" dirty="0"/>
              <a:t>It is important that you strictly follow the destinations listed only on the Run Card.</a:t>
            </a:r>
          </a:p>
          <a:p>
            <a:r>
              <a:rPr lang="en-AU" dirty="0"/>
              <a:t>You should refuse the parent's request and inform the ASTP and the contractor of the request.</a:t>
            </a:r>
          </a:p>
          <a:p>
            <a:r>
              <a:rPr lang="en-AU" dirty="0"/>
              <a:t>Should the parent become upset then refer them to the ASTP.</a:t>
            </a:r>
          </a:p>
        </p:txBody>
      </p:sp>
    </p:spTree>
    <p:extLst>
      <p:ext uri="{BB962C8B-B14F-4D97-AF65-F5344CB8AC3E}">
        <p14:creationId xmlns:p14="http://schemas.microsoft.com/office/powerpoint/2010/main" val="22025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Code of conduct</a:t>
            </a:r>
          </a:p>
        </p:txBody>
      </p:sp>
      <p:sp>
        <p:nvSpPr>
          <p:cNvPr id="8" name="Slide Number Placeholder 7"/>
          <p:cNvSpPr>
            <a:spLocks noGrp="1"/>
          </p:cNvSpPr>
          <p:nvPr>
            <p:ph type="sldNum" sz="quarter" idx="12"/>
          </p:nvPr>
        </p:nvSpPr>
        <p:spPr/>
        <p:txBody>
          <a:bodyPr/>
          <a:lstStyle/>
          <a:p>
            <a:fld id="{BE64B92C-6FA6-4595-AE78-A0E3A0C06EDD}" type="slidenum">
              <a:rPr lang="en-AU" smtClean="0"/>
              <a:pPr/>
              <a:t>7</a:t>
            </a:fld>
            <a:endParaRPr lang="en-AU"/>
          </a:p>
        </p:txBody>
      </p:sp>
      <p:sp>
        <p:nvSpPr>
          <p:cNvPr id="10" name="Text Placeholder 9"/>
          <p:cNvSpPr>
            <a:spLocks noGrp="1"/>
          </p:cNvSpPr>
          <p:nvPr>
            <p:ph type="body" sz="quarter" idx="13"/>
          </p:nvPr>
        </p:nvSpPr>
        <p:spPr/>
        <p:txBody>
          <a:bodyPr/>
          <a:lstStyle/>
          <a:p>
            <a:r>
              <a:rPr lang="en-AU" b="1" dirty="0"/>
              <a:t>Scenario:</a:t>
            </a:r>
          </a:p>
          <a:p>
            <a:r>
              <a:rPr lang="en-AU" b="1" dirty="0"/>
              <a:t>Assisted Travel Support Officer (ATSO) conduct</a:t>
            </a:r>
          </a:p>
          <a:p>
            <a:r>
              <a:rPr lang="en-AU" dirty="0"/>
              <a:t>The Assisted Travel Support Officer (ATSO) assigned to you swears at a student you are transporting.</a:t>
            </a:r>
          </a:p>
          <a:p>
            <a:endParaRPr lang="en-AU" dirty="0"/>
          </a:p>
          <a:p>
            <a:r>
              <a:rPr lang="en-AU" b="1" dirty="0"/>
              <a:t>Question:</a:t>
            </a:r>
          </a:p>
          <a:p>
            <a:r>
              <a:rPr lang="en-AU" dirty="0"/>
              <a:t>What actions should you take?</a:t>
            </a:r>
          </a:p>
        </p:txBody>
      </p:sp>
      <p:sp>
        <p:nvSpPr>
          <p:cNvPr id="11" name="Text Placeholder 10"/>
          <p:cNvSpPr>
            <a:spLocks noGrp="1"/>
          </p:cNvSpPr>
          <p:nvPr>
            <p:ph sz="half" idx="14"/>
          </p:nvPr>
        </p:nvSpPr>
        <p:spPr/>
        <p:txBody>
          <a:bodyPr/>
          <a:lstStyle/>
          <a:p>
            <a:r>
              <a:rPr lang="en-AU" b="1" dirty="0"/>
              <a:t>Answer:</a:t>
            </a:r>
          </a:p>
          <a:p>
            <a:r>
              <a:rPr lang="en-AU" dirty="0"/>
              <a:t>Report this behaviour to the ASTP, who may then contact the Professional Ethical Standards (PES) directorate in addition to reviewing the suitability of the ATSO.</a:t>
            </a:r>
          </a:p>
          <a:p>
            <a:r>
              <a:rPr lang="en-AU" dirty="0"/>
              <a:t>If you are comfortable, advise the ATSO not to behave in this manner.</a:t>
            </a:r>
          </a:p>
          <a:p>
            <a:r>
              <a:rPr lang="en-AU" dirty="0"/>
              <a:t>You may mention it to the contractor.</a:t>
            </a:r>
          </a:p>
        </p:txBody>
      </p:sp>
    </p:spTree>
    <p:extLst>
      <p:ext uri="{BB962C8B-B14F-4D97-AF65-F5344CB8AC3E}">
        <p14:creationId xmlns:p14="http://schemas.microsoft.com/office/powerpoint/2010/main" val="15140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Code of conduct</a:t>
            </a:r>
          </a:p>
        </p:txBody>
      </p:sp>
      <p:sp>
        <p:nvSpPr>
          <p:cNvPr id="8" name="Slide Number Placeholder 7"/>
          <p:cNvSpPr>
            <a:spLocks noGrp="1"/>
          </p:cNvSpPr>
          <p:nvPr>
            <p:ph type="sldNum" sz="quarter" idx="12"/>
          </p:nvPr>
        </p:nvSpPr>
        <p:spPr/>
        <p:txBody>
          <a:bodyPr/>
          <a:lstStyle/>
          <a:p>
            <a:fld id="{BE64B92C-6FA6-4595-AE78-A0E3A0C06EDD}" type="slidenum">
              <a:rPr lang="en-AU" smtClean="0"/>
              <a:pPr/>
              <a:t>8</a:t>
            </a:fld>
            <a:endParaRPr lang="en-AU"/>
          </a:p>
        </p:txBody>
      </p:sp>
      <p:sp>
        <p:nvSpPr>
          <p:cNvPr id="3" name="Content Placeholder 2"/>
          <p:cNvSpPr>
            <a:spLocks noGrp="1"/>
          </p:cNvSpPr>
          <p:nvPr>
            <p:ph sz="half" idx="13"/>
          </p:nvPr>
        </p:nvSpPr>
        <p:spPr/>
        <p:txBody>
          <a:bodyPr/>
          <a:lstStyle/>
          <a:p>
            <a:r>
              <a:rPr lang="en-AU" b="1" dirty="0"/>
              <a:t>Scenario:</a:t>
            </a:r>
          </a:p>
          <a:p>
            <a:r>
              <a:rPr lang="en-AU" b="1" dirty="0"/>
              <a:t>Prescribed medication</a:t>
            </a:r>
          </a:p>
          <a:p>
            <a:r>
              <a:rPr lang="en-AU" dirty="0"/>
              <a:t>You have been prescribed medication by the doctor that makes you drowsy.</a:t>
            </a:r>
          </a:p>
          <a:p>
            <a:endParaRPr lang="en-AU" dirty="0"/>
          </a:p>
          <a:p>
            <a:r>
              <a:rPr lang="en-AU" b="1" dirty="0"/>
              <a:t>Question:</a:t>
            </a:r>
          </a:p>
          <a:p>
            <a:r>
              <a:rPr lang="en-AU" dirty="0"/>
              <a:t>What are your responsibilities?</a:t>
            </a:r>
          </a:p>
        </p:txBody>
      </p:sp>
      <p:sp>
        <p:nvSpPr>
          <p:cNvPr id="11" name="Text Placeholder 10"/>
          <p:cNvSpPr>
            <a:spLocks noGrp="1"/>
          </p:cNvSpPr>
          <p:nvPr>
            <p:ph sz="half" idx="14"/>
          </p:nvPr>
        </p:nvSpPr>
        <p:spPr/>
        <p:txBody>
          <a:bodyPr/>
          <a:lstStyle/>
          <a:p>
            <a:r>
              <a:rPr lang="en-AU" b="1" dirty="0"/>
              <a:t>Answer:</a:t>
            </a:r>
          </a:p>
          <a:p>
            <a:r>
              <a:rPr lang="en-AU" dirty="0"/>
              <a:t>You must inform your contractor immediately who must organise a relief driver for the period that you are required to take the medication.</a:t>
            </a:r>
          </a:p>
          <a:p>
            <a:r>
              <a:rPr lang="en-AU" dirty="0"/>
              <a:t>If an illness, injury or medication restricts your driving, the contractor will refer to fitness to drive standards.</a:t>
            </a:r>
          </a:p>
        </p:txBody>
      </p:sp>
    </p:spTree>
    <p:extLst>
      <p:ext uri="{BB962C8B-B14F-4D97-AF65-F5344CB8AC3E}">
        <p14:creationId xmlns:p14="http://schemas.microsoft.com/office/powerpoint/2010/main" val="375357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2AFCA-60FA-2E63-76C9-76852149A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471F6-119E-33B9-F52C-E7117FF8F663}"/>
              </a:ext>
            </a:extLst>
          </p:cNvPr>
          <p:cNvSpPr>
            <a:spLocks noGrp="1"/>
          </p:cNvSpPr>
          <p:nvPr>
            <p:ph type="title"/>
          </p:nvPr>
        </p:nvSpPr>
        <p:spPr/>
        <p:txBody>
          <a:bodyPr/>
          <a:lstStyle/>
          <a:p>
            <a:r>
              <a:rPr lang="en-AU" sz="4400" dirty="0">
                <a:latin typeface="Segoe UI Light" panose="020B0502040204020203" pitchFamily="34" charset="0"/>
                <a:cs typeface="Segoe UI Light" panose="020B0502040204020203" pitchFamily="34" charset="0"/>
              </a:rPr>
              <a:t>Child protection</a:t>
            </a:r>
          </a:p>
        </p:txBody>
      </p:sp>
      <p:sp>
        <p:nvSpPr>
          <p:cNvPr id="8" name="Slide Number Placeholder 7">
            <a:extLst>
              <a:ext uri="{FF2B5EF4-FFF2-40B4-BE49-F238E27FC236}">
                <a16:creationId xmlns:a16="http://schemas.microsoft.com/office/drawing/2014/main" id="{2B405826-13E3-EA51-E102-3EE856B15526}"/>
              </a:ext>
            </a:extLst>
          </p:cNvPr>
          <p:cNvSpPr>
            <a:spLocks noGrp="1"/>
          </p:cNvSpPr>
          <p:nvPr>
            <p:ph type="sldNum" sz="quarter" idx="12"/>
          </p:nvPr>
        </p:nvSpPr>
        <p:spPr/>
        <p:txBody>
          <a:bodyPr/>
          <a:lstStyle/>
          <a:p>
            <a:fld id="{BE64B92C-6FA6-4595-AE78-A0E3A0C06EDD}" type="slidenum">
              <a:rPr lang="en-AU" smtClean="0"/>
              <a:pPr/>
              <a:t>9</a:t>
            </a:fld>
            <a:endParaRPr lang="en-AU"/>
          </a:p>
        </p:txBody>
      </p:sp>
      <p:sp>
        <p:nvSpPr>
          <p:cNvPr id="3" name="Content Placeholder 2">
            <a:extLst>
              <a:ext uri="{FF2B5EF4-FFF2-40B4-BE49-F238E27FC236}">
                <a16:creationId xmlns:a16="http://schemas.microsoft.com/office/drawing/2014/main" id="{D0A5DE96-73A3-2815-42A4-2BFEF146D367}"/>
              </a:ext>
            </a:extLst>
          </p:cNvPr>
          <p:cNvSpPr>
            <a:spLocks noGrp="1"/>
          </p:cNvSpPr>
          <p:nvPr>
            <p:ph sz="half" idx="13"/>
          </p:nvPr>
        </p:nvSpPr>
        <p:spPr/>
        <p:txBody>
          <a:bodyPr>
            <a:normAutofit fontScale="92500" lnSpcReduction="10000"/>
          </a:bodyPr>
          <a:lstStyle/>
          <a:p>
            <a:r>
              <a:rPr lang="en-AU" b="1" dirty="0"/>
              <a:t>Scenario:</a:t>
            </a:r>
          </a:p>
          <a:p>
            <a:r>
              <a:rPr lang="en-AU" b="1" dirty="0"/>
              <a:t> </a:t>
            </a:r>
          </a:p>
          <a:p>
            <a:r>
              <a:rPr lang="en-AU" dirty="0"/>
              <a:t>You notice that a student often gets into the vehicle wearing dirty clothes. They tell you they often miss out on breakfast and dinner as their mummy has no money.</a:t>
            </a:r>
          </a:p>
          <a:p>
            <a:r>
              <a:rPr lang="en-AU" dirty="0"/>
              <a:t>You have also noticed that their front yard has a lot of garbage and objects piled up high,  making it difficult for the student and their parent to enter their property. Your gut feeling tells you something is not Ok.</a:t>
            </a:r>
          </a:p>
          <a:p>
            <a:endParaRPr lang="en-AU" dirty="0"/>
          </a:p>
          <a:p>
            <a:r>
              <a:rPr lang="en-AU" b="1" dirty="0"/>
              <a:t>Question:</a:t>
            </a:r>
          </a:p>
          <a:p>
            <a:r>
              <a:rPr lang="en-AU" dirty="0"/>
              <a:t>What do you do?</a:t>
            </a:r>
          </a:p>
        </p:txBody>
      </p:sp>
      <p:sp>
        <p:nvSpPr>
          <p:cNvPr id="11" name="Text Placeholder 10">
            <a:extLst>
              <a:ext uri="{FF2B5EF4-FFF2-40B4-BE49-F238E27FC236}">
                <a16:creationId xmlns:a16="http://schemas.microsoft.com/office/drawing/2014/main" id="{F5F0EA55-D463-F6CE-116D-6358D875FFED}"/>
              </a:ext>
            </a:extLst>
          </p:cNvPr>
          <p:cNvSpPr>
            <a:spLocks noGrp="1"/>
          </p:cNvSpPr>
          <p:nvPr>
            <p:ph sz="half" idx="14"/>
          </p:nvPr>
        </p:nvSpPr>
        <p:spPr/>
        <p:txBody>
          <a:bodyPr/>
          <a:lstStyle/>
          <a:p>
            <a:r>
              <a:rPr lang="en-AU" b="1" dirty="0"/>
              <a:t>Answer:</a:t>
            </a:r>
          </a:p>
          <a:p>
            <a:r>
              <a:rPr lang="en-AU" dirty="0"/>
              <a:t>You have a responsibility to protect students from potential harm.</a:t>
            </a:r>
          </a:p>
          <a:p>
            <a:r>
              <a:rPr lang="en-AU" dirty="0"/>
              <a:t>Do not discuss the concern with the parent or offer to help.</a:t>
            </a:r>
          </a:p>
          <a:p>
            <a:r>
              <a:rPr lang="en-AU" dirty="0"/>
              <a:t>Report your concerns immediately to the School Principal and to the ASTP in writing via your contractor.</a:t>
            </a:r>
          </a:p>
          <a:p>
            <a:r>
              <a:rPr lang="en-AU" dirty="0"/>
              <a:t>The Department will conduct a thorough investigation to identify whether the student may be at risk.</a:t>
            </a:r>
          </a:p>
        </p:txBody>
      </p:sp>
    </p:spTree>
    <p:extLst>
      <p:ext uri="{BB962C8B-B14F-4D97-AF65-F5344CB8AC3E}">
        <p14:creationId xmlns:p14="http://schemas.microsoft.com/office/powerpoint/2010/main" val="39712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Lst>
  </p:timing>
</p:sld>
</file>

<file path=ppt/theme/theme1.xml><?xml version="1.0" encoding="utf-8"?>
<a:theme xmlns:a="http://schemas.openxmlformats.org/drawingml/2006/main" name="Custo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{A2897D49-0A1C-4AE5-9F43-54667F489738}tf78438558_win32</Template>
  <TotalTime>2936</TotalTime>
  <Words>4841</Words>
  <Application>Microsoft Office PowerPoint</Application>
  <PresentationFormat>Widescreen</PresentationFormat>
  <Paragraphs>577</Paragraphs>
  <Slides>43</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Arial</vt:lpstr>
      <vt:lpstr>Arial Black</vt:lpstr>
      <vt:lpstr>Calibri</vt:lpstr>
      <vt:lpstr>Sabon Next LT</vt:lpstr>
      <vt:lpstr>Segoe UI</vt:lpstr>
      <vt:lpstr>Segoe UI Light</vt:lpstr>
      <vt:lpstr>Custom</vt:lpstr>
      <vt:lpstr>PowerPoint Presentation</vt:lpstr>
      <vt:lpstr>Duty of care</vt:lpstr>
      <vt:lpstr>Duty of care</vt:lpstr>
      <vt:lpstr>Duty of care</vt:lpstr>
      <vt:lpstr>Duty of care</vt:lpstr>
      <vt:lpstr>Code of conduct</vt:lpstr>
      <vt:lpstr>Code of conduct</vt:lpstr>
      <vt:lpstr>Code of conduct</vt:lpstr>
      <vt:lpstr>Child protection</vt:lpstr>
      <vt:lpstr>Driver’s responsibilities</vt:lpstr>
      <vt:lpstr>Driver’s responsibilities</vt:lpstr>
      <vt:lpstr>Driver’s responsibilities</vt:lpstr>
      <vt:lpstr>DRIVER responsibilities</vt:lpstr>
      <vt:lpstr>Driver’s responsibilities</vt:lpstr>
      <vt:lpstr>Loading wheelchairs</vt:lpstr>
      <vt:lpstr>Atso responsibilities</vt:lpstr>
      <vt:lpstr>Changes to routes</vt:lpstr>
      <vt:lpstr>Changes to routes</vt:lpstr>
      <vt:lpstr>Changes to routes</vt:lpstr>
      <vt:lpstr>Morning pick up</vt:lpstr>
      <vt:lpstr>Morning pick up</vt:lpstr>
      <vt:lpstr>Driveways</vt:lpstr>
      <vt:lpstr>Communication</vt:lpstr>
      <vt:lpstr>Communication</vt:lpstr>
      <vt:lpstr>Communication</vt:lpstr>
      <vt:lpstr>Communication</vt:lpstr>
      <vt:lpstr>Vehicle requirements</vt:lpstr>
      <vt:lpstr>Vehicle breakdowns, accidents and emergencies</vt:lpstr>
      <vt:lpstr>Home alone</vt:lpstr>
      <vt:lpstr>Home alone</vt:lpstr>
      <vt:lpstr>Home alone</vt:lpstr>
      <vt:lpstr>ASTP MOBILE APP</vt:lpstr>
      <vt:lpstr>Astp Mobile App</vt:lpstr>
      <vt:lpstr>Astp Mobile App</vt:lpstr>
      <vt:lpstr>Astp Mobile App</vt:lpstr>
      <vt:lpstr>Astp Mobile App</vt:lpstr>
      <vt:lpstr>Astp Mobile App</vt:lpstr>
      <vt:lpstr>Astp Mobile App</vt:lpstr>
      <vt:lpstr>Astp Mobile App</vt:lpstr>
      <vt:lpstr>Astp Mobile App</vt:lpstr>
      <vt:lpstr>disability</vt:lpstr>
      <vt:lpstr>disability</vt:lpstr>
      <vt:lpstr>disability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Tracey SIMON</dc:creator>
  <cp:lastModifiedBy>Isla Becker</cp:lastModifiedBy>
  <cp:revision>8</cp:revision>
  <dcterms:created xsi:type="dcterms:W3CDTF">2025-06-17T23:41:32Z</dcterms:created>
  <dcterms:modified xsi:type="dcterms:W3CDTF">2025-10-07T09:29:28Z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b603dfd7-d93a-4381-a340-2995d8282205_Enabled">
    <vt:lpwstr>true</vt:lpwstr>
  </property>
  <property fmtid="{D5CDD505-2E9C-101B-9397-08002B2CF9AE}" pid="4" name="MSIP_Label_b603dfd7-d93a-4381-a340-2995d8282205_SetDate">
    <vt:lpwstr>2025-06-18T02:32:49Z</vt:lpwstr>
  </property>
  <property fmtid="{D5CDD505-2E9C-101B-9397-08002B2CF9AE}" pid="5" name="MSIP_Label_b603dfd7-d93a-4381-a340-2995d8282205_Method">
    <vt:lpwstr>Standard</vt:lpwstr>
  </property>
  <property fmtid="{D5CDD505-2E9C-101B-9397-08002B2CF9AE}" pid="6" name="MSIP_Label_b603dfd7-d93a-4381-a340-2995d8282205_Name">
    <vt:lpwstr>OFFICIAL</vt:lpwstr>
  </property>
  <property fmtid="{D5CDD505-2E9C-101B-9397-08002B2CF9AE}" pid="7" name="MSIP_Label_b603dfd7-d93a-4381-a340-2995d8282205_SiteId">
    <vt:lpwstr>05a0e69a-418a-47c1-9c25-9387261bf991</vt:lpwstr>
  </property>
  <property fmtid="{D5CDD505-2E9C-101B-9397-08002B2CF9AE}" pid="8" name="MSIP_Label_b603dfd7-d93a-4381-a340-2995d8282205_ActionId">
    <vt:lpwstr>7a8b59eb-3137-4e40-98b3-854949bf39a1</vt:lpwstr>
  </property>
  <property fmtid="{D5CDD505-2E9C-101B-9397-08002B2CF9AE}" pid="9" name="MSIP_Label_b603dfd7-d93a-4381-a340-2995d8282205_ContentBits">
    <vt:lpwstr>0</vt:lpwstr>
  </property>
  <property fmtid="{D5CDD505-2E9C-101B-9397-08002B2CF9AE}" pid="10" name="MSIP_Label_b603dfd7-d93a-4381-a340-2995d8282205_Tag">
    <vt:lpwstr>10, 3, 0, 1</vt:lpwstr>
  </property>
</Properties>
</file>