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29"/>
  </p:notesMasterIdLst>
  <p:handoutMasterIdLst>
    <p:handoutMasterId r:id="rId30"/>
  </p:handoutMasterIdLst>
  <p:sldIdLst>
    <p:sldId id="485" r:id="rId2"/>
    <p:sldId id="2141411579" r:id="rId3"/>
    <p:sldId id="26194" r:id="rId4"/>
    <p:sldId id="2141411588" r:id="rId5"/>
    <p:sldId id="2141411587" r:id="rId6"/>
    <p:sldId id="2141411608" r:id="rId7"/>
    <p:sldId id="2141411595" r:id="rId8"/>
    <p:sldId id="2141411580" r:id="rId9"/>
    <p:sldId id="2141411598" r:id="rId10"/>
    <p:sldId id="2141411606" r:id="rId11"/>
    <p:sldId id="2141411634" r:id="rId12"/>
    <p:sldId id="2141411591" r:id="rId13"/>
    <p:sldId id="2141411636" r:id="rId14"/>
    <p:sldId id="2141411614" r:id="rId15"/>
    <p:sldId id="2141411615" r:id="rId16"/>
    <p:sldId id="2141411623" r:id="rId17"/>
    <p:sldId id="2141411624" r:id="rId18"/>
    <p:sldId id="2141411625" r:id="rId19"/>
    <p:sldId id="2141411626" r:id="rId20"/>
    <p:sldId id="2141411627" r:id="rId21"/>
    <p:sldId id="2141411628" r:id="rId22"/>
    <p:sldId id="2141411629" r:id="rId23"/>
    <p:sldId id="2141411630" r:id="rId24"/>
    <p:sldId id="2141411631" r:id="rId25"/>
    <p:sldId id="2141411632" r:id="rId26"/>
    <p:sldId id="2141411633" r:id="rId27"/>
    <p:sldId id="2141411556" r:id="rId28"/>
  </p:sldIdLst>
  <p:sldSz cx="12192000" cy="6858000"/>
  <p:notesSz cx="6858000" cy="9144000"/>
  <p:embeddedFontLst>
    <p:embeddedFont>
      <p:font typeface="Public Sans" pitchFamily="2" charset="0"/>
      <p:regular r:id="rId31"/>
      <p:bold r:id="rId32"/>
      <p:italic r:id="rId33"/>
      <p:boldItalic r:id="rId34"/>
    </p:embeddedFont>
    <p:embeddedFont>
      <p:font typeface="Public Sans Light" pitchFamily="2" charset="0"/>
      <p:regular r:id="rId35"/>
      <p:italic r:id="rId3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0046B8"/>
    <a:srgbClr val="00296C"/>
    <a:srgbClr val="CDD3D6"/>
    <a:srgbClr val="EBEBEB"/>
    <a:srgbClr val="146CFD"/>
    <a:srgbClr val="0070C0"/>
    <a:srgbClr val="002664"/>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D0C16-C24F-4D46-82E3-6B449656EE59}" v="43" dt="2024-03-11T03:33:06.636"/>
    <p1510:client id="{B10B7A3B-FFCB-48ED-991A-A6D144DDDEF5}" v="19" dt="2024-03-11T04:50:24.036"/>
    <p1510:client id="{D2AFCB12-AF3E-B473-F8C3-1C53CBD38A17}" v="2" dt="2024-03-11T04:30:28.06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24" autoAdjust="0"/>
    <p:restoredTop sz="89001" autoAdjust="0"/>
  </p:normalViewPr>
  <p:slideViewPr>
    <p:cSldViewPr snapToGrid="0">
      <p:cViewPr varScale="1">
        <p:scale>
          <a:sx n="90" d="100"/>
          <a:sy n="90" d="100"/>
        </p:scale>
        <p:origin x="714" y="96"/>
      </p:cViewPr>
      <p:guideLst>
        <p:guide orient="horz" pos="2160"/>
        <p:guide pos="3863"/>
      </p:guideLst>
    </p:cSldViewPr>
  </p:slideViewPr>
  <p:outlineViewPr>
    <p:cViewPr>
      <p:scale>
        <a:sx n="33" d="100"/>
        <a:sy n="33" d="100"/>
      </p:scale>
      <p:origin x="0" y="-51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12/03/2024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unhealthy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428488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51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56912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659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636121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69639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28271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79014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889286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23709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delicious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72741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497811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36243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99351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894082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062127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33467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04735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yukky</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405976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salty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68251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6142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sweet</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56912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spicy (made with spices, as opposed to hot and </a:t>
            </a:r>
            <a:r>
              <a:rPr lang="en-AU"/>
              <a:t>spicy).</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27195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healthy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86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fresh</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919229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9832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6321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8794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402715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0644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5144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93451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13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57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4203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6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0718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49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9138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81617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5637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63261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08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4456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8853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1076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71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65829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876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71843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17645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45010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6628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41814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CBEDF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9256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29055198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Adjectives for taste</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AECD93-70A2-5DA4-4869-CE2384509319}"/>
              </a:ext>
            </a:extLst>
          </p:cNvPr>
          <p:cNvSpPr>
            <a:spLocks noGrp="1"/>
          </p:cNvSpPr>
          <p:nvPr>
            <p:ph type="title"/>
          </p:nvPr>
        </p:nvSpPr>
        <p:spPr/>
        <p:txBody>
          <a:bodyPr/>
          <a:lstStyle/>
          <a:p>
            <a:r>
              <a:rPr lang="en-AU" i="1" dirty="0" err="1"/>
              <a:t>u</a:t>
            </a:r>
            <a:r>
              <a:rPr lang="en-AU" sz="3600" i="1" dirty="0" err="1"/>
              <a:t>ngesund</a:t>
            </a:r>
            <a:br>
              <a:rPr lang="en-AU" sz="1200" i="1" dirty="0"/>
            </a:br>
            <a:endParaRPr lang="en-AU" dirty="0"/>
          </a:p>
        </p:txBody>
      </p:sp>
      <p:pic>
        <p:nvPicPr>
          <p:cNvPr id="4" name="Picture 3" descr="Pommes frites">
            <a:extLst>
              <a:ext uri="{FF2B5EF4-FFF2-40B4-BE49-F238E27FC236}">
                <a16:creationId xmlns:a16="http://schemas.microsoft.com/office/drawing/2014/main" id="{78CABE1A-14F0-E62A-B0F3-88C989384F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2545985"/>
            <a:ext cx="5964049" cy="2624480"/>
          </a:xfrm>
          <a:prstGeom prst="rect">
            <a:avLst/>
          </a:prstGeom>
        </p:spPr>
      </p:pic>
      <p:pic>
        <p:nvPicPr>
          <p:cNvPr id="7" name="Picture 6" descr="Hamburger">
            <a:extLst>
              <a:ext uri="{FF2B5EF4-FFF2-40B4-BE49-F238E27FC236}">
                <a16:creationId xmlns:a16="http://schemas.microsoft.com/office/drawing/2014/main" id="{FE994F06-B55F-FAC6-7CF1-C7217FCB99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1745" y="1924493"/>
            <a:ext cx="5260255" cy="3604437"/>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26582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Let’s make sentences using adjectives </a:t>
            </a:r>
          </a:p>
        </p:txBody>
      </p:sp>
    </p:spTree>
    <p:extLst>
      <p:ext uri="{BB962C8B-B14F-4D97-AF65-F5344CB8AC3E}">
        <p14:creationId xmlns:p14="http://schemas.microsoft.com/office/powerpoint/2010/main" val="34237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AA9D9B-9BA7-CD01-1AB2-B0642D396567}"/>
              </a:ext>
            </a:extLst>
          </p:cNvPr>
          <p:cNvSpPr>
            <a:spLocks noGrp="1"/>
          </p:cNvSpPr>
          <p:nvPr>
            <p:ph type="title"/>
          </p:nvPr>
        </p:nvSpPr>
        <p:spPr/>
        <p:txBody>
          <a:bodyPr/>
          <a:lstStyle/>
          <a:p>
            <a:r>
              <a:rPr lang="en-AU" dirty="0"/>
              <a:t>Examples</a:t>
            </a:r>
          </a:p>
        </p:txBody>
      </p:sp>
      <p:sp>
        <p:nvSpPr>
          <p:cNvPr id="8" name="TextBox 7">
            <a:extLst>
              <a:ext uri="{FF2B5EF4-FFF2-40B4-BE49-F238E27FC236}">
                <a16:creationId xmlns:a16="http://schemas.microsoft.com/office/drawing/2014/main" id="{8B0BD73E-FF98-B319-CB2E-974036D871F1}"/>
              </a:ext>
            </a:extLst>
          </p:cNvPr>
          <p:cNvSpPr txBox="1"/>
          <p:nvPr/>
        </p:nvSpPr>
        <p:spPr>
          <a:xfrm>
            <a:off x="265814" y="1705141"/>
            <a:ext cx="8581552" cy="523220"/>
          </a:xfrm>
          <a:prstGeom prst="rect">
            <a:avLst/>
          </a:prstGeom>
          <a:noFill/>
        </p:spPr>
        <p:txBody>
          <a:bodyPr wrap="square" lIns="91440" tIns="45720" rIns="91440" bIns="45720" anchor="t">
            <a:spAutoFit/>
          </a:bodyPr>
          <a:lstStyle/>
          <a:p>
            <a:r>
              <a:rPr lang="en-AU" sz="2800" i="1" dirty="0"/>
              <a:t>Ich esse gern Schokolade. </a:t>
            </a:r>
            <a:r>
              <a:rPr lang="en-AU" sz="2800" i="1" dirty="0" err="1"/>
              <a:t>Schokolade</a:t>
            </a:r>
            <a:r>
              <a:rPr lang="en-AU" sz="2800" i="1" dirty="0"/>
              <a:t> </a:t>
            </a:r>
            <a:r>
              <a:rPr lang="en-AU" sz="2800" b="1" i="1" dirty="0" err="1">
                <a:solidFill>
                  <a:srgbClr val="0046B8"/>
                </a:solidFill>
              </a:rPr>
              <a:t>ist</a:t>
            </a:r>
            <a:r>
              <a:rPr lang="en-AU" sz="2800" i="1" dirty="0"/>
              <a:t> </a:t>
            </a:r>
            <a:r>
              <a:rPr lang="en-AU" sz="2800" i="1" dirty="0" err="1"/>
              <a:t>lecker</a:t>
            </a:r>
            <a:r>
              <a:rPr lang="en-AU" sz="2800" i="1" dirty="0"/>
              <a:t>.</a:t>
            </a:r>
          </a:p>
        </p:txBody>
      </p:sp>
      <p:sp>
        <p:nvSpPr>
          <p:cNvPr id="5" name="TextBox 4">
            <a:extLst>
              <a:ext uri="{FF2B5EF4-FFF2-40B4-BE49-F238E27FC236}">
                <a16:creationId xmlns:a16="http://schemas.microsoft.com/office/drawing/2014/main" id="{DCCC1101-8628-A2C2-C520-C4DEB2EE13A2}"/>
              </a:ext>
            </a:extLst>
          </p:cNvPr>
          <p:cNvSpPr txBox="1"/>
          <p:nvPr/>
        </p:nvSpPr>
        <p:spPr>
          <a:xfrm>
            <a:off x="360000" y="2926475"/>
            <a:ext cx="8487366" cy="523220"/>
          </a:xfrm>
          <a:prstGeom prst="rect">
            <a:avLst/>
          </a:prstGeom>
          <a:noFill/>
        </p:spPr>
        <p:txBody>
          <a:bodyPr wrap="none" lIns="0" tIns="0" rIns="0" bIns="0" rtlCol="0">
            <a:noAutofit/>
          </a:bodyPr>
          <a:lstStyle/>
          <a:p>
            <a:pPr algn="l"/>
            <a:r>
              <a:rPr lang="en-AU" sz="2800" i="1" dirty="0"/>
              <a:t>Ich esse gern Brezeln. Brezeln </a:t>
            </a:r>
            <a:r>
              <a:rPr lang="en-AU" sz="2800" b="1" i="1" dirty="0">
                <a:solidFill>
                  <a:srgbClr val="0046B8"/>
                </a:solidFill>
              </a:rPr>
              <a:t>sind</a:t>
            </a:r>
            <a:r>
              <a:rPr lang="en-AU" sz="2800" i="1" dirty="0"/>
              <a:t> salzig und lecker.</a:t>
            </a:r>
          </a:p>
        </p:txBody>
      </p:sp>
      <p:sp>
        <p:nvSpPr>
          <p:cNvPr id="2" name="TextBox 1">
            <a:extLst>
              <a:ext uri="{FF2B5EF4-FFF2-40B4-BE49-F238E27FC236}">
                <a16:creationId xmlns:a16="http://schemas.microsoft.com/office/drawing/2014/main" id="{9B8669C7-169B-3B86-F65E-F048AB2F02B1}"/>
              </a:ext>
            </a:extLst>
          </p:cNvPr>
          <p:cNvSpPr txBox="1"/>
          <p:nvPr/>
        </p:nvSpPr>
        <p:spPr>
          <a:xfrm>
            <a:off x="360000" y="4147809"/>
            <a:ext cx="8487366" cy="599454"/>
          </a:xfrm>
          <a:prstGeom prst="rect">
            <a:avLst/>
          </a:prstGeom>
          <a:noFill/>
        </p:spPr>
        <p:txBody>
          <a:bodyPr wrap="none" lIns="0" tIns="0" rIns="0" bIns="0" rtlCol="0">
            <a:noAutofit/>
          </a:bodyPr>
          <a:lstStyle/>
          <a:p>
            <a:pPr algn="l"/>
            <a:r>
              <a:rPr lang="en-AU" sz="2800" i="1" dirty="0"/>
              <a:t>Ich esse nicht gern Currywurst. Currywurst </a:t>
            </a:r>
            <a:r>
              <a:rPr lang="en-AU" sz="2800" b="1" i="1" dirty="0" err="1">
                <a:solidFill>
                  <a:srgbClr val="0046B8"/>
                </a:solidFill>
              </a:rPr>
              <a:t>ist</a:t>
            </a:r>
            <a:r>
              <a:rPr lang="en-AU" sz="2800" i="1" dirty="0"/>
              <a:t> </a:t>
            </a:r>
            <a:r>
              <a:rPr lang="en-AU" sz="2800" i="1" dirty="0" err="1"/>
              <a:t>eklig</a:t>
            </a:r>
            <a:r>
              <a:rPr lang="en-AU" sz="2800" i="1" dirty="0"/>
              <a:t>.</a:t>
            </a:r>
          </a:p>
        </p:txBody>
      </p:sp>
      <p:sp>
        <p:nvSpPr>
          <p:cNvPr id="7" name="TextBox 6">
            <a:extLst>
              <a:ext uri="{FF2B5EF4-FFF2-40B4-BE49-F238E27FC236}">
                <a16:creationId xmlns:a16="http://schemas.microsoft.com/office/drawing/2014/main" id="{E2F23DBF-058F-FC64-7EF6-A02D43EB8819}"/>
              </a:ext>
            </a:extLst>
          </p:cNvPr>
          <p:cNvSpPr txBox="1"/>
          <p:nvPr/>
        </p:nvSpPr>
        <p:spPr>
          <a:xfrm>
            <a:off x="360000" y="5445377"/>
            <a:ext cx="8487366" cy="599454"/>
          </a:xfrm>
          <a:prstGeom prst="rect">
            <a:avLst/>
          </a:prstGeom>
          <a:noFill/>
        </p:spPr>
        <p:txBody>
          <a:bodyPr wrap="none" lIns="0" tIns="0" rIns="0" bIns="0" rtlCol="0">
            <a:noAutofit/>
          </a:bodyPr>
          <a:lstStyle/>
          <a:p>
            <a:pPr algn="l"/>
            <a:r>
              <a:rPr lang="en-AU" sz="2800" i="1" dirty="0"/>
              <a:t>Ich esse nicht gern </a:t>
            </a:r>
            <a:r>
              <a:rPr lang="es-ES" sz="2800" b="0" i="1" dirty="0">
                <a:solidFill>
                  <a:srgbClr val="242424"/>
                </a:solidFill>
                <a:effectLst/>
              </a:rPr>
              <a:t>Gemüse. Gemüse </a:t>
            </a:r>
            <a:r>
              <a:rPr lang="es-ES" sz="2800" b="1" i="1" dirty="0" err="1">
                <a:solidFill>
                  <a:srgbClr val="0046B8"/>
                </a:solidFill>
                <a:effectLst/>
              </a:rPr>
              <a:t>sind</a:t>
            </a:r>
            <a:r>
              <a:rPr lang="es-ES" sz="2800" b="0" i="1" dirty="0">
                <a:solidFill>
                  <a:srgbClr val="242424"/>
                </a:solidFill>
                <a:effectLst/>
              </a:rPr>
              <a:t> </a:t>
            </a:r>
            <a:r>
              <a:rPr lang="es-ES" sz="2800" b="0" i="1" dirty="0" err="1">
                <a:solidFill>
                  <a:srgbClr val="242424"/>
                </a:solidFill>
                <a:effectLst/>
              </a:rPr>
              <a:t>eklig</a:t>
            </a:r>
            <a:r>
              <a:rPr lang="es-ES" sz="2800" b="0" i="1" dirty="0">
                <a:solidFill>
                  <a:srgbClr val="242424"/>
                </a:solidFill>
                <a:effectLst/>
              </a:rPr>
              <a:t>.</a:t>
            </a:r>
            <a:endParaRPr lang="en-AU" sz="2800" i="1" dirty="0"/>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002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Fill in the correct word – </a:t>
            </a:r>
            <a:r>
              <a:rPr lang="en-US" i="1" dirty="0"/>
              <a:t>ist</a:t>
            </a:r>
            <a:r>
              <a:rPr lang="en-US" dirty="0"/>
              <a:t> or </a:t>
            </a:r>
            <a:r>
              <a:rPr lang="en-US" i="1" dirty="0"/>
              <a:t>sind</a:t>
            </a:r>
            <a:r>
              <a:rPr lang="en-US" dirty="0"/>
              <a:t> </a:t>
            </a:r>
          </a:p>
        </p:txBody>
      </p:sp>
    </p:spTree>
    <p:extLst>
      <p:ext uri="{BB962C8B-B14F-4D97-AF65-F5344CB8AC3E}">
        <p14:creationId xmlns:p14="http://schemas.microsoft.com/office/powerpoint/2010/main" val="30938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02EE-A1D0-B3A5-481E-C6CFFCFA0B65}"/>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Sauerkraut </a:t>
            </a:r>
            <a:r>
              <a:rPr lang="en-AU" dirty="0"/>
              <a:t>(1 of 2)</a:t>
            </a:r>
          </a:p>
        </p:txBody>
      </p:sp>
      <p:sp>
        <p:nvSpPr>
          <p:cNvPr id="8" name="TextBox 7">
            <a:extLst>
              <a:ext uri="{FF2B5EF4-FFF2-40B4-BE49-F238E27FC236}">
                <a16:creationId xmlns:a16="http://schemas.microsoft.com/office/drawing/2014/main" id="{8B0BD73E-FF98-B319-CB2E-974036D871F1}"/>
              </a:ext>
            </a:extLst>
          </p:cNvPr>
          <p:cNvSpPr txBox="1"/>
          <p:nvPr/>
        </p:nvSpPr>
        <p:spPr>
          <a:xfrm>
            <a:off x="1001505" y="3195361"/>
            <a:ext cx="10293921" cy="523220"/>
          </a:xfrm>
          <a:prstGeom prst="rect">
            <a:avLst/>
          </a:prstGeom>
          <a:noFill/>
        </p:spPr>
        <p:txBody>
          <a:bodyPr wrap="square">
            <a:spAutoFit/>
          </a:bodyPr>
          <a:lstStyle/>
          <a:p>
            <a:r>
              <a:rPr lang="en-AU" sz="2800" i="1" dirty="0"/>
              <a:t>Ich esse gern Sauerkraut. Sauerkraut        	           </a:t>
            </a:r>
            <a:r>
              <a:rPr lang="en-AU" sz="2800" i="1" dirty="0" err="1"/>
              <a:t>gesund</a:t>
            </a:r>
            <a:r>
              <a:rPr lang="en-AU" sz="2800" i="1" dirty="0"/>
              <a:t>. </a:t>
            </a:r>
          </a:p>
        </p:txBody>
      </p:sp>
      <p:sp>
        <p:nvSpPr>
          <p:cNvPr id="6" name="Rectangle 5">
            <a:extLst>
              <a:ext uri="{FF2B5EF4-FFF2-40B4-BE49-F238E27FC236}">
                <a16:creationId xmlns:a16="http://schemas.microsoft.com/office/drawing/2014/main" id="{0BE51181-0840-9CEF-C0F2-E15CCE353FF3}"/>
              </a:ext>
              <a:ext uri="{C183D7F6-B498-43B3-948B-1728B52AA6E4}">
                <adec:decorative xmlns:adec="http://schemas.microsoft.com/office/drawing/2017/decorative" val="1"/>
              </a:ext>
            </a:extLst>
          </p:cNvPr>
          <p:cNvSpPr/>
          <p:nvPr/>
        </p:nvSpPr>
        <p:spPr>
          <a:xfrm>
            <a:off x="7209833" y="3247109"/>
            <a:ext cx="1304145" cy="4197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81666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52BF-A4C6-1BDF-E4FA-C4AAB7B07688}"/>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Schnitzel</a:t>
            </a:r>
          </a:p>
        </p:txBody>
      </p:sp>
      <p:sp>
        <p:nvSpPr>
          <p:cNvPr id="8" name="TextBox 7">
            <a:extLst>
              <a:ext uri="{FF2B5EF4-FFF2-40B4-BE49-F238E27FC236}">
                <a16:creationId xmlns:a16="http://schemas.microsoft.com/office/drawing/2014/main" id="{8B0BD73E-FF98-B319-CB2E-974036D871F1}"/>
              </a:ext>
            </a:extLst>
          </p:cNvPr>
          <p:cNvSpPr txBox="1"/>
          <p:nvPr/>
        </p:nvSpPr>
        <p:spPr>
          <a:xfrm>
            <a:off x="1437181" y="3195361"/>
            <a:ext cx="9902879" cy="523220"/>
          </a:xfrm>
          <a:prstGeom prst="rect">
            <a:avLst/>
          </a:prstGeom>
          <a:noFill/>
        </p:spPr>
        <p:txBody>
          <a:bodyPr wrap="square">
            <a:spAutoFit/>
          </a:bodyPr>
          <a:lstStyle/>
          <a:p>
            <a:r>
              <a:rPr lang="en-AU" sz="2800" i="1" dirty="0"/>
              <a:t>Ich esse gern Schnitzel. Schnitzel    		    lecker.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028" y="3240544"/>
            <a:ext cx="1270631"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6827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60CB-EBC8-A1A4-9585-1E36127B347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Sauerkraut (2 of 2)</a:t>
            </a:r>
          </a:p>
        </p:txBody>
      </p:sp>
      <p:sp>
        <p:nvSpPr>
          <p:cNvPr id="8" name="TextBox 7">
            <a:extLst>
              <a:ext uri="{FF2B5EF4-FFF2-40B4-BE49-F238E27FC236}">
                <a16:creationId xmlns:a16="http://schemas.microsoft.com/office/drawing/2014/main" id="{8B0BD73E-FF98-B319-CB2E-974036D871F1}"/>
              </a:ext>
            </a:extLst>
          </p:cNvPr>
          <p:cNvSpPr txBox="1"/>
          <p:nvPr/>
        </p:nvSpPr>
        <p:spPr>
          <a:xfrm>
            <a:off x="935010" y="3195361"/>
            <a:ext cx="10794793" cy="523220"/>
          </a:xfrm>
          <a:prstGeom prst="rect">
            <a:avLst/>
          </a:prstGeom>
          <a:noFill/>
        </p:spPr>
        <p:txBody>
          <a:bodyPr wrap="square">
            <a:spAutoFit/>
          </a:bodyPr>
          <a:lstStyle/>
          <a:p>
            <a:r>
              <a:rPr lang="en-AU" sz="2800" i="1" dirty="0"/>
              <a:t>Ich esse gern Sauerkraut. Sauerkraut		          </a:t>
            </a:r>
            <a:r>
              <a:rPr lang="en-AU" sz="2800" i="1" dirty="0" err="1"/>
              <a:t>sauer</a:t>
            </a:r>
            <a:r>
              <a:rPr lang="en-AU" sz="2800" i="1" dirty="0"/>
              <a:t> und gesund.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6226" y="3240544"/>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62891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20CB-1AE7-6D95-5B0C-68445F597D3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Döner</a:t>
            </a:r>
          </a:p>
        </p:txBody>
      </p:sp>
      <p:sp>
        <p:nvSpPr>
          <p:cNvPr id="8" name="TextBox 7">
            <a:extLst>
              <a:ext uri="{FF2B5EF4-FFF2-40B4-BE49-F238E27FC236}">
                <a16:creationId xmlns:a16="http://schemas.microsoft.com/office/drawing/2014/main" id="{8B0BD73E-FF98-B319-CB2E-974036D871F1}"/>
              </a:ext>
            </a:extLst>
          </p:cNvPr>
          <p:cNvSpPr txBox="1"/>
          <p:nvPr/>
        </p:nvSpPr>
        <p:spPr>
          <a:xfrm>
            <a:off x="935010" y="3167390"/>
            <a:ext cx="9880393" cy="523220"/>
          </a:xfrm>
          <a:prstGeom prst="rect">
            <a:avLst/>
          </a:prstGeom>
          <a:noFill/>
        </p:spPr>
        <p:txBody>
          <a:bodyPr wrap="square">
            <a:spAutoFit/>
          </a:bodyPr>
          <a:lstStyle/>
          <a:p>
            <a:r>
              <a:rPr lang="en-AU" sz="2800" i="1" dirty="0"/>
              <a:t>Ich esse gern </a:t>
            </a:r>
            <a:r>
              <a:rPr lang="es-ES" sz="2800" b="0" i="1" dirty="0">
                <a:solidFill>
                  <a:srgbClr val="000000"/>
                </a:solidFill>
                <a:effectLst/>
              </a:rPr>
              <a:t>Döner</a:t>
            </a:r>
            <a:r>
              <a:rPr lang="en-AU" sz="2800" i="1" dirty="0"/>
              <a:t>. </a:t>
            </a:r>
            <a:r>
              <a:rPr lang="es-ES" sz="2800" b="0" i="1" dirty="0">
                <a:solidFill>
                  <a:srgbClr val="000000"/>
                </a:solidFill>
                <a:effectLst/>
              </a:rPr>
              <a:t>Döner</a:t>
            </a:r>
            <a:r>
              <a:rPr lang="en-AU" sz="2800" i="1" dirty="0"/>
              <a:t>     		    lecker.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37575" y="3212573"/>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033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DE5BB-67FE-E0F4-6B33-FE12D22742E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err="1"/>
              <a:t>Gemüse</a:t>
            </a:r>
            <a:endParaRPr lang="en-AU" i="1" dirty="0"/>
          </a:p>
        </p:txBody>
      </p:sp>
      <p:sp>
        <p:nvSpPr>
          <p:cNvPr id="8" name="TextBox 7">
            <a:extLst>
              <a:ext uri="{FF2B5EF4-FFF2-40B4-BE49-F238E27FC236}">
                <a16:creationId xmlns:a16="http://schemas.microsoft.com/office/drawing/2014/main" id="{8B0BD73E-FF98-B319-CB2E-974036D871F1}"/>
              </a:ext>
            </a:extLst>
          </p:cNvPr>
          <p:cNvSpPr txBox="1"/>
          <p:nvPr/>
        </p:nvSpPr>
        <p:spPr>
          <a:xfrm>
            <a:off x="1082155" y="3167390"/>
            <a:ext cx="9880393" cy="523220"/>
          </a:xfrm>
          <a:prstGeom prst="rect">
            <a:avLst/>
          </a:prstGeom>
          <a:noFill/>
        </p:spPr>
        <p:txBody>
          <a:bodyPr wrap="square">
            <a:spAutoFit/>
          </a:bodyPr>
          <a:lstStyle/>
          <a:p>
            <a:r>
              <a:rPr lang="en-AU" sz="2800" i="1" dirty="0"/>
              <a:t>Ich esse gern Gemüse. Gemüse     		      </a:t>
            </a:r>
            <a:r>
              <a:rPr lang="en-AU" sz="2800" i="1" dirty="0" err="1"/>
              <a:t>eklig</a:t>
            </a:r>
            <a:r>
              <a:rPr lang="en-AU" sz="2800" i="1" dirty="0"/>
              <a:t>.</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36985" y="3212573"/>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79574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1BF8-B2EF-04F2-331C-FD714AE0547D}"/>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err="1"/>
              <a:t>Obst</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935010" y="3167390"/>
            <a:ext cx="9880393" cy="523220"/>
          </a:xfrm>
          <a:prstGeom prst="rect">
            <a:avLst/>
          </a:prstGeom>
          <a:noFill/>
        </p:spPr>
        <p:txBody>
          <a:bodyPr wrap="square">
            <a:spAutoFit/>
          </a:bodyPr>
          <a:lstStyle/>
          <a:p>
            <a:r>
              <a:rPr lang="en-AU" sz="2800" i="1" dirty="0"/>
              <a:t>Ich esse gern Obst. Obst     		frisch und gesund.</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85306" y="3212573"/>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1250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821C76-C532-F92B-43BF-A2EA651447CC}"/>
              </a:ext>
            </a:extLst>
          </p:cNvPr>
          <p:cNvSpPr>
            <a:spLocks noGrp="1"/>
          </p:cNvSpPr>
          <p:nvPr>
            <p:ph type="title"/>
          </p:nvPr>
        </p:nvSpPr>
        <p:spPr/>
        <p:txBody>
          <a:bodyPr/>
          <a:lstStyle/>
          <a:p>
            <a:r>
              <a:rPr lang="en-AU" i="1" dirty="0" err="1"/>
              <a:t>lecker</a:t>
            </a:r>
          </a:p>
        </p:txBody>
      </p:sp>
      <p:pic>
        <p:nvPicPr>
          <p:cNvPr id="4" name="Picture 3" descr="Schnitzel">
            <a:extLst>
              <a:ext uri="{FF2B5EF4-FFF2-40B4-BE49-F238E27FC236}">
                <a16:creationId xmlns:a16="http://schemas.microsoft.com/office/drawing/2014/main" id="{F7D25462-394A-3B8F-C575-568662B8D3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2480689"/>
            <a:ext cx="3851038" cy="2558190"/>
          </a:xfrm>
          <a:prstGeom prst="rect">
            <a:avLst/>
          </a:prstGeom>
        </p:spPr>
      </p:pic>
      <p:pic>
        <p:nvPicPr>
          <p:cNvPr id="6" name="Picture 5" descr="Hamburger">
            <a:extLst>
              <a:ext uri="{FF2B5EF4-FFF2-40B4-BE49-F238E27FC236}">
                <a16:creationId xmlns:a16="http://schemas.microsoft.com/office/drawing/2014/main" id="{807C5E9A-7A6E-FB41-DEC0-F36C05519E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3411" y="2480689"/>
            <a:ext cx="3742096" cy="2558190"/>
          </a:xfrm>
          <a:prstGeom prst="rect">
            <a:avLst/>
          </a:prstGeom>
        </p:spPr>
      </p:pic>
      <p:pic>
        <p:nvPicPr>
          <p:cNvPr id="5" name="Picture 4" descr="Eis">
            <a:extLst>
              <a:ext uri="{FF2B5EF4-FFF2-40B4-BE49-F238E27FC236}">
                <a16:creationId xmlns:a16="http://schemas.microsoft.com/office/drawing/2014/main" id="{AEB2D816-F063-EEB7-3D82-CB6E0DDCA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7880" y="2480689"/>
            <a:ext cx="3786120" cy="255819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16017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0AD2-266C-DB6A-6BB7-1635B457EE18}"/>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Wasser</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935010" y="3195361"/>
            <a:ext cx="9880393" cy="523220"/>
          </a:xfrm>
          <a:prstGeom prst="rect">
            <a:avLst/>
          </a:prstGeom>
          <a:noFill/>
        </p:spPr>
        <p:txBody>
          <a:bodyPr wrap="square">
            <a:spAutoFit/>
          </a:bodyPr>
          <a:lstStyle/>
          <a:p>
            <a:r>
              <a:rPr lang="en-AU" sz="2800" i="1" dirty="0"/>
              <a:t>Ich trinke gern Wasser. Wasser     		      </a:t>
            </a:r>
            <a:r>
              <a:rPr lang="en-AU" sz="2800" i="1" dirty="0" err="1"/>
              <a:t>gesund</a:t>
            </a:r>
            <a:r>
              <a:rPr lang="en-AU" sz="2800" i="1" dirty="0"/>
              <a:t>.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3240544"/>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51991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37FD-BE3F-7A52-6ADC-DB6D96809A7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Pommes frites</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314793" y="3195361"/>
            <a:ext cx="11752289" cy="492443"/>
          </a:xfrm>
          <a:prstGeom prst="rect">
            <a:avLst/>
          </a:prstGeom>
          <a:noFill/>
        </p:spPr>
        <p:txBody>
          <a:bodyPr wrap="square">
            <a:spAutoFit/>
          </a:bodyPr>
          <a:lstStyle/>
          <a:p>
            <a:r>
              <a:rPr lang="en-AU" sz="2600" i="1" dirty="0"/>
              <a:t>Ich esse gern Pommes frites. Pommes frites      	         ungesund und lecker.</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0310" y="3225155"/>
            <a:ext cx="1225554"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39800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FCA2-64BB-7484-8B14-8388FC88636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Eis</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935010" y="3195361"/>
            <a:ext cx="9880393" cy="523220"/>
          </a:xfrm>
          <a:prstGeom prst="rect">
            <a:avLst/>
          </a:prstGeom>
          <a:noFill/>
        </p:spPr>
        <p:txBody>
          <a:bodyPr wrap="square">
            <a:spAutoFit/>
          </a:bodyPr>
          <a:lstStyle/>
          <a:p>
            <a:r>
              <a:rPr lang="en-AU" sz="2800" i="1" dirty="0"/>
              <a:t>Ich esse gern Eis. Eis 		        </a:t>
            </a:r>
            <a:r>
              <a:rPr lang="en-AU" sz="2800" b="0" i="1" dirty="0">
                <a:solidFill>
                  <a:srgbClr val="000000"/>
                </a:solidFill>
                <a:effectLst/>
              </a:rPr>
              <a:t>süß</a:t>
            </a:r>
            <a:r>
              <a:rPr lang="en-AU" sz="2800" i="1" dirty="0"/>
              <a:t>.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58356" y="3240544"/>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3668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E19C-A82D-3C58-C62B-EA1B64584695}"/>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Lebkuchen</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704537" y="3167390"/>
            <a:ext cx="10178321" cy="523220"/>
          </a:xfrm>
          <a:prstGeom prst="rect">
            <a:avLst/>
          </a:prstGeom>
          <a:noFill/>
        </p:spPr>
        <p:txBody>
          <a:bodyPr wrap="square">
            <a:spAutoFit/>
          </a:bodyPr>
          <a:lstStyle/>
          <a:p>
            <a:r>
              <a:rPr lang="en-AU" sz="2800" i="1" dirty="0"/>
              <a:t>Ich esse nicht gern Lebkuchen. Lebkuchen         	       </a:t>
            </a:r>
            <a:r>
              <a:rPr lang="es-ES" sz="2800" b="0" i="1" dirty="0">
                <a:solidFill>
                  <a:srgbClr val="000000"/>
                </a:solidFill>
                <a:effectLst/>
              </a:rPr>
              <a:t>würzig</a:t>
            </a:r>
            <a:r>
              <a:rPr lang="en-AU" sz="2800" i="1" dirty="0"/>
              <a:t>.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17824" y="3212573"/>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0409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8546-83AB-C726-1143-DE1FA50D0675}"/>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err="1"/>
              <a:t>Eier</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615954" y="3167390"/>
            <a:ext cx="10178321" cy="523220"/>
          </a:xfrm>
          <a:prstGeom prst="rect">
            <a:avLst/>
          </a:prstGeom>
          <a:noFill/>
        </p:spPr>
        <p:txBody>
          <a:bodyPr wrap="square">
            <a:spAutoFit/>
          </a:bodyPr>
          <a:lstStyle/>
          <a:p>
            <a:r>
              <a:rPr lang="en-AU" sz="2800" i="1" dirty="0"/>
              <a:t>Ich esse nicht gern Eier. Eier     	       gesund und </a:t>
            </a:r>
            <a:r>
              <a:rPr lang="en-AU" sz="2800" i="1" dirty="0" err="1"/>
              <a:t>eklig</a:t>
            </a:r>
            <a:r>
              <a:rPr lang="en-AU" sz="2800" i="1" dirty="0"/>
              <a:t>.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64003" y="3212573"/>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91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0CED-C5D7-AC21-655B-F4F441914BE6}"/>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err="1"/>
              <a:t>Apfelschorle</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220534" y="3167390"/>
            <a:ext cx="11750931" cy="523220"/>
          </a:xfrm>
          <a:prstGeom prst="rect">
            <a:avLst/>
          </a:prstGeom>
          <a:noFill/>
        </p:spPr>
        <p:txBody>
          <a:bodyPr wrap="square">
            <a:spAutoFit/>
          </a:bodyPr>
          <a:lstStyle/>
          <a:p>
            <a:r>
              <a:rPr lang="en-AU" sz="2800" i="1" dirty="0"/>
              <a:t>Ich trinke gern Apfelschorle. </a:t>
            </a:r>
            <a:r>
              <a:rPr lang="en-AU" sz="2800" i="1" dirty="0" err="1"/>
              <a:t>Apfelschorle</a:t>
            </a:r>
            <a:r>
              <a:rPr lang="en-AU" sz="2800" i="1" dirty="0"/>
              <a:t>                    </a:t>
            </a:r>
            <a:r>
              <a:rPr lang="en-AU" sz="2800" i="1" dirty="0" err="1"/>
              <a:t>gesund</a:t>
            </a:r>
            <a:r>
              <a:rPr lang="en-AU" sz="2800" i="1" dirty="0"/>
              <a:t> und lecker.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10549" y="3212573"/>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130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C303-0171-A664-5986-5FB8139F4447}"/>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i="1" dirty="0"/>
              <a:t>Frankfurter</a:t>
            </a:r>
            <a:endParaRPr lang="en-AU" dirty="0"/>
          </a:p>
        </p:txBody>
      </p:sp>
      <p:sp>
        <p:nvSpPr>
          <p:cNvPr id="8" name="TextBox 7">
            <a:extLst>
              <a:ext uri="{FF2B5EF4-FFF2-40B4-BE49-F238E27FC236}">
                <a16:creationId xmlns:a16="http://schemas.microsoft.com/office/drawing/2014/main" id="{8B0BD73E-FF98-B319-CB2E-974036D871F1}"/>
              </a:ext>
            </a:extLst>
          </p:cNvPr>
          <p:cNvSpPr txBox="1"/>
          <p:nvPr/>
        </p:nvSpPr>
        <p:spPr>
          <a:xfrm>
            <a:off x="353626" y="3168373"/>
            <a:ext cx="11750931" cy="523220"/>
          </a:xfrm>
          <a:prstGeom prst="rect">
            <a:avLst/>
          </a:prstGeom>
          <a:noFill/>
        </p:spPr>
        <p:txBody>
          <a:bodyPr wrap="square">
            <a:spAutoFit/>
          </a:bodyPr>
          <a:lstStyle/>
          <a:p>
            <a:r>
              <a:rPr lang="en-AU" sz="2800" i="1" dirty="0"/>
              <a:t>Ich esse nicht gern Frankfurter. Frankfurter                    </a:t>
            </a:r>
            <a:r>
              <a:rPr lang="en-AU" sz="2800" i="1" dirty="0" err="1"/>
              <a:t>eklig</a:t>
            </a:r>
            <a:r>
              <a:rPr lang="en-AU" sz="2800" i="1" dirty="0"/>
              <a:t>. </a:t>
            </a:r>
          </a:p>
        </p:txBody>
      </p:sp>
      <p:pic>
        <p:nvPicPr>
          <p:cNvPr id="6" name="Picture 5">
            <a:extLst>
              <a:ext uri="{FF2B5EF4-FFF2-40B4-BE49-F238E27FC236}">
                <a16:creationId xmlns:a16="http://schemas.microsoft.com/office/drawing/2014/main" id="{6737BC38-0227-2F3B-4893-4CCC4FE49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5131" y="3213556"/>
            <a:ext cx="1316850" cy="43285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747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59568" y="1493838"/>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licence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licence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licence: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Copyright Act 1968 (</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E0A7-6380-0805-F73A-E3AE6DF8359F}"/>
              </a:ext>
            </a:extLst>
          </p:cNvPr>
          <p:cNvSpPr>
            <a:spLocks noGrp="1"/>
          </p:cNvSpPr>
          <p:nvPr>
            <p:ph type="title"/>
          </p:nvPr>
        </p:nvSpPr>
        <p:spPr/>
        <p:txBody>
          <a:bodyPr/>
          <a:lstStyle/>
          <a:p>
            <a:r>
              <a:rPr lang="en-AU" i="1" dirty="0" err="1"/>
              <a:t>eklig</a:t>
            </a:r>
            <a:br>
              <a:rPr lang="en-AU" dirty="0"/>
            </a:br>
            <a:endParaRPr lang="en-AU" dirty="0"/>
          </a:p>
        </p:txBody>
      </p:sp>
      <p:pic>
        <p:nvPicPr>
          <p:cNvPr id="13" name="Picture 12" descr="Sauerkraut&#10;">
            <a:extLst>
              <a:ext uri="{FF2B5EF4-FFF2-40B4-BE49-F238E27FC236}">
                <a16:creationId xmlns:a16="http://schemas.microsoft.com/office/drawing/2014/main" id="{F42ECD56-2070-410D-102A-3F7D4D2D8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326" y="1915693"/>
            <a:ext cx="5690987" cy="3793990"/>
          </a:xfrm>
          <a:prstGeom prst="rect">
            <a:avLst/>
          </a:prstGeom>
        </p:spPr>
      </p:pic>
      <p:pic>
        <p:nvPicPr>
          <p:cNvPr id="6" name="Picture 5" descr="Currywurst">
            <a:extLst>
              <a:ext uri="{FF2B5EF4-FFF2-40B4-BE49-F238E27FC236}">
                <a16:creationId xmlns:a16="http://schemas.microsoft.com/office/drawing/2014/main" id="{F9078585-73A8-6E6A-E585-3A76B895C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1015" y="1915693"/>
            <a:ext cx="5695659" cy="379399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2416-A75C-7264-428D-5D47A64A6F9A}"/>
              </a:ext>
            </a:extLst>
          </p:cNvPr>
          <p:cNvSpPr>
            <a:spLocks noGrp="1"/>
          </p:cNvSpPr>
          <p:nvPr>
            <p:ph type="title"/>
          </p:nvPr>
        </p:nvSpPr>
        <p:spPr/>
        <p:txBody>
          <a:bodyPr/>
          <a:lstStyle/>
          <a:p>
            <a:r>
              <a:rPr lang="en-AU" i="1" dirty="0" err="1"/>
              <a:t>salzig</a:t>
            </a:r>
            <a:endParaRPr lang="en-AU" dirty="0" err="1"/>
          </a:p>
        </p:txBody>
      </p:sp>
      <p:pic>
        <p:nvPicPr>
          <p:cNvPr id="4" name="Picture 3" descr="Brezeln">
            <a:extLst>
              <a:ext uri="{FF2B5EF4-FFF2-40B4-BE49-F238E27FC236}">
                <a16:creationId xmlns:a16="http://schemas.microsoft.com/office/drawing/2014/main" id="{EEF81B85-BF11-3839-8224-DDA688335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6493" y="1585807"/>
            <a:ext cx="6819014" cy="453699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55B5-1F8E-B416-8DF8-DB7F6FD11B20}"/>
              </a:ext>
            </a:extLst>
          </p:cNvPr>
          <p:cNvSpPr>
            <a:spLocks noGrp="1"/>
          </p:cNvSpPr>
          <p:nvPr>
            <p:ph type="title"/>
          </p:nvPr>
        </p:nvSpPr>
        <p:spPr/>
        <p:txBody>
          <a:bodyPr/>
          <a:lstStyle/>
          <a:p>
            <a:r>
              <a:rPr lang="en-AU" i="1" dirty="0" err="1"/>
              <a:t>sauer</a:t>
            </a:r>
          </a:p>
        </p:txBody>
      </p:sp>
      <p:pic>
        <p:nvPicPr>
          <p:cNvPr id="6" name="Picture 5" descr="Sauerkraut">
            <a:extLst>
              <a:ext uri="{FF2B5EF4-FFF2-40B4-BE49-F238E27FC236}">
                <a16:creationId xmlns:a16="http://schemas.microsoft.com/office/drawing/2014/main" id="{A65C16DC-D67D-5A3A-A680-0D30F48B5363}"/>
              </a:ext>
            </a:extLst>
          </p:cNvPr>
          <p:cNvPicPr>
            <a:picLocks noChangeAspect="1"/>
          </p:cNvPicPr>
          <p:nvPr/>
        </p:nvPicPr>
        <p:blipFill>
          <a:blip r:embed="rId3"/>
          <a:stretch>
            <a:fillRect/>
          </a:stretch>
        </p:blipFill>
        <p:spPr>
          <a:xfrm>
            <a:off x="2837120" y="1597013"/>
            <a:ext cx="6517759" cy="4449561"/>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95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FD0AC4-A302-5DD2-C380-D32E7A62D0F3}"/>
              </a:ext>
            </a:extLst>
          </p:cNvPr>
          <p:cNvSpPr>
            <a:spLocks noGrp="1"/>
          </p:cNvSpPr>
          <p:nvPr>
            <p:ph type="title"/>
          </p:nvPr>
        </p:nvSpPr>
        <p:spPr/>
        <p:txBody>
          <a:bodyPr/>
          <a:lstStyle/>
          <a:p>
            <a:r>
              <a:rPr lang="en-AU" i="1" dirty="0" err="1"/>
              <a:t>süß</a:t>
            </a:r>
            <a:br>
              <a:rPr lang="en-AU" sz="1200" i="1" dirty="0"/>
            </a:br>
            <a:endParaRPr lang="en-AU" dirty="0"/>
          </a:p>
        </p:txBody>
      </p:sp>
      <p:pic>
        <p:nvPicPr>
          <p:cNvPr id="7" name="Picture 6" descr="Eis">
            <a:extLst>
              <a:ext uri="{FF2B5EF4-FFF2-40B4-BE49-F238E27FC236}">
                <a16:creationId xmlns:a16="http://schemas.microsoft.com/office/drawing/2014/main" id="{8D1758C8-65BF-9E22-EEF7-C70229AE923A}"/>
              </a:ext>
            </a:extLst>
          </p:cNvPr>
          <p:cNvPicPr>
            <a:picLocks noChangeAspect="1"/>
          </p:cNvPicPr>
          <p:nvPr/>
        </p:nvPicPr>
        <p:blipFill>
          <a:blip r:embed="rId3"/>
          <a:stretch>
            <a:fillRect/>
          </a:stretch>
        </p:blipFill>
        <p:spPr>
          <a:xfrm>
            <a:off x="360000" y="1877455"/>
            <a:ext cx="5736000" cy="3880452"/>
          </a:xfrm>
          <a:prstGeom prst="rect">
            <a:avLst/>
          </a:prstGeom>
        </p:spPr>
      </p:pic>
      <p:pic>
        <p:nvPicPr>
          <p:cNvPr id="4" name="Picture 3" descr="Schokolade">
            <a:extLst>
              <a:ext uri="{FF2B5EF4-FFF2-40B4-BE49-F238E27FC236}">
                <a16:creationId xmlns:a16="http://schemas.microsoft.com/office/drawing/2014/main" id="{34F7C5F3-F9FA-7382-50C1-30C1790B62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7563" y="3215549"/>
            <a:ext cx="5886437" cy="254235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31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9EFE-0C33-5049-E9BE-4CBB8338C71E}"/>
              </a:ext>
            </a:extLst>
          </p:cNvPr>
          <p:cNvSpPr>
            <a:spLocks noGrp="1"/>
          </p:cNvSpPr>
          <p:nvPr>
            <p:ph type="title"/>
          </p:nvPr>
        </p:nvSpPr>
        <p:spPr/>
        <p:txBody>
          <a:bodyPr/>
          <a:lstStyle/>
          <a:p>
            <a:r>
              <a:rPr lang="en-AU" i="1" dirty="0" err="1"/>
              <a:t>würzig</a:t>
            </a:r>
            <a:endParaRPr lang="en-AU" dirty="0" err="1"/>
          </a:p>
        </p:txBody>
      </p:sp>
      <p:pic>
        <p:nvPicPr>
          <p:cNvPr id="4" name="Picture 3" descr="Lebkuchen">
            <a:extLst>
              <a:ext uri="{FF2B5EF4-FFF2-40B4-BE49-F238E27FC236}">
                <a16:creationId xmlns:a16="http://schemas.microsoft.com/office/drawing/2014/main" id="{3563A6D7-30A8-7503-FA3A-AB9BE71D0E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7031" y="1525184"/>
            <a:ext cx="6937937" cy="462043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80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1FE81F-F4A6-F7B0-BCF5-4A06CCF3FAFE}"/>
              </a:ext>
            </a:extLst>
          </p:cNvPr>
          <p:cNvSpPr>
            <a:spLocks noGrp="1"/>
          </p:cNvSpPr>
          <p:nvPr>
            <p:ph type="title"/>
          </p:nvPr>
        </p:nvSpPr>
        <p:spPr/>
        <p:txBody>
          <a:bodyPr/>
          <a:lstStyle/>
          <a:p>
            <a:r>
              <a:rPr lang="en-AU" i="1" dirty="0" err="1"/>
              <a:t>gesund</a:t>
            </a:r>
            <a:r>
              <a:rPr lang="en-AU" sz="1200" i="1" dirty="0"/>
              <a:t> </a:t>
            </a:r>
            <a:br>
              <a:rPr lang="en-AU" sz="1200" i="1" dirty="0"/>
            </a:br>
            <a:endParaRPr lang="en-AU" dirty="0"/>
          </a:p>
        </p:txBody>
      </p:sp>
      <p:pic>
        <p:nvPicPr>
          <p:cNvPr id="4" name="Picture 3" descr="Gemüse">
            <a:extLst>
              <a:ext uri="{FF2B5EF4-FFF2-40B4-BE49-F238E27FC236}">
                <a16:creationId xmlns:a16="http://schemas.microsoft.com/office/drawing/2014/main" id="{BBCF2344-D5B0-A9B0-6EB2-10027257B0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9" y="1505599"/>
            <a:ext cx="3809175" cy="2503256"/>
          </a:xfrm>
          <a:prstGeom prst="rect">
            <a:avLst/>
          </a:prstGeom>
        </p:spPr>
      </p:pic>
      <p:pic>
        <p:nvPicPr>
          <p:cNvPr id="6" name="Picture 5" descr="Obst">
            <a:extLst>
              <a:ext uri="{FF2B5EF4-FFF2-40B4-BE49-F238E27FC236}">
                <a16:creationId xmlns:a16="http://schemas.microsoft.com/office/drawing/2014/main" id="{39DB43A4-B922-66DF-4380-70166A7B0139}"/>
              </a:ext>
            </a:extLst>
          </p:cNvPr>
          <p:cNvPicPr>
            <a:picLocks noChangeAspect="1"/>
          </p:cNvPicPr>
          <p:nvPr/>
        </p:nvPicPr>
        <p:blipFill>
          <a:blip r:embed="rId4"/>
          <a:stretch>
            <a:fillRect/>
          </a:stretch>
        </p:blipFill>
        <p:spPr>
          <a:xfrm>
            <a:off x="359999" y="4136065"/>
            <a:ext cx="3947226" cy="2077148"/>
          </a:xfrm>
          <a:prstGeom prst="rect">
            <a:avLst/>
          </a:prstGeom>
        </p:spPr>
      </p:pic>
      <p:pic>
        <p:nvPicPr>
          <p:cNvPr id="5" name="Picture 4" descr="Wasser">
            <a:extLst>
              <a:ext uri="{FF2B5EF4-FFF2-40B4-BE49-F238E27FC236}">
                <a16:creationId xmlns:a16="http://schemas.microsoft.com/office/drawing/2014/main" id="{41E41541-4E8F-C4EE-5B65-3A37C789ED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9345" y="1474081"/>
            <a:ext cx="3633310" cy="4837521"/>
          </a:xfrm>
          <a:prstGeom prst="rect">
            <a:avLst/>
          </a:prstGeom>
        </p:spPr>
      </p:pic>
      <p:pic>
        <p:nvPicPr>
          <p:cNvPr id="7" name="Picture 6" descr="Eier">
            <a:extLst>
              <a:ext uri="{FF2B5EF4-FFF2-40B4-BE49-F238E27FC236}">
                <a16:creationId xmlns:a16="http://schemas.microsoft.com/office/drawing/2014/main" id="{42508FE2-0E02-7332-5C2F-0547E53CA5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8921" y="1676444"/>
            <a:ext cx="3656612" cy="2216397"/>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59B5-148F-47D6-5E0B-957AF6C88701}"/>
              </a:ext>
            </a:extLst>
          </p:cNvPr>
          <p:cNvSpPr>
            <a:spLocks noGrp="1"/>
          </p:cNvSpPr>
          <p:nvPr>
            <p:ph type="title"/>
          </p:nvPr>
        </p:nvSpPr>
        <p:spPr/>
        <p:txBody>
          <a:bodyPr/>
          <a:lstStyle/>
          <a:p>
            <a:r>
              <a:rPr lang="en-AU" i="1" dirty="0" err="1"/>
              <a:t>frisch</a:t>
            </a:r>
            <a:br>
              <a:rPr lang="en-AU" sz="1200" i="1" dirty="0"/>
            </a:br>
            <a:endParaRPr lang="en-AU" dirty="0"/>
          </a:p>
        </p:txBody>
      </p:sp>
      <p:pic>
        <p:nvPicPr>
          <p:cNvPr id="7" name="Picture 6" descr="Gemüse">
            <a:extLst>
              <a:ext uri="{FF2B5EF4-FFF2-40B4-BE49-F238E27FC236}">
                <a16:creationId xmlns:a16="http://schemas.microsoft.com/office/drawing/2014/main" id="{314C2F99-DAA7-7140-A1AE-420A3FCAB8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2427035"/>
            <a:ext cx="4053466" cy="2665023"/>
          </a:xfrm>
          <a:prstGeom prst="rect">
            <a:avLst/>
          </a:prstGeom>
        </p:spPr>
      </p:pic>
      <p:pic>
        <p:nvPicPr>
          <p:cNvPr id="4" name="Picture 3" descr="Milch">
            <a:extLst>
              <a:ext uri="{FF2B5EF4-FFF2-40B4-BE49-F238E27FC236}">
                <a16:creationId xmlns:a16="http://schemas.microsoft.com/office/drawing/2014/main" id="{EFD89BFA-382F-7FB5-63E4-F8F97B5BE5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8565" y="1809409"/>
            <a:ext cx="3494869" cy="3900275"/>
          </a:xfrm>
          <a:prstGeom prst="rect">
            <a:avLst/>
          </a:prstGeom>
        </p:spPr>
      </p:pic>
      <p:pic>
        <p:nvPicPr>
          <p:cNvPr id="8" name="Picture 7" descr="Obst">
            <a:extLst>
              <a:ext uri="{FF2B5EF4-FFF2-40B4-BE49-F238E27FC236}">
                <a16:creationId xmlns:a16="http://schemas.microsoft.com/office/drawing/2014/main" id="{2269A18B-DD7C-318D-30F5-F22DFE13CF87}"/>
              </a:ext>
            </a:extLst>
          </p:cNvPr>
          <p:cNvPicPr>
            <a:picLocks noChangeAspect="1"/>
          </p:cNvPicPr>
          <p:nvPr/>
        </p:nvPicPr>
        <p:blipFill>
          <a:blip r:embed="rId6"/>
          <a:stretch>
            <a:fillRect/>
          </a:stretch>
        </p:blipFill>
        <p:spPr>
          <a:xfrm>
            <a:off x="7400260" y="2590332"/>
            <a:ext cx="4443740" cy="2338428"/>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83925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themeOverride>
</file>

<file path=ppt/theme/themeOverride2.xml><?xml version="1.0" encoding="utf-8"?>
<a:themeOverride xmlns:a="http://schemas.openxmlformats.org/drawingml/2006/main">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themeOverride>
</file>

<file path=docProps/app.xml><?xml version="1.0" encoding="utf-8"?>
<Properties xmlns="http://schemas.openxmlformats.org/officeDocument/2006/extended-properties" xmlns:vt="http://schemas.openxmlformats.org/officeDocument/2006/docPropsVTypes">
  <Template/>
  <TotalTime>0</TotalTime>
  <Words>640</Words>
  <Application>Microsoft Office PowerPoint</Application>
  <PresentationFormat>Widescreen</PresentationFormat>
  <Paragraphs>115</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Public Sans</vt:lpstr>
      <vt:lpstr>Public Sans Light</vt:lpstr>
      <vt:lpstr>Calibri</vt:lpstr>
      <vt:lpstr>Times New Roman</vt:lpstr>
      <vt:lpstr>Arial</vt:lpstr>
      <vt:lpstr>3_NSWG Corporate</vt:lpstr>
      <vt:lpstr>Adjectives for taste</vt:lpstr>
      <vt:lpstr>lecker</vt:lpstr>
      <vt:lpstr>eklig </vt:lpstr>
      <vt:lpstr>salzig</vt:lpstr>
      <vt:lpstr>sauer</vt:lpstr>
      <vt:lpstr>süß </vt:lpstr>
      <vt:lpstr>würzig</vt:lpstr>
      <vt:lpstr>gesund  </vt:lpstr>
      <vt:lpstr>frisch </vt:lpstr>
      <vt:lpstr>ungesund </vt:lpstr>
      <vt:lpstr>Let’s make sentences using adjectives </vt:lpstr>
      <vt:lpstr>Examples</vt:lpstr>
      <vt:lpstr>Fill in the correct word – ist or sind </vt:lpstr>
      <vt:lpstr>Sauerkraut (1 of 2)</vt:lpstr>
      <vt:lpstr>Schnitzel</vt:lpstr>
      <vt:lpstr>Sauerkraut (2 of 2)</vt:lpstr>
      <vt:lpstr>Döner</vt:lpstr>
      <vt:lpstr>Gemüse</vt:lpstr>
      <vt:lpstr>Obst</vt:lpstr>
      <vt:lpstr>Wasser</vt:lpstr>
      <vt:lpstr>Pommes frites</vt:lpstr>
      <vt:lpstr>Eis</vt:lpstr>
      <vt:lpstr>Lebkuchen</vt:lpstr>
      <vt:lpstr>Eier</vt:lpstr>
      <vt:lpstr>Apfelschorle</vt:lpstr>
      <vt:lpstr>Frankfurter</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Adjectives for taste</dc:title>
  <dc:creator>NSW Department of Education</dc:creator>
  <dcterms:created xsi:type="dcterms:W3CDTF">2024-03-11T22:53:11Z</dcterms:created>
  <dcterms:modified xsi:type="dcterms:W3CDTF">2024-03-11T22:53:27Z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2024-03-11T22:53:26Z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a10db317-2079-4333-823a-09fe40400450</vt:lpwstr>
  </property>
  <property fmtid="{D5CDD505-2E9C-101B-9397-08002B2CF9AE}" pid="8" name="MSIP_Label_b603dfd7-d93a-4381-a340-2995d8282205_ContentBits">
    <vt:lpwstr>0</vt:lpwstr>
  </property>
</Properties>
</file>