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activeX/activeX1.xml" ContentType="application/vnd.ms-office.activeX+xml"/>
  <Override PartName="/ppt/activeX/activeX2.xml" ContentType="application/vnd.ms-office.activeX+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8"/>
  </p:notesMasterIdLst>
  <p:handoutMasterIdLst>
    <p:handoutMasterId r:id="rId99"/>
  </p:handoutMasterIdLst>
  <p:sldIdLst>
    <p:sldId id="257" r:id="rId2"/>
    <p:sldId id="362" r:id="rId3"/>
    <p:sldId id="363" r:id="rId4"/>
    <p:sldId id="364" r:id="rId5"/>
    <p:sldId id="365"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 id="398" r:id="rId39"/>
    <p:sldId id="399" r:id="rId40"/>
    <p:sldId id="400" r:id="rId41"/>
    <p:sldId id="401" r:id="rId42"/>
    <p:sldId id="402" r:id="rId43"/>
    <p:sldId id="403" r:id="rId44"/>
    <p:sldId id="404" r:id="rId45"/>
    <p:sldId id="406" r:id="rId46"/>
    <p:sldId id="407" r:id="rId47"/>
    <p:sldId id="408" r:id="rId48"/>
    <p:sldId id="409" r:id="rId49"/>
    <p:sldId id="415" r:id="rId50"/>
    <p:sldId id="411" r:id="rId51"/>
    <p:sldId id="412" r:id="rId52"/>
    <p:sldId id="413" r:id="rId53"/>
    <p:sldId id="414" r:id="rId54"/>
    <p:sldId id="410" r:id="rId55"/>
    <p:sldId id="416" r:id="rId56"/>
    <p:sldId id="417" r:id="rId57"/>
    <p:sldId id="418" r:id="rId58"/>
    <p:sldId id="419" r:id="rId59"/>
    <p:sldId id="420" r:id="rId60"/>
    <p:sldId id="421" r:id="rId61"/>
    <p:sldId id="422" r:id="rId62"/>
    <p:sldId id="423" r:id="rId63"/>
    <p:sldId id="424" r:id="rId64"/>
    <p:sldId id="425" r:id="rId65"/>
    <p:sldId id="426" r:id="rId66"/>
    <p:sldId id="427" r:id="rId67"/>
    <p:sldId id="428" r:id="rId68"/>
    <p:sldId id="429" r:id="rId69"/>
    <p:sldId id="430" r:id="rId70"/>
    <p:sldId id="431" r:id="rId71"/>
    <p:sldId id="432" r:id="rId72"/>
    <p:sldId id="438" r:id="rId73"/>
    <p:sldId id="433" r:id="rId74"/>
    <p:sldId id="434" r:id="rId75"/>
    <p:sldId id="435" r:id="rId76"/>
    <p:sldId id="436" r:id="rId77"/>
    <p:sldId id="437" r:id="rId78"/>
    <p:sldId id="439" r:id="rId79"/>
    <p:sldId id="440" r:id="rId80"/>
    <p:sldId id="441" r:id="rId81"/>
    <p:sldId id="442" r:id="rId82"/>
    <p:sldId id="443" r:id="rId83"/>
    <p:sldId id="444" r:id="rId84"/>
    <p:sldId id="445" r:id="rId85"/>
    <p:sldId id="446" r:id="rId86"/>
    <p:sldId id="447" r:id="rId87"/>
    <p:sldId id="448" r:id="rId88"/>
    <p:sldId id="449" r:id="rId89"/>
    <p:sldId id="450" r:id="rId90"/>
    <p:sldId id="451" r:id="rId91"/>
    <p:sldId id="452" r:id="rId92"/>
    <p:sldId id="453" r:id="rId93"/>
    <p:sldId id="454" r:id="rId94"/>
    <p:sldId id="455" r:id="rId95"/>
    <p:sldId id="456" r:id="rId96"/>
    <p:sldId id="361" r:id="rId97"/>
  </p:sldIdLst>
  <p:sldSz cx="12192000" cy="6858000"/>
  <p:notesSz cx="6858000" cy="9144000"/>
  <p:embeddedFontLst>
    <p:embeddedFont>
      <p:font typeface="Calibri" panose="020F0502020204030204" pitchFamily="34" charset="0"/>
      <p:regular r:id="rId100"/>
      <p:bold r:id="rId101"/>
      <p:italic r:id="rId102"/>
      <p:boldItalic r:id="rId103"/>
    </p:embeddedFont>
    <p:embeddedFont>
      <p:font typeface="Montserrat" panose="00000500000000000000" pitchFamily="2" charset="0"/>
      <p:regular r:id="rId104"/>
      <p:bold r:id="rId105"/>
      <p:italic r:id="rId106"/>
      <p:boldItalic r:id="rId107"/>
    </p:embeddedFont>
    <p:embeddedFont>
      <p:font typeface="Public Sans" pitchFamily="2" charset="0"/>
      <p:regular r:id="rId108"/>
      <p:bold r:id="rId109"/>
      <p:italic r:id="rId110"/>
      <p:boldItalic r:id="rId111"/>
    </p:embeddedFont>
    <p:embeddedFont>
      <p:font typeface="Public Sans Light" pitchFamily="2" charset="0"/>
      <p:regular r:id="rId112"/>
      <p:italic r:id="rId113"/>
    </p:embeddedFont>
    <p:embeddedFont>
      <p:font typeface="Public Sans SemiBold" pitchFamily="2" charset="0"/>
      <p:regular r:id="rId114"/>
      <p:bold r:id="rId115"/>
      <p:italic r:id="rId116"/>
      <p:boldItalic r:id="rId117"/>
    </p:embeddedFont>
    <p:embeddedFont>
      <p:font typeface="Segoe UI" panose="020B0502040204020203" pitchFamily="34" charset="0"/>
      <p:regular r:id="rId118"/>
      <p:bold r:id="rId119"/>
      <p:italic r:id="rId120"/>
      <p:boldItalic r:id="rId12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5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CBEDFD"/>
    <a:srgbClr val="146CFD"/>
    <a:srgbClr val="000000"/>
    <a:srgbClr val="00296C"/>
    <a:srgbClr val="CDD3D6"/>
    <a:srgbClr val="EBEBEB"/>
    <a:srgbClr val="FFFFFF"/>
    <a:srgbClr val="0070C0"/>
    <a:srgbClr val="004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7584E-DCB8-47DE-A749-E6B3D73F0509}" v="9" dt="2024-02-01T06:50:04.96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3" autoAdjust="0"/>
    <p:restoredTop sz="83771" autoAdjust="0"/>
  </p:normalViewPr>
  <p:slideViewPr>
    <p:cSldViewPr snapToGrid="0">
      <p:cViewPr varScale="1">
        <p:scale>
          <a:sx n="67" d="100"/>
          <a:sy n="67" d="100"/>
        </p:scale>
        <p:origin x="760" y="56"/>
      </p:cViewPr>
      <p:guideLst>
        <p:guide orient="horz" pos="2160"/>
        <p:guide pos="257"/>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8.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3.fntdata"/><Relationship Id="rId16" Type="http://schemas.openxmlformats.org/officeDocument/2006/relationships/slide" Target="slides/slide15.xml"/><Relationship Id="rId107" Type="http://schemas.openxmlformats.org/officeDocument/2006/relationships/font" Target="fonts/font8.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3.fntdata"/><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4.fntdata"/><Relationship Id="rId118" Type="http://schemas.openxmlformats.org/officeDocument/2006/relationships/font" Target="fonts/font19.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4.fntdata"/><Relationship Id="rId108" Type="http://schemas.openxmlformats.org/officeDocument/2006/relationships/font" Target="fonts/font9.fntdata"/><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5.fntdata"/><Relationship Id="rId119" Type="http://schemas.openxmlformats.org/officeDocument/2006/relationships/font" Target="fonts/font20.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0.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5.fntdata"/><Relationship Id="rId120" Type="http://schemas.openxmlformats.org/officeDocument/2006/relationships/font" Target="fonts/font21.fntdata"/><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1.fntdata"/><Relationship Id="rId115" Type="http://schemas.openxmlformats.org/officeDocument/2006/relationships/font" Target="fonts/font16.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fntdata"/><Relationship Id="rId105" Type="http://schemas.openxmlformats.org/officeDocument/2006/relationships/font" Target="fonts/font6.fntdata"/><Relationship Id="rId12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121" Type="http://schemas.openxmlformats.org/officeDocument/2006/relationships/font" Target="fonts/font2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2.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7.fntdata"/><Relationship Id="rId12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font" Target="fonts/font2.fntdata"/><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1/02/2024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415909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E51DA-53F7-311C-21D7-AAA626E910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0B5578-AAD9-0AE8-D1C9-177996E5C5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491061-925B-8A7D-8BE4-7A5FD03CB52D}"/>
              </a:ext>
            </a:extLst>
          </p:cNvPr>
          <p:cNvSpPr>
            <a:spLocks noGrp="1"/>
          </p:cNvSpPr>
          <p:nvPr>
            <p:ph type="body" idx="1"/>
          </p:nvPr>
        </p:nvSpPr>
        <p:spPr/>
        <p:txBody>
          <a:bodyPr/>
          <a:lstStyle/>
          <a:p>
            <a:r>
              <a:rPr lang="en-US" dirty="0"/>
              <a:t>Red Room Poetry (20 June 2018) ‘Interview - Ali </a:t>
            </a:r>
            <a:r>
              <a:rPr lang="en-US" dirty="0" err="1"/>
              <a:t>Cobby</a:t>
            </a:r>
            <a:r>
              <a:rPr lang="en-US" dirty="0"/>
              <a:t> </a:t>
            </a:r>
            <a:r>
              <a:rPr lang="en-US" dirty="0" err="1"/>
              <a:t>Eckermann</a:t>
            </a:r>
            <a:r>
              <a:rPr lang="en-US" dirty="0"/>
              <a:t> on her poem ‘Trance’’ [video], Red Room Poetry, YouTube, accessed 15 January 2024.</a:t>
            </a:r>
            <a:br>
              <a:rPr lang="en-US" dirty="0"/>
            </a:br>
            <a:r>
              <a:rPr lang="en-US" dirty="0"/>
              <a:t>https://</a:t>
            </a:r>
            <a:r>
              <a:rPr lang="en-US" dirty="0" err="1"/>
              <a:t>www.youtube.com</a:t>
            </a:r>
            <a:r>
              <a:rPr lang="en-US" dirty="0"/>
              <a:t>/</a:t>
            </a:r>
            <a:r>
              <a:rPr lang="en-US" dirty="0" err="1"/>
              <a:t>watch?app</a:t>
            </a:r>
            <a:r>
              <a:rPr lang="en-US" dirty="0"/>
              <a:t>=</a:t>
            </a:r>
            <a:r>
              <a:rPr lang="en-US" dirty="0" err="1"/>
              <a:t>desktop&amp;v</a:t>
            </a:r>
            <a:r>
              <a:rPr lang="en-US" dirty="0"/>
              <a:t>=</a:t>
            </a:r>
            <a:r>
              <a:rPr lang="en-US" dirty="0" err="1"/>
              <a:t>qyIBhvEnNQk&amp;t</a:t>
            </a:r>
            <a:r>
              <a:rPr lang="en-US" dirty="0"/>
              <a:t>=7s </a:t>
            </a:r>
          </a:p>
        </p:txBody>
      </p:sp>
      <p:sp>
        <p:nvSpPr>
          <p:cNvPr id="4" name="Slide Number Placeholder 3">
            <a:extLst>
              <a:ext uri="{FF2B5EF4-FFF2-40B4-BE49-F238E27FC236}">
                <a16:creationId xmlns:a16="http://schemas.microsoft.com/office/drawing/2014/main" id="{3F932E12-35B3-9935-94BD-9BD3041652DB}"/>
              </a:ext>
            </a:extLst>
          </p:cNvPr>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3743164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B2244-A7A5-99FF-3C50-C2D2751F7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627B9-13BE-6D57-127C-96BFEB9E45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C9BFF9-CEAD-B298-5BAA-AC5D9660F5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427C4F-F505-CB8D-907A-D2CA9ED723C3}"/>
              </a:ext>
            </a:extLst>
          </p:cNvPr>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2995752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5515A-FB2C-1319-DA83-BD97FA176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B75B40-3FCC-596F-1544-CD1851F501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B6FD0-85CC-2DF5-98DA-1B1F7C9C7206}"/>
              </a:ext>
            </a:extLst>
          </p:cNvPr>
          <p:cNvSpPr>
            <a:spLocks noGrp="1"/>
          </p:cNvSpPr>
          <p:nvPr>
            <p:ph type="body" idx="1"/>
          </p:nvPr>
        </p:nvSpPr>
        <p:spPr/>
        <p:txBody>
          <a:bodyPr/>
          <a:lstStyle/>
          <a:p>
            <a:r>
              <a:rPr lang="en-US" dirty="0"/>
              <a:t>Red Room Poetry (20 June 2018) ‘Interview - Ali </a:t>
            </a:r>
            <a:r>
              <a:rPr lang="en-US" dirty="0" err="1"/>
              <a:t>Cobby</a:t>
            </a:r>
            <a:r>
              <a:rPr lang="en-US" dirty="0"/>
              <a:t> </a:t>
            </a:r>
            <a:r>
              <a:rPr lang="en-US" dirty="0" err="1"/>
              <a:t>Eckermann</a:t>
            </a:r>
            <a:r>
              <a:rPr lang="en-US" dirty="0"/>
              <a:t> on her poem ‘Trance’’ [video], Red Room Poetry, YouTube, accessed 15 January 2024.</a:t>
            </a:r>
            <a:br>
              <a:rPr lang="en-US" dirty="0"/>
            </a:br>
            <a:r>
              <a:rPr lang="en-US" dirty="0"/>
              <a:t>https://</a:t>
            </a:r>
            <a:r>
              <a:rPr lang="en-US" dirty="0" err="1"/>
              <a:t>www.youtube.com</a:t>
            </a:r>
            <a:r>
              <a:rPr lang="en-US" dirty="0"/>
              <a:t>/</a:t>
            </a:r>
            <a:r>
              <a:rPr lang="en-US" dirty="0" err="1"/>
              <a:t>watch?app</a:t>
            </a:r>
            <a:r>
              <a:rPr lang="en-US" dirty="0"/>
              <a:t>=</a:t>
            </a:r>
            <a:r>
              <a:rPr lang="en-US" dirty="0" err="1"/>
              <a:t>desktop&amp;v</a:t>
            </a:r>
            <a:r>
              <a:rPr lang="en-US" dirty="0"/>
              <a:t>=</a:t>
            </a:r>
            <a:r>
              <a:rPr lang="en-US" dirty="0" err="1"/>
              <a:t>qyIBhvEnNQk&amp;t</a:t>
            </a:r>
            <a:r>
              <a:rPr lang="en-US" dirty="0"/>
              <a:t>=7s </a:t>
            </a:r>
          </a:p>
        </p:txBody>
      </p:sp>
      <p:sp>
        <p:nvSpPr>
          <p:cNvPr id="4" name="Slide Number Placeholder 3">
            <a:extLst>
              <a:ext uri="{FF2B5EF4-FFF2-40B4-BE49-F238E27FC236}">
                <a16:creationId xmlns:a16="http://schemas.microsoft.com/office/drawing/2014/main" id="{868BB746-4C0B-F960-0F1B-0EF11AB0E839}"/>
              </a:ext>
            </a:extLst>
          </p:cNvPr>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3291058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0EB96-BA48-BE84-17AC-4EC8C6271D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66177-841F-07E6-DCDC-523CC257AA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84BBC-85FC-41D7-560E-0C4FDBF055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09EE18-4106-B4F0-FEC2-F8698C2F1F8F}"/>
              </a:ext>
            </a:extLst>
          </p:cNvPr>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1481244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B36CC-E91F-4960-BB87-2CCB999CD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51CC93-88AE-3871-C6A8-463AA18F1D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7D391-FF6D-5AF2-759D-DC84AEC8B5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3915B8-E8DA-54AE-4ACA-2F9D614C7600}"/>
              </a:ext>
            </a:extLst>
          </p:cNvPr>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3882622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1331116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4493E-2E25-0E82-93CF-C9436A8B7B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122E1-DE65-A6F2-EAD1-77F41E249E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055E7B-E954-17C5-DB11-2AE5269CCB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CB7C03-A7DA-AA6B-F6EB-5DF21110B320}"/>
              </a:ext>
            </a:extLst>
          </p:cNvPr>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2077607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EE936-E0E2-4D80-934F-986AC94259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F0BA1-6971-AEED-AA86-66F06105C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73BC9F-85B3-D0F9-1E09-BD2CFB857753}"/>
              </a:ext>
            </a:extLst>
          </p:cNvPr>
          <p:cNvSpPr>
            <a:spLocks noGrp="1"/>
          </p:cNvSpPr>
          <p:nvPr>
            <p:ph type="body" idx="1"/>
          </p:nvPr>
        </p:nvSpPr>
        <p:spPr/>
        <p:txBody>
          <a:bodyPr/>
          <a:lstStyle/>
          <a:p>
            <a:r>
              <a:rPr lang="en-US" dirty="0"/>
              <a:t>Red Room Poetry (20 June 2018) ‘Ali </a:t>
            </a:r>
            <a:r>
              <a:rPr lang="en-US" dirty="0" err="1"/>
              <a:t>Cobby</a:t>
            </a:r>
            <a:r>
              <a:rPr lang="en-US" dirty="0"/>
              <a:t> </a:t>
            </a:r>
            <a:r>
              <a:rPr lang="en-US" dirty="0" err="1"/>
              <a:t>Eckermann</a:t>
            </a:r>
            <a:r>
              <a:rPr lang="en-US" dirty="0"/>
              <a:t> reads ‘Eyes’’ [video], Red Room Poetry, YouTube, accessed 15 January 2024.</a:t>
            </a:r>
            <a:br>
              <a:rPr lang="en-US" dirty="0"/>
            </a:br>
            <a:r>
              <a:rPr lang="en-US" dirty="0"/>
              <a:t>https://</a:t>
            </a:r>
            <a:r>
              <a:rPr lang="en-US" dirty="0" err="1"/>
              <a:t>www.youtube.com</a:t>
            </a:r>
            <a:r>
              <a:rPr lang="en-US" dirty="0"/>
              <a:t>/</a:t>
            </a:r>
            <a:r>
              <a:rPr lang="en-US" dirty="0" err="1"/>
              <a:t>watch?v</a:t>
            </a:r>
            <a:r>
              <a:rPr lang="en-US" dirty="0"/>
              <a:t>=</a:t>
            </a:r>
            <a:r>
              <a:rPr lang="en-US" dirty="0" err="1"/>
              <a:t>SRFvAIWxEoI</a:t>
            </a:r>
            <a:r>
              <a:rPr lang="en-US" dirty="0"/>
              <a:t> </a:t>
            </a:r>
          </a:p>
        </p:txBody>
      </p:sp>
      <p:sp>
        <p:nvSpPr>
          <p:cNvPr id="4" name="Slide Number Placeholder 3">
            <a:extLst>
              <a:ext uri="{FF2B5EF4-FFF2-40B4-BE49-F238E27FC236}">
                <a16:creationId xmlns:a16="http://schemas.microsoft.com/office/drawing/2014/main" id="{4B50BBEC-8B19-AE74-3698-EEE10B4AEB06}"/>
              </a:ext>
            </a:extLst>
          </p:cNvPr>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1023899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330DA-D7E8-DFEA-C5A7-0F08D84FB6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E4F3AD-37B2-DBFF-AEB6-A9DDB8202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633E3-F79B-A09C-8CA6-97D6CF39902A}"/>
              </a:ext>
            </a:extLst>
          </p:cNvPr>
          <p:cNvSpPr>
            <a:spLocks noGrp="1"/>
          </p:cNvSpPr>
          <p:nvPr>
            <p:ph type="body" idx="1"/>
          </p:nvPr>
        </p:nvSpPr>
        <p:spPr/>
        <p:txBody>
          <a:bodyPr/>
          <a:lstStyle/>
          <a:p>
            <a:r>
              <a:rPr lang="en-US" dirty="0"/>
              <a:t>Red Room Poetry (20 June 2018) ‘Ali </a:t>
            </a:r>
            <a:r>
              <a:rPr lang="en-US" dirty="0" err="1"/>
              <a:t>Cobby</a:t>
            </a:r>
            <a:r>
              <a:rPr lang="en-US" dirty="0"/>
              <a:t> </a:t>
            </a:r>
            <a:r>
              <a:rPr lang="en-US" dirty="0" err="1"/>
              <a:t>Eckermann</a:t>
            </a:r>
            <a:r>
              <a:rPr lang="en-US" dirty="0"/>
              <a:t> reads ‘Eyes’’ [video], Red Room Poetry, YouTube, accessed 15 January 2024.</a:t>
            </a:r>
            <a:br>
              <a:rPr lang="en-US" dirty="0"/>
            </a:br>
            <a:r>
              <a:rPr lang="en-US" dirty="0"/>
              <a:t>https://</a:t>
            </a:r>
            <a:r>
              <a:rPr lang="en-US" dirty="0" err="1"/>
              <a:t>www.youtube.com</a:t>
            </a:r>
            <a:r>
              <a:rPr lang="en-US" dirty="0"/>
              <a:t>/</a:t>
            </a:r>
            <a:r>
              <a:rPr lang="en-US" dirty="0" err="1"/>
              <a:t>watch?v</a:t>
            </a:r>
            <a:r>
              <a:rPr lang="en-US" dirty="0"/>
              <a:t>=</a:t>
            </a:r>
            <a:r>
              <a:rPr lang="en-US" dirty="0" err="1"/>
              <a:t>SRFvAIWxEoI</a:t>
            </a:r>
            <a:r>
              <a:rPr lang="en-US" dirty="0"/>
              <a:t> </a:t>
            </a:r>
          </a:p>
        </p:txBody>
      </p:sp>
      <p:sp>
        <p:nvSpPr>
          <p:cNvPr id="4" name="Slide Number Placeholder 3">
            <a:extLst>
              <a:ext uri="{FF2B5EF4-FFF2-40B4-BE49-F238E27FC236}">
                <a16:creationId xmlns:a16="http://schemas.microsoft.com/office/drawing/2014/main" id="{B8F66124-B749-AB7B-B796-1C16E42F0ECF}"/>
              </a:ext>
            </a:extLst>
          </p:cNvPr>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1240357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85C92-A6FE-E39A-5037-19A801AB18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CE5F59-87E5-9EE7-3FB1-3AD09BA221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86BA4-C65E-90C4-621A-0DFAE54F2D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E3462A-A08C-5F2D-4DD6-6CA00BCFE881}"/>
              </a:ext>
            </a:extLst>
          </p:cNvPr>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2245329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NSW Education Standards Authority (NESA) (2017) Glossary, NESA website, accessed 15 February 2024. https://</a:t>
            </a:r>
            <a:r>
              <a:rPr lang="en-US" dirty="0" err="1"/>
              <a:t>educationstandards.nsw.edu.au</a:t>
            </a:r>
            <a:r>
              <a:rPr lang="en-US" dirty="0"/>
              <a:t>/</a:t>
            </a:r>
            <a:r>
              <a:rPr lang="en-US" dirty="0" err="1"/>
              <a:t>wps</a:t>
            </a:r>
            <a:r>
              <a:rPr lang="en-US" dirty="0"/>
              <a:t>/portal/</a:t>
            </a:r>
            <a:r>
              <a:rPr lang="en-US" dirty="0" err="1"/>
              <a:t>nesa</a:t>
            </a:r>
            <a:r>
              <a:rPr lang="en-US" dirty="0"/>
              <a:t>/11-12/stage-6-learning-areas/stage-6-english/english-standard-2017/glossary </a:t>
            </a:r>
          </a:p>
          <a:p>
            <a:endParaRPr lang="en-US" dirty="0"/>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124016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61200-4410-7AD3-BC6F-493A482A5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33818-3A6E-3B90-DB78-13B47FE859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95EDCF-51BD-D51E-E816-21E663C1F8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ED0370-26EE-1FF6-E1E1-764AA106C7DC}"/>
              </a:ext>
            </a:extLst>
          </p:cNvPr>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700125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245FF-D71F-8CFE-77CE-6C5DD1F9A2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9248B1-0B08-45E1-1F4F-C35E7623E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2D5208-9CD9-D3ED-D7C3-45A3A1A06B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F3337A-114B-6084-AD81-B468D21B84E6}"/>
              </a:ext>
            </a:extLst>
          </p:cNvPr>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3030808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22D7F-D4B5-86CB-769B-694970A52F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DAE378-00D2-2B06-E0A7-9A6A9065A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08114-E60D-4631-0759-8E76A9AC3F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ADA56E-E887-2690-F520-26DE7D30CD17}"/>
              </a:ext>
            </a:extLst>
          </p:cNvPr>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3186007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3B618-9ACE-5D03-4C60-548426994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E30AA-5437-FC74-2338-3BC6235FB8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C322CE-9118-1495-0D24-D779D8ABE96B}"/>
              </a:ext>
            </a:extLst>
          </p:cNvPr>
          <p:cNvSpPr>
            <a:spLocks noGrp="1"/>
          </p:cNvSpPr>
          <p:nvPr>
            <p:ph type="body" idx="1"/>
          </p:nvPr>
        </p:nvSpPr>
        <p:spPr/>
        <p:txBody>
          <a:bodyPr/>
          <a:lstStyle/>
          <a:p>
            <a:pPr marL="285750" indent="-285750">
              <a:buFont typeface="Arial" panose="020B0604020202020204" pitchFamily="34" charset="0"/>
              <a:buChar char="•"/>
            </a:pPr>
            <a:r>
              <a:rPr lang="en-US" dirty="0"/>
              <a:t>Cambridge Dictionary (2024) Family, Cambridge Dictionary website, accessed 16 January 2024. https://</a:t>
            </a:r>
            <a:r>
              <a:rPr lang="en-US" dirty="0" err="1"/>
              <a:t>dictionary.cambridge.org</a:t>
            </a:r>
            <a:r>
              <a:rPr lang="en-US" dirty="0"/>
              <a:t>/dictionary/</a:t>
            </a:r>
            <a:r>
              <a:rPr lang="en-US" dirty="0" err="1"/>
              <a:t>english</a:t>
            </a:r>
            <a:r>
              <a:rPr lang="en-US" dirty="0"/>
              <a:t>/family</a:t>
            </a:r>
          </a:p>
          <a:p>
            <a:pPr marL="285750" indent="-285750">
              <a:buFont typeface="Arial" panose="020B0604020202020204" pitchFamily="34" charset="0"/>
              <a:buChar char="•"/>
            </a:pPr>
            <a:r>
              <a:rPr lang="en-US" dirty="0"/>
              <a:t>Cambridge Dictionary  (2024) Kinship, Cambridge Dictionary website, accessed 16 January 2024. https://</a:t>
            </a:r>
            <a:r>
              <a:rPr lang="en-US" dirty="0" err="1"/>
              <a:t>dictionary.cambridge.org</a:t>
            </a:r>
            <a:r>
              <a:rPr lang="en-US" dirty="0"/>
              <a:t>/dictionary/</a:t>
            </a:r>
            <a:r>
              <a:rPr lang="en-US" dirty="0" err="1"/>
              <a:t>english</a:t>
            </a:r>
            <a:r>
              <a:rPr lang="en-US" dirty="0"/>
              <a:t>/kinship</a:t>
            </a:r>
          </a:p>
          <a:p>
            <a:pPr marL="285750" indent="-285750">
              <a:buFont typeface="Arial" panose="020B0604020202020204" pitchFamily="34" charset="0"/>
              <a:buChar char="•"/>
            </a:pPr>
            <a:r>
              <a:rPr lang="en-US" dirty="0"/>
              <a:t>Cambridge Dictionary (2024) Country, Cambridge Dictionary website, accessed 16 January 2024. https://</a:t>
            </a:r>
            <a:r>
              <a:rPr lang="en-US" dirty="0" err="1"/>
              <a:t>dictionary.cambridge.org</a:t>
            </a:r>
            <a:r>
              <a:rPr lang="en-US" dirty="0"/>
              <a:t>/dictionary/</a:t>
            </a:r>
            <a:r>
              <a:rPr lang="en-US" dirty="0" err="1"/>
              <a:t>english</a:t>
            </a:r>
            <a:r>
              <a:rPr lang="en-US" dirty="0"/>
              <a:t>/country</a:t>
            </a:r>
          </a:p>
          <a:p>
            <a:pPr marL="285750" indent="-28575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823C2623-ED1B-1FFE-B7E3-3A7CC1F8F951}"/>
              </a:ext>
            </a:extLst>
          </p:cNvPr>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466291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79E91-59A8-08D8-5A06-C8E7A859DF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4725A-8C8E-8777-63DC-403B1BA818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EE8995-1327-3B33-B54F-234EF5AB0CA2}"/>
              </a:ext>
            </a:extLst>
          </p:cNvPr>
          <p:cNvSpPr>
            <a:spLocks noGrp="1"/>
          </p:cNvSpPr>
          <p:nvPr>
            <p:ph type="body" idx="1"/>
          </p:nvPr>
        </p:nvSpPr>
        <p:spPr/>
        <p:txBody>
          <a:bodyPr/>
          <a:lstStyle/>
          <a:p>
            <a:pPr marL="285750" indent="-285750">
              <a:buFont typeface="Arial" panose="020B0604020202020204" pitchFamily="34" charset="0"/>
              <a:buChar char="•"/>
            </a:pPr>
            <a:r>
              <a:rPr lang="en-US" dirty="0"/>
              <a:t>Australians Together (2024) First Nations kinship, Australians Together website, accessed 16 January 2024. https://</a:t>
            </a:r>
            <a:r>
              <a:rPr lang="en-US" dirty="0" err="1"/>
              <a:t>australianstogether.org.au</a:t>
            </a:r>
            <a:r>
              <a:rPr lang="en-US" dirty="0"/>
              <a:t>/discover/indigenous-culture/kinship/</a:t>
            </a:r>
          </a:p>
          <a:p>
            <a:pPr marL="285750" indent="-285750">
              <a:buFont typeface="Arial" panose="020B0604020202020204" pitchFamily="34" charset="0"/>
              <a:buChar char="•"/>
            </a:pPr>
            <a:r>
              <a:rPr lang="en-US" dirty="0"/>
              <a:t>The Australian Institute of Aboriginal and Torres Strait Islander Studies (AITSIS) (n.d.) Welcome to Country, AITSIS website, accessed 16 January 2024. https://</a:t>
            </a:r>
            <a:r>
              <a:rPr lang="en-US" dirty="0" err="1"/>
              <a:t>aiatsis.gov.au</a:t>
            </a:r>
            <a:r>
              <a:rPr lang="en-US" dirty="0"/>
              <a:t>/explore/welcome-country</a:t>
            </a: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A715C8FE-494A-E392-E8D9-4C7CCCEC7DD7}"/>
              </a:ext>
            </a:extLst>
          </p:cNvPr>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1085562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BEE72-73D2-8AFE-5CBA-2A1DF2DC5B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D15FAB-9249-8D98-D7E3-CA3A1E9421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311E4F-7823-7E78-15AA-92613B21A3ED}"/>
              </a:ext>
            </a:extLst>
          </p:cNvPr>
          <p:cNvSpPr>
            <a:spLocks noGrp="1"/>
          </p:cNvSpPr>
          <p:nvPr>
            <p:ph type="body" idx="1"/>
          </p:nvPr>
        </p:nvSpPr>
        <p:spPr/>
        <p:txBody>
          <a:bodyPr/>
          <a:lstStyle/>
          <a:p>
            <a:pPr marL="285750" indent="-285750">
              <a:buFont typeface="Arial" panose="020B0604020202020204" pitchFamily="34" charset="0"/>
              <a:buChar char="•"/>
            </a:pPr>
            <a:r>
              <a:rPr lang="en-US" dirty="0"/>
              <a:t>Cambridge Dictionary (2024) Family, Cambridge Dictionary website, accessed 16 January 2024. https://</a:t>
            </a:r>
            <a:r>
              <a:rPr lang="en-US" dirty="0" err="1"/>
              <a:t>dictionary.cambridge.org</a:t>
            </a:r>
            <a:r>
              <a:rPr lang="en-US" dirty="0"/>
              <a:t>/dictionary/</a:t>
            </a:r>
            <a:r>
              <a:rPr lang="en-US" dirty="0" err="1"/>
              <a:t>english</a:t>
            </a:r>
            <a:r>
              <a:rPr lang="en-US" dirty="0"/>
              <a:t>/family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Cambridge Dictionary  (2024) Kinship, Cambridge Dictionary website, accessed 16 January 2024. https://</a:t>
            </a:r>
            <a:r>
              <a:rPr lang="en-US" dirty="0" err="1"/>
              <a:t>dictionary.cambridge.org</a:t>
            </a:r>
            <a:r>
              <a:rPr lang="en-US" dirty="0"/>
              <a:t>/dictionary/</a:t>
            </a:r>
            <a:r>
              <a:rPr lang="en-US" dirty="0" err="1"/>
              <a:t>english</a:t>
            </a:r>
            <a:r>
              <a:rPr lang="en-US" dirty="0"/>
              <a:t>/kinship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Cambridge Dictionary (2024) Country, Cambridge Dictionary website, accessed 16 January 2024. https://</a:t>
            </a:r>
            <a:r>
              <a:rPr lang="en-US" dirty="0" err="1"/>
              <a:t>dictionary.cambridge.org</a:t>
            </a:r>
            <a:r>
              <a:rPr lang="en-US" dirty="0"/>
              <a:t>/dictionary/</a:t>
            </a:r>
            <a:r>
              <a:rPr lang="en-US" dirty="0" err="1"/>
              <a:t>english</a:t>
            </a:r>
            <a:r>
              <a:rPr lang="en-US" dirty="0"/>
              <a:t>/country</a:t>
            </a:r>
          </a:p>
          <a:p>
            <a:pPr marL="285750" indent="-28575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37D730F1-DA54-076D-FA28-81953A5656E3}"/>
              </a:ext>
            </a:extLst>
          </p:cNvPr>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207881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F1CED-CE14-C00E-902B-941D86065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0ED53-7116-9BCE-EA2E-E08C550359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5D88D-43D7-BC42-D8DD-CDD58DDDBE9E}"/>
              </a:ext>
            </a:extLst>
          </p:cNvPr>
          <p:cNvSpPr>
            <a:spLocks noGrp="1"/>
          </p:cNvSpPr>
          <p:nvPr>
            <p:ph type="body" idx="1"/>
          </p:nvPr>
        </p:nvSpPr>
        <p:spPr/>
        <p:txBody>
          <a:bodyPr/>
          <a:lstStyle/>
          <a:p>
            <a:pPr marL="171450" indent="-171450">
              <a:buFont typeface="Arial" panose="020B0604020202020204" pitchFamily="34" charset="0"/>
              <a:buChar char="•"/>
            </a:pPr>
            <a:r>
              <a:rPr lang="en-AU" sz="1600" dirty="0">
                <a:effectLst/>
                <a:latin typeface="Segoe UI" panose="020B0502040204020203" pitchFamily="34" charset="0"/>
              </a:rPr>
              <a:t>Yahoo (29 March 2016) 'A Look Inside the Heartbreaking Story of Australia's "Stolen Generation.”' [video], </a:t>
            </a:r>
            <a:r>
              <a:rPr lang="en-AU" sz="1600" i="1" dirty="0">
                <a:effectLst/>
                <a:latin typeface="Segoe UI" panose="020B0502040204020203" pitchFamily="34" charset="0"/>
              </a:rPr>
              <a:t>Yahoo</a:t>
            </a:r>
            <a:r>
              <a:rPr lang="en-AU" sz="1600" dirty="0">
                <a:effectLst/>
                <a:latin typeface="Segoe UI" panose="020B0502040204020203" pitchFamily="34" charset="0"/>
              </a:rPr>
              <a:t>, YouTube, accessed 16 January 2024. https://</a:t>
            </a:r>
            <a:r>
              <a:rPr lang="en-AU" sz="1600" dirty="0" err="1">
                <a:effectLst/>
                <a:latin typeface="Segoe UI" panose="020B0502040204020203" pitchFamily="34" charset="0"/>
              </a:rPr>
              <a:t>www.youtube.com</a:t>
            </a:r>
            <a:r>
              <a:rPr lang="en-AU" sz="1600" dirty="0">
                <a:effectLst/>
                <a:latin typeface="Segoe UI" panose="020B0502040204020203" pitchFamily="34" charset="0"/>
              </a:rPr>
              <a:t>/</a:t>
            </a:r>
            <a:r>
              <a:rPr lang="en-AU" sz="1600" dirty="0" err="1">
                <a:effectLst/>
                <a:latin typeface="Segoe UI" panose="020B0502040204020203" pitchFamily="34" charset="0"/>
              </a:rPr>
              <a:t>watch?v</a:t>
            </a:r>
            <a:r>
              <a:rPr lang="en-AU" sz="1600" dirty="0">
                <a:effectLst/>
                <a:latin typeface="Segoe UI" panose="020B0502040204020203" pitchFamily="34" charset="0"/>
              </a:rPr>
              <a:t>=wikX7V3nXDE </a:t>
            </a:r>
          </a:p>
          <a:p>
            <a:pPr marL="171450" indent="-171450">
              <a:buFont typeface="Arial" panose="020B0604020202020204" pitchFamily="34" charset="0"/>
              <a:buChar char="•"/>
            </a:pPr>
            <a:r>
              <a:rPr lang="en-AU" sz="1600" dirty="0">
                <a:effectLst/>
                <a:latin typeface="Segoe UI" panose="020B0502040204020203" pitchFamily="34" charset="0"/>
              </a:rPr>
              <a:t>Australians Together (2024) </a:t>
            </a:r>
            <a:r>
              <a:rPr lang="en-AU" sz="1600" i="1" dirty="0">
                <a:effectLst/>
                <a:latin typeface="Segoe UI" panose="020B0502040204020203" pitchFamily="34" charset="0"/>
              </a:rPr>
              <a:t>First Nations kinship</a:t>
            </a:r>
            <a:r>
              <a:rPr lang="en-AU" sz="1600" dirty="0">
                <a:effectLst/>
                <a:latin typeface="Segoe UI" panose="020B0502040204020203" pitchFamily="34" charset="0"/>
              </a:rPr>
              <a:t>, Australians Together website, accessed 16 January 2024. https://</a:t>
            </a:r>
            <a:r>
              <a:rPr lang="en-AU" sz="1600" dirty="0" err="1">
                <a:effectLst/>
                <a:latin typeface="Segoe UI" panose="020B0502040204020203" pitchFamily="34" charset="0"/>
              </a:rPr>
              <a:t>australianstogether.org.au</a:t>
            </a:r>
            <a:r>
              <a:rPr lang="en-AU" sz="1600" dirty="0">
                <a:effectLst/>
                <a:latin typeface="Segoe UI" panose="020B0502040204020203" pitchFamily="34" charset="0"/>
              </a:rPr>
              <a:t>/discover/indigenous-culture/kinship/</a:t>
            </a:r>
            <a:endParaRPr lang="en-AU" dirty="0"/>
          </a:p>
          <a:p>
            <a:endParaRPr lang="en-US" dirty="0"/>
          </a:p>
        </p:txBody>
      </p:sp>
      <p:sp>
        <p:nvSpPr>
          <p:cNvPr id="4" name="Slide Number Placeholder 3">
            <a:extLst>
              <a:ext uri="{FF2B5EF4-FFF2-40B4-BE49-F238E27FC236}">
                <a16:creationId xmlns:a16="http://schemas.microsoft.com/office/drawing/2014/main" id="{2D8BDEA8-7A0A-0621-F925-3D880518B037}"/>
              </a:ext>
            </a:extLst>
          </p:cNvPr>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1838703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5DF92-7817-2CEE-65BA-CB236C62D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22DBEC-E08B-CA60-F48A-C44B3EE1A9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C36C49-DBB2-6998-9B5F-E825B1670B2F}"/>
              </a:ext>
            </a:extLst>
          </p:cNvPr>
          <p:cNvSpPr>
            <a:spLocks noGrp="1"/>
          </p:cNvSpPr>
          <p:nvPr>
            <p:ph type="body" idx="1"/>
          </p:nvPr>
        </p:nvSpPr>
        <p:spPr/>
        <p:txBody>
          <a:bodyPr/>
          <a:lstStyle/>
          <a:p>
            <a:pPr marL="0" indent="0">
              <a:buFontTx/>
              <a:buNone/>
            </a:pPr>
            <a:r>
              <a:rPr lang="en-US" dirty="0"/>
              <a:t>Red Room Poetry (20 June 2018) ‘Ali </a:t>
            </a:r>
            <a:r>
              <a:rPr lang="en-US" dirty="0" err="1"/>
              <a:t>Cobby</a:t>
            </a:r>
            <a:r>
              <a:rPr lang="en-US" dirty="0"/>
              <a:t> </a:t>
            </a:r>
            <a:r>
              <a:rPr lang="en-US" dirty="0" err="1"/>
              <a:t>Eckermann</a:t>
            </a:r>
            <a:r>
              <a:rPr lang="en-US" dirty="0"/>
              <a:t> reads ‘Leaves’’ [video], Red Room Poetry, YouTube, accessed 16 January 2024.</a:t>
            </a:r>
            <a:br>
              <a:rPr lang="en-US" dirty="0"/>
            </a:br>
            <a:r>
              <a:rPr lang="en-US" dirty="0"/>
              <a:t>https://</a:t>
            </a:r>
            <a:r>
              <a:rPr lang="en-US" dirty="0" err="1"/>
              <a:t>www.youtube.com</a:t>
            </a:r>
            <a:r>
              <a:rPr lang="en-US" dirty="0"/>
              <a:t>/</a:t>
            </a:r>
            <a:r>
              <a:rPr lang="en-US" dirty="0" err="1"/>
              <a:t>watch?v</a:t>
            </a:r>
            <a:r>
              <a:rPr lang="en-US" dirty="0"/>
              <a:t>=</a:t>
            </a:r>
            <a:r>
              <a:rPr lang="en-US" dirty="0" err="1"/>
              <a:t>SRFvAIWxEoI</a:t>
            </a:r>
            <a:r>
              <a:rPr lang="en-US" dirty="0"/>
              <a:t> </a:t>
            </a:r>
          </a:p>
          <a:p>
            <a:endParaRPr lang="en-US" dirty="0"/>
          </a:p>
        </p:txBody>
      </p:sp>
      <p:sp>
        <p:nvSpPr>
          <p:cNvPr id="4" name="Slide Number Placeholder 3">
            <a:extLst>
              <a:ext uri="{FF2B5EF4-FFF2-40B4-BE49-F238E27FC236}">
                <a16:creationId xmlns:a16="http://schemas.microsoft.com/office/drawing/2014/main" id="{B182DE62-9E13-145D-AEBC-8D8CBDD1329F}"/>
              </a:ext>
            </a:extLst>
          </p:cNvPr>
          <p:cNvSpPr>
            <a:spLocks noGrp="1"/>
          </p:cNvSpPr>
          <p:nvPr>
            <p:ph type="sldNum" sz="quarter" idx="5"/>
          </p:nvPr>
        </p:nvSpPr>
        <p:spPr/>
        <p:txBody>
          <a:bodyPr/>
          <a:lstStyle/>
          <a:p>
            <a:fld id="{B07158C4-A119-4B78-9DE8-A50001BC31DC}" type="slidenum">
              <a:rPr lang="en-AU" smtClean="0"/>
              <a:pPr/>
              <a:t>45</a:t>
            </a:fld>
            <a:endParaRPr lang="en-AU"/>
          </a:p>
        </p:txBody>
      </p:sp>
    </p:spTree>
    <p:extLst>
      <p:ext uri="{BB962C8B-B14F-4D97-AF65-F5344CB8AC3E}">
        <p14:creationId xmlns:p14="http://schemas.microsoft.com/office/powerpoint/2010/main" val="2153223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2C2BA-C053-BE2B-5B52-A05F832388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1FB287-8F8A-0FFA-3DC1-DB7BC95A6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6E657-BE9E-1243-D33C-F90D37346C8C}"/>
              </a:ext>
            </a:extLst>
          </p:cNvPr>
          <p:cNvSpPr>
            <a:spLocks noGrp="1"/>
          </p:cNvSpPr>
          <p:nvPr>
            <p:ph type="body" idx="1"/>
          </p:nvPr>
        </p:nvSpPr>
        <p:spPr/>
        <p:txBody>
          <a:bodyPr/>
          <a:lstStyle/>
          <a:p>
            <a:r>
              <a:rPr lang="en-US" dirty="0"/>
              <a:t>Red Room Poetry (20 June 2018) ‘Interview - Ali </a:t>
            </a:r>
            <a:r>
              <a:rPr lang="en-US" dirty="0" err="1"/>
              <a:t>Cobby</a:t>
            </a:r>
            <a:r>
              <a:rPr lang="en-US" dirty="0"/>
              <a:t> </a:t>
            </a:r>
            <a:r>
              <a:rPr lang="en-US" dirty="0" err="1"/>
              <a:t>Eckermann</a:t>
            </a:r>
            <a:r>
              <a:rPr lang="en-US" dirty="0"/>
              <a:t> on her poem ‘Leaves’’ [video], Red Room Poetry, YouTube, accessed 16 January 2024.</a:t>
            </a:r>
            <a:br>
              <a:rPr lang="en-US" dirty="0"/>
            </a:br>
            <a:r>
              <a:rPr lang="en-US" dirty="0"/>
              <a:t>https://</a:t>
            </a:r>
            <a:r>
              <a:rPr lang="en-US" dirty="0" err="1"/>
              <a:t>www.youtube.com</a:t>
            </a:r>
            <a:r>
              <a:rPr lang="en-US" dirty="0"/>
              <a:t>/</a:t>
            </a:r>
            <a:r>
              <a:rPr lang="en-US" dirty="0" err="1"/>
              <a:t>watch?v</a:t>
            </a:r>
            <a:r>
              <a:rPr lang="en-US" dirty="0"/>
              <a:t>=8BB1YWx7QiI </a:t>
            </a:r>
          </a:p>
          <a:p>
            <a:endParaRPr lang="en-US" dirty="0"/>
          </a:p>
        </p:txBody>
      </p:sp>
      <p:sp>
        <p:nvSpPr>
          <p:cNvPr id="4" name="Slide Number Placeholder 3">
            <a:extLst>
              <a:ext uri="{FF2B5EF4-FFF2-40B4-BE49-F238E27FC236}">
                <a16:creationId xmlns:a16="http://schemas.microsoft.com/office/drawing/2014/main" id="{3277A831-BE2D-6606-C9C8-4A1C1A3C1EE2}"/>
              </a:ext>
            </a:extLst>
          </p:cNvPr>
          <p:cNvSpPr>
            <a:spLocks noGrp="1"/>
          </p:cNvSpPr>
          <p:nvPr>
            <p:ph type="sldNum" sz="quarter" idx="5"/>
          </p:nvPr>
        </p:nvSpPr>
        <p:spPr/>
        <p:txBody>
          <a:bodyPr/>
          <a:lstStyle/>
          <a:p>
            <a:fld id="{B07158C4-A119-4B78-9DE8-A50001BC31DC}" type="slidenum">
              <a:rPr lang="en-AU" smtClean="0"/>
              <a:pPr/>
              <a:t>46</a:t>
            </a:fld>
            <a:endParaRPr lang="en-AU"/>
          </a:p>
        </p:txBody>
      </p:sp>
    </p:spTree>
    <p:extLst>
      <p:ext uri="{BB962C8B-B14F-4D97-AF65-F5344CB8AC3E}">
        <p14:creationId xmlns:p14="http://schemas.microsoft.com/office/powerpoint/2010/main" val="2550317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12444-B663-BB67-4597-68F1872C3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3D51F-719A-6850-CA51-060C4CCAC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AC6D41-820C-E40C-5496-4C7576E75E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6CB906-C672-8D30-9FE4-9D5CF9C8D953}"/>
              </a:ext>
            </a:extLst>
          </p:cNvPr>
          <p:cNvSpPr>
            <a:spLocks noGrp="1"/>
          </p:cNvSpPr>
          <p:nvPr>
            <p:ph type="sldNum" sz="quarter" idx="5"/>
          </p:nvPr>
        </p:nvSpPr>
        <p:spPr/>
        <p:txBody>
          <a:bodyPr/>
          <a:lstStyle/>
          <a:p>
            <a:fld id="{B07158C4-A119-4B78-9DE8-A50001BC31DC}" type="slidenum">
              <a:rPr lang="en-AU" smtClean="0"/>
              <a:pPr/>
              <a:t>47</a:t>
            </a:fld>
            <a:endParaRPr lang="en-AU"/>
          </a:p>
        </p:txBody>
      </p:sp>
    </p:spTree>
    <p:extLst>
      <p:ext uri="{BB962C8B-B14F-4D97-AF65-F5344CB8AC3E}">
        <p14:creationId xmlns:p14="http://schemas.microsoft.com/office/powerpoint/2010/main" val="3597188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075241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D26C8-F275-E964-0ACA-1F4D1612E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D1E3D0-F40B-7897-057F-F04F6018AE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3D6D4F-4727-F557-813F-661B5739A8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77DF85-4979-8BED-250B-0C1AA45DF74C}"/>
              </a:ext>
            </a:extLst>
          </p:cNvPr>
          <p:cNvSpPr>
            <a:spLocks noGrp="1"/>
          </p:cNvSpPr>
          <p:nvPr>
            <p:ph type="sldNum" sz="quarter" idx="5"/>
          </p:nvPr>
        </p:nvSpPr>
        <p:spPr/>
        <p:txBody>
          <a:bodyPr/>
          <a:lstStyle/>
          <a:p>
            <a:fld id="{B07158C4-A119-4B78-9DE8-A50001BC31DC}" type="slidenum">
              <a:rPr lang="en-AU" smtClean="0"/>
              <a:pPr/>
              <a:t>48</a:t>
            </a:fld>
            <a:endParaRPr lang="en-AU"/>
          </a:p>
        </p:txBody>
      </p:sp>
    </p:spTree>
    <p:extLst>
      <p:ext uri="{BB962C8B-B14F-4D97-AF65-F5344CB8AC3E}">
        <p14:creationId xmlns:p14="http://schemas.microsoft.com/office/powerpoint/2010/main" val="2441316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0FBFE-D406-CFDF-58CE-557FF5D70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33B20E-D123-12D7-1DAF-F0A9212FEC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0F0BEC-BFC6-CA84-AC11-477A10B88CE0}"/>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Segoe UI" panose="020B0502040204020203" pitchFamily="34" charset="0"/>
              </a:rPr>
              <a:t>Red Room Poetry (20 June 2018) ‘Ali </a:t>
            </a:r>
            <a:r>
              <a:rPr lang="en-AU" sz="1600" dirty="0" err="1">
                <a:effectLst/>
                <a:latin typeface="Segoe UI" panose="020B0502040204020203" pitchFamily="34" charset="0"/>
              </a:rPr>
              <a:t>Cobby</a:t>
            </a:r>
            <a:r>
              <a:rPr lang="en-AU" sz="1600" dirty="0">
                <a:effectLst/>
                <a:latin typeface="Segoe UI" panose="020B0502040204020203" pitchFamily="34" charset="0"/>
              </a:rPr>
              <a:t> </a:t>
            </a:r>
            <a:r>
              <a:rPr lang="en-AU" sz="1600" dirty="0" err="1">
                <a:effectLst/>
                <a:latin typeface="Segoe UI" panose="020B0502040204020203" pitchFamily="34" charset="0"/>
              </a:rPr>
              <a:t>Eckermann</a:t>
            </a:r>
            <a:r>
              <a:rPr lang="en-AU" sz="1600" dirty="0">
                <a:effectLst/>
                <a:latin typeface="Segoe UI" panose="020B0502040204020203" pitchFamily="34" charset="0"/>
              </a:rPr>
              <a:t> reads ‘Key’’ [video], </a:t>
            </a:r>
            <a:r>
              <a:rPr lang="en-AU" sz="1600" i="1" dirty="0">
                <a:effectLst/>
                <a:latin typeface="Segoe UI" panose="020B0502040204020203" pitchFamily="34" charset="0"/>
              </a:rPr>
              <a:t>Red Room Poetry</a:t>
            </a:r>
            <a:r>
              <a:rPr lang="en-AU" sz="1600" dirty="0">
                <a:effectLst/>
                <a:latin typeface="Segoe UI" panose="020B0502040204020203" pitchFamily="34" charset="0"/>
              </a:rPr>
              <a:t>, YouTube, accessed 16 January 2024.</a:t>
            </a:r>
            <a:br>
              <a:rPr lang="en-AU" sz="1600" dirty="0">
                <a:effectLst/>
                <a:latin typeface="Segoe UI" panose="020B0502040204020203" pitchFamily="34" charset="0"/>
              </a:rPr>
            </a:br>
            <a:r>
              <a:rPr lang="en-AU" sz="1600" dirty="0">
                <a:effectLst/>
                <a:latin typeface="Segoe UI" panose="020B0502040204020203" pitchFamily="34" charset="0"/>
              </a:rPr>
              <a:t>https://</a:t>
            </a:r>
            <a:r>
              <a:rPr lang="en-AU" sz="1600" dirty="0" err="1">
                <a:effectLst/>
                <a:latin typeface="Segoe UI" panose="020B0502040204020203" pitchFamily="34" charset="0"/>
              </a:rPr>
              <a:t>www.youtube.com</a:t>
            </a:r>
            <a:r>
              <a:rPr lang="en-AU" sz="1600" dirty="0">
                <a:effectLst/>
                <a:latin typeface="Segoe UI" panose="020B0502040204020203" pitchFamily="34" charset="0"/>
              </a:rPr>
              <a:t>/</a:t>
            </a:r>
            <a:r>
              <a:rPr lang="en-AU" sz="1600" dirty="0" err="1">
                <a:effectLst/>
                <a:latin typeface="Segoe UI" panose="020B0502040204020203" pitchFamily="34" charset="0"/>
              </a:rPr>
              <a:t>watch?v</a:t>
            </a:r>
            <a:r>
              <a:rPr lang="en-AU" sz="1600" dirty="0">
                <a:effectLst/>
                <a:latin typeface="Segoe UI" panose="020B0502040204020203" pitchFamily="34" charset="0"/>
              </a:rPr>
              <a:t>=wx6b1k2qPxo </a:t>
            </a:r>
            <a:endParaRPr lang="en-AU" dirty="0"/>
          </a:p>
        </p:txBody>
      </p:sp>
      <p:sp>
        <p:nvSpPr>
          <p:cNvPr id="4" name="Slide Number Placeholder 3">
            <a:extLst>
              <a:ext uri="{FF2B5EF4-FFF2-40B4-BE49-F238E27FC236}">
                <a16:creationId xmlns:a16="http://schemas.microsoft.com/office/drawing/2014/main" id="{E59A022A-D430-3608-36B3-342B65DA9865}"/>
              </a:ext>
            </a:extLst>
          </p:cNvPr>
          <p:cNvSpPr>
            <a:spLocks noGrp="1"/>
          </p:cNvSpPr>
          <p:nvPr>
            <p:ph type="sldNum" sz="quarter" idx="5"/>
          </p:nvPr>
        </p:nvSpPr>
        <p:spPr/>
        <p:txBody>
          <a:bodyPr/>
          <a:lstStyle/>
          <a:p>
            <a:fld id="{B07158C4-A119-4B78-9DE8-A50001BC31DC}" type="slidenum">
              <a:rPr lang="en-AU" smtClean="0"/>
              <a:pPr/>
              <a:t>50</a:t>
            </a:fld>
            <a:endParaRPr lang="en-AU"/>
          </a:p>
        </p:txBody>
      </p:sp>
    </p:spTree>
    <p:extLst>
      <p:ext uri="{BB962C8B-B14F-4D97-AF65-F5344CB8AC3E}">
        <p14:creationId xmlns:p14="http://schemas.microsoft.com/office/powerpoint/2010/main" val="680856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72BE4-C951-6C20-E423-127DDC7BA0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FBC61-2E43-97D4-5199-3082B37973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0F889B-B3FB-FD94-1093-128FC4628FF6}"/>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Segoe UI" panose="020B0502040204020203" pitchFamily="34" charset="0"/>
              </a:rPr>
              <a:t>Red Room Poetry (20 June 2018) ‘Interview - Ali </a:t>
            </a:r>
            <a:r>
              <a:rPr lang="en-AU" sz="1600" dirty="0" err="1">
                <a:effectLst/>
                <a:latin typeface="Segoe UI" panose="020B0502040204020203" pitchFamily="34" charset="0"/>
              </a:rPr>
              <a:t>Cobby</a:t>
            </a:r>
            <a:r>
              <a:rPr lang="en-AU" sz="1600" dirty="0">
                <a:effectLst/>
                <a:latin typeface="Segoe UI" panose="020B0502040204020203" pitchFamily="34" charset="0"/>
              </a:rPr>
              <a:t> </a:t>
            </a:r>
            <a:r>
              <a:rPr lang="en-AU" sz="1600" dirty="0" err="1">
                <a:effectLst/>
                <a:latin typeface="Segoe UI" panose="020B0502040204020203" pitchFamily="34" charset="0"/>
              </a:rPr>
              <a:t>Eckermann</a:t>
            </a:r>
            <a:r>
              <a:rPr lang="en-AU" sz="1600" dirty="0">
                <a:effectLst/>
                <a:latin typeface="Segoe UI" panose="020B0502040204020203" pitchFamily="34" charset="0"/>
              </a:rPr>
              <a:t> on her poem ‘Key’’ [video], </a:t>
            </a:r>
            <a:r>
              <a:rPr lang="en-AU" sz="1600" i="1" dirty="0">
                <a:effectLst/>
                <a:latin typeface="Segoe UI" panose="020B0502040204020203" pitchFamily="34" charset="0"/>
              </a:rPr>
              <a:t>Red Room Poetry</a:t>
            </a:r>
            <a:r>
              <a:rPr lang="en-AU" sz="1600" dirty="0">
                <a:effectLst/>
                <a:latin typeface="Segoe UI" panose="020B0502040204020203" pitchFamily="34" charset="0"/>
              </a:rPr>
              <a:t>, YouTube, accessed 16 January 2024.</a:t>
            </a:r>
            <a:br>
              <a:rPr lang="en-AU" sz="1600" dirty="0">
                <a:effectLst/>
                <a:latin typeface="Segoe UI" panose="020B0502040204020203" pitchFamily="34" charset="0"/>
              </a:rPr>
            </a:br>
            <a:r>
              <a:rPr lang="en-AU" sz="1600" dirty="0">
                <a:effectLst/>
                <a:latin typeface="Segoe UI" panose="020B0502040204020203" pitchFamily="34" charset="0"/>
              </a:rPr>
              <a:t>https://</a:t>
            </a:r>
            <a:r>
              <a:rPr lang="en-AU" sz="1600" dirty="0" err="1">
                <a:effectLst/>
                <a:latin typeface="Segoe UI" panose="020B0502040204020203" pitchFamily="34" charset="0"/>
              </a:rPr>
              <a:t>www.youtube.com</a:t>
            </a:r>
            <a:r>
              <a:rPr lang="en-AU" sz="1600" dirty="0">
                <a:effectLst/>
                <a:latin typeface="Segoe UI" panose="020B0502040204020203" pitchFamily="34" charset="0"/>
              </a:rPr>
              <a:t>/</a:t>
            </a:r>
            <a:r>
              <a:rPr lang="en-AU" sz="1600" dirty="0" err="1">
                <a:effectLst/>
                <a:latin typeface="Segoe UI" panose="020B0502040204020203" pitchFamily="34" charset="0"/>
              </a:rPr>
              <a:t>watch?app</a:t>
            </a:r>
            <a:r>
              <a:rPr lang="en-AU" sz="1600" dirty="0">
                <a:effectLst/>
                <a:latin typeface="Segoe UI" panose="020B0502040204020203" pitchFamily="34" charset="0"/>
              </a:rPr>
              <a:t>=</a:t>
            </a:r>
            <a:r>
              <a:rPr lang="en-AU" sz="1600" dirty="0" err="1">
                <a:effectLst/>
                <a:latin typeface="Segoe UI" panose="020B0502040204020203" pitchFamily="34" charset="0"/>
              </a:rPr>
              <a:t>desktop&amp;v</a:t>
            </a:r>
            <a:r>
              <a:rPr lang="en-AU" sz="1600" dirty="0">
                <a:effectLst/>
                <a:latin typeface="Segoe UI" panose="020B0502040204020203" pitchFamily="34" charset="0"/>
              </a:rPr>
              <a:t>=07JGUVqCEuI </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B170222D-015B-2278-0396-BA33D9F7453C}"/>
              </a:ext>
            </a:extLst>
          </p:cNvPr>
          <p:cNvSpPr>
            <a:spLocks noGrp="1"/>
          </p:cNvSpPr>
          <p:nvPr>
            <p:ph type="sldNum" sz="quarter" idx="5"/>
          </p:nvPr>
        </p:nvSpPr>
        <p:spPr/>
        <p:txBody>
          <a:bodyPr/>
          <a:lstStyle/>
          <a:p>
            <a:fld id="{B07158C4-A119-4B78-9DE8-A50001BC31DC}" type="slidenum">
              <a:rPr lang="en-AU" smtClean="0"/>
              <a:pPr/>
              <a:t>51</a:t>
            </a:fld>
            <a:endParaRPr lang="en-AU"/>
          </a:p>
        </p:txBody>
      </p:sp>
    </p:spTree>
    <p:extLst>
      <p:ext uri="{BB962C8B-B14F-4D97-AF65-F5344CB8AC3E}">
        <p14:creationId xmlns:p14="http://schemas.microsoft.com/office/powerpoint/2010/main" val="2416985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50F5F-9A10-2F01-A234-D517BCA8A6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26042-6AC3-7C7D-BEE6-24B0EED178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771C0A-F2CF-844B-0853-2C9E83D3E855}"/>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FAF5DD4C-2B76-6E77-429B-1850D08638BF}"/>
              </a:ext>
            </a:extLst>
          </p:cNvPr>
          <p:cNvSpPr>
            <a:spLocks noGrp="1"/>
          </p:cNvSpPr>
          <p:nvPr>
            <p:ph type="sldNum" sz="quarter" idx="5"/>
          </p:nvPr>
        </p:nvSpPr>
        <p:spPr/>
        <p:txBody>
          <a:bodyPr/>
          <a:lstStyle/>
          <a:p>
            <a:fld id="{B07158C4-A119-4B78-9DE8-A50001BC31DC}" type="slidenum">
              <a:rPr lang="en-AU" smtClean="0"/>
              <a:pPr/>
              <a:t>52</a:t>
            </a:fld>
            <a:endParaRPr lang="en-AU"/>
          </a:p>
        </p:txBody>
      </p:sp>
    </p:spTree>
    <p:extLst>
      <p:ext uri="{BB962C8B-B14F-4D97-AF65-F5344CB8AC3E}">
        <p14:creationId xmlns:p14="http://schemas.microsoft.com/office/powerpoint/2010/main" val="794027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25987-C3B3-B1D3-422B-471D621CD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0EFE14-F99A-B38D-F8C2-EBFA71AA57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44BF28-52FD-745E-5FF7-3C9445F3DEE7}"/>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Segoe UI" panose="020B0502040204020203" pitchFamily="34" charset="0"/>
              </a:rPr>
              <a:t>Museum of Contemporary Art (MCA) (2024) </a:t>
            </a:r>
            <a:r>
              <a:rPr lang="en-AU" sz="1600" i="1" dirty="0">
                <a:effectLst/>
                <a:latin typeface="Segoe UI" panose="020B0502040204020203" pitchFamily="34" charset="0"/>
              </a:rPr>
              <a:t>Gordon Bennett</a:t>
            </a:r>
            <a:r>
              <a:rPr lang="en-AU" sz="1600" dirty="0">
                <a:effectLst/>
                <a:latin typeface="Segoe UI" panose="020B0502040204020203" pitchFamily="34" charset="0"/>
              </a:rPr>
              <a:t>, MCA website, accessed 16 January 2024. https://</a:t>
            </a:r>
            <a:r>
              <a:rPr lang="en-AU" sz="1600" dirty="0" err="1">
                <a:effectLst/>
                <a:latin typeface="Segoe UI" panose="020B0502040204020203" pitchFamily="34" charset="0"/>
              </a:rPr>
              <a:t>www.mca.com.au</a:t>
            </a:r>
            <a:r>
              <a:rPr lang="en-AU" sz="1600" dirty="0">
                <a:effectLst/>
                <a:latin typeface="Segoe UI" panose="020B0502040204020203" pitchFamily="34" charset="0"/>
              </a:rPr>
              <a:t>/artists-works/artists/</a:t>
            </a:r>
            <a:r>
              <a:rPr lang="en-AU" sz="1600" dirty="0" err="1">
                <a:effectLst/>
                <a:latin typeface="Segoe UI" panose="020B0502040204020203" pitchFamily="34" charset="0"/>
              </a:rPr>
              <a:t>gordon-bennett</a:t>
            </a:r>
            <a:r>
              <a:rPr lang="en-AU" sz="1600" dirty="0">
                <a:effectLst/>
                <a:latin typeface="Segoe UI" panose="020B0502040204020203" pitchFamily="34" charset="0"/>
              </a:rPr>
              <a:t>/</a:t>
            </a:r>
            <a:endParaRPr lang="en-AU" sz="1100" kern="1200" dirty="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063C66AF-B4FF-6637-30D7-6243F10A98DB}"/>
              </a:ext>
            </a:extLst>
          </p:cNvPr>
          <p:cNvSpPr>
            <a:spLocks noGrp="1"/>
          </p:cNvSpPr>
          <p:nvPr>
            <p:ph type="sldNum" sz="quarter" idx="5"/>
          </p:nvPr>
        </p:nvSpPr>
        <p:spPr/>
        <p:txBody>
          <a:bodyPr/>
          <a:lstStyle/>
          <a:p>
            <a:fld id="{B07158C4-A119-4B78-9DE8-A50001BC31DC}" type="slidenum">
              <a:rPr lang="en-AU" smtClean="0"/>
              <a:pPr/>
              <a:t>55</a:t>
            </a:fld>
            <a:endParaRPr lang="en-AU"/>
          </a:p>
        </p:txBody>
      </p:sp>
    </p:spTree>
    <p:extLst>
      <p:ext uri="{BB962C8B-B14F-4D97-AF65-F5344CB8AC3E}">
        <p14:creationId xmlns:p14="http://schemas.microsoft.com/office/powerpoint/2010/main" val="3641792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7CF70-530B-9C1D-748D-939109BD4D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F17213-AD94-9B55-2F78-70DB61292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52C05A-2AE2-D8E2-75CD-574D9BD9AF04}"/>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Segoe UI" panose="020B0502040204020203" pitchFamily="34" charset="0"/>
              </a:rPr>
              <a:t>QAGOMA (16 December 2020) ‘Unfinished Business: The Art of Gordon Bennett at GOMA until 21 March 2021’ [video], </a:t>
            </a:r>
            <a:r>
              <a:rPr lang="en-AU" sz="1600" i="1" dirty="0">
                <a:effectLst/>
                <a:latin typeface="Segoe UI" panose="020B0502040204020203" pitchFamily="34" charset="0"/>
              </a:rPr>
              <a:t>QAGOMA</a:t>
            </a:r>
            <a:r>
              <a:rPr lang="en-AU" sz="1600" dirty="0">
                <a:effectLst/>
                <a:latin typeface="Segoe UI" panose="020B0502040204020203" pitchFamily="34" charset="0"/>
              </a:rPr>
              <a:t>, YouTube, accessed 16 January 2024. https://</a:t>
            </a:r>
            <a:r>
              <a:rPr lang="en-AU" sz="1600" dirty="0" err="1">
                <a:effectLst/>
                <a:latin typeface="Segoe UI" panose="020B0502040204020203" pitchFamily="34" charset="0"/>
              </a:rPr>
              <a:t>www.youtube.com</a:t>
            </a:r>
            <a:r>
              <a:rPr lang="en-AU" sz="1600" dirty="0">
                <a:effectLst/>
                <a:latin typeface="Segoe UI" panose="020B0502040204020203" pitchFamily="34" charset="0"/>
              </a:rPr>
              <a:t>/</a:t>
            </a:r>
            <a:r>
              <a:rPr lang="en-AU" sz="1600" dirty="0" err="1">
                <a:effectLst/>
                <a:latin typeface="Segoe UI" panose="020B0502040204020203" pitchFamily="34" charset="0"/>
              </a:rPr>
              <a:t>watch?v</a:t>
            </a:r>
            <a:r>
              <a:rPr lang="en-AU" sz="1600" dirty="0">
                <a:effectLst/>
                <a:latin typeface="Segoe UI" panose="020B0502040204020203" pitchFamily="34" charset="0"/>
              </a:rPr>
              <a:t>=Sd7d_kVvv6U </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811A8A3A-9EEC-AFA4-EE2A-DC45E905F153}"/>
              </a:ext>
            </a:extLst>
          </p:cNvPr>
          <p:cNvSpPr>
            <a:spLocks noGrp="1"/>
          </p:cNvSpPr>
          <p:nvPr>
            <p:ph type="sldNum" sz="quarter" idx="5"/>
          </p:nvPr>
        </p:nvSpPr>
        <p:spPr/>
        <p:txBody>
          <a:bodyPr/>
          <a:lstStyle/>
          <a:p>
            <a:fld id="{B07158C4-A119-4B78-9DE8-A50001BC31DC}" type="slidenum">
              <a:rPr lang="en-AU" smtClean="0"/>
              <a:pPr/>
              <a:t>56</a:t>
            </a:fld>
            <a:endParaRPr lang="en-AU"/>
          </a:p>
        </p:txBody>
      </p:sp>
    </p:spTree>
    <p:extLst>
      <p:ext uri="{BB962C8B-B14F-4D97-AF65-F5344CB8AC3E}">
        <p14:creationId xmlns:p14="http://schemas.microsoft.com/office/powerpoint/2010/main" val="3938165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3681F-1859-9BAE-4321-C05B56C83F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9D731-FDA8-C182-5F58-CD326E180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E083C-7F2A-647F-2110-B29DF5D73F3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742AC3DC-A548-181A-AA54-7D1082B013ED}"/>
              </a:ext>
            </a:extLst>
          </p:cNvPr>
          <p:cNvSpPr>
            <a:spLocks noGrp="1"/>
          </p:cNvSpPr>
          <p:nvPr>
            <p:ph type="sldNum" sz="quarter" idx="5"/>
          </p:nvPr>
        </p:nvSpPr>
        <p:spPr/>
        <p:txBody>
          <a:bodyPr/>
          <a:lstStyle/>
          <a:p>
            <a:fld id="{B07158C4-A119-4B78-9DE8-A50001BC31DC}" type="slidenum">
              <a:rPr lang="en-AU" smtClean="0"/>
              <a:pPr/>
              <a:t>57</a:t>
            </a:fld>
            <a:endParaRPr lang="en-AU"/>
          </a:p>
        </p:txBody>
      </p:sp>
    </p:spTree>
    <p:extLst>
      <p:ext uri="{BB962C8B-B14F-4D97-AF65-F5344CB8AC3E}">
        <p14:creationId xmlns:p14="http://schemas.microsoft.com/office/powerpoint/2010/main" val="3117918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0D3DF-ADB3-386E-DD0E-639B43E952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563357-C0E6-8225-F5D1-42D2644372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0FAD3F-BDC8-1F64-5C24-EBF25FBCEDBE}"/>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Segoe UI" panose="020B0502040204020203" pitchFamily="34" charset="0"/>
              </a:rPr>
              <a:t>National Gallery of Victoria (NGV) (n.d.) </a:t>
            </a:r>
            <a:r>
              <a:rPr lang="en-AU" sz="1600" i="1" dirty="0">
                <a:effectLst/>
                <a:latin typeface="Segoe UI" panose="020B0502040204020203" pitchFamily="34" charset="0"/>
              </a:rPr>
              <a:t>Gordon Bennett</a:t>
            </a:r>
            <a:r>
              <a:rPr lang="en-AU" sz="1600" dirty="0">
                <a:effectLst/>
                <a:latin typeface="Segoe UI" panose="020B0502040204020203" pitchFamily="34" charset="0"/>
              </a:rPr>
              <a:t>, NGV website, accessed 16 January 2024. https://</a:t>
            </a:r>
            <a:r>
              <a:rPr lang="en-AU" sz="1600" dirty="0" err="1">
                <a:effectLst/>
                <a:latin typeface="Segoe UI" panose="020B0502040204020203" pitchFamily="34" charset="0"/>
              </a:rPr>
              <a:t>www.ngv.vic.gov.au</a:t>
            </a:r>
            <a:r>
              <a:rPr lang="en-AU" sz="1600" dirty="0">
                <a:effectLst/>
                <a:latin typeface="Segoe UI" panose="020B0502040204020203" pitchFamily="34" charset="0"/>
              </a:rPr>
              <a:t>/</a:t>
            </a:r>
            <a:r>
              <a:rPr lang="en-AU" sz="1600" dirty="0" err="1">
                <a:effectLst/>
                <a:latin typeface="Segoe UI" panose="020B0502040204020203" pitchFamily="34" charset="0"/>
              </a:rPr>
              <a:t>school_resource</a:t>
            </a:r>
            <a:r>
              <a:rPr lang="en-AU" sz="1600" dirty="0">
                <a:effectLst/>
                <a:latin typeface="Segoe UI" panose="020B0502040204020203" pitchFamily="34" charset="0"/>
              </a:rPr>
              <a:t>/</a:t>
            </a:r>
            <a:r>
              <a:rPr lang="en-AU" sz="1600" dirty="0" err="1">
                <a:effectLst/>
                <a:latin typeface="Segoe UI" panose="020B0502040204020203" pitchFamily="34" charset="0"/>
              </a:rPr>
              <a:t>gordon-bennett</a:t>
            </a:r>
            <a:r>
              <a:rPr lang="en-AU" sz="1600" dirty="0">
                <a:effectLst/>
                <a:latin typeface="Segoe UI" panose="020B0502040204020203" pitchFamily="34" charset="0"/>
              </a:rPr>
              <a:t>/ </a:t>
            </a:r>
            <a:br>
              <a:rPr lang="en-AU" sz="1600" dirty="0">
                <a:effectLst/>
                <a:latin typeface="Segoe UI" panose="020B0502040204020203" pitchFamily="34" charset="0"/>
              </a:rPr>
            </a:b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003CBB20-858C-5ACD-2EFD-03A4AE7390D7}"/>
              </a:ext>
            </a:extLst>
          </p:cNvPr>
          <p:cNvSpPr>
            <a:spLocks noGrp="1"/>
          </p:cNvSpPr>
          <p:nvPr>
            <p:ph type="sldNum" sz="quarter" idx="5"/>
          </p:nvPr>
        </p:nvSpPr>
        <p:spPr/>
        <p:txBody>
          <a:bodyPr/>
          <a:lstStyle/>
          <a:p>
            <a:fld id="{B07158C4-A119-4B78-9DE8-A50001BC31DC}" type="slidenum">
              <a:rPr lang="en-AU" smtClean="0"/>
              <a:pPr/>
              <a:t>58</a:t>
            </a:fld>
            <a:endParaRPr lang="en-AU"/>
          </a:p>
        </p:txBody>
      </p:sp>
    </p:spTree>
    <p:extLst>
      <p:ext uri="{BB962C8B-B14F-4D97-AF65-F5344CB8AC3E}">
        <p14:creationId xmlns:p14="http://schemas.microsoft.com/office/powerpoint/2010/main" val="3916140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78FA2-4ABD-3D6E-6F1E-F5952E2887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F98A2-D86C-A9E8-F7FE-C4CAB5374B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3DDD26-B1D4-8BAE-79C0-D25089BFA8E9}"/>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D70E8E00-1D96-2C07-642F-858D700F3D3A}"/>
              </a:ext>
            </a:extLst>
          </p:cNvPr>
          <p:cNvSpPr>
            <a:spLocks noGrp="1"/>
          </p:cNvSpPr>
          <p:nvPr>
            <p:ph type="sldNum" sz="quarter" idx="5"/>
          </p:nvPr>
        </p:nvSpPr>
        <p:spPr/>
        <p:txBody>
          <a:bodyPr/>
          <a:lstStyle/>
          <a:p>
            <a:fld id="{B07158C4-A119-4B78-9DE8-A50001BC31DC}" type="slidenum">
              <a:rPr lang="en-AU" smtClean="0"/>
              <a:pPr/>
              <a:t>59</a:t>
            </a:fld>
            <a:endParaRPr lang="en-AU"/>
          </a:p>
        </p:txBody>
      </p:sp>
    </p:spTree>
    <p:extLst>
      <p:ext uri="{BB962C8B-B14F-4D97-AF65-F5344CB8AC3E}">
        <p14:creationId xmlns:p14="http://schemas.microsoft.com/office/powerpoint/2010/main" val="3777891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2EBD7-24AC-3CD6-53E6-9C4CA5406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60C565-A864-F88F-E8A6-82B146BF3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2F811-617F-033C-A449-7AEDFCCFE705}"/>
              </a:ext>
            </a:extLst>
          </p:cNvPr>
          <p:cNvSpPr>
            <a:spLocks noGrp="1"/>
          </p:cNvSpPr>
          <p:nvPr>
            <p:ph type="body" idx="1"/>
          </p:nvPr>
        </p:nvSpPr>
        <p:spPr/>
        <p:txBody>
          <a:bodyPr/>
          <a:lstStyle/>
          <a:p>
            <a:r>
              <a:rPr lang="en-AU" sz="1600" dirty="0">
                <a:effectLst/>
                <a:latin typeface="Segoe UI" panose="020B0502040204020203" pitchFamily="34" charset="0"/>
              </a:rPr>
              <a:t>National Gallery of Australia (n.d.) </a:t>
            </a:r>
            <a:r>
              <a:rPr lang="en-AU" sz="1600" i="1" dirty="0">
                <a:effectLst/>
                <a:latin typeface="Segoe UI" panose="020B0502040204020203" pitchFamily="34" charset="0"/>
              </a:rPr>
              <a:t>Community + Family</a:t>
            </a:r>
            <a:r>
              <a:rPr lang="en-AU" sz="1600" dirty="0">
                <a:effectLst/>
                <a:latin typeface="Segoe UI" panose="020B0502040204020203" pitchFamily="34" charset="0"/>
              </a:rPr>
              <a:t>, NGA website, accessed 16 January 2024. https://</a:t>
            </a:r>
            <a:r>
              <a:rPr lang="en-AU" sz="1600" dirty="0" err="1">
                <a:effectLst/>
                <a:latin typeface="Segoe UI" panose="020B0502040204020203" pitchFamily="34" charset="0"/>
              </a:rPr>
              <a:t>nga.gov.au</a:t>
            </a:r>
            <a:r>
              <a:rPr lang="en-AU" sz="1600" dirty="0">
                <a:effectLst/>
                <a:latin typeface="Segoe UI" panose="020B0502040204020203" pitchFamily="34" charset="0"/>
              </a:rPr>
              <a:t>/learn/learning-resources/ever-present-first-peoples-art-of-</a:t>
            </a:r>
            <a:r>
              <a:rPr lang="en-AU" sz="1600" dirty="0" err="1">
                <a:effectLst/>
                <a:latin typeface="Segoe UI" panose="020B0502040204020203" pitchFamily="34" charset="0"/>
              </a:rPr>
              <a:t>australia</a:t>
            </a:r>
            <a:r>
              <a:rPr lang="en-AU" sz="1600" dirty="0">
                <a:effectLst/>
                <a:latin typeface="Segoe UI" panose="020B0502040204020203" pitchFamily="34" charset="0"/>
              </a:rPr>
              <a:t>/community-and-family/</a:t>
            </a:r>
            <a:endParaRPr lang="en-AU" sz="1100" kern="1200" dirty="0">
              <a:solidFill>
                <a:schemeClr val="tx1"/>
              </a:solidFill>
              <a:effectLst/>
              <a:latin typeface="+mn-lt"/>
              <a:ea typeface="+mn-ea"/>
              <a:cs typeface="+mn-cs"/>
            </a:endParaRPr>
          </a:p>
          <a:p>
            <a:r>
              <a:rPr lang="en-AU" sz="1600" dirty="0">
                <a:effectLst/>
                <a:latin typeface="Segoe UI" panose="020B0502040204020203" pitchFamily="34" charset="0"/>
              </a:rPr>
              <a:t>National Gallery of Australia (17 December 2010) ‘</a:t>
            </a:r>
            <a:r>
              <a:rPr lang="en-AU" sz="1600" i="1" dirty="0">
                <a:effectLst/>
                <a:latin typeface="Segoe UI" panose="020B0502040204020203" pitchFamily="34" charset="0"/>
              </a:rPr>
              <a:t>Julie Dowling ‘Self-portrait: in our country</a:t>
            </a:r>
            <a:r>
              <a:rPr lang="en-AU" sz="1600" dirty="0">
                <a:effectLst/>
                <a:latin typeface="Segoe UI" panose="020B0502040204020203" pitchFamily="34" charset="0"/>
              </a:rPr>
              <a:t>’’ [video], NGA website, accessed 16 January 2024. https://</a:t>
            </a:r>
            <a:r>
              <a:rPr lang="en-AU" sz="1600" dirty="0" err="1">
                <a:effectLst/>
                <a:latin typeface="Segoe UI" panose="020B0502040204020203" pitchFamily="34" charset="0"/>
              </a:rPr>
              <a:t>nga.gov.au</a:t>
            </a:r>
            <a:r>
              <a:rPr lang="en-AU" sz="1600" dirty="0">
                <a:effectLst/>
                <a:latin typeface="Segoe UI" panose="020B0502040204020203" pitchFamily="34" charset="0"/>
              </a:rPr>
              <a:t>/on-demand/</a:t>
            </a:r>
            <a:r>
              <a:rPr lang="en-AU" sz="1600" dirty="0" err="1">
                <a:effectLst/>
                <a:latin typeface="Segoe UI" panose="020B0502040204020203" pitchFamily="34" charset="0"/>
              </a:rPr>
              <a:t>julie</a:t>
            </a:r>
            <a:r>
              <a:rPr lang="en-AU" sz="1600" dirty="0">
                <a:effectLst/>
                <a:latin typeface="Segoe UI" panose="020B0502040204020203" pitchFamily="34" charset="0"/>
              </a:rPr>
              <a:t>-</a:t>
            </a:r>
            <a:r>
              <a:rPr lang="en-AU" sz="1600" dirty="0" err="1">
                <a:effectLst/>
                <a:latin typeface="Segoe UI" panose="020B0502040204020203" pitchFamily="34" charset="0"/>
              </a:rPr>
              <a:t>dowling</a:t>
            </a:r>
            <a:r>
              <a:rPr lang="en-AU" sz="1600" dirty="0">
                <a:effectLst/>
                <a:latin typeface="Segoe UI" panose="020B0502040204020203" pitchFamily="34" charset="0"/>
              </a:rPr>
              <a:t>-self-portrait-in-our-country/</a:t>
            </a:r>
            <a:br>
              <a:rPr lang="en-AU" sz="1600" dirty="0">
                <a:effectLst/>
                <a:latin typeface="Segoe UI" panose="020B0502040204020203" pitchFamily="34" charset="0"/>
              </a:rPr>
            </a:b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48135300-A037-1697-FFD7-E2279B94967B}"/>
              </a:ext>
            </a:extLst>
          </p:cNvPr>
          <p:cNvSpPr>
            <a:spLocks noGrp="1"/>
          </p:cNvSpPr>
          <p:nvPr>
            <p:ph type="sldNum" sz="quarter" idx="5"/>
          </p:nvPr>
        </p:nvSpPr>
        <p:spPr/>
        <p:txBody>
          <a:bodyPr/>
          <a:lstStyle/>
          <a:p>
            <a:fld id="{B07158C4-A119-4B78-9DE8-A50001BC31DC}" type="slidenum">
              <a:rPr lang="en-AU" smtClean="0"/>
              <a:pPr/>
              <a:t>60</a:t>
            </a:fld>
            <a:endParaRPr lang="en-AU"/>
          </a:p>
        </p:txBody>
      </p:sp>
    </p:spTree>
    <p:extLst>
      <p:ext uri="{BB962C8B-B14F-4D97-AF65-F5344CB8AC3E}">
        <p14:creationId xmlns:p14="http://schemas.microsoft.com/office/powerpoint/2010/main" val="141762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 (July 2009) The danger of a single story [video], TED Talks website, accessed 15 January 2024. https://</a:t>
            </a:r>
            <a:r>
              <a:rPr lang="en-US" dirty="0" err="1"/>
              <a:t>www.ted.com</a:t>
            </a:r>
            <a:r>
              <a:rPr lang="en-US" dirty="0"/>
              <a:t>/talks/</a:t>
            </a:r>
            <a:r>
              <a:rPr lang="en-US" dirty="0" err="1"/>
              <a:t>chimamanda_ngozi_adichie_the_danger_of_a_single_story</a:t>
            </a:r>
            <a:r>
              <a:rPr lang="en-US" dirty="0"/>
              <a:t>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0050814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4C133-62F9-854B-83FB-E73213D3FE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D09CA-1357-2F40-F8EF-1BE8851FCA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296190-960C-3F87-E39A-F5AC8A172938}"/>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2D37EC39-603D-E06C-7AE6-56F2BA53EB4D}"/>
              </a:ext>
            </a:extLst>
          </p:cNvPr>
          <p:cNvSpPr>
            <a:spLocks noGrp="1"/>
          </p:cNvSpPr>
          <p:nvPr>
            <p:ph type="sldNum" sz="quarter" idx="5"/>
          </p:nvPr>
        </p:nvSpPr>
        <p:spPr/>
        <p:txBody>
          <a:bodyPr/>
          <a:lstStyle/>
          <a:p>
            <a:fld id="{B07158C4-A119-4B78-9DE8-A50001BC31DC}" type="slidenum">
              <a:rPr lang="en-AU" smtClean="0"/>
              <a:pPr/>
              <a:t>62</a:t>
            </a:fld>
            <a:endParaRPr lang="en-AU"/>
          </a:p>
        </p:txBody>
      </p:sp>
    </p:spTree>
    <p:extLst>
      <p:ext uri="{BB962C8B-B14F-4D97-AF65-F5344CB8AC3E}">
        <p14:creationId xmlns:p14="http://schemas.microsoft.com/office/powerpoint/2010/main" val="4138066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BC493-4780-7671-43DC-34CF886E97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58BE9-4B5F-5431-4429-6E213A1C7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75EFA1-502A-20F6-494C-A6DC42105751}"/>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Segoe UI" panose="020B0502040204020203" pitchFamily="34" charset="0"/>
              </a:rPr>
              <a:t>Red Room Poetry (20 June 2018) ‘Ali </a:t>
            </a:r>
            <a:r>
              <a:rPr lang="en-AU" sz="1600" dirty="0" err="1">
                <a:effectLst/>
                <a:latin typeface="Segoe UI" panose="020B0502040204020203" pitchFamily="34" charset="0"/>
              </a:rPr>
              <a:t>Cobby</a:t>
            </a:r>
            <a:r>
              <a:rPr lang="en-AU" sz="1600" dirty="0">
                <a:effectLst/>
                <a:latin typeface="Segoe UI" panose="020B0502040204020203" pitchFamily="34" charset="0"/>
              </a:rPr>
              <a:t> </a:t>
            </a:r>
            <a:r>
              <a:rPr lang="en-AU" sz="1600" dirty="0" err="1">
                <a:effectLst/>
                <a:latin typeface="Segoe UI" panose="020B0502040204020203" pitchFamily="34" charset="0"/>
              </a:rPr>
              <a:t>Eckermann</a:t>
            </a:r>
            <a:r>
              <a:rPr lang="en-AU" sz="1600" dirty="0">
                <a:effectLst/>
                <a:latin typeface="Segoe UI" panose="020B0502040204020203" pitchFamily="34" charset="0"/>
              </a:rPr>
              <a:t> reads ‘</a:t>
            </a:r>
            <a:r>
              <a:rPr lang="en-AU" sz="1600" dirty="0" err="1">
                <a:effectLst/>
                <a:latin typeface="Segoe UI" panose="020B0502040204020203" pitchFamily="34" charset="0"/>
              </a:rPr>
              <a:t>Oombulgarri</a:t>
            </a:r>
            <a:r>
              <a:rPr lang="en-AU" sz="1600" dirty="0">
                <a:effectLst/>
                <a:latin typeface="Segoe UI" panose="020B0502040204020203" pitchFamily="34" charset="0"/>
              </a:rPr>
              <a:t>’’ [video], </a:t>
            </a:r>
            <a:r>
              <a:rPr lang="en-AU" sz="1600" i="1" dirty="0">
                <a:effectLst/>
                <a:latin typeface="Segoe UI" panose="020B0502040204020203" pitchFamily="34" charset="0"/>
              </a:rPr>
              <a:t>Red Room Poetry</a:t>
            </a:r>
            <a:r>
              <a:rPr lang="en-AU" sz="1600" dirty="0">
                <a:effectLst/>
                <a:latin typeface="Segoe UI" panose="020B0502040204020203" pitchFamily="34" charset="0"/>
              </a:rPr>
              <a:t>, YouTube, accessed 16 January 2024. https://</a:t>
            </a:r>
            <a:r>
              <a:rPr lang="en-AU" sz="1600" dirty="0" err="1">
                <a:effectLst/>
                <a:latin typeface="Segoe UI" panose="020B0502040204020203" pitchFamily="34" charset="0"/>
              </a:rPr>
              <a:t>www.youtube.com</a:t>
            </a:r>
            <a:r>
              <a:rPr lang="en-AU" sz="1600" dirty="0">
                <a:effectLst/>
                <a:latin typeface="Segoe UI" panose="020B0502040204020203" pitchFamily="34" charset="0"/>
              </a:rPr>
              <a:t>/</a:t>
            </a:r>
            <a:r>
              <a:rPr lang="en-AU" sz="1600" dirty="0" err="1">
                <a:effectLst/>
                <a:latin typeface="Segoe UI" panose="020B0502040204020203" pitchFamily="34" charset="0"/>
              </a:rPr>
              <a:t>watch?v</a:t>
            </a:r>
            <a:r>
              <a:rPr lang="en-AU" sz="1600" dirty="0">
                <a:effectLst/>
                <a:latin typeface="Segoe UI" panose="020B0502040204020203" pitchFamily="34" charset="0"/>
              </a:rPr>
              <a:t>=3mbeP-5YD_A&amp;t=2s</a:t>
            </a:r>
            <a:endParaRPr lang="en-AU" sz="1100" kern="1200" dirty="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04BA7D07-6C32-1EAB-1B00-A59B105F022B}"/>
              </a:ext>
            </a:extLst>
          </p:cNvPr>
          <p:cNvSpPr>
            <a:spLocks noGrp="1"/>
          </p:cNvSpPr>
          <p:nvPr>
            <p:ph type="sldNum" sz="quarter" idx="5"/>
          </p:nvPr>
        </p:nvSpPr>
        <p:spPr/>
        <p:txBody>
          <a:bodyPr/>
          <a:lstStyle/>
          <a:p>
            <a:fld id="{B07158C4-A119-4B78-9DE8-A50001BC31DC}" type="slidenum">
              <a:rPr lang="en-AU" smtClean="0"/>
              <a:pPr/>
              <a:t>63</a:t>
            </a:fld>
            <a:endParaRPr lang="en-AU"/>
          </a:p>
        </p:txBody>
      </p:sp>
    </p:spTree>
    <p:extLst>
      <p:ext uri="{BB962C8B-B14F-4D97-AF65-F5344CB8AC3E}">
        <p14:creationId xmlns:p14="http://schemas.microsoft.com/office/powerpoint/2010/main" val="15585397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AF6A0-1281-A183-3898-3512B0060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7D9329-5A43-4308-FA41-A22DA712E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E5FDDB-B817-1C14-4FA9-351D84742AD2}"/>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Segoe UI" panose="020B0502040204020203" pitchFamily="34" charset="0"/>
              </a:rPr>
              <a:t>Red Room Poetry (20 June 2018) ‘Ali </a:t>
            </a:r>
            <a:r>
              <a:rPr lang="en-AU" sz="1600" dirty="0" err="1">
                <a:effectLst/>
                <a:latin typeface="Segoe UI" panose="020B0502040204020203" pitchFamily="34" charset="0"/>
              </a:rPr>
              <a:t>Cobby</a:t>
            </a:r>
            <a:r>
              <a:rPr lang="en-AU" sz="1600" dirty="0">
                <a:effectLst/>
                <a:latin typeface="Segoe UI" panose="020B0502040204020203" pitchFamily="34" charset="0"/>
              </a:rPr>
              <a:t> </a:t>
            </a:r>
            <a:r>
              <a:rPr lang="en-AU" sz="1600" dirty="0" err="1">
                <a:effectLst/>
                <a:latin typeface="Segoe UI" panose="020B0502040204020203" pitchFamily="34" charset="0"/>
              </a:rPr>
              <a:t>Eckermann</a:t>
            </a:r>
            <a:r>
              <a:rPr lang="en-AU" sz="1600" dirty="0">
                <a:effectLst/>
                <a:latin typeface="Segoe UI" panose="020B0502040204020203" pitchFamily="34" charset="0"/>
              </a:rPr>
              <a:t> reads ‘</a:t>
            </a:r>
            <a:r>
              <a:rPr lang="en-AU" sz="1600" dirty="0" err="1">
                <a:effectLst/>
                <a:latin typeface="Segoe UI" panose="020B0502040204020203" pitchFamily="34" charset="0"/>
              </a:rPr>
              <a:t>Oombulgarri</a:t>
            </a:r>
            <a:r>
              <a:rPr lang="en-AU" sz="1600" dirty="0">
                <a:effectLst/>
                <a:latin typeface="Segoe UI" panose="020B0502040204020203" pitchFamily="34" charset="0"/>
              </a:rPr>
              <a:t>’’ [video], </a:t>
            </a:r>
            <a:r>
              <a:rPr lang="en-AU" sz="1600" i="1" dirty="0">
                <a:effectLst/>
                <a:latin typeface="Segoe UI" panose="020B0502040204020203" pitchFamily="34" charset="0"/>
              </a:rPr>
              <a:t>Red Room Poetry</a:t>
            </a:r>
            <a:r>
              <a:rPr lang="en-AU" sz="1600" dirty="0">
                <a:effectLst/>
                <a:latin typeface="Segoe UI" panose="020B0502040204020203" pitchFamily="34" charset="0"/>
              </a:rPr>
              <a:t>, YouTube, accessed 16 January 2024. https://</a:t>
            </a:r>
            <a:r>
              <a:rPr lang="en-AU" sz="1600" dirty="0" err="1">
                <a:effectLst/>
                <a:latin typeface="Segoe UI" panose="020B0502040204020203" pitchFamily="34" charset="0"/>
              </a:rPr>
              <a:t>www.youtube.com</a:t>
            </a:r>
            <a:r>
              <a:rPr lang="en-AU" sz="1600" dirty="0">
                <a:effectLst/>
                <a:latin typeface="Segoe UI" panose="020B0502040204020203" pitchFamily="34" charset="0"/>
              </a:rPr>
              <a:t>/</a:t>
            </a:r>
            <a:r>
              <a:rPr lang="en-AU" sz="1600" dirty="0" err="1">
                <a:effectLst/>
                <a:latin typeface="Segoe UI" panose="020B0502040204020203" pitchFamily="34" charset="0"/>
              </a:rPr>
              <a:t>watch?v</a:t>
            </a:r>
            <a:r>
              <a:rPr lang="en-AU" sz="1600" dirty="0">
                <a:effectLst/>
                <a:latin typeface="Segoe UI" panose="020B0502040204020203" pitchFamily="34" charset="0"/>
              </a:rPr>
              <a:t>=3mbeP-5YD_A&amp;t=2s</a:t>
            </a:r>
            <a:endParaRPr lang="en-AU" sz="1100" kern="1200" dirty="0">
              <a:solidFill>
                <a:schemeClr val="tx1"/>
              </a:solidFill>
              <a:effectLst/>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07299E6C-CF07-666B-18B0-1D28B5D9F319}"/>
              </a:ext>
            </a:extLst>
          </p:cNvPr>
          <p:cNvSpPr>
            <a:spLocks noGrp="1"/>
          </p:cNvSpPr>
          <p:nvPr>
            <p:ph type="sldNum" sz="quarter" idx="5"/>
          </p:nvPr>
        </p:nvSpPr>
        <p:spPr/>
        <p:txBody>
          <a:bodyPr/>
          <a:lstStyle/>
          <a:p>
            <a:fld id="{B07158C4-A119-4B78-9DE8-A50001BC31DC}" type="slidenum">
              <a:rPr lang="en-AU" smtClean="0"/>
              <a:pPr/>
              <a:t>64</a:t>
            </a:fld>
            <a:endParaRPr lang="en-AU"/>
          </a:p>
        </p:txBody>
      </p:sp>
    </p:spTree>
    <p:extLst>
      <p:ext uri="{BB962C8B-B14F-4D97-AF65-F5344CB8AC3E}">
        <p14:creationId xmlns:p14="http://schemas.microsoft.com/office/powerpoint/2010/main" val="39473924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312DA-8B97-5069-9E20-21B4E6186E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CED498-195D-820A-5437-F9E2DD06A1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61AF64-D600-EC9F-0713-6CAB72347074}"/>
              </a:ext>
            </a:extLst>
          </p:cNvPr>
          <p:cNvSpPr>
            <a:spLocks noGrp="1"/>
          </p:cNvSpPr>
          <p:nvPr>
            <p:ph type="body" idx="1"/>
          </p:nvPr>
        </p:nvSpPr>
        <p:spPr/>
        <p:txBody>
          <a:bodyPr/>
          <a:lstStyle/>
          <a:p>
            <a:r>
              <a:rPr lang="en-AU" sz="1600" dirty="0">
                <a:effectLst/>
                <a:latin typeface="Segoe UI" panose="020B0502040204020203" pitchFamily="34" charset="0"/>
              </a:rPr>
              <a:t>Red Room Poetry (20 June 2018) ‘Interview - Ali </a:t>
            </a:r>
            <a:r>
              <a:rPr lang="en-AU" sz="1600" dirty="0" err="1">
                <a:effectLst/>
                <a:latin typeface="Segoe UI" panose="020B0502040204020203" pitchFamily="34" charset="0"/>
              </a:rPr>
              <a:t>Cobby</a:t>
            </a:r>
            <a:r>
              <a:rPr lang="en-AU" sz="1600" dirty="0">
                <a:effectLst/>
                <a:latin typeface="Segoe UI" panose="020B0502040204020203" pitchFamily="34" charset="0"/>
              </a:rPr>
              <a:t> </a:t>
            </a:r>
            <a:r>
              <a:rPr lang="en-AU" sz="1600" dirty="0" err="1">
                <a:effectLst/>
                <a:latin typeface="Segoe UI" panose="020B0502040204020203" pitchFamily="34" charset="0"/>
              </a:rPr>
              <a:t>Eckermann</a:t>
            </a:r>
            <a:r>
              <a:rPr lang="en-AU" sz="1600" dirty="0">
                <a:effectLst/>
                <a:latin typeface="Segoe UI" panose="020B0502040204020203" pitchFamily="34" charset="0"/>
              </a:rPr>
              <a:t> on her poem ‘</a:t>
            </a:r>
            <a:r>
              <a:rPr lang="en-AU" sz="1600" dirty="0" err="1">
                <a:effectLst/>
                <a:latin typeface="Segoe UI" panose="020B0502040204020203" pitchFamily="34" charset="0"/>
              </a:rPr>
              <a:t>Oombulgarri</a:t>
            </a:r>
            <a:r>
              <a:rPr lang="en-AU" sz="1600" dirty="0">
                <a:effectLst/>
                <a:latin typeface="Segoe UI" panose="020B0502040204020203" pitchFamily="34" charset="0"/>
              </a:rPr>
              <a:t>’’ [video], </a:t>
            </a:r>
            <a:r>
              <a:rPr lang="en-AU" sz="1600" i="1" dirty="0">
                <a:effectLst/>
                <a:latin typeface="Segoe UI" panose="020B0502040204020203" pitchFamily="34" charset="0"/>
              </a:rPr>
              <a:t>Red Room Poetry</a:t>
            </a:r>
            <a:r>
              <a:rPr lang="en-AU" sz="1600" dirty="0">
                <a:effectLst/>
                <a:latin typeface="Segoe UI" panose="020B0502040204020203" pitchFamily="34" charset="0"/>
              </a:rPr>
              <a:t>, YouTube, accessed 16 January 2024. </a:t>
            </a:r>
            <a:br>
              <a:rPr lang="en-AU" sz="1600" dirty="0">
                <a:effectLst/>
                <a:latin typeface="Segoe UI" panose="020B0502040204020203" pitchFamily="34" charset="0"/>
              </a:rPr>
            </a:br>
            <a:r>
              <a:rPr lang="en-AU" sz="1600" dirty="0">
                <a:effectLst/>
                <a:latin typeface="Segoe UI" panose="020B0502040204020203" pitchFamily="34" charset="0"/>
              </a:rPr>
              <a:t>https://</a:t>
            </a:r>
            <a:r>
              <a:rPr lang="en-AU" sz="1600" dirty="0" err="1">
                <a:effectLst/>
                <a:latin typeface="Segoe UI" panose="020B0502040204020203" pitchFamily="34" charset="0"/>
              </a:rPr>
              <a:t>www.youtube.com</a:t>
            </a:r>
            <a:r>
              <a:rPr lang="en-AU" sz="1600" dirty="0">
                <a:effectLst/>
                <a:latin typeface="Segoe UI" panose="020B0502040204020203" pitchFamily="34" charset="0"/>
              </a:rPr>
              <a:t>/</a:t>
            </a:r>
            <a:r>
              <a:rPr lang="en-AU" sz="1600" dirty="0" err="1">
                <a:effectLst/>
                <a:latin typeface="Segoe UI" panose="020B0502040204020203" pitchFamily="34" charset="0"/>
              </a:rPr>
              <a:t>watch?v</a:t>
            </a:r>
            <a:r>
              <a:rPr lang="en-AU" sz="1600" dirty="0">
                <a:effectLst/>
                <a:latin typeface="Segoe UI" panose="020B0502040204020203" pitchFamily="34" charset="0"/>
              </a:rPr>
              <a:t>=Lr1wuK7jTMA </a:t>
            </a:r>
            <a:br>
              <a:rPr lang="en-AU" sz="1600" dirty="0">
                <a:effectLst/>
                <a:latin typeface="Segoe UI" panose="020B0502040204020203" pitchFamily="34" charset="0"/>
              </a:rPr>
            </a:b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4620BB6B-F58D-2D14-7329-647EF2209F5B}"/>
              </a:ext>
            </a:extLst>
          </p:cNvPr>
          <p:cNvSpPr>
            <a:spLocks noGrp="1"/>
          </p:cNvSpPr>
          <p:nvPr>
            <p:ph type="sldNum" sz="quarter" idx="5"/>
          </p:nvPr>
        </p:nvSpPr>
        <p:spPr/>
        <p:txBody>
          <a:bodyPr/>
          <a:lstStyle/>
          <a:p>
            <a:fld id="{B07158C4-A119-4B78-9DE8-A50001BC31DC}" type="slidenum">
              <a:rPr lang="en-AU" smtClean="0"/>
              <a:pPr/>
              <a:t>65</a:t>
            </a:fld>
            <a:endParaRPr lang="en-AU"/>
          </a:p>
        </p:txBody>
      </p:sp>
    </p:spTree>
    <p:extLst>
      <p:ext uri="{BB962C8B-B14F-4D97-AF65-F5344CB8AC3E}">
        <p14:creationId xmlns:p14="http://schemas.microsoft.com/office/powerpoint/2010/main" val="27113968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13EBC-1C4A-5172-7479-006C9533CC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A8FB41-EF76-F0B7-068B-6F195A86CA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59485A-3461-5A0B-0015-EA90739A7B1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E92D87EE-1A6C-2ABE-0402-361516291A29}"/>
              </a:ext>
            </a:extLst>
          </p:cNvPr>
          <p:cNvSpPr>
            <a:spLocks noGrp="1"/>
          </p:cNvSpPr>
          <p:nvPr>
            <p:ph type="sldNum" sz="quarter" idx="5"/>
          </p:nvPr>
        </p:nvSpPr>
        <p:spPr/>
        <p:txBody>
          <a:bodyPr/>
          <a:lstStyle/>
          <a:p>
            <a:fld id="{B07158C4-A119-4B78-9DE8-A50001BC31DC}" type="slidenum">
              <a:rPr lang="en-AU" smtClean="0"/>
              <a:pPr/>
              <a:t>66</a:t>
            </a:fld>
            <a:endParaRPr lang="en-AU"/>
          </a:p>
        </p:txBody>
      </p:sp>
    </p:spTree>
    <p:extLst>
      <p:ext uri="{BB962C8B-B14F-4D97-AF65-F5344CB8AC3E}">
        <p14:creationId xmlns:p14="http://schemas.microsoft.com/office/powerpoint/2010/main" val="3472769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179BE-BA5B-0ED9-205C-4414CD94A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386E1-7E95-DCE0-C9EB-8F0D5D1F43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993168-C235-0CA5-407B-E98802A73966}"/>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Segoe UI" panose="020B0502040204020203" pitchFamily="34" charset="0"/>
              </a:rPr>
              <a:t>Red Room Poetry (20 June 2018) ‘Ali </a:t>
            </a:r>
            <a:r>
              <a:rPr lang="en-AU" sz="1600" dirty="0" err="1">
                <a:effectLst/>
                <a:latin typeface="Segoe UI" panose="020B0502040204020203" pitchFamily="34" charset="0"/>
              </a:rPr>
              <a:t>Cobby</a:t>
            </a:r>
            <a:r>
              <a:rPr lang="en-AU" sz="1600" dirty="0">
                <a:effectLst/>
                <a:latin typeface="Segoe UI" panose="020B0502040204020203" pitchFamily="34" charset="0"/>
              </a:rPr>
              <a:t> </a:t>
            </a:r>
            <a:r>
              <a:rPr lang="en-AU" sz="1600" dirty="0" err="1">
                <a:effectLst/>
                <a:latin typeface="Segoe UI" panose="020B0502040204020203" pitchFamily="34" charset="0"/>
              </a:rPr>
              <a:t>Eckermann</a:t>
            </a:r>
            <a:r>
              <a:rPr lang="en-AU" sz="1600" dirty="0">
                <a:effectLst/>
                <a:latin typeface="Segoe UI" panose="020B0502040204020203" pitchFamily="34" charset="0"/>
              </a:rPr>
              <a:t> reads ‘Unearth'’ [video], </a:t>
            </a:r>
            <a:r>
              <a:rPr lang="en-AU" sz="1600" i="1" dirty="0">
                <a:effectLst/>
                <a:latin typeface="Segoe UI" panose="020B0502040204020203" pitchFamily="34" charset="0"/>
              </a:rPr>
              <a:t>Red Room Poetry</a:t>
            </a:r>
            <a:r>
              <a:rPr lang="en-AU" sz="1600" dirty="0">
                <a:effectLst/>
                <a:latin typeface="Segoe UI" panose="020B0502040204020203" pitchFamily="34" charset="0"/>
              </a:rPr>
              <a:t>, YouTube, accessed 16 January </a:t>
            </a:r>
            <a:br>
              <a:rPr lang="en-AU" sz="1600" dirty="0">
                <a:effectLst/>
                <a:latin typeface="Segoe UI" panose="020B0502040204020203" pitchFamily="34" charset="0"/>
              </a:rPr>
            </a:br>
            <a:r>
              <a:rPr lang="en-AU" sz="1600" dirty="0">
                <a:effectLst/>
                <a:latin typeface="Segoe UI" panose="020B0502040204020203" pitchFamily="34" charset="0"/>
              </a:rPr>
              <a:t>https://</a:t>
            </a:r>
            <a:r>
              <a:rPr lang="en-AU" sz="1600" dirty="0" err="1">
                <a:effectLst/>
                <a:latin typeface="Segoe UI" panose="020B0502040204020203" pitchFamily="34" charset="0"/>
              </a:rPr>
              <a:t>www.youtube.com</a:t>
            </a:r>
            <a:r>
              <a:rPr lang="en-AU" sz="1600" dirty="0">
                <a:effectLst/>
                <a:latin typeface="Segoe UI" panose="020B0502040204020203" pitchFamily="34" charset="0"/>
              </a:rPr>
              <a:t>/</a:t>
            </a:r>
            <a:r>
              <a:rPr lang="en-AU" sz="1600" dirty="0" err="1">
                <a:effectLst/>
                <a:latin typeface="Segoe UI" panose="020B0502040204020203" pitchFamily="34" charset="0"/>
              </a:rPr>
              <a:t>watch?app</a:t>
            </a:r>
            <a:r>
              <a:rPr lang="en-AU" sz="1600" dirty="0">
                <a:effectLst/>
                <a:latin typeface="Segoe UI" panose="020B0502040204020203" pitchFamily="34" charset="0"/>
              </a:rPr>
              <a:t>=</a:t>
            </a:r>
            <a:r>
              <a:rPr lang="en-AU" sz="1600" dirty="0" err="1">
                <a:effectLst/>
                <a:latin typeface="Segoe UI" panose="020B0502040204020203" pitchFamily="34" charset="0"/>
              </a:rPr>
              <a:t>desktop&amp;v</a:t>
            </a:r>
            <a:r>
              <a:rPr lang="en-AU" sz="1600" dirty="0">
                <a:effectLst/>
                <a:latin typeface="Segoe UI" panose="020B0502040204020203" pitchFamily="34" charset="0"/>
              </a:rPr>
              <a:t>=</a:t>
            </a:r>
            <a:r>
              <a:rPr lang="en-AU" sz="1600" dirty="0" err="1">
                <a:effectLst/>
                <a:latin typeface="Segoe UI" panose="020B0502040204020203" pitchFamily="34" charset="0"/>
              </a:rPr>
              <a:t>uoChscbOQhQ</a:t>
            </a:r>
            <a:r>
              <a:rPr lang="en-AU" sz="1600" dirty="0">
                <a:effectLst/>
                <a:latin typeface="Segoe UI" panose="020B0502040204020203" pitchFamily="34" charset="0"/>
              </a:rPr>
              <a:t> </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F789A36E-6E91-9697-6CC7-B2FCC338DD2D}"/>
              </a:ext>
            </a:extLst>
          </p:cNvPr>
          <p:cNvSpPr>
            <a:spLocks noGrp="1"/>
          </p:cNvSpPr>
          <p:nvPr>
            <p:ph type="sldNum" sz="quarter" idx="5"/>
          </p:nvPr>
        </p:nvSpPr>
        <p:spPr/>
        <p:txBody>
          <a:bodyPr/>
          <a:lstStyle/>
          <a:p>
            <a:fld id="{B07158C4-A119-4B78-9DE8-A50001BC31DC}" type="slidenum">
              <a:rPr lang="en-AU" smtClean="0"/>
              <a:pPr/>
              <a:t>68</a:t>
            </a:fld>
            <a:endParaRPr lang="en-AU"/>
          </a:p>
        </p:txBody>
      </p:sp>
    </p:spTree>
    <p:extLst>
      <p:ext uri="{BB962C8B-B14F-4D97-AF65-F5344CB8AC3E}">
        <p14:creationId xmlns:p14="http://schemas.microsoft.com/office/powerpoint/2010/main" val="25265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DEEB4-C856-5B07-FD83-F314535FE6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773F37-1034-B895-3904-6118E52DEE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A3361-453D-D62B-19AF-B5E90E3C46F7}"/>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Segoe UI" panose="020B0502040204020203" pitchFamily="34" charset="0"/>
              </a:rPr>
              <a:t>Red Room Poetry (20 June 2018) ‘Interview - Ali </a:t>
            </a:r>
            <a:r>
              <a:rPr lang="en-AU" sz="1600" dirty="0" err="1">
                <a:effectLst/>
                <a:latin typeface="Segoe UI" panose="020B0502040204020203" pitchFamily="34" charset="0"/>
              </a:rPr>
              <a:t>Cobby</a:t>
            </a:r>
            <a:r>
              <a:rPr lang="en-AU" sz="1600" dirty="0">
                <a:effectLst/>
                <a:latin typeface="Segoe UI" panose="020B0502040204020203" pitchFamily="34" charset="0"/>
              </a:rPr>
              <a:t> </a:t>
            </a:r>
            <a:r>
              <a:rPr lang="en-AU" sz="1600" dirty="0" err="1">
                <a:effectLst/>
                <a:latin typeface="Segoe UI" panose="020B0502040204020203" pitchFamily="34" charset="0"/>
              </a:rPr>
              <a:t>Eckermann</a:t>
            </a:r>
            <a:r>
              <a:rPr lang="en-AU" sz="1600" dirty="0">
                <a:effectLst/>
                <a:latin typeface="Segoe UI" panose="020B0502040204020203" pitchFamily="34" charset="0"/>
              </a:rPr>
              <a:t> on her poem ‘Unearth'’ [video], </a:t>
            </a:r>
            <a:r>
              <a:rPr lang="en-AU" sz="1600" i="1" dirty="0">
                <a:effectLst/>
                <a:latin typeface="Segoe UI" panose="020B0502040204020203" pitchFamily="34" charset="0"/>
              </a:rPr>
              <a:t>Red Room Poetry</a:t>
            </a:r>
            <a:r>
              <a:rPr lang="en-AU" sz="1600" dirty="0">
                <a:effectLst/>
                <a:latin typeface="Segoe UI" panose="020B0502040204020203" pitchFamily="34" charset="0"/>
              </a:rPr>
              <a:t>, YouTube, accessed 16 January. https://</a:t>
            </a:r>
            <a:r>
              <a:rPr lang="en-AU" sz="1600" dirty="0" err="1">
                <a:effectLst/>
                <a:latin typeface="Segoe UI" panose="020B0502040204020203" pitchFamily="34" charset="0"/>
              </a:rPr>
              <a:t>www.youtube.com</a:t>
            </a:r>
            <a:r>
              <a:rPr lang="en-AU" sz="1600" dirty="0">
                <a:effectLst/>
                <a:latin typeface="Segoe UI" panose="020B0502040204020203" pitchFamily="34" charset="0"/>
              </a:rPr>
              <a:t>/</a:t>
            </a:r>
            <a:r>
              <a:rPr lang="en-AU" sz="1600" dirty="0" err="1">
                <a:effectLst/>
                <a:latin typeface="Segoe UI" panose="020B0502040204020203" pitchFamily="34" charset="0"/>
              </a:rPr>
              <a:t>watch?v</a:t>
            </a:r>
            <a:r>
              <a:rPr lang="en-AU" sz="1600" dirty="0">
                <a:effectLst/>
                <a:latin typeface="Segoe UI" panose="020B0502040204020203" pitchFamily="34" charset="0"/>
              </a:rPr>
              <a:t>=WN8Z0L5k92c </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2CBB0827-7669-CD56-AB69-83219B3CA50B}"/>
              </a:ext>
            </a:extLst>
          </p:cNvPr>
          <p:cNvSpPr>
            <a:spLocks noGrp="1"/>
          </p:cNvSpPr>
          <p:nvPr>
            <p:ph type="sldNum" sz="quarter" idx="5"/>
          </p:nvPr>
        </p:nvSpPr>
        <p:spPr/>
        <p:txBody>
          <a:bodyPr/>
          <a:lstStyle/>
          <a:p>
            <a:fld id="{B07158C4-A119-4B78-9DE8-A50001BC31DC}" type="slidenum">
              <a:rPr lang="en-AU" smtClean="0"/>
              <a:pPr/>
              <a:t>69</a:t>
            </a:fld>
            <a:endParaRPr lang="en-AU"/>
          </a:p>
        </p:txBody>
      </p:sp>
    </p:spTree>
    <p:extLst>
      <p:ext uri="{BB962C8B-B14F-4D97-AF65-F5344CB8AC3E}">
        <p14:creationId xmlns:p14="http://schemas.microsoft.com/office/powerpoint/2010/main" val="24747839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9167C-5CB9-3EAE-6C80-C0CBF41494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C1A733-6659-D968-C714-B393B3B76E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4D419-4EDB-ED05-4244-FB9E7F468A3E}"/>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D3DDC0A7-A5D4-B918-B2BD-6179944D0D1A}"/>
              </a:ext>
            </a:extLst>
          </p:cNvPr>
          <p:cNvSpPr>
            <a:spLocks noGrp="1"/>
          </p:cNvSpPr>
          <p:nvPr>
            <p:ph type="sldNum" sz="quarter" idx="5"/>
          </p:nvPr>
        </p:nvSpPr>
        <p:spPr/>
        <p:txBody>
          <a:bodyPr/>
          <a:lstStyle/>
          <a:p>
            <a:fld id="{B07158C4-A119-4B78-9DE8-A50001BC31DC}" type="slidenum">
              <a:rPr lang="en-AU" smtClean="0"/>
              <a:pPr/>
              <a:t>70</a:t>
            </a:fld>
            <a:endParaRPr lang="en-AU"/>
          </a:p>
        </p:txBody>
      </p:sp>
    </p:spTree>
    <p:extLst>
      <p:ext uri="{BB962C8B-B14F-4D97-AF65-F5344CB8AC3E}">
        <p14:creationId xmlns:p14="http://schemas.microsoft.com/office/powerpoint/2010/main" val="42364496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0C87A-C124-1DBA-EBBB-9DB27C2734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AF296A-0A6A-2C3B-6D1F-604DB57CC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D35B6-CDC5-D837-9C41-73B7C27AE78C}"/>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777E7CEE-197F-47FB-43B2-B325E835F75E}"/>
              </a:ext>
            </a:extLst>
          </p:cNvPr>
          <p:cNvSpPr>
            <a:spLocks noGrp="1"/>
          </p:cNvSpPr>
          <p:nvPr>
            <p:ph type="sldNum" sz="quarter" idx="5"/>
          </p:nvPr>
        </p:nvSpPr>
        <p:spPr/>
        <p:txBody>
          <a:bodyPr/>
          <a:lstStyle/>
          <a:p>
            <a:fld id="{B07158C4-A119-4B78-9DE8-A50001BC31DC}" type="slidenum">
              <a:rPr lang="en-AU" smtClean="0"/>
              <a:pPr/>
              <a:t>73</a:t>
            </a:fld>
            <a:endParaRPr lang="en-AU"/>
          </a:p>
        </p:txBody>
      </p:sp>
    </p:spTree>
    <p:extLst>
      <p:ext uri="{BB962C8B-B14F-4D97-AF65-F5344CB8AC3E}">
        <p14:creationId xmlns:p14="http://schemas.microsoft.com/office/powerpoint/2010/main" val="26316443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7A6B5-3DDB-962C-2201-E555985C4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1D181A-B8EF-5794-FA69-4886E0384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091B1A-0A65-B9E0-6C6A-5C642FD894C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err="1">
                <a:effectLst/>
                <a:latin typeface="Segoe UI" panose="020B0502040204020203" pitchFamily="34" charset="0"/>
              </a:rPr>
              <a:t>Cobby</a:t>
            </a:r>
            <a:r>
              <a:rPr lang="en-AU" sz="1600" dirty="0">
                <a:effectLst/>
                <a:latin typeface="Segoe UI" panose="020B0502040204020203" pitchFamily="34" charset="0"/>
              </a:rPr>
              <a:t> </a:t>
            </a:r>
            <a:r>
              <a:rPr lang="en-AU" sz="1600" dirty="0" err="1">
                <a:effectLst/>
                <a:latin typeface="Segoe UI" panose="020B0502040204020203" pitchFamily="34" charset="0"/>
              </a:rPr>
              <a:t>Eckermann</a:t>
            </a:r>
            <a:r>
              <a:rPr lang="en-AU" sz="1600" dirty="0">
                <a:effectLst/>
                <a:latin typeface="Segoe UI" panose="020B0502040204020203" pitchFamily="34" charset="0"/>
              </a:rPr>
              <a:t> A (2015) </a:t>
            </a:r>
            <a:r>
              <a:rPr lang="en-AU" sz="1600" i="1" dirty="0">
                <a:effectLst/>
                <a:latin typeface="Segoe UI" panose="020B0502040204020203" pitchFamily="34" charset="0"/>
              </a:rPr>
              <a:t>Inside my Mother</a:t>
            </a:r>
            <a:r>
              <a:rPr lang="en-AU" sz="1600" dirty="0">
                <a:effectLst/>
                <a:latin typeface="Segoe UI" panose="020B0502040204020203" pitchFamily="34" charset="0"/>
              </a:rPr>
              <a:t>, </a:t>
            </a:r>
            <a:r>
              <a:rPr lang="en-AU" sz="1600" dirty="0" err="1">
                <a:effectLst/>
                <a:latin typeface="Segoe UI" panose="020B0502040204020203" pitchFamily="34" charset="0"/>
              </a:rPr>
              <a:t>Giramondo</a:t>
            </a:r>
            <a:r>
              <a:rPr lang="en-AU" sz="1600" dirty="0">
                <a:effectLst/>
                <a:latin typeface="Segoe UI" panose="020B0502040204020203" pitchFamily="34" charset="0"/>
              </a:rPr>
              <a:t> Publishing, Sydney.</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834DFE89-5840-2D12-0755-263780B672D9}"/>
              </a:ext>
            </a:extLst>
          </p:cNvPr>
          <p:cNvSpPr>
            <a:spLocks noGrp="1"/>
          </p:cNvSpPr>
          <p:nvPr>
            <p:ph type="sldNum" sz="quarter" idx="5"/>
          </p:nvPr>
        </p:nvSpPr>
        <p:spPr/>
        <p:txBody>
          <a:bodyPr/>
          <a:lstStyle/>
          <a:p>
            <a:fld id="{B07158C4-A119-4B78-9DE8-A50001BC31DC}" type="slidenum">
              <a:rPr lang="en-AU" smtClean="0"/>
              <a:pPr/>
              <a:t>74</a:t>
            </a:fld>
            <a:endParaRPr lang="en-AU"/>
          </a:p>
        </p:txBody>
      </p:sp>
    </p:spTree>
    <p:extLst>
      <p:ext uri="{BB962C8B-B14F-4D97-AF65-F5344CB8AC3E}">
        <p14:creationId xmlns:p14="http://schemas.microsoft.com/office/powerpoint/2010/main" val="3991289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4890490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C5126-28DD-02C4-D7B1-735A84268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0B11D-E5E9-F71E-E903-B66EC66EB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80A013-8C97-F375-367D-C3136554691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342F592D-D978-D6BE-6A27-CE05CF6F4FC8}"/>
              </a:ext>
            </a:extLst>
          </p:cNvPr>
          <p:cNvSpPr>
            <a:spLocks noGrp="1"/>
          </p:cNvSpPr>
          <p:nvPr>
            <p:ph type="sldNum" sz="quarter" idx="5"/>
          </p:nvPr>
        </p:nvSpPr>
        <p:spPr/>
        <p:txBody>
          <a:bodyPr/>
          <a:lstStyle/>
          <a:p>
            <a:fld id="{B07158C4-A119-4B78-9DE8-A50001BC31DC}" type="slidenum">
              <a:rPr lang="en-AU" smtClean="0"/>
              <a:pPr/>
              <a:t>75</a:t>
            </a:fld>
            <a:endParaRPr lang="en-AU"/>
          </a:p>
        </p:txBody>
      </p:sp>
    </p:spTree>
    <p:extLst>
      <p:ext uri="{BB962C8B-B14F-4D97-AF65-F5344CB8AC3E}">
        <p14:creationId xmlns:p14="http://schemas.microsoft.com/office/powerpoint/2010/main" val="42929306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A339C-8AF5-8E19-45CB-812FAFE419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CEBC9-A275-34E1-BED5-400528DE4A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23BC1-4F5F-D9E4-1A14-4366EDB5B60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err="1">
                <a:effectLst/>
                <a:latin typeface="Segoe UI" panose="020B0502040204020203" pitchFamily="34" charset="0"/>
              </a:rPr>
              <a:t>Cobby</a:t>
            </a:r>
            <a:r>
              <a:rPr lang="en-AU" sz="1600" dirty="0">
                <a:effectLst/>
                <a:latin typeface="Segoe UI" panose="020B0502040204020203" pitchFamily="34" charset="0"/>
              </a:rPr>
              <a:t> </a:t>
            </a:r>
            <a:r>
              <a:rPr lang="en-AU" sz="1600" dirty="0" err="1">
                <a:effectLst/>
                <a:latin typeface="Segoe UI" panose="020B0502040204020203" pitchFamily="34" charset="0"/>
              </a:rPr>
              <a:t>Eckermann</a:t>
            </a:r>
            <a:r>
              <a:rPr lang="en-AU" sz="1600" dirty="0">
                <a:effectLst/>
                <a:latin typeface="Segoe UI" panose="020B0502040204020203" pitchFamily="34" charset="0"/>
              </a:rPr>
              <a:t> A (2015) </a:t>
            </a:r>
            <a:r>
              <a:rPr lang="en-AU" sz="1600" i="1" dirty="0">
                <a:effectLst/>
                <a:latin typeface="Segoe UI" panose="020B0502040204020203" pitchFamily="34" charset="0"/>
              </a:rPr>
              <a:t>Inside my Mother</a:t>
            </a:r>
            <a:r>
              <a:rPr lang="en-AU" sz="1600" dirty="0">
                <a:effectLst/>
                <a:latin typeface="Segoe UI" panose="020B0502040204020203" pitchFamily="34" charset="0"/>
              </a:rPr>
              <a:t>, </a:t>
            </a:r>
            <a:r>
              <a:rPr lang="en-AU" sz="1600" dirty="0" err="1">
                <a:effectLst/>
                <a:latin typeface="Segoe UI" panose="020B0502040204020203" pitchFamily="34" charset="0"/>
              </a:rPr>
              <a:t>Giramondo</a:t>
            </a:r>
            <a:r>
              <a:rPr lang="en-AU" sz="1600" dirty="0">
                <a:effectLst/>
                <a:latin typeface="Segoe UI" panose="020B0502040204020203" pitchFamily="34" charset="0"/>
              </a:rPr>
              <a:t> Publishing, Sydney.</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F2A7A63B-F83D-3BAA-11AC-3943E78829C7}"/>
              </a:ext>
            </a:extLst>
          </p:cNvPr>
          <p:cNvSpPr>
            <a:spLocks noGrp="1"/>
          </p:cNvSpPr>
          <p:nvPr>
            <p:ph type="sldNum" sz="quarter" idx="5"/>
          </p:nvPr>
        </p:nvSpPr>
        <p:spPr/>
        <p:txBody>
          <a:bodyPr/>
          <a:lstStyle/>
          <a:p>
            <a:fld id="{B07158C4-A119-4B78-9DE8-A50001BC31DC}" type="slidenum">
              <a:rPr lang="en-AU" smtClean="0"/>
              <a:pPr/>
              <a:t>76</a:t>
            </a:fld>
            <a:endParaRPr lang="en-AU"/>
          </a:p>
        </p:txBody>
      </p:sp>
    </p:spTree>
    <p:extLst>
      <p:ext uri="{BB962C8B-B14F-4D97-AF65-F5344CB8AC3E}">
        <p14:creationId xmlns:p14="http://schemas.microsoft.com/office/powerpoint/2010/main" val="841490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6849D-01FF-8866-E0B8-9CBD49CEF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6596B-A225-F62C-5C8A-47B5BB234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5F1329-65AF-3ECC-A5FA-42745BEE3130}"/>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40498ED0-257C-3D2D-93D5-2285BEDCCB9C}"/>
              </a:ext>
            </a:extLst>
          </p:cNvPr>
          <p:cNvSpPr>
            <a:spLocks noGrp="1"/>
          </p:cNvSpPr>
          <p:nvPr>
            <p:ph type="sldNum" sz="quarter" idx="5"/>
          </p:nvPr>
        </p:nvSpPr>
        <p:spPr/>
        <p:txBody>
          <a:bodyPr/>
          <a:lstStyle/>
          <a:p>
            <a:fld id="{B07158C4-A119-4B78-9DE8-A50001BC31DC}" type="slidenum">
              <a:rPr lang="en-AU" smtClean="0"/>
              <a:pPr/>
              <a:t>77</a:t>
            </a:fld>
            <a:endParaRPr lang="en-AU"/>
          </a:p>
        </p:txBody>
      </p:sp>
    </p:spTree>
    <p:extLst>
      <p:ext uri="{BB962C8B-B14F-4D97-AF65-F5344CB8AC3E}">
        <p14:creationId xmlns:p14="http://schemas.microsoft.com/office/powerpoint/2010/main" val="11652206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14847-7625-6BA8-4EDA-8D4232A60C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2DA3A-E3A7-F47A-2027-7BE6280967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396428-2C96-40EC-36E1-F0D025DBEFFC}"/>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226BBF45-D1BD-941A-4CEC-82685D7F897F}"/>
              </a:ext>
            </a:extLst>
          </p:cNvPr>
          <p:cNvSpPr>
            <a:spLocks noGrp="1"/>
          </p:cNvSpPr>
          <p:nvPr>
            <p:ph type="sldNum" sz="quarter" idx="5"/>
          </p:nvPr>
        </p:nvSpPr>
        <p:spPr/>
        <p:txBody>
          <a:bodyPr/>
          <a:lstStyle/>
          <a:p>
            <a:fld id="{B07158C4-A119-4B78-9DE8-A50001BC31DC}" type="slidenum">
              <a:rPr lang="en-AU" smtClean="0"/>
              <a:pPr/>
              <a:t>79</a:t>
            </a:fld>
            <a:endParaRPr lang="en-AU"/>
          </a:p>
        </p:txBody>
      </p:sp>
    </p:spTree>
    <p:extLst>
      <p:ext uri="{BB962C8B-B14F-4D97-AF65-F5344CB8AC3E}">
        <p14:creationId xmlns:p14="http://schemas.microsoft.com/office/powerpoint/2010/main" val="26812168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8D624-8C74-D7AD-4218-404478E97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6A279A-699E-C97A-BEB9-2E2FCE140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E1972-1E11-38A7-60B4-49EE69C928A7}"/>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Segoe UI" panose="020B0502040204020203" pitchFamily="34" charset="0"/>
              </a:rPr>
              <a:t>Red Room Poetry. (20 June 2018) ‘Ali </a:t>
            </a:r>
            <a:r>
              <a:rPr lang="en-AU" sz="1600" dirty="0" err="1">
                <a:effectLst/>
                <a:latin typeface="Segoe UI" panose="020B0502040204020203" pitchFamily="34" charset="0"/>
              </a:rPr>
              <a:t>Cobby</a:t>
            </a:r>
            <a:r>
              <a:rPr lang="en-AU" sz="1600" dirty="0">
                <a:effectLst/>
                <a:latin typeface="Segoe UI" panose="020B0502040204020203" pitchFamily="34" charset="0"/>
              </a:rPr>
              <a:t> </a:t>
            </a:r>
            <a:r>
              <a:rPr lang="en-AU" sz="1600" dirty="0" err="1">
                <a:effectLst/>
                <a:latin typeface="Segoe UI" panose="020B0502040204020203" pitchFamily="34" charset="0"/>
              </a:rPr>
              <a:t>Eckermann</a:t>
            </a:r>
            <a:r>
              <a:rPr lang="en-AU" sz="1600" dirty="0">
                <a:effectLst/>
                <a:latin typeface="Segoe UI" panose="020B0502040204020203" pitchFamily="34" charset="0"/>
              </a:rPr>
              <a:t> - Interview HSC Part II’ [video], </a:t>
            </a:r>
            <a:r>
              <a:rPr lang="en-AU" sz="1600" i="1" dirty="0">
                <a:effectLst/>
                <a:latin typeface="Segoe UI" panose="020B0502040204020203" pitchFamily="34" charset="0"/>
              </a:rPr>
              <a:t>Red Room Poetry</a:t>
            </a:r>
            <a:r>
              <a:rPr lang="en-AU" sz="1600" dirty="0">
                <a:effectLst/>
                <a:latin typeface="Segoe UI" panose="020B0502040204020203" pitchFamily="34" charset="0"/>
              </a:rPr>
              <a:t>, YouTube, accessed 16 January 2024. https://</a:t>
            </a:r>
            <a:r>
              <a:rPr lang="en-AU" sz="1600" dirty="0" err="1">
                <a:effectLst/>
                <a:latin typeface="Segoe UI" panose="020B0502040204020203" pitchFamily="34" charset="0"/>
              </a:rPr>
              <a:t>www.youtube.com</a:t>
            </a:r>
            <a:r>
              <a:rPr lang="en-AU" sz="1600" dirty="0">
                <a:effectLst/>
                <a:latin typeface="Segoe UI" panose="020B0502040204020203" pitchFamily="34" charset="0"/>
              </a:rPr>
              <a:t>/</a:t>
            </a:r>
            <a:r>
              <a:rPr lang="en-AU" sz="1600" dirty="0" err="1">
                <a:effectLst/>
                <a:latin typeface="Segoe UI" panose="020B0502040204020203" pitchFamily="34" charset="0"/>
              </a:rPr>
              <a:t>watch?v</a:t>
            </a:r>
            <a:r>
              <a:rPr lang="en-AU" sz="1600" dirty="0">
                <a:effectLst/>
                <a:latin typeface="Segoe UI" panose="020B0502040204020203" pitchFamily="34" charset="0"/>
              </a:rPr>
              <a:t>=vqQbiVZl4OQ</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01B5376D-BA03-6388-FEA4-E72724BD629D}"/>
              </a:ext>
            </a:extLst>
          </p:cNvPr>
          <p:cNvSpPr>
            <a:spLocks noGrp="1"/>
          </p:cNvSpPr>
          <p:nvPr>
            <p:ph type="sldNum" sz="quarter" idx="5"/>
          </p:nvPr>
        </p:nvSpPr>
        <p:spPr/>
        <p:txBody>
          <a:bodyPr/>
          <a:lstStyle/>
          <a:p>
            <a:fld id="{B07158C4-A119-4B78-9DE8-A50001BC31DC}" type="slidenum">
              <a:rPr lang="en-AU" smtClean="0"/>
              <a:pPr/>
              <a:t>80</a:t>
            </a:fld>
            <a:endParaRPr lang="en-AU"/>
          </a:p>
        </p:txBody>
      </p:sp>
    </p:spTree>
    <p:extLst>
      <p:ext uri="{BB962C8B-B14F-4D97-AF65-F5344CB8AC3E}">
        <p14:creationId xmlns:p14="http://schemas.microsoft.com/office/powerpoint/2010/main" val="17985988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DB44D-39D6-7E77-6D4D-592BAC612C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6B18D1-9573-174F-6A18-D162F9DA86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49AA93-A1E9-5D9F-4436-74E59761C73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50A27B92-ACEC-B3F3-8E03-CE3A8770CC87}"/>
              </a:ext>
            </a:extLst>
          </p:cNvPr>
          <p:cNvSpPr>
            <a:spLocks noGrp="1"/>
          </p:cNvSpPr>
          <p:nvPr>
            <p:ph type="sldNum" sz="quarter" idx="5"/>
          </p:nvPr>
        </p:nvSpPr>
        <p:spPr/>
        <p:txBody>
          <a:bodyPr/>
          <a:lstStyle/>
          <a:p>
            <a:fld id="{B07158C4-A119-4B78-9DE8-A50001BC31DC}" type="slidenum">
              <a:rPr lang="en-AU" smtClean="0"/>
              <a:pPr/>
              <a:t>82</a:t>
            </a:fld>
            <a:endParaRPr lang="en-AU"/>
          </a:p>
        </p:txBody>
      </p:sp>
    </p:spTree>
    <p:extLst>
      <p:ext uri="{BB962C8B-B14F-4D97-AF65-F5344CB8AC3E}">
        <p14:creationId xmlns:p14="http://schemas.microsoft.com/office/powerpoint/2010/main" val="8427270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FC2A6-C2BC-762A-D322-466D303B64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0C2530-870A-1369-DBCD-9502E4A02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27389D-F705-CE45-79EB-9364C02940BF}"/>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FAB09D45-43D0-BC3A-00C0-7CF05A501B9B}"/>
              </a:ext>
            </a:extLst>
          </p:cNvPr>
          <p:cNvSpPr>
            <a:spLocks noGrp="1"/>
          </p:cNvSpPr>
          <p:nvPr>
            <p:ph type="sldNum" sz="quarter" idx="5"/>
          </p:nvPr>
        </p:nvSpPr>
        <p:spPr/>
        <p:txBody>
          <a:bodyPr/>
          <a:lstStyle/>
          <a:p>
            <a:fld id="{B07158C4-A119-4B78-9DE8-A50001BC31DC}" type="slidenum">
              <a:rPr lang="en-AU" smtClean="0"/>
              <a:pPr/>
              <a:t>83</a:t>
            </a:fld>
            <a:endParaRPr lang="en-AU"/>
          </a:p>
        </p:txBody>
      </p:sp>
    </p:spTree>
    <p:extLst>
      <p:ext uri="{BB962C8B-B14F-4D97-AF65-F5344CB8AC3E}">
        <p14:creationId xmlns:p14="http://schemas.microsoft.com/office/powerpoint/2010/main" val="30291881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AF02C-66B8-A608-2CFA-730AE57BC0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5663AE-7506-193F-CF54-CC7DED0DD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D7E71E-0C25-BE75-C2F8-2370A040955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Refer to </a:t>
            </a:r>
            <a:r>
              <a:rPr lang="en-AU" sz="1600" b="0" i="1" kern="1200" dirty="0">
                <a:solidFill>
                  <a:schemeClr val="tx1"/>
                </a:solidFill>
                <a:effectLst/>
                <a:latin typeface="+mn-lt"/>
                <a:ea typeface="+mn-ea"/>
                <a:cs typeface="+mn-cs"/>
              </a:rPr>
              <a:t>Resource 6: Silent chalk </a:t>
            </a:r>
            <a:r>
              <a:rPr lang="en-AU" sz="1600" b="0" kern="1200" dirty="0">
                <a:solidFill>
                  <a:schemeClr val="tx1"/>
                </a:solidFill>
                <a:effectLst/>
                <a:latin typeface="+mn-lt"/>
                <a:ea typeface="+mn-ea"/>
                <a:cs typeface="+mn-cs"/>
              </a:rPr>
              <a:t>for templates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10CA1A35-C865-73E3-D72D-47FFAC20192E}"/>
              </a:ext>
            </a:extLst>
          </p:cNvPr>
          <p:cNvSpPr>
            <a:spLocks noGrp="1"/>
          </p:cNvSpPr>
          <p:nvPr>
            <p:ph type="sldNum" sz="quarter" idx="5"/>
          </p:nvPr>
        </p:nvSpPr>
        <p:spPr/>
        <p:txBody>
          <a:bodyPr/>
          <a:lstStyle/>
          <a:p>
            <a:fld id="{B07158C4-A119-4B78-9DE8-A50001BC31DC}" type="slidenum">
              <a:rPr lang="en-AU" smtClean="0"/>
              <a:pPr/>
              <a:t>84</a:t>
            </a:fld>
            <a:endParaRPr lang="en-AU"/>
          </a:p>
        </p:txBody>
      </p:sp>
    </p:spTree>
    <p:extLst>
      <p:ext uri="{BB962C8B-B14F-4D97-AF65-F5344CB8AC3E}">
        <p14:creationId xmlns:p14="http://schemas.microsoft.com/office/powerpoint/2010/main" val="40540497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428CE-6693-D87A-BAF9-EB64EE35C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86227-95D1-C5E6-CA05-CD68705129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C3629A-FC61-408F-291A-5F338787FEBB}"/>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BD11E318-3467-C102-AF85-7D4F83B6031F}"/>
              </a:ext>
            </a:extLst>
          </p:cNvPr>
          <p:cNvSpPr>
            <a:spLocks noGrp="1"/>
          </p:cNvSpPr>
          <p:nvPr>
            <p:ph type="sldNum" sz="quarter" idx="5"/>
          </p:nvPr>
        </p:nvSpPr>
        <p:spPr/>
        <p:txBody>
          <a:bodyPr/>
          <a:lstStyle/>
          <a:p>
            <a:fld id="{B07158C4-A119-4B78-9DE8-A50001BC31DC}" type="slidenum">
              <a:rPr lang="en-AU" smtClean="0"/>
              <a:pPr/>
              <a:t>85</a:t>
            </a:fld>
            <a:endParaRPr lang="en-AU"/>
          </a:p>
        </p:txBody>
      </p:sp>
    </p:spTree>
    <p:extLst>
      <p:ext uri="{BB962C8B-B14F-4D97-AF65-F5344CB8AC3E}">
        <p14:creationId xmlns:p14="http://schemas.microsoft.com/office/powerpoint/2010/main" val="17857092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1EF61-51A3-65BD-AFBD-6D71DF69E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D9C30-0ECF-01B6-A7A4-D5401D096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30CF1C-6D3A-6170-B6A5-DFD6FB762EFF}"/>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9FA01673-FA4B-4084-488D-6054553A58B1}"/>
              </a:ext>
            </a:extLst>
          </p:cNvPr>
          <p:cNvSpPr>
            <a:spLocks noGrp="1"/>
          </p:cNvSpPr>
          <p:nvPr>
            <p:ph type="sldNum" sz="quarter" idx="5"/>
          </p:nvPr>
        </p:nvSpPr>
        <p:spPr/>
        <p:txBody>
          <a:bodyPr/>
          <a:lstStyle/>
          <a:p>
            <a:fld id="{B07158C4-A119-4B78-9DE8-A50001BC31DC}" type="slidenum">
              <a:rPr lang="en-AU" smtClean="0"/>
              <a:pPr/>
              <a:t>86</a:t>
            </a:fld>
            <a:endParaRPr lang="en-AU"/>
          </a:p>
        </p:txBody>
      </p:sp>
    </p:spTree>
    <p:extLst>
      <p:ext uri="{BB962C8B-B14F-4D97-AF65-F5344CB8AC3E}">
        <p14:creationId xmlns:p14="http://schemas.microsoft.com/office/powerpoint/2010/main" val="4240080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Room Poetry (20 June 2018) ‘Interview - Ali </a:t>
            </a:r>
            <a:r>
              <a:rPr lang="en-US" dirty="0" err="1"/>
              <a:t>Cobby</a:t>
            </a:r>
            <a:r>
              <a:rPr lang="en-US" dirty="0"/>
              <a:t> </a:t>
            </a:r>
            <a:r>
              <a:rPr lang="en-US" dirty="0" err="1"/>
              <a:t>Eckermann</a:t>
            </a:r>
            <a:r>
              <a:rPr lang="en-US" dirty="0"/>
              <a:t> on her poem ‘Trance’’ [video], Red Room Poetry, YouTube, accessed 15 January 2024.</a:t>
            </a:r>
            <a:br>
              <a:rPr lang="en-US" dirty="0"/>
            </a:br>
            <a:r>
              <a:rPr lang="en-US" dirty="0"/>
              <a:t>https://</a:t>
            </a:r>
            <a:r>
              <a:rPr lang="en-US" dirty="0" err="1"/>
              <a:t>www.youtube.com</a:t>
            </a:r>
            <a:r>
              <a:rPr lang="en-US" dirty="0"/>
              <a:t>/</a:t>
            </a:r>
            <a:r>
              <a:rPr lang="en-US" dirty="0" err="1"/>
              <a:t>watch?app</a:t>
            </a:r>
            <a:r>
              <a:rPr lang="en-US" dirty="0"/>
              <a:t>=</a:t>
            </a:r>
            <a:r>
              <a:rPr lang="en-US" dirty="0" err="1"/>
              <a:t>desktop&amp;v</a:t>
            </a:r>
            <a:r>
              <a:rPr lang="en-US" dirty="0"/>
              <a:t>=</a:t>
            </a:r>
            <a:r>
              <a:rPr lang="en-US" dirty="0" err="1"/>
              <a:t>qyIBhvEnNQk&amp;t</a:t>
            </a:r>
            <a:r>
              <a:rPr lang="en-US" dirty="0"/>
              <a:t>=7s </a:t>
            </a:r>
          </a:p>
          <a:p>
            <a:endParaRPr lang="en-US" dirty="0"/>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5538904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B15CD-440C-5656-6ABD-281624A4E7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2ADC0-7C5E-CB54-4E85-03C1517F1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00913D-21A0-7455-B45C-539703E2BA7D}"/>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Segoe UI" panose="020B0502040204020203" pitchFamily="34" charset="0"/>
              </a:rPr>
              <a:t>New South Wales Education Standards Authority (NESA) (2019) </a:t>
            </a:r>
            <a:r>
              <a:rPr lang="en-AU" sz="1600" i="1" dirty="0">
                <a:effectLst/>
                <a:latin typeface="Segoe UI" panose="020B0502040204020203" pitchFamily="34" charset="0"/>
              </a:rPr>
              <a:t>2019 Higher School Certificate Examination: English Standard: Paper 2 – Modules </a:t>
            </a:r>
            <a:r>
              <a:rPr lang="en-AU" sz="1600" dirty="0">
                <a:effectLst/>
                <a:latin typeface="Segoe UI" panose="020B0502040204020203" pitchFamily="34" charset="0"/>
              </a:rPr>
              <a:t>[PDF 3688 KB], NESA, accessed 16 January 2024. https://</a:t>
            </a:r>
            <a:r>
              <a:rPr lang="en-AU" sz="1600" dirty="0" err="1">
                <a:effectLst/>
                <a:latin typeface="Segoe UI" panose="020B0502040204020203" pitchFamily="34" charset="0"/>
              </a:rPr>
              <a:t>educationstandards.nsw.edu.au</a:t>
            </a:r>
            <a:r>
              <a:rPr lang="en-AU" sz="1600" dirty="0">
                <a:effectLst/>
                <a:latin typeface="Segoe UI" panose="020B0502040204020203" pitchFamily="34" charset="0"/>
              </a:rPr>
              <a:t>/</a:t>
            </a:r>
            <a:r>
              <a:rPr lang="en-AU" sz="1600" dirty="0" err="1">
                <a:effectLst/>
                <a:latin typeface="Segoe UI" panose="020B0502040204020203" pitchFamily="34" charset="0"/>
              </a:rPr>
              <a:t>wps</a:t>
            </a:r>
            <a:r>
              <a:rPr lang="en-AU" sz="1600" dirty="0">
                <a:effectLst/>
                <a:latin typeface="Segoe UI" panose="020B0502040204020203" pitchFamily="34" charset="0"/>
              </a:rPr>
              <a:t>/</a:t>
            </a:r>
            <a:r>
              <a:rPr lang="en-AU" sz="1600" dirty="0" err="1">
                <a:effectLst/>
                <a:latin typeface="Segoe UI" panose="020B0502040204020203" pitchFamily="34" charset="0"/>
              </a:rPr>
              <a:t>wcm</a:t>
            </a:r>
            <a:r>
              <a:rPr lang="en-AU" sz="1600" dirty="0">
                <a:effectLst/>
                <a:latin typeface="Segoe UI" panose="020B0502040204020203" pitchFamily="34" charset="0"/>
              </a:rPr>
              <a:t>/connect/40e9f772-e085-4024-b8f7-4af0cf4a5497/2019-hsc-english-standard-p2.pdf?MOD=AJPERES&amp;CACHEID=ROOTWORKSPACE-40e9f772-e085-4024-b8f7-4af0cf4a5497-n4J.dF6</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9DC2701D-75F2-A117-7238-44C29EDAD427}"/>
              </a:ext>
            </a:extLst>
          </p:cNvPr>
          <p:cNvSpPr>
            <a:spLocks noGrp="1"/>
          </p:cNvSpPr>
          <p:nvPr>
            <p:ph type="sldNum" sz="quarter" idx="5"/>
          </p:nvPr>
        </p:nvSpPr>
        <p:spPr/>
        <p:txBody>
          <a:bodyPr/>
          <a:lstStyle/>
          <a:p>
            <a:fld id="{B07158C4-A119-4B78-9DE8-A50001BC31DC}" type="slidenum">
              <a:rPr lang="en-AU" smtClean="0"/>
              <a:pPr/>
              <a:t>89</a:t>
            </a:fld>
            <a:endParaRPr lang="en-AU"/>
          </a:p>
        </p:txBody>
      </p:sp>
    </p:spTree>
    <p:extLst>
      <p:ext uri="{BB962C8B-B14F-4D97-AF65-F5344CB8AC3E}">
        <p14:creationId xmlns:p14="http://schemas.microsoft.com/office/powerpoint/2010/main" val="9483901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DF5F8-9D66-B7DE-08F9-9F6CFCCB9A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15F72-784A-5B33-335B-1DA02602ED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34CFEB-201D-DA36-06AC-CC17BC3EFBCC}"/>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32C1B947-6C1B-DAC1-AB47-304A2CBF6DBE}"/>
              </a:ext>
            </a:extLst>
          </p:cNvPr>
          <p:cNvSpPr>
            <a:spLocks noGrp="1"/>
          </p:cNvSpPr>
          <p:nvPr>
            <p:ph type="sldNum" sz="quarter" idx="5"/>
          </p:nvPr>
        </p:nvSpPr>
        <p:spPr/>
        <p:txBody>
          <a:bodyPr/>
          <a:lstStyle/>
          <a:p>
            <a:fld id="{B07158C4-A119-4B78-9DE8-A50001BC31DC}" type="slidenum">
              <a:rPr lang="en-AU" smtClean="0"/>
              <a:pPr/>
              <a:t>90</a:t>
            </a:fld>
            <a:endParaRPr lang="en-AU"/>
          </a:p>
        </p:txBody>
      </p:sp>
    </p:spTree>
    <p:extLst>
      <p:ext uri="{BB962C8B-B14F-4D97-AF65-F5344CB8AC3E}">
        <p14:creationId xmlns:p14="http://schemas.microsoft.com/office/powerpoint/2010/main" val="25799017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E5029-5F3D-A7C1-CCA9-4CDD4C940C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FE00DA-DC43-5ACB-8351-2BBB4674BC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A917D4-E2C1-7A85-08A2-CA441EC6B31E}"/>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3051F9E2-6F9C-7E03-276B-5B95EB8512B0}"/>
              </a:ext>
            </a:extLst>
          </p:cNvPr>
          <p:cNvSpPr>
            <a:spLocks noGrp="1"/>
          </p:cNvSpPr>
          <p:nvPr>
            <p:ph type="sldNum" sz="quarter" idx="5"/>
          </p:nvPr>
        </p:nvSpPr>
        <p:spPr/>
        <p:txBody>
          <a:bodyPr/>
          <a:lstStyle/>
          <a:p>
            <a:fld id="{B07158C4-A119-4B78-9DE8-A50001BC31DC}" type="slidenum">
              <a:rPr lang="en-AU" smtClean="0"/>
              <a:pPr/>
              <a:t>91</a:t>
            </a:fld>
            <a:endParaRPr lang="en-AU"/>
          </a:p>
        </p:txBody>
      </p:sp>
    </p:spTree>
    <p:extLst>
      <p:ext uri="{BB962C8B-B14F-4D97-AF65-F5344CB8AC3E}">
        <p14:creationId xmlns:p14="http://schemas.microsoft.com/office/powerpoint/2010/main" val="39097000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E54AD-1629-CB3D-B8A7-B731DED1D6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9B97D3-750E-E285-ADF5-C32257363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8268D-894E-62D6-49F7-60AAF31BAABC}"/>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8FE1CB37-D67A-1125-5287-B3D8614F4C84}"/>
              </a:ext>
            </a:extLst>
          </p:cNvPr>
          <p:cNvSpPr>
            <a:spLocks noGrp="1"/>
          </p:cNvSpPr>
          <p:nvPr>
            <p:ph type="sldNum" sz="quarter" idx="5"/>
          </p:nvPr>
        </p:nvSpPr>
        <p:spPr/>
        <p:txBody>
          <a:bodyPr/>
          <a:lstStyle/>
          <a:p>
            <a:fld id="{B07158C4-A119-4B78-9DE8-A50001BC31DC}" type="slidenum">
              <a:rPr lang="en-AU" smtClean="0"/>
              <a:pPr/>
              <a:t>92</a:t>
            </a:fld>
            <a:endParaRPr lang="en-AU"/>
          </a:p>
        </p:txBody>
      </p:sp>
    </p:spTree>
    <p:extLst>
      <p:ext uri="{BB962C8B-B14F-4D97-AF65-F5344CB8AC3E}">
        <p14:creationId xmlns:p14="http://schemas.microsoft.com/office/powerpoint/2010/main" val="3010230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33181-777E-A727-8305-7EC4964C3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EA0CBE-AA0B-4A20-0FED-7B08D7001B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4BF408-6966-4B9C-D6B5-9468FB53505B}"/>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79CA0E69-1A54-8FBB-C57C-FE516AEF2D0F}"/>
              </a:ext>
            </a:extLst>
          </p:cNvPr>
          <p:cNvSpPr>
            <a:spLocks noGrp="1"/>
          </p:cNvSpPr>
          <p:nvPr>
            <p:ph type="sldNum" sz="quarter" idx="5"/>
          </p:nvPr>
        </p:nvSpPr>
        <p:spPr/>
        <p:txBody>
          <a:bodyPr/>
          <a:lstStyle/>
          <a:p>
            <a:fld id="{B07158C4-A119-4B78-9DE8-A50001BC31DC}" type="slidenum">
              <a:rPr lang="en-AU" smtClean="0"/>
              <a:pPr/>
              <a:t>93</a:t>
            </a:fld>
            <a:endParaRPr lang="en-AU"/>
          </a:p>
        </p:txBody>
      </p:sp>
    </p:spTree>
    <p:extLst>
      <p:ext uri="{BB962C8B-B14F-4D97-AF65-F5344CB8AC3E}">
        <p14:creationId xmlns:p14="http://schemas.microsoft.com/office/powerpoint/2010/main" val="12425943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67EFC-9715-6982-20C8-970473FF3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20ACCA-554F-0BB2-983D-F558E57F9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1217C2-ADB4-CC9F-40F1-42D5B36CFF68}"/>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8C67B394-D43C-A846-D0A8-96ACCC403333}"/>
              </a:ext>
            </a:extLst>
          </p:cNvPr>
          <p:cNvSpPr>
            <a:spLocks noGrp="1"/>
          </p:cNvSpPr>
          <p:nvPr>
            <p:ph type="sldNum" sz="quarter" idx="5"/>
          </p:nvPr>
        </p:nvSpPr>
        <p:spPr/>
        <p:txBody>
          <a:bodyPr/>
          <a:lstStyle/>
          <a:p>
            <a:fld id="{B07158C4-A119-4B78-9DE8-A50001BC31DC}" type="slidenum">
              <a:rPr lang="en-AU" smtClean="0"/>
              <a:pPr/>
              <a:t>94</a:t>
            </a:fld>
            <a:endParaRPr lang="en-AU"/>
          </a:p>
        </p:txBody>
      </p:sp>
    </p:spTree>
    <p:extLst>
      <p:ext uri="{BB962C8B-B14F-4D97-AF65-F5344CB8AC3E}">
        <p14:creationId xmlns:p14="http://schemas.microsoft.com/office/powerpoint/2010/main" val="34432323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C35DE-D443-2D6C-B1BD-66E7C1E68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005AD-17D6-8313-025C-F44A207FB4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F82E43-CFF2-CCC0-2CC5-CB20F4429720}"/>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B4A19604-3B61-4DA7-E186-0F8F959F1EFC}"/>
              </a:ext>
            </a:extLst>
          </p:cNvPr>
          <p:cNvSpPr>
            <a:spLocks noGrp="1"/>
          </p:cNvSpPr>
          <p:nvPr>
            <p:ph type="sldNum" sz="quarter" idx="5"/>
          </p:nvPr>
        </p:nvSpPr>
        <p:spPr/>
        <p:txBody>
          <a:bodyPr/>
          <a:lstStyle/>
          <a:p>
            <a:fld id="{B07158C4-A119-4B78-9DE8-A50001BC31DC}" type="slidenum">
              <a:rPr lang="en-AU" smtClean="0"/>
              <a:pPr/>
              <a:t>95</a:t>
            </a:fld>
            <a:endParaRPr lang="en-AU"/>
          </a:p>
        </p:txBody>
      </p:sp>
    </p:spTree>
    <p:extLst>
      <p:ext uri="{BB962C8B-B14F-4D97-AF65-F5344CB8AC3E}">
        <p14:creationId xmlns:p14="http://schemas.microsoft.com/office/powerpoint/2010/main" val="387627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Room Poetry (May 23 2018) About Ali </a:t>
            </a:r>
            <a:r>
              <a:rPr lang="en-US" dirty="0" err="1"/>
              <a:t>Cobby</a:t>
            </a:r>
            <a:r>
              <a:rPr lang="en-US" dirty="0"/>
              <a:t> </a:t>
            </a:r>
            <a:r>
              <a:rPr lang="en-US" dirty="0" err="1"/>
              <a:t>Eckermann</a:t>
            </a:r>
            <a:r>
              <a:rPr lang="en-US" dirty="0"/>
              <a:t> [Video] https://</a:t>
            </a:r>
            <a:r>
              <a:rPr lang="en-US" dirty="0" err="1"/>
              <a:t>www.youtube.com</a:t>
            </a:r>
            <a:r>
              <a:rPr lang="en-US" dirty="0"/>
              <a:t>/</a:t>
            </a:r>
            <a:r>
              <a:rPr lang="en-US" dirty="0" err="1"/>
              <a:t>watch?v</a:t>
            </a:r>
            <a:r>
              <a:rPr lang="en-US" dirty="0"/>
              <a:t>=</a:t>
            </a:r>
            <a:r>
              <a:rPr lang="en-US" dirty="0" err="1"/>
              <a:t>qyIBhvEnNQk</a:t>
            </a:r>
            <a:r>
              <a:rPr lang="en-US" dirty="0"/>
              <a:t> </a:t>
            </a:r>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3193865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Vincent M (11 July 2017) Indigenous poet Ali </a:t>
            </a:r>
            <a:r>
              <a:rPr lang="en-US" dirty="0" err="1"/>
              <a:t>Cobby</a:t>
            </a:r>
            <a:r>
              <a:rPr lang="en-US" dirty="0"/>
              <a:t> </a:t>
            </a:r>
            <a:r>
              <a:rPr lang="en-US" dirty="0" err="1"/>
              <a:t>Eckermann</a:t>
            </a:r>
            <a:r>
              <a:rPr lang="en-US" dirty="0"/>
              <a:t> turns life of pain into poetry success, ABC News website, accessed 15 January 2024. https://</a:t>
            </a:r>
            <a:r>
              <a:rPr lang="en-US" dirty="0" err="1"/>
              <a:t>www.abc.net.au</a:t>
            </a:r>
            <a:r>
              <a:rPr lang="en-US" dirty="0"/>
              <a:t>/news/2017-07-11/</a:t>
            </a:r>
            <a:r>
              <a:rPr lang="en-US" dirty="0" err="1"/>
              <a:t>ali</a:t>
            </a:r>
            <a:r>
              <a:rPr lang="en-US" dirty="0"/>
              <a:t>-</a:t>
            </a:r>
            <a:r>
              <a:rPr lang="en-US" dirty="0" err="1"/>
              <a:t>cobby</a:t>
            </a:r>
            <a:r>
              <a:rPr lang="en-US" dirty="0"/>
              <a:t>-</a:t>
            </a:r>
            <a:r>
              <a:rPr lang="en-US" dirty="0" err="1"/>
              <a:t>eckermann</a:t>
            </a:r>
            <a:r>
              <a:rPr lang="en-US" dirty="0"/>
              <a:t>-turns-pain-into-poetry-success/8698616#:~:text=Indigenous%20poet%20Ali%20Cobby%20Eckermann%20has%20described%20her%20writing%20as,son%20was%20taken%20from%20her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Hocking R (5 May 2017) My entire view of the world changed when I had the proof that I'd been wanted, NITV website, accessed 15 January 2024.https://</a:t>
            </a:r>
            <a:r>
              <a:rPr lang="en-US" dirty="0" err="1"/>
              <a:t>www.sbs.com.au</a:t>
            </a:r>
            <a:r>
              <a:rPr lang="en-US" dirty="0"/>
              <a:t>/</a:t>
            </a:r>
            <a:r>
              <a:rPr lang="en-US" dirty="0" err="1"/>
              <a:t>nitv</a:t>
            </a:r>
            <a:r>
              <a:rPr lang="en-US" dirty="0"/>
              <a:t>/</a:t>
            </a:r>
            <a:r>
              <a:rPr lang="en-US" dirty="0" err="1"/>
              <a:t>nitv</a:t>
            </a:r>
            <a:r>
              <a:rPr lang="en-US" dirty="0"/>
              <a:t>-news/article/2017/05/04/my-entire-view-world-changed-when-</a:t>
            </a:r>
            <a:r>
              <a:rPr lang="en-US" dirty="0" err="1"/>
              <a:t>i</a:t>
            </a:r>
            <a:r>
              <a:rPr lang="en-US" dirty="0"/>
              <a:t>-had-proof-id-been-wanted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Ngandawarrkirr</a:t>
            </a:r>
            <a:r>
              <a:rPr lang="en-US" dirty="0"/>
              <a:t> Wilson R (director) (2018) ‘Our Stories’ [television program], Inside My Mother, Ali </a:t>
            </a:r>
            <a:r>
              <a:rPr lang="en-US" dirty="0" err="1"/>
              <a:t>Cobby-Eckermann</a:t>
            </a:r>
            <a:r>
              <a:rPr lang="en-US" dirty="0"/>
              <a:t> (episode 34), SBS, Sydney, accessed 15 January 2024. https://</a:t>
            </a:r>
            <a:r>
              <a:rPr lang="en-US" dirty="0" err="1"/>
              <a:t>www.sbs.com.au</a:t>
            </a:r>
            <a:r>
              <a:rPr lang="en-US" dirty="0"/>
              <a:t>/</a:t>
            </a:r>
            <a:r>
              <a:rPr lang="en-US" dirty="0" err="1"/>
              <a:t>ondemand</a:t>
            </a:r>
            <a:r>
              <a:rPr lang="en-US" dirty="0"/>
              <a:t>/video/1519535171836/our-stories-s2018-ep34-inside-my-mother-ali-cobby-eckermannTV episode SBS on Demand not freely available anymore - there is a ClickView: https://</a:t>
            </a:r>
            <a:r>
              <a:rPr lang="en-US" dirty="0" err="1"/>
              <a:t>online.clickview.com.au</a:t>
            </a:r>
            <a:r>
              <a:rPr lang="en-US" dirty="0"/>
              <a:t>/exchange/categories/338/aboriginal-</a:t>
            </a:r>
            <a:r>
              <a:rPr lang="en-US" dirty="0" err="1"/>
              <a:t>torres</a:t>
            </a:r>
            <a:r>
              <a:rPr lang="en-US" dirty="0"/>
              <a:t>-strait-islander-histories-cultures/videos/39450546/inside-my-mother-</a:t>
            </a:r>
            <a:r>
              <a:rPr lang="en-US" dirty="0" err="1"/>
              <a:t>ali</a:t>
            </a:r>
            <a:r>
              <a:rPr lang="en-US" dirty="0"/>
              <a:t>-</a:t>
            </a:r>
            <a:r>
              <a:rPr lang="en-US" dirty="0" err="1"/>
              <a:t>cobby-eckermann</a:t>
            </a: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504591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Room Poetry (20 June 2018) ‘Interview - Ali </a:t>
            </a:r>
            <a:r>
              <a:rPr lang="en-US" dirty="0" err="1"/>
              <a:t>Cobby</a:t>
            </a:r>
            <a:r>
              <a:rPr lang="en-US" dirty="0"/>
              <a:t> </a:t>
            </a:r>
            <a:r>
              <a:rPr lang="en-US" dirty="0" err="1"/>
              <a:t>Eckermann</a:t>
            </a:r>
            <a:r>
              <a:rPr lang="en-US" dirty="0"/>
              <a:t> on her poem ‘Trance’’ [video], Red Room Poetry, YouTube, accessed 15 January 2024.</a:t>
            </a:r>
            <a:br>
              <a:rPr lang="en-US" dirty="0"/>
            </a:br>
            <a:r>
              <a:rPr lang="en-US" dirty="0"/>
              <a:t>https://</a:t>
            </a:r>
            <a:r>
              <a:rPr lang="en-US" dirty="0" err="1"/>
              <a:t>www.youtube.com</a:t>
            </a:r>
            <a:r>
              <a:rPr lang="en-US" dirty="0"/>
              <a:t>/</a:t>
            </a:r>
            <a:r>
              <a:rPr lang="en-US" dirty="0" err="1"/>
              <a:t>watch?app</a:t>
            </a:r>
            <a:r>
              <a:rPr lang="en-US" dirty="0"/>
              <a:t>=</a:t>
            </a:r>
            <a:r>
              <a:rPr lang="en-US" dirty="0" err="1"/>
              <a:t>desktop&amp;v</a:t>
            </a:r>
            <a:r>
              <a:rPr lang="en-US" dirty="0"/>
              <a:t>=</a:t>
            </a:r>
            <a:r>
              <a:rPr lang="en-US" dirty="0" err="1"/>
              <a:t>qyIBhvEnNQk&amp;t</a:t>
            </a:r>
            <a:r>
              <a:rPr lang="en-US" dirty="0"/>
              <a:t>=7s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73641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GB" dirty="0"/>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a:cxnSpLocks/>
          </p:cNvCxnSpPr>
          <p:nvPr userDrawn="1"/>
        </p:nvCxnSpPr>
        <p:spPr>
          <a:xfrm>
            <a:off x="360000" y="4104000"/>
            <a:ext cx="1148399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6" name="TextBox 5">
            <a:extLst>
              <a:ext uri="{FF2B5EF4-FFF2-40B4-BE49-F238E27FC236}">
                <a16:creationId xmlns:a16="http://schemas.microsoft.com/office/drawing/2014/main" id="{4E6EFF96-197A-9896-5624-BF8AB1AC2CAE}"/>
              </a:ext>
            </a:extLst>
          </p:cNvPr>
          <p:cNvSpPr txBox="1"/>
          <p:nvPr userDrawn="1"/>
        </p:nvSpPr>
        <p:spPr>
          <a:xfrm>
            <a:off x="266700" y="6284863"/>
            <a:ext cx="3959860" cy="307777"/>
          </a:xfrm>
          <a:prstGeom prst="rect">
            <a:avLst/>
          </a:prstGeom>
          <a:noFill/>
        </p:spPr>
        <p:txBody>
          <a:bodyPr wrap="square">
            <a:spAutoFit/>
          </a:bodyPr>
          <a:lstStyle/>
          <a:p>
            <a:r>
              <a:rPr lang="en-US" sz="1400" dirty="0">
                <a:solidFill>
                  <a:schemeClr val="accent1"/>
                </a:solidFill>
                <a:latin typeface="+mn-lt"/>
              </a:rPr>
              <a:t>NSW Department of Education</a:t>
            </a:r>
            <a:endParaRPr lang="en-AU" sz="1400" dirty="0">
              <a:solidFill>
                <a:schemeClr val="accent1"/>
              </a:solidFill>
              <a:latin typeface="+mn-lt"/>
            </a:endParaRPr>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2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GB"/>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GB"/>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a:cxnSpLocks/>
          </p:cNvCxnSpPr>
          <p:nvPr userDrawn="1"/>
        </p:nvCxnSpPr>
        <p:spPr>
          <a:xfrm>
            <a:off x="360000" y="4104000"/>
            <a:ext cx="1148399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3186882"/>
          </a:xfrm>
          <a:ln>
            <a:noFill/>
          </a:ln>
        </p:spPr>
        <p:txBody>
          <a:bodyPr anchor="ctr">
            <a:noAutofit/>
          </a:bodyPr>
          <a:lstStyle>
            <a:lvl1pPr algn="l">
              <a:lnSpc>
                <a:spcPct val="90000"/>
              </a:lnSpc>
              <a:defRPr sz="4800">
                <a:solidFill>
                  <a:srgbClr val="00296C"/>
                </a:solidFill>
              </a:defRPr>
            </a:lvl1pPr>
          </a:lstStyle>
          <a:p>
            <a:r>
              <a:rPr lang="en-GB" dirty="0"/>
              <a:t>Click to edit Master title style</a:t>
            </a:r>
            <a:endParaRPr lang="en-US"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1039987"/>
          </a:xfrm>
        </p:spPr>
        <p:txBody>
          <a:bodyPr anchor="ct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3" name="TextBox 2">
            <a:extLst>
              <a:ext uri="{FF2B5EF4-FFF2-40B4-BE49-F238E27FC236}">
                <a16:creationId xmlns:a16="http://schemas.microsoft.com/office/drawing/2014/main" id="{26A5F4AE-CA99-263C-2243-5BF174A6D310}"/>
              </a:ext>
            </a:extLst>
          </p:cNvPr>
          <p:cNvSpPr txBox="1"/>
          <p:nvPr userDrawn="1"/>
        </p:nvSpPr>
        <p:spPr>
          <a:xfrm>
            <a:off x="276860" y="6293311"/>
            <a:ext cx="2872740" cy="307777"/>
          </a:xfrm>
          <a:prstGeom prst="rect">
            <a:avLst/>
          </a:prstGeom>
          <a:noFill/>
        </p:spPr>
        <p:txBody>
          <a:bodyPr wrap="square">
            <a:spAutoFit/>
          </a:bodyPr>
          <a:lstStyle/>
          <a:p>
            <a:r>
              <a:rPr lang="en-US" sz="1400" dirty="0">
                <a:solidFill>
                  <a:schemeClr val="accent1"/>
                </a:solidFill>
                <a:latin typeface="+mn-lt"/>
              </a:rPr>
              <a:t>NSW Department of Education</a:t>
            </a:r>
            <a:endParaRPr lang="en-AU" sz="1400" dirty="0">
              <a:solidFill>
                <a:schemeClr val="accent1"/>
              </a:solidFill>
              <a:latin typeface="+mn-lt"/>
            </a:endParaRPr>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23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a:xfrm>
            <a:off x="11319072" y="6522725"/>
            <a:ext cx="720000" cy="335275"/>
          </a:xfrm>
        </p:spPr>
        <p:txBody>
          <a:bodyPr/>
          <a:lstStyle>
            <a:lvl1pPr>
              <a:defRPr sz="1200" b="1" i="0" baseline="0">
                <a:latin typeface="+mn-lt"/>
              </a:defRPr>
            </a:lvl1pPr>
          </a:lstStyle>
          <a:p>
            <a:fld id="{AA80F3E0-67A6-564B-935A-99C356EE36CF}" type="slidenum">
              <a:rPr lang="en-AU" smtClean="0"/>
              <a:pPr/>
              <a:t>‹#›</a:t>
            </a:fld>
            <a:endParaRPr lang="en-AU" dirty="0"/>
          </a:p>
        </p:txBody>
      </p:sp>
      <p:cxnSp>
        <p:nvCxnSpPr>
          <p:cNvPr id="3" name="Straight Connector 2">
            <a:extLst>
              <a:ext uri="{FF2B5EF4-FFF2-40B4-BE49-F238E27FC236}">
                <a16:creationId xmlns:a16="http://schemas.microsoft.com/office/drawing/2014/main" id="{6F8F652C-8DA2-ECB2-D214-04E8AC5E5A21}"/>
              </a:ext>
            </a:extLst>
          </p:cNvPr>
          <p:cNvCxnSpPr>
            <a:cxnSpLocks/>
          </p:cNvCxnSpPr>
          <p:nvPr userDrawn="1"/>
        </p:nvCxnSpPr>
        <p:spPr>
          <a:xfrm>
            <a:off x="360000" y="1381760"/>
            <a:ext cx="1148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dirty="0"/>
              <a:t>Click to edit Master title style</a:t>
            </a:r>
            <a:endParaRPr lang="en-AU" dirty="0"/>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GB"/>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GB"/>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GB"/>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TqfHC6koKRE"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WJs8sAyTq1I"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hyperlink" Target="https://www.abc.net.au/news/2017-07-11/ali-cobby-eckermann-turns-pain-into-poetry-success/8698616#:~:text=Indigenous%20poet%20Ali%20Cobby%20Eckermann%20has%20described%20her%20writing%20as,son%20was%20taken%20from%20her."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hyperlink" Target="https://online.clickview.com.au/exchange/categories/338/aboriginal-torres-strait-islander-histories-cultures/videos/39450546/inside-my-mother-ali-cobby-eckermann" TargetMode="External"/><Relationship Id="rId4" Type="http://schemas.openxmlformats.org/officeDocument/2006/relationships/hyperlink" Target="https://www.sbs.com.au/nitv/nitv-news/article/2017/05/04/my-entire-view-world-changed-when-i-had-proof-id-been-want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TqfHC6koKRE"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qyIBhvEnNQk"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SRFvAIWxEoI"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xWwl2fmQIWI" TargetMode="External"/><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hyperlink" Target="https://australianstogether.org.au/discover/indigenous-culture/kinship/" TargetMode="External"/><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hyperlink" Target="https://aiatsis.gov.au/explore/welcome-country"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wikX7V3nXDE" TargetMode="External"/><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hyperlink" Target="https://australianstogether.org.au/discover/indigenous-culture/kinship/"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FPOauuaXniI" TargetMode="Externa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8BB1YWx7QiI" TargetMode="External"/><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wx6b1k2qPxo" TargetMode="External"/><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07JGUVqCEuI" TargetMode="External"/><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mca.com.au/artists-works/artists/gordon-bennett/" TargetMode="External"/><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Sd7d_kVvv6U" TargetMode="External"/><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hyperlink" Target="http://www.ngv.vic.gov.au/school_resource/gordon-bennett/" TargetMode="External"/><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nga.gov.au/learn/learning-resources/ever-present-first-peoples-art-of-australia/community-and-family/" TargetMode="External"/><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3mbeP-5YD_A&amp;t=2s" TargetMode="External"/><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watch?v=Lr1wuK7jTMA" TargetMode="External"/><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youtube.com/watch?v=uoChscbOQhQ" TargetMode="External"/><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image" Target="../media/image10.wmf"/><Relationship Id="rId5" Type="http://schemas.openxmlformats.org/officeDocument/2006/relationships/hyperlink" Target="https://www.youtube.com/watch?v=WN8Z0L5k92c" TargetMode="External"/><Relationship Id="rId4" Type="http://schemas.openxmlformats.org/officeDocument/2006/relationships/notesSlide" Target="../notesSlides/notesSlide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youtube.com/watch?v=vqQbiVZl4OQ" TargetMode="External"/><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educationstandards.nsw.edu.au/wps/portal/nesa/resource-finder/hsc-exam-papers/2019/english-standard-2019-hsc-exam-pack+" TargetMode="External"/><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a:xfrm>
            <a:off x="359998" y="359999"/>
            <a:ext cx="11484001" cy="3309175"/>
          </a:xfrm>
        </p:spPr>
        <p:txBody>
          <a:bodyPr anchor="ctr"/>
          <a:lstStyle/>
          <a:p>
            <a:r>
              <a:rPr lang="en-AU" dirty="0"/>
              <a:t>Year 12 English Standard</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a:xfrm>
            <a:off x="359998" y="4273686"/>
            <a:ext cx="8532000" cy="1109972"/>
          </a:xfrm>
        </p:spPr>
        <p:txBody>
          <a:bodyPr/>
          <a:lstStyle/>
          <a:p>
            <a:r>
              <a:rPr lang="en-AU" sz="2000" dirty="0">
                <a:latin typeface="+mj-lt"/>
              </a:rPr>
              <a:t>Module A: Language, Identity and Culture</a:t>
            </a:r>
          </a:p>
          <a:p>
            <a:r>
              <a:rPr lang="en-AU" sz="2000" i="1" dirty="0">
                <a:latin typeface="+mj-lt"/>
              </a:rPr>
              <a:t>Inside my Mother </a:t>
            </a:r>
            <a:r>
              <a:rPr lang="en-AU" sz="2000" dirty="0">
                <a:latin typeface="+mj-lt"/>
              </a:rPr>
              <a:t>by Ali </a:t>
            </a:r>
            <a:r>
              <a:rPr lang="en-AU" sz="2000" dirty="0" err="1">
                <a:latin typeface="+mj-lt"/>
              </a:rPr>
              <a:t>Cobby</a:t>
            </a:r>
            <a:r>
              <a:rPr lang="en-AU" sz="2000" dirty="0">
                <a:latin typeface="+mj-lt"/>
              </a:rPr>
              <a:t> </a:t>
            </a:r>
            <a:r>
              <a:rPr lang="en-AU" sz="2000" dirty="0" err="1">
                <a:latin typeface="+mj-lt"/>
              </a:rPr>
              <a:t>Eckermann</a:t>
            </a:r>
            <a:endParaRPr lang="en-AU" sz="2000" dirty="0">
              <a:latin typeface="+mj-lt"/>
            </a:endParaRPr>
          </a:p>
          <a:p>
            <a:endParaRPr lang="en-AU" dirty="0"/>
          </a:p>
          <a:p>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BC9BB-05FD-BD34-E06A-4F3A661F666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A74136E-6404-DD09-5674-62916B63D269}"/>
              </a:ext>
            </a:extLst>
          </p:cNvPr>
          <p:cNvSpPr>
            <a:spLocks noGrp="1"/>
          </p:cNvSpPr>
          <p:nvPr>
            <p:ph type="title"/>
          </p:nvPr>
        </p:nvSpPr>
        <p:spPr/>
        <p:txBody>
          <a:bodyPr/>
          <a:lstStyle/>
          <a:p>
            <a:r>
              <a:rPr lang="en-US" dirty="0"/>
              <a:t>Expanding the key terms</a:t>
            </a:r>
          </a:p>
        </p:txBody>
      </p:sp>
      <p:sp>
        <p:nvSpPr>
          <p:cNvPr id="8" name="Text Placeholder 7">
            <a:extLst>
              <a:ext uri="{FF2B5EF4-FFF2-40B4-BE49-F238E27FC236}">
                <a16:creationId xmlns:a16="http://schemas.microsoft.com/office/drawing/2014/main" id="{772D3CDF-EE46-9267-2038-6074FC529EF7}"/>
              </a:ext>
            </a:extLst>
          </p:cNvPr>
          <p:cNvSpPr>
            <a:spLocks noGrp="1"/>
          </p:cNvSpPr>
          <p:nvPr>
            <p:ph type="body" sz="quarter" idx="18"/>
          </p:nvPr>
        </p:nvSpPr>
        <p:spPr/>
        <p:txBody>
          <a:bodyPr/>
          <a:lstStyle/>
          <a:p>
            <a:r>
              <a:rPr lang="en-US" dirty="0"/>
              <a:t>Module A: Language, Identity and Culture</a:t>
            </a:r>
          </a:p>
        </p:txBody>
      </p:sp>
      <p:sp>
        <p:nvSpPr>
          <p:cNvPr id="9" name="TextBox 8">
            <a:extLst>
              <a:ext uri="{FF2B5EF4-FFF2-40B4-BE49-F238E27FC236}">
                <a16:creationId xmlns:a16="http://schemas.microsoft.com/office/drawing/2014/main" id="{88CA0AD8-2C60-05DE-A64D-D48C26F95AEC}"/>
              </a:ext>
            </a:extLst>
          </p:cNvPr>
          <p:cNvSpPr txBox="1"/>
          <p:nvPr/>
        </p:nvSpPr>
        <p:spPr>
          <a:xfrm>
            <a:off x="152928" y="1726447"/>
            <a:ext cx="11722409" cy="5280917"/>
          </a:xfrm>
          <a:prstGeom prst="rect">
            <a:avLst/>
          </a:prstGeom>
          <a:noFill/>
        </p:spPr>
        <p:txBody>
          <a:bodyPr wrap="square" lIns="0" tIns="0" rIns="0" bIns="0" rtlCol="0">
            <a:noAutofit/>
          </a:bodyPr>
          <a:lstStyle/>
          <a:p>
            <a:pPr marL="342900" indent="-342900" algn="l">
              <a:lnSpc>
                <a:spcPct val="150000"/>
              </a:lnSpc>
              <a:spcAft>
                <a:spcPts val="1200"/>
              </a:spcAft>
              <a:buFont typeface="+mj-lt"/>
              <a:buAutoNum type="arabicPeriod"/>
            </a:pPr>
            <a:r>
              <a:rPr lang="en-US" sz="1800" dirty="0"/>
              <a:t>How can the terms 'language' and 'culture' be defined in more detail?</a:t>
            </a:r>
          </a:p>
          <a:p>
            <a:pPr marL="342900" indent="-342900" algn="l">
              <a:lnSpc>
                <a:spcPct val="150000"/>
              </a:lnSpc>
              <a:spcAft>
                <a:spcPts val="1200"/>
              </a:spcAft>
              <a:buFont typeface="+mj-lt"/>
              <a:buAutoNum type="arabicPeriod"/>
            </a:pPr>
            <a:r>
              <a:rPr lang="en-US" sz="1800" dirty="0"/>
              <a:t>What other concepts or terms do you associate with these words?</a:t>
            </a:r>
          </a:p>
          <a:p>
            <a:pPr algn="l">
              <a:lnSpc>
                <a:spcPct val="150000"/>
              </a:lnSpc>
              <a:spcAft>
                <a:spcPts val="1200"/>
              </a:spcAft>
            </a:pPr>
            <a:endParaRPr lang="en-US" sz="1800" dirty="0"/>
          </a:p>
          <a:p>
            <a:pPr algn="l">
              <a:lnSpc>
                <a:spcPct val="120000"/>
              </a:lnSpc>
              <a:spcAft>
                <a:spcPts val="1200"/>
              </a:spcAft>
            </a:pPr>
            <a:endParaRPr lang="en-US" sz="1600" dirty="0"/>
          </a:p>
          <a:p>
            <a:pPr algn="l">
              <a:lnSpc>
                <a:spcPct val="120000"/>
              </a:lnSpc>
              <a:spcAft>
                <a:spcPts val="1200"/>
              </a:spcAft>
            </a:pPr>
            <a:endParaRPr lang="en-US" sz="1800" dirty="0"/>
          </a:p>
          <a:p>
            <a:pPr algn="l"/>
            <a:endParaRPr lang="en-US" sz="1800" dirty="0"/>
          </a:p>
        </p:txBody>
      </p:sp>
      <p:sp>
        <p:nvSpPr>
          <p:cNvPr id="3" name="Slide Number Placeholder 2">
            <a:extLst>
              <a:ext uri="{FF2B5EF4-FFF2-40B4-BE49-F238E27FC236}">
                <a16:creationId xmlns:a16="http://schemas.microsoft.com/office/drawing/2014/main" id="{29773578-6995-BC2B-CCCC-BC7B4C408BB5}"/>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10</a:t>
            </a:fld>
            <a:endParaRPr lang="en-AU" dirty="0"/>
          </a:p>
        </p:txBody>
      </p:sp>
    </p:spTree>
    <p:extLst>
      <p:ext uri="{BB962C8B-B14F-4D97-AF65-F5344CB8AC3E}">
        <p14:creationId xmlns:p14="http://schemas.microsoft.com/office/powerpoint/2010/main" val="205142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B929D-9BE4-6992-47F5-DF7AF3AFB6F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03B298C-0C63-420A-5030-9B213359C506}"/>
              </a:ext>
            </a:extLst>
          </p:cNvPr>
          <p:cNvSpPr>
            <a:spLocks noGrp="1"/>
          </p:cNvSpPr>
          <p:nvPr>
            <p:ph type="title"/>
          </p:nvPr>
        </p:nvSpPr>
        <p:spPr/>
        <p:txBody>
          <a:bodyPr/>
          <a:lstStyle/>
          <a:p>
            <a:r>
              <a:rPr lang="en-US" dirty="0"/>
              <a:t>Key terms word map</a:t>
            </a:r>
          </a:p>
        </p:txBody>
      </p:sp>
      <p:sp>
        <p:nvSpPr>
          <p:cNvPr id="8" name="Text Placeholder 7">
            <a:extLst>
              <a:ext uri="{FF2B5EF4-FFF2-40B4-BE49-F238E27FC236}">
                <a16:creationId xmlns:a16="http://schemas.microsoft.com/office/drawing/2014/main" id="{038E2B35-A987-73A4-476F-6BCB35F22DAA}"/>
              </a:ext>
            </a:extLst>
          </p:cNvPr>
          <p:cNvSpPr>
            <a:spLocks noGrp="1"/>
          </p:cNvSpPr>
          <p:nvPr>
            <p:ph type="body" sz="quarter" idx="18"/>
          </p:nvPr>
        </p:nvSpPr>
        <p:spPr/>
        <p:txBody>
          <a:bodyPr/>
          <a:lstStyle/>
          <a:p>
            <a:r>
              <a:rPr lang="en-US" dirty="0"/>
              <a:t>Module A: Language, Identity and Culture</a:t>
            </a:r>
          </a:p>
        </p:txBody>
      </p:sp>
      <p:sp>
        <p:nvSpPr>
          <p:cNvPr id="9" name="TextBox 8">
            <a:extLst>
              <a:ext uri="{FF2B5EF4-FFF2-40B4-BE49-F238E27FC236}">
                <a16:creationId xmlns:a16="http://schemas.microsoft.com/office/drawing/2014/main" id="{452A6A1A-2D82-21BC-CBDC-A96C9E14F2E6}"/>
              </a:ext>
            </a:extLst>
          </p:cNvPr>
          <p:cNvSpPr txBox="1"/>
          <p:nvPr/>
        </p:nvSpPr>
        <p:spPr>
          <a:xfrm>
            <a:off x="360000" y="1448655"/>
            <a:ext cx="11722409" cy="5280917"/>
          </a:xfrm>
          <a:prstGeom prst="rect">
            <a:avLst/>
          </a:prstGeom>
          <a:noFill/>
        </p:spPr>
        <p:txBody>
          <a:bodyPr wrap="square" lIns="0" tIns="0" rIns="0" bIns="0" rtlCol="0">
            <a:noAutofit/>
          </a:bodyPr>
          <a:lstStyle/>
          <a:p>
            <a:pPr algn="l">
              <a:lnSpc>
                <a:spcPct val="150000"/>
              </a:lnSpc>
              <a:spcAft>
                <a:spcPts val="1200"/>
              </a:spcAft>
            </a:pPr>
            <a:r>
              <a:rPr lang="en-US" sz="1800" dirty="0"/>
              <a:t>Using </a:t>
            </a:r>
            <a:r>
              <a:rPr lang="en-US" sz="1800" i="1" dirty="0"/>
              <a:t>Resource 3: Word map</a:t>
            </a:r>
            <a:r>
              <a:rPr lang="en-US" sz="1800" dirty="0"/>
              <a:t>, select one concept (either language, identity or culture) and complete the word map. You will need to:</a:t>
            </a:r>
          </a:p>
          <a:p>
            <a:pPr marL="342900" indent="-342900" algn="l">
              <a:lnSpc>
                <a:spcPct val="150000"/>
              </a:lnSpc>
              <a:spcAft>
                <a:spcPts val="1200"/>
              </a:spcAft>
              <a:buFont typeface="+mj-lt"/>
              <a:buAutoNum type="arabicPeriod"/>
            </a:pPr>
            <a:r>
              <a:rPr lang="en-US" sz="1800" dirty="0"/>
              <a:t>Define the term. You may use your own definition or the class definition we have jointly constructed. </a:t>
            </a:r>
          </a:p>
          <a:p>
            <a:pPr marL="342900" indent="-342900" algn="l">
              <a:lnSpc>
                <a:spcPct val="150000"/>
              </a:lnSpc>
              <a:spcAft>
                <a:spcPts val="1200"/>
              </a:spcAft>
              <a:buFont typeface="+mj-lt"/>
              <a:buAutoNum type="arabicPeriod"/>
            </a:pPr>
            <a:r>
              <a:rPr lang="en-US" sz="1800" dirty="0"/>
              <a:t>Identify what you associate with the term (what is it like?) and what you don’t (what is it not like?).</a:t>
            </a:r>
          </a:p>
          <a:p>
            <a:pPr marL="342900" indent="-342900" algn="l">
              <a:lnSpc>
                <a:spcPct val="150000"/>
              </a:lnSpc>
              <a:spcAft>
                <a:spcPts val="1200"/>
              </a:spcAft>
              <a:buFont typeface="+mj-lt"/>
              <a:buAutoNum type="arabicPeriod"/>
            </a:pPr>
            <a:r>
              <a:rPr lang="en-US" sz="1800" dirty="0"/>
              <a:t>Name examples from other texts that explore this concept. These could be in films, novels, TV shows or similar. </a:t>
            </a:r>
          </a:p>
          <a:p>
            <a:pPr marL="342900" indent="-342900" algn="l">
              <a:lnSpc>
                <a:spcPct val="150000"/>
              </a:lnSpc>
              <a:spcAft>
                <a:spcPts val="1200"/>
              </a:spcAft>
              <a:buFont typeface="+mj-lt"/>
              <a:buAutoNum type="arabicPeriod"/>
            </a:pPr>
            <a:endParaRPr lang="en-US" sz="1800" dirty="0"/>
          </a:p>
          <a:p>
            <a:pPr algn="l">
              <a:lnSpc>
                <a:spcPct val="120000"/>
              </a:lnSpc>
              <a:spcAft>
                <a:spcPts val="1200"/>
              </a:spcAft>
            </a:pPr>
            <a:endParaRPr lang="en-US" sz="1600" dirty="0"/>
          </a:p>
          <a:p>
            <a:pPr algn="l">
              <a:lnSpc>
                <a:spcPct val="120000"/>
              </a:lnSpc>
              <a:spcAft>
                <a:spcPts val="1200"/>
              </a:spcAft>
            </a:pPr>
            <a:endParaRPr lang="en-US" sz="1800" dirty="0"/>
          </a:p>
          <a:p>
            <a:pPr algn="l"/>
            <a:endParaRPr lang="en-US" sz="1800" dirty="0"/>
          </a:p>
        </p:txBody>
      </p:sp>
      <p:sp>
        <p:nvSpPr>
          <p:cNvPr id="3" name="Slide Number Placeholder 2">
            <a:extLst>
              <a:ext uri="{FF2B5EF4-FFF2-40B4-BE49-F238E27FC236}">
                <a16:creationId xmlns:a16="http://schemas.microsoft.com/office/drawing/2014/main" id="{2CCEDCDF-36B5-790A-CB85-8AE0B0D00036}"/>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11</a:t>
            </a:fld>
            <a:endParaRPr lang="en-AU" dirty="0"/>
          </a:p>
        </p:txBody>
      </p:sp>
    </p:spTree>
    <p:extLst>
      <p:ext uri="{BB962C8B-B14F-4D97-AF65-F5344CB8AC3E}">
        <p14:creationId xmlns:p14="http://schemas.microsoft.com/office/powerpoint/2010/main" val="373992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B4336-16CD-6E77-7DB6-B609CCC6C6E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0958C76-FA7F-5319-8CE9-4EC21763E406}"/>
              </a:ext>
            </a:extLst>
          </p:cNvPr>
          <p:cNvSpPr>
            <a:spLocks noGrp="1"/>
          </p:cNvSpPr>
          <p:nvPr>
            <p:ph type="ctrTitle"/>
          </p:nvPr>
        </p:nvSpPr>
        <p:spPr>
          <a:xfrm>
            <a:off x="540000" y="4067881"/>
            <a:ext cx="7288908" cy="1777334"/>
          </a:xfrm>
        </p:spPr>
        <p:txBody>
          <a:bodyPr/>
          <a:lstStyle/>
          <a:p>
            <a:r>
              <a:rPr lang="en-US" dirty="0"/>
              <a:t>Student engagement in the topic</a:t>
            </a:r>
          </a:p>
        </p:txBody>
      </p:sp>
      <p:sp>
        <p:nvSpPr>
          <p:cNvPr id="13" name="Text Placeholder 12">
            <a:extLst>
              <a:ext uri="{FF2B5EF4-FFF2-40B4-BE49-F238E27FC236}">
                <a16:creationId xmlns:a16="http://schemas.microsoft.com/office/drawing/2014/main" id="{1F1C31EB-B30C-61BD-9D84-3F902D94E4CD}"/>
              </a:ext>
            </a:extLst>
          </p:cNvPr>
          <p:cNvSpPr>
            <a:spLocks noGrp="1"/>
          </p:cNvSpPr>
          <p:nvPr>
            <p:ph type="body" sz="quarter" idx="11"/>
          </p:nvPr>
        </p:nvSpPr>
        <p:spPr/>
        <p:txBody>
          <a:bodyPr/>
          <a:lstStyle/>
          <a:p>
            <a:r>
              <a:rPr lang="en-US" dirty="0"/>
              <a:t>2</a:t>
            </a:r>
          </a:p>
        </p:txBody>
      </p:sp>
    </p:spTree>
    <p:extLst>
      <p:ext uri="{BB962C8B-B14F-4D97-AF65-F5344CB8AC3E}">
        <p14:creationId xmlns:p14="http://schemas.microsoft.com/office/powerpoint/2010/main" val="311975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6CEC8-A99C-43F2-F670-2D388D30729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A6DE3B0-7E2A-C4E4-0877-AE0E47AC5A6C}"/>
              </a:ext>
            </a:extLst>
          </p:cNvPr>
          <p:cNvSpPr>
            <a:spLocks noGrp="1"/>
          </p:cNvSpPr>
          <p:nvPr>
            <p:ph type="ctrTitle"/>
          </p:nvPr>
        </p:nvSpPr>
        <p:spPr>
          <a:xfrm>
            <a:off x="359999" y="360000"/>
            <a:ext cx="10725818" cy="3069000"/>
          </a:xfrm>
        </p:spPr>
        <p:txBody>
          <a:bodyPr/>
          <a:lstStyle/>
          <a:p>
            <a:r>
              <a:rPr lang="en-US" dirty="0"/>
              <a:t>Student engagement and orientation to the module concepts – perceptions of culture</a:t>
            </a:r>
          </a:p>
        </p:txBody>
      </p:sp>
      <p:sp>
        <p:nvSpPr>
          <p:cNvPr id="10" name="Text Placeholder 9">
            <a:extLst>
              <a:ext uri="{FF2B5EF4-FFF2-40B4-BE49-F238E27FC236}">
                <a16:creationId xmlns:a16="http://schemas.microsoft.com/office/drawing/2014/main" id="{994B46B3-42BA-B65F-D57C-9D9E7443F0AE}"/>
              </a:ext>
            </a:extLst>
          </p:cNvPr>
          <p:cNvSpPr>
            <a:spLocks noGrp="1"/>
          </p:cNvSpPr>
          <p:nvPr>
            <p:ph type="body" sz="quarter" idx="14"/>
          </p:nvPr>
        </p:nvSpPr>
        <p:spPr>
          <a:xfrm>
            <a:off x="359997" y="4273686"/>
            <a:ext cx="10571705" cy="996957"/>
          </a:xfrm>
        </p:spPr>
        <p:txBody>
          <a:bodyPr/>
          <a:lstStyle/>
          <a:p>
            <a:r>
              <a:rPr lang="en-US" dirty="0">
                <a:latin typeface="+mj-lt"/>
              </a:rPr>
              <a:t>Understanding the dangers that arise from relying on preconceived notions of culture, and considering how this occurs within your own contextual environment</a:t>
            </a:r>
          </a:p>
        </p:txBody>
      </p:sp>
    </p:spTree>
    <p:extLst>
      <p:ext uri="{BB962C8B-B14F-4D97-AF65-F5344CB8AC3E}">
        <p14:creationId xmlns:p14="http://schemas.microsoft.com/office/powerpoint/2010/main" val="37354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A1263-5D75-CB2D-B65D-3A0212D6C4E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A519D2C-FDB4-7E46-F75F-0B897B899AC9}"/>
              </a:ext>
            </a:extLst>
          </p:cNvPr>
          <p:cNvSpPr>
            <a:spLocks noGrp="1"/>
          </p:cNvSpPr>
          <p:nvPr>
            <p:ph type="title"/>
          </p:nvPr>
        </p:nvSpPr>
        <p:spPr/>
        <p:txBody>
          <a:bodyPr/>
          <a:lstStyle/>
          <a:p>
            <a:r>
              <a:rPr lang="en-US" dirty="0"/>
              <a:t>The power of language (1 of 2)</a:t>
            </a:r>
          </a:p>
        </p:txBody>
      </p:sp>
      <p:sp>
        <p:nvSpPr>
          <p:cNvPr id="8" name="Text Placeholder 7">
            <a:extLst>
              <a:ext uri="{FF2B5EF4-FFF2-40B4-BE49-F238E27FC236}">
                <a16:creationId xmlns:a16="http://schemas.microsoft.com/office/drawing/2014/main" id="{B43836B1-04C6-B54E-70B3-2A05C97A7605}"/>
              </a:ext>
            </a:extLst>
          </p:cNvPr>
          <p:cNvSpPr>
            <a:spLocks noGrp="1"/>
          </p:cNvSpPr>
          <p:nvPr>
            <p:ph type="body" sz="quarter" idx="18"/>
          </p:nvPr>
        </p:nvSpPr>
        <p:spPr/>
        <p:txBody>
          <a:bodyPr/>
          <a:lstStyle/>
          <a:p>
            <a:r>
              <a:rPr lang="en-US" dirty="0">
                <a:hlinkClick r:id="rId3"/>
              </a:rPr>
              <a:t>The danger of a single story </a:t>
            </a:r>
            <a:r>
              <a:rPr lang="en-US" dirty="0"/>
              <a:t>(18:33) by Chimamanda Ngozi Adichie</a:t>
            </a:r>
          </a:p>
        </p:txBody>
      </p:sp>
      <p:sp>
        <p:nvSpPr>
          <p:cNvPr id="9" name="TextBox 8">
            <a:extLst>
              <a:ext uri="{FF2B5EF4-FFF2-40B4-BE49-F238E27FC236}">
                <a16:creationId xmlns:a16="http://schemas.microsoft.com/office/drawing/2014/main" id="{C1B823C1-91CB-C47A-05A9-36BFD5443563}"/>
              </a:ext>
            </a:extLst>
          </p:cNvPr>
          <p:cNvSpPr txBox="1"/>
          <p:nvPr/>
        </p:nvSpPr>
        <p:spPr>
          <a:xfrm>
            <a:off x="360000" y="1448655"/>
            <a:ext cx="11722409" cy="5280917"/>
          </a:xfrm>
          <a:prstGeom prst="rect">
            <a:avLst/>
          </a:prstGeom>
          <a:noFill/>
        </p:spPr>
        <p:txBody>
          <a:bodyPr wrap="square" lIns="0" tIns="0" rIns="0" bIns="0" rtlCol="0">
            <a:noAutofit/>
          </a:bodyPr>
          <a:lstStyle/>
          <a:p>
            <a:pPr marL="342900" indent="-342900" algn="l">
              <a:lnSpc>
                <a:spcPct val="150000"/>
              </a:lnSpc>
              <a:spcAft>
                <a:spcPts val="1200"/>
              </a:spcAft>
              <a:buFont typeface="+mj-lt"/>
              <a:buAutoNum type="arabicPeriod"/>
            </a:pPr>
            <a:r>
              <a:rPr lang="en-US" sz="1800" dirty="0"/>
              <a:t>Before we watch the TED talk, consider as a class what preconceived ideas about poverty and violence in Africa you may have encountered. </a:t>
            </a:r>
          </a:p>
          <a:p>
            <a:pPr marL="342900" indent="-342900" algn="l">
              <a:lnSpc>
                <a:spcPct val="150000"/>
              </a:lnSpc>
              <a:spcAft>
                <a:spcPts val="1200"/>
              </a:spcAft>
              <a:buFont typeface="+mj-lt"/>
              <a:buAutoNum type="arabicPeriod"/>
            </a:pPr>
            <a:r>
              <a:rPr lang="en-US" sz="1800" dirty="0"/>
              <a:t>As you view the clip, take notes about insightful conceptual statements made by Adichie regarding inaccurate perceptions of culture and the perceived realities of tradition.</a:t>
            </a:r>
          </a:p>
          <a:p>
            <a:pPr marL="342900" indent="-342900" algn="l">
              <a:lnSpc>
                <a:spcPct val="150000"/>
              </a:lnSpc>
              <a:spcAft>
                <a:spcPts val="1200"/>
              </a:spcAft>
              <a:buFont typeface="+mj-lt"/>
              <a:buAutoNum type="arabicPeriod"/>
            </a:pPr>
            <a:r>
              <a:rPr lang="en-US" sz="1800" dirty="0"/>
              <a:t>After viewing, brainstorm responses to the following question: </a:t>
            </a:r>
            <a:br>
              <a:rPr lang="en-US" sz="1800" dirty="0"/>
            </a:br>
            <a:r>
              <a:rPr lang="en-US" sz="1800" dirty="0"/>
              <a:t>How have inaccurate perceptions of African culture influenced Adichie's life? </a:t>
            </a:r>
            <a:br>
              <a:rPr lang="en-US" sz="1800" dirty="0"/>
            </a:br>
            <a:r>
              <a:rPr lang="en-US" sz="1800" dirty="0"/>
              <a:t>Using this class brainstorm, respond in a paragraph </a:t>
            </a:r>
            <a:r>
              <a:rPr lang="en-US" sz="1800" dirty="0" err="1"/>
              <a:t>summarising</a:t>
            </a:r>
            <a:r>
              <a:rPr lang="en-US" sz="1800" dirty="0"/>
              <a:t> your understanding. </a:t>
            </a:r>
          </a:p>
          <a:p>
            <a:pPr algn="l"/>
            <a:endParaRPr lang="en-US" sz="1800" dirty="0"/>
          </a:p>
        </p:txBody>
      </p:sp>
      <p:sp>
        <p:nvSpPr>
          <p:cNvPr id="3" name="Slide Number Placeholder 2">
            <a:extLst>
              <a:ext uri="{FF2B5EF4-FFF2-40B4-BE49-F238E27FC236}">
                <a16:creationId xmlns:a16="http://schemas.microsoft.com/office/drawing/2014/main" id="{C367FB81-FEE9-ED6D-D188-C9B4E3BB19AF}"/>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14</a:t>
            </a:fld>
            <a:endParaRPr lang="en-AU" dirty="0"/>
          </a:p>
        </p:txBody>
      </p:sp>
    </p:spTree>
    <p:extLst>
      <p:ext uri="{BB962C8B-B14F-4D97-AF65-F5344CB8AC3E}">
        <p14:creationId xmlns:p14="http://schemas.microsoft.com/office/powerpoint/2010/main" val="70166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634AA-7BF0-B521-A695-2307D65C5C1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9144690-3241-DBD7-3272-BA489D075B61}"/>
              </a:ext>
            </a:extLst>
          </p:cNvPr>
          <p:cNvSpPr>
            <a:spLocks noGrp="1"/>
          </p:cNvSpPr>
          <p:nvPr>
            <p:ph type="title"/>
          </p:nvPr>
        </p:nvSpPr>
        <p:spPr/>
        <p:txBody>
          <a:bodyPr/>
          <a:lstStyle/>
          <a:p>
            <a:r>
              <a:rPr lang="en-US" dirty="0"/>
              <a:t>The power of language (2 of 2)</a:t>
            </a:r>
          </a:p>
        </p:txBody>
      </p:sp>
      <p:sp>
        <p:nvSpPr>
          <p:cNvPr id="8" name="Text Placeholder 7">
            <a:extLst>
              <a:ext uri="{FF2B5EF4-FFF2-40B4-BE49-F238E27FC236}">
                <a16:creationId xmlns:a16="http://schemas.microsoft.com/office/drawing/2014/main" id="{3537959E-7164-5C09-AE46-FA89932A853F}"/>
              </a:ext>
            </a:extLst>
          </p:cNvPr>
          <p:cNvSpPr>
            <a:spLocks noGrp="1"/>
          </p:cNvSpPr>
          <p:nvPr>
            <p:ph type="body" sz="quarter" idx="18"/>
          </p:nvPr>
        </p:nvSpPr>
        <p:spPr/>
        <p:txBody>
          <a:bodyPr/>
          <a:lstStyle/>
          <a:p>
            <a:r>
              <a:rPr lang="en-US" dirty="0">
                <a:hlinkClick r:id="rId3"/>
              </a:rPr>
              <a:t>The danger of a single story </a:t>
            </a:r>
            <a:r>
              <a:rPr lang="en-US" dirty="0"/>
              <a:t>(18:33) by Chimamanda Ngozi Adichie</a:t>
            </a:r>
          </a:p>
        </p:txBody>
      </p:sp>
      <p:sp>
        <p:nvSpPr>
          <p:cNvPr id="9" name="TextBox 8">
            <a:extLst>
              <a:ext uri="{FF2B5EF4-FFF2-40B4-BE49-F238E27FC236}">
                <a16:creationId xmlns:a16="http://schemas.microsoft.com/office/drawing/2014/main" id="{BF195648-8BEA-9526-082A-226753B5BF4A}"/>
              </a:ext>
            </a:extLst>
          </p:cNvPr>
          <p:cNvSpPr txBox="1"/>
          <p:nvPr/>
        </p:nvSpPr>
        <p:spPr>
          <a:xfrm>
            <a:off x="360000" y="1448655"/>
            <a:ext cx="11722409" cy="5280917"/>
          </a:xfrm>
          <a:prstGeom prst="rect">
            <a:avLst/>
          </a:prstGeom>
          <a:noFill/>
        </p:spPr>
        <p:txBody>
          <a:bodyPr wrap="square" lIns="0" tIns="0" rIns="0" bIns="0" rtlCol="0">
            <a:noAutofit/>
          </a:bodyPr>
          <a:lstStyle/>
          <a:p>
            <a:pPr algn="l">
              <a:lnSpc>
                <a:spcPct val="150000"/>
              </a:lnSpc>
              <a:spcAft>
                <a:spcPts val="1200"/>
              </a:spcAft>
            </a:pPr>
            <a:r>
              <a:rPr lang="en-US" sz="1800" dirty="0"/>
              <a:t>Adichie's TED talk offers an interesting parallel to preconceived ideas about Aboriginal cultures in Australia. </a:t>
            </a:r>
          </a:p>
          <a:p>
            <a:pPr marL="342900" indent="-342900" algn="l">
              <a:lnSpc>
                <a:spcPct val="150000"/>
              </a:lnSpc>
              <a:spcAft>
                <a:spcPts val="1200"/>
              </a:spcAft>
              <a:buFont typeface="+mj-lt"/>
              <a:buAutoNum type="arabicPeriod"/>
            </a:pPr>
            <a:r>
              <a:rPr lang="en-US" sz="1800" dirty="0"/>
              <a:t>What examples of inaccurate perceptions of Aboriginal cultures have you encountered or are aware of?</a:t>
            </a:r>
          </a:p>
          <a:p>
            <a:pPr marL="342900" indent="-342900" algn="l">
              <a:lnSpc>
                <a:spcPct val="150000"/>
              </a:lnSpc>
              <a:spcAft>
                <a:spcPts val="1200"/>
              </a:spcAft>
              <a:buFont typeface="+mj-lt"/>
              <a:buAutoNum type="arabicPeriod"/>
            </a:pPr>
            <a:r>
              <a:rPr lang="en-US" sz="1800" dirty="0"/>
              <a:t>How have inaccurate perceptions of Aboriginal cultures shaped modern Australia?</a:t>
            </a:r>
          </a:p>
          <a:p>
            <a:pPr algn="l">
              <a:lnSpc>
                <a:spcPct val="120000"/>
              </a:lnSpc>
              <a:spcAft>
                <a:spcPts val="1200"/>
              </a:spcAft>
            </a:pPr>
            <a:endParaRPr lang="en-US" sz="1600" dirty="0"/>
          </a:p>
          <a:p>
            <a:pPr algn="l">
              <a:lnSpc>
                <a:spcPct val="120000"/>
              </a:lnSpc>
              <a:spcAft>
                <a:spcPts val="1200"/>
              </a:spcAft>
            </a:pPr>
            <a:endParaRPr lang="en-US" sz="1800" dirty="0"/>
          </a:p>
          <a:p>
            <a:pPr algn="l"/>
            <a:endParaRPr lang="en-US" sz="1800" dirty="0"/>
          </a:p>
        </p:txBody>
      </p:sp>
      <p:sp>
        <p:nvSpPr>
          <p:cNvPr id="4" name="Slide Number Placeholder 3">
            <a:extLst>
              <a:ext uri="{FF2B5EF4-FFF2-40B4-BE49-F238E27FC236}">
                <a16:creationId xmlns:a16="http://schemas.microsoft.com/office/drawing/2014/main" id="{C3B9B5D4-DA65-14F1-78C0-46DBD323EDFB}"/>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15</a:t>
            </a:fld>
            <a:endParaRPr lang="en-AU" dirty="0"/>
          </a:p>
        </p:txBody>
      </p:sp>
    </p:spTree>
    <p:extLst>
      <p:ext uri="{BB962C8B-B14F-4D97-AF65-F5344CB8AC3E}">
        <p14:creationId xmlns:p14="http://schemas.microsoft.com/office/powerpoint/2010/main" val="30706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D5B9E-D7A1-CC0C-0C1C-074F7A4BA72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2362BAF-7613-E81D-5536-76B74FE78B08}"/>
              </a:ext>
            </a:extLst>
          </p:cNvPr>
          <p:cNvSpPr>
            <a:spLocks noGrp="1"/>
          </p:cNvSpPr>
          <p:nvPr>
            <p:ph type="ctrTitle"/>
          </p:nvPr>
        </p:nvSpPr>
        <p:spPr>
          <a:xfrm>
            <a:off x="359999" y="360000"/>
            <a:ext cx="10725818" cy="3069000"/>
          </a:xfrm>
        </p:spPr>
        <p:txBody>
          <a:bodyPr/>
          <a:lstStyle/>
          <a:p>
            <a:r>
              <a:rPr lang="en-US" dirty="0"/>
              <a:t>Engagement in module ideas through the poem 'Trance'</a:t>
            </a:r>
          </a:p>
        </p:txBody>
      </p:sp>
      <p:sp>
        <p:nvSpPr>
          <p:cNvPr id="10" name="Text Placeholder 9">
            <a:extLst>
              <a:ext uri="{FF2B5EF4-FFF2-40B4-BE49-F238E27FC236}">
                <a16:creationId xmlns:a16="http://schemas.microsoft.com/office/drawing/2014/main" id="{CD133CA1-3C6A-869B-B8F3-E0770D91CFDF}"/>
              </a:ext>
            </a:extLst>
          </p:cNvPr>
          <p:cNvSpPr>
            <a:spLocks noGrp="1"/>
          </p:cNvSpPr>
          <p:nvPr>
            <p:ph type="body" sz="quarter" idx="14"/>
          </p:nvPr>
        </p:nvSpPr>
        <p:spPr>
          <a:xfrm>
            <a:off x="359997" y="4273686"/>
            <a:ext cx="10571705" cy="996957"/>
          </a:xfrm>
        </p:spPr>
        <p:txBody>
          <a:bodyPr/>
          <a:lstStyle/>
          <a:p>
            <a:pPr>
              <a:spcAft>
                <a:spcPts val="0"/>
              </a:spcAft>
            </a:pPr>
            <a:r>
              <a:rPr lang="en-US" dirty="0">
                <a:latin typeface="+mj-lt"/>
              </a:rPr>
              <a:t>Engaging with the poem ‘Trance’ as a first impression of </a:t>
            </a:r>
            <a:r>
              <a:rPr lang="en-US" dirty="0" err="1">
                <a:latin typeface="+mj-lt"/>
              </a:rPr>
              <a:t>Eckermann’s</a:t>
            </a:r>
            <a:r>
              <a:rPr lang="en-US" dirty="0">
                <a:latin typeface="+mj-lt"/>
              </a:rPr>
              <a:t> poetry</a:t>
            </a:r>
          </a:p>
        </p:txBody>
      </p:sp>
    </p:spTree>
    <p:extLst>
      <p:ext uri="{BB962C8B-B14F-4D97-AF65-F5344CB8AC3E}">
        <p14:creationId xmlns:p14="http://schemas.microsoft.com/office/powerpoint/2010/main" val="127640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A465C-7703-4E4C-938E-39E758FBD00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1D55B29-B7E3-FBB3-D9C8-98B85D6800B5}"/>
              </a:ext>
            </a:extLst>
          </p:cNvPr>
          <p:cNvSpPr>
            <a:spLocks noGrp="1"/>
          </p:cNvSpPr>
          <p:nvPr>
            <p:ph type="title"/>
          </p:nvPr>
        </p:nvSpPr>
        <p:spPr/>
        <p:txBody>
          <a:bodyPr/>
          <a:lstStyle/>
          <a:p>
            <a:r>
              <a:rPr lang="en-US" dirty="0"/>
              <a:t>‘Trance’</a:t>
            </a:r>
          </a:p>
        </p:txBody>
      </p:sp>
      <p:sp>
        <p:nvSpPr>
          <p:cNvPr id="8" name="Text Placeholder 7">
            <a:extLst>
              <a:ext uri="{FF2B5EF4-FFF2-40B4-BE49-F238E27FC236}">
                <a16:creationId xmlns:a16="http://schemas.microsoft.com/office/drawing/2014/main" id="{EE6A60F6-445C-319A-FE5E-1AA221880314}"/>
              </a:ext>
            </a:extLst>
          </p:cNvPr>
          <p:cNvSpPr>
            <a:spLocks noGrp="1"/>
          </p:cNvSpPr>
          <p:nvPr>
            <p:ph type="body" sz="quarter" idx="18"/>
          </p:nvPr>
        </p:nvSpPr>
        <p:spPr/>
        <p:txBody>
          <a:bodyPr/>
          <a:lstStyle/>
          <a:p>
            <a:r>
              <a:rPr lang="en-US" dirty="0"/>
              <a:t>Consolidating our learning on cultural understanding</a:t>
            </a:r>
          </a:p>
        </p:txBody>
      </p:sp>
      <p:sp>
        <p:nvSpPr>
          <p:cNvPr id="9" name="TextBox 8">
            <a:extLst>
              <a:ext uri="{FF2B5EF4-FFF2-40B4-BE49-F238E27FC236}">
                <a16:creationId xmlns:a16="http://schemas.microsoft.com/office/drawing/2014/main" id="{7D68ED8C-D671-1E55-BE64-AC68ED8E3D33}"/>
              </a:ext>
            </a:extLst>
          </p:cNvPr>
          <p:cNvSpPr txBox="1"/>
          <p:nvPr/>
        </p:nvSpPr>
        <p:spPr>
          <a:xfrm>
            <a:off x="360000" y="1448655"/>
            <a:ext cx="11722409" cy="5280917"/>
          </a:xfrm>
          <a:prstGeom prst="rect">
            <a:avLst/>
          </a:prstGeom>
          <a:noFill/>
        </p:spPr>
        <p:txBody>
          <a:bodyPr wrap="square" lIns="0" tIns="0" rIns="0" bIns="0" rtlCol="0">
            <a:noAutofit/>
          </a:bodyPr>
          <a:lstStyle/>
          <a:p>
            <a:pPr algn="l">
              <a:lnSpc>
                <a:spcPct val="150000"/>
              </a:lnSpc>
              <a:spcAft>
                <a:spcPts val="1200"/>
              </a:spcAft>
            </a:pPr>
            <a:r>
              <a:rPr lang="en-US" sz="1800" dirty="0">
                <a:hlinkClick r:id="rId3"/>
              </a:rPr>
              <a:t>Listen to Eckermann read her poem, ‘Trance’</a:t>
            </a:r>
            <a:r>
              <a:rPr lang="en-US" sz="1800" dirty="0"/>
              <a:t> (1:49) and read along with your printed copy. </a:t>
            </a:r>
          </a:p>
          <a:p>
            <a:pPr algn="l">
              <a:lnSpc>
                <a:spcPct val="150000"/>
              </a:lnSpc>
              <a:spcAft>
                <a:spcPts val="1200"/>
              </a:spcAft>
            </a:pPr>
            <a:r>
              <a:rPr lang="en-US" sz="1800" dirty="0"/>
              <a:t>After reading, discuss as a class:</a:t>
            </a:r>
          </a:p>
          <a:p>
            <a:pPr marL="342900" indent="-342900" algn="l">
              <a:lnSpc>
                <a:spcPct val="150000"/>
              </a:lnSpc>
              <a:spcAft>
                <a:spcPts val="1200"/>
              </a:spcAft>
              <a:buFont typeface="+mj-lt"/>
              <a:buAutoNum type="arabicPeriod"/>
            </a:pPr>
            <a:r>
              <a:rPr lang="en-US" sz="1800" dirty="0"/>
              <a:t>What imagery is found in the poem that evokes Aboriginal cultures and experiences?</a:t>
            </a:r>
          </a:p>
          <a:p>
            <a:pPr marL="342900" indent="-342900" algn="l">
              <a:lnSpc>
                <a:spcPct val="150000"/>
              </a:lnSpc>
              <a:spcAft>
                <a:spcPts val="1200"/>
              </a:spcAft>
              <a:buFont typeface="+mj-lt"/>
              <a:buAutoNum type="arabicPeriod"/>
            </a:pPr>
            <a:r>
              <a:rPr lang="en-US" sz="1800" dirty="0"/>
              <a:t>Which aspects of cultural experience do you not understand or possess prior knowledge to </a:t>
            </a:r>
            <a:r>
              <a:rPr lang="en-US" sz="1800" dirty="0" err="1"/>
              <a:t>recognise</a:t>
            </a:r>
            <a:r>
              <a:rPr lang="en-US" sz="1800" dirty="0"/>
              <a:t>?</a:t>
            </a:r>
          </a:p>
          <a:p>
            <a:pPr marL="342900" indent="-342900" algn="l">
              <a:lnSpc>
                <a:spcPct val="150000"/>
              </a:lnSpc>
              <a:spcAft>
                <a:spcPts val="1200"/>
              </a:spcAft>
              <a:buFont typeface="+mj-lt"/>
              <a:buAutoNum type="arabicPeriod"/>
            </a:pPr>
            <a:r>
              <a:rPr lang="en-US" sz="1800" dirty="0"/>
              <a:t>Based on what you have just learnt about cultural perceptions and the dangers of single stories, what might be the impact and benefits on you studying the poetry of </a:t>
            </a:r>
            <a:r>
              <a:rPr lang="en-US" sz="1800" dirty="0" err="1"/>
              <a:t>Eckermann</a:t>
            </a:r>
            <a:r>
              <a:rPr lang="en-US" sz="1800" dirty="0"/>
              <a:t>?</a:t>
            </a:r>
          </a:p>
          <a:p>
            <a:pPr algn="l">
              <a:lnSpc>
                <a:spcPct val="150000"/>
              </a:lnSpc>
              <a:spcAft>
                <a:spcPts val="1200"/>
              </a:spcAft>
            </a:pPr>
            <a:endParaRPr lang="en-US" sz="1800" dirty="0"/>
          </a:p>
          <a:p>
            <a:pPr marL="342900" indent="-342900" algn="l">
              <a:lnSpc>
                <a:spcPct val="150000"/>
              </a:lnSpc>
              <a:spcAft>
                <a:spcPts val="1200"/>
              </a:spcAft>
              <a:buFont typeface="+mj-lt"/>
              <a:buAutoNum type="arabicPeriod"/>
            </a:pPr>
            <a:endParaRPr lang="en-US" sz="1800" dirty="0"/>
          </a:p>
          <a:p>
            <a:pPr algn="l">
              <a:lnSpc>
                <a:spcPct val="120000"/>
              </a:lnSpc>
              <a:spcAft>
                <a:spcPts val="1200"/>
              </a:spcAft>
            </a:pPr>
            <a:endParaRPr lang="en-US" sz="1600" dirty="0"/>
          </a:p>
          <a:p>
            <a:pPr algn="l">
              <a:lnSpc>
                <a:spcPct val="120000"/>
              </a:lnSpc>
              <a:spcAft>
                <a:spcPts val="1200"/>
              </a:spcAft>
            </a:pPr>
            <a:endParaRPr lang="en-US" sz="1800" dirty="0"/>
          </a:p>
          <a:p>
            <a:pPr algn="l"/>
            <a:endParaRPr lang="en-US" sz="1800" dirty="0"/>
          </a:p>
        </p:txBody>
      </p:sp>
      <p:sp>
        <p:nvSpPr>
          <p:cNvPr id="3" name="Slide Number Placeholder 2">
            <a:extLst>
              <a:ext uri="{FF2B5EF4-FFF2-40B4-BE49-F238E27FC236}">
                <a16:creationId xmlns:a16="http://schemas.microsoft.com/office/drawing/2014/main" id="{07868842-B898-82EE-6799-8DC49E24915A}"/>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17</a:t>
            </a:fld>
            <a:endParaRPr lang="en-AU" dirty="0"/>
          </a:p>
        </p:txBody>
      </p:sp>
    </p:spTree>
    <p:extLst>
      <p:ext uri="{BB962C8B-B14F-4D97-AF65-F5344CB8AC3E}">
        <p14:creationId xmlns:p14="http://schemas.microsoft.com/office/powerpoint/2010/main" val="234253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EBF11-E0BD-D9B9-24CC-125B1DF70ECC}"/>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85FC0DE8-3ADD-760C-F669-1A982A89B5EC}"/>
              </a:ext>
            </a:extLst>
          </p:cNvPr>
          <p:cNvSpPr>
            <a:spLocks noGrp="1"/>
          </p:cNvSpPr>
          <p:nvPr>
            <p:ph type="ctrTitle"/>
          </p:nvPr>
        </p:nvSpPr>
        <p:spPr>
          <a:xfrm>
            <a:off x="539999" y="4067881"/>
            <a:ext cx="7042329" cy="1638301"/>
          </a:xfrm>
        </p:spPr>
        <p:txBody>
          <a:bodyPr/>
          <a:lstStyle/>
          <a:p>
            <a:r>
              <a:rPr lang="en-US" dirty="0"/>
              <a:t>Introducing the prescribed text</a:t>
            </a:r>
          </a:p>
        </p:txBody>
      </p:sp>
      <p:sp>
        <p:nvSpPr>
          <p:cNvPr id="13" name="Text Placeholder 12">
            <a:extLst>
              <a:ext uri="{FF2B5EF4-FFF2-40B4-BE49-F238E27FC236}">
                <a16:creationId xmlns:a16="http://schemas.microsoft.com/office/drawing/2014/main" id="{0EAE8245-3E74-2C1C-E836-4AB32D4474EF}"/>
              </a:ext>
            </a:extLst>
          </p:cNvPr>
          <p:cNvSpPr>
            <a:spLocks noGrp="1"/>
          </p:cNvSpPr>
          <p:nvPr>
            <p:ph type="body" sz="quarter" idx="11"/>
          </p:nvPr>
        </p:nvSpPr>
        <p:spPr/>
        <p:txBody>
          <a:bodyPr/>
          <a:lstStyle/>
          <a:p>
            <a:r>
              <a:rPr lang="en-US" dirty="0"/>
              <a:t>3</a:t>
            </a:r>
          </a:p>
        </p:txBody>
      </p:sp>
    </p:spTree>
    <p:extLst>
      <p:ext uri="{BB962C8B-B14F-4D97-AF65-F5344CB8AC3E}">
        <p14:creationId xmlns:p14="http://schemas.microsoft.com/office/powerpoint/2010/main" val="388412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5F92C-459F-2424-9F5C-A415A501843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DF6F771-3126-408A-653B-390D63C63570}"/>
              </a:ext>
            </a:extLst>
          </p:cNvPr>
          <p:cNvSpPr>
            <a:spLocks noGrp="1"/>
          </p:cNvSpPr>
          <p:nvPr>
            <p:ph type="ctrTitle"/>
          </p:nvPr>
        </p:nvSpPr>
        <p:spPr>
          <a:xfrm>
            <a:off x="359999" y="360000"/>
            <a:ext cx="10725818" cy="3069000"/>
          </a:xfrm>
        </p:spPr>
        <p:txBody>
          <a:bodyPr/>
          <a:lstStyle/>
          <a:p>
            <a:r>
              <a:rPr lang="en-US" dirty="0"/>
              <a:t>Exploring the personal, social and historical context of the composer</a:t>
            </a:r>
          </a:p>
        </p:txBody>
      </p:sp>
      <p:sp>
        <p:nvSpPr>
          <p:cNvPr id="10" name="Text Placeholder 9">
            <a:extLst>
              <a:ext uri="{FF2B5EF4-FFF2-40B4-BE49-F238E27FC236}">
                <a16:creationId xmlns:a16="http://schemas.microsoft.com/office/drawing/2014/main" id="{C16560FB-FF23-20B4-FD55-5471E2F0C483}"/>
              </a:ext>
            </a:extLst>
          </p:cNvPr>
          <p:cNvSpPr>
            <a:spLocks noGrp="1"/>
          </p:cNvSpPr>
          <p:nvPr>
            <p:ph type="body" sz="quarter" idx="14"/>
          </p:nvPr>
        </p:nvSpPr>
        <p:spPr>
          <a:xfrm>
            <a:off x="359997" y="4224760"/>
            <a:ext cx="10571705" cy="1157468"/>
          </a:xfrm>
        </p:spPr>
        <p:txBody>
          <a:bodyPr/>
          <a:lstStyle/>
          <a:p>
            <a:pPr>
              <a:spcAft>
                <a:spcPts val="0"/>
              </a:spcAft>
            </a:pPr>
            <a:r>
              <a:rPr lang="en-US" dirty="0">
                <a:latin typeface="+mj-lt"/>
              </a:rPr>
              <a:t>Engaging with </a:t>
            </a:r>
            <a:r>
              <a:rPr lang="en-US" dirty="0" err="1">
                <a:latin typeface="+mj-lt"/>
              </a:rPr>
              <a:t>Eckermann</a:t>
            </a:r>
            <a:r>
              <a:rPr lang="en-US" dirty="0">
                <a:latin typeface="+mj-lt"/>
              </a:rPr>
              <a:t> as a composer and developing a biographical understanding of her life, and the connections to her personal experience in her work</a:t>
            </a:r>
          </a:p>
          <a:p>
            <a:endParaRPr lang="en-US" dirty="0">
              <a:latin typeface="+mj-lt"/>
            </a:endParaRPr>
          </a:p>
        </p:txBody>
      </p:sp>
    </p:spTree>
    <p:extLst>
      <p:ext uri="{BB962C8B-B14F-4D97-AF65-F5344CB8AC3E}">
        <p14:creationId xmlns:p14="http://schemas.microsoft.com/office/powerpoint/2010/main" val="130982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975F23-D489-8DAA-AF27-237AC7544922}"/>
              </a:ext>
            </a:extLst>
          </p:cNvPr>
          <p:cNvSpPr>
            <a:spLocks noGrp="1"/>
          </p:cNvSpPr>
          <p:nvPr>
            <p:ph type="ctrTitle"/>
          </p:nvPr>
        </p:nvSpPr>
        <p:spPr>
          <a:xfrm>
            <a:off x="540000" y="4067881"/>
            <a:ext cx="7288908" cy="1765760"/>
          </a:xfrm>
        </p:spPr>
        <p:txBody>
          <a:bodyPr/>
          <a:lstStyle/>
          <a:p>
            <a:r>
              <a:rPr lang="en-US" dirty="0"/>
              <a:t>Module description and glossary </a:t>
            </a:r>
          </a:p>
        </p:txBody>
      </p:sp>
      <p:sp>
        <p:nvSpPr>
          <p:cNvPr id="13" name="Text Placeholder 12">
            <a:extLst>
              <a:ext uri="{FF2B5EF4-FFF2-40B4-BE49-F238E27FC236}">
                <a16:creationId xmlns:a16="http://schemas.microsoft.com/office/drawing/2014/main" id="{26D552DB-8A22-6186-A27F-C3379395A5BD}"/>
              </a:ext>
            </a:extLst>
          </p:cNvPr>
          <p:cNvSpPr>
            <a:spLocks noGrp="1"/>
          </p:cNvSpPr>
          <p:nvPr>
            <p:ph type="body" sz="quarter" idx="11"/>
          </p:nvPr>
        </p:nvSpPr>
        <p:spPr/>
        <p:txBody>
          <a:bodyPr/>
          <a:lstStyle/>
          <a:p>
            <a:r>
              <a:rPr lang="en-US"/>
              <a:t>1</a:t>
            </a:r>
          </a:p>
        </p:txBody>
      </p:sp>
    </p:spTree>
    <p:extLst>
      <p:ext uri="{BB962C8B-B14F-4D97-AF65-F5344CB8AC3E}">
        <p14:creationId xmlns:p14="http://schemas.microsoft.com/office/powerpoint/2010/main" val="169384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E80ED-3715-2356-695B-E945DC38F2F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B38E731-D34E-39B8-E6E7-19B7443E0625}"/>
              </a:ext>
            </a:extLst>
          </p:cNvPr>
          <p:cNvSpPr>
            <a:spLocks noGrp="1"/>
          </p:cNvSpPr>
          <p:nvPr>
            <p:ph type="title"/>
          </p:nvPr>
        </p:nvSpPr>
        <p:spPr/>
        <p:txBody>
          <a:bodyPr/>
          <a:lstStyle/>
          <a:p>
            <a:r>
              <a:rPr lang="en-US" dirty="0"/>
              <a:t>Who is Ali </a:t>
            </a:r>
            <a:r>
              <a:rPr lang="en-US" dirty="0" err="1"/>
              <a:t>Cobby</a:t>
            </a:r>
            <a:r>
              <a:rPr lang="en-US" dirty="0"/>
              <a:t> </a:t>
            </a:r>
            <a:r>
              <a:rPr lang="en-US" dirty="0" err="1"/>
              <a:t>Eckermann</a:t>
            </a:r>
            <a:r>
              <a:rPr lang="en-US" dirty="0"/>
              <a:t>? (1 of 3)</a:t>
            </a:r>
          </a:p>
        </p:txBody>
      </p:sp>
      <p:sp>
        <p:nvSpPr>
          <p:cNvPr id="8" name="Text Placeholder 7">
            <a:extLst>
              <a:ext uri="{FF2B5EF4-FFF2-40B4-BE49-F238E27FC236}">
                <a16:creationId xmlns:a16="http://schemas.microsoft.com/office/drawing/2014/main" id="{7D095522-FA52-E009-F2C7-95D7B36CEF39}"/>
              </a:ext>
            </a:extLst>
          </p:cNvPr>
          <p:cNvSpPr>
            <a:spLocks noGrp="1"/>
          </p:cNvSpPr>
          <p:nvPr>
            <p:ph type="body" sz="quarter" idx="18"/>
          </p:nvPr>
        </p:nvSpPr>
        <p:spPr/>
        <p:txBody>
          <a:bodyPr/>
          <a:lstStyle/>
          <a:p>
            <a:r>
              <a:rPr lang="en-US" dirty="0"/>
              <a:t>Red Room Poetry interview</a:t>
            </a:r>
          </a:p>
        </p:txBody>
      </p:sp>
      <p:sp>
        <p:nvSpPr>
          <p:cNvPr id="9" name="TextBox 8">
            <a:extLst>
              <a:ext uri="{FF2B5EF4-FFF2-40B4-BE49-F238E27FC236}">
                <a16:creationId xmlns:a16="http://schemas.microsoft.com/office/drawing/2014/main" id="{36BC0971-38ED-6216-4B48-4B6B2083F136}"/>
              </a:ext>
            </a:extLst>
          </p:cNvPr>
          <p:cNvSpPr txBox="1"/>
          <p:nvPr/>
        </p:nvSpPr>
        <p:spPr>
          <a:xfrm>
            <a:off x="360000" y="1448655"/>
            <a:ext cx="11722409" cy="5280917"/>
          </a:xfrm>
          <a:prstGeom prst="rect">
            <a:avLst/>
          </a:prstGeom>
          <a:noFill/>
        </p:spPr>
        <p:txBody>
          <a:bodyPr wrap="square" lIns="0" tIns="0" rIns="0" bIns="0" rtlCol="0">
            <a:noAutofit/>
          </a:bodyPr>
          <a:lstStyle/>
          <a:p>
            <a:pPr algn="l">
              <a:lnSpc>
                <a:spcPct val="150000"/>
              </a:lnSpc>
              <a:spcAft>
                <a:spcPts val="1200"/>
              </a:spcAft>
            </a:pPr>
            <a:r>
              <a:rPr lang="en-US" sz="1800" dirty="0"/>
              <a:t>In the clip we are about to watch, </a:t>
            </a:r>
            <a:r>
              <a:rPr lang="en-US" sz="1800" dirty="0" err="1"/>
              <a:t>Eckermann</a:t>
            </a:r>
            <a:r>
              <a:rPr lang="en-US" sz="1800" dirty="0"/>
              <a:t> describes poetry as being both a ‘liberation’ and a ‘medicine’ to her? </a:t>
            </a:r>
          </a:p>
          <a:p>
            <a:pPr marL="342900" indent="-342900" algn="l">
              <a:lnSpc>
                <a:spcPct val="150000"/>
              </a:lnSpc>
              <a:spcAft>
                <a:spcPts val="1200"/>
              </a:spcAft>
              <a:buFont typeface="+mj-lt"/>
              <a:buAutoNum type="arabicPeriod"/>
            </a:pPr>
            <a:r>
              <a:rPr lang="en-US" sz="1800" dirty="0"/>
              <a:t>Why would someone need to be liberated? </a:t>
            </a:r>
          </a:p>
          <a:p>
            <a:pPr marL="342900" indent="-342900" algn="l">
              <a:lnSpc>
                <a:spcPct val="150000"/>
              </a:lnSpc>
              <a:spcAft>
                <a:spcPts val="1200"/>
              </a:spcAft>
              <a:buFont typeface="+mj-lt"/>
              <a:buAutoNum type="arabicPeriod"/>
            </a:pPr>
            <a:r>
              <a:rPr lang="en-US" sz="1800" dirty="0"/>
              <a:t>Why would a person require medication? </a:t>
            </a:r>
          </a:p>
          <a:p>
            <a:pPr marL="342900" indent="-342900" algn="l">
              <a:lnSpc>
                <a:spcPct val="150000"/>
              </a:lnSpc>
              <a:spcAft>
                <a:spcPts val="1200"/>
              </a:spcAft>
              <a:buFont typeface="+mj-lt"/>
              <a:buAutoNum type="arabicPeriod"/>
            </a:pPr>
            <a:r>
              <a:rPr lang="en-US" sz="1800" dirty="0"/>
              <a:t>Can poetry liberate and medicate a person? What does </a:t>
            </a:r>
            <a:r>
              <a:rPr lang="en-US" sz="1800" dirty="0" err="1"/>
              <a:t>Eckermann’s</a:t>
            </a:r>
            <a:r>
              <a:rPr lang="en-US" sz="1800" dirty="0"/>
              <a:t> use of figurative language suggest to you about her view on poetry?</a:t>
            </a:r>
          </a:p>
          <a:p>
            <a:pPr marL="342900" indent="-342900" algn="l">
              <a:lnSpc>
                <a:spcPct val="150000"/>
              </a:lnSpc>
              <a:spcAft>
                <a:spcPts val="1200"/>
              </a:spcAft>
              <a:buFont typeface="+mj-lt"/>
              <a:buAutoNum type="arabicPeriod"/>
            </a:pPr>
            <a:r>
              <a:rPr lang="en-US" sz="1800" dirty="0"/>
              <a:t>Keep the idea of ‘liberation’ and ‘medicine’ in your mind as we view the clip ‘</a:t>
            </a:r>
            <a:r>
              <a:rPr lang="en-US" sz="1800" dirty="0">
                <a:hlinkClick r:id="rId3"/>
              </a:rPr>
              <a:t>About Ali Cobby </a:t>
            </a:r>
            <a:r>
              <a:rPr lang="en-US" sz="1800" dirty="0" err="1">
                <a:hlinkClick r:id="rId3"/>
              </a:rPr>
              <a:t>Eckermann</a:t>
            </a:r>
            <a:r>
              <a:rPr lang="en-US" sz="1800" dirty="0"/>
              <a:t>’ (7:04).</a:t>
            </a:r>
          </a:p>
          <a:p>
            <a:pPr marL="342900" indent="-342900" algn="l">
              <a:lnSpc>
                <a:spcPct val="150000"/>
              </a:lnSpc>
              <a:spcAft>
                <a:spcPts val="1200"/>
              </a:spcAft>
              <a:buFont typeface="+mj-lt"/>
              <a:buAutoNum type="arabicPeriod"/>
            </a:pPr>
            <a:r>
              <a:rPr lang="en-US" sz="1800" dirty="0"/>
              <a:t>Complete a think, pair and share with a partner. What do you think </a:t>
            </a:r>
            <a:r>
              <a:rPr lang="en-US" sz="1800" dirty="0" err="1"/>
              <a:t>Eckermann</a:t>
            </a:r>
            <a:r>
              <a:rPr lang="en-US" sz="1800" dirty="0"/>
              <a:t> means when she says that ‘poetry is liberation and medicine’? Consider your prior understanding of historical context.</a:t>
            </a:r>
          </a:p>
          <a:p>
            <a:pPr algn="l">
              <a:lnSpc>
                <a:spcPct val="120000"/>
              </a:lnSpc>
              <a:spcAft>
                <a:spcPts val="1200"/>
              </a:spcAft>
            </a:pPr>
            <a:endParaRPr lang="en-US" sz="1600" dirty="0"/>
          </a:p>
          <a:p>
            <a:pPr algn="l">
              <a:lnSpc>
                <a:spcPct val="120000"/>
              </a:lnSpc>
              <a:spcAft>
                <a:spcPts val="1200"/>
              </a:spcAft>
            </a:pPr>
            <a:endParaRPr lang="en-US" sz="1800" dirty="0"/>
          </a:p>
          <a:p>
            <a:pPr algn="l"/>
            <a:endParaRPr lang="en-US" sz="1800" dirty="0"/>
          </a:p>
        </p:txBody>
      </p:sp>
      <p:sp>
        <p:nvSpPr>
          <p:cNvPr id="4" name="Slide Number Placeholder 3">
            <a:extLst>
              <a:ext uri="{FF2B5EF4-FFF2-40B4-BE49-F238E27FC236}">
                <a16:creationId xmlns:a16="http://schemas.microsoft.com/office/drawing/2014/main" id="{3F883AD5-5440-69B1-F77F-4D12E2DE700C}"/>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20</a:t>
            </a:fld>
            <a:endParaRPr lang="en-AU" dirty="0"/>
          </a:p>
        </p:txBody>
      </p:sp>
    </p:spTree>
    <p:extLst>
      <p:ext uri="{BB962C8B-B14F-4D97-AF65-F5344CB8AC3E}">
        <p14:creationId xmlns:p14="http://schemas.microsoft.com/office/powerpoint/2010/main" val="78748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D7690-D755-A55A-5F31-A17F70746E9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3D7A099-E2CD-6936-AF76-E23021B8C672}"/>
              </a:ext>
            </a:extLst>
          </p:cNvPr>
          <p:cNvSpPr>
            <a:spLocks noGrp="1"/>
          </p:cNvSpPr>
          <p:nvPr>
            <p:ph type="title"/>
          </p:nvPr>
        </p:nvSpPr>
        <p:spPr/>
        <p:txBody>
          <a:bodyPr/>
          <a:lstStyle/>
          <a:p>
            <a:r>
              <a:rPr lang="en-US" dirty="0"/>
              <a:t>Who is Ali </a:t>
            </a:r>
            <a:r>
              <a:rPr lang="en-US" dirty="0" err="1"/>
              <a:t>Cobby</a:t>
            </a:r>
            <a:r>
              <a:rPr lang="en-US" dirty="0"/>
              <a:t> </a:t>
            </a:r>
            <a:r>
              <a:rPr lang="en-US" dirty="0" err="1"/>
              <a:t>Eckermann</a:t>
            </a:r>
            <a:r>
              <a:rPr lang="en-US" dirty="0"/>
              <a:t>? (2 of 3)</a:t>
            </a:r>
          </a:p>
        </p:txBody>
      </p:sp>
      <p:sp>
        <p:nvSpPr>
          <p:cNvPr id="8" name="Text Placeholder 7">
            <a:extLst>
              <a:ext uri="{FF2B5EF4-FFF2-40B4-BE49-F238E27FC236}">
                <a16:creationId xmlns:a16="http://schemas.microsoft.com/office/drawing/2014/main" id="{1CD578DC-DC6E-3305-061A-38C26372DC40}"/>
              </a:ext>
            </a:extLst>
          </p:cNvPr>
          <p:cNvSpPr>
            <a:spLocks noGrp="1"/>
          </p:cNvSpPr>
          <p:nvPr>
            <p:ph type="body" sz="quarter" idx="18"/>
          </p:nvPr>
        </p:nvSpPr>
        <p:spPr/>
        <p:txBody>
          <a:bodyPr/>
          <a:lstStyle/>
          <a:p>
            <a:r>
              <a:rPr lang="en-US" dirty="0"/>
              <a:t>Read and view the following texts to gain an understanding of </a:t>
            </a:r>
            <a:r>
              <a:rPr lang="en-US" dirty="0" err="1"/>
              <a:t>Eckermann</a:t>
            </a:r>
            <a:endParaRPr lang="en-US" dirty="0"/>
          </a:p>
        </p:txBody>
      </p:sp>
      <p:sp>
        <p:nvSpPr>
          <p:cNvPr id="9" name="TextBox 8">
            <a:extLst>
              <a:ext uri="{FF2B5EF4-FFF2-40B4-BE49-F238E27FC236}">
                <a16:creationId xmlns:a16="http://schemas.microsoft.com/office/drawing/2014/main" id="{6BD0F1C6-665A-6495-F6DF-63DDEB90EEEE}"/>
              </a:ext>
            </a:extLst>
          </p:cNvPr>
          <p:cNvSpPr txBox="1"/>
          <p:nvPr/>
        </p:nvSpPr>
        <p:spPr>
          <a:xfrm>
            <a:off x="360000" y="1448655"/>
            <a:ext cx="11722409" cy="5280917"/>
          </a:xfrm>
          <a:prstGeom prst="rect">
            <a:avLst/>
          </a:prstGeom>
          <a:noFill/>
        </p:spPr>
        <p:txBody>
          <a:bodyPr wrap="square" lIns="0" tIns="0" rIns="0" bIns="0" rtlCol="0">
            <a:noAutofit/>
          </a:bodyPr>
          <a:lstStyle/>
          <a:p>
            <a:pPr marL="285750" indent="-285750" algn="l">
              <a:lnSpc>
                <a:spcPct val="150000"/>
              </a:lnSpc>
              <a:spcAft>
                <a:spcPts val="1200"/>
              </a:spcAft>
              <a:buFont typeface="Arial" panose="020B0604020202020204" pitchFamily="34" charset="0"/>
              <a:buChar char="•"/>
            </a:pPr>
            <a:r>
              <a:rPr lang="en-US" sz="1800" dirty="0"/>
              <a:t>ABC News article – </a:t>
            </a:r>
            <a:r>
              <a:rPr lang="en-US" sz="1800" dirty="0">
                <a:hlinkClick r:id="rId3"/>
              </a:rPr>
              <a:t>'Indigenous poet Ali </a:t>
            </a:r>
            <a:r>
              <a:rPr lang="en-US" sz="1800" dirty="0" err="1">
                <a:hlinkClick r:id="rId3"/>
              </a:rPr>
              <a:t>Cobby</a:t>
            </a:r>
            <a:r>
              <a:rPr lang="en-US" sz="1800" dirty="0">
                <a:hlinkClick r:id="rId3"/>
              </a:rPr>
              <a:t> </a:t>
            </a:r>
            <a:r>
              <a:rPr lang="en-US" sz="1800" dirty="0" err="1">
                <a:hlinkClick r:id="rId3"/>
              </a:rPr>
              <a:t>Eckermann</a:t>
            </a:r>
            <a:r>
              <a:rPr lang="en-US" sz="1800" dirty="0">
                <a:hlinkClick r:id="rId3"/>
              </a:rPr>
              <a:t> turns life of pain into poetry success'</a:t>
            </a:r>
            <a:endParaRPr lang="en-US" sz="1800" dirty="0"/>
          </a:p>
          <a:p>
            <a:pPr marL="285750" indent="-285750" algn="l">
              <a:lnSpc>
                <a:spcPct val="150000"/>
              </a:lnSpc>
              <a:spcAft>
                <a:spcPts val="1200"/>
              </a:spcAft>
              <a:buFont typeface="Arial" panose="020B0604020202020204" pitchFamily="34" charset="0"/>
              <a:buChar char="•"/>
            </a:pPr>
            <a:r>
              <a:rPr lang="en-US" sz="1800" dirty="0"/>
              <a:t>NITV article – </a:t>
            </a:r>
            <a:r>
              <a:rPr lang="en-US" sz="1800" dirty="0">
                <a:hlinkClick r:id="rId4"/>
              </a:rPr>
              <a:t>'My entire view of the world changed when I had the proof that I'd been wanted’</a:t>
            </a:r>
            <a:endParaRPr lang="en-US" sz="1800" dirty="0"/>
          </a:p>
          <a:p>
            <a:pPr marL="285750" indent="-285750" algn="l">
              <a:lnSpc>
                <a:spcPct val="150000"/>
              </a:lnSpc>
              <a:spcAft>
                <a:spcPts val="1200"/>
              </a:spcAft>
              <a:buFont typeface="Arial" panose="020B0604020202020204" pitchFamily="34" charset="0"/>
              <a:buChar char="•"/>
            </a:pPr>
            <a:r>
              <a:rPr lang="en-US" sz="1800" dirty="0"/>
              <a:t>Optional (requires ClickView login) TV episode – </a:t>
            </a:r>
            <a:r>
              <a:rPr lang="en-US" sz="1800" dirty="0">
                <a:hlinkClick r:id="rId5"/>
              </a:rPr>
              <a:t>'Our Stories: Inside My Mother, Ali </a:t>
            </a:r>
            <a:r>
              <a:rPr lang="en-US" sz="1800" dirty="0" err="1">
                <a:hlinkClick r:id="rId5"/>
              </a:rPr>
              <a:t>Cobby-Eckermann</a:t>
            </a:r>
            <a:r>
              <a:rPr lang="en-US" sz="1800" dirty="0">
                <a:hlinkClick r:id="rId5"/>
              </a:rPr>
              <a:t>' </a:t>
            </a:r>
            <a:endParaRPr lang="en-US" sz="1800" dirty="0"/>
          </a:p>
          <a:p>
            <a:pPr marL="285750" indent="-285750" algn="l">
              <a:lnSpc>
                <a:spcPct val="120000"/>
              </a:lnSpc>
              <a:spcAft>
                <a:spcPts val="1200"/>
              </a:spcAft>
              <a:buFont typeface="Arial" panose="020B0604020202020204" pitchFamily="34" charset="0"/>
              <a:buChar char="•"/>
            </a:pPr>
            <a:endParaRPr lang="en-US" sz="1600" dirty="0"/>
          </a:p>
          <a:p>
            <a:pPr algn="l">
              <a:lnSpc>
                <a:spcPct val="120000"/>
              </a:lnSpc>
              <a:spcAft>
                <a:spcPts val="1200"/>
              </a:spcAft>
            </a:pPr>
            <a:endParaRPr lang="en-US" sz="1800" dirty="0"/>
          </a:p>
          <a:p>
            <a:pPr algn="l"/>
            <a:endParaRPr lang="en-US" sz="1800" dirty="0"/>
          </a:p>
        </p:txBody>
      </p:sp>
      <p:sp>
        <p:nvSpPr>
          <p:cNvPr id="4" name="Slide Number Placeholder 3">
            <a:extLst>
              <a:ext uri="{FF2B5EF4-FFF2-40B4-BE49-F238E27FC236}">
                <a16:creationId xmlns:a16="http://schemas.microsoft.com/office/drawing/2014/main" id="{B9F947A4-0F97-D0EB-4498-730DE43900CC}"/>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21</a:t>
            </a:fld>
            <a:endParaRPr lang="en-AU" dirty="0"/>
          </a:p>
        </p:txBody>
      </p:sp>
    </p:spTree>
    <p:extLst>
      <p:ext uri="{BB962C8B-B14F-4D97-AF65-F5344CB8AC3E}">
        <p14:creationId xmlns:p14="http://schemas.microsoft.com/office/powerpoint/2010/main" val="235709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BA29B-194C-F65A-0F92-CC7B877DB1D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D43FFBB-A319-AC72-EFC3-63341CAC56CC}"/>
              </a:ext>
            </a:extLst>
          </p:cNvPr>
          <p:cNvSpPr>
            <a:spLocks noGrp="1"/>
          </p:cNvSpPr>
          <p:nvPr>
            <p:ph type="title"/>
          </p:nvPr>
        </p:nvSpPr>
        <p:spPr/>
        <p:txBody>
          <a:bodyPr/>
          <a:lstStyle/>
          <a:p>
            <a:r>
              <a:rPr lang="en-US" dirty="0"/>
              <a:t>Who is Ali </a:t>
            </a:r>
            <a:r>
              <a:rPr lang="en-US" dirty="0" err="1"/>
              <a:t>Cobby</a:t>
            </a:r>
            <a:r>
              <a:rPr lang="en-US" dirty="0"/>
              <a:t> </a:t>
            </a:r>
            <a:r>
              <a:rPr lang="en-US" dirty="0" err="1"/>
              <a:t>Eckermann</a:t>
            </a:r>
            <a:r>
              <a:rPr lang="en-US" dirty="0"/>
              <a:t>? (3 of 3)</a:t>
            </a:r>
          </a:p>
        </p:txBody>
      </p:sp>
      <p:sp>
        <p:nvSpPr>
          <p:cNvPr id="8" name="Text Placeholder 7">
            <a:extLst>
              <a:ext uri="{FF2B5EF4-FFF2-40B4-BE49-F238E27FC236}">
                <a16:creationId xmlns:a16="http://schemas.microsoft.com/office/drawing/2014/main" id="{DDDA9815-BC77-0B6D-5535-D641311011E5}"/>
              </a:ext>
            </a:extLst>
          </p:cNvPr>
          <p:cNvSpPr>
            <a:spLocks noGrp="1"/>
          </p:cNvSpPr>
          <p:nvPr>
            <p:ph type="body" sz="quarter" idx="18"/>
          </p:nvPr>
        </p:nvSpPr>
        <p:spPr/>
        <p:txBody>
          <a:bodyPr/>
          <a:lstStyle/>
          <a:p>
            <a:r>
              <a:rPr lang="en-US" dirty="0"/>
              <a:t>Personal reflection </a:t>
            </a:r>
          </a:p>
        </p:txBody>
      </p:sp>
      <p:sp>
        <p:nvSpPr>
          <p:cNvPr id="9" name="TextBox 8">
            <a:extLst>
              <a:ext uri="{FF2B5EF4-FFF2-40B4-BE49-F238E27FC236}">
                <a16:creationId xmlns:a16="http://schemas.microsoft.com/office/drawing/2014/main" id="{E980BD04-9540-0E14-6E48-7B88098D53DC}"/>
              </a:ext>
            </a:extLst>
          </p:cNvPr>
          <p:cNvSpPr txBox="1"/>
          <p:nvPr/>
        </p:nvSpPr>
        <p:spPr>
          <a:xfrm>
            <a:off x="360000" y="1448655"/>
            <a:ext cx="11722409" cy="5280917"/>
          </a:xfrm>
          <a:prstGeom prst="rect">
            <a:avLst/>
          </a:prstGeom>
          <a:noFill/>
        </p:spPr>
        <p:txBody>
          <a:bodyPr wrap="square" lIns="0" tIns="0" rIns="0" bIns="0" rtlCol="0">
            <a:noAutofit/>
          </a:bodyPr>
          <a:lstStyle/>
          <a:p>
            <a:pPr algn="l">
              <a:lnSpc>
                <a:spcPct val="120000"/>
              </a:lnSpc>
              <a:spcAft>
                <a:spcPts val="1200"/>
              </a:spcAft>
            </a:pPr>
            <a:r>
              <a:rPr lang="en-US" sz="1800" dirty="0"/>
              <a:t>Compose a written, personal reflection answering the following driving question: </a:t>
            </a:r>
          </a:p>
          <a:p>
            <a:pPr algn="l">
              <a:lnSpc>
                <a:spcPct val="120000"/>
              </a:lnSpc>
              <a:spcAft>
                <a:spcPts val="1200"/>
              </a:spcAft>
            </a:pPr>
            <a:r>
              <a:rPr lang="en-US" sz="1800" dirty="0"/>
              <a:t>‘What is it about life events that makes them significant enough to be documented as a public representation of culture and identity?’</a:t>
            </a:r>
          </a:p>
          <a:p>
            <a:pPr algn="l">
              <a:lnSpc>
                <a:spcPct val="120000"/>
              </a:lnSpc>
              <a:spcAft>
                <a:spcPts val="1200"/>
              </a:spcAft>
            </a:pPr>
            <a:endParaRPr lang="en-US" sz="1600" dirty="0"/>
          </a:p>
          <a:p>
            <a:pPr algn="l">
              <a:lnSpc>
                <a:spcPct val="120000"/>
              </a:lnSpc>
              <a:spcAft>
                <a:spcPts val="1200"/>
              </a:spcAft>
            </a:pPr>
            <a:endParaRPr lang="en-US" sz="1600" dirty="0"/>
          </a:p>
          <a:p>
            <a:pPr algn="l">
              <a:lnSpc>
                <a:spcPct val="120000"/>
              </a:lnSpc>
              <a:spcAft>
                <a:spcPts val="1200"/>
              </a:spcAft>
            </a:pPr>
            <a:endParaRPr lang="en-US" sz="1800" dirty="0"/>
          </a:p>
          <a:p>
            <a:pPr algn="l"/>
            <a:endParaRPr lang="en-US" sz="1800" dirty="0"/>
          </a:p>
        </p:txBody>
      </p:sp>
      <p:sp>
        <p:nvSpPr>
          <p:cNvPr id="4" name="Slide Number Placeholder 3">
            <a:extLst>
              <a:ext uri="{FF2B5EF4-FFF2-40B4-BE49-F238E27FC236}">
                <a16:creationId xmlns:a16="http://schemas.microsoft.com/office/drawing/2014/main" id="{0B4BF5EF-AAAF-7E1E-03C8-F5F692CDDADA}"/>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22</a:t>
            </a:fld>
            <a:endParaRPr lang="en-AU" dirty="0"/>
          </a:p>
        </p:txBody>
      </p:sp>
    </p:spTree>
    <p:extLst>
      <p:ext uri="{BB962C8B-B14F-4D97-AF65-F5344CB8AC3E}">
        <p14:creationId xmlns:p14="http://schemas.microsoft.com/office/powerpoint/2010/main" val="72472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80462-B5B8-B2C6-0554-105EF1ED956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2FF2325-D6C0-A659-A2FC-5CD51E441567}"/>
              </a:ext>
            </a:extLst>
          </p:cNvPr>
          <p:cNvSpPr>
            <a:spLocks noGrp="1"/>
          </p:cNvSpPr>
          <p:nvPr>
            <p:ph type="ctrTitle"/>
          </p:nvPr>
        </p:nvSpPr>
        <p:spPr>
          <a:xfrm>
            <a:off x="359999" y="360000"/>
            <a:ext cx="10725818" cy="3069000"/>
          </a:xfrm>
        </p:spPr>
        <p:txBody>
          <a:bodyPr/>
          <a:lstStyle/>
          <a:p>
            <a:r>
              <a:rPr lang="en-US" dirty="0"/>
              <a:t>Exploring context and form through a close reading of ‘Trance’</a:t>
            </a:r>
          </a:p>
        </p:txBody>
      </p:sp>
      <p:sp>
        <p:nvSpPr>
          <p:cNvPr id="10" name="Text Placeholder 9">
            <a:extLst>
              <a:ext uri="{FF2B5EF4-FFF2-40B4-BE49-F238E27FC236}">
                <a16:creationId xmlns:a16="http://schemas.microsoft.com/office/drawing/2014/main" id="{9C8C5561-96BD-0E51-6605-9EE87F742A7D}"/>
              </a:ext>
            </a:extLst>
          </p:cNvPr>
          <p:cNvSpPr>
            <a:spLocks noGrp="1"/>
          </p:cNvSpPr>
          <p:nvPr>
            <p:ph type="body" sz="quarter" idx="14"/>
          </p:nvPr>
        </p:nvSpPr>
        <p:spPr>
          <a:xfrm>
            <a:off x="359997" y="4273686"/>
            <a:ext cx="10571705" cy="996957"/>
          </a:xfrm>
        </p:spPr>
        <p:txBody>
          <a:bodyPr/>
          <a:lstStyle/>
          <a:p>
            <a:pPr>
              <a:spcAft>
                <a:spcPts val="0"/>
              </a:spcAft>
            </a:pPr>
            <a:r>
              <a:rPr lang="en-US" dirty="0">
                <a:latin typeface="+mj-lt"/>
              </a:rPr>
              <a:t>Developing an analytical understanding of the poem ‘Trance’</a:t>
            </a:r>
          </a:p>
        </p:txBody>
      </p:sp>
    </p:spTree>
    <p:extLst>
      <p:ext uri="{BB962C8B-B14F-4D97-AF65-F5344CB8AC3E}">
        <p14:creationId xmlns:p14="http://schemas.microsoft.com/office/powerpoint/2010/main" val="46188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16A64-BAD7-69FC-9FE0-51BB831D001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04DFD14-D90F-2B93-E066-5FBA0E9DDC40}"/>
              </a:ext>
            </a:extLst>
          </p:cNvPr>
          <p:cNvSpPr>
            <a:spLocks noGrp="1"/>
          </p:cNvSpPr>
          <p:nvPr>
            <p:ph type="title"/>
          </p:nvPr>
        </p:nvSpPr>
        <p:spPr/>
        <p:txBody>
          <a:bodyPr/>
          <a:lstStyle/>
          <a:p>
            <a:r>
              <a:rPr lang="en-US" dirty="0"/>
              <a:t>‘Trance’ (1 of 6)</a:t>
            </a:r>
          </a:p>
        </p:txBody>
      </p:sp>
      <p:sp>
        <p:nvSpPr>
          <p:cNvPr id="8" name="Text Placeholder 7">
            <a:extLst>
              <a:ext uri="{FF2B5EF4-FFF2-40B4-BE49-F238E27FC236}">
                <a16:creationId xmlns:a16="http://schemas.microsoft.com/office/drawing/2014/main" id="{FCDC2CB7-A995-2A13-AA7B-EB5F91993813}"/>
              </a:ext>
            </a:extLst>
          </p:cNvPr>
          <p:cNvSpPr>
            <a:spLocks noGrp="1"/>
          </p:cNvSpPr>
          <p:nvPr>
            <p:ph type="body" sz="quarter" idx="18"/>
          </p:nvPr>
        </p:nvSpPr>
        <p:spPr/>
        <p:txBody>
          <a:bodyPr/>
          <a:lstStyle/>
          <a:p>
            <a:r>
              <a:rPr lang="en-US" dirty="0"/>
              <a:t>Reading the poem</a:t>
            </a:r>
          </a:p>
        </p:txBody>
      </p:sp>
      <p:sp>
        <p:nvSpPr>
          <p:cNvPr id="9" name="TextBox 8">
            <a:extLst>
              <a:ext uri="{FF2B5EF4-FFF2-40B4-BE49-F238E27FC236}">
                <a16:creationId xmlns:a16="http://schemas.microsoft.com/office/drawing/2014/main" id="{2B4E51D9-0B17-854C-37B8-35C30AD43BB9}"/>
              </a:ext>
            </a:extLst>
          </p:cNvPr>
          <p:cNvSpPr txBox="1"/>
          <p:nvPr/>
        </p:nvSpPr>
        <p:spPr>
          <a:xfrm>
            <a:off x="360000" y="1448655"/>
            <a:ext cx="11722409" cy="5280917"/>
          </a:xfrm>
          <a:prstGeom prst="rect">
            <a:avLst/>
          </a:prstGeom>
          <a:noFill/>
        </p:spPr>
        <p:txBody>
          <a:bodyPr wrap="square" lIns="0" tIns="0" rIns="0" bIns="0" rtlCol="0">
            <a:noAutofit/>
          </a:bodyPr>
          <a:lstStyle/>
          <a:p>
            <a:pPr algn="l">
              <a:lnSpc>
                <a:spcPct val="120000"/>
              </a:lnSpc>
              <a:spcAft>
                <a:spcPts val="1200"/>
              </a:spcAft>
            </a:pPr>
            <a:r>
              <a:rPr lang="en-US" sz="1800" dirty="0"/>
              <a:t>On the surface, 'Trance' provides a distinctively traditional image of an Aboriginal woman.</a:t>
            </a:r>
          </a:p>
          <a:p>
            <a:pPr algn="l">
              <a:lnSpc>
                <a:spcPct val="120000"/>
              </a:lnSpc>
              <a:spcAft>
                <a:spcPts val="1200"/>
              </a:spcAft>
            </a:pPr>
            <a:r>
              <a:rPr lang="en-US" sz="1800" dirty="0">
                <a:hlinkClick r:id="rId3"/>
              </a:rPr>
              <a:t>Listen to </a:t>
            </a:r>
            <a:r>
              <a:rPr lang="en-US" sz="1800" dirty="0" err="1">
                <a:hlinkClick r:id="rId3"/>
              </a:rPr>
              <a:t>Eckermann</a:t>
            </a:r>
            <a:r>
              <a:rPr lang="en-US" sz="1800" dirty="0">
                <a:hlinkClick r:id="rId3"/>
              </a:rPr>
              <a:t> reading 'Trance’ </a:t>
            </a:r>
            <a:r>
              <a:rPr lang="en-US" sz="1800" dirty="0"/>
              <a:t>(1:49) and make annotations of poetic devices and structures used. Some devices and structures to note are:</a:t>
            </a:r>
          </a:p>
          <a:p>
            <a:pPr marL="285750" indent="-285750" algn="l">
              <a:lnSpc>
                <a:spcPct val="120000"/>
              </a:lnSpc>
              <a:spcAft>
                <a:spcPts val="1200"/>
              </a:spcAft>
              <a:buFont typeface="Arial" panose="020B0604020202020204" pitchFamily="34" charset="0"/>
              <a:buChar char="•"/>
            </a:pPr>
            <a:r>
              <a:rPr lang="en-US" sz="1800" dirty="0"/>
              <a:t>two stanzas</a:t>
            </a:r>
          </a:p>
          <a:p>
            <a:pPr marL="285750" indent="-285750" algn="l">
              <a:lnSpc>
                <a:spcPct val="120000"/>
              </a:lnSpc>
              <a:spcAft>
                <a:spcPts val="1200"/>
              </a:spcAft>
              <a:buFont typeface="Arial" panose="020B0604020202020204" pitchFamily="34" charset="0"/>
              <a:buChar char="•"/>
            </a:pPr>
            <a:r>
              <a:rPr lang="en-US" sz="1800" dirty="0"/>
              <a:t>four lines each</a:t>
            </a:r>
          </a:p>
          <a:p>
            <a:pPr marL="285750" indent="-285750" algn="l">
              <a:lnSpc>
                <a:spcPct val="120000"/>
              </a:lnSpc>
              <a:spcAft>
                <a:spcPts val="1200"/>
              </a:spcAft>
              <a:buFont typeface="Arial" panose="020B0604020202020204" pitchFamily="34" charset="0"/>
              <a:buChar char="•"/>
            </a:pPr>
            <a:r>
              <a:rPr lang="en-US" sz="1800" dirty="0"/>
              <a:t>free verse</a:t>
            </a:r>
          </a:p>
          <a:p>
            <a:pPr marL="285750" indent="-285750" algn="l">
              <a:lnSpc>
                <a:spcPct val="120000"/>
              </a:lnSpc>
              <a:spcAft>
                <a:spcPts val="1200"/>
              </a:spcAft>
              <a:buFont typeface="Arial" panose="020B0604020202020204" pitchFamily="34" charset="0"/>
              <a:buChar char="•"/>
            </a:pPr>
            <a:r>
              <a:rPr lang="en-US" sz="1800" dirty="0"/>
              <a:t>possessive apostrophe as the only punctuation</a:t>
            </a:r>
          </a:p>
          <a:p>
            <a:pPr marL="285750" indent="-285750" algn="l">
              <a:lnSpc>
                <a:spcPct val="120000"/>
              </a:lnSpc>
              <a:spcAft>
                <a:spcPts val="1200"/>
              </a:spcAft>
              <a:buFont typeface="Arial" panose="020B0604020202020204" pitchFamily="34" charset="0"/>
              <a:buChar char="•"/>
            </a:pPr>
            <a:r>
              <a:rPr lang="en-US" sz="1800" dirty="0"/>
              <a:t>written to ‘</a:t>
            </a:r>
            <a:r>
              <a:rPr lang="en-US" sz="1800" dirty="0" err="1"/>
              <a:t>honour</a:t>
            </a:r>
            <a:r>
              <a:rPr lang="en-US" sz="1800" dirty="0"/>
              <a:t> the love of our old people’</a:t>
            </a:r>
          </a:p>
          <a:p>
            <a:pPr marL="285750" indent="-285750" algn="l">
              <a:lnSpc>
                <a:spcPct val="120000"/>
              </a:lnSpc>
              <a:spcAft>
                <a:spcPts val="1200"/>
              </a:spcAft>
              <a:buFont typeface="Arial" panose="020B0604020202020204" pitchFamily="34" charset="0"/>
              <a:buChar char="•"/>
            </a:pPr>
            <a:r>
              <a:rPr lang="en-US" sz="1800" dirty="0"/>
              <a:t>shows connection to Country through instinct</a:t>
            </a:r>
          </a:p>
          <a:p>
            <a:pPr marL="285750" indent="-285750" algn="l">
              <a:lnSpc>
                <a:spcPct val="120000"/>
              </a:lnSpc>
              <a:spcAft>
                <a:spcPts val="1200"/>
              </a:spcAft>
              <a:buFont typeface="Arial" panose="020B0604020202020204" pitchFamily="34" charset="0"/>
              <a:buChar char="•"/>
            </a:pPr>
            <a:r>
              <a:rPr lang="en-US" sz="1800" dirty="0"/>
              <a:t>persona remembers married life before her husband died</a:t>
            </a:r>
          </a:p>
          <a:p>
            <a:pPr marL="285750" indent="-285750" algn="l">
              <a:lnSpc>
                <a:spcPct val="120000"/>
              </a:lnSpc>
              <a:spcAft>
                <a:spcPts val="1200"/>
              </a:spcAft>
              <a:buFont typeface="Arial" panose="020B0604020202020204" pitchFamily="34" charset="0"/>
              <a:buChar char="•"/>
            </a:pPr>
            <a:r>
              <a:rPr lang="en-US" sz="1800" dirty="0" err="1"/>
              <a:t>Eckermann</a:t>
            </a:r>
            <a:r>
              <a:rPr lang="en-US" sz="1800" dirty="0"/>
              <a:t> states that the woman uses </a:t>
            </a:r>
            <a:r>
              <a:rPr lang="en-US" sz="1800" dirty="0" err="1"/>
              <a:t>Pituri</a:t>
            </a:r>
            <a:r>
              <a:rPr lang="en-US" sz="1800" dirty="0"/>
              <a:t>, a traditional bush tobacco, hence her dreaming of former times: her trance.</a:t>
            </a:r>
          </a:p>
          <a:p>
            <a:pPr marL="285750" indent="-285750" algn="l">
              <a:lnSpc>
                <a:spcPct val="120000"/>
              </a:lnSpc>
              <a:spcAft>
                <a:spcPts val="1200"/>
              </a:spcAft>
              <a:buFont typeface="Arial" panose="020B0604020202020204" pitchFamily="34" charset="0"/>
              <a:buChar char="•"/>
            </a:pPr>
            <a:endParaRPr lang="en-US" sz="1600" dirty="0"/>
          </a:p>
          <a:p>
            <a:pPr algn="l">
              <a:lnSpc>
                <a:spcPct val="120000"/>
              </a:lnSpc>
              <a:spcAft>
                <a:spcPts val="1200"/>
              </a:spcAft>
            </a:pPr>
            <a:endParaRPr lang="en-US" sz="1800" dirty="0"/>
          </a:p>
          <a:p>
            <a:pPr algn="l"/>
            <a:endParaRPr lang="en-US" sz="1800" dirty="0"/>
          </a:p>
        </p:txBody>
      </p:sp>
      <p:sp>
        <p:nvSpPr>
          <p:cNvPr id="4" name="Slide Number Placeholder 3">
            <a:extLst>
              <a:ext uri="{FF2B5EF4-FFF2-40B4-BE49-F238E27FC236}">
                <a16:creationId xmlns:a16="http://schemas.microsoft.com/office/drawing/2014/main" id="{A46E9918-ECCA-13D7-2C93-C9ED968614D9}"/>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24</a:t>
            </a:fld>
            <a:endParaRPr lang="en-AU" dirty="0"/>
          </a:p>
        </p:txBody>
      </p:sp>
    </p:spTree>
    <p:extLst>
      <p:ext uri="{BB962C8B-B14F-4D97-AF65-F5344CB8AC3E}">
        <p14:creationId xmlns:p14="http://schemas.microsoft.com/office/powerpoint/2010/main" val="423648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4215C-631A-0DF3-DB3F-0355452A9F7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A19C43C-7ABB-24FE-5CE9-DA6525D4B3BB}"/>
              </a:ext>
            </a:extLst>
          </p:cNvPr>
          <p:cNvSpPr>
            <a:spLocks noGrp="1"/>
          </p:cNvSpPr>
          <p:nvPr>
            <p:ph type="title"/>
          </p:nvPr>
        </p:nvSpPr>
        <p:spPr/>
        <p:txBody>
          <a:bodyPr/>
          <a:lstStyle/>
          <a:p>
            <a:r>
              <a:rPr lang="en-US" dirty="0"/>
              <a:t>‘Trance’ (2 of 6)</a:t>
            </a:r>
          </a:p>
        </p:txBody>
      </p:sp>
      <p:sp>
        <p:nvSpPr>
          <p:cNvPr id="8" name="Text Placeholder 7">
            <a:extLst>
              <a:ext uri="{FF2B5EF4-FFF2-40B4-BE49-F238E27FC236}">
                <a16:creationId xmlns:a16="http://schemas.microsoft.com/office/drawing/2014/main" id="{D67973B6-6423-74CA-87D1-AEEBE6541745}"/>
              </a:ext>
            </a:extLst>
          </p:cNvPr>
          <p:cNvSpPr>
            <a:spLocks noGrp="1"/>
          </p:cNvSpPr>
          <p:nvPr>
            <p:ph type="body" sz="quarter" idx="18"/>
          </p:nvPr>
        </p:nvSpPr>
        <p:spPr/>
        <p:txBody>
          <a:bodyPr/>
          <a:lstStyle/>
          <a:p>
            <a:r>
              <a:rPr lang="en-US" dirty="0"/>
              <a:t>Personal reflections on the poem</a:t>
            </a:r>
          </a:p>
        </p:txBody>
      </p:sp>
      <p:sp>
        <p:nvSpPr>
          <p:cNvPr id="9" name="TextBox 8">
            <a:extLst>
              <a:ext uri="{FF2B5EF4-FFF2-40B4-BE49-F238E27FC236}">
                <a16:creationId xmlns:a16="http://schemas.microsoft.com/office/drawing/2014/main" id="{2782FB83-0980-32E4-D419-BE56FB3B2B9D}"/>
              </a:ext>
            </a:extLst>
          </p:cNvPr>
          <p:cNvSpPr txBox="1"/>
          <p:nvPr/>
        </p:nvSpPr>
        <p:spPr>
          <a:xfrm>
            <a:off x="360000" y="1448655"/>
            <a:ext cx="11722409" cy="5280917"/>
          </a:xfrm>
          <a:prstGeom prst="rect">
            <a:avLst/>
          </a:prstGeom>
          <a:noFill/>
        </p:spPr>
        <p:txBody>
          <a:bodyPr wrap="square" lIns="0" tIns="0" rIns="0" bIns="0" rtlCol="0">
            <a:noAutofit/>
          </a:bodyPr>
          <a:lstStyle/>
          <a:p>
            <a:pPr marL="342900" indent="-342900" algn="l">
              <a:lnSpc>
                <a:spcPct val="120000"/>
              </a:lnSpc>
              <a:spcAft>
                <a:spcPts val="1200"/>
              </a:spcAft>
              <a:buFont typeface="+mj-lt"/>
              <a:buAutoNum type="arabicPeriod"/>
            </a:pPr>
            <a:r>
              <a:rPr lang="en-US" sz="1800" dirty="0">
                <a:hlinkClick r:id="rId3"/>
              </a:rPr>
              <a:t>View </a:t>
            </a:r>
            <a:r>
              <a:rPr lang="en-US" sz="1800" dirty="0" err="1">
                <a:hlinkClick r:id="rId3"/>
              </a:rPr>
              <a:t>Eckermann</a:t>
            </a:r>
            <a:r>
              <a:rPr lang="en-US" sz="1800" dirty="0">
                <a:hlinkClick r:id="rId3"/>
              </a:rPr>
              <a:t> reflecting on her poem 'Trance’ </a:t>
            </a:r>
            <a:r>
              <a:rPr lang="en-US" sz="1800" dirty="0"/>
              <a:t>(3:44).</a:t>
            </a:r>
          </a:p>
          <a:p>
            <a:pPr marL="342900" indent="-342900" algn="l">
              <a:lnSpc>
                <a:spcPct val="120000"/>
              </a:lnSpc>
              <a:spcAft>
                <a:spcPts val="1200"/>
              </a:spcAft>
              <a:buFont typeface="+mj-lt"/>
              <a:buAutoNum type="arabicPeriod"/>
            </a:pPr>
            <a:r>
              <a:rPr lang="en-US" sz="1800" dirty="0"/>
              <a:t>As you watch, consider how </a:t>
            </a:r>
            <a:r>
              <a:rPr lang="en-US" sz="1800" dirty="0" err="1"/>
              <a:t>Eckermann</a:t>
            </a:r>
            <a:r>
              <a:rPr lang="en-US" sz="1800" dirty="0"/>
              <a:t> explains her motivations and discusses the pain and peace that are rooted in the protagonist's experience of loss. </a:t>
            </a:r>
          </a:p>
          <a:p>
            <a:pPr marL="342900" indent="-342900" algn="l">
              <a:lnSpc>
                <a:spcPct val="120000"/>
              </a:lnSpc>
              <a:spcAft>
                <a:spcPts val="1200"/>
              </a:spcAft>
              <a:buFont typeface="+mj-lt"/>
              <a:buAutoNum type="arabicPeriod"/>
            </a:pPr>
            <a:r>
              <a:rPr lang="en-US" sz="1800" dirty="0"/>
              <a:t>What parallels exist between the persona's personal loss and the collective loss experienced by Aboriginal peoples?</a:t>
            </a:r>
          </a:p>
          <a:p>
            <a:pPr algn="l"/>
            <a:endParaRPr lang="en-US" sz="1800" dirty="0"/>
          </a:p>
        </p:txBody>
      </p:sp>
      <p:sp>
        <p:nvSpPr>
          <p:cNvPr id="4" name="Slide Number Placeholder 3">
            <a:extLst>
              <a:ext uri="{FF2B5EF4-FFF2-40B4-BE49-F238E27FC236}">
                <a16:creationId xmlns:a16="http://schemas.microsoft.com/office/drawing/2014/main" id="{9AF32A07-30FE-7886-4EF6-99D576057411}"/>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25</a:t>
            </a:fld>
            <a:endParaRPr lang="en-AU" dirty="0"/>
          </a:p>
        </p:txBody>
      </p:sp>
    </p:spTree>
    <p:extLst>
      <p:ext uri="{BB962C8B-B14F-4D97-AF65-F5344CB8AC3E}">
        <p14:creationId xmlns:p14="http://schemas.microsoft.com/office/powerpoint/2010/main" val="161846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0FF63-37D1-4DCC-09CD-0192AC84FB8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5E9CF7F-D3AE-253F-60BB-18558156D75A}"/>
              </a:ext>
            </a:extLst>
          </p:cNvPr>
          <p:cNvSpPr>
            <a:spLocks noGrp="1"/>
          </p:cNvSpPr>
          <p:nvPr>
            <p:ph type="title"/>
          </p:nvPr>
        </p:nvSpPr>
        <p:spPr/>
        <p:txBody>
          <a:bodyPr/>
          <a:lstStyle/>
          <a:p>
            <a:r>
              <a:rPr lang="en-US" dirty="0"/>
              <a:t>‘Trance’ (3 of 6)</a:t>
            </a:r>
          </a:p>
        </p:txBody>
      </p:sp>
      <p:sp>
        <p:nvSpPr>
          <p:cNvPr id="8" name="Text Placeholder 7">
            <a:extLst>
              <a:ext uri="{FF2B5EF4-FFF2-40B4-BE49-F238E27FC236}">
                <a16:creationId xmlns:a16="http://schemas.microsoft.com/office/drawing/2014/main" id="{DFFACE04-CC0F-721A-35FF-6513C43EC816}"/>
              </a:ext>
            </a:extLst>
          </p:cNvPr>
          <p:cNvSpPr>
            <a:spLocks noGrp="1"/>
          </p:cNvSpPr>
          <p:nvPr>
            <p:ph type="body" sz="quarter" idx="18"/>
          </p:nvPr>
        </p:nvSpPr>
        <p:spPr/>
        <p:txBody>
          <a:bodyPr/>
          <a:lstStyle/>
          <a:p>
            <a:r>
              <a:rPr lang="en-US" dirty="0"/>
              <a:t>Exploring Part I</a:t>
            </a:r>
          </a:p>
        </p:txBody>
      </p:sp>
      <p:sp>
        <p:nvSpPr>
          <p:cNvPr id="9" name="TextBox 8">
            <a:extLst>
              <a:ext uri="{FF2B5EF4-FFF2-40B4-BE49-F238E27FC236}">
                <a16:creationId xmlns:a16="http://schemas.microsoft.com/office/drawing/2014/main" id="{30939F86-DF74-CE7A-04E6-54BCFA84C20B}"/>
              </a:ext>
            </a:extLst>
          </p:cNvPr>
          <p:cNvSpPr txBox="1"/>
          <p:nvPr/>
        </p:nvSpPr>
        <p:spPr>
          <a:xfrm>
            <a:off x="360000" y="1448655"/>
            <a:ext cx="11722409" cy="709329"/>
          </a:xfrm>
          <a:prstGeom prst="rect">
            <a:avLst/>
          </a:prstGeom>
          <a:noFill/>
        </p:spPr>
        <p:txBody>
          <a:bodyPr wrap="square" lIns="0" tIns="0" rIns="0" bIns="0" rtlCol="0">
            <a:noAutofit/>
          </a:bodyPr>
          <a:lstStyle/>
          <a:p>
            <a:pPr algn="l">
              <a:lnSpc>
                <a:spcPct val="120000"/>
              </a:lnSpc>
              <a:spcAft>
                <a:spcPts val="1200"/>
              </a:spcAft>
            </a:pPr>
            <a:r>
              <a:rPr lang="en-US" sz="1800" dirty="0"/>
              <a:t>Construct a visual representation that highlights the similarities between the protagonist’s personal loss and the broader suffering endured by Aboriginal peoples.</a:t>
            </a:r>
          </a:p>
          <a:p>
            <a:pPr algn="l"/>
            <a:endParaRPr lang="en-US" sz="1800" dirty="0"/>
          </a:p>
        </p:txBody>
      </p:sp>
      <p:sp>
        <p:nvSpPr>
          <p:cNvPr id="5" name="TextBox 3">
            <a:extLst>
              <a:ext uri="{FF2B5EF4-FFF2-40B4-BE49-F238E27FC236}">
                <a16:creationId xmlns:a16="http://schemas.microsoft.com/office/drawing/2014/main" id="{960AFFF2-52CC-1569-D4AA-98B5FDA4CA0D}"/>
              </a:ext>
            </a:extLst>
          </p:cNvPr>
          <p:cNvSpPr txBox="1"/>
          <p:nvPr/>
        </p:nvSpPr>
        <p:spPr>
          <a:xfrm>
            <a:off x="3628308" y="2691852"/>
            <a:ext cx="1727102" cy="553998"/>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a:lstStyle>
          <a:p>
            <a:pPr algn="ctr"/>
            <a:r>
              <a:rPr lang="en-US" dirty="0"/>
              <a:t>Poet's personal </a:t>
            </a:r>
          </a:p>
          <a:p>
            <a:pPr algn="ctr"/>
            <a:r>
              <a:rPr lang="en-US" dirty="0"/>
              <a:t>experience</a:t>
            </a:r>
          </a:p>
        </p:txBody>
      </p:sp>
      <p:sp>
        <p:nvSpPr>
          <p:cNvPr id="6" name="TextBox 15">
            <a:extLst>
              <a:ext uri="{FF2B5EF4-FFF2-40B4-BE49-F238E27FC236}">
                <a16:creationId xmlns:a16="http://schemas.microsoft.com/office/drawing/2014/main" id="{37A3F964-4C09-6503-80E7-827B94B2D146}"/>
              </a:ext>
            </a:extLst>
          </p:cNvPr>
          <p:cNvSpPr txBox="1"/>
          <p:nvPr/>
        </p:nvSpPr>
        <p:spPr>
          <a:xfrm>
            <a:off x="6836592" y="2701038"/>
            <a:ext cx="2548740" cy="553998"/>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a:lstStyle>
          <a:p>
            <a:pPr algn="ctr"/>
            <a:r>
              <a:rPr lang="en-US" dirty="0"/>
              <a:t>Broader experience of Aboriginal peoples</a:t>
            </a:r>
          </a:p>
        </p:txBody>
      </p:sp>
      <p:grpSp>
        <p:nvGrpSpPr>
          <p:cNvPr id="12" name="Group 11" descr="2 intersecting red circles forming a venn diagram for users to insert text">
            <a:extLst>
              <a:ext uri="{FF2B5EF4-FFF2-40B4-BE49-F238E27FC236}">
                <a16:creationId xmlns:a16="http://schemas.microsoft.com/office/drawing/2014/main" id="{E0152C82-5C57-5F30-C85F-9E39B2B97751}"/>
              </a:ext>
            </a:extLst>
          </p:cNvPr>
          <p:cNvGrpSpPr/>
          <p:nvPr/>
        </p:nvGrpSpPr>
        <p:grpSpPr>
          <a:xfrm>
            <a:off x="3283142" y="3304590"/>
            <a:ext cx="5430643" cy="3321204"/>
            <a:chOff x="3283142" y="3304590"/>
            <a:chExt cx="5430643" cy="3321204"/>
          </a:xfrm>
        </p:grpSpPr>
        <p:sp>
          <p:nvSpPr>
            <p:cNvPr id="3" name="Oval 2">
              <a:extLst>
                <a:ext uri="{FF2B5EF4-FFF2-40B4-BE49-F238E27FC236}">
                  <a16:creationId xmlns:a16="http://schemas.microsoft.com/office/drawing/2014/main" id="{5C8DB1A7-277D-37F9-3325-A3E55DE77EBF}"/>
                </a:ext>
              </a:extLst>
            </p:cNvPr>
            <p:cNvSpPr/>
            <p:nvPr/>
          </p:nvSpPr>
          <p:spPr>
            <a:xfrm>
              <a:off x="3283142" y="3304590"/>
              <a:ext cx="3358375" cy="3321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173" rtl="0" eaLnBrk="1" latinLnBrk="0" hangingPunct="1">
                <a:defRPr sz="1800" kern="1200">
                  <a:solidFill>
                    <a:schemeClr val="lt1"/>
                  </a:solidFill>
                  <a:latin typeface="+mn-lt"/>
                  <a:ea typeface="+mn-ea"/>
                  <a:cs typeface="+mn-cs"/>
                </a:defRPr>
              </a:lvl1pPr>
              <a:lvl2pPr marL="457173" algn="l" defTabSz="457173" rtl="0" eaLnBrk="1" latinLnBrk="0" hangingPunct="1">
                <a:defRPr sz="1800" kern="1200">
                  <a:solidFill>
                    <a:schemeClr val="lt1"/>
                  </a:solidFill>
                  <a:latin typeface="+mn-lt"/>
                  <a:ea typeface="+mn-ea"/>
                  <a:cs typeface="+mn-cs"/>
                </a:defRPr>
              </a:lvl2pPr>
              <a:lvl3pPr marL="914347" algn="l" defTabSz="457173" rtl="0" eaLnBrk="1" latinLnBrk="0" hangingPunct="1">
                <a:defRPr sz="1800" kern="1200">
                  <a:solidFill>
                    <a:schemeClr val="lt1"/>
                  </a:solidFill>
                  <a:latin typeface="+mn-lt"/>
                  <a:ea typeface="+mn-ea"/>
                  <a:cs typeface="+mn-cs"/>
                </a:defRPr>
              </a:lvl3pPr>
              <a:lvl4pPr marL="1371520" algn="l" defTabSz="457173" rtl="0" eaLnBrk="1" latinLnBrk="0" hangingPunct="1">
                <a:defRPr sz="1800" kern="1200">
                  <a:solidFill>
                    <a:schemeClr val="lt1"/>
                  </a:solidFill>
                  <a:latin typeface="+mn-lt"/>
                  <a:ea typeface="+mn-ea"/>
                  <a:cs typeface="+mn-cs"/>
                </a:defRPr>
              </a:lvl4pPr>
              <a:lvl5pPr marL="1828694" algn="l" defTabSz="457173" rtl="0" eaLnBrk="1" latinLnBrk="0" hangingPunct="1">
                <a:defRPr sz="1800" kern="1200">
                  <a:solidFill>
                    <a:schemeClr val="lt1"/>
                  </a:solidFill>
                  <a:latin typeface="+mn-lt"/>
                  <a:ea typeface="+mn-ea"/>
                  <a:cs typeface="+mn-cs"/>
                </a:defRPr>
              </a:lvl5pPr>
              <a:lvl6pPr marL="2285866" algn="l" defTabSz="457173" rtl="0" eaLnBrk="1" latinLnBrk="0" hangingPunct="1">
                <a:defRPr sz="1800" kern="1200">
                  <a:solidFill>
                    <a:schemeClr val="lt1"/>
                  </a:solidFill>
                  <a:latin typeface="+mn-lt"/>
                  <a:ea typeface="+mn-ea"/>
                  <a:cs typeface="+mn-cs"/>
                </a:defRPr>
              </a:lvl6pPr>
              <a:lvl7pPr marL="2743041" algn="l" defTabSz="457173" rtl="0" eaLnBrk="1" latinLnBrk="0" hangingPunct="1">
                <a:defRPr sz="1800" kern="1200">
                  <a:solidFill>
                    <a:schemeClr val="lt1"/>
                  </a:solidFill>
                  <a:latin typeface="+mn-lt"/>
                  <a:ea typeface="+mn-ea"/>
                  <a:cs typeface="+mn-cs"/>
                </a:defRPr>
              </a:lvl7pPr>
              <a:lvl8pPr marL="3200214" algn="l" defTabSz="457173" rtl="0" eaLnBrk="1" latinLnBrk="0" hangingPunct="1">
                <a:defRPr sz="1800" kern="1200">
                  <a:solidFill>
                    <a:schemeClr val="lt1"/>
                  </a:solidFill>
                  <a:latin typeface="+mn-lt"/>
                  <a:ea typeface="+mn-ea"/>
                  <a:cs typeface="+mn-cs"/>
                </a:defRPr>
              </a:lvl8pPr>
              <a:lvl9pPr marL="3657388" algn="l" defTabSz="457173" rtl="0" eaLnBrk="1" latinLnBrk="0" hangingPunct="1">
                <a:defRPr sz="1800" kern="1200">
                  <a:solidFill>
                    <a:schemeClr val="lt1"/>
                  </a:solidFill>
                  <a:latin typeface="+mn-lt"/>
                  <a:ea typeface="+mn-ea"/>
                  <a:cs typeface="+mn-cs"/>
                </a:defRPr>
              </a:lvl9pPr>
            </a:lstStyle>
            <a:p>
              <a:pPr algn="ctr"/>
              <a:endParaRPr lang="en-US" sz="2000" dirty="0" err="1"/>
            </a:p>
          </p:txBody>
        </p:sp>
        <p:sp>
          <p:nvSpPr>
            <p:cNvPr id="4" name="Oval 3">
              <a:extLst>
                <a:ext uri="{FF2B5EF4-FFF2-40B4-BE49-F238E27FC236}">
                  <a16:creationId xmlns:a16="http://schemas.microsoft.com/office/drawing/2014/main" id="{5F60D1DD-EB26-6AE5-3A99-B1B7E7587B89}"/>
                </a:ext>
              </a:extLst>
            </p:cNvPr>
            <p:cNvSpPr/>
            <p:nvPr/>
          </p:nvSpPr>
          <p:spPr>
            <a:xfrm>
              <a:off x="5355410" y="3304590"/>
              <a:ext cx="3358375" cy="33212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173" rtl="0" eaLnBrk="1" latinLnBrk="0" hangingPunct="1">
                <a:defRPr sz="1800" kern="1200">
                  <a:solidFill>
                    <a:schemeClr val="lt1"/>
                  </a:solidFill>
                  <a:latin typeface="+mn-lt"/>
                  <a:ea typeface="+mn-ea"/>
                  <a:cs typeface="+mn-cs"/>
                </a:defRPr>
              </a:lvl1pPr>
              <a:lvl2pPr marL="457173" algn="l" defTabSz="457173" rtl="0" eaLnBrk="1" latinLnBrk="0" hangingPunct="1">
                <a:defRPr sz="1800" kern="1200">
                  <a:solidFill>
                    <a:schemeClr val="lt1"/>
                  </a:solidFill>
                  <a:latin typeface="+mn-lt"/>
                  <a:ea typeface="+mn-ea"/>
                  <a:cs typeface="+mn-cs"/>
                </a:defRPr>
              </a:lvl2pPr>
              <a:lvl3pPr marL="914347" algn="l" defTabSz="457173" rtl="0" eaLnBrk="1" latinLnBrk="0" hangingPunct="1">
                <a:defRPr sz="1800" kern="1200">
                  <a:solidFill>
                    <a:schemeClr val="lt1"/>
                  </a:solidFill>
                  <a:latin typeface="+mn-lt"/>
                  <a:ea typeface="+mn-ea"/>
                  <a:cs typeface="+mn-cs"/>
                </a:defRPr>
              </a:lvl3pPr>
              <a:lvl4pPr marL="1371520" algn="l" defTabSz="457173" rtl="0" eaLnBrk="1" latinLnBrk="0" hangingPunct="1">
                <a:defRPr sz="1800" kern="1200">
                  <a:solidFill>
                    <a:schemeClr val="lt1"/>
                  </a:solidFill>
                  <a:latin typeface="+mn-lt"/>
                  <a:ea typeface="+mn-ea"/>
                  <a:cs typeface="+mn-cs"/>
                </a:defRPr>
              </a:lvl4pPr>
              <a:lvl5pPr marL="1828694" algn="l" defTabSz="457173" rtl="0" eaLnBrk="1" latinLnBrk="0" hangingPunct="1">
                <a:defRPr sz="1800" kern="1200">
                  <a:solidFill>
                    <a:schemeClr val="lt1"/>
                  </a:solidFill>
                  <a:latin typeface="+mn-lt"/>
                  <a:ea typeface="+mn-ea"/>
                  <a:cs typeface="+mn-cs"/>
                </a:defRPr>
              </a:lvl5pPr>
              <a:lvl6pPr marL="2285866" algn="l" defTabSz="457173" rtl="0" eaLnBrk="1" latinLnBrk="0" hangingPunct="1">
                <a:defRPr sz="1800" kern="1200">
                  <a:solidFill>
                    <a:schemeClr val="lt1"/>
                  </a:solidFill>
                  <a:latin typeface="+mn-lt"/>
                  <a:ea typeface="+mn-ea"/>
                  <a:cs typeface="+mn-cs"/>
                </a:defRPr>
              </a:lvl6pPr>
              <a:lvl7pPr marL="2743041" algn="l" defTabSz="457173" rtl="0" eaLnBrk="1" latinLnBrk="0" hangingPunct="1">
                <a:defRPr sz="1800" kern="1200">
                  <a:solidFill>
                    <a:schemeClr val="lt1"/>
                  </a:solidFill>
                  <a:latin typeface="+mn-lt"/>
                  <a:ea typeface="+mn-ea"/>
                  <a:cs typeface="+mn-cs"/>
                </a:defRPr>
              </a:lvl7pPr>
              <a:lvl8pPr marL="3200214" algn="l" defTabSz="457173" rtl="0" eaLnBrk="1" latinLnBrk="0" hangingPunct="1">
                <a:defRPr sz="1800" kern="1200">
                  <a:solidFill>
                    <a:schemeClr val="lt1"/>
                  </a:solidFill>
                  <a:latin typeface="+mn-lt"/>
                  <a:ea typeface="+mn-ea"/>
                  <a:cs typeface="+mn-cs"/>
                </a:defRPr>
              </a:lvl8pPr>
              <a:lvl9pPr marL="3657388" algn="l" defTabSz="457173" rtl="0" eaLnBrk="1" latinLnBrk="0" hangingPunct="1">
                <a:defRPr sz="1800" kern="1200">
                  <a:solidFill>
                    <a:schemeClr val="lt1"/>
                  </a:solidFill>
                  <a:latin typeface="+mn-lt"/>
                  <a:ea typeface="+mn-ea"/>
                  <a:cs typeface="+mn-cs"/>
                </a:defRPr>
              </a:lvl9pPr>
            </a:lstStyle>
            <a:p>
              <a:pPr algn="ctr"/>
              <a:endParaRPr lang="en-US" sz="2000" dirty="0" err="1"/>
            </a:p>
          </p:txBody>
        </p:sp>
      </p:grpSp>
      <p:sp>
        <p:nvSpPr>
          <p:cNvPr id="11" name="Slide Number Placeholder 10">
            <a:extLst>
              <a:ext uri="{FF2B5EF4-FFF2-40B4-BE49-F238E27FC236}">
                <a16:creationId xmlns:a16="http://schemas.microsoft.com/office/drawing/2014/main" id="{C4CFCFD6-D248-9D18-DC32-96580562D072}"/>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26</a:t>
            </a:fld>
            <a:endParaRPr lang="en-AU" dirty="0"/>
          </a:p>
        </p:txBody>
      </p:sp>
    </p:spTree>
    <p:extLst>
      <p:ext uri="{BB962C8B-B14F-4D97-AF65-F5344CB8AC3E}">
        <p14:creationId xmlns:p14="http://schemas.microsoft.com/office/powerpoint/2010/main" val="273252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CBCA1-4237-0399-2138-EB6935534BC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D1F4AAD-7590-5877-EBCE-51B0D11E154C}"/>
              </a:ext>
            </a:extLst>
          </p:cNvPr>
          <p:cNvSpPr>
            <a:spLocks noGrp="1"/>
          </p:cNvSpPr>
          <p:nvPr>
            <p:ph type="title"/>
          </p:nvPr>
        </p:nvSpPr>
        <p:spPr/>
        <p:txBody>
          <a:bodyPr/>
          <a:lstStyle/>
          <a:p>
            <a:r>
              <a:rPr lang="en-US" dirty="0"/>
              <a:t>‘Trance’ (4 of 6)</a:t>
            </a:r>
          </a:p>
        </p:txBody>
      </p:sp>
      <p:sp>
        <p:nvSpPr>
          <p:cNvPr id="8" name="Text Placeholder 7">
            <a:extLst>
              <a:ext uri="{FF2B5EF4-FFF2-40B4-BE49-F238E27FC236}">
                <a16:creationId xmlns:a16="http://schemas.microsoft.com/office/drawing/2014/main" id="{59DD505A-7D88-A56C-1109-850E1320859B}"/>
              </a:ext>
            </a:extLst>
          </p:cNvPr>
          <p:cNvSpPr>
            <a:spLocks noGrp="1"/>
          </p:cNvSpPr>
          <p:nvPr>
            <p:ph type="body" sz="quarter" idx="18"/>
          </p:nvPr>
        </p:nvSpPr>
        <p:spPr/>
        <p:txBody>
          <a:bodyPr/>
          <a:lstStyle/>
          <a:p>
            <a:r>
              <a:rPr lang="en-US" dirty="0"/>
              <a:t>Exploring Part I</a:t>
            </a:r>
          </a:p>
        </p:txBody>
      </p:sp>
      <p:sp>
        <p:nvSpPr>
          <p:cNvPr id="9" name="TextBox 8">
            <a:extLst>
              <a:ext uri="{FF2B5EF4-FFF2-40B4-BE49-F238E27FC236}">
                <a16:creationId xmlns:a16="http://schemas.microsoft.com/office/drawing/2014/main" id="{9A641A29-7554-F8B1-70FD-778EB5562AFB}"/>
              </a:ext>
            </a:extLst>
          </p:cNvPr>
          <p:cNvSpPr txBox="1"/>
          <p:nvPr/>
        </p:nvSpPr>
        <p:spPr>
          <a:xfrm>
            <a:off x="360000" y="1448655"/>
            <a:ext cx="11722409" cy="5280917"/>
          </a:xfrm>
          <a:prstGeom prst="rect">
            <a:avLst/>
          </a:prstGeom>
          <a:noFill/>
        </p:spPr>
        <p:txBody>
          <a:bodyPr wrap="square" lIns="0" tIns="0" rIns="0" bIns="0" rtlCol="0">
            <a:noAutofit/>
          </a:bodyPr>
          <a:lstStyle/>
          <a:p>
            <a:pPr algn="l">
              <a:lnSpc>
                <a:spcPct val="120000"/>
              </a:lnSpc>
              <a:spcAft>
                <a:spcPts val="1200"/>
              </a:spcAft>
            </a:pPr>
            <a:r>
              <a:rPr lang="en-US" sz="1800" dirty="0"/>
              <a:t>Read Part I of ‘Trance’ (stanzas 1 and 2).</a:t>
            </a:r>
          </a:p>
          <a:p>
            <a:pPr algn="l">
              <a:lnSpc>
                <a:spcPct val="120000"/>
              </a:lnSpc>
              <a:spcAft>
                <a:spcPts val="1200"/>
              </a:spcAft>
            </a:pPr>
            <a:r>
              <a:rPr lang="en-US" sz="1800" dirty="0"/>
              <a:t>Make careful annotations of stanzas 1 and 2 based on the following prompts and ideas: </a:t>
            </a:r>
          </a:p>
          <a:p>
            <a:pPr marL="342900" indent="-342900" algn="l">
              <a:lnSpc>
                <a:spcPct val="120000"/>
              </a:lnSpc>
              <a:spcAft>
                <a:spcPts val="1200"/>
              </a:spcAft>
              <a:buFont typeface="+mj-lt"/>
              <a:buAutoNum type="arabicPeriod"/>
            </a:pPr>
            <a:r>
              <a:rPr lang="en-US" sz="1800" dirty="0"/>
              <a:t>Consider the title of the poem. The word trance can be traced back to the following meaning; </a:t>
            </a:r>
            <a:r>
              <a:rPr lang="en-US" sz="1800" i="1" dirty="0" err="1"/>
              <a:t>transire</a:t>
            </a:r>
            <a:r>
              <a:rPr lang="en-US" sz="1800" dirty="0"/>
              <a:t> (Latin) – </a:t>
            </a:r>
            <a:r>
              <a:rPr lang="en-US" sz="1800" i="1" dirty="0"/>
              <a:t>go across</a:t>
            </a:r>
            <a:r>
              <a:rPr lang="en-US" sz="1800" dirty="0"/>
              <a:t>, </a:t>
            </a:r>
            <a:r>
              <a:rPr lang="en-US" sz="1800" i="1" dirty="0" err="1"/>
              <a:t>transir</a:t>
            </a:r>
            <a:r>
              <a:rPr lang="en-US" sz="1800" dirty="0"/>
              <a:t> (old French) – </a:t>
            </a:r>
            <a:r>
              <a:rPr lang="en-US" sz="1800" i="1" dirty="0"/>
              <a:t>depart</a:t>
            </a:r>
            <a:r>
              <a:rPr lang="en-US" sz="1800" dirty="0"/>
              <a:t>, or </a:t>
            </a:r>
            <a:r>
              <a:rPr lang="en-US" sz="1800" i="1" dirty="0"/>
              <a:t>to fall into a trance </a:t>
            </a:r>
            <a:r>
              <a:rPr lang="en-US" sz="1800" dirty="0"/>
              <a:t>(middle English). Annotate how the word could link to and be symbolic of memory and the past. </a:t>
            </a:r>
          </a:p>
          <a:p>
            <a:pPr marL="342900" indent="-342900" algn="l">
              <a:lnSpc>
                <a:spcPct val="120000"/>
              </a:lnSpc>
              <a:spcAft>
                <a:spcPts val="1200"/>
              </a:spcAft>
              <a:buFont typeface="+mj-lt"/>
              <a:buAutoNum type="arabicPeriod"/>
            </a:pPr>
            <a:r>
              <a:rPr lang="en-US" sz="1800" dirty="0"/>
              <a:t>What connotations can you find that connect with the phrase ‘mist over’? Note on your poem the use of emotive imagery. </a:t>
            </a:r>
          </a:p>
          <a:p>
            <a:pPr marL="342900" indent="-342900" algn="l">
              <a:lnSpc>
                <a:spcPct val="120000"/>
              </a:lnSpc>
              <a:spcAft>
                <a:spcPts val="1200"/>
              </a:spcAft>
              <a:buFont typeface="+mj-lt"/>
              <a:buAutoNum type="arabicPeriod"/>
            </a:pPr>
            <a:r>
              <a:rPr lang="en-US" sz="1800" dirty="0"/>
              <a:t>What techniques can you identify in the second line of the poem? Highlight where </a:t>
            </a:r>
            <a:r>
              <a:rPr lang="en-US" sz="1800" dirty="0" err="1"/>
              <a:t>Eckermann</a:t>
            </a:r>
            <a:r>
              <a:rPr lang="en-US" sz="1800" dirty="0"/>
              <a:t> has used connotation and personification. What impact do these techniques have on meaning?</a:t>
            </a:r>
          </a:p>
          <a:p>
            <a:pPr marL="342900" indent="-342900" algn="l">
              <a:lnSpc>
                <a:spcPct val="120000"/>
              </a:lnSpc>
              <a:spcAft>
                <a:spcPts val="1200"/>
              </a:spcAft>
              <a:buFont typeface="+mj-lt"/>
              <a:buAutoNum type="arabicPeriod"/>
            </a:pPr>
            <a:r>
              <a:rPr lang="en-US" sz="1800" dirty="0"/>
              <a:t>Highlight the traditional imagery evident in the first line of the second stanza. </a:t>
            </a:r>
          </a:p>
          <a:p>
            <a:pPr marL="342900" indent="-342900" algn="l">
              <a:lnSpc>
                <a:spcPct val="120000"/>
              </a:lnSpc>
              <a:spcAft>
                <a:spcPts val="1200"/>
              </a:spcAft>
              <a:buFont typeface="+mj-lt"/>
              <a:buAutoNum type="arabicPeriod"/>
            </a:pPr>
            <a:r>
              <a:rPr lang="en-US" sz="1800" dirty="0"/>
              <a:t>Explore the metaphor ‘the sound of instinct’. What meaning and connections to ideas and values does it have? </a:t>
            </a:r>
          </a:p>
        </p:txBody>
      </p:sp>
      <p:sp>
        <p:nvSpPr>
          <p:cNvPr id="4" name="Slide Number Placeholder 3">
            <a:extLst>
              <a:ext uri="{FF2B5EF4-FFF2-40B4-BE49-F238E27FC236}">
                <a16:creationId xmlns:a16="http://schemas.microsoft.com/office/drawing/2014/main" id="{3768460B-03D7-62F8-CF0E-8874F9707927}"/>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27</a:t>
            </a:fld>
            <a:endParaRPr lang="en-AU" dirty="0"/>
          </a:p>
        </p:txBody>
      </p:sp>
    </p:spTree>
    <p:extLst>
      <p:ext uri="{BB962C8B-B14F-4D97-AF65-F5344CB8AC3E}">
        <p14:creationId xmlns:p14="http://schemas.microsoft.com/office/powerpoint/2010/main" val="28259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8F908-FFFA-E2FC-F3B7-EBF10E1F1DC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01F4740-116D-217F-FF74-E6EBAFAFC5E5}"/>
              </a:ext>
            </a:extLst>
          </p:cNvPr>
          <p:cNvSpPr>
            <a:spLocks noGrp="1"/>
          </p:cNvSpPr>
          <p:nvPr>
            <p:ph type="title"/>
          </p:nvPr>
        </p:nvSpPr>
        <p:spPr/>
        <p:txBody>
          <a:bodyPr/>
          <a:lstStyle/>
          <a:p>
            <a:r>
              <a:rPr lang="en-US" dirty="0"/>
              <a:t>‘Trance’ (5 of 6)</a:t>
            </a:r>
          </a:p>
        </p:txBody>
      </p:sp>
      <p:sp>
        <p:nvSpPr>
          <p:cNvPr id="8" name="Text Placeholder 7">
            <a:extLst>
              <a:ext uri="{FF2B5EF4-FFF2-40B4-BE49-F238E27FC236}">
                <a16:creationId xmlns:a16="http://schemas.microsoft.com/office/drawing/2014/main" id="{AC4D6FB1-32EB-F8F2-5FB6-09E96E9E96C5}"/>
              </a:ext>
            </a:extLst>
          </p:cNvPr>
          <p:cNvSpPr>
            <a:spLocks noGrp="1"/>
          </p:cNvSpPr>
          <p:nvPr>
            <p:ph type="body" sz="quarter" idx="18"/>
          </p:nvPr>
        </p:nvSpPr>
        <p:spPr/>
        <p:txBody>
          <a:bodyPr/>
          <a:lstStyle/>
          <a:p>
            <a:r>
              <a:rPr lang="en-US" dirty="0"/>
              <a:t>Exploring Part II</a:t>
            </a:r>
          </a:p>
        </p:txBody>
      </p:sp>
      <p:sp>
        <p:nvSpPr>
          <p:cNvPr id="9" name="TextBox 8">
            <a:extLst>
              <a:ext uri="{FF2B5EF4-FFF2-40B4-BE49-F238E27FC236}">
                <a16:creationId xmlns:a16="http://schemas.microsoft.com/office/drawing/2014/main" id="{68140A0E-FFBD-5D01-BAAA-0ABED6807D9C}"/>
              </a:ext>
            </a:extLst>
          </p:cNvPr>
          <p:cNvSpPr txBox="1"/>
          <p:nvPr/>
        </p:nvSpPr>
        <p:spPr>
          <a:xfrm>
            <a:off x="360000" y="1448655"/>
            <a:ext cx="11722409" cy="5280917"/>
          </a:xfrm>
          <a:prstGeom prst="rect">
            <a:avLst/>
          </a:prstGeom>
          <a:noFill/>
        </p:spPr>
        <p:txBody>
          <a:bodyPr wrap="square" lIns="0" tIns="0" rIns="0" bIns="0" rtlCol="0">
            <a:noAutofit/>
          </a:bodyPr>
          <a:lstStyle/>
          <a:p>
            <a:pPr algn="l">
              <a:lnSpc>
                <a:spcPct val="120000"/>
              </a:lnSpc>
              <a:spcAft>
                <a:spcPts val="1200"/>
              </a:spcAft>
            </a:pPr>
            <a:r>
              <a:rPr lang="en-US" sz="1800" dirty="0"/>
              <a:t>Read Part II of ‘Trance’ (stanzas 3 to 7).</a:t>
            </a:r>
          </a:p>
          <a:p>
            <a:pPr algn="l">
              <a:lnSpc>
                <a:spcPct val="120000"/>
              </a:lnSpc>
              <a:spcAft>
                <a:spcPts val="1200"/>
              </a:spcAft>
            </a:pPr>
            <a:r>
              <a:rPr lang="en-US" sz="1800" dirty="0"/>
              <a:t>Make careful annotations of stanzas 3 to 7 based on the following prompts and ideas: </a:t>
            </a:r>
          </a:p>
          <a:p>
            <a:pPr marL="342900" indent="-342900" algn="l">
              <a:lnSpc>
                <a:spcPct val="120000"/>
              </a:lnSpc>
              <a:spcAft>
                <a:spcPts val="1200"/>
              </a:spcAft>
              <a:buFont typeface="+mj-lt"/>
              <a:buAutoNum type="arabicPeriod"/>
            </a:pPr>
            <a:r>
              <a:rPr lang="en-US" sz="1800" dirty="0"/>
              <a:t>What contrasts are contained in the third stanza? How does the persona of the poem connect to these contrasts?</a:t>
            </a:r>
          </a:p>
          <a:p>
            <a:pPr marL="342900" indent="-342900" algn="l">
              <a:lnSpc>
                <a:spcPct val="120000"/>
              </a:lnSpc>
              <a:spcAft>
                <a:spcPts val="1200"/>
              </a:spcAft>
              <a:buFont typeface="+mj-lt"/>
              <a:buAutoNum type="arabicPeriod"/>
            </a:pPr>
            <a:r>
              <a:rPr lang="en-US" sz="1800" dirty="0"/>
              <a:t>How does </a:t>
            </a:r>
            <a:r>
              <a:rPr lang="en-US" sz="1800" dirty="0" err="1"/>
              <a:t>Eckermann</a:t>
            </a:r>
            <a:r>
              <a:rPr lang="en-US" sz="1800" dirty="0"/>
              <a:t> use imagery to capture the persona’s sensory experience of nature in the fourth stanza?</a:t>
            </a:r>
          </a:p>
          <a:p>
            <a:pPr marL="342900" indent="-342900" algn="l">
              <a:lnSpc>
                <a:spcPct val="120000"/>
              </a:lnSpc>
              <a:spcAft>
                <a:spcPts val="1200"/>
              </a:spcAft>
              <a:buFont typeface="+mj-lt"/>
              <a:buAutoNum type="arabicPeriod"/>
            </a:pPr>
            <a:r>
              <a:rPr lang="en-US" sz="1800" dirty="0"/>
              <a:t>What is the effect of the use of personification in the fifth stanza?</a:t>
            </a:r>
          </a:p>
          <a:p>
            <a:pPr marL="342900" indent="-342900" algn="l">
              <a:lnSpc>
                <a:spcPct val="120000"/>
              </a:lnSpc>
              <a:spcAft>
                <a:spcPts val="1200"/>
              </a:spcAft>
              <a:buFont typeface="+mj-lt"/>
              <a:buAutoNum type="arabicPeriod"/>
            </a:pPr>
            <a:r>
              <a:rPr lang="en-US" sz="1800" dirty="0"/>
              <a:t>How does </a:t>
            </a:r>
            <a:r>
              <a:rPr lang="en-US" sz="1800" dirty="0" err="1"/>
              <a:t>Eckermann</a:t>
            </a:r>
            <a:r>
              <a:rPr lang="en-US" sz="1800" dirty="0"/>
              <a:t> continue the contrasting imagery in the sixth stanza?</a:t>
            </a:r>
          </a:p>
          <a:p>
            <a:pPr marL="342900" indent="-342900" algn="l">
              <a:lnSpc>
                <a:spcPct val="120000"/>
              </a:lnSpc>
              <a:spcAft>
                <a:spcPts val="1200"/>
              </a:spcAft>
              <a:buFont typeface="+mj-lt"/>
              <a:buAutoNum type="arabicPeriod"/>
            </a:pPr>
            <a:r>
              <a:rPr lang="en-US" sz="1800" dirty="0"/>
              <a:t>How does </a:t>
            </a:r>
            <a:r>
              <a:rPr lang="en-US" sz="1800" dirty="0" err="1"/>
              <a:t>Eckermann</a:t>
            </a:r>
            <a:r>
              <a:rPr lang="en-US" sz="1800" dirty="0"/>
              <a:t> create a closing image of calmness, despite the sorrow?</a:t>
            </a:r>
          </a:p>
        </p:txBody>
      </p:sp>
      <p:sp>
        <p:nvSpPr>
          <p:cNvPr id="4" name="Slide Number Placeholder 3">
            <a:extLst>
              <a:ext uri="{FF2B5EF4-FFF2-40B4-BE49-F238E27FC236}">
                <a16:creationId xmlns:a16="http://schemas.microsoft.com/office/drawing/2014/main" id="{132C6F00-D221-E482-23E1-D600EF7B281D}"/>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28</a:t>
            </a:fld>
            <a:endParaRPr lang="en-AU" dirty="0"/>
          </a:p>
        </p:txBody>
      </p:sp>
    </p:spTree>
    <p:extLst>
      <p:ext uri="{BB962C8B-B14F-4D97-AF65-F5344CB8AC3E}">
        <p14:creationId xmlns:p14="http://schemas.microsoft.com/office/powerpoint/2010/main" val="126433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DA670-7235-081B-D65C-1E4640B6E77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AEB86E3-9877-EF4B-E456-054DD01D0C5F}"/>
              </a:ext>
            </a:extLst>
          </p:cNvPr>
          <p:cNvSpPr>
            <a:spLocks noGrp="1"/>
          </p:cNvSpPr>
          <p:nvPr>
            <p:ph type="title"/>
          </p:nvPr>
        </p:nvSpPr>
        <p:spPr/>
        <p:txBody>
          <a:bodyPr/>
          <a:lstStyle/>
          <a:p>
            <a:r>
              <a:rPr lang="en-US" dirty="0"/>
              <a:t>‘Trance’ (6 of 6)</a:t>
            </a:r>
          </a:p>
        </p:txBody>
      </p:sp>
      <p:sp>
        <p:nvSpPr>
          <p:cNvPr id="8" name="Text Placeholder 7">
            <a:extLst>
              <a:ext uri="{FF2B5EF4-FFF2-40B4-BE49-F238E27FC236}">
                <a16:creationId xmlns:a16="http://schemas.microsoft.com/office/drawing/2014/main" id="{EA710004-13D2-7641-DE54-4AF303AA1875}"/>
              </a:ext>
            </a:extLst>
          </p:cNvPr>
          <p:cNvSpPr>
            <a:spLocks noGrp="1"/>
          </p:cNvSpPr>
          <p:nvPr>
            <p:ph type="body" sz="quarter" idx="18"/>
          </p:nvPr>
        </p:nvSpPr>
        <p:spPr/>
        <p:txBody>
          <a:bodyPr/>
          <a:lstStyle/>
          <a:p>
            <a:r>
              <a:rPr lang="en-US" dirty="0"/>
              <a:t>Exploring the poem as a whole</a:t>
            </a:r>
          </a:p>
        </p:txBody>
      </p:sp>
      <p:sp>
        <p:nvSpPr>
          <p:cNvPr id="9" name="TextBox 8">
            <a:extLst>
              <a:ext uri="{FF2B5EF4-FFF2-40B4-BE49-F238E27FC236}">
                <a16:creationId xmlns:a16="http://schemas.microsoft.com/office/drawing/2014/main" id="{407E0851-E399-5890-8474-773959DBCC16}"/>
              </a:ext>
            </a:extLst>
          </p:cNvPr>
          <p:cNvSpPr txBox="1"/>
          <p:nvPr/>
        </p:nvSpPr>
        <p:spPr>
          <a:xfrm>
            <a:off x="360000" y="1448655"/>
            <a:ext cx="11722409" cy="5280917"/>
          </a:xfrm>
          <a:prstGeom prst="rect">
            <a:avLst/>
          </a:prstGeom>
          <a:noFill/>
        </p:spPr>
        <p:txBody>
          <a:bodyPr wrap="square" lIns="0" tIns="0" rIns="0" bIns="0" rtlCol="0">
            <a:noAutofit/>
          </a:bodyPr>
          <a:lstStyle/>
          <a:p>
            <a:pPr algn="l">
              <a:lnSpc>
                <a:spcPct val="120000"/>
              </a:lnSpc>
              <a:spcAft>
                <a:spcPts val="1200"/>
              </a:spcAft>
            </a:pPr>
            <a:r>
              <a:rPr lang="en-US" sz="1800" dirty="0"/>
              <a:t>Consider the poem in its entirety and make careful annotations based on the following prompts and ideas: </a:t>
            </a:r>
          </a:p>
          <a:p>
            <a:pPr marL="342900" indent="-342900" algn="l">
              <a:lnSpc>
                <a:spcPct val="120000"/>
              </a:lnSpc>
              <a:spcAft>
                <a:spcPts val="1200"/>
              </a:spcAft>
              <a:buFont typeface="+mj-lt"/>
              <a:buAutoNum type="arabicPeriod"/>
            </a:pPr>
            <a:r>
              <a:rPr lang="en-US" sz="1800" dirty="0"/>
              <a:t>The persona is largely physically passive. Read through the poem and track her physical movements. How do her actions contribute to the notion of being in a trance?</a:t>
            </a:r>
          </a:p>
          <a:p>
            <a:pPr marL="342900" indent="-342900" algn="l">
              <a:lnSpc>
                <a:spcPct val="120000"/>
              </a:lnSpc>
              <a:spcAft>
                <a:spcPts val="1200"/>
              </a:spcAft>
              <a:buFont typeface="+mj-lt"/>
              <a:buAutoNum type="arabicPeriod"/>
            </a:pPr>
            <a:r>
              <a:rPr lang="en-US" sz="1800" dirty="0"/>
              <a:t>The persona is able to reconnect with the man she has lost through her memories. What role does the natural world play in this connection?</a:t>
            </a:r>
          </a:p>
          <a:p>
            <a:pPr marL="342900" indent="-342900" algn="l">
              <a:lnSpc>
                <a:spcPct val="120000"/>
              </a:lnSpc>
              <a:spcAft>
                <a:spcPts val="1200"/>
              </a:spcAft>
              <a:buFont typeface="+mj-lt"/>
              <a:buAutoNum type="arabicPeriod"/>
            </a:pPr>
            <a:r>
              <a:rPr lang="en-US" sz="1800" dirty="0"/>
              <a:t>Consider the form of the poem. There is no punctuation or capital letters. How does the form of the poem mirror the experience of being in a trance?</a:t>
            </a:r>
          </a:p>
        </p:txBody>
      </p:sp>
      <p:sp>
        <p:nvSpPr>
          <p:cNvPr id="4" name="Slide Number Placeholder 3">
            <a:extLst>
              <a:ext uri="{FF2B5EF4-FFF2-40B4-BE49-F238E27FC236}">
                <a16:creationId xmlns:a16="http://schemas.microsoft.com/office/drawing/2014/main" id="{03C0C243-D907-659B-9F93-ACD11FA526C6}"/>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29</a:t>
            </a:fld>
            <a:endParaRPr lang="en-AU" dirty="0"/>
          </a:p>
        </p:txBody>
      </p:sp>
    </p:spTree>
    <p:extLst>
      <p:ext uri="{BB962C8B-B14F-4D97-AF65-F5344CB8AC3E}">
        <p14:creationId xmlns:p14="http://schemas.microsoft.com/office/powerpoint/2010/main" val="377870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088569-0772-CE18-8826-477D2E3C9A53}"/>
              </a:ext>
            </a:extLst>
          </p:cNvPr>
          <p:cNvSpPr>
            <a:spLocks noGrp="1"/>
          </p:cNvSpPr>
          <p:nvPr>
            <p:ph type="ctrTitle"/>
          </p:nvPr>
        </p:nvSpPr>
        <p:spPr/>
        <p:txBody>
          <a:bodyPr/>
          <a:lstStyle/>
          <a:p>
            <a:r>
              <a:rPr lang="en-US" dirty="0"/>
              <a:t>Decoding the module description</a:t>
            </a:r>
          </a:p>
        </p:txBody>
      </p:sp>
      <p:sp>
        <p:nvSpPr>
          <p:cNvPr id="10" name="Text Placeholder 9">
            <a:extLst>
              <a:ext uri="{FF2B5EF4-FFF2-40B4-BE49-F238E27FC236}">
                <a16:creationId xmlns:a16="http://schemas.microsoft.com/office/drawing/2014/main" id="{3E87E6EA-E359-C144-E713-B72C419F12E7}"/>
              </a:ext>
            </a:extLst>
          </p:cNvPr>
          <p:cNvSpPr>
            <a:spLocks noGrp="1"/>
          </p:cNvSpPr>
          <p:nvPr>
            <p:ph type="body" sz="quarter" idx="14"/>
          </p:nvPr>
        </p:nvSpPr>
        <p:spPr>
          <a:xfrm>
            <a:off x="359998" y="4273686"/>
            <a:ext cx="7818231" cy="976408"/>
          </a:xfrm>
        </p:spPr>
        <p:txBody>
          <a:bodyPr/>
          <a:lstStyle/>
          <a:p>
            <a:r>
              <a:rPr lang="en-US" dirty="0">
                <a:solidFill>
                  <a:srgbClr val="CBEDFD"/>
                </a:solidFill>
                <a:latin typeface="+mj-lt"/>
              </a:rPr>
              <a:t>Developing</a:t>
            </a:r>
            <a:r>
              <a:rPr lang="en-US" dirty="0">
                <a:latin typeface="+mj-lt"/>
              </a:rPr>
              <a:t> familiarity with the language and concepts of the module description</a:t>
            </a:r>
          </a:p>
        </p:txBody>
      </p:sp>
    </p:spTree>
    <p:extLst>
      <p:ext uri="{BB962C8B-B14F-4D97-AF65-F5344CB8AC3E}">
        <p14:creationId xmlns:p14="http://schemas.microsoft.com/office/powerpoint/2010/main" val="331124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96CCC-3E8C-34BA-54D4-07EC133A47F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AF3998D-ABE9-A060-891A-0B79558A32FC}"/>
              </a:ext>
            </a:extLst>
          </p:cNvPr>
          <p:cNvSpPr>
            <a:spLocks noGrp="1"/>
          </p:cNvSpPr>
          <p:nvPr>
            <p:ph type="ctrTitle"/>
          </p:nvPr>
        </p:nvSpPr>
        <p:spPr>
          <a:xfrm>
            <a:off x="359999" y="360000"/>
            <a:ext cx="10725818" cy="3069000"/>
          </a:xfrm>
        </p:spPr>
        <p:txBody>
          <a:bodyPr/>
          <a:lstStyle/>
          <a:p>
            <a:r>
              <a:rPr lang="en-US" dirty="0"/>
              <a:t>Exploring motif through a close reading of ‘Eyes’</a:t>
            </a:r>
          </a:p>
        </p:txBody>
      </p:sp>
      <p:sp>
        <p:nvSpPr>
          <p:cNvPr id="10" name="Text Placeholder 9">
            <a:extLst>
              <a:ext uri="{FF2B5EF4-FFF2-40B4-BE49-F238E27FC236}">
                <a16:creationId xmlns:a16="http://schemas.microsoft.com/office/drawing/2014/main" id="{EEA09FE0-6C33-57AE-0FF2-E2B63B90B46F}"/>
              </a:ext>
            </a:extLst>
          </p:cNvPr>
          <p:cNvSpPr>
            <a:spLocks noGrp="1"/>
          </p:cNvSpPr>
          <p:nvPr>
            <p:ph type="body" sz="quarter" idx="14"/>
          </p:nvPr>
        </p:nvSpPr>
        <p:spPr>
          <a:xfrm>
            <a:off x="359997" y="4273686"/>
            <a:ext cx="10571705" cy="996957"/>
          </a:xfrm>
        </p:spPr>
        <p:txBody>
          <a:bodyPr/>
          <a:lstStyle/>
          <a:p>
            <a:r>
              <a:rPr lang="en-US" dirty="0">
                <a:latin typeface="+mj-lt"/>
              </a:rPr>
              <a:t>Exploring the effect of motif in creating meaning </a:t>
            </a:r>
          </a:p>
        </p:txBody>
      </p:sp>
    </p:spTree>
    <p:extLst>
      <p:ext uri="{BB962C8B-B14F-4D97-AF65-F5344CB8AC3E}">
        <p14:creationId xmlns:p14="http://schemas.microsoft.com/office/powerpoint/2010/main" val="4895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3F114-146E-D6DA-F9BF-86667AB05D7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33FA179-9556-CCE1-EF6E-E1CF1B608FC1}"/>
              </a:ext>
            </a:extLst>
          </p:cNvPr>
          <p:cNvSpPr>
            <a:spLocks noGrp="1"/>
          </p:cNvSpPr>
          <p:nvPr>
            <p:ph type="title"/>
          </p:nvPr>
        </p:nvSpPr>
        <p:spPr/>
        <p:txBody>
          <a:bodyPr/>
          <a:lstStyle/>
          <a:p>
            <a:r>
              <a:rPr lang="en-US" dirty="0"/>
              <a:t>Making connections</a:t>
            </a:r>
          </a:p>
        </p:txBody>
      </p:sp>
      <p:sp>
        <p:nvSpPr>
          <p:cNvPr id="8" name="Text Placeholder 7">
            <a:extLst>
              <a:ext uri="{FF2B5EF4-FFF2-40B4-BE49-F238E27FC236}">
                <a16:creationId xmlns:a16="http://schemas.microsoft.com/office/drawing/2014/main" id="{F7AC49B2-E476-8A47-78B0-DE1536F8ED13}"/>
              </a:ext>
            </a:extLst>
          </p:cNvPr>
          <p:cNvSpPr>
            <a:spLocks noGrp="1"/>
          </p:cNvSpPr>
          <p:nvPr>
            <p:ph type="body" sz="quarter" idx="18"/>
          </p:nvPr>
        </p:nvSpPr>
        <p:spPr/>
        <p:txBody>
          <a:bodyPr/>
          <a:lstStyle/>
          <a:p>
            <a:r>
              <a:rPr lang="en-US" dirty="0"/>
              <a:t>Reflect on similarities and differences between ‘Trance’ and ‘Eyes’</a:t>
            </a:r>
          </a:p>
        </p:txBody>
      </p:sp>
      <p:sp>
        <p:nvSpPr>
          <p:cNvPr id="9" name="TextBox 8">
            <a:extLst>
              <a:ext uri="{FF2B5EF4-FFF2-40B4-BE49-F238E27FC236}">
                <a16:creationId xmlns:a16="http://schemas.microsoft.com/office/drawing/2014/main" id="{9B4B22B2-A816-1DA2-A461-1EC531035AF7}"/>
              </a:ext>
            </a:extLst>
          </p:cNvPr>
          <p:cNvSpPr txBox="1"/>
          <p:nvPr/>
        </p:nvSpPr>
        <p:spPr>
          <a:xfrm>
            <a:off x="360000" y="1448655"/>
            <a:ext cx="11722409" cy="5280917"/>
          </a:xfrm>
          <a:prstGeom prst="rect">
            <a:avLst/>
          </a:prstGeom>
          <a:noFill/>
        </p:spPr>
        <p:txBody>
          <a:bodyPr wrap="square" lIns="0" tIns="0" rIns="0" bIns="0" rtlCol="0">
            <a:noAutofit/>
          </a:bodyPr>
          <a:lstStyle/>
          <a:p>
            <a:pPr marL="342900" indent="-342900" algn="l">
              <a:lnSpc>
                <a:spcPct val="120000"/>
              </a:lnSpc>
              <a:spcAft>
                <a:spcPts val="1200"/>
              </a:spcAft>
              <a:buFont typeface="+mj-lt"/>
              <a:buAutoNum type="arabicPeriod"/>
            </a:pPr>
            <a:r>
              <a:rPr lang="en-US" sz="1800" dirty="0"/>
              <a:t>How are the poems ‘Trance’ and ‘Eyes’ different from one another? </a:t>
            </a:r>
          </a:p>
          <a:p>
            <a:pPr marL="342900" indent="-342900" algn="l">
              <a:lnSpc>
                <a:spcPct val="120000"/>
              </a:lnSpc>
              <a:spcAft>
                <a:spcPts val="1200"/>
              </a:spcAft>
              <a:buFont typeface="+mj-lt"/>
              <a:buAutoNum type="arabicPeriod"/>
            </a:pPr>
            <a:r>
              <a:rPr lang="en-US" sz="1800" dirty="0"/>
              <a:t>What similarities do they share? Consider the meaning of the poems and their form.</a:t>
            </a:r>
          </a:p>
          <a:p>
            <a:pPr marL="342900" indent="-342900" algn="l">
              <a:lnSpc>
                <a:spcPct val="120000"/>
              </a:lnSpc>
              <a:spcAft>
                <a:spcPts val="1200"/>
              </a:spcAft>
              <a:buFont typeface="+mj-lt"/>
              <a:buAutoNum type="arabicPeriod"/>
            </a:pPr>
            <a:r>
              <a:rPr lang="en-US" sz="1800" dirty="0"/>
              <a:t>Consider what type of eyes the protagonist wears in ‘Trance’.</a:t>
            </a:r>
          </a:p>
          <a:p>
            <a:pPr marL="342900" indent="-342900" algn="l">
              <a:lnSpc>
                <a:spcPct val="120000"/>
              </a:lnSpc>
              <a:spcAft>
                <a:spcPts val="1200"/>
              </a:spcAft>
              <a:buFont typeface="+mj-lt"/>
              <a:buAutoNum type="arabicPeriod"/>
            </a:pPr>
            <a:r>
              <a:rPr lang="en-US" sz="1800" dirty="0"/>
              <a:t>Consider the poem’s connections to spirituality and connection to history. How do these connections impact the protagonist of the poems? </a:t>
            </a:r>
          </a:p>
        </p:txBody>
      </p:sp>
      <p:sp>
        <p:nvSpPr>
          <p:cNvPr id="4" name="Slide Number Placeholder 3">
            <a:extLst>
              <a:ext uri="{FF2B5EF4-FFF2-40B4-BE49-F238E27FC236}">
                <a16:creationId xmlns:a16="http://schemas.microsoft.com/office/drawing/2014/main" id="{7DA4A048-CB04-3566-9D66-F7B3544A7D0A}"/>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31</a:t>
            </a:fld>
            <a:endParaRPr lang="en-AU" dirty="0"/>
          </a:p>
        </p:txBody>
      </p:sp>
    </p:spTree>
    <p:extLst>
      <p:ext uri="{BB962C8B-B14F-4D97-AF65-F5344CB8AC3E}">
        <p14:creationId xmlns:p14="http://schemas.microsoft.com/office/powerpoint/2010/main" val="28739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61833-A14B-39FB-6C9B-D179EEB2255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920E0DA-6D30-6B21-1BFD-933121E6427B}"/>
              </a:ext>
            </a:extLst>
          </p:cNvPr>
          <p:cNvSpPr>
            <a:spLocks noGrp="1"/>
          </p:cNvSpPr>
          <p:nvPr>
            <p:ph type="title"/>
          </p:nvPr>
        </p:nvSpPr>
        <p:spPr/>
        <p:txBody>
          <a:bodyPr/>
          <a:lstStyle/>
          <a:p>
            <a:r>
              <a:rPr lang="en-US" dirty="0"/>
              <a:t>‘Eyes’ (1 of 4)</a:t>
            </a:r>
          </a:p>
        </p:txBody>
      </p:sp>
      <p:sp>
        <p:nvSpPr>
          <p:cNvPr id="8" name="Text Placeholder 7">
            <a:extLst>
              <a:ext uri="{FF2B5EF4-FFF2-40B4-BE49-F238E27FC236}">
                <a16:creationId xmlns:a16="http://schemas.microsoft.com/office/drawing/2014/main" id="{F4CB1195-FD8B-7973-A350-C952A25D97F4}"/>
              </a:ext>
            </a:extLst>
          </p:cNvPr>
          <p:cNvSpPr>
            <a:spLocks noGrp="1"/>
          </p:cNvSpPr>
          <p:nvPr>
            <p:ph type="body" sz="quarter" idx="18"/>
          </p:nvPr>
        </p:nvSpPr>
        <p:spPr/>
        <p:txBody>
          <a:bodyPr/>
          <a:lstStyle/>
          <a:p>
            <a:r>
              <a:rPr lang="en-US" dirty="0"/>
              <a:t>Reading the poem </a:t>
            </a:r>
          </a:p>
        </p:txBody>
      </p:sp>
      <p:sp>
        <p:nvSpPr>
          <p:cNvPr id="9" name="TextBox 8">
            <a:extLst>
              <a:ext uri="{FF2B5EF4-FFF2-40B4-BE49-F238E27FC236}">
                <a16:creationId xmlns:a16="http://schemas.microsoft.com/office/drawing/2014/main" id="{53FB53FC-8CC5-AA08-DDBF-0A4C5863FF55}"/>
              </a:ext>
            </a:extLst>
          </p:cNvPr>
          <p:cNvSpPr txBox="1"/>
          <p:nvPr/>
        </p:nvSpPr>
        <p:spPr>
          <a:xfrm>
            <a:off x="360000" y="1448655"/>
            <a:ext cx="11722409" cy="5280917"/>
          </a:xfrm>
          <a:prstGeom prst="rect">
            <a:avLst/>
          </a:prstGeom>
          <a:noFill/>
        </p:spPr>
        <p:txBody>
          <a:bodyPr wrap="square" lIns="0" tIns="0" rIns="0" bIns="0" rtlCol="0">
            <a:noAutofit/>
          </a:bodyPr>
          <a:lstStyle/>
          <a:p>
            <a:pPr algn="l">
              <a:lnSpc>
                <a:spcPct val="120000"/>
              </a:lnSpc>
              <a:spcAft>
                <a:spcPts val="1200"/>
              </a:spcAft>
            </a:pPr>
            <a:r>
              <a:rPr lang="en-US" sz="1800" dirty="0"/>
              <a:t>This poem represents the different ways women may approach challenging and daunting situations in their life and the different masks one must wear in the face of these situations. </a:t>
            </a:r>
          </a:p>
          <a:p>
            <a:pPr algn="l">
              <a:lnSpc>
                <a:spcPct val="120000"/>
              </a:lnSpc>
              <a:spcAft>
                <a:spcPts val="1200"/>
              </a:spcAft>
            </a:pPr>
            <a:r>
              <a:rPr lang="en-US" sz="1800" dirty="0">
                <a:hlinkClick r:id="rId3"/>
              </a:rPr>
              <a:t>Listen to </a:t>
            </a:r>
            <a:r>
              <a:rPr lang="en-US" sz="1800" dirty="0" err="1">
                <a:hlinkClick r:id="rId3"/>
              </a:rPr>
              <a:t>Eckermann</a:t>
            </a:r>
            <a:r>
              <a:rPr lang="en-US" sz="1800" dirty="0">
                <a:hlinkClick r:id="rId3"/>
              </a:rPr>
              <a:t> reading ‘Eyes’ </a:t>
            </a:r>
            <a:r>
              <a:rPr lang="en-US" sz="1800" dirty="0"/>
              <a:t>(1:00) and make annotations of poetic devices and structures used. Some devices and structures to note are:</a:t>
            </a:r>
          </a:p>
          <a:p>
            <a:pPr marL="285750" indent="-285750" algn="l">
              <a:lnSpc>
                <a:spcPct val="120000"/>
              </a:lnSpc>
              <a:spcAft>
                <a:spcPts val="1200"/>
              </a:spcAft>
              <a:buFont typeface="Arial" panose="020B0604020202020204" pitchFamily="34" charset="0"/>
              <a:buChar char="•"/>
            </a:pPr>
            <a:r>
              <a:rPr lang="en-US" sz="1800" dirty="0"/>
              <a:t>four stanzas </a:t>
            </a:r>
          </a:p>
          <a:p>
            <a:pPr marL="285750" indent="-285750" algn="l">
              <a:lnSpc>
                <a:spcPct val="120000"/>
              </a:lnSpc>
              <a:spcAft>
                <a:spcPts val="1200"/>
              </a:spcAft>
              <a:buFont typeface="Arial" panose="020B0604020202020204" pitchFamily="34" charset="0"/>
              <a:buChar char="•"/>
            </a:pPr>
            <a:r>
              <a:rPr lang="en-US" sz="1800" dirty="0"/>
              <a:t>four lines per stanza </a:t>
            </a:r>
          </a:p>
          <a:p>
            <a:pPr marL="285750" indent="-285750" algn="l">
              <a:lnSpc>
                <a:spcPct val="120000"/>
              </a:lnSpc>
              <a:spcAft>
                <a:spcPts val="1200"/>
              </a:spcAft>
              <a:buFont typeface="Arial" panose="020B0604020202020204" pitchFamily="34" charset="0"/>
              <a:buChar char="•"/>
            </a:pPr>
            <a:r>
              <a:rPr lang="en-US" sz="1800" dirty="0"/>
              <a:t>the different aspects of the persona’s identity </a:t>
            </a:r>
          </a:p>
          <a:p>
            <a:pPr marL="285750" indent="-285750" algn="l">
              <a:lnSpc>
                <a:spcPct val="120000"/>
              </a:lnSpc>
              <a:spcAft>
                <a:spcPts val="1200"/>
              </a:spcAft>
              <a:buFont typeface="Arial" panose="020B0604020202020204" pitchFamily="34" charset="0"/>
              <a:buChar char="•"/>
            </a:pPr>
            <a:r>
              <a:rPr lang="en-US" sz="1800" dirty="0"/>
              <a:t>the use of synecdoche to explore a woman’s position in a patriarchal society </a:t>
            </a:r>
          </a:p>
          <a:p>
            <a:pPr marL="285750" indent="-285750" algn="l">
              <a:lnSpc>
                <a:spcPct val="120000"/>
              </a:lnSpc>
              <a:spcAft>
                <a:spcPts val="1200"/>
              </a:spcAft>
              <a:buFont typeface="Arial" panose="020B0604020202020204" pitchFamily="34" charset="0"/>
              <a:buChar char="•"/>
            </a:pPr>
            <a:r>
              <a:rPr lang="en-US" sz="1800" dirty="0"/>
              <a:t>the use of anaphora for the repetitious nature of the persona’s experience </a:t>
            </a:r>
          </a:p>
          <a:p>
            <a:pPr marL="285750" indent="-285750" algn="l">
              <a:lnSpc>
                <a:spcPct val="120000"/>
              </a:lnSpc>
              <a:spcAft>
                <a:spcPts val="1200"/>
              </a:spcAft>
              <a:buFont typeface="Arial" panose="020B0604020202020204" pitchFamily="34" charset="0"/>
              <a:buChar char="•"/>
            </a:pPr>
            <a:r>
              <a:rPr lang="en-US" sz="1800" dirty="0"/>
              <a:t>the change in atmosphere to establish a shift in power.</a:t>
            </a:r>
          </a:p>
        </p:txBody>
      </p:sp>
      <p:sp>
        <p:nvSpPr>
          <p:cNvPr id="4" name="Slide Number Placeholder 3">
            <a:extLst>
              <a:ext uri="{FF2B5EF4-FFF2-40B4-BE49-F238E27FC236}">
                <a16:creationId xmlns:a16="http://schemas.microsoft.com/office/drawing/2014/main" id="{D9134BDB-CC3D-F6D9-81FB-B169C890632B}"/>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32</a:t>
            </a:fld>
            <a:endParaRPr lang="en-AU" dirty="0"/>
          </a:p>
        </p:txBody>
      </p:sp>
    </p:spTree>
    <p:extLst>
      <p:ext uri="{BB962C8B-B14F-4D97-AF65-F5344CB8AC3E}">
        <p14:creationId xmlns:p14="http://schemas.microsoft.com/office/powerpoint/2010/main" val="398563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AC90F-85AD-4700-544D-7BF8AAC495C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C1AF550-4EC7-F5ED-072D-726692D63D41}"/>
              </a:ext>
            </a:extLst>
          </p:cNvPr>
          <p:cNvSpPr>
            <a:spLocks noGrp="1"/>
          </p:cNvSpPr>
          <p:nvPr>
            <p:ph type="title"/>
          </p:nvPr>
        </p:nvSpPr>
        <p:spPr/>
        <p:txBody>
          <a:bodyPr/>
          <a:lstStyle/>
          <a:p>
            <a:r>
              <a:rPr lang="en-US" dirty="0"/>
              <a:t>‘Eyes’ (2 of 4)</a:t>
            </a:r>
          </a:p>
        </p:txBody>
      </p:sp>
      <p:sp>
        <p:nvSpPr>
          <p:cNvPr id="8" name="Text Placeholder 7">
            <a:extLst>
              <a:ext uri="{FF2B5EF4-FFF2-40B4-BE49-F238E27FC236}">
                <a16:creationId xmlns:a16="http://schemas.microsoft.com/office/drawing/2014/main" id="{1CA81677-26E2-B512-4B27-5CD869856A7F}"/>
              </a:ext>
            </a:extLst>
          </p:cNvPr>
          <p:cNvSpPr>
            <a:spLocks noGrp="1"/>
          </p:cNvSpPr>
          <p:nvPr>
            <p:ph type="body" sz="quarter" idx="18"/>
          </p:nvPr>
        </p:nvSpPr>
        <p:spPr/>
        <p:txBody>
          <a:bodyPr/>
          <a:lstStyle/>
          <a:p>
            <a:r>
              <a:rPr lang="en-US" dirty="0"/>
              <a:t>Personal reflections on the poem</a:t>
            </a:r>
          </a:p>
        </p:txBody>
      </p:sp>
      <p:sp>
        <p:nvSpPr>
          <p:cNvPr id="9" name="TextBox 8">
            <a:extLst>
              <a:ext uri="{FF2B5EF4-FFF2-40B4-BE49-F238E27FC236}">
                <a16:creationId xmlns:a16="http://schemas.microsoft.com/office/drawing/2014/main" id="{23C94F32-8D23-5F7B-7793-97FB72F2587E}"/>
              </a:ext>
            </a:extLst>
          </p:cNvPr>
          <p:cNvSpPr txBox="1"/>
          <p:nvPr/>
        </p:nvSpPr>
        <p:spPr>
          <a:xfrm>
            <a:off x="360000" y="1448655"/>
            <a:ext cx="11722409" cy="5280917"/>
          </a:xfrm>
          <a:prstGeom prst="rect">
            <a:avLst/>
          </a:prstGeom>
          <a:noFill/>
        </p:spPr>
        <p:txBody>
          <a:bodyPr wrap="square" lIns="0" tIns="0" rIns="0" bIns="0" rtlCol="0">
            <a:noAutofit/>
          </a:bodyPr>
          <a:lstStyle/>
          <a:p>
            <a:pPr algn="l">
              <a:lnSpc>
                <a:spcPct val="120000"/>
              </a:lnSpc>
              <a:spcAft>
                <a:spcPts val="1200"/>
              </a:spcAft>
            </a:pPr>
            <a:r>
              <a:rPr lang="en-US" sz="1800" dirty="0">
                <a:hlinkClick r:id="rId3"/>
              </a:rPr>
              <a:t>View Eckermann reflecting on her poem ‘Eyes’ </a:t>
            </a:r>
            <a:r>
              <a:rPr lang="en-US" sz="1800" dirty="0"/>
              <a:t>(2:10). </a:t>
            </a:r>
          </a:p>
          <a:p>
            <a:pPr algn="l">
              <a:lnSpc>
                <a:spcPct val="120000"/>
              </a:lnSpc>
              <a:spcAft>
                <a:spcPts val="1200"/>
              </a:spcAft>
            </a:pPr>
            <a:r>
              <a:rPr lang="en-US" sz="1800" dirty="0"/>
              <a:t>As you watch, consider how </a:t>
            </a:r>
            <a:r>
              <a:rPr lang="en-US" sz="1800" dirty="0" err="1"/>
              <a:t>Eckermann</a:t>
            </a:r>
            <a:r>
              <a:rPr lang="en-US" sz="1800" dirty="0"/>
              <a:t> explains her motivations and discusses the pain and peace that are rooted in the protagonist's experience of domestic violence and the normal reactions to challenging life experiences. </a:t>
            </a:r>
          </a:p>
          <a:p>
            <a:pPr algn="l">
              <a:lnSpc>
                <a:spcPct val="120000"/>
              </a:lnSpc>
              <a:spcAft>
                <a:spcPts val="1200"/>
              </a:spcAft>
            </a:pPr>
            <a:r>
              <a:rPr lang="en-US" sz="1800" dirty="0"/>
              <a:t>What are the multi-layered meanings of the poem? How does this poem explore and give recognition to the challenges faced by Aboriginal women and all women?</a:t>
            </a:r>
          </a:p>
          <a:p>
            <a:pPr algn="l">
              <a:lnSpc>
                <a:spcPct val="120000"/>
              </a:lnSpc>
              <a:spcAft>
                <a:spcPts val="1200"/>
              </a:spcAft>
            </a:pPr>
            <a:endParaRPr lang="en-US" sz="1800" dirty="0"/>
          </a:p>
        </p:txBody>
      </p:sp>
      <p:sp>
        <p:nvSpPr>
          <p:cNvPr id="4" name="Slide Number Placeholder 3">
            <a:extLst>
              <a:ext uri="{FF2B5EF4-FFF2-40B4-BE49-F238E27FC236}">
                <a16:creationId xmlns:a16="http://schemas.microsoft.com/office/drawing/2014/main" id="{1DB8019A-E2F6-93B5-05CF-DDA9850AE0E9}"/>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33</a:t>
            </a:fld>
            <a:endParaRPr lang="en-AU" dirty="0"/>
          </a:p>
        </p:txBody>
      </p:sp>
    </p:spTree>
    <p:extLst>
      <p:ext uri="{BB962C8B-B14F-4D97-AF65-F5344CB8AC3E}">
        <p14:creationId xmlns:p14="http://schemas.microsoft.com/office/powerpoint/2010/main" val="200822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0E745-8F69-7CED-B96E-7AD3115460D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CCCF121-24D2-719F-8BF4-6374DC710AF3}"/>
              </a:ext>
            </a:extLst>
          </p:cNvPr>
          <p:cNvSpPr>
            <a:spLocks noGrp="1"/>
          </p:cNvSpPr>
          <p:nvPr>
            <p:ph type="title"/>
          </p:nvPr>
        </p:nvSpPr>
        <p:spPr/>
        <p:txBody>
          <a:bodyPr/>
          <a:lstStyle/>
          <a:p>
            <a:r>
              <a:rPr lang="en-US" dirty="0"/>
              <a:t>‘Eyes’ (3 of 4)</a:t>
            </a:r>
          </a:p>
        </p:txBody>
      </p:sp>
      <p:sp>
        <p:nvSpPr>
          <p:cNvPr id="8" name="Text Placeholder 7">
            <a:extLst>
              <a:ext uri="{FF2B5EF4-FFF2-40B4-BE49-F238E27FC236}">
                <a16:creationId xmlns:a16="http://schemas.microsoft.com/office/drawing/2014/main" id="{A224A001-8F73-8B7F-EF70-BABC155BBDC8}"/>
              </a:ext>
            </a:extLst>
          </p:cNvPr>
          <p:cNvSpPr>
            <a:spLocks noGrp="1"/>
          </p:cNvSpPr>
          <p:nvPr>
            <p:ph type="body" sz="quarter" idx="18"/>
          </p:nvPr>
        </p:nvSpPr>
        <p:spPr/>
        <p:txBody>
          <a:bodyPr/>
          <a:lstStyle/>
          <a:p>
            <a:r>
              <a:rPr lang="en-US" dirty="0"/>
              <a:t>Exploring the progression of persona in the poem</a:t>
            </a:r>
          </a:p>
        </p:txBody>
      </p:sp>
      <p:sp>
        <p:nvSpPr>
          <p:cNvPr id="9" name="TextBox 8">
            <a:extLst>
              <a:ext uri="{FF2B5EF4-FFF2-40B4-BE49-F238E27FC236}">
                <a16:creationId xmlns:a16="http://schemas.microsoft.com/office/drawing/2014/main" id="{DCC9C153-F5DB-CDD6-8102-BBB0251CFF46}"/>
              </a:ext>
            </a:extLst>
          </p:cNvPr>
          <p:cNvSpPr txBox="1"/>
          <p:nvPr/>
        </p:nvSpPr>
        <p:spPr>
          <a:xfrm>
            <a:off x="360000" y="1448655"/>
            <a:ext cx="11722409" cy="5280917"/>
          </a:xfrm>
          <a:prstGeom prst="rect">
            <a:avLst/>
          </a:prstGeom>
          <a:noFill/>
        </p:spPr>
        <p:txBody>
          <a:bodyPr wrap="square" lIns="0" tIns="0" rIns="0" bIns="0" rtlCol="0">
            <a:noAutofit/>
          </a:bodyPr>
          <a:lstStyle/>
          <a:p>
            <a:pPr algn="l">
              <a:lnSpc>
                <a:spcPct val="120000"/>
              </a:lnSpc>
              <a:spcAft>
                <a:spcPts val="1200"/>
              </a:spcAft>
            </a:pPr>
            <a:r>
              <a:rPr lang="en-US" sz="1800" dirty="0"/>
              <a:t>Multiple eyes are contained in the poem. These are:</a:t>
            </a:r>
          </a:p>
          <a:p>
            <a:pPr marL="285750" indent="-285750" algn="l">
              <a:lnSpc>
                <a:spcPct val="120000"/>
              </a:lnSpc>
              <a:spcAft>
                <a:spcPts val="1200"/>
              </a:spcAft>
              <a:buFont typeface="Arial" panose="020B0604020202020204" pitchFamily="34" charset="0"/>
              <a:buChar char="•"/>
            </a:pPr>
            <a:r>
              <a:rPr lang="en-US" sz="1800" dirty="0"/>
              <a:t>staring eyes </a:t>
            </a:r>
          </a:p>
          <a:p>
            <a:pPr marL="285750" indent="-285750" algn="l">
              <a:lnSpc>
                <a:spcPct val="120000"/>
              </a:lnSpc>
              <a:spcAft>
                <a:spcPts val="1200"/>
              </a:spcAft>
              <a:buFont typeface="Arial" panose="020B0604020202020204" pitchFamily="34" charset="0"/>
              <a:buChar char="•"/>
            </a:pPr>
            <a:r>
              <a:rPr lang="en-US" sz="1800" dirty="0"/>
              <a:t>eyes of terror </a:t>
            </a:r>
          </a:p>
          <a:p>
            <a:pPr marL="285750" indent="-285750" algn="l">
              <a:lnSpc>
                <a:spcPct val="120000"/>
              </a:lnSpc>
              <a:spcAft>
                <a:spcPts val="1200"/>
              </a:spcAft>
              <a:buFont typeface="Arial" panose="020B0604020202020204" pitchFamily="34" charset="0"/>
              <a:buChar char="•"/>
            </a:pPr>
            <a:r>
              <a:rPr lang="en-US" sz="1800" dirty="0"/>
              <a:t>eyes of submission</a:t>
            </a:r>
          </a:p>
          <a:p>
            <a:pPr marL="285750" indent="-285750" algn="l">
              <a:lnSpc>
                <a:spcPct val="120000"/>
              </a:lnSpc>
              <a:spcAft>
                <a:spcPts val="1200"/>
              </a:spcAft>
              <a:buFont typeface="Arial" panose="020B0604020202020204" pitchFamily="34" charset="0"/>
              <a:buChar char="•"/>
            </a:pPr>
            <a:r>
              <a:rPr lang="en-US" sz="1800" dirty="0"/>
              <a:t>eyes of shame </a:t>
            </a:r>
          </a:p>
          <a:p>
            <a:pPr marL="285750" indent="-285750" algn="l">
              <a:lnSpc>
                <a:spcPct val="120000"/>
              </a:lnSpc>
              <a:spcAft>
                <a:spcPts val="1200"/>
              </a:spcAft>
              <a:buFont typeface="Arial" panose="020B0604020202020204" pitchFamily="34" charset="0"/>
              <a:buChar char="•"/>
            </a:pPr>
            <a:r>
              <a:rPr lang="en-US" sz="1800" dirty="0"/>
              <a:t>eyes of contempt </a:t>
            </a:r>
          </a:p>
          <a:p>
            <a:pPr marL="285750" indent="-285750" algn="l">
              <a:lnSpc>
                <a:spcPct val="120000"/>
              </a:lnSpc>
              <a:spcAft>
                <a:spcPts val="1200"/>
              </a:spcAft>
              <a:buFont typeface="Arial" panose="020B0604020202020204" pitchFamily="34" charset="0"/>
              <a:buChar char="•"/>
            </a:pPr>
            <a:r>
              <a:rPr lang="en-US" sz="1800" dirty="0"/>
              <a:t>eyes of compassion </a:t>
            </a:r>
          </a:p>
          <a:p>
            <a:pPr marL="285750" indent="-285750" algn="l">
              <a:lnSpc>
                <a:spcPct val="120000"/>
              </a:lnSpc>
              <a:spcAft>
                <a:spcPts val="1200"/>
              </a:spcAft>
              <a:buFont typeface="Arial" panose="020B0604020202020204" pitchFamily="34" charset="0"/>
              <a:buChar char="•"/>
            </a:pPr>
            <a:r>
              <a:rPr lang="en-US" sz="1800" dirty="0"/>
              <a:t>watching eyes </a:t>
            </a:r>
          </a:p>
          <a:p>
            <a:pPr marL="285750" indent="-285750" algn="l">
              <a:lnSpc>
                <a:spcPct val="120000"/>
              </a:lnSpc>
              <a:spcAft>
                <a:spcPts val="1200"/>
              </a:spcAft>
              <a:buFont typeface="Arial" panose="020B0604020202020204" pitchFamily="34" charset="0"/>
              <a:buChar char="•"/>
            </a:pPr>
            <a:r>
              <a:rPr lang="en-US" sz="1800" dirty="0"/>
              <a:t>eyes of rage.</a:t>
            </a:r>
          </a:p>
          <a:p>
            <a:pPr algn="l">
              <a:lnSpc>
                <a:spcPct val="120000"/>
              </a:lnSpc>
              <a:spcAft>
                <a:spcPts val="1200"/>
              </a:spcAft>
            </a:pPr>
            <a:r>
              <a:rPr lang="en-US" sz="1800" dirty="0"/>
              <a:t>What situations would require a person to wear each set of eyes? Consider how these eyes could be worn through a lived experience or pretending to be worn as an act of self-protection.</a:t>
            </a:r>
          </a:p>
        </p:txBody>
      </p:sp>
      <p:sp>
        <p:nvSpPr>
          <p:cNvPr id="4" name="Slide Number Placeholder 3">
            <a:extLst>
              <a:ext uri="{FF2B5EF4-FFF2-40B4-BE49-F238E27FC236}">
                <a16:creationId xmlns:a16="http://schemas.microsoft.com/office/drawing/2014/main" id="{A75AAACD-9597-E1AC-ED8F-5B4D0908B4A6}"/>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34</a:t>
            </a:fld>
            <a:endParaRPr lang="en-AU" dirty="0"/>
          </a:p>
        </p:txBody>
      </p:sp>
    </p:spTree>
    <p:extLst>
      <p:ext uri="{BB962C8B-B14F-4D97-AF65-F5344CB8AC3E}">
        <p14:creationId xmlns:p14="http://schemas.microsoft.com/office/powerpoint/2010/main" val="305301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9C65D-64C6-CFA1-9D79-16347E0BE7E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DF784EB-451B-878D-1293-DF42A7937783}"/>
              </a:ext>
            </a:extLst>
          </p:cNvPr>
          <p:cNvSpPr>
            <a:spLocks noGrp="1"/>
          </p:cNvSpPr>
          <p:nvPr>
            <p:ph type="title"/>
          </p:nvPr>
        </p:nvSpPr>
        <p:spPr/>
        <p:txBody>
          <a:bodyPr/>
          <a:lstStyle/>
          <a:p>
            <a:r>
              <a:rPr lang="en-US" dirty="0"/>
              <a:t>‘Eyes’ (4 of 4)</a:t>
            </a:r>
          </a:p>
        </p:txBody>
      </p:sp>
      <p:sp>
        <p:nvSpPr>
          <p:cNvPr id="8" name="Text Placeholder 7">
            <a:extLst>
              <a:ext uri="{FF2B5EF4-FFF2-40B4-BE49-F238E27FC236}">
                <a16:creationId xmlns:a16="http://schemas.microsoft.com/office/drawing/2014/main" id="{03EB2F8B-FBC1-4261-75E3-17F919CE460D}"/>
              </a:ext>
            </a:extLst>
          </p:cNvPr>
          <p:cNvSpPr>
            <a:spLocks noGrp="1"/>
          </p:cNvSpPr>
          <p:nvPr>
            <p:ph type="body" sz="quarter" idx="18"/>
          </p:nvPr>
        </p:nvSpPr>
        <p:spPr/>
        <p:txBody>
          <a:bodyPr/>
          <a:lstStyle/>
          <a:p>
            <a:r>
              <a:rPr lang="en-US" dirty="0"/>
              <a:t>Exploring the motif in the poem </a:t>
            </a:r>
          </a:p>
        </p:txBody>
      </p:sp>
      <p:sp>
        <p:nvSpPr>
          <p:cNvPr id="9" name="TextBox 8">
            <a:extLst>
              <a:ext uri="{FF2B5EF4-FFF2-40B4-BE49-F238E27FC236}">
                <a16:creationId xmlns:a16="http://schemas.microsoft.com/office/drawing/2014/main" id="{95CE8FE5-2B93-7B8C-3FE7-DE40C17E7FB6}"/>
              </a:ext>
            </a:extLst>
          </p:cNvPr>
          <p:cNvSpPr txBox="1"/>
          <p:nvPr/>
        </p:nvSpPr>
        <p:spPr>
          <a:xfrm>
            <a:off x="360000" y="1448655"/>
            <a:ext cx="11722409" cy="5280917"/>
          </a:xfrm>
          <a:prstGeom prst="rect">
            <a:avLst/>
          </a:prstGeom>
          <a:noFill/>
        </p:spPr>
        <p:txBody>
          <a:bodyPr wrap="square" lIns="0" tIns="0" rIns="0" bIns="0" rtlCol="0">
            <a:noAutofit/>
          </a:bodyPr>
          <a:lstStyle/>
          <a:p>
            <a:pPr algn="l">
              <a:lnSpc>
                <a:spcPct val="120000"/>
              </a:lnSpc>
              <a:spcAft>
                <a:spcPts val="1200"/>
              </a:spcAft>
            </a:pPr>
            <a:r>
              <a:rPr lang="en-US" sz="1800" dirty="0"/>
              <a:t>‘Eyes are a window to the soul’</a:t>
            </a:r>
          </a:p>
          <a:p>
            <a:pPr marL="342900" indent="-342900" algn="l">
              <a:lnSpc>
                <a:spcPct val="120000"/>
              </a:lnSpc>
              <a:spcAft>
                <a:spcPts val="1200"/>
              </a:spcAft>
              <a:buFont typeface="+mj-lt"/>
              <a:buAutoNum type="arabicPeriod"/>
            </a:pPr>
            <a:r>
              <a:rPr lang="en-US" sz="1800" dirty="0"/>
              <a:t>Consider the motif of the eye and how it is a symbol of our inner thoughts, feelings and emotions. Read through the poem and explore the way </a:t>
            </a:r>
            <a:r>
              <a:rPr lang="en-US" sz="1800" dirty="0" err="1"/>
              <a:t>Eckermann</a:t>
            </a:r>
            <a:r>
              <a:rPr lang="en-US" sz="1800" dirty="0"/>
              <a:t> has used the motif to explore the history, experiences and layered emotions of women in domestic and challenging situations. </a:t>
            </a:r>
          </a:p>
          <a:p>
            <a:pPr marL="342900" indent="-342900" algn="l">
              <a:lnSpc>
                <a:spcPct val="120000"/>
              </a:lnSpc>
              <a:spcAft>
                <a:spcPts val="1200"/>
              </a:spcAft>
              <a:buFont typeface="+mj-lt"/>
              <a:buAutoNum type="arabicPeriod"/>
            </a:pPr>
            <a:r>
              <a:rPr lang="en-US" sz="1800" dirty="0"/>
              <a:t>How does the motif change and develop throughout the poem? Consider and conclude how the changing nature of the motif establishes meaning.  </a:t>
            </a:r>
          </a:p>
        </p:txBody>
      </p:sp>
      <p:sp>
        <p:nvSpPr>
          <p:cNvPr id="4" name="Slide Number Placeholder 3">
            <a:extLst>
              <a:ext uri="{FF2B5EF4-FFF2-40B4-BE49-F238E27FC236}">
                <a16:creationId xmlns:a16="http://schemas.microsoft.com/office/drawing/2014/main" id="{69BBE19E-6F1A-C814-139A-291AE40E3FD4}"/>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35</a:t>
            </a:fld>
            <a:endParaRPr lang="en-AU" dirty="0"/>
          </a:p>
        </p:txBody>
      </p:sp>
    </p:spTree>
    <p:extLst>
      <p:ext uri="{BB962C8B-B14F-4D97-AF65-F5344CB8AC3E}">
        <p14:creationId xmlns:p14="http://schemas.microsoft.com/office/powerpoint/2010/main" val="210734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24974-74C2-DDF5-5FB2-CDF47BDB4C0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9E76069-FCB9-1CEE-DABA-93EBD0467F74}"/>
              </a:ext>
            </a:extLst>
          </p:cNvPr>
          <p:cNvSpPr>
            <a:spLocks noGrp="1"/>
          </p:cNvSpPr>
          <p:nvPr>
            <p:ph type="title"/>
          </p:nvPr>
        </p:nvSpPr>
        <p:spPr/>
        <p:txBody>
          <a:bodyPr/>
          <a:lstStyle/>
          <a:p>
            <a:r>
              <a:rPr lang="en-US" dirty="0"/>
              <a:t>The masks you wear </a:t>
            </a:r>
          </a:p>
        </p:txBody>
      </p:sp>
      <p:sp>
        <p:nvSpPr>
          <p:cNvPr id="8" name="Text Placeholder 7">
            <a:extLst>
              <a:ext uri="{FF2B5EF4-FFF2-40B4-BE49-F238E27FC236}">
                <a16:creationId xmlns:a16="http://schemas.microsoft.com/office/drawing/2014/main" id="{0C945965-9A68-B07B-C52C-06F04D652531}"/>
              </a:ext>
            </a:extLst>
          </p:cNvPr>
          <p:cNvSpPr>
            <a:spLocks noGrp="1"/>
          </p:cNvSpPr>
          <p:nvPr>
            <p:ph type="body" sz="quarter" idx="18"/>
          </p:nvPr>
        </p:nvSpPr>
        <p:spPr/>
        <p:txBody>
          <a:bodyPr/>
          <a:lstStyle/>
          <a:p>
            <a:r>
              <a:rPr lang="en-US" dirty="0"/>
              <a:t>Which masks do you wear?</a:t>
            </a:r>
          </a:p>
        </p:txBody>
      </p:sp>
      <p:sp>
        <p:nvSpPr>
          <p:cNvPr id="9" name="TextBox 8">
            <a:extLst>
              <a:ext uri="{FF2B5EF4-FFF2-40B4-BE49-F238E27FC236}">
                <a16:creationId xmlns:a16="http://schemas.microsoft.com/office/drawing/2014/main" id="{2BF9D946-7145-B6AA-BE49-418A508D19BA}"/>
              </a:ext>
            </a:extLst>
          </p:cNvPr>
          <p:cNvSpPr txBox="1"/>
          <p:nvPr/>
        </p:nvSpPr>
        <p:spPr>
          <a:xfrm>
            <a:off x="360000" y="1448655"/>
            <a:ext cx="11722409" cy="5280917"/>
          </a:xfrm>
          <a:prstGeom prst="rect">
            <a:avLst/>
          </a:prstGeom>
          <a:noFill/>
        </p:spPr>
        <p:txBody>
          <a:bodyPr wrap="square" lIns="0" tIns="0" rIns="0" bIns="0" rtlCol="0">
            <a:noAutofit/>
          </a:bodyPr>
          <a:lstStyle/>
          <a:p>
            <a:pPr algn="l">
              <a:lnSpc>
                <a:spcPct val="120000"/>
              </a:lnSpc>
              <a:spcAft>
                <a:spcPts val="1200"/>
              </a:spcAft>
            </a:pPr>
            <a:r>
              <a:rPr lang="en-US" sz="1800" dirty="0"/>
              <a:t>Reflect on your own position in the world and answer the following questions. </a:t>
            </a:r>
          </a:p>
          <a:p>
            <a:pPr marL="342900" indent="-342900" algn="l">
              <a:lnSpc>
                <a:spcPct val="120000"/>
              </a:lnSpc>
              <a:spcAft>
                <a:spcPts val="1200"/>
              </a:spcAft>
              <a:buFont typeface="+mj-lt"/>
              <a:buAutoNum type="arabicPeriod"/>
            </a:pPr>
            <a:r>
              <a:rPr lang="en-US" sz="1800" dirty="0"/>
              <a:t>How do you present yourself to the world? </a:t>
            </a:r>
          </a:p>
          <a:p>
            <a:pPr marL="342900" indent="-342900" algn="l">
              <a:lnSpc>
                <a:spcPct val="120000"/>
              </a:lnSpc>
              <a:spcAft>
                <a:spcPts val="1200"/>
              </a:spcAft>
              <a:buFont typeface="+mj-lt"/>
              <a:buAutoNum type="arabicPeriod"/>
            </a:pPr>
            <a:r>
              <a:rPr lang="en-US" sz="1800" dirty="0"/>
              <a:t>How do you intend for others to perceive you? </a:t>
            </a:r>
          </a:p>
          <a:p>
            <a:pPr marL="342900" indent="-342900" algn="l">
              <a:lnSpc>
                <a:spcPct val="120000"/>
              </a:lnSpc>
              <a:spcAft>
                <a:spcPts val="1200"/>
              </a:spcAft>
              <a:buFont typeface="+mj-lt"/>
              <a:buAutoNum type="arabicPeriod"/>
            </a:pPr>
            <a:r>
              <a:rPr lang="en-US" sz="1800" dirty="0"/>
              <a:t>What inaccurate assumptions might be made about you? </a:t>
            </a:r>
          </a:p>
          <a:p>
            <a:pPr marL="342900" indent="-342900" algn="l">
              <a:lnSpc>
                <a:spcPct val="120000"/>
              </a:lnSpc>
              <a:spcAft>
                <a:spcPts val="1200"/>
              </a:spcAft>
              <a:buFont typeface="+mj-lt"/>
              <a:buAutoNum type="arabicPeriod"/>
            </a:pPr>
            <a:r>
              <a:rPr lang="en-US" sz="1800" dirty="0"/>
              <a:t>Describe a time or circumstance where you presented a façade to protect yourself?</a:t>
            </a:r>
          </a:p>
        </p:txBody>
      </p:sp>
      <p:sp>
        <p:nvSpPr>
          <p:cNvPr id="4" name="Slide Number Placeholder 3">
            <a:extLst>
              <a:ext uri="{FF2B5EF4-FFF2-40B4-BE49-F238E27FC236}">
                <a16:creationId xmlns:a16="http://schemas.microsoft.com/office/drawing/2014/main" id="{8E2BBB36-4E09-75A6-63CB-9D4512D54C4F}"/>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36</a:t>
            </a:fld>
            <a:endParaRPr lang="en-AU" dirty="0"/>
          </a:p>
        </p:txBody>
      </p:sp>
    </p:spTree>
    <p:extLst>
      <p:ext uri="{BB962C8B-B14F-4D97-AF65-F5344CB8AC3E}">
        <p14:creationId xmlns:p14="http://schemas.microsoft.com/office/powerpoint/2010/main" val="62600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F617A-0B18-1FDA-5EF0-1F957A77A83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5299AE2-9047-3FFE-AEC7-8E8B2D1B2EFC}"/>
              </a:ext>
            </a:extLst>
          </p:cNvPr>
          <p:cNvSpPr>
            <a:spLocks noGrp="1"/>
          </p:cNvSpPr>
          <p:nvPr>
            <p:ph type="title"/>
          </p:nvPr>
        </p:nvSpPr>
        <p:spPr/>
        <p:txBody>
          <a:bodyPr/>
          <a:lstStyle/>
          <a:p>
            <a:r>
              <a:rPr lang="en-US" dirty="0"/>
              <a:t>Contextual connections </a:t>
            </a:r>
          </a:p>
        </p:txBody>
      </p:sp>
      <p:sp>
        <p:nvSpPr>
          <p:cNvPr id="8" name="Text Placeholder 7">
            <a:extLst>
              <a:ext uri="{FF2B5EF4-FFF2-40B4-BE49-F238E27FC236}">
                <a16:creationId xmlns:a16="http://schemas.microsoft.com/office/drawing/2014/main" id="{3767581D-1514-2C17-43E8-108D80930C89}"/>
              </a:ext>
            </a:extLst>
          </p:cNvPr>
          <p:cNvSpPr>
            <a:spLocks noGrp="1"/>
          </p:cNvSpPr>
          <p:nvPr>
            <p:ph type="body" sz="quarter" idx="18"/>
          </p:nvPr>
        </p:nvSpPr>
        <p:spPr/>
        <p:txBody>
          <a:bodyPr/>
          <a:lstStyle/>
          <a:p>
            <a:r>
              <a:rPr lang="en-US" dirty="0"/>
              <a:t>Visual representation</a:t>
            </a:r>
          </a:p>
        </p:txBody>
      </p:sp>
      <p:sp>
        <p:nvSpPr>
          <p:cNvPr id="9" name="TextBox 8">
            <a:extLst>
              <a:ext uri="{FF2B5EF4-FFF2-40B4-BE49-F238E27FC236}">
                <a16:creationId xmlns:a16="http://schemas.microsoft.com/office/drawing/2014/main" id="{BC9755AE-137D-1BE9-5969-54D5E650096A}"/>
              </a:ext>
            </a:extLst>
          </p:cNvPr>
          <p:cNvSpPr txBox="1"/>
          <p:nvPr/>
        </p:nvSpPr>
        <p:spPr>
          <a:xfrm>
            <a:off x="360000" y="1448655"/>
            <a:ext cx="11722409" cy="5280917"/>
          </a:xfrm>
          <a:prstGeom prst="rect">
            <a:avLst/>
          </a:prstGeom>
          <a:noFill/>
        </p:spPr>
        <p:txBody>
          <a:bodyPr wrap="square" lIns="0" tIns="0" rIns="0" bIns="0" rtlCol="0">
            <a:noAutofit/>
          </a:bodyPr>
          <a:lstStyle/>
          <a:p>
            <a:pPr marL="342900" indent="-342900" algn="l">
              <a:lnSpc>
                <a:spcPct val="120000"/>
              </a:lnSpc>
              <a:spcAft>
                <a:spcPts val="1200"/>
              </a:spcAft>
              <a:buFont typeface="+mj-lt"/>
              <a:buAutoNum type="arabicPeriod"/>
            </a:pPr>
            <a:r>
              <a:rPr lang="en-US" sz="1800" dirty="0"/>
              <a:t>Create a visual representation of the different eyes, or masks, represented in the poem. </a:t>
            </a:r>
          </a:p>
          <a:p>
            <a:pPr marL="342900" indent="-342900" algn="l">
              <a:lnSpc>
                <a:spcPct val="120000"/>
              </a:lnSpc>
              <a:spcAft>
                <a:spcPts val="1200"/>
              </a:spcAft>
              <a:buFont typeface="+mj-lt"/>
              <a:buAutoNum type="arabicPeriod"/>
            </a:pPr>
            <a:r>
              <a:rPr lang="en-US" sz="1800" dirty="0"/>
              <a:t>Assign each set of eyes an image that visually represents the experiences associated with the mask. Rather than choosing a literal image, for example a frightened face for eyes of terror, choose an image that has a symbolic meaning. </a:t>
            </a:r>
          </a:p>
          <a:p>
            <a:pPr marL="342900" indent="-342900" algn="l">
              <a:lnSpc>
                <a:spcPct val="120000"/>
              </a:lnSpc>
              <a:spcAft>
                <a:spcPts val="1200"/>
              </a:spcAft>
              <a:buFont typeface="+mj-lt"/>
              <a:buAutoNum type="arabicPeriod"/>
            </a:pPr>
            <a:r>
              <a:rPr lang="en-US" sz="1800" dirty="0"/>
              <a:t>Justify your choice of image for each set of eyes by sharing with the class or a small group.</a:t>
            </a:r>
          </a:p>
          <a:p>
            <a:pPr marL="342900" indent="-342900" algn="l">
              <a:lnSpc>
                <a:spcPct val="120000"/>
              </a:lnSpc>
              <a:spcAft>
                <a:spcPts val="1200"/>
              </a:spcAft>
              <a:buFont typeface="+mj-lt"/>
              <a:buAutoNum type="arabicPeriod"/>
            </a:pPr>
            <a:r>
              <a:rPr lang="en-US" sz="1800" dirty="0"/>
              <a:t>Connect sets of eyes to the collective experience of the Aboriginal community and discuss the experiences and feelings they may represent. </a:t>
            </a:r>
          </a:p>
        </p:txBody>
      </p:sp>
      <p:sp>
        <p:nvSpPr>
          <p:cNvPr id="5" name="Slide Number Placeholder 4">
            <a:extLst>
              <a:ext uri="{FF2B5EF4-FFF2-40B4-BE49-F238E27FC236}">
                <a16:creationId xmlns:a16="http://schemas.microsoft.com/office/drawing/2014/main" id="{9A525B0A-2FA5-448E-EC4D-CBAA4D830092}"/>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37</a:t>
            </a:fld>
            <a:endParaRPr lang="en-AU" dirty="0"/>
          </a:p>
        </p:txBody>
      </p:sp>
    </p:spTree>
    <p:extLst>
      <p:ext uri="{BB962C8B-B14F-4D97-AF65-F5344CB8AC3E}">
        <p14:creationId xmlns:p14="http://schemas.microsoft.com/office/powerpoint/2010/main" val="194239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7FFE3-C09A-087A-EB2D-A40AA526887B}"/>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86EEC2A7-5238-5485-624A-772E4CD7DBDD}"/>
              </a:ext>
            </a:extLst>
          </p:cNvPr>
          <p:cNvSpPr>
            <a:spLocks noGrp="1"/>
          </p:cNvSpPr>
          <p:nvPr>
            <p:ph type="ctrTitle"/>
          </p:nvPr>
        </p:nvSpPr>
        <p:spPr>
          <a:xfrm>
            <a:off x="539999" y="4067881"/>
            <a:ext cx="7042329" cy="1638301"/>
          </a:xfrm>
        </p:spPr>
        <p:txBody>
          <a:bodyPr/>
          <a:lstStyle/>
          <a:p>
            <a:r>
              <a:rPr lang="en-US" dirty="0"/>
              <a:t>Engaging critically with texts</a:t>
            </a:r>
          </a:p>
        </p:txBody>
      </p:sp>
      <p:sp>
        <p:nvSpPr>
          <p:cNvPr id="13" name="Text Placeholder 12">
            <a:extLst>
              <a:ext uri="{FF2B5EF4-FFF2-40B4-BE49-F238E27FC236}">
                <a16:creationId xmlns:a16="http://schemas.microsoft.com/office/drawing/2014/main" id="{4E8924E9-6096-36E3-A9CA-B2119C69F116}"/>
              </a:ext>
            </a:extLst>
          </p:cNvPr>
          <p:cNvSpPr>
            <a:spLocks noGrp="1"/>
          </p:cNvSpPr>
          <p:nvPr>
            <p:ph type="body" sz="quarter" idx="11"/>
          </p:nvPr>
        </p:nvSpPr>
        <p:spPr/>
        <p:txBody>
          <a:bodyPr/>
          <a:lstStyle/>
          <a:p>
            <a:r>
              <a:rPr lang="en-US" dirty="0"/>
              <a:t>4</a:t>
            </a:r>
          </a:p>
        </p:txBody>
      </p:sp>
    </p:spTree>
    <p:extLst>
      <p:ext uri="{BB962C8B-B14F-4D97-AF65-F5344CB8AC3E}">
        <p14:creationId xmlns:p14="http://schemas.microsoft.com/office/powerpoint/2010/main" val="424277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30F42-DC30-E2BF-5082-C57FD28D2F0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EF3C12B-FF7C-2C07-CFE9-4740F0979EB1}"/>
              </a:ext>
            </a:extLst>
          </p:cNvPr>
          <p:cNvSpPr>
            <a:spLocks noGrp="1"/>
          </p:cNvSpPr>
          <p:nvPr>
            <p:ph type="ctrTitle"/>
          </p:nvPr>
        </p:nvSpPr>
        <p:spPr>
          <a:xfrm>
            <a:off x="359999" y="360000"/>
            <a:ext cx="10725818" cy="3069000"/>
          </a:xfrm>
        </p:spPr>
        <p:txBody>
          <a:bodyPr/>
          <a:lstStyle/>
          <a:p>
            <a:r>
              <a:rPr lang="en-US" dirty="0"/>
              <a:t>Critical engagement through reconsidering definitions</a:t>
            </a:r>
          </a:p>
        </p:txBody>
      </p:sp>
      <p:sp>
        <p:nvSpPr>
          <p:cNvPr id="10" name="Text Placeholder 9">
            <a:extLst>
              <a:ext uri="{FF2B5EF4-FFF2-40B4-BE49-F238E27FC236}">
                <a16:creationId xmlns:a16="http://schemas.microsoft.com/office/drawing/2014/main" id="{17E620FD-5111-9783-8AF2-6766727D5F0E}"/>
              </a:ext>
            </a:extLst>
          </p:cNvPr>
          <p:cNvSpPr>
            <a:spLocks noGrp="1"/>
          </p:cNvSpPr>
          <p:nvPr>
            <p:ph type="body" sz="quarter" idx="14"/>
          </p:nvPr>
        </p:nvSpPr>
        <p:spPr>
          <a:xfrm>
            <a:off x="359997" y="4273686"/>
            <a:ext cx="10571705" cy="996957"/>
          </a:xfrm>
        </p:spPr>
        <p:txBody>
          <a:bodyPr/>
          <a:lstStyle/>
          <a:p>
            <a:r>
              <a:rPr lang="en-US" dirty="0">
                <a:latin typeface="+mj-lt"/>
              </a:rPr>
              <a:t>Deepening appreciation of </a:t>
            </a:r>
            <a:r>
              <a:rPr lang="en-US" dirty="0" err="1">
                <a:latin typeface="+mj-lt"/>
              </a:rPr>
              <a:t>Eckermann’s</a:t>
            </a:r>
            <a:r>
              <a:rPr lang="en-US" dirty="0">
                <a:latin typeface="+mj-lt"/>
              </a:rPr>
              <a:t> poetry by reconsidering notions of family and Country through the lens of First Nations beliefs and values</a:t>
            </a:r>
          </a:p>
        </p:txBody>
      </p:sp>
    </p:spTree>
    <p:extLst>
      <p:ext uri="{BB962C8B-B14F-4D97-AF65-F5344CB8AC3E}">
        <p14:creationId xmlns:p14="http://schemas.microsoft.com/office/powerpoint/2010/main" val="6120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AC12E3-E919-C821-09DE-EFEBA3E9C88A}"/>
              </a:ext>
            </a:extLst>
          </p:cNvPr>
          <p:cNvSpPr>
            <a:spLocks noGrp="1"/>
          </p:cNvSpPr>
          <p:nvPr>
            <p:ph type="title"/>
          </p:nvPr>
        </p:nvSpPr>
        <p:spPr/>
        <p:txBody>
          <a:bodyPr/>
          <a:lstStyle/>
          <a:p>
            <a:r>
              <a:rPr lang="en-US" dirty="0"/>
              <a:t>The module description (1 of 3)</a:t>
            </a:r>
          </a:p>
        </p:txBody>
      </p:sp>
      <p:sp>
        <p:nvSpPr>
          <p:cNvPr id="8" name="Text Placeholder 7">
            <a:extLst>
              <a:ext uri="{FF2B5EF4-FFF2-40B4-BE49-F238E27FC236}">
                <a16:creationId xmlns:a16="http://schemas.microsoft.com/office/drawing/2014/main" id="{A4FAFFFE-1432-5A2D-31B9-BD007076CCD0}"/>
              </a:ext>
            </a:extLst>
          </p:cNvPr>
          <p:cNvSpPr>
            <a:spLocks noGrp="1"/>
          </p:cNvSpPr>
          <p:nvPr>
            <p:ph type="body" sz="quarter" idx="18"/>
          </p:nvPr>
        </p:nvSpPr>
        <p:spPr/>
        <p:txBody>
          <a:bodyPr/>
          <a:lstStyle/>
          <a:p>
            <a:r>
              <a:rPr lang="en-US" dirty="0"/>
              <a:t>Module A: Language, identity and culture</a:t>
            </a:r>
          </a:p>
        </p:txBody>
      </p:sp>
      <p:sp>
        <p:nvSpPr>
          <p:cNvPr id="9" name="TextBox 8">
            <a:extLst>
              <a:ext uri="{FF2B5EF4-FFF2-40B4-BE49-F238E27FC236}">
                <a16:creationId xmlns:a16="http://schemas.microsoft.com/office/drawing/2014/main" id="{98F88937-1705-65AC-3A74-5B05C4858735}"/>
              </a:ext>
            </a:extLst>
          </p:cNvPr>
          <p:cNvSpPr txBox="1"/>
          <p:nvPr/>
        </p:nvSpPr>
        <p:spPr>
          <a:xfrm>
            <a:off x="360000" y="1448655"/>
            <a:ext cx="11722409" cy="5280917"/>
          </a:xfrm>
          <a:prstGeom prst="rect">
            <a:avLst/>
          </a:prstGeom>
          <a:noFill/>
        </p:spPr>
        <p:txBody>
          <a:bodyPr wrap="square" lIns="0" tIns="0" rIns="0" bIns="0" rtlCol="0">
            <a:noAutofit/>
          </a:bodyPr>
          <a:lstStyle/>
          <a:p>
            <a:pPr algn="l">
              <a:lnSpc>
                <a:spcPct val="120000"/>
              </a:lnSpc>
              <a:spcAft>
                <a:spcPts val="1200"/>
              </a:spcAft>
            </a:pPr>
            <a:r>
              <a:rPr lang="en-US" sz="1600" dirty="0"/>
              <a:t>Language has the </a:t>
            </a:r>
            <a:r>
              <a:rPr lang="en-US" sz="1600" b="1" dirty="0"/>
              <a:t>power</a:t>
            </a:r>
            <a:r>
              <a:rPr lang="en-US" sz="1600" dirty="0"/>
              <a:t> to both </a:t>
            </a:r>
            <a:r>
              <a:rPr lang="en-US" sz="1600" b="1" dirty="0"/>
              <a:t>reflect and shape individual and collective identity</a:t>
            </a:r>
            <a:r>
              <a:rPr lang="en-US" sz="1600" dirty="0"/>
              <a:t>. In this module, students consider how their responses to written, spoken, audio and visual texts can </a:t>
            </a:r>
            <a:r>
              <a:rPr lang="en-US" sz="1600" b="1" dirty="0"/>
              <a:t>shape their self-perception</a:t>
            </a:r>
            <a:r>
              <a:rPr lang="en-US" sz="1600" dirty="0"/>
              <a:t>. They also consider the impact texts have on shaping a sense of identity for individuals and/or communities. Through their responding and composing students deepen their understanding of </a:t>
            </a:r>
            <a:r>
              <a:rPr lang="en-US" sz="1600" b="1" dirty="0"/>
              <a:t>how language can be used to affirm, ignore, reveal, challenge or disrupt prevailing assumptions and beliefs about themselves, individuals and cultural groups. ​</a:t>
            </a:r>
          </a:p>
          <a:p>
            <a:pPr algn="l">
              <a:lnSpc>
                <a:spcPct val="120000"/>
              </a:lnSpc>
              <a:spcAft>
                <a:spcPts val="1200"/>
              </a:spcAft>
            </a:pPr>
            <a:r>
              <a:rPr lang="en-US" sz="1600" dirty="0"/>
              <a:t>Students study one prescribed text in detail, as well as a range of textual material to </a:t>
            </a:r>
            <a:r>
              <a:rPr lang="en-US" sz="1600" b="1" dirty="0"/>
              <a:t>explore, </a:t>
            </a:r>
            <a:r>
              <a:rPr lang="en-US" sz="1600" b="1" dirty="0" err="1"/>
              <a:t>analyse</a:t>
            </a:r>
            <a:r>
              <a:rPr lang="en-US" sz="1600" b="1" dirty="0"/>
              <a:t> and assess </a:t>
            </a:r>
            <a:r>
              <a:rPr lang="en-US" sz="1600" dirty="0"/>
              <a:t>the ways in which meaning about individual and community identity, as well as </a:t>
            </a:r>
            <a:r>
              <a:rPr lang="en-US" sz="1600" b="1" dirty="0"/>
              <a:t>cultural perspectives</a:t>
            </a:r>
            <a:r>
              <a:rPr lang="en-US" sz="1600" dirty="0"/>
              <a:t>, is shaped in and through texts. They investigate how </a:t>
            </a:r>
            <a:r>
              <a:rPr lang="en-US" sz="1600" b="1" dirty="0"/>
              <a:t>textual forms and conventions</a:t>
            </a:r>
            <a:r>
              <a:rPr lang="en-US" sz="1600" dirty="0"/>
              <a:t>, as well as </a:t>
            </a:r>
            <a:r>
              <a:rPr lang="en-US" sz="1600" b="1" dirty="0"/>
              <a:t>language structures and features</a:t>
            </a:r>
            <a:r>
              <a:rPr lang="en-US" sz="1600" dirty="0"/>
              <a:t>, are used to communicate </a:t>
            </a:r>
            <a:r>
              <a:rPr lang="en-US" sz="1600" b="1" dirty="0"/>
              <a:t>information, ideas, values and attitudes </a:t>
            </a:r>
            <a:r>
              <a:rPr lang="en-US" sz="1600" dirty="0"/>
              <a:t>which i</a:t>
            </a:r>
            <a:r>
              <a:rPr lang="en-US" sz="1600" b="1" dirty="0"/>
              <a:t>nform and influence perceptions of ourselves and other people and various cultural perspectives. ​</a:t>
            </a:r>
          </a:p>
          <a:p>
            <a:pPr algn="l">
              <a:lnSpc>
                <a:spcPct val="120000"/>
              </a:lnSpc>
              <a:spcAft>
                <a:spcPts val="1200"/>
              </a:spcAft>
            </a:pPr>
            <a:r>
              <a:rPr lang="en-US" sz="1600" dirty="0"/>
              <a:t>Through reading, viewing and listening, </a:t>
            </a:r>
            <a:r>
              <a:rPr lang="en-US" sz="1600" b="1" dirty="0"/>
              <a:t>students </a:t>
            </a:r>
            <a:r>
              <a:rPr lang="en-US" sz="1600" b="1" dirty="0" err="1"/>
              <a:t>analyse</a:t>
            </a:r>
            <a:r>
              <a:rPr lang="en-US" sz="1600" b="1" dirty="0"/>
              <a:t>, assess and critique </a:t>
            </a:r>
            <a:r>
              <a:rPr lang="en-US" sz="1600" dirty="0"/>
              <a:t>the specific </a:t>
            </a:r>
            <a:r>
              <a:rPr lang="en-US" sz="1600" b="1" dirty="0"/>
              <a:t>language features </a:t>
            </a:r>
            <a:r>
              <a:rPr lang="en-US" sz="1600" dirty="0"/>
              <a:t>and </a:t>
            </a:r>
            <a:r>
              <a:rPr lang="en-US" sz="1600" b="1" dirty="0"/>
              <a:t>form of texts</a:t>
            </a:r>
            <a:r>
              <a:rPr lang="en-US" sz="1600" dirty="0"/>
              <a:t>. In their responding and composing students develop increasingly </a:t>
            </a:r>
            <a:r>
              <a:rPr lang="en-US" sz="1600" b="1" dirty="0"/>
              <a:t>complex arguments </a:t>
            </a:r>
            <a:r>
              <a:rPr lang="en-US" sz="1600" dirty="0"/>
              <a:t>and express their ideas clearly and cohesively using appropriate </a:t>
            </a:r>
            <a:r>
              <a:rPr lang="en-US" sz="1600" b="1" dirty="0"/>
              <a:t>register, structure and modality</a:t>
            </a:r>
            <a:r>
              <a:rPr lang="en-US" sz="1600" dirty="0"/>
              <a:t>. Students also experiment with language and form to compose </a:t>
            </a:r>
            <a:r>
              <a:rPr lang="en-US" sz="1600" b="1" dirty="0"/>
              <a:t>imaginative texts </a:t>
            </a:r>
            <a:r>
              <a:rPr lang="en-US" sz="1600" dirty="0"/>
              <a:t>that explore </a:t>
            </a:r>
            <a:r>
              <a:rPr lang="en-US" sz="1600" b="1" dirty="0"/>
              <a:t>representations of identity and culture</a:t>
            </a:r>
            <a:r>
              <a:rPr lang="en-US" sz="1600" dirty="0"/>
              <a:t>, including their own. Students </a:t>
            </a:r>
            <a:r>
              <a:rPr lang="en-US" sz="1600" b="1" dirty="0"/>
              <a:t>draft, appraise and refine their own texts</a:t>
            </a:r>
            <a:r>
              <a:rPr lang="en-US" sz="1600" dirty="0"/>
              <a:t>, applying the conventions of </a:t>
            </a:r>
            <a:r>
              <a:rPr lang="en-US" sz="1600" b="1" dirty="0"/>
              <a:t>syntax, spelling and grammar </a:t>
            </a:r>
            <a:r>
              <a:rPr lang="en-US" sz="1600" dirty="0"/>
              <a:t>appropriately and for particular effects.​</a:t>
            </a:r>
          </a:p>
          <a:p>
            <a:pPr algn="l">
              <a:lnSpc>
                <a:spcPct val="120000"/>
              </a:lnSpc>
              <a:spcAft>
                <a:spcPts val="1200"/>
              </a:spcAft>
            </a:pPr>
            <a:endParaRPr lang="en-US" sz="1800" dirty="0"/>
          </a:p>
          <a:p>
            <a:pPr algn="l"/>
            <a:endParaRPr lang="en-US" sz="1800" dirty="0"/>
          </a:p>
        </p:txBody>
      </p:sp>
      <p:sp>
        <p:nvSpPr>
          <p:cNvPr id="11" name="Slide Number Placeholder 10">
            <a:extLst>
              <a:ext uri="{FF2B5EF4-FFF2-40B4-BE49-F238E27FC236}">
                <a16:creationId xmlns:a16="http://schemas.microsoft.com/office/drawing/2014/main" id="{BD943EBC-E078-A67C-C2FA-57BF39114532}"/>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4</a:t>
            </a:fld>
            <a:endParaRPr lang="en-AU" dirty="0"/>
          </a:p>
        </p:txBody>
      </p:sp>
    </p:spTree>
    <p:extLst>
      <p:ext uri="{BB962C8B-B14F-4D97-AF65-F5344CB8AC3E}">
        <p14:creationId xmlns:p14="http://schemas.microsoft.com/office/powerpoint/2010/main" val="224856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E3D5A-11ED-7849-A45C-1240A7E965F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58024DD-E7F7-4ECF-F489-59E06E685C6F}"/>
              </a:ext>
            </a:extLst>
          </p:cNvPr>
          <p:cNvSpPr>
            <a:spLocks noGrp="1"/>
          </p:cNvSpPr>
          <p:nvPr>
            <p:ph type="title"/>
          </p:nvPr>
        </p:nvSpPr>
        <p:spPr/>
        <p:txBody>
          <a:bodyPr/>
          <a:lstStyle/>
          <a:p>
            <a:r>
              <a:rPr lang="en-US" dirty="0"/>
              <a:t>Family, kin and Country </a:t>
            </a:r>
          </a:p>
        </p:txBody>
      </p:sp>
      <p:sp>
        <p:nvSpPr>
          <p:cNvPr id="8" name="Text Placeholder 7">
            <a:extLst>
              <a:ext uri="{FF2B5EF4-FFF2-40B4-BE49-F238E27FC236}">
                <a16:creationId xmlns:a16="http://schemas.microsoft.com/office/drawing/2014/main" id="{F304440B-5EA6-5EE6-7666-A4803050EE4D}"/>
              </a:ext>
            </a:extLst>
          </p:cNvPr>
          <p:cNvSpPr>
            <a:spLocks noGrp="1"/>
          </p:cNvSpPr>
          <p:nvPr>
            <p:ph type="body" sz="quarter" idx="18"/>
          </p:nvPr>
        </p:nvSpPr>
        <p:spPr/>
        <p:txBody>
          <a:bodyPr/>
          <a:lstStyle/>
          <a:p>
            <a:r>
              <a:rPr lang="en-US" dirty="0"/>
              <a:t>Definitions from the Cambridge Dictionary </a:t>
            </a:r>
          </a:p>
        </p:txBody>
      </p:sp>
      <p:sp>
        <p:nvSpPr>
          <p:cNvPr id="9" name="TextBox 8">
            <a:extLst>
              <a:ext uri="{FF2B5EF4-FFF2-40B4-BE49-F238E27FC236}">
                <a16:creationId xmlns:a16="http://schemas.microsoft.com/office/drawing/2014/main" id="{15B6BC36-1F12-6F3E-D6DB-0A04EF5190F9}"/>
              </a:ext>
            </a:extLst>
          </p:cNvPr>
          <p:cNvSpPr txBox="1"/>
          <p:nvPr/>
        </p:nvSpPr>
        <p:spPr>
          <a:xfrm>
            <a:off x="360000" y="1448655"/>
            <a:ext cx="11722409" cy="5280917"/>
          </a:xfrm>
          <a:prstGeom prst="rect">
            <a:avLst/>
          </a:prstGeom>
          <a:noFill/>
        </p:spPr>
        <p:txBody>
          <a:bodyPr wrap="square" lIns="0" tIns="0" rIns="0" bIns="0" rtlCol="0">
            <a:noAutofit/>
          </a:bodyPr>
          <a:lstStyle/>
          <a:p>
            <a:pPr marL="285750" indent="-285750" algn="l">
              <a:lnSpc>
                <a:spcPct val="120000"/>
              </a:lnSpc>
              <a:spcAft>
                <a:spcPts val="1200"/>
              </a:spcAft>
              <a:buFont typeface="Arial" panose="020B0604020202020204" pitchFamily="34" charset="0"/>
              <a:buChar char="•"/>
            </a:pPr>
            <a:r>
              <a:rPr lang="en-US" sz="1800" dirty="0"/>
              <a:t>Family: a group of people who are related to each other, such as a mother, a father, and their children.</a:t>
            </a:r>
          </a:p>
          <a:p>
            <a:pPr marL="285750" indent="-285750" algn="l">
              <a:lnSpc>
                <a:spcPct val="120000"/>
              </a:lnSpc>
              <a:spcAft>
                <a:spcPts val="1200"/>
              </a:spcAft>
              <a:buFont typeface="Arial" panose="020B0604020202020204" pitchFamily="34" charset="0"/>
              <a:buChar char="•"/>
            </a:pPr>
            <a:r>
              <a:rPr lang="en-US" sz="1800" dirty="0"/>
              <a:t>Kinship: the relationship between members of the same family.</a:t>
            </a:r>
          </a:p>
          <a:p>
            <a:pPr marL="285750" indent="-285750" algn="l">
              <a:lnSpc>
                <a:spcPct val="120000"/>
              </a:lnSpc>
              <a:spcAft>
                <a:spcPts val="1200"/>
              </a:spcAft>
              <a:buFont typeface="Arial" panose="020B0604020202020204" pitchFamily="34" charset="0"/>
              <a:buChar char="•"/>
            </a:pPr>
            <a:r>
              <a:rPr lang="en-US" sz="1800" dirty="0"/>
              <a:t>Country: an area of land that forms an independent political unit with its own government; a nation considered especially as a place.</a:t>
            </a:r>
          </a:p>
        </p:txBody>
      </p:sp>
      <p:sp>
        <p:nvSpPr>
          <p:cNvPr id="5" name="Slide Number Placeholder 4">
            <a:extLst>
              <a:ext uri="{FF2B5EF4-FFF2-40B4-BE49-F238E27FC236}">
                <a16:creationId xmlns:a16="http://schemas.microsoft.com/office/drawing/2014/main" id="{B6486B9F-ED49-A573-4EFC-50072D2FD4BA}"/>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40</a:t>
            </a:fld>
            <a:endParaRPr lang="en-AU" dirty="0"/>
          </a:p>
        </p:txBody>
      </p:sp>
    </p:spTree>
    <p:extLst>
      <p:ext uri="{BB962C8B-B14F-4D97-AF65-F5344CB8AC3E}">
        <p14:creationId xmlns:p14="http://schemas.microsoft.com/office/powerpoint/2010/main" val="398867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74B30-1243-CDA1-83AC-9584F5260C2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3B26975-B60A-DEFF-1FBB-78F6B0BEF334}"/>
              </a:ext>
            </a:extLst>
          </p:cNvPr>
          <p:cNvSpPr>
            <a:spLocks noGrp="1"/>
          </p:cNvSpPr>
          <p:nvPr>
            <p:ph type="title"/>
          </p:nvPr>
        </p:nvSpPr>
        <p:spPr>
          <a:xfrm>
            <a:off x="360000" y="360000"/>
            <a:ext cx="10080000" cy="1040299"/>
          </a:xfrm>
        </p:spPr>
        <p:txBody>
          <a:bodyPr/>
          <a:lstStyle/>
          <a:p>
            <a:r>
              <a:rPr lang="en-US" dirty="0">
                <a:solidFill>
                  <a:srgbClr val="002664"/>
                </a:solidFill>
              </a:rPr>
              <a:t>Understanding family, kin and Country through a First Nations lens</a:t>
            </a:r>
          </a:p>
        </p:txBody>
      </p:sp>
      <p:sp>
        <p:nvSpPr>
          <p:cNvPr id="12" name="TextBox 11">
            <a:extLst>
              <a:ext uri="{FF2B5EF4-FFF2-40B4-BE49-F238E27FC236}">
                <a16:creationId xmlns:a16="http://schemas.microsoft.com/office/drawing/2014/main" id="{713227F5-E538-0B20-D0DE-1D51B226EC5A}"/>
              </a:ext>
            </a:extLst>
          </p:cNvPr>
          <p:cNvSpPr txBox="1"/>
          <p:nvPr/>
        </p:nvSpPr>
        <p:spPr>
          <a:xfrm>
            <a:off x="407988" y="1577083"/>
            <a:ext cx="11722409" cy="5104133"/>
          </a:xfrm>
          <a:prstGeom prst="rect">
            <a:avLst/>
          </a:prstGeom>
          <a:noFill/>
        </p:spPr>
        <p:txBody>
          <a:bodyPr wrap="square" lIns="0" tIns="0" rIns="0" bIns="0" rtlCol="0">
            <a:noAutofit/>
          </a:bodyPr>
          <a:lstStyle/>
          <a:p>
            <a:pPr algn="l">
              <a:lnSpc>
                <a:spcPct val="120000"/>
              </a:lnSpc>
              <a:spcAft>
                <a:spcPts val="1200"/>
              </a:spcAft>
            </a:pPr>
            <a:r>
              <a:rPr lang="en-US" sz="1800" dirty="0"/>
              <a:t>Compare the previous definitions to the following:</a:t>
            </a:r>
          </a:p>
          <a:p>
            <a:pPr marL="285750" indent="-285750" algn="l">
              <a:lnSpc>
                <a:spcPct val="120000"/>
              </a:lnSpc>
              <a:spcAft>
                <a:spcPts val="1200"/>
              </a:spcAft>
              <a:buFont typeface="Arial" panose="020B0604020202020204" pitchFamily="34" charset="0"/>
              <a:buChar char="•"/>
            </a:pPr>
            <a:r>
              <a:rPr lang="en-US" sz="1800" dirty="0"/>
              <a:t>Kinship, as defined by </a:t>
            </a:r>
            <a:r>
              <a:rPr lang="en-US" sz="1800" dirty="0">
                <a:hlinkClick r:id="rId3"/>
              </a:rPr>
              <a:t>Australians Together</a:t>
            </a:r>
            <a:r>
              <a:rPr lang="en-US" sz="1800" dirty="0"/>
              <a:t>: Kinship is at the heart of First Nations society. A person’s position in the kinship system establishes their relationship to others and to the universe, prescribing their responsibilities towards other people, the land and natural resources. Traditional kinship structures remain important in many First Nations communities today. There are over 500 Aboriginal and Torres Strait Islander nations across this continent, which cover wide geographical areas, and have distinct borders. Within these nations there are clan groups, and within the clan groups there are family groups. Clan groups share a common language and kinship system, which is based on either patrilineal or matrilineal lines of descent.</a:t>
            </a:r>
            <a:br>
              <a:rPr lang="en-US" sz="1800" dirty="0"/>
            </a:br>
            <a:r>
              <a:rPr lang="en-US" sz="1800" dirty="0"/>
              <a:t>There are three levels of kinship in First Nations society: Moiety, Totem and Skin Names.</a:t>
            </a:r>
          </a:p>
          <a:p>
            <a:pPr marL="285750" indent="-285750" algn="l">
              <a:lnSpc>
                <a:spcPct val="120000"/>
              </a:lnSpc>
              <a:spcAft>
                <a:spcPts val="1200"/>
              </a:spcAft>
              <a:buFont typeface="Arial" panose="020B0604020202020204" pitchFamily="34" charset="0"/>
              <a:buChar char="•"/>
            </a:pPr>
            <a:r>
              <a:rPr lang="en-US" sz="1800" dirty="0"/>
              <a:t>Country, as defined by </a:t>
            </a:r>
            <a:r>
              <a:rPr lang="en-US" sz="1800" dirty="0">
                <a:hlinkClick r:id="rId4"/>
              </a:rPr>
              <a:t>AIATSIS</a:t>
            </a:r>
            <a:r>
              <a:rPr lang="en-US" sz="1800" dirty="0"/>
              <a:t>: Country is the term often used by Aboriginal peoples to describe the lands, waterways and seas to which they are connected. The term contains complex ideas about law, place, custom, language, spiritual belief, cultural practice, material sustenance, family and identity.</a:t>
            </a:r>
          </a:p>
          <a:p>
            <a:pPr algn="l">
              <a:lnSpc>
                <a:spcPct val="120000"/>
              </a:lnSpc>
              <a:spcAft>
                <a:spcPts val="1200"/>
              </a:spcAft>
            </a:pPr>
            <a:endParaRPr lang="en-US" sz="1800" dirty="0"/>
          </a:p>
        </p:txBody>
      </p:sp>
      <p:sp>
        <p:nvSpPr>
          <p:cNvPr id="5" name="Slide Number Placeholder 4">
            <a:extLst>
              <a:ext uri="{FF2B5EF4-FFF2-40B4-BE49-F238E27FC236}">
                <a16:creationId xmlns:a16="http://schemas.microsoft.com/office/drawing/2014/main" id="{A7B23DF2-963D-4B1F-3F9F-1FF8DA9F6B97}"/>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41</a:t>
            </a:fld>
            <a:endParaRPr lang="en-AU" dirty="0"/>
          </a:p>
        </p:txBody>
      </p:sp>
    </p:spTree>
    <p:extLst>
      <p:ext uri="{BB962C8B-B14F-4D97-AF65-F5344CB8AC3E}">
        <p14:creationId xmlns:p14="http://schemas.microsoft.com/office/powerpoint/2010/main" val="394642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1371E-A38C-7F2B-7930-8F153478933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92B1AC6-75CD-7EF9-5481-A943A74CB040}"/>
              </a:ext>
            </a:extLst>
          </p:cNvPr>
          <p:cNvSpPr>
            <a:spLocks noGrp="1"/>
          </p:cNvSpPr>
          <p:nvPr>
            <p:ph type="title"/>
          </p:nvPr>
        </p:nvSpPr>
        <p:spPr/>
        <p:txBody>
          <a:bodyPr/>
          <a:lstStyle/>
          <a:p>
            <a:r>
              <a:rPr lang="en-US" dirty="0"/>
              <a:t>Forming your own definitions </a:t>
            </a:r>
          </a:p>
        </p:txBody>
      </p:sp>
      <p:sp>
        <p:nvSpPr>
          <p:cNvPr id="8" name="Text Placeholder 7">
            <a:extLst>
              <a:ext uri="{FF2B5EF4-FFF2-40B4-BE49-F238E27FC236}">
                <a16:creationId xmlns:a16="http://schemas.microsoft.com/office/drawing/2014/main" id="{8C58E4D4-DF29-271B-A9E2-D216C5870120}"/>
              </a:ext>
            </a:extLst>
          </p:cNvPr>
          <p:cNvSpPr>
            <a:spLocks noGrp="1"/>
          </p:cNvSpPr>
          <p:nvPr>
            <p:ph type="body" sz="quarter" idx="18"/>
          </p:nvPr>
        </p:nvSpPr>
        <p:spPr/>
        <p:txBody>
          <a:bodyPr/>
          <a:lstStyle/>
          <a:p>
            <a:r>
              <a:rPr lang="en-US" dirty="0"/>
              <a:t>Personal reflection</a:t>
            </a:r>
          </a:p>
        </p:txBody>
      </p:sp>
      <p:sp>
        <p:nvSpPr>
          <p:cNvPr id="9" name="TextBox 8">
            <a:extLst>
              <a:ext uri="{FF2B5EF4-FFF2-40B4-BE49-F238E27FC236}">
                <a16:creationId xmlns:a16="http://schemas.microsoft.com/office/drawing/2014/main" id="{1E7A3C53-D3EA-2C34-D7E6-F1B33B77CD3A}"/>
              </a:ext>
            </a:extLst>
          </p:cNvPr>
          <p:cNvSpPr txBox="1"/>
          <p:nvPr/>
        </p:nvSpPr>
        <p:spPr>
          <a:xfrm>
            <a:off x="360000" y="1448655"/>
            <a:ext cx="11722409" cy="5280917"/>
          </a:xfrm>
          <a:prstGeom prst="rect">
            <a:avLst/>
          </a:prstGeom>
          <a:noFill/>
        </p:spPr>
        <p:txBody>
          <a:bodyPr wrap="square" lIns="0" tIns="0" rIns="0" bIns="0" rtlCol="0">
            <a:noAutofit/>
          </a:bodyPr>
          <a:lstStyle/>
          <a:p>
            <a:pPr marL="342900" indent="-342900" algn="l">
              <a:lnSpc>
                <a:spcPct val="120000"/>
              </a:lnSpc>
              <a:spcAft>
                <a:spcPts val="1200"/>
              </a:spcAft>
              <a:buFont typeface="+mj-lt"/>
              <a:buAutoNum type="arabicPeriod"/>
            </a:pPr>
            <a:r>
              <a:rPr lang="en-US" sz="1800" dirty="0"/>
              <a:t>How do you define family, kin and Country? </a:t>
            </a:r>
          </a:p>
          <a:p>
            <a:pPr marL="342900" indent="-342900" algn="l">
              <a:lnSpc>
                <a:spcPct val="120000"/>
              </a:lnSpc>
              <a:spcAft>
                <a:spcPts val="1200"/>
              </a:spcAft>
              <a:buFont typeface="+mj-lt"/>
              <a:buAutoNum type="arabicPeriod"/>
            </a:pPr>
            <a:r>
              <a:rPr lang="en-US" sz="1800" dirty="0"/>
              <a:t>Reflect personally on what each of these terms means to you in a paragraph. Has your understanding of these terms been changed by considering them through a First Nations lens?</a:t>
            </a:r>
          </a:p>
        </p:txBody>
      </p:sp>
      <p:sp>
        <p:nvSpPr>
          <p:cNvPr id="5" name="Slide Number Placeholder 4">
            <a:extLst>
              <a:ext uri="{FF2B5EF4-FFF2-40B4-BE49-F238E27FC236}">
                <a16:creationId xmlns:a16="http://schemas.microsoft.com/office/drawing/2014/main" id="{75D8FDC7-F213-D2C7-1F2C-FC1472E1426C}"/>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42</a:t>
            </a:fld>
            <a:endParaRPr lang="en-AU" dirty="0"/>
          </a:p>
        </p:txBody>
      </p:sp>
    </p:spTree>
    <p:extLst>
      <p:ext uri="{BB962C8B-B14F-4D97-AF65-F5344CB8AC3E}">
        <p14:creationId xmlns:p14="http://schemas.microsoft.com/office/powerpoint/2010/main" val="13850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004B-5635-881A-4D3A-AE16018E7DA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18AF6E-FA0E-A487-6492-3DD8FE7E3C68}"/>
              </a:ext>
            </a:extLst>
          </p:cNvPr>
          <p:cNvSpPr>
            <a:spLocks noGrp="1"/>
          </p:cNvSpPr>
          <p:nvPr>
            <p:ph type="title"/>
          </p:nvPr>
        </p:nvSpPr>
        <p:spPr/>
        <p:txBody>
          <a:bodyPr/>
          <a:lstStyle/>
          <a:p>
            <a:r>
              <a:rPr lang="en-US" dirty="0"/>
              <a:t>Kinship and the Stolen Generation</a:t>
            </a:r>
          </a:p>
        </p:txBody>
      </p:sp>
      <p:sp>
        <p:nvSpPr>
          <p:cNvPr id="8" name="Text Placeholder 7">
            <a:extLst>
              <a:ext uri="{FF2B5EF4-FFF2-40B4-BE49-F238E27FC236}">
                <a16:creationId xmlns:a16="http://schemas.microsoft.com/office/drawing/2014/main" id="{2FE87643-F668-04C7-8B98-6549CAB88BC3}"/>
              </a:ext>
            </a:extLst>
          </p:cNvPr>
          <p:cNvSpPr>
            <a:spLocks noGrp="1"/>
          </p:cNvSpPr>
          <p:nvPr>
            <p:ph type="body" sz="quarter" idx="18"/>
          </p:nvPr>
        </p:nvSpPr>
        <p:spPr/>
        <p:txBody>
          <a:bodyPr/>
          <a:lstStyle/>
          <a:p>
            <a:r>
              <a:rPr lang="en-US" dirty="0"/>
              <a:t>A Look Inside the Heartbreaking Story of Australia’s “Stolen Generation”</a:t>
            </a:r>
          </a:p>
        </p:txBody>
      </p:sp>
      <p:sp>
        <p:nvSpPr>
          <p:cNvPr id="9" name="TextBox 8">
            <a:extLst>
              <a:ext uri="{FF2B5EF4-FFF2-40B4-BE49-F238E27FC236}">
                <a16:creationId xmlns:a16="http://schemas.microsoft.com/office/drawing/2014/main" id="{22FB7D2B-B7D4-F13F-F25A-E00EB3E2D088}"/>
              </a:ext>
            </a:extLst>
          </p:cNvPr>
          <p:cNvSpPr txBox="1"/>
          <p:nvPr/>
        </p:nvSpPr>
        <p:spPr>
          <a:xfrm>
            <a:off x="360000" y="1448655"/>
            <a:ext cx="11722409" cy="5280917"/>
          </a:xfrm>
          <a:prstGeom prst="rect">
            <a:avLst/>
          </a:prstGeom>
          <a:noFill/>
        </p:spPr>
        <p:txBody>
          <a:bodyPr wrap="square" lIns="0" tIns="0" rIns="0" bIns="0" rtlCol="0">
            <a:noAutofit/>
          </a:bodyPr>
          <a:lstStyle/>
          <a:p>
            <a:pPr algn="l">
              <a:lnSpc>
                <a:spcPct val="120000"/>
              </a:lnSpc>
              <a:spcAft>
                <a:spcPts val="1200"/>
              </a:spcAft>
            </a:pPr>
            <a:r>
              <a:rPr lang="en-US" sz="1800" dirty="0"/>
              <a:t>View the clip </a:t>
            </a:r>
            <a:r>
              <a:rPr lang="en-US" sz="1800" dirty="0">
                <a:hlinkClick r:id="rId3"/>
              </a:rPr>
              <a:t>“A Look Inside the Heartbreaking Story of Australia's Stolen Generation” </a:t>
            </a:r>
            <a:r>
              <a:rPr lang="en-US" sz="1800" dirty="0"/>
              <a:t>(3:54).</a:t>
            </a:r>
          </a:p>
          <a:p>
            <a:pPr algn="l">
              <a:lnSpc>
                <a:spcPct val="120000"/>
              </a:lnSpc>
              <a:spcAft>
                <a:spcPts val="1200"/>
              </a:spcAft>
            </a:pPr>
            <a:r>
              <a:rPr lang="en-US" sz="1800" dirty="0"/>
              <a:t>In the clip, Deanne Kenyon tells the story of her grandparents and their experiences with the Stolen Generation. Each of the points below comes from the </a:t>
            </a:r>
            <a:r>
              <a:rPr lang="en-US" sz="1800" dirty="0">
                <a:hlinkClick r:id="rId4"/>
              </a:rPr>
              <a:t>definition of kinship</a:t>
            </a:r>
            <a:r>
              <a:rPr lang="en-US" sz="1800" dirty="0"/>
              <a:t> you read earlier. For each point, discuss the impact the Stolen Generation would have had on Aboriginal families and their kinship.</a:t>
            </a:r>
          </a:p>
          <a:p>
            <a:pPr marL="285750" indent="-285750" algn="l">
              <a:lnSpc>
                <a:spcPct val="120000"/>
              </a:lnSpc>
              <a:spcAft>
                <a:spcPts val="1200"/>
              </a:spcAft>
              <a:buFont typeface="Arial" panose="020B0604020202020204" pitchFamily="34" charset="0"/>
              <a:buChar char="•"/>
            </a:pPr>
            <a:r>
              <a:rPr lang="en-US" sz="1800" dirty="0"/>
              <a:t>Kinship is at the heart of First Nations society. </a:t>
            </a:r>
          </a:p>
          <a:p>
            <a:pPr marL="285750" indent="-285750" algn="l">
              <a:lnSpc>
                <a:spcPct val="120000"/>
              </a:lnSpc>
              <a:spcAft>
                <a:spcPts val="1200"/>
              </a:spcAft>
              <a:buFont typeface="Arial" panose="020B0604020202020204" pitchFamily="34" charset="0"/>
              <a:buChar char="•"/>
            </a:pPr>
            <a:r>
              <a:rPr lang="en-US" sz="1800" dirty="0"/>
              <a:t>A person’s position in the kinship system establishes their relationship to others and to the universe, prescribing their responsibilities towards other people, the land and natural resources. </a:t>
            </a:r>
          </a:p>
          <a:p>
            <a:pPr marL="285750" indent="-285750" algn="l">
              <a:lnSpc>
                <a:spcPct val="120000"/>
              </a:lnSpc>
              <a:spcAft>
                <a:spcPts val="1200"/>
              </a:spcAft>
              <a:buFont typeface="Arial" panose="020B0604020202020204" pitchFamily="34" charset="0"/>
              <a:buChar char="•"/>
            </a:pPr>
            <a:r>
              <a:rPr lang="en-US" sz="1800" dirty="0"/>
              <a:t>Traditional kinship structures remain important in many First Nations communities today. </a:t>
            </a:r>
          </a:p>
          <a:p>
            <a:pPr marL="285750" indent="-285750" algn="l">
              <a:lnSpc>
                <a:spcPct val="120000"/>
              </a:lnSpc>
              <a:spcAft>
                <a:spcPts val="1200"/>
              </a:spcAft>
              <a:buFont typeface="Arial" panose="020B0604020202020204" pitchFamily="34" charset="0"/>
              <a:buChar char="•"/>
            </a:pPr>
            <a:r>
              <a:rPr lang="en-US" sz="1800" dirty="0"/>
              <a:t>Within the over 500 Aboriginal and Torres Strait Islander nations there are clan groups, and within the clan groups there are family groups. </a:t>
            </a:r>
          </a:p>
          <a:p>
            <a:pPr marL="285750" indent="-285750" algn="l">
              <a:lnSpc>
                <a:spcPct val="120000"/>
              </a:lnSpc>
              <a:spcAft>
                <a:spcPts val="1200"/>
              </a:spcAft>
              <a:buFont typeface="Arial" panose="020B0604020202020204" pitchFamily="34" charset="0"/>
              <a:buChar char="•"/>
            </a:pPr>
            <a:r>
              <a:rPr lang="en-US" sz="1800" dirty="0"/>
              <a:t>Clan groups share a common language and kinship system, which is based on either patrilineal or matrilineal lines of descent.</a:t>
            </a:r>
          </a:p>
        </p:txBody>
      </p:sp>
      <p:sp>
        <p:nvSpPr>
          <p:cNvPr id="5" name="Slide Number Placeholder 4">
            <a:extLst>
              <a:ext uri="{FF2B5EF4-FFF2-40B4-BE49-F238E27FC236}">
                <a16:creationId xmlns:a16="http://schemas.microsoft.com/office/drawing/2014/main" id="{4791AC21-0E33-502D-787B-100C1A8BB290}"/>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43</a:t>
            </a:fld>
            <a:endParaRPr lang="en-AU" dirty="0"/>
          </a:p>
        </p:txBody>
      </p:sp>
    </p:spTree>
    <p:extLst>
      <p:ext uri="{BB962C8B-B14F-4D97-AF65-F5344CB8AC3E}">
        <p14:creationId xmlns:p14="http://schemas.microsoft.com/office/powerpoint/2010/main" val="265016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81908-8C1E-2DD3-B0CF-4ACA337485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4EE98F8-67C7-C2D9-BC38-816F3ECAE49A}"/>
              </a:ext>
            </a:extLst>
          </p:cNvPr>
          <p:cNvSpPr>
            <a:spLocks noGrp="1"/>
          </p:cNvSpPr>
          <p:nvPr>
            <p:ph type="ctrTitle"/>
          </p:nvPr>
        </p:nvSpPr>
        <p:spPr>
          <a:xfrm>
            <a:off x="359999" y="360000"/>
            <a:ext cx="10725818" cy="3069000"/>
          </a:xfrm>
        </p:spPr>
        <p:txBody>
          <a:bodyPr/>
          <a:lstStyle/>
          <a:p>
            <a:r>
              <a:rPr lang="en-US" dirty="0"/>
              <a:t>Poem – ‘Leaves’ </a:t>
            </a:r>
          </a:p>
        </p:txBody>
      </p:sp>
      <p:sp>
        <p:nvSpPr>
          <p:cNvPr id="10" name="Text Placeholder 9">
            <a:extLst>
              <a:ext uri="{FF2B5EF4-FFF2-40B4-BE49-F238E27FC236}">
                <a16:creationId xmlns:a16="http://schemas.microsoft.com/office/drawing/2014/main" id="{224D674E-B8E7-8055-A06A-F20B2B4ECECD}"/>
              </a:ext>
            </a:extLst>
          </p:cNvPr>
          <p:cNvSpPr>
            <a:spLocks noGrp="1"/>
          </p:cNvSpPr>
          <p:nvPr>
            <p:ph type="body" sz="quarter" idx="14"/>
          </p:nvPr>
        </p:nvSpPr>
        <p:spPr>
          <a:xfrm>
            <a:off x="359997" y="4273686"/>
            <a:ext cx="10571705" cy="996957"/>
          </a:xfrm>
        </p:spPr>
        <p:txBody>
          <a:bodyPr/>
          <a:lstStyle/>
          <a:p>
            <a:r>
              <a:rPr lang="en-US" dirty="0">
                <a:solidFill>
                  <a:srgbClr val="CBEDFD"/>
                </a:solidFill>
                <a:latin typeface="+mj-lt"/>
              </a:rPr>
              <a:t>Developing a detailed understanding of the poem ‘Leaves’</a:t>
            </a:r>
            <a:endParaRPr lang="en-US" dirty="0">
              <a:latin typeface="+mj-lt"/>
            </a:endParaRPr>
          </a:p>
        </p:txBody>
      </p:sp>
    </p:spTree>
    <p:extLst>
      <p:ext uri="{BB962C8B-B14F-4D97-AF65-F5344CB8AC3E}">
        <p14:creationId xmlns:p14="http://schemas.microsoft.com/office/powerpoint/2010/main" val="127720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9096D-50B8-5D3F-4971-E682028DC81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C313E70-D482-4C47-01A5-4799F054B026}"/>
              </a:ext>
            </a:extLst>
          </p:cNvPr>
          <p:cNvSpPr>
            <a:spLocks noGrp="1"/>
          </p:cNvSpPr>
          <p:nvPr>
            <p:ph type="title"/>
          </p:nvPr>
        </p:nvSpPr>
        <p:spPr/>
        <p:txBody>
          <a:bodyPr/>
          <a:lstStyle/>
          <a:p>
            <a:r>
              <a:rPr lang="en-US" dirty="0"/>
              <a:t>‘Leaves’ (1 of 4)</a:t>
            </a:r>
          </a:p>
        </p:txBody>
      </p:sp>
      <p:sp>
        <p:nvSpPr>
          <p:cNvPr id="8" name="Text Placeholder 7">
            <a:extLst>
              <a:ext uri="{FF2B5EF4-FFF2-40B4-BE49-F238E27FC236}">
                <a16:creationId xmlns:a16="http://schemas.microsoft.com/office/drawing/2014/main" id="{262DB382-9D90-222F-FEDF-B1D994439DA0}"/>
              </a:ext>
            </a:extLst>
          </p:cNvPr>
          <p:cNvSpPr>
            <a:spLocks noGrp="1"/>
          </p:cNvSpPr>
          <p:nvPr>
            <p:ph type="body" sz="quarter" idx="18"/>
          </p:nvPr>
        </p:nvSpPr>
        <p:spPr/>
        <p:txBody>
          <a:bodyPr/>
          <a:lstStyle/>
          <a:p>
            <a:r>
              <a:rPr lang="en-US" dirty="0"/>
              <a:t>Reading the poem</a:t>
            </a:r>
          </a:p>
        </p:txBody>
      </p:sp>
      <p:sp>
        <p:nvSpPr>
          <p:cNvPr id="9" name="TextBox 8">
            <a:extLst>
              <a:ext uri="{FF2B5EF4-FFF2-40B4-BE49-F238E27FC236}">
                <a16:creationId xmlns:a16="http://schemas.microsoft.com/office/drawing/2014/main" id="{D4FC280F-CA7D-C4A1-820A-B1C9F9FC026E}"/>
              </a:ext>
            </a:extLst>
          </p:cNvPr>
          <p:cNvSpPr txBox="1"/>
          <p:nvPr/>
        </p:nvSpPr>
        <p:spPr>
          <a:xfrm>
            <a:off x="360000" y="1448655"/>
            <a:ext cx="11722409" cy="5280917"/>
          </a:xfrm>
          <a:prstGeom prst="rect">
            <a:avLst/>
          </a:prstGeom>
          <a:noFill/>
        </p:spPr>
        <p:txBody>
          <a:bodyPr wrap="square" lIns="0" tIns="0" rIns="0" bIns="0" rtlCol="0">
            <a:noAutofit/>
          </a:bodyPr>
          <a:lstStyle/>
          <a:p>
            <a:pPr algn="l">
              <a:lnSpc>
                <a:spcPct val="120000"/>
              </a:lnSpc>
              <a:spcAft>
                <a:spcPts val="600"/>
              </a:spcAft>
            </a:pPr>
            <a:r>
              <a:rPr lang="en-US" sz="1800" dirty="0"/>
              <a:t>This poem is autobiographical and references </a:t>
            </a:r>
            <a:r>
              <a:rPr lang="en-US" sz="1800" dirty="0" err="1"/>
              <a:t>Eckermann’s</a:t>
            </a:r>
            <a:r>
              <a:rPr lang="en-US" sz="1800" dirty="0"/>
              <a:t> connections with family and culture. The leaves are symbolic of the pieces of culture and family her father gave to her. It explores the impact of connecting and creating cultural identity. </a:t>
            </a:r>
          </a:p>
          <a:p>
            <a:pPr algn="l">
              <a:lnSpc>
                <a:spcPct val="120000"/>
              </a:lnSpc>
              <a:spcAft>
                <a:spcPts val="600"/>
              </a:spcAft>
            </a:pPr>
            <a:r>
              <a:rPr lang="en-US" sz="1800" dirty="0">
                <a:hlinkClick r:id="rId3"/>
              </a:rPr>
              <a:t>Listen to Eckermann reading ‘Leaves’ </a:t>
            </a:r>
            <a:r>
              <a:rPr lang="en-US" sz="1800" dirty="0"/>
              <a:t>(1:06) and make annotations of poetic devices used. Some devices to note are:</a:t>
            </a:r>
          </a:p>
          <a:p>
            <a:pPr marL="285750" indent="-285750" algn="l">
              <a:lnSpc>
                <a:spcPct val="120000"/>
              </a:lnSpc>
              <a:spcAft>
                <a:spcPts val="600"/>
              </a:spcAft>
              <a:buFont typeface="Arial" panose="020B0604020202020204" pitchFamily="34" charset="0"/>
              <a:buChar char="•"/>
            </a:pPr>
            <a:r>
              <a:rPr lang="en-US" sz="1800" dirty="0"/>
              <a:t>tense changes between stanzas 4 and 5 </a:t>
            </a:r>
          </a:p>
          <a:p>
            <a:pPr marL="285750" indent="-285750" algn="l">
              <a:lnSpc>
                <a:spcPct val="120000"/>
              </a:lnSpc>
              <a:spcAft>
                <a:spcPts val="600"/>
              </a:spcAft>
              <a:buFont typeface="Arial" panose="020B0604020202020204" pitchFamily="34" charset="0"/>
              <a:buChar char="•"/>
            </a:pPr>
            <a:r>
              <a:rPr lang="en-US" sz="1800" dirty="0"/>
              <a:t>symbolism</a:t>
            </a:r>
          </a:p>
          <a:p>
            <a:pPr marL="285750" indent="-285750" algn="l">
              <a:lnSpc>
                <a:spcPct val="120000"/>
              </a:lnSpc>
              <a:spcAft>
                <a:spcPts val="600"/>
              </a:spcAft>
              <a:buFont typeface="Arial" panose="020B0604020202020204" pitchFamily="34" charset="0"/>
              <a:buChar char="•"/>
            </a:pPr>
            <a:r>
              <a:rPr lang="en-US" sz="1800" dirty="0"/>
              <a:t>enjambment </a:t>
            </a:r>
          </a:p>
          <a:p>
            <a:pPr marL="285750" indent="-285750" algn="l">
              <a:lnSpc>
                <a:spcPct val="120000"/>
              </a:lnSpc>
              <a:spcAft>
                <a:spcPts val="600"/>
              </a:spcAft>
              <a:buFont typeface="Arial" panose="020B0604020202020204" pitchFamily="34" charset="0"/>
              <a:buChar char="•"/>
            </a:pPr>
            <a:r>
              <a:rPr lang="en-US" sz="1800" dirty="0"/>
              <a:t>the atmosphere of contentment </a:t>
            </a:r>
          </a:p>
          <a:p>
            <a:pPr marL="285750" indent="-285750" algn="l">
              <a:lnSpc>
                <a:spcPct val="120000"/>
              </a:lnSpc>
              <a:spcAft>
                <a:spcPts val="600"/>
              </a:spcAft>
              <a:buFont typeface="Arial" panose="020B0604020202020204" pitchFamily="34" charset="0"/>
              <a:buChar char="•"/>
            </a:pPr>
            <a:r>
              <a:rPr lang="en-US" sz="1800" dirty="0"/>
              <a:t>changes in the persona’s engagement with the leaves </a:t>
            </a:r>
          </a:p>
          <a:p>
            <a:pPr marL="285750" indent="-285750" algn="l">
              <a:lnSpc>
                <a:spcPct val="120000"/>
              </a:lnSpc>
              <a:spcAft>
                <a:spcPts val="600"/>
              </a:spcAft>
              <a:buFont typeface="Arial" panose="020B0604020202020204" pitchFamily="34" charset="0"/>
              <a:buChar char="•"/>
            </a:pPr>
            <a:r>
              <a:rPr lang="en-US" sz="1800" dirty="0"/>
              <a:t>seven stanzas </a:t>
            </a:r>
          </a:p>
          <a:p>
            <a:pPr marL="285750" indent="-285750" algn="l">
              <a:lnSpc>
                <a:spcPct val="120000"/>
              </a:lnSpc>
              <a:spcAft>
                <a:spcPts val="600"/>
              </a:spcAft>
              <a:buFont typeface="Arial" panose="020B0604020202020204" pitchFamily="34" charset="0"/>
              <a:buChar char="•"/>
            </a:pPr>
            <a:r>
              <a:rPr lang="en-US" sz="1800" dirty="0"/>
              <a:t>rhetorical questions</a:t>
            </a:r>
          </a:p>
          <a:p>
            <a:pPr marL="285750" indent="-285750" algn="l">
              <a:lnSpc>
                <a:spcPct val="120000"/>
              </a:lnSpc>
              <a:spcAft>
                <a:spcPts val="600"/>
              </a:spcAft>
              <a:buFont typeface="Arial" panose="020B0604020202020204" pitchFamily="34" charset="0"/>
              <a:buChar char="•"/>
            </a:pPr>
            <a:r>
              <a:rPr lang="en-US" sz="1800" dirty="0"/>
              <a:t>three lines per stanza.</a:t>
            </a:r>
          </a:p>
        </p:txBody>
      </p:sp>
      <p:sp>
        <p:nvSpPr>
          <p:cNvPr id="5" name="Slide Number Placeholder 4">
            <a:extLst>
              <a:ext uri="{FF2B5EF4-FFF2-40B4-BE49-F238E27FC236}">
                <a16:creationId xmlns:a16="http://schemas.microsoft.com/office/drawing/2014/main" id="{A9916BC5-AF03-087E-57E3-CC81F6EAD673}"/>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45</a:t>
            </a:fld>
            <a:endParaRPr lang="en-AU" dirty="0"/>
          </a:p>
        </p:txBody>
      </p:sp>
    </p:spTree>
    <p:extLst>
      <p:ext uri="{BB962C8B-B14F-4D97-AF65-F5344CB8AC3E}">
        <p14:creationId xmlns:p14="http://schemas.microsoft.com/office/powerpoint/2010/main" val="384433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15BFE-8075-ECBA-E822-46C85E826C1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A018C80-AE08-538B-48EE-345325536E68}"/>
              </a:ext>
            </a:extLst>
          </p:cNvPr>
          <p:cNvSpPr>
            <a:spLocks noGrp="1"/>
          </p:cNvSpPr>
          <p:nvPr>
            <p:ph type="title"/>
          </p:nvPr>
        </p:nvSpPr>
        <p:spPr/>
        <p:txBody>
          <a:bodyPr/>
          <a:lstStyle/>
          <a:p>
            <a:r>
              <a:rPr lang="en-US" dirty="0"/>
              <a:t>‘Leaves’ (2 of 4)</a:t>
            </a:r>
          </a:p>
        </p:txBody>
      </p:sp>
      <p:sp>
        <p:nvSpPr>
          <p:cNvPr id="8" name="Text Placeholder 7">
            <a:extLst>
              <a:ext uri="{FF2B5EF4-FFF2-40B4-BE49-F238E27FC236}">
                <a16:creationId xmlns:a16="http://schemas.microsoft.com/office/drawing/2014/main" id="{E06E187F-CE96-C8D4-C2F2-395A96CCCAF5}"/>
              </a:ext>
            </a:extLst>
          </p:cNvPr>
          <p:cNvSpPr>
            <a:spLocks noGrp="1"/>
          </p:cNvSpPr>
          <p:nvPr>
            <p:ph type="body" sz="quarter" idx="18"/>
          </p:nvPr>
        </p:nvSpPr>
        <p:spPr/>
        <p:txBody>
          <a:bodyPr/>
          <a:lstStyle/>
          <a:p>
            <a:r>
              <a:rPr lang="en-US" dirty="0"/>
              <a:t>Personal reflections on the poem </a:t>
            </a:r>
          </a:p>
        </p:txBody>
      </p:sp>
      <p:sp>
        <p:nvSpPr>
          <p:cNvPr id="9" name="TextBox 8">
            <a:extLst>
              <a:ext uri="{FF2B5EF4-FFF2-40B4-BE49-F238E27FC236}">
                <a16:creationId xmlns:a16="http://schemas.microsoft.com/office/drawing/2014/main" id="{45B2ADD7-BF14-9BE1-653D-94F5B674BA4C}"/>
              </a:ext>
            </a:extLst>
          </p:cNvPr>
          <p:cNvSpPr txBox="1"/>
          <p:nvPr/>
        </p:nvSpPr>
        <p:spPr>
          <a:xfrm>
            <a:off x="360000" y="1448655"/>
            <a:ext cx="11722409" cy="5280917"/>
          </a:xfrm>
          <a:prstGeom prst="rect">
            <a:avLst/>
          </a:prstGeom>
          <a:noFill/>
        </p:spPr>
        <p:txBody>
          <a:bodyPr wrap="square" lIns="0" tIns="0" rIns="0" bIns="0" rtlCol="0">
            <a:noAutofit/>
          </a:bodyPr>
          <a:lstStyle/>
          <a:p>
            <a:pPr algn="l">
              <a:lnSpc>
                <a:spcPct val="120000"/>
              </a:lnSpc>
              <a:spcAft>
                <a:spcPts val="600"/>
              </a:spcAft>
            </a:pPr>
            <a:r>
              <a:rPr lang="en-US" sz="1800" dirty="0">
                <a:hlinkClick r:id="rId3"/>
              </a:rPr>
              <a:t>View </a:t>
            </a:r>
            <a:r>
              <a:rPr lang="en-US" sz="1800" dirty="0" err="1">
                <a:hlinkClick r:id="rId3"/>
              </a:rPr>
              <a:t>Eckermann</a:t>
            </a:r>
            <a:r>
              <a:rPr lang="en-US" sz="1800" dirty="0">
                <a:hlinkClick r:id="rId3"/>
              </a:rPr>
              <a:t> reflecting on her poem ‘Leaves’ </a:t>
            </a:r>
            <a:r>
              <a:rPr lang="en-US" sz="1800" dirty="0"/>
              <a:t>(1:47).</a:t>
            </a:r>
          </a:p>
          <a:p>
            <a:pPr algn="l">
              <a:lnSpc>
                <a:spcPct val="120000"/>
              </a:lnSpc>
              <a:spcAft>
                <a:spcPts val="600"/>
              </a:spcAft>
            </a:pPr>
            <a:r>
              <a:rPr lang="en-US" sz="1800" dirty="0" err="1"/>
              <a:t>Eckermann</a:t>
            </a:r>
            <a:r>
              <a:rPr lang="en-US" sz="1800" dirty="0"/>
              <a:t> explains the autobiographical nature of the poem and the connection it has to family and her father. </a:t>
            </a:r>
          </a:p>
          <a:p>
            <a:pPr marL="342900" indent="-342900" algn="l">
              <a:lnSpc>
                <a:spcPct val="120000"/>
              </a:lnSpc>
              <a:spcAft>
                <a:spcPts val="600"/>
              </a:spcAft>
              <a:buFont typeface="+mj-lt"/>
              <a:buAutoNum type="arabicPeriod"/>
            </a:pPr>
            <a:r>
              <a:rPr lang="en-US" sz="1800" dirty="0"/>
              <a:t>How does she explain the symbolism of the leaves and what do they represent? </a:t>
            </a:r>
          </a:p>
          <a:p>
            <a:pPr marL="342900" indent="-342900" algn="l">
              <a:lnSpc>
                <a:spcPct val="120000"/>
              </a:lnSpc>
              <a:spcAft>
                <a:spcPts val="600"/>
              </a:spcAft>
              <a:buFont typeface="+mj-lt"/>
              <a:buAutoNum type="arabicPeriod"/>
            </a:pPr>
            <a:r>
              <a:rPr lang="en-US" sz="1800" dirty="0"/>
              <a:t>Consider what aspect of </a:t>
            </a:r>
            <a:r>
              <a:rPr lang="en-US" sz="1800" dirty="0" err="1"/>
              <a:t>Eckermann’s</a:t>
            </a:r>
            <a:r>
              <a:rPr lang="en-US" sz="1800" dirty="0"/>
              <a:t> identity is explored through this poem and her feeling towards this aspect of her life and person. </a:t>
            </a:r>
          </a:p>
          <a:p>
            <a:pPr marL="342900" indent="-342900" algn="l">
              <a:lnSpc>
                <a:spcPct val="120000"/>
              </a:lnSpc>
              <a:spcAft>
                <a:spcPts val="600"/>
              </a:spcAft>
              <a:buFont typeface="+mj-lt"/>
              <a:buAutoNum type="arabicPeriod"/>
            </a:pPr>
            <a:r>
              <a:rPr lang="en-US" sz="1800" dirty="0"/>
              <a:t>In what ways does the poem explore a connection to Country? Explore how personification of the environment connects the poem to Country. </a:t>
            </a:r>
          </a:p>
          <a:p>
            <a:pPr algn="l">
              <a:lnSpc>
                <a:spcPct val="120000"/>
              </a:lnSpc>
              <a:spcAft>
                <a:spcPts val="600"/>
              </a:spcAft>
            </a:pPr>
            <a:endParaRPr lang="en-US" sz="1800" dirty="0"/>
          </a:p>
        </p:txBody>
      </p:sp>
      <p:sp>
        <p:nvSpPr>
          <p:cNvPr id="5" name="Slide Number Placeholder 4">
            <a:extLst>
              <a:ext uri="{FF2B5EF4-FFF2-40B4-BE49-F238E27FC236}">
                <a16:creationId xmlns:a16="http://schemas.microsoft.com/office/drawing/2014/main" id="{A875CA66-B19B-C9BB-47BA-89BD5B79A880}"/>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46</a:t>
            </a:fld>
            <a:endParaRPr lang="en-AU" dirty="0"/>
          </a:p>
        </p:txBody>
      </p:sp>
    </p:spTree>
    <p:extLst>
      <p:ext uri="{BB962C8B-B14F-4D97-AF65-F5344CB8AC3E}">
        <p14:creationId xmlns:p14="http://schemas.microsoft.com/office/powerpoint/2010/main" val="179890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EB33E-14B8-6E3B-F728-4BCC0638DB4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6109DE2-8701-7074-4D61-C1D8FF2123A1}"/>
              </a:ext>
            </a:extLst>
          </p:cNvPr>
          <p:cNvSpPr>
            <a:spLocks noGrp="1"/>
          </p:cNvSpPr>
          <p:nvPr>
            <p:ph type="title"/>
          </p:nvPr>
        </p:nvSpPr>
        <p:spPr/>
        <p:txBody>
          <a:bodyPr/>
          <a:lstStyle/>
          <a:p>
            <a:r>
              <a:rPr lang="en-US" dirty="0"/>
              <a:t>‘Leaves’ (3 of 4)</a:t>
            </a:r>
          </a:p>
        </p:txBody>
      </p:sp>
      <p:sp>
        <p:nvSpPr>
          <p:cNvPr id="8" name="Text Placeholder 7">
            <a:extLst>
              <a:ext uri="{FF2B5EF4-FFF2-40B4-BE49-F238E27FC236}">
                <a16:creationId xmlns:a16="http://schemas.microsoft.com/office/drawing/2014/main" id="{AB45AC23-B28F-F8B8-0587-F541175C1400}"/>
              </a:ext>
            </a:extLst>
          </p:cNvPr>
          <p:cNvSpPr>
            <a:spLocks noGrp="1"/>
          </p:cNvSpPr>
          <p:nvPr>
            <p:ph type="body" sz="quarter" idx="18"/>
          </p:nvPr>
        </p:nvSpPr>
        <p:spPr/>
        <p:txBody>
          <a:bodyPr/>
          <a:lstStyle/>
          <a:p>
            <a:r>
              <a:rPr lang="en-US" dirty="0"/>
              <a:t>Exploring meaning in the poem </a:t>
            </a:r>
          </a:p>
        </p:txBody>
      </p:sp>
      <p:sp>
        <p:nvSpPr>
          <p:cNvPr id="9" name="TextBox 8">
            <a:extLst>
              <a:ext uri="{FF2B5EF4-FFF2-40B4-BE49-F238E27FC236}">
                <a16:creationId xmlns:a16="http://schemas.microsoft.com/office/drawing/2014/main" id="{A25C85C8-AFF4-5D33-7A6A-110626A5D326}"/>
              </a:ext>
            </a:extLst>
          </p:cNvPr>
          <p:cNvSpPr txBox="1"/>
          <p:nvPr/>
        </p:nvSpPr>
        <p:spPr>
          <a:xfrm>
            <a:off x="360000" y="1448655"/>
            <a:ext cx="11722409" cy="5280917"/>
          </a:xfrm>
          <a:prstGeom prst="rect">
            <a:avLst/>
          </a:prstGeom>
          <a:noFill/>
        </p:spPr>
        <p:txBody>
          <a:bodyPr wrap="square" lIns="0" tIns="0" rIns="0" bIns="0" rtlCol="0">
            <a:noAutofit/>
          </a:bodyPr>
          <a:lstStyle/>
          <a:p>
            <a:pPr marL="342900" indent="-342900" algn="l">
              <a:lnSpc>
                <a:spcPct val="120000"/>
              </a:lnSpc>
              <a:spcAft>
                <a:spcPts val="600"/>
              </a:spcAft>
              <a:buFont typeface="+mj-lt"/>
              <a:buAutoNum type="arabicPeriod"/>
            </a:pPr>
            <a:r>
              <a:rPr lang="en-US" sz="1800" dirty="0"/>
              <a:t>The representation of the Stolen Generation is explored throughout this poem. It is autobiographical and describes Ali </a:t>
            </a:r>
            <a:r>
              <a:rPr lang="en-US" sz="1800" dirty="0" err="1"/>
              <a:t>Cobby</a:t>
            </a:r>
            <a:r>
              <a:rPr lang="en-US" sz="1800" dirty="0"/>
              <a:t> </a:t>
            </a:r>
            <a:r>
              <a:rPr lang="en-US" sz="1800" dirty="0" err="1"/>
              <a:t>Eckermann</a:t>
            </a:r>
            <a:r>
              <a:rPr lang="en-US" sz="1800" dirty="0"/>
              <a:t> meeting her father for the first and last time. What clues can you see that hint at this being their first meeting? What atmosphere is associated with this life event and how does the poem express her feeling towards meeting her father?</a:t>
            </a:r>
          </a:p>
          <a:p>
            <a:pPr marL="342900" indent="-342900" algn="l">
              <a:lnSpc>
                <a:spcPct val="120000"/>
              </a:lnSpc>
              <a:spcAft>
                <a:spcPts val="600"/>
              </a:spcAft>
              <a:buFont typeface="+mj-lt"/>
              <a:buAutoNum type="arabicPeriod"/>
            </a:pPr>
            <a:r>
              <a:rPr lang="en-US" sz="1800" dirty="0"/>
              <a:t>Can you identify specific quotations from the poem that allude to </a:t>
            </a:r>
            <a:r>
              <a:rPr lang="en-US" sz="1800" dirty="0" err="1"/>
              <a:t>Eckermann’s</a:t>
            </a:r>
            <a:r>
              <a:rPr lang="en-US" sz="1800" dirty="0"/>
              <a:t> personal experience with the Stolen Generation?</a:t>
            </a:r>
          </a:p>
          <a:p>
            <a:pPr algn="l">
              <a:lnSpc>
                <a:spcPct val="120000"/>
              </a:lnSpc>
              <a:spcAft>
                <a:spcPts val="600"/>
              </a:spcAft>
            </a:pPr>
            <a:endParaRPr lang="en-US" sz="1800" dirty="0"/>
          </a:p>
        </p:txBody>
      </p:sp>
      <p:sp>
        <p:nvSpPr>
          <p:cNvPr id="5" name="Slide Number Placeholder 4">
            <a:extLst>
              <a:ext uri="{FF2B5EF4-FFF2-40B4-BE49-F238E27FC236}">
                <a16:creationId xmlns:a16="http://schemas.microsoft.com/office/drawing/2014/main" id="{B167C967-29A4-8D84-4192-226AA8423403}"/>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47</a:t>
            </a:fld>
            <a:endParaRPr lang="en-AU" dirty="0"/>
          </a:p>
        </p:txBody>
      </p:sp>
    </p:spTree>
    <p:extLst>
      <p:ext uri="{BB962C8B-B14F-4D97-AF65-F5344CB8AC3E}">
        <p14:creationId xmlns:p14="http://schemas.microsoft.com/office/powerpoint/2010/main" val="84165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5760C-647A-370D-4179-78802D6A848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ED245A1-7EB4-590F-BAE4-ED7E5604D0C7}"/>
              </a:ext>
            </a:extLst>
          </p:cNvPr>
          <p:cNvSpPr>
            <a:spLocks noGrp="1"/>
          </p:cNvSpPr>
          <p:nvPr>
            <p:ph type="title"/>
          </p:nvPr>
        </p:nvSpPr>
        <p:spPr/>
        <p:txBody>
          <a:bodyPr/>
          <a:lstStyle/>
          <a:p>
            <a:r>
              <a:rPr lang="en-US" dirty="0"/>
              <a:t>‘Leaves’ (4 of 4)</a:t>
            </a:r>
          </a:p>
        </p:txBody>
      </p:sp>
      <p:sp>
        <p:nvSpPr>
          <p:cNvPr id="8" name="Text Placeholder 7">
            <a:extLst>
              <a:ext uri="{FF2B5EF4-FFF2-40B4-BE49-F238E27FC236}">
                <a16:creationId xmlns:a16="http://schemas.microsoft.com/office/drawing/2014/main" id="{51A47603-DF69-DACE-54E0-7AE878C45893}"/>
              </a:ext>
            </a:extLst>
          </p:cNvPr>
          <p:cNvSpPr>
            <a:spLocks noGrp="1"/>
          </p:cNvSpPr>
          <p:nvPr>
            <p:ph type="body" sz="quarter" idx="18"/>
          </p:nvPr>
        </p:nvSpPr>
        <p:spPr/>
        <p:txBody>
          <a:bodyPr/>
          <a:lstStyle/>
          <a:p>
            <a:r>
              <a:rPr lang="en-US" dirty="0"/>
              <a:t>The role of the persona</a:t>
            </a:r>
          </a:p>
        </p:txBody>
      </p:sp>
      <p:sp>
        <p:nvSpPr>
          <p:cNvPr id="9" name="TextBox 8">
            <a:extLst>
              <a:ext uri="{FF2B5EF4-FFF2-40B4-BE49-F238E27FC236}">
                <a16:creationId xmlns:a16="http://schemas.microsoft.com/office/drawing/2014/main" id="{C7F4A5D3-CCDA-F7A3-F47B-BCB274209C34}"/>
              </a:ext>
            </a:extLst>
          </p:cNvPr>
          <p:cNvSpPr txBox="1"/>
          <p:nvPr/>
        </p:nvSpPr>
        <p:spPr>
          <a:xfrm>
            <a:off x="360000" y="1448655"/>
            <a:ext cx="11722409" cy="5280917"/>
          </a:xfrm>
          <a:prstGeom prst="rect">
            <a:avLst/>
          </a:prstGeom>
          <a:noFill/>
        </p:spPr>
        <p:txBody>
          <a:bodyPr wrap="square" lIns="0" tIns="0" rIns="0" bIns="0" rtlCol="0">
            <a:noAutofit/>
          </a:bodyPr>
          <a:lstStyle/>
          <a:p>
            <a:pPr algn="l">
              <a:lnSpc>
                <a:spcPct val="120000"/>
              </a:lnSpc>
              <a:spcAft>
                <a:spcPts val="600"/>
              </a:spcAft>
            </a:pPr>
            <a:r>
              <a:rPr lang="en-US" sz="1800" dirty="0"/>
              <a:t>The persona is the speaker of a poem. A poet creates a persona in the same way that an author creates a character in a fiction novel. </a:t>
            </a:r>
          </a:p>
          <a:p>
            <a:pPr algn="l">
              <a:lnSpc>
                <a:spcPct val="120000"/>
              </a:lnSpc>
              <a:spcAft>
                <a:spcPts val="600"/>
              </a:spcAft>
            </a:pPr>
            <a:r>
              <a:rPr lang="en-US" sz="1800" dirty="0"/>
              <a:t>While ‘Eyes’ and ‘Trance’ adopt an unknown persona that embodies the experience of Aboriginal women, ‘Leaves’ is a more personal piece that draws on </a:t>
            </a:r>
            <a:r>
              <a:rPr lang="en-US" sz="1800" dirty="0" err="1"/>
              <a:t>Eckermann’s</a:t>
            </a:r>
            <a:r>
              <a:rPr lang="en-US" sz="1800" dirty="0"/>
              <a:t> own personal experience. </a:t>
            </a:r>
          </a:p>
          <a:p>
            <a:pPr algn="l">
              <a:lnSpc>
                <a:spcPct val="120000"/>
              </a:lnSpc>
              <a:spcAft>
                <a:spcPts val="600"/>
              </a:spcAft>
            </a:pPr>
            <a:r>
              <a:rPr lang="en-US" sz="1800" dirty="0"/>
              <a:t>The poem is deeply personal and the interview you just watched reveals the biographical nature of the poem. </a:t>
            </a:r>
          </a:p>
          <a:p>
            <a:pPr>
              <a:lnSpc>
                <a:spcPct val="120000"/>
              </a:lnSpc>
              <a:spcAft>
                <a:spcPts val="600"/>
              </a:spcAft>
            </a:pPr>
            <a:r>
              <a:rPr lang="en-US" sz="1800" dirty="0"/>
              <a:t>In what ways does </a:t>
            </a:r>
            <a:r>
              <a:rPr lang="en-US" sz="1800" dirty="0" err="1"/>
              <a:t>Eckermann</a:t>
            </a:r>
            <a:r>
              <a:rPr lang="en-US" sz="1800" dirty="0"/>
              <a:t> use her own personal experience to simultaneously explore her own personal history and the shared history of Aboriginal cultures?</a:t>
            </a:r>
          </a:p>
        </p:txBody>
      </p:sp>
      <p:sp>
        <p:nvSpPr>
          <p:cNvPr id="5" name="Slide Number Placeholder 4">
            <a:extLst>
              <a:ext uri="{FF2B5EF4-FFF2-40B4-BE49-F238E27FC236}">
                <a16:creationId xmlns:a16="http://schemas.microsoft.com/office/drawing/2014/main" id="{7AB526EB-9A2B-5EFA-B6C1-83B11029C731}"/>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48</a:t>
            </a:fld>
            <a:endParaRPr lang="en-AU" dirty="0"/>
          </a:p>
        </p:txBody>
      </p:sp>
    </p:spTree>
    <p:extLst>
      <p:ext uri="{BB962C8B-B14F-4D97-AF65-F5344CB8AC3E}">
        <p14:creationId xmlns:p14="http://schemas.microsoft.com/office/powerpoint/2010/main" val="224593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B76E-80AD-3BB1-E779-37CF26C0197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6385283-ECD7-E85C-86BC-0D7E58073F3B}"/>
              </a:ext>
            </a:extLst>
          </p:cNvPr>
          <p:cNvSpPr>
            <a:spLocks noGrp="1"/>
          </p:cNvSpPr>
          <p:nvPr>
            <p:ph type="ctrTitle"/>
          </p:nvPr>
        </p:nvSpPr>
        <p:spPr>
          <a:xfrm>
            <a:off x="359999" y="360000"/>
            <a:ext cx="10725818" cy="3069000"/>
          </a:xfrm>
        </p:spPr>
        <p:txBody>
          <a:bodyPr/>
          <a:lstStyle/>
          <a:p>
            <a:r>
              <a:rPr lang="en-AU" dirty="0">
                <a:solidFill>
                  <a:srgbClr val="002664"/>
                </a:solidFill>
              </a:rPr>
              <a:t>Poem – ‘Key’</a:t>
            </a:r>
            <a:endParaRPr lang="en-US" dirty="0">
              <a:solidFill>
                <a:srgbClr val="002664"/>
              </a:solidFill>
            </a:endParaRPr>
          </a:p>
        </p:txBody>
      </p:sp>
      <p:sp>
        <p:nvSpPr>
          <p:cNvPr id="10" name="Text Placeholder 9">
            <a:extLst>
              <a:ext uri="{FF2B5EF4-FFF2-40B4-BE49-F238E27FC236}">
                <a16:creationId xmlns:a16="http://schemas.microsoft.com/office/drawing/2014/main" id="{143E2A05-DA3D-A361-C25A-2DD19631D560}"/>
              </a:ext>
            </a:extLst>
          </p:cNvPr>
          <p:cNvSpPr>
            <a:spLocks noGrp="1"/>
          </p:cNvSpPr>
          <p:nvPr>
            <p:ph type="body" sz="quarter" idx="14"/>
          </p:nvPr>
        </p:nvSpPr>
        <p:spPr>
          <a:xfrm>
            <a:off x="359997" y="4273686"/>
            <a:ext cx="10571705" cy="996957"/>
          </a:xfrm>
        </p:spPr>
        <p:txBody>
          <a:bodyPr/>
          <a:lstStyle/>
          <a:p>
            <a:r>
              <a:rPr lang="en-AU" sz="2000" dirty="0">
                <a:solidFill>
                  <a:srgbClr val="CBEDFD"/>
                </a:solidFill>
                <a:latin typeface="+mj-lt"/>
                <a:ea typeface="Calibri" panose="020F0502020204030204" pitchFamily="34" charset="0"/>
                <a:cs typeface="Arial" panose="020B0604020202020204" pitchFamily="34" charset="0"/>
              </a:rPr>
              <a:t>Developing a detailed understanding of the poem ‘Key’</a:t>
            </a:r>
            <a:endParaRPr lang="en-US" dirty="0">
              <a:latin typeface="+mj-lt"/>
            </a:endParaRPr>
          </a:p>
        </p:txBody>
      </p:sp>
    </p:spTree>
    <p:extLst>
      <p:ext uri="{BB962C8B-B14F-4D97-AF65-F5344CB8AC3E}">
        <p14:creationId xmlns:p14="http://schemas.microsoft.com/office/powerpoint/2010/main" val="44045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EB386-F2D3-250E-CB57-2947C72418D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895FE80-E810-7D64-CB80-624060A53390}"/>
              </a:ext>
            </a:extLst>
          </p:cNvPr>
          <p:cNvSpPr>
            <a:spLocks noGrp="1"/>
          </p:cNvSpPr>
          <p:nvPr>
            <p:ph type="title"/>
          </p:nvPr>
        </p:nvSpPr>
        <p:spPr/>
        <p:txBody>
          <a:bodyPr/>
          <a:lstStyle/>
          <a:p>
            <a:r>
              <a:rPr lang="en-US" dirty="0"/>
              <a:t>The module description (2 of 3)</a:t>
            </a:r>
          </a:p>
        </p:txBody>
      </p:sp>
      <p:sp>
        <p:nvSpPr>
          <p:cNvPr id="8" name="Text Placeholder 7">
            <a:extLst>
              <a:ext uri="{FF2B5EF4-FFF2-40B4-BE49-F238E27FC236}">
                <a16:creationId xmlns:a16="http://schemas.microsoft.com/office/drawing/2014/main" id="{7651FDD1-13D1-5956-9290-AA352A975D95}"/>
              </a:ext>
            </a:extLst>
          </p:cNvPr>
          <p:cNvSpPr>
            <a:spLocks noGrp="1"/>
          </p:cNvSpPr>
          <p:nvPr>
            <p:ph type="body" sz="quarter" idx="18"/>
          </p:nvPr>
        </p:nvSpPr>
        <p:spPr/>
        <p:txBody>
          <a:bodyPr/>
          <a:lstStyle/>
          <a:p>
            <a:r>
              <a:rPr lang="en-US" dirty="0"/>
              <a:t>Decoding the module description</a:t>
            </a:r>
          </a:p>
        </p:txBody>
      </p:sp>
      <p:sp>
        <p:nvSpPr>
          <p:cNvPr id="9" name="TextBox 8">
            <a:extLst>
              <a:ext uri="{FF2B5EF4-FFF2-40B4-BE49-F238E27FC236}">
                <a16:creationId xmlns:a16="http://schemas.microsoft.com/office/drawing/2014/main" id="{6EB4E42D-F954-9FD0-592A-F9C0133D3377}"/>
              </a:ext>
            </a:extLst>
          </p:cNvPr>
          <p:cNvSpPr txBox="1"/>
          <p:nvPr/>
        </p:nvSpPr>
        <p:spPr>
          <a:xfrm>
            <a:off x="360000" y="1448655"/>
            <a:ext cx="11722409" cy="5280917"/>
          </a:xfrm>
          <a:prstGeom prst="rect">
            <a:avLst/>
          </a:prstGeom>
          <a:noFill/>
        </p:spPr>
        <p:txBody>
          <a:bodyPr wrap="square" lIns="0" tIns="0" rIns="0" bIns="0" rtlCol="0">
            <a:noAutofit/>
          </a:bodyPr>
          <a:lstStyle/>
          <a:p>
            <a:pPr marL="342900" indent="-342900" algn="l">
              <a:lnSpc>
                <a:spcPct val="150000"/>
              </a:lnSpc>
              <a:spcAft>
                <a:spcPts val="1200"/>
              </a:spcAft>
              <a:buFont typeface="+mj-lt"/>
              <a:buAutoNum type="arabicPeriod"/>
            </a:pPr>
            <a:r>
              <a:rPr lang="en-US" sz="1800" dirty="0"/>
              <a:t>You will need </a:t>
            </a:r>
            <a:r>
              <a:rPr lang="en-US" sz="1800" i="1" dirty="0"/>
              <a:t>Resource 1: Decoding the module description.</a:t>
            </a:r>
          </a:p>
          <a:p>
            <a:pPr marL="342900" indent="-342900" algn="l">
              <a:lnSpc>
                <a:spcPct val="150000"/>
              </a:lnSpc>
              <a:spcAft>
                <a:spcPts val="1200"/>
              </a:spcAft>
              <a:buFont typeface="+mj-lt"/>
              <a:buAutoNum type="arabicPeriod"/>
            </a:pPr>
            <a:r>
              <a:rPr lang="en-US" sz="1800" dirty="0"/>
              <a:t>As we read the module description together, underline any unknown terms and phrases.</a:t>
            </a:r>
          </a:p>
          <a:p>
            <a:pPr marL="342900" indent="-342900" algn="l">
              <a:lnSpc>
                <a:spcPct val="150000"/>
              </a:lnSpc>
              <a:spcAft>
                <a:spcPts val="1200"/>
              </a:spcAft>
              <a:buFont typeface="+mj-lt"/>
              <a:buAutoNum type="arabicPeriod"/>
            </a:pPr>
            <a:r>
              <a:rPr lang="en-US" sz="1800" dirty="0"/>
              <a:t>Reread the module description independently and highlight the key words of the module description that capture the essentials of what must be studied in the module.</a:t>
            </a:r>
          </a:p>
          <a:p>
            <a:pPr marL="342900" indent="-342900" algn="l">
              <a:lnSpc>
                <a:spcPct val="150000"/>
              </a:lnSpc>
              <a:spcAft>
                <a:spcPts val="1200"/>
              </a:spcAft>
              <a:buFont typeface="+mj-lt"/>
              <a:buAutoNum type="arabicPeriod"/>
            </a:pPr>
            <a:r>
              <a:rPr lang="en-US" sz="1800" dirty="0"/>
              <a:t>Using different </a:t>
            </a:r>
            <a:r>
              <a:rPr lang="en-US" sz="1800" dirty="0" err="1"/>
              <a:t>colours</a:t>
            </a:r>
            <a:r>
              <a:rPr lang="en-US" sz="1800" dirty="0"/>
              <a:t>, highlight the words ‘language’, ‘identity’ and ‘culture’ and note how frequently they appear. </a:t>
            </a:r>
          </a:p>
          <a:p>
            <a:pPr marL="342900" indent="-342900" algn="l">
              <a:lnSpc>
                <a:spcPct val="150000"/>
              </a:lnSpc>
              <a:spcAft>
                <a:spcPts val="1200"/>
              </a:spcAft>
              <a:buFont typeface="+mj-lt"/>
              <a:buAutoNum type="arabicPeriod"/>
            </a:pPr>
            <a:r>
              <a:rPr lang="en-US" sz="1800" dirty="0"/>
              <a:t>In another </a:t>
            </a:r>
            <a:r>
              <a:rPr lang="en-US" sz="1800" dirty="0" err="1"/>
              <a:t>colour</a:t>
            </a:r>
            <a:r>
              <a:rPr lang="en-US" sz="1800" dirty="0"/>
              <a:t>, highlight all the verbs stated within the module statement. You can refer to </a:t>
            </a:r>
            <a:r>
              <a:rPr lang="en-US" sz="1800" i="1" dirty="0"/>
              <a:t>Resource 2: NESA terminology</a:t>
            </a:r>
            <a:r>
              <a:rPr lang="en-US" sz="1800" dirty="0"/>
              <a:t> for a summary of these terms. </a:t>
            </a:r>
          </a:p>
          <a:p>
            <a:pPr algn="l">
              <a:lnSpc>
                <a:spcPct val="120000"/>
              </a:lnSpc>
              <a:spcAft>
                <a:spcPts val="1200"/>
              </a:spcAft>
            </a:pPr>
            <a:endParaRPr lang="en-US" sz="1600" dirty="0"/>
          </a:p>
          <a:p>
            <a:pPr algn="l">
              <a:lnSpc>
                <a:spcPct val="120000"/>
              </a:lnSpc>
              <a:spcAft>
                <a:spcPts val="1200"/>
              </a:spcAft>
            </a:pPr>
            <a:endParaRPr lang="en-US" sz="1800" dirty="0"/>
          </a:p>
          <a:p>
            <a:pPr algn="l"/>
            <a:endParaRPr lang="en-US" sz="1800" dirty="0"/>
          </a:p>
        </p:txBody>
      </p:sp>
      <p:sp>
        <p:nvSpPr>
          <p:cNvPr id="3" name="Slide Number Placeholder 2">
            <a:extLst>
              <a:ext uri="{FF2B5EF4-FFF2-40B4-BE49-F238E27FC236}">
                <a16:creationId xmlns:a16="http://schemas.microsoft.com/office/drawing/2014/main" id="{58188AC8-A091-7E78-3E66-0BCC81EC581F}"/>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5</a:t>
            </a:fld>
            <a:endParaRPr lang="en-AU" dirty="0"/>
          </a:p>
        </p:txBody>
      </p:sp>
    </p:spTree>
    <p:extLst>
      <p:ext uri="{BB962C8B-B14F-4D97-AF65-F5344CB8AC3E}">
        <p14:creationId xmlns:p14="http://schemas.microsoft.com/office/powerpoint/2010/main" val="162729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C2887-ADDB-F02F-3233-8ABBB6D36C2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8848005-8ED7-B2BB-EDB3-CC84EDE391BE}"/>
              </a:ext>
            </a:extLst>
          </p:cNvPr>
          <p:cNvSpPr>
            <a:spLocks noGrp="1"/>
          </p:cNvSpPr>
          <p:nvPr>
            <p:ph type="title"/>
          </p:nvPr>
        </p:nvSpPr>
        <p:spPr/>
        <p:txBody>
          <a:bodyPr/>
          <a:lstStyle/>
          <a:p>
            <a:r>
              <a:rPr lang="en-US" dirty="0"/>
              <a:t>‘Key’ (1 of 2)</a:t>
            </a:r>
          </a:p>
        </p:txBody>
      </p:sp>
      <p:sp>
        <p:nvSpPr>
          <p:cNvPr id="8" name="Text Placeholder 7">
            <a:extLst>
              <a:ext uri="{FF2B5EF4-FFF2-40B4-BE49-F238E27FC236}">
                <a16:creationId xmlns:a16="http://schemas.microsoft.com/office/drawing/2014/main" id="{E4E083A9-058C-1F87-3392-595939984B8E}"/>
              </a:ext>
            </a:extLst>
          </p:cNvPr>
          <p:cNvSpPr>
            <a:spLocks noGrp="1"/>
          </p:cNvSpPr>
          <p:nvPr>
            <p:ph type="body" sz="quarter" idx="18"/>
          </p:nvPr>
        </p:nvSpPr>
        <p:spPr/>
        <p:txBody>
          <a:bodyPr/>
          <a:lstStyle/>
          <a:p>
            <a:r>
              <a:rPr lang="en-AU" dirty="0"/>
              <a:t>Reading the poem </a:t>
            </a:r>
          </a:p>
        </p:txBody>
      </p:sp>
      <p:sp>
        <p:nvSpPr>
          <p:cNvPr id="9" name="TextBox 8">
            <a:extLst>
              <a:ext uri="{FF2B5EF4-FFF2-40B4-BE49-F238E27FC236}">
                <a16:creationId xmlns:a16="http://schemas.microsoft.com/office/drawing/2014/main" id="{9BFC8381-336B-BC81-4795-17AB7918C67C}"/>
              </a:ext>
            </a:extLst>
          </p:cNvPr>
          <p:cNvSpPr txBox="1"/>
          <p:nvPr/>
        </p:nvSpPr>
        <p:spPr>
          <a:xfrm>
            <a:off x="360000" y="1448655"/>
            <a:ext cx="11722409" cy="5280917"/>
          </a:xfrm>
          <a:prstGeom prst="rect">
            <a:avLst/>
          </a:prstGeom>
          <a:noFill/>
        </p:spPr>
        <p:txBody>
          <a:bodyPr wrap="square" lIns="0" tIns="0" rIns="0" bIns="0" rtlCol="0">
            <a:noAutofit/>
          </a:bodyPr>
          <a:lstStyle/>
          <a:p>
            <a:pPr marL="0" indent="0">
              <a:lnSpc>
                <a:spcPct val="150000"/>
              </a:lnSpc>
              <a:buNone/>
            </a:pPr>
            <a:r>
              <a:rPr lang="en-AU" sz="1800" dirty="0" err="1">
                <a:solidFill>
                  <a:srgbClr val="000000"/>
                </a:solidFill>
              </a:rPr>
              <a:t>Eckermann</a:t>
            </a:r>
            <a:r>
              <a:rPr lang="en-AU" sz="1800" dirty="0">
                <a:solidFill>
                  <a:srgbClr val="000000"/>
                </a:solidFill>
              </a:rPr>
              <a:t> explores her parentage and regresses back to childhood. The poem explores the significance of both her adoptive German grandmother and her Aboriginal grandmother, whom she met in her adult life. Like ‘Leaves’, ‘Key’ highlights that when we are in the presence of our parents and grandparents we regress to childhood.</a:t>
            </a:r>
          </a:p>
          <a:p>
            <a:pPr marL="0" indent="0">
              <a:lnSpc>
                <a:spcPct val="150000"/>
              </a:lnSpc>
              <a:buNone/>
            </a:pPr>
            <a:r>
              <a:rPr lang="en-AU" sz="1800" dirty="0">
                <a:solidFill>
                  <a:srgbClr val="000000"/>
                </a:solidFill>
                <a:hlinkClick r:id="rId3"/>
              </a:rPr>
              <a:t>Listen to Eckermann reading ‘Key’ </a:t>
            </a:r>
            <a:r>
              <a:rPr lang="en-AU" sz="1800" dirty="0">
                <a:solidFill>
                  <a:srgbClr val="000000"/>
                </a:solidFill>
              </a:rPr>
              <a:t>(2:25) and make annotations of poetic devices used. Some devices to note are:</a:t>
            </a:r>
          </a:p>
          <a:p>
            <a:pPr marL="285750" indent="-285750">
              <a:lnSpc>
                <a:spcPct val="150000"/>
              </a:lnSpc>
              <a:buFont typeface="Arial" panose="020B0604020202020204" pitchFamily="34" charset="0"/>
              <a:buChar char="•"/>
            </a:pPr>
            <a:r>
              <a:rPr lang="en-AU" sz="1800" dirty="0">
                <a:solidFill>
                  <a:srgbClr val="000000"/>
                </a:solidFill>
              </a:rPr>
              <a:t>imagery of </a:t>
            </a:r>
            <a:r>
              <a:rPr lang="en-AU" sz="1800" dirty="0" err="1">
                <a:solidFill>
                  <a:srgbClr val="000000"/>
                </a:solidFill>
              </a:rPr>
              <a:t>Eckermann</a:t>
            </a:r>
            <a:r>
              <a:rPr lang="en-AU" sz="1800" dirty="0">
                <a:solidFill>
                  <a:srgbClr val="000000"/>
                </a:solidFill>
              </a:rPr>
              <a:t> as a child</a:t>
            </a:r>
          </a:p>
          <a:p>
            <a:pPr marL="285750" indent="-285750">
              <a:lnSpc>
                <a:spcPct val="150000"/>
              </a:lnSpc>
              <a:buFont typeface="Arial" panose="020B0604020202020204" pitchFamily="34" charset="0"/>
              <a:buChar char="•"/>
            </a:pPr>
            <a:r>
              <a:rPr lang="en-AU" sz="1800" dirty="0">
                <a:solidFill>
                  <a:srgbClr val="000000"/>
                </a:solidFill>
              </a:rPr>
              <a:t>metaphor of time </a:t>
            </a:r>
          </a:p>
          <a:p>
            <a:pPr marL="285750" indent="-285750">
              <a:lnSpc>
                <a:spcPct val="150000"/>
              </a:lnSpc>
              <a:buFont typeface="Arial" panose="020B0604020202020204" pitchFamily="34" charset="0"/>
              <a:buChar char="•"/>
            </a:pPr>
            <a:r>
              <a:rPr lang="en-AU" sz="1800" dirty="0">
                <a:solidFill>
                  <a:srgbClr val="000000"/>
                </a:solidFill>
              </a:rPr>
              <a:t>atmosphere of calm and connection</a:t>
            </a:r>
          </a:p>
          <a:p>
            <a:pPr marL="285750" indent="-285750">
              <a:lnSpc>
                <a:spcPct val="150000"/>
              </a:lnSpc>
              <a:buFont typeface="Arial" panose="020B0604020202020204" pitchFamily="34" charset="0"/>
              <a:buChar char="•"/>
            </a:pPr>
            <a:r>
              <a:rPr lang="en-AU" sz="1800" dirty="0">
                <a:solidFill>
                  <a:srgbClr val="000000"/>
                </a:solidFill>
              </a:rPr>
              <a:t>references to physical distance</a:t>
            </a:r>
          </a:p>
          <a:p>
            <a:pPr marL="285750" indent="-285750">
              <a:lnSpc>
                <a:spcPct val="150000"/>
              </a:lnSpc>
              <a:buFont typeface="Arial" panose="020B0604020202020204" pitchFamily="34" charset="0"/>
              <a:buChar char="•"/>
            </a:pPr>
            <a:r>
              <a:rPr lang="en-AU" sz="1800" dirty="0">
                <a:solidFill>
                  <a:srgbClr val="000000"/>
                </a:solidFill>
              </a:rPr>
              <a:t>imagery of the two different maternal grandmothers, the German grandmother and the Aboriginal grandmother. </a:t>
            </a:r>
          </a:p>
          <a:p>
            <a:pPr algn="l">
              <a:lnSpc>
                <a:spcPct val="120000"/>
              </a:lnSpc>
              <a:spcAft>
                <a:spcPts val="600"/>
              </a:spcAft>
            </a:pPr>
            <a:endParaRPr lang="en-US" sz="1800" dirty="0">
              <a:solidFill>
                <a:srgbClr val="000000"/>
              </a:solidFill>
            </a:endParaRPr>
          </a:p>
        </p:txBody>
      </p:sp>
      <p:sp>
        <p:nvSpPr>
          <p:cNvPr id="5" name="Slide Number Placeholder 4">
            <a:extLst>
              <a:ext uri="{FF2B5EF4-FFF2-40B4-BE49-F238E27FC236}">
                <a16:creationId xmlns:a16="http://schemas.microsoft.com/office/drawing/2014/main" id="{C1E11784-CB5C-6CD3-A4FC-C8DC94D82C89}"/>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50</a:t>
            </a:fld>
            <a:endParaRPr lang="en-AU" dirty="0"/>
          </a:p>
        </p:txBody>
      </p:sp>
    </p:spTree>
    <p:extLst>
      <p:ext uri="{BB962C8B-B14F-4D97-AF65-F5344CB8AC3E}">
        <p14:creationId xmlns:p14="http://schemas.microsoft.com/office/powerpoint/2010/main" val="282661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93E82-748B-12B8-3993-341D4977224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B9ABCF6-026E-F019-B630-847DBA7F4EAC}"/>
              </a:ext>
            </a:extLst>
          </p:cNvPr>
          <p:cNvSpPr>
            <a:spLocks noGrp="1"/>
          </p:cNvSpPr>
          <p:nvPr>
            <p:ph type="title"/>
          </p:nvPr>
        </p:nvSpPr>
        <p:spPr/>
        <p:txBody>
          <a:bodyPr/>
          <a:lstStyle/>
          <a:p>
            <a:r>
              <a:rPr lang="en-US" dirty="0"/>
              <a:t>‘Key’ (2 of 2)</a:t>
            </a:r>
          </a:p>
        </p:txBody>
      </p:sp>
      <p:sp>
        <p:nvSpPr>
          <p:cNvPr id="8" name="Text Placeholder 7">
            <a:extLst>
              <a:ext uri="{FF2B5EF4-FFF2-40B4-BE49-F238E27FC236}">
                <a16:creationId xmlns:a16="http://schemas.microsoft.com/office/drawing/2014/main" id="{759D1641-3909-E0C4-90C0-90A824CDEE5E}"/>
              </a:ext>
            </a:extLst>
          </p:cNvPr>
          <p:cNvSpPr>
            <a:spLocks noGrp="1"/>
          </p:cNvSpPr>
          <p:nvPr>
            <p:ph type="body" sz="quarter" idx="18"/>
          </p:nvPr>
        </p:nvSpPr>
        <p:spPr/>
        <p:txBody>
          <a:bodyPr/>
          <a:lstStyle/>
          <a:p>
            <a:r>
              <a:rPr lang="en-AU" dirty="0"/>
              <a:t>Personal reflection on the poem </a:t>
            </a:r>
          </a:p>
        </p:txBody>
      </p:sp>
      <p:sp>
        <p:nvSpPr>
          <p:cNvPr id="9" name="TextBox 8">
            <a:extLst>
              <a:ext uri="{FF2B5EF4-FFF2-40B4-BE49-F238E27FC236}">
                <a16:creationId xmlns:a16="http://schemas.microsoft.com/office/drawing/2014/main" id="{9D5DC0E9-60BE-F3B8-658A-5BCF859A0BFA}"/>
              </a:ext>
            </a:extLst>
          </p:cNvPr>
          <p:cNvSpPr txBox="1"/>
          <p:nvPr/>
        </p:nvSpPr>
        <p:spPr>
          <a:xfrm>
            <a:off x="360000" y="1448655"/>
            <a:ext cx="11722409" cy="5280917"/>
          </a:xfrm>
          <a:prstGeom prst="rect">
            <a:avLst/>
          </a:prstGeom>
          <a:noFill/>
        </p:spPr>
        <p:txBody>
          <a:bodyPr wrap="square" lIns="0" tIns="0" rIns="0" bIns="0" rtlCol="0">
            <a:noAutofit/>
          </a:bodyPr>
          <a:lstStyle/>
          <a:p>
            <a:pPr marL="0" indent="0">
              <a:lnSpc>
                <a:spcPct val="150000"/>
              </a:lnSpc>
              <a:buNone/>
            </a:pPr>
            <a:r>
              <a:rPr lang="en-AU" sz="1800" dirty="0">
                <a:solidFill>
                  <a:srgbClr val="000000"/>
                </a:solidFill>
              </a:rPr>
              <a:t>View </a:t>
            </a:r>
            <a:r>
              <a:rPr lang="en-AU" sz="1800" dirty="0">
                <a:solidFill>
                  <a:srgbClr val="000000"/>
                </a:solidFill>
                <a:hlinkClick r:id="rId3"/>
              </a:rPr>
              <a:t>Eckermann reflecting on her poem ‘Key’</a:t>
            </a:r>
            <a:r>
              <a:rPr lang="en-AU" sz="1800" dirty="0">
                <a:solidFill>
                  <a:srgbClr val="000000"/>
                </a:solidFill>
              </a:rPr>
              <a:t> (4:01).</a:t>
            </a:r>
          </a:p>
          <a:p>
            <a:pPr marL="342900" indent="-342900">
              <a:lnSpc>
                <a:spcPct val="150000"/>
              </a:lnSpc>
              <a:buFont typeface="+mj-lt"/>
              <a:buAutoNum type="arabicPeriod"/>
            </a:pPr>
            <a:r>
              <a:rPr lang="en-AU" sz="1800" dirty="0">
                <a:solidFill>
                  <a:srgbClr val="000000"/>
                </a:solidFill>
              </a:rPr>
              <a:t>Consider what </a:t>
            </a:r>
            <a:r>
              <a:rPr lang="en-AU" sz="1800" dirty="0" err="1">
                <a:solidFill>
                  <a:srgbClr val="000000"/>
                </a:solidFill>
              </a:rPr>
              <a:t>Eckermann</a:t>
            </a:r>
            <a:r>
              <a:rPr lang="en-AU" sz="1800" dirty="0">
                <a:solidFill>
                  <a:srgbClr val="000000"/>
                </a:solidFill>
              </a:rPr>
              <a:t> says about her family and the women in her family. How do they inform her identity? </a:t>
            </a:r>
          </a:p>
          <a:p>
            <a:pPr marL="342900" indent="-342900">
              <a:lnSpc>
                <a:spcPct val="150000"/>
              </a:lnSpc>
              <a:buFont typeface="+mj-lt"/>
              <a:buAutoNum type="arabicPeriod"/>
            </a:pPr>
            <a:r>
              <a:rPr lang="en-AU" sz="1800" dirty="0">
                <a:solidFill>
                  <a:srgbClr val="000000"/>
                </a:solidFill>
              </a:rPr>
              <a:t>How is the key metaphorical? What deeper meaning does this metaphor hold for both </a:t>
            </a:r>
            <a:r>
              <a:rPr lang="en-AU" sz="1800" dirty="0" err="1">
                <a:solidFill>
                  <a:srgbClr val="000000"/>
                </a:solidFill>
              </a:rPr>
              <a:t>Eckermann</a:t>
            </a:r>
            <a:r>
              <a:rPr lang="en-AU" sz="1800" dirty="0">
                <a:solidFill>
                  <a:srgbClr val="000000"/>
                </a:solidFill>
              </a:rPr>
              <a:t> and Aboriginal peoples?</a:t>
            </a:r>
          </a:p>
          <a:p>
            <a:pPr algn="l">
              <a:lnSpc>
                <a:spcPct val="150000"/>
              </a:lnSpc>
              <a:spcAft>
                <a:spcPts val="600"/>
              </a:spcAft>
            </a:pPr>
            <a:endParaRPr lang="en-US" sz="1800" dirty="0">
              <a:solidFill>
                <a:srgbClr val="000000"/>
              </a:solidFill>
            </a:endParaRPr>
          </a:p>
        </p:txBody>
      </p:sp>
      <p:sp>
        <p:nvSpPr>
          <p:cNvPr id="5" name="Slide Number Placeholder 4">
            <a:extLst>
              <a:ext uri="{FF2B5EF4-FFF2-40B4-BE49-F238E27FC236}">
                <a16:creationId xmlns:a16="http://schemas.microsoft.com/office/drawing/2014/main" id="{3B2DDA36-78DD-C2E1-DFDC-A35C17FB214F}"/>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51</a:t>
            </a:fld>
            <a:endParaRPr lang="en-AU" dirty="0"/>
          </a:p>
        </p:txBody>
      </p:sp>
    </p:spTree>
    <p:extLst>
      <p:ext uri="{BB962C8B-B14F-4D97-AF65-F5344CB8AC3E}">
        <p14:creationId xmlns:p14="http://schemas.microsoft.com/office/powerpoint/2010/main" val="405715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FC058-D439-DE5D-B3E4-30116C0687E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92ECA45-77E8-AA8F-90C3-B1768D9AF37B}"/>
              </a:ext>
            </a:extLst>
          </p:cNvPr>
          <p:cNvSpPr>
            <a:spLocks noGrp="1"/>
          </p:cNvSpPr>
          <p:nvPr>
            <p:ph type="title"/>
          </p:nvPr>
        </p:nvSpPr>
        <p:spPr/>
        <p:txBody>
          <a:bodyPr/>
          <a:lstStyle/>
          <a:p>
            <a:r>
              <a:rPr lang="en-AU" dirty="0"/>
              <a:t>‘Key’ and ‘Leaves’</a:t>
            </a:r>
            <a:endParaRPr lang="en-US" dirty="0"/>
          </a:p>
        </p:txBody>
      </p:sp>
      <p:sp>
        <p:nvSpPr>
          <p:cNvPr id="8" name="Text Placeholder 7">
            <a:extLst>
              <a:ext uri="{FF2B5EF4-FFF2-40B4-BE49-F238E27FC236}">
                <a16:creationId xmlns:a16="http://schemas.microsoft.com/office/drawing/2014/main" id="{6780B44C-A082-1DC9-6DE6-0888A36915C0}"/>
              </a:ext>
            </a:extLst>
          </p:cNvPr>
          <p:cNvSpPr>
            <a:spLocks noGrp="1"/>
          </p:cNvSpPr>
          <p:nvPr>
            <p:ph type="body" sz="quarter" idx="18"/>
          </p:nvPr>
        </p:nvSpPr>
        <p:spPr/>
        <p:txBody>
          <a:bodyPr/>
          <a:lstStyle/>
          <a:p>
            <a:r>
              <a:rPr lang="en-AU" dirty="0">
                <a:solidFill>
                  <a:srgbClr val="146CFD"/>
                </a:solidFill>
              </a:rPr>
              <a:t>Contrasting the poems for meaning</a:t>
            </a:r>
          </a:p>
        </p:txBody>
      </p:sp>
      <p:sp>
        <p:nvSpPr>
          <p:cNvPr id="9" name="TextBox 8">
            <a:extLst>
              <a:ext uri="{FF2B5EF4-FFF2-40B4-BE49-F238E27FC236}">
                <a16:creationId xmlns:a16="http://schemas.microsoft.com/office/drawing/2014/main" id="{2DDC2827-7C0B-0FC3-318A-EEB613882529}"/>
              </a:ext>
            </a:extLst>
          </p:cNvPr>
          <p:cNvSpPr txBox="1"/>
          <p:nvPr/>
        </p:nvSpPr>
        <p:spPr>
          <a:xfrm>
            <a:off x="360000" y="1448655"/>
            <a:ext cx="11722409" cy="5280917"/>
          </a:xfrm>
          <a:prstGeom prst="rect">
            <a:avLst/>
          </a:prstGeom>
          <a:noFill/>
        </p:spPr>
        <p:txBody>
          <a:bodyPr wrap="square" lIns="0" tIns="0" rIns="0" bIns="0" rtlCol="0">
            <a:noAutofit/>
          </a:bodyPr>
          <a:lstStyle/>
          <a:p>
            <a:pPr marL="0" indent="0">
              <a:lnSpc>
                <a:spcPct val="150000"/>
              </a:lnSpc>
              <a:buNone/>
            </a:pPr>
            <a:r>
              <a:rPr lang="en-AU" sz="1800" dirty="0">
                <a:solidFill>
                  <a:srgbClr val="000000"/>
                </a:solidFill>
              </a:rPr>
              <a:t>Both ‘Key’ and ‘Leaves’ explore relationships with family that </a:t>
            </a:r>
            <a:r>
              <a:rPr lang="en-AU" sz="1800" dirty="0" err="1">
                <a:solidFill>
                  <a:srgbClr val="000000"/>
                </a:solidFill>
              </a:rPr>
              <a:t>Eckermann</a:t>
            </a:r>
            <a:r>
              <a:rPr lang="en-AU" sz="1800" dirty="0">
                <a:solidFill>
                  <a:srgbClr val="000000"/>
                </a:solidFill>
              </a:rPr>
              <a:t> reconnected with as an adult. In describing the connections in each poem, there also exists a distance. </a:t>
            </a:r>
          </a:p>
          <a:p>
            <a:pPr marL="342900" indent="-342900">
              <a:lnSpc>
                <a:spcPct val="150000"/>
              </a:lnSpc>
              <a:buFont typeface="+mj-lt"/>
              <a:buAutoNum type="arabicPeriod"/>
            </a:pPr>
            <a:r>
              <a:rPr lang="en-AU" sz="1800" dirty="0">
                <a:solidFill>
                  <a:srgbClr val="000000"/>
                </a:solidFill>
              </a:rPr>
              <a:t>Explore the contrasting language and images of both poems. Why might </a:t>
            </a:r>
            <a:r>
              <a:rPr lang="en-AU" sz="1800" dirty="0" err="1">
                <a:solidFill>
                  <a:srgbClr val="000000"/>
                </a:solidFill>
              </a:rPr>
              <a:t>Eckermann</a:t>
            </a:r>
            <a:r>
              <a:rPr lang="en-AU" sz="1800" dirty="0">
                <a:solidFill>
                  <a:srgbClr val="000000"/>
                </a:solidFill>
              </a:rPr>
              <a:t> change her diction when discussing maternal and paternal relationships? </a:t>
            </a:r>
          </a:p>
          <a:p>
            <a:pPr marL="342900" indent="-342900">
              <a:lnSpc>
                <a:spcPct val="150000"/>
              </a:lnSpc>
              <a:buFont typeface="+mj-lt"/>
              <a:buAutoNum type="arabicPeriod"/>
            </a:pPr>
            <a:r>
              <a:rPr lang="en-AU" sz="1800" dirty="0">
                <a:solidFill>
                  <a:srgbClr val="000000"/>
                </a:solidFill>
              </a:rPr>
              <a:t>Using </a:t>
            </a:r>
            <a:r>
              <a:rPr lang="en-AU" sz="1800" i="1" dirty="0">
                <a:solidFill>
                  <a:srgbClr val="000000"/>
                </a:solidFill>
              </a:rPr>
              <a:t>Resource 4: Comparison of ‘Key’ and ‘Leaves’</a:t>
            </a:r>
            <a:r>
              <a:rPr lang="en-AU" sz="1800" dirty="0">
                <a:solidFill>
                  <a:srgbClr val="000000"/>
                </a:solidFill>
              </a:rPr>
              <a:t>, complete the comparison table exploring the similarities and differences.</a:t>
            </a:r>
          </a:p>
          <a:p>
            <a:pPr algn="l">
              <a:lnSpc>
                <a:spcPct val="150000"/>
              </a:lnSpc>
              <a:spcAft>
                <a:spcPts val="600"/>
              </a:spcAft>
            </a:pPr>
            <a:endParaRPr lang="en-US" sz="1800" dirty="0">
              <a:solidFill>
                <a:srgbClr val="000000"/>
              </a:solidFill>
            </a:endParaRPr>
          </a:p>
        </p:txBody>
      </p:sp>
      <p:sp>
        <p:nvSpPr>
          <p:cNvPr id="5" name="Slide Number Placeholder 4">
            <a:extLst>
              <a:ext uri="{FF2B5EF4-FFF2-40B4-BE49-F238E27FC236}">
                <a16:creationId xmlns:a16="http://schemas.microsoft.com/office/drawing/2014/main" id="{9B0E9196-0C79-C180-27CC-EC0F89BD792D}"/>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52</a:t>
            </a:fld>
            <a:endParaRPr lang="en-AU" dirty="0"/>
          </a:p>
        </p:txBody>
      </p:sp>
    </p:spTree>
    <p:extLst>
      <p:ext uri="{BB962C8B-B14F-4D97-AF65-F5344CB8AC3E}">
        <p14:creationId xmlns:p14="http://schemas.microsoft.com/office/powerpoint/2010/main" val="34892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DA6EB-8A3D-0786-86D9-1C0E828EA738}"/>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2AAA4663-9A5C-73E8-D36E-410D763258E2}"/>
              </a:ext>
            </a:extLst>
          </p:cNvPr>
          <p:cNvSpPr>
            <a:spLocks noGrp="1"/>
          </p:cNvSpPr>
          <p:nvPr>
            <p:ph type="ctrTitle"/>
          </p:nvPr>
        </p:nvSpPr>
        <p:spPr>
          <a:xfrm>
            <a:off x="539999" y="4067881"/>
            <a:ext cx="10490674" cy="1638301"/>
          </a:xfrm>
        </p:spPr>
        <p:txBody>
          <a:bodyPr/>
          <a:lstStyle/>
          <a:p>
            <a:r>
              <a:rPr lang="en-AU" dirty="0"/>
              <a:t>Connecting and deepening responses to the prescribed text </a:t>
            </a:r>
            <a:endParaRPr lang="en-US" dirty="0"/>
          </a:p>
        </p:txBody>
      </p:sp>
      <p:sp>
        <p:nvSpPr>
          <p:cNvPr id="13" name="Text Placeholder 12">
            <a:extLst>
              <a:ext uri="{FF2B5EF4-FFF2-40B4-BE49-F238E27FC236}">
                <a16:creationId xmlns:a16="http://schemas.microsoft.com/office/drawing/2014/main" id="{A6C16EDB-F900-A895-D2C2-72E5C41EC652}"/>
              </a:ext>
            </a:extLst>
          </p:cNvPr>
          <p:cNvSpPr>
            <a:spLocks noGrp="1"/>
          </p:cNvSpPr>
          <p:nvPr>
            <p:ph type="body" sz="quarter" idx="11"/>
          </p:nvPr>
        </p:nvSpPr>
        <p:spPr/>
        <p:txBody>
          <a:bodyPr/>
          <a:lstStyle/>
          <a:p>
            <a:r>
              <a:rPr lang="en-US" dirty="0"/>
              <a:t>5</a:t>
            </a:r>
          </a:p>
        </p:txBody>
      </p:sp>
    </p:spTree>
    <p:extLst>
      <p:ext uri="{BB962C8B-B14F-4D97-AF65-F5344CB8AC3E}">
        <p14:creationId xmlns:p14="http://schemas.microsoft.com/office/powerpoint/2010/main" val="362842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66A6B-AC67-E74B-D14D-905D21F02D5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061BB8C-FD67-07EF-05CC-C7DF9737A816}"/>
              </a:ext>
            </a:extLst>
          </p:cNvPr>
          <p:cNvSpPr>
            <a:spLocks noGrp="1"/>
          </p:cNvSpPr>
          <p:nvPr>
            <p:ph type="ctrTitle"/>
          </p:nvPr>
        </p:nvSpPr>
        <p:spPr>
          <a:xfrm>
            <a:off x="359999" y="360000"/>
            <a:ext cx="10725818" cy="3069000"/>
          </a:xfrm>
        </p:spPr>
        <p:txBody>
          <a:bodyPr/>
          <a:lstStyle/>
          <a:p>
            <a:r>
              <a:rPr lang="en-AU" dirty="0">
                <a:solidFill>
                  <a:srgbClr val="002664"/>
                </a:solidFill>
              </a:rPr>
              <a:t>Deepening understanding through personal response to Gordon Bennett’s ‘Self Portrait’</a:t>
            </a:r>
            <a:endParaRPr lang="en-US" dirty="0">
              <a:solidFill>
                <a:srgbClr val="002664"/>
              </a:solidFill>
            </a:endParaRPr>
          </a:p>
        </p:txBody>
      </p:sp>
      <p:sp>
        <p:nvSpPr>
          <p:cNvPr id="10" name="Text Placeholder 9">
            <a:extLst>
              <a:ext uri="{FF2B5EF4-FFF2-40B4-BE49-F238E27FC236}">
                <a16:creationId xmlns:a16="http://schemas.microsoft.com/office/drawing/2014/main" id="{19FF4619-745F-C7F8-1BF1-F90A879C46C8}"/>
              </a:ext>
            </a:extLst>
          </p:cNvPr>
          <p:cNvSpPr>
            <a:spLocks noGrp="1"/>
          </p:cNvSpPr>
          <p:nvPr>
            <p:ph type="body" sz="quarter" idx="14"/>
          </p:nvPr>
        </p:nvSpPr>
        <p:spPr>
          <a:xfrm>
            <a:off x="359999" y="4088491"/>
            <a:ext cx="10571705" cy="1328461"/>
          </a:xfrm>
        </p:spPr>
        <p:txBody>
          <a:bodyPr/>
          <a:lstStyle/>
          <a:p>
            <a:r>
              <a:rPr lang="en-AU" dirty="0">
                <a:solidFill>
                  <a:srgbClr val="CBEDFD"/>
                </a:solidFill>
                <a:latin typeface="+mj-lt"/>
                <a:ea typeface="Calibri" panose="020F0502020204030204" pitchFamily="34" charset="0"/>
              </a:rPr>
              <a:t>Engaging with visual representations of Aboriginal cultures and experience through transferring understanding of </a:t>
            </a:r>
            <a:r>
              <a:rPr lang="en-AU" dirty="0" err="1">
                <a:solidFill>
                  <a:srgbClr val="CBEDFD"/>
                </a:solidFill>
                <a:latin typeface="+mj-lt"/>
                <a:ea typeface="Calibri" panose="020F0502020204030204" pitchFamily="34" charset="0"/>
              </a:rPr>
              <a:t>Eckermann’s</a:t>
            </a:r>
            <a:r>
              <a:rPr lang="en-AU" dirty="0">
                <a:solidFill>
                  <a:srgbClr val="CBEDFD"/>
                </a:solidFill>
                <a:latin typeface="+mj-lt"/>
                <a:ea typeface="Calibri" panose="020F0502020204030204" pitchFamily="34" charset="0"/>
              </a:rPr>
              <a:t> poetry to the works of Aboriginal artists engaging in self-expression through art</a:t>
            </a:r>
            <a:endParaRPr lang="en-US" dirty="0">
              <a:latin typeface="+mj-lt"/>
            </a:endParaRPr>
          </a:p>
        </p:txBody>
      </p:sp>
    </p:spTree>
    <p:extLst>
      <p:ext uri="{BB962C8B-B14F-4D97-AF65-F5344CB8AC3E}">
        <p14:creationId xmlns:p14="http://schemas.microsoft.com/office/powerpoint/2010/main" val="366820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07D1E-A3D7-98E6-345F-1405943899B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5AA7DF3-D762-0D7A-35AB-238DA7F166FB}"/>
              </a:ext>
            </a:extLst>
          </p:cNvPr>
          <p:cNvSpPr>
            <a:spLocks noGrp="1"/>
          </p:cNvSpPr>
          <p:nvPr>
            <p:ph type="title"/>
          </p:nvPr>
        </p:nvSpPr>
        <p:spPr>
          <a:xfrm>
            <a:off x="360000" y="360000"/>
            <a:ext cx="10080000" cy="960227"/>
          </a:xfrm>
          <a:solidFill>
            <a:schemeClr val="bg1"/>
          </a:solidFill>
        </p:spPr>
        <p:txBody>
          <a:bodyPr/>
          <a:lstStyle/>
          <a:p>
            <a:r>
              <a:rPr lang="en-AU" dirty="0">
                <a:solidFill>
                  <a:srgbClr val="002664"/>
                </a:solidFill>
              </a:rPr>
              <a:t>Deepening understanding through personal response to Gordon Bennett’s </a:t>
            </a:r>
            <a:r>
              <a:rPr lang="en-AU" i="1" dirty="0">
                <a:solidFill>
                  <a:srgbClr val="002664"/>
                </a:solidFill>
              </a:rPr>
              <a:t>Self Port</a:t>
            </a:r>
            <a:r>
              <a:rPr lang="en-AU" dirty="0">
                <a:solidFill>
                  <a:srgbClr val="002664"/>
                </a:solidFill>
              </a:rPr>
              <a:t>rait</a:t>
            </a:r>
            <a:endParaRPr lang="en-US" dirty="0">
              <a:solidFill>
                <a:srgbClr val="002664"/>
              </a:solidFill>
            </a:endParaRPr>
          </a:p>
        </p:txBody>
      </p:sp>
      <p:sp>
        <p:nvSpPr>
          <p:cNvPr id="8" name="Text Placeholder 7">
            <a:extLst>
              <a:ext uri="{FF2B5EF4-FFF2-40B4-BE49-F238E27FC236}">
                <a16:creationId xmlns:a16="http://schemas.microsoft.com/office/drawing/2014/main" id="{1B8C7468-3C18-0136-D965-E6448D87E1E1}"/>
              </a:ext>
            </a:extLst>
          </p:cNvPr>
          <p:cNvSpPr>
            <a:spLocks noGrp="1"/>
          </p:cNvSpPr>
          <p:nvPr>
            <p:ph type="body" sz="quarter" idx="18"/>
          </p:nvPr>
        </p:nvSpPr>
        <p:spPr>
          <a:xfrm>
            <a:off x="360000" y="1419467"/>
            <a:ext cx="10080000" cy="310015"/>
          </a:xfrm>
        </p:spPr>
        <p:txBody>
          <a:bodyPr/>
          <a:lstStyle/>
          <a:p>
            <a:r>
              <a:rPr lang="en-AU" dirty="0">
                <a:solidFill>
                  <a:srgbClr val="146CFD"/>
                </a:solidFill>
              </a:rPr>
              <a:t>Deepening and connecting your understanding</a:t>
            </a:r>
          </a:p>
        </p:txBody>
      </p:sp>
      <p:sp>
        <p:nvSpPr>
          <p:cNvPr id="9" name="TextBox 8">
            <a:extLst>
              <a:ext uri="{FF2B5EF4-FFF2-40B4-BE49-F238E27FC236}">
                <a16:creationId xmlns:a16="http://schemas.microsoft.com/office/drawing/2014/main" id="{3C8D0A65-FE45-6E5D-C7E7-CEEA088CF736}"/>
              </a:ext>
            </a:extLst>
          </p:cNvPr>
          <p:cNvSpPr txBox="1"/>
          <p:nvPr/>
        </p:nvSpPr>
        <p:spPr>
          <a:xfrm>
            <a:off x="360000" y="2188722"/>
            <a:ext cx="11722409" cy="4669278"/>
          </a:xfrm>
          <a:prstGeom prst="rect">
            <a:avLst/>
          </a:prstGeom>
          <a:noFill/>
        </p:spPr>
        <p:txBody>
          <a:bodyPr wrap="square" lIns="0" tIns="0" rIns="0" bIns="0" rtlCol="0">
            <a:noAutofit/>
          </a:bodyPr>
          <a:lstStyle/>
          <a:p>
            <a:pPr marL="285750" indent="-285750">
              <a:lnSpc>
                <a:spcPct val="150000"/>
              </a:lnSpc>
              <a:buFont typeface="Arial" panose="020B0604020202020204" pitchFamily="34" charset="0"/>
              <a:buChar char="•"/>
            </a:pPr>
            <a:r>
              <a:rPr lang="en-AU" sz="1800" dirty="0">
                <a:solidFill>
                  <a:srgbClr val="000000"/>
                </a:solidFill>
              </a:rPr>
              <a:t>Gordon Bennett (1955–2014) was a First Nations contemporary artist, who lived and worked in Brisbane.</a:t>
            </a:r>
          </a:p>
          <a:p>
            <a:pPr marL="285750" indent="-285750">
              <a:lnSpc>
                <a:spcPct val="150000"/>
              </a:lnSpc>
              <a:buFont typeface="Arial" panose="020B0604020202020204" pitchFamily="34" charset="0"/>
              <a:buChar char="•"/>
            </a:pPr>
            <a:r>
              <a:rPr lang="en-AU" sz="1800" dirty="0">
                <a:solidFill>
                  <a:srgbClr val="000000"/>
                </a:solidFill>
                <a:hlinkClick r:id="rId3"/>
              </a:rPr>
              <a:t>The Museum of Contemporary Art</a:t>
            </a:r>
            <a:r>
              <a:rPr lang="en-AU" sz="1800" dirty="0">
                <a:solidFill>
                  <a:srgbClr val="000000"/>
                </a:solidFill>
              </a:rPr>
              <a:t> describes Bennett as someone whose ‘…bold and humane art challenged racial stereotypes and provoked critical reflection on Australia’s official history and national identity. Bennett was one of Australia’s most significant and critically engaged contemporary artists, addressing issues relating to the role of language and systems of thought in forging identity.’</a:t>
            </a:r>
          </a:p>
          <a:p>
            <a:pPr marL="285750" indent="-285750">
              <a:lnSpc>
                <a:spcPct val="150000"/>
              </a:lnSpc>
              <a:buFont typeface="Arial" panose="020B0604020202020204" pitchFamily="34" charset="0"/>
              <a:buChar char="•"/>
            </a:pPr>
            <a:r>
              <a:rPr lang="en-AU" sz="1800" dirty="0">
                <a:solidFill>
                  <a:srgbClr val="000000"/>
                </a:solidFill>
              </a:rPr>
              <a:t>Before examining the final 2 poems, we are going to deepen our understanding of the complex notions of identity by making connections with the ideas of </a:t>
            </a:r>
            <a:r>
              <a:rPr lang="en-AU" sz="1800" dirty="0" err="1">
                <a:solidFill>
                  <a:srgbClr val="000000"/>
                </a:solidFill>
              </a:rPr>
              <a:t>Eckermann’s</a:t>
            </a:r>
            <a:r>
              <a:rPr lang="en-AU" sz="1800" dirty="0">
                <a:solidFill>
                  <a:srgbClr val="000000"/>
                </a:solidFill>
              </a:rPr>
              <a:t> poetry and Bennett’s art. </a:t>
            </a:r>
          </a:p>
          <a:p>
            <a:pPr algn="l">
              <a:lnSpc>
                <a:spcPct val="150000"/>
              </a:lnSpc>
              <a:spcAft>
                <a:spcPts val="600"/>
              </a:spcAft>
            </a:pPr>
            <a:endParaRPr lang="en-US" sz="1800" dirty="0">
              <a:solidFill>
                <a:srgbClr val="000000"/>
              </a:solidFill>
            </a:endParaRPr>
          </a:p>
        </p:txBody>
      </p:sp>
      <p:sp>
        <p:nvSpPr>
          <p:cNvPr id="5" name="Slide Number Placeholder 4">
            <a:extLst>
              <a:ext uri="{FF2B5EF4-FFF2-40B4-BE49-F238E27FC236}">
                <a16:creationId xmlns:a16="http://schemas.microsoft.com/office/drawing/2014/main" id="{25951DC8-DD3A-57F9-3C63-3B8F40263D17}"/>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55</a:t>
            </a:fld>
            <a:endParaRPr lang="en-AU" dirty="0"/>
          </a:p>
        </p:txBody>
      </p:sp>
    </p:spTree>
    <p:extLst>
      <p:ext uri="{BB962C8B-B14F-4D97-AF65-F5344CB8AC3E}">
        <p14:creationId xmlns:p14="http://schemas.microsoft.com/office/powerpoint/2010/main" val="122738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6043C-8F1C-83C4-3DA4-D6956B3406F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C5AA69-E471-1A23-183E-DF648B26503F}"/>
              </a:ext>
            </a:extLst>
          </p:cNvPr>
          <p:cNvSpPr>
            <a:spLocks noGrp="1"/>
          </p:cNvSpPr>
          <p:nvPr>
            <p:ph type="title"/>
          </p:nvPr>
        </p:nvSpPr>
        <p:spPr>
          <a:xfrm>
            <a:off x="360000" y="360000"/>
            <a:ext cx="10080000" cy="600227"/>
          </a:xfrm>
          <a:solidFill>
            <a:schemeClr val="bg1"/>
          </a:solidFill>
        </p:spPr>
        <p:txBody>
          <a:bodyPr/>
          <a:lstStyle/>
          <a:p>
            <a:r>
              <a:rPr lang="en-AU" dirty="0"/>
              <a:t>Gordon Bennett</a:t>
            </a:r>
            <a:endParaRPr lang="en-US" dirty="0">
              <a:solidFill>
                <a:srgbClr val="002664"/>
              </a:solidFill>
            </a:endParaRPr>
          </a:p>
        </p:txBody>
      </p:sp>
      <p:sp>
        <p:nvSpPr>
          <p:cNvPr id="8" name="Text Placeholder 7">
            <a:extLst>
              <a:ext uri="{FF2B5EF4-FFF2-40B4-BE49-F238E27FC236}">
                <a16:creationId xmlns:a16="http://schemas.microsoft.com/office/drawing/2014/main" id="{7826E43F-77DB-AD9D-082B-0D9E2137694F}"/>
              </a:ext>
            </a:extLst>
          </p:cNvPr>
          <p:cNvSpPr>
            <a:spLocks noGrp="1"/>
          </p:cNvSpPr>
          <p:nvPr>
            <p:ph type="body" sz="quarter" idx="18"/>
          </p:nvPr>
        </p:nvSpPr>
        <p:spPr>
          <a:xfrm>
            <a:off x="360000" y="960227"/>
            <a:ext cx="10080000" cy="310015"/>
          </a:xfrm>
        </p:spPr>
        <p:txBody>
          <a:bodyPr/>
          <a:lstStyle/>
          <a:p>
            <a:r>
              <a:rPr lang="en-AU" dirty="0">
                <a:solidFill>
                  <a:srgbClr val="146CFD"/>
                </a:solidFill>
              </a:rPr>
              <a:t>Deepening and connecting your understanding</a:t>
            </a:r>
          </a:p>
        </p:txBody>
      </p:sp>
      <p:sp>
        <p:nvSpPr>
          <p:cNvPr id="9" name="TextBox 8">
            <a:extLst>
              <a:ext uri="{FF2B5EF4-FFF2-40B4-BE49-F238E27FC236}">
                <a16:creationId xmlns:a16="http://schemas.microsoft.com/office/drawing/2014/main" id="{C46D7F82-485F-F751-90C4-A59C698AF93B}"/>
              </a:ext>
            </a:extLst>
          </p:cNvPr>
          <p:cNvSpPr txBox="1"/>
          <p:nvPr/>
        </p:nvSpPr>
        <p:spPr>
          <a:xfrm>
            <a:off x="360000" y="1478657"/>
            <a:ext cx="11722409" cy="4669278"/>
          </a:xfrm>
          <a:prstGeom prst="rect">
            <a:avLst/>
          </a:prstGeom>
          <a:noFill/>
        </p:spPr>
        <p:txBody>
          <a:bodyPr wrap="square" lIns="0" tIns="0" rIns="0" bIns="0" rtlCol="0">
            <a:noAutofit/>
          </a:bodyPr>
          <a:lstStyle/>
          <a:p>
            <a:pPr marL="342900" indent="-342900">
              <a:lnSpc>
                <a:spcPct val="150000"/>
              </a:lnSpc>
              <a:spcAft>
                <a:spcPts val="600"/>
              </a:spcAft>
              <a:buFont typeface="+mj-lt"/>
              <a:buAutoNum type="arabicPeriod"/>
            </a:pPr>
            <a:r>
              <a:rPr lang="en-US" sz="1800" dirty="0">
                <a:solidFill>
                  <a:srgbClr val="000000"/>
                </a:solidFill>
                <a:hlinkClick r:id="rId3"/>
              </a:rPr>
              <a:t>View the promotional clip</a:t>
            </a:r>
            <a:r>
              <a:rPr lang="en-US" sz="1800" dirty="0">
                <a:solidFill>
                  <a:srgbClr val="000000"/>
                </a:solidFill>
              </a:rPr>
              <a:t> (1:00) from Queensland Gallery of Modern Art’s 2021 exhibition Unfinished Business: The Art of Gordon Bennett to gain a sense of Bennett’s artistic style. </a:t>
            </a:r>
          </a:p>
          <a:p>
            <a:pPr marL="342900" indent="-342900">
              <a:lnSpc>
                <a:spcPct val="150000"/>
              </a:lnSpc>
              <a:spcAft>
                <a:spcPts val="600"/>
              </a:spcAft>
              <a:buFont typeface="+mj-lt"/>
              <a:buAutoNum type="arabicPeriod"/>
            </a:pPr>
            <a:r>
              <a:rPr lang="en-US" sz="1800" dirty="0">
                <a:solidFill>
                  <a:srgbClr val="000000"/>
                </a:solidFill>
              </a:rPr>
              <a:t>Reflection task: before we look at the work, Self Portrait, reflect on your own personal identity. Spend 5 minutes responding to the prompt ‘I am …’. </a:t>
            </a:r>
          </a:p>
          <a:p>
            <a:pPr marL="342900" indent="-342900">
              <a:lnSpc>
                <a:spcPct val="150000"/>
              </a:lnSpc>
              <a:spcAft>
                <a:spcPts val="600"/>
              </a:spcAft>
              <a:buFont typeface="+mj-lt"/>
              <a:buAutoNum type="arabicPeriod"/>
            </a:pPr>
            <a:r>
              <a:rPr lang="en-US" sz="1800" dirty="0">
                <a:solidFill>
                  <a:srgbClr val="000000"/>
                </a:solidFill>
              </a:rPr>
              <a:t>You may wish to write a paragraph, or a series of dot points.</a:t>
            </a:r>
          </a:p>
          <a:p>
            <a:pPr marL="342900" indent="-342900">
              <a:lnSpc>
                <a:spcPct val="150000"/>
              </a:lnSpc>
              <a:spcAft>
                <a:spcPts val="600"/>
              </a:spcAft>
              <a:buFont typeface="+mj-lt"/>
              <a:buAutoNum type="arabicPeriod"/>
            </a:pPr>
            <a:r>
              <a:rPr lang="en-US" sz="1800" dirty="0">
                <a:solidFill>
                  <a:srgbClr val="000000"/>
                </a:solidFill>
              </a:rPr>
              <a:t>Post reflection task: </a:t>
            </a:r>
          </a:p>
          <a:p>
            <a:pPr marL="1009635" lvl="1" indent="-400050">
              <a:lnSpc>
                <a:spcPct val="150000"/>
              </a:lnSpc>
              <a:spcAft>
                <a:spcPts val="600"/>
              </a:spcAft>
              <a:buFont typeface="+mj-lt"/>
              <a:buAutoNum type="romanLcPeriod"/>
            </a:pPr>
            <a:r>
              <a:rPr lang="en-US" sz="1800" dirty="0">
                <a:solidFill>
                  <a:srgbClr val="000000"/>
                </a:solidFill>
              </a:rPr>
              <a:t>How easily did you think of what to write in response to this prompt? </a:t>
            </a:r>
          </a:p>
          <a:p>
            <a:pPr marL="1009635" lvl="1" indent="-400050">
              <a:lnSpc>
                <a:spcPct val="150000"/>
              </a:lnSpc>
              <a:spcAft>
                <a:spcPts val="600"/>
              </a:spcAft>
              <a:buFont typeface="+mj-lt"/>
              <a:buAutoNum type="romanLcPeriod"/>
            </a:pPr>
            <a:r>
              <a:rPr lang="en-US" sz="1800" dirty="0">
                <a:solidFill>
                  <a:srgbClr val="000000"/>
                </a:solidFill>
              </a:rPr>
              <a:t>How many of your statements reflect certain beliefs you hold of yourself? </a:t>
            </a:r>
          </a:p>
          <a:p>
            <a:pPr marL="1009635" lvl="1" indent="-400050">
              <a:lnSpc>
                <a:spcPct val="150000"/>
              </a:lnSpc>
              <a:spcAft>
                <a:spcPts val="600"/>
              </a:spcAft>
              <a:buFont typeface="+mj-lt"/>
              <a:buAutoNum type="romanLcPeriod"/>
            </a:pPr>
            <a:r>
              <a:rPr lang="en-US" sz="1800" dirty="0">
                <a:solidFill>
                  <a:srgbClr val="000000"/>
                </a:solidFill>
              </a:rPr>
              <a:t>Was it easy to identify these qualities, or did you need to think deeply about who you are? </a:t>
            </a:r>
          </a:p>
          <a:p>
            <a:pPr marL="342900" indent="-342900">
              <a:lnSpc>
                <a:spcPct val="150000"/>
              </a:lnSpc>
              <a:spcAft>
                <a:spcPts val="600"/>
              </a:spcAft>
              <a:buFont typeface="+mj-lt"/>
              <a:buAutoNum type="arabicPeriod"/>
            </a:pPr>
            <a:r>
              <a:rPr lang="en-US" sz="1800" dirty="0">
                <a:solidFill>
                  <a:srgbClr val="000000"/>
                </a:solidFill>
              </a:rPr>
              <a:t>How does your process of responding to  the personas of ‘Trance’, ‘Eyes’, ‘Leaves’ and ‘Key’ differ?</a:t>
            </a:r>
          </a:p>
        </p:txBody>
      </p:sp>
      <p:sp>
        <p:nvSpPr>
          <p:cNvPr id="5" name="Slide Number Placeholder 4">
            <a:extLst>
              <a:ext uri="{FF2B5EF4-FFF2-40B4-BE49-F238E27FC236}">
                <a16:creationId xmlns:a16="http://schemas.microsoft.com/office/drawing/2014/main" id="{5B4ACE84-DEB8-F7A1-4ECD-29ED695A45A6}"/>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56</a:t>
            </a:fld>
            <a:endParaRPr lang="en-AU" dirty="0"/>
          </a:p>
        </p:txBody>
      </p:sp>
    </p:spTree>
    <p:extLst>
      <p:ext uri="{BB962C8B-B14F-4D97-AF65-F5344CB8AC3E}">
        <p14:creationId xmlns:p14="http://schemas.microsoft.com/office/powerpoint/2010/main" val="85304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7C556-6EA6-3694-A541-390EC03C8A6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929DF6E-A8B9-5CC8-D934-9274821E3868}"/>
              </a:ext>
            </a:extLst>
          </p:cNvPr>
          <p:cNvSpPr>
            <a:spLocks noGrp="1"/>
          </p:cNvSpPr>
          <p:nvPr>
            <p:ph type="title"/>
          </p:nvPr>
        </p:nvSpPr>
        <p:spPr>
          <a:xfrm>
            <a:off x="360000" y="360000"/>
            <a:ext cx="10080000" cy="600227"/>
          </a:xfrm>
          <a:solidFill>
            <a:schemeClr val="bg1"/>
          </a:solidFill>
        </p:spPr>
        <p:txBody>
          <a:bodyPr/>
          <a:lstStyle/>
          <a:p>
            <a:r>
              <a:rPr lang="en-AU" dirty="0"/>
              <a:t>What is a self-portrait?</a:t>
            </a:r>
            <a:endParaRPr lang="en-US" dirty="0">
              <a:solidFill>
                <a:srgbClr val="002664"/>
              </a:solidFill>
            </a:endParaRPr>
          </a:p>
        </p:txBody>
      </p:sp>
      <p:sp>
        <p:nvSpPr>
          <p:cNvPr id="8" name="Text Placeholder 7">
            <a:extLst>
              <a:ext uri="{FF2B5EF4-FFF2-40B4-BE49-F238E27FC236}">
                <a16:creationId xmlns:a16="http://schemas.microsoft.com/office/drawing/2014/main" id="{EDB73961-31F7-DDFA-88CD-27ECC17A0481}"/>
              </a:ext>
            </a:extLst>
          </p:cNvPr>
          <p:cNvSpPr>
            <a:spLocks noGrp="1"/>
          </p:cNvSpPr>
          <p:nvPr>
            <p:ph type="body" sz="quarter" idx="18"/>
          </p:nvPr>
        </p:nvSpPr>
        <p:spPr>
          <a:xfrm>
            <a:off x="360000" y="960227"/>
            <a:ext cx="10080000" cy="310015"/>
          </a:xfrm>
        </p:spPr>
        <p:txBody>
          <a:bodyPr/>
          <a:lstStyle/>
          <a:p>
            <a:r>
              <a:rPr lang="en-AU" dirty="0">
                <a:solidFill>
                  <a:srgbClr val="146CFD"/>
                </a:solidFill>
              </a:rPr>
              <a:t>Deepening and connecting your understanding</a:t>
            </a:r>
          </a:p>
        </p:txBody>
      </p:sp>
      <p:sp>
        <p:nvSpPr>
          <p:cNvPr id="9" name="TextBox 8">
            <a:extLst>
              <a:ext uri="{FF2B5EF4-FFF2-40B4-BE49-F238E27FC236}">
                <a16:creationId xmlns:a16="http://schemas.microsoft.com/office/drawing/2014/main" id="{F4BA845C-B9A4-A9AE-355F-1AB3BF7E6308}"/>
              </a:ext>
            </a:extLst>
          </p:cNvPr>
          <p:cNvSpPr txBox="1"/>
          <p:nvPr/>
        </p:nvSpPr>
        <p:spPr>
          <a:xfrm>
            <a:off x="360000" y="1478657"/>
            <a:ext cx="11722409" cy="4669278"/>
          </a:xfrm>
          <a:prstGeom prst="rect">
            <a:avLst/>
          </a:prstGeom>
          <a:noFill/>
        </p:spPr>
        <p:txBody>
          <a:bodyPr wrap="square" lIns="0" tIns="0" rIns="0" bIns="0" rtlCol="0">
            <a:noAutofit/>
          </a:bodyPr>
          <a:lstStyle/>
          <a:p>
            <a:pPr marL="342900" indent="-342900">
              <a:lnSpc>
                <a:spcPct val="150000"/>
              </a:lnSpc>
              <a:spcAft>
                <a:spcPts val="600"/>
              </a:spcAft>
              <a:buFont typeface="+mj-lt"/>
              <a:buAutoNum type="arabicPeriod"/>
            </a:pPr>
            <a:r>
              <a:rPr lang="en-US" sz="1800" dirty="0">
                <a:solidFill>
                  <a:srgbClr val="000000"/>
                </a:solidFill>
              </a:rPr>
              <a:t>What is a self-portrait? Consider the famous Picasso quote about painting a self-portrait: ‘Are we to paint what's on the face, what's inside the face, or what's behind it?’</a:t>
            </a:r>
          </a:p>
          <a:p>
            <a:pPr marL="342900" indent="-342900">
              <a:lnSpc>
                <a:spcPct val="150000"/>
              </a:lnSpc>
              <a:spcAft>
                <a:spcPts val="600"/>
              </a:spcAft>
              <a:buFont typeface="+mj-lt"/>
              <a:buAutoNum type="arabicPeriod"/>
            </a:pPr>
            <a:r>
              <a:rPr lang="en-US" sz="1800" dirty="0">
                <a:solidFill>
                  <a:srgbClr val="000000"/>
                </a:solidFill>
              </a:rPr>
              <a:t>Would you consider your school photo a self-portrait? Why or why not?</a:t>
            </a:r>
          </a:p>
          <a:p>
            <a:pPr marL="342900" indent="-342900">
              <a:lnSpc>
                <a:spcPct val="150000"/>
              </a:lnSpc>
              <a:spcAft>
                <a:spcPts val="600"/>
              </a:spcAft>
              <a:buFont typeface="+mj-lt"/>
              <a:buAutoNum type="arabicPeriod"/>
            </a:pPr>
            <a:r>
              <a:rPr lang="en-US" sz="1800" dirty="0">
                <a:solidFill>
                  <a:srgbClr val="000000"/>
                </a:solidFill>
              </a:rPr>
              <a:t>Image search the term ‘self-portrait’ and other variations. Share 2 images to the class </a:t>
            </a:r>
            <a:r>
              <a:rPr lang="en-US" sz="1800" dirty="0" err="1">
                <a:solidFill>
                  <a:srgbClr val="000000"/>
                </a:solidFill>
              </a:rPr>
              <a:t>Jamboard</a:t>
            </a:r>
            <a:r>
              <a:rPr lang="en-US" sz="1800" dirty="0">
                <a:solidFill>
                  <a:srgbClr val="000000"/>
                </a:solidFill>
              </a:rPr>
              <a:t> that resonate most strongly with you as an example of a self-portrait. </a:t>
            </a:r>
          </a:p>
          <a:p>
            <a:pPr marL="342900" indent="-342900">
              <a:lnSpc>
                <a:spcPct val="150000"/>
              </a:lnSpc>
              <a:spcAft>
                <a:spcPts val="600"/>
              </a:spcAft>
              <a:buFont typeface="+mj-lt"/>
              <a:buAutoNum type="arabicPeriod"/>
            </a:pPr>
            <a:r>
              <a:rPr lang="en-US" sz="1800" dirty="0">
                <a:solidFill>
                  <a:srgbClr val="000000"/>
                </a:solidFill>
              </a:rPr>
              <a:t>Once all images have been collected, discuss the similarities and differences of the choices made by the class.</a:t>
            </a:r>
          </a:p>
          <a:p>
            <a:pPr>
              <a:lnSpc>
                <a:spcPct val="150000"/>
              </a:lnSpc>
              <a:spcAft>
                <a:spcPts val="600"/>
              </a:spcAft>
            </a:pPr>
            <a:endParaRPr lang="en-US" sz="1800" dirty="0">
              <a:solidFill>
                <a:srgbClr val="000000"/>
              </a:solidFill>
            </a:endParaRPr>
          </a:p>
        </p:txBody>
      </p:sp>
      <p:sp>
        <p:nvSpPr>
          <p:cNvPr id="5" name="Slide Number Placeholder 4">
            <a:extLst>
              <a:ext uri="{FF2B5EF4-FFF2-40B4-BE49-F238E27FC236}">
                <a16:creationId xmlns:a16="http://schemas.microsoft.com/office/drawing/2014/main" id="{0F4569FF-A4FE-8450-55CD-28CB04BE507C}"/>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57</a:t>
            </a:fld>
            <a:endParaRPr lang="en-AU" dirty="0"/>
          </a:p>
        </p:txBody>
      </p:sp>
    </p:spTree>
    <p:extLst>
      <p:ext uri="{BB962C8B-B14F-4D97-AF65-F5344CB8AC3E}">
        <p14:creationId xmlns:p14="http://schemas.microsoft.com/office/powerpoint/2010/main" val="273241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D3166-6EEE-B762-A4DF-8F1F7CE94E2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455356D-546A-A39B-EE24-A19904DF6902}"/>
              </a:ext>
            </a:extLst>
          </p:cNvPr>
          <p:cNvSpPr>
            <a:spLocks noGrp="1"/>
          </p:cNvSpPr>
          <p:nvPr>
            <p:ph type="title"/>
          </p:nvPr>
        </p:nvSpPr>
        <p:spPr>
          <a:xfrm>
            <a:off x="360000" y="360000"/>
            <a:ext cx="10080000" cy="600227"/>
          </a:xfrm>
          <a:solidFill>
            <a:schemeClr val="bg1"/>
          </a:solidFill>
        </p:spPr>
        <p:txBody>
          <a:bodyPr/>
          <a:lstStyle/>
          <a:p>
            <a:r>
              <a:rPr lang="en-AU" dirty="0"/>
              <a:t>Gordon Bennett, ‘Self Portrait’ (1 of 2)</a:t>
            </a:r>
            <a:endParaRPr lang="en-US" dirty="0">
              <a:solidFill>
                <a:srgbClr val="002664"/>
              </a:solidFill>
            </a:endParaRPr>
          </a:p>
        </p:txBody>
      </p:sp>
      <p:sp>
        <p:nvSpPr>
          <p:cNvPr id="8" name="Text Placeholder 7">
            <a:extLst>
              <a:ext uri="{FF2B5EF4-FFF2-40B4-BE49-F238E27FC236}">
                <a16:creationId xmlns:a16="http://schemas.microsoft.com/office/drawing/2014/main" id="{E6A166E0-B9AA-CBD4-6F6F-E64F17E931CD}"/>
              </a:ext>
            </a:extLst>
          </p:cNvPr>
          <p:cNvSpPr>
            <a:spLocks noGrp="1"/>
          </p:cNvSpPr>
          <p:nvPr>
            <p:ph type="body" sz="quarter" idx="18"/>
          </p:nvPr>
        </p:nvSpPr>
        <p:spPr>
          <a:xfrm>
            <a:off x="360000" y="960227"/>
            <a:ext cx="10080000" cy="310015"/>
          </a:xfrm>
        </p:spPr>
        <p:txBody>
          <a:bodyPr/>
          <a:lstStyle/>
          <a:p>
            <a:r>
              <a:rPr lang="en-AU" dirty="0"/>
              <a:t>Responding to </a:t>
            </a:r>
            <a:r>
              <a:rPr lang="en-AU" i="1" dirty="0"/>
              <a:t>Self portrait (But I always wanted to be one of the good guys)</a:t>
            </a:r>
          </a:p>
        </p:txBody>
      </p:sp>
      <p:sp>
        <p:nvSpPr>
          <p:cNvPr id="9" name="TextBox 8">
            <a:extLst>
              <a:ext uri="{FF2B5EF4-FFF2-40B4-BE49-F238E27FC236}">
                <a16:creationId xmlns:a16="http://schemas.microsoft.com/office/drawing/2014/main" id="{26CAEF31-35DB-1597-0667-B257C3F39BA0}"/>
              </a:ext>
            </a:extLst>
          </p:cNvPr>
          <p:cNvSpPr txBox="1"/>
          <p:nvPr/>
        </p:nvSpPr>
        <p:spPr>
          <a:xfrm>
            <a:off x="360000" y="1478657"/>
            <a:ext cx="11722409" cy="4669278"/>
          </a:xfrm>
          <a:prstGeom prst="rect">
            <a:avLst/>
          </a:prstGeom>
          <a:noFill/>
        </p:spPr>
        <p:txBody>
          <a:bodyPr wrap="square" lIns="0" tIns="0" rIns="0" bIns="0" rtlCol="0">
            <a:noAutofit/>
          </a:bodyPr>
          <a:lstStyle/>
          <a:p>
            <a:pPr>
              <a:lnSpc>
                <a:spcPct val="150000"/>
              </a:lnSpc>
            </a:pPr>
            <a:r>
              <a:rPr lang="en-AU" sz="1800" dirty="0"/>
              <a:t>View the artwork via the </a:t>
            </a:r>
            <a:r>
              <a:rPr lang="en-AU" sz="1800" u="sng" dirty="0">
                <a:hlinkClick r:id="rId3"/>
              </a:rPr>
              <a:t>National Gallery of Victoria</a:t>
            </a:r>
            <a:r>
              <a:rPr lang="en-AU" sz="1800" dirty="0"/>
              <a:t>. The full title of the piece is </a:t>
            </a:r>
            <a:r>
              <a:rPr lang="en-AU" sz="1800" i="1" dirty="0"/>
              <a:t>Self portrait (But I always wanted to be one of the good guys).</a:t>
            </a:r>
          </a:p>
          <a:p>
            <a:pPr marL="0" indent="0">
              <a:lnSpc>
                <a:spcPct val="150000"/>
              </a:lnSpc>
              <a:buNone/>
            </a:pPr>
            <a:r>
              <a:rPr lang="en-AU" sz="1800" dirty="0"/>
              <a:t>In the process of viewing, discuss the following:</a:t>
            </a:r>
          </a:p>
          <a:p>
            <a:pPr marL="342900" indent="-342900">
              <a:lnSpc>
                <a:spcPct val="150000"/>
              </a:lnSpc>
              <a:buFont typeface="+mj-lt"/>
              <a:buAutoNum type="arabicPeriod"/>
            </a:pPr>
            <a:r>
              <a:rPr lang="en-AU" sz="1800" dirty="0"/>
              <a:t>What sense of Bennett’s self-identity emerges from the artwork?</a:t>
            </a:r>
          </a:p>
          <a:p>
            <a:pPr marL="342900" indent="-342900">
              <a:lnSpc>
                <a:spcPct val="150000"/>
              </a:lnSpc>
              <a:buFont typeface="+mj-lt"/>
              <a:buAutoNum type="arabicPeriod"/>
            </a:pPr>
            <a:r>
              <a:rPr lang="en-AU" sz="1800" dirty="0"/>
              <a:t>What visual features contribute to your interpretation of the artwork?</a:t>
            </a:r>
          </a:p>
        </p:txBody>
      </p:sp>
      <p:sp>
        <p:nvSpPr>
          <p:cNvPr id="5" name="Slide Number Placeholder 4">
            <a:extLst>
              <a:ext uri="{FF2B5EF4-FFF2-40B4-BE49-F238E27FC236}">
                <a16:creationId xmlns:a16="http://schemas.microsoft.com/office/drawing/2014/main" id="{DCEC0C9D-5703-D0D4-95DD-334834FFE6CE}"/>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58</a:t>
            </a:fld>
            <a:endParaRPr lang="en-AU" dirty="0"/>
          </a:p>
        </p:txBody>
      </p:sp>
    </p:spTree>
    <p:extLst>
      <p:ext uri="{BB962C8B-B14F-4D97-AF65-F5344CB8AC3E}">
        <p14:creationId xmlns:p14="http://schemas.microsoft.com/office/powerpoint/2010/main" val="387214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AFB24-CC6C-B962-982E-7B5C99BF5A9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2082435-9E94-A675-8E26-C05A4157477C}"/>
              </a:ext>
            </a:extLst>
          </p:cNvPr>
          <p:cNvSpPr>
            <a:spLocks noGrp="1"/>
          </p:cNvSpPr>
          <p:nvPr>
            <p:ph type="title"/>
          </p:nvPr>
        </p:nvSpPr>
        <p:spPr>
          <a:xfrm>
            <a:off x="360000" y="360000"/>
            <a:ext cx="10080000" cy="600227"/>
          </a:xfrm>
          <a:solidFill>
            <a:schemeClr val="bg1"/>
          </a:solidFill>
        </p:spPr>
        <p:txBody>
          <a:bodyPr/>
          <a:lstStyle/>
          <a:p>
            <a:r>
              <a:rPr lang="en-AU" dirty="0"/>
              <a:t>Gordon Bennett, ‘Self Portrait’ (2 of 2)</a:t>
            </a:r>
            <a:endParaRPr lang="en-US" dirty="0">
              <a:solidFill>
                <a:srgbClr val="002664"/>
              </a:solidFill>
            </a:endParaRPr>
          </a:p>
        </p:txBody>
      </p:sp>
      <p:sp>
        <p:nvSpPr>
          <p:cNvPr id="8" name="Text Placeholder 7">
            <a:extLst>
              <a:ext uri="{FF2B5EF4-FFF2-40B4-BE49-F238E27FC236}">
                <a16:creationId xmlns:a16="http://schemas.microsoft.com/office/drawing/2014/main" id="{30142FDE-2B52-CA80-4924-BA7F2F75E57D}"/>
              </a:ext>
            </a:extLst>
          </p:cNvPr>
          <p:cNvSpPr>
            <a:spLocks noGrp="1"/>
          </p:cNvSpPr>
          <p:nvPr>
            <p:ph type="body" sz="quarter" idx="18"/>
          </p:nvPr>
        </p:nvSpPr>
        <p:spPr>
          <a:xfrm>
            <a:off x="360000" y="960227"/>
            <a:ext cx="10080000" cy="310015"/>
          </a:xfrm>
        </p:spPr>
        <p:txBody>
          <a:bodyPr/>
          <a:lstStyle/>
          <a:p>
            <a:r>
              <a:rPr lang="en-AU" dirty="0"/>
              <a:t>Responding to </a:t>
            </a:r>
            <a:r>
              <a:rPr lang="en-AU" i="1" dirty="0"/>
              <a:t>Self portrait (But I always wanted to be one of the good guys)</a:t>
            </a:r>
          </a:p>
        </p:txBody>
      </p:sp>
      <p:sp>
        <p:nvSpPr>
          <p:cNvPr id="9" name="TextBox 8">
            <a:extLst>
              <a:ext uri="{FF2B5EF4-FFF2-40B4-BE49-F238E27FC236}">
                <a16:creationId xmlns:a16="http://schemas.microsoft.com/office/drawing/2014/main" id="{1A15B5F3-3400-FB32-3D46-680E7D1F44C6}"/>
              </a:ext>
            </a:extLst>
          </p:cNvPr>
          <p:cNvSpPr txBox="1"/>
          <p:nvPr/>
        </p:nvSpPr>
        <p:spPr>
          <a:xfrm>
            <a:off x="360000" y="1478657"/>
            <a:ext cx="11722409" cy="4669278"/>
          </a:xfrm>
          <a:prstGeom prst="rect">
            <a:avLst/>
          </a:prstGeom>
          <a:noFill/>
        </p:spPr>
        <p:txBody>
          <a:bodyPr wrap="square" lIns="0" tIns="0" rIns="0" bIns="0" rtlCol="0">
            <a:noAutofit/>
          </a:bodyPr>
          <a:lstStyle/>
          <a:p>
            <a:pPr>
              <a:lnSpc>
                <a:spcPct val="150000"/>
              </a:lnSpc>
            </a:pPr>
            <a:r>
              <a:rPr lang="en-AU" sz="1800" dirty="0"/>
              <a:t>The following statements come from the accompanying educational resource from the National Gallery of Victoria. Complete a think, pair, share for each statement, connecting your own interpretation with the ideas below. </a:t>
            </a:r>
          </a:p>
          <a:p>
            <a:pPr marL="342900" indent="-342900">
              <a:lnSpc>
                <a:spcPct val="140000"/>
              </a:lnSpc>
              <a:buFont typeface="+mj-lt"/>
              <a:buAutoNum type="arabicPeriod"/>
            </a:pPr>
            <a:r>
              <a:rPr lang="en-AU" sz="1800" dirty="0"/>
              <a:t>Gordon Bennett’s art challenges us to question the stereotypes and racist labelling of Aboriginal Australians found in some history books written for and by Europeans.</a:t>
            </a:r>
          </a:p>
          <a:p>
            <a:pPr marL="342900" indent="-342900">
              <a:lnSpc>
                <a:spcPct val="140000"/>
              </a:lnSpc>
              <a:buFont typeface="+mj-lt"/>
              <a:buAutoNum type="arabicPeriod"/>
            </a:pPr>
            <a:r>
              <a:rPr lang="en-AU" sz="1800" dirty="0"/>
              <a:t>[The artwork] questions how stereotypes create a sense of identity. Bennett investigates the way stereotypes are constructed by exploring words and images in opposites.</a:t>
            </a:r>
          </a:p>
          <a:p>
            <a:pPr marL="342900" indent="-342900">
              <a:lnSpc>
                <a:spcPct val="140000"/>
              </a:lnSpc>
              <a:buFont typeface="+mj-lt"/>
              <a:buAutoNum type="arabicPeriod"/>
            </a:pPr>
            <a:r>
              <a:rPr lang="en-AU" sz="1800" dirty="0"/>
              <a:t>The powerful image/word ‘I AM’, while central, is accompanied by statements of opposite, ‘I am light – I am dark’.</a:t>
            </a:r>
          </a:p>
          <a:p>
            <a:pPr marL="342900" indent="-342900">
              <a:lnSpc>
                <a:spcPct val="140000"/>
              </a:lnSpc>
              <a:buFont typeface="+mj-lt"/>
              <a:buAutoNum type="arabicPeriod"/>
            </a:pPr>
            <a:r>
              <a:rPr lang="en-AU" sz="1800" dirty="0"/>
              <a:t>This artwork is constructed of obvious layers: The layers of dots, reminiscent of Aboriginal Western Desert dot painting, with lines of perspective – a Western tradition.</a:t>
            </a:r>
          </a:p>
          <a:p>
            <a:pPr marL="342900" indent="-342900">
              <a:lnSpc>
                <a:spcPct val="140000"/>
              </a:lnSpc>
              <a:buFont typeface="+mj-lt"/>
              <a:buAutoNum type="arabicPeriod"/>
            </a:pPr>
            <a:r>
              <a:rPr lang="en-AU" sz="1800" dirty="0"/>
              <a:t>This rich interplay of words and images raises many questions.</a:t>
            </a:r>
          </a:p>
        </p:txBody>
      </p:sp>
      <p:sp>
        <p:nvSpPr>
          <p:cNvPr id="5" name="Slide Number Placeholder 4">
            <a:extLst>
              <a:ext uri="{FF2B5EF4-FFF2-40B4-BE49-F238E27FC236}">
                <a16:creationId xmlns:a16="http://schemas.microsoft.com/office/drawing/2014/main" id="{46293C7B-DD01-8634-340A-69B59428352D}"/>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59</a:t>
            </a:fld>
            <a:endParaRPr lang="en-AU" dirty="0"/>
          </a:p>
        </p:txBody>
      </p:sp>
    </p:spTree>
    <p:extLst>
      <p:ext uri="{BB962C8B-B14F-4D97-AF65-F5344CB8AC3E}">
        <p14:creationId xmlns:p14="http://schemas.microsoft.com/office/powerpoint/2010/main" val="64424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9F315-145A-AF0F-6DA1-7CF7D1EDD6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8378561-858A-7EEC-38F4-2BF4B40A1596}"/>
              </a:ext>
            </a:extLst>
          </p:cNvPr>
          <p:cNvSpPr>
            <a:spLocks noGrp="1"/>
          </p:cNvSpPr>
          <p:nvPr>
            <p:ph type="ctrTitle"/>
          </p:nvPr>
        </p:nvSpPr>
        <p:spPr>
          <a:xfrm>
            <a:off x="359999" y="360000"/>
            <a:ext cx="10725818" cy="3158704"/>
          </a:xfrm>
        </p:spPr>
        <p:txBody>
          <a:bodyPr/>
          <a:lstStyle/>
          <a:p>
            <a:r>
              <a:rPr lang="en-US" dirty="0"/>
              <a:t>Personal engagement with the module description</a:t>
            </a:r>
          </a:p>
        </p:txBody>
      </p:sp>
      <p:sp>
        <p:nvSpPr>
          <p:cNvPr id="10" name="Text Placeholder 9">
            <a:extLst>
              <a:ext uri="{FF2B5EF4-FFF2-40B4-BE49-F238E27FC236}">
                <a16:creationId xmlns:a16="http://schemas.microsoft.com/office/drawing/2014/main" id="{DDB26412-F8CA-6FD6-5849-DF3F9BEC6C14}"/>
              </a:ext>
            </a:extLst>
          </p:cNvPr>
          <p:cNvSpPr>
            <a:spLocks noGrp="1"/>
          </p:cNvSpPr>
          <p:nvPr>
            <p:ph type="body" sz="quarter" idx="14"/>
          </p:nvPr>
        </p:nvSpPr>
        <p:spPr>
          <a:xfrm>
            <a:off x="359998" y="4273686"/>
            <a:ext cx="7818231" cy="1017505"/>
          </a:xfrm>
        </p:spPr>
        <p:txBody>
          <a:bodyPr/>
          <a:lstStyle/>
          <a:p>
            <a:r>
              <a:rPr lang="en-US" dirty="0">
                <a:latin typeface="+mj-lt"/>
              </a:rPr>
              <a:t>Developing knowledge of the key vocabulary and investigate its applications</a:t>
            </a:r>
          </a:p>
        </p:txBody>
      </p:sp>
    </p:spTree>
    <p:extLst>
      <p:ext uri="{BB962C8B-B14F-4D97-AF65-F5344CB8AC3E}">
        <p14:creationId xmlns:p14="http://schemas.microsoft.com/office/powerpoint/2010/main" val="367771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9AC93-A1F9-307D-EAB1-A826F14F997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34AFF1D-180D-E555-34FC-DF43E958D65D}"/>
              </a:ext>
            </a:extLst>
          </p:cNvPr>
          <p:cNvSpPr>
            <a:spLocks noGrp="1"/>
          </p:cNvSpPr>
          <p:nvPr>
            <p:ph type="title"/>
          </p:nvPr>
        </p:nvSpPr>
        <p:spPr>
          <a:xfrm>
            <a:off x="360000" y="360000"/>
            <a:ext cx="10080000" cy="600227"/>
          </a:xfrm>
          <a:solidFill>
            <a:schemeClr val="bg1"/>
          </a:solidFill>
        </p:spPr>
        <p:txBody>
          <a:bodyPr/>
          <a:lstStyle/>
          <a:p>
            <a:r>
              <a:rPr lang="en-AU" dirty="0"/>
              <a:t>Julie Dowling, ‘Self-portrait: in our country’ </a:t>
            </a:r>
            <a:endParaRPr lang="en-US" dirty="0">
              <a:solidFill>
                <a:srgbClr val="002664"/>
              </a:solidFill>
            </a:endParaRPr>
          </a:p>
        </p:txBody>
      </p:sp>
      <p:sp>
        <p:nvSpPr>
          <p:cNvPr id="8" name="Text Placeholder 7">
            <a:extLst>
              <a:ext uri="{FF2B5EF4-FFF2-40B4-BE49-F238E27FC236}">
                <a16:creationId xmlns:a16="http://schemas.microsoft.com/office/drawing/2014/main" id="{3B6EC47E-C7A6-2F98-1F6D-9D571A280E3E}"/>
              </a:ext>
            </a:extLst>
          </p:cNvPr>
          <p:cNvSpPr>
            <a:spLocks noGrp="1"/>
          </p:cNvSpPr>
          <p:nvPr>
            <p:ph type="body" sz="quarter" idx="18"/>
          </p:nvPr>
        </p:nvSpPr>
        <p:spPr>
          <a:xfrm>
            <a:off x="360000" y="960227"/>
            <a:ext cx="10080000" cy="310015"/>
          </a:xfrm>
        </p:spPr>
        <p:txBody>
          <a:bodyPr/>
          <a:lstStyle/>
          <a:p>
            <a:r>
              <a:rPr lang="en-AU" dirty="0"/>
              <a:t>Making connections with other artworks</a:t>
            </a:r>
          </a:p>
        </p:txBody>
      </p:sp>
      <p:sp>
        <p:nvSpPr>
          <p:cNvPr id="9" name="TextBox 8">
            <a:extLst>
              <a:ext uri="{FF2B5EF4-FFF2-40B4-BE49-F238E27FC236}">
                <a16:creationId xmlns:a16="http://schemas.microsoft.com/office/drawing/2014/main" id="{93A0DAAF-41D8-098B-6017-FF09329C80A7}"/>
              </a:ext>
            </a:extLst>
          </p:cNvPr>
          <p:cNvSpPr txBox="1"/>
          <p:nvPr/>
        </p:nvSpPr>
        <p:spPr>
          <a:xfrm>
            <a:off x="360000" y="1478657"/>
            <a:ext cx="11722409" cy="4669278"/>
          </a:xfrm>
          <a:prstGeom prst="rect">
            <a:avLst/>
          </a:prstGeom>
          <a:noFill/>
        </p:spPr>
        <p:txBody>
          <a:bodyPr wrap="square" lIns="0" tIns="0" rIns="0" bIns="0" rtlCol="0">
            <a:noAutofit/>
          </a:bodyPr>
          <a:lstStyle/>
          <a:p>
            <a:pPr marL="342900" indent="-342900">
              <a:lnSpc>
                <a:spcPct val="150000"/>
              </a:lnSpc>
              <a:buFont typeface="+mj-lt"/>
              <a:buAutoNum type="arabicPeriod"/>
            </a:pPr>
            <a:r>
              <a:rPr lang="en-AU" sz="1800" dirty="0"/>
              <a:t>View the artwork by Julie Dowling, </a:t>
            </a:r>
            <a:r>
              <a:rPr lang="en-AU" sz="1800" i="1" dirty="0">
                <a:hlinkClick r:id="rId3"/>
              </a:rPr>
              <a:t>Self-portrait: in our country</a:t>
            </a:r>
            <a:r>
              <a:rPr lang="en-AU" sz="1800" dirty="0"/>
              <a:t>.</a:t>
            </a:r>
          </a:p>
          <a:p>
            <a:pPr marL="342900" indent="-342900">
              <a:lnSpc>
                <a:spcPct val="150000"/>
              </a:lnSpc>
              <a:buFont typeface="+mj-lt"/>
              <a:buAutoNum type="arabicPeriod"/>
            </a:pPr>
            <a:r>
              <a:rPr lang="en-AU" sz="1800" dirty="0"/>
              <a:t>In pairs or small groups, consider the artwork and prepare one statement, similar to the Gordon Bennett statements you just read, that offers an interpretation of Dowling’s work and its impact. </a:t>
            </a:r>
          </a:p>
          <a:p>
            <a:pPr marL="342900" indent="-342900">
              <a:lnSpc>
                <a:spcPct val="150000"/>
              </a:lnSpc>
              <a:buFont typeface="+mj-lt"/>
              <a:buAutoNum type="arabicPeriod"/>
            </a:pPr>
            <a:r>
              <a:rPr lang="en-AU" sz="1800" dirty="0"/>
              <a:t>We will compile these statements into a class collection, to repeat the think-pair-share process by responding to your peers’ statements. </a:t>
            </a:r>
          </a:p>
          <a:p>
            <a:pPr>
              <a:lnSpc>
                <a:spcPct val="150000"/>
              </a:lnSpc>
            </a:pPr>
            <a:endParaRPr lang="en-AU" sz="1800" dirty="0"/>
          </a:p>
        </p:txBody>
      </p:sp>
      <p:sp>
        <p:nvSpPr>
          <p:cNvPr id="5" name="Slide Number Placeholder 4">
            <a:extLst>
              <a:ext uri="{FF2B5EF4-FFF2-40B4-BE49-F238E27FC236}">
                <a16:creationId xmlns:a16="http://schemas.microsoft.com/office/drawing/2014/main" id="{093CA020-ED23-71BB-7F95-DCCABCFF1A07}"/>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60</a:t>
            </a:fld>
            <a:endParaRPr lang="en-AU" dirty="0"/>
          </a:p>
        </p:txBody>
      </p:sp>
    </p:spTree>
    <p:extLst>
      <p:ext uri="{BB962C8B-B14F-4D97-AF65-F5344CB8AC3E}">
        <p14:creationId xmlns:p14="http://schemas.microsoft.com/office/powerpoint/2010/main" val="92144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11DC3-2B3E-3EDE-D6BA-78C3847E153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26F90D4-CA9E-825D-6D6F-B9EB6C20DA48}"/>
              </a:ext>
            </a:extLst>
          </p:cNvPr>
          <p:cNvSpPr>
            <a:spLocks noGrp="1"/>
          </p:cNvSpPr>
          <p:nvPr>
            <p:ph type="ctrTitle"/>
          </p:nvPr>
        </p:nvSpPr>
        <p:spPr>
          <a:xfrm>
            <a:off x="359999" y="360000"/>
            <a:ext cx="10725818" cy="3069000"/>
          </a:xfrm>
        </p:spPr>
        <p:txBody>
          <a:bodyPr/>
          <a:lstStyle/>
          <a:p>
            <a:r>
              <a:rPr lang="en-AU" dirty="0"/>
              <a:t>Poem – ‘</a:t>
            </a:r>
            <a:r>
              <a:rPr lang="en-AU" dirty="0" err="1"/>
              <a:t>Oombulgarri</a:t>
            </a:r>
            <a:r>
              <a:rPr lang="en-AU" dirty="0"/>
              <a:t>’</a:t>
            </a:r>
            <a:endParaRPr lang="en-US" dirty="0">
              <a:solidFill>
                <a:srgbClr val="002664"/>
              </a:solidFill>
            </a:endParaRPr>
          </a:p>
        </p:txBody>
      </p:sp>
      <p:sp>
        <p:nvSpPr>
          <p:cNvPr id="10" name="Text Placeholder 9">
            <a:extLst>
              <a:ext uri="{FF2B5EF4-FFF2-40B4-BE49-F238E27FC236}">
                <a16:creationId xmlns:a16="http://schemas.microsoft.com/office/drawing/2014/main" id="{1072041D-1C99-381C-F756-28319F5B6E7E}"/>
              </a:ext>
            </a:extLst>
          </p:cNvPr>
          <p:cNvSpPr>
            <a:spLocks noGrp="1"/>
          </p:cNvSpPr>
          <p:nvPr>
            <p:ph type="body" sz="quarter" idx="14"/>
          </p:nvPr>
        </p:nvSpPr>
        <p:spPr>
          <a:xfrm>
            <a:off x="359999" y="4088491"/>
            <a:ext cx="10571705" cy="1328461"/>
          </a:xfrm>
        </p:spPr>
        <p:txBody>
          <a:bodyPr/>
          <a:lstStyle/>
          <a:p>
            <a:r>
              <a:rPr lang="en-AU" dirty="0"/>
              <a:t>Developing a detailed understanding of the poem ‘</a:t>
            </a:r>
            <a:r>
              <a:rPr lang="en-AU" dirty="0" err="1"/>
              <a:t>Oombulgarri</a:t>
            </a:r>
            <a:r>
              <a:rPr lang="en-AU" dirty="0"/>
              <a:t>’</a:t>
            </a:r>
          </a:p>
        </p:txBody>
      </p:sp>
    </p:spTree>
    <p:extLst>
      <p:ext uri="{BB962C8B-B14F-4D97-AF65-F5344CB8AC3E}">
        <p14:creationId xmlns:p14="http://schemas.microsoft.com/office/powerpoint/2010/main" val="279517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87FE4-2CB9-FC8D-D8DC-DF24CCC230E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B918623-0F04-84DB-A03B-6FE177CE1F6C}"/>
              </a:ext>
            </a:extLst>
          </p:cNvPr>
          <p:cNvSpPr>
            <a:spLocks noGrp="1"/>
          </p:cNvSpPr>
          <p:nvPr>
            <p:ph type="title"/>
          </p:nvPr>
        </p:nvSpPr>
        <p:spPr>
          <a:xfrm>
            <a:off x="360000" y="360000"/>
            <a:ext cx="10080000" cy="600227"/>
          </a:xfrm>
          <a:solidFill>
            <a:schemeClr val="bg1"/>
          </a:solidFill>
        </p:spPr>
        <p:txBody>
          <a:bodyPr/>
          <a:lstStyle/>
          <a:p>
            <a:r>
              <a:rPr lang="en-AU" dirty="0"/>
              <a:t>‘</a:t>
            </a:r>
            <a:r>
              <a:rPr lang="en-AU" dirty="0" err="1"/>
              <a:t>Oombulgarri</a:t>
            </a:r>
            <a:r>
              <a:rPr lang="en-AU" dirty="0"/>
              <a:t>’ context research</a:t>
            </a:r>
            <a:endParaRPr lang="en-US" dirty="0">
              <a:solidFill>
                <a:srgbClr val="002664"/>
              </a:solidFill>
            </a:endParaRPr>
          </a:p>
        </p:txBody>
      </p:sp>
      <p:sp>
        <p:nvSpPr>
          <p:cNvPr id="8" name="Text Placeholder 7">
            <a:extLst>
              <a:ext uri="{FF2B5EF4-FFF2-40B4-BE49-F238E27FC236}">
                <a16:creationId xmlns:a16="http://schemas.microsoft.com/office/drawing/2014/main" id="{E9145423-7441-B705-E762-91304E013BA4}"/>
              </a:ext>
            </a:extLst>
          </p:cNvPr>
          <p:cNvSpPr>
            <a:spLocks noGrp="1"/>
          </p:cNvSpPr>
          <p:nvPr>
            <p:ph type="body" sz="quarter" idx="18"/>
          </p:nvPr>
        </p:nvSpPr>
        <p:spPr>
          <a:xfrm>
            <a:off x="360000" y="960227"/>
            <a:ext cx="10080000" cy="310015"/>
          </a:xfrm>
        </p:spPr>
        <p:txBody>
          <a:bodyPr/>
          <a:lstStyle/>
          <a:p>
            <a:pPr marL="0" indent="0">
              <a:buNone/>
            </a:pPr>
            <a:r>
              <a:rPr lang="en-AU" dirty="0"/>
              <a:t>Research one of the following places, and prepare a short summary presentation</a:t>
            </a:r>
          </a:p>
        </p:txBody>
      </p:sp>
      <p:sp>
        <p:nvSpPr>
          <p:cNvPr id="9" name="TextBox 8">
            <a:extLst>
              <a:ext uri="{FF2B5EF4-FFF2-40B4-BE49-F238E27FC236}">
                <a16:creationId xmlns:a16="http://schemas.microsoft.com/office/drawing/2014/main" id="{339F577E-04E4-8947-827D-3414BCED4A8D}"/>
              </a:ext>
            </a:extLst>
          </p:cNvPr>
          <p:cNvSpPr txBox="1"/>
          <p:nvPr/>
        </p:nvSpPr>
        <p:spPr>
          <a:xfrm>
            <a:off x="360000" y="1478657"/>
            <a:ext cx="11423027" cy="4669278"/>
          </a:xfrm>
          <a:prstGeom prst="rect">
            <a:avLst/>
          </a:prstGeom>
          <a:noFill/>
        </p:spPr>
        <p:txBody>
          <a:bodyPr wrap="square" lIns="0" tIns="0" rIns="0" bIns="0" rtlCol="0">
            <a:noAutofit/>
          </a:bodyPr>
          <a:lstStyle/>
          <a:p>
            <a:pPr marL="285750" indent="-285750">
              <a:lnSpc>
                <a:spcPct val="150000"/>
              </a:lnSpc>
              <a:buFont typeface="Arial" panose="020B0604020202020204" pitchFamily="34" charset="0"/>
              <a:buChar char="•"/>
            </a:pPr>
            <a:r>
              <a:rPr lang="en-AU" sz="1800" dirty="0" err="1">
                <a:solidFill>
                  <a:srgbClr val="000000"/>
                </a:solidFill>
              </a:rPr>
              <a:t>Oombulgarri</a:t>
            </a:r>
            <a:r>
              <a:rPr lang="en-AU" sz="1800" dirty="0">
                <a:solidFill>
                  <a:srgbClr val="000000"/>
                </a:solidFill>
              </a:rPr>
              <a:t> </a:t>
            </a:r>
          </a:p>
          <a:p>
            <a:pPr marL="285750" indent="-285750">
              <a:lnSpc>
                <a:spcPct val="150000"/>
              </a:lnSpc>
              <a:buFont typeface="Arial" panose="020B0604020202020204" pitchFamily="34" charset="0"/>
              <a:buChar char="•"/>
            </a:pPr>
            <a:r>
              <a:rPr lang="en-AU" sz="1800" dirty="0">
                <a:solidFill>
                  <a:srgbClr val="000000"/>
                </a:solidFill>
              </a:rPr>
              <a:t>Forrest River massacre</a:t>
            </a:r>
          </a:p>
          <a:p>
            <a:pPr marL="285750" indent="-285750">
              <a:lnSpc>
                <a:spcPct val="150000"/>
              </a:lnSpc>
              <a:buFont typeface="Arial" panose="020B0604020202020204" pitchFamily="34" charset="0"/>
              <a:buChar char="•"/>
            </a:pPr>
            <a:r>
              <a:rPr lang="en-AU" sz="1800" dirty="0">
                <a:solidFill>
                  <a:srgbClr val="000000"/>
                </a:solidFill>
              </a:rPr>
              <a:t>The Gunbarrel Highway</a:t>
            </a:r>
          </a:p>
          <a:p>
            <a:pPr marL="285750" indent="-285750">
              <a:lnSpc>
                <a:spcPct val="150000"/>
              </a:lnSpc>
              <a:buFont typeface="Arial" panose="020B0604020202020204" pitchFamily="34" charset="0"/>
              <a:buChar char="•"/>
            </a:pPr>
            <a:r>
              <a:rPr lang="en-AU" sz="1800" dirty="0">
                <a:solidFill>
                  <a:srgbClr val="000000"/>
                </a:solidFill>
              </a:rPr>
              <a:t>Kati Thanda-Lake Eyre</a:t>
            </a:r>
          </a:p>
          <a:p>
            <a:pPr marL="285750" indent="-285750">
              <a:lnSpc>
                <a:spcPct val="150000"/>
              </a:lnSpc>
              <a:buFont typeface="Arial" panose="020B0604020202020204" pitchFamily="34" charset="0"/>
              <a:buChar char="•"/>
            </a:pPr>
            <a:r>
              <a:rPr lang="en-AU" sz="1800" dirty="0">
                <a:solidFill>
                  <a:srgbClr val="000000"/>
                </a:solidFill>
              </a:rPr>
              <a:t>Ooldea Soak </a:t>
            </a:r>
          </a:p>
          <a:p>
            <a:pPr marL="285750" indent="-285750">
              <a:lnSpc>
                <a:spcPct val="150000"/>
              </a:lnSpc>
              <a:buFont typeface="Arial" panose="020B0604020202020204" pitchFamily="34" charset="0"/>
              <a:buChar char="•"/>
            </a:pPr>
            <a:r>
              <a:rPr lang="en-AU" sz="1800" dirty="0">
                <a:solidFill>
                  <a:srgbClr val="000000"/>
                </a:solidFill>
              </a:rPr>
              <a:t>Hindmarsh Island </a:t>
            </a:r>
          </a:p>
          <a:p>
            <a:pPr>
              <a:lnSpc>
                <a:spcPct val="150000"/>
              </a:lnSpc>
            </a:pPr>
            <a:r>
              <a:rPr lang="en-AU" sz="1800" b="1" dirty="0">
                <a:solidFill>
                  <a:srgbClr val="000000"/>
                </a:solidFill>
              </a:rPr>
              <a:t>In your summary, address the following:</a:t>
            </a:r>
          </a:p>
          <a:p>
            <a:pPr marL="285750" indent="-285750">
              <a:lnSpc>
                <a:spcPct val="150000"/>
              </a:lnSpc>
              <a:buFont typeface="Arial" panose="020B0604020202020204" pitchFamily="34" charset="0"/>
              <a:buChar char="•"/>
            </a:pPr>
            <a:r>
              <a:rPr lang="en-AU" sz="1800" dirty="0">
                <a:solidFill>
                  <a:srgbClr val="000000"/>
                </a:solidFill>
              </a:rPr>
              <a:t>location, including the First Nations Country</a:t>
            </a:r>
          </a:p>
          <a:p>
            <a:pPr marL="285750" indent="-285750">
              <a:lnSpc>
                <a:spcPct val="150000"/>
              </a:lnSpc>
              <a:buFont typeface="Arial" panose="020B0604020202020204" pitchFamily="34" charset="0"/>
              <a:buChar char="•"/>
            </a:pPr>
            <a:r>
              <a:rPr lang="en-AU" sz="1800" dirty="0">
                <a:solidFill>
                  <a:srgbClr val="000000"/>
                </a:solidFill>
              </a:rPr>
              <a:t>the significance and importance to First Nations history</a:t>
            </a:r>
          </a:p>
          <a:p>
            <a:pPr marL="285750" indent="-285750">
              <a:lnSpc>
                <a:spcPct val="150000"/>
              </a:lnSpc>
              <a:buFont typeface="Arial" panose="020B0604020202020204" pitchFamily="34" charset="0"/>
              <a:buChar char="•"/>
            </a:pPr>
            <a:r>
              <a:rPr lang="en-AU" sz="1800" dirty="0">
                <a:solidFill>
                  <a:srgbClr val="000000"/>
                </a:solidFill>
              </a:rPr>
              <a:t>any other relevant information.</a:t>
            </a: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02711A63-D32B-05EF-137F-199371711602}"/>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62</a:t>
            </a:fld>
            <a:endParaRPr lang="en-AU" dirty="0"/>
          </a:p>
        </p:txBody>
      </p:sp>
    </p:spTree>
    <p:extLst>
      <p:ext uri="{BB962C8B-B14F-4D97-AF65-F5344CB8AC3E}">
        <p14:creationId xmlns:p14="http://schemas.microsoft.com/office/powerpoint/2010/main" val="28387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A9DCF-8A0E-D954-9010-45DD4A585E6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1C00900-D0AF-D3C8-126C-83AD4C4FDFF4}"/>
              </a:ext>
            </a:extLst>
          </p:cNvPr>
          <p:cNvSpPr>
            <a:spLocks noGrp="1"/>
          </p:cNvSpPr>
          <p:nvPr>
            <p:ph type="title"/>
          </p:nvPr>
        </p:nvSpPr>
        <p:spPr>
          <a:xfrm>
            <a:off x="360000" y="360000"/>
            <a:ext cx="10080000" cy="600227"/>
          </a:xfrm>
          <a:solidFill>
            <a:schemeClr val="bg1"/>
          </a:solidFill>
        </p:spPr>
        <p:txBody>
          <a:bodyPr/>
          <a:lstStyle/>
          <a:p>
            <a:r>
              <a:rPr lang="en-AU" dirty="0"/>
              <a:t>‘</a:t>
            </a:r>
            <a:r>
              <a:rPr lang="en-AU" dirty="0" err="1"/>
              <a:t>Oombulgarri</a:t>
            </a:r>
            <a:r>
              <a:rPr lang="en-AU" dirty="0"/>
              <a:t>’ (1 of 4)</a:t>
            </a:r>
            <a:endParaRPr lang="en-US" dirty="0">
              <a:solidFill>
                <a:srgbClr val="002664"/>
              </a:solidFill>
            </a:endParaRPr>
          </a:p>
        </p:txBody>
      </p:sp>
      <p:sp>
        <p:nvSpPr>
          <p:cNvPr id="8" name="Text Placeholder 7">
            <a:extLst>
              <a:ext uri="{FF2B5EF4-FFF2-40B4-BE49-F238E27FC236}">
                <a16:creationId xmlns:a16="http://schemas.microsoft.com/office/drawing/2014/main" id="{B40FD5E1-366C-6A43-5770-68055F2ABF17}"/>
              </a:ext>
            </a:extLst>
          </p:cNvPr>
          <p:cNvSpPr>
            <a:spLocks noGrp="1"/>
          </p:cNvSpPr>
          <p:nvPr>
            <p:ph type="body" sz="quarter" idx="18"/>
          </p:nvPr>
        </p:nvSpPr>
        <p:spPr>
          <a:xfrm>
            <a:off x="360000" y="960227"/>
            <a:ext cx="10080000" cy="310015"/>
          </a:xfrm>
        </p:spPr>
        <p:txBody>
          <a:bodyPr/>
          <a:lstStyle/>
          <a:p>
            <a:r>
              <a:rPr lang="en-AU" dirty="0"/>
              <a:t>Reading the poem </a:t>
            </a:r>
          </a:p>
        </p:txBody>
      </p:sp>
      <p:sp>
        <p:nvSpPr>
          <p:cNvPr id="9" name="TextBox 8">
            <a:extLst>
              <a:ext uri="{FF2B5EF4-FFF2-40B4-BE49-F238E27FC236}">
                <a16:creationId xmlns:a16="http://schemas.microsoft.com/office/drawing/2014/main" id="{4E3E73D4-BDBC-5181-0467-0E74E620E316}"/>
              </a:ext>
            </a:extLst>
          </p:cNvPr>
          <p:cNvSpPr txBox="1"/>
          <p:nvPr/>
        </p:nvSpPr>
        <p:spPr>
          <a:xfrm>
            <a:off x="360000" y="1478657"/>
            <a:ext cx="11423027" cy="4669278"/>
          </a:xfrm>
          <a:prstGeom prst="rect">
            <a:avLst/>
          </a:prstGeom>
          <a:noFill/>
        </p:spPr>
        <p:txBody>
          <a:bodyPr wrap="square" lIns="0" tIns="0" rIns="0" bIns="0" rtlCol="0">
            <a:noAutofit/>
          </a:bodyPr>
          <a:lstStyle/>
          <a:p>
            <a:pPr>
              <a:lnSpc>
                <a:spcPct val="150000"/>
              </a:lnSpc>
            </a:pPr>
            <a:r>
              <a:rPr lang="en-AU" sz="1800" dirty="0">
                <a:solidFill>
                  <a:srgbClr val="000000"/>
                </a:solidFill>
              </a:rPr>
              <a:t>‘</a:t>
            </a:r>
            <a:r>
              <a:rPr lang="en-AU" sz="1800" dirty="0" err="1">
                <a:solidFill>
                  <a:srgbClr val="000000"/>
                </a:solidFill>
              </a:rPr>
              <a:t>Oombulgarri</a:t>
            </a:r>
            <a:r>
              <a:rPr lang="en-AU" sz="1800" dirty="0">
                <a:solidFill>
                  <a:srgbClr val="000000"/>
                </a:solidFill>
              </a:rPr>
              <a:t>’ informs the responder of modern dispossession and removal from Country. </a:t>
            </a:r>
            <a:r>
              <a:rPr lang="en-AU" sz="1800" dirty="0" err="1">
                <a:solidFill>
                  <a:srgbClr val="000000"/>
                </a:solidFill>
              </a:rPr>
              <a:t>Eckermann</a:t>
            </a:r>
            <a:r>
              <a:rPr lang="en-AU" sz="1800" dirty="0">
                <a:solidFill>
                  <a:srgbClr val="000000"/>
                </a:solidFill>
              </a:rPr>
              <a:t> explores the impact of this dispossession and encourages the responder to reflect on the actions of the government. </a:t>
            </a:r>
          </a:p>
          <a:p>
            <a:pPr>
              <a:lnSpc>
                <a:spcPct val="150000"/>
              </a:lnSpc>
            </a:pPr>
            <a:r>
              <a:rPr lang="en-AU" sz="1800" dirty="0">
                <a:solidFill>
                  <a:srgbClr val="000000"/>
                </a:solidFill>
                <a:hlinkClick r:id="rId3"/>
              </a:rPr>
              <a:t>Listen to </a:t>
            </a:r>
            <a:r>
              <a:rPr lang="en-AU" sz="1800" dirty="0" err="1">
                <a:solidFill>
                  <a:srgbClr val="000000"/>
                </a:solidFill>
                <a:hlinkClick r:id="rId3"/>
              </a:rPr>
              <a:t>Eckermann</a:t>
            </a:r>
            <a:r>
              <a:rPr lang="en-AU" sz="1800" dirty="0">
                <a:solidFill>
                  <a:srgbClr val="000000"/>
                </a:solidFill>
                <a:hlinkClick r:id="rId3"/>
              </a:rPr>
              <a:t> reading ‘</a:t>
            </a:r>
            <a:r>
              <a:rPr lang="en-AU" sz="1800" dirty="0" err="1">
                <a:solidFill>
                  <a:srgbClr val="000000"/>
                </a:solidFill>
                <a:hlinkClick r:id="rId3"/>
              </a:rPr>
              <a:t>Oombulgarri</a:t>
            </a:r>
            <a:r>
              <a:rPr lang="en-AU" sz="1800" dirty="0">
                <a:solidFill>
                  <a:srgbClr val="000000"/>
                </a:solidFill>
                <a:hlinkClick r:id="rId3"/>
              </a:rPr>
              <a:t>’</a:t>
            </a:r>
            <a:r>
              <a:rPr lang="en-AU" sz="1800" dirty="0">
                <a:solidFill>
                  <a:srgbClr val="000000"/>
                </a:solidFill>
              </a:rPr>
              <a:t> (1:09) and make annotations of poetic devices used. Some devices to note are:</a:t>
            </a:r>
          </a:p>
          <a:p>
            <a:pPr marL="285750" indent="-285750">
              <a:lnSpc>
                <a:spcPct val="150000"/>
              </a:lnSpc>
              <a:buFont typeface="Arial" panose="020B0604020202020204" pitchFamily="34" charset="0"/>
              <a:buChar char="•"/>
            </a:pPr>
            <a:r>
              <a:rPr lang="en-AU" sz="1800" dirty="0">
                <a:solidFill>
                  <a:srgbClr val="000000"/>
                </a:solidFill>
              </a:rPr>
              <a:t>imagery </a:t>
            </a:r>
          </a:p>
          <a:p>
            <a:pPr marL="285750" indent="-285750">
              <a:lnSpc>
                <a:spcPct val="150000"/>
              </a:lnSpc>
              <a:buFont typeface="Arial" panose="020B0604020202020204" pitchFamily="34" charset="0"/>
              <a:buChar char="•"/>
            </a:pPr>
            <a:r>
              <a:rPr lang="en-AU" sz="1800" dirty="0">
                <a:solidFill>
                  <a:srgbClr val="000000"/>
                </a:solidFill>
              </a:rPr>
              <a:t>emotive language </a:t>
            </a:r>
          </a:p>
          <a:p>
            <a:pPr marL="285750" indent="-285750">
              <a:lnSpc>
                <a:spcPct val="150000"/>
              </a:lnSpc>
              <a:buFont typeface="Arial" panose="020B0604020202020204" pitchFamily="34" charset="0"/>
              <a:buChar char="•"/>
            </a:pPr>
            <a:r>
              <a:rPr lang="en-AU" sz="1800" dirty="0">
                <a:solidFill>
                  <a:srgbClr val="000000"/>
                </a:solidFill>
              </a:rPr>
              <a:t>simile </a:t>
            </a:r>
          </a:p>
          <a:p>
            <a:pPr marL="285750" indent="-285750">
              <a:lnSpc>
                <a:spcPct val="150000"/>
              </a:lnSpc>
              <a:buFont typeface="Arial" panose="020B0604020202020204" pitchFamily="34" charset="0"/>
              <a:buChar char="•"/>
            </a:pPr>
            <a:r>
              <a:rPr lang="en-AU" sz="1800" dirty="0">
                <a:solidFill>
                  <a:srgbClr val="000000"/>
                </a:solidFill>
              </a:rPr>
              <a:t>alliteration </a:t>
            </a:r>
          </a:p>
          <a:p>
            <a:pPr marL="285750" indent="-285750">
              <a:lnSpc>
                <a:spcPct val="150000"/>
              </a:lnSpc>
              <a:buFont typeface="Arial" panose="020B0604020202020204" pitchFamily="34" charset="0"/>
              <a:buChar char="•"/>
            </a:pPr>
            <a:r>
              <a:rPr lang="en-AU" sz="1800" dirty="0">
                <a:solidFill>
                  <a:srgbClr val="000000"/>
                </a:solidFill>
              </a:rPr>
              <a:t>repetition.</a:t>
            </a: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056A489F-A15F-6C7C-C6BD-B5C282406ACA}"/>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63</a:t>
            </a:fld>
            <a:endParaRPr lang="en-AU" dirty="0"/>
          </a:p>
        </p:txBody>
      </p:sp>
    </p:spTree>
    <p:extLst>
      <p:ext uri="{BB962C8B-B14F-4D97-AF65-F5344CB8AC3E}">
        <p14:creationId xmlns:p14="http://schemas.microsoft.com/office/powerpoint/2010/main" val="254971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8EDFA-B41F-03EC-0495-07868913D47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D65060D-F8FF-53A4-4FC3-95D46705A557}"/>
              </a:ext>
            </a:extLst>
          </p:cNvPr>
          <p:cNvSpPr>
            <a:spLocks noGrp="1"/>
          </p:cNvSpPr>
          <p:nvPr>
            <p:ph type="title"/>
          </p:nvPr>
        </p:nvSpPr>
        <p:spPr>
          <a:xfrm>
            <a:off x="360000" y="360000"/>
            <a:ext cx="10080000" cy="600227"/>
          </a:xfrm>
          <a:solidFill>
            <a:schemeClr val="bg1"/>
          </a:solidFill>
        </p:spPr>
        <p:txBody>
          <a:bodyPr/>
          <a:lstStyle/>
          <a:p>
            <a:r>
              <a:rPr lang="en-AU" dirty="0"/>
              <a:t>‘</a:t>
            </a:r>
            <a:r>
              <a:rPr lang="en-AU" dirty="0" err="1"/>
              <a:t>Oombulgarri</a:t>
            </a:r>
            <a:r>
              <a:rPr lang="en-AU" dirty="0"/>
              <a:t>’ (2 of 4)</a:t>
            </a:r>
            <a:endParaRPr lang="en-US" dirty="0">
              <a:solidFill>
                <a:srgbClr val="002664"/>
              </a:solidFill>
            </a:endParaRPr>
          </a:p>
        </p:txBody>
      </p:sp>
      <p:sp>
        <p:nvSpPr>
          <p:cNvPr id="8" name="Text Placeholder 7">
            <a:extLst>
              <a:ext uri="{FF2B5EF4-FFF2-40B4-BE49-F238E27FC236}">
                <a16:creationId xmlns:a16="http://schemas.microsoft.com/office/drawing/2014/main" id="{2FBEAB5B-3F3C-1284-3E8C-0EEEF5A6BE70}"/>
              </a:ext>
            </a:extLst>
          </p:cNvPr>
          <p:cNvSpPr>
            <a:spLocks noGrp="1"/>
          </p:cNvSpPr>
          <p:nvPr>
            <p:ph type="body" sz="quarter" idx="18"/>
          </p:nvPr>
        </p:nvSpPr>
        <p:spPr>
          <a:xfrm>
            <a:off x="360000" y="960227"/>
            <a:ext cx="10080000" cy="310015"/>
          </a:xfrm>
        </p:spPr>
        <p:txBody>
          <a:bodyPr/>
          <a:lstStyle/>
          <a:p>
            <a:r>
              <a:rPr lang="en-AU" dirty="0"/>
              <a:t>Prompting questions</a:t>
            </a:r>
          </a:p>
        </p:txBody>
      </p:sp>
      <p:sp>
        <p:nvSpPr>
          <p:cNvPr id="9" name="TextBox 8">
            <a:extLst>
              <a:ext uri="{FF2B5EF4-FFF2-40B4-BE49-F238E27FC236}">
                <a16:creationId xmlns:a16="http://schemas.microsoft.com/office/drawing/2014/main" id="{4CF7E189-5EE0-E33B-B638-6FA47FAF5E82}"/>
              </a:ext>
            </a:extLst>
          </p:cNvPr>
          <p:cNvSpPr txBox="1"/>
          <p:nvPr/>
        </p:nvSpPr>
        <p:spPr>
          <a:xfrm>
            <a:off x="360000" y="1478657"/>
            <a:ext cx="11423027" cy="4669278"/>
          </a:xfrm>
          <a:prstGeom prst="rect">
            <a:avLst/>
          </a:prstGeom>
          <a:noFill/>
        </p:spPr>
        <p:txBody>
          <a:bodyPr wrap="square" lIns="0" tIns="0" rIns="0" bIns="0" rtlCol="0">
            <a:noAutofit/>
          </a:bodyPr>
          <a:lstStyle/>
          <a:p>
            <a:pPr>
              <a:lnSpc>
                <a:spcPct val="150000"/>
              </a:lnSpc>
            </a:pPr>
            <a:r>
              <a:rPr lang="en-AU" sz="1800" dirty="0">
                <a:solidFill>
                  <a:srgbClr val="000000"/>
                </a:solidFill>
              </a:rPr>
              <a:t>Before we view </a:t>
            </a:r>
            <a:r>
              <a:rPr lang="en-AU" sz="1800" dirty="0" err="1">
                <a:solidFill>
                  <a:srgbClr val="000000"/>
                </a:solidFill>
              </a:rPr>
              <a:t>Eckermann</a:t>
            </a:r>
            <a:r>
              <a:rPr lang="en-AU" sz="1800" dirty="0">
                <a:solidFill>
                  <a:srgbClr val="000000"/>
                </a:solidFill>
              </a:rPr>
              <a:t> speaking about the poem, consider the following questions:</a:t>
            </a:r>
          </a:p>
          <a:p>
            <a:pPr marL="342900" indent="-342900">
              <a:lnSpc>
                <a:spcPct val="150000"/>
              </a:lnSpc>
              <a:buFont typeface="+mj-lt"/>
              <a:buAutoNum type="arabicPeriod"/>
            </a:pPr>
            <a:r>
              <a:rPr lang="en-AU" sz="1800" dirty="0">
                <a:solidFill>
                  <a:srgbClr val="000000"/>
                </a:solidFill>
              </a:rPr>
              <a:t>What do you think it is about? </a:t>
            </a:r>
          </a:p>
          <a:p>
            <a:pPr marL="342900" indent="-342900">
              <a:lnSpc>
                <a:spcPct val="150000"/>
              </a:lnSpc>
              <a:buFont typeface="+mj-lt"/>
              <a:buAutoNum type="arabicPeriod"/>
            </a:pPr>
            <a:r>
              <a:rPr lang="en-AU" sz="1800" dirty="0">
                <a:solidFill>
                  <a:srgbClr val="000000"/>
                </a:solidFill>
              </a:rPr>
              <a:t>What tone is evoked? </a:t>
            </a:r>
          </a:p>
          <a:p>
            <a:pPr marL="342900" indent="-342900">
              <a:lnSpc>
                <a:spcPct val="150000"/>
              </a:lnSpc>
              <a:buFont typeface="+mj-lt"/>
              <a:buAutoNum type="arabicPeriod"/>
            </a:pPr>
            <a:r>
              <a:rPr lang="en-AU" sz="1800" dirty="0">
                <a:solidFill>
                  <a:srgbClr val="000000"/>
                </a:solidFill>
              </a:rPr>
              <a:t>What gives you this impression? </a:t>
            </a:r>
          </a:p>
          <a:p>
            <a:pPr marL="342900" indent="-342900">
              <a:lnSpc>
                <a:spcPct val="150000"/>
              </a:lnSpc>
              <a:buFont typeface="+mj-lt"/>
              <a:buAutoNum type="arabicPeriod"/>
            </a:pPr>
            <a:r>
              <a:rPr lang="en-AU" sz="1800" dirty="0">
                <a:solidFill>
                  <a:srgbClr val="000000"/>
                </a:solidFill>
              </a:rPr>
              <a:t>What is the significance of ‘blue pattern dresses’? Did that detail stand out to you?</a:t>
            </a:r>
          </a:p>
          <a:p>
            <a:pPr marL="342900" indent="-342900">
              <a:lnSpc>
                <a:spcPct val="150000"/>
              </a:lnSpc>
              <a:buFont typeface="+mj-lt"/>
              <a:buAutoNum type="arabicPeriod"/>
            </a:pPr>
            <a:r>
              <a:rPr lang="en-AU" sz="1800" dirty="0">
                <a:solidFill>
                  <a:srgbClr val="000000"/>
                </a:solidFill>
              </a:rPr>
              <a:t>How is it similar to the poems we have already studied? </a:t>
            </a:r>
          </a:p>
          <a:p>
            <a:pPr marL="342900" indent="-342900">
              <a:lnSpc>
                <a:spcPct val="150000"/>
              </a:lnSpc>
              <a:buFont typeface="+mj-lt"/>
              <a:buAutoNum type="arabicPeriod"/>
            </a:pPr>
            <a:r>
              <a:rPr lang="en-AU" sz="1800" dirty="0">
                <a:solidFill>
                  <a:srgbClr val="000000"/>
                </a:solidFill>
              </a:rPr>
              <a:t>How is it different? </a:t>
            </a:r>
          </a:p>
          <a:p>
            <a:pPr marL="342900" indent="-342900">
              <a:lnSpc>
                <a:spcPct val="150000"/>
              </a:lnSpc>
              <a:buFont typeface="+mj-lt"/>
              <a:buAutoNum type="arabicPeriod"/>
            </a:pPr>
            <a:r>
              <a:rPr lang="en-AU" sz="1800" dirty="0">
                <a:solidFill>
                  <a:srgbClr val="000000"/>
                </a:solidFill>
              </a:rPr>
              <a:t>What line or stanza stands out to you the most?</a:t>
            </a: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9A31B8BB-48F9-1FC3-DAAE-CF7F81627086}"/>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64</a:t>
            </a:fld>
            <a:endParaRPr lang="en-AU" dirty="0"/>
          </a:p>
        </p:txBody>
      </p:sp>
    </p:spTree>
    <p:extLst>
      <p:ext uri="{BB962C8B-B14F-4D97-AF65-F5344CB8AC3E}">
        <p14:creationId xmlns:p14="http://schemas.microsoft.com/office/powerpoint/2010/main" val="107444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5F2B2-11BA-F85E-6DA2-3B611982220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CBE2298-3B47-9396-533F-158785679F52}"/>
              </a:ext>
            </a:extLst>
          </p:cNvPr>
          <p:cNvSpPr>
            <a:spLocks noGrp="1"/>
          </p:cNvSpPr>
          <p:nvPr>
            <p:ph type="title"/>
          </p:nvPr>
        </p:nvSpPr>
        <p:spPr>
          <a:xfrm>
            <a:off x="360000" y="360000"/>
            <a:ext cx="10080000" cy="600227"/>
          </a:xfrm>
          <a:solidFill>
            <a:schemeClr val="bg1"/>
          </a:solidFill>
        </p:spPr>
        <p:txBody>
          <a:bodyPr/>
          <a:lstStyle/>
          <a:p>
            <a:r>
              <a:rPr lang="en-AU" dirty="0"/>
              <a:t>‘</a:t>
            </a:r>
            <a:r>
              <a:rPr lang="en-AU" dirty="0" err="1"/>
              <a:t>Oombulgarri</a:t>
            </a:r>
            <a:r>
              <a:rPr lang="en-AU" dirty="0"/>
              <a:t>’ (3 of 4)</a:t>
            </a:r>
            <a:endParaRPr lang="en-US" dirty="0">
              <a:solidFill>
                <a:srgbClr val="002664"/>
              </a:solidFill>
            </a:endParaRPr>
          </a:p>
        </p:txBody>
      </p:sp>
      <p:sp>
        <p:nvSpPr>
          <p:cNvPr id="8" name="Text Placeholder 7">
            <a:extLst>
              <a:ext uri="{FF2B5EF4-FFF2-40B4-BE49-F238E27FC236}">
                <a16:creationId xmlns:a16="http://schemas.microsoft.com/office/drawing/2014/main" id="{A21A2873-C43E-A23E-43EF-AB3E0233E03A}"/>
              </a:ext>
            </a:extLst>
          </p:cNvPr>
          <p:cNvSpPr>
            <a:spLocks noGrp="1"/>
          </p:cNvSpPr>
          <p:nvPr>
            <p:ph type="body" sz="quarter" idx="18"/>
          </p:nvPr>
        </p:nvSpPr>
        <p:spPr>
          <a:xfrm>
            <a:off x="360000" y="960227"/>
            <a:ext cx="10080000" cy="310015"/>
          </a:xfrm>
        </p:spPr>
        <p:txBody>
          <a:bodyPr/>
          <a:lstStyle/>
          <a:p>
            <a:r>
              <a:rPr lang="en-AU" dirty="0"/>
              <a:t>Personal reflection on the poem </a:t>
            </a:r>
          </a:p>
        </p:txBody>
      </p:sp>
      <p:sp>
        <p:nvSpPr>
          <p:cNvPr id="9" name="TextBox 8">
            <a:extLst>
              <a:ext uri="{FF2B5EF4-FFF2-40B4-BE49-F238E27FC236}">
                <a16:creationId xmlns:a16="http://schemas.microsoft.com/office/drawing/2014/main" id="{AC03CE9A-7AD1-A4A1-E05A-5D4F2375D212}"/>
              </a:ext>
            </a:extLst>
          </p:cNvPr>
          <p:cNvSpPr txBox="1"/>
          <p:nvPr/>
        </p:nvSpPr>
        <p:spPr>
          <a:xfrm>
            <a:off x="360000" y="1478657"/>
            <a:ext cx="11423027" cy="4669278"/>
          </a:xfrm>
          <a:prstGeom prst="rect">
            <a:avLst/>
          </a:prstGeom>
          <a:noFill/>
        </p:spPr>
        <p:txBody>
          <a:bodyPr wrap="square" lIns="0" tIns="0" rIns="0" bIns="0" rtlCol="0">
            <a:noAutofit/>
          </a:bodyPr>
          <a:lstStyle/>
          <a:p>
            <a:pPr>
              <a:lnSpc>
                <a:spcPct val="150000"/>
              </a:lnSpc>
            </a:pPr>
            <a:r>
              <a:rPr lang="en-AU" sz="1800" dirty="0">
                <a:solidFill>
                  <a:srgbClr val="000000"/>
                </a:solidFill>
                <a:hlinkClick r:id="rId3"/>
              </a:rPr>
              <a:t>View </a:t>
            </a:r>
            <a:r>
              <a:rPr lang="en-AU" sz="1800" dirty="0" err="1">
                <a:solidFill>
                  <a:srgbClr val="000000"/>
                </a:solidFill>
                <a:hlinkClick r:id="rId3"/>
              </a:rPr>
              <a:t>Eckermann</a:t>
            </a:r>
            <a:r>
              <a:rPr lang="en-AU" sz="1800" dirty="0">
                <a:solidFill>
                  <a:srgbClr val="000000"/>
                </a:solidFill>
                <a:hlinkClick r:id="rId3"/>
              </a:rPr>
              <a:t> reflecting on her poem ‘</a:t>
            </a:r>
            <a:r>
              <a:rPr lang="en-AU" sz="1800" dirty="0" err="1">
                <a:solidFill>
                  <a:srgbClr val="000000"/>
                </a:solidFill>
                <a:hlinkClick r:id="rId3"/>
              </a:rPr>
              <a:t>Oombulgarri</a:t>
            </a:r>
            <a:r>
              <a:rPr lang="en-AU" sz="1800" dirty="0">
                <a:solidFill>
                  <a:srgbClr val="000000"/>
                </a:solidFill>
                <a:hlinkClick r:id="rId3"/>
              </a:rPr>
              <a:t>’</a:t>
            </a:r>
            <a:r>
              <a:rPr lang="en-AU" sz="1800" dirty="0">
                <a:solidFill>
                  <a:srgbClr val="000000"/>
                </a:solidFill>
              </a:rPr>
              <a:t> (3:46).</a:t>
            </a:r>
          </a:p>
          <a:p>
            <a:pPr>
              <a:lnSpc>
                <a:spcPct val="150000"/>
              </a:lnSpc>
            </a:pPr>
            <a:r>
              <a:rPr lang="en-AU" sz="1800" dirty="0">
                <a:solidFill>
                  <a:srgbClr val="000000"/>
                </a:solidFill>
              </a:rPr>
              <a:t>In the interview, she says “I’m hoping to plant curiosity in the reader that they’ll go ‘what’s </a:t>
            </a:r>
            <a:r>
              <a:rPr lang="en-AU" sz="1800" dirty="0" err="1">
                <a:solidFill>
                  <a:srgbClr val="000000"/>
                </a:solidFill>
              </a:rPr>
              <a:t>Ombulgarri</a:t>
            </a:r>
            <a:r>
              <a:rPr lang="en-AU" sz="1800" dirty="0">
                <a:solidFill>
                  <a:srgbClr val="000000"/>
                </a:solidFill>
              </a:rPr>
              <a:t>?’, and we all have access to Google now and, you know, a fast way of learning, and so much is recorded via phones and even people in remote areas being able to upload things on to the community. So I guess it’s a bit of a challenge too, for the reader to research the place names, and to find out the bigger story of these places.”</a:t>
            </a:r>
          </a:p>
          <a:p>
            <a:pPr>
              <a:lnSpc>
                <a:spcPct val="150000"/>
              </a:lnSpc>
            </a:pPr>
            <a:r>
              <a:rPr lang="en-AU" sz="1800" dirty="0">
                <a:solidFill>
                  <a:srgbClr val="000000"/>
                </a:solidFill>
              </a:rPr>
              <a:t>Reflection task: Did you feel the curiosity and think ‘what’s </a:t>
            </a:r>
            <a:r>
              <a:rPr lang="en-AU" sz="1800" dirty="0" err="1">
                <a:solidFill>
                  <a:srgbClr val="000000"/>
                </a:solidFill>
              </a:rPr>
              <a:t>Ombulgarri</a:t>
            </a:r>
            <a:r>
              <a:rPr lang="en-AU" sz="1800" dirty="0">
                <a:solidFill>
                  <a:srgbClr val="000000"/>
                </a:solidFill>
              </a:rPr>
              <a:t>?’ Did you feel challenged by </a:t>
            </a:r>
            <a:r>
              <a:rPr lang="en-AU" sz="1800" dirty="0" err="1">
                <a:solidFill>
                  <a:srgbClr val="000000"/>
                </a:solidFill>
              </a:rPr>
              <a:t>Eckermann</a:t>
            </a:r>
            <a:r>
              <a:rPr lang="en-AU" sz="1800" dirty="0">
                <a:solidFill>
                  <a:srgbClr val="000000"/>
                </a:solidFill>
              </a:rPr>
              <a:t> to research and know more about the bigger story of </a:t>
            </a:r>
            <a:r>
              <a:rPr lang="en-AU" sz="1800" dirty="0" err="1">
                <a:solidFill>
                  <a:srgbClr val="000000"/>
                </a:solidFill>
              </a:rPr>
              <a:t>Ombulgarri</a:t>
            </a:r>
            <a:r>
              <a:rPr lang="en-AU" sz="1800" dirty="0">
                <a:solidFill>
                  <a:srgbClr val="000000"/>
                </a:solidFill>
              </a:rPr>
              <a:t>? What does this suggest to you about the power and potential of poetry as a tool for reflection and education in wider Australian society?</a:t>
            </a: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3B633AAA-6925-80D7-D97E-937940E3641C}"/>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65</a:t>
            </a:fld>
            <a:endParaRPr lang="en-AU" dirty="0"/>
          </a:p>
        </p:txBody>
      </p:sp>
    </p:spTree>
    <p:extLst>
      <p:ext uri="{BB962C8B-B14F-4D97-AF65-F5344CB8AC3E}">
        <p14:creationId xmlns:p14="http://schemas.microsoft.com/office/powerpoint/2010/main" val="273135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969C3-67FF-1E2F-F672-6E5804AF7CE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E6E82AD-2F04-9565-315F-893B2E6706DA}"/>
              </a:ext>
            </a:extLst>
          </p:cNvPr>
          <p:cNvSpPr>
            <a:spLocks noGrp="1"/>
          </p:cNvSpPr>
          <p:nvPr>
            <p:ph type="title"/>
          </p:nvPr>
        </p:nvSpPr>
        <p:spPr>
          <a:xfrm>
            <a:off x="360000" y="360000"/>
            <a:ext cx="10080000" cy="600227"/>
          </a:xfrm>
          <a:solidFill>
            <a:schemeClr val="bg1"/>
          </a:solidFill>
        </p:spPr>
        <p:txBody>
          <a:bodyPr/>
          <a:lstStyle/>
          <a:p>
            <a:r>
              <a:rPr lang="en-AU" dirty="0"/>
              <a:t>‘</a:t>
            </a:r>
            <a:r>
              <a:rPr lang="en-AU" dirty="0" err="1"/>
              <a:t>Oombulgarri</a:t>
            </a:r>
            <a:r>
              <a:rPr lang="en-AU" dirty="0"/>
              <a:t>’ (4 of 4)</a:t>
            </a:r>
            <a:endParaRPr lang="en-US" dirty="0">
              <a:solidFill>
                <a:srgbClr val="002664"/>
              </a:solidFill>
            </a:endParaRPr>
          </a:p>
        </p:txBody>
      </p:sp>
      <p:sp>
        <p:nvSpPr>
          <p:cNvPr id="8" name="Text Placeholder 7">
            <a:extLst>
              <a:ext uri="{FF2B5EF4-FFF2-40B4-BE49-F238E27FC236}">
                <a16:creationId xmlns:a16="http://schemas.microsoft.com/office/drawing/2014/main" id="{29B28A0B-5934-8533-1B7C-07D0F8115967}"/>
              </a:ext>
            </a:extLst>
          </p:cNvPr>
          <p:cNvSpPr>
            <a:spLocks noGrp="1"/>
          </p:cNvSpPr>
          <p:nvPr>
            <p:ph type="body" sz="quarter" idx="18"/>
          </p:nvPr>
        </p:nvSpPr>
        <p:spPr>
          <a:xfrm>
            <a:off x="360000" y="960227"/>
            <a:ext cx="10080000" cy="310015"/>
          </a:xfrm>
        </p:spPr>
        <p:txBody>
          <a:bodyPr/>
          <a:lstStyle/>
          <a:p>
            <a:r>
              <a:rPr lang="en-AU" dirty="0"/>
              <a:t>Creative response</a:t>
            </a:r>
          </a:p>
        </p:txBody>
      </p:sp>
      <p:sp>
        <p:nvSpPr>
          <p:cNvPr id="9" name="TextBox 8">
            <a:extLst>
              <a:ext uri="{FF2B5EF4-FFF2-40B4-BE49-F238E27FC236}">
                <a16:creationId xmlns:a16="http://schemas.microsoft.com/office/drawing/2014/main" id="{555DF33B-223C-AFCE-2A3A-0A0A71C3D397}"/>
              </a:ext>
            </a:extLst>
          </p:cNvPr>
          <p:cNvSpPr txBox="1"/>
          <p:nvPr/>
        </p:nvSpPr>
        <p:spPr>
          <a:xfrm>
            <a:off x="360000" y="1478657"/>
            <a:ext cx="11423027" cy="4669278"/>
          </a:xfrm>
          <a:prstGeom prst="rect">
            <a:avLst/>
          </a:prstGeom>
          <a:noFill/>
        </p:spPr>
        <p:txBody>
          <a:bodyPr wrap="square" lIns="0" tIns="0" rIns="0" bIns="0" rtlCol="0">
            <a:noAutofit/>
          </a:bodyPr>
          <a:lstStyle/>
          <a:p>
            <a:pPr marL="342900" indent="-342900">
              <a:lnSpc>
                <a:spcPct val="150000"/>
              </a:lnSpc>
              <a:buFont typeface="+mj-lt"/>
              <a:buAutoNum type="arabicPeriod"/>
            </a:pPr>
            <a:r>
              <a:rPr lang="en-AU" sz="1800" dirty="0">
                <a:solidFill>
                  <a:srgbClr val="000000"/>
                </a:solidFill>
              </a:rPr>
              <a:t>Reread the poem and make a list of all the words that hold negative connotations.</a:t>
            </a:r>
          </a:p>
          <a:p>
            <a:pPr marL="342900" indent="-342900">
              <a:lnSpc>
                <a:spcPct val="150000"/>
              </a:lnSpc>
              <a:buFont typeface="+mj-lt"/>
              <a:buAutoNum type="arabicPeriod"/>
            </a:pPr>
            <a:r>
              <a:rPr lang="en-AU" sz="1800" dirty="0">
                <a:solidFill>
                  <a:srgbClr val="000000"/>
                </a:solidFill>
              </a:rPr>
              <a:t>Using these words as a starting point, compose at least one additional stanza to this poem, capturing the desertion of </a:t>
            </a:r>
            <a:r>
              <a:rPr lang="en-AU" sz="1800" dirty="0" err="1">
                <a:solidFill>
                  <a:srgbClr val="000000"/>
                </a:solidFill>
              </a:rPr>
              <a:t>Oombulgarri</a:t>
            </a:r>
            <a:r>
              <a:rPr lang="en-AU" sz="1800" dirty="0">
                <a:solidFill>
                  <a:srgbClr val="000000"/>
                </a:solidFill>
              </a:rPr>
              <a:t>.</a:t>
            </a: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9D20EE08-279E-42D2-4FEE-8AE594DF497E}"/>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66</a:t>
            </a:fld>
            <a:endParaRPr lang="en-AU" dirty="0"/>
          </a:p>
        </p:txBody>
      </p:sp>
    </p:spTree>
    <p:extLst>
      <p:ext uri="{BB962C8B-B14F-4D97-AF65-F5344CB8AC3E}">
        <p14:creationId xmlns:p14="http://schemas.microsoft.com/office/powerpoint/2010/main" val="131487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80DB5-00D8-A524-C708-827F90200E6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3E27378-562F-DBDA-355F-31ACA143E984}"/>
              </a:ext>
            </a:extLst>
          </p:cNvPr>
          <p:cNvSpPr>
            <a:spLocks noGrp="1"/>
          </p:cNvSpPr>
          <p:nvPr>
            <p:ph type="ctrTitle"/>
          </p:nvPr>
        </p:nvSpPr>
        <p:spPr>
          <a:xfrm>
            <a:off x="359999" y="360000"/>
            <a:ext cx="10725818" cy="3069000"/>
          </a:xfrm>
        </p:spPr>
        <p:txBody>
          <a:bodyPr/>
          <a:lstStyle/>
          <a:p>
            <a:r>
              <a:rPr lang="en-AU" dirty="0"/>
              <a:t>Poem – ‘Unearth’ </a:t>
            </a:r>
            <a:endParaRPr lang="en-US" dirty="0">
              <a:solidFill>
                <a:srgbClr val="002664"/>
              </a:solidFill>
            </a:endParaRPr>
          </a:p>
        </p:txBody>
      </p:sp>
      <p:sp>
        <p:nvSpPr>
          <p:cNvPr id="10" name="Text Placeholder 9">
            <a:extLst>
              <a:ext uri="{FF2B5EF4-FFF2-40B4-BE49-F238E27FC236}">
                <a16:creationId xmlns:a16="http://schemas.microsoft.com/office/drawing/2014/main" id="{76F54BEC-DA92-6B72-B4E4-0487C2946E2E}"/>
              </a:ext>
            </a:extLst>
          </p:cNvPr>
          <p:cNvSpPr>
            <a:spLocks noGrp="1"/>
          </p:cNvSpPr>
          <p:nvPr>
            <p:ph type="body" sz="quarter" idx="14"/>
          </p:nvPr>
        </p:nvSpPr>
        <p:spPr>
          <a:xfrm>
            <a:off x="359999" y="4088491"/>
            <a:ext cx="10571705" cy="1328461"/>
          </a:xfrm>
        </p:spPr>
        <p:txBody>
          <a:bodyPr/>
          <a:lstStyle/>
          <a:p>
            <a:r>
              <a:rPr lang="en-AU" dirty="0"/>
              <a:t>Developing a detailed understanding of the poem ‘Unearth’</a:t>
            </a:r>
          </a:p>
        </p:txBody>
      </p:sp>
    </p:spTree>
    <p:extLst>
      <p:ext uri="{BB962C8B-B14F-4D97-AF65-F5344CB8AC3E}">
        <p14:creationId xmlns:p14="http://schemas.microsoft.com/office/powerpoint/2010/main" val="132508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2708A-5A1A-71A0-4BC0-4BC7E0B7E95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144F59A-503C-3438-9C7C-44B29912CA4E}"/>
              </a:ext>
            </a:extLst>
          </p:cNvPr>
          <p:cNvSpPr>
            <a:spLocks noGrp="1"/>
          </p:cNvSpPr>
          <p:nvPr>
            <p:ph type="title"/>
          </p:nvPr>
        </p:nvSpPr>
        <p:spPr>
          <a:xfrm>
            <a:off x="360000" y="360000"/>
            <a:ext cx="10080000" cy="600227"/>
          </a:xfrm>
          <a:solidFill>
            <a:schemeClr val="bg1"/>
          </a:solidFill>
        </p:spPr>
        <p:txBody>
          <a:bodyPr/>
          <a:lstStyle/>
          <a:p>
            <a:r>
              <a:rPr lang="en-AU" dirty="0"/>
              <a:t>‘Unearth’ (1 of 3)</a:t>
            </a:r>
            <a:endParaRPr lang="en-US" dirty="0">
              <a:solidFill>
                <a:srgbClr val="002664"/>
              </a:solidFill>
            </a:endParaRPr>
          </a:p>
        </p:txBody>
      </p:sp>
      <p:sp>
        <p:nvSpPr>
          <p:cNvPr id="8" name="Text Placeholder 7">
            <a:extLst>
              <a:ext uri="{FF2B5EF4-FFF2-40B4-BE49-F238E27FC236}">
                <a16:creationId xmlns:a16="http://schemas.microsoft.com/office/drawing/2014/main" id="{BE919305-524B-6519-8D3D-94205BCE7B0C}"/>
              </a:ext>
            </a:extLst>
          </p:cNvPr>
          <p:cNvSpPr>
            <a:spLocks noGrp="1"/>
          </p:cNvSpPr>
          <p:nvPr>
            <p:ph type="body" sz="quarter" idx="18"/>
          </p:nvPr>
        </p:nvSpPr>
        <p:spPr>
          <a:xfrm>
            <a:off x="360000" y="960227"/>
            <a:ext cx="10080000" cy="310015"/>
          </a:xfrm>
        </p:spPr>
        <p:txBody>
          <a:bodyPr/>
          <a:lstStyle/>
          <a:p>
            <a:r>
              <a:rPr lang="en-AU" dirty="0"/>
              <a:t>Reading the poem </a:t>
            </a:r>
          </a:p>
        </p:txBody>
      </p:sp>
      <p:sp>
        <p:nvSpPr>
          <p:cNvPr id="9" name="TextBox 8">
            <a:extLst>
              <a:ext uri="{FF2B5EF4-FFF2-40B4-BE49-F238E27FC236}">
                <a16:creationId xmlns:a16="http://schemas.microsoft.com/office/drawing/2014/main" id="{3B338E02-E017-5596-2BF3-C8D2C3FDAC83}"/>
              </a:ext>
            </a:extLst>
          </p:cNvPr>
          <p:cNvSpPr txBox="1"/>
          <p:nvPr/>
        </p:nvSpPr>
        <p:spPr>
          <a:xfrm>
            <a:off x="360000" y="1478657"/>
            <a:ext cx="11423027" cy="4669278"/>
          </a:xfrm>
          <a:prstGeom prst="rect">
            <a:avLst/>
          </a:prstGeom>
          <a:noFill/>
        </p:spPr>
        <p:txBody>
          <a:bodyPr wrap="square" lIns="0" tIns="0" rIns="0" bIns="0" rtlCol="0">
            <a:noAutofit/>
          </a:bodyPr>
          <a:lstStyle/>
          <a:p>
            <a:pPr>
              <a:lnSpc>
                <a:spcPct val="150000"/>
              </a:lnSpc>
            </a:pPr>
            <a:r>
              <a:rPr lang="en-AU" sz="1800" dirty="0">
                <a:solidFill>
                  <a:srgbClr val="000000"/>
                </a:solidFill>
              </a:rPr>
              <a:t>‘Unearth’ celebrates the future successes and achievements of Aboriginal peoples, rooted in the dark truth of Aboriginal history. </a:t>
            </a:r>
          </a:p>
          <a:p>
            <a:pPr>
              <a:lnSpc>
                <a:spcPct val="150000"/>
              </a:lnSpc>
            </a:pPr>
            <a:r>
              <a:rPr lang="en-AU" sz="1800" dirty="0">
                <a:solidFill>
                  <a:srgbClr val="000000"/>
                </a:solidFill>
                <a:hlinkClick r:id="rId3"/>
              </a:rPr>
              <a:t>Listen to Eckermann reading ‘Unearth’ </a:t>
            </a:r>
            <a:r>
              <a:rPr lang="en-AU" sz="1800" dirty="0">
                <a:solidFill>
                  <a:srgbClr val="000000"/>
                </a:solidFill>
              </a:rPr>
              <a:t>(1:11) and make annotations of poetic devices used. Some devices to note are:</a:t>
            </a:r>
          </a:p>
          <a:p>
            <a:pPr marL="285750" indent="-285750">
              <a:lnSpc>
                <a:spcPct val="150000"/>
              </a:lnSpc>
              <a:buFont typeface="Arial" panose="020B0604020202020204" pitchFamily="34" charset="0"/>
              <a:buChar char="•"/>
            </a:pPr>
            <a:r>
              <a:rPr lang="en-AU" sz="1800" dirty="0">
                <a:solidFill>
                  <a:srgbClr val="000000"/>
                </a:solidFill>
              </a:rPr>
              <a:t>stanza and line structures </a:t>
            </a:r>
          </a:p>
          <a:p>
            <a:pPr marL="285750" indent="-285750">
              <a:lnSpc>
                <a:spcPct val="150000"/>
              </a:lnSpc>
              <a:buFont typeface="Arial" panose="020B0604020202020204" pitchFamily="34" charset="0"/>
              <a:buChar char="•"/>
            </a:pPr>
            <a:r>
              <a:rPr lang="en-AU" sz="1800" dirty="0">
                <a:solidFill>
                  <a:srgbClr val="000000"/>
                </a:solidFill>
              </a:rPr>
              <a:t>symbolism of boomerang</a:t>
            </a:r>
          </a:p>
          <a:p>
            <a:pPr marL="285750" indent="-285750">
              <a:lnSpc>
                <a:spcPct val="150000"/>
              </a:lnSpc>
              <a:buFont typeface="Arial" panose="020B0604020202020204" pitchFamily="34" charset="0"/>
              <a:buChar char="•"/>
            </a:pPr>
            <a:r>
              <a:rPr lang="en-AU" sz="1800" dirty="0">
                <a:solidFill>
                  <a:srgbClr val="000000"/>
                </a:solidFill>
              </a:rPr>
              <a:t>symbolism of earth</a:t>
            </a:r>
          </a:p>
          <a:p>
            <a:pPr marL="285750" indent="-285750">
              <a:lnSpc>
                <a:spcPct val="150000"/>
              </a:lnSpc>
              <a:buFont typeface="Arial" panose="020B0604020202020204" pitchFamily="34" charset="0"/>
              <a:buChar char="•"/>
            </a:pPr>
            <a:r>
              <a:rPr lang="en-AU" sz="1800" dirty="0">
                <a:solidFill>
                  <a:srgbClr val="000000"/>
                </a:solidFill>
              </a:rPr>
              <a:t>metaphor </a:t>
            </a:r>
          </a:p>
          <a:p>
            <a:pPr marL="285750" indent="-285750">
              <a:lnSpc>
                <a:spcPct val="150000"/>
              </a:lnSpc>
              <a:buFont typeface="Arial" panose="020B0604020202020204" pitchFamily="34" charset="0"/>
              <a:buChar char="•"/>
            </a:pPr>
            <a:r>
              <a:rPr lang="en-AU" sz="1800" dirty="0">
                <a:solidFill>
                  <a:srgbClr val="000000"/>
                </a:solidFill>
              </a:rPr>
              <a:t>inclusive pronouns</a:t>
            </a:r>
          </a:p>
          <a:p>
            <a:pPr marL="285750" indent="-285750">
              <a:lnSpc>
                <a:spcPct val="150000"/>
              </a:lnSpc>
              <a:buFont typeface="Arial" panose="020B0604020202020204" pitchFamily="34" charset="0"/>
              <a:buChar char="•"/>
            </a:pPr>
            <a:r>
              <a:rPr lang="en-AU" sz="1800" dirty="0">
                <a:solidFill>
                  <a:srgbClr val="000000"/>
                </a:solidFill>
              </a:rPr>
              <a:t>change of tense.</a:t>
            </a: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6C709C75-2DE3-DE06-3229-3BF59028ECC7}"/>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68</a:t>
            </a:fld>
            <a:endParaRPr lang="en-AU" dirty="0"/>
          </a:p>
        </p:txBody>
      </p:sp>
    </p:spTree>
    <p:extLst>
      <p:ext uri="{BB962C8B-B14F-4D97-AF65-F5344CB8AC3E}">
        <p14:creationId xmlns:p14="http://schemas.microsoft.com/office/powerpoint/2010/main" val="327745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6B7D8-0A8A-B30B-F942-A33F91EBCB1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BFF19B0-2960-864B-A246-1186A32F87C0}"/>
              </a:ext>
            </a:extLst>
          </p:cNvPr>
          <p:cNvSpPr>
            <a:spLocks noGrp="1"/>
          </p:cNvSpPr>
          <p:nvPr>
            <p:ph type="title"/>
          </p:nvPr>
        </p:nvSpPr>
        <p:spPr>
          <a:xfrm>
            <a:off x="360000" y="360000"/>
            <a:ext cx="10080000" cy="600227"/>
          </a:xfrm>
          <a:solidFill>
            <a:schemeClr val="bg1"/>
          </a:solidFill>
        </p:spPr>
        <p:txBody>
          <a:bodyPr/>
          <a:lstStyle/>
          <a:p>
            <a:r>
              <a:rPr lang="en-AU" dirty="0"/>
              <a:t>‘Unearth’ (2 of 3)</a:t>
            </a:r>
            <a:endParaRPr lang="en-US" dirty="0">
              <a:solidFill>
                <a:srgbClr val="002664"/>
              </a:solidFill>
            </a:endParaRPr>
          </a:p>
        </p:txBody>
      </p:sp>
      <p:sp>
        <p:nvSpPr>
          <p:cNvPr id="8" name="Text Placeholder 7">
            <a:extLst>
              <a:ext uri="{FF2B5EF4-FFF2-40B4-BE49-F238E27FC236}">
                <a16:creationId xmlns:a16="http://schemas.microsoft.com/office/drawing/2014/main" id="{62C2CC51-94B2-EA35-1965-9A3829448CE0}"/>
              </a:ext>
            </a:extLst>
          </p:cNvPr>
          <p:cNvSpPr>
            <a:spLocks noGrp="1"/>
          </p:cNvSpPr>
          <p:nvPr>
            <p:ph type="body" sz="quarter" idx="18"/>
          </p:nvPr>
        </p:nvSpPr>
        <p:spPr>
          <a:xfrm>
            <a:off x="360000" y="960227"/>
            <a:ext cx="10080000" cy="310015"/>
          </a:xfrm>
        </p:spPr>
        <p:txBody>
          <a:bodyPr/>
          <a:lstStyle/>
          <a:p>
            <a:r>
              <a:rPr lang="en-AU" dirty="0"/>
              <a:t>Personal reflection on the poem </a:t>
            </a:r>
          </a:p>
        </p:txBody>
      </p:sp>
      <p:sp>
        <p:nvSpPr>
          <p:cNvPr id="9" name="TextBox 8">
            <a:extLst>
              <a:ext uri="{FF2B5EF4-FFF2-40B4-BE49-F238E27FC236}">
                <a16:creationId xmlns:a16="http://schemas.microsoft.com/office/drawing/2014/main" id="{92151C9C-4FCB-5717-F583-08E6AD707DFD}"/>
              </a:ext>
            </a:extLst>
          </p:cNvPr>
          <p:cNvSpPr txBox="1"/>
          <p:nvPr/>
        </p:nvSpPr>
        <p:spPr>
          <a:xfrm>
            <a:off x="360000" y="1478657"/>
            <a:ext cx="11423027" cy="1646508"/>
          </a:xfrm>
          <a:prstGeom prst="rect">
            <a:avLst/>
          </a:prstGeom>
          <a:noFill/>
        </p:spPr>
        <p:txBody>
          <a:bodyPr wrap="square" lIns="0" tIns="0" rIns="0" bIns="0" rtlCol="0">
            <a:noAutofit/>
          </a:bodyPr>
          <a:lstStyle/>
          <a:p>
            <a:pPr marL="342900" indent="-342900">
              <a:lnSpc>
                <a:spcPct val="150000"/>
              </a:lnSpc>
              <a:buFont typeface="+mj-lt"/>
              <a:buAutoNum type="arabicPeriod"/>
            </a:pPr>
            <a:r>
              <a:rPr lang="en-AU" sz="1800" dirty="0">
                <a:solidFill>
                  <a:srgbClr val="000000"/>
                </a:solidFill>
                <a:hlinkClick r:id="rId5"/>
              </a:rPr>
              <a:t>View Eckermann reflecting on her poem ‘Unearth’</a:t>
            </a:r>
            <a:r>
              <a:rPr lang="en-AU" sz="1800" dirty="0">
                <a:solidFill>
                  <a:srgbClr val="000000"/>
                </a:solidFill>
              </a:rPr>
              <a:t> (4:04).</a:t>
            </a:r>
          </a:p>
          <a:p>
            <a:pPr marL="342900" indent="-342900">
              <a:lnSpc>
                <a:spcPct val="150000"/>
              </a:lnSpc>
              <a:buFont typeface="+mj-lt"/>
              <a:buAutoNum type="arabicPeriod"/>
            </a:pPr>
            <a:r>
              <a:rPr lang="en-AU" sz="1800" dirty="0">
                <a:solidFill>
                  <a:srgbClr val="000000"/>
                </a:solidFill>
              </a:rPr>
              <a:t>In this interview, </a:t>
            </a:r>
            <a:r>
              <a:rPr lang="en-AU" sz="1800" dirty="0" err="1">
                <a:solidFill>
                  <a:srgbClr val="000000"/>
                </a:solidFill>
              </a:rPr>
              <a:t>Eckermann</a:t>
            </a:r>
            <a:r>
              <a:rPr lang="en-AU" sz="1800" dirty="0">
                <a:solidFill>
                  <a:srgbClr val="000000"/>
                </a:solidFill>
              </a:rPr>
              <a:t> balances the future successes and achievements of Aboriginal peoples and wider Australian society against the ‘blood on the truth’ of Aboriginal history.</a:t>
            </a:r>
          </a:p>
          <a:p>
            <a:pPr marL="342900" indent="-342900">
              <a:lnSpc>
                <a:spcPct val="150000"/>
              </a:lnSpc>
              <a:buFont typeface="+mj-lt"/>
              <a:buAutoNum type="arabicPeriod"/>
            </a:pPr>
            <a:r>
              <a:rPr lang="en-AU" sz="1800" dirty="0">
                <a:solidFill>
                  <a:srgbClr val="000000"/>
                </a:solidFill>
              </a:rPr>
              <a:t>As you view the interview, take notes under the 2 columns below.  </a:t>
            </a:r>
          </a:p>
          <a:p>
            <a:pPr>
              <a:lnSpc>
                <a:spcPct val="150000"/>
              </a:lnSpc>
            </a:pPr>
            <a:endParaRPr lang="en-AU" sz="1800" dirty="0">
              <a:solidFill>
                <a:srgbClr val="000000"/>
              </a:solidFill>
            </a:endParaRPr>
          </a:p>
        </p:txBody>
      </p:sp>
      <p:sp>
        <p:nvSpPr>
          <p:cNvPr id="4" name="TextBox 3">
            <a:extLst>
              <a:ext uri="{FF2B5EF4-FFF2-40B4-BE49-F238E27FC236}">
                <a16:creationId xmlns:a16="http://schemas.microsoft.com/office/drawing/2014/main" id="{73DFEDCE-A730-AF8D-0DDF-A2DDC252A8BC}"/>
              </a:ext>
            </a:extLst>
          </p:cNvPr>
          <p:cNvSpPr txBox="1"/>
          <p:nvPr/>
        </p:nvSpPr>
        <p:spPr>
          <a:xfrm>
            <a:off x="360000" y="3276600"/>
            <a:ext cx="5045377" cy="313641"/>
          </a:xfrm>
          <a:prstGeom prst="rect">
            <a:avLst/>
          </a:prstGeom>
          <a:noFill/>
        </p:spPr>
        <p:txBody>
          <a:bodyPr wrap="square" lIns="0" tIns="0" rIns="0" bIns="0" rtlCol="0">
            <a:noAutofit/>
          </a:bodyPr>
          <a:lstStyle/>
          <a:p>
            <a:r>
              <a:rPr lang="en-US" sz="1800" dirty="0"/>
              <a:t>Words that reflect optimism and hope</a:t>
            </a:r>
          </a:p>
          <a:p>
            <a:pPr algn="l"/>
            <a:endParaRPr lang="en-US" sz="1800" dirty="0"/>
          </a:p>
        </p:txBody>
      </p:sp>
      <p:sp>
        <p:nvSpPr>
          <p:cNvPr id="11" name="TextBox 10">
            <a:extLst>
              <a:ext uri="{FF2B5EF4-FFF2-40B4-BE49-F238E27FC236}">
                <a16:creationId xmlns:a16="http://schemas.microsoft.com/office/drawing/2014/main" id="{CCDB52EF-273D-C7CA-E150-A62AF800C30E}"/>
              </a:ext>
            </a:extLst>
          </p:cNvPr>
          <p:cNvSpPr txBox="1"/>
          <p:nvPr/>
        </p:nvSpPr>
        <p:spPr>
          <a:xfrm>
            <a:off x="6325371" y="3276600"/>
            <a:ext cx="5045377" cy="435429"/>
          </a:xfrm>
          <a:prstGeom prst="rect">
            <a:avLst/>
          </a:prstGeom>
          <a:noFill/>
        </p:spPr>
        <p:txBody>
          <a:bodyPr wrap="square" lIns="0" tIns="0" rIns="0" bIns="0" rtlCol="0">
            <a:noAutofit/>
          </a:bodyPr>
          <a:lstStyle/>
          <a:p>
            <a:pPr algn="l"/>
            <a:r>
              <a:rPr lang="en-US" sz="1800" dirty="0"/>
              <a:t>Words that reflect oppression and suffering</a:t>
            </a:r>
          </a:p>
        </p:txBody>
      </p:sp>
      <p:sp>
        <p:nvSpPr>
          <p:cNvPr id="10" name="TextBox 9">
            <a:extLst>
              <a:ext uri="{FF2B5EF4-FFF2-40B4-BE49-F238E27FC236}">
                <a16:creationId xmlns:a16="http://schemas.microsoft.com/office/drawing/2014/main" id="{32F183E0-E332-DE92-5B6E-D67E6C761192}"/>
              </a:ext>
            </a:extLst>
          </p:cNvPr>
          <p:cNvSpPr txBox="1"/>
          <p:nvPr/>
        </p:nvSpPr>
        <p:spPr>
          <a:xfrm>
            <a:off x="360000" y="5856790"/>
            <a:ext cx="11423027" cy="405114"/>
          </a:xfrm>
          <a:prstGeom prst="rect">
            <a:avLst/>
          </a:prstGeom>
          <a:noFill/>
        </p:spPr>
        <p:txBody>
          <a:bodyPr wrap="square" lIns="0" tIns="0" rIns="0" bIns="0" rtlCol="0">
            <a:noAutofit/>
          </a:bodyPr>
          <a:lstStyle/>
          <a:p>
            <a:pPr algn="l"/>
            <a:r>
              <a:rPr lang="en-US" sz="1800" dirty="0"/>
              <a:t>4. How does </a:t>
            </a:r>
            <a:r>
              <a:rPr lang="en-US" sz="1800" dirty="0" err="1"/>
              <a:t>Eckermann</a:t>
            </a:r>
            <a:r>
              <a:rPr lang="en-US" sz="1800" dirty="0"/>
              <a:t> </a:t>
            </a:r>
            <a:r>
              <a:rPr lang="en-US" sz="1800" dirty="0" err="1"/>
              <a:t>synthesise</a:t>
            </a:r>
            <a:r>
              <a:rPr lang="en-US" sz="1800" dirty="0"/>
              <a:t> these 2 perspectives in the conclusion of her interview?</a:t>
            </a:r>
          </a:p>
          <a:p>
            <a:pPr algn="l"/>
            <a:endParaRPr lang="en-US" sz="1800" dirty="0"/>
          </a:p>
        </p:txBody>
      </p:sp>
      <p:sp>
        <p:nvSpPr>
          <p:cNvPr id="5" name="Slide Number Placeholder 4">
            <a:extLst>
              <a:ext uri="{FF2B5EF4-FFF2-40B4-BE49-F238E27FC236}">
                <a16:creationId xmlns:a16="http://schemas.microsoft.com/office/drawing/2014/main" id="{2AD6BF23-1D3A-9FC7-3B9C-AD5F2B6E8519}"/>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69</a:t>
            </a:fld>
            <a:endParaRPr lang="en-AU" dirty="0"/>
          </a:p>
        </p:txBody>
      </p:sp>
    </p:spTree>
    <p:controls>
      <mc:AlternateContent xmlns:mc="http://schemas.openxmlformats.org/markup-compatibility/2006">
        <mc:Choice xmlns:v="urn:schemas-microsoft-com:vml" Requires="v">
          <p:control name="TextBox1" r:id="rId1" imgW="4857840" imgH="2127240"/>
        </mc:Choice>
        <mc:Fallback>
          <p:control name="TextBox1" r:id="rId1" imgW="4857840" imgH="2127240">
            <p:pic>
              <p:nvPicPr>
                <p:cNvPr id="2" name="TextBox1">
                  <a:extLst>
                    <a:ext uri="{FF2B5EF4-FFF2-40B4-BE49-F238E27FC236}">
                      <a16:creationId xmlns:a16="http://schemas.microsoft.com/office/drawing/2014/main" id="{6015BFE3-418A-6826-C5CC-F0E94508705D}"/>
                    </a:ext>
                  </a:extLst>
                </p:cNvPr>
                <p:cNvPicPr>
                  <a:picLocks/>
                </p:cNvPicPr>
                <p:nvPr/>
              </p:nvPicPr>
              <p:blipFill>
                <a:blip r:embed="rId6"/>
                <a:stretch>
                  <a:fillRect/>
                </a:stretch>
              </p:blipFill>
              <p:spPr>
                <a:xfrm>
                  <a:off x="428625" y="3600450"/>
                  <a:ext cx="4857750" cy="2125663"/>
                </a:xfrm>
                <a:prstGeom prst="rect">
                  <a:avLst/>
                </a:prstGeom>
              </p:spPr>
            </p:pic>
          </p:control>
        </mc:Fallback>
      </mc:AlternateContent>
      <mc:AlternateContent xmlns:mc="http://schemas.openxmlformats.org/markup-compatibility/2006">
        <mc:Choice xmlns:v="urn:schemas-microsoft-com:vml" Requires="v">
          <p:control name="TextBox2" r:id="rId2" imgW="4857840" imgH="2127240"/>
        </mc:Choice>
        <mc:Fallback>
          <p:control name="TextBox2" r:id="rId2" imgW="4857840" imgH="2127240">
            <p:pic>
              <p:nvPicPr>
                <p:cNvPr id="3" name="TextBox2">
                  <a:extLst>
                    <a:ext uri="{FF2B5EF4-FFF2-40B4-BE49-F238E27FC236}">
                      <a16:creationId xmlns:a16="http://schemas.microsoft.com/office/drawing/2014/main" id="{210FEAEE-6E86-874D-E683-D5D9D7871D92}"/>
                    </a:ext>
                  </a:extLst>
                </p:cNvPr>
                <p:cNvPicPr>
                  <a:picLocks/>
                </p:cNvPicPr>
                <p:nvPr/>
              </p:nvPicPr>
              <p:blipFill>
                <a:blip r:embed="rId6"/>
                <a:stretch>
                  <a:fillRect/>
                </a:stretch>
              </p:blipFill>
              <p:spPr>
                <a:xfrm>
                  <a:off x="6325371" y="3600450"/>
                  <a:ext cx="4857750" cy="2125663"/>
                </a:xfrm>
                <a:prstGeom prst="rect">
                  <a:avLst/>
                </a:prstGeom>
              </p:spPr>
            </p:pic>
          </p:control>
        </mc:Fallback>
      </mc:AlternateContent>
    </p:controls>
    <p:extLst>
      <p:ext uri="{BB962C8B-B14F-4D97-AF65-F5344CB8AC3E}">
        <p14:creationId xmlns:p14="http://schemas.microsoft.com/office/powerpoint/2010/main" val="390064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83730-8DD4-175A-17CF-1CDFBB3E5D2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1C600AE-50DD-BF20-634A-F2FED8E9B136}"/>
              </a:ext>
            </a:extLst>
          </p:cNvPr>
          <p:cNvSpPr>
            <a:spLocks noGrp="1"/>
          </p:cNvSpPr>
          <p:nvPr>
            <p:ph type="title"/>
          </p:nvPr>
        </p:nvSpPr>
        <p:spPr/>
        <p:txBody>
          <a:bodyPr/>
          <a:lstStyle/>
          <a:p>
            <a:r>
              <a:rPr lang="en-US" dirty="0"/>
              <a:t>The module description (3 of 3)</a:t>
            </a:r>
          </a:p>
        </p:txBody>
      </p:sp>
      <p:sp>
        <p:nvSpPr>
          <p:cNvPr id="8" name="Text Placeholder 7">
            <a:extLst>
              <a:ext uri="{FF2B5EF4-FFF2-40B4-BE49-F238E27FC236}">
                <a16:creationId xmlns:a16="http://schemas.microsoft.com/office/drawing/2014/main" id="{F77B51B6-1AE1-AC1E-B97A-7D741A6ADD23}"/>
              </a:ext>
            </a:extLst>
          </p:cNvPr>
          <p:cNvSpPr>
            <a:spLocks noGrp="1"/>
          </p:cNvSpPr>
          <p:nvPr>
            <p:ph type="body" sz="quarter" idx="18"/>
          </p:nvPr>
        </p:nvSpPr>
        <p:spPr/>
        <p:txBody>
          <a:bodyPr/>
          <a:lstStyle/>
          <a:p>
            <a:r>
              <a:rPr lang="en-US" dirty="0"/>
              <a:t>Jigsaw activity</a:t>
            </a:r>
          </a:p>
        </p:txBody>
      </p:sp>
      <p:sp>
        <p:nvSpPr>
          <p:cNvPr id="9" name="TextBox 8">
            <a:extLst>
              <a:ext uri="{FF2B5EF4-FFF2-40B4-BE49-F238E27FC236}">
                <a16:creationId xmlns:a16="http://schemas.microsoft.com/office/drawing/2014/main" id="{F0869D7B-601C-A93D-2050-946CD97BDB5A}"/>
              </a:ext>
            </a:extLst>
          </p:cNvPr>
          <p:cNvSpPr txBox="1"/>
          <p:nvPr/>
        </p:nvSpPr>
        <p:spPr>
          <a:xfrm>
            <a:off x="360000" y="1448655"/>
            <a:ext cx="11722409" cy="5280917"/>
          </a:xfrm>
          <a:prstGeom prst="rect">
            <a:avLst/>
          </a:prstGeom>
          <a:noFill/>
        </p:spPr>
        <p:txBody>
          <a:bodyPr wrap="square" lIns="0" tIns="0" rIns="0" bIns="0" rtlCol="0">
            <a:noAutofit/>
          </a:bodyPr>
          <a:lstStyle/>
          <a:p>
            <a:pPr algn="l">
              <a:lnSpc>
                <a:spcPct val="150000"/>
              </a:lnSpc>
              <a:spcAft>
                <a:spcPts val="1200"/>
              </a:spcAft>
            </a:pPr>
            <a:r>
              <a:rPr lang="en-US" sz="1800" dirty="0"/>
              <a:t>You will be assigned a section of the module description to look at closely in small groups. As you examine your section, respond to the following questions: </a:t>
            </a:r>
          </a:p>
          <a:p>
            <a:pPr marL="342900" indent="-342900" algn="l">
              <a:lnSpc>
                <a:spcPct val="150000"/>
              </a:lnSpc>
              <a:spcAft>
                <a:spcPts val="1200"/>
              </a:spcAft>
              <a:buFont typeface="+mj-lt"/>
              <a:buAutoNum type="arabicPeriod"/>
            </a:pPr>
            <a:r>
              <a:rPr lang="en-US" sz="1800" dirty="0"/>
              <a:t>What are the essentials? (What are the key ideas or points?)</a:t>
            </a:r>
          </a:p>
          <a:p>
            <a:pPr marL="342900" indent="-342900" algn="l">
              <a:lnSpc>
                <a:spcPct val="150000"/>
              </a:lnSpc>
              <a:spcAft>
                <a:spcPts val="1200"/>
              </a:spcAft>
              <a:buFont typeface="+mj-lt"/>
              <a:buAutoNum type="arabicPeriod"/>
            </a:pPr>
            <a:r>
              <a:rPr lang="en-US" sz="1800" dirty="0"/>
              <a:t>What does it mean? (How can I translate this into plain English?)</a:t>
            </a:r>
          </a:p>
          <a:p>
            <a:pPr marL="342900" indent="-342900" algn="l">
              <a:lnSpc>
                <a:spcPct val="150000"/>
              </a:lnSpc>
              <a:spcAft>
                <a:spcPts val="1200"/>
              </a:spcAft>
              <a:buFont typeface="+mj-lt"/>
              <a:buAutoNum type="arabicPeriod"/>
            </a:pPr>
            <a:r>
              <a:rPr lang="en-US" sz="1800" dirty="0"/>
              <a:t>What questions does the module description pose? (What don’t I understand yet?)</a:t>
            </a:r>
          </a:p>
          <a:p>
            <a:pPr marL="342900" indent="-342900" algn="l">
              <a:lnSpc>
                <a:spcPct val="150000"/>
              </a:lnSpc>
              <a:spcAft>
                <a:spcPts val="1200"/>
              </a:spcAft>
              <a:buFont typeface="+mj-lt"/>
              <a:buAutoNum type="arabicPeriod"/>
            </a:pPr>
            <a:endParaRPr lang="en-US" sz="1800" dirty="0"/>
          </a:p>
          <a:p>
            <a:pPr algn="l">
              <a:lnSpc>
                <a:spcPct val="120000"/>
              </a:lnSpc>
              <a:spcAft>
                <a:spcPts val="1200"/>
              </a:spcAft>
            </a:pPr>
            <a:endParaRPr lang="en-US" sz="1600" dirty="0"/>
          </a:p>
          <a:p>
            <a:pPr algn="l">
              <a:lnSpc>
                <a:spcPct val="120000"/>
              </a:lnSpc>
              <a:spcAft>
                <a:spcPts val="1200"/>
              </a:spcAft>
            </a:pPr>
            <a:endParaRPr lang="en-US" sz="1800" dirty="0"/>
          </a:p>
          <a:p>
            <a:pPr algn="l"/>
            <a:endParaRPr lang="en-US" sz="1800" dirty="0"/>
          </a:p>
        </p:txBody>
      </p:sp>
      <p:sp>
        <p:nvSpPr>
          <p:cNvPr id="3" name="Slide Number Placeholder 2">
            <a:extLst>
              <a:ext uri="{FF2B5EF4-FFF2-40B4-BE49-F238E27FC236}">
                <a16:creationId xmlns:a16="http://schemas.microsoft.com/office/drawing/2014/main" id="{3CE93EDA-3FA7-4570-73D5-7DEB7D164EA8}"/>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7</a:t>
            </a:fld>
            <a:endParaRPr lang="en-AU" dirty="0"/>
          </a:p>
        </p:txBody>
      </p:sp>
    </p:spTree>
    <p:extLst>
      <p:ext uri="{BB962C8B-B14F-4D97-AF65-F5344CB8AC3E}">
        <p14:creationId xmlns:p14="http://schemas.microsoft.com/office/powerpoint/2010/main" val="153366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F9845-A07D-F9BB-682C-B277B7E2045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CC4E809-5666-9DA6-7BBE-E0BA7D93A0F3}"/>
              </a:ext>
            </a:extLst>
          </p:cNvPr>
          <p:cNvSpPr>
            <a:spLocks noGrp="1"/>
          </p:cNvSpPr>
          <p:nvPr>
            <p:ph type="title"/>
          </p:nvPr>
        </p:nvSpPr>
        <p:spPr>
          <a:xfrm>
            <a:off x="360000" y="360000"/>
            <a:ext cx="10080000" cy="600227"/>
          </a:xfrm>
          <a:solidFill>
            <a:schemeClr val="bg1"/>
          </a:solidFill>
        </p:spPr>
        <p:txBody>
          <a:bodyPr/>
          <a:lstStyle/>
          <a:p>
            <a:r>
              <a:rPr lang="en-AU" dirty="0"/>
              <a:t>‘Unearth’ (3 of 3)</a:t>
            </a:r>
            <a:endParaRPr lang="en-US" dirty="0">
              <a:solidFill>
                <a:srgbClr val="002664"/>
              </a:solidFill>
            </a:endParaRPr>
          </a:p>
        </p:txBody>
      </p:sp>
      <p:sp>
        <p:nvSpPr>
          <p:cNvPr id="8" name="Text Placeholder 7">
            <a:extLst>
              <a:ext uri="{FF2B5EF4-FFF2-40B4-BE49-F238E27FC236}">
                <a16:creationId xmlns:a16="http://schemas.microsoft.com/office/drawing/2014/main" id="{733AE347-0F38-BBFA-BA0F-B3013F996409}"/>
              </a:ext>
            </a:extLst>
          </p:cNvPr>
          <p:cNvSpPr>
            <a:spLocks noGrp="1"/>
          </p:cNvSpPr>
          <p:nvPr>
            <p:ph type="body" sz="quarter" idx="18"/>
          </p:nvPr>
        </p:nvSpPr>
        <p:spPr>
          <a:xfrm>
            <a:off x="360000" y="960227"/>
            <a:ext cx="10080000" cy="310015"/>
          </a:xfrm>
        </p:spPr>
        <p:txBody>
          <a:bodyPr/>
          <a:lstStyle/>
          <a:p>
            <a:r>
              <a:rPr lang="en-AU" dirty="0"/>
              <a:t>Making connections across the prescribed poems</a:t>
            </a:r>
          </a:p>
        </p:txBody>
      </p:sp>
      <p:sp>
        <p:nvSpPr>
          <p:cNvPr id="9" name="TextBox 8">
            <a:extLst>
              <a:ext uri="{FF2B5EF4-FFF2-40B4-BE49-F238E27FC236}">
                <a16:creationId xmlns:a16="http://schemas.microsoft.com/office/drawing/2014/main" id="{EF3A8172-6F1B-E24A-40D2-BB4BFCBDC004}"/>
              </a:ext>
            </a:extLst>
          </p:cNvPr>
          <p:cNvSpPr txBox="1"/>
          <p:nvPr/>
        </p:nvSpPr>
        <p:spPr>
          <a:xfrm>
            <a:off x="360000" y="1478657"/>
            <a:ext cx="11423027" cy="4669278"/>
          </a:xfrm>
          <a:prstGeom prst="rect">
            <a:avLst/>
          </a:prstGeom>
          <a:noFill/>
        </p:spPr>
        <p:txBody>
          <a:bodyPr wrap="square" lIns="0" tIns="0" rIns="0" bIns="0" rtlCol="0">
            <a:noAutofit/>
          </a:bodyPr>
          <a:lstStyle/>
          <a:p>
            <a:pPr marL="342900" indent="-342900">
              <a:lnSpc>
                <a:spcPct val="150000"/>
              </a:lnSpc>
              <a:buFont typeface="+mj-lt"/>
              <a:buAutoNum type="arabicPeriod"/>
            </a:pPr>
            <a:r>
              <a:rPr lang="en-AU" sz="1800" dirty="0">
                <a:solidFill>
                  <a:srgbClr val="000000"/>
                </a:solidFill>
              </a:rPr>
              <a:t>We are now going to start drawing more connections between </a:t>
            </a:r>
            <a:r>
              <a:rPr lang="en-AU" sz="1800" dirty="0" err="1">
                <a:solidFill>
                  <a:srgbClr val="000000"/>
                </a:solidFill>
              </a:rPr>
              <a:t>Eckermann’s</a:t>
            </a:r>
            <a:r>
              <a:rPr lang="en-AU" sz="1800" dirty="0">
                <a:solidFill>
                  <a:srgbClr val="000000"/>
                </a:solidFill>
              </a:rPr>
              <a:t> poems. </a:t>
            </a:r>
          </a:p>
          <a:p>
            <a:pPr marL="342900" indent="-342900">
              <a:lnSpc>
                <a:spcPct val="150000"/>
              </a:lnSpc>
              <a:buFont typeface="+mj-lt"/>
              <a:buAutoNum type="arabicPeriod"/>
            </a:pPr>
            <a:r>
              <a:rPr lang="en-AU" sz="1800" i="1" dirty="0">
                <a:solidFill>
                  <a:srgbClr val="000000"/>
                </a:solidFill>
              </a:rPr>
              <a:t>Resource 5 – Connecting the meaning of ‘Unearth’ </a:t>
            </a:r>
            <a:r>
              <a:rPr lang="en-AU" sz="1800" dirty="0">
                <a:solidFill>
                  <a:srgbClr val="000000"/>
                </a:solidFill>
              </a:rPr>
              <a:t>lists a number of quotes from the poem. For each quote, explain what connotations and meanings this line creates for you in both ‘Unearth’ and another of </a:t>
            </a:r>
            <a:r>
              <a:rPr lang="en-AU" sz="1800" dirty="0" err="1">
                <a:solidFill>
                  <a:srgbClr val="000000"/>
                </a:solidFill>
              </a:rPr>
              <a:t>Eckermann’s</a:t>
            </a:r>
            <a:r>
              <a:rPr lang="en-AU" sz="1800" dirty="0">
                <a:solidFill>
                  <a:srgbClr val="000000"/>
                </a:solidFill>
              </a:rPr>
              <a:t> poems you have studied. </a:t>
            </a: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6E708308-8294-3968-4ED4-41A458FDFCE2}"/>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70</a:t>
            </a:fld>
            <a:endParaRPr lang="en-AU" dirty="0"/>
          </a:p>
        </p:txBody>
      </p:sp>
    </p:spTree>
    <p:extLst>
      <p:ext uri="{BB962C8B-B14F-4D97-AF65-F5344CB8AC3E}">
        <p14:creationId xmlns:p14="http://schemas.microsoft.com/office/powerpoint/2010/main" val="109055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10A6A-8B39-B507-3998-0F32DD64486C}"/>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78701F-C97F-9C7D-6AFF-255E685BE7E4}"/>
              </a:ext>
            </a:extLst>
          </p:cNvPr>
          <p:cNvSpPr>
            <a:spLocks noGrp="1"/>
          </p:cNvSpPr>
          <p:nvPr>
            <p:ph type="ctrTitle"/>
          </p:nvPr>
        </p:nvSpPr>
        <p:spPr>
          <a:xfrm>
            <a:off x="539999" y="4067881"/>
            <a:ext cx="10490674" cy="1638301"/>
          </a:xfrm>
        </p:spPr>
        <p:txBody>
          <a:bodyPr/>
          <a:lstStyle/>
          <a:p>
            <a:r>
              <a:rPr lang="en-AU" dirty="0"/>
              <a:t>Writing in response to the module and text</a:t>
            </a:r>
            <a:endParaRPr lang="en-US" dirty="0"/>
          </a:p>
        </p:txBody>
      </p:sp>
      <p:sp>
        <p:nvSpPr>
          <p:cNvPr id="13" name="Text Placeholder 12">
            <a:extLst>
              <a:ext uri="{FF2B5EF4-FFF2-40B4-BE49-F238E27FC236}">
                <a16:creationId xmlns:a16="http://schemas.microsoft.com/office/drawing/2014/main" id="{CE7AA698-0198-43B3-80C2-92FC7B6B175E}"/>
              </a:ext>
            </a:extLst>
          </p:cNvPr>
          <p:cNvSpPr>
            <a:spLocks noGrp="1"/>
          </p:cNvSpPr>
          <p:nvPr>
            <p:ph type="body" sz="quarter" idx="11"/>
          </p:nvPr>
        </p:nvSpPr>
        <p:spPr/>
        <p:txBody>
          <a:bodyPr/>
          <a:lstStyle/>
          <a:p>
            <a:r>
              <a:rPr lang="en-US" dirty="0"/>
              <a:t>6</a:t>
            </a:r>
          </a:p>
        </p:txBody>
      </p:sp>
    </p:spTree>
    <p:extLst>
      <p:ext uri="{BB962C8B-B14F-4D97-AF65-F5344CB8AC3E}">
        <p14:creationId xmlns:p14="http://schemas.microsoft.com/office/powerpoint/2010/main" val="305874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73983-1449-EB56-C765-6F47CA66776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38E8DAA-086D-E33B-CD91-DA05C935236D}"/>
              </a:ext>
            </a:extLst>
          </p:cNvPr>
          <p:cNvSpPr>
            <a:spLocks noGrp="1"/>
          </p:cNvSpPr>
          <p:nvPr>
            <p:ph type="ctrTitle"/>
          </p:nvPr>
        </p:nvSpPr>
        <p:spPr>
          <a:xfrm>
            <a:off x="359999" y="360000"/>
            <a:ext cx="7881176" cy="3069000"/>
          </a:xfrm>
        </p:spPr>
        <p:txBody>
          <a:bodyPr/>
          <a:lstStyle/>
          <a:p>
            <a:r>
              <a:rPr lang="en-AU" dirty="0"/>
              <a:t>The symbolic meaning of </a:t>
            </a:r>
            <a:r>
              <a:rPr lang="en-AU" i="1" dirty="0"/>
              <a:t>Inside my Mother</a:t>
            </a:r>
            <a:endParaRPr lang="en-US" i="1" dirty="0">
              <a:solidFill>
                <a:srgbClr val="002664"/>
              </a:solidFill>
            </a:endParaRPr>
          </a:p>
        </p:txBody>
      </p:sp>
      <p:sp>
        <p:nvSpPr>
          <p:cNvPr id="10" name="Text Placeholder 9">
            <a:extLst>
              <a:ext uri="{FF2B5EF4-FFF2-40B4-BE49-F238E27FC236}">
                <a16:creationId xmlns:a16="http://schemas.microsoft.com/office/drawing/2014/main" id="{2EDE8D1C-18C3-EDD1-2A25-43DB42A4265E}"/>
              </a:ext>
            </a:extLst>
          </p:cNvPr>
          <p:cNvSpPr>
            <a:spLocks noGrp="1"/>
          </p:cNvSpPr>
          <p:nvPr>
            <p:ph type="body" sz="quarter" idx="14"/>
          </p:nvPr>
        </p:nvSpPr>
        <p:spPr>
          <a:xfrm>
            <a:off x="359999" y="4088491"/>
            <a:ext cx="10571705" cy="1328461"/>
          </a:xfrm>
        </p:spPr>
        <p:txBody>
          <a:bodyPr/>
          <a:lstStyle/>
          <a:p>
            <a:r>
              <a:rPr lang="en-AU" dirty="0"/>
              <a:t>Developing an appreciation of the interwoven connotations within the prescribed poems</a:t>
            </a:r>
          </a:p>
        </p:txBody>
      </p:sp>
    </p:spTree>
    <p:extLst>
      <p:ext uri="{BB962C8B-B14F-4D97-AF65-F5344CB8AC3E}">
        <p14:creationId xmlns:p14="http://schemas.microsoft.com/office/powerpoint/2010/main" val="307792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F5287-017C-A121-8164-D5B01A0D12F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24C9D94-307B-3D57-7B62-52B895F9CDEE}"/>
              </a:ext>
            </a:extLst>
          </p:cNvPr>
          <p:cNvSpPr>
            <a:spLocks noGrp="1"/>
          </p:cNvSpPr>
          <p:nvPr>
            <p:ph type="title"/>
          </p:nvPr>
        </p:nvSpPr>
        <p:spPr>
          <a:xfrm>
            <a:off x="360000" y="360000"/>
            <a:ext cx="10080000" cy="600227"/>
          </a:xfrm>
          <a:solidFill>
            <a:schemeClr val="bg1"/>
          </a:solidFill>
        </p:spPr>
        <p:txBody>
          <a:bodyPr/>
          <a:lstStyle/>
          <a:p>
            <a:r>
              <a:rPr lang="en-AU" i="1" dirty="0">
                <a:solidFill>
                  <a:srgbClr val="002664"/>
                </a:solidFill>
              </a:rPr>
              <a:t>Inside my Mother </a:t>
            </a:r>
            <a:r>
              <a:rPr lang="en-AU" dirty="0">
                <a:solidFill>
                  <a:srgbClr val="002664"/>
                </a:solidFill>
              </a:rPr>
              <a:t>(1 of 5)</a:t>
            </a:r>
            <a:endParaRPr lang="en-US" dirty="0">
              <a:solidFill>
                <a:srgbClr val="002664"/>
              </a:solidFill>
            </a:endParaRPr>
          </a:p>
        </p:txBody>
      </p:sp>
      <p:sp>
        <p:nvSpPr>
          <p:cNvPr id="8" name="Text Placeholder 7">
            <a:extLst>
              <a:ext uri="{FF2B5EF4-FFF2-40B4-BE49-F238E27FC236}">
                <a16:creationId xmlns:a16="http://schemas.microsoft.com/office/drawing/2014/main" id="{77D3041C-339B-B7AF-7339-86C1F9142E31}"/>
              </a:ext>
            </a:extLst>
          </p:cNvPr>
          <p:cNvSpPr>
            <a:spLocks noGrp="1"/>
          </p:cNvSpPr>
          <p:nvPr>
            <p:ph type="body" sz="quarter" idx="18"/>
          </p:nvPr>
        </p:nvSpPr>
        <p:spPr>
          <a:xfrm>
            <a:off x="360000" y="960227"/>
            <a:ext cx="10080000" cy="310015"/>
          </a:xfrm>
        </p:spPr>
        <p:txBody>
          <a:bodyPr/>
          <a:lstStyle/>
          <a:p>
            <a:r>
              <a:rPr lang="en-AU" dirty="0"/>
              <a:t>Connotations of ‘</a:t>
            </a:r>
            <a:r>
              <a:rPr lang="en-AU" dirty="0">
                <a:solidFill>
                  <a:srgbClr val="146CFD"/>
                </a:solidFill>
              </a:rPr>
              <a:t>mother</a:t>
            </a:r>
            <a:r>
              <a:rPr lang="en-AU" dirty="0"/>
              <a:t>’</a:t>
            </a:r>
          </a:p>
        </p:txBody>
      </p:sp>
      <p:sp>
        <p:nvSpPr>
          <p:cNvPr id="9" name="TextBox 8">
            <a:extLst>
              <a:ext uri="{FF2B5EF4-FFF2-40B4-BE49-F238E27FC236}">
                <a16:creationId xmlns:a16="http://schemas.microsoft.com/office/drawing/2014/main" id="{350A201B-3489-32F1-1698-CCB80C37F3F7}"/>
              </a:ext>
            </a:extLst>
          </p:cNvPr>
          <p:cNvSpPr txBox="1"/>
          <p:nvPr/>
        </p:nvSpPr>
        <p:spPr>
          <a:xfrm>
            <a:off x="360000" y="1478657"/>
            <a:ext cx="11423027" cy="4669278"/>
          </a:xfrm>
          <a:prstGeom prst="rect">
            <a:avLst/>
          </a:prstGeom>
          <a:noFill/>
        </p:spPr>
        <p:txBody>
          <a:bodyPr wrap="square" lIns="0" tIns="0" rIns="0" bIns="0" rtlCol="0">
            <a:noAutofit/>
          </a:bodyPr>
          <a:lstStyle/>
          <a:p>
            <a:pPr>
              <a:lnSpc>
                <a:spcPct val="150000"/>
              </a:lnSpc>
            </a:pPr>
            <a:r>
              <a:rPr lang="en-AU" sz="1800" dirty="0">
                <a:solidFill>
                  <a:srgbClr val="000000"/>
                </a:solidFill>
              </a:rPr>
              <a:t>The cover of Inside my Mother shows a fish trap that the poet has woven from old fence wire, painted brightly. Like her sculptures, </a:t>
            </a:r>
            <a:r>
              <a:rPr lang="en-AU" sz="1800" dirty="0" err="1">
                <a:solidFill>
                  <a:srgbClr val="000000"/>
                </a:solidFill>
              </a:rPr>
              <a:t>Eckermann's</a:t>
            </a:r>
            <a:r>
              <a:rPr lang="en-AU" sz="1800" dirty="0">
                <a:solidFill>
                  <a:srgbClr val="000000"/>
                </a:solidFill>
              </a:rPr>
              <a:t> poems use simple elements to weave something complex, delicate and strong. The word ‘mother’ has many connotations and each of those are layered in </a:t>
            </a:r>
            <a:r>
              <a:rPr lang="en-AU" sz="1800" dirty="0" err="1">
                <a:solidFill>
                  <a:srgbClr val="000000"/>
                </a:solidFill>
              </a:rPr>
              <a:t>Eckermann’s</a:t>
            </a:r>
            <a:r>
              <a:rPr lang="en-AU" sz="1800" dirty="0">
                <a:solidFill>
                  <a:srgbClr val="000000"/>
                </a:solidFill>
              </a:rPr>
              <a:t> poems.</a:t>
            </a:r>
          </a:p>
          <a:p>
            <a:pPr>
              <a:lnSpc>
                <a:spcPct val="150000"/>
              </a:lnSpc>
            </a:pPr>
            <a:r>
              <a:rPr lang="en-AU" sz="1800" dirty="0">
                <a:solidFill>
                  <a:srgbClr val="000000"/>
                </a:solidFill>
              </a:rPr>
              <a:t>What connotations of mother exist in your reading of </a:t>
            </a:r>
            <a:r>
              <a:rPr lang="en-AU" sz="1800" dirty="0" err="1">
                <a:solidFill>
                  <a:srgbClr val="000000"/>
                </a:solidFill>
              </a:rPr>
              <a:t>Eckermann’s</a:t>
            </a:r>
            <a:r>
              <a:rPr lang="en-AU" sz="1800" dirty="0">
                <a:solidFill>
                  <a:srgbClr val="000000"/>
                </a:solidFill>
              </a:rPr>
              <a:t> poetry?</a:t>
            </a: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1E8DB708-9DD9-98AC-1869-5FFB5D5830A3}"/>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73</a:t>
            </a:fld>
            <a:endParaRPr lang="en-AU" dirty="0"/>
          </a:p>
        </p:txBody>
      </p:sp>
    </p:spTree>
    <p:extLst>
      <p:ext uri="{BB962C8B-B14F-4D97-AF65-F5344CB8AC3E}">
        <p14:creationId xmlns:p14="http://schemas.microsoft.com/office/powerpoint/2010/main" val="392445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BC967-8156-0902-0666-8076D12EA14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4377381-02C4-1730-8614-D282A9A4CF9E}"/>
              </a:ext>
            </a:extLst>
          </p:cNvPr>
          <p:cNvSpPr>
            <a:spLocks noGrp="1"/>
          </p:cNvSpPr>
          <p:nvPr>
            <p:ph type="title"/>
          </p:nvPr>
        </p:nvSpPr>
        <p:spPr>
          <a:xfrm>
            <a:off x="360000" y="360000"/>
            <a:ext cx="10080000" cy="600227"/>
          </a:xfrm>
          <a:solidFill>
            <a:schemeClr val="bg1"/>
          </a:solidFill>
        </p:spPr>
        <p:txBody>
          <a:bodyPr/>
          <a:lstStyle/>
          <a:p>
            <a:r>
              <a:rPr lang="en-AU" i="1" dirty="0">
                <a:solidFill>
                  <a:srgbClr val="002664"/>
                </a:solidFill>
              </a:rPr>
              <a:t>Inside my Mother </a:t>
            </a:r>
            <a:r>
              <a:rPr lang="en-AU" dirty="0">
                <a:solidFill>
                  <a:srgbClr val="002664"/>
                </a:solidFill>
              </a:rPr>
              <a:t>(2 of 5)</a:t>
            </a:r>
            <a:endParaRPr lang="en-US" dirty="0">
              <a:solidFill>
                <a:srgbClr val="002664"/>
              </a:solidFill>
            </a:endParaRPr>
          </a:p>
        </p:txBody>
      </p:sp>
      <p:sp>
        <p:nvSpPr>
          <p:cNvPr id="8" name="Text Placeholder 7">
            <a:extLst>
              <a:ext uri="{FF2B5EF4-FFF2-40B4-BE49-F238E27FC236}">
                <a16:creationId xmlns:a16="http://schemas.microsoft.com/office/drawing/2014/main" id="{0F4D636A-4E1E-3B4C-B3F9-0382BA20F7BB}"/>
              </a:ext>
            </a:extLst>
          </p:cNvPr>
          <p:cNvSpPr>
            <a:spLocks noGrp="1"/>
          </p:cNvSpPr>
          <p:nvPr>
            <p:ph type="body" sz="quarter" idx="18"/>
          </p:nvPr>
        </p:nvSpPr>
        <p:spPr>
          <a:xfrm>
            <a:off x="360000" y="960227"/>
            <a:ext cx="10080000" cy="310015"/>
          </a:xfrm>
        </p:spPr>
        <p:txBody>
          <a:bodyPr/>
          <a:lstStyle/>
          <a:p>
            <a:r>
              <a:rPr lang="en-AU" dirty="0"/>
              <a:t>Mother as a familial figure</a:t>
            </a:r>
          </a:p>
        </p:txBody>
      </p:sp>
      <p:sp>
        <p:nvSpPr>
          <p:cNvPr id="9" name="TextBox 8">
            <a:extLst>
              <a:ext uri="{FF2B5EF4-FFF2-40B4-BE49-F238E27FC236}">
                <a16:creationId xmlns:a16="http://schemas.microsoft.com/office/drawing/2014/main" id="{1C5629F9-3ED7-A263-9F92-76173B3FAC90}"/>
              </a:ext>
            </a:extLst>
          </p:cNvPr>
          <p:cNvSpPr txBox="1"/>
          <p:nvPr/>
        </p:nvSpPr>
        <p:spPr>
          <a:xfrm>
            <a:off x="360000" y="1478656"/>
            <a:ext cx="11423027" cy="5019343"/>
          </a:xfrm>
          <a:prstGeom prst="rect">
            <a:avLst/>
          </a:prstGeom>
          <a:noFill/>
        </p:spPr>
        <p:txBody>
          <a:bodyPr wrap="square" lIns="0" tIns="0" rIns="0" bIns="0" rtlCol="0">
            <a:noAutofit/>
          </a:bodyPr>
          <a:lstStyle/>
          <a:p>
            <a:pPr>
              <a:lnSpc>
                <a:spcPct val="150000"/>
              </a:lnSpc>
            </a:pPr>
            <a:r>
              <a:rPr lang="en-AU" sz="1800" dirty="0">
                <a:solidFill>
                  <a:srgbClr val="000000"/>
                </a:solidFill>
              </a:rPr>
              <a:t>Mother, as a familial figure, is one connotation. The dedication of </a:t>
            </a:r>
            <a:r>
              <a:rPr lang="en-AU" sz="1800" i="1" dirty="0">
                <a:solidFill>
                  <a:srgbClr val="000000"/>
                </a:solidFill>
              </a:rPr>
              <a:t>Inside my Mother</a:t>
            </a:r>
            <a:r>
              <a:rPr lang="en-AU" sz="1800" dirty="0">
                <a:solidFill>
                  <a:srgbClr val="000000"/>
                </a:solidFill>
              </a:rPr>
              <a:t> reads:</a:t>
            </a:r>
          </a:p>
          <a:p>
            <a:pPr lvl="1">
              <a:lnSpc>
                <a:spcPct val="150000"/>
              </a:lnSpc>
            </a:pPr>
            <a:r>
              <a:rPr lang="en-AU" sz="1800" i="1" dirty="0">
                <a:solidFill>
                  <a:srgbClr val="000000"/>
                </a:solidFill>
              </a:rPr>
              <a:t>‘This book is dedicated to my mothers </a:t>
            </a:r>
          </a:p>
          <a:p>
            <a:pPr lvl="1">
              <a:lnSpc>
                <a:spcPct val="150000"/>
              </a:lnSpc>
            </a:pPr>
            <a:r>
              <a:rPr lang="en-AU" sz="1800" i="1" dirty="0">
                <a:solidFill>
                  <a:srgbClr val="000000"/>
                </a:solidFill>
              </a:rPr>
              <a:t>Mum Audrey, </a:t>
            </a:r>
            <a:r>
              <a:rPr lang="en-AU" sz="1800" i="1" dirty="0" err="1">
                <a:solidFill>
                  <a:srgbClr val="000000"/>
                </a:solidFill>
              </a:rPr>
              <a:t>Ngingali</a:t>
            </a:r>
            <a:r>
              <a:rPr lang="en-AU" sz="1800" i="1" dirty="0">
                <a:solidFill>
                  <a:srgbClr val="000000"/>
                </a:solidFill>
              </a:rPr>
              <a:t>, Aunty Mabel, </a:t>
            </a:r>
          </a:p>
          <a:p>
            <a:pPr lvl="1">
              <a:lnSpc>
                <a:spcPct val="150000"/>
              </a:lnSpc>
            </a:pPr>
            <a:r>
              <a:rPr lang="en-AU" sz="1800" i="1" dirty="0">
                <a:solidFill>
                  <a:srgbClr val="000000"/>
                </a:solidFill>
              </a:rPr>
              <a:t>Aunty Lorna, Aunty Lola, Aunty </a:t>
            </a:r>
            <a:r>
              <a:rPr lang="en-AU" sz="1800" i="1" dirty="0" err="1">
                <a:solidFill>
                  <a:srgbClr val="000000"/>
                </a:solidFill>
              </a:rPr>
              <a:t>Nura</a:t>
            </a:r>
            <a:r>
              <a:rPr lang="en-AU" sz="1800" i="1" dirty="0">
                <a:solidFill>
                  <a:srgbClr val="000000"/>
                </a:solidFill>
              </a:rPr>
              <a:t>, </a:t>
            </a:r>
          </a:p>
          <a:p>
            <a:pPr lvl="1">
              <a:lnSpc>
                <a:spcPct val="150000"/>
              </a:lnSpc>
            </a:pPr>
            <a:r>
              <a:rPr lang="en-AU" sz="1800" i="1" dirty="0">
                <a:solidFill>
                  <a:srgbClr val="000000"/>
                </a:solidFill>
              </a:rPr>
              <a:t>who in their passing strengthened me </a:t>
            </a:r>
          </a:p>
          <a:p>
            <a:pPr lvl="1">
              <a:lnSpc>
                <a:spcPct val="150000"/>
              </a:lnSpc>
            </a:pPr>
            <a:r>
              <a:rPr lang="en-AU" sz="1800" i="1" dirty="0">
                <a:solidFill>
                  <a:srgbClr val="000000"/>
                </a:solidFill>
              </a:rPr>
              <a:t>to know who I am</a:t>
            </a:r>
          </a:p>
          <a:p>
            <a:pPr lvl="1">
              <a:lnSpc>
                <a:spcPct val="150000"/>
              </a:lnSpc>
            </a:pPr>
            <a:r>
              <a:rPr lang="en-AU" sz="1800" i="1" dirty="0">
                <a:solidFill>
                  <a:srgbClr val="000000"/>
                </a:solidFill>
              </a:rPr>
              <a:t>and to</a:t>
            </a:r>
          </a:p>
          <a:p>
            <a:pPr lvl="1">
              <a:lnSpc>
                <a:spcPct val="150000"/>
              </a:lnSpc>
            </a:pPr>
            <a:r>
              <a:rPr lang="en-AU" sz="1800" i="1" dirty="0">
                <a:solidFill>
                  <a:srgbClr val="000000"/>
                </a:solidFill>
              </a:rPr>
              <a:t>Mum Freida and Mum Jennifer </a:t>
            </a:r>
          </a:p>
          <a:p>
            <a:pPr lvl="1">
              <a:lnSpc>
                <a:spcPct val="150000"/>
              </a:lnSpc>
            </a:pPr>
            <a:r>
              <a:rPr lang="en-AU" sz="1800" i="1" dirty="0">
                <a:solidFill>
                  <a:srgbClr val="000000"/>
                </a:solidFill>
              </a:rPr>
              <a:t>who still remain</a:t>
            </a:r>
          </a:p>
          <a:p>
            <a:pPr lvl="1">
              <a:lnSpc>
                <a:spcPct val="150000"/>
              </a:lnSpc>
            </a:pPr>
            <a:r>
              <a:rPr lang="en-AU" sz="1800" i="1" dirty="0">
                <a:solidFill>
                  <a:srgbClr val="000000"/>
                </a:solidFill>
              </a:rPr>
              <a:t>my dearest friends’</a:t>
            </a:r>
          </a:p>
          <a:p>
            <a:pPr>
              <a:lnSpc>
                <a:spcPct val="150000"/>
              </a:lnSpc>
            </a:pPr>
            <a:r>
              <a:rPr lang="en-AU" sz="1800" dirty="0" err="1">
                <a:solidFill>
                  <a:srgbClr val="000000"/>
                </a:solidFill>
              </a:rPr>
              <a:t>Eckermann’s</a:t>
            </a:r>
            <a:r>
              <a:rPr lang="en-AU" sz="1800" dirty="0">
                <a:solidFill>
                  <a:srgbClr val="000000"/>
                </a:solidFill>
              </a:rPr>
              <a:t> poetry widens the concept of mother beyond a single person, encompassing both her personal experience and Aboriginal notions of kinship. </a:t>
            </a: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88925D4A-B83D-1AD7-1DEF-556DB548F0C4}"/>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74</a:t>
            </a:fld>
            <a:endParaRPr lang="en-AU" dirty="0"/>
          </a:p>
        </p:txBody>
      </p:sp>
    </p:spTree>
    <p:extLst>
      <p:ext uri="{BB962C8B-B14F-4D97-AF65-F5344CB8AC3E}">
        <p14:creationId xmlns:p14="http://schemas.microsoft.com/office/powerpoint/2010/main" val="110721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AB47B-9788-1F92-4D34-609C6F867BE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C6B5BAA-268E-BCB9-1587-E11E23218A50}"/>
              </a:ext>
            </a:extLst>
          </p:cNvPr>
          <p:cNvSpPr>
            <a:spLocks noGrp="1"/>
          </p:cNvSpPr>
          <p:nvPr>
            <p:ph type="title"/>
          </p:nvPr>
        </p:nvSpPr>
        <p:spPr>
          <a:xfrm>
            <a:off x="360000" y="360000"/>
            <a:ext cx="10080000" cy="600227"/>
          </a:xfrm>
          <a:solidFill>
            <a:schemeClr val="bg1"/>
          </a:solidFill>
        </p:spPr>
        <p:txBody>
          <a:bodyPr/>
          <a:lstStyle/>
          <a:p>
            <a:r>
              <a:rPr lang="en-AU" i="1" dirty="0">
                <a:solidFill>
                  <a:srgbClr val="002664"/>
                </a:solidFill>
              </a:rPr>
              <a:t>Inside my Mother </a:t>
            </a:r>
            <a:r>
              <a:rPr lang="en-AU" dirty="0">
                <a:solidFill>
                  <a:srgbClr val="002664"/>
                </a:solidFill>
              </a:rPr>
              <a:t>(3 of 5)</a:t>
            </a:r>
            <a:endParaRPr lang="en-US" dirty="0">
              <a:solidFill>
                <a:srgbClr val="002664"/>
              </a:solidFill>
            </a:endParaRPr>
          </a:p>
        </p:txBody>
      </p:sp>
      <p:sp>
        <p:nvSpPr>
          <p:cNvPr id="8" name="Text Placeholder 7">
            <a:extLst>
              <a:ext uri="{FF2B5EF4-FFF2-40B4-BE49-F238E27FC236}">
                <a16:creationId xmlns:a16="http://schemas.microsoft.com/office/drawing/2014/main" id="{ADE40E84-18B7-7382-8316-12CF7B43B3CE}"/>
              </a:ext>
            </a:extLst>
          </p:cNvPr>
          <p:cNvSpPr>
            <a:spLocks noGrp="1"/>
          </p:cNvSpPr>
          <p:nvPr>
            <p:ph type="body" sz="quarter" idx="18"/>
          </p:nvPr>
        </p:nvSpPr>
        <p:spPr>
          <a:xfrm>
            <a:off x="360000" y="960227"/>
            <a:ext cx="10080000" cy="310015"/>
          </a:xfrm>
        </p:spPr>
        <p:txBody>
          <a:bodyPr/>
          <a:lstStyle/>
          <a:p>
            <a:r>
              <a:rPr lang="en-AU" dirty="0"/>
              <a:t>Motherland</a:t>
            </a:r>
          </a:p>
        </p:txBody>
      </p:sp>
      <p:sp>
        <p:nvSpPr>
          <p:cNvPr id="9" name="TextBox 8">
            <a:extLst>
              <a:ext uri="{FF2B5EF4-FFF2-40B4-BE49-F238E27FC236}">
                <a16:creationId xmlns:a16="http://schemas.microsoft.com/office/drawing/2014/main" id="{3C84E37B-4664-407E-87ED-EBFA55580B84}"/>
              </a:ext>
            </a:extLst>
          </p:cNvPr>
          <p:cNvSpPr txBox="1"/>
          <p:nvPr/>
        </p:nvSpPr>
        <p:spPr>
          <a:xfrm>
            <a:off x="360000" y="1478657"/>
            <a:ext cx="11423027" cy="4877694"/>
          </a:xfrm>
          <a:prstGeom prst="rect">
            <a:avLst/>
          </a:prstGeom>
          <a:noFill/>
        </p:spPr>
        <p:txBody>
          <a:bodyPr wrap="square" lIns="0" tIns="0" rIns="0" bIns="0" rtlCol="0">
            <a:noAutofit/>
          </a:bodyPr>
          <a:lstStyle/>
          <a:p>
            <a:pPr>
              <a:lnSpc>
                <a:spcPct val="150000"/>
              </a:lnSpc>
            </a:pPr>
            <a:r>
              <a:rPr lang="en-AU" sz="1800" dirty="0">
                <a:solidFill>
                  <a:srgbClr val="000000"/>
                </a:solidFill>
              </a:rPr>
              <a:t>There is also the notion of mother as mother Country or motherland, with all of its cultural history and spiritual connection. This is the land to which </a:t>
            </a:r>
            <a:r>
              <a:rPr lang="en-AU" sz="1800" dirty="0" err="1">
                <a:solidFill>
                  <a:srgbClr val="000000"/>
                </a:solidFill>
              </a:rPr>
              <a:t>Eckermann</a:t>
            </a:r>
            <a:r>
              <a:rPr lang="en-AU" sz="1800" dirty="0">
                <a:solidFill>
                  <a:srgbClr val="000000"/>
                </a:solidFill>
              </a:rPr>
              <a:t> belongs and her connection to the histories and traditions of Aboriginal peoples. </a:t>
            </a: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630AED31-AD48-0E44-A679-3DC86A71C5EC}"/>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75</a:t>
            </a:fld>
            <a:endParaRPr lang="en-AU" dirty="0"/>
          </a:p>
        </p:txBody>
      </p:sp>
    </p:spTree>
    <p:extLst>
      <p:ext uri="{BB962C8B-B14F-4D97-AF65-F5344CB8AC3E}">
        <p14:creationId xmlns:p14="http://schemas.microsoft.com/office/powerpoint/2010/main" val="154293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F43C0-03E8-2E68-E627-4BC711014C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7D682A2-0E7C-DB24-03EE-AA95F8A5BD4E}"/>
              </a:ext>
            </a:extLst>
          </p:cNvPr>
          <p:cNvSpPr>
            <a:spLocks noGrp="1"/>
          </p:cNvSpPr>
          <p:nvPr>
            <p:ph type="title"/>
          </p:nvPr>
        </p:nvSpPr>
        <p:spPr>
          <a:xfrm>
            <a:off x="360000" y="360000"/>
            <a:ext cx="10080000" cy="600227"/>
          </a:xfrm>
          <a:solidFill>
            <a:schemeClr val="bg1"/>
          </a:solidFill>
        </p:spPr>
        <p:txBody>
          <a:bodyPr/>
          <a:lstStyle/>
          <a:p>
            <a:r>
              <a:rPr lang="en-AU" i="1" dirty="0">
                <a:solidFill>
                  <a:srgbClr val="002664"/>
                </a:solidFill>
              </a:rPr>
              <a:t>Inside my Mother </a:t>
            </a:r>
            <a:r>
              <a:rPr lang="en-AU" dirty="0">
                <a:solidFill>
                  <a:srgbClr val="002664"/>
                </a:solidFill>
              </a:rPr>
              <a:t>(4 of 5)</a:t>
            </a:r>
            <a:endParaRPr lang="en-US" dirty="0">
              <a:solidFill>
                <a:srgbClr val="002664"/>
              </a:solidFill>
            </a:endParaRPr>
          </a:p>
        </p:txBody>
      </p:sp>
      <p:sp>
        <p:nvSpPr>
          <p:cNvPr id="8" name="Text Placeholder 7">
            <a:extLst>
              <a:ext uri="{FF2B5EF4-FFF2-40B4-BE49-F238E27FC236}">
                <a16:creationId xmlns:a16="http://schemas.microsoft.com/office/drawing/2014/main" id="{C57A8676-324E-0BE1-B2D1-D7A6F250DE29}"/>
              </a:ext>
            </a:extLst>
          </p:cNvPr>
          <p:cNvSpPr>
            <a:spLocks noGrp="1"/>
          </p:cNvSpPr>
          <p:nvPr>
            <p:ph type="body" sz="quarter" idx="18"/>
          </p:nvPr>
        </p:nvSpPr>
        <p:spPr>
          <a:xfrm>
            <a:off x="360000" y="960227"/>
            <a:ext cx="10080000" cy="310015"/>
          </a:xfrm>
        </p:spPr>
        <p:txBody>
          <a:bodyPr/>
          <a:lstStyle/>
          <a:p>
            <a:r>
              <a:rPr lang="en-AU" dirty="0"/>
              <a:t>Mother tongue </a:t>
            </a:r>
          </a:p>
        </p:txBody>
      </p:sp>
      <p:sp>
        <p:nvSpPr>
          <p:cNvPr id="9" name="TextBox 8">
            <a:extLst>
              <a:ext uri="{FF2B5EF4-FFF2-40B4-BE49-F238E27FC236}">
                <a16:creationId xmlns:a16="http://schemas.microsoft.com/office/drawing/2014/main" id="{538A8DBA-99D7-57CB-51EE-AF21E68CEBBE}"/>
              </a:ext>
            </a:extLst>
          </p:cNvPr>
          <p:cNvSpPr txBox="1"/>
          <p:nvPr/>
        </p:nvSpPr>
        <p:spPr>
          <a:xfrm>
            <a:off x="360000" y="1374449"/>
            <a:ext cx="11423027" cy="4877694"/>
          </a:xfrm>
          <a:prstGeom prst="rect">
            <a:avLst/>
          </a:prstGeom>
          <a:noFill/>
        </p:spPr>
        <p:txBody>
          <a:bodyPr wrap="square" lIns="0" tIns="0" rIns="0" bIns="0" rtlCol="0">
            <a:noAutofit/>
          </a:bodyPr>
          <a:lstStyle/>
          <a:p>
            <a:pPr>
              <a:lnSpc>
                <a:spcPct val="150000"/>
              </a:lnSpc>
            </a:pPr>
            <a:r>
              <a:rPr lang="en-AU" sz="1800" dirty="0">
                <a:solidFill>
                  <a:srgbClr val="000000"/>
                </a:solidFill>
              </a:rPr>
              <a:t>Another connotation is the notion of mother tongue, that being the Aboriginal languages that have been lost through colonisation. In one of </a:t>
            </a:r>
            <a:r>
              <a:rPr lang="en-AU" sz="1800" dirty="0" err="1">
                <a:solidFill>
                  <a:srgbClr val="000000"/>
                </a:solidFill>
              </a:rPr>
              <a:t>Eckermann’s</a:t>
            </a:r>
            <a:r>
              <a:rPr lang="en-AU" sz="1800" dirty="0">
                <a:solidFill>
                  <a:srgbClr val="000000"/>
                </a:solidFill>
              </a:rPr>
              <a:t> poems not set for study, ‘Lament’, she writes ‘I am the last speaker / of my mother tongue’. </a:t>
            </a:r>
            <a:r>
              <a:rPr lang="en-AU" sz="1800" dirty="0" err="1">
                <a:solidFill>
                  <a:srgbClr val="000000"/>
                </a:solidFill>
              </a:rPr>
              <a:t>Eckermann’s</a:t>
            </a:r>
            <a:r>
              <a:rPr lang="en-AU" sz="1800" dirty="0">
                <a:solidFill>
                  <a:srgbClr val="000000"/>
                </a:solidFill>
              </a:rPr>
              <a:t> mother tongue has been submerged but remains as a ghost through the work. </a:t>
            </a:r>
            <a:r>
              <a:rPr lang="en-AU" sz="1800" dirty="0" err="1">
                <a:solidFill>
                  <a:srgbClr val="000000"/>
                </a:solidFill>
              </a:rPr>
              <a:t>Eckermann’s</a:t>
            </a:r>
            <a:r>
              <a:rPr lang="en-AU" sz="1800" dirty="0">
                <a:solidFill>
                  <a:srgbClr val="000000"/>
                </a:solidFill>
              </a:rPr>
              <a:t> poems are written in English but there is a combination of vernacular alongside the ‘voice’ of the natural world: birdsong, water, rock, tribal music, and the collective sound of a nation (</a:t>
            </a:r>
            <a:r>
              <a:rPr lang="en-AU" sz="1800" dirty="0" err="1">
                <a:solidFill>
                  <a:srgbClr val="000000"/>
                </a:solidFill>
              </a:rPr>
              <a:t>Cobby</a:t>
            </a:r>
            <a:r>
              <a:rPr lang="en-AU" sz="1800" dirty="0">
                <a:solidFill>
                  <a:srgbClr val="000000"/>
                </a:solidFill>
              </a:rPr>
              <a:t> </a:t>
            </a:r>
            <a:r>
              <a:rPr lang="en-AU" sz="1800" dirty="0" err="1">
                <a:solidFill>
                  <a:srgbClr val="000000"/>
                </a:solidFill>
              </a:rPr>
              <a:t>Eckermann</a:t>
            </a:r>
            <a:r>
              <a:rPr lang="en-AU" sz="1800" dirty="0">
                <a:solidFill>
                  <a:srgbClr val="000000"/>
                </a:solidFill>
              </a:rPr>
              <a:t> 2015:24).</a:t>
            </a: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3AB3FCFF-0D74-0A7D-559B-675174D3D520}"/>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76</a:t>
            </a:fld>
            <a:endParaRPr lang="en-AU" dirty="0"/>
          </a:p>
        </p:txBody>
      </p:sp>
    </p:spTree>
    <p:extLst>
      <p:ext uri="{BB962C8B-B14F-4D97-AF65-F5344CB8AC3E}">
        <p14:creationId xmlns:p14="http://schemas.microsoft.com/office/powerpoint/2010/main" val="291622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36680-711F-1AA3-C887-3FAB5EAA567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4D81DB6-8004-ED3C-C18D-9C1860A892B8}"/>
              </a:ext>
            </a:extLst>
          </p:cNvPr>
          <p:cNvSpPr>
            <a:spLocks noGrp="1"/>
          </p:cNvSpPr>
          <p:nvPr>
            <p:ph type="title"/>
          </p:nvPr>
        </p:nvSpPr>
        <p:spPr>
          <a:xfrm>
            <a:off x="360000" y="360000"/>
            <a:ext cx="10080000" cy="600227"/>
          </a:xfrm>
          <a:solidFill>
            <a:schemeClr val="bg1"/>
          </a:solidFill>
        </p:spPr>
        <p:txBody>
          <a:bodyPr/>
          <a:lstStyle/>
          <a:p>
            <a:r>
              <a:rPr lang="en-AU" i="1" dirty="0">
                <a:solidFill>
                  <a:srgbClr val="002664"/>
                </a:solidFill>
              </a:rPr>
              <a:t>Inside my Mother </a:t>
            </a:r>
            <a:r>
              <a:rPr lang="en-AU" dirty="0">
                <a:solidFill>
                  <a:srgbClr val="002664"/>
                </a:solidFill>
              </a:rPr>
              <a:t>(5 of 5)</a:t>
            </a:r>
            <a:endParaRPr lang="en-US" dirty="0">
              <a:solidFill>
                <a:srgbClr val="002664"/>
              </a:solidFill>
            </a:endParaRPr>
          </a:p>
        </p:txBody>
      </p:sp>
      <p:sp>
        <p:nvSpPr>
          <p:cNvPr id="8" name="Text Placeholder 7">
            <a:extLst>
              <a:ext uri="{FF2B5EF4-FFF2-40B4-BE49-F238E27FC236}">
                <a16:creationId xmlns:a16="http://schemas.microsoft.com/office/drawing/2014/main" id="{6E73FD77-1C3D-F5D0-EF29-7E497D98467A}"/>
              </a:ext>
            </a:extLst>
          </p:cNvPr>
          <p:cNvSpPr>
            <a:spLocks noGrp="1"/>
          </p:cNvSpPr>
          <p:nvPr>
            <p:ph type="body" sz="quarter" idx="18"/>
          </p:nvPr>
        </p:nvSpPr>
        <p:spPr>
          <a:xfrm>
            <a:off x="360000" y="960227"/>
            <a:ext cx="10080000" cy="310015"/>
          </a:xfrm>
        </p:spPr>
        <p:txBody>
          <a:bodyPr/>
          <a:lstStyle/>
          <a:p>
            <a:r>
              <a:rPr lang="en-AU" dirty="0"/>
              <a:t>Familial mother, motherland and mother tongue </a:t>
            </a:r>
          </a:p>
        </p:txBody>
      </p:sp>
      <p:sp>
        <p:nvSpPr>
          <p:cNvPr id="9" name="TextBox 8">
            <a:extLst>
              <a:ext uri="{FF2B5EF4-FFF2-40B4-BE49-F238E27FC236}">
                <a16:creationId xmlns:a16="http://schemas.microsoft.com/office/drawing/2014/main" id="{77399A90-E8AA-4400-D959-CB8C5CC999D2}"/>
              </a:ext>
            </a:extLst>
          </p:cNvPr>
          <p:cNvSpPr txBox="1"/>
          <p:nvPr/>
        </p:nvSpPr>
        <p:spPr>
          <a:xfrm>
            <a:off x="360000" y="1374449"/>
            <a:ext cx="11423027" cy="4877694"/>
          </a:xfrm>
          <a:prstGeom prst="rect">
            <a:avLst/>
          </a:prstGeom>
          <a:noFill/>
        </p:spPr>
        <p:txBody>
          <a:bodyPr wrap="square" lIns="0" tIns="0" rIns="0" bIns="0" rtlCol="0">
            <a:noAutofit/>
          </a:bodyPr>
          <a:lstStyle/>
          <a:p>
            <a:pPr>
              <a:lnSpc>
                <a:spcPct val="150000"/>
              </a:lnSpc>
            </a:pPr>
            <a:r>
              <a:rPr lang="en-AU" sz="1800" dirty="0">
                <a:solidFill>
                  <a:srgbClr val="000000"/>
                </a:solidFill>
              </a:rPr>
              <a:t>Use </a:t>
            </a:r>
            <a:r>
              <a:rPr lang="en-AU" sz="1800" i="1" dirty="0">
                <a:solidFill>
                  <a:srgbClr val="000000"/>
                </a:solidFill>
              </a:rPr>
              <a:t>Resource 6 – Connotations of mother </a:t>
            </a:r>
            <a:r>
              <a:rPr lang="en-AU" sz="1800" dirty="0">
                <a:solidFill>
                  <a:srgbClr val="000000"/>
                </a:solidFill>
              </a:rPr>
              <a:t>to track these connotations across </a:t>
            </a:r>
            <a:r>
              <a:rPr lang="en-AU" sz="1800" dirty="0" err="1">
                <a:solidFill>
                  <a:srgbClr val="000000"/>
                </a:solidFill>
              </a:rPr>
              <a:t>Eckermann’s</a:t>
            </a:r>
            <a:r>
              <a:rPr lang="en-AU" sz="1800" dirty="0">
                <a:solidFill>
                  <a:srgbClr val="000000"/>
                </a:solidFill>
              </a:rPr>
              <a:t> body of work. For each connotation, find evidence from 2 different poems where this symbolic meaning can be found. </a:t>
            </a: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5F7DAB90-8BB9-4CE5-F1E4-D0B4DB4082D4}"/>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77</a:t>
            </a:fld>
            <a:endParaRPr lang="en-AU" dirty="0"/>
          </a:p>
        </p:txBody>
      </p:sp>
    </p:spTree>
    <p:extLst>
      <p:ext uri="{BB962C8B-B14F-4D97-AF65-F5344CB8AC3E}">
        <p14:creationId xmlns:p14="http://schemas.microsoft.com/office/powerpoint/2010/main" val="119827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4CE63-C02A-FD9E-21DC-5A825C37C30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0034A5D-2908-2800-0144-9E568F1D55DE}"/>
              </a:ext>
            </a:extLst>
          </p:cNvPr>
          <p:cNvSpPr>
            <a:spLocks noGrp="1"/>
          </p:cNvSpPr>
          <p:nvPr>
            <p:ph type="ctrTitle"/>
          </p:nvPr>
        </p:nvSpPr>
        <p:spPr>
          <a:xfrm>
            <a:off x="359998" y="360000"/>
            <a:ext cx="8853449" cy="3069000"/>
          </a:xfrm>
        </p:spPr>
        <p:txBody>
          <a:bodyPr/>
          <a:lstStyle/>
          <a:p>
            <a:r>
              <a:rPr lang="en-AU" dirty="0"/>
              <a:t>The power of the poetic word</a:t>
            </a:r>
            <a:endParaRPr lang="en-US" i="1" dirty="0">
              <a:solidFill>
                <a:srgbClr val="002664"/>
              </a:solidFill>
            </a:endParaRPr>
          </a:p>
        </p:txBody>
      </p:sp>
      <p:sp>
        <p:nvSpPr>
          <p:cNvPr id="10" name="Text Placeholder 9">
            <a:extLst>
              <a:ext uri="{FF2B5EF4-FFF2-40B4-BE49-F238E27FC236}">
                <a16:creationId xmlns:a16="http://schemas.microsoft.com/office/drawing/2014/main" id="{D357E593-4550-4DD6-F13D-2D17B3985D38}"/>
              </a:ext>
            </a:extLst>
          </p:cNvPr>
          <p:cNvSpPr>
            <a:spLocks noGrp="1"/>
          </p:cNvSpPr>
          <p:nvPr>
            <p:ph type="body" sz="quarter" idx="14"/>
          </p:nvPr>
        </p:nvSpPr>
        <p:spPr>
          <a:xfrm>
            <a:off x="359999" y="4088491"/>
            <a:ext cx="10571705" cy="1328461"/>
          </a:xfrm>
        </p:spPr>
        <p:txBody>
          <a:bodyPr/>
          <a:lstStyle/>
          <a:p>
            <a:r>
              <a:rPr lang="en-AU" dirty="0"/>
              <a:t>Developing an understanding of </a:t>
            </a:r>
            <a:r>
              <a:rPr lang="en-AU" dirty="0" err="1"/>
              <a:t>Eckermann’s</a:t>
            </a:r>
            <a:r>
              <a:rPr lang="en-AU" dirty="0"/>
              <a:t> choices as a poet, and the power of her poetic words on others</a:t>
            </a:r>
          </a:p>
        </p:txBody>
      </p:sp>
    </p:spTree>
    <p:extLst>
      <p:ext uri="{BB962C8B-B14F-4D97-AF65-F5344CB8AC3E}">
        <p14:creationId xmlns:p14="http://schemas.microsoft.com/office/powerpoint/2010/main" val="50830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12B24-03BA-758B-ED9C-205021AD4AF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AC09B29-13F8-0FEA-7056-DB4F718C356F}"/>
              </a:ext>
            </a:extLst>
          </p:cNvPr>
          <p:cNvSpPr>
            <a:spLocks noGrp="1"/>
          </p:cNvSpPr>
          <p:nvPr>
            <p:ph type="title"/>
          </p:nvPr>
        </p:nvSpPr>
        <p:spPr>
          <a:xfrm>
            <a:off x="360000" y="360000"/>
            <a:ext cx="10080000" cy="600227"/>
          </a:xfrm>
          <a:solidFill>
            <a:schemeClr val="bg1"/>
          </a:solidFill>
        </p:spPr>
        <p:txBody>
          <a:bodyPr/>
          <a:lstStyle/>
          <a:p>
            <a:r>
              <a:rPr lang="en-AU" dirty="0"/>
              <a:t>The power of the poetic word – reflection</a:t>
            </a:r>
            <a:endParaRPr lang="en-US" dirty="0">
              <a:solidFill>
                <a:srgbClr val="002664"/>
              </a:solidFill>
            </a:endParaRPr>
          </a:p>
        </p:txBody>
      </p:sp>
      <p:sp>
        <p:nvSpPr>
          <p:cNvPr id="8" name="Text Placeholder 7">
            <a:extLst>
              <a:ext uri="{FF2B5EF4-FFF2-40B4-BE49-F238E27FC236}">
                <a16:creationId xmlns:a16="http://schemas.microsoft.com/office/drawing/2014/main" id="{83568923-F433-0016-5FE4-A3A4C5345BCE}"/>
              </a:ext>
            </a:extLst>
          </p:cNvPr>
          <p:cNvSpPr>
            <a:spLocks noGrp="1"/>
          </p:cNvSpPr>
          <p:nvPr>
            <p:ph type="body" sz="quarter" idx="18"/>
          </p:nvPr>
        </p:nvSpPr>
        <p:spPr>
          <a:xfrm>
            <a:off x="360000" y="960227"/>
            <a:ext cx="10080000" cy="310015"/>
          </a:xfrm>
        </p:spPr>
        <p:txBody>
          <a:bodyPr/>
          <a:lstStyle/>
          <a:p>
            <a:r>
              <a:rPr lang="en-AU" dirty="0"/>
              <a:t>Poetry as a tool for reflection</a:t>
            </a:r>
          </a:p>
        </p:txBody>
      </p:sp>
      <p:sp>
        <p:nvSpPr>
          <p:cNvPr id="9" name="TextBox 8">
            <a:extLst>
              <a:ext uri="{FF2B5EF4-FFF2-40B4-BE49-F238E27FC236}">
                <a16:creationId xmlns:a16="http://schemas.microsoft.com/office/drawing/2014/main" id="{CBE14A7B-81B7-5734-3710-26B738BA2D43}"/>
              </a:ext>
            </a:extLst>
          </p:cNvPr>
          <p:cNvSpPr txBox="1"/>
          <p:nvPr/>
        </p:nvSpPr>
        <p:spPr>
          <a:xfrm>
            <a:off x="360000" y="1374449"/>
            <a:ext cx="11423027" cy="4877694"/>
          </a:xfrm>
          <a:prstGeom prst="rect">
            <a:avLst/>
          </a:prstGeom>
          <a:noFill/>
        </p:spPr>
        <p:txBody>
          <a:bodyPr wrap="square" lIns="0" tIns="0" rIns="0" bIns="0" rtlCol="0">
            <a:noAutofit/>
          </a:bodyPr>
          <a:lstStyle/>
          <a:p>
            <a:pPr>
              <a:lnSpc>
                <a:spcPct val="150000"/>
              </a:lnSpc>
            </a:pPr>
            <a:r>
              <a:rPr lang="en-AU" sz="1800" dirty="0" err="1">
                <a:solidFill>
                  <a:srgbClr val="000000"/>
                </a:solidFill>
              </a:rPr>
              <a:t>Eckermann’s</a:t>
            </a:r>
            <a:r>
              <a:rPr lang="en-AU" sz="1800" dirty="0">
                <a:solidFill>
                  <a:srgbClr val="000000"/>
                </a:solidFill>
              </a:rPr>
              <a:t> poetry is both a deeply personal reflection of her own unique human experience, and the shared collective experience of many Aboriginal people. Her poetry also entices the reader to reconsider their assumed knowledge, or lack of knowledge, of the experiences of Aboriginal peoples.</a:t>
            </a:r>
          </a:p>
          <a:p>
            <a:pPr>
              <a:lnSpc>
                <a:spcPct val="150000"/>
              </a:lnSpc>
            </a:pPr>
            <a:r>
              <a:rPr lang="en-AU" sz="1800" dirty="0" err="1">
                <a:solidFill>
                  <a:srgbClr val="000000"/>
                </a:solidFill>
              </a:rPr>
              <a:t>Eckermann</a:t>
            </a:r>
            <a:r>
              <a:rPr lang="en-AU" sz="1800" dirty="0">
                <a:solidFill>
                  <a:srgbClr val="000000"/>
                </a:solidFill>
              </a:rPr>
              <a:t> describes her writing experiences as “I think I wrote them as chapters, in reflection that I mentioned before, in that time of grief with my mother, I was doing a lot of reflection. So they’re like chapters. And I guess that’s also a gift to read. One chapter: pause, reflect. Go to the next chapter: pause, reflect. Most things as I see (with) Aboriginal culture there’s always a journey, so with even in my literature, there’s little journeys embedded.”</a:t>
            </a:r>
          </a:p>
          <a:p>
            <a:pPr>
              <a:lnSpc>
                <a:spcPct val="150000"/>
              </a:lnSpc>
            </a:pPr>
            <a:r>
              <a:rPr lang="en-AU" sz="1800" dirty="0">
                <a:solidFill>
                  <a:srgbClr val="000000"/>
                </a:solidFill>
              </a:rPr>
              <a:t>Discussion question: In what ways does </a:t>
            </a:r>
            <a:r>
              <a:rPr lang="en-AU" sz="1800" dirty="0" err="1">
                <a:solidFill>
                  <a:srgbClr val="000000"/>
                </a:solidFill>
              </a:rPr>
              <a:t>Eckermann’s</a:t>
            </a:r>
            <a:r>
              <a:rPr lang="en-AU" sz="1800" dirty="0">
                <a:solidFill>
                  <a:srgbClr val="000000"/>
                </a:solidFill>
              </a:rPr>
              <a:t> poetry offer the reader a powerful journey?</a:t>
            </a:r>
          </a:p>
          <a:p>
            <a:pPr>
              <a:lnSpc>
                <a:spcPct val="150000"/>
              </a:lnSpc>
            </a:pPr>
            <a:endParaRPr lang="en-AU" sz="1800" dirty="0">
              <a:solidFill>
                <a:srgbClr val="000000"/>
              </a:solidFill>
            </a:endParaRPr>
          </a:p>
          <a:p>
            <a:pPr>
              <a:lnSpc>
                <a:spcPct val="150000"/>
              </a:lnSpc>
            </a:pPr>
            <a:endParaRPr lang="en-AU" sz="1800" dirty="0">
              <a:solidFill>
                <a:srgbClr val="000000"/>
              </a:solidFill>
            </a:endParaRPr>
          </a:p>
          <a:p>
            <a:pPr>
              <a:lnSpc>
                <a:spcPct val="150000"/>
              </a:lnSpc>
            </a:pPr>
            <a:endParaRPr lang="en-AU" sz="1800" dirty="0">
              <a:solidFill>
                <a:srgbClr val="000000"/>
              </a:solidFill>
            </a:endParaRPr>
          </a:p>
          <a:p>
            <a:pPr>
              <a:lnSpc>
                <a:spcPct val="150000"/>
              </a:lnSpc>
            </a:pPr>
            <a:endParaRPr lang="en-AU" sz="1800" dirty="0">
              <a:solidFill>
                <a:srgbClr val="000000"/>
              </a:solidFill>
            </a:endParaRP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02183770-DA25-4D4A-0E1B-F35914810F2A}"/>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79</a:t>
            </a:fld>
            <a:endParaRPr lang="en-AU" dirty="0"/>
          </a:p>
        </p:txBody>
      </p:sp>
    </p:spTree>
    <p:extLst>
      <p:ext uri="{BB962C8B-B14F-4D97-AF65-F5344CB8AC3E}">
        <p14:creationId xmlns:p14="http://schemas.microsoft.com/office/powerpoint/2010/main" val="389502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2C5EE-1454-2E03-21B6-EB00E6391DE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B3007C3-95C9-D0E1-D812-04D41B1C6FE8}"/>
              </a:ext>
            </a:extLst>
          </p:cNvPr>
          <p:cNvSpPr>
            <a:spLocks noGrp="1"/>
          </p:cNvSpPr>
          <p:nvPr>
            <p:ph type="ctrTitle"/>
          </p:nvPr>
        </p:nvSpPr>
        <p:spPr>
          <a:xfrm>
            <a:off x="359999" y="360000"/>
            <a:ext cx="10725818" cy="3170278"/>
          </a:xfrm>
        </p:spPr>
        <p:txBody>
          <a:bodyPr/>
          <a:lstStyle/>
          <a:p>
            <a:r>
              <a:rPr lang="en-US" dirty="0"/>
              <a:t>Extending familiarity with key vocabulary relevant to the module</a:t>
            </a:r>
          </a:p>
        </p:txBody>
      </p:sp>
      <p:sp>
        <p:nvSpPr>
          <p:cNvPr id="10" name="Text Placeholder 9">
            <a:extLst>
              <a:ext uri="{FF2B5EF4-FFF2-40B4-BE49-F238E27FC236}">
                <a16:creationId xmlns:a16="http://schemas.microsoft.com/office/drawing/2014/main" id="{EC844A2C-0770-3274-6CAC-DA831C63F7BD}"/>
              </a:ext>
            </a:extLst>
          </p:cNvPr>
          <p:cNvSpPr>
            <a:spLocks noGrp="1"/>
          </p:cNvSpPr>
          <p:nvPr>
            <p:ph type="body" sz="quarter" idx="14"/>
          </p:nvPr>
        </p:nvSpPr>
        <p:spPr>
          <a:xfrm>
            <a:off x="359998" y="4273686"/>
            <a:ext cx="7818231" cy="1015944"/>
          </a:xfrm>
        </p:spPr>
        <p:txBody>
          <a:bodyPr/>
          <a:lstStyle/>
          <a:p>
            <a:r>
              <a:rPr lang="en-US" dirty="0">
                <a:latin typeface="+mj-lt"/>
              </a:rPr>
              <a:t>Engaging with important module vocabulary</a:t>
            </a:r>
          </a:p>
        </p:txBody>
      </p:sp>
    </p:spTree>
    <p:extLst>
      <p:ext uri="{BB962C8B-B14F-4D97-AF65-F5344CB8AC3E}">
        <p14:creationId xmlns:p14="http://schemas.microsoft.com/office/powerpoint/2010/main" val="74824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93FC4-41A3-F168-27A9-53C07A49777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E7D0874-B482-1678-B739-869271CA4004}"/>
              </a:ext>
            </a:extLst>
          </p:cNvPr>
          <p:cNvSpPr>
            <a:spLocks noGrp="1"/>
          </p:cNvSpPr>
          <p:nvPr>
            <p:ph type="title"/>
          </p:nvPr>
        </p:nvSpPr>
        <p:spPr>
          <a:xfrm>
            <a:off x="360000" y="360000"/>
            <a:ext cx="10080000" cy="600227"/>
          </a:xfrm>
          <a:solidFill>
            <a:schemeClr val="bg1"/>
          </a:solidFill>
        </p:spPr>
        <p:txBody>
          <a:bodyPr/>
          <a:lstStyle/>
          <a:p>
            <a:r>
              <a:rPr lang="en-AU" dirty="0"/>
              <a:t>Poetic style</a:t>
            </a:r>
            <a:endParaRPr lang="en-US" dirty="0">
              <a:solidFill>
                <a:srgbClr val="002664"/>
              </a:solidFill>
            </a:endParaRPr>
          </a:p>
        </p:txBody>
      </p:sp>
      <p:sp>
        <p:nvSpPr>
          <p:cNvPr id="8" name="Text Placeholder 7">
            <a:extLst>
              <a:ext uri="{FF2B5EF4-FFF2-40B4-BE49-F238E27FC236}">
                <a16:creationId xmlns:a16="http://schemas.microsoft.com/office/drawing/2014/main" id="{D8004CCB-23BC-3C72-799D-61A2DDDA2570}"/>
              </a:ext>
            </a:extLst>
          </p:cNvPr>
          <p:cNvSpPr>
            <a:spLocks noGrp="1"/>
          </p:cNvSpPr>
          <p:nvPr>
            <p:ph type="body" sz="quarter" idx="18"/>
          </p:nvPr>
        </p:nvSpPr>
        <p:spPr>
          <a:xfrm>
            <a:off x="360000" y="960227"/>
            <a:ext cx="10080000" cy="310015"/>
          </a:xfrm>
        </p:spPr>
        <p:txBody>
          <a:bodyPr/>
          <a:lstStyle/>
          <a:p>
            <a:r>
              <a:rPr lang="en-AU" dirty="0"/>
              <a:t>Punctuation</a:t>
            </a:r>
          </a:p>
        </p:txBody>
      </p:sp>
      <p:sp>
        <p:nvSpPr>
          <p:cNvPr id="9" name="TextBox 8">
            <a:extLst>
              <a:ext uri="{FF2B5EF4-FFF2-40B4-BE49-F238E27FC236}">
                <a16:creationId xmlns:a16="http://schemas.microsoft.com/office/drawing/2014/main" id="{97956A74-5348-66CA-4E9A-E0EB0D9C3358}"/>
              </a:ext>
            </a:extLst>
          </p:cNvPr>
          <p:cNvSpPr txBox="1"/>
          <p:nvPr/>
        </p:nvSpPr>
        <p:spPr>
          <a:xfrm>
            <a:off x="360000" y="1374449"/>
            <a:ext cx="11423027" cy="4877694"/>
          </a:xfrm>
          <a:prstGeom prst="rect">
            <a:avLst/>
          </a:prstGeom>
          <a:noFill/>
        </p:spPr>
        <p:txBody>
          <a:bodyPr wrap="square" lIns="0" tIns="0" rIns="0" bIns="0" rtlCol="0">
            <a:noAutofit/>
          </a:bodyPr>
          <a:lstStyle/>
          <a:p>
            <a:pPr>
              <a:lnSpc>
                <a:spcPct val="150000"/>
              </a:lnSpc>
            </a:pPr>
            <a:r>
              <a:rPr lang="en-AU" sz="1800" dirty="0">
                <a:solidFill>
                  <a:srgbClr val="000000"/>
                </a:solidFill>
              </a:rPr>
              <a:t>Unique to </a:t>
            </a:r>
            <a:r>
              <a:rPr lang="en-AU" sz="1800" dirty="0" err="1">
                <a:solidFill>
                  <a:srgbClr val="000000"/>
                </a:solidFill>
              </a:rPr>
              <a:t>Eckermann’s</a:t>
            </a:r>
            <a:r>
              <a:rPr lang="en-AU" sz="1800" dirty="0">
                <a:solidFill>
                  <a:srgbClr val="000000"/>
                </a:solidFill>
              </a:rPr>
              <a:t> poetic style is her minimal use of punctuation. </a:t>
            </a:r>
          </a:p>
          <a:p>
            <a:pPr>
              <a:lnSpc>
                <a:spcPct val="150000"/>
              </a:lnSpc>
            </a:pPr>
            <a:r>
              <a:rPr lang="en-AU" sz="1800" dirty="0">
                <a:solidFill>
                  <a:srgbClr val="000000"/>
                </a:solidFill>
                <a:hlinkClick r:id="rId3"/>
              </a:rPr>
              <a:t>View Eckermann reflecting on </a:t>
            </a:r>
            <a:r>
              <a:rPr lang="en-AU" sz="1800" i="1" dirty="0">
                <a:solidFill>
                  <a:srgbClr val="000000"/>
                </a:solidFill>
                <a:hlinkClick r:id="rId3"/>
              </a:rPr>
              <a:t>Inside my Mother</a:t>
            </a:r>
            <a:r>
              <a:rPr lang="en-AU" sz="1800" i="1" dirty="0">
                <a:solidFill>
                  <a:srgbClr val="000000"/>
                </a:solidFill>
              </a:rPr>
              <a:t> </a:t>
            </a:r>
            <a:r>
              <a:rPr lang="en-AU" sz="1800" dirty="0">
                <a:solidFill>
                  <a:srgbClr val="000000"/>
                </a:solidFill>
              </a:rPr>
              <a:t>(9:31). Take notes of the ideas she discusses, particularly when discussing her choices in using punctuation. This section starts at 3:20.</a:t>
            </a:r>
          </a:p>
          <a:p>
            <a:pPr>
              <a:lnSpc>
                <a:spcPct val="150000"/>
              </a:lnSpc>
            </a:pPr>
            <a:r>
              <a:rPr lang="en-AU" sz="1800" i="1" dirty="0">
                <a:solidFill>
                  <a:srgbClr val="000000"/>
                </a:solidFill>
              </a:rPr>
              <a:t>Resource 7 – poetic style </a:t>
            </a:r>
            <a:r>
              <a:rPr lang="en-AU" sz="1800" dirty="0">
                <a:solidFill>
                  <a:srgbClr val="000000"/>
                </a:solidFill>
              </a:rPr>
              <a:t>lists 3 quotes from the interview. For each quote, respond to the question posed to deepen your understanding and appreciation of </a:t>
            </a:r>
            <a:r>
              <a:rPr lang="en-AU" sz="1800" dirty="0" err="1">
                <a:solidFill>
                  <a:srgbClr val="000000"/>
                </a:solidFill>
              </a:rPr>
              <a:t>Eckermann’s</a:t>
            </a:r>
            <a:r>
              <a:rPr lang="en-AU" sz="1800" dirty="0">
                <a:solidFill>
                  <a:srgbClr val="000000"/>
                </a:solidFill>
              </a:rPr>
              <a:t> conscious choices as a poet.  </a:t>
            </a:r>
          </a:p>
          <a:p>
            <a:pPr>
              <a:lnSpc>
                <a:spcPct val="150000"/>
              </a:lnSpc>
            </a:pPr>
            <a:endParaRPr lang="en-AU" sz="1800" dirty="0">
              <a:solidFill>
                <a:srgbClr val="000000"/>
              </a:solidFill>
            </a:endParaRPr>
          </a:p>
          <a:p>
            <a:pPr>
              <a:lnSpc>
                <a:spcPct val="150000"/>
              </a:lnSpc>
            </a:pPr>
            <a:endParaRPr lang="en-AU" sz="1800" dirty="0">
              <a:solidFill>
                <a:srgbClr val="000000"/>
              </a:solidFill>
            </a:endParaRPr>
          </a:p>
          <a:p>
            <a:pPr>
              <a:lnSpc>
                <a:spcPct val="150000"/>
              </a:lnSpc>
            </a:pPr>
            <a:endParaRPr lang="en-AU" sz="1800" dirty="0">
              <a:solidFill>
                <a:srgbClr val="000000"/>
              </a:solidFill>
            </a:endParaRPr>
          </a:p>
          <a:p>
            <a:pPr>
              <a:lnSpc>
                <a:spcPct val="150000"/>
              </a:lnSpc>
            </a:pPr>
            <a:endParaRPr lang="en-AU" sz="1800" dirty="0">
              <a:solidFill>
                <a:srgbClr val="000000"/>
              </a:solidFill>
            </a:endParaRP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8E28B7B3-2BBE-F483-6163-DB79DEEF1945}"/>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80</a:t>
            </a:fld>
            <a:endParaRPr lang="en-AU" dirty="0"/>
          </a:p>
        </p:txBody>
      </p:sp>
    </p:spTree>
    <p:extLst>
      <p:ext uri="{BB962C8B-B14F-4D97-AF65-F5344CB8AC3E}">
        <p14:creationId xmlns:p14="http://schemas.microsoft.com/office/powerpoint/2010/main" val="357420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81881-02D7-0092-9C17-6DE2A5ADA1C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5B78495-1156-8966-AE72-4C52619CFD61}"/>
              </a:ext>
            </a:extLst>
          </p:cNvPr>
          <p:cNvSpPr>
            <a:spLocks noGrp="1"/>
          </p:cNvSpPr>
          <p:nvPr>
            <p:ph type="ctrTitle"/>
          </p:nvPr>
        </p:nvSpPr>
        <p:spPr>
          <a:xfrm>
            <a:off x="359998" y="360000"/>
            <a:ext cx="8853449" cy="3069000"/>
          </a:xfrm>
        </p:spPr>
        <p:txBody>
          <a:bodyPr/>
          <a:lstStyle/>
          <a:p>
            <a:r>
              <a:rPr lang="en-AU" dirty="0"/>
              <a:t>Drawing ideas together into concept summaries</a:t>
            </a:r>
            <a:endParaRPr lang="en-US" i="1" dirty="0">
              <a:solidFill>
                <a:srgbClr val="002664"/>
              </a:solidFill>
            </a:endParaRPr>
          </a:p>
        </p:txBody>
      </p:sp>
      <p:sp>
        <p:nvSpPr>
          <p:cNvPr id="10" name="Text Placeholder 9">
            <a:extLst>
              <a:ext uri="{FF2B5EF4-FFF2-40B4-BE49-F238E27FC236}">
                <a16:creationId xmlns:a16="http://schemas.microsoft.com/office/drawing/2014/main" id="{55EE7841-BF3E-956C-AADD-747B56582162}"/>
              </a:ext>
            </a:extLst>
          </p:cNvPr>
          <p:cNvSpPr>
            <a:spLocks noGrp="1"/>
          </p:cNvSpPr>
          <p:nvPr>
            <p:ph type="body" sz="quarter" idx="14"/>
          </p:nvPr>
        </p:nvSpPr>
        <p:spPr>
          <a:xfrm>
            <a:off x="359999" y="4088491"/>
            <a:ext cx="10571705" cy="1328461"/>
          </a:xfrm>
        </p:spPr>
        <p:txBody>
          <a:bodyPr/>
          <a:lstStyle/>
          <a:p>
            <a:r>
              <a:rPr lang="en-AU" dirty="0">
                <a:latin typeface="+mj-lt"/>
              </a:rPr>
              <a:t>Determining the conceptual ideas of </a:t>
            </a:r>
            <a:r>
              <a:rPr lang="en-AU" dirty="0" err="1">
                <a:latin typeface="+mj-lt"/>
              </a:rPr>
              <a:t>Eckermann’s</a:t>
            </a:r>
            <a:r>
              <a:rPr lang="en-AU" dirty="0">
                <a:latin typeface="+mj-lt"/>
              </a:rPr>
              <a:t> poetry and making connections between the poems to draw these ideas together</a:t>
            </a:r>
          </a:p>
        </p:txBody>
      </p:sp>
    </p:spTree>
    <p:extLst>
      <p:ext uri="{BB962C8B-B14F-4D97-AF65-F5344CB8AC3E}">
        <p14:creationId xmlns:p14="http://schemas.microsoft.com/office/powerpoint/2010/main" val="37774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60D63-EB19-ED2E-EA2A-6DD5EA9B4E5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2D2ECD0-3E4F-7043-DF19-2E55A79A2042}"/>
              </a:ext>
            </a:extLst>
          </p:cNvPr>
          <p:cNvSpPr>
            <a:spLocks noGrp="1"/>
          </p:cNvSpPr>
          <p:nvPr>
            <p:ph type="title"/>
          </p:nvPr>
        </p:nvSpPr>
        <p:spPr>
          <a:xfrm>
            <a:off x="360000" y="360000"/>
            <a:ext cx="8969195" cy="910242"/>
          </a:xfrm>
          <a:solidFill>
            <a:schemeClr val="bg1"/>
          </a:solidFill>
        </p:spPr>
        <p:txBody>
          <a:bodyPr/>
          <a:lstStyle/>
          <a:p>
            <a:r>
              <a:rPr lang="en-AU" dirty="0"/>
              <a:t>Drawing together the ideas of </a:t>
            </a:r>
            <a:r>
              <a:rPr lang="en-AU" dirty="0" err="1"/>
              <a:t>Eckermann’s</a:t>
            </a:r>
            <a:r>
              <a:rPr lang="en-AU" dirty="0"/>
              <a:t> poetry (1 of 2)</a:t>
            </a:r>
            <a:endParaRPr lang="en-US" dirty="0">
              <a:solidFill>
                <a:srgbClr val="002664"/>
              </a:solidFill>
            </a:endParaRPr>
          </a:p>
        </p:txBody>
      </p:sp>
      <p:sp>
        <p:nvSpPr>
          <p:cNvPr id="8" name="Text Placeholder 7">
            <a:extLst>
              <a:ext uri="{FF2B5EF4-FFF2-40B4-BE49-F238E27FC236}">
                <a16:creationId xmlns:a16="http://schemas.microsoft.com/office/drawing/2014/main" id="{277DB55C-9774-3A2E-43E3-30D4EA62F8AB}"/>
              </a:ext>
            </a:extLst>
          </p:cNvPr>
          <p:cNvSpPr>
            <a:spLocks noGrp="1"/>
          </p:cNvSpPr>
          <p:nvPr>
            <p:ph type="body" sz="quarter" idx="18"/>
          </p:nvPr>
        </p:nvSpPr>
        <p:spPr>
          <a:xfrm>
            <a:off x="360000" y="1478656"/>
            <a:ext cx="10080000" cy="310015"/>
          </a:xfrm>
        </p:spPr>
        <p:txBody>
          <a:bodyPr/>
          <a:lstStyle/>
          <a:p>
            <a:r>
              <a:rPr lang="en-AU" dirty="0"/>
              <a:t>Considering </a:t>
            </a:r>
            <a:r>
              <a:rPr lang="en-AU" dirty="0" err="1"/>
              <a:t>Eckermann’s</a:t>
            </a:r>
            <a:r>
              <a:rPr lang="en-AU" dirty="0"/>
              <a:t> body of work</a:t>
            </a:r>
          </a:p>
        </p:txBody>
      </p:sp>
      <p:sp>
        <p:nvSpPr>
          <p:cNvPr id="9" name="TextBox 8">
            <a:extLst>
              <a:ext uri="{FF2B5EF4-FFF2-40B4-BE49-F238E27FC236}">
                <a16:creationId xmlns:a16="http://schemas.microsoft.com/office/drawing/2014/main" id="{2B520D15-A290-638B-0BD6-2F47A60A7CB7}"/>
              </a:ext>
            </a:extLst>
          </p:cNvPr>
          <p:cNvSpPr txBox="1"/>
          <p:nvPr/>
        </p:nvSpPr>
        <p:spPr>
          <a:xfrm>
            <a:off x="360000" y="2059253"/>
            <a:ext cx="11423027" cy="4359265"/>
          </a:xfrm>
          <a:prstGeom prst="rect">
            <a:avLst/>
          </a:prstGeom>
          <a:noFill/>
        </p:spPr>
        <p:txBody>
          <a:bodyPr wrap="square" lIns="0" tIns="0" rIns="0" bIns="0" rtlCol="0">
            <a:noAutofit/>
          </a:bodyPr>
          <a:lstStyle/>
          <a:p>
            <a:pPr>
              <a:lnSpc>
                <a:spcPct val="150000"/>
              </a:lnSpc>
            </a:pPr>
            <a:r>
              <a:rPr lang="en-AU" sz="1800" dirty="0" err="1">
                <a:solidFill>
                  <a:srgbClr val="000000"/>
                </a:solidFill>
              </a:rPr>
              <a:t>Eckermann’s</a:t>
            </a:r>
            <a:r>
              <a:rPr lang="en-AU" sz="1800" dirty="0">
                <a:solidFill>
                  <a:srgbClr val="000000"/>
                </a:solidFill>
              </a:rPr>
              <a:t> poetry, when considered as a whole text, offers personal insights and explores many powerful ideas that are reinforced when considered across multiple poems. </a:t>
            </a:r>
          </a:p>
          <a:p>
            <a:pPr>
              <a:lnSpc>
                <a:spcPct val="150000"/>
              </a:lnSpc>
            </a:pPr>
            <a:r>
              <a:rPr lang="en-AU" sz="1800" dirty="0">
                <a:solidFill>
                  <a:srgbClr val="000000"/>
                </a:solidFill>
              </a:rPr>
              <a:t>Spend a few minutes in pairs or small groups and write a list of the ideas </a:t>
            </a:r>
            <a:r>
              <a:rPr lang="en-AU" sz="1800" dirty="0" err="1">
                <a:solidFill>
                  <a:srgbClr val="000000"/>
                </a:solidFill>
              </a:rPr>
              <a:t>Eckermann</a:t>
            </a:r>
            <a:r>
              <a:rPr lang="en-AU" sz="1800" dirty="0">
                <a:solidFill>
                  <a:srgbClr val="000000"/>
                </a:solidFill>
              </a:rPr>
              <a:t> explores in her poetry.</a:t>
            </a: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A2234611-40F9-341F-DC03-09EEB008F6A7}"/>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82</a:t>
            </a:fld>
            <a:endParaRPr lang="en-AU" dirty="0"/>
          </a:p>
        </p:txBody>
      </p:sp>
    </p:spTree>
    <p:extLst>
      <p:ext uri="{BB962C8B-B14F-4D97-AF65-F5344CB8AC3E}">
        <p14:creationId xmlns:p14="http://schemas.microsoft.com/office/powerpoint/2010/main" val="361913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3E440-62F4-7B2E-F7C9-604D7B1011A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6820FF3-2FF4-F192-8580-619DA83864B9}"/>
              </a:ext>
            </a:extLst>
          </p:cNvPr>
          <p:cNvSpPr>
            <a:spLocks noGrp="1"/>
          </p:cNvSpPr>
          <p:nvPr>
            <p:ph type="title"/>
          </p:nvPr>
        </p:nvSpPr>
        <p:spPr>
          <a:xfrm>
            <a:off x="360001" y="360000"/>
            <a:ext cx="8957620" cy="910242"/>
          </a:xfrm>
          <a:solidFill>
            <a:schemeClr val="bg1"/>
          </a:solidFill>
        </p:spPr>
        <p:txBody>
          <a:bodyPr/>
          <a:lstStyle/>
          <a:p>
            <a:r>
              <a:rPr lang="en-AU" dirty="0"/>
              <a:t>Drawing together the ideas of </a:t>
            </a:r>
            <a:r>
              <a:rPr lang="en-AU" dirty="0" err="1"/>
              <a:t>Eckermann’s</a:t>
            </a:r>
            <a:r>
              <a:rPr lang="en-AU" dirty="0"/>
              <a:t> poetry (2 of 2)</a:t>
            </a:r>
            <a:endParaRPr lang="en-US" dirty="0">
              <a:solidFill>
                <a:srgbClr val="002664"/>
              </a:solidFill>
            </a:endParaRPr>
          </a:p>
        </p:txBody>
      </p:sp>
      <p:sp>
        <p:nvSpPr>
          <p:cNvPr id="8" name="Text Placeholder 7">
            <a:extLst>
              <a:ext uri="{FF2B5EF4-FFF2-40B4-BE49-F238E27FC236}">
                <a16:creationId xmlns:a16="http://schemas.microsoft.com/office/drawing/2014/main" id="{199C088C-0B49-3DBF-2304-E5183D8E5944}"/>
              </a:ext>
            </a:extLst>
          </p:cNvPr>
          <p:cNvSpPr>
            <a:spLocks noGrp="1"/>
          </p:cNvSpPr>
          <p:nvPr>
            <p:ph type="body" sz="quarter" idx="18"/>
          </p:nvPr>
        </p:nvSpPr>
        <p:spPr>
          <a:xfrm>
            <a:off x="360000" y="1478656"/>
            <a:ext cx="10080000" cy="310015"/>
          </a:xfrm>
        </p:spPr>
        <p:txBody>
          <a:bodyPr/>
          <a:lstStyle/>
          <a:p>
            <a:r>
              <a:rPr lang="en-AU" dirty="0"/>
              <a:t>Considering </a:t>
            </a:r>
            <a:r>
              <a:rPr lang="en-AU" dirty="0" err="1"/>
              <a:t>Eckermann’s</a:t>
            </a:r>
            <a:r>
              <a:rPr lang="en-AU" dirty="0"/>
              <a:t> body of work</a:t>
            </a:r>
          </a:p>
        </p:txBody>
      </p:sp>
      <p:sp>
        <p:nvSpPr>
          <p:cNvPr id="9" name="TextBox 8">
            <a:extLst>
              <a:ext uri="{FF2B5EF4-FFF2-40B4-BE49-F238E27FC236}">
                <a16:creationId xmlns:a16="http://schemas.microsoft.com/office/drawing/2014/main" id="{1C889C99-ABBC-4C13-84B5-412B5E3F238F}"/>
              </a:ext>
            </a:extLst>
          </p:cNvPr>
          <p:cNvSpPr txBox="1"/>
          <p:nvPr/>
        </p:nvSpPr>
        <p:spPr>
          <a:xfrm>
            <a:off x="360000" y="2059253"/>
            <a:ext cx="11423027" cy="4359265"/>
          </a:xfrm>
          <a:prstGeom prst="rect">
            <a:avLst/>
          </a:prstGeom>
          <a:noFill/>
        </p:spPr>
        <p:txBody>
          <a:bodyPr wrap="square" lIns="0" tIns="0" rIns="0" bIns="0" rtlCol="0">
            <a:noAutofit/>
          </a:bodyPr>
          <a:lstStyle/>
          <a:p>
            <a:pPr>
              <a:lnSpc>
                <a:spcPct val="150000"/>
              </a:lnSpc>
            </a:pPr>
            <a:r>
              <a:rPr lang="en-AU" sz="1800" dirty="0">
                <a:solidFill>
                  <a:srgbClr val="000000"/>
                </a:solidFill>
              </a:rPr>
              <a:t>Some possible ideas you may have identified are:</a:t>
            </a:r>
          </a:p>
          <a:p>
            <a:pPr marL="285750" indent="-285750">
              <a:lnSpc>
                <a:spcPct val="150000"/>
              </a:lnSpc>
              <a:buFont typeface="Arial" panose="020B0604020202020204" pitchFamily="34" charset="0"/>
              <a:buChar char="•"/>
            </a:pPr>
            <a:r>
              <a:rPr lang="en-AU" sz="1800" dirty="0">
                <a:solidFill>
                  <a:srgbClr val="000000"/>
                </a:solidFill>
              </a:rPr>
              <a:t>connection to culture</a:t>
            </a:r>
          </a:p>
          <a:p>
            <a:pPr marL="285750" indent="-285750">
              <a:lnSpc>
                <a:spcPct val="150000"/>
              </a:lnSpc>
              <a:buFont typeface="Arial" panose="020B0604020202020204" pitchFamily="34" charset="0"/>
              <a:buChar char="•"/>
            </a:pPr>
            <a:r>
              <a:rPr lang="en-AU" sz="1800" dirty="0">
                <a:solidFill>
                  <a:srgbClr val="000000"/>
                </a:solidFill>
              </a:rPr>
              <a:t>dispossession</a:t>
            </a:r>
          </a:p>
          <a:p>
            <a:pPr marL="285750" indent="-285750">
              <a:lnSpc>
                <a:spcPct val="150000"/>
              </a:lnSpc>
              <a:buFont typeface="Arial" panose="020B0604020202020204" pitchFamily="34" charset="0"/>
              <a:buChar char="•"/>
            </a:pPr>
            <a:r>
              <a:rPr lang="en-AU" sz="1800" dirty="0">
                <a:solidFill>
                  <a:srgbClr val="000000"/>
                </a:solidFill>
              </a:rPr>
              <a:t>family and kinship</a:t>
            </a:r>
          </a:p>
          <a:p>
            <a:pPr marL="285750" indent="-285750">
              <a:lnSpc>
                <a:spcPct val="150000"/>
              </a:lnSpc>
              <a:buFont typeface="Arial" panose="020B0604020202020204" pitchFamily="34" charset="0"/>
              <a:buChar char="•"/>
            </a:pPr>
            <a:r>
              <a:rPr lang="en-AU" sz="1800" dirty="0">
                <a:solidFill>
                  <a:srgbClr val="000000"/>
                </a:solidFill>
              </a:rPr>
              <a:t>connections to land and Country</a:t>
            </a:r>
          </a:p>
          <a:p>
            <a:pPr marL="285750" indent="-285750">
              <a:lnSpc>
                <a:spcPct val="150000"/>
              </a:lnSpc>
              <a:buFont typeface="Arial" panose="020B0604020202020204" pitchFamily="34" charset="0"/>
              <a:buChar char="•"/>
            </a:pPr>
            <a:r>
              <a:rPr lang="en-AU" sz="1800" dirty="0">
                <a:solidFill>
                  <a:srgbClr val="000000"/>
                </a:solidFill>
              </a:rPr>
              <a:t>natural world.</a:t>
            </a:r>
          </a:p>
          <a:p>
            <a:pPr>
              <a:lnSpc>
                <a:spcPct val="150000"/>
              </a:lnSpc>
            </a:pPr>
            <a:r>
              <a:rPr lang="en-AU" sz="1800" dirty="0">
                <a:solidFill>
                  <a:srgbClr val="000000"/>
                </a:solidFill>
              </a:rPr>
              <a:t>Add any class ideas to this list.</a:t>
            </a:r>
          </a:p>
        </p:txBody>
      </p:sp>
      <p:sp>
        <p:nvSpPr>
          <p:cNvPr id="5" name="Slide Number Placeholder 4">
            <a:extLst>
              <a:ext uri="{FF2B5EF4-FFF2-40B4-BE49-F238E27FC236}">
                <a16:creationId xmlns:a16="http://schemas.microsoft.com/office/drawing/2014/main" id="{63397170-0F32-977C-1144-2F33D0E4265D}"/>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83</a:t>
            </a:fld>
            <a:endParaRPr lang="en-AU" dirty="0"/>
          </a:p>
        </p:txBody>
      </p:sp>
    </p:spTree>
    <p:extLst>
      <p:ext uri="{BB962C8B-B14F-4D97-AF65-F5344CB8AC3E}">
        <p14:creationId xmlns:p14="http://schemas.microsoft.com/office/powerpoint/2010/main" val="303870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6F1A6-7DCB-4941-2541-463908AD111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9F094FC-D8BB-F64E-942A-989D4AAA36DB}"/>
              </a:ext>
            </a:extLst>
          </p:cNvPr>
          <p:cNvSpPr>
            <a:spLocks noGrp="1"/>
          </p:cNvSpPr>
          <p:nvPr>
            <p:ph type="title"/>
          </p:nvPr>
        </p:nvSpPr>
        <p:spPr>
          <a:xfrm>
            <a:off x="360000" y="360000"/>
            <a:ext cx="10080000" cy="600227"/>
          </a:xfrm>
          <a:solidFill>
            <a:schemeClr val="bg1"/>
          </a:solidFill>
        </p:spPr>
        <p:txBody>
          <a:bodyPr/>
          <a:lstStyle/>
          <a:p>
            <a:r>
              <a:rPr lang="en-AU" dirty="0"/>
              <a:t>Chalk talk</a:t>
            </a:r>
            <a:endParaRPr lang="en-US" dirty="0">
              <a:solidFill>
                <a:srgbClr val="002664"/>
              </a:solidFill>
            </a:endParaRPr>
          </a:p>
        </p:txBody>
      </p:sp>
      <p:sp>
        <p:nvSpPr>
          <p:cNvPr id="8" name="Text Placeholder 7">
            <a:extLst>
              <a:ext uri="{FF2B5EF4-FFF2-40B4-BE49-F238E27FC236}">
                <a16:creationId xmlns:a16="http://schemas.microsoft.com/office/drawing/2014/main" id="{11B80088-1A95-3811-E371-30C274EEB5B1}"/>
              </a:ext>
            </a:extLst>
          </p:cNvPr>
          <p:cNvSpPr>
            <a:spLocks noGrp="1"/>
          </p:cNvSpPr>
          <p:nvPr>
            <p:ph type="body" sz="quarter" idx="18"/>
          </p:nvPr>
        </p:nvSpPr>
        <p:spPr>
          <a:xfrm>
            <a:off x="360000" y="960227"/>
            <a:ext cx="10080000" cy="310015"/>
          </a:xfrm>
        </p:spPr>
        <p:txBody>
          <a:bodyPr/>
          <a:lstStyle/>
          <a:p>
            <a:r>
              <a:rPr lang="en-AU" dirty="0"/>
              <a:t>Drawing together the ideas of </a:t>
            </a:r>
            <a:r>
              <a:rPr lang="en-AU" dirty="0" err="1"/>
              <a:t>Eckermann’s</a:t>
            </a:r>
            <a:r>
              <a:rPr lang="en-AU" dirty="0"/>
              <a:t> poetry</a:t>
            </a:r>
          </a:p>
        </p:txBody>
      </p:sp>
      <p:sp>
        <p:nvSpPr>
          <p:cNvPr id="9" name="TextBox 8">
            <a:extLst>
              <a:ext uri="{FF2B5EF4-FFF2-40B4-BE49-F238E27FC236}">
                <a16:creationId xmlns:a16="http://schemas.microsoft.com/office/drawing/2014/main" id="{53EAEAE4-C4D9-2498-7927-B4B6947DDCA0}"/>
              </a:ext>
            </a:extLst>
          </p:cNvPr>
          <p:cNvSpPr txBox="1"/>
          <p:nvPr/>
        </p:nvSpPr>
        <p:spPr>
          <a:xfrm>
            <a:off x="360000" y="1374449"/>
            <a:ext cx="11423027" cy="4877694"/>
          </a:xfrm>
          <a:prstGeom prst="rect">
            <a:avLst/>
          </a:prstGeom>
          <a:noFill/>
        </p:spPr>
        <p:txBody>
          <a:bodyPr wrap="square" lIns="0" tIns="0" rIns="0" bIns="0" rtlCol="0">
            <a:noAutofit/>
          </a:bodyPr>
          <a:lstStyle/>
          <a:p>
            <a:pPr>
              <a:lnSpc>
                <a:spcPct val="150000"/>
              </a:lnSpc>
            </a:pPr>
            <a:r>
              <a:rPr lang="en-AU" sz="1800" dirty="0">
                <a:solidFill>
                  <a:srgbClr val="000000"/>
                </a:solidFill>
              </a:rPr>
              <a:t>Around the room there are several chalk talk sheets. Each sheet of paper corresponds to an idea found in </a:t>
            </a:r>
            <a:r>
              <a:rPr lang="en-AU" sz="1800" dirty="0" err="1">
                <a:solidFill>
                  <a:srgbClr val="000000"/>
                </a:solidFill>
              </a:rPr>
              <a:t>Eckermann’s</a:t>
            </a:r>
            <a:r>
              <a:rPr lang="en-AU" sz="1800" dirty="0">
                <a:solidFill>
                  <a:srgbClr val="000000"/>
                </a:solidFill>
              </a:rPr>
              <a:t> poems. This process allows you to think about your own ideas, and consider the ideas of others, through silent reflection. To complete the chalk talk process, you will need to do the following: </a:t>
            </a:r>
          </a:p>
          <a:p>
            <a:pPr marL="342900" indent="-342900">
              <a:lnSpc>
                <a:spcPct val="150000"/>
              </a:lnSpc>
              <a:buFont typeface="+mj-lt"/>
              <a:buAutoNum type="arabicPeriod"/>
            </a:pPr>
            <a:r>
              <a:rPr lang="en-AU" sz="1800" dirty="0">
                <a:solidFill>
                  <a:srgbClr val="000000"/>
                </a:solidFill>
              </a:rPr>
              <a:t>Think about the idea written at the top of the sheet, and where this is reflected in the 6 poems you have studied. </a:t>
            </a:r>
          </a:p>
          <a:p>
            <a:pPr marL="342900" indent="-342900">
              <a:lnSpc>
                <a:spcPct val="150000"/>
              </a:lnSpc>
              <a:buFont typeface="+mj-lt"/>
              <a:buAutoNum type="arabicPeriod"/>
            </a:pPr>
            <a:r>
              <a:rPr lang="en-AU" sz="1800" dirty="0">
                <a:solidFill>
                  <a:srgbClr val="000000"/>
                </a:solidFill>
              </a:rPr>
              <a:t>Under the heading of each poem, find quotes which reflect this idea. In brackets you could identify the technique used or expand on your idea. </a:t>
            </a:r>
          </a:p>
          <a:p>
            <a:pPr marL="342900" indent="-342900">
              <a:lnSpc>
                <a:spcPct val="150000"/>
              </a:lnSpc>
              <a:buFont typeface="+mj-lt"/>
              <a:buAutoNum type="arabicPeriod"/>
            </a:pPr>
            <a:r>
              <a:rPr lang="en-AU" sz="1800" dirty="0">
                <a:solidFill>
                  <a:srgbClr val="000000"/>
                </a:solidFill>
              </a:rPr>
              <a:t>As you walk around the room, read the ideas your peers have written. You can place a tick on any ideas you agree with, or draw an arrow and add to their ideas. </a:t>
            </a:r>
          </a:p>
          <a:p>
            <a:pPr marL="342900" indent="-342900">
              <a:lnSpc>
                <a:spcPct val="150000"/>
              </a:lnSpc>
              <a:buFont typeface="+mj-lt"/>
              <a:buAutoNum type="arabicPeriod"/>
            </a:pPr>
            <a:r>
              <a:rPr lang="en-AU" sz="1800" dirty="0">
                <a:solidFill>
                  <a:srgbClr val="000000"/>
                </a:solidFill>
              </a:rPr>
              <a:t>Continue rotating around the room reading and adding to the sheets. When you have finished, return to your desk. </a:t>
            </a: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CEC99C53-0618-C05D-F069-13A41A01462A}"/>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84</a:t>
            </a:fld>
            <a:endParaRPr lang="en-AU" dirty="0"/>
          </a:p>
        </p:txBody>
      </p:sp>
    </p:spTree>
    <p:extLst>
      <p:ext uri="{BB962C8B-B14F-4D97-AF65-F5344CB8AC3E}">
        <p14:creationId xmlns:p14="http://schemas.microsoft.com/office/powerpoint/2010/main" val="147217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54085-35F2-4199-95B9-9521D7A8970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D4705AF-CBC1-9FBB-7C6C-721E67D7684D}"/>
              </a:ext>
            </a:extLst>
          </p:cNvPr>
          <p:cNvSpPr>
            <a:spLocks noGrp="1"/>
          </p:cNvSpPr>
          <p:nvPr>
            <p:ph type="title"/>
          </p:nvPr>
        </p:nvSpPr>
        <p:spPr>
          <a:xfrm>
            <a:off x="360000" y="360000"/>
            <a:ext cx="10080000" cy="600227"/>
          </a:xfrm>
          <a:solidFill>
            <a:schemeClr val="bg1"/>
          </a:solidFill>
        </p:spPr>
        <p:txBody>
          <a:bodyPr/>
          <a:lstStyle/>
          <a:p>
            <a:r>
              <a:rPr lang="en-AU" dirty="0"/>
              <a:t>Narrowing your focus (1 of 2)</a:t>
            </a:r>
            <a:endParaRPr lang="en-US" dirty="0">
              <a:solidFill>
                <a:srgbClr val="002664"/>
              </a:solidFill>
            </a:endParaRPr>
          </a:p>
        </p:txBody>
      </p:sp>
      <p:sp>
        <p:nvSpPr>
          <p:cNvPr id="8" name="Text Placeholder 7">
            <a:extLst>
              <a:ext uri="{FF2B5EF4-FFF2-40B4-BE49-F238E27FC236}">
                <a16:creationId xmlns:a16="http://schemas.microsoft.com/office/drawing/2014/main" id="{C66EF848-2D6D-AD5A-DA83-2DF72F7E940D}"/>
              </a:ext>
            </a:extLst>
          </p:cNvPr>
          <p:cNvSpPr>
            <a:spLocks noGrp="1"/>
          </p:cNvSpPr>
          <p:nvPr>
            <p:ph type="body" sz="quarter" idx="18"/>
          </p:nvPr>
        </p:nvSpPr>
        <p:spPr>
          <a:xfrm>
            <a:off x="360000" y="960227"/>
            <a:ext cx="10080000" cy="310015"/>
          </a:xfrm>
        </p:spPr>
        <p:txBody>
          <a:bodyPr/>
          <a:lstStyle/>
          <a:p>
            <a:r>
              <a:rPr lang="en-AU" dirty="0"/>
              <a:t>Looking at one idea</a:t>
            </a:r>
          </a:p>
        </p:txBody>
      </p:sp>
      <p:sp>
        <p:nvSpPr>
          <p:cNvPr id="9" name="TextBox 8">
            <a:extLst>
              <a:ext uri="{FF2B5EF4-FFF2-40B4-BE49-F238E27FC236}">
                <a16:creationId xmlns:a16="http://schemas.microsoft.com/office/drawing/2014/main" id="{22392DFC-97A9-B608-682E-4A17EF6D2AA0}"/>
              </a:ext>
            </a:extLst>
          </p:cNvPr>
          <p:cNvSpPr txBox="1"/>
          <p:nvPr/>
        </p:nvSpPr>
        <p:spPr>
          <a:xfrm>
            <a:off x="360000" y="1374449"/>
            <a:ext cx="11423027" cy="4877694"/>
          </a:xfrm>
          <a:prstGeom prst="rect">
            <a:avLst/>
          </a:prstGeom>
          <a:noFill/>
        </p:spPr>
        <p:txBody>
          <a:bodyPr wrap="square" lIns="0" tIns="0" rIns="0" bIns="0" rtlCol="0">
            <a:noAutofit/>
          </a:bodyPr>
          <a:lstStyle/>
          <a:p>
            <a:pPr>
              <a:lnSpc>
                <a:spcPct val="150000"/>
              </a:lnSpc>
            </a:pPr>
            <a:r>
              <a:rPr lang="en-AU" sz="1800" dirty="0">
                <a:solidFill>
                  <a:srgbClr val="000000"/>
                </a:solidFill>
              </a:rPr>
              <a:t>In groups, you will be given one of the chalk talk sheets. In your group, discuss the idea first. Respond to the following questions and take notes while you discuss: </a:t>
            </a:r>
          </a:p>
          <a:p>
            <a:pPr marL="342900" indent="-342900">
              <a:lnSpc>
                <a:spcPct val="150000"/>
              </a:lnSpc>
              <a:buFont typeface="+mj-lt"/>
              <a:buAutoNum type="arabicPeriod"/>
            </a:pPr>
            <a:r>
              <a:rPr lang="en-AU" sz="1800" dirty="0">
                <a:solidFill>
                  <a:srgbClr val="000000"/>
                </a:solidFill>
              </a:rPr>
              <a:t>How is this idea personally important to </a:t>
            </a:r>
            <a:r>
              <a:rPr lang="en-AU" sz="1800" dirty="0" err="1">
                <a:solidFill>
                  <a:srgbClr val="000000"/>
                </a:solidFill>
              </a:rPr>
              <a:t>Eckermann</a:t>
            </a:r>
            <a:r>
              <a:rPr lang="en-AU" sz="1800" dirty="0">
                <a:solidFill>
                  <a:srgbClr val="000000"/>
                </a:solidFill>
              </a:rPr>
              <a:t>, based on your knowledge of her context and personal experiences? </a:t>
            </a:r>
          </a:p>
          <a:p>
            <a:pPr marL="342900" indent="-342900">
              <a:lnSpc>
                <a:spcPct val="150000"/>
              </a:lnSpc>
              <a:buFont typeface="+mj-lt"/>
              <a:buAutoNum type="arabicPeriod"/>
            </a:pPr>
            <a:r>
              <a:rPr lang="en-AU" sz="1800" dirty="0">
                <a:solidFill>
                  <a:srgbClr val="000000"/>
                </a:solidFill>
              </a:rPr>
              <a:t>What message is </a:t>
            </a:r>
            <a:r>
              <a:rPr lang="en-AU" sz="1800" dirty="0" err="1">
                <a:solidFill>
                  <a:srgbClr val="000000"/>
                </a:solidFill>
              </a:rPr>
              <a:t>Eckermann</a:t>
            </a:r>
            <a:r>
              <a:rPr lang="en-AU" sz="1800" dirty="0">
                <a:solidFill>
                  <a:srgbClr val="000000"/>
                </a:solidFill>
              </a:rPr>
              <a:t> communicating to her readers through exploring this idea?</a:t>
            </a:r>
          </a:p>
          <a:p>
            <a:pPr marL="342900" indent="-342900">
              <a:lnSpc>
                <a:spcPct val="150000"/>
              </a:lnSpc>
              <a:buFont typeface="+mj-lt"/>
              <a:buAutoNum type="arabicPeriod"/>
            </a:pPr>
            <a:r>
              <a:rPr lang="en-AU" sz="1800" dirty="0">
                <a:solidFill>
                  <a:srgbClr val="000000"/>
                </a:solidFill>
              </a:rPr>
              <a:t>What deeper understanding of this idea have you gained through studying </a:t>
            </a:r>
            <a:r>
              <a:rPr lang="en-AU" sz="1800" dirty="0" err="1">
                <a:solidFill>
                  <a:srgbClr val="000000"/>
                </a:solidFill>
              </a:rPr>
              <a:t>Eckermann’s</a:t>
            </a:r>
            <a:r>
              <a:rPr lang="en-AU" sz="1800" dirty="0">
                <a:solidFill>
                  <a:srgbClr val="000000"/>
                </a:solidFill>
              </a:rPr>
              <a:t> poems?</a:t>
            </a:r>
          </a:p>
          <a:p>
            <a:pPr>
              <a:lnSpc>
                <a:spcPct val="150000"/>
              </a:lnSpc>
            </a:pPr>
            <a:r>
              <a:rPr lang="en-AU" sz="1800" dirty="0">
                <a:solidFill>
                  <a:srgbClr val="000000"/>
                </a:solidFill>
              </a:rPr>
              <a:t>After discussing, select 2 poems which you feel most strongly explore your idea. </a:t>
            </a: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0B6249CF-3F3D-78A0-97FC-8D94F64D179D}"/>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85</a:t>
            </a:fld>
            <a:endParaRPr lang="en-AU" dirty="0"/>
          </a:p>
        </p:txBody>
      </p:sp>
    </p:spTree>
    <p:extLst>
      <p:ext uri="{BB962C8B-B14F-4D97-AF65-F5344CB8AC3E}">
        <p14:creationId xmlns:p14="http://schemas.microsoft.com/office/powerpoint/2010/main" val="156572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AF346-6051-0D06-7C8B-66F82F768FD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A7049AA-D0E7-33EC-E610-CD484E3F72FD}"/>
              </a:ext>
            </a:extLst>
          </p:cNvPr>
          <p:cNvSpPr>
            <a:spLocks noGrp="1"/>
          </p:cNvSpPr>
          <p:nvPr>
            <p:ph type="title"/>
          </p:nvPr>
        </p:nvSpPr>
        <p:spPr>
          <a:xfrm>
            <a:off x="360000" y="360000"/>
            <a:ext cx="10080000" cy="600227"/>
          </a:xfrm>
          <a:solidFill>
            <a:schemeClr val="bg1"/>
          </a:solidFill>
        </p:spPr>
        <p:txBody>
          <a:bodyPr/>
          <a:lstStyle/>
          <a:p>
            <a:r>
              <a:rPr lang="en-AU" dirty="0"/>
              <a:t>Narrowing your focus (2 of 2)</a:t>
            </a:r>
            <a:endParaRPr lang="en-US" dirty="0">
              <a:solidFill>
                <a:srgbClr val="002664"/>
              </a:solidFill>
            </a:endParaRPr>
          </a:p>
        </p:txBody>
      </p:sp>
      <p:sp>
        <p:nvSpPr>
          <p:cNvPr id="8" name="Text Placeholder 7">
            <a:extLst>
              <a:ext uri="{FF2B5EF4-FFF2-40B4-BE49-F238E27FC236}">
                <a16:creationId xmlns:a16="http://schemas.microsoft.com/office/drawing/2014/main" id="{9330A396-4759-2A1F-7652-2E39B5425CAB}"/>
              </a:ext>
            </a:extLst>
          </p:cNvPr>
          <p:cNvSpPr>
            <a:spLocks noGrp="1"/>
          </p:cNvSpPr>
          <p:nvPr>
            <p:ph type="body" sz="quarter" idx="18"/>
          </p:nvPr>
        </p:nvSpPr>
        <p:spPr>
          <a:xfrm>
            <a:off x="360000" y="960227"/>
            <a:ext cx="10080000" cy="310015"/>
          </a:xfrm>
        </p:spPr>
        <p:txBody>
          <a:bodyPr/>
          <a:lstStyle/>
          <a:p>
            <a:r>
              <a:rPr lang="en-AU" dirty="0"/>
              <a:t>Analysing through writing</a:t>
            </a:r>
          </a:p>
        </p:txBody>
      </p:sp>
      <p:sp>
        <p:nvSpPr>
          <p:cNvPr id="9" name="TextBox 8">
            <a:extLst>
              <a:ext uri="{FF2B5EF4-FFF2-40B4-BE49-F238E27FC236}">
                <a16:creationId xmlns:a16="http://schemas.microsoft.com/office/drawing/2014/main" id="{52F79724-2B7A-B8D5-FA50-E0E45FBAF231}"/>
              </a:ext>
            </a:extLst>
          </p:cNvPr>
          <p:cNvSpPr txBox="1"/>
          <p:nvPr/>
        </p:nvSpPr>
        <p:spPr>
          <a:xfrm>
            <a:off x="360000" y="1374449"/>
            <a:ext cx="11423027" cy="4877694"/>
          </a:xfrm>
          <a:prstGeom prst="rect">
            <a:avLst/>
          </a:prstGeom>
          <a:noFill/>
        </p:spPr>
        <p:txBody>
          <a:bodyPr wrap="square" lIns="0" tIns="0" rIns="0" bIns="0" rtlCol="0">
            <a:noAutofit/>
          </a:bodyPr>
          <a:lstStyle/>
          <a:p>
            <a:pPr>
              <a:lnSpc>
                <a:spcPct val="150000"/>
              </a:lnSpc>
            </a:pPr>
            <a:r>
              <a:rPr lang="en-AU" sz="1800" dirty="0">
                <a:solidFill>
                  <a:srgbClr val="000000"/>
                </a:solidFill>
              </a:rPr>
              <a:t>In groups, compose a paragraph explaining the importance of your idea to </a:t>
            </a:r>
            <a:r>
              <a:rPr lang="en-AU" sz="1800" dirty="0" err="1">
                <a:solidFill>
                  <a:srgbClr val="000000"/>
                </a:solidFill>
              </a:rPr>
              <a:t>Eckermann’s</a:t>
            </a:r>
            <a:r>
              <a:rPr lang="en-AU" sz="1800" dirty="0">
                <a:solidFill>
                  <a:srgbClr val="000000"/>
                </a:solidFill>
              </a:rPr>
              <a:t> poetry. In your paragraph, discuss the deeper understanding she has offered readers and justify this by making reference to 2 of her poems. </a:t>
            </a: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83B6F2E5-6F69-8EC7-3A2D-3798B0D33757}"/>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86</a:t>
            </a:fld>
            <a:endParaRPr lang="en-AU" dirty="0"/>
          </a:p>
        </p:txBody>
      </p:sp>
    </p:spTree>
    <p:extLst>
      <p:ext uri="{BB962C8B-B14F-4D97-AF65-F5344CB8AC3E}">
        <p14:creationId xmlns:p14="http://schemas.microsoft.com/office/powerpoint/2010/main" val="410793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59BB5-D77F-66B2-1DB8-E40E766EC087}"/>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F2EDFBC-2DD4-9E98-6151-08145664F26B}"/>
              </a:ext>
            </a:extLst>
          </p:cNvPr>
          <p:cNvSpPr>
            <a:spLocks noGrp="1"/>
          </p:cNvSpPr>
          <p:nvPr>
            <p:ph type="ctrTitle"/>
          </p:nvPr>
        </p:nvSpPr>
        <p:spPr>
          <a:xfrm>
            <a:off x="539999" y="4067881"/>
            <a:ext cx="10490674" cy="1638301"/>
          </a:xfrm>
        </p:spPr>
        <p:txBody>
          <a:bodyPr/>
          <a:lstStyle/>
          <a:p>
            <a:r>
              <a:rPr lang="en-AU" dirty="0">
                <a:latin typeface="Montserrat"/>
              </a:rPr>
              <a:t>Preparing critical responses</a:t>
            </a:r>
            <a:endParaRPr lang="en-US" dirty="0"/>
          </a:p>
        </p:txBody>
      </p:sp>
      <p:sp>
        <p:nvSpPr>
          <p:cNvPr id="13" name="Text Placeholder 12">
            <a:extLst>
              <a:ext uri="{FF2B5EF4-FFF2-40B4-BE49-F238E27FC236}">
                <a16:creationId xmlns:a16="http://schemas.microsoft.com/office/drawing/2014/main" id="{513196FE-82AF-3861-4042-25D4EE2FD458}"/>
              </a:ext>
            </a:extLst>
          </p:cNvPr>
          <p:cNvSpPr>
            <a:spLocks noGrp="1"/>
          </p:cNvSpPr>
          <p:nvPr>
            <p:ph type="body" sz="quarter" idx="11"/>
          </p:nvPr>
        </p:nvSpPr>
        <p:spPr/>
        <p:txBody>
          <a:bodyPr/>
          <a:lstStyle/>
          <a:p>
            <a:r>
              <a:rPr lang="en-US" dirty="0"/>
              <a:t>7</a:t>
            </a:r>
          </a:p>
        </p:txBody>
      </p:sp>
    </p:spTree>
    <p:extLst>
      <p:ext uri="{BB962C8B-B14F-4D97-AF65-F5344CB8AC3E}">
        <p14:creationId xmlns:p14="http://schemas.microsoft.com/office/powerpoint/2010/main" val="108201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ACB72-A182-AC56-04E4-F8E95B4431F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5A7E743-7FAC-417B-5092-23176DEEC524}"/>
              </a:ext>
            </a:extLst>
          </p:cNvPr>
          <p:cNvSpPr>
            <a:spLocks noGrp="1"/>
          </p:cNvSpPr>
          <p:nvPr>
            <p:ph type="ctrTitle"/>
          </p:nvPr>
        </p:nvSpPr>
        <p:spPr>
          <a:xfrm>
            <a:off x="359998" y="360000"/>
            <a:ext cx="8853449" cy="3069000"/>
          </a:xfrm>
        </p:spPr>
        <p:txBody>
          <a:bodyPr/>
          <a:lstStyle/>
          <a:p>
            <a:r>
              <a:rPr lang="en-AU" dirty="0"/>
              <a:t>Annotating a sample response</a:t>
            </a:r>
            <a:endParaRPr lang="en-US" i="1" dirty="0">
              <a:solidFill>
                <a:srgbClr val="002664"/>
              </a:solidFill>
            </a:endParaRPr>
          </a:p>
        </p:txBody>
      </p:sp>
      <p:sp>
        <p:nvSpPr>
          <p:cNvPr id="10" name="Text Placeholder 9">
            <a:extLst>
              <a:ext uri="{FF2B5EF4-FFF2-40B4-BE49-F238E27FC236}">
                <a16:creationId xmlns:a16="http://schemas.microsoft.com/office/drawing/2014/main" id="{898B0157-E39C-A44C-AAC8-33226A3ED188}"/>
              </a:ext>
            </a:extLst>
          </p:cNvPr>
          <p:cNvSpPr>
            <a:spLocks noGrp="1"/>
          </p:cNvSpPr>
          <p:nvPr>
            <p:ph type="body" sz="quarter" idx="14"/>
          </p:nvPr>
        </p:nvSpPr>
        <p:spPr>
          <a:xfrm>
            <a:off x="359999" y="4088491"/>
            <a:ext cx="10571705" cy="1328461"/>
          </a:xfrm>
        </p:spPr>
        <p:txBody>
          <a:bodyPr/>
          <a:lstStyle/>
          <a:p>
            <a:r>
              <a:rPr lang="en-AU" sz="2000" dirty="0">
                <a:solidFill>
                  <a:srgbClr val="CBEDFD"/>
                </a:solidFill>
                <a:latin typeface="+mj-lt"/>
                <a:ea typeface="Calibri" panose="020F0502020204030204" pitchFamily="34" charset="0"/>
              </a:rPr>
              <a:t>Examining a sample response to identify the strengths and weaknesses, and transferring this process to your own writing</a:t>
            </a:r>
            <a:endParaRPr lang="en-AU" sz="2000" dirty="0">
              <a:solidFill>
                <a:srgbClr val="CBEDFD"/>
              </a:solidFill>
              <a:latin typeface="+mj-lt"/>
            </a:endParaRPr>
          </a:p>
        </p:txBody>
      </p:sp>
    </p:spTree>
    <p:extLst>
      <p:ext uri="{BB962C8B-B14F-4D97-AF65-F5344CB8AC3E}">
        <p14:creationId xmlns:p14="http://schemas.microsoft.com/office/powerpoint/2010/main" val="130962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1127C-6895-974F-E284-CADE901772F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4891A17-DDE9-8067-3051-E554412EAC8F}"/>
              </a:ext>
            </a:extLst>
          </p:cNvPr>
          <p:cNvSpPr>
            <a:spLocks noGrp="1"/>
          </p:cNvSpPr>
          <p:nvPr>
            <p:ph type="title"/>
          </p:nvPr>
        </p:nvSpPr>
        <p:spPr>
          <a:xfrm>
            <a:off x="360000" y="360000"/>
            <a:ext cx="10080000" cy="600227"/>
          </a:xfrm>
          <a:solidFill>
            <a:schemeClr val="bg1"/>
          </a:solidFill>
        </p:spPr>
        <p:txBody>
          <a:bodyPr/>
          <a:lstStyle/>
          <a:p>
            <a:r>
              <a:rPr lang="en-AU" dirty="0"/>
              <a:t>Annotating a sample response (1 of 5)</a:t>
            </a:r>
            <a:endParaRPr lang="en-US" dirty="0">
              <a:solidFill>
                <a:srgbClr val="002664"/>
              </a:solidFill>
            </a:endParaRPr>
          </a:p>
        </p:txBody>
      </p:sp>
      <p:sp>
        <p:nvSpPr>
          <p:cNvPr id="8" name="Text Placeholder 7">
            <a:extLst>
              <a:ext uri="{FF2B5EF4-FFF2-40B4-BE49-F238E27FC236}">
                <a16:creationId xmlns:a16="http://schemas.microsoft.com/office/drawing/2014/main" id="{A5026D4B-B54B-8A8C-B88B-692D6D0DA202}"/>
              </a:ext>
            </a:extLst>
          </p:cNvPr>
          <p:cNvSpPr>
            <a:spLocks noGrp="1"/>
          </p:cNvSpPr>
          <p:nvPr>
            <p:ph type="body" sz="quarter" idx="18"/>
          </p:nvPr>
        </p:nvSpPr>
        <p:spPr>
          <a:xfrm>
            <a:off x="360000" y="960227"/>
            <a:ext cx="10080000" cy="310015"/>
          </a:xfrm>
        </p:spPr>
        <p:txBody>
          <a:bodyPr/>
          <a:lstStyle/>
          <a:p>
            <a:r>
              <a:rPr lang="en-AU" dirty="0"/>
              <a:t>Identifying the strengths and weaknesses</a:t>
            </a:r>
          </a:p>
        </p:txBody>
      </p:sp>
      <p:sp>
        <p:nvSpPr>
          <p:cNvPr id="9" name="TextBox 8">
            <a:extLst>
              <a:ext uri="{FF2B5EF4-FFF2-40B4-BE49-F238E27FC236}">
                <a16:creationId xmlns:a16="http://schemas.microsoft.com/office/drawing/2014/main" id="{3B44DE56-0952-9C14-0FE9-09A73A0EB1E0}"/>
              </a:ext>
            </a:extLst>
          </p:cNvPr>
          <p:cNvSpPr txBox="1"/>
          <p:nvPr/>
        </p:nvSpPr>
        <p:spPr>
          <a:xfrm>
            <a:off x="360000" y="1374449"/>
            <a:ext cx="11423027" cy="4877694"/>
          </a:xfrm>
          <a:prstGeom prst="rect">
            <a:avLst/>
          </a:prstGeom>
          <a:noFill/>
        </p:spPr>
        <p:txBody>
          <a:bodyPr wrap="square" lIns="0" tIns="0" rIns="0" bIns="0" rtlCol="0">
            <a:noAutofit/>
          </a:bodyPr>
          <a:lstStyle/>
          <a:p>
            <a:pPr>
              <a:lnSpc>
                <a:spcPct val="150000"/>
              </a:lnSpc>
            </a:pPr>
            <a:r>
              <a:rPr lang="en-AU" sz="1800" dirty="0">
                <a:solidFill>
                  <a:srgbClr val="000000"/>
                </a:solidFill>
              </a:rPr>
              <a:t>Read </a:t>
            </a:r>
            <a:r>
              <a:rPr lang="en-AU" sz="1800" i="1" dirty="0">
                <a:solidFill>
                  <a:srgbClr val="000000"/>
                </a:solidFill>
              </a:rPr>
              <a:t>Resource 9 – sample student response. </a:t>
            </a:r>
          </a:p>
          <a:p>
            <a:pPr>
              <a:lnSpc>
                <a:spcPct val="150000"/>
              </a:lnSpc>
            </a:pPr>
            <a:r>
              <a:rPr lang="en-AU" sz="1800" dirty="0">
                <a:solidFill>
                  <a:srgbClr val="000000"/>
                </a:solidFill>
              </a:rPr>
              <a:t>This response was written in response to the </a:t>
            </a:r>
            <a:r>
              <a:rPr lang="en-AU" sz="1800" dirty="0">
                <a:solidFill>
                  <a:srgbClr val="000000"/>
                </a:solidFill>
                <a:hlinkClick r:id="rId3"/>
              </a:rPr>
              <a:t>2019 HSC question: </a:t>
            </a:r>
            <a:endParaRPr lang="en-AU" sz="1800" dirty="0">
              <a:solidFill>
                <a:srgbClr val="000000"/>
              </a:solidFill>
            </a:endParaRPr>
          </a:p>
          <a:p>
            <a:pPr>
              <a:lnSpc>
                <a:spcPct val="150000"/>
              </a:lnSpc>
            </a:pPr>
            <a:r>
              <a:rPr lang="en-AU" sz="1800" b="1" dirty="0">
                <a:solidFill>
                  <a:srgbClr val="000000"/>
                </a:solidFill>
              </a:rPr>
              <a:t>Poetry relies primarily on symbolism to create cultural tension.</a:t>
            </a:r>
            <a:br>
              <a:rPr lang="en-AU" sz="1800" b="1" dirty="0">
                <a:solidFill>
                  <a:srgbClr val="000000"/>
                </a:solidFill>
              </a:rPr>
            </a:br>
            <a:r>
              <a:rPr lang="en-AU" sz="1800" b="1" dirty="0">
                <a:solidFill>
                  <a:srgbClr val="000000"/>
                </a:solidFill>
              </a:rPr>
              <a:t>To what extent do you agree with this statement? In your response, make detailed reference to your prescribed text. </a:t>
            </a:r>
          </a:p>
          <a:p>
            <a:pPr>
              <a:lnSpc>
                <a:spcPct val="150000"/>
              </a:lnSpc>
            </a:pPr>
            <a:r>
              <a:rPr lang="en-AU" sz="1800" dirty="0">
                <a:solidFill>
                  <a:srgbClr val="000000"/>
                </a:solidFill>
              </a:rPr>
              <a:t>A strength of this response is its strong personal voice. A weakness is the fluency of the overall expression. Read the response and make annotations in the right column identifying the strengths of this response, and any feedback you would give to this student. </a:t>
            </a: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6D1B00B6-EE88-80B5-4CB2-2C46CB8F0AF0}"/>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89</a:t>
            </a:fld>
            <a:endParaRPr lang="en-AU" dirty="0"/>
          </a:p>
        </p:txBody>
      </p:sp>
    </p:spTree>
    <p:extLst>
      <p:ext uri="{BB962C8B-B14F-4D97-AF65-F5344CB8AC3E}">
        <p14:creationId xmlns:p14="http://schemas.microsoft.com/office/powerpoint/2010/main" val="290160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2529D-CE7A-F82A-B3D6-8BF34E2A742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5DA47A9-DA1C-8198-889C-D7DE735B066C}"/>
              </a:ext>
            </a:extLst>
          </p:cNvPr>
          <p:cNvSpPr>
            <a:spLocks noGrp="1"/>
          </p:cNvSpPr>
          <p:nvPr>
            <p:ph type="title"/>
          </p:nvPr>
        </p:nvSpPr>
        <p:spPr/>
        <p:txBody>
          <a:bodyPr/>
          <a:lstStyle/>
          <a:p>
            <a:r>
              <a:rPr lang="en-US" dirty="0"/>
              <a:t>Defining the key terms</a:t>
            </a:r>
          </a:p>
        </p:txBody>
      </p:sp>
      <p:sp>
        <p:nvSpPr>
          <p:cNvPr id="8" name="Text Placeholder 7">
            <a:extLst>
              <a:ext uri="{FF2B5EF4-FFF2-40B4-BE49-F238E27FC236}">
                <a16:creationId xmlns:a16="http://schemas.microsoft.com/office/drawing/2014/main" id="{8D87DF15-2BFE-18B1-2160-F35AFCBC5072}"/>
              </a:ext>
            </a:extLst>
          </p:cNvPr>
          <p:cNvSpPr>
            <a:spLocks noGrp="1"/>
          </p:cNvSpPr>
          <p:nvPr>
            <p:ph type="body" sz="quarter" idx="18"/>
          </p:nvPr>
        </p:nvSpPr>
        <p:spPr/>
        <p:txBody>
          <a:bodyPr/>
          <a:lstStyle/>
          <a:p>
            <a:r>
              <a:rPr lang="en-US" dirty="0"/>
              <a:t>Module A: Language, Identity and Culture</a:t>
            </a:r>
          </a:p>
        </p:txBody>
      </p:sp>
      <p:sp>
        <p:nvSpPr>
          <p:cNvPr id="9" name="TextBox 8">
            <a:extLst>
              <a:ext uri="{FF2B5EF4-FFF2-40B4-BE49-F238E27FC236}">
                <a16:creationId xmlns:a16="http://schemas.microsoft.com/office/drawing/2014/main" id="{352ECDA4-84CB-665A-8ED2-A56C397FE857}"/>
              </a:ext>
            </a:extLst>
          </p:cNvPr>
          <p:cNvSpPr txBox="1"/>
          <p:nvPr/>
        </p:nvSpPr>
        <p:spPr>
          <a:xfrm>
            <a:off x="360000" y="1448655"/>
            <a:ext cx="11722409" cy="5280917"/>
          </a:xfrm>
          <a:prstGeom prst="rect">
            <a:avLst/>
          </a:prstGeom>
          <a:noFill/>
        </p:spPr>
        <p:txBody>
          <a:bodyPr wrap="square" lIns="0" tIns="0" rIns="0" bIns="0" rtlCol="0">
            <a:noAutofit/>
          </a:bodyPr>
          <a:lstStyle/>
          <a:p>
            <a:pPr algn="l">
              <a:lnSpc>
                <a:spcPct val="150000"/>
              </a:lnSpc>
              <a:spcAft>
                <a:spcPts val="1200"/>
              </a:spcAft>
            </a:pPr>
            <a:r>
              <a:rPr lang="en-US" sz="1800" dirty="0"/>
              <a:t>Language and culture are defined in the syllabus as:</a:t>
            </a:r>
          </a:p>
          <a:p>
            <a:pPr marL="342900" indent="-342900" algn="l">
              <a:lnSpc>
                <a:spcPct val="150000"/>
              </a:lnSpc>
              <a:spcAft>
                <a:spcPts val="1200"/>
              </a:spcAft>
              <a:buFont typeface="Arial" panose="020B0604020202020204" pitchFamily="34" charset="0"/>
              <a:buChar char="•"/>
            </a:pPr>
            <a:r>
              <a:rPr lang="en-US" sz="1800" dirty="0"/>
              <a:t>Language: A system of meaning, in spoken, written, visual and physical modes, for communicating ideas, thoughts and feelings. ​</a:t>
            </a:r>
          </a:p>
          <a:p>
            <a:pPr marL="342900" indent="-342900" algn="l">
              <a:lnSpc>
                <a:spcPct val="150000"/>
              </a:lnSpc>
              <a:spcAft>
                <a:spcPts val="1200"/>
              </a:spcAft>
              <a:buFont typeface="Arial" panose="020B0604020202020204" pitchFamily="34" charset="0"/>
              <a:buChar char="•"/>
            </a:pPr>
            <a:r>
              <a:rPr lang="en-US" sz="1800" dirty="0"/>
              <a:t>Culture: The social practices and ways of thinking of a particular people or group, including shared beliefs, values, knowledge, customs, lifestyle and artefacts. </a:t>
            </a:r>
          </a:p>
          <a:p>
            <a:pPr algn="l">
              <a:lnSpc>
                <a:spcPct val="120000"/>
              </a:lnSpc>
              <a:spcAft>
                <a:spcPts val="1200"/>
              </a:spcAft>
            </a:pPr>
            <a:endParaRPr lang="en-US" sz="1600" dirty="0"/>
          </a:p>
          <a:p>
            <a:pPr algn="l">
              <a:lnSpc>
                <a:spcPct val="120000"/>
              </a:lnSpc>
              <a:spcAft>
                <a:spcPts val="1200"/>
              </a:spcAft>
            </a:pPr>
            <a:endParaRPr lang="en-US" sz="1800" dirty="0"/>
          </a:p>
          <a:p>
            <a:pPr algn="l"/>
            <a:endParaRPr lang="en-US" sz="1800" dirty="0"/>
          </a:p>
        </p:txBody>
      </p:sp>
      <p:sp>
        <p:nvSpPr>
          <p:cNvPr id="3" name="Slide Number Placeholder 2">
            <a:extLst>
              <a:ext uri="{FF2B5EF4-FFF2-40B4-BE49-F238E27FC236}">
                <a16:creationId xmlns:a16="http://schemas.microsoft.com/office/drawing/2014/main" id="{154F690F-E89A-07C2-3141-2102E6B7C7D7}"/>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9</a:t>
            </a:fld>
            <a:endParaRPr lang="en-AU" dirty="0"/>
          </a:p>
        </p:txBody>
      </p:sp>
    </p:spTree>
    <p:extLst>
      <p:ext uri="{BB962C8B-B14F-4D97-AF65-F5344CB8AC3E}">
        <p14:creationId xmlns:p14="http://schemas.microsoft.com/office/powerpoint/2010/main" val="153160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3BB5D-B1B7-4A9E-3400-AC8E41698F8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2C18CB3-113E-321A-79C8-CACE7639641C}"/>
              </a:ext>
            </a:extLst>
          </p:cNvPr>
          <p:cNvSpPr>
            <a:spLocks noGrp="1"/>
          </p:cNvSpPr>
          <p:nvPr>
            <p:ph type="title"/>
          </p:nvPr>
        </p:nvSpPr>
        <p:spPr>
          <a:xfrm>
            <a:off x="360000" y="360000"/>
            <a:ext cx="10080000" cy="600227"/>
          </a:xfrm>
          <a:solidFill>
            <a:schemeClr val="bg1"/>
          </a:solidFill>
        </p:spPr>
        <p:txBody>
          <a:bodyPr/>
          <a:lstStyle/>
          <a:p>
            <a:r>
              <a:rPr lang="en-AU" dirty="0"/>
              <a:t>Annotating a sample response (2 of 5)</a:t>
            </a:r>
            <a:endParaRPr lang="en-US" dirty="0">
              <a:solidFill>
                <a:srgbClr val="002664"/>
              </a:solidFill>
            </a:endParaRPr>
          </a:p>
        </p:txBody>
      </p:sp>
      <p:sp>
        <p:nvSpPr>
          <p:cNvPr id="8" name="Text Placeholder 7">
            <a:extLst>
              <a:ext uri="{FF2B5EF4-FFF2-40B4-BE49-F238E27FC236}">
                <a16:creationId xmlns:a16="http://schemas.microsoft.com/office/drawing/2014/main" id="{90F103C8-B8C6-C3FA-0EAB-FEE0794A7FEE}"/>
              </a:ext>
            </a:extLst>
          </p:cNvPr>
          <p:cNvSpPr>
            <a:spLocks noGrp="1"/>
          </p:cNvSpPr>
          <p:nvPr>
            <p:ph type="body" sz="quarter" idx="18"/>
          </p:nvPr>
        </p:nvSpPr>
        <p:spPr>
          <a:xfrm>
            <a:off x="360000" y="960227"/>
            <a:ext cx="10080000" cy="310015"/>
          </a:xfrm>
        </p:spPr>
        <p:txBody>
          <a:bodyPr/>
          <a:lstStyle/>
          <a:p>
            <a:r>
              <a:rPr lang="en-AU" dirty="0"/>
              <a:t>Improving sentence cohesion</a:t>
            </a:r>
            <a:endParaRPr lang="en-US" dirty="0"/>
          </a:p>
        </p:txBody>
      </p:sp>
      <p:sp>
        <p:nvSpPr>
          <p:cNvPr id="9" name="TextBox 8">
            <a:extLst>
              <a:ext uri="{FF2B5EF4-FFF2-40B4-BE49-F238E27FC236}">
                <a16:creationId xmlns:a16="http://schemas.microsoft.com/office/drawing/2014/main" id="{603E84CC-B69E-9231-7DC7-D51D305A7F0C}"/>
              </a:ext>
            </a:extLst>
          </p:cNvPr>
          <p:cNvSpPr txBox="1"/>
          <p:nvPr/>
        </p:nvSpPr>
        <p:spPr>
          <a:xfrm>
            <a:off x="360000" y="1374449"/>
            <a:ext cx="11423027" cy="4877694"/>
          </a:xfrm>
          <a:prstGeom prst="rect">
            <a:avLst/>
          </a:prstGeom>
          <a:noFill/>
        </p:spPr>
        <p:txBody>
          <a:bodyPr wrap="square" lIns="0" tIns="0" rIns="0" bIns="0" rtlCol="0">
            <a:noAutofit/>
          </a:bodyPr>
          <a:lstStyle/>
          <a:p>
            <a:pPr>
              <a:lnSpc>
                <a:spcPct val="150000"/>
              </a:lnSpc>
            </a:pPr>
            <a:r>
              <a:rPr lang="en-AU" sz="1800" dirty="0">
                <a:solidFill>
                  <a:srgbClr val="000000"/>
                </a:solidFill>
              </a:rPr>
              <a:t>You may notice that this sample response is not always fluent in its expression. Consider these 2 sentences: </a:t>
            </a:r>
          </a:p>
          <a:p>
            <a:pPr lvl="1">
              <a:lnSpc>
                <a:spcPct val="150000"/>
              </a:lnSpc>
            </a:pPr>
            <a:r>
              <a:rPr lang="en-AU" sz="1800" dirty="0" err="1">
                <a:solidFill>
                  <a:schemeClr val="tx2"/>
                </a:solidFill>
              </a:rPr>
              <a:t>Eckermann</a:t>
            </a:r>
            <a:r>
              <a:rPr lang="en-AU" sz="1800" dirty="0">
                <a:solidFill>
                  <a:schemeClr val="tx2"/>
                </a:solidFill>
              </a:rPr>
              <a:t> uses a metaphoric simile in ‘the town is empty now / as empty as the promises / that once held it together’. The quote explores the chaos that is created by the government interaction. </a:t>
            </a:r>
            <a:endParaRPr lang="en-AU" sz="1800" dirty="0">
              <a:solidFill>
                <a:srgbClr val="000000"/>
              </a:solidFill>
            </a:endParaRPr>
          </a:p>
          <a:p>
            <a:pPr>
              <a:lnSpc>
                <a:spcPct val="150000"/>
              </a:lnSpc>
            </a:pPr>
            <a:r>
              <a:rPr lang="en-AU" sz="1800" dirty="0">
                <a:solidFill>
                  <a:srgbClr val="000000"/>
                </a:solidFill>
              </a:rPr>
              <a:t>The fluency of these 2 sentences can be improved by focusing on the overall cohesion of the language. This can be done by removing a common phrase that is not needed to make meaning in your writing: ‘the quote’. </a:t>
            </a: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47854928-6EDC-5B4E-BF49-B9422C0FDD04}"/>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90</a:t>
            </a:fld>
            <a:endParaRPr lang="en-AU" dirty="0"/>
          </a:p>
        </p:txBody>
      </p:sp>
    </p:spTree>
    <p:extLst>
      <p:ext uri="{BB962C8B-B14F-4D97-AF65-F5344CB8AC3E}">
        <p14:creationId xmlns:p14="http://schemas.microsoft.com/office/powerpoint/2010/main" val="354960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016CE-EDA1-2A43-F7C4-20D71A330D9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2952506-C5DA-736C-1AD4-90E7BE95269D}"/>
              </a:ext>
            </a:extLst>
          </p:cNvPr>
          <p:cNvSpPr>
            <a:spLocks noGrp="1"/>
          </p:cNvSpPr>
          <p:nvPr>
            <p:ph type="title"/>
          </p:nvPr>
        </p:nvSpPr>
        <p:spPr>
          <a:xfrm>
            <a:off x="360000" y="360000"/>
            <a:ext cx="10080000" cy="600227"/>
          </a:xfrm>
          <a:solidFill>
            <a:schemeClr val="bg1"/>
          </a:solidFill>
        </p:spPr>
        <p:txBody>
          <a:bodyPr/>
          <a:lstStyle/>
          <a:p>
            <a:r>
              <a:rPr lang="en-AU" dirty="0"/>
              <a:t>Annotating a sample response (3 of 5)</a:t>
            </a:r>
            <a:endParaRPr lang="en-US" dirty="0">
              <a:solidFill>
                <a:srgbClr val="002664"/>
              </a:solidFill>
            </a:endParaRPr>
          </a:p>
        </p:txBody>
      </p:sp>
      <p:sp>
        <p:nvSpPr>
          <p:cNvPr id="8" name="Text Placeholder 7">
            <a:extLst>
              <a:ext uri="{FF2B5EF4-FFF2-40B4-BE49-F238E27FC236}">
                <a16:creationId xmlns:a16="http://schemas.microsoft.com/office/drawing/2014/main" id="{49F43170-CAE8-1A29-80BF-D974C7235E7D}"/>
              </a:ext>
            </a:extLst>
          </p:cNvPr>
          <p:cNvSpPr>
            <a:spLocks noGrp="1"/>
          </p:cNvSpPr>
          <p:nvPr>
            <p:ph type="body" sz="quarter" idx="18"/>
          </p:nvPr>
        </p:nvSpPr>
        <p:spPr>
          <a:xfrm>
            <a:off x="360000" y="960227"/>
            <a:ext cx="10080000" cy="310015"/>
          </a:xfrm>
        </p:spPr>
        <p:txBody>
          <a:bodyPr/>
          <a:lstStyle/>
          <a:p>
            <a:r>
              <a:rPr lang="en-AU" dirty="0"/>
              <a:t>Improving sentence cohesion</a:t>
            </a:r>
            <a:endParaRPr lang="en-US" dirty="0"/>
          </a:p>
        </p:txBody>
      </p:sp>
      <p:sp>
        <p:nvSpPr>
          <p:cNvPr id="9" name="TextBox 8">
            <a:extLst>
              <a:ext uri="{FF2B5EF4-FFF2-40B4-BE49-F238E27FC236}">
                <a16:creationId xmlns:a16="http://schemas.microsoft.com/office/drawing/2014/main" id="{76A2F1BD-DB2D-2421-D1ED-627275ADE7B2}"/>
              </a:ext>
            </a:extLst>
          </p:cNvPr>
          <p:cNvSpPr txBox="1"/>
          <p:nvPr/>
        </p:nvSpPr>
        <p:spPr>
          <a:xfrm>
            <a:off x="360000" y="1374449"/>
            <a:ext cx="11423027" cy="4877694"/>
          </a:xfrm>
          <a:prstGeom prst="rect">
            <a:avLst/>
          </a:prstGeom>
          <a:noFill/>
        </p:spPr>
        <p:txBody>
          <a:bodyPr wrap="square" lIns="0" tIns="0" rIns="0" bIns="0" rtlCol="0">
            <a:noAutofit/>
          </a:bodyPr>
          <a:lstStyle/>
          <a:p>
            <a:pPr>
              <a:lnSpc>
                <a:spcPct val="150000"/>
              </a:lnSpc>
            </a:pPr>
            <a:r>
              <a:rPr lang="en-AU" sz="1800" dirty="0">
                <a:solidFill>
                  <a:srgbClr val="000000"/>
                </a:solidFill>
              </a:rPr>
              <a:t>By removing ‘the quote’, this student can combine these 2 sentences to improve the fluency of their expression. The 2 sentences:</a:t>
            </a:r>
          </a:p>
          <a:p>
            <a:pPr lvl="1">
              <a:lnSpc>
                <a:spcPct val="150000"/>
              </a:lnSpc>
            </a:pPr>
            <a:r>
              <a:rPr lang="en-AU" sz="1800" dirty="0" err="1">
                <a:solidFill>
                  <a:schemeClr val="tx2"/>
                </a:solidFill>
              </a:rPr>
              <a:t>Eckermann</a:t>
            </a:r>
            <a:r>
              <a:rPr lang="en-AU" sz="1800" dirty="0">
                <a:solidFill>
                  <a:schemeClr val="tx2"/>
                </a:solidFill>
              </a:rPr>
              <a:t> uses a metaphoric simile in ‘the town is empty now / as empty as the promises / that once held it together’. </a:t>
            </a:r>
            <a:r>
              <a:rPr lang="en-AU" sz="1800" strike="sngStrike" dirty="0">
                <a:solidFill>
                  <a:schemeClr val="tx2"/>
                </a:solidFill>
              </a:rPr>
              <a:t>The quote</a:t>
            </a:r>
            <a:r>
              <a:rPr lang="en-AU" sz="1800" dirty="0">
                <a:solidFill>
                  <a:schemeClr val="tx2"/>
                </a:solidFill>
              </a:rPr>
              <a:t>  explores the chaos that is created by the government interaction. </a:t>
            </a:r>
          </a:p>
          <a:p>
            <a:pPr>
              <a:lnSpc>
                <a:spcPct val="150000"/>
              </a:lnSpc>
            </a:pPr>
            <a:r>
              <a:rPr lang="en-AU" sz="1800" dirty="0">
                <a:solidFill>
                  <a:srgbClr val="000000"/>
                </a:solidFill>
              </a:rPr>
              <a:t>Become one sentence in:</a:t>
            </a:r>
          </a:p>
          <a:p>
            <a:pPr lvl="1">
              <a:lnSpc>
                <a:spcPct val="150000"/>
              </a:lnSpc>
            </a:pPr>
            <a:r>
              <a:rPr lang="en-AU" sz="1800" dirty="0" err="1">
                <a:solidFill>
                  <a:schemeClr val="tx2"/>
                </a:solidFill>
              </a:rPr>
              <a:t>Eckermann</a:t>
            </a:r>
            <a:r>
              <a:rPr lang="en-AU" sz="1800" dirty="0">
                <a:solidFill>
                  <a:schemeClr val="tx2"/>
                </a:solidFill>
              </a:rPr>
              <a:t> uses a metaphoric simile in ‘the town is empty now / as empty as the promises / that once held it together’, exploring the chaos that is created by the government interaction.</a:t>
            </a:r>
          </a:p>
          <a:p>
            <a:pPr>
              <a:lnSpc>
                <a:spcPct val="150000"/>
              </a:lnSpc>
            </a:pPr>
            <a:r>
              <a:rPr lang="en-AU" sz="1800" dirty="0">
                <a:solidFill>
                  <a:srgbClr val="000000"/>
                </a:solidFill>
              </a:rPr>
              <a:t>Now, they are explicitly acknowledging </a:t>
            </a:r>
            <a:r>
              <a:rPr lang="en-AU" sz="1800" dirty="0" err="1">
                <a:solidFill>
                  <a:srgbClr val="000000"/>
                </a:solidFill>
              </a:rPr>
              <a:t>Eckermann</a:t>
            </a:r>
            <a:r>
              <a:rPr lang="en-AU" sz="1800" dirty="0">
                <a:solidFill>
                  <a:srgbClr val="000000"/>
                </a:solidFill>
              </a:rPr>
              <a:t> as the composer and analysing her poetic choices. </a:t>
            </a:r>
          </a:p>
          <a:p>
            <a:pPr>
              <a:lnSpc>
                <a:spcPct val="150000"/>
              </a:lnSpc>
            </a:pPr>
            <a:r>
              <a:rPr lang="en-AU" sz="1800" dirty="0">
                <a:solidFill>
                  <a:srgbClr val="000000"/>
                </a:solidFill>
              </a:rPr>
              <a:t>Task: Reread the sample response and find 3 other moments where ‘the quote’ or similar is used. Combine these sentences to create more fluent expression. </a:t>
            </a: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D30D86DF-B2C4-82ED-DA62-838A122C1841}"/>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91</a:t>
            </a:fld>
            <a:endParaRPr lang="en-AU" dirty="0"/>
          </a:p>
        </p:txBody>
      </p:sp>
    </p:spTree>
    <p:extLst>
      <p:ext uri="{BB962C8B-B14F-4D97-AF65-F5344CB8AC3E}">
        <p14:creationId xmlns:p14="http://schemas.microsoft.com/office/powerpoint/2010/main" val="322967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7B392-3B53-8DB3-34D8-1EFCBA42186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AF8B6F0-2F9D-D0EF-48D2-31E33C0182D7}"/>
              </a:ext>
            </a:extLst>
          </p:cNvPr>
          <p:cNvSpPr>
            <a:spLocks noGrp="1"/>
          </p:cNvSpPr>
          <p:nvPr>
            <p:ph type="title"/>
          </p:nvPr>
        </p:nvSpPr>
        <p:spPr>
          <a:xfrm>
            <a:off x="360000" y="360000"/>
            <a:ext cx="10080000" cy="600227"/>
          </a:xfrm>
          <a:solidFill>
            <a:schemeClr val="bg1"/>
          </a:solidFill>
        </p:spPr>
        <p:txBody>
          <a:bodyPr/>
          <a:lstStyle/>
          <a:p>
            <a:r>
              <a:rPr lang="en-AU" dirty="0"/>
              <a:t>Annotating a sample response (4 of 5)</a:t>
            </a:r>
            <a:endParaRPr lang="en-US" dirty="0">
              <a:solidFill>
                <a:srgbClr val="002664"/>
              </a:solidFill>
            </a:endParaRPr>
          </a:p>
        </p:txBody>
      </p:sp>
      <p:sp>
        <p:nvSpPr>
          <p:cNvPr id="8" name="Text Placeholder 7">
            <a:extLst>
              <a:ext uri="{FF2B5EF4-FFF2-40B4-BE49-F238E27FC236}">
                <a16:creationId xmlns:a16="http://schemas.microsoft.com/office/drawing/2014/main" id="{4F8CD738-9390-298D-3D36-CA3D11A3E74C}"/>
              </a:ext>
            </a:extLst>
          </p:cNvPr>
          <p:cNvSpPr>
            <a:spLocks noGrp="1"/>
          </p:cNvSpPr>
          <p:nvPr>
            <p:ph type="body" sz="quarter" idx="18"/>
          </p:nvPr>
        </p:nvSpPr>
        <p:spPr>
          <a:xfrm>
            <a:off x="360000" y="960227"/>
            <a:ext cx="10080000" cy="310015"/>
          </a:xfrm>
        </p:spPr>
        <p:txBody>
          <a:bodyPr/>
          <a:lstStyle/>
          <a:p>
            <a:r>
              <a:rPr lang="en-AU" dirty="0"/>
              <a:t>Nominalisation</a:t>
            </a:r>
            <a:endParaRPr lang="en-US" dirty="0"/>
          </a:p>
        </p:txBody>
      </p:sp>
      <p:sp>
        <p:nvSpPr>
          <p:cNvPr id="9" name="TextBox 8">
            <a:extLst>
              <a:ext uri="{FF2B5EF4-FFF2-40B4-BE49-F238E27FC236}">
                <a16:creationId xmlns:a16="http://schemas.microsoft.com/office/drawing/2014/main" id="{EC16A071-309C-B57B-2339-97E30A1E5206}"/>
              </a:ext>
            </a:extLst>
          </p:cNvPr>
          <p:cNvSpPr txBox="1"/>
          <p:nvPr/>
        </p:nvSpPr>
        <p:spPr>
          <a:xfrm>
            <a:off x="360000" y="1374449"/>
            <a:ext cx="11423027" cy="4877694"/>
          </a:xfrm>
          <a:prstGeom prst="rect">
            <a:avLst/>
          </a:prstGeom>
          <a:noFill/>
        </p:spPr>
        <p:txBody>
          <a:bodyPr wrap="square" lIns="0" tIns="0" rIns="0" bIns="0" rtlCol="0">
            <a:noAutofit/>
          </a:bodyPr>
          <a:lstStyle/>
          <a:p>
            <a:pPr>
              <a:lnSpc>
                <a:spcPct val="150000"/>
              </a:lnSpc>
            </a:pPr>
            <a:r>
              <a:rPr lang="en-AU" sz="1800" dirty="0">
                <a:solidFill>
                  <a:srgbClr val="000000"/>
                </a:solidFill>
              </a:rPr>
              <a:t>Nominalisation is the writing process of building powerful noun groups by turning verbs (action, thinking, speaking words) into nouns with appropriate adjectives. ​</a:t>
            </a:r>
          </a:p>
          <a:p>
            <a:pPr>
              <a:lnSpc>
                <a:spcPct val="150000"/>
              </a:lnSpc>
            </a:pPr>
            <a:r>
              <a:rPr lang="en-AU" sz="1800" dirty="0">
                <a:solidFill>
                  <a:srgbClr val="000000"/>
                </a:solidFill>
              </a:rPr>
              <a:t>Highly nominalised writing turns processes from actions to concepts (ideas). It is a characteristic of academic writing.​</a:t>
            </a:r>
          </a:p>
          <a:p>
            <a:pPr>
              <a:lnSpc>
                <a:spcPct val="150000"/>
              </a:lnSpc>
            </a:pPr>
            <a:r>
              <a:rPr lang="en-AU" sz="1800" dirty="0">
                <a:solidFill>
                  <a:srgbClr val="000000"/>
                </a:solidFill>
              </a:rPr>
              <a:t>Changing a verb or other word into a noun is called nominalisation. This is achieved by adding suffixes to verbs. ​</a:t>
            </a:r>
          </a:p>
          <a:p>
            <a:pPr>
              <a:lnSpc>
                <a:spcPct val="150000"/>
              </a:lnSpc>
            </a:pPr>
            <a:r>
              <a:rPr lang="en-AU" sz="1800" dirty="0">
                <a:solidFill>
                  <a:srgbClr val="000000"/>
                </a:solidFill>
              </a:rPr>
              <a:t>Possible word endings: ​</a:t>
            </a:r>
          </a:p>
          <a:p>
            <a:pPr marL="285750" indent="-285750">
              <a:lnSpc>
                <a:spcPct val="150000"/>
              </a:lnSpc>
              <a:buFont typeface="Arial" panose="020B0604020202020204" pitchFamily="34" charset="0"/>
              <a:buChar char="•"/>
            </a:pPr>
            <a:r>
              <a:rPr lang="en-AU" sz="1800" dirty="0">
                <a:solidFill>
                  <a:srgbClr val="000000"/>
                </a:solidFill>
              </a:rPr>
              <a:t>‘</a:t>
            </a:r>
            <a:r>
              <a:rPr lang="en-AU" sz="1800" dirty="0" err="1">
                <a:solidFill>
                  <a:srgbClr val="000000"/>
                </a:solidFill>
              </a:rPr>
              <a:t>ity</a:t>
            </a:r>
            <a:r>
              <a:rPr lang="en-AU" sz="1800" dirty="0">
                <a:solidFill>
                  <a:srgbClr val="000000"/>
                </a:solidFill>
              </a:rPr>
              <a:t>’ –  density ​</a:t>
            </a:r>
          </a:p>
          <a:p>
            <a:pPr marL="285750" indent="-285750">
              <a:lnSpc>
                <a:spcPct val="150000"/>
              </a:lnSpc>
              <a:buFont typeface="Arial" panose="020B0604020202020204" pitchFamily="34" charset="0"/>
              <a:buChar char="•"/>
            </a:pPr>
            <a:r>
              <a:rPr lang="en-AU" sz="1800" dirty="0">
                <a:solidFill>
                  <a:srgbClr val="000000"/>
                </a:solidFill>
              </a:rPr>
              <a:t>‘</a:t>
            </a:r>
            <a:r>
              <a:rPr lang="en-AU" sz="1800" dirty="0" err="1">
                <a:solidFill>
                  <a:srgbClr val="000000"/>
                </a:solidFill>
              </a:rPr>
              <a:t>tion</a:t>
            </a:r>
            <a:r>
              <a:rPr lang="en-AU" sz="1800" dirty="0">
                <a:solidFill>
                  <a:srgbClr val="000000"/>
                </a:solidFill>
              </a:rPr>
              <a:t>’ – acceleration ​</a:t>
            </a:r>
          </a:p>
          <a:p>
            <a:pPr marL="285750" indent="-285750">
              <a:lnSpc>
                <a:spcPct val="150000"/>
              </a:lnSpc>
              <a:buFont typeface="Arial" panose="020B0604020202020204" pitchFamily="34" charset="0"/>
              <a:buChar char="•"/>
            </a:pPr>
            <a:r>
              <a:rPr lang="en-AU" sz="1800" dirty="0">
                <a:solidFill>
                  <a:srgbClr val="000000"/>
                </a:solidFill>
              </a:rPr>
              <a:t>‘</a:t>
            </a:r>
            <a:r>
              <a:rPr lang="en-AU" sz="1800" dirty="0" err="1">
                <a:solidFill>
                  <a:srgbClr val="000000"/>
                </a:solidFill>
              </a:rPr>
              <a:t>ment</a:t>
            </a:r>
            <a:r>
              <a:rPr lang="en-AU" sz="1800" dirty="0">
                <a:solidFill>
                  <a:srgbClr val="000000"/>
                </a:solidFill>
              </a:rPr>
              <a:t>’ – displacement ​</a:t>
            </a:r>
          </a:p>
          <a:p>
            <a:pPr marL="285750" indent="-285750">
              <a:lnSpc>
                <a:spcPct val="150000"/>
              </a:lnSpc>
              <a:buFont typeface="Arial" panose="020B0604020202020204" pitchFamily="34" charset="0"/>
              <a:buChar char="•"/>
            </a:pPr>
            <a:r>
              <a:rPr lang="en-AU" sz="1800" dirty="0">
                <a:solidFill>
                  <a:srgbClr val="000000"/>
                </a:solidFill>
              </a:rPr>
              <a:t>‘al’ – removal ​</a:t>
            </a:r>
          </a:p>
          <a:p>
            <a:pPr marL="285750" indent="-285750">
              <a:lnSpc>
                <a:spcPct val="150000"/>
              </a:lnSpc>
              <a:buFont typeface="Arial" panose="020B0604020202020204" pitchFamily="34" charset="0"/>
              <a:buChar char="•"/>
            </a:pPr>
            <a:r>
              <a:rPr lang="en-AU" sz="1800" dirty="0">
                <a:solidFill>
                  <a:srgbClr val="000000"/>
                </a:solidFill>
              </a:rPr>
              <a:t>‘age’ – wreckage.</a:t>
            </a:r>
          </a:p>
        </p:txBody>
      </p:sp>
      <p:sp>
        <p:nvSpPr>
          <p:cNvPr id="5" name="Slide Number Placeholder 4">
            <a:extLst>
              <a:ext uri="{FF2B5EF4-FFF2-40B4-BE49-F238E27FC236}">
                <a16:creationId xmlns:a16="http://schemas.microsoft.com/office/drawing/2014/main" id="{B46CABF2-871A-DB54-D3C4-C4407518CFA0}"/>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92</a:t>
            </a:fld>
            <a:endParaRPr lang="en-AU" dirty="0"/>
          </a:p>
        </p:txBody>
      </p:sp>
    </p:spTree>
    <p:extLst>
      <p:ext uri="{BB962C8B-B14F-4D97-AF65-F5344CB8AC3E}">
        <p14:creationId xmlns:p14="http://schemas.microsoft.com/office/powerpoint/2010/main" val="26518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070DE-DF04-0A07-9232-38CB794300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5EABE0B-D0F0-E43F-7D28-3B9543618965}"/>
              </a:ext>
            </a:extLst>
          </p:cNvPr>
          <p:cNvSpPr>
            <a:spLocks noGrp="1"/>
          </p:cNvSpPr>
          <p:nvPr>
            <p:ph type="title"/>
          </p:nvPr>
        </p:nvSpPr>
        <p:spPr>
          <a:xfrm>
            <a:off x="360000" y="360000"/>
            <a:ext cx="10080000" cy="600227"/>
          </a:xfrm>
          <a:solidFill>
            <a:schemeClr val="bg1"/>
          </a:solidFill>
        </p:spPr>
        <p:txBody>
          <a:bodyPr/>
          <a:lstStyle/>
          <a:p>
            <a:r>
              <a:rPr lang="en-AU" dirty="0"/>
              <a:t>Annotating a sample response (5 of 5)</a:t>
            </a:r>
            <a:endParaRPr lang="en-US" dirty="0">
              <a:solidFill>
                <a:srgbClr val="002664"/>
              </a:solidFill>
            </a:endParaRPr>
          </a:p>
        </p:txBody>
      </p:sp>
      <p:sp>
        <p:nvSpPr>
          <p:cNvPr id="8" name="Text Placeholder 7">
            <a:extLst>
              <a:ext uri="{FF2B5EF4-FFF2-40B4-BE49-F238E27FC236}">
                <a16:creationId xmlns:a16="http://schemas.microsoft.com/office/drawing/2014/main" id="{C1C955FC-2F0C-6018-8FC5-FA765CDC216E}"/>
              </a:ext>
            </a:extLst>
          </p:cNvPr>
          <p:cNvSpPr>
            <a:spLocks noGrp="1"/>
          </p:cNvSpPr>
          <p:nvPr>
            <p:ph type="body" sz="quarter" idx="18"/>
          </p:nvPr>
        </p:nvSpPr>
        <p:spPr>
          <a:xfrm>
            <a:off x="360000" y="960227"/>
            <a:ext cx="10080000" cy="310015"/>
          </a:xfrm>
        </p:spPr>
        <p:txBody>
          <a:bodyPr/>
          <a:lstStyle/>
          <a:p>
            <a:r>
              <a:rPr lang="en-AU" dirty="0"/>
              <a:t>Nominalisation</a:t>
            </a:r>
            <a:endParaRPr lang="en-US" dirty="0"/>
          </a:p>
        </p:txBody>
      </p:sp>
      <p:sp>
        <p:nvSpPr>
          <p:cNvPr id="9" name="TextBox 8">
            <a:extLst>
              <a:ext uri="{FF2B5EF4-FFF2-40B4-BE49-F238E27FC236}">
                <a16:creationId xmlns:a16="http://schemas.microsoft.com/office/drawing/2014/main" id="{E0D94302-58F9-4569-7079-EEB119A7C0A4}"/>
              </a:ext>
            </a:extLst>
          </p:cNvPr>
          <p:cNvSpPr txBox="1"/>
          <p:nvPr/>
        </p:nvSpPr>
        <p:spPr>
          <a:xfrm>
            <a:off x="360000" y="1374449"/>
            <a:ext cx="11423027" cy="4877694"/>
          </a:xfrm>
          <a:prstGeom prst="rect">
            <a:avLst/>
          </a:prstGeom>
          <a:noFill/>
        </p:spPr>
        <p:txBody>
          <a:bodyPr wrap="square" lIns="0" tIns="0" rIns="0" bIns="0" rtlCol="0">
            <a:noAutofit/>
          </a:bodyPr>
          <a:lstStyle/>
          <a:p>
            <a:pPr>
              <a:lnSpc>
                <a:spcPct val="150000"/>
              </a:lnSpc>
            </a:pPr>
            <a:r>
              <a:rPr lang="en-AU" sz="1800" dirty="0">
                <a:solidFill>
                  <a:srgbClr val="000000"/>
                </a:solidFill>
              </a:rPr>
              <a:t>In this sentence, the main verb is bolded: </a:t>
            </a:r>
          </a:p>
          <a:p>
            <a:pPr lvl="1">
              <a:lnSpc>
                <a:spcPct val="150000"/>
              </a:lnSpc>
            </a:pPr>
            <a:r>
              <a:rPr lang="en-AU" sz="1800" dirty="0" err="1">
                <a:solidFill>
                  <a:schemeClr val="tx2"/>
                </a:solidFill>
              </a:rPr>
              <a:t>Eckermann</a:t>
            </a:r>
            <a:r>
              <a:rPr lang="en-AU" sz="1800" dirty="0">
                <a:solidFill>
                  <a:schemeClr val="tx2"/>
                </a:solidFill>
              </a:rPr>
              <a:t> uses a metaphoric simile in ‘the town is empty now / as empty as the promises / that once held it together’, </a:t>
            </a:r>
            <a:r>
              <a:rPr lang="en-AU" sz="1800" b="1" dirty="0">
                <a:solidFill>
                  <a:schemeClr val="tx2"/>
                </a:solidFill>
              </a:rPr>
              <a:t>exploring</a:t>
            </a:r>
            <a:r>
              <a:rPr lang="en-AU" sz="1800" dirty="0">
                <a:solidFill>
                  <a:schemeClr val="tx2"/>
                </a:solidFill>
              </a:rPr>
              <a:t> the chaos that is created by the government interaction.</a:t>
            </a:r>
          </a:p>
          <a:p>
            <a:pPr>
              <a:lnSpc>
                <a:spcPct val="150000"/>
              </a:lnSpc>
            </a:pPr>
            <a:r>
              <a:rPr lang="en-AU" sz="1800" dirty="0">
                <a:solidFill>
                  <a:srgbClr val="000000"/>
                </a:solidFill>
              </a:rPr>
              <a:t>If we change the verb ‘exploring’ to the noun ‘exploration’, we insert a conceptual focus to this idea. The sentence could become: </a:t>
            </a:r>
          </a:p>
          <a:p>
            <a:pPr lvl="1">
              <a:lnSpc>
                <a:spcPct val="150000"/>
              </a:lnSpc>
            </a:pPr>
            <a:r>
              <a:rPr lang="en-AU" sz="1800" dirty="0" err="1">
                <a:solidFill>
                  <a:schemeClr val="tx2"/>
                </a:solidFill>
              </a:rPr>
              <a:t>Eckermann’s</a:t>
            </a:r>
            <a:r>
              <a:rPr lang="en-AU" sz="1800" dirty="0">
                <a:solidFill>
                  <a:schemeClr val="tx2"/>
                </a:solidFill>
              </a:rPr>
              <a:t> </a:t>
            </a:r>
            <a:r>
              <a:rPr lang="en-AU" sz="1800" b="1" dirty="0">
                <a:solidFill>
                  <a:schemeClr val="tx2"/>
                </a:solidFill>
              </a:rPr>
              <a:t>exploration</a:t>
            </a:r>
            <a:r>
              <a:rPr lang="en-AU" sz="1800" dirty="0">
                <a:solidFill>
                  <a:schemeClr val="tx2"/>
                </a:solidFill>
              </a:rPr>
              <a:t> of the chaos that is created by the government interaction is reinforced through her use of a metaphoric simile in ‘the town is empty now / as empty as the promises / that once held it together’.</a:t>
            </a: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8462C7BB-8AA7-4856-48FC-6B309341CCC2}"/>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93</a:t>
            </a:fld>
            <a:endParaRPr lang="en-AU" dirty="0"/>
          </a:p>
        </p:txBody>
      </p:sp>
    </p:spTree>
    <p:extLst>
      <p:ext uri="{BB962C8B-B14F-4D97-AF65-F5344CB8AC3E}">
        <p14:creationId xmlns:p14="http://schemas.microsoft.com/office/powerpoint/2010/main" val="115248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1F303-53A7-2F9F-D003-9E7D0FCE0D2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6F39C64-1459-DEEB-8101-CCDA9A0D2675}"/>
              </a:ext>
            </a:extLst>
          </p:cNvPr>
          <p:cNvSpPr>
            <a:spLocks noGrp="1"/>
          </p:cNvSpPr>
          <p:nvPr>
            <p:ph type="title"/>
          </p:nvPr>
        </p:nvSpPr>
        <p:spPr>
          <a:xfrm>
            <a:off x="360000" y="360000"/>
            <a:ext cx="10080000" cy="600227"/>
          </a:xfrm>
          <a:solidFill>
            <a:schemeClr val="bg1"/>
          </a:solidFill>
        </p:spPr>
        <p:txBody>
          <a:bodyPr/>
          <a:lstStyle/>
          <a:p>
            <a:r>
              <a:rPr lang="en-AU" dirty="0">
                <a:solidFill>
                  <a:srgbClr val="002664"/>
                </a:solidFill>
              </a:rPr>
              <a:t>Elevating written expression</a:t>
            </a:r>
            <a:endParaRPr lang="en-US" dirty="0">
              <a:solidFill>
                <a:srgbClr val="002664"/>
              </a:solidFill>
            </a:endParaRPr>
          </a:p>
        </p:txBody>
      </p:sp>
      <p:sp>
        <p:nvSpPr>
          <p:cNvPr id="8" name="Text Placeholder 7">
            <a:extLst>
              <a:ext uri="{FF2B5EF4-FFF2-40B4-BE49-F238E27FC236}">
                <a16:creationId xmlns:a16="http://schemas.microsoft.com/office/drawing/2014/main" id="{203B7048-225F-375B-9CC7-338789AD5D60}"/>
              </a:ext>
            </a:extLst>
          </p:cNvPr>
          <p:cNvSpPr>
            <a:spLocks noGrp="1"/>
          </p:cNvSpPr>
          <p:nvPr>
            <p:ph type="body" sz="quarter" idx="18"/>
          </p:nvPr>
        </p:nvSpPr>
        <p:spPr>
          <a:xfrm>
            <a:off x="360000" y="960227"/>
            <a:ext cx="10346582" cy="310015"/>
          </a:xfrm>
        </p:spPr>
        <p:txBody>
          <a:bodyPr/>
          <a:lstStyle/>
          <a:p>
            <a:r>
              <a:rPr lang="en-AU" dirty="0"/>
              <a:t>Can you notice the different in the academic expression of these 3 sentences?</a:t>
            </a:r>
            <a:endParaRPr lang="en-US" dirty="0"/>
          </a:p>
        </p:txBody>
      </p:sp>
      <p:sp>
        <p:nvSpPr>
          <p:cNvPr id="9" name="TextBox 8">
            <a:extLst>
              <a:ext uri="{FF2B5EF4-FFF2-40B4-BE49-F238E27FC236}">
                <a16:creationId xmlns:a16="http://schemas.microsoft.com/office/drawing/2014/main" id="{D628050D-36C4-3991-F3A0-4CE250D36442}"/>
              </a:ext>
            </a:extLst>
          </p:cNvPr>
          <p:cNvSpPr txBox="1"/>
          <p:nvPr/>
        </p:nvSpPr>
        <p:spPr>
          <a:xfrm>
            <a:off x="360000" y="1374449"/>
            <a:ext cx="11423027" cy="4981901"/>
          </a:xfrm>
          <a:prstGeom prst="rect">
            <a:avLst/>
          </a:prstGeom>
          <a:noFill/>
        </p:spPr>
        <p:txBody>
          <a:bodyPr wrap="square" lIns="0" tIns="0" rIns="0" bIns="0" rtlCol="0">
            <a:noAutofit/>
          </a:bodyPr>
          <a:lstStyle/>
          <a:p>
            <a:pPr>
              <a:lnSpc>
                <a:spcPct val="150000"/>
              </a:lnSpc>
            </a:pPr>
            <a:r>
              <a:rPr lang="en-AU" sz="1800" dirty="0">
                <a:solidFill>
                  <a:srgbClr val="000000"/>
                </a:solidFill>
              </a:rPr>
              <a:t>Version 1: </a:t>
            </a:r>
          </a:p>
          <a:p>
            <a:pPr lvl="1">
              <a:lnSpc>
                <a:spcPct val="150000"/>
              </a:lnSpc>
            </a:pPr>
            <a:r>
              <a:rPr lang="en-AU" sz="1800" dirty="0" err="1">
                <a:solidFill>
                  <a:schemeClr val="tx2"/>
                </a:solidFill>
              </a:rPr>
              <a:t>Eckermann</a:t>
            </a:r>
            <a:r>
              <a:rPr lang="en-AU" sz="1800" dirty="0">
                <a:solidFill>
                  <a:schemeClr val="tx2"/>
                </a:solidFill>
              </a:rPr>
              <a:t> uses a metaphoric simile in ‘the town is empty now / as empty as the promises / that once held it together’. The quote explores the chaos that is created by the government interaction. </a:t>
            </a:r>
          </a:p>
          <a:p>
            <a:pPr>
              <a:lnSpc>
                <a:spcPct val="150000"/>
              </a:lnSpc>
            </a:pPr>
            <a:r>
              <a:rPr lang="en-AU" sz="1800" dirty="0">
                <a:solidFill>
                  <a:srgbClr val="000000"/>
                </a:solidFill>
              </a:rPr>
              <a:t>Version 2:</a:t>
            </a:r>
          </a:p>
          <a:p>
            <a:pPr lvl="1">
              <a:lnSpc>
                <a:spcPct val="150000"/>
              </a:lnSpc>
            </a:pPr>
            <a:r>
              <a:rPr lang="en-AU" sz="1800" dirty="0" err="1">
                <a:solidFill>
                  <a:schemeClr val="tx2"/>
                </a:solidFill>
              </a:rPr>
              <a:t>Eckermann</a:t>
            </a:r>
            <a:r>
              <a:rPr lang="en-AU" sz="1800" dirty="0">
                <a:solidFill>
                  <a:schemeClr val="tx2"/>
                </a:solidFill>
              </a:rPr>
              <a:t> uses a metaphoric simile in ‘the town is empty now / as empty as the promises / that once held it together’, exploring the chaos that is created by the government interaction.</a:t>
            </a:r>
          </a:p>
          <a:p>
            <a:pPr>
              <a:lnSpc>
                <a:spcPct val="150000"/>
              </a:lnSpc>
            </a:pPr>
            <a:r>
              <a:rPr lang="en-AU" sz="1800" dirty="0">
                <a:solidFill>
                  <a:srgbClr val="000000"/>
                </a:solidFill>
              </a:rPr>
              <a:t>Version 3:</a:t>
            </a:r>
          </a:p>
          <a:p>
            <a:pPr lvl="1">
              <a:lnSpc>
                <a:spcPct val="150000"/>
              </a:lnSpc>
            </a:pPr>
            <a:r>
              <a:rPr lang="en-AU" sz="1800" dirty="0" err="1">
                <a:solidFill>
                  <a:schemeClr val="tx2"/>
                </a:solidFill>
              </a:rPr>
              <a:t>Eckermann’s</a:t>
            </a:r>
            <a:r>
              <a:rPr lang="en-AU" sz="1800" dirty="0">
                <a:solidFill>
                  <a:schemeClr val="tx2"/>
                </a:solidFill>
              </a:rPr>
              <a:t> exploration of the chaos that is created by the government interaction is reinforced through her use of a metaphoric simile in ‘the town is empty now / as empty as the promises / that once held it together’.</a:t>
            </a:r>
          </a:p>
          <a:p>
            <a:pPr>
              <a:lnSpc>
                <a:spcPct val="150000"/>
              </a:lnSpc>
            </a:pPr>
            <a:r>
              <a:rPr lang="en-AU" sz="1800" dirty="0">
                <a:solidFill>
                  <a:srgbClr val="000000"/>
                </a:solidFill>
              </a:rPr>
              <a:t>Task: Reread the sample response and find 3 other moments where a verb could be nominalised. Complete this process for these sentences to create more academic expression. </a:t>
            </a:r>
          </a:p>
          <a:p>
            <a:pPr>
              <a:lnSpc>
                <a:spcPct val="150000"/>
              </a:lnSpc>
            </a:pPr>
            <a:endParaRPr lang="en-AU" sz="1800" dirty="0">
              <a:solidFill>
                <a:srgbClr val="000000"/>
              </a:solidFill>
            </a:endParaRPr>
          </a:p>
          <a:p>
            <a:pPr>
              <a:lnSpc>
                <a:spcPct val="150000"/>
              </a:lnSpc>
            </a:pPr>
            <a:endParaRPr lang="en-AU" sz="1800" dirty="0">
              <a:solidFill>
                <a:srgbClr val="000000"/>
              </a:solidFill>
            </a:endParaRP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C831B08C-BAA0-57CF-249B-7921CEE04D3F}"/>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94</a:t>
            </a:fld>
            <a:endParaRPr lang="en-AU" dirty="0"/>
          </a:p>
        </p:txBody>
      </p:sp>
    </p:spTree>
    <p:extLst>
      <p:ext uri="{BB962C8B-B14F-4D97-AF65-F5344CB8AC3E}">
        <p14:creationId xmlns:p14="http://schemas.microsoft.com/office/powerpoint/2010/main" val="221849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855DE-58D8-15AA-BBE9-166B9728856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0B0305C-B0C3-009F-ED52-7C1875F21849}"/>
              </a:ext>
            </a:extLst>
          </p:cNvPr>
          <p:cNvSpPr>
            <a:spLocks noGrp="1"/>
          </p:cNvSpPr>
          <p:nvPr>
            <p:ph type="title"/>
          </p:nvPr>
        </p:nvSpPr>
        <p:spPr>
          <a:xfrm>
            <a:off x="360000" y="360000"/>
            <a:ext cx="10080000" cy="600227"/>
          </a:xfrm>
          <a:solidFill>
            <a:schemeClr val="bg1"/>
          </a:solidFill>
        </p:spPr>
        <p:txBody>
          <a:bodyPr/>
          <a:lstStyle/>
          <a:p>
            <a:r>
              <a:rPr lang="en-AU" dirty="0">
                <a:solidFill>
                  <a:srgbClr val="002664"/>
                </a:solidFill>
              </a:rPr>
              <a:t>Elevating your written expression</a:t>
            </a:r>
            <a:endParaRPr lang="en-US" dirty="0">
              <a:solidFill>
                <a:srgbClr val="002664"/>
              </a:solidFill>
            </a:endParaRPr>
          </a:p>
        </p:txBody>
      </p:sp>
      <p:sp>
        <p:nvSpPr>
          <p:cNvPr id="8" name="Text Placeholder 7">
            <a:extLst>
              <a:ext uri="{FF2B5EF4-FFF2-40B4-BE49-F238E27FC236}">
                <a16:creationId xmlns:a16="http://schemas.microsoft.com/office/drawing/2014/main" id="{E720947C-2BB8-6C1D-234F-D29F82F9F720}"/>
              </a:ext>
            </a:extLst>
          </p:cNvPr>
          <p:cNvSpPr>
            <a:spLocks noGrp="1"/>
          </p:cNvSpPr>
          <p:nvPr>
            <p:ph type="body" sz="quarter" idx="18"/>
          </p:nvPr>
        </p:nvSpPr>
        <p:spPr>
          <a:xfrm>
            <a:off x="360000" y="960227"/>
            <a:ext cx="10346582" cy="310015"/>
          </a:xfrm>
        </p:spPr>
        <p:txBody>
          <a:bodyPr/>
          <a:lstStyle/>
          <a:p>
            <a:r>
              <a:rPr lang="en-AU" dirty="0"/>
              <a:t>Closely examining your own writing</a:t>
            </a:r>
            <a:endParaRPr lang="en-US" dirty="0"/>
          </a:p>
        </p:txBody>
      </p:sp>
      <p:sp>
        <p:nvSpPr>
          <p:cNvPr id="9" name="TextBox 8">
            <a:extLst>
              <a:ext uri="{FF2B5EF4-FFF2-40B4-BE49-F238E27FC236}">
                <a16:creationId xmlns:a16="http://schemas.microsoft.com/office/drawing/2014/main" id="{CE6A26B8-3AC2-EABF-E237-3F6378CCE96B}"/>
              </a:ext>
            </a:extLst>
          </p:cNvPr>
          <p:cNvSpPr txBox="1"/>
          <p:nvPr/>
        </p:nvSpPr>
        <p:spPr>
          <a:xfrm>
            <a:off x="360000" y="1374449"/>
            <a:ext cx="11423027" cy="4981901"/>
          </a:xfrm>
          <a:prstGeom prst="rect">
            <a:avLst/>
          </a:prstGeom>
          <a:noFill/>
        </p:spPr>
        <p:txBody>
          <a:bodyPr wrap="square" lIns="0" tIns="0" rIns="0" bIns="0" rtlCol="0">
            <a:noAutofit/>
          </a:bodyPr>
          <a:lstStyle/>
          <a:p>
            <a:pPr marL="342900" indent="-342900">
              <a:lnSpc>
                <a:spcPct val="150000"/>
              </a:lnSpc>
              <a:spcAft>
                <a:spcPts val="0"/>
              </a:spcAft>
              <a:buFont typeface="+mj-lt"/>
              <a:buAutoNum type="arabicPeriod"/>
            </a:pPr>
            <a:r>
              <a:rPr lang="en-AU" sz="2000" dirty="0"/>
              <a:t>Find a piece of extended writing you have completed during your study of this module. Reread this piece and identify opportunities to improve the 2 features you have learnt today: </a:t>
            </a:r>
          </a:p>
          <a:p>
            <a:pPr marL="952485" lvl="1" indent="-342900">
              <a:lnSpc>
                <a:spcPct val="150000"/>
              </a:lnSpc>
              <a:buFont typeface="Arial" panose="020B0604020202020204" pitchFamily="34" charset="0"/>
              <a:buChar char="•"/>
            </a:pPr>
            <a:r>
              <a:rPr lang="en-AU" sz="2000" dirty="0"/>
              <a:t>sentence cohesion</a:t>
            </a:r>
          </a:p>
          <a:p>
            <a:pPr marL="952485" lvl="1" indent="-342900">
              <a:lnSpc>
                <a:spcPct val="150000"/>
              </a:lnSpc>
              <a:buFont typeface="Arial" panose="020B0604020202020204" pitchFamily="34" charset="0"/>
              <a:buChar char="•"/>
            </a:pPr>
            <a:r>
              <a:rPr lang="en-AU" sz="2000" dirty="0"/>
              <a:t>nominalisation</a:t>
            </a:r>
          </a:p>
          <a:p>
            <a:pPr marL="342900" indent="-342900">
              <a:lnSpc>
                <a:spcPct val="150000"/>
              </a:lnSpc>
              <a:spcAft>
                <a:spcPts val="0"/>
              </a:spcAft>
              <a:buFont typeface="+mj-lt"/>
              <a:buAutoNum type="arabicPeriod"/>
            </a:pPr>
            <a:r>
              <a:rPr lang="en-AU" sz="2000" dirty="0"/>
              <a:t>Rewrite this response and compare the difference once completed. You may like to swap with a peer to see this in their work also. </a:t>
            </a:r>
          </a:p>
          <a:p>
            <a:pPr>
              <a:lnSpc>
                <a:spcPct val="150000"/>
              </a:lnSpc>
            </a:pPr>
            <a:endParaRPr lang="en-AU" sz="1800" dirty="0">
              <a:solidFill>
                <a:srgbClr val="000000"/>
              </a:solidFill>
            </a:endParaRPr>
          </a:p>
        </p:txBody>
      </p:sp>
      <p:sp>
        <p:nvSpPr>
          <p:cNvPr id="5" name="Slide Number Placeholder 4">
            <a:extLst>
              <a:ext uri="{FF2B5EF4-FFF2-40B4-BE49-F238E27FC236}">
                <a16:creationId xmlns:a16="http://schemas.microsoft.com/office/drawing/2014/main" id="{E76677FA-4576-C948-23F6-9D2A12175164}"/>
              </a:ext>
              <a:ext uri="{C183D7F6-B498-43B3-948B-1728B52AA6E4}">
                <adec:decorative xmlns:adec="http://schemas.microsoft.com/office/drawing/2017/decorative" val="1"/>
              </a:ext>
            </a:extLst>
          </p:cNvPr>
          <p:cNvSpPr>
            <a:spLocks noGrp="1"/>
          </p:cNvSpPr>
          <p:nvPr>
            <p:ph type="sldNum" sz="quarter" idx="12"/>
          </p:nvPr>
        </p:nvSpPr>
        <p:spPr/>
        <p:txBody>
          <a:bodyPr/>
          <a:lstStyle/>
          <a:p>
            <a:fld id="{AA80F3E0-67A6-564B-935A-99C356EE36CF}" type="slidenum">
              <a:rPr lang="en-AU" smtClean="0"/>
              <a:pPr/>
              <a:t>95</a:t>
            </a:fld>
            <a:endParaRPr lang="en-AU" dirty="0"/>
          </a:p>
        </p:txBody>
      </p:sp>
    </p:spTree>
    <p:extLst>
      <p:ext uri="{BB962C8B-B14F-4D97-AF65-F5344CB8AC3E}">
        <p14:creationId xmlns:p14="http://schemas.microsoft.com/office/powerpoint/2010/main" val="336310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Public Sans Light" pitchFamily="2" charset="0"/>
                <a:hlinkClick r:id="rId2">
                  <a:extLst>
                    <a:ext uri="{A12FA001-AC4F-418D-AE19-62706E023703}">
                      <ahyp:hlinkClr xmlns:ahyp="http://schemas.microsoft.com/office/drawing/2018/hyperlinkcolor" val="tx"/>
                    </a:ext>
                  </a:extLst>
                </a:hlinkClick>
              </a:rPr>
              <a:t>© </a:t>
            </a:r>
            <a:r>
              <a:rPr lang="en-AU">
                <a:hlinkClick r:id="rId2">
                  <a:extLst>
                    <a:ext uri="{A12FA001-AC4F-418D-AE19-62706E023703}">
                      <ahyp:hlinkClr xmlns:ahyp="http://schemas.microsoft.com/office/drawing/2018/hyperlinkcolor" val="tx"/>
                    </a:ext>
                  </a:extLst>
                </a:hlinkClick>
              </a:rPr>
              <a:t>State of New South Wales (Department of Education), 2023</a:t>
            </a:r>
            <a:endParaRPr lang="en-AU"/>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96</a:t>
            </a:fld>
            <a:endParaRPr lang="en-AU" dirty="0"/>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NSWG Corporate</Template>
  <TotalTime>5</TotalTime>
  <Words>9948</Words>
  <Application>Microsoft Office PowerPoint</Application>
  <PresentationFormat>Widescreen</PresentationFormat>
  <Paragraphs>727</Paragraphs>
  <Slides>96</Slides>
  <Notes>66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96</vt:i4>
      </vt:variant>
    </vt:vector>
  </HeadingPairs>
  <TitlesOfParts>
    <vt:vector size="105" baseType="lpstr">
      <vt:lpstr>Public Sans</vt:lpstr>
      <vt:lpstr>Public Sans SemiBold</vt:lpstr>
      <vt:lpstr>Times New Roman</vt:lpstr>
      <vt:lpstr>Segoe UI</vt:lpstr>
      <vt:lpstr>Arial</vt:lpstr>
      <vt:lpstr>Public Sans Light</vt:lpstr>
      <vt:lpstr>Calibri</vt:lpstr>
      <vt:lpstr>Montserrat</vt:lpstr>
      <vt:lpstr>NSWG Corporate</vt:lpstr>
      <vt:lpstr>Year 12 English Standard</vt:lpstr>
      <vt:lpstr>Module description and glossary </vt:lpstr>
      <vt:lpstr>Decoding the module description</vt:lpstr>
      <vt:lpstr>The module description (1 of 3)</vt:lpstr>
      <vt:lpstr>The module description (2 of 3)</vt:lpstr>
      <vt:lpstr>Personal engagement with the module description</vt:lpstr>
      <vt:lpstr>The module description (3 of 3)</vt:lpstr>
      <vt:lpstr>Extending familiarity with key vocabulary relevant to the module</vt:lpstr>
      <vt:lpstr>Defining the key terms</vt:lpstr>
      <vt:lpstr>Expanding the key terms</vt:lpstr>
      <vt:lpstr>Key terms word map</vt:lpstr>
      <vt:lpstr>Student engagement in the topic</vt:lpstr>
      <vt:lpstr>Student engagement and orientation to the module concepts – perceptions of culture</vt:lpstr>
      <vt:lpstr>The power of language (1 of 2)</vt:lpstr>
      <vt:lpstr>The power of language (2 of 2)</vt:lpstr>
      <vt:lpstr>Engagement in module ideas through the poem 'Trance'</vt:lpstr>
      <vt:lpstr>‘Trance’</vt:lpstr>
      <vt:lpstr>Introducing the prescribed text</vt:lpstr>
      <vt:lpstr>Exploring the personal, social and historical context of the composer</vt:lpstr>
      <vt:lpstr>Who is Ali Cobby Eckermann? (1 of 3)</vt:lpstr>
      <vt:lpstr>Who is Ali Cobby Eckermann? (2 of 3)</vt:lpstr>
      <vt:lpstr>Who is Ali Cobby Eckermann? (3 of 3)</vt:lpstr>
      <vt:lpstr>Exploring context and form through a close reading of ‘Trance’</vt:lpstr>
      <vt:lpstr>‘Trance’ (1 of 6)</vt:lpstr>
      <vt:lpstr>‘Trance’ (2 of 6)</vt:lpstr>
      <vt:lpstr>‘Trance’ (3 of 6)</vt:lpstr>
      <vt:lpstr>‘Trance’ (4 of 6)</vt:lpstr>
      <vt:lpstr>‘Trance’ (5 of 6)</vt:lpstr>
      <vt:lpstr>‘Trance’ (6 of 6)</vt:lpstr>
      <vt:lpstr>Exploring motif through a close reading of ‘Eyes’</vt:lpstr>
      <vt:lpstr>Making connections</vt:lpstr>
      <vt:lpstr>‘Eyes’ (1 of 4)</vt:lpstr>
      <vt:lpstr>‘Eyes’ (2 of 4)</vt:lpstr>
      <vt:lpstr>‘Eyes’ (3 of 4)</vt:lpstr>
      <vt:lpstr>‘Eyes’ (4 of 4)</vt:lpstr>
      <vt:lpstr>The masks you wear </vt:lpstr>
      <vt:lpstr>Contextual connections </vt:lpstr>
      <vt:lpstr>Engaging critically with texts</vt:lpstr>
      <vt:lpstr>Critical engagement through reconsidering definitions</vt:lpstr>
      <vt:lpstr>Family, kin and Country </vt:lpstr>
      <vt:lpstr>Understanding family, kin and Country through a First Nations lens</vt:lpstr>
      <vt:lpstr>Forming your own definitions </vt:lpstr>
      <vt:lpstr>Kinship and the Stolen Generation</vt:lpstr>
      <vt:lpstr>Poem – ‘Leaves’ </vt:lpstr>
      <vt:lpstr>‘Leaves’ (1 of 4)</vt:lpstr>
      <vt:lpstr>‘Leaves’ (2 of 4)</vt:lpstr>
      <vt:lpstr>‘Leaves’ (3 of 4)</vt:lpstr>
      <vt:lpstr>‘Leaves’ (4 of 4)</vt:lpstr>
      <vt:lpstr>Poem – ‘Key’</vt:lpstr>
      <vt:lpstr>‘Key’ (1 of 2)</vt:lpstr>
      <vt:lpstr>‘Key’ (2 of 2)</vt:lpstr>
      <vt:lpstr>‘Key’ and ‘Leaves’</vt:lpstr>
      <vt:lpstr>Connecting and deepening responses to the prescribed text </vt:lpstr>
      <vt:lpstr>Deepening understanding through personal response to Gordon Bennett’s ‘Self Portrait’</vt:lpstr>
      <vt:lpstr>Deepening understanding through personal response to Gordon Bennett’s Self Portrait</vt:lpstr>
      <vt:lpstr>Gordon Bennett</vt:lpstr>
      <vt:lpstr>What is a self-portrait?</vt:lpstr>
      <vt:lpstr>Gordon Bennett, ‘Self Portrait’ (1 of 2)</vt:lpstr>
      <vt:lpstr>Gordon Bennett, ‘Self Portrait’ (2 of 2)</vt:lpstr>
      <vt:lpstr>Julie Dowling, ‘Self-portrait: in our country’ </vt:lpstr>
      <vt:lpstr>Poem – ‘Oombulgarri’</vt:lpstr>
      <vt:lpstr>‘Oombulgarri’ context research</vt:lpstr>
      <vt:lpstr>‘Oombulgarri’ (1 of 4)</vt:lpstr>
      <vt:lpstr>‘Oombulgarri’ (2 of 4)</vt:lpstr>
      <vt:lpstr>‘Oombulgarri’ (3 of 4)</vt:lpstr>
      <vt:lpstr>‘Oombulgarri’ (4 of 4)</vt:lpstr>
      <vt:lpstr>Poem – ‘Unearth’ </vt:lpstr>
      <vt:lpstr>‘Unearth’ (1 of 3)</vt:lpstr>
      <vt:lpstr>‘Unearth’ (2 of 3)</vt:lpstr>
      <vt:lpstr>‘Unearth’ (3 of 3)</vt:lpstr>
      <vt:lpstr>Writing in response to the module and text</vt:lpstr>
      <vt:lpstr>The symbolic meaning of Inside my Mother</vt:lpstr>
      <vt:lpstr>Inside my Mother (1 of 5)</vt:lpstr>
      <vt:lpstr>Inside my Mother (2 of 5)</vt:lpstr>
      <vt:lpstr>Inside my Mother (3 of 5)</vt:lpstr>
      <vt:lpstr>Inside my Mother (4 of 5)</vt:lpstr>
      <vt:lpstr>Inside my Mother (5 of 5)</vt:lpstr>
      <vt:lpstr>The power of the poetic word</vt:lpstr>
      <vt:lpstr>The power of the poetic word – reflection</vt:lpstr>
      <vt:lpstr>Poetic style</vt:lpstr>
      <vt:lpstr>Drawing ideas together into concept summaries</vt:lpstr>
      <vt:lpstr>Drawing together the ideas of Eckermann’s poetry (1 of 2)</vt:lpstr>
      <vt:lpstr>Drawing together the ideas of Eckermann’s poetry (2 of 2)</vt:lpstr>
      <vt:lpstr>Chalk talk</vt:lpstr>
      <vt:lpstr>Narrowing your focus (1 of 2)</vt:lpstr>
      <vt:lpstr>Narrowing your focus (2 of 2)</vt:lpstr>
      <vt:lpstr>Preparing critical responses</vt:lpstr>
      <vt:lpstr>Annotating a sample response</vt:lpstr>
      <vt:lpstr>Annotating a sample response (1 of 5)</vt:lpstr>
      <vt:lpstr>Annotating a sample response (2 of 5)</vt:lpstr>
      <vt:lpstr>Annotating a sample response (3 of 5)</vt:lpstr>
      <vt:lpstr>Annotating a sample response (4 of 5)</vt:lpstr>
      <vt:lpstr>Annotating a sample response (5 of 5)</vt:lpstr>
      <vt:lpstr>Elevating written expression</vt:lpstr>
      <vt:lpstr>Elevating your written expression</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 my Mother - Eckermann</dc:title>
  <dc:creator>NSW Department of Education</dc:creator>
  <dcterms:created xsi:type="dcterms:W3CDTF">2024-02-01T06:44:10Z</dcterms:created>
  <dcterms:modified xsi:type="dcterms:W3CDTF">2024-02-01T06:50:18Z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2024-02-01T06:44:21Z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d430c2f2-7405-428b-a8e3-722181dcdf42</vt:lpwstr>
  </property>
  <property fmtid="{D5CDD505-2E9C-101B-9397-08002B2CF9AE}" pid="8" name="MSIP_Label_b603dfd7-d93a-4381-a340-2995d8282205_ContentBits">
    <vt:lpwstr>0</vt:lpwstr>
  </property>
</Properties>
</file>