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66" r:id="rId2"/>
    <p:sldId id="370" r:id="rId3"/>
    <p:sldId id="363" r:id="rId4"/>
    <p:sldId id="364" r:id="rId5"/>
    <p:sldId id="365" r:id="rId6"/>
    <p:sldId id="366" r:id="rId7"/>
    <p:sldId id="367" r:id="rId8"/>
    <p:sldId id="368" r:id="rId9"/>
    <p:sldId id="360" r:id="rId10"/>
    <p:sldId id="369" r:id="rId11"/>
    <p:sldId id="361"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Public Sans" panose="020B0604020202020204" charset="0"/>
      <p:regular r:id="rId19"/>
      <p:bold r:id="rId20"/>
      <p:italic r:id="rId21"/>
      <p:boldItalic r:id="rId22"/>
    </p:embeddedFont>
    <p:embeddedFont>
      <p:font typeface="Public Sans Light" panose="020B0604020202020204" charset="0"/>
      <p:regular r:id="rId23"/>
      <p:italic r:id="rId24"/>
    </p:embeddedFont>
    <p:embeddedFont>
      <p:font typeface="Public Sans SemiBold" panose="020B0604020202020204" charset="0"/>
      <p:bold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281" autoAdjust="0"/>
  </p:normalViewPr>
  <p:slideViewPr>
    <p:cSldViewPr snapToGrid="0">
      <p:cViewPr varScale="1">
        <p:scale>
          <a:sx n="81" d="100"/>
          <a:sy n="81" d="100"/>
        </p:scale>
        <p:origin x="603" y="39"/>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17/11/2023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wm.gov.au/collection/C484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wm.gov.au/collection/02078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wm.gov.au/collection/C2908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wm.gov.au/collection/C2786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Included in this PowerPoint is a reading of the poem. Aligned with each stanza of the poem ‘The Black Rat’ by Iris Clayton is an image to support the ideas expressed in the poem.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83846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600" kern="1200" dirty="0">
                <a:solidFill>
                  <a:schemeClr val="tx1"/>
                </a:solidFill>
                <a:effectLst/>
                <a:latin typeface="+mn-lt"/>
                <a:ea typeface="+mn-ea"/>
                <a:cs typeface="+mn-cs"/>
              </a:rPr>
              <a:t>Iris Clayton’s poem written in 1988, ‘The Black Rat’ has been reproduced and made available for copying and communication by the NSW Department of Education for its educational purposes. This has been made possible as permission has been granted by Narelle Urquhart (the daughter of Iris Clayton). This resource and the copy of the poem is licensed up until October 2024.</a:t>
            </a:r>
            <a:r>
              <a:rPr lang="en-AU" dirty="0"/>
              <a:t> We are very grateful for this support and collaboration.</a:t>
            </a:r>
            <a:endParaRPr lang="en-AU" sz="1600" kern="1200" dirty="0">
              <a:solidFill>
                <a:schemeClr val="tx1"/>
              </a:solidFill>
              <a:effectLst/>
              <a:latin typeface="+mn-lt"/>
              <a:ea typeface="+mn-ea"/>
              <a:cs typeface="+mn-cs"/>
            </a:endParaRP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11390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err="1">
                <a:effectLst/>
                <a:latin typeface="Public Sans" panose="020B0604020202020204" charset="0"/>
                <a:ea typeface="Calibri" panose="020F0502020204030204" pitchFamily="34" charset="0"/>
              </a:rPr>
              <a:t>Halmarick</a:t>
            </a:r>
            <a:r>
              <a:rPr lang="en-AU" sz="1600" dirty="0">
                <a:effectLst/>
                <a:latin typeface="Public Sans" panose="020B0604020202020204" charset="0"/>
                <a:ea typeface="Calibri" panose="020F0502020204030204" pitchFamily="34" charset="0"/>
              </a:rPr>
              <a:t>. C. T. (1941) Men Of The 24th Infantry Brigade.  </a:t>
            </a:r>
            <a:r>
              <a:rPr lang="en-AU" sz="1600" i="1" dirty="0">
                <a:effectLst/>
                <a:latin typeface="Public Sans" panose="020B0604020202020204" charset="0"/>
                <a:ea typeface="Calibri" panose="020F0502020204030204" pitchFamily="34" charset="0"/>
              </a:rPr>
              <a:t>Australian War Memorial. </a:t>
            </a:r>
            <a:r>
              <a:rPr lang="en-AU" sz="1600" dirty="0">
                <a:effectLst/>
                <a:latin typeface="Public Sans" panose="020B0604020202020204" charset="0"/>
                <a:ea typeface="Calibri" panose="020F0502020204030204" pitchFamily="34" charset="0"/>
              </a:rPr>
              <a:t>Image from: </a:t>
            </a:r>
            <a:r>
              <a:rPr lang="en-AU" sz="1600" u="sng" dirty="0">
                <a:solidFill>
                  <a:srgbClr val="2F5496"/>
                </a:solidFill>
                <a:effectLst/>
                <a:latin typeface="Public Sans" panose="020B0604020202020204" charset="0"/>
                <a:ea typeface="Calibri" panose="020F0502020204030204" pitchFamily="34" charset="0"/>
                <a:hlinkClick r:id="rId3"/>
              </a:rPr>
              <a:t>https://www.awm.gov.au/collection/C4844</a:t>
            </a:r>
            <a:r>
              <a:rPr lang="en-AU" sz="1600" dirty="0">
                <a:effectLst/>
                <a:latin typeface="Public Sans" panose="020B0604020202020204" charset="0"/>
                <a:ea typeface="Calibri" panose="020F0502020204030204" pitchFamily="34" charset="0"/>
              </a:rPr>
              <a:t>. Date accessed: 11/10/2021</a:t>
            </a:r>
            <a:endParaRPr lang="en-AU"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03463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sz="1600" baseline="30000" dirty="0">
                <a:effectLst/>
                <a:latin typeface="Public Sans" panose="020B0604020202020204" charset="0"/>
                <a:ea typeface="Calibri" panose="020F0502020204030204" pitchFamily="34" charset="0"/>
                <a:cs typeface="Times New Roman" panose="02020603050405020304" pitchFamily="18" charset="0"/>
              </a:rPr>
              <a:t>Unknown. (1941) A Patrol From The 2/13th Infantry Battalion Making Its Way Through A Gap In The Barbed Wire Entanglements Protecting Its Unit Position. Image from: </a:t>
            </a:r>
            <a:r>
              <a:rPr lang="en-AU" sz="1600" u="sng" baseline="30000" dirty="0">
                <a:solidFill>
                  <a:srgbClr val="2F5496"/>
                </a:solidFill>
                <a:effectLst/>
                <a:latin typeface="Public Sans" panose="020B0604020202020204" charset="0"/>
                <a:ea typeface="Calibri" panose="020F0502020204030204" pitchFamily="34" charset="0"/>
                <a:cs typeface="Times New Roman" panose="02020603050405020304" pitchFamily="18" charset="0"/>
                <a:hlinkClick r:id="rId3"/>
              </a:rPr>
              <a:t>https://www.awm.gov.au/collection/020780</a:t>
            </a:r>
            <a:r>
              <a:rPr lang="en-AU" sz="1600" baseline="30000" dirty="0">
                <a:effectLst/>
                <a:latin typeface="Public Sans" panose="020B0604020202020204" charset="0"/>
                <a:ea typeface="Calibri" panose="020F0502020204030204" pitchFamily="34" charset="0"/>
                <a:cs typeface="Times New Roman" panose="02020603050405020304" pitchFamily="18" charset="0"/>
              </a:rPr>
              <a:t>. Date accessed: 11/10/2021</a:t>
            </a:r>
          </a:p>
          <a:p>
            <a:endParaRPr lang="en-AU"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016899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sz="1600" baseline="30000" dirty="0">
                <a:effectLst/>
                <a:latin typeface="Public Sans" panose="020B0604020202020204" charset="0"/>
                <a:ea typeface="Calibri" panose="020F0502020204030204" pitchFamily="34" charset="0"/>
                <a:cs typeface="Times New Roman" panose="02020603050405020304" pitchFamily="18" charset="0"/>
              </a:rPr>
              <a:t>Hurley. J. F. (1941) Defenders of Tobruk. </a:t>
            </a:r>
            <a:r>
              <a:rPr lang="en-AU" sz="1600" i="1" baseline="30000" dirty="0">
                <a:effectLst/>
                <a:latin typeface="Public Sans" panose="020B0604020202020204" charset="0"/>
                <a:ea typeface="Calibri" panose="020F0502020204030204" pitchFamily="34" charset="0"/>
                <a:cs typeface="Times New Roman" panose="02020603050405020304" pitchFamily="18" charset="0"/>
              </a:rPr>
              <a:t>Australian War Memorial. </a:t>
            </a:r>
            <a:r>
              <a:rPr lang="en-AU" sz="1600" baseline="30000" dirty="0">
                <a:effectLst/>
                <a:latin typeface="Public Sans" panose="020B0604020202020204" charset="0"/>
                <a:ea typeface="Calibri" panose="020F0502020204030204" pitchFamily="34" charset="0"/>
                <a:cs typeface="Times New Roman" panose="02020603050405020304" pitchFamily="18" charset="0"/>
              </a:rPr>
              <a:t>Image from: </a:t>
            </a:r>
            <a:r>
              <a:rPr lang="en-AU" sz="1600" u="sng" baseline="30000" dirty="0">
                <a:solidFill>
                  <a:srgbClr val="2F5496"/>
                </a:solidFill>
                <a:effectLst/>
                <a:latin typeface="Public Sans" panose="020B0604020202020204" charset="0"/>
                <a:ea typeface="Calibri" panose="020F0502020204030204" pitchFamily="34" charset="0"/>
                <a:cs typeface="Times New Roman" panose="02020603050405020304" pitchFamily="18" charset="0"/>
                <a:hlinkClick r:id="rId3"/>
              </a:rPr>
              <a:t>https://www.awm.gov.au/collection/C29080</a:t>
            </a:r>
            <a:r>
              <a:rPr lang="en-AU" sz="1600" baseline="30000" dirty="0">
                <a:effectLst/>
                <a:latin typeface="Public Sans" panose="020B0604020202020204" charset="0"/>
                <a:ea typeface="Calibri" panose="020F0502020204030204" pitchFamily="34" charset="0"/>
                <a:cs typeface="Times New Roman" panose="02020603050405020304" pitchFamily="18" charset="0"/>
              </a:rPr>
              <a:t>. Date accessed: 11/10/2021</a:t>
            </a:r>
          </a:p>
          <a:p>
            <a:endParaRPr lang="en-AU"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778187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aseline="30000" dirty="0">
                <a:effectLst/>
                <a:latin typeface="Public Sans" panose="020B0604020202020204" charset="0"/>
                <a:ea typeface="Calibri" panose="020F0502020204030204" pitchFamily="34" charset="0"/>
              </a:rPr>
              <a:t>Unknown. (1941) Troops Rushing Through The Streets Of Ruined </a:t>
            </a:r>
            <a:r>
              <a:rPr lang="en-AU" sz="1600" baseline="30000" dirty="0" err="1">
                <a:effectLst/>
                <a:latin typeface="Public Sans" panose="020B0604020202020204" charset="0"/>
                <a:ea typeface="Calibri" panose="020F0502020204030204" pitchFamily="34" charset="0"/>
              </a:rPr>
              <a:t>Bardia</a:t>
            </a:r>
            <a:r>
              <a:rPr lang="en-AU" sz="1600" baseline="30000" dirty="0">
                <a:effectLst/>
                <a:latin typeface="Public Sans" panose="020B0604020202020204" charset="0"/>
                <a:ea typeface="Calibri" panose="020F0502020204030204" pitchFamily="34" charset="0"/>
              </a:rPr>
              <a:t> In Search Of Any Stray Enemy. </a:t>
            </a:r>
            <a:r>
              <a:rPr lang="en-AU" sz="1600" i="1" baseline="30000" dirty="0">
                <a:effectLst/>
                <a:latin typeface="Public Sans" panose="020B0604020202020204" charset="0"/>
                <a:ea typeface="Calibri" panose="020F0502020204030204" pitchFamily="34" charset="0"/>
              </a:rPr>
              <a:t>Australian War Memorial. </a:t>
            </a:r>
            <a:r>
              <a:rPr lang="en-AU" sz="1600" baseline="30000" dirty="0">
                <a:effectLst/>
                <a:latin typeface="Public Sans" panose="020B0604020202020204" charset="0"/>
                <a:ea typeface="Calibri" panose="020F0502020204030204" pitchFamily="34" charset="0"/>
              </a:rPr>
              <a:t>Image from: </a:t>
            </a:r>
            <a:r>
              <a:rPr lang="en-AU" sz="1600" u="sng" baseline="30000" dirty="0">
                <a:solidFill>
                  <a:srgbClr val="2F5496"/>
                </a:solidFill>
                <a:effectLst/>
                <a:latin typeface="Public Sans" panose="020B0604020202020204" charset="0"/>
                <a:ea typeface="Calibri" panose="020F0502020204030204" pitchFamily="34" charset="0"/>
                <a:hlinkClick r:id="rId3"/>
              </a:rPr>
              <a:t>https://www.awm.gov.au/collection/C27864</a:t>
            </a:r>
            <a:r>
              <a:rPr lang="en-AU" sz="1600" baseline="30000" dirty="0">
                <a:effectLst/>
                <a:latin typeface="Public Sans" panose="020B0604020202020204" charset="0"/>
                <a:ea typeface="Calibri" panose="020F0502020204030204" pitchFamily="34" charset="0"/>
              </a:rPr>
              <a:t>. Date accessed: 11/10/2021</a:t>
            </a:r>
            <a:endParaRPr lang="en-AU"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373797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eferences">
    <p:bg>
      <p:bgPr>
        <a:solidFill>
          <a:schemeClr val="accent4"/>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1259633"/>
            <a:ext cx="11484000" cy="5096717"/>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601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5" r:id="rId29"/>
    <p:sldLayoutId id="214748374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awm.gov.au/collection/C29080" TargetMode="External"/><Relationship Id="rId2" Type="http://schemas.openxmlformats.org/officeDocument/2006/relationships/hyperlink" Target="https://www.awm.gov.au/collection/C4844" TargetMode="External"/><Relationship Id="rId1" Type="http://schemas.openxmlformats.org/officeDocument/2006/relationships/slideLayout" Target="../slideLayouts/slideLayout29.xml"/><Relationship Id="rId4" Type="http://schemas.openxmlformats.org/officeDocument/2006/relationships/hyperlink" Target="https://www.awm.gov.au/collection/C2786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www.awm.gov.au/collection/C4844" TargetMode="External"/><Relationship Id="rId5" Type="http://schemas.openxmlformats.org/officeDocument/2006/relationships/image" Target="../media/image12.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www.awm.gov.au/collection/020780" TargetMode="External"/><Relationship Id="rId5" Type="http://schemas.openxmlformats.org/officeDocument/2006/relationships/image" Target="../media/image13.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png"/><Relationship Id="rId5" Type="http://schemas.openxmlformats.org/officeDocument/2006/relationships/hyperlink" Target="https://www.awm.gov.au/collection/C29080"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1.png"/><Relationship Id="rId5" Type="http://schemas.openxmlformats.org/officeDocument/2006/relationships/hyperlink" Target="https://www.awm.gov.au/collection/C5143" TargetMode="Externa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www.awm.gov.au/collection/020073" TargetMode="External"/><Relationship Id="rId5" Type="http://schemas.openxmlformats.org/officeDocument/2006/relationships/image" Target="../media/image16.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www.awm.gov.au/collection/C27864" TargetMode="External"/><Relationship Id="rId5" Type="http://schemas.openxmlformats.org/officeDocument/2006/relationships/image" Target="../media/image17.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7" Type="http://schemas.openxmlformats.org/officeDocument/2006/relationships/hyperlink" Target="https://www.awm.gov.au/collection/C5143"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28.xml"/><Relationship Id="rId6" Type="http://schemas.openxmlformats.org/officeDocument/2006/relationships/hyperlink" Target="https://www.awm.gov.au/collection/020780" TargetMode="External"/><Relationship Id="rId5" Type="http://schemas.openxmlformats.org/officeDocument/2006/relationships/hyperlink" Target="https://www.awm.gov.au/collection/020073" TargetMode="External"/><Relationship Id="rId4" Type="http://schemas.openxmlformats.org/officeDocument/2006/relationships/hyperlink" Target="https://curriculum.nsw.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t>Poetic purpose</a:t>
            </a:r>
            <a:endParaRPr lang="en-AU" dirty="0"/>
          </a:p>
        </p:txBody>
      </p:sp>
      <p:sp>
        <p:nvSpPr>
          <p:cNvPr id="4" name="Text Placeholder 3">
            <a:extLst>
              <a:ext uri="{FF2B5EF4-FFF2-40B4-BE49-F238E27FC236}">
                <a16:creationId xmlns:a16="http://schemas.microsoft.com/office/drawing/2014/main" id="{A1B2CC81-2D4A-A7AE-93DE-5247AE1FCF4A}"/>
              </a:ext>
            </a:extLst>
          </p:cNvPr>
          <p:cNvSpPr>
            <a:spLocks noGrp="1"/>
          </p:cNvSpPr>
          <p:nvPr>
            <p:ph type="body" sz="quarter" idx="10"/>
          </p:nvPr>
        </p:nvSpPr>
        <p:spPr/>
        <p:txBody>
          <a:bodyPr/>
          <a:lstStyle/>
          <a:p>
            <a:r>
              <a:rPr lang="en-GB" dirty="0"/>
              <a:t>‘Resource 2 – ‘The Black Rat’ recording</a:t>
            </a:r>
          </a:p>
          <a:p>
            <a:endParaRPr lang="en-GB" dirty="0"/>
          </a:p>
          <a:p>
            <a:endParaRPr lang="en-GB" dirty="0"/>
          </a:p>
          <a:p>
            <a:endParaRPr lang="en-AU" dirty="0"/>
          </a:p>
        </p:txBody>
      </p:sp>
      <p:pic>
        <p:nvPicPr>
          <p:cNvPr id="11" name="Picture Placeholder 10">
            <a:extLst>
              <a:ext uri="{FF2B5EF4-FFF2-40B4-BE49-F238E27FC236}">
                <a16:creationId xmlns:a16="http://schemas.microsoft.com/office/drawing/2014/main" id="{AC1E6890-A711-20C6-7E54-2558CE23D683}"/>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88F033-874D-43B9-0664-0C76FD15CF01}"/>
              </a:ext>
            </a:extLst>
          </p:cNvPr>
          <p:cNvSpPr>
            <a:spLocks noGrp="1"/>
          </p:cNvSpPr>
          <p:nvPr>
            <p:ph type="title"/>
          </p:nvPr>
        </p:nvSpPr>
        <p:spPr/>
        <p:txBody>
          <a:bodyPr/>
          <a:lstStyle/>
          <a:p>
            <a:r>
              <a:rPr lang="en-AU" dirty="0"/>
              <a:t>References – part 2</a:t>
            </a:r>
          </a:p>
        </p:txBody>
      </p:sp>
      <p:sp>
        <p:nvSpPr>
          <p:cNvPr id="6" name="Content Placeholder 5">
            <a:extLst>
              <a:ext uri="{FF2B5EF4-FFF2-40B4-BE49-F238E27FC236}">
                <a16:creationId xmlns:a16="http://schemas.microsoft.com/office/drawing/2014/main" id="{A735C760-59BB-72E8-CD07-B966710C488D}"/>
              </a:ext>
            </a:extLst>
          </p:cNvPr>
          <p:cNvSpPr>
            <a:spLocks noGrp="1"/>
          </p:cNvSpPr>
          <p:nvPr>
            <p:ph idx="1"/>
          </p:nvPr>
        </p:nvSpPr>
        <p:spPr/>
        <p:txBody>
          <a:bodyPr/>
          <a:lstStyle/>
          <a:p>
            <a:pPr marL="285750" indent="-285750">
              <a:buFont typeface="Arial" panose="020B0604020202020204" pitchFamily="34" charset="0"/>
              <a:buChar char="•"/>
            </a:pPr>
            <a:r>
              <a:rPr lang="en-AU" sz="1200" dirty="0" err="1">
                <a:effectLst/>
                <a:ea typeface="Calibri"/>
              </a:rPr>
              <a:t>Halmarick</a:t>
            </a:r>
            <a:r>
              <a:rPr lang="en-AU" sz="1200" dirty="0">
                <a:effectLst/>
                <a:ea typeface="Calibri"/>
              </a:rPr>
              <a:t> C (1941) </a:t>
            </a:r>
            <a:r>
              <a:rPr lang="en-AU" sz="1200" i="1" dirty="0">
                <a:effectLst/>
                <a:ea typeface="Calibri"/>
              </a:rPr>
              <a:t>unnamed </a:t>
            </a:r>
            <a:r>
              <a:rPr lang="en-AU" sz="1200" dirty="0">
                <a:effectLst/>
                <a:ea typeface="Calibri"/>
              </a:rPr>
              <a:t>[photograph], </a:t>
            </a:r>
            <a:r>
              <a:rPr lang="en-AU" sz="1200" i="1" u="sng" dirty="0">
                <a:solidFill>
                  <a:srgbClr val="2F5496"/>
                </a:solidFill>
                <a:effectLst/>
                <a:ea typeface="Calibri"/>
                <a:hlinkClick r:id="rId2"/>
              </a:rPr>
              <a:t>The Australian War Memorial</a:t>
            </a:r>
            <a:r>
              <a:rPr lang="en-AU" sz="1200" dirty="0">
                <a:effectLst/>
                <a:ea typeface="Calibri"/>
              </a:rPr>
              <a:t>, Australian War Memorial website, accessed 27 October 2023.</a:t>
            </a:r>
            <a:endParaRPr lang="en-AU" sz="1200" dirty="0">
              <a:ea typeface="Calibri"/>
            </a:endParaRPr>
          </a:p>
          <a:p>
            <a:pPr marL="285750" indent="-285750">
              <a:lnSpc>
                <a:spcPct val="150000"/>
              </a:lnSpc>
              <a:buFont typeface="Arial" panose="020B0604020202020204" pitchFamily="34" charset="0"/>
              <a:buChar char="•"/>
            </a:pPr>
            <a:r>
              <a:rPr lang="en-AU" sz="1200" dirty="0">
                <a:effectLst/>
                <a:ea typeface="Calibri"/>
              </a:rPr>
              <a:t>Hurley F (1941) </a:t>
            </a:r>
            <a:r>
              <a:rPr lang="en-AU" sz="1200" i="1" dirty="0"/>
              <a:t>unnamed</a:t>
            </a:r>
            <a:r>
              <a:rPr lang="en-AU" sz="1200" dirty="0"/>
              <a:t> [photograph]</a:t>
            </a:r>
            <a:r>
              <a:rPr lang="en-AU" sz="1200" dirty="0">
                <a:effectLst/>
                <a:ea typeface="Calibri"/>
              </a:rPr>
              <a:t>, </a:t>
            </a:r>
            <a:r>
              <a:rPr lang="en-AU" sz="1200" i="1" dirty="0">
                <a:effectLst/>
                <a:ea typeface="Calibri"/>
                <a:hlinkClick r:id="rId3"/>
              </a:rPr>
              <a:t>The Australian War Memorial</a:t>
            </a:r>
            <a:r>
              <a:rPr lang="en-AU" sz="1200" i="1" dirty="0">
                <a:effectLst/>
                <a:ea typeface="Calibri"/>
              </a:rPr>
              <a:t>,</a:t>
            </a:r>
            <a:r>
              <a:rPr lang="en-AU" sz="1200" dirty="0">
                <a:effectLst/>
                <a:ea typeface="Calibri"/>
              </a:rPr>
              <a:t> Australian War Memorial website, accessed 27 October 2023.</a:t>
            </a:r>
            <a:r>
              <a:rPr lang="en-AU" dirty="0">
                <a:ea typeface="Calibri"/>
              </a:rPr>
              <a:t> </a:t>
            </a:r>
            <a:endParaRPr lang="en-AU" sz="1200" dirty="0">
              <a:effectLst/>
              <a:ea typeface="Calibri" panose="020F0502020204030204" pitchFamily="34" charset="0"/>
            </a:endParaRPr>
          </a:p>
          <a:p>
            <a:pPr marL="285750" indent="-285750">
              <a:lnSpc>
                <a:spcPct val="150000"/>
              </a:lnSpc>
              <a:buFont typeface="Arial" panose="020B0604020202020204" pitchFamily="34" charset="0"/>
              <a:buChar char="•"/>
            </a:pPr>
            <a:r>
              <a:rPr lang="en-AU" sz="1200" dirty="0">
                <a:effectLst/>
                <a:ea typeface="Calibri"/>
              </a:rPr>
              <a:t>Unknown British Official Photographer (c1940) </a:t>
            </a:r>
            <a:r>
              <a:rPr lang="en-AU" sz="1200" i="1" dirty="0"/>
              <a:t>unnamed</a:t>
            </a:r>
            <a:r>
              <a:rPr lang="en-AU" sz="1200" dirty="0">
                <a:effectLst/>
                <a:ea typeface="Calibri"/>
              </a:rPr>
              <a:t> [photograph], </a:t>
            </a:r>
            <a:r>
              <a:rPr lang="en-AU" sz="1200" i="1" dirty="0">
                <a:effectLst/>
                <a:ea typeface="Calibri"/>
                <a:hlinkClick r:id="rId4"/>
              </a:rPr>
              <a:t>The Australian War Memorial</a:t>
            </a:r>
            <a:r>
              <a:rPr lang="en-AU" sz="1200" i="1" dirty="0">
                <a:effectLst/>
                <a:ea typeface="Calibri"/>
              </a:rPr>
              <a:t>,</a:t>
            </a:r>
            <a:r>
              <a:rPr lang="en-AU" sz="1200" dirty="0">
                <a:effectLst/>
                <a:ea typeface="Calibri"/>
              </a:rPr>
              <a:t> Australian War Memorial website, accessed 27 October 2023.</a:t>
            </a:r>
          </a:p>
          <a:p>
            <a:pPr algn="l"/>
            <a:endParaRPr lang="en-AU" sz="1200" dirty="0"/>
          </a:p>
          <a:p>
            <a:endParaRPr lang="en-AU" dirty="0"/>
          </a:p>
        </p:txBody>
      </p:sp>
      <p:sp>
        <p:nvSpPr>
          <p:cNvPr id="2" name="Slide Number Placeholder 1">
            <a:extLst>
              <a:ext uri="{FF2B5EF4-FFF2-40B4-BE49-F238E27FC236}">
                <a16:creationId xmlns:a16="http://schemas.microsoft.com/office/drawing/2014/main" id="{0A024D75-746E-ED60-EC99-881B83C4F2A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58993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52A8732-4971-0BD3-D850-88F974122D21}"/>
              </a:ext>
            </a:extLst>
          </p:cNvPr>
          <p:cNvSpPr>
            <a:spLocks noGrp="1"/>
          </p:cNvSpPr>
          <p:nvPr>
            <p:ph type="ctrTitle"/>
          </p:nvPr>
        </p:nvSpPr>
        <p:spPr/>
        <p:txBody>
          <a:bodyPr/>
          <a:lstStyle/>
          <a:p>
            <a:r>
              <a:rPr lang="en-AU" dirty="0"/>
              <a:t>‘The Black Rat’</a:t>
            </a:r>
          </a:p>
        </p:txBody>
      </p:sp>
      <p:sp>
        <p:nvSpPr>
          <p:cNvPr id="10" name="Text Placeholder 9">
            <a:extLst>
              <a:ext uri="{FF2B5EF4-FFF2-40B4-BE49-F238E27FC236}">
                <a16:creationId xmlns:a16="http://schemas.microsoft.com/office/drawing/2014/main" id="{BF181BF1-8E50-4707-26C8-3FC0E18F8D4B}"/>
              </a:ext>
            </a:extLst>
          </p:cNvPr>
          <p:cNvSpPr>
            <a:spLocks noGrp="1"/>
          </p:cNvSpPr>
          <p:nvPr>
            <p:ph type="body" sz="quarter" idx="11"/>
          </p:nvPr>
        </p:nvSpPr>
        <p:spPr>
          <a:xfrm>
            <a:off x="696685" y="5330840"/>
            <a:ext cx="2679771" cy="291267"/>
          </a:xfrm>
        </p:spPr>
        <p:txBody>
          <a:bodyPr/>
          <a:lstStyle/>
          <a:p>
            <a:r>
              <a:rPr lang="en-AU" sz="2000" dirty="0"/>
              <a:t>by Iris Clayton</a:t>
            </a:r>
          </a:p>
        </p:txBody>
      </p:sp>
      <p:sp>
        <p:nvSpPr>
          <p:cNvPr id="2" name="Footer Placeholder 1">
            <a:extLst>
              <a:ext uri="{FF2B5EF4-FFF2-40B4-BE49-F238E27FC236}">
                <a16:creationId xmlns:a16="http://schemas.microsoft.com/office/drawing/2014/main" id="{A08F02E4-9FBB-C214-9D1F-0E55D48EC501}"/>
              </a:ext>
            </a:extLst>
          </p:cNvPr>
          <p:cNvSpPr>
            <a:spLocks noGrp="1"/>
          </p:cNvSpPr>
          <p:nvPr>
            <p:ph type="ftr" sz="quarter" idx="3"/>
          </p:nvPr>
        </p:nvSpPr>
        <p:spPr/>
        <p:txBody>
          <a:bodyPr/>
          <a:lstStyle/>
          <a:p>
            <a:r>
              <a:rPr lang="en-US"/>
              <a:t>NSW Department of Education</a:t>
            </a:r>
            <a:endParaRPr lang="en-AU"/>
          </a:p>
        </p:txBody>
      </p:sp>
      <p:pic>
        <p:nvPicPr>
          <p:cNvPr id="3" name="Recorded Sound" descr="Introduction to The Black Rat by Iris Clayton. This recording also describes the copyright details of this resource.">
            <a:hlinkClick r:id="" action="ppaction://media"/>
            <a:extLst>
              <a:ext uri="{FF2B5EF4-FFF2-40B4-BE49-F238E27FC236}">
                <a16:creationId xmlns:a16="http://schemas.microsoft.com/office/drawing/2014/main" id="{FD26FBF4-5F9F-6D7D-97C6-5E5530F4FB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5778000"/>
            <a:ext cx="1080000" cy="1080000"/>
          </a:xfrm>
          <a:prstGeom prst="rect">
            <a:avLst/>
          </a:prstGeom>
        </p:spPr>
      </p:pic>
    </p:spTree>
    <p:extLst>
      <p:ext uri="{BB962C8B-B14F-4D97-AF65-F5344CB8AC3E}">
        <p14:creationId xmlns:p14="http://schemas.microsoft.com/office/powerpoint/2010/main" val="124300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8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C8A03A-46B0-2DC7-CA9F-8767650DECF9}"/>
              </a:ext>
            </a:extLst>
          </p:cNvPr>
          <p:cNvSpPr>
            <a:spLocks noGrp="1"/>
          </p:cNvSpPr>
          <p:nvPr>
            <p:ph type="title"/>
          </p:nvPr>
        </p:nvSpPr>
        <p:spPr/>
        <p:txBody>
          <a:bodyPr/>
          <a:lstStyle/>
          <a:p>
            <a:r>
              <a:rPr lang="en-AU" dirty="0"/>
              <a:t>Stanza 1</a:t>
            </a:r>
          </a:p>
        </p:txBody>
      </p:sp>
      <p:sp>
        <p:nvSpPr>
          <p:cNvPr id="7" name="Text Placeholder 6">
            <a:extLst>
              <a:ext uri="{FF2B5EF4-FFF2-40B4-BE49-F238E27FC236}">
                <a16:creationId xmlns:a16="http://schemas.microsoft.com/office/drawing/2014/main" id="{9702AF3E-4966-E86D-D630-E638403522B3}"/>
              </a:ext>
            </a:extLst>
          </p:cNvPr>
          <p:cNvSpPr>
            <a:spLocks noGrp="1"/>
          </p:cNvSpPr>
          <p:nvPr>
            <p:ph type="body" sz="quarter" idx="17"/>
          </p:nvPr>
        </p:nvSpPr>
        <p:spPr>
          <a:xfrm>
            <a:off x="360000" y="1657164"/>
            <a:ext cx="6443637" cy="4553999"/>
          </a:xfrm>
        </p:spPr>
        <p:txBody>
          <a:bodyPr/>
          <a:lstStyle/>
          <a:p>
            <a:r>
              <a:rPr lang="en-GB" dirty="0"/>
              <a:t>He lived in a tin hut with a hard dirt floor.</a:t>
            </a:r>
            <a:br>
              <a:rPr lang="en-GB" dirty="0"/>
            </a:br>
            <a:r>
              <a:rPr lang="en-GB" dirty="0"/>
              <a:t>He had bags sewn together that was his door.</a:t>
            </a:r>
            <a:br>
              <a:rPr lang="en-GB" dirty="0"/>
            </a:br>
            <a:r>
              <a:rPr lang="en-GB" dirty="0"/>
              <a:t>He was a Rat of Tobruk until forty five,</a:t>
            </a:r>
            <a:br>
              <a:rPr lang="en-GB" dirty="0"/>
            </a:br>
            <a:r>
              <a:rPr lang="en-GB" dirty="0"/>
              <a:t>He was one of the few that came back alive.</a:t>
            </a:r>
          </a:p>
          <a:p>
            <a:endParaRPr lang="en-AU" dirty="0"/>
          </a:p>
        </p:txBody>
      </p:sp>
      <p:pic>
        <p:nvPicPr>
          <p:cNvPr id="9" name="Picture 2" descr="Men of the 24th Infantry Brigade.">
            <a:extLst>
              <a:ext uri="{FF2B5EF4-FFF2-40B4-BE49-F238E27FC236}">
                <a16:creationId xmlns:a16="http://schemas.microsoft.com/office/drawing/2014/main" id="{4F5FEE9E-94F9-850D-6D2C-52D1F2F07A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95" y="1657164"/>
            <a:ext cx="4590991" cy="35436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4FC0A9-BDEA-7763-7209-7F7991125BF6}"/>
              </a:ext>
            </a:extLst>
          </p:cNvPr>
          <p:cNvSpPr txBox="1"/>
          <p:nvPr/>
        </p:nvSpPr>
        <p:spPr>
          <a:xfrm>
            <a:off x="7296303" y="5200835"/>
            <a:ext cx="4674983" cy="1022268"/>
          </a:xfrm>
          <a:prstGeom prst="rect">
            <a:avLst/>
          </a:prstGeom>
          <a:noFill/>
        </p:spPr>
        <p:txBody>
          <a:bodyPr wrap="square" lIns="91440" tIns="45720" rIns="91440" bIns="45720" anchor="t">
            <a:spAutoFit/>
          </a:bodyPr>
          <a:lstStyle/>
          <a:p>
            <a:pPr>
              <a:lnSpc>
                <a:spcPct val="150000"/>
              </a:lnSpc>
            </a:pPr>
            <a:r>
              <a:rPr lang="en-AU" sz="1400" dirty="0" err="1">
                <a:effectLst/>
                <a:ea typeface="Calibri"/>
              </a:rPr>
              <a:t>Halmarick</a:t>
            </a:r>
            <a:r>
              <a:rPr lang="en-AU" sz="1400" dirty="0">
                <a:effectLst/>
                <a:ea typeface="Calibri"/>
              </a:rPr>
              <a:t> C (1941) </a:t>
            </a:r>
            <a:r>
              <a:rPr lang="en-AU" sz="1400" i="1" dirty="0">
                <a:effectLst/>
                <a:ea typeface="Calibri"/>
              </a:rPr>
              <a:t>unnamed </a:t>
            </a:r>
            <a:r>
              <a:rPr lang="en-AU" sz="1400" dirty="0">
                <a:effectLst/>
                <a:ea typeface="Calibri"/>
              </a:rPr>
              <a:t>[photograph], </a:t>
            </a:r>
            <a:r>
              <a:rPr lang="en-AU" sz="1400" i="1" u="sng" dirty="0">
                <a:solidFill>
                  <a:srgbClr val="2F5496"/>
                </a:solidFill>
                <a:effectLst/>
                <a:ea typeface="Calibri"/>
                <a:hlinkClick r:id="rId6"/>
              </a:rPr>
              <a:t>The Australian War Memorial</a:t>
            </a:r>
            <a:r>
              <a:rPr lang="en-AU" sz="1400" dirty="0">
                <a:effectLst/>
                <a:ea typeface="Calibri"/>
              </a:rPr>
              <a:t>, Australian War Memorial website, accessed 27 October 2023.</a:t>
            </a:r>
            <a:endParaRPr lang="en-AU" sz="1400" dirty="0">
              <a:ea typeface="Calibri"/>
            </a:endParaRPr>
          </a:p>
        </p:txBody>
      </p:sp>
      <p:pic>
        <p:nvPicPr>
          <p:cNvPr id="11" name="Recorded Sound" descr="Shrill string instruments play in the background. The 1st stanza is read aloud.">
            <a:hlinkClick r:id="" action="ppaction://media"/>
            <a:extLst>
              <a:ext uri="{FF2B5EF4-FFF2-40B4-BE49-F238E27FC236}">
                <a16:creationId xmlns:a16="http://schemas.microsoft.com/office/drawing/2014/main" id="{39E50E14-942D-F56E-14A8-7E522F2CA42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192000" y="5778000"/>
            <a:ext cx="1080000" cy="1080000"/>
          </a:xfrm>
          <a:prstGeom prst="rect">
            <a:avLst/>
          </a:prstGeom>
        </p:spPr>
      </p:pic>
    </p:spTree>
    <p:extLst>
      <p:ext uri="{BB962C8B-B14F-4D97-AF65-F5344CB8AC3E}">
        <p14:creationId xmlns:p14="http://schemas.microsoft.com/office/powerpoint/2010/main" val="219812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84"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CAFA7B-4507-AD31-C92B-8D2E2A2E4B2D}"/>
              </a:ext>
            </a:extLst>
          </p:cNvPr>
          <p:cNvSpPr>
            <a:spLocks noGrp="1"/>
          </p:cNvSpPr>
          <p:nvPr>
            <p:ph type="title"/>
          </p:nvPr>
        </p:nvSpPr>
        <p:spPr/>
        <p:txBody>
          <a:bodyPr/>
          <a:lstStyle/>
          <a:p>
            <a:r>
              <a:rPr lang="en-AU" dirty="0"/>
              <a:t>Stanza 2</a:t>
            </a:r>
          </a:p>
        </p:txBody>
      </p:sp>
      <p:sp>
        <p:nvSpPr>
          <p:cNvPr id="3" name="Text Placeholder 2">
            <a:extLst>
              <a:ext uri="{FF2B5EF4-FFF2-40B4-BE49-F238E27FC236}">
                <a16:creationId xmlns:a16="http://schemas.microsoft.com/office/drawing/2014/main" id="{587A34A3-1401-B69A-8B98-EE4CA970C007}"/>
              </a:ext>
            </a:extLst>
          </p:cNvPr>
          <p:cNvSpPr>
            <a:spLocks noGrp="1"/>
          </p:cNvSpPr>
          <p:nvPr>
            <p:ph type="body" sz="quarter" idx="17"/>
          </p:nvPr>
        </p:nvSpPr>
        <p:spPr>
          <a:xfrm>
            <a:off x="360363" y="1503230"/>
            <a:ext cx="6443637" cy="4553999"/>
          </a:xfrm>
        </p:spPr>
        <p:txBody>
          <a:bodyPr/>
          <a:lstStyle/>
          <a:p>
            <a:r>
              <a:rPr lang="en-GB" dirty="0"/>
              <a:t>Battered and scarred he fought for this land,</a:t>
            </a:r>
            <a:br>
              <a:rPr lang="en-GB" dirty="0"/>
            </a:br>
            <a:r>
              <a:rPr lang="en-GB" dirty="0"/>
              <a:t>And on his return they all shook his hand.</a:t>
            </a:r>
            <a:br>
              <a:rPr lang="en-GB" dirty="0"/>
            </a:br>
            <a:r>
              <a:rPr lang="en-GB" dirty="0"/>
              <a:t>The price of fighting for the freedom of man</a:t>
            </a:r>
            <a:br>
              <a:rPr lang="en-GB" dirty="0"/>
            </a:br>
            <a:r>
              <a:rPr lang="en-GB" dirty="0"/>
              <a:t>Did not make any difference to this Blackman.</a:t>
            </a:r>
          </a:p>
          <a:p>
            <a:endParaRPr lang="en-GB" dirty="0"/>
          </a:p>
          <a:p>
            <a:endParaRPr lang="en-GB" dirty="0"/>
          </a:p>
          <a:p>
            <a:endParaRPr lang="en-AU" dirty="0"/>
          </a:p>
        </p:txBody>
      </p:sp>
      <p:pic>
        <p:nvPicPr>
          <p:cNvPr id="6" name="Picture 5" descr="Black and white picture of men in the desert trying to run under barbed wire" title="Rats of Tobruk">
            <a:extLst>
              <a:ext uri="{FF2B5EF4-FFF2-40B4-BE49-F238E27FC236}">
                <a16:creationId xmlns:a16="http://schemas.microsoft.com/office/drawing/2014/main" id="{310F0FF3-95EF-D0BC-9BE8-2929D5C335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5082" y="1503230"/>
            <a:ext cx="4600260" cy="3076862"/>
          </a:xfrm>
          <a:prstGeom prst="rect">
            <a:avLst/>
          </a:prstGeom>
          <a:noFill/>
        </p:spPr>
      </p:pic>
      <p:sp>
        <p:nvSpPr>
          <p:cNvPr id="7" name="TextBox 6">
            <a:extLst>
              <a:ext uri="{FF2B5EF4-FFF2-40B4-BE49-F238E27FC236}">
                <a16:creationId xmlns:a16="http://schemas.microsoft.com/office/drawing/2014/main" id="{3CC6FA49-B013-9167-4961-744FAA8C49D9}"/>
              </a:ext>
            </a:extLst>
          </p:cNvPr>
          <p:cNvSpPr txBox="1"/>
          <p:nvPr/>
        </p:nvSpPr>
        <p:spPr>
          <a:xfrm>
            <a:off x="7455082" y="4580092"/>
            <a:ext cx="4671557" cy="1351588"/>
          </a:xfrm>
          <a:prstGeom prst="rect">
            <a:avLst/>
          </a:prstGeom>
          <a:noFill/>
        </p:spPr>
        <p:txBody>
          <a:bodyPr wrap="square" lIns="91440" tIns="45720" rIns="91440" bIns="45720" anchor="t">
            <a:spAutoFit/>
          </a:bodyPr>
          <a:lstStyle/>
          <a:p>
            <a:pPr>
              <a:lnSpc>
                <a:spcPct val="150000"/>
              </a:lnSpc>
              <a:spcBef>
                <a:spcPts val="1200"/>
              </a:spcBef>
              <a:spcAft>
                <a:spcPts val="500"/>
              </a:spcAft>
            </a:pPr>
            <a:r>
              <a:rPr lang="en-AU" sz="1400" dirty="0">
                <a:effectLst/>
                <a:ea typeface="Calibri"/>
              </a:rPr>
              <a:t>Fisher T (1941) </a:t>
            </a:r>
            <a:r>
              <a:rPr lang="en-AU" sz="1400" i="1" dirty="0"/>
              <a:t>A patrol from the 2/13th Infantry Battalion making its way through a gap in the barbed wire</a:t>
            </a:r>
            <a:r>
              <a:rPr lang="en-AU" sz="1400" dirty="0"/>
              <a:t> [photograph]</a:t>
            </a:r>
            <a:r>
              <a:rPr lang="en-AU" sz="1400" dirty="0">
                <a:effectLst/>
                <a:ea typeface="Calibri"/>
              </a:rPr>
              <a:t>, </a:t>
            </a:r>
            <a:r>
              <a:rPr lang="en-AU" sz="1400" i="1" dirty="0">
                <a:effectLst/>
                <a:ea typeface="Calibri"/>
                <a:hlinkClick r:id="rId6"/>
              </a:rPr>
              <a:t>The Australian War Memorial</a:t>
            </a:r>
            <a:r>
              <a:rPr lang="en-AU" sz="1400" i="1" dirty="0">
                <a:effectLst/>
                <a:ea typeface="Calibri"/>
              </a:rPr>
              <a:t>,</a:t>
            </a:r>
            <a:r>
              <a:rPr lang="en-AU" sz="1400" dirty="0">
                <a:effectLst/>
                <a:ea typeface="Calibri"/>
              </a:rPr>
              <a:t> Australian War Memorial website, accessed 27 October 2023.</a:t>
            </a:r>
            <a:r>
              <a:rPr lang="en-AU" sz="1400" dirty="0">
                <a:ea typeface="Calibri"/>
              </a:rPr>
              <a:t> </a:t>
            </a:r>
            <a:endParaRPr lang="en-AU" sz="1400" strike="sngStrike" dirty="0">
              <a:solidFill>
                <a:srgbClr val="FF0000"/>
              </a:solidFill>
              <a:effectLst/>
              <a:ea typeface="Calibri"/>
            </a:endParaRPr>
          </a:p>
        </p:txBody>
      </p:sp>
      <p:pic>
        <p:nvPicPr>
          <p:cNvPr id="10" name="Recorded Sound" descr="Shrill string instruments play in the background. The 2nd stanza is read aloud.">
            <a:hlinkClick r:id="" action="ppaction://media"/>
            <a:extLst>
              <a:ext uri="{FF2B5EF4-FFF2-40B4-BE49-F238E27FC236}">
                <a16:creationId xmlns:a16="http://schemas.microsoft.com/office/drawing/2014/main" id="{2B4FBD07-C09F-FA1F-1715-9A9E3653275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192000" y="5778000"/>
            <a:ext cx="1080000" cy="1080000"/>
          </a:xfrm>
          <a:prstGeom prst="rect">
            <a:avLst/>
          </a:prstGeom>
        </p:spPr>
      </p:pic>
    </p:spTree>
    <p:extLst>
      <p:ext uri="{BB962C8B-B14F-4D97-AF65-F5344CB8AC3E}">
        <p14:creationId xmlns:p14="http://schemas.microsoft.com/office/powerpoint/2010/main" val="391510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2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CAFA7B-4507-AD31-C92B-8D2E2A2E4B2D}"/>
              </a:ext>
            </a:extLst>
          </p:cNvPr>
          <p:cNvSpPr>
            <a:spLocks noGrp="1"/>
          </p:cNvSpPr>
          <p:nvPr>
            <p:ph type="title"/>
          </p:nvPr>
        </p:nvSpPr>
        <p:spPr/>
        <p:txBody>
          <a:bodyPr/>
          <a:lstStyle/>
          <a:p>
            <a:r>
              <a:rPr lang="en-AU" dirty="0"/>
              <a:t>Stanza 3</a:t>
            </a:r>
          </a:p>
        </p:txBody>
      </p:sp>
      <p:sp>
        <p:nvSpPr>
          <p:cNvPr id="3" name="Text Placeholder 2">
            <a:extLst>
              <a:ext uri="{FF2B5EF4-FFF2-40B4-BE49-F238E27FC236}">
                <a16:creationId xmlns:a16="http://schemas.microsoft.com/office/drawing/2014/main" id="{587A34A3-1401-B69A-8B98-EE4CA970C007}"/>
              </a:ext>
            </a:extLst>
          </p:cNvPr>
          <p:cNvSpPr>
            <a:spLocks noGrp="1"/>
          </p:cNvSpPr>
          <p:nvPr>
            <p:ph type="body" sz="quarter" idx="17"/>
          </p:nvPr>
        </p:nvSpPr>
        <p:spPr>
          <a:xfrm>
            <a:off x="360000" y="1777635"/>
            <a:ext cx="6443637" cy="4553999"/>
          </a:xfrm>
        </p:spPr>
        <p:txBody>
          <a:bodyPr/>
          <a:lstStyle/>
          <a:p>
            <a:r>
              <a:rPr lang="en-GB" dirty="0"/>
              <a:t>He returned to the outback, no mates did he find.</a:t>
            </a:r>
            <a:br>
              <a:rPr lang="en-GB" dirty="0"/>
            </a:br>
            <a:r>
              <a:rPr lang="en-GB" dirty="0"/>
              <a:t>If he had a beer he was jailed and then fined.</a:t>
            </a:r>
            <a:br>
              <a:rPr lang="en-GB" dirty="0"/>
            </a:br>
            <a:r>
              <a:rPr lang="en-GB" dirty="0"/>
              <a:t>He sold all his medals he once proudly wore:</a:t>
            </a:r>
            <a:br>
              <a:rPr lang="en-GB" dirty="0"/>
            </a:br>
            <a:r>
              <a:rPr lang="en-GB" dirty="0"/>
              <a:t>They were of no use to him any more.</a:t>
            </a:r>
          </a:p>
          <a:p>
            <a:endParaRPr lang="en-GB" dirty="0"/>
          </a:p>
          <a:p>
            <a:endParaRPr lang="en-GB" dirty="0"/>
          </a:p>
          <a:p>
            <a:endParaRPr lang="en-AU" dirty="0"/>
          </a:p>
        </p:txBody>
      </p:sp>
      <p:pic>
        <p:nvPicPr>
          <p:cNvPr id="2" name="Content Placeholder 3" descr="Defenders of Tobruk.">
            <a:extLst>
              <a:ext uri="{FF2B5EF4-FFF2-40B4-BE49-F238E27FC236}">
                <a16:creationId xmlns:a16="http://schemas.microsoft.com/office/drawing/2014/main" id="{53D3BDC7-45B1-4C6B-FE47-4022FF9E6198}"/>
              </a:ext>
            </a:extLst>
          </p:cNvPr>
          <p:cNvPicPr>
            <a:picLocks noGrp="1" noChangeAspect="1"/>
          </p:cNvPicPr>
          <p:nvPr>
            <p:ph sz="half" idx="2"/>
          </p:nvPr>
        </p:nvPicPr>
        <p:blipFill rotWithShape="1">
          <a:blip r:embed="rId4"/>
          <a:srcRect b="28887"/>
          <a:stretch/>
        </p:blipFill>
        <p:spPr>
          <a:xfrm>
            <a:off x="7192153" y="1777635"/>
            <a:ext cx="4639121" cy="3302730"/>
          </a:xfrm>
          <a:prstGeom prst="rect">
            <a:avLst/>
          </a:prstGeom>
        </p:spPr>
      </p:pic>
      <p:sp>
        <p:nvSpPr>
          <p:cNvPr id="5" name="TextBox 4">
            <a:extLst>
              <a:ext uri="{FF2B5EF4-FFF2-40B4-BE49-F238E27FC236}">
                <a16:creationId xmlns:a16="http://schemas.microsoft.com/office/drawing/2014/main" id="{39CB30D5-DA08-7E5F-99A8-B6C5443BB70C}"/>
              </a:ext>
            </a:extLst>
          </p:cNvPr>
          <p:cNvSpPr txBox="1"/>
          <p:nvPr/>
        </p:nvSpPr>
        <p:spPr>
          <a:xfrm>
            <a:off x="7293421" y="5169113"/>
            <a:ext cx="4537853" cy="1855960"/>
          </a:xfrm>
          <a:prstGeom prst="rect">
            <a:avLst/>
          </a:prstGeom>
          <a:noFill/>
        </p:spPr>
        <p:txBody>
          <a:bodyPr wrap="square" lIns="0" tIns="0" rIns="0" bIns="0" rtlCol="0" anchor="t">
            <a:noAutofit/>
          </a:bodyPr>
          <a:lstStyle/>
          <a:p>
            <a:pPr>
              <a:lnSpc>
                <a:spcPct val="150000"/>
              </a:lnSpc>
            </a:pPr>
            <a:r>
              <a:rPr lang="en-AU" sz="1400" dirty="0">
                <a:effectLst/>
                <a:ea typeface="Calibri"/>
              </a:rPr>
              <a:t>Hurley F (1941) </a:t>
            </a:r>
            <a:r>
              <a:rPr lang="en-AU" sz="1400" i="1" dirty="0"/>
              <a:t>unnamed</a:t>
            </a:r>
            <a:r>
              <a:rPr lang="en-AU" sz="1400" dirty="0"/>
              <a:t> [photograph]</a:t>
            </a:r>
            <a:r>
              <a:rPr lang="en-AU" sz="1400" dirty="0">
                <a:effectLst/>
                <a:ea typeface="Calibri"/>
              </a:rPr>
              <a:t>, </a:t>
            </a:r>
            <a:r>
              <a:rPr lang="en-AU" sz="1400" i="1" dirty="0">
                <a:effectLst/>
                <a:ea typeface="Calibri"/>
                <a:hlinkClick r:id="rId5"/>
              </a:rPr>
              <a:t>The Australian War Memorial</a:t>
            </a:r>
            <a:r>
              <a:rPr lang="en-AU" sz="1400" i="1" dirty="0">
                <a:effectLst/>
                <a:ea typeface="Calibri"/>
              </a:rPr>
              <a:t>,</a:t>
            </a:r>
            <a:r>
              <a:rPr lang="en-AU" sz="1400" dirty="0">
                <a:effectLst/>
                <a:ea typeface="Calibri"/>
              </a:rPr>
              <a:t> Australian War Memorial website,</a:t>
            </a:r>
            <a:r>
              <a:rPr lang="en-AU" sz="1400" dirty="0">
                <a:solidFill>
                  <a:srgbClr val="FF0000"/>
                </a:solidFill>
                <a:effectLst/>
                <a:ea typeface="Calibri"/>
              </a:rPr>
              <a:t> </a:t>
            </a:r>
            <a:r>
              <a:rPr lang="en-AU" sz="1400" dirty="0">
                <a:effectLst/>
                <a:ea typeface="Calibri"/>
              </a:rPr>
              <a:t>accessed 27 October 2023.</a:t>
            </a:r>
            <a:r>
              <a:rPr lang="en-AU" sz="1400" dirty="0">
                <a:ea typeface="Calibri"/>
              </a:rPr>
              <a:t> </a:t>
            </a:r>
            <a:endParaRPr lang="en-AU" sz="1400" strike="sngStrike" dirty="0">
              <a:solidFill>
                <a:srgbClr val="FF0000"/>
              </a:solidFill>
              <a:effectLst/>
              <a:ea typeface="Calibri"/>
            </a:endParaRPr>
          </a:p>
          <a:p>
            <a:pPr algn="l">
              <a:lnSpc>
                <a:spcPct val="150000"/>
              </a:lnSpc>
            </a:pPr>
            <a:endParaRPr lang="en-AU" sz="1800" dirty="0"/>
          </a:p>
        </p:txBody>
      </p:sp>
      <p:pic>
        <p:nvPicPr>
          <p:cNvPr id="6" name="Recorded Sound" descr="Shrill string instruments play in the background. The 3rd stanza is read aloud. ">
            <a:hlinkClick r:id="" action="ppaction://media"/>
            <a:extLst>
              <a:ext uri="{FF2B5EF4-FFF2-40B4-BE49-F238E27FC236}">
                <a16:creationId xmlns:a16="http://schemas.microsoft.com/office/drawing/2014/main" id="{B267888F-826F-BD8F-4714-AF975E355B3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192000" y="5778000"/>
            <a:ext cx="1080000" cy="1080000"/>
          </a:xfrm>
          <a:prstGeom prst="rect">
            <a:avLst/>
          </a:prstGeom>
        </p:spPr>
      </p:pic>
    </p:spTree>
    <p:extLst>
      <p:ext uri="{BB962C8B-B14F-4D97-AF65-F5344CB8AC3E}">
        <p14:creationId xmlns:p14="http://schemas.microsoft.com/office/powerpoint/2010/main" val="358735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2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CAFA7B-4507-AD31-C92B-8D2E2A2E4B2D}"/>
              </a:ext>
            </a:extLst>
          </p:cNvPr>
          <p:cNvSpPr>
            <a:spLocks noGrp="1"/>
          </p:cNvSpPr>
          <p:nvPr>
            <p:ph type="title"/>
          </p:nvPr>
        </p:nvSpPr>
        <p:spPr/>
        <p:txBody>
          <a:bodyPr/>
          <a:lstStyle/>
          <a:p>
            <a:r>
              <a:rPr lang="en-AU" dirty="0"/>
              <a:t>Stanza 4</a:t>
            </a:r>
          </a:p>
        </p:txBody>
      </p:sp>
      <p:sp>
        <p:nvSpPr>
          <p:cNvPr id="3" name="Text Placeholder 2">
            <a:extLst>
              <a:ext uri="{FF2B5EF4-FFF2-40B4-BE49-F238E27FC236}">
                <a16:creationId xmlns:a16="http://schemas.microsoft.com/office/drawing/2014/main" id="{587A34A3-1401-B69A-8B98-EE4CA970C007}"/>
              </a:ext>
            </a:extLst>
          </p:cNvPr>
          <p:cNvSpPr>
            <a:spLocks noGrp="1"/>
          </p:cNvSpPr>
          <p:nvPr>
            <p:ph type="body" sz="quarter" idx="17"/>
          </p:nvPr>
        </p:nvSpPr>
        <p:spPr>
          <a:xfrm>
            <a:off x="360364" y="1631683"/>
            <a:ext cx="6443637" cy="4553999"/>
          </a:xfrm>
        </p:spPr>
        <p:txBody>
          <a:bodyPr/>
          <a:lstStyle/>
          <a:p>
            <a:pPr>
              <a:spcAft>
                <a:spcPts val="0"/>
              </a:spcAft>
            </a:pPr>
            <a:r>
              <a:rPr lang="en-GB" dirty="0"/>
              <a:t>Confused and alone he wandered around,</a:t>
            </a:r>
            <a:br>
              <a:rPr lang="en-GB" dirty="0"/>
            </a:br>
            <a:r>
              <a:rPr lang="en-GB" dirty="0"/>
              <a:t>Looking for work though none could be found.</a:t>
            </a:r>
            <a:br>
              <a:rPr lang="en-GB" dirty="0"/>
            </a:br>
            <a:r>
              <a:rPr lang="en-GB" dirty="0"/>
              <a:t>The Anzac marches he badly neglected,</a:t>
            </a:r>
          </a:p>
          <a:p>
            <a:pPr>
              <a:spcAft>
                <a:spcPts val="0"/>
              </a:spcAft>
            </a:pPr>
            <a:r>
              <a:rPr lang="en-GB" dirty="0"/>
              <a:t>Would show to his comrades how he was rejected.</a:t>
            </a:r>
          </a:p>
          <a:p>
            <a:pPr>
              <a:spcAft>
                <a:spcPts val="0"/>
              </a:spcAft>
            </a:pPr>
            <a:endParaRPr lang="en-GB" dirty="0"/>
          </a:p>
          <a:p>
            <a:pPr>
              <a:spcAft>
                <a:spcPts val="0"/>
              </a:spcAft>
            </a:pPr>
            <a:endParaRPr lang="en-GB" dirty="0"/>
          </a:p>
          <a:p>
            <a:pPr>
              <a:spcAft>
                <a:spcPts val="0"/>
              </a:spcAft>
            </a:pPr>
            <a:endParaRPr lang="en-AU" dirty="0"/>
          </a:p>
        </p:txBody>
      </p:sp>
      <p:pic>
        <p:nvPicPr>
          <p:cNvPr id="5" name="Picture 2" descr="Soldiers crouched down in a ditch.">
            <a:extLst>
              <a:ext uri="{FF2B5EF4-FFF2-40B4-BE49-F238E27FC236}">
                <a16:creationId xmlns:a16="http://schemas.microsoft.com/office/drawing/2014/main" id="{FB30047A-72F0-7D89-D0B5-8CB6DFEE36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409291" y="1631683"/>
            <a:ext cx="4465296" cy="339845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2C1AD1C-2FA4-CA66-990C-1ADBE89ED386}"/>
              </a:ext>
            </a:extLst>
          </p:cNvPr>
          <p:cNvSpPr txBox="1"/>
          <p:nvPr/>
        </p:nvSpPr>
        <p:spPr>
          <a:xfrm>
            <a:off x="7409291" y="5081789"/>
            <a:ext cx="4583888" cy="15155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400" dirty="0">
                <a:effectLst/>
                <a:ea typeface="Calibri"/>
              </a:rPr>
              <a:t>Fisher T (1941) </a:t>
            </a:r>
            <a:r>
              <a:rPr lang="en-AU" sz="1400" i="1" dirty="0"/>
              <a:t>A small patrol from the 2/13th Infantry Battalion waiting in a tank ditch for a favourable </a:t>
            </a:r>
            <a:r>
              <a:rPr lang="en-AU" sz="1400" dirty="0"/>
              <a:t>[photograph]</a:t>
            </a:r>
            <a:r>
              <a:rPr lang="en-AU" sz="1400" dirty="0">
                <a:effectLst/>
                <a:ea typeface="Calibri"/>
              </a:rPr>
              <a:t>, </a:t>
            </a:r>
            <a:r>
              <a:rPr lang="en-AU" sz="1400" i="1" dirty="0">
                <a:effectLst/>
                <a:ea typeface="Calibri"/>
                <a:hlinkClick r:id="rId5"/>
              </a:rPr>
              <a:t>The Australian War Memorial</a:t>
            </a:r>
            <a:r>
              <a:rPr lang="en-AU" sz="1400" i="1" dirty="0">
                <a:effectLst/>
                <a:ea typeface="Calibri"/>
              </a:rPr>
              <a:t>,</a:t>
            </a:r>
            <a:r>
              <a:rPr lang="en-AU" sz="1400" dirty="0">
                <a:effectLst/>
                <a:ea typeface="Calibri"/>
              </a:rPr>
              <a:t> Australian War Memorial website, accessed 27 October 2023.</a:t>
            </a:r>
            <a:r>
              <a:rPr lang="en-AU" sz="1400" dirty="0">
                <a:ea typeface="Calibri"/>
              </a:rPr>
              <a:t> </a:t>
            </a:r>
            <a:endParaRPr lang="en-AU" sz="1400" strike="sngStrike" dirty="0">
              <a:solidFill>
                <a:srgbClr val="FF0000"/>
              </a:solidFill>
              <a:effectLst/>
              <a:ea typeface="Calibri"/>
            </a:endParaRPr>
          </a:p>
          <a:p>
            <a:pPr lvl="0">
              <a:lnSpc>
                <a:spcPct val="150000"/>
              </a:lnSpc>
            </a:pPr>
            <a:endParaRPr kumimoji="0" lang="en-GB" sz="1100" i="0" u="none" strike="noStrike" kern="0" cap="none" spc="0" normalizeH="0" baseline="0" noProof="0" dirty="0">
              <a:ln>
                <a:noFill/>
              </a:ln>
              <a:solidFill>
                <a:srgbClr val="041D42"/>
              </a:solidFill>
              <a:effectLst/>
              <a:uLnTx/>
              <a:uFillTx/>
            </a:endParaRPr>
          </a:p>
        </p:txBody>
      </p:sp>
      <p:pic>
        <p:nvPicPr>
          <p:cNvPr id="7" name="Recorded Sound" descr="Slow, sombre music plays. The 4th stanza is read aloud. ">
            <a:hlinkClick r:id="" action="ppaction://media"/>
            <a:extLst>
              <a:ext uri="{FF2B5EF4-FFF2-40B4-BE49-F238E27FC236}">
                <a16:creationId xmlns:a16="http://schemas.microsoft.com/office/drawing/2014/main" id="{81903332-4958-E8F3-BAD2-9410D9A40E3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192000" y="5778000"/>
            <a:ext cx="1080000" cy="1080000"/>
          </a:xfrm>
          <a:prstGeom prst="rect">
            <a:avLst/>
          </a:prstGeom>
        </p:spPr>
      </p:pic>
    </p:spTree>
    <p:extLst>
      <p:ext uri="{BB962C8B-B14F-4D97-AF65-F5344CB8AC3E}">
        <p14:creationId xmlns:p14="http://schemas.microsoft.com/office/powerpoint/2010/main" val="271070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5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CAFA7B-4507-AD31-C92B-8D2E2A2E4B2D}"/>
              </a:ext>
            </a:extLst>
          </p:cNvPr>
          <p:cNvSpPr>
            <a:spLocks noGrp="1"/>
          </p:cNvSpPr>
          <p:nvPr>
            <p:ph type="title"/>
          </p:nvPr>
        </p:nvSpPr>
        <p:spPr/>
        <p:txBody>
          <a:bodyPr/>
          <a:lstStyle/>
          <a:p>
            <a:r>
              <a:rPr lang="en-AU" dirty="0"/>
              <a:t>Stanza 5</a:t>
            </a:r>
          </a:p>
        </p:txBody>
      </p:sp>
      <p:sp>
        <p:nvSpPr>
          <p:cNvPr id="3" name="Text Placeholder 2">
            <a:extLst>
              <a:ext uri="{FF2B5EF4-FFF2-40B4-BE49-F238E27FC236}">
                <a16:creationId xmlns:a16="http://schemas.microsoft.com/office/drawing/2014/main" id="{587A34A3-1401-B69A-8B98-EE4CA970C007}"/>
              </a:ext>
            </a:extLst>
          </p:cNvPr>
          <p:cNvSpPr>
            <a:spLocks noGrp="1"/>
          </p:cNvSpPr>
          <p:nvPr>
            <p:ph type="body" sz="quarter" idx="17"/>
          </p:nvPr>
        </p:nvSpPr>
        <p:spPr>
          <a:xfrm>
            <a:off x="360000" y="1847934"/>
            <a:ext cx="6443637" cy="4553999"/>
          </a:xfrm>
        </p:spPr>
        <p:txBody>
          <a:bodyPr/>
          <a:lstStyle/>
          <a:p>
            <a:r>
              <a:rPr lang="en-GB" dirty="0"/>
              <a:t>He fought for this land so he could be free.</a:t>
            </a:r>
            <a:br>
              <a:rPr lang="en-GB" dirty="0"/>
            </a:br>
            <a:r>
              <a:rPr lang="en-GB" dirty="0"/>
              <a:t>Yet he could not vote after his desert melee.</a:t>
            </a:r>
            <a:br>
              <a:rPr lang="en-GB" dirty="0"/>
            </a:br>
            <a:r>
              <a:rPr lang="en-GB" dirty="0"/>
              <a:t>And those years in the desert they really took their toll,</a:t>
            </a:r>
            <a:br>
              <a:rPr lang="en-GB" dirty="0"/>
            </a:br>
            <a:r>
              <a:rPr lang="en-GB" dirty="0"/>
              <a:t>He went there quite young and he came home so old.</a:t>
            </a:r>
          </a:p>
          <a:p>
            <a:endParaRPr lang="en-GB" dirty="0"/>
          </a:p>
          <a:p>
            <a:endParaRPr lang="en-GB" dirty="0"/>
          </a:p>
          <a:p>
            <a:endParaRPr lang="en-AU" dirty="0"/>
          </a:p>
        </p:txBody>
      </p:sp>
      <p:pic>
        <p:nvPicPr>
          <p:cNvPr id="2" name="Picture 1" descr="Australian troops of the 2/48th Australian infantry battalion manning.">
            <a:extLst>
              <a:ext uri="{FF2B5EF4-FFF2-40B4-BE49-F238E27FC236}">
                <a16:creationId xmlns:a16="http://schemas.microsoft.com/office/drawing/2014/main" id="{8DEB883D-67F8-5DB4-1183-E18C8C752411}"/>
              </a:ext>
            </a:extLst>
          </p:cNvPr>
          <p:cNvPicPr>
            <a:picLocks noChangeAspect="1"/>
          </p:cNvPicPr>
          <p:nvPr/>
        </p:nvPicPr>
        <p:blipFill>
          <a:blip r:embed="rId5"/>
          <a:stretch>
            <a:fillRect/>
          </a:stretch>
        </p:blipFill>
        <p:spPr>
          <a:xfrm>
            <a:off x="7503657" y="1847934"/>
            <a:ext cx="4257176" cy="3323204"/>
          </a:xfrm>
          <a:prstGeom prst="rect">
            <a:avLst/>
          </a:prstGeom>
        </p:spPr>
      </p:pic>
      <p:sp>
        <p:nvSpPr>
          <p:cNvPr id="5" name="TextBox 4">
            <a:extLst>
              <a:ext uri="{FF2B5EF4-FFF2-40B4-BE49-F238E27FC236}">
                <a16:creationId xmlns:a16="http://schemas.microsoft.com/office/drawing/2014/main" id="{F0AF06D0-16D2-96E9-DE5C-40261D444A2A}"/>
              </a:ext>
            </a:extLst>
          </p:cNvPr>
          <p:cNvSpPr txBox="1"/>
          <p:nvPr/>
        </p:nvSpPr>
        <p:spPr>
          <a:xfrm>
            <a:off x="7503656" y="4919634"/>
            <a:ext cx="4257175" cy="1028423"/>
          </a:xfrm>
          <a:prstGeom prst="rect">
            <a:avLst/>
          </a:prstGeom>
          <a:noFill/>
        </p:spPr>
        <p:txBody>
          <a:bodyPr wrap="square" lIns="91440" tIns="45720" rIns="91440" bIns="45720" anchor="t">
            <a:spAutoFit/>
          </a:bodyPr>
          <a:lstStyle/>
          <a:p>
            <a:pPr>
              <a:lnSpc>
                <a:spcPct val="150000"/>
              </a:lnSpc>
              <a:spcBef>
                <a:spcPts val="1200"/>
              </a:spcBef>
              <a:spcAft>
                <a:spcPts val="500"/>
              </a:spcAft>
            </a:pPr>
            <a:r>
              <a:rPr lang="en-AU" sz="1400" dirty="0" err="1">
                <a:effectLst/>
                <a:ea typeface="Calibri"/>
              </a:rPr>
              <a:t>Cumpston</a:t>
            </a:r>
            <a:r>
              <a:rPr lang="en-AU" sz="1400" dirty="0">
                <a:effectLst/>
                <a:ea typeface="Calibri"/>
              </a:rPr>
              <a:t> J (1941) </a:t>
            </a:r>
            <a:r>
              <a:rPr lang="en-AU" sz="1400" i="1" dirty="0"/>
              <a:t>unnamed</a:t>
            </a:r>
            <a:r>
              <a:rPr lang="en-AU" sz="1400" dirty="0"/>
              <a:t> [photograph]</a:t>
            </a:r>
            <a:r>
              <a:rPr lang="en-AU" sz="1400" dirty="0">
                <a:effectLst/>
                <a:ea typeface="Calibri"/>
              </a:rPr>
              <a:t>, </a:t>
            </a:r>
            <a:r>
              <a:rPr lang="en-AU" sz="1400" i="1" dirty="0">
                <a:effectLst/>
                <a:ea typeface="Calibri"/>
                <a:hlinkClick r:id="rId6"/>
              </a:rPr>
              <a:t>The Australian War Memorial</a:t>
            </a:r>
            <a:r>
              <a:rPr lang="en-AU" sz="1400" i="1" dirty="0">
                <a:effectLst/>
                <a:ea typeface="Calibri"/>
              </a:rPr>
              <a:t>, </a:t>
            </a:r>
            <a:r>
              <a:rPr lang="en-AU" sz="1400" dirty="0">
                <a:effectLst/>
                <a:ea typeface="Calibri"/>
              </a:rPr>
              <a:t>Australian War Memorial website, accessed 27 October 2023.</a:t>
            </a:r>
            <a:r>
              <a:rPr lang="en-AU" sz="1400" dirty="0">
                <a:ea typeface="Calibri"/>
              </a:rPr>
              <a:t> </a:t>
            </a:r>
            <a:endParaRPr lang="en-AU" sz="1400" strike="sngStrike" dirty="0">
              <a:solidFill>
                <a:srgbClr val="FF0000"/>
              </a:solidFill>
              <a:effectLst/>
              <a:ea typeface="Calibri"/>
            </a:endParaRPr>
          </a:p>
        </p:txBody>
      </p:sp>
      <p:pic>
        <p:nvPicPr>
          <p:cNvPr id="6" name="Recorded Sound" descr="Slow, sombre music plays. The 5th stanza is read aloud.">
            <a:hlinkClick r:id="" action="ppaction://media"/>
            <a:extLst>
              <a:ext uri="{FF2B5EF4-FFF2-40B4-BE49-F238E27FC236}">
                <a16:creationId xmlns:a16="http://schemas.microsoft.com/office/drawing/2014/main" id="{3CC511E1-B967-DBEA-8517-3FAB885CC71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192000" y="5778000"/>
            <a:ext cx="1080000" cy="1080000"/>
          </a:xfrm>
          <a:prstGeom prst="rect">
            <a:avLst/>
          </a:prstGeom>
        </p:spPr>
      </p:pic>
    </p:spTree>
    <p:extLst>
      <p:ext uri="{BB962C8B-B14F-4D97-AF65-F5344CB8AC3E}">
        <p14:creationId xmlns:p14="http://schemas.microsoft.com/office/powerpoint/2010/main" val="100737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CAFA7B-4507-AD31-C92B-8D2E2A2E4B2D}"/>
              </a:ext>
            </a:extLst>
          </p:cNvPr>
          <p:cNvSpPr>
            <a:spLocks noGrp="1"/>
          </p:cNvSpPr>
          <p:nvPr>
            <p:ph type="title"/>
          </p:nvPr>
        </p:nvSpPr>
        <p:spPr/>
        <p:txBody>
          <a:bodyPr/>
          <a:lstStyle/>
          <a:p>
            <a:r>
              <a:rPr lang="en-AU" dirty="0"/>
              <a:t>Stanza 6</a:t>
            </a:r>
          </a:p>
        </p:txBody>
      </p:sp>
      <p:sp>
        <p:nvSpPr>
          <p:cNvPr id="3" name="Text Placeholder 2">
            <a:extLst>
              <a:ext uri="{FF2B5EF4-FFF2-40B4-BE49-F238E27FC236}">
                <a16:creationId xmlns:a16="http://schemas.microsoft.com/office/drawing/2014/main" id="{587A34A3-1401-B69A-8B98-EE4CA970C007}"/>
              </a:ext>
            </a:extLst>
          </p:cNvPr>
          <p:cNvSpPr>
            <a:spLocks noGrp="1"/>
          </p:cNvSpPr>
          <p:nvPr>
            <p:ph type="body" sz="quarter" idx="17"/>
          </p:nvPr>
        </p:nvSpPr>
        <p:spPr>
          <a:xfrm>
            <a:off x="360000" y="1757936"/>
            <a:ext cx="6443637" cy="4553999"/>
          </a:xfrm>
        </p:spPr>
        <p:txBody>
          <a:bodyPr/>
          <a:lstStyle/>
          <a:p>
            <a:r>
              <a:rPr lang="en-GB" dirty="0"/>
              <a:t>This once tall man came from a proud Black tribe,</a:t>
            </a:r>
            <a:br>
              <a:rPr lang="en-GB" dirty="0"/>
            </a:br>
            <a:r>
              <a:rPr lang="en-GB" dirty="0"/>
              <a:t>Died all alone – no one at his side.</a:t>
            </a:r>
          </a:p>
          <a:p>
            <a:endParaRPr lang="en-AU" dirty="0"/>
          </a:p>
        </p:txBody>
      </p:sp>
      <p:pic>
        <p:nvPicPr>
          <p:cNvPr id="2" name="Content Placeholder 4" descr="Troops Rushing Through The Streets Of Ruined Bardia In Search Of Any Stray Enemy.">
            <a:extLst>
              <a:ext uri="{FF2B5EF4-FFF2-40B4-BE49-F238E27FC236}">
                <a16:creationId xmlns:a16="http://schemas.microsoft.com/office/drawing/2014/main" id="{D6193F22-5EE7-9CB0-9E91-B1E20125AE26}"/>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7506289" y="1757936"/>
            <a:ext cx="4119089" cy="3038972"/>
          </a:xfrm>
          <a:prstGeom prst="rect">
            <a:avLst/>
          </a:prstGeom>
          <a:noFill/>
        </p:spPr>
      </p:pic>
      <p:sp>
        <p:nvSpPr>
          <p:cNvPr id="5" name="TextBox 4">
            <a:extLst>
              <a:ext uri="{FF2B5EF4-FFF2-40B4-BE49-F238E27FC236}">
                <a16:creationId xmlns:a16="http://schemas.microsoft.com/office/drawing/2014/main" id="{F55B22B7-5181-CAFA-179B-B94A506473BB}"/>
              </a:ext>
            </a:extLst>
          </p:cNvPr>
          <p:cNvSpPr txBox="1"/>
          <p:nvPr/>
        </p:nvSpPr>
        <p:spPr>
          <a:xfrm>
            <a:off x="7506289" y="4979698"/>
            <a:ext cx="4119089" cy="93609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Bef>
                <a:spcPts val="1200"/>
              </a:spcBef>
              <a:spcAft>
                <a:spcPts val="500"/>
              </a:spcAft>
            </a:pPr>
            <a:r>
              <a:rPr lang="en-AU" sz="1400" dirty="0">
                <a:effectLst/>
                <a:ea typeface="Calibri"/>
              </a:rPr>
              <a:t>Unknown British Official Photographer (c1940) </a:t>
            </a:r>
            <a:r>
              <a:rPr lang="en-AU" sz="1400" i="1" dirty="0"/>
              <a:t>unnamed</a:t>
            </a:r>
            <a:r>
              <a:rPr lang="en-AU" sz="1400" dirty="0">
                <a:effectLst/>
                <a:ea typeface="Calibri"/>
              </a:rPr>
              <a:t> [photograph], </a:t>
            </a:r>
            <a:r>
              <a:rPr lang="en-AU" sz="1400" i="1" dirty="0">
                <a:effectLst/>
                <a:ea typeface="Calibri"/>
                <a:hlinkClick r:id="rId6"/>
              </a:rPr>
              <a:t>The Australian War Memorial</a:t>
            </a:r>
            <a:r>
              <a:rPr lang="en-AU" sz="1400" i="1" dirty="0">
                <a:effectLst/>
                <a:ea typeface="Calibri"/>
              </a:rPr>
              <a:t>,</a:t>
            </a:r>
            <a:r>
              <a:rPr lang="en-AU" sz="1400" dirty="0">
                <a:effectLst/>
                <a:ea typeface="Calibri"/>
              </a:rPr>
              <a:t> Australian War Memorial website, accessed 27 October 2023.</a:t>
            </a:r>
            <a:r>
              <a:rPr lang="en-AU" sz="1400" dirty="0">
                <a:ea typeface="Calibri"/>
              </a:rPr>
              <a:t> </a:t>
            </a:r>
            <a:endParaRPr lang="en-AU" sz="1400" strike="sngStrike" dirty="0">
              <a:solidFill>
                <a:srgbClr val="FF0000"/>
              </a:solidFill>
              <a:effectLst/>
              <a:ea typeface="Calibri"/>
            </a:endParaRPr>
          </a:p>
        </p:txBody>
      </p:sp>
      <p:pic>
        <p:nvPicPr>
          <p:cNvPr id="6" name="Recorded Sound" descr="Slow, sombre music plays. The final stanza is read aloud.">
            <a:hlinkClick r:id="" action="ppaction://media"/>
            <a:extLst>
              <a:ext uri="{FF2B5EF4-FFF2-40B4-BE49-F238E27FC236}">
                <a16:creationId xmlns:a16="http://schemas.microsoft.com/office/drawing/2014/main" id="{B31D4234-894C-5F5E-5D2D-DB2AE8B79CC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192000" y="5771935"/>
            <a:ext cx="1080000" cy="1080000"/>
          </a:xfrm>
          <a:prstGeom prst="rect">
            <a:avLst/>
          </a:prstGeom>
        </p:spPr>
      </p:pic>
    </p:spTree>
    <p:extLst>
      <p:ext uri="{BB962C8B-B14F-4D97-AF65-F5344CB8AC3E}">
        <p14:creationId xmlns:p14="http://schemas.microsoft.com/office/powerpoint/2010/main" val="165226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5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 part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marL="285750" indent="-285750">
              <a:buFont typeface="Arial" panose="020B0604020202020204" pitchFamily="34" charset="0"/>
              <a:buChar char="•"/>
            </a:pPr>
            <a:r>
              <a:rPr lang="en-AU" sz="1200" dirty="0">
                <a:effectLst/>
                <a:ea typeface="Calibri" panose="020F0502020204030204" pitchFamily="34" charset="0"/>
              </a:rPr>
              <a:t>Clayton, Iris (1988) ‘The Black Rat’ has been reproduced and made available for copying and communication by NSW Department of Education for its educational purposes. This has been made possible as permission has been granted by Narelle Urquhart (the daughter of Iris Clayton). This resource containing the copy of the poem is licensed up until October 2024. </a:t>
            </a:r>
            <a:r>
              <a:rPr lang="en-AU" sz="1200" dirty="0">
                <a:solidFill>
                  <a:srgbClr val="000000"/>
                </a:solidFill>
                <a:effectLst/>
                <a:ea typeface="Calibri" panose="020F0502020204030204" pitchFamily="34" charset="0"/>
              </a:rPr>
              <a:t>Accessed August 2023.</a:t>
            </a:r>
            <a:r>
              <a:rPr lang="en-AU" sz="1200" dirty="0">
                <a:effectLst/>
                <a:ea typeface="Calibri" panose="020F0502020204030204" pitchFamily="34" charset="0"/>
              </a:rPr>
              <a:t> We are very grateful for this support and collaboration. </a:t>
            </a:r>
          </a:p>
          <a:p>
            <a:pPr marL="285750" indent="-285750">
              <a:buFont typeface="Arial" panose="020B0604020202020204" pitchFamily="34" charset="0"/>
              <a:buChar char="•"/>
            </a:pPr>
            <a:r>
              <a:rPr lang="en-AU" sz="1200" dirty="0" err="1">
                <a:effectLst/>
                <a:ea typeface="Calibri"/>
              </a:rPr>
              <a:t>Cumpston</a:t>
            </a:r>
            <a:r>
              <a:rPr lang="en-AU" sz="1200" dirty="0">
                <a:effectLst/>
                <a:ea typeface="Calibri"/>
              </a:rPr>
              <a:t> J (1941) </a:t>
            </a:r>
            <a:r>
              <a:rPr lang="en-AU" sz="1200" i="1" dirty="0"/>
              <a:t>unnamed</a:t>
            </a:r>
            <a:r>
              <a:rPr lang="en-AU" sz="1200" dirty="0"/>
              <a:t> [photograph]</a:t>
            </a:r>
            <a:r>
              <a:rPr lang="en-AU" sz="1200" dirty="0">
                <a:effectLst/>
                <a:ea typeface="Calibri"/>
              </a:rPr>
              <a:t>, </a:t>
            </a:r>
            <a:r>
              <a:rPr lang="en-AU" sz="1200" i="1" dirty="0">
                <a:effectLst/>
                <a:ea typeface="Calibri"/>
                <a:hlinkClick r:id="rId5"/>
              </a:rPr>
              <a:t>The Australian War Memorial</a:t>
            </a:r>
            <a:r>
              <a:rPr lang="en-AU" sz="1200" i="1" dirty="0">
                <a:effectLst/>
                <a:ea typeface="Calibri"/>
              </a:rPr>
              <a:t>, </a:t>
            </a:r>
            <a:r>
              <a:rPr lang="en-AU" sz="1200" dirty="0">
                <a:effectLst/>
                <a:ea typeface="Calibri"/>
              </a:rPr>
              <a:t>Australian War Memorial website, accessed 27 October 2023.</a:t>
            </a:r>
            <a:r>
              <a:rPr lang="en-AU" sz="1200" dirty="0">
                <a:ea typeface="Calibri"/>
              </a:rPr>
              <a:t> </a:t>
            </a:r>
            <a:endParaRPr lang="en-AU" sz="1200" dirty="0">
              <a:effectLst/>
              <a:ea typeface="Calibri" panose="020F0502020204030204" pitchFamily="34" charset="0"/>
            </a:endParaRPr>
          </a:p>
          <a:p>
            <a:pPr marL="285750" indent="-285750">
              <a:buFont typeface="Arial" panose="020B0604020202020204" pitchFamily="34" charset="0"/>
              <a:buChar char="•"/>
            </a:pPr>
            <a:r>
              <a:rPr lang="en-AU" sz="1200" dirty="0">
                <a:effectLst/>
                <a:ea typeface="Calibri"/>
              </a:rPr>
              <a:t>Fisher T (1941) </a:t>
            </a:r>
            <a:r>
              <a:rPr lang="en-AU" sz="1200" i="1" dirty="0"/>
              <a:t>A patrol from the 2/13th Infantry Battalion making its way through a gap in the barbed wire</a:t>
            </a:r>
            <a:r>
              <a:rPr lang="en-AU" sz="1200" dirty="0"/>
              <a:t> [photograph]</a:t>
            </a:r>
            <a:r>
              <a:rPr lang="en-AU" sz="1200" dirty="0">
                <a:effectLst/>
                <a:ea typeface="Calibri"/>
              </a:rPr>
              <a:t>, </a:t>
            </a:r>
            <a:r>
              <a:rPr lang="en-AU" sz="1200" i="1" dirty="0">
                <a:effectLst/>
                <a:ea typeface="Calibri"/>
                <a:hlinkClick r:id="rId6"/>
              </a:rPr>
              <a:t>The Australian War Memorial</a:t>
            </a:r>
            <a:r>
              <a:rPr lang="en-AU" sz="1200" i="1" dirty="0">
                <a:effectLst/>
                <a:ea typeface="Calibri"/>
              </a:rPr>
              <a:t>,</a:t>
            </a:r>
            <a:r>
              <a:rPr lang="en-AU" sz="1200" dirty="0">
                <a:effectLst/>
                <a:ea typeface="Calibri"/>
              </a:rPr>
              <a:t> Australian War Memorial website, accessed 27 October 2023.</a:t>
            </a:r>
          </a:p>
          <a:p>
            <a:pPr marL="285750" indent="-285750">
              <a:buFont typeface="Arial" panose="020B0604020202020204" pitchFamily="34" charset="0"/>
              <a:buChar char="•"/>
            </a:pPr>
            <a:r>
              <a:rPr lang="en-AU" sz="1200" dirty="0">
                <a:effectLst/>
                <a:ea typeface="Calibri"/>
              </a:rPr>
              <a:t>Fisher T (1941) </a:t>
            </a:r>
            <a:r>
              <a:rPr lang="en-AU" sz="1200" i="1" dirty="0"/>
              <a:t>A small patrol from the 2/13th Infantry Battalion waiting in a tank ditch for a favourable </a:t>
            </a:r>
            <a:r>
              <a:rPr lang="en-AU" sz="1200" dirty="0"/>
              <a:t>[photograph]</a:t>
            </a:r>
            <a:r>
              <a:rPr lang="en-AU" sz="1200" dirty="0">
                <a:effectLst/>
                <a:ea typeface="Calibri"/>
              </a:rPr>
              <a:t>, </a:t>
            </a:r>
            <a:r>
              <a:rPr lang="en-AU" sz="1200" i="1" dirty="0">
                <a:effectLst/>
                <a:ea typeface="Calibri"/>
                <a:hlinkClick r:id="rId7"/>
              </a:rPr>
              <a:t>The Australian War Memorial</a:t>
            </a:r>
            <a:r>
              <a:rPr lang="en-AU" sz="1200" i="1" dirty="0">
                <a:effectLst/>
                <a:ea typeface="Calibri"/>
              </a:rPr>
              <a:t>,</a:t>
            </a:r>
            <a:r>
              <a:rPr lang="en-AU" sz="1200" dirty="0">
                <a:effectLst/>
                <a:ea typeface="Calibri"/>
              </a:rPr>
              <a:t> Australian War Memorial website, accessed 27 October 2023.</a:t>
            </a:r>
          </a:p>
          <a:p>
            <a:endParaRPr lang="en-AU" sz="1200" dirty="0">
              <a:effectLst/>
              <a:ea typeface="Calibri" panose="020F0502020204030204" pitchFamily="34" charset="0"/>
            </a:endParaRPr>
          </a:p>
          <a:p>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1479</Words>
  <Application>Microsoft Office PowerPoint</Application>
  <PresentationFormat>Widescreen</PresentationFormat>
  <Paragraphs>67</Paragraphs>
  <Slides>11</Slides>
  <Notes>6</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Times New Roman</vt:lpstr>
      <vt:lpstr>Public Sans SemiBold</vt:lpstr>
      <vt:lpstr>Public Sans</vt:lpstr>
      <vt:lpstr>Arial</vt:lpstr>
      <vt:lpstr>Calibri</vt:lpstr>
      <vt:lpstr>Public Sans Light</vt:lpstr>
      <vt:lpstr>NSWG Corporate</vt:lpstr>
      <vt:lpstr>Poetic purpose</vt:lpstr>
      <vt:lpstr>‘The Black Rat’</vt:lpstr>
      <vt:lpstr>Stanza 1</vt:lpstr>
      <vt:lpstr>Stanza 2</vt:lpstr>
      <vt:lpstr>Stanza 3</vt:lpstr>
      <vt:lpstr>Stanza 4</vt:lpstr>
      <vt:lpstr>Stanza 5</vt:lpstr>
      <vt:lpstr>Stanza 6</vt:lpstr>
      <vt:lpstr>References – part 1</vt:lpstr>
      <vt:lpstr>References – part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Poetic purpose – The Black Rat recording</dc:title>
  <dc:creator>NSW Department of Education</dc:creator>
  <dcterms:created xsi:type="dcterms:W3CDTF">2023-11-15T23:52:10Z</dcterms:created>
  <dcterms:modified xsi:type="dcterms:W3CDTF">2023-11-17T04:17:34Z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2023-11-17T04:17:34Z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f7f5d0e3-7a07-474e-9a6e-68252220e241</vt:lpwstr>
  </property>
  <property fmtid="{D5CDD505-2E9C-101B-9397-08002B2CF9AE}" pid="8" name="MSIP_Label_b603dfd7-d93a-4381-a340-2995d8282205_ContentBits">
    <vt:lpwstr>0</vt:lpwstr>
  </property>
</Properties>
</file>