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64" r:id="rId2"/>
    <p:sldId id="362" r:id="rId3"/>
    <p:sldId id="364" r:id="rId4"/>
    <p:sldId id="365" r:id="rId5"/>
    <p:sldId id="363" r:id="rId6"/>
    <p:sldId id="366" r:id="rId7"/>
    <p:sldId id="367" r:id="rId8"/>
    <p:sldId id="368" r:id="rId9"/>
    <p:sldId id="369" r:id="rId10"/>
    <p:sldId id="370" r:id="rId11"/>
    <p:sldId id="371" r:id="rId12"/>
    <p:sldId id="372" r:id="rId13"/>
    <p:sldId id="360" r:id="rId14"/>
    <p:sldId id="373" r:id="rId15"/>
    <p:sldId id="361" r:id="rId16"/>
  </p:sldIdLst>
  <p:sldSz cx="12192000" cy="6858000"/>
  <p:notesSz cx="6858000" cy="9144000"/>
  <p:embeddedFontLst>
    <p:embeddedFont>
      <p:font typeface="Public Sans" panose="020B0604020202020204" charset="0"/>
      <p:regular r:id="rId19"/>
      <p:bold r:id="rId20"/>
      <p:italic r:id="rId21"/>
      <p:boldItalic r:id="rId22"/>
    </p:embeddedFont>
    <p:embeddedFont>
      <p:font typeface="Public Sans" panose="020B0604020202020204" charset="0"/>
      <p:regular r:id="rId19"/>
      <p:bold r:id="rId20"/>
      <p:italic r:id="rId21"/>
      <p:boldItalic r:id="rId22"/>
    </p:embeddedFont>
    <p:embeddedFont>
      <p:font typeface="Public Sans Light" panose="020B0604020202020204" charset="0"/>
      <p:regular r:id="rId23"/>
      <p:italic r:id="rId24"/>
    </p:embeddedFont>
    <p:embeddedFont>
      <p:font typeface="Public Sans SemiBold" panose="020B0604020202020204" charset="0"/>
      <p:bold r:id="rId25"/>
      <p:boldItalic r:id="rId2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EBEBEB"/>
    <a:srgbClr val="FFFFFF"/>
    <a:srgbClr val="00296C"/>
    <a:srgbClr val="146CFD"/>
    <a:srgbClr val="0070C0"/>
    <a:srgbClr val="CBEDFD"/>
    <a:srgbClr val="002664"/>
    <a:srgbClr val="0046B8"/>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78571" autoAdjust="0"/>
  </p:normalViewPr>
  <p:slideViewPr>
    <p:cSldViewPr snapToGrid="0">
      <p:cViewPr varScale="1">
        <p:scale>
          <a:sx n="79" d="100"/>
          <a:sy n="79" d="100"/>
        </p:scale>
        <p:origin x="1638" y="96"/>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24/11/2023</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24/11/2023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irraminna.org.au/portfolio/cultural-stories-2/"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wirraminna.org.au/portfolio/cultural-stories-2/#:~:text=The%20lost%20story%20of%20Cecil:%C2%A0From%20the%20frontlines%20of%20WW2%C2%A0to%20a%20hostile%20home%20fron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wm.gov.au/articles/encyclopedia/Tobru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Included in this PowerPoint are the images and commentary from ‘The Black Rat</a:t>
            </a:r>
            <a:r>
              <a:rPr lang="en-AU" dirty="0">
                <a:solidFill>
                  <a:srgbClr val="FF0000"/>
                </a:solidFill>
              </a:rPr>
              <a:t>,</a:t>
            </a:r>
            <a:r>
              <a:rPr lang="en-AU" dirty="0"/>
              <a:t>’ resource 6 – context of the poem. The commentary has been recorded.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2509639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panose="020B0604020202020204" charset="0"/>
              </a:rPr>
              <a:t>Over 8 months, the attacking German soldiers experienced a relentless number of night patrol attacks by the Australians. The Australians had made the decision to ensure that while they were defending their position, they could not let the enemy settle in theirs. Many patrols and night attacks destroyed enemy equipment and created fear for the German soldiers. The Germans also tried to attack the defensive lines of the Australians. </a:t>
            </a:r>
            <a:endParaRPr lang="en-AU" sz="1600" b="0" dirty="0">
              <a:latin typeface="Public Sans" panose="020B0604020202020204" charset="0"/>
              <a:cs typeface="Arial"/>
            </a:endParaRPr>
          </a:p>
          <a:p>
            <a:endParaRPr lang="en-AU" dirty="0">
              <a:latin typeface="Public Sans" panose="020B060402020202020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267480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panose="020B0604020202020204" charset="0"/>
              </a:rPr>
              <a:t>Pictured in the centre of this slide, Jack Edmondson was a Corporal at Tobruk and won the Victoria Cross for his bravery. An account of his action is as follows: 'In</a:t>
            </a:r>
            <a:r>
              <a:rPr lang="en-AU" sz="1600" b="0" i="0" kern="1200" dirty="0">
                <a:solidFill>
                  <a:schemeClr val="tx1"/>
                </a:solidFill>
                <a:effectLst/>
                <a:latin typeface="Public Sans" panose="020B0604020202020204" charset="0"/>
                <a:ea typeface="+mn-ea"/>
                <a:cs typeface="+mn-cs"/>
              </a:rPr>
              <a:t> April 1941 German infantry breached the defences at Tobruk, establishing machine-guns, mortars, and field-guns. A seven-man section, including Edmondson, charged the position. Although wounded in the neck and stomach, Edmondson continued to advance under heavy fire, killing one German with his bayonet. He later killed another two Germans, saving the life of his platoon commander, but he succumbed to his wounds soon after the German attack was defeated. His citation noted that Edmondson's actions during the operation "were outstanding for resolution, leadership and conspicuous bravery</a:t>
            </a:r>
            <a:r>
              <a:rPr lang="en-AU" dirty="0">
                <a:latin typeface="Public Sans" panose="020B0604020202020204" charset="0"/>
              </a:rPr>
              <a:t>'.</a:t>
            </a:r>
            <a:r>
              <a:rPr lang="en-AU" sz="1600" b="0" i="0" kern="1200" dirty="0">
                <a:solidFill>
                  <a:schemeClr val="tx1"/>
                </a:solidFill>
                <a:effectLst/>
                <a:latin typeface="Public Sans" panose="020B0604020202020204" charset="0"/>
                <a:ea typeface="+mn-ea"/>
                <a:cs typeface="+mn-cs"/>
              </a:rPr>
              <a:t> https://www.awm.gov.au/collection/P10676284</a:t>
            </a:r>
            <a:endParaRPr lang="en-AU" sz="1600" b="0" dirty="0">
              <a:latin typeface="Public Sans" panose="020B0604020202020204" charset="0"/>
              <a:cs typeface="Arial"/>
            </a:endParaRPr>
          </a:p>
          <a:p>
            <a:endParaRPr lang="en-AU" dirty="0">
              <a:latin typeface="Public Sans" panose="020B060402020202020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953017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By October 1941, the Rats had been relieved by British soldiers. They were shipped out for a well-deserved rest. They had repelled the Afrika Korps and delayed and disrupted their plans to attack Egypt. The Rats had destroyed much of the </a:t>
            </a:r>
            <a:r>
              <a:rPr lang="en-AU" dirty="0" err="1"/>
              <a:t>enemyies</a:t>
            </a:r>
            <a:r>
              <a:rPr lang="en-AU" dirty="0"/>
              <a:t>' resources, tanks, weapons and soldiers. Sadly, in war, many make the supreme sacrifice and nearly 750 Australian soldiers made that sacrifice. Many soldiers were buried in Tobruk and their graves are looked after by the Australian Government to this day. Cecil Clayton and 2/13th Battalion escaped Tobruk overland to battle the Germans at El Alamein the following year.  </a:t>
            </a:r>
          </a:p>
          <a:p>
            <a:endParaRPr lang="en-AU" dirty="0">
              <a:cs typeface="Calibri"/>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13363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Rats of Tobruk' refers to the Australian, British and Indian soldiers who defended the port city of Tobruk from German attack. They are called rats because an English traitor, Lord Haw </a:t>
            </a:r>
            <a:r>
              <a:rPr lang="en-AU" dirty="0" err="1"/>
              <a:t>Haw</a:t>
            </a:r>
            <a:r>
              <a:rPr lang="en-AU" dirty="0"/>
              <a:t> (William Joyce) would broadcast by radio messages supporting the Germans and trying to warn the Australian soldiers that their efforts were for nothing and they would be crushed by the Africa Korps. These kinds of broadcasts were known as Propaganda.</a:t>
            </a:r>
          </a:p>
          <a:p>
            <a:r>
              <a:rPr lang="en-AU" dirty="0">
                <a:cs typeface="Calibri"/>
              </a:rPr>
              <a:t>Because the Australian soldiers were in 'dug in' trenches and bunkers, Lord Haw </a:t>
            </a:r>
            <a:r>
              <a:rPr lang="en-AU" dirty="0" err="1">
                <a:cs typeface="Calibri"/>
              </a:rPr>
              <a:t>Haw</a:t>
            </a:r>
            <a:r>
              <a:rPr lang="en-AU" dirty="0">
                <a:cs typeface="Calibri"/>
              </a:rPr>
              <a:t> said they were like 'Rats'. The Australians took that as a compliment and labelled themselves as the 'Rats of Tobruk'.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77044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panose="020B0604020202020204" charset="0"/>
              </a:rPr>
              <a:t>The poem ‘The Black Rat’ is about</a:t>
            </a:r>
            <a:r>
              <a:rPr lang="en-AU" b="1" baseline="0" dirty="0">
                <a:latin typeface="Public Sans" panose="020B0604020202020204" charset="0"/>
              </a:rPr>
              <a:t> </a:t>
            </a:r>
            <a:r>
              <a:rPr lang="en-AU" b="1" dirty="0">
                <a:latin typeface="Public Sans" panose="020B0604020202020204" charset="0"/>
              </a:rPr>
              <a:t>Cecil Clayton who is the father of the poet, Iris Clayton.</a:t>
            </a:r>
            <a:endParaRPr lang="en-AU" dirty="0">
              <a:latin typeface="Public Sans" panose="020B0604020202020204" charset="0"/>
            </a:endParaRPr>
          </a:p>
          <a:p>
            <a:r>
              <a:rPr lang="en-AU" dirty="0">
                <a:latin typeface="Public Sans" panose="020B0604020202020204" charset="0"/>
              </a:rPr>
              <a:t>He served in the 2/13th Battalion in Tobruk, Libya. This was the place where he spent 8 months being bombed and attacked by the Afrika Korps. There are some interesting facts about Cecil's experience during the war. His battalion was the only group that was evacuated overland as their ship had been blown up. Cecil also fought and was injured during the major battles at El Alamein in 1942.  Records show that Cecil was seriously injured at El Alamein. The biggest of these battles commenced on 23 October and Cecil was wounded in action on 29 October. The wounds were to his left arm and chest. </a:t>
            </a:r>
            <a:r>
              <a:rPr lang="en-AU" sz="2400" dirty="0">
                <a:latin typeface="Public Sans" panose="020B0604020202020204" charset="0"/>
                <a:cs typeface="Arial"/>
              </a:rPr>
              <a:t>owing</a:t>
            </a:r>
            <a:r>
              <a:rPr lang="en-AU" sz="2400" dirty="0">
                <a:effectLst/>
                <a:latin typeface="Public Sans" panose="020B0604020202020204" charset="0"/>
                <a:ea typeface="Calibri" panose="020F0502020204030204" pitchFamily="34" charset="0"/>
                <a:cs typeface="Arial"/>
              </a:rPr>
              <a:t> his return to Australia, Cecil's life did not run smoothly. To share his experience</a:t>
            </a:r>
            <a:r>
              <a:rPr lang="en-AU" sz="2400" dirty="0">
                <a:latin typeface="Public Sans" panose="020B0604020202020204" charset="0"/>
                <a:ea typeface="Calibri" panose="020F0502020204030204" pitchFamily="34" charset="0"/>
                <a:cs typeface="Arial"/>
              </a:rPr>
              <a:t>,</a:t>
            </a:r>
            <a:r>
              <a:rPr lang="en-AU" sz="2400" dirty="0">
                <a:effectLst/>
                <a:latin typeface="Public Sans" panose="020B0604020202020204" charset="0"/>
                <a:ea typeface="Calibri" panose="020F0502020204030204" pitchFamily="34" charset="0"/>
                <a:cs typeface="Arial"/>
              </a:rPr>
              <a:t> his daughter Iris wrote ‘The Black Rat’ to describe his life and what happened to him upon his return from war.</a:t>
            </a:r>
          </a:p>
          <a:p>
            <a:endParaRPr lang="en-AU" sz="2400" dirty="0">
              <a:effectLst/>
              <a:latin typeface="Public Sans" panose="020B0604020202020204" charset="0"/>
              <a:ea typeface="Calibri" panose="020F0502020204030204" pitchFamily="34" charset="0"/>
            </a:endParaRPr>
          </a:p>
          <a:p>
            <a:pPr>
              <a:lnSpc>
                <a:spcPct val="150000"/>
              </a:lnSpc>
              <a:spcBef>
                <a:spcPts val="1200"/>
              </a:spcBef>
              <a:spcAft>
                <a:spcPts val="500"/>
              </a:spcAft>
            </a:pPr>
            <a:r>
              <a:rPr lang="en-AU" sz="2400" u="sng" dirty="0">
                <a:solidFill>
                  <a:srgbClr val="2F5496"/>
                </a:solidFill>
                <a:effectLst/>
                <a:latin typeface="Public Sans" panose="020B0604020202020204" charset="0"/>
                <a:ea typeface="Calibri" panose="020F0502020204030204" pitchFamily="34" charset="0"/>
              </a:rPr>
              <a:t>Graham M, Moseley F (2018) </a:t>
            </a:r>
            <a:r>
              <a:rPr lang="en-AU" sz="2400" i="1" u="sng" dirty="0">
                <a:solidFill>
                  <a:srgbClr val="2F5496"/>
                </a:solidFill>
                <a:effectLst/>
                <a:latin typeface="Public Sans" panose="020B0604020202020204" charset="0"/>
                <a:ea typeface="Calibri" panose="020F0502020204030204" pitchFamily="34" charset="0"/>
              </a:rPr>
              <a:t>The Lost Story of Cecil: From the frontlines of WW2 to a hostile home front, </a:t>
            </a:r>
            <a:r>
              <a:rPr lang="en-AU" sz="2400" u="sng" dirty="0">
                <a:solidFill>
                  <a:srgbClr val="2F5496"/>
                </a:solidFill>
                <a:effectLst/>
                <a:latin typeface="Public Sans" panose="020B0604020202020204" charset="0"/>
                <a:ea typeface="Calibri" panose="020F0502020204030204" pitchFamily="34" charset="0"/>
              </a:rPr>
              <a:t>Petaurus Education Group Inc, </a:t>
            </a:r>
            <a:r>
              <a:rPr lang="en-AU" sz="2400" u="sng" dirty="0" err="1">
                <a:solidFill>
                  <a:srgbClr val="2F5496"/>
                </a:solidFill>
                <a:effectLst/>
                <a:latin typeface="Public Sans" panose="020B0604020202020204" charset="0"/>
                <a:ea typeface="Calibri" panose="020F0502020204030204" pitchFamily="34" charset="0"/>
                <a:hlinkClick r:id="rId3"/>
              </a:rPr>
              <a:t>Wirraminnia</a:t>
            </a:r>
            <a:r>
              <a:rPr lang="en-AU" sz="2400" u="sng" dirty="0">
                <a:solidFill>
                  <a:srgbClr val="2F5496"/>
                </a:solidFill>
                <a:effectLst/>
                <a:latin typeface="Public Sans" panose="020B0604020202020204" charset="0"/>
                <a:ea typeface="Calibri" panose="020F0502020204030204" pitchFamily="34" charset="0"/>
                <a:hlinkClick r:id="rId3"/>
              </a:rPr>
              <a:t> Environmental Education Centre</a:t>
            </a:r>
            <a:r>
              <a:rPr lang="en-AU" sz="2400" dirty="0">
                <a:effectLst/>
                <a:latin typeface="Public Sans" panose="020B0604020202020204" charset="0"/>
                <a:ea typeface="Calibri" panose="020F0502020204030204" pitchFamily="34" charset="0"/>
              </a:rPr>
              <a:t> website. </a:t>
            </a:r>
          </a:p>
          <a:p>
            <a:pPr>
              <a:spcBef>
                <a:spcPts val="1200"/>
              </a:spcBef>
              <a:spcAft>
                <a:spcPts val="500"/>
              </a:spcAft>
            </a:pPr>
            <a:r>
              <a:rPr lang="en-AU" sz="2400" dirty="0">
                <a:latin typeface="Public Sans" panose="020B0604020202020204" charset="0"/>
                <a:ea typeface="Calibri" panose="020F0502020204030204" pitchFamily="34" charset="0"/>
                <a:cs typeface="Arial"/>
              </a:rPr>
              <a:t>Relevant links:</a:t>
            </a:r>
          </a:p>
          <a:p>
            <a:r>
              <a:rPr lang="en-AU" dirty="0">
                <a:latin typeface="Public Sans" panose="020B0604020202020204" charset="0"/>
                <a:hlinkClick r:id="rId4"/>
              </a:rPr>
              <a:t>Sharing Cultural Stories</a:t>
            </a:r>
            <a:endParaRPr lang="en-AU" dirty="0">
              <a:latin typeface="Public Sans" panose="020B0604020202020204" charset="0"/>
              <a:cs typeface="Calibri"/>
              <a:hlinkClick r:id="rId4"/>
            </a:endParaRPr>
          </a:p>
          <a:p>
            <a:pPr>
              <a:spcBef>
                <a:spcPts val="1200"/>
              </a:spcBef>
              <a:spcAft>
                <a:spcPts val="500"/>
              </a:spcAft>
            </a:pPr>
            <a:endParaRPr lang="en-AU" sz="2400" dirty="0">
              <a:latin typeface="Public Sans" panose="020B0604020202020204" charset="0"/>
              <a:cs typeface="Arial"/>
            </a:endParaRPr>
          </a:p>
          <a:p>
            <a:endParaRPr lang="en-AU" dirty="0">
              <a:latin typeface="Public Sans" panose="020B060402020202020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4261403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073162">
              <a:defRPr/>
            </a:pPr>
            <a:r>
              <a:rPr lang="en-AU" sz="1600" b="1" dirty="0">
                <a:latin typeface="Public Sans" panose="020B0604020202020204" charset="0"/>
                <a:cs typeface="Arial"/>
              </a:rPr>
              <a:t>Tobruk</a:t>
            </a:r>
            <a:r>
              <a:rPr lang="en-AU" b="1" dirty="0">
                <a:latin typeface="Public Sans" panose="020B0604020202020204" charset="0"/>
                <a:cs typeface="Arial"/>
              </a:rPr>
              <a:t> </a:t>
            </a:r>
            <a:endParaRPr lang="en-AU" sz="1600" b="0" dirty="0">
              <a:latin typeface="Public Sans" panose="020B0604020202020204" charset="0"/>
              <a:cs typeface="Arial"/>
            </a:endParaRPr>
          </a:p>
          <a:p>
            <a:r>
              <a:rPr lang="en-AU" dirty="0">
                <a:latin typeface="Public Sans" panose="020B0604020202020204" charset="0"/>
              </a:rPr>
              <a:t>Looking at the map, Tobruk is located in Libya in Northern Africa. It is a coastal town known for its deep-water harbour. It was considered perfect for troop and supply ships to anchor. The Germans needed this port to help them supply their advance toward Egypt. And so, the attack began. </a:t>
            </a:r>
            <a:r>
              <a:rPr lang="en-AU" dirty="0">
                <a:latin typeface="Public Sans" panose="020B0604020202020204" charset="0"/>
                <a:hlinkClick r:id="rId3"/>
              </a:rPr>
              <a:t>The Australian War memorial</a:t>
            </a:r>
            <a:r>
              <a:rPr lang="en-AU" dirty="0">
                <a:latin typeface="Public Sans" panose="020B0604020202020204" charset="0"/>
              </a:rPr>
              <a:t> provides a summary of events:</a:t>
            </a:r>
            <a:endParaRPr lang="en-AU" dirty="0">
              <a:latin typeface="Public Sans" panose="020B0604020202020204" charset="0"/>
              <a:cs typeface="Calibri"/>
            </a:endParaRPr>
          </a:p>
          <a:p>
            <a:r>
              <a:rPr lang="en-AU" dirty="0">
                <a:latin typeface="Public Sans" panose="020B0604020202020204" charset="0"/>
              </a:rPr>
              <a:t>'Between April and August 1941 around 14,000 Australian soldiers were besieged in Tobruk by a German–Italian army commanded by General Erwin Rommel. The garrison, commanded by Lieutenant General Leslie Morshead, consisted of the 9th Division (20th, 24th, and 26th Brigades), the 18th Brigade of the 7th Division, along with four regiments of British artillery and some Indian troops.' </a:t>
            </a:r>
            <a:endParaRPr lang="en-AU" dirty="0">
              <a:latin typeface="Public Sans" panose="020B0604020202020204" charset="0"/>
              <a:cs typeface="Calibri"/>
            </a:endParaRPr>
          </a:p>
          <a:p>
            <a:endParaRPr lang="en-AU" dirty="0">
              <a:latin typeface="Public Sans" panose="020B0604020202020204" charset="0"/>
              <a:cs typeface="Calibri"/>
            </a:endParaRPr>
          </a:p>
          <a:p>
            <a:endParaRPr lang="en-AU" dirty="0">
              <a:latin typeface="Public Sans" panose="020B0604020202020204" charset="0"/>
              <a:cs typeface="Calibri"/>
            </a:endParaRPr>
          </a:p>
          <a:p>
            <a:endParaRPr lang="en-AU" dirty="0">
              <a:latin typeface="Public Sans" panose="020B060402020202020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28054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Cecil was stationed in Tobruk in early 1941 and later fought at El Alamein in 1942. If you look carefully at the map, it shows the 2 places in North Africa where they are located. Tobruk and El Alamein were two very important battles that occurred between British and German forces in 1941-42. In both battles, the German advance was stopped and their plans were disrupted. </a:t>
            </a:r>
            <a:endParaRPr lang="en-AU" dirty="0">
              <a:cs typeface="Calibri"/>
            </a:endParaRPr>
          </a:p>
          <a:p>
            <a:endParaRPr lang="en-AU" dirty="0">
              <a:cs typeface="Calibri"/>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284411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073162">
              <a:defRPr/>
            </a:pPr>
            <a:r>
              <a:rPr lang="en-AU" sz="1600" b="1" dirty="0">
                <a:latin typeface="Public Sans" panose="020B0604020202020204" charset="0"/>
                <a:cs typeface="Arial"/>
              </a:rPr>
              <a:t>The Protagonists</a:t>
            </a:r>
          </a:p>
          <a:p>
            <a:r>
              <a:rPr lang="en-AU" dirty="0">
                <a:latin typeface="Public Sans" panose="020B0604020202020204" charset="0"/>
              </a:rPr>
              <a:t>On this slide, we are introduced to the 2 leaders who fought against each other at Tobruk. The Australian leader was Lt General Leslie Morshead. He fought in World War 1 and not long after World War 2 commenced,  he was asked to command the Australian 9th Division that were eventually based in Tobruk.</a:t>
            </a:r>
            <a:endParaRPr lang="en-AU" dirty="0">
              <a:latin typeface="Public Sans" panose="020B0604020202020204" charset="0"/>
              <a:cs typeface="Arial"/>
            </a:endParaRPr>
          </a:p>
          <a:p>
            <a:r>
              <a:rPr lang="en-AU" dirty="0">
                <a:latin typeface="Public Sans" panose="020B0604020202020204" charset="0"/>
              </a:rPr>
              <a:t>On the right is the German leader, General Field Marshall Erwin Rommel, known as The Desert Fox, because of his skill in tactics and attack. He was also a World War 1 soldier and by World War 2, he was considered one of the finest generals in the German army. </a:t>
            </a:r>
            <a:endParaRPr lang="en-AU" dirty="0">
              <a:latin typeface="Public Sans" panose="020B0604020202020204" charset="0"/>
              <a:cs typeface="Calibri"/>
            </a:endParaRPr>
          </a:p>
          <a:p>
            <a:endParaRPr lang="en-AU" dirty="0">
              <a:latin typeface="Public Sans" panose="020B0604020202020204" charset="0"/>
              <a:cs typeface="Calibri"/>
            </a:endParaRPr>
          </a:p>
          <a:p>
            <a:endParaRPr lang="en-AU" dirty="0">
              <a:latin typeface="Public Sans" panose="020B060402020202020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471077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take a closer look at the battlefield map of Tobruk. The Allies (Australians, Indians and some British) built a semi-circle of defences around the town. They had 2 key lines of defence. Can you see the black dotted line which was the first line of defence?  Behind this was the Red Line which was used as the support line. The Australians had built bunkers and trenches to protect themselves from attack. The problem for the German Afrika Korps was beyond the Black Line – it was flat and largely provided no cover for their soldiers to attack. The Australians could easily see the enemy approaching. </a:t>
            </a:r>
          </a:p>
          <a:p>
            <a:endParaRPr lang="en-AU" dirty="0">
              <a:cs typeface="Calibri"/>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526923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t>The Rats of Tobruk dug slit trenches, laid barbed-wire, created anti-tank ditches that were hidden from the enemy and they re-used the artillery and cannon left behind by the Italians to fire back at the Afrika Korps. </a:t>
            </a:r>
            <a:endParaRPr lang="en-AU" dirty="0">
              <a:cs typeface="Calibri"/>
            </a:endParaRPr>
          </a:p>
          <a:p>
            <a:endParaRPr lang="en-AU" dirty="0">
              <a:cs typeface="Calibri"/>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352735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600" b="0" dirty="0">
                <a:latin typeface="Public Sans" panose="020B0604020202020204" charset="0"/>
                <a:cs typeface="Arial"/>
              </a:rPr>
              <a:t>All these defences were underestimated by the Afrika Korps, which led to their ill-fated ‘Easter Attack’. The German soldiers had experienced incredible success throughout Europe and so far, in North Africa. Their plans to take Egypt and secure the Suez Canal were largely moving forward with very little opposition. A new strategy by the </a:t>
            </a:r>
            <a:r>
              <a:rPr lang="en-AU" dirty="0">
                <a:latin typeface="Public Sans" panose="020B0604020202020204" charset="0"/>
                <a:cs typeface="Arial"/>
              </a:rPr>
              <a:t>Australians </a:t>
            </a:r>
            <a:r>
              <a:rPr lang="en-AU" sz="1600" b="0" dirty="0">
                <a:latin typeface="Public Sans" panose="020B0604020202020204" charset="0"/>
                <a:cs typeface="Arial"/>
              </a:rPr>
              <a:t>to let the tanks through their lines to then attack the soldiers behind, created confusion for the German </a:t>
            </a:r>
            <a:r>
              <a:rPr lang="en-AU" dirty="0">
                <a:latin typeface="Public Sans" panose="020B0604020202020204" charset="0"/>
                <a:cs typeface="Arial"/>
              </a:rPr>
              <a:t>soldiers</a:t>
            </a:r>
            <a:r>
              <a:rPr lang="en-AU" sz="1600" b="0" dirty="0">
                <a:latin typeface="Public Sans" panose="020B0604020202020204" charset="0"/>
                <a:cs typeface="Arial"/>
              </a:rPr>
              <a:t> who had no protection from the tanks. Isolated, the tanks were then attacked by artillery fire at close range. The attack was repelled.</a:t>
            </a:r>
            <a:r>
              <a:rPr lang="en-AU" dirty="0">
                <a:latin typeface="Public Sans" panose="020B0604020202020204" charset="0"/>
                <a:cs typeface="Arial"/>
              </a:rPr>
              <a:t> </a:t>
            </a:r>
            <a:endParaRPr lang="en-AU" sz="1600" b="0" dirty="0">
              <a:latin typeface="Public Sans" panose="020B0604020202020204" charset="0"/>
              <a:cs typeface="Arial"/>
            </a:endParaRPr>
          </a:p>
          <a:p>
            <a:endParaRPr lang="en-AU" dirty="0">
              <a:latin typeface="Public Sans" panose="020B0604020202020204" charset="0"/>
            </a:endParaRPr>
          </a:p>
          <a:p>
            <a:endParaRPr lang="en-AU" dirty="0">
              <a:latin typeface="Public Sans" panose="020B060402020202020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27731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9830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eferences">
    <p:bg>
      <p:bgPr>
        <a:solidFill>
          <a:schemeClr val="accent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1417837"/>
            <a:ext cx="11484000" cy="4938514"/>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722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41" r:id="rId27"/>
    <p:sldLayoutId id="2147483725" r:id="rId28"/>
    <p:sldLayoutId id="2147483743" r:id="rId29"/>
    <p:sldLayoutId id="2147483745" r:id="rId30"/>
    <p:sldLayoutId id="2147483744"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hyperlink" Target="https://www.awm.gov.au/collection/C27864" TargetMode="External"/><Relationship Id="rId3" Type="http://schemas.openxmlformats.org/officeDocument/2006/relationships/slideLayout" Target="../slideLayouts/slideLayout14.xml"/><Relationship Id="rId7" Type="http://schemas.openxmlformats.org/officeDocument/2006/relationships/image" Target="../media/image25.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jpeg"/><Relationship Id="rId5" Type="http://schemas.openxmlformats.org/officeDocument/2006/relationships/hyperlink" Target="https://www.awm.gov.au/collection/C29080" TargetMode="External"/><Relationship Id="rId4" Type="http://schemas.openxmlformats.org/officeDocument/2006/relationships/notesSlide" Target="../notesSlides/notesSlide10.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hyperlink" Target="https://www.awm.gov.au/collection/P10676284" TargetMode="External"/><Relationship Id="rId3" Type="http://schemas.openxmlformats.org/officeDocument/2006/relationships/slideLayout" Target="../slideLayouts/slideLayout26.xml"/><Relationship Id="rId7" Type="http://schemas.openxmlformats.org/officeDocument/2006/relationships/image" Target="../media/image27.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awm.gov.au/collection/C29080" TargetMode="External"/><Relationship Id="rId11" Type="http://schemas.openxmlformats.org/officeDocument/2006/relationships/image" Target="../media/image12.png"/><Relationship Id="rId5" Type="http://schemas.openxmlformats.org/officeDocument/2006/relationships/image" Target="../media/image26.jpeg"/><Relationship Id="rId10" Type="http://schemas.openxmlformats.org/officeDocument/2006/relationships/hyperlink" Target="https://www.awm.gov.au/collection/C27864" TargetMode="External"/><Relationship Id="rId4" Type="http://schemas.openxmlformats.org/officeDocument/2006/relationships/notesSlide" Target="../notesSlides/notesSlide11.xml"/><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awm.gov.au/collection/C27864" TargetMode="External"/><Relationship Id="rId5" Type="http://schemas.openxmlformats.org/officeDocument/2006/relationships/image" Target="../media/image25.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educationstandards.nsw.edu.au/wps/portal/nesa/home" TargetMode="External"/><Relationship Id="rId7" Type="http://schemas.openxmlformats.org/officeDocument/2006/relationships/hyperlink" Target="https://www.awm.gov.au/collection/C4844"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29.xml"/><Relationship Id="rId6" Type="http://schemas.openxmlformats.org/officeDocument/2006/relationships/hyperlink" Target="https://www.awm.gov.au/collection/020780" TargetMode="External"/><Relationship Id="rId5" Type="http://schemas.openxmlformats.org/officeDocument/2006/relationships/hyperlink" Target="https://www.awm.gov.au/collection/020073" TargetMode="External"/><Relationship Id="rId4" Type="http://schemas.openxmlformats.org/officeDocument/2006/relationships/hyperlink" Target="https://curriculum.nsw.edu.au/"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awm.gov.au/collection/C16830?image=1" TargetMode="External"/><Relationship Id="rId3" Type="http://schemas.openxmlformats.org/officeDocument/2006/relationships/hyperlink" Target="https://www.google.com/maps/place/Tobruk,+Libya/@32.0730898,23.9551907,13z/data=!3m1!4b1!4m6!3m5!1s0x147e0336a4b1eb79:0xb21ad81feffb0333!8m2!3d32.0779073!4d23.9407138!16zL20vMDI0ZjF6?entry=ttu" TargetMode="External"/><Relationship Id="rId7" Type="http://schemas.openxmlformats.org/officeDocument/2006/relationships/hyperlink" Target="https://www.awm.gov.au/collection/C35443?image=1" TargetMode="External"/><Relationship Id="rId2" Type="http://schemas.openxmlformats.org/officeDocument/2006/relationships/hyperlink" Target="https://www.awm.gov.au/collection/C29080" TargetMode="External"/><Relationship Id="rId1" Type="http://schemas.openxmlformats.org/officeDocument/2006/relationships/slideLayout" Target="../slideLayouts/slideLayout30.xml"/><Relationship Id="rId6" Type="http://schemas.openxmlformats.org/officeDocument/2006/relationships/hyperlink" Target="https://commons.wikimedia.org/wiki/File:Tobruk_fall_1942.png" TargetMode="External"/><Relationship Id="rId5" Type="http://schemas.openxmlformats.org/officeDocument/2006/relationships/hyperlink" Target="https://www.google.com/intl/en_au/help/terms_maps/" TargetMode="External"/><Relationship Id="rId10" Type="http://schemas.openxmlformats.org/officeDocument/2006/relationships/hyperlink" Target="https://www.awm.gov.au/collection/C27864" TargetMode="External"/><Relationship Id="rId4" Type="http://schemas.openxmlformats.org/officeDocument/2006/relationships/hyperlink" Target="https://www.google.com/maps" TargetMode="External"/><Relationship Id="rId9" Type="http://schemas.openxmlformats.org/officeDocument/2006/relationships/hyperlink" Target="https://www.awm.gov.au/collection/C1251124"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awm.gov.au/collection/C35443?image=1" TargetMode="External"/><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7.xml"/><Relationship Id="rId7" Type="http://schemas.openxmlformats.org/officeDocument/2006/relationships/hyperlink" Target="https://www.google.com/intl/en_au/help/terms_maps/"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google.com/maps" TargetMode="External"/><Relationship Id="rId5" Type="http://schemas.openxmlformats.org/officeDocument/2006/relationships/hyperlink" Target="https://www.google.com/maps/place/Tobruk,+Libya/@32.0730898,23.9551907,13z/data=!3m1!4b1!4m6!3m5!1s0x147e0336a4b1eb79:0xb21ad81feffb0333!8m2!3d32.0779073!4d23.9407138!16zL20vMDI0ZjF6?entry=ttu" TargetMode="External"/><Relationship Id="rId4" Type="http://schemas.openxmlformats.org/officeDocument/2006/relationships/notesSlide" Target="../notesSlides/notesSlide4.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hyperlink" Target="https://www.google.com/maps/place/Tobruk,+Libya/@32.0730898,23.9551907,13z/data=!3m1!4b1!4m6!3m5!1s0x147e0336a4b1eb79:0xb21ad81feffb0333!8m2!3d32.0779073!4d23.9407138!16zL20vMDI0ZjF6?entry=ttu" TargetMode="External"/><Relationship Id="rId3" Type="http://schemas.openxmlformats.org/officeDocument/2006/relationships/slideLayout" Target="../slideLayouts/slideLayout27.xml"/><Relationship Id="rId7" Type="http://schemas.openxmlformats.org/officeDocument/2006/relationships/image" Target="../media/image16.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hyperlink" Target="https://www.google.com/intl/en_au/help/terms_maps/" TargetMode="External"/><Relationship Id="rId4" Type="http://schemas.openxmlformats.org/officeDocument/2006/relationships/notesSlide" Target="../notesSlides/notesSlide5.xml"/><Relationship Id="rId9" Type="http://schemas.openxmlformats.org/officeDocument/2006/relationships/hyperlink" Target="https://www.google.com/maps"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awm.gov.au/collection/C56014" TargetMode="External"/><Relationship Id="rId3" Type="http://schemas.openxmlformats.org/officeDocument/2006/relationships/slideLayout" Target="../slideLayouts/slideLayout15.xml"/><Relationship Id="rId7" Type="http://schemas.openxmlformats.org/officeDocument/2006/relationships/image" Target="../media/image1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awm.gov.au/collection/C16830?image=1" TargetMode="External"/><Relationship Id="rId5" Type="http://schemas.openxmlformats.org/officeDocument/2006/relationships/image" Target="../media/image17.jpeg"/><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7.xml"/><Relationship Id="rId7" Type="http://schemas.openxmlformats.org/officeDocument/2006/relationships/hyperlink" Target="https://creativecommons.org/licenses/by-sa/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commons.wikimedia.org/wiki/File:Tobruk_fall_1942.png" TargetMode="External"/><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hyperlink" Target="https://www.awm.gov.au/collection/020073" TargetMode="External"/><Relationship Id="rId3" Type="http://schemas.openxmlformats.org/officeDocument/2006/relationships/slideLayout" Target="../slideLayouts/slideLayout27.xml"/><Relationship Id="rId7" Type="http://schemas.openxmlformats.org/officeDocument/2006/relationships/image" Target="../media/image21.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awm.gov.au/collection/020780" TargetMode="External"/><Relationship Id="rId11" Type="http://schemas.openxmlformats.org/officeDocument/2006/relationships/image" Target="../media/image12.png"/><Relationship Id="rId5" Type="http://schemas.openxmlformats.org/officeDocument/2006/relationships/image" Target="../media/image20.jpeg"/><Relationship Id="rId10" Type="http://schemas.openxmlformats.org/officeDocument/2006/relationships/image" Target="../media/image22.jpeg"/><Relationship Id="rId4" Type="http://schemas.openxmlformats.org/officeDocument/2006/relationships/notesSlide" Target="../notesSlides/notesSlide8.xml"/><Relationship Id="rId9" Type="http://schemas.openxmlformats.org/officeDocument/2006/relationships/hyperlink" Target="https://www.awm.gov.au/collection/C4844"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awm.gov.au/collection/C5143" TargetMode="External"/><Relationship Id="rId5" Type="http://schemas.openxmlformats.org/officeDocument/2006/relationships/image" Target="../media/image2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34AB02-5DD1-E86E-3A9C-E1C15006432D}"/>
              </a:ext>
            </a:extLst>
          </p:cNvPr>
          <p:cNvSpPr>
            <a:spLocks noGrp="1"/>
          </p:cNvSpPr>
          <p:nvPr>
            <p:ph type="ctrTitle"/>
          </p:nvPr>
        </p:nvSpPr>
        <p:spPr/>
        <p:txBody>
          <a:bodyPr/>
          <a:lstStyle/>
          <a:p>
            <a:r>
              <a:rPr lang="en-GB" dirty="0"/>
              <a:t>Poetic purpose</a:t>
            </a:r>
            <a:endParaRPr lang="en-AU" dirty="0"/>
          </a:p>
        </p:txBody>
      </p:sp>
      <p:sp>
        <p:nvSpPr>
          <p:cNvPr id="4" name="Text Placeholder 3">
            <a:extLst>
              <a:ext uri="{FF2B5EF4-FFF2-40B4-BE49-F238E27FC236}">
                <a16:creationId xmlns:a16="http://schemas.microsoft.com/office/drawing/2014/main" id="{5A92AF39-E25B-0724-F62E-323ECAD045DA}"/>
              </a:ext>
            </a:extLst>
          </p:cNvPr>
          <p:cNvSpPr>
            <a:spLocks noGrp="1"/>
          </p:cNvSpPr>
          <p:nvPr>
            <p:ph type="body" sz="quarter" idx="10"/>
          </p:nvPr>
        </p:nvSpPr>
        <p:spPr/>
        <p:txBody>
          <a:bodyPr/>
          <a:lstStyle/>
          <a:p>
            <a:r>
              <a:rPr lang="en-GB" dirty="0"/>
              <a:t>Resource 6 – ‘The Black Rat’ – context of the poem</a:t>
            </a:r>
          </a:p>
          <a:p>
            <a:endParaRPr lang="en-GB" dirty="0"/>
          </a:p>
          <a:p>
            <a:endParaRPr lang="en-GB" dirty="0"/>
          </a:p>
          <a:p>
            <a:endParaRPr lang="en-AU" dirty="0"/>
          </a:p>
        </p:txBody>
      </p:sp>
      <p:sp>
        <p:nvSpPr>
          <p:cNvPr id="2" name="Footer Placeholder 1">
            <a:extLst>
              <a:ext uri="{FF2B5EF4-FFF2-40B4-BE49-F238E27FC236}">
                <a16:creationId xmlns:a16="http://schemas.microsoft.com/office/drawing/2014/main" id="{83F550F9-DC2E-CA64-7576-8615B196EB00}"/>
              </a:ext>
            </a:extLst>
          </p:cNvPr>
          <p:cNvSpPr>
            <a:spLocks noGrp="1"/>
          </p:cNvSpPr>
          <p:nvPr>
            <p:ph type="ftr" sz="quarter" idx="3"/>
          </p:nvPr>
        </p:nvSpPr>
        <p:spPr/>
        <p:txBody>
          <a:bodyPr/>
          <a:lstStyle/>
          <a:p>
            <a:r>
              <a:rPr lang="en-US" dirty="0">
                <a:latin typeface="+mn-lt"/>
              </a:rPr>
              <a:t>NSW Department of Education</a:t>
            </a:r>
            <a:endParaRPr lang="en-AU" dirty="0">
              <a:latin typeface="+mn-lt"/>
            </a:endParaRPr>
          </a:p>
        </p:txBody>
      </p:sp>
      <p:pic>
        <p:nvPicPr>
          <p:cNvPr id="12" name="Picture Placeholder 11">
            <a:extLst>
              <a:ext uri="{FF2B5EF4-FFF2-40B4-BE49-F238E27FC236}">
                <a16:creationId xmlns:a16="http://schemas.microsoft.com/office/drawing/2014/main" id="{EC3086BE-AD6B-C561-3E05-7CA90D33C1E7}"/>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1707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F7A0-E329-594C-255F-778CFAC8CF75}"/>
              </a:ext>
            </a:extLst>
          </p:cNvPr>
          <p:cNvSpPr>
            <a:spLocks noGrp="1"/>
          </p:cNvSpPr>
          <p:nvPr>
            <p:ph type="title"/>
          </p:nvPr>
        </p:nvSpPr>
        <p:spPr/>
        <p:txBody>
          <a:bodyPr/>
          <a:lstStyle/>
          <a:p>
            <a:r>
              <a:rPr lang="en-GB" dirty="0"/>
              <a:t>The Rats of Tobruk – 1941 – part 4</a:t>
            </a:r>
            <a:endParaRPr lang="en-AU" dirty="0"/>
          </a:p>
        </p:txBody>
      </p:sp>
      <p:grpSp>
        <p:nvGrpSpPr>
          <p:cNvPr id="6" name="Group 5" descr="A group of soldiers standing on some rubble holding their rifles.">
            <a:extLst>
              <a:ext uri="{FF2B5EF4-FFF2-40B4-BE49-F238E27FC236}">
                <a16:creationId xmlns:a16="http://schemas.microsoft.com/office/drawing/2014/main" id="{92AE1A30-A88A-5719-BA12-187797B1FAD9}"/>
              </a:ext>
            </a:extLst>
          </p:cNvPr>
          <p:cNvGrpSpPr/>
          <p:nvPr/>
        </p:nvGrpSpPr>
        <p:grpSpPr>
          <a:xfrm>
            <a:off x="360000" y="1571111"/>
            <a:ext cx="5272592" cy="4482782"/>
            <a:chOff x="510707" y="1466372"/>
            <a:chExt cx="5272592" cy="4482782"/>
          </a:xfrm>
        </p:grpSpPr>
        <p:sp>
          <p:nvSpPr>
            <p:cNvPr id="7" name="TextBox 6">
              <a:extLst>
                <a:ext uri="{FF2B5EF4-FFF2-40B4-BE49-F238E27FC236}">
                  <a16:creationId xmlns:a16="http://schemas.microsoft.com/office/drawing/2014/main" id="{FCF4BAE4-1EE2-63B5-8AA6-60E2CECFEEFA}"/>
                </a:ext>
              </a:extLst>
            </p:cNvPr>
            <p:cNvSpPr txBox="1"/>
            <p:nvPr/>
          </p:nvSpPr>
          <p:spPr>
            <a:xfrm>
              <a:off x="510707" y="5395156"/>
              <a:ext cx="5266218"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kumimoji="0" lang="en-GB" sz="1200" b="0" i="0" u="none" strike="noStrike" kern="0" cap="none" spc="0" normalizeH="0" baseline="0" noProof="0" dirty="0">
                  <a:ln>
                    <a:noFill/>
                  </a:ln>
                  <a:solidFill>
                    <a:srgbClr val="041D42"/>
                  </a:solidFill>
                  <a:effectLst/>
                  <a:uLnTx/>
                  <a:uFillTx/>
                </a:rPr>
                <a:t>Hurley. J. F. (1941) Defenders of Tobruk. Australian War Memorial. Image from: </a:t>
              </a:r>
              <a:r>
                <a:rPr kumimoji="0" lang="en-GB" sz="1200" b="0" i="0" u="none" strike="noStrike" kern="0" cap="none" spc="0" normalizeH="0" baseline="0" noProof="0" dirty="0">
                  <a:ln>
                    <a:noFill/>
                  </a:ln>
                  <a:solidFill>
                    <a:srgbClr val="041D42"/>
                  </a:solidFill>
                  <a:effectLst/>
                  <a:uLnTx/>
                  <a:uFillTx/>
                  <a:hlinkClick r:id="rId5"/>
                </a:rPr>
                <a:t>https://www.awm.gov.au/collection/C29080</a:t>
              </a:r>
              <a:r>
                <a:rPr kumimoji="0" lang="en-GB" sz="1200" b="0" i="0" u="none" strike="noStrike" kern="0" cap="none" spc="0" normalizeH="0" baseline="0" noProof="0" dirty="0">
                  <a:ln>
                    <a:noFill/>
                  </a:ln>
                  <a:solidFill>
                    <a:srgbClr val="041D42"/>
                  </a:solidFill>
                  <a:effectLst/>
                  <a:uLnTx/>
                  <a:uFillTx/>
                </a:rPr>
                <a:t>. Date accessed: 11/10/2021</a:t>
              </a:r>
            </a:p>
          </p:txBody>
        </p:sp>
        <p:pic>
          <p:nvPicPr>
            <p:cNvPr id="8" name="Picture 2" descr="007494">
              <a:extLst>
                <a:ext uri="{FF2B5EF4-FFF2-40B4-BE49-F238E27FC236}">
                  <a16:creationId xmlns:a16="http://schemas.microsoft.com/office/drawing/2014/main" id="{5DC2A73C-DD9B-1B92-F55B-4F9F0FD009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10707" y="1466372"/>
              <a:ext cx="5272592" cy="3831355"/>
            </a:xfrm>
            <a:prstGeom prst="rect">
              <a:avLst/>
            </a:prstGeom>
            <a:ln>
              <a:noFill/>
            </a:ln>
            <a:effectLst/>
            <a:extLst>
              <a:ext uri="{909E8E84-426E-40DD-AFC4-6F175D3DCCD1}">
                <a14:hiddenFill xmlns:a14="http://schemas.microsoft.com/office/drawing/2010/main">
                  <a:solidFill>
                    <a:srgbClr val="FFFFFF"/>
                  </a:solidFill>
                </a14:hiddenFill>
              </a:ext>
            </a:extLst>
          </p:spPr>
        </p:pic>
      </p:grpSp>
      <p:grpSp>
        <p:nvGrpSpPr>
          <p:cNvPr id="9" name="Group 8" descr="Troops rushing through the streets of ruined Bardia.">
            <a:extLst>
              <a:ext uri="{FF2B5EF4-FFF2-40B4-BE49-F238E27FC236}">
                <a16:creationId xmlns:a16="http://schemas.microsoft.com/office/drawing/2014/main" id="{59C8C190-7DAB-F352-5BF1-032EBAD08BD1}"/>
              </a:ext>
            </a:extLst>
          </p:cNvPr>
          <p:cNvGrpSpPr/>
          <p:nvPr/>
        </p:nvGrpSpPr>
        <p:grpSpPr>
          <a:xfrm>
            <a:off x="6073772" y="1571111"/>
            <a:ext cx="5456815" cy="4432252"/>
            <a:chOff x="6224479" y="1466372"/>
            <a:chExt cx="5456815" cy="4432252"/>
          </a:xfrm>
        </p:grpSpPr>
        <p:pic>
          <p:nvPicPr>
            <p:cNvPr id="10" name="Picture 2" descr="Troops rushing through the streets of ruined bardia in search of any stray enemy">
              <a:extLst>
                <a:ext uri="{FF2B5EF4-FFF2-40B4-BE49-F238E27FC236}">
                  <a16:creationId xmlns:a16="http://schemas.microsoft.com/office/drawing/2014/main" id="{3084A826-3060-8784-4507-14CA2052EE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224479" y="1466372"/>
              <a:ext cx="5456814" cy="383135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8F06FA6-7E61-C25A-30C4-226D99CA8C79}"/>
                </a:ext>
              </a:extLst>
            </p:cNvPr>
            <p:cNvSpPr txBox="1"/>
            <p:nvPr/>
          </p:nvSpPr>
          <p:spPr>
            <a:xfrm>
              <a:off x="6224480" y="5344626"/>
              <a:ext cx="5456814"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kumimoji="0" lang="en-GB" sz="1200" b="0" i="0" u="none" strike="noStrike" kern="0" cap="none" spc="0" normalizeH="0" baseline="0" noProof="0" dirty="0">
                  <a:ln>
                    <a:noFill/>
                  </a:ln>
                  <a:solidFill>
                    <a:srgbClr val="041D42"/>
                  </a:solidFill>
                  <a:effectLst/>
                  <a:uLnTx/>
                  <a:uFillTx/>
                </a:rPr>
                <a:t>Unknown. (1941) Troops Rushing Through The Streets Of Ruined </a:t>
              </a:r>
              <a:r>
                <a:rPr kumimoji="0" lang="en-GB" sz="1200" b="0" i="0" u="none" strike="noStrike" kern="0" cap="none" spc="0" normalizeH="0" baseline="0" noProof="0" dirty="0" err="1">
                  <a:ln>
                    <a:noFill/>
                  </a:ln>
                  <a:solidFill>
                    <a:srgbClr val="041D42"/>
                  </a:solidFill>
                  <a:effectLst/>
                  <a:uLnTx/>
                  <a:uFillTx/>
                </a:rPr>
                <a:t>Bardia</a:t>
              </a:r>
              <a:r>
                <a:rPr kumimoji="0" lang="en-GB" sz="1200" b="0" i="0" u="none" strike="noStrike" kern="0" cap="none" spc="0" normalizeH="0" baseline="0" noProof="0" dirty="0">
                  <a:ln>
                    <a:noFill/>
                  </a:ln>
                  <a:solidFill>
                    <a:srgbClr val="041D42"/>
                  </a:solidFill>
                  <a:effectLst/>
                  <a:uLnTx/>
                  <a:uFillTx/>
                </a:rPr>
                <a:t> In Search Of Any Stray Enemy. Australian War Memorial. Image from: </a:t>
              </a:r>
              <a:r>
                <a:rPr kumimoji="0" lang="en-GB" sz="1200" b="0" i="0" u="none" strike="noStrike" kern="0" cap="none" spc="0" normalizeH="0" baseline="0" noProof="0" dirty="0">
                  <a:ln>
                    <a:noFill/>
                  </a:ln>
                  <a:solidFill>
                    <a:srgbClr val="041D42"/>
                  </a:solidFill>
                  <a:effectLst/>
                  <a:uLnTx/>
                  <a:uFillTx/>
                  <a:hlinkClick r:id="rId8"/>
                </a:rPr>
                <a:t>https://www.awm.gov.au/collection/C27864</a:t>
              </a:r>
              <a:r>
                <a:rPr kumimoji="0" lang="en-GB" sz="1200" b="0" i="0" u="none" strike="noStrike" kern="0" cap="none" spc="0" normalizeH="0" baseline="0" noProof="0" dirty="0">
                  <a:ln>
                    <a:noFill/>
                  </a:ln>
                  <a:solidFill>
                    <a:srgbClr val="041D42"/>
                  </a:solidFill>
                  <a:effectLst/>
                  <a:uLnTx/>
                  <a:uFillTx/>
                </a:rPr>
                <a:t>. Date accessed: 11/10/2021</a:t>
              </a:r>
            </a:p>
          </p:txBody>
        </p:sp>
      </p:grpSp>
      <p:pic>
        <p:nvPicPr>
          <p:cNvPr id="12" name="Audio 2" descr="A voice recording describing the night patrol attacks conducted by Australian troops against the Germans.">
            <a:hlinkClick r:id="" action="ppaction://media"/>
            <a:extLst>
              <a:ext uri="{FF2B5EF4-FFF2-40B4-BE49-F238E27FC236}">
                <a16:creationId xmlns:a16="http://schemas.microsoft.com/office/drawing/2014/main" id="{F2E53204-EE83-45C6-5645-0A2889FDBB7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0" y="6138000"/>
            <a:ext cx="720000" cy="720000"/>
          </a:xfrm>
          <a:prstGeom prst="rect">
            <a:avLst/>
          </a:prstGeom>
        </p:spPr>
      </p:pic>
      <p:sp>
        <p:nvSpPr>
          <p:cNvPr id="4" name="Slide Number Placeholder 3">
            <a:extLst>
              <a:ext uri="{FF2B5EF4-FFF2-40B4-BE49-F238E27FC236}">
                <a16:creationId xmlns:a16="http://schemas.microsoft.com/office/drawing/2014/main" id="{A381825E-36AD-A871-CBD8-88C452ED43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428283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3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7D2AC7-AE60-8AE6-1888-33D66A087755}"/>
              </a:ext>
            </a:extLst>
          </p:cNvPr>
          <p:cNvSpPr>
            <a:spLocks noGrp="1"/>
          </p:cNvSpPr>
          <p:nvPr>
            <p:ph type="title"/>
          </p:nvPr>
        </p:nvSpPr>
        <p:spPr/>
        <p:txBody>
          <a:bodyPr/>
          <a:lstStyle/>
          <a:p>
            <a:r>
              <a:rPr lang="en-GB" dirty="0"/>
              <a:t>The Rats of Tobruk – 1941 – part 5 </a:t>
            </a:r>
            <a:endParaRPr lang="en-AU" dirty="0"/>
          </a:p>
        </p:txBody>
      </p:sp>
      <p:grpSp>
        <p:nvGrpSpPr>
          <p:cNvPr id="8" name="Group 7" descr="A group of soldiers standing on some rubble holding their rifles.">
            <a:extLst>
              <a:ext uri="{FF2B5EF4-FFF2-40B4-BE49-F238E27FC236}">
                <a16:creationId xmlns:a16="http://schemas.microsoft.com/office/drawing/2014/main" id="{8CF30605-E844-0A32-0D4A-23DFD557B874}"/>
              </a:ext>
            </a:extLst>
          </p:cNvPr>
          <p:cNvGrpSpPr/>
          <p:nvPr/>
        </p:nvGrpSpPr>
        <p:grpSpPr>
          <a:xfrm>
            <a:off x="404283" y="2390583"/>
            <a:ext cx="3483368" cy="3356566"/>
            <a:chOff x="404283" y="2421655"/>
            <a:chExt cx="3483368" cy="3356566"/>
          </a:xfrm>
        </p:grpSpPr>
        <p:pic>
          <p:nvPicPr>
            <p:cNvPr id="9" name="Picture 2" descr="007494">
              <a:extLst>
                <a:ext uri="{FF2B5EF4-FFF2-40B4-BE49-F238E27FC236}">
                  <a16:creationId xmlns:a16="http://schemas.microsoft.com/office/drawing/2014/main" id="{5BE59463-A2A5-73CF-E4FD-5266FAEB72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04283" y="2421655"/>
              <a:ext cx="3470150" cy="2504167"/>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816A7ED-FC17-1610-FE38-C996FA391A08}"/>
                </a:ext>
              </a:extLst>
            </p:cNvPr>
            <p:cNvSpPr txBox="1"/>
            <p:nvPr/>
          </p:nvSpPr>
          <p:spPr>
            <a:xfrm>
              <a:off x="417501" y="5039557"/>
              <a:ext cx="3470150"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kumimoji="0" lang="en-GB" sz="1200" b="0" i="0" u="none" strike="noStrike" kern="0" cap="none" spc="0" normalizeH="0" baseline="0" noProof="0" dirty="0">
                  <a:ln>
                    <a:noFill/>
                  </a:ln>
                  <a:solidFill>
                    <a:srgbClr val="041D42"/>
                  </a:solidFill>
                  <a:effectLst/>
                  <a:uLnTx/>
                  <a:uFillTx/>
                </a:rPr>
                <a:t>Hurley. J. F. (1941) Defenders of Tobruk. Australian War Memorial. Image from: </a:t>
              </a:r>
              <a:r>
                <a:rPr kumimoji="0" lang="en-GB" sz="1200" b="0" i="0" u="none" strike="noStrike" kern="0" cap="none" spc="0" normalizeH="0" baseline="0" noProof="0" dirty="0">
                  <a:ln>
                    <a:noFill/>
                  </a:ln>
                  <a:solidFill>
                    <a:srgbClr val="041D42"/>
                  </a:solidFill>
                  <a:effectLst/>
                  <a:uLnTx/>
                  <a:uFillTx/>
                  <a:hlinkClick r:id="rId6"/>
                </a:rPr>
                <a:t>https://www.awm.gov.au/collection/C29080</a:t>
              </a:r>
              <a:r>
                <a:rPr kumimoji="0" lang="en-GB" sz="1200" b="0" i="0" u="none" strike="noStrike" kern="0" cap="none" spc="0" normalizeH="0" baseline="0" noProof="0" dirty="0">
                  <a:ln>
                    <a:noFill/>
                  </a:ln>
                  <a:solidFill>
                    <a:srgbClr val="041D42"/>
                  </a:solidFill>
                  <a:effectLst/>
                  <a:uLnTx/>
                  <a:uFillTx/>
                </a:rPr>
                <a:t>. Date accessed: 11/10/2021</a:t>
              </a:r>
            </a:p>
          </p:txBody>
        </p:sp>
      </p:grpSp>
      <p:grpSp>
        <p:nvGrpSpPr>
          <p:cNvPr id="11" name="Group 10" descr="A portrait of Corporal John Hurst 'Jack' Edmonson.">
            <a:extLst>
              <a:ext uri="{FF2B5EF4-FFF2-40B4-BE49-F238E27FC236}">
                <a16:creationId xmlns:a16="http://schemas.microsoft.com/office/drawing/2014/main" id="{7412A149-DFBD-20FD-5295-6E23E5885C3B}"/>
              </a:ext>
            </a:extLst>
          </p:cNvPr>
          <p:cNvGrpSpPr/>
          <p:nvPr/>
        </p:nvGrpSpPr>
        <p:grpSpPr>
          <a:xfrm>
            <a:off x="4238171" y="1470177"/>
            <a:ext cx="3599543" cy="5197379"/>
            <a:chOff x="4238171" y="1470177"/>
            <a:chExt cx="3599543" cy="5197379"/>
          </a:xfrm>
        </p:grpSpPr>
        <p:pic>
          <p:nvPicPr>
            <p:cNvPr id="12" name="Picture 4" descr="P09003.001">
              <a:extLst>
                <a:ext uri="{FF2B5EF4-FFF2-40B4-BE49-F238E27FC236}">
                  <a16:creationId xmlns:a16="http://schemas.microsoft.com/office/drawing/2014/main" id="{95F5B32F-2903-A4EF-F86F-147D19C97F6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305943" y="1470177"/>
              <a:ext cx="3260018" cy="4407123"/>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F658F47-131B-FC88-464D-55E493D52F98}"/>
                </a:ext>
              </a:extLst>
            </p:cNvPr>
            <p:cNvSpPr txBox="1"/>
            <p:nvPr/>
          </p:nvSpPr>
          <p:spPr>
            <a:xfrm>
              <a:off x="4238171" y="5928892"/>
              <a:ext cx="3599543"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kumimoji="0" lang="en-AU" sz="1200" b="0" i="0" u="none" strike="noStrike" kern="0" cap="none" spc="0" normalizeH="0" baseline="0" noProof="0" dirty="0">
                  <a:ln>
                    <a:noFill/>
                  </a:ln>
                  <a:solidFill>
                    <a:srgbClr val="041D42"/>
                  </a:solidFill>
                  <a:effectLst/>
                  <a:uLnTx/>
                  <a:uFillTx/>
                </a:rPr>
                <a:t>Unknown. (1941) </a:t>
              </a:r>
              <a:r>
                <a:rPr lang="en-AU" sz="1200" dirty="0">
                  <a:solidFill>
                    <a:schemeClr val="accent1">
                      <a:lumMod val="50000"/>
                    </a:schemeClr>
                  </a:solidFill>
                </a:rPr>
                <a:t>Corporal John Hurst 'Jack' Edmondson. </a:t>
              </a:r>
              <a:r>
                <a:rPr lang="en-AU" sz="1200" i="1" dirty="0">
                  <a:solidFill>
                    <a:schemeClr val="accent1">
                      <a:lumMod val="50000"/>
                    </a:schemeClr>
                  </a:solidFill>
                </a:rPr>
                <a:t>Australian War Memorial. </a:t>
              </a:r>
              <a:r>
                <a:rPr lang="en-AU" sz="1200" kern="0" dirty="0">
                  <a:solidFill>
                    <a:srgbClr val="041D42"/>
                  </a:solidFill>
                </a:rPr>
                <a:t>Image from: </a:t>
              </a:r>
              <a:r>
                <a:rPr lang="en-AU" sz="1200" kern="0" dirty="0">
                  <a:solidFill>
                    <a:srgbClr val="041D42"/>
                  </a:solidFill>
                  <a:hlinkClick r:id="rId8"/>
                </a:rPr>
                <a:t>https://www.awm.gov.au/collection/P10676284</a:t>
              </a:r>
              <a:r>
                <a:rPr lang="en-AU" sz="1200" kern="0" dirty="0">
                  <a:solidFill>
                    <a:srgbClr val="041D42"/>
                  </a:solidFill>
                </a:rPr>
                <a:t>. </a:t>
              </a:r>
              <a:r>
                <a:rPr kumimoji="0" lang="en-AU" sz="1200" b="0" i="0" u="none" strike="noStrike" kern="0" cap="none" spc="0" normalizeH="0" baseline="0" noProof="0" dirty="0">
                  <a:ln>
                    <a:noFill/>
                  </a:ln>
                  <a:solidFill>
                    <a:srgbClr val="041D42"/>
                  </a:solidFill>
                  <a:effectLst/>
                  <a:uLnTx/>
                  <a:uFillTx/>
                </a:rPr>
                <a:t>Date accessed: 11/10/2021</a:t>
              </a:r>
            </a:p>
          </p:txBody>
        </p:sp>
      </p:grpSp>
      <p:grpSp>
        <p:nvGrpSpPr>
          <p:cNvPr id="14" name="Group 13" descr="Troops rushing through the streets of ruined Bardia.">
            <a:extLst>
              <a:ext uri="{FF2B5EF4-FFF2-40B4-BE49-F238E27FC236}">
                <a16:creationId xmlns:a16="http://schemas.microsoft.com/office/drawing/2014/main" id="{71B1F1AE-F985-5FCC-D987-F0D3552F73E1}"/>
              </a:ext>
            </a:extLst>
          </p:cNvPr>
          <p:cNvGrpSpPr/>
          <p:nvPr/>
        </p:nvGrpSpPr>
        <p:grpSpPr>
          <a:xfrm>
            <a:off x="7997470" y="2305944"/>
            <a:ext cx="3455781" cy="3541232"/>
            <a:chOff x="7997470" y="2421655"/>
            <a:chExt cx="3455781" cy="3541232"/>
          </a:xfrm>
        </p:grpSpPr>
        <p:pic>
          <p:nvPicPr>
            <p:cNvPr id="15" name="Picture 2" descr="Troops rushing through the streets of ruined bardia in search of any stray enemy">
              <a:extLst>
                <a:ext uri="{FF2B5EF4-FFF2-40B4-BE49-F238E27FC236}">
                  <a16:creationId xmlns:a16="http://schemas.microsoft.com/office/drawing/2014/main" id="{573F8D57-9FE4-B100-674C-D21CFC3E677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7997470" y="2421655"/>
              <a:ext cx="3455781" cy="2504167"/>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96A340B-3725-0EF2-CA7B-A9FEC8B64B37}"/>
                </a:ext>
              </a:extLst>
            </p:cNvPr>
            <p:cNvSpPr txBox="1"/>
            <p:nvPr/>
          </p:nvSpPr>
          <p:spPr>
            <a:xfrm>
              <a:off x="7997470" y="5039557"/>
              <a:ext cx="3455781"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kumimoji="0" lang="en-GB" sz="1200" b="0" i="0" u="none" strike="noStrike" kern="0" cap="none" spc="0" normalizeH="0" baseline="0" noProof="0" dirty="0">
                  <a:ln>
                    <a:noFill/>
                  </a:ln>
                  <a:solidFill>
                    <a:srgbClr val="041D42"/>
                  </a:solidFill>
                  <a:effectLst/>
                  <a:uLnTx/>
                  <a:uFillTx/>
                </a:rPr>
                <a:t>Unknown. (1941) Troops Rushing Through The Streets Of Ruined </a:t>
              </a:r>
              <a:r>
                <a:rPr kumimoji="0" lang="en-GB" sz="1200" b="0" i="0" u="none" strike="noStrike" kern="0" cap="none" spc="0" normalizeH="0" baseline="0" noProof="0" dirty="0" err="1">
                  <a:ln>
                    <a:noFill/>
                  </a:ln>
                  <a:solidFill>
                    <a:srgbClr val="041D42"/>
                  </a:solidFill>
                  <a:effectLst/>
                  <a:uLnTx/>
                  <a:uFillTx/>
                </a:rPr>
                <a:t>Bardia</a:t>
              </a:r>
              <a:r>
                <a:rPr kumimoji="0" lang="en-GB" sz="1200" b="0" i="0" u="none" strike="noStrike" kern="0" cap="none" spc="0" normalizeH="0" baseline="0" noProof="0" dirty="0">
                  <a:ln>
                    <a:noFill/>
                  </a:ln>
                  <a:solidFill>
                    <a:srgbClr val="041D42"/>
                  </a:solidFill>
                  <a:effectLst/>
                  <a:uLnTx/>
                  <a:uFillTx/>
                </a:rPr>
                <a:t> In Search Of Any Stray Enemy. Australian War Memorial. Image from: </a:t>
              </a:r>
              <a:r>
                <a:rPr kumimoji="0" lang="en-GB" sz="1200" b="0" i="0" u="none" strike="noStrike" kern="0" cap="none" spc="0" normalizeH="0" baseline="0" noProof="0" dirty="0">
                  <a:ln>
                    <a:noFill/>
                  </a:ln>
                  <a:solidFill>
                    <a:srgbClr val="041D42"/>
                  </a:solidFill>
                  <a:effectLst/>
                  <a:uLnTx/>
                  <a:uFillTx/>
                  <a:hlinkClick r:id="rId10"/>
                </a:rPr>
                <a:t>https://www.awm.gov.au/collection/C27864</a:t>
              </a:r>
              <a:r>
                <a:rPr kumimoji="0" lang="en-GB" sz="1200" b="0" i="0" u="none" strike="noStrike" kern="0" cap="none" spc="0" normalizeH="0" baseline="0" noProof="0" dirty="0">
                  <a:ln>
                    <a:noFill/>
                  </a:ln>
                  <a:solidFill>
                    <a:srgbClr val="041D42"/>
                  </a:solidFill>
                  <a:effectLst/>
                  <a:uLnTx/>
                  <a:uFillTx/>
                </a:rPr>
                <a:t>. Date accessed: 11/10/2021</a:t>
              </a:r>
            </a:p>
          </p:txBody>
        </p:sp>
      </p:grpSp>
      <p:pic>
        <p:nvPicPr>
          <p:cNvPr id="17" name="Audio 13" descr="A voice recording introducing Victoria Cross recipient Jack Edmonson and an account of his action.">
            <a:hlinkClick r:id="" action="ppaction://media"/>
            <a:extLst>
              <a:ext uri="{FF2B5EF4-FFF2-40B4-BE49-F238E27FC236}">
                <a16:creationId xmlns:a16="http://schemas.microsoft.com/office/drawing/2014/main" id="{AA6D457D-5434-8BE3-C4EF-B8C47D13220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6138000"/>
            <a:ext cx="720000" cy="720000"/>
          </a:xfrm>
          <a:prstGeom prst="rect">
            <a:avLst/>
          </a:prstGeom>
        </p:spPr>
      </p:pic>
      <p:sp>
        <p:nvSpPr>
          <p:cNvPr id="4" name="Slide Number Placeholder 3">
            <a:extLst>
              <a:ext uri="{FF2B5EF4-FFF2-40B4-BE49-F238E27FC236}">
                <a16:creationId xmlns:a16="http://schemas.microsoft.com/office/drawing/2014/main" id="{ED3582C8-55AD-0794-740C-CF6025B3D5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235241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4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D0AEEA-4650-F5CF-B916-3375F403DA22}"/>
              </a:ext>
            </a:extLst>
          </p:cNvPr>
          <p:cNvSpPr>
            <a:spLocks noGrp="1"/>
          </p:cNvSpPr>
          <p:nvPr>
            <p:ph type="title"/>
          </p:nvPr>
        </p:nvSpPr>
        <p:spPr/>
        <p:txBody>
          <a:bodyPr/>
          <a:lstStyle/>
          <a:p>
            <a:r>
              <a:rPr lang="en-GB" dirty="0"/>
              <a:t>The Rats of Tobruk – 1941 – part 6 </a:t>
            </a:r>
            <a:endParaRPr lang="en-AU" dirty="0"/>
          </a:p>
        </p:txBody>
      </p:sp>
      <p:sp>
        <p:nvSpPr>
          <p:cNvPr id="6" name="Content Placeholder 5">
            <a:extLst>
              <a:ext uri="{FF2B5EF4-FFF2-40B4-BE49-F238E27FC236}">
                <a16:creationId xmlns:a16="http://schemas.microsoft.com/office/drawing/2014/main" id="{18C4E3A3-A03B-A6ED-C022-316610CBD613}"/>
              </a:ext>
            </a:extLst>
          </p:cNvPr>
          <p:cNvSpPr>
            <a:spLocks noGrp="1"/>
          </p:cNvSpPr>
          <p:nvPr>
            <p:ph idx="1"/>
          </p:nvPr>
        </p:nvSpPr>
        <p:spPr>
          <a:xfrm>
            <a:off x="360000" y="1620000"/>
            <a:ext cx="5558791" cy="4536000"/>
          </a:xfrm>
        </p:spPr>
        <p:txBody>
          <a:bodyPr/>
          <a:lstStyle/>
          <a:p>
            <a:pPr>
              <a:spcAft>
                <a:spcPts val="0"/>
              </a:spcAft>
            </a:pPr>
            <a:r>
              <a:rPr lang="en-GB" sz="2000" dirty="0"/>
              <a:t>'He fought for this land so he could be free.' </a:t>
            </a:r>
          </a:p>
          <a:p>
            <a:pPr>
              <a:spcAft>
                <a:spcPts val="0"/>
              </a:spcAft>
            </a:pPr>
            <a:r>
              <a:rPr lang="en-GB" sz="2000" dirty="0"/>
              <a:t>(Clayton 1988)</a:t>
            </a:r>
          </a:p>
          <a:p>
            <a:pPr>
              <a:spcAft>
                <a:spcPts val="0"/>
              </a:spcAft>
            </a:pPr>
            <a:endParaRPr lang="en-GB" sz="2000" dirty="0"/>
          </a:p>
          <a:p>
            <a:pPr>
              <a:spcAft>
                <a:spcPts val="0"/>
              </a:spcAft>
            </a:pPr>
            <a:endParaRPr lang="en-AU" sz="2000" dirty="0"/>
          </a:p>
        </p:txBody>
      </p:sp>
      <p:grpSp>
        <p:nvGrpSpPr>
          <p:cNvPr id="12" name="Group 11" descr="Troops rushing through the streets of ruined Bardia.">
            <a:extLst>
              <a:ext uri="{FF2B5EF4-FFF2-40B4-BE49-F238E27FC236}">
                <a16:creationId xmlns:a16="http://schemas.microsoft.com/office/drawing/2014/main" id="{CDCAD7E5-F8D6-FF3D-167E-498EEC64B200}"/>
              </a:ext>
            </a:extLst>
          </p:cNvPr>
          <p:cNvGrpSpPr/>
          <p:nvPr/>
        </p:nvGrpSpPr>
        <p:grpSpPr>
          <a:xfrm>
            <a:off x="6568152" y="1620000"/>
            <a:ext cx="4984662" cy="4513602"/>
            <a:chOff x="6224479" y="1466372"/>
            <a:chExt cx="5456814" cy="4941135"/>
          </a:xfrm>
        </p:grpSpPr>
        <p:pic>
          <p:nvPicPr>
            <p:cNvPr id="13" name="Picture 2" descr="Troops rushing through the streets of ruined bardia in search of any stray enemy">
              <a:extLst>
                <a:ext uri="{FF2B5EF4-FFF2-40B4-BE49-F238E27FC236}">
                  <a16:creationId xmlns:a16="http://schemas.microsoft.com/office/drawing/2014/main" id="{92E66810-FD06-242B-352E-525ACB6701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24479" y="1466372"/>
              <a:ext cx="5456814" cy="383135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C453579-CFFA-F61B-E77B-1336E9CB4881}"/>
                </a:ext>
              </a:extLst>
            </p:cNvPr>
            <p:cNvSpPr txBox="1"/>
            <p:nvPr/>
          </p:nvSpPr>
          <p:spPr>
            <a:xfrm>
              <a:off x="6224479" y="5534929"/>
              <a:ext cx="5456814" cy="87257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Bef>
                  <a:spcPts val="1200"/>
                </a:spcBef>
                <a:spcAft>
                  <a:spcPts val="500"/>
                </a:spcAft>
              </a:pPr>
              <a:r>
                <a:rPr lang="en-AU" sz="1200" dirty="0">
                  <a:effectLst/>
                  <a:ea typeface="Calibri" panose="020F0502020204030204" pitchFamily="34" charset="0"/>
                </a:rPr>
                <a:t>Unknown British Official Photographer (c1940) </a:t>
              </a:r>
              <a:r>
                <a:rPr lang="en-AU" sz="1200" i="1" kern="1200" dirty="0">
                  <a:solidFill>
                    <a:srgbClr val="000000"/>
                  </a:solidFill>
                  <a:effectLst/>
                </a:rPr>
                <a:t>unnamed</a:t>
              </a:r>
              <a:r>
                <a:rPr lang="en-AU" sz="1200" kern="1200" dirty="0">
                  <a:solidFill>
                    <a:srgbClr val="000000"/>
                  </a:solidFill>
                  <a:effectLst/>
                </a:rPr>
                <a:t> [photograph]</a:t>
              </a:r>
              <a:r>
                <a:rPr lang="en-AU" sz="1200" dirty="0">
                  <a:effectLst/>
                  <a:ea typeface="Calibri" panose="020F0502020204030204" pitchFamily="34" charset="0"/>
                </a:rPr>
                <a:t>, </a:t>
              </a:r>
              <a:r>
                <a:rPr lang="en-AU" sz="1200" i="1" dirty="0">
                  <a:effectLst/>
                  <a:ea typeface="Calibri" panose="020F0502020204030204" pitchFamily="34" charset="0"/>
                  <a:hlinkClick r:id="rId6"/>
                </a:rPr>
                <a:t>The Australian War Memorial,</a:t>
              </a:r>
              <a:r>
                <a:rPr lang="en-AU" sz="1200" i="1" dirty="0">
                  <a:effectLst/>
                  <a:ea typeface="Calibri" panose="020F0502020204030204" pitchFamily="34" charset="0"/>
                </a:rPr>
                <a:t> </a:t>
              </a:r>
              <a:r>
                <a:rPr lang="en-AU" sz="1200" kern="1200" dirty="0">
                  <a:solidFill>
                    <a:srgbClr val="000000"/>
                  </a:solidFill>
                  <a:effectLst/>
                  <a:ea typeface="Calibri" panose="020F0502020204030204" pitchFamily="34" charset="0"/>
                </a:rPr>
                <a:t>Australian War Memorial </a:t>
              </a:r>
              <a:r>
                <a:rPr lang="en-AU" sz="1200" dirty="0">
                  <a:effectLst/>
                  <a:ea typeface="Calibri" panose="020F0502020204030204" pitchFamily="34" charset="0"/>
                </a:rPr>
                <a:t>website, accessed 27 October 2023.</a:t>
              </a:r>
              <a:r>
                <a:rPr lang="en-AU" sz="1200" dirty="0">
                  <a:ea typeface="Calibri" panose="020F0502020204030204" pitchFamily="34" charset="0"/>
                </a:rPr>
                <a:t> </a:t>
              </a:r>
              <a:endParaRPr lang="en-AU" sz="1200" strike="sngStrike" dirty="0">
                <a:solidFill>
                  <a:srgbClr val="FF0000"/>
                </a:solidFill>
                <a:effectLst/>
                <a:ea typeface="Calibri" panose="020F0502020204030204" pitchFamily="34" charset="0"/>
              </a:endParaRPr>
            </a:p>
          </p:txBody>
        </p:sp>
      </p:grpSp>
      <p:pic>
        <p:nvPicPr>
          <p:cNvPr id="15" name="Audio 9" descr="A voice recording describing what became of the 'Rats' after they were relieved by British troops.">
            <a:hlinkClick r:id="" action="ppaction://media"/>
            <a:extLst>
              <a:ext uri="{FF2B5EF4-FFF2-40B4-BE49-F238E27FC236}">
                <a16:creationId xmlns:a16="http://schemas.microsoft.com/office/drawing/2014/main" id="{CC2E899B-197A-3D34-A661-A94BDEC415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02175" y="6133602"/>
            <a:ext cx="720000" cy="720000"/>
          </a:xfrm>
          <a:prstGeom prst="rect">
            <a:avLst/>
          </a:prstGeom>
        </p:spPr>
      </p:pic>
      <p:sp>
        <p:nvSpPr>
          <p:cNvPr id="2" name="Slide Number Placeholder 1">
            <a:extLst>
              <a:ext uri="{FF2B5EF4-FFF2-40B4-BE49-F238E27FC236}">
                <a16:creationId xmlns:a16="http://schemas.microsoft.com/office/drawing/2014/main" id="{57F634AC-2CC8-1950-9200-CDE9C83995A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34883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4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697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 part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marL="285750" indent="-285750">
              <a:buFont typeface="Arial" panose="020B0604020202020204" pitchFamily="34" charset="0"/>
              <a:buChar char="•"/>
            </a:pPr>
            <a:r>
              <a:rPr lang="en-AU" sz="1200" dirty="0" err="1">
                <a:effectLst/>
                <a:ea typeface="Calibri" panose="020F0502020204030204" pitchFamily="34" charset="0"/>
              </a:rPr>
              <a:t>Cumpston</a:t>
            </a:r>
            <a:r>
              <a:rPr lang="en-AU" sz="1200" dirty="0">
                <a:effectLst/>
                <a:ea typeface="Calibri" panose="020F0502020204030204" pitchFamily="34" charset="0"/>
              </a:rPr>
              <a:t> J (1941) </a:t>
            </a:r>
            <a:r>
              <a:rPr lang="en-AU" sz="1200" u="sng" dirty="0">
                <a:solidFill>
                  <a:srgbClr val="2F5496"/>
                </a:solidFill>
                <a:effectLst/>
                <a:ea typeface="Calibri" panose="020F0502020204030204" pitchFamily="34" charset="0"/>
                <a:hlinkClick r:id="rId5"/>
              </a:rPr>
              <a:t>unnamed</a:t>
            </a:r>
            <a:r>
              <a:rPr lang="en-AU" sz="1200" u="sng" dirty="0">
                <a:solidFill>
                  <a:srgbClr val="2F5496"/>
                </a:solidFill>
                <a:ea typeface="Calibri" panose="020F0502020204030204" pitchFamily="34" charset="0"/>
              </a:rPr>
              <a:t> </a:t>
            </a:r>
            <a:r>
              <a:rPr lang="en-AU" sz="1200" dirty="0">
                <a:ea typeface="Calibri" panose="020F0502020204030204" pitchFamily="34" charset="0"/>
              </a:rPr>
              <a:t>[photograph],</a:t>
            </a:r>
            <a:r>
              <a:rPr lang="en-AU" sz="1200" dirty="0">
                <a:effectLst/>
                <a:ea typeface="Calibri" panose="020F0502020204030204" pitchFamily="34" charset="0"/>
              </a:rPr>
              <a:t> </a:t>
            </a:r>
            <a:r>
              <a:rPr lang="en-AU" sz="1200" i="1" dirty="0">
                <a:effectLst/>
                <a:ea typeface="Calibri" panose="020F0502020204030204" pitchFamily="34" charset="0"/>
              </a:rPr>
              <a:t>The Australian War Memorial</a:t>
            </a:r>
            <a:r>
              <a:rPr lang="en-AU" sz="1200" dirty="0">
                <a:effectLst/>
                <a:ea typeface="Calibri" panose="020F0502020204030204" pitchFamily="34" charset="0"/>
              </a:rPr>
              <a:t> website, accessed 27 October 2023. Licenced by Public Domain CC0.</a:t>
            </a:r>
            <a:r>
              <a:rPr lang="en-AU" sz="1200" dirty="0">
                <a:ea typeface="Calibri" panose="020F0502020204030204" pitchFamily="34" charset="0"/>
              </a:rPr>
              <a:t> </a:t>
            </a:r>
            <a:endParaRPr lang="en-AU" sz="1200" strike="sngStrike" dirty="0">
              <a:effectLst/>
              <a:ea typeface="Calibri" panose="020F0502020204030204" pitchFamily="34" charset="0"/>
            </a:endParaRPr>
          </a:p>
          <a:p>
            <a:pPr marL="285750" indent="-285750">
              <a:buFont typeface="Arial" panose="020B0604020202020204" pitchFamily="34" charset="0"/>
              <a:buChar char="•"/>
            </a:pPr>
            <a:r>
              <a:rPr lang="en-AU" sz="1200" dirty="0">
                <a:effectLst/>
                <a:ea typeface="Calibri" panose="020F0502020204030204" pitchFamily="34" charset="0"/>
              </a:rPr>
              <a:t>Fisher T (1941) </a:t>
            </a:r>
            <a:r>
              <a:rPr lang="en-AU" sz="1200" u="sng" dirty="0">
                <a:solidFill>
                  <a:srgbClr val="2F5496"/>
                </a:solidFill>
                <a:ea typeface="Calibri" panose="020F0502020204030204" pitchFamily="34" charset="0"/>
                <a:hlinkClick r:id="rId6"/>
              </a:rPr>
              <a:t>A patrol from the 2/13th Infantry Battalion making its way through a gap in the barbed wire</a:t>
            </a:r>
            <a:r>
              <a:rPr lang="en-AU" sz="1200" u="sng" dirty="0">
                <a:solidFill>
                  <a:srgbClr val="2F5496"/>
                </a:solidFill>
                <a:ea typeface="Calibri" panose="020F0502020204030204" pitchFamily="34" charset="0"/>
              </a:rPr>
              <a:t> </a:t>
            </a:r>
            <a:r>
              <a:rPr lang="en-AU" sz="1200" dirty="0">
                <a:ea typeface="Calibri" panose="020F0502020204030204" pitchFamily="34" charset="0"/>
              </a:rPr>
              <a:t>[photograph],</a:t>
            </a:r>
            <a:r>
              <a:rPr lang="en-AU" sz="1200" dirty="0">
                <a:effectLst/>
                <a:ea typeface="Calibri" panose="020F0502020204030204" pitchFamily="34" charset="0"/>
              </a:rPr>
              <a:t> </a:t>
            </a:r>
            <a:r>
              <a:rPr lang="en-AU" sz="1200" i="1" dirty="0">
                <a:effectLst/>
                <a:ea typeface="Calibri" panose="020F0502020204030204" pitchFamily="34" charset="0"/>
              </a:rPr>
              <a:t>The Australian War Memorial</a:t>
            </a:r>
            <a:r>
              <a:rPr lang="en-AU" sz="1200" dirty="0">
                <a:effectLst/>
                <a:ea typeface="Calibri" panose="020F0502020204030204" pitchFamily="34" charset="0"/>
              </a:rPr>
              <a:t> website, accessed 27 October 2023. Licenced by Public Domain CC0.</a:t>
            </a:r>
            <a:r>
              <a:rPr lang="en-AU" sz="1200" dirty="0">
                <a:ea typeface="Calibri" panose="020F0502020204030204" pitchFamily="34" charset="0"/>
              </a:rPr>
              <a:t> </a:t>
            </a:r>
            <a:endParaRPr lang="en-AU" sz="1200" strike="sngStrike" dirty="0">
              <a:effectLst/>
              <a:ea typeface="Calibri" panose="020F0502020204030204" pitchFamily="34" charset="0"/>
            </a:endParaRPr>
          </a:p>
          <a:p>
            <a:pPr marL="285750" indent="-285750">
              <a:spcBef>
                <a:spcPts val="1200"/>
              </a:spcBef>
              <a:buFont typeface="Arial" panose="020B0604020202020204" pitchFamily="34" charset="0"/>
              <a:buChar char="•"/>
            </a:pPr>
            <a:r>
              <a:rPr lang="en-AU" sz="1200" dirty="0">
                <a:effectLst/>
                <a:ea typeface="Calibri" panose="020F0502020204030204" pitchFamily="34" charset="0"/>
              </a:rPr>
              <a:t>Fisher T (1941) </a:t>
            </a:r>
            <a:r>
              <a:rPr lang="en-AU" sz="1200" u="sng" dirty="0">
                <a:solidFill>
                  <a:schemeClr val="accent2"/>
                </a:solidFill>
                <a:ea typeface="Calibri" panose="020F0502020204030204" pitchFamily="34" charset="0"/>
              </a:rPr>
              <a:t>A small patrol from the 2/13th Infantry Battalion waiting in a tank ditch for a favourable </a:t>
            </a:r>
            <a:r>
              <a:rPr lang="en-AU" sz="1200" dirty="0">
                <a:ea typeface="Calibri" panose="020F0502020204030204" pitchFamily="34" charset="0"/>
              </a:rPr>
              <a:t>[photograph],</a:t>
            </a:r>
            <a:r>
              <a:rPr lang="en-AU" sz="1200" dirty="0">
                <a:effectLst/>
                <a:ea typeface="Calibri" panose="020F0502020204030204" pitchFamily="34" charset="0"/>
              </a:rPr>
              <a:t> </a:t>
            </a:r>
            <a:r>
              <a:rPr lang="en-AU" sz="1200" i="1" dirty="0">
                <a:effectLst/>
                <a:ea typeface="Calibri" panose="020F0502020204030204" pitchFamily="34" charset="0"/>
              </a:rPr>
              <a:t>The Australian War Memorial</a:t>
            </a:r>
            <a:r>
              <a:rPr lang="en-AU" sz="1200" dirty="0">
                <a:effectLst/>
                <a:ea typeface="Calibri" panose="020F0502020204030204" pitchFamily="34" charset="0"/>
              </a:rPr>
              <a:t> website, accessed 27 October 2023. Licenced by Public Domain CC0.</a:t>
            </a:r>
            <a:r>
              <a:rPr lang="en-AU" sz="1200" dirty="0">
                <a:ea typeface="Calibri" panose="020F0502020204030204" pitchFamily="34" charset="0"/>
              </a:rPr>
              <a:t> </a:t>
            </a:r>
            <a:endParaRPr lang="en-AU" sz="1200" strike="sngStrike" dirty="0">
              <a:effectLst/>
              <a:ea typeface="Calibri" panose="020F0502020204030204" pitchFamily="34" charset="0"/>
            </a:endParaRPr>
          </a:p>
          <a:p>
            <a:pPr marL="285750" indent="-285750">
              <a:spcBef>
                <a:spcPts val="1200"/>
              </a:spcBef>
              <a:buFont typeface="Arial" panose="020B0604020202020204" pitchFamily="34" charset="0"/>
              <a:buChar char="•"/>
            </a:pPr>
            <a:r>
              <a:rPr lang="en-AU" sz="1200" dirty="0" err="1">
                <a:ea typeface="Calibri" panose="020F0502020204030204" pitchFamily="34" charset="0"/>
              </a:rPr>
              <a:t>Halmarick</a:t>
            </a:r>
            <a:r>
              <a:rPr lang="en-AU" sz="1200" dirty="0">
                <a:ea typeface="Calibri" panose="020F0502020204030204" pitchFamily="34" charset="0"/>
              </a:rPr>
              <a:t> C (1941) </a:t>
            </a:r>
            <a:r>
              <a:rPr lang="en-AU" sz="1200" u="sng" dirty="0">
                <a:solidFill>
                  <a:srgbClr val="2F5496"/>
                </a:solidFill>
                <a:ea typeface="Calibri" panose="020F0502020204030204" pitchFamily="34" charset="0"/>
                <a:hlinkClick r:id="rId7"/>
              </a:rPr>
              <a:t>unnamed</a:t>
            </a:r>
            <a:r>
              <a:rPr lang="en-AU" sz="1200" dirty="0">
                <a:ea typeface="Calibri" panose="020F0502020204030204" pitchFamily="34" charset="0"/>
              </a:rPr>
              <a:t> [photograph], </a:t>
            </a:r>
            <a:r>
              <a:rPr lang="en-AU" sz="1200" i="1" dirty="0">
                <a:ea typeface="Calibri" panose="020F0502020204030204" pitchFamily="34" charset="0"/>
              </a:rPr>
              <a:t>The Australian War Memorial</a:t>
            </a:r>
            <a:r>
              <a:rPr lang="en-AU" sz="1200" dirty="0">
                <a:ea typeface="Calibri" panose="020F0502020204030204" pitchFamily="34" charset="0"/>
              </a:rPr>
              <a:t> website, accessed 27 October 2023. Licenced by Public Domain CC0. </a:t>
            </a:r>
            <a:endParaRPr lang="en-AU" sz="1200" dirty="0">
              <a:effectLst/>
              <a:ea typeface="Calibri" panose="020F0502020204030204" pitchFamily="34" charset="0"/>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 part 2</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marL="285750" indent="-285750">
              <a:buFont typeface="Public sans" panose="020B0604020202020204" pitchFamily="34" charset="0"/>
              <a:buChar char="•"/>
            </a:pPr>
            <a:r>
              <a:rPr lang="en-AU" sz="1200" dirty="0"/>
              <a:t>Hoffman H (n.d</a:t>
            </a:r>
            <a:r>
              <a:rPr lang="en-AU" sz="1200" dirty="0">
                <a:solidFill>
                  <a:srgbClr val="FF0000"/>
                </a:solidFill>
              </a:rPr>
              <a:t>.</a:t>
            </a:r>
            <a:r>
              <a:rPr lang="en-AU" sz="1200" dirty="0"/>
              <a:t>) </a:t>
            </a:r>
            <a:r>
              <a:rPr lang="en-AU" sz="1200" u="sng" dirty="0">
                <a:solidFill>
                  <a:schemeClr val="accent2"/>
                </a:solidFill>
              </a:rPr>
              <a:t>unnamed</a:t>
            </a:r>
            <a:r>
              <a:rPr lang="en-AU" sz="1200" u="sng" dirty="0">
                <a:solidFill>
                  <a:srgbClr val="2F5496"/>
                </a:solidFill>
              </a:rPr>
              <a:t> </a:t>
            </a:r>
            <a:r>
              <a:rPr lang="en-AU" sz="1200" dirty="0"/>
              <a:t>[photograph], </a:t>
            </a:r>
            <a:r>
              <a:rPr lang="en-AU" sz="1200" i="1" dirty="0"/>
              <a:t>The Australian War Memorial</a:t>
            </a:r>
            <a:r>
              <a:rPr lang="en-AU" sz="1200" dirty="0"/>
              <a:t> website, accessed 27 October 2023. Licenced by Public Domain CC0. </a:t>
            </a:r>
            <a:endParaRPr lang="en-AU" dirty="0"/>
          </a:p>
          <a:p>
            <a:pPr marL="285750" indent="-285750">
              <a:buFont typeface="Arial" panose="020B0604020202020204" pitchFamily="34" charset="0"/>
              <a:buChar char="•"/>
            </a:pPr>
            <a:r>
              <a:rPr lang="en-AU" sz="1200" dirty="0">
                <a:effectLst/>
                <a:ea typeface="Calibri" panose="020F0502020204030204" pitchFamily="34" charset="0"/>
              </a:rPr>
              <a:t>Hurley F (1941) </a:t>
            </a:r>
            <a:r>
              <a:rPr lang="en-AU" sz="1200" u="sng" dirty="0">
                <a:solidFill>
                  <a:srgbClr val="2F5496"/>
                </a:solidFill>
                <a:effectLst/>
                <a:ea typeface="Calibri" panose="020F0502020204030204" pitchFamily="34" charset="0"/>
                <a:hlinkClick r:id="rId2"/>
              </a:rPr>
              <a:t>unnamed</a:t>
            </a:r>
            <a:r>
              <a:rPr lang="en-AU" sz="1200" dirty="0">
                <a:ea typeface="Calibri" panose="020F0502020204030204" pitchFamily="34" charset="0"/>
              </a:rPr>
              <a:t> [photograph], </a:t>
            </a:r>
            <a:r>
              <a:rPr lang="en-AU" sz="1200" i="1" dirty="0">
                <a:effectLst/>
                <a:ea typeface="Calibri" panose="020F0502020204030204" pitchFamily="34" charset="0"/>
              </a:rPr>
              <a:t>The Australian War Memorial</a:t>
            </a:r>
            <a:r>
              <a:rPr lang="en-AU" sz="1200" dirty="0">
                <a:effectLst/>
                <a:ea typeface="Calibri" panose="020F0502020204030204" pitchFamily="34" charset="0"/>
              </a:rPr>
              <a:t> website, accessed 27 October 2023. Licenced by Public Domain CC0.</a:t>
            </a:r>
            <a:r>
              <a:rPr lang="en-AU" sz="1200" dirty="0">
                <a:ea typeface="Calibri" panose="020F0502020204030204" pitchFamily="34" charset="0"/>
              </a:rPr>
              <a:t> </a:t>
            </a:r>
            <a:endParaRPr lang="en-AU" sz="1200" strike="sngStrike" dirty="0">
              <a:effectLst/>
              <a:ea typeface="Calibri" panose="020F0502020204030204" pitchFamily="34" charset="0"/>
            </a:endParaRPr>
          </a:p>
          <a:p>
            <a:pPr marL="285750" indent="-285750">
              <a:buFont typeface="Arial" panose="020B0604020202020204" pitchFamily="34" charset="0"/>
              <a:buChar char="•"/>
            </a:pPr>
            <a:r>
              <a:rPr lang="en-AU" sz="1200" u="sng" dirty="0">
                <a:ea typeface="Calibri" panose="020F0502020204030204" pitchFamily="34" charset="0"/>
                <a:hlinkClick r:id="rId3">
                  <a:extLst>
                    <a:ext uri="{A12FA001-AC4F-418D-AE19-62706E023703}">
                      <ahyp:hlinkClr xmlns:ahyp="http://schemas.microsoft.com/office/drawing/2018/hyperlinkcolor" val="tx"/>
                    </a:ext>
                  </a:extLst>
                </a:hlinkClick>
              </a:rPr>
              <a:t>‘</a:t>
            </a:r>
            <a:r>
              <a:rPr lang="en-AU" sz="1200" u="sng" dirty="0">
                <a:solidFill>
                  <a:srgbClr val="146CFD"/>
                </a:solidFill>
                <a:ea typeface="Calibri" panose="020F0502020204030204" pitchFamily="34" charset="0"/>
                <a:hlinkClick r:id="rId3">
                  <a:extLst>
                    <a:ext uri="{A12FA001-AC4F-418D-AE19-62706E023703}">
                      <ahyp:hlinkClr xmlns:ahyp="http://schemas.microsoft.com/office/drawing/2018/hyperlinkcolor" val="tx"/>
                    </a:ext>
                  </a:extLst>
                </a:hlinkClick>
              </a:rPr>
              <a:t>Map of Tobruk, Libya</a:t>
            </a:r>
            <a:r>
              <a:rPr lang="en-AU" sz="1200" dirty="0">
                <a:ea typeface="Calibri" panose="020F0502020204030204" pitchFamily="34" charset="0"/>
              </a:rPr>
              <a:t>’</a:t>
            </a:r>
            <a:r>
              <a:rPr lang="en-AU" sz="1200" strike="sngStrike" dirty="0">
                <a:ea typeface="Calibri" panose="020F0502020204030204" pitchFamily="34" charset="0"/>
              </a:rPr>
              <a:t>,</a:t>
            </a:r>
            <a:r>
              <a:rPr lang="en-AU" sz="1200" dirty="0">
                <a:ea typeface="Calibri" panose="020F0502020204030204" pitchFamily="34" charset="0"/>
              </a:rPr>
              <a:t> by</a:t>
            </a:r>
            <a:r>
              <a:rPr lang="en-AU" sz="1200" dirty="0">
                <a:solidFill>
                  <a:srgbClr val="FF0000"/>
                </a:solidFill>
                <a:ea typeface="Calibri" panose="020F0502020204030204" pitchFamily="34" charset="0"/>
              </a:rPr>
              <a:t> </a:t>
            </a:r>
            <a:r>
              <a:rPr lang="en-AU" sz="1200" u="sng" dirty="0">
                <a:solidFill>
                  <a:srgbClr val="FF0000"/>
                </a:solidFill>
                <a:ea typeface="Calibri" panose="020F0502020204030204" pitchFamily="34" charset="0"/>
                <a:hlinkClick r:id="rId4"/>
              </a:rPr>
              <a:t>Google Maps</a:t>
            </a:r>
            <a:r>
              <a:rPr lang="en-AU" sz="1200" dirty="0">
                <a:solidFill>
                  <a:srgbClr val="FF0000"/>
                </a:solidFill>
                <a:ea typeface="Calibri" panose="020F0502020204030204" pitchFamily="34" charset="0"/>
              </a:rPr>
              <a:t> </a:t>
            </a:r>
            <a:r>
              <a:rPr lang="en-AU" sz="1200" dirty="0">
                <a:ea typeface="Calibri" panose="020F0502020204030204" pitchFamily="34" charset="0"/>
              </a:rPr>
              <a:t>is licensed under</a:t>
            </a:r>
            <a:r>
              <a:rPr lang="en-AU" sz="1200" dirty="0">
                <a:solidFill>
                  <a:srgbClr val="FF0000"/>
                </a:solidFill>
                <a:ea typeface="Calibri" panose="020F0502020204030204" pitchFamily="34" charset="0"/>
              </a:rPr>
              <a:t> </a:t>
            </a:r>
            <a:r>
              <a:rPr lang="en-AU" sz="1200" u="sng" dirty="0">
                <a:solidFill>
                  <a:srgbClr val="FF0000"/>
                </a:solidFill>
                <a:ea typeface="Calibri" panose="020F0502020204030204" pitchFamily="34" charset="0"/>
                <a:hlinkClick r:id="rId5"/>
              </a:rPr>
              <a:t>Google Maps/Google Earth Additional Terms of Service</a:t>
            </a:r>
            <a:r>
              <a:rPr lang="en-AU" sz="1200" dirty="0">
                <a:ea typeface="Calibri" panose="020F0502020204030204" pitchFamily="34" charset="0"/>
              </a:rPr>
              <a:t>. </a:t>
            </a:r>
          </a:p>
          <a:p>
            <a:pPr marL="285750" indent="-285750">
              <a:buFont typeface="Arial" panose="020B0604020202020204" pitchFamily="34" charset="0"/>
              <a:buChar char="•"/>
            </a:pPr>
            <a:r>
              <a:rPr lang="en-AU" sz="1200" dirty="0" err="1">
                <a:effectLst/>
                <a:ea typeface="Calibri" panose="020F0502020204030204" pitchFamily="34" charset="0"/>
              </a:rPr>
              <a:t>Nardi</a:t>
            </a:r>
            <a:r>
              <a:rPr lang="en-AU" sz="1200" dirty="0">
                <a:effectLst/>
                <a:ea typeface="Calibri" panose="020F0502020204030204" pitchFamily="34" charset="0"/>
              </a:rPr>
              <a:t> C (2007) </a:t>
            </a:r>
            <a:r>
              <a:rPr lang="en-AU" sz="1200" u="sng" dirty="0">
                <a:solidFill>
                  <a:srgbClr val="2F5496"/>
                </a:solidFill>
                <a:effectLst/>
                <a:ea typeface="Calibri" panose="020F0502020204030204" pitchFamily="34" charset="0"/>
                <a:hlinkClick r:id="rId6"/>
              </a:rPr>
              <a:t>La </a:t>
            </a:r>
            <a:r>
              <a:rPr lang="en-AU" sz="1200" u="sng" dirty="0" err="1">
                <a:solidFill>
                  <a:srgbClr val="2F5496"/>
                </a:solidFill>
                <a:effectLst/>
                <a:ea typeface="Calibri" panose="020F0502020204030204" pitchFamily="34" charset="0"/>
                <a:hlinkClick r:id="rId6"/>
              </a:rPr>
              <a:t>caduta</a:t>
            </a:r>
            <a:r>
              <a:rPr lang="en-AU" sz="1200" u="sng" dirty="0">
                <a:solidFill>
                  <a:srgbClr val="2F5496"/>
                </a:solidFill>
                <a:effectLst/>
                <a:ea typeface="Calibri" panose="020F0502020204030204" pitchFamily="34" charset="0"/>
                <a:hlinkClick r:id="rId6"/>
              </a:rPr>
              <a:t> di Tobruk – 20 </a:t>
            </a:r>
            <a:r>
              <a:rPr lang="en-AU" sz="1200" u="sng" dirty="0" err="1">
                <a:solidFill>
                  <a:srgbClr val="2F5496"/>
                </a:solidFill>
                <a:effectLst/>
                <a:ea typeface="Calibri" panose="020F0502020204030204" pitchFamily="34" charset="0"/>
                <a:hlinkClick r:id="rId6"/>
              </a:rPr>
              <a:t>giugno</a:t>
            </a:r>
            <a:r>
              <a:rPr lang="en-AU" sz="1200" u="sng" dirty="0">
                <a:solidFill>
                  <a:srgbClr val="2F5496"/>
                </a:solidFill>
                <a:effectLst/>
                <a:ea typeface="Calibri" panose="020F0502020204030204" pitchFamily="34" charset="0"/>
                <a:hlinkClick r:id="rId6"/>
              </a:rPr>
              <a:t> 1942</a:t>
            </a:r>
            <a:r>
              <a:rPr lang="en-AU" sz="1200" b="1" dirty="0">
                <a:effectLst/>
                <a:ea typeface="Calibri" panose="020F0502020204030204" pitchFamily="34" charset="0"/>
              </a:rPr>
              <a:t> </a:t>
            </a:r>
            <a:r>
              <a:rPr lang="en-AU" sz="1200" dirty="0">
                <a:effectLst/>
                <a:ea typeface="Calibri" panose="020F0502020204030204" pitchFamily="34" charset="0"/>
              </a:rPr>
              <a:t>[digitally rendered map], </a:t>
            </a:r>
            <a:r>
              <a:rPr lang="en-AU" sz="1200" i="1" dirty="0">
                <a:effectLst/>
                <a:ea typeface="Calibri" panose="020F0502020204030204" pitchFamily="34" charset="0"/>
              </a:rPr>
              <a:t>Wiki Media Commons</a:t>
            </a:r>
            <a:r>
              <a:rPr lang="en-AU" sz="1200" dirty="0">
                <a:effectLst/>
                <a:ea typeface="Calibri" panose="020F0502020204030204" pitchFamily="34" charset="0"/>
              </a:rPr>
              <a:t> website, accessed 27 October 2023. Licenced by Creative Commons.</a:t>
            </a:r>
            <a:r>
              <a:rPr lang="en-AU" sz="1200" dirty="0">
                <a:ea typeface="Calibri" panose="020F0502020204030204" pitchFamily="34" charset="0"/>
              </a:rPr>
              <a:t> </a:t>
            </a:r>
            <a:endParaRPr lang="en-AU" strike="sngStrike" dirty="0">
              <a:ea typeface="Calibri" panose="020F0502020204030204" pitchFamily="34" charset="0"/>
            </a:endParaRPr>
          </a:p>
          <a:p>
            <a:pPr marL="285750" indent="-285750">
              <a:buFont typeface="Arial" panose="020B0604020202020204" pitchFamily="34" charset="0"/>
              <a:buChar char="•"/>
            </a:pPr>
            <a:r>
              <a:rPr lang="en-AU" sz="1200" dirty="0">
                <a:ea typeface="Calibri" panose="020F0502020204030204" pitchFamily="34" charset="0"/>
              </a:rPr>
              <a:t>Silk G (1941) </a:t>
            </a:r>
            <a:r>
              <a:rPr lang="en-AU" sz="1200" i="1" dirty="0">
                <a:ea typeface="Calibri" panose="020F0502020204030204" pitchFamily="34" charset="0"/>
              </a:rPr>
              <a:t>unnamed</a:t>
            </a:r>
            <a:r>
              <a:rPr lang="en-AU" sz="1200" dirty="0">
                <a:ea typeface="Calibri" panose="020F0502020204030204" pitchFamily="34" charset="0"/>
              </a:rPr>
              <a:t> [photograph], </a:t>
            </a:r>
            <a:r>
              <a:rPr lang="en-AU" sz="1200" i="1" u="sng" dirty="0">
                <a:solidFill>
                  <a:schemeClr val="accent2"/>
                </a:solidFill>
                <a:ea typeface="Calibri" panose="020F0502020204030204" pitchFamily="34" charset="0"/>
                <a:hlinkClick r:id="rId7">
                  <a:extLst>
                    <a:ext uri="{A12FA001-AC4F-418D-AE19-62706E023703}">
                      <ahyp:hlinkClr xmlns:ahyp="http://schemas.microsoft.com/office/drawing/2018/hyperlinkcolor" val="tx"/>
                    </a:ext>
                  </a:extLst>
                </a:hlinkClick>
              </a:rPr>
              <a:t>The Australian War Memorial</a:t>
            </a:r>
            <a:r>
              <a:rPr lang="en-AU" sz="1200" i="1" dirty="0">
                <a:solidFill>
                  <a:schemeClr val="accent2"/>
                </a:solidFill>
                <a:ea typeface="Calibri" panose="020F0502020204030204" pitchFamily="34" charset="0"/>
              </a:rPr>
              <a:t>,</a:t>
            </a:r>
            <a:r>
              <a:rPr lang="en-AU" sz="1200" dirty="0">
                <a:solidFill>
                  <a:schemeClr val="accent2"/>
                </a:solidFill>
                <a:ea typeface="Calibri" panose="020F0502020204030204" pitchFamily="34" charset="0"/>
              </a:rPr>
              <a:t> </a:t>
            </a:r>
            <a:r>
              <a:rPr lang="en-AU" sz="1200" dirty="0">
                <a:ea typeface="Calibri" panose="020F0502020204030204" pitchFamily="34" charset="0"/>
              </a:rPr>
              <a:t>Australian War Memorial website, accessed 27 October 2023.  Licenced by Public Domain CC0. </a:t>
            </a:r>
          </a:p>
          <a:p>
            <a:pPr marL="285750" indent="-285750">
              <a:lnSpc>
                <a:spcPct val="150000"/>
              </a:lnSpc>
              <a:buFont typeface="Arial" panose="020B0604020202020204" pitchFamily="34" charset="0"/>
              <a:buChar char="•"/>
            </a:pPr>
            <a:r>
              <a:rPr lang="en-AU" sz="1200" dirty="0">
                <a:ea typeface="Calibri" panose="020F0502020204030204" pitchFamily="34" charset="0"/>
              </a:rPr>
              <a:t>Stuckey N. B (n.d.) </a:t>
            </a:r>
            <a:r>
              <a:rPr lang="en-AU" sz="1200" u="sng" dirty="0">
                <a:solidFill>
                  <a:srgbClr val="2F5496"/>
                </a:solidFill>
                <a:ea typeface="Calibri" panose="020F0502020204030204" pitchFamily="34" charset="0"/>
                <a:hlinkClick r:id="rId8"/>
              </a:rPr>
              <a:t>unnamed</a:t>
            </a:r>
            <a:r>
              <a:rPr lang="en-AU" sz="1200" dirty="0">
                <a:ea typeface="Calibri" panose="020F0502020204030204" pitchFamily="34" charset="0"/>
              </a:rPr>
              <a:t> [photograph], </a:t>
            </a:r>
            <a:r>
              <a:rPr lang="en-AU" sz="1200" i="1" dirty="0">
                <a:ea typeface="Calibri" panose="020F0502020204030204" pitchFamily="34" charset="0"/>
              </a:rPr>
              <a:t>The Australian War Memorial</a:t>
            </a:r>
            <a:r>
              <a:rPr lang="en-AU" sz="1200" dirty="0">
                <a:ea typeface="Calibri" panose="020F0502020204030204" pitchFamily="34" charset="0"/>
              </a:rPr>
              <a:t> website, accessed 27 October 2023. Licenced by Public Domain CC0. </a:t>
            </a:r>
          </a:p>
          <a:p>
            <a:pPr marL="285750" indent="-285750">
              <a:lnSpc>
                <a:spcPct val="150000"/>
              </a:lnSpc>
              <a:buFont typeface="Arial" panose="020B0604020202020204" pitchFamily="34" charset="0"/>
              <a:buChar char="•"/>
            </a:pPr>
            <a:r>
              <a:rPr lang="en-AU" sz="1200" dirty="0">
                <a:ea typeface="Calibri" panose="020F0502020204030204" pitchFamily="34" charset="0"/>
              </a:rPr>
              <a:t>Unknown (1940) </a:t>
            </a:r>
            <a:r>
              <a:rPr lang="en-AU" sz="1200" u="sng" dirty="0">
                <a:solidFill>
                  <a:srgbClr val="2F5496"/>
                </a:solidFill>
                <a:ea typeface="Calibri" panose="020F0502020204030204" pitchFamily="34" charset="0"/>
                <a:hlinkClick r:id="rId9"/>
              </a:rPr>
              <a:t>unnamed</a:t>
            </a:r>
            <a:r>
              <a:rPr lang="en-AU" sz="1200" dirty="0">
                <a:ea typeface="Calibri" panose="020F0502020204030204" pitchFamily="34" charset="0"/>
              </a:rPr>
              <a:t> [photograph], </a:t>
            </a:r>
            <a:r>
              <a:rPr lang="en-AU" sz="1200" i="1" dirty="0">
                <a:ea typeface="Calibri" panose="020F0502020204030204" pitchFamily="34" charset="0"/>
              </a:rPr>
              <a:t>The Australian War Memorial</a:t>
            </a:r>
            <a:r>
              <a:rPr lang="en-AU" sz="1200" dirty="0">
                <a:ea typeface="Calibri" panose="020F0502020204030204" pitchFamily="34" charset="0"/>
              </a:rPr>
              <a:t> website, accessed 27 October 2023. Licenced by Public Domain CC0.</a:t>
            </a:r>
          </a:p>
          <a:p>
            <a:pPr marL="285750" indent="-285750">
              <a:lnSpc>
                <a:spcPct val="150000"/>
              </a:lnSpc>
              <a:buFont typeface="Arial" panose="020B0604020202020204" pitchFamily="34" charset="0"/>
              <a:buChar char="•"/>
            </a:pPr>
            <a:r>
              <a:rPr lang="en-AU" sz="1200" dirty="0">
                <a:effectLst/>
                <a:ea typeface="Calibri" panose="020F0502020204030204" pitchFamily="34" charset="0"/>
              </a:rPr>
              <a:t>Unknown British Official Photographer (c1940) </a:t>
            </a:r>
            <a:r>
              <a:rPr lang="en-AU" sz="1200" u="sng" dirty="0">
                <a:solidFill>
                  <a:srgbClr val="2F5496"/>
                </a:solidFill>
                <a:effectLst/>
                <a:ea typeface="Calibri" panose="020F0502020204030204" pitchFamily="34" charset="0"/>
                <a:hlinkClick r:id="rId10"/>
              </a:rPr>
              <a:t>unnamed</a:t>
            </a:r>
            <a:r>
              <a:rPr lang="en-AU" sz="1200" dirty="0">
                <a:effectLst/>
                <a:ea typeface="Calibri" panose="020F0502020204030204" pitchFamily="34" charset="0"/>
              </a:rPr>
              <a:t> [photograph], </a:t>
            </a:r>
            <a:r>
              <a:rPr lang="en-AU" sz="1200" i="1" dirty="0">
                <a:effectLst/>
                <a:ea typeface="Calibri" panose="020F0502020204030204" pitchFamily="34" charset="0"/>
              </a:rPr>
              <a:t>The Australian War Memorial</a:t>
            </a:r>
            <a:r>
              <a:rPr lang="en-AU" sz="1200" dirty="0">
                <a:effectLst/>
                <a:ea typeface="Calibri" panose="020F0502020204030204" pitchFamily="34" charset="0"/>
              </a:rPr>
              <a:t> website, accessed 27 October 2023. Licenced by Public Domain CC0.</a:t>
            </a:r>
            <a:r>
              <a:rPr lang="en-AU" sz="1200" dirty="0">
                <a:ea typeface="Calibri" panose="020F0502020204030204" pitchFamily="34" charset="0"/>
              </a:rPr>
              <a:t> </a:t>
            </a:r>
            <a:endParaRPr lang="en-AU" sz="1200" strike="sngStrike" dirty="0">
              <a:effectLst/>
              <a:ea typeface="Calibri" panose="020F0502020204030204" pitchFamily="34" charset="0"/>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164515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2023</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2023.</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C684FB-9516-3400-BF04-8AD618D2EE4D}"/>
              </a:ext>
            </a:extLst>
          </p:cNvPr>
          <p:cNvSpPr>
            <a:spLocks noGrp="1"/>
          </p:cNvSpPr>
          <p:nvPr>
            <p:ph type="title"/>
          </p:nvPr>
        </p:nvSpPr>
        <p:spPr>
          <a:xfrm>
            <a:off x="5400000" y="360000"/>
            <a:ext cx="5583074" cy="554400"/>
          </a:xfrm>
        </p:spPr>
        <p:txBody>
          <a:bodyPr/>
          <a:lstStyle/>
          <a:p>
            <a:r>
              <a:rPr lang="en-GB" dirty="0"/>
              <a:t>The Rats of Tobruk</a:t>
            </a:r>
            <a:endParaRPr lang="en-AU" dirty="0"/>
          </a:p>
        </p:txBody>
      </p:sp>
      <p:pic>
        <p:nvPicPr>
          <p:cNvPr id="3" name="Picture Placeholder 2" descr="A group of soldiers in a trench.">
            <a:extLst>
              <a:ext uri="{FF2B5EF4-FFF2-40B4-BE49-F238E27FC236}">
                <a16:creationId xmlns:a16="http://schemas.microsoft.com/office/drawing/2014/main" id="{83C1596F-BC34-577E-5580-F61BAC7540F2}"/>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a:fillRect/>
          </a:stretch>
        </p:blipFill>
        <p:spPr/>
      </p:pic>
      <p:sp>
        <p:nvSpPr>
          <p:cNvPr id="5" name="TextBox 4">
            <a:extLst>
              <a:ext uri="{FF2B5EF4-FFF2-40B4-BE49-F238E27FC236}">
                <a16:creationId xmlns:a16="http://schemas.microsoft.com/office/drawing/2014/main" id="{FE1A2CBB-D6F6-CE51-8EF7-CD0D37182AE3}"/>
              </a:ext>
            </a:extLst>
          </p:cNvPr>
          <p:cNvSpPr txBox="1"/>
          <p:nvPr/>
        </p:nvSpPr>
        <p:spPr>
          <a:xfrm>
            <a:off x="5400000" y="914400"/>
            <a:ext cx="6095144" cy="400110"/>
          </a:xfrm>
          <a:prstGeom prst="rect">
            <a:avLst/>
          </a:prstGeom>
          <a:noFill/>
        </p:spPr>
        <p:txBody>
          <a:bodyPr wrap="square">
            <a:spAutoFit/>
          </a:bodyPr>
          <a:lstStyle/>
          <a:p>
            <a:r>
              <a:rPr lang="en-GB" sz="2000" dirty="0">
                <a:solidFill>
                  <a:schemeClr val="accent2"/>
                </a:solidFill>
                <a:latin typeface="+mj-lt"/>
              </a:rPr>
              <a:t>1941</a:t>
            </a:r>
            <a:endParaRPr lang="en-AU" sz="2000" dirty="0">
              <a:solidFill>
                <a:schemeClr val="accent2"/>
              </a:solidFill>
              <a:latin typeface="+mj-lt"/>
            </a:endParaRPr>
          </a:p>
        </p:txBody>
      </p:sp>
      <p:sp>
        <p:nvSpPr>
          <p:cNvPr id="8" name="Text Placeholder 7">
            <a:extLst>
              <a:ext uri="{FF2B5EF4-FFF2-40B4-BE49-F238E27FC236}">
                <a16:creationId xmlns:a16="http://schemas.microsoft.com/office/drawing/2014/main" id="{54F48A5A-374C-84A6-BDB8-6D574AF4F236}"/>
              </a:ext>
            </a:extLst>
          </p:cNvPr>
          <p:cNvSpPr>
            <a:spLocks noGrp="1"/>
          </p:cNvSpPr>
          <p:nvPr>
            <p:ph type="body" sz="quarter" idx="17"/>
          </p:nvPr>
        </p:nvSpPr>
        <p:spPr/>
        <p:txBody>
          <a:bodyPr/>
          <a:lstStyle/>
          <a:p>
            <a:r>
              <a:rPr lang="en-AU" sz="2000" dirty="0">
                <a:effectLst/>
                <a:ea typeface="Calibri" panose="020F0502020204030204" pitchFamily="34" charset="0"/>
              </a:rPr>
              <a:t>Silk G (1941) </a:t>
            </a:r>
            <a:r>
              <a:rPr lang="en-AU" sz="2000" i="1" dirty="0"/>
              <a:t>unnamed</a:t>
            </a:r>
            <a:r>
              <a:rPr lang="en-AU" sz="2000" dirty="0">
                <a:effectLst/>
                <a:ea typeface="Calibri" panose="020F0502020204030204" pitchFamily="34" charset="0"/>
              </a:rPr>
              <a:t> [photograph],</a:t>
            </a:r>
            <a:r>
              <a:rPr lang="en-AU" sz="2000" dirty="0">
                <a:solidFill>
                  <a:schemeClr val="accent2"/>
                </a:solidFill>
                <a:effectLst/>
                <a:ea typeface="Calibri" panose="020F0502020204030204" pitchFamily="34" charset="0"/>
              </a:rPr>
              <a:t> </a:t>
            </a:r>
            <a:r>
              <a:rPr lang="en-AU" sz="2000" i="1" dirty="0">
                <a:solidFill>
                  <a:schemeClr val="accent2"/>
                </a:solidFill>
                <a:effectLst/>
                <a:ea typeface="Calibri" panose="020F0502020204030204" pitchFamily="34" charset="0"/>
                <a:hlinkClick r:id="rId6">
                  <a:extLst>
                    <a:ext uri="{A12FA001-AC4F-418D-AE19-62706E023703}">
                      <ahyp:hlinkClr xmlns:ahyp="http://schemas.microsoft.com/office/drawing/2018/hyperlinkcolor" val="tx"/>
                    </a:ext>
                  </a:extLst>
                </a:hlinkClick>
              </a:rPr>
              <a:t>The Australian War Memorial</a:t>
            </a:r>
            <a:r>
              <a:rPr lang="en-AU" sz="2000" i="1" dirty="0">
                <a:effectLst/>
                <a:ea typeface="Calibri" panose="020F0502020204030204" pitchFamily="34" charset="0"/>
              </a:rPr>
              <a:t>,</a:t>
            </a:r>
            <a:r>
              <a:rPr lang="en-AU" sz="2000" dirty="0">
                <a:effectLst/>
                <a:ea typeface="Calibri" panose="020F0502020204030204" pitchFamily="34" charset="0"/>
              </a:rPr>
              <a:t> Australian War Memorial website, accessed 27 October 2023.</a:t>
            </a:r>
            <a:r>
              <a:rPr lang="en-AU" sz="2000" dirty="0">
                <a:ea typeface="Calibri" panose="020F0502020204030204" pitchFamily="34" charset="0"/>
              </a:rPr>
              <a:t> </a:t>
            </a:r>
            <a:endParaRPr lang="en-AU" sz="2000" strike="sngStrike" dirty="0">
              <a:effectLst/>
              <a:ea typeface="Calibri" panose="020F0502020204030204" pitchFamily="34" charset="0"/>
            </a:endParaRPr>
          </a:p>
          <a:p>
            <a:endParaRPr lang="en-AU" dirty="0"/>
          </a:p>
        </p:txBody>
      </p:sp>
      <p:pic>
        <p:nvPicPr>
          <p:cNvPr id="10" name="Audio 8" descr="A voice recording describing who the Rats of Tobruk were and how they came to be known as 'Rats'.">
            <a:hlinkClick r:id="" action="ppaction://media"/>
            <a:extLst>
              <a:ext uri="{FF2B5EF4-FFF2-40B4-BE49-F238E27FC236}">
                <a16:creationId xmlns:a16="http://schemas.microsoft.com/office/drawing/2014/main" id="{8261A458-CF6C-CEC7-51B9-BC57BC1D99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138000"/>
            <a:ext cx="720000" cy="720000"/>
          </a:xfrm>
          <a:prstGeom prst="rect">
            <a:avLst/>
          </a:prstGeom>
        </p:spPr>
      </p:pic>
    </p:spTree>
    <p:extLst>
      <p:ext uri="{BB962C8B-B14F-4D97-AF65-F5344CB8AC3E}">
        <p14:creationId xmlns:p14="http://schemas.microsoft.com/office/powerpoint/2010/main" val="267067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F9EB0D-447C-D64D-BFD1-D4F0FD4D7686}"/>
              </a:ext>
            </a:extLst>
          </p:cNvPr>
          <p:cNvSpPr>
            <a:spLocks noGrp="1"/>
          </p:cNvSpPr>
          <p:nvPr>
            <p:ph type="title"/>
          </p:nvPr>
        </p:nvSpPr>
        <p:spPr/>
        <p:txBody>
          <a:bodyPr/>
          <a:lstStyle/>
          <a:p>
            <a:r>
              <a:rPr lang="en-GB" dirty="0"/>
              <a:t>Iris Clayton</a:t>
            </a:r>
            <a:endParaRPr lang="en-AU" dirty="0"/>
          </a:p>
        </p:txBody>
      </p:sp>
      <p:sp>
        <p:nvSpPr>
          <p:cNvPr id="6" name="Text Placeholder 5">
            <a:extLst>
              <a:ext uri="{FF2B5EF4-FFF2-40B4-BE49-F238E27FC236}">
                <a16:creationId xmlns:a16="http://schemas.microsoft.com/office/drawing/2014/main" id="{BECFD76B-CAC5-37D3-A7AB-07992DA4C375}"/>
              </a:ext>
            </a:extLst>
          </p:cNvPr>
          <p:cNvSpPr>
            <a:spLocks noGrp="1"/>
          </p:cNvSpPr>
          <p:nvPr>
            <p:ph type="body" sz="quarter" idx="18"/>
          </p:nvPr>
        </p:nvSpPr>
        <p:spPr/>
        <p:txBody>
          <a:bodyPr/>
          <a:lstStyle/>
          <a:p>
            <a:r>
              <a:rPr lang="en-AU" dirty="0"/>
              <a:t>‘The Black Rat’</a:t>
            </a:r>
          </a:p>
        </p:txBody>
      </p:sp>
      <p:sp>
        <p:nvSpPr>
          <p:cNvPr id="5" name="Content Placeholder 4">
            <a:extLst>
              <a:ext uri="{FF2B5EF4-FFF2-40B4-BE49-F238E27FC236}">
                <a16:creationId xmlns:a16="http://schemas.microsoft.com/office/drawing/2014/main" id="{C1344295-C954-2E54-EE2C-DF82C10113AA}"/>
              </a:ext>
            </a:extLst>
          </p:cNvPr>
          <p:cNvSpPr>
            <a:spLocks noGrp="1"/>
          </p:cNvSpPr>
          <p:nvPr>
            <p:ph idx="1"/>
          </p:nvPr>
        </p:nvSpPr>
        <p:spPr/>
        <p:txBody>
          <a:bodyPr/>
          <a:lstStyle/>
          <a:p>
            <a:pPr marL="285750" indent="-285750">
              <a:buFont typeface="Arial" panose="020B0604020202020204" pitchFamily="34" charset="0"/>
              <a:buChar char="•"/>
            </a:pPr>
            <a:r>
              <a:rPr lang="en-GB" dirty="0"/>
              <a:t>Cecil served in the 2/13th Battalion in Tobruk, Libya.</a:t>
            </a:r>
          </a:p>
          <a:p>
            <a:pPr marL="285750" indent="-285750">
              <a:buFont typeface="Arial" panose="020B0604020202020204" pitchFamily="34" charset="0"/>
              <a:buChar char="•"/>
            </a:pPr>
            <a:r>
              <a:rPr lang="en-GB" dirty="0"/>
              <a:t>Cecil fought and was injured during the major battles at El Alamein.</a:t>
            </a:r>
          </a:p>
          <a:p>
            <a:pPr marL="285750" indent="-285750">
              <a:buFont typeface="Arial" panose="020B0604020202020204" pitchFamily="34" charset="0"/>
              <a:buChar char="•"/>
            </a:pPr>
            <a:endParaRPr lang="en-AU" dirty="0"/>
          </a:p>
        </p:txBody>
      </p:sp>
      <p:pic>
        <p:nvPicPr>
          <p:cNvPr id="7" name="Audio 13" descr="A voice recording explaining who Cecil Clayton was.">
            <a:hlinkClick r:id="" action="ppaction://media"/>
            <a:extLst>
              <a:ext uri="{FF2B5EF4-FFF2-40B4-BE49-F238E27FC236}">
                <a16:creationId xmlns:a16="http://schemas.microsoft.com/office/drawing/2014/main" id="{D85772A9-AAEF-D2BC-8ED0-198C7A69E6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6138000"/>
            <a:ext cx="720000" cy="720000"/>
          </a:xfrm>
          <a:prstGeom prst="rect">
            <a:avLst/>
          </a:prstGeom>
        </p:spPr>
      </p:pic>
      <p:sp>
        <p:nvSpPr>
          <p:cNvPr id="3" name="Slide Number Placeholder 2">
            <a:extLst>
              <a:ext uri="{FF2B5EF4-FFF2-40B4-BE49-F238E27FC236}">
                <a16:creationId xmlns:a16="http://schemas.microsoft.com/office/drawing/2014/main" id="{3EAC70FD-5EE2-A462-C1F7-D22209A3003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146455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636"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E5C1F2-01B2-9E7D-9718-40DA4C1BB7F0}"/>
              </a:ext>
            </a:extLst>
          </p:cNvPr>
          <p:cNvSpPr>
            <a:spLocks noGrp="1"/>
          </p:cNvSpPr>
          <p:nvPr>
            <p:ph type="title"/>
          </p:nvPr>
        </p:nvSpPr>
        <p:spPr>
          <a:xfrm>
            <a:off x="360000" y="360000"/>
            <a:ext cx="10080000" cy="646867"/>
          </a:xfrm>
        </p:spPr>
        <p:txBody>
          <a:bodyPr/>
          <a:lstStyle/>
          <a:p>
            <a:r>
              <a:rPr lang="en-GB" dirty="0"/>
              <a:t>North Africa – WWII – part 1</a:t>
            </a:r>
            <a:endParaRPr lang="en-AU" dirty="0"/>
          </a:p>
        </p:txBody>
      </p:sp>
      <p:sp>
        <p:nvSpPr>
          <p:cNvPr id="6" name="TextBox 5">
            <a:extLst>
              <a:ext uri="{FF2B5EF4-FFF2-40B4-BE49-F238E27FC236}">
                <a16:creationId xmlns:a16="http://schemas.microsoft.com/office/drawing/2014/main" id="{0F6E43E4-BB5E-F4DA-BED1-95A50B782DB0}"/>
              </a:ext>
            </a:extLst>
          </p:cNvPr>
          <p:cNvSpPr txBox="1"/>
          <p:nvPr/>
        </p:nvSpPr>
        <p:spPr>
          <a:xfrm>
            <a:off x="348000" y="6326668"/>
            <a:ext cx="9702800" cy="36933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200" dirty="0">
                <a:hlinkClick r:id="rId5">
                  <a:extLst>
                    <a:ext uri="{A12FA001-AC4F-418D-AE19-62706E023703}">
                      <ahyp:hlinkClr xmlns:ahyp="http://schemas.microsoft.com/office/drawing/2018/hyperlinkcolor" val="tx"/>
                    </a:ext>
                  </a:extLst>
                </a:hlinkClick>
              </a:rPr>
              <a:t>‘</a:t>
            </a:r>
            <a:r>
              <a:rPr lang="en-AU" sz="1200" dirty="0">
                <a:solidFill>
                  <a:srgbClr val="146CFD"/>
                </a:solidFill>
                <a:hlinkClick r:id="rId5">
                  <a:extLst>
                    <a:ext uri="{A12FA001-AC4F-418D-AE19-62706E023703}">
                      <ahyp:hlinkClr xmlns:ahyp="http://schemas.microsoft.com/office/drawing/2018/hyperlinkcolor" val="tx"/>
                    </a:ext>
                  </a:extLst>
                </a:hlinkClick>
              </a:rPr>
              <a:t>Map of Tobruk, Libya</a:t>
            </a:r>
            <a:r>
              <a:rPr lang="en-AU" sz="1200" dirty="0">
                <a:solidFill>
                  <a:srgbClr val="146CFD"/>
                </a:solidFill>
              </a:rPr>
              <a:t> </a:t>
            </a:r>
            <a:r>
              <a:rPr lang="en-AU" sz="1200" dirty="0"/>
              <a:t>by</a:t>
            </a:r>
            <a:r>
              <a:rPr lang="en-AU" sz="1200" dirty="0">
                <a:solidFill>
                  <a:srgbClr val="FF0000"/>
                </a:solidFill>
              </a:rPr>
              <a:t> </a:t>
            </a:r>
            <a:r>
              <a:rPr lang="en-AU" sz="1200" dirty="0">
                <a:solidFill>
                  <a:srgbClr val="FF0000"/>
                </a:solidFill>
                <a:hlinkClick r:id="rId6"/>
              </a:rPr>
              <a:t>Google Maps</a:t>
            </a:r>
            <a:r>
              <a:rPr lang="en-AU" sz="1200" dirty="0">
                <a:solidFill>
                  <a:srgbClr val="FF0000"/>
                </a:solidFill>
              </a:rPr>
              <a:t> </a:t>
            </a:r>
            <a:r>
              <a:rPr lang="en-AU" sz="1200" dirty="0"/>
              <a:t>is licensed under</a:t>
            </a:r>
            <a:r>
              <a:rPr lang="en-AU" sz="1200" dirty="0">
                <a:solidFill>
                  <a:srgbClr val="FF0000"/>
                </a:solidFill>
              </a:rPr>
              <a:t> </a:t>
            </a:r>
            <a:r>
              <a:rPr lang="en-AU" sz="1200" dirty="0">
                <a:solidFill>
                  <a:srgbClr val="FF0000"/>
                </a:solidFill>
                <a:hlinkClick r:id="rId7"/>
              </a:rPr>
              <a:t>Google Maps/Google Earth Additional Terms of Service</a:t>
            </a:r>
            <a:r>
              <a:rPr lang="en-AU" sz="1200" dirty="0"/>
              <a:t>. </a:t>
            </a:r>
            <a:endParaRPr lang="en-AU" sz="1200" strike="sngStrike" dirty="0">
              <a:solidFill>
                <a:srgbClr val="FF0000"/>
              </a:solidFill>
            </a:endParaRPr>
          </a:p>
          <a:p>
            <a:endParaRPr lang="en-AU" sz="1200" dirty="0">
              <a:solidFill>
                <a:schemeClr val="accent1">
                  <a:lumMod val="50000"/>
                </a:schemeClr>
              </a:solidFill>
            </a:endParaRPr>
          </a:p>
        </p:txBody>
      </p:sp>
      <p:grpSp>
        <p:nvGrpSpPr>
          <p:cNvPr id="27" name="Group 26" descr="A map of North Africa with an arrow and pin highlighting Tobruk.">
            <a:extLst>
              <a:ext uri="{FF2B5EF4-FFF2-40B4-BE49-F238E27FC236}">
                <a16:creationId xmlns:a16="http://schemas.microsoft.com/office/drawing/2014/main" id="{B9071919-55AF-6BD8-BE9B-BBC49D938BF4}"/>
              </a:ext>
            </a:extLst>
          </p:cNvPr>
          <p:cNvGrpSpPr/>
          <p:nvPr/>
        </p:nvGrpSpPr>
        <p:grpSpPr>
          <a:xfrm>
            <a:off x="360000" y="1105918"/>
            <a:ext cx="11080274" cy="5063212"/>
            <a:chOff x="360000" y="1105918"/>
            <a:chExt cx="11080274" cy="5063212"/>
          </a:xfrm>
        </p:grpSpPr>
        <p:grpSp>
          <p:nvGrpSpPr>
            <p:cNvPr id="2" name="Group 1" descr="A map of North Africa with an arrow and pin highlighting Tobruk.">
              <a:extLst>
                <a:ext uri="{FF2B5EF4-FFF2-40B4-BE49-F238E27FC236}">
                  <a16:creationId xmlns:a16="http://schemas.microsoft.com/office/drawing/2014/main" id="{B2ED1753-C7AD-C125-F46E-6FE829EA5681}"/>
                </a:ext>
              </a:extLst>
            </p:cNvPr>
            <p:cNvGrpSpPr/>
            <p:nvPr/>
          </p:nvGrpSpPr>
          <p:grpSpPr>
            <a:xfrm>
              <a:off x="360000" y="1105918"/>
              <a:ext cx="11080274" cy="5063212"/>
              <a:chOff x="1033450" y="1115631"/>
              <a:chExt cx="10125100" cy="4626738"/>
            </a:xfrm>
          </p:grpSpPr>
          <p:pic>
            <p:nvPicPr>
              <p:cNvPr id="4" name="Picture 3">
                <a:extLst>
                  <a:ext uri="{FF2B5EF4-FFF2-40B4-BE49-F238E27FC236}">
                    <a16:creationId xmlns:a16="http://schemas.microsoft.com/office/drawing/2014/main" id="{192C4D7D-A66F-2C06-A2DA-84C03701D3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3450" y="1115631"/>
                <a:ext cx="10125100" cy="4626738"/>
              </a:xfrm>
              <a:prstGeom prst="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0DE41EB-8AB2-294E-FE8C-069E5BB3C816}"/>
                  </a:ext>
                </a:extLst>
              </p:cNvPr>
              <p:cNvSpPr txBox="1"/>
              <p:nvPr/>
            </p:nvSpPr>
            <p:spPr>
              <a:xfrm>
                <a:off x="2372797" y="3619490"/>
                <a:ext cx="1892105" cy="365619"/>
              </a:xfrm>
              <a:prstGeom prst="rect">
                <a:avLst/>
              </a:prstGeom>
              <a:noFill/>
            </p:spPr>
            <p:txBody>
              <a:bodyPr wrap="square" lIns="91440" tIns="45720" rIns="91440" bIns="45720" rtlCol="0" anchor="t">
                <a:spAutoFit/>
              </a:bodyPr>
              <a:lstStyle/>
              <a:p>
                <a:r>
                  <a:rPr lang="en-AU" sz="2000" b="1" dirty="0">
                    <a:latin typeface="+mj-lt"/>
                  </a:rPr>
                  <a:t>Tobruk</a:t>
                </a:r>
              </a:p>
            </p:txBody>
          </p:sp>
        </p:grpSp>
        <p:sp>
          <p:nvSpPr>
            <p:cNvPr id="25" name="Arrow: Down 24">
              <a:extLst>
                <a:ext uri="{FF2B5EF4-FFF2-40B4-BE49-F238E27FC236}">
                  <a16:creationId xmlns:a16="http://schemas.microsoft.com/office/drawing/2014/main" id="{8938117D-BC3D-24CA-A75B-D82F42AA08EC}"/>
                </a:ext>
              </a:extLst>
            </p:cNvPr>
            <p:cNvSpPr/>
            <p:nvPr/>
          </p:nvSpPr>
          <p:spPr>
            <a:xfrm rot="12817532">
              <a:off x="2483598" y="2990614"/>
              <a:ext cx="258599" cy="90172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grpSp>
      <p:pic>
        <p:nvPicPr>
          <p:cNvPr id="26" name="Audio 12" descr="A voice recording describing where Tobruk is located and the events that took place there.">
            <a:hlinkClick r:id="" action="ppaction://media"/>
            <a:extLst>
              <a:ext uri="{FF2B5EF4-FFF2-40B4-BE49-F238E27FC236}">
                <a16:creationId xmlns:a16="http://schemas.microsoft.com/office/drawing/2014/main" id="{8023E83D-6767-BCAE-172E-2F0580AFC5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7200" y="6138000"/>
            <a:ext cx="720000" cy="720000"/>
          </a:xfrm>
          <a:prstGeom prst="rect">
            <a:avLst/>
          </a:prstGeom>
        </p:spPr>
      </p:pic>
      <p:sp>
        <p:nvSpPr>
          <p:cNvPr id="3" name="Slide Number Placeholder 2">
            <a:extLst>
              <a:ext uri="{FF2B5EF4-FFF2-40B4-BE49-F238E27FC236}">
                <a16:creationId xmlns:a16="http://schemas.microsoft.com/office/drawing/2014/main" id="{20DC3447-5C45-10D9-DBE5-7C00C4C94D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180070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42"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E5C1F2-01B2-9E7D-9718-40DA4C1BB7F0}"/>
              </a:ext>
            </a:extLst>
          </p:cNvPr>
          <p:cNvSpPr>
            <a:spLocks noGrp="1"/>
          </p:cNvSpPr>
          <p:nvPr>
            <p:ph type="title"/>
          </p:nvPr>
        </p:nvSpPr>
        <p:spPr>
          <a:xfrm>
            <a:off x="360000" y="360000"/>
            <a:ext cx="10080000" cy="646867"/>
          </a:xfrm>
        </p:spPr>
        <p:txBody>
          <a:bodyPr/>
          <a:lstStyle/>
          <a:p>
            <a:r>
              <a:rPr lang="en-GB" dirty="0"/>
              <a:t>North Africa – WWII – part 2</a:t>
            </a:r>
            <a:endParaRPr lang="en-AU" dirty="0"/>
          </a:p>
        </p:txBody>
      </p:sp>
      <p:grpSp>
        <p:nvGrpSpPr>
          <p:cNvPr id="26" name="Group 25" descr="A map of North Africa. Two icons representing Cecil Clayton show that he was stationed in Tobruk in 1941 and then El Alamein in 1942.">
            <a:extLst>
              <a:ext uri="{FF2B5EF4-FFF2-40B4-BE49-F238E27FC236}">
                <a16:creationId xmlns:a16="http://schemas.microsoft.com/office/drawing/2014/main" id="{0A40858C-4D2C-9042-EE6A-F62CBE29F0E6}"/>
              </a:ext>
            </a:extLst>
          </p:cNvPr>
          <p:cNvGrpSpPr/>
          <p:nvPr/>
        </p:nvGrpSpPr>
        <p:grpSpPr>
          <a:xfrm>
            <a:off x="359999" y="908772"/>
            <a:ext cx="10727101" cy="5103988"/>
            <a:chOff x="360000" y="1107942"/>
            <a:chExt cx="9403644" cy="4474283"/>
          </a:xfrm>
          <a:effectLst/>
        </p:grpSpPr>
        <p:grpSp>
          <p:nvGrpSpPr>
            <p:cNvPr id="27" name="Group 26">
              <a:extLst>
                <a:ext uri="{FF2B5EF4-FFF2-40B4-BE49-F238E27FC236}">
                  <a16:creationId xmlns:a16="http://schemas.microsoft.com/office/drawing/2014/main" id="{7286830A-5A83-6B80-B3AF-6161F9EE3FE2}"/>
                </a:ext>
              </a:extLst>
            </p:cNvPr>
            <p:cNvGrpSpPr/>
            <p:nvPr/>
          </p:nvGrpSpPr>
          <p:grpSpPr>
            <a:xfrm>
              <a:off x="360000" y="1107942"/>
              <a:ext cx="9403644" cy="4474283"/>
              <a:chOff x="360000" y="1107942"/>
              <a:chExt cx="9403644" cy="4474283"/>
            </a:xfrm>
          </p:grpSpPr>
          <p:pic>
            <p:nvPicPr>
              <p:cNvPr id="31" name="Picture 4" descr="Map&#10;&#10;Description automatically generated">
                <a:extLst>
                  <a:ext uri="{FF2B5EF4-FFF2-40B4-BE49-F238E27FC236}">
                    <a16:creationId xmlns:a16="http://schemas.microsoft.com/office/drawing/2014/main" id="{95D8EF36-FD0E-D16C-2F5A-37C46637C2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000" y="1576370"/>
                <a:ext cx="9403644" cy="4005855"/>
              </a:xfrm>
              <a:prstGeom prst="rect">
                <a:avLst/>
              </a:prstGeom>
              <a:ln>
                <a:noFill/>
              </a:ln>
              <a:effectLst>
                <a:outerShdw blurRad="76200" dist="38100" dir="7800000" algn="tl" rotWithShape="0">
                  <a:srgbClr val="000000">
                    <a:alpha val="40000"/>
                  </a:srgbClr>
                </a:outerShdw>
              </a:effectLst>
            </p:spPr>
          </p:pic>
          <p:sp>
            <p:nvSpPr>
              <p:cNvPr id="32" name="Arrow: Down 31">
                <a:extLst>
                  <a:ext uri="{FF2B5EF4-FFF2-40B4-BE49-F238E27FC236}">
                    <a16:creationId xmlns:a16="http://schemas.microsoft.com/office/drawing/2014/main" id="{E76A12A7-5673-819F-B2AB-D2638A8E3669}"/>
                  </a:ext>
                </a:extLst>
              </p:cNvPr>
              <p:cNvSpPr/>
              <p:nvPr/>
            </p:nvSpPr>
            <p:spPr>
              <a:xfrm>
                <a:off x="3598582" y="1429297"/>
                <a:ext cx="226694" cy="96313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3" name="TextBox 32">
                <a:extLst>
                  <a:ext uri="{FF2B5EF4-FFF2-40B4-BE49-F238E27FC236}">
                    <a16:creationId xmlns:a16="http://schemas.microsoft.com/office/drawing/2014/main" id="{7A9CF682-3E11-5BE4-5ABB-5EF21E276A67}"/>
                  </a:ext>
                </a:extLst>
              </p:cNvPr>
              <p:cNvSpPr txBox="1"/>
              <p:nvPr/>
            </p:nvSpPr>
            <p:spPr>
              <a:xfrm>
                <a:off x="2784419" y="1107942"/>
                <a:ext cx="2743200" cy="3507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1"/>
                    </a:solidFill>
                    <a:latin typeface="+mj-lt"/>
                    <a:cs typeface="Calibri"/>
                  </a:rPr>
                  <a:t>Tobruk – </a:t>
                </a:r>
                <a:r>
                  <a:rPr lang="en-US" sz="2000" b="1" dirty="0">
                    <a:latin typeface="+mj-lt"/>
                    <a:cs typeface="Calibri"/>
                  </a:rPr>
                  <a:t>1941</a:t>
                </a:r>
              </a:p>
            </p:txBody>
          </p:sp>
        </p:grpSp>
        <p:pic>
          <p:nvPicPr>
            <p:cNvPr id="28" name="Graphic 10" descr="Soldier male with solid fill">
              <a:extLst>
                <a:ext uri="{FF2B5EF4-FFF2-40B4-BE49-F238E27FC236}">
                  <a16:creationId xmlns:a16="http://schemas.microsoft.com/office/drawing/2014/main" id="{F2F05A58-CC0F-8B8A-DA52-BC62D5DD24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71276" y="2434587"/>
              <a:ext cx="254000" cy="254000"/>
            </a:xfrm>
            <a:prstGeom prst="rect">
              <a:avLst/>
            </a:prstGeom>
          </p:spPr>
        </p:pic>
        <p:pic>
          <p:nvPicPr>
            <p:cNvPr id="29" name="Graphic 10" descr="Soldier male with solid fill">
              <a:extLst>
                <a:ext uri="{FF2B5EF4-FFF2-40B4-BE49-F238E27FC236}">
                  <a16:creationId xmlns:a16="http://schemas.microsoft.com/office/drawing/2014/main" id="{F0391807-5804-A53C-27F0-E999883669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46928" y="3162300"/>
              <a:ext cx="254000" cy="254000"/>
            </a:xfrm>
            <a:prstGeom prst="rect">
              <a:avLst/>
            </a:prstGeom>
          </p:spPr>
        </p:pic>
        <p:sp>
          <p:nvSpPr>
            <p:cNvPr id="30" name="TextBox 29">
              <a:extLst>
                <a:ext uri="{FF2B5EF4-FFF2-40B4-BE49-F238E27FC236}">
                  <a16:creationId xmlns:a16="http://schemas.microsoft.com/office/drawing/2014/main" id="{D674B799-6C7D-9B95-1E2E-962F3FA60FEF}"/>
                </a:ext>
              </a:extLst>
            </p:cNvPr>
            <p:cNvSpPr txBox="1"/>
            <p:nvPr/>
          </p:nvSpPr>
          <p:spPr>
            <a:xfrm>
              <a:off x="5590372" y="2970865"/>
              <a:ext cx="2743200" cy="2698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2"/>
                  </a:solidFill>
                  <a:latin typeface="+mj-lt"/>
                  <a:cs typeface="Calibri"/>
                </a:rPr>
                <a:t>El Alamein  - 1942</a:t>
              </a:r>
            </a:p>
          </p:txBody>
        </p:sp>
      </p:grpSp>
      <p:sp>
        <p:nvSpPr>
          <p:cNvPr id="24" name="TextBox 23">
            <a:extLst>
              <a:ext uri="{FF2B5EF4-FFF2-40B4-BE49-F238E27FC236}">
                <a16:creationId xmlns:a16="http://schemas.microsoft.com/office/drawing/2014/main" id="{9691DF10-6C9B-6DD3-BF7A-D198CC67D4AE}"/>
              </a:ext>
            </a:extLst>
          </p:cNvPr>
          <p:cNvSpPr txBox="1"/>
          <p:nvPr/>
        </p:nvSpPr>
        <p:spPr>
          <a:xfrm>
            <a:off x="359999" y="6264351"/>
            <a:ext cx="9702800" cy="184666"/>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200" dirty="0">
                <a:hlinkClick r:id="rId8">
                  <a:extLst>
                    <a:ext uri="{A12FA001-AC4F-418D-AE19-62706E023703}">
                      <ahyp:hlinkClr xmlns:ahyp="http://schemas.microsoft.com/office/drawing/2018/hyperlinkcolor" val="tx"/>
                    </a:ext>
                  </a:extLst>
                </a:hlinkClick>
              </a:rPr>
              <a:t>‘</a:t>
            </a:r>
            <a:r>
              <a:rPr lang="en-AU" sz="1200" dirty="0">
                <a:solidFill>
                  <a:srgbClr val="146CFD"/>
                </a:solidFill>
                <a:hlinkClick r:id="rId8">
                  <a:extLst>
                    <a:ext uri="{A12FA001-AC4F-418D-AE19-62706E023703}">
                      <ahyp:hlinkClr xmlns:ahyp="http://schemas.microsoft.com/office/drawing/2018/hyperlinkcolor" val="tx"/>
                    </a:ext>
                  </a:extLst>
                </a:hlinkClick>
              </a:rPr>
              <a:t>Map of Tobruk, Libya</a:t>
            </a:r>
            <a:r>
              <a:rPr lang="en-AU" sz="1200" dirty="0"/>
              <a:t>’ by </a:t>
            </a:r>
            <a:r>
              <a:rPr lang="en-AU" sz="1200" dirty="0">
                <a:solidFill>
                  <a:schemeClr val="accent2"/>
                </a:solidFill>
                <a:hlinkClick r:id="rId9">
                  <a:extLst>
                    <a:ext uri="{A12FA001-AC4F-418D-AE19-62706E023703}">
                      <ahyp:hlinkClr xmlns:ahyp="http://schemas.microsoft.com/office/drawing/2018/hyperlinkcolor" val="tx"/>
                    </a:ext>
                  </a:extLst>
                </a:hlinkClick>
              </a:rPr>
              <a:t>Google Maps</a:t>
            </a:r>
            <a:r>
              <a:rPr lang="en-AU" sz="1200" dirty="0"/>
              <a:t> is licensed under </a:t>
            </a:r>
            <a:r>
              <a:rPr lang="en-AU" sz="1200" dirty="0">
                <a:solidFill>
                  <a:schemeClr val="accent2"/>
                </a:solidFill>
                <a:hlinkClick r:id="rId10">
                  <a:extLst>
                    <a:ext uri="{A12FA001-AC4F-418D-AE19-62706E023703}">
                      <ahyp:hlinkClr xmlns:ahyp="http://schemas.microsoft.com/office/drawing/2018/hyperlinkcolor" val="tx"/>
                    </a:ext>
                  </a:extLst>
                </a:hlinkClick>
              </a:rPr>
              <a:t>Google Maps/Google Earth Additional Terms of Service</a:t>
            </a:r>
            <a:r>
              <a:rPr lang="en-AU" sz="1200" dirty="0">
                <a:solidFill>
                  <a:schemeClr val="accent2"/>
                </a:solidFill>
              </a:rPr>
              <a:t>.</a:t>
            </a:r>
            <a:endParaRPr lang="en-AU" sz="1200" strike="sngStrike" dirty="0">
              <a:solidFill>
                <a:schemeClr val="accent2"/>
              </a:solidFill>
            </a:endParaRPr>
          </a:p>
        </p:txBody>
      </p:sp>
      <p:pic>
        <p:nvPicPr>
          <p:cNvPr id="25" name="Audio 3" descr="A voice recording describing where Cecil Clayton was assigned in 1941 and 1942.">
            <a:hlinkClick r:id="" action="ppaction://media"/>
            <a:extLst>
              <a:ext uri="{FF2B5EF4-FFF2-40B4-BE49-F238E27FC236}">
                <a16:creationId xmlns:a16="http://schemas.microsoft.com/office/drawing/2014/main" id="{42EB4C22-17E5-05D8-A848-FEAA28A1208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6138000"/>
            <a:ext cx="720000" cy="720000"/>
          </a:xfrm>
          <a:prstGeom prst="rect">
            <a:avLst/>
          </a:prstGeom>
        </p:spPr>
      </p:pic>
      <p:sp>
        <p:nvSpPr>
          <p:cNvPr id="3" name="Slide Number Placeholder 2">
            <a:extLst>
              <a:ext uri="{FF2B5EF4-FFF2-40B4-BE49-F238E27FC236}">
                <a16:creationId xmlns:a16="http://schemas.microsoft.com/office/drawing/2014/main" id="{20DC3447-5C45-10D9-DBE5-7C00C4C94D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40510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92"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2424"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C543F1-1FD4-CB8E-5CD8-EB8B27F5030C}"/>
              </a:ext>
            </a:extLst>
          </p:cNvPr>
          <p:cNvSpPr>
            <a:spLocks noGrp="1"/>
          </p:cNvSpPr>
          <p:nvPr>
            <p:ph type="title"/>
          </p:nvPr>
        </p:nvSpPr>
        <p:spPr/>
        <p:txBody>
          <a:bodyPr/>
          <a:lstStyle/>
          <a:p>
            <a:r>
              <a:rPr lang="en-GB" dirty="0"/>
              <a:t>The Rats of Tobruk – 1941 – the protagonists</a:t>
            </a:r>
            <a:endParaRPr lang="en-AU" dirty="0"/>
          </a:p>
        </p:txBody>
      </p:sp>
      <p:sp>
        <p:nvSpPr>
          <p:cNvPr id="6" name="Text Placeholder 5">
            <a:extLst>
              <a:ext uri="{FF2B5EF4-FFF2-40B4-BE49-F238E27FC236}">
                <a16:creationId xmlns:a16="http://schemas.microsoft.com/office/drawing/2014/main" id="{66EF8EF6-611C-0052-2157-BA01DEF1D3DB}"/>
              </a:ext>
            </a:extLst>
          </p:cNvPr>
          <p:cNvSpPr>
            <a:spLocks noGrp="1"/>
          </p:cNvSpPr>
          <p:nvPr>
            <p:ph type="body" sz="quarter" idx="18"/>
          </p:nvPr>
        </p:nvSpPr>
        <p:spPr>
          <a:xfrm>
            <a:off x="359999" y="982520"/>
            <a:ext cx="10080001" cy="294707"/>
          </a:xfrm>
        </p:spPr>
        <p:txBody>
          <a:bodyPr/>
          <a:lstStyle/>
          <a:p>
            <a:r>
              <a:rPr lang="en-AU" dirty="0"/>
              <a:t>Context</a:t>
            </a:r>
          </a:p>
        </p:txBody>
      </p:sp>
      <p:sp>
        <p:nvSpPr>
          <p:cNvPr id="5" name="Content Placeholder 4">
            <a:extLst>
              <a:ext uri="{FF2B5EF4-FFF2-40B4-BE49-F238E27FC236}">
                <a16:creationId xmlns:a16="http://schemas.microsoft.com/office/drawing/2014/main" id="{B0F01D61-E924-CD03-8A6C-EFB98BCB0D1A}"/>
              </a:ext>
            </a:extLst>
          </p:cNvPr>
          <p:cNvSpPr>
            <a:spLocks noGrp="1"/>
          </p:cNvSpPr>
          <p:nvPr>
            <p:ph idx="1"/>
          </p:nvPr>
        </p:nvSpPr>
        <p:spPr>
          <a:xfrm>
            <a:off x="360000" y="1460752"/>
            <a:ext cx="5558791" cy="455380"/>
          </a:xfrm>
        </p:spPr>
        <p:txBody>
          <a:bodyPr/>
          <a:lstStyle/>
          <a:p>
            <a:r>
              <a:rPr lang="en-AU" b="1" dirty="0">
                <a:latin typeface="+mj-lt"/>
              </a:rPr>
              <a:t>Lt General Leslie Morshead (Australia)</a:t>
            </a:r>
          </a:p>
        </p:txBody>
      </p:sp>
      <p:pic>
        <p:nvPicPr>
          <p:cNvPr id="9" name="Picture 4" descr="Image of Lt General Leslie Morshead (Australia)">
            <a:extLst>
              <a:ext uri="{FF2B5EF4-FFF2-40B4-BE49-F238E27FC236}">
                <a16:creationId xmlns:a16="http://schemas.microsoft.com/office/drawing/2014/main" id="{D62FEDE6-4D34-BCB5-3C8A-039B0FDEE2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60000" y="1975689"/>
            <a:ext cx="2417708" cy="326807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767E7C8-0E8C-5779-AE20-F4A3FE3BA370}"/>
              </a:ext>
            </a:extLst>
          </p:cNvPr>
          <p:cNvSpPr txBox="1"/>
          <p:nvPr/>
        </p:nvSpPr>
        <p:spPr>
          <a:xfrm>
            <a:off x="360001" y="5321482"/>
            <a:ext cx="4402072" cy="79707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nSpc>
                <a:spcPct val="150000"/>
              </a:lnSpc>
            </a:pPr>
            <a:r>
              <a:rPr lang="en-AU" sz="1200" dirty="0"/>
              <a:t>Stuckey N (n.d.) </a:t>
            </a:r>
            <a:r>
              <a:rPr lang="en-AU" sz="1200" i="1" dirty="0"/>
              <a:t>unnamed</a:t>
            </a:r>
            <a:r>
              <a:rPr lang="en-AU" sz="1200" dirty="0"/>
              <a:t> [photograph], </a:t>
            </a:r>
            <a:r>
              <a:rPr lang="en-AU" sz="1200" i="1" dirty="0">
                <a:hlinkClick r:id="rId6"/>
              </a:rPr>
              <a:t>The Australian War Memorial</a:t>
            </a:r>
            <a:r>
              <a:rPr lang="en-AU" sz="1200" dirty="0"/>
              <a:t>, </a:t>
            </a:r>
            <a:r>
              <a:rPr lang="en-AU" sz="1200" dirty="0">
                <a:effectLst/>
                <a:ea typeface="Calibri" panose="020F0502020204030204" pitchFamily="34" charset="0"/>
              </a:rPr>
              <a:t>Australian War Memorial website</a:t>
            </a:r>
            <a:r>
              <a:rPr lang="en-AU" sz="1200" dirty="0"/>
              <a:t>, accessed 27 October 2023.</a:t>
            </a:r>
          </a:p>
        </p:txBody>
      </p:sp>
      <p:sp>
        <p:nvSpPr>
          <p:cNvPr id="7" name="Picture Placeholder 6">
            <a:extLst>
              <a:ext uri="{FF2B5EF4-FFF2-40B4-BE49-F238E27FC236}">
                <a16:creationId xmlns:a16="http://schemas.microsoft.com/office/drawing/2014/main" id="{5543CCFB-F619-38DA-621D-A619D53F392E}"/>
              </a:ext>
            </a:extLst>
          </p:cNvPr>
          <p:cNvSpPr>
            <a:spLocks noGrp="1"/>
          </p:cNvSpPr>
          <p:nvPr>
            <p:ph type="pic" sz="quarter" idx="19"/>
          </p:nvPr>
        </p:nvSpPr>
        <p:spPr>
          <a:xfrm>
            <a:off x="5810036" y="1460752"/>
            <a:ext cx="4208023" cy="827006"/>
          </a:xfrm>
        </p:spPr>
        <p:txBody>
          <a:bodyPr/>
          <a:lstStyle/>
          <a:p>
            <a:pPr>
              <a:spcAft>
                <a:spcPts val="0"/>
              </a:spcAft>
            </a:pPr>
            <a:r>
              <a:rPr lang="en-GB" sz="1800" b="1" dirty="0">
                <a:latin typeface="+mj-lt"/>
              </a:rPr>
              <a:t>General Field Marshall Erwin Rommel The Desert Fox (Germany)</a:t>
            </a:r>
          </a:p>
          <a:p>
            <a:endParaRPr lang="en-GB" sz="1800" dirty="0">
              <a:latin typeface="+mj-lt"/>
            </a:endParaRPr>
          </a:p>
          <a:p>
            <a:endParaRPr lang="en-AU" sz="1800" dirty="0">
              <a:latin typeface="+mj-lt"/>
            </a:endParaRPr>
          </a:p>
        </p:txBody>
      </p:sp>
      <p:pic>
        <p:nvPicPr>
          <p:cNvPr id="11" name="Picture 10" descr="Image of General Field Marshal Erwin Rommel The Desert Fox (Germany)">
            <a:extLst>
              <a:ext uri="{FF2B5EF4-FFF2-40B4-BE49-F238E27FC236}">
                <a16:creationId xmlns:a16="http://schemas.microsoft.com/office/drawing/2014/main" id="{DEFD4A50-4001-7875-9E1F-D613961B47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auto">
          <a:xfrm>
            <a:off x="5810036" y="2287758"/>
            <a:ext cx="2311500" cy="3287379"/>
          </a:xfrm>
          <a:prstGeom prst="rect">
            <a:avLst/>
          </a:prstGeom>
          <a:noFill/>
        </p:spPr>
      </p:pic>
      <p:sp>
        <p:nvSpPr>
          <p:cNvPr id="12" name="TextBox 11">
            <a:extLst>
              <a:ext uri="{FF2B5EF4-FFF2-40B4-BE49-F238E27FC236}">
                <a16:creationId xmlns:a16="http://schemas.microsoft.com/office/drawing/2014/main" id="{12206FF1-E893-B8AE-370A-1B84D6EDA9CE}"/>
              </a:ext>
            </a:extLst>
          </p:cNvPr>
          <p:cNvSpPr txBox="1"/>
          <p:nvPr/>
        </p:nvSpPr>
        <p:spPr>
          <a:xfrm>
            <a:off x="5810036" y="5575137"/>
            <a:ext cx="5090844" cy="612412"/>
          </a:xfrm>
          <a:prstGeom prst="rect">
            <a:avLst/>
          </a:prstGeom>
          <a:noFill/>
        </p:spPr>
        <p:txBody>
          <a:bodyPr wrap="square" lIns="91440" tIns="45720" rIns="91440" bIns="45720" anchor="t">
            <a:spAutoFit/>
          </a:bodyPr>
          <a:lstStyle/>
          <a:p>
            <a:pPr>
              <a:lnSpc>
                <a:spcPct val="150000"/>
              </a:lnSpc>
              <a:spcBef>
                <a:spcPts val="1200"/>
              </a:spcBef>
              <a:spcAft>
                <a:spcPts val="500"/>
              </a:spcAft>
            </a:pPr>
            <a:r>
              <a:rPr lang="en-AU" sz="1200" dirty="0">
                <a:effectLst/>
                <a:ea typeface="Calibri" panose="020F0502020204030204" pitchFamily="34" charset="0"/>
              </a:rPr>
              <a:t>Hoffman H (n.d.) </a:t>
            </a:r>
            <a:r>
              <a:rPr lang="en-AU" sz="1200" i="1" dirty="0"/>
              <a:t>unnamed </a:t>
            </a:r>
            <a:r>
              <a:rPr lang="en-AU" sz="1200" dirty="0"/>
              <a:t>[Photograph]</a:t>
            </a:r>
            <a:r>
              <a:rPr lang="en-AU" sz="1200" dirty="0">
                <a:effectLst/>
                <a:ea typeface="Calibri" panose="020F0502020204030204" pitchFamily="34" charset="0"/>
              </a:rPr>
              <a:t>, </a:t>
            </a:r>
            <a:r>
              <a:rPr lang="en-AU" sz="1200" i="1" dirty="0">
                <a:solidFill>
                  <a:schemeClr val="accent2"/>
                </a:solidFill>
                <a:effectLst/>
                <a:ea typeface="Calibri" panose="020F0502020204030204" pitchFamily="34" charset="0"/>
                <a:hlinkClick r:id="rId8">
                  <a:extLst>
                    <a:ext uri="{A12FA001-AC4F-418D-AE19-62706E023703}">
                      <ahyp:hlinkClr xmlns:ahyp="http://schemas.microsoft.com/office/drawing/2018/hyperlinkcolor" val="tx"/>
                    </a:ext>
                  </a:extLst>
                </a:hlinkClick>
              </a:rPr>
              <a:t>The Australian War Memorial</a:t>
            </a:r>
            <a:r>
              <a:rPr lang="en-AU" sz="1200" i="1" dirty="0">
                <a:solidFill>
                  <a:schemeClr val="accent2"/>
                </a:solidFill>
                <a:effectLst/>
                <a:ea typeface="Calibri" panose="020F0502020204030204" pitchFamily="34" charset="0"/>
              </a:rPr>
              <a:t>, </a:t>
            </a:r>
            <a:r>
              <a:rPr lang="en-AU" sz="1200" dirty="0">
                <a:solidFill>
                  <a:srgbClr val="041E41"/>
                </a:solidFill>
                <a:effectLst/>
                <a:ea typeface="Calibri" panose="020F0502020204030204" pitchFamily="34" charset="0"/>
              </a:rPr>
              <a:t>Australian War Memorial website,</a:t>
            </a:r>
            <a:r>
              <a:rPr lang="en-AU" sz="1200" dirty="0">
                <a:effectLst/>
                <a:ea typeface="Calibri" panose="020F0502020204030204" pitchFamily="34" charset="0"/>
              </a:rPr>
              <a:t> accessed 27 October 2023.</a:t>
            </a:r>
            <a:r>
              <a:rPr lang="en-AU" sz="1200" dirty="0">
                <a:ea typeface="Calibri" panose="020F0502020204030204" pitchFamily="34" charset="0"/>
              </a:rPr>
              <a:t> </a:t>
            </a:r>
            <a:endParaRPr lang="en-AU" sz="1200" strike="sngStrike" dirty="0">
              <a:effectLst/>
              <a:ea typeface="Calibri" panose="020F0502020204030204" pitchFamily="34" charset="0"/>
            </a:endParaRPr>
          </a:p>
        </p:txBody>
      </p:sp>
      <p:pic>
        <p:nvPicPr>
          <p:cNvPr id="14" name="Audio 13" descr="A voice recording introducing two opposing Generals - Lt General Leslie Morshead of Australia and General Field Marshal Erwin Rommel of Germany.">
            <a:hlinkClick r:id="" action="ppaction://media"/>
            <a:extLst>
              <a:ext uri="{FF2B5EF4-FFF2-40B4-BE49-F238E27FC236}">
                <a16:creationId xmlns:a16="http://schemas.microsoft.com/office/drawing/2014/main" id="{73933E87-BE17-BB44-529E-E7B4F0E6AD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0" y="6138000"/>
            <a:ext cx="720000" cy="720000"/>
          </a:xfrm>
          <a:prstGeom prst="rect">
            <a:avLst/>
          </a:prstGeom>
        </p:spPr>
      </p:pic>
      <p:sp>
        <p:nvSpPr>
          <p:cNvPr id="3" name="Slide Number Placeholder 2">
            <a:extLst>
              <a:ext uri="{FF2B5EF4-FFF2-40B4-BE49-F238E27FC236}">
                <a16:creationId xmlns:a16="http://schemas.microsoft.com/office/drawing/2014/main" id="{8B60A478-73C5-5860-AD97-57D997D9866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238338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3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3333"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1EBDD7-FBC8-D64F-E743-9A19E1A9B258}"/>
              </a:ext>
            </a:extLst>
          </p:cNvPr>
          <p:cNvSpPr>
            <a:spLocks noGrp="1"/>
          </p:cNvSpPr>
          <p:nvPr>
            <p:ph type="title"/>
          </p:nvPr>
        </p:nvSpPr>
        <p:spPr/>
        <p:txBody>
          <a:bodyPr/>
          <a:lstStyle/>
          <a:p>
            <a:r>
              <a:rPr lang="en-GB" dirty="0"/>
              <a:t>The Rats of Tobruk – 1941 – part 1 </a:t>
            </a:r>
            <a:endParaRPr lang="en-AU" dirty="0"/>
          </a:p>
        </p:txBody>
      </p:sp>
      <p:pic>
        <p:nvPicPr>
          <p:cNvPr id="10" name="Picture 9" descr="Battle map of Tobruk.">
            <a:extLst>
              <a:ext uri="{FF2B5EF4-FFF2-40B4-BE49-F238E27FC236}">
                <a16:creationId xmlns:a16="http://schemas.microsoft.com/office/drawing/2014/main" id="{6D72AA87-E944-24AF-192C-A0CB6E6355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000" y="1237495"/>
            <a:ext cx="8107630" cy="47869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4F4A62D-91C5-7CF0-0203-5D32E59E6404}"/>
              </a:ext>
            </a:extLst>
          </p:cNvPr>
          <p:cNvSpPr txBox="1"/>
          <p:nvPr/>
        </p:nvSpPr>
        <p:spPr>
          <a:xfrm>
            <a:off x="348000" y="6396088"/>
            <a:ext cx="10949920" cy="24308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Bef>
                <a:spcPts val="1200"/>
              </a:spcBef>
              <a:spcAft>
                <a:spcPts val="500"/>
              </a:spcAft>
            </a:pPr>
            <a:r>
              <a:rPr lang="en-AU" sz="1200" i="1" u="sng" dirty="0">
                <a:solidFill>
                  <a:srgbClr val="146CFD"/>
                </a:solidFill>
                <a:ea typeface="Calibri" panose="020F0502020204030204" pitchFamily="34" charset="0"/>
                <a:hlinkClick r:id="rId6">
                  <a:extLst>
                    <a:ext uri="{A12FA001-AC4F-418D-AE19-62706E023703}">
                      <ahyp:hlinkClr xmlns:ahyp="http://schemas.microsoft.com/office/drawing/2018/hyperlinkcolor" val="tx"/>
                    </a:ext>
                  </a:extLst>
                </a:hlinkClick>
              </a:rPr>
              <a:t>La</a:t>
            </a:r>
            <a:r>
              <a:rPr lang="en-AU" sz="1200" i="1" u="sng" dirty="0">
                <a:solidFill>
                  <a:srgbClr val="146CFD"/>
                </a:solidFill>
                <a:effectLst/>
                <a:ea typeface="Calibri" panose="020F0502020204030204" pitchFamily="34" charset="0"/>
                <a:hlinkClick r:id="rId6">
                  <a:extLst>
                    <a:ext uri="{A12FA001-AC4F-418D-AE19-62706E023703}">
                      <ahyp:hlinkClr xmlns:ahyp="http://schemas.microsoft.com/office/drawing/2018/hyperlinkcolor" val="tx"/>
                    </a:ext>
                  </a:extLst>
                </a:hlinkClick>
              </a:rPr>
              <a:t> </a:t>
            </a:r>
            <a:r>
              <a:rPr lang="en-AU" sz="1200" i="1" u="sng" dirty="0" err="1">
                <a:solidFill>
                  <a:srgbClr val="146CFD"/>
                </a:solidFill>
                <a:effectLst/>
                <a:ea typeface="Calibri" panose="020F0502020204030204" pitchFamily="34" charset="0"/>
                <a:hlinkClick r:id="rId6">
                  <a:extLst>
                    <a:ext uri="{A12FA001-AC4F-418D-AE19-62706E023703}">
                      <ahyp:hlinkClr xmlns:ahyp="http://schemas.microsoft.com/office/drawing/2018/hyperlinkcolor" val="tx"/>
                    </a:ext>
                  </a:extLst>
                </a:hlinkClick>
              </a:rPr>
              <a:t>caduta</a:t>
            </a:r>
            <a:r>
              <a:rPr lang="en-AU" sz="1200" i="1" u="sng" dirty="0">
                <a:solidFill>
                  <a:srgbClr val="146CFD"/>
                </a:solidFill>
                <a:effectLst/>
                <a:ea typeface="Calibri" panose="020F0502020204030204" pitchFamily="34" charset="0"/>
                <a:hlinkClick r:id="rId6">
                  <a:extLst>
                    <a:ext uri="{A12FA001-AC4F-418D-AE19-62706E023703}">
                      <ahyp:hlinkClr xmlns:ahyp="http://schemas.microsoft.com/office/drawing/2018/hyperlinkcolor" val="tx"/>
                    </a:ext>
                  </a:extLst>
                </a:hlinkClick>
              </a:rPr>
              <a:t> di</a:t>
            </a:r>
            <a:r>
              <a:rPr lang="en-AU" sz="1200" u="sng" dirty="0">
                <a:solidFill>
                  <a:srgbClr val="146CFD"/>
                </a:solidFill>
                <a:effectLst/>
                <a:ea typeface="Calibri" panose="020F0502020204030204" pitchFamily="34" charset="0"/>
                <a:hlinkClick r:id="rId6">
                  <a:extLst>
                    <a:ext uri="{A12FA001-AC4F-418D-AE19-62706E023703}">
                      <ahyp:hlinkClr xmlns:ahyp="http://schemas.microsoft.com/office/drawing/2018/hyperlinkcolor" val="tx"/>
                    </a:ext>
                  </a:extLst>
                </a:hlinkClick>
              </a:rPr>
              <a:t> Tobruk – 20 </a:t>
            </a:r>
            <a:r>
              <a:rPr lang="en-AU" sz="1200" u="sng" dirty="0" err="1">
                <a:solidFill>
                  <a:srgbClr val="146CFD"/>
                </a:solidFill>
                <a:effectLst/>
                <a:ea typeface="Calibri" panose="020F0502020204030204" pitchFamily="34" charset="0"/>
                <a:hlinkClick r:id="rId6">
                  <a:extLst>
                    <a:ext uri="{A12FA001-AC4F-418D-AE19-62706E023703}">
                      <ahyp:hlinkClr xmlns:ahyp="http://schemas.microsoft.com/office/drawing/2018/hyperlinkcolor" val="tx"/>
                    </a:ext>
                  </a:extLst>
                </a:hlinkClick>
              </a:rPr>
              <a:t>giugno</a:t>
            </a:r>
            <a:r>
              <a:rPr lang="en-AU" sz="1200" u="sng" dirty="0">
                <a:solidFill>
                  <a:srgbClr val="146CFD"/>
                </a:solidFill>
                <a:effectLst/>
                <a:ea typeface="Calibri" panose="020F0502020204030204" pitchFamily="34" charset="0"/>
                <a:hlinkClick r:id="rId6">
                  <a:extLst>
                    <a:ext uri="{A12FA001-AC4F-418D-AE19-62706E023703}">
                      <ahyp:hlinkClr xmlns:ahyp="http://schemas.microsoft.com/office/drawing/2018/hyperlinkcolor" val="tx"/>
                    </a:ext>
                  </a:extLst>
                </a:hlinkClick>
              </a:rPr>
              <a:t> 1942</a:t>
            </a:r>
            <a:r>
              <a:rPr lang="en-AU" sz="1200" u="sng" dirty="0">
                <a:solidFill>
                  <a:srgbClr val="FF0000"/>
                </a:solidFill>
                <a:effectLst/>
                <a:ea typeface="Calibri" panose="020F0502020204030204" pitchFamily="34" charset="0"/>
              </a:rPr>
              <a:t>’</a:t>
            </a:r>
            <a:r>
              <a:rPr lang="en-AU" sz="1200" dirty="0">
                <a:solidFill>
                  <a:srgbClr val="FF0000"/>
                </a:solidFill>
                <a:effectLst/>
                <a:ea typeface="Calibri" panose="020F0502020204030204" pitchFamily="34" charset="0"/>
              </a:rPr>
              <a:t> </a:t>
            </a:r>
            <a:r>
              <a:rPr lang="en-AU" sz="1200" dirty="0">
                <a:solidFill>
                  <a:srgbClr val="041E41"/>
                </a:solidFill>
                <a:effectLst/>
                <a:ea typeface="Calibri" panose="020F0502020204030204" pitchFamily="34" charset="0"/>
              </a:rPr>
              <a:t>by Claudio </a:t>
            </a:r>
            <a:r>
              <a:rPr lang="en-AU" sz="1200" dirty="0" err="1">
                <a:solidFill>
                  <a:srgbClr val="041E41"/>
                </a:solidFill>
                <a:effectLst/>
                <a:ea typeface="Calibri" panose="020F0502020204030204" pitchFamily="34" charset="0"/>
              </a:rPr>
              <a:t>Nardi</a:t>
            </a:r>
            <a:r>
              <a:rPr lang="en-AU" sz="1200" dirty="0">
                <a:solidFill>
                  <a:srgbClr val="041E41"/>
                </a:solidFill>
                <a:effectLst/>
                <a:ea typeface="Calibri" panose="020F0502020204030204" pitchFamily="34" charset="0"/>
              </a:rPr>
              <a:t> (</a:t>
            </a:r>
            <a:r>
              <a:rPr lang="en-AU" sz="1200" dirty="0" err="1">
                <a:solidFill>
                  <a:srgbClr val="041E41"/>
                </a:solidFill>
                <a:effectLst/>
                <a:ea typeface="Calibri" panose="020F0502020204030204" pitchFamily="34" charset="0"/>
              </a:rPr>
              <a:t>Klaudio</a:t>
            </a:r>
            <a:r>
              <a:rPr lang="en-AU" sz="1200" dirty="0">
                <a:solidFill>
                  <a:srgbClr val="041E41"/>
                </a:solidFill>
                <a:effectLst/>
                <a:ea typeface="Calibri" panose="020F0502020204030204" pitchFamily="34" charset="0"/>
              </a:rPr>
              <a:t>) is licensed under</a:t>
            </a:r>
            <a:r>
              <a:rPr lang="en-AU" sz="1200" dirty="0">
                <a:solidFill>
                  <a:schemeClr val="accent2"/>
                </a:solidFill>
                <a:effectLst/>
                <a:ea typeface="Calibri" panose="020F0502020204030204" pitchFamily="34" charset="0"/>
              </a:rPr>
              <a:t> </a:t>
            </a:r>
            <a:r>
              <a:rPr lang="en-AU" sz="1200" dirty="0">
                <a:solidFill>
                  <a:srgbClr val="FF0000"/>
                </a:solidFill>
                <a:effectLst/>
                <a:ea typeface="Calibri" panose="020F0502020204030204" pitchFamily="34" charset="0"/>
                <a:hlinkClick r:id="rId7"/>
              </a:rPr>
              <a:t>CC BY-SA 3.0</a:t>
            </a:r>
            <a:r>
              <a:rPr lang="en-AU" sz="1200" dirty="0">
                <a:solidFill>
                  <a:srgbClr val="FF0000"/>
                </a:solidFill>
                <a:ea typeface="Calibri" panose="020F0502020204030204" pitchFamily="34" charset="0"/>
              </a:rPr>
              <a:t>.</a:t>
            </a:r>
            <a:endParaRPr lang="en-AU" sz="1200" i="0" u="none" cap="none" spc="0" normalizeH="0" baseline="0" noProof="0" dirty="0">
              <a:ln>
                <a:noFill/>
              </a:ln>
              <a:solidFill>
                <a:srgbClr val="FF0000"/>
              </a:solidFill>
              <a:effectLst/>
              <a:uLnTx/>
              <a:uFillTx/>
            </a:endParaRPr>
          </a:p>
        </p:txBody>
      </p:sp>
      <p:pic>
        <p:nvPicPr>
          <p:cNvPr id="12" name="Audio 9" descr="A voice recording describing the battlefield map of Tobruk.">
            <a:hlinkClick r:id="" action="ppaction://media"/>
            <a:extLst>
              <a:ext uri="{FF2B5EF4-FFF2-40B4-BE49-F238E27FC236}">
                <a16:creationId xmlns:a16="http://schemas.microsoft.com/office/drawing/2014/main" id="{89A038E6-4C88-BD73-2906-D942D0AAEC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6138000"/>
            <a:ext cx="720000" cy="720000"/>
          </a:xfrm>
          <a:prstGeom prst="rect">
            <a:avLst/>
          </a:prstGeom>
        </p:spPr>
      </p:pic>
      <p:sp>
        <p:nvSpPr>
          <p:cNvPr id="4" name="Slide Number Placeholder 3">
            <a:extLst>
              <a:ext uri="{FF2B5EF4-FFF2-40B4-BE49-F238E27FC236}">
                <a16:creationId xmlns:a16="http://schemas.microsoft.com/office/drawing/2014/main" id="{D667B742-E730-E655-7E39-0975DDD47C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6205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3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CDF9-F4E0-C447-8DC6-507B0CBFB80A}"/>
              </a:ext>
            </a:extLst>
          </p:cNvPr>
          <p:cNvSpPr>
            <a:spLocks noGrp="1"/>
          </p:cNvSpPr>
          <p:nvPr>
            <p:ph type="title"/>
          </p:nvPr>
        </p:nvSpPr>
        <p:spPr>
          <a:xfrm>
            <a:off x="360000" y="360000"/>
            <a:ext cx="10080000" cy="608219"/>
          </a:xfrm>
        </p:spPr>
        <p:txBody>
          <a:bodyPr/>
          <a:lstStyle/>
          <a:p>
            <a:r>
              <a:rPr lang="en-GB" dirty="0"/>
              <a:t>The Rats of Tobruk – 1941 – part 2</a:t>
            </a:r>
            <a:endParaRPr lang="en-AU" dirty="0"/>
          </a:p>
        </p:txBody>
      </p:sp>
      <p:sp>
        <p:nvSpPr>
          <p:cNvPr id="4" name="Rectangle 3">
            <a:extLst>
              <a:ext uri="{FF2B5EF4-FFF2-40B4-BE49-F238E27FC236}">
                <a16:creationId xmlns:a16="http://schemas.microsoft.com/office/drawing/2014/main" id="{EC7D66CA-23DC-ED3F-5223-40CEB9D4064E}"/>
              </a:ext>
            </a:extLst>
          </p:cNvPr>
          <p:cNvSpPr/>
          <p:nvPr/>
        </p:nvSpPr>
        <p:spPr>
          <a:xfrm>
            <a:off x="360000" y="1099916"/>
            <a:ext cx="11174412" cy="1420838"/>
          </a:xfrm>
          <a:prstGeom prst="rect">
            <a:avLst/>
          </a:prstGeom>
        </p:spPr>
        <p:txBody>
          <a:bodyPr wrap="square">
            <a:spAutoFit/>
          </a:bodyPr>
          <a:lstStyle/>
          <a:p>
            <a:pPr>
              <a:lnSpc>
                <a:spcPct val="150000"/>
              </a:lnSpc>
            </a:pPr>
            <a:r>
              <a:rPr lang="en-AU" sz="2000" dirty="0">
                <a:solidFill>
                  <a:schemeClr val="accent1">
                    <a:lumMod val="50000"/>
                  </a:schemeClr>
                </a:solidFill>
              </a:rPr>
              <a:t>“He lived in a tin hut with a hard dirt floor.</a:t>
            </a:r>
            <a:br>
              <a:rPr lang="en-AU" sz="2000" dirty="0">
                <a:solidFill>
                  <a:schemeClr val="accent1">
                    <a:lumMod val="50000"/>
                  </a:schemeClr>
                </a:solidFill>
              </a:rPr>
            </a:br>
            <a:r>
              <a:rPr lang="en-AU" sz="2000" dirty="0">
                <a:solidFill>
                  <a:schemeClr val="accent1">
                    <a:lumMod val="50000"/>
                  </a:schemeClr>
                </a:solidFill>
              </a:rPr>
              <a:t>He had bags sewn together that was his door.</a:t>
            </a:r>
          </a:p>
          <a:p>
            <a:pPr>
              <a:lnSpc>
                <a:spcPct val="150000"/>
              </a:lnSpc>
            </a:pPr>
            <a:r>
              <a:rPr lang="en-AU" sz="2000" dirty="0">
                <a:solidFill>
                  <a:schemeClr val="accent1">
                    <a:lumMod val="50000"/>
                  </a:schemeClr>
                </a:solidFill>
              </a:rPr>
              <a:t>He was a Rat of Tobruk…” (Clayton, 1988)</a:t>
            </a:r>
          </a:p>
        </p:txBody>
      </p:sp>
      <p:grpSp>
        <p:nvGrpSpPr>
          <p:cNvPr id="5" name="Group 4" descr="A patrol making its way through a gap in barbed wire entanglements. ">
            <a:extLst>
              <a:ext uri="{FF2B5EF4-FFF2-40B4-BE49-F238E27FC236}">
                <a16:creationId xmlns:a16="http://schemas.microsoft.com/office/drawing/2014/main" id="{9DB0EF53-36EF-86AF-6D6A-E9887E5FC250}"/>
              </a:ext>
            </a:extLst>
          </p:cNvPr>
          <p:cNvGrpSpPr/>
          <p:nvPr/>
        </p:nvGrpSpPr>
        <p:grpSpPr>
          <a:xfrm>
            <a:off x="407988" y="2821774"/>
            <a:ext cx="3582530" cy="3668523"/>
            <a:chOff x="326860" y="2465152"/>
            <a:chExt cx="3582530" cy="3668523"/>
          </a:xfrm>
        </p:grpSpPr>
        <p:pic>
          <p:nvPicPr>
            <p:cNvPr id="6" name="Picture 2" descr="File:Australian 2-13th Inf Bn at Tobruk (AWM photo 020780).jpg">
              <a:extLst>
                <a:ext uri="{FF2B5EF4-FFF2-40B4-BE49-F238E27FC236}">
                  <a16:creationId xmlns:a16="http://schemas.microsoft.com/office/drawing/2014/main" id="{B8E6409E-421D-D02D-B8B2-C7FE5D87D4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860" y="2465152"/>
              <a:ext cx="3582530" cy="239619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EBC562C-474E-9ACC-CBAC-88A75F37DD08}"/>
                </a:ext>
              </a:extLst>
            </p:cNvPr>
            <p:cNvSpPr txBox="1"/>
            <p:nvPr/>
          </p:nvSpPr>
          <p:spPr>
            <a:xfrm>
              <a:off x="326860" y="5025679"/>
              <a:ext cx="3582530"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kumimoji="0" lang="en-GB" sz="1200" b="0" i="0" u="none" strike="noStrike" kern="0" cap="none" spc="0" normalizeH="0" baseline="0" noProof="0" dirty="0">
                  <a:ln>
                    <a:noFill/>
                  </a:ln>
                  <a:solidFill>
                    <a:srgbClr val="041D42"/>
                  </a:solidFill>
                  <a:effectLst/>
                  <a:uLnTx/>
                  <a:uFillTx/>
                </a:rPr>
                <a:t>Unknown. (1941) A Patrol From The 2/13th Infantry Battalion Making Its Way Through A Gap In The Barbed Wire Entanglements Protecting Its Unit Position. Image from: </a:t>
              </a:r>
              <a:r>
                <a:rPr kumimoji="0" lang="en-GB" sz="1200" b="0" i="0" u="none" strike="noStrike" kern="0" cap="none" spc="0" normalizeH="0" baseline="0" noProof="0" dirty="0">
                  <a:ln>
                    <a:noFill/>
                  </a:ln>
                  <a:solidFill>
                    <a:srgbClr val="041D42"/>
                  </a:solidFill>
                  <a:effectLst/>
                  <a:uLnTx/>
                  <a:uFillTx/>
                  <a:hlinkClick r:id="rId6"/>
                </a:rPr>
                <a:t>https://www.awm.gov.au/collection/020780</a:t>
              </a:r>
              <a:r>
                <a:rPr kumimoji="0" lang="en-GB" sz="1200" b="0" i="0" u="none" strike="noStrike" kern="0" cap="none" spc="0" normalizeH="0" baseline="0" noProof="0" dirty="0">
                  <a:ln>
                    <a:noFill/>
                  </a:ln>
                  <a:solidFill>
                    <a:srgbClr val="041D42"/>
                  </a:solidFill>
                  <a:effectLst/>
                  <a:uLnTx/>
                  <a:uFillTx/>
                </a:rPr>
                <a:t>. Date accessed: 11/10/2021</a:t>
              </a:r>
            </a:p>
          </p:txBody>
        </p:sp>
      </p:grpSp>
      <p:grpSp>
        <p:nvGrpSpPr>
          <p:cNvPr id="8" name="Group 7" descr="Australian troops huddled behind sandbags.">
            <a:extLst>
              <a:ext uri="{FF2B5EF4-FFF2-40B4-BE49-F238E27FC236}">
                <a16:creationId xmlns:a16="http://schemas.microsoft.com/office/drawing/2014/main" id="{6B662A4E-B157-A63C-B225-1C2C42C2C84D}"/>
              </a:ext>
            </a:extLst>
          </p:cNvPr>
          <p:cNvGrpSpPr/>
          <p:nvPr/>
        </p:nvGrpSpPr>
        <p:grpSpPr>
          <a:xfrm>
            <a:off x="4233391" y="2821774"/>
            <a:ext cx="3582531" cy="3919534"/>
            <a:chOff x="4041064" y="2465152"/>
            <a:chExt cx="3582531" cy="3919534"/>
          </a:xfrm>
        </p:grpSpPr>
        <p:pic>
          <p:nvPicPr>
            <p:cNvPr id="9" name="Picture 4" descr="File:AWM 020073 2 48th Battalion Tobruk 1941.jpg">
              <a:extLst>
                <a:ext uri="{FF2B5EF4-FFF2-40B4-BE49-F238E27FC236}">
                  <a16:creationId xmlns:a16="http://schemas.microsoft.com/office/drawing/2014/main" id="{14A6175F-C452-E895-67ED-A6126A6BDA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1064" y="2465152"/>
              <a:ext cx="3582530" cy="239619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5A67703-CED2-ACF6-5494-D7B3F2F6EC45}"/>
                </a:ext>
              </a:extLst>
            </p:cNvPr>
            <p:cNvSpPr/>
            <p:nvPr/>
          </p:nvSpPr>
          <p:spPr>
            <a:xfrm>
              <a:off x="4041065" y="4999691"/>
              <a:ext cx="3582530" cy="1384995"/>
            </a:xfrm>
            <a:prstGeom prst="rect">
              <a:avLst/>
            </a:prstGeom>
          </p:spPr>
          <p:txBody>
            <a:bodyPr wrap="square">
              <a:spAutoFit/>
            </a:bodyPr>
            <a:lstStyle/>
            <a:p>
              <a:pPr lvl="0"/>
              <a:r>
                <a:rPr lang="en-AU" sz="1200" kern="0" dirty="0" err="1">
                  <a:solidFill>
                    <a:srgbClr val="041D42"/>
                  </a:solidFill>
                </a:rPr>
                <a:t>Cumpston</a:t>
              </a:r>
              <a:r>
                <a:rPr lang="en-AU" sz="1200" kern="0" dirty="0">
                  <a:solidFill>
                    <a:srgbClr val="041D42"/>
                  </a:solidFill>
                </a:rPr>
                <a:t>. J. S. (1941)</a:t>
              </a:r>
              <a:r>
                <a:rPr lang="en-AU" sz="1200" dirty="0"/>
                <a:t> </a:t>
              </a:r>
              <a:r>
                <a:rPr lang="en-AU" sz="1200" dirty="0">
                  <a:solidFill>
                    <a:schemeClr val="accent1">
                      <a:lumMod val="50000"/>
                    </a:schemeClr>
                  </a:solidFill>
                </a:rPr>
                <a:t>Australian Troops Of The 2/48th Australian Infantry Battalion Manning A Defensive Post, In The Salient Near The South </a:t>
              </a:r>
              <a:r>
                <a:rPr lang="en-AU" sz="1200" dirty="0" err="1">
                  <a:solidFill>
                    <a:schemeClr val="accent1">
                      <a:lumMod val="50000"/>
                    </a:schemeClr>
                  </a:solidFill>
                </a:rPr>
                <a:t>Acroma</a:t>
              </a:r>
              <a:r>
                <a:rPr lang="en-AU" sz="1200" dirty="0">
                  <a:solidFill>
                    <a:schemeClr val="accent1">
                      <a:lumMod val="50000"/>
                    </a:schemeClr>
                  </a:solidFill>
                </a:rPr>
                <a:t> Road</a:t>
              </a:r>
              <a:r>
                <a:rPr lang="en-AU" sz="1200" kern="0" dirty="0">
                  <a:solidFill>
                    <a:schemeClr val="accent1">
                      <a:lumMod val="50000"/>
                    </a:schemeClr>
                  </a:solidFill>
                </a:rPr>
                <a:t>. </a:t>
              </a:r>
              <a:r>
                <a:rPr lang="en-AU" sz="1200" i="1" dirty="0">
                  <a:solidFill>
                    <a:schemeClr val="accent1">
                      <a:lumMod val="50000"/>
                    </a:schemeClr>
                  </a:solidFill>
                </a:rPr>
                <a:t>Australian War Memorial. </a:t>
              </a:r>
              <a:r>
                <a:rPr lang="en-AU" sz="1200" kern="0" dirty="0">
                  <a:solidFill>
                    <a:srgbClr val="041D42"/>
                  </a:solidFill>
                </a:rPr>
                <a:t>Image from: </a:t>
              </a:r>
              <a:r>
                <a:rPr lang="en-AU" sz="1200" kern="0" dirty="0">
                  <a:solidFill>
                    <a:srgbClr val="041D42"/>
                  </a:solidFill>
                  <a:hlinkClick r:id="rId8"/>
                </a:rPr>
                <a:t>https://www.awm.gov.au/collection/020073</a:t>
              </a:r>
              <a:r>
                <a:rPr lang="en-AU" sz="1200" kern="0" dirty="0">
                  <a:solidFill>
                    <a:srgbClr val="041D42"/>
                  </a:solidFill>
                </a:rPr>
                <a:t>.  Date accessed: 11/10/2021</a:t>
              </a:r>
            </a:p>
          </p:txBody>
        </p:sp>
      </p:grpSp>
      <p:grpSp>
        <p:nvGrpSpPr>
          <p:cNvPr id="11" name="Group 10" descr="The men of the 24th Infantry Brigade.">
            <a:extLst>
              <a:ext uri="{FF2B5EF4-FFF2-40B4-BE49-F238E27FC236}">
                <a16:creationId xmlns:a16="http://schemas.microsoft.com/office/drawing/2014/main" id="{8C8D706F-A6CE-D726-DCAD-89B4ED5AC3F5}"/>
              </a:ext>
            </a:extLst>
          </p:cNvPr>
          <p:cNvGrpSpPr/>
          <p:nvPr/>
        </p:nvGrpSpPr>
        <p:grpSpPr>
          <a:xfrm>
            <a:off x="8058794" y="2822668"/>
            <a:ext cx="3659152" cy="3357096"/>
            <a:chOff x="7977666" y="2466046"/>
            <a:chExt cx="3659152" cy="3357096"/>
          </a:xfrm>
        </p:grpSpPr>
        <p:sp>
          <p:nvSpPr>
            <p:cNvPr id="12" name="Rectangle 11">
              <a:extLst>
                <a:ext uri="{FF2B5EF4-FFF2-40B4-BE49-F238E27FC236}">
                  <a16:creationId xmlns:a16="http://schemas.microsoft.com/office/drawing/2014/main" id="{E96DB34A-3111-2B9A-B9D1-A8F016497C8E}"/>
                </a:ext>
              </a:extLst>
            </p:cNvPr>
            <p:cNvSpPr/>
            <p:nvPr/>
          </p:nvSpPr>
          <p:spPr>
            <a:xfrm>
              <a:off x="7977666" y="4992145"/>
              <a:ext cx="3659152" cy="830997"/>
            </a:xfrm>
            <a:prstGeom prst="rect">
              <a:avLst/>
            </a:prstGeom>
          </p:spPr>
          <p:txBody>
            <a:bodyPr wrap="square">
              <a:spAutoFit/>
            </a:bodyPr>
            <a:lstStyle/>
            <a:p>
              <a:pPr lvl="0"/>
              <a:r>
                <a:rPr lang="en-AU" sz="1200" kern="0" dirty="0" err="1">
                  <a:solidFill>
                    <a:srgbClr val="041D42"/>
                  </a:solidFill>
                </a:rPr>
                <a:t>Halmarick</a:t>
              </a:r>
              <a:r>
                <a:rPr lang="en-AU" sz="1200" kern="0" dirty="0">
                  <a:solidFill>
                    <a:srgbClr val="041D42"/>
                  </a:solidFill>
                </a:rPr>
                <a:t>. C. T. (1941)</a:t>
              </a:r>
              <a:r>
                <a:rPr lang="en-AU" sz="1200" dirty="0"/>
                <a:t> </a:t>
              </a:r>
              <a:r>
                <a:rPr lang="en-AU" sz="1200" dirty="0">
                  <a:solidFill>
                    <a:schemeClr val="accent1">
                      <a:lumMod val="50000"/>
                    </a:schemeClr>
                  </a:solidFill>
                </a:rPr>
                <a:t>Men Of The 24th Infantry Brigade.  </a:t>
              </a:r>
              <a:r>
                <a:rPr lang="en-AU" sz="1200" i="1" dirty="0">
                  <a:solidFill>
                    <a:schemeClr val="accent1">
                      <a:lumMod val="50000"/>
                    </a:schemeClr>
                  </a:solidFill>
                </a:rPr>
                <a:t>Australian War Memorial. </a:t>
              </a:r>
              <a:r>
                <a:rPr lang="en-AU" sz="1200" kern="0" dirty="0">
                  <a:solidFill>
                    <a:srgbClr val="041D42"/>
                  </a:solidFill>
                </a:rPr>
                <a:t>Image from: </a:t>
              </a:r>
              <a:r>
                <a:rPr lang="en-AU" sz="1200" kern="0" dirty="0">
                  <a:solidFill>
                    <a:srgbClr val="041D42"/>
                  </a:solidFill>
                  <a:hlinkClick r:id="rId9"/>
                </a:rPr>
                <a:t>https://www.awm.gov.au/collection/C4844</a:t>
              </a:r>
              <a:r>
                <a:rPr lang="en-AU" sz="1200" kern="0" dirty="0">
                  <a:solidFill>
                    <a:srgbClr val="041D42"/>
                  </a:solidFill>
                </a:rPr>
                <a:t>. Date accessed: 11/10/2021</a:t>
              </a:r>
            </a:p>
          </p:txBody>
        </p:sp>
        <p:pic>
          <p:nvPicPr>
            <p:cNvPr id="13" name="Picture 2" descr="020461">
              <a:extLst>
                <a:ext uri="{FF2B5EF4-FFF2-40B4-BE49-F238E27FC236}">
                  <a16:creationId xmlns:a16="http://schemas.microsoft.com/office/drawing/2014/main" id="{F1DFB78C-4E12-825E-A459-BADFF363A8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7666" y="2466046"/>
              <a:ext cx="3659152" cy="2394402"/>
            </a:xfrm>
            <a:prstGeom prst="rect">
              <a:avLst/>
            </a:prstGeom>
            <a:ln>
              <a:noFill/>
            </a:ln>
            <a:effectLst/>
            <a:extLst>
              <a:ext uri="{909E8E84-426E-40DD-AFC4-6F175D3DCCD1}">
                <a14:hiddenFill xmlns:a14="http://schemas.microsoft.com/office/drawing/2010/main">
                  <a:solidFill>
                    <a:srgbClr val="FFFFFF"/>
                  </a:solidFill>
                </a14:hiddenFill>
              </a:ext>
            </a:extLst>
          </p:spPr>
        </p:pic>
      </p:grpSp>
      <p:pic>
        <p:nvPicPr>
          <p:cNvPr id="14" name="Audio 2" descr="A voice recording describing the images on the page.">
            <a:hlinkClick r:id="" action="ppaction://media"/>
            <a:extLst>
              <a:ext uri="{FF2B5EF4-FFF2-40B4-BE49-F238E27FC236}">
                <a16:creationId xmlns:a16="http://schemas.microsoft.com/office/drawing/2014/main" id="{934D63FF-4FCF-40B4-83EE-A483533BCE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6138000"/>
            <a:ext cx="720000" cy="720000"/>
          </a:xfrm>
          <a:prstGeom prst="rect">
            <a:avLst/>
          </a:prstGeom>
        </p:spPr>
      </p:pic>
      <p:sp>
        <p:nvSpPr>
          <p:cNvPr id="3" name="Slide Number Placeholder 2">
            <a:extLst>
              <a:ext uri="{FF2B5EF4-FFF2-40B4-BE49-F238E27FC236}">
                <a16:creationId xmlns:a16="http://schemas.microsoft.com/office/drawing/2014/main" id="{E865FA1D-4F75-7BAD-4F5D-77941A58AA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1973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6B08B-703D-225A-4453-7B3B48A986A3}"/>
              </a:ext>
            </a:extLst>
          </p:cNvPr>
          <p:cNvSpPr>
            <a:spLocks noGrp="1"/>
          </p:cNvSpPr>
          <p:nvPr>
            <p:ph type="title"/>
          </p:nvPr>
        </p:nvSpPr>
        <p:spPr/>
        <p:txBody>
          <a:bodyPr/>
          <a:lstStyle/>
          <a:p>
            <a:r>
              <a:rPr lang="en-GB" dirty="0"/>
              <a:t>The Rats of Tobruk – 1941 – part 3</a:t>
            </a:r>
            <a:endParaRPr lang="en-AU" dirty="0"/>
          </a:p>
        </p:txBody>
      </p:sp>
      <p:sp>
        <p:nvSpPr>
          <p:cNvPr id="7" name="Content Placeholder 3">
            <a:extLst>
              <a:ext uri="{FF2B5EF4-FFF2-40B4-BE49-F238E27FC236}">
                <a16:creationId xmlns:a16="http://schemas.microsoft.com/office/drawing/2014/main" id="{5C27F951-B97C-7FA7-056D-0FA9D8DABECF}"/>
              </a:ext>
            </a:extLst>
          </p:cNvPr>
          <p:cNvSpPr>
            <a:spLocks noGrp="1"/>
          </p:cNvSpPr>
          <p:nvPr>
            <p:ph sz="half" idx="1"/>
          </p:nvPr>
        </p:nvSpPr>
        <p:spPr>
          <a:xfrm>
            <a:off x="360000" y="1541263"/>
            <a:ext cx="5616000" cy="4320000"/>
          </a:xfrm>
        </p:spPr>
        <p:txBody>
          <a:bodyPr/>
          <a:lstStyle/>
          <a:p>
            <a:pPr>
              <a:spcAft>
                <a:spcPts val="0"/>
              </a:spcAft>
            </a:pPr>
            <a:r>
              <a:rPr lang="en-GB" sz="2000" dirty="0"/>
              <a:t>“Battered and scarred he fought for this land,</a:t>
            </a:r>
            <a:br>
              <a:rPr lang="en-GB" sz="2000" dirty="0"/>
            </a:br>
            <a:r>
              <a:rPr lang="en-GB" sz="2000" dirty="0"/>
              <a:t> And on his return they all shook his hand.”</a:t>
            </a:r>
          </a:p>
          <a:p>
            <a:pPr>
              <a:spcAft>
                <a:spcPts val="0"/>
              </a:spcAft>
            </a:pPr>
            <a:r>
              <a:rPr lang="en-GB" sz="2000" dirty="0"/>
              <a:t>(Clayton, 1988)</a:t>
            </a:r>
          </a:p>
          <a:p>
            <a:pPr>
              <a:spcAft>
                <a:spcPts val="0"/>
              </a:spcAft>
            </a:pPr>
            <a:endParaRPr lang="en-AU" sz="2000" dirty="0"/>
          </a:p>
        </p:txBody>
      </p:sp>
      <p:grpSp>
        <p:nvGrpSpPr>
          <p:cNvPr id="8" name="Group 7" descr="Soldiers crouched down in a ditch.">
            <a:extLst>
              <a:ext uri="{FF2B5EF4-FFF2-40B4-BE49-F238E27FC236}">
                <a16:creationId xmlns:a16="http://schemas.microsoft.com/office/drawing/2014/main" id="{49230658-CE4D-2143-FA10-82FAEF560867}"/>
              </a:ext>
            </a:extLst>
          </p:cNvPr>
          <p:cNvGrpSpPr/>
          <p:nvPr/>
        </p:nvGrpSpPr>
        <p:grpSpPr>
          <a:xfrm>
            <a:off x="6216002" y="1541263"/>
            <a:ext cx="5455746" cy="4709237"/>
            <a:chOff x="6216002" y="1674257"/>
            <a:chExt cx="5455746" cy="4709237"/>
          </a:xfrm>
        </p:grpSpPr>
        <p:pic>
          <p:nvPicPr>
            <p:cNvPr id="9" name="Picture 2">
              <a:extLst>
                <a:ext uri="{FF2B5EF4-FFF2-40B4-BE49-F238E27FC236}">
                  <a16:creationId xmlns:a16="http://schemas.microsoft.com/office/drawing/2014/main" id="{BCA7546B-49D8-05C9-95C4-C0BA7FD81B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16002" y="1674257"/>
              <a:ext cx="5314598" cy="391113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77ED57D-23F1-CB13-1DBC-4AE9ED88A085}"/>
                </a:ext>
              </a:extLst>
            </p:cNvPr>
            <p:cNvSpPr txBox="1"/>
            <p:nvPr/>
          </p:nvSpPr>
          <p:spPr>
            <a:xfrm>
              <a:off x="6216002" y="5644830"/>
              <a:ext cx="5455746"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kumimoji="0" lang="en-GB" sz="1200" b="0" i="0" u="none" strike="noStrike" kern="0" cap="none" spc="0" normalizeH="0" baseline="0" noProof="0" dirty="0">
                  <a:ln>
                    <a:noFill/>
                  </a:ln>
                  <a:solidFill>
                    <a:srgbClr val="041D42"/>
                  </a:solidFill>
                  <a:effectLst/>
                  <a:uLnTx/>
                  <a:uFillTx/>
                </a:rPr>
                <a:t>Unknown. (1941) Tobruk, Libya. 1941-09-08. A Small Patrol From The 2/13th Infantry Battalion Waiting In A Tank Ditch For A Favourable Opportunity To Go Further Ahead Into "No- Man's- Land“. Australian War Memorial. Image from: </a:t>
              </a:r>
              <a:r>
                <a:rPr kumimoji="0" lang="en-GB" sz="1200" b="0" i="0" u="none" strike="noStrike" kern="0" cap="none" spc="0" normalizeH="0" baseline="0" noProof="0" dirty="0">
                  <a:ln>
                    <a:noFill/>
                  </a:ln>
                  <a:solidFill>
                    <a:srgbClr val="041D42"/>
                  </a:solidFill>
                  <a:effectLst/>
                  <a:uLnTx/>
                  <a:uFillTx/>
                  <a:hlinkClick r:id="rId6"/>
                </a:rPr>
                <a:t>https://www.awm.gov.au/collection/C5143</a:t>
              </a:r>
              <a:r>
                <a:rPr kumimoji="0" lang="en-GB" sz="1200" b="0" i="0" u="none" strike="noStrike" kern="0" cap="none" spc="0" normalizeH="0" baseline="0" noProof="0" dirty="0">
                  <a:ln>
                    <a:noFill/>
                  </a:ln>
                  <a:solidFill>
                    <a:srgbClr val="041D42"/>
                  </a:solidFill>
                  <a:effectLst/>
                  <a:uLnTx/>
                  <a:uFillTx/>
                </a:rPr>
                <a:t>. Date accessed: 11/10/2021</a:t>
              </a:r>
            </a:p>
          </p:txBody>
        </p:sp>
      </p:grpSp>
      <p:pic>
        <p:nvPicPr>
          <p:cNvPr id="11" name="Audio 1" descr="A voice recording describing Australian tactics to overcome enemy tanks.">
            <a:hlinkClick r:id="" action="ppaction://media"/>
            <a:extLst>
              <a:ext uri="{FF2B5EF4-FFF2-40B4-BE49-F238E27FC236}">
                <a16:creationId xmlns:a16="http://schemas.microsoft.com/office/drawing/2014/main" id="{0930A05C-93BD-5CB5-5A1D-D8FC4C6AAB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138000"/>
            <a:ext cx="720000" cy="720000"/>
          </a:xfrm>
          <a:prstGeom prst="rect">
            <a:avLst/>
          </a:prstGeom>
        </p:spPr>
      </p:pic>
      <p:sp>
        <p:nvSpPr>
          <p:cNvPr id="3" name="Slide Number Placeholder 2">
            <a:extLst>
              <a:ext uri="{FF2B5EF4-FFF2-40B4-BE49-F238E27FC236}">
                <a16:creationId xmlns:a16="http://schemas.microsoft.com/office/drawing/2014/main" id="{47E60A09-E101-71FA-1853-B51B82D8040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135995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6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curriculum-reform-template-2023</Template>
  <TotalTime>0</TotalTime>
  <Words>2971</Words>
  <Application>Microsoft Office PowerPoint</Application>
  <PresentationFormat>Widescreen</PresentationFormat>
  <Paragraphs>123</Paragraphs>
  <Slides>15</Slides>
  <Notes>12</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Public Sans Light</vt:lpstr>
      <vt:lpstr>Public Sans</vt:lpstr>
      <vt:lpstr>Public Sans SemiBold</vt:lpstr>
      <vt:lpstr>Times New Roman</vt:lpstr>
      <vt:lpstr>Public Sans</vt:lpstr>
      <vt:lpstr>NSWG Corporate</vt:lpstr>
      <vt:lpstr>Poetic purpose</vt:lpstr>
      <vt:lpstr>The Rats of Tobruk</vt:lpstr>
      <vt:lpstr>Iris Clayton</vt:lpstr>
      <vt:lpstr>North Africa – WWII – part 1</vt:lpstr>
      <vt:lpstr>North Africa – WWII – part 2</vt:lpstr>
      <vt:lpstr>The Rats of Tobruk – 1941 – the protagonists</vt:lpstr>
      <vt:lpstr>The Rats of Tobruk – 1941 – part 1 </vt:lpstr>
      <vt:lpstr>The Rats of Tobruk – 1941 – part 2</vt:lpstr>
      <vt:lpstr>The Rats of Tobruk – 1941 – part 3</vt:lpstr>
      <vt:lpstr>The Rats of Tobruk – 1941 – part 4</vt:lpstr>
      <vt:lpstr>The Rats of Tobruk – 1941 – part 5 </vt:lpstr>
      <vt:lpstr>The Rats of Tobruk – 1941 – part 6 </vt:lpstr>
      <vt:lpstr>References – part 1</vt:lpstr>
      <vt:lpstr>References – part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Poetic purpose – The Black Rat – context</dc:title>
  <dc:creator>NSW Department of Education</dc:creator>
  <dcterms:created xsi:type="dcterms:W3CDTF">2023-11-17T04:15:37Z</dcterms:created>
  <dcterms:modified xsi:type="dcterms:W3CDTF">2023-11-24T01:15:50Z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2023-11-17T04:16:00Z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c7eb098d-eb01-4219-8dde-3b80a5bfb858</vt:lpwstr>
  </property>
  <property fmtid="{D5CDD505-2E9C-101B-9397-08002B2CF9AE}" pid="8" name="MSIP_Label_b603dfd7-d93a-4381-a340-2995d8282205_ContentBits">
    <vt:lpwstr>0</vt:lpwstr>
  </property>
</Properties>
</file>