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41"/>
  </p:notesMasterIdLst>
  <p:handoutMasterIdLst>
    <p:handoutMasterId r:id="rId42"/>
  </p:handoutMasterIdLst>
  <p:sldIdLst>
    <p:sldId id="26506" r:id="rId5"/>
    <p:sldId id="26532" r:id="rId6"/>
    <p:sldId id="26401" r:id="rId7"/>
    <p:sldId id="266" r:id="rId8"/>
    <p:sldId id="26529" r:id="rId9"/>
    <p:sldId id="26513" r:id="rId10"/>
    <p:sldId id="26407" r:id="rId11"/>
    <p:sldId id="26393" r:id="rId12"/>
    <p:sldId id="26395" r:id="rId13"/>
    <p:sldId id="289" r:id="rId14"/>
    <p:sldId id="26394" r:id="rId15"/>
    <p:sldId id="26396" r:id="rId16"/>
    <p:sldId id="26397" r:id="rId17"/>
    <p:sldId id="26398" r:id="rId18"/>
    <p:sldId id="26399" r:id="rId19"/>
    <p:sldId id="26400" r:id="rId20"/>
    <p:sldId id="26402" r:id="rId21"/>
    <p:sldId id="26403" r:id="rId22"/>
    <p:sldId id="26404" r:id="rId23"/>
    <p:sldId id="26422" r:id="rId24"/>
    <p:sldId id="26405" r:id="rId25"/>
    <p:sldId id="26409" r:id="rId26"/>
    <p:sldId id="26410" r:id="rId27"/>
    <p:sldId id="26411" r:id="rId28"/>
    <p:sldId id="26412" r:id="rId29"/>
    <p:sldId id="26414" r:id="rId30"/>
    <p:sldId id="26413" r:id="rId31"/>
    <p:sldId id="26415" r:id="rId32"/>
    <p:sldId id="26416" r:id="rId33"/>
    <p:sldId id="26417" r:id="rId34"/>
    <p:sldId id="26418" r:id="rId35"/>
    <p:sldId id="26419" r:id="rId36"/>
    <p:sldId id="26420" r:id="rId37"/>
    <p:sldId id="26421" r:id="rId38"/>
    <p:sldId id="360" r:id="rId39"/>
    <p:sldId id="361" r:id="rId40"/>
  </p:sldIdLst>
  <p:sldSz cx="12192000" cy="6858000"/>
  <p:notesSz cx="6858000" cy="9144000"/>
  <p:embeddedFontLst>
    <p:embeddedFont>
      <p:font typeface="Public Sans" pitchFamily="2" charset="0"/>
      <p:regular r:id="rId43"/>
      <p:bold r:id="rId44"/>
      <p:italic r:id="rId45"/>
      <p:boldItalic r:id="rId46"/>
    </p:embeddedFont>
    <p:embeddedFont>
      <p:font typeface="Public Sans Light" pitchFamily="2" charset="0"/>
      <p:regular r:id="rId47"/>
      <p:italic r:id="rId48"/>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72B"/>
    <a:srgbClr val="B51458"/>
    <a:srgbClr val="00ACC2"/>
    <a:srgbClr val="64BB47"/>
    <a:srgbClr val="E5F7FC"/>
    <a:srgbClr val="FBDBE7"/>
    <a:srgbClr val="FFFFFF"/>
    <a:srgbClr val="EDF9E0"/>
    <a:srgbClr val="63E2EF"/>
    <a:srgbClr val="0029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264137-F6E6-44F0-9F87-6C06E0A314D1}" v="2" dt="2026-10-08T03:44:39.185"/>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08" autoAdjust="0"/>
    <p:restoredTop sz="67797" autoAdjust="0"/>
  </p:normalViewPr>
  <p:slideViewPr>
    <p:cSldViewPr snapToGrid="0">
      <p:cViewPr varScale="1">
        <p:scale>
          <a:sx n="69" d="100"/>
          <a:sy n="69" d="100"/>
        </p:scale>
        <p:origin x="1158" y="60"/>
      </p:cViewPr>
      <p:guideLst>
        <p:guide orient="horz" pos="2160"/>
        <p:guide pos="3863"/>
      </p:guideLst>
    </p:cSldViewPr>
  </p:slideViewPr>
  <p:notesTextViewPr>
    <p:cViewPr>
      <p:scale>
        <a:sx n="1" d="1"/>
        <a:sy n="1" d="1"/>
      </p:scale>
      <p:origin x="0" y="0"/>
    </p:cViewPr>
  </p:notesTextViewPr>
  <p:notesViewPr>
    <p:cSldViewPr snapToGrid="0">
      <p:cViewPr>
        <p:scale>
          <a:sx n="1" d="2"/>
          <a:sy n="1" d="2"/>
        </p:scale>
        <p:origin x="6776" y="3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notesMaster" Target="notesMasters/notesMaster1.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Arial" panose="020B0604020202020204" pitchFamily="34"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Arial" panose="020B0604020202020204" pitchFamily="34" charset="0"/>
              </a:rPr>
              <a:t>8/10/2026</a:t>
            </a:fld>
            <a:endParaRPr lang="en-AU" dirty="0">
              <a:latin typeface="Arial" panose="020B0604020202020204" pitchFamily="34"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Arial" panose="020B0604020202020204" pitchFamily="34"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Arial" panose="020B0604020202020204" pitchFamily="34" charset="0"/>
              </a:rPr>
              <a:t>‹#›</a:t>
            </a:fld>
            <a:endParaRPr lang="en-AU" dirty="0">
              <a:latin typeface="Arial" panose="020B0604020202020204" pitchFamily="34"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C6F825C-382E-4C1A-82AB-BCE4AFD21ABE}" type="datetimeFigureOut">
              <a:rPr lang="en-AU" smtClean="0"/>
              <a:pPr/>
              <a:t>8/10/2026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a:defRPr/>
            </a:pPr>
            <a:r>
              <a:rPr lang="en-US" b="1" dirty="0">
                <a:latin typeface="Arial" panose="020B0604020202020204" pitchFamily="34" charset="0"/>
                <a:cs typeface="Arial" panose="020B0604020202020204" pitchFamily="34" charset="0"/>
              </a:rPr>
              <a:t>Teacher note: </a:t>
            </a:r>
            <a:r>
              <a:rPr lang="en-US" dirty="0">
                <a:latin typeface="Arial" panose="020B0604020202020204" pitchFamily="34" charset="0"/>
                <a:cs typeface="Arial" panose="020B0604020202020204" pitchFamily="34" charset="0"/>
              </a:rPr>
              <a:t>this is an introduction slide to support teacher on the use of this resource.</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642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180E8-6F1D-1D51-24DC-8B34CD568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0256C-0E3C-C25C-4DC1-138461C6A7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684D3-AC2E-E0D6-1016-94C92301ADF5}"/>
              </a:ext>
            </a:extLst>
          </p:cNvPr>
          <p:cNvSpPr>
            <a:spLocks noGrp="1"/>
          </p:cNvSpPr>
          <p:nvPr>
            <p:ph type="body" idx="1"/>
          </p:nvPr>
        </p:nvSpPr>
        <p:spPr/>
        <p:txBody>
          <a:bodyPr/>
          <a:lstStyle/>
          <a:p>
            <a:pPr>
              <a:defRPr/>
            </a:pPr>
            <a:r>
              <a:rPr lang="en-AU" b="1" dirty="0">
                <a:latin typeface="Arial" panose="020B0604020202020204" pitchFamily="34" charset="0"/>
                <a:cs typeface="Arial" panose="020B0604020202020204" pitchFamily="34" charset="0"/>
              </a:rPr>
              <a:t>Teacher note: </a:t>
            </a:r>
            <a:r>
              <a:rPr lang="en-AU" dirty="0">
                <a:latin typeface="Arial" panose="020B0604020202020204" pitchFamily="34" charset="0"/>
                <a:cs typeface="Arial" panose="020B0604020202020204" pitchFamily="34" charset="0"/>
              </a:rPr>
              <a:t>this is an instruction slide to support teacher on the use of this resource.</a:t>
            </a:r>
          </a:p>
          <a:p>
            <a:pPr rtl="0" fontAlgn="base"/>
            <a:endParaRPr lang="en-AU" sz="1600" b="1" i="0" u="none" strike="noStrike" kern="1200" dirty="0">
              <a:solidFill>
                <a:schemeClr val="tx1"/>
              </a:solidFill>
              <a:effectLst/>
              <a:ea typeface="+mn-ea"/>
              <a:cs typeface="+mn-cs"/>
            </a:endParaRPr>
          </a:p>
        </p:txBody>
      </p:sp>
      <p:sp>
        <p:nvSpPr>
          <p:cNvPr id="4" name="Slide Number Placeholder 3">
            <a:extLst>
              <a:ext uri="{FF2B5EF4-FFF2-40B4-BE49-F238E27FC236}">
                <a16:creationId xmlns:a16="http://schemas.microsoft.com/office/drawing/2014/main" id="{252A1732-8D49-076F-5536-622464FFB460}"/>
              </a:ext>
            </a:extLst>
          </p:cNvPr>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3632816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this slide has been used to provide instructions and resources for teachers and should be deleted or hidden when using in a classroom setting. Annotations align with support and advice provided to students in:</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1" dirty="0"/>
              <a:t>Phase 6, resource 1 – structural conventions of a podcast</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1" dirty="0"/>
              <a:t>Phase 6, resource 4 – using reflective and evaluative language</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b="1" kern="1200" dirty="0">
                <a:solidFill>
                  <a:schemeClr val="tx1"/>
                </a:solidFill>
                <a:effectLst/>
                <a:latin typeface="Arial" panose="020B0604020202020204" pitchFamily="34" charset="0"/>
                <a:ea typeface="+mn-ea"/>
                <a:cs typeface="+mn-cs"/>
              </a:rPr>
              <a:t>Phase 6, activity 5 – locating and describing question types </a:t>
            </a:r>
            <a:endParaRPr lang="en-AU" b="1" dirty="0"/>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1" dirty="0"/>
              <a:t>Phase 6, resource 6 – podcast script writing conventions</a:t>
            </a:r>
            <a:endParaRPr lang="en-AU" dirty="0"/>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1574029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the purpose of this PowerPoint is to provide support for </a:t>
            </a:r>
            <a:r>
              <a:rPr lang="en-AU" b="1" dirty="0"/>
              <a:t>Phase 6, sequence 4 – working with the student sample – transcript</a:t>
            </a:r>
            <a:r>
              <a:rPr lang="en-AU" dirty="0"/>
              <a:t>. It should be used in conjunction with the program and the resource booklet. </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1055996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6C149-46A3-9B57-1776-61D874E92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1B921-94D5-87E8-DC67-3040F50A0B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B48AD-9BEE-9627-2E6B-81D1787C5C96}"/>
              </a:ext>
            </a:extLst>
          </p:cNvPr>
          <p:cNvSpPr>
            <a:spLocks noGrp="1"/>
          </p:cNvSpPr>
          <p:nvPr>
            <p:ph type="body" idx="1"/>
          </p:nvPr>
        </p:nvSpPr>
        <p:spPr/>
        <p:txBody>
          <a:bodyPr/>
          <a:lstStyle/>
          <a:p>
            <a:r>
              <a:rPr lang="en-AU" sz="1600" b="1" dirty="0">
                <a:latin typeface="Arial" panose="020B0604020202020204" pitchFamily="34" charset="0"/>
                <a:cs typeface="Arial" panose="020B0604020202020204" pitchFamily="34" charset="0"/>
              </a:rPr>
              <a:t>Teacher note</a:t>
            </a:r>
            <a:r>
              <a:rPr lang="en-AU" sz="1600" dirty="0">
                <a:latin typeface="Arial" panose="020B0604020202020204" pitchFamily="34" charset="0"/>
                <a:cs typeface="Arial" panose="020B0604020202020204" pitchFamily="34" charset="0"/>
              </a:rPr>
              <a:t>: this slide has been used to identify the explicit teaching strategies</a:t>
            </a:r>
            <a:r>
              <a:rPr lang="en-AU" sz="1600" dirty="0">
                <a:solidFill>
                  <a:schemeClr val="tx1"/>
                </a:solidFill>
                <a:latin typeface="Arial" panose="020B0604020202020204" pitchFamily="34" charset="0"/>
                <a:cs typeface="Arial" panose="020B0604020202020204" pitchFamily="34" charset="0"/>
              </a:rPr>
              <a:t> sharing learning intentions and sharing success criteria.</a:t>
            </a:r>
            <a:r>
              <a:rPr lang="en-AU" dirty="0">
                <a:latin typeface="Arial" panose="020B0604020202020204" pitchFamily="34" charset="0"/>
                <a:cs typeface="Arial" panose="020B0604020202020204" pitchFamily="34" charset="0"/>
              </a:rPr>
              <a:t> </a:t>
            </a:r>
            <a:r>
              <a:rPr lang="en-AU" sz="1600" dirty="0">
                <a:solidFill>
                  <a:schemeClr val="tx1"/>
                </a:solidFill>
                <a:latin typeface="Arial" panose="020B0604020202020204" pitchFamily="34" charset="0"/>
                <a:cs typeface="Arial" panose="020B0604020202020204" pitchFamily="34" charset="0"/>
              </a:rPr>
              <a:t>This slide</a:t>
            </a:r>
            <a:r>
              <a:rPr lang="en-AU" sz="1600" dirty="0">
                <a:solidFill>
                  <a:srgbClr val="000000"/>
                </a:solidFill>
                <a:latin typeface="Arial" panose="020B0604020202020204" pitchFamily="34" charset="0"/>
                <a:cs typeface="Arial" panose="020B0604020202020204" pitchFamily="34" charset="0"/>
              </a:rPr>
              <a:t> </a:t>
            </a:r>
            <a:r>
              <a:rPr lang="en-AU" dirty="0">
                <a:solidFill>
                  <a:srgbClr val="000000"/>
                </a:solidFill>
                <a:latin typeface="Arial" panose="020B0604020202020204" pitchFamily="34" charset="0"/>
                <a:cs typeface="Arial" panose="020B0604020202020204" pitchFamily="34" charset="0"/>
              </a:rPr>
              <a:t>could</a:t>
            </a:r>
            <a:r>
              <a:rPr lang="en-AU" dirty="0">
                <a:latin typeface="Arial" panose="020B0604020202020204" pitchFamily="34" charset="0"/>
                <a:cs typeface="Arial" panose="020B0604020202020204" pitchFamily="34" charset="0"/>
              </a:rPr>
              <a:t> </a:t>
            </a:r>
            <a:r>
              <a:rPr lang="en-AU" sz="1600" dirty="0">
                <a:latin typeface="Arial" panose="020B0604020202020204" pitchFamily="34" charset="0"/>
                <a:cs typeface="Arial" panose="020B0604020202020204" pitchFamily="34" charset="0"/>
              </a:rPr>
              <a:t>be deleted or hidden when </a:t>
            </a:r>
            <a:r>
              <a:rPr lang="en-AU" dirty="0">
                <a:latin typeface="Arial" panose="020B0604020202020204" pitchFamily="34" charset="0"/>
                <a:cs typeface="Arial" panose="020B0604020202020204" pitchFamily="34" charset="0"/>
              </a:rPr>
              <a:t>using this content in</a:t>
            </a:r>
            <a:r>
              <a:rPr lang="en-AU" sz="1600" dirty="0">
                <a:latin typeface="Arial" panose="020B0604020202020204" pitchFamily="34" charset="0"/>
                <a:cs typeface="Arial" panose="020B0604020202020204" pitchFamily="34" charset="0"/>
              </a:rPr>
              <a:t> a classroom setting.</a:t>
            </a:r>
            <a:r>
              <a:rPr lang="en-AU" dirty="0">
                <a:latin typeface="Arial" panose="020B0604020202020204" pitchFamily="34" charset="0"/>
                <a:cs typeface="Arial" panose="020B0604020202020204" pitchFamily="34" charset="0"/>
              </a:rPr>
              <a:t> Alternatively, the teacher could discuss the educational benefit of the process of sharing learning intentions and success criteria and discussing the significance of this learning process. </a:t>
            </a:r>
            <a:r>
              <a:rPr lang="en-AU"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endParaRPr lang="en-AU" sz="1600" dirty="0">
              <a:latin typeface="Arial" panose="020B0604020202020204" pitchFamily="34" charset="0"/>
              <a:cs typeface="Arial" panose="020B0604020202020204" pitchFamily="34" charset="0"/>
            </a:endParaRPr>
          </a:p>
          <a:p>
            <a:pPr marL="285750" indent="-285750">
              <a:buFont typeface="Arial"/>
              <a:buChar char="•"/>
            </a:pPr>
            <a:r>
              <a:rPr lang="en-AU" sz="1600" dirty="0">
                <a:solidFill>
                  <a:schemeClr val="tx1"/>
                </a:solidFill>
                <a:latin typeface="Arial" panose="020B0604020202020204" pitchFamily="34" charset="0"/>
                <a:cs typeface="Arial" panose="020B0604020202020204" pitchFamily="34" charset="0"/>
              </a:rPr>
              <a:t>Sharing learning intentions allows a teacher to effectively communicate the learning goal with students. They allow students to connect new learning to existing knowledge, skills and understanding. </a:t>
            </a:r>
          </a:p>
          <a:p>
            <a:pPr marL="285750" indent="-285750">
              <a:buFont typeface="Arial"/>
              <a:buChar char="•"/>
            </a:pPr>
            <a:r>
              <a:rPr lang="en-AU" sz="1600" dirty="0">
                <a:solidFill>
                  <a:schemeClr val="tx1"/>
                </a:solidFill>
                <a:latin typeface="Arial" panose="020B0604020202020204" pitchFamily="34" charset="0"/>
                <a:cs typeface="Arial" panose="020B0604020202020204" pitchFamily="34" charset="0"/>
              </a:rPr>
              <a:t>When learning intentions are used with success criteria, students have a clear idea of the learning goal and how to get there (AERO 2024). </a:t>
            </a:r>
          </a:p>
          <a:p>
            <a:pPr marL="285750" indent="-285750">
              <a:buFont typeface="Arial"/>
              <a:buChar char="•"/>
            </a:pPr>
            <a:r>
              <a:rPr lang="en-AU" sz="1600" dirty="0">
                <a:solidFill>
                  <a:schemeClr val="tx1"/>
                </a:solidFill>
                <a:latin typeface="Arial" panose="020B0604020202020204" pitchFamily="34" charset="0"/>
                <a:cs typeface="Arial" panose="020B0604020202020204" pitchFamily="34" charset="0"/>
              </a:rPr>
              <a:t>The success criteria</a:t>
            </a:r>
            <a:r>
              <a:rPr lang="en-AU" sz="1600" b="1" dirty="0">
                <a:solidFill>
                  <a:schemeClr val="tx1"/>
                </a:solidFill>
                <a:latin typeface="Arial" panose="020B0604020202020204" pitchFamily="34" charset="0"/>
                <a:cs typeface="Arial" panose="020B0604020202020204" pitchFamily="34" charset="0"/>
              </a:rPr>
              <a:t> </a:t>
            </a:r>
            <a:r>
              <a:rPr lang="en-AU" sz="1600" dirty="0">
                <a:solidFill>
                  <a:schemeClr val="tx1"/>
                </a:solidFill>
                <a:latin typeface="Arial" panose="020B0604020202020204" pitchFamily="34" charset="0"/>
                <a:cs typeface="Arial" panose="020B0604020202020204" pitchFamily="34" charset="0"/>
              </a:rPr>
              <a:t>break the learning intention into smaller and more manageable actions. They show students what they must do, say, make, create or perform to demonstrate their learning (Griffin 2018).</a:t>
            </a:r>
          </a:p>
          <a:p>
            <a:pPr marL="285750" indent="-285750">
              <a:buFont typeface="Arial"/>
              <a:buChar char="•"/>
              <a:defRPr/>
            </a:pPr>
            <a:r>
              <a:rPr lang="en-AU" sz="1600" i="0" dirty="0">
                <a:solidFill>
                  <a:schemeClr val="tx1"/>
                </a:solidFill>
                <a:effectLst/>
                <a:latin typeface="Arial" panose="020B0604020202020204" pitchFamily="34" charset="0"/>
                <a:cs typeface="Arial" panose="020B0604020202020204" pitchFamily="34" charset="0"/>
              </a:rPr>
              <a:t>Success criteria are communicated to students in ways they understand. Teachers use their expertise to guide student thinking and often model and use exemplars to show students what success 'looks like’ </a:t>
            </a:r>
            <a:r>
              <a:rPr lang="en-AU" sz="1600" dirty="0">
                <a:solidFill>
                  <a:schemeClr val="tx1"/>
                </a:solidFill>
                <a:latin typeface="Arial" panose="020B0604020202020204" pitchFamily="34" charset="0"/>
                <a:cs typeface="Arial" panose="020B0604020202020204" pitchFamily="34" charset="0"/>
              </a:rPr>
              <a:t>(DoE 2025).</a:t>
            </a:r>
            <a:r>
              <a:rPr lang="en-AU" sz="1600" i="0" dirty="0">
                <a:solidFill>
                  <a:schemeClr val="tx1"/>
                </a:solidFill>
                <a:effectLst/>
                <a:latin typeface="Arial" panose="020B0604020202020204" pitchFamily="34" charset="0"/>
                <a:cs typeface="Arial" panose="020B0604020202020204" pitchFamily="34" charset="0"/>
              </a:rPr>
              <a:t> </a:t>
            </a:r>
          </a:p>
          <a:p>
            <a:pPr marL="285750" marR="0" lvl="0" indent="-285750" algn="l" defTabSz="1219170" rtl="0" eaLnBrk="1" fontAlgn="auto" latinLnBrk="0" hangingPunct="1">
              <a:lnSpc>
                <a:spcPct val="100000"/>
              </a:lnSpc>
              <a:spcBef>
                <a:spcPts val="0"/>
              </a:spcBef>
              <a:spcAft>
                <a:spcPts val="0"/>
              </a:spcAft>
              <a:buClrTx/>
              <a:buSzTx/>
              <a:buFont typeface="Arial"/>
              <a:buChar char="•"/>
              <a:tabLst/>
              <a:defRPr/>
            </a:pPr>
            <a:r>
              <a:rPr lang="en-AU" sz="1600" dirty="0">
                <a:solidFill>
                  <a:schemeClr val="tx1"/>
                </a:solidFill>
                <a:latin typeface="Arial" panose="020B0604020202020204" pitchFamily="34" charset="0"/>
                <a:cs typeface="Arial" panose="020B0604020202020204" pitchFamily="34" charset="0"/>
              </a:rPr>
              <a:t>The sample learning intentions and success criteria (LISC) on the following slide are aligned to the syllabus. </a:t>
            </a:r>
          </a:p>
          <a:p>
            <a:pPr marL="285750" marR="0" lvl="0" indent="-285750" algn="l" defTabSz="1219170">
              <a:lnSpc>
                <a:spcPct val="100000"/>
              </a:lnSpc>
              <a:spcBef>
                <a:spcPts val="0"/>
              </a:spcBef>
              <a:spcAft>
                <a:spcPts val="0"/>
              </a:spcAft>
              <a:buClrTx/>
              <a:buSzTx/>
              <a:buFont typeface="Arial"/>
              <a:buChar char="•"/>
              <a:tabLst/>
              <a:defRPr/>
            </a:pPr>
            <a:r>
              <a:rPr lang="en-AU" sz="1600" dirty="0">
                <a:solidFill>
                  <a:schemeClr val="tx1"/>
                </a:solidFill>
                <a:latin typeface="Arial" panose="020B0604020202020204" pitchFamily="34" charset="0"/>
                <a:cs typeface="Arial" panose="020B0604020202020204" pitchFamily="34" charset="0"/>
              </a:rPr>
              <a:t>When designing LISC for students working above or below stage level, or towards Life Skills outcomes, draw on the </a:t>
            </a:r>
            <a:r>
              <a:rPr lang="en-AU" dirty="0">
                <a:latin typeface="Arial" panose="020B0604020202020204" pitchFamily="34" charset="0"/>
                <a:cs typeface="Arial" panose="020B0604020202020204" pitchFamily="34" charset="0"/>
              </a:rPr>
              <a:t>collaborative</a:t>
            </a:r>
            <a:r>
              <a:rPr lang="en-AU" sz="1600" dirty="0">
                <a:solidFill>
                  <a:schemeClr val="tx1"/>
                </a:solidFill>
                <a:latin typeface="Arial" panose="020B0604020202020204" pitchFamily="34" charset="0"/>
                <a:cs typeface="Arial" panose="020B0604020202020204" pitchFamily="34" charset="0"/>
              </a:rPr>
              <a:t> curriculum planning</a:t>
            </a:r>
            <a:r>
              <a:rPr lang="en-AU" sz="1600" i="0" u="none" strike="noStrike" dirty="0">
                <a:solidFill>
                  <a:schemeClr val="tx1"/>
                </a:solidFill>
                <a:effectLst/>
                <a:latin typeface="Arial" panose="020B0604020202020204" pitchFamily="34" charset="0"/>
                <a:cs typeface="Arial" panose="020B0604020202020204" pitchFamily="34" charset="0"/>
              </a:rPr>
              <a:t> p</a:t>
            </a:r>
            <a:r>
              <a:rPr lang="en-AU" sz="1600" u="none" dirty="0">
                <a:solidFill>
                  <a:schemeClr val="tx1"/>
                </a:solidFill>
                <a:latin typeface="Arial" panose="020B0604020202020204" pitchFamily="34" charset="0"/>
                <a:cs typeface="Arial" panose="020B0604020202020204" pitchFamily="34" charset="0"/>
              </a:rPr>
              <a:t>rocess </a:t>
            </a:r>
            <a:r>
              <a:rPr lang="en-AU" sz="1600" dirty="0">
                <a:solidFill>
                  <a:schemeClr val="tx1"/>
                </a:solidFill>
                <a:latin typeface="Arial" panose="020B0604020202020204" pitchFamily="34" charset="0"/>
                <a:cs typeface="Arial" panose="020B0604020202020204" pitchFamily="34" charset="0"/>
              </a:rPr>
              <a:t>to ensure LISC is differentiated and aligned with the relevant syllabus outcomes. </a:t>
            </a:r>
          </a:p>
          <a:p>
            <a:endParaRPr lang="en-AU"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latin typeface="Arial" panose="020B0604020202020204" pitchFamily="34" charset="0"/>
                <a:cs typeface="Arial" panose="020B0604020202020204" pitchFamily="34" charset="0"/>
              </a:rPr>
              <a:t>For more </a:t>
            </a:r>
            <a:r>
              <a:rPr lang="en-AU" b="0" dirty="0">
                <a:latin typeface="Arial" panose="020B0604020202020204" pitchFamily="34" charset="0"/>
                <a:cs typeface="Arial" panose="020B0604020202020204" pitchFamily="34" charset="0"/>
              </a:rPr>
              <a:t>information, see:</a:t>
            </a:r>
            <a:endParaRPr lang="en-AU" b="0" strike="sngStrike"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panose="020B0604020202020204" pitchFamily="34" charset="0"/>
                <a:cs typeface="Arial" panose="020B0604020202020204" pitchFamily="34" charset="0"/>
              </a:rPr>
              <a:t>AITSL: </a:t>
            </a:r>
            <a:r>
              <a:rPr lang="en-AU" b="0" dirty="0">
                <a:latin typeface="Arial" panose="020B0604020202020204" pitchFamily="34" charset="0"/>
                <a:cs typeface="Arial" panose="020B0604020202020204" pitchFamily="34" charset="0"/>
              </a:rPr>
              <a:t>https://www.aitsl.edu.au/docs/default-source/feedback/aitsl-learning-intentions-and-success-criteria-strategy.pdf?sfvrsn=382dec3c_2</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panose="020B0604020202020204" pitchFamily="34" charset="0"/>
                <a:cs typeface="Arial" panose="020B0604020202020204" pitchFamily="34" charset="0"/>
              </a:rPr>
              <a:t>Sharing learning intentions:  </a:t>
            </a:r>
            <a:r>
              <a:rPr lang="en-AU" dirty="0">
                <a:latin typeface="Arial" panose="020B0604020202020204" pitchFamily="34" charset="0"/>
                <a:cs typeface="Arial" panose="020B0604020202020204" pitchFamily="34" charset="0"/>
              </a:rPr>
              <a:t>https://education.nsw.gov.au/teaching-and-learning/curriculum/explicit-teaching/explicit-teaching-strategies/sharing-learning-intentions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panose="020B0604020202020204" pitchFamily="34" charset="0"/>
                <a:cs typeface="Arial" panose="020B0604020202020204" pitchFamily="34" charset="0"/>
              </a:rPr>
              <a:t>Sharing success criteria: </a:t>
            </a:r>
            <a:r>
              <a:rPr lang="en-AU" b="0" dirty="0">
                <a:latin typeface="Arial" panose="020B0604020202020204" pitchFamily="34" charset="0"/>
                <a:cs typeface="Arial" panose="020B0604020202020204" pitchFamily="34" charset="0"/>
              </a:rPr>
              <a:t>https://education.nsw.gov.au/teaching-and-learning/curriculum/explicit-teaching/explicit-teaching-strategies/sharing-success-criteria</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panose="020B0604020202020204" pitchFamily="34" charset="0"/>
                <a:cs typeface="Arial" panose="020B0604020202020204" pitchFamily="34" charset="0"/>
              </a:rPr>
              <a:t>Collaborative curriculum planning: </a:t>
            </a:r>
            <a:r>
              <a:rPr lang="en-AU" b="0" dirty="0">
                <a:latin typeface="Arial" panose="020B0604020202020204" pitchFamily="34" charset="0"/>
                <a:cs typeface="Arial" panose="020B0604020202020204" pitchFamily="34" charset="0"/>
              </a:rPr>
              <a:t>https://educationstandards.nsw.edu.au/wps/portal/nesa/k-10/diversity-in-learning/special-education/collaborative-curriculum-planning</a:t>
            </a:r>
          </a:p>
        </p:txBody>
      </p:sp>
      <p:sp>
        <p:nvSpPr>
          <p:cNvPr id="4" name="Slide Number Placeholder 3">
            <a:extLst>
              <a:ext uri="{FF2B5EF4-FFF2-40B4-BE49-F238E27FC236}">
                <a16:creationId xmlns:a16="http://schemas.microsoft.com/office/drawing/2014/main" id="{6BD29712-9759-6D95-0683-D58E6D4D7136}"/>
              </a:ext>
            </a:extLst>
          </p:cNvPr>
          <p:cNvSpPr>
            <a:spLocks noGrp="1"/>
          </p:cNvSpPr>
          <p:nvPr>
            <p:ph type="sldNum" sz="quarter" idx="5"/>
          </p:nvPr>
        </p:nvSpPr>
        <p:spPr/>
        <p:txBody>
          <a:bodyPr/>
          <a:lstStyle/>
          <a:p>
            <a:fld id="{B07158C4-A119-4B78-9DE8-A50001BC31DC}" type="slidenum">
              <a:rPr lang="en-AU" smtClean="0"/>
              <a:pPr/>
              <a:t>5</a:t>
            </a:fld>
            <a:endParaRPr lang="en-AU"/>
          </a:p>
        </p:txBody>
      </p:sp>
    </p:spTree>
    <p:extLst>
      <p:ext uri="{BB962C8B-B14F-4D97-AF65-F5344CB8AC3E}">
        <p14:creationId xmlns:p14="http://schemas.microsoft.com/office/powerpoint/2010/main" val="3221947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a:t>
            </a:r>
            <a:r>
              <a:rPr lang="en-AU" b="1" strike="noStrike" dirty="0">
                <a:latin typeface="Arial" panose="020B0604020202020204" pitchFamily="34" charset="0"/>
                <a:cs typeface="Arial" panose="020B0604020202020204" pitchFamily="34" charset="0"/>
              </a:rPr>
              <a:t> </a:t>
            </a:r>
            <a:r>
              <a:rPr lang="en-AU" b="0" strike="noStrike" dirty="0">
                <a:latin typeface="Arial" panose="020B0604020202020204" pitchFamily="34" charset="0"/>
                <a:cs typeface="Arial" panose="020B0604020202020204" pitchFamily="34" charset="0"/>
              </a:rPr>
              <a:t>a</a:t>
            </a:r>
            <a:r>
              <a:rPr lang="en-AU" dirty="0">
                <a:latin typeface="Arial" panose="020B0604020202020204" pitchFamily="34" charset="0"/>
                <a:cs typeface="Arial" panose="020B0604020202020204" pitchFamily="34" charset="0"/>
              </a:rPr>
              <a:t>dapt </a:t>
            </a:r>
            <a:r>
              <a:rPr lang="en-AU" b="0" dirty="0">
                <a:latin typeface="Arial" panose="020B0604020202020204" pitchFamily="34" charset="0"/>
                <a:cs typeface="Arial" panose="020B0604020202020204" pitchFamily="34" charset="0"/>
              </a:rPr>
              <a:t>the provided learning intention and below sample success criteria, as required, </a:t>
            </a:r>
            <a:r>
              <a:rPr lang="en-AU" b="0" strike="noStrike" dirty="0">
                <a:latin typeface="Arial" panose="020B0604020202020204" pitchFamily="34" charset="0"/>
                <a:cs typeface="Arial" panose="020B0604020202020204" pitchFamily="34" charset="0"/>
              </a:rPr>
              <a:t>to suit the needs of your students. </a:t>
            </a:r>
          </a:p>
          <a:p>
            <a:pPr marL="285750" indent="-285750">
              <a:buFontTx/>
              <a:buChar char="-"/>
            </a:pPr>
            <a:r>
              <a:rPr lang="en-AU" b="0" i="1" strike="noStrike" dirty="0">
                <a:latin typeface="Arial" panose="020B0604020202020204" pitchFamily="34" charset="0"/>
                <a:cs typeface="Arial" panose="020B0604020202020204" pitchFamily="34" charset="0"/>
              </a:rPr>
              <a:t>annotate the student assessment sample transcript</a:t>
            </a:r>
          </a:p>
          <a:p>
            <a:pPr marL="285750" indent="-285750">
              <a:buFontTx/>
              <a:buChar char="-"/>
            </a:pPr>
            <a:r>
              <a:rPr lang="en-AU" b="0" i="1" strike="noStrike" dirty="0">
                <a:latin typeface="Arial" panose="020B0604020202020204" pitchFamily="34" charset="0"/>
                <a:cs typeface="Arial" panose="020B0604020202020204" pitchFamily="34" charset="0"/>
              </a:rPr>
              <a:t>create different question types that they could use as part of their podcast transcript.</a:t>
            </a:r>
          </a:p>
          <a:p>
            <a:pPr marL="0" marR="0" lvl="0" indent="0" algn="ctr"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b="1" dirty="0">
              <a:latin typeface="Arial" panose="020B0604020202020204" pitchFamily="34" charset="0"/>
              <a:cs typeface="Arial" panose="020B0604020202020204" pitchFamily="34" charset="0"/>
            </a:endParaRPr>
          </a:p>
          <a:p>
            <a:pPr marL="171450" indent="-171450">
              <a:buFont typeface="Arial"/>
              <a:buChar char="•"/>
              <a:defRPr/>
            </a:pPr>
            <a:r>
              <a:rPr lang="en-AU" b="0" strike="noStrike" dirty="0">
                <a:latin typeface="Arial" panose="020B0604020202020204" pitchFamily="34" charset="0"/>
                <a:cs typeface="Arial" panose="020B0604020202020204" pitchFamily="34" charset="0"/>
              </a:rPr>
              <a:t>LISC is usually shared first or early in the lesson</a:t>
            </a:r>
            <a:r>
              <a:rPr lang="en-AU" b="0" dirty="0">
                <a:latin typeface="Arial" panose="020B0604020202020204" pitchFamily="34" charset="0"/>
                <a:cs typeface="Arial" panose="020B0604020202020204" pitchFamily="34" charset="0"/>
              </a:rPr>
              <a:t> and is explained by the teacher who checks for understanding (DoE 2025). </a:t>
            </a:r>
          </a:p>
          <a:p>
            <a:pPr marL="171450" marR="0" lvl="0" indent="-171450" algn="l" defTabSz="1219170" rtl="0" eaLnBrk="1" fontAlgn="auto" latinLnBrk="0" hangingPunct="1">
              <a:lnSpc>
                <a:spcPct val="100000"/>
              </a:lnSpc>
              <a:spcBef>
                <a:spcPts val="0"/>
              </a:spcBef>
              <a:spcAft>
                <a:spcPts val="0"/>
              </a:spcAft>
              <a:buClrTx/>
              <a:buSzTx/>
              <a:buFont typeface="Arial"/>
              <a:buChar char="•"/>
              <a:tabLst/>
              <a:defRPr/>
            </a:pPr>
            <a:r>
              <a:rPr lang="en-AU" b="0" dirty="0">
                <a:latin typeface="Arial" panose="020B0604020202020204" pitchFamily="34" charset="0"/>
                <a:cs typeface="Arial" panose="020B0604020202020204" pitchFamily="34" charset="0"/>
              </a:rPr>
              <a:t>LISC is referred to regularly to check for understanding, provide feedback or as a self-assessment tool (Wiliam and Leahy 2015). </a:t>
            </a:r>
          </a:p>
          <a:p>
            <a:pPr marL="171450" indent="-171450">
              <a:buFont typeface="Arial"/>
              <a:buChar char="•"/>
              <a:defRPr/>
            </a:pPr>
            <a:r>
              <a:rPr lang="en-AU" b="0" dirty="0">
                <a:latin typeface="Arial" panose="020B0604020202020204" pitchFamily="34" charset="0"/>
                <a:cs typeface="Arial" panose="020B0604020202020204" pitchFamily="34" charset="0"/>
              </a:rPr>
              <a:t>Learning intentions and success criteria can be supported by exemplars, such as 'What A Good One Looks Like' (WAGOLL) or exemplars to demonstrate success criteria (Clarke 2021).</a:t>
            </a:r>
          </a:p>
          <a:p>
            <a:pPr marL="0" indent="0">
              <a:buFont typeface="Arial"/>
              <a:buNone/>
              <a:defRPr/>
            </a:pPr>
            <a:endParaRPr lang="en-AU" b="1"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b="0" dirty="0">
                <a:latin typeface="Arial" panose="020B0604020202020204" pitchFamily="34" charset="0"/>
                <a:cs typeface="Arial" panose="020B0604020202020204" pitchFamily="34" charset="0"/>
              </a:rPr>
              <a:t>For more information, see:</a:t>
            </a: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b="1" dirty="0">
                <a:latin typeface="Arial" panose="020B0604020202020204" pitchFamily="34" charset="0"/>
                <a:cs typeface="Arial" panose="020B0604020202020204" pitchFamily="34" charset="0"/>
              </a:rPr>
              <a:t>Sharing learning intentions and success criteria: </a:t>
            </a:r>
            <a:r>
              <a:rPr lang="en-AU" b="0" dirty="0">
                <a:latin typeface="Arial" panose="020B0604020202020204" pitchFamily="34" charset="0"/>
                <a:cs typeface="Arial" panose="020B0604020202020204" pitchFamily="34" charset="0"/>
              </a:rPr>
              <a:t>https://education.nsw.gov.au/content/dam/main-education/documents/teaching-and-learning/curriculum/explicit-teaching/explicit-teaching-technique-guide-lisc-sharing.pdf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panose="020B0604020202020204" pitchFamily="34" charset="0"/>
                <a:cs typeface="Arial" panose="020B0604020202020204" pitchFamily="34" charset="0"/>
              </a:rPr>
              <a:t>Planning learning intentions and success criteria: </a:t>
            </a:r>
            <a:r>
              <a:rPr lang="en-AU" b="0" dirty="0">
                <a:latin typeface="Arial" panose="020B0604020202020204" pitchFamily="34" charset="0"/>
                <a:cs typeface="Arial" panose="020B0604020202020204" pitchFamily="34" charset="0"/>
              </a:rPr>
              <a:t>https://education.nsw.gov.au/content/dam/main-education/documents/teaching-and-learning/curriculum/explicit-teaching/explicit-teaching-technique-guide-lisc-planning.pdf</a:t>
            </a:r>
          </a:p>
          <a:p>
            <a:pPr>
              <a:defRPr/>
            </a:pPr>
            <a:endParaRPr lang="en-AU" dirty="0">
              <a:latin typeface="Public Sans"/>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6</a:t>
            </a:fld>
            <a:endParaRPr lang="en-AU"/>
          </a:p>
        </p:txBody>
      </p:sp>
    </p:spTree>
    <p:extLst>
      <p:ext uri="{BB962C8B-B14F-4D97-AF65-F5344CB8AC3E}">
        <p14:creationId xmlns:p14="http://schemas.microsoft.com/office/powerpoint/2010/main" val="1915126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has been used to identify the explicit teaching learning strategy and should be deleted or hidden when using in a classroom setting. The strategy of gradual release of responsibility is a flexible process moving between modelled, guided and independent teaching practice responsive to student learning. Students should be supported to move between each practice based on their capabilities and requirements. </a:t>
            </a:r>
          </a:p>
          <a:p>
            <a:endParaRPr lang="en-AU" dirty="0"/>
          </a:p>
          <a:p>
            <a:r>
              <a:rPr lang="en-AU" dirty="0"/>
              <a:t>Teachers deliver a structured and sequenced approach to explicitly teaching new content. Learning is most effective when teachers break new information down and teach it explicitly using explanation, demonstration and modelling. This is especially relevant when students are new to an area (AERO 2024).</a:t>
            </a:r>
          </a:p>
          <a:p>
            <a:endParaRPr lang="en-AU" dirty="0"/>
          </a:p>
          <a:p>
            <a:r>
              <a:rPr lang="en-AU" dirty="0"/>
              <a:t>The following slides model how to annotate the structural forms and features of the student sample transcript. As students develop their knowledge and confidence throughout this section, you may wish to prompt students to identify relevant features before revealing the annotations on the screen.</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74730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p>
          <a:p>
            <a:endParaRPr lang="en-US" b="0" dirty="0"/>
          </a:p>
          <a:p>
            <a:r>
              <a:rPr lang="en-US" b="1" dirty="0"/>
              <a:t>Podcast link: </a:t>
            </a:r>
            <a:r>
              <a:rPr lang="en-US" b="0" dirty="0"/>
              <a:t>https://players.brightcove.net/6197335233001/default_default/index.html?videoId=6396711934112</a:t>
            </a:r>
            <a:endParaRPr lang="en-AU" b="1"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1388318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dirty="0">
                <a:effectLst/>
                <a:latin typeface="Arial" panose="020B0604020202020204" pitchFamily="34" charset="0"/>
                <a:ea typeface="Calibri" panose="020F0502020204030204" pitchFamily="34" charset="0"/>
              </a:rPr>
              <a:t>Do you like numbers? Is infinity just a never-ending story? Why do math problems seem to multiply when you least expect them? … Coming to your headphones this March. A new podcast series - brought to you by … ‘Come on a </a:t>
            </a:r>
            <a:r>
              <a:rPr lang="en-AU" sz="1600" dirty="0" err="1">
                <a:effectLst/>
                <a:latin typeface="Arial" panose="020B0604020202020204" pitchFamily="34" charset="0"/>
                <a:ea typeface="Calibri" panose="020F0502020204030204" pitchFamily="34" charset="0"/>
              </a:rPr>
              <a:t>Mathventure</a:t>
            </a:r>
            <a:r>
              <a:rPr lang="en-AU" sz="1600" dirty="0">
                <a:effectLst/>
                <a:latin typeface="Arial" panose="020B0604020202020204" pitchFamily="34" charset="0"/>
                <a:ea typeface="Calibri" panose="020F0502020204030204" pitchFamily="34" charset="0"/>
              </a:rPr>
              <a:t>’. If you think maths is ‘punny’, this is not a podcast you should miss! Stream the first episode on March 23.</a:t>
            </a:r>
            <a:endParaRPr lang="en-AU" b="1"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2650641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dirty="0">
                <a:effectLst/>
                <a:latin typeface="Arial" panose="020B0604020202020204" pitchFamily="34" charset="0"/>
                <a:ea typeface="Calibri" panose="020F0502020204030204" pitchFamily="34" charset="0"/>
              </a:rPr>
              <a:t>Pre-recorded message: At ‘What makes poetry powerful?’ we're all about respecting everyone's backgrounds and stories. We have a special commitment to showing respect for the rich cultures and traditions of Aboriginal and Torres Strait Islander Australians and want to acknowledge the land that make our recording on. We want to advise our Aboriginal and Torres Strait Islander listeners that the following podcast may contain discussion about people who have died.</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2567677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i="1" dirty="0"/>
              <a:t>Regular introduction jingle from the beginning of each episode plays, which includes a recording of an array of mixed pieces of archival spoken poetry. This mix increases in speed and volume for approximately 10 seconds before coming to a sudden stop.</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3523438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TAYLOR</a:t>
            </a:r>
            <a:r>
              <a:rPr lang="en-AU" dirty="0"/>
              <a:t>: Hello and welcome back to our weekly podcast, Why is poetry powerful? In our podcast, we focus on how poetry prompts an audience to reflect, make connections and expand their understanding of others and the world. I’m your regular host, Taylor and in today’s episode, my colleague, Parker, an expert in Aboriginal and Torres Strait Islander poets, and I discuss the poetry of Jazz Money and Ali Cobby Eckermann. Hi Parker, what are you most looking forward to discussing in today’s episode?</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1697420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487E7-867B-5412-33DA-7ABCDC053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8E82F-A3A3-1052-CCDA-DED360F27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77C544-5395-97B7-A950-9FB24D04FBF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a:lnSpc>
                <a:spcPct val="150000"/>
              </a:lnSpc>
              <a:spcBef>
                <a:spcPts val="1200"/>
              </a:spcBef>
              <a:spcAft>
                <a:spcPts val="600"/>
              </a:spcAft>
            </a:pPr>
            <a:r>
              <a:rPr lang="en-AU" b="1" dirty="0"/>
              <a:t>PARKER</a:t>
            </a:r>
            <a:r>
              <a:rPr lang="en-AU" dirty="0"/>
              <a:t>: Hi Taylor and thank you for having me. [pause]</a:t>
            </a:r>
          </a:p>
          <a:p>
            <a:pPr>
              <a:lnSpc>
                <a:spcPct val="150000"/>
              </a:lnSpc>
              <a:spcBef>
                <a:spcPts val="1200"/>
              </a:spcBef>
              <a:spcAft>
                <a:spcPts val="600"/>
              </a:spcAft>
            </a:pPr>
            <a:r>
              <a:rPr lang="en-AU" b="1" dirty="0"/>
              <a:t>TAYLOR</a:t>
            </a:r>
            <a:r>
              <a:rPr lang="en-AU" dirty="0"/>
              <a:t>: It is normal to feel a bit nervous when you know you are going to be heard by the thousands of Stage 5 students across New South Wales! Why don’t you start by giving the audience a brief rundown of one of the poets you would like to discuss today, Jazz Money.</a:t>
            </a:r>
          </a:p>
          <a:p>
            <a:endParaRPr lang="en-AU" dirty="0"/>
          </a:p>
        </p:txBody>
      </p:sp>
      <p:sp>
        <p:nvSpPr>
          <p:cNvPr id="4" name="Slide Number Placeholder 3">
            <a:extLst>
              <a:ext uri="{FF2B5EF4-FFF2-40B4-BE49-F238E27FC236}">
                <a16:creationId xmlns:a16="http://schemas.microsoft.com/office/drawing/2014/main" id="{C1D164D1-623A-B34C-EAB1-FF9A08785041}"/>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391477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B2AAB-2A23-DC1E-A70F-7B7E93A49E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7BE0E-8464-CB42-0282-F17A0FC0E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B19B1-12CC-A420-EC56-BF6A8CCBDEA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a:lnSpc>
                <a:spcPct val="150000"/>
              </a:lnSpc>
              <a:spcBef>
                <a:spcPts val="1200"/>
              </a:spcBef>
              <a:spcAft>
                <a:spcPts val="600"/>
              </a:spcAft>
            </a:pPr>
            <a:r>
              <a:rPr lang="en-AU" b="1" dirty="0"/>
              <a:t>PARKER</a:t>
            </a:r>
            <a:r>
              <a:rPr lang="en-AU" dirty="0"/>
              <a:t>: Okay, good idea. Well, Jazz Money is a poet and artist with Wiradjuri heritage and she currently lives on Gadigal country. She identifies as queer and much of her work explores love and First Nations history.</a:t>
            </a:r>
          </a:p>
          <a:p>
            <a:pPr>
              <a:lnSpc>
                <a:spcPct val="150000"/>
              </a:lnSpc>
              <a:spcBef>
                <a:spcPts val="1200"/>
              </a:spcBef>
              <a:spcAft>
                <a:spcPts val="600"/>
              </a:spcAft>
            </a:pPr>
            <a:r>
              <a:rPr lang="en-AU" b="1" dirty="0"/>
              <a:t>TAYLOR</a:t>
            </a:r>
            <a:r>
              <a:rPr lang="en-AU" dirty="0"/>
              <a:t>: Her work sounds really interesting. Is there a particular poem that you like the most?</a:t>
            </a:r>
          </a:p>
          <a:p>
            <a:endParaRPr lang="en-AU" dirty="0"/>
          </a:p>
        </p:txBody>
      </p:sp>
      <p:sp>
        <p:nvSpPr>
          <p:cNvPr id="4" name="Slide Number Placeholder 3">
            <a:extLst>
              <a:ext uri="{FF2B5EF4-FFF2-40B4-BE49-F238E27FC236}">
                <a16:creationId xmlns:a16="http://schemas.microsoft.com/office/drawing/2014/main" id="{480DCA3B-191D-57D0-74E2-DEEE70FD80D7}"/>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3154544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F18A3-AC8F-A167-B994-BCC0AB427C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61679A-F164-35C9-71FB-8900802D1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574AF-D00C-3F36-8012-CAF9BF43EFB9}"/>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PARKER</a:t>
            </a:r>
            <a:r>
              <a:rPr lang="en-AU" dirty="0"/>
              <a:t>: My favourite piece of work is her poem, ‘GUDYI’. This poem explores poetry as a method of ‘song’ for elements of country. She uses Wiradjuri language throughout, reinforcing to her audience the strong connection she is building with her heritage and country. It is incredibly powerful.</a:t>
            </a:r>
          </a:p>
          <a:p>
            <a:endParaRPr lang="en-AU" dirty="0"/>
          </a:p>
        </p:txBody>
      </p:sp>
      <p:sp>
        <p:nvSpPr>
          <p:cNvPr id="4" name="Slide Number Placeholder 3">
            <a:extLst>
              <a:ext uri="{FF2B5EF4-FFF2-40B4-BE49-F238E27FC236}">
                <a16:creationId xmlns:a16="http://schemas.microsoft.com/office/drawing/2014/main" id="{DFEE35DD-D9D0-5116-3222-05E7E1CEF519}"/>
              </a:ext>
            </a:extLst>
          </p:cNvPr>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168691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EB090-FE5B-FEE3-D4D9-C4101B8DB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40D38-9C8B-B840-4B64-F4C454F4FF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312B8-0A7C-FAC6-19D3-04421EC0A249}"/>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TAYLOR</a:t>
            </a:r>
            <a:r>
              <a:rPr lang="en-AU" dirty="0"/>
              <a:t>: I would like to explore that more closely. You used the word ‘powerful’. Can you tell the listeners out there what makes this poem so powerful. Perhaps you can read to the audience the stanza in ‘GUDYI’ you found most powerful and explain why that is?</a:t>
            </a:r>
          </a:p>
          <a:p>
            <a:endParaRPr lang="en-AU" dirty="0"/>
          </a:p>
        </p:txBody>
      </p:sp>
      <p:sp>
        <p:nvSpPr>
          <p:cNvPr id="4" name="Slide Number Placeholder 3">
            <a:extLst>
              <a:ext uri="{FF2B5EF4-FFF2-40B4-BE49-F238E27FC236}">
                <a16:creationId xmlns:a16="http://schemas.microsoft.com/office/drawing/2014/main" id="{12A3F3FD-57B3-336D-74CD-453D9CAF7988}"/>
              </a:ext>
            </a:extLst>
          </p:cNvPr>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4219807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6211D-BE1A-4B5F-F355-A22690A37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A9D46C-A0B8-A03E-2660-0CF4F4454A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4FF0E-D3DD-AC88-2446-E6FC32169B0E}"/>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a:lnSpc>
                <a:spcPct val="150000"/>
              </a:lnSpc>
              <a:spcBef>
                <a:spcPts val="1200"/>
              </a:spcBef>
              <a:spcAft>
                <a:spcPts val="600"/>
              </a:spcAft>
            </a:pPr>
            <a:r>
              <a:rPr lang="en-AU" b="1" dirty="0"/>
              <a:t>PARKER</a:t>
            </a:r>
            <a:r>
              <a:rPr lang="en-AU" dirty="0"/>
              <a:t>: Sure. This is stanza 6 of ‘GUDYI’</a:t>
            </a:r>
          </a:p>
          <a:p>
            <a:pPr algn="l">
              <a:lnSpc>
                <a:spcPct val="150000"/>
              </a:lnSpc>
              <a:spcBef>
                <a:spcPts val="1200"/>
              </a:spcBef>
              <a:spcAft>
                <a:spcPts val="600"/>
              </a:spcAft>
            </a:pPr>
            <a:r>
              <a:rPr lang="en-AU" dirty="0"/>
              <a:t>song for the sun warm on our cheeks</a:t>
            </a:r>
          </a:p>
          <a:p>
            <a:pPr algn="l">
              <a:lnSpc>
                <a:spcPct val="150000"/>
              </a:lnSpc>
              <a:spcBef>
                <a:spcPts val="1200"/>
              </a:spcBef>
              <a:spcAft>
                <a:spcPts val="600"/>
              </a:spcAft>
            </a:pPr>
            <a:r>
              <a:rPr lang="en-AU" dirty="0"/>
              <a:t>mercy gift for life and destruction</a:t>
            </a:r>
          </a:p>
          <a:p>
            <a:pPr algn="l">
              <a:lnSpc>
                <a:spcPct val="150000"/>
              </a:lnSpc>
              <a:spcBef>
                <a:spcPts val="1200"/>
              </a:spcBef>
              <a:spcAft>
                <a:spcPts val="600"/>
              </a:spcAft>
            </a:pPr>
            <a:r>
              <a:rPr lang="en-AU" dirty="0"/>
              <a:t>who bends the will of a land dry and true</a:t>
            </a:r>
          </a:p>
          <a:p>
            <a:pPr algn="l">
              <a:lnSpc>
                <a:spcPct val="150000"/>
              </a:lnSpc>
              <a:spcBef>
                <a:spcPts val="1200"/>
              </a:spcBef>
              <a:spcAft>
                <a:spcPts val="600"/>
              </a:spcAft>
            </a:pPr>
            <a:r>
              <a:rPr lang="en-AU" dirty="0"/>
              <a:t>YIRAY</a:t>
            </a:r>
          </a:p>
          <a:p>
            <a:endParaRPr lang="en-AU" dirty="0"/>
          </a:p>
        </p:txBody>
      </p:sp>
      <p:sp>
        <p:nvSpPr>
          <p:cNvPr id="4" name="Slide Number Placeholder 3">
            <a:extLst>
              <a:ext uri="{FF2B5EF4-FFF2-40B4-BE49-F238E27FC236}">
                <a16:creationId xmlns:a16="http://schemas.microsoft.com/office/drawing/2014/main" id="{0649FEBE-897D-F47A-CA49-428732799CBE}"/>
              </a:ext>
            </a:extLst>
          </p:cNvPr>
          <p:cNvSpPr>
            <a:spLocks noGrp="1"/>
          </p:cNvSpPr>
          <p:nvPr>
            <p:ph type="sldNum" sz="quarter" idx="5"/>
          </p:nvPr>
        </p:nvSpPr>
        <p:spPr/>
        <p:txBody>
          <a:bodyPr/>
          <a:lstStyle/>
          <a:p>
            <a:fld id="{B07158C4-A119-4B78-9DE8-A50001BC31DC}" type="slidenum">
              <a:rPr lang="en-AU" smtClean="0"/>
              <a:pPr/>
              <a:t>17</a:t>
            </a:fld>
            <a:endParaRPr lang="en-AU"/>
          </a:p>
        </p:txBody>
      </p:sp>
    </p:spTree>
    <p:extLst>
      <p:ext uri="{BB962C8B-B14F-4D97-AF65-F5344CB8AC3E}">
        <p14:creationId xmlns:p14="http://schemas.microsoft.com/office/powerpoint/2010/main" val="2527075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653FF-EFA4-F45E-478C-5E058746C3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9ADB0C-3ABA-693F-946C-0B34F0096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57023-92E6-E607-6C05-199FF3D942B2}"/>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In this stanza, Money doesn’t just use Wiradjuri language, she also makes us feel like we can feel the warm Australian sun on our cheeks. She uses the word ‘our’ and this inclusive language makes us feel like we are outside, enjoying the environment with her. She also shows how powerful the sun is and how it impacts the Australian land when she states ‘a </a:t>
            </a:r>
            <a:r>
              <a:rPr lang="en-US" dirty="0">
                <a:solidFill>
                  <a:srgbClr val="22272B"/>
                </a:solidFill>
              </a:rPr>
              <a:t>land</a:t>
            </a:r>
            <a:r>
              <a:rPr lang="en-US" dirty="0"/>
              <a:t> dry and true’. This is just one stanza from a poem of many in which Jazz Money </a:t>
            </a:r>
            <a:r>
              <a:rPr lang="en-US" dirty="0" err="1"/>
              <a:t>emphasises</a:t>
            </a:r>
            <a:r>
              <a:rPr lang="en-US" dirty="0"/>
              <a:t> her connection with the land and she encourages the audience to do the same.</a:t>
            </a:r>
            <a:endParaRPr lang="en-AU" dirty="0"/>
          </a:p>
          <a:p>
            <a:endParaRPr lang="en-AU" dirty="0"/>
          </a:p>
        </p:txBody>
      </p:sp>
      <p:sp>
        <p:nvSpPr>
          <p:cNvPr id="4" name="Slide Number Placeholder 3">
            <a:extLst>
              <a:ext uri="{FF2B5EF4-FFF2-40B4-BE49-F238E27FC236}">
                <a16:creationId xmlns:a16="http://schemas.microsoft.com/office/drawing/2014/main" id="{E2693B9B-BFB2-DAD0-18B0-E5A7E30C5FDE}"/>
              </a:ext>
            </a:extLst>
          </p:cNvPr>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989631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44BA6-A06E-927E-50A4-97170C9F6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3314B-AA2A-2CBE-B73F-AC671D7CD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375CF-37BF-0466-BBDF-09DE8CD2B362}"/>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discuss and reveal the annotations on this slide.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TAYLOR</a:t>
            </a:r>
            <a:r>
              <a:rPr lang="en-AU" dirty="0"/>
              <a:t>: Wow, firstly, it is amazing how the impact of poetry can change from just being read in your mind compared to being spoken aloud! Secondly, I can see what you mean about Jazz Money’s ability to use poetic techniques to create a powerful image in the reader’s mind. Is there another section of the poem you’d like to share with our audiences?</a:t>
            </a:r>
          </a:p>
          <a:p>
            <a:endParaRPr lang="en-AU" dirty="0"/>
          </a:p>
        </p:txBody>
      </p:sp>
      <p:sp>
        <p:nvSpPr>
          <p:cNvPr id="4" name="Slide Number Placeholder 3">
            <a:extLst>
              <a:ext uri="{FF2B5EF4-FFF2-40B4-BE49-F238E27FC236}">
                <a16:creationId xmlns:a16="http://schemas.microsoft.com/office/drawing/2014/main" id="{5E70B71F-1029-FB91-D55B-7C8CA1E5DBED}"/>
              </a:ext>
            </a:extLst>
          </p:cNvPr>
          <p:cNvSpPr>
            <a:spLocks noGrp="1"/>
          </p:cNvSpPr>
          <p:nvPr>
            <p:ph type="sldNum" sz="quarter" idx="5"/>
          </p:nvPr>
        </p:nvSpPr>
        <p:spPr/>
        <p:txBody>
          <a:bodyPr/>
          <a:lstStyle/>
          <a:p>
            <a:fld id="{B07158C4-A119-4B78-9DE8-A50001BC31DC}" type="slidenum">
              <a:rPr lang="en-AU" smtClean="0"/>
              <a:pPr/>
              <a:t>19</a:t>
            </a:fld>
            <a:endParaRPr lang="en-AU"/>
          </a:p>
        </p:txBody>
      </p:sp>
    </p:spTree>
    <p:extLst>
      <p:ext uri="{BB962C8B-B14F-4D97-AF65-F5344CB8AC3E}">
        <p14:creationId xmlns:p14="http://schemas.microsoft.com/office/powerpoint/2010/main" val="891406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0D6BF-79B4-7AD0-FCDF-B626E7F6F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B6225-0B50-7C2C-5572-0595DA80F2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36ABBC-DFA7-4A6E-F573-EA6FF5F7EABB}"/>
              </a:ext>
            </a:extLst>
          </p:cNvPr>
          <p:cNvSpPr>
            <a:spLocks noGrp="1"/>
          </p:cNvSpPr>
          <p:nvPr>
            <p:ph type="body" idx="1"/>
          </p:nvPr>
        </p:nvSpPr>
        <p:spPr/>
        <p:txBody>
          <a:bodyPr/>
          <a:lstStyle/>
          <a:p>
            <a:r>
              <a:rPr lang="en-AU" b="1" dirty="0"/>
              <a:t>Teacher note: </a:t>
            </a:r>
            <a:r>
              <a:rPr lang="en-AU" dirty="0"/>
              <a:t>this slide has been used to identify the explicit teaching learning strategy and should be deleted or hidden when using in a classroom setting. The strategy of gradual release of responsibility is a flexible process moving between modelled, guided and independent teaching practice responsive to student learning. Students should be supported to move between each practice based on their capabilities and requirements. </a:t>
            </a:r>
          </a:p>
          <a:p>
            <a:endParaRPr lang="en-AU" dirty="0"/>
          </a:p>
          <a:p>
            <a:r>
              <a:rPr lang="en-AU" dirty="0"/>
              <a:t>Teachers deliver a structured and sequenced approach to explicitly teaching new content. Learning is most effective when teachers break new information down and teach it explicitly using explanation, demonstration and modelling. This is especially relevant when students are new to an area (AERO 2024).</a:t>
            </a:r>
          </a:p>
          <a:p>
            <a:endParaRPr lang="en-AU" dirty="0"/>
          </a:p>
          <a:p>
            <a:r>
              <a:rPr lang="en-AU" dirty="0"/>
              <a:t>After modelling the process of annotation, students should work in small groups or pairs to annotate the next part of the student sample transcript. The following slides have been provided to support the teacher or students to check their annotations.</a:t>
            </a:r>
          </a:p>
          <a:p>
            <a:endParaRPr lang="en-AU" dirty="0"/>
          </a:p>
        </p:txBody>
      </p:sp>
      <p:sp>
        <p:nvSpPr>
          <p:cNvPr id="4" name="Slide Number Placeholder 3">
            <a:extLst>
              <a:ext uri="{FF2B5EF4-FFF2-40B4-BE49-F238E27FC236}">
                <a16:creationId xmlns:a16="http://schemas.microsoft.com/office/drawing/2014/main" id="{814C54E8-CA2A-2521-364D-73A8E09F9BE2}"/>
              </a:ext>
            </a:extLst>
          </p:cNvPr>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3394993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583F-D3B4-E14C-A60F-EAEC1B079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73373-991A-D5EC-B0C6-DEE33ACA67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491DE4-B249-7E59-88E6-6CE6C99ACE2A}"/>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a:lnSpc>
                <a:spcPct val="150000"/>
              </a:lnSpc>
              <a:spcBef>
                <a:spcPts val="1200"/>
              </a:spcBef>
              <a:spcAft>
                <a:spcPts val="600"/>
              </a:spcAft>
            </a:pPr>
            <a:r>
              <a:rPr lang="en-AU" b="1" dirty="0"/>
              <a:t>PARKER</a:t>
            </a:r>
            <a:r>
              <a:rPr lang="en-AU" dirty="0"/>
              <a:t>: Sure. I also really like the stanza Jazz Money opens the poem with:</a:t>
            </a:r>
          </a:p>
          <a:p>
            <a:pPr algn="l">
              <a:lnSpc>
                <a:spcPct val="150000"/>
              </a:lnSpc>
              <a:spcBef>
                <a:spcPts val="1200"/>
              </a:spcBef>
              <a:spcAft>
                <a:spcPts val="600"/>
              </a:spcAft>
            </a:pPr>
            <a:r>
              <a:rPr lang="en-AU" dirty="0"/>
              <a:t>song for the rivers caring the land whole</a:t>
            </a:r>
          </a:p>
          <a:p>
            <a:pPr algn="l">
              <a:lnSpc>
                <a:spcPct val="150000"/>
              </a:lnSpc>
              <a:spcBef>
                <a:spcPts val="1200"/>
              </a:spcBef>
              <a:spcAft>
                <a:spcPts val="600"/>
              </a:spcAft>
            </a:pPr>
            <a:r>
              <a:rPr lang="en-AU" dirty="0"/>
              <a:t>carving the land together</a:t>
            </a:r>
          </a:p>
          <a:p>
            <a:pPr algn="l">
              <a:lnSpc>
                <a:spcPct val="150000"/>
              </a:lnSpc>
              <a:spcBef>
                <a:spcPts val="1200"/>
              </a:spcBef>
              <a:spcAft>
                <a:spcPts val="600"/>
              </a:spcAft>
            </a:pPr>
            <a:r>
              <a:rPr lang="en-AU" dirty="0"/>
              <a:t>whose currents birth us old here</a:t>
            </a:r>
          </a:p>
          <a:p>
            <a:pPr algn="l">
              <a:lnSpc>
                <a:spcPct val="150000"/>
              </a:lnSpc>
              <a:spcBef>
                <a:spcPts val="1200"/>
              </a:spcBef>
              <a:spcAft>
                <a:spcPts val="600"/>
              </a:spcAft>
            </a:pPr>
            <a:r>
              <a:rPr lang="en-AU" dirty="0"/>
              <a:t>BILA</a:t>
            </a:r>
          </a:p>
          <a:p>
            <a:endParaRPr lang="en-AU" dirty="0"/>
          </a:p>
        </p:txBody>
      </p:sp>
      <p:sp>
        <p:nvSpPr>
          <p:cNvPr id="4" name="Slide Number Placeholder 3">
            <a:extLst>
              <a:ext uri="{FF2B5EF4-FFF2-40B4-BE49-F238E27FC236}">
                <a16:creationId xmlns:a16="http://schemas.microsoft.com/office/drawing/2014/main" id="{C99BB5FF-82E0-64AA-ECF8-DA110F420F93}"/>
              </a:ext>
            </a:extLst>
          </p:cNvPr>
          <p:cNvSpPr>
            <a:spLocks noGrp="1"/>
          </p:cNvSpPr>
          <p:nvPr>
            <p:ph type="sldNum" sz="quarter" idx="5"/>
          </p:nvPr>
        </p:nvSpPr>
        <p:spPr/>
        <p:txBody>
          <a:bodyPr/>
          <a:lstStyle/>
          <a:p>
            <a:fld id="{B07158C4-A119-4B78-9DE8-A50001BC31DC}" type="slidenum">
              <a:rPr lang="en-AU" smtClean="0"/>
              <a:pPr/>
              <a:t>21</a:t>
            </a:fld>
            <a:endParaRPr lang="en-AU"/>
          </a:p>
        </p:txBody>
      </p:sp>
    </p:spTree>
    <p:extLst>
      <p:ext uri="{BB962C8B-B14F-4D97-AF65-F5344CB8AC3E}">
        <p14:creationId xmlns:p14="http://schemas.microsoft.com/office/powerpoint/2010/main" val="3280798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73821-096A-4A6A-2162-408D795D1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3C01B-E107-52A6-5A69-C3621EBE4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A3AD51-DF64-7E19-B7A0-AF104C6C3D82}"/>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a:lnSpc>
                <a:spcPct val="150000"/>
              </a:lnSpc>
              <a:spcBef>
                <a:spcPts val="1200"/>
              </a:spcBef>
              <a:spcAft>
                <a:spcPts val="600"/>
              </a:spcAft>
            </a:pPr>
            <a:r>
              <a:rPr lang="en-AU" b="1" dirty="0"/>
              <a:t>TAYLOR</a:t>
            </a:r>
            <a:r>
              <a:rPr lang="en-AU" dirty="0"/>
              <a:t>: It’s beautiful. It feels so calming to listen to.</a:t>
            </a:r>
          </a:p>
          <a:p>
            <a:pPr>
              <a:lnSpc>
                <a:spcPct val="150000"/>
              </a:lnSpc>
              <a:spcBef>
                <a:spcPts val="1200"/>
              </a:spcBef>
              <a:spcAft>
                <a:spcPts val="600"/>
              </a:spcAft>
            </a:pPr>
            <a:r>
              <a:rPr lang="en-AU" b="1" dirty="0"/>
              <a:t>PARKER</a:t>
            </a:r>
            <a:r>
              <a:rPr lang="en-AU" dirty="0"/>
              <a:t>: Yes, I agree. She uses personification to suggest the river is a mother figure and this makes the audience think about the role rivers have in our country. The poem, in general, made me realise that I haven’t really been appreciating the beautiful environment we are surrounded by and that I should probably start reflecting on the importance of nature in our lives.</a:t>
            </a:r>
          </a:p>
          <a:p>
            <a:endParaRPr lang="en-AU" dirty="0"/>
          </a:p>
        </p:txBody>
      </p:sp>
      <p:sp>
        <p:nvSpPr>
          <p:cNvPr id="4" name="Slide Number Placeholder 3">
            <a:extLst>
              <a:ext uri="{FF2B5EF4-FFF2-40B4-BE49-F238E27FC236}">
                <a16:creationId xmlns:a16="http://schemas.microsoft.com/office/drawing/2014/main" id="{878537EA-F8AB-A49F-912D-B2D62C0A7E28}"/>
              </a:ext>
            </a:extLst>
          </p:cNvPr>
          <p:cNvSpPr>
            <a:spLocks noGrp="1"/>
          </p:cNvSpPr>
          <p:nvPr>
            <p:ph type="sldNum" sz="quarter" idx="5"/>
          </p:nvPr>
        </p:nvSpPr>
        <p:spPr/>
        <p:txBody>
          <a:bodyPr/>
          <a:lstStyle/>
          <a:p>
            <a:fld id="{B07158C4-A119-4B78-9DE8-A50001BC31DC}" type="slidenum">
              <a:rPr lang="en-AU" smtClean="0"/>
              <a:pPr/>
              <a:t>22</a:t>
            </a:fld>
            <a:endParaRPr lang="en-AU"/>
          </a:p>
        </p:txBody>
      </p:sp>
    </p:spTree>
    <p:extLst>
      <p:ext uri="{BB962C8B-B14F-4D97-AF65-F5344CB8AC3E}">
        <p14:creationId xmlns:p14="http://schemas.microsoft.com/office/powerpoint/2010/main" val="2439181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40704-3A35-5F7A-0A03-3FEA412F1B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34EBE-AE90-5431-BE66-43AF671A1C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F82319-4CC0-2943-E43A-27FCCF936C3C}"/>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TAYLOR</a:t>
            </a:r>
            <a:r>
              <a:rPr lang="en-AU" dirty="0"/>
              <a:t>: Wow, it is such a fascinating poem and, you’re right, it really does encourage to think about our own relationship with the environment. Thank you for sharing your knowledge on it today. Okay, now let’s hear a word from our friends and sponsors, the High School Haikus.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b="1" dirty="0"/>
          </a:p>
          <a:p>
            <a:endParaRPr lang="en-AU" dirty="0"/>
          </a:p>
        </p:txBody>
      </p:sp>
      <p:sp>
        <p:nvSpPr>
          <p:cNvPr id="4" name="Slide Number Placeholder 3">
            <a:extLst>
              <a:ext uri="{FF2B5EF4-FFF2-40B4-BE49-F238E27FC236}">
                <a16:creationId xmlns:a16="http://schemas.microsoft.com/office/drawing/2014/main" id="{4DBDAE38-D92A-82C3-8033-B7F95A8B6E82}"/>
              </a:ext>
            </a:extLst>
          </p:cNvPr>
          <p:cNvSpPr>
            <a:spLocks noGrp="1"/>
          </p:cNvSpPr>
          <p:nvPr>
            <p:ph type="sldNum" sz="quarter" idx="5"/>
          </p:nvPr>
        </p:nvSpPr>
        <p:spPr/>
        <p:txBody>
          <a:bodyPr/>
          <a:lstStyle/>
          <a:p>
            <a:fld id="{B07158C4-A119-4B78-9DE8-A50001BC31DC}" type="slidenum">
              <a:rPr lang="en-AU" smtClean="0"/>
              <a:pPr/>
              <a:t>23</a:t>
            </a:fld>
            <a:endParaRPr lang="en-AU"/>
          </a:p>
        </p:txBody>
      </p:sp>
    </p:spTree>
    <p:extLst>
      <p:ext uri="{BB962C8B-B14F-4D97-AF65-F5344CB8AC3E}">
        <p14:creationId xmlns:p14="http://schemas.microsoft.com/office/powerpoint/2010/main" val="768880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EF628-FBD9-EF98-539E-35B7889B5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08FCD3-916D-EEC0-5DAA-2B3A9B687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488FB1-C4C3-CA0E-9959-4FC945EB925B}"/>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Sponsor recording</a:t>
            </a:r>
            <a:r>
              <a:rPr lang="en-AU" dirty="0"/>
              <a:t>: </a:t>
            </a:r>
            <a:r>
              <a:rPr lang="en-AU" i="1" dirty="0"/>
              <a:t>Hey guys! DJ </a:t>
            </a:r>
            <a:r>
              <a:rPr lang="en-AU" i="1" dirty="0" err="1"/>
              <a:t>RhymeFlow</a:t>
            </a:r>
            <a:r>
              <a:rPr lang="en-AU" i="1" dirty="0"/>
              <a:t> Maestro here from the High School Haikus Poetry Collective! We are a proud sponsor of this podcast and I’m here to remind you about our inaugural slam poetry competition taking place in August this year, the Rhyme Rumble. This one-day competition is a chance to show off your </a:t>
            </a:r>
            <a:r>
              <a:rPr lang="en-AU" i="1" dirty="0" err="1"/>
              <a:t>slammin</a:t>
            </a:r>
            <a:r>
              <a:rPr lang="en-AU" i="1" dirty="0"/>
              <a:t>’ skills and deliver your message in an epic manner. Entries shut at the end of June, so don’t miss out! Visit our website, linked in the show notes for more details.</a:t>
            </a:r>
          </a:p>
          <a:p>
            <a:endParaRPr lang="en-AU" dirty="0"/>
          </a:p>
          <a:p>
            <a:endParaRPr lang="en-AU" dirty="0"/>
          </a:p>
        </p:txBody>
      </p:sp>
      <p:sp>
        <p:nvSpPr>
          <p:cNvPr id="4" name="Slide Number Placeholder 3">
            <a:extLst>
              <a:ext uri="{FF2B5EF4-FFF2-40B4-BE49-F238E27FC236}">
                <a16:creationId xmlns:a16="http://schemas.microsoft.com/office/drawing/2014/main" id="{18F456C9-9CE4-A827-9B05-B0DEEE8E22D6}"/>
              </a:ext>
            </a:extLst>
          </p:cNvPr>
          <p:cNvSpPr>
            <a:spLocks noGrp="1"/>
          </p:cNvSpPr>
          <p:nvPr>
            <p:ph type="sldNum" sz="quarter" idx="5"/>
          </p:nvPr>
        </p:nvSpPr>
        <p:spPr/>
        <p:txBody>
          <a:bodyPr/>
          <a:lstStyle/>
          <a:p>
            <a:fld id="{B07158C4-A119-4B78-9DE8-A50001BC31DC}" type="slidenum">
              <a:rPr lang="en-AU" smtClean="0"/>
              <a:pPr/>
              <a:t>24</a:t>
            </a:fld>
            <a:endParaRPr lang="en-AU"/>
          </a:p>
        </p:txBody>
      </p:sp>
    </p:spTree>
    <p:extLst>
      <p:ext uri="{BB962C8B-B14F-4D97-AF65-F5344CB8AC3E}">
        <p14:creationId xmlns:p14="http://schemas.microsoft.com/office/powerpoint/2010/main" val="14306845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C9601-CCF0-2678-12BF-1433FB888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95C53-0BAB-D836-C263-5EB1B97FF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AD02C-3151-7EBE-6926-1A99729BDA0D}"/>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TAYLOR</a:t>
            </a:r>
            <a:r>
              <a:rPr lang="en-AU" dirty="0"/>
              <a:t>: Welcome back after that message from our sponsors at the High School Haikus Poetry Collective. Okay, before we run out of time, let’s get into discussing another Aboriginal poet who is pretty famous in the creative world, Ali Cobby Eckermann. Can you tell me a bit about her, Parker?</a:t>
            </a:r>
          </a:p>
          <a:p>
            <a:endParaRPr lang="en-AU" dirty="0"/>
          </a:p>
          <a:p>
            <a:endParaRPr lang="en-AU" dirty="0"/>
          </a:p>
        </p:txBody>
      </p:sp>
      <p:sp>
        <p:nvSpPr>
          <p:cNvPr id="4" name="Slide Number Placeholder 3">
            <a:extLst>
              <a:ext uri="{FF2B5EF4-FFF2-40B4-BE49-F238E27FC236}">
                <a16:creationId xmlns:a16="http://schemas.microsoft.com/office/drawing/2014/main" id="{F5E5BBAB-F887-8CEF-DE05-010FA102EBA6}"/>
              </a:ext>
            </a:extLst>
          </p:cNvPr>
          <p:cNvSpPr>
            <a:spLocks noGrp="1"/>
          </p:cNvSpPr>
          <p:nvPr>
            <p:ph type="sldNum" sz="quarter" idx="5"/>
          </p:nvPr>
        </p:nvSpPr>
        <p:spPr/>
        <p:txBody>
          <a:bodyPr/>
          <a:lstStyle/>
          <a:p>
            <a:fld id="{B07158C4-A119-4B78-9DE8-A50001BC31DC}" type="slidenum">
              <a:rPr lang="en-AU" smtClean="0"/>
              <a:pPr/>
              <a:t>25</a:t>
            </a:fld>
            <a:endParaRPr lang="en-AU"/>
          </a:p>
        </p:txBody>
      </p:sp>
    </p:spTree>
    <p:extLst>
      <p:ext uri="{BB962C8B-B14F-4D97-AF65-F5344CB8AC3E}">
        <p14:creationId xmlns:p14="http://schemas.microsoft.com/office/powerpoint/2010/main" val="3941309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B7365-8D7B-7313-538C-D4953A192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AB8BB-7FB6-129C-DCCB-B8537760C0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A3BA7D-C71F-8C8A-5371-BB9EAB480462}"/>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a:lnSpc>
                <a:spcPct val="150000"/>
              </a:lnSpc>
              <a:spcBef>
                <a:spcPts val="1200"/>
              </a:spcBef>
              <a:spcAft>
                <a:spcPts val="600"/>
              </a:spcAft>
            </a:pPr>
            <a:r>
              <a:rPr lang="en-US" b="1" dirty="0"/>
              <a:t>TAYLOR</a:t>
            </a:r>
            <a:r>
              <a:rPr lang="en-US" dirty="0"/>
              <a:t>: Yes, I’d love that. Maybe you could pick one for our audience that has allowed you to make connections with and reflect on your own world?</a:t>
            </a:r>
          </a:p>
          <a:p>
            <a:pPr algn="l">
              <a:lnSpc>
                <a:spcPct val="150000"/>
              </a:lnSpc>
              <a:spcBef>
                <a:spcPts val="1200"/>
              </a:spcBef>
              <a:spcAft>
                <a:spcPts val="600"/>
              </a:spcAft>
            </a:pPr>
            <a:r>
              <a:rPr lang="en-US" b="1" dirty="0"/>
              <a:t>PARKER</a:t>
            </a:r>
            <a:r>
              <a:rPr lang="en-US" dirty="0"/>
              <a:t>: I really like these lines:</a:t>
            </a:r>
          </a:p>
          <a:p>
            <a:pPr algn="l">
              <a:lnSpc>
                <a:spcPct val="150000"/>
              </a:lnSpc>
              <a:spcBef>
                <a:spcPts val="1200"/>
              </a:spcBef>
              <a:spcAft>
                <a:spcPts val="600"/>
              </a:spcAft>
            </a:pPr>
            <a:r>
              <a:rPr lang="en-US" dirty="0"/>
              <a:t>My heart is Round like a drum, ready to echo the music of my Family</a:t>
            </a:r>
          </a:p>
          <a:p>
            <a:pPr algn="l">
              <a:lnSpc>
                <a:spcPct val="150000"/>
              </a:lnSpc>
              <a:spcBef>
                <a:spcPts val="1200"/>
              </a:spcBef>
              <a:spcAft>
                <a:spcPts val="600"/>
              </a:spcAft>
            </a:pPr>
            <a:r>
              <a:rPr lang="en-US" dirty="0"/>
              <a:t>But the Square within me still remains</a:t>
            </a:r>
          </a:p>
          <a:p>
            <a:pPr algn="l">
              <a:lnSpc>
                <a:spcPct val="150000"/>
              </a:lnSpc>
              <a:spcBef>
                <a:spcPts val="1200"/>
              </a:spcBef>
              <a:spcAft>
                <a:spcPts val="600"/>
              </a:spcAft>
            </a:pPr>
            <a:r>
              <a:rPr lang="en-US" dirty="0"/>
              <a:t>The square hole stops me in my entirety</a:t>
            </a:r>
          </a:p>
          <a:p>
            <a:endParaRPr lang="en-AU" dirty="0"/>
          </a:p>
          <a:p>
            <a:endParaRPr lang="en-AU" dirty="0"/>
          </a:p>
        </p:txBody>
      </p:sp>
      <p:sp>
        <p:nvSpPr>
          <p:cNvPr id="4" name="Slide Number Placeholder 3">
            <a:extLst>
              <a:ext uri="{FF2B5EF4-FFF2-40B4-BE49-F238E27FC236}">
                <a16:creationId xmlns:a16="http://schemas.microsoft.com/office/drawing/2014/main" id="{9C8E25F8-2EAB-B71C-DEB3-98D4D4C738A8}"/>
              </a:ext>
            </a:extLst>
          </p:cNvPr>
          <p:cNvSpPr>
            <a:spLocks noGrp="1"/>
          </p:cNvSpPr>
          <p:nvPr>
            <p:ph type="sldNum" sz="quarter" idx="5"/>
          </p:nvPr>
        </p:nvSpPr>
        <p:spPr/>
        <p:txBody>
          <a:bodyPr/>
          <a:lstStyle/>
          <a:p>
            <a:fld id="{B07158C4-A119-4B78-9DE8-A50001BC31DC}" type="slidenum">
              <a:rPr lang="en-AU" smtClean="0"/>
              <a:pPr/>
              <a:t>26</a:t>
            </a:fld>
            <a:endParaRPr lang="en-AU"/>
          </a:p>
        </p:txBody>
      </p:sp>
    </p:spTree>
    <p:extLst>
      <p:ext uri="{BB962C8B-B14F-4D97-AF65-F5344CB8AC3E}">
        <p14:creationId xmlns:p14="http://schemas.microsoft.com/office/powerpoint/2010/main" val="4002545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6C576-E6FF-D846-04E5-D42211E8B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88FDFA-32F9-8D25-DDB3-68341238A0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547C3C-FEE4-A71E-0230-67FEC2851844}"/>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PARKER</a:t>
            </a:r>
            <a:r>
              <a:rPr lang="en-AU" dirty="0"/>
              <a:t>: I sure can. Ali Cobby Eckermann is another contemporary Aboriginal poet known for her critique of the White Australia Policy and the Stolen Generations. She was born on Kaurna Land in South Australia before being taken from her mother and adopted by a white family. Ali Cobby Eckermann was the first Aboriginal woman to be awarded the Windam Campbell literary prize. I love her poem, ‘Circles and Squares’, which is a touching exploration of the difficulties faced when trying to fit into two worlds. Would you like me to read a stanza?</a:t>
            </a:r>
          </a:p>
          <a:p>
            <a:endParaRPr lang="en-AU" dirty="0"/>
          </a:p>
          <a:p>
            <a:endParaRPr lang="en-AU" dirty="0"/>
          </a:p>
        </p:txBody>
      </p:sp>
      <p:sp>
        <p:nvSpPr>
          <p:cNvPr id="4" name="Slide Number Placeholder 3">
            <a:extLst>
              <a:ext uri="{FF2B5EF4-FFF2-40B4-BE49-F238E27FC236}">
                <a16:creationId xmlns:a16="http://schemas.microsoft.com/office/drawing/2014/main" id="{89C4AD21-93F7-4F8A-D70A-685F3698C697}"/>
              </a:ext>
            </a:extLst>
          </p:cNvPr>
          <p:cNvSpPr>
            <a:spLocks noGrp="1"/>
          </p:cNvSpPr>
          <p:nvPr>
            <p:ph type="sldNum" sz="quarter" idx="5"/>
          </p:nvPr>
        </p:nvSpPr>
        <p:spPr/>
        <p:txBody>
          <a:bodyPr/>
          <a:lstStyle/>
          <a:p>
            <a:fld id="{B07158C4-A119-4B78-9DE8-A50001BC31DC}" type="slidenum">
              <a:rPr lang="en-AU" smtClean="0"/>
              <a:pPr/>
              <a:t>27</a:t>
            </a:fld>
            <a:endParaRPr lang="en-AU"/>
          </a:p>
        </p:txBody>
      </p:sp>
    </p:spTree>
    <p:extLst>
      <p:ext uri="{BB962C8B-B14F-4D97-AF65-F5344CB8AC3E}">
        <p14:creationId xmlns:p14="http://schemas.microsoft.com/office/powerpoint/2010/main" val="6042298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ADE2C-9E5F-6222-54E1-C88920ED9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1129AA-2AB3-2EFF-B844-74687EB6C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099FF-D7A7-76F2-0A0C-32331C7FA9BE}"/>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These lines allowed me to reflect on the deep emotional scars felt as a result of the Stolen Generation. Eckermann’s use of capitalisation highlights the significance of the two shapes, the circle, which is round, and the square. Round and Family are both capitalised and represent her culture. This is reinforced by the simile ‘my heart is round like a drum’. In contrast the square shape stops her in ‘my entirety’. This line tells us that she struggles to connect with her white history. It is filled with melancholy, but I find it incredibly powerful.</a:t>
            </a:r>
          </a:p>
          <a:p>
            <a:endParaRPr lang="en-AU" dirty="0"/>
          </a:p>
          <a:p>
            <a:endParaRPr lang="en-AU" dirty="0"/>
          </a:p>
        </p:txBody>
      </p:sp>
      <p:sp>
        <p:nvSpPr>
          <p:cNvPr id="4" name="Slide Number Placeholder 3">
            <a:extLst>
              <a:ext uri="{FF2B5EF4-FFF2-40B4-BE49-F238E27FC236}">
                <a16:creationId xmlns:a16="http://schemas.microsoft.com/office/drawing/2014/main" id="{6355BEA8-5614-75F1-38C1-81CBFC74B979}"/>
              </a:ext>
            </a:extLst>
          </p:cNvPr>
          <p:cNvSpPr>
            <a:spLocks noGrp="1"/>
          </p:cNvSpPr>
          <p:nvPr>
            <p:ph type="sldNum" sz="quarter" idx="5"/>
          </p:nvPr>
        </p:nvSpPr>
        <p:spPr/>
        <p:txBody>
          <a:bodyPr/>
          <a:lstStyle/>
          <a:p>
            <a:fld id="{B07158C4-A119-4B78-9DE8-A50001BC31DC}" type="slidenum">
              <a:rPr lang="en-AU" smtClean="0"/>
              <a:pPr/>
              <a:t>28</a:t>
            </a:fld>
            <a:endParaRPr lang="en-AU"/>
          </a:p>
        </p:txBody>
      </p:sp>
    </p:spTree>
    <p:extLst>
      <p:ext uri="{BB962C8B-B14F-4D97-AF65-F5344CB8AC3E}">
        <p14:creationId xmlns:p14="http://schemas.microsoft.com/office/powerpoint/2010/main" val="617635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9A65-00B3-93C1-3197-8E8D99ED6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A4FDC-0888-9470-7BE5-7DCA78E1C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17A58-3591-53F9-DB55-5CBDF60164EB}"/>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TAYLOR</a:t>
            </a:r>
            <a:r>
              <a:rPr lang="en-AU" dirty="0"/>
              <a:t>: I see a connection between this poem and Jazz Money’s ‘GUDYI’ in that they both have a deep connection to song and the impact of colonisation. We have time for you to share your thoughts on just one more section of ‘Circles and Squares’ if you’d like?</a:t>
            </a:r>
          </a:p>
          <a:p>
            <a:endParaRPr lang="en-AU" dirty="0"/>
          </a:p>
          <a:p>
            <a:endParaRPr lang="en-AU" dirty="0"/>
          </a:p>
        </p:txBody>
      </p:sp>
      <p:sp>
        <p:nvSpPr>
          <p:cNvPr id="4" name="Slide Number Placeholder 3">
            <a:extLst>
              <a:ext uri="{FF2B5EF4-FFF2-40B4-BE49-F238E27FC236}">
                <a16:creationId xmlns:a16="http://schemas.microsoft.com/office/drawing/2014/main" id="{A843A8DE-EBF9-DF07-82BC-ED85176780D4}"/>
              </a:ext>
            </a:extLst>
          </p:cNvPr>
          <p:cNvSpPr>
            <a:spLocks noGrp="1"/>
          </p:cNvSpPr>
          <p:nvPr>
            <p:ph type="sldNum" sz="quarter" idx="5"/>
          </p:nvPr>
        </p:nvSpPr>
        <p:spPr/>
        <p:txBody>
          <a:bodyPr/>
          <a:lstStyle/>
          <a:p>
            <a:fld id="{B07158C4-A119-4B78-9DE8-A50001BC31DC}" type="slidenum">
              <a:rPr lang="en-AU" smtClean="0"/>
              <a:pPr/>
              <a:t>29</a:t>
            </a:fld>
            <a:endParaRPr lang="en-AU"/>
          </a:p>
        </p:txBody>
      </p:sp>
    </p:spTree>
    <p:extLst>
      <p:ext uri="{BB962C8B-B14F-4D97-AF65-F5344CB8AC3E}">
        <p14:creationId xmlns:p14="http://schemas.microsoft.com/office/powerpoint/2010/main" val="3717934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4B868-9BC3-AE4A-35A6-8BC8BF9F4B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39173-9DB4-3EA6-192A-122C8A3AC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410318-F9B2-D747-E893-ABDECDAE6DA7}"/>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a:lnSpc>
                <a:spcPct val="150000"/>
              </a:lnSpc>
              <a:spcBef>
                <a:spcPts val="1200"/>
              </a:spcBef>
              <a:spcAft>
                <a:spcPts val="600"/>
              </a:spcAft>
            </a:pPr>
            <a:r>
              <a:rPr lang="en-AU" b="1" dirty="0"/>
              <a:t>PARKER</a:t>
            </a:r>
            <a:r>
              <a:rPr lang="en-AU" dirty="0"/>
              <a:t>: GUDYI’s poem reflects the importance of the land and the natural environment, and this connection is also represented in Eckermann’s poem:</a:t>
            </a:r>
          </a:p>
          <a:p>
            <a:pPr algn="l">
              <a:lnSpc>
                <a:spcPct val="150000"/>
              </a:lnSpc>
              <a:spcBef>
                <a:spcPts val="1200"/>
              </a:spcBef>
              <a:spcAft>
                <a:spcPts val="600"/>
              </a:spcAft>
            </a:pPr>
            <a:r>
              <a:rPr lang="en-AU" dirty="0"/>
              <a:t>We slept in Circles on beaches around our fires</a:t>
            </a:r>
          </a:p>
          <a:p>
            <a:pPr algn="l">
              <a:lnSpc>
                <a:spcPct val="150000"/>
              </a:lnSpc>
              <a:spcBef>
                <a:spcPts val="1200"/>
              </a:spcBef>
              <a:spcAft>
                <a:spcPts val="600"/>
              </a:spcAft>
            </a:pPr>
            <a:r>
              <a:rPr lang="en-AU" dirty="0"/>
              <a:t>We sat in the dirt, on Our land, that belongs to a big Round planet</a:t>
            </a:r>
          </a:p>
          <a:p>
            <a:pPr algn="l">
              <a:lnSpc>
                <a:spcPct val="150000"/>
              </a:lnSpc>
              <a:spcBef>
                <a:spcPts val="1200"/>
              </a:spcBef>
              <a:spcAft>
                <a:spcPts val="600"/>
              </a:spcAft>
            </a:pPr>
            <a:r>
              <a:rPr lang="en-AU" dirty="0"/>
              <a:t>We watched the Moon grow to a magnificent yellow Circle</a:t>
            </a:r>
          </a:p>
          <a:p>
            <a:pPr algn="l"/>
            <a:endParaRPr lang="en-AU" dirty="0"/>
          </a:p>
          <a:p>
            <a:endParaRPr lang="en-AU" dirty="0"/>
          </a:p>
        </p:txBody>
      </p:sp>
      <p:sp>
        <p:nvSpPr>
          <p:cNvPr id="4" name="Slide Number Placeholder 3">
            <a:extLst>
              <a:ext uri="{FF2B5EF4-FFF2-40B4-BE49-F238E27FC236}">
                <a16:creationId xmlns:a16="http://schemas.microsoft.com/office/drawing/2014/main" id="{1444D6F4-AD4B-1C6D-89B5-86F6B2B56DA4}"/>
              </a:ext>
            </a:extLst>
          </p:cNvPr>
          <p:cNvSpPr>
            <a:spLocks noGrp="1"/>
          </p:cNvSpPr>
          <p:nvPr>
            <p:ph type="sldNum" sz="quarter" idx="5"/>
          </p:nvPr>
        </p:nvSpPr>
        <p:spPr/>
        <p:txBody>
          <a:bodyPr/>
          <a:lstStyle/>
          <a:p>
            <a:fld id="{B07158C4-A119-4B78-9DE8-A50001BC31DC}" type="slidenum">
              <a:rPr lang="en-AU" smtClean="0"/>
              <a:pPr/>
              <a:t>30</a:t>
            </a:fld>
            <a:endParaRPr lang="en-AU"/>
          </a:p>
        </p:txBody>
      </p:sp>
    </p:spTree>
    <p:extLst>
      <p:ext uri="{BB962C8B-B14F-4D97-AF65-F5344CB8AC3E}">
        <p14:creationId xmlns:p14="http://schemas.microsoft.com/office/powerpoint/2010/main" val="20324224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E552F-4DD4-DD0D-D574-92192B062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2A863-9D51-2C61-52B0-DD560BDBC2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99E1CE-731E-0719-F57D-3D2BC1B27606}"/>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Eckermann’s use of capitalisation is present again, this time reinforced by the repetition of the inclusive pronoun ‘we’. The capitalisation of ‘Our’ highlights their connection to the land. They do not live in houses, they sleep and sit on the land, looking at the magnificent moon. It is a lovely tranquil image that reflects the importance of being at one with the planet and Aboriginal culture.</a:t>
            </a:r>
          </a:p>
          <a:p>
            <a:endParaRPr lang="en-AU" dirty="0"/>
          </a:p>
          <a:p>
            <a:endParaRPr lang="en-AU" dirty="0"/>
          </a:p>
        </p:txBody>
      </p:sp>
      <p:sp>
        <p:nvSpPr>
          <p:cNvPr id="4" name="Slide Number Placeholder 3">
            <a:extLst>
              <a:ext uri="{FF2B5EF4-FFF2-40B4-BE49-F238E27FC236}">
                <a16:creationId xmlns:a16="http://schemas.microsoft.com/office/drawing/2014/main" id="{294E59A9-D089-392C-9D15-A3F668EAE8AA}"/>
              </a:ext>
            </a:extLst>
          </p:cNvPr>
          <p:cNvSpPr>
            <a:spLocks noGrp="1"/>
          </p:cNvSpPr>
          <p:nvPr>
            <p:ph type="sldNum" sz="quarter" idx="5"/>
          </p:nvPr>
        </p:nvSpPr>
        <p:spPr/>
        <p:txBody>
          <a:bodyPr/>
          <a:lstStyle/>
          <a:p>
            <a:fld id="{B07158C4-A119-4B78-9DE8-A50001BC31DC}" type="slidenum">
              <a:rPr lang="en-AU" smtClean="0"/>
              <a:pPr/>
              <a:t>31</a:t>
            </a:fld>
            <a:endParaRPr lang="en-AU"/>
          </a:p>
        </p:txBody>
      </p:sp>
    </p:spTree>
    <p:extLst>
      <p:ext uri="{BB962C8B-B14F-4D97-AF65-F5344CB8AC3E}">
        <p14:creationId xmlns:p14="http://schemas.microsoft.com/office/powerpoint/2010/main" val="11621222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DF1B7-2A64-6055-92BE-F1E7AE623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0E932-4A7F-9231-4B12-8BAAB88DD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3ACD4C-0BB1-0D77-6A17-20A2E4992307}"/>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TAYLOR</a:t>
            </a:r>
            <a:r>
              <a:rPr lang="en-AU" dirty="0"/>
              <a:t>: By using language so creatively, both Ali Cobby Eckermann and Jazz Money really encourage their readers to consider the power poetry has to invite the audience into the composer’s world, particularly the natural world, as we have seen here in ‘GUDYI’ and ‘Circles and Squares. Well, we have come to the end of today’s episode. A big thank you to our listeners for joining us again for this week’s episode of our podcast, What makes poetry powerful?</a:t>
            </a:r>
          </a:p>
          <a:p>
            <a:endParaRPr lang="en-AU" dirty="0"/>
          </a:p>
          <a:p>
            <a:endParaRPr lang="en-AU" dirty="0"/>
          </a:p>
        </p:txBody>
      </p:sp>
      <p:sp>
        <p:nvSpPr>
          <p:cNvPr id="4" name="Slide Number Placeholder 3">
            <a:extLst>
              <a:ext uri="{FF2B5EF4-FFF2-40B4-BE49-F238E27FC236}">
                <a16:creationId xmlns:a16="http://schemas.microsoft.com/office/drawing/2014/main" id="{5815434D-4C47-BB20-ABDB-E12A21E3A4FA}"/>
              </a:ext>
            </a:extLst>
          </p:cNvPr>
          <p:cNvSpPr>
            <a:spLocks noGrp="1"/>
          </p:cNvSpPr>
          <p:nvPr>
            <p:ph type="sldNum" sz="quarter" idx="5"/>
          </p:nvPr>
        </p:nvSpPr>
        <p:spPr/>
        <p:txBody>
          <a:bodyPr/>
          <a:lstStyle/>
          <a:p>
            <a:fld id="{B07158C4-A119-4B78-9DE8-A50001BC31DC}" type="slidenum">
              <a:rPr lang="en-AU" smtClean="0"/>
              <a:pPr/>
              <a:t>32</a:t>
            </a:fld>
            <a:endParaRPr lang="en-AU"/>
          </a:p>
        </p:txBody>
      </p:sp>
    </p:spTree>
    <p:extLst>
      <p:ext uri="{BB962C8B-B14F-4D97-AF65-F5344CB8AC3E}">
        <p14:creationId xmlns:p14="http://schemas.microsoft.com/office/powerpoint/2010/main" val="3536129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5968F-9804-24AD-2F54-746E2E112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57037-47DB-DF40-EB7B-F0710DA06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B46E30-9C00-2E89-F579-6346F1541B21}"/>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If you check out our show notes, we have links to the websites and spoken poetry recordings of the poets from today’s recording. Next week, we catch up with Parker again to discuss the poetry of First Nations poets John Hartley and Iris Clayton. As always, a big thank you to our patrons. Without you, we wouldn’t be able to produce the podcast. If you would like to sign up, please visit patreon.com/</a:t>
            </a:r>
            <a:r>
              <a:rPr lang="en-AU" dirty="0" err="1"/>
              <a:t>whatmakespoetrypowerful</a:t>
            </a:r>
            <a:r>
              <a:rPr lang="en-AU" dirty="0"/>
              <a:t>?</a:t>
            </a:r>
          </a:p>
          <a:p>
            <a:endParaRPr lang="en-AU" dirty="0"/>
          </a:p>
          <a:p>
            <a:endParaRPr lang="en-AU" dirty="0"/>
          </a:p>
          <a:p>
            <a:endParaRPr lang="en-AU" dirty="0"/>
          </a:p>
        </p:txBody>
      </p:sp>
      <p:sp>
        <p:nvSpPr>
          <p:cNvPr id="4" name="Slide Number Placeholder 3">
            <a:extLst>
              <a:ext uri="{FF2B5EF4-FFF2-40B4-BE49-F238E27FC236}">
                <a16:creationId xmlns:a16="http://schemas.microsoft.com/office/drawing/2014/main" id="{70907CFD-2ACD-86AD-E76F-2F62B3BBECA6}"/>
              </a:ext>
            </a:extLst>
          </p:cNvPr>
          <p:cNvSpPr>
            <a:spLocks noGrp="1"/>
          </p:cNvSpPr>
          <p:nvPr>
            <p:ph type="sldNum" sz="quarter" idx="5"/>
          </p:nvPr>
        </p:nvSpPr>
        <p:spPr/>
        <p:txBody>
          <a:bodyPr/>
          <a:lstStyle/>
          <a:p>
            <a:fld id="{B07158C4-A119-4B78-9DE8-A50001BC31DC}" type="slidenum">
              <a:rPr lang="en-AU" smtClean="0"/>
              <a:pPr/>
              <a:t>33</a:t>
            </a:fld>
            <a:endParaRPr lang="en-AU"/>
          </a:p>
        </p:txBody>
      </p:sp>
    </p:spTree>
    <p:extLst>
      <p:ext uri="{BB962C8B-B14F-4D97-AF65-F5344CB8AC3E}">
        <p14:creationId xmlns:p14="http://schemas.microsoft.com/office/powerpoint/2010/main" val="3515824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C5D8B-E761-FBA4-0AD8-BBBA69A4E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069B1-AAA3-D88F-1637-F2E354E997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F6229-D0E8-2A4A-D2AD-A0452C322EE3}"/>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using the gradual release of responsibility, students should annotate the content of this slide in small groups, pairs or independently. You may reveal the annotations on this slide for students to check their annotations or clarify any misunderstandings. Note that structural conventions are annotated in dark blue, structural features are annotated in light blue, reflective and evaluative language is annotated in pink and question types are annotated in grey.</a:t>
            </a:r>
            <a:endParaRPr lang="en-AU" b="1" dirty="0"/>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Transcript:</a:t>
            </a:r>
          </a:p>
          <a:p>
            <a:pPr>
              <a:lnSpc>
                <a:spcPct val="150000"/>
              </a:lnSpc>
              <a:spcBef>
                <a:spcPts val="1200"/>
              </a:spcBef>
              <a:spcAft>
                <a:spcPts val="600"/>
              </a:spcAft>
            </a:pPr>
            <a:r>
              <a:rPr lang="en-AU" i="1" dirty="0"/>
              <a:t>Regular closing jingle from the end of each episode plays for about ten seconds.</a:t>
            </a:r>
          </a:p>
          <a:p>
            <a:r>
              <a:rPr lang="en-AU" b="1" dirty="0"/>
              <a:t>Pre-recorded message</a:t>
            </a:r>
            <a:r>
              <a:rPr lang="en-AU" dirty="0"/>
              <a:t>: This podcast has been recorded on Awabakal Country. If any of the contents from today’s episode has caused you distress, please reach out to someone who can help keep you safe.</a:t>
            </a:r>
          </a:p>
          <a:p>
            <a:endParaRPr lang="en-AU" dirty="0"/>
          </a:p>
          <a:p>
            <a:endParaRPr lang="en-AU" dirty="0"/>
          </a:p>
        </p:txBody>
      </p:sp>
      <p:sp>
        <p:nvSpPr>
          <p:cNvPr id="4" name="Slide Number Placeholder 3">
            <a:extLst>
              <a:ext uri="{FF2B5EF4-FFF2-40B4-BE49-F238E27FC236}">
                <a16:creationId xmlns:a16="http://schemas.microsoft.com/office/drawing/2014/main" id="{8241E942-6DCD-7FCC-FA1D-C6E3F271C0FA}"/>
              </a:ext>
            </a:extLst>
          </p:cNvPr>
          <p:cNvSpPr>
            <a:spLocks noGrp="1"/>
          </p:cNvSpPr>
          <p:nvPr>
            <p:ph type="sldNum" sz="quarter" idx="5"/>
          </p:nvPr>
        </p:nvSpPr>
        <p:spPr/>
        <p:txBody>
          <a:bodyPr/>
          <a:lstStyle/>
          <a:p>
            <a:fld id="{B07158C4-A119-4B78-9DE8-A50001BC31DC}" type="slidenum">
              <a:rPr lang="en-AU" smtClean="0"/>
              <a:pPr/>
              <a:t>34</a:t>
            </a:fld>
            <a:endParaRPr lang="en-AU"/>
          </a:p>
        </p:txBody>
      </p:sp>
    </p:spTree>
    <p:extLst>
      <p:ext uri="{BB962C8B-B14F-4D97-AF65-F5344CB8AC3E}">
        <p14:creationId xmlns:p14="http://schemas.microsoft.com/office/powerpoint/2010/main" val="3273025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LIS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latin typeface="Arial" panose="020B0604020202020204" pitchFamily="34" charset="0"/>
              </a:rPr>
              <a:pPr/>
              <a:t>‹#›</a:t>
            </a:fld>
            <a:endParaRPr lang="en-AU" dirty="0">
              <a:latin typeface="Arial" panose="020B0604020202020204" pitchFamily="34" charset="0"/>
            </a:endParaRPr>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4014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2" name="Picture 1">
            <a:extLst>
              <a:ext uri="{FF2B5EF4-FFF2-40B4-BE49-F238E27FC236}">
                <a16:creationId xmlns:a16="http://schemas.microsoft.com/office/drawing/2014/main" id="{1E1D05F1-560F-F20D-101E-D1FB905C8AC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47621" y="330926"/>
            <a:ext cx="720725" cy="783510"/>
          </a:xfrm>
          <a:prstGeom prst="rect">
            <a:avLst/>
          </a:prstGeom>
        </p:spPr>
      </p:pic>
    </p:spTree>
    <p:extLst>
      <p:ext uri="{BB962C8B-B14F-4D97-AF65-F5344CB8AC3E}">
        <p14:creationId xmlns:p14="http://schemas.microsoft.com/office/powerpoint/2010/main" val="2531162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Arial" panose="020B0604020202020204" pitchFamily="34" charset="0"/>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46" r:id="rId7"/>
    <p:sldLayoutId id="2147483725" r:id="rId8"/>
    <p:sldLayoutId id="2147483743" r:id="rId9"/>
    <p:sldLayoutId id="2147483744" r:id="rId10"/>
    <p:sldLayoutId id="2147483763" r:id="rId11"/>
    <p:sldLayoutId id="214748376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english/planning-programming-and-assessing-english-7-10/poetic-purpose-resources"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layers.brightcove.net/6197335233001/default_default/index.html?videoId=6396711934112"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www.nsw.gov.au/education-and-training/nesa" TargetMode="External"/><Relationship Id="rId7" Type="http://schemas.openxmlformats.org/officeDocument/2006/relationships/hyperlink" Target="https://education.nsw.gov.au/teaching-and-learning/curriculum/explicit-teaching/explicit-teaching-strategies" TargetMode="External"/><Relationship Id="rId2" Type="http://schemas.openxmlformats.org/officeDocument/2006/relationships/hyperlink" Target="https://www.nsw.gov.au/education-and-training/nesa/copyright" TargetMode="External"/><Relationship Id="rId1" Type="http://schemas.openxmlformats.org/officeDocument/2006/relationships/slideLayout" Target="../slideLayouts/slideLayout9.xml"/><Relationship Id="rId6" Type="http://schemas.openxmlformats.org/officeDocument/2006/relationships/hyperlink" Target="https://www.edresearch.edu.au/summaries-explainers/explainers/explicit-instruction" TargetMode="External"/><Relationship Id="rId5" Type="http://schemas.openxmlformats.org/officeDocument/2006/relationships/hyperlink" Target="https://www.edresearch.edu.au/guides-resources/practice-guides/explain-learning-objectives" TargetMode="External"/><Relationship Id="rId4" Type="http://schemas.openxmlformats.org/officeDocument/2006/relationships/hyperlink" Target="https://curriculum.nsw.edu.au/"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7CDEB050-41F0-6009-2408-68FF6D4ADEBA}"/>
              </a:ext>
            </a:extLst>
          </p:cNvPr>
          <p:cNvSpPr>
            <a:spLocks noGrp="1"/>
          </p:cNvSpPr>
          <p:nvPr>
            <p:ph type="title"/>
          </p:nvPr>
        </p:nvSpPr>
        <p:spPr>
          <a:xfrm>
            <a:off x="359998" y="360000"/>
            <a:ext cx="10260002" cy="522000"/>
          </a:xfrm>
        </p:spPr>
        <p:txBody>
          <a:bodyPr/>
          <a:lstStyle/>
          <a:p>
            <a:r>
              <a:rPr lang="en-AU"/>
              <a:t>Introduction</a:t>
            </a:r>
          </a:p>
        </p:txBody>
      </p:sp>
      <p:sp>
        <p:nvSpPr>
          <p:cNvPr id="18" name="Text Placeholder 4">
            <a:extLst>
              <a:ext uri="{FF2B5EF4-FFF2-40B4-BE49-F238E27FC236}">
                <a16:creationId xmlns:a16="http://schemas.microsoft.com/office/drawing/2014/main" id="{95C3321A-09C2-2F45-5394-E9A7616629BB}"/>
              </a:ext>
            </a:extLst>
          </p:cNvPr>
          <p:cNvSpPr>
            <a:spLocks noGrp="1"/>
          </p:cNvSpPr>
          <p:nvPr>
            <p:ph type="body" sz="quarter" idx="18"/>
          </p:nvPr>
        </p:nvSpPr>
        <p:spPr>
          <a:xfrm>
            <a:off x="360000" y="1016704"/>
            <a:ext cx="10080000" cy="310015"/>
          </a:xfrm>
        </p:spPr>
        <p:txBody>
          <a:bodyPr/>
          <a:lstStyle/>
          <a:p>
            <a:r>
              <a:rPr lang="en-AU" dirty="0"/>
              <a:t>Introduction for the teacher</a:t>
            </a:r>
          </a:p>
        </p:txBody>
      </p:sp>
      <p:sp>
        <p:nvSpPr>
          <p:cNvPr id="17" name="Picture Placeholder 6">
            <a:extLst>
              <a:ext uri="{FF2B5EF4-FFF2-40B4-BE49-F238E27FC236}">
                <a16:creationId xmlns:a16="http://schemas.microsoft.com/office/drawing/2014/main" id="{0934CC75-5C39-5569-2C52-FA27E16908DC}"/>
              </a:ext>
            </a:extLst>
          </p:cNvPr>
          <p:cNvSpPr>
            <a:spLocks noGrp="1"/>
          </p:cNvSpPr>
          <p:nvPr>
            <p:ph type="pic" sz="quarter" idx="13"/>
          </p:nvPr>
        </p:nvSpPr>
        <p:spPr>
          <a:xfrm>
            <a:off x="291247" y="1752331"/>
            <a:ext cx="11483999" cy="4498641"/>
          </a:xfrm>
        </p:spPr>
        <p:txBody>
          <a:bodyPr/>
          <a:lstStyle/>
          <a:p>
            <a:pPr marL="342900" indent="-342900">
              <a:buFont typeface="Arial"/>
              <a:buChar char="•"/>
            </a:pPr>
            <a:r>
              <a:rPr lang="en-AU" sz="1800" dirty="0"/>
              <a:t>This is an introduction slide to support teacher on the use of this resource.</a:t>
            </a:r>
            <a:endParaRPr lang="en-AU" sz="1800" dirty="0">
              <a:solidFill>
                <a:srgbClr val="22272B"/>
              </a:solidFill>
            </a:endParaRPr>
          </a:p>
          <a:p>
            <a:pPr marL="342900" indent="-342900">
              <a:buFont typeface="Arial"/>
              <a:buChar char="•"/>
            </a:pPr>
            <a:r>
              <a:rPr lang="en-AU" sz="1800" dirty="0">
                <a:ea typeface="+mn-lt"/>
              </a:rPr>
              <a:t>This resource is not a teaching and learning program. It should be used in conjunction with </a:t>
            </a:r>
            <a:r>
              <a:rPr lang="en-AU" sz="1800" dirty="0">
                <a:solidFill>
                  <a:srgbClr val="22272B"/>
                </a:solidFill>
                <a:latin typeface="Arial"/>
                <a:cs typeface="Arial"/>
              </a:rPr>
              <a:t>Year 9, Term 3 program </a:t>
            </a:r>
            <a:r>
              <a:rPr lang="en-AU" sz="1800" dirty="0">
                <a:solidFill>
                  <a:srgbClr val="22272B"/>
                </a:solidFill>
                <a:latin typeface="Arial"/>
                <a:cs typeface="Arial"/>
                <a:hlinkClick r:id="rId3"/>
              </a:rPr>
              <a:t>Poetic purpose</a:t>
            </a:r>
            <a:r>
              <a:rPr lang="en-AU" sz="1800" dirty="0">
                <a:solidFill>
                  <a:srgbClr val="22272B"/>
                </a:solidFill>
                <a:latin typeface="Arial"/>
                <a:cs typeface="Arial"/>
              </a:rPr>
              <a:t>.</a:t>
            </a:r>
            <a:endParaRPr lang="en-AU" sz="1800" dirty="0">
              <a:solidFill>
                <a:srgbClr val="22272B"/>
              </a:solidFill>
            </a:endParaRPr>
          </a:p>
          <a:p>
            <a:pPr marL="342900" indent="-342900">
              <a:buFont typeface="Arial"/>
              <a:buChar char="•"/>
            </a:pPr>
            <a:endParaRPr lang="en-AU" sz="1800" b="1" dirty="0">
              <a:ea typeface="+mn-lt"/>
            </a:endParaRPr>
          </a:p>
        </p:txBody>
      </p:sp>
      <p:sp>
        <p:nvSpPr>
          <p:cNvPr id="19" name="Slide Number Placeholder 1">
            <a:extLst>
              <a:ext uri="{FF2B5EF4-FFF2-40B4-BE49-F238E27FC236}">
                <a16:creationId xmlns:a16="http://schemas.microsoft.com/office/drawing/2014/main" id="{6995BF6B-C296-3B4F-C528-285CA23AC723}"/>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latin typeface="Arial" panose="020B0604020202020204" pitchFamily="34" charset="0"/>
                <a:cs typeface="Arial" panose="020B0604020202020204" pitchFamily="34" charset="0"/>
              </a:rPr>
              <a:t>1</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1332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4C8A2-66FA-435C-9190-901C1C703DFB}"/>
            </a:ext>
          </a:extLst>
        </p:cNvPr>
        <p:cNvGrpSpPr/>
        <p:nvPr/>
      </p:nvGrpSpPr>
      <p:grpSpPr>
        <a:xfrm>
          <a:off x="0" y="0"/>
          <a:ext cx="0" cy="0"/>
          <a:chOff x="0" y="0"/>
          <a:chExt cx="0" cy="0"/>
        </a:xfrm>
      </p:grpSpPr>
      <p:sp>
        <p:nvSpPr>
          <p:cNvPr id="11" name="Title 2">
            <a:extLst>
              <a:ext uri="{FF2B5EF4-FFF2-40B4-BE49-F238E27FC236}">
                <a16:creationId xmlns:a16="http://schemas.microsoft.com/office/drawing/2014/main" id="{14BFEFC2-0EB5-B55E-7EB5-8956F1CA3A30}"/>
              </a:ext>
            </a:extLst>
          </p:cNvPr>
          <p:cNvSpPr>
            <a:spLocks noGrp="1"/>
          </p:cNvSpPr>
          <p:nvPr>
            <p:ph type="title"/>
          </p:nvPr>
        </p:nvSpPr>
        <p:spPr>
          <a:xfrm>
            <a:off x="359998" y="360000"/>
            <a:ext cx="10260002" cy="522000"/>
          </a:xfrm>
        </p:spPr>
        <p:txBody>
          <a:bodyPr/>
          <a:lstStyle/>
          <a:p>
            <a:r>
              <a:rPr lang="en-AU" dirty="0"/>
              <a:t>Instructions for use</a:t>
            </a:r>
          </a:p>
        </p:txBody>
      </p:sp>
      <p:sp>
        <p:nvSpPr>
          <p:cNvPr id="12" name="Text Placeholder 5">
            <a:extLst>
              <a:ext uri="{FF2B5EF4-FFF2-40B4-BE49-F238E27FC236}">
                <a16:creationId xmlns:a16="http://schemas.microsoft.com/office/drawing/2014/main" id="{FB1468D3-A74D-53C0-87A9-3CA358E6606F}"/>
              </a:ext>
            </a:extLst>
          </p:cNvPr>
          <p:cNvSpPr>
            <a:spLocks noGrp="1"/>
          </p:cNvSpPr>
          <p:nvPr>
            <p:ph type="body" sz="quarter" idx="18"/>
          </p:nvPr>
        </p:nvSpPr>
        <p:spPr>
          <a:xfrm>
            <a:off x="360000" y="1016704"/>
            <a:ext cx="10080000" cy="310015"/>
          </a:xfrm>
        </p:spPr>
        <p:txBody>
          <a:bodyPr/>
          <a:lstStyle/>
          <a:p>
            <a:r>
              <a:rPr lang="en-AU"/>
              <a:t>Instructions for the teacher</a:t>
            </a:r>
          </a:p>
        </p:txBody>
      </p:sp>
      <p:sp>
        <p:nvSpPr>
          <p:cNvPr id="13" name="Picture Placeholder 6">
            <a:extLst>
              <a:ext uri="{FF2B5EF4-FFF2-40B4-BE49-F238E27FC236}">
                <a16:creationId xmlns:a16="http://schemas.microsoft.com/office/drawing/2014/main" id="{2C102C2F-71E6-BFBD-283D-A6CDED1E6595}"/>
              </a:ext>
            </a:extLst>
          </p:cNvPr>
          <p:cNvSpPr>
            <a:spLocks noGrp="1"/>
          </p:cNvSpPr>
          <p:nvPr>
            <p:ph type="pic" sz="quarter" idx="13"/>
          </p:nvPr>
        </p:nvSpPr>
        <p:spPr>
          <a:xfrm>
            <a:off x="291247" y="1752331"/>
            <a:ext cx="11483999" cy="4498641"/>
          </a:xfrm>
        </p:spPr>
        <p:txBody>
          <a:bodyPr/>
          <a:lstStyle/>
          <a:p>
            <a:pPr marL="342900" indent="-342900">
              <a:lnSpc>
                <a:spcPct val="150000"/>
              </a:lnSpc>
              <a:buFont typeface="Arial"/>
              <a:buChar char="•"/>
            </a:pPr>
            <a:r>
              <a:rPr lang="en-AU" sz="1800" dirty="0">
                <a:solidFill>
                  <a:srgbClr val="22272B"/>
                </a:solidFill>
              </a:rPr>
              <a:t>Classroom teachers are encouraged to </a:t>
            </a:r>
            <a:r>
              <a:rPr lang="en-AU" sz="1800" b="1" dirty="0">
                <a:solidFill>
                  <a:srgbClr val="22272B"/>
                </a:solidFill>
              </a:rPr>
              <a:t>add and adapt</a:t>
            </a:r>
            <a:r>
              <a:rPr lang="en-AU" sz="1800" dirty="0">
                <a:solidFill>
                  <a:srgbClr val="22272B"/>
                </a:solidFill>
              </a:rPr>
              <a:t> slides as required to meet the needs of their students.</a:t>
            </a:r>
          </a:p>
          <a:p>
            <a:pPr marL="342900" indent="-342900">
              <a:lnSpc>
                <a:spcPct val="150000"/>
              </a:lnSpc>
              <a:buFont typeface="Arial"/>
              <a:buChar char="•"/>
            </a:pPr>
            <a:r>
              <a:rPr lang="en-AU" sz="1800" dirty="0">
                <a:solidFill>
                  <a:srgbClr val="22272B"/>
                </a:solidFill>
                <a:latin typeface="Arial"/>
                <a:cs typeface="Arial"/>
              </a:rPr>
              <a:t>Save a copy of the file to make changes to the slide deck. Go to File &gt; Download a Copy (this downloads a copy to the computer to edit in the PowerPoint application).</a:t>
            </a:r>
          </a:p>
          <a:p>
            <a:pPr marL="342900" indent="-342900">
              <a:lnSpc>
                <a:spcPct val="150000"/>
              </a:lnSpc>
              <a:buFont typeface="Arial"/>
              <a:buChar char="•"/>
            </a:pPr>
            <a:r>
              <a:rPr lang="en-AU" sz="1800" dirty="0">
                <a:solidFill>
                  <a:srgbClr val="22272B"/>
                </a:solidFill>
              </a:rPr>
              <a:t>To convert the PowerPoint to Google Slides</a:t>
            </a:r>
          </a:p>
          <a:p>
            <a:pPr marL="913765" lvl="1" indent="-457200">
              <a:lnSpc>
                <a:spcPct val="150000"/>
              </a:lnSpc>
              <a:buFont typeface="+mj-lt"/>
              <a:buAutoNum type="arabicPeriod"/>
            </a:pPr>
            <a:r>
              <a:rPr lang="en-AU" dirty="0">
                <a:solidFill>
                  <a:srgbClr val="22272B"/>
                </a:solidFill>
              </a:rPr>
              <a:t>Upload the file into Google Drive and open it.</a:t>
            </a:r>
          </a:p>
          <a:p>
            <a:pPr marL="913765" lvl="1" indent="-457200">
              <a:lnSpc>
                <a:spcPct val="150000"/>
              </a:lnSpc>
              <a:buFont typeface="+mj-lt"/>
              <a:buAutoNum type="arabicPeriod"/>
            </a:pPr>
            <a:r>
              <a:rPr lang="en-AU" dirty="0">
                <a:solidFill>
                  <a:srgbClr val="22272B"/>
                </a:solidFill>
              </a:rPr>
              <a:t>Go to File &gt; Save as Google Slides.</a:t>
            </a:r>
          </a:p>
          <a:p>
            <a:pPr marL="456565" lvl="1">
              <a:lnSpc>
                <a:spcPct val="150000"/>
              </a:lnSpc>
            </a:pPr>
            <a:r>
              <a:rPr lang="en-AU" dirty="0">
                <a:solidFill>
                  <a:srgbClr val="22272B"/>
                </a:solidFill>
              </a:rPr>
              <a:t>(Note – conversion may cause formatting changes in the slides.)</a:t>
            </a:r>
          </a:p>
        </p:txBody>
      </p:sp>
      <p:sp>
        <p:nvSpPr>
          <p:cNvPr id="14" name="Slide Number Placeholder 1">
            <a:extLst>
              <a:ext uri="{FF2B5EF4-FFF2-40B4-BE49-F238E27FC236}">
                <a16:creationId xmlns:a16="http://schemas.microsoft.com/office/drawing/2014/main" id="{F5C73A65-ABD2-5BDC-DC3D-B5074C35BF23}"/>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latin typeface="Arial" panose="020B0604020202020204" pitchFamily="34" charset="0"/>
                <a:cs typeface="Arial" panose="020B0604020202020204" pitchFamily="34" charset="0"/>
              </a:rPr>
              <a:t>2</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9471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AC195B-C3CF-E446-BBA5-4EB5D4AFE233}"/>
              </a:ext>
            </a:extLst>
          </p:cNvPr>
          <p:cNvSpPr>
            <a:spLocks noGrp="1"/>
          </p:cNvSpPr>
          <p:nvPr>
            <p:ph type="title"/>
          </p:nvPr>
        </p:nvSpPr>
        <p:spPr/>
        <p:txBody>
          <a:bodyPr/>
          <a:lstStyle/>
          <a:p>
            <a:r>
              <a:rPr lang="en-US" dirty="0"/>
              <a:t>Instructions for annotations – teacher only</a:t>
            </a:r>
            <a:endParaRPr lang="en-AU" dirty="0"/>
          </a:p>
        </p:txBody>
      </p:sp>
      <p:sp>
        <p:nvSpPr>
          <p:cNvPr id="11" name="Rectangle: Rounded Corners 10">
            <a:extLst>
              <a:ext uri="{FF2B5EF4-FFF2-40B4-BE49-F238E27FC236}">
                <a16:creationId xmlns:a16="http://schemas.microsoft.com/office/drawing/2014/main" id="{8A28FEF1-7131-2D7D-0138-E82F81DFED80}"/>
              </a:ext>
            </a:extLst>
          </p:cNvPr>
          <p:cNvSpPr/>
          <p:nvPr/>
        </p:nvSpPr>
        <p:spPr>
          <a:xfrm>
            <a:off x="360000" y="1561839"/>
            <a:ext cx="5580000" cy="828000"/>
          </a:xfrm>
          <a:prstGeom prst="roundRect">
            <a:avLst>
              <a:gd name="adj" fmla="val 7437"/>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lIns="180000" rIns="180000" rtlCol="0" anchor="ctr"/>
          <a:lstStyle/>
          <a:p>
            <a:r>
              <a:rPr lang="en-US" sz="1800" dirty="0">
                <a:latin typeface="Arial" panose="020B0604020202020204" pitchFamily="34" charset="0"/>
                <a:cs typeface="Arial" panose="020B0604020202020204" pitchFamily="34" charset="0"/>
              </a:rPr>
              <a:t>Structural conventions are annotated in dark blue boxes</a:t>
            </a:r>
            <a:endParaRPr lang="en-AU" sz="1800" dirty="0">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AB74454B-9FAD-5BE4-77CE-DD0D9CB179F5}"/>
              </a:ext>
            </a:extLst>
          </p:cNvPr>
          <p:cNvSpPr/>
          <p:nvPr/>
        </p:nvSpPr>
        <p:spPr>
          <a:xfrm>
            <a:off x="360000" y="2623229"/>
            <a:ext cx="5580000" cy="828000"/>
          </a:xfrm>
          <a:prstGeom prst="roundRect">
            <a:avLst>
              <a:gd name="adj" fmla="val 7437"/>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lIns="180000" rIns="180000" rtlCol="0" anchor="ctr"/>
          <a:lstStyle/>
          <a:p>
            <a:r>
              <a:rPr lang="en-US" sz="1800" dirty="0">
                <a:latin typeface="Arial" panose="020B0604020202020204" pitchFamily="34" charset="0"/>
                <a:cs typeface="Arial" panose="020B0604020202020204" pitchFamily="34" charset="0"/>
              </a:rPr>
              <a:t>Structural features are annotated in light blue boxes</a:t>
            </a:r>
            <a:endParaRPr lang="en-AU" sz="1800" dirty="0">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6D720B42-BC22-F632-A724-11C05832F34B}"/>
              </a:ext>
            </a:extLst>
          </p:cNvPr>
          <p:cNvSpPr/>
          <p:nvPr/>
        </p:nvSpPr>
        <p:spPr>
          <a:xfrm>
            <a:off x="360000" y="3682069"/>
            <a:ext cx="5580000" cy="828000"/>
          </a:xfrm>
          <a:prstGeom prst="roundRect">
            <a:avLst>
              <a:gd name="adj" fmla="val 7437"/>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lIns="180000" rIns="180000" rtlCol="0" anchor="ctr"/>
          <a:lstStyle/>
          <a:p>
            <a:r>
              <a:rPr lang="en-US" sz="1800" dirty="0">
                <a:latin typeface="Arial" panose="020B0604020202020204" pitchFamily="34" charset="0"/>
                <a:cs typeface="Arial" panose="020B0604020202020204" pitchFamily="34" charset="0"/>
              </a:rPr>
              <a:t>Question types are annotated in dark grey boxes</a:t>
            </a:r>
            <a:endParaRPr lang="en-AU" sz="1800" dirty="0">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E9614942-4ED9-7648-0FBA-B7B0F8DBEEF8}"/>
              </a:ext>
            </a:extLst>
          </p:cNvPr>
          <p:cNvSpPr/>
          <p:nvPr/>
        </p:nvSpPr>
        <p:spPr>
          <a:xfrm>
            <a:off x="6252002" y="1561839"/>
            <a:ext cx="5580000" cy="828000"/>
          </a:xfrm>
          <a:prstGeom prst="roundRect">
            <a:avLst>
              <a:gd name="adj" fmla="val 7437"/>
            </a:avLst>
          </a:prstGeom>
          <a:solidFill>
            <a:schemeClr val="tx2">
              <a:lumMod val="20000"/>
              <a:lumOff val="80000"/>
            </a:schemeClr>
          </a:solidFill>
          <a:ln w="38100">
            <a:solidFill>
              <a:schemeClr val="tx2">
                <a:lumMod val="20000"/>
                <a:lumOff val="80000"/>
              </a:schemeClr>
            </a:solidFill>
          </a:ln>
        </p:spPr>
        <p:style>
          <a:lnRef idx="1">
            <a:schemeClr val="accent3"/>
          </a:lnRef>
          <a:fillRef idx="3">
            <a:schemeClr val="accent3"/>
          </a:fillRef>
          <a:effectRef idx="2">
            <a:schemeClr val="accent3"/>
          </a:effectRef>
          <a:fontRef idx="minor">
            <a:schemeClr val="lt1"/>
          </a:fontRef>
        </p:style>
        <p:txBody>
          <a:bodyPr lIns="180000" rIns="180000" rtlCol="0" anchor="ctr"/>
          <a:lstStyle/>
          <a:p>
            <a:r>
              <a:rPr lang="en-US" sz="1800" dirty="0">
                <a:solidFill>
                  <a:schemeClr val="accent1"/>
                </a:solidFill>
                <a:latin typeface="Arial" panose="020B0604020202020204" pitchFamily="34" charset="0"/>
                <a:cs typeface="Arial" panose="020B0604020202020204" pitchFamily="34" charset="0"/>
              </a:rPr>
              <a:t>Reflective and evaluative language will appear in pink boxes</a:t>
            </a:r>
            <a:endParaRPr lang="en-AU" sz="1800" dirty="0">
              <a:solidFill>
                <a:schemeClr val="accent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DDB6A24E-B0B1-9EAC-CC5A-14DC61FAB179}"/>
              </a:ext>
            </a:extLst>
          </p:cNvPr>
          <p:cNvSpPr/>
          <p:nvPr/>
        </p:nvSpPr>
        <p:spPr>
          <a:xfrm>
            <a:off x="6252002" y="2623230"/>
            <a:ext cx="5580000" cy="828000"/>
          </a:xfrm>
          <a:prstGeom prst="roundRect">
            <a:avLst>
              <a:gd name="adj" fmla="val 7437"/>
            </a:avLst>
          </a:prstGeom>
          <a:solidFill>
            <a:schemeClr val="accent3"/>
          </a:solidFill>
          <a:ln w="38100"/>
        </p:spPr>
        <p:style>
          <a:lnRef idx="1">
            <a:schemeClr val="accent3"/>
          </a:lnRef>
          <a:fillRef idx="2">
            <a:schemeClr val="accent3"/>
          </a:fillRef>
          <a:effectRef idx="1">
            <a:schemeClr val="accent3"/>
          </a:effectRef>
          <a:fontRef idx="minor">
            <a:schemeClr val="dk1"/>
          </a:fontRef>
        </p:style>
        <p:txBody>
          <a:bodyPr lIns="180000" rIns="180000" rtlCol="0" anchor="ctr"/>
          <a:lstStyle/>
          <a:p>
            <a:r>
              <a:rPr lang="en-US" sz="1800" dirty="0">
                <a:solidFill>
                  <a:schemeClr val="accent1"/>
                </a:solidFill>
                <a:latin typeface="Arial" panose="020B0604020202020204" pitchFamily="34" charset="0"/>
                <a:cs typeface="Arial" panose="020B0604020202020204" pitchFamily="34" charset="0"/>
              </a:rPr>
              <a:t>Structural tips will appear in light blue boxes</a:t>
            </a:r>
            <a:endParaRPr lang="en-AU" sz="1800" dirty="0">
              <a:solidFill>
                <a:schemeClr val="accent1"/>
              </a:solidFill>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43D1C196-C622-4095-C06F-7A2120879193}"/>
              </a:ext>
            </a:extLst>
          </p:cNvPr>
          <p:cNvSpPr/>
          <p:nvPr/>
        </p:nvSpPr>
        <p:spPr>
          <a:xfrm>
            <a:off x="6252002" y="3682069"/>
            <a:ext cx="5580000" cy="828000"/>
          </a:xfrm>
          <a:prstGeom prst="roundRect">
            <a:avLst>
              <a:gd name="adj" fmla="val 7437"/>
            </a:avLst>
          </a:prstGeom>
          <a:solidFill>
            <a:schemeClr val="accent5"/>
          </a:solidFill>
          <a:ln w="38100">
            <a:solidFill>
              <a:schemeClr val="accent5"/>
            </a:solidFill>
          </a:ln>
        </p:spPr>
        <p:style>
          <a:lnRef idx="1">
            <a:schemeClr val="accent3"/>
          </a:lnRef>
          <a:fillRef idx="3">
            <a:schemeClr val="accent3"/>
          </a:fillRef>
          <a:effectRef idx="2">
            <a:schemeClr val="accent3"/>
          </a:effectRef>
          <a:fontRef idx="minor">
            <a:schemeClr val="lt1"/>
          </a:fontRef>
        </p:style>
        <p:txBody>
          <a:bodyPr lIns="180000" rIns="180000" rtlCol="0" anchor="ctr"/>
          <a:lstStyle/>
          <a:p>
            <a:r>
              <a:rPr lang="en-US" sz="1800">
                <a:latin typeface="Arial" panose="020B0604020202020204" pitchFamily="34" charset="0"/>
                <a:cs typeface="Arial" panose="020B0604020202020204" pitchFamily="34" charset="0"/>
              </a:rPr>
              <a:t>Questioning tips will appear in grey boxes</a:t>
            </a:r>
            <a:endParaRPr lang="en-AU" sz="1800">
              <a:latin typeface="Arial" panose="020B0604020202020204" pitchFamily="34" charset="0"/>
              <a:cs typeface="Arial" panose="020B0604020202020204" pitchFamily="34" charset="0"/>
            </a:endParaRPr>
          </a:p>
        </p:txBody>
      </p:sp>
      <p:sp>
        <p:nvSpPr>
          <p:cNvPr id="13" name="Text Placeholder 12">
            <a:extLst>
              <a:ext uri="{FF2B5EF4-FFF2-40B4-BE49-F238E27FC236}">
                <a16:creationId xmlns:a16="http://schemas.microsoft.com/office/drawing/2014/main" id="{A2315E3E-F05E-1B35-00B0-0DF45C356C8B}"/>
              </a:ext>
            </a:extLst>
          </p:cNvPr>
          <p:cNvSpPr>
            <a:spLocks noGrp="1"/>
          </p:cNvSpPr>
          <p:nvPr>
            <p:ph type="body" sz="quarter" idx="17"/>
          </p:nvPr>
        </p:nvSpPr>
        <p:spPr>
          <a:xfrm>
            <a:off x="360000" y="4795932"/>
            <a:ext cx="11484000" cy="1702068"/>
          </a:xfrm>
        </p:spPr>
        <p:txBody>
          <a:bodyPr/>
          <a:lstStyle/>
          <a:p>
            <a:r>
              <a:rPr lang="en-US" dirty="0"/>
              <a:t>Annotations for each slide are animated. This may be used to support the </a:t>
            </a:r>
            <a:r>
              <a:rPr lang="en-US" b="1" dirty="0"/>
              <a:t>gradual release of responsibility</a:t>
            </a:r>
            <a:r>
              <a:rPr lang="en-US" dirty="0"/>
              <a:t>, allowing students to make their own observations and annotations before revealing the annotations on screen.</a:t>
            </a:r>
            <a:endParaRPr lang="en-AU" dirty="0"/>
          </a:p>
        </p:txBody>
      </p:sp>
      <p:sp>
        <p:nvSpPr>
          <p:cNvPr id="2" name="Slide Number Placeholder 1">
            <a:extLst>
              <a:ext uri="{FF2B5EF4-FFF2-40B4-BE49-F238E27FC236}">
                <a16:creationId xmlns:a16="http://schemas.microsoft.com/office/drawing/2014/main" id="{7B9E56AF-E6BB-E445-4D17-44C4FC5136A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a:t>
            </a:fld>
            <a:endParaRPr lang="en-AU"/>
          </a:p>
        </p:txBody>
      </p:sp>
    </p:spTree>
    <p:extLst>
      <p:ext uri="{BB962C8B-B14F-4D97-AF65-F5344CB8AC3E}">
        <p14:creationId xmlns:p14="http://schemas.microsoft.com/office/powerpoint/2010/main" val="394146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9" grpId="0" animBg="1"/>
      <p:bldP spid="15" grpId="0" animBg="1"/>
      <p:bldP spid="8"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t>Phase 6 – annotated sample transcript </a:t>
            </a: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t>Stage 5 – Year 9  </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t>9.3 – ‘Poetic purpose’</a:t>
            </a:r>
          </a:p>
        </p:txBody>
      </p:sp>
      <p:pic>
        <p:nvPicPr>
          <p:cNvPr id="5" name="Picture Placeholder 4">
            <a:extLst>
              <a:ext uri="{FF2B5EF4-FFF2-40B4-BE49-F238E27FC236}">
                <a16:creationId xmlns:a16="http://schemas.microsoft.com/office/drawing/2014/main" id="{3DF9A8EE-C5AB-4E16-037E-21A883702917}"/>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1588" t="-1715" r="13304"/>
          <a:stretch>
            <a:fillRect/>
          </a:stretch>
        </p:blipFill>
        <p:spPr>
          <a:xfrm>
            <a:off x="7127875" y="0"/>
            <a:ext cx="5064125" cy="6858000"/>
          </a:xfrm>
          <a:prstGeom prst="rect">
            <a:avLst/>
          </a:prstGeom>
          <a:noFill/>
        </p:spPr>
      </p:pic>
    </p:spTree>
    <p:extLst>
      <p:ext uri="{BB962C8B-B14F-4D97-AF65-F5344CB8AC3E}">
        <p14:creationId xmlns:p14="http://schemas.microsoft.com/office/powerpoint/2010/main" val="3218114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9CBAB-02A3-0366-BB9E-AA65AF74BC7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ABD39FD-BD1B-39FB-D967-57727A708D08}"/>
              </a:ext>
            </a:extLst>
          </p:cNvPr>
          <p:cNvSpPr>
            <a:spLocks noGrp="1"/>
          </p:cNvSpPr>
          <p:nvPr>
            <p:ph type="ctrTitle"/>
          </p:nvPr>
        </p:nvSpPr>
        <p:spPr>
          <a:xfrm>
            <a:off x="540000" y="4067881"/>
            <a:ext cx="10313854" cy="800681"/>
          </a:xfrm>
        </p:spPr>
        <p:txBody>
          <a:bodyPr/>
          <a:lstStyle/>
          <a:p>
            <a:r>
              <a:rPr lang="en-AU" dirty="0"/>
              <a:t>Sharing learning intentions and success criteria</a:t>
            </a:r>
          </a:p>
        </p:txBody>
      </p:sp>
      <p:sp>
        <p:nvSpPr>
          <p:cNvPr id="6" name="Slide Number Placeholder 5">
            <a:extLst>
              <a:ext uri="{FF2B5EF4-FFF2-40B4-BE49-F238E27FC236}">
                <a16:creationId xmlns:a16="http://schemas.microsoft.com/office/drawing/2014/main" id="{DB153694-4588-7CE1-39DD-DC343B592C7E}"/>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319853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444500" y="1973439"/>
            <a:ext cx="11303000" cy="363631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en-AU" sz="2000" b="1" dirty="0">
                <a:solidFill>
                  <a:schemeClr val="accent1"/>
                </a:solidFill>
                <a:latin typeface="Arial"/>
                <a:cs typeface="Arial"/>
              </a:rPr>
              <a:t>We are learning to</a:t>
            </a:r>
            <a:r>
              <a:rPr lang="en-AU" sz="2000" b="1" dirty="0">
                <a:solidFill>
                  <a:schemeClr val="accent1"/>
                </a:solidFill>
                <a:latin typeface="Arial"/>
                <a:ea typeface="+mn-lt"/>
                <a:cs typeface="Arial"/>
              </a:rPr>
              <a:t>:</a:t>
            </a:r>
          </a:p>
          <a:p>
            <a:pPr marL="342900" indent="-342900">
              <a:lnSpc>
                <a:spcPct val="150000"/>
              </a:lnSpc>
              <a:buFont typeface="Arial" panose="020B0604020202020204" pitchFamily="34" charset="0"/>
              <a:buChar char="•"/>
            </a:pPr>
            <a:r>
              <a:rPr lang="en-AU" sz="2000" dirty="0">
                <a:latin typeface="Arial"/>
                <a:cs typeface="Arial"/>
              </a:rPr>
              <a:t>use the structural conventions and features of a podcast transcript</a:t>
            </a:r>
          </a:p>
          <a:p>
            <a:pPr marL="342900" indent="-342900">
              <a:lnSpc>
                <a:spcPct val="150000"/>
              </a:lnSpc>
              <a:buFont typeface="Arial" panose="020B0604020202020204" pitchFamily="34" charset="0"/>
              <a:buChar char="•"/>
            </a:pPr>
            <a:r>
              <a:rPr lang="en-AU" sz="2000" dirty="0">
                <a:latin typeface="Arial"/>
                <a:cs typeface="Arial"/>
              </a:rPr>
              <a:t>use different types of questions in the podcast transcript.</a:t>
            </a:r>
          </a:p>
          <a:p>
            <a:pPr>
              <a:lnSpc>
                <a:spcPct val="150000"/>
              </a:lnSpc>
            </a:pPr>
            <a:endParaRPr lang="en-AU" sz="2000" dirty="0">
              <a:latin typeface="Arial" panose="020B0604020202020204" pitchFamily="34" charset="0"/>
              <a:cs typeface="Arial" panose="020B0604020202020204" pitchFamily="34" charset="0"/>
            </a:endParaRPr>
          </a:p>
          <a:p>
            <a:pPr>
              <a:lnSpc>
                <a:spcPct val="150000"/>
              </a:lnSpc>
            </a:pPr>
            <a:r>
              <a:rPr lang="en-AU" sz="2000" b="1" dirty="0">
                <a:solidFill>
                  <a:schemeClr val="accent1"/>
                </a:solidFill>
                <a:latin typeface="Arial"/>
                <a:cs typeface="Arial"/>
              </a:rPr>
              <a:t>We can:</a:t>
            </a:r>
            <a:endParaRPr lang="en-US" sz="2000" dirty="0">
              <a:solidFill>
                <a:schemeClr val="accent1"/>
              </a:solidFill>
              <a:latin typeface="Arial"/>
              <a:cs typeface="Arial"/>
            </a:endParaRPr>
          </a:p>
          <a:p>
            <a:pPr marL="342900" indent="-342900">
              <a:lnSpc>
                <a:spcPct val="150000"/>
              </a:lnSpc>
              <a:buFont typeface="Arial"/>
              <a:buChar char="•"/>
            </a:pPr>
            <a:r>
              <a:rPr lang="en-AU" sz="2000" dirty="0">
                <a:latin typeface="Arial"/>
                <a:cs typeface="Arial"/>
              </a:rPr>
              <a:t>[classroom teacher to insert sample success criteria]</a:t>
            </a:r>
            <a:endParaRPr lang="en-US" sz="2000" dirty="0">
              <a:latin typeface="Arial"/>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US" sz="2000" dirty="0">
              <a:latin typeface="Arial"/>
              <a:ea typeface="+mn-lt"/>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AU" dirty="0">
              <a:latin typeface="Arial"/>
              <a:cs typeface="Arial"/>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a:p>
        </p:txBody>
      </p:sp>
    </p:spTree>
    <p:extLst>
      <p:ext uri="{BB962C8B-B14F-4D97-AF65-F5344CB8AC3E}">
        <p14:creationId xmlns:p14="http://schemas.microsoft.com/office/powerpoint/2010/main" val="1041699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t>Gradual release of responsibility – modelled annotation</a:t>
            </a:r>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7</a:t>
            </a:fld>
            <a:endParaRPr lang="en-AU"/>
          </a:p>
        </p:txBody>
      </p:sp>
    </p:spTree>
    <p:extLst>
      <p:ext uri="{BB962C8B-B14F-4D97-AF65-F5344CB8AC3E}">
        <p14:creationId xmlns:p14="http://schemas.microsoft.com/office/powerpoint/2010/main" val="412292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2782-9B8C-C330-C339-225B9299A02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DF271368-AD15-89A8-9BCE-F3749426152B}"/>
              </a:ext>
            </a:extLst>
          </p:cNvPr>
          <p:cNvSpPr>
            <a:spLocks noGrp="1"/>
          </p:cNvSpPr>
          <p:nvPr>
            <p:ph type="title"/>
          </p:nvPr>
        </p:nvSpPr>
        <p:spPr>
          <a:xfrm>
            <a:off x="359999" y="360000"/>
            <a:ext cx="11483999" cy="545601"/>
          </a:xfrm>
        </p:spPr>
        <p:txBody>
          <a:bodyPr/>
          <a:lstStyle/>
          <a:p>
            <a:r>
              <a:rPr lang="en-US" dirty="0"/>
              <a:t>Structural features</a:t>
            </a:r>
            <a:endParaRPr lang="en-AU" dirty="0"/>
          </a:p>
        </p:txBody>
      </p:sp>
      <p:sp>
        <p:nvSpPr>
          <p:cNvPr id="13" name="Text Placeholder 12">
            <a:extLst>
              <a:ext uri="{FF2B5EF4-FFF2-40B4-BE49-F238E27FC236}">
                <a16:creationId xmlns:a16="http://schemas.microsoft.com/office/drawing/2014/main" id="{B1D26FDB-D72F-2BD9-7B63-43E83932402D}"/>
              </a:ext>
            </a:extLst>
          </p:cNvPr>
          <p:cNvSpPr>
            <a:spLocks noGrp="1"/>
          </p:cNvSpPr>
          <p:nvPr>
            <p:ph type="body" sz="quarter" idx="18"/>
          </p:nvPr>
        </p:nvSpPr>
        <p:spPr>
          <a:xfrm>
            <a:off x="360000" y="982520"/>
            <a:ext cx="11483998" cy="356423"/>
          </a:xfrm>
        </p:spPr>
        <p:txBody>
          <a:bodyPr/>
          <a:lstStyle/>
          <a:p>
            <a:r>
              <a:rPr lang="en-US" dirty="0"/>
              <a:t>Student sample annotations</a:t>
            </a:r>
            <a:endParaRPr lang="en-AU" dirty="0"/>
          </a:p>
        </p:txBody>
      </p:sp>
      <p:sp>
        <p:nvSpPr>
          <p:cNvPr id="12" name="Text Placeholder 11">
            <a:extLst>
              <a:ext uri="{FF2B5EF4-FFF2-40B4-BE49-F238E27FC236}">
                <a16:creationId xmlns:a16="http://schemas.microsoft.com/office/drawing/2014/main" id="{DA282188-B0BD-41FE-B123-0DC06218018C}"/>
              </a:ext>
            </a:extLst>
          </p:cNvPr>
          <p:cNvSpPr>
            <a:spLocks noGrp="1"/>
          </p:cNvSpPr>
          <p:nvPr>
            <p:ph type="body" sz="quarter" idx="17"/>
          </p:nvPr>
        </p:nvSpPr>
        <p:spPr>
          <a:xfrm>
            <a:off x="359999" y="1567086"/>
            <a:ext cx="5074363" cy="5128912"/>
          </a:xfrm>
        </p:spPr>
        <p:txBody>
          <a:bodyPr/>
          <a:lstStyle/>
          <a:p>
            <a:pPr>
              <a:lnSpc>
                <a:spcPct val="150000"/>
              </a:lnSpc>
              <a:spcBef>
                <a:spcPts val="1200"/>
              </a:spcBef>
              <a:spcAft>
                <a:spcPts val="600"/>
              </a:spcAft>
            </a:pPr>
            <a:r>
              <a:rPr lang="en-US" sz="1800" dirty="0">
                <a:effectLst/>
                <a:latin typeface="Arial" panose="020B0604020202020204" pitchFamily="34" charset="0"/>
                <a:ea typeface="Calibri" panose="020F0502020204030204" pitchFamily="34" charset="0"/>
              </a:rPr>
              <a:t>Podcast name: What makes poetry powerful?</a:t>
            </a:r>
          </a:p>
          <a:p>
            <a:pPr>
              <a:lnSpc>
                <a:spcPct val="150000"/>
              </a:lnSpc>
              <a:spcBef>
                <a:spcPts val="1200"/>
              </a:spcBef>
              <a:spcAft>
                <a:spcPts val="600"/>
              </a:spcAft>
            </a:pPr>
            <a:r>
              <a:rPr lang="en-US" sz="1800" dirty="0">
                <a:effectLst/>
                <a:latin typeface="Arial" panose="020B0604020202020204" pitchFamily="34" charset="0"/>
                <a:ea typeface="Calibri" panose="020F0502020204030204" pitchFamily="34" charset="0"/>
              </a:rPr>
              <a:t>Episode #6: The poetry of Jazz Money and Ali Cobby Eckermann</a:t>
            </a:r>
          </a:p>
          <a:p>
            <a:pPr>
              <a:lnSpc>
                <a:spcPct val="150000"/>
              </a:lnSpc>
              <a:spcBef>
                <a:spcPts val="1200"/>
              </a:spcBef>
              <a:spcAft>
                <a:spcPts val="600"/>
              </a:spcAft>
            </a:pPr>
            <a:r>
              <a:rPr lang="en-US" sz="1800" dirty="0">
                <a:effectLst/>
                <a:latin typeface="Arial" panose="020B0604020202020204" pitchFamily="34" charset="0"/>
                <a:ea typeface="Calibri" panose="020F0502020204030204" pitchFamily="34" charset="0"/>
              </a:rPr>
              <a:t>Producers and presenters: Taylor and Parker</a:t>
            </a:r>
          </a:p>
        </p:txBody>
      </p:sp>
      <p:sp>
        <p:nvSpPr>
          <p:cNvPr id="2" name="Text Placeholder 11">
            <a:extLst>
              <a:ext uri="{FF2B5EF4-FFF2-40B4-BE49-F238E27FC236}">
                <a16:creationId xmlns:a16="http://schemas.microsoft.com/office/drawing/2014/main" id="{037865B2-65CE-23A9-BB36-D8DA4CB40919}"/>
              </a:ext>
            </a:extLst>
          </p:cNvPr>
          <p:cNvSpPr txBox="1">
            <a:spLocks/>
          </p:cNvSpPr>
          <p:nvPr/>
        </p:nvSpPr>
        <p:spPr>
          <a:xfrm>
            <a:off x="8640000" y="1595655"/>
            <a:ext cx="3203998" cy="44887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Title of the podcast</a:t>
            </a:r>
          </a:p>
        </p:txBody>
      </p:sp>
      <p:cxnSp>
        <p:nvCxnSpPr>
          <p:cNvPr id="4" name="Straight Arrow Connector 3">
            <a:extLst>
              <a:ext uri="{FF2B5EF4-FFF2-40B4-BE49-F238E27FC236}">
                <a16:creationId xmlns:a16="http://schemas.microsoft.com/office/drawing/2014/main" id="{0D40DD0E-536A-252F-ADAF-E6DFDA883B03}"/>
              </a:ext>
              <a:ext uri="{C183D7F6-B498-43B3-948B-1728B52AA6E4}">
                <adec:decorative xmlns:adec="http://schemas.microsoft.com/office/drawing/2017/decorative" val="1"/>
              </a:ext>
            </a:extLst>
          </p:cNvPr>
          <p:cNvCxnSpPr>
            <a:cxnSpLocks/>
          </p:cNvCxnSpPr>
          <p:nvPr/>
        </p:nvCxnSpPr>
        <p:spPr>
          <a:xfrm flipH="1">
            <a:off x="5434362" y="1817091"/>
            <a:ext cx="3135049" cy="0"/>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3E43B609-042C-6D04-D882-7A360CABEF2C}"/>
              </a:ext>
              <a:ext uri="{C183D7F6-B498-43B3-948B-1728B52AA6E4}">
                <adec:decorative xmlns:adec="http://schemas.microsoft.com/office/drawing/2017/decorative" val="1"/>
              </a:ext>
            </a:extLst>
          </p:cNvPr>
          <p:cNvSpPr/>
          <p:nvPr/>
        </p:nvSpPr>
        <p:spPr>
          <a:xfrm>
            <a:off x="216000" y="1567087"/>
            <a:ext cx="5188744" cy="468000"/>
          </a:xfrm>
          <a:prstGeom prst="roundRect">
            <a:avLst>
              <a:gd name="adj" fmla="val 7437"/>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9" name="Text Placeholder 11">
            <a:extLst>
              <a:ext uri="{FF2B5EF4-FFF2-40B4-BE49-F238E27FC236}">
                <a16:creationId xmlns:a16="http://schemas.microsoft.com/office/drawing/2014/main" id="{36069F6F-189F-C521-2177-22FEB010BD78}"/>
              </a:ext>
            </a:extLst>
          </p:cNvPr>
          <p:cNvSpPr txBox="1">
            <a:spLocks/>
          </p:cNvSpPr>
          <p:nvPr/>
        </p:nvSpPr>
        <p:spPr>
          <a:xfrm>
            <a:off x="8640000" y="2390640"/>
            <a:ext cx="3203998" cy="52815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Title of episode</a:t>
            </a:r>
          </a:p>
        </p:txBody>
      </p:sp>
      <p:cxnSp>
        <p:nvCxnSpPr>
          <p:cNvPr id="10" name="Straight Arrow Connector 9">
            <a:extLst>
              <a:ext uri="{FF2B5EF4-FFF2-40B4-BE49-F238E27FC236}">
                <a16:creationId xmlns:a16="http://schemas.microsoft.com/office/drawing/2014/main" id="{86399F78-74C6-9340-74AE-A067908F56CC}"/>
              </a:ext>
              <a:ext uri="{C183D7F6-B498-43B3-948B-1728B52AA6E4}">
                <adec:decorative xmlns:adec="http://schemas.microsoft.com/office/drawing/2017/decorative" val="1"/>
              </a:ext>
            </a:extLst>
          </p:cNvPr>
          <p:cNvCxnSpPr>
            <a:cxnSpLocks/>
            <a:endCxn id="14" idx="3"/>
          </p:cNvCxnSpPr>
          <p:nvPr/>
        </p:nvCxnSpPr>
        <p:spPr>
          <a:xfrm flipH="1">
            <a:off x="5416743" y="2637915"/>
            <a:ext cx="3152668" cy="12529"/>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Rectangle: Rounded Corners 13">
            <a:extLst>
              <a:ext uri="{FF2B5EF4-FFF2-40B4-BE49-F238E27FC236}">
                <a16:creationId xmlns:a16="http://schemas.microsoft.com/office/drawing/2014/main" id="{B26BD46C-2515-DA7E-69B8-54F98B99F9A2}"/>
              </a:ext>
              <a:ext uri="{C183D7F6-B498-43B3-948B-1728B52AA6E4}">
                <adec:decorative xmlns:adec="http://schemas.microsoft.com/office/drawing/2017/decorative" val="1"/>
              </a:ext>
            </a:extLst>
          </p:cNvPr>
          <p:cNvSpPr/>
          <p:nvPr/>
        </p:nvSpPr>
        <p:spPr>
          <a:xfrm>
            <a:off x="216000" y="2188192"/>
            <a:ext cx="5200743" cy="924503"/>
          </a:xfrm>
          <a:prstGeom prst="roundRect">
            <a:avLst>
              <a:gd name="adj" fmla="val 7437"/>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18" name="Text Placeholder 11">
            <a:extLst>
              <a:ext uri="{FF2B5EF4-FFF2-40B4-BE49-F238E27FC236}">
                <a16:creationId xmlns:a16="http://schemas.microsoft.com/office/drawing/2014/main" id="{41722321-8286-4314-61E6-3CD7019C8AA5}"/>
              </a:ext>
            </a:extLst>
          </p:cNvPr>
          <p:cNvSpPr txBox="1">
            <a:spLocks/>
          </p:cNvSpPr>
          <p:nvPr/>
        </p:nvSpPr>
        <p:spPr>
          <a:xfrm>
            <a:off x="8640000" y="3248461"/>
            <a:ext cx="2406941" cy="91854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Names of producers and presenters</a:t>
            </a:r>
          </a:p>
        </p:txBody>
      </p:sp>
      <p:cxnSp>
        <p:nvCxnSpPr>
          <p:cNvPr id="19" name="Straight Arrow Connector 18">
            <a:extLst>
              <a:ext uri="{FF2B5EF4-FFF2-40B4-BE49-F238E27FC236}">
                <a16:creationId xmlns:a16="http://schemas.microsoft.com/office/drawing/2014/main" id="{CA5E4D69-31AF-C0D1-412D-93DA10896E6F}"/>
              </a:ext>
              <a:ext uri="{C183D7F6-B498-43B3-948B-1728B52AA6E4}">
                <adec:decorative xmlns:adec="http://schemas.microsoft.com/office/drawing/2017/decorative" val="1"/>
              </a:ext>
            </a:extLst>
          </p:cNvPr>
          <p:cNvCxnSpPr>
            <a:cxnSpLocks/>
            <a:endCxn id="20" idx="3"/>
          </p:cNvCxnSpPr>
          <p:nvPr/>
        </p:nvCxnSpPr>
        <p:spPr>
          <a:xfrm flipH="1">
            <a:off x="5416743" y="3492108"/>
            <a:ext cx="3152668" cy="0"/>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0" name="Rectangle: Rounded Corners 19">
            <a:extLst>
              <a:ext uri="{FF2B5EF4-FFF2-40B4-BE49-F238E27FC236}">
                <a16:creationId xmlns:a16="http://schemas.microsoft.com/office/drawing/2014/main" id="{473300F0-C773-30BC-77E0-FD8308B64DC8}"/>
              </a:ext>
              <a:ext uri="{C183D7F6-B498-43B3-948B-1728B52AA6E4}">
                <adec:decorative xmlns:adec="http://schemas.microsoft.com/office/drawing/2017/decorative" val="1"/>
              </a:ext>
            </a:extLst>
          </p:cNvPr>
          <p:cNvSpPr/>
          <p:nvPr/>
        </p:nvSpPr>
        <p:spPr>
          <a:xfrm>
            <a:off x="216000" y="3258108"/>
            <a:ext cx="5200743" cy="468000"/>
          </a:xfrm>
          <a:prstGeom prst="roundRect">
            <a:avLst>
              <a:gd name="adj" fmla="val 11986"/>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22" name="Rectangle: Rounded Corners 21">
            <a:extLst>
              <a:ext uri="{FF2B5EF4-FFF2-40B4-BE49-F238E27FC236}">
                <a16:creationId xmlns:a16="http://schemas.microsoft.com/office/drawing/2014/main" id="{5C71F57E-F7E8-1AC6-02C5-B2101584B527}"/>
              </a:ext>
            </a:extLst>
          </p:cNvPr>
          <p:cNvSpPr/>
          <p:nvPr/>
        </p:nvSpPr>
        <p:spPr>
          <a:xfrm>
            <a:off x="216000" y="4069704"/>
            <a:ext cx="5200743" cy="1033637"/>
          </a:xfrm>
          <a:prstGeom prst="roundRect">
            <a:avLst>
              <a:gd name="adj" fmla="val 7437"/>
            </a:avLst>
          </a:prstGeom>
          <a:solidFill>
            <a:schemeClr val="accent3"/>
          </a:solidFill>
          <a:ln w="38100"/>
        </p:spPr>
        <p:style>
          <a:lnRef idx="1">
            <a:schemeClr val="accent3"/>
          </a:lnRef>
          <a:fillRef idx="3">
            <a:schemeClr val="accent3"/>
          </a:fillRef>
          <a:effectRef idx="2">
            <a:schemeClr val="accent3"/>
          </a:effectRef>
          <a:fontRef idx="minor">
            <a:schemeClr val="lt1"/>
          </a:fontRef>
        </p:style>
        <p:txBody>
          <a:bodyPr tIns="0" bIns="72000" rtlCol="0" anchor="ctr"/>
          <a:lstStyle/>
          <a:p>
            <a:pPr>
              <a:lnSpc>
                <a:spcPct val="15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 having clearly labelled headings can help with </a:t>
            </a:r>
            <a:r>
              <a:rPr lang="en-US" sz="1800" dirty="0" err="1">
                <a:solidFill>
                  <a:schemeClr val="accent1"/>
                </a:solidFill>
                <a:latin typeface="Arial" panose="020B0604020202020204" pitchFamily="34" charset="0"/>
                <a:cs typeface="Arial" panose="020B0604020202020204" pitchFamily="34" charset="0"/>
              </a:rPr>
              <a:t>organisation</a:t>
            </a:r>
            <a:r>
              <a:rPr lang="en-US" sz="1800" dirty="0">
                <a:solidFill>
                  <a:schemeClr val="accent1"/>
                </a:solidFill>
                <a:latin typeface="Arial" panose="020B0604020202020204" pitchFamily="34" charset="0"/>
                <a:cs typeface="Arial" panose="020B0604020202020204" pitchFamily="34" charset="0"/>
              </a:rPr>
              <a:t> and editing.</a:t>
            </a:r>
            <a:endParaRPr lang="en-AU" sz="1800" dirty="0">
              <a:solidFill>
                <a:schemeClr val="accent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987772F9-66E3-F4C5-5862-FE7EE263E20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a:p>
        </p:txBody>
      </p:sp>
      <p:sp>
        <p:nvSpPr>
          <p:cNvPr id="6" name="Rectangle: Rounded Corners 5">
            <a:extLst>
              <a:ext uri="{FF2B5EF4-FFF2-40B4-BE49-F238E27FC236}">
                <a16:creationId xmlns:a16="http://schemas.microsoft.com/office/drawing/2014/main" id="{9E5F9E5C-75A0-55FB-8BA0-D00890F78FDD}"/>
              </a:ext>
              <a:ext uri="{C183D7F6-B498-43B3-948B-1728B52AA6E4}">
                <adec:decorative xmlns:adec="http://schemas.microsoft.com/office/drawing/2017/decorative" val="1"/>
              </a:ext>
            </a:extLst>
          </p:cNvPr>
          <p:cNvSpPr/>
          <p:nvPr/>
        </p:nvSpPr>
        <p:spPr>
          <a:xfrm>
            <a:off x="233619" y="5904047"/>
            <a:ext cx="5200743" cy="468000"/>
          </a:xfrm>
          <a:prstGeom prst="roundRect">
            <a:avLst>
              <a:gd name="adj" fmla="val 11986"/>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AU" dirty="0">
                <a:latin typeface="Arial" panose="020B0604020202020204" pitchFamily="34" charset="0"/>
                <a:hlinkClick r:id="rId3"/>
              </a:rPr>
              <a:t>What makes poetry powerful? </a:t>
            </a:r>
            <a:endParaRPr lang="en-AU" dirty="0">
              <a:latin typeface="Arial" panose="020B0604020202020204" pitchFamily="34" charset="0"/>
            </a:endParaRPr>
          </a:p>
        </p:txBody>
      </p:sp>
    </p:spTree>
    <p:extLst>
      <p:ext uri="{BB962C8B-B14F-4D97-AF65-F5344CB8AC3E}">
        <p14:creationId xmlns:p14="http://schemas.microsoft.com/office/powerpoint/2010/main" val="201934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9" grpId="0"/>
      <p:bldP spid="14" grpId="0" animBg="1"/>
      <p:bldP spid="18" grpId="0"/>
      <p:bldP spid="20" grpId="0" animBg="1"/>
      <p:bldP spid="22"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2D4A6-113F-25C6-8D9A-8D4256DB83A8}"/>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862341A-667C-10A5-340B-28F50E4F9FC3}"/>
              </a:ext>
            </a:extLst>
          </p:cNvPr>
          <p:cNvSpPr>
            <a:spLocks noGrp="1"/>
          </p:cNvSpPr>
          <p:nvPr>
            <p:ph type="title"/>
          </p:nvPr>
        </p:nvSpPr>
        <p:spPr>
          <a:xfrm>
            <a:off x="359999" y="360000"/>
            <a:ext cx="11483999" cy="545601"/>
          </a:xfrm>
        </p:spPr>
        <p:txBody>
          <a:bodyPr/>
          <a:lstStyle/>
          <a:p>
            <a:r>
              <a:rPr lang="en-US" dirty="0"/>
              <a:t>Introductory audio</a:t>
            </a:r>
            <a:endParaRPr lang="en-AU" dirty="0"/>
          </a:p>
        </p:txBody>
      </p:sp>
      <p:sp>
        <p:nvSpPr>
          <p:cNvPr id="15" name="Rectangle: Rounded Corners 14">
            <a:extLst>
              <a:ext uri="{FF2B5EF4-FFF2-40B4-BE49-F238E27FC236}">
                <a16:creationId xmlns:a16="http://schemas.microsoft.com/office/drawing/2014/main" id="{307FB6CF-EE57-A566-42D9-4F3BD9D01874}"/>
              </a:ext>
              <a:ext uri="{C183D7F6-B498-43B3-948B-1728B52AA6E4}">
                <adec:decorative xmlns:adec="http://schemas.microsoft.com/office/drawing/2017/decorative" val="1"/>
              </a:ext>
            </a:extLst>
          </p:cNvPr>
          <p:cNvSpPr/>
          <p:nvPr/>
        </p:nvSpPr>
        <p:spPr>
          <a:xfrm>
            <a:off x="216000" y="3030419"/>
            <a:ext cx="5914465" cy="3374238"/>
          </a:xfrm>
          <a:prstGeom prst="roundRect">
            <a:avLst>
              <a:gd name="adj" fmla="val 1723"/>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13" name="Text Placeholder 12">
            <a:extLst>
              <a:ext uri="{FF2B5EF4-FFF2-40B4-BE49-F238E27FC236}">
                <a16:creationId xmlns:a16="http://schemas.microsoft.com/office/drawing/2014/main" id="{7BF0C9EF-2EB8-CFFC-7792-AB59B813B322}"/>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ED80E619-B122-7844-0200-A22681F3612C}"/>
              </a:ext>
            </a:extLst>
          </p:cNvPr>
          <p:cNvSpPr>
            <a:spLocks noGrp="1"/>
          </p:cNvSpPr>
          <p:nvPr>
            <p:ph type="body" sz="quarter" idx="17"/>
          </p:nvPr>
        </p:nvSpPr>
        <p:spPr>
          <a:xfrm>
            <a:off x="360000" y="1567086"/>
            <a:ext cx="5565015" cy="4807835"/>
          </a:xfrm>
        </p:spPr>
        <p:txBody>
          <a:bodyPr/>
          <a:lstStyle/>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Advertisement plays for a new podcast series by Stage 5 maths students, Come on a </a:t>
            </a:r>
            <a:r>
              <a:rPr lang="en-AU" sz="1800" dirty="0" err="1">
                <a:effectLst/>
                <a:latin typeface="Arial" panose="020B0604020202020204" pitchFamily="34" charset="0"/>
                <a:ea typeface="Calibri" panose="020F0502020204030204" pitchFamily="34" charset="0"/>
              </a:rPr>
              <a:t>Mathventure</a:t>
            </a:r>
            <a:r>
              <a:rPr lang="en-AU" sz="1800" dirty="0">
                <a:effectLst/>
                <a:latin typeface="Arial" panose="020B0604020202020204" pitchFamily="34" charset="0"/>
                <a:ea typeface="Calibri" panose="020F0502020204030204" pitchFamily="34" charset="0"/>
              </a:rPr>
              <a:t>, to be released in March.</a:t>
            </a:r>
          </a:p>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Advertisement: [Read in a ‘movie trailer’ voice]. Do you like numbers? Is infinity just a never-ending story? Why do math problems seem to multiply when you least expect them? … Coming to your headphones this March. A new podcast series - brought to you by… ‘Come on a </a:t>
            </a:r>
            <a:r>
              <a:rPr lang="en-AU" sz="1800" dirty="0" err="1">
                <a:effectLst/>
                <a:latin typeface="Arial" panose="020B0604020202020204" pitchFamily="34" charset="0"/>
                <a:ea typeface="Calibri" panose="020F0502020204030204" pitchFamily="34" charset="0"/>
              </a:rPr>
              <a:t>Mathventure</a:t>
            </a:r>
            <a:r>
              <a:rPr lang="en-AU" sz="1800" dirty="0">
                <a:effectLst/>
                <a:latin typeface="Arial" panose="020B0604020202020204" pitchFamily="34" charset="0"/>
                <a:ea typeface="Calibri" panose="020F0502020204030204" pitchFamily="34" charset="0"/>
              </a:rPr>
              <a:t>’. If you think maths is ‘punny’, this is not a podcast you should miss! Stream the first episode on March 23.</a:t>
            </a:r>
          </a:p>
        </p:txBody>
      </p:sp>
      <p:sp>
        <p:nvSpPr>
          <p:cNvPr id="19" name="Text Placeholder 11">
            <a:extLst>
              <a:ext uri="{FF2B5EF4-FFF2-40B4-BE49-F238E27FC236}">
                <a16:creationId xmlns:a16="http://schemas.microsoft.com/office/drawing/2014/main" id="{EEE30366-24A3-95FB-6764-8D8630249F5E}"/>
              </a:ext>
            </a:extLst>
          </p:cNvPr>
          <p:cNvSpPr txBox="1">
            <a:spLocks/>
          </p:cNvSpPr>
          <p:nvPr/>
        </p:nvSpPr>
        <p:spPr>
          <a:xfrm>
            <a:off x="8640001" y="172657"/>
            <a:ext cx="3290448" cy="265380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Italics indicate a shift from ‘regular’ dialogue/content into an advertisement, sponsor message or audio that is not delivered by the host/guest(s). Brackets [ ] may be used to guide the speaker’s delivery. </a:t>
            </a:r>
          </a:p>
        </p:txBody>
      </p:sp>
      <p:sp>
        <p:nvSpPr>
          <p:cNvPr id="23" name="Rectangle: Rounded Corners 22">
            <a:extLst>
              <a:ext uri="{FF2B5EF4-FFF2-40B4-BE49-F238E27FC236}">
                <a16:creationId xmlns:a16="http://schemas.microsoft.com/office/drawing/2014/main" id="{A5F456E3-50BD-33E5-919D-B1A0E1F936F3}"/>
              </a:ext>
            </a:extLst>
          </p:cNvPr>
          <p:cNvSpPr/>
          <p:nvPr/>
        </p:nvSpPr>
        <p:spPr>
          <a:xfrm>
            <a:off x="8639999" y="3250983"/>
            <a:ext cx="3290449" cy="2383553"/>
          </a:xfrm>
          <a:prstGeom prst="roundRect">
            <a:avLst>
              <a:gd name="adj" fmla="val 7437"/>
            </a:avLst>
          </a:prstGeom>
          <a:solidFill>
            <a:schemeClr val="accent3"/>
          </a:solidFill>
          <a:ln w="38100"/>
        </p:spPr>
        <p:style>
          <a:lnRef idx="1">
            <a:schemeClr val="accent3"/>
          </a:lnRef>
          <a:fillRef idx="3">
            <a:schemeClr val="accent3"/>
          </a:fillRef>
          <a:effectRef idx="2">
            <a:schemeClr val="accent3"/>
          </a:effectRef>
          <a:fontRef idx="minor">
            <a:schemeClr val="lt1"/>
          </a:fontRef>
        </p:style>
        <p:txBody>
          <a:bodyPr tIns="0" bIns="108000" rtlCol="0" anchor="ctr"/>
          <a:lstStyle/>
          <a:p>
            <a:pPr>
              <a:lnSpc>
                <a:spcPct val="15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 italics makes it clear to anyone reading the transcript that this is an interjection separate to the main content of the podcast.</a:t>
            </a:r>
            <a:endParaRPr lang="en-AU" sz="1800" dirty="0">
              <a:solidFill>
                <a:schemeClr val="accent1"/>
              </a:solidFill>
              <a:latin typeface="Arial" panose="020B0604020202020204" pitchFamily="34" charset="0"/>
              <a:cs typeface="Arial" panose="020B0604020202020204" pitchFamily="34" charset="0"/>
            </a:endParaRPr>
          </a:p>
        </p:txBody>
      </p:sp>
      <p:sp>
        <p:nvSpPr>
          <p:cNvPr id="2" name="Text Placeholder 11">
            <a:extLst>
              <a:ext uri="{FF2B5EF4-FFF2-40B4-BE49-F238E27FC236}">
                <a16:creationId xmlns:a16="http://schemas.microsoft.com/office/drawing/2014/main" id="{F76042EF-B803-5A77-7B20-1C02B82E8510}"/>
              </a:ext>
            </a:extLst>
          </p:cNvPr>
          <p:cNvSpPr txBox="1">
            <a:spLocks/>
          </p:cNvSpPr>
          <p:nvPr/>
        </p:nvSpPr>
        <p:spPr>
          <a:xfrm>
            <a:off x="8640001" y="5795152"/>
            <a:ext cx="3192000" cy="89019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Recorded sponsor message or advertisement</a:t>
            </a:r>
          </a:p>
        </p:txBody>
      </p:sp>
      <p:cxnSp>
        <p:nvCxnSpPr>
          <p:cNvPr id="5" name="Straight Arrow Connector 4">
            <a:extLst>
              <a:ext uri="{FF2B5EF4-FFF2-40B4-BE49-F238E27FC236}">
                <a16:creationId xmlns:a16="http://schemas.microsoft.com/office/drawing/2014/main" id="{57BC60A8-3D9C-6ED1-47B9-22463E6779AD}"/>
              </a:ext>
              <a:ext uri="{C183D7F6-B498-43B3-948B-1728B52AA6E4}">
                <adec:decorative xmlns:adec="http://schemas.microsoft.com/office/drawing/2017/decorative" val="1"/>
              </a:ext>
            </a:extLst>
          </p:cNvPr>
          <p:cNvCxnSpPr>
            <a:cxnSpLocks/>
            <a:stCxn id="2" idx="1"/>
            <a:endCxn id="15" idx="3"/>
          </p:cNvCxnSpPr>
          <p:nvPr/>
        </p:nvCxnSpPr>
        <p:spPr>
          <a:xfrm flipH="1" flipV="1">
            <a:off x="6130465" y="4717538"/>
            <a:ext cx="2509536" cy="1522710"/>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14D94EFD-78EA-4692-A245-8A2E35C715ED}"/>
              </a:ext>
              <a:ext uri="{C183D7F6-B498-43B3-948B-1728B52AA6E4}">
                <adec:decorative xmlns:adec="http://schemas.microsoft.com/office/drawing/2017/decorative" val="1"/>
              </a:ext>
            </a:extLst>
          </p:cNvPr>
          <p:cNvCxnSpPr>
            <a:cxnSpLocks/>
            <a:stCxn id="19" idx="1"/>
            <a:endCxn id="21" idx="3"/>
          </p:cNvCxnSpPr>
          <p:nvPr/>
        </p:nvCxnSpPr>
        <p:spPr>
          <a:xfrm flipH="1">
            <a:off x="6130465" y="1499558"/>
            <a:ext cx="2509536" cy="722532"/>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1" name="Rectangle: Rounded Corners 20">
            <a:extLst>
              <a:ext uri="{FF2B5EF4-FFF2-40B4-BE49-F238E27FC236}">
                <a16:creationId xmlns:a16="http://schemas.microsoft.com/office/drawing/2014/main" id="{AAD04F21-700F-DF4E-04C7-935CDAF58AF6}"/>
              </a:ext>
              <a:ext uri="{C183D7F6-B498-43B3-948B-1728B52AA6E4}">
                <adec:decorative xmlns:adec="http://schemas.microsoft.com/office/drawing/2017/decorative" val="1"/>
              </a:ext>
            </a:extLst>
          </p:cNvPr>
          <p:cNvSpPr/>
          <p:nvPr/>
        </p:nvSpPr>
        <p:spPr>
          <a:xfrm>
            <a:off x="216000" y="1567086"/>
            <a:ext cx="5914465" cy="1310007"/>
          </a:xfrm>
          <a:prstGeom prst="roundRect">
            <a:avLst>
              <a:gd name="adj" fmla="val 4032"/>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29" name="Rectangle: Rounded Corners 28">
            <a:extLst>
              <a:ext uri="{FF2B5EF4-FFF2-40B4-BE49-F238E27FC236}">
                <a16:creationId xmlns:a16="http://schemas.microsoft.com/office/drawing/2014/main" id="{B1D4EDA0-0EED-B221-3803-AC5963EAE226}"/>
              </a:ext>
              <a:ext uri="{C183D7F6-B498-43B3-948B-1728B52AA6E4}">
                <adec:decorative xmlns:adec="http://schemas.microsoft.com/office/drawing/2017/decorative" val="1"/>
              </a:ext>
            </a:extLst>
          </p:cNvPr>
          <p:cNvSpPr/>
          <p:nvPr/>
        </p:nvSpPr>
        <p:spPr>
          <a:xfrm>
            <a:off x="1893180" y="3090367"/>
            <a:ext cx="3216661" cy="346067"/>
          </a:xfrm>
          <a:prstGeom prst="roundRect">
            <a:avLst>
              <a:gd name="adj" fmla="val 7437"/>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30" name="Straight Arrow Connector 29">
            <a:extLst>
              <a:ext uri="{FF2B5EF4-FFF2-40B4-BE49-F238E27FC236}">
                <a16:creationId xmlns:a16="http://schemas.microsoft.com/office/drawing/2014/main" id="{EF35C872-5E03-C216-D580-75F8629426D6}"/>
              </a:ext>
              <a:ext uri="{C183D7F6-B498-43B3-948B-1728B52AA6E4}">
                <adec:decorative xmlns:adec="http://schemas.microsoft.com/office/drawing/2017/decorative" val="1"/>
              </a:ext>
            </a:extLst>
          </p:cNvPr>
          <p:cNvCxnSpPr>
            <a:cxnSpLocks/>
            <a:stCxn id="19" idx="1"/>
          </p:cNvCxnSpPr>
          <p:nvPr/>
        </p:nvCxnSpPr>
        <p:spPr>
          <a:xfrm flipH="1">
            <a:off x="5062330" y="1499558"/>
            <a:ext cx="3577671" cy="1590809"/>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Slide Number Placeholder 2">
            <a:extLst>
              <a:ext uri="{FF2B5EF4-FFF2-40B4-BE49-F238E27FC236}">
                <a16:creationId xmlns:a16="http://schemas.microsoft.com/office/drawing/2014/main" id="{BC6E555F-83C4-E31D-8ADF-64518E66770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a:t>
            </a:fld>
            <a:endParaRPr lang="en-AU"/>
          </a:p>
        </p:txBody>
      </p:sp>
    </p:spTree>
    <p:extLst>
      <p:ext uri="{BB962C8B-B14F-4D97-AF65-F5344CB8AC3E}">
        <p14:creationId xmlns:p14="http://schemas.microsoft.com/office/powerpoint/2010/main" val="416112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P spid="23" grpId="0" animBg="1"/>
      <p:bldP spid="2" grpId="0"/>
      <p:bldP spid="21"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48BF457-4C25-4E7B-A9E9-66A25363E959}"/>
              </a:ext>
            </a:extLst>
          </p:cNvPr>
          <p:cNvSpPr>
            <a:spLocks noGrp="1"/>
          </p:cNvSpPr>
          <p:nvPr>
            <p:ph type="title"/>
          </p:nvPr>
        </p:nvSpPr>
        <p:spPr>
          <a:xfrm>
            <a:off x="359999" y="360000"/>
            <a:ext cx="11483999" cy="545601"/>
          </a:xfrm>
        </p:spPr>
        <p:txBody>
          <a:bodyPr/>
          <a:lstStyle/>
          <a:p>
            <a:r>
              <a:rPr lang="en-US"/>
              <a:t>Introduction to program</a:t>
            </a:r>
            <a:endParaRPr lang="en-AU"/>
          </a:p>
        </p:txBody>
      </p:sp>
      <p:sp>
        <p:nvSpPr>
          <p:cNvPr id="13" name="Text Placeholder 12">
            <a:extLst>
              <a:ext uri="{FF2B5EF4-FFF2-40B4-BE49-F238E27FC236}">
                <a16:creationId xmlns:a16="http://schemas.microsoft.com/office/drawing/2014/main" id="{8AAB25FA-A5B5-093F-A0C9-EAE7963EEB09}"/>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02C3478F-FB08-D7AF-5F27-8D143FA97D4C}"/>
              </a:ext>
            </a:extLst>
          </p:cNvPr>
          <p:cNvSpPr>
            <a:spLocks noGrp="1"/>
          </p:cNvSpPr>
          <p:nvPr>
            <p:ph type="body" sz="quarter" idx="17"/>
          </p:nvPr>
        </p:nvSpPr>
        <p:spPr>
          <a:xfrm>
            <a:off x="360000" y="1567086"/>
            <a:ext cx="5736000" cy="4807835"/>
          </a:xfrm>
        </p:spPr>
        <p:txBody>
          <a:bodyPr/>
          <a:lstStyle/>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Pre-recorded message: At ‘What makes poetry powerful?’ we're all about respecting everyone's backgrounds and stories. We have a special commitment to showing respect for the rich cultures and traditions of Aboriginal and Torres Strait Islander Australians and want to acknowledge the land that make our recording on. We want to advise our Aboriginal and Torres Strait Islander listeners that the following podcast may contain discussion about people who have died.</a:t>
            </a:r>
          </a:p>
        </p:txBody>
      </p:sp>
      <p:sp>
        <p:nvSpPr>
          <p:cNvPr id="2" name="Text Placeholder 11">
            <a:extLst>
              <a:ext uri="{FF2B5EF4-FFF2-40B4-BE49-F238E27FC236}">
                <a16:creationId xmlns:a16="http://schemas.microsoft.com/office/drawing/2014/main" id="{6019B134-BFAC-7131-CF46-E7B63EDC1B90}"/>
              </a:ext>
            </a:extLst>
          </p:cNvPr>
          <p:cNvSpPr txBox="1">
            <a:spLocks/>
          </p:cNvSpPr>
          <p:nvPr/>
        </p:nvSpPr>
        <p:spPr>
          <a:xfrm>
            <a:off x="8640000" y="1495203"/>
            <a:ext cx="3129811" cy="168502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Pre-recorded audio segment of no longer than 30 seconds integrates the name of the podcast.</a:t>
            </a:r>
          </a:p>
        </p:txBody>
      </p:sp>
      <p:sp>
        <p:nvSpPr>
          <p:cNvPr id="7" name="Text Placeholder 11">
            <a:extLst>
              <a:ext uri="{FF2B5EF4-FFF2-40B4-BE49-F238E27FC236}">
                <a16:creationId xmlns:a16="http://schemas.microsoft.com/office/drawing/2014/main" id="{FF8E2126-FB9C-EABE-C855-996741728B58}"/>
              </a:ext>
            </a:extLst>
          </p:cNvPr>
          <p:cNvSpPr txBox="1">
            <a:spLocks/>
          </p:cNvSpPr>
          <p:nvPr/>
        </p:nvSpPr>
        <p:spPr>
          <a:xfrm>
            <a:off x="8640000" y="3884946"/>
            <a:ext cx="3203998" cy="131007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Acknowledgement of Country and cultural sensitivity message.</a:t>
            </a:r>
          </a:p>
        </p:txBody>
      </p:sp>
      <p:cxnSp>
        <p:nvCxnSpPr>
          <p:cNvPr id="4" name="Straight Arrow Connector 3">
            <a:extLst>
              <a:ext uri="{FF2B5EF4-FFF2-40B4-BE49-F238E27FC236}">
                <a16:creationId xmlns:a16="http://schemas.microsoft.com/office/drawing/2014/main" id="{F82B0B6B-D093-C3B4-F57D-90E978442A1D}"/>
              </a:ext>
              <a:ext uri="{C183D7F6-B498-43B3-948B-1728B52AA6E4}">
                <adec:decorative xmlns:adec="http://schemas.microsoft.com/office/drawing/2017/decorative" val="1"/>
              </a:ext>
            </a:extLst>
          </p:cNvPr>
          <p:cNvCxnSpPr>
            <a:cxnSpLocks/>
            <a:stCxn id="2" idx="1"/>
            <a:endCxn id="5" idx="3"/>
          </p:cNvCxnSpPr>
          <p:nvPr/>
        </p:nvCxnSpPr>
        <p:spPr>
          <a:xfrm flipH="1" flipV="1">
            <a:off x="6219675" y="2194747"/>
            <a:ext cx="2420325" cy="142969"/>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C0A16152-8232-038F-4E2F-6DC6CEC7F980}"/>
              </a:ext>
              <a:ext uri="{C183D7F6-B498-43B3-948B-1728B52AA6E4}">
                <adec:decorative xmlns:adec="http://schemas.microsoft.com/office/drawing/2017/decorative" val="1"/>
              </a:ext>
            </a:extLst>
          </p:cNvPr>
          <p:cNvSpPr/>
          <p:nvPr/>
        </p:nvSpPr>
        <p:spPr>
          <a:xfrm>
            <a:off x="216000" y="1566960"/>
            <a:ext cx="6003675" cy="1255574"/>
          </a:xfrm>
          <a:prstGeom prst="roundRect">
            <a:avLst>
              <a:gd name="adj" fmla="val 7437"/>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8" name="Straight Arrow Connector 7">
            <a:extLst>
              <a:ext uri="{FF2B5EF4-FFF2-40B4-BE49-F238E27FC236}">
                <a16:creationId xmlns:a16="http://schemas.microsoft.com/office/drawing/2014/main" id="{381A857A-DF80-E28A-C88E-0836B561480E}"/>
              </a:ext>
              <a:ext uri="{C183D7F6-B498-43B3-948B-1728B52AA6E4}">
                <adec:decorative xmlns:adec="http://schemas.microsoft.com/office/drawing/2017/decorative" val="1"/>
              </a:ext>
            </a:extLst>
          </p:cNvPr>
          <p:cNvCxnSpPr>
            <a:cxnSpLocks/>
            <a:stCxn id="7" idx="1"/>
            <a:endCxn id="9" idx="3"/>
          </p:cNvCxnSpPr>
          <p:nvPr/>
        </p:nvCxnSpPr>
        <p:spPr>
          <a:xfrm flipH="1" flipV="1">
            <a:off x="6219675" y="4105729"/>
            <a:ext cx="2420325" cy="434253"/>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Rectangle: Rounded Corners 8">
            <a:extLst>
              <a:ext uri="{FF2B5EF4-FFF2-40B4-BE49-F238E27FC236}">
                <a16:creationId xmlns:a16="http://schemas.microsoft.com/office/drawing/2014/main" id="{936372AC-5D01-D450-3105-19F70E52B457}"/>
              </a:ext>
              <a:ext uri="{C183D7F6-B498-43B3-948B-1728B52AA6E4}">
                <adec:decorative xmlns:adec="http://schemas.microsoft.com/office/drawing/2017/decorative" val="1"/>
              </a:ext>
            </a:extLst>
          </p:cNvPr>
          <p:cNvSpPr/>
          <p:nvPr/>
        </p:nvSpPr>
        <p:spPr>
          <a:xfrm>
            <a:off x="216000" y="2854804"/>
            <a:ext cx="6003675" cy="2501850"/>
          </a:xfrm>
          <a:prstGeom prst="roundRect">
            <a:avLst>
              <a:gd name="adj" fmla="val 2808"/>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5"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9125B-6CEE-0030-84BD-3969492D5DE2}"/>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198DFB5-455F-833E-EC58-41D5390B5FEF}"/>
              </a:ext>
            </a:extLst>
          </p:cNvPr>
          <p:cNvSpPr>
            <a:spLocks noGrp="1"/>
          </p:cNvSpPr>
          <p:nvPr>
            <p:ph type="title"/>
          </p:nvPr>
        </p:nvSpPr>
        <p:spPr>
          <a:xfrm>
            <a:off x="359999" y="360000"/>
            <a:ext cx="11483999" cy="545601"/>
          </a:xfrm>
        </p:spPr>
        <p:txBody>
          <a:bodyPr/>
          <a:lstStyle/>
          <a:p>
            <a:r>
              <a:rPr lang="en-US"/>
              <a:t>Jingle</a:t>
            </a:r>
            <a:endParaRPr lang="en-AU"/>
          </a:p>
        </p:txBody>
      </p:sp>
      <p:sp>
        <p:nvSpPr>
          <p:cNvPr id="13" name="Text Placeholder 12">
            <a:extLst>
              <a:ext uri="{FF2B5EF4-FFF2-40B4-BE49-F238E27FC236}">
                <a16:creationId xmlns:a16="http://schemas.microsoft.com/office/drawing/2014/main" id="{5B21915A-6798-2EA5-38C8-5D4429BE1233}"/>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97BC98B2-D78B-3935-B511-73365D8CB27E}"/>
              </a:ext>
            </a:extLst>
          </p:cNvPr>
          <p:cNvSpPr>
            <a:spLocks noGrp="1"/>
          </p:cNvSpPr>
          <p:nvPr>
            <p:ph type="body" sz="quarter" idx="17"/>
          </p:nvPr>
        </p:nvSpPr>
        <p:spPr>
          <a:xfrm>
            <a:off x="360000" y="1567087"/>
            <a:ext cx="5736000" cy="2739244"/>
          </a:xfrm>
        </p:spPr>
        <p:txBody>
          <a:bodyPr/>
          <a:lstStyle/>
          <a:p>
            <a:pPr>
              <a:lnSpc>
                <a:spcPct val="150000"/>
              </a:lnSpc>
              <a:spcBef>
                <a:spcPts val="1200"/>
              </a:spcBef>
              <a:spcAft>
                <a:spcPts val="600"/>
              </a:spcAft>
            </a:pPr>
            <a:r>
              <a:rPr lang="en-AU" i="1" dirty="0"/>
              <a:t>Regular introduction jingle from the beginning of each episode plays, which includes a recording of an array of mixed pieces of archival spoken poetry. This mix increases in speed and volume for approximately 10 seconds before coming to a sudden stop.</a:t>
            </a:r>
          </a:p>
        </p:txBody>
      </p:sp>
      <p:sp>
        <p:nvSpPr>
          <p:cNvPr id="21" name="Rectangle: Rounded Corners 20">
            <a:extLst>
              <a:ext uri="{FF2B5EF4-FFF2-40B4-BE49-F238E27FC236}">
                <a16:creationId xmlns:a16="http://schemas.microsoft.com/office/drawing/2014/main" id="{5F001AD9-09D5-E051-9E47-EF1559341F1A}"/>
              </a:ext>
            </a:extLst>
          </p:cNvPr>
          <p:cNvSpPr/>
          <p:nvPr/>
        </p:nvSpPr>
        <p:spPr>
          <a:xfrm>
            <a:off x="216000" y="4767172"/>
            <a:ext cx="6011805" cy="1596558"/>
          </a:xfrm>
          <a:prstGeom prst="roundRect">
            <a:avLst>
              <a:gd name="adj" fmla="val 7437"/>
            </a:avLst>
          </a:prstGeom>
          <a:solidFill>
            <a:schemeClr val="accent3"/>
          </a:solidFill>
          <a:ln w="38100"/>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20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 line spaces between each new speaker and audio feature ensure that a script is clear and easy to follow.</a:t>
            </a:r>
            <a:endParaRPr lang="en-AU" sz="1800" dirty="0">
              <a:solidFill>
                <a:schemeClr val="accent1"/>
              </a:solidFill>
              <a:latin typeface="Arial" panose="020B0604020202020204" pitchFamily="34" charset="0"/>
              <a:cs typeface="Arial" panose="020B0604020202020204" pitchFamily="34" charset="0"/>
            </a:endParaRPr>
          </a:p>
        </p:txBody>
      </p:sp>
      <p:sp>
        <p:nvSpPr>
          <p:cNvPr id="2" name="Text Placeholder 11">
            <a:extLst>
              <a:ext uri="{FF2B5EF4-FFF2-40B4-BE49-F238E27FC236}">
                <a16:creationId xmlns:a16="http://schemas.microsoft.com/office/drawing/2014/main" id="{8CA71E03-878E-9F19-6AD5-949CFF5A720F}"/>
              </a:ext>
            </a:extLst>
          </p:cNvPr>
          <p:cNvSpPr txBox="1">
            <a:spLocks/>
          </p:cNvSpPr>
          <p:nvPr/>
        </p:nvSpPr>
        <p:spPr>
          <a:xfrm>
            <a:off x="8640000" y="1184691"/>
            <a:ext cx="3277666" cy="205895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Italics indicate a shift from ‘regular’ dialogue/content into an advertisement, sponsor message or audio that is not delivered by the host/guest(s).</a:t>
            </a:r>
          </a:p>
        </p:txBody>
      </p:sp>
      <p:sp>
        <p:nvSpPr>
          <p:cNvPr id="6" name="Rectangle: Rounded Corners 5">
            <a:extLst>
              <a:ext uri="{FF2B5EF4-FFF2-40B4-BE49-F238E27FC236}">
                <a16:creationId xmlns:a16="http://schemas.microsoft.com/office/drawing/2014/main" id="{65C4069B-43A5-B500-0139-5746AE9E4B3F}"/>
              </a:ext>
            </a:extLst>
          </p:cNvPr>
          <p:cNvSpPr/>
          <p:nvPr/>
        </p:nvSpPr>
        <p:spPr>
          <a:xfrm>
            <a:off x="8640000" y="3562461"/>
            <a:ext cx="3277666" cy="2210684"/>
          </a:xfrm>
          <a:prstGeom prst="roundRect">
            <a:avLst>
              <a:gd name="adj" fmla="val 7437"/>
            </a:avLst>
          </a:prstGeom>
          <a:solidFill>
            <a:schemeClr val="accent3"/>
          </a:solidFill>
          <a:ln w="38100"/>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 italics makes it clear to anyone reading the transcript that this is an interjection separate to the main content of the podcast.</a:t>
            </a:r>
            <a:endParaRPr lang="en-AU" sz="1800" dirty="0">
              <a:solidFill>
                <a:schemeClr val="accent1"/>
              </a:solidFill>
              <a:latin typeface="Arial" panose="020B0604020202020204" pitchFamily="34" charset="0"/>
              <a:cs typeface="Arial" panose="020B0604020202020204" pitchFamily="34" charset="0"/>
            </a:endParaRPr>
          </a:p>
        </p:txBody>
      </p:sp>
      <p:cxnSp>
        <p:nvCxnSpPr>
          <p:cNvPr id="4" name="Straight Arrow Connector 3">
            <a:extLst>
              <a:ext uri="{FF2B5EF4-FFF2-40B4-BE49-F238E27FC236}">
                <a16:creationId xmlns:a16="http://schemas.microsoft.com/office/drawing/2014/main" id="{BB40FE28-29EA-79AA-5891-9AC2D3330A84}"/>
              </a:ext>
              <a:ext uri="{C183D7F6-B498-43B3-948B-1728B52AA6E4}">
                <adec:decorative xmlns:adec="http://schemas.microsoft.com/office/drawing/2017/decorative" val="1"/>
              </a:ext>
            </a:extLst>
          </p:cNvPr>
          <p:cNvCxnSpPr>
            <a:cxnSpLocks/>
            <a:stCxn id="2" idx="1"/>
            <a:endCxn id="5" idx="3"/>
          </p:cNvCxnSpPr>
          <p:nvPr/>
        </p:nvCxnSpPr>
        <p:spPr>
          <a:xfrm flipH="1">
            <a:off x="6123741" y="2214170"/>
            <a:ext cx="2516259" cy="746516"/>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82EF944A-D88F-E2AA-FBC6-B65C3768B21B}"/>
              </a:ext>
              <a:ext uri="{C183D7F6-B498-43B3-948B-1728B52AA6E4}">
                <adec:decorative xmlns:adec="http://schemas.microsoft.com/office/drawing/2017/decorative" val="1"/>
              </a:ext>
            </a:extLst>
          </p:cNvPr>
          <p:cNvSpPr/>
          <p:nvPr/>
        </p:nvSpPr>
        <p:spPr>
          <a:xfrm>
            <a:off x="216000" y="1567086"/>
            <a:ext cx="5907741" cy="2787200"/>
          </a:xfrm>
          <a:prstGeom prst="roundRect">
            <a:avLst>
              <a:gd name="adj" fmla="val 2103"/>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11AB7798-8B8C-D3A1-1FD4-3FBBD6DDC6F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a:t>
            </a:fld>
            <a:endParaRPr lang="en-AU"/>
          </a:p>
        </p:txBody>
      </p:sp>
    </p:spTree>
    <p:extLst>
      <p:ext uri="{BB962C8B-B14F-4D97-AF65-F5344CB8AC3E}">
        <p14:creationId xmlns:p14="http://schemas.microsoft.com/office/powerpoint/2010/main" val="302564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p:bldP spid="6"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7299B-6914-D2A5-F96F-BD3809573AB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1908AAE-062F-694B-C9BC-BC6848693D73}"/>
              </a:ext>
            </a:extLst>
          </p:cNvPr>
          <p:cNvSpPr>
            <a:spLocks noGrp="1"/>
          </p:cNvSpPr>
          <p:nvPr>
            <p:ph type="title"/>
          </p:nvPr>
        </p:nvSpPr>
        <p:spPr>
          <a:xfrm>
            <a:off x="359999" y="360000"/>
            <a:ext cx="11483999" cy="545601"/>
          </a:xfrm>
        </p:spPr>
        <p:txBody>
          <a:bodyPr/>
          <a:lstStyle/>
          <a:p>
            <a:r>
              <a:rPr lang="en-US" dirty="0"/>
              <a:t>Introduction to the program</a:t>
            </a:r>
            <a:endParaRPr lang="en-AU" dirty="0"/>
          </a:p>
        </p:txBody>
      </p:sp>
      <p:sp>
        <p:nvSpPr>
          <p:cNvPr id="13" name="Text Placeholder 12">
            <a:extLst>
              <a:ext uri="{FF2B5EF4-FFF2-40B4-BE49-F238E27FC236}">
                <a16:creationId xmlns:a16="http://schemas.microsoft.com/office/drawing/2014/main" id="{A6693816-41EA-4AB3-5308-83CAC2CBB48E}"/>
              </a:ext>
            </a:extLst>
          </p:cNvPr>
          <p:cNvSpPr>
            <a:spLocks noGrp="1"/>
          </p:cNvSpPr>
          <p:nvPr>
            <p:ph type="body" sz="quarter" idx="18"/>
          </p:nvPr>
        </p:nvSpPr>
        <p:spPr>
          <a:xfrm>
            <a:off x="360000" y="982520"/>
            <a:ext cx="11483998" cy="356423"/>
          </a:xfrm>
        </p:spPr>
        <p:txBody>
          <a:bodyPr/>
          <a:lstStyle/>
          <a:p>
            <a:r>
              <a:rPr lang="en-US" dirty="0"/>
              <a:t>Student sample annotations</a:t>
            </a:r>
            <a:endParaRPr lang="en-AU" dirty="0"/>
          </a:p>
        </p:txBody>
      </p:sp>
      <p:sp>
        <p:nvSpPr>
          <p:cNvPr id="12" name="Text Placeholder 11">
            <a:extLst>
              <a:ext uri="{FF2B5EF4-FFF2-40B4-BE49-F238E27FC236}">
                <a16:creationId xmlns:a16="http://schemas.microsoft.com/office/drawing/2014/main" id="{F7F4C60A-FEE6-CE02-BE9E-78ED1930FE13}"/>
              </a:ext>
            </a:extLst>
          </p:cNvPr>
          <p:cNvSpPr>
            <a:spLocks noGrp="1"/>
          </p:cNvSpPr>
          <p:nvPr>
            <p:ph type="body" sz="quarter" idx="17"/>
          </p:nvPr>
        </p:nvSpPr>
        <p:spPr>
          <a:xfrm>
            <a:off x="360000" y="1567086"/>
            <a:ext cx="5736000" cy="4807835"/>
          </a:xfrm>
        </p:spPr>
        <p:txBody>
          <a:bodyPr/>
          <a:lstStyle/>
          <a:p>
            <a:pPr>
              <a:lnSpc>
                <a:spcPct val="150000"/>
              </a:lnSpc>
              <a:spcBef>
                <a:spcPts val="1200"/>
              </a:spcBef>
              <a:spcAft>
                <a:spcPts val="600"/>
              </a:spcAft>
            </a:pPr>
            <a:r>
              <a:rPr lang="en-AU" b="1" dirty="0"/>
              <a:t>TAYLOR</a:t>
            </a:r>
            <a:r>
              <a:rPr lang="en-AU" dirty="0"/>
              <a:t>: Hello and welcome back to our weekly podcast, Why is poetry powerful? In our podcast, we focus on how poetry prompts an audience to reflect, make connections and expand their understanding of others and the world. I’m your regular host, Taylor and in today’s episode, my colleague, Parker, an expert in Aboriginal and Torres Strait Islander poets, and I discuss the poetry of Jazz Money and Ali Cobby Eckermann. Hi Parker, what are you most looking forward to discussing in today’s episode?</a:t>
            </a:r>
          </a:p>
        </p:txBody>
      </p:sp>
      <p:sp>
        <p:nvSpPr>
          <p:cNvPr id="10" name="Text Placeholder 11">
            <a:extLst>
              <a:ext uri="{FF2B5EF4-FFF2-40B4-BE49-F238E27FC236}">
                <a16:creationId xmlns:a16="http://schemas.microsoft.com/office/drawing/2014/main" id="{4BA25BB6-90A9-4B75-D65D-76761EB32A56}"/>
              </a:ext>
            </a:extLst>
          </p:cNvPr>
          <p:cNvSpPr txBox="1">
            <a:spLocks/>
          </p:cNvSpPr>
          <p:nvPr/>
        </p:nvSpPr>
        <p:spPr>
          <a:xfrm>
            <a:off x="8640000" y="396868"/>
            <a:ext cx="3203998" cy="122782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Speaker’s name is bolded in upper case letters followed by a colon (:)</a:t>
            </a:r>
          </a:p>
        </p:txBody>
      </p:sp>
      <p:sp>
        <p:nvSpPr>
          <p:cNvPr id="20" name="Text Placeholder 11">
            <a:extLst>
              <a:ext uri="{FF2B5EF4-FFF2-40B4-BE49-F238E27FC236}">
                <a16:creationId xmlns:a16="http://schemas.microsoft.com/office/drawing/2014/main" id="{ABCE1479-E0A9-4CE1-A5A5-F211333EFA18}"/>
              </a:ext>
            </a:extLst>
          </p:cNvPr>
          <p:cNvSpPr txBox="1">
            <a:spLocks/>
          </p:cNvSpPr>
          <p:nvPr/>
        </p:nvSpPr>
        <p:spPr>
          <a:xfrm>
            <a:off x="8640000" y="1910445"/>
            <a:ext cx="3203998" cy="204371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Host introduces the statement ‘Poetry prompts us to reflect on, make connections with and expand our understanding of others and the world.</a:t>
            </a:r>
          </a:p>
        </p:txBody>
      </p:sp>
      <p:sp>
        <p:nvSpPr>
          <p:cNvPr id="2" name="Text Placeholder 11">
            <a:extLst>
              <a:ext uri="{FF2B5EF4-FFF2-40B4-BE49-F238E27FC236}">
                <a16:creationId xmlns:a16="http://schemas.microsoft.com/office/drawing/2014/main" id="{6CB2F5E4-0A20-FAAE-8092-F107B85D2AEF}"/>
              </a:ext>
            </a:extLst>
          </p:cNvPr>
          <p:cNvSpPr txBox="1">
            <a:spLocks/>
          </p:cNvSpPr>
          <p:nvPr/>
        </p:nvSpPr>
        <p:spPr>
          <a:xfrm>
            <a:off x="8640000" y="4376803"/>
            <a:ext cx="3203998" cy="91182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Host introduces themselves, their guest and the poetry to be discussed.</a:t>
            </a:r>
          </a:p>
        </p:txBody>
      </p:sp>
      <p:sp>
        <p:nvSpPr>
          <p:cNvPr id="41" name="Text Placeholder 11">
            <a:extLst>
              <a:ext uri="{FF2B5EF4-FFF2-40B4-BE49-F238E27FC236}">
                <a16:creationId xmlns:a16="http://schemas.microsoft.com/office/drawing/2014/main" id="{B6C2B9D9-C1F6-61AC-DF04-56E5670321F6}"/>
              </a:ext>
            </a:extLst>
          </p:cNvPr>
          <p:cNvSpPr txBox="1">
            <a:spLocks/>
          </p:cNvSpPr>
          <p:nvPr/>
        </p:nvSpPr>
        <p:spPr>
          <a:xfrm>
            <a:off x="8640000" y="5766358"/>
            <a:ext cx="3200355" cy="94686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Open-ended question – invites discussion</a:t>
            </a:r>
          </a:p>
        </p:txBody>
      </p:sp>
      <p:cxnSp>
        <p:nvCxnSpPr>
          <p:cNvPr id="4" name="Straight Arrow Connector 3">
            <a:extLst>
              <a:ext uri="{FF2B5EF4-FFF2-40B4-BE49-F238E27FC236}">
                <a16:creationId xmlns:a16="http://schemas.microsoft.com/office/drawing/2014/main" id="{A7448880-8E67-9D36-6B50-9D4EF75FBFE2}"/>
              </a:ext>
              <a:ext uri="{C183D7F6-B498-43B3-948B-1728B52AA6E4}">
                <adec:decorative xmlns:adec="http://schemas.microsoft.com/office/drawing/2017/decorative" val="1"/>
              </a:ext>
            </a:extLst>
          </p:cNvPr>
          <p:cNvCxnSpPr>
            <a:cxnSpLocks/>
          </p:cNvCxnSpPr>
          <p:nvPr/>
        </p:nvCxnSpPr>
        <p:spPr>
          <a:xfrm flipH="1">
            <a:off x="6147697" y="4609393"/>
            <a:ext cx="2415535" cy="219789"/>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A15F9C4A-7EC2-0DAD-AADA-65F0AEFDB06A}"/>
              </a:ext>
              <a:ext uri="{C183D7F6-B498-43B3-948B-1728B52AA6E4}">
                <adec:decorative xmlns:adec="http://schemas.microsoft.com/office/drawing/2017/decorative" val="1"/>
              </a:ext>
            </a:extLst>
          </p:cNvPr>
          <p:cNvSpPr/>
          <p:nvPr/>
        </p:nvSpPr>
        <p:spPr>
          <a:xfrm>
            <a:off x="216000" y="3881247"/>
            <a:ext cx="5914465" cy="1844639"/>
          </a:xfrm>
          <a:prstGeom prst="roundRect">
            <a:avLst>
              <a:gd name="adj" fmla="val 2601"/>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14" name="Straight Arrow Connector 13">
            <a:extLst>
              <a:ext uri="{FF2B5EF4-FFF2-40B4-BE49-F238E27FC236}">
                <a16:creationId xmlns:a16="http://schemas.microsoft.com/office/drawing/2014/main" id="{FBAEDE18-DF72-8337-1D30-78D3D37DE9F7}"/>
              </a:ext>
              <a:ext uri="{C183D7F6-B498-43B3-948B-1728B52AA6E4}">
                <adec:decorative xmlns:adec="http://schemas.microsoft.com/office/drawing/2017/decorative" val="1"/>
              </a:ext>
            </a:extLst>
          </p:cNvPr>
          <p:cNvCxnSpPr>
            <a:cxnSpLocks/>
            <a:stCxn id="10" idx="1"/>
            <a:endCxn id="15" idx="3"/>
          </p:cNvCxnSpPr>
          <p:nvPr/>
        </p:nvCxnSpPr>
        <p:spPr>
          <a:xfrm flipH="1">
            <a:off x="1446406" y="1010781"/>
            <a:ext cx="7193594" cy="810045"/>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Rectangle: Rounded Corners 14">
            <a:extLst>
              <a:ext uri="{FF2B5EF4-FFF2-40B4-BE49-F238E27FC236}">
                <a16:creationId xmlns:a16="http://schemas.microsoft.com/office/drawing/2014/main" id="{A359F10E-74CD-5AF8-1BF8-1C2785CD8F79}"/>
              </a:ext>
              <a:ext uri="{C183D7F6-B498-43B3-948B-1728B52AA6E4}">
                <adec:decorative xmlns:adec="http://schemas.microsoft.com/office/drawing/2017/decorative" val="1"/>
              </a:ext>
            </a:extLst>
          </p:cNvPr>
          <p:cNvSpPr/>
          <p:nvPr/>
        </p:nvSpPr>
        <p:spPr>
          <a:xfrm>
            <a:off x="216000" y="1604154"/>
            <a:ext cx="1230406" cy="433343"/>
          </a:xfrm>
          <a:prstGeom prst="roundRect">
            <a:avLst>
              <a:gd name="adj" fmla="val 7437"/>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en-AU" dirty="0">
              <a:latin typeface="Arial" panose="020B0604020202020204" pitchFamily="34" charset="0"/>
            </a:endParaRPr>
          </a:p>
        </p:txBody>
      </p:sp>
      <p:cxnSp>
        <p:nvCxnSpPr>
          <p:cNvPr id="21" name="Straight Arrow Connector 20">
            <a:extLst>
              <a:ext uri="{FF2B5EF4-FFF2-40B4-BE49-F238E27FC236}">
                <a16:creationId xmlns:a16="http://schemas.microsoft.com/office/drawing/2014/main" id="{355525AA-E326-C969-035A-F3D7F53F22DE}"/>
              </a:ext>
              <a:ext uri="{C183D7F6-B498-43B3-948B-1728B52AA6E4}">
                <adec:decorative xmlns:adec="http://schemas.microsoft.com/office/drawing/2017/decorative" val="1"/>
              </a:ext>
            </a:extLst>
          </p:cNvPr>
          <p:cNvCxnSpPr>
            <a:cxnSpLocks/>
            <a:endCxn id="22" idx="3"/>
          </p:cNvCxnSpPr>
          <p:nvPr/>
        </p:nvCxnSpPr>
        <p:spPr>
          <a:xfrm flipH="1">
            <a:off x="6130465" y="2078771"/>
            <a:ext cx="2432767" cy="896175"/>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Rectangle: Rounded Corners 21">
            <a:extLst>
              <a:ext uri="{FF2B5EF4-FFF2-40B4-BE49-F238E27FC236}">
                <a16:creationId xmlns:a16="http://schemas.microsoft.com/office/drawing/2014/main" id="{3E7AF8AE-0CC7-3B50-5C44-1D686C003804}"/>
              </a:ext>
              <a:ext uri="{C183D7F6-B498-43B3-948B-1728B52AA6E4}">
                <adec:decorative xmlns:adec="http://schemas.microsoft.com/office/drawing/2017/decorative" val="1"/>
              </a:ext>
            </a:extLst>
          </p:cNvPr>
          <p:cNvSpPr/>
          <p:nvPr/>
        </p:nvSpPr>
        <p:spPr>
          <a:xfrm>
            <a:off x="216000" y="2109116"/>
            <a:ext cx="5914465" cy="1731659"/>
          </a:xfrm>
          <a:prstGeom prst="roundRect">
            <a:avLst>
              <a:gd name="adj" fmla="val 2521"/>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42" name="Straight Arrow Connector 41">
            <a:extLst>
              <a:ext uri="{FF2B5EF4-FFF2-40B4-BE49-F238E27FC236}">
                <a16:creationId xmlns:a16="http://schemas.microsoft.com/office/drawing/2014/main" id="{A5A6E399-936D-28B4-B462-21C17E18FD64}"/>
              </a:ext>
              <a:ext uri="{C183D7F6-B498-43B3-948B-1728B52AA6E4}">
                <adec:decorative xmlns:adec="http://schemas.microsoft.com/office/drawing/2017/decorative" val="1"/>
              </a:ext>
            </a:extLst>
          </p:cNvPr>
          <p:cNvCxnSpPr>
            <a:cxnSpLocks/>
            <a:endCxn id="43" idx="3"/>
          </p:cNvCxnSpPr>
          <p:nvPr/>
        </p:nvCxnSpPr>
        <p:spPr>
          <a:xfrm flipH="1">
            <a:off x="6123741" y="5983831"/>
            <a:ext cx="2439491" cy="200881"/>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3" name="Rectangle: Rounded Corners 42">
            <a:extLst>
              <a:ext uri="{FF2B5EF4-FFF2-40B4-BE49-F238E27FC236}">
                <a16:creationId xmlns:a16="http://schemas.microsoft.com/office/drawing/2014/main" id="{91CC129F-3148-A31B-2E23-0745AA5E04AD}"/>
              </a:ext>
              <a:ext uri="{C183D7F6-B498-43B3-948B-1728B52AA6E4}">
                <adec:decorative xmlns:adec="http://schemas.microsoft.com/office/drawing/2017/decorative" val="1"/>
              </a:ext>
            </a:extLst>
          </p:cNvPr>
          <p:cNvSpPr/>
          <p:nvPr/>
        </p:nvSpPr>
        <p:spPr>
          <a:xfrm>
            <a:off x="216000" y="5766358"/>
            <a:ext cx="5907741" cy="836707"/>
          </a:xfrm>
          <a:prstGeom prst="roundRect">
            <a:avLst>
              <a:gd name="adj" fmla="val 7437"/>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64CAD253-6FEC-8623-93E5-749C7CD94A9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a:t>
            </a:fld>
            <a:endParaRPr lang="en-AU"/>
          </a:p>
        </p:txBody>
      </p:sp>
    </p:spTree>
    <p:extLst>
      <p:ext uri="{BB962C8B-B14F-4D97-AF65-F5344CB8AC3E}">
        <p14:creationId xmlns:p14="http://schemas.microsoft.com/office/powerpoint/2010/main" val="479040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 grpId="0"/>
      <p:bldP spid="41" grpId="0"/>
      <p:bldP spid="5" grpId="0" animBg="1"/>
      <p:bldP spid="15" grpId="0" animBg="1"/>
      <p:bldP spid="22" grpId="0"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4DF8B-5AD4-ABD6-F2E5-260A5823972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91E57EF-392D-805C-D2C4-A751D449525A}"/>
              </a:ext>
            </a:extLst>
          </p:cNvPr>
          <p:cNvSpPr>
            <a:spLocks noGrp="1"/>
          </p:cNvSpPr>
          <p:nvPr>
            <p:ph type="title"/>
          </p:nvPr>
        </p:nvSpPr>
        <p:spPr>
          <a:xfrm>
            <a:off x="359999" y="360000"/>
            <a:ext cx="11483999" cy="545601"/>
          </a:xfrm>
        </p:spPr>
        <p:txBody>
          <a:bodyPr/>
          <a:lstStyle/>
          <a:p>
            <a:r>
              <a:rPr lang="en-US"/>
              <a:t>Introducing the co-host</a:t>
            </a:r>
            <a:endParaRPr lang="en-AU"/>
          </a:p>
        </p:txBody>
      </p:sp>
      <p:sp>
        <p:nvSpPr>
          <p:cNvPr id="13" name="Text Placeholder 12">
            <a:extLst>
              <a:ext uri="{FF2B5EF4-FFF2-40B4-BE49-F238E27FC236}">
                <a16:creationId xmlns:a16="http://schemas.microsoft.com/office/drawing/2014/main" id="{82B4168B-AE2C-6600-B0A3-0BB4B6B870BE}"/>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295136C6-B37D-8807-0AAE-9B2E5B6CAB93}"/>
              </a:ext>
            </a:extLst>
          </p:cNvPr>
          <p:cNvSpPr>
            <a:spLocks noGrp="1"/>
          </p:cNvSpPr>
          <p:nvPr>
            <p:ph type="body" sz="quarter" idx="17"/>
          </p:nvPr>
        </p:nvSpPr>
        <p:spPr>
          <a:xfrm>
            <a:off x="360000" y="1567086"/>
            <a:ext cx="5736000" cy="3723827"/>
          </a:xfrm>
        </p:spPr>
        <p:txBody>
          <a:bodyPr/>
          <a:lstStyle/>
          <a:p>
            <a:pPr>
              <a:lnSpc>
                <a:spcPct val="150000"/>
              </a:lnSpc>
              <a:spcBef>
                <a:spcPts val="1200"/>
              </a:spcBef>
              <a:spcAft>
                <a:spcPts val="600"/>
              </a:spcAft>
            </a:pPr>
            <a:r>
              <a:rPr lang="en-AU" b="1" dirty="0"/>
              <a:t>PARKER</a:t>
            </a:r>
            <a:r>
              <a:rPr lang="en-AU" dirty="0"/>
              <a:t>: Hi Taylor and thank you for having me. [pause]</a:t>
            </a:r>
          </a:p>
          <a:p>
            <a:pPr>
              <a:lnSpc>
                <a:spcPct val="150000"/>
              </a:lnSpc>
              <a:spcBef>
                <a:spcPts val="1200"/>
              </a:spcBef>
              <a:spcAft>
                <a:spcPts val="600"/>
              </a:spcAft>
            </a:pPr>
            <a:r>
              <a:rPr lang="en-AU" b="1" dirty="0"/>
              <a:t>TAYLOR</a:t>
            </a:r>
            <a:r>
              <a:rPr lang="en-AU" dirty="0"/>
              <a:t>: It is normal to feel a bit nervous when you know you are going to be heard by the thousands of Stage 5 students across New South Wales! Why don’t you start by giving the audience a brief rundown of one of the poets you would like to discuss today, Jazz Money.</a:t>
            </a:r>
          </a:p>
        </p:txBody>
      </p:sp>
      <p:sp>
        <p:nvSpPr>
          <p:cNvPr id="10" name="Text Placeholder 11">
            <a:extLst>
              <a:ext uri="{FF2B5EF4-FFF2-40B4-BE49-F238E27FC236}">
                <a16:creationId xmlns:a16="http://schemas.microsoft.com/office/drawing/2014/main" id="{274E0490-620D-FD6F-5B88-905A9696AEA9}"/>
              </a:ext>
            </a:extLst>
          </p:cNvPr>
          <p:cNvSpPr txBox="1">
            <a:spLocks/>
          </p:cNvSpPr>
          <p:nvPr/>
        </p:nvSpPr>
        <p:spPr>
          <a:xfrm>
            <a:off x="8640000" y="905600"/>
            <a:ext cx="3336000" cy="248951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Italics included using brackets [ ] are used to guide the speaker in the delivery of words and/or phrases. This may include pauses, laughter, speaking tone, pace and so on.</a:t>
            </a:r>
          </a:p>
        </p:txBody>
      </p:sp>
      <p:sp>
        <p:nvSpPr>
          <p:cNvPr id="24" name="Text Placeholder 11">
            <a:extLst>
              <a:ext uri="{FF2B5EF4-FFF2-40B4-BE49-F238E27FC236}">
                <a16:creationId xmlns:a16="http://schemas.microsoft.com/office/drawing/2014/main" id="{8777FA19-992E-BC95-0553-0A174BA774DB}"/>
              </a:ext>
            </a:extLst>
          </p:cNvPr>
          <p:cNvSpPr txBox="1">
            <a:spLocks/>
          </p:cNvSpPr>
          <p:nvPr/>
        </p:nvSpPr>
        <p:spPr>
          <a:xfrm>
            <a:off x="8640000" y="3750547"/>
            <a:ext cx="3203998" cy="212493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Open-ended question provides an opportunity for Parker to include biographical information about the poet.</a:t>
            </a:r>
          </a:p>
        </p:txBody>
      </p:sp>
      <p:sp>
        <p:nvSpPr>
          <p:cNvPr id="29" name="Rectangle: Rounded Corners 28">
            <a:extLst>
              <a:ext uri="{FF2B5EF4-FFF2-40B4-BE49-F238E27FC236}">
                <a16:creationId xmlns:a16="http://schemas.microsoft.com/office/drawing/2014/main" id="{87CB45F6-640E-8353-C27E-F24357CB339B}"/>
              </a:ext>
            </a:extLst>
          </p:cNvPr>
          <p:cNvSpPr/>
          <p:nvPr/>
        </p:nvSpPr>
        <p:spPr>
          <a:xfrm>
            <a:off x="213470" y="5601384"/>
            <a:ext cx="9354014" cy="944264"/>
          </a:xfrm>
          <a:prstGeom prst="roundRect">
            <a:avLst>
              <a:gd name="adj" fmla="val 7437"/>
            </a:avLst>
          </a:prstGeom>
          <a:solidFill>
            <a:schemeClr val="accent5"/>
          </a:solidFill>
          <a:ln w="38100">
            <a:solidFill>
              <a:schemeClr val="accent5"/>
            </a:solidFill>
          </a:ln>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latin typeface="Arial" panose="020B0604020202020204" pitchFamily="34" charset="0"/>
                <a:cs typeface="Arial" panose="020B0604020202020204" pitchFamily="34" charset="0"/>
              </a:rPr>
              <a:t>Tip: </a:t>
            </a:r>
            <a:r>
              <a:rPr lang="en-US" sz="1800" dirty="0">
                <a:latin typeface="Arial" panose="020B0604020202020204" pitchFamily="34" charset="0"/>
                <a:cs typeface="Arial" panose="020B0604020202020204" pitchFamily="34" charset="0"/>
              </a:rPr>
              <a:t>open-ended questions invite the interviewee to share more detailed answers. Answers will usually be longer sentences and may give you the change to probe further.</a:t>
            </a:r>
            <a:endParaRPr lang="en-AU" sz="1800" dirty="0">
              <a:latin typeface="Arial" panose="020B0604020202020204" pitchFamily="34" charset="0"/>
              <a:cs typeface="Arial" panose="020B0604020202020204" pitchFamily="34" charset="0"/>
            </a:endParaRPr>
          </a:p>
        </p:txBody>
      </p:sp>
      <p:cxnSp>
        <p:nvCxnSpPr>
          <p:cNvPr id="14" name="Straight Arrow Connector 13">
            <a:extLst>
              <a:ext uri="{FF2B5EF4-FFF2-40B4-BE49-F238E27FC236}">
                <a16:creationId xmlns:a16="http://schemas.microsoft.com/office/drawing/2014/main" id="{1845FDEC-6C2F-15C7-CEEF-9A106A521C05}"/>
              </a:ext>
              <a:ext uri="{C183D7F6-B498-43B3-948B-1728B52AA6E4}">
                <adec:decorative xmlns:adec="http://schemas.microsoft.com/office/drawing/2017/decorative" val="1"/>
              </a:ext>
            </a:extLst>
          </p:cNvPr>
          <p:cNvCxnSpPr>
            <a:cxnSpLocks/>
            <a:stCxn id="10" idx="1"/>
            <a:endCxn id="15" idx="3"/>
          </p:cNvCxnSpPr>
          <p:nvPr/>
        </p:nvCxnSpPr>
        <p:spPr>
          <a:xfrm flipH="1">
            <a:off x="1377570" y="2150357"/>
            <a:ext cx="7262430" cy="147762"/>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Rectangle: Rounded Corners 14">
            <a:extLst>
              <a:ext uri="{FF2B5EF4-FFF2-40B4-BE49-F238E27FC236}">
                <a16:creationId xmlns:a16="http://schemas.microsoft.com/office/drawing/2014/main" id="{32F4A55E-7E72-2DA0-A175-5CDB29FEEBB3}"/>
              </a:ext>
              <a:ext uri="{C183D7F6-B498-43B3-948B-1728B52AA6E4}">
                <adec:decorative xmlns:adec="http://schemas.microsoft.com/office/drawing/2017/decorative" val="1"/>
              </a:ext>
            </a:extLst>
          </p:cNvPr>
          <p:cNvSpPr/>
          <p:nvPr/>
        </p:nvSpPr>
        <p:spPr>
          <a:xfrm>
            <a:off x="216000" y="2081448"/>
            <a:ext cx="1161570" cy="433342"/>
          </a:xfrm>
          <a:prstGeom prst="roundRect">
            <a:avLst>
              <a:gd name="adj" fmla="val 7437"/>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en-AU" dirty="0">
              <a:latin typeface="Arial" panose="020B0604020202020204" pitchFamily="34" charset="0"/>
            </a:endParaRPr>
          </a:p>
        </p:txBody>
      </p:sp>
      <p:cxnSp>
        <p:nvCxnSpPr>
          <p:cNvPr id="25" name="Straight Arrow Connector 24">
            <a:extLst>
              <a:ext uri="{FF2B5EF4-FFF2-40B4-BE49-F238E27FC236}">
                <a16:creationId xmlns:a16="http://schemas.microsoft.com/office/drawing/2014/main" id="{CA53783C-CB3E-13DC-DAFA-5C84DA65E0E3}"/>
              </a:ext>
              <a:ext uri="{C183D7F6-B498-43B3-948B-1728B52AA6E4}">
                <adec:decorative xmlns:adec="http://schemas.microsoft.com/office/drawing/2017/decorative" val="1"/>
              </a:ext>
            </a:extLst>
          </p:cNvPr>
          <p:cNvCxnSpPr>
            <a:cxnSpLocks/>
            <a:stCxn id="24" idx="1"/>
            <a:endCxn id="26" idx="3"/>
          </p:cNvCxnSpPr>
          <p:nvPr/>
        </p:nvCxnSpPr>
        <p:spPr>
          <a:xfrm flipH="1" flipV="1">
            <a:off x="6123741" y="4795464"/>
            <a:ext cx="2516259" cy="17550"/>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6" name="Rectangle: Rounded Corners 25">
            <a:extLst>
              <a:ext uri="{FF2B5EF4-FFF2-40B4-BE49-F238E27FC236}">
                <a16:creationId xmlns:a16="http://schemas.microsoft.com/office/drawing/2014/main" id="{373CE10D-30A9-0F3E-F1BB-EB8206E349E8}"/>
              </a:ext>
              <a:ext uri="{C183D7F6-B498-43B3-948B-1728B52AA6E4}">
                <adec:decorative xmlns:adec="http://schemas.microsoft.com/office/drawing/2017/decorative" val="1"/>
              </a:ext>
            </a:extLst>
          </p:cNvPr>
          <p:cNvSpPr/>
          <p:nvPr/>
        </p:nvSpPr>
        <p:spPr>
          <a:xfrm>
            <a:off x="216000" y="4096123"/>
            <a:ext cx="5907741" cy="1398682"/>
          </a:xfrm>
          <a:prstGeom prst="roundRect">
            <a:avLst>
              <a:gd name="adj" fmla="val 4345"/>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056A0650-3621-5DBA-02AD-29896EFE31C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13</a:t>
            </a:fld>
            <a:endParaRPr lang="en-AU"/>
          </a:p>
        </p:txBody>
      </p:sp>
    </p:spTree>
    <p:extLst>
      <p:ext uri="{BB962C8B-B14F-4D97-AF65-F5344CB8AC3E}">
        <p14:creationId xmlns:p14="http://schemas.microsoft.com/office/powerpoint/2010/main" val="419535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p:bldP spid="29" grpId="0" animBg="1"/>
      <p:bldP spid="1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8A0A9-BDAF-513F-F03A-239267684E97}"/>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92775AF-A1DD-7976-84CA-AF0BB229C708}"/>
              </a:ext>
            </a:extLst>
          </p:cNvPr>
          <p:cNvSpPr>
            <a:spLocks noGrp="1"/>
          </p:cNvSpPr>
          <p:nvPr>
            <p:ph type="title"/>
          </p:nvPr>
        </p:nvSpPr>
        <p:spPr>
          <a:xfrm>
            <a:off x="359999" y="360000"/>
            <a:ext cx="11483999" cy="545601"/>
          </a:xfrm>
        </p:spPr>
        <p:txBody>
          <a:bodyPr/>
          <a:lstStyle/>
          <a:p>
            <a:r>
              <a:rPr lang="en-US"/>
              <a:t>Building the field for the informative aspect of the task</a:t>
            </a:r>
            <a:br>
              <a:rPr lang="en-AU"/>
            </a:br>
            <a:endParaRPr lang="en-AU"/>
          </a:p>
        </p:txBody>
      </p:sp>
      <p:sp>
        <p:nvSpPr>
          <p:cNvPr id="13" name="Text Placeholder 12">
            <a:extLst>
              <a:ext uri="{FF2B5EF4-FFF2-40B4-BE49-F238E27FC236}">
                <a16:creationId xmlns:a16="http://schemas.microsoft.com/office/drawing/2014/main" id="{CC936911-B960-0643-3CF1-D5532EF99409}"/>
              </a:ext>
            </a:extLst>
          </p:cNvPr>
          <p:cNvSpPr>
            <a:spLocks noGrp="1"/>
          </p:cNvSpPr>
          <p:nvPr>
            <p:ph type="body" sz="quarter" idx="18"/>
          </p:nvPr>
        </p:nvSpPr>
        <p:spPr>
          <a:xfrm>
            <a:off x="360000" y="982520"/>
            <a:ext cx="11483998" cy="356423"/>
          </a:xfrm>
        </p:spPr>
        <p:txBody>
          <a:bodyPr/>
          <a:lstStyle/>
          <a:p>
            <a:r>
              <a:rPr lang="en-US" dirty="0"/>
              <a:t>Student sample annotations</a:t>
            </a:r>
            <a:endParaRPr lang="en-AU" dirty="0"/>
          </a:p>
        </p:txBody>
      </p:sp>
      <p:sp>
        <p:nvSpPr>
          <p:cNvPr id="12" name="Text Placeholder 11">
            <a:extLst>
              <a:ext uri="{FF2B5EF4-FFF2-40B4-BE49-F238E27FC236}">
                <a16:creationId xmlns:a16="http://schemas.microsoft.com/office/drawing/2014/main" id="{6C85C3A1-92D3-1E25-D6DB-041C8682B5CE}"/>
              </a:ext>
            </a:extLst>
          </p:cNvPr>
          <p:cNvSpPr>
            <a:spLocks noGrp="1"/>
          </p:cNvSpPr>
          <p:nvPr>
            <p:ph type="body" sz="quarter" idx="17"/>
          </p:nvPr>
        </p:nvSpPr>
        <p:spPr>
          <a:xfrm>
            <a:off x="360000" y="1567087"/>
            <a:ext cx="5736000" cy="3511540"/>
          </a:xfrm>
        </p:spPr>
        <p:txBody>
          <a:bodyPr/>
          <a:lstStyle/>
          <a:p>
            <a:pPr>
              <a:lnSpc>
                <a:spcPct val="150000"/>
              </a:lnSpc>
              <a:spcBef>
                <a:spcPts val="1200"/>
              </a:spcBef>
              <a:spcAft>
                <a:spcPts val="600"/>
              </a:spcAft>
            </a:pPr>
            <a:r>
              <a:rPr lang="en-AU" b="1" dirty="0"/>
              <a:t>PARKER</a:t>
            </a:r>
            <a:r>
              <a:rPr lang="en-AU" dirty="0"/>
              <a:t>: Okay, good idea. Well, Jazz Money is a poet and artist with Wiradjuri heritage and she currently lives on Gadigal country. She identifies as queer and much of her work explores love and First Nations history.</a:t>
            </a:r>
          </a:p>
          <a:p>
            <a:pPr>
              <a:lnSpc>
                <a:spcPct val="150000"/>
              </a:lnSpc>
              <a:spcBef>
                <a:spcPts val="1200"/>
              </a:spcBef>
              <a:spcAft>
                <a:spcPts val="600"/>
              </a:spcAft>
            </a:pPr>
            <a:r>
              <a:rPr lang="en-AU" b="1" dirty="0"/>
              <a:t>TAYLOR</a:t>
            </a:r>
            <a:r>
              <a:rPr lang="en-AU" dirty="0"/>
              <a:t>: Her work sounds really interesting. Is there a particular poem that you like the most?</a:t>
            </a:r>
          </a:p>
        </p:txBody>
      </p:sp>
      <p:sp>
        <p:nvSpPr>
          <p:cNvPr id="8" name="Text Placeholder 11">
            <a:extLst>
              <a:ext uri="{FF2B5EF4-FFF2-40B4-BE49-F238E27FC236}">
                <a16:creationId xmlns:a16="http://schemas.microsoft.com/office/drawing/2014/main" id="{44FA995B-1FAB-B30C-FA0F-D12833FF285B}"/>
              </a:ext>
            </a:extLst>
          </p:cNvPr>
          <p:cNvSpPr txBox="1">
            <a:spLocks/>
          </p:cNvSpPr>
          <p:nvPr/>
        </p:nvSpPr>
        <p:spPr>
          <a:xfrm>
            <a:off x="8640001" y="1057335"/>
            <a:ext cx="3203998" cy="35852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Cohost provides context of the poet</a:t>
            </a:r>
          </a:p>
        </p:txBody>
      </p:sp>
      <p:cxnSp>
        <p:nvCxnSpPr>
          <p:cNvPr id="9" name="Straight Arrow Connector 8">
            <a:extLst>
              <a:ext uri="{FF2B5EF4-FFF2-40B4-BE49-F238E27FC236}">
                <a16:creationId xmlns:a16="http://schemas.microsoft.com/office/drawing/2014/main" id="{A1DCB2D0-E94A-8F23-0DDE-5AC9B9425031}"/>
              </a:ext>
              <a:ext uri="{C183D7F6-B498-43B3-948B-1728B52AA6E4}">
                <adec:decorative xmlns:adec="http://schemas.microsoft.com/office/drawing/2017/decorative" val="1"/>
              </a:ext>
            </a:extLst>
          </p:cNvPr>
          <p:cNvCxnSpPr>
            <a:cxnSpLocks/>
            <a:endCxn id="18" idx="3"/>
          </p:cNvCxnSpPr>
          <p:nvPr/>
        </p:nvCxnSpPr>
        <p:spPr>
          <a:xfrm flipH="1">
            <a:off x="6123741" y="1282172"/>
            <a:ext cx="2433313" cy="1444176"/>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Rectangle: Rounded Corners 17">
            <a:extLst>
              <a:ext uri="{FF2B5EF4-FFF2-40B4-BE49-F238E27FC236}">
                <a16:creationId xmlns:a16="http://schemas.microsoft.com/office/drawing/2014/main" id="{4135649E-EBC8-B249-8048-456801EF5B8E}"/>
              </a:ext>
              <a:ext uri="{C183D7F6-B498-43B3-948B-1728B52AA6E4}">
                <adec:decorative xmlns:adec="http://schemas.microsoft.com/office/drawing/2017/decorative" val="1"/>
              </a:ext>
            </a:extLst>
          </p:cNvPr>
          <p:cNvSpPr/>
          <p:nvPr/>
        </p:nvSpPr>
        <p:spPr>
          <a:xfrm>
            <a:off x="216000" y="1567087"/>
            <a:ext cx="5907741" cy="2318521"/>
          </a:xfrm>
          <a:prstGeom prst="roundRect">
            <a:avLst>
              <a:gd name="adj" fmla="val 2948"/>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23" name="Text Placeholder 11">
            <a:extLst>
              <a:ext uri="{FF2B5EF4-FFF2-40B4-BE49-F238E27FC236}">
                <a16:creationId xmlns:a16="http://schemas.microsoft.com/office/drawing/2014/main" id="{1FAC7D69-44B3-22DF-9941-0BE7A05FE1DC}"/>
              </a:ext>
            </a:extLst>
          </p:cNvPr>
          <p:cNvSpPr txBox="1">
            <a:spLocks/>
          </p:cNvSpPr>
          <p:nvPr/>
        </p:nvSpPr>
        <p:spPr>
          <a:xfrm>
            <a:off x="8640000" y="4940158"/>
            <a:ext cx="3203998" cy="172101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Closed question – Parker could have answered with ‘</a:t>
            </a:r>
            <a:r>
              <a:rPr lang="en-AU" sz="1800" dirty="0" err="1">
                <a:ea typeface="Calibri" panose="020F0502020204030204" pitchFamily="34" charset="0"/>
              </a:rPr>
              <a:t>yes’</a:t>
            </a:r>
            <a:r>
              <a:rPr lang="en-AU" sz="1800" dirty="0">
                <a:ea typeface="Calibri" panose="020F0502020204030204" pitchFamily="34" charset="0"/>
              </a:rPr>
              <a:t> or simply given the name of the poem.</a:t>
            </a:r>
          </a:p>
        </p:txBody>
      </p:sp>
      <p:cxnSp>
        <p:nvCxnSpPr>
          <p:cNvPr id="24" name="Straight Arrow Connector 23">
            <a:extLst>
              <a:ext uri="{FF2B5EF4-FFF2-40B4-BE49-F238E27FC236}">
                <a16:creationId xmlns:a16="http://schemas.microsoft.com/office/drawing/2014/main" id="{F192C1F0-ED66-D448-F0C7-D7B5159944C2}"/>
              </a:ext>
              <a:ext uri="{C183D7F6-B498-43B3-948B-1728B52AA6E4}">
                <adec:decorative xmlns:adec="http://schemas.microsoft.com/office/drawing/2017/decorative" val="1"/>
              </a:ext>
            </a:extLst>
          </p:cNvPr>
          <p:cNvCxnSpPr>
            <a:cxnSpLocks/>
            <a:endCxn id="25" idx="3"/>
          </p:cNvCxnSpPr>
          <p:nvPr/>
        </p:nvCxnSpPr>
        <p:spPr>
          <a:xfrm flipH="1" flipV="1">
            <a:off x="6123741" y="4547094"/>
            <a:ext cx="2433313" cy="661485"/>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5" name="Rectangle: Rounded Corners 24">
            <a:extLst>
              <a:ext uri="{FF2B5EF4-FFF2-40B4-BE49-F238E27FC236}">
                <a16:creationId xmlns:a16="http://schemas.microsoft.com/office/drawing/2014/main" id="{BC6677E4-3382-838B-7607-98E9418F7260}"/>
              </a:ext>
              <a:ext uri="{C183D7F6-B498-43B3-948B-1728B52AA6E4}">
                <adec:decorative xmlns:adec="http://schemas.microsoft.com/office/drawing/2017/decorative" val="1"/>
              </a:ext>
            </a:extLst>
          </p:cNvPr>
          <p:cNvSpPr/>
          <p:nvPr/>
        </p:nvSpPr>
        <p:spPr>
          <a:xfrm>
            <a:off x="216000" y="4064542"/>
            <a:ext cx="5907741" cy="965103"/>
          </a:xfrm>
          <a:prstGeom prst="roundRect">
            <a:avLst>
              <a:gd name="adj" fmla="val 7437"/>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28" name="Rectangle: Rounded Corners 27">
            <a:extLst>
              <a:ext uri="{FF2B5EF4-FFF2-40B4-BE49-F238E27FC236}">
                <a16:creationId xmlns:a16="http://schemas.microsoft.com/office/drawing/2014/main" id="{ADE374D3-EE07-7856-1D7B-49EF7D3845EF}"/>
              </a:ext>
            </a:extLst>
          </p:cNvPr>
          <p:cNvSpPr/>
          <p:nvPr/>
        </p:nvSpPr>
        <p:spPr>
          <a:xfrm>
            <a:off x="216000" y="5179699"/>
            <a:ext cx="6808816" cy="1405087"/>
          </a:xfrm>
          <a:prstGeom prst="roundRect">
            <a:avLst>
              <a:gd name="adj" fmla="val 7437"/>
            </a:avLst>
          </a:prstGeom>
          <a:solidFill>
            <a:schemeClr val="accent5"/>
          </a:solidFill>
          <a:ln w="38100">
            <a:solidFill>
              <a:schemeClr val="accent5"/>
            </a:solidFill>
          </a:ln>
        </p:spPr>
        <p:style>
          <a:lnRef idx="1">
            <a:schemeClr val="accent3"/>
          </a:lnRef>
          <a:fillRef idx="3">
            <a:schemeClr val="accent3"/>
          </a:fillRef>
          <a:effectRef idx="2">
            <a:schemeClr val="accent3"/>
          </a:effectRef>
          <a:fontRef idx="minor">
            <a:schemeClr val="lt1"/>
          </a:fontRef>
        </p:style>
        <p:txBody>
          <a:bodyPr rtlCol="0" anchor="ctr"/>
          <a:lstStyle/>
          <a:p>
            <a:pPr>
              <a:lnSpc>
                <a:spcPct val="150000"/>
              </a:lnSpc>
            </a:pPr>
            <a:r>
              <a:rPr lang="en-US" sz="1800" b="1" dirty="0">
                <a:latin typeface="Arial" panose="020B0604020202020204" pitchFamily="34" charset="0"/>
                <a:cs typeface="Arial" panose="020B0604020202020204" pitchFamily="34" charset="0"/>
              </a:rPr>
              <a:t>Tip: </a:t>
            </a:r>
            <a:r>
              <a:rPr lang="en-US" sz="1800" dirty="0">
                <a:latin typeface="Arial" panose="020B0604020202020204" pitchFamily="34" charset="0"/>
                <a:cs typeface="Arial" panose="020B0604020202020204" pitchFamily="34" charset="0"/>
              </a:rPr>
              <a:t>closed questions are direct questions that you ask when you are seeking a quick and accurate answer. Answers to these questions are usually ‘yes’, ‘no’ or one word/short phrases.</a:t>
            </a:r>
            <a:endParaRPr lang="en-AU" sz="18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BE49363F-20F7-7350-A52F-C9C4CD1FF46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a:t>
            </a:fld>
            <a:endParaRPr lang="en-AU"/>
          </a:p>
        </p:txBody>
      </p:sp>
      <p:sp>
        <p:nvSpPr>
          <p:cNvPr id="2" name="Rectangle: Rounded Corners 1">
            <a:extLst>
              <a:ext uri="{FF2B5EF4-FFF2-40B4-BE49-F238E27FC236}">
                <a16:creationId xmlns:a16="http://schemas.microsoft.com/office/drawing/2014/main" id="{6F71068E-24BF-7BF5-715C-45858E0CC5B6}"/>
              </a:ext>
            </a:extLst>
          </p:cNvPr>
          <p:cNvSpPr/>
          <p:nvPr/>
        </p:nvSpPr>
        <p:spPr>
          <a:xfrm>
            <a:off x="8554334" y="2054346"/>
            <a:ext cx="3277666" cy="2850983"/>
          </a:xfrm>
          <a:prstGeom prst="roundRect">
            <a:avLst>
              <a:gd name="adj" fmla="val 7437"/>
            </a:avLst>
          </a:prstGeom>
          <a:solidFill>
            <a:schemeClr val="accent2"/>
          </a:solidFill>
          <a:ln w="38100">
            <a:solidFill>
              <a:schemeClr val="accent2"/>
            </a:solidFill>
          </a:ln>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latin typeface="Arial" panose="020B0604020202020204" pitchFamily="34" charset="0"/>
                <a:cs typeface="Arial" panose="020B0604020202020204" pitchFamily="34" charset="0"/>
              </a:rPr>
              <a:t>Tip: </a:t>
            </a:r>
            <a:r>
              <a:rPr lang="en-US" sz="1800" dirty="0">
                <a:latin typeface="Arial" panose="020B0604020202020204" pitchFamily="34" charset="0"/>
                <a:cs typeface="Arial" panose="020B0604020202020204" pitchFamily="34" charset="0"/>
              </a:rPr>
              <a:t>context can include:</a:t>
            </a:r>
          </a:p>
          <a:p>
            <a:pPr marL="285750" indent="-285750">
              <a:lnSpc>
                <a:spcPct val="150000"/>
              </a:lnSpc>
              <a:buFont typeface="Arial" panose="020B0604020202020204" pitchFamily="34" charset="0"/>
              <a:buChar char="•"/>
            </a:pPr>
            <a:r>
              <a:rPr lang="en-US" sz="1800" dirty="0">
                <a:latin typeface="Arial" panose="020B0604020202020204" pitchFamily="34" charset="0"/>
                <a:cs typeface="Arial" panose="020B0604020202020204" pitchFamily="34" charset="0"/>
              </a:rPr>
              <a:t>the context of the poet</a:t>
            </a:r>
          </a:p>
          <a:p>
            <a:pPr marL="285750" indent="-285750">
              <a:lnSpc>
                <a:spcPct val="150000"/>
              </a:lnSpc>
              <a:buFont typeface="Arial" panose="020B0604020202020204" pitchFamily="34" charset="0"/>
              <a:buChar char="•"/>
            </a:pPr>
            <a:r>
              <a:rPr lang="en-US" sz="1800" dirty="0">
                <a:latin typeface="Arial" panose="020B0604020202020204" pitchFamily="34" charset="0"/>
                <a:cs typeface="Arial" panose="020B0604020202020204" pitchFamily="34" charset="0"/>
              </a:rPr>
              <a:t>the political, social, historical context of the poem and the context in which it is being received.</a:t>
            </a:r>
            <a:endParaRPr lang="en-AU"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6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animBg="1"/>
      <p:bldP spid="23" grpId="0"/>
      <p:bldP spid="25" grpId="0" animBg="1"/>
      <p:bldP spid="28"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34A10-391F-EFF0-FF7E-D52DA02A740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91E3CD0-C0F1-953E-D424-085252D7B7E5}"/>
              </a:ext>
            </a:extLst>
          </p:cNvPr>
          <p:cNvSpPr>
            <a:spLocks noGrp="1"/>
          </p:cNvSpPr>
          <p:nvPr>
            <p:ph type="title"/>
          </p:nvPr>
        </p:nvSpPr>
        <p:spPr>
          <a:xfrm>
            <a:off x="359999" y="360000"/>
            <a:ext cx="11483999" cy="545601"/>
          </a:xfrm>
        </p:spPr>
        <p:txBody>
          <a:bodyPr/>
          <a:lstStyle/>
          <a:p>
            <a:r>
              <a:rPr lang="en-US"/>
              <a:t>Personal reflections and insights</a:t>
            </a:r>
            <a:endParaRPr lang="en-AU"/>
          </a:p>
        </p:txBody>
      </p:sp>
      <p:sp>
        <p:nvSpPr>
          <p:cNvPr id="21" name="Rectangle: Rounded Corners 20">
            <a:extLst>
              <a:ext uri="{FF2B5EF4-FFF2-40B4-BE49-F238E27FC236}">
                <a16:creationId xmlns:a16="http://schemas.microsoft.com/office/drawing/2014/main" id="{3A4221F0-2135-D50B-6678-18E4C9C524E5}"/>
              </a:ext>
              <a:ext uri="{C183D7F6-B498-43B3-948B-1728B52AA6E4}">
                <adec:decorative xmlns:adec="http://schemas.microsoft.com/office/drawing/2017/decorative" val="1"/>
              </a:ext>
            </a:extLst>
          </p:cNvPr>
          <p:cNvSpPr/>
          <p:nvPr/>
        </p:nvSpPr>
        <p:spPr>
          <a:xfrm>
            <a:off x="3228000" y="3913359"/>
            <a:ext cx="2657543" cy="396436"/>
          </a:xfrm>
          <a:prstGeom prst="roundRect">
            <a:avLst>
              <a:gd name="adj" fmla="val 7437"/>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13" name="Text Placeholder 12">
            <a:extLst>
              <a:ext uri="{FF2B5EF4-FFF2-40B4-BE49-F238E27FC236}">
                <a16:creationId xmlns:a16="http://schemas.microsoft.com/office/drawing/2014/main" id="{1A034C31-CA1A-7093-8E17-7071D4C27C0B}"/>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1B0AB67F-C4E8-C316-9BD3-64745F022983}"/>
              </a:ext>
            </a:extLst>
          </p:cNvPr>
          <p:cNvSpPr>
            <a:spLocks noGrp="1"/>
          </p:cNvSpPr>
          <p:nvPr>
            <p:ph type="body" sz="quarter" idx="17"/>
          </p:nvPr>
        </p:nvSpPr>
        <p:spPr>
          <a:xfrm>
            <a:off x="360000" y="1567087"/>
            <a:ext cx="5736000" cy="2951126"/>
          </a:xfrm>
        </p:spPr>
        <p:txBody>
          <a:bodyPr/>
          <a:lstStyle/>
          <a:p>
            <a:pPr>
              <a:lnSpc>
                <a:spcPct val="150000"/>
              </a:lnSpc>
              <a:spcBef>
                <a:spcPts val="1200"/>
              </a:spcBef>
              <a:spcAft>
                <a:spcPts val="600"/>
              </a:spcAft>
            </a:pPr>
            <a:r>
              <a:rPr lang="en-AU" b="1" dirty="0"/>
              <a:t>PARKER</a:t>
            </a:r>
            <a:r>
              <a:rPr lang="en-AU" dirty="0"/>
              <a:t>: My favourite piece of work is her poem, ‘GUDYI’. This poem explores poetry as a method of ‘song’ for elements of country. She uses Wiradjuri language throughout, reinforcing to her audience the strong connection she is building with her heritage and country. It is incredibly powerful.</a:t>
            </a:r>
          </a:p>
          <a:p>
            <a:pPr>
              <a:lnSpc>
                <a:spcPct val="150000"/>
              </a:lnSpc>
              <a:spcBef>
                <a:spcPts val="1200"/>
              </a:spcBef>
              <a:spcAft>
                <a:spcPts val="600"/>
              </a:spcAft>
            </a:pPr>
            <a:endParaRPr lang="en-AU" dirty="0"/>
          </a:p>
        </p:txBody>
      </p:sp>
      <p:sp>
        <p:nvSpPr>
          <p:cNvPr id="19" name="Rectangle: Rounded Corners 18">
            <a:extLst>
              <a:ext uri="{FF2B5EF4-FFF2-40B4-BE49-F238E27FC236}">
                <a16:creationId xmlns:a16="http://schemas.microsoft.com/office/drawing/2014/main" id="{2FEB01D6-C2AF-1301-2BF9-25EBF01B5A55}"/>
              </a:ext>
            </a:extLst>
          </p:cNvPr>
          <p:cNvSpPr/>
          <p:nvPr/>
        </p:nvSpPr>
        <p:spPr>
          <a:xfrm>
            <a:off x="216000" y="4592267"/>
            <a:ext cx="5914465" cy="1858009"/>
          </a:xfrm>
          <a:prstGeom prst="roundRect">
            <a:avLst>
              <a:gd name="adj" fmla="val 7437"/>
            </a:avLst>
          </a:prstGeom>
          <a:solidFill>
            <a:schemeClr val="accent2"/>
          </a:solidFill>
          <a:ln w="38100">
            <a:solidFill>
              <a:schemeClr val="accent2"/>
            </a:solidFill>
          </a:ln>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latin typeface="Arial" panose="020B0604020202020204" pitchFamily="34" charset="0"/>
                <a:cs typeface="Arial" panose="020B0604020202020204" pitchFamily="34" charset="0"/>
              </a:rPr>
              <a:t>Tip: </a:t>
            </a:r>
            <a:r>
              <a:rPr lang="en-US" sz="1800" dirty="0">
                <a:latin typeface="Arial" panose="020B0604020202020204" pitchFamily="34" charset="0"/>
                <a:cs typeface="Arial" panose="020B0604020202020204" pitchFamily="34" charset="0"/>
              </a:rPr>
              <a:t>unpacking the plot points or general idea of the poem for the listener can help your audience understand the context of the poem before you unpack the poetic forms and features and dive into analysis.</a:t>
            </a:r>
            <a:endParaRPr lang="en-AU" sz="1800" dirty="0">
              <a:latin typeface="Arial" panose="020B0604020202020204" pitchFamily="34" charset="0"/>
              <a:cs typeface="Arial" panose="020B0604020202020204" pitchFamily="34" charset="0"/>
            </a:endParaRPr>
          </a:p>
        </p:txBody>
      </p:sp>
      <p:sp>
        <p:nvSpPr>
          <p:cNvPr id="7" name="Text Placeholder 11">
            <a:extLst>
              <a:ext uri="{FF2B5EF4-FFF2-40B4-BE49-F238E27FC236}">
                <a16:creationId xmlns:a16="http://schemas.microsoft.com/office/drawing/2014/main" id="{A1D9E665-E0D9-55EC-5381-1517AE8A9EA8}"/>
              </a:ext>
            </a:extLst>
          </p:cNvPr>
          <p:cNvSpPr txBox="1">
            <a:spLocks/>
          </p:cNvSpPr>
          <p:nvPr/>
        </p:nvSpPr>
        <p:spPr>
          <a:xfrm>
            <a:off x="8640000" y="811924"/>
            <a:ext cx="3203998" cy="261707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Co-host provides an overview of the poem that will be discussed and analysed in the episode and offers personal reflections and insights.</a:t>
            </a:r>
          </a:p>
        </p:txBody>
      </p:sp>
      <p:cxnSp>
        <p:nvCxnSpPr>
          <p:cNvPr id="10" name="Straight Arrow Connector 9">
            <a:extLst>
              <a:ext uri="{FF2B5EF4-FFF2-40B4-BE49-F238E27FC236}">
                <a16:creationId xmlns:a16="http://schemas.microsoft.com/office/drawing/2014/main" id="{7D3A7DFA-6039-6834-8697-04A8049A142A}"/>
              </a:ext>
              <a:ext uri="{C183D7F6-B498-43B3-948B-1728B52AA6E4}">
                <adec:decorative xmlns:adec="http://schemas.microsoft.com/office/drawing/2017/decorative" val="1"/>
              </a:ext>
            </a:extLst>
          </p:cNvPr>
          <p:cNvCxnSpPr>
            <a:cxnSpLocks/>
            <a:stCxn id="7" idx="1"/>
            <a:endCxn id="14" idx="3"/>
          </p:cNvCxnSpPr>
          <p:nvPr/>
        </p:nvCxnSpPr>
        <p:spPr>
          <a:xfrm flipH="1">
            <a:off x="6130465" y="2120462"/>
            <a:ext cx="2509535" cy="836321"/>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Rectangle: Rounded Corners 13">
            <a:extLst>
              <a:ext uri="{FF2B5EF4-FFF2-40B4-BE49-F238E27FC236}">
                <a16:creationId xmlns:a16="http://schemas.microsoft.com/office/drawing/2014/main" id="{12EC34D9-E5EA-30FE-E1B8-EEEED6434D40}"/>
              </a:ext>
              <a:ext uri="{C183D7F6-B498-43B3-948B-1728B52AA6E4}">
                <adec:decorative xmlns:adec="http://schemas.microsoft.com/office/drawing/2017/decorative" val="1"/>
              </a:ext>
            </a:extLst>
          </p:cNvPr>
          <p:cNvSpPr/>
          <p:nvPr/>
        </p:nvSpPr>
        <p:spPr>
          <a:xfrm>
            <a:off x="216000" y="1519517"/>
            <a:ext cx="5914465" cy="2874532"/>
          </a:xfrm>
          <a:prstGeom prst="roundRect">
            <a:avLst>
              <a:gd name="adj" fmla="val 3693"/>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26" name="Text Placeholder 11">
            <a:extLst>
              <a:ext uri="{FF2B5EF4-FFF2-40B4-BE49-F238E27FC236}">
                <a16:creationId xmlns:a16="http://schemas.microsoft.com/office/drawing/2014/main" id="{E23F4EB0-B2D2-7A46-73B4-60CEA96E3550}"/>
              </a:ext>
            </a:extLst>
          </p:cNvPr>
          <p:cNvSpPr txBox="1">
            <a:spLocks/>
          </p:cNvSpPr>
          <p:nvPr/>
        </p:nvSpPr>
        <p:spPr>
          <a:xfrm>
            <a:off x="8640000" y="3548440"/>
            <a:ext cx="3203998" cy="169121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Evaluative language is used to describe the emotional impact of the poem.</a:t>
            </a:r>
          </a:p>
        </p:txBody>
      </p:sp>
      <p:cxnSp>
        <p:nvCxnSpPr>
          <p:cNvPr id="27" name="Straight Arrow Connector 26">
            <a:extLst>
              <a:ext uri="{FF2B5EF4-FFF2-40B4-BE49-F238E27FC236}">
                <a16:creationId xmlns:a16="http://schemas.microsoft.com/office/drawing/2014/main" id="{55984257-E080-A9FA-B11B-93D124F443A4}"/>
              </a:ext>
              <a:ext uri="{C183D7F6-B498-43B3-948B-1728B52AA6E4}">
                <adec:decorative xmlns:adec="http://schemas.microsoft.com/office/drawing/2017/decorative" val="1"/>
              </a:ext>
            </a:extLst>
          </p:cNvPr>
          <p:cNvCxnSpPr>
            <a:cxnSpLocks/>
            <a:stCxn id="26" idx="1"/>
            <a:endCxn id="21" idx="3"/>
          </p:cNvCxnSpPr>
          <p:nvPr/>
        </p:nvCxnSpPr>
        <p:spPr>
          <a:xfrm flipH="1" flipV="1">
            <a:off x="5885543" y="4111577"/>
            <a:ext cx="2754457" cy="282472"/>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Slide Number Placeholder 2">
            <a:extLst>
              <a:ext uri="{FF2B5EF4-FFF2-40B4-BE49-F238E27FC236}">
                <a16:creationId xmlns:a16="http://schemas.microsoft.com/office/drawing/2014/main" id="{0DF491A3-AAF9-1202-A5A4-6BDD753BE7A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a:t>
            </a:fld>
            <a:endParaRPr lang="en-AU"/>
          </a:p>
        </p:txBody>
      </p:sp>
    </p:spTree>
    <p:extLst>
      <p:ext uri="{BB962C8B-B14F-4D97-AF65-F5344CB8AC3E}">
        <p14:creationId xmlns:p14="http://schemas.microsoft.com/office/powerpoint/2010/main" val="421198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9" grpId="0" animBg="1"/>
      <p:bldP spid="7" grpId="0"/>
      <p:bldP spid="14" grpId="0" animBg="1"/>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85748-279F-4F1F-51B7-6776359DC1D7}"/>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19B1F6C-F24A-6917-E31B-2133968B04EF}"/>
              </a:ext>
            </a:extLst>
          </p:cNvPr>
          <p:cNvSpPr>
            <a:spLocks noGrp="1"/>
          </p:cNvSpPr>
          <p:nvPr>
            <p:ph type="title"/>
          </p:nvPr>
        </p:nvSpPr>
        <p:spPr>
          <a:xfrm>
            <a:off x="359999" y="360000"/>
            <a:ext cx="11483999" cy="545601"/>
          </a:xfrm>
        </p:spPr>
        <p:txBody>
          <a:bodyPr/>
          <a:lstStyle/>
          <a:p>
            <a:r>
              <a:rPr lang="en-US"/>
              <a:t>Context for the listener</a:t>
            </a:r>
            <a:endParaRPr lang="en-AU"/>
          </a:p>
        </p:txBody>
      </p:sp>
      <p:sp>
        <p:nvSpPr>
          <p:cNvPr id="13" name="Text Placeholder 12">
            <a:extLst>
              <a:ext uri="{FF2B5EF4-FFF2-40B4-BE49-F238E27FC236}">
                <a16:creationId xmlns:a16="http://schemas.microsoft.com/office/drawing/2014/main" id="{05CD6E12-F2D8-2EA8-0498-6F23E1E2F872}"/>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4DFBB562-BB7D-4DCE-3936-CA4EA81FC042}"/>
              </a:ext>
            </a:extLst>
          </p:cNvPr>
          <p:cNvSpPr>
            <a:spLocks noGrp="1"/>
          </p:cNvSpPr>
          <p:nvPr>
            <p:ph type="body" sz="quarter" idx="17"/>
          </p:nvPr>
        </p:nvSpPr>
        <p:spPr>
          <a:xfrm>
            <a:off x="360000" y="1567087"/>
            <a:ext cx="5736000" cy="2951126"/>
          </a:xfrm>
        </p:spPr>
        <p:txBody>
          <a:bodyPr/>
          <a:lstStyle/>
          <a:p>
            <a:pPr>
              <a:spcBef>
                <a:spcPts val="1200"/>
              </a:spcBef>
              <a:spcAft>
                <a:spcPts val="600"/>
              </a:spcAft>
            </a:pPr>
            <a:r>
              <a:rPr lang="en-AU" b="1" dirty="0"/>
              <a:t>TAYLOR</a:t>
            </a:r>
            <a:r>
              <a:rPr lang="en-AU" dirty="0"/>
              <a:t>: I would like to explore that more closely. You used the word ‘powerful’. Can you tell the listeners out there what makes this poem so powerful. Perhaps you can read to the audience the stanza in ‘GUDYI’ you found most powerful and explain why that is?</a:t>
            </a:r>
          </a:p>
          <a:p>
            <a:pPr>
              <a:lnSpc>
                <a:spcPct val="150000"/>
              </a:lnSpc>
              <a:spcBef>
                <a:spcPts val="1200"/>
              </a:spcBef>
              <a:spcAft>
                <a:spcPts val="600"/>
              </a:spcAft>
            </a:pPr>
            <a:endParaRPr lang="en-AU" dirty="0"/>
          </a:p>
        </p:txBody>
      </p:sp>
      <p:sp>
        <p:nvSpPr>
          <p:cNvPr id="2" name="Text Placeholder 11">
            <a:extLst>
              <a:ext uri="{FF2B5EF4-FFF2-40B4-BE49-F238E27FC236}">
                <a16:creationId xmlns:a16="http://schemas.microsoft.com/office/drawing/2014/main" id="{9A441AD2-5930-C5B2-A23F-670986E37FB4}"/>
              </a:ext>
            </a:extLst>
          </p:cNvPr>
          <p:cNvSpPr txBox="1">
            <a:spLocks/>
          </p:cNvSpPr>
          <p:nvPr/>
        </p:nvSpPr>
        <p:spPr>
          <a:xfrm>
            <a:off x="8640000" y="1529110"/>
            <a:ext cx="3126665" cy="291004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Probing question guides Parker’s analysis of the poem and provides additional context for the listener who may not have read or engaged with the poem before.</a:t>
            </a:r>
          </a:p>
        </p:txBody>
      </p:sp>
      <p:cxnSp>
        <p:nvCxnSpPr>
          <p:cNvPr id="4" name="Straight Arrow Connector 3">
            <a:extLst>
              <a:ext uri="{FF2B5EF4-FFF2-40B4-BE49-F238E27FC236}">
                <a16:creationId xmlns:a16="http://schemas.microsoft.com/office/drawing/2014/main" id="{DC09BE7B-19FE-5D20-49E9-CC8B0CB04B55}"/>
              </a:ext>
              <a:ext uri="{C183D7F6-B498-43B3-948B-1728B52AA6E4}">
                <adec:decorative xmlns:adec="http://schemas.microsoft.com/office/drawing/2017/decorative" val="1"/>
              </a:ext>
            </a:extLst>
          </p:cNvPr>
          <p:cNvCxnSpPr>
            <a:cxnSpLocks/>
            <a:endCxn id="5" idx="3"/>
          </p:cNvCxnSpPr>
          <p:nvPr/>
        </p:nvCxnSpPr>
        <p:spPr>
          <a:xfrm flipH="1">
            <a:off x="6123741" y="2949723"/>
            <a:ext cx="2433313" cy="0"/>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6B78A1AD-028B-BB85-C1C6-CC046FF817F3}"/>
              </a:ext>
              <a:ext uri="{C183D7F6-B498-43B3-948B-1728B52AA6E4}">
                <adec:decorative xmlns:adec="http://schemas.microsoft.com/office/drawing/2017/decorative" val="1"/>
              </a:ext>
            </a:extLst>
          </p:cNvPr>
          <p:cNvSpPr/>
          <p:nvPr/>
        </p:nvSpPr>
        <p:spPr>
          <a:xfrm>
            <a:off x="216000" y="1531331"/>
            <a:ext cx="5907741" cy="2836783"/>
          </a:xfrm>
          <a:prstGeom prst="roundRect">
            <a:avLst>
              <a:gd name="adj" fmla="val 2781"/>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6" name="Rectangle: Rounded Corners 5">
            <a:extLst>
              <a:ext uri="{FF2B5EF4-FFF2-40B4-BE49-F238E27FC236}">
                <a16:creationId xmlns:a16="http://schemas.microsoft.com/office/drawing/2014/main" id="{4E74B93B-B376-3787-4A7D-0291642EACA6}"/>
              </a:ext>
            </a:extLst>
          </p:cNvPr>
          <p:cNvSpPr/>
          <p:nvPr/>
        </p:nvSpPr>
        <p:spPr>
          <a:xfrm>
            <a:off x="216000" y="4893275"/>
            <a:ext cx="8341054" cy="1471768"/>
          </a:xfrm>
          <a:prstGeom prst="roundRect">
            <a:avLst>
              <a:gd name="adj" fmla="val 7437"/>
            </a:avLst>
          </a:prstGeom>
          <a:solidFill>
            <a:schemeClr val="accent5"/>
          </a:solidFill>
          <a:ln w="38100">
            <a:solidFill>
              <a:schemeClr val="accent5"/>
            </a:solidFill>
          </a:ln>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dirty="0">
                <a:latin typeface="Arial" panose="020B0604020202020204" pitchFamily="34" charset="0"/>
                <a:cs typeface="Arial" panose="020B0604020202020204" pitchFamily="34" charset="0"/>
              </a:rPr>
              <a:t>Tip – probing questions are the types of questions that you ask after an original question. The interviewee might give you some information that you want to know more about – this is when you would ask your probing question.</a:t>
            </a:r>
            <a:endParaRPr lang="en-AU" sz="18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0037487A-DF8A-129F-4FBC-F6CC9E4819B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a:t>
            </a:fld>
            <a:endParaRPr lang="en-AU"/>
          </a:p>
        </p:txBody>
      </p:sp>
    </p:spTree>
    <p:extLst>
      <p:ext uri="{BB962C8B-B14F-4D97-AF65-F5344CB8AC3E}">
        <p14:creationId xmlns:p14="http://schemas.microsoft.com/office/powerpoint/2010/main" val="1179378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FDBBF-7E7E-4F95-F35A-55C4969183B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9B6FF00-EF45-7D0A-4673-86225DA53206}"/>
              </a:ext>
            </a:extLst>
          </p:cNvPr>
          <p:cNvSpPr>
            <a:spLocks noGrp="1"/>
          </p:cNvSpPr>
          <p:nvPr>
            <p:ph type="title"/>
          </p:nvPr>
        </p:nvSpPr>
        <p:spPr>
          <a:xfrm>
            <a:off x="359999" y="360000"/>
            <a:ext cx="11483999" cy="545601"/>
          </a:xfrm>
        </p:spPr>
        <p:txBody>
          <a:bodyPr/>
          <a:lstStyle/>
          <a:p>
            <a:r>
              <a:rPr lang="en-US"/>
              <a:t>Stanza from the poem</a:t>
            </a:r>
            <a:endParaRPr lang="en-AU"/>
          </a:p>
        </p:txBody>
      </p:sp>
      <p:sp>
        <p:nvSpPr>
          <p:cNvPr id="13" name="Text Placeholder 12">
            <a:extLst>
              <a:ext uri="{FF2B5EF4-FFF2-40B4-BE49-F238E27FC236}">
                <a16:creationId xmlns:a16="http://schemas.microsoft.com/office/drawing/2014/main" id="{71396333-2ACA-E3E8-84F0-172DEAB4CF77}"/>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33FB9015-C6DF-E5B8-A749-D16DB2613A08}"/>
              </a:ext>
            </a:extLst>
          </p:cNvPr>
          <p:cNvSpPr>
            <a:spLocks noGrp="1"/>
          </p:cNvSpPr>
          <p:nvPr>
            <p:ph type="body" sz="quarter" idx="17"/>
          </p:nvPr>
        </p:nvSpPr>
        <p:spPr>
          <a:xfrm>
            <a:off x="360000" y="1567087"/>
            <a:ext cx="5736000" cy="3128284"/>
          </a:xfrm>
        </p:spPr>
        <p:txBody>
          <a:bodyPr/>
          <a:lstStyle/>
          <a:p>
            <a:pPr>
              <a:lnSpc>
                <a:spcPct val="150000"/>
              </a:lnSpc>
              <a:spcBef>
                <a:spcPts val="1200"/>
              </a:spcBef>
              <a:spcAft>
                <a:spcPts val="600"/>
              </a:spcAft>
            </a:pPr>
            <a:r>
              <a:rPr lang="en-AU" b="1" dirty="0"/>
              <a:t>PARKER</a:t>
            </a:r>
            <a:r>
              <a:rPr lang="en-AU" dirty="0"/>
              <a:t>: Sure. This is stanza 6 of ‘GUDYI’</a:t>
            </a:r>
          </a:p>
          <a:p>
            <a:pPr algn="ctr">
              <a:lnSpc>
                <a:spcPct val="150000"/>
              </a:lnSpc>
              <a:spcBef>
                <a:spcPts val="1200"/>
              </a:spcBef>
              <a:spcAft>
                <a:spcPts val="600"/>
              </a:spcAft>
            </a:pPr>
            <a:r>
              <a:rPr lang="en-AU" dirty="0"/>
              <a:t>song for the sun warm on our cheeks</a:t>
            </a:r>
          </a:p>
          <a:p>
            <a:pPr algn="ctr">
              <a:lnSpc>
                <a:spcPct val="150000"/>
              </a:lnSpc>
              <a:spcBef>
                <a:spcPts val="1200"/>
              </a:spcBef>
              <a:spcAft>
                <a:spcPts val="600"/>
              </a:spcAft>
            </a:pPr>
            <a:r>
              <a:rPr lang="en-AU" dirty="0"/>
              <a:t>mercy gift for life and destruction</a:t>
            </a:r>
          </a:p>
          <a:p>
            <a:pPr algn="ctr">
              <a:lnSpc>
                <a:spcPct val="150000"/>
              </a:lnSpc>
              <a:spcBef>
                <a:spcPts val="1200"/>
              </a:spcBef>
              <a:spcAft>
                <a:spcPts val="600"/>
              </a:spcAft>
            </a:pPr>
            <a:r>
              <a:rPr lang="en-AU" dirty="0"/>
              <a:t>who bends the will of a land dry and true</a:t>
            </a:r>
          </a:p>
          <a:p>
            <a:pPr algn="ctr">
              <a:lnSpc>
                <a:spcPct val="150000"/>
              </a:lnSpc>
              <a:spcBef>
                <a:spcPts val="1200"/>
              </a:spcBef>
              <a:spcAft>
                <a:spcPts val="600"/>
              </a:spcAft>
            </a:pPr>
            <a:r>
              <a:rPr lang="en-AU" dirty="0"/>
              <a:t>YIRAY</a:t>
            </a:r>
          </a:p>
          <a:p>
            <a:pPr>
              <a:lnSpc>
                <a:spcPct val="150000"/>
              </a:lnSpc>
              <a:spcBef>
                <a:spcPts val="1200"/>
              </a:spcBef>
              <a:spcAft>
                <a:spcPts val="600"/>
              </a:spcAft>
            </a:pPr>
            <a:endParaRPr lang="en-AU" dirty="0"/>
          </a:p>
        </p:txBody>
      </p:sp>
      <p:sp>
        <p:nvSpPr>
          <p:cNvPr id="8" name="Rectangle: Rounded Corners 7">
            <a:extLst>
              <a:ext uri="{FF2B5EF4-FFF2-40B4-BE49-F238E27FC236}">
                <a16:creationId xmlns:a16="http://schemas.microsoft.com/office/drawing/2014/main" id="{2187D42F-E9F2-9C9C-1CBC-0754AFF66F1C}"/>
              </a:ext>
            </a:extLst>
          </p:cNvPr>
          <p:cNvSpPr/>
          <p:nvPr/>
        </p:nvSpPr>
        <p:spPr>
          <a:xfrm>
            <a:off x="216000" y="4938011"/>
            <a:ext cx="7649076" cy="1730082"/>
          </a:xfrm>
          <a:prstGeom prst="roundRect">
            <a:avLst>
              <a:gd name="adj" fmla="val 3884"/>
            </a:avLst>
          </a:prstGeom>
          <a:solidFill>
            <a:schemeClr val="accent3"/>
          </a:solidFill>
          <a:ln w="38100"/>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poems should be structured as they appear in the original poem to allow the speaker to read using effective prosody. You may also like to indicate where the stressed and unstressed syllables are in the poem. This shows an awareness of rhyme and rhythm.</a:t>
            </a:r>
            <a:endParaRPr lang="en-AU" sz="1800" dirty="0">
              <a:solidFill>
                <a:schemeClr val="accent1"/>
              </a:solidFill>
              <a:latin typeface="Arial" panose="020B0604020202020204" pitchFamily="34" charset="0"/>
              <a:cs typeface="Arial" panose="020B0604020202020204" pitchFamily="34" charset="0"/>
            </a:endParaRPr>
          </a:p>
        </p:txBody>
      </p:sp>
      <p:sp>
        <p:nvSpPr>
          <p:cNvPr id="2" name="Text Placeholder 11">
            <a:extLst>
              <a:ext uri="{FF2B5EF4-FFF2-40B4-BE49-F238E27FC236}">
                <a16:creationId xmlns:a16="http://schemas.microsoft.com/office/drawing/2014/main" id="{4D12864E-A40C-5C22-F32B-82E997AE4FDB}"/>
              </a:ext>
            </a:extLst>
          </p:cNvPr>
          <p:cNvSpPr txBox="1">
            <a:spLocks/>
          </p:cNvSpPr>
          <p:nvPr/>
        </p:nvSpPr>
        <p:spPr>
          <a:xfrm>
            <a:off x="8638478" y="360000"/>
            <a:ext cx="3277764" cy="275312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Reciting a stanza from the poem provides listeners with an understanding of what the poem is about and leads into analysis of figurative and stylistic elements of the poem.</a:t>
            </a:r>
          </a:p>
        </p:txBody>
      </p:sp>
      <p:cxnSp>
        <p:nvCxnSpPr>
          <p:cNvPr id="4" name="Straight Arrow Connector 3">
            <a:extLst>
              <a:ext uri="{FF2B5EF4-FFF2-40B4-BE49-F238E27FC236}">
                <a16:creationId xmlns:a16="http://schemas.microsoft.com/office/drawing/2014/main" id="{4EC5769C-2C0A-DC0C-FD55-E7229D4CD5AC}"/>
              </a:ext>
              <a:ext uri="{C183D7F6-B498-43B3-948B-1728B52AA6E4}">
                <adec:decorative xmlns:adec="http://schemas.microsoft.com/office/drawing/2017/decorative" val="1"/>
              </a:ext>
            </a:extLst>
          </p:cNvPr>
          <p:cNvCxnSpPr>
            <a:cxnSpLocks/>
            <a:endCxn id="5" idx="3"/>
          </p:cNvCxnSpPr>
          <p:nvPr/>
        </p:nvCxnSpPr>
        <p:spPr>
          <a:xfrm flipH="1">
            <a:off x="6125368" y="1813967"/>
            <a:ext cx="2367397" cy="0"/>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7EA5E055-0C21-4A76-516F-CC1B81A6995D}"/>
              </a:ext>
              <a:ext uri="{C183D7F6-B498-43B3-948B-1728B52AA6E4}">
                <adec:decorative xmlns:adec="http://schemas.microsoft.com/office/drawing/2017/decorative" val="1"/>
              </a:ext>
            </a:extLst>
          </p:cNvPr>
          <p:cNvSpPr/>
          <p:nvPr/>
        </p:nvSpPr>
        <p:spPr>
          <a:xfrm>
            <a:off x="216000" y="1567086"/>
            <a:ext cx="5909368" cy="493761"/>
          </a:xfrm>
          <a:prstGeom prst="roundRect">
            <a:avLst>
              <a:gd name="adj" fmla="val 13460"/>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9" name="Text Placeholder 11">
            <a:extLst>
              <a:ext uri="{FF2B5EF4-FFF2-40B4-BE49-F238E27FC236}">
                <a16:creationId xmlns:a16="http://schemas.microsoft.com/office/drawing/2014/main" id="{E49745AC-6A61-AB81-073F-BF856AF33A14}"/>
              </a:ext>
            </a:extLst>
          </p:cNvPr>
          <p:cNvSpPr txBox="1">
            <a:spLocks/>
          </p:cNvSpPr>
          <p:nvPr/>
        </p:nvSpPr>
        <p:spPr>
          <a:xfrm>
            <a:off x="8638478" y="3411746"/>
            <a:ext cx="3371987" cy="310425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Lines and/or stanzas from the poem are formatted as they appear in the original poem, allowing those who are unable to access </a:t>
            </a:r>
            <a:r>
              <a:rPr lang="en-US" sz="1800" dirty="0"/>
              <a:t>the podcast through the auditory mode to see that this is a section of a poem.</a:t>
            </a:r>
            <a:endParaRPr lang="en-AU" sz="1800" dirty="0">
              <a:ea typeface="Calibri" panose="020F0502020204030204" pitchFamily="34" charset="0"/>
            </a:endParaRPr>
          </a:p>
        </p:txBody>
      </p:sp>
      <p:cxnSp>
        <p:nvCxnSpPr>
          <p:cNvPr id="10" name="Straight Arrow Connector 9">
            <a:extLst>
              <a:ext uri="{FF2B5EF4-FFF2-40B4-BE49-F238E27FC236}">
                <a16:creationId xmlns:a16="http://schemas.microsoft.com/office/drawing/2014/main" id="{470C208D-65F1-310B-6131-EF9FB7F0A757}"/>
              </a:ext>
              <a:ext uri="{C183D7F6-B498-43B3-948B-1728B52AA6E4}">
                <adec:decorative xmlns:adec="http://schemas.microsoft.com/office/drawing/2017/decorative" val="1"/>
              </a:ext>
            </a:extLst>
          </p:cNvPr>
          <p:cNvCxnSpPr>
            <a:cxnSpLocks/>
            <a:endCxn id="14" idx="3"/>
          </p:cNvCxnSpPr>
          <p:nvPr/>
        </p:nvCxnSpPr>
        <p:spPr>
          <a:xfrm flipH="1" flipV="1">
            <a:off x="6132094" y="3499429"/>
            <a:ext cx="2359045" cy="1399673"/>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Rectangle: Rounded Corners 13">
            <a:extLst>
              <a:ext uri="{FF2B5EF4-FFF2-40B4-BE49-F238E27FC236}">
                <a16:creationId xmlns:a16="http://schemas.microsoft.com/office/drawing/2014/main" id="{A3B01868-44DC-D2DB-BA56-811EDAAAFC9B}"/>
              </a:ext>
              <a:ext uri="{C183D7F6-B498-43B3-948B-1728B52AA6E4}">
                <adec:decorative xmlns:adec="http://schemas.microsoft.com/office/drawing/2017/decorative" val="1"/>
              </a:ext>
            </a:extLst>
          </p:cNvPr>
          <p:cNvSpPr/>
          <p:nvPr/>
        </p:nvSpPr>
        <p:spPr>
          <a:xfrm>
            <a:off x="216000" y="2201704"/>
            <a:ext cx="5916094" cy="2595450"/>
          </a:xfrm>
          <a:prstGeom prst="roundRect">
            <a:avLst>
              <a:gd name="adj" fmla="val 2789"/>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DD564DCD-F91F-DCD2-61F0-38107F33B57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a:t>
            </a:fld>
            <a:endParaRPr lang="en-AU"/>
          </a:p>
        </p:txBody>
      </p:sp>
    </p:spTree>
    <p:extLst>
      <p:ext uri="{BB962C8B-B14F-4D97-AF65-F5344CB8AC3E}">
        <p14:creationId xmlns:p14="http://schemas.microsoft.com/office/powerpoint/2010/main" val="1552619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5" grpId="0" animBg="1"/>
      <p:bldP spid="9" grpId="0"/>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B3EA5-DEA0-A0EE-2852-9A21E2705312}"/>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39626FA-5EE3-AE64-6C0E-594A3226220F}"/>
              </a:ext>
            </a:extLst>
          </p:cNvPr>
          <p:cNvSpPr>
            <a:spLocks noGrp="1"/>
          </p:cNvSpPr>
          <p:nvPr>
            <p:ph type="title"/>
          </p:nvPr>
        </p:nvSpPr>
        <p:spPr>
          <a:xfrm>
            <a:off x="359999" y="360000"/>
            <a:ext cx="11483999" cy="545601"/>
          </a:xfrm>
        </p:spPr>
        <p:txBody>
          <a:bodyPr/>
          <a:lstStyle/>
          <a:p>
            <a:r>
              <a:rPr lang="en-US"/>
              <a:t>Analysis and discussion of poem (1)</a:t>
            </a:r>
            <a:endParaRPr lang="en-AU"/>
          </a:p>
        </p:txBody>
      </p:sp>
      <p:grpSp>
        <p:nvGrpSpPr>
          <p:cNvPr id="34" name="Group 33">
            <a:extLst>
              <a:ext uri="{FF2B5EF4-FFF2-40B4-BE49-F238E27FC236}">
                <a16:creationId xmlns:a16="http://schemas.microsoft.com/office/drawing/2014/main" id="{5DC51522-5F2C-E553-DDC8-A22E9624F611}"/>
              </a:ext>
              <a:ext uri="{C183D7F6-B498-43B3-948B-1728B52AA6E4}">
                <adec:decorative xmlns:adec="http://schemas.microsoft.com/office/drawing/2017/decorative" val="1"/>
              </a:ext>
            </a:extLst>
          </p:cNvPr>
          <p:cNvGrpSpPr/>
          <p:nvPr/>
        </p:nvGrpSpPr>
        <p:grpSpPr>
          <a:xfrm>
            <a:off x="258309" y="4806732"/>
            <a:ext cx="6273030" cy="1403939"/>
            <a:chOff x="348001" y="4785037"/>
            <a:chExt cx="6212456" cy="1403939"/>
          </a:xfrm>
          <a:solidFill>
            <a:schemeClr val="tx2">
              <a:lumMod val="20000"/>
              <a:lumOff val="80000"/>
            </a:schemeClr>
          </a:solidFill>
        </p:grpSpPr>
        <p:sp>
          <p:nvSpPr>
            <p:cNvPr id="26" name="Rectangle: Rounded Corners 25">
              <a:extLst>
                <a:ext uri="{FF2B5EF4-FFF2-40B4-BE49-F238E27FC236}">
                  <a16:creationId xmlns:a16="http://schemas.microsoft.com/office/drawing/2014/main" id="{CA9477A9-E161-6051-C038-A92E5D531F8E}"/>
                </a:ext>
              </a:extLst>
            </p:cNvPr>
            <p:cNvSpPr/>
            <p:nvPr/>
          </p:nvSpPr>
          <p:spPr>
            <a:xfrm>
              <a:off x="348002" y="5290913"/>
              <a:ext cx="6212455"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32" name="Rectangle: Rounded Corners 31">
              <a:extLst>
                <a:ext uri="{FF2B5EF4-FFF2-40B4-BE49-F238E27FC236}">
                  <a16:creationId xmlns:a16="http://schemas.microsoft.com/office/drawing/2014/main" id="{BE4AC669-691D-02A6-3BC1-A8189815DFAD}"/>
                </a:ext>
              </a:extLst>
            </p:cNvPr>
            <p:cNvSpPr/>
            <p:nvPr/>
          </p:nvSpPr>
          <p:spPr>
            <a:xfrm>
              <a:off x="348001" y="5677261"/>
              <a:ext cx="6212455" cy="511715"/>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33" name="Rectangle: Rounded Corners 32">
              <a:extLst>
                <a:ext uri="{FF2B5EF4-FFF2-40B4-BE49-F238E27FC236}">
                  <a16:creationId xmlns:a16="http://schemas.microsoft.com/office/drawing/2014/main" id="{1CEBCF04-D5B4-F5E2-3BB5-5C8CAFDC4239}"/>
                </a:ext>
              </a:extLst>
            </p:cNvPr>
            <p:cNvSpPr/>
            <p:nvPr/>
          </p:nvSpPr>
          <p:spPr>
            <a:xfrm>
              <a:off x="928914" y="4785037"/>
              <a:ext cx="5631541" cy="511715"/>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grpSp>
      <p:sp>
        <p:nvSpPr>
          <p:cNvPr id="13" name="Text Placeholder 12">
            <a:extLst>
              <a:ext uri="{FF2B5EF4-FFF2-40B4-BE49-F238E27FC236}">
                <a16:creationId xmlns:a16="http://schemas.microsoft.com/office/drawing/2014/main" id="{B9FB8E51-D831-D8BB-8C02-92DC7D9537B8}"/>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FE069EFD-FDA8-163B-858A-2D140678CA4A}"/>
              </a:ext>
            </a:extLst>
          </p:cNvPr>
          <p:cNvSpPr>
            <a:spLocks noGrp="1"/>
          </p:cNvSpPr>
          <p:nvPr>
            <p:ph type="body" sz="quarter" idx="17"/>
          </p:nvPr>
        </p:nvSpPr>
        <p:spPr>
          <a:xfrm>
            <a:off x="359999" y="1567087"/>
            <a:ext cx="6273029" cy="4543330"/>
          </a:xfrm>
        </p:spPr>
        <p:txBody>
          <a:bodyPr/>
          <a:lstStyle/>
          <a:p>
            <a:pPr>
              <a:lnSpc>
                <a:spcPct val="150000"/>
              </a:lnSpc>
              <a:spcBef>
                <a:spcPts val="1200"/>
              </a:spcBef>
              <a:spcAft>
                <a:spcPts val="600"/>
              </a:spcAft>
            </a:pPr>
            <a:r>
              <a:rPr lang="en-US" dirty="0"/>
              <a:t>In this stanza, Money doesn’t just use Wiradjuri language, she also makes us feel like we can feel the warm Australian sun on our cheeks. She uses the word ‘our’ and this inclusive language makes us feel like we are outside, enjoying the environment with her. She also shows how powerful the sun is and how it impacts the Australian land when she states ‘a </a:t>
            </a:r>
            <a:r>
              <a:rPr lang="en-US" dirty="0">
                <a:solidFill>
                  <a:srgbClr val="22272B"/>
                </a:solidFill>
              </a:rPr>
              <a:t>land</a:t>
            </a:r>
            <a:r>
              <a:rPr lang="en-US" dirty="0"/>
              <a:t> dry and true’. This is just one stanza from a poem of many in which Jazz Money </a:t>
            </a:r>
            <a:r>
              <a:rPr lang="en-US" dirty="0" err="1"/>
              <a:t>emphasises</a:t>
            </a:r>
            <a:r>
              <a:rPr lang="en-US" dirty="0"/>
              <a:t> her connection with the land and she encourages the audience to do the same.</a:t>
            </a:r>
            <a:endParaRPr lang="en-AU" dirty="0"/>
          </a:p>
        </p:txBody>
      </p:sp>
      <p:sp>
        <p:nvSpPr>
          <p:cNvPr id="2" name="Text Placeholder 11">
            <a:extLst>
              <a:ext uri="{FF2B5EF4-FFF2-40B4-BE49-F238E27FC236}">
                <a16:creationId xmlns:a16="http://schemas.microsoft.com/office/drawing/2014/main" id="{09963B83-2B7B-63BD-091E-C0DE0629D218}"/>
              </a:ext>
            </a:extLst>
          </p:cNvPr>
          <p:cNvSpPr txBox="1">
            <a:spLocks/>
          </p:cNvSpPr>
          <p:nvPr/>
        </p:nvSpPr>
        <p:spPr>
          <a:xfrm>
            <a:off x="8640000" y="500449"/>
            <a:ext cx="3203998" cy="362886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Analysis of poem in relation to the question, including: </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direct references and key quotes from the poem</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correct metalanguage when discussing the figurative and stylistic elements of the poem.</a:t>
            </a:r>
          </a:p>
        </p:txBody>
      </p:sp>
      <p:cxnSp>
        <p:nvCxnSpPr>
          <p:cNvPr id="4" name="Straight Arrow Connector 3">
            <a:extLst>
              <a:ext uri="{FF2B5EF4-FFF2-40B4-BE49-F238E27FC236}">
                <a16:creationId xmlns:a16="http://schemas.microsoft.com/office/drawing/2014/main" id="{2828EAD3-4DF8-7396-DA25-4822ACAE84D5}"/>
              </a:ext>
              <a:ext uri="{C183D7F6-B498-43B3-948B-1728B52AA6E4}">
                <adec:decorative xmlns:adec="http://schemas.microsoft.com/office/drawing/2017/decorative" val="1"/>
              </a:ext>
            </a:extLst>
          </p:cNvPr>
          <p:cNvCxnSpPr>
            <a:cxnSpLocks/>
            <a:stCxn id="2" idx="1"/>
            <a:endCxn id="5" idx="3"/>
          </p:cNvCxnSpPr>
          <p:nvPr/>
        </p:nvCxnSpPr>
        <p:spPr>
          <a:xfrm flipH="1">
            <a:off x="6799943" y="2314882"/>
            <a:ext cx="1840057" cy="1625750"/>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F7CBD1FE-28F2-ABB8-FFA6-E161B8D045E3}"/>
              </a:ext>
              <a:ext uri="{C183D7F6-B498-43B3-948B-1728B52AA6E4}">
                <adec:decorative xmlns:adec="http://schemas.microsoft.com/office/drawing/2017/decorative" val="1"/>
              </a:ext>
            </a:extLst>
          </p:cNvPr>
          <p:cNvSpPr/>
          <p:nvPr/>
        </p:nvSpPr>
        <p:spPr>
          <a:xfrm>
            <a:off x="215590" y="1567086"/>
            <a:ext cx="6584353" cy="4747091"/>
          </a:xfrm>
          <a:prstGeom prst="roundRect">
            <a:avLst>
              <a:gd name="adj" fmla="val 1799"/>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27" name="Text Placeholder 11">
            <a:extLst>
              <a:ext uri="{FF2B5EF4-FFF2-40B4-BE49-F238E27FC236}">
                <a16:creationId xmlns:a16="http://schemas.microsoft.com/office/drawing/2014/main" id="{602AF8F2-21D3-23DF-93BE-41CC362057BA}"/>
              </a:ext>
            </a:extLst>
          </p:cNvPr>
          <p:cNvSpPr txBox="1">
            <a:spLocks/>
          </p:cNvSpPr>
          <p:nvPr/>
        </p:nvSpPr>
        <p:spPr>
          <a:xfrm>
            <a:off x="8640000" y="4688428"/>
            <a:ext cx="3203998" cy="188826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Reflective language is used to reflect on the broader theme of the poem and its connection to the land.</a:t>
            </a:r>
          </a:p>
        </p:txBody>
      </p:sp>
      <p:cxnSp>
        <p:nvCxnSpPr>
          <p:cNvPr id="28" name="Straight Arrow Connector 27">
            <a:extLst>
              <a:ext uri="{FF2B5EF4-FFF2-40B4-BE49-F238E27FC236}">
                <a16:creationId xmlns:a16="http://schemas.microsoft.com/office/drawing/2014/main" id="{EDAB9C00-C392-4242-B717-498480DEF1DF}"/>
              </a:ext>
              <a:ext uri="{C183D7F6-B498-43B3-948B-1728B52AA6E4}">
                <adec:decorative xmlns:adec="http://schemas.microsoft.com/office/drawing/2017/decorative" val="1"/>
              </a:ext>
            </a:extLst>
          </p:cNvPr>
          <p:cNvCxnSpPr>
            <a:cxnSpLocks/>
          </p:cNvCxnSpPr>
          <p:nvPr/>
        </p:nvCxnSpPr>
        <p:spPr>
          <a:xfrm flipH="1">
            <a:off x="6560455" y="4955059"/>
            <a:ext cx="2021313" cy="553643"/>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Slide Number Placeholder 2">
            <a:extLst>
              <a:ext uri="{FF2B5EF4-FFF2-40B4-BE49-F238E27FC236}">
                <a16:creationId xmlns:a16="http://schemas.microsoft.com/office/drawing/2014/main" id="{5EA51EC5-568B-1F86-DE6E-61D7F7CE32C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a:t>
            </a:fld>
            <a:endParaRPr lang="en-AU"/>
          </a:p>
        </p:txBody>
      </p:sp>
    </p:spTree>
    <p:extLst>
      <p:ext uri="{BB962C8B-B14F-4D97-AF65-F5344CB8AC3E}">
        <p14:creationId xmlns:p14="http://schemas.microsoft.com/office/powerpoint/2010/main" val="880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10"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BED4F-A040-2F91-6C08-A8D0B7013D42}"/>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601A865-8A21-FCC1-5C3F-1952A13897B2}"/>
              </a:ext>
            </a:extLst>
          </p:cNvPr>
          <p:cNvSpPr>
            <a:spLocks noGrp="1"/>
          </p:cNvSpPr>
          <p:nvPr>
            <p:ph type="title"/>
          </p:nvPr>
        </p:nvSpPr>
        <p:spPr>
          <a:xfrm>
            <a:off x="359999" y="360000"/>
            <a:ext cx="11483999" cy="545601"/>
          </a:xfrm>
        </p:spPr>
        <p:txBody>
          <a:bodyPr/>
          <a:lstStyle/>
          <a:p>
            <a:r>
              <a:rPr lang="en-US"/>
              <a:t>Analysis and discussion of poem (2)</a:t>
            </a:r>
            <a:endParaRPr lang="en-AU"/>
          </a:p>
        </p:txBody>
      </p:sp>
      <p:grpSp>
        <p:nvGrpSpPr>
          <p:cNvPr id="19" name="Group 18">
            <a:extLst>
              <a:ext uri="{FF2B5EF4-FFF2-40B4-BE49-F238E27FC236}">
                <a16:creationId xmlns:a16="http://schemas.microsoft.com/office/drawing/2014/main" id="{8B8C458A-DFFF-3A5F-2187-470E9263BB98}"/>
              </a:ext>
              <a:ext uri="{C183D7F6-B498-43B3-948B-1728B52AA6E4}">
                <adec:decorative xmlns:adec="http://schemas.microsoft.com/office/drawing/2017/decorative" val="1"/>
              </a:ext>
            </a:extLst>
          </p:cNvPr>
          <p:cNvGrpSpPr/>
          <p:nvPr/>
        </p:nvGrpSpPr>
        <p:grpSpPr>
          <a:xfrm>
            <a:off x="286061" y="1675975"/>
            <a:ext cx="6209082" cy="1219234"/>
            <a:chOff x="286061" y="1679961"/>
            <a:chExt cx="6209082" cy="1219234"/>
          </a:xfrm>
          <a:solidFill>
            <a:schemeClr val="tx2">
              <a:lumMod val="20000"/>
              <a:lumOff val="80000"/>
            </a:schemeClr>
          </a:solidFill>
        </p:grpSpPr>
        <p:sp>
          <p:nvSpPr>
            <p:cNvPr id="7" name="Rectangle: Rounded Corners 6">
              <a:extLst>
                <a:ext uri="{FF2B5EF4-FFF2-40B4-BE49-F238E27FC236}">
                  <a16:creationId xmlns:a16="http://schemas.microsoft.com/office/drawing/2014/main" id="{305CC648-824B-1E3B-E8C5-7B2B1BFBBFE0}"/>
                </a:ext>
              </a:extLst>
            </p:cNvPr>
            <p:cNvSpPr/>
            <p:nvPr/>
          </p:nvSpPr>
          <p:spPr>
            <a:xfrm>
              <a:off x="1436914" y="1679961"/>
              <a:ext cx="5058229"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8C9A8A98-6B9B-573D-FCB3-9DD10A0D569D}"/>
                </a:ext>
              </a:extLst>
            </p:cNvPr>
            <p:cNvSpPr/>
            <p:nvPr/>
          </p:nvSpPr>
          <p:spPr>
            <a:xfrm>
              <a:off x="286061" y="2076397"/>
              <a:ext cx="6209082"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3A14BE68-1F2A-46C4-E1E4-80E4ADB626C5}"/>
                </a:ext>
              </a:extLst>
            </p:cNvPr>
            <p:cNvSpPr/>
            <p:nvPr/>
          </p:nvSpPr>
          <p:spPr>
            <a:xfrm>
              <a:off x="286061" y="2472833"/>
              <a:ext cx="3872282" cy="426362"/>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grpSp>
      <p:sp>
        <p:nvSpPr>
          <p:cNvPr id="13" name="Text Placeholder 12">
            <a:extLst>
              <a:ext uri="{FF2B5EF4-FFF2-40B4-BE49-F238E27FC236}">
                <a16:creationId xmlns:a16="http://schemas.microsoft.com/office/drawing/2014/main" id="{50FC7B52-2335-F075-12FA-D15D6CC6EF20}"/>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0D153181-3888-52F6-D6D4-FCFF86F73C8B}"/>
              </a:ext>
            </a:extLst>
          </p:cNvPr>
          <p:cNvSpPr>
            <a:spLocks noGrp="1"/>
          </p:cNvSpPr>
          <p:nvPr>
            <p:ph type="body" sz="quarter" idx="17"/>
          </p:nvPr>
        </p:nvSpPr>
        <p:spPr>
          <a:xfrm>
            <a:off x="359999" y="1567087"/>
            <a:ext cx="6273029" cy="2951126"/>
          </a:xfrm>
        </p:spPr>
        <p:txBody>
          <a:bodyPr/>
          <a:lstStyle/>
          <a:p>
            <a:pPr>
              <a:lnSpc>
                <a:spcPct val="150000"/>
              </a:lnSpc>
              <a:spcBef>
                <a:spcPts val="1200"/>
              </a:spcBef>
              <a:spcAft>
                <a:spcPts val="600"/>
              </a:spcAft>
            </a:pPr>
            <a:r>
              <a:rPr lang="en-AU" b="1" dirty="0"/>
              <a:t>TAYLOR</a:t>
            </a:r>
            <a:r>
              <a:rPr lang="en-AU" dirty="0"/>
              <a:t>: Wow, firstly, it is amazing how the impact of poetry can change from just being read in your mind compared to being spoken aloud! Secondly, I can see what you mean about Jazz Money’s ability to use poetic techniques to create a powerful image in the reader’s mind. Is there another section of the poem you’d like to share with our audiences?</a:t>
            </a:r>
          </a:p>
        </p:txBody>
      </p:sp>
      <p:cxnSp>
        <p:nvCxnSpPr>
          <p:cNvPr id="4" name="Straight Arrow Connector 3">
            <a:extLst>
              <a:ext uri="{FF2B5EF4-FFF2-40B4-BE49-F238E27FC236}">
                <a16:creationId xmlns:a16="http://schemas.microsoft.com/office/drawing/2014/main" id="{B4DF443D-8087-42F9-6605-E2F86CF04526}"/>
              </a:ext>
              <a:ext uri="{C183D7F6-B498-43B3-948B-1728B52AA6E4}">
                <adec:decorative xmlns:adec="http://schemas.microsoft.com/office/drawing/2017/decorative" val="1"/>
              </a:ext>
            </a:extLst>
          </p:cNvPr>
          <p:cNvCxnSpPr>
            <a:cxnSpLocks/>
          </p:cNvCxnSpPr>
          <p:nvPr/>
        </p:nvCxnSpPr>
        <p:spPr>
          <a:xfrm flipH="1">
            <a:off x="6885813" y="4332912"/>
            <a:ext cx="1695955" cy="0"/>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08752315-C575-7946-F3CF-55B1CA56A4A1}"/>
              </a:ext>
              <a:ext uri="{C183D7F6-B498-43B3-948B-1728B52AA6E4}">
                <adec:decorative xmlns:adec="http://schemas.microsoft.com/office/drawing/2017/decorative" val="1"/>
              </a:ext>
            </a:extLst>
          </p:cNvPr>
          <p:cNvSpPr/>
          <p:nvPr/>
        </p:nvSpPr>
        <p:spPr>
          <a:xfrm>
            <a:off x="216000" y="3903535"/>
            <a:ext cx="6662789" cy="882056"/>
          </a:xfrm>
          <a:prstGeom prst="roundRect">
            <a:avLst>
              <a:gd name="adj" fmla="val 7437"/>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8" name="Text Placeholder 11">
            <a:extLst>
              <a:ext uri="{FF2B5EF4-FFF2-40B4-BE49-F238E27FC236}">
                <a16:creationId xmlns:a16="http://schemas.microsoft.com/office/drawing/2014/main" id="{34F374CC-A669-1386-1E6F-38EE98D8188B}"/>
              </a:ext>
            </a:extLst>
          </p:cNvPr>
          <p:cNvSpPr txBox="1">
            <a:spLocks/>
          </p:cNvSpPr>
          <p:nvPr/>
        </p:nvSpPr>
        <p:spPr>
          <a:xfrm>
            <a:off x="8639999" y="1595955"/>
            <a:ext cx="3051257" cy="211484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Reflective language is used to compare the difference between reading and hearing poetry read aloud.</a:t>
            </a:r>
          </a:p>
        </p:txBody>
      </p:sp>
      <p:cxnSp>
        <p:nvCxnSpPr>
          <p:cNvPr id="9" name="Straight Arrow Connector 8">
            <a:extLst>
              <a:ext uri="{FF2B5EF4-FFF2-40B4-BE49-F238E27FC236}">
                <a16:creationId xmlns:a16="http://schemas.microsoft.com/office/drawing/2014/main" id="{1DA3044A-7B8F-F198-63B3-8B43C1943FF5}"/>
              </a:ext>
              <a:ext uri="{C183D7F6-B498-43B3-948B-1728B52AA6E4}">
                <adec:decorative xmlns:adec="http://schemas.microsoft.com/office/drawing/2017/decorative" val="1"/>
              </a:ext>
            </a:extLst>
          </p:cNvPr>
          <p:cNvCxnSpPr>
            <a:cxnSpLocks/>
          </p:cNvCxnSpPr>
          <p:nvPr/>
        </p:nvCxnSpPr>
        <p:spPr>
          <a:xfrm flipH="1">
            <a:off x="6495143" y="1824766"/>
            <a:ext cx="2086625" cy="0"/>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3" name="Text Placeholder 11">
            <a:extLst>
              <a:ext uri="{FF2B5EF4-FFF2-40B4-BE49-F238E27FC236}">
                <a16:creationId xmlns:a16="http://schemas.microsoft.com/office/drawing/2014/main" id="{EE0BD405-AA44-4BA6-F0A3-B3D1F5014AB9}"/>
              </a:ext>
            </a:extLst>
          </p:cNvPr>
          <p:cNvSpPr txBox="1">
            <a:spLocks/>
          </p:cNvSpPr>
          <p:nvPr/>
        </p:nvSpPr>
        <p:spPr>
          <a:xfrm>
            <a:off x="8639999" y="4046280"/>
            <a:ext cx="3192001" cy="176741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Probing question prompts analysis and discussion of another section of the poem.</a:t>
            </a:r>
          </a:p>
        </p:txBody>
      </p:sp>
      <p:sp>
        <p:nvSpPr>
          <p:cNvPr id="3" name="Slide Number Placeholder 2">
            <a:extLst>
              <a:ext uri="{FF2B5EF4-FFF2-40B4-BE49-F238E27FC236}">
                <a16:creationId xmlns:a16="http://schemas.microsoft.com/office/drawing/2014/main" id="{E2395CD4-4F64-D8CD-5B11-D25F0AD944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19</a:t>
            </a:fld>
            <a:endParaRPr lang="en-AU"/>
          </a:p>
        </p:txBody>
      </p:sp>
    </p:spTree>
    <p:extLst>
      <p:ext uri="{BB962C8B-B14F-4D97-AF65-F5344CB8AC3E}">
        <p14:creationId xmlns:p14="http://schemas.microsoft.com/office/powerpoint/2010/main" val="244608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98507-C296-1D23-F7E6-39A2B929423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AB47976-789B-792D-62F7-21308C04B987}"/>
              </a:ext>
            </a:extLst>
          </p:cNvPr>
          <p:cNvSpPr>
            <a:spLocks noGrp="1"/>
          </p:cNvSpPr>
          <p:nvPr>
            <p:ph type="ctrTitle"/>
          </p:nvPr>
        </p:nvSpPr>
        <p:spPr>
          <a:xfrm>
            <a:off x="540000" y="4067881"/>
            <a:ext cx="11161670" cy="800681"/>
          </a:xfrm>
        </p:spPr>
        <p:txBody>
          <a:bodyPr/>
          <a:lstStyle/>
          <a:p>
            <a:r>
              <a:rPr lang="en-AU" dirty="0"/>
              <a:t>Gradual release of responsibility – guided annotation</a:t>
            </a:r>
          </a:p>
        </p:txBody>
      </p:sp>
      <p:sp>
        <p:nvSpPr>
          <p:cNvPr id="6" name="Slide Number Placeholder 5">
            <a:extLst>
              <a:ext uri="{FF2B5EF4-FFF2-40B4-BE49-F238E27FC236}">
                <a16:creationId xmlns:a16="http://schemas.microsoft.com/office/drawing/2014/main" id="{6AE46EC1-23FC-4DF4-2390-5B8555049BB9}"/>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20</a:t>
            </a:fld>
            <a:endParaRPr lang="en-AU"/>
          </a:p>
        </p:txBody>
      </p:sp>
    </p:spTree>
    <p:extLst>
      <p:ext uri="{BB962C8B-B14F-4D97-AF65-F5344CB8AC3E}">
        <p14:creationId xmlns:p14="http://schemas.microsoft.com/office/powerpoint/2010/main" val="1849915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7C01B-35A0-D295-09FF-AC1A35E1097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DEC6078-58FE-0C60-7C00-C968CD458D9B}"/>
              </a:ext>
            </a:extLst>
          </p:cNvPr>
          <p:cNvSpPr>
            <a:spLocks noGrp="1"/>
          </p:cNvSpPr>
          <p:nvPr>
            <p:ph type="title"/>
          </p:nvPr>
        </p:nvSpPr>
        <p:spPr>
          <a:xfrm>
            <a:off x="359999" y="360000"/>
            <a:ext cx="11483999" cy="545601"/>
          </a:xfrm>
        </p:spPr>
        <p:txBody>
          <a:bodyPr/>
          <a:lstStyle/>
          <a:p>
            <a:r>
              <a:rPr lang="en-US"/>
              <a:t>Analysis and discussion of poem (3)</a:t>
            </a:r>
            <a:endParaRPr lang="en-AU"/>
          </a:p>
        </p:txBody>
      </p:sp>
      <p:sp>
        <p:nvSpPr>
          <p:cNvPr id="13" name="Text Placeholder 12">
            <a:extLst>
              <a:ext uri="{FF2B5EF4-FFF2-40B4-BE49-F238E27FC236}">
                <a16:creationId xmlns:a16="http://schemas.microsoft.com/office/drawing/2014/main" id="{5B372A1C-59D2-FC88-29E8-B63838130016}"/>
              </a:ext>
            </a:extLst>
          </p:cNvPr>
          <p:cNvSpPr>
            <a:spLocks noGrp="1"/>
          </p:cNvSpPr>
          <p:nvPr>
            <p:ph type="body" sz="quarter" idx="18"/>
          </p:nvPr>
        </p:nvSpPr>
        <p:spPr>
          <a:xfrm>
            <a:off x="360000" y="982520"/>
            <a:ext cx="11483998" cy="356423"/>
          </a:xfrm>
        </p:spPr>
        <p:txBody>
          <a:bodyPr/>
          <a:lstStyle/>
          <a:p>
            <a:r>
              <a:rPr lang="en-US" dirty="0"/>
              <a:t>Student sample annotations</a:t>
            </a:r>
            <a:endParaRPr lang="en-AU" dirty="0"/>
          </a:p>
        </p:txBody>
      </p:sp>
      <p:sp>
        <p:nvSpPr>
          <p:cNvPr id="12" name="Text Placeholder 11">
            <a:extLst>
              <a:ext uri="{FF2B5EF4-FFF2-40B4-BE49-F238E27FC236}">
                <a16:creationId xmlns:a16="http://schemas.microsoft.com/office/drawing/2014/main" id="{2D7D8112-66C6-1B7A-B3AD-3BA41021AAD2}"/>
              </a:ext>
            </a:extLst>
          </p:cNvPr>
          <p:cNvSpPr>
            <a:spLocks noGrp="1"/>
          </p:cNvSpPr>
          <p:nvPr>
            <p:ph type="body" sz="quarter" idx="17"/>
          </p:nvPr>
        </p:nvSpPr>
        <p:spPr>
          <a:xfrm>
            <a:off x="360000" y="1567087"/>
            <a:ext cx="5633028" cy="2951126"/>
          </a:xfrm>
        </p:spPr>
        <p:txBody>
          <a:bodyPr/>
          <a:lstStyle/>
          <a:p>
            <a:pPr>
              <a:lnSpc>
                <a:spcPct val="150000"/>
              </a:lnSpc>
              <a:spcBef>
                <a:spcPts val="1200"/>
              </a:spcBef>
              <a:spcAft>
                <a:spcPts val="600"/>
              </a:spcAft>
            </a:pPr>
            <a:r>
              <a:rPr lang="en-AU" b="1" dirty="0"/>
              <a:t>PARKER</a:t>
            </a:r>
            <a:r>
              <a:rPr lang="en-AU" dirty="0"/>
              <a:t>: Sure. I also really like the stanza Jazz Money opens the poem with:</a:t>
            </a:r>
          </a:p>
          <a:p>
            <a:pPr algn="ctr">
              <a:lnSpc>
                <a:spcPct val="150000"/>
              </a:lnSpc>
              <a:spcBef>
                <a:spcPts val="1200"/>
              </a:spcBef>
              <a:spcAft>
                <a:spcPts val="600"/>
              </a:spcAft>
            </a:pPr>
            <a:r>
              <a:rPr lang="en-AU" dirty="0"/>
              <a:t>song for the rivers caring the land whole</a:t>
            </a:r>
          </a:p>
          <a:p>
            <a:pPr algn="ctr">
              <a:lnSpc>
                <a:spcPct val="150000"/>
              </a:lnSpc>
              <a:spcBef>
                <a:spcPts val="1200"/>
              </a:spcBef>
              <a:spcAft>
                <a:spcPts val="600"/>
              </a:spcAft>
            </a:pPr>
            <a:r>
              <a:rPr lang="en-AU" dirty="0"/>
              <a:t>carving the land together</a:t>
            </a:r>
          </a:p>
          <a:p>
            <a:pPr algn="ctr">
              <a:lnSpc>
                <a:spcPct val="150000"/>
              </a:lnSpc>
              <a:spcBef>
                <a:spcPts val="1200"/>
              </a:spcBef>
              <a:spcAft>
                <a:spcPts val="600"/>
              </a:spcAft>
            </a:pPr>
            <a:r>
              <a:rPr lang="en-AU" dirty="0"/>
              <a:t>whose currents birth us old here</a:t>
            </a:r>
          </a:p>
          <a:p>
            <a:pPr algn="ctr">
              <a:lnSpc>
                <a:spcPct val="150000"/>
              </a:lnSpc>
              <a:spcBef>
                <a:spcPts val="1200"/>
              </a:spcBef>
              <a:spcAft>
                <a:spcPts val="600"/>
              </a:spcAft>
            </a:pPr>
            <a:r>
              <a:rPr lang="en-AU" dirty="0"/>
              <a:t>BILA</a:t>
            </a:r>
          </a:p>
          <a:p>
            <a:pPr>
              <a:lnSpc>
                <a:spcPct val="150000"/>
              </a:lnSpc>
              <a:spcBef>
                <a:spcPts val="1200"/>
              </a:spcBef>
              <a:spcAft>
                <a:spcPts val="600"/>
              </a:spcAft>
            </a:pPr>
            <a:endParaRPr lang="en-AU" dirty="0"/>
          </a:p>
        </p:txBody>
      </p:sp>
      <p:sp>
        <p:nvSpPr>
          <p:cNvPr id="20" name="Text Placeholder 11">
            <a:extLst>
              <a:ext uri="{FF2B5EF4-FFF2-40B4-BE49-F238E27FC236}">
                <a16:creationId xmlns:a16="http://schemas.microsoft.com/office/drawing/2014/main" id="{EE761D5F-E867-9037-2AA6-5A7C0552F48F}"/>
              </a:ext>
            </a:extLst>
          </p:cNvPr>
          <p:cNvSpPr txBox="1">
            <a:spLocks/>
          </p:cNvSpPr>
          <p:nvPr/>
        </p:nvSpPr>
        <p:spPr>
          <a:xfrm>
            <a:off x="8640000" y="1111226"/>
            <a:ext cx="3203998" cy="155940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Parker’s answer to the probing question provides a natural, cohesive and conversational flow from one example to the next.</a:t>
            </a:r>
          </a:p>
        </p:txBody>
      </p:sp>
      <p:sp>
        <p:nvSpPr>
          <p:cNvPr id="2" name="Text Placeholder 11">
            <a:extLst>
              <a:ext uri="{FF2B5EF4-FFF2-40B4-BE49-F238E27FC236}">
                <a16:creationId xmlns:a16="http://schemas.microsoft.com/office/drawing/2014/main" id="{4F17410C-DD47-7874-FAB9-106E30F52334}"/>
              </a:ext>
            </a:extLst>
          </p:cNvPr>
          <p:cNvSpPr txBox="1">
            <a:spLocks/>
          </p:cNvSpPr>
          <p:nvPr/>
        </p:nvSpPr>
        <p:spPr>
          <a:xfrm>
            <a:off x="8640000" y="3429000"/>
            <a:ext cx="3203998" cy="288137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Lines and/or stanzas from the poem is formatted as they appear in the original poem, allowing those who are unable to access </a:t>
            </a:r>
            <a:r>
              <a:rPr lang="en-US" sz="1800" dirty="0"/>
              <a:t>the podcast through the auditory mode to see that this is a section of a poem.</a:t>
            </a:r>
            <a:endParaRPr lang="en-AU" sz="1800" dirty="0">
              <a:ea typeface="Calibri" panose="020F0502020204030204" pitchFamily="34" charset="0"/>
            </a:endParaRPr>
          </a:p>
        </p:txBody>
      </p:sp>
      <p:cxnSp>
        <p:nvCxnSpPr>
          <p:cNvPr id="6" name="Straight Arrow Connector 5">
            <a:extLst>
              <a:ext uri="{FF2B5EF4-FFF2-40B4-BE49-F238E27FC236}">
                <a16:creationId xmlns:a16="http://schemas.microsoft.com/office/drawing/2014/main" id="{E74DF439-7B08-0D02-AEA6-7B3599027428}"/>
              </a:ext>
              <a:ext uri="{C183D7F6-B498-43B3-948B-1728B52AA6E4}">
                <adec:decorative xmlns:adec="http://schemas.microsoft.com/office/drawing/2017/decorative" val="1"/>
              </a:ext>
            </a:extLst>
          </p:cNvPr>
          <p:cNvCxnSpPr>
            <a:cxnSpLocks/>
          </p:cNvCxnSpPr>
          <p:nvPr/>
        </p:nvCxnSpPr>
        <p:spPr>
          <a:xfrm flipH="1" flipV="1">
            <a:off x="6130465" y="4029858"/>
            <a:ext cx="2509535" cy="628392"/>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 name="Rectangle: Rounded Corners 9">
            <a:extLst>
              <a:ext uri="{FF2B5EF4-FFF2-40B4-BE49-F238E27FC236}">
                <a16:creationId xmlns:a16="http://schemas.microsoft.com/office/drawing/2014/main" id="{A1F99592-270B-536D-BE34-5E350C4A7C9C}"/>
              </a:ext>
              <a:ext uri="{C183D7F6-B498-43B3-948B-1728B52AA6E4}">
                <adec:decorative xmlns:adec="http://schemas.microsoft.com/office/drawing/2017/decorative" val="1"/>
              </a:ext>
            </a:extLst>
          </p:cNvPr>
          <p:cNvSpPr/>
          <p:nvPr/>
        </p:nvSpPr>
        <p:spPr>
          <a:xfrm>
            <a:off x="216000" y="2731733"/>
            <a:ext cx="5914465" cy="2559180"/>
          </a:xfrm>
          <a:prstGeom prst="roundRect">
            <a:avLst>
              <a:gd name="adj" fmla="val 1918"/>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21" name="Straight Arrow Connector 20">
            <a:extLst>
              <a:ext uri="{FF2B5EF4-FFF2-40B4-BE49-F238E27FC236}">
                <a16:creationId xmlns:a16="http://schemas.microsoft.com/office/drawing/2014/main" id="{614301A1-CDC3-6154-23DC-C565F72DB54A}"/>
              </a:ext>
              <a:ext uri="{C183D7F6-B498-43B3-948B-1728B52AA6E4}">
                <adec:decorative xmlns:adec="http://schemas.microsoft.com/office/drawing/2017/decorative" val="1"/>
              </a:ext>
            </a:extLst>
          </p:cNvPr>
          <p:cNvCxnSpPr>
            <a:cxnSpLocks/>
            <a:stCxn id="20" idx="1"/>
            <a:endCxn id="22" idx="3"/>
          </p:cNvCxnSpPr>
          <p:nvPr/>
        </p:nvCxnSpPr>
        <p:spPr>
          <a:xfrm flipH="1">
            <a:off x="6123741" y="1890927"/>
            <a:ext cx="2516259" cy="144411"/>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Rectangle: Rounded Corners 21">
            <a:extLst>
              <a:ext uri="{FF2B5EF4-FFF2-40B4-BE49-F238E27FC236}">
                <a16:creationId xmlns:a16="http://schemas.microsoft.com/office/drawing/2014/main" id="{DD89B811-8878-16BD-BE6D-8E30C0781A03}"/>
              </a:ext>
              <a:ext uri="{C183D7F6-B498-43B3-948B-1728B52AA6E4}">
                <adec:decorative xmlns:adec="http://schemas.microsoft.com/office/drawing/2017/decorative" val="1"/>
              </a:ext>
            </a:extLst>
          </p:cNvPr>
          <p:cNvSpPr/>
          <p:nvPr/>
        </p:nvSpPr>
        <p:spPr>
          <a:xfrm>
            <a:off x="216000" y="1567086"/>
            <a:ext cx="5907741" cy="936503"/>
          </a:xfrm>
          <a:prstGeom prst="roundRect">
            <a:avLst>
              <a:gd name="adj" fmla="val 7437"/>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0A6E5B11-D9B8-E2BA-1488-86A2034DA68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21</a:t>
            </a:fld>
            <a:endParaRPr lang="en-AU"/>
          </a:p>
        </p:txBody>
      </p:sp>
    </p:spTree>
    <p:extLst>
      <p:ext uri="{BB962C8B-B14F-4D97-AF65-F5344CB8AC3E}">
        <p14:creationId xmlns:p14="http://schemas.microsoft.com/office/powerpoint/2010/main" val="1563817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10"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E2EB7-327C-7CE4-85F8-65D5BF574B1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1309DDD-1EC4-ADC3-7CF6-68FEAE201ED8}"/>
              </a:ext>
            </a:extLst>
          </p:cNvPr>
          <p:cNvSpPr>
            <a:spLocks noGrp="1"/>
          </p:cNvSpPr>
          <p:nvPr>
            <p:ph type="title"/>
          </p:nvPr>
        </p:nvSpPr>
        <p:spPr>
          <a:xfrm>
            <a:off x="359999" y="360000"/>
            <a:ext cx="11483999" cy="545601"/>
          </a:xfrm>
        </p:spPr>
        <p:txBody>
          <a:bodyPr/>
          <a:lstStyle/>
          <a:p>
            <a:r>
              <a:rPr lang="en-US"/>
              <a:t>Analysis and discussion of poem (4)</a:t>
            </a:r>
            <a:endParaRPr lang="en-AU"/>
          </a:p>
        </p:txBody>
      </p:sp>
      <p:grpSp>
        <p:nvGrpSpPr>
          <p:cNvPr id="23" name="Group 22">
            <a:extLst>
              <a:ext uri="{FF2B5EF4-FFF2-40B4-BE49-F238E27FC236}">
                <a16:creationId xmlns:a16="http://schemas.microsoft.com/office/drawing/2014/main" id="{95146FBD-D176-4CF1-A2C7-E7A26CBFF65B}"/>
              </a:ext>
              <a:ext uri="{C183D7F6-B498-43B3-948B-1728B52AA6E4}">
                <adec:decorative xmlns:adec="http://schemas.microsoft.com/office/drawing/2017/decorative" val="1"/>
              </a:ext>
            </a:extLst>
          </p:cNvPr>
          <p:cNvGrpSpPr/>
          <p:nvPr/>
        </p:nvGrpSpPr>
        <p:grpSpPr>
          <a:xfrm>
            <a:off x="359999" y="2356828"/>
            <a:ext cx="6209082" cy="1219234"/>
            <a:chOff x="286061" y="1679961"/>
            <a:chExt cx="6209082" cy="1219234"/>
          </a:xfrm>
          <a:solidFill>
            <a:schemeClr val="tx2">
              <a:lumMod val="20000"/>
              <a:lumOff val="80000"/>
            </a:schemeClr>
          </a:solidFill>
        </p:grpSpPr>
        <p:sp>
          <p:nvSpPr>
            <p:cNvPr id="24" name="Rectangle: Rounded Corners 23">
              <a:extLst>
                <a:ext uri="{FF2B5EF4-FFF2-40B4-BE49-F238E27FC236}">
                  <a16:creationId xmlns:a16="http://schemas.microsoft.com/office/drawing/2014/main" id="{AF8D2628-7C39-95C3-E987-EF3562AAD6B9}"/>
                </a:ext>
              </a:extLst>
            </p:cNvPr>
            <p:cNvSpPr/>
            <p:nvPr/>
          </p:nvSpPr>
          <p:spPr>
            <a:xfrm>
              <a:off x="2912453" y="1679961"/>
              <a:ext cx="3582690"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25" name="Rectangle: Rounded Corners 24">
              <a:extLst>
                <a:ext uri="{FF2B5EF4-FFF2-40B4-BE49-F238E27FC236}">
                  <a16:creationId xmlns:a16="http://schemas.microsoft.com/office/drawing/2014/main" id="{AD595BE3-E7AF-6BCF-C23A-4051C0CD82A1}"/>
                </a:ext>
              </a:extLst>
            </p:cNvPr>
            <p:cNvSpPr/>
            <p:nvPr/>
          </p:nvSpPr>
          <p:spPr>
            <a:xfrm>
              <a:off x="286061" y="2076397"/>
              <a:ext cx="6209082"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26" name="Rectangle: Rounded Corners 25">
              <a:extLst>
                <a:ext uri="{FF2B5EF4-FFF2-40B4-BE49-F238E27FC236}">
                  <a16:creationId xmlns:a16="http://schemas.microsoft.com/office/drawing/2014/main" id="{74E4BC09-46C1-D014-7512-48D6F52A6F9D}"/>
                </a:ext>
              </a:extLst>
            </p:cNvPr>
            <p:cNvSpPr/>
            <p:nvPr/>
          </p:nvSpPr>
          <p:spPr>
            <a:xfrm>
              <a:off x="286061" y="2472833"/>
              <a:ext cx="6209082" cy="426362"/>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grpSp>
      <p:sp>
        <p:nvSpPr>
          <p:cNvPr id="32" name="Rectangle: Rounded Corners 31">
            <a:extLst>
              <a:ext uri="{FF2B5EF4-FFF2-40B4-BE49-F238E27FC236}">
                <a16:creationId xmlns:a16="http://schemas.microsoft.com/office/drawing/2014/main" id="{833373FB-E7CC-F43E-2BB6-E6A1B071E961}"/>
              </a:ext>
              <a:ext uri="{C183D7F6-B498-43B3-948B-1728B52AA6E4}">
                <adec:decorative xmlns:adec="http://schemas.microsoft.com/office/drawing/2017/decorative" val="1"/>
              </a:ext>
            </a:extLst>
          </p:cNvPr>
          <p:cNvSpPr/>
          <p:nvPr/>
        </p:nvSpPr>
        <p:spPr>
          <a:xfrm>
            <a:off x="1514271" y="1625257"/>
            <a:ext cx="4900089" cy="396436"/>
          </a:xfrm>
          <a:prstGeom prst="roundRect">
            <a:avLst>
              <a:gd name="adj" fmla="val 7437"/>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13" name="Text Placeholder 12">
            <a:extLst>
              <a:ext uri="{FF2B5EF4-FFF2-40B4-BE49-F238E27FC236}">
                <a16:creationId xmlns:a16="http://schemas.microsoft.com/office/drawing/2014/main" id="{F1ED8C25-F29B-1D38-D44B-43F3B6A13630}"/>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FCECB414-0A01-555F-60C1-C072C37CC2B5}"/>
              </a:ext>
            </a:extLst>
          </p:cNvPr>
          <p:cNvSpPr>
            <a:spLocks noGrp="1"/>
          </p:cNvSpPr>
          <p:nvPr>
            <p:ph type="body" sz="quarter" idx="17"/>
          </p:nvPr>
        </p:nvSpPr>
        <p:spPr>
          <a:xfrm>
            <a:off x="359999" y="1567086"/>
            <a:ext cx="6273029" cy="3857529"/>
          </a:xfrm>
        </p:spPr>
        <p:txBody>
          <a:bodyPr/>
          <a:lstStyle/>
          <a:p>
            <a:pPr>
              <a:lnSpc>
                <a:spcPct val="150000"/>
              </a:lnSpc>
              <a:spcBef>
                <a:spcPts val="1200"/>
              </a:spcBef>
              <a:spcAft>
                <a:spcPts val="600"/>
              </a:spcAft>
            </a:pPr>
            <a:r>
              <a:rPr lang="en-AU" b="1" dirty="0"/>
              <a:t>TAYLOR</a:t>
            </a:r>
            <a:r>
              <a:rPr lang="en-AU" dirty="0"/>
              <a:t>: It’s beautiful. It feels so calming to listen to.</a:t>
            </a:r>
          </a:p>
          <a:p>
            <a:pPr>
              <a:lnSpc>
                <a:spcPct val="150000"/>
              </a:lnSpc>
              <a:spcBef>
                <a:spcPts val="1200"/>
              </a:spcBef>
              <a:spcAft>
                <a:spcPts val="600"/>
              </a:spcAft>
            </a:pPr>
            <a:r>
              <a:rPr lang="en-AU" b="1" dirty="0"/>
              <a:t>PARKER</a:t>
            </a:r>
            <a:r>
              <a:rPr lang="en-AU" dirty="0"/>
              <a:t>: Yes, I agree. She uses personification to suggest the river is a mother figure and this makes the audience think about the role rivers have in our country. The poem, in general, made me realise that I haven’t really been appreciating the beautiful environment we are surrounded by and that I should probably start reflecting on the importance of nature in our lives.</a:t>
            </a:r>
          </a:p>
        </p:txBody>
      </p:sp>
      <p:sp>
        <p:nvSpPr>
          <p:cNvPr id="18" name="Text Placeholder 11">
            <a:extLst>
              <a:ext uri="{FF2B5EF4-FFF2-40B4-BE49-F238E27FC236}">
                <a16:creationId xmlns:a16="http://schemas.microsoft.com/office/drawing/2014/main" id="{E11C6361-674A-88E4-631E-125456E4E6F9}"/>
              </a:ext>
            </a:extLst>
          </p:cNvPr>
          <p:cNvSpPr txBox="1">
            <a:spLocks/>
          </p:cNvSpPr>
          <p:nvPr/>
        </p:nvSpPr>
        <p:spPr>
          <a:xfrm>
            <a:off x="8640000" y="546177"/>
            <a:ext cx="3192000" cy="122260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Evaluative language is used to make judgement about the poem.</a:t>
            </a:r>
          </a:p>
        </p:txBody>
      </p:sp>
      <p:sp>
        <p:nvSpPr>
          <p:cNvPr id="4" name="Text Placeholder 11">
            <a:extLst>
              <a:ext uri="{FF2B5EF4-FFF2-40B4-BE49-F238E27FC236}">
                <a16:creationId xmlns:a16="http://schemas.microsoft.com/office/drawing/2014/main" id="{5F1B358A-C072-C207-1BA2-60389FF75B09}"/>
              </a:ext>
            </a:extLst>
          </p:cNvPr>
          <p:cNvSpPr txBox="1">
            <a:spLocks/>
          </p:cNvSpPr>
          <p:nvPr/>
        </p:nvSpPr>
        <p:spPr>
          <a:xfrm>
            <a:off x="8640000" y="2119184"/>
            <a:ext cx="3336000" cy="448681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Analysis of poem in relation to the question, including: </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direct references and key quotes from the poem</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correct metalanguage when discussing the figurative and stylistic elements of the poem</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reference to aspect(s) of the question.</a:t>
            </a:r>
          </a:p>
        </p:txBody>
      </p:sp>
      <p:cxnSp>
        <p:nvCxnSpPr>
          <p:cNvPr id="5" name="Straight Arrow Connector 4">
            <a:extLst>
              <a:ext uri="{FF2B5EF4-FFF2-40B4-BE49-F238E27FC236}">
                <a16:creationId xmlns:a16="http://schemas.microsoft.com/office/drawing/2014/main" id="{8ECBAA7C-576F-34CC-76F2-AA42093D3C0C}"/>
              </a:ext>
              <a:ext uri="{C183D7F6-B498-43B3-948B-1728B52AA6E4}">
                <adec:decorative xmlns:adec="http://schemas.microsoft.com/office/drawing/2017/decorative" val="1"/>
              </a:ext>
            </a:extLst>
          </p:cNvPr>
          <p:cNvCxnSpPr>
            <a:cxnSpLocks/>
            <a:stCxn id="4" idx="1"/>
            <a:endCxn id="7" idx="3"/>
          </p:cNvCxnSpPr>
          <p:nvPr/>
        </p:nvCxnSpPr>
        <p:spPr>
          <a:xfrm flipH="1" flipV="1">
            <a:off x="6741814" y="3888059"/>
            <a:ext cx="1898186" cy="474533"/>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Rectangle: Rounded Corners 6">
            <a:extLst>
              <a:ext uri="{FF2B5EF4-FFF2-40B4-BE49-F238E27FC236}">
                <a16:creationId xmlns:a16="http://schemas.microsoft.com/office/drawing/2014/main" id="{313EC182-E782-DF22-D618-EEDCD3E33B09}"/>
              </a:ext>
              <a:ext uri="{C183D7F6-B498-43B3-948B-1728B52AA6E4}">
                <adec:decorative xmlns:adec="http://schemas.microsoft.com/office/drawing/2017/decorative" val="1"/>
              </a:ext>
            </a:extLst>
          </p:cNvPr>
          <p:cNvSpPr/>
          <p:nvPr/>
        </p:nvSpPr>
        <p:spPr>
          <a:xfrm>
            <a:off x="216000" y="2222810"/>
            <a:ext cx="6525814" cy="3330497"/>
          </a:xfrm>
          <a:prstGeom prst="roundRect">
            <a:avLst>
              <a:gd name="adj" fmla="val 1711"/>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19" name="Straight Arrow Connector 18">
            <a:extLst>
              <a:ext uri="{FF2B5EF4-FFF2-40B4-BE49-F238E27FC236}">
                <a16:creationId xmlns:a16="http://schemas.microsoft.com/office/drawing/2014/main" id="{737E73B1-3C98-74A1-A9A7-E1EAC0247B0D}"/>
              </a:ext>
              <a:ext uri="{C183D7F6-B498-43B3-948B-1728B52AA6E4}">
                <adec:decorative xmlns:adec="http://schemas.microsoft.com/office/drawing/2017/decorative" val="1"/>
              </a:ext>
            </a:extLst>
          </p:cNvPr>
          <p:cNvCxnSpPr>
            <a:cxnSpLocks/>
            <a:stCxn id="18" idx="1"/>
            <a:endCxn id="24" idx="3"/>
          </p:cNvCxnSpPr>
          <p:nvPr/>
        </p:nvCxnSpPr>
        <p:spPr>
          <a:xfrm flipH="1">
            <a:off x="6569081" y="1157480"/>
            <a:ext cx="2070919" cy="1397566"/>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3" name="Straight Arrow Connector 32">
            <a:extLst>
              <a:ext uri="{FF2B5EF4-FFF2-40B4-BE49-F238E27FC236}">
                <a16:creationId xmlns:a16="http://schemas.microsoft.com/office/drawing/2014/main" id="{4D710D2C-3EF0-14B3-6703-90E3510F6793}"/>
              </a:ext>
              <a:ext uri="{C183D7F6-B498-43B3-948B-1728B52AA6E4}">
                <adec:decorative xmlns:adec="http://schemas.microsoft.com/office/drawing/2017/decorative" val="1"/>
              </a:ext>
            </a:extLst>
          </p:cNvPr>
          <p:cNvCxnSpPr>
            <a:cxnSpLocks/>
            <a:stCxn id="18" idx="1"/>
            <a:endCxn id="32" idx="3"/>
          </p:cNvCxnSpPr>
          <p:nvPr/>
        </p:nvCxnSpPr>
        <p:spPr>
          <a:xfrm flipH="1">
            <a:off x="6414360" y="1157480"/>
            <a:ext cx="2225640" cy="665995"/>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Slide Number Placeholder 2">
            <a:extLst>
              <a:ext uri="{FF2B5EF4-FFF2-40B4-BE49-F238E27FC236}">
                <a16:creationId xmlns:a16="http://schemas.microsoft.com/office/drawing/2014/main" id="{194BAF9E-B744-4442-5538-F5ADB94F616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22</a:t>
            </a:fld>
            <a:endParaRPr lang="en-AU"/>
          </a:p>
        </p:txBody>
      </p:sp>
    </p:spTree>
    <p:extLst>
      <p:ext uri="{BB962C8B-B14F-4D97-AF65-F5344CB8AC3E}">
        <p14:creationId xmlns:p14="http://schemas.microsoft.com/office/powerpoint/2010/main" val="440527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8" grpId="0"/>
      <p:bldP spid="4" grpId="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B9C02-DF6C-B141-1AD5-C755860A1E22}"/>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93F1058-7C1A-9879-E4FD-BF400DF1A39C}"/>
              </a:ext>
            </a:extLst>
          </p:cNvPr>
          <p:cNvSpPr>
            <a:spLocks noGrp="1"/>
          </p:cNvSpPr>
          <p:nvPr>
            <p:ph type="title"/>
          </p:nvPr>
        </p:nvSpPr>
        <p:spPr>
          <a:xfrm>
            <a:off x="359999" y="360000"/>
            <a:ext cx="11483999" cy="545601"/>
          </a:xfrm>
        </p:spPr>
        <p:txBody>
          <a:bodyPr/>
          <a:lstStyle/>
          <a:p>
            <a:r>
              <a:rPr lang="en-US"/>
              <a:t>Analysis and discussion of poem (5)</a:t>
            </a:r>
            <a:endParaRPr lang="en-AU"/>
          </a:p>
        </p:txBody>
      </p:sp>
      <p:grpSp>
        <p:nvGrpSpPr>
          <p:cNvPr id="32" name="Group 31">
            <a:extLst>
              <a:ext uri="{FF2B5EF4-FFF2-40B4-BE49-F238E27FC236}">
                <a16:creationId xmlns:a16="http://schemas.microsoft.com/office/drawing/2014/main" id="{19269D17-4D5C-BAB3-CEEB-0F38F59B8E9D}"/>
              </a:ext>
              <a:ext uri="{C183D7F6-B498-43B3-948B-1728B52AA6E4}">
                <adec:decorative xmlns:adec="http://schemas.microsoft.com/office/drawing/2017/decorative" val="1"/>
              </a:ext>
            </a:extLst>
          </p:cNvPr>
          <p:cNvGrpSpPr/>
          <p:nvPr/>
        </p:nvGrpSpPr>
        <p:grpSpPr>
          <a:xfrm>
            <a:off x="198857" y="1654993"/>
            <a:ext cx="6524135" cy="1330711"/>
            <a:chOff x="280632" y="1625257"/>
            <a:chExt cx="6430084" cy="1360447"/>
          </a:xfrm>
          <a:solidFill>
            <a:schemeClr val="tx2">
              <a:lumMod val="20000"/>
              <a:lumOff val="80000"/>
            </a:schemeClr>
          </a:solidFill>
        </p:grpSpPr>
        <p:sp>
          <p:nvSpPr>
            <p:cNvPr id="15" name="Rectangle: Rounded Corners 14">
              <a:extLst>
                <a:ext uri="{FF2B5EF4-FFF2-40B4-BE49-F238E27FC236}">
                  <a16:creationId xmlns:a16="http://schemas.microsoft.com/office/drawing/2014/main" id="{13256C26-88EA-0018-E4C6-066C5952B00D}"/>
                </a:ext>
              </a:extLst>
            </p:cNvPr>
            <p:cNvSpPr/>
            <p:nvPr/>
          </p:nvSpPr>
          <p:spPr>
            <a:xfrm>
              <a:off x="1514271" y="1625257"/>
              <a:ext cx="5196445"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30" name="Rectangle: Rounded Corners 29">
              <a:extLst>
                <a:ext uri="{FF2B5EF4-FFF2-40B4-BE49-F238E27FC236}">
                  <a16:creationId xmlns:a16="http://schemas.microsoft.com/office/drawing/2014/main" id="{FD478B9C-A222-37A1-85E1-FC879106AD7A}"/>
                </a:ext>
              </a:extLst>
            </p:cNvPr>
            <p:cNvSpPr/>
            <p:nvPr/>
          </p:nvSpPr>
          <p:spPr>
            <a:xfrm>
              <a:off x="280633" y="2021693"/>
              <a:ext cx="6430083" cy="485900"/>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31" name="Rectangle: Rounded Corners 30">
              <a:extLst>
                <a:ext uri="{FF2B5EF4-FFF2-40B4-BE49-F238E27FC236}">
                  <a16:creationId xmlns:a16="http://schemas.microsoft.com/office/drawing/2014/main" id="{483E61E9-3FCA-2B20-B7BD-DEA3F29EA45C}"/>
                </a:ext>
              </a:extLst>
            </p:cNvPr>
            <p:cNvSpPr/>
            <p:nvPr/>
          </p:nvSpPr>
          <p:spPr>
            <a:xfrm>
              <a:off x="280632" y="2499804"/>
              <a:ext cx="4453293" cy="485900"/>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grpSp>
      <p:sp>
        <p:nvSpPr>
          <p:cNvPr id="13" name="Text Placeholder 12">
            <a:extLst>
              <a:ext uri="{FF2B5EF4-FFF2-40B4-BE49-F238E27FC236}">
                <a16:creationId xmlns:a16="http://schemas.microsoft.com/office/drawing/2014/main" id="{588B02ED-CF88-492E-1B53-B453EEF69F68}"/>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2A1AAB7C-ECC2-7A53-D57D-CF5FEFB09BDA}"/>
              </a:ext>
            </a:extLst>
          </p:cNvPr>
          <p:cNvSpPr>
            <a:spLocks noGrp="1"/>
          </p:cNvSpPr>
          <p:nvPr>
            <p:ph type="body" sz="quarter" idx="17"/>
          </p:nvPr>
        </p:nvSpPr>
        <p:spPr>
          <a:xfrm>
            <a:off x="359999" y="1567087"/>
            <a:ext cx="6273029" cy="2951126"/>
          </a:xfrm>
        </p:spPr>
        <p:txBody>
          <a:bodyPr/>
          <a:lstStyle/>
          <a:p>
            <a:pPr>
              <a:lnSpc>
                <a:spcPct val="150000"/>
              </a:lnSpc>
              <a:spcBef>
                <a:spcPts val="1200"/>
              </a:spcBef>
              <a:spcAft>
                <a:spcPts val="600"/>
              </a:spcAft>
            </a:pPr>
            <a:r>
              <a:rPr lang="en-AU" b="1" dirty="0"/>
              <a:t>TAYLOR</a:t>
            </a:r>
            <a:r>
              <a:rPr lang="en-AU" dirty="0"/>
              <a:t>: Wow, it is such a fascinating poem and, you’re right, it really does encourage to think about our own relationship with the environment. Thank you for sharing your knowledge on it today. Okay, now let’s hear a word from our friends and sponsors, the High School Haikus.</a:t>
            </a:r>
          </a:p>
        </p:txBody>
      </p:sp>
      <p:sp>
        <p:nvSpPr>
          <p:cNvPr id="14" name="Text Placeholder 11">
            <a:extLst>
              <a:ext uri="{FF2B5EF4-FFF2-40B4-BE49-F238E27FC236}">
                <a16:creationId xmlns:a16="http://schemas.microsoft.com/office/drawing/2014/main" id="{EE7C2996-CA0E-D876-61FE-A3EBDB2640F7}"/>
              </a:ext>
            </a:extLst>
          </p:cNvPr>
          <p:cNvSpPr txBox="1">
            <a:spLocks/>
          </p:cNvSpPr>
          <p:nvPr/>
        </p:nvSpPr>
        <p:spPr>
          <a:xfrm>
            <a:off x="8640000" y="666539"/>
            <a:ext cx="3203998" cy="122260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Reflective language is used consider how the poem encourages thinking about the environment.</a:t>
            </a:r>
          </a:p>
        </p:txBody>
      </p:sp>
      <p:sp>
        <p:nvSpPr>
          <p:cNvPr id="2" name="Text Placeholder 11">
            <a:extLst>
              <a:ext uri="{FF2B5EF4-FFF2-40B4-BE49-F238E27FC236}">
                <a16:creationId xmlns:a16="http://schemas.microsoft.com/office/drawing/2014/main" id="{EED6FDB4-E4C3-0A9C-8592-8AC724F026E7}"/>
              </a:ext>
            </a:extLst>
          </p:cNvPr>
          <p:cNvSpPr txBox="1">
            <a:spLocks/>
          </p:cNvSpPr>
          <p:nvPr/>
        </p:nvSpPr>
        <p:spPr>
          <a:xfrm>
            <a:off x="8640000" y="2679348"/>
            <a:ext cx="3203998" cy="91157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Clear link back to the topic sentence.</a:t>
            </a:r>
          </a:p>
        </p:txBody>
      </p:sp>
      <p:sp>
        <p:nvSpPr>
          <p:cNvPr id="19" name="Text Placeholder 11">
            <a:extLst>
              <a:ext uri="{FF2B5EF4-FFF2-40B4-BE49-F238E27FC236}">
                <a16:creationId xmlns:a16="http://schemas.microsoft.com/office/drawing/2014/main" id="{B6039997-CC84-F8BD-E3BC-0408C0ECC204}"/>
              </a:ext>
            </a:extLst>
          </p:cNvPr>
          <p:cNvSpPr txBox="1">
            <a:spLocks/>
          </p:cNvSpPr>
          <p:nvPr/>
        </p:nvSpPr>
        <p:spPr>
          <a:xfrm>
            <a:off x="8639999" y="3990975"/>
            <a:ext cx="3207645" cy="188450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US" sz="1800" dirty="0">
                <a:ea typeface="Calibri" panose="020F0502020204030204" pitchFamily="34" charset="0"/>
              </a:rPr>
              <a:t>Introduction to sponsor message creates a segue between discussion and analysis of the two poems. </a:t>
            </a:r>
            <a:endParaRPr lang="en-AU" sz="1800" dirty="0">
              <a:ea typeface="Calibri" panose="020F0502020204030204" pitchFamily="34" charset="0"/>
            </a:endParaRPr>
          </a:p>
        </p:txBody>
      </p:sp>
      <p:sp>
        <p:nvSpPr>
          <p:cNvPr id="18" name="Rectangle: Rounded Corners 17">
            <a:extLst>
              <a:ext uri="{FF2B5EF4-FFF2-40B4-BE49-F238E27FC236}">
                <a16:creationId xmlns:a16="http://schemas.microsoft.com/office/drawing/2014/main" id="{FDC3D1A5-5284-DE91-5EC4-D21E462E98F7}"/>
              </a:ext>
            </a:extLst>
          </p:cNvPr>
          <p:cNvSpPr/>
          <p:nvPr/>
        </p:nvSpPr>
        <p:spPr>
          <a:xfrm>
            <a:off x="188259" y="4591228"/>
            <a:ext cx="6534733" cy="1884505"/>
          </a:xfrm>
          <a:prstGeom prst="roundRect">
            <a:avLst>
              <a:gd name="adj" fmla="val 7437"/>
            </a:avLst>
          </a:prstGeom>
          <a:solidFill>
            <a:schemeClr val="accent3"/>
          </a:solidFill>
          <a:ln w="38100"/>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sponsor messages or advertisements can be included at any time in the podcast. You can include a statement such as ‘we’ll be right back after this short message from our sponsor’.</a:t>
            </a:r>
            <a:endParaRPr lang="en-AU" sz="1800" dirty="0">
              <a:solidFill>
                <a:schemeClr val="accent1"/>
              </a:solidFill>
              <a:latin typeface="Arial" panose="020B0604020202020204" pitchFamily="34" charset="0"/>
              <a:cs typeface="Arial" panose="020B0604020202020204" pitchFamily="34" charset="0"/>
            </a:endParaRPr>
          </a:p>
        </p:txBody>
      </p:sp>
      <p:cxnSp>
        <p:nvCxnSpPr>
          <p:cNvPr id="4" name="Straight Arrow Connector 3">
            <a:extLst>
              <a:ext uri="{FF2B5EF4-FFF2-40B4-BE49-F238E27FC236}">
                <a16:creationId xmlns:a16="http://schemas.microsoft.com/office/drawing/2014/main" id="{A1C96BF2-1DB5-2983-3817-BCFA5D9F57CC}"/>
              </a:ext>
              <a:ext uri="{C183D7F6-B498-43B3-948B-1728B52AA6E4}">
                <adec:decorative xmlns:adec="http://schemas.microsoft.com/office/drawing/2017/decorative" val="1"/>
              </a:ext>
            </a:extLst>
          </p:cNvPr>
          <p:cNvCxnSpPr>
            <a:cxnSpLocks/>
            <a:stCxn id="2" idx="1"/>
            <a:endCxn id="5" idx="3"/>
          </p:cNvCxnSpPr>
          <p:nvPr/>
        </p:nvCxnSpPr>
        <p:spPr>
          <a:xfrm flipH="1" flipV="1">
            <a:off x="6712394" y="2748415"/>
            <a:ext cx="1927606" cy="386722"/>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65671BCA-11E7-0441-76AB-40429670699A}"/>
              </a:ext>
              <a:ext uri="{C183D7F6-B498-43B3-948B-1728B52AA6E4}">
                <adec:decorative xmlns:adec="http://schemas.microsoft.com/office/drawing/2017/decorative" val="1"/>
              </a:ext>
            </a:extLst>
          </p:cNvPr>
          <p:cNvSpPr/>
          <p:nvPr/>
        </p:nvSpPr>
        <p:spPr>
          <a:xfrm>
            <a:off x="186580" y="2067829"/>
            <a:ext cx="6525814" cy="1361172"/>
          </a:xfrm>
          <a:prstGeom prst="roundRect">
            <a:avLst>
              <a:gd name="adj" fmla="val 7437"/>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16" name="Straight Arrow Connector 15">
            <a:extLst>
              <a:ext uri="{FF2B5EF4-FFF2-40B4-BE49-F238E27FC236}">
                <a16:creationId xmlns:a16="http://schemas.microsoft.com/office/drawing/2014/main" id="{4AFBB168-1997-4374-199F-C8DE91D928C8}"/>
              </a:ext>
              <a:ext uri="{C183D7F6-B498-43B3-948B-1728B52AA6E4}">
                <adec:decorative xmlns:adec="http://schemas.microsoft.com/office/drawing/2017/decorative" val="1"/>
              </a:ext>
            </a:extLst>
          </p:cNvPr>
          <p:cNvCxnSpPr>
            <a:cxnSpLocks/>
            <a:stCxn id="14" idx="1"/>
          </p:cNvCxnSpPr>
          <p:nvPr/>
        </p:nvCxnSpPr>
        <p:spPr>
          <a:xfrm flipH="1">
            <a:off x="6407251" y="1277842"/>
            <a:ext cx="2232749" cy="830053"/>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7E16F9D1-712C-8349-0569-3C9660C7F9A4}"/>
              </a:ext>
              <a:ext uri="{C183D7F6-B498-43B3-948B-1728B52AA6E4}">
                <adec:decorative xmlns:adec="http://schemas.microsoft.com/office/drawing/2017/decorative" val="1"/>
              </a:ext>
            </a:extLst>
          </p:cNvPr>
          <p:cNvCxnSpPr>
            <a:cxnSpLocks/>
            <a:stCxn id="19" idx="1"/>
            <a:endCxn id="21" idx="3"/>
          </p:cNvCxnSpPr>
          <p:nvPr/>
        </p:nvCxnSpPr>
        <p:spPr>
          <a:xfrm flipH="1" flipV="1">
            <a:off x="6710716" y="3669823"/>
            <a:ext cx="1929283" cy="1263405"/>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1" name="Rectangle: Rounded Corners 20">
            <a:extLst>
              <a:ext uri="{FF2B5EF4-FFF2-40B4-BE49-F238E27FC236}">
                <a16:creationId xmlns:a16="http://schemas.microsoft.com/office/drawing/2014/main" id="{C79A8FF6-B694-4551-8113-9CA9480D1AAF}"/>
              </a:ext>
              <a:ext uri="{C183D7F6-B498-43B3-948B-1728B52AA6E4}">
                <adec:decorative xmlns:adec="http://schemas.microsoft.com/office/drawing/2017/decorative" val="1"/>
              </a:ext>
            </a:extLst>
          </p:cNvPr>
          <p:cNvSpPr/>
          <p:nvPr/>
        </p:nvSpPr>
        <p:spPr>
          <a:xfrm>
            <a:off x="186581" y="2985704"/>
            <a:ext cx="6524135" cy="1368238"/>
          </a:xfrm>
          <a:prstGeom prst="roundRect">
            <a:avLst>
              <a:gd name="adj" fmla="val 7437"/>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D8B08F3D-C4FD-D004-F602-EE536C0DB58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23</a:t>
            </a:fld>
            <a:endParaRPr lang="en-AU"/>
          </a:p>
        </p:txBody>
      </p:sp>
    </p:spTree>
    <p:extLst>
      <p:ext uri="{BB962C8B-B14F-4D97-AF65-F5344CB8AC3E}">
        <p14:creationId xmlns:p14="http://schemas.microsoft.com/office/powerpoint/2010/main" val="2139792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P spid="19" grpId="0"/>
      <p:bldP spid="18" grpId="0" animBg="1"/>
      <p:bldP spid="5"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67BE2-586A-E3C7-B2BD-B58AF9BEB9D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8E1EBD1-B58E-B065-F9EF-5D12CD10C628}"/>
              </a:ext>
            </a:extLst>
          </p:cNvPr>
          <p:cNvSpPr>
            <a:spLocks noGrp="1"/>
          </p:cNvSpPr>
          <p:nvPr>
            <p:ph type="title"/>
          </p:nvPr>
        </p:nvSpPr>
        <p:spPr>
          <a:xfrm>
            <a:off x="359999" y="360000"/>
            <a:ext cx="11483999" cy="545601"/>
          </a:xfrm>
        </p:spPr>
        <p:txBody>
          <a:bodyPr/>
          <a:lstStyle/>
          <a:p>
            <a:r>
              <a:rPr lang="en-US"/>
              <a:t>Sponsor message or advertisement</a:t>
            </a:r>
            <a:endParaRPr lang="en-AU"/>
          </a:p>
        </p:txBody>
      </p:sp>
      <p:sp>
        <p:nvSpPr>
          <p:cNvPr id="13" name="Text Placeholder 12">
            <a:extLst>
              <a:ext uri="{FF2B5EF4-FFF2-40B4-BE49-F238E27FC236}">
                <a16:creationId xmlns:a16="http://schemas.microsoft.com/office/drawing/2014/main" id="{BD565652-B1CF-6F33-FC06-D388CF506BC9}"/>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E6FBB313-F6F3-38AE-0836-04F49482B492}"/>
              </a:ext>
            </a:extLst>
          </p:cNvPr>
          <p:cNvSpPr>
            <a:spLocks noGrp="1"/>
          </p:cNvSpPr>
          <p:nvPr>
            <p:ph type="body" sz="quarter" idx="17"/>
          </p:nvPr>
        </p:nvSpPr>
        <p:spPr>
          <a:xfrm>
            <a:off x="359999" y="1567086"/>
            <a:ext cx="6300293" cy="4481545"/>
          </a:xfrm>
        </p:spPr>
        <p:txBody>
          <a:bodyPr/>
          <a:lstStyle/>
          <a:p>
            <a:pPr>
              <a:lnSpc>
                <a:spcPct val="150000"/>
              </a:lnSpc>
              <a:spcBef>
                <a:spcPts val="1200"/>
              </a:spcBef>
              <a:spcAft>
                <a:spcPts val="600"/>
              </a:spcAft>
            </a:pPr>
            <a:r>
              <a:rPr lang="en-AU" b="1" dirty="0"/>
              <a:t>Sponsor recording</a:t>
            </a:r>
            <a:r>
              <a:rPr lang="en-AU" dirty="0"/>
              <a:t>: </a:t>
            </a:r>
            <a:r>
              <a:rPr lang="en-AU" i="1" dirty="0"/>
              <a:t>Hey guys! DJ </a:t>
            </a:r>
            <a:r>
              <a:rPr lang="en-AU" i="1" dirty="0" err="1"/>
              <a:t>RhymeFlow</a:t>
            </a:r>
            <a:r>
              <a:rPr lang="en-AU" i="1" dirty="0"/>
              <a:t> Maestro here from the High School Haikus Poetry Collective! We are a proud sponsor of this podcast and I’m here to remind you about our inaugural slam poetry competition taking place in August this year, the Rhyme Rumble. This one-day competition is a chance to show off your </a:t>
            </a:r>
            <a:r>
              <a:rPr lang="en-AU" i="1" dirty="0" err="1"/>
              <a:t>slammin</a:t>
            </a:r>
            <a:r>
              <a:rPr lang="en-AU" i="1" dirty="0"/>
              <a:t>’ skills and deliver your message in an epic manner. Entries shut at the end of June, so don’t miss out! Visit our website, linked in the show notes for more details.</a:t>
            </a:r>
          </a:p>
        </p:txBody>
      </p:sp>
      <p:sp>
        <p:nvSpPr>
          <p:cNvPr id="4" name="Text Placeholder 11">
            <a:extLst>
              <a:ext uri="{FF2B5EF4-FFF2-40B4-BE49-F238E27FC236}">
                <a16:creationId xmlns:a16="http://schemas.microsoft.com/office/drawing/2014/main" id="{96378780-00B6-D824-A02B-983E54F977D7}"/>
              </a:ext>
            </a:extLst>
          </p:cNvPr>
          <p:cNvSpPr txBox="1">
            <a:spLocks/>
          </p:cNvSpPr>
          <p:nvPr/>
        </p:nvSpPr>
        <p:spPr>
          <a:xfrm>
            <a:off x="8640000" y="586945"/>
            <a:ext cx="3203998" cy="260251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US" sz="1800" dirty="0">
                <a:ea typeface="Calibri" panose="020F0502020204030204" pitchFamily="34" charset="0"/>
              </a:rPr>
              <a:t>A sponsor message lets the listener know who the sponsor is, the services they offer and how to find out more. It breaks up discussion of the two poems.</a:t>
            </a:r>
          </a:p>
        </p:txBody>
      </p:sp>
      <p:cxnSp>
        <p:nvCxnSpPr>
          <p:cNvPr id="5" name="Straight Arrow Connector 4">
            <a:extLst>
              <a:ext uri="{FF2B5EF4-FFF2-40B4-BE49-F238E27FC236}">
                <a16:creationId xmlns:a16="http://schemas.microsoft.com/office/drawing/2014/main" id="{ACA9FBAA-43A3-4D4C-14F0-678D14B60F55}"/>
              </a:ext>
              <a:ext uri="{C183D7F6-B498-43B3-948B-1728B52AA6E4}">
                <adec:decorative xmlns:adec="http://schemas.microsoft.com/office/drawing/2017/decorative" val="1"/>
              </a:ext>
            </a:extLst>
          </p:cNvPr>
          <p:cNvCxnSpPr>
            <a:cxnSpLocks/>
            <a:stCxn id="4" idx="1"/>
          </p:cNvCxnSpPr>
          <p:nvPr/>
        </p:nvCxnSpPr>
        <p:spPr>
          <a:xfrm flipH="1">
            <a:off x="6804291" y="1888204"/>
            <a:ext cx="1835709" cy="112225"/>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 name="Rectangle: Rounded Corners 5">
            <a:extLst>
              <a:ext uri="{FF2B5EF4-FFF2-40B4-BE49-F238E27FC236}">
                <a16:creationId xmlns:a16="http://schemas.microsoft.com/office/drawing/2014/main" id="{4AB27082-CEF8-7F83-C82F-D62A726509F3}"/>
              </a:ext>
              <a:ext uri="{C183D7F6-B498-43B3-948B-1728B52AA6E4}">
                <adec:decorative xmlns:adec="http://schemas.microsoft.com/office/drawing/2017/decorative" val="1"/>
              </a:ext>
            </a:extLst>
          </p:cNvPr>
          <p:cNvSpPr/>
          <p:nvPr/>
        </p:nvSpPr>
        <p:spPr>
          <a:xfrm>
            <a:off x="216000" y="1567087"/>
            <a:ext cx="6578810" cy="4640425"/>
          </a:xfrm>
          <a:prstGeom prst="roundRect">
            <a:avLst>
              <a:gd name="adj" fmla="val 2496"/>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14" name="Rectangle: Rounded Corners 13">
            <a:extLst>
              <a:ext uri="{FF2B5EF4-FFF2-40B4-BE49-F238E27FC236}">
                <a16:creationId xmlns:a16="http://schemas.microsoft.com/office/drawing/2014/main" id="{0F065AA8-9B6F-134C-5F5D-1D7A201D6976}"/>
              </a:ext>
            </a:extLst>
          </p:cNvPr>
          <p:cNvSpPr/>
          <p:nvPr/>
        </p:nvSpPr>
        <p:spPr>
          <a:xfrm>
            <a:off x="8640000" y="3266382"/>
            <a:ext cx="3192001" cy="3084992"/>
          </a:xfrm>
          <a:prstGeom prst="roundRect">
            <a:avLst>
              <a:gd name="adj" fmla="val 7437"/>
            </a:avLst>
          </a:prstGeom>
          <a:solidFill>
            <a:schemeClr val="accent3"/>
          </a:solidFill>
          <a:ln w="38100"/>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an advertisement might also be used here. These are usually for a product, a different podcast, an </a:t>
            </a:r>
            <a:r>
              <a:rPr lang="en-US" sz="1800" dirty="0" err="1">
                <a:solidFill>
                  <a:schemeClr val="accent1"/>
                </a:solidFill>
                <a:latin typeface="Arial" panose="020B0604020202020204" pitchFamily="34" charset="0"/>
                <a:cs typeface="Arial" panose="020B0604020202020204" pitchFamily="34" charset="0"/>
              </a:rPr>
              <a:t>organisation</a:t>
            </a:r>
            <a:r>
              <a:rPr lang="en-US" sz="1800" dirty="0">
                <a:solidFill>
                  <a:schemeClr val="accent1"/>
                </a:solidFill>
                <a:latin typeface="Arial" panose="020B0604020202020204" pitchFamily="34" charset="0"/>
                <a:cs typeface="Arial" panose="020B0604020202020204" pitchFamily="34" charset="0"/>
              </a:rPr>
              <a:t> or an event that is raising awareness about an issue.</a:t>
            </a:r>
            <a:endParaRPr lang="en-AU" sz="1800" dirty="0">
              <a:solidFill>
                <a:schemeClr val="accent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433ECB73-0192-B2C2-012F-24F2F33539F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24</a:t>
            </a:fld>
            <a:endParaRPr lang="en-AU"/>
          </a:p>
        </p:txBody>
      </p:sp>
    </p:spTree>
    <p:extLst>
      <p:ext uri="{BB962C8B-B14F-4D97-AF65-F5344CB8AC3E}">
        <p14:creationId xmlns:p14="http://schemas.microsoft.com/office/powerpoint/2010/main" val="314710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87136-A392-2B18-6896-1012D919E6D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3D564A2-524F-D5EB-60C4-879B02D4616E}"/>
              </a:ext>
            </a:extLst>
          </p:cNvPr>
          <p:cNvSpPr>
            <a:spLocks noGrp="1"/>
          </p:cNvSpPr>
          <p:nvPr>
            <p:ph type="title"/>
          </p:nvPr>
        </p:nvSpPr>
        <p:spPr>
          <a:xfrm>
            <a:off x="359999" y="360000"/>
            <a:ext cx="11483999" cy="545601"/>
          </a:xfrm>
        </p:spPr>
        <p:txBody>
          <a:bodyPr/>
          <a:lstStyle/>
          <a:p>
            <a:r>
              <a:rPr lang="en-US"/>
              <a:t>Analysis and discussion of poem (6)</a:t>
            </a:r>
            <a:endParaRPr lang="en-AU"/>
          </a:p>
        </p:txBody>
      </p:sp>
      <p:sp>
        <p:nvSpPr>
          <p:cNvPr id="13" name="Text Placeholder 12">
            <a:extLst>
              <a:ext uri="{FF2B5EF4-FFF2-40B4-BE49-F238E27FC236}">
                <a16:creationId xmlns:a16="http://schemas.microsoft.com/office/drawing/2014/main" id="{F0889F40-6FB3-54EC-6BE5-603DE6125BCB}"/>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C7BB335E-AAE0-B81C-CBF7-F0B1154E4D71}"/>
              </a:ext>
            </a:extLst>
          </p:cNvPr>
          <p:cNvSpPr>
            <a:spLocks noGrp="1"/>
          </p:cNvSpPr>
          <p:nvPr>
            <p:ph type="body" sz="quarter" idx="17"/>
          </p:nvPr>
        </p:nvSpPr>
        <p:spPr>
          <a:xfrm>
            <a:off x="359999" y="1567087"/>
            <a:ext cx="6273029" cy="2951126"/>
          </a:xfrm>
        </p:spPr>
        <p:txBody>
          <a:bodyPr/>
          <a:lstStyle/>
          <a:p>
            <a:pPr>
              <a:lnSpc>
                <a:spcPct val="150000"/>
              </a:lnSpc>
              <a:spcBef>
                <a:spcPts val="1200"/>
              </a:spcBef>
              <a:spcAft>
                <a:spcPts val="600"/>
              </a:spcAft>
            </a:pPr>
            <a:r>
              <a:rPr lang="en-AU" b="1" dirty="0"/>
              <a:t>TAYLOR</a:t>
            </a:r>
            <a:r>
              <a:rPr lang="en-AU" dirty="0"/>
              <a:t>: Welcome back after that message from our sponsors at the High School Haikus Poetry Collective. Okay, before we run out of time, let’s get into discussing another Aboriginal poet who is pretty famous in the creative world, Ali Cobby Eckermann. Can you tell me a bit about her, Parker?</a:t>
            </a:r>
          </a:p>
        </p:txBody>
      </p:sp>
      <p:cxnSp>
        <p:nvCxnSpPr>
          <p:cNvPr id="2" name="Straight Arrow Connector 1">
            <a:extLst>
              <a:ext uri="{FF2B5EF4-FFF2-40B4-BE49-F238E27FC236}">
                <a16:creationId xmlns:a16="http://schemas.microsoft.com/office/drawing/2014/main" id="{51216800-B57A-6C46-609B-F485D5524ADA}"/>
              </a:ext>
              <a:ext uri="{C183D7F6-B498-43B3-948B-1728B52AA6E4}">
                <adec:decorative xmlns:adec="http://schemas.microsoft.com/office/drawing/2017/decorative" val="1"/>
              </a:ext>
            </a:extLst>
          </p:cNvPr>
          <p:cNvCxnSpPr>
            <a:cxnSpLocks/>
            <a:endCxn id="4" idx="3"/>
          </p:cNvCxnSpPr>
          <p:nvPr/>
        </p:nvCxnSpPr>
        <p:spPr>
          <a:xfrm flipH="1" flipV="1">
            <a:off x="6741814" y="3890336"/>
            <a:ext cx="1852310" cy="313938"/>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 name="Rectangle: Rounded Corners 3">
            <a:extLst>
              <a:ext uri="{FF2B5EF4-FFF2-40B4-BE49-F238E27FC236}">
                <a16:creationId xmlns:a16="http://schemas.microsoft.com/office/drawing/2014/main" id="{997F6406-590C-CA06-CA76-529F4D82140A}"/>
              </a:ext>
              <a:ext uri="{C183D7F6-B498-43B3-948B-1728B52AA6E4}">
                <adec:decorative xmlns:adec="http://schemas.microsoft.com/office/drawing/2017/decorative" val="1"/>
              </a:ext>
            </a:extLst>
          </p:cNvPr>
          <p:cNvSpPr/>
          <p:nvPr/>
        </p:nvSpPr>
        <p:spPr>
          <a:xfrm>
            <a:off x="216000" y="3429385"/>
            <a:ext cx="6525814" cy="921901"/>
          </a:xfrm>
          <a:prstGeom prst="roundRect">
            <a:avLst>
              <a:gd name="adj" fmla="val 7437"/>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8" name="Text Placeholder 11">
            <a:extLst>
              <a:ext uri="{FF2B5EF4-FFF2-40B4-BE49-F238E27FC236}">
                <a16:creationId xmlns:a16="http://schemas.microsoft.com/office/drawing/2014/main" id="{0F242D46-29DA-4E22-03D3-0A150778CF7B}"/>
              </a:ext>
            </a:extLst>
          </p:cNvPr>
          <p:cNvSpPr txBox="1">
            <a:spLocks/>
          </p:cNvSpPr>
          <p:nvPr/>
        </p:nvSpPr>
        <p:spPr>
          <a:xfrm>
            <a:off x="8640000" y="905602"/>
            <a:ext cx="3203998" cy="114101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US" sz="1800" dirty="0">
                <a:ea typeface="Calibri" panose="020F0502020204030204" pitchFamily="34" charset="0"/>
              </a:rPr>
              <a:t>Return to conversational dialogue after sponsor message.</a:t>
            </a:r>
          </a:p>
        </p:txBody>
      </p:sp>
      <p:sp>
        <p:nvSpPr>
          <p:cNvPr id="5" name="Text Placeholder 11">
            <a:extLst>
              <a:ext uri="{FF2B5EF4-FFF2-40B4-BE49-F238E27FC236}">
                <a16:creationId xmlns:a16="http://schemas.microsoft.com/office/drawing/2014/main" id="{C45533D9-D07F-0117-7379-CD77D3C7D945}"/>
              </a:ext>
            </a:extLst>
          </p:cNvPr>
          <p:cNvSpPr txBox="1">
            <a:spLocks/>
          </p:cNvSpPr>
          <p:nvPr/>
        </p:nvSpPr>
        <p:spPr>
          <a:xfrm>
            <a:off x="8640000" y="2827093"/>
            <a:ext cx="3203998" cy="304838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Closed question – Parker could have answered with ‘</a:t>
            </a:r>
            <a:r>
              <a:rPr lang="en-AU" sz="1800" dirty="0" err="1">
                <a:ea typeface="Calibri" panose="020F0502020204030204" pitchFamily="34" charset="0"/>
              </a:rPr>
              <a:t>yes’</a:t>
            </a:r>
            <a:r>
              <a:rPr lang="en-AU" sz="1800" dirty="0">
                <a:ea typeface="Calibri" panose="020F0502020204030204" pitchFamily="34" charset="0"/>
              </a:rPr>
              <a:t> or simply given the name of the poem but chooses to provide an answer beyond what is asked.</a:t>
            </a:r>
          </a:p>
        </p:txBody>
      </p:sp>
      <p:cxnSp>
        <p:nvCxnSpPr>
          <p:cNvPr id="9" name="Straight Arrow Connector 8">
            <a:extLst>
              <a:ext uri="{FF2B5EF4-FFF2-40B4-BE49-F238E27FC236}">
                <a16:creationId xmlns:a16="http://schemas.microsoft.com/office/drawing/2014/main" id="{607C50CD-9E4A-DC73-5986-CB6E48A4C506}"/>
              </a:ext>
              <a:ext uri="{C183D7F6-B498-43B3-948B-1728B52AA6E4}">
                <adec:decorative xmlns:adec="http://schemas.microsoft.com/office/drawing/2017/decorative" val="1"/>
              </a:ext>
            </a:extLst>
          </p:cNvPr>
          <p:cNvCxnSpPr>
            <a:cxnSpLocks/>
            <a:stCxn id="8" idx="1"/>
            <a:endCxn id="10" idx="3"/>
          </p:cNvCxnSpPr>
          <p:nvPr/>
        </p:nvCxnSpPr>
        <p:spPr>
          <a:xfrm flipH="1">
            <a:off x="6741815" y="1476110"/>
            <a:ext cx="1898185" cy="559972"/>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 name="Rectangle: Rounded Corners 9">
            <a:extLst>
              <a:ext uri="{FF2B5EF4-FFF2-40B4-BE49-F238E27FC236}">
                <a16:creationId xmlns:a16="http://schemas.microsoft.com/office/drawing/2014/main" id="{5ED15F6C-A5A3-5361-EF48-1319767B8F4E}"/>
              </a:ext>
              <a:ext uri="{C183D7F6-B498-43B3-948B-1728B52AA6E4}">
                <adec:decorative xmlns:adec="http://schemas.microsoft.com/office/drawing/2017/decorative" val="1"/>
              </a:ext>
            </a:extLst>
          </p:cNvPr>
          <p:cNvSpPr/>
          <p:nvPr/>
        </p:nvSpPr>
        <p:spPr>
          <a:xfrm>
            <a:off x="216001" y="1567088"/>
            <a:ext cx="6525814" cy="937988"/>
          </a:xfrm>
          <a:prstGeom prst="roundRect">
            <a:avLst>
              <a:gd name="adj" fmla="val 7437"/>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CD267026-D79A-4E4B-B1E2-1798039C20E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25</a:t>
            </a:fld>
            <a:endParaRPr lang="en-AU"/>
          </a:p>
        </p:txBody>
      </p:sp>
    </p:spTree>
    <p:extLst>
      <p:ext uri="{BB962C8B-B14F-4D97-AF65-F5344CB8AC3E}">
        <p14:creationId xmlns:p14="http://schemas.microsoft.com/office/powerpoint/2010/main" val="1615075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5" grpId="0"/>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BE15D-6FF6-9E60-BDF2-DDAA8F6984B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6AB2ABD-F3C6-D6AF-DB2F-61A634EFD323}"/>
              </a:ext>
            </a:extLst>
          </p:cNvPr>
          <p:cNvSpPr>
            <a:spLocks noGrp="1"/>
          </p:cNvSpPr>
          <p:nvPr>
            <p:ph type="title"/>
          </p:nvPr>
        </p:nvSpPr>
        <p:spPr>
          <a:xfrm>
            <a:off x="359999" y="360000"/>
            <a:ext cx="11483999" cy="545601"/>
          </a:xfrm>
        </p:spPr>
        <p:txBody>
          <a:bodyPr/>
          <a:lstStyle/>
          <a:p>
            <a:r>
              <a:rPr lang="en-US"/>
              <a:t>Analysis and discussion of poem (8)</a:t>
            </a:r>
            <a:endParaRPr lang="en-AU"/>
          </a:p>
        </p:txBody>
      </p:sp>
      <p:sp>
        <p:nvSpPr>
          <p:cNvPr id="16" name="Rectangle: Rounded Corners 15">
            <a:extLst>
              <a:ext uri="{FF2B5EF4-FFF2-40B4-BE49-F238E27FC236}">
                <a16:creationId xmlns:a16="http://schemas.microsoft.com/office/drawing/2014/main" id="{ABB34FC3-E610-EB94-C4FD-165DE3F445AA}"/>
              </a:ext>
              <a:ext uri="{C183D7F6-B498-43B3-948B-1728B52AA6E4}">
                <adec:decorative xmlns:adec="http://schemas.microsoft.com/office/drawing/2017/decorative" val="1"/>
              </a:ext>
            </a:extLst>
          </p:cNvPr>
          <p:cNvSpPr/>
          <p:nvPr/>
        </p:nvSpPr>
        <p:spPr>
          <a:xfrm>
            <a:off x="1433096" y="3230782"/>
            <a:ext cx="2786480" cy="396436"/>
          </a:xfrm>
          <a:prstGeom prst="roundRect">
            <a:avLst>
              <a:gd name="adj" fmla="val 7437"/>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13" name="Text Placeholder 12">
            <a:extLst>
              <a:ext uri="{FF2B5EF4-FFF2-40B4-BE49-F238E27FC236}">
                <a16:creationId xmlns:a16="http://schemas.microsoft.com/office/drawing/2014/main" id="{CB4B8F2F-3512-1059-D7CE-F794B9754E20}"/>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40A49B2F-7B99-59D0-C4B8-F0A4B9F7A402}"/>
              </a:ext>
            </a:extLst>
          </p:cNvPr>
          <p:cNvSpPr>
            <a:spLocks noGrp="1"/>
          </p:cNvSpPr>
          <p:nvPr>
            <p:ph type="body" sz="quarter" idx="17"/>
          </p:nvPr>
        </p:nvSpPr>
        <p:spPr>
          <a:xfrm>
            <a:off x="359999" y="1567087"/>
            <a:ext cx="6578320" cy="2951126"/>
          </a:xfrm>
        </p:spPr>
        <p:txBody>
          <a:bodyPr/>
          <a:lstStyle/>
          <a:p>
            <a:pPr>
              <a:lnSpc>
                <a:spcPct val="150000"/>
              </a:lnSpc>
              <a:spcBef>
                <a:spcPts val="1200"/>
              </a:spcBef>
              <a:spcAft>
                <a:spcPts val="600"/>
              </a:spcAft>
            </a:pPr>
            <a:r>
              <a:rPr lang="en-US" b="1" dirty="0"/>
              <a:t>TAYLOR</a:t>
            </a:r>
            <a:r>
              <a:rPr lang="en-US" dirty="0"/>
              <a:t>: Yes, I’d love that. Maybe you could pick one for our audience that has allowed you to make connections with and reflect on your own world?</a:t>
            </a:r>
          </a:p>
          <a:p>
            <a:pPr>
              <a:lnSpc>
                <a:spcPct val="150000"/>
              </a:lnSpc>
              <a:spcBef>
                <a:spcPts val="1200"/>
              </a:spcBef>
              <a:spcAft>
                <a:spcPts val="600"/>
              </a:spcAft>
            </a:pPr>
            <a:r>
              <a:rPr lang="en-US" b="1" dirty="0"/>
              <a:t>PARKER</a:t>
            </a:r>
            <a:r>
              <a:rPr lang="en-US" dirty="0"/>
              <a:t>: I really like these lines:</a:t>
            </a:r>
          </a:p>
          <a:p>
            <a:pPr algn="ctr">
              <a:lnSpc>
                <a:spcPct val="150000"/>
              </a:lnSpc>
              <a:spcBef>
                <a:spcPts val="1200"/>
              </a:spcBef>
              <a:spcAft>
                <a:spcPts val="600"/>
              </a:spcAft>
            </a:pPr>
            <a:r>
              <a:rPr lang="en-US" dirty="0"/>
              <a:t>My heart is Round like a drum, ready to echo the music of my Family</a:t>
            </a:r>
          </a:p>
          <a:p>
            <a:pPr algn="ctr">
              <a:lnSpc>
                <a:spcPct val="150000"/>
              </a:lnSpc>
              <a:spcBef>
                <a:spcPts val="1200"/>
              </a:spcBef>
              <a:spcAft>
                <a:spcPts val="600"/>
              </a:spcAft>
            </a:pPr>
            <a:r>
              <a:rPr lang="en-US" dirty="0"/>
              <a:t>But the Square within me still remains</a:t>
            </a:r>
          </a:p>
          <a:p>
            <a:pPr algn="ctr">
              <a:lnSpc>
                <a:spcPct val="150000"/>
              </a:lnSpc>
              <a:spcBef>
                <a:spcPts val="1200"/>
              </a:spcBef>
              <a:spcAft>
                <a:spcPts val="600"/>
              </a:spcAft>
            </a:pPr>
            <a:r>
              <a:rPr lang="en-US" dirty="0"/>
              <a:t>The square hole stops me in my entirety</a:t>
            </a:r>
          </a:p>
        </p:txBody>
      </p:sp>
      <p:sp>
        <p:nvSpPr>
          <p:cNvPr id="22" name="Text Placeholder 11">
            <a:extLst>
              <a:ext uri="{FF2B5EF4-FFF2-40B4-BE49-F238E27FC236}">
                <a16:creationId xmlns:a16="http://schemas.microsoft.com/office/drawing/2014/main" id="{7194C445-17A0-B71A-347B-1963C585DF36}"/>
              </a:ext>
            </a:extLst>
          </p:cNvPr>
          <p:cNvSpPr txBox="1">
            <a:spLocks/>
          </p:cNvSpPr>
          <p:nvPr/>
        </p:nvSpPr>
        <p:spPr>
          <a:xfrm>
            <a:off x="8628001" y="965071"/>
            <a:ext cx="3215997" cy="190349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Open-ended question prompts analysis and discussion of another section of the poem in relation to the question.</a:t>
            </a:r>
          </a:p>
        </p:txBody>
      </p:sp>
      <p:sp>
        <p:nvSpPr>
          <p:cNvPr id="15" name="Text Placeholder 11">
            <a:extLst>
              <a:ext uri="{FF2B5EF4-FFF2-40B4-BE49-F238E27FC236}">
                <a16:creationId xmlns:a16="http://schemas.microsoft.com/office/drawing/2014/main" id="{ED926A99-39E4-5A76-4911-3586B89B3369}"/>
              </a:ext>
            </a:extLst>
          </p:cNvPr>
          <p:cNvSpPr txBox="1">
            <a:spLocks/>
          </p:cNvSpPr>
          <p:nvPr/>
        </p:nvSpPr>
        <p:spPr>
          <a:xfrm>
            <a:off x="8640000" y="3172845"/>
            <a:ext cx="3203998" cy="122260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Reflective language expresses personal connection with the poem.</a:t>
            </a:r>
          </a:p>
        </p:txBody>
      </p:sp>
      <p:sp>
        <p:nvSpPr>
          <p:cNvPr id="7" name="Text Placeholder 11">
            <a:extLst>
              <a:ext uri="{FF2B5EF4-FFF2-40B4-BE49-F238E27FC236}">
                <a16:creationId xmlns:a16="http://schemas.microsoft.com/office/drawing/2014/main" id="{89A7143C-59FC-3274-4DED-28CB7B9B3B16}"/>
              </a:ext>
            </a:extLst>
          </p:cNvPr>
          <p:cNvSpPr txBox="1">
            <a:spLocks/>
          </p:cNvSpPr>
          <p:nvPr/>
        </p:nvSpPr>
        <p:spPr>
          <a:xfrm>
            <a:off x="8640000" y="4821060"/>
            <a:ext cx="3203998" cy="122260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Lines and/or stanzas from the poem is formatted as they appear in the original poem.</a:t>
            </a:r>
          </a:p>
        </p:txBody>
      </p:sp>
      <p:cxnSp>
        <p:nvCxnSpPr>
          <p:cNvPr id="8" name="Straight Arrow Connector 7">
            <a:extLst>
              <a:ext uri="{FF2B5EF4-FFF2-40B4-BE49-F238E27FC236}">
                <a16:creationId xmlns:a16="http://schemas.microsoft.com/office/drawing/2014/main" id="{31F362A2-069C-94A8-DEA7-B84024CEBDFE}"/>
              </a:ext>
              <a:ext uri="{C183D7F6-B498-43B3-948B-1728B52AA6E4}">
                <adec:decorative xmlns:adec="http://schemas.microsoft.com/office/drawing/2017/decorative" val="1"/>
              </a:ext>
            </a:extLst>
          </p:cNvPr>
          <p:cNvCxnSpPr>
            <a:cxnSpLocks/>
            <a:stCxn id="7" idx="1"/>
            <a:endCxn id="9" idx="3"/>
          </p:cNvCxnSpPr>
          <p:nvPr/>
        </p:nvCxnSpPr>
        <p:spPr>
          <a:xfrm flipH="1" flipV="1">
            <a:off x="7054388" y="5031999"/>
            <a:ext cx="1585612" cy="400364"/>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Rectangle: Rounded Corners 8">
            <a:extLst>
              <a:ext uri="{FF2B5EF4-FFF2-40B4-BE49-F238E27FC236}">
                <a16:creationId xmlns:a16="http://schemas.microsoft.com/office/drawing/2014/main" id="{4BEF0C09-CBE6-E577-0154-D4FEC63F2059}"/>
              </a:ext>
              <a:ext uri="{C183D7F6-B498-43B3-948B-1728B52AA6E4}">
                <adec:decorative xmlns:adec="http://schemas.microsoft.com/office/drawing/2017/decorative" val="1"/>
              </a:ext>
            </a:extLst>
          </p:cNvPr>
          <p:cNvSpPr/>
          <p:nvPr/>
        </p:nvSpPr>
        <p:spPr>
          <a:xfrm>
            <a:off x="215999" y="3856485"/>
            <a:ext cx="6838389" cy="2351027"/>
          </a:xfrm>
          <a:prstGeom prst="roundRect">
            <a:avLst>
              <a:gd name="adj" fmla="val 2910"/>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17" name="Straight Arrow Connector 16">
            <a:extLst>
              <a:ext uri="{FF2B5EF4-FFF2-40B4-BE49-F238E27FC236}">
                <a16:creationId xmlns:a16="http://schemas.microsoft.com/office/drawing/2014/main" id="{22FF6B0F-50CA-66DF-1D9D-248CDC0A2AE5}"/>
              </a:ext>
              <a:ext uri="{C183D7F6-B498-43B3-948B-1728B52AA6E4}">
                <adec:decorative xmlns:adec="http://schemas.microsoft.com/office/drawing/2017/decorative" val="1"/>
              </a:ext>
            </a:extLst>
          </p:cNvPr>
          <p:cNvCxnSpPr>
            <a:cxnSpLocks/>
            <a:stCxn id="15" idx="1"/>
            <a:endCxn id="16" idx="3"/>
          </p:cNvCxnSpPr>
          <p:nvPr/>
        </p:nvCxnSpPr>
        <p:spPr>
          <a:xfrm flipH="1" flipV="1">
            <a:off x="4219576" y="3429000"/>
            <a:ext cx="4420424" cy="355148"/>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32CB8C0F-F25C-84B2-265D-D9E3AF1D367B}"/>
              </a:ext>
              <a:ext uri="{C183D7F6-B498-43B3-948B-1728B52AA6E4}">
                <adec:decorative xmlns:adec="http://schemas.microsoft.com/office/drawing/2017/decorative" val="1"/>
              </a:ext>
            </a:extLst>
          </p:cNvPr>
          <p:cNvCxnSpPr>
            <a:cxnSpLocks/>
            <a:stCxn id="22" idx="1"/>
            <a:endCxn id="21" idx="3"/>
          </p:cNvCxnSpPr>
          <p:nvPr/>
        </p:nvCxnSpPr>
        <p:spPr>
          <a:xfrm flipH="1">
            <a:off x="7054390" y="1916820"/>
            <a:ext cx="1573611" cy="368409"/>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1" name="Rectangle: Rounded Corners 20">
            <a:extLst>
              <a:ext uri="{FF2B5EF4-FFF2-40B4-BE49-F238E27FC236}">
                <a16:creationId xmlns:a16="http://schemas.microsoft.com/office/drawing/2014/main" id="{D3CA29A5-D9FD-8C55-C8CC-ECFFA85ACEB1}"/>
              </a:ext>
              <a:ext uri="{C183D7F6-B498-43B3-948B-1728B52AA6E4}">
                <adec:decorative xmlns:adec="http://schemas.microsoft.com/office/drawing/2017/decorative" val="1"/>
              </a:ext>
            </a:extLst>
          </p:cNvPr>
          <p:cNvSpPr/>
          <p:nvPr/>
        </p:nvSpPr>
        <p:spPr>
          <a:xfrm>
            <a:off x="216000" y="1568942"/>
            <a:ext cx="6838390" cy="1432573"/>
          </a:xfrm>
          <a:prstGeom prst="roundRect">
            <a:avLst>
              <a:gd name="adj" fmla="val 7437"/>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241C8B84-D376-C080-DCB6-F02A501516A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26</a:t>
            </a:fld>
            <a:endParaRPr lang="en-AU"/>
          </a:p>
        </p:txBody>
      </p:sp>
    </p:spTree>
    <p:extLst>
      <p:ext uri="{BB962C8B-B14F-4D97-AF65-F5344CB8AC3E}">
        <p14:creationId xmlns:p14="http://schemas.microsoft.com/office/powerpoint/2010/main" val="247986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p:bldP spid="15" grpId="0"/>
      <p:bldP spid="7" grpId="0"/>
      <p:bldP spid="9"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119EF-0316-7CBA-EB15-BFABED27D73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DA890171-BE18-5517-A017-9DCFCB84AE32}"/>
              </a:ext>
            </a:extLst>
          </p:cNvPr>
          <p:cNvSpPr>
            <a:spLocks noGrp="1"/>
          </p:cNvSpPr>
          <p:nvPr>
            <p:ph type="title"/>
          </p:nvPr>
        </p:nvSpPr>
        <p:spPr>
          <a:xfrm>
            <a:off x="359999" y="360000"/>
            <a:ext cx="11483999" cy="545601"/>
          </a:xfrm>
        </p:spPr>
        <p:txBody>
          <a:bodyPr/>
          <a:lstStyle/>
          <a:p>
            <a:r>
              <a:rPr lang="en-US"/>
              <a:t>Analysis and discussion of poem (7)</a:t>
            </a:r>
            <a:endParaRPr lang="en-AU"/>
          </a:p>
        </p:txBody>
      </p:sp>
      <p:sp>
        <p:nvSpPr>
          <p:cNvPr id="10" name="Rectangle: Rounded Corners 9">
            <a:extLst>
              <a:ext uri="{FF2B5EF4-FFF2-40B4-BE49-F238E27FC236}">
                <a16:creationId xmlns:a16="http://schemas.microsoft.com/office/drawing/2014/main" id="{A299F5A1-0548-996B-2234-5E4D237AD5DE}"/>
              </a:ext>
              <a:ext uri="{C183D7F6-B498-43B3-948B-1728B52AA6E4}">
                <adec:decorative xmlns:adec="http://schemas.microsoft.com/office/drawing/2017/decorative" val="1"/>
              </a:ext>
            </a:extLst>
          </p:cNvPr>
          <p:cNvSpPr/>
          <p:nvPr/>
        </p:nvSpPr>
        <p:spPr>
          <a:xfrm>
            <a:off x="957841" y="4832789"/>
            <a:ext cx="4452359" cy="396436"/>
          </a:xfrm>
          <a:prstGeom prst="roundRect">
            <a:avLst>
              <a:gd name="adj" fmla="val 7437"/>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13" name="Text Placeholder 12">
            <a:extLst>
              <a:ext uri="{FF2B5EF4-FFF2-40B4-BE49-F238E27FC236}">
                <a16:creationId xmlns:a16="http://schemas.microsoft.com/office/drawing/2014/main" id="{135CD7D8-2588-C99D-BB94-BC5196100902}"/>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033E755F-B55B-A8D0-3DED-E419E79DF86B}"/>
              </a:ext>
            </a:extLst>
          </p:cNvPr>
          <p:cNvSpPr>
            <a:spLocks noGrp="1"/>
          </p:cNvSpPr>
          <p:nvPr>
            <p:ph type="body" sz="quarter" idx="17"/>
          </p:nvPr>
        </p:nvSpPr>
        <p:spPr>
          <a:xfrm>
            <a:off x="359999" y="1567086"/>
            <a:ext cx="6273029" cy="4930903"/>
          </a:xfrm>
        </p:spPr>
        <p:txBody>
          <a:bodyPr/>
          <a:lstStyle/>
          <a:p>
            <a:pPr>
              <a:lnSpc>
                <a:spcPct val="150000"/>
              </a:lnSpc>
              <a:spcBef>
                <a:spcPts val="1200"/>
              </a:spcBef>
              <a:spcAft>
                <a:spcPts val="600"/>
              </a:spcAft>
            </a:pPr>
            <a:r>
              <a:rPr lang="en-AU" b="1" dirty="0"/>
              <a:t>PARKER</a:t>
            </a:r>
            <a:r>
              <a:rPr lang="en-AU" dirty="0"/>
              <a:t>: I sure can. Ali Cobby Eckermann is another contemporary Aboriginal poet known for her critique of the White Australia Policy and the Stolen Generations. She was born on Kaurna Land in South Australia before being taken from her mother and adopted by a white family. Ali Cobby Eckermann was the first Aboriginal woman to be awarded the Windam Campbell literary prize. I love her poem, ‘Circles and Squares’, which is a touching exploration of the difficulties faced when trying to fit into two worlds. Would you like me to read a stanza?</a:t>
            </a:r>
          </a:p>
        </p:txBody>
      </p:sp>
      <p:cxnSp>
        <p:nvCxnSpPr>
          <p:cNvPr id="4" name="Straight Arrow Connector 3">
            <a:extLst>
              <a:ext uri="{FF2B5EF4-FFF2-40B4-BE49-F238E27FC236}">
                <a16:creationId xmlns:a16="http://schemas.microsoft.com/office/drawing/2014/main" id="{3455A1EE-4E01-F7AE-D2FA-8AA754F318A6}"/>
              </a:ext>
              <a:ext uri="{C183D7F6-B498-43B3-948B-1728B52AA6E4}">
                <adec:decorative xmlns:adec="http://schemas.microsoft.com/office/drawing/2017/decorative" val="1"/>
              </a:ext>
            </a:extLst>
          </p:cNvPr>
          <p:cNvCxnSpPr>
            <a:cxnSpLocks/>
            <a:endCxn id="5" idx="3"/>
          </p:cNvCxnSpPr>
          <p:nvPr/>
        </p:nvCxnSpPr>
        <p:spPr>
          <a:xfrm flipH="1">
            <a:off x="6741814" y="5347252"/>
            <a:ext cx="1833775" cy="365881"/>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F02BF426-D16A-13B2-7143-D314C0407CD6}"/>
              </a:ext>
              <a:ext uri="{C183D7F6-B498-43B3-948B-1728B52AA6E4}">
                <adec:decorative xmlns:adec="http://schemas.microsoft.com/office/drawing/2017/decorative" val="1"/>
              </a:ext>
            </a:extLst>
          </p:cNvPr>
          <p:cNvSpPr/>
          <p:nvPr/>
        </p:nvSpPr>
        <p:spPr>
          <a:xfrm>
            <a:off x="216000" y="4795105"/>
            <a:ext cx="6525814" cy="1836056"/>
          </a:xfrm>
          <a:prstGeom prst="roundRect">
            <a:avLst>
              <a:gd name="adj" fmla="val 7437"/>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17" name="Text Placeholder 11">
            <a:extLst>
              <a:ext uri="{FF2B5EF4-FFF2-40B4-BE49-F238E27FC236}">
                <a16:creationId xmlns:a16="http://schemas.microsoft.com/office/drawing/2014/main" id="{17602EC6-AE21-C039-7E9A-54F2934C9EF4}"/>
              </a:ext>
            </a:extLst>
          </p:cNvPr>
          <p:cNvSpPr txBox="1">
            <a:spLocks/>
          </p:cNvSpPr>
          <p:nvPr/>
        </p:nvSpPr>
        <p:spPr>
          <a:xfrm>
            <a:off x="8640000" y="997106"/>
            <a:ext cx="3192000" cy="56998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Context of the poet</a:t>
            </a:r>
          </a:p>
        </p:txBody>
      </p:sp>
      <p:sp>
        <p:nvSpPr>
          <p:cNvPr id="9" name="Text Placeholder 11">
            <a:extLst>
              <a:ext uri="{FF2B5EF4-FFF2-40B4-BE49-F238E27FC236}">
                <a16:creationId xmlns:a16="http://schemas.microsoft.com/office/drawing/2014/main" id="{7875D11C-4CAC-A83E-89AE-AA609BB8EF05}"/>
              </a:ext>
            </a:extLst>
          </p:cNvPr>
          <p:cNvSpPr txBox="1">
            <a:spLocks/>
          </p:cNvSpPr>
          <p:nvPr/>
        </p:nvSpPr>
        <p:spPr>
          <a:xfrm>
            <a:off x="8640000" y="3294610"/>
            <a:ext cx="3203998" cy="122360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Evaluative language expresses a personal opinion about the poem.</a:t>
            </a:r>
          </a:p>
        </p:txBody>
      </p:sp>
      <p:sp>
        <p:nvSpPr>
          <p:cNvPr id="2" name="Text Placeholder 11">
            <a:extLst>
              <a:ext uri="{FF2B5EF4-FFF2-40B4-BE49-F238E27FC236}">
                <a16:creationId xmlns:a16="http://schemas.microsoft.com/office/drawing/2014/main" id="{E1D7AE35-604E-D97D-0AAE-7F14B63B49DC}"/>
              </a:ext>
            </a:extLst>
          </p:cNvPr>
          <p:cNvSpPr txBox="1">
            <a:spLocks/>
          </p:cNvSpPr>
          <p:nvPr/>
        </p:nvSpPr>
        <p:spPr>
          <a:xfrm>
            <a:off x="8640000" y="5094704"/>
            <a:ext cx="3203998" cy="122360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Clear topic sentence leads discussion and analysis of this stanza of the poem.</a:t>
            </a:r>
          </a:p>
        </p:txBody>
      </p:sp>
      <p:cxnSp>
        <p:nvCxnSpPr>
          <p:cNvPr id="18" name="Straight Arrow Connector 17">
            <a:extLst>
              <a:ext uri="{FF2B5EF4-FFF2-40B4-BE49-F238E27FC236}">
                <a16:creationId xmlns:a16="http://schemas.microsoft.com/office/drawing/2014/main" id="{8142DC57-CF2B-805F-7BA7-80C169405509}"/>
              </a:ext>
              <a:ext uri="{C183D7F6-B498-43B3-948B-1728B52AA6E4}">
                <adec:decorative xmlns:adec="http://schemas.microsoft.com/office/drawing/2017/decorative" val="1"/>
              </a:ext>
            </a:extLst>
          </p:cNvPr>
          <p:cNvCxnSpPr>
            <a:cxnSpLocks/>
            <a:endCxn id="19" idx="3"/>
          </p:cNvCxnSpPr>
          <p:nvPr/>
        </p:nvCxnSpPr>
        <p:spPr>
          <a:xfrm flipH="1">
            <a:off x="6741814" y="1278835"/>
            <a:ext cx="1833775" cy="1866092"/>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9" name="Rectangle: Rounded Corners 18">
            <a:extLst>
              <a:ext uri="{FF2B5EF4-FFF2-40B4-BE49-F238E27FC236}">
                <a16:creationId xmlns:a16="http://schemas.microsoft.com/office/drawing/2014/main" id="{EAC8EDDB-6FDD-7436-FDF1-EFB52A04D4FC}"/>
              </a:ext>
              <a:ext uri="{C183D7F6-B498-43B3-948B-1728B52AA6E4}">
                <adec:decorative xmlns:adec="http://schemas.microsoft.com/office/drawing/2017/decorative" val="1"/>
              </a:ext>
            </a:extLst>
          </p:cNvPr>
          <p:cNvSpPr/>
          <p:nvPr/>
        </p:nvSpPr>
        <p:spPr>
          <a:xfrm>
            <a:off x="216000" y="1543498"/>
            <a:ext cx="6525814" cy="3202858"/>
          </a:xfrm>
          <a:prstGeom prst="roundRect">
            <a:avLst>
              <a:gd name="adj" fmla="val 2795"/>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FBD78118-7D30-2235-B4B8-DE938CC3DF8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27</a:t>
            </a:fld>
            <a:endParaRPr lang="en-AU"/>
          </a:p>
        </p:txBody>
      </p:sp>
      <p:cxnSp>
        <p:nvCxnSpPr>
          <p:cNvPr id="14" name="Straight Arrow Connector 13">
            <a:extLst>
              <a:ext uri="{FF2B5EF4-FFF2-40B4-BE49-F238E27FC236}">
                <a16:creationId xmlns:a16="http://schemas.microsoft.com/office/drawing/2014/main" id="{F466F733-C708-BDE9-AE55-E417CE22F066}"/>
              </a:ext>
              <a:ext uri="{C183D7F6-B498-43B3-948B-1728B52AA6E4}">
                <adec:decorative xmlns:adec="http://schemas.microsoft.com/office/drawing/2017/decorative" val="1"/>
              </a:ext>
            </a:extLst>
          </p:cNvPr>
          <p:cNvCxnSpPr>
            <a:cxnSpLocks/>
            <a:endCxn id="10" idx="3"/>
          </p:cNvCxnSpPr>
          <p:nvPr/>
        </p:nvCxnSpPr>
        <p:spPr>
          <a:xfrm flipH="1">
            <a:off x="5410200" y="3938260"/>
            <a:ext cx="3165389" cy="1092747"/>
          </a:xfrm>
          <a:prstGeom prst="straightConnector1">
            <a:avLst/>
          </a:prstGeom>
          <a:ln w="38100"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451255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17" grpId="0"/>
      <p:bldP spid="9" grpId="0"/>
      <p:bldP spid="2" grpId="0"/>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9FFD7-4159-2572-253F-0D1E1CD2F86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F31325C-EC80-6291-99CE-659356E40D7F}"/>
              </a:ext>
            </a:extLst>
          </p:cNvPr>
          <p:cNvSpPr>
            <a:spLocks noGrp="1"/>
          </p:cNvSpPr>
          <p:nvPr>
            <p:ph type="title"/>
          </p:nvPr>
        </p:nvSpPr>
        <p:spPr>
          <a:xfrm>
            <a:off x="359999" y="360000"/>
            <a:ext cx="11483999" cy="545601"/>
          </a:xfrm>
        </p:spPr>
        <p:txBody>
          <a:bodyPr/>
          <a:lstStyle/>
          <a:p>
            <a:r>
              <a:rPr lang="en-US"/>
              <a:t>Analysis and discussion of poem (9)</a:t>
            </a:r>
            <a:endParaRPr lang="en-AU"/>
          </a:p>
        </p:txBody>
      </p:sp>
      <p:grpSp>
        <p:nvGrpSpPr>
          <p:cNvPr id="17" name="Group 16">
            <a:extLst>
              <a:ext uri="{FF2B5EF4-FFF2-40B4-BE49-F238E27FC236}">
                <a16:creationId xmlns:a16="http://schemas.microsoft.com/office/drawing/2014/main" id="{F28D698D-EFB0-4E44-6160-6446667C000D}"/>
              </a:ext>
              <a:ext uri="{C183D7F6-B498-43B3-948B-1728B52AA6E4}">
                <adec:decorative xmlns:adec="http://schemas.microsoft.com/office/drawing/2017/decorative" val="1"/>
              </a:ext>
            </a:extLst>
          </p:cNvPr>
          <p:cNvGrpSpPr/>
          <p:nvPr/>
        </p:nvGrpSpPr>
        <p:grpSpPr>
          <a:xfrm>
            <a:off x="274129" y="5686425"/>
            <a:ext cx="5945695" cy="891682"/>
            <a:chOff x="274129" y="5686425"/>
            <a:chExt cx="5945695" cy="891682"/>
          </a:xfrm>
          <a:solidFill>
            <a:schemeClr val="tx2">
              <a:lumMod val="20000"/>
              <a:lumOff val="80000"/>
            </a:schemeClr>
          </a:solidFill>
        </p:grpSpPr>
        <p:sp>
          <p:nvSpPr>
            <p:cNvPr id="10" name="Rectangle: Rounded Corners 9">
              <a:extLst>
                <a:ext uri="{FF2B5EF4-FFF2-40B4-BE49-F238E27FC236}">
                  <a16:creationId xmlns:a16="http://schemas.microsoft.com/office/drawing/2014/main" id="{F13EBAD8-0267-9FE6-15FB-B0D30FE573E9}"/>
                </a:ext>
              </a:extLst>
            </p:cNvPr>
            <p:cNvSpPr/>
            <p:nvPr/>
          </p:nvSpPr>
          <p:spPr>
            <a:xfrm>
              <a:off x="274129" y="6151746"/>
              <a:ext cx="2292784" cy="426361"/>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EE9C6A8A-089D-DA15-D8DE-8C40159A0EEF}"/>
                </a:ext>
              </a:extLst>
            </p:cNvPr>
            <p:cNvSpPr/>
            <p:nvPr/>
          </p:nvSpPr>
          <p:spPr>
            <a:xfrm>
              <a:off x="1869641" y="5686425"/>
              <a:ext cx="4350183" cy="465321"/>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grpSp>
      <p:sp>
        <p:nvSpPr>
          <p:cNvPr id="13" name="Text Placeholder 12">
            <a:extLst>
              <a:ext uri="{FF2B5EF4-FFF2-40B4-BE49-F238E27FC236}">
                <a16:creationId xmlns:a16="http://schemas.microsoft.com/office/drawing/2014/main" id="{E949FDEF-EFA5-17E2-FC6C-ABF1683AB1FA}"/>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B2F54D4E-8BB2-C0F4-F5C5-0D7045A6237A}"/>
              </a:ext>
            </a:extLst>
          </p:cNvPr>
          <p:cNvSpPr>
            <a:spLocks noGrp="1"/>
          </p:cNvSpPr>
          <p:nvPr>
            <p:ph type="body" sz="quarter" idx="17"/>
          </p:nvPr>
        </p:nvSpPr>
        <p:spPr>
          <a:xfrm>
            <a:off x="359999" y="1567086"/>
            <a:ext cx="6273029" cy="4948913"/>
          </a:xfrm>
        </p:spPr>
        <p:txBody>
          <a:bodyPr/>
          <a:lstStyle/>
          <a:p>
            <a:pPr>
              <a:lnSpc>
                <a:spcPct val="150000"/>
              </a:lnSpc>
              <a:spcBef>
                <a:spcPts val="1200"/>
              </a:spcBef>
              <a:spcAft>
                <a:spcPts val="600"/>
              </a:spcAft>
            </a:pPr>
            <a:r>
              <a:rPr lang="en-AU" dirty="0"/>
              <a:t>These lines allowed me to reflect on the deep emotional scars felt as a result of the Stolen Generation. Eckermann’s use of capitalisation highlights the significance of the two shapes, the circle, which is round, and the square. Round and Family are both capitalised and represent her culture. This is reinforced by the simile ‘my heart is round like a drum’. In contrast the square shape stops her in ‘my entirety’. This line tells us that she struggles to connect with her white history. It is filled with melancholy, but I find it incredibly powerful.</a:t>
            </a:r>
          </a:p>
        </p:txBody>
      </p:sp>
      <p:sp>
        <p:nvSpPr>
          <p:cNvPr id="2" name="Text Placeholder 11">
            <a:extLst>
              <a:ext uri="{FF2B5EF4-FFF2-40B4-BE49-F238E27FC236}">
                <a16:creationId xmlns:a16="http://schemas.microsoft.com/office/drawing/2014/main" id="{D36CEEBF-9322-6FED-A24E-4375CC1651A0}"/>
              </a:ext>
            </a:extLst>
          </p:cNvPr>
          <p:cNvSpPr txBox="1">
            <a:spLocks/>
          </p:cNvSpPr>
          <p:nvPr/>
        </p:nvSpPr>
        <p:spPr>
          <a:xfrm>
            <a:off x="8640000" y="685800"/>
            <a:ext cx="3289868" cy="445672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Analysis of poem in relation to the question, including: </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direct references and key quotes from the poem</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correct metalanguage when discussing the figurative and stylistic elements of the poem</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reference to aspect(s) of the question.</a:t>
            </a:r>
          </a:p>
        </p:txBody>
      </p:sp>
      <p:cxnSp>
        <p:nvCxnSpPr>
          <p:cNvPr id="4" name="Straight Arrow Connector 3">
            <a:extLst>
              <a:ext uri="{FF2B5EF4-FFF2-40B4-BE49-F238E27FC236}">
                <a16:creationId xmlns:a16="http://schemas.microsoft.com/office/drawing/2014/main" id="{CC378BB9-3ABD-D483-CD5D-A69D215EFD5D}"/>
              </a:ext>
              <a:ext uri="{C183D7F6-B498-43B3-948B-1728B52AA6E4}">
                <adec:decorative xmlns:adec="http://schemas.microsoft.com/office/drawing/2017/decorative" val="1"/>
              </a:ext>
            </a:extLst>
          </p:cNvPr>
          <p:cNvCxnSpPr>
            <a:cxnSpLocks/>
            <a:stCxn id="2" idx="1"/>
            <a:endCxn id="5" idx="3"/>
          </p:cNvCxnSpPr>
          <p:nvPr/>
        </p:nvCxnSpPr>
        <p:spPr>
          <a:xfrm flipH="1">
            <a:off x="6647471" y="2914163"/>
            <a:ext cx="1992529" cy="1190966"/>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BFCC4E29-6495-7418-7A3D-054F214D7FEF}"/>
              </a:ext>
              <a:ext uri="{C183D7F6-B498-43B3-948B-1728B52AA6E4}">
                <adec:decorative xmlns:adec="http://schemas.microsoft.com/office/drawing/2017/decorative" val="1"/>
              </a:ext>
            </a:extLst>
          </p:cNvPr>
          <p:cNvSpPr/>
          <p:nvPr/>
        </p:nvSpPr>
        <p:spPr>
          <a:xfrm>
            <a:off x="216000" y="1567087"/>
            <a:ext cx="6431471" cy="5076083"/>
          </a:xfrm>
          <a:prstGeom prst="roundRect">
            <a:avLst>
              <a:gd name="adj" fmla="val 1192"/>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9" name="Text Placeholder 11">
            <a:extLst>
              <a:ext uri="{FF2B5EF4-FFF2-40B4-BE49-F238E27FC236}">
                <a16:creationId xmlns:a16="http://schemas.microsoft.com/office/drawing/2014/main" id="{6838368A-531B-66EB-A6CD-1E58BE08AA29}"/>
              </a:ext>
            </a:extLst>
          </p:cNvPr>
          <p:cNvSpPr txBox="1">
            <a:spLocks/>
          </p:cNvSpPr>
          <p:nvPr/>
        </p:nvSpPr>
        <p:spPr>
          <a:xfrm>
            <a:off x="8640000" y="5383394"/>
            <a:ext cx="3217378" cy="122260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Evaluative language expresses a personal opinion about the poem.</a:t>
            </a:r>
          </a:p>
        </p:txBody>
      </p:sp>
      <p:cxnSp>
        <p:nvCxnSpPr>
          <p:cNvPr id="14" name="Straight Arrow Connector 13">
            <a:extLst>
              <a:ext uri="{FF2B5EF4-FFF2-40B4-BE49-F238E27FC236}">
                <a16:creationId xmlns:a16="http://schemas.microsoft.com/office/drawing/2014/main" id="{E8AB3E8A-DD83-3652-E0AA-3BB31A9BAC23}"/>
              </a:ext>
              <a:ext uri="{C183D7F6-B498-43B3-948B-1728B52AA6E4}">
                <adec:decorative xmlns:adec="http://schemas.microsoft.com/office/drawing/2017/decorative" val="1"/>
              </a:ext>
            </a:extLst>
          </p:cNvPr>
          <p:cNvCxnSpPr>
            <a:cxnSpLocks/>
            <a:endCxn id="16" idx="3"/>
          </p:cNvCxnSpPr>
          <p:nvPr/>
        </p:nvCxnSpPr>
        <p:spPr>
          <a:xfrm flipH="1" flipV="1">
            <a:off x="6219824" y="5919086"/>
            <a:ext cx="2368122" cy="80119"/>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Slide Number Placeholder 2">
            <a:extLst>
              <a:ext uri="{FF2B5EF4-FFF2-40B4-BE49-F238E27FC236}">
                <a16:creationId xmlns:a16="http://schemas.microsoft.com/office/drawing/2014/main" id="{2AF04A6C-2AC4-1061-E091-0A28892194B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28</a:t>
            </a:fld>
            <a:endParaRPr lang="en-AU"/>
          </a:p>
        </p:txBody>
      </p:sp>
    </p:spTree>
    <p:extLst>
      <p:ext uri="{BB962C8B-B14F-4D97-AF65-F5344CB8AC3E}">
        <p14:creationId xmlns:p14="http://schemas.microsoft.com/office/powerpoint/2010/main" val="104840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9E2B9-3939-6860-4ACB-0A0BD98C886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4B8DBB9D-25B7-4F2D-61CF-55170061E061}"/>
              </a:ext>
            </a:extLst>
          </p:cNvPr>
          <p:cNvSpPr>
            <a:spLocks noGrp="1"/>
          </p:cNvSpPr>
          <p:nvPr>
            <p:ph type="title"/>
          </p:nvPr>
        </p:nvSpPr>
        <p:spPr>
          <a:xfrm>
            <a:off x="359999" y="360000"/>
            <a:ext cx="11483999" cy="545601"/>
          </a:xfrm>
        </p:spPr>
        <p:txBody>
          <a:bodyPr/>
          <a:lstStyle/>
          <a:p>
            <a:r>
              <a:rPr lang="en-US"/>
              <a:t>Analysis and discussion of poem (10)</a:t>
            </a:r>
            <a:endParaRPr lang="en-AU"/>
          </a:p>
        </p:txBody>
      </p:sp>
      <p:grpSp>
        <p:nvGrpSpPr>
          <p:cNvPr id="10" name="Group 9">
            <a:extLst>
              <a:ext uri="{FF2B5EF4-FFF2-40B4-BE49-F238E27FC236}">
                <a16:creationId xmlns:a16="http://schemas.microsoft.com/office/drawing/2014/main" id="{99367042-94A9-73C9-368E-453974FDDEE7}"/>
              </a:ext>
              <a:ext uri="{C183D7F6-B498-43B3-948B-1728B52AA6E4}">
                <adec:decorative xmlns:adec="http://schemas.microsoft.com/office/drawing/2017/decorative" val="1"/>
              </a:ext>
            </a:extLst>
          </p:cNvPr>
          <p:cNvGrpSpPr/>
          <p:nvPr/>
        </p:nvGrpSpPr>
        <p:grpSpPr>
          <a:xfrm>
            <a:off x="359999" y="1625257"/>
            <a:ext cx="6054361" cy="1306489"/>
            <a:chOff x="359999" y="1625257"/>
            <a:chExt cx="6054361" cy="1306489"/>
          </a:xfrm>
          <a:solidFill>
            <a:schemeClr val="tx2">
              <a:lumMod val="20000"/>
              <a:lumOff val="80000"/>
            </a:schemeClr>
          </a:solidFill>
        </p:grpSpPr>
        <p:sp>
          <p:nvSpPr>
            <p:cNvPr id="4" name="Rectangle: Rounded Corners 3">
              <a:extLst>
                <a:ext uri="{FF2B5EF4-FFF2-40B4-BE49-F238E27FC236}">
                  <a16:creationId xmlns:a16="http://schemas.microsoft.com/office/drawing/2014/main" id="{E7DF92EC-3FF1-2010-4803-555CA1287FCD}"/>
                </a:ext>
              </a:extLst>
            </p:cNvPr>
            <p:cNvSpPr/>
            <p:nvPr/>
          </p:nvSpPr>
          <p:spPr>
            <a:xfrm>
              <a:off x="1514271" y="1625257"/>
              <a:ext cx="4900089"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3AE73D52-E9E8-D5C9-113E-AC8DCA9EB51C}"/>
                </a:ext>
              </a:extLst>
            </p:cNvPr>
            <p:cNvSpPr/>
            <p:nvPr/>
          </p:nvSpPr>
          <p:spPr>
            <a:xfrm>
              <a:off x="359999" y="2021693"/>
              <a:ext cx="6054361" cy="45460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79D4CF00-6361-AAA9-875B-2DA5A1627F90}"/>
                </a:ext>
              </a:extLst>
            </p:cNvPr>
            <p:cNvSpPr/>
            <p:nvPr/>
          </p:nvSpPr>
          <p:spPr>
            <a:xfrm>
              <a:off x="359999" y="2477140"/>
              <a:ext cx="5659802" cy="45460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grpSp>
      <p:sp>
        <p:nvSpPr>
          <p:cNvPr id="13" name="Text Placeholder 12">
            <a:extLst>
              <a:ext uri="{FF2B5EF4-FFF2-40B4-BE49-F238E27FC236}">
                <a16:creationId xmlns:a16="http://schemas.microsoft.com/office/drawing/2014/main" id="{7A4EFB9A-BE0B-474E-4CC3-08AEB2A5290E}"/>
              </a:ext>
            </a:extLst>
          </p:cNvPr>
          <p:cNvSpPr>
            <a:spLocks noGrp="1"/>
          </p:cNvSpPr>
          <p:nvPr>
            <p:ph type="body" sz="quarter" idx="18"/>
          </p:nvPr>
        </p:nvSpPr>
        <p:spPr>
          <a:xfrm>
            <a:off x="360000" y="982520"/>
            <a:ext cx="11483998" cy="356423"/>
          </a:xfrm>
        </p:spPr>
        <p:txBody>
          <a:bodyPr/>
          <a:lstStyle/>
          <a:p>
            <a:r>
              <a:rPr lang="en-US" dirty="0"/>
              <a:t>Student sample annotations</a:t>
            </a:r>
            <a:endParaRPr lang="en-AU" dirty="0"/>
          </a:p>
        </p:txBody>
      </p:sp>
      <p:sp>
        <p:nvSpPr>
          <p:cNvPr id="12" name="Text Placeholder 11">
            <a:extLst>
              <a:ext uri="{FF2B5EF4-FFF2-40B4-BE49-F238E27FC236}">
                <a16:creationId xmlns:a16="http://schemas.microsoft.com/office/drawing/2014/main" id="{F7AFF11F-7C9A-9DB8-CF57-E03F74F33558}"/>
              </a:ext>
            </a:extLst>
          </p:cNvPr>
          <p:cNvSpPr>
            <a:spLocks noGrp="1"/>
          </p:cNvSpPr>
          <p:nvPr>
            <p:ph type="body" sz="quarter" idx="17"/>
          </p:nvPr>
        </p:nvSpPr>
        <p:spPr>
          <a:xfrm>
            <a:off x="359999" y="1567087"/>
            <a:ext cx="6145833" cy="2257329"/>
          </a:xfrm>
        </p:spPr>
        <p:txBody>
          <a:bodyPr/>
          <a:lstStyle/>
          <a:p>
            <a:pPr>
              <a:lnSpc>
                <a:spcPct val="150000"/>
              </a:lnSpc>
              <a:spcBef>
                <a:spcPts val="1200"/>
              </a:spcBef>
              <a:spcAft>
                <a:spcPts val="600"/>
              </a:spcAft>
            </a:pPr>
            <a:r>
              <a:rPr lang="en-AU" b="1" dirty="0"/>
              <a:t>TAYLOR</a:t>
            </a:r>
            <a:r>
              <a:rPr lang="en-AU" dirty="0"/>
              <a:t>: I see a connection between this poem and Jazz Money’s ‘GUDYI’ in that they both have a deep connection to song and the impact of colonisation. We have time for you to share your thoughts on just one more section of ‘Circles and Squares’ if you’d like?</a:t>
            </a:r>
          </a:p>
        </p:txBody>
      </p:sp>
      <p:sp>
        <p:nvSpPr>
          <p:cNvPr id="2" name="Text Placeholder 11">
            <a:extLst>
              <a:ext uri="{FF2B5EF4-FFF2-40B4-BE49-F238E27FC236}">
                <a16:creationId xmlns:a16="http://schemas.microsoft.com/office/drawing/2014/main" id="{73BAFA2B-9C36-8CA7-D395-7490B322ABD2}"/>
              </a:ext>
            </a:extLst>
          </p:cNvPr>
          <p:cNvSpPr txBox="1">
            <a:spLocks/>
          </p:cNvSpPr>
          <p:nvPr/>
        </p:nvSpPr>
        <p:spPr>
          <a:xfrm>
            <a:off x="8640000" y="1625256"/>
            <a:ext cx="3203998" cy="1343129"/>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Evaluative language is used to make a connection between the themes of the two poems.</a:t>
            </a:r>
          </a:p>
        </p:txBody>
      </p:sp>
      <p:cxnSp>
        <p:nvCxnSpPr>
          <p:cNvPr id="5" name="Straight Arrow Connector 4">
            <a:extLst>
              <a:ext uri="{FF2B5EF4-FFF2-40B4-BE49-F238E27FC236}">
                <a16:creationId xmlns:a16="http://schemas.microsoft.com/office/drawing/2014/main" id="{15F179AE-FC2B-1679-011B-5A48943E466A}"/>
              </a:ext>
              <a:ext uri="{C183D7F6-B498-43B3-948B-1728B52AA6E4}">
                <adec:decorative xmlns:adec="http://schemas.microsoft.com/office/drawing/2017/decorative" val="1"/>
              </a:ext>
            </a:extLst>
          </p:cNvPr>
          <p:cNvCxnSpPr>
            <a:cxnSpLocks/>
          </p:cNvCxnSpPr>
          <p:nvPr/>
        </p:nvCxnSpPr>
        <p:spPr>
          <a:xfrm flipH="1">
            <a:off x="6414360" y="1873558"/>
            <a:ext cx="2161229" cy="236720"/>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186B4C59-1BF4-C2D2-4EB6-F34CE9A8782A}"/>
              </a:ext>
              <a:ext uri="{C183D7F6-B498-43B3-948B-1728B52AA6E4}">
                <adec:decorative xmlns:adec="http://schemas.microsoft.com/office/drawing/2017/decorative" val="1"/>
              </a:ext>
            </a:extLst>
          </p:cNvPr>
          <p:cNvCxnSpPr>
            <a:cxnSpLocks/>
            <a:endCxn id="15" idx="3"/>
          </p:cNvCxnSpPr>
          <p:nvPr/>
        </p:nvCxnSpPr>
        <p:spPr>
          <a:xfrm flipH="1" flipV="1">
            <a:off x="6633028" y="3221910"/>
            <a:ext cx="1942561" cy="463003"/>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Rectangle: Rounded Corners 14">
            <a:extLst>
              <a:ext uri="{FF2B5EF4-FFF2-40B4-BE49-F238E27FC236}">
                <a16:creationId xmlns:a16="http://schemas.microsoft.com/office/drawing/2014/main" id="{5189E0FF-33E0-8979-6594-C6AE12AA3B8A}"/>
              </a:ext>
              <a:ext uri="{C183D7F6-B498-43B3-948B-1728B52AA6E4}">
                <adec:decorative xmlns:adec="http://schemas.microsoft.com/office/drawing/2017/decorative" val="1"/>
              </a:ext>
            </a:extLst>
          </p:cNvPr>
          <p:cNvSpPr/>
          <p:nvPr/>
        </p:nvSpPr>
        <p:spPr>
          <a:xfrm>
            <a:off x="232183" y="2535044"/>
            <a:ext cx="6400845" cy="1373731"/>
          </a:xfrm>
          <a:prstGeom prst="roundRect">
            <a:avLst>
              <a:gd name="adj" fmla="val 7437"/>
            </a:avLst>
          </a:prstGeom>
          <a:noFill/>
          <a:ln w="38100">
            <a:solidFill>
              <a:schemeClr val="accent5"/>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16" name="Text Placeholder 11">
            <a:extLst>
              <a:ext uri="{FF2B5EF4-FFF2-40B4-BE49-F238E27FC236}">
                <a16:creationId xmlns:a16="http://schemas.microsoft.com/office/drawing/2014/main" id="{C512899A-238F-12B6-3313-69BA807F8B80}"/>
              </a:ext>
            </a:extLst>
          </p:cNvPr>
          <p:cNvSpPr txBox="1">
            <a:spLocks/>
          </p:cNvSpPr>
          <p:nvPr/>
        </p:nvSpPr>
        <p:spPr>
          <a:xfrm>
            <a:off x="8640000" y="3464468"/>
            <a:ext cx="3203998" cy="159941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Closed question guides Parker to give an additional example from the poem. </a:t>
            </a:r>
          </a:p>
        </p:txBody>
      </p:sp>
      <p:sp>
        <p:nvSpPr>
          <p:cNvPr id="3" name="Slide Number Placeholder 2">
            <a:extLst>
              <a:ext uri="{FF2B5EF4-FFF2-40B4-BE49-F238E27FC236}">
                <a16:creationId xmlns:a16="http://schemas.microsoft.com/office/drawing/2014/main" id="{82FC2745-FD2B-15D1-9B7A-5A025B62FB0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29</a:t>
            </a:fld>
            <a:endParaRPr lang="en-AU"/>
          </a:p>
        </p:txBody>
      </p:sp>
    </p:spTree>
    <p:extLst>
      <p:ext uri="{BB962C8B-B14F-4D97-AF65-F5344CB8AC3E}">
        <p14:creationId xmlns:p14="http://schemas.microsoft.com/office/powerpoint/2010/main" val="192413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33265-3B32-43F3-F88D-CCDC3EFEAF7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4A39E2DD-44A9-61DB-BF6B-DF4242FFED52}"/>
              </a:ext>
            </a:extLst>
          </p:cNvPr>
          <p:cNvSpPr>
            <a:spLocks noGrp="1"/>
          </p:cNvSpPr>
          <p:nvPr>
            <p:ph type="title"/>
          </p:nvPr>
        </p:nvSpPr>
        <p:spPr>
          <a:xfrm>
            <a:off x="359999" y="360000"/>
            <a:ext cx="11483999" cy="545601"/>
          </a:xfrm>
        </p:spPr>
        <p:txBody>
          <a:bodyPr/>
          <a:lstStyle/>
          <a:p>
            <a:r>
              <a:rPr lang="en-US"/>
              <a:t>Analysis and discussion of poem (11)</a:t>
            </a:r>
            <a:endParaRPr lang="en-AU"/>
          </a:p>
        </p:txBody>
      </p:sp>
      <p:sp>
        <p:nvSpPr>
          <p:cNvPr id="13" name="Text Placeholder 12">
            <a:extLst>
              <a:ext uri="{FF2B5EF4-FFF2-40B4-BE49-F238E27FC236}">
                <a16:creationId xmlns:a16="http://schemas.microsoft.com/office/drawing/2014/main" id="{86BFE4B6-24F1-81A2-F250-E86BC13CBE65}"/>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10AD3057-536C-8806-F241-7760B2ACAEAF}"/>
              </a:ext>
            </a:extLst>
          </p:cNvPr>
          <p:cNvSpPr>
            <a:spLocks noGrp="1"/>
          </p:cNvSpPr>
          <p:nvPr>
            <p:ph type="body" sz="quarter" idx="17"/>
          </p:nvPr>
        </p:nvSpPr>
        <p:spPr>
          <a:xfrm>
            <a:off x="359999" y="1567087"/>
            <a:ext cx="6273029" cy="2951126"/>
          </a:xfrm>
        </p:spPr>
        <p:txBody>
          <a:bodyPr/>
          <a:lstStyle/>
          <a:p>
            <a:pPr>
              <a:lnSpc>
                <a:spcPct val="150000"/>
              </a:lnSpc>
              <a:spcBef>
                <a:spcPts val="1200"/>
              </a:spcBef>
              <a:spcAft>
                <a:spcPts val="600"/>
              </a:spcAft>
            </a:pPr>
            <a:r>
              <a:rPr lang="en-AU" b="1" dirty="0"/>
              <a:t>PARKER</a:t>
            </a:r>
            <a:r>
              <a:rPr lang="en-AU" dirty="0"/>
              <a:t>: GUDYI’s poem reflects the importance of the land and the natural environment, and this connection is also represented in Eckermann’s poem:</a:t>
            </a:r>
          </a:p>
          <a:p>
            <a:pPr algn="ctr">
              <a:lnSpc>
                <a:spcPct val="150000"/>
              </a:lnSpc>
              <a:spcBef>
                <a:spcPts val="1200"/>
              </a:spcBef>
              <a:spcAft>
                <a:spcPts val="600"/>
              </a:spcAft>
            </a:pPr>
            <a:r>
              <a:rPr lang="en-AU" dirty="0"/>
              <a:t>We slept in Circles on beaches around our fires</a:t>
            </a:r>
          </a:p>
          <a:p>
            <a:pPr algn="ctr">
              <a:lnSpc>
                <a:spcPct val="150000"/>
              </a:lnSpc>
              <a:spcBef>
                <a:spcPts val="1200"/>
              </a:spcBef>
              <a:spcAft>
                <a:spcPts val="600"/>
              </a:spcAft>
            </a:pPr>
            <a:r>
              <a:rPr lang="en-AU" dirty="0"/>
              <a:t>We sat in the dirt, on Our land, that belongs to a big Round planet</a:t>
            </a:r>
          </a:p>
          <a:p>
            <a:pPr algn="ctr">
              <a:lnSpc>
                <a:spcPct val="150000"/>
              </a:lnSpc>
              <a:spcBef>
                <a:spcPts val="1200"/>
              </a:spcBef>
              <a:spcAft>
                <a:spcPts val="600"/>
              </a:spcAft>
            </a:pPr>
            <a:r>
              <a:rPr lang="en-AU" dirty="0"/>
              <a:t>We watched the Moon grow to a magnificent yellow Circle</a:t>
            </a:r>
          </a:p>
        </p:txBody>
      </p:sp>
      <p:sp>
        <p:nvSpPr>
          <p:cNvPr id="2" name="Text Placeholder 11">
            <a:extLst>
              <a:ext uri="{FF2B5EF4-FFF2-40B4-BE49-F238E27FC236}">
                <a16:creationId xmlns:a16="http://schemas.microsoft.com/office/drawing/2014/main" id="{6DC46F9E-4844-FFD9-6BDF-99AFDEC64D3B}"/>
              </a:ext>
            </a:extLst>
          </p:cNvPr>
          <p:cNvSpPr txBox="1">
            <a:spLocks/>
          </p:cNvSpPr>
          <p:nvPr/>
        </p:nvSpPr>
        <p:spPr>
          <a:xfrm>
            <a:off x="8640000" y="1650988"/>
            <a:ext cx="3203998" cy="12464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Clear topic sentence leads discussion and analysis of this stanza of the poem.</a:t>
            </a:r>
          </a:p>
        </p:txBody>
      </p:sp>
      <p:cxnSp>
        <p:nvCxnSpPr>
          <p:cNvPr id="4" name="Straight Arrow Connector 3">
            <a:extLst>
              <a:ext uri="{FF2B5EF4-FFF2-40B4-BE49-F238E27FC236}">
                <a16:creationId xmlns:a16="http://schemas.microsoft.com/office/drawing/2014/main" id="{27AF3B96-CCB8-1BF8-3E51-E6E8E4FAC983}"/>
              </a:ext>
              <a:ext uri="{C183D7F6-B498-43B3-948B-1728B52AA6E4}">
                <adec:decorative xmlns:adec="http://schemas.microsoft.com/office/drawing/2017/decorative" val="1"/>
              </a:ext>
            </a:extLst>
          </p:cNvPr>
          <p:cNvCxnSpPr>
            <a:cxnSpLocks/>
            <a:endCxn id="5" idx="3"/>
          </p:cNvCxnSpPr>
          <p:nvPr/>
        </p:nvCxnSpPr>
        <p:spPr>
          <a:xfrm flipH="1">
            <a:off x="6741814" y="2274206"/>
            <a:ext cx="1839954" cy="0"/>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DEF4F587-3952-CDE8-FC66-65D37FE1636E}"/>
              </a:ext>
              <a:ext uri="{C183D7F6-B498-43B3-948B-1728B52AA6E4}">
                <adec:decorative xmlns:adec="http://schemas.microsoft.com/office/drawing/2017/decorative" val="1"/>
              </a:ext>
            </a:extLst>
          </p:cNvPr>
          <p:cNvSpPr/>
          <p:nvPr/>
        </p:nvSpPr>
        <p:spPr>
          <a:xfrm>
            <a:off x="216000" y="1567087"/>
            <a:ext cx="6525814" cy="1414238"/>
          </a:xfrm>
          <a:prstGeom prst="roundRect">
            <a:avLst>
              <a:gd name="adj" fmla="val 7437"/>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9" name="Text Placeholder 11">
            <a:extLst>
              <a:ext uri="{FF2B5EF4-FFF2-40B4-BE49-F238E27FC236}">
                <a16:creationId xmlns:a16="http://schemas.microsoft.com/office/drawing/2014/main" id="{3772D01D-7F0C-233D-8707-CA9AE099F417}"/>
              </a:ext>
            </a:extLst>
          </p:cNvPr>
          <p:cNvSpPr txBox="1">
            <a:spLocks/>
          </p:cNvSpPr>
          <p:nvPr/>
        </p:nvSpPr>
        <p:spPr>
          <a:xfrm>
            <a:off x="8640000" y="3929065"/>
            <a:ext cx="3203998" cy="12464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Lines and/or stanzas from the poem is formatted as they appear in the original poem.</a:t>
            </a:r>
          </a:p>
        </p:txBody>
      </p:sp>
      <p:cxnSp>
        <p:nvCxnSpPr>
          <p:cNvPr id="10" name="Straight Arrow Connector 9">
            <a:extLst>
              <a:ext uri="{FF2B5EF4-FFF2-40B4-BE49-F238E27FC236}">
                <a16:creationId xmlns:a16="http://schemas.microsoft.com/office/drawing/2014/main" id="{633C2233-7CC7-4F9D-5137-E3AB1776E80C}"/>
              </a:ext>
              <a:ext uri="{C183D7F6-B498-43B3-948B-1728B52AA6E4}">
                <adec:decorative xmlns:adec="http://schemas.microsoft.com/office/drawing/2017/decorative" val="1"/>
              </a:ext>
            </a:extLst>
          </p:cNvPr>
          <p:cNvCxnSpPr>
            <a:cxnSpLocks/>
          </p:cNvCxnSpPr>
          <p:nvPr/>
        </p:nvCxnSpPr>
        <p:spPr>
          <a:xfrm flipH="1">
            <a:off x="6741815" y="4552282"/>
            <a:ext cx="1839953" cy="0"/>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Rectangle: Rounded Corners 13">
            <a:extLst>
              <a:ext uri="{FF2B5EF4-FFF2-40B4-BE49-F238E27FC236}">
                <a16:creationId xmlns:a16="http://schemas.microsoft.com/office/drawing/2014/main" id="{798C45CC-0F44-EF9E-745C-D70FC9940E5E}"/>
              </a:ext>
              <a:ext uri="{C183D7F6-B498-43B3-948B-1728B52AA6E4}">
                <adec:decorative xmlns:adec="http://schemas.microsoft.com/office/drawing/2017/decorative" val="1"/>
              </a:ext>
            </a:extLst>
          </p:cNvPr>
          <p:cNvSpPr/>
          <p:nvPr/>
        </p:nvSpPr>
        <p:spPr>
          <a:xfrm>
            <a:off x="216000" y="3127512"/>
            <a:ext cx="6525815" cy="2849542"/>
          </a:xfrm>
          <a:prstGeom prst="roundRect">
            <a:avLst>
              <a:gd name="adj" fmla="val 3119"/>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F28E9DE8-AB0E-E8A2-2CE5-204811DC006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30</a:t>
            </a:fld>
            <a:endParaRPr lang="en-AU"/>
          </a:p>
        </p:txBody>
      </p:sp>
    </p:spTree>
    <p:extLst>
      <p:ext uri="{BB962C8B-B14F-4D97-AF65-F5344CB8AC3E}">
        <p14:creationId xmlns:p14="http://schemas.microsoft.com/office/powerpoint/2010/main" val="97930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9" grpId="0"/>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48620-2833-D3A2-76B4-8854D395094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7DDAA65-9CC1-7E95-79D4-91345275C65A}"/>
              </a:ext>
            </a:extLst>
          </p:cNvPr>
          <p:cNvSpPr>
            <a:spLocks noGrp="1"/>
          </p:cNvSpPr>
          <p:nvPr>
            <p:ph type="title"/>
          </p:nvPr>
        </p:nvSpPr>
        <p:spPr>
          <a:xfrm>
            <a:off x="359999" y="360000"/>
            <a:ext cx="11483999" cy="545601"/>
          </a:xfrm>
        </p:spPr>
        <p:txBody>
          <a:bodyPr/>
          <a:lstStyle/>
          <a:p>
            <a:r>
              <a:rPr lang="en-US"/>
              <a:t>Analysis and discussion of poem (12)</a:t>
            </a:r>
            <a:endParaRPr lang="en-AU"/>
          </a:p>
        </p:txBody>
      </p:sp>
      <p:grpSp>
        <p:nvGrpSpPr>
          <p:cNvPr id="7" name="Group 6">
            <a:extLst>
              <a:ext uri="{FF2B5EF4-FFF2-40B4-BE49-F238E27FC236}">
                <a16:creationId xmlns:a16="http://schemas.microsoft.com/office/drawing/2014/main" id="{63E53DC8-1652-EBE4-E9EA-BEA0F153ACF4}"/>
              </a:ext>
              <a:ext uri="{C183D7F6-B498-43B3-948B-1728B52AA6E4}">
                <adec:decorative xmlns:adec="http://schemas.microsoft.com/office/drawing/2017/decorative" val="1"/>
              </a:ext>
            </a:extLst>
          </p:cNvPr>
          <p:cNvGrpSpPr/>
          <p:nvPr/>
        </p:nvGrpSpPr>
        <p:grpSpPr>
          <a:xfrm>
            <a:off x="194629" y="3960465"/>
            <a:ext cx="6209082" cy="1219234"/>
            <a:chOff x="286061" y="1679961"/>
            <a:chExt cx="6209082" cy="1219234"/>
          </a:xfrm>
          <a:solidFill>
            <a:schemeClr val="tx2">
              <a:lumMod val="20000"/>
              <a:lumOff val="80000"/>
            </a:schemeClr>
          </a:solidFill>
        </p:grpSpPr>
        <p:sp>
          <p:nvSpPr>
            <p:cNvPr id="8" name="Rectangle: Rounded Corners 7">
              <a:extLst>
                <a:ext uri="{FF2B5EF4-FFF2-40B4-BE49-F238E27FC236}">
                  <a16:creationId xmlns:a16="http://schemas.microsoft.com/office/drawing/2014/main" id="{0B496678-68B3-8228-AF69-134EC123A291}"/>
                </a:ext>
              </a:extLst>
            </p:cNvPr>
            <p:cNvSpPr/>
            <p:nvPr/>
          </p:nvSpPr>
          <p:spPr>
            <a:xfrm>
              <a:off x="1142019" y="1679961"/>
              <a:ext cx="5353124"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BB894BE0-9E8F-B27A-C904-70404D6E16A3}"/>
                </a:ext>
              </a:extLst>
            </p:cNvPr>
            <p:cNvSpPr/>
            <p:nvPr/>
          </p:nvSpPr>
          <p:spPr>
            <a:xfrm>
              <a:off x="286061" y="2076397"/>
              <a:ext cx="6209082" cy="396436"/>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5E1EC618-C457-C647-0AFB-118928AE6915}"/>
                </a:ext>
              </a:extLst>
            </p:cNvPr>
            <p:cNvSpPr/>
            <p:nvPr/>
          </p:nvSpPr>
          <p:spPr>
            <a:xfrm>
              <a:off x="286061" y="2472833"/>
              <a:ext cx="2272200" cy="426362"/>
            </a:xfrm>
            <a:prstGeom prst="roundRect">
              <a:avLst>
                <a:gd name="adj" fmla="val 7437"/>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en-AU" sz="1800">
                <a:solidFill>
                  <a:schemeClr val="tx1"/>
                </a:solidFill>
                <a:latin typeface="Arial" panose="020B0604020202020204" pitchFamily="34" charset="0"/>
                <a:cs typeface="Arial" panose="020B0604020202020204" pitchFamily="34" charset="0"/>
              </a:endParaRPr>
            </a:p>
          </p:txBody>
        </p:sp>
      </p:grpSp>
      <p:sp>
        <p:nvSpPr>
          <p:cNvPr id="13" name="Text Placeholder 12">
            <a:extLst>
              <a:ext uri="{FF2B5EF4-FFF2-40B4-BE49-F238E27FC236}">
                <a16:creationId xmlns:a16="http://schemas.microsoft.com/office/drawing/2014/main" id="{D060BE25-DA7F-D1C1-08E0-64060B53C0F4}"/>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01C89172-5E1E-AE1F-A594-85CA04986034}"/>
              </a:ext>
            </a:extLst>
          </p:cNvPr>
          <p:cNvSpPr>
            <a:spLocks noGrp="1"/>
          </p:cNvSpPr>
          <p:nvPr>
            <p:ph type="body" sz="quarter" idx="17"/>
          </p:nvPr>
        </p:nvSpPr>
        <p:spPr>
          <a:xfrm>
            <a:off x="359999" y="1567087"/>
            <a:ext cx="6273029" cy="2951126"/>
          </a:xfrm>
        </p:spPr>
        <p:txBody>
          <a:bodyPr/>
          <a:lstStyle/>
          <a:p>
            <a:pPr>
              <a:lnSpc>
                <a:spcPct val="150000"/>
              </a:lnSpc>
              <a:spcBef>
                <a:spcPts val="1200"/>
              </a:spcBef>
              <a:spcAft>
                <a:spcPts val="600"/>
              </a:spcAft>
            </a:pPr>
            <a:r>
              <a:rPr lang="en-AU" dirty="0"/>
              <a:t>Eckermann’s use of capitalisation is present again, this time reinforced by the repetition of the inclusive pronoun ‘we’. The capitalisation of ‘Our’ highlights their connection to the land. They do not live in houses, they sleep and sit on the land, looking at the magnificent moon. It is a lovely tranquil image that reflects the importance of being at one with the planet and Aboriginal culture.</a:t>
            </a:r>
          </a:p>
        </p:txBody>
      </p:sp>
      <p:sp>
        <p:nvSpPr>
          <p:cNvPr id="17" name="Text Placeholder 11">
            <a:extLst>
              <a:ext uri="{FF2B5EF4-FFF2-40B4-BE49-F238E27FC236}">
                <a16:creationId xmlns:a16="http://schemas.microsoft.com/office/drawing/2014/main" id="{7E73FC58-793A-A544-89F4-0FF214E4B20C}"/>
              </a:ext>
            </a:extLst>
          </p:cNvPr>
          <p:cNvSpPr txBox="1">
            <a:spLocks/>
          </p:cNvSpPr>
          <p:nvPr/>
        </p:nvSpPr>
        <p:spPr>
          <a:xfrm>
            <a:off x="8640000" y="666920"/>
            <a:ext cx="3336000" cy="4391929"/>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Analysis of poem in relation to the question, including: </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direct references and key quotes from the poem</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correct metalanguage when discussing the figurative and stylistic elements of the poem</a:t>
            </a:r>
          </a:p>
          <a:p>
            <a:pPr marL="285750" indent="-285750">
              <a:spcBef>
                <a:spcPts val="1200"/>
              </a:spcBef>
              <a:spcAft>
                <a:spcPts val="600"/>
              </a:spcAft>
              <a:buFont typeface="Arial" panose="020B0604020202020204" pitchFamily="34" charset="0"/>
              <a:buChar char="•"/>
            </a:pPr>
            <a:r>
              <a:rPr lang="en-AU" sz="1800" dirty="0">
                <a:ea typeface="Calibri" panose="020F0502020204030204" pitchFamily="34" charset="0"/>
              </a:rPr>
              <a:t>reference to aspect(s) of the question.</a:t>
            </a:r>
          </a:p>
        </p:txBody>
      </p:sp>
      <p:sp>
        <p:nvSpPr>
          <p:cNvPr id="5" name="Text Placeholder 11">
            <a:extLst>
              <a:ext uri="{FF2B5EF4-FFF2-40B4-BE49-F238E27FC236}">
                <a16:creationId xmlns:a16="http://schemas.microsoft.com/office/drawing/2014/main" id="{A96898DF-B919-1F94-741C-AA4D8C0CD546}"/>
              </a:ext>
            </a:extLst>
          </p:cNvPr>
          <p:cNvSpPr txBox="1">
            <a:spLocks/>
          </p:cNvSpPr>
          <p:nvPr/>
        </p:nvSpPr>
        <p:spPr>
          <a:xfrm>
            <a:off x="8640000" y="5341419"/>
            <a:ext cx="3203998" cy="111210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Evaluative language is used to discuss Eckermann’s use of imagery.</a:t>
            </a:r>
          </a:p>
        </p:txBody>
      </p:sp>
      <p:cxnSp>
        <p:nvCxnSpPr>
          <p:cNvPr id="18" name="Straight Arrow Connector 17">
            <a:extLst>
              <a:ext uri="{FF2B5EF4-FFF2-40B4-BE49-F238E27FC236}">
                <a16:creationId xmlns:a16="http://schemas.microsoft.com/office/drawing/2014/main" id="{B0EA4A29-B0D1-DC56-5595-2B5925AED00A}"/>
              </a:ext>
              <a:ext uri="{C183D7F6-B498-43B3-948B-1728B52AA6E4}">
                <adec:decorative xmlns:adec="http://schemas.microsoft.com/office/drawing/2017/decorative" val="1"/>
              </a:ext>
            </a:extLst>
          </p:cNvPr>
          <p:cNvCxnSpPr>
            <a:cxnSpLocks/>
            <a:stCxn id="17" idx="1"/>
            <a:endCxn id="19" idx="3"/>
          </p:cNvCxnSpPr>
          <p:nvPr/>
        </p:nvCxnSpPr>
        <p:spPr>
          <a:xfrm flipH="1">
            <a:off x="6696000" y="2862885"/>
            <a:ext cx="1944000" cy="566115"/>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9" name="Rectangle: Rounded Corners 18">
            <a:extLst>
              <a:ext uri="{FF2B5EF4-FFF2-40B4-BE49-F238E27FC236}">
                <a16:creationId xmlns:a16="http://schemas.microsoft.com/office/drawing/2014/main" id="{48A2F961-4D5E-2BEA-D9A5-2B3A4A5DB15F}"/>
              </a:ext>
              <a:ext uri="{C183D7F6-B498-43B3-948B-1728B52AA6E4}">
                <adec:decorative xmlns:adec="http://schemas.microsoft.com/office/drawing/2017/decorative" val="1"/>
              </a:ext>
            </a:extLst>
          </p:cNvPr>
          <p:cNvSpPr/>
          <p:nvPr/>
        </p:nvSpPr>
        <p:spPr>
          <a:xfrm>
            <a:off x="216000" y="1567086"/>
            <a:ext cx="6480000" cy="3723827"/>
          </a:xfrm>
          <a:prstGeom prst="roundRect">
            <a:avLst>
              <a:gd name="adj" fmla="val 2047"/>
            </a:avLst>
          </a:prstGeom>
          <a:noFill/>
          <a:ln w="3810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6" name="Straight Arrow Connector 5">
            <a:extLst>
              <a:ext uri="{FF2B5EF4-FFF2-40B4-BE49-F238E27FC236}">
                <a16:creationId xmlns:a16="http://schemas.microsoft.com/office/drawing/2014/main" id="{A4DF3436-8C79-881F-2776-F22A16275574}"/>
              </a:ext>
              <a:ext uri="{C183D7F6-B498-43B3-948B-1728B52AA6E4}">
                <adec:decorative xmlns:adec="http://schemas.microsoft.com/office/drawing/2017/decorative" val="1"/>
              </a:ext>
            </a:extLst>
          </p:cNvPr>
          <p:cNvCxnSpPr>
            <a:cxnSpLocks/>
            <a:endCxn id="8" idx="3"/>
          </p:cNvCxnSpPr>
          <p:nvPr/>
        </p:nvCxnSpPr>
        <p:spPr>
          <a:xfrm flipH="1" flipV="1">
            <a:off x="6403711" y="4158683"/>
            <a:ext cx="2178057" cy="1414800"/>
          </a:xfrm>
          <a:prstGeom prst="straightConnector1">
            <a:avLst/>
          </a:prstGeom>
          <a:ln w="38100" cap="flat" cmpd="sng" algn="ctr">
            <a:solidFill>
              <a:schemeClr val="tx2">
                <a:lumMod val="40000"/>
                <a:lumOff val="6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Slide Number Placeholder 2">
            <a:extLst>
              <a:ext uri="{FF2B5EF4-FFF2-40B4-BE49-F238E27FC236}">
                <a16:creationId xmlns:a16="http://schemas.microsoft.com/office/drawing/2014/main" id="{FC39D849-3F89-DE4E-B99E-270AA245736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31</a:t>
            </a:fld>
            <a:endParaRPr lang="en-AU"/>
          </a:p>
        </p:txBody>
      </p:sp>
    </p:spTree>
    <p:extLst>
      <p:ext uri="{BB962C8B-B14F-4D97-AF65-F5344CB8AC3E}">
        <p14:creationId xmlns:p14="http://schemas.microsoft.com/office/powerpoint/2010/main" val="313068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p:bldP spid="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A0C87-D39E-9701-3C92-E8BBB5D25A08}"/>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1B043D9-1751-4AA3-27E5-9061F5F27CCF}"/>
              </a:ext>
            </a:extLst>
          </p:cNvPr>
          <p:cNvSpPr>
            <a:spLocks noGrp="1"/>
          </p:cNvSpPr>
          <p:nvPr>
            <p:ph type="title"/>
          </p:nvPr>
        </p:nvSpPr>
        <p:spPr>
          <a:xfrm>
            <a:off x="359999" y="360000"/>
            <a:ext cx="11483999" cy="545601"/>
          </a:xfrm>
        </p:spPr>
        <p:txBody>
          <a:bodyPr/>
          <a:lstStyle/>
          <a:p>
            <a:r>
              <a:rPr lang="en-US"/>
              <a:t>Close (1)</a:t>
            </a:r>
            <a:endParaRPr lang="en-AU"/>
          </a:p>
        </p:txBody>
      </p:sp>
      <p:sp>
        <p:nvSpPr>
          <p:cNvPr id="13" name="Text Placeholder 12">
            <a:extLst>
              <a:ext uri="{FF2B5EF4-FFF2-40B4-BE49-F238E27FC236}">
                <a16:creationId xmlns:a16="http://schemas.microsoft.com/office/drawing/2014/main" id="{4E4FB230-4DF9-4893-5B7E-6BFCA000370F}"/>
              </a:ext>
            </a:extLst>
          </p:cNvPr>
          <p:cNvSpPr>
            <a:spLocks noGrp="1"/>
          </p:cNvSpPr>
          <p:nvPr>
            <p:ph type="body" sz="quarter" idx="18"/>
          </p:nvPr>
        </p:nvSpPr>
        <p:spPr>
          <a:xfrm>
            <a:off x="360000" y="982520"/>
            <a:ext cx="11483998" cy="356423"/>
          </a:xfrm>
        </p:spPr>
        <p:txBody>
          <a:bodyPr/>
          <a:lstStyle/>
          <a:p>
            <a:r>
              <a:rPr lang="en-US"/>
              <a:t>Student sample annotations</a:t>
            </a:r>
            <a:endParaRPr lang="en-AU"/>
          </a:p>
        </p:txBody>
      </p:sp>
      <p:sp>
        <p:nvSpPr>
          <p:cNvPr id="12" name="Text Placeholder 11">
            <a:extLst>
              <a:ext uri="{FF2B5EF4-FFF2-40B4-BE49-F238E27FC236}">
                <a16:creationId xmlns:a16="http://schemas.microsoft.com/office/drawing/2014/main" id="{48F2879C-2185-A84D-2632-90B2349758C6}"/>
              </a:ext>
            </a:extLst>
          </p:cNvPr>
          <p:cNvSpPr>
            <a:spLocks noGrp="1"/>
          </p:cNvSpPr>
          <p:nvPr>
            <p:ph type="body" sz="quarter" idx="17"/>
          </p:nvPr>
        </p:nvSpPr>
        <p:spPr>
          <a:xfrm>
            <a:off x="359999" y="1567087"/>
            <a:ext cx="6411504" cy="2951126"/>
          </a:xfrm>
        </p:spPr>
        <p:txBody>
          <a:bodyPr/>
          <a:lstStyle/>
          <a:p>
            <a:pPr>
              <a:lnSpc>
                <a:spcPct val="150000"/>
              </a:lnSpc>
              <a:spcBef>
                <a:spcPts val="1200"/>
              </a:spcBef>
              <a:spcAft>
                <a:spcPts val="600"/>
              </a:spcAft>
            </a:pPr>
            <a:r>
              <a:rPr lang="en-AU" b="1" dirty="0"/>
              <a:t>TAYLOR</a:t>
            </a:r>
            <a:r>
              <a:rPr lang="en-AU" dirty="0"/>
              <a:t>: By using language so creatively, both Ali Cobby Eckermann and Jazz Money really encourage their readers to consider the power poetry has to invite the audience into the composer’s world, particularly the natural world, as we have seen here in ‘GUDYI’ and ‘Circles and Squares. Well, we have come to the end of today’s episode. A big thank you to our listeners for joining us again for this week’s episode of our podcast, What makes poetry powerful?</a:t>
            </a:r>
          </a:p>
        </p:txBody>
      </p:sp>
      <p:sp>
        <p:nvSpPr>
          <p:cNvPr id="2" name="Text Placeholder 11">
            <a:extLst>
              <a:ext uri="{FF2B5EF4-FFF2-40B4-BE49-F238E27FC236}">
                <a16:creationId xmlns:a16="http://schemas.microsoft.com/office/drawing/2014/main" id="{1DF3A598-F8B7-BD55-EC7D-9098CC2D9A3C}"/>
              </a:ext>
            </a:extLst>
          </p:cNvPr>
          <p:cNvSpPr txBox="1">
            <a:spLocks/>
          </p:cNvSpPr>
          <p:nvPr/>
        </p:nvSpPr>
        <p:spPr>
          <a:xfrm>
            <a:off x="8640000" y="1059814"/>
            <a:ext cx="3203998" cy="129523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US" sz="1800" dirty="0">
                <a:ea typeface="Calibri" panose="020F0502020204030204" pitchFamily="34" charset="0"/>
              </a:rPr>
              <a:t>Host wraps up key ideas of the episode and thanks listeners.</a:t>
            </a:r>
            <a:endParaRPr lang="en-AU" sz="1800" dirty="0">
              <a:ea typeface="Calibri" panose="020F0502020204030204" pitchFamily="34" charset="0"/>
            </a:endParaRPr>
          </a:p>
        </p:txBody>
      </p:sp>
      <p:cxnSp>
        <p:nvCxnSpPr>
          <p:cNvPr id="4" name="Straight Arrow Connector 3">
            <a:extLst>
              <a:ext uri="{FF2B5EF4-FFF2-40B4-BE49-F238E27FC236}">
                <a16:creationId xmlns:a16="http://schemas.microsoft.com/office/drawing/2014/main" id="{B09FECE2-028D-E5D1-2A2A-B4A46EE15BA9}"/>
              </a:ext>
              <a:ext uri="{C183D7F6-B498-43B3-948B-1728B52AA6E4}">
                <adec:decorative xmlns:adec="http://schemas.microsoft.com/office/drawing/2017/decorative" val="1"/>
              </a:ext>
            </a:extLst>
          </p:cNvPr>
          <p:cNvCxnSpPr>
            <a:cxnSpLocks/>
            <a:endCxn id="5" idx="3"/>
          </p:cNvCxnSpPr>
          <p:nvPr/>
        </p:nvCxnSpPr>
        <p:spPr>
          <a:xfrm flipH="1">
            <a:off x="6876000" y="1338943"/>
            <a:ext cx="1651774" cy="2332767"/>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2EA6787E-5F8B-90A1-5FE5-6DFA08E56013}"/>
              </a:ext>
              <a:ext uri="{C183D7F6-B498-43B3-948B-1728B52AA6E4}">
                <adec:decorative xmlns:adec="http://schemas.microsoft.com/office/drawing/2017/decorative" val="1"/>
              </a:ext>
            </a:extLst>
          </p:cNvPr>
          <p:cNvSpPr/>
          <p:nvPr/>
        </p:nvSpPr>
        <p:spPr>
          <a:xfrm>
            <a:off x="216000" y="1567087"/>
            <a:ext cx="6660000" cy="4209246"/>
          </a:xfrm>
          <a:prstGeom prst="roundRect">
            <a:avLst>
              <a:gd name="adj" fmla="val 1867"/>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15" name="Rectangle: Rounded Corners 14">
            <a:extLst>
              <a:ext uri="{FF2B5EF4-FFF2-40B4-BE49-F238E27FC236}">
                <a16:creationId xmlns:a16="http://schemas.microsoft.com/office/drawing/2014/main" id="{1C0AEB87-C95C-5E89-9110-E67501B65828}"/>
              </a:ext>
            </a:extLst>
          </p:cNvPr>
          <p:cNvSpPr/>
          <p:nvPr/>
        </p:nvSpPr>
        <p:spPr>
          <a:xfrm>
            <a:off x="8640000" y="2051223"/>
            <a:ext cx="3203998" cy="4349578"/>
          </a:xfrm>
          <a:prstGeom prst="roundRect">
            <a:avLst>
              <a:gd name="adj" fmla="val 7437"/>
            </a:avLst>
          </a:prstGeom>
          <a:solidFill>
            <a:schemeClr val="accent3"/>
          </a:solidFill>
          <a:ln w="38100"/>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in the close, the host might:</a:t>
            </a:r>
          </a:p>
          <a:p>
            <a:pPr marL="285750" indent="-285750">
              <a:lnSpc>
                <a:spcPct val="150000"/>
              </a:lnSpc>
              <a:buFont typeface="Arial" panose="020B0604020202020204" pitchFamily="34" charset="0"/>
              <a:buChar char="•"/>
            </a:pPr>
            <a:r>
              <a:rPr lang="en-US" sz="1800" dirty="0">
                <a:solidFill>
                  <a:schemeClr val="accent1"/>
                </a:solidFill>
                <a:latin typeface="Arial" panose="020B0604020202020204" pitchFamily="34" charset="0"/>
                <a:cs typeface="Arial" panose="020B0604020202020204" pitchFamily="34" charset="0"/>
              </a:rPr>
              <a:t>thank the guests and listeners</a:t>
            </a:r>
          </a:p>
          <a:p>
            <a:pPr marL="285750" indent="-285750">
              <a:lnSpc>
                <a:spcPct val="150000"/>
              </a:lnSpc>
              <a:buFont typeface="Arial" panose="020B0604020202020204" pitchFamily="34" charset="0"/>
              <a:buChar char="•"/>
            </a:pPr>
            <a:r>
              <a:rPr lang="en-US" sz="1800" dirty="0">
                <a:solidFill>
                  <a:schemeClr val="accent1"/>
                </a:solidFill>
                <a:latin typeface="Arial" panose="020B0604020202020204" pitchFamily="34" charset="0"/>
                <a:cs typeface="Arial" panose="020B0604020202020204" pitchFamily="34" charset="0"/>
              </a:rPr>
              <a:t>give the audience information about where to find out more</a:t>
            </a:r>
          </a:p>
          <a:p>
            <a:pPr marL="285750" indent="-285750">
              <a:lnSpc>
                <a:spcPct val="150000"/>
              </a:lnSpc>
              <a:buFont typeface="Arial" panose="020B0604020202020204" pitchFamily="34" charset="0"/>
              <a:buChar char="•"/>
            </a:pPr>
            <a:r>
              <a:rPr lang="en-US" sz="1800" dirty="0">
                <a:solidFill>
                  <a:schemeClr val="accent1"/>
                </a:solidFill>
                <a:latin typeface="Arial" panose="020B0604020202020204" pitchFamily="34" charset="0"/>
                <a:cs typeface="Arial" panose="020B0604020202020204" pitchFamily="34" charset="0"/>
              </a:rPr>
              <a:t>tell the audience what the next episode will be about.</a:t>
            </a:r>
            <a:endParaRPr lang="en-AU" sz="1800" dirty="0">
              <a:solidFill>
                <a:schemeClr val="accent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9A7FF94-8726-22CA-5DF1-1A056630F5F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32</a:t>
            </a:fld>
            <a:endParaRPr lang="en-AU"/>
          </a:p>
        </p:txBody>
      </p:sp>
    </p:spTree>
    <p:extLst>
      <p:ext uri="{BB962C8B-B14F-4D97-AF65-F5344CB8AC3E}">
        <p14:creationId xmlns:p14="http://schemas.microsoft.com/office/powerpoint/2010/main" val="49129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ADE44-8350-E682-89CF-07158346FA4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46BF21A-6494-71E6-53E1-C24858406951}"/>
              </a:ext>
            </a:extLst>
          </p:cNvPr>
          <p:cNvSpPr>
            <a:spLocks noGrp="1"/>
          </p:cNvSpPr>
          <p:nvPr>
            <p:ph type="title"/>
          </p:nvPr>
        </p:nvSpPr>
        <p:spPr>
          <a:xfrm>
            <a:off x="359999" y="360000"/>
            <a:ext cx="11483999" cy="545601"/>
          </a:xfrm>
        </p:spPr>
        <p:txBody>
          <a:bodyPr/>
          <a:lstStyle/>
          <a:p>
            <a:r>
              <a:rPr lang="en-US"/>
              <a:t>Close (2)</a:t>
            </a:r>
            <a:endParaRPr lang="en-AU"/>
          </a:p>
        </p:txBody>
      </p:sp>
      <p:sp>
        <p:nvSpPr>
          <p:cNvPr id="13" name="Text Placeholder 12">
            <a:extLst>
              <a:ext uri="{FF2B5EF4-FFF2-40B4-BE49-F238E27FC236}">
                <a16:creationId xmlns:a16="http://schemas.microsoft.com/office/drawing/2014/main" id="{BD3A9F22-25A0-F73E-A057-7FB727E950DC}"/>
              </a:ext>
            </a:extLst>
          </p:cNvPr>
          <p:cNvSpPr>
            <a:spLocks noGrp="1"/>
          </p:cNvSpPr>
          <p:nvPr>
            <p:ph type="body" sz="quarter" idx="18"/>
          </p:nvPr>
        </p:nvSpPr>
        <p:spPr>
          <a:xfrm>
            <a:off x="360000" y="982520"/>
            <a:ext cx="11483998" cy="356423"/>
          </a:xfrm>
        </p:spPr>
        <p:txBody>
          <a:bodyPr/>
          <a:lstStyle/>
          <a:p>
            <a:r>
              <a:rPr lang="en-US" dirty="0"/>
              <a:t>Student sample annotations</a:t>
            </a:r>
            <a:endParaRPr lang="en-AU" dirty="0"/>
          </a:p>
        </p:txBody>
      </p:sp>
      <p:sp>
        <p:nvSpPr>
          <p:cNvPr id="12" name="Text Placeholder 11">
            <a:extLst>
              <a:ext uri="{FF2B5EF4-FFF2-40B4-BE49-F238E27FC236}">
                <a16:creationId xmlns:a16="http://schemas.microsoft.com/office/drawing/2014/main" id="{4A860B35-88DE-B34F-EBCE-0BF79C62655A}"/>
              </a:ext>
            </a:extLst>
          </p:cNvPr>
          <p:cNvSpPr>
            <a:spLocks noGrp="1"/>
          </p:cNvSpPr>
          <p:nvPr>
            <p:ph type="body" sz="quarter" idx="17"/>
          </p:nvPr>
        </p:nvSpPr>
        <p:spPr>
          <a:xfrm>
            <a:off x="359999" y="1567087"/>
            <a:ext cx="6372000" cy="3647464"/>
          </a:xfrm>
        </p:spPr>
        <p:txBody>
          <a:bodyPr/>
          <a:lstStyle/>
          <a:p>
            <a:pPr>
              <a:lnSpc>
                <a:spcPct val="150000"/>
              </a:lnSpc>
              <a:spcBef>
                <a:spcPts val="1200"/>
              </a:spcBef>
              <a:spcAft>
                <a:spcPts val="600"/>
              </a:spcAft>
            </a:pPr>
            <a:r>
              <a:rPr lang="en-AU" dirty="0"/>
              <a:t>If you check out our show notes, we have links to the websites and spoken poetry recordings of the poets from today’s recording. Next week, we catch up with Parker again to discuss the poetry of First Nations poets John Hartley and Iris Clayton. As always, a big thank you to our patrons. Without you, we wouldn’t be able to produce the podcast. If you would like to sign up, please visit </a:t>
            </a:r>
            <a:r>
              <a:rPr lang="en-AU" dirty="0" err="1"/>
              <a:t>patreon.com</a:t>
            </a:r>
            <a:r>
              <a:rPr lang="en-AU" dirty="0"/>
              <a:t>/</a:t>
            </a:r>
            <a:r>
              <a:rPr lang="en-AU" dirty="0" err="1"/>
              <a:t>whatmakespoetrypowerful</a:t>
            </a:r>
            <a:r>
              <a:rPr lang="en-AU" dirty="0"/>
              <a:t>?</a:t>
            </a:r>
          </a:p>
        </p:txBody>
      </p:sp>
      <p:sp>
        <p:nvSpPr>
          <p:cNvPr id="2" name="Text Placeholder 11">
            <a:extLst>
              <a:ext uri="{FF2B5EF4-FFF2-40B4-BE49-F238E27FC236}">
                <a16:creationId xmlns:a16="http://schemas.microsoft.com/office/drawing/2014/main" id="{14278196-84E7-68AE-E79A-E2EF054DC05F}"/>
              </a:ext>
            </a:extLst>
          </p:cNvPr>
          <p:cNvSpPr txBox="1">
            <a:spLocks/>
          </p:cNvSpPr>
          <p:nvPr/>
        </p:nvSpPr>
        <p:spPr>
          <a:xfrm>
            <a:off x="8640000" y="1571550"/>
            <a:ext cx="3271914" cy="243530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US" sz="1800" dirty="0">
                <a:ea typeface="Calibri" panose="020F0502020204030204" pitchFamily="34" charset="0"/>
              </a:rPr>
              <a:t>Host directs audience to show notes for more information, tells the audience what the next episode will be about and thanks patrons for their support.</a:t>
            </a:r>
            <a:endParaRPr lang="en-AU" sz="1800" dirty="0">
              <a:ea typeface="Calibri" panose="020F0502020204030204" pitchFamily="34" charset="0"/>
            </a:endParaRPr>
          </a:p>
        </p:txBody>
      </p:sp>
      <p:cxnSp>
        <p:nvCxnSpPr>
          <p:cNvPr id="4" name="Straight Arrow Connector 3">
            <a:extLst>
              <a:ext uri="{FF2B5EF4-FFF2-40B4-BE49-F238E27FC236}">
                <a16:creationId xmlns:a16="http://schemas.microsoft.com/office/drawing/2014/main" id="{24F48180-E06F-1165-31C1-4633725EBA25}"/>
              </a:ext>
              <a:ext uri="{C183D7F6-B498-43B3-948B-1728B52AA6E4}">
                <adec:decorative xmlns:adec="http://schemas.microsoft.com/office/drawing/2017/decorative" val="1"/>
              </a:ext>
            </a:extLst>
          </p:cNvPr>
          <p:cNvCxnSpPr>
            <a:cxnSpLocks/>
            <a:stCxn id="2" idx="1"/>
          </p:cNvCxnSpPr>
          <p:nvPr/>
        </p:nvCxnSpPr>
        <p:spPr>
          <a:xfrm flipH="1">
            <a:off x="6921683" y="2789203"/>
            <a:ext cx="1718317" cy="1070221"/>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64696B4B-9282-F1C5-B559-EA8E2590E822}"/>
              </a:ext>
              <a:ext uri="{C183D7F6-B498-43B3-948B-1728B52AA6E4}">
                <adec:decorative xmlns:adec="http://schemas.microsoft.com/office/drawing/2017/decorative" val="1"/>
              </a:ext>
            </a:extLst>
          </p:cNvPr>
          <p:cNvSpPr/>
          <p:nvPr/>
        </p:nvSpPr>
        <p:spPr>
          <a:xfrm>
            <a:off x="215999" y="1570453"/>
            <a:ext cx="6660000" cy="3792933"/>
          </a:xfrm>
          <a:prstGeom prst="roundRect">
            <a:avLst>
              <a:gd name="adj" fmla="val 1898"/>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10" name="Rectangle: Rounded Corners 9">
            <a:extLst>
              <a:ext uri="{FF2B5EF4-FFF2-40B4-BE49-F238E27FC236}">
                <a16:creationId xmlns:a16="http://schemas.microsoft.com/office/drawing/2014/main" id="{4550FDEF-FDAE-4346-4EFC-B555343CBECA}"/>
              </a:ext>
            </a:extLst>
          </p:cNvPr>
          <p:cNvSpPr/>
          <p:nvPr/>
        </p:nvSpPr>
        <p:spPr>
          <a:xfrm>
            <a:off x="8640000" y="4006856"/>
            <a:ext cx="3203998" cy="2023462"/>
          </a:xfrm>
          <a:prstGeom prst="roundRect">
            <a:avLst>
              <a:gd name="adj" fmla="val 7437"/>
            </a:avLst>
          </a:prstGeom>
          <a:solidFill>
            <a:schemeClr val="accent3"/>
          </a:solidFill>
          <a:ln/>
        </p:spPr>
        <p:style>
          <a:lnRef idx="1">
            <a:schemeClr val="accent3"/>
          </a:lnRef>
          <a:fillRef idx="3">
            <a:schemeClr val="accent3"/>
          </a:fillRef>
          <a:effectRef idx="2">
            <a:schemeClr val="accent3"/>
          </a:effectRef>
          <a:fontRef idx="minor">
            <a:schemeClr val="lt1"/>
          </a:fontRef>
        </p:style>
        <p:txBody>
          <a:bodyPr tIns="36000" bIns="108000" rtlCol="0" anchor="ctr"/>
          <a:lstStyle/>
          <a:p>
            <a:pPr>
              <a:lnSpc>
                <a:spcPct val="150000"/>
              </a:lnSpc>
            </a:pPr>
            <a:r>
              <a:rPr lang="en-US" sz="1800" b="1" dirty="0">
                <a:solidFill>
                  <a:schemeClr val="accent1"/>
                </a:solidFill>
                <a:latin typeface="Arial" panose="020B0604020202020204" pitchFamily="34" charset="0"/>
                <a:cs typeface="Arial" panose="020B0604020202020204" pitchFamily="34" charset="0"/>
              </a:rPr>
              <a:t>Tip</a:t>
            </a:r>
            <a:r>
              <a:rPr lang="en-US" sz="1800" dirty="0">
                <a:solidFill>
                  <a:schemeClr val="accent1"/>
                </a:solidFill>
                <a:latin typeface="Arial" panose="020B0604020202020204" pitchFamily="34" charset="0"/>
                <a:cs typeface="Arial" panose="020B0604020202020204" pitchFamily="34" charset="0"/>
              </a:rPr>
              <a:t>: many podcasts rely on the financial support of patrons who donate through platforms such as Patreon.</a:t>
            </a:r>
            <a:endParaRPr lang="en-AU" sz="1800" dirty="0">
              <a:solidFill>
                <a:schemeClr val="accent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638F460A-94B7-BF66-033E-54D2984547E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33</a:t>
            </a:fld>
            <a:endParaRPr lang="en-AU"/>
          </a:p>
        </p:txBody>
      </p:sp>
    </p:spTree>
    <p:extLst>
      <p:ext uri="{BB962C8B-B14F-4D97-AF65-F5344CB8AC3E}">
        <p14:creationId xmlns:p14="http://schemas.microsoft.com/office/powerpoint/2010/main" val="732548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58521-C0CC-90DA-EC3E-0923CFA2D85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34B1BCB-CF1C-E708-86C5-451D611DB897}"/>
              </a:ext>
            </a:extLst>
          </p:cNvPr>
          <p:cNvSpPr>
            <a:spLocks noGrp="1"/>
          </p:cNvSpPr>
          <p:nvPr>
            <p:ph type="title"/>
          </p:nvPr>
        </p:nvSpPr>
        <p:spPr>
          <a:xfrm>
            <a:off x="359999" y="360000"/>
            <a:ext cx="11483999" cy="545601"/>
          </a:xfrm>
        </p:spPr>
        <p:txBody>
          <a:bodyPr/>
          <a:lstStyle/>
          <a:p>
            <a:r>
              <a:rPr lang="en-US" dirty="0"/>
              <a:t>Close (3)</a:t>
            </a:r>
            <a:endParaRPr lang="en-AU" dirty="0"/>
          </a:p>
        </p:txBody>
      </p:sp>
      <p:sp>
        <p:nvSpPr>
          <p:cNvPr id="13" name="Text Placeholder 12">
            <a:extLst>
              <a:ext uri="{FF2B5EF4-FFF2-40B4-BE49-F238E27FC236}">
                <a16:creationId xmlns:a16="http://schemas.microsoft.com/office/drawing/2014/main" id="{4DD0F558-C7A1-FF16-88C4-9D5EA2D0924B}"/>
              </a:ext>
            </a:extLst>
          </p:cNvPr>
          <p:cNvSpPr>
            <a:spLocks noGrp="1"/>
          </p:cNvSpPr>
          <p:nvPr>
            <p:ph type="body" sz="quarter" idx="18"/>
          </p:nvPr>
        </p:nvSpPr>
        <p:spPr>
          <a:xfrm>
            <a:off x="360000" y="982520"/>
            <a:ext cx="11483998" cy="356423"/>
          </a:xfrm>
        </p:spPr>
        <p:txBody>
          <a:bodyPr/>
          <a:lstStyle/>
          <a:p>
            <a:r>
              <a:rPr lang="en-US" dirty="0"/>
              <a:t>Student sample annotations</a:t>
            </a:r>
            <a:endParaRPr lang="en-AU" dirty="0"/>
          </a:p>
        </p:txBody>
      </p:sp>
      <p:sp>
        <p:nvSpPr>
          <p:cNvPr id="12" name="Text Placeholder 11">
            <a:extLst>
              <a:ext uri="{FF2B5EF4-FFF2-40B4-BE49-F238E27FC236}">
                <a16:creationId xmlns:a16="http://schemas.microsoft.com/office/drawing/2014/main" id="{DDD02DF7-5C40-C83C-1954-0F6CEBC6BD51}"/>
              </a:ext>
            </a:extLst>
          </p:cNvPr>
          <p:cNvSpPr>
            <a:spLocks noGrp="1"/>
          </p:cNvSpPr>
          <p:nvPr>
            <p:ph type="body" sz="quarter" idx="17"/>
          </p:nvPr>
        </p:nvSpPr>
        <p:spPr>
          <a:xfrm>
            <a:off x="360000" y="1567087"/>
            <a:ext cx="6084050" cy="2951126"/>
          </a:xfrm>
        </p:spPr>
        <p:txBody>
          <a:bodyPr/>
          <a:lstStyle/>
          <a:p>
            <a:pPr>
              <a:lnSpc>
                <a:spcPct val="150000"/>
              </a:lnSpc>
              <a:spcBef>
                <a:spcPts val="1200"/>
              </a:spcBef>
              <a:spcAft>
                <a:spcPts val="600"/>
              </a:spcAft>
            </a:pPr>
            <a:r>
              <a:rPr lang="en-AU" i="1" dirty="0"/>
              <a:t>Regular closing jingle from the end of each episode plays for about ten seconds.</a:t>
            </a:r>
          </a:p>
          <a:p>
            <a:r>
              <a:rPr lang="en-AU" b="1" dirty="0"/>
              <a:t>Pre-recorded message</a:t>
            </a:r>
            <a:r>
              <a:rPr lang="en-AU" dirty="0"/>
              <a:t>: This podcast has been recorded on Awabakal Country. If any of the contents from today’s episode has caused you distress, please reach out to someone who can help keep you safe.</a:t>
            </a:r>
          </a:p>
        </p:txBody>
      </p:sp>
      <p:sp>
        <p:nvSpPr>
          <p:cNvPr id="10" name="Text Placeholder 11">
            <a:extLst>
              <a:ext uri="{FF2B5EF4-FFF2-40B4-BE49-F238E27FC236}">
                <a16:creationId xmlns:a16="http://schemas.microsoft.com/office/drawing/2014/main" id="{9D202EEC-5022-5AA2-BD04-77B1697D99BD}"/>
              </a:ext>
            </a:extLst>
          </p:cNvPr>
          <p:cNvSpPr txBox="1">
            <a:spLocks/>
          </p:cNvSpPr>
          <p:nvPr/>
        </p:nvSpPr>
        <p:spPr>
          <a:xfrm>
            <a:off x="8640000" y="1254211"/>
            <a:ext cx="3216960" cy="200676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sz="1800" dirty="0">
                <a:ea typeface="Calibri" panose="020F0502020204030204" pitchFamily="34" charset="0"/>
              </a:rPr>
              <a:t>Italics indicate a shift from ‘regular’ dialogue/content into an advertisement, sponsor message or audio that is not delivered by the host/guest(s).</a:t>
            </a:r>
          </a:p>
        </p:txBody>
      </p:sp>
      <p:sp>
        <p:nvSpPr>
          <p:cNvPr id="2" name="Text Placeholder 11">
            <a:extLst>
              <a:ext uri="{FF2B5EF4-FFF2-40B4-BE49-F238E27FC236}">
                <a16:creationId xmlns:a16="http://schemas.microsoft.com/office/drawing/2014/main" id="{6B983496-1E37-B78E-CB16-52A185DBC9D0}"/>
              </a:ext>
            </a:extLst>
          </p:cNvPr>
          <p:cNvSpPr txBox="1">
            <a:spLocks/>
          </p:cNvSpPr>
          <p:nvPr/>
        </p:nvSpPr>
        <p:spPr>
          <a:xfrm>
            <a:off x="8640000" y="3812059"/>
            <a:ext cx="3203998" cy="243488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US" sz="1800" dirty="0">
                <a:ea typeface="Calibri" panose="020F0502020204030204" pitchFamily="34" charset="0"/>
              </a:rPr>
              <a:t>Host acknowledges the land on which the podcast was recorded and reminds the audience to seek support if any of the issues raised in the podcast caused distress.</a:t>
            </a:r>
            <a:endParaRPr lang="en-AU" sz="1800" dirty="0">
              <a:ea typeface="Calibri" panose="020F0502020204030204" pitchFamily="34" charset="0"/>
            </a:endParaRPr>
          </a:p>
        </p:txBody>
      </p:sp>
      <p:cxnSp>
        <p:nvCxnSpPr>
          <p:cNvPr id="4" name="Straight Arrow Connector 3">
            <a:extLst>
              <a:ext uri="{FF2B5EF4-FFF2-40B4-BE49-F238E27FC236}">
                <a16:creationId xmlns:a16="http://schemas.microsoft.com/office/drawing/2014/main" id="{98689462-EAF6-C5BB-05A8-747788F4A851}"/>
              </a:ext>
              <a:ext uri="{C183D7F6-B498-43B3-948B-1728B52AA6E4}">
                <adec:decorative xmlns:adec="http://schemas.microsoft.com/office/drawing/2017/decorative" val="1"/>
              </a:ext>
            </a:extLst>
          </p:cNvPr>
          <p:cNvCxnSpPr>
            <a:cxnSpLocks/>
            <a:stCxn id="2" idx="1"/>
            <a:endCxn id="5" idx="3"/>
          </p:cNvCxnSpPr>
          <p:nvPr/>
        </p:nvCxnSpPr>
        <p:spPr>
          <a:xfrm flipH="1" flipV="1">
            <a:off x="6516000" y="3530034"/>
            <a:ext cx="2124000" cy="1499466"/>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Rectangle: Rounded Corners 4">
            <a:extLst>
              <a:ext uri="{FF2B5EF4-FFF2-40B4-BE49-F238E27FC236}">
                <a16:creationId xmlns:a16="http://schemas.microsoft.com/office/drawing/2014/main" id="{364972B4-9881-076D-C671-012855896EB5}"/>
              </a:ext>
              <a:ext uri="{C183D7F6-B498-43B3-948B-1728B52AA6E4}">
                <adec:decorative xmlns:adec="http://schemas.microsoft.com/office/drawing/2017/decorative" val="1"/>
              </a:ext>
            </a:extLst>
          </p:cNvPr>
          <p:cNvSpPr/>
          <p:nvPr/>
        </p:nvSpPr>
        <p:spPr>
          <a:xfrm>
            <a:off x="216000" y="2607013"/>
            <a:ext cx="6300000" cy="1846041"/>
          </a:xfrm>
          <a:prstGeom prst="roundRect">
            <a:avLst>
              <a:gd name="adj" fmla="val 3936"/>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cxnSp>
        <p:nvCxnSpPr>
          <p:cNvPr id="14" name="Straight Arrow Connector 13">
            <a:extLst>
              <a:ext uri="{FF2B5EF4-FFF2-40B4-BE49-F238E27FC236}">
                <a16:creationId xmlns:a16="http://schemas.microsoft.com/office/drawing/2014/main" id="{6C45674C-5168-CDF0-F34C-BFD7C7BB426C}"/>
              </a:ext>
              <a:ext uri="{C183D7F6-B498-43B3-948B-1728B52AA6E4}">
                <adec:decorative xmlns:adec="http://schemas.microsoft.com/office/drawing/2017/decorative" val="1"/>
              </a:ext>
            </a:extLst>
          </p:cNvPr>
          <p:cNvCxnSpPr>
            <a:cxnSpLocks/>
            <a:stCxn id="10" idx="1"/>
          </p:cNvCxnSpPr>
          <p:nvPr/>
        </p:nvCxnSpPr>
        <p:spPr>
          <a:xfrm flipH="1" flipV="1">
            <a:off x="6519144" y="2074989"/>
            <a:ext cx="2120856" cy="182604"/>
          </a:xfrm>
          <a:prstGeom prst="straightConnector1">
            <a:avLst/>
          </a:prstGeom>
          <a:ln w="3810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Rectangle: Rounded Corners 14">
            <a:extLst>
              <a:ext uri="{FF2B5EF4-FFF2-40B4-BE49-F238E27FC236}">
                <a16:creationId xmlns:a16="http://schemas.microsoft.com/office/drawing/2014/main" id="{5306C96A-F59B-2586-C587-04CDCA6AE960}"/>
              </a:ext>
              <a:ext uri="{C183D7F6-B498-43B3-948B-1728B52AA6E4}">
                <adec:decorative xmlns:adec="http://schemas.microsoft.com/office/drawing/2017/decorative" val="1"/>
              </a:ext>
            </a:extLst>
          </p:cNvPr>
          <p:cNvSpPr/>
          <p:nvPr/>
        </p:nvSpPr>
        <p:spPr>
          <a:xfrm>
            <a:off x="215999" y="1573002"/>
            <a:ext cx="6300000" cy="962042"/>
          </a:xfrm>
          <a:prstGeom prst="roundRect">
            <a:avLst>
              <a:gd name="adj" fmla="val 4346"/>
            </a:avLst>
          </a:prstGeom>
          <a:noFill/>
          <a:ln w="381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AU" dirty="0">
              <a:latin typeface="Arial" panose="020B0604020202020204" pitchFamily="34" charset="0"/>
            </a:endParaRPr>
          </a:p>
        </p:txBody>
      </p:sp>
      <p:sp>
        <p:nvSpPr>
          <p:cNvPr id="3" name="Slide Number Placeholder 2">
            <a:extLst>
              <a:ext uri="{FF2B5EF4-FFF2-40B4-BE49-F238E27FC236}">
                <a16:creationId xmlns:a16="http://schemas.microsoft.com/office/drawing/2014/main" id="{F1D14935-9925-C865-9DBD-6259E3ED83A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34</a:t>
            </a:fld>
            <a:endParaRPr lang="en-AU"/>
          </a:p>
        </p:txBody>
      </p:sp>
    </p:spTree>
    <p:extLst>
      <p:ext uri="{BB962C8B-B14F-4D97-AF65-F5344CB8AC3E}">
        <p14:creationId xmlns:p14="http://schemas.microsoft.com/office/powerpoint/2010/main" val="371421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5" grpId="0" animBg="1"/>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lvl="0">
              <a:lnSpc>
                <a:spcPct val="150000"/>
              </a:lnSpc>
              <a:spcAft>
                <a:spcPts val="600"/>
              </a:spcAft>
              <a:defRPr/>
            </a:pPr>
            <a:r>
              <a:rPr lang="en-AU" sz="1200" dirty="0">
                <a:solidFill>
                  <a:schemeClr val="bg1"/>
                </a:solidFill>
                <a:latin typeface="Arial" panose="020B0604020202020204" pitchFamily="34" charset="0"/>
                <a:cs typeface="Arial" panose="020B0604020202020204" pitchFamily="34" charset="0"/>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Please refer to the NESA Copyright Disclaimer for more information </a:t>
            </a:r>
            <a:r>
              <a:rPr lang="en-AU" sz="1200" u="sng" dirty="0">
                <a:solidFill>
                  <a:schemeClr val="accent4"/>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https://www.nsw.gov.au/education-and-training/nesa/copyright</a:t>
            </a:r>
            <a:r>
              <a:rPr lang="en-AU" sz="1200" dirty="0">
                <a:solidFill>
                  <a:schemeClr val="bg1"/>
                </a:solidFill>
                <a:latin typeface="Arial" panose="020B0604020202020204" pitchFamily="34" charset="0"/>
                <a:cs typeface="Arial" panose="020B0604020202020204" pitchFamily="34" charset="0"/>
              </a:rPr>
              <a:t>.</a:t>
            </a:r>
          </a:p>
          <a:p>
            <a:pPr>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NESA holds the only official and up-to-date versions of the NSW Curriculum and syllabus documents. Please visit NESA </a:t>
            </a:r>
            <a:r>
              <a:rPr lang="en-AU" sz="1200" u="sng" dirty="0">
                <a:solidFill>
                  <a:schemeClr val="accent4"/>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https://www.nsw.gov.au/education-and-training/nesa</a:t>
            </a:r>
            <a:r>
              <a:rPr lang="en-AU" sz="1200" dirty="0">
                <a:solidFill>
                  <a:schemeClr val="accent4"/>
                </a:solidFill>
                <a:latin typeface="Arial" panose="020B0604020202020204" pitchFamily="34" charset="0"/>
                <a:cs typeface="Arial" panose="020B0604020202020204" pitchFamily="34" charset="0"/>
              </a:rPr>
              <a:t> </a:t>
            </a:r>
            <a:r>
              <a:rPr lang="en-AU" sz="1200" dirty="0">
                <a:solidFill>
                  <a:schemeClr val="bg1"/>
                </a:solidFill>
                <a:latin typeface="Arial" panose="020B0604020202020204" pitchFamily="34" charset="0"/>
                <a:cs typeface="Arial" panose="020B0604020202020204" pitchFamily="34" charset="0"/>
              </a:rPr>
              <a:t>and NSW Curriculum </a:t>
            </a:r>
            <a:r>
              <a:rPr lang="en-AU" sz="1200" u="sng" dirty="0">
                <a:solidFill>
                  <a:schemeClr val="accent4"/>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https://curriculum.nsw.edu.au</a:t>
            </a:r>
            <a:r>
              <a:rPr lang="en-AU" sz="1200" dirty="0">
                <a:solidFill>
                  <a:schemeClr val="bg1"/>
                </a:solidFill>
                <a:latin typeface="Arial" panose="020B0604020202020204" pitchFamily="34" charset="0"/>
                <a:cs typeface="Arial" panose="020B0604020202020204" pitchFamily="34" charset="0"/>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vert="horz" lIns="0" tIns="0" rIns="0" bIns="0" rtlCol="0" anchor="t">
            <a:noAutofit/>
          </a:bodyPr>
          <a:lstStyle/>
          <a:p>
            <a:r>
              <a:rPr lang="en-US" dirty="0"/>
              <a:t>K-10 English © Syllabus NSW Education Standards Authority (NESA) for and on behalf of the Crown in right of the State of New South Wales, 2022.</a:t>
            </a:r>
          </a:p>
          <a:p>
            <a:pPr lvl="0">
              <a:defRPr/>
            </a:pP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a:rPr>
              <a:t>AERO (Australian Education Research Organisation) (2024a) </a:t>
            </a:r>
            <a:r>
              <a:rPr kumimoji="0" lang="en-AU" b="0" u="none" strike="noStrike" kern="1200" cap="none" spc="0" normalizeH="0" baseline="0" noProof="0" dirty="0">
                <a:ln>
                  <a:noFill/>
                </a:ln>
                <a:solidFill>
                  <a:srgbClr val="22272B"/>
                </a:solidFill>
                <a:effectLst/>
                <a:uLnTx/>
                <a:uFillTx/>
                <a:latin typeface="Arial" panose="020B0604020202020204"/>
                <a:ea typeface="+mn-ea"/>
                <a:cs typeface="Arial"/>
                <a:hlinkClick r:id="rId5"/>
              </a:rPr>
              <a:t>Explain learning objectives</a:t>
            </a: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a:rPr>
              <a:t>, AERO website, accessed </a:t>
            </a:r>
            <a:r>
              <a:rPr lang="en-AU" dirty="0">
                <a:solidFill>
                  <a:srgbClr val="22272B"/>
                </a:solidFill>
                <a:latin typeface="Arial" panose="020B0604020202020204"/>
                <a:cs typeface="Arial"/>
              </a:rPr>
              <a:t>4 May 2026</a:t>
            </a: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a:rPr>
              <a:t>.</a:t>
            </a:r>
            <a:endParaRPr lang="en-AU" b="0" i="0" u="none" strike="noStrike" kern="1200" cap="none" spc="0" normalizeH="0" baseline="0" noProof="0" dirty="0">
              <a:ln>
                <a:noFill/>
              </a:ln>
              <a:solidFill>
                <a:srgbClr val="22272B"/>
              </a:solidFill>
              <a:effectLst/>
              <a:uLnTx/>
              <a:uFillTx/>
              <a:latin typeface="Arial" panose="020B0604020202020204"/>
              <a:cs typeface="Arial"/>
            </a:endParaRPr>
          </a:p>
          <a:p>
            <a:pPr lvl="0">
              <a:defRPr/>
            </a:pP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a:rPr>
              <a:t>—(2024b) </a:t>
            </a:r>
            <a:r>
              <a:rPr kumimoji="0" lang="en-AU" b="0" u="none" strike="noStrike" kern="1200" cap="none" spc="0" normalizeH="0" baseline="0" noProof="0" dirty="0">
                <a:ln>
                  <a:noFill/>
                </a:ln>
                <a:solidFill>
                  <a:srgbClr val="22272B"/>
                </a:solidFill>
                <a:effectLst/>
                <a:uLnTx/>
                <a:uFillTx/>
                <a:latin typeface="Arial" panose="020B0604020202020204"/>
                <a:ea typeface="+mn-ea"/>
                <a:cs typeface="Arial"/>
                <a:hlinkClick r:id="rId6"/>
              </a:rPr>
              <a:t>Why explicit instruction works</a:t>
            </a: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a:rPr>
              <a:t>, AERO website, accessed </a:t>
            </a:r>
            <a:r>
              <a:rPr lang="en-AU" dirty="0">
                <a:solidFill>
                  <a:srgbClr val="22272B"/>
                </a:solidFill>
                <a:latin typeface="Arial" panose="020B0604020202020204"/>
                <a:cs typeface="Arial"/>
              </a:rPr>
              <a:t>4 May 2026</a:t>
            </a: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a:rPr>
              <a:t>.</a:t>
            </a:r>
            <a:endParaRPr lang="en-AU" b="0" i="0" u="none" strike="noStrike" kern="1200" cap="none" spc="0" normalizeH="0" baseline="0" noProof="0" dirty="0">
              <a:ln>
                <a:noFill/>
              </a:ln>
              <a:solidFill>
                <a:srgbClr val="22272B"/>
              </a:solidFill>
              <a:effectLst/>
              <a:uLnTx/>
              <a:uFillTx/>
              <a:latin typeface="Arial" panose="020B0604020202020204"/>
              <a:cs typeface="Arial"/>
            </a:endParaRPr>
          </a:p>
          <a:p>
            <a:pPr marL="0" marR="0" lvl="0" indent="0" algn="l" defTabSz="914377" rtl="0" eaLnBrk="1" fontAlgn="auto" latinLnBrk="0" hangingPunct="1">
              <a:lnSpc>
                <a:spcPct val="150000"/>
              </a:lnSpc>
              <a:spcBef>
                <a:spcPts val="0"/>
              </a:spcBef>
              <a:spcAft>
                <a:spcPts val="600"/>
              </a:spcAft>
              <a:buClrTx/>
              <a:buSzTx/>
              <a:buFont typeface="Arial" panose="020B0604020202020204" pitchFamily="34" charset="0"/>
              <a:buNone/>
              <a:tabLst/>
              <a:defRPr/>
            </a:pP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panose="020B0604020202020204" pitchFamily="34" charset="0"/>
              </a:rPr>
              <a:t>State of New South Wales (Department of Education) (2024) </a:t>
            </a:r>
            <a:r>
              <a:rPr lang="en-AU" dirty="0">
                <a:solidFill>
                  <a:srgbClr val="22272B"/>
                </a:solidFill>
                <a:latin typeface="Arial" panose="020B0604020202020204"/>
                <a:hlinkClick r:id="rId7"/>
              </a:rPr>
              <a:t>Explicit teaching strategies</a:t>
            </a: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panose="020B0604020202020204" pitchFamily="34" charset="0"/>
              </a:rPr>
              <a:t>, </a:t>
            </a:r>
            <a:r>
              <a:rPr kumimoji="0" lang="en-AU" b="0" i="1" u="none" strike="noStrike" kern="1200" cap="none" spc="0" normalizeH="0" baseline="0" noProof="0" dirty="0">
                <a:ln>
                  <a:noFill/>
                </a:ln>
                <a:solidFill>
                  <a:srgbClr val="22272B"/>
                </a:solidFill>
                <a:effectLst/>
                <a:uLnTx/>
                <a:uFillTx/>
                <a:latin typeface="Arial" panose="020B0604020202020204"/>
                <a:ea typeface="+mn-ea"/>
                <a:cs typeface="Arial" panose="020B0604020202020204" pitchFamily="34" charset="0"/>
              </a:rPr>
              <a:t>Explicit teaching</a:t>
            </a:r>
            <a:r>
              <a:rPr kumimoji="0" lang="en-AU" b="0" i="0" u="none" strike="noStrike" kern="1200" cap="none" spc="0" normalizeH="0" baseline="0" noProof="0" dirty="0">
                <a:ln>
                  <a:noFill/>
                </a:ln>
                <a:solidFill>
                  <a:srgbClr val="22272B"/>
                </a:solidFill>
                <a:effectLst/>
                <a:uLnTx/>
                <a:uFillTx/>
                <a:latin typeface="Arial" panose="020B0604020202020204"/>
                <a:ea typeface="+mn-ea"/>
                <a:cs typeface="Arial" panose="020B0604020202020204" pitchFamily="34" charset="0"/>
              </a:rPr>
              <a:t>, NSW Department of Education website, accessed 4 May 2026.</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35</a:t>
            </a:fld>
            <a:endParaRPr lang="en-AU"/>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The copyright material published in this resource is subject to the </a:t>
            </a:r>
            <a:r>
              <a:rPr lang="en-AU" sz="1200" i="1" dirty="0">
                <a:solidFill>
                  <a:schemeClr val="bg1"/>
                </a:solidFill>
                <a:latin typeface="Arial" panose="020B0604020202020204" pitchFamily="34" charset="0"/>
                <a:cs typeface="Arial" panose="020B0604020202020204" pitchFamily="34" charset="0"/>
              </a:rPr>
              <a:t>Copyright Act 1968</a:t>
            </a:r>
            <a:r>
              <a:rPr lang="en-AU" sz="1200" dirty="0">
                <a:solidFill>
                  <a:schemeClr val="bg1"/>
                </a:solidFill>
                <a:latin typeface="Arial" panose="020B0604020202020204" pitchFamily="34" charset="0"/>
                <a:cs typeface="Arial" panose="020B0604020202020204" pitchFamily="34" charset="0"/>
              </a:rPr>
              <a:t> (</a:t>
            </a:r>
            <a:r>
              <a:rPr lang="en-AU" sz="1200" dirty="0" err="1">
                <a:solidFill>
                  <a:schemeClr val="bg1"/>
                </a:solidFill>
                <a:latin typeface="Arial" panose="020B0604020202020204" pitchFamily="34" charset="0"/>
                <a:cs typeface="Arial" panose="020B0604020202020204" pitchFamily="34" charset="0"/>
              </a:rPr>
              <a:t>Cth</a:t>
            </a:r>
            <a:r>
              <a:rPr lang="en-AU" sz="1200" dirty="0">
                <a:solidFill>
                  <a:schemeClr val="bg1"/>
                </a:solidFill>
                <a:latin typeface="Arial" panose="020B0604020202020204" pitchFamily="34" charset="0"/>
                <a:cs typeface="Arial" panose="020B0604020202020204" pitchFamily="34" charset="0"/>
              </a:rPr>
              <a:t>) and is owned by the NSW Department of Education or, where indicated, by a party other than the NSW Department of Education (third-party material).</a:t>
            </a:r>
          </a:p>
          <a:p>
            <a:pPr>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Copyright material available in this resource and owned by the NSW Department of Education is licensed under a </a:t>
            </a:r>
            <a:r>
              <a:rPr lang="en-AU" sz="1200" dirty="0">
                <a:solidFill>
                  <a:schemeClr val="accent4"/>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latin typeface="Arial" panose="020B0604020202020204" pitchFamily="34" charset="0"/>
                <a:cs typeface="Arial" panose="020B0604020202020204" pitchFamily="34" charset="0"/>
              </a:rPr>
              <a:t>.</a:t>
            </a:r>
          </a:p>
          <a:p>
            <a:pPr>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This license allows you to share and adapt the material for any purpose, even commercially.</a:t>
            </a:r>
          </a:p>
          <a:p>
            <a:pPr>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Attribution should be given to © State of New South Wales (Department of Education), 2026.</a:t>
            </a:r>
          </a:p>
          <a:p>
            <a:pPr>
              <a:lnSpc>
                <a:spcPct val="150000"/>
              </a:lnSpc>
            </a:pPr>
            <a:r>
              <a:rPr lang="en-AU" sz="1200" dirty="0">
                <a:solidFill>
                  <a:schemeClr val="bg1"/>
                </a:solidFill>
                <a:latin typeface="Arial" panose="020B0604020202020204" pitchFamily="34" charset="0"/>
                <a:cs typeface="Arial" panose="020B0604020202020204" pitchFamily="34" charset="0"/>
              </a:rPr>
              <a:t>Material in this resource not available under a Creative Commons license:</a:t>
            </a:r>
          </a:p>
          <a:p>
            <a:pPr marL="171450" indent="-171450">
              <a:lnSpc>
                <a:spcPct val="150000"/>
              </a:lnSpc>
              <a:buFont typeface="Arial" panose="020B0604020202020204" pitchFamily="34" charset="0"/>
              <a:buChar char="•"/>
            </a:pPr>
            <a:r>
              <a:rPr lang="en-AU" sz="1200" dirty="0">
                <a:solidFill>
                  <a:schemeClr val="bg1"/>
                </a:solidFill>
                <a:latin typeface="Arial" panose="020B0604020202020204" pitchFamily="34" charset="0"/>
                <a:cs typeface="Arial" panose="020B0604020202020204" pitchFamily="34" charset="0"/>
              </a:rPr>
              <a:t>the NSW Department of Education logo, other logos and trademark-protected material</a:t>
            </a:r>
          </a:p>
          <a:p>
            <a:pPr marL="171450" indent="-171450">
              <a:lnSpc>
                <a:spcPct val="150000"/>
              </a:lnSpc>
              <a:buFont typeface="Arial" panose="020B0604020202020204" pitchFamily="34" charset="0"/>
              <a:buChar char="•"/>
            </a:pPr>
            <a:r>
              <a:rPr lang="en-AU" sz="1200" dirty="0">
                <a:solidFill>
                  <a:schemeClr val="bg1"/>
                </a:solidFill>
                <a:latin typeface="Arial" panose="020B0604020202020204" pitchFamily="34" charset="0"/>
                <a:cs typeface="Arial" panose="020B0604020202020204" pitchFamily="34" charset="0"/>
              </a:rPr>
              <a:t>Material owned by a third party that has been reproduced with permission. You will need to obtain permission from the third party to reuse its material. </a:t>
            </a:r>
          </a:p>
          <a:p>
            <a:pPr>
              <a:lnSpc>
                <a:spcPct val="150000"/>
              </a:lnSpc>
              <a:spcBef>
                <a:spcPts val="1200"/>
              </a:spcBef>
              <a:spcAft>
                <a:spcPts val="600"/>
              </a:spcAft>
            </a:pPr>
            <a:r>
              <a:rPr lang="en-AU" sz="1200" b="1" dirty="0">
                <a:solidFill>
                  <a:schemeClr val="bg1"/>
                </a:solidFill>
                <a:latin typeface="Arial" panose="020B0604020202020204" pitchFamily="34" charset="0"/>
                <a:cs typeface="Arial" panose="020B0604020202020204" pitchFamily="34" charset="0"/>
              </a:rPr>
              <a:t>Links to third-party material and websites</a:t>
            </a:r>
          </a:p>
          <a:p>
            <a:pPr>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latin typeface="Arial" panose="020B0604020202020204" pitchFamily="34" charset="0"/>
                <a:cs typeface="Arial" panose="020B0604020202020204" pitchFamily="34" charset="0"/>
              </a:rPr>
              <a:t>Copyright Act 1968 </a:t>
            </a:r>
            <a:r>
              <a:rPr lang="en-AU" sz="1200" dirty="0">
                <a:solidFill>
                  <a:schemeClr val="bg1"/>
                </a:solidFill>
                <a:latin typeface="Arial" panose="020B0604020202020204" pitchFamily="34" charset="0"/>
                <a:cs typeface="Arial" panose="020B0604020202020204" pitchFamily="34" charset="0"/>
              </a:rPr>
              <a:t>(</a:t>
            </a:r>
            <a:r>
              <a:rPr lang="en-AU" sz="1200" dirty="0" err="1">
                <a:solidFill>
                  <a:schemeClr val="bg1"/>
                </a:solidFill>
                <a:latin typeface="Arial" panose="020B0604020202020204" pitchFamily="34" charset="0"/>
                <a:cs typeface="Arial" panose="020B0604020202020204" pitchFamily="34" charset="0"/>
              </a:rPr>
              <a:t>Cth</a:t>
            </a:r>
            <a:r>
              <a:rPr lang="en-AU" sz="1200" dirty="0">
                <a:solidFill>
                  <a:schemeClr val="bg1"/>
                </a:solidFill>
                <a:latin typeface="Arial" panose="020B0604020202020204" pitchFamily="34" charset="0"/>
                <a:cs typeface="Arial" panose="020B0604020202020204" pitchFamily="34" charset="0"/>
              </a:rPr>
              <a:t>). The department accepts no responsibility for content on third-party websites. </a:t>
            </a:r>
          </a:p>
        </p:txBody>
      </p:sp>
      <p:sp>
        <p:nvSpPr>
          <p:cNvPr id="2" name="Slide Number Placeholder 1">
            <a:extLst>
              <a:ext uri="{FF2B5EF4-FFF2-40B4-BE49-F238E27FC236}">
                <a16:creationId xmlns:a16="http://schemas.microsoft.com/office/drawing/2014/main" id="{0303DFE7-8ED6-8289-3C7A-37260EDA32BA}"/>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cs typeface="Arial" panose="020B0604020202020204" pitchFamily="34" charset="0"/>
              </a:rPr>
              <a:pPr/>
              <a:t>36</a:t>
            </a:fld>
            <a:endParaRPr lang="en-AU">
              <a:cs typeface="Arial" panose="020B0604020202020204" pitchFamily="34" charset="0"/>
            </a:endParaRP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Secondary classroom slide deck template 2025.potx" id="{18B43BA1-61D7-4938-9286-9B73093C2787}" vid="{A6EF5805-43DB-4C80-A536-9DA3E96846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6" ma:contentTypeDescription="Create a new document." ma:contentTypeScope="" ma:versionID="7cb0b11152a3c969d12f475c424a3b6d">
  <xsd:schema xmlns:xsd="http://www.w3.org/2001/XMLSchema" xmlns:xs="http://www.w3.org/2001/XMLSchema" xmlns:p="http://schemas.microsoft.com/office/2006/metadata/properties" xmlns:ns2="95386ad3-46d6-4eb6-bbc1-9b19b13a5756" xmlns:ns3="9191b990-ddf9-46cb-8ffe-20db9d3a58aa" targetNamespace="http://schemas.microsoft.com/office/2006/metadata/properties" ma:root="true" ma:fieldsID="e73936c6d6eb0e273fb7b7b26ec1bc31" ns2:_="" ns3:_="">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5386ad3-46d6-4eb6-bbc1-9b19b13a5756">
      <Terms xmlns="http://schemas.microsoft.com/office/infopath/2007/PartnerControls"/>
    </lcf76f155ced4ddcb4097134ff3c332f>
    <TaxCatchAll xmlns="9191b990-ddf9-46cb-8ffe-20db9d3a58aa" xsi:nil="true"/>
    <SharedWithUsers xmlns="9191b990-ddf9-46cb-8ffe-20db9d3a58aa">
      <UserInfo>
        <DisplayName/>
        <AccountId xsi:nil="true"/>
        <AccountType/>
      </UserInfo>
    </SharedWithUsers>
    <Description2 xmlns="95386ad3-46d6-4eb6-bbc1-9b19b13a5756" xsi:nil="true"/>
    <Migrated xmlns="95386ad3-46d6-4eb6-bbc1-9b19b13a5756" xsi:nil="true"/>
    <Readytopublish xmlns="95386ad3-46d6-4eb6-bbc1-9b19b13a5756" xsi:nil="true"/>
    <InDAM xmlns="95386ad3-46d6-4eb6-bbc1-9b19b13a575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AFBDEA-340C-480F-ABC3-324178900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80DAA2-907E-4CB5-B016-D0DA35A045BF}">
  <ds:schemaRefs>
    <ds:schemaRef ds:uri="http://purl.org/dc/dcmitype/"/>
    <ds:schemaRef ds:uri="http://www.w3.org/XML/1998/namespace"/>
    <ds:schemaRef ds:uri="http://schemas.microsoft.com/office/2006/documentManagement/types"/>
    <ds:schemaRef ds:uri="http://purl.org/dc/elements/1.1/"/>
    <ds:schemaRef ds:uri="http://schemas.microsoft.com/office/infopath/2007/PartnerControls"/>
    <ds:schemaRef ds:uri="http://purl.org/dc/terms/"/>
    <ds:schemaRef ds:uri="95386ad3-46d6-4eb6-bbc1-9b19b13a5756"/>
    <ds:schemaRef ds:uri="http://schemas.openxmlformats.org/package/2006/metadata/core-properties"/>
    <ds:schemaRef ds:uri="9191b990-ddf9-46cb-8ffe-20db9d3a58aa"/>
    <ds:schemaRef ds:uri="http://schemas.microsoft.com/office/2006/metadata/properties"/>
  </ds:schemaRefs>
</ds:datastoreItem>
</file>

<file path=customXml/itemProps3.xml><?xml version="1.0" encoding="utf-8"?>
<ds:datastoreItem xmlns:ds="http://schemas.openxmlformats.org/officeDocument/2006/customXml" ds:itemID="{3529EC61-8433-4465-B5BF-F9D5B2C0BDE3}">
  <ds:schemaRefs>
    <ds:schemaRef ds:uri="http://schemas.microsoft.com/sharepoint/v3/contenttype/form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24</TotalTime>
  <Words>9055</Words>
  <Application>Microsoft Office PowerPoint</Application>
  <PresentationFormat>Widescreen</PresentationFormat>
  <Paragraphs>475</Paragraphs>
  <Slides>36</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Times New Roman</vt:lpstr>
      <vt:lpstr>Public Sans Light</vt:lpstr>
      <vt:lpstr>Calibri</vt:lpstr>
      <vt:lpstr>Public Sans</vt:lpstr>
      <vt:lpstr>NSWG Corporate</vt:lpstr>
      <vt:lpstr>Introduction</vt:lpstr>
      <vt:lpstr>Instructions for use</vt:lpstr>
      <vt:lpstr>Instructions for annotations – teacher only</vt:lpstr>
      <vt:lpstr>Phase 6 – annotated sample transcript </vt:lpstr>
      <vt:lpstr>Sharing learning intentions and success criteria</vt:lpstr>
      <vt:lpstr>Learning intentions and success criteria</vt:lpstr>
      <vt:lpstr>Gradual release of responsibility – modelled annotation</vt:lpstr>
      <vt:lpstr>Structural features</vt:lpstr>
      <vt:lpstr>Introductory audio</vt:lpstr>
      <vt:lpstr>Introduction to program</vt:lpstr>
      <vt:lpstr>Jingle</vt:lpstr>
      <vt:lpstr>Introduction to the program</vt:lpstr>
      <vt:lpstr>Introducing the co-host</vt:lpstr>
      <vt:lpstr>Building the field for the informative aspect of the task </vt:lpstr>
      <vt:lpstr>Personal reflections and insights</vt:lpstr>
      <vt:lpstr>Context for the listener</vt:lpstr>
      <vt:lpstr>Stanza from the poem</vt:lpstr>
      <vt:lpstr>Analysis and discussion of poem (1)</vt:lpstr>
      <vt:lpstr>Analysis and discussion of poem (2)</vt:lpstr>
      <vt:lpstr>Gradual release of responsibility – guided annotation</vt:lpstr>
      <vt:lpstr>Analysis and discussion of poem (3)</vt:lpstr>
      <vt:lpstr>Analysis and discussion of poem (4)</vt:lpstr>
      <vt:lpstr>Analysis and discussion of poem (5)</vt:lpstr>
      <vt:lpstr>Sponsor message or advertisement</vt:lpstr>
      <vt:lpstr>Analysis and discussion of poem (6)</vt:lpstr>
      <vt:lpstr>Analysis and discussion of poem (8)</vt:lpstr>
      <vt:lpstr>Analysis and discussion of poem (7)</vt:lpstr>
      <vt:lpstr>Analysis and discussion of poem (9)</vt:lpstr>
      <vt:lpstr>Analysis and discussion of poem (10)</vt:lpstr>
      <vt:lpstr>Analysis and discussion of poem (11)</vt:lpstr>
      <vt:lpstr>Analysis and discussion of poem (12)</vt:lpstr>
      <vt:lpstr>Close (1)</vt:lpstr>
      <vt:lpstr>Close (2)</vt:lpstr>
      <vt:lpstr>Close (3)</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Annotated sample transcript – Poetic purpose – phase 6</dc:title>
  <dc:subject/>
  <dc:creator>NSW Department of Education</dc:creator>
  <cp:keywords/>
  <dc:description/>
  <dcterms:created xsi:type="dcterms:W3CDTF">2022-12-14T10:07:55Z</dcterms:created>
  <dcterms:modified xsi:type="dcterms:W3CDTF">2026-10-08T03:45:10Z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0x0101004A1D8124FFB2A1438B815462E05615AB</vt:lpwstr>
  </property>
  <property fmtid="{D5CDD505-2E9C-101B-9397-08002B2CF9AE}" pid="3" name="MediaServiceImageTags">
    <vt:lpwstr/>
  </property>
  <property fmtid="{D5CDD505-2E9C-101B-9397-08002B2CF9AE}" pid="4" name="MSIP_Label_b603dfd7-d93a-4381-a340-2995d8282205_Enabled">
    <vt:lpwstr>true</vt:lpwstr>
  </property>
  <property fmtid="{D5CDD505-2E9C-101B-9397-08002B2CF9AE}" pid="5" name="MSIP_Label_b603dfd7-d93a-4381-a340-2995d8282205_SetDate">
    <vt:lpwstr>2023-07-07T02:46:40Z</vt:lpwstr>
  </property>
  <property fmtid="{D5CDD505-2E9C-101B-9397-08002B2CF9AE}" pid="6" name="MSIP_Label_b603dfd7-d93a-4381-a340-2995d8282205_Method">
    <vt:lpwstr>Standard</vt:lpwstr>
  </property>
  <property fmtid="{D5CDD505-2E9C-101B-9397-08002B2CF9AE}" pid="7" name="MSIP_Label_b603dfd7-d93a-4381-a340-2995d8282205_Name">
    <vt:lpwstr>OFFICIAL</vt:lpwstr>
  </property>
  <property fmtid="{D5CDD505-2E9C-101B-9397-08002B2CF9AE}" pid="8" name="MSIP_Label_b603dfd7-d93a-4381-a340-2995d8282205_SiteId">
    <vt:lpwstr>05a0e69a-418a-47c1-9c25-9387261bf991</vt:lpwstr>
  </property>
  <property fmtid="{D5CDD505-2E9C-101B-9397-08002B2CF9AE}" pid="9" name="MSIP_Label_b603dfd7-d93a-4381-a340-2995d8282205_ActionId">
    <vt:lpwstr>a8bf8051-9d17-4791-8c94-11bc95fd3c4a</vt:lpwstr>
  </property>
  <property fmtid="{D5CDD505-2E9C-101B-9397-08002B2CF9AE}" pid="10" name="MSIP_Label_b603dfd7-d93a-4381-a340-2995d8282205_ContentBits">
    <vt:lpwstr>0</vt:lpwstr>
  </property>
</Properties>
</file>