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7" r:id="rId2"/>
    <p:sldId id="362" r:id="rId3"/>
    <p:sldId id="363" r:id="rId4"/>
    <p:sldId id="364" r:id="rId5"/>
    <p:sldId id="365" r:id="rId6"/>
    <p:sldId id="366" r:id="rId7"/>
    <p:sldId id="367" r:id="rId8"/>
    <p:sldId id="360" r:id="rId9"/>
    <p:sldId id="361" r:id="rId10"/>
  </p:sldIdLst>
  <p:sldSz cx="12192000" cy="6858000"/>
  <p:notesSz cx="6858000" cy="9144000"/>
  <p:embeddedFontLst>
    <p:embeddedFont>
      <p:font typeface="Public Sans" panose="020B0604020202020204" charset="0"/>
      <p:regular r:id="rId13"/>
      <p:bold r:id="rId14"/>
      <p:italic r:id="rId15"/>
      <p:boldItalic r:id="rId16"/>
    </p:embeddedFont>
    <p:embeddedFont>
      <p:font typeface="Public Sans Light" panose="020B0604020202020204" charset="0"/>
      <p:regular r:id="rId17"/>
      <p:italic r:id="rId18"/>
    </p:embeddedFont>
    <p:embeddedFont>
      <p:font typeface="Public Sans SemiBold" panose="020B0604020202020204" charset="0"/>
      <p:bold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6281" autoAdjust="0"/>
  </p:normalViewPr>
  <p:slideViewPr>
    <p:cSldViewPr snapToGrid="0">
      <p:cViewPr varScale="1">
        <p:scale>
          <a:sx n="81" d="100"/>
          <a:sy n="81" d="100"/>
        </p:scale>
        <p:origin x="660"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04383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543521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06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 id="214748374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visitwagga.com/plan-your-trip/visit-wagga-blog/social-wagga"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visitnsw.com/destinations/country-nsw/dubbo-area/dubbo/attractions/terramungamine-rock-grooves"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s://www.environment.nsw.gov.au/research-and-publications/publications-search/aboriginal-scarred-trees-in-new-south-wales-a-field-manual" TargetMode="External"/><Relationship Id="rId2" Type="http://schemas.openxmlformats.org/officeDocument/2006/relationships/hyperlink" Target="https://www.abc.net.au/listen/programs/awaye/growing-up-wiradjuri/101665894"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abc.net.au/news/2018-09-22/aboriginal-artefacts-on-farm-shared-with-researchers/10291124"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www.flickr.com/photos/69762088@N03/6392716703"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cowraguardian.com.au/story/6984023/storm-front-dumps-46mm-over-cowra/"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s://www.abc.net.au/news/2018-09-22/aboriginal-artefacts-on-farm-shared-with-researchers/10291124"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visitnsw.com/destinations/country-nsw/dubbo-area/dubbo/attractions/terramungamine-rock-grooves"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6" Type="http://schemas.openxmlformats.org/officeDocument/2006/relationships/hyperlink" Target="https://www.cowraguardian.com.au/story/6984023/storm-front-dumps-46mm-over-cowra/" TargetMode="External"/><Relationship Id="rId11" Type="http://schemas.openxmlformats.org/officeDocument/2006/relationships/hyperlink" Target="https://visitwagga.com/plan-your-trip/visit-wagga-blog/social-wagga" TargetMode="External"/><Relationship Id="rId5" Type="http://schemas.openxmlformats.org/officeDocument/2006/relationships/hyperlink" Target="https://www.abc.net.au/listen/programs/awaye/growing-up-wiradjuri/101665894" TargetMode="External"/><Relationship Id="rId10" Type="http://schemas.openxmlformats.org/officeDocument/2006/relationships/hyperlink" Target="https://www.environment.nsw.gov.au/research-and-publications/publications-search/aboriginal-scarred-trees-in-new-south-wales-a-field-manual" TargetMode="External"/><Relationship Id="rId4" Type="http://schemas.openxmlformats.org/officeDocument/2006/relationships/hyperlink" Target="https://curriculum.nsw.edu.au/" TargetMode="External"/><Relationship Id="rId9" Type="http://schemas.openxmlformats.org/officeDocument/2006/relationships/hyperlink" Target="https://www.flickr.com/photos/69762088@N03/639271670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Images from Wiradjuri country</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GB" dirty="0">
                <a:latin typeface="+mj-lt"/>
              </a:rPr>
              <a:t>To complement Jazz Money’s ‘GUDYI’</a:t>
            </a:r>
          </a:p>
          <a:p>
            <a:endParaRPr lang="en-AU" dirty="0">
              <a:latin typeface="+mj-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E7AAE3-5981-2BFC-D8FF-37B9250D8268}"/>
              </a:ext>
            </a:extLst>
          </p:cNvPr>
          <p:cNvSpPr>
            <a:spLocks noGrp="1"/>
          </p:cNvSpPr>
          <p:nvPr>
            <p:ph type="title"/>
          </p:nvPr>
        </p:nvSpPr>
        <p:spPr/>
        <p:txBody>
          <a:bodyPr/>
          <a:lstStyle/>
          <a:p>
            <a:r>
              <a:rPr lang="en-AU" dirty="0"/>
              <a:t>BILA </a:t>
            </a:r>
          </a:p>
        </p:txBody>
      </p:sp>
      <p:sp>
        <p:nvSpPr>
          <p:cNvPr id="9" name="Text Placeholder 8">
            <a:extLst>
              <a:ext uri="{FF2B5EF4-FFF2-40B4-BE49-F238E27FC236}">
                <a16:creationId xmlns:a16="http://schemas.microsoft.com/office/drawing/2014/main" id="{C59CB178-2F13-2F19-82E9-DE423AC856DF}"/>
              </a:ext>
            </a:extLst>
          </p:cNvPr>
          <p:cNvSpPr>
            <a:spLocks noGrp="1"/>
          </p:cNvSpPr>
          <p:nvPr>
            <p:ph type="body" sz="quarter" idx="18"/>
          </p:nvPr>
        </p:nvSpPr>
        <p:spPr>
          <a:xfrm>
            <a:off x="360000" y="982520"/>
            <a:ext cx="10517550" cy="310015"/>
          </a:xfrm>
        </p:spPr>
        <p:txBody>
          <a:bodyPr/>
          <a:lstStyle/>
          <a:p>
            <a:r>
              <a:rPr lang="en-AU" dirty="0"/>
              <a:t>Murrumbidgee River, Wiradjuri Reserve, Wagga Wagga, Wiradjuri Country</a:t>
            </a:r>
          </a:p>
        </p:txBody>
      </p:sp>
      <p:sp>
        <p:nvSpPr>
          <p:cNvPr id="8" name="Content Placeholder 7">
            <a:extLst>
              <a:ext uri="{FF2B5EF4-FFF2-40B4-BE49-F238E27FC236}">
                <a16:creationId xmlns:a16="http://schemas.microsoft.com/office/drawing/2014/main" id="{31721D06-6F79-E3EC-28CF-E38F3E630D99}"/>
              </a:ext>
            </a:extLst>
          </p:cNvPr>
          <p:cNvSpPr>
            <a:spLocks noGrp="1"/>
          </p:cNvSpPr>
          <p:nvPr>
            <p:ph idx="1"/>
          </p:nvPr>
        </p:nvSpPr>
        <p:spPr>
          <a:xfrm>
            <a:off x="360000" y="1594600"/>
            <a:ext cx="11484000" cy="4536000"/>
          </a:xfrm>
        </p:spPr>
        <p:txBody>
          <a:bodyPr/>
          <a:lstStyle/>
          <a:p>
            <a:r>
              <a:rPr lang="en-GB" sz="2000" dirty="0"/>
              <a:t>Visit the </a:t>
            </a:r>
            <a:r>
              <a:rPr lang="en-GB" sz="2000" dirty="0">
                <a:hlinkClick r:id="rId2"/>
              </a:rPr>
              <a:t>Social worthy Wagga</a:t>
            </a:r>
            <a:r>
              <a:rPr lang="en-GB" sz="2000" dirty="0"/>
              <a:t> webpage of City of the Wagga Wagga website and scroll to the subheading Wiradjuri Reserve | River Bend. Here, you will see a photograph of the </a:t>
            </a:r>
            <a:r>
              <a:rPr lang="en-GB" sz="2000" dirty="0" err="1"/>
              <a:t>Murrumbidgee</a:t>
            </a:r>
            <a:r>
              <a:rPr lang="en-GB" sz="2000" dirty="0"/>
              <a:t> River taken at a river bend. 'Years-old river red gums shoot out of the river banks, sun rays beam on to a sparkling, flowing river, there’s a tree swing that would have provided hours of fun for river-goers and lush green willows' (City of Wagga Wagga 2023).  </a:t>
            </a:r>
          </a:p>
          <a:p>
            <a:endParaRPr lang="en-AU" sz="2000" dirty="0"/>
          </a:p>
        </p:txBody>
      </p:sp>
      <p:sp>
        <p:nvSpPr>
          <p:cNvPr id="10" name="Slide Number Placeholder 9">
            <a:extLst>
              <a:ext uri="{FF2B5EF4-FFF2-40B4-BE49-F238E27FC236}">
                <a16:creationId xmlns:a16="http://schemas.microsoft.com/office/drawing/2014/main" id="{F80197F5-75DF-0D79-A12D-239B4567C72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6249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08BF-DE63-9DE6-B1C7-52765DC32CA4}"/>
              </a:ext>
            </a:extLst>
          </p:cNvPr>
          <p:cNvSpPr>
            <a:spLocks noGrp="1"/>
          </p:cNvSpPr>
          <p:nvPr>
            <p:ph type="title"/>
          </p:nvPr>
        </p:nvSpPr>
        <p:spPr/>
        <p:txBody>
          <a:bodyPr/>
          <a:lstStyle/>
          <a:p>
            <a:r>
              <a:rPr lang="en-AU" dirty="0"/>
              <a:t>DHAAGUN</a:t>
            </a:r>
          </a:p>
        </p:txBody>
      </p:sp>
      <p:sp>
        <p:nvSpPr>
          <p:cNvPr id="5" name="Text Placeholder 4">
            <a:extLst>
              <a:ext uri="{FF2B5EF4-FFF2-40B4-BE49-F238E27FC236}">
                <a16:creationId xmlns:a16="http://schemas.microsoft.com/office/drawing/2014/main" id="{76E477FD-66F9-61AD-006E-CF3F4ED1D1B2}"/>
              </a:ext>
            </a:extLst>
          </p:cNvPr>
          <p:cNvSpPr>
            <a:spLocks noGrp="1"/>
          </p:cNvSpPr>
          <p:nvPr>
            <p:ph type="body" sz="quarter" idx="18"/>
          </p:nvPr>
        </p:nvSpPr>
        <p:spPr>
          <a:xfrm>
            <a:off x="360000" y="1123950"/>
            <a:ext cx="10308000" cy="848036"/>
          </a:xfrm>
        </p:spPr>
        <p:txBody>
          <a:bodyPr/>
          <a:lstStyle/>
          <a:p>
            <a:r>
              <a:rPr lang="en-GB" dirty="0" err="1"/>
              <a:t>Terramungamine</a:t>
            </a:r>
            <a:r>
              <a:rPr lang="en-GB" dirty="0"/>
              <a:t> Rock Grooves, located along the Macquarie River, Wiradjuri Country. A meeting place for the </a:t>
            </a:r>
            <a:r>
              <a:rPr lang="en-GB" dirty="0" err="1"/>
              <a:t>Tubbagah</a:t>
            </a:r>
            <a:r>
              <a:rPr lang="en-GB" dirty="0"/>
              <a:t> people and a place to shape tools and spears.</a:t>
            </a:r>
            <a:endParaRPr lang="en-AU" dirty="0"/>
          </a:p>
        </p:txBody>
      </p:sp>
      <p:sp>
        <p:nvSpPr>
          <p:cNvPr id="6" name="Content Placeholder 4">
            <a:extLst>
              <a:ext uri="{FF2B5EF4-FFF2-40B4-BE49-F238E27FC236}">
                <a16:creationId xmlns:a16="http://schemas.microsoft.com/office/drawing/2014/main" id="{8946A496-2133-44A7-118E-493BCB157E3D}"/>
              </a:ext>
            </a:extLst>
          </p:cNvPr>
          <p:cNvSpPr txBox="1">
            <a:spLocks/>
          </p:cNvSpPr>
          <p:nvPr/>
        </p:nvSpPr>
        <p:spPr>
          <a:xfrm>
            <a:off x="354000" y="2266950"/>
            <a:ext cx="11484000" cy="403720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Visit the </a:t>
            </a:r>
            <a:r>
              <a:rPr lang="en-US" dirty="0" err="1">
                <a:hlinkClick r:id="rId3"/>
              </a:rPr>
              <a:t>Terramungamine</a:t>
            </a:r>
            <a:r>
              <a:rPr lang="en-US" dirty="0">
                <a:hlinkClick r:id="rId3"/>
              </a:rPr>
              <a:t> Rock Grooves</a:t>
            </a:r>
            <a:r>
              <a:rPr lang="en-US" dirty="0"/>
              <a:t> webpage of the Visit NSW website and navigate through the first 3 images of the photo montage. Here, you will see '150 rock carvings created by the </a:t>
            </a:r>
            <a:r>
              <a:rPr lang="en-US" dirty="0" err="1"/>
              <a:t>Tubbagah</a:t>
            </a:r>
            <a:r>
              <a:rPr lang="en-US" dirty="0"/>
              <a:t> people… The site of ancient rocks is of historical significance and is located along the Macquarie River' (Destination NSW n.d.). </a:t>
            </a:r>
          </a:p>
          <a:p>
            <a:endParaRPr lang="en-AU" dirty="0"/>
          </a:p>
        </p:txBody>
      </p:sp>
      <p:sp>
        <p:nvSpPr>
          <p:cNvPr id="4" name="Slide Number Placeholder 3">
            <a:extLst>
              <a:ext uri="{FF2B5EF4-FFF2-40B4-BE49-F238E27FC236}">
                <a16:creationId xmlns:a16="http://schemas.microsoft.com/office/drawing/2014/main" id="{52ADD97D-253E-BD3D-B531-ED92C59705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3073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951A81-C705-88E9-F682-B48B4F663200}"/>
              </a:ext>
            </a:extLst>
          </p:cNvPr>
          <p:cNvSpPr>
            <a:spLocks noGrp="1"/>
          </p:cNvSpPr>
          <p:nvPr>
            <p:ph type="title"/>
          </p:nvPr>
        </p:nvSpPr>
        <p:spPr/>
        <p:txBody>
          <a:bodyPr/>
          <a:lstStyle/>
          <a:p>
            <a:r>
              <a:rPr lang="en-GB" dirty="0"/>
              <a:t>MURRU</a:t>
            </a:r>
            <a:endParaRPr lang="en-AU" dirty="0"/>
          </a:p>
        </p:txBody>
      </p:sp>
      <p:sp>
        <p:nvSpPr>
          <p:cNvPr id="7" name="Text Placeholder 6">
            <a:extLst>
              <a:ext uri="{FF2B5EF4-FFF2-40B4-BE49-F238E27FC236}">
                <a16:creationId xmlns:a16="http://schemas.microsoft.com/office/drawing/2014/main" id="{6CA8E2EE-89D3-CC1A-872A-9CA4CF553832}"/>
              </a:ext>
            </a:extLst>
          </p:cNvPr>
          <p:cNvSpPr>
            <a:spLocks noGrp="1"/>
          </p:cNvSpPr>
          <p:nvPr>
            <p:ph type="body" sz="quarter" idx="18"/>
          </p:nvPr>
        </p:nvSpPr>
        <p:spPr>
          <a:xfrm>
            <a:off x="360000" y="982520"/>
            <a:ext cx="10764000" cy="310015"/>
          </a:xfrm>
        </p:spPr>
        <p:txBody>
          <a:bodyPr/>
          <a:lstStyle/>
          <a:p>
            <a:r>
              <a:rPr lang="en-GB" dirty="0"/>
              <a:t>Scar tree next to creek bed in Wonga Wetlands, Splitters Creek, Wiradjuri Country</a:t>
            </a:r>
            <a:endParaRPr lang="en-AU" dirty="0"/>
          </a:p>
        </p:txBody>
      </p:sp>
      <p:sp>
        <p:nvSpPr>
          <p:cNvPr id="6" name="Content Placeholder 5">
            <a:extLst>
              <a:ext uri="{FF2B5EF4-FFF2-40B4-BE49-F238E27FC236}">
                <a16:creationId xmlns:a16="http://schemas.microsoft.com/office/drawing/2014/main" id="{8E8C5A6E-E266-EF83-6E7B-DAC5DA5FC092}"/>
              </a:ext>
            </a:extLst>
          </p:cNvPr>
          <p:cNvSpPr>
            <a:spLocks noGrp="1"/>
          </p:cNvSpPr>
          <p:nvPr>
            <p:ph idx="1"/>
          </p:nvPr>
        </p:nvSpPr>
        <p:spPr/>
        <p:txBody>
          <a:bodyPr/>
          <a:lstStyle/>
          <a:p>
            <a:r>
              <a:rPr lang="en-AU" sz="2000" dirty="0"/>
              <a:t>Visit </a:t>
            </a:r>
            <a:r>
              <a:rPr lang="en-AU" sz="2000" dirty="0">
                <a:hlinkClick r:id="rId2"/>
              </a:rPr>
              <a:t>Elders share stories of Growing Up Wiradjuri</a:t>
            </a:r>
            <a:r>
              <a:rPr lang="en-AU" sz="2000" dirty="0"/>
              <a:t>, a webpage of ABC. Listen and view the photograph of Wiradjuri scar trees that can be found throughout the Wonga Wetlands. These scar trees 'have been scarred by Aboriginal people through the deliberate removal of bark or wood… [reasons why it was taken include] it being versatile and plentiful material that could be used for a wide variety of commonplace tasks' (</a:t>
            </a:r>
            <a:r>
              <a:rPr lang="en-AU" sz="2000" dirty="0">
                <a:hlinkClick r:id="rId3"/>
              </a:rPr>
              <a:t>Long 2005</a:t>
            </a:r>
            <a:r>
              <a:rPr lang="en-AU" sz="2000" dirty="0"/>
              <a:t>).</a:t>
            </a:r>
          </a:p>
          <a:p>
            <a:endParaRPr lang="en-AU" sz="2000" dirty="0"/>
          </a:p>
        </p:txBody>
      </p:sp>
      <p:sp>
        <p:nvSpPr>
          <p:cNvPr id="2" name="Slide Number Placeholder 1">
            <a:extLst>
              <a:ext uri="{FF2B5EF4-FFF2-40B4-BE49-F238E27FC236}">
                <a16:creationId xmlns:a16="http://schemas.microsoft.com/office/drawing/2014/main" id="{AC5CF305-1D40-70DD-5047-CEFC16C6182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39005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B20F-A29D-998B-DC0D-42188CB6D14D}"/>
              </a:ext>
            </a:extLst>
          </p:cNvPr>
          <p:cNvSpPr>
            <a:spLocks noGrp="1"/>
          </p:cNvSpPr>
          <p:nvPr>
            <p:ph type="title"/>
          </p:nvPr>
        </p:nvSpPr>
        <p:spPr/>
        <p:txBody>
          <a:bodyPr/>
          <a:lstStyle/>
          <a:p>
            <a:r>
              <a:rPr lang="en-GB" dirty="0"/>
              <a:t>WALANG</a:t>
            </a:r>
            <a:endParaRPr lang="en-AU" dirty="0"/>
          </a:p>
        </p:txBody>
      </p:sp>
      <p:sp>
        <p:nvSpPr>
          <p:cNvPr id="5" name="Text Placeholder 4">
            <a:extLst>
              <a:ext uri="{FF2B5EF4-FFF2-40B4-BE49-F238E27FC236}">
                <a16:creationId xmlns:a16="http://schemas.microsoft.com/office/drawing/2014/main" id="{F3BF10D3-19CE-2702-A7AF-98B4386DC576}"/>
              </a:ext>
            </a:extLst>
          </p:cNvPr>
          <p:cNvSpPr>
            <a:spLocks noGrp="1"/>
          </p:cNvSpPr>
          <p:nvPr>
            <p:ph type="body" sz="quarter" idx="18"/>
          </p:nvPr>
        </p:nvSpPr>
        <p:spPr/>
        <p:txBody>
          <a:bodyPr/>
          <a:lstStyle/>
          <a:p>
            <a:r>
              <a:rPr lang="en-GB" dirty="0"/>
              <a:t>Stone artefacts at the </a:t>
            </a:r>
            <a:r>
              <a:rPr lang="en-GB" dirty="0" err="1"/>
              <a:t>Coolamon</a:t>
            </a:r>
            <a:r>
              <a:rPr lang="en-GB" dirty="0"/>
              <a:t> Museum, Wiradjuri Country</a:t>
            </a:r>
            <a:endParaRPr lang="en-AU" dirty="0"/>
          </a:p>
        </p:txBody>
      </p:sp>
      <p:sp>
        <p:nvSpPr>
          <p:cNvPr id="3" name="Content Placeholder 2">
            <a:extLst>
              <a:ext uri="{FF2B5EF4-FFF2-40B4-BE49-F238E27FC236}">
                <a16:creationId xmlns:a16="http://schemas.microsoft.com/office/drawing/2014/main" id="{8FD90179-994E-32A6-5168-2ECDEEB70FEB}"/>
              </a:ext>
            </a:extLst>
          </p:cNvPr>
          <p:cNvSpPr>
            <a:spLocks noGrp="1"/>
          </p:cNvSpPr>
          <p:nvPr>
            <p:ph idx="1"/>
          </p:nvPr>
        </p:nvSpPr>
        <p:spPr/>
        <p:txBody>
          <a:bodyPr/>
          <a:lstStyle/>
          <a:p>
            <a:r>
              <a:rPr lang="en-AU" sz="2000" dirty="0"/>
              <a:t>Visit </a:t>
            </a:r>
            <a:r>
              <a:rPr lang="en-AU" sz="2000" dirty="0">
                <a:hlinkClick r:id="rId2"/>
              </a:rPr>
              <a:t>'Australian Antiques Roadshow' sees farmers hand in Aboriginal artefacts held for generations</a:t>
            </a:r>
            <a:r>
              <a:rPr lang="en-AU" sz="2000" dirty="0"/>
              <a:t>, a webpage of ABC News and scroll to the final image in the news story. In this photograph, we see the 'Coolamon museum manager Jessica Inch with a collection of stone objects, most anonymously handed to the museum' (Australian Broadcasting Corporation 2018). </a:t>
            </a:r>
          </a:p>
          <a:p>
            <a:endParaRPr lang="en-AU" sz="2000" dirty="0"/>
          </a:p>
        </p:txBody>
      </p:sp>
      <p:sp>
        <p:nvSpPr>
          <p:cNvPr id="4" name="Slide Number Placeholder 3">
            <a:extLst>
              <a:ext uri="{FF2B5EF4-FFF2-40B4-BE49-F238E27FC236}">
                <a16:creationId xmlns:a16="http://schemas.microsoft.com/office/drawing/2014/main" id="{B397BB4A-F656-C9F3-223D-30CBAB265BA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57560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6847-43C0-E469-5FCA-84563AF973D1}"/>
              </a:ext>
            </a:extLst>
          </p:cNvPr>
          <p:cNvSpPr>
            <a:spLocks noGrp="1"/>
          </p:cNvSpPr>
          <p:nvPr>
            <p:ph type="title"/>
          </p:nvPr>
        </p:nvSpPr>
        <p:spPr/>
        <p:txBody>
          <a:bodyPr/>
          <a:lstStyle/>
          <a:p>
            <a:r>
              <a:rPr lang="en-GB" dirty="0"/>
              <a:t>YIRAY</a:t>
            </a:r>
            <a:endParaRPr lang="en-AU" dirty="0"/>
          </a:p>
        </p:txBody>
      </p:sp>
      <p:sp>
        <p:nvSpPr>
          <p:cNvPr id="5" name="Text Placeholder 4">
            <a:extLst>
              <a:ext uri="{FF2B5EF4-FFF2-40B4-BE49-F238E27FC236}">
                <a16:creationId xmlns:a16="http://schemas.microsoft.com/office/drawing/2014/main" id="{13A3A46F-166D-8222-453A-36105E99D338}"/>
              </a:ext>
            </a:extLst>
          </p:cNvPr>
          <p:cNvSpPr>
            <a:spLocks noGrp="1"/>
          </p:cNvSpPr>
          <p:nvPr>
            <p:ph type="body" sz="quarter" idx="18"/>
          </p:nvPr>
        </p:nvSpPr>
        <p:spPr/>
        <p:txBody>
          <a:bodyPr/>
          <a:lstStyle/>
          <a:p>
            <a:r>
              <a:rPr lang="en-GB" dirty="0"/>
              <a:t>Sunrise over Dubbo, Wiradjuri Country</a:t>
            </a:r>
            <a:endParaRPr lang="en-AU" dirty="0"/>
          </a:p>
        </p:txBody>
      </p:sp>
      <p:sp>
        <p:nvSpPr>
          <p:cNvPr id="3" name="Content Placeholder 2">
            <a:extLst>
              <a:ext uri="{FF2B5EF4-FFF2-40B4-BE49-F238E27FC236}">
                <a16:creationId xmlns:a16="http://schemas.microsoft.com/office/drawing/2014/main" id="{FEE4B6E6-45BB-C777-251E-5E65C1771FA9}"/>
              </a:ext>
            </a:extLst>
          </p:cNvPr>
          <p:cNvSpPr>
            <a:spLocks noGrp="1"/>
          </p:cNvSpPr>
          <p:nvPr>
            <p:ph idx="1"/>
          </p:nvPr>
        </p:nvSpPr>
        <p:spPr/>
        <p:txBody>
          <a:bodyPr/>
          <a:lstStyle/>
          <a:p>
            <a:r>
              <a:rPr lang="en-AU" sz="2000" dirty="0"/>
              <a:t>Visit this </a:t>
            </a:r>
            <a:r>
              <a:rPr lang="en-AU" sz="2000" dirty="0">
                <a:hlinkClick r:id="rId2"/>
              </a:rPr>
              <a:t>Flickr</a:t>
            </a:r>
            <a:r>
              <a:rPr lang="en-AU" sz="2000" dirty="0"/>
              <a:t> webpage to view Justin </a:t>
            </a:r>
            <a:r>
              <a:rPr lang="en-AU" sz="2000" dirty="0" err="1"/>
              <a:t>Huntsdale’s</a:t>
            </a:r>
            <a:r>
              <a:rPr lang="en-AU" sz="2000" dirty="0"/>
              <a:t> photograph 'Dubbo sunrise' from 2011. Dubbo is located on Wiradjuri Country in the Orana region of New South Wales. This central west town lies on the Macquarie River and is the home of the </a:t>
            </a:r>
            <a:r>
              <a:rPr lang="en-AU" sz="2000" dirty="0" err="1"/>
              <a:t>Tubbagah</a:t>
            </a:r>
            <a:r>
              <a:rPr lang="en-AU" sz="2000" dirty="0"/>
              <a:t> People. </a:t>
            </a:r>
          </a:p>
          <a:p>
            <a:endParaRPr lang="en-AU" sz="2000" dirty="0"/>
          </a:p>
        </p:txBody>
      </p:sp>
      <p:sp>
        <p:nvSpPr>
          <p:cNvPr id="4" name="Slide Number Placeholder 3">
            <a:extLst>
              <a:ext uri="{FF2B5EF4-FFF2-40B4-BE49-F238E27FC236}">
                <a16:creationId xmlns:a16="http://schemas.microsoft.com/office/drawing/2014/main" id="{B181247A-BC1A-6079-0AFB-5664C0EAA57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9386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F5DE-D396-DCA1-9090-BE5D876F30A4}"/>
              </a:ext>
            </a:extLst>
          </p:cNvPr>
          <p:cNvSpPr>
            <a:spLocks noGrp="1"/>
          </p:cNvSpPr>
          <p:nvPr>
            <p:ph type="title"/>
          </p:nvPr>
        </p:nvSpPr>
        <p:spPr/>
        <p:txBody>
          <a:bodyPr/>
          <a:lstStyle/>
          <a:p>
            <a:r>
              <a:rPr lang="en-GB" dirty="0"/>
              <a:t>YURUNG</a:t>
            </a:r>
            <a:endParaRPr lang="en-AU" dirty="0"/>
          </a:p>
        </p:txBody>
      </p:sp>
      <p:sp>
        <p:nvSpPr>
          <p:cNvPr id="5" name="Text Placeholder 4">
            <a:extLst>
              <a:ext uri="{FF2B5EF4-FFF2-40B4-BE49-F238E27FC236}">
                <a16:creationId xmlns:a16="http://schemas.microsoft.com/office/drawing/2014/main" id="{C7A2E05F-1908-E8A5-37CB-AF11D0D68FA7}"/>
              </a:ext>
            </a:extLst>
          </p:cNvPr>
          <p:cNvSpPr>
            <a:spLocks noGrp="1"/>
          </p:cNvSpPr>
          <p:nvPr>
            <p:ph type="body" sz="quarter" idx="18"/>
          </p:nvPr>
        </p:nvSpPr>
        <p:spPr/>
        <p:txBody>
          <a:bodyPr/>
          <a:lstStyle/>
          <a:p>
            <a:r>
              <a:rPr lang="en-GB" dirty="0"/>
              <a:t>Impending rainfall near </a:t>
            </a:r>
            <a:r>
              <a:rPr lang="en-GB" dirty="0" err="1"/>
              <a:t>Cowra</a:t>
            </a:r>
            <a:r>
              <a:rPr lang="en-GB" dirty="0"/>
              <a:t>, Wiradjuri Country</a:t>
            </a:r>
            <a:endParaRPr lang="en-AU" dirty="0"/>
          </a:p>
        </p:txBody>
      </p:sp>
      <p:sp>
        <p:nvSpPr>
          <p:cNvPr id="3" name="Content Placeholder 2">
            <a:extLst>
              <a:ext uri="{FF2B5EF4-FFF2-40B4-BE49-F238E27FC236}">
                <a16:creationId xmlns:a16="http://schemas.microsoft.com/office/drawing/2014/main" id="{72E69188-1885-2EE6-3A52-8AD3B73DBDCD}"/>
              </a:ext>
            </a:extLst>
          </p:cNvPr>
          <p:cNvSpPr>
            <a:spLocks noGrp="1"/>
          </p:cNvSpPr>
          <p:nvPr>
            <p:ph idx="1"/>
          </p:nvPr>
        </p:nvSpPr>
        <p:spPr/>
        <p:txBody>
          <a:bodyPr/>
          <a:lstStyle/>
          <a:p>
            <a:r>
              <a:rPr lang="en-AU" sz="2000" dirty="0"/>
              <a:t>Visit </a:t>
            </a:r>
            <a:r>
              <a:rPr lang="en-AU" sz="2000" dirty="0">
                <a:hlinkClick r:id="rId2"/>
              </a:rPr>
              <a:t>Storm front dumps 46 mm over Cowra</a:t>
            </a:r>
            <a:r>
              <a:rPr lang="en-AU" sz="2000" dirty="0"/>
              <a:t>, an article in the Cowra Guardian from 2020, and view the main image for the news article. Cowra is located on the banks of the Lachlan River on Wiradjuri Country. It is a farming town in central east New South Wales and is approximately 300 km west of Sydney.</a:t>
            </a:r>
          </a:p>
          <a:p>
            <a:endParaRPr lang="en-AU" sz="2000" dirty="0"/>
          </a:p>
        </p:txBody>
      </p:sp>
      <p:sp>
        <p:nvSpPr>
          <p:cNvPr id="4" name="Slide Number Placeholder 3">
            <a:extLst>
              <a:ext uri="{FF2B5EF4-FFF2-40B4-BE49-F238E27FC236}">
                <a16:creationId xmlns:a16="http://schemas.microsoft.com/office/drawing/2014/main" id="{E26B0881-D706-8FC6-E6C9-6D5DD6E022D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9932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04304"/>
            <a:ext cx="11484000" cy="2927351"/>
          </a:xfrm>
        </p:spPr>
        <p:txBody>
          <a:bodyPr/>
          <a:lstStyle/>
          <a:p>
            <a:r>
              <a:rPr lang="en-AU" sz="1200" dirty="0">
                <a:effectLst/>
                <a:ea typeface="Calibri" panose="020F0502020204030204" pitchFamily="34" charset="0"/>
              </a:rPr>
              <a:t>Australian Broadcasting Corporation (2022) ‘</a:t>
            </a:r>
            <a:r>
              <a:rPr lang="en-AU" sz="1200" u="sng" dirty="0">
                <a:effectLst/>
                <a:ea typeface="Calibri" panose="020F0502020204030204" pitchFamily="34" charset="0"/>
                <a:hlinkClick r:id="rId5"/>
              </a:rPr>
              <a:t>Elders share stories of Growing Up Wiradjuri</a:t>
            </a:r>
            <a:r>
              <a:rPr lang="en-AU" sz="1200" u="sng" dirty="0">
                <a:effectLst/>
                <a:ea typeface="Calibri" panose="020F0502020204030204" pitchFamily="34" charset="0"/>
              </a:rPr>
              <a:t>’</a:t>
            </a:r>
            <a:r>
              <a:rPr lang="en-AU" sz="1200" dirty="0">
                <a:effectLst/>
                <a:ea typeface="Calibri" panose="020F0502020204030204" pitchFamily="34" charset="0"/>
              </a:rPr>
              <a:t>, </a:t>
            </a:r>
            <a:r>
              <a:rPr lang="en-AU" sz="1200" i="1" dirty="0" err="1">
                <a:effectLst/>
                <a:ea typeface="Calibri" panose="020F0502020204030204" pitchFamily="34" charset="0"/>
              </a:rPr>
              <a:t>Awaye</a:t>
            </a:r>
            <a:r>
              <a:rPr lang="en-AU" sz="1200" i="1" dirty="0">
                <a:effectLst/>
                <a:ea typeface="Calibri" panose="020F0502020204030204" pitchFamily="34" charset="0"/>
              </a:rPr>
              <a:t>!</a:t>
            </a:r>
            <a:r>
              <a:rPr lang="en-AU" sz="1200" dirty="0">
                <a:effectLst/>
                <a:ea typeface="Calibri" panose="020F0502020204030204" pitchFamily="34" charset="0"/>
              </a:rPr>
              <a:t>, ABC Listen website, accessed 17 August 2023.</a:t>
            </a:r>
            <a:endParaRPr lang="en-AU" sz="1200" dirty="0"/>
          </a:p>
          <a:p>
            <a:r>
              <a:rPr lang="en-AU" sz="1200" dirty="0"/>
              <a:t>Cowra Guardian (26 October 2020) ‘</a:t>
            </a:r>
            <a:r>
              <a:rPr lang="en-AU" sz="1200" dirty="0">
                <a:hlinkClick r:id="rId6"/>
              </a:rPr>
              <a:t>Storm front dumps 46mm over Cowra</a:t>
            </a:r>
            <a:r>
              <a:rPr lang="en-AU" sz="1200" dirty="0"/>
              <a:t>’, </a:t>
            </a:r>
            <a:r>
              <a:rPr lang="en-AU" sz="1200" i="1" dirty="0"/>
              <a:t>Cowra Guardian</a:t>
            </a:r>
            <a:r>
              <a:rPr lang="en-AU" sz="1200" dirty="0"/>
              <a:t>, accessed 17 August 2023.</a:t>
            </a:r>
          </a:p>
          <a:p>
            <a:r>
              <a:rPr lang="en-AU" sz="1200" dirty="0"/>
              <a:t>Destination NSW (n.d.) </a:t>
            </a:r>
            <a:r>
              <a:rPr lang="en-AU" sz="1200" i="1" dirty="0" err="1">
                <a:hlinkClick r:id="rId7"/>
              </a:rPr>
              <a:t>Terramungamine</a:t>
            </a:r>
            <a:r>
              <a:rPr lang="en-AU" sz="1200" i="1" dirty="0">
                <a:hlinkClick r:id="rId7"/>
              </a:rPr>
              <a:t> Rock Grooves</a:t>
            </a:r>
            <a:r>
              <a:rPr lang="en-AU" sz="1200" dirty="0"/>
              <a:t>, Visit NSW website, accessed 17 August 2023.</a:t>
            </a:r>
          </a:p>
          <a:p>
            <a:r>
              <a:rPr lang="en-AU" sz="1200" dirty="0">
                <a:ea typeface="Calibri" panose="020F0502020204030204" pitchFamily="34" charset="0"/>
              </a:rPr>
              <a:t>Higgins I and Bryce B (22 September 2018)</a:t>
            </a:r>
            <a:r>
              <a:rPr lang="en-AU" sz="1200" dirty="0">
                <a:solidFill>
                  <a:srgbClr val="FF0000"/>
                </a:solidFill>
                <a:ea typeface="Calibri" panose="020F0502020204030204" pitchFamily="34" charset="0"/>
              </a:rPr>
              <a:t> </a:t>
            </a:r>
            <a:r>
              <a:rPr lang="en-AU" sz="1200" dirty="0">
                <a:hlinkClick r:id="rId8"/>
              </a:rPr>
              <a:t>'Australian Antiques Roadshow' sees farmers hand in Aboriginal artefacts held for generations</a:t>
            </a:r>
            <a:r>
              <a:rPr lang="en-AU" sz="1200" dirty="0"/>
              <a:t>, ABC News, accessed 17 August 2023.</a:t>
            </a:r>
            <a:endParaRPr lang="en-AU" sz="1200" dirty="0">
              <a:ea typeface="Calibri" panose="020F0502020204030204" pitchFamily="34" charset="0"/>
            </a:endParaRPr>
          </a:p>
          <a:p>
            <a:r>
              <a:rPr lang="en-AU" sz="1200" dirty="0" err="1"/>
              <a:t>Huntsdale</a:t>
            </a:r>
            <a:r>
              <a:rPr lang="en-AU" sz="1200" dirty="0"/>
              <a:t> J (2011) </a:t>
            </a:r>
            <a:r>
              <a:rPr lang="en-AU" sz="1200" i="1" dirty="0"/>
              <a:t>Dubbo sunrise </a:t>
            </a:r>
            <a:r>
              <a:rPr lang="en-AU" sz="1200" dirty="0"/>
              <a:t>[photograph], </a:t>
            </a:r>
            <a:r>
              <a:rPr lang="en-AU" sz="1200" i="1" dirty="0">
                <a:hlinkClick r:id="rId9"/>
              </a:rPr>
              <a:t>Producer Ana Tovey’s </a:t>
            </a:r>
            <a:r>
              <a:rPr lang="en-AU" sz="1200" i="1" dirty="0" err="1">
                <a:hlinkClick r:id="rId9"/>
              </a:rPr>
              <a:t>Photostream</a:t>
            </a:r>
            <a:r>
              <a:rPr lang="en-AU" sz="1200" dirty="0"/>
              <a:t>, Flickr website, accessed 17 August 2023.</a:t>
            </a:r>
          </a:p>
          <a:p>
            <a:r>
              <a:rPr lang="en-AU" sz="1200" dirty="0"/>
              <a:t>Long A (2005) '</a:t>
            </a:r>
            <a:r>
              <a:rPr lang="en-AU" sz="1200" dirty="0">
                <a:hlinkClick r:id="rId10"/>
              </a:rPr>
              <a:t>Aboriginal scarred trees in New South Wales</a:t>
            </a:r>
            <a:r>
              <a:rPr lang="en-AU" sz="1200" dirty="0"/>
              <a:t>’, Department of Environment and Conservation (NSW), State of New South Wales (Department of Planning and Environment), accessed 6 November 2023.</a:t>
            </a:r>
          </a:p>
          <a:p>
            <a:r>
              <a:rPr lang="en-AU" sz="1200" dirty="0"/>
              <a:t>Wagga Wagga City Council (2023) ‘</a:t>
            </a:r>
            <a:r>
              <a:rPr lang="en-AU" sz="1200" dirty="0">
                <a:hlinkClick r:id="rId11"/>
              </a:rPr>
              <a:t>Social worthy Wagga</a:t>
            </a:r>
            <a:r>
              <a:rPr lang="en-AU" sz="1200" dirty="0"/>
              <a:t>’, </a:t>
            </a:r>
            <a:r>
              <a:rPr lang="en-AU" sz="1200" i="1" dirty="0"/>
              <a:t>Visit Wagga </a:t>
            </a:r>
            <a:r>
              <a:rPr lang="en-AU" sz="1200" dirty="0"/>
              <a:t> accessed 17 August 2023.</a:t>
            </a: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1153</Words>
  <Application>Microsoft Office PowerPoint</Application>
  <PresentationFormat>Widescreen</PresentationFormat>
  <Paragraphs>52</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Public Sans SemiBold</vt:lpstr>
      <vt:lpstr>Arial</vt:lpstr>
      <vt:lpstr>Public Sans</vt:lpstr>
      <vt:lpstr>Public Sans Light</vt:lpstr>
      <vt:lpstr>NSWG Corporate</vt:lpstr>
      <vt:lpstr>Images from Wiradjuri country</vt:lpstr>
      <vt:lpstr>BILA </vt:lpstr>
      <vt:lpstr>DHAAGUN</vt:lpstr>
      <vt:lpstr>MURRU</vt:lpstr>
      <vt:lpstr>WALANG</vt:lpstr>
      <vt:lpstr>YIRAY</vt:lpstr>
      <vt:lpstr>YURUNG</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from Wiradjuri country</dc:title>
  <dc:creator>NSW Department of Education</dc:creator>
  <dcterms:created xsi:type="dcterms:W3CDTF">2023-11-17T04:16:43Z</dcterms:created>
  <dcterms:modified xsi:type="dcterms:W3CDTF">2023-11-17T04:17:02Z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2023-11-17T04:17:02Z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b2cfbeeb-4381-4358-87d4-eeff5ea33ce4</vt:lpwstr>
  </property>
  <property fmtid="{D5CDD505-2E9C-101B-9397-08002B2CF9AE}" pid="8" name="MSIP_Label_b603dfd7-d93a-4381-a340-2995d8282205_ContentBits">
    <vt:lpwstr>0</vt:lpwstr>
  </property>
</Properties>
</file>