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9" r:id="rId1"/>
  </p:sldMasterIdLst>
  <p:notesMasterIdLst>
    <p:notesMasterId r:id="rId44"/>
  </p:notesMasterIdLst>
  <p:handoutMasterIdLst>
    <p:handoutMasterId r:id="rId45"/>
  </p:handoutMasterIdLst>
  <p:sldIdLst>
    <p:sldId id="306" r:id="rId2"/>
    <p:sldId id="437" r:id="rId3"/>
    <p:sldId id="434" r:id="rId4"/>
    <p:sldId id="403" r:id="rId5"/>
    <p:sldId id="394" r:id="rId6"/>
    <p:sldId id="411" r:id="rId7"/>
    <p:sldId id="365" r:id="rId8"/>
    <p:sldId id="381" r:id="rId9"/>
    <p:sldId id="380" r:id="rId10"/>
    <p:sldId id="416" r:id="rId11"/>
    <p:sldId id="366" r:id="rId12"/>
    <p:sldId id="422" r:id="rId13"/>
    <p:sldId id="398" r:id="rId14"/>
    <p:sldId id="367" r:id="rId15"/>
    <p:sldId id="384" r:id="rId16"/>
    <p:sldId id="368" r:id="rId17"/>
    <p:sldId id="399" r:id="rId18"/>
    <p:sldId id="423" r:id="rId19"/>
    <p:sldId id="401" r:id="rId20"/>
    <p:sldId id="424" r:id="rId21"/>
    <p:sldId id="370" r:id="rId22"/>
    <p:sldId id="425" r:id="rId23"/>
    <p:sldId id="371" r:id="rId24"/>
    <p:sldId id="438" r:id="rId25"/>
    <p:sldId id="295" r:id="rId26"/>
    <p:sldId id="395" r:id="rId27"/>
    <p:sldId id="421" r:id="rId28"/>
    <p:sldId id="418" r:id="rId29"/>
    <p:sldId id="439" r:id="rId30"/>
    <p:sldId id="430" r:id="rId31"/>
    <p:sldId id="440" r:id="rId32"/>
    <p:sldId id="432" r:id="rId33"/>
    <p:sldId id="308" r:id="rId34"/>
    <p:sldId id="435" r:id="rId35"/>
    <p:sldId id="405" r:id="rId36"/>
    <p:sldId id="436" r:id="rId37"/>
    <p:sldId id="426" r:id="rId38"/>
    <p:sldId id="427" r:id="rId39"/>
    <p:sldId id="428" r:id="rId40"/>
    <p:sldId id="429" r:id="rId41"/>
    <p:sldId id="364" r:id="rId42"/>
    <p:sldId id="361" r:id="rId43"/>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Public Sans" pitchFamily="2" charset="0"/>
      <p:regular r:id="rId50"/>
      <p:bold r:id="rId51"/>
      <p:italic r:id="rId52"/>
      <p:boldItalic r:id="rId53"/>
    </p:embeddedFont>
    <p:embeddedFont>
      <p:font typeface="Public Sans Light" pitchFamily="2" charset="0"/>
      <p:regular r:id="rId54"/>
      <p:italic r:id="rId55"/>
    </p:embeddedFont>
    <p:embeddedFont>
      <p:font typeface="Public Sans SemiBold" pitchFamily="2" charset="0"/>
      <p:bold r:id="rId56"/>
      <p:boldItalic r:id="rId5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9D3503-5A21-EC36-14A3-77D0A10C9C56}" name="Alex Manton (Alex Manton)" initials="AM(M" userId="S::Alex.Manton@det.nsw.edu.au::ac4fd86e-d6a9-402d-87ef-cfff92a16b6e" providerId="AD"/>
  <p188:author id="{12D83A15-E68B-0B0B-1C3F-999FD2CA37A0}" name="Ravenna Gregory" initials="RG" userId="S::ravenna.gregory@det.nsw.edu.au::f5c11ae7-6dec-403e-a7cc-ae83440d4b4a" providerId="AD"/>
  <p188:author id="{9E900F56-96F0-A2C5-2EC5-4A5CA6B1A37B}" name="Nadine Cannings" initials="NC" userId="S::Nadine.Cannings@det.nsw.edu.au::edc68fe4-7015-48b6-a6c0-a33df6c27bb6" providerId="AD"/>
  <p188:author id="{0370C784-7104-4587-1C03-A4A0A6D07F3E}" name="Alyana Marave" initials="AM" userId="S::Alyana.Marave1@det.nsw.edu.au::dd6e8313-0bdf-4d22-8f0f-323573363137" providerId="AD"/>
  <p188:author id="{55FE7F95-A3CF-0E98-C5FC-2B8759A72201}" name="Ravenna Gregory" initials="RG" userId="S::RAVENNA.GREGORY@det.nsw.edu.au::f5c11ae7-6dec-403e-a7cc-ae83440d4b4a" providerId="AD"/>
  <p188:author id="{603EC195-4880-02BF-4472-3C044D567EAB}" name="Helene Galettis" initials="HG" userId="S::HELENE.GALETTIS@det.nsw.edu.au::9f5dba4e-2e31-4999-8add-2755a2c4c3b2" providerId="AD"/>
  <p188:author id="{32BA8AA1-691A-0C5B-F8FB-874FC5D098EB}" name="Alex Manton (Alex Manton)" initials="AM" userId="S::alex.manton@det.nsw.edu.au::ac4fd86e-d6a9-402d-87ef-cfff92a16b6e" providerId="AD"/>
  <p188:author id="{002681A9-7D58-0AFA-ED9F-A780C1A6EAFE}" name="Jackie King" initials="JK" userId="S::jacquelyn.king1@det.nsw.edu.au::d8b064bb-b302-46ab-9bb5-5991f720e55b" providerId="AD"/>
  <p188:author id="{4F04C4DE-BE7F-CFA0-8B8D-21C5991B53C2}" name="Helene Galettis" initials="HG" userId="S::helene.galettis@det.nsw.edu.au::9f5dba4e-2e31-4999-8add-2755a2c4c3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2E6"/>
    <a:srgbClr val="EBEBEB"/>
    <a:srgbClr val="D7153A"/>
    <a:srgbClr val="F6ACB6"/>
    <a:srgbClr val="CBEDFD"/>
    <a:srgbClr val="63001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2E1C6-7FC2-4A0A-9A40-FE111F7DD82A}" v="11" dt="2024-02-19T04:59:02.83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98" y="45"/>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19/02/2024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Image from: https://www.pxfuel.com/en</a:t>
            </a:r>
          </a:p>
          <a:p>
            <a:r>
              <a:rPr lang="en-AU"/>
              <a:t>/free-photo-</a:t>
            </a:r>
            <a:r>
              <a:rPr lang="en-AU" err="1"/>
              <a:t>xzgqf</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93685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Reference NESA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18634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915594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44444"/>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99078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444444"/>
                </a:solidFill>
                <a:latin typeface="Calibri" panose="020F0502020204030204" pitchFamily="34" charset="0"/>
                <a:cs typeface="Calibri"/>
              </a:rPr>
              <a:t>Sections; texture map; macro structure… verse/chorus form…</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823867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4167466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444444"/>
                </a:solidFill>
                <a:latin typeface="Calibri" panose="020F0502020204030204" pitchFamily="34" charset="0"/>
                <a:cs typeface="Calibri"/>
              </a:rPr>
              <a:t>Could be the same or similar to topic sentence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4053020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Reference NESA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936538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0" i="0">
                <a:solidFill>
                  <a:srgbClr val="000000"/>
                </a:solidFill>
                <a:effectLst/>
                <a:latin typeface="Calibri" panose="020F0502020204030204" pitchFamily="34" charset="0"/>
              </a:rPr>
              <a:t>Reference NESA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522211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2949570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262526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51473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68908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159797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18596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273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2439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03218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12821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00595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529874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18250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5734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24787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55881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3179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9449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1652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50394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866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35399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616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8409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727200"/>
            <a:ext cx="12192000" cy="51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2006941"/>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450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63136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00895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14008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0341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8592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5234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449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0643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7FE2C1-F8A0-CCF5-C799-F4D073AD05C3}"/>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80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4286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E4D92E-5968-2ACF-2290-02E637B06975}"/>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0435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54199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48519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5FFE8F-1C3F-2A32-9D7F-24EA58FC13BB}"/>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22176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FE598B-1DF4-5AF8-B27B-E9EC7BE13D01}"/>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13541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107279-AEAB-5919-FA25-DC696281DFB7}"/>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32899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C2D672-3529-E4B2-346B-D9C975731B39}"/>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6815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2767966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pxfuel.com/terms-of-use" TargetMode="External"/><Relationship Id="rId4" Type="http://schemas.openxmlformats.org/officeDocument/2006/relationships/hyperlink" Target="https://www.pxfuel.com/en%E2%80%8B/free-photo-xzgq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11-12/resources/hsc-exam-papers"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11-12/stage-6-learning-areas/stage-6-creative-arts/music-1-syllabus"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s://educationstandards.nsw.edu.au/wps/portal/nesa/11-12/resources/hsc-exam-papers" TargetMode="Externa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standards.nsw.edu.au/wps/portal/nesa/11-12/resources/hsc-exam-papers"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standards.nsw.edu.au/wps/portal/nesa/11-12/resources/hsc-exam-papers"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education.nsw.gov.au/teaching-and-learning/curriculum/creative-arts/professional-learning-creative-arts-k-12/creative-cast-podcast/strategy-of-the-week#Mnemonics0"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s://education.nsw.gov.au/content/dam/main-education/en/home/teaching-and-learning/curriculum/creative-arts/documents/creative-arts-s6-music-1-writing-about-music-timbre-terminology.docx"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ducation.nsw.gov.au/content/dam/main-education/en/home/teaching-and-learning/curriculum/creative-arts/documents/creative-arts-s6-music-1-writing-about-music-compositional-devices.docx" TargetMode="Externa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ducation.nsw.gov.au/content/dam/main-education/en/home/teaching-and-learning/curriculum/creative-arts/documents/creative-arts-s6-music-1-writing-about-music-the-concepts-of-music-checklist.docx" TargetMode="Externa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education.nsw.gov.au/content/dam/main-education/en/home/teaching-and-learning/curriculum/creative-arts/documents/creative-arts-s6-music-1-writing-about-music-vocabulary.docx"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9.xml"/><Relationship Id="rId4" Type="http://schemas.openxmlformats.org/officeDocument/2006/relationships/hyperlink" Target="https://curriculum.nsw.edu.a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standards.nsw.edu.au/wps/portal/nesa/11-12/hsc/hsc-student-guide/glossary-keywords"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E1C309-85CD-28AE-6783-39FFF119EC7B}"/>
              </a:ext>
              <a:ext uri="{C183D7F6-B498-43B3-948B-1728B52AA6E4}">
                <adec:decorative xmlns:adec="http://schemas.microsoft.com/office/drawing/2017/decorative" val="0"/>
              </a:ext>
            </a:extLst>
          </p:cNvPr>
          <p:cNvSpPr>
            <a:spLocks noGrp="1"/>
          </p:cNvSpPr>
          <p:nvPr>
            <p:ph type="ctrTitle"/>
          </p:nvPr>
        </p:nvSpPr>
        <p:spPr/>
        <p:txBody>
          <a:bodyPr/>
          <a:lstStyle/>
          <a:p>
            <a:r>
              <a:rPr lang="en-AU" dirty="0"/>
              <a:t>Writing about music in Stage 6</a:t>
            </a:r>
            <a:endParaRPr lang="en-US" dirty="0"/>
          </a:p>
        </p:txBody>
      </p:sp>
      <p:sp>
        <p:nvSpPr>
          <p:cNvPr id="4" name="Text Placeholder 3">
            <a:extLst>
              <a:ext uri="{FF2B5EF4-FFF2-40B4-BE49-F238E27FC236}">
                <a16:creationId xmlns:a16="http://schemas.microsoft.com/office/drawing/2014/main" id="{5D0808E7-C470-49C3-EDB2-7F60D05AFB86}"/>
              </a:ext>
              <a:ext uri="{C183D7F6-B498-43B3-948B-1728B52AA6E4}">
                <adec:decorative xmlns:adec="http://schemas.microsoft.com/office/drawing/2017/decorative" val="0"/>
              </a:ext>
            </a:extLst>
          </p:cNvPr>
          <p:cNvSpPr>
            <a:spLocks noGrp="1"/>
          </p:cNvSpPr>
          <p:nvPr>
            <p:ph type="body" sz="quarter" idx="10"/>
          </p:nvPr>
        </p:nvSpPr>
        <p:spPr/>
        <p:txBody>
          <a:bodyPr/>
          <a:lstStyle/>
          <a:p>
            <a:r>
              <a:rPr lang="en-AU" dirty="0"/>
              <a:t>Module 2 – Music 1 aural skills analysis</a:t>
            </a:r>
            <a:endParaRPr lang="en-US" dirty="0"/>
          </a:p>
        </p:txBody>
      </p:sp>
      <p:pic>
        <p:nvPicPr>
          <p:cNvPr id="18" name="Picture Placeholder 17">
            <a:extLst>
              <a:ext uri="{FF2B5EF4-FFF2-40B4-BE49-F238E27FC236}">
                <a16:creationId xmlns:a16="http://schemas.microsoft.com/office/drawing/2014/main" id="{9A928C07-10A6-FC6F-3A3B-D116E6AF9F0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5" name="TextBox 4">
            <a:extLst>
              <a:ext uri="{FF2B5EF4-FFF2-40B4-BE49-F238E27FC236}">
                <a16:creationId xmlns:a16="http://schemas.microsoft.com/office/drawing/2014/main" id="{6038A027-C08C-0A8F-7E5A-9C391CA1D0E8}"/>
              </a:ext>
              <a:ext uri="{C183D7F6-B498-43B3-948B-1728B52AA6E4}">
                <adec:decorative xmlns:adec="http://schemas.microsoft.com/office/drawing/2017/decorative" val="1"/>
              </a:ext>
            </a:extLst>
          </p:cNvPr>
          <p:cNvSpPr txBox="1"/>
          <p:nvPr/>
        </p:nvSpPr>
        <p:spPr>
          <a:xfrm>
            <a:off x="7222278" y="6485714"/>
            <a:ext cx="3519443"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000" dirty="0">
                <a:solidFill>
                  <a:srgbClr val="000000"/>
                </a:solidFill>
              </a:rPr>
              <a:t>‘</a:t>
            </a:r>
            <a:r>
              <a:rPr lang="en-AU" sz="1000" dirty="0">
                <a:solidFill>
                  <a:srgbClr val="000000"/>
                </a:solidFill>
                <a:hlinkClick r:id="rId4"/>
              </a:rPr>
              <a:t>earphones on a laptop</a:t>
            </a:r>
            <a:r>
              <a:rPr lang="en-AU" sz="1000" dirty="0">
                <a:solidFill>
                  <a:srgbClr val="000000"/>
                </a:solidFill>
              </a:rPr>
              <a:t>’ by </a:t>
            </a:r>
            <a:r>
              <a:rPr lang="en-AU" sz="1000" dirty="0" err="1">
                <a:solidFill>
                  <a:srgbClr val="000000"/>
                </a:solidFill>
              </a:rPr>
              <a:t>pxfuel</a:t>
            </a:r>
            <a:r>
              <a:rPr lang="en-AU" sz="1000" dirty="0">
                <a:solidFill>
                  <a:srgbClr val="000000"/>
                </a:solidFill>
              </a:rPr>
              <a:t> is licensed under the </a:t>
            </a:r>
            <a:r>
              <a:rPr lang="en-AU" sz="1000" u="sng" dirty="0" err="1">
                <a:solidFill>
                  <a:srgbClr val="000000"/>
                </a:solidFill>
                <a:hlinkClick r:id="rId5"/>
              </a:rPr>
              <a:t>pxfuel</a:t>
            </a:r>
            <a:r>
              <a:rPr lang="en-AU" sz="1000" u="sng" dirty="0">
                <a:solidFill>
                  <a:srgbClr val="000000"/>
                </a:solidFill>
                <a:hlinkClick r:id="rId5"/>
              </a:rPr>
              <a:t> Terms Of Use</a:t>
            </a:r>
            <a:r>
              <a:rPr lang="en-AU" sz="1000" dirty="0">
                <a:solidFill>
                  <a:srgbClr val="000000"/>
                </a:solidFill>
              </a:rPr>
              <a:t>.</a:t>
            </a:r>
            <a:endParaRPr lang="en-US" sz="1000" dirty="0"/>
          </a:p>
        </p:txBody>
      </p:sp>
      <p:sp>
        <p:nvSpPr>
          <p:cNvPr id="2" name="Footer Placeholder 1">
            <a:extLst>
              <a:ext uri="{FF2B5EF4-FFF2-40B4-BE49-F238E27FC236}">
                <a16:creationId xmlns:a16="http://schemas.microsoft.com/office/drawing/2014/main" id="{C53F6F8B-FEC9-219F-A31E-067055F91074}"/>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51155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D4A7-1845-5A6D-A6E2-680FAE82E75C}"/>
              </a:ext>
              <a:ext uri="{C183D7F6-B498-43B3-948B-1728B52AA6E4}">
                <adec:decorative xmlns:adec="http://schemas.microsoft.com/office/drawing/2017/decorative" val="0"/>
              </a:ext>
            </a:extLst>
          </p:cNvPr>
          <p:cNvSpPr>
            <a:spLocks noGrp="1"/>
          </p:cNvSpPr>
          <p:nvPr>
            <p:ph type="title"/>
          </p:nvPr>
        </p:nvSpPr>
        <p:spPr>
          <a:xfrm>
            <a:off x="360000" y="360000"/>
            <a:ext cx="10080000" cy="545601"/>
          </a:xfrm>
        </p:spPr>
        <p:txBody>
          <a:bodyPr/>
          <a:lstStyle/>
          <a:p>
            <a:r>
              <a:rPr lang="en-AU" dirty="0"/>
              <a:t>Highlight example</a:t>
            </a:r>
            <a:endParaRPr lang="en-GB" dirty="0"/>
          </a:p>
        </p:txBody>
      </p:sp>
      <p:sp>
        <p:nvSpPr>
          <p:cNvPr id="3" name="Content Placeholder 2">
            <a:extLst>
              <a:ext uri="{FF2B5EF4-FFF2-40B4-BE49-F238E27FC236}">
                <a16:creationId xmlns:a16="http://schemas.microsoft.com/office/drawing/2014/main" id="{7A415CF3-D835-6A82-A778-4CC5CF55D552}"/>
              </a:ext>
              <a:ext uri="{C183D7F6-B498-43B3-948B-1728B52AA6E4}">
                <adec:decorative xmlns:adec="http://schemas.microsoft.com/office/drawing/2017/decorative" val="0"/>
              </a:ext>
            </a:extLst>
          </p:cNvPr>
          <p:cNvSpPr>
            <a:spLocks noGrp="1"/>
          </p:cNvSpPr>
          <p:nvPr>
            <p:ph idx="1"/>
          </p:nvPr>
        </p:nvSpPr>
        <p:spPr>
          <a:xfrm>
            <a:off x="679748" y="1673494"/>
            <a:ext cx="8588400" cy="1125430"/>
          </a:xfrm>
          <a:ln>
            <a:noFill/>
          </a:ln>
        </p:spPr>
        <p:txBody>
          <a:bodyPr vert="horz" lIns="0" tIns="0" rIns="0" bIns="0" rtlCol="0" anchor="t">
            <a:noAutofit/>
          </a:bodyPr>
          <a:lstStyle/>
          <a:p>
            <a:r>
              <a:rPr lang="en-GB" sz="3200" dirty="0">
                <a:highlight>
                  <a:srgbClr val="F6ACB6"/>
                </a:highlight>
              </a:rPr>
              <a:t>Describe</a:t>
            </a:r>
            <a:r>
              <a:rPr lang="en-GB" sz="3200" dirty="0"/>
              <a:t> the </a:t>
            </a:r>
            <a:r>
              <a:rPr lang="en-GB" sz="3200" dirty="0">
                <a:highlight>
                  <a:srgbClr val="F6ACB6"/>
                </a:highlight>
              </a:rPr>
              <a:t>layers of sound</a:t>
            </a:r>
            <a:r>
              <a:rPr lang="en-GB" sz="3200" dirty="0"/>
              <a:t> in the excerpt.</a:t>
            </a:r>
          </a:p>
        </p:txBody>
      </p:sp>
      <p:grpSp>
        <p:nvGrpSpPr>
          <p:cNvPr id="4" name="Group 3" descr="Describe – provide characteristics and features (verb)">
            <a:extLst>
              <a:ext uri="{FF2B5EF4-FFF2-40B4-BE49-F238E27FC236}">
                <a16:creationId xmlns:a16="http://schemas.microsoft.com/office/drawing/2014/main" id="{FE9F7CC8-2F52-46C8-97B6-7855CA932CB3}"/>
              </a:ext>
            </a:extLst>
          </p:cNvPr>
          <p:cNvGrpSpPr/>
          <p:nvPr/>
        </p:nvGrpSpPr>
        <p:grpSpPr>
          <a:xfrm>
            <a:off x="471066" y="2472998"/>
            <a:ext cx="2197218" cy="3172157"/>
            <a:chOff x="360000" y="999767"/>
            <a:chExt cx="2197218" cy="3172157"/>
          </a:xfrm>
        </p:grpSpPr>
        <p:sp>
          <p:nvSpPr>
            <p:cNvPr id="11" name="Arrow: Right 10">
              <a:extLst>
                <a:ext uri="{FF2B5EF4-FFF2-40B4-BE49-F238E27FC236}">
                  <a16:creationId xmlns:a16="http://schemas.microsoft.com/office/drawing/2014/main" id="{4469EAF7-C98E-C53D-0778-65FC53A11C3D}"/>
                </a:ext>
                <a:ext uri="{C183D7F6-B498-43B3-948B-1728B52AA6E4}">
                  <adec:decorative xmlns:adec="http://schemas.microsoft.com/office/drawing/2017/decorative" val="1"/>
                </a:ext>
              </a:extLst>
            </p:cNvPr>
            <p:cNvSpPr/>
            <p:nvPr/>
          </p:nvSpPr>
          <p:spPr>
            <a:xfrm rot="16200000">
              <a:off x="779452" y="1021785"/>
              <a:ext cx="1358314" cy="131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9" name="Group 18">
              <a:extLst>
                <a:ext uri="{FF2B5EF4-FFF2-40B4-BE49-F238E27FC236}">
                  <a16:creationId xmlns:a16="http://schemas.microsoft.com/office/drawing/2014/main" id="{AC656447-3669-5597-9F7C-B7FD34906F0D}"/>
                </a:ext>
              </a:extLst>
            </p:cNvPr>
            <p:cNvGrpSpPr/>
            <p:nvPr/>
          </p:nvGrpSpPr>
          <p:grpSpPr>
            <a:xfrm>
              <a:off x="360000" y="1974706"/>
              <a:ext cx="2197218" cy="2197218"/>
              <a:chOff x="2603382" y="2330391"/>
              <a:chExt cx="2197218" cy="2197218"/>
            </a:xfrm>
            <a:solidFill>
              <a:schemeClr val="tx2"/>
            </a:solidFill>
          </p:grpSpPr>
          <p:sp>
            <p:nvSpPr>
              <p:cNvPr id="17" name="Oval 16">
                <a:extLst>
                  <a:ext uri="{FF2B5EF4-FFF2-40B4-BE49-F238E27FC236}">
                    <a16:creationId xmlns:a16="http://schemas.microsoft.com/office/drawing/2014/main" id="{8F0B1B85-8784-F013-5426-6968DF3E76F9}"/>
                  </a:ext>
                </a:extLst>
              </p:cNvPr>
              <p:cNvSpPr/>
              <p:nvPr/>
            </p:nvSpPr>
            <p:spPr>
              <a:xfrm>
                <a:off x="2603382" y="2330391"/>
                <a:ext cx="2197218" cy="2197218"/>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Oval 4">
                <a:extLst>
                  <a:ext uri="{FF2B5EF4-FFF2-40B4-BE49-F238E27FC236}">
                    <a16:creationId xmlns:a16="http://schemas.microsoft.com/office/drawing/2014/main" id="{98895F06-A23A-62CC-50E7-432BF389E1D0}"/>
                  </a:ext>
                </a:extLst>
              </p:cNvPr>
              <p:cNvSpPr txBox="1"/>
              <p:nvPr/>
            </p:nvSpPr>
            <p:spPr>
              <a:xfrm>
                <a:off x="2786751" y="2853397"/>
                <a:ext cx="1830481" cy="115120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577850">
                  <a:lnSpc>
                    <a:spcPct val="114000"/>
                  </a:lnSpc>
                  <a:spcBef>
                    <a:spcPct val="0"/>
                  </a:spcBef>
                  <a:spcAft>
                    <a:spcPct val="35000"/>
                  </a:spcAft>
                  <a:buNone/>
                </a:pPr>
                <a:r>
                  <a:rPr lang="en-US" sz="1600" dirty="0"/>
                  <a:t>D</a:t>
                </a:r>
                <a:r>
                  <a:rPr lang="en-US" sz="1600" b="0" kern="1200" dirty="0">
                    <a:latin typeface="+mn-lt"/>
                  </a:rPr>
                  <a:t>escribe</a:t>
                </a:r>
                <a:r>
                  <a:rPr lang="en-US" sz="1600" b="1" kern="1200" dirty="0">
                    <a:latin typeface="+mn-lt"/>
                  </a:rPr>
                  <a:t> </a:t>
                </a:r>
                <a:r>
                  <a:rPr lang="en-AU" sz="1600" b="1" kern="1200" dirty="0">
                    <a:latin typeface="+mn-lt"/>
                  </a:rPr>
                  <a:t>–</a:t>
                </a:r>
                <a:r>
                  <a:rPr lang="en-US" sz="1600" b="1" kern="1200" dirty="0">
                    <a:latin typeface="+mn-lt"/>
                  </a:rPr>
                  <a:t> </a:t>
                </a:r>
                <a:r>
                  <a:rPr lang="en-AU" sz="1600" dirty="0"/>
                  <a:t>p</a:t>
                </a:r>
                <a:r>
                  <a:rPr lang="en-AU" sz="1600" b="0" i="0" kern="1200" dirty="0">
                    <a:effectLst/>
                    <a:latin typeface="+mn-lt"/>
                  </a:rPr>
                  <a:t>rovide characteristics and features (verb)</a:t>
                </a:r>
                <a:endParaRPr lang="en-US" sz="1600" b="1" kern="1200" dirty="0">
                  <a:latin typeface="+mn-lt"/>
                </a:endParaRPr>
              </a:p>
            </p:txBody>
          </p:sp>
        </p:grpSp>
      </p:grpSp>
      <p:grpSp>
        <p:nvGrpSpPr>
          <p:cNvPr id="6" name="Group 5" descr="Layers of sound to be identified in the excerpt (concept of music)">
            <a:extLst>
              <a:ext uri="{FF2B5EF4-FFF2-40B4-BE49-F238E27FC236}">
                <a16:creationId xmlns:a16="http://schemas.microsoft.com/office/drawing/2014/main" id="{D5F000D2-E46F-FE9C-988E-371B0D23EB97}"/>
              </a:ext>
            </a:extLst>
          </p:cNvPr>
          <p:cNvGrpSpPr/>
          <p:nvPr/>
        </p:nvGrpSpPr>
        <p:grpSpPr>
          <a:xfrm>
            <a:off x="3550263" y="2472997"/>
            <a:ext cx="2197218" cy="3187822"/>
            <a:chOff x="3550875" y="984102"/>
            <a:chExt cx="2197218" cy="3187822"/>
          </a:xfrm>
        </p:grpSpPr>
        <p:sp>
          <p:nvSpPr>
            <p:cNvPr id="24" name="Arrow: Right 23">
              <a:extLst>
                <a:ext uri="{FF2B5EF4-FFF2-40B4-BE49-F238E27FC236}">
                  <a16:creationId xmlns:a16="http://schemas.microsoft.com/office/drawing/2014/main" id="{03730464-6595-BB56-C335-E2BAB63785F0}"/>
                </a:ext>
                <a:ext uri="{C183D7F6-B498-43B3-948B-1728B52AA6E4}">
                  <adec:decorative xmlns:adec="http://schemas.microsoft.com/office/drawing/2017/decorative" val="1"/>
                </a:ext>
              </a:extLst>
            </p:cNvPr>
            <p:cNvSpPr/>
            <p:nvPr/>
          </p:nvSpPr>
          <p:spPr>
            <a:xfrm rot="16200000">
              <a:off x="3953570" y="1022878"/>
              <a:ext cx="1391830" cy="131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327C900C-2FE6-79EC-011D-349B250401C2}"/>
                </a:ext>
              </a:extLst>
            </p:cNvPr>
            <p:cNvGrpSpPr/>
            <p:nvPr/>
          </p:nvGrpSpPr>
          <p:grpSpPr>
            <a:xfrm>
              <a:off x="3550875" y="1974706"/>
              <a:ext cx="2197218" cy="2197218"/>
              <a:chOff x="2603382" y="2330391"/>
              <a:chExt cx="2197218" cy="2197218"/>
            </a:xfrm>
            <a:solidFill>
              <a:schemeClr val="tx2"/>
            </a:solidFill>
          </p:grpSpPr>
          <p:sp>
            <p:nvSpPr>
              <p:cNvPr id="22" name="Oval 21">
                <a:extLst>
                  <a:ext uri="{FF2B5EF4-FFF2-40B4-BE49-F238E27FC236}">
                    <a16:creationId xmlns:a16="http://schemas.microsoft.com/office/drawing/2014/main" id="{70667884-AD74-E86F-11C9-F28D457C58CC}"/>
                  </a:ext>
                </a:extLst>
              </p:cNvPr>
              <p:cNvSpPr/>
              <p:nvPr/>
            </p:nvSpPr>
            <p:spPr>
              <a:xfrm>
                <a:off x="2603382" y="2330391"/>
                <a:ext cx="2197218" cy="2197218"/>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Oval 4">
                <a:extLst>
                  <a:ext uri="{FF2B5EF4-FFF2-40B4-BE49-F238E27FC236}">
                    <a16:creationId xmlns:a16="http://schemas.microsoft.com/office/drawing/2014/main" id="{944EA131-F704-4F83-1275-63365119BD41}"/>
                  </a:ext>
                </a:extLst>
              </p:cNvPr>
              <p:cNvSpPr txBox="1"/>
              <p:nvPr/>
            </p:nvSpPr>
            <p:spPr>
              <a:xfrm>
                <a:off x="2872476" y="2853397"/>
                <a:ext cx="1830481" cy="115120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577850">
                  <a:lnSpc>
                    <a:spcPct val="114000"/>
                  </a:lnSpc>
                  <a:spcBef>
                    <a:spcPct val="0"/>
                  </a:spcBef>
                  <a:spcAft>
                    <a:spcPct val="35000"/>
                  </a:spcAft>
                  <a:buNone/>
                </a:pPr>
                <a:r>
                  <a:rPr lang="en-GB" sz="1600" dirty="0"/>
                  <a:t>Layers of sound to be identified in the excerpt (concept of music)</a:t>
                </a:r>
              </a:p>
            </p:txBody>
          </p:sp>
        </p:grpSp>
      </p:grpSp>
      <p:sp>
        <p:nvSpPr>
          <p:cNvPr id="5" name="Slide Number Placeholder 4">
            <a:extLst>
              <a:ext uri="{FF2B5EF4-FFF2-40B4-BE49-F238E27FC236}">
                <a16:creationId xmlns:a16="http://schemas.microsoft.com/office/drawing/2014/main" id="{9CF9C418-613B-AA06-0D52-8EADCE82955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43085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B974-7130-1AF7-B293-6CA8C25A8876}"/>
              </a:ext>
              <a:ext uri="{C183D7F6-B498-43B3-948B-1728B52AA6E4}">
                <adec:decorative xmlns:adec="http://schemas.microsoft.com/office/drawing/2017/decorative" val="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n-ea"/>
                <a:cs typeface="+mn-cs"/>
              </a:rPr>
              <a:t>Interpret </a:t>
            </a:r>
          </a:p>
        </p:txBody>
      </p:sp>
      <p:sp>
        <p:nvSpPr>
          <p:cNvPr id="4" name="TextBox 3">
            <a:extLst>
              <a:ext uri="{FF2B5EF4-FFF2-40B4-BE49-F238E27FC236}">
                <a16:creationId xmlns:a16="http://schemas.microsoft.com/office/drawing/2014/main" id="{3608E0E4-105A-2A17-0D6B-4BC9DFD85A9A}"/>
              </a:ext>
              <a:ext uri="{C183D7F6-B498-43B3-948B-1728B52AA6E4}">
                <adec:decorative xmlns:adec="http://schemas.microsoft.com/office/drawing/2017/decorative" val="0"/>
              </a:ext>
            </a:extLst>
          </p:cNvPr>
          <p:cNvSpPr txBox="1"/>
          <p:nvPr/>
        </p:nvSpPr>
        <p:spPr>
          <a:xfrm>
            <a:off x="379848" y="976908"/>
            <a:ext cx="11183207" cy="630750"/>
          </a:xfrm>
          <a:prstGeom prst="rect">
            <a:avLst/>
          </a:prstGeom>
          <a:noFill/>
        </p:spPr>
        <p:txBody>
          <a:bodyPr wrap="square">
            <a:spAutoFit/>
          </a:bodyPr>
          <a:lstStyle/>
          <a:p>
            <a:pPr>
              <a:lnSpc>
                <a:spcPct val="114000"/>
              </a:lnSpc>
            </a:pPr>
            <a:r>
              <a:rPr lang="en-US" sz="1600" dirty="0"/>
              <a:t>An HSC Music 1 aural skills question will focus on one or more of the 6 concepts of music to be </a:t>
            </a:r>
            <a:r>
              <a:rPr lang="en-US" sz="1600" dirty="0" err="1"/>
              <a:t>analysed</a:t>
            </a:r>
            <a:r>
              <a:rPr lang="en-US" sz="1600" dirty="0"/>
              <a:t>. However, there are some words in the questions that may require you to ‘interpret’ which concept(s) are being asked. </a:t>
            </a:r>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817132"/>
            <a:ext cx="5203371" cy="45175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en-US" sz="3600" b="1" dirty="0">
                <a:latin typeface="+mj-lt"/>
              </a:rPr>
              <a:t>Interpret</a:t>
            </a:r>
          </a:p>
          <a:p>
            <a:pPr marL="355600"/>
            <a:r>
              <a:rPr lang="en-US" dirty="0"/>
              <a:t>What am I being asked to do?</a:t>
            </a: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5971452" y="1892595"/>
            <a:ext cx="5736138" cy="4442108"/>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0" indent="-342900">
              <a:lnSpc>
                <a:spcPct val="150000"/>
              </a:lnSpc>
              <a:spcAft>
                <a:spcPts val="1200"/>
              </a:spcAft>
            </a:pPr>
            <a:r>
              <a:rPr lang="en-US" sz="1800" dirty="0">
                <a:solidFill>
                  <a:schemeClr val="tx1"/>
                </a:solidFill>
              </a:rPr>
              <a:t>Some examples can include:</a:t>
            </a:r>
          </a:p>
          <a:p>
            <a:pPr marL="723900" indent="-342900">
              <a:lnSpc>
                <a:spcPct val="150000"/>
              </a:lnSpc>
              <a:spcAft>
                <a:spcPts val="1200"/>
              </a:spcAft>
              <a:buFont typeface="Arial" panose="020B0604020202020204" pitchFamily="34" charset="0"/>
              <a:buChar char="•"/>
            </a:pPr>
            <a:r>
              <a:rPr lang="en-US" sz="1800" b="1" dirty="0">
                <a:solidFill>
                  <a:schemeClr val="tx1"/>
                </a:solidFill>
              </a:rPr>
              <a:t>tension</a:t>
            </a:r>
            <a:r>
              <a:rPr lang="en-US" sz="1800" dirty="0">
                <a:solidFill>
                  <a:schemeClr val="tx1"/>
                </a:solidFill>
              </a:rPr>
              <a:t> – all concepts</a:t>
            </a:r>
          </a:p>
          <a:p>
            <a:pPr marL="723900" indent="-342900">
              <a:lnSpc>
                <a:spcPct val="150000"/>
              </a:lnSpc>
              <a:spcAft>
                <a:spcPts val="1200"/>
              </a:spcAft>
              <a:buFont typeface="Arial" panose="020B0604020202020204" pitchFamily="34" charset="0"/>
              <a:buChar char="•"/>
            </a:pPr>
            <a:r>
              <a:rPr lang="en-US" sz="1800" b="1" dirty="0">
                <a:solidFill>
                  <a:schemeClr val="tx1"/>
                </a:solidFill>
              </a:rPr>
              <a:t>climax</a:t>
            </a:r>
            <a:r>
              <a:rPr lang="en-US" sz="1800" dirty="0">
                <a:solidFill>
                  <a:schemeClr val="tx1"/>
                </a:solidFill>
              </a:rPr>
              <a:t> – all concepts</a:t>
            </a:r>
          </a:p>
          <a:p>
            <a:pPr marL="723900" indent="-342900">
              <a:lnSpc>
                <a:spcPct val="150000"/>
              </a:lnSpc>
              <a:spcAft>
                <a:spcPts val="1200"/>
              </a:spcAft>
              <a:buFont typeface="Arial" panose="020B0604020202020204" pitchFamily="34" charset="0"/>
              <a:buChar char="•"/>
            </a:pPr>
            <a:r>
              <a:rPr lang="en-US" sz="1800" b="1" dirty="0">
                <a:solidFill>
                  <a:schemeClr val="tx1"/>
                </a:solidFill>
              </a:rPr>
              <a:t>unity and/or contrast </a:t>
            </a:r>
            <a:r>
              <a:rPr lang="en-US" sz="1800" dirty="0">
                <a:solidFill>
                  <a:schemeClr val="tx1"/>
                </a:solidFill>
              </a:rPr>
              <a:t>– all concepts</a:t>
            </a:r>
          </a:p>
          <a:p>
            <a:pPr marL="723900" indent="-342900">
              <a:lnSpc>
                <a:spcPct val="150000"/>
              </a:lnSpc>
              <a:spcAft>
                <a:spcPts val="1200"/>
              </a:spcAft>
              <a:buFont typeface="Arial" panose="020B0604020202020204" pitchFamily="34" charset="0"/>
              <a:buChar char="•"/>
            </a:pPr>
            <a:r>
              <a:rPr lang="en-US" sz="1800" b="1" dirty="0">
                <a:solidFill>
                  <a:schemeClr val="tx1"/>
                </a:solidFill>
              </a:rPr>
              <a:t>comparison</a:t>
            </a:r>
            <a:r>
              <a:rPr lang="en-US" sz="1800" dirty="0">
                <a:solidFill>
                  <a:schemeClr val="tx1"/>
                </a:solidFill>
              </a:rPr>
              <a:t> – all concepts</a:t>
            </a:r>
          </a:p>
          <a:p>
            <a:pPr marL="723900" indent="-342900">
              <a:lnSpc>
                <a:spcPct val="150000"/>
              </a:lnSpc>
              <a:spcAft>
                <a:spcPts val="1200"/>
              </a:spcAft>
              <a:buFont typeface="Arial" panose="020B0604020202020204" pitchFamily="34" charset="0"/>
              <a:buChar char="•"/>
            </a:pPr>
            <a:r>
              <a:rPr lang="en-US" sz="1800" b="1" dirty="0">
                <a:solidFill>
                  <a:schemeClr val="tx1"/>
                </a:solidFill>
              </a:rPr>
              <a:t>layers</a:t>
            </a:r>
            <a:r>
              <a:rPr lang="en-US" sz="1800" dirty="0">
                <a:solidFill>
                  <a:schemeClr val="tx1"/>
                </a:solidFill>
              </a:rPr>
              <a:t> – texture</a:t>
            </a:r>
          </a:p>
          <a:p>
            <a:pPr marL="723900" indent="-342900">
              <a:lnSpc>
                <a:spcPct val="150000"/>
              </a:lnSpc>
              <a:spcAft>
                <a:spcPts val="1200"/>
              </a:spcAft>
              <a:buFont typeface="Arial" panose="020B0604020202020204" pitchFamily="34" charset="0"/>
              <a:buChar char="•"/>
            </a:pPr>
            <a:r>
              <a:rPr lang="en-US" sz="1800" b="1" dirty="0">
                <a:solidFill>
                  <a:schemeClr val="tx1"/>
                </a:solidFill>
              </a:rPr>
              <a:t>style</a:t>
            </a:r>
            <a:r>
              <a:rPr lang="en-US" sz="1800" dirty="0">
                <a:solidFill>
                  <a:schemeClr val="tx1"/>
                </a:solidFill>
              </a:rPr>
              <a:t> – all concepts. </a:t>
            </a:r>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75909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D4A7-1845-5A6D-A6E2-680FAE82E75C}"/>
              </a:ext>
              <a:ext uri="{C183D7F6-B498-43B3-948B-1728B52AA6E4}">
                <adec:decorative xmlns:adec="http://schemas.microsoft.com/office/drawing/2017/decorative" val="0"/>
              </a:ext>
            </a:extLst>
          </p:cNvPr>
          <p:cNvSpPr>
            <a:spLocks noGrp="1"/>
          </p:cNvSpPr>
          <p:nvPr>
            <p:ph type="title"/>
          </p:nvPr>
        </p:nvSpPr>
        <p:spPr/>
        <p:txBody>
          <a:bodyPr/>
          <a:lstStyle/>
          <a:p>
            <a:r>
              <a:rPr lang="en-AU" dirty="0"/>
              <a:t>How can I interpret</a:t>
            </a:r>
            <a:r>
              <a:rPr lang="en-AU" b="1" dirty="0"/>
              <a:t> </a:t>
            </a:r>
            <a:r>
              <a:rPr lang="en-AU" dirty="0"/>
              <a:t>an aural question?</a:t>
            </a:r>
            <a:endParaRPr lang="en-GB" dirty="0"/>
          </a:p>
        </p:txBody>
      </p:sp>
      <p:sp>
        <p:nvSpPr>
          <p:cNvPr id="3" name="Content Placeholder 2">
            <a:extLst>
              <a:ext uri="{FF2B5EF4-FFF2-40B4-BE49-F238E27FC236}">
                <a16:creationId xmlns:a16="http://schemas.microsoft.com/office/drawing/2014/main" id="{7A415CF3-D835-6A82-A778-4CC5CF55D552}"/>
              </a:ext>
              <a:ext uri="{C183D7F6-B498-43B3-948B-1728B52AA6E4}">
                <adec:decorative xmlns:adec="http://schemas.microsoft.com/office/drawing/2017/decorative" val="0"/>
              </a:ext>
            </a:extLst>
          </p:cNvPr>
          <p:cNvSpPr>
            <a:spLocks noGrp="1"/>
          </p:cNvSpPr>
          <p:nvPr>
            <p:ph idx="1"/>
          </p:nvPr>
        </p:nvSpPr>
        <p:spPr>
          <a:xfrm>
            <a:off x="360000" y="1528184"/>
            <a:ext cx="11484000" cy="860100"/>
          </a:xfrm>
          <a:ln>
            <a:solidFill>
              <a:schemeClr val="bg1"/>
            </a:solidFill>
          </a:ln>
        </p:spPr>
        <p:txBody>
          <a:bodyPr vert="horz" lIns="0" tIns="0" rIns="0" bIns="0" rtlCol="0" anchor="t">
            <a:noAutofit/>
          </a:bodyPr>
          <a:lstStyle/>
          <a:p>
            <a:r>
              <a:rPr lang="en-GB" sz="3200" dirty="0"/>
              <a:t>Describe the </a:t>
            </a:r>
            <a:r>
              <a:rPr lang="en-GB" sz="3200" dirty="0">
                <a:highlight>
                  <a:srgbClr val="F6ACB6"/>
                </a:highlight>
              </a:rPr>
              <a:t>layers</a:t>
            </a:r>
            <a:r>
              <a:rPr lang="en-GB" sz="3200" dirty="0"/>
              <a:t> of sound in the excerpt.</a:t>
            </a:r>
          </a:p>
        </p:txBody>
      </p:sp>
      <p:grpSp>
        <p:nvGrpSpPr>
          <p:cNvPr id="4" name="Group 3" descr="Layers refers to the concept of texture">
            <a:extLst>
              <a:ext uri="{FF2B5EF4-FFF2-40B4-BE49-F238E27FC236}">
                <a16:creationId xmlns:a16="http://schemas.microsoft.com/office/drawing/2014/main" id="{181E3AB6-BD6C-FD3B-3DBD-B4512BC20D20}"/>
              </a:ext>
            </a:extLst>
          </p:cNvPr>
          <p:cNvGrpSpPr/>
          <p:nvPr/>
        </p:nvGrpSpPr>
        <p:grpSpPr>
          <a:xfrm>
            <a:off x="2284952" y="2388284"/>
            <a:ext cx="2197218" cy="3178060"/>
            <a:chOff x="2353778" y="749450"/>
            <a:chExt cx="2197218" cy="3178060"/>
          </a:xfrm>
        </p:grpSpPr>
        <p:sp>
          <p:nvSpPr>
            <p:cNvPr id="6" name="Arrow: Right 5">
              <a:extLst>
                <a:ext uri="{FF2B5EF4-FFF2-40B4-BE49-F238E27FC236}">
                  <a16:creationId xmlns:a16="http://schemas.microsoft.com/office/drawing/2014/main" id="{39C1A923-26F6-6C4B-385B-A02E00F99FCF}"/>
                </a:ext>
                <a:ext uri="{C183D7F6-B498-43B3-948B-1728B52AA6E4}">
                  <adec:decorative xmlns:adec="http://schemas.microsoft.com/office/drawing/2017/decorative" val="1"/>
                </a:ext>
              </a:extLst>
            </p:cNvPr>
            <p:cNvSpPr/>
            <p:nvPr/>
          </p:nvSpPr>
          <p:spPr>
            <a:xfrm rot="16200000">
              <a:off x="2773230" y="771468"/>
              <a:ext cx="1358314" cy="131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7" name="Group 6">
              <a:extLst>
                <a:ext uri="{FF2B5EF4-FFF2-40B4-BE49-F238E27FC236}">
                  <a16:creationId xmlns:a16="http://schemas.microsoft.com/office/drawing/2014/main" id="{16275D7D-C272-276D-501E-EBB701F897F7}"/>
                </a:ext>
              </a:extLst>
            </p:cNvPr>
            <p:cNvGrpSpPr/>
            <p:nvPr/>
          </p:nvGrpSpPr>
          <p:grpSpPr>
            <a:xfrm>
              <a:off x="2353778" y="1730292"/>
              <a:ext cx="2197218" cy="2197218"/>
              <a:chOff x="2603382" y="2330391"/>
              <a:chExt cx="2197218" cy="2197218"/>
            </a:xfrm>
            <a:solidFill>
              <a:schemeClr val="tx2"/>
            </a:solidFill>
          </p:grpSpPr>
          <p:sp>
            <p:nvSpPr>
              <p:cNvPr id="11" name="Oval 10">
                <a:extLst>
                  <a:ext uri="{FF2B5EF4-FFF2-40B4-BE49-F238E27FC236}">
                    <a16:creationId xmlns:a16="http://schemas.microsoft.com/office/drawing/2014/main" id="{B4C9A284-7C6C-9084-8D85-EEC3CAAB1775}"/>
                  </a:ext>
                </a:extLst>
              </p:cNvPr>
              <p:cNvSpPr/>
              <p:nvPr/>
            </p:nvSpPr>
            <p:spPr>
              <a:xfrm>
                <a:off x="2603382" y="2330391"/>
                <a:ext cx="2197218" cy="2197218"/>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Oval 4">
                <a:extLst>
                  <a:ext uri="{FF2B5EF4-FFF2-40B4-BE49-F238E27FC236}">
                    <a16:creationId xmlns:a16="http://schemas.microsoft.com/office/drawing/2014/main" id="{E2487521-5C55-EDA2-67CC-EC6221859F54}"/>
                  </a:ext>
                </a:extLst>
              </p:cNvPr>
              <p:cNvSpPr txBox="1"/>
              <p:nvPr/>
            </p:nvSpPr>
            <p:spPr>
              <a:xfrm>
                <a:off x="2872476" y="2853397"/>
                <a:ext cx="1830481" cy="115120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85725" lvl="0" defTabSz="577850">
                  <a:lnSpc>
                    <a:spcPct val="114000"/>
                  </a:lnSpc>
                  <a:spcBef>
                    <a:spcPct val="0"/>
                  </a:spcBef>
                  <a:spcAft>
                    <a:spcPct val="35000"/>
                  </a:spcAft>
                  <a:buNone/>
                </a:pPr>
                <a:r>
                  <a:rPr lang="en-GB" sz="1600" dirty="0"/>
                  <a:t>Layers refers to the concept of texture</a:t>
                </a:r>
              </a:p>
            </p:txBody>
          </p:sp>
        </p:grpSp>
      </p:grpSp>
      <p:sp>
        <p:nvSpPr>
          <p:cNvPr id="5" name="Slide Number Placeholder 4">
            <a:extLst>
              <a:ext uri="{FF2B5EF4-FFF2-40B4-BE49-F238E27FC236}">
                <a16:creationId xmlns:a16="http://schemas.microsoft.com/office/drawing/2014/main" id="{9CF9C418-613B-AA06-0D52-8EADCE82955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26574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EE81-D6BE-58F7-2521-A7ECEEF2D440}"/>
              </a:ext>
              <a:ext uri="{C183D7F6-B498-43B3-948B-1728B52AA6E4}">
                <adec:decorative xmlns:adec="http://schemas.microsoft.com/office/drawing/2017/decorative" val="0"/>
              </a:ext>
            </a:extLst>
          </p:cNvPr>
          <p:cNvSpPr>
            <a:spLocks noGrp="1"/>
          </p:cNvSpPr>
          <p:nvPr>
            <p:ph type="title"/>
          </p:nvPr>
        </p:nvSpPr>
        <p:spPr/>
        <p:txBody>
          <a:bodyPr/>
          <a:lstStyle/>
          <a:p>
            <a:r>
              <a:rPr lang="en-AU" dirty="0">
                <a:solidFill>
                  <a:schemeClr val="accent1"/>
                </a:solidFill>
                <a:latin typeface="+mj-lt"/>
              </a:rPr>
              <a:t>Topic sentence</a:t>
            </a:r>
            <a:br>
              <a:rPr lang="en-AU" sz="1600" dirty="0">
                <a:solidFill>
                  <a:schemeClr val="accent1"/>
                </a:solidFill>
                <a:latin typeface="+mj-lt"/>
              </a:rPr>
            </a:br>
            <a:endParaRPr lang="en-AU" sz="1600" dirty="0">
              <a:solidFill>
                <a:schemeClr val="tx2"/>
              </a:solidFill>
              <a:latin typeface="+mn-lt"/>
            </a:endParaRPr>
          </a:p>
        </p:txBody>
      </p:sp>
      <p:sp>
        <p:nvSpPr>
          <p:cNvPr id="8" name="TextBox 7">
            <a:extLst>
              <a:ext uri="{FF2B5EF4-FFF2-40B4-BE49-F238E27FC236}">
                <a16:creationId xmlns:a16="http://schemas.microsoft.com/office/drawing/2014/main" id="{2C8FBDEA-A4AA-73F9-2BA9-0284D2286318}"/>
              </a:ext>
              <a:ext uri="{C183D7F6-B498-43B3-948B-1728B52AA6E4}">
                <adec:decorative xmlns:adec="http://schemas.microsoft.com/office/drawing/2017/decorative" val="0"/>
              </a:ext>
            </a:extLst>
          </p:cNvPr>
          <p:cNvSpPr txBox="1"/>
          <p:nvPr/>
        </p:nvSpPr>
        <p:spPr>
          <a:xfrm>
            <a:off x="360000" y="885222"/>
            <a:ext cx="11005826" cy="698012"/>
          </a:xfrm>
          <a:prstGeom prst="rect">
            <a:avLst/>
          </a:prstGeom>
          <a:noFill/>
        </p:spPr>
        <p:txBody>
          <a:bodyPr wrap="square">
            <a:spAutoFit/>
          </a:bodyPr>
          <a:lstStyle/>
          <a:p>
            <a:pPr>
              <a:lnSpc>
                <a:spcPct val="114000"/>
              </a:lnSpc>
            </a:pPr>
            <a:r>
              <a:rPr lang="en-AU" sz="1800" dirty="0">
                <a:latin typeface="+mn-lt"/>
              </a:rPr>
              <a:t>The start of your response should answer the question, and a topic sentence is a way to outline what you plan to discuss. </a:t>
            </a:r>
            <a:r>
              <a:rPr lang="en-AU" sz="1800" dirty="0"/>
              <a:t>T</a:t>
            </a:r>
            <a:r>
              <a:rPr lang="en-AU" sz="1800" dirty="0">
                <a:latin typeface="+mn-lt"/>
              </a:rPr>
              <a:t>he topic sentence displays the overall focus of the response.</a:t>
            </a:r>
            <a:endParaRPr lang="en-US" sz="1800" dirty="0"/>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817132"/>
            <a:ext cx="5203371" cy="45175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55600" indent="6350"/>
            <a:r>
              <a:rPr lang="en-US" sz="3600" b="1" dirty="0">
                <a:latin typeface="+mj-lt"/>
              </a:rPr>
              <a:t>Topic sentence</a:t>
            </a:r>
          </a:p>
          <a:p>
            <a:pPr marL="355600" indent="6350"/>
            <a:r>
              <a:rPr lang="en-US" dirty="0"/>
              <a:t>What will your response </a:t>
            </a:r>
            <a:br>
              <a:rPr lang="en-US" dirty="0"/>
            </a:br>
            <a:r>
              <a:rPr lang="en-US" dirty="0"/>
              <a:t>focus on? </a:t>
            </a: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5971452" y="1793068"/>
            <a:ext cx="5736138" cy="4541635"/>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5725">
              <a:lnSpc>
                <a:spcPct val="150000"/>
              </a:lnSpc>
              <a:spcAft>
                <a:spcPts val="1200"/>
              </a:spcAft>
            </a:pPr>
            <a:r>
              <a:rPr lang="en-US" sz="2000" dirty="0">
                <a:solidFill>
                  <a:srgbClr val="333333"/>
                </a:solidFill>
                <a:cs typeface="Segoe UI"/>
              </a:rPr>
              <a:t>A topic sentence serves as an introductory statement </a:t>
            </a:r>
            <a:r>
              <a:rPr lang="en-US" sz="2000" b="0" i="0" dirty="0">
                <a:solidFill>
                  <a:srgbClr val="333333"/>
                </a:solidFill>
                <a:effectLst/>
                <a:cs typeface="Segoe UI"/>
              </a:rPr>
              <a:t>to </a:t>
            </a:r>
            <a:r>
              <a:rPr lang="en-US" sz="2000" dirty="0">
                <a:solidFill>
                  <a:srgbClr val="333333"/>
                </a:solidFill>
                <a:cs typeface="Segoe UI"/>
              </a:rPr>
              <a:t>outline</a:t>
            </a:r>
            <a:r>
              <a:rPr lang="en-US" sz="2000" b="0" i="0" dirty="0">
                <a:solidFill>
                  <a:srgbClr val="333333"/>
                </a:solidFill>
                <a:effectLst/>
                <a:cs typeface="Segoe UI"/>
              </a:rPr>
              <a:t> the purpose</a:t>
            </a:r>
            <a:r>
              <a:rPr lang="en-US" sz="2000" dirty="0">
                <a:solidFill>
                  <a:srgbClr val="333333"/>
                </a:solidFill>
                <a:cs typeface="Segoe UI"/>
              </a:rPr>
              <a:t> of </a:t>
            </a:r>
            <a:r>
              <a:rPr lang="en-US" sz="2000" b="0" i="0" dirty="0">
                <a:solidFill>
                  <a:srgbClr val="333333"/>
                </a:solidFill>
                <a:effectLst/>
                <a:cs typeface="Segoe UI"/>
              </a:rPr>
              <a:t>the </a:t>
            </a:r>
            <a:r>
              <a:rPr lang="en-US" sz="2000" dirty="0">
                <a:solidFill>
                  <a:srgbClr val="333333"/>
                </a:solidFill>
                <a:cs typeface="Segoe UI"/>
              </a:rPr>
              <a:t>analysis.</a:t>
            </a:r>
            <a:endParaRPr lang="en-US" sz="2000" dirty="0"/>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3964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C6572B-7D5A-E3EE-419A-06F043707AAA}"/>
              </a:ext>
              <a:ext uri="{C183D7F6-B498-43B3-948B-1728B52AA6E4}">
                <adec:decorative xmlns:adec="http://schemas.microsoft.com/office/drawing/2017/decorative" val="0"/>
              </a:ext>
            </a:extLst>
          </p:cNvPr>
          <p:cNvSpPr>
            <a:spLocks noGrp="1"/>
          </p:cNvSpPr>
          <p:nvPr>
            <p:ph type="title"/>
          </p:nvPr>
        </p:nvSpPr>
        <p:spPr/>
        <p:txBody>
          <a:bodyPr/>
          <a:lstStyle/>
          <a:p>
            <a:r>
              <a:rPr lang="en-AU" dirty="0">
                <a:solidFill>
                  <a:schemeClr val="accent1"/>
                </a:solidFill>
                <a:latin typeface="+mj-lt"/>
              </a:rPr>
              <a:t>How to write a topic sentence</a:t>
            </a:r>
            <a:endParaRPr lang="en-AU" sz="1600" b="1" dirty="0">
              <a:solidFill>
                <a:schemeClr val="tx2"/>
              </a:solidFill>
              <a:latin typeface="+mn-lt"/>
            </a:endParaRPr>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817132"/>
            <a:ext cx="5203371" cy="4517571"/>
          </a:xfrm>
          <a:prstGeom prst="roundRect">
            <a:avLst>
              <a:gd name="adj" fmla="val 317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55600"/>
            <a:r>
              <a:rPr lang="en-US" sz="3600" b="1" dirty="0">
                <a:latin typeface="+mj-lt"/>
              </a:rPr>
              <a:t>Topic sentence</a:t>
            </a:r>
          </a:p>
          <a:p>
            <a:pPr marL="355600"/>
            <a:r>
              <a:rPr lang="en-US" dirty="0"/>
              <a:t>What will your response </a:t>
            </a:r>
            <a:br>
              <a:rPr lang="en-US" dirty="0"/>
            </a:br>
            <a:r>
              <a:rPr lang="en-US" dirty="0"/>
              <a:t>focus on? </a:t>
            </a: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5971452" y="1793068"/>
            <a:ext cx="5736138" cy="4541635"/>
          </a:xfrm>
          <a:prstGeom prst="roundRect">
            <a:avLst>
              <a:gd name="adj" fmla="val 5341"/>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5725">
              <a:lnSpc>
                <a:spcPct val="114000"/>
              </a:lnSpc>
              <a:spcAft>
                <a:spcPts val="600"/>
              </a:spcAft>
            </a:pPr>
            <a:r>
              <a:rPr lang="en-US" sz="1500" dirty="0">
                <a:solidFill>
                  <a:schemeClr val="tx1"/>
                </a:solidFill>
              </a:rPr>
              <a:t>Consider the topic sentence as an introduction to what you are going to be expanding on in your answer. It is not necessary to write it first. You may like to leave space at the beginning of your response and come back to it later. Use the steps below to write your topic sentence:</a:t>
            </a:r>
          </a:p>
          <a:p>
            <a:pPr marL="447675" indent="-342900">
              <a:lnSpc>
                <a:spcPct val="114000"/>
              </a:lnSpc>
              <a:spcAft>
                <a:spcPts val="600"/>
              </a:spcAft>
              <a:buAutoNum type="arabicPeriod"/>
            </a:pPr>
            <a:r>
              <a:rPr lang="en-US" sz="1500" dirty="0">
                <a:solidFill>
                  <a:schemeClr val="tx1"/>
                </a:solidFill>
              </a:rPr>
              <a:t>Leave 3 or 4 lines at the start of your page.</a:t>
            </a:r>
          </a:p>
          <a:p>
            <a:pPr marL="447675" indent="-342900">
              <a:lnSpc>
                <a:spcPct val="114000"/>
              </a:lnSpc>
              <a:spcAft>
                <a:spcPts val="600"/>
              </a:spcAft>
              <a:buAutoNum type="arabicPeriod"/>
            </a:pPr>
            <a:r>
              <a:rPr lang="en-US" sz="1500" dirty="0">
                <a:solidFill>
                  <a:schemeClr val="tx1"/>
                </a:solidFill>
              </a:rPr>
              <a:t>Listen to the excerpt and write your concept observations in extended point form.</a:t>
            </a:r>
          </a:p>
          <a:p>
            <a:pPr marL="447675" indent="-342900">
              <a:lnSpc>
                <a:spcPct val="114000"/>
              </a:lnSpc>
              <a:spcAft>
                <a:spcPts val="600"/>
              </a:spcAft>
              <a:buAutoNum type="arabicPeriod"/>
            </a:pPr>
            <a:r>
              <a:rPr lang="en-US" sz="1500" dirty="0">
                <a:solidFill>
                  <a:schemeClr val="tx1"/>
                </a:solidFill>
              </a:rPr>
              <a:t>When you have finished, go to the top of your page and write a brief answer to the question with what you have observed in general terms in your beginning or topic sentence.</a:t>
            </a:r>
          </a:p>
          <a:p>
            <a:pPr marL="85725">
              <a:lnSpc>
                <a:spcPct val="114000"/>
              </a:lnSpc>
              <a:spcAft>
                <a:spcPts val="600"/>
              </a:spcAft>
            </a:pPr>
            <a:r>
              <a:rPr lang="en-US" sz="1500" dirty="0">
                <a:solidFill>
                  <a:schemeClr val="tx1"/>
                </a:solidFill>
              </a:rPr>
              <a:t>Note that you may write your topic sentence first, but it will not have many features of the concepts as you have not answered the question yet. </a:t>
            </a:r>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8568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 uri="{C183D7F6-B498-43B3-948B-1728B52AA6E4}">
                <adec:decorative xmlns:adec="http://schemas.microsoft.com/office/drawing/2017/decorative" val="0"/>
              </a:ext>
            </a:extLst>
          </p:cNvPr>
          <p:cNvSpPr>
            <a:spLocks noGrp="1"/>
          </p:cNvSpPr>
          <p:nvPr>
            <p:ph type="title"/>
          </p:nvPr>
        </p:nvSpPr>
        <p:spPr>
          <a:xfrm>
            <a:off x="359999" y="360000"/>
            <a:ext cx="6444001" cy="545601"/>
          </a:xfrm>
        </p:spPr>
        <p:txBody>
          <a:bodyPr anchor="t">
            <a:normAutofit fontScale="90000"/>
          </a:bodyPr>
          <a:lstStyle/>
          <a:p>
            <a:r>
              <a:rPr lang="en-AU" dirty="0">
                <a:solidFill>
                  <a:schemeClr val="tx1"/>
                </a:solidFill>
              </a:rPr>
              <a:t>What does a topic sentence look like in an aural response?</a:t>
            </a:r>
            <a:endParaRPr lang="en-AU" b="1" dirty="0">
              <a:solidFill>
                <a:schemeClr val="tx1"/>
              </a:solidFill>
            </a:endParaRPr>
          </a:p>
        </p:txBody>
      </p:sp>
      <p:sp>
        <p:nvSpPr>
          <p:cNvPr id="7" name="Text Placeholder 6">
            <a:extLst>
              <a:ext uri="{FF2B5EF4-FFF2-40B4-BE49-F238E27FC236}">
                <a16:creationId xmlns:a16="http://schemas.microsoft.com/office/drawing/2014/main" id="{6B7FB27B-3411-7604-78F8-F187E934862A}"/>
              </a:ext>
            </a:extLst>
          </p:cNvPr>
          <p:cNvSpPr>
            <a:spLocks noGrp="1"/>
          </p:cNvSpPr>
          <p:nvPr>
            <p:ph type="body" sz="quarter" idx="18"/>
          </p:nvPr>
        </p:nvSpPr>
        <p:spPr>
          <a:xfrm>
            <a:off x="359999" y="1343025"/>
            <a:ext cx="6444001" cy="310015"/>
          </a:xfrm>
        </p:spPr>
        <p:txBody>
          <a:bodyPr/>
          <a:lstStyle/>
          <a:p>
            <a:r>
              <a:rPr lang="en-US" sz="2000" dirty="0"/>
              <a:t>Topic sentence example</a:t>
            </a:r>
          </a:p>
        </p:txBody>
      </p:sp>
      <p:sp>
        <p:nvSpPr>
          <p:cNvPr id="4" name="Text Placeholder 3">
            <a:extLst>
              <a:ext uri="{FF2B5EF4-FFF2-40B4-BE49-F238E27FC236}">
                <a16:creationId xmlns:a16="http://schemas.microsoft.com/office/drawing/2014/main" id="{A7796DF9-04BC-F1EE-E835-282FFD21A7E6}"/>
              </a:ext>
            </a:extLst>
          </p:cNvPr>
          <p:cNvSpPr>
            <a:spLocks noGrp="1"/>
          </p:cNvSpPr>
          <p:nvPr>
            <p:ph type="body" sz="quarter" idx="17"/>
          </p:nvPr>
        </p:nvSpPr>
        <p:spPr>
          <a:xfrm>
            <a:off x="360363" y="1833235"/>
            <a:ext cx="6443637" cy="3267299"/>
          </a:xfrm>
        </p:spPr>
        <p:txBody>
          <a:bodyPr/>
          <a:lstStyle/>
          <a:p>
            <a:r>
              <a:rPr lang="en-GB" dirty="0"/>
              <a:t>The excerpt uses predominantly electronic tone colours within a homophonic texture that is mostly moderate in density.</a:t>
            </a:r>
          </a:p>
          <a:p>
            <a:r>
              <a:rPr lang="en-GB" dirty="0"/>
              <a:t>or</a:t>
            </a:r>
          </a:p>
          <a:p>
            <a:r>
              <a:rPr lang="en-GB" dirty="0"/>
              <a:t>The use of technology has affected the tone colour and texture through the extensive use of electronic sound sources and layering of samples. </a:t>
            </a:r>
          </a:p>
        </p:txBody>
      </p:sp>
      <p:sp>
        <p:nvSpPr>
          <p:cNvPr id="3" name="Rectangle: Rounded Corners 2">
            <a:extLst>
              <a:ext uri="{FF2B5EF4-FFF2-40B4-BE49-F238E27FC236}">
                <a16:creationId xmlns:a16="http://schemas.microsoft.com/office/drawing/2014/main" id="{014193F4-977B-4A91-07F0-BDCF581D71E6}"/>
              </a:ext>
            </a:extLst>
          </p:cNvPr>
          <p:cNvSpPr/>
          <p:nvPr/>
        </p:nvSpPr>
        <p:spPr>
          <a:xfrm>
            <a:off x="359999" y="5377533"/>
            <a:ext cx="5878876"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800" dirty="0">
                <a:solidFill>
                  <a:schemeClr val="tx1"/>
                </a:solidFill>
              </a:rPr>
              <a:t>Notice how the second example is directly answering the question first, and then expanding.</a:t>
            </a:r>
          </a:p>
        </p:txBody>
      </p:sp>
      <p:grpSp>
        <p:nvGrpSpPr>
          <p:cNvPr id="9" name="Group 8" descr="HSC music 1 aural skills Q3 2019">
            <a:extLst>
              <a:ext uri="{FF2B5EF4-FFF2-40B4-BE49-F238E27FC236}">
                <a16:creationId xmlns:a16="http://schemas.microsoft.com/office/drawing/2014/main" id="{BE27002A-A854-CAC8-1741-D835F35D3726}"/>
              </a:ext>
            </a:extLst>
          </p:cNvPr>
          <p:cNvGrpSpPr/>
          <p:nvPr/>
        </p:nvGrpSpPr>
        <p:grpSpPr>
          <a:xfrm>
            <a:off x="7324766" y="1142430"/>
            <a:ext cx="1512541" cy="1558949"/>
            <a:chOff x="7324766" y="1142430"/>
            <a:chExt cx="1512541" cy="1558949"/>
          </a:xfrm>
        </p:grpSpPr>
        <p:sp>
          <p:nvSpPr>
            <p:cNvPr id="10" name="Flowchart: Connector 9">
              <a:extLst>
                <a:ext uri="{FF2B5EF4-FFF2-40B4-BE49-F238E27FC236}">
                  <a16:creationId xmlns:a16="http://schemas.microsoft.com/office/drawing/2014/main" id="{35BCB9AC-1C1D-6E5A-7186-458642816F9F}"/>
                </a:ext>
                <a:ext uri="{C183D7F6-B498-43B3-948B-1728B52AA6E4}">
                  <adec:decorative xmlns:adec="http://schemas.microsoft.com/office/drawing/2017/decorative" val="0"/>
                </a:ext>
              </a:extLst>
            </p:cNvPr>
            <p:cNvSpPr/>
            <p:nvPr/>
          </p:nvSpPr>
          <p:spPr>
            <a:xfrm>
              <a:off x="7324766" y="1142430"/>
              <a:ext cx="1512541" cy="155894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endParaRPr lang="en-AU" sz="1400" dirty="0"/>
            </a:p>
          </p:txBody>
        </p:sp>
        <p:sp>
          <p:nvSpPr>
            <p:cNvPr id="5" name="TextBox 4">
              <a:extLst>
                <a:ext uri="{FF2B5EF4-FFF2-40B4-BE49-F238E27FC236}">
                  <a16:creationId xmlns:a16="http://schemas.microsoft.com/office/drawing/2014/main" id="{208AD115-C879-037F-4FA8-BEE322647DC3}"/>
                </a:ext>
              </a:extLst>
            </p:cNvPr>
            <p:cNvSpPr txBox="1"/>
            <p:nvPr/>
          </p:nvSpPr>
          <p:spPr>
            <a:xfrm>
              <a:off x="7427058" y="1481760"/>
              <a:ext cx="1307957" cy="880289"/>
            </a:xfrm>
            <a:prstGeom prst="rect">
              <a:avLst/>
            </a:prstGeom>
            <a:noFill/>
          </p:spPr>
          <p:txBody>
            <a:bodyPr wrap="none" lIns="0" tIns="0" rIns="0" bIns="0" rtlCol="0">
              <a:noAutofit/>
            </a:bodyPr>
            <a:lstStyle/>
            <a:p>
              <a:pPr marL="85725">
                <a:lnSpc>
                  <a:spcPct val="114000"/>
                </a:lnSpc>
              </a:pPr>
              <a:r>
                <a:rPr lang="en-AU" sz="1600" dirty="0">
                  <a:solidFill>
                    <a:schemeClr val="bg1"/>
                  </a:solidFill>
                </a:rPr>
                <a:t>HSC Music 1 </a:t>
              </a:r>
            </a:p>
            <a:p>
              <a:pPr marL="85725">
                <a:lnSpc>
                  <a:spcPct val="114000"/>
                </a:lnSpc>
              </a:pPr>
              <a:r>
                <a:rPr lang="en-AU" sz="1600" dirty="0">
                  <a:solidFill>
                    <a:schemeClr val="bg1"/>
                  </a:solidFill>
                </a:rPr>
                <a:t>aural skills </a:t>
              </a:r>
            </a:p>
            <a:p>
              <a:pPr marL="85725">
                <a:lnSpc>
                  <a:spcPct val="114000"/>
                </a:lnSpc>
              </a:pPr>
              <a:r>
                <a:rPr lang="en-AU" sz="1600" dirty="0">
                  <a:solidFill>
                    <a:schemeClr val="bg1"/>
                  </a:solidFill>
                </a:rPr>
                <a:t>Q3 2019</a:t>
              </a:r>
            </a:p>
          </p:txBody>
        </p:sp>
      </p:grpSp>
      <p:sp>
        <p:nvSpPr>
          <p:cNvPr id="8" name="Rectangle 7">
            <a:extLst>
              <a:ext uri="{FF2B5EF4-FFF2-40B4-BE49-F238E27FC236}">
                <a16:creationId xmlns:a16="http://schemas.microsoft.com/office/drawing/2014/main" id="{466368A6-BC84-8A81-D2B9-D2C393385891}"/>
              </a:ext>
              <a:ext uri="{C183D7F6-B498-43B3-948B-1728B52AA6E4}">
                <adec:decorative xmlns:adec="http://schemas.microsoft.com/office/drawing/2017/decorative" val="0"/>
              </a:ext>
            </a:extLst>
          </p:cNvPr>
          <p:cNvSpPr/>
          <p:nvPr/>
        </p:nvSpPr>
        <p:spPr>
          <a:xfrm>
            <a:off x="7795902" y="2757231"/>
            <a:ext cx="4035735" cy="22481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nSpc>
                <a:spcPct val="150000"/>
              </a:lnSpc>
            </a:pPr>
            <a:r>
              <a:rPr lang="en-AU" sz="2000" dirty="0">
                <a:solidFill>
                  <a:schemeClr val="tx1"/>
                </a:solidFill>
              </a:rPr>
              <a:t>Describe how the use of technology has affected tone colour and texture in this excerpt.</a:t>
            </a:r>
          </a:p>
        </p:txBody>
      </p:sp>
      <p:sp>
        <p:nvSpPr>
          <p:cNvPr id="6" name="TextBox 1">
            <a:extLst>
              <a:ext uri="{FF2B5EF4-FFF2-40B4-BE49-F238E27FC236}">
                <a16:creationId xmlns:a16="http://schemas.microsoft.com/office/drawing/2014/main" id="{0E344650-6D97-3D4C-08C6-E52D1B8685B4}"/>
              </a:ext>
              <a:ext uri="{C183D7F6-B498-43B3-948B-1728B52AA6E4}">
                <adec:decorative xmlns:adec="http://schemas.microsoft.com/office/drawing/2017/decorative" val="0"/>
              </a:ext>
            </a:extLst>
          </p:cNvPr>
          <p:cNvSpPr txBox="1"/>
          <p:nvPr/>
        </p:nvSpPr>
        <p:spPr>
          <a:xfrm>
            <a:off x="7795902" y="5100534"/>
            <a:ext cx="4035735" cy="461665"/>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r>
              <a:rPr lang="en-AU" sz="1000" b="1" dirty="0">
                <a:solidFill>
                  <a:schemeClr val="accent2"/>
                </a:solidFill>
                <a:cs typeface="Segoe UI"/>
                <a:hlinkClick r:id="rId3">
                  <a:extLst>
                    <a:ext uri="{A12FA001-AC4F-418D-AE19-62706E023703}">
                      <ahyp:hlinkClr xmlns:ahyp="http://schemas.microsoft.com/office/drawing/2018/hyperlinkcolor" val="tx"/>
                    </a:ext>
                  </a:extLst>
                </a:hlinkClick>
              </a:rPr>
              <a:t>Music 1 HSC exam papers</a:t>
            </a:r>
            <a:r>
              <a:rPr lang="en-AU" sz="1000" dirty="0">
                <a:solidFill>
                  <a:schemeClr val="accent2"/>
                </a:solidFill>
                <a:hlinkClick r:id="rId3">
                  <a:extLst>
                    <a:ext uri="{A12FA001-AC4F-418D-AE19-62706E023703}">
                      <ahyp:hlinkClr xmlns:ahyp="http://schemas.microsoft.com/office/drawing/2018/hyperlinkcolor" val="tx"/>
                    </a:ext>
                  </a:extLst>
                </a:hlinkClick>
              </a:rPr>
              <a:t> </a:t>
            </a:r>
            <a:r>
              <a:rPr lang="en-AU" sz="1000" dirty="0"/>
              <a:t>© NSW Education Standards Authority (NESA) for and on behalf of the Crown in right of the State of New South Wales, 2021. </a:t>
            </a:r>
            <a:endParaRPr lang="en-US" sz="1000" strike="sngStrike" dirty="0"/>
          </a:p>
        </p:txBody>
      </p:sp>
    </p:spTree>
    <p:extLst>
      <p:ext uri="{BB962C8B-B14F-4D97-AF65-F5344CB8AC3E}">
        <p14:creationId xmlns:p14="http://schemas.microsoft.com/office/powerpoint/2010/main" val="39574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8148-965A-2CE5-2859-FE2A73AC82AD}"/>
              </a:ext>
              <a:ext uri="{C183D7F6-B498-43B3-948B-1728B52AA6E4}">
                <adec:decorative xmlns:adec="http://schemas.microsoft.com/office/drawing/2017/decorative" val="0"/>
              </a:ext>
            </a:extLst>
          </p:cNvPr>
          <p:cNvSpPr>
            <a:spLocks noGrp="1"/>
          </p:cNvSpPr>
          <p:nvPr>
            <p:ph type="title"/>
          </p:nvPr>
        </p:nvSpPr>
        <p:spPr>
          <a:xfrm>
            <a:off x="360000" y="360001"/>
            <a:ext cx="10080000" cy="548704"/>
          </a:xfrm>
        </p:spPr>
        <p:txBody>
          <a:bodyPr/>
          <a:lstStyle/>
          <a:p>
            <a:r>
              <a:rPr lang="en-AU" dirty="0">
                <a:solidFill>
                  <a:schemeClr val="accent1"/>
                </a:solidFill>
                <a:latin typeface="+mj-lt"/>
              </a:rPr>
              <a:t>Metalanguage (1 of 2)</a:t>
            </a:r>
            <a:endParaRPr lang="en-AU" sz="1600" b="1" dirty="0">
              <a:solidFill>
                <a:schemeClr val="tx2"/>
              </a:solidFill>
              <a:latin typeface="+mn-lt"/>
            </a:endParaRPr>
          </a:p>
        </p:txBody>
      </p:sp>
      <p:sp>
        <p:nvSpPr>
          <p:cNvPr id="4" name="TextBox 3">
            <a:extLst>
              <a:ext uri="{FF2B5EF4-FFF2-40B4-BE49-F238E27FC236}">
                <a16:creationId xmlns:a16="http://schemas.microsoft.com/office/drawing/2014/main" id="{F2F308F0-9538-6465-40C0-519FD0684377}"/>
              </a:ext>
              <a:ext uri="{C183D7F6-B498-43B3-948B-1728B52AA6E4}">
                <adec:decorative xmlns:adec="http://schemas.microsoft.com/office/drawing/2017/decorative" val="0"/>
              </a:ext>
            </a:extLst>
          </p:cNvPr>
          <p:cNvSpPr txBox="1"/>
          <p:nvPr/>
        </p:nvSpPr>
        <p:spPr>
          <a:xfrm>
            <a:off x="360000" y="981021"/>
            <a:ext cx="11247800" cy="630750"/>
          </a:xfrm>
          <a:prstGeom prst="rect">
            <a:avLst/>
          </a:prstGeom>
          <a:noFill/>
        </p:spPr>
        <p:txBody>
          <a:bodyPr wrap="square" lIns="91440" tIns="45720" rIns="91440" bIns="45720" anchor="t">
            <a:spAutoFit/>
          </a:bodyPr>
          <a:lstStyle/>
          <a:p>
            <a:pPr>
              <a:lnSpc>
                <a:spcPct val="114000"/>
              </a:lnSpc>
            </a:pPr>
            <a:r>
              <a:rPr lang="en-US" sz="1600" dirty="0"/>
              <a:t>Metalanguage is the specific language used in a subject. In music, this consists of music terminology and ways to describe music. The metalanguage that is applicable to the HSC Music 1 aural skills exam is the 6 concepts of music.</a:t>
            </a:r>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817132"/>
            <a:ext cx="5310748" cy="4517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en-US" sz="3600" b="1" dirty="0">
                <a:latin typeface="+mj-lt"/>
              </a:rPr>
              <a:t>Metalanguage</a:t>
            </a:r>
            <a:endParaRPr lang="en-US" sz="5400" b="1" dirty="0">
              <a:latin typeface="+mj-lt"/>
            </a:endParaRPr>
          </a:p>
          <a:p>
            <a:pPr marL="355600"/>
            <a:r>
              <a:rPr lang="en-US" dirty="0"/>
              <a:t>The concepts of music  </a:t>
            </a: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5971452" y="1793068"/>
            <a:ext cx="5736138" cy="4541635"/>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5350" indent="-457200">
              <a:lnSpc>
                <a:spcPct val="150000"/>
              </a:lnSpc>
              <a:spcAft>
                <a:spcPts val="1200"/>
              </a:spcAft>
              <a:buFont typeface="Arial" panose="020B0604020202020204" pitchFamily="34" charset="0"/>
              <a:buChar char="•"/>
            </a:pPr>
            <a:r>
              <a:rPr lang="en-AU" sz="2000" dirty="0">
                <a:solidFill>
                  <a:schemeClr val="tx1"/>
                </a:solidFill>
              </a:rPr>
              <a:t>Duration</a:t>
            </a:r>
          </a:p>
          <a:p>
            <a:pPr marL="895350" indent="-457200">
              <a:lnSpc>
                <a:spcPct val="150000"/>
              </a:lnSpc>
              <a:spcAft>
                <a:spcPts val="1200"/>
              </a:spcAft>
              <a:buFont typeface="Arial" panose="020B0604020202020204" pitchFamily="34" charset="0"/>
              <a:buChar char="•"/>
            </a:pPr>
            <a:r>
              <a:rPr lang="en-AU" sz="2000" dirty="0">
                <a:solidFill>
                  <a:schemeClr val="tx1"/>
                </a:solidFill>
              </a:rPr>
              <a:t>Pitch</a:t>
            </a:r>
          </a:p>
          <a:p>
            <a:pPr marL="895350" indent="-457200">
              <a:lnSpc>
                <a:spcPct val="150000"/>
              </a:lnSpc>
              <a:spcAft>
                <a:spcPts val="1200"/>
              </a:spcAft>
              <a:buFont typeface="Arial" panose="020B0604020202020204" pitchFamily="34" charset="0"/>
              <a:buChar char="•"/>
            </a:pPr>
            <a:r>
              <a:rPr lang="en-AU" sz="2000" dirty="0">
                <a:solidFill>
                  <a:schemeClr val="tx1"/>
                </a:solidFill>
              </a:rPr>
              <a:t>Tone colour </a:t>
            </a:r>
          </a:p>
          <a:p>
            <a:pPr marL="895350" indent="-457200">
              <a:lnSpc>
                <a:spcPct val="150000"/>
              </a:lnSpc>
              <a:spcAft>
                <a:spcPts val="1200"/>
              </a:spcAft>
              <a:buFont typeface="Arial" panose="020B0604020202020204" pitchFamily="34" charset="0"/>
              <a:buChar char="•"/>
            </a:pPr>
            <a:r>
              <a:rPr lang="en-AU" sz="2000" dirty="0">
                <a:solidFill>
                  <a:schemeClr val="tx1"/>
                </a:solidFill>
              </a:rPr>
              <a:t>Texture</a:t>
            </a:r>
          </a:p>
          <a:p>
            <a:pPr marL="895350" indent="-457200">
              <a:lnSpc>
                <a:spcPct val="150000"/>
              </a:lnSpc>
              <a:spcAft>
                <a:spcPts val="1200"/>
              </a:spcAft>
              <a:buFont typeface="Arial" panose="020B0604020202020204" pitchFamily="34" charset="0"/>
              <a:buChar char="•"/>
            </a:pPr>
            <a:r>
              <a:rPr lang="en-AU" sz="2000" dirty="0">
                <a:solidFill>
                  <a:schemeClr val="tx1"/>
                </a:solidFill>
              </a:rPr>
              <a:t>Structure</a:t>
            </a:r>
          </a:p>
          <a:p>
            <a:pPr marL="895350" indent="-457200">
              <a:lnSpc>
                <a:spcPct val="150000"/>
              </a:lnSpc>
              <a:spcAft>
                <a:spcPts val="1200"/>
              </a:spcAft>
              <a:buFont typeface="Arial" panose="020B0604020202020204" pitchFamily="34" charset="0"/>
              <a:buChar char="•"/>
            </a:pPr>
            <a:r>
              <a:rPr lang="en-AU" sz="2000" dirty="0">
                <a:solidFill>
                  <a:schemeClr val="tx1"/>
                </a:solidFill>
              </a:rPr>
              <a:t>Dynamics and expressive techniques</a:t>
            </a:r>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58563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F933-4339-C940-9B5B-631F39BB9332}"/>
              </a:ext>
              <a:ext uri="{C183D7F6-B498-43B3-948B-1728B52AA6E4}">
                <adec:decorative xmlns:adec="http://schemas.microsoft.com/office/drawing/2017/decorative" val="0"/>
              </a:ext>
            </a:extLst>
          </p:cNvPr>
          <p:cNvSpPr>
            <a:spLocks noGrp="1"/>
          </p:cNvSpPr>
          <p:nvPr>
            <p:ph type="title"/>
          </p:nvPr>
        </p:nvSpPr>
        <p:spPr/>
        <p:txBody>
          <a:bodyPr/>
          <a:lstStyle/>
          <a:p>
            <a:r>
              <a:rPr lang="en-AU" dirty="0">
                <a:solidFill>
                  <a:schemeClr val="accent1"/>
                </a:solidFill>
                <a:latin typeface="+mj-lt"/>
              </a:rPr>
              <a:t>Metalanguage (2 of 2)</a:t>
            </a:r>
            <a:endParaRPr lang="en-GB" sz="1600" dirty="0">
              <a:solidFill>
                <a:schemeClr val="tx2"/>
              </a:solidFill>
            </a:endParaRPr>
          </a:p>
        </p:txBody>
      </p:sp>
      <p:sp>
        <p:nvSpPr>
          <p:cNvPr id="5" name="TextBox 4">
            <a:extLst>
              <a:ext uri="{FF2B5EF4-FFF2-40B4-BE49-F238E27FC236}">
                <a16:creationId xmlns:a16="http://schemas.microsoft.com/office/drawing/2014/main" id="{015FD30D-701A-DE43-97FB-CDA61EFBAE44}"/>
              </a:ext>
              <a:ext uri="{C183D7F6-B498-43B3-948B-1728B52AA6E4}">
                <adec:decorative xmlns:adec="http://schemas.microsoft.com/office/drawing/2017/decorative" val="0"/>
              </a:ext>
            </a:extLst>
          </p:cNvPr>
          <p:cNvSpPr txBox="1"/>
          <p:nvPr/>
        </p:nvSpPr>
        <p:spPr>
          <a:xfrm>
            <a:off x="360000" y="966891"/>
            <a:ext cx="10703641" cy="400110"/>
          </a:xfrm>
          <a:prstGeom prst="rect">
            <a:avLst/>
          </a:prstGeom>
          <a:noFill/>
        </p:spPr>
        <p:txBody>
          <a:bodyPr wrap="square">
            <a:spAutoFit/>
          </a:bodyPr>
          <a:lstStyle/>
          <a:p>
            <a:r>
              <a:rPr lang="en-GB" sz="2000" dirty="0"/>
              <a:t>What does the </a:t>
            </a:r>
            <a:r>
              <a:rPr lang="en-GB" sz="2000" dirty="0">
                <a:solidFill>
                  <a:schemeClr val="accent2"/>
                </a:solidFill>
                <a:hlinkClick r:id="rId3">
                  <a:extLst>
                    <a:ext uri="{A12FA001-AC4F-418D-AE19-62706E023703}">
                      <ahyp:hlinkClr xmlns:ahyp="http://schemas.microsoft.com/office/drawing/2018/hyperlinkcolor" val="tx"/>
                    </a:ext>
                  </a:extLst>
                </a:hlinkClick>
              </a:rPr>
              <a:t>Music 1 Stage 6 Syllabus (2009)</a:t>
            </a:r>
            <a:r>
              <a:rPr lang="en-GB" sz="2000" dirty="0">
                <a:solidFill>
                  <a:schemeClr val="accent2"/>
                </a:solidFill>
              </a:rPr>
              <a:t> </a:t>
            </a:r>
            <a:r>
              <a:rPr lang="en-GB" sz="2000" dirty="0"/>
              <a:t>say about the concepts of music?</a:t>
            </a:r>
            <a:endParaRPr lang="en-US" sz="2000" dirty="0"/>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817132"/>
            <a:ext cx="5310748" cy="4517571"/>
          </a:xfrm>
          <a:prstGeom prst="roundRect">
            <a:avLst>
              <a:gd name="adj" fmla="val 40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a:r>
              <a:rPr lang="en-US" sz="3600" b="1" dirty="0">
                <a:latin typeface="+mj-lt"/>
              </a:rPr>
              <a:t>Metalanguage</a:t>
            </a:r>
            <a:endParaRPr lang="en-US" sz="5400" b="1" dirty="0">
              <a:latin typeface="+mj-lt"/>
            </a:endParaRPr>
          </a:p>
          <a:p>
            <a:pPr marL="447675"/>
            <a:r>
              <a:rPr lang="en-US" dirty="0"/>
              <a:t>The concepts of music  </a:t>
            </a: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6000027" y="1793068"/>
            <a:ext cx="5736138" cy="4541635"/>
          </a:xfrm>
          <a:prstGeom prst="roundRect">
            <a:avLst>
              <a:gd name="adj" fmla="val 471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4000"/>
              </a:lnSpc>
              <a:spcAft>
                <a:spcPts val="600"/>
              </a:spcAft>
            </a:pPr>
            <a:r>
              <a:rPr lang="en-US" sz="1200" dirty="0">
                <a:solidFill>
                  <a:schemeClr val="tx1"/>
                </a:solidFill>
                <a:effectLst/>
                <a:ea typeface="Times" panose="02020603050405020304" pitchFamily="18" charset="0"/>
                <a:cs typeface="Times New Roman"/>
              </a:rPr>
              <a:t>Duration refers to the lengths of sounds and silences in music and includes the aspects of beat, rhythm, </a:t>
            </a:r>
            <a:r>
              <a:rPr lang="en-US" sz="1200" dirty="0" err="1">
                <a:solidFill>
                  <a:schemeClr val="tx1"/>
                </a:solidFill>
                <a:effectLst/>
                <a:ea typeface="Times" panose="02020603050405020304" pitchFamily="18" charset="0"/>
                <a:cs typeface="Times New Roman"/>
              </a:rPr>
              <a:t>metre</a:t>
            </a:r>
            <a:r>
              <a:rPr lang="en-US" sz="1200" dirty="0">
                <a:solidFill>
                  <a:schemeClr val="tx1"/>
                </a:solidFill>
                <a:effectLst/>
                <a:ea typeface="Times" panose="02020603050405020304" pitchFamily="18" charset="0"/>
                <a:cs typeface="Times New Roman"/>
              </a:rPr>
              <a:t>, tempo, pulse rates and absence of pulse.</a:t>
            </a:r>
            <a:r>
              <a:rPr lang="en-US" sz="1200" dirty="0">
                <a:solidFill>
                  <a:schemeClr val="tx1"/>
                </a:solidFill>
                <a:ea typeface="Times" panose="02020603050405020304" pitchFamily="18" charset="0"/>
                <a:cs typeface="Times New Roman"/>
              </a:rPr>
              <a:t> </a:t>
            </a:r>
          </a:p>
          <a:p>
            <a:pPr>
              <a:lnSpc>
                <a:spcPct val="114000"/>
              </a:lnSpc>
              <a:spcAft>
                <a:spcPts val="600"/>
              </a:spcAft>
            </a:pPr>
            <a:r>
              <a:rPr lang="en-US" sz="1200" dirty="0">
                <a:solidFill>
                  <a:schemeClr val="tx1"/>
                </a:solidFill>
                <a:effectLst/>
                <a:ea typeface="Times" panose="02020603050405020304" pitchFamily="18" charset="0"/>
                <a:cs typeface="Times New Roman"/>
              </a:rPr>
              <a:t>Pitch refers to the relative highness and lowness of sounds. Important aspects include high, low, higher and lower pitches, direction of pitch movement, melody, harmony, indefinite and definite pitch.</a:t>
            </a:r>
            <a:r>
              <a:rPr lang="en-US" sz="1200" dirty="0">
                <a:solidFill>
                  <a:schemeClr val="tx1"/>
                </a:solidFill>
                <a:ea typeface="Times" panose="02020603050405020304" pitchFamily="18" charset="0"/>
                <a:cs typeface="Times New Roman"/>
              </a:rPr>
              <a:t> </a:t>
            </a:r>
            <a:endParaRPr lang="en-US" sz="1200" dirty="0">
              <a:solidFill>
                <a:schemeClr val="tx1"/>
              </a:solidFill>
              <a:effectLst/>
              <a:ea typeface="Times" panose="02020603050405020304" pitchFamily="18" charset="0"/>
              <a:cs typeface="Times New Roman" panose="02020603050405020304" pitchFamily="18" charset="0"/>
            </a:endParaRPr>
          </a:p>
          <a:p>
            <a:pPr>
              <a:lnSpc>
                <a:spcPct val="114000"/>
              </a:lnSpc>
              <a:spcAft>
                <a:spcPts val="600"/>
              </a:spcAft>
            </a:pPr>
            <a:r>
              <a:rPr lang="en-US" sz="1200" dirty="0">
                <a:solidFill>
                  <a:schemeClr val="tx1"/>
                </a:solidFill>
                <a:effectLst/>
                <a:ea typeface="Times" panose="02020603050405020304" pitchFamily="18" charset="0"/>
                <a:cs typeface="Times New Roman"/>
              </a:rPr>
              <a:t>Dynamics refer to the volume of sound. Important aspects include the relative softness and loudness of sound, change of loudness (contrast), and the emphasis on individual sounds (accent).</a:t>
            </a:r>
          </a:p>
          <a:p>
            <a:pPr>
              <a:lnSpc>
                <a:spcPct val="114000"/>
              </a:lnSpc>
              <a:spcAft>
                <a:spcPts val="600"/>
              </a:spcAft>
            </a:pPr>
            <a:r>
              <a:rPr lang="en-US" sz="1200" dirty="0">
                <a:solidFill>
                  <a:schemeClr val="tx1"/>
                </a:solidFill>
                <a:effectLst/>
                <a:ea typeface="Times" panose="02020603050405020304" pitchFamily="18" charset="0"/>
                <a:cs typeface="Times New Roman"/>
              </a:rPr>
              <a:t>Expressive techniques refers to the musical detail that articulates a style or interpretation of a style.</a:t>
            </a:r>
          </a:p>
          <a:p>
            <a:pPr>
              <a:lnSpc>
                <a:spcPct val="114000"/>
              </a:lnSpc>
              <a:spcAft>
                <a:spcPts val="600"/>
              </a:spcAft>
            </a:pPr>
            <a:r>
              <a:rPr lang="en-US" sz="1200" dirty="0">
                <a:solidFill>
                  <a:schemeClr val="tx1"/>
                </a:solidFill>
                <a:effectLst/>
                <a:ea typeface="Times" panose="02020603050405020304" pitchFamily="18" charset="0"/>
                <a:cs typeface="Times New Roman"/>
              </a:rPr>
              <a:t>Tone colour refers to that aspect of sound that allows the listener to identify the sound source or combinations of sound sources.</a:t>
            </a:r>
            <a:r>
              <a:rPr lang="en-US" sz="1200" dirty="0">
                <a:solidFill>
                  <a:schemeClr val="tx1"/>
                </a:solidFill>
                <a:ea typeface="Times" panose="02020603050405020304" pitchFamily="18" charset="0"/>
                <a:cs typeface="Times New Roman"/>
              </a:rPr>
              <a:t> </a:t>
            </a:r>
            <a:endParaRPr lang="en-US" sz="1200" dirty="0">
              <a:solidFill>
                <a:schemeClr val="tx1"/>
              </a:solidFill>
              <a:effectLst/>
              <a:ea typeface="Times" panose="02020603050405020304" pitchFamily="18" charset="0"/>
              <a:cs typeface="Times New Roman" panose="02020603050405020304" pitchFamily="18" charset="0"/>
            </a:endParaRPr>
          </a:p>
          <a:p>
            <a:pPr>
              <a:lnSpc>
                <a:spcPct val="114000"/>
              </a:lnSpc>
              <a:spcAft>
                <a:spcPts val="600"/>
              </a:spcAft>
            </a:pPr>
            <a:r>
              <a:rPr lang="en-US" sz="1200" dirty="0">
                <a:solidFill>
                  <a:schemeClr val="tx1"/>
                </a:solidFill>
                <a:effectLst/>
                <a:ea typeface="Times" panose="02020603050405020304" pitchFamily="18" charset="0"/>
                <a:cs typeface="Times New Roman"/>
              </a:rPr>
              <a:t>Texture results from the way voices and/or instruments are combined in music.</a:t>
            </a:r>
          </a:p>
          <a:p>
            <a:pPr>
              <a:lnSpc>
                <a:spcPct val="114000"/>
              </a:lnSpc>
              <a:spcAft>
                <a:spcPts val="600"/>
              </a:spcAft>
            </a:pPr>
            <a:r>
              <a:rPr lang="en-US" sz="1200" dirty="0">
                <a:solidFill>
                  <a:schemeClr val="tx1"/>
                </a:solidFill>
                <a:effectLst/>
                <a:ea typeface="Times" panose="02020603050405020304" pitchFamily="18" charset="0"/>
                <a:cs typeface="Times New Roman"/>
              </a:rPr>
              <a:t>Structure refers to the idea of design or form in music. In </a:t>
            </a:r>
            <a:r>
              <a:rPr lang="en-US" sz="1200" dirty="0" err="1">
                <a:solidFill>
                  <a:schemeClr val="tx1"/>
                </a:solidFill>
                <a:effectLst/>
                <a:ea typeface="Times" panose="02020603050405020304" pitchFamily="18" charset="0"/>
                <a:cs typeface="Times New Roman"/>
              </a:rPr>
              <a:t>organising</a:t>
            </a:r>
            <a:r>
              <a:rPr lang="en-US" sz="1200" dirty="0">
                <a:solidFill>
                  <a:schemeClr val="tx1"/>
                </a:solidFill>
                <a:effectLst/>
                <a:ea typeface="Times" panose="02020603050405020304" pitchFamily="18" charset="0"/>
                <a:cs typeface="Times New Roman"/>
              </a:rPr>
              <a:t> sound, the concepts of duration, dynamics, pitch and tone colour are combined in some way for a particular purpose. Structure relates to the ways in which music sounds the same (or similar) and/or different.</a:t>
            </a:r>
            <a:endParaRPr lang="en-AU" sz="1200" dirty="0">
              <a:solidFill>
                <a:schemeClr val="tx1"/>
              </a:solidFill>
              <a:effectLst/>
              <a:ea typeface="Times" panose="02020603050405020304" pitchFamily="18" charset="0"/>
              <a:cs typeface="Times New Roman"/>
            </a:endParaRPr>
          </a:p>
        </p:txBody>
      </p:sp>
      <p:sp>
        <p:nvSpPr>
          <p:cNvPr id="4" name="TextBox 1">
            <a:extLst>
              <a:ext uri="{FF2B5EF4-FFF2-40B4-BE49-F238E27FC236}">
                <a16:creationId xmlns:a16="http://schemas.microsoft.com/office/drawing/2014/main" id="{0375AD82-1420-45E2-7F8C-9F8EDF3C7640}"/>
              </a:ext>
              <a:ext uri="{C183D7F6-B498-43B3-948B-1728B52AA6E4}">
                <adec:decorative xmlns:adec="http://schemas.microsoft.com/office/drawing/2017/decorative" val="0"/>
              </a:ext>
            </a:extLst>
          </p:cNvPr>
          <p:cNvSpPr txBox="1"/>
          <p:nvPr/>
        </p:nvSpPr>
        <p:spPr>
          <a:xfrm>
            <a:off x="484410" y="6392889"/>
            <a:ext cx="4722992" cy="30777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r>
              <a:rPr lang="en-AU" sz="1000" b="1" dirty="0">
                <a:solidFill>
                  <a:schemeClr val="accent2"/>
                </a:solidFill>
                <a:cs typeface="Segoe UI"/>
                <a:hlinkClick r:id="rId3">
                  <a:extLst>
                    <a:ext uri="{A12FA001-AC4F-418D-AE19-62706E023703}">
                      <ahyp:hlinkClr xmlns:ahyp="http://schemas.microsoft.com/office/drawing/2018/hyperlinkcolor" val="tx"/>
                    </a:ext>
                  </a:extLst>
                </a:hlinkClick>
              </a:rPr>
              <a:t>Music 1 Stage 6 Syllabus</a:t>
            </a:r>
            <a:r>
              <a:rPr lang="en-AU" sz="1000" dirty="0">
                <a:solidFill>
                  <a:srgbClr val="407EC9"/>
                </a:solidFill>
              </a:rPr>
              <a:t> </a:t>
            </a:r>
            <a:r>
              <a:rPr lang="en-AU" sz="1000" dirty="0"/>
              <a:t>© NSW Education Standards Authority (NESA) for and on behalf of the Crown in right of the State of New South Wales, 2009.</a:t>
            </a:r>
            <a:endParaRPr lang="en-US" sz="1000" strike="sngStrike" dirty="0"/>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79804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D4A7-1845-5A6D-A6E2-680FAE82E75C}"/>
              </a:ext>
              <a:ext uri="{C183D7F6-B498-43B3-948B-1728B52AA6E4}">
                <adec:decorative xmlns:adec="http://schemas.microsoft.com/office/drawing/2017/decorative" val="0"/>
              </a:ext>
            </a:extLst>
          </p:cNvPr>
          <p:cNvSpPr>
            <a:spLocks noGrp="1"/>
          </p:cNvSpPr>
          <p:nvPr>
            <p:ph type="title"/>
          </p:nvPr>
        </p:nvSpPr>
        <p:spPr>
          <a:xfrm>
            <a:off x="360000" y="360000"/>
            <a:ext cx="10764000" cy="545601"/>
          </a:xfrm>
        </p:spPr>
        <p:txBody>
          <a:bodyPr/>
          <a:lstStyle/>
          <a:p>
            <a:r>
              <a:rPr lang="en-AU" dirty="0"/>
              <a:t>What metalanguage</a:t>
            </a:r>
            <a:r>
              <a:rPr lang="en-AU" b="1" dirty="0"/>
              <a:t> </a:t>
            </a:r>
            <a:r>
              <a:rPr lang="en-AU" dirty="0"/>
              <a:t>do I use in an aural response?</a:t>
            </a:r>
            <a:endParaRPr lang="en-GB" dirty="0"/>
          </a:p>
        </p:txBody>
      </p:sp>
      <p:grpSp>
        <p:nvGrpSpPr>
          <p:cNvPr id="28" name="Group 27" descr="HSC music 1 aural skills Q1 2022">
            <a:extLst>
              <a:ext uri="{FF2B5EF4-FFF2-40B4-BE49-F238E27FC236}">
                <a16:creationId xmlns:a16="http://schemas.microsoft.com/office/drawing/2014/main" id="{F557202E-3088-7DAF-19F5-14D488A6BB3A}"/>
              </a:ext>
            </a:extLst>
          </p:cNvPr>
          <p:cNvGrpSpPr/>
          <p:nvPr/>
        </p:nvGrpSpPr>
        <p:grpSpPr>
          <a:xfrm rot="10800000">
            <a:off x="360000" y="958347"/>
            <a:ext cx="2664114" cy="1489750"/>
            <a:chOff x="-814364" y="969934"/>
            <a:chExt cx="2664114" cy="1489750"/>
          </a:xfrm>
        </p:grpSpPr>
        <p:sp>
          <p:nvSpPr>
            <p:cNvPr id="19" name="Arrow: Right 18">
              <a:extLst>
                <a:ext uri="{FF2B5EF4-FFF2-40B4-BE49-F238E27FC236}">
                  <a16:creationId xmlns:a16="http://schemas.microsoft.com/office/drawing/2014/main" id="{E18EDEC4-F8E1-7A8A-3B01-1929D3E33731}"/>
                </a:ext>
                <a:ext uri="{C183D7F6-B498-43B3-948B-1728B52AA6E4}">
                  <adec:decorative xmlns:adec="http://schemas.microsoft.com/office/drawing/2017/decorative" val="1"/>
                </a:ext>
              </a:extLst>
            </p:cNvPr>
            <p:cNvSpPr/>
            <p:nvPr/>
          </p:nvSpPr>
          <p:spPr>
            <a:xfrm rot="10800000">
              <a:off x="-814364" y="1057670"/>
              <a:ext cx="1358314" cy="131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0" name="Group 19">
              <a:extLst>
                <a:ext uri="{FF2B5EF4-FFF2-40B4-BE49-F238E27FC236}">
                  <a16:creationId xmlns:a16="http://schemas.microsoft.com/office/drawing/2014/main" id="{AFC42A97-A656-9F4F-0D79-2A70C5304ADB}"/>
                </a:ext>
              </a:extLst>
            </p:cNvPr>
            <p:cNvGrpSpPr/>
            <p:nvPr/>
          </p:nvGrpSpPr>
          <p:grpSpPr>
            <a:xfrm>
              <a:off x="360000" y="969934"/>
              <a:ext cx="1489750" cy="1489750"/>
              <a:chOff x="2603382" y="2330391"/>
              <a:chExt cx="2197218" cy="2197218"/>
            </a:xfrm>
            <a:solidFill>
              <a:schemeClr val="tx2"/>
            </a:solidFill>
          </p:grpSpPr>
          <p:sp>
            <p:nvSpPr>
              <p:cNvPr id="21" name="Oval 20">
                <a:extLst>
                  <a:ext uri="{FF2B5EF4-FFF2-40B4-BE49-F238E27FC236}">
                    <a16:creationId xmlns:a16="http://schemas.microsoft.com/office/drawing/2014/main" id="{A2D57780-0CC1-5B15-C8D1-1A82410B53B7}"/>
                  </a:ext>
                </a:extLst>
              </p:cNvPr>
              <p:cNvSpPr/>
              <p:nvPr/>
            </p:nvSpPr>
            <p:spPr>
              <a:xfrm>
                <a:off x="2603382" y="2330391"/>
                <a:ext cx="2197218" cy="219721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Oval 4">
                <a:extLst>
                  <a:ext uri="{FF2B5EF4-FFF2-40B4-BE49-F238E27FC236}">
                    <a16:creationId xmlns:a16="http://schemas.microsoft.com/office/drawing/2014/main" id="{A6C1987E-87C7-CD93-B30A-FFE426128D54}"/>
                  </a:ext>
                </a:extLst>
              </p:cNvPr>
              <p:cNvSpPr txBox="1"/>
              <p:nvPr/>
            </p:nvSpPr>
            <p:spPr>
              <a:xfrm rot="10800000">
                <a:off x="2652593" y="2841293"/>
                <a:ext cx="1830481" cy="11512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defTabSz="577850">
                  <a:lnSpc>
                    <a:spcPct val="114000"/>
                  </a:lnSpc>
                  <a:spcBef>
                    <a:spcPct val="0"/>
                  </a:spcBef>
                  <a:spcAft>
                    <a:spcPct val="35000"/>
                  </a:spcAft>
                  <a:buNone/>
                </a:pPr>
                <a:r>
                  <a:rPr lang="en-GB" sz="1400" dirty="0"/>
                  <a:t>HSC Music 1 aural skills Q1 2022</a:t>
                </a:r>
              </a:p>
            </p:txBody>
          </p:sp>
        </p:grpSp>
      </p:grpSp>
      <p:sp>
        <p:nvSpPr>
          <p:cNvPr id="18" name="TextBox 17">
            <a:extLst>
              <a:ext uri="{FF2B5EF4-FFF2-40B4-BE49-F238E27FC236}">
                <a16:creationId xmlns:a16="http://schemas.microsoft.com/office/drawing/2014/main" id="{7FFBDD5A-2AB3-237D-ADFC-B976D47DF2D6}"/>
              </a:ext>
            </a:extLst>
          </p:cNvPr>
          <p:cNvSpPr txBox="1"/>
          <p:nvPr/>
        </p:nvSpPr>
        <p:spPr>
          <a:xfrm>
            <a:off x="3439385" y="1551996"/>
            <a:ext cx="7940254" cy="499092"/>
          </a:xfrm>
          <a:prstGeom prst="rect">
            <a:avLst/>
          </a:prstGeom>
          <a:noFill/>
        </p:spPr>
        <p:txBody>
          <a:bodyPr wrap="square" lIns="0" tIns="0" rIns="0" bIns="0" rtlCol="0">
            <a:noAutofit/>
          </a:bodyPr>
          <a:lstStyle/>
          <a:p>
            <a:pPr algn="l"/>
            <a:r>
              <a:rPr lang="en-AU" sz="2000" dirty="0"/>
              <a:t>Describe how pitch is used in this excerpt.</a:t>
            </a:r>
          </a:p>
        </p:txBody>
      </p:sp>
      <p:grpSp>
        <p:nvGrpSpPr>
          <p:cNvPr id="29" name="Group 28" descr="Map out the concept features to analyse and a brief observation of each.">
            <a:extLst>
              <a:ext uri="{FF2B5EF4-FFF2-40B4-BE49-F238E27FC236}">
                <a16:creationId xmlns:a16="http://schemas.microsoft.com/office/drawing/2014/main" id="{BB262AA2-6416-FEF8-D65C-7115173F8DDF}"/>
              </a:ext>
            </a:extLst>
          </p:cNvPr>
          <p:cNvGrpSpPr/>
          <p:nvPr/>
        </p:nvGrpSpPr>
        <p:grpSpPr>
          <a:xfrm rot="10800000">
            <a:off x="360000" y="3119009"/>
            <a:ext cx="2665614" cy="1489750"/>
            <a:chOff x="-815864" y="2900104"/>
            <a:chExt cx="2665614" cy="1489750"/>
          </a:xfrm>
        </p:grpSpPr>
        <p:sp>
          <p:nvSpPr>
            <p:cNvPr id="23" name="Arrow: Right 22">
              <a:extLst>
                <a:ext uri="{FF2B5EF4-FFF2-40B4-BE49-F238E27FC236}">
                  <a16:creationId xmlns:a16="http://schemas.microsoft.com/office/drawing/2014/main" id="{CA894AB4-5475-97CC-73C6-9EB3384D15CC}"/>
                </a:ext>
                <a:ext uri="{C183D7F6-B498-43B3-948B-1728B52AA6E4}">
                  <adec:decorative xmlns:adec="http://schemas.microsoft.com/office/drawing/2017/decorative" val="1"/>
                </a:ext>
              </a:extLst>
            </p:cNvPr>
            <p:cNvSpPr/>
            <p:nvPr/>
          </p:nvSpPr>
          <p:spPr>
            <a:xfrm rot="10800000">
              <a:off x="-815864" y="2987840"/>
              <a:ext cx="1358314" cy="131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4" name="Group 23">
              <a:extLst>
                <a:ext uri="{FF2B5EF4-FFF2-40B4-BE49-F238E27FC236}">
                  <a16:creationId xmlns:a16="http://schemas.microsoft.com/office/drawing/2014/main" id="{10719C66-FE75-DB3D-D05B-844D83DA2E37}"/>
                </a:ext>
              </a:extLst>
            </p:cNvPr>
            <p:cNvGrpSpPr/>
            <p:nvPr/>
          </p:nvGrpSpPr>
          <p:grpSpPr>
            <a:xfrm>
              <a:off x="360000" y="2900104"/>
              <a:ext cx="1489750" cy="1489750"/>
              <a:chOff x="2603382" y="2330391"/>
              <a:chExt cx="2197218" cy="2197218"/>
            </a:xfrm>
            <a:solidFill>
              <a:schemeClr val="tx2"/>
            </a:solidFill>
          </p:grpSpPr>
          <p:sp>
            <p:nvSpPr>
              <p:cNvPr id="25" name="Oval 24">
                <a:extLst>
                  <a:ext uri="{FF2B5EF4-FFF2-40B4-BE49-F238E27FC236}">
                    <a16:creationId xmlns:a16="http://schemas.microsoft.com/office/drawing/2014/main" id="{B0040EAC-7DB5-BBD5-723B-736D89AF3DC2}"/>
                  </a:ext>
                </a:extLst>
              </p:cNvPr>
              <p:cNvSpPr/>
              <p:nvPr/>
            </p:nvSpPr>
            <p:spPr>
              <a:xfrm>
                <a:off x="2603382" y="2330391"/>
                <a:ext cx="2197218" cy="219721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Oval 4">
                <a:extLst>
                  <a:ext uri="{FF2B5EF4-FFF2-40B4-BE49-F238E27FC236}">
                    <a16:creationId xmlns:a16="http://schemas.microsoft.com/office/drawing/2014/main" id="{19D1FDB0-AECF-D1AE-CAB0-EE60D14AAAC3}"/>
                  </a:ext>
                </a:extLst>
              </p:cNvPr>
              <p:cNvSpPr txBox="1"/>
              <p:nvPr/>
            </p:nvSpPr>
            <p:spPr>
              <a:xfrm rot="10800000">
                <a:off x="2786752" y="2853397"/>
                <a:ext cx="1830481" cy="11512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85725" lvl="0" defTabSz="577850">
                  <a:lnSpc>
                    <a:spcPct val="114000"/>
                  </a:lnSpc>
                  <a:spcBef>
                    <a:spcPct val="0"/>
                  </a:spcBef>
                  <a:spcAft>
                    <a:spcPct val="35000"/>
                  </a:spcAft>
                  <a:buNone/>
                </a:pPr>
                <a:r>
                  <a:rPr lang="en-GB" sz="1100" dirty="0"/>
                  <a:t>Map out the concept features to analyse and a brief observation of each.</a:t>
                </a:r>
              </a:p>
            </p:txBody>
          </p:sp>
        </p:grpSp>
      </p:grpSp>
      <p:graphicFrame>
        <p:nvGraphicFramePr>
          <p:cNvPr id="13" name="Table 3" descr="This table outlines how pitch is used in the excerpt.">
            <a:extLst>
              <a:ext uri="{FF2B5EF4-FFF2-40B4-BE49-F238E27FC236}">
                <a16:creationId xmlns:a16="http://schemas.microsoft.com/office/drawing/2014/main" id="{F09AC7DA-476D-A8D3-471D-40D1CB675F2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51606610"/>
              </p:ext>
            </p:extLst>
          </p:nvPr>
        </p:nvGraphicFramePr>
        <p:xfrm>
          <a:off x="3439385" y="2366836"/>
          <a:ext cx="7940254" cy="3774631"/>
        </p:xfrm>
        <a:graphic>
          <a:graphicData uri="http://schemas.openxmlformats.org/drawingml/2006/table">
            <a:tbl>
              <a:tblPr firstRow="1" bandRow="1">
                <a:tableStyleId>{5A111915-BE36-4E01-A7E5-04B1672EAD32}</a:tableStyleId>
              </a:tblPr>
              <a:tblGrid>
                <a:gridCol w="1608206">
                  <a:extLst>
                    <a:ext uri="{9D8B030D-6E8A-4147-A177-3AD203B41FA5}">
                      <a16:colId xmlns:a16="http://schemas.microsoft.com/office/drawing/2014/main" val="2994268665"/>
                    </a:ext>
                  </a:extLst>
                </a:gridCol>
                <a:gridCol w="1808173">
                  <a:extLst>
                    <a:ext uri="{9D8B030D-6E8A-4147-A177-3AD203B41FA5}">
                      <a16:colId xmlns:a16="http://schemas.microsoft.com/office/drawing/2014/main" val="1451716808"/>
                    </a:ext>
                  </a:extLst>
                </a:gridCol>
                <a:gridCol w="4523875">
                  <a:extLst>
                    <a:ext uri="{9D8B030D-6E8A-4147-A177-3AD203B41FA5}">
                      <a16:colId xmlns:a16="http://schemas.microsoft.com/office/drawing/2014/main" val="304696113"/>
                    </a:ext>
                  </a:extLst>
                </a:gridCol>
              </a:tblGrid>
              <a:tr h="7766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b="1" dirty="0">
                          <a:latin typeface="+mj-lt"/>
                        </a:rPr>
                        <a:t>Concept of music</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b="1" dirty="0">
                          <a:latin typeface="+mj-lt"/>
                        </a:rPr>
                        <a:t>Concept features to focus on</a:t>
                      </a:r>
                    </a:p>
                  </a:txBody>
                  <a:tcPr/>
                </a:tc>
                <a:tc>
                  <a:txBody>
                    <a:bodyPr/>
                    <a:lstStyle/>
                    <a:p>
                      <a:r>
                        <a:rPr lang="en-AU" sz="1600" b="1" dirty="0">
                          <a:latin typeface="+mj-lt"/>
                        </a:rPr>
                        <a:t>Brief observations</a:t>
                      </a:r>
                    </a:p>
                    <a:p>
                      <a:r>
                        <a:rPr lang="en-AU" sz="1600" b="1" dirty="0">
                          <a:latin typeface="+mj-lt"/>
                        </a:rPr>
                        <a:t>(from early </a:t>
                      </a:r>
                      <a:r>
                        <a:rPr lang="en-AU" sz="1600" b="1" dirty="0" err="1">
                          <a:latin typeface="+mj-lt"/>
                        </a:rPr>
                        <a:t>playings</a:t>
                      </a:r>
                      <a:r>
                        <a:rPr lang="en-AU" sz="1600" b="1" dirty="0">
                          <a:latin typeface="+mj-lt"/>
                        </a:rPr>
                        <a:t> of the excerpt)</a:t>
                      </a:r>
                    </a:p>
                  </a:txBody>
                  <a:tcPr/>
                </a:tc>
                <a:extLst>
                  <a:ext uri="{0D108BD9-81ED-4DB2-BD59-A6C34878D82A}">
                    <a16:rowId xmlns:a16="http://schemas.microsoft.com/office/drawing/2014/main" val="1196421950"/>
                  </a:ext>
                </a:extLst>
              </a:tr>
              <a:tr h="1975630">
                <a:tc>
                  <a:txBody>
                    <a:bodyPr/>
                    <a:lstStyle/>
                    <a:p>
                      <a:pPr>
                        <a:lnSpc>
                          <a:spcPct val="114000"/>
                        </a:lnSpc>
                        <a:spcAft>
                          <a:spcPts val="600"/>
                        </a:spcAft>
                      </a:pPr>
                      <a:r>
                        <a:rPr lang="en-AU" sz="1600" dirty="0"/>
                        <a:t>Pitch</a:t>
                      </a:r>
                    </a:p>
                  </a:txBody>
                  <a:tcPr/>
                </a:tc>
                <a:tc>
                  <a:txBody>
                    <a:bodyPr/>
                    <a:lstStyle/>
                    <a:p>
                      <a:pPr marL="0" indent="0">
                        <a:lnSpc>
                          <a:spcPct val="114000"/>
                        </a:lnSpc>
                        <a:spcAft>
                          <a:spcPts val="600"/>
                        </a:spcAft>
                        <a:buNone/>
                      </a:pPr>
                      <a:r>
                        <a:rPr lang="en-AU" sz="1600" dirty="0"/>
                        <a:t>This could include:</a:t>
                      </a:r>
                      <a:endParaRPr lang="en-US" sz="1600" dirty="0"/>
                    </a:p>
                    <a:p>
                      <a:pPr marL="285750" lvl="0" indent="-285750">
                        <a:lnSpc>
                          <a:spcPct val="114000"/>
                        </a:lnSpc>
                        <a:spcAft>
                          <a:spcPts val="600"/>
                        </a:spcAft>
                        <a:buFont typeface="Arial"/>
                        <a:buChar char="•"/>
                      </a:pPr>
                      <a:r>
                        <a:rPr lang="en-AU" sz="1600" dirty="0"/>
                        <a:t>tonality</a:t>
                      </a:r>
                    </a:p>
                    <a:p>
                      <a:pPr marL="285750" lvl="0" indent="-285750">
                        <a:lnSpc>
                          <a:spcPct val="114000"/>
                        </a:lnSpc>
                        <a:spcAft>
                          <a:spcPts val="600"/>
                        </a:spcAft>
                        <a:buFont typeface="Arial"/>
                        <a:buChar char="•"/>
                      </a:pPr>
                      <a:r>
                        <a:rPr lang="en-AU" sz="1600" dirty="0"/>
                        <a:t>melody</a:t>
                      </a:r>
                    </a:p>
                    <a:p>
                      <a:pPr marL="285750" lvl="0" indent="-285750">
                        <a:lnSpc>
                          <a:spcPct val="114000"/>
                        </a:lnSpc>
                        <a:spcAft>
                          <a:spcPts val="600"/>
                        </a:spcAft>
                        <a:buFont typeface="Arial"/>
                        <a:buChar char="•"/>
                      </a:pPr>
                      <a:r>
                        <a:rPr lang="en-AU" sz="1600" dirty="0"/>
                        <a:t>harmony.</a:t>
                      </a:r>
                    </a:p>
                  </a:txBody>
                  <a:tcPr/>
                </a:tc>
                <a:tc>
                  <a:txBody>
                    <a:bodyPr/>
                    <a:lstStyle/>
                    <a:p>
                      <a:pPr marL="0" indent="0">
                        <a:lnSpc>
                          <a:spcPct val="114000"/>
                        </a:lnSpc>
                        <a:spcAft>
                          <a:spcPts val="600"/>
                        </a:spcAft>
                        <a:buNone/>
                      </a:pPr>
                      <a:r>
                        <a:rPr lang="en-AU" sz="1600" dirty="0"/>
                        <a:t>Observations could include:</a:t>
                      </a:r>
                      <a:endParaRPr lang="en-US" sz="1600" dirty="0"/>
                    </a:p>
                    <a:p>
                      <a:pPr marL="285750" lvl="0" indent="-285750">
                        <a:lnSpc>
                          <a:spcPct val="114000"/>
                        </a:lnSpc>
                        <a:spcAft>
                          <a:spcPts val="600"/>
                        </a:spcAft>
                        <a:buFont typeface="Arial"/>
                        <a:buChar char="•"/>
                      </a:pPr>
                      <a:r>
                        <a:rPr lang="en-AU" sz="1600" dirty="0"/>
                        <a:t>major tonality</a:t>
                      </a:r>
                    </a:p>
                    <a:p>
                      <a:pPr marL="285750" lvl="0" indent="-285750">
                        <a:lnSpc>
                          <a:spcPct val="114000"/>
                        </a:lnSpc>
                        <a:spcAft>
                          <a:spcPts val="600"/>
                        </a:spcAft>
                        <a:buFont typeface="Arial"/>
                        <a:buChar char="•"/>
                      </a:pPr>
                      <a:r>
                        <a:rPr lang="en-AU" sz="1600" dirty="0"/>
                        <a:t>piano low and high registers</a:t>
                      </a:r>
                    </a:p>
                    <a:p>
                      <a:pPr marL="285750" lvl="0" indent="-285750">
                        <a:lnSpc>
                          <a:spcPct val="114000"/>
                        </a:lnSpc>
                        <a:spcAft>
                          <a:spcPts val="600"/>
                        </a:spcAft>
                        <a:buFont typeface="Arial"/>
                        <a:buChar char="•"/>
                      </a:pPr>
                      <a:r>
                        <a:rPr lang="en-AU" sz="1600" dirty="0"/>
                        <a:t>male singer sings in high register</a:t>
                      </a:r>
                    </a:p>
                    <a:p>
                      <a:pPr marL="285750" lvl="0" indent="-285750">
                        <a:lnSpc>
                          <a:spcPct val="114000"/>
                        </a:lnSpc>
                        <a:spcAft>
                          <a:spcPts val="600"/>
                        </a:spcAft>
                        <a:buFont typeface="Arial"/>
                        <a:buChar char="•"/>
                      </a:pPr>
                      <a:r>
                        <a:rPr lang="en-AU" sz="1600" dirty="0"/>
                        <a:t>some unpitched sounds, sounds like wind, as well as a high shimmering sound</a:t>
                      </a:r>
                    </a:p>
                    <a:p>
                      <a:pPr marL="285750" lvl="0" indent="-285750">
                        <a:lnSpc>
                          <a:spcPct val="114000"/>
                        </a:lnSpc>
                        <a:spcAft>
                          <a:spcPts val="600"/>
                        </a:spcAft>
                        <a:buFont typeface="Arial"/>
                        <a:buChar char="•"/>
                      </a:pPr>
                      <a:r>
                        <a:rPr lang="en-AU" sz="1600" dirty="0"/>
                        <a:t>harmony is mainly the bass of the piano (wave contour), as well as backing vocalists.  </a:t>
                      </a:r>
                    </a:p>
                  </a:txBody>
                  <a:tcPr/>
                </a:tc>
                <a:extLst>
                  <a:ext uri="{0D108BD9-81ED-4DB2-BD59-A6C34878D82A}">
                    <a16:rowId xmlns:a16="http://schemas.microsoft.com/office/drawing/2014/main" val="3282009089"/>
                  </a:ext>
                </a:extLst>
              </a:tr>
            </a:tbl>
          </a:graphicData>
        </a:graphic>
      </p:graphicFrame>
      <p:sp>
        <p:nvSpPr>
          <p:cNvPr id="14" name="TextBox 1">
            <a:extLst>
              <a:ext uri="{FF2B5EF4-FFF2-40B4-BE49-F238E27FC236}">
                <a16:creationId xmlns:a16="http://schemas.microsoft.com/office/drawing/2014/main" id="{CD6F2883-C055-73B2-6159-7F67DF8CBB4B}"/>
              </a:ext>
              <a:ext uri="{C183D7F6-B498-43B3-948B-1728B52AA6E4}">
                <adec:decorative xmlns:adec="http://schemas.microsoft.com/office/drawing/2017/decorative" val="0"/>
              </a:ext>
            </a:extLst>
          </p:cNvPr>
          <p:cNvSpPr txBox="1"/>
          <p:nvPr/>
        </p:nvSpPr>
        <p:spPr>
          <a:xfrm>
            <a:off x="3439385" y="6259892"/>
            <a:ext cx="4766384" cy="30777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r>
              <a:rPr lang="en-AU" sz="1000" b="1" dirty="0">
                <a:solidFill>
                  <a:schemeClr val="accent2"/>
                </a:solidFill>
                <a:cs typeface="Segoe UI"/>
                <a:hlinkClick r:id="rId2">
                  <a:extLst>
                    <a:ext uri="{A12FA001-AC4F-418D-AE19-62706E023703}">
                      <ahyp:hlinkClr xmlns:ahyp="http://schemas.microsoft.com/office/drawing/2018/hyperlinkcolor" val="tx"/>
                    </a:ext>
                  </a:extLst>
                </a:hlinkClick>
              </a:rPr>
              <a:t>Music 1 HSC exam papers</a:t>
            </a:r>
            <a:r>
              <a:rPr lang="en-AU" sz="1000" dirty="0">
                <a:solidFill>
                  <a:schemeClr val="accent2"/>
                </a:solidFill>
                <a:hlinkClick r:id="rId2">
                  <a:extLst>
                    <a:ext uri="{A12FA001-AC4F-418D-AE19-62706E023703}">
                      <ahyp:hlinkClr xmlns:ahyp="http://schemas.microsoft.com/office/drawing/2018/hyperlinkcolor" val="tx"/>
                    </a:ext>
                  </a:extLst>
                </a:hlinkClick>
              </a:rPr>
              <a:t> </a:t>
            </a:r>
            <a:r>
              <a:rPr lang="en-AU" sz="1000" dirty="0"/>
              <a:t>© NSW Education Standards Authority (NESA) for and on behalf of the Crown in right of the State of New South Wales, 2021. </a:t>
            </a:r>
            <a:endParaRPr lang="en-US" sz="1000" strike="sngStrike" dirty="0"/>
          </a:p>
        </p:txBody>
      </p:sp>
      <p:sp>
        <p:nvSpPr>
          <p:cNvPr id="27" name="Slide Number Placeholder 26">
            <a:extLst>
              <a:ext uri="{FF2B5EF4-FFF2-40B4-BE49-F238E27FC236}">
                <a16:creationId xmlns:a16="http://schemas.microsoft.com/office/drawing/2014/main" id="{3DF3F323-61C3-D06E-5E5F-35F06F9589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7204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C812-31A1-AE58-FF39-15E86FF4F34C}"/>
              </a:ext>
              <a:ext uri="{C183D7F6-B498-43B3-948B-1728B52AA6E4}">
                <adec:decorative xmlns:adec="http://schemas.microsoft.com/office/drawing/2017/decorative" val="0"/>
              </a:ext>
            </a:extLst>
          </p:cNvPr>
          <p:cNvSpPr>
            <a:spLocks noGrp="1"/>
          </p:cNvSpPr>
          <p:nvPr>
            <p:ph type="title"/>
          </p:nvPr>
        </p:nvSpPr>
        <p:spPr/>
        <p:txBody>
          <a:bodyPr/>
          <a:lstStyle/>
          <a:p>
            <a:r>
              <a:rPr lang="en-AU" dirty="0">
                <a:solidFill>
                  <a:schemeClr val="accent1"/>
                </a:solidFill>
                <a:latin typeface="+mj-lt"/>
              </a:rPr>
              <a:t>Organise</a:t>
            </a:r>
            <a:endParaRPr lang="en-GB" sz="1600" dirty="0">
              <a:solidFill>
                <a:schemeClr val="tx2"/>
              </a:solidFill>
              <a:latin typeface="+mn-lt"/>
            </a:endParaRPr>
          </a:p>
        </p:txBody>
      </p:sp>
      <p:sp>
        <p:nvSpPr>
          <p:cNvPr id="4" name="TextBox 3">
            <a:extLst>
              <a:ext uri="{FF2B5EF4-FFF2-40B4-BE49-F238E27FC236}">
                <a16:creationId xmlns:a16="http://schemas.microsoft.com/office/drawing/2014/main" id="{79E28C57-EDBE-6B18-2645-280E5F3FB48B}"/>
              </a:ext>
              <a:ext uri="{C183D7F6-B498-43B3-948B-1728B52AA6E4}">
                <adec:decorative xmlns:adec="http://schemas.microsoft.com/office/drawing/2017/decorative" val="0"/>
              </a:ext>
            </a:extLst>
          </p:cNvPr>
          <p:cNvSpPr txBox="1"/>
          <p:nvPr/>
        </p:nvSpPr>
        <p:spPr>
          <a:xfrm>
            <a:off x="360000" y="880589"/>
            <a:ext cx="10703641" cy="785793"/>
          </a:xfrm>
          <a:prstGeom prst="rect">
            <a:avLst/>
          </a:prstGeom>
          <a:noFill/>
        </p:spPr>
        <p:txBody>
          <a:bodyPr wrap="square">
            <a:spAutoFit/>
          </a:bodyPr>
          <a:lstStyle/>
          <a:p>
            <a:pPr>
              <a:lnSpc>
                <a:spcPct val="150000"/>
              </a:lnSpc>
            </a:pPr>
            <a:r>
              <a:rPr lang="en-US" sz="1600" dirty="0">
                <a:latin typeface="+mn-lt"/>
              </a:rPr>
              <a:t>It is important that you </a:t>
            </a:r>
            <a:r>
              <a:rPr lang="en-US" sz="1600" dirty="0" err="1">
                <a:latin typeface="+mn-lt"/>
              </a:rPr>
              <a:t>organise</a:t>
            </a:r>
            <a:r>
              <a:rPr lang="en-US" sz="1600" dirty="0">
                <a:latin typeface="+mn-lt"/>
              </a:rPr>
              <a:t> your musical observations in a structured manner. The </a:t>
            </a:r>
            <a:r>
              <a:rPr lang="en-US" sz="1600" dirty="0" err="1">
                <a:latin typeface="+mn-lt"/>
              </a:rPr>
              <a:t>organisation</a:t>
            </a:r>
            <a:r>
              <a:rPr lang="en-US" sz="1600" dirty="0">
                <a:latin typeface="+mn-lt"/>
              </a:rPr>
              <a:t> of analysis points can differ, according to the excerpt or concept focus.</a:t>
            </a:r>
            <a:endParaRPr lang="en-US" sz="1600" dirty="0"/>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817132"/>
            <a:ext cx="5203371" cy="45175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r>
              <a:rPr lang="en-US" sz="3600" b="1" dirty="0" err="1">
                <a:latin typeface="+mj-lt"/>
              </a:rPr>
              <a:t>Organise</a:t>
            </a:r>
            <a:endParaRPr lang="en-US" sz="5400" b="1" dirty="0">
              <a:latin typeface="+mj-lt"/>
            </a:endParaRPr>
          </a:p>
          <a:p>
            <a:pPr marL="361950"/>
            <a:r>
              <a:rPr lang="en-US" dirty="0" err="1"/>
              <a:t>Organise</a:t>
            </a:r>
            <a:r>
              <a:rPr lang="en-US" dirty="0"/>
              <a:t> your points </a:t>
            </a: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5891939" y="1817132"/>
            <a:ext cx="5736138" cy="4517571"/>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lnSpc>
                <a:spcPct val="150000"/>
              </a:lnSpc>
              <a:spcAft>
                <a:spcPts val="1200"/>
              </a:spcAft>
            </a:pPr>
            <a:r>
              <a:rPr lang="en-US" sz="2000" dirty="0">
                <a:solidFill>
                  <a:schemeClr val="tx1"/>
                </a:solidFill>
              </a:rPr>
              <a:t>Responses can be </a:t>
            </a:r>
            <a:r>
              <a:rPr lang="en-US" sz="2000" dirty="0" err="1">
                <a:solidFill>
                  <a:schemeClr val="tx1"/>
                </a:solidFill>
              </a:rPr>
              <a:t>organised</a:t>
            </a:r>
            <a:r>
              <a:rPr lang="en-US" sz="2000" dirty="0">
                <a:solidFill>
                  <a:schemeClr val="tx1"/>
                </a:solidFill>
              </a:rPr>
              <a:t> in the following ways:</a:t>
            </a:r>
          </a:p>
          <a:p>
            <a:pPr marL="723900" indent="-342900">
              <a:lnSpc>
                <a:spcPct val="150000"/>
              </a:lnSpc>
              <a:spcAft>
                <a:spcPts val="1200"/>
              </a:spcAft>
              <a:buFont typeface="Arial" panose="020B0604020202020204" pitchFamily="34" charset="0"/>
              <a:buChar char="•"/>
            </a:pPr>
            <a:r>
              <a:rPr lang="en-US" sz="2000" dirty="0">
                <a:solidFill>
                  <a:schemeClr val="tx1"/>
                </a:solidFill>
              </a:rPr>
              <a:t>texture graphs or tables </a:t>
            </a:r>
          </a:p>
          <a:p>
            <a:pPr marL="723900" indent="-342900">
              <a:lnSpc>
                <a:spcPct val="150000"/>
              </a:lnSpc>
              <a:spcAft>
                <a:spcPts val="1200"/>
              </a:spcAft>
              <a:buFont typeface="Arial" panose="020B0604020202020204" pitchFamily="34" charset="0"/>
              <a:buChar char="•"/>
            </a:pPr>
            <a:r>
              <a:rPr lang="en-US" sz="2000" dirty="0">
                <a:solidFill>
                  <a:schemeClr val="tx1"/>
                </a:solidFill>
              </a:rPr>
              <a:t>columns</a:t>
            </a:r>
          </a:p>
          <a:p>
            <a:pPr marL="723900" indent="-342900">
              <a:lnSpc>
                <a:spcPct val="150000"/>
              </a:lnSpc>
              <a:spcAft>
                <a:spcPts val="1200"/>
              </a:spcAft>
              <a:buFont typeface="Arial" panose="020B0604020202020204" pitchFamily="34" charset="0"/>
              <a:buChar char="•"/>
            </a:pPr>
            <a:r>
              <a:rPr lang="en-US" sz="2000" dirty="0">
                <a:solidFill>
                  <a:schemeClr val="tx1"/>
                </a:solidFill>
              </a:rPr>
              <a:t>macro structure outline – for example, verse or chorus form</a:t>
            </a:r>
          </a:p>
          <a:p>
            <a:pPr marL="723900" indent="-342900">
              <a:lnSpc>
                <a:spcPct val="150000"/>
              </a:lnSpc>
              <a:spcAft>
                <a:spcPts val="1200"/>
              </a:spcAft>
              <a:buFont typeface="Arial" panose="020B0604020202020204" pitchFamily="34" charset="0"/>
              <a:buChar char="•"/>
            </a:pPr>
            <a:r>
              <a:rPr lang="en-US" sz="2000" dirty="0">
                <a:solidFill>
                  <a:schemeClr val="tx1"/>
                </a:solidFill>
              </a:rPr>
              <a:t>concept subheadings. </a:t>
            </a:r>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115175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4ECA9-87EC-2F4D-3283-43BC037952C9}"/>
              </a:ext>
            </a:extLst>
          </p:cNvPr>
          <p:cNvSpPr>
            <a:spLocks noGrp="1"/>
          </p:cNvSpPr>
          <p:nvPr>
            <p:ph type="title"/>
          </p:nvPr>
        </p:nvSpPr>
        <p:spPr/>
        <p:txBody>
          <a:bodyPr/>
          <a:lstStyle/>
          <a:p>
            <a:r>
              <a:rPr lang="en-GB" dirty="0"/>
              <a:t>Contents</a:t>
            </a:r>
          </a:p>
        </p:txBody>
      </p:sp>
      <p:sp>
        <p:nvSpPr>
          <p:cNvPr id="13" name="Text Placeholder 12">
            <a:extLst>
              <a:ext uri="{FF2B5EF4-FFF2-40B4-BE49-F238E27FC236}">
                <a16:creationId xmlns:a16="http://schemas.microsoft.com/office/drawing/2014/main" id="{1ACE1D51-EF49-FFAE-A406-FF954F70659D}"/>
              </a:ext>
            </a:extLst>
          </p:cNvPr>
          <p:cNvSpPr>
            <a:spLocks noGrp="1"/>
          </p:cNvSpPr>
          <p:nvPr>
            <p:ph type="body" sz="quarter" idx="18"/>
          </p:nvPr>
        </p:nvSpPr>
        <p:spPr>
          <a:xfrm>
            <a:off x="360000" y="981264"/>
            <a:ext cx="10080000" cy="310015"/>
          </a:xfrm>
        </p:spPr>
        <p:txBody>
          <a:bodyPr vert="horz" lIns="0" tIns="0" rIns="0" bIns="0" rtlCol="0" anchor="t">
            <a:noAutofit/>
          </a:bodyPr>
          <a:lstStyle/>
          <a:p>
            <a:r>
              <a:rPr lang="en-GB" dirty="0"/>
              <a:t>Module 2 – Music 1 aural skills analysis</a:t>
            </a:r>
          </a:p>
        </p:txBody>
      </p:sp>
      <p:graphicFrame>
        <p:nvGraphicFramePr>
          <p:cNvPr id="14" name="Table 14" descr="This table outlines the content of this module">
            <a:extLst>
              <a:ext uri="{FF2B5EF4-FFF2-40B4-BE49-F238E27FC236}">
                <a16:creationId xmlns:a16="http://schemas.microsoft.com/office/drawing/2014/main" id="{0032B182-73A2-E71E-4DFB-5AA0F5CAFA50}"/>
              </a:ext>
            </a:extLst>
          </p:cNvPr>
          <p:cNvGraphicFramePr>
            <a:graphicFrameLocks noGrp="1"/>
          </p:cNvGraphicFramePr>
          <p:nvPr>
            <p:extLst>
              <p:ext uri="{D42A27DB-BD31-4B8C-83A1-F6EECF244321}">
                <p14:modId xmlns:p14="http://schemas.microsoft.com/office/powerpoint/2010/main" val="2792900219"/>
              </p:ext>
            </p:extLst>
          </p:nvPr>
        </p:nvGraphicFramePr>
        <p:xfrm>
          <a:off x="360000" y="2167936"/>
          <a:ext cx="8168637" cy="3811201"/>
        </p:xfrm>
        <a:graphic>
          <a:graphicData uri="http://schemas.openxmlformats.org/drawingml/2006/table">
            <a:tbl>
              <a:tblPr firstRow="1" bandRow="1">
                <a:tableStyleId>{69012ECD-51FC-41F1-AA8D-1B2483CD663E}</a:tableStyleId>
              </a:tblPr>
              <a:tblGrid>
                <a:gridCol w="6442363">
                  <a:extLst>
                    <a:ext uri="{9D8B030D-6E8A-4147-A177-3AD203B41FA5}">
                      <a16:colId xmlns:a16="http://schemas.microsoft.com/office/drawing/2014/main" val="282097939"/>
                    </a:ext>
                  </a:extLst>
                </a:gridCol>
                <a:gridCol w="1726274">
                  <a:extLst>
                    <a:ext uri="{9D8B030D-6E8A-4147-A177-3AD203B41FA5}">
                      <a16:colId xmlns:a16="http://schemas.microsoft.com/office/drawing/2014/main" val="185236771"/>
                    </a:ext>
                  </a:extLst>
                </a:gridCol>
              </a:tblGrid>
              <a:tr h="643246">
                <a:tc>
                  <a:txBody>
                    <a:bodyPr/>
                    <a:lstStyle/>
                    <a:p>
                      <a:pPr>
                        <a:lnSpc>
                          <a:spcPct val="150000"/>
                        </a:lnSpc>
                        <a:spcAft>
                          <a:spcPts val="1200"/>
                        </a:spcAft>
                      </a:pPr>
                      <a:r>
                        <a:rPr lang="en-GB" dirty="0">
                          <a:latin typeface="+mj-lt"/>
                        </a:rPr>
                        <a:t>Items</a:t>
                      </a:r>
                    </a:p>
                  </a:txBody>
                  <a:tcPr/>
                </a:tc>
                <a:tc>
                  <a:txBody>
                    <a:bodyPr/>
                    <a:lstStyle/>
                    <a:p>
                      <a:pPr>
                        <a:lnSpc>
                          <a:spcPct val="150000"/>
                        </a:lnSpc>
                        <a:spcAft>
                          <a:spcPts val="1200"/>
                        </a:spcAft>
                      </a:pPr>
                      <a:r>
                        <a:rPr lang="en-GB" dirty="0">
                          <a:latin typeface="+mj-lt"/>
                        </a:rPr>
                        <a:t>Slide number</a:t>
                      </a:r>
                    </a:p>
                  </a:txBody>
                  <a:tcPr/>
                </a:tc>
                <a:extLst>
                  <a:ext uri="{0D108BD9-81ED-4DB2-BD59-A6C34878D82A}">
                    <a16:rowId xmlns:a16="http://schemas.microsoft.com/office/drawing/2014/main" val="404387144"/>
                  </a:ext>
                </a:extLst>
              </a:tr>
              <a:tr h="370840">
                <a:tc>
                  <a:txBody>
                    <a:bodyPr/>
                    <a:lstStyle/>
                    <a:p>
                      <a:pPr>
                        <a:lnSpc>
                          <a:spcPct val="150000"/>
                        </a:lnSpc>
                        <a:spcAft>
                          <a:spcPts val="1200"/>
                        </a:spcAft>
                      </a:pPr>
                      <a:r>
                        <a:rPr lang="en-GB" dirty="0"/>
                        <a:t>Introduction</a:t>
                      </a:r>
                    </a:p>
                  </a:txBody>
                  <a:tcPr>
                    <a:solidFill>
                      <a:schemeClr val="bg1"/>
                    </a:solidFill>
                  </a:tcPr>
                </a:tc>
                <a:tc>
                  <a:txBody>
                    <a:bodyPr/>
                    <a:lstStyle/>
                    <a:p>
                      <a:pPr>
                        <a:lnSpc>
                          <a:spcPct val="150000"/>
                        </a:lnSpc>
                        <a:spcAft>
                          <a:spcPts val="1200"/>
                        </a:spcAft>
                      </a:pPr>
                      <a:r>
                        <a:rPr lang="en-GB" dirty="0"/>
                        <a:t>3</a:t>
                      </a:r>
                    </a:p>
                  </a:txBody>
                  <a:tcPr>
                    <a:solidFill>
                      <a:schemeClr val="bg1"/>
                    </a:solidFill>
                  </a:tcPr>
                </a:tc>
                <a:extLst>
                  <a:ext uri="{0D108BD9-81ED-4DB2-BD59-A6C34878D82A}">
                    <a16:rowId xmlns:a16="http://schemas.microsoft.com/office/drawing/2014/main" val="675208349"/>
                  </a:ext>
                </a:extLst>
              </a:tr>
              <a:tr h="370840">
                <a:tc>
                  <a:txBody>
                    <a:bodyPr/>
                    <a:lstStyle/>
                    <a:p>
                      <a:pPr>
                        <a:lnSpc>
                          <a:spcPct val="150000"/>
                        </a:lnSpc>
                        <a:spcAft>
                          <a:spcPts val="1200"/>
                        </a:spcAft>
                      </a:pPr>
                      <a:r>
                        <a:rPr lang="en-GB" dirty="0"/>
                        <a:t>Structuring your response</a:t>
                      </a:r>
                    </a:p>
                  </a:txBody>
                  <a:tcPr>
                    <a:solidFill>
                      <a:schemeClr val="bg1"/>
                    </a:solidFill>
                  </a:tcPr>
                </a:tc>
                <a:tc>
                  <a:txBody>
                    <a:bodyPr/>
                    <a:lstStyle/>
                    <a:p>
                      <a:pPr>
                        <a:lnSpc>
                          <a:spcPct val="150000"/>
                        </a:lnSpc>
                        <a:spcAft>
                          <a:spcPts val="1200"/>
                        </a:spcAft>
                      </a:pPr>
                      <a:r>
                        <a:rPr lang="en-GB" dirty="0"/>
                        <a:t>4</a:t>
                      </a:r>
                    </a:p>
                  </a:txBody>
                  <a:tcPr>
                    <a:solidFill>
                      <a:schemeClr val="bg1"/>
                    </a:solidFill>
                  </a:tcPr>
                </a:tc>
                <a:extLst>
                  <a:ext uri="{0D108BD9-81ED-4DB2-BD59-A6C34878D82A}">
                    <a16:rowId xmlns:a16="http://schemas.microsoft.com/office/drawing/2014/main" val="1478325070"/>
                  </a:ext>
                </a:extLst>
              </a:tr>
              <a:tr h="370840">
                <a:tc>
                  <a:txBody>
                    <a:bodyPr/>
                    <a:lstStyle/>
                    <a:p>
                      <a:pPr>
                        <a:lnSpc>
                          <a:spcPct val="150000"/>
                        </a:lnSpc>
                        <a:spcAft>
                          <a:spcPts val="1200"/>
                        </a:spcAft>
                      </a:pPr>
                      <a:r>
                        <a:rPr lang="en-GB" dirty="0"/>
                        <a:t>Macro – answering the question </a:t>
                      </a:r>
                    </a:p>
                  </a:txBody>
                  <a:tcPr>
                    <a:solidFill>
                      <a:schemeClr val="bg1"/>
                    </a:solidFill>
                  </a:tcPr>
                </a:tc>
                <a:tc>
                  <a:txBody>
                    <a:bodyPr/>
                    <a:lstStyle/>
                    <a:p>
                      <a:pPr>
                        <a:lnSpc>
                          <a:spcPct val="150000"/>
                        </a:lnSpc>
                        <a:spcAft>
                          <a:spcPts val="1200"/>
                        </a:spcAft>
                      </a:pPr>
                      <a:r>
                        <a:rPr lang="en-GB" dirty="0"/>
                        <a:t>5</a:t>
                      </a:r>
                    </a:p>
                  </a:txBody>
                  <a:tcPr>
                    <a:solidFill>
                      <a:schemeClr val="bg1"/>
                    </a:solidFill>
                  </a:tcPr>
                </a:tc>
                <a:extLst>
                  <a:ext uri="{0D108BD9-81ED-4DB2-BD59-A6C34878D82A}">
                    <a16:rowId xmlns:a16="http://schemas.microsoft.com/office/drawing/2014/main" val="1054522396"/>
                  </a:ext>
                </a:extLst>
              </a:tr>
              <a:tr h="370840">
                <a:tc>
                  <a:txBody>
                    <a:bodyPr/>
                    <a:lstStyle/>
                    <a:p>
                      <a:pPr>
                        <a:lnSpc>
                          <a:spcPct val="150000"/>
                        </a:lnSpc>
                        <a:spcAft>
                          <a:spcPts val="1200"/>
                        </a:spcAft>
                      </a:pPr>
                      <a:r>
                        <a:rPr lang="en-GB" dirty="0"/>
                        <a:t>Framework 1 – HITMODE</a:t>
                      </a:r>
                      <a:endParaRPr lang="en-US" dirty="0"/>
                    </a:p>
                  </a:txBody>
                  <a:tcPr>
                    <a:solidFill>
                      <a:schemeClr val="bg1"/>
                    </a:solidFill>
                  </a:tcPr>
                </a:tc>
                <a:tc>
                  <a:txBody>
                    <a:bodyPr/>
                    <a:lstStyle/>
                    <a:p>
                      <a:pPr>
                        <a:lnSpc>
                          <a:spcPct val="150000"/>
                        </a:lnSpc>
                        <a:spcAft>
                          <a:spcPts val="1200"/>
                        </a:spcAft>
                      </a:pPr>
                      <a:r>
                        <a:rPr lang="en-GB" dirty="0"/>
                        <a:t>6</a:t>
                      </a:r>
                    </a:p>
                  </a:txBody>
                  <a:tcPr>
                    <a:solidFill>
                      <a:schemeClr val="bg1"/>
                    </a:solidFill>
                  </a:tcPr>
                </a:tc>
                <a:extLst>
                  <a:ext uri="{0D108BD9-81ED-4DB2-BD59-A6C34878D82A}">
                    <a16:rowId xmlns:a16="http://schemas.microsoft.com/office/drawing/2014/main" val="558789561"/>
                  </a:ext>
                </a:extLst>
              </a:tr>
              <a:tr h="370840">
                <a:tc>
                  <a:txBody>
                    <a:bodyPr/>
                    <a:lstStyle/>
                    <a:p>
                      <a:pPr>
                        <a:lnSpc>
                          <a:spcPct val="150000"/>
                        </a:lnSpc>
                        <a:spcAft>
                          <a:spcPts val="1200"/>
                        </a:spcAft>
                      </a:pPr>
                      <a:r>
                        <a:rPr lang="en-US" dirty="0"/>
                        <a:t>Micro – components of the answer</a:t>
                      </a:r>
                    </a:p>
                  </a:txBody>
                  <a:tcPr>
                    <a:solidFill>
                      <a:schemeClr val="bg1"/>
                    </a:solidFill>
                  </a:tcPr>
                </a:tc>
                <a:tc>
                  <a:txBody>
                    <a:bodyPr/>
                    <a:lstStyle/>
                    <a:p>
                      <a:pPr>
                        <a:lnSpc>
                          <a:spcPct val="150000"/>
                        </a:lnSpc>
                        <a:spcAft>
                          <a:spcPts val="1200"/>
                        </a:spcAft>
                      </a:pPr>
                      <a:r>
                        <a:rPr lang="en-GB" dirty="0"/>
                        <a:t>26</a:t>
                      </a:r>
                    </a:p>
                  </a:txBody>
                  <a:tcPr>
                    <a:solidFill>
                      <a:schemeClr val="bg1"/>
                    </a:solidFill>
                  </a:tcPr>
                </a:tc>
                <a:extLst>
                  <a:ext uri="{0D108BD9-81ED-4DB2-BD59-A6C34878D82A}">
                    <a16:rowId xmlns:a16="http://schemas.microsoft.com/office/drawing/2014/main" val="2157206050"/>
                  </a:ext>
                </a:extLst>
              </a:tr>
              <a:tr h="370840">
                <a:tc>
                  <a:txBody>
                    <a:bodyPr/>
                    <a:lstStyle/>
                    <a:p>
                      <a:pPr>
                        <a:lnSpc>
                          <a:spcPct val="150000"/>
                        </a:lnSpc>
                        <a:spcAft>
                          <a:spcPts val="1200"/>
                        </a:spcAft>
                      </a:pPr>
                      <a:r>
                        <a:rPr lang="en-GB" dirty="0"/>
                        <a:t>Framework 2 – What? Where? Who? Why?</a:t>
                      </a:r>
                      <a:endParaRPr lang="en-US" dirty="0"/>
                    </a:p>
                  </a:txBody>
                  <a:tcPr>
                    <a:solidFill>
                      <a:schemeClr val="bg1"/>
                    </a:solidFill>
                  </a:tcPr>
                </a:tc>
                <a:tc>
                  <a:txBody>
                    <a:bodyPr/>
                    <a:lstStyle/>
                    <a:p>
                      <a:pPr>
                        <a:lnSpc>
                          <a:spcPct val="150000"/>
                        </a:lnSpc>
                        <a:spcAft>
                          <a:spcPts val="1200"/>
                        </a:spcAft>
                      </a:pPr>
                      <a:r>
                        <a:rPr lang="en-GB" dirty="0"/>
                        <a:t>27</a:t>
                      </a:r>
                    </a:p>
                  </a:txBody>
                  <a:tcPr>
                    <a:solidFill>
                      <a:schemeClr val="bg1"/>
                    </a:solidFill>
                  </a:tcPr>
                </a:tc>
                <a:extLst>
                  <a:ext uri="{0D108BD9-81ED-4DB2-BD59-A6C34878D82A}">
                    <a16:rowId xmlns:a16="http://schemas.microsoft.com/office/drawing/2014/main" val="2349761669"/>
                  </a:ext>
                </a:extLst>
              </a:tr>
              <a:tr h="370840">
                <a:tc>
                  <a:txBody>
                    <a:bodyPr/>
                    <a:lstStyle/>
                    <a:p>
                      <a:pPr>
                        <a:lnSpc>
                          <a:spcPct val="150000"/>
                        </a:lnSpc>
                        <a:spcAft>
                          <a:spcPts val="1200"/>
                        </a:spcAft>
                      </a:pPr>
                      <a:r>
                        <a:rPr lang="en-GB"/>
                        <a:t>Aural skills tips and resources</a:t>
                      </a:r>
                    </a:p>
                  </a:txBody>
                  <a:tcPr>
                    <a:solidFill>
                      <a:schemeClr val="bg1"/>
                    </a:solidFill>
                  </a:tcPr>
                </a:tc>
                <a:tc>
                  <a:txBody>
                    <a:bodyPr/>
                    <a:lstStyle/>
                    <a:p>
                      <a:pPr>
                        <a:lnSpc>
                          <a:spcPct val="150000"/>
                        </a:lnSpc>
                        <a:spcAft>
                          <a:spcPts val="1200"/>
                        </a:spcAft>
                      </a:pPr>
                      <a:r>
                        <a:rPr lang="en-GB" dirty="0"/>
                        <a:t>33</a:t>
                      </a:r>
                    </a:p>
                  </a:txBody>
                  <a:tcPr>
                    <a:solidFill>
                      <a:schemeClr val="bg1"/>
                    </a:solidFill>
                  </a:tcPr>
                </a:tc>
                <a:extLst>
                  <a:ext uri="{0D108BD9-81ED-4DB2-BD59-A6C34878D82A}">
                    <a16:rowId xmlns:a16="http://schemas.microsoft.com/office/drawing/2014/main" val="643793646"/>
                  </a:ext>
                </a:extLst>
              </a:tr>
            </a:tbl>
          </a:graphicData>
        </a:graphic>
      </p:graphicFrame>
      <p:pic>
        <p:nvPicPr>
          <p:cNvPr id="9" name="Picture Placeholder 8">
            <a:extLst>
              <a:ext uri="{FF2B5EF4-FFF2-40B4-BE49-F238E27FC236}">
                <a16:creationId xmlns:a16="http://schemas.microsoft.com/office/drawing/2014/main" id="{D9208ABC-C71D-1741-7133-F13447BDB49E}"/>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8965125" y="2167936"/>
            <a:ext cx="2735262" cy="3960813"/>
          </a:xfrm>
        </p:spPr>
      </p:pic>
    </p:spTree>
    <p:extLst>
      <p:ext uri="{BB962C8B-B14F-4D97-AF65-F5344CB8AC3E}">
        <p14:creationId xmlns:p14="http://schemas.microsoft.com/office/powerpoint/2010/main" val="227162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D4A7-1845-5A6D-A6E2-680FAE82E75C}"/>
              </a:ext>
              <a:ext uri="{C183D7F6-B498-43B3-948B-1728B52AA6E4}">
                <adec:decorative xmlns:adec="http://schemas.microsoft.com/office/drawing/2017/decorative" val="0"/>
              </a:ext>
            </a:extLst>
          </p:cNvPr>
          <p:cNvSpPr>
            <a:spLocks noGrp="1"/>
          </p:cNvSpPr>
          <p:nvPr>
            <p:ph type="title"/>
          </p:nvPr>
        </p:nvSpPr>
        <p:spPr>
          <a:xfrm>
            <a:off x="360000" y="360000"/>
            <a:ext cx="10080000" cy="545601"/>
          </a:xfrm>
        </p:spPr>
        <p:txBody>
          <a:bodyPr/>
          <a:lstStyle/>
          <a:p>
            <a:r>
              <a:rPr lang="en-AU" sz="3200" dirty="0"/>
              <a:t>How can I organise my points in an aural response?</a:t>
            </a:r>
            <a:endParaRPr lang="en-GB" sz="3200" dirty="0"/>
          </a:p>
        </p:txBody>
      </p:sp>
      <p:grpSp>
        <p:nvGrpSpPr>
          <p:cNvPr id="15" name="Group 14" descr="Texture table">
            <a:extLst>
              <a:ext uri="{FF2B5EF4-FFF2-40B4-BE49-F238E27FC236}">
                <a16:creationId xmlns:a16="http://schemas.microsoft.com/office/drawing/2014/main" id="{D9E1D25B-F5A6-00AD-E0C4-FB66A6A9AEFF}"/>
              </a:ext>
            </a:extLst>
          </p:cNvPr>
          <p:cNvGrpSpPr/>
          <p:nvPr/>
        </p:nvGrpSpPr>
        <p:grpSpPr>
          <a:xfrm rot="10800000">
            <a:off x="360000" y="1649407"/>
            <a:ext cx="2665614" cy="1489750"/>
            <a:chOff x="-653471" y="2606313"/>
            <a:chExt cx="2665614" cy="1489750"/>
          </a:xfrm>
        </p:grpSpPr>
        <p:sp>
          <p:nvSpPr>
            <p:cNvPr id="4" name="Arrow: Right 3">
              <a:extLst>
                <a:ext uri="{FF2B5EF4-FFF2-40B4-BE49-F238E27FC236}">
                  <a16:creationId xmlns:a16="http://schemas.microsoft.com/office/drawing/2014/main" id="{CF82AE27-82D5-54A7-DD25-F2C0C4DC5F0F}"/>
                </a:ext>
                <a:ext uri="{C183D7F6-B498-43B3-948B-1728B52AA6E4}">
                  <adec:decorative xmlns:adec="http://schemas.microsoft.com/office/drawing/2017/decorative" val="1"/>
                </a:ext>
              </a:extLst>
            </p:cNvPr>
            <p:cNvSpPr/>
            <p:nvPr/>
          </p:nvSpPr>
          <p:spPr>
            <a:xfrm rot="10800000">
              <a:off x="-653471" y="2694049"/>
              <a:ext cx="1358314" cy="131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08ADC7C1-3BC5-3421-2092-918E41868869}"/>
                </a:ext>
              </a:extLst>
            </p:cNvPr>
            <p:cNvGrpSpPr/>
            <p:nvPr/>
          </p:nvGrpSpPr>
          <p:grpSpPr>
            <a:xfrm>
              <a:off x="522393" y="2606313"/>
              <a:ext cx="1489750" cy="1489750"/>
              <a:chOff x="2603382" y="2330391"/>
              <a:chExt cx="2197218" cy="2197218"/>
            </a:xfrm>
            <a:solidFill>
              <a:schemeClr val="tx2"/>
            </a:solidFill>
          </p:grpSpPr>
          <p:sp>
            <p:nvSpPr>
              <p:cNvPr id="7" name="Oval 6">
                <a:extLst>
                  <a:ext uri="{FF2B5EF4-FFF2-40B4-BE49-F238E27FC236}">
                    <a16:creationId xmlns:a16="http://schemas.microsoft.com/office/drawing/2014/main" id="{CFB4BC4F-47EF-330A-49B9-986AB827F756}"/>
                  </a:ext>
                </a:extLst>
              </p:cNvPr>
              <p:cNvSpPr/>
              <p:nvPr/>
            </p:nvSpPr>
            <p:spPr>
              <a:xfrm>
                <a:off x="2603382" y="2330391"/>
                <a:ext cx="2197218" cy="219721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Oval 4">
                <a:extLst>
                  <a:ext uri="{FF2B5EF4-FFF2-40B4-BE49-F238E27FC236}">
                    <a16:creationId xmlns:a16="http://schemas.microsoft.com/office/drawing/2014/main" id="{80446FB3-8DD1-0191-1F69-C12EE061EDC9}"/>
                  </a:ext>
                </a:extLst>
              </p:cNvPr>
              <p:cNvSpPr txBox="1"/>
              <p:nvPr/>
            </p:nvSpPr>
            <p:spPr>
              <a:xfrm rot="10800000">
                <a:off x="2786752" y="2853397"/>
                <a:ext cx="1830481" cy="11512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180975" lvl="0" defTabSz="577850">
                  <a:lnSpc>
                    <a:spcPct val="114000"/>
                  </a:lnSpc>
                  <a:spcBef>
                    <a:spcPct val="0"/>
                  </a:spcBef>
                  <a:spcAft>
                    <a:spcPct val="35000"/>
                  </a:spcAft>
                  <a:buNone/>
                </a:pPr>
                <a:r>
                  <a:rPr lang="en-GB" sz="1800" dirty="0"/>
                  <a:t>Texture table</a:t>
                </a:r>
              </a:p>
            </p:txBody>
          </p:sp>
        </p:grpSp>
      </p:grpSp>
      <p:graphicFrame>
        <p:nvGraphicFramePr>
          <p:cNvPr id="16" name="Table 3" descr="This table outlines how a texture graph may be presented when discussing the concept of texture in a table.">
            <a:extLst>
              <a:ext uri="{FF2B5EF4-FFF2-40B4-BE49-F238E27FC236}">
                <a16:creationId xmlns:a16="http://schemas.microsoft.com/office/drawing/2014/main" id="{799E4A35-922C-0869-0E56-91A09620013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88886909"/>
              </p:ext>
            </p:extLst>
          </p:nvPr>
        </p:nvGraphicFramePr>
        <p:xfrm>
          <a:off x="3572883" y="1637162"/>
          <a:ext cx="8259118" cy="4376739"/>
        </p:xfrm>
        <a:graphic>
          <a:graphicData uri="http://schemas.openxmlformats.org/drawingml/2006/table">
            <a:tbl>
              <a:tblPr firstRow="1" bandRow="1">
                <a:tableStyleId>{5A111915-BE36-4E01-A7E5-04B1672EAD32}</a:tableStyleId>
              </a:tblPr>
              <a:tblGrid>
                <a:gridCol w="1457608">
                  <a:extLst>
                    <a:ext uri="{9D8B030D-6E8A-4147-A177-3AD203B41FA5}">
                      <a16:colId xmlns:a16="http://schemas.microsoft.com/office/drawing/2014/main" val="1412050734"/>
                    </a:ext>
                  </a:extLst>
                </a:gridCol>
                <a:gridCol w="2227152">
                  <a:extLst>
                    <a:ext uri="{9D8B030D-6E8A-4147-A177-3AD203B41FA5}">
                      <a16:colId xmlns:a16="http://schemas.microsoft.com/office/drawing/2014/main" val="3993235217"/>
                    </a:ext>
                  </a:extLst>
                </a:gridCol>
                <a:gridCol w="2290527">
                  <a:extLst>
                    <a:ext uri="{9D8B030D-6E8A-4147-A177-3AD203B41FA5}">
                      <a16:colId xmlns:a16="http://schemas.microsoft.com/office/drawing/2014/main" val="3664562007"/>
                    </a:ext>
                  </a:extLst>
                </a:gridCol>
                <a:gridCol w="2283831">
                  <a:extLst>
                    <a:ext uri="{9D8B030D-6E8A-4147-A177-3AD203B41FA5}">
                      <a16:colId xmlns:a16="http://schemas.microsoft.com/office/drawing/2014/main" val="3397926576"/>
                    </a:ext>
                  </a:extLst>
                </a:gridCol>
              </a:tblGrid>
              <a:tr h="347251">
                <a:tc>
                  <a:txBody>
                    <a:bodyPr/>
                    <a:lstStyle/>
                    <a:p>
                      <a:r>
                        <a:rPr lang="en-AU" sz="1600">
                          <a:latin typeface="+mj-lt"/>
                        </a:rPr>
                        <a:t>Sound sources </a:t>
                      </a:r>
                    </a:p>
                  </a:txBody>
                  <a:tcPr/>
                </a:tc>
                <a:tc>
                  <a:txBody>
                    <a:bodyPr/>
                    <a:lstStyle/>
                    <a:p>
                      <a:r>
                        <a:rPr lang="en-AU" sz="1600" dirty="0">
                          <a:latin typeface="+mj-lt"/>
                        </a:rPr>
                        <a:t>Section A (introduction)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a:latin typeface="+mj-lt"/>
                        </a:rPr>
                        <a:t>Section B (verse 1)</a:t>
                      </a:r>
                    </a:p>
                    <a:p>
                      <a:endParaRPr lang="en-AU" sz="160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dirty="0">
                          <a:latin typeface="+mj-lt"/>
                        </a:rPr>
                        <a:t>Section C (verse 2)</a:t>
                      </a:r>
                    </a:p>
                    <a:p>
                      <a:endParaRPr lang="en-AU" sz="1600" dirty="0">
                        <a:latin typeface="+mj-lt"/>
                      </a:endParaRPr>
                    </a:p>
                  </a:txBody>
                  <a:tcPr/>
                </a:tc>
                <a:extLst>
                  <a:ext uri="{0D108BD9-81ED-4DB2-BD59-A6C34878D82A}">
                    <a16:rowId xmlns:a16="http://schemas.microsoft.com/office/drawing/2014/main" val="1987273257"/>
                  </a:ext>
                </a:extLst>
              </a:tr>
              <a:tr h="227620">
                <a:tc>
                  <a:txBody>
                    <a:bodyPr/>
                    <a:lstStyle/>
                    <a:p>
                      <a:pPr>
                        <a:lnSpc>
                          <a:spcPct val="150000"/>
                        </a:lnSpc>
                      </a:pPr>
                      <a:r>
                        <a:rPr lang="en-AU" sz="1600" dirty="0"/>
                        <a:t>Piano</a:t>
                      </a:r>
                    </a:p>
                  </a:txBody>
                  <a:tcPr/>
                </a:tc>
                <a:tc>
                  <a:txBody>
                    <a:bodyPr/>
                    <a:lstStyle/>
                    <a:p>
                      <a:pPr>
                        <a:lnSpc>
                          <a:spcPct val="150000"/>
                        </a:lnSpc>
                      </a:pPr>
                      <a:r>
                        <a:rPr lang="en-AU" sz="1600" dirty="0"/>
                        <a:t>High register repeated ostinato.</a:t>
                      </a:r>
                    </a:p>
                  </a:txBody>
                  <a:tcPr/>
                </a:tc>
                <a:tc>
                  <a:txBody>
                    <a:bodyPr/>
                    <a:lstStyle/>
                    <a:p>
                      <a:pPr>
                        <a:lnSpc>
                          <a:spcPct val="150000"/>
                        </a:lnSpc>
                      </a:pPr>
                      <a:r>
                        <a:rPr lang="en-AU" sz="1600"/>
                        <a:t>Ostinato continues but varied a little.</a:t>
                      </a:r>
                    </a:p>
                  </a:txBody>
                  <a:tcPr/>
                </a:tc>
                <a:tc>
                  <a:txBody>
                    <a:bodyPr/>
                    <a:lstStyle/>
                    <a:p>
                      <a:pPr>
                        <a:lnSpc>
                          <a:spcPct val="150000"/>
                        </a:lnSpc>
                      </a:pPr>
                      <a:r>
                        <a:rPr lang="en-AU" sz="1600"/>
                        <a:t>Ostinato continues, though doubled in the bass.</a:t>
                      </a:r>
                    </a:p>
                  </a:txBody>
                  <a:tcPr/>
                </a:tc>
                <a:extLst>
                  <a:ext uri="{0D108BD9-81ED-4DB2-BD59-A6C34878D82A}">
                    <a16:rowId xmlns:a16="http://schemas.microsoft.com/office/drawing/2014/main" val="1039210914"/>
                  </a:ext>
                </a:extLst>
              </a:tr>
              <a:tr h="227620">
                <a:tc>
                  <a:txBody>
                    <a:bodyPr/>
                    <a:lstStyle/>
                    <a:p>
                      <a:pPr>
                        <a:lnSpc>
                          <a:spcPct val="150000"/>
                        </a:lnSpc>
                      </a:pPr>
                      <a:r>
                        <a:rPr lang="en-AU" sz="1600"/>
                        <a:t>Cello</a:t>
                      </a:r>
                    </a:p>
                  </a:txBody>
                  <a:tcPr/>
                </a:tc>
                <a:tc>
                  <a:txBody>
                    <a:bodyPr/>
                    <a:lstStyle/>
                    <a:p>
                      <a:pPr>
                        <a:lnSpc>
                          <a:spcPct val="150000"/>
                        </a:lnSpc>
                      </a:pPr>
                      <a:endParaRPr lang="en-AU" sz="1600" dirty="0"/>
                    </a:p>
                  </a:txBody>
                  <a:tcPr/>
                </a:tc>
                <a:tc>
                  <a:txBody>
                    <a:bodyPr/>
                    <a:lstStyle/>
                    <a:p>
                      <a:pPr>
                        <a:lnSpc>
                          <a:spcPct val="150000"/>
                        </a:lnSpc>
                      </a:pPr>
                      <a:r>
                        <a:rPr lang="en-AU" sz="1600" dirty="0"/>
                        <a:t>Low sustained notes.</a:t>
                      </a:r>
                    </a:p>
                  </a:txBody>
                  <a:tcP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600"/>
                        <a:t>Low sustained notes.</a:t>
                      </a:r>
                    </a:p>
                    <a:p>
                      <a:pPr>
                        <a:lnSpc>
                          <a:spcPct val="150000"/>
                        </a:lnSpc>
                      </a:pPr>
                      <a:endParaRPr lang="en-AU" sz="1600"/>
                    </a:p>
                  </a:txBody>
                  <a:tcPr/>
                </a:tc>
                <a:extLst>
                  <a:ext uri="{0D108BD9-81ED-4DB2-BD59-A6C34878D82A}">
                    <a16:rowId xmlns:a16="http://schemas.microsoft.com/office/drawing/2014/main" val="840712219"/>
                  </a:ext>
                </a:extLst>
              </a:tr>
              <a:tr h="227620">
                <a:tc>
                  <a:txBody>
                    <a:bodyPr/>
                    <a:lstStyle/>
                    <a:p>
                      <a:pPr>
                        <a:lnSpc>
                          <a:spcPct val="150000"/>
                        </a:lnSpc>
                      </a:pPr>
                      <a:r>
                        <a:rPr lang="en-AU" sz="1600"/>
                        <a:t>Female voice</a:t>
                      </a:r>
                    </a:p>
                  </a:txBody>
                  <a:tcPr/>
                </a:tc>
                <a:tc>
                  <a:txBody>
                    <a:bodyPr/>
                    <a:lstStyle/>
                    <a:p>
                      <a:pPr>
                        <a:lnSpc>
                          <a:spcPct val="150000"/>
                        </a:lnSpc>
                      </a:pPr>
                      <a:endParaRPr lang="en-AU" sz="1600"/>
                    </a:p>
                  </a:txBody>
                  <a:tcPr/>
                </a:tc>
                <a:tc>
                  <a:txBody>
                    <a:bodyPr/>
                    <a:lstStyle/>
                    <a:p>
                      <a:pPr marL="0" indent="0">
                        <a:lnSpc>
                          <a:spcPct val="150000"/>
                        </a:lnSpc>
                        <a:buFont typeface="Arial" panose="020B0604020202020204" pitchFamily="34" charset="0"/>
                        <a:buNone/>
                      </a:pPr>
                      <a:r>
                        <a:rPr lang="en-AU" sz="1600" dirty="0"/>
                        <a:t>Voice enters using a high register singing the beginning part of the piano ostinato.</a:t>
                      </a:r>
                    </a:p>
                  </a:txBody>
                  <a:tcPr/>
                </a:tc>
                <a:tc>
                  <a:txBody>
                    <a:bodyPr/>
                    <a:lstStyle/>
                    <a:p>
                      <a:pPr>
                        <a:lnSpc>
                          <a:spcPct val="150000"/>
                        </a:lnSpc>
                      </a:pPr>
                      <a:r>
                        <a:rPr lang="en-AU" sz="1600" dirty="0"/>
                        <a:t>Same melody as verse 1, though the last line is varied and sung an octave higher.</a:t>
                      </a:r>
                    </a:p>
                  </a:txBody>
                  <a:tcPr/>
                </a:tc>
                <a:extLst>
                  <a:ext uri="{0D108BD9-81ED-4DB2-BD59-A6C34878D82A}">
                    <a16:rowId xmlns:a16="http://schemas.microsoft.com/office/drawing/2014/main" val="666757651"/>
                  </a:ext>
                </a:extLst>
              </a:tr>
            </a:tbl>
          </a:graphicData>
        </a:graphic>
      </p:graphicFrame>
      <p:sp>
        <p:nvSpPr>
          <p:cNvPr id="5" name="Slide Number Placeholder 4">
            <a:extLst>
              <a:ext uri="{FF2B5EF4-FFF2-40B4-BE49-F238E27FC236}">
                <a16:creationId xmlns:a16="http://schemas.microsoft.com/office/drawing/2014/main" id="{9CF9C418-613B-AA06-0D52-8EADCE82955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410845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6FC2-1154-FD30-559A-105DB7580BE2}"/>
              </a:ext>
              <a:ext uri="{C183D7F6-B498-43B3-948B-1728B52AA6E4}">
                <adec:decorative xmlns:adec="http://schemas.microsoft.com/office/drawing/2017/decorative" val="0"/>
              </a:ext>
            </a:extLst>
          </p:cNvPr>
          <p:cNvSpPr>
            <a:spLocks noGrp="1"/>
          </p:cNvSpPr>
          <p:nvPr>
            <p:ph type="title"/>
          </p:nvPr>
        </p:nvSpPr>
        <p:spPr/>
        <p:txBody>
          <a:bodyPr/>
          <a:lstStyle/>
          <a:p>
            <a:r>
              <a:rPr lang="en-AU" dirty="0">
                <a:solidFill>
                  <a:schemeClr val="accent1"/>
                </a:solidFill>
                <a:latin typeface="+mj-lt"/>
              </a:rPr>
              <a:t>Detail</a:t>
            </a:r>
            <a:endParaRPr lang="en-GB" sz="1600" dirty="0">
              <a:solidFill>
                <a:schemeClr val="tx2"/>
              </a:solidFill>
            </a:endParaRPr>
          </a:p>
        </p:txBody>
      </p:sp>
      <p:sp>
        <p:nvSpPr>
          <p:cNvPr id="8" name="TextBox 7">
            <a:extLst>
              <a:ext uri="{FF2B5EF4-FFF2-40B4-BE49-F238E27FC236}">
                <a16:creationId xmlns:a16="http://schemas.microsoft.com/office/drawing/2014/main" id="{3867EE16-0EA5-554E-2BE9-D7C499A7A8F1}"/>
              </a:ext>
              <a:ext uri="{C183D7F6-B498-43B3-948B-1728B52AA6E4}">
                <adec:decorative xmlns:adec="http://schemas.microsoft.com/office/drawing/2017/decorative" val="0"/>
              </a:ext>
            </a:extLst>
          </p:cNvPr>
          <p:cNvSpPr txBox="1"/>
          <p:nvPr/>
        </p:nvSpPr>
        <p:spPr>
          <a:xfrm>
            <a:off x="360000" y="739288"/>
            <a:ext cx="10703641" cy="872483"/>
          </a:xfrm>
          <a:prstGeom prst="rect">
            <a:avLst/>
          </a:prstGeom>
          <a:noFill/>
        </p:spPr>
        <p:txBody>
          <a:bodyPr wrap="square">
            <a:spAutoFit/>
          </a:bodyPr>
          <a:lstStyle/>
          <a:p>
            <a:pPr>
              <a:lnSpc>
                <a:spcPct val="150000"/>
              </a:lnSpc>
            </a:pPr>
            <a:r>
              <a:rPr lang="en-GB" sz="1800" dirty="0"/>
              <a:t>Detail in a response refers to the specific components of the concept(s) of music, documented in musical terms, descriptions or notation.</a:t>
            </a:r>
            <a:endParaRPr lang="en-US" sz="1800" dirty="0"/>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817132"/>
            <a:ext cx="5203371" cy="4517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2800" indent="-355600"/>
            <a:r>
              <a:rPr lang="en-US" sz="3600" b="1" dirty="0">
                <a:latin typeface="+mj-lt"/>
              </a:rPr>
              <a:t>Detail</a:t>
            </a:r>
            <a:endParaRPr lang="en-US" sz="5400" b="1" dirty="0">
              <a:latin typeface="+mj-lt"/>
            </a:endParaRP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5971452" y="1793068"/>
            <a:ext cx="5736138" cy="4541635"/>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lnSpc>
                <a:spcPct val="150000"/>
              </a:lnSpc>
            </a:pPr>
            <a:r>
              <a:rPr lang="en-US" sz="2000" dirty="0">
                <a:solidFill>
                  <a:schemeClr val="tx1"/>
                </a:solidFill>
              </a:rPr>
              <a:t>To achieve higher results, the musical observations must be detailed. High level answers consist of a deep analysis of the concept(s) being asked and may include specific metalanguage to support each point. </a:t>
            </a:r>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8308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D4A7-1845-5A6D-A6E2-680FAE82E75C}"/>
              </a:ext>
              <a:ext uri="{C183D7F6-B498-43B3-948B-1728B52AA6E4}">
                <adec:decorative xmlns:adec="http://schemas.microsoft.com/office/drawing/2017/decorative" val="0"/>
              </a:ext>
            </a:extLst>
          </p:cNvPr>
          <p:cNvSpPr>
            <a:spLocks noGrp="1"/>
          </p:cNvSpPr>
          <p:nvPr>
            <p:ph type="title"/>
          </p:nvPr>
        </p:nvSpPr>
        <p:spPr>
          <a:xfrm>
            <a:off x="360000" y="360000"/>
            <a:ext cx="10080000" cy="545601"/>
          </a:xfrm>
        </p:spPr>
        <p:txBody>
          <a:bodyPr/>
          <a:lstStyle/>
          <a:p>
            <a:r>
              <a:rPr lang="en-AU" dirty="0"/>
              <a:t>What amount of detail</a:t>
            </a:r>
            <a:r>
              <a:rPr lang="en-AU" b="1" dirty="0"/>
              <a:t> </a:t>
            </a:r>
            <a:r>
              <a:rPr lang="en-AU" dirty="0"/>
              <a:t>do I need to achieve a high-level response?</a:t>
            </a:r>
            <a:endParaRPr lang="en-GB" dirty="0"/>
          </a:p>
        </p:txBody>
      </p:sp>
      <p:grpSp>
        <p:nvGrpSpPr>
          <p:cNvPr id="14" name="Group 13" descr="Music metalanguage and where the musical feature is heard in the excerpt">
            <a:extLst>
              <a:ext uri="{FF2B5EF4-FFF2-40B4-BE49-F238E27FC236}">
                <a16:creationId xmlns:a16="http://schemas.microsoft.com/office/drawing/2014/main" id="{8C90FEE8-DCDE-0981-2FB4-77D49BBA23B4}"/>
              </a:ext>
            </a:extLst>
          </p:cNvPr>
          <p:cNvGrpSpPr/>
          <p:nvPr/>
        </p:nvGrpSpPr>
        <p:grpSpPr>
          <a:xfrm rot="10800000">
            <a:off x="360000" y="1558704"/>
            <a:ext cx="2195345" cy="1489750"/>
            <a:chOff x="-345595" y="2541646"/>
            <a:chExt cx="2195345" cy="1489750"/>
          </a:xfrm>
        </p:grpSpPr>
        <p:sp>
          <p:nvSpPr>
            <p:cNvPr id="4" name="Arrow: Right 3">
              <a:extLst>
                <a:ext uri="{FF2B5EF4-FFF2-40B4-BE49-F238E27FC236}">
                  <a16:creationId xmlns:a16="http://schemas.microsoft.com/office/drawing/2014/main" id="{D32DA5F3-BA9A-1137-79F7-417993C4C42B}"/>
                </a:ext>
                <a:ext uri="{C183D7F6-B498-43B3-948B-1728B52AA6E4}">
                  <adec:decorative xmlns:adec="http://schemas.microsoft.com/office/drawing/2017/decorative" val="1"/>
                </a:ext>
              </a:extLst>
            </p:cNvPr>
            <p:cNvSpPr/>
            <p:nvPr/>
          </p:nvSpPr>
          <p:spPr>
            <a:xfrm rot="10800000">
              <a:off x="-345595" y="2901028"/>
              <a:ext cx="796820" cy="770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a:extLst>
                <a:ext uri="{FF2B5EF4-FFF2-40B4-BE49-F238E27FC236}">
                  <a16:creationId xmlns:a16="http://schemas.microsoft.com/office/drawing/2014/main" id="{BA650D0A-7AE2-9BC3-205E-9CC25C7BB310}"/>
                </a:ext>
              </a:extLst>
            </p:cNvPr>
            <p:cNvGrpSpPr/>
            <p:nvPr/>
          </p:nvGrpSpPr>
          <p:grpSpPr>
            <a:xfrm>
              <a:off x="360000" y="2541646"/>
              <a:ext cx="1489750" cy="1489750"/>
              <a:chOff x="2603382" y="2330391"/>
              <a:chExt cx="2197218" cy="2197218"/>
            </a:xfrm>
            <a:solidFill>
              <a:schemeClr val="tx2"/>
            </a:solidFill>
          </p:grpSpPr>
          <p:sp>
            <p:nvSpPr>
              <p:cNvPr id="11" name="Oval 10">
                <a:extLst>
                  <a:ext uri="{FF2B5EF4-FFF2-40B4-BE49-F238E27FC236}">
                    <a16:creationId xmlns:a16="http://schemas.microsoft.com/office/drawing/2014/main" id="{5085AD8B-B3B2-B20C-F7D8-ADF4CC04E097}"/>
                  </a:ext>
                </a:extLst>
              </p:cNvPr>
              <p:cNvSpPr/>
              <p:nvPr/>
            </p:nvSpPr>
            <p:spPr>
              <a:xfrm>
                <a:off x="2603382" y="2330391"/>
                <a:ext cx="2197218" cy="219721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Oval 4">
                <a:extLst>
                  <a:ext uri="{FF2B5EF4-FFF2-40B4-BE49-F238E27FC236}">
                    <a16:creationId xmlns:a16="http://schemas.microsoft.com/office/drawing/2014/main" id="{86819FD8-4DD2-A783-15EB-EB0B8989F220}"/>
                  </a:ext>
                </a:extLst>
              </p:cNvPr>
              <p:cNvSpPr txBox="1"/>
              <p:nvPr/>
            </p:nvSpPr>
            <p:spPr>
              <a:xfrm rot="10800000">
                <a:off x="2737929" y="2846356"/>
                <a:ext cx="1830481" cy="11512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85725" lvl="0"/>
                <a:r>
                  <a:rPr lang="en-AU" sz="1100" dirty="0"/>
                  <a:t>Music metalanguage and where the musical feature is heard in the excerpt</a:t>
                </a:r>
              </a:p>
            </p:txBody>
          </p:sp>
        </p:grpSp>
      </p:grpSp>
      <p:sp>
        <p:nvSpPr>
          <p:cNvPr id="6" name="TextBox 5">
            <a:extLst>
              <a:ext uri="{FF2B5EF4-FFF2-40B4-BE49-F238E27FC236}">
                <a16:creationId xmlns:a16="http://schemas.microsoft.com/office/drawing/2014/main" id="{A654DBCE-CAE0-0FCA-EE0D-2384CDD0BCCF}"/>
              </a:ext>
              <a:ext uri="{C183D7F6-B498-43B3-948B-1728B52AA6E4}">
                <adec:decorative xmlns:adec="http://schemas.microsoft.com/office/drawing/2017/decorative" val="0"/>
              </a:ext>
            </a:extLst>
          </p:cNvPr>
          <p:cNvSpPr txBox="1"/>
          <p:nvPr/>
        </p:nvSpPr>
        <p:spPr>
          <a:xfrm>
            <a:off x="2810987" y="1558704"/>
            <a:ext cx="9021014" cy="4786895"/>
          </a:xfrm>
          <a:prstGeom prst="rect">
            <a:avLst/>
          </a:prstGeom>
          <a:noFill/>
        </p:spPr>
        <p:txBody>
          <a:bodyPr wrap="square" lIns="0" tIns="0" rIns="0" bIns="0" rtlCol="0" anchor="t">
            <a:noAutofit/>
          </a:bodyPr>
          <a:lstStyle/>
          <a:p>
            <a:pPr lvl="0">
              <a:lnSpc>
                <a:spcPct val="114000"/>
              </a:lnSpc>
              <a:spcAft>
                <a:spcPts val="600"/>
              </a:spcAft>
            </a:pPr>
            <a:r>
              <a:rPr lang="en-AU" sz="1800" b="1" dirty="0">
                <a:latin typeface="+mj-lt"/>
              </a:rPr>
              <a:t>Introduction/Section A</a:t>
            </a:r>
          </a:p>
          <a:p>
            <a:pPr>
              <a:lnSpc>
                <a:spcPct val="114000"/>
              </a:lnSpc>
              <a:spcAft>
                <a:spcPts val="600"/>
              </a:spcAft>
            </a:pPr>
            <a:r>
              <a:rPr lang="en-AU" sz="1600" dirty="0"/>
              <a:t>The excerpt begins with a cello line playing a 3-note ostinato that is introduced, and later acts as a harmony. This melodic ostinato then transforms into a harmonic ostinato in the B section now providing a harmonic role. The ostinato is heard twice, with a held note to end the introduction. The texture is thin and monophonic in this section.</a:t>
            </a:r>
          </a:p>
          <a:p>
            <a:pPr>
              <a:lnSpc>
                <a:spcPct val="114000"/>
              </a:lnSpc>
              <a:spcAft>
                <a:spcPts val="600"/>
              </a:spcAft>
            </a:pPr>
            <a:r>
              <a:rPr lang="en-AU" sz="1800" b="1" dirty="0">
                <a:latin typeface="+mj-lt"/>
              </a:rPr>
              <a:t>Section B </a:t>
            </a:r>
          </a:p>
          <a:p>
            <a:pPr>
              <a:lnSpc>
                <a:spcPct val="114000"/>
              </a:lnSpc>
              <a:spcAft>
                <a:spcPts val="600"/>
              </a:spcAft>
            </a:pPr>
            <a:r>
              <a:rPr lang="en-AU" sz="1600" dirty="0"/>
              <a:t>The piano is introduced playing the melody softly in its high register which contributes to the thin texture. The contour of the melody is 3 ascending melodic fragments, moving into a wave shaped melody while the cello continues the ostinato. The texture type is homophonic with the entire melody played 3 times. </a:t>
            </a:r>
          </a:p>
          <a:p>
            <a:pPr lvl="0">
              <a:lnSpc>
                <a:spcPct val="114000"/>
              </a:lnSpc>
              <a:spcAft>
                <a:spcPts val="600"/>
              </a:spcAft>
            </a:pPr>
            <a:r>
              <a:rPr lang="en-AU" sz="1800" b="1" dirty="0">
                <a:latin typeface="+mj-lt"/>
              </a:rPr>
              <a:t>Section C</a:t>
            </a:r>
          </a:p>
          <a:p>
            <a:pPr lvl="0">
              <a:lnSpc>
                <a:spcPct val="114000"/>
              </a:lnSpc>
              <a:spcAft>
                <a:spcPts val="600"/>
              </a:spcAft>
            </a:pPr>
            <a:r>
              <a:rPr lang="en-AU" sz="1600" dirty="0"/>
              <a:t>The ostinato continues in the cello part, with an added drum beat placed on the first beat of the bar. The violins (high strings) are playing the main ostinato from the introduction, though an octave higher. The cello then changes to playing staccato notes on every beat and the piano continues to play a melody consisting of 4 phrases in the middle register with an added bass line in the left hand. The texture is thick and homophonic.</a:t>
            </a:r>
          </a:p>
        </p:txBody>
      </p:sp>
      <p:sp>
        <p:nvSpPr>
          <p:cNvPr id="5" name="Slide Number Placeholder 4">
            <a:extLst>
              <a:ext uri="{FF2B5EF4-FFF2-40B4-BE49-F238E27FC236}">
                <a16:creationId xmlns:a16="http://schemas.microsoft.com/office/drawing/2014/main" id="{9CF9C418-613B-AA06-0D52-8EADCE82955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07014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40CF-0088-219F-5387-45F94C391230}"/>
              </a:ext>
              <a:ext uri="{C183D7F6-B498-43B3-948B-1728B52AA6E4}">
                <adec:decorative xmlns:adec="http://schemas.microsoft.com/office/drawing/2017/decorative" val="0"/>
              </a:ext>
            </a:extLst>
          </p:cNvPr>
          <p:cNvSpPr>
            <a:spLocks noGrp="1"/>
          </p:cNvSpPr>
          <p:nvPr>
            <p:ph type="title"/>
          </p:nvPr>
        </p:nvSpPr>
        <p:spPr/>
        <p:txBody>
          <a:bodyPr/>
          <a:lstStyle/>
          <a:p>
            <a:r>
              <a:rPr lang="en-AU" dirty="0">
                <a:latin typeface="+mj-lt"/>
              </a:rPr>
              <a:t>End</a:t>
            </a:r>
            <a:endParaRPr lang="en-GB" sz="1600" dirty="0">
              <a:solidFill>
                <a:schemeClr val="tx2"/>
              </a:solidFill>
            </a:endParaRPr>
          </a:p>
        </p:txBody>
      </p:sp>
      <p:sp>
        <p:nvSpPr>
          <p:cNvPr id="5" name="TextBox 4">
            <a:extLst>
              <a:ext uri="{FF2B5EF4-FFF2-40B4-BE49-F238E27FC236}">
                <a16:creationId xmlns:a16="http://schemas.microsoft.com/office/drawing/2014/main" id="{7C77280A-95BE-E062-4D87-FC3E9AD7A8A7}"/>
              </a:ext>
              <a:ext uri="{C183D7F6-B498-43B3-948B-1728B52AA6E4}">
                <adec:decorative xmlns:adec="http://schemas.microsoft.com/office/drawing/2017/decorative" val="0"/>
              </a:ext>
            </a:extLst>
          </p:cNvPr>
          <p:cNvSpPr txBox="1"/>
          <p:nvPr/>
        </p:nvSpPr>
        <p:spPr>
          <a:xfrm>
            <a:off x="360000" y="840347"/>
            <a:ext cx="10703641" cy="785793"/>
          </a:xfrm>
          <a:prstGeom prst="rect">
            <a:avLst/>
          </a:prstGeom>
          <a:noFill/>
        </p:spPr>
        <p:txBody>
          <a:bodyPr wrap="square" lIns="91440" tIns="45720" rIns="91440" bIns="45720" anchor="t">
            <a:spAutoFit/>
          </a:bodyPr>
          <a:lstStyle/>
          <a:p>
            <a:pPr>
              <a:lnSpc>
                <a:spcPct val="150000"/>
              </a:lnSpc>
            </a:pPr>
            <a:r>
              <a:rPr lang="en-US" sz="1600" dirty="0"/>
              <a:t>The concluding sentence is like the topic sentence in nature but written at the end of your answer to help further </a:t>
            </a:r>
            <a:r>
              <a:rPr lang="en-US" sz="1600" dirty="0" err="1"/>
              <a:t>summarise</a:t>
            </a:r>
            <a:r>
              <a:rPr lang="en-US" sz="1600" dirty="0"/>
              <a:t> the analysis points.</a:t>
            </a:r>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817132"/>
            <a:ext cx="5203371" cy="4517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47675" indent="-85725"/>
            <a:r>
              <a:rPr lang="en-US" sz="3600" b="1" dirty="0">
                <a:latin typeface="+mj-lt"/>
              </a:rPr>
              <a:t>End</a:t>
            </a:r>
            <a:r>
              <a:rPr lang="en-US" sz="5400" dirty="0"/>
              <a:t> </a:t>
            </a:r>
          </a:p>
          <a:p>
            <a:pPr marL="447675" indent="-85725"/>
            <a:r>
              <a:rPr lang="en-US" dirty="0"/>
              <a:t>End your answer </a:t>
            </a: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5971452" y="1793068"/>
            <a:ext cx="5736138" cy="4541635"/>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AU" sz="2000" dirty="0">
                <a:solidFill>
                  <a:srgbClr val="333333"/>
                </a:solidFill>
              </a:rPr>
              <a:t>A final</a:t>
            </a:r>
            <a:r>
              <a:rPr lang="en-AU" sz="2000" b="0" i="0" dirty="0">
                <a:solidFill>
                  <a:srgbClr val="333333"/>
                </a:solidFill>
                <a:effectLst/>
              </a:rPr>
              <a:t> concluding sentence </a:t>
            </a:r>
            <a:r>
              <a:rPr lang="en-AU" sz="2000" dirty="0">
                <a:solidFill>
                  <a:srgbClr val="333333"/>
                </a:solidFill>
              </a:rPr>
              <a:t>which summarises your points and links to the question.</a:t>
            </a:r>
            <a:endParaRPr lang="en-AU" sz="2000" b="0" i="0" dirty="0">
              <a:solidFill>
                <a:srgbClr val="333333"/>
              </a:solidFill>
              <a:effectLst/>
            </a:endParaRPr>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200111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 uri="{C183D7F6-B498-43B3-948B-1728B52AA6E4}">
                <adec:decorative xmlns:adec="http://schemas.microsoft.com/office/drawing/2017/decorative" val="0"/>
              </a:ext>
            </a:extLst>
          </p:cNvPr>
          <p:cNvSpPr>
            <a:spLocks noGrp="1"/>
          </p:cNvSpPr>
          <p:nvPr>
            <p:ph type="title"/>
          </p:nvPr>
        </p:nvSpPr>
        <p:spPr>
          <a:xfrm>
            <a:off x="354599" y="231199"/>
            <a:ext cx="6444001" cy="545601"/>
          </a:xfrm>
        </p:spPr>
        <p:txBody>
          <a:bodyPr anchor="t">
            <a:normAutofit fontScale="90000"/>
          </a:bodyPr>
          <a:lstStyle/>
          <a:p>
            <a:r>
              <a:rPr lang="en-AU" dirty="0"/>
              <a:t>What does a concluding sentence look like in an aural response?</a:t>
            </a:r>
          </a:p>
        </p:txBody>
      </p:sp>
      <p:sp>
        <p:nvSpPr>
          <p:cNvPr id="7" name="Text Placeholder 6">
            <a:extLst>
              <a:ext uri="{FF2B5EF4-FFF2-40B4-BE49-F238E27FC236}">
                <a16:creationId xmlns:a16="http://schemas.microsoft.com/office/drawing/2014/main" id="{60E29015-3F89-ACC7-B743-E3CE986CCE86}"/>
              </a:ext>
            </a:extLst>
          </p:cNvPr>
          <p:cNvSpPr>
            <a:spLocks noGrp="1"/>
          </p:cNvSpPr>
          <p:nvPr>
            <p:ph type="body" sz="quarter" idx="18"/>
          </p:nvPr>
        </p:nvSpPr>
        <p:spPr>
          <a:xfrm>
            <a:off x="359998" y="1255581"/>
            <a:ext cx="6444001" cy="310015"/>
          </a:xfrm>
        </p:spPr>
        <p:txBody>
          <a:bodyPr/>
          <a:lstStyle/>
          <a:p>
            <a:r>
              <a:rPr lang="en-AU" dirty="0"/>
              <a:t>Concluding sentence example</a:t>
            </a:r>
          </a:p>
        </p:txBody>
      </p:sp>
      <p:sp>
        <p:nvSpPr>
          <p:cNvPr id="4" name="Text Placeholder 3">
            <a:extLst>
              <a:ext uri="{FF2B5EF4-FFF2-40B4-BE49-F238E27FC236}">
                <a16:creationId xmlns:a16="http://schemas.microsoft.com/office/drawing/2014/main" id="{07F4EE08-04B0-0FD4-DF5F-EE47493E2563}"/>
              </a:ext>
            </a:extLst>
          </p:cNvPr>
          <p:cNvSpPr>
            <a:spLocks noGrp="1"/>
          </p:cNvSpPr>
          <p:nvPr>
            <p:ph type="body" sz="quarter" idx="17"/>
          </p:nvPr>
        </p:nvSpPr>
        <p:spPr>
          <a:xfrm>
            <a:off x="360181" y="1663260"/>
            <a:ext cx="6443637" cy="3642495"/>
          </a:xfrm>
        </p:spPr>
        <p:txBody>
          <a:bodyPr/>
          <a:lstStyle/>
          <a:p>
            <a:r>
              <a:rPr lang="en-US" sz="1600" dirty="0"/>
              <a:t>Through the use of predominantly </a:t>
            </a:r>
            <a:r>
              <a:rPr lang="en-US" sz="1600" dirty="0" err="1"/>
              <a:t>synthesised</a:t>
            </a:r>
            <a:r>
              <a:rPr lang="en-US" sz="1600" dirty="0"/>
              <a:t> tone </a:t>
            </a:r>
            <a:r>
              <a:rPr lang="en-US" sz="1600" dirty="0" err="1"/>
              <a:t>colours</a:t>
            </a:r>
            <a:r>
              <a:rPr lang="en-US" sz="1600" dirty="0"/>
              <a:t> and electronic techniques, the use of technology has contributed to the dense layering of sound and homophonic texture as seen throughout the excerpt.</a:t>
            </a:r>
          </a:p>
          <a:p>
            <a:r>
              <a:rPr lang="en-US" sz="1600" dirty="0"/>
              <a:t>or</a:t>
            </a:r>
          </a:p>
          <a:p>
            <a:r>
              <a:rPr lang="en-US" sz="1600" dirty="0"/>
              <a:t>The use of technology has significantly affected the tone </a:t>
            </a:r>
            <a:r>
              <a:rPr lang="en-US" sz="1600" dirty="0" err="1"/>
              <a:t>colour</a:t>
            </a:r>
            <a:r>
              <a:rPr lang="en-US" sz="1600" dirty="0"/>
              <a:t> and texture in this excerpt. Through extensive use of synthesized sounds and manipulation of the sound sources using electronic techniques, the thick texture is maintained throughout the excerpt.</a:t>
            </a:r>
          </a:p>
        </p:txBody>
      </p:sp>
      <p:sp>
        <p:nvSpPr>
          <p:cNvPr id="3" name="Rectangle: Rounded Corners 2">
            <a:extLst>
              <a:ext uri="{FF2B5EF4-FFF2-40B4-BE49-F238E27FC236}">
                <a16:creationId xmlns:a16="http://schemas.microsoft.com/office/drawing/2014/main" id="{014193F4-977B-4A91-07F0-BDCF581D71E6}"/>
              </a:ext>
            </a:extLst>
          </p:cNvPr>
          <p:cNvSpPr/>
          <p:nvPr/>
        </p:nvSpPr>
        <p:spPr>
          <a:xfrm>
            <a:off x="348000" y="5410947"/>
            <a:ext cx="6450600" cy="12181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dirty="0">
                <a:solidFill>
                  <a:schemeClr val="tx1"/>
                </a:solidFill>
              </a:rPr>
              <a:t>Notice how these examples </a:t>
            </a:r>
            <a:r>
              <a:rPr lang="en-AU" sz="1600" dirty="0">
                <a:solidFill>
                  <a:schemeClr val="tx1"/>
                </a:solidFill>
              </a:rPr>
              <a:t>differ from the topic sentences as seen on slide 15 through the evaluation of specific musical observations in the excerpt.</a:t>
            </a:r>
          </a:p>
        </p:txBody>
      </p:sp>
      <p:grpSp>
        <p:nvGrpSpPr>
          <p:cNvPr id="9" name="Group 8" descr="HSC music 1 aural skills Q3 2019">
            <a:extLst>
              <a:ext uri="{FF2B5EF4-FFF2-40B4-BE49-F238E27FC236}">
                <a16:creationId xmlns:a16="http://schemas.microsoft.com/office/drawing/2014/main" id="{C64C9F57-61B4-1549-0B77-A9A908865542}"/>
              </a:ext>
            </a:extLst>
          </p:cNvPr>
          <p:cNvGrpSpPr/>
          <p:nvPr/>
        </p:nvGrpSpPr>
        <p:grpSpPr>
          <a:xfrm>
            <a:off x="7303259" y="786121"/>
            <a:ext cx="1512541" cy="1558949"/>
            <a:chOff x="7303259" y="786121"/>
            <a:chExt cx="1512541" cy="1558949"/>
          </a:xfrm>
        </p:grpSpPr>
        <p:sp>
          <p:nvSpPr>
            <p:cNvPr id="10" name="Flowchart: Connector 9">
              <a:extLst>
                <a:ext uri="{FF2B5EF4-FFF2-40B4-BE49-F238E27FC236}">
                  <a16:creationId xmlns:a16="http://schemas.microsoft.com/office/drawing/2014/main" id="{35BCB9AC-1C1D-6E5A-7186-458642816F9F}"/>
                </a:ext>
                <a:ext uri="{C183D7F6-B498-43B3-948B-1728B52AA6E4}">
                  <adec:decorative xmlns:adec="http://schemas.microsoft.com/office/drawing/2017/decorative" val="0"/>
                </a:ext>
              </a:extLst>
            </p:cNvPr>
            <p:cNvSpPr/>
            <p:nvPr/>
          </p:nvSpPr>
          <p:spPr>
            <a:xfrm>
              <a:off x="7303259" y="786121"/>
              <a:ext cx="1512541" cy="155894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endParaRPr lang="en-AU" sz="1400" dirty="0"/>
            </a:p>
          </p:txBody>
        </p:sp>
        <p:sp>
          <p:nvSpPr>
            <p:cNvPr id="5" name="TextBox 4">
              <a:extLst>
                <a:ext uri="{FF2B5EF4-FFF2-40B4-BE49-F238E27FC236}">
                  <a16:creationId xmlns:a16="http://schemas.microsoft.com/office/drawing/2014/main" id="{7E70F7AD-FAD5-2AE4-41E8-B9FC095EA35E}"/>
                </a:ext>
              </a:extLst>
            </p:cNvPr>
            <p:cNvSpPr txBox="1"/>
            <p:nvPr/>
          </p:nvSpPr>
          <p:spPr>
            <a:xfrm>
              <a:off x="7629832" y="1005156"/>
              <a:ext cx="1022555" cy="1120877"/>
            </a:xfrm>
            <a:prstGeom prst="rect">
              <a:avLst/>
            </a:prstGeom>
            <a:noFill/>
          </p:spPr>
          <p:txBody>
            <a:bodyPr wrap="square" lIns="0" tIns="0" rIns="0" bIns="0" rtlCol="0">
              <a:noAutofit/>
            </a:bodyPr>
            <a:lstStyle/>
            <a:p>
              <a:pPr>
                <a:lnSpc>
                  <a:spcPct val="114000"/>
                </a:lnSpc>
              </a:pPr>
              <a:r>
                <a:rPr lang="en-AU" sz="1600" dirty="0">
                  <a:solidFill>
                    <a:schemeClr val="bg1"/>
                  </a:solidFill>
                </a:rPr>
                <a:t>HSC Music 1 aural skills Q3 2019</a:t>
              </a:r>
            </a:p>
          </p:txBody>
        </p:sp>
      </p:grpSp>
      <p:sp>
        <p:nvSpPr>
          <p:cNvPr id="8" name="Rectangle 7">
            <a:extLst>
              <a:ext uri="{FF2B5EF4-FFF2-40B4-BE49-F238E27FC236}">
                <a16:creationId xmlns:a16="http://schemas.microsoft.com/office/drawing/2014/main" id="{466368A6-BC84-8A81-D2B9-D2C393385891}"/>
              </a:ext>
              <a:ext uri="{C183D7F6-B498-43B3-948B-1728B52AA6E4}">
                <adec:decorative xmlns:adec="http://schemas.microsoft.com/office/drawing/2017/decorative" val="0"/>
              </a:ext>
            </a:extLst>
          </p:cNvPr>
          <p:cNvSpPr/>
          <p:nvPr/>
        </p:nvSpPr>
        <p:spPr>
          <a:xfrm>
            <a:off x="7808265" y="2445455"/>
            <a:ext cx="4035735" cy="22481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lnSpc>
                <a:spcPct val="150000"/>
              </a:lnSpc>
            </a:pPr>
            <a:r>
              <a:rPr lang="en-AU" sz="2000" dirty="0">
                <a:solidFill>
                  <a:schemeClr val="tx1"/>
                </a:solidFill>
              </a:rPr>
              <a:t>Describe how the use of technology has affected tone colour and texture in this excerpt.</a:t>
            </a:r>
          </a:p>
        </p:txBody>
      </p:sp>
      <p:sp>
        <p:nvSpPr>
          <p:cNvPr id="6" name="TextBox 1">
            <a:extLst>
              <a:ext uri="{FF2B5EF4-FFF2-40B4-BE49-F238E27FC236}">
                <a16:creationId xmlns:a16="http://schemas.microsoft.com/office/drawing/2014/main" id="{0E344650-6D97-3D4C-08C6-E52D1B8685B4}"/>
              </a:ext>
              <a:ext uri="{C183D7F6-B498-43B3-948B-1728B52AA6E4}">
                <adec:decorative xmlns:adec="http://schemas.microsoft.com/office/drawing/2017/decorative" val="0"/>
              </a:ext>
            </a:extLst>
          </p:cNvPr>
          <p:cNvSpPr txBox="1"/>
          <p:nvPr/>
        </p:nvSpPr>
        <p:spPr>
          <a:xfrm>
            <a:off x="7808265" y="4844090"/>
            <a:ext cx="4035735" cy="461665"/>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r>
              <a:rPr lang="en-AU" sz="1000" b="1" dirty="0">
                <a:solidFill>
                  <a:schemeClr val="accent2"/>
                </a:solidFill>
                <a:cs typeface="Segoe UI"/>
                <a:hlinkClick r:id="rId3">
                  <a:extLst>
                    <a:ext uri="{A12FA001-AC4F-418D-AE19-62706E023703}">
                      <ahyp:hlinkClr xmlns:ahyp="http://schemas.microsoft.com/office/drawing/2018/hyperlinkcolor" val="tx"/>
                    </a:ext>
                  </a:extLst>
                </a:hlinkClick>
              </a:rPr>
              <a:t>Music 1 HSC exam papers</a:t>
            </a:r>
            <a:r>
              <a:rPr lang="en-AU" sz="1000" dirty="0">
                <a:solidFill>
                  <a:schemeClr val="accent2"/>
                </a:solidFill>
                <a:hlinkClick r:id="rId3">
                  <a:extLst>
                    <a:ext uri="{A12FA001-AC4F-418D-AE19-62706E023703}">
                      <ahyp:hlinkClr xmlns:ahyp="http://schemas.microsoft.com/office/drawing/2018/hyperlinkcolor" val="tx"/>
                    </a:ext>
                  </a:extLst>
                </a:hlinkClick>
              </a:rPr>
              <a:t> </a:t>
            </a:r>
            <a:r>
              <a:rPr lang="en-AU" sz="1000" dirty="0"/>
              <a:t>© NSW Education Standards Authority (NESA) for and on behalf of the Crown in right of the State of New South Wales, 2021.</a:t>
            </a:r>
            <a:endParaRPr lang="en-US" sz="1000" strike="sngStrike" dirty="0"/>
          </a:p>
        </p:txBody>
      </p:sp>
    </p:spTree>
    <p:extLst>
      <p:ext uri="{BB962C8B-B14F-4D97-AF65-F5344CB8AC3E}">
        <p14:creationId xmlns:p14="http://schemas.microsoft.com/office/powerpoint/2010/main" val="310993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 uri="{C183D7F6-B498-43B3-948B-1728B52AA6E4}">
                <adec:decorative xmlns:adec="http://schemas.microsoft.com/office/drawing/2017/decorative" val="0"/>
              </a:ext>
            </a:extLst>
          </p:cNvPr>
          <p:cNvSpPr>
            <a:spLocks noGrp="1"/>
          </p:cNvSpPr>
          <p:nvPr>
            <p:ph type="title"/>
          </p:nvPr>
        </p:nvSpPr>
        <p:spPr>
          <a:xfrm>
            <a:off x="360000" y="360000"/>
            <a:ext cx="10080000" cy="545601"/>
          </a:xfrm>
        </p:spPr>
        <p:txBody>
          <a:bodyPr anchor="t">
            <a:normAutofit fontScale="90000"/>
          </a:bodyPr>
          <a:lstStyle/>
          <a:p>
            <a:r>
              <a:rPr lang="en-AU" dirty="0"/>
              <a:t>How can I apply HITMODE to a past HSC question?</a:t>
            </a:r>
          </a:p>
        </p:txBody>
      </p:sp>
      <p:sp>
        <p:nvSpPr>
          <p:cNvPr id="10" name="TextBox 9">
            <a:extLst>
              <a:ext uri="{FF2B5EF4-FFF2-40B4-BE49-F238E27FC236}">
                <a16:creationId xmlns:a16="http://schemas.microsoft.com/office/drawing/2014/main" id="{476B8CF7-9254-D285-5786-D68BE0861006}"/>
              </a:ext>
              <a:ext uri="{C183D7F6-B498-43B3-948B-1728B52AA6E4}">
                <adec:decorative xmlns:adec="http://schemas.microsoft.com/office/drawing/2017/decorative" val="0"/>
              </a:ext>
            </a:extLst>
          </p:cNvPr>
          <p:cNvSpPr txBox="1"/>
          <p:nvPr/>
        </p:nvSpPr>
        <p:spPr>
          <a:xfrm>
            <a:off x="360000" y="817713"/>
            <a:ext cx="10703641" cy="959173"/>
          </a:xfrm>
          <a:prstGeom prst="rect">
            <a:avLst/>
          </a:prstGeom>
          <a:noFill/>
        </p:spPr>
        <p:txBody>
          <a:bodyPr wrap="square" lIns="91440" tIns="45720" rIns="91440" bIns="45720" anchor="t">
            <a:spAutoFit/>
          </a:bodyPr>
          <a:lstStyle/>
          <a:p>
            <a:pPr>
              <a:lnSpc>
                <a:spcPct val="150000"/>
              </a:lnSpc>
            </a:pPr>
            <a:r>
              <a:rPr lang="en-GB" sz="2000" dirty="0"/>
              <a:t>Activity – select any audio excerpt of your choice and answer the question using the table below.</a:t>
            </a:r>
          </a:p>
        </p:txBody>
      </p:sp>
      <p:graphicFrame>
        <p:nvGraphicFramePr>
          <p:cNvPr id="8" name="Table 5">
            <a:extLst>
              <a:ext uri="{FF2B5EF4-FFF2-40B4-BE49-F238E27FC236}">
                <a16:creationId xmlns:a16="http://schemas.microsoft.com/office/drawing/2014/main" id="{C4905C3A-DAA0-519C-4BAF-B6980CF4EF8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90838491"/>
              </p:ext>
            </p:extLst>
          </p:nvPr>
        </p:nvGraphicFramePr>
        <p:xfrm>
          <a:off x="360000" y="1897237"/>
          <a:ext cx="10141278" cy="3348741"/>
        </p:xfrm>
        <a:graphic>
          <a:graphicData uri="http://schemas.openxmlformats.org/drawingml/2006/table">
            <a:tbl>
              <a:tblPr firstRow="1" bandRow="1">
                <a:tableStyleId>{69012ECD-51FC-41F1-AA8D-1B2483CD663E}</a:tableStyleId>
              </a:tblPr>
              <a:tblGrid>
                <a:gridCol w="1448754">
                  <a:extLst>
                    <a:ext uri="{9D8B030D-6E8A-4147-A177-3AD203B41FA5}">
                      <a16:colId xmlns:a16="http://schemas.microsoft.com/office/drawing/2014/main" val="385313267"/>
                    </a:ext>
                  </a:extLst>
                </a:gridCol>
                <a:gridCol w="1448754">
                  <a:extLst>
                    <a:ext uri="{9D8B030D-6E8A-4147-A177-3AD203B41FA5}">
                      <a16:colId xmlns:a16="http://schemas.microsoft.com/office/drawing/2014/main" val="164667753"/>
                    </a:ext>
                  </a:extLst>
                </a:gridCol>
                <a:gridCol w="1448754">
                  <a:extLst>
                    <a:ext uri="{9D8B030D-6E8A-4147-A177-3AD203B41FA5}">
                      <a16:colId xmlns:a16="http://schemas.microsoft.com/office/drawing/2014/main" val="2829739963"/>
                    </a:ext>
                  </a:extLst>
                </a:gridCol>
                <a:gridCol w="1448754">
                  <a:extLst>
                    <a:ext uri="{9D8B030D-6E8A-4147-A177-3AD203B41FA5}">
                      <a16:colId xmlns:a16="http://schemas.microsoft.com/office/drawing/2014/main" val="889089991"/>
                    </a:ext>
                  </a:extLst>
                </a:gridCol>
                <a:gridCol w="1448754">
                  <a:extLst>
                    <a:ext uri="{9D8B030D-6E8A-4147-A177-3AD203B41FA5}">
                      <a16:colId xmlns:a16="http://schemas.microsoft.com/office/drawing/2014/main" val="2566380471"/>
                    </a:ext>
                  </a:extLst>
                </a:gridCol>
                <a:gridCol w="1448754">
                  <a:extLst>
                    <a:ext uri="{9D8B030D-6E8A-4147-A177-3AD203B41FA5}">
                      <a16:colId xmlns:a16="http://schemas.microsoft.com/office/drawing/2014/main" val="2515997619"/>
                    </a:ext>
                  </a:extLst>
                </a:gridCol>
                <a:gridCol w="1448754">
                  <a:extLst>
                    <a:ext uri="{9D8B030D-6E8A-4147-A177-3AD203B41FA5}">
                      <a16:colId xmlns:a16="http://schemas.microsoft.com/office/drawing/2014/main" val="3594451582"/>
                    </a:ext>
                  </a:extLst>
                </a:gridCol>
              </a:tblGrid>
              <a:tr h="324986">
                <a:tc>
                  <a:txBody>
                    <a:bodyPr/>
                    <a:lstStyle/>
                    <a:p>
                      <a:r>
                        <a:rPr lang="en-AU">
                          <a:latin typeface="+mj-l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a:latin typeface="+mj-lt"/>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a:latin typeface="+mj-lt"/>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a:latin typeface="+mj-lt"/>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a:latin typeface="+mj-lt"/>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a:latin typeface="+mj-lt"/>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latin typeface="+mj-lt"/>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476889"/>
                  </a:ext>
                </a:extLst>
              </a:tr>
              <a:tr h="1083289">
                <a:tc>
                  <a:txBody>
                    <a:bodyPr/>
                    <a:lstStyle/>
                    <a:p>
                      <a:pPr>
                        <a:lnSpc>
                          <a:spcPct val="114000"/>
                        </a:lnSpc>
                      </a:pPr>
                      <a:r>
                        <a:rPr lang="en-AU" sz="1200" b="0" i="0" kern="1200" dirty="0">
                          <a:solidFill>
                            <a:schemeClr val="tx1"/>
                          </a:solidFill>
                          <a:effectLst/>
                          <a:latin typeface="+mn-lt"/>
                          <a:ea typeface="+mn-ea"/>
                          <a:cs typeface="+mn-cs"/>
                        </a:rPr>
                        <a:t>Write the important terms.</a:t>
                      </a:r>
                      <a:endParaRPr lang="en-AU"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pPr>
                      <a:r>
                        <a:rPr lang="en-US" sz="1200" b="0" i="0" kern="1200" dirty="0">
                          <a:solidFill>
                            <a:schemeClr val="tx1"/>
                          </a:solidFill>
                          <a:effectLst/>
                          <a:latin typeface="+mn-lt"/>
                          <a:ea typeface="+mn-ea"/>
                          <a:cs typeface="+mn-cs"/>
                        </a:rPr>
                        <a:t>Which concept(s) am I </a:t>
                      </a:r>
                      <a:r>
                        <a:rPr lang="en-US" sz="1200" b="0" i="0" kern="1200" dirty="0" err="1">
                          <a:solidFill>
                            <a:schemeClr val="tx1"/>
                          </a:solidFill>
                          <a:effectLst/>
                          <a:latin typeface="+mn-lt"/>
                          <a:ea typeface="+mn-ea"/>
                          <a:cs typeface="+mn-cs"/>
                        </a:rPr>
                        <a:t>analysing</a:t>
                      </a:r>
                      <a:r>
                        <a:rPr lang="en-US" sz="1200" b="0" i="0" kern="1200" dirty="0">
                          <a:solidFill>
                            <a:schemeClr val="tx1"/>
                          </a:solidFill>
                          <a:effectLst/>
                          <a:latin typeface="+mn-lt"/>
                          <a:ea typeface="+mn-ea"/>
                          <a:cs typeface="+mn-cs"/>
                        </a:rPr>
                        <a:t>?</a:t>
                      </a:r>
                      <a:endParaRPr lang="en-AU"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pPr>
                      <a:r>
                        <a:rPr lang="en-US" sz="1200" b="0" i="0" kern="1200" dirty="0">
                          <a:solidFill>
                            <a:schemeClr val="tx1"/>
                          </a:solidFill>
                          <a:effectLst/>
                          <a:latin typeface="+mn-lt"/>
                          <a:ea typeface="+mn-ea"/>
                          <a:cs typeface="+mn-cs"/>
                        </a:rPr>
                        <a:t>Listen to the excerpt and write a topic sentence. </a:t>
                      </a:r>
                      <a:endParaRPr lang="en-AU"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pPr>
                      <a:r>
                        <a:rPr lang="en-US" sz="1200" b="0" i="0" kern="1200" dirty="0">
                          <a:solidFill>
                            <a:schemeClr val="tx1"/>
                          </a:solidFill>
                          <a:effectLst/>
                          <a:latin typeface="+mn-lt"/>
                          <a:ea typeface="+mn-ea"/>
                          <a:cs typeface="+mn-cs"/>
                        </a:rPr>
                        <a:t>What metalanguage could I use?</a:t>
                      </a:r>
                      <a:endParaRPr lang="en-AU"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pPr>
                      <a:r>
                        <a:rPr lang="en-US" sz="1200" b="0" i="0" kern="1200" dirty="0">
                          <a:solidFill>
                            <a:schemeClr val="tx1"/>
                          </a:solidFill>
                          <a:effectLst/>
                          <a:latin typeface="+mn-lt"/>
                          <a:ea typeface="+mn-ea"/>
                          <a:cs typeface="+mn-cs"/>
                        </a:rPr>
                        <a:t>How can I </a:t>
                      </a:r>
                      <a:r>
                        <a:rPr lang="en-US" sz="1200" b="0" i="0" kern="1200" dirty="0" err="1">
                          <a:solidFill>
                            <a:schemeClr val="tx1"/>
                          </a:solidFill>
                          <a:effectLst/>
                          <a:latin typeface="+mn-lt"/>
                          <a:ea typeface="+mn-ea"/>
                          <a:cs typeface="+mn-cs"/>
                        </a:rPr>
                        <a:t>organise</a:t>
                      </a:r>
                      <a:r>
                        <a:rPr lang="en-US" sz="1200" b="0" i="0" kern="1200" dirty="0">
                          <a:solidFill>
                            <a:schemeClr val="tx1"/>
                          </a:solidFill>
                          <a:effectLst/>
                          <a:latin typeface="+mn-lt"/>
                          <a:ea typeface="+mn-ea"/>
                          <a:cs typeface="+mn-cs"/>
                        </a:rPr>
                        <a:t> or structure my points in my response?</a:t>
                      </a:r>
                      <a:endParaRPr lang="en-AU"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pPr>
                      <a:r>
                        <a:rPr lang="en-US" sz="1200" b="0" i="0" kern="1200" dirty="0">
                          <a:solidFill>
                            <a:schemeClr val="tx1"/>
                          </a:solidFill>
                          <a:effectLst/>
                          <a:latin typeface="+mn-lt"/>
                          <a:ea typeface="+mn-ea"/>
                          <a:cs typeface="+mn-cs"/>
                        </a:rPr>
                        <a:t>Add detail to your analysis points. </a:t>
                      </a:r>
                      <a:endParaRPr lang="en-AU"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pPr>
                      <a:r>
                        <a:rPr lang="en-US" sz="1200" b="0" i="0" kern="1200" dirty="0">
                          <a:solidFill>
                            <a:schemeClr val="tx1"/>
                          </a:solidFill>
                          <a:effectLst/>
                          <a:latin typeface="+mn-lt"/>
                          <a:ea typeface="+mn-ea"/>
                          <a:cs typeface="+mn-cs"/>
                        </a:rPr>
                        <a:t>End your answer with a concluding sentence that </a:t>
                      </a:r>
                      <a:r>
                        <a:rPr lang="en-US" sz="1200" b="0" i="0" kern="1200" dirty="0" err="1">
                          <a:solidFill>
                            <a:schemeClr val="tx1"/>
                          </a:solidFill>
                          <a:effectLst/>
                          <a:latin typeface="+mn-lt"/>
                          <a:ea typeface="+mn-ea"/>
                          <a:cs typeface="+mn-cs"/>
                        </a:rPr>
                        <a:t>summarises</a:t>
                      </a:r>
                      <a:r>
                        <a:rPr lang="en-US" sz="1200" b="0" i="0" kern="1200" dirty="0">
                          <a:solidFill>
                            <a:schemeClr val="tx1"/>
                          </a:solidFill>
                          <a:effectLst/>
                          <a:latin typeface="+mn-lt"/>
                          <a:ea typeface="+mn-ea"/>
                          <a:cs typeface="+mn-cs"/>
                        </a:rPr>
                        <a:t> your points and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answers the question.</a:t>
                      </a:r>
                      <a:endParaRPr lang="en-AU"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690503"/>
                  </a:ext>
                </a:extLst>
              </a:tr>
              <a:tr h="1240858">
                <a:tc>
                  <a:txBody>
                    <a:bodyPr/>
                    <a:lstStyle/>
                    <a:p>
                      <a:endParaRPr lang="en-AU" sz="1200" b="0"/>
                    </a:p>
                    <a:p>
                      <a:endParaRPr lang="en-AU" sz="1200" b="0"/>
                    </a:p>
                    <a:p>
                      <a:endParaRPr lang="en-AU" sz="1200" b="0"/>
                    </a:p>
                    <a:p>
                      <a:endParaRPr lang="en-AU" sz="1200" b="0"/>
                    </a:p>
                    <a:p>
                      <a:endParaRPr lang="en-AU" sz="1200" b="0"/>
                    </a:p>
                    <a:p>
                      <a:endParaRPr lang="en-AU" sz="12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12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12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12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12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12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3730666"/>
                  </a:ext>
                </a:extLst>
              </a:tr>
            </a:tbl>
          </a:graphicData>
        </a:graphic>
      </p:graphicFrame>
      <p:grpSp>
        <p:nvGrpSpPr>
          <p:cNvPr id="17" name="Group 16" descr="HSC music 1 aural skills Q1 2022">
            <a:extLst>
              <a:ext uri="{FF2B5EF4-FFF2-40B4-BE49-F238E27FC236}">
                <a16:creationId xmlns:a16="http://schemas.microsoft.com/office/drawing/2014/main" id="{3EAF914C-754F-3FE4-D09E-0BBDDD9F6AC1}"/>
              </a:ext>
            </a:extLst>
          </p:cNvPr>
          <p:cNvGrpSpPr/>
          <p:nvPr/>
        </p:nvGrpSpPr>
        <p:grpSpPr>
          <a:xfrm>
            <a:off x="360001" y="5324634"/>
            <a:ext cx="1592964" cy="1099560"/>
            <a:chOff x="360000" y="5297246"/>
            <a:chExt cx="1592964" cy="1099560"/>
          </a:xfrm>
        </p:grpSpPr>
        <p:sp>
          <p:nvSpPr>
            <p:cNvPr id="11" name="Arrow: Right 10">
              <a:extLst>
                <a:ext uri="{FF2B5EF4-FFF2-40B4-BE49-F238E27FC236}">
                  <a16:creationId xmlns:a16="http://schemas.microsoft.com/office/drawing/2014/main" id="{D8299F8E-4F6F-5372-27FC-86046D7854F3}"/>
                </a:ext>
                <a:ext uri="{C183D7F6-B498-43B3-948B-1728B52AA6E4}">
                  <adec:decorative xmlns:adec="http://schemas.microsoft.com/office/drawing/2017/decorative" val="1"/>
                </a:ext>
              </a:extLst>
            </p:cNvPr>
            <p:cNvSpPr/>
            <p:nvPr/>
          </p:nvSpPr>
          <p:spPr>
            <a:xfrm>
              <a:off x="1364844" y="5562499"/>
              <a:ext cx="588120" cy="569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2" name="Group 11">
              <a:extLst>
                <a:ext uri="{FF2B5EF4-FFF2-40B4-BE49-F238E27FC236}">
                  <a16:creationId xmlns:a16="http://schemas.microsoft.com/office/drawing/2014/main" id="{21EBCC21-BF0E-6FE4-A3DC-FC07BB626D0C}"/>
                </a:ext>
              </a:extLst>
            </p:cNvPr>
            <p:cNvGrpSpPr/>
            <p:nvPr/>
          </p:nvGrpSpPr>
          <p:grpSpPr>
            <a:xfrm>
              <a:off x="360000" y="5297246"/>
              <a:ext cx="1099560" cy="1099560"/>
              <a:chOff x="2603382" y="2330391"/>
              <a:chExt cx="2197218" cy="2197218"/>
            </a:xfrm>
            <a:solidFill>
              <a:schemeClr val="tx2"/>
            </a:solidFill>
          </p:grpSpPr>
          <p:sp>
            <p:nvSpPr>
              <p:cNvPr id="15" name="Oval 14">
                <a:extLst>
                  <a:ext uri="{FF2B5EF4-FFF2-40B4-BE49-F238E27FC236}">
                    <a16:creationId xmlns:a16="http://schemas.microsoft.com/office/drawing/2014/main" id="{7AC1D820-0E36-2073-8F02-786F814E3C3A}"/>
                  </a:ext>
                </a:extLst>
              </p:cNvPr>
              <p:cNvSpPr/>
              <p:nvPr/>
            </p:nvSpPr>
            <p:spPr>
              <a:xfrm>
                <a:off x="2603382" y="2330391"/>
                <a:ext cx="2197218" cy="219721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Oval 4">
                <a:extLst>
                  <a:ext uri="{FF2B5EF4-FFF2-40B4-BE49-F238E27FC236}">
                    <a16:creationId xmlns:a16="http://schemas.microsoft.com/office/drawing/2014/main" id="{ED6C9374-0C3D-E3C2-6258-D4AB7EF8CB99}"/>
                  </a:ext>
                </a:extLst>
              </p:cNvPr>
              <p:cNvSpPr txBox="1"/>
              <p:nvPr/>
            </p:nvSpPr>
            <p:spPr>
              <a:xfrm>
                <a:off x="2780850" y="2920246"/>
                <a:ext cx="1830481" cy="115120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85725" lvl="0"/>
                <a:r>
                  <a:rPr lang="en-GB" sz="1100" dirty="0"/>
                  <a:t>HSC Music 1 aural skills Q1 2022</a:t>
                </a:r>
              </a:p>
            </p:txBody>
          </p:sp>
        </p:grpSp>
      </p:grpSp>
      <p:sp>
        <p:nvSpPr>
          <p:cNvPr id="14" name="Content Placeholder 2">
            <a:extLst>
              <a:ext uri="{FF2B5EF4-FFF2-40B4-BE49-F238E27FC236}">
                <a16:creationId xmlns:a16="http://schemas.microsoft.com/office/drawing/2014/main" id="{DE9720FA-7B4C-0EED-080C-B083C59ADC1E}"/>
              </a:ext>
              <a:ext uri="{C183D7F6-B498-43B3-948B-1728B52AA6E4}">
                <adec:decorative xmlns:adec="http://schemas.microsoft.com/office/drawing/2017/decorative" val="0"/>
              </a:ext>
            </a:extLst>
          </p:cNvPr>
          <p:cNvSpPr>
            <a:spLocks noGrp="1"/>
          </p:cNvSpPr>
          <p:nvPr>
            <p:ph type="body" sz="quarter" idx="18"/>
          </p:nvPr>
        </p:nvSpPr>
        <p:spPr>
          <a:xfrm>
            <a:off x="2051148" y="5636158"/>
            <a:ext cx="5278082" cy="476513"/>
          </a:xfrm>
          <a:ln>
            <a:noFill/>
          </a:ln>
        </p:spPr>
        <p:txBody>
          <a:bodyPr vert="horz" lIns="0" tIns="0" rIns="0" bIns="0" rtlCol="0" anchor="t">
            <a:noAutofit/>
          </a:bodyPr>
          <a:lstStyle/>
          <a:p>
            <a:pPr lvl="0"/>
            <a:r>
              <a:rPr lang="en-AU" i="0" dirty="0">
                <a:solidFill>
                  <a:schemeClr val="tx1"/>
                </a:solidFill>
                <a:latin typeface="+mn-lt"/>
              </a:rPr>
              <a:t>Describe how pitch is used in this excerpt</a:t>
            </a:r>
            <a:r>
              <a:rPr lang="en-AU" dirty="0">
                <a:solidFill>
                  <a:schemeClr val="tx1"/>
                </a:solidFill>
                <a:latin typeface="+mn-lt"/>
              </a:rPr>
              <a:t>.</a:t>
            </a:r>
            <a:endParaRPr lang="en-AU" i="0" dirty="0">
              <a:solidFill>
                <a:schemeClr val="tx1"/>
              </a:solidFill>
              <a:latin typeface="+mn-lt"/>
            </a:endParaRPr>
          </a:p>
        </p:txBody>
      </p:sp>
      <p:sp>
        <p:nvSpPr>
          <p:cNvPr id="3" name="TextBox 1">
            <a:extLst>
              <a:ext uri="{FF2B5EF4-FFF2-40B4-BE49-F238E27FC236}">
                <a16:creationId xmlns:a16="http://schemas.microsoft.com/office/drawing/2014/main" id="{CFC5AC0B-EE02-A6D8-976C-BC93A4B1C9DE}"/>
              </a:ext>
              <a:ext uri="{C183D7F6-B498-43B3-948B-1728B52AA6E4}">
                <adec:decorative xmlns:adec="http://schemas.microsoft.com/office/drawing/2017/decorative" val="0"/>
              </a:ext>
            </a:extLst>
          </p:cNvPr>
          <p:cNvSpPr txBox="1"/>
          <p:nvPr/>
        </p:nvSpPr>
        <p:spPr>
          <a:xfrm>
            <a:off x="360000" y="6449779"/>
            <a:ext cx="4756484" cy="30777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r>
              <a:rPr lang="en-AU" sz="1000" b="1" dirty="0">
                <a:solidFill>
                  <a:schemeClr val="accent2"/>
                </a:solidFill>
                <a:cs typeface="Segoe UI"/>
                <a:hlinkClick r:id="rId3">
                  <a:extLst>
                    <a:ext uri="{A12FA001-AC4F-418D-AE19-62706E023703}">
                      <ahyp:hlinkClr xmlns:ahyp="http://schemas.microsoft.com/office/drawing/2018/hyperlinkcolor" val="tx"/>
                    </a:ext>
                  </a:extLst>
                </a:hlinkClick>
              </a:rPr>
              <a:t>Music 1 HSC exam papers</a:t>
            </a:r>
            <a:r>
              <a:rPr lang="en-AU" sz="1000" dirty="0">
                <a:solidFill>
                  <a:schemeClr val="accent2"/>
                </a:solidFill>
                <a:hlinkClick r:id="rId3">
                  <a:extLst>
                    <a:ext uri="{A12FA001-AC4F-418D-AE19-62706E023703}">
                      <ahyp:hlinkClr xmlns:ahyp="http://schemas.microsoft.com/office/drawing/2018/hyperlinkcolor" val="tx"/>
                    </a:ext>
                  </a:extLst>
                </a:hlinkClick>
              </a:rPr>
              <a:t> </a:t>
            </a:r>
            <a:r>
              <a:rPr lang="en-AU" sz="1000" dirty="0"/>
              <a:t>© NSW Education Standards Authority (NESA) for and on behalf of the Crown in right of the State of New South Wales, 2021.</a:t>
            </a:r>
            <a:endParaRPr lang="en-US" sz="1000" strike="sngStrike" dirty="0"/>
          </a:p>
        </p:txBody>
      </p:sp>
      <p:sp>
        <p:nvSpPr>
          <p:cNvPr id="5" name="Slide Number Placeholder 4">
            <a:extLst>
              <a:ext uri="{FF2B5EF4-FFF2-40B4-BE49-F238E27FC236}">
                <a16:creationId xmlns:a16="http://schemas.microsoft.com/office/drawing/2014/main" id="{862247F2-F602-8159-8F79-288C35DE25C8}"/>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25</a:t>
            </a:fld>
            <a:endParaRPr lang="en-AU"/>
          </a:p>
        </p:txBody>
      </p:sp>
    </p:spTree>
    <p:extLst>
      <p:ext uri="{BB962C8B-B14F-4D97-AF65-F5344CB8AC3E}">
        <p14:creationId xmlns:p14="http://schemas.microsoft.com/office/powerpoint/2010/main" val="214402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EE6EB7-E9CA-6024-C000-D5DCA66948F3}"/>
              </a:ext>
              <a:ext uri="{C183D7F6-B498-43B3-948B-1728B52AA6E4}">
                <adec:decorative xmlns:adec="http://schemas.microsoft.com/office/drawing/2017/decorative" val="0"/>
              </a:ext>
            </a:extLst>
          </p:cNvPr>
          <p:cNvSpPr>
            <a:spLocks noGrp="1"/>
          </p:cNvSpPr>
          <p:nvPr>
            <p:ph type="ctrTitle"/>
          </p:nvPr>
        </p:nvSpPr>
        <p:spPr/>
        <p:txBody>
          <a:bodyPr anchor="t">
            <a:normAutofit/>
          </a:bodyPr>
          <a:lstStyle/>
          <a:p>
            <a:r>
              <a:rPr lang="en-AU" dirty="0"/>
              <a:t>Micro</a:t>
            </a:r>
            <a:endParaRPr lang="en-AU" sz="4400" dirty="0"/>
          </a:p>
        </p:txBody>
      </p:sp>
      <p:sp>
        <p:nvSpPr>
          <p:cNvPr id="2" name="Text Placeholder 1">
            <a:extLst>
              <a:ext uri="{FF2B5EF4-FFF2-40B4-BE49-F238E27FC236}">
                <a16:creationId xmlns:a16="http://schemas.microsoft.com/office/drawing/2014/main" id="{861FD604-60D8-02DE-975E-2F44023E384F}"/>
              </a:ext>
            </a:extLst>
          </p:cNvPr>
          <p:cNvSpPr>
            <a:spLocks noGrp="1"/>
          </p:cNvSpPr>
          <p:nvPr>
            <p:ph type="body" sz="quarter" idx="10"/>
          </p:nvPr>
        </p:nvSpPr>
        <p:spPr/>
        <p:txBody>
          <a:bodyPr/>
          <a:lstStyle/>
          <a:p>
            <a:r>
              <a:rPr lang="en-AU" sz="2000" dirty="0">
                <a:solidFill>
                  <a:schemeClr val="accent2"/>
                </a:solidFill>
                <a:latin typeface="+mn-lt"/>
              </a:rPr>
              <a:t>Components of the answer</a:t>
            </a:r>
            <a:endParaRPr lang="en-US" sz="2000" dirty="0">
              <a:solidFill>
                <a:schemeClr val="accent2"/>
              </a:solidFill>
              <a:latin typeface="+mn-lt"/>
            </a:endParaRPr>
          </a:p>
        </p:txBody>
      </p:sp>
      <p:sp>
        <p:nvSpPr>
          <p:cNvPr id="13" name="Footer Placeholder 1">
            <a:extLst>
              <a:ext uri="{FF2B5EF4-FFF2-40B4-BE49-F238E27FC236}">
                <a16:creationId xmlns:a16="http://schemas.microsoft.com/office/drawing/2014/main" id="{BC864972-5309-78B0-480B-31C99792AE34}"/>
              </a:ext>
              <a:ext uri="{C183D7F6-B498-43B3-948B-1728B52AA6E4}">
                <adec:decorative xmlns:adec="http://schemas.microsoft.com/office/drawing/2017/decorative" val="0"/>
              </a:ext>
            </a:extLst>
          </p:cNvPr>
          <p:cNvSpPr>
            <a:spLocks noGrp="1"/>
          </p:cNvSpPr>
          <p:nvPr>
            <p:ph type="ftr" sz="quarter" idx="3"/>
          </p:nvPr>
        </p:nvSpPr>
        <p:spPr/>
        <p:txBody>
          <a:bodyPr>
            <a:normAutofit/>
          </a:bodyPr>
          <a:lstStyle/>
          <a:p>
            <a:pPr>
              <a:spcAft>
                <a:spcPts val="600"/>
              </a:spcAft>
            </a:pPr>
            <a:r>
              <a:rPr lang="en-US" dirty="0">
                <a:latin typeface="+mn-lt"/>
              </a:rPr>
              <a:t>NSW Department of Education</a:t>
            </a:r>
            <a:endParaRPr lang="en-AU" dirty="0">
              <a:latin typeface="+mn-lt"/>
            </a:endParaRPr>
          </a:p>
        </p:txBody>
      </p:sp>
      <p:pic>
        <p:nvPicPr>
          <p:cNvPr id="12" name="Picture Placeholder 11">
            <a:extLst>
              <a:ext uri="{FF2B5EF4-FFF2-40B4-BE49-F238E27FC236}">
                <a16:creationId xmlns:a16="http://schemas.microsoft.com/office/drawing/2014/main" id="{9BD21F6E-74F8-C84C-00BD-9D7EB893AD52}"/>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7128000" y="9832"/>
            <a:ext cx="5064000" cy="6858000"/>
          </a:xfrm>
        </p:spPr>
      </p:pic>
    </p:spTree>
    <p:extLst>
      <p:ext uri="{BB962C8B-B14F-4D97-AF65-F5344CB8AC3E}">
        <p14:creationId xmlns:p14="http://schemas.microsoft.com/office/powerpoint/2010/main" val="416293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2DC44C-7C4D-83D0-ECB0-EA106E3D9455}"/>
              </a:ext>
              <a:ext uri="{C183D7F6-B498-43B3-948B-1728B52AA6E4}">
                <adec:decorative xmlns:adec="http://schemas.microsoft.com/office/drawing/2017/decorative" val="0"/>
              </a:ext>
            </a:extLst>
          </p:cNvPr>
          <p:cNvSpPr>
            <a:spLocks noGrp="1"/>
          </p:cNvSpPr>
          <p:nvPr>
            <p:ph type="title"/>
          </p:nvPr>
        </p:nvSpPr>
        <p:spPr/>
        <p:txBody>
          <a:bodyPr/>
          <a:lstStyle/>
          <a:p>
            <a:r>
              <a:rPr lang="en-AU" dirty="0"/>
              <a:t>Framework 2 – What? Where? Who? Why?</a:t>
            </a:r>
          </a:p>
        </p:txBody>
      </p:sp>
      <p:sp>
        <p:nvSpPr>
          <p:cNvPr id="6" name="Text Placeholder 5">
            <a:extLst>
              <a:ext uri="{FF2B5EF4-FFF2-40B4-BE49-F238E27FC236}">
                <a16:creationId xmlns:a16="http://schemas.microsoft.com/office/drawing/2014/main" id="{37268E51-5126-5B1D-7E83-7A621C47D810}"/>
              </a:ext>
              <a:ext uri="{C183D7F6-B498-43B3-948B-1728B52AA6E4}">
                <adec:decorative xmlns:adec="http://schemas.microsoft.com/office/drawing/2017/decorative" val="0"/>
              </a:ext>
            </a:extLst>
          </p:cNvPr>
          <p:cNvSpPr txBox="1">
            <a:spLocks/>
          </p:cNvSpPr>
          <p:nvPr/>
        </p:nvSpPr>
        <p:spPr>
          <a:xfrm>
            <a:off x="360000" y="1485720"/>
            <a:ext cx="10761563" cy="920093"/>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b="1" dirty="0"/>
              <a:t>What? Where? Who? Why? </a:t>
            </a:r>
            <a:r>
              <a:rPr lang="en-AU" dirty="0"/>
              <a:t>is a framework that can be used to achieve </a:t>
            </a:r>
            <a:r>
              <a:rPr lang="en-AU" b="1" dirty="0"/>
              <a:t>detailed</a:t>
            </a:r>
            <a:r>
              <a:rPr lang="en-AU" dirty="0"/>
              <a:t> musical observations in an aural skills written response.</a:t>
            </a:r>
          </a:p>
        </p:txBody>
      </p:sp>
      <p:grpSp>
        <p:nvGrpSpPr>
          <p:cNvPr id="13" name="Group 12" descr="What?">
            <a:extLst>
              <a:ext uri="{FF2B5EF4-FFF2-40B4-BE49-F238E27FC236}">
                <a16:creationId xmlns:a16="http://schemas.microsoft.com/office/drawing/2014/main" id="{442938A5-2266-FF9B-B177-4DB52B10E9D9}"/>
              </a:ext>
            </a:extLst>
          </p:cNvPr>
          <p:cNvGrpSpPr/>
          <p:nvPr/>
        </p:nvGrpSpPr>
        <p:grpSpPr>
          <a:xfrm>
            <a:off x="895916" y="2771943"/>
            <a:ext cx="2612418" cy="2158704"/>
            <a:chOff x="1415523" y="2389239"/>
            <a:chExt cx="2879507" cy="2379406"/>
          </a:xfrm>
        </p:grpSpPr>
        <p:sp>
          <p:nvSpPr>
            <p:cNvPr id="9" name="Isosceles Triangle 8">
              <a:extLst>
                <a:ext uri="{FF2B5EF4-FFF2-40B4-BE49-F238E27FC236}">
                  <a16:creationId xmlns:a16="http://schemas.microsoft.com/office/drawing/2014/main" id="{4BCA65D8-A7C0-A991-724C-2A1DB278DAC9}"/>
                </a:ext>
              </a:extLst>
            </p:cNvPr>
            <p:cNvSpPr/>
            <p:nvPr/>
          </p:nvSpPr>
          <p:spPr>
            <a:xfrm rot="5400000">
              <a:off x="2954268" y="3137832"/>
              <a:ext cx="1799304" cy="88222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800"/>
            </a:p>
          </p:txBody>
        </p:sp>
        <p:sp>
          <p:nvSpPr>
            <p:cNvPr id="8" name="Oval 7">
              <a:extLst>
                <a:ext uri="{FF2B5EF4-FFF2-40B4-BE49-F238E27FC236}">
                  <a16:creationId xmlns:a16="http://schemas.microsoft.com/office/drawing/2014/main" id="{C513C6FB-18CE-5458-CC0A-CEB0EAACC4D0}"/>
                </a:ext>
              </a:extLst>
            </p:cNvPr>
            <p:cNvSpPr/>
            <p:nvPr/>
          </p:nvSpPr>
          <p:spPr>
            <a:xfrm>
              <a:off x="1415523" y="2389239"/>
              <a:ext cx="2379406" cy="2379406"/>
            </a:xfrm>
            <a:prstGeom prst="ellipse">
              <a:avLst/>
            </a:prstGeom>
            <a:solidFill>
              <a:schemeClr val="bg2"/>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mj-lt"/>
                </a:rPr>
                <a:t>What?</a:t>
              </a:r>
            </a:p>
          </p:txBody>
        </p:sp>
      </p:grpSp>
      <p:sp>
        <p:nvSpPr>
          <p:cNvPr id="2" name="Rectangle: Rounded Corners 1">
            <a:extLst>
              <a:ext uri="{FF2B5EF4-FFF2-40B4-BE49-F238E27FC236}">
                <a16:creationId xmlns:a16="http://schemas.microsoft.com/office/drawing/2014/main" id="{3CC512F3-5E1A-8C09-88A2-EA5256CA8769}"/>
              </a:ext>
              <a:ext uri="{C183D7F6-B498-43B3-948B-1728B52AA6E4}">
                <adec:decorative xmlns:adec="http://schemas.microsoft.com/office/drawing/2017/decorative" val="0"/>
              </a:ext>
            </a:extLst>
          </p:cNvPr>
          <p:cNvSpPr/>
          <p:nvPr/>
        </p:nvSpPr>
        <p:spPr>
          <a:xfrm>
            <a:off x="758395" y="5107838"/>
            <a:ext cx="2382945" cy="80702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800" dirty="0">
                <a:solidFill>
                  <a:schemeClr val="bg1"/>
                </a:solidFill>
              </a:rPr>
              <a:t>What is the musical observation?</a:t>
            </a:r>
          </a:p>
        </p:txBody>
      </p:sp>
      <p:grpSp>
        <p:nvGrpSpPr>
          <p:cNvPr id="14" name="Group 13" descr="Where?">
            <a:extLst>
              <a:ext uri="{FF2B5EF4-FFF2-40B4-BE49-F238E27FC236}">
                <a16:creationId xmlns:a16="http://schemas.microsoft.com/office/drawing/2014/main" id="{782DBCD5-F385-CBE7-7AF0-9A12A349EB5F}"/>
              </a:ext>
            </a:extLst>
          </p:cNvPr>
          <p:cNvGrpSpPr/>
          <p:nvPr/>
        </p:nvGrpSpPr>
        <p:grpSpPr>
          <a:xfrm>
            <a:off x="3578861" y="2771943"/>
            <a:ext cx="2612418" cy="2158704"/>
            <a:chOff x="1415523" y="2389239"/>
            <a:chExt cx="2879507" cy="2379406"/>
          </a:xfrm>
        </p:grpSpPr>
        <p:sp>
          <p:nvSpPr>
            <p:cNvPr id="15" name="Isosceles Triangle 14">
              <a:extLst>
                <a:ext uri="{FF2B5EF4-FFF2-40B4-BE49-F238E27FC236}">
                  <a16:creationId xmlns:a16="http://schemas.microsoft.com/office/drawing/2014/main" id="{4FE9A03B-046A-45FF-0AD5-3C63D2C0B619}"/>
                </a:ext>
              </a:extLst>
            </p:cNvPr>
            <p:cNvSpPr/>
            <p:nvPr/>
          </p:nvSpPr>
          <p:spPr>
            <a:xfrm rot="5400000">
              <a:off x="2954268" y="3137832"/>
              <a:ext cx="1799304" cy="88222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800"/>
            </a:p>
          </p:txBody>
        </p:sp>
        <p:sp>
          <p:nvSpPr>
            <p:cNvPr id="16" name="Oval 15">
              <a:extLst>
                <a:ext uri="{FF2B5EF4-FFF2-40B4-BE49-F238E27FC236}">
                  <a16:creationId xmlns:a16="http://schemas.microsoft.com/office/drawing/2014/main" id="{46CAEF5A-ECB5-15B9-C3C2-0227067DA961}"/>
                </a:ext>
              </a:extLst>
            </p:cNvPr>
            <p:cNvSpPr/>
            <p:nvPr/>
          </p:nvSpPr>
          <p:spPr>
            <a:xfrm>
              <a:off x="1415523" y="2389239"/>
              <a:ext cx="2379406" cy="2379406"/>
            </a:xfrm>
            <a:prstGeom prst="ellipse">
              <a:avLst/>
            </a:prstGeom>
            <a:solidFill>
              <a:schemeClr val="bg2"/>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mj-lt"/>
                </a:rPr>
                <a:t>Where?</a:t>
              </a:r>
            </a:p>
          </p:txBody>
        </p:sp>
      </p:grpSp>
      <p:sp>
        <p:nvSpPr>
          <p:cNvPr id="10" name="Rectangle: Rounded Corners 9">
            <a:extLst>
              <a:ext uri="{FF2B5EF4-FFF2-40B4-BE49-F238E27FC236}">
                <a16:creationId xmlns:a16="http://schemas.microsoft.com/office/drawing/2014/main" id="{2410B2BD-6B04-6218-F413-FC01AEB28474}"/>
              </a:ext>
              <a:ext uri="{C183D7F6-B498-43B3-948B-1728B52AA6E4}">
                <adec:decorative xmlns:adec="http://schemas.microsoft.com/office/drawing/2017/decorative" val="0"/>
              </a:ext>
            </a:extLst>
          </p:cNvPr>
          <p:cNvSpPr/>
          <p:nvPr/>
        </p:nvSpPr>
        <p:spPr>
          <a:xfrm>
            <a:off x="3475839" y="5107838"/>
            <a:ext cx="2359897" cy="80702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800" dirty="0">
                <a:solidFill>
                  <a:schemeClr val="bg1"/>
                </a:solidFill>
              </a:rPr>
              <a:t>Where in the piece does this occur?</a:t>
            </a:r>
          </a:p>
        </p:txBody>
      </p:sp>
      <p:grpSp>
        <p:nvGrpSpPr>
          <p:cNvPr id="17" name="Group 16" descr="Who?">
            <a:extLst>
              <a:ext uri="{FF2B5EF4-FFF2-40B4-BE49-F238E27FC236}">
                <a16:creationId xmlns:a16="http://schemas.microsoft.com/office/drawing/2014/main" id="{3934858E-41C8-0470-FEE8-2C7C143BFB89}"/>
              </a:ext>
            </a:extLst>
          </p:cNvPr>
          <p:cNvGrpSpPr/>
          <p:nvPr/>
        </p:nvGrpSpPr>
        <p:grpSpPr>
          <a:xfrm>
            <a:off x="6300660" y="2771943"/>
            <a:ext cx="2612418" cy="2158704"/>
            <a:chOff x="1415523" y="2389239"/>
            <a:chExt cx="2879507" cy="2379406"/>
          </a:xfrm>
        </p:grpSpPr>
        <p:sp>
          <p:nvSpPr>
            <p:cNvPr id="18" name="Isosceles Triangle 17">
              <a:extLst>
                <a:ext uri="{FF2B5EF4-FFF2-40B4-BE49-F238E27FC236}">
                  <a16:creationId xmlns:a16="http://schemas.microsoft.com/office/drawing/2014/main" id="{AB1047A1-3205-2306-EEE3-5AEB65BCB0FF}"/>
                </a:ext>
              </a:extLst>
            </p:cNvPr>
            <p:cNvSpPr/>
            <p:nvPr/>
          </p:nvSpPr>
          <p:spPr>
            <a:xfrm rot="5400000">
              <a:off x="2954268" y="3137832"/>
              <a:ext cx="1799304" cy="88222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800"/>
            </a:p>
          </p:txBody>
        </p:sp>
        <p:sp>
          <p:nvSpPr>
            <p:cNvPr id="19" name="Oval 18">
              <a:extLst>
                <a:ext uri="{FF2B5EF4-FFF2-40B4-BE49-F238E27FC236}">
                  <a16:creationId xmlns:a16="http://schemas.microsoft.com/office/drawing/2014/main" id="{78229617-C422-4921-FC6D-4D31974CF434}"/>
                </a:ext>
              </a:extLst>
            </p:cNvPr>
            <p:cNvSpPr/>
            <p:nvPr/>
          </p:nvSpPr>
          <p:spPr>
            <a:xfrm>
              <a:off x="1415523" y="2389239"/>
              <a:ext cx="2379406" cy="2379406"/>
            </a:xfrm>
            <a:prstGeom prst="ellipse">
              <a:avLst/>
            </a:prstGeom>
            <a:solidFill>
              <a:schemeClr val="bg2"/>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mj-lt"/>
                </a:rPr>
                <a:t>Who?</a:t>
              </a:r>
            </a:p>
          </p:txBody>
        </p:sp>
      </p:grpSp>
      <p:sp>
        <p:nvSpPr>
          <p:cNvPr id="11" name="Rectangle: Rounded Corners 10">
            <a:extLst>
              <a:ext uri="{FF2B5EF4-FFF2-40B4-BE49-F238E27FC236}">
                <a16:creationId xmlns:a16="http://schemas.microsoft.com/office/drawing/2014/main" id="{CFBFDF7D-B238-4667-3180-EEDAD0CA084B}"/>
              </a:ext>
              <a:ext uri="{C183D7F6-B498-43B3-948B-1728B52AA6E4}">
                <adec:decorative xmlns:adec="http://schemas.microsoft.com/office/drawing/2017/decorative" val="0"/>
              </a:ext>
            </a:extLst>
          </p:cNvPr>
          <p:cNvSpPr/>
          <p:nvPr/>
        </p:nvSpPr>
        <p:spPr>
          <a:xfrm>
            <a:off x="6170235" y="5107838"/>
            <a:ext cx="2382945" cy="80702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nSpc>
                <a:spcPct val="114000"/>
              </a:lnSpc>
            </a:pPr>
            <a:r>
              <a:rPr lang="en-AU" sz="1800" dirty="0">
                <a:solidFill>
                  <a:schemeClr val="bg1"/>
                </a:solidFill>
              </a:rPr>
              <a:t>Who is playing it?</a:t>
            </a:r>
          </a:p>
        </p:txBody>
      </p:sp>
      <p:sp>
        <p:nvSpPr>
          <p:cNvPr id="22" name="Oval 21" descr="Why?">
            <a:extLst>
              <a:ext uri="{FF2B5EF4-FFF2-40B4-BE49-F238E27FC236}">
                <a16:creationId xmlns:a16="http://schemas.microsoft.com/office/drawing/2014/main" id="{E4DBC223-40B4-B059-6CB7-8290EF456623}"/>
              </a:ext>
            </a:extLst>
          </p:cNvPr>
          <p:cNvSpPr/>
          <p:nvPr/>
        </p:nvSpPr>
        <p:spPr>
          <a:xfrm>
            <a:off x="8962469" y="2771943"/>
            <a:ext cx="2158704" cy="2158704"/>
          </a:xfrm>
          <a:prstGeom prst="ellipse">
            <a:avLst/>
          </a:prstGeom>
          <a:solidFill>
            <a:schemeClr val="bg2"/>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mj-lt"/>
              </a:rPr>
              <a:t>Why?</a:t>
            </a:r>
          </a:p>
        </p:txBody>
      </p:sp>
      <p:sp>
        <p:nvSpPr>
          <p:cNvPr id="12" name="Rectangle: Rounded Corners 11">
            <a:extLst>
              <a:ext uri="{FF2B5EF4-FFF2-40B4-BE49-F238E27FC236}">
                <a16:creationId xmlns:a16="http://schemas.microsoft.com/office/drawing/2014/main" id="{9858C7FF-E08D-853F-3D7D-D6D1C18F7BE1}"/>
              </a:ext>
              <a:ext uri="{C183D7F6-B498-43B3-948B-1728B52AA6E4}">
                <adec:decorative xmlns:adec="http://schemas.microsoft.com/office/drawing/2017/decorative" val="0"/>
              </a:ext>
            </a:extLst>
          </p:cNvPr>
          <p:cNvSpPr/>
          <p:nvPr/>
        </p:nvSpPr>
        <p:spPr>
          <a:xfrm>
            <a:off x="8887679" y="5107838"/>
            <a:ext cx="2359897" cy="80702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800" dirty="0">
                <a:solidFill>
                  <a:schemeClr val="bg1"/>
                </a:solidFill>
              </a:rPr>
              <a:t>Why is it being used?</a:t>
            </a:r>
          </a:p>
        </p:txBody>
      </p:sp>
      <p:sp>
        <p:nvSpPr>
          <p:cNvPr id="4" name="Slide Number Placeholder 3">
            <a:extLst>
              <a:ext uri="{FF2B5EF4-FFF2-40B4-BE49-F238E27FC236}">
                <a16:creationId xmlns:a16="http://schemas.microsoft.com/office/drawing/2014/main" id="{99DE4768-4EF3-C1A3-FB70-6941464C79A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347393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2DC44C-7C4D-83D0-ECB0-EA106E3D9455}"/>
              </a:ext>
              <a:ext uri="{C183D7F6-B498-43B3-948B-1728B52AA6E4}">
                <adec:decorative xmlns:adec="http://schemas.microsoft.com/office/drawing/2017/decorative" val="0"/>
              </a:ext>
            </a:extLst>
          </p:cNvPr>
          <p:cNvSpPr>
            <a:spLocks noGrp="1"/>
          </p:cNvSpPr>
          <p:nvPr>
            <p:ph type="title"/>
          </p:nvPr>
        </p:nvSpPr>
        <p:spPr/>
        <p:txBody>
          <a:bodyPr vert="horz" lIns="0" tIns="0" rIns="0" bIns="0" rtlCol="0" anchor="t">
            <a:normAutofit/>
          </a:bodyPr>
          <a:lstStyle/>
          <a:p>
            <a:r>
              <a:rPr lang="en-AU" dirty="0"/>
              <a:t>What? Where? Who? Why?</a:t>
            </a:r>
          </a:p>
        </p:txBody>
      </p:sp>
      <p:sp>
        <p:nvSpPr>
          <p:cNvPr id="9" name="Text Placeholder 5">
            <a:extLst>
              <a:ext uri="{FF2B5EF4-FFF2-40B4-BE49-F238E27FC236}">
                <a16:creationId xmlns:a16="http://schemas.microsoft.com/office/drawing/2014/main" id="{6D64F17F-490F-88F3-6386-09D18580B011}"/>
              </a:ext>
              <a:ext uri="{C183D7F6-B498-43B3-948B-1728B52AA6E4}">
                <adec:decorative xmlns:adec="http://schemas.microsoft.com/office/drawing/2017/decorative" val="0"/>
              </a:ext>
            </a:extLst>
          </p:cNvPr>
          <p:cNvSpPr txBox="1">
            <a:spLocks/>
          </p:cNvSpPr>
          <p:nvPr/>
        </p:nvSpPr>
        <p:spPr>
          <a:xfrm>
            <a:off x="248944" y="905601"/>
            <a:ext cx="10761563" cy="356699"/>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This framework can be used for each musical observation that is identified in an excerpt.</a:t>
            </a:r>
          </a:p>
        </p:txBody>
      </p:sp>
      <p:sp>
        <p:nvSpPr>
          <p:cNvPr id="16" name="Rectangle: Rounded Corners 15">
            <a:extLst>
              <a:ext uri="{FF2B5EF4-FFF2-40B4-BE49-F238E27FC236}">
                <a16:creationId xmlns:a16="http://schemas.microsoft.com/office/drawing/2014/main" id="{FDAD3966-4C03-1201-FBD7-D072A8658758}"/>
              </a:ext>
            </a:extLst>
          </p:cNvPr>
          <p:cNvSpPr/>
          <p:nvPr/>
        </p:nvSpPr>
        <p:spPr>
          <a:xfrm>
            <a:off x="248944" y="1913267"/>
            <a:ext cx="2006576" cy="886867"/>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latin typeface="+mj-lt"/>
              </a:rPr>
              <a:t>What?</a:t>
            </a:r>
          </a:p>
        </p:txBody>
      </p:sp>
      <p:sp>
        <p:nvSpPr>
          <p:cNvPr id="17" name="Rectangle: Rounded Corners 16">
            <a:extLst>
              <a:ext uri="{FF2B5EF4-FFF2-40B4-BE49-F238E27FC236}">
                <a16:creationId xmlns:a16="http://schemas.microsoft.com/office/drawing/2014/main" id="{80C762C3-D26F-BE12-F2D4-46B59C3835BA}"/>
              </a:ext>
            </a:extLst>
          </p:cNvPr>
          <p:cNvSpPr/>
          <p:nvPr/>
        </p:nvSpPr>
        <p:spPr>
          <a:xfrm>
            <a:off x="2489200" y="1913267"/>
            <a:ext cx="9354800" cy="8868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State the musical observation.</a:t>
            </a:r>
          </a:p>
        </p:txBody>
      </p:sp>
      <p:sp>
        <p:nvSpPr>
          <p:cNvPr id="15" name="Rectangle: Rounded Corners 14">
            <a:extLst>
              <a:ext uri="{FF2B5EF4-FFF2-40B4-BE49-F238E27FC236}">
                <a16:creationId xmlns:a16="http://schemas.microsoft.com/office/drawing/2014/main" id="{1E2C7A20-E8C8-FDCD-E3BC-D717060B9E1F}"/>
              </a:ext>
            </a:extLst>
          </p:cNvPr>
          <p:cNvSpPr/>
          <p:nvPr/>
        </p:nvSpPr>
        <p:spPr>
          <a:xfrm>
            <a:off x="248944" y="2910304"/>
            <a:ext cx="2006576" cy="886867"/>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latin typeface="+mj-lt"/>
              </a:rPr>
              <a:t>Where?</a:t>
            </a:r>
          </a:p>
        </p:txBody>
      </p:sp>
      <p:sp>
        <p:nvSpPr>
          <p:cNvPr id="18" name="Rectangle: Rounded Corners 17">
            <a:extLst>
              <a:ext uri="{FF2B5EF4-FFF2-40B4-BE49-F238E27FC236}">
                <a16:creationId xmlns:a16="http://schemas.microsoft.com/office/drawing/2014/main" id="{192CA865-EDD4-5A4C-7377-5C646E142FB9}"/>
              </a:ext>
            </a:extLst>
          </p:cNvPr>
          <p:cNvSpPr/>
          <p:nvPr/>
        </p:nvSpPr>
        <p:spPr>
          <a:xfrm>
            <a:off x="2489200" y="2904796"/>
            <a:ext cx="9354800" cy="8868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Identify the section the specific examples occur.</a:t>
            </a:r>
          </a:p>
        </p:txBody>
      </p:sp>
      <p:sp>
        <p:nvSpPr>
          <p:cNvPr id="14" name="Rectangle: Rounded Corners 13">
            <a:extLst>
              <a:ext uri="{FF2B5EF4-FFF2-40B4-BE49-F238E27FC236}">
                <a16:creationId xmlns:a16="http://schemas.microsoft.com/office/drawing/2014/main" id="{9A8784B5-0BD8-3787-4766-9CE8E358A792}"/>
              </a:ext>
            </a:extLst>
          </p:cNvPr>
          <p:cNvSpPr/>
          <p:nvPr/>
        </p:nvSpPr>
        <p:spPr>
          <a:xfrm>
            <a:off x="248944" y="3907341"/>
            <a:ext cx="2006576" cy="886867"/>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latin typeface="+mj-lt"/>
              </a:rPr>
              <a:t>Who?</a:t>
            </a:r>
          </a:p>
        </p:txBody>
      </p:sp>
      <p:sp>
        <p:nvSpPr>
          <p:cNvPr id="22" name="Rectangle: Rounded Corners 21">
            <a:extLst>
              <a:ext uri="{FF2B5EF4-FFF2-40B4-BE49-F238E27FC236}">
                <a16:creationId xmlns:a16="http://schemas.microsoft.com/office/drawing/2014/main" id="{868EADC9-8D5D-7255-D9AC-A3001B1C25EA}"/>
              </a:ext>
            </a:extLst>
          </p:cNvPr>
          <p:cNvSpPr/>
          <p:nvPr/>
        </p:nvSpPr>
        <p:spPr>
          <a:xfrm>
            <a:off x="2489200" y="3907341"/>
            <a:ext cx="9354800" cy="8868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Identify the instrument(s)/voice(s)/sound source(s).</a:t>
            </a:r>
          </a:p>
        </p:txBody>
      </p:sp>
      <p:sp>
        <p:nvSpPr>
          <p:cNvPr id="13" name="Rectangle: Rounded Corners 12">
            <a:extLst>
              <a:ext uri="{FF2B5EF4-FFF2-40B4-BE49-F238E27FC236}">
                <a16:creationId xmlns:a16="http://schemas.microsoft.com/office/drawing/2014/main" id="{5231BC84-65E5-336D-187D-8D00D27E6C1E}"/>
              </a:ext>
            </a:extLst>
          </p:cNvPr>
          <p:cNvSpPr/>
          <p:nvPr/>
        </p:nvSpPr>
        <p:spPr>
          <a:xfrm>
            <a:off x="248944" y="4904378"/>
            <a:ext cx="2006576" cy="886867"/>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latin typeface="+mj-lt"/>
              </a:rPr>
              <a:t>Why?</a:t>
            </a:r>
          </a:p>
        </p:txBody>
      </p:sp>
      <p:sp>
        <p:nvSpPr>
          <p:cNvPr id="23" name="Rectangle: Rounded Corners 22">
            <a:extLst>
              <a:ext uri="{FF2B5EF4-FFF2-40B4-BE49-F238E27FC236}">
                <a16:creationId xmlns:a16="http://schemas.microsoft.com/office/drawing/2014/main" id="{DC87C00B-CE93-E8F0-76CF-5825A64FF907}"/>
              </a:ext>
            </a:extLst>
          </p:cNvPr>
          <p:cNvSpPr/>
          <p:nvPr/>
        </p:nvSpPr>
        <p:spPr>
          <a:xfrm>
            <a:off x="2489200" y="4904378"/>
            <a:ext cx="9354800" cy="8868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r>
              <a:rPr lang="en-AU" sz="1800" dirty="0"/>
              <a:t>What is its purpose or effect? Identify any other concepts that support the observation.</a:t>
            </a:r>
          </a:p>
        </p:txBody>
      </p:sp>
      <p:sp>
        <p:nvSpPr>
          <p:cNvPr id="4" name="Slide Number Placeholder 3">
            <a:extLst>
              <a:ext uri="{FF2B5EF4-FFF2-40B4-BE49-F238E27FC236}">
                <a16:creationId xmlns:a16="http://schemas.microsoft.com/office/drawing/2014/main" id="{99DE4768-4EF3-C1A3-FB70-6941464C79A7}"/>
              </a:ext>
              <a:ext uri="{C183D7F6-B498-43B3-948B-1728B52AA6E4}">
                <adec:decorative xmlns:adec="http://schemas.microsoft.com/office/drawing/2017/decorative" val="1"/>
              </a:ext>
            </a:extLst>
          </p:cNvPr>
          <p:cNvSpPr>
            <a:spLocks noGrp="1"/>
          </p:cNvSpPr>
          <p:nvPr>
            <p:ph type="sldNum" sz="quarter" idx="10"/>
          </p:nvPr>
        </p:nvSpPr>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28</a:t>
            </a:fld>
            <a:endParaRPr lang="en-AU"/>
          </a:p>
        </p:txBody>
      </p:sp>
    </p:spTree>
    <p:extLst>
      <p:ext uri="{BB962C8B-B14F-4D97-AF65-F5344CB8AC3E}">
        <p14:creationId xmlns:p14="http://schemas.microsoft.com/office/powerpoint/2010/main" val="226580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42463-8405-A48B-BA03-BBA5C3CA25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80B346D-9855-A21A-74AD-08265380F504}"/>
              </a:ext>
              <a:ext uri="{C183D7F6-B498-43B3-948B-1728B52AA6E4}">
                <adec:decorative xmlns:adec="http://schemas.microsoft.com/office/drawing/2017/decorative" val="0"/>
              </a:ext>
            </a:extLst>
          </p:cNvPr>
          <p:cNvSpPr>
            <a:spLocks noGrp="1"/>
          </p:cNvSpPr>
          <p:nvPr>
            <p:ph type="title"/>
          </p:nvPr>
        </p:nvSpPr>
        <p:spPr/>
        <p:txBody>
          <a:bodyPr vert="horz" lIns="0" tIns="0" rIns="0" bIns="0" rtlCol="0" anchor="t">
            <a:normAutofit/>
          </a:bodyPr>
          <a:lstStyle/>
          <a:p>
            <a:r>
              <a:rPr lang="en-AU" dirty="0"/>
              <a:t>Let’s break it down... (1 of 2)</a:t>
            </a:r>
          </a:p>
        </p:txBody>
      </p:sp>
      <p:sp>
        <p:nvSpPr>
          <p:cNvPr id="3" name="Text Placeholder 2">
            <a:extLst>
              <a:ext uri="{FF2B5EF4-FFF2-40B4-BE49-F238E27FC236}">
                <a16:creationId xmlns:a16="http://schemas.microsoft.com/office/drawing/2014/main" id="{37B7DAFF-AC42-C762-FE89-D7BAB3C09E2D}"/>
              </a:ext>
            </a:extLst>
          </p:cNvPr>
          <p:cNvSpPr>
            <a:spLocks noGrp="1"/>
          </p:cNvSpPr>
          <p:nvPr>
            <p:ph type="body" sz="quarter" idx="18"/>
          </p:nvPr>
        </p:nvSpPr>
        <p:spPr/>
        <p:txBody>
          <a:bodyPr/>
          <a:lstStyle/>
          <a:p>
            <a:r>
              <a:rPr lang="en-GB" sz="2000" dirty="0"/>
              <a:t>Example 1</a:t>
            </a:r>
          </a:p>
        </p:txBody>
      </p:sp>
      <p:sp>
        <p:nvSpPr>
          <p:cNvPr id="16" name="Rectangle: Rounded Corners 15">
            <a:extLst>
              <a:ext uri="{FF2B5EF4-FFF2-40B4-BE49-F238E27FC236}">
                <a16:creationId xmlns:a16="http://schemas.microsoft.com/office/drawing/2014/main" id="{05FB0270-E2D6-48D7-5BD7-9214ABCEAD92}"/>
              </a:ext>
            </a:extLst>
          </p:cNvPr>
          <p:cNvSpPr/>
          <p:nvPr/>
        </p:nvSpPr>
        <p:spPr>
          <a:xfrm>
            <a:off x="248943" y="1469834"/>
            <a:ext cx="5045641" cy="88686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dirty="0">
                <a:latin typeface="+mj-lt"/>
              </a:rPr>
              <a:t>What?</a:t>
            </a:r>
          </a:p>
          <a:p>
            <a:r>
              <a:rPr lang="en-AU" sz="1600" dirty="0"/>
              <a:t>State the musical observation.</a:t>
            </a:r>
          </a:p>
        </p:txBody>
      </p:sp>
      <p:sp>
        <p:nvSpPr>
          <p:cNvPr id="17" name="Rectangle: Rounded Corners 16">
            <a:extLst>
              <a:ext uri="{FF2B5EF4-FFF2-40B4-BE49-F238E27FC236}">
                <a16:creationId xmlns:a16="http://schemas.microsoft.com/office/drawing/2014/main" id="{ADD20A77-8EAE-4139-A8DD-5900975A0187}"/>
              </a:ext>
            </a:extLst>
          </p:cNvPr>
          <p:cNvSpPr/>
          <p:nvPr/>
        </p:nvSpPr>
        <p:spPr>
          <a:xfrm>
            <a:off x="5525728" y="1469834"/>
            <a:ext cx="6318271" cy="88686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pPr>
            <a:r>
              <a:rPr lang="en-AU" sz="1800" dirty="0">
                <a:solidFill>
                  <a:schemeClr val="tx1"/>
                </a:solidFill>
              </a:rPr>
              <a:t>The texture is thick.</a:t>
            </a:r>
          </a:p>
        </p:txBody>
      </p:sp>
      <p:sp>
        <p:nvSpPr>
          <p:cNvPr id="15" name="Rectangle: Rounded Corners 14">
            <a:extLst>
              <a:ext uri="{FF2B5EF4-FFF2-40B4-BE49-F238E27FC236}">
                <a16:creationId xmlns:a16="http://schemas.microsoft.com/office/drawing/2014/main" id="{EC1B112C-73CE-A1ED-411A-0865E8C287E4}"/>
              </a:ext>
            </a:extLst>
          </p:cNvPr>
          <p:cNvSpPr/>
          <p:nvPr/>
        </p:nvSpPr>
        <p:spPr>
          <a:xfrm>
            <a:off x="248943" y="2536664"/>
            <a:ext cx="5045641" cy="88686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dirty="0">
                <a:latin typeface="+mj-lt"/>
              </a:rPr>
              <a:t>Where?</a:t>
            </a:r>
          </a:p>
          <a:p>
            <a:r>
              <a:rPr lang="en-GB" sz="1600" b="0" dirty="0">
                <a:solidFill>
                  <a:schemeClr val="bg1"/>
                </a:solidFill>
              </a:rPr>
              <a:t>Identify specific examples. </a:t>
            </a:r>
            <a:endParaRPr lang="en-AU" sz="1600" dirty="0">
              <a:solidFill>
                <a:schemeClr val="bg1"/>
              </a:solidFill>
            </a:endParaRPr>
          </a:p>
        </p:txBody>
      </p:sp>
      <p:sp>
        <p:nvSpPr>
          <p:cNvPr id="18" name="Rectangle: Rounded Corners 17">
            <a:extLst>
              <a:ext uri="{FF2B5EF4-FFF2-40B4-BE49-F238E27FC236}">
                <a16:creationId xmlns:a16="http://schemas.microsoft.com/office/drawing/2014/main" id="{69C76551-6620-EA3E-D0AC-DC0EA233BEAD}"/>
              </a:ext>
            </a:extLst>
          </p:cNvPr>
          <p:cNvSpPr/>
          <p:nvPr/>
        </p:nvSpPr>
        <p:spPr>
          <a:xfrm>
            <a:off x="5525728" y="2536664"/>
            <a:ext cx="6318271" cy="88686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pPr>
            <a:r>
              <a:rPr lang="en-AU" sz="1800" dirty="0">
                <a:solidFill>
                  <a:schemeClr val="tx1"/>
                </a:solidFill>
              </a:rPr>
              <a:t>The texture is thick at the beginning of the chorus.</a:t>
            </a:r>
          </a:p>
        </p:txBody>
      </p:sp>
      <p:sp>
        <p:nvSpPr>
          <p:cNvPr id="14" name="Rectangle: Rounded Corners 13">
            <a:extLst>
              <a:ext uri="{FF2B5EF4-FFF2-40B4-BE49-F238E27FC236}">
                <a16:creationId xmlns:a16="http://schemas.microsoft.com/office/drawing/2014/main" id="{DA19E4F9-314A-E780-DD98-ED5885AA7175}"/>
              </a:ext>
            </a:extLst>
          </p:cNvPr>
          <p:cNvSpPr/>
          <p:nvPr/>
        </p:nvSpPr>
        <p:spPr>
          <a:xfrm>
            <a:off x="248943" y="3603494"/>
            <a:ext cx="5045641" cy="88686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dirty="0">
                <a:latin typeface="+mj-lt"/>
              </a:rPr>
              <a:t>Who?</a:t>
            </a:r>
          </a:p>
          <a:p>
            <a:r>
              <a:rPr lang="en-GB" sz="1600" b="0" dirty="0">
                <a:solidFill>
                  <a:schemeClr val="bg1"/>
                </a:solidFill>
              </a:rPr>
              <a:t>Identify the instrument/voice/sound source.</a:t>
            </a:r>
            <a:endParaRPr lang="en-AU" sz="1600" dirty="0">
              <a:solidFill>
                <a:schemeClr val="bg1"/>
              </a:solidFill>
            </a:endParaRPr>
          </a:p>
        </p:txBody>
      </p:sp>
      <p:sp>
        <p:nvSpPr>
          <p:cNvPr id="22" name="Rectangle: Rounded Corners 21">
            <a:extLst>
              <a:ext uri="{FF2B5EF4-FFF2-40B4-BE49-F238E27FC236}">
                <a16:creationId xmlns:a16="http://schemas.microsoft.com/office/drawing/2014/main" id="{D749FE34-CB29-D59C-7000-5C65C8600E3C}"/>
              </a:ext>
            </a:extLst>
          </p:cNvPr>
          <p:cNvSpPr/>
          <p:nvPr/>
        </p:nvSpPr>
        <p:spPr>
          <a:xfrm>
            <a:off x="5525728" y="3603494"/>
            <a:ext cx="6318271" cy="88686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pPr>
            <a:r>
              <a:rPr lang="en-GB" sz="1800" b="0" dirty="0">
                <a:solidFill>
                  <a:schemeClr val="tx1"/>
                </a:solidFill>
              </a:rPr>
              <a:t>The texture is thick at the beginning of the chorus due to the addition of the male backing vocals. </a:t>
            </a:r>
            <a:endParaRPr lang="en-AU" sz="1800" dirty="0">
              <a:solidFill>
                <a:schemeClr val="tx1"/>
              </a:solidFill>
            </a:endParaRPr>
          </a:p>
        </p:txBody>
      </p:sp>
      <p:sp>
        <p:nvSpPr>
          <p:cNvPr id="13" name="Rectangle: Rounded Corners 12">
            <a:extLst>
              <a:ext uri="{FF2B5EF4-FFF2-40B4-BE49-F238E27FC236}">
                <a16:creationId xmlns:a16="http://schemas.microsoft.com/office/drawing/2014/main" id="{44656275-2A70-1F46-C0EF-E3469819DBAB}"/>
              </a:ext>
            </a:extLst>
          </p:cNvPr>
          <p:cNvSpPr/>
          <p:nvPr/>
        </p:nvSpPr>
        <p:spPr>
          <a:xfrm>
            <a:off x="248943" y="4670323"/>
            <a:ext cx="5045641" cy="145910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dirty="0">
                <a:latin typeface="+mj-lt"/>
              </a:rPr>
              <a:t>Why?</a:t>
            </a:r>
          </a:p>
          <a:p>
            <a:r>
              <a:rPr lang="en-GB" sz="1600" b="0" dirty="0">
                <a:solidFill>
                  <a:schemeClr val="bg1"/>
                </a:solidFill>
              </a:rPr>
              <a:t>What is its purpose or effect? Identify any other concepts that support the observation.</a:t>
            </a:r>
            <a:r>
              <a:rPr lang="en-GB" sz="1600" b="0" dirty="0">
                <a:solidFill>
                  <a:schemeClr val="bg1"/>
                </a:solidFill>
                <a:latin typeface="Public Sans"/>
              </a:rPr>
              <a:t> </a:t>
            </a:r>
            <a:endParaRPr lang="en-AU" sz="1600" dirty="0">
              <a:solidFill>
                <a:schemeClr val="bg1"/>
              </a:solidFill>
            </a:endParaRPr>
          </a:p>
        </p:txBody>
      </p:sp>
      <p:sp>
        <p:nvSpPr>
          <p:cNvPr id="23" name="Rectangle: Rounded Corners 22">
            <a:extLst>
              <a:ext uri="{FF2B5EF4-FFF2-40B4-BE49-F238E27FC236}">
                <a16:creationId xmlns:a16="http://schemas.microsoft.com/office/drawing/2014/main" id="{37D46C7D-36B7-2C74-2B87-F0C6023E4253}"/>
              </a:ext>
            </a:extLst>
          </p:cNvPr>
          <p:cNvSpPr/>
          <p:nvPr/>
        </p:nvSpPr>
        <p:spPr>
          <a:xfrm>
            <a:off x="5525728" y="4670323"/>
            <a:ext cx="6318271" cy="1459104"/>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pPr>
            <a:r>
              <a:rPr lang="en-AU" sz="1800" dirty="0">
                <a:solidFill>
                  <a:schemeClr val="tx1"/>
                </a:solidFill>
              </a:rPr>
              <a:t>The texture is thick at the beginning of the chorus due to the addition of the male backing vocals singing loud, long, sustained notes in harmony with the lead vocals. This contributes to the climax as the phrase crescendos.</a:t>
            </a:r>
          </a:p>
        </p:txBody>
      </p:sp>
      <p:sp>
        <p:nvSpPr>
          <p:cNvPr id="4" name="Slide Number Placeholder 3">
            <a:extLst>
              <a:ext uri="{FF2B5EF4-FFF2-40B4-BE49-F238E27FC236}">
                <a16:creationId xmlns:a16="http://schemas.microsoft.com/office/drawing/2014/main" id="{90CFAF19-C969-15F0-BE3A-0CB065E1FC67}"/>
              </a:ext>
              <a:ext uri="{C183D7F6-B498-43B3-948B-1728B52AA6E4}">
                <adec:decorative xmlns:adec="http://schemas.microsoft.com/office/drawing/2017/decorative" val="1"/>
              </a:ext>
            </a:extLst>
          </p:cNvPr>
          <p:cNvSpPr>
            <a:spLocks noGrp="1"/>
          </p:cNvSpPr>
          <p:nvPr>
            <p:ph type="sldNum" sz="quarter" idx="10"/>
          </p:nvPr>
        </p:nvSpPr>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29</a:t>
            </a:fld>
            <a:endParaRPr lang="en-AU"/>
          </a:p>
        </p:txBody>
      </p:sp>
    </p:spTree>
    <p:extLst>
      <p:ext uri="{BB962C8B-B14F-4D97-AF65-F5344CB8AC3E}">
        <p14:creationId xmlns:p14="http://schemas.microsoft.com/office/powerpoint/2010/main" val="188943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AU" dirty="0"/>
              <a:t>Introduction</a:t>
            </a:r>
          </a:p>
        </p:txBody>
      </p:sp>
      <p:sp>
        <p:nvSpPr>
          <p:cNvPr id="12" name="Content Placeholder 11">
            <a:extLst>
              <a:ext uri="{FF2B5EF4-FFF2-40B4-BE49-F238E27FC236}">
                <a16:creationId xmlns:a16="http://schemas.microsoft.com/office/drawing/2014/main" id="{A3E2C429-B9DB-18B0-3CE5-33948A7961CB}"/>
              </a:ext>
            </a:extLst>
          </p:cNvPr>
          <p:cNvSpPr>
            <a:spLocks noGrp="1"/>
          </p:cNvSpPr>
          <p:nvPr>
            <p:ph idx="1"/>
          </p:nvPr>
        </p:nvSpPr>
        <p:spPr>
          <a:xfrm>
            <a:off x="360000" y="1654622"/>
            <a:ext cx="11484000" cy="1252248"/>
          </a:xfrm>
        </p:spPr>
        <p:txBody>
          <a:bodyPr vert="horz" lIns="0" tIns="0" rIns="0" bIns="0" numCol="1" spcCol="180000" rtlCol="0" anchor="t">
            <a:noAutofit/>
          </a:bodyPr>
          <a:lstStyle/>
          <a:p>
            <a:r>
              <a:rPr lang="en-AU" dirty="0">
                <a:solidFill>
                  <a:srgbClr val="444444"/>
                </a:solidFill>
                <a:cs typeface="Calibri"/>
              </a:rPr>
              <a:t>Answering an aural skills question can be daunting, however, using scaffolds can help to guide your response. In this module, we are going to look at 2 different frameworks you could use to respond to an HSC Music 1 aural skills question:</a:t>
            </a:r>
          </a:p>
        </p:txBody>
      </p:sp>
      <p:sp>
        <p:nvSpPr>
          <p:cNvPr id="5" name="Rectangle: Rounded Corners 4">
            <a:extLst>
              <a:ext uri="{FF2B5EF4-FFF2-40B4-BE49-F238E27FC236}">
                <a16:creationId xmlns:a16="http://schemas.microsoft.com/office/drawing/2014/main" id="{8F2AF657-46D4-072C-B0FA-298B3686E70B}"/>
              </a:ext>
            </a:extLst>
          </p:cNvPr>
          <p:cNvSpPr/>
          <p:nvPr/>
        </p:nvSpPr>
        <p:spPr>
          <a:xfrm>
            <a:off x="360000" y="3108640"/>
            <a:ext cx="2039071" cy="993058"/>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latin typeface="+mj-lt"/>
              </a:rPr>
              <a:t>HITMODE</a:t>
            </a:r>
          </a:p>
        </p:txBody>
      </p:sp>
      <p:sp>
        <p:nvSpPr>
          <p:cNvPr id="6" name="Rectangle: Rounded Corners 5">
            <a:extLst>
              <a:ext uri="{FF2B5EF4-FFF2-40B4-BE49-F238E27FC236}">
                <a16:creationId xmlns:a16="http://schemas.microsoft.com/office/drawing/2014/main" id="{66AA8513-C039-92E8-1227-623AD43E7D37}"/>
              </a:ext>
            </a:extLst>
          </p:cNvPr>
          <p:cNvSpPr/>
          <p:nvPr/>
        </p:nvSpPr>
        <p:spPr>
          <a:xfrm>
            <a:off x="2493600" y="3108640"/>
            <a:ext cx="9350401" cy="99305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a:r>
              <a:rPr lang="en-GB" sz="1800" dirty="0">
                <a:solidFill>
                  <a:schemeClr val="tx1"/>
                </a:solidFill>
              </a:rPr>
              <a:t>This acronym can be used to structure the entire aural written response. (Macro)</a:t>
            </a:r>
          </a:p>
        </p:txBody>
      </p:sp>
      <p:sp>
        <p:nvSpPr>
          <p:cNvPr id="7" name="Rectangle: Rounded Corners 6">
            <a:extLst>
              <a:ext uri="{FF2B5EF4-FFF2-40B4-BE49-F238E27FC236}">
                <a16:creationId xmlns:a16="http://schemas.microsoft.com/office/drawing/2014/main" id="{F7C7D534-F842-EF10-FB0D-E019433C42B3}"/>
              </a:ext>
            </a:extLst>
          </p:cNvPr>
          <p:cNvSpPr/>
          <p:nvPr/>
        </p:nvSpPr>
        <p:spPr>
          <a:xfrm>
            <a:off x="347999" y="4505238"/>
            <a:ext cx="2039071" cy="993058"/>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a:r>
              <a:rPr lang="en-AU" sz="2000" b="1" dirty="0">
                <a:latin typeface="+mj-lt"/>
              </a:rPr>
              <a:t>What, Where, Who, Why</a:t>
            </a:r>
          </a:p>
        </p:txBody>
      </p:sp>
      <p:sp>
        <p:nvSpPr>
          <p:cNvPr id="8" name="Rectangle: Rounded Corners 7">
            <a:extLst>
              <a:ext uri="{FF2B5EF4-FFF2-40B4-BE49-F238E27FC236}">
                <a16:creationId xmlns:a16="http://schemas.microsoft.com/office/drawing/2014/main" id="{30C7C1CD-CF68-5927-0BD1-2DCE767ACC03}"/>
              </a:ext>
            </a:extLst>
          </p:cNvPr>
          <p:cNvSpPr/>
          <p:nvPr/>
        </p:nvSpPr>
        <p:spPr>
          <a:xfrm>
            <a:off x="2481599" y="4505238"/>
            <a:ext cx="9350401" cy="99305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a:r>
              <a:rPr lang="en-GB" sz="1800" dirty="0">
                <a:solidFill>
                  <a:schemeClr val="tx1"/>
                </a:solidFill>
              </a:rPr>
              <a:t>This framework can be used to achieve detailed musical observations in an aural skills written response. (Micro)</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67E7CB4E-0848-4774-9F85-B38117CB1B54}"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7456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8BBADF-5A9E-4084-0875-D402818507F9}"/>
              </a:ext>
            </a:extLst>
          </p:cNvPr>
          <p:cNvSpPr>
            <a:spLocks noGrp="1"/>
          </p:cNvSpPr>
          <p:nvPr>
            <p:ph type="title"/>
          </p:nvPr>
        </p:nvSpPr>
        <p:spPr/>
        <p:txBody>
          <a:bodyPr/>
          <a:lstStyle/>
          <a:p>
            <a:r>
              <a:rPr lang="en-GB" dirty="0"/>
              <a:t>Unpacking the ‘why’</a:t>
            </a:r>
          </a:p>
        </p:txBody>
      </p:sp>
      <p:sp>
        <p:nvSpPr>
          <p:cNvPr id="4" name="Rectangle: Rounded Corners 3">
            <a:extLst>
              <a:ext uri="{FF2B5EF4-FFF2-40B4-BE49-F238E27FC236}">
                <a16:creationId xmlns:a16="http://schemas.microsoft.com/office/drawing/2014/main" id="{83968556-41A4-B7D4-4079-F3B580356619}"/>
              </a:ext>
            </a:extLst>
          </p:cNvPr>
          <p:cNvSpPr/>
          <p:nvPr/>
        </p:nvSpPr>
        <p:spPr>
          <a:xfrm>
            <a:off x="372000" y="1473200"/>
            <a:ext cx="11472000" cy="1220160"/>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ct val="114000"/>
              </a:lnSpc>
            </a:pPr>
            <a:r>
              <a:rPr lang="en-AU" sz="1400" dirty="0">
                <a:solidFill>
                  <a:schemeClr val="tx1"/>
                </a:solidFill>
              </a:rPr>
              <a:t>‘Why’ is made up of 2 components:</a:t>
            </a:r>
          </a:p>
          <a:p>
            <a:pPr marL="342900" indent="-342900">
              <a:lnSpc>
                <a:spcPct val="114000"/>
              </a:lnSpc>
              <a:buFont typeface="Arial" panose="020B0604020202020204" pitchFamily="34" charset="0"/>
              <a:buChar char="•"/>
            </a:pPr>
            <a:r>
              <a:rPr lang="en-AU" sz="1400" dirty="0">
                <a:solidFill>
                  <a:schemeClr val="tx1"/>
                </a:solidFill>
              </a:rPr>
              <a:t>Stating the purpose or effect of the musical observation – this won’t necessarily be used for every musical observation but could be used at the end of a paragraph or section of information. </a:t>
            </a:r>
          </a:p>
          <a:p>
            <a:pPr marL="342900" indent="-342900">
              <a:lnSpc>
                <a:spcPct val="114000"/>
              </a:lnSpc>
              <a:buFont typeface="Arial" panose="020B0604020202020204" pitchFamily="34" charset="0"/>
              <a:buChar char="•"/>
            </a:pPr>
            <a:r>
              <a:rPr lang="en-AU" sz="1400" dirty="0">
                <a:solidFill>
                  <a:schemeClr val="tx1"/>
                </a:solidFill>
              </a:rPr>
              <a:t>Identifying other musical concepts that support the observation – this should be done regularly throughout the response.</a:t>
            </a:r>
          </a:p>
        </p:txBody>
      </p:sp>
      <p:sp>
        <p:nvSpPr>
          <p:cNvPr id="6" name="Content Placeholder 5">
            <a:extLst>
              <a:ext uri="{FF2B5EF4-FFF2-40B4-BE49-F238E27FC236}">
                <a16:creationId xmlns:a16="http://schemas.microsoft.com/office/drawing/2014/main" id="{174A5C97-8560-8112-EB6A-AA77EE961412}"/>
              </a:ext>
            </a:extLst>
          </p:cNvPr>
          <p:cNvSpPr>
            <a:spLocks noGrp="1"/>
          </p:cNvSpPr>
          <p:nvPr>
            <p:ph idx="1"/>
          </p:nvPr>
        </p:nvSpPr>
        <p:spPr>
          <a:xfrm>
            <a:off x="360000" y="2703520"/>
            <a:ext cx="11484000" cy="3534720"/>
          </a:xfrm>
        </p:spPr>
        <p:txBody>
          <a:bodyPr/>
          <a:lstStyle/>
          <a:p>
            <a:pPr>
              <a:spcAft>
                <a:spcPts val="600"/>
              </a:spcAft>
            </a:pPr>
            <a:r>
              <a:rPr lang="en-AU" sz="1400" dirty="0"/>
              <a:t>Other possible answers to ‘why’ could include: </a:t>
            </a:r>
          </a:p>
          <a:p>
            <a:pPr marL="342900" indent="-342900">
              <a:spcAft>
                <a:spcPts val="600"/>
              </a:spcAft>
              <a:buFont typeface="Arial" panose="020B0604020202020204" pitchFamily="34" charset="0"/>
              <a:buChar char="•"/>
            </a:pPr>
            <a:r>
              <a:rPr lang="en-AU" sz="1400" dirty="0"/>
              <a:t>to create unity or contrast</a:t>
            </a:r>
          </a:p>
          <a:p>
            <a:pPr marL="342900" indent="-342900">
              <a:spcAft>
                <a:spcPts val="600"/>
              </a:spcAft>
              <a:buFont typeface="Arial" panose="020B0604020202020204" pitchFamily="34" charset="0"/>
              <a:buChar char="•"/>
            </a:pPr>
            <a:r>
              <a:rPr lang="en-AU" sz="1400" dirty="0"/>
              <a:t>to create interest</a:t>
            </a:r>
          </a:p>
          <a:p>
            <a:pPr marL="342900" indent="-342900">
              <a:spcAft>
                <a:spcPts val="600"/>
              </a:spcAft>
              <a:buFont typeface="Arial" panose="020B0604020202020204" pitchFamily="34" charset="0"/>
              <a:buChar char="•"/>
            </a:pPr>
            <a:r>
              <a:rPr lang="en-AU" sz="1400" dirty="0"/>
              <a:t>to contribute to the tension or climax</a:t>
            </a:r>
          </a:p>
          <a:p>
            <a:pPr marL="342900" indent="-342900">
              <a:spcAft>
                <a:spcPts val="600"/>
              </a:spcAft>
              <a:buFont typeface="Arial" panose="020B0604020202020204" pitchFamily="34" charset="0"/>
              <a:buChar char="•"/>
            </a:pPr>
            <a:r>
              <a:rPr lang="en-AU" sz="1400" dirty="0"/>
              <a:t>to provide propulsion or momentum</a:t>
            </a:r>
          </a:p>
          <a:p>
            <a:pPr marL="342900" indent="-342900">
              <a:spcAft>
                <a:spcPts val="600"/>
              </a:spcAft>
              <a:buFont typeface="Arial" panose="020B0604020202020204" pitchFamily="34" charset="0"/>
              <a:buChar char="•"/>
            </a:pPr>
            <a:r>
              <a:rPr lang="en-AU" sz="1400" dirty="0"/>
              <a:t>to strengthen the… groove, bass line, melody, harmonic progression, and so on</a:t>
            </a:r>
          </a:p>
          <a:p>
            <a:pPr marL="342900" indent="-342900">
              <a:spcAft>
                <a:spcPts val="600"/>
              </a:spcAft>
              <a:buFont typeface="Arial" panose="020B0604020202020204" pitchFamily="34" charset="0"/>
              <a:buChar char="•"/>
            </a:pPr>
            <a:r>
              <a:rPr lang="en-AU" sz="1400" dirty="0"/>
              <a:t>to enhance the…</a:t>
            </a:r>
          </a:p>
          <a:p>
            <a:pPr marL="342900" indent="-342900">
              <a:spcAft>
                <a:spcPts val="600"/>
              </a:spcAft>
              <a:buFont typeface="Arial" panose="020B0604020202020204" pitchFamily="34" charset="0"/>
              <a:buChar char="•"/>
            </a:pPr>
            <a:r>
              <a:rPr lang="en-AU" sz="1400" dirty="0"/>
              <a:t>to serve as a structural device</a:t>
            </a:r>
          </a:p>
          <a:p>
            <a:pPr marL="342900" indent="-342900">
              <a:spcAft>
                <a:spcPts val="600"/>
              </a:spcAft>
              <a:buFont typeface="Arial" panose="020B0604020202020204" pitchFamily="34" charset="0"/>
              <a:buChar char="•"/>
            </a:pPr>
            <a:r>
              <a:rPr lang="en-AU" sz="1400" dirty="0"/>
              <a:t>to thicken or thin the texture.</a:t>
            </a:r>
            <a:endParaRPr lang="en-AU" dirty="0"/>
          </a:p>
        </p:txBody>
      </p:sp>
      <p:sp>
        <p:nvSpPr>
          <p:cNvPr id="2" name="Slide Number Placeholder 1">
            <a:extLst>
              <a:ext uri="{FF2B5EF4-FFF2-40B4-BE49-F238E27FC236}">
                <a16:creationId xmlns:a16="http://schemas.microsoft.com/office/drawing/2014/main" id="{AE1320D5-D722-B45B-D0FC-C038CCE7B27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7029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247E-F687-D65A-D421-B7C7C61E39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DB4E94-4E1C-DD3C-0170-9474B009AD9A}"/>
              </a:ext>
              <a:ext uri="{C183D7F6-B498-43B3-948B-1728B52AA6E4}">
                <adec:decorative xmlns:adec="http://schemas.microsoft.com/office/drawing/2017/decorative" val="0"/>
              </a:ext>
            </a:extLst>
          </p:cNvPr>
          <p:cNvSpPr>
            <a:spLocks noGrp="1"/>
          </p:cNvSpPr>
          <p:nvPr>
            <p:ph type="title"/>
          </p:nvPr>
        </p:nvSpPr>
        <p:spPr/>
        <p:txBody>
          <a:bodyPr vert="horz" lIns="0" tIns="0" rIns="0" bIns="0" rtlCol="0" anchor="t">
            <a:normAutofit/>
          </a:bodyPr>
          <a:lstStyle/>
          <a:p>
            <a:r>
              <a:rPr lang="en-AU" dirty="0"/>
              <a:t>Let’s break it down... (2 of 2)</a:t>
            </a:r>
          </a:p>
        </p:txBody>
      </p:sp>
      <p:sp>
        <p:nvSpPr>
          <p:cNvPr id="3" name="Text Placeholder 2">
            <a:extLst>
              <a:ext uri="{FF2B5EF4-FFF2-40B4-BE49-F238E27FC236}">
                <a16:creationId xmlns:a16="http://schemas.microsoft.com/office/drawing/2014/main" id="{7C368D52-6116-7164-2077-5F5FB8B687FE}"/>
              </a:ext>
            </a:extLst>
          </p:cNvPr>
          <p:cNvSpPr>
            <a:spLocks noGrp="1"/>
          </p:cNvSpPr>
          <p:nvPr>
            <p:ph type="body" sz="quarter" idx="18"/>
          </p:nvPr>
        </p:nvSpPr>
        <p:spPr/>
        <p:txBody>
          <a:bodyPr/>
          <a:lstStyle/>
          <a:p>
            <a:r>
              <a:rPr lang="en-GB" sz="2000" dirty="0"/>
              <a:t>Example 2</a:t>
            </a:r>
          </a:p>
        </p:txBody>
      </p:sp>
      <p:sp>
        <p:nvSpPr>
          <p:cNvPr id="16" name="Rectangle: Rounded Corners 15">
            <a:extLst>
              <a:ext uri="{FF2B5EF4-FFF2-40B4-BE49-F238E27FC236}">
                <a16:creationId xmlns:a16="http://schemas.microsoft.com/office/drawing/2014/main" id="{5F3CE50D-6FA0-8AC9-9706-5D44BE39222D}"/>
              </a:ext>
            </a:extLst>
          </p:cNvPr>
          <p:cNvSpPr/>
          <p:nvPr/>
        </p:nvSpPr>
        <p:spPr>
          <a:xfrm>
            <a:off x="248943" y="1469834"/>
            <a:ext cx="5045641" cy="88686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dirty="0">
                <a:latin typeface="+mj-lt"/>
              </a:rPr>
              <a:t>What?</a:t>
            </a:r>
          </a:p>
          <a:p>
            <a:r>
              <a:rPr lang="en-AU" sz="1600" dirty="0"/>
              <a:t>State the musical observation.</a:t>
            </a:r>
          </a:p>
        </p:txBody>
      </p:sp>
      <p:sp>
        <p:nvSpPr>
          <p:cNvPr id="17" name="Rectangle: Rounded Corners 16">
            <a:extLst>
              <a:ext uri="{FF2B5EF4-FFF2-40B4-BE49-F238E27FC236}">
                <a16:creationId xmlns:a16="http://schemas.microsoft.com/office/drawing/2014/main" id="{A27FBC94-4E98-7722-D635-067D7DBA96E6}"/>
              </a:ext>
            </a:extLst>
          </p:cNvPr>
          <p:cNvSpPr/>
          <p:nvPr/>
        </p:nvSpPr>
        <p:spPr>
          <a:xfrm>
            <a:off x="5525728" y="1469834"/>
            <a:ext cx="6318271" cy="88686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pPr>
            <a:r>
              <a:rPr lang="en-AU" sz="1600" b="0" dirty="0">
                <a:solidFill>
                  <a:schemeClr val="tx1"/>
                </a:solidFill>
              </a:rPr>
              <a:t>There is a riff.</a:t>
            </a:r>
          </a:p>
        </p:txBody>
      </p:sp>
      <p:sp>
        <p:nvSpPr>
          <p:cNvPr id="15" name="Rectangle: Rounded Corners 14">
            <a:extLst>
              <a:ext uri="{FF2B5EF4-FFF2-40B4-BE49-F238E27FC236}">
                <a16:creationId xmlns:a16="http://schemas.microsoft.com/office/drawing/2014/main" id="{FA843D8F-AD4E-A1ED-9BDA-C26851703CB4}"/>
              </a:ext>
            </a:extLst>
          </p:cNvPr>
          <p:cNvSpPr/>
          <p:nvPr/>
        </p:nvSpPr>
        <p:spPr>
          <a:xfrm>
            <a:off x="248943" y="2536664"/>
            <a:ext cx="5045641" cy="88686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dirty="0">
                <a:latin typeface="+mj-lt"/>
              </a:rPr>
              <a:t>Where?</a:t>
            </a:r>
          </a:p>
          <a:p>
            <a:r>
              <a:rPr lang="en-GB" sz="1600" b="0" dirty="0">
                <a:solidFill>
                  <a:schemeClr val="bg1"/>
                </a:solidFill>
              </a:rPr>
              <a:t>Identify specific examples. </a:t>
            </a:r>
            <a:endParaRPr lang="en-AU" sz="1600" dirty="0">
              <a:solidFill>
                <a:schemeClr val="bg1"/>
              </a:solidFill>
            </a:endParaRPr>
          </a:p>
        </p:txBody>
      </p:sp>
      <p:sp>
        <p:nvSpPr>
          <p:cNvPr id="18" name="Rectangle: Rounded Corners 17">
            <a:extLst>
              <a:ext uri="{FF2B5EF4-FFF2-40B4-BE49-F238E27FC236}">
                <a16:creationId xmlns:a16="http://schemas.microsoft.com/office/drawing/2014/main" id="{F547D161-510A-F9AF-AB57-5382034C809E}"/>
              </a:ext>
            </a:extLst>
          </p:cNvPr>
          <p:cNvSpPr/>
          <p:nvPr/>
        </p:nvSpPr>
        <p:spPr>
          <a:xfrm>
            <a:off x="5525728" y="2536664"/>
            <a:ext cx="6318271" cy="88686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pPr>
            <a:r>
              <a:rPr lang="en-AU" sz="1600" b="0" dirty="0">
                <a:solidFill>
                  <a:schemeClr val="tx1"/>
                </a:solidFill>
              </a:rPr>
              <a:t>The intro begins with a riff.</a:t>
            </a:r>
          </a:p>
        </p:txBody>
      </p:sp>
      <p:sp>
        <p:nvSpPr>
          <p:cNvPr id="14" name="Rectangle: Rounded Corners 13">
            <a:extLst>
              <a:ext uri="{FF2B5EF4-FFF2-40B4-BE49-F238E27FC236}">
                <a16:creationId xmlns:a16="http://schemas.microsoft.com/office/drawing/2014/main" id="{07B38F0F-D504-BEDA-BEE4-73A18B5FF673}"/>
              </a:ext>
            </a:extLst>
          </p:cNvPr>
          <p:cNvSpPr/>
          <p:nvPr/>
        </p:nvSpPr>
        <p:spPr>
          <a:xfrm>
            <a:off x="248943" y="3603494"/>
            <a:ext cx="5045641" cy="88686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dirty="0">
                <a:latin typeface="+mj-lt"/>
              </a:rPr>
              <a:t>Who?</a:t>
            </a:r>
          </a:p>
          <a:p>
            <a:r>
              <a:rPr lang="en-GB" sz="1600" b="0" dirty="0">
                <a:solidFill>
                  <a:schemeClr val="bg1"/>
                </a:solidFill>
              </a:rPr>
              <a:t>Identify the instrument/voice/sound source.</a:t>
            </a:r>
            <a:endParaRPr lang="en-AU" sz="1600" dirty="0">
              <a:solidFill>
                <a:schemeClr val="bg1"/>
              </a:solidFill>
            </a:endParaRPr>
          </a:p>
        </p:txBody>
      </p:sp>
      <p:sp>
        <p:nvSpPr>
          <p:cNvPr id="22" name="Rectangle: Rounded Corners 21">
            <a:extLst>
              <a:ext uri="{FF2B5EF4-FFF2-40B4-BE49-F238E27FC236}">
                <a16:creationId xmlns:a16="http://schemas.microsoft.com/office/drawing/2014/main" id="{7F7B12FA-F31D-C53B-EF3C-571867B7A64E}"/>
              </a:ext>
            </a:extLst>
          </p:cNvPr>
          <p:cNvSpPr/>
          <p:nvPr/>
        </p:nvSpPr>
        <p:spPr>
          <a:xfrm>
            <a:off x="5525728" y="3603494"/>
            <a:ext cx="6318271" cy="88686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pPr>
            <a:r>
              <a:rPr lang="en-AU" sz="1600" b="0" dirty="0">
                <a:solidFill>
                  <a:schemeClr val="tx1"/>
                </a:solidFill>
              </a:rPr>
              <a:t>The intro begins with a riff played by the bass guitar.</a:t>
            </a:r>
          </a:p>
        </p:txBody>
      </p:sp>
      <p:sp>
        <p:nvSpPr>
          <p:cNvPr id="13" name="Rectangle: Rounded Corners 12">
            <a:extLst>
              <a:ext uri="{FF2B5EF4-FFF2-40B4-BE49-F238E27FC236}">
                <a16:creationId xmlns:a16="http://schemas.microsoft.com/office/drawing/2014/main" id="{7147F677-C1C5-373C-55C5-FD6F706A1FDF}"/>
              </a:ext>
            </a:extLst>
          </p:cNvPr>
          <p:cNvSpPr/>
          <p:nvPr/>
        </p:nvSpPr>
        <p:spPr>
          <a:xfrm>
            <a:off x="248943" y="4670323"/>
            <a:ext cx="5045641" cy="145910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dirty="0">
                <a:latin typeface="+mj-lt"/>
              </a:rPr>
              <a:t>Why?</a:t>
            </a:r>
          </a:p>
          <a:p>
            <a:r>
              <a:rPr lang="en-GB" sz="1600" b="0" dirty="0">
                <a:solidFill>
                  <a:schemeClr val="bg1"/>
                </a:solidFill>
              </a:rPr>
              <a:t>What is its purpose or effect? Identify any other concepts that support the observation.</a:t>
            </a:r>
            <a:r>
              <a:rPr lang="en-GB" sz="1600" b="0" dirty="0">
                <a:solidFill>
                  <a:schemeClr val="bg1"/>
                </a:solidFill>
                <a:latin typeface="Public Sans"/>
              </a:rPr>
              <a:t> </a:t>
            </a:r>
            <a:endParaRPr lang="en-AU" sz="1600" dirty="0">
              <a:solidFill>
                <a:schemeClr val="bg1"/>
              </a:solidFill>
            </a:endParaRPr>
          </a:p>
        </p:txBody>
      </p:sp>
      <p:sp>
        <p:nvSpPr>
          <p:cNvPr id="23" name="Rectangle: Rounded Corners 22">
            <a:extLst>
              <a:ext uri="{FF2B5EF4-FFF2-40B4-BE49-F238E27FC236}">
                <a16:creationId xmlns:a16="http://schemas.microsoft.com/office/drawing/2014/main" id="{1D120181-CB1D-2837-E12C-FE630885B367}"/>
              </a:ext>
            </a:extLst>
          </p:cNvPr>
          <p:cNvSpPr/>
          <p:nvPr/>
        </p:nvSpPr>
        <p:spPr>
          <a:xfrm>
            <a:off x="5525728" y="4670323"/>
            <a:ext cx="6318271" cy="1459104"/>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pPr>
            <a:r>
              <a:rPr lang="en-AU" sz="1600" b="0" dirty="0">
                <a:solidFill>
                  <a:schemeClr val="tx1"/>
                </a:solidFill>
              </a:rPr>
              <a:t>The intro begins with a riff played by the bass guitar which consists of crotchets and quavers played on the offbeat. This is doubled by the electric guitar in bar 3 and accompanied by the drums playing a driving rock beat, which creates rhythmic momentum.</a:t>
            </a:r>
          </a:p>
        </p:txBody>
      </p:sp>
      <p:sp>
        <p:nvSpPr>
          <p:cNvPr id="4" name="Slide Number Placeholder 3">
            <a:extLst>
              <a:ext uri="{FF2B5EF4-FFF2-40B4-BE49-F238E27FC236}">
                <a16:creationId xmlns:a16="http://schemas.microsoft.com/office/drawing/2014/main" id="{51ED8342-ACFB-159A-DEF2-DC57DC865099}"/>
              </a:ext>
              <a:ext uri="{C183D7F6-B498-43B3-948B-1728B52AA6E4}">
                <adec:decorative xmlns:adec="http://schemas.microsoft.com/office/drawing/2017/decorative" val="1"/>
              </a:ext>
            </a:extLst>
          </p:cNvPr>
          <p:cNvSpPr>
            <a:spLocks noGrp="1"/>
          </p:cNvSpPr>
          <p:nvPr>
            <p:ph type="sldNum" sz="quarter" idx="10"/>
          </p:nvPr>
        </p:nvSpPr>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31</a:t>
            </a:fld>
            <a:endParaRPr lang="en-AU"/>
          </a:p>
        </p:txBody>
      </p:sp>
    </p:spTree>
    <p:extLst>
      <p:ext uri="{BB962C8B-B14F-4D97-AF65-F5344CB8AC3E}">
        <p14:creationId xmlns:p14="http://schemas.microsoft.com/office/powerpoint/2010/main" val="305258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8AF8-03D0-494A-9B28-959672B1D06B}"/>
              </a:ext>
              <a:ext uri="{C183D7F6-B498-43B3-948B-1728B52AA6E4}">
                <adec:decorative xmlns:adec="http://schemas.microsoft.com/office/drawing/2017/decorative" val="0"/>
              </a:ext>
            </a:extLst>
          </p:cNvPr>
          <p:cNvSpPr>
            <a:spLocks noGrp="1"/>
          </p:cNvSpPr>
          <p:nvPr>
            <p:ph type="title"/>
          </p:nvPr>
        </p:nvSpPr>
        <p:spPr>
          <a:xfrm>
            <a:off x="281206" y="252412"/>
            <a:ext cx="9622800" cy="617027"/>
          </a:xfrm>
        </p:spPr>
        <p:txBody>
          <a:bodyPr/>
          <a:lstStyle/>
          <a:p>
            <a:r>
              <a:rPr lang="en-AU" dirty="0"/>
              <a:t>Rainbow editing</a:t>
            </a:r>
          </a:p>
        </p:txBody>
      </p:sp>
      <p:sp>
        <p:nvSpPr>
          <p:cNvPr id="8" name="TextBox 7">
            <a:extLst>
              <a:ext uri="{FF2B5EF4-FFF2-40B4-BE49-F238E27FC236}">
                <a16:creationId xmlns:a16="http://schemas.microsoft.com/office/drawing/2014/main" id="{B5084F6B-F1E0-4EA2-EE92-69C1E6DDC263}"/>
              </a:ext>
              <a:ext uri="{C183D7F6-B498-43B3-948B-1728B52AA6E4}">
                <adec:decorative xmlns:adec="http://schemas.microsoft.com/office/drawing/2017/decorative" val="0"/>
              </a:ext>
            </a:extLst>
          </p:cNvPr>
          <p:cNvSpPr txBox="1"/>
          <p:nvPr/>
        </p:nvSpPr>
        <p:spPr>
          <a:xfrm>
            <a:off x="281206" y="913682"/>
            <a:ext cx="888833" cy="1868847"/>
          </a:xfrm>
          <a:prstGeom prst="rect">
            <a:avLst/>
          </a:prstGeom>
          <a:solidFill>
            <a:schemeClr val="bg1"/>
          </a:solidFill>
          <a:ln>
            <a:solidFill>
              <a:schemeClr val="tx1"/>
            </a:solidFill>
          </a:ln>
        </p:spPr>
        <p:txBody>
          <a:bodyPr wrap="none" lIns="0" tIns="0" rIns="0" bIns="0" rtlCol="0">
            <a:noAutofit/>
          </a:bodyPr>
          <a:lstStyle/>
          <a:p>
            <a:pPr marL="88900">
              <a:lnSpc>
                <a:spcPct val="150000"/>
              </a:lnSpc>
            </a:pPr>
            <a:r>
              <a:rPr lang="en-AU" sz="1600" b="1" dirty="0">
                <a:latin typeface="+mj-lt"/>
              </a:rPr>
              <a:t>Key:</a:t>
            </a:r>
          </a:p>
          <a:p>
            <a:pPr marL="88900">
              <a:lnSpc>
                <a:spcPct val="150000"/>
              </a:lnSpc>
            </a:pPr>
            <a:r>
              <a:rPr lang="en-AU" sz="1600" dirty="0">
                <a:highlight>
                  <a:srgbClr val="F6ACB6"/>
                </a:highlight>
              </a:rPr>
              <a:t>What?</a:t>
            </a:r>
          </a:p>
          <a:p>
            <a:pPr marL="88900">
              <a:lnSpc>
                <a:spcPct val="150000"/>
              </a:lnSpc>
            </a:pPr>
            <a:r>
              <a:rPr lang="en-AU" sz="1600" dirty="0">
                <a:highlight>
                  <a:srgbClr val="CBEDFD"/>
                </a:highlight>
              </a:rPr>
              <a:t>Where?</a:t>
            </a:r>
          </a:p>
          <a:p>
            <a:pPr marL="88900">
              <a:lnSpc>
                <a:spcPct val="150000"/>
              </a:lnSpc>
            </a:pPr>
            <a:r>
              <a:rPr lang="en-AU" sz="1600" dirty="0">
                <a:highlight>
                  <a:srgbClr val="EBEBEB"/>
                </a:highlight>
              </a:rPr>
              <a:t>Who?</a:t>
            </a:r>
          </a:p>
          <a:p>
            <a:pPr marL="88900">
              <a:lnSpc>
                <a:spcPct val="150000"/>
              </a:lnSpc>
            </a:pPr>
            <a:r>
              <a:rPr lang="en-AU" sz="1600" dirty="0">
                <a:highlight>
                  <a:srgbClr val="F3E2E6"/>
                </a:highlight>
              </a:rPr>
              <a:t>Why?</a:t>
            </a:r>
          </a:p>
        </p:txBody>
      </p:sp>
      <p:sp>
        <p:nvSpPr>
          <p:cNvPr id="6" name="TextBox 5">
            <a:extLst>
              <a:ext uri="{FF2B5EF4-FFF2-40B4-BE49-F238E27FC236}">
                <a16:creationId xmlns:a16="http://schemas.microsoft.com/office/drawing/2014/main" id="{F479244D-F55C-C2A9-3BE1-AB3518E76C5F}"/>
              </a:ext>
              <a:ext uri="{C183D7F6-B498-43B3-948B-1728B52AA6E4}">
                <adec:decorative xmlns:adec="http://schemas.microsoft.com/office/drawing/2017/decorative" val="0"/>
              </a:ext>
            </a:extLst>
          </p:cNvPr>
          <p:cNvSpPr txBox="1"/>
          <p:nvPr/>
        </p:nvSpPr>
        <p:spPr>
          <a:xfrm>
            <a:off x="1243588" y="913682"/>
            <a:ext cx="8515868" cy="69346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GB" sz="1600" dirty="0"/>
              <a:t>Rainbow editing can be used to highlight the what, where, who, why in a written response. You can use rainbow editing to ensure that your response includes the detail required.</a:t>
            </a:r>
          </a:p>
        </p:txBody>
      </p:sp>
      <p:sp>
        <p:nvSpPr>
          <p:cNvPr id="7" name="TextBox 6">
            <a:extLst>
              <a:ext uri="{FF2B5EF4-FFF2-40B4-BE49-F238E27FC236}">
                <a16:creationId xmlns:a16="http://schemas.microsoft.com/office/drawing/2014/main" id="{219070EA-C2AA-77ED-4B8F-067732E9CE9A}"/>
              </a:ext>
              <a:ext uri="{C183D7F6-B498-43B3-948B-1728B52AA6E4}">
                <adec:decorative xmlns:adec="http://schemas.microsoft.com/office/drawing/2017/decorative" val="0"/>
              </a:ext>
            </a:extLst>
          </p:cNvPr>
          <p:cNvSpPr txBox="1"/>
          <p:nvPr/>
        </p:nvSpPr>
        <p:spPr>
          <a:xfrm>
            <a:off x="1243588" y="1820476"/>
            <a:ext cx="6396559" cy="276999"/>
          </a:xfrm>
          <a:prstGeom prst="rect">
            <a:avLst/>
          </a:prstGeom>
          <a:noFill/>
          <a:ln w="28575">
            <a:solidFill>
              <a:schemeClr val="tx2"/>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800" b="1" dirty="0"/>
              <a:t> Example question: describe the tone colour in this excerpt.</a:t>
            </a:r>
          </a:p>
        </p:txBody>
      </p:sp>
      <p:sp>
        <p:nvSpPr>
          <p:cNvPr id="5" name="Content Placeholder 4">
            <a:extLst>
              <a:ext uri="{FF2B5EF4-FFF2-40B4-BE49-F238E27FC236}">
                <a16:creationId xmlns:a16="http://schemas.microsoft.com/office/drawing/2014/main" id="{EAC2BC48-1FF1-5AA7-2522-B74ABB27792F}"/>
              </a:ext>
              <a:ext uri="{C183D7F6-B498-43B3-948B-1728B52AA6E4}">
                <adec:decorative xmlns:adec="http://schemas.microsoft.com/office/drawing/2017/decorative" val="0"/>
              </a:ext>
            </a:extLst>
          </p:cNvPr>
          <p:cNvSpPr>
            <a:spLocks noGrp="1"/>
          </p:cNvSpPr>
          <p:nvPr>
            <p:ph idx="4294967295"/>
          </p:nvPr>
        </p:nvSpPr>
        <p:spPr>
          <a:xfrm>
            <a:off x="1243588" y="2252587"/>
            <a:ext cx="10667206" cy="4443413"/>
          </a:xfrm>
        </p:spPr>
        <p:txBody>
          <a:bodyPr/>
          <a:lstStyle/>
          <a:p>
            <a:pPr algn="l" rtl="0" fontAlgn="base">
              <a:lnSpc>
                <a:spcPct val="114000"/>
              </a:lnSpc>
            </a:pPr>
            <a:r>
              <a:rPr lang="en-AU" sz="1200" b="1" i="0" u="none" strike="noStrike" dirty="0">
                <a:solidFill>
                  <a:srgbClr val="19233E"/>
                </a:solidFill>
                <a:effectLst/>
              </a:rPr>
              <a:t>Sample response:</a:t>
            </a:r>
          </a:p>
          <a:p>
            <a:pPr algn="l" rtl="0" fontAlgn="base">
              <a:lnSpc>
                <a:spcPct val="114000"/>
              </a:lnSpc>
            </a:pPr>
            <a:r>
              <a:rPr lang="en-AU" sz="1200" b="1" i="0" u="none" strike="noStrike" dirty="0">
                <a:solidFill>
                  <a:srgbClr val="19233E"/>
                </a:solidFill>
                <a:effectLst/>
                <a:highlight>
                  <a:srgbClr val="CBEDFD"/>
                </a:highlight>
              </a:rPr>
              <a:t>A section</a:t>
            </a:r>
            <a:r>
              <a:rPr lang="en-US" sz="1200" b="0" i="0" dirty="0">
                <a:solidFill>
                  <a:srgbClr val="19233E"/>
                </a:solidFill>
                <a:effectLst/>
              </a:rPr>
              <a:t>​</a:t>
            </a:r>
            <a:endParaRPr lang="en-AU" sz="1200" b="0" i="0" dirty="0">
              <a:solidFill>
                <a:srgbClr val="000000"/>
              </a:solidFill>
              <a:effectLst/>
            </a:endParaRPr>
          </a:p>
          <a:p>
            <a:pPr marL="285750" indent="-285750" algn="l" rtl="0" fontAlgn="base">
              <a:lnSpc>
                <a:spcPct val="114000"/>
              </a:lnSpc>
              <a:buFont typeface="Arial" panose="020B0604020202020204" pitchFamily="34" charset="0"/>
              <a:buChar char="•"/>
            </a:pPr>
            <a:r>
              <a:rPr lang="en-AU" sz="1200" b="0" i="0" u="none" strike="noStrike" dirty="0">
                <a:solidFill>
                  <a:srgbClr val="19233E"/>
                </a:solidFill>
                <a:effectLst/>
                <a:highlight>
                  <a:srgbClr val="CBEDFD"/>
                </a:highlight>
              </a:rPr>
              <a:t>The piece begins </a:t>
            </a:r>
            <a:r>
              <a:rPr lang="en-AU" sz="1200" b="0" i="0" u="none" strike="noStrike" dirty="0">
                <a:solidFill>
                  <a:srgbClr val="19233E"/>
                </a:solidFill>
                <a:effectLst/>
              </a:rPr>
              <a:t>with a </a:t>
            </a:r>
            <a:r>
              <a:rPr lang="en-AU" sz="1200" b="0" i="0" u="none" strike="noStrike" dirty="0">
                <a:solidFill>
                  <a:srgbClr val="19233E"/>
                </a:solidFill>
                <a:effectLst/>
                <a:highlight>
                  <a:srgbClr val="F6ACB6"/>
                </a:highlight>
              </a:rPr>
              <a:t>dark tone colour </a:t>
            </a:r>
            <a:r>
              <a:rPr lang="en-AU" sz="1200" b="0" i="0" u="none" strike="noStrike" dirty="0">
                <a:solidFill>
                  <a:srgbClr val="19233E"/>
                </a:solidFill>
                <a:effectLst/>
              </a:rPr>
              <a:t>due to the </a:t>
            </a:r>
            <a:r>
              <a:rPr lang="en-AU" sz="1200" b="0" i="0" u="none" strike="noStrike" dirty="0">
                <a:solidFill>
                  <a:srgbClr val="19233E"/>
                </a:solidFill>
                <a:effectLst/>
                <a:highlight>
                  <a:srgbClr val="F3E2E6"/>
                </a:highlight>
              </a:rPr>
              <a:t>minor key, low </a:t>
            </a:r>
            <a:r>
              <a:rPr lang="en-AU" sz="1200" b="0" i="0" u="none" strike="noStrike" dirty="0">
                <a:solidFill>
                  <a:srgbClr val="19233E"/>
                </a:solidFill>
                <a:effectLst/>
                <a:highlight>
                  <a:srgbClr val="EBEBEB"/>
                </a:highlight>
              </a:rPr>
              <a:t>guitar strumming</a:t>
            </a:r>
            <a:r>
              <a:rPr lang="en-AU" sz="1200" b="0" i="0" u="none" strike="noStrike" dirty="0">
                <a:solidFill>
                  <a:srgbClr val="19233E"/>
                </a:solidFill>
                <a:effectLst/>
              </a:rPr>
              <a:t> and </a:t>
            </a:r>
            <a:r>
              <a:rPr lang="en-AU" sz="1200" b="0" i="0" u="none" strike="noStrike" dirty="0">
                <a:solidFill>
                  <a:srgbClr val="19233E"/>
                </a:solidFill>
                <a:effectLst/>
                <a:highlight>
                  <a:srgbClr val="F6ACB6"/>
                </a:highlight>
              </a:rPr>
              <a:t>synthesised backing </a:t>
            </a:r>
            <a:r>
              <a:rPr lang="en-AU" sz="1200" b="0" i="0" u="none" strike="noStrike" dirty="0">
                <a:solidFill>
                  <a:srgbClr val="19233E"/>
                </a:solidFill>
                <a:effectLst/>
              </a:rPr>
              <a:t>over a </a:t>
            </a:r>
            <a:r>
              <a:rPr lang="en-AU" sz="1200" b="0" i="0" u="none" strike="noStrike" dirty="0">
                <a:solidFill>
                  <a:srgbClr val="19233E"/>
                </a:solidFill>
                <a:effectLst/>
                <a:highlight>
                  <a:srgbClr val="F3E2E6"/>
                </a:highlight>
              </a:rPr>
              <a:t>repeated chord pattern.</a:t>
            </a:r>
          </a:p>
          <a:p>
            <a:pPr marL="285750" indent="-285750" algn="l" rtl="0" fontAlgn="base">
              <a:lnSpc>
                <a:spcPct val="114000"/>
              </a:lnSpc>
              <a:buFont typeface="Arial" panose="020B0604020202020204" pitchFamily="34" charset="0"/>
              <a:buChar char="•"/>
            </a:pPr>
            <a:r>
              <a:rPr lang="en-AU" sz="1200" b="0" i="0" u="none" strike="noStrike" dirty="0">
                <a:solidFill>
                  <a:srgbClr val="19233E"/>
                </a:solidFill>
                <a:effectLst/>
                <a:highlight>
                  <a:srgbClr val="F6ACB6"/>
                </a:highlight>
              </a:rPr>
              <a:t>The timbre</a:t>
            </a:r>
            <a:r>
              <a:rPr lang="en-AU" sz="1200" b="0" i="0" u="none" strike="noStrike" dirty="0">
                <a:solidFill>
                  <a:srgbClr val="19233E"/>
                </a:solidFill>
                <a:effectLst/>
              </a:rPr>
              <a:t> of the </a:t>
            </a:r>
            <a:r>
              <a:rPr lang="en-AU" sz="1200" b="0" i="0" u="none" strike="noStrike" dirty="0">
                <a:solidFill>
                  <a:srgbClr val="19233E"/>
                </a:solidFill>
                <a:effectLst/>
                <a:highlight>
                  <a:srgbClr val="EBEBEB"/>
                </a:highlight>
              </a:rPr>
              <a:t>viola melody</a:t>
            </a:r>
            <a:r>
              <a:rPr lang="en-AU" sz="1200" b="0" i="0" u="none" strike="noStrike" dirty="0">
                <a:solidFill>
                  <a:srgbClr val="19233E"/>
                </a:solidFill>
                <a:effectLst/>
              </a:rPr>
              <a:t> is </a:t>
            </a:r>
            <a:r>
              <a:rPr lang="en-AU" sz="1200" b="0" i="0" u="none" strike="noStrike" dirty="0">
                <a:solidFill>
                  <a:srgbClr val="19233E"/>
                </a:solidFill>
                <a:effectLst/>
                <a:highlight>
                  <a:srgbClr val="F6ACB6"/>
                </a:highlight>
              </a:rPr>
              <a:t>warm and resonant</a:t>
            </a:r>
            <a:r>
              <a:rPr lang="en-AU" sz="1200" b="0" i="0" u="none" strike="noStrike" dirty="0">
                <a:solidFill>
                  <a:srgbClr val="19233E"/>
                </a:solidFill>
                <a:effectLst/>
              </a:rPr>
              <a:t> due to the </a:t>
            </a:r>
            <a:r>
              <a:rPr lang="en-AU" sz="1200" b="0" i="0" u="none" strike="noStrike" dirty="0">
                <a:solidFill>
                  <a:srgbClr val="19233E"/>
                </a:solidFill>
                <a:effectLst/>
                <a:highlight>
                  <a:srgbClr val="F3E2E6"/>
                </a:highlight>
              </a:rPr>
              <a:t>low register, and contrasts </a:t>
            </a:r>
            <a:r>
              <a:rPr lang="en-AU" sz="1200" b="0" i="0" u="none" strike="noStrike" dirty="0">
                <a:solidFill>
                  <a:srgbClr val="19233E"/>
                </a:solidFill>
                <a:effectLst/>
              </a:rPr>
              <a:t>with </a:t>
            </a:r>
            <a:r>
              <a:rPr lang="en-AU" sz="1200" b="0" i="0" u="none" strike="noStrike" dirty="0">
                <a:solidFill>
                  <a:srgbClr val="19233E"/>
                </a:solidFill>
                <a:effectLst/>
                <a:highlight>
                  <a:srgbClr val="EBEBEB"/>
                </a:highlight>
              </a:rPr>
              <a:t>the piano</a:t>
            </a:r>
            <a:r>
              <a:rPr lang="en-AU" sz="1200" b="0" i="0" u="none" strike="noStrike" dirty="0">
                <a:solidFill>
                  <a:srgbClr val="19233E"/>
                </a:solidFill>
                <a:effectLst/>
              </a:rPr>
              <a:t> which answers in a </a:t>
            </a:r>
            <a:r>
              <a:rPr lang="en-AU" sz="1200" b="0" i="0" u="none" strike="noStrike" dirty="0">
                <a:solidFill>
                  <a:srgbClr val="19233E"/>
                </a:solidFill>
                <a:effectLst/>
                <a:highlight>
                  <a:srgbClr val="F6ACB6"/>
                </a:highlight>
              </a:rPr>
              <a:t>brighter tone colour</a:t>
            </a:r>
            <a:r>
              <a:rPr lang="en-AU" sz="1200" b="0" i="0" u="none" strike="noStrike" dirty="0">
                <a:solidFill>
                  <a:srgbClr val="19233E"/>
                </a:solidFill>
                <a:effectLst/>
              </a:rPr>
              <a:t>.</a:t>
            </a:r>
          </a:p>
          <a:p>
            <a:pPr marL="285750" indent="-285750" algn="l" rtl="0" fontAlgn="base">
              <a:lnSpc>
                <a:spcPct val="114000"/>
              </a:lnSpc>
              <a:buFont typeface="Arial" panose="020B0604020202020204" pitchFamily="34" charset="0"/>
              <a:buChar char="•"/>
            </a:pPr>
            <a:r>
              <a:rPr lang="en-AU" sz="1200" b="0" i="0" u="none" strike="noStrike" dirty="0">
                <a:solidFill>
                  <a:srgbClr val="19233E"/>
                </a:solidFill>
                <a:effectLst/>
                <a:highlight>
                  <a:srgbClr val="EBEBEB"/>
                </a:highlight>
              </a:rPr>
              <a:t>Electronic fills </a:t>
            </a:r>
            <a:r>
              <a:rPr lang="en-AU" sz="1200" b="0" i="0" u="none" strike="noStrike" dirty="0">
                <a:solidFill>
                  <a:srgbClr val="19233E"/>
                </a:solidFill>
                <a:effectLst/>
              </a:rPr>
              <a:t>contribute to the </a:t>
            </a:r>
            <a:r>
              <a:rPr lang="en-AU" sz="1200" b="0" i="0" u="none" strike="noStrike" dirty="0">
                <a:solidFill>
                  <a:srgbClr val="19233E"/>
                </a:solidFill>
                <a:effectLst/>
                <a:highlight>
                  <a:srgbClr val="F6ACB6"/>
                </a:highlight>
              </a:rPr>
              <a:t>eerie tone colour</a:t>
            </a:r>
            <a:r>
              <a:rPr lang="en-AU" sz="1200" b="0" i="0" u="none" strike="noStrike" dirty="0">
                <a:solidFill>
                  <a:srgbClr val="19233E"/>
                </a:solidFill>
                <a:effectLst/>
              </a:rPr>
              <a:t> in the opening. </a:t>
            </a:r>
            <a:r>
              <a:rPr lang="en-US" sz="1200" b="0" i="0" dirty="0">
                <a:solidFill>
                  <a:srgbClr val="19233E"/>
                </a:solidFill>
                <a:effectLst/>
              </a:rPr>
              <a:t>​</a:t>
            </a:r>
            <a:endParaRPr lang="en-US" sz="1200" b="0" i="0" dirty="0">
              <a:solidFill>
                <a:srgbClr val="000000"/>
              </a:solidFill>
              <a:effectLst/>
            </a:endParaRPr>
          </a:p>
          <a:p>
            <a:pPr algn="l" rtl="0" fontAlgn="base">
              <a:lnSpc>
                <a:spcPct val="114000"/>
              </a:lnSpc>
            </a:pPr>
            <a:r>
              <a:rPr lang="en-AU" sz="1200" b="1" i="0" u="none" strike="noStrike" dirty="0">
                <a:solidFill>
                  <a:srgbClr val="19233E"/>
                </a:solidFill>
                <a:effectLst/>
                <a:highlight>
                  <a:srgbClr val="CBEDFD"/>
                </a:highlight>
              </a:rPr>
              <a:t>B section</a:t>
            </a:r>
            <a:r>
              <a:rPr lang="en-US" sz="1200" b="0" i="0" dirty="0">
                <a:solidFill>
                  <a:srgbClr val="19233E"/>
                </a:solidFill>
                <a:effectLst/>
              </a:rPr>
              <a:t>​</a:t>
            </a:r>
            <a:endParaRPr lang="en-AU" sz="1200" dirty="0">
              <a:solidFill>
                <a:srgbClr val="000000"/>
              </a:solidFill>
            </a:endParaRPr>
          </a:p>
          <a:p>
            <a:pPr marL="285750" indent="-285750" algn="l" rtl="0" fontAlgn="base">
              <a:lnSpc>
                <a:spcPct val="114000"/>
              </a:lnSpc>
              <a:buFont typeface="Arial" panose="020B0604020202020204" pitchFamily="34" charset="0"/>
              <a:buChar char="•"/>
            </a:pPr>
            <a:r>
              <a:rPr lang="en-AU" sz="1200" b="0" i="0" u="none" strike="noStrike" dirty="0">
                <a:solidFill>
                  <a:srgbClr val="19233E"/>
                </a:solidFill>
                <a:effectLst/>
                <a:highlight>
                  <a:srgbClr val="CBEDFD"/>
                </a:highlight>
              </a:rPr>
              <a:t>The middle section </a:t>
            </a:r>
            <a:r>
              <a:rPr lang="en-AU" sz="1200" b="0" i="0" u="none" strike="noStrike" dirty="0">
                <a:solidFill>
                  <a:srgbClr val="19233E"/>
                </a:solidFill>
                <a:effectLst/>
              </a:rPr>
              <a:t>shifts to a </a:t>
            </a:r>
            <a:r>
              <a:rPr lang="en-AU" sz="1200" b="0" i="0" u="none" strike="noStrike" dirty="0">
                <a:solidFill>
                  <a:srgbClr val="000000"/>
                </a:solidFill>
                <a:effectLst/>
                <a:highlight>
                  <a:srgbClr val="F6ACB6"/>
                </a:highlight>
              </a:rPr>
              <a:t>brighter tone colour</a:t>
            </a:r>
            <a:r>
              <a:rPr lang="en-AU" sz="1200" b="0" i="0" u="none" strike="noStrike" dirty="0">
                <a:solidFill>
                  <a:srgbClr val="19233E"/>
                </a:solidFill>
                <a:effectLst/>
              </a:rPr>
              <a:t> achieved by the </a:t>
            </a:r>
            <a:r>
              <a:rPr lang="en-AU" sz="1200" b="0" i="0" u="none" strike="noStrike" dirty="0">
                <a:solidFill>
                  <a:srgbClr val="19233E"/>
                </a:solidFill>
                <a:effectLst/>
                <a:highlight>
                  <a:srgbClr val="EBEBEB"/>
                </a:highlight>
              </a:rPr>
              <a:t>combination of strings and piano on the melody line.</a:t>
            </a:r>
          </a:p>
          <a:p>
            <a:pPr marL="285750" indent="-285750" algn="l" rtl="0" fontAlgn="base">
              <a:lnSpc>
                <a:spcPct val="114000"/>
              </a:lnSpc>
              <a:buFont typeface="Arial" panose="020B0604020202020204" pitchFamily="34" charset="0"/>
              <a:buChar char="•"/>
            </a:pPr>
            <a:r>
              <a:rPr lang="en-AU" sz="1200" b="0" i="0" u="none" strike="noStrike" dirty="0">
                <a:solidFill>
                  <a:srgbClr val="19233E"/>
                </a:solidFill>
                <a:effectLst/>
              </a:rPr>
              <a:t>The </a:t>
            </a:r>
            <a:r>
              <a:rPr lang="en-AU" sz="1200" b="0" i="0" u="none" strike="noStrike" dirty="0">
                <a:solidFill>
                  <a:srgbClr val="19233E"/>
                </a:solidFill>
                <a:effectLst/>
                <a:highlight>
                  <a:srgbClr val="EBEBEB"/>
                </a:highlight>
              </a:rPr>
              <a:t>guitar rhythm </a:t>
            </a:r>
            <a:r>
              <a:rPr lang="en-AU" sz="1200" b="0" i="0" u="none" strike="noStrike" dirty="0">
                <a:solidFill>
                  <a:srgbClr val="19233E"/>
                </a:solidFill>
                <a:effectLst/>
              </a:rPr>
              <a:t>is </a:t>
            </a:r>
            <a:r>
              <a:rPr lang="en-AU" sz="1200" b="0" i="0" u="none" strike="noStrike" dirty="0">
                <a:solidFill>
                  <a:srgbClr val="19233E"/>
                </a:solidFill>
                <a:effectLst/>
                <a:highlight>
                  <a:srgbClr val="F6ACB6"/>
                </a:highlight>
              </a:rPr>
              <a:t>percussive and metallic</a:t>
            </a:r>
            <a:r>
              <a:rPr lang="en-AU" sz="1200" b="0" i="0" u="none" strike="noStrike" dirty="0">
                <a:solidFill>
                  <a:srgbClr val="19233E"/>
                </a:solidFill>
                <a:effectLst/>
              </a:rPr>
              <a:t> due to the </a:t>
            </a:r>
            <a:r>
              <a:rPr lang="en-AU" sz="1200" b="0" i="0" u="none" strike="noStrike" dirty="0">
                <a:solidFill>
                  <a:srgbClr val="19233E"/>
                </a:solidFill>
                <a:effectLst/>
                <a:highlight>
                  <a:srgbClr val="F3E2E6"/>
                </a:highlight>
              </a:rPr>
              <a:t>repeated strumming pattern </a:t>
            </a:r>
            <a:r>
              <a:rPr lang="en-AU" sz="1200" b="0" i="0" u="none" strike="noStrike" dirty="0">
                <a:solidFill>
                  <a:srgbClr val="19233E"/>
                </a:solidFill>
                <a:effectLst/>
              </a:rPr>
              <a:t>used.</a:t>
            </a:r>
          </a:p>
          <a:p>
            <a:pPr marL="285750" indent="-285750" algn="l" rtl="0" fontAlgn="base">
              <a:lnSpc>
                <a:spcPct val="114000"/>
              </a:lnSpc>
              <a:buFont typeface="Arial" panose="020B0604020202020204" pitchFamily="34" charset="0"/>
              <a:buChar char="•"/>
            </a:pPr>
            <a:r>
              <a:rPr lang="en-AU" sz="1200" b="0" i="0" u="none" strike="noStrike" dirty="0">
                <a:solidFill>
                  <a:srgbClr val="19233E"/>
                </a:solidFill>
                <a:effectLst/>
              </a:rPr>
              <a:t>The </a:t>
            </a:r>
            <a:r>
              <a:rPr lang="en-AU" sz="1200" b="0" i="0" u="none" strike="noStrike" dirty="0">
                <a:solidFill>
                  <a:srgbClr val="19233E"/>
                </a:solidFill>
                <a:effectLst/>
                <a:highlight>
                  <a:srgbClr val="F3E2E6"/>
                </a:highlight>
              </a:rPr>
              <a:t>descending</a:t>
            </a:r>
            <a:r>
              <a:rPr lang="en-AU" sz="1200" b="0" i="0" u="none" strike="noStrike" dirty="0">
                <a:solidFill>
                  <a:srgbClr val="19233E"/>
                </a:solidFill>
                <a:effectLst/>
              </a:rPr>
              <a:t> and </a:t>
            </a:r>
            <a:r>
              <a:rPr lang="en-AU" sz="1200" b="0" i="0" u="none" strike="noStrike" dirty="0">
                <a:solidFill>
                  <a:srgbClr val="19233E"/>
                </a:solidFill>
                <a:effectLst/>
                <a:highlight>
                  <a:srgbClr val="F6ACB6"/>
                </a:highlight>
              </a:rPr>
              <a:t>clear</a:t>
            </a:r>
            <a:r>
              <a:rPr lang="en-AU" sz="1200" b="0" i="0" u="none" strike="noStrike" dirty="0">
                <a:solidFill>
                  <a:srgbClr val="19233E"/>
                </a:solidFill>
                <a:effectLst/>
              </a:rPr>
              <a:t> </a:t>
            </a:r>
            <a:r>
              <a:rPr lang="en-AU" sz="1200" b="0" i="0" u="none" strike="noStrike" dirty="0">
                <a:solidFill>
                  <a:srgbClr val="19233E"/>
                </a:solidFill>
                <a:effectLst/>
                <a:highlight>
                  <a:srgbClr val="EBEBEB"/>
                </a:highlight>
              </a:rPr>
              <a:t>solo piano </a:t>
            </a:r>
            <a:r>
              <a:rPr lang="en-AU" sz="1200" b="0" i="0" u="none" strike="noStrike" dirty="0">
                <a:solidFill>
                  <a:srgbClr val="19233E"/>
                </a:solidFill>
                <a:effectLst/>
                <a:highlight>
                  <a:srgbClr val="F3E2E6"/>
                </a:highlight>
              </a:rPr>
              <a:t>contrasts</a:t>
            </a:r>
            <a:r>
              <a:rPr lang="en-AU" sz="1200" b="0" i="0" u="none" strike="noStrike" dirty="0">
                <a:solidFill>
                  <a:srgbClr val="19233E"/>
                </a:solidFill>
                <a:effectLst/>
              </a:rPr>
              <a:t> with a </a:t>
            </a:r>
            <a:r>
              <a:rPr lang="en-AU" sz="1200" b="0" i="0" u="none" strike="noStrike" dirty="0">
                <a:solidFill>
                  <a:srgbClr val="19233E"/>
                </a:solidFill>
                <a:effectLst/>
                <a:highlight>
                  <a:srgbClr val="F6ACB6"/>
                </a:highlight>
              </a:rPr>
              <a:t>shimmering</a:t>
            </a:r>
            <a:r>
              <a:rPr lang="en-AU" sz="1200" b="0" i="0" u="none" strike="noStrike" dirty="0">
                <a:solidFill>
                  <a:srgbClr val="19233E"/>
                </a:solidFill>
                <a:effectLst/>
              </a:rPr>
              <a:t> </a:t>
            </a:r>
            <a:r>
              <a:rPr lang="en-AU" sz="1200" b="0" i="0" u="none" strike="noStrike" dirty="0">
                <a:solidFill>
                  <a:srgbClr val="19233E"/>
                </a:solidFill>
                <a:effectLst/>
                <a:highlight>
                  <a:srgbClr val="EBEBEB"/>
                </a:highlight>
              </a:rPr>
              <a:t>synthesised effect</a:t>
            </a:r>
            <a:r>
              <a:rPr lang="en-AU" sz="1200" b="0" i="0" u="none" strike="noStrike" dirty="0">
                <a:solidFill>
                  <a:srgbClr val="19233E"/>
                </a:solidFill>
                <a:effectLst/>
              </a:rPr>
              <a:t> that </a:t>
            </a:r>
            <a:r>
              <a:rPr lang="en-AU" sz="1200" b="0" i="0" u="none" strike="noStrike" dirty="0">
                <a:solidFill>
                  <a:srgbClr val="19233E"/>
                </a:solidFill>
                <a:effectLst/>
                <a:highlight>
                  <a:srgbClr val="CBEDFD"/>
                </a:highlight>
              </a:rPr>
              <a:t>transitions to the last section</a:t>
            </a:r>
            <a:r>
              <a:rPr lang="en-AU" sz="1200" b="0" i="0" u="none" strike="noStrike" dirty="0">
                <a:solidFill>
                  <a:srgbClr val="19233E"/>
                </a:solidFill>
                <a:effectLst/>
              </a:rPr>
              <a:t>.</a:t>
            </a:r>
          </a:p>
          <a:p>
            <a:pPr marL="285750" indent="-285750" algn="l" rtl="0" fontAlgn="base">
              <a:lnSpc>
                <a:spcPct val="114000"/>
              </a:lnSpc>
              <a:buFont typeface="Arial" panose="020B0604020202020204" pitchFamily="34" charset="0"/>
              <a:buChar char="•"/>
            </a:pPr>
            <a:r>
              <a:rPr lang="en-AU" sz="1200" b="0" i="0" u="none" strike="noStrike" dirty="0">
                <a:solidFill>
                  <a:srgbClr val="19233E"/>
                </a:solidFill>
                <a:effectLst/>
              </a:rPr>
              <a:t>A </a:t>
            </a:r>
            <a:r>
              <a:rPr lang="en-AU" sz="1200" b="0" i="0" u="none" strike="noStrike" dirty="0">
                <a:solidFill>
                  <a:srgbClr val="19233E"/>
                </a:solidFill>
                <a:effectLst/>
                <a:highlight>
                  <a:srgbClr val="F3E2E6"/>
                </a:highlight>
              </a:rPr>
              <a:t>crescendo leads </a:t>
            </a:r>
            <a:r>
              <a:rPr lang="en-AU" sz="1200" b="0" i="0" u="none" strike="noStrike" dirty="0">
                <a:solidFill>
                  <a:srgbClr val="19233E"/>
                </a:solidFill>
                <a:effectLst/>
              </a:rPr>
              <a:t>to a </a:t>
            </a:r>
            <a:r>
              <a:rPr lang="en-AU" sz="1200" b="0" i="0" u="none" strike="noStrike" dirty="0">
                <a:solidFill>
                  <a:srgbClr val="19233E"/>
                </a:solidFill>
                <a:effectLst/>
                <a:highlight>
                  <a:srgbClr val="F6ACB6"/>
                </a:highlight>
              </a:rPr>
              <a:t>lush colour</a:t>
            </a:r>
            <a:r>
              <a:rPr lang="en-AU" sz="1200" b="0" i="0" u="none" strike="noStrike" dirty="0">
                <a:solidFill>
                  <a:srgbClr val="19233E"/>
                </a:solidFill>
                <a:effectLst/>
              </a:rPr>
              <a:t> due to the </a:t>
            </a:r>
            <a:r>
              <a:rPr lang="en-AU" sz="1200" b="0" i="0" u="none" strike="noStrike" dirty="0">
                <a:solidFill>
                  <a:srgbClr val="19233E"/>
                </a:solidFill>
                <a:effectLst/>
                <a:highlight>
                  <a:srgbClr val="F3E2E6"/>
                </a:highlight>
              </a:rPr>
              <a:t>textural thickness </a:t>
            </a:r>
            <a:r>
              <a:rPr lang="en-AU" sz="1200" b="0" i="0" u="none" strike="noStrike" dirty="0">
                <a:solidFill>
                  <a:srgbClr val="19233E"/>
                </a:solidFill>
                <a:effectLst/>
              </a:rPr>
              <a:t>in </a:t>
            </a:r>
            <a:r>
              <a:rPr lang="en-AU" sz="1200" b="0" i="0" u="none" strike="noStrike" dirty="0">
                <a:solidFill>
                  <a:srgbClr val="19233E"/>
                </a:solidFill>
                <a:effectLst/>
                <a:highlight>
                  <a:srgbClr val="EBEBEB"/>
                </a:highlight>
              </a:rPr>
              <a:t>the strings</a:t>
            </a:r>
            <a:r>
              <a:rPr lang="en-AU" sz="1200" b="0" i="0" u="none" strike="noStrike" dirty="0">
                <a:solidFill>
                  <a:srgbClr val="19233E"/>
                </a:solidFill>
                <a:effectLst/>
              </a:rPr>
              <a:t>, </a:t>
            </a:r>
            <a:r>
              <a:rPr lang="en-AU" sz="1200" b="0" i="0" u="none" strike="noStrike" dirty="0">
                <a:solidFill>
                  <a:srgbClr val="19233E"/>
                </a:solidFill>
                <a:effectLst/>
                <a:highlight>
                  <a:srgbClr val="F3E2E6"/>
                </a:highlight>
              </a:rPr>
              <a:t>rhythmic complexity and increased volume. </a:t>
            </a:r>
            <a:r>
              <a:rPr lang="en-AU" sz="1200" b="0" i="0" u="none" strike="noStrike" dirty="0">
                <a:solidFill>
                  <a:srgbClr val="19233E"/>
                </a:solidFill>
                <a:effectLst/>
                <a:highlight>
                  <a:srgbClr val="EBEBEB"/>
                </a:highlight>
              </a:rPr>
              <a:t>The solo piano </a:t>
            </a:r>
            <a:r>
              <a:rPr lang="en-AU" sz="1200" b="0" i="0" u="none" strike="noStrike" dirty="0">
                <a:solidFill>
                  <a:srgbClr val="19233E"/>
                </a:solidFill>
                <a:effectLst/>
              </a:rPr>
              <a:t>again </a:t>
            </a:r>
            <a:r>
              <a:rPr lang="en-AU" sz="1200" b="0" i="0" u="none" strike="noStrike" dirty="0">
                <a:solidFill>
                  <a:srgbClr val="19233E"/>
                </a:solidFill>
                <a:effectLst/>
                <a:highlight>
                  <a:srgbClr val="F3E2E6"/>
                </a:highlight>
              </a:rPr>
              <a:t>creates contrast </a:t>
            </a:r>
            <a:r>
              <a:rPr lang="en-AU" sz="1200" b="0" i="0" u="none" strike="noStrike" dirty="0">
                <a:solidFill>
                  <a:srgbClr val="19233E"/>
                </a:solidFill>
                <a:effectLst/>
              </a:rPr>
              <a:t>in </a:t>
            </a:r>
            <a:r>
              <a:rPr lang="en-AU" sz="1200" b="0" i="0" u="none" strike="noStrike" dirty="0">
                <a:solidFill>
                  <a:srgbClr val="19233E"/>
                </a:solidFill>
                <a:effectLst/>
                <a:highlight>
                  <a:srgbClr val="F6ACB6"/>
                </a:highlight>
              </a:rPr>
              <a:t>tone colour. </a:t>
            </a:r>
            <a:r>
              <a:rPr lang="en-US" sz="1200" b="0" i="0" dirty="0">
                <a:solidFill>
                  <a:srgbClr val="19233E"/>
                </a:solidFill>
                <a:effectLst/>
              </a:rPr>
              <a:t>​</a:t>
            </a:r>
            <a:endParaRPr lang="en-AU" sz="1200" b="0" i="0" dirty="0">
              <a:solidFill>
                <a:srgbClr val="000000"/>
              </a:solidFill>
              <a:effectLst/>
            </a:endParaRPr>
          </a:p>
          <a:p>
            <a:pPr algn="l" rtl="0" fontAlgn="base">
              <a:lnSpc>
                <a:spcPct val="114000"/>
              </a:lnSpc>
            </a:pPr>
            <a:r>
              <a:rPr lang="en-AU" sz="1200" b="1" i="0" u="none" strike="noStrike" dirty="0">
                <a:solidFill>
                  <a:srgbClr val="19233E"/>
                </a:solidFill>
                <a:effectLst/>
                <a:highlight>
                  <a:srgbClr val="CBEDFD"/>
                </a:highlight>
              </a:rPr>
              <a:t>Coda</a:t>
            </a:r>
            <a:r>
              <a:rPr lang="en-US" sz="1200" b="0" i="0" dirty="0">
                <a:solidFill>
                  <a:srgbClr val="19233E"/>
                </a:solidFill>
                <a:effectLst/>
                <a:highlight>
                  <a:srgbClr val="CBEDFD"/>
                </a:highlight>
              </a:rPr>
              <a:t>​</a:t>
            </a:r>
            <a:endParaRPr lang="en-AU" sz="1200" dirty="0">
              <a:solidFill>
                <a:srgbClr val="000000"/>
              </a:solidFill>
              <a:highlight>
                <a:srgbClr val="CBEDFD"/>
              </a:highlight>
            </a:endParaRPr>
          </a:p>
          <a:p>
            <a:pPr marL="285750" indent="-285750" algn="l" rtl="0" fontAlgn="base">
              <a:lnSpc>
                <a:spcPct val="114000"/>
              </a:lnSpc>
              <a:buFont typeface="Arial" panose="020B0604020202020204" pitchFamily="34" charset="0"/>
              <a:buChar char="•"/>
            </a:pPr>
            <a:r>
              <a:rPr lang="en-AU" sz="1200" b="0" i="0" u="none" strike="noStrike" dirty="0">
                <a:solidFill>
                  <a:srgbClr val="19233E"/>
                </a:solidFill>
                <a:effectLst/>
                <a:highlight>
                  <a:srgbClr val="CBEDFD"/>
                </a:highlight>
              </a:rPr>
              <a:t>The excerpt ends </a:t>
            </a:r>
            <a:r>
              <a:rPr lang="en-AU" sz="1200" b="0" i="0" u="none" strike="noStrike" dirty="0">
                <a:solidFill>
                  <a:srgbClr val="19233E"/>
                </a:solidFill>
                <a:effectLst/>
              </a:rPr>
              <a:t>with </a:t>
            </a:r>
            <a:r>
              <a:rPr lang="en-AU" sz="1200" b="0" i="0" u="none" strike="noStrike" dirty="0">
                <a:solidFill>
                  <a:srgbClr val="19233E"/>
                </a:solidFill>
                <a:effectLst/>
                <a:highlight>
                  <a:srgbClr val="F6ACB6"/>
                </a:highlight>
              </a:rPr>
              <a:t>dark, scratchy and eerie tone colours</a:t>
            </a:r>
            <a:r>
              <a:rPr lang="en-AU" sz="1200" b="0" i="0" u="none" strike="noStrike" dirty="0">
                <a:solidFill>
                  <a:srgbClr val="19233E"/>
                </a:solidFill>
                <a:effectLst/>
              </a:rPr>
              <a:t> created by the </a:t>
            </a:r>
            <a:r>
              <a:rPr lang="en-AU" sz="1200" b="0" i="0" u="none" strike="noStrike" dirty="0">
                <a:solidFill>
                  <a:srgbClr val="19233E"/>
                </a:solidFill>
                <a:effectLst/>
                <a:highlight>
                  <a:srgbClr val="F3E2E6"/>
                </a:highlight>
              </a:rPr>
              <a:t>chords</a:t>
            </a:r>
            <a:r>
              <a:rPr lang="en-AU" sz="1200" b="0" i="0" u="none" strike="noStrike" dirty="0">
                <a:solidFill>
                  <a:srgbClr val="19233E"/>
                </a:solidFill>
                <a:effectLst/>
              </a:rPr>
              <a:t> from </a:t>
            </a:r>
            <a:r>
              <a:rPr lang="en-AU" sz="1200" b="0" i="0" u="none" strike="noStrike" dirty="0">
                <a:solidFill>
                  <a:srgbClr val="19233E"/>
                </a:solidFill>
                <a:effectLst/>
                <a:highlight>
                  <a:srgbClr val="EBEBEB"/>
                </a:highlight>
              </a:rPr>
              <a:t>the piano </a:t>
            </a:r>
            <a:r>
              <a:rPr lang="en-AU" sz="1200" b="0" i="0" u="none" strike="noStrike" dirty="0">
                <a:solidFill>
                  <a:srgbClr val="19233E"/>
                </a:solidFill>
                <a:effectLst/>
                <a:highlight>
                  <a:srgbClr val="F3E2E6"/>
                </a:highlight>
              </a:rPr>
              <a:t>contrasted</a:t>
            </a:r>
            <a:r>
              <a:rPr lang="en-AU" sz="1200" b="0" i="0" u="none" strike="noStrike" dirty="0">
                <a:solidFill>
                  <a:srgbClr val="19233E"/>
                </a:solidFill>
                <a:effectLst/>
              </a:rPr>
              <a:t> with the </a:t>
            </a:r>
            <a:r>
              <a:rPr lang="en-AU" sz="1200" b="0" i="0" u="none" strike="noStrike" dirty="0">
                <a:solidFill>
                  <a:srgbClr val="19233E"/>
                </a:solidFill>
                <a:effectLst/>
                <a:highlight>
                  <a:srgbClr val="F6ACB6"/>
                </a:highlight>
              </a:rPr>
              <a:t>metallic sounds.</a:t>
            </a:r>
            <a:endParaRPr lang="en-US" sz="1200" b="0" i="0" dirty="0">
              <a:solidFill>
                <a:srgbClr val="000000"/>
              </a:solidFill>
              <a:effectLst/>
              <a:highlight>
                <a:srgbClr val="F6ACB6"/>
              </a:highlight>
            </a:endParaRPr>
          </a:p>
        </p:txBody>
      </p:sp>
      <p:sp>
        <p:nvSpPr>
          <p:cNvPr id="4" name="Slide Number Placeholder 3">
            <a:extLst>
              <a:ext uri="{FF2B5EF4-FFF2-40B4-BE49-F238E27FC236}">
                <a16:creationId xmlns:a16="http://schemas.microsoft.com/office/drawing/2014/main" id="{16427AFE-A134-C4B5-1F0D-A9A9EF0D53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234022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EF330E-6777-7423-9D75-88189B664793}"/>
              </a:ext>
              <a:ext uri="{C183D7F6-B498-43B3-948B-1728B52AA6E4}">
                <adec:decorative xmlns:adec="http://schemas.microsoft.com/office/drawing/2017/decorative" val="0"/>
              </a:ext>
            </a:extLst>
          </p:cNvPr>
          <p:cNvSpPr>
            <a:spLocks noGrp="1"/>
          </p:cNvSpPr>
          <p:nvPr>
            <p:ph type="ctrTitle"/>
          </p:nvPr>
        </p:nvSpPr>
        <p:spPr/>
        <p:txBody>
          <a:bodyPr/>
          <a:lstStyle/>
          <a:p>
            <a:r>
              <a:rPr lang="en-US" dirty="0"/>
              <a:t>Aural skills tips and resources</a:t>
            </a:r>
          </a:p>
        </p:txBody>
      </p:sp>
      <p:sp>
        <p:nvSpPr>
          <p:cNvPr id="2" name="Footer Placeholder 1">
            <a:extLst>
              <a:ext uri="{FF2B5EF4-FFF2-40B4-BE49-F238E27FC236}">
                <a16:creationId xmlns:a16="http://schemas.microsoft.com/office/drawing/2014/main" id="{18CAE7CC-05CC-686A-83B7-41ABD4FDD37F}"/>
              </a:ext>
              <a:ext uri="{C183D7F6-B498-43B3-948B-1728B52AA6E4}">
                <adec:decorative xmlns:adec="http://schemas.microsoft.com/office/drawing/2017/decorative" val="0"/>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pic>
        <p:nvPicPr>
          <p:cNvPr id="12" name="Picture Placeholder 11">
            <a:extLst>
              <a:ext uri="{FF2B5EF4-FFF2-40B4-BE49-F238E27FC236}">
                <a16:creationId xmlns:a16="http://schemas.microsoft.com/office/drawing/2014/main" id="{7B935D62-EDE1-4EAC-C008-7C1FAD2B953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3373" b="13373"/>
          <a:stretch/>
        </p:blipFill>
        <p:spPr/>
      </p:pic>
    </p:spTree>
    <p:extLst>
      <p:ext uri="{BB962C8B-B14F-4D97-AF65-F5344CB8AC3E}">
        <p14:creationId xmlns:p14="http://schemas.microsoft.com/office/powerpoint/2010/main" val="3316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F933-4339-C940-9B5B-631F39BB9332}"/>
              </a:ext>
              <a:ext uri="{C183D7F6-B498-43B3-948B-1728B52AA6E4}">
                <adec:decorative xmlns:adec="http://schemas.microsoft.com/office/drawing/2017/decorative" val="0"/>
              </a:ext>
            </a:extLst>
          </p:cNvPr>
          <p:cNvSpPr>
            <a:spLocks noGrp="1"/>
          </p:cNvSpPr>
          <p:nvPr>
            <p:ph type="title"/>
          </p:nvPr>
        </p:nvSpPr>
        <p:spPr>
          <a:xfrm>
            <a:off x="324570" y="389497"/>
            <a:ext cx="10080000" cy="548704"/>
          </a:xfrm>
        </p:spPr>
        <p:txBody>
          <a:bodyPr/>
          <a:lstStyle/>
          <a:p>
            <a:r>
              <a:rPr lang="en-AU" dirty="0"/>
              <a:t>Mnemonics </a:t>
            </a:r>
            <a:endParaRPr lang="en-GB" dirty="0"/>
          </a:p>
        </p:txBody>
      </p:sp>
      <p:sp>
        <p:nvSpPr>
          <p:cNvPr id="3" name="TextBox 2">
            <a:extLst>
              <a:ext uri="{FF2B5EF4-FFF2-40B4-BE49-F238E27FC236}">
                <a16:creationId xmlns:a16="http://schemas.microsoft.com/office/drawing/2014/main" id="{60D5C00B-90BF-4E3D-4F03-B48C00A17EE5}"/>
              </a:ext>
              <a:ext uri="{C183D7F6-B498-43B3-948B-1728B52AA6E4}">
                <adec:decorative xmlns:adec="http://schemas.microsoft.com/office/drawing/2017/decorative" val="0"/>
              </a:ext>
            </a:extLst>
          </p:cNvPr>
          <p:cNvSpPr txBox="1"/>
          <p:nvPr/>
        </p:nvSpPr>
        <p:spPr>
          <a:xfrm>
            <a:off x="324570" y="953465"/>
            <a:ext cx="10494267" cy="67294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AU" sz="2000" dirty="0"/>
              <a:t>Mnemonics can be used to help memorise the components to be identified in each concept of music. Can you create your own mnemonics for the concepts of music?</a:t>
            </a:r>
          </a:p>
        </p:txBody>
      </p:sp>
      <p:sp>
        <p:nvSpPr>
          <p:cNvPr id="4" name="Content Placeholder 2">
            <a:extLst>
              <a:ext uri="{FF2B5EF4-FFF2-40B4-BE49-F238E27FC236}">
                <a16:creationId xmlns:a16="http://schemas.microsoft.com/office/drawing/2014/main" id="{80831BB0-DB7F-548C-E039-FC17BDF0BD98}"/>
              </a:ext>
              <a:ext uri="{C183D7F6-B498-43B3-948B-1728B52AA6E4}">
                <adec:decorative xmlns:adec="http://schemas.microsoft.com/office/drawing/2017/decorative" val="0"/>
              </a:ext>
            </a:extLst>
          </p:cNvPr>
          <p:cNvSpPr txBox="1">
            <a:spLocks/>
          </p:cNvSpPr>
          <p:nvPr/>
        </p:nvSpPr>
        <p:spPr>
          <a:xfrm>
            <a:off x="324570" y="1934596"/>
            <a:ext cx="11359590" cy="453767"/>
          </a:xfrm>
          <a:prstGeom prst="rect">
            <a:avLst/>
          </a:prstGeom>
          <a:noFill/>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latin typeface="+mj-lt"/>
              </a:rPr>
              <a:t>Mnemonic examples</a:t>
            </a:r>
          </a:p>
        </p:txBody>
      </p:sp>
      <p:graphicFrame>
        <p:nvGraphicFramePr>
          <p:cNvPr id="9" name="Table 9" descr="This table outlines a range of mnemonic examples.">
            <a:extLst>
              <a:ext uri="{FF2B5EF4-FFF2-40B4-BE49-F238E27FC236}">
                <a16:creationId xmlns:a16="http://schemas.microsoft.com/office/drawing/2014/main" id="{FD0C3468-3237-981C-9ED2-F8BD9A55715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74008445"/>
              </p:ext>
            </p:extLst>
          </p:nvPr>
        </p:nvGraphicFramePr>
        <p:xfrm>
          <a:off x="324570" y="2396611"/>
          <a:ext cx="11023561" cy="3317050"/>
        </p:xfrm>
        <a:graphic>
          <a:graphicData uri="http://schemas.openxmlformats.org/drawingml/2006/table">
            <a:tbl>
              <a:tblPr firstRow="1" bandRow="1">
                <a:tableStyleId>{BC89EF96-8CEA-46FF-86C4-4CE0E7609802}</a:tableStyleId>
              </a:tblPr>
              <a:tblGrid>
                <a:gridCol w="2175194">
                  <a:extLst>
                    <a:ext uri="{9D8B030D-6E8A-4147-A177-3AD203B41FA5}">
                      <a16:colId xmlns:a16="http://schemas.microsoft.com/office/drawing/2014/main" val="117789255"/>
                    </a:ext>
                  </a:extLst>
                </a:gridCol>
                <a:gridCol w="3654916">
                  <a:extLst>
                    <a:ext uri="{9D8B030D-6E8A-4147-A177-3AD203B41FA5}">
                      <a16:colId xmlns:a16="http://schemas.microsoft.com/office/drawing/2014/main" val="3211000704"/>
                    </a:ext>
                  </a:extLst>
                </a:gridCol>
                <a:gridCol w="5193451">
                  <a:extLst>
                    <a:ext uri="{9D8B030D-6E8A-4147-A177-3AD203B41FA5}">
                      <a16:colId xmlns:a16="http://schemas.microsoft.com/office/drawing/2014/main" val="1914581765"/>
                    </a:ext>
                  </a:extLst>
                </a:gridCol>
              </a:tblGrid>
              <a:tr h="370840">
                <a:tc>
                  <a:txBody>
                    <a:bodyPr/>
                    <a:lstStyle/>
                    <a:p>
                      <a:r>
                        <a:rPr lang="en-AU">
                          <a:solidFill>
                            <a:schemeClr val="bg1"/>
                          </a:solidFill>
                          <a:latin typeface="+mj-lt"/>
                        </a:rPr>
                        <a:t>Concept of music</a:t>
                      </a:r>
                    </a:p>
                  </a:txBody>
                  <a:tcPr>
                    <a:solidFill>
                      <a:schemeClr val="accent1"/>
                    </a:solidFill>
                  </a:tcPr>
                </a:tc>
                <a:tc>
                  <a:txBody>
                    <a:bodyPr/>
                    <a:lstStyle/>
                    <a:p>
                      <a:r>
                        <a:rPr lang="en-AU" dirty="0">
                          <a:solidFill>
                            <a:schemeClr val="bg1"/>
                          </a:solidFill>
                          <a:latin typeface="+mj-lt"/>
                        </a:rPr>
                        <a:t>Mnemonic</a:t>
                      </a:r>
                    </a:p>
                  </a:txBody>
                  <a:tcPr>
                    <a:solidFill>
                      <a:schemeClr val="accent1"/>
                    </a:solidFill>
                  </a:tcPr>
                </a:tc>
                <a:tc>
                  <a:txBody>
                    <a:bodyPr/>
                    <a:lstStyle/>
                    <a:p>
                      <a:r>
                        <a:rPr lang="en-AU" dirty="0">
                          <a:solidFill>
                            <a:schemeClr val="bg1"/>
                          </a:solidFill>
                          <a:latin typeface="+mj-lt"/>
                        </a:rPr>
                        <a:t>Components to be discussed</a:t>
                      </a:r>
                    </a:p>
                  </a:txBody>
                  <a:tcPr>
                    <a:solidFill>
                      <a:schemeClr val="accent1"/>
                    </a:solidFill>
                  </a:tcPr>
                </a:tc>
                <a:extLst>
                  <a:ext uri="{0D108BD9-81ED-4DB2-BD59-A6C34878D82A}">
                    <a16:rowId xmlns:a16="http://schemas.microsoft.com/office/drawing/2014/main" val="3726087795"/>
                  </a:ext>
                </a:extLst>
              </a:tr>
              <a:tr h="370840">
                <a:tc>
                  <a:txBody>
                    <a:bodyPr/>
                    <a:lstStyle/>
                    <a:p>
                      <a:pPr>
                        <a:lnSpc>
                          <a:spcPct val="114000"/>
                        </a:lnSpc>
                      </a:pPr>
                      <a:r>
                        <a:rPr lang="en-AU" dirty="0"/>
                        <a:t>Tone colour</a:t>
                      </a:r>
                    </a:p>
                  </a:txBody>
                  <a:tcPr>
                    <a:solidFill>
                      <a:schemeClr val="bg1">
                        <a:alpha val="20000"/>
                      </a:schemeClr>
                    </a:solidFill>
                  </a:tcPr>
                </a:tc>
                <a:tc>
                  <a:txBody>
                    <a:bodyPr/>
                    <a:lstStyle/>
                    <a:p>
                      <a:pPr>
                        <a:lnSpc>
                          <a:spcPct val="114000"/>
                        </a:lnSpc>
                      </a:pPr>
                      <a:r>
                        <a:rPr lang="en-AU" dirty="0"/>
                        <a:t>Performing media rocks to dance</a:t>
                      </a:r>
                    </a:p>
                  </a:txBody>
                  <a:tcPr>
                    <a:solidFill>
                      <a:schemeClr val="bg1">
                        <a:alpha val="20000"/>
                      </a:schemeClr>
                    </a:solidFill>
                  </a:tcPr>
                </a:tc>
                <a:tc>
                  <a:txBody>
                    <a:bodyPr/>
                    <a:lstStyle/>
                    <a:p>
                      <a:pPr>
                        <a:lnSpc>
                          <a:spcPct val="114000"/>
                        </a:lnSpc>
                      </a:pPr>
                      <a:r>
                        <a:rPr lang="en-AU" dirty="0"/>
                        <a:t>Performing media, roles, timbre, describe. (PMRTD)</a:t>
                      </a:r>
                    </a:p>
                  </a:txBody>
                  <a:tcPr>
                    <a:solidFill>
                      <a:schemeClr val="bg1">
                        <a:alpha val="20000"/>
                      </a:schemeClr>
                    </a:solidFill>
                  </a:tcPr>
                </a:tc>
                <a:extLst>
                  <a:ext uri="{0D108BD9-81ED-4DB2-BD59-A6C34878D82A}">
                    <a16:rowId xmlns:a16="http://schemas.microsoft.com/office/drawing/2014/main" val="3533648503"/>
                  </a:ext>
                </a:extLst>
              </a:tr>
              <a:tr h="370840">
                <a:tc>
                  <a:txBody>
                    <a:bodyPr/>
                    <a:lstStyle/>
                    <a:p>
                      <a:pPr>
                        <a:lnSpc>
                          <a:spcPct val="114000"/>
                        </a:lnSpc>
                      </a:pPr>
                      <a:r>
                        <a:rPr lang="en-AU"/>
                        <a:t>Pitch</a:t>
                      </a:r>
                    </a:p>
                  </a:txBody>
                  <a:tcPr>
                    <a:solidFill>
                      <a:schemeClr val="bg2"/>
                    </a:solidFill>
                  </a:tcPr>
                </a:tc>
                <a:tc>
                  <a:txBody>
                    <a:bodyPr/>
                    <a:lstStyle/>
                    <a:p>
                      <a:pPr>
                        <a:lnSpc>
                          <a:spcPct val="114000"/>
                        </a:lnSpc>
                      </a:pPr>
                      <a:r>
                        <a:rPr lang="en-AU" dirty="0"/>
                        <a:t>Rarely are dull conductors musically dynamic</a:t>
                      </a:r>
                    </a:p>
                  </a:txBody>
                  <a:tcPr>
                    <a:solidFill>
                      <a:schemeClr val="bg2"/>
                    </a:solidFill>
                  </a:tcPr>
                </a:tc>
                <a:tc>
                  <a:txBody>
                    <a:bodyPr/>
                    <a:lstStyle/>
                    <a:p>
                      <a:pPr>
                        <a:lnSpc>
                          <a:spcPct val="114000"/>
                        </a:lnSpc>
                      </a:pPr>
                      <a:r>
                        <a:rPr lang="en-AU" dirty="0"/>
                        <a:t>Melody: (RADCMD) </a:t>
                      </a:r>
                    </a:p>
                    <a:p>
                      <a:pPr>
                        <a:lnSpc>
                          <a:spcPct val="114000"/>
                        </a:lnSpc>
                      </a:pPr>
                      <a:r>
                        <a:rPr lang="en-AU" dirty="0"/>
                        <a:t>Range, arrangement, devices, contour, movement, definite/indefinite</a:t>
                      </a:r>
                    </a:p>
                    <a:p>
                      <a:pPr>
                        <a:lnSpc>
                          <a:spcPct val="114000"/>
                        </a:lnSpc>
                      </a:pPr>
                      <a:endParaRPr lang="en-AU" dirty="0"/>
                    </a:p>
                    <a:p>
                      <a:pPr>
                        <a:lnSpc>
                          <a:spcPct val="114000"/>
                        </a:lnSpc>
                      </a:pPr>
                      <a:r>
                        <a:rPr lang="en-AU" dirty="0"/>
                        <a:t>Harmony: (RADCMD) </a:t>
                      </a:r>
                    </a:p>
                    <a:p>
                      <a:pPr>
                        <a:lnSpc>
                          <a:spcPct val="114000"/>
                        </a:lnSpc>
                      </a:pPr>
                      <a:r>
                        <a:rPr lang="en-AU" dirty="0"/>
                        <a:t>Rhythm, accompaniment, devices, chord structure, modulation, dissonant/consonant</a:t>
                      </a:r>
                    </a:p>
                  </a:txBody>
                  <a:tcPr>
                    <a:solidFill>
                      <a:schemeClr val="bg2"/>
                    </a:solidFill>
                  </a:tcPr>
                </a:tc>
                <a:extLst>
                  <a:ext uri="{0D108BD9-81ED-4DB2-BD59-A6C34878D82A}">
                    <a16:rowId xmlns:a16="http://schemas.microsoft.com/office/drawing/2014/main" val="805197804"/>
                  </a:ext>
                </a:extLst>
              </a:tr>
            </a:tbl>
          </a:graphicData>
        </a:graphic>
      </p:graphicFrame>
      <p:sp>
        <p:nvSpPr>
          <p:cNvPr id="5" name="Rectangle: Rounded Corners 4">
            <a:extLst>
              <a:ext uri="{FF2B5EF4-FFF2-40B4-BE49-F238E27FC236}">
                <a16:creationId xmlns:a16="http://schemas.microsoft.com/office/drawing/2014/main" id="{4E71A044-DA1E-36C5-3918-91CE6421D85F}"/>
              </a:ext>
            </a:extLst>
          </p:cNvPr>
          <p:cNvSpPr/>
          <p:nvPr/>
        </p:nvSpPr>
        <p:spPr>
          <a:xfrm>
            <a:off x="324570" y="5897639"/>
            <a:ext cx="11035560" cy="615553"/>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solidFill>
                  <a:schemeClr val="tx1"/>
                </a:solidFill>
              </a:rPr>
              <a:t>Explore the NSW DoE Creative cast podcast ’</a:t>
            </a:r>
            <a:r>
              <a:rPr lang="en-AU" sz="1800" dirty="0">
                <a:solidFill>
                  <a:schemeClr val="accent2"/>
                </a:solidFill>
                <a:hlinkClick r:id="rId3">
                  <a:extLst>
                    <a:ext uri="{A12FA001-AC4F-418D-AE19-62706E023703}">
                      <ahyp:hlinkClr xmlns:ahyp="http://schemas.microsoft.com/office/drawing/2018/hyperlinkcolor" val="tx"/>
                    </a:ext>
                  </a:extLst>
                </a:hlinkClick>
              </a:rPr>
              <a:t>Mnemonics in music</a:t>
            </a:r>
            <a:r>
              <a:rPr lang="en-AU" sz="1800" dirty="0">
                <a:solidFill>
                  <a:schemeClr val="tx1"/>
                </a:solidFill>
              </a:rPr>
              <a:t>‘ for further ideas.</a:t>
            </a:r>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21934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DEF01-4E69-2D1A-072E-446FC91F5773}"/>
              </a:ext>
              <a:ext uri="{C183D7F6-B498-43B3-948B-1728B52AA6E4}">
                <adec:decorative xmlns:adec="http://schemas.microsoft.com/office/drawing/2017/decorative" val="0"/>
              </a:ext>
            </a:extLst>
          </p:cNvPr>
          <p:cNvSpPr>
            <a:spLocks noGrp="1"/>
          </p:cNvSpPr>
          <p:nvPr>
            <p:ph type="title"/>
          </p:nvPr>
        </p:nvSpPr>
        <p:spPr/>
        <p:txBody>
          <a:bodyPr/>
          <a:lstStyle/>
          <a:p>
            <a:pPr>
              <a:lnSpc>
                <a:spcPct val="114000"/>
              </a:lnSpc>
            </a:pPr>
            <a:r>
              <a:rPr lang="en-AU" sz="3200" dirty="0"/>
              <a:t>What if I don’t know the name of an instrument used in the excerpt?</a:t>
            </a:r>
          </a:p>
        </p:txBody>
      </p:sp>
      <p:sp>
        <p:nvSpPr>
          <p:cNvPr id="6" name="Text Placeholder 5">
            <a:extLst>
              <a:ext uri="{FF2B5EF4-FFF2-40B4-BE49-F238E27FC236}">
                <a16:creationId xmlns:a16="http://schemas.microsoft.com/office/drawing/2014/main" id="{4674AA7C-789D-3A31-DA7E-BC839B5DB2AD}"/>
              </a:ext>
            </a:extLst>
          </p:cNvPr>
          <p:cNvSpPr>
            <a:spLocks noGrp="1"/>
          </p:cNvSpPr>
          <p:nvPr>
            <p:ph type="body" sz="quarter" idx="18"/>
          </p:nvPr>
        </p:nvSpPr>
        <p:spPr>
          <a:xfrm>
            <a:off x="360000" y="1656196"/>
            <a:ext cx="10080000" cy="310015"/>
          </a:xfrm>
        </p:spPr>
        <p:txBody>
          <a:bodyPr/>
          <a:lstStyle/>
          <a:p>
            <a:r>
              <a:rPr lang="en-AU" b="1" dirty="0">
                <a:solidFill>
                  <a:schemeClr val="tx1"/>
                </a:solidFill>
              </a:rPr>
              <a:t>Tone colour</a:t>
            </a:r>
          </a:p>
        </p:txBody>
      </p:sp>
      <p:sp>
        <p:nvSpPr>
          <p:cNvPr id="7" name="Text Placeholder 6">
            <a:extLst>
              <a:ext uri="{FF2B5EF4-FFF2-40B4-BE49-F238E27FC236}">
                <a16:creationId xmlns:a16="http://schemas.microsoft.com/office/drawing/2014/main" id="{20491876-F0AE-AE14-BA35-45512BAB57C8}"/>
              </a:ext>
            </a:extLst>
          </p:cNvPr>
          <p:cNvSpPr>
            <a:spLocks noGrp="1"/>
          </p:cNvSpPr>
          <p:nvPr>
            <p:ph type="body" sz="quarter" idx="19"/>
          </p:nvPr>
        </p:nvSpPr>
        <p:spPr>
          <a:xfrm>
            <a:off x="360000" y="2116802"/>
            <a:ext cx="11484000" cy="3640297"/>
          </a:xfrm>
        </p:spPr>
        <p:txBody>
          <a:bodyPr/>
          <a:lstStyle/>
          <a:p>
            <a:pPr fontAlgn="base"/>
            <a:r>
              <a:rPr lang="en-AU" sz="1800" b="0" i="0" u="none" strike="noStrike" dirty="0">
                <a:solidFill>
                  <a:srgbClr val="041E42"/>
                </a:solidFill>
                <a:effectLst/>
              </a:rPr>
              <a:t>If you don’t know the name of a particular </a:t>
            </a:r>
            <a:r>
              <a:rPr lang="en-AU" sz="1800" dirty="0">
                <a:solidFill>
                  <a:srgbClr val="041E42"/>
                </a:solidFill>
              </a:rPr>
              <a:t>instrument or sound</a:t>
            </a:r>
            <a:r>
              <a:rPr lang="en-AU" sz="1800" b="0" i="0" u="none" strike="noStrike" dirty="0">
                <a:solidFill>
                  <a:srgbClr val="041E42"/>
                </a:solidFill>
                <a:effectLst/>
              </a:rPr>
              <a:t> source, </a:t>
            </a:r>
            <a:r>
              <a:rPr lang="en-AU" sz="1800" dirty="0">
                <a:solidFill>
                  <a:srgbClr val="041E42"/>
                </a:solidFill>
              </a:rPr>
              <a:t>you can:</a:t>
            </a:r>
            <a:r>
              <a:rPr lang="en-US" sz="1800" b="0" i="0" dirty="0">
                <a:solidFill>
                  <a:srgbClr val="041E42"/>
                </a:solidFill>
                <a:effectLst/>
              </a:rPr>
              <a:t>​</a:t>
            </a:r>
            <a:endParaRPr lang="en-US" sz="1800" b="0" i="0" dirty="0">
              <a:solidFill>
                <a:srgbClr val="000000"/>
              </a:solidFill>
              <a:effectLst/>
            </a:endParaRPr>
          </a:p>
          <a:p>
            <a:pPr marL="285750" indent="-285750" fontAlgn="base">
              <a:buFont typeface="Arial" panose="020B0604020202020204" pitchFamily="34" charset="0"/>
              <a:buChar char="•"/>
            </a:pPr>
            <a:r>
              <a:rPr lang="en-AU" sz="1800" b="0" i="0" u="none" strike="noStrike" dirty="0">
                <a:solidFill>
                  <a:srgbClr val="041E42"/>
                </a:solidFill>
                <a:effectLst/>
              </a:rPr>
              <a:t>use terms according to how the sound is </a:t>
            </a:r>
            <a:r>
              <a:rPr lang="en-AU" sz="1800" dirty="0">
                <a:solidFill>
                  <a:srgbClr val="041E42"/>
                </a:solidFill>
              </a:rPr>
              <a:t>produced, for</a:t>
            </a:r>
            <a:r>
              <a:rPr lang="en-AU" sz="1800" b="0" i="0" u="none" strike="noStrike" dirty="0">
                <a:solidFill>
                  <a:srgbClr val="041E42"/>
                </a:solidFill>
                <a:effectLst/>
              </a:rPr>
              <a:t> example</a:t>
            </a:r>
            <a:r>
              <a:rPr lang="en-AU" sz="1800" dirty="0">
                <a:solidFill>
                  <a:srgbClr val="041E42"/>
                </a:solidFill>
              </a:rPr>
              <a:t>:</a:t>
            </a:r>
            <a:r>
              <a:rPr lang="en-AU" sz="1800" b="0" i="0" u="none" strike="noStrike" dirty="0">
                <a:solidFill>
                  <a:srgbClr val="041E42"/>
                </a:solidFill>
                <a:effectLst/>
              </a:rPr>
              <a:t> chordophone, membranophone, idiophone, aerophone, electrophone</a:t>
            </a:r>
            <a:r>
              <a:rPr lang="en-US" sz="1800" b="0" i="0" dirty="0">
                <a:solidFill>
                  <a:srgbClr val="041E42"/>
                </a:solidFill>
                <a:effectLst/>
              </a:rPr>
              <a:t>​. This is particularly useful in music</a:t>
            </a:r>
            <a:r>
              <a:rPr lang="en-US" sz="1800" dirty="0">
                <a:solidFill>
                  <a:srgbClr val="041E42"/>
                </a:solidFill>
              </a:rPr>
              <a:t> from</a:t>
            </a:r>
            <a:r>
              <a:rPr lang="en-US" sz="1800" b="0" i="0" dirty="0">
                <a:solidFill>
                  <a:srgbClr val="041E42"/>
                </a:solidFill>
                <a:effectLst/>
              </a:rPr>
              <a:t> cultures</a:t>
            </a:r>
            <a:r>
              <a:rPr lang="en-US" sz="1800" dirty="0">
                <a:solidFill>
                  <a:srgbClr val="041E42"/>
                </a:solidFill>
              </a:rPr>
              <a:t> you are not familiar with</a:t>
            </a:r>
            <a:endParaRPr lang="en-US" sz="1800" dirty="0">
              <a:solidFill>
                <a:srgbClr val="000000"/>
              </a:solidFill>
            </a:endParaRPr>
          </a:p>
          <a:p>
            <a:pPr marL="285750" indent="-285750" fontAlgn="base">
              <a:buFont typeface="Arial" panose="020B0604020202020204" pitchFamily="34" charset="0"/>
              <a:buChar char="•"/>
            </a:pPr>
            <a:r>
              <a:rPr lang="en-AU" sz="1800" b="0" i="0" u="none" strike="noStrike" dirty="0">
                <a:solidFill>
                  <a:srgbClr val="041E42"/>
                </a:solidFill>
                <a:effectLst/>
              </a:rPr>
              <a:t>describe the instrument </a:t>
            </a:r>
            <a:r>
              <a:rPr lang="en-AU" sz="1800" dirty="0">
                <a:solidFill>
                  <a:srgbClr val="041E42"/>
                </a:solidFill>
              </a:rPr>
              <a:t>family, for</a:t>
            </a:r>
            <a:r>
              <a:rPr lang="en-AU" sz="1800" b="0" i="0" u="none" strike="noStrike" dirty="0">
                <a:solidFill>
                  <a:srgbClr val="041E42"/>
                </a:solidFill>
                <a:effectLst/>
              </a:rPr>
              <a:t> example: woodwind, string, brass, percussion</a:t>
            </a:r>
            <a:r>
              <a:rPr lang="en-AU" sz="1800" dirty="0">
                <a:solidFill>
                  <a:srgbClr val="041E42"/>
                </a:solidFill>
              </a:rPr>
              <a:t>, electronic</a:t>
            </a:r>
            <a:endParaRPr lang="en-US" sz="1800" dirty="0">
              <a:solidFill>
                <a:srgbClr val="041E42"/>
              </a:solidFill>
            </a:endParaRPr>
          </a:p>
          <a:p>
            <a:pPr marL="285750" indent="-285750" algn="l" rtl="0" fontAlgn="base">
              <a:buFont typeface="Arial" panose="020B0604020202020204" pitchFamily="34" charset="0"/>
              <a:buChar char="•"/>
            </a:pPr>
            <a:r>
              <a:rPr lang="en-AU" sz="1800" b="0" i="0" u="none" strike="noStrike" dirty="0">
                <a:solidFill>
                  <a:srgbClr val="041E42"/>
                </a:solidFill>
                <a:effectLst/>
              </a:rPr>
              <a:t>attempt to identify the instrument using the term ‘flute-like instrument’ or similar</a:t>
            </a:r>
            <a:endParaRPr lang="en-US" sz="1800" dirty="0">
              <a:solidFill>
                <a:srgbClr val="000000"/>
              </a:solidFill>
            </a:endParaRPr>
          </a:p>
          <a:p>
            <a:pPr marL="285750" indent="-285750" algn="l" rtl="0" fontAlgn="base">
              <a:buFont typeface="Arial" panose="020B0604020202020204" pitchFamily="34" charset="0"/>
              <a:buChar char="•"/>
            </a:pPr>
            <a:r>
              <a:rPr lang="en-AU" sz="1800" b="0" i="0" u="none" strike="noStrike" dirty="0">
                <a:solidFill>
                  <a:srgbClr val="041E42"/>
                </a:solidFill>
                <a:effectLst/>
              </a:rPr>
              <a:t>if it is an electronic piece, you can use terms like ‘</a:t>
            </a:r>
            <a:r>
              <a:rPr lang="en-AU" sz="1800" dirty="0">
                <a:solidFill>
                  <a:srgbClr val="041E42"/>
                </a:solidFill>
              </a:rPr>
              <a:t>synthesised</a:t>
            </a:r>
            <a:r>
              <a:rPr lang="en-AU" sz="1800" b="0" i="0" u="none" strike="noStrike" dirty="0">
                <a:solidFill>
                  <a:srgbClr val="041E42"/>
                </a:solidFill>
                <a:effectLst/>
              </a:rPr>
              <a:t> trumpet’.</a:t>
            </a:r>
            <a:endParaRPr lang="en-US" sz="1800" b="0" i="0" dirty="0">
              <a:solidFill>
                <a:srgbClr val="000000"/>
              </a:solidFill>
              <a:effectLst/>
            </a:endParaRPr>
          </a:p>
          <a:p>
            <a:endParaRPr lang="en-AU" sz="1800" dirty="0"/>
          </a:p>
        </p:txBody>
      </p:sp>
      <p:sp>
        <p:nvSpPr>
          <p:cNvPr id="4" name="Slide Number Placeholder 3">
            <a:extLst>
              <a:ext uri="{FF2B5EF4-FFF2-40B4-BE49-F238E27FC236}">
                <a16:creationId xmlns:a16="http://schemas.microsoft.com/office/drawing/2014/main" id="{261F727A-3908-615A-F5D7-F551A6A449B9}"/>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403347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FA03B-DE0F-5F2A-4430-301C77E1A7F8}"/>
              </a:ext>
              <a:ext uri="{C183D7F6-B498-43B3-948B-1728B52AA6E4}">
                <adec:decorative xmlns:adec="http://schemas.microsoft.com/office/drawing/2017/decorative" val="0"/>
              </a:ext>
            </a:extLst>
          </p:cNvPr>
          <p:cNvSpPr>
            <a:spLocks noGrp="1"/>
          </p:cNvSpPr>
          <p:nvPr>
            <p:ph type="title"/>
          </p:nvPr>
        </p:nvSpPr>
        <p:spPr>
          <a:xfrm>
            <a:off x="365516" y="225369"/>
            <a:ext cx="10080000" cy="548704"/>
          </a:xfrm>
        </p:spPr>
        <p:txBody>
          <a:bodyPr/>
          <a:lstStyle/>
          <a:p>
            <a:r>
              <a:rPr lang="en-AU" dirty="0"/>
              <a:t>Electronic music terminology</a:t>
            </a:r>
          </a:p>
        </p:txBody>
      </p:sp>
      <p:sp>
        <p:nvSpPr>
          <p:cNvPr id="6" name="Content Placeholder 2">
            <a:extLst>
              <a:ext uri="{FF2B5EF4-FFF2-40B4-BE49-F238E27FC236}">
                <a16:creationId xmlns:a16="http://schemas.microsoft.com/office/drawing/2014/main" id="{19C994C9-AF1C-3395-EA40-8591B0AD025E}"/>
              </a:ext>
              <a:ext uri="{C183D7F6-B498-43B3-948B-1728B52AA6E4}">
                <adec:decorative xmlns:adec="http://schemas.microsoft.com/office/drawing/2017/decorative" val="0"/>
              </a:ext>
            </a:extLst>
          </p:cNvPr>
          <p:cNvSpPr txBox="1">
            <a:spLocks/>
          </p:cNvSpPr>
          <p:nvPr/>
        </p:nvSpPr>
        <p:spPr>
          <a:xfrm>
            <a:off x="365516" y="820180"/>
            <a:ext cx="10761242" cy="585433"/>
          </a:xfrm>
          <a:prstGeom prst="rect">
            <a:avLst/>
          </a:prstGeom>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4000"/>
              </a:lnSpc>
            </a:pPr>
            <a:r>
              <a:rPr lang="en-AU" sz="1600" dirty="0">
                <a:latin typeface="+mj-lt"/>
              </a:rPr>
              <a:t>Electronic music devices or techniques are often used to manipulate the concepts of music. Consider how their application can change the tone colour, texture, pitch or dynamics and expressive techniques in a piece of music.</a:t>
            </a:r>
            <a:endParaRPr lang="en-US" sz="1600" dirty="0">
              <a:latin typeface="+mj-lt"/>
            </a:endParaRPr>
          </a:p>
        </p:txBody>
      </p:sp>
      <p:sp>
        <p:nvSpPr>
          <p:cNvPr id="9" name="Text Placeholder 8">
            <a:extLst>
              <a:ext uri="{FF2B5EF4-FFF2-40B4-BE49-F238E27FC236}">
                <a16:creationId xmlns:a16="http://schemas.microsoft.com/office/drawing/2014/main" id="{FEA107FB-E755-B710-4363-779D07CDCD02}"/>
              </a:ext>
            </a:extLst>
          </p:cNvPr>
          <p:cNvSpPr>
            <a:spLocks noGrp="1"/>
          </p:cNvSpPr>
          <p:nvPr>
            <p:ph type="body" sz="quarter" idx="19"/>
          </p:nvPr>
        </p:nvSpPr>
        <p:spPr>
          <a:xfrm>
            <a:off x="348000" y="1834945"/>
            <a:ext cx="5529523" cy="4861054"/>
          </a:xfrm>
        </p:spPr>
        <p:txBody>
          <a:bodyPr/>
          <a:lstStyle/>
          <a:p>
            <a:pPr marL="171450" indent="-171450">
              <a:lnSpc>
                <a:spcPct val="114000"/>
              </a:lnSpc>
              <a:spcAft>
                <a:spcPts val="600"/>
              </a:spcAft>
              <a:buFont typeface="Arial" panose="020B0604020202020204" pitchFamily="34" charset="0"/>
              <a:buChar char="•"/>
            </a:pPr>
            <a:r>
              <a:rPr lang="en-AU" sz="1400" dirty="0">
                <a:solidFill>
                  <a:schemeClr val="tx1"/>
                </a:solidFill>
                <a:latin typeface="+mn-lt"/>
              </a:rPr>
              <a:t>Synthesised sound – the electronic generation of sound where no acoustic source is used.</a:t>
            </a:r>
          </a:p>
          <a:p>
            <a:pPr marL="171450" indent="-171450">
              <a:lnSpc>
                <a:spcPct val="114000"/>
              </a:lnSpc>
              <a:spcAft>
                <a:spcPts val="600"/>
              </a:spcAft>
              <a:buFont typeface="Arial" panose="020B0604020202020204" pitchFamily="34" charset="0"/>
              <a:buChar char="•"/>
            </a:pPr>
            <a:r>
              <a:rPr lang="en-AU" sz="1400" dirty="0">
                <a:solidFill>
                  <a:schemeClr val="tx1"/>
                </a:solidFill>
                <a:latin typeface="+mn-lt"/>
              </a:rPr>
              <a:t>Sampling – the use of recorded sounds to add layers or generate new musical material.</a:t>
            </a:r>
          </a:p>
          <a:p>
            <a:pPr marL="171450" indent="-171450">
              <a:lnSpc>
                <a:spcPct val="114000"/>
              </a:lnSpc>
              <a:spcAft>
                <a:spcPts val="600"/>
              </a:spcAft>
              <a:buFont typeface="Arial" panose="020B0604020202020204" pitchFamily="34" charset="0"/>
              <a:buChar char="•"/>
            </a:pPr>
            <a:r>
              <a:rPr lang="en-AU" sz="1400" dirty="0">
                <a:solidFill>
                  <a:schemeClr val="tx1"/>
                </a:solidFill>
                <a:latin typeface="+mn-lt"/>
              </a:rPr>
              <a:t>Delay – the repeat of a sound to create ‘echoes’ which can fade out.</a:t>
            </a:r>
          </a:p>
          <a:p>
            <a:pPr marL="171450" indent="-171450">
              <a:lnSpc>
                <a:spcPct val="114000"/>
              </a:lnSpc>
              <a:spcAft>
                <a:spcPts val="600"/>
              </a:spcAft>
              <a:buFont typeface="Arial" panose="020B0604020202020204" pitchFamily="34" charset="0"/>
              <a:buChar char="•"/>
            </a:pPr>
            <a:r>
              <a:rPr lang="en-AU" sz="1400" dirty="0">
                <a:solidFill>
                  <a:schemeClr val="tx1"/>
                </a:solidFill>
                <a:latin typeface="+mn-lt"/>
              </a:rPr>
              <a:t>Looping – when a fragment or section of sound is repeated identically to provide additional layers to the texture.</a:t>
            </a:r>
          </a:p>
          <a:p>
            <a:pPr marL="171450" indent="-171450">
              <a:lnSpc>
                <a:spcPct val="114000"/>
              </a:lnSpc>
              <a:spcAft>
                <a:spcPts val="600"/>
              </a:spcAft>
              <a:buFont typeface="Arial" panose="020B0604020202020204" pitchFamily="34" charset="0"/>
              <a:buChar char="•"/>
            </a:pPr>
            <a:r>
              <a:rPr lang="en-AU" sz="1400" dirty="0">
                <a:solidFill>
                  <a:schemeClr val="tx1"/>
                </a:solidFill>
                <a:latin typeface="+mn-lt"/>
              </a:rPr>
              <a:t>Reverb – an effect used to simulate an acoustic space.</a:t>
            </a:r>
          </a:p>
          <a:p>
            <a:pPr marL="171450" indent="-171450">
              <a:lnSpc>
                <a:spcPct val="114000"/>
              </a:lnSpc>
              <a:spcAft>
                <a:spcPts val="600"/>
              </a:spcAft>
              <a:buFont typeface="Arial" panose="020B0604020202020204" pitchFamily="34" charset="0"/>
              <a:buChar char="•"/>
            </a:pPr>
            <a:r>
              <a:rPr lang="en-AU" sz="1400" dirty="0">
                <a:solidFill>
                  <a:schemeClr val="tx1"/>
                </a:solidFill>
                <a:latin typeface="+mn-lt"/>
              </a:rPr>
              <a:t>Distortion – an effect where sound is manipulated to thicken the tone, often resulting in an abrasive timbre.</a:t>
            </a:r>
          </a:p>
          <a:p>
            <a:pPr marL="171450" indent="-171450">
              <a:lnSpc>
                <a:spcPct val="114000"/>
              </a:lnSpc>
              <a:spcAft>
                <a:spcPts val="600"/>
              </a:spcAft>
              <a:buFont typeface="Arial" panose="020B0604020202020204" pitchFamily="34" charset="0"/>
              <a:buChar char="•"/>
            </a:pPr>
            <a:r>
              <a:rPr lang="en-AU" sz="1400" dirty="0">
                <a:solidFill>
                  <a:schemeClr val="tx1"/>
                </a:solidFill>
                <a:latin typeface="+mn-lt"/>
              </a:rPr>
              <a:t>Bit crushing – a digital effect that degrades the original sound by reducing its resolution (similar to a pixelated image). Its distinctive tone can sound like a corrupted audio file.</a:t>
            </a:r>
          </a:p>
          <a:p>
            <a:pPr marL="171450" indent="-171450">
              <a:lnSpc>
                <a:spcPct val="114000"/>
              </a:lnSpc>
              <a:spcAft>
                <a:spcPts val="600"/>
              </a:spcAft>
              <a:buFont typeface="Arial" panose="020B0604020202020204" pitchFamily="34" charset="0"/>
              <a:buChar char="•"/>
            </a:pPr>
            <a:r>
              <a:rPr lang="en-AU" sz="1400" dirty="0">
                <a:solidFill>
                  <a:schemeClr val="tx1"/>
                </a:solidFill>
                <a:latin typeface="+mn-lt"/>
              </a:rPr>
              <a:t>Synth pad – a sustained synthesized sound or chord, used as a harmonic and textural layer.</a:t>
            </a:r>
          </a:p>
        </p:txBody>
      </p:sp>
      <p:sp>
        <p:nvSpPr>
          <p:cNvPr id="8" name="Content Placeholder 2">
            <a:extLst>
              <a:ext uri="{FF2B5EF4-FFF2-40B4-BE49-F238E27FC236}">
                <a16:creationId xmlns:a16="http://schemas.microsoft.com/office/drawing/2014/main" id="{6F5B73AA-FC3C-A5FA-3251-6F4AEDB6ACF6}"/>
              </a:ext>
              <a:ext uri="{C183D7F6-B498-43B3-948B-1728B52AA6E4}">
                <adec:decorative xmlns:adec="http://schemas.microsoft.com/office/drawing/2017/decorative" val="0"/>
              </a:ext>
            </a:extLst>
          </p:cNvPr>
          <p:cNvSpPr txBox="1">
            <a:spLocks/>
          </p:cNvSpPr>
          <p:nvPr/>
        </p:nvSpPr>
        <p:spPr>
          <a:xfrm>
            <a:off x="5963626" y="1834945"/>
            <a:ext cx="5644873" cy="4861055"/>
          </a:xfrm>
          <a:prstGeom prst="rect">
            <a:avLst/>
          </a:prstGeom>
        </p:spPr>
        <p:txBody>
          <a:bodyPr vert="horz" lIns="0" tIns="0" rIns="0" bIns="0" numCol="1"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14000"/>
              </a:lnSpc>
              <a:spcAft>
                <a:spcPts val="600"/>
              </a:spcAft>
              <a:buFont typeface="Arial" panose="020B0604020202020204" pitchFamily="34" charset="0"/>
              <a:buChar char="•"/>
            </a:pPr>
            <a:r>
              <a:rPr lang="en-AU" sz="1400" dirty="0"/>
              <a:t>Auto tune – an effect where the pitch of an instrument/voice is manipulated to sound ‘in tune’. This can create an unnatural vocal timbre.</a:t>
            </a:r>
          </a:p>
          <a:p>
            <a:pPr marL="171450" indent="-171450">
              <a:lnSpc>
                <a:spcPct val="114000"/>
              </a:lnSpc>
              <a:spcAft>
                <a:spcPts val="600"/>
              </a:spcAft>
              <a:buFont typeface="Arial" panose="020B0604020202020204" pitchFamily="34" charset="0"/>
              <a:buChar char="•"/>
            </a:pPr>
            <a:r>
              <a:rPr lang="en-AU" sz="1400" dirty="0"/>
              <a:t>Octave shifting/pitch shifting – the manipulation of a sound up or down an octave or to a different pitch.</a:t>
            </a:r>
          </a:p>
          <a:p>
            <a:pPr marL="171450" indent="-171450">
              <a:lnSpc>
                <a:spcPct val="114000"/>
              </a:lnSpc>
              <a:spcAft>
                <a:spcPts val="600"/>
              </a:spcAft>
              <a:buFont typeface="Arial" panose="020B0604020202020204" pitchFamily="34" charset="0"/>
              <a:buChar char="•"/>
            </a:pPr>
            <a:r>
              <a:rPr lang="en-AU" sz="1400" dirty="0"/>
              <a:t>Vocoder – a synthesiser that generates timbres and pitches based on the audio input (usually vocals). It can harmonise the voice or make the voice sound ‘robotic’.</a:t>
            </a:r>
          </a:p>
          <a:p>
            <a:pPr marL="171450" indent="-171450">
              <a:lnSpc>
                <a:spcPct val="114000"/>
              </a:lnSpc>
              <a:spcAft>
                <a:spcPts val="600"/>
              </a:spcAft>
              <a:buFont typeface="Arial" panose="020B0604020202020204" pitchFamily="34" charset="0"/>
              <a:buChar char="•"/>
            </a:pPr>
            <a:r>
              <a:rPr lang="en-AU" sz="1400" dirty="0"/>
              <a:t>Filtering – filters are used to remove specific frequency content from a sound, manipulating its timbre.</a:t>
            </a:r>
          </a:p>
          <a:p>
            <a:pPr marL="171450" indent="-171450">
              <a:lnSpc>
                <a:spcPct val="114000"/>
              </a:lnSpc>
              <a:spcAft>
                <a:spcPts val="600"/>
              </a:spcAft>
              <a:buFont typeface="Arial" panose="020B0604020202020204" pitchFamily="34" charset="0"/>
              <a:buChar char="•"/>
            </a:pPr>
            <a:r>
              <a:rPr lang="en-AU" sz="1400" dirty="0"/>
              <a:t>Filter sweep – where the frequencies being filtered out are swept from high to low or low to high, causing a change in brightness through time. This can often be identified as a ‘whoosh’ during a transition in the music.</a:t>
            </a:r>
          </a:p>
          <a:p>
            <a:pPr marL="171450" indent="-171450">
              <a:lnSpc>
                <a:spcPct val="114000"/>
              </a:lnSpc>
              <a:spcAft>
                <a:spcPts val="600"/>
              </a:spcAft>
              <a:buFont typeface="Arial" panose="020B0604020202020204" pitchFamily="34" charset="0"/>
              <a:buChar char="•"/>
            </a:pPr>
            <a:r>
              <a:rPr lang="en-AU" sz="1400" dirty="0"/>
              <a:t>Bass drop or beat drop – a thinner, lighter texture followed by a pause in the percussion, and then the re-introduction of percussion accompanied by a heavy bass line. It is used as a structural device or to build tension.</a:t>
            </a:r>
          </a:p>
        </p:txBody>
      </p:sp>
      <p:sp>
        <p:nvSpPr>
          <p:cNvPr id="4" name="Slide Number Placeholder 3">
            <a:extLst>
              <a:ext uri="{FF2B5EF4-FFF2-40B4-BE49-F238E27FC236}">
                <a16:creationId xmlns:a16="http://schemas.microsoft.com/office/drawing/2014/main" id="{526402FD-A80A-D708-A234-F902DDE1FDD7}"/>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7417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B009-A2D1-F0A7-1121-1616A77CC200}"/>
              </a:ext>
              <a:ext uri="{C183D7F6-B498-43B3-948B-1728B52AA6E4}">
                <adec:decorative xmlns:adec="http://schemas.microsoft.com/office/drawing/2017/decorative" val="0"/>
              </a:ext>
            </a:extLst>
          </p:cNvPr>
          <p:cNvSpPr>
            <a:spLocks noGrp="1"/>
          </p:cNvSpPr>
          <p:nvPr>
            <p:ph type="title"/>
          </p:nvPr>
        </p:nvSpPr>
        <p:spPr/>
        <p:txBody>
          <a:bodyPr anchor="t">
            <a:normAutofit/>
          </a:bodyPr>
          <a:lstStyle/>
          <a:p>
            <a:r>
              <a:rPr lang="en-GB" sz="3200" dirty="0"/>
              <a:t>Tone colour – timbre terminology</a:t>
            </a:r>
          </a:p>
        </p:txBody>
      </p:sp>
      <p:sp>
        <p:nvSpPr>
          <p:cNvPr id="3" name="Text Placeholder 2">
            <a:extLst>
              <a:ext uri="{FF2B5EF4-FFF2-40B4-BE49-F238E27FC236}">
                <a16:creationId xmlns:a16="http://schemas.microsoft.com/office/drawing/2014/main" id="{D82D8C9C-421D-AEAE-BBA8-E12B5F3BB29A}"/>
              </a:ext>
            </a:extLst>
          </p:cNvPr>
          <p:cNvSpPr>
            <a:spLocks noGrp="1"/>
          </p:cNvSpPr>
          <p:nvPr>
            <p:ph type="body" sz="quarter" idx="17"/>
          </p:nvPr>
        </p:nvSpPr>
        <p:spPr>
          <a:xfrm>
            <a:off x="360363" y="1229046"/>
            <a:ext cx="6443637" cy="4553999"/>
          </a:xfrm>
        </p:spPr>
        <p:txBody>
          <a:bodyPr/>
          <a:lstStyle/>
          <a:p>
            <a:r>
              <a:rPr lang="en-AU" dirty="0"/>
              <a:t>The timbre terminology words can be used to describe the ‘timbre’ or quality of sound of an instrument, voice or sound source when describing tone colour in an aural response.</a:t>
            </a:r>
          </a:p>
          <a:p>
            <a:r>
              <a:rPr lang="en-AU" dirty="0"/>
              <a:t>Download the </a:t>
            </a:r>
            <a:r>
              <a:rPr lang="en-AU" dirty="0">
                <a:hlinkClick r:id="rId3"/>
              </a:rPr>
              <a:t>‘Timbre terminology’ resource (DOCX 234 KB)</a:t>
            </a:r>
            <a:r>
              <a:rPr lang="en-AU" dirty="0"/>
              <a:t>.</a:t>
            </a:r>
          </a:p>
          <a:p>
            <a:endParaRPr lang="en-AU" dirty="0"/>
          </a:p>
        </p:txBody>
      </p:sp>
      <p:pic>
        <p:nvPicPr>
          <p:cNvPr id="5" name="Picture 4" descr="This image consists of timbre terminology. 9 shapes thar each contain timbre descriptions.">
            <a:extLst>
              <a:ext uri="{FF2B5EF4-FFF2-40B4-BE49-F238E27FC236}">
                <a16:creationId xmlns:a16="http://schemas.microsoft.com/office/drawing/2014/main" id="{07643A95-9205-AFDC-793E-287A0B6C10CE}"/>
              </a:ext>
            </a:extLst>
          </p:cNvPr>
          <p:cNvPicPr>
            <a:picLocks noChangeAspect="1"/>
          </p:cNvPicPr>
          <p:nvPr/>
        </p:nvPicPr>
        <p:blipFill>
          <a:blip r:embed="rId4"/>
          <a:stretch>
            <a:fillRect/>
          </a:stretch>
        </p:blipFill>
        <p:spPr>
          <a:xfrm>
            <a:off x="7848540" y="1229046"/>
            <a:ext cx="3571168" cy="5106954"/>
          </a:xfrm>
          <a:prstGeom prst="rect">
            <a:avLst/>
          </a:prstGeom>
          <a:ln>
            <a:solidFill>
              <a:schemeClr val="tx1"/>
            </a:solidFill>
          </a:ln>
        </p:spPr>
      </p:pic>
    </p:spTree>
    <p:extLst>
      <p:ext uri="{BB962C8B-B14F-4D97-AF65-F5344CB8AC3E}">
        <p14:creationId xmlns:p14="http://schemas.microsoft.com/office/powerpoint/2010/main" val="176440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75B8-A74F-4650-9E71-461656BBD859}"/>
              </a:ext>
              <a:ext uri="{C183D7F6-B498-43B3-948B-1728B52AA6E4}">
                <adec:decorative xmlns:adec="http://schemas.microsoft.com/office/drawing/2017/decorative" val="0"/>
              </a:ext>
            </a:extLst>
          </p:cNvPr>
          <p:cNvSpPr>
            <a:spLocks noGrp="1"/>
          </p:cNvSpPr>
          <p:nvPr>
            <p:ph type="title"/>
          </p:nvPr>
        </p:nvSpPr>
        <p:spPr/>
        <p:txBody>
          <a:bodyPr vert="horz" lIns="0" tIns="0" rIns="0" bIns="0" rtlCol="0" anchor="t">
            <a:normAutofit/>
          </a:bodyPr>
          <a:lstStyle/>
          <a:p>
            <a:r>
              <a:rPr lang="en-GB" dirty="0"/>
              <a:t>Compositional devices</a:t>
            </a:r>
          </a:p>
        </p:txBody>
      </p:sp>
      <p:sp>
        <p:nvSpPr>
          <p:cNvPr id="6" name="Text Placeholder 5">
            <a:extLst>
              <a:ext uri="{FF2B5EF4-FFF2-40B4-BE49-F238E27FC236}">
                <a16:creationId xmlns:a16="http://schemas.microsoft.com/office/drawing/2014/main" id="{2EF03018-11D2-6EAE-944C-4525D381022C}"/>
              </a:ext>
            </a:extLst>
          </p:cNvPr>
          <p:cNvSpPr>
            <a:spLocks noGrp="1"/>
          </p:cNvSpPr>
          <p:nvPr>
            <p:ph type="body" sz="quarter" idx="17"/>
          </p:nvPr>
        </p:nvSpPr>
        <p:spPr>
          <a:xfrm>
            <a:off x="360363" y="1218370"/>
            <a:ext cx="6443637" cy="4553999"/>
          </a:xfrm>
        </p:spPr>
        <p:txBody>
          <a:bodyPr/>
          <a:lstStyle/>
          <a:p>
            <a:r>
              <a:rPr lang="en-GB" dirty="0"/>
              <a:t>Access the </a:t>
            </a:r>
            <a:r>
              <a:rPr lang="en-GB" dirty="0">
                <a:hlinkClick r:id="rId2"/>
              </a:rPr>
              <a:t>‘Music 1– compositional devices’ resource (DOCX 220 KB)</a:t>
            </a:r>
            <a:r>
              <a:rPr lang="en-GB" dirty="0"/>
              <a:t> to reference when analysing a piece of music. </a:t>
            </a:r>
          </a:p>
          <a:p>
            <a:endParaRPr lang="en-GB" dirty="0"/>
          </a:p>
          <a:p>
            <a:endParaRPr lang="en-AU" dirty="0"/>
          </a:p>
        </p:txBody>
      </p:sp>
      <p:pic>
        <p:nvPicPr>
          <p:cNvPr id="7" name="Picture 6" descr="This image shows the first page of the compositional devices resource.">
            <a:extLst>
              <a:ext uri="{FF2B5EF4-FFF2-40B4-BE49-F238E27FC236}">
                <a16:creationId xmlns:a16="http://schemas.microsoft.com/office/drawing/2014/main" id="{67C40E45-6282-D178-619E-2BC8D9F36B0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831375" y="1218370"/>
            <a:ext cx="3597542" cy="5117630"/>
          </a:xfrm>
          <a:prstGeom prst="rect">
            <a:avLst/>
          </a:prstGeom>
          <a:ln w="9525">
            <a:solidFill>
              <a:schemeClr val="tx1"/>
            </a:solidFill>
          </a:ln>
        </p:spPr>
      </p:pic>
    </p:spTree>
    <p:extLst>
      <p:ext uri="{BB962C8B-B14F-4D97-AF65-F5344CB8AC3E}">
        <p14:creationId xmlns:p14="http://schemas.microsoft.com/office/powerpoint/2010/main" val="303777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ADCA-B9E2-A9D1-68D3-E3BBD7DF5FDB}"/>
              </a:ext>
              <a:ext uri="{C183D7F6-B498-43B3-948B-1728B52AA6E4}">
                <adec:decorative xmlns:adec="http://schemas.microsoft.com/office/drawing/2017/decorative" val="0"/>
              </a:ext>
            </a:extLst>
          </p:cNvPr>
          <p:cNvSpPr>
            <a:spLocks noGrp="1"/>
          </p:cNvSpPr>
          <p:nvPr>
            <p:ph type="title"/>
          </p:nvPr>
        </p:nvSpPr>
        <p:spPr/>
        <p:txBody>
          <a:bodyPr anchor="t">
            <a:normAutofit fontScale="90000"/>
          </a:bodyPr>
          <a:lstStyle/>
          <a:p>
            <a:r>
              <a:rPr lang="en-GB" dirty="0"/>
              <a:t>The concepts of music checklist</a:t>
            </a:r>
          </a:p>
        </p:txBody>
      </p:sp>
      <p:sp>
        <p:nvSpPr>
          <p:cNvPr id="6" name="Text Placeholder 5">
            <a:extLst>
              <a:ext uri="{FF2B5EF4-FFF2-40B4-BE49-F238E27FC236}">
                <a16:creationId xmlns:a16="http://schemas.microsoft.com/office/drawing/2014/main" id="{55948CB2-2147-081F-1447-E43C51ACA1C6}"/>
              </a:ext>
            </a:extLst>
          </p:cNvPr>
          <p:cNvSpPr>
            <a:spLocks noGrp="1"/>
          </p:cNvSpPr>
          <p:nvPr>
            <p:ph type="body" sz="quarter" idx="17"/>
          </p:nvPr>
        </p:nvSpPr>
        <p:spPr>
          <a:xfrm>
            <a:off x="360363" y="1149151"/>
            <a:ext cx="6443637" cy="4553999"/>
          </a:xfrm>
        </p:spPr>
        <p:txBody>
          <a:bodyPr/>
          <a:lstStyle/>
          <a:p>
            <a:r>
              <a:rPr lang="en-GB" dirty="0"/>
              <a:t>The concepts of music checklist can be used for reference when analysing a piece of music.</a:t>
            </a:r>
          </a:p>
          <a:p>
            <a:r>
              <a:rPr lang="en-GB" dirty="0"/>
              <a:t>Download the </a:t>
            </a:r>
            <a:r>
              <a:rPr lang="en-AU" dirty="0">
                <a:hlinkClick r:id="rId2"/>
              </a:rPr>
              <a:t>Music 1 concepts of music checklist (DOCX 221 KB)</a:t>
            </a:r>
            <a:r>
              <a:rPr lang="en-GB" dirty="0"/>
              <a:t>.</a:t>
            </a:r>
          </a:p>
          <a:p>
            <a:endParaRPr lang="en-AU" dirty="0"/>
          </a:p>
        </p:txBody>
      </p:sp>
      <p:pic>
        <p:nvPicPr>
          <p:cNvPr id="7" name="Picture 6" descr="This image shows the first page of the concepts of music checklist.">
            <a:extLst>
              <a:ext uri="{FF2B5EF4-FFF2-40B4-BE49-F238E27FC236}">
                <a16:creationId xmlns:a16="http://schemas.microsoft.com/office/drawing/2014/main" id="{AC03DA32-66A3-A16C-C4E2-6867CB59709E}"/>
              </a:ext>
            </a:extLst>
          </p:cNvPr>
          <p:cNvPicPr>
            <a:picLocks noChangeAspect="1"/>
          </p:cNvPicPr>
          <p:nvPr/>
        </p:nvPicPr>
        <p:blipFill>
          <a:blip r:embed="rId3"/>
          <a:stretch>
            <a:fillRect/>
          </a:stretch>
        </p:blipFill>
        <p:spPr>
          <a:xfrm>
            <a:off x="7364506" y="1149151"/>
            <a:ext cx="2886826" cy="4107182"/>
          </a:xfrm>
          <a:prstGeom prst="rect">
            <a:avLst/>
          </a:prstGeom>
          <a:ln>
            <a:solidFill>
              <a:schemeClr val="tx1"/>
            </a:solidFill>
          </a:ln>
        </p:spPr>
      </p:pic>
      <p:pic>
        <p:nvPicPr>
          <p:cNvPr id="10" name="Picture 9" descr="This image shows the second page of the concepts of music checklist.">
            <a:extLst>
              <a:ext uri="{FF2B5EF4-FFF2-40B4-BE49-F238E27FC236}">
                <a16:creationId xmlns:a16="http://schemas.microsoft.com/office/drawing/2014/main" id="{7C16EF96-BCDF-3023-0A6A-9CFD846891B5}"/>
              </a:ext>
            </a:extLst>
          </p:cNvPr>
          <p:cNvPicPr>
            <a:picLocks noChangeAspect="1"/>
          </p:cNvPicPr>
          <p:nvPr/>
        </p:nvPicPr>
        <p:blipFill>
          <a:blip r:embed="rId4"/>
          <a:stretch>
            <a:fillRect/>
          </a:stretch>
        </p:blipFill>
        <p:spPr>
          <a:xfrm>
            <a:off x="8963457" y="2227515"/>
            <a:ext cx="2884860" cy="4088112"/>
          </a:xfrm>
          <a:prstGeom prst="rect">
            <a:avLst/>
          </a:prstGeom>
          <a:ln>
            <a:solidFill>
              <a:schemeClr val="tx1"/>
            </a:solidFill>
          </a:ln>
        </p:spPr>
      </p:pic>
    </p:spTree>
    <p:extLst>
      <p:ext uri="{BB962C8B-B14F-4D97-AF65-F5344CB8AC3E}">
        <p14:creationId xmlns:p14="http://schemas.microsoft.com/office/powerpoint/2010/main" val="299461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EB8790-E685-35BA-C3B8-891BB0F71159}"/>
              </a:ext>
              <a:ext uri="{C183D7F6-B498-43B3-948B-1728B52AA6E4}">
                <adec:decorative xmlns:adec="http://schemas.microsoft.com/office/drawing/2017/decorative" val="0"/>
              </a:ext>
            </a:extLst>
          </p:cNvPr>
          <p:cNvSpPr>
            <a:spLocks noGrp="1"/>
          </p:cNvSpPr>
          <p:nvPr>
            <p:ph type="title"/>
          </p:nvPr>
        </p:nvSpPr>
        <p:spPr/>
        <p:txBody>
          <a:bodyPr/>
          <a:lstStyle/>
          <a:p>
            <a:r>
              <a:rPr lang="en-AU" dirty="0"/>
              <a:t>Structuring your response</a:t>
            </a:r>
          </a:p>
        </p:txBody>
      </p:sp>
      <p:sp>
        <p:nvSpPr>
          <p:cNvPr id="2" name="Text Placeholder 1">
            <a:extLst>
              <a:ext uri="{FF2B5EF4-FFF2-40B4-BE49-F238E27FC236}">
                <a16:creationId xmlns:a16="http://schemas.microsoft.com/office/drawing/2014/main" id="{1258A907-E72E-C933-1E9A-F2F47424551F}"/>
              </a:ext>
            </a:extLst>
          </p:cNvPr>
          <p:cNvSpPr>
            <a:spLocks noGrp="1"/>
          </p:cNvSpPr>
          <p:nvPr>
            <p:ph type="body" sz="quarter" idx="18"/>
          </p:nvPr>
        </p:nvSpPr>
        <p:spPr/>
        <p:txBody>
          <a:bodyPr/>
          <a:lstStyle/>
          <a:p>
            <a:r>
              <a:rPr lang="en-GB" dirty="0"/>
              <a:t>Provide a well organised and structured response.</a:t>
            </a:r>
          </a:p>
        </p:txBody>
      </p:sp>
      <p:sp>
        <p:nvSpPr>
          <p:cNvPr id="9" name="Content Placeholder 8">
            <a:extLst>
              <a:ext uri="{FF2B5EF4-FFF2-40B4-BE49-F238E27FC236}">
                <a16:creationId xmlns:a16="http://schemas.microsoft.com/office/drawing/2014/main" id="{83A62576-B587-2EA1-31E1-DEAD6DC5F9C9}"/>
              </a:ext>
              <a:ext uri="{C183D7F6-B498-43B3-948B-1728B52AA6E4}">
                <adec:decorative xmlns:adec="http://schemas.microsoft.com/office/drawing/2017/decorative" val="0"/>
              </a:ext>
            </a:extLst>
          </p:cNvPr>
          <p:cNvSpPr>
            <a:spLocks noGrp="1"/>
          </p:cNvSpPr>
          <p:nvPr>
            <p:ph idx="1"/>
          </p:nvPr>
        </p:nvSpPr>
        <p:spPr>
          <a:xfrm>
            <a:off x="360000" y="1620000"/>
            <a:ext cx="11484000" cy="945400"/>
          </a:xfrm>
          <a:solidFill>
            <a:schemeClr val="accent6"/>
          </a:solidFill>
        </p:spPr>
        <p:txBody>
          <a:bodyPr vert="horz" lIns="0" tIns="0" rIns="0" bIns="0" rtlCol="0" anchor="t">
            <a:noAutofit/>
          </a:bodyPr>
          <a:lstStyle/>
          <a:p>
            <a:r>
              <a:rPr lang="en-AU" dirty="0"/>
              <a:t>Responses in the Music 1 aural skills written paper can be structured in many ways. The structure of a response will depend on the excerpt. Ways to structure a response may include the use of:</a:t>
            </a:r>
          </a:p>
          <a:p>
            <a:endParaRPr lang="en-AU" dirty="0"/>
          </a:p>
        </p:txBody>
      </p:sp>
      <p:sp>
        <p:nvSpPr>
          <p:cNvPr id="14" name="Content Placeholder 8">
            <a:extLst>
              <a:ext uri="{FF2B5EF4-FFF2-40B4-BE49-F238E27FC236}">
                <a16:creationId xmlns:a16="http://schemas.microsoft.com/office/drawing/2014/main" id="{616B9FED-C4CB-546A-D039-06A71929DEFD}"/>
              </a:ext>
              <a:ext uri="{C183D7F6-B498-43B3-948B-1728B52AA6E4}">
                <adec:decorative xmlns:adec="http://schemas.microsoft.com/office/drawing/2017/decorative" val="0"/>
              </a:ext>
            </a:extLst>
          </p:cNvPr>
          <p:cNvSpPr txBox="1">
            <a:spLocks/>
          </p:cNvSpPr>
          <p:nvPr/>
        </p:nvSpPr>
        <p:spPr>
          <a:xfrm>
            <a:off x="258567" y="2892865"/>
            <a:ext cx="11491121" cy="1991251"/>
          </a:xfrm>
          <a:prstGeom prst="rect">
            <a:avLst/>
          </a:prstGeom>
          <a:noFill/>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sz="1800" dirty="0"/>
              <a:t>extended dot points</a:t>
            </a:r>
          </a:p>
          <a:p>
            <a:pPr marL="342900" indent="-342900">
              <a:buFont typeface="Arial" panose="020B0604020202020204" pitchFamily="34" charset="0"/>
              <a:buChar char="•"/>
            </a:pPr>
            <a:r>
              <a:rPr lang="en-AU" sz="1800" dirty="0"/>
              <a:t>paragraphs</a:t>
            </a:r>
          </a:p>
          <a:p>
            <a:pPr marL="342900" indent="-342900">
              <a:buFont typeface="Arial" panose="020B0604020202020204" pitchFamily="34" charset="0"/>
              <a:buChar char="•"/>
            </a:pPr>
            <a:r>
              <a:rPr lang="en-AU" sz="1800" dirty="0"/>
              <a:t>columns (especially when doing a comparative analysis)</a:t>
            </a:r>
          </a:p>
          <a:p>
            <a:pPr marL="342900" indent="-342900">
              <a:buFont typeface="Arial" panose="020B0604020202020204" pitchFamily="34" charset="0"/>
              <a:buChar char="•"/>
            </a:pPr>
            <a:r>
              <a:rPr lang="en-AU" sz="1800" dirty="0"/>
              <a:t>concept headings</a:t>
            </a:r>
          </a:p>
          <a:p>
            <a:pPr marL="342900" indent="-342900">
              <a:buFont typeface="Arial" panose="020B0604020202020204" pitchFamily="34" charset="0"/>
              <a:buChar char="•"/>
            </a:pPr>
            <a:r>
              <a:rPr lang="en-AU" sz="1800" dirty="0"/>
              <a:t>structure headings in chronological order.</a:t>
            </a:r>
          </a:p>
        </p:txBody>
      </p:sp>
      <p:sp>
        <p:nvSpPr>
          <p:cNvPr id="5" name="Slide Number Placeholder 4">
            <a:extLst>
              <a:ext uri="{FF2B5EF4-FFF2-40B4-BE49-F238E27FC236}">
                <a16:creationId xmlns:a16="http://schemas.microsoft.com/office/drawing/2014/main" id="{D43C7C2F-4503-50C2-EEBA-8C7CC502E09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21133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F2CD-E697-2C38-66E3-AEB2A6682594}"/>
              </a:ext>
              <a:ext uri="{C183D7F6-B498-43B3-948B-1728B52AA6E4}">
                <adec:decorative xmlns:adec="http://schemas.microsoft.com/office/drawing/2017/decorative" val="0"/>
              </a:ext>
            </a:extLst>
          </p:cNvPr>
          <p:cNvSpPr>
            <a:spLocks noGrp="1"/>
          </p:cNvSpPr>
          <p:nvPr>
            <p:ph type="title"/>
          </p:nvPr>
        </p:nvSpPr>
        <p:spPr/>
        <p:txBody>
          <a:bodyPr anchor="t">
            <a:normAutofit/>
          </a:bodyPr>
          <a:lstStyle/>
          <a:p>
            <a:r>
              <a:rPr lang="en-GB" dirty="0"/>
              <a:t>Vocabulary</a:t>
            </a:r>
          </a:p>
        </p:txBody>
      </p:sp>
      <p:sp>
        <p:nvSpPr>
          <p:cNvPr id="5" name="Text Placeholder 4">
            <a:extLst>
              <a:ext uri="{FF2B5EF4-FFF2-40B4-BE49-F238E27FC236}">
                <a16:creationId xmlns:a16="http://schemas.microsoft.com/office/drawing/2014/main" id="{667A2DE7-22F2-2E4F-6052-27933EF0966C}"/>
              </a:ext>
            </a:extLst>
          </p:cNvPr>
          <p:cNvSpPr>
            <a:spLocks noGrp="1"/>
          </p:cNvSpPr>
          <p:nvPr>
            <p:ph type="body" sz="quarter" idx="17"/>
          </p:nvPr>
        </p:nvSpPr>
        <p:spPr>
          <a:xfrm>
            <a:off x="360363" y="1269999"/>
            <a:ext cx="6443637" cy="4553999"/>
          </a:xfrm>
        </p:spPr>
        <p:txBody>
          <a:bodyPr/>
          <a:lstStyle/>
          <a:p>
            <a:r>
              <a:rPr lang="en-GB" dirty="0"/>
              <a:t>These terms can be used to expand vocabulary when referring to commonly used words.</a:t>
            </a:r>
          </a:p>
          <a:p>
            <a:r>
              <a:rPr lang="en-GB" dirty="0"/>
              <a:t>Download the </a:t>
            </a:r>
            <a:r>
              <a:rPr lang="en-AU">
                <a:hlinkClick r:id="rId3"/>
              </a:rPr>
              <a:t>‘Music 1 vocabulary’ </a:t>
            </a:r>
            <a:r>
              <a:rPr lang="en-AU" dirty="0">
                <a:hlinkClick r:id="rId3"/>
              </a:rPr>
              <a:t>resource (DOCX 216 KB)</a:t>
            </a:r>
            <a:r>
              <a:rPr lang="en-GB" dirty="0"/>
              <a:t>.</a:t>
            </a:r>
          </a:p>
          <a:p>
            <a:endParaRPr lang="en-AU" dirty="0"/>
          </a:p>
        </p:txBody>
      </p:sp>
      <p:pic>
        <p:nvPicPr>
          <p:cNvPr id="7" name="Picture 6" descr="This is an image of the Music 1 vocabulary resource.">
            <a:extLst>
              <a:ext uri="{FF2B5EF4-FFF2-40B4-BE49-F238E27FC236}">
                <a16:creationId xmlns:a16="http://schemas.microsoft.com/office/drawing/2014/main" id="{9FF33A4C-4B67-653B-1446-D03AD5028236}"/>
              </a:ext>
            </a:extLst>
          </p:cNvPr>
          <p:cNvPicPr>
            <a:picLocks noChangeAspect="1"/>
          </p:cNvPicPr>
          <p:nvPr/>
        </p:nvPicPr>
        <p:blipFill>
          <a:blip r:embed="rId4"/>
          <a:stretch>
            <a:fillRect/>
          </a:stretch>
        </p:blipFill>
        <p:spPr>
          <a:xfrm>
            <a:off x="7828792" y="1269999"/>
            <a:ext cx="3582473" cy="5099539"/>
          </a:xfrm>
          <a:prstGeom prst="rect">
            <a:avLst/>
          </a:prstGeom>
          <a:ln>
            <a:solidFill>
              <a:schemeClr val="tx1"/>
            </a:solidFill>
          </a:ln>
        </p:spPr>
      </p:pic>
    </p:spTree>
    <p:extLst>
      <p:ext uri="{BB962C8B-B14F-4D97-AF65-F5344CB8AC3E}">
        <p14:creationId xmlns:p14="http://schemas.microsoft.com/office/powerpoint/2010/main" val="78896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t>Creative arts </a:t>
            </a:r>
            <a:r>
              <a:rPr lang="en-AU" dirty="0"/>
              <a:t>11–12 </a:t>
            </a:r>
            <a:r>
              <a:rPr lang="en-AU" dirty="0">
                <a:latin typeface="Public Sans Light" pitchFamily="2" charset="0"/>
              </a:rPr>
              <a:t>© </a:t>
            </a:r>
            <a:r>
              <a:rPr lang="en-AU" dirty="0"/>
              <a:t>Syllabus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381787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EE6EB7-E9CA-6024-C000-D5DCA66948F3}"/>
              </a:ext>
              <a:ext uri="{C183D7F6-B498-43B3-948B-1728B52AA6E4}">
                <adec:decorative xmlns:adec="http://schemas.microsoft.com/office/drawing/2017/decorative" val="0"/>
              </a:ext>
            </a:extLst>
          </p:cNvPr>
          <p:cNvSpPr>
            <a:spLocks noGrp="1"/>
          </p:cNvSpPr>
          <p:nvPr>
            <p:ph type="ctrTitle"/>
          </p:nvPr>
        </p:nvSpPr>
        <p:spPr/>
        <p:txBody>
          <a:bodyPr anchor="t">
            <a:normAutofit/>
          </a:bodyPr>
          <a:lstStyle/>
          <a:p>
            <a:r>
              <a:rPr lang="en-AU" dirty="0"/>
              <a:t>Macro</a:t>
            </a:r>
          </a:p>
        </p:txBody>
      </p:sp>
      <p:sp>
        <p:nvSpPr>
          <p:cNvPr id="16" name="Text Placeholder 15">
            <a:extLst>
              <a:ext uri="{FF2B5EF4-FFF2-40B4-BE49-F238E27FC236}">
                <a16:creationId xmlns:a16="http://schemas.microsoft.com/office/drawing/2014/main" id="{EDB76B69-3F5F-3DB0-09AE-815FE0614885}"/>
              </a:ext>
            </a:extLst>
          </p:cNvPr>
          <p:cNvSpPr>
            <a:spLocks noGrp="1"/>
          </p:cNvSpPr>
          <p:nvPr>
            <p:ph type="body" sz="quarter" idx="10"/>
          </p:nvPr>
        </p:nvSpPr>
        <p:spPr/>
        <p:txBody>
          <a:bodyPr/>
          <a:lstStyle/>
          <a:p>
            <a:r>
              <a:rPr lang="en-AU" dirty="0"/>
              <a:t>Answering the question</a:t>
            </a:r>
          </a:p>
          <a:p>
            <a:endParaRPr lang="en-AU" dirty="0"/>
          </a:p>
        </p:txBody>
      </p:sp>
      <p:sp>
        <p:nvSpPr>
          <p:cNvPr id="13" name="Footer Placeholder 1">
            <a:extLst>
              <a:ext uri="{FF2B5EF4-FFF2-40B4-BE49-F238E27FC236}">
                <a16:creationId xmlns:a16="http://schemas.microsoft.com/office/drawing/2014/main" id="{BC864972-5309-78B0-480B-31C99792AE34}"/>
              </a:ext>
              <a:ext uri="{C183D7F6-B498-43B3-948B-1728B52AA6E4}">
                <adec:decorative xmlns:adec="http://schemas.microsoft.com/office/drawing/2017/decorative" val="0"/>
              </a:ext>
            </a:extLst>
          </p:cNvPr>
          <p:cNvSpPr>
            <a:spLocks noGrp="1"/>
          </p:cNvSpPr>
          <p:nvPr>
            <p:ph type="ftr" sz="quarter" idx="3"/>
          </p:nvPr>
        </p:nvSpPr>
        <p:spPr/>
        <p:txBody>
          <a:bodyPr>
            <a:normAutofit/>
          </a:bodyPr>
          <a:lstStyle/>
          <a:p>
            <a:pPr>
              <a:spcAft>
                <a:spcPts val="600"/>
              </a:spcAft>
            </a:pPr>
            <a:r>
              <a:rPr lang="en-US" dirty="0">
                <a:latin typeface="+mn-lt"/>
              </a:rPr>
              <a:t>NSW Department of Education</a:t>
            </a:r>
            <a:endParaRPr lang="en-AU" dirty="0">
              <a:latin typeface="+mn-lt"/>
            </a:endParaRPr>
          </a:p>
        </p:txBody>
      </p:sp>
      <p:pic>
        <p:nvPicPr>
          <p:cNvPr id="10" name="Picture Placeholder 9">
            <a:extLst>
              <a:ext uri="{FF2B5EF4-FFF2-40B4-BE49-F238E27FC236}">
                <a16:creationId xmlns:a16="http://schemas.microsoft.com/office/drawing/2014/main" id="{4BA376DF-2BDC-8726-866B-153944330ED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6718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AE8D-60A6-4E38-8A77-C9DC67A576B6}"/>
              </a:ext>
              <a:ext uri="{C183D7F6-B498-43B3-948B-1728B52AA6E4}">
                <adec:decorative xmlns:adec="http://schemas.microsoft.com/office/drawing/2017/decorative" val="0"/>
              </a:ext>
            </a:extLst>
          </p:cNvPr>
          <p:cNvSpPr>
            <a:spLocks noGrp="1"/>
          </p:cNvSpPr>
          <p:nvPr>
            <p:ph type="title"/>
          </p:nvPr>
        </p:nvSpPr>
        <p:spPr/>
        <p:txBody>
          <a:bodyPr vert="horz" lIns="0" tIns="0" rIns="0" bIns="0" rtlCol="0" anchor="t">
            <a:noAutofit/>
          </a:bodyPr>
          <a:lstStyle/>
          <a:p>
            <a:r>
              <a:rPr lang="en-AU" dirty="0"/>
              <a:t>Framework 1</a:t>
            </a:r>
            <a:endParaRPr lang="en-AU" sz="4000" dirty="0"/>
          </a:p>
        </p:txBody>
      </p:sp>
      <p:sp>
        <p:nvSpPr>
          <p:cNvPr id="8" name="Text Placeholder 7">
            <a:extLst>
              <a:ext uri="{FF2B5EF4-FFF2-40B4-BE49-F238E27FC236}">
                <a16:creationId xmlns:a16="http://schemas.microsoft.com/office/drawing/2014/main" id="{9BF24BFE-5FA1-C550-FF92-D2A0B3D857FE}"/>
              </a:ext>
            </a:extLst>
          </p:cNvPr>
          <p:cNvSpPr>
            <a:spLocks noGrp="1"/>
          </p:cNvSpPr>
          <p:nvPr>
            <p:ph type="body" sz="quarter" idx="18"/>
          </p:nvPr>
        </p:nvSpPr>
        <p:spPr>
          <a:xfrm>
            <a:off x="360000" y="1042785"/>
            <a:ext cx="6444001" cy="310015"/>
          </a:xfrm>
        </p:spPr>
        <p:txBody>
          <a:bodyPr/>
          <a:lstStyle/>
          <a:p>
            <a:r>
              <a:rPr lang="en-AU" sz="2000" dirty="0"/>
              <a:t>HITMODE </a:t>
            </a:r>
            <a:endParaRPr lang="en-AU" dirty="0"/>
          </a:p>
        </p:txBody>
      </p:sp>
      <p:sp>
        <p:nvSpPr>
          <p:cNvPr id="6" name="Text Placeholder 5">
            <a:extLst>
              <a:ext uri="{FF2B5EF4-FFF2-40B4-BE49-F238E27FC236}">
                <a16:creationId xmlns:a16="http://schemas.microsoft.com/office/drawing/2014/main" id="{63DC9E61-A436-C615-4F96-FFFD49B569E8}"/>
              </a:ext>
            </a:extLst>
          </p:cNvPr>
          <p:cNvSpPr>
            <a:spLocks noGrp="1"/>
          </p:cNvSpPr>
          <p:nvPr>
            <p:ph type="body" sz="quarter" idx="17"/>
          </p:nvPr>
        </p:nvSpPr>
        <p:spPr>
          <a:xfrm>
            <a:off x="360363" y="1800001"/>
            <a:ext cx="6443637" cy="4553999"/>
          </a:xfrm>
        </p:spPr>
        <p:txBody>
          <a:bodyPr/>
          <a:lstStyle/>
          <a:p>
            <a:r>
              <a:rPr lang="en-GB" dirty="0"/>
              <a:t>HITMODE is a framework that can be used when responding to aural skills questions. This method is to be followed in sequence to achieve a final response. The following slides will unpack each area of HITMODE.  </a:t>
            </a:r>
          </a:p>
        </p:txBody>
      </p:sp>
      <p:graphicFrame>
        <p:nvGraphicFramePr>
          <p:cNvPr id="7" name="Table 7" descr="This table outlines each letter and the word it represents in the HITMODE framework.">
            <a:extLst>
              <a:ext uri="{FF2B5EF4-FFF2-40B4-BE49-F238E27FC236}">
                <a16:creationId xmlns:a16="http://schemas.microsoft.com/office/drawing/2014/main" id="{C4CBCF28-36BB-77AF-CE9F-38332610C650}"/>
              </a:ext>
              <a:ext uri="{C183D7F6-B498-43B3-948B-1728B52AA6E4}">
                <adec:decorative xmlns:adec="http://schemas.microsoft.com/office/drawing/2017/decorative" val="0"/>
              </a:ext>
            </a:extLst>
          </p:cNvPr>
          <p:cNvGraphicFramePr>
            <a:graphicFrameLocks noGrp="1"/>
          </p:cNvGraphicFramePr>
          <p:nvPr>
            <p:ph sz="half" idx="2"/>
            <p:extLst>
              <p:ext uri="{D42A27DB-BD31-4B8C-83A1-F6EECF244321}">
                <p14:modId xmlns:p14="http://schemas.microsoft.com/office/powerpoint/2010/main" val="1064538897"/>
              </p:ext>
            </p:extLst>
          </p:nvPr>
        </p:nvGraphicFramePr>
        <p:xfrm>
          <a:off x="7418388" y="1800001"/>
          <a:ext cx="4425949" cy="4555348"/>
        </p:xfrm>
        <a:graphic>
          <a:graphicData uri="http://schemas.openxmlformats.org/drawingml/2006/table">
            <a:tbl>
              <a:tblPr firstRow="1" bandRow="1">
                <a:tableStyleId>{5A111915-BE36-4E01-A7E5-04B1672EAD32}</a:tableStyleId>
              </a:tblPr>
              <a:tblGrid>
                <a:gridCol w="1073616">
                  <a:extLst>
                    <a:ext uri="{9D8B030D-6E8A-4147-A177-3AD203B41FA5}">
                      <a16:colId xmlns:a16="http://schemas.microsoft.com/office/drawing/2014/main" val="1957360611"/>
                    </a:ext>
                  </a:extLst>
                </a:gridCol>
                <a:gridCol w="3352333">
                  <a:extLst>
                    <a:ext uri="{9D8B030D-6E8A-4147-A177-3AD203B41FA5}">
                      <a16:colId xmlns:a16="http://schemas.microsoft.com/office/drawing/2014/main" val="1698603195"/>
                    </a:ext>
                  </a:extLst>
                </a:gridCol>
              </a:tblGrid>
              <a:tr h="619547">
                <a:tc>
                  <a:txBody>
                    <a:bodyPr/>
                    <a:lstStyle/>
                    <a:p>
                      <a:r>
                        <a:rPr lang="en-GB" sz="3600" b="1" dirty="0">
                          <a:solidFill>
                            <a:schemeClr val="bg1"/>
                          </a:solidFill>
                          <a:latin typeface="+mj-lt"/>
                        </a:rPr>
                        <a:t>H</a:t>
                      </a:r>
                    </a:p>
                  </a:txBody>
                  <a:tcPr marL="102123" marR="102123" marT="51062" marB="51062">
                    <a:lnR w="12700">
                      <a:solidFill>
                        <a:schemeClr val="tx1"/>
                      </a:solidFill>
                    </a:lnR>
                    <a:solidFill>
                      <a:schemeClr val="accent1"/>
                    </a:solidFill>
                  </a:tcPr>
                </a:tc>
                <a:tc>
                  <a:txBody>
                    <a:bodyPr/>
                    <a:lstStyle/>
                    <a:p>
                      <a:r>
                        <a:rPr lang="en-GB" sz="2000" b="0" dirty="0">
                          <a:solidFill>
                            <a:schemeClr val="tx1"/>
                          </a:solidFill>
                        </a:rPr>
                        <a:t>Highlight</a:t>
                      </a:r>
                    </a:p>
                  </a:txBody>
                  <a:tcPr marL="102123" marR="102123" marT="51062" marB="51062">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4424304"/>
                  </a:ext>
                </a:extLst>
              </a:tr>
              <a:tr h="619547">
                <a:tc>
                  <a:txBody>
                    <a:bodyPr/>
                    <a:lstStyle/>
                    <a:p>
                      <a:r>
                        <a:rPr lang="en-GB" sz="3600" b="1" dirty="0">
                          <a:solidFill>
                            <a:schemeClr val="bg1"/>
                          </a:solidFill>
                          <a:latin typeface="+mj-lt"/>
                        </a:rPr>
                        <a:t>I</a:t>
                      </a:r>
                    </a:p>
                  </a:txBody>
                  <a:tcPr marL="102123" marR="102123" marT="51062" marB="51062">
                    <a:lnR w="12700">
                      <a:solidFill>
                        <a:schemeClr val="tx1"/>
                      </a:solidFill>
                    </a:lnR>
                    <a:solidFill>
                      <a:schemeClr val="accent1"/>
                    </a:solidFill>
                  </a:tcPr>
                </a:tc>
                <a:tc>
                  <a:txBody>
                    <a:bodyPr/>
                    <a:lstStyle/>
                    <a:p>
                      <a:r>
                        <a:rPr lang="en-GB" sz="2000" b="0" dirty="0">
                          <a:solidFill>
                            <a:schemeClr val="tx1"/>
                          </a:solidFill>
                        </a:rPr>
                        <a:t>Interpret</a:t>
                      </a:r>
                    </a:p>
                  </a:txBody>
                  <a:tcPr marL="102123" marR="102123" marT="51062" marB="51062">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897377698"/>
                  </a:ext>
                </a:extLst>
              </a:tr>
              <a:tr h="619547">
                <a:tc>
                  <a:txBody>
                    <a:bodyPr/>
                    <a:lstStyle/>
                    <a:p>
                      <a:r>
                        <a:rPr lang="en-GB" sz="3600" b="1" dirty="0">
                          <a:solidFill>
                            <a:schemeClr val="bg1"/>
                          </a:solidFill>
                          <a:latin typeface="+mj-lt"/>
                        </a:rPr>
                        <a:t>T</a:t>
                      </a:r>
                    </a:p>
                  </a:txBody>
                  <a:tcPr marL="102123" marR="102123" marT="51062" marB="51062">
                    <a:lnR w="12700">
                      <a:solidFill>
                        <a:schemeClr val="tx1"/>
                      </a:solidFill>
                    </a:lnR>
                    <a:solidFill>
                      <a:schemeClr val="accent1"/>
                    </a:solidFill>
                  </a:tcPr>
                </a:tc>
                <a:tc>
                  <a:txBody>
                    <a:bodyPr/>
                    <a:lstStyle/>
                    <a:p>
                      <a:r>
                        <a:rPr lang="en-GB" sz="2000" b="0">
                          <a:solidFill>
                            <a:schemeClr val="tx1"/>
                          </a:solidFill>
                        </a:rPr>
                        <a:t>Topic sentence</a:t>
                      </a:r>
                    </a:p>
                  </a:txBody>
                  <a:tcPr marL="102123" marR="102123" marT="51062" marB="51062">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69017870"/>
                  </a:ext>
                </a:extLst>
              </a:tr>
              <a:tr h="619547">
                <a:tc>
                  <a:txBody>
                    <a:bodyPr/>
                    <a:lstStyle/>
                    <a:p>
                      <a:r>
                        <a:rPr lang="en-GB" sz="3600" b="1">
                          <a:solidFill>
                            <a:schemeClr val="bg1"/>
                          </a:solidFill>
                          <a:latin typeface="+mj-lt"/>
                        </a:rPr>
                        <a:t>M</a:t>
                      </a:r>
                    </a:p>
                  </a:txBody>
                  <a:tcPr marL="102123" marR="102123" marT="51062" marB="51062">
                    <a:lnR w="12700">
                      <a:solidFill>
                        <a:schemeClr val="tx1"/>
                      </a:solidFill>
                    </a:lnR>
                    <a:solidFill>
                      <a:schemeClr val="accent1"/>
                    </a:solidFill>
                  </a:tcPr>
                </a:tc>
                <a:tc>
                  <a:txBody>
                    <a:bodyPr/>
                    <a:lstStyle/>
                    <a:p>
                      <a:r>
                        <a:rPr lang="en-GB" sz="2000" b="0" dirty="0">
                          <a:solidFill>
                            <a:schemeClr val="tx1"/>
                          </a:solidFill>
                        </a:rPr>
                        <a:t>Metalanguage</a:t>
                      </a:r>
                    </a:p>
                  </a:txBody>
                  <a:tcPr marL="102123" marR="102123" marT="51062" marB="51062">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639327329"/>
                  </a:ext>
                </a:extLst>
              </a:tr>
              <a:tr h="619547">
                <a:tc>
                  <a:txBody>
                    <a:bodyPr/>
                    <a:lstStyle/>
                    <a:p>
                      <a:r>
                        <a:rPr lang="en-GB" sz="3600" b="1" dirty="0">
                          <a:solidFill>
                            <a:schemeClr val="bg1"/>
                          </a:solidFill>
                          <a:latin typeface="+mj-lt"/>
                        </a:rPr>
                        <a:t>O</a:t>
                      </a:r>
                    </a:p>
                  </a:txBody>
                  <a:tcPr marL="102123" marR="102123" marT="51062" marB="51062">
                    <a:lnR w="12700">
                      <a:solidFill>
                        <a:schemeClr val="tx1"/>
                      </a:solidFill>
                    </a:lnR>
                    <a:solidFill>
                      <a:schemeClr val="accent1"/>
                    </a:solidFill>
                  </a:tcPr>
                </a:tc>
                <a:tc>
                  <a:txBody>
                    <a:bodyPr/>
                    <a:lstStyle/>
                    <a:p>
                      <a:r>
                        <a:rPr lang="en-GB" sz="2000" b="0" dirty="0">
                          <a:solidFill>
                            <a:schemeClr val="tx1"/>
                          </a:solidFill>
                        </a:rPr>
                        <a:t>Organise</a:t>
                      </a:r>
                    </a:p>
                  </a:txBody>
                  <a:tcPr marL="102123" marR="102123" marT="51062" marB="51062">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83276"/>
                  </a:ext>
                </a:extLst>
              </a:tr>
              <a:tr h="619547">
                <a:tc>
                  <a:txBody>
                    <a:bodyPr/>
                    <a:lstStyle/>
                    <a:p>
                      <a:r>
                        <a:rPr lang="en-GB" sz="3600" b="1" dirty="0">
                          <a:solidFill>
                            <a:schemeClr val="bg1"/>
                          </a:solidFill>
                          <a:latin typeface="+mj-lt"/>
                        </a:rPr>
                        <a:t>D</a:t>
                      </a:r>
                    </a:p>
                  </a:txBody>
                  <a:tcPr marL="102123" marR="102123" marT="51062" marB="51062">
                    <a:lnR w="12700">
                      <a:solidFill>
                        <a:schemeClr val="tx1"/>
                      </a:solidFill>
                    </a:lnR>
                    <a:solidFill>
                      <a:schemeClr val="accent1"/>
                    </a:solidFill>
                  </a:tcPr>
                </a:tc>
                <a:tc>
                  <a:txBody>
                    <a:bodyPr/>
                    <a:lstStyle/>
                    <a:p>
                      <a:r>
                        <a:rPr lang="en-GB" sz="2000" b="0">
                          <a:solidFill>
                            <a:schemeClr val="tx1"/>
                          </a:solidFill>
                        </a:rPr>
                        <a:t>Detail</a:t>
                      </a:r>
                    </a:p>
                  </a:txBody>
                  <a:tcPr marL="102123" marR="102123" marT="51062" marB="51062">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241345923"/>
                  </a:ext>
                </a:extLst>
              </a:tr>
              <a:tr h="619547">
                <a:tc>
                  <a:txBody>
                    <a:bodyPr/>
                    <a:lstStyle/>
                    <a:p>
                      <a:r>
                        <a:rPr lang="en-GB" sz="3600" b="1" dirty="0">
                          <a:solidFill>
                            <a:schemeClr val="bg1"/>
                          </a:solidFill>
                          <a:latin typeface="+mj-lt"/>
                        </a:rPr>
                        <a:t>E</a:t>
                      </a:r>
                    </a:p>
                  </a:txBody>
                  <a:tcPr marL="102123" marR="102123" marT="51062" marB="51062">
                    <a:lnR w="12700">
                      <a:solidFill>
                        <a:schemeClr val="tx1"/>
                      </a:solidFill>
                    </a:lnR>
                    <a:solidFill>
                      <a:schemeClr val="accent1"/>
                    </a:solidFill>
                  </a:tcPr>
                </a:tc>
                <a:tc>
                  <a:txBody>
                    <a:bodyPr/>
                    <a:lstStyle/>
                    <a:p>
                      <a:r>
                        <a:rPr lang="en-GB" sz="2000" b="0" dirty="0">
                          <a:solidFill>
                            <a:schemeClr val="tx1"/>
                          </a:solidFill>
                        </a:rPr>
                        <a:t>End your answer</a:t>
                      </a:r>
                    </a:p>
                  </a:txBody>
                  <a:tcPr marL="102123" marR="102123" marT="51062" marB="51062">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644916232"/>
                  </a:ext>
                </a:extLst>
              </a:tr>
            </a:tbl>
          </a:graphicData>
        </a:graphic>
      </p:graphicFrame>
    </p:spTree>
    <p:extLst>
      <p:ext uri="{BB962C8B-B14F-4D97-AF65-F5344CB8AC3E}">
        <p14:creationId xmlns:p14="http://schemas.microsoft.com/office/powerpoint/2010/main" val="169939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1EF9A0-F1BB-3A3D-A1FE-93C52E2B122E}"/>
              </a:ext>
              <a:ext uri="{C183D7F6-B498-43B3-948B-1728B52AA6E4}">
                <adec:decorative xmlns:adec="http://schemas.microsoft.com/office/drawing/2017/decorative" val="0"/>
              </a:ext>
            </a:extLst>
          </p:cNvPr>
          <p:cNvSpPr>
            <a:spLocks noGrp="1"/>
          </p:cNvSpPr>
          <p:nvPr>
            <p:ph type="title"/>
          </p:nvPr>
        </p:nvSpPr>
        <p:spPr>
          <a:xfrm>
            <a:off x="360000" y="360001"/>
            <a:ext cx="10080000" cy="548704"/>
          </a:xfrm>
        </p:spPr>
        <p:txBody>
          <a:bodyPr/>
          <a:lstStyle/>
          <a:p>
            <a:r>
              <a:rPr lang="en-AU" dirty="0"/>
              <a:t>Highlight – verbs</a:t>
            </a:r>
            <a:endParaRPr lang="en-AU" b="1" dirty="0"/>
          </a:p>
        </p:txBody>
      </p:sp>
      <p:sp>
        <p:nvSpPr>
          <p:cNvPr id="10" name="TextBox 9">
            <a:extLst>
              <a:ext uri="{FF2B5EF4-FFF2-40B4-BE49-F238E27FC236}">
                <a16:creationId xmlns:a16="http://schemas.microsoft.com/office/drawing/2014/main" id="{F9E4B829-AB13-E0BF-608A-B2A87F27BC78}"/>
              </a:ext>
              <a:ext uri="{C183D7F6-B498-43B3-948B-1728B52AA6E4}">
                <adec:decorative xmlns:adec="http://schemas.microsoft.com/office/drawing/2017/decorative" val="0"/>
              </a:ext>
            </a:extLst>
          </p:cNvPr>
          <p:cNvSpPr txBox="1"/>
          <p:nvPr/>
        </p:nvSpPr>
        <p:spPr>
          <a:xfrm>
            <a:off x="360000" y="962867"/>
            <a:ext cx="10416682" cy="60567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US" sz="1800" dirty="0"/>
              <a:t>An HSC Music 1 aural skills question will begin with a verb. This verb will ask you to expand on the concept(s) of music in the excerpt.  Highlight the important verbs in the question. </a:t>
            </a:r>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982232"/>
            <a:ext cx="5203371" cy="45175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55600"/>
            <a:r>
              <a:rPr lang="en-US" sz="3600" b="1" dirty="0">
                <a:latin typeface="+mj-lt"/>
              </a:rPr>
              <a:t>Highlight</a:t>
            </a:r>
          </a:p>
          <a:p>
            <a:pPr marL="355600"/>
            <a:r>
              <a:rPr lang="en-US" dirty="0"/>
              <a:t>What are the important verbs? </a:t>
            </a: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5971452" y="1958168"/>
            <a:ext cx="5736138" cy="4541635"/>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901700" lvl="1" indent="-457200">
              <a:lnSpc>
                <a:spcPct val="150000"/>
              </a:lnSpc>
            </a:pPr>
            <a:r>
              <a:rPr lang="en-US" dirty="0">
                <a:solidFill>
                  <a:schemeClr val="tx1"/>
                </a:solidFill>
              </a:rPr>
              <a:t>Verbs may include:</a:t>
            </a:r>
          </a:p>
          <a:p>
            <a:pPr marL="901700" lvl="1" indent="-457200">
              <a:lnSpc>
                <a:spcPct val="150000"/>
              </a:lnSpc>
              <a:buFont typeface="Arial" panose="020B0604020202020204" pitchFamily="34" charset="0"/>
              <a:buChar char="•"/>
            </a:pPr>
            <a:r>
              <a:rPr lang="en-US" dirty="0">
                <a:solidFill>
                  <a:schemeClr val="tx1"/>
                </a:solidFill>
              </a:rPr>
              <a:t>outline</a:t>
            </a:r>
          </a:p>
          <a:p>
            <a:pPr marL="901700" lvl="1" indent="-457200">
              <a:lnSpc>
                <a:spcPct val="150000"/>
              </a:lnSpc>
              <a:buFont typeface="Arial" panose="020B0604020202020204" pitchFamily="34" charset="0"/>
              <a:buChar char="•"/>
            </a:pPr>
            <a:r>
              <a:rPr lang="en-US" dirty="0">
                <a:solidFill>
                  <a:schemeClr val="tx1"/>
                </a:solidFill>
              </a:rPr>
              <a:t>explore</a:t>
            </a:r>
          </a:p>
          <a:p>
            <a:pPr marL="901700" lvl="1" indent="-457200">
              <a:lnSpc>
                <a:spcPct val="150000"/>
              </a:lnSpc>
              <a:buFont typeface="Arial" panose="020B0604020202020204" pitchFamily="34" charset="0"/>
              <a:buChar char="•"/>
            </a:pPr>
            <a:r>
              <a:rPr lang="en-US" dirty="0">
                <a:solidFill>
                  <a:schemeClr val="tx1"/>
                </a:solidFill>
              </a:rPr>
              <a:t>describe</a:t>
            </a:r>
            <a:endParaRPr lang="en-AU" i="0" dirty="0">
              <a:solidFill>
                <a:schemeClr val="tx1"/>
              </a:solidFill>
              <a:effectLst/>
            </a:endParaRPr>
          </a:p>
          <a:p>
            <a:pPr marL="901700" lvl="1" indent="-457200">
              <a:lnSpc>
                <a:spcPct val="150000"/>
              </a:lnSpc>
              <a:buFont typeface="Arial" panose="020B0604020202020204" pitchFamily="34" charset="0"/>
              <a:buChar char="•"/>
            </a:pPr>
            <a:r>
              <a:rPr lang="en-US" dirty="0">
                <a:solidFill>
                  <a:schemeClr val="tx1"/>
                </a:solidFill>
              </a:rPr>
              <a:t>explain </a:t>
            </a:r>
          </a:p>
          <a:p>
            <a:pPr marL="901700" lvl="1" indent="-457200">
              <a:lnSpc>
                <a:spcPct val="150000"/>
              </a:lnSpc>
              <a:buFont typeface="Arial" panose="020B0604020202020204" pitchFamily="34" charset="0"/>
              <a:buChar char="•"/>
            </a:pPr>
            <a:r>
              <a:rPr lang="en-US" dirty="0" err="1">
                <a:solidFill>
                  <a:schemeClr val="tx1"/>
                </a:solidFill>
              </a:rPr>
              <a:t>analyse</a:t>
            </a:r>
            <a:endParaRPr lang="en-US" dirty="0">
              <a:solidFill>
                <a:schemeClr val="tx1"/>
              </a:solidFill>
            </a:endParaRPr>
          </a:p>
          <a:p>
            <a:pPr marL="901700" lvl="1" indent="-457200">
              <a:lnSpc>
                <a:spcPct val="150000"/>
              </a:lnSpc>
              <a:buFont typeface="Arial" panose="020B0604020202020204" pitchFamily="34" charset="0"/>
              <a:buChar char="•"/>
            </a:pPr>
            <a:r>
              <a:rPr lang="en-US" dirty="0">
                <a:solidFill>
                  <a:schemeClr val="tx1"/>
                </a:solidFill>
              </a:rPr>
              <a:t>compare.</a:t>
            </a:r>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13655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F933-4339-C940-9B5B-631F39BB9332}"/>
              </a:ext>
              <a:ext uri="{C183D7F6-B498-43B3-948B-1728B52AA6E4}">
                <adec:decorative xmlns:adec="http://schemas.microsoft.com/office/drawing/2017/decorative" val="0"/>
              </a:ext>
            </a:extLst>
          </p:cNvPr>
          <p:cNvSpPr>
            <a:spLocks noGrp="1"/>
          </p:cNvSpPr>
          <p:nvPr>
            <p:ph type="title"/>
          </p:nvPr>
        </p:nvSpPr>
        <p:spPr/>
        <p:txBody>
          <a:bodyPr/>
          <a:lstStyle/>
          <a:p>
            <a:r>
              <a:rPr lang="en-GB" dirty="0"/>
              <a:t>Verb definitions</a:t>
            </a:r>
          </a:p>
        </p:txBody>
      </p:sp>
      <p:sp>
        <p:nvSpPr>
          <p:cNvPr id="4" name="TextBox 3">
            <a:extLst>
              <a:ext uri="{FF2B5EF4-FFF2-40B4-BE49-F238E27FC236}">
                <a16:creationId xmlns:a16="http://schemas.microsoft.com/office/drawing/2014/main" id="{B072C4DC-A2FC-9C91-DF3A-005E7951F8DE}"/>
              </a:ext>
              <a:ext uri="{C183D7F6-B498-43B3-948B-1728B52AA6E4}">
                <adec:decorative xmlns:adec="http://schemas.microsoft.com/office/drawing/2017/decorative" val="0"/>
              </a:ext>
            </a:extLst>
          </p:cNvPr>
          <p:cNvSpPr txBox="1"/>
          <p:nvPr/>
        </p:nvSpPr>
        <p:spPr>
          <a:xfrm>
            <a:off x="360001" y="951094"/>
            <a:ext cx="10764000" cy="5384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4000"/>
              </a:lnSpc>
            </a:pPr>
            <a:r>
              <a:rPr lang="en-US" sz="1600" dirty="0"/>
              <a:t>HSC examination papers use words from the ‘Glossary of key words’ found on the NESA website. Definitions are provided below for the words that are commonly used in the HSC Music 1 aural skills written paper.</a:t>
            </a:r>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817132"/>
            <a:ext cx="5203371" cy="45175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en-US" sz="3600" b="1" dirty="0">
                <a:latin typeface="+mj-lt"/>
              </a:rPr>
              <a:t>Highlight</a:t>
            </a:r>
          </a:p>
          <a:p>
            <a:pPr marL="355600"/>
            <a:r>
              <a:rPr lang="en-US" dirty="0"/>
              <a:t>What are the important verbs? </a:t>
            </a: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5971452" y="1817132"/>
            <a:ext cx="5736138" cy="4517571"/>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55600" indent="-285750">
              <a:lnSpc>
                <a:spcPct val="150000"/>
              </a:lnSpc>
              <a:buFont typeface="Arial" panose="020B0604020202020204" pitchFamily="34" charset="0"/>
              <a:buChar char="•"/>
            </a:pPr>
            <a:r>
              <a:rPr lang="en-US" sz="1800" b="1" dirty="0">
                <a:solidFill>
                  <a:schemeClr val="tx1"/>
                </a:solidFill>
              </a:rPr>
              <a:t>Outline –</a:t>
            </a:r>
            <a:r>
              <a:rPr lang="en-US" sz="1800" dirty="0">
                <a:solidFill>
                  <a:schemeClr val="tx1"/>
                </a:solidFill>
              </a:rPr>
              <a:t> indicate</a:t>
            </a:r>
            <a:r>
              <a:rPr lang="en-AU" sz="1800" b="0" i="0" dirty="0">
                <a:solidFill>
                  <a:srgbClr val="222222"/>
                </a:solidFill>
                <a:effectLst/>
              </a:rPr>
              <a:t> the main features.</a:t>
            </a:r>
          </a:p>
          <a:p>
            <a:pPr marL="355600" indent="-285750">
              <a:lnSpc>
                <a:spcPct val="150000"/>
              </a:lnSpc>
              <a:buFont typeface="Arial" panose="020B0604020202020204" pitchFamily="34" charset="0"/>
              <a:buChar char="•"/>
            </a:pPr>
            <a:r>
              <a:rPr lang="en-US" sz="1800" b="1" dirty="0">
                <a:solidFill>
                  <a:schemeClr val="tx1"/>
                </a:solidFill>
              </a:rPr>
              <a:t>Explore – </a:t>
            </a:r>
            <a:r>
              <a:rPr lang="en-AU" sz="1800" dirty="0">
                <a:solidFill>
                  <a:srgbClr val="222222"/>
                </a:solidFill>
              </a:rPr>
              <a:t>to look into closely; examine.</a:t>
            </a:r>
            <a:endParaRPr lang="en-US" sz="1800" dirty="0">
              <a:solidFill>
                <a:srgbClr val="222222"/>
              </a:solidFill>
            </a:endParaRPr>
          </a:p>
          <a:p>
            <a:pPr marL="355600" indent="-285750">
              <a:lnSpc>
                <a:spcPct val="150000"/>
              </a:lnSpc>
              <a:buFont typeface="Arial" panose="020B0604020202020204" pitchFamily="34" charset="0"/>
              <a:buChar char="•"/>
            </a:pPr>
            <a:r>
              <a:rPr lang="en-US" sz="1800" b="1" dirty="0">
                <a:solidFill>
                  <a:schemeClr val="tx1"/>
                </a:solidFill>
              </a:rPr>
              <a:t>Describe – </a:t>
            </a:r>
            <a:r>
              <a:rPr lang="en-AU" sz="1800" dirty="0">
                <a:solidFill>
                  <a:srgbClr val="222222"/>
                </a:solidFill>
              </a:rPr>
              <a:t>p</a:t>
            </a:r>
            <a:r>
              <a:rPr lang="en-AU" sz="1800" b="0" i="0" dirty="0">
                <a:solidFill>
                  <a:srgbClr val="222222"/>
                </a:solidFill>
                <a:effectLst/>
              </a:rPr>
              <a:t>rovide characteristics and features.</a:t>
            </a:r>
            <a:endParaRPr lang="en-US" sz="1800" b="1" i="0" dirty="0">
              <a:solidFill>
                <a:schemeClr val="tx1"/>
              </a:solidFill>
              <a:effectLst/>
            </a:endParaRPr>
          </a:p>
          <a:p>
            <a:pPr marL="355600" indent="-285750">
              <a:lnSpc>
                <a:spcPct val="150000"/>
              </a:lnSpc>
              <a:buFont typeface="Arial" panose="020B0604020202020204" pitchFamily="34" charset="0"/>
              <a:buChar char="•"/>
            </a:pPr>
            <a:r>
              <a:rPr lang="en-US" sz="1800" b="1" dirty="0">
                <a:solidFill>
                  <a:schemeClr val="tx1"/>
                </a:solidFill>
              </a:rPr>
              <a:t>Explain</a:t>
            </a:r>
            <a:r>
              <a:rPr lang="en-US" sz="1800" dirty="0">
                <a:solidFill>
                  <a:schemeClr val="tx1"/>
                </a:solidFill>
              </a:rPr>
              <a:t> </a:t>
            </a:r>
            <a:r>
              <a:rPr lang="en-US" sz="1800" b="1" dirty="0">
                <a:solidFill>
                  <a:schemeClr val="tx1"/>
                </a:solidFill>
              </a:rPr>
              <a:t>–</a:t>
            </a:r>
            <a:r>
              <a:rPr lang="en-US" sz="1800" dirty="0">
                <a:solidFill>
                  <a:schemeClr val="tx1"/>
                </a:solidFill>
              </a:rPr>
              <a:t> </a:t>
            </a:r>
            <a:r>
              <a:rPr lang="en-AU" sz="1800" b="0" i="0" dirty="0">
                <a:solidFill>
                  <a:srgbClr val="222222"/>
                </a:solidFill>
                <a:effectLst/>
              </a:rPr>
              <a:t>make the relationships between things evident; provide why and/or how.</a:t>
            </a:r>
          </a:p>
          <a:p>
            <a:pPr marL="355600" indent="-285750">
              <a:lnSpc>
                <a:spcPct val="150000"/>
              </a:lnSpc>
              <a:buFont typeface="Arial" panose="020B0604020202020204" pitchFamily="34" charset="0"/>
              <a:buChar char="•"/>
            </a:pPr>
            <a:r>
              <a:rPr lang="en-US" sz="1800" b="1" dirty="0">
                <a:solidFill>
                  <a:schemeClr val="tx1"/>
                </a:solidFill>
              </a:rPr>
              <a:t>Analyse</a:t>
            </a:r>
            <a:r>
              <a:rPr lang="en-US" sz="1800" dirty="0">
                <a:solidFill>
                  <a:schemeClr val="tx1"/>
                </a:solidFill>
              </a:rPr>
              <a:t> </a:t>
            </a:r>
            <a:r>
              <a:rPr lang="en-US" sz="1800" b="1" dirty="0">
                <a:solidFill>
                  <a:schemeClr val="tx1"/>
                </a:solidFill>
              </a:rPr>
              <a:t>–</a:t>
            </a:r>
            <a:r>
              <a:rPr lang="en-US" sz="1800" dirty="0">
                <a:solidFill>
                  <a:schemeClr val="tx1"/>
                </a:solidFill>
              </a:rPr>
              <a:t> </a:t>
            </a:r>
            <a:r>
              <a:rPr lang="en-AU" sz="1800" dirty="0">
                <a:solidFill>
                  <a:srgbClr val="222222"/>
                </a:solidFill>
              </a:rPr>
              <a:t>i</a:t>
            </a:r>
            <a:r>
              <a:rPr lang="en-AU" sz="1800" b="0" i="0" dirty="0">
                <a:solidFill>
                  <a:srgbClr val="222222"/>
                </a:solidFill>
                <a:effectLst/>
              </a:rPr>
              <a:t>dentify components and the relationship between them.</a:t>
            </a:r>
            <a:endParaRPr lang="en-US" sz="1800" i="0" dirty="0">
              <a:solidFill>
                <a:schemeClr val="tx1"/>
              </a:solidFill>
              <a:effectLst/>
            </a:endParaRPr>
          </a:p>
          <a:p>
            <a:pPr marL="355600" indent="-285750">
              <a:lnSpc>
                <a:spcPct val="150000"/>
              </a:lnSpc>
              <a:buFont typeface="Arial" panose="020B0604020202020204" pitchFamily="34" charset="0"/>
              <a:buChar char="•"/>
            </a:pPr>
            <a:r>
              <a:rPr lang="en-US" sz="1800" b="1" dirty="0">
                <a:solidFill>
                  <a:schemeClr val="tx1"/>
                </a:solidFill>
              </a:rPr>
              <a:t>Compare – </a:t>
            </a:r>
            <a:r>
              <a:rPr lang="en-AU" sz="1800" dirty="0">
                <a:solidFill>
                  <a:srgbClr val="222222"/>
                </a:solidFill>
              </a:rPr>
              <a:t>s</a:t>
            </a:r>
            <a:r>
              <a:rPr lang="en-AU" sz="1800" b="0" i="0" dirty="0">
                <a:solidFill>
                  <a:srgbClr val="222222"/>
                </a:solidFill>
                <a:effectLst/>
              </a:rPr>
              <a:t>how how things are similar or different.</a:t>
            </a:r>
            <a:r>
              <a:rPr lang="en-AU" sz="1800" dirty="0">
                <a:solidFill>
                  <a:srgbClr val="222222"/>
                </a:solidFill>
              </a:rPr>
              <a:t> </a:t>
            </a:r>
            <a:endParaRPr lang="en-US" sz="1800" b="1" i="0" dirty="0">
              <a:solidFill>
                <a:schemeClr val="tx1"/>
              </a:solidFill>
              <a:effectLst/>
            </a:endParaRPr>
          </a:p>
        </p:txBody>
      </p:sp>
      <p:sp>
        <p:nvSpPr>
          <p:cNvPr id="6" name="TextBox 1">
            <a:extLst>
              <a:ext uri="{FF2B5EF4-FFF2-40B4-BE49-F238E27FC236}">
                <a16:creationId xmlns:a16="http://schemas.microsoft.com/office/drawing/2014/main" id="{7342ABB1-95B2-BA21-044A-6D39CFB96A2C}"/>
              </a:ext>
              <a:ext uri="{C183D7F6-B498-43B3-948B-1728B52AA6E4}">
                <adec:decorative xmlns:adec="http://schemas.microsoft.com/office/drawing/2017/decorative" val="0"/>
              </a:ext>
            </a:extLst>
          </p:cNvPr>
          <p:cNvSpPr txBox="1"/>
          <p:nvPr/>
        </p:nvSpPr>
        <p:spPr>
          <a:xfrm>
            <a:off x="5971452" y="6425519"/>
            <a:ext cx="5601116" cy="30777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r>
              <a:rPr lang="en-AU" sz="1000" dirty="0">
                <a:solidFill>
                  <a:schemeClr val="accent2"/>
                </a:solidFill>
                <a:hlinkClick r:id="rId3">
                  <a:extLst>
                    <a:ext uri="{A12FA001-AC4F-418D-AE19-62706E023703}">
                      <ahyp:hlinkClr xmlns:ahyp="http://schemas.microsoft.com/office/drawing/2018/hyperlinkcolor" val="tx"/>
                    </a:ext>
                  </a:extLst>
                </a:hlinkClick>
              </a:rPr>
              <a:t>A Glossary of Key Words | NSW Education Standards</a:t>
            </a:r>
            <a:r>
              <a:rPr lang="en-AU" sz="1000" dirty="0">
                <a:solidFill>
                  <a:schemeClr val="tx2"/>
                </a:solidFill>
                <a:effectLst/>
              </a:rPr>
              <a:t> </a:t>
            </a:r>
            <a:r>
              <a:rPr lang="en-AU" sz="1000" b="0" i="0" u="none" strike="noStrike" dirty="0">
                <a:solidFill>
                  <a:srgbClr val="000000"/>
                </a:solidFill>
                <a:effectLst/>
              </a:rPr>
              <a:t>© NSW Education Standards Authority (NESA) for and  on behalf of the Crown in right of the State of New South Wales, 2021. </a:t>
            </a:r>
            <a:endParaRPr lang="en-AU" sz="1000" strike="sngStrike" dirty="0">
              <a:solidFill>
                <a:schemeClr val="tx1"/>
              </a:solidFill>
              <a:effectLst/>
            </a:endParaRPr>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7700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2F271D-DF92-1786-EA3F-859B8DD7DD4C}"/>
              </a:ext>
              <a:ext uri="{C183D7F6-B498-43B3-948B-1728B52AA6E4}">
                <adec:decorative xmlns:adec="http://schemas.microsoft.com/office/drawing/2017/decorative" val="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mj-cs"/>
              </a:rPr>
              <a:t>Highlight – the concept(s) of music</a:t>
            </a:r>
          </a:p>
        </p:txBody>
      </p:sp>
      <p:sp>
        <p:nvSpPr>
          <p:cNvPr id="4" name="TextBox 3">
            <a:extLst>
              <a:ext uri="{FF2B5EF4-FFF2-40B4-BE49-F238E27FC236}">
                <a16:creationId xmlns:a16="http://schemas.microsoft.com/office/drawing/2014/main" id="{C93712EB-1216-D01F-D094-8F9DC4778458}"/>
              </a:ext>
              <a:ext uri="{C183D7F6-B498-43B3-948B-1728B52AA6E4}">
                <adec:decorative xmlns:adec="http://schemas.microsoft.com/office/drawing/2017/decorative" val="0"/>
              </a:ext>
            </a:extLst>
          </p:cNvPr>
          <p:cNvSpPr txBox="1"/>
          <p:nvPr/>
        </p:nvSpPr>
        <p:spPr>
          <a:xfrm>
            <a:off x="360000" y="913759"/>
            <a:ext cx="10577173" cy="698012"/>
          </a:xfrm>
          <a:prstGeom prst="rect">
            <a:avLst/>
          </a:prstGeom>
          <a:noFill/>
        </p:spPr>
        <p:txBody>
          <a:bodyPr wrap="square">
            <a:spAutoFit/>
          </a:bodyPr>
          <a:lstStyle/>
          <a:p>
            <a:pPr>
              <a:lnSpc>
                <a:spcPct val="114000"/>
              </a:lnSpc>
            </a:pPr>
            <a:r>
              <a:rPr lang="en-US" sz="1800" dirty="0">
                <a:latin typeface="+mn-lt"/>
              </a:rPr>
              <a:t>An HSC </a:t>
            </a:r>
            <a:r>
              <a:rPr lang="en-US" sz="1800" dirty="0"/>
              <a:t>Music 1 </a:t>
            </a:r>
            <a:r>
              <a:rPr lang="en-US" sz="1800" dirty="0">
                <a:latin typeface="+mn-lt"/>
              </a:rPr>
              <a:t>aural skills question will outline the concept(s) of music to be discussed. Highlight the concept focus for the response.</a:t>
            </a:r>
            <a:endParaRPr lang="en-AU" sz="1800" b="1" dirty="0"/>
          </a:p>
        </p:txBody>
      </p:sp>
      <p:sp>
        <p:nvSpPr>
          <p:cNvPr id="3" name="Rounded Rectangle 2">
            <a:extLst>
              <a:ext uri="{FF2B5EF4-FFF2-40B4-BE49-F238E27FC236}">
                <a16:creationId xmlns:a16="http://schemas.microsoft.com/office/drawing/2014/main" id="{4E957ABC-3D81-057B-1ACA-CFE5085A3470}"/>
              </a:ext>
              <a:ext uri="{C183D7F6-B498-43B3-948B-1728B52AA6E4}">
                <adec:decorative xmlns:adec="http://schemas.microsoft.com/office/drawing/2017/decorative" val="0"/>
              </a:ext>
            </a:extLst>
          </p:cNvPr>
          <p:cNvSpPr/>
          <p:nvPr/>
        </p:nvSpPr>
        <p:spPr>
          <a:xfrm>
            <a:off x="484410" y="1817132"/>
            <a:ext cx="5203371" cy="45175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en-US" sz="3600" b="1" dirty="0">
                <a:latin typeface="+mj-lt"/>
              </a:rPr>
              <a:t>Highlight</a:t>
            </a:r>
          </a:p>
          <a:p>
            <a:pPr marL="355600"/>
            <a:r>
              <a:rPr lang="en-US" dirty="0"/>
              <a:t>What are the important concepts? </a:t>
            </a:r>
          </a:p>
        </p:txBody>
      </p:sp>
      <p:sp>
        <p:nvSpPr>
          <p:cNvPr id="9" name="Rounded Rectangle 10">
            <a:extLst>
              <a:ext uri="{FF2B5EF4-FFF2-40B4-BE49-F238E27FC236}">
                <a16:creationId xmlns:a16="http://schemas.microsoft.com/office/drawing/2014/main" id="{3E92F13F-D484-5497-73E5-BDCC41455032}"/>
              </a:ext>
              <a:ext uri="{C183D7F6-B498-43B3-948B-1728B52AA6E4}">
                <adec:decorative xmlns:adec="http://schemas.microsoft.com/office/drawing/2017/decorative" val="0"/>
              </a:ext>
            </a:extLst>
          </p:cNvPr>
          <p:cNvSpPr/>
          <p:nvPr/>
        </p:nvSpPr>
        <p:spPr>
          <a:xfrm>
            <a:off x="5971452" y="1793068"/>
            <a:ext cx="5736138" cy="4541635"/>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1700" indent="-457200">
              <a:lnSpc>
                <a:spcPct val="150000"/>
              </a:lnSpc>
              <a:spcAft>
                <a:spcPts val="1200"/>
              </a:spcAft>
              <a:buFont typeface="Arial" panose="020B0604020202020204" pitchFamily="34" charset="0"/>
              <a:buChar char="•"/>
            </a:pPr>
            <a:r>
              <a:rPr lang="en-US" sz="1800" dirty="0">
                <a:solidFill>
                  <a:schemeClr val="tx1"/>
                </a:solidFill>
              </a:rPr>
              <a:t>Duration</a:t>
            </a:r>
            <a:endParaRPr lang="en-AU" sz="1800" dirty="0">
              <a:solidFill>
                <a:schemeClr val="tx1"/>
              </a:solidFill>
            </a:endParaRPr>
          </a:p>
          <a:p>
            <a:pPr marL="901700" indent="-457200">
              <a:lnSpc>
                <a:spcPct val="150000"/>
              </a:lnSpc>
              <a:spcAft>
                <a:spcPts val="1200"/>
              </a:spcAft>
              <a:buFont typeface="Arial" panose="020B0604020202020204" pitchFamily="34" charset="0"/>
              <a:buChar char="•"/>
            </a:pPr>
            <a:r>
              <a:rPr lang="en-AU" sz="1800" dirty="0">
                <a:solidFill>
                  <a:schemeClr val="tx1"/>
                </a:solidFill>
              </a:rPr>
              <a:t>Pitch</a:t>
            </a:r>
          </a:p>
          <a:p>
            <a:pPr marL="901700" indent="-457200">
              <a:lnSpc>
                <a:spcPct val="150000"/>
              </a:lnSpc>
              <a:spcAft>
                <a:spcPts val="1200"/>
              </a:spcAft>
              <a:buFont typeface="Arial" panose="020B0604020202020204" pitchFamily="34" charset="0"/>
              <a:buChar char="•"/>
            </a:pPr>
            <a:r>
              <a:rPr lang="en-AU" sz="1800" dirty="0">
                <a:solidFill>
                  <a:schemeClr val="tx1"/>
                </a:solidFill>
              </a:rPr>
              <a:t>Tone colour </a:t>
            </a:r>
          </a:p>
          <a:p>
            <a:pPr marL="901700" indent="-457200">
              <a:lnSpc>
                <a:spcPct val="150000"/>
              </a:lnSpc>
              <a:spcAft>
                <a:spcPts val="1200"/>
              </a:spcAft>
              <a:buFont typeface="Arial" panose="020B0604020202020204" pitchFamily="34" charset="0"/>
              <a:buChar char="•"/>
            </a:pPr>
            <a:r>
              <a:rPr lang="en-AU" sz="1800" dirty="0">
                <a:solidFill>
                  <a:schemeClr val="tx1"/>
                </a:solidFill>
              </a:rPr>
              <a:t>Texture</a:t>
            </a:r>
          </a:p>
          <a:p>
            <a:pPr marL="901700" indent="-457200">
              <a:lnSpc>
                <a:spcPct val="150000"/>
              </a:lnSpc>
              <a:spcAft>
                <a:spcPts val="1200"/>
              </a:spcAft>
              <a:buFont typeface="Arial" panose="020B0604020202020204" pitchFamily="34" charset="0"/>
              <a:buChar char="•"/>
            </a:pPr>
            <a:r>
              <a:rPr lang="en-AU" sz="1800" dirty="0">
                <a:solidFill>
                  <a:schemeClr val="tx1"/>
                </a:solidFill>
              </a:rPr>
              <a:t>Structure</a:t>
            </a:r>
          </a:p>
          <a:p>
            <a:pPr marL="901700" indent="-457200">
              <a:lnSpc>
                <a:spcPct val="150000"/>
              </a:lnSpc>
              <a:spcAft>
                <a:spcPts val="1200"/>
              </a:spcAft>
              <a:buFont typeface="Arial" panose="020B0604020202020204" pitchFamily="34" charset="0"/>
              <a:buChar char="•"/>
            </a:pPr>
            <a:r>
              <a:rPr lang="en-AU" sz="1800" dirty="0">
                <a:solidFill>
                  <a:schemeClr val="tx1"/>
                </a:solidFill>
              </a:rPr>
              <a:t>Dynamics and expressive techniques</a:t>
            </a:r>
          </a:p>
        </p:txBody>
      </p:sp>
      <p:sp>
        <p:nvSpPr>
          <p:cNvPr id="7" name="Slide Number Placeholder 6">
            <a:extLst>
              <a:ext uri="{FF2B5EF4-FFF2-40B4-BE49-F238E27FC236}">
                <a16:creationId xmlns:a16="http://schemas.microsoft.com/office/drawing/2014/main" id="{F77247F9-E016-0FC2-E6A4-DA6B77815BD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12529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1 - Unpacking the written paper</Template>
  <TotalTime>0</TotalTime>
  <Words>4566</Words>
  <Application>Microsoft Office PowerPoint</Application>
  <PresentationFormat>Widescreen</PresentationFormat>
  <Paragraphs>457</Paragraphs>
  <Slides>42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Calibri</vt:lpstr>
      <vt:lpstr>Times New Roman</vt:lpstr>
      <vt:lpstr>Public Sans SemiBold</vt:lpstr>
      <vt:lpstr>Public Sans</vt:lpstr>
      <vt:lpstr>Public Sans Light</vt:lpstr>
      <vt:lpstr>Arial</vt:lpstr>
      <vt:lpstr>1_NSWG Corporate</vt:lpstr>
      <vt:lpstr>Writing about music in Stage 6</vt:lpstr>
      <vt:lpstr>Contents</vt:lpstr>
      <vt:lpstr>Introduction</vt:lpstr>
      <vt:lpstr>Structuring your response</vt:lpstr>
      <vt:lpstr>Macro</vt:lpstr>
      <vt:lpstr>Framework 1</vt:lpstr>
      <vt:lpstr>Highlight – verbs</vt:lpstr>
      <vt:lpstr>Verb definitions</vt:lpstr>
      <vt:lpstr>Highlight – the concept(s) of music</vt:lpstr>
      <vt:lpstr>Highlight example</vt:lpstr>
      <vt:lpstr>Interpret </vt:lpstr>
      <vt:lpstr>How can I interpret an aural question?</vt:lpstr>
      <vt:lpstr>Topic sentence </vt:lpstr>
      <vt:lpstr>How to write a topic sentence</vt:lpstr>
      <vt:lpstr>What does a topic sentence look like in an aural response?</vt:lpstr>
      <vt:lpstr>Metalanguage (1 of 2)</vt:lpstr>
      <vt:lpstr>Metalanguage (2 of 2)</vt:lpstr>
      <vt:lpstr>What metalanguage do I use in an aural response?</vt:lpstr>
      <vt:lpstr>Organise</vt:lpstr>
      <vt:lpstr>How can I organise my points in an aural response?</vt:lpstr>
      <vt:lpstr>Detail</vt:lpstr>
      <vt:lpstr>What amount of detail do I need to achieve a high-level response?</vt:lpstr>
      <vt:lpstr>End</vt:lpstr>
      <vt:lpstr>What does a concluding sentence look like in an aural response?</vt:lpstr>
      <vt:lpstr>How can I apply HITMODE to a past HSC question?</vt:lpstr>
      <vt:lpstr>Micro</vt:lpstr>
      <vt:lpstr>Framework 2 – What? Where? Who? Why?</vt:lpstr>
      <vt:lpstr>What? Where? Who? Why?</vt:lpstr>
      <vt:lpstr>Let’s break it down... (1 of 2)</vt:lpstr>
      <vt:lpstr>Unpacking the ‘why’</vt:lpstr>
      <vt:lpstr>Let’s break it down... (2 of 2)</vt:lpstr>
      <vt:lpstr>Rainbow editing</vt:lpstr>
      <vt:lpstr>Aural skills tips and resources</vt:lpstr>
      <vt:lpstr>Mnemonics </vt:lpstr>
      <vt:lpstr>What if I don’t know the name of an instrument used in the excerpt?</vt:lpstr>
      <vt:lpstr>Electronic music terminology</vt:lpstr>
      <vt:lpstr>Tone colour – timbre terminology</vt:lpstr>
      <vt:lpstr>Compositional devices</vt:lpstr>
      <vt:lpstr>The concepts of music checklist</vt:lpstr>
      <vt:lpstr>Vocabulary</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Music 1 aural skills analysis</dc:title>
  <dc:creator>NSW Department of Education</dc:creator>
  <dcterms:created xsi:type="dcterms:W3CDTF">2024-02-19T04:58:55Z</dcterms:created>
  <dcterms:modified xsi:type="dcterms:W3CDTF">2024-02-19T04:59:05Z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2024-02-19T04:59:04Z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1b3f3f16-ac06-4960-a57a-8357ec4b5c07</vt:lpwstr>
  </property>
  <property fmtid="{D5CDD505-2E9C-101B-9397-08002B2CF9AE}" pid="8" name="MSIP_Label_b603dfd7-d93a-4381-a340-2995d8282205_ContentBits">
    <vt:lpwstr>0</vt:lpwstr>
  </property>
</Properties>
</file>